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5.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9.xml" ContentType="application/vnd.openxmlformats-officedocument.themeOverride+xml"/>
  <Override PartName="/ppt/notesSlides/notesSlide4.xml" ContentType="application/vnd.openxmlformats-officedocument.presentationml.notesSlide+xml"/>
  <Override PartName="/ppt/theme/themeOverride10.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330" r:id="rId5"/>
    <p:sldMasterId id="2147484345" r:id="rId6"/>
    <p:sldMasterId id="2147484364" r:id="rId7"/>
    <p:sldMasterId id="2147484379" r:id="rId8"/>
    <p:sldMasterId id="2147484399" r:id="rId9"/>
  </p:sldMasterIdLst>
  <p:notesMasterIdLst>
    <p:notesMasterId r:id="rId58"/>
  </p:notesMasterIdLst>
  <p:handoutMasterIdLst>
    <p:handoutMasterId r:id="rId59"/>
  </p:handoutMasterIdLst>
  <p:sldIdLst>
    <p:sldId id="1090" r:id="rId10"/>
    <p:sldId id="1091" r:id="rId11"/>
    <p:sldId id="1092" r:id="rId12"/>
    <p:sldId id="1093" r:id="rId13"/>
    <p:sldId id="1094" r:id="rId14"/>
    <p:sldId id="1095" r:id="rId15"/>
    <p:sldId id="1096" r:id="rId16"/>
    <p:sldId id="1097" r:id="rId17"/>
    <p:sldId id="1098" r:id="rId18"/>
    <p:sldId id="1099" r:id="rId19"/>
    <p:sldId id="1100" r:id="rId20"/>
    <p:sldId id="1101" r:id="rId21"/>
    <p:sldId id="1102" r:id="rId22"/>
    <p:sldId id="1103" r:id="rId23"/>
    <p:sldId id="1104" r:id="rId24"/>
    <p:sldId id="1105" r:id="rId25"/>
    <p:sldId id="1106" r:id="rId26"/>
    <p:sldId id="1107" r:id="rId27"/>
    <p:sldId id="1108" r:id="rId28"/>
    <p:sldId id="1109" r:id="rId29"/>
    <p:sldId id="1110" r:id="rId30"/>
    <p:sldId id="1111" r:id="rId31"/>
    <p:sldId id="1112" r:id="rId32"/>
    <p:sldId id="1113" r:id="rId33"/>
    <p:sldId id="1114" r:id="rId34"/>
    <p:sldId id="1115" r:id="rId35"/>
    <p:sldId id="1116" r:id="rId36"/>
    <p:sldId id="1117" r:id="rId37"/>
    <p:sldId id="1118" r:id="rId38"/>
    <p:sldId id="1119" r:id="rId39"/>
    <p:sldId id="1120" r:id="rId40"/>
    <p:sldId id="1121" r:id="rId41"/>
    <p:sldId id="1122" r:id="rId42"/>
    <p:sldId id="1123" r:id="rId43"/>
    <p:sldId id="1124" r:id="rId44"/>
    <p:sldId id="1125" r:id="rId45"/>
    <p:sldId id="1126" r:id="rId46"/>
    <p:sldId id="1127" r:id="rId47"/>
    <p:sldId id="1128" r:id="rId48"/>
    <p:sldId id="1129" r:id="rId49"/>
    <p:sldId id="1130" r:id="rId50"/>
    <p:sldId id="1131" r:id="rId51"/>
    <p:sldId id="1132" r:id="rId52"/>
    <p:sldId id="1133" r:id="rId53"/>
    <p:sldId id="1134" r:id="rId54"/>
    <p:sldId id="1135" r:id="rId55"/>
    <p:sldId id="1136" r:id="rId56"/>
    <p:sldId id="1137" r:id="rId57"/>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Template" id="{D88B19E0-7F40-4EB1-BF25-B9D8E02B1AB4}">
          <p14:sldIdLst>
            <p14:sldId id="1090"/>
            <p14:sldId id="1091"/>
            <p14:sldId id="1092"/>
            <p14:sldId id="1093"/>
            <p14:sldId id="1094"/>
            <p14:sldId id="1095"/>
            <p14:sldId id="1096"/>
            <p14:sldId id="1097"/>
            <p14:sldId id="1098"/>
            <p14:sldId id="1099"/>
            <p14:sldId id="1100"/>
            <p14:sldId id="1101"/>
            <p14:sldId id="1102"/>
            <p14:sldId id="1103"/>
            <p14:sldId id="1104"/>
            <p14:sldId id="1105"/>
            <p14:sldId id="1106"/>
            <p14:sldId id="1107"/>
            <p14:sldId id="1108"/>
            <p14:sldId id="1109"/>
            <p14:sldId id="1110"/>
            <p14:sldId id="1111"/>
            <p14:sldId id="1112"/>
            <p14:sldId id="1113"/>
            <p14:sldId id="1114"/>
            <p14:sldId id="1115"/>
            <p14:sldId id="1116"/>
            <p14:sldId id="1117"/>
            <p14:sldId id="1118"/>
            <p14:sldId id="1119"/>
            <p14:sldId id="1120"/>
            <p14:sldId id="1121"/>
            <p14:sldId id="1122"/>
            <p14:sldId id="1123"/>
            <p14:sldId id="1124"/>
            <p14:sldId id="1125"/>
            <p14:sldId id="1126"/>
            <p14:sldId id="1127"/>
            <p14:sldId id="1128"/>
            <p14:sldId id="1129"/>
            <p14:sldId id="1130"/>
            <p14:sldId id="1131"/>
            <p14:sldId id="1132"/>
            <p14:sldId id="1133"/>
            <p14:sldId id="1134"/>
            <p14:sldId id="1135"/>
            <p14:sldId id="1136"/>
            <p14:sldId id="1137"/>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00BCF2"/>
    <a:srgbClr val="FFFFFF"/>
    <a:srgbClr val="000000"/>
    <a:srgbClr val="969696"/>
    <a:srgbClr val="002050"/>
    <a:srgbClr val="442359"/>
    <a:srgbClr val="333333"/>
    <a:srgbClr val="00FF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22" autoAdjust="0"/>
    <p:restoredTop sz="90110" autoAdjust="0"/>
  </p:normalViewPr>
  <p:slideViewPr>
    <p:cSldViewPr>
      <p:cViewPr varScale="1">
        <p:scale>
          <a:sx n="100" d="100"/>
          <a:sy n="100" d="100"/>
        </p:scale>
        <p:origin x="1242" y="90"/>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p:scale>
        <a:sx n="33" d="100"/>
        <a:sy n="33" d="100"/>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presProps" Target="presProps.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handoutMaster" Target="handoutMasters/handoutMaster1.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6/26/2013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6/26/2013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6/26/2013</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2</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3983092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6/26/2013 5:13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202353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4980A-3CA6-4A51-9B5C-64B75E22BD1D}"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272799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4980A-3CA6-4A51-9B5C-64B75E22BD1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27434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4980A-3CA6-4A51-9B5C-64B75E22BD1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51053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4980A-3CA6-4A51-9B5C-64B75E22BD1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573859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4980A-3CA6-4A51-9B5C-64B75E22BD1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79333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A42D7F6-C015-48C2-88E3-F02AACA39810}"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720547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F326C17-BF6D-421B-819F-A429A7CE19C5}" type="datetime1">
              <a:rPr lang="en-US" smtClean="0">
                <a:solidFill>
                  <a:prstClr val="black"/>
                </a:solidFill>
              </a:rPr>
              <a:pPr/>
              <a:t>6/26/2013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18510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solidFill>
                  <a:prstClr val="black"/>
                </a:solidFill>
              </a:rPr>
              <a:pPr/>
              <a:t>35</a:t>
            </a:fld>
            <a:endParaRPr lang="en-US" dirty="0">
              <a:solidFill>
                <a:prstClr val="black"/>
              </a:solidFill>
            </a:endParaRPr>
          </a:p>
        </p:txBody>
      </p:sp>
      <p:sp>
        <p:nvSpPr>
          <p:cNvPr id="12" name="Date Placeholder 11"/>
          <p:cNvSpPr>
            <a:spLocks noGrp="1"/>
          </p:cNvSpPr>
          <p:nvPr>
            <p:ph type="dt" idx="14"/>
          </p:nvPr>
        </p:nvSpPr>
        <p:spPr/>
        <p:txBody>
          <a:bodyPr/>
          <a:lstStyle/>
          <a:p>
            <a:fld id="{64DAA8B1-71E0-4ED8-9A80-C398012240B1}" type="datetime8">
              <a:rPr lang="en-US" smtClean="0">
                <a:solidFill>
                  <a:prstClr val="black"/>
                </a:solidFill>
              </a:rPr>
              <a:pPr/>
              <a:t>6/26/2013 5:13 PM</a:t>
            </a:fld>
            <a:endParaRPr lang="en-US" dirty="0">
              <a:solidFill>
                <a:prstClr val="black"/>
              </a:solidFill>
            </a:endParaRPr>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gradFill>
                <a:gsLst>
                  <a:gs pos="1250">
                    <a:prstClr val="black"/>
                  </a:gs>
                  <a:gs pos="100000">
                    <a:prstClr val="black"/>
                  </a:gs>
                </a:gsLst>
                <a:lin ang="5400000" scaled="0"/>
              </a:gradFill>
            </a:endParaRPr>
          </a:p>
        </p:txBody>
      </p:sp>
    </p:spTree>
    <p:extLst>
      <p:ext uri="{BB962C8B-B14F-4D97-AF65-F5344CB8AC3E}">
        <p14:creationId xmlns:p14="http://schemas.microsoft.com/office/powerpoint/2010/main" val="110522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79731883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451225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080713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700902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32846028"/>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034778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6960105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6248403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8156968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5200875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132791530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4260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85903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6262675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_Color  2">
    <p:bg>
      <p:bgPr>
        <a:solidFill>
          <a:srgbClr val="50505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143603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mp; Content Layout">
    <p:bg>
      <p:bgPr>
        <a:solidFill>
          <a:srgbClr val="505050"/>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1754357"/>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Content 2">
    <p:bg>
      <p:bgPr>
        <a:solidFill>
          <a:srgbClr val="505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934615679"/>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Only_Large">
    <p:bg>
      <p:bgPr>
        <a:solidFill>
          <a:srgbClr val="505050"/>
        </a:solid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3202776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50505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494994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484712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884410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3869133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bg>
      <p:bgPr>
        <a:solidFill>
          <a:srgbClr val="505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382378589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rgbClr val="505050"/>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7277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bg>
      <p:bgPr>
        <a:solidFill>
          <a:srgbClr val="505050"/>
        </a:solidFill>
        <a:effectLst/>
      </p:bgPr>
    </p:bg>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3618659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505050"/>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1157291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65787447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24440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extLst mod="1">
    <p:ext uri="{DCECCB84-F9BA-43D5-87BE-67443E8EF086}">
      <p15:sldGuideLst xmlns:p15="http://schemas.microsoft.com/office/powerpoint/2012/main">
        <p15:guide id="4294967295" orient="horz" pos="1051">
          <p15:clr>
            <a:srgbClr val="FBAE40"/>
          </p15:clr>
        </p15:guide>
        <p15:guide id="4294967295" pos="3917">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21735180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extLst mod="1">
    <p:ext uri="{DCECCB84-F9BA-43D5-87BE-67443E8EF086}">
      <p15:sldGuideLst xmlns:p15="http://schemas.microsoft.com/office/powerpoint/2012/main">
        <p15:guide id="4294967295" orient="horz" pos="1051">
          <p15:clr>
            <a:srgbClr val="FBAE40"/>
          </p15:clr>
        </p15:guide>
        <p15:guide id="4294967295" pos="173">
          <p15:clr>
            <a:srgbClr val="FBAE40"/>
          </p15:clr>
        </p15:guide>
        <p15:guide id="4294967295" pos="1901">
          <p15:clr>
            <a:srgbClr val="FBAE40"/>
          </p15:clr>
        </p15:guide>
        <p15:guide id="4294967295" pos="2189">
          <p15:clr>
            <a:srgbClr val="FBAE40"/>
          </p15:clr>
        </p15:guide>
        <p15:guide id="4294967295" orient="horz" pos="4219">
          <p15:clr>
            <a:srgbClr val="FBAE40"/>
          </p15:clr>
        </p15:guide>
        <p15:guide id="4294967295" orient="horz" pos="763">
          <p15:clr>
            <a:srgbClr val="FBAE40"/>
          </p15:clr>
        </p15:guide>
        <p15:guide id="4294967295" orient="horz" pos="187">
          <p15:clr>
            <a:srgbClr val="FBAE40"/>
          </p15:clr>
        </p15:guide>
        <p15:guide id="4294967295" pos="7661">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84840632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67195075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3859363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76206341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72230187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375188844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67699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5767594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41899666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25706081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6928807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3984278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349793873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02474906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5008" y="6482889"/>
            <a:ext cx="2798207" cy="372394"/>
          </a:xfrm>
          <a:prstGeom prst="rect">
            <a:avLst/>
          </a:prstGeom>
        </p:spPr>
        <p:txBody>
          <a:bodyPr/>
          <a:lstStyle/>
          <a:p>
            <a:fld id="{48BAF413-D82D-4828-AFFD-1487348EF17F}" type="datetimeFigureOut">
              <a:rPr lang="en-US" smtClean="0">
                <a:solidFill>
                  <a:srgbClr val="FFFFFF"/>
                </a:solidFill>
              </a:rPr>
              <a:pPr/>
              <a:t>6/26/2013</a:t>
            </a:fld>
            <a:endParaRPr lang="en-US">
              <a:solidFill>
                <a:srgbClr val="FFFFFF"/>
              </a:solidFill>
            </a:endParaRPr>
          </a:p>
        </p:txBody>
      </p:sp>
      <p:sp>
        <p:nvSpPr>
          <p:cNvPr id="3" name="Footer Placeholder 2"/>
          <p:cNvSpPr>
            <a:spLocks noGrp="1"/>
          </p:cNvSpPr>
          <p:nvPr>
            <p:ph type="ftr" sz="quarter" idx="11"/>
          </p:nvPr>
        </p:nvSpPr>
        <p:spPr>
          <a:xfrm>
            <a:off x="4119583" y="6482889"/>
            <a:ext cx="4197310" cy="372394"/>
          </a:xfrm>
          <a:prstGeom prst="rect">
            <a:avLst/>
          </a:prstGeom>
        </p:spPr>
        <p:txBody>
          <a:bodyPr/>
          <a:lstStyle/>
          <a:p>
            <a:endParaRPr lang="en-US">
              <a:solidFill>
                <a:srgbClr val="FFFFFF"/>
              </a:solidFill>
            </a:endParaRPr>
          </a:p>
        </p:txBody>
      </p:sp>
      <p:sp>
        <p:nvSpPr>
          <p:cNvPr id="4" name="Slide Number Placeholder 3"/>
          <p:cNvSpPr>
            <a:spLocks noGrp="1"/>
          </p:cNvSpPr>
          <p:nvPr>
            <p:ph type="sldNum" sz="quarter" idx="12"/>
          </p:nvPr>
        </p:nvSpPr>
        <p:spPr>
          <a:xfrm>
            <a:off x="8783260" y="6482889"/>
            <a:ext cx="2798207" cy="372394"/>
          </a:xfrm>
          <a:prstGeom prst="rect">
            <a:avLst/>
          </a:prstGeom>
        </p:spPr>
        <p:txBody>
          <a:bodyPr/>
          <a:lstStyle/>
          <a:p>
            <a:fld id="{E4FCBC99-9A49-4907-A556-BD3105545C2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3802028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55008" y="6482889"/>
            <a:ext cx="2798207" cy="372394"/>
          </a:xfrm>
          <a:prstGeom prst="rect">
            <a:avLst/>
          </a:prstGeom>
        </p:spPr>
        <p:txBody>
          <a:bodyPr/>
          <a:lstStyle/>
          <a:p>
            <a:fld id="{48BAF413-D82D-4828-AFFD-1487348EF17F}" type="datetimeFigureOut">
              <a:rPr lang="en-US" smtClean="0">
                <a:solidFill>
                  <a:srgbClr val="FFFFFF"/>
                </a:solidFill>
              </a:rPr>
              <a:pPr/>
              <a:t>6/26/2013</a:t>
            </a:fld>
            <a:endParaRPr lang="en-US">
              <a:solidFill>
                <a:srgbClr val="FFFFFF"/>
              </a:solidFill>
            </a:endParaRPr>
          </a:p>
        </p:txBody>
      </p:sp>
      <p:sp>
        <p:nvSpPr>
          <p:cNvPr id="4" name="Footer Placeholder 3"/>
          <p:cNvSpPr>
            <a:spLocks noGrp="1"/>
          </p:cNvSpPr>
          <p:nvPr>
            <p:ph type="ftr" sz="quarter" idx="11"/>
          </p:nvPr>
        </p:nvSpPr>
        <p:spPr>
          <a:xfrm>
            <a:off x="4119583" y="6482889"/>
            <a:ext cx="4197310" cy="372394"/>
          </a:xfrm>
          <a:prstGeom prst="rect">
            <a:avLst/>
          </a:prstGeom>
        </p:spPr>
        <p:txBody>
          <a:bodyPr/>
          <a:lstStyle/>
          <a:p>
            <a:endParaRPr lang="en-US">
              <a:solidFill>
                <a:srgbClr val="FFFFFF"/>
              </a:solidFill>
            </a:endParaRPr>
          </a:p>
        </p:txBody>
      </p:sp>
      <p:sp>
        <p:nvSpPr>
          <p:cNvPr id="5" name="Slide Number Placeholder 4"/>
          <p:cNvSpPr>
            <a:spLocks noGrp="1"/>
          </p:cNvSpPr>
          <p:nvPr>
            <p:ph type="sldNum" sz="quarter" idx="12"/>
          </p:nvPr>
        </p:nvSpPr>
        <p:spPr>
          <a:xfrm>
            <a:off x="8783260" y="6482889"/>
            <a:ext cx="2798207" cy="372394"/>
          </a:xfrm>
          <a:prstGeom prst="rect">
            <a:avLst/>
          </a:prstGeom>
        </p:spPr>
        <p:txBody>
          <a:bodyPr/>
          <a:lstStyle/>
          <a:p>
            <a:fld id="{E4FCBC99-9A49-4907-A556-BD3105545C24}"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1462331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91503799"/>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437075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1051">
          <p15:clr>
            <a:srgbClr val="FBAE40"/>
          </p15:clr>
        </p15:guide>
        <p15:guide id="4294967295" pos="3917">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9139550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1051">
          <p15:clr>
            <a:srgbClr val="FBAE40"/>
          </p15:clr>
        </p15:guide>
        <p15:guide id="4294967295" pos="173">
          <p15:clr>
            <a:srgbClr val="FBAE40"/>
          </p15:clr>
        </p15:guide>
        <p15:guide id="4294967295" pos="1901">
          <p15:clr>
            <a:srgbClr val="FBAE40"/>
          </p15:clr>
        </p15:guide>
        <p15:guide id="4294967295" pos="2189">
          <p15:clr>
            <a:srgbClr val="FBAE40"/>
          </p15:clr>
        </p15:guide>
        <p15:guide id="4294967295" orient="horz" pos="4219">
          <p15:clr>
            <a:srgbClr val="FBAE40"/>
          </p15:clr>
        </p15:guide>
        <p15:guide id="4294967295" orient="horz" pos="763">
          <p15:clr>
            <a:srgbClr val="FBAE40"/>
          </p15:clr>
        </p15:guide>
        <p15:guide id="4294967295" orient="horz" pos="187">
          <p15:clr>
            <a:srgbClr val="FBAE40"/>
          </p15:clr>
        </p15:guide>
        <p15:guide id="4294967295" pos="7661">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1649453107"/>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07471052"/>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4590107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0663238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110716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0130887"/>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6185405"/>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17212488"/>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0698096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721597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slideLayout" Target="../slideLayouts/slideLayout7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20" Type="http://schemas.openxmlformats.org/officeDocument/2006/relationships/theme" Target="../theme/theme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19" Type="http://schemas.openxmlformats.org/officeDocument/2006/relationships/slideLayout" Target="../slideLayouts/slideLayout72.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6" r:id="rId6"/>
    <p:sldLayoutId id="2147484187" r:id="rId7"/>
    <p:sldLayoutId id="2147484191" r:id="rId8"/>
    <p:sldLayoutId id="2147484188" r:id="rId9"/>
    <p:sldLayoutId id="2147484196" r:id="rId10"/>
    <p:sldLayoutId id="2147484189" r:id="rId11"/>
    <p:sldLayoutId id="2147484217" r:id="rId12"/>
    <p:sldLayoutId id="2147484218" r:id="rId13"/>
    <p:sldLayoutId id="2147484198" r:id="rId14"/>
    <p:sldLayoutId id="2147484344" r:id="rId15"/>
    <p:sldLayoutId id="2147484363"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778585588"/>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Lst>
  <p:txStyles>
    <p:titleStyle>
      <a:lvl1pPr algn="l" defTabSz="914166" rtl="0" eaLnBrk="1" latinLnBrk="0" hangingPunct="1">
        <a:spcBef>
          <a:spcPct val="0"/>
        </a:spcBef>
        <a:buNone/>
        <a:defRPr sz="4800" kern="1200">
          <a:solidFill>
            <a:srgbClr val="505050"/>
          </a:soli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solidFill>
            <a:srgbClr val="505050"/>
          </a:solidFill>
          <a:latin typeface="+mj-lt"/>
          <a:ea typeface="+mn-ea"/>
          <a:cs typeface="+mn-cs"/>
        </a:defRPr>
      </a:lvl1pPr>
      <a:lvl2pPr marL="0" indent="0" algn="l" defTabSz="914166" rtl="0" eaLnBrk="1" latinLnBrk="0" hangingPunct="1">
        <a:spcBef>
          <a:spcPct val="20000"/>
        </a:spcBef>
        <a:buFont typeface="Arial" pitchFamily="34" charset="0"/>
        <a:buNone/>
        <a:defRPr sz="2800" kern="1200">
          <a:solidFill>
            <a:srgbClr val="505050"/>
          </a:soli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solidFill>
            <a:srgbClr val="505050"/>
          </a:soli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solidFill>
            <a:srgbClr val="505050"/>
          </a:soli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solidFill>
            <a:srgbClr val="505050"/>
          </a:soli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145866818"/>
      </p:ext>
    </p:extLst>
  </p:cSld>
  <p:clrMap bg1="dk1" tx1="lt1" bg2="dk2" tx2="lt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 id="2147484359"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5050"/>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451785515"/>
      </p:ext>
    </p:extLst>
  </p:cSld>
  <p:clrMap bg1="dk1" tx1="lt1" bg2="dk2" tx2="lt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8"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3320226261"/>
      </p:ext>
    </p:extLst>
  </p:cSld>
  <p:clrMap bg1="dk1" tx1="lt1" bg2="dk2" tx2="lt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 id="2147484393" r:id="rId14"/>
    <p:sldLayoutId id="2147484394" r:id="rId15"/>
    <p:sldLayoutId id="2147484395" r:id="rId16"/>
    <p:sldLayoutId id="2147484396" r:id="rId17"/>
    <p:sldLayoutId id="2147484397" r:id="rId18"/>
    <p:sldLayoutId id="2147484398" r:id="rId19"/>
  </p:sldLayoutIdLst>
  <mc:AlternateContent xmlns:mc="http://schemas.openxmlformats.org/markup-compatibility/2006">
    <mc:Choice xmlns:p14="http://schemas.microsoft.com/office/powerpoint/2010/main" Requires="p14">
      <p:transition p14:dur="100">
        <p:cut/>
      </p:transition>
    </mc:Choice>
    <mc:Fallback>
      <p:transition>
        <p:cut/>
      </p:transition>
    </mc:Fallback>
  </mc:AlternateConten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03099800"/>
      </p:ext>
    </p:extLst>
  </p:cSld>
  <p:clrMap bg1="dk1" tx1="lt1" bg2="dk2" tx2="lt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 id="2147484411" r:id="rId12"/>
    <p:sldLayoutId id="2147484412"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3.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3.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3.xml"/><Relationship Id="rId1" Type="http://schemas.openxmlformats.org/officeDocument/2006/relationships/themeOverride" Target="../theme/themeOverride10.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3.xml"/><Relationship Id="rId1" Type="http://schemas.openxmlformats.org/officeDocument/2006/relationships/themeOverride" Target="../theme/themeOverride1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1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2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2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hemeOverride" Target="../theme/themeOverride23.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3.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2.xml"/><Relationship Id="rId5" Type="http://schemas.openxmlformats.org/officeDocument/2006/relationships/image" Target="../media/image10.png"/><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4.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8.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3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3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3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33.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4.xml"/><Relationship Id="rId5" Type="http://schemas.openxmlformats.org/officeDocument/2006/relationships/image" Target="../media/image13.png"/><Relationship Id="rId4" Type="http://schemas.openxmlformats.org/officeDocument/2006/relationships/image" Target="../media/image1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1.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095299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our present but also our future</a:t>
            </a:r>
          </a:p>
        </p:txBody>
      </p:sp>
    </p:spTree>
    <p:extLst>
      <p:ext uri="{BB962C8B-B14F-4D97-AF65-F5344CB8AC3E}">
        <p14:creationId xmlns:p14="http://schemas.microsoft.com/office/powerpoint/2010/main" val="4475314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b="1" dirty="0">
                <a:solidFill>
                  <a:srgbClr val="FFFFFF"/>
                </a:solidFill>
                <a:latin typeface="Segoe UI Semibold" panose="020B0702040204020203" pitchFamily="34" charset="0"/>
                <a:cs typeface="Segoe UI Semibold" panose="020B0702040204020203" pitchFamily="34" charset="0"/>
              </a:rPr>
              <a:t>it starts </a:t>
            </a:r>
            <a:r>
              <a:rPr lang="en-US" sz="2300" dirty="0">
                <a:solidFill>
                  <a:srgbClr val="FFFFFF"/>
                </a:solidFill>
                <a:latin typeface="Segoe UI Semibold" panose="020B0702040204020203" pitchFamily="34" charset="0"/>
                <a:cs typeface="Segoe UI Semibold" panose="020B0702040204020203" pitchFamily="34" charset="0"/>
              </a:rPr>
              <a:t>with a series of planning meetings</a:t>
            </a:r>
          </a:p>
        </p:txBody>
      </p:sp>
    </p:spTree>
    <p:extLst>
      <p:ext uri="{BB962C8B-B14F-4D97-AF65-F5344CB8AC3E}">
        <p14:creationId xmlns:p14="http://schemas.microsoft.com/office/powerpoint/2010/main" val="36269950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around “areas of darkness”</a:t>
            </a:r>
          </a:p>
        </p:txBody>
      </p:sp>
    </p:spTree>
    <p:extLst>
      <p:ext uri="{BB962C8B-B14F-4D97-AF65-F5344CB8AC3E}">
        <p14:creationId xmlns:p14="http://schemas.microsoft.com/office/powerpoint/2010/main" val="27789688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a promise to take “one”</a:t>
            </a:r>
          </a:p>
        </p:txBody>
      </p:sp>
    </p:spTree>
    <p:extLst>
      <p:ext uri="{BB962C8B-B14F-4D97-AF65-F5344CB8AC3E}">
        <p14:creationId xmlns:p14="http://schemas.microsoft.com/office/powerpoint/2010/main" val="261018194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2" descr="\\MAGNUM\Projects\Microsoft\Cloud Power FY12\Design\Icons\PNGs\Server_2.png"/>
          <p:cNvPicPr>
            <a:picLocks noChangeAspect="1" noChangeArrowheads="1"/>
          </p:cNvPicPr>
          <p:nvPr/>
        </p:nvPicPr>
        <p:blipFill>
          <a:blip r:embed="rId2" cstate="print">
            <a:biLevel thresh="25000"/>
          </a:blip>
          <a:srcRect/>
          <a:stretch>
            <a:fillRect/>
          </a:stretch>
        </p:blipFill>
        <p:spPr bwMode="auto">
          <a:xfrm>
            <a:off x="4389437" y="1668462"/>
            <a:ext cx="3657600" cy="3657600"/>
          </a:xfrm>
          <a:prstGeom prst="rect">
            <a:avLst/>
          </a:prstGeom>
          <a:noFill/>
        </p:spPr>
      </p:pic>
    </p:spTree>
    <p:extLst>
      <p:ext uri="{BB962C8B-B14F-4D97-AF65-F5344CB8AC3E}">
        <p14:creationId xmlns:p14="http://schemas.microsoft.com/office/powerpoint/2010/main" val="55514052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and evolve it into many</a:t>
            </a:r>
          </a:p>
        </p:txBody>
      </p:sp>
    </p:spTree>
    <p:extLst>
      <p:ext uri="{BB962C8B-B14F-4D97-AF65-F5344CB8AC3E}">
        <p14:creationId xmlns:p14="http://schemas.microsoft.com/office/powerpoint/2010/main" val="33195225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 name="Picture 3" descr="\\MAGNUM\Projects\Microsoft\Cloud Power FY12\Design\Icons\PNGs\Public_Cloud_Productivity.png"/>
          <p:cNvPicPr>
            <a:picLocks noChangeAspect="1" noChangeArrowheads="1"/>
          </p:cNvPicPr>
          <p:nvPr/>
        </p:nvPicPr>
        <p:blipFill>
          <a:blip r:embed="rId2" cstate="print">
            <a:biLevel thresh="25000"/>
          </a:blip>
          <a:stretch>
            <a:fillRect/>
          </a:stretch>
        </p:blipFill>
        <p:spPr bwMode="auto">
          <a:xfrm>
            <a:off x="3932237" y="1211262"/>
            <a:ext cx="4572000" cy="4572000"/>
          </a:xfrm>
          <a:prstGeom prst="rect">
            <a:avLst/>
          </a:prstGeom>
          <a:noFill/>
        </p:spPr>
      </p:pic>
    </p:spTree>
    <p:extLst>
      <p:ext uri="{BB962C8B-B14F-4D97-AF65-F5344CB8AC3E}">
        <p14:creationId xmlns:p14="http://schemas.microsoft.com/office/powerpoint/2010/main" val="335754643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circa 2010</a:t>
            </a:r>
          </a:p>
        </p:txBody>
      </p:sp>
    </p:spTree>
    <p:extLst>
      <p:ext uri="{BB962C8B-B14F-4D97-AF65-F5344CB8AC3E}">
        <p14:creationId xmlns:p14="http://schemas.microsoft.com/office/powerpoint/2010/main" val="35617850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TFSintheCloud-NewProjec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542837" cy="6994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99907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but architecture is not enough</a:t>
            </a:r>
          </a:p>
        </p:txBody>
      </p:sp>
    </p:spTree>
    <p:extLst>
      <p:ext uri="{BB962C8B-B14F-4D97-AF65-F5344CB8AC3E}">
        <p14:creationId xmlns:p14="http://schemas.microsoft.com/office/powerpoint/2010/main" val="5607557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Getting Started with</a:t>
            </a:r>
            <a:br>
              <a:rPr lang="en-US" sz="5400" dirty="0"/>
            </a:br>
            <a:r>
              <a:rPr lang="en-US" sz="5400" dirty="0"/>
              <a:t>Team Foundation Service</a:t>
            </a:r>
          </a:p>
        </p:txBody>
      </p:sp>
      <p:sp>
        <p:nvSpPr>
          <p:cNvPr id="3" name="Subtitle 2"/>
          <p:cNvSpPr>
            <a:spLocks noGrp="1"/>
          </p:cNvSpPr>
          <p:nvPr>
            <p:ph type="subTitle" idx="1"/>
          </p:nvPr>
        </p:nvSpPr>
        <p:spPr/>
        <p:txBody>
          <a:bodyPr/>
          <a:lstStyle/>
          <a:p>
            <a:r>
              <a:rPr lang="en-US" dirty="0" smtClean="0"/>
              <a:t>Mario Rodriguez</a:t>
            </a:r>
          </a:p>
          <a:p>
            <a:r>
              <a:rPr lang="en-US" dirty="0" smtClean="0"/>
              <a:t>Program Manager</a:t>
            </a:r>
          </a:p>
          <a:p>
            <a:r>
              <a:rPr lang="en-US" dirty="0" smtClean="0"/>
              <a:t>2-345</a:t>
            </a:r>
          </a:p>
        </p:txBody>
      </p:sp>
    </p:spTree>
    <p:extLst>
      <p:ext uri="{BB962C8B-B14F-4D97-AF65-F5344CB8AC3E}">
        <p14:creationId xmlns:p14="http://schemas.microsoft.com/office/powerpoint/2010/main" val="18997991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we must rethink everything</a:t>
            </a:r>
          </a:p>
        </p:txBody>
      </p:sp>
    </p:spTree>
    <p:extLst>
      <p:ext uri="{BB962C8B-B14F-4D97-AF65-F5344CB8AC3E}">
        <p14:creationId xmlns:p14="http://schemas.microsoft.com/office/powerpoint/2010/main" val="21638352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how we plan</a:t>
            </a:r>
          </a:p>
        </p:txBody>
      </p:sp>
    </p:spTree>
    <p:extLst>
      <p:ext uri="{BB962C8B-B14F-4D97-AF65-F5344CB8AC3E}">
        <p14:creationId xmlns:p14="http://schemas.microsoft.com/office/powerpoint/2010/main" val="315579268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how we code</a:t>
            </a:r>
          </a:p>
        </p:txBody>
      </p:sp>
    </p:spTree>
    <p:extLst>
      <p:ext uri="{BB962C8B-B14F-4D97-AF65-F5344CB8AC3E}">
        <p14:creationId xmlns:p14="http://schemas.microsoft.com/office/powerpoint/2010/main" val="27535435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how we test</a:t>
            </a:r>
          </a:p>
        </p:txBody>
      </p:sp>
    </p:spTree>
    <p:extLst>
      <p:ext uri="{BB962C8B-B14F-4D97-AF65-F5344CB8AC3E}">
        <p14:creationId xmlns:p14="http://schemas.microsoft.com/office/powerpoint/2010/main" val="18271741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how we ship</a:t>
            </a:r>
          </a:p>
        </p:txBody>
      </p:sp>
    </p:spTree>
    <p:extLst>
      <p:ext uri="{BB962C8B-B14F-4D97-AF65-F5344CB8AC3E}">
        <p14:creationId xmlns:p14="http://schemas.microsoft.com/office/powerpoint/2010/main" val="26351477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to truly embrace services</a:t>
            </a:r>
          </a:p>
        </p:txBody>
      </p:sp>
    </p:spTree>
    <p:extLst>
      <p:ext uri="{BB962C8B-B14F-4D97-AF65-F5344CB8AC3E}">
        <p14:creationId xmlns:p14="http://schemas.microsoft.com/office/powerpoint/2010/main" val="10576693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4" name="Group 33"/>
          <p:cNvGrpSpPr/>
          <p:nvPr/>
        </p:nvGrpSpPr>
        <p:grpSpPr>
          <a:xfrm>
            <a:off x="4814567" y="1668462"/>
            <a:ext cx="2807339" cy="2800846"/>
            <a:chOff x="3128391" y="2076998"/>
            <a:chExt cx="2807339" cy="2800846"/>
          </a:xfrm>
        </p:grpSpPr>
        <p:sp>
          <p:nvSpPr>
            <p:cNvPr id="18" name="Outer Ring"/>
            <p:cNvSpPr/>
            <p:nvPr/>
          </p:nvSpPr>
          <p:spPr bwMode="auto">
            <a:xfrm>
              <a:off x="3128391" y="2076998"/>
              <a:ext cx="2807339" cy="2731503"/>
            </a:xfrm>
            <a:prstGeom prst="ellipse">
              <a:avLst/>
            </a:prstGeom>
            <a:solidFill>
              <a:srgbClr val="68217A">
                <a:lumMod val="50000"/>
              </a:srgbClr>
            </a:solidFill>
            <a:ln w="508000" cap="flat" cmpd="sng" algn="ctr">
              <a:solidFill>
                <a:srgbClr val="341447">
                  <a:lumMod val="85000"/>
                  <a:lumOff val="15000"/>
                </a:srgbClr>
              </a:solidFill>
              <a:prstDash val="solid"/>
              <a:headEnd type="none" w="med" len="med"/>
              <a:tailEnd type="none" w="med" len="med"/>
            </a:ln>
            <a:effectLst/>
            <a:scene3d>
              <a:camera prst="orthographicFront"/>
              <a:lightRig rig="threePt" dir="t">
                <a:rot lat="0" lon="0" rev="0"/>
              </a:lightRig>
            </a:scene3d>
            <a:sp3d prstMaterial="matte">
              <a:bevelT w="0" h="1587500"/>
              <a:extrusionClr>
                <a:srgbClr val="08519A"/>
              </a:extrusionClr>
              <a:contourClr>
                <a:srgbClr val="000000"/>
              </a:contourClr>
            </a:sp3d>
          </p:spPr>
          <p:txBody>
            <a:bodyPr vert="horz" wrap="square" lIns="82296" tIns="41148" rIns="82296" bIns="41148" numCol="1" rtlCol="0" anchor="ctr" anchorCtr="0" compatLnSpc="1">
              <a:prstTxWarp prst="textNoShape">
                <a:avLst/>
              </a:prstTxWarp>
            </a:bodyPr>
            <a:lstStyle/>
            <a:p>
              <a:pPr algn="ctr" defTabSz="685574" fontAlgn="base">
                <a:spcBef>
                  <a:spcPct val="0"/>
                </a:spcBef>
                <a:spcAft>
                  <a:spcPct val="0"/>
                </a:spcAft>
                <a:defRPr/>
              </a:pPr>
              <a:endParaRPr lang="en-US" sz="2025" kern="0" spc="-94" dirty="0" smtClean="0">
                <a:solidFill>
                  <a:srgbClr val="341447"/>
                </a:solidFill>
                <a:effectLst>
                  <a:outerShdw blurRad="38100" dist="38100" dir="2700000" algn="tl">
                    <a:srgbClr val="000000">
                      <a:alpha val="43137"/>
                    </a:srgbClr>
                  </a:outerShdw>
                </a:effectLst>
                <a:latin typeface="Segoe UI Light" panose="020B0502040204020203" pitchFamily="34" charset="0"/>
                <a:cs typeface="Segoe UI Light" panose="020B0502040204020203" pitchFamily="34" charset="0"/>
              </a:endParaRPr>
            </a:p>
          </p:txBody>
        </p:sp>
        <p:grpSp>
          <p:nvGrpSpPr>
            <p:cNvPr id="19" name="Group 18"/>
            <p:cNvGrpSpPr/>
            <p:nvPr/>
          </p:nvGrpSpPr>
          <p:grpSpPr>
            <a:xfrm>
              <a:off x="3211092" y="2171590"/>
              <a:ext cx="2544479" cy="2544479"/>
              <a:chOff x="2241120" y="1526911"/>
              <a:chExt cx="4958623" cy="4958623"/>
            </a:xfrm>
          </p:grpSpPr>
          <p:sp>
            <p:nvSpPr>
              <p:cNvPr id="20" name="A: Development"/>
              <p:cNvSpPr/>
              <p:nvPr/>
            </p:nvSpPr>
            <p:spPr bwMode="auto">
              <a:xfrm rot="14400000">
                <a:off x="2241120" y="1526911"/>
                <a:ext cx="4958623" cy="4958623"/>
              </a:xfrm>
              <a:prstGeom prst="circularArrow">
                <a:avLst>
                  <a:gd name="adj1" fmla="val 15020"/>
                  <a:gd name="adj2" fmla="val 1142319"/>
                  <a:gd name="adj3" fmla="val 20367321"/>
                  <a:gd name="adj4" fmla="val 12505748"/>
                  <a:gd name="adj5" fmla="val 10733"/>
                </a:avLst>
              </a:prstGeom>
              <a:gradFill flip="none" rotWithShape="1">
                <a:gsLst>
                  <a:gs pos="4000">
                    <a:srgbClr val="FFFFFF">
                      <a:alpha val="0"/>
                    </a:srgbClr>
                  </a:gs>
                  <a:gs pos="28000">
                    <a:srgbClr val="CC66FF"/>
                  </a:gs>
                  <a:gs pos="57000">
                    <a:srgbClr val="9900CC"/>
                  </a:gs>
                  <a:gs pos="100000">
                    <a:srgbClr val="7030A0"/>
                  </a:gs>
                </a:gsLst>
                <a:lin ang="0" scaled="1"/>
                <a:tileRect/>
              </a:gradFill>
              <a:ln w="9525" cap="flat" cmpd="sng" algn="ctr">
                <a:noFill/>
                <a:prstDash val="soli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algn="ctr" defTabSz="685574" fontAlgn="base">
                  <a:spcBef>
                    <a:spcPct val="0"/>
                  </a:spcBef>
                  <a:spcAft>
                    <a:spcPct val="0"/>
                  </a:spcAft>
                  <a:defRPr/>
                </a:pPr>
                <a:endParaRPr lang="en-US" sz="2025" kern="0" dirty="0" smtClean="0">
                  <a:solidFill>
                    <a:srgbClr val="341447"/>
                  </a:solidFill>
                  <a:latin typeface="Segoe UI Light" panose="020B0502040204020203" pitchFamily="34" charset="0"/>
                  <a:cs typeface="Segoe UI Light" panose="020B0502040204020203" pitchFamily="34" charset="0"/>
                </a:endParaRPr>
              </a:p>
            </p:txBody>
          </p:sp>
          <p:sp>
            <p:nvSpPr>
              <p:cNvPr id="21" name="T: Development"/>
              <p:cNvSpPr/>
              <p:nvPr/>
            </p:nvSpPr>
            <p:spPr>
              <a:xfrm rot="15043602">
                <a:off x="2597659" y="2613086"/>
                <a:ext cx="3589064" cy="3083408"/>
              </a:xfrm>
              <a:prstGeom prst="rect">
                <a:avLst/>
              </a:prstGeom>
              <a:noFill/>
            </p:spPr>
            <p:txBody>
              <a:bodyPr spcFirstLastPara="1" wrap="none" lIns="68580" tIns="34290" rIns="68580" bIns="34290" numCol="1">
                <a:prstTxWarp prst="textArchUp">
                  <a:avLst>
                    <a:gd name="adj" fmla="val 12719414"/>
                  </a:avLst>
                </a:prstTxWarp>
                <a:spAutoFit/>
              </a:bodyPr>
              <a:lstStyle/>
              <a:p>
                <a:pPr algn="ctr" defTabSz="914400">
                  <a:defRPr/>
                </a:pPr>
                <a:r>
                  <a:rPr lang="en-US" b="1" kern="0" dirty="0" smtClean="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rPr>
                  <a:t>Build</a:t>
                </a:r>
              </a:p>
            </p:txBody>
          </p:sp>
        </p:grpSp>
        <p:grpSp>
          <p:nvGrpSpPr>
            <p:cNvPr id="22" name="Group 21"/>
            <p:cNvGrpSpPr/>
            <p:nvPr/>
          </p:nvGrpSpPr>
          <p:grpSpPr>
            <a:xfrm>
              <a:off x="3328283" y="2204346"/>
              <a:ext cx="2544479" cy="2544479"/>
              <a:chOff x="2427498" y="1679311"/>
              <a:chExt cx="4958623" cy="4958623"/>
            </a:xfrm>
          </p:grpSpPr>
          <p:sp>
            <p:nvSpPr>
              <p:cNvPr id="23" name="A: Operations"/>
              <p:cNvSpPr/>
              <p:nvPr/>
            </p:nvSpPr>
            <p:spPr bwMode="auto">
              <a:xfrm rot="7200000">
                <a:off x="2427498" y="1679311"/>
                <a:ext cx="4958623" cy="4958623"/>
              </a:xfrm>
              <a:prstGeom prst="circularArrow">
                <a:avLst>
                  <a:gd name="adj1" fmla="val 14691"/>
                  <a:gd name="adj2" fmla="val 1142319"/>
                  <a:gd name="adj3" fmla="val 20338266"/>
                  <a:gd name="adj4" fmla="val 12477569"/>
                  <a:gd name="adj5" fmla="val 10934"/>
                </a:avLst>
              </a:prstGeom>
              <a:gradFill flip="none" rotWithShape="1">
                <a:gsLst>
                  <a:gs pos="7000">
                    <a:srgbClr val="FFFFFF">
                      <a:alpha val="0"/>
                    </a:srgbClr>
                  </a:gs>
                  <a:gs pos="25000">
                    <a:srgbClr val="9B4F96">
                      <a:lumMod val="60000"/>
                      <a:lumOff val="40000"/>
                    </a:srgbClr>
                  </a:gs>
                  <a:gs pos="77000">
                    <a:srgbClr val="267E5C"/>
                  </a:gs>
                  <a:gs pos="100000">
                    <a:srgbClr val="00B050"/>
                  </a:gs>
                </a:gsLst>
                <a:lin ang="0" scaled="1"/>
                <a:tileRect/>
              </a:gradFill>
              <a:ln w="9525" cap="flat" cmpd="sng" algn="ctr">
                <a:noFill/>
                <a:prstDash val="soli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algn="ctr" defTabSz="685574" fontAlgn="base">
                  <a:spcBef>
                    <a:spcPct val="0"/>
                  </a:spcBef>
                  <a:spcAft>
                    <a:spcPct val="0"/>
                  </a:spcAft>
                  <a:defRPr/>
                </a:pPr>
                <a:endParaRPr lang="en-US" sz="2025" kern="0" dirty="0" smtClean="0">
                  <a:solidFill>
                    <a:srgbClr val="341447"/>
                  </a:solidFill>
                  <a:latin typeface="Segoe UI Light" panose="020B0502040204020203" pitchFamily="34" charset="0"/>
                  <a:cs typeface="Segoe UI Light" panose="020B0502040204020203" pitchFamily="34" charset="0"/>
                </a:endParaRPr>
              </a:p>
            </p:txBody>
          </p:sp>
          <p:sp>
            <p:nvSpPr>
              <p:cNvPr id="24" name="T: Operations"/>
              <p:cNvSpPr/>
              <p:nvPr/>
            </p:nvSpPr>
            <p:spPr>
              <a:xfrm rot="7734017">
                <a:off x="3315361" y="2917126"/>
                <a:ext cx="3589064" cy="3083408"/>
              </a:xfrm>
              <a:prstGeom prst="rect">
                <a:avLst/>
              </a:prstGeom>
              <a:noFill/>
            </p:spPr>
            <p:txBody>
              <a:bodyPr spcFirstLastPara="1" wrap="none" lIns="68580" tIns="34290" rIns="68580" bIns="34290" numCol="1">
                <a:prstTxWarp prst="textArchUp">
                  <a:avLst>
                    <a:gd name="adj" fmla="val 12719414"/>
                  </a:avLst>
                </a:prstTxWarp>
                <a:spAutoFit/>
              </a:bodyPr>
              <a:lstStyle/>
              <a:p>
                <a:pPr algn="ctr" defTabSz="914400">
                  <a:defRPr/>
                </a:pPr>
                <a:r>
                  <a:rPr lang="en-US" b="1" kern="0" dirty="0" smtClean="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rPr>
                  <a:t>Learn</a:t>
                </a:r>
              </a:p>
            </p:txBody>
          </p:sp>
        </p:grpSp>
        <p:grpSp>
          <p:nvGrpSpPr>
            <p:cNvPr id="25" name="Group 24"/>
            <p:cNvGrpSpPr/>
            <p:nvPr/>
          </p:nvGrpSpPr>
          <p:grpSpPr>
            <a:xfrm>
              <a:off x="3273912" y="2119190"/>
              <a:ext cx="2544479" cy="2544479"/>
              <a:chOff x="2066068" y="1397163"/>
              <a:chExt cx="4958623" cy="4958623"/>
            </a:xfrm>
          </p:grpSpPr>
          <p:sp>
            <p:nvSpPr>
              <p:cNvPr id="26" name="A: Commerce"/>
              <p:cNvSpPr/>
              <p:nvPr/>
            </p:nvSpPr>
            <p:spPr bwMode="auto">
              <a:xfrm>
                <a:off x="2066068" y="1397163"/>
                <a:ext cx="4958623" cy="4958623"/>
              </a:xfrm>
              <a:prstGeom prst="circularArrow">
                <a:avLst>
                  <a:gd name="adj1" fmla="val 14699"/>
                  <a:gd name="adj2" fmla="val 1142319"/>
                  <a:gd name="adj3" fmla="val 20407340"/>
                  <a:gd name="adj4" fmla="val 12518525"/>
                  <a:gd name="adj5" fmla="val 9743"/>
                </a:avLst>
              </a:prstGeom>
              <a:gradFill flip="none" rotWithShape="1">
                <a:gsLst>
                  <a:gs pos="14000">
                    <a:srgbClr val="FFFFFF">
                      <a:alpha val="0"/>
                    </a:srgbClr>
                  </a:gs>
                  <a:gs pos="33000">
                    <a:srgbClr val="00188F">
                      <a:lumMod val="60000"/>
                      <a:lumOff val="40000"/>
                    </a:srgbClr>
                  </a:gs>
                  <a:gs pos="77000">
                    <a:srgbClr val="00188F">
                      <a:lumMod val="75000"/>
                    </a:srgbClr>
                  </a:gs>
                  <a:gs pos="100000">
                    <a:srgbClr val="00188F">
                      <a:lumMod val="50000"/>
                    </a:srgbClr>
                  </a:gs>
                </a:gsLst>
                <a:lin ang="0" scaled="1"/>
                <a:tileRect/>
              </a:gradFill>
              <a:ln w="9525" cap="flat" cmpd="sng" algn="ctr">
                <a:noFill/>
                <a:prstDash val="soli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algn="ctr" defTabSz="685574" fontAlgn="base">
                  <a:spcBef>
                    <a:spcPct val="0"/>
                  </a:spcBef>
                  <a:spcAft>
                    <a:spcPct val="0"/>
                  </a:spcAft>
                  <a:defRPr/>
                </a:pPr>
                <a:endParaRPr lang="en-US" sz="2025" kern="0" dirty="0" smtClean="0">
                  <a:solidFill>
                    <a:srgbClr val="341447"/>
                  </a:solidFill>
                  <a:latin typeface="Segoe UI Light" panose="020B0502040204020203" pitchFamily="34" charset="0"/>
                  <a:cs typeface="Segoe UI Light" panose="020B0502040204020203" pitchFamily="34" charset="0"/>
                </a:endParaRPr>
              </a:p>
            </p:txBody>
          </p:sp>
          <p:sp>
            <p:nvSpPr>
              <p:cNvPr id="27" name="T: Commerce"/>
              <p:cNvSpPr/>
              <p:nvPr/>
            </p:nvSpPr>
            <p:spPr>
              <a:xfrm rot="1201598">
                <a:off x="2876484" y="1950934"/>
                <a:ext cx="3589064" cy="3083408"/>
              </a:xfrm>
              <a:prstGeom prst="rect">
                <a:avLst/>
              </a:prstGeom>
              <a:noFill/>
            </p:spPr>
            <p:txBody>
              <a:bodyPr spcFirstLastPara="1" wrap="none" lIns="68580" tIns="34290" rIns="68580" bIns="34290" numCol="1">
                <a:prstTxWarp prst="textArchUp">
                  <a:avLst>
                    <a:gd name="adj" fmla="val 12719414"/>
                  </a:avLst>
                </a:prstTxWarp>
                <a:spAutoFit/>
              </a:bodyPr>
              <a:lstStyle/>
              <a:p>
                <a:pPr algn="ctr" defTabSz="914400">
                  <a:defRPr/>
                </a:pPr>
                <a:r>
                  <a:rPr lang="en-US" b="1" kern="0" dirty="0" smtClean="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rPr>
                  <a:t>Measure</a:t>
                </a:r>
              </a:p>
            </p:txBody>
          </p:sp>
        </p:grpSp>
        <p:grpSp>
          <p:nvGrpSpPr>
            <p:cNvPr id="28" name="Private 2 public"/>
            <p:cNvGrpSpPr/>
            <p:nvPr/>
          </p:nvGrpSpPr>
          <p:grpSpPr>
            <a:xfrm>
              <a:off x="3746608" y="2775187"/>
              <a:ext cx="1641544" cy="1358518"/>
              <a:chOff x="3084179" y="2548245"/>
              <a:chExt cx="2754490" cy="2279576"/>
            </a:xfrm>
          </p:grpSpPr>
          <p:sp>
            <p:nvSpPr>
              <p:cNvPr id="29" name="TextBox 28"/>
              <p:cNvSpPr txBox="1"/>
              <p:nvPr/>
            </p:nvSpPr>
            <p:spPr>
              <a:xfrm>
                <a:off x="3113435" y="2548245"/>
                <a:ext cx="2725234" cy="735935"/>
              </a:xfrm>
              <a:prstGeom prst="rect">
                <a:avLst/>
              </a:prstGeom>
              <a:noFill/>
            </p:spPr>
            <p:txBody>
              <a:bodyPr wrap="square" rtlCol="0">
                <a:spAutoFit/>
              </a:bodyPr>
              <a:lstStyle/>
              <a:p>
                <a:pPr algn="ctr" defTabSz="914400"/>
                <a:endParaRPr lang="en-US" sz="2250" b="1" dirty="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endParaRPr>
              </a:p>
            </p:txBody>
          </p:sp>
          <p:sp>
            <p:nvSpPr>
              <p:cNvPr id="30" name="TextBox 29"/>
              <p:cNvSpPr txBox="1"/>
              <p:nvPr/>
            </p:nvSpPr>
            <p:spPr>
              <a:xfrm>
                <a:off x="3084179" y="4091886"/>
                <a:ext cx="2725234" cy="735935"/>
              </a:xfrm>
              <a:prstGeom prst="rect">
                <a:avLst/>
              </a:prstGeom>
              <a:noFill/>
            </p:spPr>
            <p:txBody>
              <a:bodyPr wrap="square" rtlCol="0">
                <a:spAutoFit/>
              </a:bodyPr>
              <a:lstStyle/>
              <a:p>
                <a:pPr algn="ctr" defTabSz="914400"/>
                <a:endParaRPr lang="en-US" sz="2250" b="1" dirty="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endParaRPr>
              </a:p>
            </p:txBody>
          </p:sp>
        </p:grpSp>
        <p:sp>
          <p:nvSpPr>
            <p:cNvPr id="31" name="T: Development Tools Business"/>
            <p:cNvSpPr/>
            <p:nvPr/>
          </p:nvSpPr>
          <p:spPr>
            <a:xfrm rot="14428874">
              <a:off x="2893064" y="2824808"/>
              <a:ext cx="2375178" cy="1730893"/>
            </a:xfrm>
            <a:prstGeom prst="rect">
              <a:avLst/>
            </a:prstGeom>
            <a:noFill/>
          </p:spPr>
          <p:txBody>
            <a:bodyPr spcFirstLastPara="1" wrap="none" lIns="68580" tIns="34290" rIns="68580" bIns="34290" numCol="1">
              <a:prstTxWarp prst="textArchUp">
                <a:avLst>
                  <a:gd name="adj" fmla="val 11730861"/>
                </a:avLst>
              </a:prstTxWarp>
              <a:spAutoFit/>
            </a:bodyPr>
            <a:lstStyle/>
            <a:p>
              <a:pPr algn="ctr" defTabSz="914400"/>
              <a:r>
                <a:rPr lang="en-US" b="1" dirty="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rPr>
                <a:t>Development Process</a:t>
              </a:r>
            </a:p>
          </p:txBody>
        </p:sp>
        <p:sp>
          <p:nvSpPr>
            <p:cNvPr id="32" name="T: Development Tools Business"/>
            <p:cNvSpPr/>
            <p:nvPr/>
          </p:nvSpPr>
          <p:spPr>
            <a:xfrm rot="4115661">
              <a:off x="3826313" y="2403254"/>
              <a:ext cx="2375178" cy="1745276"/>
            </a:xfrm>
            <a:prstGeom prst="rect">
              <a:avLst/>
            </a:prstGeom>
            <a:noFill/>
          </p:spPr>
          <p:txBody>
            <a:bodyPr spcFirstLastPara="1" wrap="none" lIns="68580" tIns="34290" rIns="68580" bIns="34290" numCol="1">
              <a:prstTxWarp prst="textArchUp">
                <a:avLst>
                  <a:gd name="adj" fmla="val 11730861"/>
                </a:avLst>
              </a:prstTxWarp>
              <a:spAutoFit/>
            </a:bodyPr>
            <a:lstStyle/>
            <a:p>
              <a:pPr algn="ctr" defTabSz="914400"/>
              <a:r>
                <a:rPr lang="en-US" b="1" dirty="0">
                  <a:ln w="12700">
                    <a:noFill/>
                    <a:prstDash val="solid"/>
                  </a:ln>
                  <a:solidFill>
                    <a:srgbClr val="FFFFFF"/>
                  </a:solidFill>
                  <a:effectLst>
                    <a:outerShdw blurRad="165100" algn="ctr" rotWithShape="0">
                      <a:prstClr val="black"/>
                    </a:outerShdw>
                  </a:effectLst>
                  <a:latin typeface="Segoe UI Light" panose="020B0502040204020203" pitchFamily="34" charset="0"/>
                  <a:cs typeface="Segoe UI Light" panose="020B0502040204020203" pitchFamily="34" charset="0"/>
                </a:rPr>
                <a:t>Development Content</a:t>
              </a:r>
            </a:p>
          </p:txBody>
        </p:sp>
        <p:pic>
          <p:nvPicPr>
            <p:cNvPr id="33" name="Picture 3" descr="\\MAGNUM\Projects\Microsoft\Cloud Power FY12\Design\ICONS_PNG\User.png"/>
            <p:cNvPicPr>
              <a:picLocks noChangeAspect="1" noChangeArrowheads="1"/>
            </p:cNvPicPr>
            <p:nvPr/>
          </p:nvPicPr>
          <p:blipFill>
            <a:blip r:embed="rId3" cstate="print">
              <a:lum bright="100000"/>
            </a:blip>
            <a:srcRect/>
            <a:stretch>
              <a:fillRect/>
            </a:stretch>
          </p:blipFill>
          <p:spPr bwMode="auto">
            <a:xfrm>
              <a:off x="3849070" y="2689313"/>
              <a:ext cx="1371600" cy="1371600"/>
            </a:xfrm>
            <a:prstGeom prst="rect">
              <a:avLst/>
            </a:prstGeom>
            <a:noFill/>
          </p:spPr>
        </p:pic>
      </p:grpSp>
    </p:spTree>
    <p:extLst>
      <p:ext uri="{BB962C8B-B14F-4D97-AF65-F5344CB8AC3E}">
        <p14:creationId xmlns:p14="http://schemas.microsoft.com/office/powerpoint/2010/main" val="23579200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it requires inspiration …</a:t>
            </a:r>
          </a:p>
        </p:txBody>
      </p:sp>
    </p:spTree>
    <p:extLst>
      <p:ext uri="{BB962C8B-B14F-4D97-AF65-F5344CB8AC3E}">
        <p14:creationId xmlns:p14="http://schemas.microsoft.com/office/powerpoint/2010/main" val="37602776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p:cNvSpPr txBox="1"/>
          <p:nvPr/>
        </p:nvSpPr>
        <p:spPr>
          <a:xfrm>
            <a:off x="882" y="2566238"/>
            <a:ext cx="12434711" cy="1862048"/>
          </a:xfrm>
          <a:prstGeom prst="rect">
            <a:avLst/>
          </a:prstGeom>
          <a:noFill/>
        </p:spPr>
        <p:txBody>
          <a:bodyPr wrap="square" rtlCol="0">
            <a:spAutoFit/>
          </a:bodyPr>
          <a:lstStyle/>
          <a:p>
            <a:pPr algn="ctr"/>
            <a:r>
              <a:rPr lang="en-US" sz="2300" i="1" dirty="0">
                <a:solidFill>
                  <a:srgbClr val="FFFFFF"/>
                </a:solidFill>
                <a:latin typeface="Segoe UI Semilight" panose="020B0402040204020203" pitchFamily="34" charset="0"/>
                <a:cs typeface="Segoe UI Semilight" panose="020B0402040204020203" pitchFamily="34" charset="0"/>
              </a:rPr>
              <a:t>“Gentlemen, we will chase perfection, </a:t>
            </a:r>
          </a:p>
          <a:p>
            <a:pPr algn="ctr"/>
            <a:r>
              <a:rPr lang="en-US" sz="2300" i="1" dirty="0">
                <a:solidFill>
                  <a:srgbClr val="FFFFFF"/>
                </a:solidFill>
                <a:latin typeface="Segoe UI Semilight" panose="020B0402040204020203" pitchFamily="34" charset="0"/>
                <a:cs typeface="Segoe UI Semilight" panose="020B0402040204020203" pitchFamily="34" charset="0"/>
              </a:rPr>
              <a:t>and we will chase it relentlessly, </a:t>
            </a:r>
          </a:p>
          <a:p>
            <a:pPr algn="ctr"/>
            <a:r>
              <a:rPr lang="en-US" sz="2300" i="1" dirty="0">
                <a:solidFill>
                  <a:srgbClr val="FFFFFF"/>
                </a:solidFill>
                <a:latin typeface="Segoe UI Semilight" panose="020B0402040204020203" pitchFamily="34" charset="0"/>
                <a:cs typeface="Segoe UI Semilight" panose="020B0402040204020203" pitchFamily="34" charset="0"/>
              </a:rPr>
              <a:t>knowing all the while we can never attain it. </a:t>
            </a:r>
          </a:p>
          <a:p>
            <a:pPr algn="ctr"/>
            <a:r>
              <a:rPr lang="en-US" sz="2300" i="1" dirty="0">
                <a:solidFill>
                  <a:srgbClr val="FFFFFF"/>
                </a:solidFill>
                <a:latin typeface="Segoe UI Semilight" panose="020B0402040204020203" pitchFamily="34" charset="0"/>
                <a:cs typeface="Segoe UI Semilight" panose="020B0402040204020203" pitchFamily="34" charset="0"/>
              </a:rPr>
              <a:t>But along the way, </a:t>
            </a:r>
          </a:p>
          <a:p>
            <a:pPr algn="ctr"/>
            <a:r>
              <a:rPr lang="en-US" sz="2300" i="1" dirty="0">
                <a:solidFill>
                  <a:srgbClr val="FFFFFF"/>
                </a:solidFill>
                <a:latin typeface="Segoe UI Semilight" panose="020B0402040204020203" pitchFamily="34" charset="0"/>
                <a:cs typeface="Segoe UI Semilight" panose="020B0402040204020203" pitchFamily="34" charset="0"/>
              </a:rPr>
              <a:t>we shall catch excellence.” - Vince Lombardi </a:t>
            </a:r>
          </a:p>
        </p:txBody>
      </p:sp>
    </p:spTree>
    <p:extLst>
      <p:ext uri="{BB962C8B-B14F-4D97-AF65-F5344CB8AC3E}">
        <p14:creationId xmlns:p14="http://schemas.microsoft.com/office/powerpoint/2010/main" val="23129886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staying true to your identity</a:t>
            </a:r>
          </a:p>
        </p:txBody>
      </p:sp>
    </p:spTree>
    <p:extLst>
      <p:ext uri="{BB962C8B-B14F-4D97-AF65-F5344CB8AC3E}">
        <p14:creationId xmlns:p14="http://schemas.microsoft.com/office/powerpoint/2010/main" val="6521747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493881" y="2538763"/>
            <a:ext cx="11448712" cy="1916999"/>
            <a:chOff x="713125" y="1422478"/>
            <a:chExt cx="11448712" cy="1916999"/>
          </a:xfrm>
        </p:grpSpPr>
        <p:sp>
          <p:nvSpPr>
            <p:cNvPr id="3" name="Text Placeholder 19"/>
            <p:cNvSpPr txBox="1">
              <a:spLocks/>
            </p:cNvSpPr>
            <p:nvPr/>
          </p:nvSpPr>
          <p:spPr>
            <a:xfrm>
              <a:off x="5119614" y="1422478"/>
              <a:ext cx="7042223" cy="1916999"/>
            </a:xfrm>
            <a:prstGeom prst="rect">
              <a:avLst/>
            </a:prstGeom>
          </p:spPr>
          <p:txBody>
            <a:bodyPr vert="horz" lIns="124347" tIns="62174" rIns="124347" bIns="62174" rtlCol="0">
              <a:normAutofit/>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pPr>
                <a:spcAft>
                  <a:spcPts val="2448"/>
                </a:spcAft>
              </a:pPr>
              <a:r>
                <a:rPr lang="en-GB" sz="3600" b="1" dirty="0" smtClean="0">
                  <a:solidFill>
                    <a:srgbClr val="FFFFFF"/>
                  </a:solidFill>
                </a:rPr>
                <a:t>mariorod</a:t>
              </a:r>
              <a:r>
                <a:rPr lang="en-GB" sz="3600" dirty="0" smtClean="0">
                  <a:solidFill>
                    <a:srgbClr val="FFFFFF"/>
                  </a:solidFill>
                </a:rPr>
                <a:t>@microsoft.com</a:t>
              </a:r>
              <a:endParaRPr lang="en-GB" sz="3600" dirty="0">
                <a:solidFill>
                  <a:srgbClr val="FFFFFF"/>
                </a:solidFill>
              </a:endParaRPr>
            </a:p>
            <a:p>
              <a:pPr>
                <a:spcAft>
                  <a:spcPts val="2448"/>
                </a:spcAft>
              </a:pPr>
              <a:r>
                <a:rPr lang="en-GB" sz="3600" dirty="0" smtClean="0">
                  <a:solidFill>
                    <a:srgbClr val="FFFFFF"/>
                  </a:solidFill>
                </a:rPr>
                <a:t>@mariorod1</a:t>
              </a:r>
              <a:endParaRPr lang="en-GB" sz="3600" dirty="0">
                <a:solidFill>
                  <a:srgbClr val="FFFFFF"/>
                </a:solidFill>
              </a:endParaRPr>
            </a:p>
          </p:txBody>
        </p:sp>
        <p:sp>
          <p:nvSpPr>
            <p:cNvPr id="5" name="Rectangle 4"/>
            <p:cNvSpPr/>
            <p:nvPr/>
          </p:nvSpPr>
          <p:spPr bwMode="auto">
            <a:xfrm>
              <a:off x="2735018" y="1422479"/>
              <a:ext cx="1916996" cy="191699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93260" tIns="46630" rIns="46630" bIns="93260" numCol="1" spcCol="0" rtlCol="0" fromWordArt="0" anchor="b"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defTabSz="932312" fontAlgn="base">
                <a:spcBef>
                  <a:spcPct val="0"/>
                </a:spcBef>
                <a:spcAft>
                  <a:spcPct val="0"/>
                </a:spcAft>
              </a:pPr>
              <a:endParaRPr lang="en-US" sz="1632" spc="-5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a:off x="713125" y="1422479"/>
              <a:ext cx="1916996" cy="1916998"/>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93260" tIns="46630" rIns="46630" bIns="93260" numCol="1" spcCol="0" rtlCol="0" fromWordArt="0" anchor="b" anchorCtr="0" forceAA="0" compatLnSpc="1">
              <a:prstTxWarp prst="textNoShape">
                <a:avLst/>
              </a:prstTxWarp>
              <a:noAutofit/>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defTabSz="932312" fontAlgn="base">
                <a:spcBef>
                  <a:spcPct val="0"/>
                </a:spcBef>
                <a:spcAft>
                  <a:spcPct val="0"/>
                </a:spcAft>
              </a:pPr>
              <a:endParaRPr lang="en-US" sz="1632" spc="-52" dirty="0">
                <a:gradFill>
                  <a:gsLst>
                    <a:gs pos="0">
                      <a:srgbClr val="FFFFFF"/>
                    </a:gs>
                    <a:gs pos="100000">
                      <a:srgbClr val="FFFFFF"/>
                    </a:gs>
                  </a:gsLst>
                  <a:lin ang="5400000" scaled="0"/>
                </a:gradFill>
                <a:ea typeface="Segoe UI" pitchFamily="34" charset="0"/>
                <a:cs typeface="Segoe UI" pitchFamily="34" charset="0"/>
              </a:endParaRPr>
            </a:p>
          </p:txBody>
        </p:sp>
        <p:grpSp>
          <p:nvGrpSpPr>
            <p:cNvPr id="8" name="Group 7"/>
            <p:cNvGrpSpPr/>
            <p:nvPr/>
          </p:nvGrpSpPr>
          <p:grpSpPr bwMode="white">
            <a:xfrm>
              <a:off x="950690" y="1900015"/>
              <a:ext cx="1441866" cy="961927"/>
              <a:chOff x="8672460" y="-1818199"/>
              <a:chExt cx="1811337" cy="1203325"/>
            </a:xfrm>
          </p:grpSpPr>
          <p:sp>
            <p:nvSpPr>
              <p:cNvPr id="15" name="Freeform 14"/>
              <p:cNvSpPr>
                <a:spLocks/>
              </p:cNvSpPr>
              <p:nvPr/>
            </p:nvSpPr>
            <p:spPr bwMode="white">
              <a:xfrm>
                <a:off x="8845497" y="-1576899"/>
                <a:ext cx="1592262" cy="808038"/>
              </a:xfrm>
              <a:custGeom>
                <a:avLst/>
                <a:gdLst>
                  <a:gd name="T0" fmla="*/ 363 w 422"/>
                  <a:gd name="T1" fmla="*/ 1 h 213"/>
                  <a:gd name="T2" fmla="*/ 346 w 422"/>
                  <a:gd name="T3" fmla="*/ 0 h 213"/>
                  <a:gd name="T4" fmla="*/ 346 w 422"/>
                  <a:gd name="T5" fmla="*/ 0 h 213"/>
                  <a:gd name="T6" fmla="*/ 346 w 422"/>
                  <a:gd name="T7" fmla="*/ 0 h 213"/>
                  <a:gd name="T8" fmla="*/ 346 w 422"/>
                  <a:gd name="T9" fmla="*/ 0 h 213"/>
                  <a:gd name="T10" fmla="*/ 185 w 422"/>
                  <a:gd name="T11" fmla="*/ 98 h 213"/>
                  <a:gd name="T12" fmla="*/ 164 w 422"/>
                  <a:gd name="T13" fmla="*/ 105 h 213"/>
                  <a:gd name="T14" fmla="*/ 141 w 422"/>
                  <a:gd name="T15" fmla="*/ 96 h 213"/>
                  <a:gd name="T16" fmla="*/ 14 w 422"/>
                  <a:gd name="T17" fmla="*/ 2 h 213"/>
                  <a:gd name="T18" fmla="*/ 14 w 422"/>
                  <a:gd name="T19" fmla="*/ 2 h 213"/>
                  <a:gd name="T20" fmla="*/ 0 w 422"/>
                  <a:gd name="T21" fmla="*/ 1 h 213"/>
                  <a:gd name="T22" fmla="*/ 1 w 422"/>
                  <a:gd name="T23" fmla="*/ 100 h 213"/>
                  <a:gd name="T24" fmla="*/ 40 w 422"/>
                  <a:gd name="T25" fmla="*/ 98 h 213"/>
                  <a:gd name="T26" fmla="*/ 181 w 422"/>
                  <a:gd name="T27" fmla="*/ 149 h 213"/>
                  <a:gd name="T28" fmla="*/ 335 w 422"/>
                  <a:gd name="T29" fmla="*/ 211 h 213"/>
                  <a:gd name="T30" fmla="*/ 362 w 422"/>
                  <a:gd name="T31" fmla="*/ 213 h 213"/>
                  <a:gd name="T32" fmla="*/ 362 w 422"/>
                  <a:gd name="T33" fmla="*/ 169 h 213"/>
                  <a:gd name="T34" fmla="*/ 421 w 422"/>
                  <a:gd name="T35" fmla="*/ 114 h 213"/>
                  <a:gd name="T36" fmla="*/ 420 w 422"/>
                  <a:gd name="T37" fmla="*/ 111 h 213"/>
                  <a:gd name="T38" fmla="*/ 418 w 422"/>
                  <a:gd name="T39" fmla="*/ 115 h 213"/>
                  <a:gd name="T40" fmla="*/ 362 w 422"/>
                  <a:gd name="T41" fmla="*/ 155 h 213"/>
                  <a:gd name="T42" fmla="*/ 363 w 422"/>
                  <a:gd name="T43" fmla="*/ 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 h="213">
                    <a:moveTo>
                      <a:pt x="363" y="1"/>
                    </a:moveTo>
                    <a:cubicBezTo>
                      <a:pt x="363" y="1"/>
                      <a:pt x="346" y="0"/>
                      <a:pt x="346" y="0"/>
                    </a:cubicBezTo>
                    <a:cubicBezTo>
                      <a:pt x="346" y="0"/>
                      <a:pt x="346" y="0"/>
                      <a:pt x="346" y="0"/>
                    </a:cubicBezTo>
                    <a:cubicBezTo>
                      <a:pt x="346" y="0"/>
                      <a:pt x="346" y="0"/>
                      <a:pt x="346" y="0"/>
                    </a:cubicBezTo>
                    <a:cubicBezTo>
                      <a:pt x="346" y="0"/>
                      <a:pt x="346" y="0"/>
                      <a:pt x="346" y="0"/>
                    </a:cubicBezTo>
                    <a:cubicBezTo>
                      <a:pt x="299" y="29"/>
                      <a:pt x="203" y="87"/>
                      <a:pt x="185" y="98"/>
                    </a:cubicBezTo>
                    <a:cubicBezTo>
                      <a:pt x="182" y="100"/>
                      <a:pt x="173" y="105"/>
                      <a:pt x="164" y="105"/>
                    </a:cubicBezTo>
                    <a:cubicBezTo>
                      <a:pt x="154" y="105"/>
                      <a:pt x="147" y="101"/>
                      <a:pt x="141" y="96"/>
                    </a:cubicBezTo>
                    <a:cubicBezTo>
                      <a:pt x="126" y="86"/>
                      <a:pt x="59" y="35"/>
                      <a:pt x="14" y="2"/>
                    </a:cubicBezTo>
                    <a:cubicBezTo>
                      <a:pt x="14" y="2"/>
                      <a:pt x="14" y="2"/>
                      <a:pt x="14" y="2"/>
                    </a:cubicBezTo>
                    <a:cubicBezTo>
                      <a:pt x="14" y="2"/>
                      <a:pt x="0" y="1"/>
                      <a:pt x="0" y="1"/>
                    </a:cubicBezTo>
                    <a:cubicBezTo>
                      <a:pt x="0" y="28"/>
                      <a:pt x="0" y="65"/>
                      <a:pt x="1" y="100"/>
                    </a:cubicBezTo>
                    <a:cubicBezTo>
                      <a:pt x="12" y="98"/>
                      <a:pt x="26" y="97"/>
                      <a:pt x="40" y="98"/>
                    </a:cubicBezTo>
                    <a:cubicBezTo>
                      <a:pt x="91" y="101"/>
                      <a:pt x="139" y="125"/>
                      <a:pt x="181" y="149"/>
                    </a:cubicBezTo>
                    <a:cubicBezTo>
                      <a:pt x="222" y="172"/>
                      <a:pt x="273" y="200"/>
                      <a:pt x="335" y="211"/>
                    </a:cubicBezTo>
                    <a:cubicBezTo>
                      <a:pt x="344" y="212"/>
                      <a:pt x="353" y="213"/>
                      <a:pt x="362" y="213"/>
                    </a:cubicBezTo>
                    <a:cubicBezTo>
                      <a:pt x="362" y="169"/>
                      <a:pt x="362" y="169"/>
                      <a:pt x="362" y="169"/>
                    </a:cubicBezTo>
                    <a:cubicBezTo>
                      <a:pt x="412" y="159"/>
                      <a:pt x="419" y="127"/>
                      <a:pt x="421" y="114"/>
                    </a:cubicBezTo>
                    <a:cubicBezTo>
                      <a:pt x="421" y="113"/>
                      <a:pt x="422" y="111"/>
                      <a:pt x="420" y="111"/>
                    </a:cubicBezTo>
                    <a:cubicBezTo>
                      <a:pt x="418" y="111"/>
                      <a:pt x="418" y="114"/>
                      <a:pt x="418" y="115"/>
                    </a:cubicBezTo>
                    <a:cubicBezTo>
                      <a:pt x="416" y="122"/>
                      <a:pt x="411" y="148"/>
                      <a:pt x="362" y="155"/>
                    </a:cubicBezTo>
                    <a:lnTo>
                      <a:pt x="363" y="1"/>
                    </a:lnTo>
                    <a:close/>
                  </a:path>
                </a:pathLst>
              </a:custGeom>
              <a:solidFill>
                <a:srgbClr val="FFFFFF"/>
              </a:solid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3256" tIns="46629" rIns="93256" bIns="46629" numCol="1" rtlCol="0" anchor="ctr" anchorCtr="0" compatLnSpc="1">
                <a:prstTxWarp prst="textNoShape">
                  <a:avLst/>
                </a:prstTxWarp>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defTabSz="755499"/>
                <a:endParaRPr lang="en-US" sz="1632" spc="-125">
                  <a:solidFill>
                    <a:srgbClr val="000000">
                      <a:lumMod val="50000"/>
                    </a:srgbClr>
                  </a:solidFill>
                  <a:latin typeface="Segoe Light" pitchFamily="34" charset="0"/>
                </a:endParaRPr>
              </a:p>
            </p:txBody>
          </p:sp>
          <p:sp>
            <p:nvSpPr>
              <p:cNvPr id="16" name="Freeform 15"/>
              <p:cNvSpPr>
                <a:spLocks noEditPoints="1"/>
              </p:cNvSpPr>
              <p:nvPr/>
            </p:nvSpPr>
            <p:spPr bwMode="white">
              <a:xfrm>
                <a:off x="8672460" y="-1156212"/>
                <a:ext cx="1811337" cy="541338"/>
              </a:xfrm>
              <a:custGeom>
                <a:avLst/>
                <a:gdLst>
                  <a:gd name="T0" fmla="*/ 480 w 480"/>
                  <a:gd name="T1" fmla="*/ 81 h 143"/>
                  <a:gd name="T2" fmla="*/ 478 w 480"/>
                  <a:gd name="T3" fmla="*/ 81 h 143"/>
                  <a:gd name="T4" fmla="*/ 430 w 480"/>
                  <a:gd name="T5" fmla="*/ 106 h 143"/>
                  <a:gd name="T6" fmla="*/ 390 w 480"/>
                  <a:gd name="T7" fmla="*/ 107 h 143"/>
                  <a:gd name="T8" fmla="*/ 242 w 480"/>
                  <a:gd name="T9" fmla="*/ 62 h 143"/>
                  <a:gd name="T10" fmla="*/ 74 w 480"/>
                  <a:gd name="T11" fmla="*/ 1 h 143"/>
                  <a:gd name="T12" fmla="*/ 11 w 480"/>
                  <a:gd name="T13" fmla="*/ 19 h 143"/>
                  <a:gd name="T14" fmla="*/ 0 w 480"/>
                  <a:gd name="T15" fmla="*/ 53 h 143"/>
                  <a:gd name="T16" fmla="*/ 34 w 480"/>
                  <a:gd name="T17" fmla="*/ 89 h 143"/>
                  <a:gd name="T18" fmla="*/ 47 w 480"/>
                  <a:gd name="T19" fmla="*/ 90 h 143"/>
                  <a:gd name="T20" fmla="*/ 47 w 480"/>
                  <a:gd name="T21" fmla="*/ 102 h 143"/>
                  <a:gd name="T22" fmla="*/ 59 w 480"/>
                  <a:gd name="T23" fmla="*/ 117 h 143"/>
                  <a:gd name="T24" fmla="*/ 375 w 480"/>
                  <a:gd name="T25" fmla="*/ 143 h 143"/>
                  <a:gd name="T26" fmla="*/ 396 w 480"/>
                  <a:gd name="T27" fmla="*/ 139 h 143"/>
                  <a:gd name="T28" fmla="*/ 408 w 480"/>
                  <a:gd name="T29" fmla="*/ 123 h 143"/>
                  <a:gd name="T30" fmla="*/ 408 w 480"/>
                  <a:gd name="T31" fmla="*/ 115 h 143"/>
                  <a:gd name="T32" fmla="*/ 454 w 480"/>
                  <a:gd name="T33" fmla="*/ 105 h 143"/>
                  <a:gd name="T34" fmla="*/ 480 w 480"/>
                  <a:gd name="T35" fmla="*/ 82 h 143"/>
                  <a:gd name="T36" fmla="*/ 480 w 480"/>
                  <a:gd name="T37" fmla="*/ 81 h 143"/>
                  <a:gd name="T38" fmla="*/ 47 w 480"/>
                  <a:gd name="T39" fmla="*/ 73 h 143"/>
                  <a:gd name="T40" fmla="*/ 11 w 480"/>
                  <a:gd name="T41" fmla="*/ 51 h 143"/>
                  <a:gd name="T42" fmla="*/ 21 w 480"/>
                  <a:gd name="T43" fmla="*/ 26 h 143"/>
                  <a:gd name="T44" fmla="*/ 47 w 480"/>
                  <a:gd name="T45" fmla="*/ 18 h 143"/>
                  <a:gd name="T46" fmla="*/ 47 w 480"/>
                  <a:gd name="T47" fmla="*/ 7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143">
                    <a:moveTo>
                      <a:pt x="480" y="81"/>
                    </a:moveTo>
                    <a:cubicBezTo>
                      <a:pt x="479" y="80"/>
                      <a:pt x="478" y="81"/>
                      <a:pt x="478" y="81"/>
                    </a:cubicBezTo>
                    <a:cubicBezTo>
                      <a:pt x="463" y="97"/>
                      <a:pt x="443" y="103"/>
                      <a:pt x="430" y="106"/>
                    </a:cubicBezTo>
                    <a:cubicBezTo>
                      <a:pt x="420" y="108"/>
                      <a:pt x="408" y="108"/>
                      <a:pt x="390" y="107"/>
                    </a:cubicBezTo>
                    <a:cubicBezTo>
                      <a:pt x="350" y="103"/>
                      <a:pt x="301" y="91"/>
                      <a:pt x="242" y="62"/>
                    </a:cubicBezTo>
                    <a:cubicBezTo>
                      <a:pt x="169" y="25"/>
                      <a:pt x="119" y="3"/>
                      <a:pt x="74" y="1"/>
                    </a:cubicBezTo>
                    <a:cubicBezTo>
                      <a:pt x="54" y="0"/>
                      <a:pt x="26" y="1"/>
                      <a:pt x="11" y="19"/>
                    </a:cubicBezTo>
                    <a:cubicBezTo>
                      <a:pt x="3" y="27"/>
                      <a:pt x="0" y="40"/>
                      <a:pt x="0" y="53"/>
                    </a:cubicBezTo>
                    <a:cubicBezTo>
                      <a:pt x="1" y="80"/>
                      <a:pt x="23" y="88"/>
                      <a:pt x="34" y="89"/>
                    </a:cubicBezTo>
                    <a:cubicBezTo>
                      <a:pt x="38" y="90"/>
                      <a:pt x="43" y="91"/>
                      <a:pt x="47" y="90"/>
                    </a:cubicBezTo>
                    <a:cubicBezTo>
                      <a:pt x="47" y="97"/>
                      <a:pt x="47" y="101"/>
                      <a:pt x="47" y="102"/>
                    </a:cubicBezTo>
                    <a:cubicBezTo>
                      <a:pt x="47" y="112"/>
                      <a:pt x="50" y="116"/>
                      <a:pt x="59" y="117"/>
                    </a:cubicBezTo>
                    <a:cubicBezTo>
                      <a:pt x="68" y="117"/>
                      <a:pt x="371" y="143"/>
                      <a:pt x="375" y="143"/>
                    </a:cubicBezTo>
                    <a:cubicBezTo>
                      <a:pt x="380" y="143"/>
                      <a:pt x="391" y="142"/>
                      <a:pt x="396" y="139"/>
                    </a:cubicBezTo>
                    <a:cubicBezTo>
                      <a:pt x="401" y="136"/>
                      <a:pt x="408" y="133"/>
                      <a:pt x="408" y="123"/>
                    </a:cubicBezTo>
                    <a:cubicBezTo>
                      <a:pt x="408" y="115"/>
                      <a:pt x="408" y="115"/>
                      <a:pt x="408" y="115"/>
                    </a:cubicBezTo>
                    <a:cubicBezTo>
                      <a:pt x="425" y="115"/>
                      <a:pt x="441" y="111"/>
                      <a:pt x="454" y="105"/>
                    </a:cubicBezTo>
                    <a:cubicBezTo>
                      <a:pt x="464" y="100"/>
                      <a:pt x="473" y="92"/>
                      <a:pt x="480" y="82"/>
                    </a:cubicBezTo>
                    <a:cubicBezTo>
                      <a:pt x="480" y="82"/>
                      <a:pt x="480" y="81"/>
                      <a:pt x="480" y="81"/>
                    </a:cubicBezTo>
                    <a:close/>
                    <a:moveTo>
                      <a:pt x="47" y="73"/>
                    </a:moveTo>
                    <a:cubicBezTo>
                      <a:pt x="31" y="73"/>
                      <a:pt x="12" y="69"/>
                      <a:pt x="11" y="51"/>
                    </a:cubicBezTo>
                    <a:cubicBezTo>
                      <a:pt x="10" y="41"/>
                      <a:pt x="13" y="33"/>
                      <a:pt x="21" y="26"/>
                    </a:cubicBezTo>
                    <a:cubicBezTo>
                      <a:pt x="29" y="20"/>
                      <a:pt x="37" y="19"/>
                      <a:pt x="47" y="18"/>
                    </a:cubicBezTo>
                    <a:cubicBezTo>
                      <a:pt x="47" y="39"/>
                      <a:pt x="47" y="58"/>
                      <a:pt x="47" y="73"/>
                    </a:cubicBezTo>
                    <a:close/>
                  </a:path>
                </a:pathLst>
              </a:custGeom>
              <a:solidFill>
                <a:srgbClr val="FFFFFF"/>
              </a:solid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3256" tIns="46629" rIns="93256" bIns="46629" numCol="1" rtlCol="0" anchor="ctr" anchorCtr="0" compatLnSpc="1">
                <a:prstTxWarp prst="textNoShape">
                  <a:avLst/>
                </a:prstTxWarp>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defTabSz="755499"/>
                <a:endParaRPr lang="en-US" sz="1632" spc="-125">
                  <a:solidFill>
                    <a:srgbClr val="000000">
                      <a:lumMod val="50000"/>
                    </a:srgbClr>
                  </a:solidFill>
                  <a:latin typeface="Segoe Light" pitchFamily="34" charset="0"/>
                </a:endParaRPr>
              </a:p>
            </p:txBody>
          </p:sp>
          <p:sp>
            <p:nvSpPr>
              <p:cNvPr id="17" name="Freeform 16"/>
              <p:cNvSpPr>
                <a:spLocks/>
              </p:cNvSpPr>
              <p:nvPr/>
            </p:nvSpPr>
            <p:spPr bwMode="white">
              <a:xfrm>
                <a:off x="8845497" y="-1818199"/>
                <a:ext cx="1370012" cy="560388"/>
              </a:xfrm>
              <a:custGeom>
                <a:avLst/>
                <a:gdLst>
                  <a:gd name="T0" fmla="*/ 137 w 363"/>
                  <a:gd name="T1" fmla="*/ 138 h 148"/>
                  <a:gd name="T2" fmla="*/ 163 w 363"/>
                  <a:gd name="T3" fmla="*/ 148 h 148"/>
                  <a:gd name="T4" fmla="*/ 189 w 363"/>
                  <a:gd name="T5" fmla="*/ 140 h 148"/>
                  <a:gd name="T6" fmla="*/ 363 w 363"/>
                  <a:gd name="T7" fmla="*/ 32 h 148"/>
                  <a:gd name="T8" fmla="*/ 363 w 363"/>
                  <a:gd name="T9" fmla="*/ 19 h 148"/>
                  <a:gd name="T10" fmla="*/ 348 w 363"/>
                  <a:gd name="T11" fmla="*/ 3 h 148"/>
                  <a:gd name="T12" fmla="*/ 335 w 363"/>
                  <a:gd name="T13" fmla="*/ 0 h 148"/>
                  <a:gd name="T14" fmla="*/ 330 w 363"/>
                  <a:gd name="T15" fmla="*/ 0 h 148"/>
                  <a:gd name="T16" fmla="*/ 13 w 363"/>
                  <a:gd name="T17" fmla="*/ 14 h 148"/>
                  <a:gd name="T18" fmla="*/ 0 w 363"/>
                  <a:gd name="T19" fmla="*/ 27 h 148"/>
                  <a:gd name="T20" fmla="*/ 0 w 363"/>
                  <a:gd name="T21" fmla="*/ 38 h 148"/>
                  <a:gd name="T22" fmla="*/ 137 w 363"/>
                  <a:gd name="T23" fmla="*/ 13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3" h="148">
                    <a:moveTo>
                      <a:pt x="137" y="138"/>
                    </a:moveTo>
                    <a:cubicBezTo>
                      <a:pt x="146" y="145"/>
                      <a:pt x="154" y="148"/>
                      <a:pt x="163" y="148"/>
                    </a:cubicBezTo>
                    <a:cubicBezTo>
                      <a:pt x="172" y="148"/>
                      <a:pt x="181" y="145"/>
                      <a:pt x="189" y="140"/>
                    </a:cubicBezTo>
                    <a:cubicBezTo>
                      <a:pt x="202" y="132"/>
                      <a:pt x="312" y="64"/>
                      <a:pt x="363" y="32"/>
                    </a:cubicBezTo>
                    <a:cubicBezTo>
                      <a:pt x="363" y="19"/>
                      <a:pt x="363" y="19"/>
                      <a:pt x="363" y="19"/>
                    </a:cubicBezTo>
                    <a:cubicBezTo>
                      <a:pt x="363" y="9"/>
                      <a:pt x="355" y="5"/>
                      <a:pt x="348" y="3"/>
                    </a:cubicBezTo>
                    <a:cubicBezTo>
                      <a:pt x="344" y="1"/>
                      <a:pt x="339" y="1"/>
                      <a:pt x="335" y="0"/>
                    </a:cubicBezTo>
                    <a:cubicBezTo>
                      <a:pt x="334" y="0"/>
                      <a:pt x="332" y="0"/>
                      <a:pt x="330" y="0"/>
                    </a:cubicBezTo>
                    <a:cubicBezTo>
                      <a:pt x="328" y="0"/>
                      <a:pt x="22" y="14"/>
                      <a:pt x="13" y="14"/>
                    </a:cubicBezTo>
                    <a:cubicBezTo>
                      <a:pt x="4" y="14"/>
                      <a:pt x="0" y="18"/>
                      <a:pt x="0" y="27"/>
                    </a:cubicBezTo>
                    <a:cubicBezTo>
                      <a:pt x="0" y="28"/>
                      <a:pt x="0" y="30"/>
                      <a:pt x="0" y="38"/>
                    </a:cubicBezTo>
                    <a:cubicBezTo>
                      <a:pt x="40" y="66"/>
                      <a:pt x="126" y="130"/>
                      <a:pt x="137" y="138"/>
                    </a:cubicBezTo>
                    <a:close/>
                  </a:path>
                </a:pathLst>
              </a:custGeom>
              <a:solidFill>
                <a:srgbClr val="FFFFFF"/>
              </a:solid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3256" tIns="46629" rIns="93256" bIns="46629" numCol="1" rtlCol="0" anchor="ctr" anchorCtr="0" compatLnSpc="1">
                <a:prstTxWarp prst="textNoShape">
                  <a:avLst/>
                </a:prstTxWarp>
              </a:bodyPr>
              <a:lstStyle>
                <a:defPPr>
                  <a:defRPr lang="en-US"/>
                </a:defPPr>
                <a:lvl1pPr marL="0" algn="l" defTabSz="932742" rtl="0" eaLnBrk="1" latinLnBrk="0" hangingPunct="1">
                  <a:defRPr sz="1800" kern="1200">
                    <a:solidFill>
                      <a:schemeClr val="lt1"/>
                    </a:solidFill>
                    <a:latin typeface="+mn-lt"/>
                    <a:ea typeface="+mn-ea"/>
                    <a:cs typeface="+mn-cs"/>
                  </a:defRPr>
                </a:lvl1pPr>
                <a:lvl2pPr marL="466371" algn="l" defTabSz="932742" rtl="0" eaLnBrk="1" latinLnBrk="0" hangingPunct="1">
                  <a:defRPr sz="1800" kern="1200">
                    <a:solidFill>
                      <a:schemeClr val="lt1"/>
                    </a:solidFill>
                    <a:latin typeface="+mn-lt"/>
                    <a:ea typeface="+mn-ea"/>
                    <a:cs typeface="+mn-cs"/>
                  </a:defRPr>
                </a:lvl2pPr>
                <a:lvl3pPr marL="932742" algn="l" defTabSz="932742" rtl="0" eaLnBrk="1" latinLnBrk="0" hangingPunct="1">
                  <a:defRPr sz="1800" kern="1200">
                    <a:solidFill>
                      <a:schemeClr val="lt1"/>
                    </a:solidFill>
                    <a:latin typeface="+mn-lt"/>
                    <a:ea typeface="+mn-ea"/>
                    <a:cs typeface="+mn-cs"/>
                  </a:defRPr>
                </a:lvl3pPr>
                <a:lvl4pPr marL="1399113" algn="l" defTabSz="932742" rtl="0" eaLnBrk="1" latinLnBrk="0" hangingPunct="1">
                  <a:defRPr sz="1800" kern="1200">
                    <a:solidFill>
                      <a:schemeClr val="lt1"/>
                    </a:solidFill>
                    <a:latin typeface="+mn-lt"/>
                    <a:ea typeface="+mn-ea"/>
                    <a:cs typeface="+mn-cs"/>
                  </a:defRPr>
                </a:lvl4pPr>
                <a:lvl5pPr marL="1865484" algn="l" defTabSz="932742" rtl="0" eaLnBrk="1" latinLnBrk="0" hangingPunct="1">
                  <a:defRPr sz="1800" kern="1200">
                    <a:solidFill>
                      <a:schemeClr val="lt1"/>
                    </a:solidFill>
                    <a:latin typeface="+mn-lt"/>
                    <a:ea typeface="+mn-ea"/>
                    <a:cs typeface="+mn-cs"/>
                  </a:defRPr>
                </a:lvl5pPr>
                <a:lvl6pPr marL="2331856" algn="l" defTabSz="932742" rtl="0" eaLnBrk="1" latinLnBrk="0" hangingPunct="1">
                  <a:defRPr sz="1800" kern="1200">
                    <a:solidFill>
                      <a:schemeClr val="lt1"/>
                    </a:solidFill>
                    <a:latin typeface="+mn-lt"/>
                    <a:ea typeface="+mn-ea"/>
                    <a:cs typeface="+mn-cs"/>
                  </a:defRPr>
                </a:lvl6pPr>
                <a:lvl7pPr marL="2798226" algn="l" defTabSz="932742" rtl="0" eaLnBrk="1" latinLnBrk="0" hangingPunct="1">
                  <a:defRPr sz="1800" kern="1200">
                    <a:solidFill>
                      <a:schemeClr val="lt1"/>
                    </a:solidFill>
                    <a:latin typeface="+mn-lt"/>
                    <a:ea typeface="+mn-ea"/>
                    <a:cs typeface="+mn-cs"/>
                  </a:defRPr>
                </a:lvl7pPr>
                <a:lvl8pPr marL="3264597" algn="l" defTabSz="932742" rtl="0" eaLnBrk="1" latinLnBrk="0" hangingPunct="1">
                  <a:defRPr sz="1800" kern="1200">
                    <a:solidFill>
                      <a:schemeClr val="lt1"/>
                    </a:solidFill>
                    <a:latin typeface="+mn-lt"/>
                    <a:ea typeface="+mn-ea"/>
                    <a:cs typeface="+mn-cs"/>
                  </a:defRPr>
                </a:lvl8pPr>
                <a:lvl9pPr marL="3730969" algn="l" defTabSz="932742" rtl="0" eaLnBrk="1" latinLnBrk="0" hangingPunct="1">
                  <a:defRPr sz="1800" kern="1200">
                    <a:solidFill>
                      <a:schemeClr val="lt1"/>
                    </a:solidFill>
                    <a:latin typeface="+mn-lt"/>
                    <a:ea typeface="+mn-ea"/>
                    <a:cs typeface="+mn-cs"/>
                  </a:defRPr>
                </a:lvl9pPr>
              </a:lstStyle>
              <a:p>
                <a:pPr defTabSz="755499"/>
                <a:endParaRPr lang="en-US" sz="1632" spc="-125">
                  <a:solidFill>
                    <a:srgbClr val="000000">
                      <a:lumMod val="50000"/>
                    </a:srgbClr>
                  </a:solidFill>
                  <a:latin typeface="Segoe Light" pitchFamily="34" charset="0"/>
                </a:endParaRPr>
              </a:p>
            </p:txBody>
          </p:sp>
        </p:grpSp>
        <p:sp>
          <p:nvSpPr>
            <p:cNvPr id="11" name="Freeform 10"/>
            <p:cNvSpPr>
              <a:spLocks noEditPoints="1"/>
            </p:cNvSpPr>
            <p:nvPr/>
          </p:nvSpPr>
          <p:spPr bwMode="auto">
            <a:xfrm>
              <a:off x="3341094" y="1919903"/>
              <a:ext cx="704844" cy="922150"/>
            </a:xfrm>
            <a:custGeom>
              <a:avLst/>
              <a:gdLst>
                <a:gd name="T0" fmla="*/ 207 w 214"/>
                <a:gd name="T1" fmla="*/ 280 h 280"/>
                <a:gd name="T2" fmla="*/ 74 w 214"/>
                <a:gd name="T3" fmla="*/ 280 h 280"/>
                <a:gd name="T4" fmla="*/ 0 w 214"/>
                <a:gd name="T5" fmla="*/ 207 h 280"/>
                <a:gd name="T6" fmla="*/ 0 w 214"/>
                <a:gd name="T7" fmla="*/ 7 h 280"/>
                <a:gd name="T8" fmla="*/ 7 w 214"/>
                <a:gd name="T9" fmla="*/ 0 h 280"/>
                <a:gd name="T10" fmla="*/ 74 w 214"/>
                <a:gd name="T11" fmla="*/ 0 h 280"/>
                <a:gd name="T12" fmla="*/ 81 w 214"/>
                <a:gd name="T13" fmla="*/ 7 h 280"/>
                <a:gd name="T14" fmla="*/ 81 w 214"/>
                <a:gd name="T15" fmla="*/ 66 h 280"/>
                <a:gd name="T16" fmla="*/ 207 w 214"/>
                <a:gd name="T17" fmla="*/ 66 h 280"/>
                <a:gd name="T18" fmla="*/ 214 w 214"/>
                <a:gd name="T19" fmla="*/ 74 h 280"/>
                <a:gd name="T20" fmla="*/ 214 w 214"/>
                <a:gd name="T21" fmla="*/ 140 h 280"/>
                <a:gd name="T22" fmla="*/ 207 w 214"/>
                <a:gd name="T23" fmla="*/ 147 h 280"/>
                <a:gd name="T24" fmla="*/ 81 w 214"/>
                <a:gd name="T25" fmla="*/ 147 h 280"/>
                <a:gd name="T26" fmla="*/ 81 w 214"/>
                <a:gd name="T27" fmla="*/ 199 h 280"/>
                <a:gd name="T28" fmla="*/ 207 w 214"/>
                <a:gd name="T29" fmla="*/ 199 h 280"/>
                <a:gd name="T30" fmla="*/ 214 w 214"/>
                <a:gd name="T31" fmla="*/ 207 h 280"/>
                <a:gd name="T32" fmla="*/ 214 w 214"/>
                <a:gd name="T33" fmla="*/ 273 h 280"/>
                <a:gd name="T34" fmla="*/ 207 w 214"/>
                <a:gd name="T35" fmla="*/ 280 h 280"/>
                <a:gd name="T36" fmla="*/ 15 w 214"/>
                <a:gd name="T37" fmla="*/ 15 h 280"/>
                <a:gd name="T38" fmla="*/ 15 w 214"/>
                <a:gd name="T39" fmla="*/ 207 h 280"/>
                <a:gd name="T40" fmla="*/ 74 w 214"/>
                <a:gd name="T41" fmla="*/ 266 h 280"/>
                <a:gd name="T42" fmla="*/ 199 w 214"/>
                <a:gd name="T43" fmla="*/ 266 h 280"/>
                <a:gd name="T44" fmla="*/ 199 w 214"/>
                <a:gd name="T45" fmla="*/ 214 h 280"/>
                <a:gd name="T46" fmla="*/ 74 w 214"/>
                <a:gd name="T47" fmla="*/ 214 h 280"/>
                <a:gd name="T48" fmla="*/ 66 w 214"/>
                <a:gd name="T49" fmla="*/ 207 h 280"/>
                <a:gd name="T50" fmla="*/ 66 w 214"/>
                <a:gd name="T51" fmla="*/ 140 h 280"/>
                <a:gd name="T52" fmla="*/ 74 w 214"/>
                <a:gd name="T53" fmla="*/ 133 h 280"/>
                <a:gd name="T54" fmla="*/ 199 w 214"/>
                <a:gd name="T55" fmla="*/ 133 h 280"/>
                <a:gd name="T56" fmla="*/ 199 w 214"/>
                <a:gd name="T57" fmla="*/ 81 h 280"/>
                <a:gd name="T58" fmla="*/ 74 w 214"/>
                <a:gd name="T59" fmla="*/ 81 h 280"/>
                <a:gd name="T60" fmla="*/ 66 w 214"/>
                <a:gd name="T61" fmla="*/ 74 h 280"/>
                <a:gd name="T62" fmla="*/ 66 w 214"/>
                <a:gd name="T63" fmla="*/ 15 h 280"/>
                <a:gd name="T64" fmla="*/ 15 w 214"/>
                <a:gd name="T65" fmla="*/ 1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280">
                  <a:moveTo>
                    <a:pt x="207" y="280"/>
                  </a:moveTo>
                  <a:cubicBezTo>
                    <a:pt x="74" y="280"/>
                    <a:pt x="74" y="280"/>
                    <a:pt x="74" y="280"/>
                  </a:cubicBezTo>
                  <a:cubicBezTo>
                    <a:pt x="33" y="280"/>
                    <a:pt x="0" y="247"/>
                    <a:pt x="0" y="207"/>
                  </a:cubicBezTo>
                  <a:cubicBezTo>
                    <a:pt x="0" y="7"/>
                    <a:pt x="0" y="7"/>
                    <a:pt x="0" y="7"/>
                  </a:cubicBezTo>
                  <a:cubicBezTo>
                    <a:pt x="0" y="3"/>
                    <a:pt x="3" y="0"/>
                    <a:pt x="7" y="0"/>
                  </a:cubicBezTo>
                  <a:cubicBezTo>
                    <a:pt x="74" y="0"/>
                    <a:pt x="74" y="0"/>
                    <a:pt x="74" y="0"/>
                  </a:cubicBezTo>
                  <a:cubicBezTo>
                    <a:pt x="78" y="0"/>
                    <a:pt x="81" y="3"/>
                    <a:pt x="81" y="7"/>
                  </a:cubicBezTo>
                  <a:cubicBezTo>
                    <a:pt x="81" y="66"/>
                    <a:pt x="81" y="66"/>
                    <a:pt x="81" y="66"/>
                  </a:cubicBezTo>
                  <a:cubicBezTo>
                    <a:pt x="207" y="66"/>
                    <a:pt x="207" y="66"/>
                    <a:pt x="207" y="66"/>
                  </a:cubicBezTo>
                  <a:cubicBezTo>
                    <a:pt x="211" y="66"/>
                    <a:pt x="214" y="70"/>
                    <a:pt x="214" y="74"/>
                  </a:cubicBezTo>
                  <a:cubicBezTo>
                    <a:pt x="214" y="140"/>
                    <a:pt x="214" y="140"/>
                    <a:pt x="214" y="140"/>
                  </a:cubicBezTo>
                  <a:cubicBezTo>
                    <a:pt x="214" y="144"/>
                    <a:pt x="211" y="147"/>
                    <a:pt x="207" y="147"/>
                  </a:cubicBezTo>
                  <a:cubicBezTo>
                    <a:pt x="81" y="147"/>
                    <a:pt x="81" y="147"/>
                    <a:pt x="81" y="147"/>
                  </a:cubicBezTo>
                  <a:cubicBezTo>
                    <a:pt x="81" y="199"/>
                    <a:pt x="81" y="199"/>
                    <a:pt x="81" y="199"/>
                  </a:cubicBezTo>
                  <a:cubicBezTo>
                    <a:pt x="207" y="199"/>
                    <a:pt x="207" y="199"/>
                    <a:pt x="207" y="199"/>
                  </a:cubicBezTo>
                  <a:cubicBezTo>
                    <a:pt x="211" y="199"/>
                    <a:pt x="214" y="202"/>
                    <a:pt x="214" y="207"/>
                  </a:cubicBezTo>
                  <a:cubicBezTo>
                    <a:pt x="214" y="273"/>
                    <a:pt x="214" y="273"/>
                    <a:pt x="214" y="273"/>
                  </a:cubicBezTo>
                  <a:cubicBezTo>
                    <a:pt x="214" y="277"/>
                    <a:pt x="211" y="280"/>
                    <a:pt x="207" y="280"/>
                  </a:cubicBezTo>
                  <a:close/>
                  <a:moveTo>
                    <a:pt x="15" y="15"/>
                  </a:moveTo>
                  <a:cubicBezTo>
                    <a:pt x="15" y="207"/>
                    <a:pt x="15" y="207"/>
                    <a:pt x="15" y="207"/>
                  </a:cubicBezTo>
                  <a:cubicBezTo>
                    <a:pt x="15" y="239"/>
                    <a:pt x="41" y="266"/>
                    <a:pt x="74" y="266"/>
                  </a:cubicBezTo>
                  <a:cubicBezTo>
                    <a:pt x="199" y="266"/>
                    <a:pt x="199" y="266"/>
                    <a:pt x="199" y="266"/>
                  </a:cubicBezTo>
                  <a:cubicBezTo>
                    <a:pt x="199" y="214"/>
                    <a:pt x="199" y="214"/>
                    <a:pt x="199" y="214"/>
                  </a:cubicBezTo>
                  <a:cubicBezTo>
                    <a:pt x="74" y="214"/>
                    <a:pt x="74" y="214"/>
                    <a:pt x="74" y="214"/>
                  </a:cubicBezTo>
                  <a:cubicBezTo>
                    <a:pt x="70" y="214"/>
                    <a:pt x="66" y="211"/>
                    <a:pt x="66" y="207"/>
                  </a:cubicBezTo>
                  <a:cubicBezTo>
                    <a:pt x="66" y="140"/>
                    <a:pt x="66" y="140"/>
                    <a:pt x="66" y="140"/>
                  </a:cubicBezTo>
                  <a:cubicBezTo>
                    <a:pt x="66" y="136"/>
                    <a:pt x="70" y="133"/>
                    <a:pt x="74" y="133"/>
                  </a:cubicBezTo>
                  <a:cubicBezTo>
                    <a:pt x="199" y="133"/>
                    <a:pt x="199" y="133"/>
                    <a:pt x="199" y="133"/>
                  </a:cubicBezTo>
                  <a:cubicBezTo>
                    <a:pt x="199" y="81"/>
                    <a:pt x="199" y="81"/>
                    <a:pt x="199" y="81"/>
                  </a:cubicBezTo>
                  <a:cubicBezTo>
                    <a:pt x="74" y="81"/>
                    <a:pt x="74" y="81"/>
                    <a:pt x="74" y="81"/>
                  </a:cubicBezTo>
                  <a:cubicBezTo>
                    <a:pt x="70" y="81"/>
                    <a:pt x="66" y="78"/>
                    <a:pt x="66" y="74"/>
                  </a:cubicBezTo>
                  <a:cubicBezTo>
                    <a:pt x="66" y="15"/>
                    <a:pt x="66" y="15"/>
                    <a:pt x="66" y="15"/>
                  </a:cubicBezTo>
                  <a:lnTo>
                    <a:pt x="15" y="15"/>
                  </a:lnTo>
                  <a:close/>
                </a:path>
              </a:pathLst>
            </a:custGeom>
            <a:solidFill>
              <a:srgbClr val="FFFFFF"/>
            </a:solidFill>
            <a:ln>
              <a:noFill/>
            </a:ln>
          </p:spPr>
          <p:txBody>
            <a:bodyPr vert="horz" wrap="square" lIns="93260" tIns="46630" rIns="93260" bIns="46630" numCol="1" anchor="t" anchorCtr="0" compatLnSpc="1">
              <a:prstTxWarp prst="textNoShape">
                <a:avLst/>
              </a:prstTxWarp>
            </a:bodyPr>
            <a:ls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a:lstStyle>
            <a:p>
              <a:endParaRPr lang="en-US" sz="1632">
                <a:solidFill>
                  <a:srgbClr val="000000"/>
                </a:solidFill>
              </a:endParaRPr>
            </a:p>
          </p:txBody>
        </p:sp>
      </p:grpSp>
    </p:spTree>
    <p:extLst>
      <p:ext uri="{BB962C8B-B14F-4D97-AF65-F5344CB8AC3E}">
        <p14:creationId xmlns:p14="http://schemas.microsoft.com/office/powerpoint/2010/main" val="341261035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and hard work</a:t>
            </a:r>
          </a:p>
        </p:txBody>
      </p:sp>
    </p:spTree>
    <p:extLst>
      <p:ext uri="{BB962C8B-B14F-4D97-AF65-F5344CB8AC3E}">
        <p14:creationId xmlns:p14="http://schemas.microsoft.com/office/powerpoint/2010/main" val="25369347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to reach the goal</a:t>
            </a:r>
          </a:p>
        </p:txBody>
      </p:sp>
    </p:spTree>
    <p:extLst>
      <p:ext uri="{BB962C8B-B14F-4D97-AF65-F5344CB8AC3E}">
        <p14:creationId xmlns:p14="http://schemas.microsoft.com/office/powerpoint/2010/main" val="22061802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29" y="-1"/>
            <a:ext cx="12433419" cy="6994525"/>
          </a:xfrm>
          <a:prstGeom prst="rect">
            <a:avLst/>
          </a:prstGeom>
        </p:spPr>
      </p:pic>
    </p:spTree>
    <p:extLst>
      <p:ext uri="{BB962C8B-B14F-4D97-AF65-F5344CB8AC3E}">
        <p14:creationId xmlns:p14="http://schemas.microsoft.com/office/powerpoint/2010/main" val="207001221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61984" y="1416289"/>
            <a:ext cx="9112506" cy="4161946"/>
            <a:chOff x="1112837" y="2154716"/>
            <a:chExt cx="9112506" cy="4161946"/>
          </a:xfrm>
        </p:grpSpPr>
        <p:sp>
          <p:nvSpPr>
            <p:cNvPr id="104" name="Arc 103"/>
            <p:cNvSpPr>
              <a:spLocks noChangeAspect="1"/>
            </p:cNvSpPr>
            <p:nvPr/>
          </p:nvSpPr>
          <p:spPr>
            <a:xfrm>
              <a:off x="2711799" y="2635466"/>
              <a:ext cx="5258641" cy="3221055"/>
            </a:xfrm>
            <a:prstGeom prst="arc">
              <a:avLst>
                <a:gd name="adj1" fmla="val 11247145"/>
                <a:gd name="adj2" fmla="val 14026942"/>
              </a:avLst>
            </a:prstGeom>
            <a:noFill/>
            <a:ln w="76200" cap="flat" cmpd="sng" algn="ctr">
              <a:solidFill>
                <a:srgbClr val="FFC000"/>
              </a:solidFill>
              <a:prstDash val="solid"/>
              <a:headEnd type="non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05" name="Arc 104"/>
            <p:cNvSpPr>
              <a:spLocks noChangeAspect="1"/>
            </p:cNvSpPr>
            <p:nvPr/>
          </p:nvSpPr>
          <p:spPr>
            <a:xfrm>
              <a:off x="2725747" y="2635466"/>
              <a:ext cx="5258641" cy="3221055"/>
            </a:xfrm>
            <a:prstGeom prst="arc">
              <a:avLst>
                <a:gd name="adj1" fmla="val 302930"/>
                <a:gd name="adj2" fmla="val 3333885"/>
              </a:avLst>
            </a:prstGeom>
            <a:noFill/>
            <a:ln w="76200" cap="flat" cmpd="sng" algn="ctr">
              <a:solidFill>
                <a:schemeClr val="accent4"/>
              </a:solidFill>
              <a:prstDash val="solid"/>
              <a:headEnd type="non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07" name="Arc 106"/>
            <p:cNvSpPr>
              <a:spLocks noChangeAspect="1"/>
            </p:cNvSpPr>
            <p:nvPr/>
          </p:nvSpPr>
          <p:spPr>
            <a:xfrm>
              <a:off x="2725747" y="2635466"/>
              <a:ext cx="5258641" cy="3221055"/>
            </a:xfrm>
            <a:prstGeom prst="arc">
              <a:avLst>
                <a:gd name="adj1" fmla="val 5759196"/>
                <a:gd name="adj2" fmla="val 10359530"/>
              </a:avLst>
            </a:prstGeom>
            <a:noFill/>
            <a:ln w="76200" cap="flat" cmpd="sng" algn="ctr">
              <a:solidFill>
                <a:schemeClr val="accent4"/>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08" name="TextBox 107"/>
            <p:cNvSpPr txBox="1">
              <a:spLocks noChangeAspect="1"/>
            </p:cNvSpPr>
            <p:nvPr/>
          </p:nvSpPr>
          <p:spPr>
            <a:xfrm>
              <a:off x="1551087" y="2154716"/>
              <a:ext cx="2201562" cy="844924"/>
            </a:xfrm>
            <a:prstGeom prst="rect">
              <a:avLst/>
            </a:prstGeom>
            <a:noFill/>
          </p:spPr>
          <p:txBody>
            <a:bodyPr wrap="square" lIns="0" tIns="0" rIns="0" bIns="0" rtlCol="0">
              <a:spAutoFit/>
            </a:bodyPr>
            <a:lstStyle/>
            <a:p>
              <a:pPr defTabSz="554895">
                <a:lnSpc>
                  <a:spcPct val="90000"/>
                </a:lnSpc>
              </a:pPr>
              <a:r>
                <a:rPr lang="en-US" sz="2447" spc="-72" dirty="0">
                  <a:solidFill>
                    <a:srgbClr val="FFFFFF"/>
                  </a:solidFill>
                  <a:latin typeface="Segoe UI Light" pitchFamily="34" charset="0"/>
                  <a:cs typeface="Segoe UI" pitchFamily="34" charset="0"/>
                </a:rPr>
                <a:t>Define</a:t>
              </a:r>
            </a:p>
            <a:p>
              <a:pPr defTabSz="554895">
                <a:lnSpc>
                  <a:spcPct val="90000"/>
                </a:lnSpc>
              </a:pPr>
              <a:r>
                <a:rPr lang="en-US" sz="1767" spc="-72" dirty="0">
                  <a:solidFill>
                    <a:srgbClr val="FFFFFF"/>
                  </a:solidFill>
                  <a:latin typeface="Segoe UI Light" pitchFamily="34" charset="0"/>
                  <a:cs typeface="Segoe UI" pitchFamily="34" charset="0"/>
                </a:rPr>
                <a:t>Customer connection</a:t>
              </a:r>
            </a:p>
            <a:p>
              <a:pPr defTabSz="554895">
                <a:lnSpc>
                  <a:spcPct val="90000"/>
                </a:lnSpc>
              </a:pPr>
              <a:r>
                <a:rPr lang="en-US" sz="1767" spc="-72" dirty="0">
                  <a:solidFill>
                    <a:srgbClr val="FFFFFF"/>
                  </a:solidFill>
                  <a:latin typeface="Segoe UI Light" pitchFamily="34" charset="0"/>
                  <a:cs typeface="Segoe UI" pitchFamily="34" charset="0"/>
                </a:rPr>
                <a:t>Ideation</a:t>
              </a:r>
            </a:p>
          </p:txBody>
        </p:sp>
        <p:sp>
          <p:nvSpPr>
            <p:cNvPr id="133" name="TextBox 132"/>
            <p:cNvSpPr txBox="1">
              <a:spLocks noChangeAspect="1"/>
            </p:cNvSpPr>
            <p:nvPr/>
          </p:nvSpPr>
          <p:spPr>
            <a:xfrm>
              <a:off x="1112837" y="3875924"/>
              <a:ext cx="1417210" cy="844924"/>
            </a:xfrm>
            <a:prstGeom prst="rect">
              <a:avLst/>
            </a:prstGeom>
            <a:noFill/>
          </p:spPr>
          <p:txBody>
            <a:bodyPr wrap="none" lIns="0" tIns="0" rIns="0" bIns="0" rtlCol="0">
              <a:spAutoFit/>
            </a:bodyPr>
            <a:lstStyle/>
            <a:p>
              <a:pPr defTabSz="554895">
                <a:lnSpc>
                  <a:spcPct val="90000"/>
                </a:lnSpc>
              </a:pPr>
              <a:r>
                <a:rPr lang="en-US" sz="2447" spc="-72" dirty="0">
                  <a:solidFill>
                    <a:srgbClr val="FFFFFF"/>
                  </a:solidFill>
                  <a:latin typeface="Segoe UI Light" pitchFamily="34" charset="0"/>
                </a:rPr>
                <a:t>Develop</a:t>
              </a:r>
            </a:p>
            <a:p>
              <a:pPr defTabSz="554895">
                <a:lnSpc>
                  <a:spcPct val="90000"/>
                </a:lnSpc>
              </a:pPr>
              <a:r>
                <a:rPr lang="en-US" sz="1767" spc="-72" dirty="0">
                  <a:solidFill>
                    <a:srgbClr val="FFFFFF"/>
                  </a:solidFill>
                  <a:latin typeface="Segoe UI Light" pitchFamily="34" charset="0"/>
                </a:rPr>
                <a:t>Idea to working </a:t>
              </a:r>
              <a:br>
                <a:rPr lang="en-US" sz="1767" spc="-72" dirty="0">
                  <a:solidFill>
                    <a:srgbClr val="FFFFFF"/>
                  </a:solidFill>
                  <a:latin typeface="Segoe UI Light" pitchFamily="34" charset="0"/>
                </a:rPr>
              </a:br>
              <a:r>
                <a:rPr lang="en-US" sz="1767" spc="-72" dirty="0">
                  <a:solidFill>
                    <a:srgbClr val="FFFFFF"/>
                  </a:solidFill>
                  <a:latin typeface="Segoe UI Light" pitchFamily="34" charset="0"/>
                </a:rPr>
                <a:t>software</a:t>
              </a:r>
            </a:p>
          </p:txBody>
        </p:sp>
        <p:sp>
          <p:nvSpPr>
            <p:cNvPr id="134" name="TextBox 133"/>
            <p:cNvSpPr txBox="1">
              <a:spLocks noChangeAspect="1"/>
            </p:cNvSpPr>
            <p:nvPr/>
          </p:nvSpPr>
          <p:spPr>
            <a:xfrm>
              <a:off x="7145435" y="2300810"/>
              <a:ext cx="1689129" cy="595306"/>
            </a:xfrm>
            <a:prstGeom prst="rect">
              <a:avLst/>
            </a:prstGeom>
            <a:noFill/>
          </p:spPr>
          <p:txBody>
            <a:bodyPr wrap="none" lIns="0" tIns="0" rIns="0" bIns="0" rtlCol="0">
              <a:spAutoFit/>
            </a:bodyPr>
            <a:lstStyle/>
            <a:p>
              <a:pPr defTabSz="554895">
                <a:lnSpc>
                  <a:spcPct val="90000"/>
                </a:lnSpc>
              </a:pPr>
              <a:r>
                <a:rPr lang="en-US" sz="2447" spc="-72" dirty="0">
                  <a:solidFill>
                    <a:srgbClr val="FFFFFF"/>
                  </a:solidFill>
                  <a:latin typeface="Segoe UI Light" pitchFamily="34" charset="0"/>
                </a:rPr>
                <a:t>Feedback</a:t>
              </a:r>
            </a:p>
            <a:p>
              <a:pPr defTabSz="554895">
                <a:lnSpc>
                  <a:spcPct val="90000"/>
                </a:lnSpc>
              </a:pPr>
              <a:r>
                <a:rPr lang="en-US" sz="1767" spc="-72" dirty="0">
                  <a:solidFill>
                    <a:srgbClr val="FFFFFF"/>
                  </a:solidFill>
                  <a:latin typeface="Segoe UI Light" pitchFamily="34" charset="0"/>
                </a:rPr>
                <a:t>Actionable learning</a:t>
              </a:r>
            </a:p>
          </p:txBody>
        </p:sp>
        <p:sp>
          <p:nvSpPr>
            <p:cNvPr id="135" name="TextBox 134"/>
            <p:cNvSpPr txBox="1">
              <a:spLocks noChangeAspect="1"/>
            </p:cNvSpPr>
            <p:nvPr/>
          </p:nvSpPr>
          <p:spPr>
            <a:xfrm>
              <a:off x="7468223" y="5408335"/>
              <a:ext cx="2757120" cy="844924"/>
            </a:xfrm>
            <a:prstGeom prst="rect">
              <a:avLst/>
            </a:prstGeom>
            <a:noFill/>
          </p:spPr>
          <p:txBody>
            <a:bodyPr wrap="none" lIns="0" tIns="0" rIns="0" bIns="0" rtlCol="0">
              <a:spAutoFit/>
            </a:bodyPr>
            <a:lstStyle/>
            <a:p>
              <a:pPr defTabSz="554895">
                <a:lnSpc>
                  <a:spcPct val="90000"/>
                </a:lnSpc>
              </a:pPr>
              <a:r>
                <a:rPr lang="en-US" sz="2447" spc="-72" dirty="0">
                  <a:solidFill>
                    <a:srgbClr val="FFFFFF"/>
                  </a:solidFill>
                  <a:latin typeface="Segoe UI Light" pitchFamily="34" charset="0"/>
                </a:rPr>
                <a:t>Operate</a:t>
              </a:r>
            </a:p>
            <a:p>
              <a:pPr defTabSz="554895">
                <a:lnSpc>
                  <a:spcPct val="90000"/>
                </a:lnSpc>
              </a:pPr>
              <a:r>
                <a:rPr lang="en-US" sz="1767" spc="-72" dirty="0">
                  <a:solidFill>
                    <a:srgbClr val="FFFFFF"/>
                  </a:solidFill>
                  <a:latin typeface="Segoe UI Light" pitchFamily="34" charset="0"/>
                </a:rPr>
                <a:t>Working software in production</a:t>
              </a:r>
            </a:p>
            <a:p>
              <a:pPr defTabSz="554895">
                <a:lnSpc>
                  <a:spcPct val="90000"/>
                </a:lnSpc>
              </a:pPr>
              <a:r>
                <a:rPr lang="en-US" sz="1767" spc="-72" dirty="0">
                  <a:solidFill>
                    <a:srgbClr val="FFFFFF"/>
                  </a:solidFill>
                  <a:latin typeface="Segoe UI Light" pitchFamily="34" charset="0"/>
                </a:rPr>
                <a:t>Value realization</a:t>
              </a:r>
            </a:p>
          </p:txBody>
        </p:sp>
        <p:sp>
          <p:nvSpPr>
            <p:cNvPr id="136" name="TextBox 135"/>
            <p:cNvSpPr txBox="1">
              <a:spLocks noChangeAspect="1"/>
            </p:cNvSpPr>
            <p:nvPr/>
          </p:nvSpPr>
          <p:spPr>
            <a:xfrm>
              <a:off x="6643963" y="4071691"/>
              <a:ext cx="867225" cy="301236"/>
            </a:xfrm>
            <a:prstGeom prst="rect">
              <a:avLst/>
            </a:prstGeom>
            <a:noFill/>
          </p:spPr>
          <p:txBody>
            <a:bodyPr wrap="none" lIns="0" tIns="0" rIns="0" bIns="0" rtlCol="0">
              <a:spAutoFit/>
            </a:bodyPr>
            <a:lstStyle/>
            <a:p>
              <a:pPr algn="ctr" defTabSz="554895">
                <a:lnSpc>
                  <a:spcPct val="90000"/>
                </a:lnSpc>
              </a:pPr>
              <a:r>
                <a:rPr lang="en-US" sz="2175" spc="-72" dirty="0">
                  <a:solidFill>
                    <a:srgbClr val="00D8CC"/>
                  </a:solidFill>
                  <a:cs typeface="Segoe UI" pitchFamily="34" charset="0"/>
                </a:rPr>
                <a:t>Monitor</a:t>
              </a:r>
            </a:p>
          </p:txBody>
        </p:sp>
        <p:sp>
          <p:nvSpPr>
            <p:cNvPr id="137" name="TextBox 136"/>
            <p:cNvSpPr txBox="1">
              <a:spLocks noChangeAspect="1"/>
            </p:cNvSpPr>
            <p:nvPr/>
          </p:nvSpPr>
          <p:spPr>
            <a:xfrm>
              <a:off x="3025232" y="4071691"/>
              <a:ext cx="1158266" cy="301236"/>
            </a:xfrm>
            <a:prstGeom prst="rect">
              <a:avLst/>
            </a:prstGeom>
            <a:noFill/>
          </p:spPr>
          <p:txBody>
            <a:bodyPr wrap="none" lIns="0" tIns="0" rIns="0" bIns="0" rtlCol="0">
              <a:spAutoFit/>
            </a:bodyPr>
            <a:lstStyle/>
            <a:p>
              <a:pPr algn="ctr" defTabSz="554895">
                <a:lnSpc>
                  <a:spcPct val="90000"/>
                </a:lnSpc>
              </a:pPr>
              <a:r>
                <a:rPr lang="en-US" sz="2175" spc="-72" dirty="0">
                  <a:solidFill>
                    <a:srgbClr val="FFC000"/>
                  </a:solidFill>
                  <a:cs typeface="Segoe UI" pitchFamily="34" charset="0"/>
                </a:rPr>
                <a:t>Implement</a:t>
              </a:r>
            </a:p>
          </p:txBody>
        </p:sp>
        <p:grpSp>
          <p:nvGrpSpPr>
            <p:cNvPr id="138" name="Group 137"/>
            <p:cNvGrpSpPr/>
            <p:nvPr/>
          </p:nvGrpSpPr>
          <p:grpSpPr>
            <a:xfrm>
              <a:off x="3966370" y="2357541"/>
              <a:ext cx="1404756" cy="922006"/>
              <a:chOff x="3540058" y="1851616"/>
              <a:chExt cx="1033272" cy="678184"/>
            </a:xfrm>
          </p:grpSpPr>
          <p:sp>
            <p:nvSpPr>
              <p:cNvPr id="140" name="Rectangle 139"/>
              <p:cNvSpPr/>
              <p:nvPr/>
            </p:nvSpPr>
            <p:spPr bwMode="auto">
              <a:xfrm>
                <a:off x="3540058" y="1851616"/>
                <a:ext cx="1033272" cy="198238"/>
              </a:xfrm>
              <a:prstGeom prst="rect">
                <a:avLst/>
              </a:prstGeom>
              <a:solidFill>
                <a:srgbClr val="FFC000"/>
              </a:solidFill>
              <a:ln w="25400" cap="flat" cmpd="sng" algn="ctr">
                <a:noFill/>
                <a:prstDash val="solid"/>
                <a:headEnd type="none" w="med" len="med"/>
                <a:tailEnd type="none" w="med" len="med"/>
              </a:ln>
              <a:effectLst/>
            </p:spPr>
            <p:txBody>
              <a:bodyPr vert="horz" wrap="square" lIns="124309" tIns="62154" rIns="124309" bIns="62154" numCol="1" rtlCol="0" anchor="ctr" anchorCtr="0" compatLnSpc="1">
                <a:prstTxWarp prst="textNoShape">
                  <a:avLst/>
                </a:prstTxWarp>
              </a:bodyPr>
              <a:lstStyle/>
              <a:p>
                <a:pPr algn="ctr" defTabSz="932181" fontAlgn="base">
                  <a:lnSpc>
                    <a:spcPct val="90000"/>
                  </a:lnSpc>
                  <a:spcBef>
                    <a:spcPct val="0"/>
                  </a:spcBef>
                  <a:spcAft>
                    <a:spcPct val="0"/>
                  </a:spcAft>
                  <a:defRPr/>
                </a:pPr>
                <a:r>
                  <a:rPr lang="en-US" sz="1087" kern="0" dirty="0">
                    <a:solidFill>
                      <a:sysClr val="windowText" lastClr="000000"/>
                    </a:solidFill>
                    <a:latin typeface="Calibri"/>
                    <a:cs typeface="Segoe UI" pitchFamily="34" charset="0"/>
                  </a:rPr>
                  <a:t>Product backlog</a:t>
                </a:r>
              </a:p>
            </p:txBody>
          </p:sp>
          <p:sp>
            <p:nvSpPr>
              <p:cNvPr id="141" name="Rectangle 140"/>
              <p:cNvSpPr/>
              <p:nvPr/>
            </p:nvSpPr>
            <p:spPr bwMode="auto">
              <a:xfrm>
                <a:off x="3540058" y="2091589"/>
                <a:ext cx="1033272" cy="198238"/>
              </a:xfrm>
              <a:prstGeom prst="rect">
                <a:avLst/>
              </a:prstGeom>
              <a:solidFill>
                <a:srgbClr val="FFC000"/>
              </a:solidFill>
              <a:ln w="25400" cap="flat" cmpd="sng" algn="ctr">
                <a:noFill/>
                <a:prstDash val="solid"/>
                <a:headEnd type="none" w="med" len="med"/>
                <a:tailEnd type="none" w="med" len="med"/>
              </a:ln>
              <a:effectLst/>
            </p:spPr>
            <p:txBody>
              <a:bodyPr vert="horz" wrap="square" lIns="124309" tIns="62154" rIns="124309" bIns="62154" numCol="1" rtlCol="0" anchor="ctr" anchorCtr="0" compatLnSpc="1">
                <a:prstTxWarp prst="textNoShape">
                  <a:avLst/>
                </a:prstTxWarp>
              </a:bodyPr>
              <a:lstStyle/>
              <a:p>
                <a:pPr algn="ctr" defTabSz="932181" fontAlgn="base">
                  <a:lnSpc>
                    <a:spcPct val="90000"/>
                  </a:lnSpc>
                  <a:spcBef>
                    <a:spcPct val="0"/>
                  </a:spcBef>
                  <a:spcAft>
                    <a:spcPct val="0"/>
                  </a:spcAft>
                  <a:defRPr/>
                </a:pPr>
                <a:endParaRPr lang="en-US" sz="2040" kern="0" spc="-52" dirty="0">
                  <a:solidFill>
                    <a:srgbClr val="FFFFFF"/>
                  </a:solidFill>
                  <a:latin typeface="Calibri"/>
                </a:endParaRPr>
              </a:p>
            </p:txBody>
          </p:sp>
          <p:sp>
            <p:nvSpPr>
              <p:cNvPr id="142" name="Rectangle 141"/>
              <p:cNvSpPr/>
              <p:nvPr/>
            </p:nvSpPr>
            <p:spPr bwMode="auto">
              <a:xfrm>
                <a:off x="3540058" y="2331562"/>
                <a:ext cx="1033272" cy="198238"/>
              </a:xfrm>
              <a:prstGeom prst="rect">
                <a:avLst/>
              </a:prstGeom>
              <a:solidFill>
                <a:srgbClr val="FFC000"/>
              </a:solidFill>
              <a:ln w="25400" cap="flat" cmpd="sng" algn="ctr">
                <a:noFill/>
                <a:prstDash val="solid"/>
                <a:headEnd type="none" w="med" len="med"/>
                <a:tailEnd type="none" w="med" len="med"/>
              </a:ln>
              <a:effectLst/>
            </p:spPr>
            <p:txBody>
              <a:bodyPr vert="horz" wrap="square" lIns="124309" tIns="62154" rIns="124309" bIns="62154" numCol="1" rtlCol="0" anchor="ctr" anchorCtr="0" compatLnSpc="1">
                <a:prstTxWarp prst="textNoShape">
                  <a:avLst/>
                </a:prstTxWarp>
              </a:bodyPr>
              <a:lstStyle/>
              <a:p>
                <a:pPr algn="ctr" defTabSz="932181" fontAlgn="base">
                  <a:lnSpc>
                    <a:spcPct val="90000"/>
                  </a:lnSpc>
                  <a:spcBef>
                    <a:spcPct val="0"/>
                  </a:spcBef>
                  <a:spcAft>
                    <a:spcPct val="0"/>
                  </a:spcAft>
                  <a:defRPr/>
                </a:pPr>
                <a:endParaRPr lang="en-US" sz="2040" kern="0" spc="-52" dirty="0">
                  <a:solidFill>
                    <a:srgbClr val="FFFFFF"/>
                  </a:solidFill>
                  <a:latin typeface="Calibri"/>
                </a:endParaRPr>
              </a:p>
            </p:txBody>
          </p:sp>
        </p:grpSp>
        <p:sp>
          <p:nvSpPr>
            <p:cNvPr id="144" name="Rectangle 143"/>
            <p:cNvSpPr/>
            <p:nvPr/>
          </p:nvSpPr>
          <p:spPr bwMode="auto">
            <a:xfrm>
              <a:off x="5213090" y="5410305"/>
              <a:ext cx="1400665" cy="264935"/>
            </a:xfrm>
            <a:prstGeom prst="rect">
              <a:avLst/>
            </a:prstGeom>
            <a:solidFill>
              <a:schemeClr val="accent4"/>
            </a:solidFill>
            <a:ln w="25400" cap="flat" cmpd="sng" algn="ctr">
              <a:noFill/>
              <a:prstDash val="solid"/>
              <a:headEnd type="none" w="med" len="med"/>
              <a:tailEnd type="none" w="med" len="med"/>
            </a:ln>
            <a:effectLst/>
          </p:spPr>
          <p:txBody>
            <a:bodyPr vert="horz" wrap="square" lIns="0" tIns="62154" rIns="0" bIns="62154" numCol="1" rtlCol="0" anchor="ctr" anchorCtr="0" compatLnSpc="1">
              <a:prstTxWarp prst="textNoShape">
                <a:avLst/>
              </a:prstTxWarp>
            </a:bodyPr>
            <a:lstStyle/>
            <a:p>
              <a:pPr algn="ctr" defTabSz="932181" fontAlgn="base">
                <a:lnSpc>
                  <a:spcPct val="90000"/>
                </a:lnSpc>
                <a:spcBef>
                  <a:spcPct val="0"/>
                </a:spcBef>
                <a:spcAft>
                  <a:spcPct val="0"/>
                </a:spcAft>
                <a:defRPr/>
              </a:pPr>
              <a:r>
                <a:rPr lang="en-US" sz="1087" kern="0" spc="-13" dirty="0">
                  <a:solidFill>
                    <a:srgbClr val="FFFFFF"/>
                  </a:solidFill>
                  <a:latin typeface="Calibri"/>
                  <a:cs typeface="Segoe UI" pitchFamily="34" charset="0"/>
                </a:rPr>
                <a:t>Deployment pipelines</a:t>
              </a:r>
            </a:p>
          </p:txBody>
        </p:sp>
        <p:sp>
          <p:nvSpPr>
            <p:cNvPr id="145" name="Rectangle 144"/>
            <p:cNvSpPr/>
            <p:nvPr/>
          </p:nvSpPr>
          <p:spPr bwMode="auto">
            <a:xfrm>
              <a:off x="5213090" y="5731016"/>
              <a:ext cx="1400665" cy="264935"/>
            </a:xfrm>
            <a:prstGeom prst="rect">
              <a:avLst/>
            </a:prstGeom>
            <a:solidFill>
              <a:schemeClr val="accent4"/>
            </a:solidFill>
            <a:ln w="25400" cap="flat" cmpd="sng" algn="ctr">
              <a:noFill/>
              <a:prstDash val="solid"/>
              <a:headEnd type="none" w="med" len="med"/>
              <a:tailEnd type="none" w="med" len="med"/>
            </a:ln>
            <a:effectLst/>
          </p:spPr>
          <p:txBody>
            <a:bodyPr vert="horz" wrap="square" lIns="124309" tIns="62154" rIns="124309" bIns="62154" numCol="1" rtlCol="0" anchor="ctr" anchorCtr="0" compatLnSpc="1">
              <a:prstTxWarp prst="textNoShape">
                <a:avLst/>
              </a:prstTxWarp>
            </a:bodyPr>
            <a:lstStyle/>
            <a:p>
              <a:pPr algn="ctr" defTabSz="932181" fontAlgn="base">
                <a:lnSpc>
                  <a:spcPct val="90000"/>
                </a:lnSpc>
                <a:spcBef>
                  <a:spcPct val="0"/>
                </a:spcBef>
                <a:spcAft>
                  <a:spcPct val="0"/>
                </a:spcAft>
                <a:defRPr/>
              </a:pPr>
              <a:endParaRPr lang="en-US" sz="2040" kern="0" spc="-52" dirty="0">
                <a:solidFill>
                  <a:srgbClr val="FFFFFF"/>
                </a:solidFill>
                <a:latin typeface="Calibri"/>
              </a:endParaRPr>
            </a:p>
          </p:txBody>
        </p:sp>
        <p:sp>
          <p:nvSpPr>
            <p:cNvPr id="146" name="Rectangle 145"/>
            <p:cNvSpPr/>
            <p:nvPr/>
          </p:nvSpPr>
          <p:spPr bwMode="auto">
            <a:xfrm>
              <a:off x="5213090" y="6051727"/>
              <a:ext cx="1400665" cy="264935"/>
            </a:xfrm>
            <a:prstGeom prst="rect">
              <a:avLst/>
            </a:prstGeom>
            <a:solidFill>
              <a:schemeClr val="accent4"/>
            </a:solidFill>
            <a:ln w="25400" cap="flat" cmpd="sng" algn="ctr">
              <a:noFill/>
              <a:prstDash val="solid"/>
              <a:headEnd type="none" w="med" len="med"/>
              <a:tailEnd type="none" w="med" len="med"/>
            </a:ln>
            <a:effectLst/>
          </p:spPr>
          <p:txBody>
            <a:bodyPr vert="horz" wrap="square" lIns="124309" tIns="62154" rIns="124309" bIns="62154" numCol="1" rtlCol="0" anchor="ctr" anchorCtr="0" compatLnSpc="1">
              <a:prstTxWarp prst="textNoShape">
                <a:avLst/>
              </a:prstTxWarp>
            </a:bodyPr>
            <a:lstStyle/>
            <a:p>
              <a:pPr algn="ctr" defTabSz="932181" fontAlgn="base">
                <a:lnSpc>
                  <a:spcPct val="90000"/>
                </a:lnSpc>
                <a:spcBef>
                  <a:spcPct val="0"/>
                </a:spcBef>
                <a:spcAft>
                  <a:spcPct val="0"/>
                </a:spcAft>
                <a:defRPr/>
              </a:pPr>
              <a:endParaRPr lang="en-US" sz="2040" kern="0" spc="-52" dirty="0">
                <a:solidFill>
                  <a:srgbClr val="FFFFFF"/>
                </a:solidFill>
                <a:latin typeface="Calibri"/>
              </a:endParaRPr>
            </a:p>
          </p:txBody>
        </p:sp>
        <p:sp>
          <p:nvSpPr>
            <p:cNvPr id="147" name="Arc 146"/>
            <p:cNvSpPr>
              <a:spLocks noChangeAspect="1"/>
            </p:cNvSpPr>
            <p:nvPr/>
          </p:nvSpPr>
          <p:spPr>
            <a:xfrm>
              <a:off x="6198960" y="3318719"/>
              <a:ext cx="1789615" cy="1789150"/>
            </a:xfrm>
            <a:prstGeom prst="arc">
              <a:avLst>
                <a:gd name="adj1" fmla="val 14972488"/>
                <a:gd name="adj2" fmla="val 90671"/>
              </a:avLst>
            </a:prstGeom>
            <a:noFill/>
            <a:ln w="76200" cap="flat" cmpd="sng" algn="ctr">
              <a:solidFill>
                <a:srgbClr val="FFC000"/>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48" name="Arc 147"/>
            <p:cNvSpPr>
              <a:spLocks noChangeAspect="1"/>
            </p:cNvSpPr>
            <p:nvPr/>
          </p:nvSpPr>
          <p:spPr>
            <a:xfrm>
              <a:off x="6198960" y="3318719"/>
              <a:ext cx="1789615" cy="1789150"/>
            </a:xfrm>
            <a:prstGeom prst="arc">
              <a:avLst>
                <a:gd name="adj1" fmla="val 215894"/>
                <a:gd name="adj2" fmla="val 14830710"/>
              </a:avLst>
            </a:prstGeom>
            <a:noFill/>
            <a:ln w="76200" cap="flat" cmpd="sng" algn="ctr">
              <a:solidFill>
                <a:schemeClr val="accent4"/>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49" name="Arc 148"/>
            <p:cNvSpPr>
              <a:spLocks noChangeAspect="1"/>
            </p:cNvSpPr>
            <p:nvPr/>
          </p:nvSpPr>
          <p:spPr>
            <a:xfrm>
              <a:off x="2725747" y="2635466"/>
              <a:ext cx="5258641" cy="3221055"/>
            </a:xfrm>
            <a:prstGeom prst="arc">
              <a:avLst>
                <a:gd name="adj1" fmla="val 18199292"/>
                <a:gd name="adj2" fmla="val 20962631"/>
              </a:avLst>
            </a:prstGeom>
            <a:noFill/>
            <a:ln w="76200" cap="flat" cmpd="sng" algn="ctr">
              <a:solidFill>
                <a:srgbClr val="FFC000"/>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50" name="Arc 149"/>
            <p:cNvSpPr>
              <a:spLocks noChangeAspect="1"/>
            </p:cNvSpPr>
            <p:nvPr/>
          </p:nvSpPr>
          <p:spPr>
            <a:xfrm>
              <a:off x="2711799" y="3318719"/>
              <a:ext cx="1789615" cy="1789150"/>
            </a:xfrm>
            <a:prstGeom prst="arc">
              <a:avLst>
                <a:gd name="adj1" fmla="val 4238194"/>
                <a:gd name="adj2" fmla="val 9534788"/>
              </a:avLst>
            </a:prstGeom>
            <a:noFill/>
            <a:ln w="76200" cap="flat" cmpd="sng" algn="ctr">
              <a:solidFill>
                <a:schemeClr val="accent4"/>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51" name="Arc 150"/>
            <p:cNvSpPr>
              <a:spLocks noChangeAspect="1"/>
            </p:cNvSpPr>
            <p:nvPr/>
          </p:nvSpPr>
          <p:spPr>
            <a:xfrm>
              <a:off x="2711799" y="3318719"/>
              <a:ext cx="1789615" cy="1789150"/>
            </a:xfrm>
            <a:prstGeom prst="arc">
              <a:avLst>
                <a:gd name="adj1" fmla="val 9680435"/>
                <a:gd name="adj2" fmla="val 4041373"/>
              </a:avLst>
            </a:prstGeom>
            <a:noFill/>
            <a:ln w="76200" cap="flat" cmpd="sng" algn="ctr">
              <a:solidFill>
                <a:srgbClr val="FFC000"/>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52" name="Arc 151"/>
            <p:cNvSpPr>
              <a:spLocks noChangeAspect="1"/>
            </p:cNvSpPr>
            <p:nvPr/>
          </p:nvSpPr>
          <p:spPr>
            <a:xfrm>
              <a:off x="2711797" y="2635466"/>
              <a:ext cx="5258641" cy="3221055"/>
            </a:xfrm>
            <a:prstGeom prst="arc">
              <a:avLst>
                <a:gd name="adj1" fmla="val 16317996"/>
                <a:gd name="adj2" fmla="val 18100941"/>
              </a:avLst>
            </a:prstGeom>
            <a:noFill/>
            <a:ln w="76200" cap="flat" cmpd="sng" algn="ctr">
              <a:solidFill>
                <a:srgbClr val="FFC000"/>
              </a:solidFill>
              <a:prstDash val="solid"/>
              <a:headEnd type="triangle"/>
              <a:tailEnd type="none"/>
            </a:ln>
            <a:effectLst/>
          </p:spPr>
          <p:txBody>
            <a:bodyPr lIns="93248" tIns="46625" rIns="93248" bIns="46625" rtlCol="0" anchor="ctr"/>
            <a:lstStyle/>
            <a:p>
              <a:pPr algn="ctr" defTabSz="554895">
                <a:defRPr/>
              </a:pPr>
              <a:endParaRPr lang="en-US" sz="2175" kern="0" dirty="0">
                <a:solidFill>
                  <a:srgbClr val="FFFFFF"/>
                </a:solidFill>
                <a:latin typeface="Calibri"/>
              </a:endParaRPr>
            </a:p>
          </p:txBody>
        </p:sp>
        <p:sp>
          <p:nvSpPr>
            <p:cNvPr id="153" name="TextBox 152"/>
            <p:cNvSpPr txBox="1">
              <a:spLocks noChangeAspect="1"/>
            </p:cNvSpPr>
            <p:nvPr/>
          </p:nvSpPr>
          <p:spPr>
            <a:xfrm>
              <a:off x="8262856" y="3807622"/>
              <a:ext cx="1460241" cy="844924"/>
            </a:xfrm>
            <a:prstGeom prst="rect">
              <a:avLst/>
            </a:prstGeom>
            <a:noFill/>
          </p:spPr>
          <p:txBody>
            <a:bodyPr wrap="none" lIns="0" tIns="0" rIns="0" bIns="0" rtlCol="0">
              <a:spAutoFit/>
            </a:bodyPr>
            <a:lstStyle/>
            <a:p>
              <a:pPr defTabSz="554895">
                <a:lnSpc>
                  <a:spcPct val="90000"/>
                </a:lnSpc>
              </a:pPr>
              <a:r>
                <a:rPr lang="en-US" sz="2447" spc="-72" dirty="0">
                  <a:solidFill>
                    <a:srgbClr val="FFFFFF"/>
                  </a:solidFill>
                  <a:latin typeface="Segoe UI Light" pitchFamily="34" charset="0"/>
                </a:rPr>
                <a:t>Adapt</a:t>
              </a:r>
            </a:p>
            <a:p>
              <a:pPr defTabSz="554895">
                <a:lnSpc>
                  <a:spcPct val="90000"/>
                </a:lnSpc>
              </a:pPr>
              <a:r>
                <a:rPr lang="en-US" sz="1767" spc="-72" dirty="0">
                  <a:solidFill>
                    <a:srgbClr val="FFFFFF"/>
                  </a:solidFill>
                  <a:latin typeface="Segoe UI Light" pitchFamily="34" charset="0"/>
                </a:rPr>
                <a:t>Exposure control</a:t>
              </a:r>
            </a:p>
            <a:p>
              <a:pPr defTabSz="554895">
                <a:lnSpc>
                  <a:spcPct val="90000"/>
                </a:lnSpc>
              </a:pPr>
              <a:r>
                <a:rPr lang="en-US" sz="1767" spc="-72" dirty="0">
                  <a:solidFill>
                    <a:srgbClr val="FFFFFF"/>
                  </a:solidFill>
                  <a:latin typeface="Segoe UI Light" pitchFamily="34" charset="0"/>
                </a:rPr>
                <a:t>Experimentation</a:t>
              </a:r>
            </a:p>
          </p:txBody>
        </p:sp>
        <p:grpSp>
          <p:nvGrpSpPr>
            <p:cNvPr id="40" name="Group 39"/>
            <p:cNvGrpSpPr/>
            <p:nvPr/>
          </p:nvGrpSpPr>
          <p:grpSpPr>
            <a:xfrm>
              <a:off x="4778275" y="3519038"/>
              <a:ext cx="1175645" cy="1376865"/>
              <a:chOff x="9709301" y="1409162"/>
              <a:chExt cx="1376053" cy="1748364"/>
            </a:xfrm>
          </p:grpSpPr>
          <p:pic>
            <p:nvPicPr>
              <p:cNvPr id="41" name="Picture 6" descr="\\MAGNUM\Projects\Microsoft\Cloud Power FY12\Design\ICONS_PNG\Flexible_Workspace.png"/>
              <p:cNvPicPr>
                <a:picLocks noChangeAspect="1" noChangeArrowheads="1"/>
              </p:cNvPicPr>
              <p:nvPr/>
            </p:nvPicPr>
            <p:blipFill>
              <a:blip r:embed="rId3" cstate="print">
                <a:lum bright="100000"/>
              </a:blip>
              <a:srcRect r="63636"/>
              <a:stretch>
                <a:fillRect/>
              </a:stretch>
            </p:blipFill>
            <p:spPr bwMode="auto">
              <a:xfrm>
                <a:off x="10222122" y="1409162"/>
                <a:ext cx="354835" cy="975796"/>
              </a:xfrm>
              <a:prstGeom prst="rect">
                <a:avLst/>
              </a:prstGeom>
              <a:noFill/>
              <a:ln>
                <a:noFill/>
              </a:ln>
            </p:spPr>
          </p:pic>
          <p:pic>
            <p:nvPicPr>
              <p:cNvPr id="42" name="Picture 6" descr="\\MAGNUM\Projects\Microsoft\Cloud Power FY12\Design\ICONS_PNG\Flexible_Workspace.png"/>
              <p:cNvPicPr>
                <a:picLocks noChangeAspect="1" noChangeArrowheads="1"/>
              </p:cNvPicPr>
              <p:nvPr/>
            </p:nvPicPr>
            <p:blipFill>
              <a:blip r:embed="rId3" cstate="print">
                <a:lum bright="100000"/>
              </a:blip>
              <a:srcRect r="63636"/>
              <a:stretch>
                <a:fillRect/>
              </a:stretch>
            </p:blipFill>
            <p:spPr bwMode="auto">
              <a:xfrm>
                <a:off x="10730519" y="2181730"/>
                <a:ext cx="354835" cy="975796"/>
              </a:xfrm>
              <a:prstGeom prst="rect">
                <a:avLst/>
              </a:prstGeom>
              <a:noFill/>
              <a:ln>
                <a:noFill/>
              </a:ln>
            </p:spPr>
          </p:pic>
          <p:pic>
            <p:nvPicPr>
              <p:cNvPr id="43" name="Picture 6" descr="\\MAGNUM\Projects\Microsoft\Cloud Power FY12\Design\ICONS_PNG\Flexible_Workspace.png"/>
              <p:cNvPicPr>
                <a:picLocks noChangeAspect="1" noChangeArrowheads="1"/>
              </p:cNvPicPr>
              <p:nvPr/>
            </p:nvPicPr>
            <p:blipFill>
              <a:blip r:embed="rId3" cstate="print">
                <a:lum bright="100000"/>
              </a:blip>
              <a:srcRect r="63636"/>
              <a:stretch>
                <a:fillRect/>
              </a:stretch>
            </p:blipFill>
            <p:spPr bwMode="auto">
              <a:xfrm>
                <a:off x="9709301" y="2181730"/>
                <a:ext cx="354835" cy="975796"/>
              </a:xfrm>
              <a:prstGeom prst="rect">
                <a:avLst/>
              </a:prstGeom>
              <a:noFill/>
              <a:ln>
                <a:noFill/>
              </a:ln>
            </p:spPr>
          </p:pic>
          <p:cxnSp>
            <p:nvCxnSpPr>
              <p:cNvPr id="44" name="Straight Arrow Connector 43"/>
              <p:cNvCxnSpPr/>
              <p:nvPr/>
            </p:nvCxnSpPr>
            <p:spPr>
              <a:xfrm>
                <a:off x="10175090" y="2744354"/>
                <a:ext cx="4572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3600000" flipV="1">
                <a:off x="10307135" y="2508455"/>
                <a:ext cx="4572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7200000">
                <a:off x="10022597" y="2507599"/>
                <a:ext cx="4572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98567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3" name="Title 2"/>
          <p:cNvSpPr>
            <a:spLocks noGrp="1"/>
          </p:cNvSpPr>
          <p:nvPr>
            <p:ph type="title"/>
          </p:nvPr>
        </p:nvSpPr>
        <p:spPr>
          <a:xfrm>
            <a:off x="1646237" y="1470848"/>
            <a:ext cx="11887199" cy="912813"/>
          </a:xfrm>
        </p:spPr>
        <p:txBody>
          <a:bodyPr/>
          <a:lstStyle/>
          <a:p>
            <a:r>
              <a:rPr lang="en-US" i="1" dirty="0" smtClean="0"/>
              <a:t>Demos</a:t>
            </a:r>
            <a:endParaRPr lang="en-US" i="1" dirty="0"/>
          </a:p>
        </p:txBody>
      </p:sp>
      <p:sp>
        <p:nvSpPr>
          <p:cNvPr id="2" name="Rectangle 1"/>
          <p:cNvSpPr/>
          <p:nvPr/>
        </p:nvSpPr>
        <p:spPr bwMode="auto">
          <a:xfrm>
            <a:off x="4313237" y="1608908"/>
            <a:ext cx="3657600" cy="640080"/>
          </a:xfrm>
          <a:prstGeom prst="rect">
            <a:avLst/>
          </a:prstGeom>
          <a:noFill/>
          <a:ln>
            <a:solidFill>
              <a:srgbClr val="00B0F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defTabSz="932406"/>
            <a:r>
              <a:rPr lang="en-US" sz="2300" spc="-102" dirty="0" smtClean="0">
                <a:solidFill>
                  <a:srgbClr val="FFFFFF">
                    <a:lumMod val="95000"/>
                  </a:srgbClr>
                </a:solidFill>
                <a:latin typeface="Segoe UI Semibold" panose="020B0702040204020203" pitchFamily="34" charset="0"/>
                <a:ea typeface="Segoe UI" pitchFamily="34" charset="0"/>
                <a:cs typeface="Segoe UI Semibold" panose="020B0702040204020203" pitchFamily="34" charset="0"/>
              </a:rPr>
              <a:t>Getting Started</a:t>
            </a:r>
            <a:endParaRPr lang="en-US" sz="2300" spc="-102" dirty="0">
              <a:solidFill>
                <a:srgbClr val="FFFFFF">
                  <a:lumMod val="95000"/>
                </a:srgbClr>
              </a:solidFill>
              <a:latin typeface="Segoe UI Semibold" panose="020B0702040204020203" pitchFamily="34" charset="0"/>
              <a:ea typeface="Segoe UI" pitchFamily="34" charset="0"/>
              <a:cs typeface="Segoe UI Semibold" panose="020B0702040204020203" pitchFamily="34" charset="0"/>
            </a:endParaRPr>
          </a:p>
        </p:txBody>
      </p:sp>
      <p:sp>
        <p:nvSpPr>
          <p:cNvPr id="6" name="Rectangle 5"/>
          <p:cNvSpPr/>
          <p:nvPr/>
        </p:nvSpPr>
        <p:spPr bwMode="auto">
          <a:xfrm>
            <a:off x="4313237" y="2336209"/>
            <a:ext cx="3657600" cy="640080"/>
          </a:xfrm>
          <a:prstGeom prst="rect">
            <a:avLst/>
          </a:prstGeom>
          <a:noFill/>
          <a:ln>
            <a:solidFill>
              <a:srgbClr val="00B0F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defTabSz="932406"/>
            <a:r>
              <a:rPr lang="en-US" sz="2300" spc="-102" dirty="0" smtClean="0">
                <a:solidFill>
                  <a:srgbClr val="FFFFFF">
                    <a:lumMod val="95000"/>
                  </a:srgbClr>
                </a:solidFill>
                <a:latin typeface="Segoe UI Semibold" panose="020B0702040204020203" pitchFamily="34" charset="0"/>
                <a:ea typeface="Segoe UI" pitchFamily="34" charset="0"/>
                <a:cs typeface="Segoe UI Semibold" panose="020B0702040204020203" pitchFamily="34" charset="0"/>
              </a:rPr>
              <a:t>Work Item Tracking</a:t>
            </a:r>
            <a:endParaRPr lang="en-US" sz="2300" spc="-102" dirty="0">
              <a:solidFill>
                <a:srgbClr val="FFFFFF">
                  <a:lumMod val="95000"/>
                </a:srgbClr>
              </a:solidFill>
              <a:latin typeface="Segoe UI Semibold" panose="020B0702040204020203" pitchFamily="34" charset="0"/>
              <a:ea typeface="Segoe UI" pitchFamily="34" charset="0"/>
              <a:cs typeface="Segoe UI Semibold" panose="020B0702040204020203" pitchFamily="34" charset="0"/>
            </a:endParaRPr>
          </a:p>
        </p:txBody>
      </p:sp>
      <p:sp>
        <p:nvSpPr>
          <p:cNvPr id="7" name="Rectangle 6"/>
          <p:cNvSpPr/>
          <p:nvPr/>
        </p:nvSpPr>
        <p:spPr bwMode="auto">
          <a:xfrm>
            <a:off x="4313237" y="3063510"/>
            <a:ext cx="3657600" cy="640080"/>
          </a:xfrm>
          <a:prstGeom prst="rect">
            <a:avLst/>
          </a:prstGeom>
          <a:noFill/>
          <a:ln>
            <a:solidFill>
              <a:srgbClr val="00B0F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defTabSz="932406"/>
            <a:r>
              <a:rPr lang="en-US" sz="2300" spc="-102" dirty="0" smtClean="0">
                <a:solidFill>
                  <a:srgbClr val="FFFFFF">
                    <a:lumMod val="95000"/>
                  </a:srgbClr>
                </a:solidFill>
                <a:latin typeface="Segoe UI Semibold" panose="020B0702040204020203" pitchFamily="34" charset="0"/>
                <a:ea typeface="Segoe UI" pitchFamily="34" charset="0"/>
                <a:cs typeface="Segoe UI Semibold" panose="020B0702040204020203" pitchFamily="34" charset="0"/>
              </a:rPr>
              <a:t>Team Room</a:t>
            </a:r>
            <a:endParaRPr lang="en-US" sz="2300" spc="-102" dirty="0">
              <a:solidFill>
                <a:srgbClr val="FFFFFF">
                  <a:lumMod val="95000"/>
                </a:srgbClr>
              </a:solidFill>
              <a:latin typeface="Segoe UI Semibold" panose="020B0702040204020203" pitchFamily="34" charset="0"/>
              <a:ea typeface="Segoe UI" pitchFamily="34" charset="0"/>
              <a:cs typeface="Segoe UI Semibold" panose="020B0702040204020203" pitchFamily="34" charset="0"/>
            </a:endParaRPr>
          </a:p>
        </p:txBody>
      </p:sp>
      <p:sp>
        <p:nvSpPr>
          <p:cNvPr id="8" name="Rectangle 7"/>
          <p:cNvSpPr/>
          <p:nvPr/>
        </p:nvSpPr>
        <p:spPr bwMode="auto">
          <a:xfrm>
            <a:off x="4313237" y="3790811"/>
            <a:ext cx="3657600" cy="640080"/>
          </a:xfrm>
          <a:prstGeom prst="rect">
            <a:avLst/>
          </a:prstGeom>
          <a:noFill/>
          <a:ln>
            <a:solidFill>
              <a:srgbClr val="00B0F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defTabSz="932406"/>
            <a:r>
              <a:rPr lang="en-US" sz="2300" spc="-102" dirty="0" smtClean="0">
                <a:solidFill>
                  <a:srgbClr val="FFFFFF">
                    <a:lumMod val="95000"/>
                  </a:srgbClr>
                </a:solidFill>
                <a:latin typeface="Segoe UI Semibold" panose="020B0702040204020203" pitchFamily="34" charset="0"/>
                <a:ea typeface="Segoe UI" pitchFamily="34" charset="0"/>
                <a:cs typeface="Segoe UI Semibold" panose="020B0702040204020203" pitchFamily="34" charset="0"/>
              </a:rPr>
              <a:t>Visual Studio 2013</a:t>
            </a:r>
            <a:endParaRPr lang="en-US" sz="2300" spc="-102" dirty="0">
              <a:solidFill>
                <a:srgbClr val="FFFFFF">
                  <a:lumMod val="95000"/>
                </a:srgbClr>
              </a:solidFill>
              <a:latin typeface="Segoe UI Semibold" panose="020B0702040204020203" pitchFamily="34" charset="0"/>
              <a:ea typeface="Segoe UI" pitchFamily="34" charset="0"/>
              <a:cs typeface="Segoe UI Semibold" panose="020B0702040204020203" pitchFamily="34" charset="0"/>
            </a:endParaRPr>
          </a:p>
        </p:txBody>
      </p:sp>
      <p:sp>
        <p:nvSpPr>
          <p:cNvPr id="9" name="Rectangle 8"/>
          <p:cNvSpPr/>
          <p:nvPr/>
        </p:nvSpPr>
        <p:spPr bwMode="auto">
          <a:xfrm>
            <a:off x="4313237" y="4518112"/>
            <a:ext cx="3657600" cy="640080"/>
          </a:xfrm>
          <a:prstGeom prst="rect">
            <a:avLst/>
          </a:prstGeom>
          <a:noFill/>
          <a:ln>
            <a:solidFill>
              <a:srgbClr val="00B0F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defTabSz="932406"/>
            <a:r>
              <a:rPr lang="en-US" sz="2300" spc="-102" dirty="0" smtClean="0">
                <a:solidFill>
                  <a:srgbClr val="FFFFFF">
                    <a:lumMod val="95000"/>
                  </a:srgbClr>
                </a:solidFill>
                <a:latin typeface="Segoe UI Semibold" panose="020B0702040204020203" pitchFamily="34" charset="0"/>
                <a:ea typeface="Segoe UI" pitchFamily="34" charset="0"/>
                <a:cs typeface="Segoe UI Semibold" panose="020B0702040204020203" pitchFamily="34" charset="0"/>
              </a:rPr>
              <a:t>Web experiences</a:t>
            </a:r>
            <a:endParaRPr lang="en-US" sz="2300" spc="-102" dirty="0">
              <a:solidFill>
                <a:srgbClr val="FFFFFF">
                  <a:lumMod val="95000"/>
                </a:srgbClr>
              </a:solidFill>
              <a:latin typeface="Segoe UI Semibold" panose="020B0702040204020203" pitchFamily="34" charset="0"/>
              <a:ea typeface="Segoe UI" pitchFamily="34" charset="0"/>
              <a:cs typeface="Segoe UI Semibold" panose="020B0702040204020203" pitchFamily="34" charset="0"/>
            </a:endParaRPr>
          </a:p>
        </p:txBody>
      </p:sp>
    </p:spTree>
    <p:extLst>
      <p:ext uri="{BB962C8B-B14F-4D97-AF65-F5344CB8AC3E}">
        <p14:creationId xmlns:p14="http://schemas.microsoft.com/office/powerpoint/2010/main" val="23864758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bwMode="auto">
          <a:xfrm>
            <a:off x="5437001" y="1461979"/>
            <a:ext cx="6756366" cy="379458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4" name="Rectangle 23"/>
          <p:cNvSpPr/>
          <p:nvPr/>
        </p:nvSpPr>
        <p:spPr bwMode="auto">
          <a:xfrm flipH="1">
            <a:off x="5437000" y="5362865"/>
            <a:ext cx="6756366" cy="517065"/>
          </a:xfrm>
          <a:prstGeom prst="rect">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lnSpc>
                <a:spcPct val="90000"/>
              </a:lnSpc>
              <a:spcBef>
                <a:spcPct val="0"/>
              </a:spcBef>
              <a:spcAft>
                <a:spcPct val="0"/>
              </a:spcAft>
            </a:pPr>
            <a:endParaRPr lang="en-US" sz="2040" spc="-51" dirty="0">
              <a:solidFill>
                <a:srgbClr val="00BCF2">
                  <a:alpha val="99000"/>
                </a:srgbClr>
              </a:solidFill>
            </a:endParaRPr>
          </a:p>
        </p:txBody>
      </p:sp>
      <p:sp>
        <p:nvSpPr>
          <p:cNvPr id="2" name="Title 1"/>
          <p:cNvSpPr>
            <a:spLocks noGrp="1"/>
          </p:cNvSpPr>
          <p:nvPr>
            <p:ph type="title"/>
          </p:nvPr>
        </p:nvSpPr>
        <p:spPr/>
        <p:txBody>
          <a:bodyPr/>
          <a:lstStyle/>
          <a:p>
            <a:r>
              <a:rPr lang="en-US" dirty="0" smtClean="0"/>
              <a:t>Team Foundation Service details</a:t>
            </a:r>
            <a:endParaRPr lang="en-US" dirty="0"/>
          </a:p>
        </p:txBody>
      </p:sp>
      <p:sp>
        <p:nvSpPr>
          <p:cNvPr id="6" name="Rectangle 5"/>
          <p:cNvSpPr/>
          <p:nvPr/>
        </p:nvSpPr>
        <p:spPr bwMode="auto">
          <a:xfrm>
            <a:off x="305852" y="1461979"/>
            <a:ext cx="5029200" cy="441795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Text Placeholder 2"/>
          <p:cNvSpPr txBox="1">
            <a:spLocks/>
          </p:cNvSpPr>
          <p:nvPr/>
        </p:nvSpPr>
        <p:spPr>
          <a:xfrm>
            <a:off x="5610673" y="1694084"/>
            <a:ext cx="6582694" cy="747897"/>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charset="0"/>
              <a:buNone/>
              <a:defRPr/>
            </a:pPr>
            <a:r>
              <a:rPr lang="en-US" sz="2700" dirty="0" smtClean="0">
                <a:gradFill>
                  <a:gsLst>
                    <a:gs pos="0">
                      <a:srgbClr val="FFFFFF"/>
                    </a:gs>
                    <a:gs pos="100000">
                      <a:srgbClr val="FFFFFF"/>
                    </a:gs>
                  </a:gsLst>
                  <a:lin ang="5400000" scaled="0"/>
                </a:gradFill>
                <a:latin typeface="Segoe UI Light"/>
              </a:rPr>
              <a:t>Included for certain </a:t>
            </a:r>
            <a:br>
              <a:rPr lang="en-US" sz="2700" dirty="0" smtClean="0">
                <a:gradFill>
                  <a:gsLst>
                    <a:gs pos="0">
                      <a:srgbClr val="FFFFFF"/>
                    </a:gs>
                    <a:gs pos="100000">
                      <a:srgbClr val="FFFFFF"/>
                    </a:gs>
                  </a:gsLst>
                  <a:lin ang="5400000" scaled="0"/>
                </a:gradFill>
                <a:latin typeface="Segoe UI Light"/>
              </a:rPr>
            </a:br>
            <a:r>
              <a:rPr lang="en-US" sz="2700" dirty="0" smtClean="0">
                <a:gradFill>
                  <a:gsLst>
                    <a:gs pos="0">
                      <a:srgbClr val="FFFFFF"/>
                    </a:gs>
                    <a:gs pos="100000">
                      <a:srgbClr val="FFFFFF"/>
                    </a:gs>
                  </a:gsLst>
                  <a:lin ang="5400000" scaled="0"/>
                </a:gradFill>
                <a:latin typeface="Segoe UI Light"/>
              </a:rPr>
              <a:t>paid MSDN subscribers:</a:t>
            </a:r>
            <a:endParaRPr lang="en-US" sz="2700" dirty="0">
              <a:gradFill>
                <a:gsLst>
                  <a:gs pos="0">
                    <a:srgbClr val="FFFFFF"/>
                  </a:gs>
                  <a:gs pos="100000">
                    <a:srgbClr val="FFFFFF"/>
                  </a:gs>
                </a:gsLst>
                <a:lin ang="5400000" scaled="0"/>
              </a:gradFill>
              <a:latin typeface="Segoe UI Light"/>
            </a:endParaRPr>
          </a:p>
        </p:txBody>
      </p:sp>
      <p:pic>
        <p:nvPicPr>
          <p:cNvPr id="14" name="Picture 13"/>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94357" y="2931139"/>
            <a:ext cx="2057400" cy="2057400"/>
          </a:xfrm>
          <a:prstGeom prst="rect">
            <a:avLst/>
          </a:prstGeom>
        </p:spPr>
      </p:pic>
      <p:pic>
        <p:nvPicPr>
          <p:cNvPr id="15" name="Picture 14"/>
          <p:cNvPicPr>
            <a:picLocks noChangeAspect="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020381" y="2937894"/>
            <a:ext cx="2057400" cy="2057400"/>
          </a:xfrm>
          <a:prstGeom prst="rect">
            <a:avLst/>
          </a:prstGeom>
        </p:spPr>
      </p:pic>
      <p:pic>
        <p:nvPicPr>
          <p:cNvPr id="16" name="Picture 15"/>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768333" y="2931139"/>
            <a:ext cx="2057400" cy="2057400"/>
          </a:xfrm>
          <a:prstGeom prst="rect">
            <a:avLst/>
          </a:prstGeom>
        </p:spPr>
      </p:pic>
      <p:sp>
        <p:nvSpPr>
          <p:cNvPr id="17" name="Text Placeholder 2"/>
          <p:cNvSpPr txBox="1">
            <a:spLocks/>
          </p:cNvSpPr>
          <p:nvPr/>
        </p:nvSpPr>
        <p:spPr>
          <a:xfrm>
            <a:off x="560031" y="1644231"/>
            <a:ext cx="6200671" cy="427105"/>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nSpc>
                <a:spcPct val="107000"/>
              </a:lnSpc>
              <a:spcBef>
                <a:spcPts val="0"/>
              </a:spcBef>
              <a:spcAft>
                <a:spcPts val="375"/>
              </a:spcAft>
              <a:buFont typeface="Arial" charset="0"/>
              <a:buNone/>
            </a:pPr>
            <a:r>
              <a:rPr lang="en-US" sz="2800" dirty="0">
                <a:gradFill>
                  <a:gsLst>
                    <a:gs pos="0">
                      <a:srgbClr val="FFFFFF"/>
                    </a:gs>
                    <a:gs pos="100000">
                      <a:srgbClr val="FFFFFF"/>
                    </a:gs>
                  </a:gsLst>
                  <a:lin ang="5400000" scaled="0"/>
                </a:gradFill>
                <a:latin typeface="Segoe UI Light"/>
              </a:rPr>
              <a:t>Free Plan for up to 5 users</a:t>
            </a:r>
            <a:endParaRPr lang="en-US" sz="2800" dirty="0">
              <a:gradFill>
                <a:gsLst>
                  <a:gs pos="0">
                    <a:srgbClr val="FFFFFF"/>
                  </a:gs>
                  <a:gs pos="100000">
                    <a:srgbClr val="FFFFFF"/>
                  </a:gs>
                </a:gsLst>
                <a:lin ang="5400000" scaled="0"/>
              </a:gradFill>
              <a:latin typeface="Segoe UI Light"/>
              <a:ea typeface="Calibri" panose="020F0502020204030204" pitchFamily="34" charset="0"/>
              <a:cs typeface="Times New Roman" panose="02020603050405020304" pitchFamily="18" charset="0"/>
            </a:endParaRPr>
          </a:p>
        </p:txBody>
      </p:sp>
      <p:sp>
        <p:nvSpPr>
          <p:cNvPr id="19" name="Text Placeholder 2"/>
          <p:cNvSpPr txBox="1">
            <a:spLocks/>
          </p:cNvSpPr>
          <p:nvPr/>
        </p:nvSpPr>
        <p:spPr>
          <a:xfrm>
            <a:off x="5437001" y="5396067"/>
            <a:ext cx="6756366" cy="366126"/>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lnSpc>
                <a:spcPct val="107000"/>
              </a:lnSpc>
              <a:spcBef>
                <a:spcPts val="0"/>
              </a:spcBef>
              <a:spcAft>
                <a:spcPts val="375"/>
              </a:spcAft>
              <a:buFont typeface="Arial" charset="0"/>
              <a:buNone/>
            </a:pPr>
            <a:r>
              <a:rPr lang="en-US" dirty="0" smtClean="0">
                <a:gradFill>
                  <a:gsLst>
                    <a:gs pos="0">
                      <a:srgbClr val="FFFFFF"/>
                    </a:gs>
                    <a:gs pos="100000">
                      <a:srgbClr val="FFFFFF"/>
                    </a:gs>
                  </a:gsLst>
                  <a:lin ang="5400000" scaled="0"/>
                </a:gradFill>
                <a:latin typeface="Segoe UI Light"/>
              </a:rPr>
              <a:t>Additional information at http://tfs.visualstudio.com</a:t>
            </a:r>
            <a:endParaRPr lang="en-US" dirty="0">
              <a:gradFill>
                <a:gsLst>
                  <a:gs pos="0">
                    <a:srgbClr val="FFFFFF"/>
                  </a:gs>
                  <a:gs pos="100000">
                    <a:srgbClr val="FFFFFF"/>
                  </a:gs>
                </a:gsLst>
                <a:lin ang="5400000" scaled="0"/>
              </a:gradFill>
              <a:latin typeface="Segoe UI Light"/>
              <a:ea typeface="Calibri" panose="020F0502020204030204" pitchFamily="34" charset="0"/>
              <a:cs typeface="Times New Roman" panose="02020603050405020304" pitchFamily="18" charset="0"/>
            </a:endParaRPr>
          </a:p>
        </p:txBody>
      </p:sp>
      <p:sp>
        <p:nvSpPr>
          <p:cNvPr id="20" name="Text Placeholder 2"/>
          <p:cNvSpPr txBox="1">
            <a:spLocks/>
          </p:cNvSpPr>
          <p:nvPr/>
        </p:nvSpPr>
        <p:spPr>
          <a:xfrm>
            <a:off x="604914" y="6412461"/>
            <a:ext cx="5924977" cy="148182"/>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nSpc>
                <a:spcPct val="107000"/>
              </a:lnSpc>
              <a:spcBef>
                <a:spcPts val="0"/>
              </a:spcBef>
              <a:spcAft>
                <a:spcPts val="375"/>
              </a:spcAft>
              <a:buFont typeface="Arial" charset="0"/>
              <a:buNone/>
            </a:pPr>
            <a:r>
              <a:rPr lang="en-US" sz="900" dirty="0" smtClean="0">
                <a:solidFill>
                  <a:srgbClr val="FFFFFF"/>
                </a:solidFill>
              </a:rPr>
              <a:t>* Capability in preview – limits may apply.  Authoring load tests requires Visual Studio Ultimate 2013 Preview.</a:t>
            </a:r>
            <a:endParaRPr lang="en-US" sz="900" dirty="0">
              <a:solidFill>
                <a:srgbClr val="FFFFFF"/>
              </a:solidFill>
              <a:ea typeface="Calibri" panose="020F0502020204030204" pitchFamily="34" charset="0"/>
              <a:cs typeface="Times New Roman" panose="02020603050405020304" pitchFamily="18" charset="0"/>
            </a:endParaRPr>
          </a:p>
        </p:txBody>
      </p:sp>
      <p:grpSp>
        <p:nvGrpSpPr>
          <p:cNvPr id="5" name="Group 4"/>
          <p:cNvGrpSpPr/>
          <p:nvPr/>
        </p:nvGrpSpPr>
        <p:grpSpPr>
          <a:xfrm>
            <a:off x="560031" y="2279085"/>
            <a:ext cx="5026033" cy="3526764"/>
            <a:chOff x="528499" y="2068435"/>
            <a:chExt cx="5026033" cy="3526764"/>
          </a:xfrm>
        </p:grpSpPr>
        <p:sp>
          <p:nvSpPr>
            <p:cNvPr id="18" name="TextBox 17"/>
            <p:cNvSpPr txBox="1"/>
            <p:nvPr/>
          </p:nvSpPr>
          <p:spPr>
            <a:xfrm>
              <a:off x="528499" y="2068435"/>
              <a:ext cx="4808606" cy="3425297"/>
            </a:xfrm>
            <a:prstGeom prst="rect">
              <a:avLst/>
            </a:prstGeom>
            <a:noFill/>
          </p:spPr>
          <p:txBody>
            <a:bodyPr wrap="square" lIns="0" tIns="0" rIns="0" bIns="0" rtlCol="0">
              <a:spAutoFit/>
            </a:bodyPr>
            <a:lstStyle/>
            <a:p>
              <a:pPr marL="342900" indent="-342900">
                <a:lnSpc>
                  <a:spcPct val="107000"/>
                </a:lnSpc>
                <a:spcAft>
                  <a:spcPts val="375"/>
                </a:spcAft>
                <a:buFont typeface="Wingdings" panose="05000000000000000000" pitchFamily="2" charset="2"/>
                <a:buChar char=""/>
              </a:pPr>
              <a:r>
                <a:rPr lang="en-US" dirty="0" smtClean="0">
                  <a:solidFill>
                    <a:srgbClr val="FFFFFF"/>
                  </a:solidFill>
                </a:rPr>
                <a:t>Version control (TFVC or </a:t>
              </a:r>
              <a:r>
                <a:rPr lang="en-US" dirty="0" err="1" smtClean="0">
                  <a:solidFill>
                    <a:srgbClr val="FFFFFF"/>
                  </a:solidFill>
                </a:rPr>
                <a:t>Git</a:t>
              </a:r>
              <a:r>
                <a:rPr lang="en-US" dirty="0" smtClean="0">
                  <a:solidFill>
                    <a:srgbClr val="FFFFFF"/>
                  </a:solidFill>
                </a:rPr>
                <a:t>)</a:t>
              </a:r>
            </a:p>
            <a:p>
              <a:pPr marL="342900" indent="-342900">
                <a:lnSpc>
                  <a:spcPct val="107000"/>
                </a:lnSpc>
                <a:spcAft>
                  <a:spcPts val="375"/>
                </a:spcAft>
                <a:buFont typeface="Wingdings" panose="05000000000000000000" pitchFamily="2" charset="2"/>
                <a:buChar char=""/>
              </a:pPr>
              <a:r>
                <a:rPr lang="en-US" dirty="0" smtClean="0">
                  <a:solidFill>
                    <a:srgbClr val="FFFFFF"/>
                  </a:solidFill>
                  <a:ea typeface="Calibri" panose="020F0502020204030204" pitchFamily="34" charset="0"/>
                  <a:cs typeface="Times New Roman" panose="02020603050405020304" pitchFamily="18" charset="0"/>
                </a:rPr>
                <a:t>Comment </a:t>
              </a:r>
              <a:r>
                <a:rPr lang="en-US" dirty="0">
                  <a:solidFill>
                    <a:srgbClr val="FFFFFF"/>
                  </a:solidFill>
                  <a:ea typeface="Calibri" panose="020F0502020204030204" pitchFamily="34" charset="0"/>
                  <a:cs typeface="Times New Roman" panose="02020603050405020304" pitchFamily="18" charset="0"/>
                </a:rPr>
                <a:t>o</a:t>
              </a:r>
              <a:r>
                <a:rPr lang="en-US" dirty="0" smtClean="0">
                  <a:solidFill>
                    <a:srgbClr val="FFFFFF"/>
                  </a:solidFill>
                  <a:ea typeface="Calibri" panose="020F0502020204030204" pitchFamily="34" charset="0"/>
                  <a:cs typeface="Times New Roman" panose="02020603050405020304" pitchFamily="18" charset="0"/>
                </a:rPr>
                <a:t>n </a:t>
              </a:r>
              <a:r>
                <a:rPr lang="en-US" dirty="0" err="1" smtClean="0">
                  <a:solidFill>
                    <a:srgbClr val="FFFFFF"/>
                  </a:solidFill>
                  <a:ea typeface="Calibri" panose="020F0502020204030204" pitchFamily="34" charset="0"/>
                  <a:cs typeface="Times New Roman" panose="02020603050405020304" pitchFamily="18" charset="0"/>
                </a:rPr>
                <a:t>changesets</a:t>
              </a:r>
              <a:r>
                <a:rPr lang="en-US" dirty="0" smtClean="0">
                  <a:solidFill>
                    <a:srgbClr val="FFFFFF"/>
                  </a:solidFill>
                  <a:ea typeface="Calibri" panose="020F0502020204030204" pitchFamily="34" charset="0"/>
                  <a:cs typeface="Times New Roman" panose="02020603050405020304" pitchFamily="18" charset="0"/>
                </a:rPr>
                <a:t> </a:t>
              </a:r>
              <a:r>
                <a:rPr lang="en-US" dirty="0">
                  <a:solidFill>
                    <a:srgbClr val="FFFFFF"/>
                  </a:solidFill>
                  <a:ea typeface="Calibri" panose="020F0502020204030204" pitchFamily="34" charset="0"/>
                  <a:cs typeface="Times New Roman" panose="02020603050405020304" pitchFamily="18" charset="0"/>
                </a:rPr>
                <a:t>&amp; c</a:t>
              </a:r>
              <a:r>
                <a:rPr lang="en-US" dirty="0" smtClean="0">
                  <a:solidFill>
                    <a:srgbClr val="FFFFFF"/>
                  </a:solidFill>
                  <a:ea typeface="Calibri" panose="020F0502020204030204" pitchFamily="34" charset="0"/>
                  <a:cs typeface="Times New Roman" panose="02020603050405020304" pitchFamily="18" charset="0"/>
                </a:rPr>
                <a:t>ommits</a:t>
              </a:r>
              <a:endParaRPr lang="en-US" dirty="0">
                <a:solidFill>
                  <a:srgbClr val="FFFFFF"/>
                </a:solidFill>
              </a:endParaRPr>
            </a:p>
            <a:p>
              <a:pPr marL="342900" indent="-342900">
                <a:lnSpc>
                  <a:spcPct val="107000"/>
                </a:lnSpc>
                <a:spcAft>
                  <a:spcPts val="375"/>
                </a:spcAft>
                <a:buFont typeface="Wingdings" panose="05000000000000000000" pitchFamily="2" charset="2"/>
                <a:buChar char=""/>
              </a:pPr>
              <a:r>
                <a:rPr lang="en-US" dirty="0">
                  <a:solidFill>
                    <a:srgbClr val="FFFFFF"/>
                  </a:solidFill>
                </a:rPr>
                <a:t>Work item </a:t>
              </a:r>
              <a:r>
                <a:rPr lang="en-US" dirty="0" smtClean="0">
                  <a:solidFill>
                    <a:srgbClr val="FFFFFF"/>
                  </a:solidFill>
                </a:rPr>
                <a:t>tracking and tagging</a:t>
              </a:r>
              <a:endParaRPr lang="en-US" dirty="0">
                <a:solidFill>
                  <a:srgbClr val="FFFFFF"/>
                </a:solidFill>
              </a:endParaRPr>
            </a:p>
            <a:p>
              <a:pPr marL="342900" indent="-342900">
                <a:lnSpc>
                  <a:spcPct val="107000"/>
                </a:lnSpc>
                <a:spcAft>
                  <a:spcPts val="375"/>
                </a:spcAft>
                <a:buFont typeface="Wingdings" panose="05000000000000000000" pitchFamily="2" charset="2"/>
                <a:buChar char=""/>
              </a:pPr>
              <a:r>
                <a:rPr lang="en-US" dirty="0">
                  <a:solidFill>
                    <a:srgbClr val="FFFFFF"/>
                  </a:solidFill>
                  <a:ea typeface="Calibri" panose="020F0502020204030204" pitchFamily="34" charset="0"/>
                  <a:cs typeface="Times New Roman" panose="02020603050405020304" pitchFamily="18" charset="0"/>
                </a:rPr>
                <a:t>Team </a:t>
              </a:r>
              <a:r>
                <a:rPr lang="en-US" dirty="0" smtClean="0">
                  <a:solidFill>
                    <a:srgbClr val="FFFFFF"/>
                  </a:solidFill>
                  <a:ea typeface="Calibri" panose="020F0502020204030204" pitchFamily="34" charset="0"/>
                  <a:cs typeface="Times New Roman" panose="02020603050405020304" pitchFamily="18" charset="0"/>
                </a:rPr>
                <a:t>rooms</a:t>
              </a:r>
              <a:endParaRPr lang="en-US" dirty="0" smtClean="0">
                <a:solidFill>
                  <a:srgbClr val="FFFFFF"/>
                </a:solidFill>
              </a:endParaRPr>
            </a:p>
            <a:p>
              <a:pPr marL="342900" indent="-342900">
                <a:lnSpc>
                  <a:spcPct val="107000"/>
                </a:lnSpc>
                <a:spcAft>
                  <a:spcPts val="375"/>
                </a:spcAft>
                <a:buFont typeface="Wingdings" panose="05000000000000000000" pitchFamily="2" charset="2"/>
                <a:buChar char=""/>
              </a:pPr>
              <a:r>
                <a:rPr lang="en-US" dirty="0" smtClean="0">
                  <a:solidFill>
                    <a:srgbClr val="FFFFFF"/>
                  </a:solidFill>
                </a:rPr>
                <a:t>Agile </a:t>
              </a:r>
              <a:r>
                <a:rPr lang="en-US" dirty="0">
                  <a:solidFill>
                    <a:srgbClr val="FFFFFF"/>
                  </a:solidFill>
                </a:rPr>
                <a:t>planning </a:t>
              </a:r>
              <a:r>
                <a:rPr lang="en-US" dirty="0" smtClean="0">
                  <a:solidFill>
                    <a:srgbClr val="FFFFFF"/>
                  </a:solidFill>
                </a:rPr>
                <a:t>tools</a:t>
              </a:r>
            </a:p>
            <a:p>
              <a:pPr marL="342900" indent="-342900">
                <a:lnSpc>
                  <a:spcPct val="107000"/>
                </a:lnSpc>
                <a:spcAft>
                  <a:spcPts val="375"/>
                </a:spcAft>
                <a:buFont typeface="Wingdings" panose="05000000000000000000" pitchFamily="2" charset="2"/>
                <a:buChar char=""/>
              </a:pPr>
              <a:r>
                <a:rPr lang="en-US" dirty="0" smtClean="0">
                  <a:solidFill>
                    <a:srgbClr val="FFFFFF"/>
                  </a:solidFill>
                </a:rPr>
                <a:t>Feedback Management</a:t>
              </a:r>
            </a:p>
            <a:p>
              <a:pPr marL="342900" indent="-342900">
                <a:lnSpc>
                  <a:spcPct val="107000"/>
                </a:lnSpc>
                <a:spcAft>
                  <a:spcPts val="375"/>
                </a:spcAft>
                <a:buFont typeface="Wingdings" panose="05000000000000000000" pitchFamily="2" charset="2"/>
                <a:buChar char=""/>
              </a:pPr>
              <a:r>
                <a:rPr lang="en-US" dirty="0" smtClean="0">
                  <a:solidFill>
                    <a:srgbClr val="FFFFFF"/>
                  </a:solidFill>
                  <a:ea typeface="Calibri" panose="020F0502020204030204" pitchFamily="34" charset="0"/>
                  <a:cs typeface="Times New Roman" panose="02020603050405020304" pitchFamily="18" charset="0"/>
                </a:rPr>
                <a:t>Agile </a:t>
              </a:r>
              <a:r>
                <a:rPr lang="en-US" dirty="0">
                  <a:solidFill>
                    <a:srgbClr val="FFFFFF"/>
                  </a:solidFill>
                  <a:ea typeface="Calibri" panose="020F0502020204030204" pitchFamily="34" charset="0"/>
                  <a:cs typeface="Times New Roman" panose="02020603050405020304" pitchFamily="18" charset="0"/>
                </a:rPr>
                <a:t>Portfolio </a:t>
              </a:r>
              <a:r>
                <a:rPr lang="en-US" dirty="0" smtClean="0">
                  <a:solidFill>
                    <a:srgbClr val="FFFFFF"/>
                  </a:solidFill>
                  <a:ea typeface="Calibri" panose="020F0502020204030204" pitchFamily="34" charset="0"/>
                  <a:cs typeface="Times New Roman" panose="02020603050405020304" pitchFamily="18" charset="0"/>
                </a:rPr>
                <a:t>Management*</a:t>
              </a:r>
              <a:endParaRPr lang="en-US" dirty="0">
                <a:solidFill>
                  <a:srgbClr val="FFFFFF"/>
                </a:solidFill>
              </a:endParaRPr>
            </a:p>
            <a:p>
              <a:pPr marL="342900" indent="-342900">
                <a:lnSpc>
                  <a:spcPct val="107000"/>
                </a:lnSpc>
                <a:spcAft>
                  <a:spcPts val="375"/>
                </a:spcAft>
                <a:buFont typeface="Wingdings" panose="05000000000000000000" pitchFamily="2" charset="2"/>
                <a:buChar char=""/>
              </a:pPr>
              <a:r>
                <a:rPr lang="en-US" dirty="0" smtClean="0">
                  <a:solidFill>
                    <a:srgbClr val="FFFFFF"/>
                  </a:solidFill>
                </a:rPr>
                <a:t>Build*</a:t>
              </a:r>
            </a:p>
            <a:p>
              <a:pPr marL="342900" indent="-342900">
                <a:lnSpc>
                  <a:spcPct val="107000"/>
                </a:lnSpc>
                <a:spcAft>
                  <a:spcPts val="375"/>
                </a:spcAft>
                <a:buFont typeface="Wingdings" panose="05000000000000000000" pitchFamily="2" charset="2"/>
                <a:buChar char=""/>
              </a:pPr>
              <a:r>
                <a:rPr lang="en-US" dirty="0" smtClean="0">
                  <a:solidFill>
                    <a:srgbClr val="FFFFFF"/>
                  </a:solidFill>
                  <a:ea typeface="Calibri" panose="020F0502020204030204" pitchFamily="34" charset="0"/>
                  <a:cs typeface="Times New Roman" panose="02020603050405020304" pitchFamily="18" charset="0"/>
                </a:rPr>
                <a:t>Web-based test case management*</a:t>
              </a:r>
            </a:p>
            <a:p>
              <a:pPr marL="342900" indent="-342900">
                <a:lnSpc>
                  <a:spcPct val="107000"/>
                </a:lnSpc>
                <a:spcAft>
                  <a:spcPts val="375"/>
                </a:spcAft>
                <a:buFont typeface="Wingdings" panose="05000000000000000000" pitchFamily="2" charset="2"/>
                <a:buChar char=""/>
              </a:pPr>
              <a:r>
                <a:rPr lang="en-US" dirty="0" smtClean="0">
                  <a:solidFill>
                    <a:srgbClr val="FFFFFF"/>
                  </a:solidFill>
                  <a:ea typeface="Calibri" panose="020F0502020204030204" pitchFamily="34" charset="0"/>
                  <a:cs typeface="Times New Roman" panose="02020603050405020304" pitchFamily="18" charset="0"/>
                </a:rPr>
                <a:t>Load testing*</a:t>
              </a:r>
              <a:endParaRPr lang="en-US" dirty="0">
                <a:solidFill>
                  <a:srgbClr val="FFFFFF"/>
                </a:solidFill>
                <a:ea typeface="Calibri" panose="020F0502020204030204" pitchFamily="34" charset="0"/>
                <a:cs typeface="Times New Roman" panose="02020603050405020304" pitchFamily="18" charset="0"/>
              </a:endParaRPr>
            </a:p>
          </p:txBody>
        </p:sp>
        <p:sp>
          <p:nvSpPr>
            <p:cNvPr id="3" name="TextBox 2"/>
            <p:cNvSpPr txBox="1"/>
            <p:nvPr/>
          </p:nvSpPr>
          <p:spPr>
            <a:xfrm>
              <a:off x="4511041" y="2307958"/>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2" name="TextBox 21"/>
            <p:cNvSpPr txBox="1"/>
            <p:nvPr/>
          </p:nvSpPr>
          <p:spPr>
            <a:xfrm>
              <a:off x="2029130" y="3003569"/>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3" name="TextBox 22"/>
            <p:cNvSpPr txBox="1"/>
            <p:nvPr/>
          </p:nvSpPr>
          <p:spPr>
            <a:xfrm>
              <a:off x="3750000" y="4023893"/>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1" name="TextBox 20"/>
            <p:cNvSpPr txBox="1"/>
            <p:nvPr/>
          </p:nvSpPr>
          <p:spPr>
            <a:xfrm>
              <a:off x="2192836" y="5078134"/>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grpSp>
    </p:spTree>
    <p:extLst>
      <p:ext uri="{BB962C8B-B14F-4D97-AF65-F5344CB8AC3E}">
        <p14:creationId xmlns:p14="http://schemas.microsoft.com/office/powerpoint/2010/main" val="6596225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12" decel="10000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1000" fill="hold"/>
                                        <p:tgtEl>
                                          <p:spTgt spid="25"/>
                                        </p:tgtEl>
                                        <p:attrNameLst>
                                          <p:attrName>ppt_x</p:attrName>
                                        </p:attrNameLst>
                                      </p:cBhvr>
                                      <p:tavLst>
                                        <p:tav tm="0">
                                          <p:val>
                                            <p:strVal val="0-#ppt_w/2"/>
                                          </p:val>
                                        </p:tav>
                                        <p:tav tm="100000">
                                          <p:val>
                                            <p:strVal val="#ppt_x"/>
                                          </p:val>
                                        </p:tav>
                                      </p:tavLst>
                                    </p:anim>
                                    <p:anim calcmode="lin" valueType="num">
                                      <p:cBhvr additive="base">
                                        <p:cTn id="12" dur="10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1000" fill="hold"/>
                                        <p:tgtEl>
                                          <p:spTgt spid="24"/>
                                        </p:tgtEl>
                                        <p:attrNameLst>
                                          <p:attrName>ppt_x</p:attrName>
                                        </p:attrNameLst>
                                      </p:cBhvr>
                                      <p:tavLst>
                                        <p:tav tm="0">
                                          <p:val>
                                            <p:strVal val="0-#ppt_w/2"/>
                                          </p:val>
                                        </p:tav>
                                        <p:tav tm="100000">
                                          <p:val>
                                            <p:strVal val="#ppt_x"/>
                                          </p:val>
                                        </p:tav>
                                      </p:tavLst>
                                    </p:anim>
                                    <p:anim calcmode="lin" valueType="num">
                                      <p:cBhvr additive="base">
                                        <p:cTn id="16" dur="1000" fill="hold"/>
                                        <p:tgtEl>
                                          <p:spTgt spid="2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6" grpId="0" animBg="1"/>
      <p:bldP spid="13" grpId="0"/>
      <p:bldP spid="17"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4846637" y="3497262"/>
            <a:ext cx="7315203" cy="914400"/>
          </a:xfrm>
        </p:spPr>
        <p:txBody>
          <a:bodyPr/>
          <a:lstStyle/>
          <a:p>
            <a:r>
              <a:rPr lang="en-US" dirty="0" smtClean="0"/>
              <a:t>Customizations (WIT)</a:t>
            </a:r>
          </a:p>
          <a:p>
            <a:r>
              <a:rPr lang="en-US" dirty="0" smtClean="0"/>
              <a:t>Reporting</a:t>
            </a:r>
          </a:p>
          <a:p>
            <a:r>
              <a:rPr lang="en-US" dirty="0" smtClean="0"/>
              <a:t>Active Directory Federation</a:t>
            </a:r>
          </a:p>
          <a:p>
            <a:endParaRPr lang="en-US" dirty="0"/>
          </a:p>
          <a:p>
            <a:endParaRPr lang="en-US" dirty="0"/>
          </a:p>
        </p:txBody>
      </p:sp>
      <p:sp>
        <p:nvSpPr>
          <p:cNvPr id="2" name="Title 1"/>
          <p:cNvSpPr>
            <a:spLocks noGrp="1"/>
          </p:cNvSpPr>
          <p:nvPr>
            <p:ph type="ctrTitle"/>
          </p:nvPr>
        </p:nvSpPr>
        <p:spPr>
          <a:solidFill>
            <a:schemeClr val="accent3">
              <a:lumMod val="60000"/>
              <a:lumOff val="40000"/>
              <a:alpha val="80000"/>
            </a:schemeClr>
          </a:solidFill>
        </p:spPr>
        <p:txBody>
          <a:bodyPr/>
          <a:lstStyle/>
          <a:p>
            <a:r>
              <a:rPr lang="en-US" dirty="0" smtClean="0"/>
              <a:t>On Premise differences</a:t>
            </a:r>
            <a:endParaRPr lang="en-US" dirty="0"/>
          </a:p>
        </p:txBody>
      </p:sp>
    </p:spTree>
    <p:extLst>
      <p:ext uri="{BB962C8B-B14F-4D97-AF65-F5344CB8AC3E}">
        <p14:creationId xmlns:p14="http://schemas.microsoft.com/office/powerpoint/2010/main" val="8763377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we are transforming our DNA</a:t>
            </a:r>
          </a:p>
        </p:txBody>
      </p:sp>
    </p:spTree>
    <p:extLst>
      <p:ext uri="{BB962C8B-B14F-4D97-AF65-F5344CB8AC3E}">
        <p14:creationId xmlns:p14="http://schemas.microsoft.com/office/powerpoint/2010/main" val="4168574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enterprise  +  </a:t>
            </a:r>
            <a:r>
              <a:rPr lang="en-US" sz="2300" dirty="0" smtClean="0">
                <a:solidFill>
                  <a:srgbClr val="FFFFFF"/>
                </a:solidFill>
                <a:latin typeface="Segoe UI Semibold" panose="020B0702040204020203" pitchFamily="34" charset="0"/>
                <a:cs typeface="Segoe UI Semibold" panose="020B0702040204020203" pitchFamily="34" charset="0"/>
              </a:rPr>
              <a:t>cloud services </a:t>
            </a:r>
            <a:endParaRPr lang="en-US" sz="2300" dirty="0">
              <a:solidFill>
                <a:srgbClr val="FFFFFF"/>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2451713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we feel IT’S TIME</a:t>
            </a:r>
          </a:p>
        </p:txBody>
      </p:sp>
    </p:spTree>
    <p:extLst>
      <p:ext uri="{BB962C8B-B14F-4D97-AF65-F5344CB8AC3E}">
        <p14:creationId xmlns:p14="http://schemas.microsoft.com/office/powerpoint/2010/main" val="11179844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MAGNUM\Projects\Microsoft\Cloud Power FY12\Design\Icons\PNGs\Public_Cloud_Productivity.png"/>
          <p:cNvPicPr>
            <a:picLocks noChangeAspect="1" noChangeArrowheads="1"/>
          </p:cNvPicPr>
          <p:nvPr/>
        </p:nvPicPr>
        <p:blipFill>
          <a:blip r:embed="rId2" cstate="print">
            <a:lum bright="100000"/>
          </a:blip>
          <a:stretch>
            <a:fillRect/>
          </a:stretch>
        </p:blipFill>
        <p:spPr bwMode="auto">
          <a:xfrm>
            <a:off x="3932237" y="982662"/>
            <a:ext cx="4572000" cy="4572000"/>
          </a:xfrm>
          <a:prstGeom prst="rect">
            <a:avLst/>
          </a:prstGeom>
          <a:noFill/>
        </p:spPr>
      </p:pic>
    </p:spTree>
    <p:extLst>
      <p:ext uri="{BB962C8B-B14F-4D97-AF65-F5344CB8AC3E}">
        <p14:creationId xmlns:p14="http://schemas.microsoft.com/office/powerpoint/2010/main" val="233571028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3" name="Group 12"/>
          <p:cNvGrpSpPr/>
          <p:nvPr/>
        </p:nvGrpSpPr>
        <p:grpSpPr>
          <a:xfrm>
            <a:off x="2706687" y="2545238"/>
            <a:ext cx="7023100" cy="2505367"/>
            <a:chOff x="520700" y="2196397"/>
            <a:chExt cx="7638143" cy="3075422"/>
          </a:xfrm>
          <a:solidFill>
            <a:schemeClr val="tx1"/>
          </a:solidFill>
        </p:grpSpPr>
        <p:grpSp>
          <p:nvGrpSpPr>
            <p:cNvPr id="14" name="Group 13"/>
            <p:cNvGrpSpPr/>
            <p:nvPr/>
          </p:nvGrpSpPr>
          <p:grpSpPr>
            <a:xfrm>
              <a:off x="520700" y="2248305"/>
              <a:ext cx="7638143" cy="3023514"/>
              <a:chOff x="1151467" y="2944832"/>
              <a:chExt cx="9561689" cy="2800149"/>
            </a:xfrm>
            <a:grpFill/>
          </p:grpSpPr>
          <p:sp>
            <p:nvSpPr>
              <p:cNvPr id="19" name="Freeform 18"/>
              <p:cNvSpPr/>
              <p:nvPr/>
            </p:nvSpPr>
            <p:spPr>
              <a:xfrm>
                <a:off x="1151467" y="2944832"/>
                <a:ext cx="9561689" cy="2665746"/>
              </a:xfrm>
              <a:custGeom>
                <a:avLst/>
                <a:gdLst>
                  <a:gd name="connsiteX0" fmla="*/ 0 w 9561689"/>
                  <a:gd name="connsiteY0" fmla="*/ 3111948 h 3134526"/>
                  <a:gd name="connsiteX1" fmla="*/ 2156177 w 9561689"/>
                  <a:gd name="connsiteY1" fmla="*/ 2265281 h 3134526"/>
                  <a:gd name="connsiteX2" fmla="*/ 4018844 w 9561689"/>
                  <a:gd name="connsiteY2" fmla="*/ 267148 h 3134526"/>
                  <a:gd name="connsiteX3" fmla="*/ 5588000 w 9561689"/>
                  <a:gd name="connsiteY3" fmla="*/ 233281 h 3134526"/>
                  <a:gd name="connsiteX4" fmla="*/ 7405511 w 9561689"/>
                  <a:gd name="connsiteY4" fmla="*/ 2231415 h 3134526"/>
                  <a:gd name="connsiteX5" fmla="*/ 9561689 w 9561689"/>
                  <a:gd name="connsiteY5" fmla="*/ 3134526 h 3134526"/>
                  <a:gd name="connsiteX6" fmla="*/ 9561689 w 9561689"/>
                  <a:gd name="connsiteY6" fmla="*/ 3134526 h 313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61689" h="3134526">
                    <a:moveTo>
                      <a:pt x="0" y="3111948"/>
                    </a:moveTo>
                    <a:cubicBezTo>
                      <a:pt x="743185" y="2925681"/>
                      <a:pt x="1486370" y="2739414"/>
                      <a:pt x="2156177" y="2265281"/>
                    </a:cubicBezTo>
                    <a:cubicBezTo>
                      <a:pt x="2825984" y="1791148"/>
                      <a:pt x="3446873" y="605815"/>
                      <a:pt x="4018844" y="267148"/>
                    </a:cubicBezTo>
                    <a:cubicBezTo>
                      <a:pt x="4590815" y="-71519"/>
                      <a:pt x="5023556" y="-94097"/>
                      <a:pt x="5588000" y="233281"/>
                    </a:cubicBezTo>
                    <a:cubicBezTo>
                      <a:pt x="6152445" y="560659"/>
                      <a:pt x="6743230" y="1747874"/>
                      <a:pt x="7405511" y="2231415"/>
                    </a:cubicBezTo>
                    <a:cubicBezTo>
                      <a:pt x="8067792" y="2714956"/>
                      <a:pt x="9561689" y="3134526"/>
                      <a:pt x="9561689" y="3134526"/>
                    </a:cubicBezTo>
                    <a:lnTo>
                      <a:pt x="9561689" y="3134526"/>
                    </a:lnTo>
                  </a:path>
                </a:pathLst>
              </a:custGeom>
              <a:grpFill/>
              <a:ln w="38100" cap="flat" cmpd="sng" algn="ctr">
                <a:solidFill>
                  <a:srgbClr val="68217A">
                    <a:shade val="50000"/>
                  </a:srgbClr>
                </a:solidFill>
                <a:prstDash val="solid"/>
              </a:ln>
              <a:effectLst/>
            </p:spPr>
            <p:txBody>
              <a:bodyPr rtlCol="0" anchor="ctr"/>
              <a:lstStyle/>
              <a:p>
                <a:pPr algn="ctr" defTabSz="914400">
                  <a:defRPr/>
                </a:pPr>
                <a:endParaRPr lang="en-US" kern="0" smtClean="0">
                  <a:solidFill>
                    <a:prstClr val="white"/>
                  </a:solidFill>
                  <a:latin typeface="Calibri"/>
                </a:endParaRPr>
              </a:p>
            </p:txBody>
          </p:sp>
          <p:cxnSp>
            <p:nvCxnSpPr>
              <p:cNvPr id="20" name="Straight Connector 19"/>
              <p:cNvCxnSpPr/>
              <p:nvPr/>
            </p:nvCxnSpPr>
            <p:spPr>
              <a:xfrm flipH="1">
                <a:off x="3601154" y="4648200"/>
                <a:ext cx="1" cy="962378"/>
              </a:xfrm>
              <a:prstGeom prst="line">
                <a:avLst/>
              </a:prstGeom>
              <a:grpFill/>
              <a:ln w="38100" cap="flat" cmpd="sng" algn="ctr">
                <a:solidFill>
                  <a:srgbClr val="68217A">
                    <a:shade val="50000"/>
                  </a:srgbClr>
                </a:solidFill>
                <a:prstDash val="solid"/>
              </a:ln>
              <a:effectLst/>
            </p:spPr>
          </p:cxnSp>
          <p:cxnSp>
            <p:nvCxnSpPr>
              <p:cNvPr id="21" name="Straight Connector 20"/>
              <p:cNvCxnSpPr/>
              <p:nvPr/>
            </p:nvCxnSpPr>
            <p:spPr>
              <a:xfrm flipH="1">
                <a:off x="4306710" y="3957277"/>
                <a:ext cx="1" cy="1653301"/>
              </a:xfrm>
              <a:prstGeom prst="line">
                <a:avLst/>
              </a:prstGeom>
              <a:grpFill/>
              <a:ln w="38100" cap="flat" cmpd="sng" algn="ctr">
                <a:solidFill>
                  <a:srgbClr val="68217A">
                    <a:shade val="50000"/>
                  </a:srgbClr>
                </a:solidFill>
                <a:prstDash val="solid"/>
              </a:ln>
              <a:effectLst/>
            </p:spPr>
          </p:cxnSp>
          <p:cxnSp>
            <p:nvCxnSpPr>
              <p:cNvPr id="22" name="Straight Connector 21"/>
              <p:cNvCxnSpPr>
                <a:stCxn id="19" idx="0"/>
              </p:cNvCxnSpPr>
              <p:nvPr/>
            </p:nvCxnSpPr>
            <p:spPr>
              <a:xfrm>
                <a:off x="1151467" y="5591377"/>
                <a:ext cx="9561689" cy="19201"/>
              </a:xfrm>
              <a:prstGeom prst="line">
                <a:avLst/>
              </a:prstGeom>
              <a:grpFill/>
              <a:ln w="38100" cap="flat" cmpd="sng" algn="ctr">
                <a:solidFill>
                  <a:srgbClr val="68217A">
                    <a:shade val="50000"/>
                  </a:srgbClr>
                </a:solidFill>
                <a:prstDash val="solid"/>
              </a:ln>
              <a:effectLst/>
            </p:spPr>
          </p:cxnSp>
          <p:sp>
            <p:nvSpPr>
              <p:cNvPr id="23" name="Rectangle 22"/>
              <p:cNvSpPr/>
              <p:nvPr/>
            </p:nvSpPr>
            <p:spPr>
              <a:xfrm>
                <a:off x="3619498" y="3619965"/>
                <a:ext cx="667512" cy="2125016"/>
              </a:xfrm>
              <a:prstGeom prst="rect">
                <a:avLst/>
              </a:prstGeom>
              <a:solidFill>
                <a:schemeClr val="bg2"/>
              </a:solidFill>
              <a:ln w="25400" cap="flat" cmpd="sng" algn="ctr">
                <a:noFill/>
                <a:prstDash val="solid"/>
              </a:ln>
              <a:effectLst/>
            </p:spPr>
            <p:txBody>
              <a:bodyPr rtlCol="0" anchor="ctr"/>
              <a:lstStyle/>
              <a:p>
                <a:pPr algn="ctr" defTabSz="914400">
                  <a:defRPr/>
                </a:pPr>
                <a:endParaRPr lang="en-US" kern="0" smtClean="0">
                  <a:solidFill>
                    <a:prstClr val="white"/>
                  </a:solidFill>
                  <a:latin typeface="Calibri"/>
                </a:endParaRPr>
              </a:p>
            </p:txBody>
          </p:sp>
        </p:grpSp>
        <p:sp>
          <p:nvSpPr>
            <p:cNvPr id="17" name="Rectangle 16"/>
            <p:cNvSpPr/>
            <p:nvPr/>
          </p:nvSpPr>
          <p:spPr>
            <a:xfrm>
              <a:off x="1886073" y="2196397"/>
              <a:ext cx="1745543" cy="462323"/>
            </a:xfrm>
            <a:prstGeom prst="rect">
              <a:avLst/>
            </a:prstGeom>
            <a:noFill/>
            <a:ln w="25400" cap="flat" cmpd="sng" algn="ctr">
              <a:noFill/>
              <a:prstDash val="solid"/>
            </a:ln>
            <a:effectLst/>
          </p:spPr>
          <p:txBody>
            <a:bodyPr rtlCol="0" anchor="ctr"/>
            <a:lstStyle/>
            <a:p>
              <a:pPr algn="ctr" defTabSz="914400">
                <a:defRPr/>
              </a:pPr>
              <a:r>
                <a:rPr lang="en-US" b="1" kern="0" dirty="0" smtClean="0">
                  <a:solidFill>
                    <a:srgbClr val="FFFFFF"/>
                  </a:solidFill>
                  <a:latin typeface="Calibri"/>
                </a:rPr>
                <a:t>2013</a:t>
              </a:r>
              <a:r>
                <a:rPr lang="en-US" b="1" kern="0" dirty="0" smtClean="0">
                  <a:solidFill>
                    <a:srgbClr val="341447"/>
                  </a:solidFill>
                  <a:latin typeface="Calibri"/>
                </a:rPr>
                <a:t> </a:t>
              </a:r>
              <a:endParaRPr lang="en-US" kern="0" dirty="0" smtClean="0">
                <a:solidFill>
                  <a:srgbClr val="341447"/>
                </a:solidFill>
                <a:latin typeface="Calibri"/>
              </a:endParaRPr>
            </a:p>
          </p:txBody>
        </p:sp>
      </p:grpSp>
    </p:spTree>
    <p:extLst>
      <p:ext uri="{BB962C8B-B14F-4D97-AF65-F5344CB8AC3E}">
        <p14:creationId xmlns:p14="http://schemas.microsoft.com/office/powerpoint/2010/main" val="1687336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but we know </a:t>
            </a:r>
          </a:p>
        </p:txBody>
      </p:sp>
    </p:spTree>
    <p:extLst>
      <p:ext uri="{BB962C8B-B14F-4D97-AF65-F5344CB8AC3E}">
        <p14:creationId xmlns:p14="http://schemas.microsoft.com/office/powerpoint/2010/main" val="34787112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leadership will be achieved by those who innovate</a:t>
            </a:r>
          </a:p>
        </p:txBody>
      </p:sp>
    </p:spTree>
    <p:extLst>
      <p:ext uri="{BB962C8B-B14F-4D97-AF65-F5344CB8AC3E}">
        <p14:creationId xmlns:p14="http://schemas.microsoft.com/office/powerpoint/2010/main" val="31285498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security, reliability, engineering</a:t>
            </a:r>
          </a:p>
        </p:txBody>
      </p:sp>
    </p:spTree>
    <p:extLst>
      <p:ext uri="{BB962C8B-B14F-4D97-AF65-F5344CB8AC3E}">
        <p14:creationId xmlns:p14="http://schemas.microsoft.com/office/powerpoint/2010/main" val="12971647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new scenarios and experiences</a:t>
            </a:r>
          </a:p>
        </p:txBody>
      </p:sp>
    </p:spTree>
    <p:extLst>
      <p:ext uri="{BB962C8B-B14F-4D97-AF65-F5344CB8AC3E}">
        <p14:creationId xmlns:p14="http://schemas.microsoft.com/office/powerpoint/2010/main" val="25742137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we are EXCITED about </a:t>
            </a:r>
            <a:r>
              <a:rPr lang="en-US" sz="2300" dirty="0" smtClean="0">
                <a:solidFill>
                  <a:srgbClr val="FFFFFF"/>
                </a:solidFill>
                <a:latin typeface="Segoe UI Semibold" panose="020B0702040204020203" pitchFamily="34" charset="0"/>
                <a:cs typeface="Segoe UI Semibold" panose="020B0702040204020203" pitchFamily="34" charset="0"/>
              </a:rPr>
              <a:t>services</a:t>
            </a:r>
            <a:endParaRPr lang="en-US" sz="2300" dirty="0">
              <a:solidFill>
                <a:srgbClr val="FFFFFF"/>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42064134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097153"/>
            <a:ext cx="12434711" cy="800219"/>
          </a:xfrm>
          <a:prstGeom prst="rect">
            <a:avLst/>
          </a:prstGeom>
          <a:noFill/>
        </p:spPr>
        <p:txBody>
          <a:bodyPr wrap="square" rtlCol="0">
            <a:spAutoFit/>
          </a:bodyPr>
          <a:lstStyle/>
          <a:p>
            <a:pPr algn="ctr"/>
            <a:r>
              <a:rPr lang="en-US" sz="4600" dirty="0" smtClean="0">
                <a:solidFill>
                  <a:srgbClr val="FFFFFF"/>
                </a:solidFill>
                <a:latin typeface="Segoe UI Semibold" panose="020B0702040204020203" pitchFamily="34" charset="0"/>
                <a:cs typeface="Segoe UI Semibold" panose="020B0702040204020203" pitchFamily="34" charset="0"/>
              </a:rPr>
              <a:t>FUTURE</a:t>
            </a:r>
            <a:endParaRPr lang="en-US" sz="4600" dirty="0">
              <a:solidFill>
                <a:srgbClr val="FFFFFF"/>
              </a:solidFill>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21674002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66049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1250">
                      <a:srgbClr val="FFFFFF"/>
                    </a:gs>
                    <a:gs pos="100000">
                      <a:srgbClr val="FFFFFF"/>
                    </a:gs>
                  </a:gsLst>
                  <a:lin ang="5400000" scaled="0"/>
                </a:gradFill>
                <a:latin typeface="+mn-lt"/>
              </a:rPr>
              <a:t>Scan this QR code</a:t>
            </a:r>
            <a:r>
              <a:rPr lang="en-US" b="1" dirty="0">
                <a:gradFill>
                  <a:gsLst>
                    <a:gs pos="1250">
                      <a:srgbClr val="FFFFFF"/>
                    </a:gs>
                    <a:gs pos="100000">
                      <a:srgbClr val="FFFFFF"/>
                    </a:gs>
                  </a:gsLst>
                  <a:lin ang="5400000" scaled="0"/>
                </a:gradFill>
              </a:rPr>
              <a:t> </a:t>
            </a:r>
            <a:r>
              <a:rPr lang="en-US" dirty="0">
                <a:gradFill>
                  <a:gsLst>
                    <a:gs pos="1250">
                      <a:srgbClr val="FFFFFF"/>
                    </a:gs>
                    <a:gs pos="100000">
                      <a:srgbClr val="FFFFFF"/>
                    </a:gs>
                  </a:gsLst>
                  <a:lin ang="5400000" scaled="0"/>
                </a:gradFill>
              </a:rPr>
              <a:t>to evaluate this session and be automatically entered in a </a:t>
            </a:r>
            <a:r>
              <a:rPr lang="en-US" dirty="0" smtClean="0">
                <a:gradFill>
                  <a:gsLst>
                    <a:gs pos="1250">
                      <a:srgbClr val="FFFFFF"/>
                    </a:gs>
                    <a:gs pos="100000">
                      <a:srgbClr val="FFFFFF"/>
                    </a:gs>
                  </a:gsLst>
                  <a:lin ang="5400000" scaled="0"/>
                </a:gradFill>
              </a:rPr>
              <a:t>drawing </a:t>
            </a:r>
            <a:r>
              <a:rPr lang="en-US" dirty="0">
                <a:gradFill>
                  <a:gsLst>
                    <a:gs pos="1250">
                      <a:srgbClr val="FFFFFF"/>
                    </a:gs>
                    <a:gs pos="100000">
                      <a:srgbClr val="FFFFFF"/>
                    </a:gs>
                  </a:gsLst>
                  <a:lin ang="5400000" scaled="0"/>
                </a:gradFill>
              </a:rPr>
              <a:t>to </a:t>
            </a:r>
            <a:r>
              <a:rPr lang="en-US" dirty="0" smtClean="0">
                <a:gradFill>
                  <a:gsLst>
                    <a:gs pos="1250">
                      <a:srgbClr val="FFFFFF"/>
                    </a:gs>
                    <a:gs pos="100000">
                      <a:srgbClr val="FFFFFF"/>
                    </a:gs>
                  </a:gsLst>
                  <a:lin ang="5400000" scaled="0"/>
                </a:gradFill>
              </a:rPr>
              <a:t>win </a:t>
            </a:r>
            <a:r>
              <a:rPr lang="en-US" dirty="0">
                <a:gradFill>
                  <a:gsLst>
                    <a:gs pos="1250">
                      <a:srgbClr val="FFFFFF"/>
                    </a:gs>
                    <a:gs pos="100000">
                      <a:srgbClr val="FFFFFF"/>
                    </a:gs>
                  </a:gsLst>
                  <a:lin ang="5400000" scaled="0"/>
                </a:gradFill>
              </a:rPr>
              <a:t>a </a:t>
            </a:r>
            <a:r>
              <a:rPr lang="en-US" dirty="0" smtClean="0">
                <a:gradFill>
                  <a:gsLst>
                    <a:gs pos="1250">
                      <a:srgbClr val="FFFFFF"/>
                    </a:gs>
                    <a:gs pos="100000">
                      <a:srgbClr val="FFFFFF"/>
                    </a:gs>
                  </a:gsLst>
                  <a:lin ang="5400000" scaled="0"/>
                </a:gradFill>
              </a:rPr>
              <a:t>prize!</a:t>
            </a:r>
            <a:endParaRPr lang="en-US" b="1" dirty="0">
              <a:gradFill>
                <a:gsLst>
                  <a:gs pos="1250">
                    <a:srgbClr val="FFFFFF"/>
                  </a:gs>
                  <a:gs pos="100000">
                    <a:srgbClr val="FFFFFF"/>
                  </a:gs>
                </a:gsLst>
                <a:lin ang="5400000" scaled="0"/>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834962"/>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11442978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32864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66430"/>
            <a:ext cx="12434711" cy="461665"/>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i want to begin by telling you a story</a:t>
            </a:r>
          </a:p>
        </p:txBody>
      </p:sp>
    </p:spTree>
    <p:extLst>
      <p:ext uri="{BB962C8B-B14F-4D97-AF65-F5344CB8AC3E}">
        <p14:creationId xmlns:p14="http://schemas.microsoft.com/office/powerpoint/2010/main" val="395146070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about our transition from server to services</a:t>
            </a:r>
          </a:p>
        </p:txBody>
      </p:sp>
    </p:spTree>
    <p:extLst>
      <p:ext uri="{BB962C8B-B14F-4D97-AF65-F5344CB8AC3E}">
        <p14:creationId xmlns:p14="http://schemas.microsoft.com/office/powerpoint/2010/main" val="19810686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because having context about the past</a:t>
            </a:r>
          </a:p>
        </p:txBody>
      </p:sp>
    </p:spTree>
    <p:extLst>
      <p:ext uri="{BB962C8B-B14F-4D97-AF65-F5344CB8AC3E}">
        <p14:creationId xmlns:p14="http://schemas.microsoft.com/office/powerpoint/2010/main" val="5036225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about our culture</a:t>
            </a:r>
          </a:p>
        </p:txBody>
      </p:sp>
    </p:spTree>
    <p:extLst>
      <p:ext uri="{BB962C8B-B14F-4D97-AF65-F5344CB8AC3E}">
        <p14:creationId xmlns:p14="http://schemas.microsoft.com/office/powerpoint/2010/main" val="38078102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882" y="3274124"/>
            <a:ext cx="12434711" cy="446276"/>
          </a:xfrm>
          <a:prstGeom prst="rect">
            <a:avLst/>
          </a:prstGeom>
          <a:noFill/>
        </p:spPr>
        <p:txBody>
          <a:bodyPr wrap="square" rtlCol="0">
            <a:spAutoFit/>
          </a:bodyPr>
          <a:lstStyle/>
          <a:p>
            <a:pPr algn="ctr"/>
            <a:r>
              <a:rPr lang="en-US" sz="2300" dirty="0">
                <a:solidFill>
                  <a:srgbClr val="FFFFFF"/>
                </a:solidFill>
                <a:latin typeface="Segoe UI Semibold" panose="020B0702040204020203" pitchFamily="34" charset="0"/>
                <a:cs typeface="Segoe UI Semibold" panose="020B0702040204020203" pitchFamily="34" charset="0"/>
              </a:rPr>
              <a:t>will help you understand not only</a:t>
            </a:r>
          </a:p>
        </p:txBody>
      </p:sp>
    </p:spTree>
    <p:extLst>
      <p:ext uri="{BB962C8B-B14F-4D97-AF65-F5344CB8AC3E}">
        <p14:creationId xmlns:p14="http://schemas.microsoft.com/office/powerpoint/2010/main" val="23194246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2.xml><?xml version="1.0" encoding="utf-8"?>
<a:theme xmlns:a="http://schemas.openxmlformats.org/drawingml/2006/main" name="1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3.xml><?xml version="1.0" encoding="utf-8"?>
<a:theme xmlns:a="http://schemas.openxmlformats.org/drawingml/2006/main" name="2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4.xml><?xml version="1.0" encoding="utf-8"?>
<a:theme xmlns:a="http://schemas.openxmlformats.org/drawingml/2006/main" name="3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5.xml><?xml version="1.0" encoding="utf-8"?>
<a:theme xmlns:a="http://schemas.openxmlformats.org/drawingml/2006/main" name="4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6.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0.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1.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2.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3.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4.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5.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6.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7.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8.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19.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0.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1.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2.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3.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4.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5.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6.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7.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8.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29.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3.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30.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31.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32.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33.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4.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5.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6.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7.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8.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ppt/theme/themeOverride9.xml><?xml version="1.0" encoding="utf-8"?>
<a:themeOverride xmlns:a="http://schemas.openxmlformats.org/drawingml/2006/main">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Building Scalable &amp; Tiered applications using Windows Azure Cloud Services &amp; Virtual Machines</External_x0020_Speaker>
    <Session_x0020_Code xmlns="2295e2e7-0eeb-498e-8716-217bb2ee6ee3">2-345</Session_x0020_Code>
    <ProductTaxHTField0 xmlns="2295e2e7-0eeb-498e-8716-217bb2ee6ee3">
      <Terms xmlns="http://schemas.microsoft.com/office/infopath/2007/PartnerControls"/>
    </ProductTaxHTField0>
    <Presentation_x0020_Date xmlns="2295e2e7-0eeb-498e-8716-217bb2ee6ee3">2013-06-26T00:00:00-07:00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Props1.xml><?xml version="1.0" encoding="utf-8"?>
<ds:datastoreItem xmlns:ds="http://schemas.openxmlformats.org/officeDocument/2006/customXml" ds:itemID="{AD6B4C58-F9B2-43BC-BF4E-8D7166BE8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2295e2e7-0eeb-498e-8716-217bb2ee6ee3"/>
    <ds:schemaRef ds:uri="http://purl.org/dc/elements/1.1/"/>
    <ds:schemaRef ds:uri="http://schemas.microsoft.com/office/2006/documentManagement/types"/>
    <ds:schemaRef ds:uri="230e9df3-be65-4c73-a93b-d1236ebd677e"/>
    <ds:schemaRef ds:uri="http://schemas.openxmlformats.org/package/2006/metadata/core-properties"/>
    <ds:schemaRef ds:uri="http://schemas.microsoft.com/office/2006/metadata/properties"/>
    <ds:schemaRef ds:uri="http://www.w3.org/XML/1998/namespace"/>
    <ds:schemaRef ds:uri="http://purl.org/dc/terms/"/>
    <ds:schemaRef ds:uri="http://schemas.microsoft.com/office/infopath/2007/PartnerControls"/>
    <ds:schemaRef ds:uri="8b529f77-48ab-4581-b468-93f09345b8a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Build_Template_16x9 - Rev 03</Template>
  <TotalTime>54</TotalTime>
  <Words>873</Words>
  <Application>Microsoft Office PowerPoint</Application>
  <PresentationFormat>Custom</PresentationFormat>
  <Paragraphs>121</Paragraphs>
  <Slides>48</Slides>
  <Notes>10</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48</vt:i4>
      </vt:variant>
    </vt:vector>
  </HeadingPairs>
  <TitlesOfParts>
    <vt:vector size="66" baseType="lpstr">
      <vt:lpstr>ＭＳ Ｐゴシック</vt:lpstr>
      <vt:lpstr>Arial</vt:lpstr>
      <vt:lpstr>Avenir LT Pro 45 Book</vt:lpstr>
      <vt:lpstr>Calibri</vt:lpstr>
      <vt:lpstr>Consolas</vt:lpstr>
      <vt:lpstr>Segoe Light</vt:lpstr>
      <vt:lpstr>Segoe UI</vt:lpstr>
      <vt:lpstr>Segoe UI Light</vt:lpstr>
      <vt:lpstr>Segoe UI Semibold</vt:lpstr>
      <vt:lpstr>Segoe UI Semilight</vt:lpstr>
      <vt:lpstr>Times New Roman</vt:lpstr>
      <vt:lpstr>Wingdings</vt:lpstr>
      <vt:lpstr>Build_Template_16x9 - Rev 03</vt:lpstr>
      <vt:lpstr>1_Build_Template_16x9 - Rev 03</vt:lpstr>
      <vt:lpstr>2_Build_Template_16x9 - Rev 03</vt:lpstr>
      <vt:lpstr>3_Build_Template_16x9 - Rev 03</vt:lpstr>
      <vt:lpstr>4_Build_Template_16x9 - Rev 03</vt:lpstr>
      <vt:lpstr>1_5-30426_BUILD_2013_Template_D.Blue</vt:lpstr>
      <vt:lpstr>PowerPoint Presentation</vt:lpstr>
      <vt:lpstr>Getting Started with Team Foundation Service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Demos</vt:lpstr>
      <vt:lpstr>Team Foundation Service details</vt:lpstr>
      <vt:lpstr>On Premise differences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Team Foundation Service</dc:title>
  <dc:subject>Build 2013</dc:subject>
  <dc:creator>Vijay Rajagopalan</dc:creator>
  <cp:keywords>Build 2013</cp:keywords>
  <dc:description>Template: Mitchell Derrey, Silver Fox Productions
Formatting: Brett Perry, Silver Fox Productions
Date: June 25 - June 28, 2013
Location: MSCC, Redmond, WA
Audience Type: Internal</dc:description>
  <cp:lastModifiedBy>Shows</cp:lastModifiedBy>
  <cp:revision>14</cp:revision>
  <dcterms:created xsi:type="dcterms:W3CDTF">2013-03-29T21:32:40Z</dcterms:created>
  <dcterms:modified xsi:type="dcterms:W3CDTF">2013-06-27T00:15:26Z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