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 id="2147484418" r:id="rId6"/>
    <p:sldMasterId id="2147484435" r:id="rId7"/>
  </p:sldMasterIdLst>
  <p:notesMasterIdLst>
    <p:notesMasterId r:id="rId30"/>
  </p:notesMasterIdLst>
  <p:handoutMasterIdLst>
    <p:handoutMasterId r:id="rId31"/>
  </p:handout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7" r:id="rId28"/>
    <p:sldId id="276" r:id="rId29"/>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3" autoAdjust="0"/>
    <p:restoredTop sz="90135" autoAdjust="0"/>
  </p:normalViewPr>
  <p:slideViewPr>
    <p:cSldViewPr>
      <p:cViewPr varScale="1">
        <p:scale>
          <a:sx n="101" d="100"/>
          <a:sy n="101" d="100"/>
        </p:scale>
        <p:origin x="684" y="96"/>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6/26/2013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6/26/2013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3B39986-7B5C-4607-8192-649B5D319431}"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771919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5:10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962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5:10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758153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3028932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252663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2007448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113017455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9399247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6746642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0410894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3563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062351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824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 </a:t>
            </a:r>
            <a:r>
              <a:rPr lang="en-US" sz="700" dirty="0" smtClean="0">
                <a:gradFill>
                  <a:gsLst>
                    <a:gs pos="0">
                      <a:srgbClr val="000000">
                        <a:lumMod val="75000"/>
                        <a:lumOff val="25000"/>
                      </a:srgbClr>
                    </a:gs>
                    <a:gs pos="100000">
                      <a:srgbClr val="000000">
                        <a:lumMod val="75000"/>
                        <a:lumOff val="25000"/>
                      </a:srgbClr>
                    </a:gs>
                  </a:gsLst>
                  <a:lin ang="5400000" scaled="0"/>
                </a:gradFill>
                <a:cs typeface="Segoe UI" pitchFamily="34" charset="0"/>
              </a:rPr>
              <a:t>2013 </a:t>
            </a:r>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07421729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40310101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563977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0529982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545954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552277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45673728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723214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88033934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4610853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4039040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25927193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4848505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609712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8656576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775264"/>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04221645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170532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363937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672412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lumMod val="75000"/>
                        <a:lumOff val="25000"/>
                      </a:srgbClr>
                    </a:gs>
                    <a:gs pos="100000">
                      <a:srgbClr val="FFFFFF">
                        <a:lumMod val="75000"/>
                        <a:lumOff val="25000"/>
                      </a:srgbClr>
                    </a:gs>
                  </a:gsLst>
                  <a:lin ang="5400000" scaled="0"/>
                </a:gradFill>
                <a:cs typeface="Segoe UI" pitchFamily="34" charset="0"/>
              </a:rPr>
              <a:t>© </a:t>
            </a:r>
            <a:r>
              <a:rPr lang="en-US" sz="700" dirty="0" smtClean="0">
                <a:gradFill>
                  <a:gsLst>
                    <a:gs pos="0">
                      <a:srgbClr val="FFFFFF">
                        <a:lumMod val="75000"/>
                        <a:lumOff val="25000"/>
                      </a:srgbClr>
                    </a:gs>
                    <a:gs pos="100000">
                      <a:srgbClr val="FFFFFF">
                        <a:lumMod val="75000"/>
                        <a:lumOff val="25000"/>
                      </a:srgbClr>
                    </a:gs>
                  </a:gsLst>
                  <a:lin ang="5400000" scaled="0"/>
                </a:gradFill>
                <a:cs typeface="Segoe UI" pitchFamily="34" charset="0"/>
              </a:rPr>
              <a:t>2013 </a:t>
            </a:r>
            <a:r>
              <a:rPr lang="en-US" sz="700" dirty="0">
                <a:gradFill>
                  <a:gsLst>
                    <a:gs pos="0">
                      <a:srgbClr val="FFFFFF">
                        <a:lumMod val="75000"/>
                        <a:lumOff val="25000"/>
                      </a:srgbClr>
                    </a:gs>
                    <a:gs pos="100000">
                      <a:srgbClr val="FFFFFF">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lumMod val="75000"/>
                        <a:lumOff val="25000"/>
                      </a:srgbClr>
                    </a:gs>
                    <a:gs pos="100000">
                      <a:srgbClr val="FFFFFF">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19730759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2115465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433565"/>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213314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94522863"/>
      </p:ext>
    </p:extLst>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04189290"/>
      </p:ext>
    </p:extLst>
  </p:cSld>
  <p:clrMap bg1="dk1" tx1="lt1" bg2="dk2" tx2="lt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 id="2147484449" r:id="rId14"/>
    <p:sldLayoutId id="2147484450" r:id="rId15"/>
    <p:sldLayoutId id="2147484451" r:id="rId16"/>
    <p:sldLayoutId id="2147484452" r:id="rId17"/>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hyperlink" Target="http://aka.ms/loadtfs" TargetMode="Externa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0.xml.rels><?xml version="1.0" encoding="UTF-8" standalone="yes"?>
<Relationships xmlns="http://schemas.openxmlformats.org/package/2006/relationships"><Relationship Id="rId3" Type="http://schemas.openxmlformats.org/officeDocument/2006/relationships/hyperlink" Target="http://www.visualstudio.com/" TargetMode="External"/><Relationship Id="rId2" Type="http://schemas.openxmlformats.org/officeDocument/2006/relationships/hyperlink" Target="http://aka.ms/loadtfs" TargetMode="Externa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7.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752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r>
              <a:rPr lang="en-US" dirty="0"/>
              <a:t>Introducing Cloud-powered Load Testing</a:t>
            </a:r>
          </a:p>
        </p:txBody>
      </p:sp>
    </p:spTree>
    <p:extLst>
      <p:ext uri="{BB962C8B-B14F-4D97-AF65-F5344CB8AC3E}">
        <p14:creationId xmlns:p14="http://schemas.microsoft.com/office/powerpoint/2010/main" val="369362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lstStyle/>
          <a:p>
            <a:r>
              <a:rPr lang="en-US" dirty="0" smtClean="0"/>
              <a:t>Demo: </a:t>
            </a:r>
            <a:r>
              <a:rPr lang="en-US" dirty="0"/>
              <a:t>Run load tests using Team Foundation Service</a:t>
            </a:r>
          </a:p>
        </p:txBody>
      </p:sp>
    </p:spTree>
    <p:extLst>
      <p:ext uri="{BB962C8B-B14F-4D97-AF65-F5344CB8AC3E}">
        <p14:creationId xmlns:p14="http://schemas.microsoft.com/office/powerpoint/2010/main" val="196922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re-cap</a:t>
            </a:r>
            <a:endParaRPr lang="en-US" dirty="0"/>
          </a:p>
        </p:txBody>
      </p:sp>
      <p:sp>
        <p:nvSpPr>
          <p:cNvPr id="3" name="Text Placeholder 2"/>
          <p:cNvSpPr>
            <a:spLocks noGrp="1"/>
          </p:cNvSpPr>
          <p:nvPr>
            <p:ph type="body" sz="quarter" idx="10"/>
          </p:nvPr>
        </p:nvSpPr>
        <p:spPr/>
        <p:txBody>
          <a:bodyPr/>
          <a:lstStyle/>
          <a:p>
            <a:r>
              <a:rPr lang="en-US" dirty="0" smtClean="0"/>
              <a:t>0. Configure </a:t>
            </a:r>
            <a:r>
              <a:rPr lang="en-US" dirty="0"/>
              <a:t>test environment</a:t>
            </a:r>
          </a:p>
          <a:p>
            <a:pPr marL="514350" indent="-514350">
              <a:buAutoNum type="arabicPeriod"/>
            </a:pPr>
            <a:r>
              <a:rPr lang="en-US" dirty="0"/>
              <a:t>Author tests – web tests, load tests</a:t>
            </a:r>
          </a:p>
          <a:p>
            <a:pPr marL="514350" indent="-514350">
              <a:buAutoNum type="arabicPeriod"/>
            </a:pPr>
            <a:r>
              <a:rPr lang="en-US" dirty="0"/>
              <a:t>Run tests </a:t>
            </a:r>
          </a:p>
          <a:p>
            <a:pPr marL="514350" indent="-514350">
              <a:buAutoNum type="arabicPeriod"/>
            </a:pPr>
            <a:r>
              <a:rPr lang="en-US" dirty="0"/>
              <a:t>Analyze results</a:t>
            </a:r>
          </a:p>
          <a:p>
            <a:pPr marL="514350" indent="-514350">
              <a:buAutoNum type="arabicPeriod"/>
            </a:pPr>
            <a:r>
              <a:rPr lang="en-US" dirty="0"/>
              <a:t>Fix performance/scale problems</a:t>
            </a:r>
          </a:p>
          <a:p>
            <a:endParaRPr lang="en-US" dirty="0"/>
          </a:p>
        </p:txBody>
      </p:sp>
    </p:spTree>
    <p:extLst>
      <p:ext uri="{BB962C8B-B14F-4D97-AF65-F5344CB8AC3E}">
        <p14:creationId xmlns:p14="http://schemas.microsoft.com/office/powerpoint/2010/main" val="23528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iterate type="lt">
                                    <p:tmPct val="0"/>
                                  </p:iterate>
                                  <p:childTnLst>
                                    <p:animScale>
                                      <p:cBhvr>
                                        <p:cTn id="6" dur="1000" fill="hold"/>
                                        <p:tgtEl>
                                          <p:spTgt spid="3">
                                            <p:txEl>
                                              <p:pRg st="0" end="0"/>
                                            </p:txEl>
                                          </p:spTgt>
                                        </p:tgtEl>
                                      </p:cBhvr>
                                      <p:by x="0" y="0"/>
                                    </p:animScale>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
                                            <p:txEl>
                                              <p:pRg st="4" end="4"/>
                                            </p:txEl>
                                          </p:spTgt>
                                        </p:tgtEl>
                                        <p:attrNameLst>
                                          <p:attrName>style.fontWeight</p:attrName>
                                        </p:attrNameLst>
                                      </p:cBhvr>
                                      <p:to>
                                        <p:strVal val="bold"/>
                                      </p:to>
                                    </p:set>
                                  </p:childTnLst>
                                </p:cTn>
                              </p:par>
                              <p:par>
                                <p:cTn id="11" presetID="18" presetClass="emph" presetSubtype="0" fill="hold" grpId="0" nodeType="withEffect">
                                  <p:stCondLst>
                                    <p:cond delay="0"/>
                                  </p:stCondLst>
                                  <p:iterate type="lt">
                                    <p:tmPct val="4000"/>
                                  </p:iterate>
                                  <p:childTnLst>
                                    <p:set>
                                      <p:cBhvr override="childStyle">
                                        <p:cTn id="12" dur="500" fill="hold"/>
                                        <p:tgtEl>
                                          <p:spTgt spid="3">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r>
              <a:rPr lang="en-US" dirty="0" smtClean="0"/>
              <a:t>Architecture/Early Adopters/Next steps</a:t>
            </a:r>
            <a:endParaRPr lang="en-US" dirty="0"/>
          </a:p>
        </p:txBody>
      </p:sp>
    </p:spTree>
    <p:extLst>
      <p:ext uri="{BB962C8B-B14F-4D97-AF65-F5344CB8AC3E}">
        <p14:creationId xmlns:p14="http://schemas.microsoft.com/office/powerpoint/2010/main" val="4190593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endParaRPr lang="en-US" dirty="0"/>
          </a:p>
        </p:txBody>
      </p:sp>
      <p:sp>
        <p:nvSpPr>
          <p:cNvPr id="5" name="Rectangle 4"/>
          <p:cNvSpPr/>
          <p:nvPr/>
        </p:nvSpPr>
        <p:spPr>
          <a:xfrm>
            <a:off x="274320" y="4761879"/>
            <a:ext cx="2120889" cy="749190"/>
          </a:xfrm>
          <a:prstGeom prst="rect">
            <a:avLst/>
          </a:prstGeom>
          <a:solidFill>
            <a:srgbClr val="9B4F96"/>
          </a:solidFill>
          <a:ln>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dirty="0" smtClean="0">
                <a:solidFill>
                  <a:srgbClr val="FFFFFF"/>
                </a:solidFill>
              </a:rPr>
              <a:t>Visual Studio</a:t>
            </a:r>
            <a:endParaRPr lang="en-US" sz="2400" dirty="0">
              <a:solidFill>
                <a:srgbClr val="FFFFFF"/>
              </a:solidFill>
            </a:endParaRPr>
          </a:p>
        </p:txBody>
      </p:sp>
      <p:sp>
        <p:nvSpPr>
          <p:cNvPr id="14" name="Cloud 13"/>
          <p:cNvSpPr/>
          <p:nvPr/>
        </p:nvSpPr>
        <p:spPr bwMode="auto">
          <a:xfrm>
            <a:off x="2716085" y="296898"/>
            <a:ext cx="9720390" cy="6697628"/>
          </a:xfrm>
          <a:prstGeom prst="cloud">
            <a:avLst/>
          </a:prstGeom>
          <a:solidFill>
            <a:srgbClr val="00BCF2"/>
          </a:solidFill>
          <a:ln>
            <a:solidFill>
              <a:srgbClr val="00188F"/>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defTabSz="932290" fontAlgn="base">
              <a:spcBef>
                <a:spcPct val="0"/>
              </a:spcBef>
              <a:spcAft>
                <a:spcPct val="0"/>
              </a:spcAft>
            </a:pPr>
            <a:endParaRPr lang="en-IN" sz="1836" spc="-51" dirty="0">
              <a:gradFill>
                <a:gsLst>
                  <a:gs pos="0">
                    <a:srgbClr val="FFFFFF"/>
                  </a:gs>
                  <a:gs pos="100000">
                    <a:srgbClr val="FFFFFF"/>
                  </a:gs>
                </a:gsLst>
                <a:lin ang="5400000" scaled="0"/>
              </a:gradFill>
              <a:ea typeface="Segoe UI" pitchFamily="34" charset="0"/>
              <a:cs typeface="Segoe UI" pitchFamily="34" charset="0"/>
            </a:endParaRPr>
          </a:p>
        </p:txBody>
      </p:sp>
      <p:grpSp>
        <p:nvGrpSpPr>
          <p:cNvPr id="6" name="Group 5"/>
          <p:cNvGrpSpPr/>
          <p:nvPr/>
        </p:nvGrpSpPr>
        <p:grpSpPr>
          <a:xfrm>
            <a:off x="3675382" y="2517732"/>
            <a:ext cx="1873648" cy="960807"/>
            <a:chOff x="5449310" y="1346009"/>
            <a:chExt cx="2319302" cy="863792"/>
          </a:xfrm>
          <a:solidFill>
            <a:srgbClr val="00188F"/>
          </a:solidFill>
        </p:grpSpPr>
        <p:sp>
          <p:nvSpPr>
            <p:cNvPr id="7" name="Rectangle 6"/>
            <p:cNvSpPr/>
            <p:nvPr/>
          </p:nvSpPr>
          <p:spPr>
            <a:xfrm>
              <a:off x="5532580" y="1346009"/>
              <a:ext cx="2236032" cy="863792"/>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dirty="0" smtClean="0">
                  <a:solidFill>
                    <a:srgbClr val="FFFFFF"/>
                  </a:solidFill>
                </a:rPr>
                <a:t>Load Test Web Service</a:t>
              </a:r>
              <a:endParaRPr lang="en-US" sz="2000" dirty="0">
                <a:solidFill>
                  <a:srgbClr val="FFFFFF"/>
                </a:solidFill>
              </a:endParaRPr>
            </a:p>
          </p:txBody>
        </p:sp>
        <p:grpSp>
          <p:nvGrpSpPr>
            <p:cNvPr id="8" name="Group 7"/>
            <p:cNvGrpSpPr/>
            <p:nvPr/>
          </p:nvGrpSpPr>
          <p:grpSpPr>
            <a:xfrm>
              <a:off x="5449310" y="1537855"/>
              <a:ext cx="236934" cy="533400"/>
              <a:chOff x="4724400" y="2971800"/>
              <a:chExt cx="236934" cy="533400"/>
            </a:xfrm>
            <a:grpFill/>
          </p:grpSpPr>
          <p:sp>
            <p:nvSpPr>
              <p:cNvPr id="9" name="Rectangle 8"/>
              <p:cNvSpPr/>
              <p:nvPr/>
            </p:nvSpPr>
            <p:spPr>
              <a:xfrm>
                <a:off x="4724400" y="2971800"/>
                <a:ext cx="236934" cy="67401"/>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a:solidFill>
                    <a:srgbClr val="FFFFFF"/>
                  </a:solidFill>
                </a:endParaRPr>
              </a:p>
            </p:txBody>
          </p:sp>
          <p:sp>
            <p:nvSpPr>
              <p:cNvPr id="10" name="Rectangle 9"/>
              <p:cNvSpPr/>
              <p:nvPr/>
            </p:nvSpPr>
            <p:spPr>
              <a:xfrm>
                <a:off x="4724400" y="3134488"/>
                <a:ext cx="236934" cy="67401"/>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a:solidFill>
                    <a:srgbClr val="FFFFFF"/>
                  </a:solidFill>
                </a:endParaRPr>
              </a:p>
            </p:txBody>
          </p:sp>
          <p:sp>
            <p:nvSpPr>
              <p:cNvPr id="11" name="Rectangle 10"/>
              <p:cNvSpPr/>
              <p:nvPr/>
            </p:nvSpPr>
            <p:spPr>
              <a:xfrm>
                <a:off x="4724400" y="3275111"/>
                <a:ext cx="236934" cy="67401"/>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a:solidFill>
                    <a:srgbClr val="FFFFFF"/>
                  </a:solidFill>
                </a:endParaRPr>
              </a:p>
            </p:txBody>
          </p:sp>
          <p:sp>
            <p:nvSpPr>
              <p:cNvPr id="12" name="Rectangle 11"/>
              <p:cNvSpPr/>
              <p:nvPr/>
            </p:nvSpPr>
            <p:spPr>
              <a:xfrm>
                <a:off x="4724400" y="3437799"/>
                <a:ext cx="236934" cy="67401"/>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a:solidFill>
                    <a:srgbClr val="FFFFFF"/>
                  </a:solidFill>
                </a:endParaRPr>
              </a:p>
            </p:txBody>
          </p:sp>
        </p:grpSp>
      </p:grpSp>
      <p:sp>
        <p:nvSpPr>
          <p:cNvPr id="15" name="Rectangle 14"/>
          <p:cNvSpPr/>
          <p:nvPr/>
        </p:nvSpPr>
        <p:spPr>
          <a:xfrm>
            <a:off x="7347839" y="1245924"/>
            <a:ext cx="4213683" cy="3130029"/>
          </a:xfrm>
          <a:prstGeom prst="rect">
            <a:avLst/>
          </a:prstGeom>
          <a:solidFill>
            <a:srgbClr val="7FBA00"/>
          </a:solidFill>
        </p:spPr>
        <p:style>
          <a:lnRef idx="1">
            <a:schemeClr val="dk1"/>
          </a:lnRef>
          <a:fillRef idx="2">
            <a:schemeClr val="dk1"/>
          </a:fillRef>
          <a:effectRef idx="1">
            <a:schemeClr val="dk1"/>
          </a:effectRef>
          <a:fontRef idx="minor">
            <a:schemeClr val="dk1"/>
          </a:fontRef>
        </p:style>
        <p:txBody>
          <a:bodyPr rtlCol="0" anchor="t"/>
          <a:lstStyle/>
          <a:p>
            <a:r>
              <a:rPr lang="en-US" sz="2000" dirty="0">
                <a:solidFill>
                  <a:srgbClr val="00188F"/>
                </a:solidFill>
              </a:rPr>
              <a:t>Test </a:t>
            </a:r>
            <a:r>
              <a:rPr lang="en-US" sz="2000" dirty="0" smtClean="0">
                <a:solidFill>
                  <a:srgbClr val="00188F"/>
                </a:solidFill>
              </a:rPr>
              <a:t>Agent Pool - Dynamic</a:t>
            </a:r>
            <a:endParaRPr lang="en-US" sz="2000" dirty="0">
              <a:solidFill>
                <a:srgbClr val="00188F"/>
              </a:solidFill>
            </a:endParaRPr>
          </a:p>
        </p:txBody>
      </p:sp>
      <p:sp>
        <p:nvSpPr>
          <p:cNvPr id="32" name="Rectangle 31"/>
          <p:cNvSpPr/>
          <p:nvPr/>
        </p:nvSpPr>
        <p:spPr>
          <a:xfrm>
            <a:off x="7480812" y="178379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3" name="Rectangle 32"/>
          <p:cNvSpPr/>
          <p:nvPr/>
        </p:nvSpPr>
        <p:spPr>
          <a:xfrm>
            <a:off x="8149796" y="178379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4" name="Rectangle 33"/>
          <p:cNvSpPr/>
          <p:nvPr/>
        </p:nvSpPr>
        <p:spPr>
          <a:xfrm>
            <a:off x="8818780" y="178379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5" name="Rectangle 34"/>
          <p:cNvSpPr/>
          <p:nvPr/>
        </p:nvSpPr>
        <p:spPr>
          <a:xfrm>
            <a:off x="9488532" y="177784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6" name="Rectangle 35"/>
          <p:cNvSpPr/>
          <p:nvPr/>
        </p:nvSpPr>
        <p:spPr>
          <a:xfrm>
            <a:off x="10183336" y="177784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7" name="Rectangle 36"/>
          <p:cNvSpPr/>
          <p:nvPr/>
        </p:nvSpPr>
        <p:spPr>
          <a:xfrm>
            <a:off x="10856720" y="177784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38" name="Can 37"/>
          <p:cNvSpPr/>
          <p:nvPr/>
        </p:nvSpPr>
        <p:spPr>
          <a:xfrm>
            <a:off x="8480121" y="4807063"/>
            <a:ext cx="1634449" cy="992488"/>
          </a:xfrm>
          <a:prstGeom prst="can">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9945" tIns="34973" rIns="69945" bIns="34973" numCol="1" spcCol="0" rtlCol="0" fromWordArt="0" anchor="ctr" anchorCtr="0" forceAA="0" compatLnSpc="1">
            <a:prstTxWarp prst="textNoShape">
              <a:avLst/>
            </a:prstTxWarp>
            <a:noAutofit/>
          </a:bodyPr>
          <a:lstStyle/>
          <a:p>
            <a:pPr algn="ctr"/>
            <a:r>
              <a:rPr lang="en-IN" sz="2000" dirty="0" smtClean="0">
                <a:solidFill>
                  <a:srgbClr val="FFFFFF"/>
                </a:solidFill>
              </a:rPr>
              <a:t>Results database</a:t>
            </a:r>
            <a:endParaRPr lang="en-US" sz="2800" dirty="0">
              <a:solidFill>
                <a:srgbClr val="FFFFFF"/>
              </a:solidFill>
            </a:endParaRPr>
          </a:p>
        </p:txBody>
      </p:sp>
      <p:sp>
        <p:nvSpPr>
          <p:cNvPr id="39" name="Rectangle 38"/>
          <p:cNvSpPr/>
          <p:nvPr/>
        </p:nvSpPr>
        <p:spPr>
          <a:xfrm>
            <a:off x="5756988" y="2517731"/>
            <a:ext cx="1395374" cy="960807"/>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dirty="0" smtClean="0">
                <a:solidFill>
                  <a:srgbClr val="FFFFFF"/>
                </a:solidFill>
              </a:rPr>
              <a:t>Worker</a:t>
            </a:r>
            <a:endParaRPr lang="en-US" sz="2000" dirty="0">
              <a:solidFill>
                <a:srgbClr val="FFFFFF"/>
              </a:solidFill>
            </a:endParaRPr>
          </a:p>
        </p:txBody>
      </p:sp>
      <p:sp>
        <p:nvSpPr>
          <p:cNvPr id="40" name="Flowchart: Predefined Process 39"/>
          <p:cNvSpPr/>
          <p:nvPr/>
        </p:nvSpPr>
        <p:spPr>
          <a:xfrm>
            <a:off x="4397561" y="4998196"/>
            <a:ext cx="2401084" cy="610221"/>
          </a:xfrm>
          <a:prstGeom prst="flowChartPredefinedProcess">
            <a:avLst/>
          </a:prstGeom>
          <a:solidFill>
            <a:srgbClr val="00188F"/>
          </a:solidFill>
          <a:ln>
            <a:solidFill>
              <a:srgbClr val="9B4F96"/>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dirty="0">
                <a:solidFill>
                  <a:srgbClr val="FFFFFF"/>
                </a:solidFill>
              </a:rPr>
              <a:t>Azure </a:t>
            </a:r>
            <a:r>
              <a:rPr lang="en-US" sz="2000" dirty="0" smtClean="0">
                <a:solidFill>
                  <a:srgbClr val="FFFFFF"/>
                </a:solidFill>
              </a:rPr>
              <a:t>Blobs</a:t>
            </a:r>
            <a:endParaRPr lang="en-US" sz="2000" dirty="0">
              <a:solidFill>
                <a:srgbClr val="FFFFFF"/>
              </a:solidFill>
            </a:endParaRPr>
          </a:p>
        </p:txBody>
      </p:sp>
      <p:cxnSp>
        <p:nvCxnSpPr>
          <p:cNvPr id="13" name="Elbow Connector 12"/>
          <p:cNvCxnSpPr>
            <a:stCxn id="5" idx="0"/>
            <a:endCxn id="11" idx="0"/>
          </p:cNvCxnSpPr>
          <p:nvPr/>
        </p:nvCxnSpPr>
        <p:spPr>
          <a:xfrm rot="5400000" flipH="1" flipV="1">
            <a:off x="1706237" y="2697031"/>
            <a:ext cx="1693377" cy="2436321"/>
          </a:xfrm>
          <a:prstGeom prst="bentConnector3">
            <a:avLst>
              <a:gd name="adj1" fmla="val 100185"/>
            </a:avLst>
          </a:prstGeom>
          <a:ln w="25400">
            <a:solidFill>
              <a:schemeClr val="tx1"/>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7495426" y="237460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49" name="Rectangle 48"/>
          <p:cNvSpPr/>
          <p:nvPr/>
        </p:nvSpPr>
        <p:spPr>
          <a:xfrm>
            <a:off x="8164410" y="2374603"/>
            <a:ext cx="591822" cy="493310"/>
          </a:xfrm>
          <a:prstGeom prst="rect">
            <a:avLst/>
          </a:prstGeom>
          <a:solidFill>
            <a:srgbClr val="00188F"/>
          </a:solid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grpSp>
        <p:nvGrpSpPr>
          <p:cNvPr id="54" name="Group 53"/>
          <p:cNvGrpSpPr/>
          <p:nvPr/>
        </p:nvGrpSpPr>
        <p:grpSpPr>
          <a:xfrm>
            <a:off x="8833394" y="2368653"/>
            <a:ext cx="2629762" cy="499260"/>
            <a:chOff x="8833394" y="2368653"/>
            <a:chExt cx="2629762" cy="499260"/>
          </a:xfrm>
          <a:solidFill>
            <a:srgbClr val="00188F"/>
          </a:solidFill>
        </p:grpSpPr>
        <p:sp>
          <p:nvSpPr>
            <p:cNvPr id="50" name="Rectangle 49"/>
            <p:cNvSpPr/>
            <p:nvPr/>
          </p:nvSpPr>
          <p:spPr>
            <a:xfrm>
              <a:off x="8833394" y="2374603"/>
              <a:ext cx="591822" cy="493310"/>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51" name="Rectangle 50"/>
            <p:cNvSpPr/>
            <p:nvPr/>
          </p:nvSpPr>
          <p:spPr>
            <a:xfrm>
              <a:off x="9503146" y="2368653"/>
              <a:ext cx="591822" cy="493310"/>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52" name="Rectangle 51"/>
            <p:cNvSpPr/>
            <p:nvPr/>
          </p:nvSpPr>
          <p:spPr>
            <a:xfrm>
              <a:off x="10197950" y="2368653"/>
              <a:ext cx="591822" cy="493310"/>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sp>
          <p:nvSpPr>
            <p:cNvPr id="53" name="Rectangle 52"/>
            <p:cNvSpPr/>
            <p:nvPr/>
          </p:nvSpPr>
          <p:spPr>
            <a:xfrm>
              <a:off x="10871334" y="2368653"/>
              <a:ext cx="591822" cy="493310"/>
            </a:xfrm>
            <a:prstGeom prst="rect">
              <a:avLst/>
            </a:prstGeom>
            <a:grpFill/>
            <a:ln w="9525">
              <a:solidFill>
                <a:srgbClr val="9B4F9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77" dirty="0">
                <a:solidFill>
                  <a:srgbClr val="FFFFFF"/>
                </a:solidFill>
              </a:endParaRPr>
            </a:p>
          </p:txBody>
        </p:sp>
      </p:grpSp>
      <p:sp>
        <p:nvSpPr>
          <p:cNvPr id="55" name="Flowchart: Predefined Process 54"/>
          <p:cNvSpPr/>
          <p:nvPr/>
        </p:nvSpPr>
        <p:spPr>
          <a:xfrm>
            <a:off x="4397561" y="4284425"/>
            <a:ext cx="2401084" cy="610221"/>
          </a:xfrm>
          <a:prstGeom prst="flowChartPredefinedProcess">
            <a:avLst/>
          </a:prstGeom>
          <a:solidFill>
            <a:srgbClr val="00188F"/>
          </a:solidFill>
          <a:ln>
            <a:solidFill>
              <a:srgbClr val="9B4F96"/>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dirty="0">
                <a:solidFill>
                  <a:srgbClr val="FFFFFF"/>
                </a:solidFill>
              </a:rPr>
              <a:t>Azure </a:t>
            </a:r>
            <a:r>
              <a:rPr lang="en-US" sz="2000" dirty="0" smtClean="0">
                <a:solidFill>
                  <a:srgbClr val="FFFFFF"/>
                </a:solidFill>
              </a:rPr>
              <a:t>Tables</a:t>
            </a:r>
            <a:endParaRPr lang="en-US" sz="2000" dirty="0">
              <a:solidFill>
                <a:srgbClr val="FFFFFF"/>
              </a:solidFill>
            </a:endParaRPr>
          </a:p>
        </p:txBody>
      </p:sp>
      <p:grpSp>
        <p:nvGrpSpPr>
          <p:cNvPr id="74" name="Group 73"/>
          <p:cNvGrpSpPr/>
          <p:nvPr/>
        </p:nvGrpSpPr>
        <p:grpSpPr>
          <a:xfrm>
            <a:off x="8597454" y="4266688"/>
            <a:ext cx="1712593" cy="540375"/>
            <a:chOff x="8597454" y="4266688"/>
            <a:chExt cx="1712593" cy="540375"/>
          </a:xfrm>
        </p:grpSpPr>
        <p:cxnSp>
          <p:nvCxnSpPr>
            <p:cNvPr id="62" name="Straight Arrow Connector 61"/>
            <p:cNvCxnSpPr>
              <a:endCxn id="38" idx="1"/>
            </p:cNvCxnSpPr>
            <p:nvPr/>
          </p:nvCxnSpPr>
          <p:spPr>
            <a:xfrm>
              <a:off x="8597454" y="4266688"/>
              <a:ext cx="699892" cy="5403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38" idx="1"/>
            </p:cNvCxnSpPr>
            <p:nvPr/>
          </p:nvCxnSpPr>
          <p:spPr>
            <a:xfrm>
              <a:off x="9240410" y="4266688"/>
              <a:ext cx="56936" cy="5403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38" idx="1"/>
            </p:cNvCxnSpPr>
            <p:nvPr/>
          </p:nvCxnSpPr>
          <p:spPr>
            <a:xfrm flipH="1">
              <a:off x="9297346" y="4266688"/>
              <a:ext cx="590371" cy="5403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9240411" y="4266688"/>
              <a:ext cx="1069636" cy="5403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92351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9">
                                            <p:txEl>
                                              <p:pRg st="0" end="0"/>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5.59101E-7 -2.3695E-6 L -0.05923 0.19996 " pathEditMode="relative" rAng="0" ptsTypes="AA">
                                      <p:cBhvr>
                                        <p:cTn id="14" dur="2000" fill="hold"/>
                                        <p:tgtEl>
                                          <p:spTgt spid="54"/>
                                        </p:tgtEl>
                                        <p:attrNameLst>
                                          <p:attrName>ppt_x</p:attrName>
                                          <p:attrName>ppt_y</p:attrName>
                                        </p:attrNameLst>
                                      </p:cBhvr>
                                      <p:rCtr x="-2961" y="9986"/>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Adopters</a:t>
            </a:r>
            <a:endParaRPr lang="en-US" dirty="0"/>
          </a:p>
        </p:txBody>
      </p:sp>
      <p:sp>
        <p:nvSpPr>
          <p:cNvPr id="3" name="Text Placeholder 2"/>
          <p:cNvSpPr>
            <a:spLocks noGrp="1"/>
          </p:cNvSpPr>
          <p:nvPr>
            <p:ph type="body" sz="quarter" idx="10"/>
          </p:nvPr>
        </p:nvSpPr>
        <p:spPr/>
        <p:txBody>
          <a:bodyPr/>
          <a:lstStyle/>
          <a:p>
            <a:pPr marL="571500" indent="-571500">
              <a:buFont typeface="Arial" panose="020B0604020202020204" pitchFamily="34" charset="0"/>
              <a:buChar char="•"/>
            </a:pPr>
            <a:r>
              <a:rPr lang="en-US" dirty="0" smtClean="0"/>
              <a:t>Florida </a:t>
            </a:r>
            <a:r>
              <a:rPr lang="en-US" dirty="0"/>
              <a:t>s</a:t>
            </a:r>
            <a:r>
              <a:rPr lang="en-US" dirty="0" smtClean="0"/>
              <a:t>tate election commission (2011 app on </a:t>
            </a:r>
            <a:r>
              <a:rPr lang="en-US" dirty="0"/>
              <a:t>Azure</a:t>
            </a:r>
            <a:r>
              <a:rPr lang="en-US" dirty="0" smtClean="0"/>
              <a:t>)</a:t>
            </a:r>
          </a:p>
          <a:p>
            <a:r>
              <a:rPr lang="en-US" sz="2800" dirty="0"/>
              <a:t> </a:t>
            </a:r>
            <a:r>
              <a:rPr lang="en-US" sz="2800" dirty="0" smtClean="0"/>
              <a:t>     - 70 </a:t>
            </a:r>
            <a:r>
              <a:rPr lang="en-US" sz="2800" dirty="0"/>
              <a:t>million virtual user </a:t>
            </a:r>
            <a:r>
              <a:rPr lang="en-US" sz="2800" dirty="0" smtClean="0"/>
              <a:t>minutes</a:t>
            </a:r>
          </a:p>
          <a:p>
            <a:endParaRPr lang="en-US" sz="2800" dirty="0"/>
          </a:p>
          <a:p>
            <a:pPr marL="571500" indent="-571500">
              <a:buFont typeface="Arial" panose="020B0604020202020204" pitchFamily="34" charset="0"/>
              <a:buChar char="•"/>
            </a:pPr>
            <a:r>
              <a:rPr lang="en-US" dirty="0" smtClean="0"/>
              <a:t>12 </a:t>
            </a:r>
            <a:r>
              <a:rPr lang="en-US" dirty="0"/>
              <a:t>internal teams, since last 7 months</a:t>
            </a:r>
          </a:p>
          <a:p>
            <a:pPr marL="511045" lvl="3" indent="0">
              <a:buNone/>
            </a:pPr>
            <a:r>
              <a:rPr lang="en-US" sz="2800" dirty="0">
                <a:latin typeface="+mj-lt"/>
              </a:rPr>
              <a:t> </a:t>
            </a:r>
            <a:r>
              <a:rPr lang="en-US" sz="2800" dirty="0" smtClean="0">
                <a:latin typeface="+mj-lt"/>
              </a:rPr>
              <a:t>- </a:t>
            </a:r>
            <a:r>
              <a:rPr lang="en-US" sz="2800" dirty="0">
                <a:latin typeface="+mj-lt"/>
              </a:rPr>
              <a:t>Including Team Foundation Service and Skype</a:t>
            </a:r>
          </a:p>
          <a:p>
            <a:pPr marL="342900" lvl="1" indent="-342900">
              <a:buFont typeface="Arial" panose="020B0604020202020204" pitchFamily="34" charset="0"/>
              <a:buChar char="•"/>
            </a:pPr>
            <a:endParaRPr lang="en-US" dirty="0"/>
          </a:p>
          <a:p>
            <a:pPr marL="571500" indent="-571500">
              <a:buFont typeface="Arial" panose="020B0604020202020204" pitchFamily="34" charset="0"/>
              <a:buChar char="•"/>
            </a:pPr>
            <a:r>
              <a:rPr lang="en-US" dirty="0"/>
              <a:t>10 external </a:t>
            </a:r>
            <a:r>
              <a:rPr lang="en-US" dirty="0" smtClean="0"/>
              <a:t>customers, </a:t>
            </a:r>
            <a:r>
              <a:rPr lang="en-US" dirty="0"/>
              <a:t>since last </a:t>
            </a:r>
            <a:r>
              <a:rPr lang="en-US" dirty="0" smtClean="0"/>
              <a:t>2 months</a:t>
            </a:r>
            <a:endParaRPr lang="en-US" dirty="0"/>
          </a:p>
          <a:p>
            <a:pPr marL="571500" indent="-571500">
              <a:buFont typeface="Arial" panose="020B0604020202020204" pitchFamily="34" charset="0"/>
              <a:buChar char="•"/>
            </a:pPr>
            <a:endParaRPr lang="en-US" dirty="0"/>
          </a:p>
          <a:p>
            <a:pPr marL="571500" indent="-57150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463051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sp>
        <p:nvSpPr>
          <p:cNvPr id="3" name="Text Placeholder 2"/>
          <p:cNvSpPr>
            <a:spLocks noGrp="1"/>
          </p:cNvSpPr>
          <p:nvPr>
            <p:ph type="body" sz="quarter" idx="10"/>
          </p:nvPr>
        </p:nvSpPr>
        <p:spPr/>
        <p:txBody>
          <a:bodyPr/>
          <a:lstStyle/>
          <a:p>
            <a:pPr marL="571500" indent="-571500">
              <a:buFont typeface="Arial" panose="020B0604020202020204" pitchFamily="34" charset="0"/>
              <a:buChar char="•"/>
            </a:pPr>
            <a:r>
              <a:rPr lang="en-US" dirty="0"/>
              <a:t>Try it out, with Visual Studio 2013 Preview</a:t>
            </a:r>
          </a:p>
          <a:p>
            <a:pPr lvl="1"/>
            <a:r>
              <a:rPr lang="en-US" dirty="0">
                <a:latin typeface="+mj-lt"/>
              </a:rPr>
              <a:t>	Provide us feedback</a:t>
            </a:r>
          </a:p>
          <a:p>
            <a:endParaRPr lang="en-US" dirty="0"/>
          </a:p>
          <a:p>
            <a:pPr marL="571500" indent="-571500">
              <a:buFont typeface="Arial" panose="020B0604020202020204" pitchFamily="34" charset="0"/>
              <a:buChar char="•"/>
            </a:pPr>
            <a:r>
              <a:rPr lang="en-US" dirty="0"/>
              <a:t>Free to try/use during Preview</a:t>
            </a:r>
          </a:p>
          <a:p>
            <a:pPr lvl="1"/>
            <a:r>
              <a:rPr lang="en-US" dirty="0">
                <a:latin typeface="+mj-lt"/>
              </a:rPr>
              <a:t>	Limits on usage per </a:t>
            </a:r>
            <a:r>
              <a:rPr lang="en-US" dirty="0" smtClean="0">
                <a:latin typeface="+mj-lt"/>
              </a:rPr>
              <a:t>month (15000 virtual user minutes)</a:t>
            </a:r>
            <a:endParaRPr lang="en-US" dirty="0">
              <a:latin typeface="+mj-lt"/>
            </a:endParaRPr>
          </a:p>
          <a:p>
            <a:endParaRPr lang="en-US" dirty="0"/>
          </a:p>
          <a:p>
            <a:pPr marL="571500" indent="-571500">
              <a:buFont typeface="Arial" panose="020B0604020202020204" pitchFamily="34" charset="0"/>
              <a:buChar char="•"/>
            </a:pPr>
            <a:r>
              <a:rPr lang="en-US" dirty="0"/>
              <a:t>Join the early adopter </a:t>
            </a:r>
            <a:r>
              <a:rPr lang="en-US" dirty="0" smtClean="0"/>
              <a:t>program - </a:t>
            </a:r>
            <a:r>
              <a:rPr lang="en-US" dirty="0"/>
              <a:t> </a:t>
            </a:r>
            <a:r>
              <a:rPr lang="en-US" u="sng" dirty="0">
                <a:hlinkClick r:id="rId2"/>
              </a:rPr>
              <a:t>http://aka.ms/loadtfs</a:t>
            </a:r>
            <a:endParaRPr lang="en-US" dirty="0"/>
          </a:p>
          <a:p>
            <a:pPr lvl="1"/>
            <a:r>
              <a:rPr lang="en-US" dirty="0">
                <a:latin typeface="+mj-lt"/>
              </a:rPr>
              <a:t>	More usage and work closely with product </a:t>
            </a:r>
            <a:r>
              <a:rPr lang="en-US" dirty="0" smtClean="0">
                <a:latin typeface="+mj-lt"/>
              </a:rPr>
              <a:t>team</a:t>
            </a:r>
            <a:endParaRPr lang="en-US" dirty="0">
              <a:latin typeface="+mj-lt"/>
            </a:endParaRPr>
          </a:p>
          <a:p>
            <a:endParaRPr lang="en-US" dirty="0"/>
          </a:p>
        </p:txBody>
      </p:sp>
    </p:spTree>
    <p:extLst>
      <p:ext uri="{BB962C8B-B14F-4D97-AF65-F5344CB8AC3E}">
        <p14:creationId xmlns:p14="http://schemas.microsoft.com/office/powerpoint/2010/main" val="1891906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marL="457200" indent="-457200">
              <a:buFont typeface="Arial" panose="020B0604020202020204" pitchFamily="34" charset="0"/>
              <a:buChar char="•"/>
            </a:pPr>
            <a:r>
              <a:rPr lang="en-US" sz="3200" dirty="0" smtClean="0"/>
              <a:t>Provision machines: </a:t>
            </a:r>
            <a:r>
              <a:rPr lang="en-US" sz="3200" b="1" dirty="0"/>
              <a:t>Painful and Slow</a:t>
            </a:r>
          </a:p>
          <a:p>
            <a:pPr marL="457200" indent="-457200">
              <a:buFont typeface="Arial" panose="020B0604020202020204" pitchFamily="34" charset="0"/>
              <a:buChar char="•"/>
            </a:pPr>
            <a:r>
              <a:rPr lang="en-US" sz="3200" dirty="0" smtClean="0"/>
              <a:t>Cost: </a:t>
            </a:r>
            <a:r>
              <a:rPr lang="en-US" sz="3200" b="1" dirty="0"/>
              <a:t>High</a:t>
            </a:r>
          </a:p>
          <a:p>
            <a:pPr marL="457200" indent="-457200">
              <a:buFont typeface="Arial" panose="020B0604020202020204" pitchFamily="34" charset="0"/>
              <a:buChar char="•"/>
            </a:pPr>
            <a:r>
              <a:rPr lang="en-US" sz="3200" dirty="0" smtClean="0"/>
              <a:t>Utilization: </a:t>
            </a:r>
            <a:r>
              <a:rPr lang="en-US" sz="3200" b="1" dirty="0" smtClean="0"/>
              <a:t>Low</a:t>
            </a:r>
            <a:endParaRPr lang="en-US" sz="3200" b="1" dirty="0"/>
          </a:p>
        </p:txBody>
      </p:sp>
      <p:pic>
        <p:nvPicPr>
          <p:cNvPr id="4" name="Picture Placeholder 3"/>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a:stretch/>
        </p:blipFill>
        <p:spPr>
          <a:xfrm>
            <a:off x="286385" y="1531303"/>
            <a:ext cx="3962400" cy="3931920"/>
          </a:xfrm>
        </p:spPr>
      </p:pic>
      <p:sp>
        <p:nvSpPr>
          <p:cNvPr id="5" name="Title 4"/>
          <p:cNvSpPr>
            <a:spLocks noGrp="1"/>
          </p:cNvSpPr>
          <p:nvPr>
            <p:ph type="title"/>
          </p:nvPr>
        </p:nvSpPr>
        <p:spPr/>
        <p:txBody>
          <a:bodyPr/>
          <a:lstStyle/>
          <a:p>
            <a:r>
              <a:rPr lang="en-US" dirty="0"/>
              <a:t>Top challenges with load testing …</a:t>
            </a:r>
          </a:p>
        </p:txBody>
      </p:sp>
    </p:spTree>
    <p:extLst>
      <p:ext uri="{BB962C8B-B14F-4D97-AF65-F5344CB8AC3E}">
        <p14:creationId xmlns:p14="http://schemas.microsoft.com/office/powerpoint/2010/main" val="2182755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marL="457200" indent="-457200">
              <a:buFont typeface="Arial" panose="020B0604020202020204" pitchFamily="34" charset="0"/>
              <a:buChar char="•"/>
            </a:pPr>
            <a:r>
              <a:rPr lang="en-US" sz="3200" dirty="0" smtClean="0"/>
              <a:t>Provision </a:t>
            </a:r>
            <a:r>
              <a:rPr lang="en-US" sz="3200" dirty="0"/>
              <a:t>machines: </a:t>
            </a:r>
            <a:r>
              <a:rPr lang="en-US" sz="3200" b="1" dirty="0" smtClean="0"/>
              <a:t>Super-easy</a:t>
            </a:r>
            <a:endParaRPr lang="en-US" sz="3200" b="1" dirty="0"/>
          </a:p>
          <a:p>
            <a:pPr marL="457200" indent="-457200">
              <a:buFont typeface="Arial" panose="020B0604020202020204" pitchFamily="34" charset="0"/>
              <a:buChar char="•"/>
            </a:pPr>
            <a:r>
              <a:rPr lang="en-US" sz="3200" dirty="0"/>
              <a:t>Cost: </a:t>
            </a:r>
            <a:r>
              <a:rPr lang="en-US" sz="3200" b="1" dirty="0"/>
              <a:t>Pay only for usage</a:t>
            </a:r>
          </a:p>
          <a:p>
            <a:pPr marL="457200" indent="-457200">
              <a:buFont typeface="Arial" panose="020B0604020202020204" pitchFamily="34" charset="0"/>
              <a:buChar char="•"/>
            </a:pPr>
            <a:r>
              <a:rPr lang="en-US" sz="3200" dirty="0" smtClean="0"/>
              <a:t>Utilization: </a:t>
            </a:r>
            <a:r>
              <a:rPr lang="en-US" sz="3200" b="1" dirty="0" smtClean="0"/>
              <a:t>On-demand</a:t>
            </a:r>
            <a:endParaRPr lang="en-US" sz="3200" b="1" dirty="0"/>
          </a:p>
        </p:txBody>
      </p:sp>
      <p:pic>
        <p:nvPicPr>
          <p:cNvPr id="4" name="Picture Placeholder 3"/>
          <p:cNvPicPr>
            <a:picLocks noGrp="1" noChangeAspect="1"/>
          </p:cNvPicPr>
          <p:nvPr>
            <p:ph type="pic" sz="quarter" idx="16"/>
          </p:nvPr>
        </p:nvPicPr>
        <p:blipFill>
          <a:blip r:embed="rId2">
            <a:extLst>
              <a:ext uri="{28A0092B-C50C-407E-A947-70E740481C1C}">
                <a14:useLocalDpi xmlns:a14="http://schemas.microsoft.com/office/drawing/2010/main" val="0"/>
              </a:ext>
            </a:extLst>
          </a:blip>
          <a:stretch>
            <a:fillRect/>
          </a:stretch>
        </p:blipFill>
        <p:spPr>
          <a:xfrm>
            <a:off x="301625" y="1531303"/>
            <a:ext cx="3931920" cy="3931920"/>
          </a:xfrm>
        </p:spPr>
      </p:pic>
      <p:sp>
        <p:nvSpPr>
          <p:cNvPr id="5" name="Title 4"/>
          <p:cNvSpPr>
            <a:spLocks noGrp="1"/>
          </p:cNvSpPr>
          <p:nvPr>
            <p:ph type="title"/>
          </p:nvPr>
        </p:nvSpPr>
        <p:spPr/>
        <p:txBody>
          <a:bodyPr/>
          <a:lstStyle/>
          <a:p>
            <a:r>
              <a:rPr lang="en-US" dirty="0" smtClean="0"/>
              <a:t>Challenges no more </a:t>
            </a:r>
            <a:r>
              <a:rPr lang="en-US" dirty="0"/>
              <a:t>…</a:t>
            </a:r>
          </a:p>
        </p:txBody>
      </p:sp>
    </p:spTree>
    <p:extLst>
      <p:ext uri="{BB962C8B-B14F-4D97-AF65-F5344CB8AC3E}">
        <p14:creationId xmlns:p14="http://schemas.microsoft.com/office/powerpoint/2010/main" val="88090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Saraf.Ankit@microsoft.com</a:t>
            </a:r>
          </a:p>
          <a:p>
            <a:r>
              <a:rPr lang="en-US" sz="2800" dirty="0" smtClean="0"/>
              <a:t>@</a:t>
            </a:r>
            <a:r>
              <a:rPr lang="en-US" sz="2800" dirty="0" err="1" smtClean="0"/>
              <a:t>vauntgarde</a:t>
            </a:r>
            <a:endParaRPr lang="en-US" sz="2800" dirty="0"/>
          </a:p>
        </p:txBody>
      </p:sp>
      <p:sp>
        <p:nvSpPr>
          <p:cNvPr id="4" name="Title 3"/>
          <p:cNvSpPr>
            <a:spLocks noGrp="1"/>
          </p:cNvSpPr>
          <p:nvPr>
            <p:ph type="title"/>
          </p:nvPr>
        </p:nvSpPr>
        <p:spPr/>
        <p:txBody>
          <a:bodyPr anchor="ctr"/>
          <a:lstStyle/>
          <a:p>
            <a:r>
              <a:rPr lang="en-US" dirty="0" smtClean="0"/>
              <a:t>Q n A</a:t>
            </a:r>
            <a:endParaRPr lang="en-US" dirty="0"/>
          </a:p>
        </p:txBody>
      </p:sp>
    </p:spTree>
    <p:extLst>
      <p:ext uri="{BB962C8B-B14F-4D97-AF65-F5344CB8AC3E}">
        <p14:creationId xmlns:p14="http://schemas.microsoft.com/office/powerpoint/2010/main" val="206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Cloud-powered Load Testing with Team Foundation Service</a:t>
            </a:r>
            <a:endParaRPr lang="en-US" dirty="0"/>
          </a:p>
        </p:txBody>
      </p:sp>
      <p:sp>
        <p:nvSpPr>
          <p:cNvPr id="3" name="Subtitle 2"/>
          <p:cNvSpPr>
            <a:spLocks noGrp="1"/>
          </p:cNvSpPr>
          <p:nvPr>
            <p:ph type="subTitle" idx="1"/>
          </p:nvPr>
        </p:nvSpPr>
        <p:spPr/>
        <p:txBody>
          <a:bodyPr/>
          <a:lstStyle/>
          <a:p>
            <a:r>
              <a:rPr lang="en-US" dirty="0" smtClean="0"/>
              <a:t>Ankit Saraf</a:t>
            </a:r>
            <a:endParaRPr lang="en-US" dirty="0"/>
          </a:p>
          <a:p>
            <a:r>
              <a:rPr lang="en-US" dirty="0" smtClean="0"/>
              <a:t>Program Manager</a:t>
            </a:r>
            <a:endParaRPr lang="en-US" dirty="0"/>
          </a:p>
          <a:p>
            <a:r>
              <a:rPr lang="en-US" dirty="0" smtClean="0"/>
              <a:t>(@</a:t>
            </a:r>
            <a:r>
              <a:rPr lang="en-US" dirty="0" err="1" smtClean="0"/>
              <a:t>vauntgarde</a:t>
            </a:r>
            <a:r>
              <a:rPr lang="en-US" dirty="0" smtClean="0"/>
              <a:t>)</a:t>
            </a:r>
          </a:p>
          <a:p>
            <a:r>
              <a:rPr lang="en-US" dirty="0" smtClean="0"/>
              <a:t>2-346</a:t>
            </a:r>
            <a:endParaRPr lang="en-US" dirty="0"/>
          </a:p>
        </p:txBody>
      </p:sp>
    </p:spTree>
    <p:extLst>
      <p:ext uri="{BB962C8B-B14F-4D97-AF65-F5344CB8AC3E}">
        <p14:creationId xmlns:p14="http://schemas.microsoft.com/office/powerpoint/2010/main" val="124786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4"/>
          </p:nvPr>
        </p:nvSpPr>
        <p:spPr/>
        <p:txBody>
          <a:bodyPr/>
          <a:lstStyle/>
          <a:p>
            <a:pPr marL="342900" indent="-342900">
              <a:buFont typeface="Arial" panose="020B0604020202020204" pitchFamily="34" charset="0"/>
              <a:buChar char="•"/>
            </a:pPr>
            <a:r>
              <a:rPr lang="en-US" sz="2800" u="sng" dirty="0" smtClean="0">
                <a:hlinkClick r:id="rId2"/>
              </a:rPr>
              <a:t>http</a:t>
            </a:r>
            <a:r>
              <a:rPr lang="en-US" sz="2800" u="sng" dirty="0">
                <a:hlinkClick r:id="rId2"/>
              </a:rPr>
              <a:t>://aka.ms/loadtfs</a:t>
            </a:r>
            <a:endParaRPr lang="en-US" sz="2800" dirty="0" smtClean="0">
              <a:hlinkClick r:id="rId3"/>
            </a:endParaRPr>
          </a:p>
          <a:p>
            <a:pPr marL="342900" indent="-342900">
              <a:buFont typeface="Arial" panose="020B0604020202020204" pitchFamily="34" charset="0"/>
              <a:buChar char="•"/>
            </a:pPr>
            <a:endParaRPr lang="en-US" sz="2800" dirty="0" smtClean="0">
              <a:hlinkClick r:id="rId3"/>
            </a:endParaRPr>
          </a:p>
          <a:p>
            <a:pPr marL="342900" indent="-342900">
              <a:buFont typeface="Arial" panose="020B0604020202020204" pitchFamily="34" charset="0"/>
              <a:buChar char="•"/>
            </a:pPr>
            <a:r>
              <a:rPr lang="en-US" sz="2800" dirty="0" smtClean="0">
                <a:hlinkClick r:id="rId3"/>
              </a:rPr>
              <a:t>http</a:t>
            </a:r>
            <a:r>
              <a:rPr lang="en-US" sz="2800" dirty="0">
                <a:hlinkClick r:id="rId3"/>
              </a:rPr>
              <a:t>://tfs.visualstudio.com</a:t>
            </a:r>
            <a:r>
              <a:rPr lang="en-US" sz="2800" dirty="0" smtClean="0">
                <a:hlinkClick r:id="rId3"/>
              </a:rPr>
              <a:t>/</a:t>
            </a:r>
          </a:p>
          <a:p>
            <a:pPr marL="342900" indent="-342900">
              <a:buFont typeface="Arial" panose="020B0604020202020204" pitchFamily="34" charset="0"/>
              <a:buChar char="•"/>
            </a:pPr>
            <a:endParaRPr lang="en-US" sz="2800" dirty="0">
              <a:hlinkClick r:id="rId3"/>
            </a:endParaRPr>
          </a:p>
          <a:p>
            <a:pPr marL="342900" indent="-342900">
              <a:buFont typeface="Arial" panose="020B0604020202020204" pitchFamily="34" charset="0"/>
              <a:buChar char="•"/>
            </a:pPr>
            <a:r>
              <a:rPr lang="en-US" sz="2800" dirty="0" smtClean="0">
                <a:hlinkClick r:id="rId3"/>
              </a:rPr>
              <a:t>http</a:t>
            </a:r>
            <a:r>
              <a:rPr lang="en-US" sz="2800" dirty="0">
                <a:hlinkClick r:id="rId3"/>
              </a:rPr>
              <a:t>://</a:t>
            </a:r>
            <a:r>
              <a:rPr lang="en-US" sz="2800" dirty="0" smtClean="0">
                <a:hlinkClick r:id="rId3"/>
              </a:rPr>
              <a:t>www.visualstudio.com</a:t>
            </a:r>
            <a:endParaRPr lang="en-US" sz="2800" dirty="0" smtClean="0"/>
          </a:p>
          <a:p>
            <a:endParaRPr lang="en-US" dirty="0"/>
          </a:p>
        </p:txBody>
      </p:sp>
      <p:sp>
        <p:nvSpPr>
          <p:cNvPr id="4" name="Title 3"/>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387917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4189751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733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770437" y="3040063"/>
            <a:ext cx="7391400" cy="914400"/>
          </a:xfrm>
        </p:spPr>
        <p:txBody>
          <a:bodyPr/>
          <a:lstStyle/>
          <a:p>
            <a:pPr marL="457200" indent="-457200">
              <a:buFont typeface="Arial" panose="020B0604020202020204" pitchFamily="34" charset="0"/>
              <a:buChar char="•"/>
            </a:pPr>
            <a:r>
              <a:rPr lang="en-US" sz="3200" dirty="0" smtClean="0"/>
              <a:t>Microsoft India Development Center</a:t>
            </a:r>
          </a:p>
          <a:p>
            <a:pPr marL="457200" indent="-457200">
              <a:buFont typeface="Arial" panose="020B0604020202020204" pitchFamily="34" charset="0"/>
              <a:buChar char="•"/>
            </a:pPr>
            <a:r>
              <a:rPr lang="en-US" sz="3200" dirty="0" smtClean="0"/>
              <a:t>5 years @ Microsoft</a:t>
            </a:r>
          </a:p>
          <a:p>
            <a:pPr marL="457200" indent="-457200">
              <a:buFont typeface="Arial" panose="020B0604020202020204" pitchFamily="34" charset="0"/>
              <a:buChar char="•"/>
            </a:pPr>
            <a:r>
              <a:rPr lang="en-US" sz="3200" dirty="0" smtClean="0"/>
              <a:t>Testing and Agile</a:t>
            </a:r>
          </a:p>
          <a:p>
            <a:pPr marL="457200" indent="-457200">
              <a:buFont typeface="Arial" panose="020B0604020202020204" pitchFamily="34" charset="0"/>
              <a:buChar char="•"/>
            </a:pPr>
            <a:r>
              <a:rPr lang="en-US" sz="3200" dirty="0" smtClean="0"/>
              <a:t>Visual Studio 2010, 2012 and 2013</a:t>
            </a:r>
          </a:p>
          <a:p>
            <a:pPr marL="457200" indent="-457200">
              <a:buFont typeface="Arial" panose="020B0604020202020204" pitchFamily="34" charset="0"/>
              <a:buChar char="•"/>
            </a:pPr>
            <a:r>
              <a:rPr lang="en-US" sz="3200" dirty="0" smtClean="0"/>
              <a:t>Product owner for Cloud powered load testing</a:t>
            </a:r>
          </a:p>
        </p:txBody>
      </p:sp>
      <p:pic>
        <p:nvPicPr>
          <p:cNvPr id="4" name="Picture Placeholder 3"/>
          <p:cNvPicPr>
            <a:picLocks noGrp="1" noChangeAspect="1"/>
          </p:cNvPicPr>
          <p:nvPr>
            <p:ph type="pic" sz="quarter" idx="16"/>
          </p:nvPr>
        </p:nvPicPr>
        <p:blipFill>
          <a:blip r:embed="rId2">
            <a:extLst>
              <a:ext uri="{28A0092B-C50C-407E-A947-70E740481C1C}">
                <a14:useLocalDpi xmlns:a14="http://schemas.microsoft.com/office/drawing/2010/main" val="0"/>
              </a:ext>
            </a:extLst>
          </a:blip>
          <a:stretch>
            <a:fillRect/>
          </a:stretch>
        </p:blipFill>
        <p:spPr>
          <a:xfrm>
            <a:off x="304367" y="1531303"/>
            <a:ext cx="3926436" cy="3931920"/>
          </a:xfrm>
        </p:spPr>
      </p:pic>
      <p:sp>
        <p:nvSpPr>
          <p:cNvPr id="5" name="Title 4"/>
          <p:cNvSpPr>
            <a:spLocks noGrp="1"/>
          </p:cNvSpPr>
          <p:nvPr>
            <p:ph type="title"/>
          </p:nvPr>
        </p:nvSpPr>
        <p:spPr/>
        <p:txBody>
          <a:bodyPr/>
          <a:lstStyle/>
          <a:p>
            <a:r>
              <a:rPr lang="en-US" dirty="0" smtClean="0"/>
              <a:t>About me</a:t>
            </a:r>
            <a:endParaRPr lang="en-US" dirty="0"/>
          </a:p>
        </p:txBody>
      </p:sp>
      <p:sp>
        <p:nvSpPr>
          <p:cNvPr id="6" name="Subtitle 2"/>
          <p:cNvSpPr txBox="1">
            <a:spLocks/>
          </p:cNvSpPr>
          <p:nvPr/>
        </p:nvSpPr>
        <p:spPr>
          <a:xfrm>
            <a:off x="304367" y="5783263"/>
            <a:ext cx="7315199" cy="914400"/>
          </a:xfrm>
          <a:prstGeom prst="rect">
            <a:avLst/>
          </a:prstGeom>
        </p:spPr>
        <p:txBody>
          <a:bodyPr anchor="b"/>
          <a:lst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gradFill>
                  <a:gsLst>
                    <a:gs pos="66981">
                      <a:srgbClr val="000000">
                        <a:lumMod val="75000"/>
                        <a:lumOff val="25000"/>
                      </a:srgbClr>
                    </a:gs>
                    <a:gs pos="0">
                      <a:srgbClr val="000000">
                        <a:lumMod val="75000"/>
                        <a:lumOff val="25000"/>
                      </a:srgbClr>
                    </a:gs>
                  </a:gsLst>
                  <a:lin ang="5400000" scaled="0"/>
                </a:gradFill>
              </a:rPr>
              <a:t>BTW: That’s me cycling down the Himalayas, a descend of 8000 feet</a:t>
            </a:r>
          </a:p>
        </p:txBody>
      </p:sp>
    </p:spTree>
    <p:extLst>
      <p:ext uri="{BB962C8B-B14F-4D97-AF65-F5344CB8AC3E}">
        <p14:creationId xmlns:p14="http://schemas.microsoft.com/office/powerpoint/2010/main" val="2011760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marL="457200" indent="-457200">
              <a:buFont typeface="Arial" panose="020B0604020202020204" pitchFamily="34" charset="0"/>
              <a:buChar char="•"/>
            </a:pPr>
            <a:r>
              <a:rPr lang="en-US" sz="3200" dirty="0" smtClean="0"/>
              <a:t>Provision machines: </a:t>
            </a:r>
            <a:r>
              <a:rPr lang="en-US" sz="3200" b="1" dirty="0"/>
              <a:t>Painful and Slow</a:t>
            </a:r>
          </a:p>
          <a:p>
            <a:pPr marL="457200" indent="-457200">
              <a:buFont typeface="Arial" panose="020B0604020202020204" pitchFamily="34" charset="0"/>
              <a:buChar char="•"/>
            </a:pPr>
            <a:r>
              <a:rPr lang="en-US" sz="3200" dirty="0" smtClean="0"/>
              <a:t>Cost: </a:t>
            </a:r>
            <a:r>
              <a:rPr lang="en-US" sz="3200" b="1" dirty="0"/>
              <a:t>High</a:t>
            </a:r>
          </a:p>
          <a:p>
            <a:pPr marL="457200" indent="-457200">
              <a:buFont typeface="Arial" panose="020B0604020202020204" pitchFamily="34" charset="0"/>
              <a:buChar char="•"/>
            </a:pPr>
            <a:r>
              <a:rPr lang="en-US" sz="3200" dirty="0" smtClean="0"/>
              <a:t>Utilization: </a:t>
            </a:r>
            <a:r>
              <a:rPr lang="en-US" sz="3200" b="1" dirty="0" smtClean="0"/>
              <a:t>Low</a:t>
            </a:r>
            <a:endParaRPr lang="en-US" sz="3200" b="1" dirty="0"/>
          </a:p>
        </p:txBody>
      </p:sp>
      <p:pic>
        <p:nvPicPr>
          <p:cNvPr id="4" name="Picture Placeholder 3"/>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a:stretch/>
        </p:blipFill>
        <p:spPr>
          <a:xfrm>
            <a:off x="286385" y="1531303"/>
            <a:ext cx="3962400" cy="3931920"/>
          </a:xfrm>
        </p:spPr>
      </p:pic>
      <p:sp>
        <p:nvSpPr>
          <p:cNvPr id="5" name="Title 4"/>
          <p:cNvSpPr>
            <a:spLocks noGrp="1"/>
          </p:cNvSpPr>
          <p:nvPr>
            <p:ph type="title"/>
          </p:nvPr>
        </p:nvSpPr>
        <p:spPr/>
        <p:txBody>
          <a:bodyPr/>
          <a:lstStyle/>
          <a:p>
            <a:r>
              <a:rPr lang="en-US" dirty="0"/>
              <a:t>Top challenges with load testing …</a:t>
            </a:r>
          </a:p>
        </p:txBody>
      </p:sp>
    </p:spTree>
    <p:extLst>
      <p:ext uri="{BB962C8B-B14F-4D97-AF65-F5344CB8AC3E}">
        <p14:creationId xmlns:p14="http://schemas.microsoft.com/office/powerpoint/2010/main" val="292815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 </a:t>
            </a:r>
            <a:br>
              <a:rPr lang="en-US" dirty="0" smtClean="0"/>
            </a:br>
            <a:endParaRPr lang="en-US" dirty="0"/>
          </a:p>
        </p:txBody>
      </p:sp>
      <p:sp>
        <p:nvSpPr>
          <p:cNvPr id="2" name="Text Placeholder 1"/>
          <p:cNvSpPr>
            <a:spLocks noGrp="1"/>
          </p:cNvSpPr>
          <p:nvPr>
            <p:ph type="body" sz="quarter" idx="10"/>
          </p:nvPr>
        </p:nvSpPr>
        <p:spPr/>
        <p:txBody>
          <a:bodyPr/>
          <a:lstStyle/>
          <a:p>
            <a:pPr marL="571500" indent="-571500">
              <a:buFont typeface="Arial" panose="020B0604020202020204" pitchFamily="34" charset="0"/>
              <a:buChar char="•"/>
            </a:pPr>
            <a:r>
              <a:rPr lang="en-US" dirty="0"/>
              <a:t>Load Testing using Visual Studio - 101</a:t>
            </a:r>
          </a:p>
          <a:p>
            <a:pPr marL="571500" indent="-571500">
              <a:buFont typeface="Arial" panose="020B0604020202020204" pitchFamily="34" charset="0"/>
              <a:buChar char="•"/>
            </a:pPr>
            <a:r>
              <a:rPr lang="en-US" dirty="0"/>
              <a:t>Introducing Cloud-powered Load Testing</a:t>
            </a:r>
          </a:p>
          <a:p>
            <a:pPr marL="571500" indent="-571500">
              <a:buFont typeface="Arial" panose="020B0604020202020204" pitchFamily="34" charset="0"/>
              <a:buChar char="•"/>
            </a:pPr>
            <a:r>
              <a:rPr lang="en-US" dirty="0" smtClean="0"/>
              <a:t>Architecture/Early Adopters/Next </a:t>
            </a:r>
            <a:r>
              <a:rPr lang="en-US" dirty="0"/>
              <a:t>steps</a:t>
            </a:r>
          </a:p>
          <a:p>
            <a:pPr marL="571500" indent="-571500">
              <a:buFont typeface="Arial" panose="020B0604020202020204" pitchFamily="34" charset="0"/>
              <a:buChar char="•"/>
            </a:pPr>
            <a:r>
              <a:rPr lang="en-US" dirty="0"/>
              <a:t>Q &amp; A</a:t>
            </a:r>
          </a:p>
        </p:txBody>
      </p:sp>
    </p:spTree>
    <p:extLst>
      <p:ext uri="{BB962C8B-B14F-4D97-AF65-F5344CB8AC3E}">
        <p14:creationId xmlns:p14="http://schemas.microsoft.com/office/powerpoint/2010/main" val="158540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Load Testing using Visual Studio - 101</a:t>
            </a:r>
            <a:endParaRPr lang="en-US" dirty="0"/>
          </a:p>
        </p:txBody>
      </p:sp>
    </p:spTree>
    <p:extLst>
      <p:ext uri="{BB962C8B-B14F-4D97-AF65-F5344CB8AC3E}">
        <p14:creationId xmlns:p14="http://schemas.microsoft.com/office/powerpoint/2010/main" val="250871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&amp; Load Testing</a:t>
            </a:r>
          </a:p>
        </p:txBody>
      </p:sp>
      <p:sp>
        <p:nvSpPr>
          <p:cNvPr id="3" name="Text Placeholder 2"/>
          <p:cNvSpPr>
            <a:spLocks noGrp="1"/>
          </p:cNvSpPr>
          <p:nvPr>
            <p:ph type="body" sz="quarter" idx="10"/>
          </p:nvPr>
        </p:nvSpPr>
        <p:spPr/>
        <p:txBody>
          <a:bodyPr/>
          <a:lstStyle/>
          <a:p>
            <a:pPr marL="571500" indent="-571500">
              <a:buFont typeface="Arial" panose="020B0604020202020204" pitchFamily="34" charset="0"/>
              <a:buChar char="•"/>
            </a:pPr>
            <a:r>
              <a:rPr lang="en-US" b="1" dirty="0" smtClean="0"/>
              <a:t>Performance</a:t>
            </a:r>
            <a:r>
              <a:rPr lang="en-US" dirty="0" smtClean="0"/>
              <a:t>: How is my application’s behavior?</a:t>
            </a:r>
            <a:endParaRPr lang="en-US" dirty="0"/>
          </a:p>
          <a:p>
            <a:pPr marL="571500" indent="-571500">
              <a:buFont typeface="Arial" panose="020B0604020202020204" pitchFamily="34" charset="0"/>
              <a:buChar char="•"/>
            </a:pPr>
            <a:r>
              <a:rPr lang="en-US" b="1" dirty="0" smtClean="0"/>
              <a:t>Load:</a:t>
            </a:r>
            <a:r>
              <a:rPr lang="en-US" dirty="0" smtClean="0"/>
              <a:t> How will my application behave in Production?</a:t>
            </a:r>
            <a:endParaRPr lang="en-US" dirty="0"/>
          </a:p>
          <a:p>
            <a:pPr marL="571500" indent="-571500">
              <a:buFont typeface="Arial" panose="020B0604020202020204" pitchFamily="34" charset="0"/>
              <a:buChar char="•"/>
            </a:pPr>
            <a:r>
              <a:rPr lang="en-US" b="1" dirty="0" smtClean="0"/>
              <a:t>Stress:</a:t>
            </a:r>
            <a:r>
              <a:rPr lang="en-US" dirty="0" smtClean="0"/>
              <a:t> Can my application handle a lot of users?</a:t>
            </a:r>
            <a:endParaRPr lang="en-US" dirty="0"/>
          </a:p>
          <a:p>
            <a:pPr marL="571500" indent="-571500">
              <a:buFont typeface="Arial" panose="020B0604020202020204" pitchFamily="34" charset="0"/>
              <a:buChar char="•"/>
            </a:pPr>
            <a:r>
              <a:rPr lang="en-US" b="1" dirty="0" smtClean="0"/>
              <a:t>Scale/Capacity</a:t>
            </a:r>
            <a:r>
              <a:rPr lang="en-US" dirty="0" smtClean="0"/>
              <a:t>: </a:t>
            </a:r>
            <a:r>
              <a:rPr lang="en-US" dirty="0"/>
              <a:t>How </a:t>
            </a:r>
            <a:r>
              <a:rPr lang="en-US" dirty="0" smtClean="0"/>
              <a:t>many servers do I need?</a:t>
            </a:r>
            <a:endParaRPr lang="en-US" dirty="0"/>
          </a:p>
          <a:p>
            <a:endParaRPr lang="en-US" dirty="0"/>
          </a:p>
        </p:txBody>
      </p:sp>
    </p:spTree>
    <p:extLst>
      <p:ext uri="{BB962C8B-B14F-4D97-AF65-F5344CB8AC3E}">
        <p14:creationId xmlns:p14="http://schemas.microsoft.com/office/powerpoint/2010/main" val="1400433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lstStyle/>
          <a:p>
            <a:r>
              <a:rPr lang="en-US" dirty="0" smtClean="0"/>
              <a:t>Demo: </a:t>
            </a:r>
            <a:r>
              <a:rPr lang="en-US" dirty="0"/>
              <a:t>Performance and Load Testing using Visual Studio</a:t>
            </a:r>
          </a:p>
        </p:txBody>
      </p:sp>
    </p:spTree>
    <p:extLst>
      <p:ext uri="{BB962C8B-B14F-4D97-AF65-F5344CB8AC3E}">
        <p14:creationId xmlns:p14="http://schemas.microsoft.com/office/powerpoint/2010/main" val="328900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re-cap</a:t>
            </a:r>
            <a:endParaRPr lang="en-US" dirty="0"/>
          </a:p>
        </p:txBody>
      </p:sp>
      <p:sp>
        <p:nvSpPr>
          <p:cNvPr id="3" name="Text Placeholder 2"/>
          <p:cNvSpPr>
            <a:spLocks noGrp="1"/>
          </p:cNvSpPr>
          <p:nvPr>
            <p:ph type="body" sz="quarter" idx="10"/>
          </p:nvPr>
        </p:nvSpPr>
        <p:spPr/>
        <p:txBody>
          <a:bodyPr/>
          <a:lstStyle/>
          <a:p>
            <a:r>
              <a:rPr lang="en-US" dirty="0" smtClean="0"/>
              <a:t>0. Configure </a:t>
            </a:r>
            <a:r>
              <a:rPr lang="en-US" dirty="0"/>
              <a:t>test environment</a:t>
            </a:r>
          </a:p>
          <a:p>
            <a:pPr marL="514350" indent="-514350">
              <a:buAutoNum type="arabicPeriod"/>
            </a:pPr>
            <a:r>
              <a:rPr lang="en-US" dirty="0"/>
              <a:t>Author tests – web tests, load tests</a:t>
            </a:r>
          </a:p>
          <a:p>
            <a:pPr marL="514350" indent="-514350">
              <a:buAutoNum type="arabicPeriod"/>
            </a:pPr>
            <a:r>
              <a:rPr lang="en-US" dirty="0"/>
              <a:t>Run tests </a:t>
            </a:r>
          </a:p>
          <a:p>
            <a:pPr marL="514350" indent="-514350">
              <a:buAutoNum type="arabicPeriod"/>
            </a:pPr>
            <a:r>
              <a:rPr lang="en-US" dirty="0"/>
              <a:t>Analyze results</a:t>
            </a:r>
          </a:p>
          <a:p>
            <a:pPr marL="514350" indent="-514350">
              <a:buAutoNum type="arabicPeriod"/>
            </a:pPr>
            <a:r>
              <a:rPr lang="en-US" dirty="0"/>
              <a:t>Fix performance/scale problems</a:t>
            </a:r>
          </a:p>
          <a:p>
            <a:endParaRPr lang="en-US" dirty="0"/>
          </a:p>
        </p:txBody>
      </p:sp>
    </p:spTree>
    <p:extLst>
      <p:ext uri="{BB962C8B-B14F-4D97-AF65-F5344CB8AC3E}">
        <p14:creationId xmlns:p14="http://schemas.microsoft.com/office/powerpoint/2010/main" val="3375688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0DD32DD0-D69E-4CFF-A0B1-C3BC1547CA53}"/>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15BB8D36-BFCB-4EA6-B816-869B286C4401}"/>
    </a:ext>
  </a:extLst>
</a:theme>
</file>

<file path=ppt/theme/theme3.xml><?xml version="1.0" encoding="utf-8"?>
<a:theme xmlns:a="http://schemas.openxmlformats.org/drawingml/2006/main" name="1_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4.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Ankit Saraf</External_x0020_Speaker>
    <Session_x0020_Code xmlns="2295e2e7-0eeb-498e-8716-217bb2ee6ee3">2-346</Session_x0020_Code>
    <ProductTaxHTField0 xmlns="2295e2e7-0eeb-498e-8716-217bb2ee6ee3">
      <Terms xmlns="http://schemas.microsoft.com/office/infopath/2007/PartnerControls"/>
    </ProductTaxHTField0>
    <Presentation_x0020_Date xmlns="2295e2e7-0eeb-498e-8716-217bb2ee6ee3">2013-06-28T00:00:00-07:00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8b529f77-48ab-4581-b468-93f09345b8aa"/>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2295e2e7-0eeb-498e-8716-217bb2ee6ee3"/>
    <ds:schemaRef ds:uri="http://purl.org/dc/dcmitype/"/>
    <ds:schemaRef ds:uri="230e9df3-be65-4c73-a93b-d1236ebd677e"/>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Build_2013_Template_16x9_v02</Template>
  <TotalTime>15</TotalTime>
  <Words>742</Words>
  <Application>Microsoft Office PowerPoint</Application>
  <PresentationFormat>Custom</PresentationFormat>
  <Paragraphs>104</Paragraphs>
  <Slides>22</Slides>
  <Notes>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22</vt:i4>
      </vt:variant>
    </vt:vector>
  </HeadingPairs>
  <TitlesOfParts>
    <vt:vector size="33" baseType="lpstr">
      <vt:lpstr>ＭＳ Ｐゴシック</vt:lpstr>
      <vt:lpstr>Arial</vt:lpstr>
      <vt:lpstr>Avenir LT Pro 45 Book</vt:lpstr>
      <vt:lpstr>Calibri</vt:lpstr>
      <vt:lpstr>Consolas</vt:lpstr>
      <vt:lpstr>Segoe UI</vt:lpstr>
      <vt:lpstr>Segoe UI Light</vt:lpstr>
      <vt:lpstr>5-30426_BUILD_2013_Template_White</vt:lpstr>
      <vt:lpstr>1_5-30426_BUILD_2013_Template_D.Blue</vt:lpstr>
      <vt:lpstr>1_5-30426_BUILD_2013_Template_White</vt:lpstr>
      <vt:lpstr>2_5-30426_BUILD_2013_Template_D.Blue</vt:lpstr>
      <vt:lpstr>PowerPoint Presentation</vt:lpstr>
      <vt:lpstr>Cloud-powered Load Testing with Team Foundation Service</vt:lpstr>
      <vt:lpstr>About me</vt:lpstr>
      <vt:lpstr>Top challenges with load testing …</vt:lpstr>
      <vt:lpstr>Agenda  </vt:lpstr>
      <vt:lpstr>Load Testing using Visual Studio - 101</vt:lpstr>
      <vt:lpstr>Performance &amp; Load Testing</vt:lpstr>
      <vt:lpstr>Demo: Performance and Load Testing using Visual Studio</vt:lpstr>
      <vt:lpstr>Demo re-cap</vt:lpstr>
      <vt:lpstr>Introducing Cloud-powered Load Testing</vt:lpstr>
      <vt:lpstr>Demo: Run load tests using Team Foundation Service</vt:lpstr>
      <vt:lpstr>Demo re-cap</vt:lpstr>
      <vt:lpstr>Architecture/Early Adopters/Next steps</vt:lpstr>
      <vt:lpstr>Architecture</vt:lpstr>
      <vt:lpstr>Early Adopters</vt:lpstr>
      <vt:lpstr>Next steps</vt:lpstr>
      <vt:lpstr>Top challenges with load testing …</vt:lpstr>
      <vt:lpstr>Challenges no more …</vt:lpstr>
      <vt:lpstr>Q n A</vt:lpstr>
      <vt:lpstr>Resources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Cloud-powered Load Testing with Team Foundation Service</dc:title>
  <dc:subject>Build 2013</dc:subject>
  <dc:creator>Shows</dc:creator>
  <cp:keywords>Build 2013</cp:keywords>
  <dc:description>Template: Mitchell Derrey, Silver Fox Productions
Formatting: 
Date: October 26-28, 2013
Location: San Francisco, CA
Audience Type: Internal</dc:description>
  <cp:lastModifiedBy>Shows</cp:lastModifiedBy>
  <cp:revision>1</cp:revision>
  <dcterms:created xsi:type="dcterms:W3CDTF">2013-06-26T21:23:04Z</dcterms:created>
  <dcterms:modified xsi:type="dcterms:W3CDTF">2013-06-27T00:12:22Z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