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30" r:id="rId4"/>
    <p:sldMasterId id="2147484401" r:id="rId5"/>
    <p:sldMasterId id="2147484418" r:id="rId6"/>
  </p:sldMasterIdLst>
  <p:notesMasterIdLst>
    <p:notesMasterId r:id="rId15"/>
  </p:notesMasterIdLst>
  <p:handoutMasterIdLst>
    <p:handoutMasterId r:id="rId16"/>
  </p:handoutMasterIdLst>
  <p:sldIdLst>
    <p:sldId id="1118" r:id="rId7"/>
    <p:sldId id="1126" r:id="rId8"/>
    <p:sldId id="1125" r:id="rId9"/>
    <p:sldId id="1127" r:id="rId10"/>
    <p:sldId id="1128" r:id="rId11"/>
    <p:sldId id="1129" r:id="rId12"/>
    <p:sldId id="1130" r:id="rId13"/>
    <p:sldId id="1131" r:id="rId14"/>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Template" id="{D88B19E0-7F40-4EB1-BF25-B9D8E02B1AB4}">
          <p14:sldIdLst>
            <p14:sldId id="1118"/>
            <p14:sldId id="1126"/>
            <p14:sldId id="1125"/>
            <p14:sldId id="1127"/>
            <p14:sldId id="1128"/>
            <p14:sldId id="1129"/>
            <p14:sldId id="1130"/>
            <p14:sldId id="1131"/>
          </p14:sldIdLst>
        </p14:section>
      </p14:sectionLst>
    </p:ex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323232"/>
    <a:srgbClr val="1E1E1E"/>
    <a:srgbClr val="666666"/>
    <a:srgbClr val="505050"/>
    <a:srgbClr val="00BCF2"/>
    <a:srgbClr val="FFFFFF"/>
    <a:srgbClr val="000000"/>
    <a:srgbClr val="969696"/>
    <a:srgbClr val="002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39" autoAdjust="0"/>
    <p:restoredTop sz="90135" autoAdjust="0"/>
  </p:normalViewPr>
  <p:slideViewPr>
    <p:cSldViewPr>
      <p:cViewPr varScale="1">
        <p:scale>
          <a:sx n="91" d="100"/>
          <a:sy n="91" d="100"/>
        </p:scale>
        <p:origin x="1614" y="78"/>
      </p:cViewPr>
      <p:guideLst>
        <p:guide orient="horz" pos="188"/>
        <p:guide orient="horz" pos="763"/>
        <p:guide orient="horz" pos="1339"/>
        <p:guide orient="horz" pos="2491"/>
        <p:guide orient="horz" pos="4218"/>
        <p:guide orient="horz" pos="3643"/>
        <p:guide orient="horz" pos="3067"/>
        <p:guide orient="horz" pos="1915"/>
        <p:guide pos="173"/>
        <p:guide pos="1325"/>
        <p:guide pos="7661"/>
        <p:guide pos="749"/>
        <p:guide pos="7085"/>
        <p:guide pos="3629"/>
        <p:guide pos="1901"/>
        <p:guide pos="2477"/>
        <p:guide pos="4205"/>
        <p:guide pos="4781"/>
        <p:guide pos="5357"/>
        <p:guide pos="5933"/>
        <p:guide pos="6509"/>
        <p:guide pos="30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366"/>
    </p:cViewPr>
  </p:sorterViewPr>
  <p:notesViewPr>
    <p:cSldViewPr showGuides="1">
      <p:cViewPr varScale="1">
        <p:scale>
          <a:sx n="95" d="100"/>
          <a:sy n="95" d="100"/>
        </p:scale>
        <p:origin x="358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a:t>
            </a:r>
            <a:r>
              <a:rPr lang="en-US" dirty="0" smtClean="0"/>
              <a:t>2013</a:t>
            </a:r>
            <a:endParaRPr lang="en-US" dirty="0"/>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6/27/2013</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6/27/2013</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bg>
      <p:bgRef idx="1001">
        <a:schemeClr val="bg1"/>
      </p:bgRef>
    </p:bg>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7142052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825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8459787" cy="726353"/>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 </a:t>
            </a:r>
            <a:r>
              <a:rPr lang="en-US" sz="700" dirty="0" smtClean="0">
                <a:gradFill>
                  <a:gsLst>
                    <a:gs pos="0">
                      <a:schemeClr val="tx1">
                        <a:lumMod val="75000"/>
                        <a:lumOff val="25000"/>
                      </a:schemeClr>
                    </a:gs>
                    <a:gs pos="100000">
                      <a:schemeClr val="tx1">
                        <a:lumMod val="75000"/>
                        <a:lumOff val="25000"/>
                      </a:schemeClr>
                    </a:gs>
                  </a:gsLst>
                  <a:lin ang="5400000" scaled="0"/>
                </a:gradFill>
                <a:cs typeface="Segoe UI" pitchFamily="34" charset="0"/>
              </a:rPr>
              <a:t>2013 </a:t>
            </a:r>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35970746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5568502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404040"/>
                    </a:gs>
                    <a:gs pos="100000">
                      <a:schemeClr val="tx1">
                        <a:lumMod val="75000"/>
                        <a:lumOff val="25000"/>
                      </a:schemeClr>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chemeClr val="tx1">
                        <a:lumMod val="75000"/>
                        <a:lumOff val="25000"/>
                      </a:schemeClr>
                    </a:gs>
                    <a:gs pos="100000">
                      <a:schemeClr val="tx1">
                        <a:lumMod val="75000"/>
                        <a:lumOff val="25000"/>
                      </a:schemeClr>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671304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300143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2339567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352948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2002731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7567216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752412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943175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304456001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948674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7788523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42600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532498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921281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156269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4581547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9292998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6967914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7973188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_Color  2">
    <p:bg>
      <p:bgRef idx="1001">
        <a:schemeClr val="bg1"/>
      </p:bgRef>
    </p:bg>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41842566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0999391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orient="horz" pos="1051">
          <p15:clr>
            <a:srgbClr val="FBAE40"/>
          </p15:clr>
        </p15:guide>
        <p15:guide id="4294967295" pos="3917">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Content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smtClean="0"/>
              <a:t>Click to edit Master title style</a:t>
            </a:r>
            <a:endParaRPr lang="en-US" dirty="0"/>
          </a:p>
        </p:txBody>
      </p:sp>
    </p:spTree>
    <p:extLst>
      <p:ext uri="{BB962C8B-B14F-4D97-AF65-F5344CB8AC3E}">
        <p14:creationId xmlns:p14="http://schemas.microsoft.com/office/powerpoint/2010/main" val="12205885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4294967295" orient="horz" pos="1051">
          <p15:clr>
            <a:srgbClr val="FBAE40"/>
          </p15:clr>
        </p15:guide>
        <p15:guide id="4294967295" pos="173">
          <p15:clr>
            <a:srgbClr val="FBAE40"/>
          </p15:clr>
        </p15:guide>
        <p15:guide id="4294967295" pos="1901">
          <p15:clr>
            <a:srgbClr val="FBAE40"/>
          </p15:clr>
        </p15:guide>
        <p15:guide id="4294967295" pos="2189">
          <p15:clr>
            <a:srgbClr val="FBAE40"/>
          </p15:clr>
        </p15:guide>
        <p15:guide id="4294967295" orient="horz" pos="4219">
          <p15:clr>
            <a:srgbClr val="FBAE40"/>
          </p15:clr>
        </p15:guide>
        <p15:guide id="4294967295" orient="horz" pos="763">
          <p15:clr>
            <a:srgbClr val="FBAE40"/>
          </p15:clr>
        </p15:guide>
        <p15:guide id="4294967295" orient="horz" pos="187">
          <p15:clr>
            <a:srgbClr val="FBAE40"/>
          </p15:clr>
        </p15:guide>
        <p15:guide id="4294967295" pos="766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135978949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81935809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78420710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053">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30944470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053">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7043526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053">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smtClean="0"/>
              <a:t>Click to edit Master text styles</a:t>
            </a:r>
          </a:p>
          <a:p>
            <a:pPr lvl="1"/>
            <a:r>
              <a:rPr lang="en-US" smtClean="0"/>
              <a:t>Second level</a:t>
            </a:r>
          </a:p>
          <a:p>
            <a:pPr lvl="2"/>
            <a:r>
              <a:rPr lang="en-US"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96194145"/>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31597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865537763"/>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8459787" cy="726353"/>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000000">
                        <a:lumMod val="75000"/>
                        <a:lumOff val="25000"/>
                      </a:srgbClr>
                    </a:gs>
                    <a:gs pos="100000">
                      <a:srgbClr val="000000">
                        <a:lumMod val="75000"/>
                        <a:lumOff val="25000"/>
                      </a:srgbClr>
                    </a:gs>
                  </a:gsLst>
                  <a:lin ang="5400000" scaled="0"/>
                </a:gradFill>
                <a:cs typeface="Segoe UI" pitchFamily="34" charset="0"/>
              </a:rPr>
              <a:t>© </a:t>
            </a:r>
            <a:r>
              <a:rPr lang="en-US" sz="700" dirty="0" smtClean="0">
                <a:gradFill>
                  <a:gsLst>
                    <a:gs pos="0">
                      <a:srgbClr val="000000">
                        <a:lumMod val="75000"/>
                        <a:lumOff val="25000"/>
                      </a:srgbClr>
                    </a:gs>
                    <a:gs pos="100000">
                      <a:srgbClr val="000000">
                        <a:lumMod val="75000"/>
                        <a:lumOff val="25000"/>
                      </a:srgbClr>
                    </a:gs>
                  </a:gsLst>
                  <a:lin ang="5400000" scaled="0"/>
                </a:gradFill>
                <a:cs typeface="Segoe UI" pitchFamily="34" charset="0"/>
              </a:rPr>
              <a:t>2013 </a:t>
            </a:r>
            <a:r>
              <a:rPr lang="en-US" sz="700" dirty="0">
                <a:gradFill>
                  <a:gsLst>
                    <a:gs pos="0">
                      <a:srgbClr val="000000">
                        <a:lumMod val="75000"/>
                        <a:lumOff val="25000"/>
                      </a:srgbClr>
                    </a:gs>
                    <a:gs pos="100000">
                      <a:srgbClr val="000000">
                        <a:lumMod val="75000"/>
                        <a:lumOff val="25000"/>
                      </a:srgb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000000">
                        <a:lumMod val="75000"/>
                        <a:lumOff val="25000"/>
                      </a:srgbClr>
                    </a:gs>
                    <a:gs pos="100000">
                      <a:srgbClr val="000000">
                        <a:lumMod val="75000"/>
                        <a:lumOff val="25000"/>
                      </a:srgb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234213842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917">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26395531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917">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404040"/>
                    </a:gs>
                    <a:gs pos="100000">
                      <a:schemeClr val="tx1">
                        <a:lumMod val="75000"/>
                        <a:lumOff val="25000"/>
                      </a:schemeClr>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chemeClr val="tx1">
                        <a:lumMod val="75000"/>
                        <a:lumOff val="25000"/>
                      </a:schemeClr>
                    </a:gs>
                    <a:gs pos="100000">
                      <a:schemeClr val="tx1">
                        <a:lumMod val="75000"/>
                        <a:lumOff val="25000"/>
                      </a:schemeClr>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smtClean="0"/>
              <a:t>Click to edit Master subtitle style</a:t>
            </a:r>
            <a:endParaRPr lang="en-US" dirty="0"/>
          </a:p>
        </p:txBody>
      </p:sp>
      <p:sp>
        <p:nvSpPr>
          <p:cNvPr id="7" name="Freeform 6"/>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9445903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82562066"/>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8476576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37653320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687142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422700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007216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460280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782904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theme" Target="../theme/theme3.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778585588"/>
      </p:ext>
    </p:extLst>
  </p:cSld>
  <p:clrMap bg1="lt1" tx1="dk1" bg2="lt2" tx2="dk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400" r:id="rId11"/>
    <p:sldLayoutId id="2147484398" r:id="rId12"/>
    <p:sldLayoutId id="2147484399" r:id="rId13"/>
    <p:sldLayoutId id="2147484341" r:id="rId14"/>
    <p:sldLayoutId id="2147484342" r:id="rId15"/>
    <p:sldLayoutId id="2147484343" r:id="rId16"/>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4127301949"/>
      </p:ext>
    </p:extLst>
  </p:cSld>
  <p:clrMap bg1="dk1" tx1="lt1" bg2="dk2" tx2="lt2" accent1="accent1" accent2="accent2" accent3="accent3" accent4="accent4" accent5="accent5" accent6="accent6" hlink="hlink" folHlink="folHlink"/>
  <p:sldLayoutIdLst>
    <p:sldLayoutId id="2147484402" r:id="rId1"/>
    <p:sldLayoutId id="2147484403" r:id="rId2"/>
    <p:sldLayoutId id="2147484404" r:id="rId3"/>
    <p:sldLayoutId id="2147484405" r:id="rId4"/>
    <p:sldLayoutId id="2147484406" r:id="rId5"/>
    <p:sldLayoutId id="2147484407" r:id="rId6"/>
    <p:sldLayoutId id="2147484408" r:id="rId7"/>
    <p:sldLayoutId id="2147484409" r:id="rId8"/>
    <p:sldLayoutId id="2147484410" r:id="rId9"/>
    <p:sldLayoutId id="2147484411" r:id="rId10"/>
    <p:sldLayoutId id="2147484415" r:id="rId11"/>
    <p:sldLayoutId id="2147484416" r:id="rId12"/>
    <p:sldLayoutId id="2147484417" r:id="rId13"/>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998134505"/>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 id="2147484430" r:id="rId12"/>
    <p:sldLayoutId id="2147484431" r:id="rId13"/>
    <p:sldLayoutId id="2147484432" r:id="rId14"/>
    <p:sldLayoutId id="2147484433" r:id="rId15"/>
    <p:sldLayoutId id="2147484434" r:id="rId16"/>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Windows Azure Mobile Services</a:t>
            </a:r>
            <a:br>
              <a:rPr lang="en-US" dirty="0" smtClean="0"/>
            </a:br>
            <a:r>
              <a:rPr lang="en-US" dirty="0">
                <a:solidFill>
                  <a:schemeClr val="bg1">
                    <a:lumMod val="75000"/>
                  </a:schemeClr>
                </a:solidFill>
              </a:rPr>
              <a:t>s</a:t>
            </a:r>
            <a:r>
              <a:rPr lang="en-US" dirty="0" smtClean="0">
                <a:solidFill>
                  <a:schemeClr val="bg1">
                    <a:lumMod val="75000"/>
                  </a:schemeClr>
                </a:solidFill>
              </a:rPr>
              <a:t>oup to nuts</a:t>
            </a:r>
            <a:endParaRPr lang="en-US" dirty="0">
              <a:solidFill>
                <a:schemeClr val="bg1">
                  <a:lumMod val="75000"/>
                </a:schemeClr>
              </a:solidFill>
            </a:endParaRPr>
          </a:p>
        </p:txBody>
      </p:sp>
      <p:sp>
        <p:nvSpPr>
          <p:cNvPr id="3" name="Subtitle 2"/>
          <p:cNvSpPr>
            <a:spLocks noGrp="1"/>
          </p:cNvSpPr>
          <p:nvPr>
            <p:ph type="subTitle" idx="1"/>
          </p:nvPr>
        </p:nvSpPr>
        <p:spPr/>
        <p:txBody>
          <a:bodyPr/>
          <a:lstStyle/>
          <a:p>
            <a:r>
              <a:rPr lang="en-US" dirty="0" smtClean="0"/>
              <a:t>Josh Twist</a:t>
            </a:r>
            <a:endParaRPr lang="en-US" dirty="0"/>
          </a:p>
          <a:p>
            <a:r>
              <a:rPr lang="en-US" dirty="0" smtClean="0"/>
              <a:t>@</a:t>
            </a:r>
            <a:r>
              <a:rPr lang="en-US" dirty="0" err="1" smtClean="0"/>
              <a:t>joshtwist</a:t>
            </a:r>
            <a:endParaRPr lang="en-US" dirty="0" smtClean="0"/>
          </a:p>
          <a:p>
            <a:r>
              <a:rPr lang="en-US" dirty="0" smtClean="0"/>
              <a:t>2-542</a:t>
            </a:r>
            <a:endParaRPr lang="en-US" dirty="0"/>
          </a:p>
        </p:txBody>
      </p:sp>
    </p:spTree>
    <p:extLst>
      <p:ext uri="{BB962C8B-B14F-4D97-AF65-F5344CB8AC3E}">
        <p14:creationId xmlns:p14="http://schemas.microsoft.com/office/powerpoint/2010/main" val="4046530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960437" y="1537563"/>
            <a:ext cx="3931941" cy="3919398"/>
          </a:xfrm>
        </p:spPr>
        <p:txBody>
          <a:bodyPr/>
          <a:lstStyle/>
          <a:p>
            <a:r>
              <a:rPr lang="en-US" dirty="0" smtClean="0"/>
              <a:t>Thanks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6837" y="3497262"/>
            <a:ext cx="4669809" cy="259067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8237" y="753933"/>
            <a:ext cx="4974609" cy="2314575"/>
          </a:xfrm>
          <a:prstGeom prst="rect">
            <a:avLst/>
          </a:prstGeom>
        </p:spPr>
      </p:pic>
    </p:spTree>
    <p:extLst>
      <p:ext uri="{BB962C8B-B14F-4D97-AF65-F5344CB8AC3E}">
        <p14:creationId xmlns:p14="http://schemas.microsoft.com/office/powerpoint/2010/main" val="883479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Agenda</a:t>
            </a:r>
            <a:endParaRPr lang="en-US" dirty="0"/>
          </a:p>
        </p:txBody>
      </p:sp>
      <p:sp>
        <p:nvSpPr>
          <p:cNvPr id="5" name="Rectangle 4"/>
          <p:cNvSpPr/>
          <p:nvPr/>
        </p:nvSpPr>
        <p:spPr bwMode="auto">
          <a:xfrm>
            <a:off x="4541837" y="3040062"/>
            <a:ext cx="914400" cy="7620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1600" spc="-102" dirty="0" smtClean="0">
                <a:gradFill>
                  <a:gsLst>
                    <a:gs pos="0">
                      <a:srgbClr val="FFFFFF"/>
                    </a:gs>
                    <a:gs pos="100000">
                      <a:srgbClr val="FFFFFF"/>
                    </a:gs>
                  </a:gsLst>
                  <a:lin ang="5400000" scaled="0"/>
                </a:gradFill>
                <a:ea typeface="Segoe UI" pitchFamily="34" charset="0"/>
                <a:cs typeface="Segoe UI" pitchFamily="34" charset="0"/>
              </a:rPr>
              <a:t>INTRO</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6" name="Rectangle 5"/>
          <p:cNvSpPr/>
          <p:nvPr/>
        </p:nvSpPr>
        <p:spPr bwMode="auto">
          <a:xfrm>
            <a:off x="5456237" y="3040062"/>
            <a:ext cx="6400800" cy="7620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ctr" anchorCtr="0"/>
          <a:lstStyle/>
          <a:p>
            <a:pPr algn="ctr" defTabSz="932406"/>
            <a:r>
              <a:rPr lang="en-US" sz="1600" spc="-102" dirty="0" smtClean="0">
                <a:gradFill>
                  <a:gsLst>
                    <a:gs pos="0">
                      <a:srgbClr val="FFFFFF"/>
                    </a:gs>
                    <a:gs pos="100000">
                      <a:srgbClr val="FFFFFF"/>
                    </a:gs>
                  </a:gsLst>
                  <a:lin ang="5400000" scaled="0"/>
                </a:gradFill>
                <a:ea typeface="Segoe UI" pitchFamily="34" charset="0"/>
                <a:cs typeface="Segoe UI" pitchFamily="34" charset="0"/>
              </a:rPr>
              <a:t>DEMO</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122768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580" y="296862"/>
            <a:ext cx="11887199" cy="912813"/>
          </a:xfrm>
        </p:spPr>
        <p:txBody>
          <a:bodyPr/>
          <a:lstStyle/>
          <a:p>
            <a:r>
              <a:rPr lang="en-US" dirty="0"/>
              <a:t>s</a:t>
            </a:r>
            <a:r>
              <a:rPr lang="en-US" dirty="0" smtClean="0"/>
              <a:t>ince last build</a:t>
            </a:r>
            <a:endParaRPr lang="en-US" dirty="0"/>
          </a:p>
        </p:txBody>
      </p:sp>
      <p:sp>
        <p:nvSpPr>
          <p:cNvPr id="3" name="Text Placeholder 2"/>
          <p:cNvSpPr>
            <a:spLocks noGrp="1"/>
          </p:cNvSpPr>
          <p:nvPr>
            <p:ph type="body" sz="quarter" idx="10"/>
          </p:nvPr>
        </p:nvSpPr>
        <p:spPr>
          <a:xfrm>
            <a:off x="274637" y="1668462"/>
            <a:ext cx="11887200" cy="4953000"/>
          </a:xfrm>
        </p:spPr>
        <p:txBody>
          <a:bodyPr numCol="2"/>
          <a:lstStyle/>
          <a:p>
            <a:pPr marL="571500" indent="-571500">
              <a:buFont typeface="Arial" panose="020B0604020202020204" pitchFamily="34" charset="0"/>
              <a:buChar char="•"/>
            </a:pPr>
            <a:r>
              <a:rPr lang="en-US" dirty="0" smtClean="0"/>
              <a:t>GA – 99.9% SLA</a:t>
            </a:r>
          </a:p>
          <a:p>
            <a:pPr marL="571500" indent="-571500">
              <a:buFont typeface="Arial" panose="020B0604020202020204" pitchFamily="34" charset="0"/>
              <a:buChar char="•"/>
            </a:pPr>
            <a:r>
              <a:rPr lang="en-US" dirty="0" smtClean="0"/>
              <a:t>Free 20MB Database</a:t>
            </a:r>
          </a:p>
          <a:p>
            <a:pPr marL="571500" indent="-571500">
              <a:buFont typeface="Arial" panose="020B0604020202020204" pitchFamily="34" charset="0"/>
              <a:buChar char="•"/>
            </a:pPr>
            <a:r>
              <a:rPr lang="en-US" dirty="0" smtClean="0"/>
              <a:t>CLI</a:t>
            </a:r>
          </a:p>
          <a:p>
            <a:pPr marL="571500" indent="-571500">
              <a:buFont typeface="Arial" panose="020B0604020202020204" pitchFamily="34" charset="0"/>
              <a:buChar char="•"/>
            </a:pPr>
            <a:r>
              <a:rPr lang="en-US" dirty="0" smtClean="0"/>
              <a:t>Scheduler</a:t>
            </a:r>
          </a:p>
          <a:p>
            <a:pPr marL="571500" indent="-571500">
              <a:buFont typeface="Arial" panose="020B0604020202020204" pitchFamily="34" charset="0"/>
              <a:buChar char="•"/>
            </a:pPr>
            <a:r>
              <a:rPr lang="en-US" dirty="0" smtClean="0"/>
              <a:t>Custom API</a:t>
            </a:r>
          </a:p>
          <a:p>
            <a:pPr marL="571500" indent="-571500">
              <a:buFont typeface="Arial" panose="020B0604020202020204" pitchFamily="34" charset="0"/>
              <a:buChar char="•"/>
            </a:pPr>
            <a:r>
              <a:rPr lang="en-US" dirty="0" smtClean="0"/>
              <a:t>Source Control</a:t>
            </a:r>
          </a:p>
          <a:p>
            <a:pPr marL="571500" indent="-571500">
              <a:buFont typeface="Arial" panose="020B0604020202020204" pitchFamily="34" charset="0"/>
              <a:buChar char="•"/>
            </a:pPr>
            <a:r>
              <a:rPr lang="en-US" dirty="0" smtClean="0"/>
              <a:t>Shared Code</a:t>
            </a:r>
          </a:p>
          <a:p>
            <a:pPr marL="571500" indent="-571500">
              <a:buFont typeface="Arial" panose="020B0604020202020204" pitchFamily="34" charset="0"/>
              <a:buChar char="•"/>
            </a:pPr>
            <a:r>
              <a:rPr lang="en-US" dirty="0" smtClean="0"/>
              <a:t>NPM</a:t>
            </a:r>
          </a:p>
          <a:p>
            <a:pPr marL="571500" indent="-571500">
              <a:buFont typeface="Arial" panose="020B0604020202020204" pitchFamily="34" charset="0"/>
              <a:buChar char="•"/>
            </a:pPr>
            <a:r>
              <a:rPr lang="en-US" dirty="0" smtClean="0"/>
              <a:t>Android SDK</a:t>
            </a:r>
          </a:p>
          <a:p>
            <a:pPr marL="571500" indent="-571500">
              <a:buFont typeface="Arial" panose="020B0604020202020204" pitchFamily="34" charset="0"/>
              <a:buChar char="•"/>
            </a:pPr>
            <a:r>
              <a:rPr lang="en-US" dirty="0" smtClean="0"/>
              <a:t>HTML + JS SDK</a:t>
            </a:r>
          </a:p>
          <a:p>
            <a:pPr marL="571500" indent="-571500">
              <a:buFont typeface="Arial" panose="020B0604020202020204" pitchFamily="34" charset="0"/>
              <a:buChar char="•"/>
            </a:pPr>
            <a:r>
              <a:rPr lang="en-US" dirty="0" smtClean="0"/>
              <a:t>WP7.x support</a:t>
            </a:r>
          </a:p>
          <a:p>
            <a:pPr marL="571500" indent="-571500">
              <a:buFont typeface="Arial" panose="020B0604020202020204" pitchFamily="34" charset="0"/>
              <a:buChar char="•"/>
            </a:pPr>
            <a:endParaRPr lang="en-US" dirty="0" smtClean="0"/>
          </a:p>
          <a:p>
            <a:pPr marL="571500" indent="-571500">
              <a:buFont typeface="Arial" panose="020B0604020202020204" pitchFamily="34" charset="0"/>
              <a:buChar char="•"/>
            </a:pPr>
            <a:endParaRPr lang="en-US" dirty="0" smtClean="0"/>
          </a:p>
          <a:p>
            <a:pPr marL="571500" indent="-571500">
              <a:buFont typeface="Arial" panose="020B0604020202020204" pitchFamily="34" charset="0"/>
              <a:buChar char="•"/>
            </a:pPr>
            <a:endParaRPr lang="en-US" dirty="0"/>
          </a:p>
        </p:txBody>
      </p:sp>
    </p:spTree>
    <p:extLst>
      <p:ext uri="{BB962C8B-B14F-4D97-AF65-F5344CB8AC3E}">
        <p14:creationId xmlns:p14="http://schemas.microsoft.com/office/powerpoint/2010/main" val="983152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Mobile Services at Build</a:t>
            </a:r>
            <a:endParaRPr lang="en-US" dirty="0"/>
          </a:p>
        </p:txBody>
      </p:sp>
      <p:sp>
        <p:nvSpPr>
          <p:cNvPr id="11" name="Rectangle 10"/>
          <p:cNvSpPr/>
          <p:nvPr/>
        </p:nvSpPr>
        <p:spPr bwMode="auto">
          <a:xfrm>
            <a:off x="2031404" y="1439862"/>
            <a:ext cx="4152311" cy="11557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53600" tIns="122879" rIns="153600" bIns="122879" numCol="1" spcCol="0" rtlCol="0" fromWordArt="0" anchor="t" anchorCtr="0" forceAA="0" compatLnSpc="1">
            <a:prstTxWarp prst="textNoShape">
              <a:avLst/>
            </a:prstTxWarp>
            <a:noAutofit/>
          </a:bodyPr>
          <a:lstStyle/>
          <a:p>
            <a:pPr defTabSz="783172" fontAlgn="base">
              <a:lnSpc>
                <a:spcPct val="90000"/>
              </a:lnSpc>
              <a:spcBef>
                <a:spcPct val="0"/>
              </a:spcBef>
              <a:spcAft>
                <a:spcPct val="0"/>
              </a:spcAft>
            </a:pPr>
            <a:r>
              <a:rPr lang="en-US" sz="2000" dirty="0">
                <a:solidFill>
                  <a:schemeClr val="tx2">
                    <a:lumMod val="20000"/>
                    <a:lumOff val="80000"/>
                  </a:schemeClr>
                </a:solidFill>
                <a:latin typeface="+mj-lt"/>
                <a:ea typeface="Segoe UI" pitchFamily="34" charset="0"/>
                <a:cs typeface="Segoe UI" pitchFamily="34" charset="0"/>
              </a:rPr>
              <a:t>2-542 Mobile Services – Soup to Nuts</a:t>
            </a:r>
          </a:p>
          <a:p>
            <a:pPr defTabSz="783172" fontAlgn="base">
              <a:lnSpc>
                <a:spcPct val="90000"/>
              </a:lnSpc>
              <a:spcBef>
                <a:spcPct val="0"/>
              </a:spcBef>
              <a:spcAft>
                <a:spcPct val="0"/>
              </a:spcAft>
            </a:pPr>
            <a:r>
              <a:rPr lang="en-US" sz="2000" dirty="0">
                <a:solidFill>
                  <a:schemeClr val="tx2">
                    <a:lumMod val="20000"/>
                    <a:lumOff val="80000"/>
                  </a:schemeClr>
                </a:solidFill>
                <a:latin typeface="+mj-lt"/>
                <a:ea typeface="Segoe UI" pitchFamily="34" charset="0"/>
                <a:cs typeface="Segoe UI" pitchFamily="34" charset="0"/>
              </a:rPr>
              <a:t>Josh Twist – Thursday 2pm</a:t>
            </a:r>
          </a:p>
        </p:txBody>
      </p:sp>
      <p:sp>
        <p:nvSpPr>
          <p:cNvPr id="12" name="Rectangle 11"/>
          <p:cNvSpPr/>
          <p:nvPr/>
        </p:nvSpPr>
        <p:spPr bwMode="auto">
          <a:xfrm>
            <a:off x="2031404" y="2711340"/>
            <a:ext cx="4152311" cy="11557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53600" tIns="122879" rIns="153600" bIns="122879" numCol="1" spcCol="0" rtlCol="0" fromWordArt="0" anchor="t" anchorCtr="0" forceAA="0" compatLnSpc="1">
            <a:prstTxWarp prst="textNoShape">
              <a:avLst/>
            </a:prstTxWarp>
            <a:noAutofit/>
          </a:bodyPr>
          <a:lstStyle/>
          <a:p>
            <a:pPr defTabSz="783172" fontAlgn="base">
              <a:lnSpc>
                <a:spcPct val="90000"/>
              </a:lnSpc>
              <a:spcBef>
                <a:spcPct val="0"/>
              </a:spcBef>
              <a:spcAft>
                <a:spcPct val="0"/>
              </a:spcAft>
            </a:pPr>
            <a:r>
              <a:rPr lang="en-US" sz="2000" dirty="0">
                <a:solidFill>
                  <a:schemeClr val="bg1"/>
                </a:solidFill>
                <a:latin typeface="+mj-lt"/>
                <a:ea typeface="Segoe UI" pitchFamily="34" charset="0"/>
                <a:cs typeface="Segoe UI" pitchFamily="34" charset="0"/>
              </a:rPr>
              <a:t>3-543 </a:t>
            </a:r>
            <a:r>
              <a:rPr lang="en-US" sz="2000" dirty="0" err="1">
                <a:solidFill>
                  <a:schemeClr val="bg1"/>
                </a:solidFill>
                <a:latin typeface="+mj-lt"/>
                <a:ea typeface="Segoe UI" pitchFamily="34" charset="0"/>
                <a:cs typeface="Segoe UI" pitchFamily="34" charset="0"/>
              </a:rPr>
              <a:t>Protips</a:t>
            </a:r>
            <a:r>
              <a:rPr lang="en-US" sz="2000" dirty="0">
                <a:solidFill>
                  <a:schemeClr val="bg1"/>
                </a:solidFill>
                <a:latin typeface="+mj-lt"/>
                <a:ea typeface="Segoe UI" pitchFamily="34" charset="0"/>
                <a:cs typeface="Segoe UI" pitchFamily="34" charset="0"/>
              </a:rPr>
              <a:t> for Mobile Services</a:t>
            </a:r>
          </a:p>
          <a:p>
            <a:pPr defTabSz="783172" fontAlgn="base">
              <a:lnSpc>
                <a:spcPct val="90000"/>
              </a:lnSpc>
              <a:spcBef>
                <a:spcPct val="0"/>
              </a:spcBef>
              <a:spcAft>
                <a:spcPct val="0"/>
              </a:spcAft>
            </a:pPr>
            <a:r>
              <a:rPr lang="en-US" sz="2000" dirty="0">
                <a:solidFill>
                  <a:schemeClr val="bg1"/>
                </a:solidFill>
                <a:latin typeface="+mj-lt"/>
                <a:ea typeface="Segoe UI" pitchFamily="34" charset="0"/>
                <a:cs typeface="Segoe UI" pitchFamily="34" charset="0"/>
              </a:rPr>
              <a:t>Chris Risner – Thursday 5pm</a:t>
            </a:r>
          </a:p>
        </p:txBody>
      </p:sp>
      <p:sp>
        <p:nvSpPr>
          <p:cNvPr id="13" name="Rectangle 12"/>
          <p:cNvSpPr/>
          <p:nvPr/>
        </p:nvSpPr>
        <p:spPr bwMode="auto">
          <a:xfrm>
            <a:off x="6278951" y="1439862"/>
            <a:ext cx="4152311" cy="11557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53600" tIns="122879" rIns="153600" bIns="122879" numCol="1" spcCol="0" rtlCol="0" fromWordArt="0" anchor="t" anchorCtr="0" forceAA="0" compatLnSpc="1">
            <a:prstTxWarp prst="textNoShape">
              <a:avLst/>
            </a:prstTxWarp>
            <a:noAutofit/>
          </a:bodyPr>
          <a:lstStyle/>
          <a:p>
            <a:pPr defTabSz="783172" fontAlgn="base">
              <a:lnSpc>
                <a:spcPct val="90000"/>
              </a:lnSpc>
              <a:spcBef>
                <a:spcPct val="0"/>
              </a:spcBef>
              <a:spcAft>
                <a:spcPct val="0"/>
              </a:spcAft>
            </a:pPr>
            <a:r>
              <a:rPr lang="en-US" sz="2000" dirty="0">
                <a:solidFill>
                  <a:schemeClr val="bg1"/>
                </a:solidFill>
                <a:latin typeface="+mj-lt"/>
                <a:ea typeface="Segoe UI" pitchFamily="34" charset="0"/>
                <a:cs typeface="Segoe UI" pitchFamily="34" charset="0"/>
              </a:rPr>
              <a:t>3-545 Cross-Platform w/ Mobile Services</a:t>
            </a:r>
          </a:p>
          <a:p>
            <a:pPr defTabSz="783172" fontAlgn="base">
              <a:lnSpc>
                <a:spcPct val="90000"/>
              </a:lnSpc>
              <a:spcBef>
                <a:spcPct val="0"/>
              </a:spcBef>
              <a:spcAft>
                <a:spcPct val="0"/>
              </a:spcAft>
            </a:pPr>
            <a:r>
              <a:rPr lang="en-US" sz="2000" dirty="0">
                <a:solidFill>
                  <a:schemeClr val="bg1"/>
                </a:solidFill>
                <a:latin typeface="+mj-lt"/>
                <a:ea typeface="Segoe UI" pitchFamily="34" charset="0"/>
                <a:cs typeface="Segoe UI" pitchFamily="34" charset="0"/>
              </a:rPr>
              <a:t>Chris Risner – Thursday 4pm</a:t>
            </a:r>
          </a:p>
        </p:txBody>
      </p:sp>
      <p:sp>
        <p:nvSpPr>
          <p:cNvPr id="14" name="Rectangle 13"/>
          <p:cNvSpPr/>
          <p:nvPr/>
        </p:nvSpPr>
        <p:spPr bwMode="auto">
          <a:xfrm>
            <a:off x="6278951" y="2711340"/>
            <a:ext cx="4152311" cy="11557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53600" tIns="122879" rIns="153600" bIns="122879" numCol="1" spcCol="0" rtlCol="0" fromWordArt="0" anchor="t" anchorCtr="0" forceAA="0" compatLnSpc="1">
            <a:prstTxWarp prst="textNoShape">
              <a:avLst/>
            </a:prstTxWarp>
            <a:noAutofit/>
          </a:bodyPr>
          <a:lstStyle/>
          <a:p>
            <a:pPr defTabSz="783172" fontAlgn="base">
              <a:lnSpc>
                <a:spcPct val="90000"/>
              </a:lnSpc>
              <a:spcBef>
                <a:spcPct val="0"/>
              </a:spcBef>
              <a:spcAft>
                <a:spcPct val="0"/>
              </a:spcAft>
            </a:pPr>
            <a:r>
              <a:rPr lang="en-US" sz="2000" dirty="0">
                <a:solidFill>
                  <a:schemeClr val="bg1"/>
                </a:solidFill>
                <a:latin typeface="+mj-lt"/>
                <a:ea typeface="Segoe UI" pitchFamily="34" charset="0"/>
                <a:cs typeface="Segoe UI" pitchFamily="34" charset="0"/>
              </a:rPr>
              <a:t>3-548 Connected Win Phone Apps</a:t>
            </a:r>
          </a:p>
          <a:p>
            <a:pPr defTabSz="783172" fontAlgn="base">
              <a:lnSpc>
                <a:spcPct val="90000"/>
              </a:lnSpc>
              <a:spcBef>
                <a:spcPct val="0"/>
              </a:spcBef>
              <a:spcAft>
                <a:spcPct val="0"/>
              </a:spcAft>
            </a:pPr>
            <a:r>
              <a:rPr lang="en-US" sz="2000" dirty="0" err="1">
                <a:solidFill>
                  <a:schemeClr val="bg1"/>
                </a:solidFill>
                <a:latin typeface="+mj-lt"/>
                <a:ea typeface="Segoe UI" pitchFamily="34" charset="0"/>
                <a:cs typeface="Segoe UI" pitchFamily="34" charset="0"/>
              </a:rPr>
              <a:t>Yavor</a:t>
            </a:r>
            <a:r>
              <a:rPr lang="en-US" sz="2000" dirty="0">
                <a:solidFill>
                  <a:schemeClr val="bg1"/>
                </a:solidFill>
                <a:latin typeface="+mj-lt"/>
                <a:ea typeface="Segoe UI" pitchFamily="34" charset="0"/>
                <a:cs typeface="Segoe UI" pitchFamily="34" charset="0"/>
              </a:rPr>
              <a:t> </a:t>
            </a:r>
            <a:r>
              <a:rPr lang="en-US" sz="2000" dirty="0" err="1">
                <a:solidFill>
                  <a:schemeClr val="bg1"/>
                </a:solidFill>
                <a:latin typeface="+mj-lt"/>
                <a:ea typeface="Segoe UI" pitchFamily="34" charset="0"/>
                <a:cs typeface="Segoe UI" pitchFamily="34" charset="0"/>
              </a:rPr>
              <a:t>Georgiev</a:t>
            </a:r>
            <a:r>
              <a:rPr lang="en-US" sz="2000" dirty="0">
                <a:solidFill>
                  <a:schemeClr val="bg1"/>
                </a:solidFill>
                <a:latin typeface="+mj-lt"/>
                <a:ea typeface="Segoe UI" pitchFamily="34" charset="0"/>
                <a:cs typeface="Segoe UI" pitchFamily="34" charset="0"/>
              </a:rPr>
              <a:t> – Friday 9am</a:t>
            </a:r>
          </a:p>
        </p:txBody>
      </p:sp>
      <p:sp>
        <p:nvSpPr>
          <p:cNvPr id="15" name="Rectangle 14"/>
          <p:cNvSpPr/>
          <p:nvPr/>
        </p:nvSpPr>
        <p:spPr bwMode="auto">
          <a:xfrm>
            <a:off x="2046879" y="4019107"/>
            <a:ext cx="4152311" cy="11557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53600" tIns="122879" rIns="153600" bIns="122879" numCol="1" spcCol="0" rtlCol="0" fromWordArt="0" anchor="t" anchorCtr="0" forceAA="0" compatLnSpc="1">
            <a:prstTxWarp prst="textNoShape">
              <a:avLst/>
            </a:prstTxWarp>
            <a:noAutofit/>
          </a:bodyPr>
          <a:lstStyle/>
          <a:p>
            <a:pPr defTabSz="783172" fontAlgn="base">
              <a:lnSpc>
                <a:spcPct val="90000"/>
              </a:lnSpc>
              <a:spcBef>
                <a:spcPct val="0"/>
              </a:spcBef>
              <a:spcAft>
                <a:spcPct val="0"/>
              </a:spcAft>
            </a:pPr>
            <a:r>
              <a:rPr lang="en-US" sz="2000" dirty="0">
                <a:solidFill>
                  <a:schemeClr val="bg1"/>
                </a:solidFill>
                <a:latin typeface="+mj-lt"/>
                <a:ea typeface="Segoe UI" pitchFamily="34" charset="0"/>
                <a:cs typeface="Segoe UI" pitchFamily="34" charset="0"/>
              </a:rPr>
              <a:t>3-511 Going Live and Beyond</a:t>
            </a:r>
          </a:p>
          <a:p>
            <a:pPr defTabSz="783172" fontAlgn="base">
              <a:lnSpc>
                <a:spcPct val="90000"/>
              </a:lnSpc>
              <a:spcBef>
                <a:spcPct val="0"/>
              </a:spcBef>
              <a:spcAft>
                <a:spcPct val="0"/>
              </a:spcAft>
            </a:pPr>
            <a:r>
              <a:rPr lang="en-US" sz="2000" dirty="0">
                <a:solidFill>
                  <a:schemeClr val="bg1"/>
                </a:solidFill>
                <a:latin typeface="+mj-lt"/>
                <a:ea typeface="Segoe UI" pitchFamily="34" charset="0"/>
                <a:cs typeface="Segoe UI" pitchFamily="34" charset="0"/>
              </a:rPr>
              <a:t>Kirill and Paul – Friday 10:30am</a:t>
            </a:r>
          </a:p>
        </p:txBody>
      </p:sp>
      <p:sp>
        <p:nvSpPr>
          <p:cNvPr id="16" name="Rectangle 15"/>
          <p:cNvSpPr/>
          <p:nvPr/>
        </p:nvSpPr>
        <p:spPr bwMode="auto">
          <a:xfrm>
            <a:off x="6294427" y="4019107"/>
            <a:ext cx="4152311" cy="11557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53600" tIns="122879" rIns="153600" bIns="122879" numCol="1" spcCol="0" rtlCol="0" fromWordArt="0" anchor="t" anchorCtr="0" forceAA="0" compatLnSpc="1">
            <a:prstTxWarp prst="textNoShape">
              <a:avLst/>
            </a:prstTxWarp>
            <a:noAutofit/>
          </a:bodyPr>
          <a:lstStyle/>
          <a:p>
            <a:pPr defTabSz="783172" fontAlgn="base">
              <a:lnSpc>
                <a:spcPct val="90000"/>
              </a:lnSpc>
              <a:spcBef>
                <a:spcPct val="0"/>
              </a:spcBef>
              <a:spcAft>
                <a:spcPct val="0"/>
              </a:spcAft>
            </a:pPr>
            <a:r>
              <a:rPr lang="en-US" sz="2000" dirty="0">
                <a:solidFill>
                  <a:schemeClr val="bg1"/>
                </a:solidFill>
                <a:latin typeface="+mj-lt"/>
                <a:ea typeface="Segoe UI" pitchFamily="34" charset="0"/>
                <a:cs typeface="Segoe UI" pitchFamily="34" charset="0"/>
              </a:rPr>
              <a:t>3-116 Developing Windows Apps</a:t>
            </a:r>
          </a:p>
          <a:p>
            <a:pPr defTabSz="783172" fontAlgn="base">
              <a:lnSpc>
                <a:spcPct val="90000"/>
              </a:lnSpc>
              <a:spcBef>
                <a:spcPct val="0"/>
              </a:spcBef>
              <a:spcAft>
                <a:spcPct val="0"/>
              </a:spcAft>
            </a:pPr>
            <a:r>
              <a:rPr lang="en-US" sz="2000" dirty="0">
                <a:solidFill>
                  <a:schemeClr val="bg1"/>
                </a:solidFill>
                <a:latin typeface="+mj-lt"/>
                <a:ea typeface="Segoe UI" pitchFamily="34" charset="0"/>
                <a:cs typeface="Segoe UI" pitchFamily="34" charset="0"/>
              </a:rPr>
              <a:t>Nick Harris – Friday 2pm</a:t>
            </a:r>
          </a:p>
        </p:txBody>
      </p:sp>
      <p:sp>
        <p:nvSpPr>
          <p:cNvPr id="17" name="Rectangle 16"/>
          <p:cNvSpPr/>
          <p:nvPr/>
        </p:nvSpPr>
        <p:spPr bwMode="auto">
          <a:xfrm>
            <a:off x="2046879" y="5326062"/>
            <a:ext cx="4152311" cy="11557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53600" tIns="122879" rIns="153600" bIns="122879" numCol="1" spcCol="0" rtlCol="0" fromWordArt="0" anchor="t" anchorCtr="0" forceAA="0" compatLnSpc="1">
            <a:prstTxWarp prst="textNoShape">
              <a:avLst/>
            </a:prstTxWarp>
            <a:noAutofit/>
          </a:bodyPr>
          <a:lstStyle/>
          <a:p>
            <a:pPr defTabSz="783172" fontAlgn="base">
              <a:lnSpc>
                <a:spcPct val="90000"/>
              </a:lnSpc>
              <a:spcBef>
                <a:spcPct val="0"/>
              </a:spcBef>
              <a:spcAft>
                <a:spcPct val="0"/>
              </a:spcAft>
            </a:pPr>
            <a:r>
              <a:rPr lang="en-US" sz="2000" dirty="0">
                <a:solidFill>
                  <a:schemeClr val="bg1"/>
                </a:solidFill>
                <a:latin typeface="+mj-lt"/>
                <a:ea typeface="Segoe UI" pitchFamily="34" charset="0"/>
                <a:cs typeface="Segoe UI" pitchFamily="34" charset="0"/>
              </a:rPr>
              <a:t>3-544 Who’s that user?</a:t>
            </a:r>
          </a:p>
          <a:p>
            <a:pPr defTabSz="783172" fontAlgn="base">
              <a:lnSpc>
                <a:spcPct val="90000"/>
              </a:lnSpc>
              <a:spcBef>
                <a:spcPct val="0"/>
              </a:spcBef>
              <a:spcAft>
                <a:spcPct val="0"/>
              </a:spcAft>
            </a:pPr>
            <a:r>
              <a:rPr lang="en-US" sz="2000" dirty="0">
                <a:solidFill>
                  <a:schemeClr val="bg1"/>
                </a:solidFill>
                <a:latin typeface="+mj-lt"/>
                <a:ea typeface="Segoe UI" pitchFamily="34" charset="0"/>
                <a:cs typeface="Segoe UI" pitchFamily="34" charset="0"/>
              </a:rPr>
              <a:t>Dinesh </a:t>
            </a:r>
            <a:r>
              <a:rPr lang="en-US" sz="2000" dirty="0" err="1">
                <a:solidFill>
                  <a:schemeClr val="bg1"/>
                </a:solidFill>
                <a:latin typeface="+mj-lt"/>
                <a:ea typeface="Segoe UI" pitchFamily="34" charset="0"/>
                <a:cs typeface="Segoe UI" pitchFamily="34" charset="0"/>
              </a:rPr>
              <a:t>Kulkarni</a:t>
            </a:r>
            <a:r>
              <a:rPr lang="en-US" sz="2000" dirty="0">
                <a:solidFill>
                  <a:schemeClr val="bg1"/>
                </a:solidFill>
                <a:latin typeface="+mj-lt"/>
                <a:ea typeface="Segoe UI" pitchFamily="34" charset="0"/>
                <a:cs typeface="Segoe UI" pitchFamily="34" charset="0"/>
              </a:rPr>
              <a:t> – Friday 2pm</a:t>
            </a:r>
          </a:p>
        </p:txBody>
      </p:sp>
      <p:sp>
        <p:nvSpPr>
          <p:cNvPr id="18" name="Rectangle 17"/>
          <p:cNvSpPr/>
          <p:nvPr/>
        </p:nvSpPr>
        <p:spPr bwMode="auto">
          <a:xfrm>
            <a:off x="6294427" y="5326062"/>
            <a:ext cx="4152311" cy="11557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53600" tIns="122879" rIns="153600" bIns="122879" numCol="1" spcCol="0" rtlCol="0" fromWordArt="0" anchor="t" anchorCtr="0" forceAA="0" compatLnSpc="1">
            <a:prstTxWarp prst="textNoShape">
              <a:avLst/>
            </a:prstTxWarp>
            <a:noAutofit/>
          </a:bodyPr>
          <a:lstStyle/>
          <a:p>
            <a:pPr defTabSz="783172" fontAlgn="base">
              <a:lnSpc>
                <a:spcPct val="90000"/>
              </a:lnSpc>
              <a:spcBef>
                <a:spcPct val="0"/>
              </a:spcBef>
              <a:spcAft>
                <a:spcPct val="0"/>
              </a:spcAft>
            </a:pPr>
            <a:r>
              <a:rPr lang="en-US" sz="2000" dirty="0">
                <a:solidFill>
                  <a:schemeClr val="bg1"/>
                </a:solidFill>
                <a:latin typeface="+mj-lt"/>
                <a:ea typeface="Segoe UI" pitchFamily="34" charset="0"/>
                <a:cs typeface="Segoe UI" pitchFamily="34" charset="0"/>
              </a:rPr>
              <a:t>Check out the </a:t>
            </a:r>
            <a:r>
              <a:rPr lang="en-US" sz="2000" dirty="0" err="1">
                <a:solidFill>
                  <a:schemeClr val="bg1"/>
                </a:solidFill>
                <a:latin typeface="+mj-lt"/>
                <a:ea typeface="Segoe UI" pitchFamily="34" charset="0"/>
                <a:cs typeface="Segoe UI" pitchFamily="34" charset="0"/>
              </a:rPr>
              <a:t>Hackathon</a:t>
            </a:r>
            <a:endParaRPr lang="en-US" sz="2000" dirty="0">
              <a:solidFill>
                <a:schemeClr val="bg1"/>
              </a:solidFill>
              <a:latin typeface="+mj-lt"/>
              <a:ea typeface="Segoe UI" pitchFamily="34" charset="0"/>
              <a:cs typeface="Segoe UI" pitchFamily="34" charset="0"/>
            </a:endParaRPr>
          </a:p>
        </p:txBody>
      </p:sp>
    </p:spTree>
    <p:extLst>
      <p:ext uri="{BB962C8B-B14F-4D97-AF65-F5344CB8AC3E}">
        <p14:creationId xmlns:p14="http://schemas.microsoft.com/office/powerpoint/2010/main" val="1084769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additive="base">
                                        <p:cTn id="42" dur="500" fill="hold"/>
                                        <p:tgtEl>
                                          <p:spTgt spid="18"/>
                                        </p:tgtEl>
                                        <p:attrNameLst>
                                          <p:attrName>ppt_x</p:attrName>
                                        </p:attrNameLst>
                                      </p:cBhvr>
                                      <p:tavLst>
                                        <p:tav tm="0">
                                          <p:val>
                                            <p:strVal val="#ppt_x"/>
                                          </p:val>
                                        </p:tav>
                                        <p:tav tm="100000">
                                          <p:val>
                                            <p:strVal val="#ppt_x"/>
                                          </p:val>
                                        </p:tav>
                                      </p:tavLst>
                                    </p:anim>
                                    <p:anim calcmode="lin" valueType="num">
                                      <p:cBhvr additive="base">
                                        <p:cTn id="4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6364648" y="1367700"/>
            <a:ext cx="5797189" cy="4724400"/>
          </a:xfrm>
          <a:prstGeom prst="rect">
            <a:avLst/>
          </a:prstGeom>
        </p:spPr>
      </p:pic>
      <p:sp>
        <p:nvSpPr>
          <p:cNvPr id="2" name="Title 1"/>
          <p:cNvSpPr>
            <a:spLocks noGrp="1"/>
          </p:cNvSpPr>
          <p:nvPr>
            <p:ph type="title"/>
          </p:nvPr>
        </p:nvSpPr>
        <p:spPr/>
        <p:txBody>
          <a:bodyPr/>
          <a:lstStyle/>
          <a:p>
            <a:r>
              <a:rPr lang="en-US" dirty="0" smtClean="0"/>
              <a:t>Votabl2</a:t>
            </a:r>
            <a:endParaRPr lang="en-US" dirty="0"/>
          </a:p>
        </p:txBody>
      </p:sp>
      <p:pic>
        <p:nvPicPr>
          <p:cNvPr id="5" name="Picture 4"/>
          <p:cNvPicPr>
            <a:picLocks noChangeAspect="1"/>
          </p:cNvPicPr>
          <p:nvPr/>
        </p:nvPicPr>
        <p:blipFill>
          <a:blip r:embed="rId3"/>
          <a:stretch>
            <a:fillRect/>
          </a:stretch>
        </p:blipFill>
        <p:spPr>
          <a:xfrm>
            <a:off x="183527" y="1439862"/>
            <a:ext cx="6040701" cy="4724400"/>
          </a:xfrm>
          <a:prstGeom prst="rect">
            <a:avLst/>
          </a:prstGeom>
        </p:spPr>
      </p:pic>
      <p:sp>
        <p:nvSpPr>
          <p:cNvPr id="6" name="Rectangle 5"/>
          <p:cNvSpPr/>
          <p:nvPr/>
        </p:nvSpPr>
        <p:spPr bwMode="auto">
          <a:xfrm rot="20922385">
            <a:off x="1183469" y="3166298"/>
            <a:ext cx="1447800" cy="1604139"/>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auto">
          <a:xfrm rot="20922385">
            <a:off x="2768403" y="2927831"/>
            <a:ext cx="1447800" cy="1604139"/>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8" name="Rectangle 7"/>
          <p:cNvSpPr/>
          <p:nvPr/>
        </p:nvSpPr>
        <p:spPr bwMode="auto">
          <a:xfrm rot="20922385">
            <a:off x="4194101" y="2605087"/>
            <a:ext cx="1447800" cy="1604139"/>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1" name="Rectangle 10"/>
          <p:cNvSpPr/>
          <p:nvPr/>
        </p:nvSpPr>
        <p:spPr bwMode="auto">
          <a:xfrm rot="20922385">
            <a:off x="7146828" y="3133694"/>
            <a:ext cx="1447800" cy="2039821"/>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2" name="Rectangle 11"/>
          <p:cNvSpPr/>
          <p:nvPr/>
        </p:nvSpPr>
        <p:spPr bwMode="auto">
          <a:xfrm rot="20922385">
            <a:off x="8652908" y="2782151"/>
            <a:ext cx="1447800" cy="2039821"/>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3" name="Rectangle 12"/>
          <p:cNvSpPr/>
          <p:nvPr/>
        </p:nvSpPr>
        <p:spPr bwMode="auto">
          <a:xfrm rot="20922385">
            <a:off x="10158987" y="2387245"/>
            <a:ext cx="1447800" cy="2039821"/>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4" name="Rectangle 13"/>
          <p:cNvSpPr/>
          <p:nvPr/>
        </p:nvSpPr>
        <p:spPr bwMode="auto">
          <a:xfrm rot="20922385">
            <a:off x="6494067" y="1345125"/>
            <a:ext cx="5572275" cy="5417212"/>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44677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par>
                          <p:cTn id="8" fill="hold">
                            <p:stCondLst>
                              <p:cond delay="500"/>
                            </p:stCondLst>
                            <p:childTnLst>
                              <p:par>
                                <p:cTn id="9" presetID="10" presetClass="exit" presetSubtype="0" fill="hold" grpId="0" nodeType="afterEffect">
                                  <p:stCondLst>
                                    <p:cond delay="0"/>
                                  </p:stCondLst>
                                  <p:childTnLst>
                                    <p:animEffect transition="out" filter="fade">
                                      <p:cBhvr>
                                        <p:cTn id="10" dur="500"/>
                                        <p:tgtEl>
                                          <p:spTgt spid="7"/>
                                        </p:tgtEl>
                                      </p:cBhvr>
                                    </p:animEffect>
                                    <p:set>
                                      <p:cBhvr>
                                        <p:cTn id="11" dur="1" fill="hold">
                                          <p:stCondLst>
                                            <p:cond delay="499"/>
                                          </p:stCondLst>
                                        </p:cTn>
                                        <p:tgtEl>
                                          <p:spTgt spid="7"/>
                                        </p:tgtEl>
                                        <p:attrNameLst>
                                          <p:attrName>style.visibility</p:attrName>
                                        </p:attrNameLst>
                                      </p:cBhvr>
                                      <p:to>
                                        <p:strVal val="hidden"/>
                                      </p:to>
                                    </p:set>
                                  </p:childTnLst>
                                </p:cTn>
                              </p:par>
                            </p:childTnLst>
                          </p:cTn>
                        </p:par>
                        <p:par>
                          <p:cTn id="12" fill="hold">
                            <p:stCondLst>
                              <p:cond delay="1000"/>
                            </p:stCondLst>
                            <p:childTnLst>
                              <p:par>
                                <p:cTn id="13" presetID="10" presetClass="exit" presetSubtype="0" fill="hold" grpId="0" nodeType="afterEffect">
                                  <p:stCondLst>
                                    <p:cond delay="0"/>
                                  </p:stCondLst>
                                  <p:childTnLst>
                                    <p:animEffect transition="out" filter="fade">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500"/>
                                        <p:tgtEl>
                                          <p:spTgt spid="14"/>
                                        </p:tgtEl>
                                      </p:cBhvr>
                                    </p:animEffect>
                                    <p:set>
                                      <p:cBhvr>
                                        <p:cTn id="20" dur="1" fill="hold">
                                          <p:stCondLst>
                                            <p:cond delay="499"/>
                                          </p:stCondLst>
                                        </p:cTn>
                                        <p:tgtEl>
                                          <p:spTgt spid="1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par>
                          <p:cTn id="26" fill="hold">
                            <p:stCondLst>
                              <p:cond delay="500"/>
                            </p:stCondLst>
                            <p:childTnLst>
                              <p:par>
                                <p:cTn id="27" presetID="10" presetClass="exit" presetSubtype="0" fill="hold" grpId="0" nodeType="afterEffect">
                                  <p:stCondLst>
                                    <p:cond delay="0"/>
                                  </p:stCondLst>
                                  <p:childTnLst>
                                    <p:animEffect transition="out" filter="fade">
                                      <p:cBhvr>
                                        <p:cTn id="28" dur="500"/>
                                        <p:tgtEl>
                                          <p:spTgt spid="12"/>
                                        </p:tgtEl>
                                      </p:cBhvr>
                                    </p:animEffect>
                                    <p:set>
                                      <p:cBhvr>
                                        <p:cTn id="29" dur="1" fill="hold">
                                          <p:stCondLst>
                                            <p:cond delay="499"/>
                                          </p:stCondLst>
                                        </p:cTn>
                                        <p:tgtEl>
                                          <p:spTgt spid="12"/>
                                        </p:tgtEl>
                                        <p:attrNameLst>
                                          <p:attrName>style.visibility</p:attrName>
                                        </p:attrNameLst>
                                      </p:cBhvr>
                                      <p:to>
                                        <p:strVal val="hidden"/>
                                      </p:to>
                                    </p:set>
                                  </p:childTnLst>
                                </p:cTn>
                              </p:par>
                            </p:childTnLst>
                          </p:cTn>
                        </p:par>
                        <p:par>
                          <p:cTn id="30" fill="hold">
                            <p:stCondLst>
                              <p:cond delay="1000"/>
                            </p:stCondLst>
                            <p:childTnLst>
                              <p:par>
                                <p:cTn id="31" presetID="10" presetClass="exit" presetSubtype="0" fill="hold" grpId="0" nodeType="afterEffect">
                                  <p:stCondLst>
                                    <p:cond delay="0"/>
                                  </p:stCondLst>
                                  <p:childTnLst>
                                    <p:animEffect transition="out" filter="fade">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a:t>
            </a:r>
            <a:endParaRPr lang="en-US" dirty="0"/>
          </a:p>
        </p:txBody>
      </p:sp>
      <p:pic>
        <p:nvPicPr>
          <p:cNvPr id="4" name="Picture 3"/>
          <p:cNvPicPr>
            <a:picLocks noChangeAspect="1"/>
          </p:cNvPicPr>
          <p:nvPr/>
        </p:nvPicPr>
        <p:blipFill>
          <a:blip r:embed="rId2"/>
          <a:stretch>
            <a:fillRect/>
          </a:stretch>
        </p:blipFill>
        <p:spPr>
          <a:xfrm>
            <a:off x="1265237" y="1598310"/>
            <a:ext cx="3799796" cy="2971800"/>
          </a:xfrm>
          <a:prstGeom prst="rect">
            <a:avLst/>
          </a:prstGeom>
        </p:spPr>
      </p:pic>
      <p:pic>
        <p:nvPicPr>
          <p:cNvPr id="6" name="Picture 5"/>
          <p:cNvPicPr>
            <a:picLocks noChangeAspect="1"/>
          </p:cNvPicPr>
          <p:nvPr/>
        </p:nvPicPr>
        <p:blipFill>
          <a:blip r:embed="rId3"/>
          <a:stretch>
            <a:fillRect/>
          </a:stretch>
        </p:blipFill>
        <p:spPr>
          <a:xfrm>
            <a:off x="6142037" y="4945062"/>
            <a:ext cx="2757334" cy="1641669"/>
          </a:xfrm>
          <a:prstGeom prst="rect">
            <a:avLst/>
          </a:prstGeom>
        </p:spPr>
      </p:pic>
      <p:pic>
        <p:nvPicPr>
          <p:cNvPr id="7" name="Picture 6"/>
          <p:cNvPicPr>
            <a:picLocks noChangeAspect="1"/>
          </p:cNvPicPr>
          <p:nvPr/>
        </p:nvPicPr>
        <p:blipFill>
          <a:blip r:embed="rId3"/>
          <a:stretch>
            <a:fillRect/>
          </a:stretch>
        </p:blipFill>
        <p:spPr>
          <a:xfrm>
            <a:off x="8732837" y="4945062"/>
            <a:ext cx="2757334" cy="1641669"/>
          </a:xfrm>
          <a:prstGeom prst="rect">
            <a:avLst/>
          </a:prstGeom>
        </p:spPr>
      </p:pic>
      <p:grpSp>
        <p:nvGrpSpPr>
          <p:cNvPr id="15" name="Group 14"/>
          <p:cNvGrpSpPr/>
          <p:nvPr/>
        </p:nvGrpSpPr>
        <p:grpSpPr>
          <a:xfrm>
            <a:off x="8275637" y="1363662"/>
            <a:ext cx="5095748" cy="1143000"/>
            <a:chOff x="3724401" y="5542315"/>
            <a:chExt cx="5095748" cy="1143000"/>
          </a:xfrm>
        </p:grpSpPr>
        <p:grpSp>
          <p:nvGrpSpPr>
            <p:cNvPr id="16" name="Group 15"/>
            <p:cNvGrpSpPr/>
            <p:nvPr/>
          </p:nvGrpSpPr>
          <p:grpSpPr>
            <a:xfrm>
              <a:off x="3724401" y="5542315"/>
              <a:ext cx="1404748" cy="1143000"/>
              <a:chOff x="2676789" y="1961598"/>
              <a:chExt cx="3638022" cy="2960145"/>
            </a:xfrm>
          </p:grpSpPr>
          <p:sp>
            <p:nvSpPr>
              <p:cNvPr id="18" name="Moon 17"/>
              <p:cNvSpPr/>
              <p:nvPr/>
            </p:nvSpPr>
            <p:spPr>
              <a:xfrm rot="3605583" flipH="1">
                <a:off x="4464970" y="1446361"/>
                <a:ext cx="1293283" cy="2406399"/>
              </a:xfrm>
              <a:prstGeom prst="moon">
                <a:avLst/>
              </a:prstGeom>
              <a:solidFill>
                <a:srgbClr val="A6A6A6">
                  <a:lumMod val="20000"/>
                  <a:lumOff val="8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Segoe UI"/>
                  <a:ea typeface="+mn-ea"/>
                  <a:cs typeface="+mn-cs"/>
                </a:endParaRPr>
              </a:p>
            </p:txBody>
          </p:sp>
          <p:sp>
            <p:nvSpPr>
              <p:cNvPr id="19" name="Moon 18"/>
              <p:cNvSpPr/>
              <p:nvPr/>
            </p:nvSpPr>
            <p:spPr>
              <a:xfrm rot="17994417">
                <a:off x="3233347" y="1405040"/>
                <a:ext cx="1293283" cy="2406399"/>
              </a:xfrm>
              <a:prstGeom prst="moon">
                <a:avLst/>
              </a:prstGeom>
              <a:solidFill>
                <a:srgbClr val="A6A6A6">
                  <a:lumMod val="20000"/>
                  <a:lumOff val="8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Segoe UI"/>
                  <a:ea typeface="+mn-ea"/>
                  <a:cs typeface="+mn-cs"/>
                </a:endParaRPr>
              </a:p>
            </p:txBody>
          </p:sp>
          <p:sp>
            <p:nvSpPr>
              <p:cNvPr id="20" name="Rectangle 19"/>
              <p:cNvSpPr/>
              <p:nvPr/>
            </p:nvSpPr>
            <p:spPr>
              <a:xfrm>
                <a:off x="3276600" y="2286000"/>
                <a:ext cx="2438400" cy="2438400"/>
              </a:xfrm>
              <a:prstGeom prst="rect">
                <a:avLst/>
              </a:prstGeom>
              <a:solidFill>
                <a:srgbClr val="16A5D9"/>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Segoe UI"/>
                  <a:ea typeface="+mn-ea"/>
                  <a:cs typeface="+mn-cs"/>
                </a:endParaRPr>
              </a:p>
            </p:txBody>
          </p:sp>
          <p:sp>
            <p:nvSpPr>
              <p:cNvPr id="21" name="TextBox 20"/>
              <p:cNvSpPr txBox="1"/>
              <p:nvPr/>
            </p:nvSpPr>
            <p:spPr>
              <a:xfrm>
                <a:off x="3202574" y="2052251"/>
                <a:ext cx="2438401" cy="286949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1" i="0" u="none" strike="noStrike" kern="0" cap="none" spc="0" normalizeH="0" baseline="0" noProof="0" dirty="0" smtClean="0">
                    <a:ln>
                      <a:noFill/>
                    </a:ln>
                    <a:solidFill>
                      <a:sysClr val="window" lastClr="FFFFFF"/>
                    </a:solidFill>
                    <a:effectLst/>
                    <a:uLnTx/>
                    <a:uFillTx/>
                    <a:latin typeface="Rockwell" pitchFamily="18" charset="0"/>
                  </a:rPr>
                  <a:t>Z</a:t>
                </a:r>
              </a:p>
            </p:txBody>
          </p:sp>
        </p:grpSp>
        <p:sp>
          <p:nvSpPr>
            <p:cNvPr id="17" name="TextBox 16"/>
            <p:cNvSpPr txBox="1"/>
            <p:nvPr/>
          </p:nvSpPr>
          <p:spPr>
            <a:xfrm>
              <a:off x="4716208" y="5664025"/>
              <a:ext cx="4103941" cy="769441"/>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4400" b="1" i="0" u="none" strike="noStrike" kern="0" cap="none" spc="0" normalizeH="0" baseline="0" noProof="0" dirty="0" smtClean="0">
                <a:ln>
                  <a:noFill/>
                </a:ln>
                <a:solidFill>
                  <a:sysClr val="window" lastClr="FFFFFF"/>
                </a:solidFill>
                <a:effectLst/>
                <a:uLnTx/>
                <a:uFillTx/>
                <a:latin typeface="Rockwell" pitchFamily="18" charset="0"/>
              </a:endParaRPr>
            </a:p>
          </p:txBody>
        </p:sp>
      </p:grpSp>
    </p:spTree>
    <p:extLst>
      <p:ext uri="{BB962C8B-B14F-4D97-AF65-F5344CB8AC3E}">
        <p14:creationId xmlns:p14="http://schemas.microsoft.com/office/powerpoint/2010/main" val="2623911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95477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5-30426_BUILD_2013_Template_Whit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id="{F0E36718-832C-4AEA-8417-41A66B189204}" vid="{161FDC1C-887D-4D37-A3B8-501A0D7FCE91}"/>
    </a:ext>
  </a:extLst>
</a:theme>
</file>

<file path=ppt/theme/theme2.xml><?xml version="1.0" encoding="utf-8"?>
<a:theme xmlns:a="http://schemas.openxmlformats.org/drawingml/2006/main" name="1_5-30426_BUILD_2013_Template_D.Blu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id="{F0E36718-832C-4AEA-8417-41A66B189204}" vid="{406DC43E-3286-418B-B3CF-9AE2AA3691B2}"/>
    </a:ext>
  </a:extLst>
</a:theme>
</file>

<file path=ppt/theme/theme3.xml><?xml version="1.0" encoding="utf-8"?>
<a:theme xmlns:a="http://schemas.openxmlformats.org/drawingml/2006/main" name="1_5-30426_BUILD_2013_Template_Whit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Presentation2" id="{01CC4781-2D43-4389-B8C5-5917EDE70A2B}" vid="{0DD32DD0-D69E-4CFF-A0B1-C3BC1547CA5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2013-06-28T07:00:00+00:00</Event_x0020_End_x0020_Date>
    <Event_x0020_Start_x0020_Date xmlns="2295e2e7-0eeb-498e-8716-217bb2ee6ee3">2013-06-26T07:00:00+00:00</Event_x0020_Start_x0020_Date>
    <MS_x0020_Speaker xmlns="2295e2e7-0eeb-498e-8716-217bb2ee6ee3">
      <UserInfo>
        <DisplayName/>
        <AccountId xsi:nil="true"/>
        <AccountType/>
      </UserInfo>
    </MS_x0020_Speaker>
    <External_x0020_Speaker xmlns="2295e2e7-0eeb-498e-8716-217bb2ee6ee3"> Josh Twist</External_x0020_Speaker>
    <Session_x0020_Code xmlns="2295e2e7-0eeb-498e-8716-217bb2ee6ee3">2-542</Session_x0020_Code>
    <ProductTaxHTField0 xmlns="2295e2e7-0eeb-498e-8716-217bb2ee6ee3">
      <Terms xmlns="http://schemas.microsoft.com/office/infopath/2007/PartnerControls"/>
    </ProductTaxHTField0>
    <Presentation_x0020_Date xmlns="2295e2e7-0eeb-498e-8716-217bb2ee6ee3">2013-06-27T00:00:00-07:00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Event_x0020_VenueTaxHTField0>
    <TaxCatchAll xmlns="230e9df3-be65-4c73-a93b-d1236ebd677e">
      <Value>497</Value>
      <Value>605</Value>
    </TaxCatchAll>
    <AudienceTaxHTField0 xmlns="8b529f77-48ab-4581-b468-93f09345b8aa">
      <Terms xmlns="http://schemas.microsoft.com/office/infopath/2007/PartnerControls"/>
    </AudienceTaxHTField0>
  </documentManagement>
</p:properties>
</file>

<file path=customXml/item3.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89fe5faf2f25a24617a4f509b32cc989">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dfcb5511298a0ed35e170e5fd997f4f9"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taxonomyMulti="true"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2295e2e7-0eeb-498e-8716-217bb2ee6ee3"/>
    <ds:schemaRef ds:uri="http://purl.org/dc/elements/1.1/"/>
    <ds:schemaRef ds:uri="http://purl.org/dc/dcmitype/"/>
    <ds:schemaRef ds:uri="230e9df3-be65-4c73-a93b-d1236ebd677e"/>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8b529f77-48ab-4581-b468-93f09345b8aa"/>
    <ds:schemaRef ds:uri="http://purl.org/dc/terms/"/>
  </ds:schemaRefs>
</ds:datastoreItem>
</file>

<file path=customXml/itemProps3.xml><?xml version="1.0" encoding="utf-8"?>
<ds:datastoreItem xmlns:ds="http://schemas.openxmlformats.org/officeDocument/2006/customXml" ds:itemID="{0B689815-4B65-4FA2-B74B-E9A4DF6AE7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275</TotalTime>
  <Words>125</Words>
  <Application>Microsoft Office PowerPoint</Application>
  <PresentationFormat>Custom</PresentationFormat>
  <Paragraphs>40</Paragraphs>
  <Slides>8</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8</vt:i4>
      </vt:variant>
    </vt:vector>
  </HeadingPairs>
  <TitlesOfParts>
    <vt:vector size="19" baseType="lpstr">
      <vt:lpstr>ＭＳ Ｐゴシック</vt:lpstr>
      <vt:lpstr>Arial</vt:lpstr>
      <vt:lpstr>Avenir LT Pro 45 Book</vt:lpstr>
      <vt:lpstr>Calibri</vt:lpstr>
      <vt:lpstr>Consolas</vt:lpstr>
      <vt:lpstr>Rockwell</vt:lpstr>
      <vt:lpstr>Segoe UI</vt:lpstr>
      <vt:lpstr>Segoe UI Light</vt:lpstr>
      <vt:lpstr>5-30426_BUILD_2013_Template_White</vt:lpstr>
      <vt:lpstr>1_5-30426_BUILD_2013_Template_D.Blue</vt:lpstr>
      <vt:lpstr>1_5-30426_BUILD_2013_Template_White</vt:lpstr>
      <vt:lpstr>Windows Azure Mobile Services soup to nuts</vt:lpstr>
      <vt:lpstr>Thanks</vt:lpstr>
      <vt:lpstr>Agenda</vt:lpstr>
      <vt:lpstr>since last build</vt:lpstr>
      <vt:lpstr>Mobile Services at Build</vt:lpstr>
      <vt:lpstr>Votabl2</vt:lpstr>
      <vt:lpstr>Voting</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Azure Mobile Services:  soup to nuts</dc:title>
  <dc:subject>Build 2013</dc:subject>
  <dc:creator>&lt;Presenter Name Here&gt;</dc:creator>
  <cp:keywords>Build 2013</cp:keywords>
  <dc:description>Template: Mitchell Derrey, Silver Fox Productions
Formatting: 
Date: October 26-28, 2013
Location: San Francisco, CA
Audience Type: Internal</dc:description>
  <cp:lastModifiedBy>Shows</cp:lastModifiedBy>
  <cp:revision>40</cp:revision>
  <dcterms:created xsi:type="dcterms:W3CDTF">2013-03-29T21:32:40Z</dcterms:created>
  <dcterms:modified xsi:type="dcterms:W3CDTF">2013-06-27T21:55:16Z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497;#San Francisco|84dfcb53-432b-499d-8965-93d483d36b4a</vt:lpwstr>
  </property>
  <property fmtid="{D5CDD505-2E9C-101B-9397-08002B2CF9AE}" pid="7" name="Campaign">
    <vt:lpwstr/>
  </property>
  <property fmtid="{D5CDD505-2E9C-101B-9397-08002B2CF9AE}" pid="8" name="Event Venue">
    <vt:lpwstr/>
  </property>
  <property fmtid="{D5CDD505-2E9C-101B-9397-08002B2CF9AE}" pid="9" name="Track">
    <vt:lpwstr/>
  </property>
</Properties>
</file>