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330" r:id="rId5"/>
    <p:sldMasterId id="2147484345" r:id="rId6"/>
    <p:sldMasterId id="2147484364" r:id="rId7"/>
    <p:sldMasterId id="2147484380" r:id="rId8"/>
  </p:sldMasterIdLst>
  <p:notesMasterIdLst>
    <p:notesMasterId r:id="rId48"/>
  </p:notesMasterIdLst>
  <p:handoutMasterIdLst>
    <p:handoutMasterId r:id="rId49"/>
  </p:handoutMasterIdLst>
  <p:sldIdLst>
    <p:sldId id="1117" r:id="rId9"/>
    <p:sldId id="1118" r:id="rId10"/>
    <p:sldId id="1119" r:id="rId11"/>
    <p:sldId id="1120" r:id="rId12"/>
    <p:sldId id="1121" r:id="rId13"/>
    <p:sldId id="1122" r:id="rId14"/>
    <p:sldId id="1123" r:id="rId15"/>
    <p:sldId id="1124" r:id="rId16"/>
    <p:sldId id="1125" r:id="rId17"/>
    <p:sldId id="1126" r:id="rId18"/>
    <p:sldId id="1127" r:id="rId19"/>
    <p:sldId id="1128" r:id="rId20"/>
    <p:sldId id="1129" r:id="rId21"/>
    <p:sldId id="1130" r:id="rId22"/>
    <p:sldId id="1131" r:id="rId23"/>
    <p:sldId id="1132" r:id="rId24"/>
    <p:sldId id="1133" r:id="rId25"/>
    <p:sldId id="1134" r:id="rId26"/>
    <p:sldId id="1135" r:id="rId27"/>
    <p:sldId id="1136" r:id="rId28"/>
    <p:sldId id="1137" r:id="rId29"/>
    <p:sldId id="1138" r:id="rId30"/>
    <p:sldId id="1139" r:id="rId31"/>
    <p:sldId id="1140" r:id="rId32"/>
    <p:sldId id="1141" r:id="rId33"/>
    <p:sldId id="1142" r:id="rId34"/>
    <p:sldId id="1143" r:id="rId35"/>
    <p:sldId id="1144" r:id="rId36"/>
    <p:sldId id="1145" r:id="rId37"/>
    <p:sldId id="1146" r:id="rId38"/>
    <p:sldId id="1147" r:id="rId39"/>
    <p:sldId id="1148" r:id="rId40"/>
    <p:sldId id="1149" r:id="rId41"/>
    <p:sldId id="1150" r:id="rId42"/>
    <p:sldId id="1151" r:id="rId43"/>
    <p:sldId id="1152" r:id="rId44"/>
    <p:sldId id="1153" r:id="rId45"/>
    <p:sldId id="1155" r:id="rId46"/>
    <p:sldId id="1154" r:id="rId47"/>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w to use this template" id="{E60AC486-1BAF-498A-9A57-7A5A1B7BADB5}">
          <p14:sldIdLst>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5"/>
            <p14:sldId id="1154"/>
          </p14:sldIdLst>
        </p14:section>
        <p14:section name="Build Template" id="{D88B19E0-7F40-4EB1-BF25-B9D8E02B1AB4}">
          <p14:sldIdLst/>
        </p14:section>
      </p14:sectionLst>
    </p:ex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BCF2"/>
    <a:srgbClr val="FFFFFF"/>
    <a:srgbClr val="000000"/>
    <a:srgbClr val="969696"/>
    <a:srgbClr val="002050"/>
    <a:srgbClr val="442359"/>
    <a:srgbClr val="333333"/>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22" autoAdjust="0"/>
    <p:restoredTop sz="90110" autoAdjust="0"/>
  </p:normalViewPr>
  <p:slideViewPr>
    <p:cSldViewPr>
      <p:cViewPr varScale="1">
        <p:scale>
          <a:sx n="91" d="100"/>
          <a:sy n="91" d="100"/>
        </p:scale>
        <p:origin x="1614" y="78"/>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6/26/2013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6/26/2013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AE6D20-C907-400C-9B31-A396E27ACC62}"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78989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530176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DD23DA-8F27-474A-8B4E-14C860ACADB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146673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DD23DA-8F27-474A-8B4E-14C860ACADB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061506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DD23DA-8F27-474A-8B4E-14C860ACADB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85578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DD23DA-8F27-474A-8B4E-14C860ACADB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55497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073860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240F79-97EA-4178-8F56-955ED3AC96A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208625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2449D9-ABA5-4677-ACE5-F8AB0730FC8E}"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31755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82369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2449D9-ABA5-4677-ACE5-F8AB0730FC8E}"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861293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914400"/>
            <a:ext cx="8126413" cy="4572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6/26/2013</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srgbClr val="000000"/>
              </a:solidFill>
              <a:latin typeface="Segoe UI" pitchFamily="34" charset="0"/>
            </a:endParaRPr>
          </a:p>
        </p:txBody>
      </p:sp>
    </p:spTree>
    <p:extLst>
      <p:ext uri="{BB962C8B-B14F-4D97-AF65-F5344CB8AC3E}">
        <p14:creationId xmlns:p14="http://schemas.microsoft.com/office/powerpoint/2010/main" val="3500873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FD0B3D-5893-4DE2-BCA7-AC88D1C3A3B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428189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557896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240F79-97EA-4178-8F56-955ED3AC96A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771175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152C9C-A369-42CC-A522-A19D39C53FBB}"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833390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306547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B4CA29-5158-4AE5-83D6-934FBEDC2AF0}"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918983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C6F9856-8767-4726-AF70-C2FCC06402D4}"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70005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240F79-97EA-4178-8F56-955ED3AC96A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055192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327E94-6C49-4DB8-A8B5-6D0AE282908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954853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83E683-21E7-4F04-8626-57551D0553CB}"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430148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240F79-97EA-4178-8F56-955ED3AC96A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0879051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B4CA29-5158-4AE5-83D6-934FBEDC2AF0}"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330481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8DF695-022F-424A-868D-87492B08324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9282026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9C70D4-1560-44D9-AF4B-B78D03E0BFBD}"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577688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4E522-307F-41B3-97D5-C31DC7C6BB2C}"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4752693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327E94-6C49-4DB8-A8B5-6D0AE282908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7714241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6/26/2013 12:54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133828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386233-EBEE-456F-A51F-FA29549A8415}"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947983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C93DDD-C5F3-4BE0-9C85-2E8D63A03C53}"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199510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D4D801-C0FA-4DC2-A044-A8B63E4AA97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8250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240F79-97EA-4178-8F56-955ED3AC96A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09685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F69D1B-2C3D-4C6A-A47F-FAA102A2E7C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60803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F69D1B-2C3D-4C6A-A47F-FAA102A2E7C8}"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523804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120650" y="6316662"/>
            <a:ext cx="10745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9541767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451225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7142052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4317547"/>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79731883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655377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68714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42270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0072167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14602804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7829040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3001430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3956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5294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080713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700902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32846028"/>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034778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6960105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36248403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8156968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5200875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132791530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26059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8590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262675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_Color  2">
    <p:bg>
      <p:bgPr>
        <a:solidFill>
          <a:srgbClr val="505050"/>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41436036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Content Layout">
    <p:bg>
      <p:bgPr>
        <a:solidFill>
          <a:srgbClr val="505050"/>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1754357"/>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Content 2">
    <p:bg>
      <p:bgPr>
        <a:solidFill>
          <a:srgbClr val="505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934615679"/>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nly_Large">
    <p:bg>
      <p:bgPr>
        <a:solidFill>
          <a:srgbClr val="505050"/>
        </a:solidFill>
        <a:effectLst/>
      </p:bgPr>
    </p:bg>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3202776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505050"/>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49499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484712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8844108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3869133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382378589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Layout">
    <p:bg>
      <p:bgPr>
        <a:solidFill>
          <a:srgbClr val="505050"/>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727766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bg>
      <p:bgPr>
        <a:solidFill>
          <a:srgbClr val="505050"/>
        </a:solidFill>
        <a:effectLst/>
      </p:bgPr>
    </p:bg>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36186597"/>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505050"/>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1157291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01623434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550871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6378559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895515579"/>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4292243"/>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9530673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022687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46966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8082763"/>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314757"/>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6925340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360216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816862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3.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4.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6" r:id="rId6"/>
    <p:sldLayoutId id="2147484187" r:id="rId7"/>
    <p:sldLayoutId id="2147484191" r:id="rId8"/>
    <p:sldLayoutId id="2147484188" r:id="rId9"/>
    <p:sldLayoutId id="2147484196" r:id="rId10"/>
    <p:sldLayoutId id="2147484189" r:id="rId11"/>
    <p:sldLayoutId id="2147484217" r:id="rId12"/>
    <p:sldLayoutId id="2147484218" r:id="rId13"/>
    <p:sldLayoutId id="2147484198" r:id="rId14"/>
    <p:sldLayoutId id="2147484344" r:id="rId15"/>
    <p:sldLayoutId id="2147484361" r:id="rId16"/>
    <p:sldLayoutId id="2147484362" r:id="rId17"/>
    <p:sldLayoutId id="2147484363" r:id="rId18"/>
    <p:sldLayoutId id="2147484379" r:id="rId19"/>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778585588"/>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Lst>
  <p:txStyles>
    <p:titleStyle>
      <a:lvl1pPr algn="l" defTabSz="914166" rtl="0" eaLnBrk="1" latinLnBrk="0" hangingPunct="1">
        <a:spcBef>
          <a:spcPct val="0"/>
        </a:spcBef>
        <a:buNone/>
        <a:defRPr sz="4800" kern="1200">
          <a:solidFill>
            <a:srgbClr val="505050"/>
          </a:soli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solidFill>
            <a:srgbClr val="505050"/>
          </a:solidFill>
          <a:latin typeface="+mj-lt"/>
          <a:ea typeface="+mn-ea"/>
          <a:cs typeface="+mn-cs"/>
        </a:defRPr>
      </a:lvl1pPr>
      <a:lvl2pPr marL="0" indent="0" algn="l" defTabSz="914166" rtl="0" eaLnBrk="1" latinLnBrk="0" hangingPunct="1">
        <a:spcBef>
          <a:spcPct val="20000"/>
        </a:spcBef>
        <a:buFont typeface="Arial" pitchFamily="34" charset="0"/>
        <a:buNone/>
        <a:defRPr sz="2800" kern="1200">
          <a:solidFill>
            <a:srgbClr val="505050"/>
          </a:soli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solidFill>
            <a:srgbClr val="505050"/>
          </a:soli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solidFill>
            <a:srgbClr val="505050"/>
          </a:soli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solidFill>
            <a:srgbClr val="505050"/>
          </a:soli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145866818"/>
      </p:ext>
    </p:extLst>
  </p:cSld>
  <p:clrMap bg1="dk1" tx1="lt1" bg2="dk2" tx2="lt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9"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505050"/>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451785515"/>
      </p:ext>
    </p:extLst>
  </p:cSld>
  <p:clrMap bg1="dk1" tx1="lt1" bg2="dk2" tx2="lt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8"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431888759"/>
      </p:ext>
    </p:extLst>
  </p:cSld>
  <p:clrMap bg1="dk1" tx1="lt1" bg2="dk2" tx2="lt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 id="2147484392" r:id="rId12"/>
    <p:sldLayoutId id="2147484393"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9.xml"/><Relationship Id="rId7"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5.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code.msdn.microsoft.com/windowsdesktop" TargetMode="External"/><Relationship Id="rId2" Type="http://schemas.openxmlformats.org/officeDocument/2006/relationships/hyperlink" Target="http://go.microsoft.com/fwlink/p/?LinkID=307061"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58.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66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sz="2800" dirty="0" smtClean="0"/>
              <a:t>Jerry Harris,</a:t>
            </a:r>
          </a:p>
          <a:p>
            <a:r>
              <a:rPr lang="en-US" sz="2800" dirty="0" smtClean="0"/>
              <a:t>Principal Scientist, Photoshop Development</a:t>
            </a:r>
          </a:p>
          <a:p>
            <a:r>
              <a:rPr lang="en-US" sz="2800" dirty="0" smtClean="0"/>
              <a:t>Adobe</a:t>
            </a:r>
            <a:endParaRPr lang="en-US" sz="2800" dirty="0"/>
          </a:p>
        </p:txBody>
      </p:sp>
      <p:sp>
        <p:nvSpPr>
          <p:cNvPr id="3" name="Title 2"/>
          <p:cNvSpPr>
            <a:spLocks noGrp="1"/>
          </p:cNvSpPr>
          <p:nvPr>
            <p:ph type="title"/>
          </p:nvPr>
        </p:nvSpPr>
        <p:spPr/>
        <p:txBody>
          <a:bodyPr/>
          <a:lstStyle/>
          <a:p>
            <a:r>
              <a:rPr lang="en-US" dirty="0" smtClean="0"/>
              <a:t>Adobe</a:t>
            </a:r>
            <a:endParaRPr lang="en-US" dirty="0"/>
          </a:p>
        </p:txBody>
      </p:sp>
    </p:spTree>
    <p:extLst>
      <p:ext uri="{BB962C8B-B14F-4D97-AF65-F5344CB8AC3E}">
        <p14:creationId xmlns:p14="http://schemas.microsoft.com/office/powerpoint/2010/main" val="25473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8" y="130809"/>
            <a:ext cx="11945341" cy="6719253"/>
          </a:xfrm>
          <a:prstGeom prst="rect">
            <a:avLst/>
          </a:prstGeom>
        </p:spPr>
      </p:pic>
    </p:spTree>
    <p:extLst>
      <p:ext uri="{BB962C8B-B14F-4D97-AF65-F5344CB8AC3E}">
        <p14:creationId xmlns:p14="http://schemas.microsoft.com/office/powerpoint/2010/main" val="150186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4" y="68086"/>
            <a:ext cx="12039913" cy="6772450"/>
          </a:xfrm>
          <a:prstGeom prst="rect">
            <a:avLst/>
          </a:prstGeom>
        </p:spPr>
      </p:pic>
    </p:spTree>
    <p:extLst>
      <p:ext uri="{BB962C8B-B14F-4D97-AF65-F5344CB8AC3E}">
        <p14:creationId xmlns:p14="http://schemas.microsoft.com/office/powerpoint/2010/main" val="1916395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7" y="151904"/>
            <a:ext cx="11907839" cy="6698158"/>
          </a:xfrm>
          <a:prstGeom prst="rect">
            <a:avLst/>
          </a:prstGeom>
        </p:spPr>
      </p:pic>
    </p:spTree>
    <p:extLst>
      <p:ext uri="{BB962C8B-B14F-4D97-AF65-F5344CB8AC3E}">
        <p14:creationId xmlns:p14="http://schemas.microsoft.com/office/powerpoint/2010/main" val="400064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7" y="183910"/>
            <a:ext cx="11785915" cy="6629576"/>
          </a:xfrm>
          <a:prstGeom prst="rect">
            <a:avLst/>
          </a:prstGeom>
        </p:spPr>
      </p:pic>
    </p:spTree>
    <p:extLst>
      <p:ext uri="{BB962C8B-B14F-4D97-AF65-F5344CB8AC3E}">
        <p14:creationId xmlns:p14="http://schemas.microsoft.com/office/powerpoint/2010/main" val="62759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7" y="1668482"/>
            <a:ext cx="11887199" cy="5027593"/>
          </a:xfrm>
        </p:spPr>
        <p:txBody>
          <a:bodyPr/>
          <a:lstStyle/>
          <a:p>
            <a:r>
              <a:rPr lang="en-US" sz="2800" dirty="0" smtClean="0"/>
              <a:t>Multi-monitor </a:t>
            </a:r>
            <a:r>
              <a:rPr lang="en-US" sz="2800" dirty="0"/>
              <a:t>High DPI support.</a:t>
            </a:r>
          </a:p>
          <a:p>
            <a:r>
              <a:rPr lang="en-US" sz="2800" dirty="0" smtClean="0"/>
              <a:t>Native </a:t>
            </a:r>
            <a:r>
              <a:rPr lang="en-US" sz="2800" dirty="0"/>
              <a:t>Stylus </a:t>
            </a:r>
            <a:r>
              <a:rPr lang="en-US" sz="2800" dirty="0" smtClean="0"/>
              <a:t>support via WM_POINTER:</a:t>
            </a:r>
            <a:endParaRPr lang="en-US" sz="2800" dirty="0"/>
          </a:p>
          <a:p>
            <a:r>
              <a:rPr lang="en-US" sz="2800" dirty="0"/>
              <a:t>       Palletized UI navigable by stylus</a:t>
            </a:r>
          </a:p>
          <a:p>
            <a:r>
              <a:rPr lang="en-US" sz="2800" dirty="0"/>
              <a:t>       Out of Box experience that works </a:t>
            </a:r>
            <a:r>
              <a:rPr lang="en-US" sz="2800" dirty="0" smtClean="0"/>
              <a:t>without custom drivers</a:t>
            </a:r>
            <a:endParaRPr lang="en-US" sz="2800" dirty="0"/>
          </a:p>
          <a:p>
            <a:r>
              <a:rPr lang="en-US" sz="2800" dirty="0" smtClean="0"/>
              <a:t>Touch:</a:t>
            </a:r>
          </a:p>
          <a:p>
            <a:r>
              <a:rPr lang="en-US" sz="2800" dirty="0"/>
              <a:t>	</a:t>
            </a:r>
            <a:r>
              <a:rPr lang="en-US" sz="2800" dirty="0" smtClean="0"/>
              <a:t>Pinch </a:t>
            </a:r>
            <a:r>
              <a:rPr lang="en-US" sz="2800" dirty="0"/>
              <a:t>to Zoom, </a:t>
            </a:r>
            <a:r>
              <a:rPr lang="en-US" sz="2800" dirty="0" smtClean="0"/>
              <a:t>translate, rotate canvas</a:t>
            </a:r>
            <a:endParaRPr lang="en-US" sz="2800" dirty="0"/>
          </a:p>
          <a:p>
            <a:r>
              <a:rPr lang="en-US" sz="2800" dirty="0" smtClean="0"/>
              <a:t>GPU </a:t>
            </a:r>
            <a:r>
              <a:rPr lang="en-US" sz="2800" dirty="0"/>
              <a:t>backed R</a:t>
            </a:r>
            <a:r>
              <a:rPr lang="en-US" sz="2800" dirty="0" smtClean="0"/>
              <a:t>endering </a:t>
            </a:r>
            <a:r>
              <a:rPr lang="en-US" sz="2800" dirty="0"/>
              <a:t>and Animation </a:t>
            </a:r>
            <a:r>
              <a:rPr lang="en-US" sz="2800" dirty="0" smtClean="0"/>
              <a:t>APIs:</a:t>
            </a:r>
          </a:p>
          <a:p>
            <a:r>
              <a:rPr lang="en-US" sz="2800" dirty="0"/>
              <a:t>	</a:t>
            </a:r>
            <a:r>
              <a:rPr lang="en-US" sz="2800" dirty="0" smtClean="0"/>
              <a:t>Direct2D, DirectComposition.</a:t>
            </a:r>
            <a:endParaRPr lang="en-US" sz="2800" dirty="0"/>
          </a:p>
        </p:txBody>
      </p:sp>
      <p:sp>
        <p:nvSpPr>
          <p:cNvPr id="3" name="Title 2"/>
          <p:cNvSpPr>
            <a:spLocks noGrp="1"/>
          </p:cNvSpPr>
          <p:nvPr>
            <p:ph type="title"/>
          </p:nvPr>
        </p:nvSpPr>
        <p:spPr/>
        <p:txBody>
          <a:bodyPr/>
          <a:lstStyle/>
          <a:p>
            <a:r>
              <a:rPr lang="en-US" dirty="0" smtClean="0"/>
              <a:t>Adobe Photoshop Aspirations</a:t>
            </a:r>
            <a:endParaRPr lang="en-US" dirty="0"/>
          </a:p>
        </p:txBody>
      </p:sp>
    </p:spTree>
    <p:extLst>
      <p:ext uri="{BB962C8B-B14F-4D97-AF65-F5344CB8AC3E}">
        <p14:creationId xmlns:p14="http://schemas.microsoft.com/office/powerpoint/2010/main" val="62185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solidFill>
                  <a:schemeClr val="bg1">
                    <a:lumMod val="65000"/>
                    <a:lumOff val="35000"/>
                  </a:schemeClr>
                </a:solidFill>
              </a:rPr>
              <a:t>Device Form Factors</a:t>
            </a:r>
          </a:p>
          <a:p>
            <a:r>
              <a:rPr lang="en-US" dirty="0" smtClean="0">
                <a:solidFill>
                  <a:schemeClr val="bg1">
                    <a:lumMod val="65000"/>
                    <a:lumOff val="35000"/>
                  </a:schemeClr>
                </a:solidFill>
              </a:rPr>
              <a:t>Windows 8.1 platform</a:t>
            </a:r>
          </a:p>
          <a:p>
            <a:r>
              <a:rPr lang="en-US" dirty="0" smtClean="0"/>
              <a:t>Supporting Dense Screens</a:t>
            </a:r>
          </a:p>
          <a:p>
            <a:r>
              <a:rPr lang="en-US" dirty="0" smtClean="0"/>
              <a:t>Composition and Animation</a:t>
            </a:r>
          </a:p>
          <a:p>
            <a:r>
              <a:rPr lang="en-US" dirty="0" smtClean="0"/>
              <a:t>Input and Manipulation</a:t>
            </a:r>
          </a:p>
        </p:txBody>
      </p:sp>
      <p:sp>
        <p:nvSpPr>
          <p:cNvPr id="5" name="Title 4"/>
          <p:cNvSpPr>
            <a:spLocks noGrp="1"/>
          </p:cNvSpPr>
          <p:nvPr>
            <p:ph type="title"/>
          </p:nvPr>
        </p:nvSpPr>
        <p:spPr/>
        <p:txBody>
          <a:bodyPr/>
          <a:lstStyle/>
          <a:p>
            <a:r>
              <a:rPr lang="en-US" dirty="0" smtClean="0"/>
              <a:t>Agenda slide</a:t>
            </a:r>
            <a:br>
              <a:rPr lang="en-US" dirty="0" smtClean="0"/>
            </a:br>
            <a:endParaRPr lang="en-US" dirty="0"/>
          </a:p>
        </p:txBody>
      </p:sp>
      <p:pic>
        <p:nvPicPr>
          <p:cNvPr id="7" name="Picture Placeholder 6"/>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9068" t="17446" r="6977" b="-4671"/>
          <a:stretch/>
        </p:blipFill>
        <p:spPr>
          <a:xfrm>
            <a:off x="274638" y="1696173"/>
            <a:ext cx="3992879" cy="3629889"/>
          </a:xfrm>
        </p:spPr>
      </p:pic>
    </p:spTree>
    <p:extLst>
      <p:ext uri="{BB962C8B-B14F-4D97-AF65-F5344CB8AC3E}">
        <p14:creationId xmlns:p14="http://schemas.microsoft.com/office/powerpoint/2010/main" val="174194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New DPI features in Windows 8.1</a:t>
            </a:r>
            <a:endParaRPr lang="en-US" dirty="0"/>
          </a:p>
        </p:txBody>
      </p:sp>
      <p:sp>
        <p:nvSpPr>
          <p:cNvPr id="2" name="Text Placeholder 1"/>
          <p:cNvSpPr>
            <a:spLocks noGrp="1"/>
          </p:cNvSpPr>
          <p:nvPr>
            <p:ph type="body" sz="quarter" idx="10"/>
          </p:nvPr>
        </p:nvSpPr>
        <p:spPr/>
        <p:txBody>
          <a:bodyPr/>
          <a:lstStyle/>
          <a:p>
            <a:r>
              <a:rPr lang="en-US" dirty="0" smtClean="0"/>
              <a:t>200% desktop scaling</a:t>
            </a:r>
          </a:p>
          <a:p>
            <a:endParaRPr lang="en-US" dirty="0"/>
          </a:p>
          <a:p>
            <a:r>
              <a:rPr lang="en-US" dirty="0" smtClean="0"/>
              <a:t>Per-monitor optimized desktop scaling</a:t>
            </a:r>
          </a:p>
          <a:p>
            <a:endParaRPr lang="en-US" dirty="0"/>
          </a:p>
          <a:p>
            <a:r>
              <a:rPr lang="en-US" dirty="0" smtClean="0"/>
              <a:t>API to enable per-monitor DPI aware applications</a:t>
            </a:r>
            <a:endParaRPr lang="en-US" dirty="0"/>
          </a:p>
        </p:txBody>
      </p:sp>
    </p:spTree>
    <p:extLst>
      <p:ext uri="{BB962C8B-B14F-4D97-AF65-F5344CB8AC3E}">
        <p14:creationId xmlns:p14="http://schemas.microsoft.com/office/powerpoint/2010/main" val="158309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Demo: High DPI support in Windows 8.1</a:t>
            </a:r>
            <a:endParaRPr lang="en-US" dirty="0"/>
          </a:p>
        </p:txBody>
      </p:sp>
    </p:spTree>
    <p:extLst>
      <p:ext uri="{BB962C8B-B14F-4D97-AF65-F5344CB8AC3E}">
        <p14:creationId xmlns:p14="http://schemas.microsoft.com/office/powerpoint/2010/main" val="160007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Supporting DPI in desktop applications</a:t>
            </a:r>
            <a:endParaRPr lang="en-US" dirty="0"/>
          </a:p>
        </p:txBody>
      </p:sp>
      <p:sp>
        <p:nvSpPr>
          <p:cNvPr id="2" name="Text Placeholder 1"/>
          <p:cNvSpPr>
            <a:spLocks noGrp="1"/>
          </p:cNvSpPr>
          <p:nvPr>
            <p:ph type="body" sz="quarter" idx="10"/>
          </p:nvPr>
        </p:nvSpPr>
        <p:spPr>
          <a:xfrm>
            <a:off x="274638" y="1668463"/>
            <a:ext cx="11887199" cy="5027612"/>
          </a:xfrm>
        </p:spPr>
        <p:txBody>
          <a:bodyPr/>
          <a:lstStyle/>
          <a:p>
            <a:r>
              <a:rPr lang="en-US" dirty="0" smtClean="0"/>
              <a:t>Make your application DPI aware</a:t>
            </a:r>
          </a:p>
          <a:p>
            <a:endParaRPr lang="en-US" dirty="0" smtClean="0"/>
          </a:p>
          <a:p>
            <a:r>
              <a:rPr lang="en-US" dirty="0" smtClean="0"/>
              <a:t>Consider 125%, 150% and 200% assets</a:t>
            </a:r>
          </a:p>
          <a:p>
            <a:endParaRPr lang="en-US" dirty="0"/>
          </a:p>
          <a:p>
            <a:r>
              <a:rPr lang="en-US" dirty="0" smtClean="0"/>
              <a:t>For</a:t>
            </a:r>
            <a:r>
              <a:rPr lang="en-US" baseline="0" dirty="0" smtClean="0"/>
              <a:t> highest degree of control support per-monitor DPI</a:t>
            </a:r>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0191" y="1744662"/>
            <a:ext cx="5305446" cy="253157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191" y="1744662"/>
            <a:ext cx="5305446" cy="2679163"/>
          </a:xfrm>
          <a:prstGeom prst="rect">
            <a:avLst/>
          </a:prstGeom>
        </p:spPr>
      </p:pic>
      <p:graphicFrame>
        <p:nvGraphicFramePr>
          <p:cNvPr id="12" name="Object 11"/>
          <p:cNvGraphicFramePr>
            <a:graphicFrameLocks noChangeAspect="1"/>
          </p:cNvGraphicFramePr>
          <p:nvPr>
            <p:extLst/>
          </p:nvPr>
        </p:nvGraphicFramePr>
        <p:xfrm>
          <a:off x="6218237" y="3725862"/>
          <a:ext cx="6018212" cy="1993900"/>
        </p:xfrm>
        <a:graphic>
          <a:graphicData uri="http://schemas.openxmlformats.org/presentationml/2006/ole">
            <mc:AlternateContent xmlns:mc="http://schemas.openxmlformats.org/markup-compatibility/2006">
              <mc:Choice xmlns:v="urn:schemas-microsoft-com:vml" Requires="v">
                <p:oleObj spid="_x0000_s1042" name="Image" r:id="rId6" imgW="6018840" imgH="1993320" progId="Photoshop.Image.13">
                  <p:embed/>
                </p:oleObj>
              </mc:Choice>
              <mc:Fallback>
                <p:oleObj name="Image" r:id="rId6" imgW="6018840" imgH="1993320" progId="Photoshop.Image.13">
                  <p:embed/>
                  <p:pic>
                    <p:nvPicPr>
                      <p:cNvPr id="0" name=""/>
                      <p:cNvPicPr/>
                      <p:nvPr/>
                    </p:nvPicPr>
                    <p:blipFill>
                      <a:blip r:embed="rId7"/>
                      <a:stretch>
                        <a:fillRect/>
                      </a:stretch>
                    </p:blipFill>
                    <p:spPr>
                      <a:xfrm>
                        <a:off x="6218237" y="3725862"/>
                        <a:ext cx="6018212" cy="1993900"/>
                      </a:xfrm>
                      <a:prstGeom prst="rect">
                        <a:avLst/>
                      </a:prstGeom>
                      <a:ln w="38100">
                        <a:solidFill>
                          <a:schemeClr val="accent3">
                            <a:lumMod val="60000"/>
                            <a:lumOff val="40000"/>
                          </a:schemeClr>
                        </a:solidFill>
                        <a:miter lim="800000"/>
                      </a:ln>
                    </p:spPr>
                  </p:pic>
                </p:oleObj>
              </mc:Fallback>
            </mc:AlternateContent>
          </a:graphicData>
        </a:graphic>
      </p:graphicFrame>
      <p:graphicFrame>
        <p:nvGraphicFramePr>
          <p:cNvPr id="13" name="Object 12"/>
          <p:cNvGraphicFramePr>
            <a:graphicFrameLocks noChangeAspect="1"/>
          </p:cNvGraphicFramePr>
          <p:nvPr>
            <p:extLst/>
          </p:nvPr>
        </p:nvGraphicFramePr>
        <p:xfrm>
          <a:off x="147637" y="3802062"/>
          <a:ext cx="5765800" cy="1866900"/>
        </p:xfrm>
        <a:graphic>
          <a:graphicData uri="http://schemas.openxmlformats.org/presentationml/2006/ole">
            <mc:AlternateContent xmlns:mc="http://schemas.openxmlformats.org/markup-compatibility/2006">
              <mc:Choice xmlns:v="urn:schemas-microsoft-com:vml" Requires="v">
                <p:oleObj spid="_x0000_s1043" name="Image" r:id="rId8" imgW="5765040" imgH="1866600" progId="Photoshop.Image.13">
                  <p:embed/>
                </p:oleObj>
              </mc:Choice>
              <mc:Fallback>
                <p:oleObj name="Image" r:id="rId8" imgW="5765040" imgH="1866600" progId="Photoshop.Image.13">
                  <p:embed/>
                  <p:pic>
                    <p:nvPicPr>
                      <p:cNvPr id="0" name=""/>
                      <p:cNvPicPr/>
                      <p:nvPr/>
                    </p:nvPicPr>
                    <p:blipFill>
                      <a:blip r:embed="rId9"/>
                      <a:stretch>
                        <a:fillRect/>
                      </a:stretch>
                    </p:blipFill>
                    <p:spPr>
                      <a:xfrm>
                        <a:off x="147637" y="3802062"/>
                        <a:ext cx="5765800" cy="1866900"/>
                      </a:xfrm>
                      <a:prstGeom prst="rect">
                        <a:avLst/>
                      </a:prstGeom>
                      <a:ln w="38100">
                        <a:solidFill>
                          <a:schemeClr val="accent3">
                            <a:lumMod val="60000"/>
                            <a:lumOff val="40000"/>
                          </a:schemeClr>
                        </a:solidFill>
                        <a:miter lim="800000"/>
                      </a:ln>
                    </p:spPr>
                  </p:pic>
                </p:oleObj>
              </mc:Fallback>
            </mc:AlternateContent>
          </a:graphicData>
        </a:graphic>
      </p:graphicFrame>
      <p:sp>
        <p:nvSpPr>
          <p:cNvPr id="14" name="Rectangle 13"/>
          <p:cNvSpPr/>
          <p:nvPr/>
        </p:nvSpPr>
        <p:spPr bwMode="auto">
          <a:xfrm>
            <a:off x="2332037" y="2811462"/>
            <a:ext cx="2286000" cy="762000"/>
          </a:xfrm>
          <a:prstGeom prst="rect">
            <a:avLst/>
          </a:prstGeom>
          <a:noFill/>
          <a:ln w="38100">
            <a:solidFill>
              <a:schemeClr val="accent3">
                <a:lumMod val="60000"/>
                <a:lumOff val="40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8770143" y="2811462"/>
            <a:ext cx="2286000" cy="685800"/>
          </a:xfrm>
          <a:prstGeom prst="rect">
            <a:avLst/>
          </a:prstGeom>
          <a:noFill/>
          <a:ln w="38100">
            <a:solidFill>
              <a:schemeClr val="accent3">
                <a:lumMod val="60000"/>
                <a:lumOff val="40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cxnSp>
        <p:nvCxnSpPr>
          <p:cNvPr id="8" name="Straight Connector 7"/>
          <p:cNvCxnSpPr/>
          <p:nvPr/>
        </p:nvCxnSpPr>
        <p:spPr>
          <a:xfrm flipV="1">
            <a:off x="122237" y="3573462"/>
            <a:ext cx="2209800" cy="204786"/>
          </a:xfrm>
          <a:prstGeom prst="line">
            <a:avLst/>
          </a:prstGeom>
          <a:ln w="38100">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18037" y="3573462"/>
            <a:ext cx="1295400" cy="204786"/>
          </a:xfrm>
          <a:prstGeom prst="line">
            <a:avLst/>
          </a:prstGeom>
          <a:ln w="38100">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6218237" y="3496469"/>
            <a:ext cx="2551906" cy="179386"/>
          </a:xfrm>
          <a:prstGeom prst="line">
            <a:avLst/>
          </a:prstGeom>
          <a:ln w="38100">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1056143" y="3496469"/>
            <a:ext cx="1180306" cy="179386"/>
          </a:xfrm>
          <a:prstGeom prst="line">
            <a:avLst/>
          </a:prstGeom>
          <a:ln w="38100">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6037" y="5859462"/>
            <a:ext cx="5181600" cy="461665"/>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Text in a DPI aware application</a:t>
            </a:r>
          </a:p>
        </p:txBody>
      </p:sp>
      <p:sp>
        <p:nvSpPr>
          <p:cNvPr id="15" name="TextBox 14"/>
          <p:cNvSpPr txBox="1"/>
          <p:nvPr/>
        </p:nvSpPr>
        <p:spPr>
          <a:xfrm>
            <a:off x="7513637" y="5859462"/>
            <a:ext cx="4772046" cy="461665"/>
          </a:xfrm>
          <a:prstGeom prst="rect">
            <a:avLst/>
          </a:prstGeom>
          <a:noFill/>
        </p:spPr>
        <p:txBody>
          <a:bodyPr wrap="square" rtlCol="0">
            <a:spAutoFit/>
          </a:bodyPr>
          <a:lstStyle/>
          <a:p>
            <a:pPr algn="r"/>
            <a:r>
              <a:rPr lang="en-US" sz="2400" dirty="0" smtClean="0">
                <a:gradFill>
                  <a:gsLst>
                    <a:gs pos="0">
                      <a:srgbClr val="FFFFFF"/>
                    </a:gs>
                    <a:gs pos="100000">
                      <a:srgbClr val="FFFFFF"/>
                    </a:gs>
                  </a:gsLst>
                  <a:lin ang="5400000" scaled="0"/>
                </a:gradFill>
              </a:rPr>
              <a:t>Text in a DPI unaware application</a:t>
            </a:r>
          </a:p>
        </p:txBody>
      </p:sp>
    </p:spTree>
    <p:extLst>
      <p:ext uri="{BB962C8B-B14F-4D97-AF65-F5344CB8AC3E}">
        <p14:creationId xmlns:p14="http://schemas.microsoft.com/office/powerpoint/2010/main" val="380919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3"/>
                                        </p:tgtEl>
                                      </p:cBhvr>
                                    </p:animEffect>
                                    <p:set>
                                      <p:cBhvr>
                                        <p:cTn id="54" dur="1" fill="hold">
                                          <p:stCondLst>
                                            <p:cond delay="499"/>
                                          </p:stCondLst>
                                        </p:cTn>
                                        <p:tgtEl>
                                          <p:spTgt spid="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3"/>
                                        </p:tgtEl>
                                      </p:cBhvr>
                                    </p:animEffect>
                                    <p:set>
                                      <p:cBhvr>
                                        <p:cTn id="60" dur="1" fill="hold">
                                          <p:stCondLst>
                                            <p:cond delay="499"/>
                                          </p:stCondLst>
                                        </p:cTn>
                                        <p:tgtEl>
                                          <p:spTgt spid="1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2"/>
                                        </p:tgtEl>
                                      </p:cBhvr>
                                    </p:animEffect>
                                    <p:set>
                                      <p:cBhvr>
                                        <p:cTn id="66" dur="1" fill="hold">
                                          <p:stCondLst>
                                            <p:cond delay="499"/>
                                          </p:stCondLst>
                                        </p:cTn>
                                        <p:tgtEl>
                                          <p:spTgt spid="12"/>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6"/>
                                        </p:tgtEl>
                                      </p:cBhvr>
                                    </p:animEffect>
                                    <p:set>
                                      <p:cBhvr>
                                        <p:cTn id="81" dur="1" fill="hold">
                                          <p:stCondLst>
                                            <p:cond delay="499"/>
                                          </p:stCondLst>
                                        </p:cTn>
                                        <p:tgtEl>
                                          <p:spTgt spid="6"/>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5"/>
                                        </p:tgtEl>
                                      </p:cBhvr>
                                    </p:animEffect>
                                    <p:set>
                                      <p:cBhvr>
                                        <p:cTn id="84" dur="1" fill="hold">
                                          <p:stCondLst>
                                            <p:cond delay="499"/>
                                          </p:stCondLst>
                                        </p:cTn>
                                        <p:tgtEl>
                                          <p:spTgt spid="15"/>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2">
                                            <p:txEl>
                                              <p:pRg st="0" end="0"/>
                                            </p:txEl>
                                          </p:spTgt>
                                        </p:tgtEl>
                                        <p:attrNameLst>
                                          <p:attrName>style.visibility</p:attrName>
                                        </p:attrNameLst>
                                      </p:cBhvr>
                                      <p:to>
                                        <p:strVal val="visible"/>
                                      </p:to>
                                    </p:set>
                                    <p:animEffect transition="in" filter="fade">
                                      <p:cBhvr>
                                        <p:cTn id="89" dur="500"/>
                                        <p:tgtEl>
                                          <p:spTgt spid="2">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
                                            <p:txEl>
                                              <p:pRg st="2" end="2"/>
                                            </p:txEl>
                                          </p:spTgt>
                                        </p:tgtEl>
                                        <p:attrNameLst>
                                          <p:attrName>style.visibility</p:attrName>
                                        </p:attrNameLst>
                                      </p:cBhvr>
                                      <p:to>
                                        <p:strVal val="visible"/>
                                      </p:to>
                                    </p:set>
                                    <p:animEffect transition="in" filter="fade">
                                      <p:cBhvr>
                                        <p:cTn id="94" dur="500"/>
                                        <p:tgtEl>
                                          <p:spTgt spid="2">
                                            <p:txEl>
                                              <p:pRg st="2" end="2"/>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2">
                                            <p:txEl>
                                              <p:pRg st="4" end="4"/>
                                            </p:txEl>
                                          </p:spTgt>
                                        </p:tgtEl>
                                        <p:attrNameLst>
                                          <p:attrName>style.visibility</p:attrName>
                                        </p:attrNameLst>
                                      </p:cBhvr>
                                      <p:to>
                                        <p:strVal val="visible"/>
                                      </p:to>
                                    </p:set>
                                    <p:animEffect transition="in" filter="fade">
                                      <p:cBhvr>
                                        <p:cTn id="9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9" grpId="0" animBg="1"/>
      <p:bldP spid="9" grpId="1" animBg="1"/>
      <p:bldP spid="6" grpId="0"/>
      <p:bldP spid="6"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t>Power-up your Desktop application with Windows 8.1</a:t>
            </a:r>
            <a:endParaRPr lang="en-US" sz="5400" dirty="0"/>
          </a:p>
        </p:txBody>
      </p:sp>
      <p:sp>
        <p:nvSpPr>
          <p:cNvPr id="3" name="Subtitle 2"/>
          <p:cNvSpPr>
            <a:spLocks noGrp="1"/>
          </p:cNvSpPr>
          <p:nvPr>
            <p:ph type="subTitle" idx="1"/>
          </p:nvPr>
        </p:nvSpPr>
        <p:spPr/>
        <p:txBody>
          <a:bodyPr/>
          <a:lstStyle/>
          <a:p>
            <a:r>
              <a:rPr lang="en-US" dirty="0" smtClean="0"/>
              <a:t>James Clarke</a:t>
            </a:r>
          </a:p>
          <a:p>
            <a:r>
              <a:rPr lang="en-US" dirty="0" smtClean="0"/>
              <a:t>Principal </a:t>
            </a:r>
            <a:r>
              <a:rPr lang="en-US" dirty="0"/>
              <a:t>Program Manager Lead </a:t>
            </a:r>
            <a:r>
              <a:rPr lang="en-US" dirty="0" smtClean="0"/>
              <a:t/>
            </a:r>
            <a:br>
              <a:rPr lang="en-US" dirty="0" smtClean="0"/>
            </a:br>
            <a:r>
              <a:rPr lang="en-US" dirty="0" smtClean="0"/>
              <a:t>Microsoft Corporation</a:t>
            </a:r>
          </a:p>
          <a:p>
            <a:r>
              <a:rPr lang="en-US" dirty="0" smtClean="0"/>
              <a:t>3-017</a:t>
            </a:r>
          </a:p>
        </p:txBody>
      </p:sp>
    </p:spTree>
    <p:extLst>
      <p:ext uri="{BB962C8B-B14F-4D97-AF65-F5344CB8AC3E}">
        <p14:creationId xmlns:p14="http://schemas.microsoft.com/office/powerpoint/2010/main" val="281075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add Per-Monitor DPI Awareness</a:t>
            </a:r>
            <a:endParaRPr lang="en-US" dirty="0"/>
          </a:p>
        </p:txBody>
      </p:sp>
      <p:sp>
        <p:nvSpPr>
          <p:cNvPr id="3" name="Content Placeholder 2"/>
          <p:cNvSpPr>
            <a:spLocks noGrp="1"/>
          </p:cNvSpPr>
          <p:nvPr>
            <p:ph sz="quarter" idx="14"/>
          </p:nvPr>
        </p:nvSpPr>
        <p:spPr>
          <a:xfrm>
            <a:off x="274638" y="2506662"/>
            <a:ext cx="11887200" cy="838200"/>
          </a:xfrm>
        </p:spPr>
        <p:txBody>
          <a:bodyPr>
            <a:normAutofit/>
          </a:bodyPr>
          <a:lstStyle/>
          <a:p>
            <a:r>
              <a:rPr lang="en-US" dirty="0" smtClean="0"/>
              <a:t>&lt;</a:t>
            </a:r>
            <a:r>
              <a:rPr lang="en-US" dirty="0" err="1"/>
              <a:t>dpiAware</a:t>
            </a:r>
            <a:r>
              <a:rPr lang="en-US" dirty="0"/>
              <a:t>&gt;</a:t>
            </a:r>
            <a:r>
              <a:rPr lang="en-US" b="1" dirty="0"/>
              <a:t>Per monitor</a:t>
            </a:r>
            <a:r>
              <a:rPr lang="en-US" dirty="0"/>
              <a:t>&lt;/</a:t>
            </a:r>
            <a:r>
              <a:rPr lang="en-US" dirty="0" err="1"/>
              <a:t>dpiAware</a:t>
            </a:r>
            <a:r>
              <a:rPr lang="en-US" dirty="0" smtClean="0"/>
              <a:t>&gt;</a:t>
            </a:r>
            <a:endParaRPr lang="en-US" dirty="0"/>
          </a:p>
        </p:txBody>
      </p:sp>
      <p:sp>
        <p:nvSpPr>
          <p:cNvPr id="4" name="Title 3"/>
          <p:cNvSpPr txBox="1">
            <a:spLocks/>
          </p:cNvSpPr>
          <p:nvPr/>
        </p:nvSpPr>
        <p:spPr>
          <a:xfrm>
            <a:off x="274638" y="1897062"/>
            <a:ext cx="10058400" cy="912813"/>
          </a:xfrm>
          <a:prstGeom prst="rect">
            <a:avLst/>
          </a:prstGeom>
        </p:spPr>
        <p:txBody>
          <a:bodyPr vert="horz" lIns="0" tIns="0" rIns="0" bIns="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sz="2400" dirty="0" smtClean="0">
                <a:gradFill>
                  <a:gsLst>
                    <a:gs pos="0">
                      <a:srgbClr val="FFFFFF"/>
                    </a:gs>
                    <a:gs pos="100000">
                      <a:srgbClr val="FFFFFF"/>
                    </a:gs>
                  </a:gsLst>
                  <a:lin ang="5400000" scaled="0"/>
                </a:gradFill>
              </a:rPr>
              <a:t>Declare per-monitor DPI awareness in application manifest</a:t>
            </a:r>
            <a:endParaRPr lang="en-US" sz="2400" dirty="0">
              <a:gradFill>
                <a:gsLst>
                  <a:gs pos="0">
                    <a:srgbClr val="FFFFFF"/>
                  </a:gs>
                  <a:gs pos="100000">
                    <a:srgbClr val="FFFFFF"/>
                  </a:gs>
                </a:gsLst>
                <a:lin ang="5400000" scaled="0"/>
              </a:gradFill>
            </a:endParaRPr>
          </a:p>
        </p:txBody>
      </p:sp>
      <p:sp>
        <p:nvSpPr>
          <p:cNvPr id="5" name="Title 3"/>
          <p:cNvSpPr txBox="1">
            <a:spLocks/>
          </p:cNvSpPr>
          <p:nvPr/>
        </p:nvSpPr>
        <p:spPr>
          <a:xfrm>
            <a:off x="242615" y="3497262"/>
            <a:ext cx="10058400" cy="912813"/>
          </a:xfrm>
          <a:prstGeom prst="rect">
            <a:avLst/>
          </a:prstGeom>
        </p:spPr>
        <p:txBody>
          <a:bodyPr vert="horz" lIns="0" tIns="0" rIns="0" bIns="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sz="2400" dirty="0" smtClean="0">
                <a:gradFill>
                  <a:gsLst>
                    <a:gs pos="0">
                      <a:srgbClr val="FFFFFF"/>
                    </a:gs>
                    <a:gs pos="100000">
                      <a:srgbClr val="FFFFFF"/>
                    </a:gs>
                  </a:gsLst>
                  <a:lin ang="5400000" scaled="0"/>
                </a:gradFill>
              </a:rPr>
              <a:t>Use per-monitor API to determine correct DPI to render at</a:t>
            </a:r>
            <a:endParaRPr lang="en-US" sz="2400" dirty="0">
              <a:gradFill>
                <a:gsLst>
                  <a:gs pos="0">
                    <a:srgbClr val="FFFFFF"/>
                  </a:gs>
                  <a:gs pos="100000">
                    <a:srgbClr val="FFFFFF"/>
                  </a:gs>
                </a:gsLst>
                <a:lin ang="5400000" scaled="0"/>
              </a:gradFill>
            </a:endParaRPr>
          </a:p>
        </p:txBody>
      </p:sp>
      <p:sp>
        <p:nvSpPr>
          <p:cNvPr id="6" name="Content Placeholder 2"/>
          <p:cNvSpPr txBox="1">
            <a:spLocks/>
          </p:cNvSpPr>
          <p:nvPr/>
        </p:nvSpPr>
        <p:spPr>
          <a:xfrm>
            <a:off x="242615" y="4097927"/>
            <a:ext cx="11887200" cy="838200"/>
          </a:xfrm>
          <a:prstGeom prst="rect">
            <a:avLst/>
          </a:prstGeom>
        </p:spPr>
        <p:txBody>
          <a:bodyPr vert="horz" lIns="0" tIns="0" rIns="0" bIns="0" rtlCol="0">
            <a:normAutofit/>
          </a:bodyPr>
          <a:lstStyle>
            <a:lvl1pPr marL="0" indent="0" algn="l" defTabSz="914166" rtl="0" eaLnBrk="1" latinLnBrk="0" hangingPunct="1">
              <a:spcBef>
                <a:spcPct val="20000"/>
              </a:spcBef>
              <a:spcAft>
                <a:spcPts val="816"/>
              </a:spcAft>
              <a:buFont typeface="Arial" pitchFamily="34" charset="0"/>
              <a:buNone/>
              <a:defRPr sz="2400" kern="1200">
                <a:gradFill>
                  <a:gsLst>
                    <a:gs pos="0">
                      <a:schemeClr val="tx1"/>
                    </a:gs>
                    <a:gs pos="100000">
                      <a:schemeClr val="tx1"/>
                    </a:gs>
                  </a:gsLst>
                  <a:lin ang="5400000" scaled="0"/>
                </a:gradFill>
                <a:latin typeface="Consolas" pitchFamily="49" charset="0"/>
                <a:ea typeface="+mn-ea"/>
                <a:cs typeface="Consolas" pitchFamily="49" charset="0"/>
              </a:defRPr>
            </a:lvl1pPr>
            <a:lvl2pPr marL="0" indent="0" algn="l" defTabSz="914166" rtl="0" eaLnBrk="1" latinLnBrk="0" hangingPunct="1">
              <a:spcBef>
                <a:spcPct val="20000"/>
              </a:spcBef>
              <a:spcAft>
                <a:spcPts val="816"/>
              </a:spcAft>
              <a:buFont typeface="Arial" pitchFamily="34" charset="0"/>
              <a:buNone/>
              <a:defRPr sz="2400" kern="1200">
                <a:gradFill>
                  <a:gsLst>
                    <a:gs pos="0">
                      <a:schemeClr val="tx1"/>
                    </a:gs>
                    <a:gs pos="100000">
                      <a:schemeClr val="tx1"/>
                    </a:gs>
                  </a:gsLst>
                  <a:lin ang="5400000" scaled="0"/>
                </a:gradFill>
                <a:latin typeface="Consolas" pitchFamily="49" charset="0"/>
                <a:ea typeface="+mn-ea"/>
                <a:cs typeface="Consolas" pitchFamily="49" charset="0"/>
              </a:defRPr>
            </a:lvl2pPr>
            <a:lvl3pPr marL="457082" indent="-228541" algn="l" defTabSz="914166" rtl="0" eaLnBrk="1" latinLnBrk="0" hangingPunct="1">
              <a:spcBef>
                <a:spcPct val="20000"/>
              </a:spcBef>
              <a:spcAft>
                <a:spcPts val="816"/>
              </a:spcAft>
              <a:buFont typeface="Arial" pitchFamily="34" charset="0"/>
              <a:buChar char="•"/>
              <a:defRPr sz="2400" kern="1200">
                <a:gradFill>
                  <a:gsLst>
                    <a:gs pos="0">
                      <a:schemeClr val="tx1"/>
                    </a:gs>
                    <a:gs pos="100000">
                      <a:schemeClr val="tx1"/>
                    </a:gs>
                  </a:gsLst>
                  <a:lin ang="5400000" scaled="0"/>
                </a:gradFill>
                <a:latin typeface="Consolas" pitchFamily="49" charset="0"/>
                <a:ea typeface="+mn-ea"/>
                <a:cs typeface="Consolas" pitchFamily="49" charset="0"/>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err="1">
                <a:gradFill>
                  <a:gsLst>
                    <a:gs pos="0">
                      <a:srgbClr val="FFFFFF"/>
                    </a:gs>
                    <a:gs pos="100000">
                      <a:srgbClr val="FFFFFF"/>
                    </a:gs>
                  </a:gsLst>
                  <a:lin ang="5400000" scaled="0"/>
                </a:gradFill>
              </a:rPr>
              <a:t>GetDpiForMonitor</a:t>
            </a:r>
            <a:r>
              <a:rPr lang="en-US" dirty="0">
                <a:gradFill>
                  <a:gsLst>
                    <a:gs pos="0">
                      <a:srgbClr val="FFFFFF"/>
                    </a:gs>
                    <a:gs pos="100000">
                      <a:srgbClr val="FFFFFF"/>
                    </a:gs>
                  </a:gsLst>
                  <a:lin ang="5400000" scaled="0"/>
                </a:gradFill>
              </a:rPr>
              <a:t>(monitor, MONITOR_DPI_TYPE::MDT_EFFECTIVE_DPI, &amp;</a:t>
            </a:r>
            <a:r>
              <a:rPr lang="en-US" dirty="0" err="1">
                <a:gradFill>
                  <a:gsLst>
                    <a:gs pos="0">
                      <a:srgbClr val="FFFFFF"/>
                    </a:gs>
                    <a:gs pos="100000">
                      <a:srgbClr val="FFFFFF"/>
                    </a:gs>
                  </a:gsLst>
                  <a:lin ang="5400000" scaled="0"/>
                </a:gradFill>
              </a:rPr>
              <a:t>dpix</a:t>
            </a:r>
            <a:r>
              <a:rPr lang="en-US" dirty="0">
                <a:gradFill>
                  <a:gsLst>
                    <a:gs pos="0">
                      <a:srgbClr val="FFFFFF"/>
                    </a:gs>
                    <a:gs pos="100000">
                      <a:srgbClr val="FFFFFF"/>
                    </a:gs>
                  </a:gsLst>
                  <a:lin ang="5400000" scaled="0"/>
                </a:gradFill>
              </a:rPr>
              <a:t>, &amp;</a:t>
            </a:r>
            <a:r>
              <a:rPr lang="en-US" dirty="0" err="1">
                <a:gradFill>
                  <a:gsLst>
                    <a:gs pos="0">
                      <a:srgbClr val="FFFFFF"/>
                    </a:gs>
                    <a:gs pos="100000">
                      <a:srgbClr val="FFFFFF"/>
                    </a:gs>
                  </a:gsLst>
                  <a:lin ang="5400000" scaled="0"/>
                </a:gradFill>
              </a:rPr>
              <a:t>dpiy</a:t>
            </a:r>
            <a:r>
              <a:rPr lang="en-US" dirty="0">
                <a:gradFill>
                  <a:gsLst>
                    <a:gs pos="0">
                      <a:srgbClr val="FFFFFF"/>
                    </a:gs>
                    <a:gs pos="100000">
                      <a:srgbClr val="FFFFFF"/>
                    </a:gs>
                  </a:gsLst>
                  <a:lin ang="5400000" scaled="0"/>
                </a:gradFill>
              </a:rPr>
              <a:t>);</a:t>
            </a:r>
          </a:p>
        </p:txBody>
      </p:sp>
      <p:sp>
        <p:nvSpPr>
          <p:cNvPr id="7" name="Title 3"/>
          <p:cNvSpPr txBox="1">
            <a:spLocks/>
          </p:cNvSpPr>
          <p:nvPr/>
        </p:nvSpPr>
        <p:spPr>
          <a:xfrm>
            <a:off x="272778" y="5402262"/>
            <a:ext cx="10058400" cy="912813"/>
          </a:xfrm>
          <a:prstGeom prst="rect">
            <a:avLst/>
          </a:prstGeom>
        </p:spPr>
        <p:txBody>
          <a:bodyPr vert="horz" lIns="0" tIns="0" rIns="0" bIns="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sz="2400" dirty="0" smtClean="0">
                <a:gradFill>
                  <a:gsLst>
                    <a:gs pos="0">
                      <a:srgbClr val="FFFFFF"/>
                    </a:gs>
                    <a:gs pos="100000">
                      <a:srgbClr val="FFFFFF"/>
                    </a:gs>
                  </a:gsLst>
                  <a:lin ang="5400000" scaled="0"/>
                </a:gradFill>
              </a:rPr>
              <a:t>Listen for DPI changed messages and adjust content as necessary</a:t>
            </a:r>
            <a:endParaRPr lang="en-US" sz="2400" dirty="0">
              <a:gradFill>
                <a:gsLst>
                  <a:gs pos="0">
                    <a:srgbClr val="FFFFFF"/>
                  </a:gs>
                  <a:gs pos="100000">
                    <a:srgbClr val="FFFFFF"/>
                  </a:gs>
                </a:gsLst>
                <a:lin ang="5400000" scaled="0"/>
              </a:gradFill>
            </a:endParaRPr>
          </a:p>
        </p:txBody>
      </p:sp>
      <p:sp>
        <p:nvSpPr>
          <p:cNvPr id="8" name="Content Placeholder 2"/>
          <p:cNvSpPr txBox="1">
            <a:spLocks/>
          </p:cNvSpPr>
          <p:nvPr/>
        </p:nvSpPr>
        <p:spPr>
          <a:xfrm>
            <a:off x="272778" y="6088062"/>
            <a:ext cx="11887200" cy="838200"/>
          </a:xfrm>
          <a:prstGeom prst="rect">
            <a:avLst/>
          </a:prstGeom>
        </p:spPr>
        <p:txBody>
          <a:bodyPr vert="horz" lIns="0" tIns="0" rIns="0" bIns="0" rtlCol="0">
            <a:normAutofit/>
          </a:bodyPr>
          <a:lstStyle>
            <a:lvl1pPr marL="0" indent="0" algn="l" defTabSz="914166" rtl="0" eaLnBrk="1" latinLnBrk="0" hangingPunct="1">
              <a:spcBef>
                <a:spcPct val="20000"/>
              </a:spcBef>
              <a:spcAft>
                <a:spcPts val="816"/>
              </a:spcAft>
              <a:buFont typeface="Arial" pitchFamily="34" charset="0"/>
              <a:buNone/>
              <a:defRPr sz="2400" kern="1200">
                <a:gradFill>
                  <a:gsLst>
                    <a:gs pos="0">
                      <a:schemeClr val="tx1"/>
                    </a:gs>
                    <a:gs pos="100000">
                      <a:schemeClr val="tx1"/>
                    </a:gs>
                  </a:gsLst>
                  <a:lin ang="5400000" scaled="0"/>
                </a:gradFill>
                <a:latin typeface="Consolas" pitchFamily="49" charset="0"/>
                <a:ea typeface="+mn-ea"/>
                <a:cs typeface="Consolas" pitchFamily="49" charset="0"/>
              </a:defRPr>
            </a:lvl1pPr>
            <a:lvl2pPr marL="0" indent="0" algn="l" defTabSz="914166" rtl="0" eaLnBrk="1" latinLnBrk="0" hangingPunct="1">
              <a:spcBef>
                <a:spcPct val="20000"/>
              </a:spcBef>
              <a:spcAft>
                <a:spcPts val="816"/>
              </a:spcAft>
              <a:buFont typeface="Arial" pitchFamily="34" charset="0"/>
              <a:buNone/>
              <a:defRPr sz="2400" kern="1200">
                <a:gradFill>
                  <a:gsLst>
                    <a:gs pos="0">
                      <a:schemeClr val="tx1"/>
                    </a:gs>
                    <a:gs pos="100000">
                      <a:schemeClr val="tx1"/>
                    </a:gs>
                  </a:gsLst>
                  <a:lin ang="5400000" scaled="0"/>
                </a:gradFill>
                <a:latin typeface="Consolas" pitchFamily="49" charset="0"/>
                <a:ea typeface="+mn-ea"/>
                <a:cs typeface="Consolas" pitchFamily="49" charset="0"/>
              </a:defRPr>
            </a:lvl2pPr>
            <a:lvl3pPr marL="457082" indent="-228541" algn="l" defTabSz="914166" rtl="0" eaLnBrk="1" latinLnBrk="0" hangingPunct="1">
              <a:spcBef>
                <a:spcPct val="20000"/>
              </a:spcBef>
              <a:spcAft>
                <a:spcPts val="816"/>
              </a:spcAft>
              <a:buFont typeface="Arial" pitchFamily="34" charset="0"/>
              <a:buChar char="•"/>
              <a:defRPr sz="2400" kern="1200">
                <a:gradFill>
                  <a:gsLst>
                    <a:gs pos="0">
                      <a:schemeClr val="tx1"/>
                    </a:gs>
                    <a:gs pos="100000">
                      <a:schemeClr val="tx1"/>
                    </a:gs>
                  </a:gsLst>
                  <a:lin ang="5400000" scaled="0"/>
                </a:gradFill>
                <a:latin typeface="Consolas" pitchFamily="49" charset="0"/>
                <a:ea typeface="+mn-ea"/>
                <a:cs typeface="Consolas" pitchFamily="49" charset="0"/>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0">
                      <a:srgbClr val="FFFFFF"/>
                    </a:gs>
                    <a:gs pos="100000">
                      <a:srgbClr val="FFFFFF"/>
                    </a:gs>
                  </a:gsLst>
                  <a:lin ang="5400000" scaled="0"/>
                </a:gradFill>
              </a:rPr>
              <a:t>WM_DPICHANGED</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7491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Code: Adding Per-Monitor DPI awareness to a Desktop Application</a:t>
            </a:r>
            <a:endParaRPr lang="en-US" dirty="0"/>
          </a:p>
        </p:txBody>
      </p:sp>
    </p:spTree>
    <p:extLst>
      <p:ext uri="{BB962C8B-B14F-4D97-AF65-F5344CB8AC3E}">
        <p14:creationId xmlns:p14="http://schemas.microsoft.com/office/powerpoint/2010/main" val="357936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solidFill>
                  <a:schemeClr val="bg1">
                    <a:lumMod val="65000"/>
                    <a:lumOff val="35000"/>
                  </a:schemeClr>
                </a:solidFill>
              </a:rPr>
              <a:t>Device Form Factors</a:t>
            </a:r>
          </a:p>
          <a:p>
            <a:r>
              <a:rPr lang="en-US" dirty="0" smtClean="0">
                <a:solidFill>
                  <a:schemeClr val="bg1">
                    <a:lumMod val="65000"/>
                    <a:lumOff val="35000"/>
                  </a:schemeClr>
                </a:solidFill>
              </a:rPr>
              <a:t>Windows 8.1 platform</a:t>
            </a:r>
          </a:p>
          <a:p>
            <a:r>
              <a:rPr lang="en-US" dirty="0">
                <a:solidFill>
                  <a:schemeClr val="bg1">
                    <a:lumMod val="65000"/>
                    <a:lumOff val="35000"/>
                  </a:schemeClr>
                </a:solidFill>
              </a:rPr>
              <a:t>Supporting Dense Screens</a:t>
            </a:r>
          </a:p>
          <a:p>
            <a:r>
              <a:rPr lang="en-US" dirty="0" smtClean="0"/>
              <a:t>Composition and Animation</a:t>
            </a:r>
          </a:p>
          <a:p>
            <a:r>
              <a:rPr lang="en-US" dirty="0" smtClean="0"/>
              <a:t>Input and Manipulation</a:t>
            </a:r>
          </a:p>
        </p:txBody>
      </p:sp>
      <p:sp>
        <p:nvSpPr>
          <p:cNvPr id="5" name="Title 4"/>
          <p:cNvSpPr>
            <a:spLocks noGrp="1"/>
          </p:cNvSpPr>
          <p:nvPr>
            <p:ph type="title"/>
          </p:nvPr>
        </p:nvSpPr>
        <p:spPr/>
        <p:txBody>
          <a:bodyPr/>
          <a:lstStyle/>
          <a:p>
            <a:r>
              <a:rPr lang="en-US" dirty="0" smtClean="0"/>
              <a:t>Agenda slide</a:t>
            </a:r>
            <a:br>
              <a:rPr lang="en-US" dirty="0" smtClean="0"/>
            </a:br>
            <a:endParaRPr lang="en-US" dirty="0"/>
          </a:p>
        </p:txBody>
      </p:sp>
      <p:pic>
        <p:nvPicPr>
          <p:cNvPr id="8" name="Picture Placeholder 6"/>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9068" t="17446" r="6977" b="-4671"/>
          <a:stretch/>
        </p:blipFill>
        <p:spPr>
          <a:xfrm>
            <a:off x="274638" y="1696173"/>
            <a:ext cx="3992879" cy="3629889"/>
          </a:xfrm>
        </p:spPr>
      </p:pic>
    </p:spTree>
    <p:extLst>
      <p:ext uri="{BB962C8B-B14F-4D97-AF65-F5344CB8AC3E}">
        <p14:creationId xmlns:p14="http://schemas.microsoft.com/office/powerpoint/2010/main" val="351658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Composition and Animation in Windows</a:t>
            </a:r>
            <a:endParaRPr lang="en-US" dirty="0"/>
          </a:p>
        </p:txBody>
      </p:sp>
      <p:sp>
        <p:nvSpPr>
          <p:cNvPr id="4" name="Text Placeholder 3"/>
          <p:cNvSpPr>
            <a:spLocks noGrp="1"/>
          </p:cNvSpPr>
          <p:nvPr>
            <p:ph type="body" sz="quarter" idx="10"/>
          </p:nvPr>
        </p:nvSpPr>
        <p:spPr/>
        <p:txBody>
          <a:bodyPr/>
          <a:lstStyle/>
          <a:p>
            <a:r>
              <a:rPr lang="en-US" b="1" dirty="0" smtClean="0"/>
              <a:t>DirectComposition</a:t>
            </a:r>
            <a:r>
              <a:rPr lang="en-US" dirty="0" smtClean="0"/>
              <a:t> is the Windows Composition engine.</a:t>
            </a:r>
            <a:endParaRPr lang="en-US" dirty="0"/>
          </a:p>
          <a:p>
            <a:endParaRPr lang="en-US" dirty="0"/>
          </a:p>
          <a:p>
            <a:r>
              <a:rPr lang="en-US" dirty="0" smtClean="0"/>
              <a:t>Enables smooth animation of content, transforms and effects.</a:t>
            </a:r>
          </a:p>
          <a:p>
            <a:endParaRPr lang="en-US" dirty="0"/>
          </a:p>
          <a:p>
            <a:r>
              <a:rPr lang="en-US" dirty="0" smtClean="0"/>
              <a:t>Optimized for usage with Direct2D, DXGI,</a:t>
            </a:r>
            <a:br>
              <a:rPr lang="en-US" dirty="0" smtClean="0"/>
            </a:br>
            <a:r>
              <a:rPr lang="en-US" dirty="0" smtClean="0"/>
              <a:t>offers interoperability with Win32 technologies</a:t>
            </a:r>
          </a:p>
          <a:p>
            <a:endParaRPr lang="en-US" dirty="0" smtClean="0"/>
          </a:p>
          <a:p>
            <a:endParaRPr lang="en-US" dirty="0"/>
          </a:p>
          <a:p>
            <a:endParaRPr lang="en-US" dirty="0"/>
          </a:p>
        </p:txBody>
      </p:sp>
    </p:spTree>
    <p:extLst>
      <p:ext uri="{BB962C8B-B14F-4D97-AF65-F5344CB8AC3E}">
        <p14:creationId xmlns:p14="http://schemas.microsoft.com/office/powerpoint/2010/main" val="403168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Demo: Windows powered by DirectComposition</a:t>
            </a:r>
            <a:endParaRPr lang="en-US" dirty="0"/>
          </a:p>
        </p:txBody>
      </p:sp>
    </p:spTree>
    <p:extLst>
      <p:ext uri="{BB962C8B-B14F-4D97-AF65-F5344CB8AC3E}">
        <p14:creationId xmlns:p14="http://schemas.microsoft.com/office/powerpoint/2010/main" val="274418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Using DirectComposition in Desktop Apps</a:t>
            </a:r>
            <a:endParaRPr lang="en-US" dirty="0"/>
          </a:p>
        </p:txBody>
      </p:sp>
      <p:sp>
        <p:nvSpPr>
          <p:cNvPr id="5" name="Rectangle 4"/>
          <p:cNvSpPr/>
          <p:nvPr/>
        </p:nvSpPr>
        <p:spPr bwMode="auto">
          <a:xfrm>
            <a:off x="306820" y="1708001"/>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Create DirectComposition Device</a:t>
            </a:r>
          </a:p>
        </p:txBody>
      </p:sp>
      <p:sp>
        <p:nvSpPr>
          <p:cNvPr id="6" name="Rectangle 5"/>
          <p:cNvSpPr/>
          <p:nvPr/>
        </p:nvSpPr>
        <p:spPr bwMode="auto">
          <a:xfrm>
            <a:off x="2332037" y="2888952"/>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Configure Composition Tree</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313237" y="4055038"/>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Add Content to tree</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3"/>
          <p:cNvSpPr>
            <a:spLocks noChangeArrowheads="1"/>
          </p:cNvSpPr>
          <p:nvPr/>
        </p:nvSpPr>
        <p:spPr bwMode="auto">
          <a:xfrm>
            <a:off x="781382" y="433834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FFFFFF"/>
              </a:solidFill>
            </a:endParaRPr>
          </a:p>
        </p:txBody>
      </p:sp>
      <p:sp>
        <p:nvSpPr>
          <p:cNvPr id="4" name="Rectangle 15"/>
          <p:cNvSpPr>
            <a:spLocks noChangeArrowheads="1"/>
          </p:cNvSpPr>
          <p:nvPr/>
        </p:nvSpPr>
        <p:spPr bwMode="auto">
          <a:xfrm>
            <a:off x="781382" y="6662440"/>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FFFFFF"/>
              </a:solidFill>
            </a:endParaRPr>
          </a:p>
        </p:txBody>
      </p:sp>
      <p:sp>
        <p:nvSpPr>
          <p:cNvPr id="31" name="Rectangle 30"/>
          <p:cNvSpPr/>
          <p:nvPr/>
        </p:nvSpPr>
        <p:spPr bwMode="auto">
          <a:xfrm>
            <a:off x="6233101" y="5221404"/>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Setup visual properties and animations</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9494837" y="5214795"/>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Commit</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4" name="Right Arrow 33"/>
          <p:cNvSpPr/>
          <p:nvPr/>
        </p:nvSpPr>
        <p:spPr bwMode="auto">
          <a:xfrm>
            <a:off x="8829819" y="5602007"/>
            <a:ext cx="533400" cy="305593"/>
          </a:xfrm>
          <a:prstGeom prst="right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965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31" grpId="0" animBg="1"/>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a:xfrm>
            <a:off x="261759" y="3040856"/>
            <a:ext cx="11887199" cy="912813"/>
          </a:xfrm>
        </p:spPr>
        <p:txBody>
          <a:bodyPr/>
          <a:lstStyle/>
          <a:p>
            <a:r>
              <a:rPr lang="en-US" dirty="0" smtClean="0"/>
              <a:t>Code: Adding Animation to a Desktop Application with </a:t>
            </a:r>
            <a:r>
              <a:rPr lang="en-US" dirty="0" err="1" smtClean="0"/>
              <a:t>DirectComposition</a:t>
            </a:r>
            <a:endParaRPr lang="en-US" dirty="0"/>
          </a:p>
        </p:txBody>
      </p:sp>
    </p:spTree>
    <p:extLst>
      <p:ext uri="{BB962C8B-B14F-4D97-AF65-F5344CB8AC3E}">
        <p14:creationId xmlns:p14="http://schemas.microsoft.com/office/powerpoint/2010/main" val="2797270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solidFill>
                  <a:schemeClr val="bg1">
                    <a:lumMod val="65000"/>
                    <a:lumOff val="35000"/>
                  </a:schemeClr>
                </a:solidFill>
              </a:rPr>
              <a:t>Device Form Factors</a:t>
            </a:r>
          </a:p>
          <a:p>
            <a:r>
              <a:rPr lang="en-US" dirty="0" smtClean="0">
                <a:solidFill>
                  <a:schemeClr val="bg1">
                    <a:lumMod val="65000"/>
                    <a:lumOff val="35000"/>
                  </a:schemeClr>
                </a:solidFill>
              </a:rPr>
              <a:t>Windows 8.1 platform</a:t>
            </a:r>
          </a:p>
          <a:p>
            <a:r>
              <a:rPr lang="en-US" dirty="0">
                <a:solidFill>
                  <a:schemeClr val="bg1">
                    <a:lumMod val="65000"/>
                    <a:lumOff val="35000"/>
                  </a:schemeClr>
                </a:solidFill>
              </a:rPr>
              <a:t>Supporting Dense Screens</a:t>
            </a:r>
          </a:p>
          <a:p>
            <a:r>
              <a:rPr lang="en-US" dirty="0">
                <a:solidFill>
                  <a:schemeClr val="bg1">
                    <a:lumMod val="65000"/>
                    <a:lumOff val="35000"/>
                  </a:schemeClr>
                </a:solidFill>
              </a:rPr>
              <a:t>Composition and Animation</a:t>
            </a:r>
          </a:p>
          <a:p>
            <a:r>
              <a:rPr lang="en-US" dirty="0" smtClean="0"/>
              <a:t>Input and Manipulation</a:t>
            </a:r>
          </a:p>
        </p:txBody>
      </p:sp>
      <p:sp>
        <p:nvSpPr>
          <p:cNvPr id="5" name="Title 4"/>
          <p:cNvSpPr>
            <a:spLocks noGrp="1"/>
          </p:cNvSpPr>
          <p:nvPr>
            <p:ph type="title"/>
          </p:nvPr>
        </p:nvSpPr>
        <p:spPr/>
        <p:txBody>
          <a:bodyPr/>
          <a:lstStyle/>
          <a:p>
            <a:r>
              <a:rPr lang="en-US" dirty="0" smtClean="0"/>
              <a:t>Agenda slide</a:t>
            </a:r>
            <a:br>
              <a:rPr lang="en-US" dirty="0" smtClean="0"/>
            </a:br>
            <a:endParaRPr lang="en-US" dirty="0"/>
          </a:p>
        </p:txBody>
      </p:sp>
      <p:pic>
        <p:nvPicPr>
          <p:cNvPr id="6" name="Picture Placeholder 6"/>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9068" t="17446" r="6977" b="-4671"/>
          <a:stretch/>
        </p:blipFill>
        <p:spPr>
          <a:xfrm>
            <a:off x="274638" y="1696173"/>
            <a:ext cx="3992879" cy="3629889"/>
          </a:xfrm>
        </p:spPr>
      </p:pic>
    </p:spTree>
    <p:extLst>
      <p:ext uri="{BB962C8B-B14F-4D97-AF65-F5344CB8AC3E}">
        <p14:creationId xmlns:p14="http://schemas.microsoft.com/office/powerpoint/2010/main" val="1115106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Fast &amp; Fluid Panning and Zooming</a:t>
            </a:r>
            <a:endParaRPr lang="en-US" dirty="0"/>
          </a:p>
        </p:txBody>
      </p:sp>
      <p:sp>
        <p:nvSpPr>
          <p:cNvPr id="4" name="Text Placeholder 3"/>
          <p:cNvSpPr>
            <a:spLocks noGrp="1"/>
          </p:cNvSpPr>
          <p:nvPr>
            <p:ph type="body" sz="quarter" idx="10"/>
          </p:nvPr>
        </p:nvSpPr>
        <p:spPr/>
        <p:txBody>
          <a:bodyPr/>
          <a:lstStyle/>
          <a:p>
            <a:r>
              <a:rPr lang="en-US" b="1" dirty="0" err="1" smtClean="0"/>
              <a:t>DirectManipulation</a:t>
            </a:r>
            <a:r>
              <a:rPr lang="en-US" b="1" dirty="0" smtClean="0"/>
              <a:t>:</a:t>
            </a:r>
            <a:r>
              <a:rPr lang="en-US" dirty="0" smtClean="0"/>
              <a:t> panning </a:t>
            </a:r>
            <a:r>
              <a:rPr lang="en-US" dirty="0"/>
              <a:t>and zooming </a:t>
            </a:r>
            <a:r>
              <a:rPr lang="en-US" dirty="0" smtClean="0"/>
              <a:t>sticks </a:t>
            </a:r>
            <a:r>
              <a:rPr lang="en-US" dirty="0"/>
              <a:t>to your finger.</a:t>
            </a:r>
          </a:p>
          <a:p>
            <a:endParaRPr lang="en-US" dirty="0"/>
          </a:p>
          <a:p>
            <a:r>
              <a:rPr lang="en-US" dirty="0"/>
              <a:t>Input </a:t>
            </a:r>
            <a:r>
              <a:rPr lang="en-US" dirty="0" smtClean="0"/>
              <a:t>is handled independently via delegation.</a:t>
            </a:r>
            <a:endParaRPr lang="en-US" dirty="0"/>
          </a:p>
          <a:p>
            <a:endParaRPr lang="en-US" dirty="0"/>
          </a:p>
          <a:p>
            <a:r>
              <a:rPr lang="en-US" dirty="0"/>
              <a:t>Designed to work with </a:t>
            </a:r>
            <a:r>
              <a:rPr lang="en-US" dirty="0" smtClean="0"/>
              <a:t>DirectComposition for end-to-end smoothness.</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371685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Demo: Smooth Panning and Zooming with Touch and </a:t>
            </a:r>
            <a:r>
              <a:rPr lang="en-US" dirty="0" err="1" smtClean="0"/>
              <a:t>DirectManipulation</a:t>
            </a:r>
            <a:endParaRPr lang="en-US" dirty="0"/>
          </a:p>
        </p:txBody>
      </p:sp>
    </p:spTree>
    <p:extLst>
      <p:ext uri="{BB962C8B-B14F-4D97-AF65-F5344CB8AC3E}">
        <p14:creationId xmlns:p14="http://schemas.microsoft.com/office/powerpoint/2010/main" val="238859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t>Device</a:t>
            </a:r>
            <a:r>
              <a:rPr lang="en-US" dirty="0">
                <a:solidFill>
                  <a:schemeClr val="tx1"/>
                </a:solidFill>
              </a:rPr>
              <a:t> Form Factors</a:t>
            </a:r>
          </a:p>
          <a:p>
            <a:r>
              <a:rPr lang="en-US" dirty="0" smtClean="0">
                <a:solidFill>
                  <a:schemeClr val="tx1"/>
                </a:solidFill>
              </a:rPr>
              <a:t>Windows 8.1 platform</a:t>
            </a:r>
          </a:p>
          <a:p>
            <a:r>
              <a:rPr lang="en-US" dirty="0" smtClean="0"/>
              <a:t>Supporting Dense Screens</a:t>
            </a:r>
          </a:p>
          <a:p>
            <a:r>
              <a:rPr lang="en-US" dirty="0" smtClean="0"/>
              <a:t>Composition and Animation</a:t>
            </a:r>
          </a:p>
          <a:p>
            <a:r>
              <a:rPr lang="en-US" dirty="0" smtClean="0"/>
              <a:t>Input and Manipulation</a:t>
            </a:r>
          </a:p>
        </p:txBody>
      </p:sp>
      <p:sp>
        <p:nvSpPr>
          <p:cNvPr id="5" name="Title 4"/>
          <p:cNvSpPr>
            <a:spLocks noGrp="1"/>
          </p:cNvSpPr>
          <p:nvPr>
            <p:ph type="title"/>
          </p:nvPr>
        </p:nvSpPr>
        <p:spPr/>
        <p:txBody>
          <a:bodyPr/>
          <a:lstStyle/>
          <a:p>
            <a:r>
              <a:rPr lang="en-US" dirty="0" smtClean="0"/>
              <a:t>Agenda slide</a:t>
            </a:r>
            <a:br>
              <a:rPr lang="en-US" dirty="0" smtClean="0"/>
            </a:br>
            <a:endParaRPr lang="en-US" dirty="0"/>
          </a:p>
        </p:txBody>
      </p:sp>
      <p:pic>
        <p:nvPicPr>
          <p:cNvPr id="8" name="Picture Placeholder 6"/>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9068" t="17446" r="6977" b="-4671"/>
          <a:stretch/>
        </p:blipFill>
        <p:spPr>
          <a:xfrm>
            <a:off x="274638" y="1696173"/>
            <a:ext cx="3992879" cy="3629889"/>
          </a:xfrm>
        </p:spPr>
      </p:pic>
    </p:spTree>
    <p:extLst>
      <p:ext uri="{BB962C8B-B14F-4D97-AF65-F5344CB8AC3E}">
        <p14:creationId xmlns:p14="http://schemas.microsoft.com/office/powerpoint/2010/main" val="19373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Initializing </a:t>
            </a:r>
            <a:r>
              <a:rPr lang="en-US" dirty="0" err="1" smtClean="0"/>
              <a:t>DManip</a:t>
            </a:r>
            <a:r>
              <a:rPr lang="en-US" dirty="0" smtClean="0"/>
              <a:t> </a:t>
            </a:r>
            <a:r>
              <a:rPr lang="en-US" dirty="0"/>
              <a:t>and enabling </a:t>
            </a:r>
            <a:r>
              <a:rPr lang="en-US" dirty="0" smtClean="0"/>
              <a:t>Pan </a:t>
            </a:r>
            <a:r>
              <a:rPr lang="en-US" dirty="0"/>
              <a:t>/ Zoom</a:t>
            </a:r>
          </a:p>
        </p:txBody>
      </p:sp>
      <p:sp>
        <p:nvSpPr>
          <p:cNvPr id="5" name="Rectangle 4"/>
          <p:cNvSpPr/>
          <p:nvPr/>
        </p:nvSpPr>
        <p:spPr bwMode="auto">
          <a:xfrm>
            <a:off x="781382" y="2053927"/>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Initialize </a:t>
            </a:r>
            <a:r>
              <a:rPr lang="en-US" sz="1600" spc="-102" dirty="0" err="1" smtClean="0">
                <a:gradFill>
                  <a:gsLst>
                    <a:gs pos="0">
                      <a:srgbClr val="FFFFFF"/>
                    </a:gs>
                    <a:gs pos="100000">
                      <a:srgbClr val="FFFFFF"/>
                    </a:gs>
                  </a:gsLst>
                  <a:lin ang="5400000" scaled="0"/>
                </a:gradFill>
                <a:ea typeface="Segoe UI" pitchFamily="34" charset="0"/>
                <a:cs typeface="Segoe UI" pitchFamily="34" charset="0"/>
              </a:rPr>
              <a:t>DManip</a:t>
            </a:r>
            <a:r>
              <a:rPr lang="en-US" sz="1600" spc="-102" dirty="0" smtClean="0">
                <a:gradFill>
                  <a:gsLst>
                    <a:gs pos="0">
                      <a:srgbClr val="FFFFFF"/>
                    </a:gs>
                    <a:gs pos="100000">
                      <a:srgbClr val="FFFFFF"/>
                    </a:gs>
                  </a:gsLst>
                  <a:lin ang="5400000" scaled="0"/>
                </a:gradFill>
                <a:ea typeface="Segoe UI" pitchFamily="34" charset="0"/>
                <a:cs typeface="Segoe UI" pitchFamily="34" charset="0"/>
              </a:rPr>
              <a:t> Manager and associated objects </a:t>
            </a:r>
          </a:p>
        </p:txBody>
      </p:sp>
      <p:sp>
        <p:nvSpPr>
          <p:cNvPr id="6" name="Rectangle 5"/>
          <p:cNvSpPr/>
          <p:nvPr/>
        </p:nvSpPr>
        <p:spPr bwMode="auto">
          <a:xfrm>
            <a:off x="5152135" y="2055984"/>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Create </a:t>
            </a:r>
            <a:r>
              <a:rPr lang="en-US" sz="1600" spc="-102" dirty="0" err="1" smtClean="0">
                <a:gradFill>
                  <a:gsLst>
                    <a:gs pos="0">
                      <a:srgbClr val="FFFFFF"/>
                    </a:gs>
                    <a:gs pos="100000">
                      <a:srgbClr val="FFFFFF"/>
                    </a:gs>
                  </a:gsLst>
                  <a:lin ang="5400000" scaled="0"/>
                </a:gradFill>
                <a:ea typeface="Segoe UI" pitchFamily="34" charset="0"/>
                <a:cs typeface="Segoe UI" pitchFamily="34" charset="0"/>
              </a:rPr>
              <a:t>DManip</a:t>
            </a:r>
            <a:r>
              <a:rPr lang="en-US" sz="1600" spc="-102" dirty="0" smtClean="0">
                <a:gradFill>
                  <a:gsLst>
                    <a:gs pos="0">
                      <a:srgbClr val="FFFFFF"/>
                    </a:gs>
                    <a:gs pos="100000">
                      <a:srgbClr val="FFFFFF"/>
                    </a:gs>
                  </a:gsLst>
                  <a:lin ang="5400000" scaled="0"/>
                </a:gradFill>
                <a:ea typeface="Segoe UI" pitchFamily="34" charset="0"/>
                <a:cs typeface="Segoe UI" pitchFamily="34" charset="0"/>
              </a:rPr>
              <a:t> Viewport for pans and zooms</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9434195" y="2053927"/>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Create Content Regions</a:t>
            </a:r>
            <a:br>
              <a:rPr lang="en-US" sz="1600" spc="-102" dirty="0" smtClean="0">
                <a:gradFill>
                  <a:gsLst>
                    <a:gs pos="0">
                      <a:srgbClr val="FFFFFF"/>
                    </a:gs>
                    <a:gs pos="100000">
                      <a:srgbClr val="FFFFFF"/>
                    </a:gs>
                  </a:gsLst>
                  <a:lin ang="5400000" scaled="0"/>
                </a:gradFill>
                <a:ea typeface="Segoe UI" pitchFamily="34" charset="0"/>
                <a:cs typeface="Segoe UI" pitchFamily="34" charset="0"/>
              </a:rPr>
            </a:br>
            <a:r>
              <a:rPr lang="en-US" sz="1600" spc="-102" dirty="0" smtClean="0">
                <a:gradFill>
                  <a:gsLst>
                    <a:gs pos="0">
                      <a:srgbClr val="FFFFFF"/>
                    </a:gs>
                    <a:gs pos="100000">
                      <a:srgbClr val="FFFFFF"/>
                    </a:gs>
                  </a:gsLst>
                  <a:lin ang="5400000" scaled="0"/>
                </a:gradFill>
                <a:ea typeface="Segoe UI" pitchFamily="34" charset="0"/>
                <a:cs typeface="Segoe UI" pitchFamily="34" charset="0"/>
              </a:rPr>
              <a:t/>
            </a:r>
            <a:br>
              <a:rPr lang="en-US" sz="1600" spc="-102" dirty="0" smtClean="0">
                <a:gradFill>
                  <a:gsLst>
                    <a:gs pos="0">
                      <a:srgbClr val="FFFFFF"/>
                    </a:gs>
                    <a:gs pos="100000">
                      <a:srgbClr val="FFFFFF"/>
                    </a:gs>
                  </a:gsLst>
                  <a:lin ang="5400000" scaled="0"/>
                </a:gradFill>
                <a:ea typeface="Segoe UI" pitchFamily="34" charset="0"/>
                <a:cs typeface="Segoe UI" pitchFamily="34" charset="0"/>
              </a:rPr>
            </a:br>
            <a:r>
              <a:rPr lang="en-US" sz="1600" spc="-102" dirty="0" smtClean="0">
                <a:gradFill>
                  <a:gsLst>
                    <a:gs pos="0">
                      <a:srgbClr val="FFFFFF"/>
                    </a:gs>
                    <a:gs pos="100000">
                      <a:srgbClr val="FFFFFF"/>
                    </a:gs>
                  </a:gsLst>
                  <a:lin ang="5400000" scaled="0"/>
                </a:gradFill>
                <a:ea typeface="Segoe UI" pitchFamily="34" charset="0"/>
                <a:cs typeface="Segoe UI" pitchFamily="34" charset="0"/>
              </a:rPr>
              <a:t>(need bounds)</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81382" y="4487862"/>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a:gradFill>
                  <a:gsLst>
                    <a:gs pos="0">
                      <a:srgbClr val="FFFFFF"/>
                    </a:gs>
                    <a:gs pos="100000">
                      <a:srgbClr val="FFFFFF"/>
                    </a:gs>
                  </a:gsLst>
                  <a:lin ang="5400000" scaled="0"/>
                </a:gradFill>
                <a:ea typeface="Segoe UI" pitchFamily="34" charset="0"/>
                <a:cs typeface="Segoe UI" pitchFamily="34" charset="0"/>
              </a:rPr>
              <a:t>In response to WM_POINTERDOWN</a:t>
            </a:r>
          </a:p>
          <a:p>
            <a:pPr algn="ctr" defTabSz="932406"/>
            <a:r>
              <a:rPr lang="en-US" sz="1600" spc="-102">
                <a:gradFill>
                  <a:gsLst>
                    <a:gs pos="0">
                      <a:srgbClr val="FFFFFF"/>
                    </a:gs>
                    <a:gs pos="100000">
                      <a:srgbClr val="FFFFFF"/>
                    </a:gs>
                  </a:gsLst>
                  <a:lin ang="5400000" scaled="0"/>
                </a:gradFill>
                <a:ea typeface="Segoe UI" pitchFamily="34" charset="0"/>
                <a:cs typeface="Segoe UI" pitchFamily="34" charset="0"/>
              </a:rPr>
              <a:t>Perform </a:t>
            </a:r>
            <a:r>
              <a:rPr lang="en-US" sz="1600" spc="-102" smtClean="0">
                <a:gradFill>
                  <a:gsLst>
                    <a:gs pos="0">
                      <a:srgbClr val="FFFFFF"/>
                    </a:gs>
                    <a:gs pos="100000">
                      <a:srgbClr val="FFFFFF"/>
                    </a:gs>
                  </a:gsLst>
                  <a:lin ang="5400000" scaled="0"/>
                </a:gradFill>
                <a:ea typeface="Segoe UI" pitchFamily="34" charset="0"/>
                <a:cs typeface="Segoe UI" pitchFamily="34" charset="0"/>
              </a:rPr>
              <a:t>hit-test</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152135" y="4487862"/>
            <a:ext cx="2438400" cy="1066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Call </a:t>
            </a:r>
            <a:r>
              <a:rPr lang="en-US" sz="1600" spc="-102" dirty="0" err="1" smtClean="0">
                <a:gradFill>
                  <a:gsLst>
                    <a:gs pos="0">
                      <a:srgbClr val="FFFFFF"/>
                    </a:gs>
                    <a:gs pos="100000">
                      <a:srgbClr val="FFFFFF"/>
                    </a:gs>
                  </a:gsLst>
                  <a:lin ang="5400000" scaled="0"/>
                </a:gradFill>
                <a:ea typeface="Segoe UI" pitchFamily="34" charset="0"/>
                <a:cs typeface="Segoe UI" pitchFamily="34" charset="0"/>
              </a:rPr>
              <a:t>SetContact</a:t>
            </a:r>
            <a:r>
              <a:rPr lang="en-US" sz="1600" spc="-102" dirty="0" smtClean="0">
                <a:gradFill>
                  <a:gsLst>
                    <a:gs pos="0">
                      <a:srgbClr val="FFFFFF"/>
                    </a:gs>
                    <a:gs pos="100000">
                      <a:srgbClr val="FFFFFF"/>
                    </a:gs>
                  </a:gsLst>
                  <a:lin ang="5400000" scaled="0"/>
                </a:gradFill>
                <a:ea typeface="Segoe UI" pitchFamily="34" charset="0"/>
                <a:cs typeface="Segoe UI" pitchFamily="34" charset="0"/>
              </a:rPr>
              <a:t> on viewport to initiate pan</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ight Arrow 11"/>
          <p:cNvSpPr/>
          <p:nvPr/>
        </p:nvSpPr>
        <p:spPr bwMode="auto">
          <a:xfrm>
            <a:off x="3605544" y="2434133"/>
            <a:ext cx="1066800" cy="305593"/>
          </a:xfrm>
          <a:prstGeom prst="right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 name="Right Arrow 12"/>
          <p:cNvSpPr/>
          <p:nvPr/>
        </p:nvSpPr>
        <p:spPr bwMode="auto">
          <a:xfrm>
            <a:off x="8048047" y="2434133"/>
            <a:ext cx="1066800" cy="305593"/>
          </a:xfrm>
          <a:prstGeom prst="right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0" name="Right Arrow 19"/>
          <p:cNvSpPr/>
          <p:nvPr/>
        </p:nvSpPr>
        <p:spPr bwMode="auto">
          <a:xfrm>
            <a:off x="3605544" y="4945062"/>
            <a:ext cx="1066800" cy="305593"/>
          </a:xfrm>
          <a:prstGeom prst="right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163119" y="1561089"/>
            <a:ext cx="2245117" cy="461665"/>
          </a:xfrm>
          <a:prstGeom prst="rect">
            <a:avLst/>
          </a:prstGeom>
          <a:noFill/>
        </p:spPr>
        <p:txBody>
          <a:bodyPr wrap="square" rtlCol="0">
            <a:spAutoFit/>
          </a:bodyPr>
          <a:lstStyle/>
          <a:p>
            <a:r>
              <a:rPr lang="en-US" sz="2400" dirty="0" smtClean="0">
                <a:solidFill>
                  <a:srgbClr val="000000"/>
                </a:solidFill>
              </a:rPr>
              <a:t>Initialization</a:t>
            </a:r>
          </a:p>
        </p:txBody>
      </p:sp>
      <p:sp>
        <p:nvSpPr>
          <p:cNvPr id="24" name="TextBox 23"/>
          <p:cNvSpPr txBox="1"/>
          <p:nvPr/>
        </p:nvSpPr>
        <p:spPr>
          <a:xfrm>
            <a:off x="164120" y="4026197"/>
            <a:ext cx="1863117" cy="461665"/>
          </a:xfrm>
          <a:prstGeom prst="rect">
            <a:avLst/>
          </a:prstGeom>
          <a:noFill/>
        </p:spPr>
        <p:txBody>
          <a:bodyPr wrap="square" rtlCol="0">
            <a:spAutoFit/>
          </a:bodyPr>
          <a:lstStyle/>
          <a:p>
            <a:r>
              <a:rPr lang="en-US" sz="2400" dirty="0" smtClean="0">
                <a:solidFill>
                  <a:srgbClr val="000000"/>
                </a:solidFill>
              </a:rPr>
              <a:t>Hit Testing</a:t>
            </a:r>
          </a:p>
        </p:txBody>
      </p:sp>
      <p:sp>
        <p:nvSpPr>
          <p:cNvPr id="2" name="Rectangle 13"/>
          <p:cNvSpPr>
            <a:spLocks noChangeArrowheads="1"/>
          </p:cNvSpPr>
          <p:nvPr/>
        </p:nvSpPr>
        <p:spPr bwMode="auto">
          <a:xfrm>
            <a:off x="781382" y="433834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FFFFFF"/>
              </a:solidFill>
            </a:endParaRPr>
          </a:p>
        </p:txBody>
      </p:sp>
      <p:sp>
        <p:nvSpPr>
          <p:cNvPr id="4" name="Rectangle 15"/>
          <p:cNvSpPr>
            <a:spLocks noChangeArrowheads="1"/>
          </p:cNvSpPr>
          <p:nvPr/>
        </p:nvSpPr>
        <p:spPr bwMode="auto">
          <a:xfrm>
            <a:off x="781382" y="6662440"/>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FFFFFF"/>
              </a:solidFill>
            </a:endParaRPr>
          </a:p>
        </p:txBody>
      </p:sp>
    </p:spTree>
    <p:extLst>
      <p:ext uri="{BB962C8B-B14F-4D97-AF65-F5344CB8AC3E}">
        <p14:creationId xmlns:p14="http://schemas.microsoft.com/office/powerpoint/2010/main" val="352159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20" grpId="0" animBg="1"/>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Code: Adding Smooth Panning and Zooming to a desktop application</a:t>
            </a:r>
            <a:endParaRPr lang="en-US" dirty="0"/>
          </a:p>
        </p:txBody>
      </p:sp>
    </p:spTree>
    <p:extLst>
      <p:ext uri="{BB962C8B-B14F-4D97-AF65-F5344CB8AC3E}">
        <p14:creationId xmlns:p14="http://schemas.microsoft.com/office/powerpoint/2010/main" val="855445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Demo: Precision Touchpad</a:t>
            </a:r>
            <a:endParaRPr lang="en-US" dirty="0"/>
          </a:p>
        </p:txBody>
      </p:sp>
    </p:spTree>
    <p:extLst>
      <p:ext uri="{BB962C8B-B14F-4D97-AF65-F5344CB8AC3E}">
        <p14:creationId xmlns:p14="http://schemas.microsoft.com/office/powerpoint/2010/main" val="422789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Precision Touchpad</a:t>
            </a:r>
            <a:endParaRPr lang="en-US" dirty="0"/>
          </a:p>
        </p:txBody>
      </p:sp>
      <p:sp>
        <p:nvSpPr>
          <p:cNvPr id="3" name="Text Placeholder 2"/>
          <p:cNvSpPr>
            <a:spLocks noGrp="1"/>
          </p:cNvSpPr>
          <p:nvPr>
            <p:ph type="body" sz="quarter" idx="10"/>
          </p:nvPr>
        </p:nvSpPr>
        <p:spPr/>
        <p:txBody>
          <a:bodyPr>
            <a:normAutofit lnSpcReduction="10000"/>
          </a:bodyPr>
          <a:lstStyle/>
          <a:p>
            <a:r>
              <a:rPr lang="en-US" dirty="0">
                <a:solidFill>
                  <a:schemeClr val="tx1"/>
                </a:solidFill>
              </a:rPr>
              <a:t>Precision Touchpads provide an ideal touchpad </a:t>
            </a:r>
            <a:r>
              <a:rPr lang="en-US" dirty="0" smtClean="0">
                <a:solidFill>
                  <a:schemeClr val="tx1"/>
                </a:solidFill>
              </a:rPr>
              <a:t>experience</a:t>
            </a:r>
            <a:endParaRPr lang="en-US" dirty="0">
              <a:solidFill>
                <a:schemeClr val="tx1"/>
              </a:solidFill>
            </a:endParaRPr>
          </a:p>
          <a:p>
            <a:pPr marL="582873" indent="-582873">
              <a:buFontTx/>
              <a:buChar char="-"/>
            </a:pPr>
            <a:r>
              <a:rPr lang="en-US" dirty="0">
                <a:solidFill>
                  <a:schemeClr val="tx1"/>
                </a:solidFill>
              </a:rPr>
              <a:t>Consistent and reliable</a:t>
            </a:r>
          </a:p>
          <a:p>
            <a:pPr marL="582873" indent="-582873">
              <a:buFontTx/>
              <a:buChar char="-"/>
            </a:pPr>
            <a:r>
              <a:rPr lang="en-US" dirty="0">
                <a:solidFill>
                  <a:schemeClr val="tx1"/>
                </a:solidFill>
              </a:rPr>
              <a:t>Familiar, fast, and responsive</a:t>
            </a:r>
          </a:p>
          <a:p>
            <a:pPr marL="582873" indent="-582873">
              <a:buFontTx/>
              <a:buChar char="-"/>
            </a:pPr>
            <a:r>
              <a:rPr lang="en-US" dirty="0">
                <a:solidFill>
                  <a:schemeClr val="tx1"/>
                </a:solidFill>
              </a:rPr>
              <a:t>Investments in accidental activation </a:t>
            </a:r>
            <a:r>
              <a:rPr lang="en-US" dirty="0" smtClean="0">
                <a:solidFill>
                  <a:schemeClr val="tx1"/>
                </a:solidFill>
              </a:rPr>
              <a:t>prevention</a:t>
            </a:r>
            <a:endParaRPr lang="en-US" dirty="0">
              <a:solidFill>
                <a:schemeClr val="tx1"/>
              </a:solidFill>
            </a:endParaRPr>
          </a:p>
          <a:p>
            <a:pPr marL="582873" indent="-582873">
              <a:buFontTx/>
              <a:buChar char="-"/>
            </a:pPr>
            <a:r>
              <a:rPr lang="en-US" dirty="0">
                <a:solidFill>
                  <a:schemeClr val="tx1"/>
                </a:solidFill>
              </a:rPr>
              <a:t>High quality hardware and industrial design</a:t>
            </a:r>
          </a:p>
          <a:p>
            <a:endParaRPr lang="en-US" dirty="0">
              <a:solidFill>
                <a:schemeClr val="tx1"/>
              </a:solidFill>
            </a:endParaRPr>
          </a:p>
          <a:p>
            <a:r>
              <a:rPr lang="en-US" dirty="0">
                <a:solidFill>
                  <a:schemeClr val="tx1"/>
                </a:solidFill>
              </a:rPr>
              <a:t>For developers, Precision Touchpads integrate with </a:t>
            </a:r>
            <a:r>
              <a:rPr lang="en-US" dirty="0" err="1">
                <a:solidFill>
                  <a:schemeClr val="tx1"/>
                </a:solidFill>
              </a:rPr>
              <a:t>DirectManipulation</a:t>
            </a:r>
            <a:r>
              <a:rPr lang="en-US" dirty="0">
                <a:solidFill>
                  <a:schemeClr val="tx1"/>
                </a:solidFill>
              </a:rPr>
              <a:t> for a great pan and zoom experience!</a:t>
            </a:r>
          </a:p>
        </p:txBody>
      </p:sp>
    </p:spTree>
    <p:extLst>
      <p:ext uri="{BB962C8B-B14F-4D97-AF65-F5344CB8AC3E}">
        <p14:creationId xmlns:p14="http://schemas.microsoft.com/office/powerpoint/2010/main" val="146259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aspects of Input</a:t>
            </a:r>
            <a:endParaRPr lang="en-US" dirty="0"/>
          </a:p>
        </p:txBody>
      </p:sp>
      <p:sp>
        <p:nvSpPr>
          <p:cNvPr id="4" name="Text Placeholder 3"/>
          <p:cNvSpPr>
            <a:spLocks noGrp="1"/>
          </p:cNvSpPr>
          <p:nvPr>
            <p:ph type="body" sz="quarter" idx="10"/>
          </p:nvPr>
        </p:nvSpPr>
        <p:spPr/>
        <p:txBody>
          <a:bodyPr/>
          <a:lstStyle/>
          <a:p>
            <a:r>
              <a:rPr lang="en-US" dirty="0"/>
              <a:t>Going beyond panning and zooming with gestures</a:t>
            </a:r>
          </a:p>
          <a:p>
            <a:endParaRPr lang="en-US" dirty="0" smtClean="0"/>
          </a:p>
          <a:p>
            <a:r>
              <a:rPr lang="en-US" dirty="0" smtClean="0"/>
              <a:t>Adding support for Ink in your application</a:t>
            </a:r>
          </a:p>
          <a:p>
            <a:endParaRPr lang="en-US" dirty="0"/>
          </a:p>
          <a:p>
            <a:r>
              <a:rPr lang="en-US" dirty="0" smtClean="0"/>
              <a:t>Handling </a:t>
            </a:r>
            <a:r>
              <a:rPr lang="en-US" dirty="0"/>
              <a:t>Raw </a:t>
            </a:r>
            <a:r>
              <a:rPr lang="en-US" dirty="0" smtClean="0"/>
              <a:t>input</a:t>
            </a:r>
          </a:p>
          <a:p>
            <a:endParaRPr lang="en-US" dirty="0"/>
          </a:p>
          <a:p>
            <a:r>
              <a:rPr lang="en-US" dirty="0"/>
              <a:t>4-022: “Make my desktop app great with touch, mouse and pen” </a:t>
            </a:r>
            <a:r>
              <a:rPr lang="en-US" sz="2800" dirty="0" smtClean="0"/>
              <a:t>26</a:t>
            </a:r>
            <a:r>
              <a:rPr lang="en-US" sz="2800" baseline="30000" dirty="0" smtClean="0"/>
              <a:t>th</a:t>
            </a:r>
            <a:r>
              <a:rPr lang="en-US" sz="2800" dirty="0"/>
              <a:t>, 15:30, South Hall: Esplanade 307, Nick Waggoner</a:t>
            </a:r>
          </a:p>
          <a:p>
            <a:endParaRPr lang="en-US" dirty="0"/>
          </a:p>
        </p:txBody>
      </p:sp>
    </p:spTree>
    <p:extLst>
      <p:ext uri="{BB962C8B-B14F-4D97-AF65-F5344CB8AC3E}">
        <p14:creationId xmlns:p14="http://schemas.microsoft.com/office/powerpoint/2010/main" val="394473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2" name="Text Placeholder 1"/>
          <p:cNvSpPr>
            <a:spLocks noGrp="1"/>
          </p:cNvSpPr>
          <p:nvPr>
            <p:ph type="body" sz="quarter" idx="10"/>
          </p:nvPr>
        </p:nvSpPr>
        <p:spPr>
          <a:xfrm>
            <a:off x="274638" y="1592262"/>
            <a:ext cx="11887200" cy="5027612"/>
          </a:xfrm>
        </p:spPr>
        <p:txBody>
          <a:bodyPr/>
          <a:lstStyle/>
          <a:p>
            <a:r>
              <a:rPr lang="en-US" dirty="0" smtClean="0"/>
              <a:t>There’s an amazing diversity in PC form factors coming to market.  The Windows platform gives you the tools to optimize for them in your desktop application.</a:t>
            </a:r>
            <a:br>
              <a:rPr lang="en-US" dirty="0" smtClean="0"/>
            </a:br>
            <a:endParaRPr lang="en-US" dirty="0" smtClean="0"/>
          </a:p>
          <a:p>
            <a:r>
              <a:rPr lang="en-US" dirty="0" smtClean="0"/>
              <a:t>Become DPI aware and support the wave of High DPI screens.</a:t>
            </a:r>
          </a:p>
          <a:p>
            <a:r>
              <a:rPr lang="en-US" dirty="0" smtClean="0"/>
              <a:t>Use DirectComposition to </a:t>
            </a:r>
            <a:r>
              <a:rPr lang="en-US" dirty="0"/>
              <a:t>provide </a:t>
            </a:r>
            <a:r>
              <a:rPr lang="en-US" dirty="0" smtClean="0"/>
              <a:t>fluid</a:t>
            </a:r>
            <a:r>
              <a:rPr lang="en-US" dirty="0"/>
              <a:t>, animated </a:t>
            </a:r>
            <a:r>
              <a:rPr lang="en-US" dirty="0" smtClean="0"/>
              <a:t>UI.</a:t>
            </a:r>
          </a:p>
          <a:p>
            <a:r>
              <a:rPr lang="en-US" dirty="0" smtClean="0"/>
              <a:t>Use </a:t>
            </a:r>
            <a:r>
              <a:rPr lang="en-US" dirty="0" err="1" smtClean="0"/>
              <a:t>DirectManipulation</a:t>
            </a:r>
            <a:r>
              <a:rPr lang="en-US" dirty="0"/>
              <a:t> </a:t>
            </a:r>
            <a:r>
              <a:rPr lang="en-US" dirty="0" smtClean="0"/>
              <a:t>for smooth panning </a:t>
            </a:r>
            <a:r>
              <a:rPr lang="en-US" dirty="0"/>
              <a:t>and </a:t>
            </a:r>
            <a:r>
              <a:rPr lang="en-US" dirty="0" smtClean="0"/>
              <a:t>zooming.</a:t>
            </a:r>
            <a:endParaRPr lang="en-US" dirty="0"/>
          </a:p>
        </p:txBody>
      </p:sp>
    </p:spTree>
    <p:extLst>
      <p:ext uri="{BB962C8B-B14F-4D97-AF65-F5344CB8AC3E}">
        <p14:creationId xmlns:p14="http://schemas.microsoft.com/office/powerpoint/2010/main" val="200676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Text Placeholder 4"/>
          <p:cNvSpPr>
            <a:spLocks noGrp="1"/>
          </p:cNvSpPr>
          <p:nvPr>
            <p:ph type="body" sz="quarter" idx="10"/>
          </p:nvPr>
        </p:nvSpPr>
        <p:spPr>
          <a:xfrm>
            <a:off x="274637" y="1668463"/>
            <a:ext cx="12161837" cy="5027612"/>
          </a:xfrm>
        </p:spPr>
        <p:txBody>
          <a:bodyPr/>
          <a:lstStyle/>
          <a:p>
            <a:r>
              <a:rPr lang="en-US" sz="3200" dirty="0"/>
              <a:t>4</a:t>
            </a:r>
            <a:r>
              <a:rPr lang="en-US" sz="3200" dirty="0" smtClean="0"/>
              <a:t>-022</a:t>
            </a:r>
            <a:r>
              <a:rPr lang="en-US" sz="3200" dirty="0"/>
              <a:t>: “Make my desktop app great with touch, mouse and pen</a:t>
            </a:r>
            <a:r>
              <a:rPr lang="en-US" sz="3200" dirty="0" smtClean="0"/>
              <a:t>” </a:t>
            </a:r>
          </a:p>
          <a:p>
            <a:r>
              <a:rPr lang="en-US" sz="2400" dirty="0" smtClean="0"/>
              <a:t>26</a:t>
            </a:r>
            <a:r>
              <a:rPr lang="en-US" sz="2400" baseline="30000" dirty="0" smtClean="0"/>
              <a:t>th</a:t>
            </a:r>
            <a:r>
              <a:rPr lang="en-US" sz="2400" dirty="0" smtClean="0"/>
              <a:t>, 15:30, South Hall: Esplanade 307, Nick Waggoner</a:t>
            </a:r>
          </a:p>
          <a:p>
            <a:r>
              <a:rPr lang="en-US" sz="3200" dirty="0"/>
              <a:t>4</a:t>
            </a:r>
            <a:r>
              <a:rPr lang="en-US" sz="3200" dirty="0" smtClean="0"/>
              <a:t>-021</a:t>
            </a:r>
            <a:r>
              <a:rPr lang="en-US" sz="3200" dirty="0"/>
              <a:t>: “Smooth composition and animation for Desktop Applications</a:t>
            </a:r>
            <a:r>
              <a:rPr lang="en-US" sz="3200" dirty="0" smtClean="0"/>
              <a:t>” </a:t>
            </a:r>
            <a:r>
              <a:rPr lang="en-US" sz="2400" dirty="0" smtClean="0"/>
              <a:t>26</a:t>
            </a:r>
            <a:r>
              <a:rPr lang="en-US" sz="2400" baseline="30000" dirty="0" smtClean="0"/>
              <a:t>th</a:t>
            </a:r>
            <a:r>
              <a:rPr lang="en-US" sz="2400" dirty="0" smtClean="0"/>
              <a:t>, 17:00, South Hall: Esplanade 307, Silvana Moncayo</a:t>
            </a:r>
          </a:p>
          <a:p>
            <a:r>
              <a:rPr lang="en-US" sz="3200" dirty="0" smtClean="0"/>
              <a:t>4-184</a:t>
            </a:r>
            <a:r>
              <a:rPr lang="en-US" sz="3200" dirty="0"/>
              <a:t>: “Making your Desktop Applications Shine on High DPI </a:t>
            </a:r>
            <a:r>
              <a:rPr lang="en-US" sz="3200" dirty="0" smtClean="0"/>
              <a:t>Displays” </a:t>
            </a:r>
            <a:r>
              <a:rPr lang="en-US" sz="2400" dirty="0" smtClean="0"/>
              <a:t>26</a:t>
            </a:r>
            <a:r>
              <a:rPr lang="en-US" sz="2400" baseline="30000" dirty="0" smtClean="0"/>
              <a:t>th</a:t>
            </a:r>
            <a:r>
              <a:rPr lang="en-US" sz="2400" dirty="0" smtClean="0"/>
              <a:t>, 14:00, South Hall: Esplanade 307, Steve Wright</a:t>
            </a:r>
            <a:endParaRPr lang="en-US" sz="2400" dirty="0"/>
          </a:p>
          <a:p>
            <a:r>
              <a:rPr lang="en-US" sz="3200" dirty="0" smtClean="0"/>
              <a:t>2-150</a:t>
            </a:r>
            <a:r>
              <a:rPr lang="en-US" sz="3200" dirty="0"/>
              <a:t>: “Beautiful app layout and scaling at all sizes</a:t>
            </a:r>
            <a:r>
              <a:rPr lang="en-US" sz="3200" dirty="0" smtClean="0"/>
              <a:t>” </a:t>
            </a:r>
          </a:p>
          <a:p>
            <a:r>
              <a:rPr lang="en-US" sz="2400" dirty="0" smtClean="0"/>
              <a:t>27</a:t>
            </a:r>
            <a:r>
              <a:rPr lang="en-US" sz="2400" baseline="30000" dirty="0" smtClean="0"/>
              <a:t>th</a:t>
            </a:r>
            <a:r>
              <a:rPr lang="en-US" sz="2400" dirty="0" smtClean="0"/>
              <a:t>, 11:30, South Hall: Gateway Ballroom 104, Sarah McDevitt</a:t>
            </a:r>
          </a:p>
          <a:p>
            <a:r>
              <a:rPr lang="en-US" sz="3200" dirty="0"/>
              <a:t>3-191: “Innovations in High Performance 2D Graphics with DirectX”</a:t>
            </a:r>
          </a:p>
          <a:p>
            <a:r>
              <a:rPr lang="en-US" sz="2400" dirty="0"/>
              <a:t>26th, 14:00, North Hall: 135, Dan McLachlan </a:t>
            </a:r>
          </a:p>
          <a:p>
            <a:endParaRPr lang="en-US" sz="2400" dirty="0"/>
          </a:p>
        </p:txBody>
      </p:sp>
    </p:spTree>
    <p:extLst>
      <p:ext uri="{BB962C8B-B14F-4D97-AF65-F5344CB8AC3E}">
        <p14:creationId xmlns:p14="http://schemas.microsoft.com/office/powerpoint/2010/main" val="1519265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Whitepapers &amp; Samples</a:t>
            </a:r>
            <a:endParaRPr lang="en-US" dirty="0"/>
          </a:p>
        </p:txBody>
      </p:sp>
      <p:sp>
        <p:nvSpPr>
          <p:cNvPr id="5" name="Text Placeholder 4"/>
          <p:cNvSpPr>
            <a:spLocks noGrp="1"/>
          </p:cNvSpPr>
          <p:nvPr>
            <p:ph type="body" sz="quarter" idx="10"/>
          </p:nvPr>
        </p:nvSpPr>
        <p:spPr/>
        <p:txBody>
          <a:bodyPr/>
          <a:lstStyle/>
          <a:p>
            <a:r>
              <a:rPr lang="en-US" dirty="0" smtClean="0"/>
              <a:t>Whitepaper: High DPI support in Windows 8.1:</a:t>
            </a:r>
          </a:p>
          <a:p>
            <a:r>
              <a:rPr lang="en-US" dirty="0">
                <a:hlinkClick r:id="rId2"/>
              </a:rPr>
              <a:t>http://go.microsoft.com/fwlink/p/?</a:t>
            </a:r>
            <a:r>
              <a:rPr lang="en-US" dirty="0" smtClean="0">
                <a:hlinkClick r:id="rId2"/>
              </a:rPr>
              <a:t>LinkID=307061</a:t>
            </a:r>
            <a:endParaRPr lang="en-US" dirty="0" smtClean="0"/>
          </a:p>
          <a:p>
            <a:r>
              <a:rPr lang="en-US" dirty="0" smtClean="0"/>
              <a:t>Desktop samples:</a:t>
            </a:r>
          </a:p>
          <a:p>
            <a:r>
              <a:rPr lang="en-US" dirty="0">
                <a:hlinkClick r:id="rId3"/>
              </a:rPr>
              <a:t>http://</a:t>
            </a:r>
            <a:r>
              <a:rPr lang="en-US" dirty="0" smtClean="0">
                <a:hlinkClick r:id="rId3"/>
              </a:rPr>
              <a:t>code.msdn.microsoft.com/windowsdesktop</a:t>
            </a:r>
            <a:r>
              <a:rPr lang="en-US" dirty="0" smtClean="0"/>
              <a:t> </a:t>
            </a:r>
            <a:endParaRPr lang="en-US" dirty="0"/>
          </a:p>
          <a:p>
            <a:endParaRPr lang="en-US" dirty="0"/>
          </a:p>
        </p:txBody>
      </p:sp>
    </p:spTree>
    <p:extLst>
      <p:ext uri="{BB962C8B-B14F-4D97-AF65-F5344CB8AC3E}">
        <p14:creationId xmlns:p14="http://schemas.microsoft.com/office/powerpoint/2010/main" val="121211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66049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3" name="Text Placeholder 2"/>
          <p:cNvSpPr>
            <a:spLocks noGrp="1"/>
          </p:cNvSpPr>
          <p:nvPr>
            <p:ph type="body" sz="quarter" idx="10"/>
          </p:nvPr>
        </p:nvSpPr>
        <p:spPr>
          <a:xfrm>
            <a:off x="274638" y="1834961"/>
            <a:ext cx="4445652" cy="4861113"/>
          </a:xfrm>
        </p:spPr>
        <p:txBody>
          <a:bodyPr/>
          <a:lstStyle/>
          <a:p>
            <a:r>
              <a:rPr lang="en-US" b="1" dirty="0">
                <a:gradFill>
                  <a:gsLst>
                    <a:gs pos="1250">
                      <a:srgbClr val="FFFFFF"/>
                    </a:gs>
                    <a:gs pos="100000">
                      <a:srgbClr val="FFFFFF"/>
                    </a:gs>
                  </a:gsLst>
                  <a:lin ang="5400000" scaled="0"/>
                </a:gradFill>
                <a:latin typeface="+mn-lt"/>
              </a:rPr>
              <a:t>Scan this QR code</a:t>
            </a:r>
            <a:r>
              <a:rPr lang="en-US" b="1" dirty="0">
                <a:gradFill>
                  <a:gsLst>
                    <a:gs pos="1250">
                      <a:srgbClr val="FFFFFF"/>
                    </a:gs>
                    <a:gs pos="100000">
                      <a:srgbClr val="FFFFFF"/>
                    </a:gs>
                  </a:gsLst>
                  <a:lin ang="5400000" scaled="0"/>
                </a:gradFill>
              </a:rPr>
              <a:t> </a:t>
            </a:r>
            <a:r>
              <a:rPr lang="en-US" dirty="0">
                <a:gradFill>
                  <a:gsLst>
                    <a:gs pos="1250">
                      <a:srgbClr val="FFFFFF"/>
                    </a:gs>
                    <a:gs pos="100000">
                      <a:srgbClr val="FFFFFF"/>
                    </a:gs>
                  </a:gsLst>
                  <a:lin ang="5400000" scaled="0"/>
                </a:gradFill>
              </a:rPr>
              <a:t>to evaluate this session and be automatically entered in a </a:t>
            </a:r>
            <a:r>
              <a:rPr lang="en-US" dirty="0" smtClean="0">
                <a:gradFill>
                  <a:gsLst>
                    <a:gs pos="1250">
                      <a:srgbClr val="FFFFFF"/>
                    </a:gs>
                    <a:gs pos="100000">
                      <a:srgbClr val="FFFFFF"/>
                    </a:gs>
                  </a:gsLst>
                  <a:lin ang="5400000" scaled="0"/>
                </a:gradFill>
              </a:rPr>
              <a:t>drawing </a:t>
            </a:r>
            <a:r>
              <a:rPr lang="en-US" dirty="0">
                <a:gradFill>
                  <a:gsLst>
                    <a:gs pos="1250">
                      <a:srgbClr val="FFFFFF"/>
                    </a:gs>
                    <a:gs pos="100000">
                      <a:srgbClr val="FFFFFF"/>
                    </a:gs>
                  </a:gsLst>
                  <a:lin ang="5400000" scaled="0"/>
                </a:gradFill>
              </a:rPr>
              <a:t>to </a:t>
            </a:r>
            <a:r>
              <a:rPr lang="en-US" dirty="0" smtClean="0">
                <a:gradFill>
                  <a:gsLst>
                    <a:gs pos="1250">
                      <a:srgbClr val="FFFFFF"/>
                    </a:gs>
                    <a:gs pos="100000">
                      <a:srgbClr val="FFFFFF"/>
                    </a:gs>
                  </a:gsLst>
                  <a:lin ang="5400000" scaled="0"/>
                </a:gradFill>
              </a:rPr>
              <a:t>win </a:t>
            </a:r>
            <a:r>
              <a:rPr lang="en-US" dirty="0">
                <a:gradFill>
                  <a:gsLst>
                    <a:gs pos="1250">
                      <a:srgbClr val="FFFFFF"/>
                    </a:gs>
                    <a:gs pos="100000">
                      <a:srgbClr val="FFFFFF"/>
                    </a:gs>
                  </a:gsLst>
                  <a:lin ang="5400000" scaled="0"/>
                </a:gradFill>
              </a:rPr>
              <a:t>a </a:t>
            </a:r>
            <a:r>
              <a:rPr lang="en-US" dirty="0" smtClean="0">
                <a:gradFill>
                  <a:gsLst>
                    <a:gs pos="1250">
                      <a:srgbClr val="FFFFFF"/>
                    </a:gs>
                    <a:gs pos="100000">
                      <a:srgbClr val="FFFFFF"/>
                    </a:gs>
                  </a:gsLst>
                  <a:lin ang="5400000" scaled="0"/>
                </a:gradFill>
              </a:rPr>
              <a:t>prize!</a:t>
            </a:r>
            <a:endParaRPr lang="en-US" b="1" dirty="0">
              <a:gradFill>
                <a:gsLst>
                  <a:gs pos="1250">
                    <a:srgbClr val="FFFFFF"/>
                  </a:gs>
                  <a:gs pos="100000">
                    <a:srgbClr val="FFFFFF"/>
                  </a:gs>
                </a:gsLst>
                <a:lin ang="5400000" scaled="0"/>
              </a:gra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834962"/>
            <a:ext cx="4572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9943129" y="217960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pPr defTabSz="932742"/>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971933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19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79437" y="2963862"/>
            <a:ext cx="7315203" cy="914400"/>
          </a:xfrm>
        </p:spPr>
        <p:txBody>
          <a:bodyPr/>
          <a:lstStyle/>
          <a:p>
            <a:r>
              <a:rPr lang="en-US" dirty="0">
                <a:solidFill>
                  <a:schemeClr val="bg1">
                    <a:lumMod val="50000"/>
                    <a:lumOff val="50000"/>
                  </a:schemeClr>
                </a:solidFill>
              </a:rPr>
              <a:t>PC Form </a:t>
            </a:r>
            <a:r>
              <a:rPr lang="en-US" dirty="0" smtClean="0">
                <a:solidFill>
                  <a:schemeClr val="bg1">
                    <a:lumMod val="50000"/>
                    <a:lumOff val="50000"/>
                  </a:schemeClr>
                </a:solidFill>
              </a:rPr>
              <a:t>Factors</a:t>
            </a:r>
            <a:br>
              <a:rPr lang="en-US" dirty="0" smtClean="0">
                <a:solidFill>
                  <a:schemeClr val="bg1">
                    <a:lumMod val="50000"/>
                    <a:lumOff val="50000"/>
                  </a:schemeClr>
                </a:solidFill>
              </a:rPr>
            </a:br>
            <a:r>
              <a:rPr lang="en-US" dirty="0" smtClean="0">
                <a:solidFill>
                  <a:schemeClr val="bg1">
                    <a:lumMod val="50000"/>
                    <a:lumOff val="50000"/>
                  </a:schemeClr>
                </a:solidFill>
              </a:rPr>
              <a:t>have evolved. </a:t>
            </a:r>
            <a:endParaRPr lang="en-US" dirty="0">
              <a:solidFill>
                <a:schemeClr val="bg1">
                  <a:lumMod val="50000"/>
                  <a:lumOff val="50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837" y="4759642"/>
            <a:ext cx="2667000" cy="1756879"/>
          </a:xfrm>
          <a:prstGeom prst="rect">
            <a:avLst/>
          </a:prstGeom>
          <a:noFill/>
          <a:ln>
            <a:noFill/>
          </a:ln>
        </p:spPr>
      </p:pic>
      <p:pic>
        <p:nvPicPr>
          <p:cNvPr id="9" name="Picture 8"/>
          <p:cNvPicPr>
            <a:picLocks noChangeAspect="1"/>
          </p:cNvPicPr>
          <p:nvPr/>
        </p:nvPicPr>
        <p:blipFill>
          <a:blip r:embed="rId4"/>
          <a:stretch>
            <a:fillRect/>
          </a:stretch>
        </p:blipFill>
        <p:spPr>
          <a:xfrm>
            <a:off x="5070474" y="296862"/>
            <a:ext cx="7172325" cy="293730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66237" y="4759642"/>
            <a:ext cx="3030350" cy="2234883"/>
          </a:xfrm>
          <a:prstGeom prst="rect">
            <a:avLst/>
          </a:prstGeom>
        </p:spPr>
      </p:pic>
      <p:pic>
        <p:nvPicPr>
          <p:cNvPr id="11" name="Picture 10"/>
          <p:cNvPicPr>
            <a:picLocks noChangeAspect="1"/>
          </p:cNvPicPr>
          <p:nvPr/>
        </p:nvPicPr>
        <p:blipFill>
          <a:blip r:embed="rId6"/>
          <a:stretch>
            <a:fillRect/>
          </a:stretch>
        </p:blipFill>
        <p:spPr>
          <a:xfrm>
            <a:off x="5082299" y="4567298"/>
            <a:ext cx="3352800" cy="2221629"/>
          </a:xfrm>
          <a:prstGeom prst="rect">
            <a:avLst/>
          </a:prstGeom>
        </p:spPr>
      </p:pic>
    </p:spTree>
    <p:extLst>
      <p:ext uri="{BB962C8B-B14F-4D97-AF65-F5344CB8AC3E}">
        <p14:creationId xmlns:p14="http://schemas.microsoft.com/office/powerpoint/2010/main" val="170623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a:p>
        </p:txBody>
      </p:sp>
      <p:sp>
        <p:nvSpPr>
          <p:cNvPr id="4" name="Title 3"/>
          <p:cNvSpPr>
            <a:spLocks noGrp="1"/>
          </p:cNvSpPr>
          <p:nvPr>
            <p:ph type="title"/>
          </p:nvPr>
        </p:nvSpPr>
        <p:spPr/>
        <p:txBody>
          <a:bodyPr/>
          <a:lstStyle/>
          <a:p>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37" y="124195"/>
            <a:ext cx="3940577" cy="6725867"/>
          </a:xfrm>
          <a:prstGeom prst="rect">
            <a:avLst/>
          </a:prstGeom>
          <a:ln w="152400">
            <a:solidFill>
              <a:schemeClr val="tx1"/>
            </a:solidFill>
            <a:miter lim="800000"/>
          </a:ln>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54" t="14773" r="23594" b="3410"/>
          <a:stretch/>
        </p:blipFill>
        <p:spPr>
          <a:xfrm>
            <a:off x="6549932" y="2739747"/>
            <a:ext cx="5744689" cy="4098148"/>
          </a:xfrm>
          <a:prstGeom prst="rect">
            <a:avLst/>
          </a:prstGeom>
          <a:ln w="152400">
            <a:solidFill>
              <a:schemeClr val="tx1"/>
            </a:solidFill>
            <a:miter lim="800000"/>
          </a:ln>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6037" y="588380"/>
            <a:ext cx="6454100" cy="4302733"/>
          </a:xfrm>
          <a:prstGeom prst="rect">
            <a:avLst/>
          </a:prstGeom>
          <a:ln w="152400">
            <a:solidFill>
              <a:schemeClr val="tx1"/>
            </a:solidFill>
            <a:miter lim="800000"/>
          </a:ln>
        </p:spPr>
      </p:pic>
    </p:spTree>
    <p:extLst>
      <p:ext uri="{BB962C8B-B14F-4D97-AF65-F5344CB8AC3E}">
        <p14:creationId xmlns:p14="http://schemas.microsoft.com/office/powerpoint/2010/main" val="363218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p:cNvSpPr/>
          <p:nvPr/>
        </p:nvSpPr>
        <p:spPr bwMode="auto">
          <a:xfrm>
            <a:off x="503237" y="1767319"/>
            <a:ext cx="2743200" cy="1195687"/>
          </a:xfrm>
          <a:prstGeom prst="homePlat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Displays</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4" name="Pentagon 13"/>
          <p:cNvSpPr/>
          <p:nvPr/>
        </p:nvSpPr>
        <p:spPr bwMode="auto">
          <a:xfrm>
            <a:off x="503237" y="4739975"/>
            <a:ext cx="2743200" cy="1195687"/>
          </a:xfrm>
          <a:prstGeom prst="homePlat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Fundamentals</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5" name="Pentagon 14"/>
          <p:cNvSpPr/>
          <p:nvPr/>
        </p:nvSpPr>
        <p:spPr bwMode="auto">
          <a:xfrm>
            <a:off x="503237" y="3253647"/>
            <a:ext cx="2743200" cy="1195687"/>
          </a:xfrm>
          <a:prstGeom prst="homePlat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Human Interaction</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4181474" y="1927006"/>
            <a:ext cx="5922963" cy="830997"/>
          </a:xfrm>
          <a:prstGeom prst="rect">
            <a:avLst/>
          </a:prstGeom>
          <a:noFill/>
        </p:spPr>
        <p:txBody>
          <a:bodyPr wrap="square" rtlCol="0">
            <a:spAutoFit/>
          </a:bodyPr>
          <a:lstStyle/>
          <a:p>
            <a:r>
              <a:rPr lang="en-US" sz="2400" dirty="0">
                <a:gradFill>
                  <a:gsLst>
                    <a:gs pos="0">
                      <a:srgbClr val="FFFFFF"/>
                    </a:gs>
                    <a:gs pos="100000">
                      <a:srgbClr val="FFFFFF"/>
                    </a:gs>
                  </a:gsLst>
                  <a:lin ang="5400000" scaled="0"/>
                </a:gradFill>
              </a:rPr>
              <a:t>High DPI </a:t>
            </a:r>
            <a:r>
              <a:rPr lang="en-US" sz="2400" dirty="0" smtClean="0">
                <a:gradFill>
                  <a:gsLst>
                    <a:gs pos="0">
                      <a:srgbClr val="FFFFFF"/>
                    </a:gs>
                    <a:gs pos="100000">
                      <a:srgbClr val="FFFFFF"/>
                    </a:gs>
                  </a:gsLst>
                  <a:lin ang="5400000" scaled="0"/>
                </a:gradFill>
              </a:rPr>
              <a:t>monitors &amp; mobile screens</a:t>
            </a:r>
          </a:p>
          <a:p>
            <a:r>
              <a:rPr lang="en-US" sz="2400" dirty="0" smtClean="0">
                <a:gradFill>
                  <a:gsLst>
                    <a:gs pos="0">
                      <a:srgbClr val="FFFFFF"/>
                    </a:gs>
                    <a:gs pos="100000">
                      <a:srgbClr val="FFFFFF"/>
                    </a:gs>
                  </a:gsLst>
                  <a:lin ang="5400000" scaled="0"/>
                </a:gradFill>
              </a:rPr>
              <a:t>Increasing diversity in screen size &amp; shape</a:t>
            </a:r>
          </a:p>
        </p:txBody>
      </p:sp>
      <p:sp>
        <p:nvSpPr>
          <p:cNvPr id="17" name="TextBox 16"/>
          <p:cNvSpPr txBox="1"/>
          <p:nvPr/>
        </p:nvSpPr>
        <p:spPr>
          <a:xfrm>
            <a:off x="4160837" y="4876921"/>
            <a:ext cx="7285038" cy="830997"/>
          </a:xfrm>
          <a:prstGeom prst="rect">
            <a:avLst/>
          </a:prstGeom>
          <a:noFill/>
        </p:spPr>
        <p:txBody>
          <a:bodyPr wrap="square" rtlCol="0">
            <a:spAutoFit/>
          </a:bodyPr>
          <a:lstStyle/>
          <a:p>
            <a:r>
              <a:rPr lang="en-US" sz="2400" dirty="0">
                <a:gradFill>
                  <a:gsLst>
                    <a:gs pos="0">
                      <a:srgbClr val="FFFFFF"/>
                    </a:gs>
                    <a:gs pos="100000">
                      <a:srgbClr val="FFFFFF"/>
                    </a:gs>
                  </a:gsLst>
                  <a:lin ang="5400000" scaled="0"/>
                </a:gradFill>
              </a:rPr>
              <a:t>Targeting a broad range of CPUs and GPUs</a:t>
            </a:r>
          </a:p>
          <a:p>
            <a:r>
              <a:rPr lang="en-US" sz="2400" dirty="0" smtClean="0">
                <a:gradFill>
                  <a:gsLst>
                    <a:gs pos="0">
                      <a:srgbClr val="FFFFFF"/>
                    </a:gs>
                    <a:gs pos="100000">
                      <a:srgbClr val="FFFFFF"/>
                    </a:gs>
                  </a:gsLst>
                  <a:lin ang="5400000" scaled="0"/>
                </a:gradFill>
              </a:rPr>
              <a:t>Approaching all day battery life</a:t>
            </a:r>
          </a:p>
        </p:txBody>
      </p:sp>
      <p:sp>
        <p:nvSpPr>
          <p:cNvPr id="18" name="TextBox 17"/>
          <p:cNvSpPr txBox="1"/>
          <p:nvPr/>
        </p:nvSpPr>
        <p:spPr>
          <a:xfrm>
            <a:off x="4160837" y="3435991"/>
            <a:ext cx="7285038" cy="830997"/>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New investments in input like precision touchpad</a:t>
            </a:r>
          </a:p>
          <a:p>
            <a:r>
              <a:rPr lang="en-US" sz="2400" dirty="0" smtClean="0">
                <a:gradFill>
                  <a:gsLst>
                    <a:gs pos="0">
                      <a:srgbClr val="FFFFFF"/>
                    </a:gs>
                    <a:gs pos="100000">
                      <a:srgbClr val="FFFFFF"/>
                    </a:gs>
                  </a:gsLst>
                  <a:lin ang="5400000" scaled="0"/>
                </a:gradFill>
              </a:rPr>
              <a:t>High quality touch screens, renewed interest in pen</a:t>
            </a:r>
          </a:p>
        </p:txBody>
      </p:sp>
      <p:sp>
        <p:nvSpPr>
          <p:cNvPr id="10" name="Title 9"/>
          <p:cNvSpPr>
            <a:spLocks noGrp="1"/>
          </p:cNvSpPr>
          <p:nvPr>
            <p:ph type="title"/>
          </p:nvPr>
        </p:nvSpPr>
        <p:spPr/>
        <p:txBody>
          <a:bodyPr/>
          <a:lstStyle/>
          <a:p>
            <a:r>
              <a:rPr lang="en-US" dirty="0" smtClean="0"/>
              <a:t>Form Factor trends </a:t>
            </a:r>
            <a:endParaRPr lang="en-US" dirty="0"/>
          </a:p>
        </p:txBody>
      </p:sp>
    </p:spTree>
    <p:extLst>
      <p:ext uri="{BB962C8B-B14F-4D97-AF65-F5344CB8AC3E}">
        <p14:creationId xmlns:p14="http://schemas.microsoft.com/office/powerpoint/2010/main" val="1428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animEffect transition="in" filter="fade">
                                      <p:cBhvr>
                                        <p:cTn id="23" dur="500"/>
                                        <p:tgtEl>
                                          <p:spTgt spid="1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fade">
                                      <p:cBhvr>
                                        <p:cTn id="28" dur="500"/>
                                        <p:tgtEl>
                                          <p:spTgt spid="1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fade">
                                      <p:cBhvr>
                                        <p:cTn id="36" dur="500"/>
                                        <p:tgtEl>
                                          <p:spTgt spid="17">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7">
                                            <p:txEl>
                                              <p:pRg st="1" end="1"/>
                                            </p:txEl>
                                          </p:spTgt>
                                        </p:tgtEl>
                                        <p:attrNameLst>
                                          <p:attrName>style.visibility</p:attrName>
                                        </p:attrNameLst>
                                      </p:cBhvr>
                                      <p:to>
                                        <p:strVal val="visible"/>
                                      </p:to>
                                    </p:set>
                                    <p:animEffect transition="in" filter="fade">
                                      <p:cBhvr>
                                        <p:cTn id="41"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solidFill>
                  <a:schemeClr val="bg1">
                    <a:lumMod val="65000"/>
                    <a:lumOff val="35000"/>
                  </a:schemeClr>
                </a:solidFill>
              </a:rPr>
              <a:t>Device Form Factors</a:t>
            </a:r>
          </a:p>
          <a:p>
            <a:r>
              <a:rPr lang="en-US" dirty="0"/>
              <a:t>Windows 8.1 platform</a:t>
            </a:r>
            <a:endParaRPr lang="en-US" dirty="0" smtClean="0">
              <a:solidFill>
                <a:schemeClr val="bg1">
                  <a:lumMod val="65000"/>
                  <a:lumOff val="35000"/>
                </a:schemeClr>
              </a:solidFill>
            </a:endParaRPr>
          </a:p>
          <a:p>
            <a:r>
              <a:rPr lang="en-US" dirty="0" smtClean="0"/>
              <a:t>Supporting Dense Screens</a:t>
            </a:r>
          </a:p>
          <a:p>
            <a:r>
              <a:rPr lang="en-US" dirty="0" smtClean="0"/>
              <a:t>Composition and Animation</a:t>
            </a:r>
          </a:p>
          <a:p>
            <a:r>
              <a:rPr lang="en-US" dirty="0" smtClean="0"/>
              <a:t>Input and Manipulation</a:t>
            </a:r>
          </a:p>
        </p:txBody>
      </p:sp>
      <p:sp>
        <p:nvSpPr>
          <p:cNvPr id="5" name="Title 4"/>
          <p:cNvSpPr>
            <a:spLocks noGrp="1"/>
          </p:cNvSpPr>
          <p:nvPr>
            <p:ph type="title"/>
          </p:nvPr>
        </p:nvSpPr>
        <p:spPr/>
        <p:txBody>
          <a:bodyPr/>
          <a:lstStyle/>
          <a:p>
            <a:r>
              <a:rPr lang="en-US" dirty="0" smtClean="0"/>
              <a:t>Agenda slide</a:t>
            </a:r>
            <a:br>
              <a:rPr lang="en-US" dirty="0" smtClean="0"/>
            </a:br>
            <a:endParaRPr lang="en-US" dirty="0"/>
          </a:p>
        </p:txBody>
      </p:sp>
      <p:pic>
        <p:nvPicPr>
          <p:cNvPr id="6" name="Picture Placeholder 6"/>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9068" t="17446" r="6977" b="-4671"/>
          <a:stretch/>
        </p:blipFill>
        <p:spPr>
          <a:xfrm>
            <a:off x="274638" y="1696173"/>
            <a:ext cx="3992879" cy="3629889"/>
          </a:xfrm>
        </p:spPr>
      </p:pic>
    </p:spTree>
    <p:extLst>
      <p:ext uri="{BB962C8B-B14F-4D97-AF65-F5344CB8AC3E}">
        <p14:creationId xmlns:p14="http://schemas.microsoft.com/office/powerpoint/2010/main" val="2439113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08036" y="4911780"/>
            <a:ext cx="10659331" cy="823205"/>
          </a:xfrm>
          <a:prstGeom prst="rect">
            <a:avLst/>
          </a:prstGeom>
          <a:solidFill>
            <a:srgbClr val="6C85FF"/>
          </a:solidFill>
          <a:ln w="9525" cap="flat" cmpd="sng" algn="ctr">
            <a:noFill/>
            <a:prstDash val="solid"/>
          </a:ln>
          <a:effectLst/>
        </p:spPr>
        <p:txBody>
          <a:bodyPr lIns="124165" tIns="62083" rIns="124165" bIns="62083" rtlCol="0" anchor="ctr"/>
          <a:lstStyle/>
          <a:p>
            <a:pPr algn="r" defTabSz="932697">
              <a:defRPr/>
            </a:pPr>
            <a:endParaRPr lang="en-US" sz="2856" kern="0" dirty="0">
              <a:solidFill>
                <a:srgbClr val="FFFFFF"/>
              </a:solidFill>
              <a:latin typeface="Segoe UI Semibold"/>
            </a:endParaRPr>
          </a:p>
        </p:txBody>
      </p:sp>
      <p:sp>
        <p:nvSpPr>
          <p:cNvPr id="2" name="Title 1"/>
          <p:cNvSpPr>
            <a:spLocks noGrp="1"/>
          </p:cNvSpPr>
          <p:nvPr>
            <p:ph type="title"/>
          </p:nvPr>
        </p:nvSpPr>
        <p:spPr/>
        <p:txBody>
          <a:bodyPr>
            <a:normAutofit/>
          </a:bodyPr>
          <a:lstStyle/>
          <a:p>
            <a:r>
              <a:rPr lang="en-US" dirty="0" smtClean="0"/>
              <a:t>Platform Overview</a:t>
            </a:r>
            <a:endParaRPr lang="en-US" dirty="0"/>
          </a:p>
        </p:txBody>
      </p:sp>
      <p:sp>
        <p:nvSpPr>
          <p:cNvPr id="5" name="Rectangle 4"/>
          <p:cNvSpPr/>
          <p:nvPr/>
        </p:nvSpPr>
        <p:spPr bwMode="auto">
          <a:xfrm>
            <a:off x="960437" y="5072238"/>
            <a:ext cx="5029200" cy="533400"/>
          </a:xfrm>
          <a:prstGeom prst="rect">
            <a:avLst/>
          </a:prstGeom>
          <a:solidFill>
            <a:schemeClr val="bg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solidFill>
                  <a:srgbClr val="FFFFFF"/>
                </a:solidFill>
                <a:ea typeface="Segoe UI" pitchFamily="34" charset="0"/>
                <a:cs typeface="Segoe UI" pitchFamily="34" charset="0"/>
              </a:rPr>
              <a:t>Input, Interaction &amp; Manipulation</a:t>
            </a:r>
            <a:endParaRPr lang="en-US" sz="1600" spc="-102" dirty="0">
              <a:solidFill>
                <a:srgbClr val="FFFFFF"/>
              </a:solidFill>
              <a:ea typeface="Segoe UI" pitchFamily="34" charset="0"/>
              <a:cs typeface="Segoe UI" pitchFamily="34" charset="0"/>
            </a:endParaRPr>
          </a:p>
        </p:txBody>
      </p:sp>
      <p:sp>
        <p:nvSpPr>
          <p:cNvPr id="22" name="Rectangle 21"/>
          <p:cNvSpPr/>
          <p:nvPr/>
        </p:nvSpPr>
        <p:spPr bwMode="auto">
          <a:xfrm>
            <a:off x="6218237" y="5072238"/>
            <a:ext cx="5105400" cy="533400"/>
          </a:xfrm>
          <a:prstGeom prst="rect">
            <a:avLst/>
          </a:prstGeom>
          <a:solidFill>
            <a:schemeClr val="bg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1600" spc="-102" dirty="0" smtClean="0">
                <a:solidFill>
                  <a:srgbClr val="FFFFFF"/>
                </a:solidFill>
                <a:ea typeface="Segoe UI" pitchFamily="34" charset="0"/>
                <a:cs typeface="Segoe UI" pitchFamily="34" charset="0"/>
              </a:rPr>
              <a:t>Rendering, Composition, Display</a:t>
            </a:r>
            <a:endParaRPr lang="en-US" sz="1600" spc="-102" dirty="0">
              <a:solidFill>
                <a:srgbClr val="FFFFFF"/>
              </a:solidFill>
              <a:ea typeface="Segoe UI" pitchFamily="34" charset="0"/>
              <a:cs typeface="Segoe UI" pitchFamily="34" charset="0"/>
            </a:endParaRPr>
          </a:p>
        </p:txBody>
      </p:sp>
      <p:grpSp>
        <p:nvGrpSpPr>
          <p:cNvPr id="8" name="Group 7"/>
          <p:cNvGrpSpPr/>
          <p:nvPr/>
        </p:nvGrpSpPr>
        <p:grpSpPr>
          <a:xfrm>
            <a:off x="821284" y="1605984"/>
            <a:ext cx="10695754" cy="4939256"/>
            <a:chOff x="821284" y="1605984"/>
            <a:chExt cx="10695754" cy="4939256"/>
          </a:xfrm>
        </p:grpSpPr>
        <p:sp>
          <p:nvSpPr>
            <p:cNvPr id="17" name="Rectangle 16"/>
            <p:cNvSpPr/>
            <p:nvPr/>
          </p:nvSpPr>
          <p:spPr>
            <a:xfrm>
              <a:off x="7285038" y="1605985"/>
              <a:ext cx="4232000" cy="644349"/>
            </a:xfrm>
            <a:prstGeom prst="rect">
              <a:avLst/>
            </a:prstGeom>
            <a:solidFill>
              <a:srgbClr val="232323"/>
            </a:solidFill>
            <a:ln w="25400" cap="flat" cmpd="sng" algn="ctr">
              <a:noFill/>
              <a:prstDash val="solid"/>
            </a:ln>
            <a:effectLst/>
          </p:spPr>
          <p:txBody>
            <a:bodyPr lIns="124165" tIns="62083" rIns="124165" bIns="62083" rtlCol="0" anchor="ctr"/>
            <a:lstStyle/>
            <a:p>
              <a:pPr algn="ctr" defTabSz="932697">
                <a:defRPr/>
              </a:pPr>
              <a:r>
                <a:rPr lang="en-US" sz="2856" kern="0" dirty="0" smtClean="0">
                  <a:solidFill>
                    <a:srgbClr val="FFFFFF"/>
                  </a:solidFill>
                  <a:latin typeface="Segoe UI Semibold"/>
                </a:rPr>
                <a:t>Desktop Apps</a:t>
              </a:r>
              <a:endParaRPr lang="en-US" sz="2856" kern="0" dirty="0">
                <a:solidFill>
                  <a:srgbClr val="FFFFFF"/>
                </a:solidFill>
                <a:latin typeface="Segoe UI Semibold"/>
              </a:endParaRPr>
            </a:p>
          </p:txBody>
        </p:sp>
        <p:sp>
          <p:nvSpPr>
            <p:cNvPr id="18" name="Rectangle 17"/>
            <p:cNvSpPr/>
            <p:nvPr/>
          </p:nvSpPr>
          <p:spPr>
            <a:xfrm>
              <a:off x="821284" y="5831517"/>
              <a:ext cx="10646084" cy="713723"/>
            </a:xfrm>
            <a:prstGeom prst="rect">
              <a:avLst/>
            </a:prstGeom>
            <a:solidFill>
              <a:srgbClr val="6C85FF"/>
            </a:solidFill>
            <a:ln w="9525" cap="flat" cmpd="sng" algn="ctr">
              <a:noFill/>
              <a:prstDash val="solid"/>
            </a:ln>
            <a:effectLst/>
          </p:spPr>
          <p:txBody>
            <a:bodyPr lIns="124165" tIns="62083" rIns="124165" bIns="62083" rtlCol="0" anchor="ctr"/>
            <a:lstStyle/>
            <a:p>
              <a:pPr algn="ctr" defTabSz="932697">
                <a:defRPr/>
              </a:pPr>
              <a:r>
                <a:rPr lang="en-US" sz="2856" kern="0" dirty="0">
                  <a:solidFill>
                    <a:srgbClr val="FFFFFF"/>
                  </a:solidFill>
                  <a:latin typeface="Segoe UI Semibold"/>
                </a:rPr>
                <a:t>Windows Kernel Services</a:t>
              </a:r>
            </a:p>
          </p:txBody>
        </p:sp>
        <p:sp>
          <p:nvSpPr>
            <p:cNvPr id="19" name="Rectangle 18"/>
            <p:cNvSpPr/>
            <p:nvPr/>
          </p:nvSpPr>
          <p:spPr>
            <a:xfrm>
              <a:off x="821285" y="1605984"/>
              <a:ext cx="6235153" cy="644349"/>
            </a:xfrm>
            <a:prstGeom prst="rect">
              <a:avLst/>
            </a:prstGeom>
            <a:solidFill>
              <a:srgbClr val="232323"/>
            </a:solidFill>
            <a:ln w="25400" cap="flat" cmpd="sng" algn="ctr">
              <a:noFill/>
              <a:prstDash val="solid"/>
            </a:ln>
            <a:effectLst/>
          </p:spPr>
          <p:txBody>
            <a:bodyPr lIns="124165" tIns="62083" rIns="124165" bIns="62083" rtlCol="0" anchor="ctr"/>
            <a:lstStyle/>
            <a:p>
              <a:pPr algn="ctr" defTabSz="932697">
                <a:defRPr/>
              </a:pPr>
              <a:r>
                <a:rPr lang="en-US" sz="2856" kern="0" dirty="0" smtClean="0">
                  <a:solidFill>
                    <a:srgbClr val="FFFFFF"/>
                  </a:solidFill>
                  <a:latin typeface="Segoe UI Semibold"/>
                </a:rPr>
                <a:t>Store Apps</a:t>
              </a:r>
              <a:endParaRPr lang="en-US" sz="2856" kern="0" dirty="0">
                <a:solidFill>
                  <a:srgbClr val="FFFFFF"/>
                </a:solidFill>
                <a:latin typeface="Segoe UI Semibold"/>
              </a:endParaRPr>
            </a:p>
          </p:txBody>
        </p:sp>
        <p:sp>
          <p:nvSpPr>
            <p:cNvPr id="20" name="Rectangle 19"/>
            <p:cNvSpPr/>
            <p:nvPr/>
          </p:nvSpPr>
          <p:spPr bwMode="auto">
            <a:xfrm>
              <a:off x="843048" y="3746194"/>
              <a:ext cx="6213390" cy="1046468"/>
            </a:xfrm>
            <a:prstGeom prst="rect">
              <a:avLst/>
            </a:prstGeom>
            <a:solidFill>
              <a:schemeClr val="accent5"/>
            </a:solidFill>
            <a:ln w="38100">
              <a:solidFill>
                <a:srgbClr val="7FBA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WinRT</a:t>
              </a:r>
              <a:endParaRPr lang="en-US" sz="1600" spc="-102" dirty="0">
                <a:solidFill>
                  <a:srgbClr val="FFFFFF"/>
                </a:solidFill>
                <a:ea typeface="Segoe UI" pitchFamily="34" charset="0"/>
                <a:cs typeface="Segoe UI" pitchFamily="34" charset="0"/>
              </a:endParaRPr>
            </a:p>
          </p:txBody>
        </p:sp>
        <p:sp>
          <p:nvSpPr>
            <p:cNvPr id="23" name="Rectangle 22"/>
            <p:cNvSpPr/>
            <p:nvPr/>
          </p:nvSpPr>
          <p:spPr bwMode="auto">
            <a:xfrm>
              <a:off x="7285037" y="2344496"/>
              <a:ext cx="1295400" cy="1793608"/>
            </a:xfrm>
            <a:prstGeom prst="rect">
              <a:avLst/>
            </a:prstGeom>
            <a:solidFill>
              <a:srgbClr val="00BCF2"/>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HTML</a:t>
              </a:r>
            </a:p>
            <a:p>
              <a:pPr algn="ctr" defTabSz="932406"/>
              <a:r>
                <a:rPr lang="en-US" sz="1600" spc="-102" dirty="0" smtClean="0">
                  <a:solidFill>
                    <a:srgbClr val="FFFFFF"/>
                  </a:solidFill>
                  <a:ea typeface="Segoe UI" pitchFamily="34" charset="0"/>
                  <a:cs typeface="Segoe UI" pitchFamily="34" charset="0"/>
                </a:rPr>
                <a:t>JS</a:t>
              </a:r>
              <a:endParaRPr lang="en-US" sz="1600" spc="-102" dirty="0">
                <a:solidFill>
                  <a:srgbClr val="FFFFFF"/>
                </a:solidFill>
                <a:ea typeface="Segoe UI" pitchFamily="34" charset="0"/>
                <a:cs typeface="Segoe UI" pitchFamily="34" charset="0"/>
              </a:endParaRPr>
            </a:p>
          </p:txBody>
        </p:sp>
        <p:sp>
          <p:nvSpPr>
            <p:cNvPr id="26" name="Rectangle 25"/>
            <p:cNvSpPr/>
            <p:nvPr/>
          </p:nvSpPr>
          <p:spPr bwMode="auto">
            <a:xfrm>
              <a:off x="7285037" y="4288939"/>
              <a:ext cx="1295400" cy="497396"/>
            </a:xfrm>
            <a:prstGeom prst="rect">
              <a:avLst/>
            </a:prstGeom>
            <a:solidFill>
              <a:schemeClr val="accent1"/>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IE</a:t>
              </a:r>
              <a:endParaRPr lang="en-US" sz="1600" spc="-102" dirty="0">
                <a:solidFill>
                  <a:srgbClr val="FFFFFF"/>
                </a:solidFill>
                <a:ea typeface="Segoe UI" pitchFamily="34" charset="0"/>
                <a:cs typeface="Segoe UI" pitchFamily="34" charset="0"/>
              </a:endParaRPr>
            </a:p>
          </p:txBody>
        </p:sp>
        <p:sp>
          <p:nvSpPr>
            <p:cNvPr id="27" name="Rectangle 26"/>
            <p:cNvSpPr/>
            <p:nvPr/>
          </p:nvSpPr>
          <p:spPr bwMode="auto">
            <a:xfrm>
              <a:off x="8732837" y="2344496"/>
              <a:ext cx="1295400" cy="1793608"/>
            </a:xfrm>
            <a:prstGeom prst="rect">
              <a:avLst/>
            </a:prstGeom>
            <a:solidFill>
              <a:schemeClr val="accent1"/>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C/C++</a:t>
              </a:r>
              <a:endParaRPr lang="en-US" sz="1600" spc="-102" dirty="0">
                <a:solidFill>
                  <a:srgbClr val="FFFFFF"/>
                </a:solidFill>
                <a:ea typeface="Segoe UI" pitchFamily="34" charset="0"/>
                <a:cs typeface="Segoe UI" pitchFamily="34" charset="0"/>
              </a:endParaRPr>
            </a:p>
          </p:txBody>
        </p:sp>
        <p:sp>
          <p:nvSpPr>
            <p:cNvPr id="29" name="Rectangle 28"/>
            <p:cNvSpPr/>
            <p:nvPr/>
          </p:nvSpPr>
          <p:spPr bwMode="auto">
            <a:xfrm>
              <a:off x="10180637" y="2344496"/>
              <a:ext cx="1295400" cy="1793608"/>
            </a:xfrm>
            <a:prstGeom prst="rect">
              <a:avLst/>
            </a:prstGeom>
            <a:solidFill>
              <a:schemeClr val="accent1"/>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C#/VB</a:t>
              </a:r>
              <a:endParaRPr lang="en-US" sz="1600" spc="-102" dirty="0">
                <a:solidFill>
                  <a:srgbClr val="FFFFFF"/>
                </a:solidFill>
                <a:ea typeface="Segoe UI" pitchFamily="34" charset="0"/>
                <a:cs typeface="Segoe UI" pitchFamily="34" charset="0"/>
              </a:endParaRPr>
            </a:p>
          </p:txBody>
        </p:sp>
        <p:sp>
          <p:nvSpPr>
            <p:cNvPr id="32" name="Rectangle 31"/>
            <p:cNvSpPr/>
            <p:nvPr/>
          </p:nvSpPr>
          <p:spPr bwMode="auto">
            <a:xfrm>
              <a:off x="10180637" y="4288939"/>
              <a:ext cx="1295400" cy="497396"/>
            </a:xfrm>
            <a:prstGeom prst="rect">
              <a:avLst/>
            </a:prstGeom>
            <a:solidFill>
              <a:schemeClr val="accent1"/>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.NET / SL</a:t>
              </a:r>
              <a:endParaRPr lang="en-US" sz="1600" spc="-102" dirty="0">
                <a:solidFill>
                  <a:srgbClr val="FFFFFF"/>
                </a:solidFill>
                <a:ea typeface="Segoe UI" pitchFamily="34" charset="0"/>
                <a:cs typeface="Segoe UI" pitchFamily="34" charset="0"/>
              </a:endParaRPr>
            </a:p>
          </p:txBody>
        </p:sp>
        <p:sp>
          <p:nvSpPr>
            <p:cNvPr id="34" name="Rectangle 33"/>
            <p:cNvSpPr/>
            <p:nvPr/>
          </p:nvSpPr>
          <p:spPr bwMode="auto">
            <a:xfrm>
              <a:off x="1570037" y="2354262"/>
              <a:ext cx="2971800" cy="685800"/>
            </a:xfrm>
            <a:prstGeom prst="rect">
              <a:avLst/>
            </a:prstGeom>
            <a:solidFill>
              <a:schemeClr val="accent5"/>
            </a:solidFill>
            <a:ln w="38100">
              <a:solidFill>
                <a:srgbClr val="7FBA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XAML</a:t>
              </a:r>
              <a:endParaRPr lang="en-US" sz="1600" spc="-102" dirty="0">
                <a:solidFill>
                  <a:srgbClr val="FFFFFF"/>
                </a:solidFill>
                <a:ea typeface="Segoe UI" pitchFamily="34" charset="0"/>
                <a:cs typeface="Segoe UI" pitchFamily="34" charset="0"/>
              </a:endParaRPr>
            </a:p>
          </p:txBody>
        </p:sp>
        <p:sp>
          <p:nvSpPr>
            <p:cNvPr id="35" name="Rectangle 34"/>
            <p:cNvSpPr/>
            <p:nvPr/>
          </p:nvSpPr>
          <p:spPr bwMode="auto">
            <a:xfrm>
              <a:off x="5456237" y="2963379"/>
              <a:ext cx="1600200" cy="686282"/>
            </a:xfrm>
            <a:prstGeom prst="rect">
              <a:avLst/>
            </a:prstGeom>
            <a:solidFill>
              <a:schemeClr val="accent5"/>
            </a:solidFill>
            <a:ln w="38100">
              <a:solidFill>
                <a:srgbClr val="7FBA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JavaScript</a:t>
              </a:r>
            </a:p>
            <a:p>
              <a:pPr algn="ctr" defTabSz="932406"/>
              <a:endParaRPr lang="en-US" sz="1600" spc="-102" dirty="0">
                <a:solidFill>
                  <a:srgbClr val="FFFFFF">
                    <a:lumMod val="50000"/>
                  </a:srgbClr>
                </a:solidFill>
                <a:ea typeface="Segoe UI" pitchFamily="34" charset="0"/>
                <a:cs typeface="Segoe UI" pitchFamily="34" charset="0"/>
              </a:endParaRPr>
            </a:p>
          </p:txBody>
        </p:sp>
        <p:sp>
          <p:nvSpPr>
            <p:cNvPr id="42" name="Rectangle 41"/>
            <p:cNvSpPr/>
            <p:nvPr/>
          </p:nvSpPr>
          <p:spPr bwMode="auto">
            <a:xfrm>
              <a:off x="5456237" y="2369451"/>
              <a:ext cx="1600200" cy="510534"/>
            </a:xfrm>
            <a:prstGeom prst="rect">
              <a:avLst/>
            </a:prstGeom>
            <a:solidFill>
              <a:schemeClr val="accent5"/>
            </a:solidFill>
            <a:ln w="38100">
              <a:solidFill>
                <a:srgbClr val="7FBA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HTML / CSS</a:t>
              </a:r>
            </a:p>
            <a:p>
              <a:pPr algn="ctr" defTabSz="932406"/>
              <a:endParaRPr lang="en-US" sz="1600" spc="-102" dirty="0">
                <a:solidFill>
                  <a:srgbClr val="FFFFFF">
                    <a:lumMod val="50000"/>
                  </a:srgbClr>
                </a:solidFill>
                <a:ea typeface="Segoe UI" pitchFamily="34" charset="0"/>
                <a:cs typeface="Segoe UI" pitchFamily="34" charset="0"/>
              </a:endParaRPr>
            </a:p>
          </p:txBody>
        </p:sp>
        <p:sp>
          <p:nvSpPr>
            <p:cNvPr id="3" name="L-Shape 2"/>
            <p:cNvSpPr/>
            <p:nvPr/>
          </p:nvSpPr>
          <p:spPr bwMode="auto">
            <a:xfrm>
              <a:off x="843047" y="2346864"/>
              <a:ext cx="2310293" cy="1302797"/>
            </a:xfrm>
            <a:prstGeom prst="corner">
              <a:avLst>
                <a:gd name="adj1" fmla="val 41097"/>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 / C++</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3" name="L-Shape 42"/>
            <p:cNvSpPr/>
            <p:nvPr/>
          </p:nvSpPr>
          <p:spPr bwMode="auto">
            <a:xfrm rot="16200000">
              <a:off x="3653390" y="1939910"/>
              <a:ext cx="1302797" cy="2116704"/>
            </a:xfrm>
            <a:prstGeom prst="corner">
              <a:avLst>
                <a:gd name="adj1" fmla="val 57537"/>
                <a:gd name="adj2" fmla="val 41199"/>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 lIns="91440" tIns="91440" rIns="34294" bIns="34294" rtlCol="0" anchor="b" anchorCtr="0"/>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C# / VB</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8732837" y="4288939"/>
              <a:ext cx="1295400" cy="497396"/>
            </a:xfrm>
            <a:prstGeom prst="rect">
              <a:avLst/>
            </a:prstGeom>
            <a:solidFill>
              <a:schemeClr val="accent1"/>
            </a:solidFill>
            <a:ln w="38100">
              <a:solidFill>
                <a:srgbClr val="00BCF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solidFill>
                  <a:ea typeface="Segoe UI" pitchFamily="34" charset="0"/>
                  <a:cs typeface="Segoe UI" pitchFamily="34" charset="0"/>
                </a:rPr>
                <a:t>WIN32</a:t>
              </a:r>
              <a:endParaRPr lang="en-US" sz="1600" spc="-102" dirty="0">
                <a:solidFill>
                  <a:srgbClr val="FFFFFF"/>
                </a:solidFill>
                <a:ea typeface="Segoe UI" pitchFamily="34" charset="0"/>
                <a:cs typeface="Segoe UI" pitchFamily="34" charset="0"/>
              </a:endParaRPr>
            </a:p>
          </p:txBody>
        </p:sp>
      </p:grpSp>
    </p:spTree>
    <p:extLst>
      <p:ext uri="{BB962C8B-B14F-4D97-AF65-F5344CB8AC3E}">
        <p14:creationId xmlns:p14="http://schemas.microsoft.com/office/powerpoint/2010/main" val="2427884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8"/>
                                        </p:tgtEl>
                                        <p:attrNameLst>
                                          <p:attrName>style.opacity</p:attrName>
                                        </p:attrNameLst>
                                      </p:cBhvr>
                                      <p:to>
                                        <p:strVal val="0.25"/>
                                      </p:to>
                                    </p:set>
                                    <p:animEffect filter="image" prLst="opacity: 0.25">
                                      <p:cBhvr rctx="IE">
                                        <p:cTn id="7"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Key Platform APIs</a:t>
            </a:r>
            <a:endParaRPr lang="en-US" dirty="0"/>
          </a:p>
        </p:txBody>
      </p:sp>
      <p:sp>
        <p:nvSpPr>
          <p:cNvPr id="24" name="Rectangle 23"/>
          <p:cNvSpPr/>
          <p:nvPr/>
        </p:nvSpPr>
        <p:spPr>
          <a:xfrm>
            <a:off x="5922316" y="3791308"/>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Direct2D, </a:t>
            </a:r>
            <a:r>
              <a:rPr lang="en-US" sz="2000" dirty="0" err="1" smtClean="0">
                <a:gradFill>
                  <a:gsLst>
                    <a:gs pos="0">
                      <a:srgbClr val="FFFFFF"/>
                    </a:gs>
                    <a:gs pos="100000">
                      <a:srgbClr val="FFFFFF"/>
                    </a:gs>
                  </a:gsLst>
                  <a:lin ang="5400000" scaled="0"/>
                </a:gradFill>
              </a:rPr>
              <a:t>DirectWrite</a:t>
            </a:r>
            <a:endParaRPr lang="en-US" sz="2000" dirty="0">
              <a:gradFill>
                <a:gsLst>
                  <a:gs pos="0">
                    <a:srgbClr val="FFFFFF"/>
                  </a:gs>
                  <a:gs pos="100000">
                    <a:srgbClr val="FFFFFF"/>
                  </a:gs>
                </a:gsLst>
                <a:lin ang="5400000" scaled="0"/>
              </a:gradFill>
            </a:endParaRPr>
          </a:p>
        </p:txBody>
      </p:sp>
      <p:sp>
        <p:nvSpPr>
          <p:cNvPr id="25" name="Rectangle 24"/>
          <p:cNvSpPr/>
          <p:nvPr/>
        </p:nvSpPr>
        <p:spPr>
          <a:xfrm>
            <a:off x="5906759" y="4748473"/>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Direct3D</a:t>
            </a:r>
            <a:endParaRPr lang="en-US" sz="1600" dirty="0">
              <a:gradFill>
                <a:gsLst>
                  <a:gs pos="0">
                    <a:srgbClr val="FFFFFF"/>
                  </a:gs>
                  <a:gs pos="100000">
                    <a:srgbClr val="FFFFFF"/>
                  </a:gs>
                </a:gsLst>
                <a:lin ang="5400000" scaled="0"/>
              </a:gradFill>
            </a:endParaRPr>
          </a:p>
        </p:txBody>
      </p:sp>
      <p:sp>
        <p:nvSpPr>
          <p:cNvPr id="30" name="Rectangle 29"/>
          <p:cNvSpPr/>
          <p:nvPr/>
        </p:nvSpPr>
        <p:spPr>
          <a:xfrm rot="16200000">
            <a:off x="8355735" y="3854101"/>
            <a:ext cx="2764730" cy="715766"/>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Per-monitor DPI</a:t>
            </a:r>
            <a:endParaRPr lang="en-US" sz="2000" dirty="0">
              <a:gradFill>
                <a:gsLst>
                  <a:gs pos="0">
                    <a:srgbClr val="FFFFFF"/>
                  </a:gs>
                  <a:gs pos="100000">
                    <a:srgbClr val="FFFFFF"/>
                  </a:gs>
                </a:gsLst>
                <a:lin ang="5400000" scaled="0"/>
              </a:gradFill>
            </a:endParaRPr>
          </a:p>
        </p:txBody>
      </p:sp>
      <p:sp>
        <p:nvSpPr>
          <p:cNvPr id="31" name="Rectangle 30"/>
          <p:cNvSpPr/>
          <p:nvPr/>
        </p:nvSpPr>
        <p:spPr>
          <a:xfrm>
            <a:off x="808037" y="1592262"/>
            <a:ext cx="10709001" cy="650695"/>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algn="ctr"/>
            <a:r>
              <a:rPr lang="en-US" sz="1600" dirty="0" smtClean="0">
                <a:gradFill>
                  <a:gsLst>
                    <a:gs pos="0">
                      <a:srgbClr val="FFFFFF"/>
                    </a:gs>
                    <a:gs pos="100000">
                      <a:srgbClr val="FFFFFF"/>
                    </a:gs>
                  </a:gsLst>
                  <a:lin ang="5400000" scaled="0"/>
                </a:gradFill>
              </a:rPr>
              <a:t>Desktop Applications</a:t>
            </a:r>
            <a:endParaRPr lang="en-US" sz="1600" dirty="0">
              <a:gradFill>
                <a:gsLst>
                  <a:gs pos="0">
                    <a:srgbClr val="FFFFFF"/>
                  </a:gs>
                  <a:gs pos="100000">
                    <a:srgbClr val="FFFFFF"/>
                  </a:gs>
                </a:gsLst>
                <a:lin ang="5400000" scaled="0"/>
              </a:gradFill>
            </a:endParaRPr>
          </a:p>
        </p:txBody>
      </p:sp>
      <p:sp>
        <p:nvSpPr>
          <p:cNvPr id="33" name="Rectangle 32"/>
          <p:cNvSpPr/>
          <p:nvPr/>
        </p:nvSpPr>
        <p:spPr>
          <a:xfrm>
            <a:off x="5922316" y="2825691"/>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DirectComposition</a:t>
            </a:r>
            <a:endParaRPr lang="en-US" sz="1600" dirty="0">
              <a:gradFill>
                <a:gsLst>
                  <a:gs pos="0">
                    <a:srgbClr val="FFFFFF"/>
                  </a:gs>
                  <a:gs pos="100000">
                    <a:srgbClr val="FFFFFF"/>
                  </a:gs>
                </a:gsLst>
                <a:lin ang="5400000" scaled="0"/>
              </a:gradFill>
            </a:endParaRPr>
          </a:p>
        </p:txBody>
      </p:sp>
      <p:sp>
        <p:nvSpPr>
          <p:cNvPr id="36" name="Rectangle 35"/>
          <p:cNvSpPr/>
          <p:nvPr/>
        </p:nvSpPr>
        <p:spPr>
          <a:xfrm rot="16200000">
            <a:off x="9476112" y="3547017"/>
            <a:ext cx="2764730" cy="1317121"/>
          </a:xfrm>
          <a:prstGeom prst="rect">
            <a:avLst/>
          </a:prstGeom>
          <a:solidFill>
            <a:srgbClr val="008DB5"/>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600" dirty="0" smtClean="0">
                <a:gradFill>
                  <a:gsLst>
                    <a:gs pos="0">
                      <a:srgbClr val="FFFFFF"/>
                    </a:gs>
                    <a:gs pos="100000">
                      <a:srgbClr val="FFFFFF"/>
                    </a:gs>
                  </a:gsLst>
                  <a:lin ang="5400000" scaled="0"/>
                </a:gradFill>
              </a:rPr>
              <a:t>Remainder of Win32</a:t>
            </a:r>
            <a:endParaRPr lang="en-US" sz="1600" dirty="0">
              <a:gradFill>
                <a:gsLst>
                  <a:gs pos="0">
                    <a:srgbClr val="FFFFFF"/>
                  </a:gs>
                  <a:gs pos="100000">
                    <a:srgbClr val="FFFFFF"/>
                  </a:gs>
                </a:gsLst>
                <a:lin ang="5400000" scaled="0"/>
              </a:gradFill>
            </a:endParaRPr>
          </a:p>
        </p:txBody>
      </p:sp>
      <p:sp>
        <p:nvSpPr>
          <p:cNvPr id="37" name="Rectangle 36"/>
          <p:cNvSpPr/>
          <p:nvPr/>
        </p:nvSpPr>
        <p:spPr>
          <a:xfrm rot="16200000">
            <a:off x="-100891" y="3854101"/>
            <a:ext cx="2764730" cy="715766"/>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err="1" smtClean="0">
                <a:gradFill>
                  <a:gsLst>
                    <a:gs pos="0">
                      <a:srgbClr val="FFFFFF"/>
                    </a:gs>
                    <a:gs pos="100000">
                      <a:srgbClr val="FFFFFF"/>
                    </a:gs>
                  </a:gsLst>
                  <a:lin ang="5400000" scaled="0"/>
                </a:gradFill>
              </a:rPr>
              <a:t>Realtime</a:t>
            </a:r>
            <a:r>
              <a:rPr lang="en-US" sz="2000" dirty="0" smtClean="0">
                <a:gradFill>
                  <a:gsLst>
                    <a:gs pos="0">
                      <a:srgbClr val="FFFFFF"/>
                    </a:gs>
                    <a:gs pos="100000">
                      <a:srgbClr val="FFFFFF"/>
                    </a:gs>
                  </a:gsLst>
                  <a:lin ang="5400000" scaled="0"/>
                </a:gradFill>
              </a:rPr>
              <a:t> Stylus</a:t>
            </a:r>
            <a:endParaRPr lang="en-US" sz="2000" dirty="0">
              <a:gradFill>
                <a:gsLst>
                  <a:gs pos="0">
                    <a:srgbClr val="FFFFFF"/>
                  </a:gs>
                  <a:gs pos="100000">
                    <a:srgbClr val="FFFFFF"/>
                  </a:gs>
                </a:gsLst>
                <a:lin ang="5400000" scaled="0"/>
              </a:gradFill>
            </a:endParaRPr>
          </a:p>
        </p:txBody>
      </p:sp>
      <p:sp>
        <p:nvSpPr>
          <p:cNvPr id="38" name="Rectangle 37"/>
          <p:cNvSpPr/>
          <p:nvPr/>
        </p:nvSpPr>
        <p:spPr>
          <a:xfrm rot="16200000">
            <a:off x="759104" y="3854101"/>
            <a:ext cx="2764730" cy="715766"/>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Ink Recognition</a:t>
            </a:r>
            <a:endParaRPr lang="en-US" sz="2000" dirty="0">
              <a:gradFill>
                <a:gsLst>
                  <a:gs pos="0">
                    <a:srgbClr val="FFFFFF"/>
                  </a:gs>
                  <a:gs pos="100000">
                    <a:srgbClr val="FFFFFF"/>
                  </a:gs>
                </a:gsLst>
                <a:lin ang="5400000" scaled="0"/>
              </a:gradFill>
            </a:endParaRPr>
          </a:p>
        </p:txBody>
      </p:sp>
      <p:sp>
        <p:nvSpPr>
          <p:cNvPr id="39" name="Rectangle 38"/>
          <p:cNvSpPr/>
          <p:nvPr/>
        </p:nvSpPr>
        <p:spPr>
          <a:xfrm>
            <a:off x="2659138" y="3788830"/>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err="1" smtClean="0">
                <a:gradFill>
                  <a:gsLst>
                    <a:gs pos="0">
                      <a:srgbClr val="FFFFFF"/>
                    </a:gs>
                    <a:gs pos="100000">
                      <a:srgbClr val="FFFFFF"/>
                    </a:gs>
                  </a:gsLst>
                  <a:lin ang="5400000" scaled="0"/>
                </a:gradFill>
              </a:rPr>
              <a:t>InteractionContext</a:t>
            </a:r>
            <a:endParaRPr lang="en-US" sz="2000" dirty="0">
              <a:gradFill>
                <a:gsLst>
                  <a:gs pos="0">
                    <a:srgbClr val="FFFFFF"/>
                  </a:gs>
                  <a:gs pos="100000">
                    <a:srgbClr val="FFFFFF"/>
                  </a:gs>
                </a:gsLst>
                <a:lin ang="5400000" scaled="0"/>
              </a:gradFill>
            </a:endParaRPr>
          </a:p>
        </p:txBody>
      </p:sp>
      <p:sp>
        <p:nvSpPr>
          <p:cNvPr id="40" name="Rectangle 39"/>
          <p:cNvSpPr/>
          <p:nvPr/>
        </p:nvSpPr>
        <p:spPr>
          <a:xfrm>
            <a:off x="2643581" y="4745995"/>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gradFill>
                  <a:gsLst>
                    <a:gs pos="0">
                      <a:srgbClr val="FFFFFF"/>
                    </a:gs>
                    <a:gs pos="100000">
                      <a:srgbClr val="FFFFFF"/>
                    </a:gs>
                  </a:gsLst>
                  <a:lin ang="5400000" scaled="0"/>
                </a:gradFill>
              </a:rPr>
              <a:t>WM_POINTER</a:t>
            </a:r>
            <a:r>
              <a:rPr lang="en-US" sz="1600" dirty="0" smtClean="0">
                <a:gradFill>
                  <a:gsLst>
                    <a:gs pos="0">
                      <a:srgbClr val="FFFFFF"/>
                    </a:gs>
                    <a:gs pos="100000">
                      <a:srgbClr val="FFFFFF"/>
                    </a:gs>
                  </a:gsLst>
                  <a:lin ang="5400000" scaled="0"/>
                </a:gradFill>
              </a:rPr>
              <a:t> </a:t>
            </a:r>
            <a:r>
              <a:rPr lang="en-US" sz="2000" dirty="0" smtClean="0">
                <a:gradFill>
                  <a:gsLst>
                    <a:gs pos="0">
                      <a:srgbClr val="FFFFFF"/>
                    </a:gs>
                    <a:gs pos="100000">
                      <a:srgbClr val="FFFFFF"/>
                    </a:gs>
                  </a:gsLst>
                  <a:lin ang="5400000" scaled="0"/>
                </a:gradFill>
              </a:rPr>
              <a:t>Family</a:t>
            </a:r>
            <a:endParaRPr lang="en-US" sz="1600" dirty="0">
              <a:gradFill>
                <a:gsLst>
                  <a:gs pos="0">
                    <a:srgbClr val="FFFFFF"/>
                  </a:gs>
                  <a:gs pos="100000">
                    <a:srgbClr val="FFFFFF"/>
                  </a:gs>
                </a:gsLst>
                <a:lin ang="5400000" scaled="0"/>
              </a:gradFill>
            </a:endParaRPr>
          </a:p>
        </p:txBody>
      </p:sp>
      <p:sp>
        <p:nvSpPr>
          <p:cNvPr id="41" name="Rectangle 40"/>
          <p:cNvSpPr/>
          <p:nvPr/>
        </p:nvSpPr>
        <p:spPr>
          <a:xfrm>
            <a:off x="2659138" y="2823213"/>
            <a:ext cx="3118949" cy="834864"/>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err="1" smtClean="0">
                <a:gradFill>
                  <a:gsLst>
                    <a:gs pos="0">
                      <a:srgbClr val="FFFFFF"/>
                    </a:gs>
                    <a:gs pos="100000">
                      <a:srgbClr val="FFFFFF"/>
                    </a:gs>
                  </a:gsLst>
                  <a:lin ang="5400000" scaled="0"/>
                </a:gradFill>
              </a:rPr>
              <a:t>DirectManipulation</a:t>
            </a:r>
            <a:endParaRPr lang="en-US" sz="2000" dirty="0">
              <a:gradFill>
                <a:gsLst>
                  <a:gs pos="0">
                    <a:srgbClr val="FFFFFF"/>
                  </a:gs>
                  <a:gs pos="100000">
                    <a:srgbClr val="FFFFFF"/>
                  </a:gs>
                </a:gsLst>
                <a:lin ang="5400000" scaled="0"/>
              </a:gradFill>
            </a:endParaRPr>
          </a:p>
        </p:txBody>
      </p:sp>
      <p:sp>
        <p:nvSpPr>
          <p:cNvPr id="17" name="Rectangle 16"/>
          <p:cNvSpPr/>
          <p:nvPr/>
        </p:nvSpPr>
        <p:spPr>
          <a:xfrm>
            <a:off x="821284" y="1605985"/>
            <a:ext cx="10695754" cy="644349"/>
          </a:xfrm>
          <a:prstGeom prst="rect">
            <a:avLst/>
          </a:prstGeom>
          <a:solidFill>
            <a:srgbClr val="232323"/>
          </a:solidFill>
          <a:ln w="25400" cap="flat" cmpd="sng" algn="ctr">
            <a:noFill/>
            <a:prstDash val="solid"/>
          </a:ln>
          <a:effectLst/>
        </p:spPr>
        <p:txBody>
          <a:bodyPr lIns="124165" tIns="62083" rIns="124165" bIns="62083" rtlCol="0" anchor="ctr"/>
          <a:lstStyle/>
          <a:p>
            <a:pPr algn="ctr" defTabSz="932697">
              <a:defRPr/>
            </a:pPr>
            <a:r>
              <a:rPr lang="en-US" sz="2856" kern="0" dirty="0" smtClean="0">
                <a:solidFill>
                  <a:srgbClr val="FFFFFF"/>
                </a:solidFill>
                <a:latin typeface="Segoe UI Semibold"/>
              </a:rPr>
              <a:t>Win32 Applications</a:t>
            </a:r>
            <a:endParaRPr lang="en-US" sz="2856" kern="0" dirty="0">
              <a:solidFill>
                <a:srgbClr val="FFFFFF"/>
              </a:solidFill>
              <a:latin typeface="Segoe UI Semibold"/>
            </a:endParaRPr>
          </a:p>
        </p:txBody>
      </p:sp>
      <p:sp>
        <p:nvSpPr>
          <p:cNvPr id="18" name="Rectangle 17"/>
          <p:cNvSpPr/>
          <p:nvPr/>
        </p:nvSpPr>
        <p:spPr>
          <a:xfrm>
            <a:off x="821284" y="5831517"/>
            <a:ext cx="10646084" cy="713723"/>
          </a:xfrm>
          <a:prstGeom prst="rect">
            <a:avLst/>
          </a:prstGeom>
          <a:solidFill>
            <a:srgbClr val="6C85FF"/>
          </a:solidFill>
          <a:ln w="9525" cap="flat" cmpd="sng" algn="ctr">
            <a:noFill/>
            <a:prstDash val="solid"/>
          </a:ln>
          <a:effectLst/>
        </p:spPr>
        <p:txBody>
          <a:bodyPr lIns="124165" tIns="62083" rIns="124165" bIns="62083" rtlCol="0" anchor="ctr"/>
          <a:lstStyle/>
          <a:p>
            <a:pPr algn="ctr" defTabSz="932697">
              <a:defRPr/>
            </a:pPr>
            <a:r>
              <a:rPr lang="en-US" sz="2856" kern="0" dirty="0">
                <a:solidFill>
                  <a:srgbClr val="FFFFFF"/>
                </a:solidFill>
                <a:latin typeface="Segoe UI Semibold"/>
              </a:rPr>
              <a:t>Windows Kernel Services</a:t>
            </a:r>
          </a:p>
        </p:txBody>
      </p:sp>
      <p:sp>
        <p:nvSpPr>
          <p:cNvPr id="5" name="Rectangle 4"/>
          <p:cNvSpPr/>
          <p:nvPr/>
        </p:nvSpPr>
        <p:spPr bwMode="auto">
          <a:xfrm>
            <a:off x="840260" y="2506662"/>
            <a:ext cx="4998882" cy="3200400"/>
          </a:xfrm>
          <a:prstGeom prst="rect">
            <a:avLst/>
          </a:prstGeom>
          <a:noFill/>
          <a:ln w="38100">
            <a:solidFill>
              <a:schemeClr val="tx2">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lumMod val="50000"/>
                  </a:srgbClr>
                </a:solidFill>
                <a:ea typeface="Segoe UI" pitchFamily="34" charset="0"/>
                <a:cs typeface="Segoe UI" pitchFamily="34" charset="0"/>
              </a:rPr>
              <a:t>Input and Interaction</a:t>
            </a:r>
            <a:endParaRPr lang="en-US" sz="1600" spc="-102" dirty="0">
              <a:solidFill>
                <a:srgbClr val="FFFFFF">
                  <a:lumMod val="50000"/>
                </a:srgbClr>
              </a:solidFill>
              <a:ea typeface="Segoe UI" pitchFamily="34" charset="0"/>
              <a:cs typeface="Segoe UI" pitchFamily="34" charset="0"/>
            </a:endParaRPr>
          </a:p>
        </p:txBody>
      </p:sp>
      <p:sp>
        <p:nvSpPr>
          <p:cNvPr id="22" name="Rectangle 21"/>
          <p:cNvSpPr/>
          <p:nvPr/>
        </p:nvSpPr>
        <p:spPr bwMode="auto">
          <a:xfrm>
            <a:off x="5840123" y="2506662"/>
            <a:ext cx="3349914" cy="3200400"/>
          </a:xfrm>
          <a:prstGeom prst="rect">
            <a:avLst/>
          </a:prstGeom>
          <a:noFill/>
          <a:ln w="38100">
            <a:solidFill>
              <a:schemeClr val="tx2">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1600" spc="-102" dirty="0" smtClean="0">
                <a:solidFill>
                  <a:srgbClr val="FFFFFF">
                    <a:lumMod val="50000"/>
                  </a:srgbClr>
                </a:solidFill>
                <a:ea typeface="Segoe UI" pitchFamily="34" charset="0"/>
                <a:cs typeface="Segoe UI" pitchFamily="34" charset="0"/>
              </a:rPr>
              <a:t>Rendering and Composition</a:t>
            </a:r>
            <a:endParaRPr lang="en-US" sz="1600" spc="-102" dirty="0">
              <a:solidFill>
                <a:srgbClr val="FFFFFF">
                  <a:lumMod val="50000"/>
                </a:srgbClr>
              </a:solidFill>
              <a:ea typeface="Segoe UI" pitchFamily="34" charset="0"/>
              <a:cs typeface="Segoe UI" pitchFamily="34" charset="0"/>
            </a:endParaRPr>
          </a:p>
        </p:txBody>
      </p:sp>
    </p:spTree>
    <p:extLst>
      <p:ext uri="{BB962C8B-B14F-4D97-AF65-F5344CB8AC3E}">
        <p14:creationId xmlns:p14="http://schemas.microsoft.com/office/powerpoint/2010/main" val="1413886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37"/>
                                        </p:tgtEl>
                                      </p:cBhvr>
                                    </p:animEffect>
                                    <p:animScale>
                                      <p:cBhvr>
                                        <p:cTn id="10" dur="250" autoRev="1" fill="hold"/>
                                        <p:tgtEl>
                                          <p:spTgt spid="37"/>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38"/>
                                        </p:tgtEl>
                                      </p:cBhvr>
                                    </p:animEffect>
                                    <p:animScale>
                                      <p:cBhvr>
                                        <p:cTn id="13" dur="250" autoRev="1" fill="hold"/>
                                        <p:tgtEl>
                                          <p:spTgt spid="38"/>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41"/>
                                        </p:tgtEl>
                                      </p:cBhvr>
                                    </p:animEffect>
                                    <p:animScale>
                                      <p:cBhvr>
                                        <p:cTn id="16" dur="250" autoRev="1" fill="hold"/>
                                        <p:tgtEl>
                                          <p:spTgt spid="41"/>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39"/>
                                        </p:tgtEl>
                                      </p:cBhvr>
                                    </p:animEffect>
                                    <p:animScale>
                                      <p:cBhvr>
                                        <p:cTn id="19" dur="250" autoRev="1" fill="hold"/>
                                        <p:tgtEl>
                                          <p:spTgt spid="39"/>
                                        </p:tgtEl>
                                      </p:cBhvr>
                                      <p:by x="105000" y="105000"/>
                                    </p:animScale>
                                  </p:childTnLst>
                                </p:cTn>
                              </p:par>
                              <p:par>
                                <p:cTn id="20" presetID="26" presetClass="emph" presetSubtype="0" fill="hold" grpId="0" nodeType="withEffect">
                                  <p:stCondLst>
                                    <p:cond delay="0"/>
                                  </p:stCondLst>
                                  <p:childTnLst>
                                    <p:animEffect transition="out" filter="fade">
                                      <p:cBhvr>
                                        <p:cTn id="21" dur="500" tmFilter="0, 0; .2, .5; .8, .5; 1, 0"/>
                                        <p:tgtEl>
                                          <p:spTgt spid="40"/>
                                        </p:tgtEl>
                                      </p:cBhvr>
                                    </p:animEffect>
                                    <p:animScale>
                                      <p:cBhvr>
                                        <p:cTn id="22" dur="250" autoRev="1" fill="hold"/>
                                        <p:tgtEl>
                                          <p:spTgt spid="40"/>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1" presetClass="emph" presetSubtype="0" fill="hold" grpId="1" nodeType="clickEffect">
                                  <p:stCondLst>
                                    <p:cond delay="0"/>
                                  </p:stCondLst>
                                  <p:childTnLst>
                                    <p:animClr clrSpc="hsl" dir="cw">
                                      <p:cBhvr override="childStyle">
                                        <p:cTn id="26" dur="500" fill="hold"/>
                                        <p:tgtEl>
                                          <p:spTgt spid="40"/>
                                        </p:tgtEl>
                                        <p:attrNameLst>
                                          <p:attrName>style.color</p:attrName>
                                        </p:attrNameLst>
                                      </p:cBhvr>
                                      <p:by>
                                        <p:hsl h="7200000" s="0" l="0"/>
                                      </p:by>
                                    </p:animClr>
                                    <p:animClr clrSpc="hsl" dir="cw">
                                      <p:cBhvr>
                                        <p:cTn id="27" dur="500" fill="hold"/>
                                        <p:tgtEl>
                                          <p:spTgt spid="40"/>
                                        </p:tgtEl>
                                        <p:attrNameLst>
                                          <p:attrName>fillcolor</p:attrName>
                                        </p:attrNameLst>
                                      </p:cBhvr>
                                      <p:by>
                                        <p:hsl h="7200000" s="0" l="0"/>
                                      </p:by>
                                    </p:animClr>
                                    <p:animClr clrSpc="hsl" dir="cw">
                                      <p:cBhvr>
                                        <p:cTn id="28" dur="500" fill="hold"/>
                                        <p:tgtEl>
                                          <p:spTgt spid="40"/>
                                        </p:tgtEl>
                                        <p:attrNameLst>
                                          <p:attrName>stroke.color</p:attrName>
                                        </p:attrNameLst>
                                      </p:cBhvr>
                                      <p:by>
                                        <p:hsl h="7200000" s="0" l="0"/>
                                      </p:by>
                                    </p:animClr>
                                    <p:set>
                                      <p:cBhvr>
                                        <p:cTn id="29" dur="500" fill="hold"/>
                                        <p:tgtEl>
                                          <p:spTgt spid="40"/>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1" presetClass="emph" presetSubtype="0" fill="hold" grpId="1" nodeType="clickEffect">
                                  <p:stCondLst>
                                    <p:cond delay="0"/>
                                  </p:stCondLst>
                                  <p:childTnLst>
                                    <p:animClr clrSpc="hsl" dir="cw">
                                      <p:cBhvr override="childStyle">
                                        <p:cTn id="33" dur="500" fill="hold"/>
                                        <p:tgtEl>
                                          <p:spTgt spid="39"/>
                                        </p:tgtEl>
                                        <p:attrNameLst>
                                          <p:attrName>style.color</p:attrName>
                                        </p:attrNameLst>
                                      </p:cBhvr>
                                      <p:by>
                                        <p:hsl h="7200000" s="0" l="0"/>
                                      </p:by>
                                    </p:animClr>
                                    <p:animClr clrSpc="hsl" dir="cw">
                                      <p:cBhvr>
                                        <p:cTn id="34" dur="500" fill="hold"/>
                                        <p:tgtEl>
                                          <p:spTgt spid="39"/>
                                        </p:tgtEl>
                                        <p:attrNameLst>
                                          <p:attrName>fillcolor</p:attrName>
                                        </p:attrNameLst>
                                      </p:cBhvr>
                                      <p:by>
                                        <p:hsl h="7200000" s="0" l="0"/>
                                      </p:by>
                                    </p:animClr>
                                    <p:animClr clrSpc="hsl" dir="cw">
                                      <p:cBhvr>
                                        <p:cTn id="35" dur="500" fill="hold"/>
                                        <p:tgtEl>
                                          <p:spTgt spid="39"/>
                                        </p:tgtEl>
                                        <p:attrNameLst>
                                          <p:attrName>stroke.color</p:attrName>
                                        </p:attrNameLst>
                                      </p:cBhvr>
                                      <p:by>
                                        <p:hsl h="7200000" s="0" l="0"/>
                                      </p:by>
                                    </p:animClr>
                                    <p:set>
                                      <p:cBhvr>
                                        <p:cTn id="36" dur="500" fill="hold"/>
                                        <p:tgtEl>
                                          <p:spTgt spid="39"/>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1" presetClass="emph" presetSubtype="0" fill="hold" grpId="1" nodeType="clickEffect">
                                  <p:stCondLst>
                                    <p:cond delay="0"/>
                                  </p:stCondLst>
                                  <p:childTnLst>
                                    <p:animClr clrSpc="hsl" dir="cw">
                                      <p:cBhvr override="childStyle">
                                        <p:cTn id="40" dur="500" fill="hold"/>
                                        <p:tgtEl>
                                          <p:spTgt spid="41"/>
                                        </p:tgtEl>
                                        <p:attrNameLst>
                                          <p:attrName>style.color</p:attrName>
                                        </p:attrNameLst>
                                      </p:cBhvr>
                                      <p:by>
                                        <p:hsl h="7200000" s="0" l="0"/>
                                      </p:by>
                                    </p:animClr>
                                    <p:animClr clrSpc="hsl" dir="cw">
                                      <p:cBhvr>
                                        <p:cTn id="41" dur="500" fill="hold"/>
                                        <p:tgtEl>
                                          <p:spTgt spid="41"/>
                                        </p:tgtEl>
                                        <p:attrNameLst>
                                          <p:attrName>fillcolor</p:attrName>
                                        </p:attrNameLst>
                                      </p:cBhvr>
                                      <p:by>
                                        <p:hsl h="7200000" s="0" l="0"/>
                                      </p:by>
                                    </p:animClr>
                                    <p:animClr clrSpc="hsl" dir="cw">
                                      <p:cBhvr>
                                        <p:cTn id="42" dur="500" fill="hold"/>
                                        <p:tgtEl>
                                          <p:spTgt spid="41"/>
                                        </p:tgtEl>
                                        <p:attrNameLst>
                                          <p:attrName>stroke.color</p:attrName>
                                        </p:attrNameLst>
                                      </p:cBhvr>
                                      <p:by>
                                        <p:hsl h="7200000" s="0" l="0"/>
                                      </p:by>
                                    </p:animClr>
                                    <p:set>
                                      <p:cBhvr>
                                        <p:cTn id="43" dur="500" fill="hold"/>
                                        <p:tgtEl>
                                          <p:spTgt spid="41"/>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1" presetClass="emph" presetSubtype="0" fill="hold" grpId="1" nodeType="clickEffect">
                                  <p:stCondLst>
                                    <p:cond delay="0"/>
                                  </p:stCondLst>
                                  <p:childTnLst>
                                    <p:animClr clrSpc="hsl" dir="cw">
                                      <p:cBhvr override="childStyle">
                                        <p:cTn id="47" dur="500" fill="hold"/>
                                        <p:tgtEl>
                                          <p:spTgt spid="37"/>
                                        </p:tgtEl>
                                        <p:attrNameLst>
                                          <p:attrName>style.color</p:attrName>
                                        </p:attrNameLst>
                                      </p:cBhvr>
                                      <p:by>
                                        <p:hsl h="7200000" s="0" l="0"/>
                                      </p:by>
                                    </p:animClr>
                                    <p:animClr clrSpc="hsl" dir="cw">
                                      <p:cBhvr>
                                        <p:cTn id="48" dur="500" fill="hold"/>
                                        <p:tgtEl>
                                          <p:spTgt spid="37"/>
                                        </p:tgtEl>
                                        <p:attrNameLst>
                                          <p:attrName>fillcolor</p:attrName>
                                        </p:attrNameLst>
                                      </p:cBhvr>
                                      <p:by>
                                        <p:hsl h="7200000" s="0" l="0"/>
                                      </p:by>
                                    </p:animClr>
                                    <p:animClr clrSpc="hsl" dir="cw">
                                      <p:cBhvr>
                                        <p:cTn id="49" dur="500" fill="hold"/>
                                        <p:tgtEl>
                                          <p:spTgt spid="37"/>
                                        </p:tgtEl>
                                        <p:attrNameLst>
                                          <p:attrName>stroke.color</p:attrName>
                                        </p:attrNameLst>
                                      </p:cBhvr>
                                      <p:by>
                                        <p:hsl h="7200000" s="0" l="0"/>
                                      </p:by>
                                    </p:animClr>
                                    <p:set>
                                      <p:cBhvr>
                                        <p:cTn id="50" dur="500" fill="hold"/>
                                        <p:tgtEl>
                                          <p:spTgt spid="37"/>
                                        </p:tgtEl>
                                        <p:attrNameLst>
                                          <p:attrName>fill.type</p:attrName>
                                        </p:attrNameLst>
                                      </p:cBhvr>
                                      <p:to>
                                        <p:strVal val="solid"/>
                                      </p:to>
                                    </p:set>
                                  </p:childTnLst>
                                </p:cTn>
                              </p:par>
                              <p:par>
                                <p:cTn id="51" presetID="21" presetClass="emph" presetSubtype="0" fill="hold" grpId="1" nodeType="withEffect">
                                  <p:stCondLst>
                                    <p:cond delay="0"/>
                                  </p:stCondLst>
                                  <p:childTnLst>
                                    <p:animClr clrSpc="hsl" dir="cw">
                                      <p:cBhvr override="childStyle">
                                        <p:cTn id="52" dur="500" fill="hold"/>
                                        <p:tgtEl>
                                          <p:spTgt spid="38"/>
                                        </p:tgtEl>
                                        <p:attrNameLst>
                                          <p:attrName>style.color</p:attrName>
                                        </p:attrNameLst>
                                      </p:cBhvr>
                                      <p:by>
                                        <p:hsl h="7200000" s="0" l="0"/>
                                      </p:by>
                                    </p:animClr>
                                    <p:animClr clrSpc="hsl" dir="cw">
                                      <p:cBhvr>
                                        <p:cTn id="53" dur="500" fill="hold"/>
                                        <p:tgtEl>
                                          <p:spTgt spid="38"/>
                                        </p:tgtEl>
                                        <p:attrNameLst>
                                          <p:attrName>fillcolor</p:attrName>
                                        </p:attrNameLst>
                                      </p:cBhvr>
                                      <p:by>
                                        <p:hsl h="7200000" s="0" l="0"/>
                                      </p:by>
                                    </p:animClr>
                                    <p:animClr clrSpc="hsl" dir="cw">
                                      <p:cBhvr>
                                        <p:cTn id="54" dur="500" fill="hold"/>
                                        <p:tgtEl>
                                          <p:spTgt spid="38"/>
                                        </p:tgtEl>
                                        <p:attrNameLst>
                                          <p:attrName>stroke.color</p:attrName>
                                        </p:attrNameLst>
                                      </p:cBhvr>
                                      <p:by>
                                        <p:hsl h="7200000" s="0" l="0"/>
                                      </p:by>
                                    </p:animClr>
                                    <p:set>
                                      <p:cBhvr>
                                        <p:cTn id="55" dur="500" fill="hold"/>
                                        <p:tgtEl>
                                          <p:spTgt spid="38"/>
                                        </p:tgtEl>
                                        <p:attrNameLst>
                                          <p:attrName>fill.type</p:attrName>
                                        </p:attrNameLst>
                                      </p:cBhvr>
                                      <p:to>
                                        <p:strVal val="solid"/>
                                      </p:to>
                                    </p:set>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grpId="0" nodeType="clickEffect">
                                  <p:stCondLst>
                                    <p:cond delay="0"/>
                                  </p:stCondLst>
                                  <p:childTnLst>
                                    <p:animEffect transition="out" filter="fade">
                                      <p:cBhvr>
                                        <p:cTn id="59" dur="500" tmFilter="0, 0; .2, .5; .8, .5; 1, 0"/>
                                        <p:tgtEl>
                                          <p:spTgt spid="22"/>
                                        </p:tgtEl>
                                      </p:cBhvr>
                                    </p:animEffect>
                                    <p:animScale>
                                      <p:cBhvr>
                                        <p:cTn id="60" dur="250" autoRev="1" fill="hold"/>
                                        <p:tgtEl>
                                          <p:spTgt spid="22"/>
                                        </p:tgtEl>
                                      </p:cBhvr>
                                      <p:by x="105000" y="105000"/>
                                    </p:animScale>
                                  </p:childTnLst>
                                </p:cTn>
                              </p:par>
                              <p:par>
                                <p:cTn id="61" presetID="26" presetClass="emph" presetSubtype="0" fill="hold" grpId="0" nodeType="withEffect">
                                  <p:stCondLst>
                                    <p:cond delay="0"/>
                                  </p:stCondLst>
                                  <p:childTnLst>
                                    <p:animEffect transition="out" filter="fade">
                                      <p:cBhvr>
                                        <p:cTn id="62" dur="500" tmFilter="0, 0; .2, .5; .8, .5; 1, 0"/>
                                        <p:tgtEl>
                                          <p:spTgt spid="33"/>
                                        </p:tgtEl>
                                      </p:cBhvr>
                                    </p:animEffect>
                                    <p:animScale>
                                      <p:cBhvr>
                                        <p:cTn id="63" dur="250" autoRev="1" fill="hold"/>
                                        <p:tgtEl>
                                          <p:spTgt spid="33"/>
                                        </p:tgtEl>
                                      </p:cBhvr>
                                      <p:by x="105000" y="105000"/>
                                    </p:animScale>
                                  </p:childTnLst>
                                </p:cTn>
                              </p:par>
                              <p:par>
                                <p:cTn id="64" presetID="26" presetClass="emph" presetSubtype="0" fill="hold" grpId="0" nodeType="withEffect">
                                  <p:stCondLst>
                                    <p:cond delay="0"/>
                                  </p:stCondLst>
                                  <p:childTnLst>
                                    <p:animEffect transition="out" filter="fade">
                                      <p:cBhvr>
                                        <p:cTn id="65" dur="500" tmFilter="0, 0; .2, .5; .8, .5; 1, 0"/>
                                        <p:tgtEl>
                                          <p:spTgt spid="24"/>
                                        </p:tgtEl>
                                      </p:cBhvr>
                                    </p:animEffect>
                                    <p:animScale>
                                      <p:cBhvr>
                                        <p:cTn id="66" dur="250" autoRev="1" fill="hold"/>
                                        <p:tgtEl>
                                          <p:spTgt spid="24"/>
                                        </p:tgtEl>
                                      </p:cBhvr>
                                      <p:by x="105000" y="105000"/>
                                    </p:animScale>
                                  </p:childTnLst>
                                </p:cTn>
                              </p:par>
                              <p:par>
                                <p:cTn id="67" presetID="26" presetClass="emph" presetSubtype="0" fill="hold" grpId="0" nodeType="withEffect">
                                  <p:stCondLst>
                                    <p:cond delay="0"/>
                                  </p:stCondLst>
                                  <p:childTnLst>
                                    <p:animEffect transition="out" filter="fade">
                                      <p:cBhvr>
                                        <p:cTn id="68" dur="500" tmFilter="0, 0; .2, .5; .8, .5; 1, 0"/>
                                        <p:tgtEl>
                                          <p:spTgt spid="25"/>
                                        </p:tgtEl>
                                      </p:cBhvr>
                                    </p:animEffect>
                                    <p:animScale>
                                      <p:cBhvr>
                                        <p:cTn id="69" dur="250" autoRev="1" fill="hold"/>
                                        <p:tgtEl>
                                          <p:spTgt spid="25"/>
                                        </p:tgtEl>
                                      </p:cBhvr>
                                      <p:by x="105000" y="105000"/>
                                    </p:animScale>
                                  </p:childTnLst>
                                </p:cTn>
                              </p:par>
                            </p:childTnLst>
                          </p:cTn>
                        </p:par>
                      </p:childTnLst>
                    </p:cTn>
                  </p:par>
                  <p:par>
                    <p:cTn id="70" fill="hold">
                      <p:stCondLst>
                        <p:cond delay="indefinite"/>
                      </p:stCondLst>
                      <p:childTnLst>
                        <p:par>
                          <p:cTn id="71" fill="hold">
                            <p:stCondLst>
                              <p:cond delay="0"/>
                            </p:stCondLst>
                            <p:childTnLst>
                              <p:par>
                                <p:cTn id="72" presetID="21" presetClass="emph" presetSubtype="0" fill="hold" grpId="1" nodeType="clickEffect">
                                  <p:stCondLst>
                                    <p:cond delay="0"/>
                                  </p:stCondLst>
                                  <p:childTnLst>
                                    <p:animClr clrSpc="hsl" dir="cw">
                                      <p:cBhvr override="childStyle">
                                        <p:cTn id="73" dur="500" fill="hold"/>
                                        <p:tgtEl>
                                          <p:spTgt spid="25"/>
                                        </p:tgtEl>
                                        <p:attrNameLst>
                                          <p:attrName>style.color</p:attrName>
                                        </p:attrNameLst>
                                      </p:cBhvr>
                                      <p:by>
                                        <p:hsl h="7200000" s="0" l="0"/>
                                      </p:by>
                                    </p:animClr>
                                    <p:animClr clrSpc="hsl" dir="cw">
                                      <p:cBhvr>
                                        <p:cTn id="74" dur="500" fill="hold"/>
                                        <p:tgtEl>
                                          <p:spTgt spid="25"/>
                                        </p:tgtEl>
                                        <p:attrNameLst>
                                          <p:attrName>fillcolor</p:attrName>
                                        </p:attrNameLst>
                                      </p:cBhvr>
                                      <p:by>
                                        <p:hsl h="7200000" s="0" l="0"/>
                                      </p:by>
                                    </p:animClr>
                                    <p:animClr clrSpc="hsl" dir="cw">
                                      <p:cBhvr>
                                        <p:cTn id="75" dur="500" fill="hold"/>
                                        <p:tgtEl>
                                          <p:spTgt spid="25"/>
                                        </p:tgtEl>
                                        <p:attrNameLst>
                                          <p:attrName>stroke.color</p:attrName>
                                        </p:attrNameLst>
                                      </p:cBhvr>
                                      <p:by>
                                        <p:hsl h="7200000" s="0" l="0"/>
                                      </p:by>
                                    </p:animClr>
                                    <p:set>
                                      <p:cBhvr>
                                        <p:cTn id="76" dur="500" fill="hold"/>
                                        <p:tgtEl>
                                          <p:spTgt spid="25"/>
                                        </p:tgtEl>
                                        <p:attrNameLst>
                                          <p:attrName>fill.type</p:attrName>
                                        </p:attrNameLst>
                                      </p:cBhvr>
                                      <p:to>
                                        <p:strVal val="solid"/>
                                      </p:to>
                                    </p:set>
                                  </p:childTnLst>
                                </p:cTn>
                              </p:par>
                            </p:childTnLst>
                          </p:cTn>
                        </p:par>
                      </p:childTnLst>
                    </p:cTn>
                  </p:par>
                  <p:par>
                    <p:cTn id="77" fill="hold">
                      <p:stCondLst>
                        <p:cond delay="indefinite"/>
                      </p:stCondLst>
                      <p:childTnLst>
                        <p:par>
                          <p:cTn id="78" fill="hold">
                            <p:stCondLst>
                              <p:cond delay="0"/>
                            </p:stCondLst>
                            <p:childTnLst>
                              <p:par>
                                <p:cTn id="79" presetID="21" presetClass="emph" presetSubtype="0" fill="hold" grpId="1" nodeType="clickEffect">
                                  <p:stCondLst>
                                    <p:cond delay="0"/>
                                  </p:stCondLst>
                                  <p:childTnLst>
                                    <p:animClr clrSpc="hsl" dir="cw">
                                      <p:cBhvr override="childStyle">
                                        <p:cTn id="80" dur="500" fill="hold"/>
                                        <p:tgtEl>
                                          <p:spTgt spid="24"/>
                                        </p:tgtEl>
                                        <p:attrNameLst>
                                          <p:attrName>style.color</p:attrName>
                                        </p:attrNameLst>
                                      </p:cBhvr>
                                      <p:by>
                                        <p:hsl h="7200000" s="0" l="0"/>
                                      </p:by>
                                    </p:animClr>
                                    <p:animClr clrSpc="hsl" dir="cw">
                                      <p:cBhvr>
                                        <p:cTn id="81" dur="500" fill="hold"/>
                                        <p:tgtEl>
                                          <p:spTgt spid="24"/>
                                        </p:tgtEl>
                                        <p:attrNameLst>
                                          <p:attrName>fillcolor</p:attrName>
                                        </p:attrNameLst>
                                      </p:cBhvr>
                                      <p:by>
                                        <p:hsl h="7200000" s="0" l="0"/>
                                      </p:by>
                                    </p:animClr>
                                    <p:animClr clrSpc="hsl" dir="cw">
                                      <p:cBhvr>
                                        <p:cTn id="82" dur="500" fill="hold"/>
                                        <p:tgtEl>
                                          <p:spTgt spid="24"/>
                                        </p:tgtEl>
                                        <p:attrNameLst>
                                          <p:attrName>stroke.color</p:attrName>
                                        </p:attrNameLst>
                                      </p:cBhvr>
                                      <p:by>
                                        <p:hsl h="7200000" s="0" l="0"/>
                                      </p:by>
                                    </p:animClr>
                                    <p:set>
                                      <p:cBhvr>
                                        <p:cTn id="83" dur="500" fill="hold"/>
                                        <p:tgtEl>
                                          <p:spTgt spid="24"/>
                                        </p:tgtEl>
                                        <p:attrNameLst>
                                          <p:attrName>fill.type</p:attrName>
                                        </p:attrNameLst>
                                      </p:cBhvr>
                                      <p:to>
                                        <p:strVal val="solid"/>
                                      </p:to>
                                    </p:set>
                                  </p:childTnLst>
                                </p:cTn>
                              </p:par>
                            </p:childTnLst>
                          </p:cTn>
                        </p:par>
                      </p:childTnLst>
                    </p:cTn>
                  </p:par>
                  <p:par>
                    <p:cTn id="84" fill="hold">
                      <p:stCondLst>
                        <p:cond delay="indefinite"/>
                      </p:stCondLst>
                      <p:childTnLst>
                        <p:par>
                          <p:cTn id="85" fill="hold">
                            <p:stCondLst>
                              <p:cond delay="0"/>
                            </p:stCondLst>
                            <p:childTnLst>
                              <p:par>
                                <p:cTn id="86" presetID="21" presetClass="emph" presetSubtype="0" fill="hold" grpId="1" nodeType="clickEffect">
                                  <p:stCondLst>
                                    <p:cond delay="0"/>
                                  </p:stCondLst>
                                  <p:childTnLst>
                                    <p:animClr clrSpc="hsl" dir="cw">
                                      <p:cBhvr override="childStyle">
                                        <p:cTn id="87" dur="500" fill="hold"/>
                                        <p:tgtEl>
                                          <p:spTgt spid="33"/>
                                        </p:tgtEl>
                                        <p:attrNameLst>
                                          <p:attrName>style.color</p:attrName>
                                        </p:attrNameLst>
                                      </p:cBhvr>
                                      <p:by>
                                        <p:hsl h="7200000" s="0" l="0"/>
                                      </p:by>
                                    </p:animClr>
                                    <p:animClr clrSpc="hsl" dir="cw">
                                      <p:cBhvr>
                                        <p:cTn id="88" dur="500" fill="hold"/>
                                        <p:tgtEl>
                                          <p:spTgt spid="33"/>
                                        </p:tgtEl>
                                        <p:attrNameLst>
                                          <p:attrName>fillcolor</p:attrName>
                                        </p:attrNameLst>
                                      </p:cBhvr>
                                      <p:by>
                                        <p:hsl h="7200000" s="0" l="0"/>
                                      </p:by>
                                    </p:animClr>
                                    <p:animClr clrSpc="hsl" dir="cw">
                                      <p:cBhvr>
                                        <p:cTn id="89" dur="500" fill="hold"/>
                                        <p:tgtEl>
                                          <p:spTgt spid="33"/>
                                        </p:tgtEl>
                                        <p:attrNameLst>
                                          <p:attrName>stroke.color</p:attrName>
                                        </p:attrNameLst>
                                      </p:cBhvr>
                                      <p:by>
                                        <p:hsl h="7200000" s="0" l="0"/>
                                      </p:by>
                                    </p:animClr>
                                    <p:set>
                                      <p:cBhvr>
                                        <p:cTn id="90" dur="500" fill="hold"/>
                                        <p:tgtEl>
                                          <p:spTgt spid="33"/>
                                        </p:tgtEl>
                                        <p:attrNameLst>
                                          <p:attrName>fill.type</p:attrName>
                                        </p:attrNameLst>
                                      </p:cBhvr>
                                      <p:to>
                                        <p:strVal val="solid"/>
                                      </p:to>
                                    </p:set>
                                  </p:childTnLst>
                                </p:cTn>
                              </p:par>
                            </p:childTnLst>
                          </p:cTn>
                        </p:par>
                      </p:childTnLst>
                    </p:cTn>
                  </p:par>
                  <p:par>
                    <p:cTn id="91" fill="hold">
                      <p:stCondLst>
                        <p:cond delay="indefinite"/>
                      </p:stCondLst>
                      <p:childTnLst>
                        <p:par>
                          <p:cTn id="92" fill="hold">
                            <p:stCondLst>
                              <p:cond delay="0"/>
                            </p:stCondLst>
                            <p:childTnLst>
                              <p:par>
                                <p:cTn id="93" presetID="21" presetClass="emph" presetSubtype="0" fill="hold" grpId="0" nodeType="clickEffect">
                                  <p:stCondLst>
                                    <p:cond delay="0"/>
                                  </p:stCondLst>
                                  <p:childTnLst>
                                    <p:animClr clrSpc="hsl" dir="cw">
                                      <p:cBhvr override="childStyle">
                                        <p:cTn id="94" dur="500" fill="hold"/>
                                        <p:tgtEl>
                                          <p:spTgt spid="30"/>
                                        </p:tgtEl>
                                        <p:attrNameLst>
                                          <p:attrName>style.color</p:attrName>
                                        </p:attrNameLst>
                                      </p:cBhvr>
                                      <p:by>
                                        <p:hsl h="7200000" s="0" l="0"/>
                                      </p:by>
                                    </p:animClr>
                                    <p:animClr clrSpc="hsl" dir="cw">
                                      <p:cBhvr>
                                        <p:cTn id="95" dur="500" fill="hold"/>
                                        <p:tgtEl>
                                          <p:spTgt spid="30"/>
                                        </p:tgtEl>
                                        <p:attrNameLst>
                                          <p:attrName>fillcolor</p:attrName>
                                        </p:attrNameLst>
                                      </p:cBhvr>
                                      <p:by>
                                        <p:hsl h="7200000" s="0" l="0"/>
                                      </p:by>
                                    </p:animClr>
                                    <p:animClr clrSpc="hsl" dir="cw">
                                      <p:cBhvr>
                                        <p:cTn id="96" dur="500" fill="hold"/>
                                        <p:tgtEl>
                                          <p:spTgt spid="30"/>
                                        </p:tgtEl>
                                        <p:attrNameLst>
                                          <p:attrName>stroke.color</p:attrName>
                                        </p:attrNameLst>
                                      </p:cBhvr>
                                      <p:by>
                                        <p:hsl h="7200000" s="0" l="0"/>
                                      </p:by>
                                    </p:animClr>
                                    <p:set>
                                      <p:cBhvr>
                                        <p:cTn id="97" dur="500" fill="hold"/>
                                        <p:tgtEl>
                                          <p:spTgt spid="3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30" grpId="0" animBg="1"/>
      <p:bldP spid="33" grpId="0" animBg="1"/>
      <p:bldP spid="33"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5" grpId="0" animBg="1"/>
      <p:bldP spid="22" grpId="0" animBg="1"/>
    </p:bldLst>
  </p:timing>
</p:sld>
</file>

<file path=ppt/theme/theme1.xml><?xml version="1.0" encoding="utf-8"?>
<a:theme xmlns:a="http://schemas.openxmlformats.org/drawingml/2006/main" name="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2.xml><?xml version="1.0" encoding="utf-8"?>
<a:theme xmlns:a="http://schemas.openxmlformats.org/drawingml/2006/main" name="1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3.xml><?xml version="1.0" encoding="utf-8"?>
<a:theme xmlns:a="http://schemas.openxmlformats.org/drawingml/2006/main" name="2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4.xml><?xml version="1.0" encoding="utf-8"?>
<a:theme xmlns:a="http://schemas.openxmlformats.org/drawingml/2006/main" name="3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5.xml><?xml version="1.0" encoding="utf-8"?>
<a:theme xmlns:a="http://schemas.openxmlformats.org/drawingml/2006/main" name="1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406DC43E-3286-418B-B3CF-9AE2AA3691B2}"/>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2013-06-28T07:00:00+00:00</Event_x0020_End_x0020_Date>
    <Event_x0020_Start_x0020_Date xmlns="2295e2e7-0eeb-498e-8716-217bb2ee6ee3">2013-06-26T07:00:00+00:00</Event_x0020_Start_x0020_Date>
    <MS_x0020_Speaker xmlns="2295e2e7-0eeb-498e-8716-217bb2ee6ee3">
      <UserInfo>
        <DisplayName/>
        <AccountId xsi:nil="true"/>
        <AccountType/>
      </UserInfo>
    </MS_x0020_Speaker>
    <External_x0020_Speaker xmlns="2295e2e7-0eeb-498e-8716-217bb2ee6ee3"> James Clarke</External_x0020_Speaker>
    <Session_x0020_Code xmlns="2295e2e7-0eeb-498e-8716-217bb2ee6ee3"> 3-017</Session_x0020_Code>
    <ProductTaxHTField0 xmlns="2295e2e7-0eeb-498e-8716-217bb2ee6ee3">
      <Terms xmlns="http://schemas.microsoft.com/office/infopath/2007/PartnerControls"/>
    </ProductTaxHTField0>
    <Presentation_x0020_Date xmlns="2295e2e7-0eeb-498e-8716-217bb2ee6ee3">2013-06-26T00:00:00-07:00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TaxCatchAll xmlns="230e9df3-be65-4c73-a93b-d1236ebd677e">
      <Value>497</Value>
      <Value>605</Value>
    </TaxCatchAll>
    <AudienceTaxHTField0 xmlns="8b529f77-48ab-4581-b468-93f09345b8aa">
      <Terms xmlns="http://schemas.microsoft.com/office/infopath/2007/PartnerControls"/>
    </Audienc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89fe5faf2f25a24617a4f509b32cc989">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dfcb5511298a0ed35e170e5fd997f4f9"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schemas.openxmlformats.org/package/2006/metadata/core-properties"/>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2295e2e7-0eeb-498e-8716-217bb2ee6ee3"/>
    <ds:schemaRef ds:uri="http://schemas.microsoft.com/office/infopath/2007/PartnerControls"/>
    <ds:schemaRef ds:uri="8b529f77-48ab-4581-b468-93f09345b8aa"/>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D6B4C58-F9B2-43BC-BF4E-8D7166BE85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Build_Template_16x9 - Rev 03</Template>
  <TotalTime>97</TotalTime>
  <Words>4997</Words>
  <Application>Microsoft Office PowerPoint</Application>
  <PresentationFormat>Custom</PresentationFormat>
  <Paragraphs>359</Paragraphs>
  <Slides>39</Slides>
  <Notes>35</Notes>
  <HiddenSlides>2</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39</vt:i4>
      </vt:variant>
    </vt:vector>
  </HeadingPairs>
  <TitlesOfParts>
    <vt:vector size="53" baseType="lpstr">
      <vt:lpstr>ＭＳ Ｐゴシック</vt:lpstr>
      <vt:lpstr>Arial</vt:lpstr>
      <vt:lpstr>Avenir LT Pro 45 Book</vt:lpstr>
      <vt:lpstr>Calibri</vt:lpstr>
      <vt:lpstr>Consolas</vt:lpstr>
      <vt:lpstr>Segoe UI</vt:lpstr>
      <vt:lpstr>Segoe UI Light</vt:lpstr>
      <vt:lpstr>Segoe UI Semibold</vt:lpstr>
      <vt:lpstr>Build_Template_16x9 - Rev 03</vt:lpstr>
      <vt:lpstr>1_Build_Template_16x9 - Rev 03</vt:lpstr>
      <vt:lpstr>2_Build_Template_16x9 - Rev 03</vt:lpstr>
      <vt:lpstr>3_Build_Template_16x9 - Rev 03</vt:lpstr>
      <vt:lpstr>1_5-30426_BUILD_2013_Template_D.Blue</vt:lpstr>
      <vt:lpstr>Image</vt:lpstr>
      <vt:lpstr>PowerPoint Presentation</vt:lpstr>
      <vt:lpstr>Power-up your Desktop application with Windows 8.1</vt:lpstr>
      <vt:lpstr>Agenda slide </vt:lpstr>
      <vt:lpstr>PowerPoint Presentation</vt:lpstr>
      <vt:lpstr>PowerPoint Presentation</vt:lpstr>
      <vt:lpstr>Form Factor trends </vt:lpstr>
      <vt:lpstr>Agenda slide </vt:lpstr>
      <vt:lpstr>Platform Overview</vt:lpstr>
      <vt:lpstr>Key Platform APIs</vt:lpstr>
      <vt:lpstr>Adobe</vt:lpstr>
      <vt:lpstr>PowerPoint Presentation</vt:lpstr>
      <vt:lpstr>PowerPoint Presentation</vt:lpstr>
      <vt:lpstr>PowerPoint Presentation</vt:lpstr>
      <vt:lpstr>PowerPoint Presentation</vt:lpstr>
      <vt:lpstr>Adobe Photoshop Aspirations</vt:lpstr>
      <vt:lpstr>Agenda slide </vt:lpstr>
      <vt:lpstr>New DPI features in Windows 8.1</vt:lpstr>
      <vt:lpstr>Demo: High DPI support in Windows 8.1</vt:lpstr>
      <vt:lpstr>Supporting DPI in desktop applications</vt:lpstr>
      <vt:lpstr>How to add Per-Monitor DPI Awareness</vt:lpstr>
      <vt:lpstr>Code: Adding Per-Monitor DPI awareness to a Desktop Application</vt:lpstr>
      <vt:lpstr>Agenda slide </vt:lpstr>
      <vt:lpstr>Composition and Animation in Windows</vt:lpstr>
      <vt:lpstr>Demo: Windows powered by DirectComposition</vt:lpstr>
      <vt:lpstr>Using DirectComposition in Desktop Apps</vt:lpstr>
      <vt:lpstr>Code: Adding Animation to a Desktop Application with DirectComposition</vt:lpstr>
      <vt:lpstr>Agenda slide </vt:lpstr>
      <vt:lpstr>Fast &amp; Fluid Panning and Zooming</vt:lpstr>
      <vt:lpstr>Demo: Smooth Panning and Zooming with Touch and DirectManipulation</vt:lpstr>
      <vt:lpstr>Initializing DManip and enabling Pan / Zoom</vt:lpstr>
      <vt:lpstr>Code: Adding Smooth Panning and Zooming to a desktop application</vt:lpstr>
      <vt:lpstr>Demo: Precision Touchpad</vt:lpstr>
      <vt:lpstr>Precision Touchpad</vt:lpstr>
      <vt:lpstr>Other aspects of Input</vt:lpstr>
      <vt:lpstr>Summary</vt:lpstr>
      <vt:lpstr>Resources</vt:lpstr>
      <vt:lpstr>Resources: Whitepapers &amp; Samples</vt:lpstr>
      <vt:lpstr>Evaluate this session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Power-up your Desktop application with Windows 8.1</dc:title>
  <dc:subject>Build 2013</dc:subject>
  <dc:creator>James Clarke</dc:creator>
  <cp:keywords>Build 2013</cp:keywords>
  <dc:description>Template: Mitchell Derrey, Silver Fox Productions
Formatting: Brett Perry, Silver Fox Productions
Date: October 29th - November 2nd, 2012
Location: MSCC, Redmond, WA
Audience Type: Internal</dc:description>
  <cp:lastModifiedBy>Shows</cp:lastModifiedBy>
  <cp:revision>17</cp:revision>
  <dcterms:created xsi:type="dcterms:W3CDTF">2013-03-29T21:32:40Z</dcterms:created>
  <dcterms:modified xsi:type="dcterms:W3CDTF">2013-06-26T19:54:36Z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497;#San Francisco|84dfcb53-432b-499d-8965-93d483d36b4a</vt:lpwstr>
  </property>
  <property fmtid="{D5CDD505-2E9C-101B-9397-08002B2CF9AE}" pid="7" name="Campaign">
    <vt:lpwstr/>
  </property>
  <property fmtid="{D5CDD505-2E9C-101B-9397-08002B2CF9AE}" pid="8" name="Event Venue">
    <vt:lpwstr/>
  </property>
  <property fmtid="{D5CDD505-2E9C-101B-9397-08002B2CF9AE}" pid="9" name="Track">
    <vt:lpwstr/>
  </property>
</Properties>
</file>