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30" r:id="rId4"/>
    <p:sldMasterId id="2147484401" r:id="rId5"/>
    <p:sldMasterId id="2147484418" r:id="rId6"/>
    <p:sldMasterId id="2147484445" r:id="rId7"/>
  </p:sldMasterIdLst>
  <p:notesMasterIdLst>
    <p:notesMasterId r:id="rId92"/>
  </p:notesMasterIdLst>
  <p:handoutMasterIdLst>
    <p:handoutMasterId r:id="rId93"/>
  </p:handoutMasterIdLst>
  <p:sldIdLst>
    <p:sldId id="343" r:id="rId8"/>
    <p:sldId id="256" r:id="rId9"/>
    <p:sldId id="258" r:id="rId10"/>
    <p:sldId id="259" r:id="rId11"/>
    <p:sldId id="260" r:id="rId12"/>
    <p:sldId id="261" r:id="rId13"/>
    <p:sldId id="262" r:id="rId14"/>
    <p:sldId id="263" r:id="rId15"/>
    <p:sldId id="264" r:id="rId16"/>
    <p:sldId id="265" r:id="rId17"/>
    <p:sldId id="266" r:id="rId18"/>
    <p:sldId id="268" r:id="rId19"/>
    <p:sldId id="269" r:id="rId20"/>
    <p:sldId id="270" r:id="rId21"/>
    <p:sldId id="271" r:id="rId22"/>
    <p:sldId id="272" r:id="rId23"/>
    <p:sldId id="273"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44" r:id="rId87"/>
    <p:sldId id="339" r:id="rId88"/>
    <p:sldId id="340" r:id="rId89"/>
    <p:sldId id="341" r:id="rId90"/>
    <p:sldId id="342" r:id="rId91"/>
  </p:sldIdLst>
  <p:sldSz cx="12436475" cy="6994525"/>
  <p:notesSz cx="6858000" cy="9144000"/>
  <p:defaultTextStyle>
    <a:defPPr>
      <a:defRPr lang="en-US"/>
    </a:defPPr>
    <a:lvl1pPr marL="0" algn="l" defTabSz="932503" rtl="0" eaLnBrk="1" latinLnBrk="0" hangingPunct="1">
      <a:defRPr sz="1800" kern="1200">
        <a:solidFill>
          <a:schemeClr val="tx1"/>
        </a:solidFill>
        <a:latin typeface="+mn-lt"/>
        <a:ea typeface="+mn-ea"/>
        <a:cs typeface="+mn-cs"/>
      </a:defRPr>
    </a:lvl1pPr>
    <a:lvl2pPr marL="466252" algn="l" defTabSz="932503" rtl="0" eaLnBrk="1" latinLnBrk="0" hangingPunct="1">
      <a:defRPr sz="1800" kern="1200">
        <a:solidFill>
          <a:schemeClr val="tx1"/>
        </a:solidFill>
        <a:latin typeface="+mn-lt"/>
        <a:ea typeface="+mn-ea"/>
        <a:cs typeface="+mn-cs"/>
      </a:defRPr>
    </a:lvl2pPr>
    <a:lvl3pPr marL="932503" algn="l" defTabSz="932503" rtl="0" eaLnBrk="1" latinLnBrk="0" hangingPunct="1">
      <a:defRPr sz="1800" kern="1200">
        <a:solidFill>
          <a:schemeClr val="tx1"/>
        </a:solidFill>
        <a:latin typeface="+mn-lt"/>
        <a:ea typeface="+mn-ea"/>
        <a:cs typeface="+mn-cs"/>
      </a:defRPr>
    </a:lvl3pPr>
    <a:lvl4pPr marL="1398755" algn="l" defTabSz="932503" rtl="0" eaLnBrk="1" latinLnBrk="0" hangingPunct="1">
      <a:defRPr sz="1800" kern="1200">
        <a:solidFill>
          <a:schemeClr val="tx1"/>
        </a:solidFill>
        <a:latin typeface="+mn-lt"/>
        <a:ea typeface="+mn-ea"/>
        <a:cs typeface="+mn-cs"/>
      </a:defRPr>
    </a:lvl4pPr>
    <a:lvl5pPr marL="1865006" algn="l" defTabSz="932503" rtl="0" eaLnBrk="1" latinLnBrk="0" hangingPunct="1">
      <a:defRPr sz="1800" kern="1200">
        <a:solidFill>
          <a:schemeClr val="tx1"/>
        </a:solidFill>
        <a:latin typeface="+mn-lt"/>
        <a:ea typeface="+mn-ea"/>
        <a:cs typeface="+mn-cs"/>
      </a:defRPr>
    </a:lvl5pPr>
    <a:lvl6pPr marL="2331259" algn="l" defTabSz="932503" rtl="0" eaLnBrk="1" latinLnBrk="0" hangingPunct="1">
      <a:defRPr sz="1800" kern="1200">
        <a:solidFill>
          <a:schemeClr val="tx1"/>
        </a:solidFill>
        <a:latin typeface="+mn-lt"/>
        <a:ea typeface="+mn-ea"/>
        <a:cs typeface="+mn-cs"/>
      </a:defRPr>
    </a:lvl6pPr>
    <a:lvl7pPr marL="2797510" algn="l" defTabSz="932503" rtl="0" eaLnBrk="1" latinLnBrk="0" hangingPunct="1">
      <a:defRPr sz="1800" kern="1200">
        <a:solidFill>
          <a:schemeClr val="tx1"/>
        </a:solidFill>
        <a:latin typeface="+mn-lt"/>
        <a:ea typeface="+mn-ea"/>
        <a:cs typeface="+mn-cs"/>
      </a:defRPr>
    </a:lvl7pPr>
    <a:lvl8pPr marL="3263762" algn="l" defTabSz="932503" rtl="0" eaLnBrk="1" latinLnBrk="0" hangingPunct="1">
      <a:defRPr sz="1800" kern="1200">
        <a:solidFill>
          <a:schemeClr val="tx1"/>
        </a:solidFill>
        <a:latin typeface="+mn-lt"/>
        <a:ea typeface="+mn-ea"/>
        <a:cs typeface="+mn-cs"/>
      </a:defRPr>
    </a:lvl8pPr>
    <a:lvl9pPr marL="3730014" algn="l" defTabSz="93250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8">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8">
          <p15:clr>
            <a:srgbClr val="A4A3A4"/>
          </p15:clr>
        </p15:guide>
        <p15:guide id="6" orient="horz" pos="3643">
          <p15:clr>
            <a:srgbClr val="A4A3A4"/>
          </p15:clr>
        </p15:guide>
        <p15:guide id="7" orient="horz" pos="3067">
          <p15:clr>
            <a:srgbClr val="A4A3A4"/>
          </p15:clr>
        </p15:guide>
        <p15:guide id="8" orient="horz" pos="1915">
          <p15:clr>
            <a:srgbClr val="A4A3A4"/>
          </p15:clr>
        </p15:guide>
        <p15:guide id="10" pos="173">
          <p15:clr>
            <a:srgbClr val="A4A3A4"/>
          </p15:clr>
        </p15:guide>
        <p15:guide id="11" pos="1325">
          <p15:clr>
            <a:srgbClr val="A4A3A4"/>
          </p15:clr>
        </p15:guide>
        <p15:guide id="12" pos="7661">
          <p15:clr>
            <a:srgbClr val="A4A3A4"/>
          </p15:clr>
        </p15:guide>
        <p15:guide id="13" pos="749">
          <p15:clr>
            <a:srgbClr val="A4A3A4"/>
          </p15:clr>
        </p15:guide>
        <p15:guide id="14" pos="7085">
          <p15:clr>
            <a:srgbClr val="A4A3A4"/>
          </p15:clr>
        </p15:guide>
        <p15:guide id="15" pos="3629">
          <p15:clr>
            <a:srgbClr val="A4A3A4"/>
          </p15:clr>
        </p15:guide>
        <p15:guide id="16" pos="1949" userDrawn="1">
          <p15:clr>
            <a:srgbClr val="A4A3A4"/>
          </p15:clr>
        </p15:guide>
        <p15:guide id="17" pos="2477">
          <p15:clr>
            <a:srgbClr val="A4A3A4"/>
          </p15:clr>
        </p15:guide>
        <p15:guide id="18" pos="4205">
          <p15:clr>
            <a:srgbClr val="A4A3A4"/>
          </p15:clr>
        </p15:guide>
        <p15:guide id="19" pos="4781">
          <p15:clr>
            <a:srgbClr val="A4A3A4"/>
          </p15:clr>
        </p15:guide>
        <p15:guide id="20" pos="5357">
          <p15:clr>
            <a:srgbClr val="A4A3A4"/>
          </p15:clr>
        </p15:guide>
        <p15:guide id="21" pos="5933">
          <p15:clr>
            <a:srgbClr val="A4A3A4"/>
          </p15:clr>
        </p15:guide>
        <p15:guide id="22" pos="6509">
          <p15:clr>
            <a:srgbClr val="A4A3A4"/>
          </p15:clr>
        </p15:guide>
        <p15:guide id="23" pos="305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323232"/>
    <a:srgbClr val="1E1E1E"/>
    <a:srgbClr val="666666"/>
    <a:srgbClr val="505050"/>
    <a:srgbClr val="00BCF2"/>
    <a:srgbClr val="FFFFFF"/>
    <a:srgbClr val="000000"/>
    <a:srgbClr val="969696"/>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3" autoAdjust="0"/>
    <p:restoredTop sz="90135" autoAdjust="0"/>
  </p:normalViewPr>
  <p:slideViewPr>
    <p:cSldViewPr>
      <p:cViewPr varScale="1">
        <p:scale>
          <a:sx n="101" d="100"/>
          <a:sy n="101" d="100"/>
        </p:scale>
        <p:origin x="684" y="96"/>
      </p:cViewPr>
      <p:guideLst>
        <p:guide orient="horz" pos="188"/>
        <p:guide orient="horz" pos="763"/>
        <p:guide orient="horz" pos="1339"/>
        <p:guide orient="horz" pos="2491"/>
        <p:guide orient="horz" pos="4218"/>
        <p:guide orient="horz" pos="3643"/>
        <p:guide orient="horz" pos="3067"/>
        <p:guide orient="horz" pos="1915"/>
        <p:guide pos="173"/>
        <p:guide pos="1325"/>
        <p:guide pos="7661"/>
        <p:guide pos="749"/>
        <p:guide pos="7085"/>
        <p:guide pos="3629"/>
        <p:guide pos="1949"/>
        <p:guide pos="2477"/>
        <p:guide pos="4205"/>
        <p:guide pos="4781"/>
        <p:guide pos="5357"/>
        <p:guide pos="5933"/>
        <p:guide pos="6509"/>
        <p:guide pos="305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presProps" Target="presProp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handoutMaster" Target="handoutMasters/handoutMaster1.xml"/><Relationship Id="rId9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Build </a:t>
            </a:r>
            <a:r>
              <a:rPr lang="en-US" dirty="0" smtClean="0"/>
              <a:t>2013</a:t>
            </a:r>
            <a:endParaRPr lang="en-US" dirty="0"/>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6/28/2013</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6/28/2013</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0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06" indent="-107928"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78"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23" indent="-149751"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335" indent="-117373" algn="l" defTabSz="93250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259" algn="l" defTabSz="932503" rtl="0" eaLnBrk="1" latinLnBrk="0" hangingPunct="1">
      <a:defRPr sz="1200" kern="1200">
        <a:solidFill>
          <a:schemeClr val="tx1"/>
        </a:solidFill>
        <a:latin typeface="+mn-lt"/>
        <a:ea typeface="+mn-ea"/>
        <a:cs typeface="+mn-cs"/>
      </a:defRPr>
    </a:lvl6pPr>
    <a:lvl7pPr marL="2797510" algn="l" defTabSz="932503" rtl="0" eaLnBrk="1" latinLnBrk="0" hangingPunct="1">
      <a:defRPr sz="1200" kern="1200">
        <a:solidFill>
          <a:schemeClr val="tx1"/>
        </a:solidFill>
        <a:latin typeface="+mn-lt"/>
        <a:ea typeface="+mn-ea"/>
        <a:cs typeface="+mn-cs"/>
      </a:defRPr>
    </a:lvl7pPr>
    <a:lvl8pPr marL="3263762" algn="l" defTabSz="932503" rtl="0" eaLnBrk="1" latinLnBrk="0" hangingPunct="1">
      <a:defRPr sz="1200" kern="1200">
        <a:solidFill>
          <a:schemeClr val="tx1"/>
        </a:solidFill>
        <a:latin typeface="+mn-lt"/>
        <a:ea typeface="+mn-ea"/>
        <a:cs typeface="+mn-cs"/>
      </a:defRPr>
    </a:lvl8pPr>
    <a:lvl9pPr marL="3730014" algn="l" defTabSz="93250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116745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250917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1727486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016576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44779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78801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960174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6236224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19</a:t>
            </a:fld>
            <a:endParaRPr lang="en-US" dirty="0">
              <a:solidFill>
                <a:prstClr val="black"/>
              </a:solidFill>
            </a:endParaRPr>
          </a:p>
        </p:txBody>
      </p:sp>
      <p:sp>
        <p:nvSpPr>
          <p:cNvPr id="5"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48318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135792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037485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CE20F1-EFF5-4414-B3AD-F0BD8E944884}" type="datetime1">
              <a:rPr lang="en-US" smtClean="0">
                <a:solidFill>
                  <a:prstClr val="black"/>
                </a:solidFill>
              </a:rPr>
              <a:pPr/>
              <a:t>6/28/2013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173010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244673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67295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9651746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5706136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084797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813713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0517816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5873549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9469556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187985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5947989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1999113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40244219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23743858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6918734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7070300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7976159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6731983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5820214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377609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1016505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5278732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8464642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12933068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15702949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15648670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5077875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2586266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42865143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6787428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42836063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9748BD-4F53-4629-8B4B-5C1D9BE3572B}" type="datetime1">
              <a:rPr lang="en-US" smtClean="0">
                <a:solidFill>
                  <a:prstClr val="black"/>
                </a:solidFill>
              </a:rPr>
              <a:pPr/>
              <a:t>6/28/2013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3442858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843430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0701319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7834060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3A59FCC-A7B4-457F-860D-EF85A5C46735}" type="datetime1">
              <a:rPr lang="en-US" smtClean="0">
                <a:solidFill>
                  <a:prstClr val="black"/>
                </a:solidFill>
              </a:rPr>
              <a:pPr/>
              <a:t>6/28/2013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34250683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550854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33183024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6360848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5766738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26881010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4108136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3648760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6729830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21516745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184727511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22911302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39708647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22059642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0115069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8481140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40934160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9748BD-4F53-4629-8B4B-5C1D9BE3572B}" type="datetime1">
              <a:rPr lang="en-US" smtClean="0">
                <a:solidFill>
                  <a:prstClr val="black"/>
                </a:solidFill>
              </a:rPr>
              <a:pPr/>
              <a:t>6/28/2013</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415273220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485462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07436740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gradFill>
                <a:gsLst>
                  <a:gs pos="1250">
                    <a:prstClr val="black"/>
                  </a:gs>
                  <a:gs pos="100000">
                    <a:prstClr val="black"/>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6/28/2013 11:03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36548621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360528343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13574547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AF25E2-B0D7-43D6-A4A9-912FC071E328}" type="slidenum">
              <a:rPr 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114919606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AF25E2-B0D7-43D6-A4A9-912FC071E328}" type="slidenum">
              <a:rPr 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731174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8E15D7-556A-46C4-85F9-72173C3D9195}"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740479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830707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Color  2">
    <p:bg>
      <p:bgRef idx="1001">
        <a:schemeClr val="bg1"/>
      </p:bgRef>
    </p:bg>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17142052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825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2"/>
            <a:ext cx="8459787" cy="726353"/>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 </a:t>
            </a:r>
            <a:r>
              <a:rPr lang="en-US" sz="700" dirty="0" smtClean="0">
                <a:gradFill>
                  <a:gsLst>
                    <a:gs pos="0">
                      <a:schemeClr val="tx1">
                        <a:lumMod val="75000"/>
                        <a:lumOff val="25000"/>
                      </a:schemeClr>
                    </a:gs>
                    <a:gs pos="100000">
                      <a:schemeClr val="tx1">
                        <a:lumMod val="75000"/>
                        <a:lumOff val="25000"/>
                      </a:schemeClr>
                    </a:gs>
                  </a:gsLst>
                  <a:lin ang="5400000" scaled="0"/>
                </a:gradFill>
                <a:cs typeface="Segoe UI" pitchFamily="34" charset="0"/>
              </a:rPr>
              <a:t>2013 </a:t>
            </a:r>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chemeClr val="tx1">
                        <a:lumMod val="75000"/>
                        <a:lumOff val="25000"/>
                      </a:schemeClr>
                    </a:gs>
                    <a:gs pos="100000">
                      <a:schemeClr val="tx1">
                        <a:lumMod val="75000"/>
                        <a:lumOff val="25000"/>
                      </a:schemeClr>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232" y="3103733"/>
            <a:ext cx="3687046" cy="787059"/>
          </a:xfrm>
          <a:prstGeom prst="rect">
            <a:avLst/>
          </a:prstGeom>
        </p:spPr>
      </p:pic>
    </p:spTree>
    <p:extLst>
      <p:ext uri="{BB962C8B-B14F-4D97-AF65-F5344CB8AC3E}">
        <p14:creationId xmlns:p14="http://schemas.microsoft.com/office/powerpoint/2010/main" val="359707467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sp>
        <p:nvSpPr>
          <p:cNvPr id="7" name="Freeform 6"/>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323232"/>
          </a:solidFill>
          <a:ln>
            <a:noFill/>
          </a:ln>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129837" y="6126162"/>
            <a:ext cx="1849602" cy="394827"/>
          </a:xfrm>
          <a:prstGeom prst="rect">
            <a:avLst/>
          </a:prstGeom>
          <a:noFill/>
          <a:ln>
            <a:noFill/>
          </a:ln>
        </p:spPr>
      </p:pic>
    </p:spTree>
    <p:extLst>
      <p:ext uri="{BB962C8B-B14F-4D97-AF65-F5344CB8AC3E}">
        <p14:creationId xmlns:p14="http://schemas.microsoft.com/office/powerpoint/2010/main" val="55685025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8" y="3040063"/>
            <a:ext cx="11887200" cy="914400"/>
          </a:xfrm>
        </p:spPr>
        <p:txBody>
          <a:bodyPr lIns="182880" tIns="146304" rIns="182880" bIns="146304" anchor="ctr">
            <a:noAutofit/>
          </a:bodyPr>
          <a:lstStyle>
            <a:lvl1pPr>
              <a:lnSpc>
                <a:spcPct val="90000"/>
              </a:lnSpc>
              <a:defRPr sz="6600" spc="0" baseline="0">
                <a:gradFill>
                  <a:gsLst>
                    <a:gs pos="0">
                      <a:srgbClr val="404040"/>
                    </a:gs>
                    <a:gs pos="100000">
                      <a:schemeClr val="tx1">
                        <a:lumMod val="75000"/>
                        <a:lumOff val="25000"/>
                      </a:schemeClr>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chemeClr val="tx1">
                        <a:lumMod val="75000"/>
                        <a:lumOff val="25000"/>
                      </a:schemeClr>
                    </a:gs>
                    <a:gs pos="100000">
                      <a:schemeClr val="tx1">
                        <a:lumMod val="75000"/>
                        <a:lumOff val="25000"/>
                      </a:schemeClr>
                    </a:gs>
                  </a:gsLst>
                  <a:lin ang="5400000" scaled="0"/>
                </a:gradFill>
                <a:latin typeface="+mn-lt"/>
                <a:cs typeface="Segoe UI" pitchFamily="34" charset="0"/>
              </a:defRPr>
            </a:lvl1pPr>
            <a:lvl2pPr marL="466207" indent="0" algn="ctr">
              <a:buNone/>
              <a:defRPr>
                <a:solidFill>
                  <a:schemeClr val="tx1">
                    <a:tint val="75000"/>
                  </a:schemeClr>
                </a:solidFill>
              </a:defRPr>
            </a:lvl2pPr>
            <a:lvl3pPr marL="932411" indent="0" algn="ctr">
              <a:buNone/>
              <a:defRPr>
                <a:solidFill>
                  <a:schemeClr val="tx1">
                    <a:tint val="75000"/>
                  </a:schemeClr>
                </a:solidFill>
              </a:defRPr>
            </a:lvl3pPr>
            <a:lvl4pPr marL="1398619" indent="0" algn="ctr">
              <a:buNone/>
              <a:defRPr>
                <a:solidFill>
                  <a:schemeClr val="tx1">
                    <a:tint val="75000"/>
                  </a:schemeClr>
                </a:solidFill>
              </a:defRPr>
            </a:lvl4pPr>
            <a:lvl5pPr marL="1864824" indent="0" algn="ctr">
              <a:buNone/>
              <a:defRPr>
                <a:solidFill>
                  <a:schemeClr val="tx1">
                    <a:tint val="75000"/>
                  </a:schemeClr>
                </a:solidFill>
              </a:defRPr>
            </a:lvl5pPr>
            <a:lvl6pPr marL="2331032" indent="0" algn="ctr">
              <a:buNone/>
              <a:defRPr>
                <a:solidFill>
                  <a:schemeClr val="tx1">
                    <a:tint val="75000"/>
                  </a:schemeClr>
                </a:solidFill>
              </a:defRPr>
            </a:lvl6pPr>
            <a:lvl7pPr marL="2797234" indent="0" algn="ctr">
              <a:buNone/>
              <a:defRPr>
                <a:solidFill>
                  <a:schemeClr val="tx1">
                    <a:tint val="75000"/>
                  </a:schemeClr>
                </a:solidFill>
              </a:defRPr>
            </a:lvl7pPr>
            <a:lvl8pPr marL="3263441" indent="0" algn="ctr">
              <a:buNone/>
              <a:defRPr>
                <a:solidFill>
                  <a:schemeClr val="tx1">
                    <a:tint val="75000"/>
                  </a:schemeClr>
                </a:solidFill>
              </a:defRPr>
            </a:lvl8pPr>
            <a:lvl9pPr marL="3729649" indent="0" algn="ctr">
              <a:buNone/>
              <a:defRPr>
                <a:solidFill>
                  <a:schemeClr val="tx1">
                    <a:tint val="75000"/>
                  </a:schemeClr>
                </a:solidFill>
              </a:defRPr>
            </a:lvl9pPr>
          </a:lstStyle>
          <a:p>
            <a:r>
              <a:rPr lang="en-US" smtClean="0"/>
              <a:t>Click to edit Master subtitle style</a:t>
            </a:r>
            <a:endParaRPr lang="en-US" dirty="0"/>
          </a:p>
        </p:txBody>
      </p:sp>
      <p:sp>
        <p:nvSpPr>
          <p:cNvPr id="7" name="Freeform 6"/>
          <p:cNvSpPr>
            <a:spLocks noChangeAspect="1" noEditPoints="1"/>
          </p:cNvSpPr>
          <p:nvPr userDrawn="1"/>
        </p:nvSpPr>
        <p:spPr bwMode="black">
          <a:xfrm>
            <a:off x="10332993"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Tree>
    <p:extLst>
      <p:ext uri="{BB962C8B-B14F-4D97-AF65-F5344CB8AC3E}">
        <p14:creationId xmlns:p14="http://schemas.microsoft.com/office/powerpoint/2010/main" val="1671304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300143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339567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352948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20027312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7567216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7524125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431754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userDrawn="1">
          <p15:clr>
            <a:srgbClr val="FBAE40"/>
          </p15:clr>
        </p15:guide>
        <p15:guide id="2" pos="3917"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304456001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9486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778852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84260087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5324984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921281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56269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44581547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292998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967914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Content 2">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973188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1051" userDrawn="1">
          <p15:clr>
            <a:srgbClr val="FBAE40"/>
          </p15:clr>
        </p15:guide>
        <p15:guide id="2" pos="173" userDrawn="1">
          <p15:clr>
            <a:srgbClr val="FBAE40"/>
          </p15:clr>
        </p15:guide>
        <p15:guide id="3" pos="1901" userDrawn="1">
          <p15:clr>
            <a:srgbClr val="FBAE40"/>
          </p15:clr>
        </p15:guide>
        <p15:guide id="4" pos="2189" userDrawn="1">
          <p15:clr>
            <a:srgbClr val="FBAE40"/>
          </p15:clr>
        </p15:guide>
        <p15:guide id="5" orient="horz" pos="4219" userDrawn="1">
          <p15:clr>
            <a:srgbClr val="FBAE40"/>
          </p15:clr>
        </p15:guide>
        <p15:guide id="6" orient="horz" pos="763" userDrawn="1">
          <p15:clr>
            <a:srgbClr val="FBAE40"/>
          </p15:clr>
        </p15:guide>
        <p15:guide id="7" orient="horz" pos="187" userDrawn="1">
          <p15:clr>
            <a:srgbClr val="FBAE40"/>
          </p15:clr>
        </p15:guide>
        <p15:guide id="8" pos="766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9" y="5783263"/>
            <a:ext cx="11887200" cy="914400"/>
          </a:xfrm>
        </p:spPr>
        <p:txBody>
          <a:bodyPr lIns="0" tIns="0" rIns="0" bIns="0"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0" tIns="0" rIns="0" bIns="0"/>
          <a:lstStyle>
            <a:lvl1pPr>
              <a:defRPr sz="5399"/>
            </a:lvl1pPr>
          </a:lstStyle>
          <a:p>
            <a:r>
              <a:rPr lang="en-US" dirty="0" smtClean="0"/>
              <a:t>Click to edit master title style</a:t>
            </a:r>
            <a:endParaRPr lang="en-US" dirty="0"/>
          </a:p>
        </p:txBody>
      </p:sp>
    </p:spTree>
    <p:extLst>
      <p:ext uri="{BB962C8B-B14F-4D97-AF65-F5344CB8AC3E}">
        <p14:creationId xmlns:p14="http://schemas.microsoft.com/office/powerpoint/2010/main" val="14671556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9" y="1668463"/>
            <a:ext cx="11887200" cy="5027612"/>
          </a:xfrm>
        </p:spPr>
        <p:txBody>
          <a:bodyPr lIns="0" tIns="0" rIns="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8075361"/>
      </p:ext>
    </p:extLst>
  </p:cSld>
  <p:clrMapOvr>
    <a:masterClrMapping/>
  </p:clrMapOvr>
  <p:extLst>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9" y="1668483"/>
            <a:ext cx="8686801" cy="5029181"/>
          </a:xfrm>
        </p:spPr>
        <p:txBody>
          <a:bodyPr lIns="0" tIns="0" rIns="0" bIns="0">
            <a:noAutofit/>
          </a:bodyPr>
          <a:lstStyle>
            <a:lvl1pPr>
              <a:defRPr sz="3599"/>
            </a:lvl1pPr>
            <a:lvl2pPr>
              <a:defRPr sz="28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274638" y="1668483"/>
            <a:ext cx="2743200" cy="5029181"/>
          </a:xfrm>
        </p:spPr>
        <p:txBody>
          <a:bodyPr lIns="0" tIns="0" rIns="0" bIns="0">
            <a:noAutofit/>
          </a:bodyPr>
          <a:lstStyle>
            <a:lvl1pPr algn="l" defTabSz="913991"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3991" rtl="0" eaLnBrk="1" latinLnBrk="0" hangingPunct="1">
              <a:spcBef>
                <a:spcPct val="0"/>
              </a:spcBef>
              <a:buNone/>
              <a:defRPr lang="en-US" sz="1599" kern="1200" dirty="0" smtClean="0">
                <a:gradFill>
                  <a:gsLst>
                    <a:gs pos="0">
                      <a:schemeClr val="tx1"/>
                    </a:gs>
                    <a:gs pos="100000">
                      <a:schemeClr val="tx1"/>
                    </a:gs>
                  </a:gsLst>
                  <a:lin ang="5400000" scaled="0"/>
                </a:gradFill>
                <a:latin typeface="+mn-lt"/>
                <a:ea typeface="+mj-ea"/>
                <a:cs typeface="+mj-cs"/>
              </a:defRPr>
            </a:lvl2pPr>
            <a:lvl3pPr marL="228497" indent="0" algn="l" defTabSz="913991" rtl="0" eaLnBrk="1" latinLnBrk="0" hangingPunct="1">
              <a:spcBef>
                <a:spcPct val="0"/>
              </a:spcBef>
              <a:buNone/>
              <a:defRPr lang="en-US" sz="1599" kern="1200" dirty="0" smtClean="0">
                <a:gradFill>
                  <a:gsLst>
                    <a:gs pos="0">
                      <a:schemeClr val="tx1"/>
                    </a:gs>
                    <a:gs pos="100000">
                      <a:schemeClr val="tx1"/>
                    </a:gs>
                  </a:gsLst>
                  <a:lin ang="5400000" scaled="0"/>
                </a:gradFill>
                <a:latin typeface="+mn-lt"/>
                <a:ea typeface="+mj-ea"/>
                <a:cs typeface="+mj-cs"/>
              </a:defRPr>
            </a:lvl3pPr>
            <a:lvl4pPr marL="456994" indent="0" algn="l" defTabSz="913991" rtl="0" eaLnBrk="1" latinLnBrk="0" hangingPunct="1">
              <a:spcBef>
                <a:spcPct val="0"/>
              </a:spcBef>
              <a:buNone/>
              <a:defRPr lang="en-US" sz="1599" kern="1200" dirty="0" smtClean="0">
                <a:gradFill>
                  <a:gsLst>
                    <a:gs pos="0">
                      <a:schemeClr val="tx1"/>
                    </a:gs>
                    <a:gs pos="100000">
                      <a:schemeClr val="tx1"/>
                    </a:gs>
                  </a:gsLst>
                  <a:lin ang="5400000" scaled="0"/>
                </a:gradFill>
                <a:latin typeface="+mn-lt"/>
                <a:ea typeface="+mj-ea"/>
                <a:cs typeface="+mj-cs"/>
              </a:defRPr>
            </a:lvl4pPr>
            <a:lvl5pPr marL="739444" indent="0" algn="l" defTabSz="913991" rtl="0" eaLnBrk="1" latinLnBrk="0" hangingPunct="1">
              <a:spcBef>
                <a:spcPct val="0"/>
              </a:spcBef>
              <a:buNone/>
              <a:defRPr lang="en-US" sz="1599" kern="1200" dirty="0">
                <a:gradFill>
                  <a:gsLst>
                    <a:gs pos="0">
                      <a:schemeClr val="tx1"/>
                    </a:gs>
                    <a:gs pos="100000">
                      <a:schemeClr val="tx1"/>
                    </a:gs>
                  </a:gsLst>
                  <a:lin ang="5400000" scaled="0"/>
                </a:gradFill>
                <a:latin typeface="+mn-lt"/>
                <a:ea typeface="+mj-ea"/>
                <a:cs typeface="+mj-cs"/>
              </a:defRPr>
            </a:lvl5pPr>
          </a:lstStyle>
          <a:p>
            <a:pPr lvl="0"/>
            <a:r>
              <a:rPr lang="en-US" smtClean="0"/>
              <a:t>Click to edit Master text styles</a:t>
            </a:r>
          </a:p>
        </p:txBody>
      </p:sp>
      <p:sp>
        <p:nvSpPr>
          <p:cNvPr id="3" name="Title 2"/>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590266629"/>
      </p:ext>
    </p:extLst>
  </p:cSld>
  <p:clrMapOvr>
    <a:masterClrMapping/>
  </p:clrMapOvr>
  <p:extLst>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40" y="2125664"/>
            <a:ext cx="10058400" cy="912813"/>
          </a:xfrm>
        </p:spPr>
        <p:txBody>
          <a:bodyPr/>
          <a:lstStyle>
            <a:lvl1pPr>
              <a:defRPr sz="3599"/>
            </a:lvl1pPr>
          </a:lstStyle>
          <a:p>
            <a:r>
              <a:rPr lang="en-US" dirty="0" smtClean="0"/>
              <a:t>Click to edit master title style</a:t>
            </a:r>
            <a:endParaRPr lang="en-US" dirty="0"/>
          </a:p>
        </p:txBody>
      </p:sp>
    </p:spTree>
    <p:extLst>
      <p:ext uri="{BB962C8B-B14F-4D97-AF65-F5344CB8AC3E}">
        <p14:creationId xmlns:p14="http://schemas.microsoft.com/office/powerpoint/2010/main" val="3350429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3"/>
            <a:ext cx="2743200" cy="5027593"/>
          </a:xfrm>
        </p:spPr>
        <p:txBody>
          <a:bodyPr vert="horz" lIns="0" tIns="0" rIns="0" bIns="0"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35801406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wrap="square" lIns="0" tIns="0" rIns="0" bIns="0" anchor="ctr">
            <a:noAutofit/>
          </a:bodyPr>
          <a:lstStyle>
            <a:lvl1pPr>
              <a:lnSpc>
                <a:spcPct val="95000"/>
              </a:lnSpc>
              <a:spcBef>
                <a:spcPts val="0"/>
              </a:spcBef>
              <a:spcAft>
                <a:spcPts val="1632"/>
              </a:spcAft>
              <a:defRPr lang="en-US" sz="3599"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3991"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39275122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0" tIns="0" rIns="0" bIns="0" rtlCol="0" anchor="ctr">
            <a:noAutofit/>
          </a:bodyPr>
          <a:lstStyle>
            <a:lvl1pPr>
              <a:defRPr lang="en-US" sz="3599" kern="1200" dirty="0" smtClean="0">
                <a:gradFill>
                  <a:gsLst>
                    <a:gs pos="0">
                      <a:schemeClr val="tx1"/>
                    </a:gs>
                    <a:gs pos="100000">
                      <a:schemeClr val="tx1"/>
                    </a:gs>
                  </a:gsLst>
                  <a:lin ang="5400000" scaled="0"/>
                </a:gradFill>
                <a:latin typeface="+mj-lt"/>
                <a:ea typeface="+mn-ea"/>
                <a:cs typeface="+mn-cs"/>
              </a:defRPr>
            </a:lvl1pPr>
          </a:lstStyle>
          <a:p>
            <a:pPr marL="0" lvl="0" indent="0" algn="l" defTabSz="913991"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0" tIns="0" rIns="0" bIns="0" rtlCol="0" anchor="t">
            <a:noAutofit/>
          </a:bodyPr>
          <a:lstStyle>
            <a:lvl1pPr>
              <a:defRPr lang="en-US" sz="4799"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9"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91440" tIns="0" rIns="91440" bIns="0" numCol="1" anchor="ctr" anchorCtr="0" compatLnSpc="1">
            <a:prstTxWarp prst="textNoShape">
              <a:avLst/>
            </a:prstTxWarp>
            <a:noAutofit/>
          </a:bodyPr>
          <a:lstStyle>
            <a:lvl1pPr>
              <a:lnSpc>
                <a:spcPct val="95000"/>
              </a:lnSpc>
              <a:defRPr lang="en-US" sz="3999"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28"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61566027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0" tIns="0" rIns="0" bIns="0" rtlCol="0" anchor="ctr">
            <a:noAutofit/>
          </a:bodyPr>
          <a:lstStyle>
            <a:lvl1pPr>
              <a:defRPr lang="en-US" sz="3599" kern="1200" dirty="0" smtClean="0">
                <a:gradFill>
                  <a:gsLst>
                    <a:gs pos="0">
                      <a:schemeClr val="tx1"/>
                    </a:gs>
                    <a:gs pos="100000">
                      <a:schemeClr val="tx1"/>
                    </a:gs>
                  </a:gsLst>
                  <a:lin ang="5400000" scaled="0"/>
                </a:gradFill>
                <a:latin typeface="+mj-lt"/>
                <a:ea typeface="+mn-ea"/>
                <a:cs typeface="+mn-cs"/>
              </a:defRPr>
            </a:lvl1pPr>
          </a:lstStyle>
          <a:p>
            <a:pPr marL="0" lvl="0" indent="0" algn="l" defTabSz="913991"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smtClean="0"/>
              <a:t>Click icon to add picture</a:t>
            </a:r>
            <a:endParaRPr lang="en-US" dirty="0"/>
          </a:p>
        </p:txBody>
      </p:sp>
      <p:sp>
        <p:nvSpPr>
          <p:cNvPr id="2" name="Title 1"/>
          <p:cNvSpPr>
            <a:spLocks noGrp="1"/>
          </p:cNvSpPr>
          <p:nvPr>
            <p:ph type="title" hasCustomPrompt="1"/>
          </p:nvPr>
        </p:nvSpPr>
        <p:spPr/>
        <p:txBody>
          <a:bodyPr lIns="0" tIns="0" rIns="0" bIns="0"/>
          <a:lstStyle/>
          <a:p>
            <a:r>
              <a:rPr lang="en-US" dirty="0" smtClean="0"/>
              <a:t>Click to edit master title style</a:t>
            </a:r>
            <a:endParaRPr lang="en-US" dirty="0"/>
          </a:p>
        </p:txBody>
      </p:sp>
    </p:spTree>
    <p:extLst>
      <p:ext uri="{BB962C8B-B14F-4D97-AF65-F5344CB8AC3E}">
        <p14:creationId xmlns:p14="http://schemas.microsoft.com/office/powerpoint/2010/main" val="428183319"/>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Tree>
    <p:extLst>
      <p:ext uri="{BB962C8B-B14F-4D97-AF65-F5344CB8AC3E}">
        <p14:creationId xmlns:p14="http://schemas.microsoft.com/office/powerpoint/2010/main" val="206076449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967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86553776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5" y="2301240"/>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3"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599"/>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40" y="2301051"/>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028" rtl="0" eaLnBrk="1" fontAlgn="base" latinLnBrk="0" hangingPunct="1">
              <a:lnSpc>
                <a:spcPct val="95000"/>
              </a:lnSpc>
              <a:spcBef>
                <a:spcPts val="0"/>
              </a:spcBef>
              <a:spcAft>
                <a:spcPts val="0"/>
              </a:spcAft>
              <a:buClr>
                <a:schemeClr val="accent1"/>
              </a:buClr>
              <a:buSzPct val="110000"/>
              <a:buFont typeface="Avenir LT Pro 45 Book" charset="0"/>
              <a:buNone/>
              <a:tabLst/>
              <a:defRPr sz="1599"/>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4985473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0"/>
            <a:ext cx="11887200" cy="5150227"/>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90869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0"/>
            <a:ext cx="11887200" cy="5483225"/>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623447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Logo on Backgroun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120651" y="6316664"/>
            <a:ext cx="10745787" cy="618588"/>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2013 </a:t>
            </a:r>
            <a:r>
              <a:rPr lang="en-US" sz="700" dirty="0">
                <a:gradFill>
                  <a:gsLst>
                    <a:gs pos="0">
                      <a:srgbClr val="FFFFFF"/>
                    </a:gs>
                    <a:gs pos="100000">
                      <a:srgbClr val="FFFFFF"/>
                    </a:gs>
                  </a:gsLst>
                  <a:lin ang="5400000" scaled="0"/>
                </a:gradFill>
                <a:cs typeface="Segoe UI" pitchFamily="34" charset="0"/>
              </a:rPr>
              <a:t>Microsoft Corporation. All rights reserved. Microsoft, Windows, Windows Vista and other product names are or may be registered trademarks and/or trademarks in the U.S. and/or other countries.</a:t>
            </a:r>
          </a:p>
          <a:p>
            <a:pPr defTabSz="932111"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7151507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Code Slide">
    <p:spTree>
      <p:nvGrpSpPr>
        <p:cNvPr id="1" name=""/>
        <p:cNvGrpSpPr/>
        <p:nvPr/>
      </p:nvGrpSpPr>
      <p:grpSpPr>
        <a:xfrm>
          <a:off x="0" y="0"/>
          <a:ext cx="0" cy="0"/>
          <a:chOff x="0" y="0"/>
          <a:chExt cx="0" cy="0"/>
        </a:xfrm>
      </p:grpSpPr>
      <p:sp>
        <p:nvSpPr>
          <p:cNvPr id="5" name="Content Placeholder 4"/>
          <p:cNvSpPr>
            <a:spLocks noGrp="1"/>
          </p:cNvSpPr>
          <p:nvPr>
            <p:ph sz="quarter" idx="14"/>
          </p:nvPr>
        </p:nvSpPr>
        <p:spPr>
          <a:xfrm>
            <a:off x="274639" y="1668463"/>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smtClean="0"/>
              <a:t>Click to edit Master text styles</a:t>
            </a:r>
          </a:p>
          <a:p>
            <a:pPr lvl="1"/>
            <a:r>
              <a:rPr lang="en-US" smtClean="0"/>
              <a:t>Second level</a:t>
            </a:r>
          </a:p>
          <a:p>
            <a:pPr lvl="2"/>
            <a:r>
              <a:rPr lang="en-US" smtClean="0"/>
              <a:t>Third level</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36559785"/>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Walk-in">
    <p:spTree>
      <p:nvGrpSpPr>
        <p:cNvPr id="1" name=""/>
        <p:cNvGrpSpPr/>
        <p:nvPr/>
      </p:nvGrpSpPr>
      <p:grpSpPr>
        <a:xfrm>
          <a:off x="0" y="0"/>
          <a:ext cx="0" cy="0"/>
          <a:chOff x="0" y="0"/>
          <a:chExt cx="0" cy="0"/>
        </a:xfrm>
      </p:grpSpPr>
      <p:sp>
        <p:nvSpPr>
          <p:cNvPr id="7" name="Freeform 6"/>
          <p:cNvSpPr>
            <a:spLocks noEditPoints="1"/>
          </p:cNvSpPr>
          <p:nvPr/>
        </p:nvSpPr>
        <p:spPr bwMode="auto">
          <a:xfrm>
            <a:off x="2137569" y="2473326"/>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932597"/>
            <a:endParaRPr lang="en-US" sz="1800">
              <a:solidFill>
                <a:srgbClr val="FFFFFF"/>
              </a:solidFill>
            </a:endParaRPr>
          </a:p>
        </p:txBody>
      </p:sp>
    </p:spTree>
    <p:extLst>
      <p:ext uri="{BB962C8B-B14F-4D97-AF65-F5344CB8AC3E}">
        <p14:creationId xmlns:p14="http://schemas.microsoft.com/office/powerpoint/2010/main" val="16753248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39" y="3040063"/>
            <a:ext cx="11887200" cy="914400"/>
          </a:xfrm>
        </p:spPr>
        <p:txBody>
          <a:bodyPr lIns="182880" tIns="146304" rIns="182880" bIns="146304" anchor="ctr">
            <a:noAutofit/>
          </a:bodyPr>
          <a:lstStyle>
            <a:lvl1pPr>
              <a:lnSpc>
                <a:spcPct val="90000"/>
              </a:lnSpc>
              <a:defRPr sz="6599" spc="0" baseline="0">
                <a:gradFill>
                  <a:gsLst>
                    <a:gs pos="0">
                      <a:srgbClr val="FFFFFF"/>
                    </a:gs>
                    <a:gs pos="100000">
                      <a:srgbClr val="FFFFFF"/>
                    </a:gs>
                  </a:gsLst>
                  <a:lin ang="5400000" scaled="0"/>
                </a:gradFill>
                <a:latin typeface="Segoe UI Light" pitchFamily="34" charset="0"/>
                <a:cs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74640" y="5783263"/>
            <a:ext cx="7315199" cy="914400"/>
          </a:xfrm>
        </p:spPr>
        <p:txBody>
          <a:bodyPr lIns="182880" tIns="146304" rIns="182880" bIns="146304" anchor="b">
            <a:noAutofit/>
          </a:bodyPr>
          <a:lstStyle>
            <a:lvl1pPr marL="0" indent="0" algn="l">
              <a:lnSpc>
                <a:spcPct val="90000"/>
              </a:lnSpc>
              <a:spcBef>
                <a:spcPts val="0"/>
              </a:spcBef>
              <a:buNone/>
              <a:defRPr sz="2800" b="0" spc="-52" baseline="0">
                <a:gradFill>
                  <a:gsLst>
                    <a:gs pos="0">
                      <a:srgbClr val="FFFFFF"/>
                    </a:gs>
                    <a:gs pos="100000">
                      <a:srgbClr val="FFFFFF"/>
                    </a:gs>
                  </a:gsLst>
                  <a:lin ang="5400000" scaled="0"/>
                </a:gradFill>
                <a:latin typeface="+mn-lt"/>
                <a:cs typeface="Segoe UI" pitchFamily="34" charset="0"/>
              </a:defRPr>
            </a:lvl1pPr>
            <a:lvl2pPr marL="466118" indent="0" algn="ctr">
              <a:buNone/>
              <a:defRPr>
                <a:solidFill>
                  <a:schemeClr val="tx1">
                    <a:tint val="75000"/>
                  </a:schemeClr>
                </a:solidFill>
              </a:defRPr>
            </a:lvl2pPr>
            <a:lvl3pPr marL="932232" indent="0" algn="ctr">
              <a:buNone/>
              <a:defRPr>
                <a:solidFill>
                  <a:schemeClr val="tx1">
                    <a:tint val="75000"/>
                  </a:schemeClr>
                </a:solidFill>
              </a:defRPr>
            </a:lvl3pPr>
            <a:lvl4pPr marL="1398350" indent="0" algn="ctr">
              <a:buNone/>
              <a:defRPr>
                <a:solidFill>
                  <a:schemeClr val="tx1">
                    <a:tint val="75000"/>
                  </a:schemeClr>
                </a:solidFill>
              </a:defRPr>
            </a:lvl4pPr>
            <a:lvl5pPr marL="1864466" indent="0" algn="ctr">
              <a:buNone/>
              <a:defRPr>
                <a:solidFill>
                  <a:schemeClr val="tx1">
                    <a:tint val="75000"/>
                  </a:schemeClr>
                </a:solidFill>
              </a:defRPr>
            </a:lvl5pPr>
            <a:lvl6pPr marL="2330585" indent="0" algn="ctr">
              <a:buNone/>
              <a:defRPr>
                <a:solidFill>
                  <a:schemeClr val="tx1">
                    <a:tint val="75000"/>
                  </a:schemeClr>
                </a:solidFill>
              </a:defRPr>
            </a:lvl6pPr>
            <a:lvl7pPr marL="2796696" indent="0" algn="ctr">
              <a:buNone/>
              <a:defRPr>
                <a:solidFill>
                  <a:schemeClr val="tx1">
                    <a:tint val="75000"/>
                  </a:schemeClr>
                </a:solidFill>
              </a:defRPr>
            </a:lvl7pPr>
            <a:lvl8pPr marL="3262814" indent="0" algn="ctr">
              <a:buNone/>
              <a:defRPr>
                <a:solidFill>
                  <a:schemeClr val="tx1">
                    <a:tint val="75000"/>
                  </a:schemeClr>
                </a:solidFill>
              </a:defRPr>
            </a:lvl8pPr>
            <a:lvl9pPr marL="3728933" indent="0" algn="ctr">
              <a:buNone/>
              <a:defRPr>
                <a:solidFill>
                  <a:schemeClr val="tx1">
                    <a:tint val="75000"/>
                  </a:schemeClr>
                </a:solidFill>
              </a:defRPr>
            </a:lvl9pPr>
          </a:lstStyle>
          <a:p>
            <a:r>
              <a:rPr lang="en-US" smtClean="0"/>
              <a:t>Click to edit Master subtitle style</a:t>
            </a:r>
            <a:endParaRPr lang="en-US" dirty="0"/>
          </a:p>
        </p:txBody>
      </p:sp>
      <p:sp>
        <p:nvSpPr>
          <p:cNvPr id="7" name="Freeform 6"/>
          <p:cNvSpPr>
            <a:spLocks noChangeAspect="1" noEditPoints="1"/>
          </p:cNvSpPr>
          <p:nvPr/>
        </p:nvSpPr>
        <p:spPr bwMode="auto">
          <a:xfrm>
            <a:off x="10332994" y="6103269"/>
            <a:ext cx="1639861" cy="411480"/>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932597"/>
            <a:endParaRPr lang="en-US" sz="1800">
              <a:solidFill>
                <a:srgbClr val="FFFFFF"/>
              </a:solidFill>
            </a:endParaRPr>
          </a:p>
        </p:txBody>
      </p:sp>
    </p:spTree>
    <p:extLst>
      <p:ext uri="{BB962C8B-B14F-4D97-AF65-F5344CB8AC3E}">
        <p14:creationId xmlns:p14="http://schemas.microsoft.com/office/powerpoint/2010/main" val="1728996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ection Header">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274639" y="2125664"/>
            <a:ext cx="11887202" cy="912813"/>
          </a:xfrm>
        </p:spPr>
        <p:txBody>
          <a:bodyPr/>
          <a:lstStyle>
            <a:lvl1pPr>
              <a:defRPr sz="5399"/>
            </a:lvl1pPr>
          </a:lstStyle>
          <a:p>
            <a:r>
              <a:rPr lang="en-US" dirty="0" smtClean="0"/>
              <a:t>Click to edit master title style</a:t>
            </a:r>
            <a:endParaRPr lang="en-US" dirty="0"/>
          </a:p>
        </p:txBody>
      </p:sp>
    </p:spTree>
    <p:extLst>
      <p:ext uri="{BB962C8B-B14F-4D97-AF65-F5344CB8AC3E}">
        <p14:creationId xmlns:p14="http://schemas.microsoft.com/office/powerpoint/2010/main" val="385301826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1824" y="6482890"/>
            <a:ext cx="2901844" cy="372394"/>
          </a:xfrm>
          <a:prstGeom prst="rect">
            <a:avLst/>
          </a:prstGeom>
        </p:spPr>
        <p:txBody>
          <a:bodyPr/>
          <a:lstStyle/>
          <a:p>
            <a:pPr defTabSz="932597"/>
            <a:fld id="{EBCE5104-5D6F-414B-97AB-A124E69CD147}" type="datetimeFigureOut">
              <a:rPr lang="en-US" smtClean="0">
                <a:solidFill>
                  <a:srgbClr val="FFFFFF"/>
                </a:solidFill>
              </a:rPr>
              <a:pPr defTabSz="932597"/>
              <a:t>6/28/2013</a:t>
            </a:fld>
            <a:endParaRPr lang="en-US">
              <a:solidFill>
                <a:srgbClr val="FFFFFF"/>
              </a:solidFill>
            </a:endParaRPr>
          </a:p>
        </p:txBody>
      </p:sp>
      <p:sp>
        <p:nvSpPr>
          <p:cNvPr id="5" name="Footer Placeholder 4"/>
          <p:cNvSpPr>
            <a:spLocks noGrp="1"/>
          </p:cNvSpPr>
          <p:nvPr>
            <p:ph type="ftr" sz="quarter" idx="11"/>
          </p:nvPr>
        </p:nvSpPr>
        <p:spPr>
          <a:xfrm>
            <a:off x="4249129" y="6482890"/>
            <a:ext cx="3938217" cy="372394"/>
          </a:xfrm>
          <a:prstGeom prst="rect">
            <a:avLst/>
          </a:prstGeom>
        </p:spPr>
        <p:txBody>
          <a:bodyPr/>
          <a:lstStyle/>
          <a:p>
            <a:pPr defTabSz="932597"/>
            <a:endParaRPr lang="en-US">
              <a:solidFill>
                <a:srgbClr val="FFFFFF"/>
              </a:solidFill>
            </a:endParaRPr>
          </a:p>
        </p:txBody>
      </p:sp>
      <p:sp>
        <p:nvSpPr>
          <p:cNvPr id="6" name="Slide Number Placeholder 5"/>
          <p:cNvSpPr>
            <a:spLocks noGrp="1"/>
          </p:cNvSpPr>
          <p:nvPr>
            <p:ph type="sldNum" sz="quarter" idx="12"/>
          </p:nvPr>
        </p:nvSpPr>
        <p:spPr>
          <a:xfrm>
            <a:off x="8912807" y="6482890"/>
            <a:ext cx="2901844" cy="372394"/>
          </a:xfrm>
          <a:prstGeom prst="rect">
            <a:avLst/>
          </a:prstGeom>
        </p:spPr>
        <p:txBody>
          <a:bodyPr/>
          <a:lstStyle/>
          <a:p>
            <a:pPr defTabSz="932597"/>
            <a:fld id="{8C0A799D-154D-4B44-8B36-5DDB69C132D3}" type="slidenum">
              <a:rPr lang="en-US" smtClean="0">
                <a:solidFill>
                  <a:srgbClr val="FFFFFF"/>
                </a:solidFill>
              </a:rPr>
              <a:pPr defTabSz="932597"/>
              <a:t>‹#›</a:t>
            </a:fld>
            <a:endParaRPr lang="en-US">
              <a:solidFill>
                <a:srgbClr val="FFFFFF"/>
              </a:solidFill>
            </a:endParaRPr>
          </a:p>
        </p:txBody>
      </p:sp>
    </p:spTree>
    <p:extLst>
      <p:ext uri="{BB962C8B-B14F-4D97-AF65-F5344CB8AC3E}">
        <p14:creationId xmlns:p14="http://schemas.microsoft.com/office/powerpoint/2010/main" val="40340298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55007" y="6482889"/>
            <a:ext cx="3342303" cy="372394"/>
          </a:xfrm>
          <a:prstGeom prst="rect">
            <a:avLst/>
          </a:prstGeom>
        </p:spPr>
        <p:txBody>
          <a:bodyPr/>
          <a:lstStyle/>
          <a:p>
            <a:pPr defTabSz="932597"/>
            <a:fld id="{EBCE5104-5D6F-414B-97AB-A124E69CD147}" type="datetimeFigureOut">
              <a:rPr lang="en-US" smtClean="0">
                <a:solidFill>
                  <a:srgbClr val="FFFFFF"/>
                </a:solidFill>
              </a:rPr>
              <a:pPr defTabSz="932597"/>
              <a:t>6/28/2013</a:t>
            </a:fld>
            <a:endParaRPr lang="en-US">
              <a:solidFill>
                <a:srgbClr val="FFFFFF"/>
              </a:solidFill>
            </a:endParaRPr>
          </a:p>
        </p:txBody>
      </p:sp>
      <p:sp>
        <p:nvSpPr>
          <p:cNvPr id="4" name="Footer Placeholder 3"/>
          <p:cNvSpPr>
            <a:spLocks noGrp="1"/>
          </p:cNvSpPr>
          <p:nvPr>
            <p:ph type="ftr" sz="quarter" idx="11"/>
          </p:nvPr>
        </p:nvSpPr>
        <p:spPr>
          <a:xfrm>
            <a:off x="4741406" y="6482889"/>
            <a:ext cx="2953663" cy="372394"/>
          </a:xfrm>
          <a:prstGeom prst="rect">
            <a:avLst/>
          </a:prstGeom>
        </p:spPr>
        <p:txBody>
          <a:bodyPr/>
          <a:lstStyle/>
          <a:p>
            <a:pPr defTabSz="932597"/>
            <a:endParaRPr lang="en-US">
              <a:solidFill>
                <a:srgbClr val="FFFFFF"/>
              </a:solidFill>
            </a:endParaRPr>
          </a:p>
        </p:txBody>
      </p:sp>
      <p:sp>
        <p:nvSpPr>
          <p:cNvPr id="5" name="Slide Number Placeholder 4"/>
          <p:cNvSpPr>
            <a:spLocks noGrp="1"/>
          </p:cNvSpPr>
          <p:nvPr>
            <p:ph type="sldNum" sz="quarter" idx="12"/>
          </p:nvPr>
        </p:nvSpPr>
        <p:spPr>
          <a:xfrm>
            <a:off x="8239165" y="6482889"/>
            <a:ext cx="3342303" cy="372394"/>
          </a:xfrm>
          <a:prstGeom prst="rect">
            <a:avLst/>
          </a:prstGeom>
        </p:spPr>
        <p:txBody>
          <a:bodyPr/>
          <a:lstStyle/>
          <a:p>
            <a:pPr defTabSz="932597"/>
            <a:fld id="{8C0A799D-154D-4B44-8B36-5DDB69C132D3}" type="slidenum">
              <a:rPr lang="en-US" smtClean="0">
                <a:solidFill>
                  <a:srgbClr val="FFFFFF"/>
                </a:solidFill>
              </a:rPr>
              <a:pPr defTabSz="932597"/>
              <a:t>‹#›</a:t>
            </a:fld>
            <a:endParaRPr lang="en-US">
              <a:solidFill>
                <a:srgbClr val="FFFFFF"/>
              </a:solidFill>
            </a:endParaRPr>
          </a:p>
        </p:txBody>
      </p:sp>
    </p:spTree>
    <p:extLst>
      <p:ext uri="{BB962C8B-B14F-4D97-AF65-F5344CB8AC3E}">
        <p14:creationId xmlns:p14="http://schemas.microsoft.com/office/powerpoint/2010/main" val="1389276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068714245"/>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80"/>
            </a:lvl1pPr>
          </a:lstStyle>
          <a:p>
            <a:r>
              <a:rPr lang="en-US" smtClean="0"/>
              <a:t>Click to edit Master title style</a:t>
            </a:r>
            <a:endParaRPr lang="en-US" dirty="0"/>
          </a:p>
        </p:txBody>
      </p:sp>
      <p:sp>
        <p:nvSpPr>
          <p:cNvPr id="3" name="Text Placeholder 2"/>
          <p:cNvSpPr>
            <a:spLocks noGrp="1"/>
          </p:cNvSpPr>
          <p:nvPr>
            <p:ph type="body" idx="1"/>
          </p:nvPr>
        </p:nvSpPr>
        <p:spPr>
          <a:xfrm>
            <a:off x="645639" y="2020640"/>
            <a:ext cx="3005957" cy="587734"/>
          </a:xfrm>
        </p:spPr>
        <p:txBody>
          <a:bodyPr anchor="b">
            <a:noAutofit/>
          </a:bodyPr>
          <a:lstStyle>
            <a:lvl1pPr marL="0" indent="0">
              <a:buNone/>
              <a:defRPr sz="2448" b="0">
                <a:solidFill>
                  <a:schemeClr val="accent1"/>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5" name="Text Placeholder 4"/>
          <p:cNvSpPr>
            <a:spLocks noGrp="1"/>
          </p:cNvSpPr>
          <p:nvPr>
            <p:ph type="body" sz="quarter" idx="3"/>
          </p:nvPr>
        </p:nvSpPr>
        <p:spPr>
          <a:xfrm>
            <a:off x="3961535" y="2020640"/>
            <a:ext cx="2995119" cy="587734"/>
          </a:xfrm>
        </p:spPr>
        <p:txBody>
          <a:bodyPr anchor="b">
            <a:noAutofit/>
          </a:bodyPr>
          <a:lstStyle>
            <a:lvl1pPr marL="0" indent="0">
              <a:buNone/>
              <a:defRPr sz="2448" b="0">
                <a:solidFill>
                  <a:schemeClr val="accent1"/>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14" name="Text Placeholder 4"/>
          <p:cNvSpPr>
            <a:spLocks noGrp="1"/>
          </p:cNvSpPr>
          <p:nvPr>
            <p:ph type="body" sz="quarter" idx="13"/>
          </p:nvPr>
        </p:nvSpPr>
        <p:spPr>
          <a:xfrm>
            <a:off x="7267566" y="2020640"/>
            <a:ext cx="2990908" cy="587734"/>
          </a:xfrm>
        </p:spPr>
        <p:txBody>
          <a:bodyPr anchor="b">
            <a:noAutofit/>
          </a:bodyPr>
          <a:lstStyle>
            <a:lvl1pPr marL="0" indent="0">
              <a:buNone/>
              <a:defRPr sz="2448" b="0">
                <a:solidFill>
                  <a:schemeClr val="accent1"/>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16" name="Text Placeholder 3"/>
          <p:cNvSpPr>
            <a:spLocks noGrp="1"/>
          </p:cNvSpPr>
          <p:nvPr>
            <p:ph type="body" sz="half" idx="15"/>
          </p:nvPr>
        </p:nvSpPr>
        <p:spPr>
          <a:xfrm>
            <a:off x="665546" y="2720093"/>
            <a:ext cx="2986049" cy="3660792"/>
          </a:xfrm>
        </p:spPr>
        <p:txBody>
          <a:bodyPr anchor="t">
            <a:normAutofit/>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19" name="Text Placeholder 3"/>
          <p:cNvSpPr>
            <a:spLocks noGrp="1"/>
          </p:cNvSpPr>
          <p:nvPr>
            <p:ph type="body" sz="half" idx="16"/>
          </p:nvPr>
        </p:nvSpPr>
        <p:spPr>
          <a:xfrm>
            <a:off x="3950770" y="2720093"/>
            <a:ext cx="3005883" cy="3660792"/>
          </a:xfrm>
        </p:spPr>
        <p:txBody>
          <a:bodyPr anchor="t">
            <a:normAutofit/>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20" name="Text Placeholder 3"/>
          <p:cNvSpPr>
            <a:spLocks noGrp="1"/>
          </p:cNvSpPr>
          <p:nvPr>
            <p:ph type="body" sz="half" idx="17"/>
          </p:nvPr>
        </p:nvSpPr>
        <p:spPr>
          <a:xfrm>
            <a:off x="7267566" y="2720093"/>
            <a:ext cx="2990908" cy="3660792"/>
          </a:xfrm>
        </p:spPr>
        <p:txBody>
          <a:bodyPr anchor="t">
            <a:normAutofit/>
          </a:bodyPr>
          <a:lstStyle>
            <a:lvl1pPr marL="0" indent="0">
              <a:buNone/>
              <a:defRPr sz="1428"/>
            </a:lvl1pPr>
            <a:lvl2pPr marL="466298" indent="0">
              <a:buNone/>
              <a:defRPr sz="1224"/>
            </a:lvl2pPr>
            <a:lvl3pPr marL="932597" indent="0">
              <a:buNone/>
              <a:defRPr sz="1020"/>
            </a:lvl3pPr>
            <a:lvl4pPr marL="1398895" indent="0">
              <a:buNone/>
              <a:defRPr sz="918"/>
            </a:lvl4pPr>
            <a:lvl5pPr marL="1865193" indent="0">
              <a:buNone/>
              <a:defRPr sz="918"/>
            </a:lvl5pPr>
            <a:lvl6pPr marL="2331491" indent="0">
              <a:buNone/>
              <a:defRPr sz="918"/>
            </a:lvl6pPr>
            <a:lvl7pPr marL="2797790" indent="0">
              <a:buNone/>
              <a:defRPr sz="918"/>
            </a:lvl7pPr>
            <a:lvl8pPr marL="3264088" indent="0">
              <a:buNone/>
              <a:defRPr sz="918"/>
            </a:lvl8pPr>
            <a:lvl9pPr marL="3730386" indent="0">
              <a:buNone/>
              <a:defRPr sz="918"/>
            </a:lvl9pPr>
          </a:lstStyle>
          <a:p>
            <a:pPr lvl="0"/>
            <a:r>
              <a:rPr lang="en-US" smtClean="0"/>
              <a:t>Click to edit Master text styles</a:t>
            </a:r>
          </a:p>
        </p:txBody>
      </p:sp>
      <p:sp>
        <p:nvSpPr>
          <p:cNvPr id="7" name="Date Placeholder 3"/>
          <p:cNvSpPr>
            <a:spLocks noGrp="1"/>
          </p:cNvSpPr>
          <p:nvPr>
            <p:ph type="dt" sz="half" idx="10"/>
          </p:nvPr>
        </p:nvSpPr>
        <p:spPr>
          <a:xfrm>
            <a:off x="855007" y="6482889"/>
            <a:ext cx="3342303" cy="372394"/>
          </a:xfrm>
          <a:prstGeom prst="rect">
            <a:avLst/>
          </a:prstGeom>
        </p:spPr>
        <p:txBody>
          <a:bodyPr/>
          <a:lstStyle/>
          <a:p>
            <a:pPr defTabSz="932597"/>
            <a:fld id="{4509A250-FF31-4206-8172-F9D3106AACB1}" type="datetime1">
              <a:rPr lang="en-US" smtClean="0">
                <a:solidFill>
                  <a:srgbClr val="FFFFFF"/>
                </a:solidFill>
              </a:rPr>
              <a:pPr defTabSz="932597"/>
              <a:t>6/28/2013</a:t>
            </a:fld>
            <a:endParaRPr lang="en-US" dirty="0">
              <a:solidFill>
                <a:srgbClr val="FFFFFF"/>
              </a:solidFill>
            </a:endParaRPr>
          </a:p>
        </p:txBody>
      </p:sp>
      <p:sp>
        <p:nvSpPr>
          <p:cNvPr id="4" name="Footer Placeholder 4"/>
          <p:cNvSpPr>
            <a:spLocks noGrp="1"/>
          </p:cNvSpPr>
          <p:nvPr>
            <p:ph type="ftr" sz="quarter" idx="11"/>
          </p:nvPr>
        </p:nvSpPr>
        <p:spPr>
          <a:xfrm>
            <a:off x="4741406" y="6482889"/>
            <a:ext cx="2953663" cy="372394"/>
          </a:xfrm>
          <a:prstGeom prst="rect">
            <a:avLst/>
          </a:prstGeom>
        </p:spPr>
        <p:txBody>
          <a:bodyPr/>
          <a:lstStyle/>
          <a:p>
            <a:pPr defTabSz="932597"/>
            <a:endParaRPr lang="en-US">
              <a:solidFill>
                <a:srgbClr val="FFFFFF"/>
              </a:solidFill>
            </a:endParaRPr>
          </a:p>
        </p:txBody>
      </p:sp>
      <p:sp>
        <p:nvSpPr>
          <p:cNvPr id="6" name="Slide Number Placeholder 5"/>
          <p:cNvSpPr>
            <a:spLocks noGrp="1"/>
          </p:cNvSpPr>
          <p:nvPr>
            <p:ph type="sldNum" sz="quarter" idx="12"/>
          </p:nvPr>
        </p:nvSpPr>
        <p:spPr>
          <a:xfrm>
            <a:off x="8239165" y="6482889"/>
            <a:ext cx="3342303" cy="372394"/>
          </a:xfrm>
          <a:prstGeom prst="rect">
            <a:avLst/>
          </a:prstGeom>
        </p:spPr>
        <p:txBody>
          <a:bodyPr/>
          <a:lstStyle/>
          <a:p>
            <a:pPr defTabSz="932597"/>
            <a:fld id="{D57F1E4F-1CFF-5643-939E-02111984F565}" type="slidenum">
              <a:rPr lang="en-US" smtClean="0">
                <a:solidFill>
                  <a:srgbClr val="FFFFFF"/>
                </a:solidFill>
              </a:rPr>
              <a:pPr defTabSz="932597"/>
              <a:t>‹#›</a:t>
            </a:fld>
            <a:endParaRPr lang="en-US">
              <a:solidFill>
                <a:srgbClr val="FFFFFF"/>
              </a:solidFill>
            </a:endParaRPr>
          </a:p>
        </p:txBody>
      </p:sp>
    </p:spTree>
    <p:extLst>
      <p:ext uri="{BB962C8B-B14F-4D97-AF65-F5344CB8AC3E}">
        <p14:creationId xmlns:p14="http://schemas.microsoft.com/office/powerpoint/2010/main" val="34507086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2505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29662" y="1942924"/>
            <a:ext cx="11375535" cy="215023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5062530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90916" y="2203601"/>
            <a:ext cx="4267934" cy="39580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92034" y="2203602"/>
            <a:ext cx="4267933" cy="395802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7349613" y="6161630"/>
            <a:ext cx="930225" cy="372394"/>
          </a:xfrm>
          <a:prstGeom prst="rect">
            <a:avLst/>
          </a:prstGeom>
        </p:spPr>
        <p:txBody>
          <a:bodyPr/>
          <a:lstStyle/>
          <a:p>
            <a:pPr defTabSz="932597"/>
            <a:fld id="{D41D3725-EE9D-48D1-B019-1B37317AB88E}" type="datetimeFigureOut">
              <a:rPr lang="en-US" smtClean="0">
                <a:solidFill>
                  <a:srgbClr val="FFFFFF"/>
                </a:solidFill>
              </a:rPr>
              <a:pPr defTabSz="932597"/>
              <a:t>6/28/2013</a:t>
            </a:fld>
            <a:endParaRPr lang="en-US">
              <a:solidFill>
                <a:srgbClr val="FFFFFF"/>
              </a:solidFill>
            </a:endParaRPr>
          </a:p>
        </p:txBody>
      </p:sp>
      <p:sp>
        <p:nvSpPr>
          <p:cNvPr id="6" name="Footer Placeholder 5"/>
          <p:cNvSpPr>
            <a:spLocks noGrp="1"/>
          </p:cNvSpPr>
          <p:nvPr>
            <p:ph type="ftr" sz="quarter" idx="11"/>
          </p:nvPr>
        </p:nvSpPr>
        <p:spPr>
          <a:xfrm>
            <a:off x="690916" y="6161630"/>
            <a:ext cx="6423892" cy="372394"/>
          </a:xfrm>
          <a:prstGeom prst="rect">
            <a:avLst/>
          </a:prstGeom>
        </p:spPr>
        <p:txBody>
          <a:bodyPr/>
          <a:lstStyle/>
          <a:p>
            <a:pPr defTabSz="932597"/>
            <a:endParaRPr lang="en-US">
              <a:solidFill>
                <a:srgbClr val="FFFFFF"/>
              </a:solidFill>
            </a:endParaRPr>
          </a:p>
        </p:txBody>
      </p:sp>
      <p:sp>
        <p:nvSpPr>
          <p:cNvPr id="7" name="Slide Number Placeholder 6"/>
          <p:cNvSpPr>
            <a:spLocks noGrp="1"/>
          </p:cNvSpPr>
          <p:nvPr>
            <p:ph type="sldNum" sz="quarter" idx="12"/>
          </p:nvPr>
        </p:nvSpPr>
        <p:spPr>
          <a:xfrm>
            <a:off x="8762925" y="6161630"/>
            <a:ext cx="697041" cy="372394"/>
          </a:xfrm>
          <a:prstGeom prst="rect">
            <a:avLst/>
          </a:prstGeom>
        </p:spPr>
        <p:txBody>
          <a:bodyPr/>
          <a:lstStyle/>
          <a:p>
            <a:pPr defTabSz="932597"/>
            <a:fld id="{665FAD9F-C0C9-4BF3-B4A6-EEA87B6EC0FC}" type="slidenum">
              <a:rPr lang="en-US" smtClean="0">
                <a:solidFill>
                  <a:srgbClr val="FFFFFF"/>
                </a:solidFill>
              </a:rPr>
              <a:pPr defTabSz="932597"/>
              <a:t>‹#›</a:t>
            </a:fld>
            <a:endParaRPr lang="en-US">
              <a:solidFill>
                <a:srgbClr val="FFFFFF"/>
              </a:solidFill>
            </a:endParaRPr>
          </a:p>
        </p:txBody>
      </p:sp>
    </p:spTree>
    <p:extLst>
      <p:ext uri="{BB962C8B-B14F-4D97-AF65-F5344CB8AC3E}">
        <p14:creationId xmlns:p14="http://schemas.microsoft.com/office/powerpoint/2010/main" val="3636229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Title &amp; Content_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tIns="0" bIns="0"/>
          <a:lstStyle/>
          <a:p>
            <a:r>
              <a:rPr lang="en-US" dirty="0" smtClean="0"/>
              <a:t>Click to edit master title style</a:t>
            </a:r>
            <a:endParaRPr lang="en-US" dirty="0"/>
          </a:p>
        </p:txBody>
      </p:sp>
      <p:sp>
        <p:nvSpPr>
          <p:cNvPr id="3" name="Content Placeholder 4"/>
          <p:cNvSpPr>
            <a:spLocks noGrp="1"/>
          </p:cNvSpPr>
          <p:nvPr>
            <p:ph sz="quarter" idx="14"/>
          </p:nvPr>
        </p:nvSpPr>
        <p:spPr>
          <a:xfrm>
            <a:off x="274639" y="1668463"/>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976932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Title and Content">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4"/>
            <a:ext cx="11375536" cy="2012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1413940" y="6643088"/>
            <a:ext cx="878431" cy="142636"/>
          </a:xfrm>
          <a:prstGeom prst="rect">
            <a:avLst/>
          </a:prstGeom>
        </p:spPr>
      </p:pic>
    </p:spTree>
    <p:extLst>
      <p:ext uri="{BB962C8B-B14F-4D97-AF65-F5344CB8AC3E}">
        <p14:creationId xmlns:p14="http://schemas.microsoft.com/office/powerpoint/2010/main" val="127274755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0" cy="914400"/>
          </a:xfrm>
        </p:spPr>
        <p:txBody>
          <a:bodyPr lIns="182880" tIns="146304" rIns="182880" bIns="146304" anchor="b">
            <a:noAutofit/>
          </a:bodyPr>
          <a:lstStyle>
            <a:lvl1pPr>
              <a:defRPr sz="2000" baseline="0">
                <a:latin typeface="+mn-lt"/>
              </a:defRPr>
            </a:lvl1pPr>
          </a:lstStyle>
          <a:p>
            <a:pPr lvl="0"/>
            <a:r>
              <a:rPr lang="en-US" smtClean="0"/>
              <a:t>Click to edit Master text styles</a:t>
            </a:r>
          </a:p>
        </p:txBody>
      </p:sp>
      <p:sp>
        <p:nvSpPr>
          <p:cNvPr id="2" name="Title 1"/>
          <p:cNvSpPr>
            <a:spLocks noGrp="1"/>
          </p:cNvSpPr>
          <p:nvPr>
            <p:ph type="title" hasCustomPrompt="1"/>
          </p:nvPr>
        </p:nvSpPr>
        <p:spPr>
          <a:xfrm>
            <a:off x="274638" y="3040856"/>
            <a:ext cx="11887199" cy="912813"/>
          </a:xfrm>
        </p:spPr>
        <p:txBody>
          <a:bodyPr lIns="182880" tIns="146304" rIns="182880" bIns="146304"/>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382057884"/>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82880" tIns="146304" rIns="182880" bIns="146304"/>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668463"/>
            <a:ext cx="11887200" cy="5027612"/>
          </a:xfrm>
        </p:spPr>
        <p:txBody>
          <a:bodyPr lIns="182880" tIns="146304" rIns="182880" bIns="146304"/>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243950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475038" y="1668482"/>
            <a:ext cx="8686801" cy="5029181"/>
          </a:xfrm>
        </p:spPr>
        <p:txBody>
          <a:bodyPr lIns="182880" tIns="146304" rIns="182880" bIns="146304">
            <a:noAutofit/>
          </a:bodyPr>
          <a:lstStyle>
            <a:lvl1pPr>
              <a:defRPr sz="3600">
                <a:gradFill>
                  <a:gsLst>
                    <a:gs pos="100000">
                      <a:schemeClr val="tx1">
                        <a:lumMod val="75000"/>
                        <a:lumOff val="25000"/>
                      </a:schemeClr>
                    </a:gs>
                    <a:gs pos="0">
                      <a:schemeClr val="tx1">
                        <a:lumMod val="75000"/>
                        <a:lumOff val="25000"/>
                      </a:schemeClr>
                    </a:gs>
                  </a:gsLst>
                  <a:lin ang="5400000" scaled="0"/>
                </a:gradFill>
              </a:defRPr>
            </a:lvl1pPr>
            <a:lvl2pPr>
              <a:defRPr sz="2800">
                <a:gradFill>
                  <a:gsLst>
                    <a:gs pos="100000">
                      <a:schemeClr val="tx1">
                        <a:lumMod val="75000"/>
                        <a:lumOff val="25000"/>
                      </a:schemeClr>
                    </a:gs>
                    <a:gs pos="0">
                      <a:schemeClr val="tx1">
                        <a:lumMod val="75000"/>
                        <a:lumOff val="25000"/>
                      </a:schemeClr>
                    </a:gs>
                  </a:gsLst>
                  <a:lin ang="5400000" scaled="0"/>
                </a:gradFill>
              </a:defRPr>
            </a:lvl2pPr>
            <a:lvl3pPr>
              <a:defRPr sz="2400">
                <a:gradFill>
                  <a:gsLst>
                    <a:gs pos="100000">
                      <a:schemeClr val="tx1">
                        <a:lumMod val="75000"/>
                        <a:lumOff val="25000"/>
                      </a:schemeClr>
                    </a:gs>
                    <a:gs pos="0">
                      <a:schemeClr val="tx1">
                        <a:lumMod val="75000"/>
                        <a:lumOff val="25000"/>
                      </a:schemeClr>
                    </a:gs>
                  </a:gsLst>
                  <a:lin ang="5400000" scaled="0"/>
                </a:gradFill>
              </a:defRPr>
            </a:lvl3pPr>
            <a:lvl4pPr>
              <a:defRPr sz="2000">
                <a:gradFill>
                  <a:gsLst>
                    <a:gs pos="100000">
                      <a:schemeClr val="tx1">
                        <a:lumMod val="75000"/>
                        <a:lumOff val="25000"/>
                      </a:schemeClr>
                    </a:gs>
                    <a:gs pos="0">
                      <a:schemeClr val="tx1">
                        <a:lumMod val="75000"/>
                        <a:lumOff val="25000"/>
                      </a:schemeClr>
                    </a:gs>
                  </a:gsLst>
                  <a:lin ang="5400000" scaled="0"/>
                </a:gradFill>
              </a:defRPr>
            </a:lvl4pPr>
            <a:lvl5pPr>
              <a:defRPr sz="1800">
                <a:gradFill>
                  <a:gsLst>
                    <a:gs pos="100000">
                      <a:schemeClr val="tx1">
                        <a:lumMod val="75000"/>
                        <a:lumOff val="25000"/>
                      </a:schemeClr>
                    </a:gs>
                    <a:gs pos="0">
                      <a:schemeClr val="tx1">
                        <a:lumMod val="75000"/>
                        <a:lumOff val="25000"/>
                      </a:schemeClr>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38" y="1668482"/>
            <a:ext cx="2743200" cy="5029181"/>
          </a:xfrm>
        </p:spPr>
        <p:txBody>
          <a:bodyPr lIns="182880" tIns="146304" rIns="182880" bIns="146304">
            <a:noAutofit/>
          </a:bodyPr>
          <a:lstStyle>
            <a:lvl1pPr algn="l" defTabSz="914166" rtl="0" eaLnBrk="1" latinLnBrk="0" hangingPunct="1">
              <a:spcBef>
                <a:spcPct val="0"/>
              </a:spcBef>
              <a:buNone/>
              <a:defRPr lang="en-US" sz="2400" kern="1200" dirty="0" smtClean="0">
                <a:gradFill>
                  <a:gsLst>
                    <a:gs pos="100000">
                      <a:schemeClr val="tx1">
                        <a:lumMod val="75000"/>
                        <a:lumOff val="25000"/>
                      </a:schemeClr>
                    </a:gs>
                    <a:gs pos="0">
                      <a:schemeClr val="tx1">
                        <a:lumMod val="75000"/>
                        <a:lumOff val="25000"/>
                      </a:schemeClr>
                    </a:gs>
                  </a:gsLst>
                  <a:lin ang="5400000" scaled="0"/>
                </a:gradFill>
                <a:latin typeface="+mn-lt"/>
                <a:ea typeface="+mj-ea"/>
                <a:cs typeface="+mj-cs"/>
              </a:defRPr>
            </a:lvl1pPr>
            <a:lvl2pPr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41"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82" indent="0" algn="l" defTabSz="914166"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86" indent="0" algn="l" defTabSz="914166"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2" name="Title 1"/>
          <p:cNvSpPr>
            <a:spLocks noGrp="1"/>
          </p:cNvSpPr>
          <p:nvPr>
            <p:ph type="title"/>
          </p:nvPr>
        </p:nvSpPr>
        <p:spPr/>
        <p:txBody>
          <a:bodyPr/>
          <a:lstStyle>
            <a:lvl1pPr>
              <a:defRPr>
                <a:gradFill>
                  <a:gsLst>
                    <a:gs pos="100000">
                      <a:schemeClr val="tx1">
                        <a:lumMod val="75000"/>
                        <a:lumOff val="25000"/>
                      </a:schemeClr>
                    </a:gs>
                    <a:gs pos="0">
                      <a:schemeClr val="tx1">
                        <a:lumMod val="75000"/>
                        <a:lumOff val="25000"/>
                      </a:schemeClr>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8513763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173">
          <p15:clr>
            <a:srgbClr val="FBAE40"/>
          </p15:clr>
        </p15:guide>
        <p15:guide id="3" pos="1901">
          <p15:clr>
            <a:srgbClr val="FBAE40"/>
          </p15:clr>
        </p15:guide>
        <p15:guide id="4" pos="2189">
          <p15:clr>
            <a:srgbClr val="FBAE40"/>
          </p15:clr>
        </p15:guide>
        <p15:guide id="5" orient="horz" pos="4219">
          <p15:clr>
            <a:srgbClr val="FBAE40"/>
          </p15:clr>
        </p15:guide>
        <p15:guide id="6" orient="horz" pos="763">
          <p15:clr>
            <a:srgbClr val="FBAE40"/>
          </p15:clr>
        </p15:guide>
        <p15:guide id="7" orient="horz" pos="187">
          <p15:clr>
            <a:srgbClr val="FBAE40"/>
          </p15:clr>
        </p15:guide>
        <p15:guide id="8" pos="766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189039" y="2125663"/>
            <a:ext cx="10058400" cy="912813"/>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334972724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15422700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668482"/>
            <a:ext cx="2743200" cy="5027593"/>
          </a:xfrm>
        </p:spPr>
        <p:txBody>
          <a:bodyPr vert="horz" lIns="182880" tIns="146304" rIns="182880" bIns="146304"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3" name="Title 2"/>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994437012"/>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wrap="square" lIns="182880" tIns="146304" rIns="182880" bIns="146304" anchor="ctr">
            <a:noAutofit/>
          </a:bodyPr>
          <a:lstStyle>
            <a:lvl1pPr>
              <a:lnSpc>
                <a:spcPct val="95000"/>
              </a:lnSpc>
              <a:spcBef>
                <a:spcPts val="0"/>
              </a:spcBef>
              <a:spcAft>
                <a:spcPts val="1632"/>
              </a:spcAft>
              <a:defRPr lang="en-US" sz="3600" kern="1200" dirty="0" smtClean="0">
                <a:gradFill>
                  <a:gsLst>
                    <a:gs pos="28302">
                      <a:schemeClr val="tx1">
                        <a:lumMod val="75000"/>
                        <a:lumOff val="25000"/>
                      </a:schemeClr>
                    </a:gs>
                    <a:gs pos="67000">
                      <a:schemeClr val="tx1">
                        <a:lumMod val="75000"/>
                        <a:lumOff val="25000"/>
                      </a:schemeClr>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hasCustomPrompt="1"/>
          </p:nvPr>
        </p:nvSpPr>
        <p:spPr>
          <a:xfrm>
            <a:off x="274638" y="1537563"/>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07484732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dirty="0"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3"/>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21282679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9860853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58959236"/>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323177"/>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8" name="Picture Placeholder 12"/>
          <p:cNvSpPr>
            <a:spLocks noGrp="1"/>
          </p:cNvSpPr>
          <p:nvPr>
            <p:ph type="pic" sz="quarter" idx="18"/>
          </p:nvPr>
        </p:nvSpPr>
        <p:spPr>
          <a:xfrm>
            <a:off x="4745014" y="2301239"/>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9" name="Picture Placeholder 12"/>
          <p:cNvSpPr>
            <a:spLocks noGrp="1"/>
          </p:cNvSpPr>
          <p:nvPr>
            <p:ph type="pic" sz="quarter" idx="19"/>
          </p:nvPr>
        </p:nvSpPr>
        <p:spPr>
          <a:xfrm>
            <a:off x="8258122"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smtClean="0"/>
              <a:t>Click icon to add picture</a:t>
            </a:r>
            <a:endParaRPr lang="en-US" dirty="0"/>
          </a:p>
        </p:txBody>
      </p:sp>
      <p:sp>
        <p:nvSpPr>
          <p:cNvPr id="10" name="Picture Placeholder 12"/>
          <p:cNvSpPr>
            <a:spLocks noGrp="1"/>
          </p:cNvSpPr>
          <p:nvPr>
            <p:ph type="pic" sz="quarter" idx="20"/>
          </p:nvPr>
        </p:nvSpPr>
        <p:spPr>
          <a:xfrm>
            <a:off x="2118039" y="2301050"/>
            <a:ext cx="2346769"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266"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smtClean="0"/>
              <a:t>Click icon to add picture</a:t>
            </a:r>
            <a:endParaRPr lang="en-US" dirty="0"/>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70691901"/>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150227"/>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2087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Black Notes slide Layout">
    <p:bg bwMode="black">
      <p:bgRef idx="1001">
        <a:schemeClr val="bg1"/>
      </p:bgRef>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49"/>
            <a:ext cx="11887200" cy="5483225"/>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064610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8491">
                      <a:schemeClr val="tx1">
                        <a:lumMod val="75000"/>
                        <a:lumOff val="25000"/>
                      </a:schemeClr>
                    </a:gs>
                    <a:gs pos="100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spcAft>
                <a:spcPts val="1632"/>
              </a:spcAft>
              <a:buFont typeface="Arial" pitchFamily="34" charset="0"/>
              <a:buNone/>
            </a:pPr>
            <a:r>
              <a:rPr lang="en-US" smtClean="0"/>
              <a:t>Click to edit Master text styles</a:t>
            </a:r>
          </a:p>
        </p:txBody>
      </p:sp>
      <p:sp>
        <p:nvSpPr>
          <p:cNvPr id="6" name="Text Placeholder 8"/>
          <p:cNvSpPr>
            <a:spLocks noGrp="1"/>
          </p:cNvSpPr>
          <p:nvPr>
            <p:ph type="body" sz="quarter" idx="16" hasCustomPrompt="1"/>
          </p:nvPr>
        </p:nvSpPr>
        <p:spPr>
          <a:xfrm>
            <a:off x="274641" y="296864"/>
            <a:ext cx="11887199" cy="914400"/>
          </a:xfrm>
        </p:spPr>
        <p:txBody>
          <a:bodyPr vert="horz" lIns="182880" tIns="146304" rIns="182880" bIns="14630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
        <p:nvSpPr>
          <p:cNvPr id="5" name="Title 1"/>
          <p:cNvSpPr>
            <a:spLocks noGrp="1"/>
          </p:cNvSpPr>
          <p:nvPr>
            <p:ph type="ctrTitle" hasCustomPrompt="1"/>
          </p:nvPr>
        </p:nvSpPr>
        <p:spPr>
          <a:xfrm>
            <a:off x="274638" y="1537564"/>
            <a:ext cx="3931941" cy="3919398"/>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tx2"/>
          </a:solidFill>
          <a:ln>
            <a:noFill/>
          </a:ln>
          <a:extLst/>
        </p:spPr>
        <p:txBody>
          <a:bodyPr vert="horz" wrap="square" lIns="182880" tIns="146304" rIns="182880" bIns="146304" numCol="1" anchor="ctr" anchorCtr="0" compatLnSpc="1">
            <a:prstTxWarp prst="textNoShape">
              <a:avLst/>
            </a:prstTxWarp>
            <a:noAutofit/>
          </a:bodyPr>
          <a:lstStyle>
            <a:lvl1pPr>
              <a:lnSpc>
                <a:spcPct val="95000"/>
              </a:lnSpc>
              <a:defRPr lang="en-US" sz="40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266"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250072167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a:defRPr lang="en-US" sz="3600" kern="1200" dirty="0" smtClean="0">
                <a:gradFill>
                  <a:gsLst>
                    <a:gs pos="12264">
                      <a:schemeClr val="tx1">
                        <a:lumMod val="75000"/>
                        <a:lumOff val="25000"/>
                      </a:schemeClr>
                    </a:gs>
                    <a:gs pos="71000">
                      <a:schemeClr val="tx1">
                        <a:lumMod val="75000"/>
                        <a:lumOff val="25000"/>
                      </a:schemeClr>
                    </a:gs>
                  </a:gsLst>
                  <a:lin ang="5400000" scaled="0"/>
                </a:gradFill>
                <a:latin typeface="+mj-lt"/>
                <a:ea typeface="+mn-ea"/>
                <a:cs typeface="+mn-cs"/>
              </a:defRPr>
            </a:lvl1pPr>
          </a:lstStyle>
          <a:p>
            <a:pPr marL="0" lvl="0" indent="0" algn="l" defTabSz="914166" rtl="0" eaLnBrk="1" latinLnBrk="0" hangingPunct="1">
              <a:spcBef>
                <a:spcPct val="20000"/>
              </a:spcBef>
              <a:buFont typeface="Arial" pitchFamily="34" charset="0"/>
              <a:buNone/>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lstStyle/>
          <a:p>
            <a:r>
              <a:rPr lang="en-US" smtClean="0"/>
              <a:t>Click icon to add picture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602804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203" userDrawn="1">
          <p15:clr>
            <a:srgbClr val="FBAE40"/>
          </p15:clr>
        </p15:guide>
        <p15:guide id="2" pos="3053"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3" name="Content Placeholder 4"/>
          <p:cNvSpPr>
            <a:spLocks noGrp="1"/>
          </p:cNvSpPr>
          <p:nvPr>
            <p:ph sz="quarter" idx="14"/>
          </p:nvPr>
        </p:nvSpPr>
        <p:spPr>
          <a:xfrm>
            <a:off x="274638" y="1668462"/>
            <a:ext cx="11887200" cy="5029201"/>
          </a:xfrm>
        </p:spPr>
        <p:txBody>
          <a:bodyPr>
            <a:normAutofit/>
          </a:bodyPr>
          <a:lstStyle>
            <a:lvl1pPr>
              <a:spcAft>
                <a:spcPts val="816"/>
              </a:spcAft>
              <a:defRPr sz="2400">
                <a:latin typeface="Consolas" pitchFamily="49" charset="0"/>
                <a:cs typeface="Consolas" pitchFamily="49" charset="0"/>
              </a:defRPr>
            </a:lvl1pPr>
            <a:lvl2pPr>
              <a:spcAft>
                <a:spcPts val="816"/>
              </a:spcAft>
              <a:defRPr sz="2400">
                <a:latin typeface="Consolas" pitchFamily="49" charset="0"/>
                <a:cs typeface="Consolas" pitchFamily="49" charset="0"/>
              </a:defRPr>
            </a:lvl2pPr>
            <a:lvl3pPr>
              <a:spcAft>
                <a:spcPts val="816"/>
              </a:spcAft>
              <a:defRPr sz="2400">
                <a:latin typeface="Consolas" pitchFamily="49" charset="0"/>
                <a:cs typeface="Consolas" pitchFamily="49" charset="0"/>
              </a:defRPr>
            </a:lvl3pPr>
          </a:lstStyle>
          <a:p>
            <a:pPr lvl="0"/>
            <a:r>
              <a:rPr lang="en-US" smtClean="0"/>
              <a:t>Click to edit Master text styles</a:t>
            </a:r>
          </a:p>
          <a:p>
            <a:pPr lvl="1"/>
            <a:r>
              <a:rPr lang="en-US" smtClean="0"/>
              <a:t>Second level</a:t>
            </a:r>
          </a:p>
          <a:p>
            <a:pPr lvl="2"/>
            <a:r>
              <a:rPr lang="en-US" smtClean="0"/>
              <a:t>Third level</a:t>
            </a:r>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829040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26" Type="http://schemas.openxmlformats.org/officeDocument/2006/relationships/slideLayout" Target="../slideLayouts/slideLayout55.xml"/><Relationship Id="rId3" Type="http://schemas.openxmlformats.org/officeDocument/2006/relationships/slideLayout" Target="../slideLayouts/slideLayout32.xml"/><Relationship Id="rId21" Type="http://schemas.openxmlformats.org/officeDocument/2006/relationships/slideLayout" Target="../slideLayouts/slideLayout5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slideLayout" Target="../slideLayouts/slideLayout5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slideLayout" Target="../slideLayouts/slideLayout4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slideLayout" Target="../slideLayouts/slideLayout5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slideLayout" Target="../slideLayouts/slideLayout52.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slideLayout" Target="../slideLayouts/slideLayout51.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1778585588"/>
      </p:ext>
    </p:extLst>
  </p:cSld>
  <p:clrMap bg1="lt1" tx1="dk1" bg2="lt2" tx2="dk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400" r:id="rId11"/>
    <p:sldLayoutId id="2147484398" r:id="rId12"/>
    <p:sldLayoutId id="2147484399" r:id="rId13"/>
    <p:sldLayoutId id="2147484341" r:id="rId14"/>
    <p:sldLayoutId id="2147484342" r:id="rId15"/>
    <p:sldLayoutId id="2147484343" r:id="rId16"/>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4127301949"/>
      </p:ext>
    </p:extLst>
  </p:cSld>
  <p:clrMap bg1="dk1" tx1="lt1" bg2="dk2" tx2="lt2" accent1="accent1" accent2="accent2" accent3="accent3" accent4="accent4" accent5="accent5" accent6="accent6" hlink="hlink" folHlink="folHlink"/>
  <p:sldLayoutIdLst>
    <p:sldLayoutId id="2147484402" r:id="rId1"/>
    <p:sldLayoutId id="2147484403" r:id="rId2"/>
    <p:sldLayoutId id="2147484404" r:id="rId3"/>
    <p:sldLayoutId id="2147484405" r:id="rId4"/>
    <p:sldLayoutId id="2147484406" r:id="rId5"/>
    <p:sldLayoutId id="2147484407" r:id="rId6"/>
    <p:sldLayoutId id="2147484408" r:id="rId7"/>
    <p:sldLayoutId id="2147484409" r:id="rId8"/>
    <p:sldLayoutId id="2147484410" r:id="rId9"/>
    <p:sldLayoutId id="2147484411" r:id="rId10"/>
    <p:sldLayoutId id="2147484415" r:id="rId11"/>
    <p:sldLayoutId id="2147484416" r:id="rId12"/>
    <p:sldLayoutId id="2147484417"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9" y="1668462"/>
            <a:ext cx="11887200" cy="5029202"/>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0" tIns="0" rIns="0" bIns="0" rtlCol="0" anchor="t">
            <a:noAutofit/>
          </a:bodyPr>
          <a:lstStyle/>
          <a:p>
            <a:r>
              <a:rPr lang="en-US" smtClean="0"/>
              <a:t>Click to edit Master title style</a:t>
            </a:r>
            <a:endParaRPr lang="en-US" dirty="0"/>
          </a:p>
        </p:txBody>
      </p:sp>
    </p:spTree>
    <p:extLst>
      <p:ext uri="{BB962C8B-B14F-4D97-AF65-F5344CB8AC3E}">
        <p14:creationId xmlns:p14="http://schemas.microsoft.com/office/powerpoint/2010/main" val="903712288"/>
      </p:ext>
    </p:extLst>
  </p:cSld>
  <p:clrMap bg1="dk1" tx1="lt1" bg2="dk2" tx2="lt2" accent1="accent1" accent2="accent2" accent3="accent3" accent4="accent4" accent5="accent5" accent6="accent6" hlink="hlink" folHlink="folHlink"/>
  <p:sldLayoutIdLst>
    <p:sldLayoutId id="2147484419" r:id="rId1"/>
    <p:sldLayoutId id="2147484420" r:id="rId2"/>
    <p:sldLayoutId id="2147484421" r:id="rId3"/>
    <p:sldLayoutId id="2147484422" r:id="rId4"/>
    <p:sldLayoutId id="2147484423" r:id="rId5"/>
    <p:sldLayoutId id="2147484424" r:id="rId6"/>
    <p:sldLayoutId id="2147484425" r:id="rId7"/>
    <p:sldLayoutId id="2147484426" r:id="rId8"/>
    <p:sldLayoutId id="2147484427" r:id="rId9"/>
    <p:sldLayoutId id="2147484428" r:id="rId10"/>
    <p:sldLayoutId id="2147484429" r:id="rId11"/>
    <p:sldLayoutId id="2147484430" r:id="rId12"/>
    <p:sldLayoutId id="2147484431" r:id="rId13"/>
    <p:sldLayoutId id="2147484432" r:id="rId14"/>
    <p:sldLayoutId id="2147484433" r:id="rId15"/>
    <p:sldLayoutId id="2147484434" r:id="rId16"/>
    <p:sldLayoutId id="2147484435" r:id="rId17"/>
    <p:sldLayoutId id="2147484436" r:id="rId18"/>
    <p:sldLayoutId id="2147484437" r:id="rId19"/>
    <p:sldLayoutId id="2147484438" r:id="rId20"/>
    <p:sldLayoutId id="2147484439" r:id="rId21"/>
    <p:sldLayoutId id="2147484440" r:id="rId22"/>
    <p:sldLayoutId id="2147484441" r:id="rId23"/>
    <p:sldLayoutId id="2147484442" r:id="rId24"/>
    <p:sldLayoutId id="2147484443" r:id="rId25"/>
    <p:sldLayoutId id="2147484444" r:id="rId26"/>
  </p:sldLayoutIdLst>
  <p:txStyles>
    <p:titleStyle>
      <a:lvl1pPr algn="l" defTabSz="913991" rtl="0" eaLnBrk="1" latinLnBrk="0" hangingPunct="1">
        <a:spcBef>
          <a:spcPct val="0"/>
        </a:spcBef>
        <a:buNone/>
        <a:defRPr sz="4799" kern="1200">
          <a:gradFill>
            <a:gsLst>
              <a:gs pos="0">
                <a:schemeClr val="tx1"/>
              </a:gs>
              <a:gs pos="100000">
                <a:schemeClr val="tx1"/>
              </a:gs>
            </a:gsLst>
            <a:lin ang="5400000" scaled="0"/>
          </a:gradFill>
          <a:latin typeface="+mj-lt"/>
          <a:ea typeface="+mj-ea"/>
          <a:cs typeface="+mj-cs"/>
        </a:defRPr>
      </a:lvl1pPr>
    </p:titleStyle>
    <p:bodyStyle>
      <a:lvl1pPr marL="0" indent="0" algn="l" defTabSz="913991" rtl="0" eaLnBrk="1" latinLnBrk="0" hangingPunct="1">
        <a:spcBef>
          <a:spcPct val="20000"/>
        </a:spcBef>
        <a:buFont typeface="Arial" pitchFamily="34" charset="0"/>
        <a:buNone/>
        <a:defRPr sz="3599" kern="1200">
          <a:gradFill>
            <a:gsLst>
              <a:gs pos="0">
                <a:schemeClr val="tx1"/>
              </a:gs>
              <a:gs pos="100000">
                <a:schemeClr val="tx1"/>
              </a:gs>
            </a:gsLst>
            <a:lin ang="5400000" scaled="0"/>
          </a:gradFill>
          <a:latin typeface="+mj-lt"/>
          <a:ea typeface="+mn-ea"/>
          <a:cs typeface="+mn-cs"/>
        </a:defRPr>
      </a:lvl1pPr>
      <a:lvl2pPr marL="0" indent="0" algn="l" defTabSz="913991"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6994" indent="-228497" algn="l" defTabSz="913991"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444" indent="-282449" algn="l" defTabSz="913991"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001" indent="-293556" algn="l" defTabSz="913991"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473" indent="-228497" algn="l" defTabSz="9139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468" indent="-228497" algn="l" defTabSz="9139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464" indent="-228497" algn="l" defTabSz="9139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457" indent="-228497" algn="l" defTabSz="9139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3991" rtl="0" eaLnBrk="1" latinLnBrk="0" hangingPunct="1">
        <a:defRPr sz="1800" kern="1200">
          <a:solidFill>
            <a:schemeClr val="tx1"/>
          </a:solidFill>
          <a:latin typeface="+mn-lt"/>
          <a:ea typeface="+mn-ea"/>
          <a:cs typeface="+mn-cs"/>
        </a:defRPr>
      </a:lvl1pPr>
      <a:lvl2pPr marL="456994" algn="l" defTabSz="913991" rtl="0" eaLnBrk="1" latinLnBrk="0" hangingPunct="1">
        <a:defRPr sz="1800" kern="1200">
          <a:solidFill>
            <a:schemeClr val="tx1"/>
          </a:solidFill>
          <a:latin typeface="+mn-lt"/>
          <a:ea typeface="+mn-ea"/>
          <a:cs typeface="+mn-cs"/>
        </a:defRPr>
      </a:lvl2pPr>
      <a:lvl3pPr marL="913991" algn="l" defTabSz="913991" rtl="0" eaLnBrk="1" latinLnBrk="0" hangingPunct="1">
        <a:defRPr sz="1800" kern="1200">
          <a:solidFill>
            <a:schemeClr val="tx1"/>
          </a:solidFill>
          <a:latin typeface="+mn-lt"/>
          <a:ea typeface="+mn-ea"/>
          <a:cs typeface="+mn-cs"/>
        </a:defRPr>
      </a:lvl3pPr>
      <a:lvl4pPr marL="1370985" algn="l" defTabSz="913991" rtl="0" eaLnBrk="1" latinLnBrk="0" hangingPunct="1">
        <a:defRPr sz="1800" kern="1200">
          <a:solidFill>
            <a:schemeClr val="tx1"/>
          </a:solidFill>
          <a:latin typeface="+mn-lt"/>
          <a:ea typeface="+mn-ea"/>
          <a:cs typeface="+mn-cs"/>
        </a:defRPr>
      </a:lvl4pPr>
      <a:lvl5pPr marL="1827981" algn="l" defTabSz="913991" rtl="0" eaLnBrk="1" latinLnBrk="0" hangingPunct="1">
        <a:defRPr sz="1800" kern="1200">
          <a:solidFill>
            <a:schemeClr val="tx1"/>
          </a:solidFill>
          <a:latin typeface="+mn-lt"/>
          <a:ea typeface="+mn-ea"/>
          <a:cs typeface="+mn-cs"/>
        </a:defRPr>
      </a:lvl5pPr>
      <a:lvl6pPr marL="2284976" algn="l" defTabSz="913991" rtl="0" eaLnBrk="1" latinLnBrk="0" hangingPunct="1">
        <a:defRPr sz="1800" kern="1200">
          <a:solidFill>
            <a:schemeClr val="tx1"/>
          </a:solidFill>
          <a:latin typeface="+mn-lt"/>
          <a:ea typeface="+mn-ea"/>
          <a:cs typeface="+mn-cs"/>
        </a:defRPr>
      </a:lvl6pPr>
      <a:lvl7pPr marL="2741972" algn="l" defTabSz="913991" rtl="0" eaLnBrk="1" latinLnBrk="0" hangingPunct="1">
        <a:defRPr sz="1800" kern="1200">
          <a:solidFill>
            <a:schemeClr val="tx1"/>
          </a:solidFill>
          <a:latin typeface="+mn-lt"/>
          <a:ea typeface="+mn-ea"/>
          <a:cs typeface="+mn-cs"/>
        </a:defRPr>
      </a:lvl7pPr>
      <a:lvl8pPr marL="3198966" algn="l" defTabSz="913991" rtl="0" eaLnBrk="1" latinLnBrk="0" hangingPunct="1">
        <a:defRPr sz="1800" kern="1200">
          <a:solidFill>
            <a:schemeClr val="tx1"/>
          </a:solidFill>
          <a:latin typeface="+mn-lt"/>
          <a:ea typeface="+mn-ea"/>
          <a:cs typeface="+mn-cs"/>
        </a:defRPr>
      </a:lvl8pPr>
      <a:lvl9pPr marL="3655961" algn="l" defTabSz="91399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485603"/>
            <a:ext cx="11887200" cy="5212061"/>
          </a:xfrm>
          <a:prstGeom prst="rect">
            <a:avLst/>
          </a:prstGeom>
        </p:spPr>
        <p:txBody>
          <a:bodyPr vert="horz" lIns="182880" tIns="146304" rIns="182880" bIns="146304"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38" y="298450"/>
            <a:ext cx="11887199" cy="912813"/>
          </a:xfrm>
          <a:prstGeom prst="rect">
            <a:avLst/>
          </a:prstGeom>
        </p:spPr>
        <p:txBody>
          <a:bodyPr vert="horz" lIns="182880" tIns="146304" rIns="182880" bIns="14630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3467624048"/>
      </p:ext>
    </p:extLst>
  </p:cSld>
  <p:clrMap bg1="dk1" tx1="lt1" bg2="dk2" tx2="lt2" accent1="accent1" accent2="accent2" accent3="accent3" accent4="accent4" accent5="accent5" accent6="accent6" hlink="hlink" folHlink="folHlink"/>
  <p:sldLayoutIdLst>
    <p:sldLayoutId id="2147484446" r:id="rId1"/>
    <p:sldLayoutId id="2147484447" r:id="rId2"/>
    <p:sldLayoutId id="2147484448" r:id="rId3"/>
    <p:sldLayoutId id="2147484449" r:id="rId4"/>
    <p:sldLayoutId id="2147484450" r:id="rId5"/>
    <p:sldLayoutId id="2147484451" r:id="rId6"/>
    <p:sldLayoutId id="2147484452" r:id="rId7"/>
    <p:sldLayoutId id="2147484453" r:id="rId8"/>
    <p:sldLayoutId id="2147484454" r:id="rId9"/>
    <p:sldLayoutId id="2147484455" r:id="rId10"/>
    <p:sldLayoutId id="2147484456" r:id="rId11"/>
    <p:sldLayoutId id="2147484457" r:id="rId12"/>
    <p:sldLayoutId id="2147484458" r:id="rId13"/>
  </p:sldLayoutIdLst>
  <p:timing>
    <p:tnLst>
      <p:par>
        <p:cTn id="1" dur="indefinite" restart="never" nodeType="tmRoot"/>
      </p:par>
    </p:tnLst>
  </p:timing>
  <p:txStyles>
    <p:titleStyle>
      <a:lvl1pPr algn="l" defTabSz="914166" rtl="0" eaLnBrk="1" latinLnBrk="0" hangingPunct="1">
        <a:spcBef>
          <a:spcPct val="0"/>
        </a:spcBef>
        <a:buNone/>
        <a:defRPr sz="4800" kern="1200">
          <a:gradFill>
            <a:gsLst>
              <a:gs pos="66981">
                <a:schemeClr val="tx1">
                  <a:lumMod val="75000"/>
                  <a:lumOff val="25000"/>
                </a:schemeClr>
              </a:gs>
              <a:gs pos="0">
                <a:schemeClr val="tx1">
                  <a:lumMod val="75000"/>
                  <a:lumOff val="25000"/>
                </a:schemeClr>
              </a:gs>
            </a:gsLst>
            <a:lin ang="5400000" scaled="0"/>
          </a:gradFill>
          <a:latin typeface="+mj-lt"/>
          <a:ea typeface="+mj-ea"/>
          <a:cs typeface="+mj-cs"/>
        </a:defRPr>
      </a:lvl1pPr>
    </p:titleStyle>
    <p:bodyStyle>
      <a:lvl1pPr marL="0" indent="0" algn="l" defTabSz="914166" rtl="0" eaLnBrk="1" latinLnBrk="0" hangingPunct="1">
        <a:spcBef>
          <a:spcPct val="20000"/>
        </a:spcBef>
        <a:buFont typeface="Arial" pitchFamily="34" charset="0"/>
        <a:buNone/>
        <a:defRPr sz="3600" kern="1200">
          <a:gradFill>
            <a:gsLst>
              <a:gs pos="66981">
                <a:schemeClr val="tx1">
                  <a:lumMod val="75000"/>
                  <a:lumOff val="25000"/>
                </a:schemeClr>
              </a:gs>
              <a:gs pos="0">
                <a:schemeClr val="tx1">
                  <a:lumMod val="75000"/>
                  <a:lumOff val="25000"/>
                </a:schemeClr>
              </a:gs>
            </a:gsLst>
            <a:lin ang="5400000" scaled="0"/>
          </a:gradFill>
          <a:latin typeface="+mj-lt"/>
          <a:ea typeface="+mn-ea"/>
          <a:cs typeface="+mn-cs"/>
        </a:defRPr>
      </a:lvl1pPr>
      <a:lvl2pPr marL="0" indent="0" algn="l" defTabSz="914166" rtl="0" eaLnBrk="1" latinLnBrk="0" hangingPunct="1">
        <a:spcBef>
          <a:spcPct val="20000"/>
        </a:spcBef>
        <a:buFont typeface="Arial" pitchFamily="34" charset="0"/>
        <a:buNone/>
        <a:defRPr sz="2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2pPr>
      <a:lvl3pPr marL="457082" indent="-228541" algn="l" defTabSz="914166" rtl="0" eaLnBrk="1" latinLnBrk="0" hangingPunct="1">
        <a:spcBef>
          <a:spcPct val="20000"/>
        </a:spcBef>
        <a:buFont typeface="Arial" pitchFamily="34" charset="0"/>
        <a:buChar char="•"/>
        <a:defRPr sz="24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3pPr>
      <a:lvl4pPr marL="739586" indent="-282503" algn="l" defTabSz="914166" rtl="0" eaLnBrk="1" latinLnBrk="0" hangingPunct="1">
        <a:spcBef>
          <a:spcPct val="20000"/>
        </a:spcBef>
        <a:buFont typeface="Arial" pitchFamily="34" charset="0"/>
        <a:buChar char="–"/>
        <a:defRPr sz="20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4pPr>
      <a:lvl5pPr marL="1033199" indent="-293612" algn="l" defTabSz="914166" rtl="0" eaLnBrk="1" latinLnBrk="0" hangingPunct="1">
        <a:spcBef>
          <a:spcPct val="20000"/>
        </a:spcBef>
        <a:buFont typeface="Arial" pitchFamily="34" charset="0"/>
        <a:buChar char="»"/>
        <a:defRPr sz="1800" kern="1200">
          <a:gradFill>
            <a:gsLst>
              <a:gs pos="66981">
                <a:schemeClr val="tx1">
                  <a:lumMod val="75000"/>
                  <a:lumOff val="25000"/>
                </a:schemeClr>
              </a:gs>
              <a:gs pos="0">
                <a:schemeClr val="tx1">
                  <a:lumMod val="75000"/>
                  <a:lumOff val="25000"/>
                </a:schemeClr>
              </a:gs>
            </a:gsLst>
            <a:lin ang="5400000" scaled="0"/>
          </a:gradFill>
          <a:latin typeface="+mn-lt"/>
          <a:ea typeface="+mn-ea"/>
          <a:cs typeface="+mn-cs"/>
        </a:defRPr>
      </a:lvl5pPr>
      <a:lvl6pPr marL="2513956"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38"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22"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04" indent="-228541" algn="l" defTabSz="91416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166" rtl="0" eaLnBrk="1" latinLnBrk="0" hangingPunct="1">
        <a:defRPr sz="1800" kern="1200">
          <a:solidFill>
            <a:schemeClr val="tx1"/>
          </a:solidFill>
          <a:latin typeface="+mn-lt"/>
          <a:ea typeface="+mn-ea"/>
          <a:cs typeface="+mn-cs"/>
        </a:defRPr>
      </a:lvl1pPr>
      <a:lvl2pPr marL="457082" algn="l" defTabSz="914166" rtl="0" eaLnBrk="1" latinLnBrk="0" hangingPunct="1">
        <a:defRPr sz="1800" kern="1200">
          <a:solidFill>
            <a:schemeClr val="tx1"/>
          </a:solidFill>
          <a:latin typeface="+mn-lt"/>
          <a:ea typeface="+mn-ea"/>
          <a:cs typeface="+mn-cs"/>
        </a:defRPr>
      </a:lvl2pPr>
      <a:lvl3pPr marL="914166" algn="l" defTabSz="914166" rtl="0" eaLnBrk="1" latinLnBrk="0" hangingPunct="1">
        <a:defRPr sz="1800" kern="1200">
          <a:solidFill>
            <a:schemeClr val="tx1"/>
          </a:solidFill>
          <a:latin typeface="+mn-lt"/>
          <a:ea typeface="+mn-ea"/>
          <a:cs typeface="+mn-cs"/>
        </a:defRPr>
      </a:lvl3pPr>
      <a:lvl4pPr marL="1371249" algn="l" defTabSz="914166" rtl="0" eaLnBrk="1" latinLnBrk="0" hangingPunct="1">
        <a:defRPr sz="1800" kern="1200">
          <a:solidFill>
            <a:schemeClr val="tx1"/>
          </a:solidFill>
          <a:latin typeface="+mn-lt"/>
          <a:ea typeface="+mn-ea"/>
          <a:cs typeface="+mn-cs"/>
        </a:defRPr>
      </a:lvl4pPr>
      <a:lvl5pPr marL="1828332" algn="l" defTabSz="914166" rtl="0" eaLnBrk="1" latinLnBrk="0" hangingPunct="1">
        <a:defRPr sz="1800" kern="1200">
          <a:solidFill>
            <a:schemeClr val="tx1"/>
          </a:solidFill>
          <a:latin typeface="+mn-lt"/>
          <a:ea typeface="+mn-ea"/>
          <a:cs typeface="+mn-cs"/>
        </a:defRPr>
      </a:lvl5pPr>
      <a:lvl6pPr marL="2285415" algn="l" defTabSz="914166" rtl="0" eaLnBrk="1" latinLnBrk="0" hangingPunct="1">
        <a:defRPr sz="1800" kern="1200">
          <a:solidFill>
            <a:schemeClr val="tx1"/>
          </a:solidFill>
          <a:latin typeface="+mn-lt"/>
          <a:ea typeface="+mn-ea"/>
          <a:cs typeface="+mn-cs"/>
        </a:defRPr>
      </a:lvl6pPr>
      <a:lvl7pPr marL="2742498" algn="l" defTabSz="914166" rtl="0" eaLnBrk="1" latinLnBrk="0" hangingPunct="1">
        <a:defRPr sz="1800" kern="1200">
          <a:solidFill>
            <a:schemeClr val="tx1"/>
          </a:solidFill>
          <a:latin typeface="+mn-lt"/>
          <a:ea typeface="+mn-ea"/>
          <a:cs typeface="+mn-cs"/>
        </a:defRPr>
      </a:lvl7pPr>
      <a:lvl8pPr marL="3199581" algn="l" defTabSz="914166" rtl="0" eaLnBrk="1" latinLnBrk="0" hangingPunct="1">
        <a:defRPr sz="1800" kern="1200">
          <a:solidFill>
            <a:schemeClr val="tx1"/>
          </a:solidFill>
          <a:latin typeface="+mn-lt"/>
          <a:ea typeface="+mn-ea"/>
          <a:cs typeface="+mn-cs"/>
        </a:defRPr>
      </a:lvl8pPr>
      <a:lvl9pPr marL="3656663" algn="l" defTabSz="91416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32.xml"/><Relationship Id="rId5" Type="http://schemas.openxmlformats.org/officeDocument/2006/relationships/image" Target="../media/image13.jpeg"/><Relationship Id="rId4" Type="http://schemas.openxmlformats.org/officeDocument/2006/relationships/hyperlink" Target="http://graphinesoftware.com/"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9.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48.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2.xml"/><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4.xml"/><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49.xml"/><Relationship Id="rId5" Type="http://schemas.openxmlformats.org/officeDocument/2006/relationships/image" Target="../media/image8.png"/><Relationship Id="rId4" Type="http://schemas.openxmlformats.org/officeDocument/2006/relationships/image" Target="../media/image2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1.xml"/></Relationships>
</file>

<file path=ppt/slides/_rels/slide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2" Type="http://schemas.openxmlformats.org/officeDocument/2006/relationships/hyperlink" Target="http://www.penny-arcade.com/2013/02/22/the-ms-surface-pro" TargetMode="External"/><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8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0.xml"/><Relationship Id="rId1" Type="http://schemas.openxmlformats.org/officeDocument/2006/relationships/slideLayout" Target="../slideLayouts/slideLayout57.xml"/><Relationship Id="rId5" Type="http://schemas.openxmlformats.org/officeDocument/2006/relationships/image" Target="../media/image26.png"/><Relationship Id="rId4" Type="http://schemas.openxmlformats.org/officeDocument/2006/relationships/image" Target="../media/image2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3501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298450"/>
            <a:ext cx="4589105" cy="2546580"/>
          </a:xfrm>
        </p:spPr>
        <p:txBody>
          <a:bodyPr/>
          <a:lstStyle/>
          <a:p>
            <a:r>
              <a:rPr lang="en-US" dirty="0" smtClean="0">
                <a:solidFill>
                  <a:schemeClr val="tx1"/>
                </a:solidFill>
              </a:rPr>
              <a:t>Cutting Edge Graphics in Windows 8.0</a:t>
            </a:r>
            <a:endParaRPr lang="en-US" dirty="0">
              <a:solidFill>
                <a:schemeClr val="tx1"/>
              </a:solidFill>
            </a:endParaRPr>
          </a:p>
        </p:txBody>
      </p:sp>
      <p:sp>
        <p:nvSpPr>
          <p:cNvPr id="3" name="Text Placeholder 2"/>
          <p:cNvSpPr>
            <a:spLocks noGrp="1"/>
          </p:cNvSpPr>
          <p:nvPr>
            <p:ph type="body" sz="quarter" idx="10"/>
          </p:nvPr>
        </p:nvSpPr>
        <p:spPr>
          <a:xfrm>
            <a:off x="9515796" y="4108177"/>
            <a:ext cx="3006365" cy="472204"/>
          </a:xfrm>
        </p:spPr>
        <p:txBody>
          <a:bodyPr/>
          <a:lstStyle/>
          <a:p>
            <a:r>
              <a:rPr lang="en-US" sz="2448" dirty="0">
                <a:solidFill>
                  <a:schemeClr val="tx1"/>
                </a:solidFill>
              </a:rPr>
              <a:t>Halo: Spartan Assault</a:t>
            </a:r>
          </a:p>
        </p:txBody>
      </p:sp>
      <p:pic>
        <p:nvPicPr>
          <p:cNvPr id="5" name="Picture 4"/>
          <p:cNvPicPr>
            <a:picLocks noChangeAspect="1"/>
          </p:cNvPicPr>
          <p:nvPr/>
        </p:nvPicPr>
        <p:blipFill>
          <a:blip r:embed="rId3"/>
          <a:stretch>
            <a:fillRect/>
          </a:stretch>
        </p:blipFill>
        <p:spPr>
          <a:xfrm>
            <a:off x="882" y="3275917"/>
            <a:ext cx="6610858" cy="3718608"/>
          </a:xfrm>
          <a:prstGeom prst="rect">
            <a:avLst/>
          </a:prstGeom>
        </p:spPr>
      </p:pic>
      <p:sp>
        <p:nvSpPr>
          <p:cNvPr id="6" name="Text Placeholder 2"/>
          <p:cNvSpPr txBox="1">
            <a:spLocks/>
          </p:cNvSpPr>
          <p:nvPr/>
        </p:nvSpPr>
        <p:spPr>
          <a:xfrm>
            <a:off x="6676368" y="5619230"/>
            <a:ext cx="1868030" cy="1375295"/>
          </a:xfrm>
          <a:prstGeom prst="rect">
            <a:avLst/>
          </a:prstGeom>
        </p:spPr>
        <p:txBody>
          <a:bodyPr vert="horz" lIns="0" tIns="0" rIns="0" bIns="0" rtlCol="0">
            <a:noAutofit/>
          </a:bodyPr>
          <a:lstStyle>
            <a:lvl1pPr marL="0" indent="0" algn="l" defTabSz="896157" rtl="0" eaLnBrk="1" latinLnBrk="0" hangingPunct="1">
              <a:spcBef>
                <a:spcPct val="20000"/>
              </a:spcBef>
              <a:buFont typeface="Arial" pitchFamily="34" charset="0"/>
              <a:buNone/>
              <a:defRPr sz="3529" kern="1200">
                <a:gradFill>
                  <a:gsLst>
                    <a:gs pos="0">
                      <a:schemeClr val="tx1"/>
                    </a:gs>
                    <a:gs pos="100000">
                      <a:schemeClr val="tx1"/>
                    </a:gs>
                  </a:gsLst>
                  <a:lin ang="5400000" scaled="0"/>
                </a:gradFill>
                <a:latin typeface="+mj-lt"/>
                <a:ea typeface="+mn-ea"/>
                <a:cs typeface="+mn-cs"/>
              </a:defRPr>
            </a:lvl1pPr>
            <a:lvl2pPr marL="0" indent="0" algn="l" defTabSz="896157" rtl="0" eaLnBrk="1" latinLnBrk="0" hangingPunct="1">
              <a:spcBef>
                <a:spcPct val="20000"/>
              </a:spcBef>
              <a:buFont typeface="Arial" pitchFamily="34" charset="0"/>
              <a:buNone/>
              <a:defRPr sz="2745" kern="1200">
                <a:gradFill>
                  <a:gsLst>
                    <a:gs pos="0">
                      <a:schemeClr val="tx1"/>
                    </a:gs>
                    <a:gs pos="100000">
                      <a:schemeClr val="tx1"/>
                    </a:gs>
                  </a:gsLst>
                  <a:lin ang="5400000" scaled="0"/>
                </a:gradFill>
                <a:latin typeface="+mn-lt"/>
                <a:ea typeface="+mn-ea"/>
                <a:cs typeface="+mn-cs"/>
              </a:defRPr>
            </a:lvl2pPr>
            <a:lvl3pPr marL="448077" indent="-224039" algn="l" defTabSz="896157" rtl="0" eaLnBrk="1" latinLnBrk="0" hangingPunct="1">
              <a:spcBef>
                <a:spcPct val="20000"/>
              </a:spcBef>
              <a:buFont typeface="Arial" pitchFamily="34" charset="0"/>
              <a:buChar char="•"/>
              <a:defRPr sz="2353" kern="1200">
                <a:gradFill>
                  <a:gsLst>
                    <a:gs pos="0">
                      <a:schemeClr val="tx1"/>
                    </a:gs>
                    <a:gs pos="100000">
                      <a:schemeClr val="tx1"/>
                    </a:gs>
                  </a:gsLst>
                  <a:lin ang="5400000" scaled="0"/>
                </a:gradFill>
                <a:latin typeface="+mn-lt"/>
                <a:ea typeface="+mn-ea"/>
                <a:cs typeface="+mn-cs"/>
              </a:defRPr>
            </a:lvl3pPr>
            <a:lvl4pPr marL="725016" indent="-276938" algn="l" defTabSz="896157" rtl="0" eaLnBrk="1" latinLnBrk="0" hangingPunct="1">
              <a:spcBef>
                <a:spcPct val="20000"/>
              </a:spcBef>
              <a:buFont typeface="Arial" pitchFamily="34" charset="0"/>
              <a:buChar char="–"/>
              <a:defRPr sz="1961" kern="1200">
                <a:gradFill>
                  <a:gsLst>
                    <a:gs pos="0">
                      <a:schemeClr val="tx1"/>
                    </a:gs>
                    <a:gs pos="100000">
                      <a:schemeClr val="tx1"/>
                    </a:gs>
                  </a:gsLst>
                  <a:lin ang="5400000" scaled="0"/>
                </a:gradFill>
                <a:latin typeface="+mn-lt"/>
                <a:ea typeface="+mn-ea"/>
                <a:cs typeface="+mn-cs"/>
              </a:defRPr>
            </a:lvl4pPr>
            <a:lvl5pPr marL="1012845" indent="-287828" algn="l" defTabSz="896157" rtl="0" eaLnBrk="1" latinLnBrk="0" hangingPunct="1">
              <a:spcBef>
                <a:spcPct val="20000"/>
              </a:spcBef>
              <a:buFont typeface="Arial" pitchFamily="34" charset="0"/>
              <a:buChar char="»"/>
              <a:defRPr sz="1765" kern="1200">
                <a:gradFill>
                  <a:gsLst>
                    <a:gs pos="0">
                      <a:schemeClr val="tx1"/>
                    </a:gs>
                    <a:gs pos="100000">
                      <a:schemeClr val="tx1"/>
                    </a:gs>
                  </a:gsLst>
                  <a:lin ang="5400000" scaled="0"/>
                </a:gradFill>
                <a:latin typeface="+mn-lt"/>
                <a:ea typeface="+mn-ea"/>
                <a:cs typeface="+mn-cs"/>
              </a:defRPr>
            </a:lvl5pPr>
            <a:lvl6pPr marL="2464431" indent="-224039" algn="l" defTabSz="89615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12509" indent="-224039" algn="l" defTabSz="89615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360588" indent="-224039" algn="l" defTabSz="89615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08665" indent="-224039" algn="l" defTabSz="89615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48" dirty="0">
                <a:solidFill>
                  <a:srgbClr val="FFFFFF"/>
                </a:solidFill>
              </a:rPr>
              <a:t>Reckless</a:t>
            </a:r>
          </a:p>
          <a:p>
            <a:r>
              <a:rPr lang="en-US" sz="2448" dirty="0">
                <a:solidFill>
                  <a:srgbClr val="FFFFFF"/>
                </a:solidFill>
              </a:rPr>
              <a:t>Racing</a:t>
            </a:r>
          </a:p>
          <a:p>
            <a:r>
              <a:rPr lang="en-US" sz="2448" dirty="0">
                <a:solidFill>
                  <a:srgbClr val="FFFFFF"/>
                </a:solidFill>
              </a:rPr>
              <a:t>Ultimate</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2168" y="-1"/>
            <a:ext cx="7303425" cy="4108177"/>
          </a:xfrm>
          <a:prstGeom prst="rect">
            <a:avLst/>
          </a:prstGeom>
        </p:spPr>
      </p:pic>
    </p:spTree>
    <p:extLst>
      <p:ext uri="{BB962C8B-B14F-4D97-AF65-F5344CB8AC3E}">
        <p14:creationId xmlns:p14="http://schemas.microsoft.com/office/powerpoint/2010/main" val="38057702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04373" y="2566786"/>
            <a:ext cx="1523297" cy="619667"/>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Movies &amp; Cut Scenes</a:t>
            </a:r>
          </a:p>
        </p:txBody>
      </p:sp>
      <p:sp>
        <p:nvSpPr>
          <p:cNvPr id="6" name="Rectangle 5"/>
          <p:cNvSpPr/>
          <p:nvPr/>
        </p:nvSpPr>
        <p:spPr>
          <a:xfrm>
            <a:off x="233235" y="1398905"/>
            <a:ext cx="12014758" cy="1029973"/>
          </a:xfrm>
          <a:prstGeom prst="rect">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lIns="124165" tIns="62083" rIns="124165" bIns="62083" rtlCol="0" anchor="ctr"/>
          <a:lstStyle/>
          <a:p>
            <a:pPr algn="ctr" defTabSz="932597"/>
            <a:r>
              <a:rPr lang="en-US" sz="2448" dirty="0">
                <a:solidFill>
                  <a:srgbClr val="FFFFFF"/>
                </a:solidFill>
                <a:latin typeface="Segoe UI Semibold" pitchFamily="34" charset="0"/>
              </a:rPr>
              <a:t>Your Killer Game</a:t>
            </a:r>
          </a:p>
        </p:txBody>
      </p:sp>
      <p:sp>
        <p:nvSpPr>
          <p:cNvPr id="9" name="Rectangle 8"/>
          <p:cNvSpPr/>
          <p:nvPr/>
        </p:nvSpPr>
        <p:spPr>
          <a:xfrm>
            <a:off x="3886122" y="2566785"/>
            <a:ext cx="1348664" cy="615396"/>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Game Input</a:t>
            </a:r>
          </a:p>
        </p:txBody>
      </p:sp>
      <p:sp>
        <p:nvSpPr>
          <p:cNvPr id="10" name="Rectangle 9"/>
          <p:cNvSpPr/>
          <p:nvPr/>
        </p:nvSpPr>
        <p:spPr>
          <a:xfrm>
            <a:off x="233234" y="2566787"/>
            <a:ext cx="1487890" cy="613273"/>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Graphics</a:t>
            </a:r>
          </a:p>
        </p:txBody>
      </p:sp>
      <p:sp>
        <p:nvSpPr>
          <p:cNvPr id="11" name="Rectangle 10"/>
          <p:cNvSpPr/>
          <p:nvPr/>
        </p:nvSpPr>
        <p:spPr>
          <a:xfrm>
            <a:off x="5518603" y="2566787"/>
            <a:ext cx="1343299"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Audio</a:t>
            </a:r>
          </a:p>
          <a:p>
            <a:pPr algn="ctr" defTabSz="932597"/>
            <a:endParaRPr lang="en-US" sz="1632" dirty="0">
              <a:solidFill>
                <a:srgbClr val="000000"/>
              </a:solidFill>
              <a:cs typeface="Segoe UI" pitchFamily="34" charset="0"/>
            </a:endParaRPr>
          </a:p>
        </p:txBody>
      </p:sp>
      <p:sp>
        <p:nvSpPr>
          <p:cNvPr id="12" name="Rectangle 11"/>
          <p:cNvSpPr/>
          <p:nvPr/>
        </p:nvSpPr>
        <p:spPr>
          <a:xfrm>
            <a:off x="305530" y="3420258"/>
            <a:ext cx="1343299" cy="613273"/>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kern="1000" spc="-102" dirty="0">
                <a:solidFill>
                  <a:srgbClr val="000000"/>
                </a:solidFill>
                <a:cs typeface="Segoe UI" pitchFamily="34" charset="0"/>
              </a:rPr>
              <a:t>Direct3D11.2</a:t>
            </a:r>
          </a:p>
        </p:txBody>
      </p:sp>
      <p:sp>
        <p:nvSpPr>
          <p:cNvPr id="13" name="Rectangle 12"/>
          <p:cNvSpPr/>
          <p:nvPr/>
        </p:nvSpPr>
        <p:spPr>
          <a:xfrm>
            <a:off x="2104374" y="3420538"/>
            <a:ext cx="139926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DirectX Video</a:t>
            </a:r>
          </a:p>
        </p:txBody>
      </p:sp>
      <p:sp>
        <p:nvSpPr>
          <p:cNvPr id="14" name="Rectangle 13"/>
          <p:cNvSpPr/>
          <p:nvPr/>
        </p:nvSpPr>
        <p:spPr>
          <a:xfrm>
            <a:off x="3891488" y="3433210"/>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Pointer</a:t>
            </a:r>
          </a:p>
          <a:p>
            <a:pPr algn="ctr" defTabSz="932597"/>
            <a:r>
              <a:rPr lang="en-US" sz="1632" dirty="0">
                <a:solidFill>
                  <a:srgbClr val="000000"/>
                </a:solidFill>
                <a:cs typeface="Segoe UI" pitchFamily="34" charset="0"/>
              </a:rPr>
              <a:t>Point</a:t>
            </a:r>
          </a:p>
        </p:txBody>
      </p:sp>
      <p:sp>
        <p:nvSpPr>
          <p:cNvPr id="15" name="Rectangle 14"/>
          <p:cNvSpPr/>
          <p:nvPr/>
        </p:nvSpPr>
        <p:spPr>
          <a:xfrm>
            <a:off x="7235635" y="3446163"/>
            <a:ext cx="1343297"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PLM</a:t>
            </a:r>
          </a:p>
        </p:txBody>
      </p:sp>
      <p:sp>
        <p:nvSpPr>
          <p:cNvPr id="17" name="Rectangle 16"/>
          <p:cNvSpPr/>
          <p:nvPr/>
        </p:nvSpPr>
        <p:spPr>
          <a:xfrm>
            <a:off x="8983229" y="3435447"/>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Windows Live, Azure</a:t>
            </a:r>
          </a:p>
        </p:txBody>
      </p:sp>
      <p:sp>
        <p:nvSpPr>
          <p:cNvPr id="24" name="Rectangle 23"/>
          <p:cNvSpPr/>
          <p:nvPr/>
        </p:nvSpPr>
        <p:spPr>
          <a:xfrm>
            <a:off x="8941778" y="2566787"/>
            <a:ext cx="1487890"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Connected Services</a:t>
            </a:r>
          </a:p>
          <a:p>
            <a:pPr algn="ctr" defTabSz="932597"/>
            <a:endParaRPr lang="en-US" sz="1632" dirty="0">
              <a:solidFill>
                <a:srgbClr val="000000"/>
              </a:solidFill>
              <a:cs typeface="Segoe UI" pitchFamily="34" charset="0"/>
            </a:endParaRPr>
          </a:p>
        </p:txBody>
      </p:sp>
      <p:sp>
        <p:nvSpPr>
          <p:cNvPr id="25" name="Rectangle 24"/>
          <p:cNvSpPr/>
          <p:nvPr/>
        </p:nvSpPr>
        <p:spPr>
          <a:xfrm>
            <a:off x="7151082" y="2566787"/>
            <a:ext cx="1512400"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Local Services</a:t>
            </a:r>
          </a:p>
          <a:p>
            <a:pPr algn="ctr" defTabSz="932597"/>
            <a:endParaRPr lang="en-US" sz="1632" dirty="0">
              <a:solidFill>
                <a:srgbClr val="000000"/>
              </a:solidFill>
              <a:cs typeface="Segoe UI" pitchFamily="34" charset="0"/>
            </a:endParaRPr>
          </a:p>
        </p:txBody>
      </p:sp>
      <p:sp>
        <p:nvSpPr>
          <p:cNvPr id="26" name="Rectangle 25"/>
          <p:cNvSpPr/>
          <p:nvPr/>
        </p:nvSpPr>
        <p:spPr>
          <a:xfrm>
            <a:off x="305530" y="4122407"/>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Direct2D</a:t>
            </a:r>
          </a:p>
        </p:txBody>
      </p:sp>
      <p:sp>
        <p:nvSpPr>
          <p:cNvPr id="27" name="Rectangle 26"/>
          <p:cNvSpPr/>
          <p:nvPr/>
        </p:nvSpPr>
        <p:spPr>
          <a:xfrm>
            <a:off x="3886122" y="4810714"/>
            <a:ext cx="1343299" cy="642426"/>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err="1">
                <a:solidFill>
                  <a:srgbClr val="000000"/>
                </a:solidFill>
                <a:cs typeface="Segoe UI" pitchFamily="34" charset="0"/>
              </a:rPr>
              <a:t>XInput</a:t>
            </a:r>
            <a:endParaRPr lang="en-US" sz="1632" dirty="0">
              <a:solidFill>
                <a:srgbClr val="000000"/>
              </a:solidFill>
              <a:cs typeface="Segoe UI" pitchFamily="34" charset="0"/>
            </a:endParaRPr>
          </a:p>
        </p:txBody>
      </p:sp>
      <p:sp>
        <p:nvSpPr>
          <p:cNvPr id="28" name="Rectangle 27"/>
          <p:cNvSpPr/>
          <p:nvPr/>
        </p:nvSpPr>
        <p:spPr>
          <a:xfrm>
            <a:off x="3886122" y="4119281"/>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Sensor API</a:t>
            </a:r>
          </a:p>
        </p:txBody>
      </p:sp>
      <p:sp>
        <p:nvSpPr>
          <p:cNvPr id="29" name="Rectangle 28"/>
          <p:cNvSpPr/>
          <p:nvPr/>
        </p:nvSpPr>
        <p:spPr>
          <a:xfrm>
            <a:off x="5518603" y="3440436"/>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WASAPI</a:t>
            </a:r>
          </a:p>
        </p:txBody>
      </p:sp>
      <p:sp>
        <p:nvSpPr>
          <p:cNvPr id="31" name="Rectangle 30"/>
          <p:cNvSpPr/>
          <p:nvPr/>
        </p:nvSpPr>
        <p:spPr>
          <a:xfrm>
            <a:off x="8983229" y="4121517"/>
            <a:ext cx="1407412" cy="613273"/>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Windows Store Install</a:t>
            </a:r>
          </a:p>
        </p:txBody>
      </p:sp>
      <p:sp>
        <p:nvSpPr>
          <p:cNvPr id="32" name="Rectangle 31"/>
          <p:cNvSpPr/>
          <p:nvPr/>
        </p:nvSpPr>
        <p:spPr>
          <a:xfrm>
            <a:off x="8983229" y="4812950"/>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Xbox LIVE</a:t>
            </a:r>
          </a:p>
        </p:txBody>
      </p:sp>
      <p:sp>
        <p:nvSpPr>
          <p:cNvPr id="33" name="Rectangle 32"/>
          <p:cNvSpPr/>
          <p:nvPr/>
        </p:nvSpPr>
        <p:spPr>
          <a:xfrm>
            <a:off x="2104374" y="4127742"/>
            <a:ext cx="139926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Media Foundation</a:t>
            </a:r>
          </a:p>
        </p:txBody>
      </p:sp>
      <p:sp>
        <p:nvSpPr>
          <p:cNvPr id="35" name="Rectangle 34"/>
          <p:cNvSpPr/>
          <p:nvPr/>
        </p:nvSpPr>
        <p:spPr>
          <a:xfrm>
            <a:off x="7235635" y="4128498"/>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err="1">
                <a:solidFill>
                  <a:srgbClr val="000000"/>
                </a:solidFill>
                <a:cs typeface="Segoe UI" pitchFamily="34" charset="0"/>
              </a:rPr>
              <a:t>AppData</a:t>
            </a:r>
            <a:endParaRPr lang="en-US" sz="1632" dirty="0">
              <a:solidFill>
                <a:srgbClr val="000000"/>
              </a:solidFill>
              <a:cs typeface="Segoe UI" pitchFamily="34" charset="0"/>
            </a:endParaRPr>
          </a:p>
        </p:txBody>
      </p:sp>
      <p:sp>
        <p:nvSpPr>
          <p:cNvPr id="36" name="Rectangle 35"/>
          <p:cNvSpPr/>
          <p:nvPr/>
        </p:nvSpPr>
        <p:spPr>
          <a:xfrm>
            <a:off x="7235635" y="4815515"/>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Contracts</a:t>
            </a:r>
          </a:p>
        </p:txBody>
      </p:sp>
      <p:sp>
        <p:nvSpPr>
          <p:cNvPr id="34" name="Rectangle 33"/>
          <p:cNvSpPr/>
          <p:nvPr/>
        </p:nvSpPr>
        <p:spPr>
          <a:xfrm>
            <a:off x="10770021" y="3420254"/>
            <a:ext cx="1431703"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Visual Studio</a:t>
            </a:r>
          </a:p>
        </p:txBody>
      </p:sp>
      <p:sp>
        <p:nvSpPr>
          <p:cNvPr id="37" name="Rectangle 36"/>
          <p:cNvSpPr/>
          <p:nvPr/>
        </p:nvSpPr>
        <p:spPr>
          <a:xfrm>
            <a:off x="10770021" y="4122407"/>
            <a:ext cx="1431703"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Asset Viewers</a:t>
            </a:r>
          </a:p>
        </p:txBody>
      </p:sp>
      <p:sp>
        <p:nvSpPr>
          <p:cNvPr id="38" name="Rectangle 37"/>
          <p:cNvSpPr/>
          <p:nvPr/>
        </p:nvSpPr>
        <p:spPr>
          <a:xfrm>
            <a:off x="10794312" y="4826914"/>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Asset Processors</a:t>
            </a:r>
          </a:p>
        </p:txBody>
      </p:sp>
      <p:sp>
        <p:nvSpPr>
          <p:cNvPr id="39" name="Rectangle 38"/>
          <p:cNvSpPr/>
          <p:nvPr/>
        </p:nvSpPr>
        <p:spPr>
          <a:xfrm>
            <a:off x="10699462" y="2566787"/>
            <a:ext cx="1548529"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Tools</a:t>
            </a:r>
          </a:p>
          <a:p>
            <a:pPr algn="ctr" defTabSz="932597"/>
            <a:endParaRPr lang="en-US" sz="1632" dirty="0">
              <a:solidFill>
                <a:srgbClr val="000000"/>
              </a:solidFill>
              <a:cs typeface="Segoe UI" pitchFamily="34" charset="0"/>
            </a:endParaRPr>
          </a:p>
        </p:txBody>
      </p:sp>
      <p:sp>
        <p:nvSpPr>
          <p:cNvPr id="3" name="Title 2"/>
          <p:cNvSpPr>
            <a:spLocks noGrp="1"/>
          </p:cNvSpPr>
          <p:nvPr>
            <p:ph type="title"/>
          </p:nvPr>
        </p:nvSpPr>
        <p:spPr>
          <a:xfrm>
            <a:off x="377827" y="233151"/>
            <a:ext cx="11870164" cy="930796"/>
          </a:xfrm>
        </p:spPr>
        <p:txBody>
          <a:bodyPr/>
          <a:lstStyle/>
          <a:p>
            <a:r>
              <a:rPr lang="en-US" dirty="0" smtClean="0">
                <a:solidFill>
                  <a:schemeClr val="tx1"/>
                </a:solidFill>
              </a:rPr>
              <a:t>Windows 8.1 Game Platform Technologies</a:t>
            </a:r>
            <a:endParaRPr lang="en-US" dirty="0">
              <a:solidFill>
                <a:schemeClr val="tx1"/>
              </a:solidFill>
            </a:endParaRPr>
          </a:p>
        </p:txBody>
      </p:sp>
      <p:sp>
        <p:nvSpPr>
          <p:cNvPr id="30" name="Rectangle 29"/>
          <p:cNvSpPr/>
          <p:nvPr/>
        </p:nvSpPr>
        <p:spPr>
          <a:xfrm>
            <a:off x="305530" y="4839867"/>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HTML</a:t>
            </a:r>
          </a:p>
        </p:txBody>
      </p:sp>
      <p:sp>
        <p:nvSpPr>
          <p:cNvPr id="40" name="Rectangle 39"/>
          <p:cNvSpPr/>
          <p:nvPr/>
        </p:nvSpPr>
        <p:spPr>
          <a:xfrm>
            <a:off x="305530" y="5529197"/>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XAML</a:t>
            </a:r>
          </a:p>
        </p:txBody>
      </p:sp>
      <p:sp>
        <p:nvSpPr>
          <p:cNvPr id="16" name="Rectangle 15"/>
          <p:cNvSpPr/>
          <p:nvPr/>
        </p:nvSpPr>
        <p:spPr>
          <a:xfrm>
            <a:off x="5518602" y="4130906"/>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XAudio2</a:t>
            </a:r>
          </a:p>
        </p:txBody>
      </p:sp>
      <p:pic>
        <p:nvPicPr>
          <p:cNvPr id="41" name="Picture 40"/>
          <p:cNvPicPr>
            <a:picLocks noChangeAspect="1"/>
          </p:cNvPicPr>
          <p:nvPr/>
        </p:nvPicPr>
        <p:blipFill rotWithShape="1">
          <a:blip r:embed="rId3"/>
          <a:srcRect t="18665" b="13317"/>
          <a:stretch/>
        </p:blipFill>
        <p:spPr>
          <a:xfrm>
            <a:off x="212166" y="1404144"/>
            <a:ext cx="3060105" cy="1037391"/>
          </a:xfrm>
          <a:prstGeom prst="rect">
            <a:avLst/>
          </a:prstGeom>
        </p:spPr>
      </p:pic>
      <p:sp>
        <p:nvSpPr>
          <p:cNvPr id="42" name="Rectangle 41"/>
          <p:cNvSpPr/>
          <p:nvPr/>
        </p:nvSpPr>
        <p:spPr>
          <a:xfrm>
            <a:off x="10808081" y="5537190"/>
            <a:ext cx="1407412" cy="613273"/>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Shader Debugging</a:t>
            </a:r>
          </a:p>
        </p:txBody>
      </p:sp>
      <p:sp>
        <p:nvSpPr>
          <p:cNvPr id="43" name="Rectangle 42"/>
          <p:cNvSpPr/>
          <p:nvPr/>
        </p:nvSpPr>
        <p:spPr>
          <a:xfrm>
            <a:off x="8996998" y="5504682"/>
            <a:ext cx="1407412" cy="613273"/>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err="1">
                <a:solidFill>
                  <a:srgbClr val="000000"/>
                </a:solidFill>
                <a:cs typeface="Segoe UI" pitchFamily="34" charset="0"/>
              </a:rPr>
              <a:t>WiFi</a:t>
            </a:r>
            <a:r>
              <a:rPr lang="en-US" sz="1632" dirty="0">
                <a:solidFill>
                  <a:srgbClr val="000000"/>
                </a:solidFill>
                <a:cs typeface="Segoe UI" pitchFamily="34" charset="0"/>
              </a:rPr>
              <a:t> Direct</a:t>
            </a:r>
          </a:p>
        </p:txBody>
      </p:sp>
      <p:sp>
        <p:nvSpPr>
          <p:cNvPr id="44" name="Rectangle 43"/>
          <p:cNvSpPr/>
          <p:nvPr/>
        </p:nvSpPr>
        <p:spPr>
          <a:xfrm>
            <a:off x="9565609" y="3718610"/>
            <a:ext cx="826995" cy="326723"/>
          </a:xfrm>
          <a:prstGeom prst="rect">
            <a:avLst/>
          </a:prstGeom>
          <a:solidFill>
            <a:schemeClr val="accent5">
              <a:lumMod val="20000"/>
              <a:lumOff val="80000"/>
            </a:schemeClr>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b"/>
          <a:lstStyle/>
          <a:p>
            <a:pPr algn="ctr" defTabSz="932597"/>
            <a:r>
              <a:rPr lang="en-US" sz="1632" dirty="0">
                <a:solidFill>
                  <a:srgbClr val="000000"/>
                </a:solidFill>
                <a:cs typeface="Segoe UI" pitchFamily="34" charset="0"/>
              </a:rPr>
              <a:t>Azure</a:t>
            </a:r>
          </a:p>
        </p:txBody>
      </p:sp>
    </p:spTree>
    <p:extLst>
      <p:ext uri="{BB962C8B-B14F-4D97-AF65-F5344CB8AC3E}">
        <p14:creationId xmlns:p14="http://schemas.microsoft.com/office/powerpoint/2010/main" val="21522420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1" grpId="0" animBg="1"/>
      <p:bldP spid="42" grpId="0" animBg="1"/>
      <p:bldP spid="43"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1"/>
                </a:solidFill>
              </a:rPr>
              <a:t>Cutting Edge Games: Graphics</a:t>
            </a:r>
            <a:endParaRPr lang="en-US" dirty="0">
              <a:solidFill>
                <a:schemeClr val="tx1"/>
              </a:solidFill>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94178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Direct3D11</a:t>
            </a:r>
            <a:endParaRPr lang="en-US" dirty="0">
              <a:solidFill>
                <a:schemeClr val="tx1"/>
              </a:solidFill>
            </a:endParaRPr>
          </a:p>
        </p:txBody>
      </p:sp>
      <p:sp>
        <p:nvSpPr>
          <p:cNvPr id="3" name="Content Placeholder 2"/>
          <p:cNvSpPr>
            <a:spLocks noGrp="1"/>
          </p:cNvSpPr>
          <p:nvPr>
            <p:ph idx="1"/>
          </p:nvPr>
        </p:nvSpPr>
        <p:spPr/>
        <p:txBody>
          <a:bodyPr/>
          <a:lstStyle/>
          <a:p>
            <a:r>
              <a:rPr lang="en-US" dirty="0" err="1">
                <a:solidFill>
                  <a:schemeClr val="tx1"/>
                </a:solidFill>
              </a:rPr>
              <a:t>Photoreal</a:t>
            </a:r>
            <a:r>
              <a:rPr lang="en-US" dirty="0">
                <a:solidFill>
                  <a:schemeClr val="tx1"/>
                </a:solidFill>
              </a:rPr>
              <a:t> Rendering can help differentiate your product</a:t>
            </a:r>
          </a:p>
          <a:p>
            <a:endParaRPr lang="en-US" dirty="0">
              <a:solidFill>
                <a:schemeClr val="tx1"/>
              </a:solidFill>
            </a:endParaRPr>
          </a:p>
          <a:p>
            <a:r>
              <a:rPr lang="en-US" dirty="0" smtClean="0">
                <a:solidFill>
                  <a:schemeClr val="tx1"/>
                </a:solidFill>
              </a:rPr>
              <a:t>Tablets run the Direct3D 11 Graphics API</a:t>
            </a:r>
          </a:p>
          <a:p>
            <a:r>
              <a:rPr lang="en-US" dirty="0">
                <a:solidFill>
                  <a:schemeClr val="tx1"/>
                </a:solidFill>
              </a:rPr>
              <a:t> </a:t>
            </a:r>
            <a:r>
              <a:rPr lang="en-US" dirty="0" smtClean="0">
                <a:solidFill>
                  <a:schemeClr val="tx1"/>
                </a:solidFill>
              </a:rPr>
              <a:t> e.g. Surface Pro, etc.</a:t>
            </a:r>
          </a:p>
          <a:p>
            <a:endParaRPr lang="en-US" dirty="0">
              <a:solidFill>
                <a:schemeClr val="tx1"/>
              </a:solidFill>
            </a:endParaRPr>
          </a:p>
          <a:p>
            <a:r>
              <a:rPr lang="en-US" dirty="0" smtClean="0">
                <a:solidFill>
                  <a:schemeClr val="tx1"/>
                </a:solidFill>
              </a:rPr>
              <a:t>The Direct3D 11 API runs </a:t>
            </a:r>
            <a:r>
              <a:rPr lang="en-US" i="1" dirty="0" smtClean="0">
                <a:solidFill>
                  <a:schemeClr val="tx1"/>
                </a:solidFill>
              </a:rPr>
              <a:t>all</a:t>
            </a:r>
            <a:r>
              <a:rPr lang="en-US" dirty="0" smtClean="0">
                <a:solidFill>
                  <a:schemeClr val="tx1"/>
                </a:solidFill>
              </a:rPr>
              <a:t> PC hardware: </a:t>
            </a:r>
            <a:r>
              <a:rPr lang="en-US" dirty="0">
                <a:solidFill>
                  <a:schemeClr val="tx1"/>
                </a:solidFill>
              </a:rPr>
              <a:t>T</a:t>
            </a:r>
            <a:r>
              <a:rPr lang="en-US" dirty="0" smtClean="0">
                <a:solidFill>
                  <a:schemeClr val="tx1"/>
                </a:solidFill>
              </a:rPr>
              <a:t>ablets to SLI</a:t>
            </a:r>
          </a:p>
          <a:p>
            <a:pPr lvl="1"/>
            <a:r>
              <a:rPr lang="en-US" dirty="0" smtClean="0">
                <a:solidFill>
                  <a:schemeClr val="tx1"/>
                </a:solidFill>
              </a:rPr>
              <a:t>reduced-precision data types, shadow sampling, etc.</a:t>
            </a:r>
          </a:p>
          <a:p>
            <a:endParaRPr lang="en-US" dirty="0">
              <a:solidFill>
                <a:schemeClr val="tx1"/>
              </a:solidFill>
            </a:endParaRPr>
          </a:p>
        </p:txBody>
      </p:sp>
    </p:spTree>
    <p:extLst>
      <p:ext uri="{BB962C8B-B14F-4D97-AF65-F5344CB8AC3E}">
        <p14:creationId xmlns:p14="http://schemas.microsoft.com/office/powerpoint/2010/main" val="3046931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bwMode="auto">
          <a:xfrm>
            <a:off x="467306" y="1245057"/>
            <a:ext cx="11736696" cy="4896099"/>
          </a:xfrm>
          <a:prstGeom prst="rect">
            <a:avLst/>
          </a:prstGeom>
          <a:solidFill>
            <a:srgbClr val="B2DDFB"/>
          </a:solidFill>
          <a:ln w="9525">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46010" y="233152"/>
            <a:ext cx="11373923" cy="772204"/>
          </a:xfrm>
        </p:spPr>
        <p:txBody>
          <a:bodyPr>
            <a:normAutofit/>
          </a:bodyPr>
          <a:lstStyle/>
          <a:p>
            <a:r>
              <a:rPr lang="en-US" dirty="0" smtClean="0">
                <a:solidFill>
                  <a:schemeClr val="bg1"/>
                </a:solidFill>
              </a:rPr>
              <a:t>DirectX 11 Feature Levels</a:t>
            </a:r>
            <a:endParaRPr lang="en-US" sz="2856" dirty="0">
              <a:solidFill>
                <a:schemeClr val="bg1"/>
              </a:solidFill>
              <a:latin typeface="Segoe UI" pitchFamily="34" charset="0"/>
              <a:ea typeface="Segoe UI" pitchFamily="34" charset="0"/>
              <a:cs typeface="Segoe UI" pitchFamily="34" charset="0"/>
            </a:endParaRPr>
          </a:p>
        </p:txBody>
      </p:sp>
      <p:sp>
        <p:nvSpPr>
          <p:cNvPr id="3" name="Content Placeholder 2"/>
          <p:cNvSpPr>
            <a:spLocks noGrp="1"/>
          </p:cNvSpPr>
          <p:nvPr>
            <p:ph type="body" sz="quarter" idx="10"/>
          </p:nvPr>
        </p:nvSpPr>
        <p:spPr>
          <a:xfrm>
            <a:off x="530467" y="1476621"/>
            <a:ext cx="11373923" cy="4068190"/>
          </a:xfrm>
        </p:spPr>
        <p:txBody>
          <a:bodyPr>
            <a:noAutofit/>
          </a:bodyPr>
          <a:lstStyle/>
          <a:p>
            <a:pPr>
              <a:lnSpc>
                <a:spcPct val="90000"/>
              </a:lnSpc>
              <a:spcBef>
                <a:spcPts val="612"/>
              </a:spcBef>
            </a:pPr>
            <a:endParaRPr lang="en-US" sz="2448" dirty="0">
              <a:solidFill>
                <a:schemeClr val="bg1"/>
              </a:solidFill>
              <a:latin typeface="+mn-lt"/>
            </a:endParaRPr>
          </a:p>
        </p:txBody>
      </p:sp>
    </p:spTree>
    <p:extLst>
      <p:ext uri="{BB962C8B-B14F-4D97-AF65-F5344CB8AC3E}">
        <p14:creationId xmlns:p14="http://schemas.microsoft.com/office/powerpoint/2010/main" val="35474448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bwMode="auto">
          <a:xfrm>
            <a:off x="467306" y="1245057"/>
            <a:ext cx="11736696" cy="4896099"/>
          </a:xfrm>
          <a:prstGeom prst="rect">
            <a:avLst/>
          </a:prstGeom>
          <a:solidFill>
            <a:srgbClr val="B2DDFB"/>
          </a:solidFill>
          <a:ln w="9525">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46010" y="233152"/>
            <a:ext cx="11373923" cy="772204"/>
          </a:xfrm>
        </p:spPr>
        <p:txBody>
          <a:bodyPr>
            <a:normAutofit/>
          </a:bodyPr>
          <a:lstStyle/>
          <a:p>
            <a:r>
              <a:rPr lang="en-US" dirty="0" smtClean="0">
                <a:solidFill>
                  <a:schemeClr val="bg1"/>
                </a:solidFill>
              </a:rPr>
              <a:t>DirectX 11 Feature Level 9</a:t>
            </a:r>
            <a:endParaRPr lang="en-US" sz="2856" dirty="0">
              <a:solidFill>
                <a:schemeClr val="bg1"/>
              </a:solidFill>
              <a:latin typeface="Segoe UI" pitchFamily="34" charset="0"/>
              <a:ea typeface="Segoe UI" pitchFamily="34" charset="0"/>
              <a:cs typeface="Segoe UI" pitchFamily="34" charset="0"/>
            </a:endParaRPr>
          </a:p>
        </p:txBody>
      </p:sp>
      <p:sp>
        <p:nvSpPr>
          <p:cNvPr id="3" name="Content Placeholder 2"/>
          <p:cNvSpPr>
            <a:spLocks noGrp="1"/>
          </p:cNvSpPr>
          <p:nvPr>
            <p:ph type="body" sz="quarter" idx="10"/>
          </p:nvPr>
        </p:nvSpPr>
        <p:spPr>
          <a:xfrm>
            <a:off x="530467" y="1476621"/>
            <a:ext cx="11373923" cy="4068190"/>
          </a:xfrm>
        </p:spPr>
        <p:txBody>
          <a:bodyPr>
            <a:noAutofit/>
          </a:bodyPr>
          <a:lstStyle/>
          <a:p>
            <a:pPr>
              <a:lnSpc>
                <a:spcPct val="90000"/>
              </a:lnSpc>
              <a:spcBef>
                <a:spcPts val="612"/>
              </a:spcBef>
            </a:pPr>
            <a:r>
              <a:rPr lang="en-US" sz="2448" dirty="0">
                <a:solidFill>
                  <a:schemeClr val="bg1"/>
                </a:solidFill>
                <a:latin typeface="+mn-lt"/>
              </a:rPr>
              <a:t>Vertex shaders</a:t>
            </a:r>
          </a:p>
          <a:p>
            <a:pPr>
              <a:lnSpc>
                <a:spcPct val="90000"/>
              </a:lnSpc>
              <a:spcBef>
                <a:spcPts val="612"/>
              </a:spcBef>
            </a:pPr>
            <a:r>
              <a:rPr lang="en-US" sz="2448" dirty="0">
                <a:solidFill>
                  <a:schemeClr val="bg1"/>
                </a:solidFill>
                <a:latin typeface="+mn-lt"/>
              </a:rPr>
              <a:t>Pixel shaders</a:t>
            </a:r>
          </a:p>
          <a:p>
            <a:pPr>
              <a:lnSpc>
                <a:spcPct val="90000"/>
              </a:lnSpc>
              <a:spcBef>
                <a:spcPts val="612"/>
              </a:spcBef>
            </a:pPr>
            <a:r>
              <a:rPr lang="en-US" sz="2448" dirty="0">
                <a:solidFill>
                  <a:schemeClr val="bg1"/>
                </a:solidFill>
                <a:latin typeface="+mn-lt"/>
              </a:rPr>
              <a:t>8 Textures</a:t>
            </a:r>
          </a:p>
          <a:p>
            <a:pPr>
              <a:lnSpc>
                <a:spcPct val="90000"/>
              </a:lnSpc>
              <a:spcBef>
                <a:spcPts val="612"/>
              </a:spcBef>
            </a:pPr>
            <a:r>
              <a:rPr lang="en-US" sz="2448" dirty="0">
                <a:solidFill>
                  <a:schemeClr val="bg1"/>
                </a:solidFill>
                <a:latin typeface="+mn-lt"/>
              </a:rPr>
              <a:t>4 Render Targets</a:t>
            </a:r>
          </a:p>
          <a:p>
            <a:pPr>
              <a:lnSpc>
                <a:spcPct val="90000"/>
              </a:lnSpc>
              <a:spcBef>
                <a:spcPts val="612"/>
              </a:spcBef>
            </a:pPr>
            <a:r>
              <a:rPr lang="en-US" sz="2448" dirty="0">
                <a:solidFill>
                  <a:schemeClr val="bg1"/>
                </a:solidFill>
                <a:latin typeface="+mn-lt"/>
              </a:rPr>
              <a:t>Cube maps</a:t>
            </a:r>
          </a:p>
          <a:p>
            <a:pPr>
              <a:lnSpc>
                <a:spcPct val="90000"/>
              </a:lnSpc>
              <a:spcBef>
                <a:spcPts val="612"/>
              </a:spcBef>
            </a:pPr>
            <a:r>
              <a:rPr lang="en-US" sz="2448" dirty="0">
                <a:solidFill>
                  <a:schemeClr val="bg1"/>
                </a:solidFill>
                <a:latin typeface="+mn-lt"/>
              </a:rPr>
              <a:t>Volume textures</a:t>
            </a:r>
          </a:p>
          <a:p>
            <a:pPr>
              <a:lnSpc>
                <a:spcPct val="90000"/>
              </a:lnSpc>
              <a:spcBef>
                <a:spcPts val="612"/>
              </a:spcBef>
            </a:pPr>
            <a:r>
              <a:rPr lang="en-US" sz="2448" dirty="0">
                <a:solidFill>
                  <a:schemeClr val="bg1"/>
                </a:solidFill>
                <a:latin typeface="+mn-lt"/>
              </a:rPr>
              <a:t>Anisotropic filtering</a:t>
            </a:r>
          </a:p>
          <a:p>
            <a:pPr>
              <a:lnSpc>
                <a:spcPct val="90000"/>
              </a:lnSpc>
              <a:spcBef>
                <a:spcPts val="612"/>
              </a:spcBef>
            </a:pPr>
            <a:r>
              <a:rPr lang="en-US" sz="2448" dirty="0">
                <a:solidFill>
                  <a:schemeClr val="bg1"/>
                </a:solidFill>
                <a:latin typeface="+mn-lt"/>
              </a:rPr>
              <a:t>Antialiasing</a:t>
            </a:r>
          </a:p>
          <a:p>
            <a:pPr>
              <a:lnSpc>
                <a:spcPct val="90000"/>
              </a:lnSpc>
              <a:spcBef>
                <a:spcPts val="612"/>
              </a:spcBef>
            </a:pPr>
            <a:r>
              <a:rPr lang="en-US" sz="2448" dirty="0">
                <a:solidFill>
                  <a:schemeClr val="bg1"/>
                </a:solidFill>
                <a:latin typeface="+mn-lt"/>
              </a:rPr>
              <a:t>HDR rendering</a:t>
            </a:r>
          </a:p>
          <a:p>
            <a:pPr>
              <a:lnSpc>
                <a:spcPct val="90000"/>
              </a:lnSpc>
              <a:spcBef>
                <a:spcPts val="612"/>
              </a:spcBef>
            </a:pPr>
            <a:r>
              <a:rPr lang="en-US" sz="2448" dirty="0">
                <a:solidFill>
                  <a:schemeClr val="bg1"/>
                </a:solidFill>
                <a:latin typeface="+mn-lt"/>
              </a:rPr>
              <a:t>Texture compression</a:t>
            </a:r>
          </a:p>
          <a:p>
            <a:pPr>
              <a:lnSpc>
                <a:spcPct val="90000"/>
              </a:lnSpc>
              <a:spcBef>
                <a:spcPts val="612"/>
              </a:spcBef>
            </a:pPr>
            <a:r>
              <a:rPr lang="en-US" sz="2448" dirty="0">
                <a:solidFill>
                  <a:schemeClr val="bg1"/>
                </a:solidFill>
                <a:latin typeface="+mn-lt"/>
              </a:rPr>
              <a:t>BC1, BC2, BC3</a:t>
            </a:r>
          </a:p>
        </p:txBody>
      </p:sp>
    </p:spTree>
    <p:extLst>
      <p:ext uri="{BB962C8B-B14F-4D97-AF65-F5344CB8AC3E}">
        <p14:creationId xmlns:p14="http://schemas.microsoft.com/office/powerpoint/2010/main" val="1879431055"/>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bwMode="auto">
          <a:xfrm>
            <a:off x="467306" y="1245057"/>
            <a:ext cx="11736696" cy="4896099"/>
          </a:xfrm>
          <a:prstGeom prst="rect">
            <a:avLst/>
          </a:prstGeom>
          <a:solidFill>
            <a:srgbClr val="B2DDFB"/>
          </a:solidFill>
          <a:ln w="9525">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46010" y="233152"/>
            <a:ext cx="11373923" cy="772204"/>
          </a:xfrm>
        </p:spPr>
        <p:txBody>
          <a:bodyPr>
            <a:normAutofit/>
          </a:bodyPr>
          <a:lstStyle/>
          <a:p>
            <a:r>
              <a:rPr lang="en-US" dirty="0" smtClean="0">
                <a:solidFill>
                  <a:schemeClr val="bg1"/>
                </a:solidFill>
              </a:rPr>
              <a:t>DirectX 11 Feature Level 10</a:t>
            </a:r>
            <a:endParaRPr lang="en-US" sz="2856" dirty="0">
              <a:solidFill>
                <a:schemeClr val="bg1"/>
              </a:solidFill>
              <a:latin typeface="Segoe UI" pitchFamily="34" charset="0"/>
              <a:ea typeface="Segoe UI" pitchFamily="34" charset="0"/>
              <a:cs typeface="Segoe UI" pitchFamily="34" charset="0"/>
            </a:endParaRPr>
          </a:p>
        </p:txBody>
      </p:sp>
      <p:sp>
        <p:nvSpPr>
          <p:cNvPr id="3" name="Content Placeholder 2"/>
          <p:cNvSpPr>
            <a:spLocks noGrp="1"/>
          </p:cNvSpPr>
          <p:nvPr>
            <p:ph type="body" sz="quarter" idx="10"/>
          </p:nvPr>
        </p:nvSpPr>
        <p:spPr>
          <a:xfrm>
            <a:off x="530467" y="1476621"/>
            <a:ext cx="11373923" cy="4068190"/>
          </a:xfrm>
        </p:spPr>
        <p:txBody>
          <a:bodyPr>
            <a:noAutofit/>
          </a:bodyPr>
          <a:lstStyle/>
          <a:p>
            <a:pPr>
              <a:lnSpc>
                <a:spcPct val="90000"/>
              </a:lnSpc>
              <a:spcBef>
                <a:spcPts val="612"/>
              </a:spcBef>
            </a:pPr>
            <a:r>
              <a:rPr lang="en-US" sz="2448" dirty="0">
                <a:solidFill>
                  <a:schemeClr val="bg1"/>
                </a:solidFill>
                <a:latin typeface="+mn-lt"/>
              </a:rPr>
              <a:t>Vertex shaders</a:t>
            </a:r>
          </a:p>
          <a:p>
            <a:pPr>
              <a:lnSpc>
                <a:spcPct val="90000"/>
              </a:lnSpc>
              <a:spcBef>
                <a:spcPts val="612"/>
              </a:spcBef>
            </a:pPr>
            <a:r>
              <a:rPr lang="en-US" sz="2448" dirty="0">
                <a:solidFill>
                  <a:schemeClr val="bg1"/>
                </a:solidFill>
                <a:latin typeface="+mn-lt"/>
              </a:rPr>
              <a:t>Pixel shaders</a:t>
            </a:r>
          </a:p>
          <a:p>
            <a:pPr>
              <a:lnSpc>
                <a:spcPct val="90000"/>
              </a:lnSpc>
              <a:spcBef>
                <a:spcPts val="612"/>
              </a:spcBef>
            </a:pPr>
            <a:r>
              <a:rPr lang="en-US" sz="2448" dirty="0">
                <a:solidFill>
                  <a:schemeClr val="bg1"/>
                </a:solidFill>
                <a:latin typeface="+mn-lt"/>
              </a:rPr>
              <a:t>8 Textures</a:t>
            </a:r>
          </a:p>
          <a:p>
            <a:pPr>
              <a:lnSpc>
                <a:spcPct val="90000"/>
              </a:lnSpc>
              <a:spcBef>
                <a:spcPts val="612"/>
              </a:spcBef>
            </a:pPr>
            <a:r>
              <a:rPr lang="en-US" sz="2448" dirty="0">
                <a:solidFill>
                  <a:schemeClr val="bg1"/>
                </a:solidFill>
                <a:latin typeface="+mn-lt"/>
              </a:rPr>
              <a:t>4 Render Targets</a:t>
            </a:r>
          </a:p>
          <a:p>
            <a:pPr>
              <a:lnSpc>
                <a:spcPct val="90000"/>
              </a:lnSpc>
              <a:spcBef>
                <a:spcPts val="612"/>
              </a:spcBef>
            </a:pPr>
            <a:r>
              <a:rPr lang="en-US" sz="2448" dirty="0">
                <a:solidFill>
                  <a:schemeClr val="bg1"/>
                </a:solidFill>
                <a:latin typeface="+mn-lt"/>
              </a:rPr>
              <a:t>Cube maps</a:t>
            </a:r>
          </a:p>
          <a:p>
            <a:pPr>
              <a:lnSpc>
                <a:spcPct val="90000"/>
              </a:lnSpc>
              <a:spcBef>
                <a:spcPts val="612"/>
              </a:spcBef>
            </a:pPr>
            <a:r>
              <a:rPr lang="en-US" sz="2448" dirty="0">
                <a:solidFill>
                  <a:schemeClr val="bg1"/>
                </a:solidFill>
                <a:latin typeface="+mn-lt"/>
              </a:rPr>
              <a:t>Volume textures</a:t>
            </a:r>
          </a:p>
          <a:p>
            <a:pPr>
              <a:lnSpc>
                <a:spcPct val="90000"/>
              </a:lnSpc>
              <a:spcBef>
                <a:spcPts val="612"/>
              </a:spcBef>
            </a:pPr>
            <a:r>
              <a:rPr lang="en-US" sz="2448" dirty="0">
                <a:solidFill>
                  <a:schemeClr val="bg1"/>
                </a:solidFill>
                <a:latin typeface="+mn-lt"/>
              </a:rPr>
              <a:t>Anisotropic filtering</a:t>
            </a:r>
          </a:p>
          <a:p>
            <a:pPr>
              <a:lnSpc>
                <a:spcPct val="90000"/>
              </a:lnSpc>
              <a:spcBef>
                <a:spcPts val="612"/>
              </a:spcBef>
            </a:pPr>
            <a:r>
              <a:rPr lang="en-US" sz="2448" dirty="0">
                <a:solidFill>
                  <a:schemeClr val="bg1"/>
                </a:solidFill>
                <a:latin typeface="+mn-lt"/>
              </a:rPr>
              <a:t>Antialiasing</a:t>
            </a:r>
          </a:p>
          <a:p>
            <a:pPr>
              <a:lnSpc>
                <a:spcPct val="90000"/>
              </a:lnSpc>
              <a:spcBef>
                <a:spcPts val="612"/>
              </a:spcBef>
            </a:pPr>
            <a:r>
              <a:rPr lang="en-US" sz="2448" dirty="0">
                <a:solidFill>
                  <a:schemeClr val="bg1"/>
                </a:solidFill>
                <a:latin typeface="+mn-lt"/>
              </a:rPr>
              <a:t>HDR rendering</a:t>
            </a:r>
          </a:p>
          <a:p>
            <a:pPr>
              <a:lnSpc>
                <a:spcPct val="90000"/>
              </a:lnSpc>
              <a:spcBef>
                <a:spcPts val="612"/>
              </a:spcBef>
            </a:pPr>
            <a:r>
              <a:rPr lang="en-US" sz="2448" dirty="0">
                <a:solidFill>
                  <a:schemeClr val="bg1"/>
                </a:solidFill>
                <a:latin typeface="+mn-lt"/>
              </a:rPr>
              <a:t>Texture compression</a:t>
            </a:r>
          </a:p>
          <a:p>
            <a:pPr>
              <a:lnSpc>
                <a:spcPct val="90000"/>
              </a:lnSpc>
              <a:spcBef>
                <a:spcPts val="612"/>
              </a:spcBef>
            </a:pPr>
            <a:r>
              <a:rPr lang="en-US" sz="2448" dirty="0">
                <a:solidFill>
                  <a:schemeClr val="bg1"/>
                </a:solidFill>
                <a:latin typeface="+mn-lt"/>
              </a:rPr>
              <a:t>BC1, BC2, BC3</a:t>
            </a:r>
          </a:p>
        </p:txBody>
      </p:sp>
      <p:sp>
        <p:nvSpPr>
          <p:cNvPr id="4" name="Content Placeholder 2"/>
          <p:cNvSpPr txBox="1">
            <a:spLocks/>
          </p:cNvSpPr>
          <p:nvPr/>
        </p:nvSpPr>
        <p:spPr>
          <a:xfrm>
            <a:off x="4184114" y="1473513"/>
            <a:ext cx="4133027" cy="458874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12"/>
              </a:spcBef>
              <a:buNone/>
            </a:pPr>
            <a:r>
              <a:rPr lang="en-US" sz="2448" dirty="0">
                <a:solidFill>
                  <a:srgbClr val="000000"/>
                </a:solidFill>
              </a:rPr>
              <a:t>Geometry shaders</a:t>
            </a:r>
          </a:p>
          <a:p>
            <a:pPr marL="0" indent="0">
              <a:spcBef>
                <a:spcPts val="612"/>
              </a:spcBef>
              <a:buNone/>
            </a:pPr>
            <a:r>
              <a:rPr lang="en-US" sz="2448" dirty="0">
                <a:solidFill>
                  <a:srgbClr val="000000"/>
                </a:solidFill>
              </a:rPr>
              <a:t>Stream out</a:t>
            </a:r>
          </a:p>
          <a:p>
            <a:pPr marL="0" indent="0">
              <a:spcBef>
                <a:spcPts val="612"/>
              </a:spcBef>
              <a:buNone/>
            </a:pPr>
            <a:r>
              <a:rPr lang="en-US" sz="2448" dirty="0">
                <a:solidFill>
                  <a:srgbClr val="000000"/>
                </a:solidFill>
              </a:rPr>
              <a:t>128 Textures per shader</a:t>
            </a:r>
          </a:p>
          <a:p>
            <a:pPr marL="0" indent="0">
              <a:spcBef>
                <a:spcPts val="612"/>
              </a:spcBef>
              <a:buNone/>
            </a:pPr>
            <a:r>
              <a:rPr lang="en-US" sz="2448" dirty="0">
                <a:solidFill>
                  <a:srgbClr val="000000"/>
                </a:solidFill>
              </a:rPr>
              <a:t>8 Render Targets</a:t>
            </a:r>
          </a:p>
          <a:p>
            <a:pPr marL="0" indent="0">
              <a:spcBef>
                <a:spcPts val="612"/>
              </a:spcBef>
              <a:buNone/>
            </a:pPr>
            <a:r>
              <a:rPr lang="en-US" sz="2448" dirty="0">
                <a:solidFill>
                  <a:srgbClr val="000000"/>
                </a:solidFill>
              </a:rPr>
              <a:t>Integers in shaders</a:t>
            </a:r>
          </a:p>
          <a:p>
            <a:pPr marL="0" indent="0">
              <a:spcBef>
                <a:spcPts val="612"/>
              </a:spcBef>
              <a:buNone/>
            </a:pPr>
            <a:r>
              <a:rPr lang="en-US" sz="2448" dirty="0">
                <a:solidFill>
                  <a:srgbClr val="000000"/>
                </a:solidFill>
              </a:rPr>
              <a:t>Vertex textures</a:t>
            </a:r>
          </a:p>
          <a:p>
            <a:pPr marL="0" indent="0">
              <a:spcBef>
                <a:spcPts val="612"/>
              </a:spcBef>
              <a:buNone/>
            </a:pPr>
            <a:r>
              <a:rPr lang="en-US" sz="2448" dirty="0">
                <a:solidFill>
                  <a:srgbClr val="000000"/>
                </a:solidFill>
              </a:rPr>
              <a:t>Shader sampling</a:t>
            </a:r>
          </a:p>
          <a:p>
            <a:pPr marL="0" indent="0">
              <a:spcBef>
                <a:spcPts val="612"/>
              </a:spcBef>
              <a:buNone/>
            </a:pPr>
            <a:r>
              <a:rPr lang="en-US" sz="2448" dirty="0">
                <a:solidFill>
                  <a:srgbClr val="000000"/>
                </a:solidFill>
              </a:rPr>
              <a:t>Constant buffers</a:t>
            </a:r>
          </a:p>
          <a:p>
            <a:pPr marL="0" indent="0">
              <a:spcBef>
                <a:spcPts val="612"/>
              </a:spcBef>
              <a:buNone/>
            </a:pPr>
            <a:r>
              <a:rPr lang="en-US" sz="2448" dirty="0">
                <a:solidFill>
                  <a:srgbClr val="000000"/>
                </a:solidFill>
              </a:rPr>
              <a:t>Alpha-to-coverage</a:t>
            </a:r>
          </a:p>
          <a:p>
            <a:pPr marL="0" indent="0">
              <a:spcBef>
                <a:spcPts val="612"/>
              </a:spcBef>
              <a:buNone/>
            </a:pPr>
            <a:r>
              <a:rPr lang="en-US" sz="2448" dirty="0">
                <a:solidFill>
                  <a:srgbClr val="000000"/>
                </a:solidFill>
              </a:rPr>
              <a:t>Basic </a:t>
            </a:r>
            <a:r>
              <a:rPr lang="en-US" sz="2448" dirty="0" err="1">
                <a:solidFill>
                  <a:srgbClr val="000000"/>
                </a:solidFill>
              </a:rPr>
              <a:t>DirectCompute</a:t>
            </a:r>
            <a:endParaRPr lang="en-US" sz="2448" dirty="0">
              <a:solidFill>
                <a:srgbClr val="000000"/>
              </a:solidFill>
            </a:endParaRPr>
          </a:p>
          <a:p>
            <a:pPr marL="0" indent="0">
              <a:spcBef>
                <a:spcPts val="612"/>
              </a:spcBef>
              <a:buNone/>
            </a:pPr>
            <a:r>
              <a:rPr lang="en-US" sz="2448" dirty="0">
                <a:solidFill>
                  <a:srgbClr val="000000"/>
                </a:solidFill>
              </a:rPr>
              <a:t>BC4, BC5 formats</a:t>
            </a:r>
          </a:p>
        </p:txBody>
      </p:sp>
    </p:spTree>
    <p:extLst>
      <p:ext uri="{BB962C8B-B14F-4D97-AF65-F5344CB8AC3E}">
        <p14:creationId xmlns:p14="http://schemas.microsoft.com/office/powerpoint/2010/main" val="695927668"/>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p:cNvSpPr/>
          <p:nvPr/>
        </p:nvSpPr>
        <p:spPr bwMode="auto">
          <a:xfrm>
            <a:off x="467306" y="1245057"/>
            <a:ext cx="11736696" cy="4896099"/>
          </a:xfrm>
          <a:prstGeom prst="rect">
            <a:avLst/>
          </a:prstGeom>
          <a:solidFill>
            <a:srgbClr val="B2DDFB"/>
          </a:solidFill>
          <a:ln w="9525">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448"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546010" y="233152"/>
            <a:ext cx="11373923" cy="772204"/>
          </a:xfrm>
        </p:spPr>
        <p:txBody>
          <a:bodyPr>
            <a:normAutofit/>
          </a:bodyPr>
          <a:lstStyle/>
          <a:p>
            <a:r>
              <a:rPr lang="en-US" dirty="0" smtClean="0">
                <a:solidFill>
                  <a:schemeClr val="bg1"/>
                </a:solidFill>
              </a:rPr>
              <a:t>DirectX 11 Feature Level 11</a:t>
            </a:r>
            <a:endParaRPr lang="en-US" sz="2856" dirty="0">
              <a:solidFill>
                <a:schemeClr val="bg1"/>
              </a:solidFill>
              <a:latin typeface="Segoe UI" pitchFamily="34" charset="0"/>
              <a:ea typeface="Segoe UI" pitchFamily="34" charset="0"/>
              <a:cs typeface="Segoe UI" pitchFamily="34" charset="0"/>
            </a:endParaRPr>
          </a:p>
        </p:txBody>
      </p:sp>
      <p:sp>
        <p:nvSpPr>
          <p:cNvPr id="3" name="Content Placeholder 2"/>
          <p:cNvSpPr>
            <a:spLocks noGrp="1"/>
          </p:cNvSpPr>
          <p:nvPr>
            <p:ph type="body" sz="quarter" idx="10"/>
          </p:nvPr>
        </p:nvSpPr>
        <p:spPr>
          <a:xfrm>
            <a:off x="530467" y="1476621"/>
            <a:ext cx="11373923" cy="4068190"/>
          </a:xfrm>
        </p:spPr>
        <p:txBody>
          <a:bodyPr>
            <a:noAutofit/>
          </a:bodyPr>
          <a:lstStyle/>
          <a:p>
            <a:pPr>
              <a:lnSpc>
                <a:spcPct val="90000"/>
              </a:lnSpc>
              <a:spcBef>
                <a:spcPts val="612"/>
              </a:spcBef>
            </a:pPr>
            <a:r>
              <a:rPr lang="en-US" sz="2448" dirty="0">
                <a:solidFill>
                  <a:schemeClr val="bg1"/>
                </a:solidFill>
                <a:latin typeface="+mn-lt"/>
              </a:rPr>
              <a:t>Vertex shaders</a:t>
            </a:r>
          </a:p>
          <a:p>
            <a:pPr>
              <a:lnSpc>
                <a:spcPct val="90000"/>
              </a:lnSpc>
              <a:spcBef>
                <a:spcPts val="612"/>
              </a:spcBef>
            </a:pPr>
            <a:r>
              <a:rPr lang="en-US" sz="2448" dirty="0">
                <a:solidFill>
                  <a:schemeClr val="bg1"/>
                </a:solidFill>
                <a:latin typeface="+mn-lt"/>
              </a:rPr>
              <a:t>Pixel shaders</a:t>
            </a:r>
          </a:p>
          <a:p>
            <a:pPr>
              <a:lnSpc>
                <a:spcPct val="90000"/>
              </a:lnSpc>
              <a:spcBef>
                <a:spcPts val="612"/>
              </a:spcBef>
            </a:pPr>
            <a:r>
              <a:rPr lang="en-US" sz="2448" dirty="0">
                <a:solidFill>
                  <a:schemeClr val="bg1"/>
                </a:solidFill>
                <a:latin typeface="+mn-lt"/>
              </a:rPr>
              <a:t>8 Textures</a:t>
            </a:r>
          </a:p>
          <a:p>
            <a:pPr>
              <a:lnSpc>
                <a:spcPct val="90000"/>
              </a:lnSpc>
              <a:spcBef>
                <a:spcPts val="612"/>
              </a:spcBef>
            </a:pPr>
            <a:r>
              <a:rPr lang="en-US" sz="2448" dirty="0">
                <a:solidFill>
                  <a:schemeClr val="bg1"/>
                </a:solidFill>
                <a:latin typeface="+mn-lt"/>
              </a:rPr>
              <a:t>4 Render Targets</a:t>
            </a:r>
          </a:p>
          <a:p>
            <a:pPr>
              <a:lnSpc>
                <a:spcPct val="90000"/>
              </a:lnSpc>
              <a:spcBef>
                <a:spcPts val="612"/>
              </a:spcBef>
            </a:pPr>
            <a:r>
              <a:rPr lang="en-US" sz="2448" dirty="0">
                <a:solidFill>
                  <a:schemeClr val="bg1"/>
                </a:solidFill>
                <a:latin typeface="+mn-lt"/>
              </a:rPr>
              <a:t>Cube maps</a:t>
            </a:r>
          </a:p>
          <a:p>
            <a:pPr>
              <a:lnSpc>
                <a:spcPct val="90000"/>
              </a:lnSpc>
              <a:spcBef>
                <a:spcPts val="612"/>
              </a:spcBef>
            </a:pPr>
            <a:r>
              <a:rPr lang="en-US" sz="2448" dirty="0">
                <a:solidFill>
                  <a:schemeClr val="bg1"/>
                </a:solidFill>
                <a:latin typeface="+mn-lt"/>
              </a:rPr>
              <a:t>Volume textures</a:t>
            </a:r>
          </a:p>
          <a:p>
            <a:pPr>
              <a:lnSpc>
                <a:spcPct val="90000"/>
              </a:lnSpc>
              <a:spcBef>
                <a:spcPts val="612"/>
              </a:spcBef>
            </a:pPr>
            <a:r>
              <a:rPr lang="en-US" sz="2448" dirty="0">
                <a:solidFill>
                  <a:schemeClr val="bg1"/>
                </a:solidFill>
                <a:latin typeface="+mn-lt"/>
              </a:rPr>
              <a:t>Anisotropic filtering</a:t>
            </a:r>
          </a:p>
          <a:p>
            <a:pPr>
              <a:lnSpc>
                <a:spcPct val="90000"/>
              </a:lnSpc>
              <a:spcBef>
                <a:spcPts val="612"/>
              </a:spcBef>
            </a:pPr>
            <a:r>
              <a:rPr lang="en-US" sz="2448" dirty="0">
                <a:solidFill>
                  <a:schemeClr val="bg1"/>
                </a:solidFill>
                <a:latin typeface="+mn-lt"/>
              </a:rPr>
              <a:t>Antialiasing</a:t>
            </a:r>
          </a:p>
          <a:p>
            <a:pPr>
              <a:lnSpc>
                <a:spcPct val="90000"/>
              </a:lnSpc>
              <a:spcBef>
                <a:spcPts val="612"/>
              </a:spcBef>
            </a:pPr>
            <a:r>
              <a:rPr lang="en-US" sz="2448" dirty="0">
                <a:solidFill>
                  <a:schemeClr val="bg1"/>
                </a:solidFill>
                <a:latin typeface="+mn-lt"/>
              </a:rPr>
              <a:t>HDR rendering</a:t>
            </a:r>
          </a:p>
          <a:p>
            <a:pPr>
              <a:lnSpc>
                <a:spcPct val="90000"/>
              </a:lnSpc>
              <a:spcBef>
                <a:spcPts val="612"/>
              </a:spcBef>
            </a:pPr>
            <a:r>
              <a:rPr lang="en-US" sz="2448" dirty="0">
                <a:solidFill>
                  <a:schemeClr val="bg1"/>
                </a:solidFill>
                <a:latin typeface="+mn-lt"/>
              </a:rPr>
              <a:t>Texture compression</a:t>
            </a:r>
          </a:p>
          <a:p>
            <a:pPr>
              <a:lnSpc>
                <a:spcPct val="90000"/>
              </a:lnSpc>
              <a:spcBef>
                <a:spcPts val="612"/>
              </a:spcBef>
            </a:pPr>
            <a:r>
              <a:rPr lang="en-US" sz="2448" dirty="0">
                <a:solidFill>
                  <a:schemeClr val="bg1"/>
                </a:solidFill>
                <a:latin typeface="+mn-lt"/>
              </a:rPr>
              <a:t>BC1, BC2, BC3</a:t>
            </a:r>
          </a:p>
        </p:txBody>
      </p:sp>
      <p:sp>
        <p:nvSpPr>
          <p:cNvPr id="4" name="Content Placeholder 2"/>
          <p:cNvSpPr txBox="1">
            <a:spLocks/>
          </p:cNvSpPr>
          <p:nvPr/>
        </p:nvSpPr>
        <p:spPr>
          <a:xfrm>
            <a:off x="4184114" y="1473513"/>
            <a:ext cx="4133027" cy="458874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12"/>
              </a:spcBef>
              <a:buNone/>
            </a:pPr>
            <a:r>
              <a:rPr lang="en-US" sz="2448" dirty="0">
                <a:solidFill>
                  <a:srgbClr val="000000"/>
                </a:solidFill>
              </a:rPr>
              <a:t>Geometry shaders</a:t>
            </a:r>
          </a:p>
          <a:p>
            <a:pPr marL="0" indent="0">
              <a:spcBef>
                <a:spcPts val="612"/>
              </a:spcBef>
              <a:buNone/>
            </a:pPr>
            <a:r>
              <a:rPr lang="en-US" sz="2448" dirty="0">
                <a:solidFill>
                  <a:srgbClr val="000000"/>
                </a:solidFill>
              </a:rPr>
              <a:t>Stream out</a:t>
            </a:r>
          </a:p>
          <a:p>
            <a:pPr marL="0" indent="0">
              <a:spcBef>
                <a:spcPts val="612"/>
              </a:spcBef>
              <a:buNone/>
            </a:pPr>
            <a:r>
              <a:rPr lang="en-US" sz="2448" dirty="0">
                <a:solidFill>
                  <a:srgbClr val="000000"/>
                </a:solidFill>
              </a:rPr>
              <a:t>128 Textures per shader</a:t>
            </a:r>
          </a:p>
          <a:p>
            <a:pPr marL="0" indent="0">
              <a:spcBef>
                <a:spcPts val="612"/>
              </a:spcBef>
              <a:buNone/>
            </a:pPr>
            <a:r>
              <a:rPr lang="en-US" sz="2448" dirty="0">
                <a:solidFill>
                  <a:srgbClr val="000000"/>
                </a:solidFill>
              </a:rPr>
              <a:t>8 Render Targets</a:t>
            </a:r>
          </a:p>
          <a:p>
            <a:pPr marL="0" indent="0">
              <a:spcBef>
                <a:spcPts val="612"/>
              </a:spcBef>
              <a:buNone/>
            </a:pPr>
            <a:r>
              <a:rPr lang="en-US" sz="2448" dirty="0">
                <a:solidFill>
                  <a:srgbClr val="000000"/>
                </a:solidFill>
              </a:rPr>
              <a:t>Integers in shaders</a:t>
            </a:r>
          </a:p>
          <a:p>
            <a:pPr marL="0" indent="0">
              <a:spcBef>
                <a:spcPts val="612"/>
              </a:spcBef>
              <a:buNone/>
            </a:pPr>
            <a:r>
              <a:rPr lang="en-US" sz="2448" dirty="0">
                <a:solidFill>
                  <a:srgbClr val="000000"/>
                </a:solidFill>
              </a:rPr>
              <a:t>Vertex textures</a:t>
            </a:r>
          </a:p>
          <a:p>
            <a:pPr marL="0" indent="0">
              <a:spcBef>
                <a:spcPts val="612"/>
              </a:spcBef>
              <a:buNone/>
            </a:pPr>
            <a:r>
              <a:rPr lang="en-US" sz="2448" dirty="0">
                <a:solidFill>
                  <a:srgbClr val="000000"/>
                </a:solidFill>
              </a:rPr>
              <a:t>Shader sampling</a:t>
            </a:r>
          </a:p>
          <a:p>
            <a:pPr marL="0" indent="0">
              <a:spcBef>
                <a:spcPts val="612"/>
              </a:spcBef>
              <a:buNone/>
            </a:pPr>
            <a:r>
              <a:rPr lang="en-US" sz="2448" dirty="0">
                <a:solidFill>
                  <a:srgbClr val="000000"/>
                </a:solidFill>
              </a:rPr>
              <a:t>Constant buffers</a:t>
            </a:r>
          </a:p>
          <a:p>
            <a:pPr marL="0" indent="0">
              <a:spcBef>
                <a:spcPts val="612"/>
              </a:spcBef>
              <a:buNone/>
            </a:pPr>
            <a:r>
              <a:rPr lang="en-US" sz="2448" dirty="0">
                <a:solidFill>
                  <a:srgbClr val="000000"/>
                </a:solidFill>
              </a:rPr>
              <a:t>Alpha-to-coverage</a:t>
            </a:r>
          </a:p>
          <a:p>
            <a:pPr marL="0" indent="0">
              <a:spcBef>
                <a:spcPts val="612"/>
              </a:spcBef>
              <a:buNone/>
            </a:pPr>
            <a:r>
              <a:rPr lang="en-US" sz="2448" dirty="0">
                <a:solidFill>
                  <a:srgbClr val="000000"/>
                </a:solidFill>
              </a:rPr>
              <a:t>Basic </a:t>
            </a:r>
            <a:r>
              <a:rPr lang="en-US" sz="2448" dirty="0" err="1">
                <a:solidFill>
                  <a:srgbClr val="000000"/>
                </a:solidFill>
              </a:rPr>
              <a:t>DirectCompute</a:t>
            </a:r>
            <a:endParaRPr lang="en-US" sz="2448" dirty="0">
              <a:solidFill>
                <a:srgbClr val="000000"/>
              </a:solidFill>
            </a:endParaRPr>
          </a:p>
          <a:p>
            <a:pPr marL="0" indent="0">
              <a:spcBef>
                <a:spcPts val="612"/>
              </a:spcBef>
              <a:buNone/>
            </a:pPr>
            <a:r>
              <a:rPr lang="en-US" sz="2448" dirty="0">
                <a:solidFill>
                  <a:srgbClr val="000000"/>
                </a:solidFill>
              </a:rPr>
              <a:t>BC4, BC5 formats</a:t>
            </a:r>
          </a:p>
        </p:txBody>
      </p:sp>
      <p:sp>
        <p:nvSpPr>
          <p:cNvPr id="5" name="Content Placeholder 2"/>
          <p:cNvSpPr txBox="1">
            <a:spLocks/>
          </p:cNvSpPr>
          <p:nvPr/>
        </p:nvSpPr>
        <p:spPr>
          <a:xfrm>
            <a:off x="8070974" y="1473513"/>
            <a:ext cx="4133027" cy="458874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12"/>
              </a:spcBef>
              <a:buNone/>
            </a:pPr>
            <a:r>
              <a:rPr lang="en-US" sz="2448" dirty="0">
                <a:solidFill>
                  <a:srgbClr val="000000"/>
                </a:solidFill>
              </a:rPr>
              <a:t>Full DirectCompute</a:t>
            </a:r>
          </a:p>
          <a:p>
            <a:pPr marL="0" indent="0">
              <a:spcBef>
                <a:spcPts val="612"/>
              </a:spcBef>
              <a:buNone/>
            </a:pPr>
            <a:r>
              <a:rPr lang="en-US" sz="2448" dirty="0">
                <a:solidFill>
                  <a:srgbClr val="000000"/>
                </a:solidFill>
              </a:rPr>
              <a:t>Random access writes</a:t>
            </a:r>
          </a:p>
          <a:p>
            <a:pPr marL="0" indent="0">
              <a:spcBef>
                <a:spcPts val="612"/>
              </a:spcBef>
              <a:buNone/>
            </a:pPr>
            <a:r>
              <a:rPr lang="en-US" sz="2448" dirty="0">
                <a:solidFill>
                  <a:srgbClr val="000000"/>
                </a:solidFill>
              </a:rPr>
              <a:t>Tessellation shaders</a:t>
            </a:r>
          </a:p>
          <a:p>
            <a:pPr marL="0" indent="0">
              <a:spcBef>
                <a:spcPts val="612"/>
              </a:spcBef>
              <a:buNone/>
            </a:pPr>
            <a:r>
              <a:rPr lang="en-US" sz="2448" dirty="0">
                <a:solidFill>
                  <a:srgbClr val="000000"/>
                </a:solidFill>
              </a:rPr>
              <a:t>New compression formats</a:t>
            </a:r>
          </a:p>
          <a:p>
            <a:pPr marL="0" indent="0">
              <a:spcBef>
                <a:spcPts val="612"/>
              </a:spcBef>
              <a:buNone/>
            </a:pPr>
            <a:r>
              <a:rPr lang="en-US" sz="2448" dirty="0">
                <a:solidFill>
                  <a:srgbClr val="000000"/>
                </a:solidFill>
              </a:rPr>
              <a:t>    BC6, BC7</a:t>
            </a:r>
          </a:p>
          <a:p>
            <a:pPr marL="0" indent="0">
              <a:spcBef>
                <a:spcPts val="612"/>
              </a:spcBef>
              <a:buNone/>
            </a:pPr>
            <a:r>
              <a:rPr lang="en-US" sz="2448" dirty="0">
                <a:solidFill>
                  <a:srgbClr val="000000"/>
                </a:solidFill>
              </a:rPr>
              <a:t>Min10float, min16float</a:t>
            </a:r>
          </a:p>
          <a:p>
            <a:pPr marL="0" indent="0">
              <a:spcBef>
                <a:spcPts val="612"/>
              </a:spcBef>
              <a:buNone/>
            </a:pPr>
            <a:r>
              <a:rPr lang="en-US" sz="2448" i="1" dirty="0">
                <a:solidFill>
                  <a:srgbClr val="000000"/>
                </a:solidFill>
              </a:rPr>
              <a:t>Shader linking</a:t>
            </a:r>
          </a:p>
          <a:p>
            <a:pPr marL="0" indent="0">
              <a:spcBef>
                <a:spcPts val="612"/>
              </a:spcBef>
              <a:buNone/>
            </a:pPr>
            <a:r>
              <a:rPr lang="en-US" sz="2448" i="1" dirty="0">
                <a:solidFill>
                  <a:srgbClr val="000000"/>
                </a:solidFill>
              </a:rPr>
              <a:t>Present() optimizations</a:t>
            </a:r>
          </a:p>
          <a:p>
            <a:pPr marL="0" indent="0">
              <a:spcBef>
                <a:spcPts val="612"/>
              </a:spcBef>
              <a:buNone/>
            </a:pPr>
            <a:r>
              <a:rPr lang="en-US" sz="2448" i="1" dirty="0">
                <a:solidFill>
                  <a:srgbClr val="000000"/>
                </a:solidFill>
              </a:rPr>
              <a:t>Hardware overlays/scalers</a:t>
            </a:r>
          </a:p>
          <a:p>
            <a:pPr marL="0" indent="0">
              <a:spcBef>
                <a:spcPts val="612"/>
              </a:spcBef>
              <a:buNone/>
            </a:pPr>
            <a:r>
              <a:rPr lang="en-US" sz="2448" i="1" dirty="0">
                <a:solidFill>
                  <a:srgbClr val="000000"/>
                </a:solidFill>
              </a:rPr>
              <a:t>Tiled Resources</a:t>
            </a:r>
          </a:p>
          <a:p>
            <a:pPr marL="0" indent="0">
              <a:spcBef>
                <a:spcPts val="612"/>
              </a:spcBef>
              <a:buNone/>
            </a:pPr>
            <a:endParaRPr lang="en-US" sz="2448" dirty="0">
              <a:solidFill>
                <a:srgbClr val="000000"/>
              </a:solidFill>
            </a:endParaRPr>
          </a:p>
        </p:txBody>
      </p:sp>
    </p:spTree>
    <p:extLst>
      <p:ext uri="{BB962C8B-B14F-4D97-AF65-F5344CB8AC3E}">
        <p14:creationId xmlns:p14="http://schemas.microsoft.com/office/powerpoint/2010/main" val="4128729794"/>
      </p:ext>
    </p:extLst>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Approximate Market Segmentation</a:t>
            </a:r>
            <a:endParaRPr lang="en-US" dirty="0">
              <a:solidFill>
                <a:schemeClr val="tx1"/>
              </a:solidFill>
            </a:endParaRPr>
          </a:p>
        </p:txBody>
      </p:sp>
      <p:sp>
        <p:nvSpPr>
          <p:cNvPr id="3" name="Text Placeholder 2"/>
          <p:cNvSpPr>
            <a:spLocks noGrp="1"/>
          </p:cNvSpPr>
          <p:nvPr>
            <p:ph type="body" sz="quarter" idx="10"/>
          </p:nvPr>
        </p:nvSpPr>
        <p:spPr/>
        <p:txBody>
          <a:bodyPr/>
          <a:lstStyle/>
          <a:p>
            <a:endParaRPr lang="en-US" dirty="0">
              <a:solidFill>
                <a:schemeClr val="tx1"/>
              </a:solidFill>
            </a:endParaRPr>
          </a:p>
        </p:txBody>
      </p:sp>
      <p:grpSp>
        <p:nvGrpSpPr>
          <p:cNvPr id="10" name="Group 9"/>
          <p:cNvGrpSpPr/>
          <p:nvPr/>
        </p:nvGrpSpPr>
        <p:grpSpPr>
          <a:xfrm>
            <a:off x="6843530" y="1622624"/>
            <a:ext cx="5042926" cy="5099457"/>
            <a:chOff x="3393100" y="1578203"/>
            <a:chExt cx="4944494" cy="4999922"/>
          </a:xfrm>
        </p:grpSpPr>
        <p:sp>
          <p:nvSpPr>
            <p:cNvPr id="4" name="Pie 3"/>
            <p:cNvSpPr/>
            <p:nvPr/>
          </p:nvSpPr>
          <p:spPr bwMode="auto">
            <a:xfrm>
              <a:off x="3393100" y="1578203"/>
              <a:ext cx="4928616" cy="4928616"/>
            </a:xfrm>
            <a:prstGeom prst="pie">
              <a:avLst>
                <a:gd name="adj1" fmla="val 1172914"/>
                <a:gd name="adj2" fmla="val 11193964"/>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5" name="Pie 4"/>
            <p:cNvSpPr/>
            <p:nvPr/>
          </p:nvSpPr>
          <p:spPr bwMode="auto">
            <a:xfrm>
              <a:off x="3406938" y="1642271"/>
              <a:ext cx="4929479" cy="4929479"/>
            </a:xfrm>
            <a:prstGeom prst="pie">
              <a:avLst>
                <a:gd name="adj1" fmla="val 11191509"/>
                <a:gd name="adj2" fmla="val 19756794"/>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6" name="Pie 5"/>
            <p:cNvSpPr/>
            <p:nvPr/>
          </p:nvSpPr>
          <p:spPr bwMode="auto">
            <a:xfrm>
              <a:off x="3408978" y="1648646"/>
              <a:ext cx="4928616" cy="4929479"/>
            </a:xfrm>
            <a:prstGeom prst="pie">
              <a:avLst>
                <a:gd name="adj1" fmla="val 19756893"/>
                <a:gd name="adj2" fmla="val 1078267"/>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6867218" y="3658095"/>
              <a:ext cx="1068513" cy="469039"/>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DX10</a:t>
              </a:r>
            </a:p>
          </p:txBody>
        </p:sp>
        <p:sp>
          <p:nvSpPr>
            <p:cNvPr id="8" name="TextBox 7"/>
            <p:cNvSpPr txBox="1"/>
            <p:nvPr/>
          </p:nvSpPr>
          <p:spPr>
            <a:xfrm>
              <a:off x="4803164" y="2788196"/>
              <a:ext cx="1068513" cy="469039"/>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DX9</a:t>
              </a:r>
            </a:p>
          </p:txBody>
        </p:sp>
        <p:sp>
          <p:nvSpPr>
            <p:cNvPr id="9" name="TextBox 8"/>
            <p:cNvSpPr txBox="1"/>
            <p:nvPr/>
          </p:nvSpPr>
          <p:spPr>
            <a:xfrm>
              <a:off x="5267322" y="5094270"/>
              <a:ext cx="1068513" cy="469039"/>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DX11</a:t>
              </a:r>
            </a:p>
          </p:txBody>
        </p:sp>
      </p:grpSp>
      <p:grpSp>
        <p:nvGrpSpPr>
          <p:cNvPr id="11" name="Group 10"/>
          <p:cNvGrpSpPr/>
          <p:nvPr/>
        </p:nvGrpSpPr>
        <p:grpSpPr>
          <a:xfrm>
            <a:off x="547695" y="1681466"/>
            <a:ext cx="5030893" cy="5034114"/>
            <a:chOff x="3406938" y="1642271"/>
            <a:chExt cx="4932696" cy="4935854"/>
          </a:xfrm>
        </p:grpSpPr>
        <p:sp>
          <p:nvSpPr>
            <p:cNvPr id="12" name="Pie 11"/>
            <p:cNvSpPr/>
            <p:nvPr/>
          </p:nvSpPr>
          <p:spPr bwMode="auto">
            <a:xfrm>
              <a:off x="3411018" y="1642451"/>
              <a:ext cx="4928616" cy="4928616"/>
            </a:xfrm>
            <a:prstGeom prst="pie">
              <a:avLst>
                <a:gd name="adj1" fmla="val 1119835"/>
                <a:gd name="adj2" fmla="val 11175599"/>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13" name="Pie 12"/>
            <p:cNvSpPr/>
            <p:nvPr/>
          </p:nvSpPr>
          <p:spPr bwMode="auto">
            <a:xfrm>
              <a:off x="3406938" y="1642271"/>
              <a:ext cx="4929479" cy="4929479"/>
            </a:xfrm>
            <a:prstGeom prst="pie">
              <a:avLst>
                <a:gd name="adj1" fmla="val 11191509"/>
                <a:gd name="adj2" fmla="val 14526220"/>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14" name="Pie 13"/>
            <p:cNvSpPr/>
            <p:nvPr/>
          </p:nvSpPr>
          <p:spPr bwMode="auto">
            <a:xfrm>
              <a:off x="3408978" y="1648646"/>
              <a:ext cx="4928616" cy="4929479"/>
            </a:xfrm>
            <a:prstGeom prst="pie">
              <a:avLst>
                <a:gd name="adj1" fmla="val 14544542"/>
                <a:gd name="adj2" fmla="val 1099082"/>
              </a:avLst>
            </a:prstGeom>
            <a:solidFill>
              <a:schemeClr val="bg2">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6335835" y="2794571"/>
              <a:ext cx="1068513" cy="469039"/>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DX10</a:t>
              </a:r>
            </a:p>
          </p:txBody>
        </p:sp>
        <p:sp>
          <p:nvSpPr>
            <p:cNvPr id="16" name="TextBox 15"/>
            <p:cNvSpPr txBox="1"/>
            <p:nvPr/>
          </p:nvSpPr>
          <p:spPr>
            <a:xfrm>
              <a:off x="4010015" y="2908259"/>
              <a:ext cx="1068513" cy="469039"/>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DX9</a:t>
              </a:r>
            </a:p>
          </p:txBody>
        </p:sp>
        <p:sp>
          <p:nvSpPr>
            <p:cNvPr id="17" name="TextBox 16"/>
            <p:cNvSpPr txBox="1"/>
            <p:nvPr/>
          </p:nvSpPr>
          <p:spPr>
            <a:xfrm>
              <a:off x="5267322" y="5094270"/>
              <a:ext cx="1068513" cy="469039"/>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DX11</a:t>
              </a:r>
            </a:p>
          </p:txBody>
        </p:sp>
      </p:grpSp>
    </p:spTree>
    <p:extLst>
      <p:ext uri="{BB962C8B-B14F-4D97-AF65-F5344CB8AC3E}">
        <p14:creationId xmlns:p14="http://schemas.microsoft.com/office/powerpoint/2010/main" val="8312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bwMode="auto">
          <a:xfrm>
            <a:off x="812459" y="4134003"/>
            <a:ext cx="11262622" cy="303537"/>
          </a:xfrm>
          <a:prstGeom prst="rect">
            <a:avLst/>
          </a:prstGeom>
          <a:solidFill>
            <a:srgbClr val="FFFF0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5" name="Title 4"/>
          <p:cNvSpPr>
            <a:spLocks noGrp="1"/>
          </p:cNvSpPr>
          <p:nvPr>
            <p:ph type="title"/>
          </p:nvPr>
        </p:nvSpPr>
        <p:spPr/>
        <p:txBody>
          <a:bodyPr/>
          <a:lstStyle/>
          <a:p>
            <a:r>
              <a:rPr lang="en-US" dirty="0" smtClean="0">
                <a:solidFill>
                  <a:schemeClr val="bg1"/>
                </a:solidFill>
              </a:rPr>
              <a:t>Creating the Direct3D Device and Context</a:t>
            </a:r>
            <a:endParaRPr lang="en-US" dirty="0">
              <a:solidFill>
                <a:schemeClr val="bg1"/>
              </a:solidFill>
            </a:endParaRPr>
          </a:p>
        </p:txBody>
      </p:sp>
      <p:sp>
        <p:nvSpPr>
          <p:cNvPr id="8" name="Text Placeholder 5"/>
          <p:cNvSpPr txBox="1">
            <a:spLocks/>
          </p:cNvSpPr>
          <p:nvPr/>
        </p:nvSpPr>
        <p:spPr>
          <a:xfrm>
            <a:off x="983138" y="1942925"/>
            <a:ext cx="10934343" cy="4542708"/>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660">
              <a:defRPr/>
            </a:pPr>
            <a:r>
              <a:rPr lang="en-US" sz="1904" dirty="0" err="1">
                <a:solidFill>
                  <a:srgbClr val="457EC1"/>
                </a:solidFill>
              </a:rPr>
              <a:t>ComPtr</a:t>
            </a:r>
            <a:r>
              <a:rPr lang="en-US" sz="1904" dirty="0">
                <a:solidFill>
                  <a:srgbClr val="457EC1"/>
                </a:solidFill>
              </a:rPr>
              <a:t>&lt;ID3D11Device&gt; </a:t>
            </a:r>
            <a:r>
              <a:rPr lang="en-US" sz="1904" dirty="0"/>
              <a:t>device;</a:t>
            </a:r>
          </a:p>
          <a:p>
            <a:pPr defTabSz="932660">
              <a:defRPr/>
            </a:pPr>
            <a:r>
              <a:rPr lang="en-US" sz="1904" dirty="0" err="1">
                <a:solidFill>
                  <a:srgbClr val="457EC1"/>
                </a:solidFill>
              </a:rPr>
              <a:t>ComPtr</a:t>
            </a:r>
            <a:r>
              <a:rPr lang="en-US" sz="1904" dirty="0">
                <a:solidFill>
                  <a:srgbClr val="457EC1"/>
                </a:solidFill>
              </a:rPr>
              <a:t>&lt;ID3D11DeviceContext&gt;</a:t>
            </a:r>
            <a:r>
              <a:rPr lang="en-US" sz="1904" dirty="0"/>
              <a:t> context;</a:t>
            </a:r>
          </a:p>
          <a:p>
            <a:pPr defTabSz="932660">
              <a:defRPr/>
            </a:pPr>
            <a:r>
              <a:rPr lang="en-US" sz="1904" dirty="0"/>
              <a:t>D3D11CreateDevice(</a:t>
            </a:r>
          </a:p>
          <a:p>
            <a:pPr defTabSz="932660">
              <a:defRPr/>
            </a:pPr>
            <a:r>
              <a:rPr lang="en-US" sz="1904" dirty="0"/>
              <a:t>    </a:t>
            </a:r>
            <a:r>
              <a:rPr lang="en-US" sz="1904" dirty="0" err="1">
                <a:solidFill>
                  <a:srgbClr val="0087FF"/>
                </a:solidFill>
              </a:rPr>
              <a:t>nullptr</a:t>
            </a:r>
            <a:r>
              <a:rPr lang="en-US" sz="1904" dirty="0"/>
              <a:t>, 				</a:t>
            </a:r>
            <a:r>
              <a:rPr lang="en-US" sz="1904" dirty="0">
                <a:solidFill>
                  <a:srgbClr val="59CC0E"/>
                </a:solidFill>
              </a:rPr>
              <a:t>// use the default adapter</a:t>
            </a:r>
          </a:p>
          <a:p>
            <a:pPr defTabSz="932660">
              <a:defRPr/>
            </a:pPr>
            <a:r>
              <a:rPr lang="en-US" sz="1904" dirty="0"/>
              <a:t>    D3D_DRIVER_TYPE_HARDWARE,</a:t>
            </a:r>
          </a:p>
          <a:p>
            <a:pPr defTabSz="932660">
              <a:defRPr/>
            </a:pPr>
            <a:r>
              <a:rPr lang="en-US" sz="1904" dirty="0"/>
              <a:t>    0,					</a:t>
            </a:r>
            <a:r>
              <a:rPr lang="en-US" sz="1904" dirty="0">
                <a:solidFill>
                  <a:srgbClr val="59CC0E"/>
                </a:solidFill>
              </a:rPr>
              <a:t>// use 0 unless a software device</a:t>
            </a:r>
          </a:p>
          <a:p>
            <a:pPr defTabSz="932660">
              <a:defRPr/>
            </a:pPr>
            <a:r>
              <a:rPr lang="en-US" sz="1904" dirty="0"/>
              <a:t>    </a:t>
            </a:r>
            <a:r>
              <a:rPr lang="en-US" sz="1904" dirty="0" err="1"/>
              <a:t>creationFlags</a:t>
            </a:r>
            <a:r>
              <a:rPr lang="en-US" sz="1904" dirty="0"/>
              <a:t>,			</a:t>
            </a:r>
            <a:r>
              <a:rPr lang="en-US" sz="1904" dirty="0">
                <a:solidFill>
                  <a:srgbClr val="59CC0E"/>
                </a:solidFill>
              </a:rPr>
              <a:t>// defined above</a:t>
            </a:r>
          </a:p>
          <a:p>
            <a:pPr defTabSz="932660">
              <a:defRPr/>
            </a:pPr>
            <a:r>
              <a:rPr lang="en-US" sz="1904" dirty="0"/>
              <a:t>    </a:t>
            </a:r>
            <a:r>
              <a:rPr lang="en-US" sz="1904" dirty="0" err="1"/>
              <a:t>featureLevels</a:t>
            </a:r>
            <a:r>
              <a:rPr lang="en-US" sz="1904" dirty="0"/>
              <a:t>,			</a:t>
            </a:r>
            <a:r>
              <a:rPr lang="en-US" sz="1904" dirty="0">
                <a:solidFill>
                  <a:srgbClr val="59CC0E"/>
                </a:solidFill>
              </a:rPr>
              <a:t>// what app will support</a:t>
            </a:r>
          </a:p>
          <a:p>
            <a:pPr defTabSz="932660">
              <a:defRPr/>
            </a:pPr>
            <a:r>
              <a:rPr lang="en-US" sz="1904" dirty="0"/>
              <a:t>    ARRAYSIZE(</a:t>
            </a:r>
            <a:r>
              <a:rPr lang="en-US" sz="1904" dirty="0" err="1"/>
              <a:t>featureLevels</a:t>
            </a:r>
            <a:r>
              <a:rPr lang="en-US" sz="1904" dirty="0"/>
              <a:t>),</a:t>
            </a:r>
          </a:p>
          <a:p>
            <a:pPr defTabSz="932660">
              <a:defRPr/>
            </a:pPr>
            <a:r>
              <a:rPr lang="en-US" sz="1904" dirty="0"/>
              <a:t>    D3D11_SDK_VERSION, 		</a:t>
            </a:r>
            <a:r>
              <a:rPr lang="en-US" sz="1904" dirty="0">
                <a:solidFill>
                  <a:srgbClr val="59CC0E"/>
                </a:solidFill>
              </a:rPr>
              <a:t>// should always be D3D11_SDK_VERSION</a:t>
            </a:r>
          </a:p>
          <a:p>
            <a:pPr defTabSz="932660">
              <a:defRPr/>
            </a:pPr>
            <a:r>
              <a:rPr lang="en-US" sz="1904" dirty="0"/>
              <a:t>    &amp;device, 				</a:t>
            </a:r>
            <a:r>
              <a:rPr lang="en-US" sz="1904" dirty="0">
                <a:solidFill>
                  <a:srgbClr val="59CC0E"/>
                </a:solidFill>
              </a:rPr>
              <a:t>// created device</a:t>
            </a:r>
          </a:p>
          <a:p>
            <a:pPr defTabSz="932660">
              <a:defRPr/>
            </a:pPr>
            <a:r>
              <a:rPr lang="en-US" sz="1904" dirty="0"/>
              <a:t>    &amp;</a:t>
            </a:r>
            <a:r>
              <a:rPr lang="en-US" sz="1904" dirty="0" err="1"/>
              <a:t>m_featureLevel</a:t>
            </a:r>
            <a:r>
              <a:rPr lang="en-US" sz="1904" dirty="0"/>
              <a:t>, 			</a:t>
            </a:r>
            <a:r>
              <a:rPr lang="en-US" sz="1904" dirty="0">
                <a:solidFill>
                  <a:srgbClr val="59CC0E"/>
                </a:solidFill>
              </a:rPr>
              <a:t>// feature level of the device</a:t>
            </a:r>
          </a:p>
          <a:p>
            <a:pPr defTabSz="932660">
              <a:defRPr/>
            </a:pPr>
            <a:r>
              <a:rPr lang="en-US" sz="1904" dirty="0"/>
              <a:t>    &amp;context				</a:t>
            </a:r>
            <a:r>
              <a:rPr lang="en-US" sz="1904" dirty="0">
                <a:solidFill>
                  <a:srgbClr val="59CC0E"/>
                </a:solidFill>
              </a:rPr>
              <a:t>// corresponding immediate context</a:t>
            </a:r>
          </a:p>
          <a:p>
            <a:pPr defTabSz="932660">
              <a:defRPr/>
            </a:pPr>
            <a:r>
              <a:rPr lang="en-US" sz="1904" dirty="0"/>
              <a:t>    );</a:t>
            </a:r>
          </a:p>
        </p:txBody>
      </p:sp>
    </p:spTree>
    <p:extLst>
      <p:ext uri="{BB962C8B-B14F-4D97-AF65-F5344CB8AC3E}">
        <p14:creationId xmlns:p14="http://schemas.microsoft.com/office/powerpoint/2010/main" val="1970912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grpId="1" nodeType="clickEffect">
                                  <p:stCondLst>
                                    <p:cond delay="0"/>
                                  </p:stCondLst>
                                  <p:childTnLst>
                                    <p:animMotion origin="layout" path="M 7.26752E-7 4.44444E-6 L 7.26752E-7 0.17592 " pathEditMode="relative" rAng="0" ptsTypes="AA">
                                      <p:cBhvr>
                                        <p:cTn id="11" dur="1000" fill="hold"/>
                                        <p:tgtEl>
                                          <p:spTgt spid="4"/>
                                        </p:tgtEl>
                                        <p:attrNameLst>
                                          <p:attrName>ppt_x</p:attrName>
                                          <p:attrName>ppt_y</p:attrName>
                                        </p:attrNameLst>
                                      </p:cBhvr>
                                      <p:rCtr x="0" y="87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7731" y="1352161"/>
            <a:ext cx="9062933" cy="2435131"/>
          </a:xfrm>
        </p:spPr>
        <p:txBody>
          <a:bodyPr anchor="ctr"/>
          <a:lstStyle/>
          <a:p>
            <a:r>
              <a:rPr lang="en-US" sz="4896" dirty="0">
                <a:solidFill>
                  <a:schemeClr val="tx1"/>
                </a:solidFill>
              </a:rPr>
              <a:t>Creating a Cutting-Edge Game for Windows Tablets</a:t>
            </a:r>
            <a:endParaRPr lang="en-US" dirty="0">
              <a:solidFill>
                <a:schemeClr val="tx1"/>
              </a:solidFill>
            </a:endParaRPr>
          </a:p>
        </p:txBody>
      </p:sp>
      <p:sp>
        <p:nvSpPr>
          <p:cNvPr id="3" name="Subtitle 2"/>
          <p:cNvSpPr>
            <a:spLocks noGrp="1"/>
          </p:cNvSpPr>
          <p:nvPr>
            <p:ph type="subTitle" idx="1"/>
          </p:nvPr>
        </p:nvSpPr>
        <p:spPr>
          <a:xfrm>
            <a:off x="275482" y="5534608"/>
            <a:ext cx="7314162" cy="1163054"/>
          </a:xfrm>
        </p:spPr>
        <p:txBody>
          <a:bodyPr anchor="ctr">
            <a:normAutofit fontScale="70000" lnSpcReduction="20000"/>
          </a:bodyPr>
          <a:lstStyle/>
          <a:p>
            <a:pPr>
              <a:lnSpc>
                <a:spcPct val="120000"/>
              </a:lnSpc>
            </a:pPr>
            <a:r>
              <a:rPr lang="en-US" sz="3672" dirty="0">
                <a:solidFill>
                  <a:schemeClr val="tx1"/>
                </a:solidFill>
              </a:rPr>
              <a:t>Chas. Boyd</a:t>
            </a:r>
          </a:p>
          <a:p>
            <a:pPr>
              <a:lnSpc>
                <a:spcPct val="120000"/>
              </a:lnSpc>
            </a:pPr>
            <a:r>
              <a:rPr lang="en-US" sz="3672" dirty="0">
                <a:solidFill>
                  <a:schemeClr val="tx1"/>
                </a:solidFill>
              </a:rPr>
              <a:t>Windows </a:t>
            </a:r>
            <a:r>
              <a:rPr lang="en-US" sz="3672" dirty="0" smtClean="0">
                <a:solidFill>
                  <a:schemeClr val="tx1"/>
                </a:solidFill>
              </a:rPr>
              <a:t>Graphics</a:t>
            </a:r>
          </a:p>
          <a:p>
            <a:pPr>
              <a:lnSpc>
                <a:spcPct val="120000"/>
              </a:lnSpc>
            </a:pPr>
            <a:r>
              <a:rPr lang="en-US" sz="3672" dirty="0" smtClean="0">
                <a:solidFill>
                  <a:schemeClr val="tx1"/>
                </a:solidFill>
              </a:rPr>
              <a:t>3-043</a:t>
            </a:r>
            <a:endParaRPr lang="en-US" sz="3672" dirty="0">
              <a:solidFill>
                <a:schemeClr val="tx1"/>
              </a:solidFill>
            </a:endParaRPr>
          </a:p>
        </p:txBody>
      </p:sp>
    </p:spTree>
    <p:extLst>
      <p:ext uri="{BB962C8B-B14F-4D97-AF65-F5344CB8AC3E}">
        <p14:creationId xmlns:p14="http://schemas.microsoft.com/office/powerpoint/2010/main" val="39085578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1"/>
            <a:ext cx="12434711" cy="6994525"/>
          </a:xfrm>
          <a:prstGeom prst="rect">
            <a:avLst/>
          </a:prstGeom>
        </p:spPr>
      </p:pic>
      <p:sp>
        <p:nvSpPr>
          <p:cNvPr id="2" name="Title 1"/>
          <p:cNvSpPr>
            <a:spLocks noGrp="1"/>
          </p:cNvSpPr>
          <p:nvPr>
            <p:ph type="title"/>
          </p:nvPr>
        </p:nvSpPr>
        <p:spPr/>
        <p:txBody>
          <a:bodyPr/>
          <a:lstStyle/>
          <a:p>
            <a:r>
              <a:rPr lang="en-US" dirty="0" smtClean="0">
                <a:solidFill>
                  <a:schemeClr val="tx1"/>
                </a:solidFill>
              </a:rPr>
              <a:t>Tiled Resources	</a:t>
            </a:r>
            <a:endParaRPr lang="en-US" dirty="0">
              <a:solidFill>
                <a:schemeClr val="tx1"/>
              </a:solidFill>
            </a:endParaRPr>
          </a:p>
        </p:txBody>
      </p:sp>
      <p:sp>
        <p:nvSpPr>
          <p:cNvPr id="3" name="Text Placeholder 2"/>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8176550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 y="-373"/>
            <a:ext cx="12486395" cy="6993552"/>
          </a:xfrm>
          <a:prstGeom prst="rect">
            <a:avLst/>
          </a:prstGeom>
        </p:spPr>
      </p:pic>
      <p:sp>
        <p:nvSpPr>
          <p:cNvPr id="2" name="Text Placeholder 1"/>
          <p:cNvSpPr>
            <a:spLocks noGrp="1"/>
          </p:cNvSpPr>
          <p:nvPr>
            <p:ph type="body" sz="quarter" idx="10"/>
          </p:nvPr>
        </p:nvSpPr>
        <p:spPr/>
        <p:txBody>
          <a:bodyPr/>
          <a:lstStyle/>
          <a:p>
            <a:endParaRPr lang="en-US">
              <a:solidFill>
                <a:schemeClr val="bg1"/>
              </a:solidFill>
            </a:endParaRPr>
          </a:p>
        </p:txBody>
      </p:sp>
      <p:sp>
        <p:nvSpPr>
          <p:cNvPr id="3" name="Text Placeholder 2"/>
          <p:cNvSpPr>
            <a:spLocks noGrp="1"/>
          </p:cNvSpPr>
          <p:nvPr>
            <p:ph type="body" sz="quarter" idx="11"/>
          </p:nvPr>
        </p:nvSpPr>
        <p:spPr/>
        <p:txBody>
          <a:bodyPr/>
          <a:lstStyle/>
          <a:p>
            <a:endParaRPr lang="en-US" dirty="0">
              <a:solidFill>
                <a:schemeClr val="bg1"/>
              </a:solidFill>
            </a:endParaRPr>
          </a:p>
        </p:txBody>
      </p:sp>
      <p:sp>
        <p:nvSpPr>
          <p:cNvPr id="4" name="Title 3"/>
          <p:cNvSpPr>
            <a:spLocks noGrp="1"/>
          </p:cNvSpPr>
          <p:nvPr>
            <p:ph type="title"/>
          </p:nvPr>
        </p:nvSpPr>
        <p:spPr/>
        <p:txBody>
          <a:bodyPr/>
          <a:lstStyle/>
          <a:p>
            <a:r>
              <a:rPr lang="en-US" dirty="0" smtClean="0">
                <a:solidFill>
                  <a:schemeClr val="bg1"/>
                </a:solidFill>
              </a:rPr>
              <a:t>Graphine</a:t>
            </a:r>
            <a:endParaRPr lang="en-US" dirty="0">
              <a:solidFill>
                <a:schemeClr val="bg1"/>
              </a:solidFill>
            </a:endParaRPr>
          </a:p>
        </p:txBody>
      </p:sp>
      <p:sp>
        <p:nvSpPr>
          <p:cNvPr id="5" name="Rectangle 4"/>
          <p:cNvSpPr/>
          <p:nvPr/>
        </p:nvSpPr>
        <p:spPr bwMode="auto">
          <a:xfrm>
            <a:off x="89769" y="356787"/>
            <a:ext cx="3080900" cy="93098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t" anchorCtr="0"/>
          <a:lstStyle/>
          <a:p>
            <a:pPr algn="ctr" defTabSz="932227"/>
            <a:endParaRPr lang="en-US" sz="1599" spc="-102" dirty="0">
              <a:gradFill>
                <a:gsLst>
                  <a:gs pos="0">
                    <a:srgbClr val="FFFFFF"/>
                  </a:gs>
                  <a:gs pos="100000">
                    <a:srgbClr val="FFFFFF"/>
                  </a:gs>
                </a:gsLst>
                <a:lin ang="5400000" scaled="0"/>
              </a:gradFill>
              <a:ea typeface="Segoe UI" pitchFamily="34" charset="0"/>
              <a:cs typeface="Segoe UI" pitchFamily="34" charset="0"/>
            </a:endParaRPr>
          </a:p>
        </p:txBody>
      </p:sp>
      <p:pic>
        <p:nvPicPr>
          <p:cNvPr id="2050" name="Picture 2" descr="Home">
            <a:hlinkClick r:id="rId4" tooltip="Hom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5481" y="540963"/>
            <a:ext cx="2662812" cy="514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7181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Tiled Resources Applications</a:t>
            </a:r>
            <a:endParaRPr lang="en-US" dirty="0">
              <a:solidFill>
                <a:schemeClr val="tx1"/>
              </a:solidFill>
            </a:endParaRPr>
          </a:p>
        </p:txBody>
      </p:sp>
      <p:sp>
        <p:nvSpPr>
          <p:cNvPr id="3" name="Text Placeholder 2"/>
          <p:cNvSpPr>
            <a:spLocks noGrp="1"/>
          </p:cNvSpPr>
          <p:nvPr>
            <p:ph type="body" sz="quarter" idx="10"/>
          </p:nvPr>
        </p:nvSpPr>
        <p:spPr>
          <a:xfrm>
            <a:off x="275481" y="1668463"/>
            <a:ext cx="12160112" cy="5027612"/>
          </a:xfrm>
        </p:spPr>
        <p:txBody>
          <a:bodyPr/>
          <a:lstStyle/>
          <a:p>
            <a:r>
              <a:rPr lang="en-US" sz="3264" spc="-102" dirty="0">
                <a:solidFill>
                  <a:schemeClr val="tx1"/>
                </a:solidFill>
              </a:rPr>
              <a:t>Games: terrain, shadow maps, skyboxes, etc.</a:t>
            </a:r>
          </a:p>
          <a:p>
            <a:r>
              <a:rPr lang="en-US" sz="3264" spc="-102" dirty="0">
                <a:solidFill>
                  <a:schemeClr val="tx1"/>
                </a:solidFill>
              </a:rPr>
              <a:t>Atlases: fine-grained memory management with minimal state changes</a:t>
            </a:r>
          </a:p>
          <a:p>
            <a:r>
              <a:rPr lang="en-US" sz="3264" spc="-102" dirty="0">
                <a:solidFill>
                  <a:schemeClr val="tx1"/>
                </a:solidFill>
              </a:rPr>
              <a:t>Imaging: 256Mpixel image display/editing</a:t>
            </a:r>
          </a:p>
          <a:p>
            <a:r>
              <a:rPr lang="en-US" sz="3264" spc="-102" dirty="0">
                <a:solidFill>
                  <a:schemeClr val="tx1"/>
                </a:solidFill>
              </a:rPr>
              <a:t>Maps:  massive datasets</a:t>
            </a:r>
          </a:p>
          <a:p>
            <a:endParaRPr lang="en-US" sz="3264" spc="-102" dirty="0">
              <a:solidFill>
                <a:schemeClr val="tx1"/>
              </a:solidFill>
            </a:endParaRPr>
          </a:p>
          <a:p>
            <a:r>
              <a:rPr lang="en-US" sz="3264" spc="-102" dirty="0">
                <a:solidFill>
                  <a:schemeClr val="tx1"/>
                </a:solidFill>
              </a:rPr>
              <a:t>See Talk 4-063:</a:t>
            </a:r>
          </a:p>
          <a:p>
            <a:r>
              <a:rPr lang="en-US" sz="3264" spc="-102" dirty="0">
                <a:solidFill>
                  <a:schemeClr val="tx1"/>
                </a:solidFill>
              </a:rPr>
              <a:t> Massive virtual textures for games: Direct3D Tiled Resources</a:t>
            </a:r>
          </a:p>
          <a:p>
            <a:endParaRPr lang="en-US" sz="3264" spc="-102" dirty="0">
              <a:solidFill>
                <a:schemeClr val="tx1"/>
              </a:solidFill>
            </a:endParaRPr>
          </a:p>
        </p:txBody>
      </p:sp>
    </p:spTree>
    <p:extLst>
      <p:ext uri="{BB962C8B-B14F-4D97-AF65-F5344CB8AC3E}">
        <p14:creationId xmlns:p14="http://schemas.microsoft.com/office/powerpoint/2010/main" val="27249991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Cutting Edge Game Performance</a:t>
            </a:r>
            <a:endParaRPr lang="en-US" dirty="0">
              <a:solidFill>
                <a:schemeClr val="tx1"/>
              </a:solidFill>
            </a:endParaRPr>
          </a:p>
        </p:txBody>
      </p:sp>
      <p:sp>
        <p:nvSpPr>
          <p:cNvPr id="3" name="Text Placeholder 2"/>
          <p:cNvSpPr>
            <a:spLocks noGrp="1"/>
          </p:cNvSpPr>
          <p:nvPr>
            <p:ph type="body" sz="quarter" idx="10"/>
          </p:nvPr>
        </p:nvSpPr>
        <p:spPr>
          <a:xfrm>
            <a:off x="275481" y="2845030"/>
            <a:ext cx="11885514" cy="897188"/>
          </a:xfrm>
        </p:spPr>
        <p:txBody>
          <a:bodyPr/>
          <a:lstStyle/>
          <a:p>
            <a:r>
              <a:rPr lang="en-US" dirty="0" smtClean="0">
                <a:solidFill>
                  <a:schemeClr val="tx1"/>
                </a:solidFill>
              </a:rPr>
              <a:t>How do I make my high-end game fast enough on a tablet?</a:t>
            </a:r>
            <a:endParaRPr lang="en-US" dirty="0">
              <a:solidFill>
                <a:schemeClr val="tx1"/>
              </a:solidFill>
            </a:endParaRPr>
          </a:p>
        </p:txBody>
      </p:sp>
    </p:spTree>
    <p:extLst>
      <p:ext uri="{BB962C8B-B14F-4D97-AF65-F5344CB8AC3E}">
        <p14:creationId xmlns:p14="http://schemas.microsoft.com/office/powerpoint/2010/main" val="39127254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Graphics Performance on Tablets</a:t>
            </a:r>
            <a:endParaRPr lang="en-US" dirty="0">
              <a:solidFill>
                <a:schemeClr val="tx1"/>
              </a:solidFill>
            </a:endParaRPr>
          </a:p>
        </p:txBody>
      </p:sp>
      <p:sp>
        <p:nvSpPr>
          <p:cNvPr id="3" name="Content Placeholder 2"/>
          <p:cNvSpPr>
            <a:spLocks noGrp="1"/>
          </p:cNvSpPr>
          <p:nvPr>
            <p:ph idx="1"/>
          </p:nvPr>
        </p:nvSpPr>
        <p:spPr/>
        <p:txBody>
          <a:bodyPr/>
          <a:lstStyle/>
          <a:p>
            <a:r>
              <a:rPr lang="en-US" sz="3264" dirty="0">
                <a:solidFill>
                  <a:schemeClr val="tx1"/>
                </a:solidFill>
              </a:rPr>
              <a:t>2D / sprite games should run at native resolution wherever possible</a:t>
            </a:r>
          </a:p>
          <a:p>
            <a:pPr lvl="1"/>
            <a:r>
              <a:rPr lang="en-US" sz="2464" dirty="0">
                <a:solidFill>
                  <a:schemeClr val="tx1"/>
                </a:solidFill>
              </a:rPr>
              <a:t>Look at ways to minimize overdraw, such as more complex meshes.</a:t>
            </a:r>
          </a:p>
          <a:p>
            <a:endParaRPr lang="en-US" sz="3264" dirty="0">
              <a:solidFill>
                <a:schemeClr val="tx1"/>
              </a:solidFill>
            </a:endParaRPr>
          </a:p>
          <a:p>
            <a:r>
              <a:rPr lang="en-US" sz="3264" dirty="0">
                <a:solidFill>
                  <a:schemeClr val="tx1"/>
                </a:solidFill>
              </a:rPr>
              <a:t>3D games may need to render the scene at lower-than-native resolution, and scale up to native before the overlay elements (score, </a:t>
            </a:r>
            <a:r>
              <a:rPr lang="en-US" sz="3264" dirty="0" err="1">
                <a:solidFill>
                  <a:schemeClr val="tx1"/>
                </a:solidFill>
              </a:rPr>
              <a:t>etc</a:t>
            </a:r>
            <a:r>
              <a:rPr lang="en-US" sz="3264" dirty="0">
                <a:solidFill>
                  <a:schemeClr val="tx1"/>
                </a:solidFill>
              </a:rPr>
              <a:t>) are applied</a:t>
            </a:r>
          </a:p>
          <a:p>
            <a:pPr lvl="1"/>
            <a:r>
              <a:rPr lang="en-US" sz="2464" dirty="0">
                <a:solidFill>
                  <a:schemeClr val="tx1"/>
                </a:solidFill>
              </a:rPr>
              <a:t>This is common practice on the PC and consoles</a:t>
            </a:r>
          </a:p>
          <a:p>
            <a:pPr lvl="1"/>
            <a:endParaRPr lang="en-US" sz="2464" dirty="0">
              <a:solidFill>
                <a:schemeClr val="tx1"/>
              </a:solidFill>
            </a:endParaRPr>
          </a:p>
          <a:p>
            <a:r>
              <a:rPr lang="en-US" sz="3264" dirty="0">
                <a:solidFill>
                  <a:schemeClr val="tx1"/>
                </a:solidFill>
              </a:rPr>
              <a:t>The new overlapping </a:t>
            </a:r>
            <a:r>
              <a:rPr lang="en-US" sz="3264" dirty="0" err="1">
                <a:solidFill>
                  <a:schemeClr val="tx1"/>
                </a:solidFill>
              </a:rPr>
              <a:t>Swapchain</a:t>
            </a:r>
            <a:r>
              <a:rPr lang="en-US" sz="3264" dirty="0">
                <a:solidFill>
                  <a:schemeClr val="tx1"/>
                </a:solidFill>
              </a:rPr>
              <a:t> API enables accelerated scaling</a:t>
            </a:r>
          </a:p>
          <a:p>
            <a:pPr lvl="1"/>
            <a:r>
              <a:rPr lang="en-US" sz="2464" dirty="0">
                <a:solidFill>
                  <a:schemeClr val="tx1"/>
                </a:solidFill>
              </a:rPr>
              <a:t>As we’ll see later</a:t>
            </a:r>
          </a:p>
          <a:p>
            <a:endParaRPr lang="en-US" sz="3264" dirty="0">
              <a:solidFill>
                <a:schemeClr val="tx1"/>
              </a:solidFill>
            </a:endParaRPr>
          </a:p>
          <a:p>
            <a:endParaRPr lang="en-US" sz="3264" dirty="0">
              <a:solidFill>
                <a:schemeClr val="tx1"/>
              </a:solidFill>
            </a:endParaRPr>
          </a:p>
          <a:p>
            <a:r>
              <a:rPr lang="en-US" sz="3264" dirty="0">
                <a:solidFill>
                  <a:schemeClr val="tx1"/>
                </a:solidFill>
              </a:rPr>
              <a:t> </a:t>
            </a:r>
          </a:p>
        </p:txBody>
      </p:sp>
    </p:spTree>
    <p:extLst>
      <p:ext uri="{BB962C8B-B14F-4D97-AF65-F5344CB8AC3E}">
        <p14:creationId xmlns:p14="http://schemas.microsoft.com/office/powerpoint/2010/main" val="1921170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Graphics </a:t>
            </a:r>
            <a:r>
              <a:rPr lang="en-US" dirty="0">
                <a:solidFill>
                  <a:schemeClr val="tx1"/>
                </a:solidFill>
              </a:rPr>
              <a:t>Performance  </a:t>
            </a:r>
            <a:r>
              <a:rPr lang="en-US" dirty="0" smtClean="0">
                <a:solidFill>
                  <a:schemeClr val="tx1"/>
                </a:solidFill>
              </a:rPr>
              <a:t>-Language </a:t>
            </a:r>
            <a:endParaRPr lang="en-US" dirty="0">
              <a:solidFill>
                <a:schemeClr val="tx1"/>
              </a:solidFill>
            </a:endParaRPr>
          </a:p>
        </p:txBody>
      </p:sp>
      <p:sp>
        <p:nvSpPr>
          <p:cNvPr id="3" name="Content Placeholder 2"/>
          <p:cNvSpPr>
            <a:spLocks noGrp="1"/>
          </p:cNvSpPr>
          <p:nvPr>
            <p:ph idx="1"/>
          </p:nvPr>
        </p:nvSpPr>
        <p:spPr/>
        <p:txBody>
          <a:bodyPr/>
          <a:lstStyle/>
          <a:p>
            <a:r>
              <a:rPr lang="en-US" sz="3672" dirty="0">
                <a:solidFill>
                  <a:schemeClr val="tx1"/>
                </a:solidFill>
              </a:rPr>
              <a:t>Also consider programming language</a:t>
            </a:r>
          </a:p>
          <a:p>
            <a:endParaRPr lang="en-US" sz="3672" dirty="0">
              <a:solidFill>
                <a:schemeClr val="tx1"/>
              </a:solidFill>
            </a:endParaRPr>
          </a:p>
          <a:p>
            <a:r>
              <a:rPr lang="en-US" sz="3672" dirty="0">
                <a:solidFill>
                  <a:schemeClr val="tx1"/>
                </a:solidFill>
              </a:rPr>
              <a:t>C++ is the fastest language we offer</a:t>
            </a:r>
          </a:p>
          <a:p>
            <a:pPr lvl="1"/>
            <a:r>
              <a:rPr lang="en-US" sz="2872" dirty="0">
                <a:solidFill>
                  <a:schemeClr val="tx1"/>
                </a:solidFill>
              </a:rPr>
              <a:t>Enables the most ‘vertical’ portability</a:t>
            </a:r>
          </a:p>
          <a:p>
            <a:pPr lvl="1"/>
            <a:endParaRPr lang="en-US" sz="2872" dirty="0">
              <a:solidFill>
                <a:schemeClr val="tx1"/>
              </a:solidFill>
            </a:endParaRPr>
          </a:p>
          <a:p>
            <a:r>
              <a:rPr lang="en-US" sz="3672" dirty="0">
                <a:solidFill>
                  <a:schemeClr val="tx1"/>
                </a:solidFill>
              </a:rPr>
              <a:t>The C++ sample code is very straightforward</a:t>
            </a:r>
          </a:p>
          <a:p>
            <a:pPr lvl="1"/>
            <a:r>
              <a:rPr lang="en-US" sz="2872" dirty="0">
                <a:solidFill>
                  <a:schemeClr val="tx1"/>
                </a:solidFill>
              </a:rPr>
              <a:t>Modeled after XNA architecture</a:t>
            </a:r>
          </a:p>
        </p:txBody>
      </p:sp>
    </p:spTree>
    <p:extLst>
      <p:ext uri="{BB962C8B-B14F-4D97-AF65-F5344CB8AC3E}">
        <p14:creationId xmlns:p14="http://schemas.microsoft.com/office/powerpoint/2010/main" val="21547769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1"/>
                </a:solidFill>
              </a:rPr>
              <a:t>Cutting Edge Games: Size</a:t>
            </a:r>
            <a:endParaRPr lang="en-US" dirty="0">
              <a:solidFill>
                <a:schemeClr val="tx1"/>
              </a:solidFill>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6175398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Packaging and Distribution</a:t>
            </a:r>
            <a:endParaRPr lang="en-US" dirty="0">
              <a:solidFill>
                <a:schemeClr val="tx1"/>
              </a:solidFill>
            </a:endParaRPr>
          </a:p>
        </p:txBody>
      </p:sp>
      <p:sp>
        <p:nvSpPr>
          <p:cNvPr id="3" name="Content Placeholder 2"/>
          <p:cNvSpPr>
            <a:spLocks noGrp="1"/>
          </p:cNvSpPr>
          <p:nvPr>
            <p:ph idx="1"/>
          </p:nvPr>
        </p:nvSpPr>
        <p:spPr/>
        <p:txBody>
          <a:bodyPr/>
          <a:lstStyle/>
          <a:p>
            <a:r>
              <a:rPr lang="en-US" dirty="0">
                <a:solidFill>
                  <a:schemeClr val="tx1"/>
                </a:solidFill>
              </a:rPr>
              <a:t>Typical cutting edge games of today come on dual layer DVDs (</a:t>
            </a:r>
            <a:r>
              <a:rPr lang="en-US" dirty="0" err="1">
                <a:solidFill>
                  <a:schemeClr val="tx1"/>
                </a:solidFill>
              </a:rPr>
              <a:t>xbox</a:t>
            </a:r>
            <a:r>
              <a:rPr lang="en-US" dirty="0">
                <a:solidFill>
                  <a:schemeClr val="tx1"/>
                </a:solidFill>
              </a:rPr>
              <a:t> 360, PC, </a:t>
            </a:r>
            <a:r>
              <a:rPr lang="en-US" dirty="0" err="1">
                <a:solidFill>
                  <a:schemeClr val="tx1"/>
                </a:solidFill>
              </a:rPr>
              <a:t>etc</a:t>
            </a:r>
            <a:r>
              <a:rPr lang="en-US" dirty="0" smtClean="0">
                <a:solidFill>
                  <a:schemeClr val="tx1"/>
                </a:solidFill>
              </a:rPr>
              <a:t>) </a:t>
            </a:r>
            <a:r>
              <a:rPr lang="en-US" dirty="0">
                <a:solidFill>
                  <a:schemeClr val="tx1"/>
                </a:solidFill>
              </a:rPr>
              <a:t>and are 8 GB to </a:t>
            </a:r>
            <a:r>
              <a:rPr lang="en-US" dirty="0" smtClean="0">
                <a:solidFill>
                  <a:schemeClr val="tx1"/>
                </a:solidFill>
              </a:rPr>
              <a:t>25GB</a:t>
            </a:r>
            <a:endParaRPr lang="en-US" dirty="0">
              <a:solidFill>
                <a:schemeClr val="tx1"/>
              </a:solidFill>
            </a:endParaRPr>
          </a:p>
          <a:p>
            <a:endParaRPr lang="en-US" dirty="0" smtClean="0">
              <a:solidFill>
                <a:schemeClr val="tx1"/>
              </a:solidFill>
            </a:endParaRPr>
          </a:p>
          <a:p>
            <a:r>
              <a:rPr lang="en-US" dirty="0" smtClean="0">
                <a:solidFill>
                  <a:schemeClr val="tx1"/>
                </a:solidFill>
              </a:rPr>
              <a:t>Digital downloads can take a while…</a:t>
            </a:r>
          </a:p>
          <a:p>
            <a:endParaRPr lang="en-US" dirty="0" smtClean="0">
              <a:solidFill>
                <a:schemeClr val="tx1"/>
              </a:solidFill>
            </a:endParaRPr>
          </a:p>
          <a:p>
            <a:r>
              <a:rPr lang="en-US" sz="3655" dirty="0">
                <a:solidFill>
                  <a:schemeClr val="tx1"/>
                </a:solidFill>
              </a:rPr>
              <a:t>How do I fit my game on a tablet?</a:t>
            </a:r>
          </a:p>
          <a:p>
            <a:endParaRPr lang="en-US" dirty="0"/>
          </a:p>
        </p:txBody>
      </p:sp>
    </p:spTree>
    <p:extLst>
      <p:ext uri="{BB962C8B-B14F-4D97-AF65-F5344CB8AC3E}">
        <p14:creationId xmlns:p14="http://schemas.microsoft.com/office/powerpoint/2010/main" val="3126342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217355"/>
            <a:ext cx="11885513" cy="912813"/>
          </a:xfrm>
        </p:spPr>
        <p:txBody>
          <a:bodyPr/>
          <a:lstStyle/>
          <a:p>
            <a:r>
              <a:rPr lang="en-US" dirty="0" smtClean="0">
                <a:solidFill>
                  <a:schemeClr val="tx1"/>
                </a:solidFill>
              </a:rPr>
              <a:t>App Packages in Windows 8</a:t>
            </a:r>
            <a:endParaRPr lang="en-US" dirty="0">
              <a:solidFill>
                <a:schemeClr val="tx1"/>
              </a:solidFill>
            </a:endParaRPr>
          </a:p>
        </p:txBody>
      </p:sp>
      <p:sp>
        <p:nvSpPr>
          <p:cNvPr id="3" name="Content Placeholder 2"/>
          <p:cNvSpPr>
            <a:spLocks noGrp="1"/>
          </p:cNvSpPr>
          <p:nvPr>
            <p:ph idx="1"/>
          </p:nvPr>
        </p:nvSpPr>
        <p:spPr/>
        <p:txBody>
          <a:bodyPr/>
          <a:lstStyle/>
          <a:p>
            <a:endParaRPr lang="en-US" dirty="0">
              <a:solidFill>
                <a:schemeClr val="tx1"/>
              </a:solidFill>
            </a:endParaRPr>
          </a:p>
        </p:txBody>
      </p:sp>
      <p:sp>
        <p:nvSpPr>
          <p:cNvPr id="4" name="Rectangle 3"/>
          <p:cNvSpPr/>
          <p:nvPr/>
        </p:nvSpPr>
        <p:spPr bwMode="auto">
          <a:xfrm>
            <a:off x="3886443" y="1521617"/>
            <a:ext cx="1678686" cy="2134613"/>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x86 Binaries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Audio</a:t>
            </a:r>
          </a:p>
          <a:p>
            <a:pPr algn="ctr" defTabSz="950961"/>
            <a:r>
              <a:rPr lang="en-US" sz="2040" spc="-104" dirty="0">
                <a:solidFill>
                  <a:srgbClr val="FFFFFF"/>
                </a:solidFill>
                <a:ea typeface="Segoe UI" pitchFamily="34" charset="0"/>
                <a:cs typeface="Segoe UI" pitchFamily="34" charset="0"/>
              </a:rPr>
              <a:t>Textures</a:t>
            </a:r>
          </a:p>
          <a:p>
            <a:pPr algn="ctr" defTabSz="950961"/>
            <a:r>
              <a:rPr lang="en-US" sz="2040" spc="-104" dirty="0">
                <a:solidFill>
                  <a:srgbClr val="FFFFFF"/>
                </a:solidFill>
                <a:ea typeface="Segoe UI" pitchFamily="34" charset="0"/>
                <a:cs typeface="Segoe UI" pitchFamily="34" charset="0"/>
              </a:rPr>
              <a:t>Shaders</a:t>
            </a:r>
          </a:p>
          <a:p>
            <a:pPr algn="ctr" defTabSz="950961"/>
            <a:r>
              <a:rPr lang="en-US" sz="2040" spc="-104" dirty="0">
                <a:solidFill>
                  <a:srgbClr val="FFFFFF"/>
                </a:solidFill>
                <a:ea typeface="Segoe UI" pitchFamily="34" charset="0"/>
                <a:cs typeface="Segoe UI" pitchFamily="34" charset="0"/>
              </a:rPr>
              <a:t>Animations</a:t>
            </a:r>
          </a:p>
          <a:p>
            <a:pPr algn="ctr" defTabSz="950961"/>
            <a:endParaRPr lang="en-US" sz="2040" spc="-104" dirty="0">
              <a:solidFill>
                <a:srgbClr val="FFFFFF"/>
              </a:solidFill>
              <a:ea typeface="Segoe UI" pitchFamily="34" charset="0"/>
              <a:cs typeface="Segoe UI" pitchFamily="34" charset="0"/>
            </a:endParaRPr>
          </a:p>
        </p:txBody>
      </p:sp>
      <p:sp>
        <p:nvSpPr>
          <p:cNvPr id="5" name="Rectangle 4"/>
          <p:cNvSpPr/>
          <p:nvPr/>
        </p:nvSpPr>
        <p:spPr bwMode="auto">
          <a:xfrm>
            <a:off x="5681296" y="1521617"/>
            <a:ext cx="1678686" cy="2134613"/>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x64 Binaries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Audio</a:t>
            </a:r>
          </a:p>
          <a:p>
            <a:pPr algn="ctr" defTabSz="950961"/>
            <a:r>
              <a:rPr lang="en-US" sz="2040" spc="-104" dirty="0">
                <a:solidFill>
                  <a:srgbClr val="FFFFFF"/>
                </a:solidFill>
                <a:ea typeface="Segoe UI" pitchFamily="34" charset="0"/>
                <a:cs typeface="Segoe UI" pitchFamily="34" charset="0"/>
              </a:rPr>
              <a:t>Textures</a:t>
            </a:r>
          </a:p>
          <a:p>
            <a:pPr algn="ctr" defTabSz="950961"/>
            <a:r>
              <a:rPr lang="en-US" sz="2040" spc="-104" dirty="0">
                <a:solidFill>
                  <a:srgbClr val="FFFFFF"/>
                </a:solidFill>
                <a:ea typeface="Segoe UI" pitchFamily="34" charset="0"/>
                <a:cs typeface="Segoe UI" pitchFamily="34" charset="0"/>
              </a:rPr>
              <a:t>Shaders</a:t>
            </a:r>
          </a:p>
          <a:p>
            <a:pPr algn="ctr" defTabSz="950961"/>
            <a:r>
              <a:rPr lang="en-US" sz="2040" spc="-104" dirty="0">
                <a:solidFill>
                  <a:srgbClr val="FFFFFF"/>
                </a:solidFill>
                <a:ea typeface="Segoe UI" pitchFamily="34" charset="0"/>
                <a:cs typeface="Segoe UI" pitchFamily="34" charset="0"/>
              </a:rPr>
              <a:t>Animations</a:t>
            </a:r>
          </a:p>
          <a:p>
            <a:pPr algn="ctr" defTabSz="950961"/>
            <a:endParaRPr lang="en-US" sz="2040" spc="-104" dirty="0">
              <a:solidFill>
                <a:srgbClr val="FFFFFF"/>
              </a:solidFill>
              <a:ea typeface="Segoe UI" pitchFamily="34" charset="0"/>
              <a:cs typeface="Segoe UI" pitchFamily="34" charset="0"/>
            </a:endParaRPr>
          </a:p>
        </p:txBody>
      </p:sp>
      <p:sp>
        <p:nvSpPr>
          <p:cNvPr id="6" name="Rectangle 5"/>
          <p:cNvSpPr/>
          <p:nvPr/>
        </p:nvSpPr>
        <p:spPr bwMode="auto">
          <a:xfrm>
            <a:off x="7476148" y="1521615"/>
            <a:ext cx="1678686" cy="2134614"/>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ARM Binaries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Audio</a:t>
            </a:r>
          </a:p>
          <a:p>
            <a:pPr algn="ctr" defTabSz="950961"/>
            <a:r>
              <a:rPr lang="en-US" sz="2040" spc="-104" dirty="0">
                <a:solidFill>
                  <a:srgbClr val="FFFFFF"/>
                </a:solidFill>
                <a:ea typeface="Segoe UI" pitchFamily="34" charset="0"/>
                <a:cs typeface="Segoe UI" pitchFamily="34" charset="0"/>
              </a:rPr>
              <a:t>Textures</a:t>
            </a:r>
          </a:p>
          <a:p>
            <a:pPr algn="ctr" defTabSz="950961"/>
            <a:r>
              <a:rPr lang="en-US" sz="2040" spc="-104" dirty="0">
                <a:solidFill>
                  <a:srgbClr val="FFFFFF"/>
                </a:solidFill>
                <a:ea typeface="Segoe UI" pitchFamily="34" charset="0"/>
                <a:cs typeface="Segoe UI" pitchFamily="34" charset="0"/>
              </a:rPr>
              <a:t>Shaders</a:t>
            </a:r>
          </a:p>
          <a:p>
            <a:pPr algn="ctr" defTabSz="950961"/>
            <a:r>
              <a:rPr lang="en-US" sz="2040" spc="-104" dirty="0">
                <a:solidFill>
                  <a:srgbClr val="FFFFFF"/>
                </a:solidFill>
                <a:ea typeface="Segoe UI" pitchFamily="34" charset="0"/>
                <a:cs typeface="Segoe UI" pitchFamily="34" charset="0"/>
              </a:rPr>
              <a:t>Animations</a:t>
            </a:r>
          </a:p>
          <a:p>
            <a:pPr algn="ctr" defTabSz="950961"/>
            <a:endParaRPr lang="en-US" sz="2040" spc="-104" dirty="0">
              <a:solidFill>
                <a:srgbClr val="FFFFFF"/>
              </a:solidFill>
              <a:ea typeface="Segoe UI" pitchFamily="34" charset="0"/>
              <a:cs typeface="Segoe UI" pitchFamily="34" charset="0"/>
            </a:endParaRPr>
          </a:p>
        </p:txBody>
      </p:sp>
      <p:sp>
        <p:nvSpPr>
          <p:cNvPr id="21" name="TextBox 20"/>
          <p:cNvSpPr txBox="1"/>
          <p:nvPr/>
        </p:nvSpPr>
        <p:spPr>
          <a:xfrm>
            <a:off x="4306623" y="3671405"/>
            <a:ext cx="780548" cy="478376"/>
          </a:xfrm>
          <a:prstGeom prst="rect">
            <a:avLst/>
          </a:prstGeom>
          <a:noFill/>
        </p:spPr>
        <p:txBody>
          <a:bodyPr wrap="square" rtlCol="0">
            <a:spAutoFit/>
          </a:bodyPr>
          <a:lstStyle/>
          <a:p>
            <a:pPr defTabSz="932597"/>
            <a:r>
              <a:rPr lang="en-US" sz="2448" dirty="0">
                <a:solidFill>
                  <a:srgbClr val="FFFFFF"/>
                </a:solidFill>
              </a:rPr>
              <a:t>2GB </a:t>
            </a:r>
          </a:p>
        </p:txBody>
      </p:sp>
      <p:sp>
        <p:nvSpPr>
          <p:cNvPr id="22" name="TextBox 21"/>
          <p:cNvSpPr txBox="1"/>
          <p:nvPr/>
        </p:nvSpPr>
        <p:spPr>
          <a:xfrm>
            <a:off x="6083929" y="3675072"/>
            <a:ext cx="780548" cy="478376"/>
          </a:xfrm>
          <a:prstGeom prst="rect">
            <a:avLst/>
          </a:prstGeom>
          <a:noFill/>
        </p:spPr>
        <p:txBody>
          <a:bodyPr wrap="square" rtlCol="0">
            <a:spAutoFit/>
          </a:bodyPr>
          <a:lstStyle/>
          <a:p>
            <a:pPr defTabSz="932597"/>
            <a:r>
              <a:rPr lang="en-US" sz="2448" dirty="0">
                <a:solidFill>
                  <a:srgbClr val="FFFFFF"/>
                </a:solidFill>
              </a:rPr>
              <a:t>2GB </a:t>
            </a:r>
          </a:p>
        </p:txBody>
      </p:sp>
      <p:sp>
        <p:nvSpPr>
          <p:cNvPr id="23" name="TextBox 22"/>
          <p:cNvSpPr txBox="1"/>
          <p:nvPr/>
        </p:nvSpPr>
        <p:spPr>
          <a:xfrm>
            <a:off x="7861235" y="3664279"/>
            <a:ext cx="780548" cy="478376"/>
          </a:xfrm>
          <a:prstGeom prst="rect">
            <a:avLst/>
          </a:prstGeom>
          <a:noFill/>
        </p:spPr>
        <p:txBody>
          <a:bodyPr wrap="square" rtlCol="0">
            <a:spAutoFit/>
          </a:bodyPr>
          <a:lstStyle/>
          <a:p>
            <a:pPr defTabSz="932597"/>
            <a:r>
              <a:rPr lang="en-US" sz="2448" dirty="0">
                <a:solidFill>
                  <a:srgbClr val="FFFFFF"/>
                </a:solidFill>
              </a:rPr>
              <a:t>2GB </a:t>
            </a:r>
          </a:p>
        </p:txBody>
      </p:sp>
    </p:spTree>
    <p:extLst>
      <p:ext uri="{BB962C8B-B14F-4D97-AF65-F5344CB8AC3E}">
        <p14:creationId xmlns:p14="http://schemas.microsoft.com/office/powerpoint/2010/main" val="17188194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solidFill>
                <a:schemeClr val="tx1"/>
              </a:solidFill>
            </a:endParaRPr>
          </a:p>
        </p:txBody>
      </p:sp>
      <p:sp>
        <p:nvSpPr>
          <p:cNvPr id="2" name="Title 1"/>
          <p:cNvSpPr>
            <a:spLocks noGrp="1"/>
          </p:cNvSpPr>
          <p:nvPr>
            <p:ph type="title"/>
          </p:nvPr>
        </p:nvSpPr>
        <p:spPr>
          <a:xfrm>
            <a:off x="275481" y="217355"/>
            <a:ext cx="11885513" cy="912813"/>
          </a:xfrm>
        </p:spPr>
        <p:txBody>
          <a:bodyPr/>
          <a:lstStyle/>
          <a:p>
            <a:r>
              <a:rPr lang="en-US" dirty="0" smtClean="0">
                <a:solidFill>
                  <a:schemeClr val="tx1"/>
                </a:solidFill>
              </a:rPr>
              <a:t>App Packages in Windows 8.1</a:t>
            </a:r>
            <a:endParaRPr lang="en-US" dirty="0">
              <a:solidFill>
                <a:schemeClr val="tx1"/>
              </a:solidFill>
            </a:endParaRPr>
          </a:p>
        </p:txBody>
      </p:sp>
      <p:sp>
        <p:nvSpPr>
          <p:cNvPr id="4" name="Rectangle 3"/>
          <p:cNvSpPr/>
          <p:nvPr/>
        </p:nvSpPr>
        <p:spPr bwMode="auto">
          <a:xfrm>
            <a:off x="3886452" y="1521617"/>
            <a:ext cx="1678686" cy="4586954"/>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x86 Binaries</a:t>
            </a:r>
          </a:p>
          <a:p>
            <a:pPr algn="ctr" defTabSz="950961"/>
            <a:endParaRPr lang="en-US" sz="2040" spc="-104" dirty="0">
              <a:solidFill>
                <a:srgbClr val="FFFFFF"/>
              </a:solidFill>
              <a:ea typeface="Segoe UI" pitchFamily="34" charset="0"/>
              <a:cs typeface="Segoe UI" pitchFamily="34" charset="0"/>
            </a:endParaRP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Audio</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Textures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Shaders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Animations</a:t>
            </a:r>
          </a:p>
          <a:p>
            <a:pPr algn="ctr" defTabSz="950961"/>
            <a:endParaRPr lang="en-US" sz="2040" spc="-104" dirty="0">
              <a:solidFill>
                <a:srgbClr val="FFFFFF"/>
              </a:solidFill>
              <a:ea typeface="Segoe UI" pitchFamily="34" charset="0"/>
              <a:cs typeface="Segoe UI" pitchFamily="34" charset="0"/>
            </a:endParaRPr>
          </a:p>
        </p:txBody>
      </p:sp>
      <p:sp>
        <p:nvSpPr>
          <p:cNvPr id="5" name="Rectangle 4"/>
          <p:cNvSpPr/>
          <p:nvPr/>
        </p:nvSpPr>
        <p:spPr bwMode="auto">
          <a:xfrm>
            <a:off x="5681305" y="1521617"/>
            <a:ext cx="1678686" cy="4586954"/>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x64 Binaries</a:t>
            </a:r>
          </a:p>
          <a:p>
            <a:pPr algn="ctr" defTabSz="950961"/>
            <a:endParaRPr lang="en-US" sz="2040" spc="-104" dirty="0">
              <a:solidFill>
                <a:srgbClr val="FFFFFF"/>
              </a:solidFill>
              <a:ea typeface="Segoe UI" pitchFamily="34" charset="0"/>
              <a:cs typeface="Segoe UI" pitchFamily="34" charset="0"/>
            </a:endParaRP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Audio</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Textures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Shaders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Animations</a:t>
            </a:r>
          </a:p>
          <a:p>
            <a:pPr algn="ctr" defTabSz="950961"/>
            <a:endParaRPr lang="en-US" sz="2040" spc="-104" dirty="0">
              <a:solidFill>
                <a:srgbClr val="FFFFFF"/>
              </a:solidFill>
              <a:ea typeface="Segoe UI" pitchFamily="34" charset="0"/>
              <a:cs typeface="Segoe UI" pitchFamily="34" charset="0"/>
            </a:endParaRPr>
          </a:p>
        </p:txBody>
      </p:sp>
      <p:sp>
        <p:nvSpPr>
          <p:cNvPr id="6" name="Rectangle 5"/>
          <p:cNvSpPr/>
          <p:nvPr/>
        </p:nvSpPr>
        <p:spPr bwMode="auto">
          <a:xfrm>
            <a:off x="7476157" y="1521615"/>
            <a:ext cx="1678686" cy="4586955"/>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ARM Binaries</a:t>
            </a:r>
          </a:p>
          <a:p>
            <a:pPr algn="ctr" defTabSz="950961"/>
            <a:endParaRPr lang="en-US" sz="2040" spc="-104" dirty="0">
              <a:solidFill>
                <a:srgbClr val="FFFFFF"/>
              </a:solidFill>
              <a:ea typeface="Segoe UI" pitchFamily="34" charset="0"/>
              <a:cs typeface="Segoe UI" pitchFamily="34" charset="0"/>
            </a:endParaRP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Audio</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Textures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Shaders</a:t>
            </a:r>
          </a:p>
          <a:p>
            <a:pPr algn="ctr" defTabSz="950961"/>
            <a:endParaRPr lang="en-US" sz="2040" spc="-104" dirty="0">
              <a:solidFill>
                <a:srgbClr val="FFFFFF"/>
              </a:solidFill>
              <a:ea typeface="Segoe UI" pitchFamily="34" charset="0"/>
              <a:cs typeface="Segoe UI" pitchFamily="34" charset="0"/>
            </a:endParaRPr>
          </a:p>
          <a:p>
            <a:pPr algn="ctr" defTabSz="950961"/>
            <a:r>
              <a:rPr lang="en-US" sz="2040" spc="-104" dirty="0">
                <a:solidFill>
                  <a:srgbClr val="FFFFFF"/>
                </a:solidFill>
                <a:ea typeface="Segoe UI" pitchFamily="34" charset="0"/>
                <a:cs typeface="Segoe UI" pitchFamily="34" charset="0"/>
              </a:rPr>
              <a:t>Animations</a:t>
            </a:r>
          </a:p>
          <a:p>
            <a:pPr algn="ctr" defTabSz="950961"/>
            <a:endParaRPr lang="en-US" sz="2040" spc="-104" dirty="0">
              <a:solidFill>
                <a:srgbClr val="FFFFFF"/>
              </a:solidFill>
              <a:ea typeface="Segoe UI" pitchFamily="34" charset="0"/>
              <a:cs typeface="Segoe UI" pitchFamily="34" charset="0"/>
            </a:endParaRPr>
          </a:p>
        </p:txBody>
      </p:sp>
      <p:sp>
        <p:nvSpPr>
          <p:cNvPr id="21" name="TextBox 20"/>
          <p:cNvSpPr txBox="1"/>
          <p:nvPr/>
        </p:nvSpPr>
        <p:spPr>
          <a:xfrm>
            <a:off x="4306632" y="6122524"/>
            <a:ext cx="780548" cy="478376"/>
          </a:xfrm>
          <a:prstGeom prst="rect">
            <a:avLst/>
          </a:prstGeom>
          <a:noFill/>
        </p:spPr>
        <p:txBody>
          <a:bodyPr wrap="square" rtlCol="0">
            <a:spAutoFit/>
          </a:bodyPr>
          <a:lstStyle/>
          <a:p>
            <a:pPr defTabSz="932597"/>
            <a:r>
              <a:rPr lang="en-US" sz="2448" dirty="0">
                <a:solidFill>
                  <a:srgbClr val="FFFFFF"/>
                </a:solidFill>
              </a:rPr>
              <a:t>8GB </a:t>
            </a:r>
          </a:p>
        </p:txBody>
      </p:sp>
      <p:sp>
        <p:nvSpPr>
          <p:cNvPr id="22" name="TextBox 21"/>
          <p:cNvSpPr txBox="1"/>
          <p:nvPr/>
        </p:nvSpPr>
        <p:spPr>
          <a:xfrm>
            <a:off x="6083938" y="6126191"/>
            <a:ext cx="780548" cy="478376"/>
          </a:xfrm>
          <a:prstGeom prst="rect">
            <a:avLst/>
          </a:prstGeom>
          <a:noFill/>
        </p:spPr>
        <p:txBody>
          <a:bodyPr wrap="square" rtlCol="0">
            <a:spAutoFit/>
          </a:bodyPr>
          <a:lstStyle/>
          <a:p>
            <a:pPr defTabSz="932597"/>
            <a:r>
              <a:rPr lang="en-US" sz="2448" dirty="0">
                <a:solidFill>
                  <a:srgbClr val="FFFFFF"/>
                </a:solidFill>
              </a:rPr>
              <a:t>8GB </a:t>
            </a:r>
          </a:p>
        </p:txBody>
      </p:sp>
      <p:sp>
        <p:nvSpPr>
          <p:cNvPr id="23" name="TextBox 22"/>
          <p:cNvSpPr txBox="1"/>
          <p:nvPr/>
        </p:nvSpPr>
        <p:spPr>
          <a:xfrm>
            <a:off x="7861244" y="6115398"/>
            <a:ext cx="780548" cy="478376"/>
          </a:xfrm>
          <a:prstGeom prst="rect">
            <a:avLst/>
          </a:prstGeom>
          <a:noFill/>
        </p:spPr>
        <p:txBody>
          <a:bodyPr wrap="square" rtlCol="0">
            <a:spAutoFit/>
          </a:bodyPr>
          <a:lstStyle/>
          <a:p>
            <a:pPr defTabSz="932597"/>
            <a:r>
              <a:rPr lang="en-US" sz="2448" dirty="0">
                <a:solidFill>
                  <a:srgbClr val="FFFFFF"/>
                </a:solidFill>
              </a:rPr>
              <a:t>8GB </a:t>
            </a:r>
          </a:p>
        </p:txBody>
      </p:sp>
      <p:sp>
        <p:nvSpPr>
          <p:cNvPr id="10" name="Rectangle 9"/>
          <p:cNvSpPr/>
          <p:nvPr/>
        </p:nvSpPr>
        <p:spPr bwMode="auto">
          <a:xfrm>
            <a:off x="3713783" y="1263722"/>
            <a:ext cx="5585483" cy="552466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FFFFFF"/>
              </a:solidFill>
              <a:ea typeface="Segoe UI" pitchFamily="34" charset="0"/>
              <a:cs typeface="Segoe UI" pitchFamily="34" charset="0"/>
            </a:endParaRPr>
          </a:p>
        </p:txBody>
      </p:sp>
      <p:sp>
        <p:nvSpPr>
          <p:cNvPr id="11" name="TextBox 10"/>
          <p:cNvSpPr txBox="1"/>
          <p:nvPr/>
        </p:nvSpPr>
        <p:spPr>
          <a:xfrm>
            <a:off x="9337122" y="6261428"/>
            <a:ext cx="1293711" cy="542399"/>
          </a:xfrm>
          <a:prstGeom prst="rect">
            <a:avLst/>
          </a:prstGeom>
          <a:noFill/>
        </p:spPr>
        <p:txBody>
          <a:bodyPr wrap="square" rtlCol="0">
            <a:spAutoFit/>
          </a:bodyPr>
          <a:lstStyle/>
          <a:p>
            <a:pPr defTabSz="932597"/>
            <a:r>
              <a:rPr lang="en-US" sz="2856" dirty="0">
                <a:solidFill>
                  <a:srgbClr val="FFFFFF"/>
                </a:solidFill>
              </a:rPr>
              <a:t>25GB </a:t>
            </a:r>
          </a:p>
        </p:txBody>
      </p:sp>
    </p:spTree>
    <p:extLst>
      <p:ext uri="{BB962C8B-B14F-4D97-AF65-F5344CB8AC3E}">
        <p14:creationId xmlns:p14="http://schemas.microsoft.com/office/powerpoint/2010/main" val="3782063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1">
                    <a:alpha val="99000"/>
                  </a:schemeClr>
                </a:solidFill>
              </a:rPr>
              <a:t>The Broad Range of PCs</a:t>
            </a:r>
            <a:endParaRPr lang="en-US" dirty="0">
              <a:solidFill>
                <a:schemeClr val="bg1">
                  <a:alpha val="99000"/>
                </a:schemeClr>
              </a:solidFill>
            </a:endParaRPr>
          </a:p>
        </p:txBody>
      </p:sp>
      <p:grpSp>
        <p:nvGrpSpPr>
          <p:cNvPr id="9" name="Group 8"/>
          <p:cNvGrpSpPr/>
          <p:nvPr/>
        </p:nvGrpSpPr>
        <p:grpSpPr>
          <a:xfrm flipH="1">
            <a:off x="662854" y="1451006"/>
            <a:ext cx="11145254" cy="4267546"/>
            <a:chOff x="574680" y="1611313"/>
            <a:chExt cx="11044238" cy="4234012"/>
          </a:xfrm>
        </p:grpSpPr>
        <p:pic>
          <p:nvPicPr>
            <p:cNvPr id="3" name="Picture 2" descr="C:\Documents and Settings\ralf\My Documents\KeyShot\Renderings\untitled.67.jpg"/>
            <p:cNvPicPr>
              <a:picLocks noChangeAspect="1" noChangeArrowheads="1"/>
            </p:cNvPicPr>
            <p:nvPr/>
          </p:nvPicPr>
          <p:blipFill rotWithShape="1">
            <a:blip r:embed="rId3"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p:blipFill>
          <p:spPr bwMode="auto">
            <a:xfrm>
              <a:off x="574680" y="1611313"/>
              <a:ext cx="11044238" cy="4227512"/>
            </a:xfrm>
            <a:prstGeom prst="rect">
              <a:avLst/>
            </a:prstGeom>
            <a:noFill/>
            <a:ln>
              <a:noFill/>
            </a:ln>
          </p:spPr>
        </p:pic>
        <p:pic>
          <p:nvPicPr>
            <p:cNvPr id="5" name="Picture 4"/>
            <p:cNvPicPr>
              <a:picLocks noChangeAspect="1" noChangeArrowheads="1"/>
            </p:cNvPicPr>
            <p:nvPr/>
          </p:nvPicPr>
          <p:blipFill>
            <a:blip r:embed="rId4"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bwMode="auto">
            <a:xfrm>
              <a:off x="579034" y="1611313"/>
              <a:ext cx="11039884" cy="42340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216075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0" y="298450"/>
            <a:ext cx="12160112" cy="912813"/>
          </a:xfrm>
        </p:spPr>
        <p:txBody>
          <a:bodyPr/>
          <a:lstStyle/>
          <a:p>
            <a:r>
              <a:rPr lang="en-US" sz="4896" dirty="0">
                <a:solidFill>
                  <a:schemeClr val="tx1"/>
                </a:solidFill>
              </a:rPr>
              <a:t>How do I minimize download time &amp; storage?</a:t>
            </a:r>
            <a:endParaRPr lang="en-US" dirty="0">
              <a:solidFill>
                <a:schemeClr val="tx1"/>
              </a:solidFill>
            </a:endParaRPr>
          </a:p>
        </p:txBody>
      </p:sp>
      <p:sp>
        <p:nvSpPr>
          <p:cNvPr id="3" name="Content Placeholder 2"/>
          <p:cNvSpPr>
            <a:spLocks noGrp="1"/>
          </p:cNvSpPr>
          <p:nvPr>
            <p:ph idx="1"/>
          </p:nvPr>
        </p:nvSpPr>
        <p:spPr/>
        <p:txBody>
          <a:bodyPr/>
          <a:lstStyle/>
          <a:p>
            <a:r>
              <a:rPr lang="en-US" dirty="0" smtClean="0">
                <a:solidFill>
                  <a:schemeClr val="tx1"/>
                </a:solidFill>
              </a:rPr>
              <a:t>DX9 GPUs don’t support some texture formats</a:t>
            </a:r>
          </a:p>
          <a:p>
            <a:endParaRPr lang="en-US" dirty="0" smtClean="0">
              <a:solidFill>
                <a:schemeClr val="tx1"/>
              </a:solidFill>
            </a:endParaRPr>
          </a:p>
          <a:p>
            <a:r>
              <a:rPr lang="en-US" dirty="0" smtClean="0">
                <a:solidFill>
                  <a:schemeClr val="tx1"/>
                </a:solidFill>
              </a:rPr>
              <a:t>			Choice:</a:t>
            </a:r>
          </a:p>
          <a:p>
            <a:r>
              <a:rPr lang="en-US" dirty="0" smtClean="0">
                <a:solidFill>
                  <a:schemeClr val="tx1"/>
                </a:solidFill>
              </a:rPr>
              <a:t>Use DX9 textures even for DX11 users	(LCD)</a:t>
            </a:r>
          </a:p>
          <a:p>
            <a:pPr lvl="1"/>
            <a:r>
              <a:rPr lang="en-US" dirty="0" smtClean="0">
                <a:solidFill>
                  <a:schemeClr val="tx1"/>
                </a:solidFill>
              </a:rPr>
              <a:t>DX11 users want the higher quality their hardware can use</a:t>
            </a:r>
          </a:p>
          <a:p>
            <a:pPr lvl="1"/>
            <a:endParaRPr lang="en-US" dirty="0" smtClean="0">
              <a:solidFill>
                <a:schemeClr val="tx1"/>
              </a:solidFill>
            </a:endParaRPr>
          </a:p>
          <a:p>
            <a:r>
              <a:rPr lang="en-US" dirty="0" smtClean="0">
                <a:solidFill>
                  <a:schemeClr val="tx1"/>
                </a:solidFill>
              </a:rPr>
              <a:t>Ship both: make DX9 users wait for DX11 textures to download</a:t>
            </a:r>
          </a:p>
          <a:p>
            <a:pPr lvl="1"/>
            <a:r>
              <a:rPr lang="en-US" dirty="0" smtClean="0">
                <a:solidFill>
                  <a:schemeClr val="tx1"/>
                </a:solidFill>
              </a:rPr>
              <a:t>New PC hardware has wireless connectivity and SSD storage</a:t>
            </a:r>
          </a:p>
          <a:p>
            <a:endParaRPr lang="en-US" dirty="0"/>
          </a:p>
        </p:txBody>
      </p:sp>
    </p:spTree>
    <p:extLst>
      <p:ext uri="{BB962C8B-B14F-4D97-AF65-F5344CB8AC3E}">
        <p14:creationId xmlns:p14="http://schemas.microsoft.com/office/powerpoint/2010/main" val="1437635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solidFill>
                <a:schemeClr val="tx1"/>
              </a:solidFill>
            </a:endParaRPr>
          </a:p>
        </p:txBody>
      </p:sp>
      <p:sp>
        <p:nvSpPr>
          <p:cNvPr id="24" name="TextBox 23"/>
          <p:cNvSpPr txBox="1"/>
          <p:nvPr/>
        </p:nvSpPr>
        <p:spPr>
          <a:xfrm>
            <a:off x="9729243" y="6367407"/>
            <a:ext cx="1293711" cy="542399"/>
          </a:xfrm>
          <a:prstGeom prst="rect">
            <a:avLst/>
          </a:prstGeom>
          <a:noFill/>
        </p:spPr>
        <p:txBody>
          <a:bodyPr wrap="square" rtlCol="0">
            <a:spAutoFit/>
          </a:bodyPr>
          <a:lstStyle/>
          <a:p>
            <a:pPr defTabSz="932597"/>
            <a:r>
              <a:rPr lang="en-US" sz="2856" dirty="0">
                <a:solidFill>
                  <a:srgbClr val="FFFFFF"/>
                </a:solidFill>
              </a:rPr>
              <a:t>25GB </a:t>
            </a:r>
          </a:p>
        </p:txBody>
      </p:sp>
      <p:sp>
        <p:nvSpPr>
          <p:cNvPr id="20" name="Rectangle 19"/>
          <p:cNvSpPr/>
          <p:nvPr/>
        </p:nvSpPr>
        <p:spPr bwMode="auto">
          <a:xfrm>
            <a:off x="4116501" y="1253124"/>
            <a:ext cx="5585483" cy="552466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5481" y="217355"/>
            <a:ext cx="11885513" cy="912813"/>
          </a:xfrm>
        </p:spPr>
        <p:txBody>
          <a:bodyPr/>
          <a:lstStyle/>
          <a:p>
            <a:r>
              <a:rPr lang="en-US" dirty="0" smtClean="0">
                <a:solidFill>
                  <a:schemeClr val="tx1"/>
                </a:solidFill>
              </a:rPr>
              <a:t>Windows 8.1 App Bundle</a:t>
            </a:r>
            <a:endParaRPr lang="en-US" dirty="0">
              <a:solidFill>
                <a:schemeClr val="tx1"/>
              </a:solidFill>
            </a:endParaRPr>
          </a:p>
        </p:txBody>
      </p:sp>
      <p:sp>
        <p:nvSpPr>
          <p:cNvPr id="7" name="Rectangle 6"/>
          <p:cNvSpPr/>
          <p:nvPr/>
        </p:nvSpPr>
        <p:spPr bwMode="auto">
          <a:xfrm>
            <a:off x="4291812" y="1477205"/>
            <a:ext cx="1678686" cy="539928"/>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x86 Binaries</a:t>
            </a:r>
          </a:p>
        </p:txBody>
      </p:sp>
      <p:sp>
        <p:nvSpPr>
          <p:cNvPr id="8" name="Rectangle 7"/>
          <p:cNvSpPr/>
          <p:nvPr/>
        </p:nvSpPr>
        <p:spPr bwMode="auto">
          <a:xfrm>
            <a:off x="6086665" y="1477205"/>
            <a:ext cx="1678686" cy="539928"/>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x64 Binaries</a:t>
            </a:r>
          </a:p>
          <a:p>
            <a:pPr algn="ctr" defTabSz="950961"/>
            <a:endParaRPr lang="en-US" sz="2040" spc="-104" dirty="0">
              <a:solidFill>
                <a:srgbClr val="FFFFFF"/>
              </a:solidFill>
              <a:ea typeface="Segoe UI" pitchFamily="34" charset="0"/>
              <a:cs typeface="Segoe UI" pitchFamily="34" charset="0"/>
            </a:endParaRPr>
          </a:p>
        </p:txBody>
      </p:sp>
      <p:sp>
        <p:nvSpPr>
          <p:cNvPr id="9" name="Rectangle 8"/>
          <p:cNvSpPr/>
          <p:nvPr/>
        </p:nvSpPr>
        <p:spPr bwMode="auto">
          <a:xfrm>
            <a:off x="7881517" y="1477205"/>
            <a:ext cx="1675549" cy="539929"/>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ARM Binaries</a:t>
            </a:r>
          </a:p>
        </p:txBody>
      </p:sp>
      <p:sp>
        <p:nvSpPr>
          <p:cNvPr id="12" name="Rectangle 11"/>
          <p:cNvSpPr/>
          <p:nvPr/>
        </p:nvSpPr>
        <p:spPr bwMode="auto">
          <a:xfrm>
            <a:off x="4291812" y="2144753"/>
            <a:ext cx="5265255" cy="71703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DX9 Textures</a:t>
            </a:r>
          </a:p>
        </p:txBody>
      </p:sp>
      <p:sp>
        <p:nvSpPr>
          <p:cNvPr id="13" name="Rectangle 12"/>
          <p:cNvSpPr/>
          <p:nvPr/>
        </p:nvSpPr>
        <p:spPr bwMode="auto">
          <a:xfrm>
            <a:off x="4291812" y="2989411"/>
            <a:ext cx="5268391" cy="794963"/>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DX10 Textures</a:t>
            </a:r>
          </a:p>
        </p:txBody>
      </p:sp>
      <p:sp>
        <p:nvSpPr>
          <p:cNvPr id="14" name="Rectangle 13"/>
          <p:cNvSpPr/>
          <p:nvPr/>
        </p:nvSpPr>
        <p:spPr bwMode="auto">
          <a:xfrm>
            <a:off x="4288676" y="3911994"/>
            <a:ext cx="5268391" cy="873498"/>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DX11 Textures</a:t>
            </a:r>
          </a:p>
        </p:txBody>
      </p:sp>
      <p:sp>
        <p:nvSpPr>
          <p:cNvPr id="16" name="Rectangle 15"/>
          <p:cNvSpPr/>
          <p:nvPr/>
        </p:nvSpPr>
        <p:spPr bwMode="auto">
          <a:xfrm>
            <a:off x="4288677" y="5014787"/>
            <a:ext cx="5268391" cy="443859"/>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1.0x UI Elements</a:t>
            </a:r>
          </a:p>
        </p:txBody>
      </p:sp>
      <p:sp>
        <p:nvSpPr>
          <p:cNvPr id="17" name="Rectangle 16"/>
          <p:cNvSpPr/>
          <p:nvPr/>
        </p:nvSpPr>
        <p:spPr bwMode="auto">
          <a:xfrm>
            <a:off x="4288676" y="5599625"/>
            <a:ext cx="5268391" cy="448233"/>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1.4x UI Elements</a:t>
            </a:r>
          </a:p>
        </p:txBody>
      </p:sp>
      <p:sp>
        <p:nvSpPr>
          <p:cNvPr id="18" name="Rectangle 17"/>
          <p:cNvSpPr/>
          <p:nvPr/>
        </p:nvSpPr>
        <p:spPr bwMode="auto">
          <a:xfrm>
            <a:off x="4288676" y="6188837"/>
            <a:ext cx="5268391" cy="436597"/>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1.8x UI Elements</a:t>
            </a:r>
          </a:p>
        </p:txBody>
      </p:sp>
    </p:spTree>
    <p:extLst>
      <p:ext uri="{BB962C8B-B14F-4D97-AF65-F5344CB8AC3E}">
        <p14:creationId xmlns:p14="http://schemas.microsoft.com/office/powerpoint/2010/main" val="513293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animBg="1"/>
      <p:bldP spid="8" grpId="0" animBg="1"/>
      <p:bldP spid="9" grpId="0" animBg="1"/>
      <p:bldP spid="12" grpId="0" animBg="1"/>
      <p:bldP spid="13" grpId="0" animBg="1"/>
      <p:bldP spid="14" grpId="0" animBg="1"/>
      <p:bldP spid="16" grpId="0" animBg="1"/>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solidFill>
                  <a:schemeClr val="tx1"/>
                </a:solidFill>
              </a:rPr>
              <a:t>ARM binaries</a:t>
            </a:r>
          </a:p>
          <a:p>
            <a:r>
              <a:rPr lang="en-US" dirty="0" smtClean="0">
                <a:solidFill>
                  <a:schemeClr val="tx1"/>
                </a:solidFill>
              </a:rPr>
              <a:t>DX9 Textures</a:t>
            </a:r>
          </a:p>
          <a:p>
            <a:r>
              <a:rPr lang="en-US" dirty="0" smtClean="0">
                <a:solidFill>
                  <a:schemeClr val="tx1"/>
                </a:solidFill>
              </a:rPr>
              <a:t>1.0x UI elements</a:t>
            </a:r>
            <a:endParaRPr lang="en-US" dirty="0">
              <a:solidFill>
                <a:schemeClr val="tx1"/>
              </a:solidFill>
            </a:endParaRPr>
          </a:p>
        </p:txBody>
      </p:sp>
      <p:sp>
        <p:nvSpPr>
          <p:cNvPr id="20" name="Rectangle 19"/>
          <p:cNvSpPr/>
          <p:nvPr/>
        </p:nvSpPr>
        <p:spPr bwMode="auto">
          <a:xfrm>
            <a:off x="4116501" y="1253124"/>
            <a:ext cx="5585483" cy="552466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5481" y="217355"/>
            <a:ext cx="11885513" cy="912813"/>
          </a:xfrm>
        </p:spPr>
        <p:txBody>
          <a:bodyPr/>
          <a:lstStyle/>
          <a:p>
            <a:r>
              <a:rPr lang="en-US" dirty="0" smtClean="0">
                <a:solidFill>
                  <a:schemeClr val="tx1"/>
                </a:solidFill>
              </a:rPr>
              <a:t>Deployment  1</a:t>
            </a:r>
            <a:endParaRPr lang="en-US" dirty="0">
              <a:solidFill>
                <a:schemeClr val="tx1"/>
              </a:solidFill>
            </a:endParaRPr>
          </a:p>
        </p:txBody>
      </p:sp>
      <p:sp>
        <p:nvSpPr>
          <p:cNvPr id="12" name="Rectangle 11"/>
          <p:cNvSpPr/>
          <p:nvPr/>
        </p:nvSpPr>
        <p:spPr bwMode="auto">
          <a:xfrm>
            <a:off x="4291812" y="2144753"/>
            <a:ext cx="5265255" cy="71703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DX9 Textures</a:t>
            </a:r>
          </a:p>
        </p:txBody>
      </p:sp>
      <p:sp>
        <p:nvSpPr>
          <p:cNvPr id="16" name="Rectangle 15"/>
          <p:cNvSpPr/>
          <p:nvPr/>
        </p:nvSpPr>
        <p:spPr bwMode="auto">
          <a:xfrm>
            <a:off x="4288677" y="5014787"/>
            <a:ext cx="5268391" cy="443859"/>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1.0x UI Elements</a:t>
            </a:r>
          </a:p>
        </p:txBody>
      </p:sp>
      <p:sp>
        <p:nvSpPr>
          <p:cNvPr id="15" name="Rectangle 14"/>
          <p:cNvSpPr/>
          <p:nvPr/>
        </p:nvSpPr>
        <p:spPr bwMode="auto">
          <a:xfrm>
            <a:off x="7881517" y="1477205"/>
            <a:ext cx="1675549" cy="539929"/>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ARM Binaries</a:t>
            </a:r>
          </a:p>
        </p:txBody>
      </p:sp>
    </p:spTree>
    <p:extLst>
      <p:ext uri="{BB962C8B-B14F-4D97-AF65-F5344CB8AC3E}">
        <p14:creationId xmlns:p14="http://schemas.microsoft.com/office/powerpoint/2010/main" val="427904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solidFill>
                <a:schemeClr val="tx1"/>
              </a:solidFill>
            </a:endParaRPr>
          </a:p>
        </p:txBody>
      </p:sp>
      <p:sp>
        <p:nvSpPr>
          <p:cNvPr id="20" name="Rectangle 19"/>
          <p:cNvSpPr/>
          <p:nvPr/>
        </p:nvSpPr>
        <p:spPr bwMode="auto">
          <a:xfrm>
            <a:off x="4116501" y="1253124"/>
            <a:ext cx="5585483" cy="552466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5481" y="217355"/>
            <a:ext cx="11885513" cy="912813"/>
          </a:xfrm>
        </p:spPr>
        <p:txBody>
          <a:bodyPr/>
          <a:lstStyle/>
          <a:p>
            <a:r>
              <a:rPr lang="en-US" dirty="0" smtClean="0">
                <a:solidFill>
                  <a:schemeClr val="tx1"/>
                </a:solidFill>
              </a:rPr>
              <a:t>Deployment 2</a:t>
            </a:r>
            <a:endParaRPr lang="en-US" dirty="0">
              <a:solidFill>
                <a:schemeClr val="tx1"/>
              </a:solidFill>
            </a:endParaRPr>
          </a:p>
        </p:txBody>
      </p:sp>
      <p:sp>
        <p:nvSpPr>
          <p:cNvPr id="7" name="Rectangle 6"/>
          <p:cNvSpPr/>
          <p:nvPr/>
        </p:nvSpPr>
        <p:spPr bwMode="auto">
          <a:xfrm>
            <a:off x="4291812" y="1477205"/>
            <a:ext cx="1678686" cy="539928"/>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x86 Binaries</a:t>
            </a:r>
          </a:p>
        </p:txBody>
      </p:sp>
      <p:sp>
        <p:nvSpPr>
          <p:cNvPr id="8" name="Rectangle 7"/>
          <p:cNvSpPr/>
          <p:nvPr/>
        </p:nvSpPr>
        <p:spPr bwMode="auto">
          <a:xfrm>
            <a:off x="6086665" y="1477205"/>
            <a:ext cx="1678686" cy="539928"/>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x64 Binaries</a:t>
            </a:r>
          </a:p>
          <a:p>
            <a:pPr algn="ctr" defTabSz="950961"/>
            <a:endParaRPr lang="en-US" sz="2040" spc="-104" dirty="0">
              <a:solidFill>
                <a:srgbClr val="FFFFFF"/>
              </a:solidFill>
              <a:ea typeface="Segoe UI" pitchFamily="34" charset="0"/>
              <a:cs typeface="Segoe UI" pitchFamily="34" charset="0"/>
            </a:endParaRPr>
          </a:p>
        </p:txBody>
      </p:sp>
      <p:sp>
        <p:nvSpPr>
          <p:cNvPr id="9" name="Rectangle 8"/>
          <p:cNvSpPr/>
          <p:nvPr/>
        </p:nvSpPr>
        <p:spPr bwMode="auto">
          <a:xfrm>
            <a:off x="7881517" y="1477205"/>
            <a:ext cx="1675549" cy="539929"/>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ARM Binaries</a:t>
            </a:r>
          </a:p>
        </p:txBody>
      </p:sp>
      <p:sp>
        <p:nvSpPr>
          <p:cNvPr id="12" name="Rectangle 11"/>
          <p:cNvSpPr/>
          <p:nvPr/>
        </p:nvSpPr>
        <p:spPr bwMode="auto">
          <a:xfrm>
            <a:off x="4291812" y="2144753"/>
            <a:ext cx="5265255" cy="71703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DX9 Textures</a:t>
            </a:r>
          </a:p>
        </p:txBody>
      </p:sp>
      <p:sp>
        <p:nvSpPr>
          <p:cNvPr id="13" name="Rectangle 12"/>
          <p:cNvSpPr/>
          <p:nvPr/>
        </p:nvSpPr>
        <p:spPr bwMode="auto">
          <a:xfrm>
            <a:off x="4291812" y="2989411"/>
            <a:ext cx="5268391" cy="794963"/>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DX10 Textures</a:t>
            </a:r>
          </a:p>
        </p:txBody>
      </p:sp>
      <p:sp>
        <p:nvSpPr>
          <p:cNvPr id="14" name="Rectangle 13"/>
          <p:cNvSpPr/>
          <p:nvPr/>
        </p:nvSpPr>
        <p:spPr bwMode="auto">
          <a:xfrm>
            <a:off x="4288676" y="3911994"/>
            <a:ext cx="5268391" cy="873498"/>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DX11 Textures</a:t>
            </a:r>
          </a:p>
        </p:txBody>
      </p:sp>
      <p:sp>
        <p:nvSpPr>
          <p:cNvPr id="16" name="Rectangle 15"/>
          <p:cNvSpPr/>
          <p:nvPr/>
        </p:nvSpPr>
        <p:spPr bwMode="auto">
          <a:xfrm>
            <a:off x="4288677" y="5014787"/>
            <a:ext cx="5268391" cy="443859"/>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1.0x UI Elements</a:t>
            </a:r>
          </a:p>
        </p:txBody>
      </p:sp>
      <p:sp>
        <p:nvSpPr>
          <p:cNvPr id="17" name="Rectangle 16"/>
          <p:cNvSpPr/>
          <p:nvPr/>
        </p:nvSpPr>
        <p:spPr bwMode="auto">
          <a:xfrm>
            <a:off x="4288676" y="5599625"/>
            <a:ext cx="5268391" cy="448233"/>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1.4x UI Elements</a:t>
            </a:r>
          </a:p>
        </p:txBody>
      </p:sp>
      <p:sp>
        <p:nvSpPr>
          <p:cNvPr id="18" name="Rectangle 17"/>
          <p:cNvSpPr/>
          <p:nvPr/>
        </p:nvSpPr>
        <p:spPr bwMode="auto">
          <a:xfrm>
            <a:off x="4288676" y="6188837"/>
            <a:ext cx="5268391" cy="436597"/>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1.8x UI Elements</a:t>
            </a:r>
          </a:p>
        </p:txBody>
      </p:sp>
    </p:spTree>
    <p:extLst>
      <p:ext uri="{BB962C8B-B14F-4D97-AF65-F5344CB8AC3E}">
        <p14:creationId xmlns:p14="http://schemas.microsoft.com/office/powerpoint/2010/main" val="1174146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solidFill>
                  <a:schemeClr val="tx1"/>
                </a:solidFill>
              </a:rPr>
              <a:t>x64 binaries</a:t>
            </a:r>
          </a:p>
          <a:p>
            <a:r>
              <a:rPr lang="en-US" dirty="0" smtClean="0">
                <a:solidFill>
                  <a:schemeClr val="tx1"/>
                </a:solidFill>
              </a:rPr>
              <a:t>DX11 Textures</a:t>
            </a:r>
          </a:p>
          <a:p>
            <a:r>
              <a:rPr lang="en-US" dirty="0" smtClean="0">
                <a:solidFill>
                  <a:schemeClr val="tx1"/>
                </a:solidFill>
              </a:rPr>
              <a:t>1.4x UI elements</a:t>
            </a:r>
            <a:endParaRPr lang="en-US" dirty="0">
              <a:solidFill>
                <a:schemeClr val="tx1"/>
              </a:solidFill>
            </a:endParaRPr>
          </a:p>
        </p:txBody>
      </p:sp>
      <p:sp>
        <p:nvSpPr>
          <p:cNvPr id="20" name="Rectangle 19"/>
          <p:cNvSpPr/>
          <p:nvPr/>
        </p:nvSpPr>
        <p:spPr bwMode="auto">
          <a:xfrm>
            <a:off x="4116501" y="1253124"/>
            <a:ext cx="5585483" cy="552466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FFFFFF"/>
              </a:solidFill>
              <a:ea typeface="Segoe UI" pitchFamily="34" charset="0"/>
              <a:cs typeface="Segoe UI" pitchFamily="34" charset="0"/>
            </a:endParaRPr>
          </a:p>
        </p:txBody>
      </p:sp>
      <p:sp>
        <p:nvSpPr>
          <p:cNvPr id="2" name="Title 1"/>
          <p:cNvSpPr>
            <a:spLocks noGrp="1"/>
          </p:cNvSpPr>
          <p:nvPr>
            <p:ph type="title"/>
          </p:nvPr>
        </p:nvSpPr>
        <p:spPr>
          <a:xfrm>
            <a:off x="275481" y="217355"/>
            <a:ext cx="11885513" cy="912813"/>
          </a:xfrm>
        </p:spPr>
        <p:txBody>
          <a:bodyPr/>
          <a:lstStyle/>
          <a:p>
            <a:r>
              <a:rPr lang="en-US" dirty="0" smtClean="0">
                <a:solidFill>
                  <a:schemeClr val="tx1"/>
                </a:solidFill>
              </a:rPr>
              <a:t>Deployment  2</a:t>
            </a:r>
            <a:endParaRPr lang="en-US" dirty="0">
              <a:solidFill>
                <a:schemeClr val="tx1"/>
              </a:solidFill>
            </a:endParaRPr>
          </a:p>
        </p:txBody>
      </p:sp>
      <p:sp>
        <p:nvSpPr>
          <p:cNvPr id="8" name="Rectangle 7"/>
          <p:cNvSpPr/>
          <p:nvPr/>
        </p:nvSpPr>
        <p:spPr bwMode="auto">
          <a:xfrm>
            <a:off x="6086665" y="1477205"/>
            <a:ext cx="1678686" cy="539928"/>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r>
              <a:rPr lang="en-US" sz="2040" spc="-104" dirty="0">
                <a:solidFill>
                  <a:srgbClr val="FFFFFF"/>
                </a:solidFill>
                <a:ea typeface="Segoe UI" pitchFamily="34" charset="0"/>
                <a:cs typeface="Segoe UI" pitchFamily="34" charset="0"/>
              </a:rPr>
              <a:t>x64 Binaries</a:t>
            </a:r>
          </a:p>
          <a:p>
            <a:pPr algn="ctr" defTabSz="950961"/>
            <a:endParaRPr lang="en-US" sz="2040" spc="-104" dirty="0">
              <a:solidFill>
                <a:srgbClr val="FFFFFF"/>
              </a:solidFill>
              <a:ea typeface="Segoe UI" pitchFamily="34" charset="0"/>
              <a:cs typeface="Segoe UI" pitchFamily="34" charset="0"/>
            </a:endParaRPr>
          </a:p>
        </p:txBody>
      </p:sp>
      <p:sp>
        <p:nvSpPr>
          <p:cNvPr id="12" name="Rectangle 11"/>
          <p:cNvSpPr/>
          <p:nvPr/>
        </p:nvSpPr>
        <p:spPr bwMode="auto">
          <a:xfrm>
            <a:off x="4291812" y="2144753"/>
            <a:ext cx="5265255" cy="717039"/>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DX9 Textures</a:t>
            </a:r>
          </a:p>
        </p:txBody>
      </p:sp>
      <p:sp>
        <p:nvSpPr>
          <p:cNvPr id="14" name="Rectangle 13"/>
          <p:cNvSpPr/>
          <p:nvPr/>
        </p:nvSpPr>
        <p:spPr bwMode="auto">
          <a:xfrm>
            <a:off x="4288676" y="3911994"/>
            <a:ext cx="5268391" cy="873498"/>
          </a:xfrm>
          <a:prstGeom prst="rect">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DX11 Textures</a:t>
            </a:r>
          </a:p>
        </p:txBody>
      </p:sp>
      <p:sp>
        <p:nvSpPr>
          <p:cNvPr id="16" name="Rectangle 15"/>
          <p:cNvSpPr/>
          <p:nvPr/>
        </p:nvSpPr>
        <p:spPr bwMode="auto">
          <a:xfrm>
            <a:off x="4288677" y="5014787"/>
            <a:ext cx="5268391" cy="443859"/>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1.0x UI Elements</a:t>
            </a:r>
          </a:p>
        </p:txBody>
      </p:sp>
      <p:sp>
        <p:nvSpPr>
          <p:cNvPr id="17" name="Rectangle 16"/>
          <p:cNvSpPr/>
          <p:nvPr/>
        </p:nvSpPr>
        <p:spPr bwMode="auto">
          <a:xfrm>
            <a:off x="4288676" y="5599625"/>
            <a:ext cx="5268391" cy="448233"/>
          </a:xfrm>
          <a:prstGeom prst="rect">
            <a:avLst/>
          </a:prstGeom>
          <a:solidFill>
            <a:schemeClr val="accent5">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spc="-104" dirty="0">
                <a:solidFill>
                  <a:srgbClr val="FFFFFF"/>
                </a:solidFill>
                <a:ea typeface="Segoe UI" pitchFamily="34" charset="0"/>
                <a:cs typeface="Segoe UI" pitchFamily="34" charset="0"/>
              </a:rPr>
              <a:t>1.4x UI Elements</a:t>
            </a:r>
          </a:p>
        </p:txBody>
      </p:sp>
    </p:spTree>
    <p:extLst>
      <p:ext uri="{BB962C8B-B14F-4D97-AF65-F5344CB8AC3E}">
        <p14:creationId xmlns:p14="http://schemas.microsoft.com/office/powerpoint/2010/main" val="152366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Packaging  -How To</a:t>
            </a:r>
            <a:endParaRPr lang="en-US" dirty="0">
              <a:solidFill>
                <a:schemeClr val="tx1"/>
              </a:solidFill>
            </a:endParaRPr>
          </a:p>
        </p:txBody>
      </p:sp>
      <p:sp>
        <p:nvSpPr>
          <p:cNvPr id="3" name="Content Placeholder 2"/>
          <p:cNvSpPr>
            <a:spLocks noGrp="1"/>
          </p:cNvSpPr>
          <p:nvPr>
            <p:ph idx="1"/>
          </p:nvPr>
        </p:nvSpPr>
        <p:spPr/>
        <p:txBody>
          <a:bodyPr/>
          <a:lstStyle/>
          <a:p>
            <a:r>
              <a:rPr lang="en-US" sz="3264" dirty="0">
                <a:solidFill>
                  <a:schemeClr val="tx1"/>
                </a:solidFill>
              </a:rPr>
              <a:t>Keep game resources in separate folders</a:t>
            </a:r>
          </a:p>
          <a:p>
            <a:pPr lvl="1"/>
            <a:r>
              <a:rPr lang="en-US" sz="2448" dirty="0">
                <a:solidFill>
                  <a:schemeClr val="tx1"/>
                </a:solidFill>
              </a:rPr>
              <a:t>Standard naming convention for resource identifiers</a:t>
            </a:r>
          </a:p>
          <a:p>
            <a:endParaRPr lang="en-US" sz="3264" dirty="0">
              <a:solidFill>
                <a:schemeClr val="tx1"/>
              </a:solidFill>
            </a:endParaRPr>
          </a:p>
          <a:p>
            <a:r>
              <a:rPr lang="en-US" sz="3264" dirty="0">
                <a:solidFill>
                  <a:schemeClr val="tx1"/>
                </a:solidFill>
              </a:rPr>
              <a:t>Build time:  Packager tags them all in the bundle</a:t>
            </a:r>
          </a:p>
          <a:p>
            <a:endParaRPr lang="en-US" sz="3264" dirty="0">
              <a:solidFill>
                <a:schemeClr val="tx1"/>
              </a:solidFill>
            </a:endParaRPr>
          </a:p>
          <a:p>
            <a:r>
              <a:rPr lang="en-US" sz="3264" dirty="0">
                <a:solidFill>
                  <a:schemeClr val="tx1"/>
                </a:solidFill>
              </a:rPr>
              <a:t>Deployment: Installer checks device, and installs the applicable bits</a:t>
            </a:r>
          </a:p>
          <a:p>
            <a:endParaRPr lang="en-US" sz="3264" dirty="0">
              <a:solidFill>
                <a:schemeClr val="tx1"/>
              </a:solidFill>
            </a:endParaRPr>
          </a:p>
          <a:p>
            <a:r>
              <a:rPr lang="en-US" sz="3264" dirty="0">
                <a:solidFill>
                  <a:schemeClr val="tx1"/>
                </a:solidFill>
              </a:rPr>
              <a:t>Note: The default bits for a single package are always installed:</a:t>
            </a:r>
          </a:p>
          <a:p>
            <a:pPr lvl="1"/>
            <a:r>
              <a:rPr lang="en-US" sz="2056" dirty="0">
                <a:solidFill>
                  <a:schemeClr val="tx1"/>
                </a:solidFill>
              </a:rPr>
              <a:t>	</a:t>
            </a:r>
            <a:r>
              <a:rPr lang="en-US" sz="2448" dirty="0">
                <a:solidFill>
                  <a:schemeClr val="tx1"/>
                </a:solidFill>
              </a:rPr>
              <a:t>FLDX9, 1.0x DPI setting, Locale language</a:t>
            </a:r>
          </a:p>
          <a:p>
            <a:endParaRPr lang="en-US" sz="3264" dirty="0">
              <a:solidFill>
                <a:schemeClr val="tx1"/>
              </a:solidFill>
            </a:endParaRPr>
          </a:p>
        </p:txBody>
      </p:sp>
    </p:spTree>
    <p:extLst>
      <p:ext uri="{BB962C8B-B14F-4D97-AF65-F5344CB8AC3E}">
        <p14:creationId xmlns:p14="http://schemas.microsoft.com/office/powerpoint/2010/main" val="3058054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0" y="298450"/>
            <a:ext cx="7936366" cy="897715"/>
          </a:xfrm>
        </p:spPr>
        <p:txBody>
          <a:bodyPr/>
          <a:lstStyle/>
          <a:p>
            <a:r>
              <a:rPr lang="en-US" dirty="0" smtClean="0"/>
              <a:t>Group assets by </a:t>
            </a:r>
            <a:r>
              <a:rPr lang="en-US" dirty="0" err="1" smtClean="0"/>
              <a:t>FeatureLevel</a:t>
            </a:r>
            <a:endParaRPr lang="en-US" dirty="0"/>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b="59167"/>
          <a:stretch/>
        </p:blipFill>
        <p:spPr>
          <a:xfrm>
            <a:off x="7955392" y="798212"/>
            <a:ext cx="4241023" cy="5998594"/>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895" y="1414157"/>
            <a:ext cx="7073229" cy="5382650"/>
          </a:xfrm>
          <a:prstGeom prst="rect">
            <a:avLst/>
          </a:prstGeom>
        </p:spPr>
      </p:pic>
    </p:spTree>
    <p:extLst>
      <p:ext uri="{BB962C8B-B14F-4D97-AF65-F5344CB8AC3E}">
        <p14:creationId xmlns:p14="http://schemas.microsoft.com/office/powerpoint/2010/main" val="368399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298450"/>
            <a:ext cx="3435541" cy="2245935"/>
          </a:xfrm>
        </p:spPr>
        <p:txBody>
          <a:bodyPr/>
          <a:lstStyle/>
          <a:p>
            <a:r>
              <a:rPr lang="en-US" dirty="0" smtClean="0">
                <a:solidFill>
                  <a:schemeClr val="tx1"/>
                </a:solidFill>
              </a:rPr>
              <a:t>Create the</a:t>
            </a:r>
            <a:br>
              <a:rPr lang="en-US" dirty="0" smtClean="0">
                <a:solidFill>
                  <a:schemeClr val="tx1"/>
                </a:solidFill>
              </a:rPr>
            </a:br>
            <a:r>
              <a:rPr lang="en-US" dirty="0" smtClean="0">
                <a:solidFill>
                  <a:schemeClr val="tx1"/>
                </a:solidFill>
              </a:rPr>
              <a:t>App Bundle</a:t>
            </a:r>
            <a:endParaRPr lang="en-US" dirty="0">
              <a:solidFill>
                <a:schemeClr val="tx1"/>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030017" y="444961"/>
            <a:ext cx="7764596" cy="6303391"/>
          </a:xfrm>
        </p:spPr>
      </p:pic>
      <p:sp>
        <p:nvSpPr>
          <p:cNvPr id="3" name="Rectangle 2"/>
          <p:cNvSpPr/>
          <p:nvPr/>
        </p:nvSpPr>
        <p:spPr bwMode="auto">
          <a:xfrm>
            <a:off x="3919912" y="3122648"/>
            <a:ext cx="2242439" cy="471541"/>
          </a:xfrm>
          <a:prstGeom prst="rect">
            <a:avLst/>
          </a:prstGeom>
          <a:noFill/>
          <a:ln w="571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8495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Bundle Contents</a:t>
            </a:r>
            <a:endParaRPr lang="en-US" dirty="0">
              <a:solidFill>
                <a:schemeClr val="tx1"/>
              </a:solidFill>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r="6031"/>
          <a:stretch/>
        </p:blipFill>
        <p:spPr>
          <a:xfrm>
            <a:off x="560006" y="1765284"/>
            <a:ext cx="11311475" cy="4733373"/>
          </a:xfrm>
        </p:spPr>
      </p:pic>
    </p:spTree>
    <p:extLst>
      <p:ext uri="{BB962C8B-B14F-4D97-AF65-F5344CB8AC3E}">
        <p14:creationId xmlns:p14="http://schemas.microsoft.com/office/powerpoint/2010/main" val="34616235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Bundle Contents</a:t>
            </a:r>
            <a:endParaRPr lang="en-US" dirty="0">
              <a:solidFill>
                <a:schemeClr val="tx1"/>
              </a:solidFill>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r="6031"/>
          <a:stretch/>
        </p:blipFill>
        <p:spPr>
          <a:xfrm>
            <a:off x="560006" y="1765284"/>
            <a:ext cx="11311475" cy="4733373"/>
          </a:xfrm>
        </p:spPr>
      </p:pic>
      <p:sp>
        <p:nvSpPr>
          <p:cNvPr id="3" name="Rectangle 2"/>
          <p:cNvSpPr/>
          <p:nvPr/>
        </p:nvSpPr>
        <p:spPr bwMode="auto">
          <a:xfrm>
            <a:off x="560006" y="1765285"/>
            <a:ext cx="11311475" cy="2664581"/>
          </a:xfrm>
          <a:prstGeom prst="rect">
            <a:avLst/>
          </a:prstGeom>
          <a:solidFill>
            <a:srgbClr val="FFFFFF">
              <a:alpha val="67059"/>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60006" y="4807348"/>
            <a:ext cx="11311475" cy="732760"/>
          </a:xfrm>
          <a:prstGeom prst="rect">
            <a:avLst/>
          </a:prstGeom>
          <a:solidFill>
            <a:srgbClr val="FFFFFF">
              <a:alpha val="67059"/>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050386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The Opportunity</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dirty="0" smtClean="0">
                <a:solidFill>
                  <a:schemeClr val="tx1"/>
                </a:solidFill>
              </a:rPr>
              <a:t>More users are spending more time with tablets/convertibles</a:t>
            </a:r>
          </a:p>
          <a:p>
            <a:r>
              <a:rPr lang="en-US" dirty="0">
                <a:solidFill>
                  <a:schemeClr val="tx1"/>
                </a:solidFill>
              </a:rPr>
              <a:t>	</a:t>
            </a:r>
            <a:r>
              <a:rPr lang="en-US" dirty="0" smtClean="0">
                <a:solidFill>
                  <a:schemeClr val="tx1"/>
                </a:solidFill>
              </a:rPr>
              <a:t>Living </a:t>
            </a:r>
            <a:r>
              <a:rPr lang="en-US" dirty="0">
                <a:solidFill>
                  <a:schemeClr val="tx1"/>
                </a:solidFill>
              </a:rPr>
              <a:t>r</a:t>
            </a:r>
            <a:r>
              <a:rPr lang="en-US" dirty="0" smtClean="0">
                <a:solidFill>
                  <a:schemeClr val="tx1"/>
                </a:solidFill>
              </a:rPr>
              <a:t>oom and commute</a:t>
            </a:r>
          </a:p>
          <a:p>
            <a:r>
              <a:rPr lang="en-US" dirty="0" smtClean="0">
                <a:solidFill>
                  <a:schemeClr val="tx1"/>
                </a:solidFill>
              </a:rPr>
              <a:t>The hardware ecosystem is going there as a result</a:t>
            </a:r>
          </a:p>
          <a:p>
            <a:r>
              <a:rPr lang="en-US" dirty="0" smtClean="0">
                <a:solidFill>
                  <a:schemeClr val="tx1"/>
                </a:solidFill>
              </a:rPr>
              <a:t>You can target those users via a Windows Store Game</a:t>
            </a:r>
          </a:p>
          <a:p>
            <a:endParaRPr lang="en-US" dirty="0">
              <a:solidFill>
                <a:schemeClr val="tx1"/>
              </a:solidFill>
            </a:endParaRPr>
          </a:p>
        </p:txBody>
      </p:sp>
    </p:spTree>
    <p:extLst>
      <p:ext uri="{BB962C8B-B14F-4D97-AF65-F5344CB8AC3E}">
        <p14:creationId xmlns:p14="http://schemas.microsoft.com/office/powerpoint/2010/main" val="3427767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Bundle Contents</a:t>
            </a:r>
            <a:endParaRPr lang="en-US" dirty="0">
              <a:solidFill>
                <a:schemeClr val="tx1"/>
              </a:solidFill>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r="6031"/>
          <a:stretch/>
        </p:blipFill>
        <p:spPr>
          <a:xfrm>
            <a:off x="560006" y="1765284"/>
            <a:ext cx="11311475" cy="4733373"/>
          </a:xfrm>
        </p:spPr>
      </p:pic>
      <p:sp>
        <p:nvSpPr>
          <p:cNvPr id="3" name="Rectangle 2"/>
          <p:cNvSpPr/>
          <p:nvPr/>
        </p:nvSpPr>
        <p:spPr bwMode="auto">
          <a:xfrm>
            <a:off x="560006" y="1765285"/>
            <a:ext cx="11311475" cy="3064268"/>
          </a:xfrm>
          <a:prstGeom prst="rect">
            <a:avLst/>
          </a:prstGeom>
          <a:solidFill>
            <a:srgbClr val="FFFFFF">
              <a:alpha val="67059"/>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60006" y="5162626"/>
            <a:ext cx="11311475" cy="1132440"/>
          </a:xfrm>
          <a:prstGeom prst="rect">
            <a:avLst/>
          </a:prstGeom>
          <a:solidFill>
            <a:srgbClr val="FFFFFF">
              <a:alpha val="67059"/>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7005715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Bundle Contents</a:t>
            </a:r>
            <a:endParaRPr lang="en-US" dirty="0">
              <a:solidFill>
                <a:schemeClr val="tx1"/>
              </a:solidFill>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r="6031"/>
          <a:stretch/>
        </p:blipFill>
        <p:spPr>
          <a:xfrm>
            <a:off x="560006" y="1765284"/>
            <a:ext cx="11311475" cy="4733373"/>
          </a:xfrm>
        </p:spPr>
      </p:pic>
      <p:sp>
        <p:nvSpPr>
          <p:cNvPr id="3" name="Rectangle 2"/>
          <p:cNvSpPr/>
          <p:nvPr/>
        </p:nvSpPr>
        <p:spPr bwMode="auto">
          <a:xfrm>
            <a:off x="560006" y="1765285"/>
            <a:ext cx="11311475" cy="3430647"/>
          </a:xfrm>
          <a:prstGeom prst="rect">
            <a:avLst/>
          </a:prstGeom>
          <a:solidFill>
            <a:srgbClr val="FFFFFF">
              <a:alpha val="67059"/>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60006" y="5562306"/>
            <a:ext cx="11311475" cy="732760"/>
          </a:xfrm>
          <a:prstGeom prst="rect">
            <a:avLst/>
          </a:prstGeom>
          <a:solidFill>
            <a:srgbClr val="FFFFFF">
              <a:alpha val="67059"/>
            </a:srgb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80557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Notify Resource Manager of Desired </a:t>
            </a:r>
            <a:r>
              <a:rPr lang="en-US" dirty="0">
                <a:solidFill>
                  <a:schemeClr val="bg1"/>
                </a:solidFill>
              </a:rPr>
              <a:t>F</a:t>
            </a:r>
            <a:r>
              <a:rPr lang="en-US" dirty="0" smtClean="0">
                <a:solidFill>
                  <a:schemeClr val="bg1"/>
                </a:solidFill>
              </a:rPr>
              <a:t>older</a:t>
            </a:r>
            <a:endParaRPr lang="en-US" dirty="0">
              <a:solidFill>
                <a:schemeClr val="bg1"/>
              </a:solidFill>
            </a:endParaRPr>
          </a:p>
        </p:txBody>
      </p:sp>
      <p:sp>
        <p:nvSpPr>
          <p:cNvPr id="3" name="Content Placeholder 2"/>
          <p:cNvSpPr>
            <a:spLocks noGrp="1"/>
          </p:cNvSpPr>
          <p:nvPr>
            <p:ph idx="1"/>
          </p:nvPr>
        </p:nvSpPr>
        <p:spPr/>
        <p:txBody>
          <a:bodyPr/>
          <a:lstStyle/>
          <a:p>
            <a:pPr fontAlgn="base"/>
            <a:r>
              <a:rPr lang="en-US" sz="2040" dirty="0">
                <a:solidFill>
                  <a:schemeClr val="bg1"/>
                </a:solidFill>
                <a:latin typeface="Consolas" panose="020B0609020204030204" pitchFamily="49" charset="0"/>
                <a:ea typeface="Calibri" panose="020F0502020204030204" pitchFamily="34" charset="0"/>
              </a:rPr>
              <a:t>// Set current UI thread's MRT </a:t>
            </a:r>
            <a:r>
              <a:rPr lang="en-US" sz="2040" dirty="0" err="1">
                <a:solidFill>
                  <a:schemeClr val="bg1"/>
                </a:solidFill>
                <a:latin typeface="Consolas" panose="020B0609020204030204" pitchFamily="49" charset="0"/>
                <a:ea typeface="Calibri" panose="020F0502020204030204" pitchFamily="34" charset="0"/>
              </a:rPr>
              <a:t>ResourceContext's</a:t>
            </a:r>
            <a:r>
              <a:rPr lang="en-US" sz="2040" dirty="0">
                <a:solidFill>
                  <a:schemeClr val="bg1"/>
                </a:solidFill>
                <a:latin typeface="Consolas" panose="020B0609020204030204" pitchFamily="49" charset="0"/>
                <a:ea typeface="Calibri" panose="020F0502020204030204" pitchFamily="34" charset="0"/>
              </a:rPr>
              <a:t> </a:t>
            </a:r>
            <a:r>
              <a:rPr lang="en-US" sz="2040" dirty="0" err="1">
                <a:solidFill>
                  <a:schemeClr val="bg1"/>
                </a:solidFill>
                <a:latin typeface="Consolas" panose="020B0609020204030204" pitchFamily="49" charset="0"/>
                <a:ea typeface="Calibri" panose="020F0502020204030204" pitchFamily="34" charset="0"/>
              </a:rPr>
              <a:t>DXFeatureLevel</a:t>
            </a:r>
            <a:endParaRPr lang="en-US" sz="2040" dirty="0">
              <a:solidFill>
                <a:schemeClr val="bg1"/>
              </a:solidFill>
              <a:latin typeface="Consolas" panose="020B0609020204030204" pitchFamily="49" charset="0"/>
              <a:ea typeface="Calibri" panose="020F0502020204030204" pitchFamily="34" charset="0"/>
            </a:endParaRPr>
          </a:p>
          <a:p>
            <a:pPr fontAlgn="base"/>
            <a:r>
              <a:rPr lang="en-US" sz="2040" dirty="0">
                <a:solidFill>
                  <a:schemeClr val="bg1"/>
                </a:solidFill>
                <a:latin typeface="Consolas" panose="020B0609020204030204" pitchFamily="49" charset="0"/>
                <a:ea typeface="Calibri" panose="020F0502020204030204" pitchFamily="34" charset="0"/>
              </a:rPr>
              <a:t>// Note: </a:t>
            </a:r>
            <a:r>
              <a:rPr lang="en-US" sz="2040" dirty="0" err="1">
                <a:solidFill>
                  <a:schemeClr val="bg1"/>
                </a:solidFill>
                <a:latin typeface="Consolas" panose="020B0609020204030204" pitchFamily="49" charset="0"/>
                <a:ea typeface="Calibri" panose="020F0502020204030204" pitchFamily="34" charset="0"/>
              </a:rPr>
              <a:t>GetForCurrentView</a:t>
            </a:r>
            <a:r>
              <a:rPr lang="en-US" sz="2040" dirty="0">
                <a:solidFill>
                  <a:schemeClr val="bg1"/>
                </a:solidFill>
                <a:latin typeface="Consolas" panose="020B0609020204030204" pitchFamily="49" charset="0"/>
                <a:ea typeface="Calibri" panose="020F0502020204030204" pitchFamily="34" charset="0"/>
              </a:rPr>
              <a:t> is per UI thread and will fail on the background thread</a:t>
            </a:r>
          </a:p>
          <a:p>
            <a:pPr fontAlgn="base"/>
            <a:endParaRPr lang="en-US" sz="3672" dirty="0">
              <a:solidFill>
                <a:schemeClr val="bg1"/>
              </a:solidFill>
              <a:latin typeface="Times New Roman" panose="02020603050405020304" pitchFamily="18" charset="0"/>
              <a:ea typeface="Calibri" panose="020F0502020204030204" pitchFamily="34" charset="0"/>
            </a:endParaRPr>
          </a:p>
          <a:p>
            <a:pPr fontAlgn="base"/>
            <a:r>
              <a:rPr lang="en-US" sz="2040" dirty="0">
                <a:solidFill>
                  <a:schemeClr val="bg1"/>
                </a:solidFill>
                <a:latin typeface="Consolas" panose="020B0609020204030204" pitchFamily="49" charset="0"/>
                <a:ea typeface="Calibri" panose="020F0502020204030204" pitchFamily="34" charset="0"/>
              </a:rPr>
              <a:t>auto </a:t>
            </a:r>
            <a:r>
              <a:rPr lang="en-US" sz="2040" dirty="0" err="1">
                <a:solidFill>
                  <a:schemeClr val="bg1"/>
                </a:solidFill>
                <a:latin typeface="Consolas" panose="020B0609020204030204" pitchFamily="49" charset="0"/>
                <a:ea typeface="Calibri" panose="020F0502020204030204" pitchFamily="34" charset="0"/>
              </a:rPr>
              <a:t>rcontext</a:t>
            </a:r>
            <a:r>
              <a:rPr lang="en-US" sz="2040" dirty="0">
                <a:solidFill>
                  <a:schemeClr val="bg1"/>
                </a:solidFill>
                <a:latin typeface="Consolas" panose="020B0609020204030204" pitchFamily="49" charset="0"/>
                <a:ea typeface="Calibri" panose="020F0502020204030204" pitchFamily="34" charset="0"/>
              </a:rPr>
              <a:t>  = Windows::</a:t>
            </a:r>
            <a:r>
              <a:rPr lang="en-US" sz="2040" dirty="0" err="1">
                <a:solidFill>
                  <a:schemeClr val="bg1"/>
                </a:solidFill>
                <a:latin typeface="Consolas" panose="020B0609020204030204" pitchFamily="49" charset="0"/>
                <a:ea typeface="Calibri" panose="020F0502020204030204" pitchFamily="34" charset="0"/>
              </a:rPr>
              <a:t>ApplicationModel</a:t>
            </a:r>
            <a:r>
              <a:rPr lang="en-US" sz="2040" dirty="0">
                <a:solidFill>
                  <a:schemeClr val="bg1"/>
                </a:solidFill>
                <a:latin typeface="Consolas" panose="020B0609020204030204" pitchFamily="49" charset="0"/>
                <a:ea typeface="Calibri" panose="020F0502020204030204" pitchFamily="34" charset="0"/>
              </a:rPr>
              <a:t>::Resources::Core::</a:t>
            </a:r>
            <a:r>
              <a:rPr lang="en-US" sz="2040" dirty="0" err="1">
                <a:solidFill>
                  <a:schemeClr val="bg1"/>
                </a:solidFill>
                <a:latin typeface="Consolas" panose="020B0609020204030204" pitchFamily="49" charset="0"/>
                <a:ea typeface="Calibri" panose="020F0502020204030204" pitchFamily="34" charset="0"/>
              </a:rPr>
              <a:t>ResourceContext</a:t>
            </a:r>
            <a:r>
              <a:rPr lang="en-US" sz="2040" dirty="0">
                <a:solidFill>
                  <a:schemeClr val="bg1"/>
                </a:solidFill>
                <a:latin typeface="Consolas" panose="020B0609020204030204" pitchFamily="49" charset="0"/>
                <a:ea typeface="Calibri" panose="020F0502020204030204" pitchFamily="34" charset="0"/>
              </a:rPr>
              <a:t>::</a:t>
            </a:r>
            <a:r>
              <a:rPr lang="en-US" sz="2040" dirty="0" err="1">
                <a:solidFill>
                  <a:schemeClr val="bg1"/>
                </a:solidFill>
                <a:latin typeface="Consolas" panose="020B0609020204030204" pitchFamily="49" charset="0"/>
                <a:ea typeface="Calibri" panose="020F0502020204030204" pitchFamily="34" charset="0"/>
              </a:rPr>
              <a:t>GetForCurrentView</a:t>
            </a:r>
            <a:r>
              <a:rPr lang="en-US" sz="2040" dirty="0">
                <a:solidFill>
                  <a:schemeClr val="bg1"/>
                </a:solidFill>
                <a:latin typeface="Consolas" panose="020B0609020204030204" pitchFamily="49" charset="0"/>
                <a:ea typeface="Calibri" panose="020F0502020204030204" pitchFamily="34" charset="0"/>
              </a:rPr>
              <a:t>();</a:t>
            </a:r>
          </a:p>
          <a:p>
            <a:pPr fontAlgn="base"/>
            <a:endParaRPr lang="en-US" sz="3672" dirty="0">
              <a:solidFill>
                <a:schemeClr val="bg1"/>
              </a:solidFill>
              <a:latin typeface="Times New Roman" panose="02020603050405020304" pitchFamily="18" charset="0"/>
              <a:ea typeface="Calibri" panose="020F0502020204030204" pitchFamily="34" charset="0"/>
            </a:endParaRPr>
          </a:p>
          <a:p>
            <a:pPr fontAlgn="base"/>
            <a:r>
              <a:rPr lang="en-US" sz="2040" dirty="0" err="1">
                <a:solidFill>
                  <a:schemeClr val="bg1"/>
                </a:solidFill>
                <a:latin typeface="Consolas" panose="020B0609020204030204" pitchFamily="49" charset="0"/>
                <a:ea typeface="Calibri" panose="020F0502020204030204" pitchFamily="34" charset="0"/>
              </a:rPr>
              <a:t>rcontext</a:t>
            </a:r>
            <a:r>
              <a:rPr lang="en-US" sz="2040" dirty="0">
                <a:solidFill>
                  <a:schemeClr val="bg1"/>
                </a:solidFill>
                <a:latin typeface="Consolas" panose="020B0609020204030204" pitchFamily="49" charset="0"/>
                <a:ea typeface="Calibri" panose="020F0502020204030204" pitchFamily="34" charset="0"/>
              </a:rPr>
              <a:t>-&gt;</a:t>
            </a:r>
            <a:r>
              <a:rPr lang="en-US" sz="2040" dirty="0" err="1">
                <a:solidFill>
                  <a:schemeClr val="bg1"/>
                </a:solidFill>
                <a:latin typeface="Consolas" panose="020B0609020204030204" pitchFamily="49" charset="0"/>
                <a:ea typeface="Calibri" panose="020F0502020204030204" pitchFamily="34" charset="0"/>
              </a:rPr>
              <a:t>QualifierValues</a:t>
            </a:r>
            <a:r>
              <a:rPr lang="en-US" sz="2040" dirty="0">
                <a:solidFill>
                  <a:schemeClr val="bg1"/>
                </a:solidFill>
                <a:latin typeface="Consolas" panose="020B0609020204030204" pitchFamily="49" charset="0"/>
                <a:ea typeface="Calibri" panose="020F0502020204030204" pitchFamily="34" charset="0"/>
              </a:rPr>
              <a:t>-&gt;Insert("</a:t>
            </a:r>
            <a:r>
              <a:rPr lang="en-US" sz="2040" dirty="0" err="1">
                <a:solidFill>
                  <a:schemeClr val="bg1"/>
                </a:solidFill>
                <a:latin typeface="Consolas" panose="020B0609020204030204" pitchFamily="49" charset="0"/>
                <a:ea typeface="Calibri" panose="020F0502020204030204" pitchFamily="34" charset="0"/>
              </a:rPr>
              <a:t>DXFeatureLevel</a:t>
            </a:r>
            <a:r>
              <a:rPr lang="en-US" sz="2040" dirty="0">
                <a:solidFill>
                  <a:schemeClr val="bg1"/>
                </a:solidFill>
                <a:latin typeface="Consolas" panose="020B0609020204030204" pitchFamily="49" charset="0"/>
                <a:ea typeface="Calibri" panose="020F0502020204030204" pitchFamily="34" charset="0"/>
              </a:rPr>
              <a:t>", "</a:t>
            </a:r>
            <a:r>
              <a:rPr lang="en-US" sz="2040" dirty="0">
                <a:solidFill>
                  <a:schemeClr val="bg1"/>
                </a:solidFill>
                <a:highlight>
                  <a:srgbClr val="FFFF00"/>
                </a:highlight>
                <a:latin typeface="Consolas" panose="020B0609020204030204" pitchFamily="49" charset="0"/>
                <a:ea typeface="Calibri" panose="020F0502020204030204" pitchFamily="34" charset="0"/>
              </a:rPr>
              <a:t>DX9</a:t>
            </a:r>
            <a:r>
              <a:rPr lang="en-US" sz="2040" dirty="0">
                <a:solidFill>
                  <a:schemeClr val="bg1"/>
                </a:solidFill>
                <a:latin typeface="Consolas" panose="020B0609020204030204" pitchFamily="49" charset="0"/>
                <a:ea typeface="Calibri" panose="020F0502020204030204" pitchFamily="34" charset="0"/>
              </a:rPr>
              <a:t>"); // “DX10” or “DX11”</a:t>
            </a:r>
          </a:p>
          <a:p>
            <a:pPr fontAlgn="base"/>
            <a:endParaRPr lang="en-US" sz="2040" dirty="0">
              <a:solidFill>
                <a:schemeClr val="bg1"/>
              </a:solidFill>
              <a:latin typeface="Consolas" panose="020B0609020204030204" pitchFamily="49" charset="0"/>
              <a:ea typeface="Calibri" panose="020F0502020204030204" pitchFamily="34" charset="0"/>
            </a:endParaRPr>
          </a:p>
          <a:p>
            <a:pPr fontAlgn="base"/>
            <a:endParaRPr lang="en-US" sz="2040" dirty="0">
              <a:solidFill>
                <a:schemeClr val="bg1"/>
              </a:solidFill>
              <a:latin typeface="Consolas" panose="020B0609020204030204" pitchFamily="49" charset="0"/>
              <a:ea typeface="Calibri" panose="020F0502020204030204" pitchFamily="34" charset="0"/>
            </a:endParaRPr>
          </a:p>
          <a:p>
            <a:pPr fontAlgn="base"/>
            <a:endParaRPr lang="en-US" sz="2040" dirty="0">
              <a:solidFill>
                <a:schemeClr val="bg1"/>
              </a:solidFill>
              <a:latin typeface="Consolas" panose="020B0609020204030204" pitchFamily="49" charset="0"/>
              <a:ea typeface="Calibri" panose="020F0502020204030204" pitchFamily="34" charset="0"/>
            </a:endParaRPr>
          </a:p>
          <a:p>
            <a:pPr fontAlgn="base"/>
            <a:endParaRPr lang="en-US" sz="3672" dirty="0">
              <a:solidFill>
                <a:schemeClr val="bg1"/>
              </a:solidFill>
              <a:latin typeface="Times New Roman" panose="02020603050405020304" pitchFamily="18" charset="0"/>
              <a:ea typeface="Calibri" panose="020F0502020204030204" pitchFamily="34" charset="0"/>
            </a:endParaRPr>
          </a:p>
          <a:p>
            <a:endParaRPr lang="en-US" sz="2040" dirty="0">
              <a:solidFill>
                <a:schemeClr val="bg1"/>
              </a:solidFill>
            </a:endParaRPr>
          </a:p>
        </p:txBody>
      </p:sp>
    </p:spTree>
    <p:extLst>
      <p:ext uri="{BB962C8B-B14F-4D97-AF65-F5344CB8AC3E}">
        <p14:creationId xmlns:p14="http://schemas.microsoft.com/office/powerpoint/2010/main" val="39428645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Set Feature Level</a:t>
            </a:r>
            <a:endParaRPr lang="en-US" dirty="0">
              <a:solidFill>
                <a:schemeClr val="bg1"/>
              </a:solidFill>
            </a:endParaRPr>
          </a:p>
        </p:txBody>
      </p:sp>
      <p:sp>
        <p:nvSpPr>
          <p:cNvPr id="3" name="Content Placeholder 2"/>
          <p:cNvSpPr>
            <a:spLocks noGrp="1"/>
          </p:cNvSpPr>
          <p:nvPr>
            <p:ph idx="1"/>
          </p:nvPr>
        </p:nvSpPr>
        <p:spPr>
          <a:xfrm>
            <a:off x="6124977" y="-1"/>
            <a:ext cx="6310616" cy="6994525"/>
          </a:xfrm>
        </p:spPr>
        <p:txBody>
          <a:bodyPr/>
          <a:lstStyle/>
          <a:p>
            <a:endParaRPr lang="en-US" sz="2040" dirty="0">
              <a:solidFill>
                <a:schemeClr val="bg1"/>
              </a:solidFill>
              <a:latin typeface="Consolas" panose="020B0609020204030204" pitchFamily="49" charset="0"/>
              <a:cs typeface="Consolas" panose="020B0609020204030204" pitchFamily="49" charset="0"/>
            </a:endParaRPr>
          </a:p>
          <a:p>
            <a:r>
              <a:rPr lang="en-US" sz="2040" dirty="0">
                <a:solidFill>
                  <a:schemeClr val="bg1"/>
                </a:solidFill>
                <a:latin typeface="Consolas" panose="020B0609020204030204" pitchFamily="49" charset="0"/>
                <a:cs typeface="Consolas" panose="020B0609020204030204" pitchFamily="49" charset="0"/>
              </a:rPr>
              <a:t>String </a:t>
            </a:r>
            <a:r>
              <a:rPr lang="en-US" sz="2040" dirty="0" err="1">
                <a:solidFill>
                  <a:schemeClr val="bg1"/>
                </a:solidFill>
                <a:latin typeface="Consolas" panose="020B0609020204030204" pitchFamily="49" charset="0"/>
                <a:cs typeface="Consolas" panose="020B0609020204030204" pitchFamily="49" charset="0"/>
              </a:rPr>
              <a:t>ResourceContextFL</a:t>
            </a:r>
            <a:r>
              <a:rPr lang="en-US" sz="2040" dirty="0">
                <a:solidFill>
                  <a:schemeClr val="bg1"/>
                </a:solidFill>
                <a:latin typeface="Consolas" panose="020B0609020204030204" pitchFamily="49" charset="0"/>
                <a:cs typeface="Consolas" panose="020B0609020204030204" pitchFamily="49" charset="0"/>
              </a:rPr>
              <a:t>;</a:t>
            </a:r>
          </a:p>
          <a:p>
            <a:r>
              <a:rPr lang="en-US" sz="2040" dirty="0">
                <a:solidFill>
                  <a:schemeClr val="bg2">
                    <a:lumMod val="60000"/>
                    <a:lumOff val="40000"/>
                  </a:schemeClr>
                </a:solidFill>
                <a:latin typeface="Consolas" panose="020B0609020204030204" pitchFamily="49" charset="0"/>
                <a:cs typeface="Consolas" panose="020B0609020204030204" pitchFamily="49" charset="0"/>
              </a:rPr>
              <a:t>switch</a:t>
            </a:r>
            <a:r>
              <a:rPr lang="en-US" sz="2040" dirty="0">
                <a:solidFill>
                  <a:schemeClr val="bg1"/>
                </a:solidFill>
                <a:latin typeface="Consolas" panose="020B0609020204030204" pitchFamily="49" charset="0"/>
                <a:cs typeface="Consolas" panose="020B0609020204030204" pitchFamily="49" charset="0"/>
              </a:rPr>
              <a:t> ( </a:t>
            </a:r>
            <a:r>
              <a:rPr lang="en-US" sz="2040" dirty="0" err="1">
                <a:solidFill>
                  <a:schemeClr val="bg1"/>
                </a:solidFill>
                <a:latin typeface="Consolas" panose="020B0609020204030204" pitchFamily="49" charset="0"/>
                <a:cs typeface="Consolas" panose="020B0609020204030204" pitchFamily="49" charset="0"/>
              </a:rPr>
              <a:t>m_featureLevel</a:t>
            </a:r>
            <a:r>
              <a:rPr lang="en-US" sz="2040" dirty="0">
                <a:solidFill>
                  <a:schemeClr val="bg1"/>
                </a:solidFill>
                <a:latin typeface="Consolas" panose="020B0609020204030204" pitchFamily="49" charset="0"/>
                <a:cs typeface="Consolas" panose="020B0609020204030204" pitchFamily="49" charset="0"/>
              </a:rPr>
              <a:t> )</a:t>
            </a:r>
          </a:p>
          <a:p>
            <a:r>
              <a:rPr lang="en-US" sz="2040" dirty="0">
                <a:solidFill>
                  <a:schemeClr val="bg1"/>
                </a:solidFill>
                <a:latin typeface="Consolas" panose="020B0609020204030204" pitchFamily="49" charset="0"/>
                <a:cs typeface="Consolas" panose="020B0609020204030204" pitchFamily="49" charset="0"/>
              </a:rPr>
              <a:t>{</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D3D_FEATURE_LEVEL9_1:</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D3D_FEATURE_LEVEL9_2:</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D3D_FEATURE_LEVEL9_3:</a:t>
            </a:r>
          </a:p>
          <a:p>
            <a:r>
              <a:rPr lang="en-US" sz="2040" dirty="0">
                <a:solidFill>
                  <a:schemeClr val="bg1"/>
                </a:solidFill>
                <a:latin typeface="Consolas" panose="020B0609020204030204" pitchFamily="49" charset="0"/>
                <a:cs typeface="Consolas" panose="020B0609020204030204" pitchFamily="49" charset="0"/>
              </a:rPr>
              <a:t>        </a:t>
            </a:r>
            <a:r>
              <a:rPr lang="en-US" sz="2040" dirty="0" err="1">
                <a:solidFill>
                  <a:schemeClr val="bg1"/>
                </a:solidFill>
                <a:latin typeface="Consolas" panose="020B0609020204030204" pitchFamily="49" charset="0"/>
                <a:cs typeface="Consolas" panose="020B0609020204030204" pitchFamily="49" charset="0"/>
              </a:rPr>
              <a:t>ResourceContextFL</a:t>
            </a:r>
            <a:r>
              <a:rPr lang="en-US" sz="2040" dirty="0">
                <a:solidFill>
                  <a:schemeClr val="bg1"/>
                </a:solidFill>
                <a:latin typeface="Consolas" panose="020B0609020204030204" pitchFamily="49" charset="0"/>
                <a:cs typeface="Consolas" panose="020B0609020204030204" pitchFamily="49" charset="0"/>
              </a:rPr>
              <a:t> = “DX9”;</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break</a:t>
            </a:r>
            <a:r>
              <a:rPr lang="en-US" sz="2040" dirty="0">
                <a:solidFill>
                  <a:schemeClr val="bg1"/>
                </a:solidFill>
                <a:latin typeface="Consolas" panose="020B0609020204030204" pitchFamily="49" charset="0"/>
                <a:cs typeface="Consolas" panose="020B0609020204030204" pitchFamily="49" charset="0"/>
              </a:rPr>
              <a:t>;</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D3D_FEATURE_LEVEL10_0:</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D3D_FEATURE_LEVEL10_1:</a:t>
            </a:r>
          </a:p>
          <a:p>
            <a:r>
              <a:rPr lang="en-US" sz="2040" dirty="0">
                <a:solidFill>
                  <a:schemeClr val="bg1"/>
                </a:solidFill>
                <a:latin typeface="Consolas" panose="020B0609020204030204" pitchFamily="49" charset="0"/>
                <a:cs typeface="Consolas" panose="020B0609020204030204" pitchFamily="49" charset="0"/>
              </a:rPr>
              <a:t>        </a:t>
            </a:r>
            <a:r>
              <a:rPr lang="en-US" sz="2040" dirty="0" err="1">
                <a:solidFill>
                  <a:schemeClr val="bg1"/>
                </a:solidFill>
                <a:latin typeface="Consolas" panose="020B0609020204030204" pitchFamily="49" charset="0"/>
                <a:cs typeface="Consolas" panose="020B0609020204030204" pitchFamily="49" charset="0"/>
              </a:rPr>
              <a:t>ResourceContextFL</a:t>
            </a:r>
            <a:r>
              <a:rPr lang="en-US" sz="2040" dirty="0">
                <a:solidFill>
                  <a:schemeClr val="bg1"/>
                </a:solidFill>
                <a:latin typeface="Consolas" panose="020B0609020204030204" pitchFamily="49" charset="0"/>
                <a:cs typeface="Consolas" panose="020B0609020204030204" pitchFamily="49" charset="0"/>
              </a:rPr>
              <a:t> = “DX10”;</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break</a:t>
            </a:r>
            <a:r>
              <a:rPr lang="en-US" sz="2040" dirty="0">
                <a:solidFill>
                  <a:schemeClr val="bg1"/>
                </a:solidFill>
                <a:latin typeface="Consolas" panose="020B0609020204030204" pitchFamily="49" charset="0"/>
                <a:cs typeface="Consolas" panose="020B0609020204030204" pitchFamily="49" charset="0"/>
              </a:rPr>
              <a:t>;</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D3D_FEATURE_LEVEL_11_0:</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case</a:t>
            </a:r>
            <a:r>
              <a:rPr lang="en-US" sz="2040" dirty="0">
                <a:solidFill>
                  <a:schemeClr val="bg1"/>
                </a:solidFill>
                <a:latin typeface="Consolas" panose="020B0609020204030204" pitchFamily="49" charset="0"/>
                <a:cs typeface="Consolas" panose="020B0609020204030204" pitchFamily="49" charset="0"/>
              </a:rPr>
              <a:t> D3D_FEATURE_LEVEL_11_1:</a:t>
            </a:r>
          </a:p>
          <a:p>
            <a:r>
              <a:rPr lang="en-US" sz="2040" dirty="0">
                <a:solidFill>
                  <a:schemeClr val="bg1"/>
                </a:solidFill>
                <a:latin typeface="Consolas" panose="020B0609020204030204" pitchFamily="49" charset="0"/>
                <a:cs typeface="Consolas" panose="020B0609020204030204" pitchFamily="49" charset="0"/>
              </a:rPr>
              <a:t>        </a:t>
            </a:r>
            <a:r>
              <a:rPr lang="en-US" sz="2040" dirty="0" err="1">
                <a:solidFill>
                  <a:schemeClr val="bg1"/>
                </a:solidFill>
                <a:latin typeface="Consolas" panose="020B0609020204030204" pitchFamily="49" charset="0"/>
                <a:cs typeface="Consolas" panose="020B0609020204030204" pitchFamily="49" charset="0"/>
              </a:rPr>
              <a:t>ResourceContextFL</a:t>
            </a:r>
            <a:r>
              <a:rPr lang="en-US" sz="2040" dirty="0">
                <a:solidFill>
                  <a:schemeClr val="bg1"/>
                </a:solidFill>
                <a:latin typeface="Consolas" panose="020B0609020204030204" pitchFamily="49" charset="0"/>
                <a:cs typeface="Consolas" panose="020B0609020204030204" pitchFamily="49" charset="0"/>
              </a:rPr>
              <a:t> = “DX11”;</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break</a:t>
            </a:r>
            <a:r>
              <a:rPr lang="en-US" sz="2040" dirty="0">
                <a:solidFill>
                  <a:schemeClr val="bg1"/>
                </a:solidFill>
                <a:latin typeface="Consolas" panose="020B0609020204030204" pitchFamily="49" charset="0"/>
                <a:cs typeface="Consolas" panose="020B0609020204030204" pitchFamily="49" charset="0"/>
              </a:rPr>
              <a:t>;</a:t>
            </a:r>
          </a:p>
          <a:p>
            <a:r>
              <a:rPr lang="en-US" sz="2040" dirty="0">
                <a:solidFill>
                  <a:schemeClr val="bg1"/>
                </a:solidFill>
                <a:latin typeface="Consolas" panose="020B0609020204030204" pitchFamily="49" charset="0"/>
                <a:cs typeface="Consolas" panose="020B0609020204030204" pitchFamily="49" charset="0"/>
              </a:rPr>
              <a:t>    </a:t>
            </a:r>
            <a:r>
              <a:rPr lang="en-US" sz="2040" dirty="0">
                <a:solidFill>
                  <a:schemeClr val="bg2">
                    <a:lumMod val="60000"/>
                    <a:lumOff val="40000"/>
                  </a:schemeClr>
                </a:solidFill>
                <a:latin typeface="Consolas" panose="020B0609020204030204" pitchFamily="49" charset="0"/>
                <a:cs typeface="Consolas" panose="020B0609020204030204" pitchFamily="49" charset="0"/>
              </a:rPr>
              <a:t>default</a:t>
            </a:r>
            <a:r>
              <a:rPr lang="en-US" sz="2040" dirty="0">
                <a:solidFill>
                  <a:schemeClr val="bg1"/>
                </a:solidFill>
                <a:latin typeface="Consolas" panose="020B0609020204030204" pitchFamily="49" charset="0"/>
                <a:cs typeface="Consolas" panose="020B0609020204030204" pitchFamily="49" charset="0"/>
              </a:rPr>
              <a:t>: error;</a:t>
            </a:r>
          </a:p>
          <a:p>
            <a:r>
              <a:rPr lang="en-US" sz="2040" dirty="0">
                <a:solidFill>
                  <a:schemeClr val="bg1"/>
                </a:solidFill>
                <a:latin typeface="Consolas" panose="020B0609020204030204" pitchFamily="49" charset="0"/>
                <a:cs typeface="Consolas" panose="020B0609020204030204" pitchFamily="49" charset="0"/>
              </a:rPr>
              <a:t>}</a:t>
            </a:r>
          </a:p>
          <a:p>
            <a:endParaRPr lang="en-US" sz="2040" dirty="0">
              <a:solidFill>
                <a:schemeClr val="bg1"/>
              </a:solidFill>
              <a:latin typeface="Consolas" panose="020B0609020204030204" pitchFamily="49" charset="0"/>
              <a:cs typeface="Consolas" panose="020B0609020204030204" pitchFamily="49" charset="0"/>
            </a:endParaRPr>
          </a:p>
        </p:txBody>
      </p:sp>
      <p:sp>
        <p:nvSpPr>
          <p:cNvPr id="5" name="Text Placeholder 5"/>
          <p:cNvSpPr txBox="1">
            <a:spLocks/>
          </p:cNvSpPr>
          <p:nvPr/>
        </p:nvSpPr>
        <p:spPr>
          <a:xfrm>
            <a:off x="275480" y="2373284"/>
            <a:ext cx="6169616" cy="3459218"/>
          </a:xfrm>
          <a:prstGeom prst="rect">
            <a:avLst/>
          </a:prstGeom>
        </p:spPr>
        <p:txBody>
          <a:bodyPr vert="horz" wrap="square" lIns="0" tIns="0" rIns="0" bIns="0" rtlCol="0">
            <a:spAutoFit/>
          </a:bodyPr>
          <a:lstStyle>
            <a:lvl1pPr marL="0"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660">
              <a:defRPr/>
            </a:pPr>
            <a:r>
              <a:rPr lang="en-US" sz="2040" dirty="0">
                <a:solidFill>
                  <a:srgbClr val="000000"/>
                </a:solidFill>
              </a:rPr>
              <a:t>D3D_FEATURE_LEVEL </a:t>
            </a:r>
            <a:r>
              <a:rPr lang="en-US" sz="2040" dirty="0" err="1">
                <a:solidFill>
                  <a:srgbClr val="000000"/>
                </a:solidFill>
              </a:rPr>
              <a:t>featureLevels</a:t>
            </a:r>
            <a:r>
              <a:rPr lang="en-US" sz="2040" dirty="0">
                <a:solidFill>
                  <a:srgbClr val="000000"/>
                </a:solidFill>
              </a:rPr>
              <a:t>[] = </a:t>
            </a:r>
          </a:p>
          <a:p>
            <a:pPr defTabSz="932660">
              <a:defRPr/>
            </a:pPr>
            <a:r>
              <a:rPr lang="en-US" sz="2040" dirty="0">
                <a:solidFill>
                  <a:srgbClr val="000000"/>
                </a:solidFill>
              </a:rPr>
              <a:t>    {</a:t>
            </a:r>
          </a:p>
          <a:p>
            <a:pPr defTabSz="932660">
              <a:defRPr/>
            </a:pPr>
            <a:r>
              <a:rPr lang="en-US" sz="2040" dirty="0">
                <a:solidFill>
                  <a:srgbClr val="000000"/>
                </a:solidFill>
              </a:rPr>
              <a:t>        D3D_FEATURE_LEVEL_11_1,</a:t>
            </a:r>
          </a:p>
          <a:p>
            <a:pPr defTabSz="932660">
              <a:defRPr/>
            </a:pPr>
            <a:r>
              <a:rPr lang="en-US" sz="2040" dirty="0">
                <a:solidFill>
                  <a:srgbClr val="000000"/>
                </a:solidFill>
              </a:rPr>
              <a:t>        D3D_FEATURE_LEVEL_11_0,</a:t>
            </a:r>
          </a:p>
          <a:p>
            <a:pPr defTabSz="932660">
              <a:defRPr/>
            </a:pPr>
            <a:r>
              <a:rPr lang="en-US" sz="2040" dirty="0">
                <a:solidFill>
                  <a:srgbClr val="000000"/>
                </a:solidFill>
              </a:rPr>
              <a:t>        D3D_FEATURE_LEVEL_10_1,</a:t>
            </a:r>
          </a:p>
          <a:p>
            <a:pPr defTabSz="932660">
              <a:defRPr/>
            </a:pPr>
            <a:r>
              <a:rPr lang="en-US" sz="2040" dirty="0">
                <a:solidFill>
                  <a:srgbClr val="000000"/>
                </a:solidFill>
              </a:rPr>
              <a:t>        D3D_FEATURE_LEVEL_10_0,</a:t>
            </a:r>
          </a:p>
          <a:p>
            <a:pPr defTabSz="932660">
              <a:defRPr/>
            </a:pPr>
            <a:r>
              <a:rPr lang="en-US" sz="2040" dirty="0">
                <a:solidFill>
                  <a:srgbClr val="000000"/>
                </a:solidFill>
              </a:rPr>
              <a:t>        D3D_FEATURE_LEVEL_9_3,</a:t>
            </a:r>
          </a:p>
          <a:p>
            <a:pPr defTabSz="932660">
              <a:defRPr/>
            </a:pPr>
            <a:r>
              <a:rPr lang="en-US" sz="2040" dirty="0">
                <a:solidFill>
                  <a:srgbClr val="000000"/>
                </a:solidFill>
              </a:rPr>
              <a:t>        D3D_FEATURE_LEVEL_9_1</a:t>
            </a:r>
          </a:p>
          <a:p>
            <a:pPr defTabSz="932660">
              <a:defRPr/>
            </a:pPr>
            <a:r>
              <a:rPr lang="en-US" sz="2040" dirty="0">
                <a:solidFill>
                  <a:srgbClr val="000000"/>
                </a:solidFill>
              </a:rPr>
              <a:t>    };</a:t>
            </a:r>
          </a:p>
          <a:p>
            <a:pPr defTabSz="932660">
              <a:defRPr/>
            </a:pPr>
            <a:endParaRPr lang="en-US" sz="2040" dirty="0">
              <a:solidFill>
                <a:srgbClr val="000000"/>
              </a:solidFill>
            </a:endParaRPr>
          </a:p>
        </p:txBody>
      </p:sp>
    </p:spTree>
    <p:extLst>
      <p:ext uri="{BB962C8B-B14F-4D97-AF65-F5344CB8AC3E}">
        <p14:creationId xmlns:p14="http://schemas.microsoft.com/office/powerpoint/2010/main" val="13633331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App Bundle Summary</a:t>
            </a:r>
            <a:endParaRPr lang="en-US" dirty="0">
              <a:solidFill>
                <a:schemeClr val="tx1"/>
              </a:solidFill>
            </a:endParaRPr>
          </a:p>
        </p:txBody>
      </p:sp>
      <p:sp>
        <p:nvSpPr>
          <p:cNvPr id="3" name="Content Placeholder 2"/>
          <p:cNvSpPr>
            <a:spLocks noGrp="1"/>
          </p:cNvSpPr>
          <p:nvPr>
            <p:ph idx="1"/>
          </p:nvPr>
        </p:nvSpPr>
        <p:spPr/>
        <p:txBody>
          <a:bodyPr/>
          <a:lstStyle/>
          <a:p>
            <a:r>
              <a:rPr lang="en-US" dirty="0" smtClean="0">
                <a:solidFill>
                  <a:schemeClr val="tx1"/>
                </a:solidFill>
              </a:rPr>
              <a:t>App bundles let you tailor your product to your customer</a:t>
            </a:r>
          </a:p>
          <a:p>
            <a:r>
              <a:rPr lang="en-US" dirty="0" smtClean="0">
                <a:solidFill>
                  <a:schemeClr val="tx1"/>
                </a:solidFill>
              </a:rPr>
              <a:t>	Up to Blu-Ray™ install sizes</a:t>
            </a:r>
          </a:p>
          <a:p>
            <a:endParaRPr lang="en-US" dirty="0" smtClean="0">
              <a:solidFill>
                <a:schemeClr val="tx1"/>
              </a:solidFill>
            </a:endParaRPr>
          </a:p>
          <a:p>
            <a:r>
              <a:rPr lang="en-US" dirty="0" smtClean="0">
                <a:solidFill>
                  <a:schemeClr val="tx1"/>
                </a:solidFill>
              </a:rPr>
              <a:t>DirectX APIs already help you span different vendors</a:t>
            </a:r>
          </a:p>
          <a:p>
            <a:endParaRPr lang="en-US" dirty="0" smtClean="0">
              <a:solidFill>
                <a:schemeClr val="tx1"/>
              </a:solidFill>
            </a:endParaRPr>
          </a:p>
          <a:p>
            <a:r>
              <a:rPr lang="en-US" dirty="0" smtClean="0">
                <a:solidFill>
                  <a:schemeClr val="tx1"/>
                </a:solidFill>
              </a:rPr>
              <a:t>App Bundles let you span different generations as well, as the industry continues moving forward via innovation</a:t>
            </a:r>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251283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1"/>
                </a:solidFill>
              </a:rPr>
              <a:t>Cutting Edge Games: Controls</a:t>
            </a:r>
            <a:endParaRPr lang="en-US" dirty="0">
              <a:solidFill>
                <a:schemeClr val="tx1"/>
              </a:solidFill>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06191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997" y="5127"/>
            <a:ext cx="12425596" cy="6989398"/>
          </a:xfrm>
        </p:spPr>
      </p:pic>
    </p:spTree>
    <p:extLst>
      <p:ext uri="{BB962C8B-B14F-4D97-AF65-F5344CB8AC3E}">
        <p14:creationId xmlns:p14="http://schemas.microsoft.com/office/powerpoint/2010/main" val="41730958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3" y="1"/>
            <a:ext cx="12434711" cy="6994525"/>
          </a:xfrm>
        </p:spPr>
      </p:pic>
    </p:spTree>
    <p:extLst>
      <p:ext uri="{BB962C8B-B14F-4D97-AF65-F5344CB8AC3E}">
        <p14:creationId xmlns:p14="http://schemas.microsoft.com/office/powerpoint/2010/main" val="30380562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3" y="1"/>
            <a:ext cx="12434711" cy="6994525"/>
          </a:xfrm>
        </p:spPr>
      </p:pic>
    </p:spTree>
    <p:extLst>
      <p:ext uri="{BB962C8B-B14F-4D97-AF65-F5344CB8AC3E}">
        <p14:creationId xmlns:p14="http://schemas.microsoft.com/office/powerpoint/2010/main" val="9032658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Automatic Input Routing</a:t>
            </a:r>
            <a:endParaRPr lang="en-US" dirty="0">
              <a:solidFill>
                <a:schemeClr val="tx1"/>
              </a:solidFill>
            </a:endParaRPr>
          </a:p>
        </p:txBody>
      </p:sp>
      <p:sp>
        <p:nvSpPr>
          <p:cNvPr id="3" name="Rectangle 2"/>
          <p:cNvSpPr/>
          <p:nvPr/>
        </p:nvSpPr>
        <p:spPr bwMode="auto">
          <a:xfrm>
            <a:off x="1130419" y="1395728"/>
            <a:ext cx="2590432" cy="91427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numCol="1" rtlCol="0" anchor="ctr" anchorCtr="0"/>
          <a:lstStyle/>
          <a:p>
            <a:pPr algn="ctr" defTabSz="932227"/>
            <a:r>
              <a:rPr lang="en-US" sz="2448" spc="-102" dirty="0">
                <a:solidFill>
                  <a:srgbClr val="FFFFFF"/>
                </a:solidFill>
                <a:ea typeface="Segoe UI" pitchFamily="34" charset="0"/>
                <a:cs typeface="Segoe UI" pitchFamily="34" charset="0"/>
              </a:rPr>
              <a:t>Touch</a:t>
            </a:r>
          </a:p>
        </p:txBody>
      </p:sp>
      <p:sp>
        <p:nvSpPr>
          <p:cNvPr id="4" name="Rectangle 3"/>
          <p:cNvSpPr/>
          <p:nvPr/>
        </p:nvSpPr>
        <p:spPr bwMode="auto">
          <a:xfrm>
            <a:off x="1130419" y="2462377"/>
            <a:ext cx="2590432" cy="91427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numCol="1" rtlCol="0" anchor="ctr" anchorCtr="0"/>
          <a:lstStyle/>
          <a:p>
            <a:pPr algn="ctr" defTabSz="932227"/>
            <a:r>
              <a:rPr lang="en-US" sz="2448" spc="-102" dirty="0">
                <a:solidFill>
                  <a:srgbClr val="FFFFFF"/>
                </a:solidFill>
                <a:ea typeface="Segoe UI" pitchFamily="34" charset="0"/>
                <a:cs typeface="Segoe UI" pitchFamily="34" charset="0"/>
              </a:rPr>
              <a:t>Mouse</a:t>
            </a:r>
          </a:p>
        </p:txBody>
      </p:sp>
      <p:sp>
        <p:nvSpPr>
          <p:cNvPr id="5" name="Rectangle 4"/>
          <p:cNvSpPr/>
          <p:nvPr/>
        </p:nvSpPr>
        <p:spPr bwMode="auto">
          <a:xfrm>
            <a:off x="1130419" y="3529026"/>
            <a:ext cx="2590432" cy="91427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numCol="1" rtlCol="0" anchor="ctr" anchorCtr="0"/>
          <a:lstStyle/>
          <a:p>
            <a:pPr algn="ctr" defTabSz="932227"/>
            <a:r>
              <a:rPr lang="en-US" sz="2448" spc="-102" dirty="0">
                <a:solidFill>
                  <a:srgbClr val="FFFFFF"/>
                </a:solidFill>
                <a:ea typeface="Segoe UI" pitchFamily="34" charset="0"/>
                <a:cs typeface="Segoe UI" pitchFamily="34" charset="0"/>
              </a:rPr>
              <a:t>Keyboard</a:t>
            </a:r>
          </a:p>
        </p:txBody>
      </p:sp>
      <p:cxnSp>
        <p:nvCxnSpPr>
          <p:cNvPr id="9" name="Elbow Connector 8"/>
          <p:cNvCxnSpPr>
            <a:stCxn id="3" idx="3"/>
            <a:endCxn id="7" idx="0"/>
          </p:cNvCxnSpPr>
          <p:nvPr/>
        </p:nvCxnSpPr>
        <p:spPr>
          <a:xfrm>
            <a:off x="3720852" y="1852864"/>
            <a:ext cx="2443890" cy="1798528"/>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a:off x="3708525" y="2921608"/>
            <a:ext cx="2220144" cy="821141"/>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Elbow Connector 14"/>
          <p:cNvCxnSpPr>
            <a:stCxn id="5" idx="3"/>
            <a:endCxn id="7" idx="2"/>
          </p:cNvCxnSpPr>
          <p:nvPr/>
        </p:nvCxnSpPr>
        <p:spPr>
          <a:xfrm flipV="1">
            <a:off x="3720852" y="3956148"/>
            <a:ext cx="2127466" cy="30013"/>
          </a:xfrm>
          <a:prstGeom prst="bentConnector3">
            <a:avLst>
              <a:gd name="adj1" fmla="val 50000"/>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7" idx="6"/>
            <a:endCxn id="38" idx="1"/>
          </p:cNvCxnSpPr>
          <p:nvPr/>
        </p:nvCxnSpPr>
        <p:spPr>
          <a:xfrm>
            <a:off x="6481167" y="3956148"/>
            <a:ext cx="1950119" cy="1645"/>
          </a:xfrm>
          <a:prstGeom prst="bent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7" name="Oval 6"/>
          <p:cNvSpPr/>
          <p:nvPr/>
        </p:nvSpPr>
        <p:spPr bwMode="auto">
          <a:xfrm>
            <a:off x="5848317" y="3651391"/>
            <a:ext cx="632849" cy="609514"/>
          </a:xfrm>
          <a:prstGeom prst="ellipse">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3599" b="1" spc="-102" dirty="0">
                <a:solidFill>
                  <a:srgbClr val="FFFFFF"/>
                </a:solidFill>
                <a:ea typeface="Segoe UI" pitchFamily="34" charset="0"/>
                <a:cs typeface="Segoe UI" pitchFamily="34" charset="0"/>
              </a:rPr>
              <a:t>   </a:t>
            </a:r>
          </a:p>
        </p:txBody>
      </p:sp>
      <p:sp>
        <p:nvSpPr>
          <p:cNvPr id="33" name="TextBox 32"/>
          <p:cNvSpPr txBox="1"/>
          <p:nvPr/>
        </p:nvSpPr>
        <p:spPr>
          <a:xfrm>
            <a:off x="5727045" y="3531122"/>
            <a:ext cx="914270" cy="784628"/>
          </a:xfrm>
          <a:prstGeom prst="rect">
            <a:avLst/>
          </a:prstGeom>
          <a:noFill/>
        </p:spPr>
        <p:txBody>
          <a:bodyPr wrap="square" rtlCol="0">
            <a:spAutoFit/>
          </a:bodyPr>
          <a:lstStyle/>
          <a:p>
            <a:pPr algn="ctr" defTabSz="932597"/>
            <a:r>
              <a:rPr lang="en-US" sz="4399" dirty="0">
                <a:solidFill>
                  <a:srgbClr val="FFFFFF"/>
                </a:solidFill>
              </a:rPr>
              <a:t>+</a:t>
            </a:r>
          </a:p>
        </p:txBody>
      </p:sp>
      <p:sp>
        <p:nvSpPr>
          <p:cNvPr id="34" name="Rounded Rectangle 33"/>
          <p:cNvSpPr/>
          <p:nvPr/>
        </p:nvSpPr>
        <p:spPr bwMode="auto">
          <a:xfrm>
            <a:off x="4183821" y="1624297"/>
            <a:ext cx="1119502" cy="487147"/>
          </a:xfrm>
          <a:prstGeom prst="round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2000" spc="-102" dirty="0">
                <a:solidFill>
                  <a:srgbClr val="FFFFFF"/>
                </a:solidFill>
                <a:ea typeface="Segoe UI" pitchFamily="34" charset="0"/>
                <a:cs typeface="Segoe UI" pitchFamily="34" charset="0"/>
              </a:rPr>
              <a:t>Weight</a:t>
            </a:r>
          </a:p>
        </p:txBody>
      </p:sp>
      <p:sp>
        <p:nvSpPr>
          <p:cNvPr id="35" name="Rounded Rectangle 34"/>
          <p:cNvSpPr/>
          <p:nvPr/>
        </p:nvSpPr>
        <p:spPr bwMode="auto">
          <a:xfrm>
            <a:off x="4183817" y="2670182"/>
            <a:ext cx="1119502" cy="487147"/>
          </a:xfrm>
          <a:prstGeom prst="round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2000" spc="-102" dirty="0">
                <a:solidFill>
                  <a:srgbClr val="FFFFFF"/>
                </a:solidFill>
                <a:ea typeface="Segoe UI" pitchFamily="34" charset="0"/>
                <a:cs typeface="Segoe UI" pitchFamily="34" charset="0"/>
              </a:rPr>
              <a:t>Weight</a:t>
            </a:r>
          </a:p>
        </p:txBody>
      </p:sp>
      <p:sp>
        <p:nvSpPr>
          <p:cNvPr id="37" name="Rounded Rectangle 36"/>
          <p:cNvSpPr/>
          <p:nvPr/>
        </p:nvSpPr>
        <p:spPr bwMode="auto">
          <a:xfrm>
            <a:off x="4183817" y="3740278"/>
            <a:ext cx="1119502" cy="487147"/>
          </a:xfrm>
          <a:prstGeom prst="round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2000" spc="-102" dirty="0">
                <a:solidFill>
                  <a:srgbClr val="FFFFFF"/>
                </a:solidFill>
                <a:ea typeface="Segoe UI" pitchFamily="34" charset="0"/>
                <a:cs typeface="Segoe UI" pitchFamily="34" charset="0"/>
              </a:rPr>
              <a:t>Weight</a:t>
            </a:r>
          </a:p>
        </p:txBody>
      </p:sp>
      <p:sp>
        <p:nvSpPr>
          <p:cNvPr id="38" name="Rounded Rectangle 37"/>
          <p:cNvSpPr/>
          <p:nvPr/>
        </p:nvSpPr>
        <p:spPr bwMode="auto">
          <a:xfrm>
            <a:off x="8431285" y="2715678"/>
            <a:ext cx="2590432" cy="2484230"/>
          </a:xfrm>
          <a:prstGeom prst="round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3672" spc="-102" dirty="0">
                <a:solidFill>
                  <a:srgbClr val="FFFFFF"/>
                </a:solidFill>
                <a:ea typeface="Segoe UI" pitchFamily="34" charset="0"/>
                <a:cs typeface="Segoe UI" pitchFamily="34" charset="0"/>
              </a:rPr>
              <a:t>Game</a:t>
            </a:r>
          </a:p>
          <a:p>
            <a:pPr algn="ctr" defTabSz="932227"/>
            <a:r>
              <a:rPr lang="en-US" sz="3672" spc="-102" dirty="0">
                <a:solidFill>
                  <a:srgbClr val="FFFFFF"/>
                </a:solidFill>
                <a:ea typeface="Segoe UI" pitchFamily="34" charset="0"/>
                <a:cs typeface="Segoe UI" pitchFamily="34" charset="0"/>
              </a:rPr>
              <a:t>Logic</a:t>
            </a:r>
          </a:p>
        </p:txBody>
      </p:sp>
      <p:sp>
        <p:nvSpPr>
          <p:cNvPr id="42" name="Rectangle 41"/>
          <p:cNvSpPr/>
          <p:nvPr/>
        </p:nvSpPr>
        <p:spPr bwMode="auto">
          <a:xfrm>
            <a:off x="1130419" y="4595674"/>
            <a:ext cx="2590432" cy="91427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numCol="1" rtlCol="0" anchor="ctr" anchorCtr="0"/>
          <a:lstStyle/>
          <a:p>
            <a:pPr algn="ctr" defTabSz="932227"/>
            <a:r>
              <a:rPr lang="en-US" sz="2448" spc="-102" dirty="0">
                <a:solidFill>
                  <a:srgbClr val="FFFFFF"/>
                </a:solidFill>
                <a:ea typeface="Segoe UI" pitchFamily="34" charset="0"/>
                <a:cs typeface="Segoe UI" pitchFamily="34" charset="0"/>
              </a:rPr>
              <a:t>Game Controller</a:t>
            </a:r>
          </a:p>
        </p:txBody>
      </p:sp>
      <p:sp>
        <p:nvSpPr>
          <p:cNvPr id="43" name="Rectangle 42"/>
          <p:cNvSpPr/>
          <p:nvPr/>
        </p:nvSpPr>
        <p:spPr bwMode="auto">
          <a:xfrm>
            <a:off x="1118092" y="5662323"/>
            <a:ext cx="2590432" cy="914270"/>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numCol="1" rtlCol="0" anchor="ctr" anchorCtr="0"/>
          <a:lstStyle/>
          <a:p>
            <a:pPr algn="ctr" defTabSz="932227"/>
            <a:r>
              <a:rPr lang="en-US" sz="2448" spc="-102" dirty="0">
                <a:solidFill>
                  <a:srgbClr val="FFFFFF"/>
                </a:solidFill>
                <a:ea typeface="Segoe UI" pitchFamily="34" charset="0"/>
                <a:cs typeface="Segoe UI" pitchFamily="34" charset="0"/>
              </a:rPr>
              <a:t>Accelerometer</a:t>
            </a:r>
          </a:p>
        </p:txBody>
      </p:sp>
      <p:cxnSp>
        <p:nvCxnSpPr>
          <p:cNvPr id="44" name="Elbow Connector 43"/>
          <p:cNvCxnSpPr>
            <a:stCxn id="42" idx="3"/>
            <a:endCxn id="7" idx="3"/>
          </p:cNvCxnSpPr>
          <p:nvPr/>
        </p:nvCxnSpPr>
        <p:spPr>
          <a:xfrm flipV="1">
            <a:off x="3720852" y="4171644"/>
            <a:ext cx="2220144" cy="881166"/>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a:stCxn id="43" idx="3"/>
            <a:endCxn id="7" idx="4"/>
          </p:cNvCxnSpPr>
          <p:nvPr/>
        </p:nvCxnSpPr>
        <p:spPr>
          <a:xfrm flipV="1">
            <a:off x="3708525" y="4260905"/>
            <a:ext cx="2456218" cy="1858554"/>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66" name="Rounded Rectangle 65"/>
          <p:cNvSpPr/>
          <p:nvPr/>
        </p:nvSpPr>
        <p:spPr bwMode="auto">
          <a:xfrm>
            <a:off x="4183817" y="5875885"/>
            <a:ext cx="1119502" cy="487147"/>
          </a:xfrm>
          <a:prstGeom prst="round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2000" spc="-102" dirty="0">
                <a:solidFill>
                  <a:srgbClr val="FFFFFF"/>
                </a:solidFill>
                <a:ea typeface="Segoe UI" pitchFamily="34" charset="0"/>
                <a:cs typeface="Segoe UI" pitchFamily="34" charset="0"/>
              </a:rPr>
              <a:t>Weight</a:t>
            </a:r>
          </a:p>
        </p:txBody>
      </p:sp>
      <p:sp>
        <p:nvSpPr>
          <p:cNvPr id="67" name="Rounded Rectangle 66"/>
          <p:cNvSpPr/>
          <p:nvPr/>
        </p:nvSpPr>
        <p:spPr bwMode="auto">
          <a:xfrm>
            <a:off x="4183818" y="4840406"/>
            <a:ext cx="1119502" cy="487147"/>
          </a:xfrm>
          <a:prstGeom prst="round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2000" spc="-102" dirty="0">
                <a:solidFill>
                  <a:srgbClr val="FFFFFF"/>
                </a:solidFill>
                <a:ea typeface="Segoe UI" pitchFamily="34" charset="0"/>
                <a:cs typeface="Segoe UI" pitchFamily="34" charset="0"/>
              </a:rPr>
              <a:t>Weight</a:t>
            </a:r>
          </a:p>
        </p:txBody>
      </p:sp>
    </p:spTree>
    <p:extLst>
      <p:ext uri="{BB962C8B-B14F-4D97-AF65-F5344CB8AC3E}">
        <p14:creationId xmlns:p14="http://schemas.microsoft.com/office/powerpoint/2010/main" val="3948802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Broader PC Innovation</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sz="3672" dirty="0">
                <a:solidFill>
                  <a:schemeClr val="tx1"/>
                </a:solidFill>
              </a:rPr>
              <a:t>We know the platform is already capable of much more</a:t>
            </a:r>
          </a:p>
          <a:p>
            <a:r>
              <a:rPr lang="en-US" sz="3672" dirty="0">
                <a:solidFill>
                  <a:schemeClr val="tx1"/>
                </a:solidFill>
              </a:rPr>
              <a:t>Let us show you how you can use that platform to create an experience where you will stand out from the masses</a:t>
            </a:r>
          </a:p>
          <a:p>
            <a:r>
              <a:rPr lang="en-US" sz="3672" dirty="0">
                <a:solidFill>
                  <a:schemeClr val="tx1"/>
                </a:solidFill>
              </a:rPr>
              <a:t>These are the key areas where we have invested:</a:t>
            </a:r>
          </a:p>
          <a:p>
            <a:r>
              <a:rPr lang="en-US" sz="3264" dirty="0">
                <a:solidFill>
                  <a:schemeClr val="tx1"/>
                </a:solidFill>
              </a:rPr>
              <a:t>	</a:t>
            </a:r>
            <a:r>
              <a:rPr lang="en-US" sz="3264" dirty="0">
                <a:solidFill>
                  <a:schemeClr val="tx2"/>
                </a:solidFill>
              </a:rPr>
              <a:t>All the key tablet features	</a:t>
            </a:r>
          </a:p>
          <a:p>
            <a:r>
              <a:rPr lang="en-US" sz="3264" dirty="0">
                <a:solidFill>
                  <a:schemeClr val="tx2"/>
                </a:solidFill>
              </a:rPr>
              <a:t>	Most cutting-edge technology</a:t>
            </a:r>
          </a:p>
          <a:p>
            <a:r>
              <a:rPr lang="en-US" sz="3264" dirty="0">
                <a:solidFill>
                  <a:schemeClr val="tx2"/>
                </a:solidFill>
              </a:rPr>
              <a:t>	You can self-publish</a:t>
            </a:r>
          </a:p>
          <a:p>
            <a:r>
              <a:rPr lang="en-US" sz="3264" dirty="0">
                <a:solidFill>
                  <a:schemeClr val="tx2"/>
                </a:solidFill>
              </a:rPr>
              <a:t>	Easiest development</a:t>
            </a:r>
          </a:p>
          <a:p>
            <a:endParaRPr lang="en-US" dirty="0">
              <a:solidFill>
                <a:schemeClr val="tx1"/>
              </a:solidFill>
            </a:endParaRPr>
          </a:p>
        </p:txBody>
      </p:sp>
    </p:spTree>
    <p:extLst>
      <p:ext uri="{BB962C8B-B14F-4D97-AF65-F5344CB8AC3E}">
        <p14:creationId xmlns:p14="http://schemas.microsoft.com/office/powerpoint/2010/main" val="311285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82" y="-1"/>
            <a:ext cx="12434711" cy="6994525"/>
          </a:xfrm>
          <a:prstGeom prst="rect">
            <a:avLst/>
          </a:prstGeom>
        </p:spPr>
      </p:pic>
      <p:sp>
        <p:nvSpPr>
          <p:cNvPr id="2" name="Title 1"/>
          <p:cNvSpPr>
            <a:spLocks noGrp="1"/>
          </p:cNvSpPr>
          <p:nvPr>
            <p:ph type="title"/>
          </p:nvPr>
        </p:nvSpPr>
        <p:spPr>
          <a:xfrm>
            <a:off x="7755112" y="4133650"/>
            <a:ext cx="6941724" cy="912813"/>
          </a:xfrm>
        </p:spPr>
        <p:txBody>
          <a:bodyPr/>
          <a:lstStyle/>
          <a:p>
            <a:endParaRPr lang="en-US" b="1" dirty="0">
              <a:solidFill>
                <a:schemeClr val="bg1"/>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4"/>
          <a:stretch>
            <a:fillRect/>
          </a:stretch>
        </p:blipFill>
        <p:spPr>
          <a:xfrm>
            <a:off x="6208523" y="3487548"/>
            <a:ext cx="19429" cy="19429"/>
          </a:xfrm>
          <a:prstGeom prst="rect">
            <a:avLst/>
          </a:prstGeom>
        </p:spPr>
      </p:pic>
      <p:pic>
        <p:nvPicPr>
          <p:cNvPr id="6" name="Picture 5"/>
          <p:cNvPicPr>
            <a:picLocks noChangeAspect="1"/>
          </p:cNvPicPr>
          <p:nvPr/>
        </p:nvPicPr>
        <p:blipFill>
          <a:blip r:embed="rId5"/>
          <a:stretch>
            <a:fillRect/>
          </a:stretch>
        </p:blipFill>
        <p:spPr>
          <a:xfrm>
            <a:off x="9375488" y="-304156"/>
            <a:ext cx="3060105" cy="1525195"/>
          </a:xfrm>
          <a:prstGeom prst="rect">
            <a:avLst/>
          </a:prstGeom>
        </p:spPr>
      </p:pic>
    </p:spTree>
    <p:extLst>
      <p:ext uri="{BB962C8B-B14F-4D97-AF65-F5344CB8AC3E}">
        <p14:creationId xmlns:p14="http://schemas.microsoft.com/office/powerpoint/2010/main" val="1423226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1"/>
                </a:solidFill>
              </a:rPr>
              <a:t>Cutting Edge Games: Display</a:t>
            </a:r>
            <a:endParaRPr lang="en-US" dirty="0">
              <a:solidFill>
                <a:schemeClr val="tx1"/>
              </a:solidFill>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38625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All the Inches</a:t>
            </a:r>
            <a:endParaRPr lang="en-US" dirty="0">
              <a:solidFill>
                <a:schemeClr val="tx1"/>
              </a:solidFill>
            </a:endParaRPr>
          </a:p>
        </p:txBody>
      </p:sp>
      <p:graphicFrame>
        <p:nvGraphicFramePr>
          <p:cNvPr id="4" name="Content Placeholder 3"/>
          <p:cNvGraphicFramePr>
            <a:graphicFrameLocks noGrp="1"/>
          </p:cNvGraphicFramePr>
          <p:nvPr>
            <p:ph idx="1"/>
            <p:extLst/>
          </p:nvPr>
        </p:nvGraphicFramePr>
        <p:xfrm>
          <a:off x="878" y="2181313"/>
          <a:ext cx="6224342" cy="3835999"/>
        </p:xfrm>
        <a:graphic>
          <a:graphicData uri="http://schemas.openxmlformats.org/drawingml/2006/table">
            <a:tbl>
              <a:tblPr firstRow="1" bandRow="1">
                <a:tableStyleId>{5C22544A-7EE6-4342-B048-85BDC9FD1C3A}</a:tableStyleId>
              </a:tblPr>
              <a:tblGrid>
                <a:gridCol w="622434"/>
                <a:gridCol w="622434"/>
                <a:gridCol w="622434"/>
                <a:gridCol w="622434"/>
                <a:gridCol w="622434"/>
                <a:gridCol w="622434"/>
                <a:gridCol w="622434"/>
                <a:gridCol w="622434"/>
                <a:gridCol w="622434"/>
                <a:gridCol w="622434"/>
              </a:tblGrid>
              <a:tr h="3835999">
                <a:tc>
                  <a:txBody>
                    <a:bodyPr/>
                    <a:lstStyle/>
                    <a:p>
                      <a:pPr algn="ctr"/>
                      <a:r>
                        <a:rPr lang="en-US" sz="1800" dirty="0" smtClean="0"/>
                        <a:t>8</a:t>
                      </a:r>
                      <a:endParaRPr lang="en-US" sz="1800" dirty="0"/>
                    </a:p>
                  </a:txBody>
                  <a:tcPr marL="93260" marR="93260" marT="46630" marB="46630"/>
                </a:tc>
                <a:tc>
                  <a:txBody>
                    <a:bodyPr/>
                    <a:lstStyle/>
                    <a:p>
                      <a:pPr algn="ctr"/>
                      <a:r>
                        <a:rPr lang="en-US" sz="1800" dirty="0" smtClean="0"/>
                        <a:t>9</a:t>
                      </a:r>
                      <a:endParaRPr lang="en-US" sz="1800" dirty="0"/>
                    </a:p>
                  </a:txBody>
                  <a:tcPr marL="93260" marR="93260" marT="46630" marB="46630"/>
                </a:tc>
                <a:tc>
                  <a:txBody>
                    <a:bodyPr/>
                    <a:lstStyle/>
                    <a:p>
                      <a:pPr algn="ctr"/>
                      <a:r>
                        <a:rPr lang="en-US" sz="1800" dirty="0" smtClean="0"/>
                        <a:t>10</a:t>
                      </a:r>
                      <a:endParaRPr lang="en-US" sz="1800" dirty="0"/>
                    </a:p>
                  </a:txBody>
                  <a:tcPr marL="93260" marR="93260" marT="46630" marB="46630"/>
                </a:tc>
                <a:tc>
                  <a:txBody>
                    <a:bodyPr/>
                    <a:lstStyle/>
                    <a:p>
                      <a:pPr algn="ctr"/>
                      <a:r>
                        <a:rPr lang="en-US" sz="1800" dirty="0" smtClean="0"/>
                        <a:t>11</a:t>
                      </a:r>
                      <a:endParaRPr lang="en-US" sz="1800" dirty="0"/>
                    </a:p>
                  </a:txBody>
                  <a:tcPr marL="93260" marR="93260" marT="46630" marB="46630"/>
                </a:tc>
                <a:tc>
                  <a:txBody>
                    <a:bodyPr/>
                    <a:lstStyle/>
                    <a:p>
                      <a:pPr algn="ctr"/>
                      <a:r>
                        <a:rPr lang="en-US" sz="1800" dirty="0" smtClean="0"/>
                        <a:t>12</a:t>
                      </a:r>
                      <a:endParaRPr lang="en-US" sz="1800" dirty="0"/>
                    </a:p>
                  </a:txBody>
                  <a:tcPr marL="93260" marR="93260" marT="46630" marB="46630"/>
                </a:tc>
                <a:tc>
                  <a:txBody>
                    <a:bodyPr/>
                    <a:lstStyle/>
                    <a:p>
                      <a:pPr algn="ctr"/>
                      <a:r>
                        <a:rPr lang="en-US" sz="1800" dirty="0" smtClean="0"/>
                        <a:t>13</a:t>
                      </a:r>
                      <a:endParaRPr lang="en-US" sz="1800" dirty="0"/>
                    </a:p>
                  </a:txBody>
                  <a:tcPr marL="93260" marR="93260" marT="46630" marB="46630"/>
                </a:tc>
                <a:tc>
                  <a:txBody>
                    <a:bodyPr/>
                    <a:lstStyle/>
                    <a:p>
                      <a:pPr algn="ctr"/>
                      <a:r>
                        <a:rPr lang="en-US" sz="1800" dirty="0" smtClean="0"/>
                        <a:t>14</a:t>
                      </a:r>
                      <a:endParaRPr lang="en-US" sz="1800" dirty="0"/>
                    </a:p>
                  </a:txBody>
                  <a:tcPr marL="93260" marR="93260" marT="46630" marB="46630"/>
                </a:tc>
                <a:tc>
                  <a:txBody>
                    <a:bodyPr/>
                    <a:lstStyle/>
                    <a:p>
                      <a:pPr algn="ctr"/>
                      <a:r>
                        <a:rPr lang="en-US" sz="1800" dirty="0" smtClean="0"/>
                        <a:t>15</a:t>
                      </a:r>
                      <a:endParaRPr lang="en-US" sz="1800" dirty="0"/>
                    </a:p>
                  </a:txBody>
                  <a:tcPr marL="93260" marR="93260" marT="46630" marB="46630"/>
                </a:tc>
                <a:tc>
                  <a:txBody>
                    <a:bodyPr/>
                    <a:lstStyle/>
                    <a:p>
                      <a:pPr algn="ctr"/>
                      <a:r>
                        <a:rPr lang="en-US" sz="1800" dirty="0" smtClean="0"/>
                        <a:t>16</a:t>
                      </a:r>
                      <a:endParaRPr lang="en-US" sz="1800" dirty="0"/>
                    </a:p>
                  </a:txBody>
                  <a:tcPr marL="93260" marR="93260" marT="46630" marB="46630"/>
                </a:tc>
                <a:tc>
                  <a:txBody>
                    <a:bodyPr/>
                    <a:lstStyle/>
                    <a:p>
                      <a:pPr algn="ctr"/>
                      <a:r>
                        <a:rPr lang="en-US" sz="1800" dirty="0" smtClean="0"/>
                        <a:t>17</a:t>
                      </a:r>
                      <a:endParaRPr lang="en-US" sz="1800" dirty="0"/>
                    </a:p>
                  </a:txBody>
                  <a:tcPr marL="93260" marR="93260" marT="46630" marB="46630"/>
                </a:tc>
              </a:tr>
            </a:tbl>
          </a:graphicData>
        </a:graphic>
      </p:graphicFrame>
      <p:graphicFrame>
        <p:nvGraphicFramePr>
          <p:cNvPr id="5" name="Content Placeholder 3"/>
          <p:cNvGraphicFramePr>
            <a:graphicFrameLocks/>
          </p:cNvGraphicFramePr>
          <p:nvPr>
            <p:extLst/>
          </p:nvPr>
        </p:nvGraphicFramePr>
        <p:xfrm>
          <a:off x="6185758" y="2179566"/>
          <a:ext cx="6224342" cy="3835999"/>
        </p:xfrm>
        <a:graphic>
          <a:graphicData uri="http://schemas.openxmlformats.org/drawingml/2006/table">
            <a:tbl>
              <a:tblPr firstRow="1" bandRow="1">
                <a:tableStyleId>{5C22544A-7EE6-4342-B048-85BDC9FD1C3A}</a:tableStyleId>
              </a:tblPr>
              <a:tblGrid>
                <a:gridCol w="622434"/>
                <a:gridCol w="622434"/>
                <a:gridCol w="622434"/>
                <a:gridCol w="622434"/>
                <a:gridCol w="622434"/>
                <a:gridCol w="622434"/>
                <a:gridCol w="622434"/>
                <a:gridCol w="622434"/>
                <a:gridCol w="622434"/>
                <a:gridCol w="622434"/>
              </a:tblGrid>
              <a:tr h="3835999">
                <a:tc>
                  <a:txBody>
                    <a:bodyPr/>
                    <a:lstStyle/>
                    <a:p>
                      <a:pPr algn="ctr"/>
                      <a:r>
                        <a:rPr lang="en-US" sz="1800" dirty="0" smtClean="0"/>
                        <a:t>18</a:t>
                      </a:r>
                      <a:endParaRPr lang="en-US" sz="1800" dirty="0"/>
                    </a:p>
                  </a:txBody>
                  <a:tcPr marL="93260" marR="93260" marT="46630" marB="46630"/>
                </a:tc>
                <a:tc>
                  <a:txBody>
                    <a:bodyPr/>
                    <a:lstStyle/>
                    <a:p>
                      <a:pPr algn="ctr"/>
                      <a:r>
                        <a:rPr lang="en-US" sz="1800" dirty="0" smtClean="0"/>
                        <a:t>19</a:t>
                      </a:r>
                      <a:endParaRPr lang="en-US" sz="1800" dirty="0"/>
                    </a:p>
                  </a:txBody>
                  <a:tcPr marL="93260" marR="93260" marT="46630" marB="46630"/>
                </a:tc>
                <a:tc>
                  <a:txBody>
                    <a:bodyPr/>
                    <a:lstStyle/>
                    <a:p>
                      <a:pPr algn="ctr"/>
                      <a:r>
                        <a:rPr lang="en-US" sz="1800" dirty="0" smtClean="0"/>
                        <a:t>20</a:t>
                      </a:r>
                      <a:endParaRPr lang="en-US" sz="1800" dirty="0"/>
                    </a:p>
                  </a:txBody>
                  <a:tcPr marL="93260" marR="93260" marT="46630" marB="46630"/>
                </a:tc>
                <a:tc>
                  <a:txBody>
                    <a:bodyPr/>
                    <a:lstStyle/>
                    <a:p>
                      <a:pPr algn="ctr"/>
                      <a:r>
                        <a:rPr lang="en-US" sz="1800" dirty="0" smtClean="0"/>
                        <a:t>21</a:t>
                      </a:r>
                      <a:endParaRPr lang="en-US" sz="1800" dirty="0"/>
                    </a:p>
                  </a:txBody>
                  <a:tcPr marL="93260" marR="93260" marT="46630" marB="46630"/>
                </a:tc>
                <a:tc>
                  <a:txBody>
                    <a:bodyPr/>
                    <a:lstStyle/>
                    <a:p>
                      <a:pPr algn="ctr"/>
                      <a:r>
                        <a:rPr lang="en-US" sz="1800" dirty="0" smtClean="0"/>
                        <a:t>22</a:t>
                      </a:r>
                      <a:endParaRPr lang="en-US" sz="1800" dirty="0"/>
                    </a:p>
                  </a:txBody>
                  <a:tcPr marL="93260" marR="93260" marT="46630" marB="46630"/>
                </a:tc>
                <a:tc>
                  <a:txBody>
                    <a:bodyPr/>
                    <a:lstStyle/>
                    <a:p>
                      <a:pPr algn="ctr"/>
                      <a:r>
                        <a:rPr lang="en-US" sz="1800" dirty="0" smtClean="0"/>
                        <a:t>23</a:t>
                      </a:r>
                      <a:endParaRPr lang="en-US" sz="1800" dirty="0"/>
                    </a:p>
                  </a:txBody>
                  <a:tcPr marL="93260" marR="93260" marT="46630" marB="46630"/>
                </a:tc>
                <a:tc>
                  <a:txBody>
                    <a:bodyPr/>
                    <a:lstStyle/>
                    <a:p>
                      <a:pPr algn="ctr"/>
                      <a:r>
                        <a:rPr lang="en-US" sz="1800" dirty="0" smtClean="0"/>
                        <a:t>24</a:t>
                      </a:r>
                      <a:endParaRPr lang="en-US" sz="1800" dirty="0"/>
                    </a:p>
                  </a:txBody>
                  <a:tcPr marL="93260" marR="93260" marT="46630" marB="46630"/>
                </a:tc>
                <a:tc>
                  <a:txBody>
                    <a:bodyPr/>
                    <a:lstStyle/>
                    <a:p>
                      <a:pPr algn="ctr"/>
                      <a:r>
                        <a:rPr lang="en-US" sz="1800" dirty="0" smtClean="0"/>
                        <a:t>25</a:t>
                      </a:r>
                      <a:endParaRPr lang="en-US" sz="1800" dirty="0"/>
                    </a:p>
                  </a:txBody>
                  <a:tcPr marL="93260" marR="93260" marT="46630" marB="46630"/>
                </a:tc>
                <a:tc>
                  <a:txBody>
                    <a:bodyPr/>
                    <a:lstStyle/>
                    <a:p>
                      <a:pPr algn="ctr"/>
                      <a:r>
                        <a:rPr lang="en-US" sz="1800" dirty="0" smtClean="0"/>
                        <a:t>26</a:t>
                      </a:r>
                      <a:endParaRPr lang="en-US" sz="1800" dirty="0"/>
                    </a:p>
                  </a:txBody>
                  <a:tcPr marL="93260" marR="93260" marT="46630" marB="46630"/>
                </a:tc>
                <a:tc>
                  <a:txBody>
                    <a:bodyPr/>
                    <a:lstStyle/>
                    <a:p>
                      <a:pPr algn="ctr"/>
                      <a:r>
                        <a:rPr lang="en-US" sz="1800" dirty="0" smtClean="0"/>
                        <a:t>27</a:t>
                      </a:r>
                      <a:endParaRPr lang="en-US" sz="1800" dirty="0"/>
                    </a:p>
                  </a:txBody>
                  <a:tcPr marL="93260" marR="93260" marT="46630" marB="46630"/>
                </a:tc>
              </a:tr>
            </a:tbl>
          </a:graphicData>
        </a:graphic>
      </p:graphicFrame>
      <p:sp>
        <p:nvSpPr>
          <p:cNvPr id="6" name="Rectangle 5"/>
          <p:cNvSpPr/>
          <p:nvPr/>
        </p:nvSpPr>
        <p:spPr bwMode="auto">
          <a:xfrm>
            <a:off x="275480" y="2785196"/>
            <a:ext cx="2879486" cy="512932"/>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b="1" spc="-104" dirty="0">
                <a:solidFill>
                  <a:srgbClr val="FFFFFF"/>
                </a:solidFill>
                <a:ea typeface="Segoe UI" pitchFamily="34" charset="0"/>
                <a:cs typeface="Segoe UI" pitchFamily="34" charset="0"/>
              </a:rPr>
              <a:t>Tablets</a:t>
            </a:r>
            <a:endParaRPr lang="en-US" sz="2448" b="1" spc="-104" dirty="0">
              <a:solidFill>
                <a:srgbClr val="FFFFFF"/>
              </a:solidFill>
              <a:ea typeface="Segoe UI" pitchFamily="34" charset="0"/>
              <a:cs typeface="Segoe UI" pitchFamily="34" charset="0"/>
            </a:endParaRPr>
          </a:p>
        </p:txBody>
      </p:sp>
      <p:sp>
        <p:nvSpPr>
          <p:cNvPr id="7" name="Rectangle 6"/>
          <p:cNvSpPr/>
          <p:nvPr/>
        </p:nvSpPr>
        <p:spPr bwMode="auto">
          <a:xfrm>
            <a:off x="1864340" y="3447486"/>
            <a:ext cx="2118443" cy="512932"/>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b="1" spc="-104" dirty="0">
                <a:solidFill>
                  <a:srgbClr val="FFFFFF"/>
                </a:solidFill>
                <a:ea typeface="Segoe UI" pitchFamily="34" charset="0"/>
                <a:cs typeface="Segoe UI" pitchFamily="34" charset="0"/>
              </a:rPr>
              <a:t>Convertibles</a:t>
            </a:r>
          </a:p>
        </p:txBody>
      </p:sp>
      <p:sp>
        <p:nvSpPr>
          <p:cNvPr id="8" name="Rectangle 7"/>
          <p:cNvSpPr/>
          <p:nvPr/>
        </p:nvSpPr>
        <p:spPr bwMode="auto">
          <a:xfrm>
            <a:off x="2410981" y="4097165"/>
            <a:ext cx="4933716" cy="512932"/>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b="1" spc="-104" dirty="0">
                <a:solidFill>
                  <a:srgbClr val="FFFFFF"/>
                </a:solidFill>
                <a:ea typeface="Segoe UI" pitchFamily="34" charset="0"/>
                <a:cs typeface="Segoe UI" pitchFamily="34" charset="0"/>
              </a:rPr>
              <a:t>Notebooks</a:t>
            </a:r>
          </a:p>
        </p:txBody>
      </p:sp>
      <p:sp>
        <p:nvSpPr>
          <p:cNvPr id="9" name="Rectangle 8"/>
          <p:cNvSpPr/>
          <p:nvPr/>
        </p:nvSpPr>
        <p:spPr bwMode="auto">
          <a:xfrm>
            <a:off x="6633892" y="4757322"/>
            <a:ext cx="5627056" cy="513455"/>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ctr" anchorCtr="0"/>
          <a:lstStyle/>
          <a:p>
            <a:pPr algn="ctr" defTabSz="950961"/>
            <a:r>
              <a:rPr lang="en-US" sz="2040" b="1" spc="-104" dirty="0">
                <a:solidFill>
                  <a:srgbClr val="FFFFFF"/>
                </a:solidFill>
                <a:ea typeface="Segoe UI" pitchFamily="34" charset="0"/>
                <a:cs typeface="Segoe UI" pitchFamily="34" charset="0"/>
              </a:rPr>
              <a:t>Desktops &amp; All-in-Ones</a:t>
            </a:r>
          </a:p>
        </p:txBody>
      </p:sp>
    </p:spTree>
    <p:extLst>
      <p:ext uri="{BB962C8B-B14F-4D97-AF65-F5344CB8AC3E}">
        <p14:creationId xmlns:p14="http://schemas.microsoft.com/office/powerpoint/2010/main" val="53917884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solidFill>
                  <a:schemeClr val="tx1"/>
                </a:solidFill>
              </a:rPr>
              <a:t>2-D Visuals:  New DPIs </a:t>
            </a:r>
          </a:p>
        </p:txBody>
      </p:sp>
      <p:sp>
        <p:nvSpPr>
          <p:cNvPr id="3" name="Content Placeholder 2"/>
          <p:cNvSpPr>
            <a:spLocks noGrp="1"/>
          </p:cNvSpPr>
          <p:nvPr>
            <p:ph idx="1"/>
          </p:nvPr>
        </p:nvSpPr>
        <p:spPr/>
        <p:txBody>
          <a:bodyPr/>
          <a:lstStyle/>
          <a:p>
            <a:pPr marL="228496" lvl="2" indent="0">
              <a:buNone/>
            </a:pPr>
            <a:r>
              <a:rPr lang="en-US" sz="2448" dirty="0">
                <a:solidFill>
                  <a:schemeClr val="tx1"/>
                </a:solidFill>
              </a:rPr>
              <a:t>At 10” tablet panel</a:t>
            </a:r>
          </a:p>
          <a:p>
            <a:pPr marL="228496" lvl="2" indent="0">
              <a:buNone/>
            </a:pPr>
            <a:r>
              <a:rPr lang="en-US" sz="2448" dirty="0">
                <a:solidFill>
                  <a:schemeClr val="tx1"/>
                </a:solidFill>
              </a:rPr>
              <a:t>1366*768   1.0x</a:t>
            </a:r>
          </a:p>
          <a:p>
            <a:pPr marL="228496" lvl="2" indent="0">
              <a:buNone/>
            </a:pPr>
            <a:r>
              <a:rPr lang="en-US" sz="2448" dirty="0">
                <a:solidFill>
                  <a:schemeClr val="tx1"/>
                </a:solidFill>
              </a:rPr>
              <a:t>1920*1080 1.4x</a:t>
            </a:r>
          </a:p>
          <a:p>
            <a:pPr marL="228496" lvl="2" indent="0">
              <a:buNone/>
            </a:pPr>
            <a:r>
              <a:rPr lang="en-US" sz="2448" dirty="0">
                <a:solidFill>
                  <a:schemeClr val="tx1"/>
                </a:solidFill>
              </a:rPr>
              <a:t>2560*1440 1.8x</a:t>
            </a:r>
          </a:p>
          <a:p>
            <a:endParaRPr lang="en-US" dirty="0"/>
          </a:p>
        </p:txBody>
      </p:sp>
      <p:grpSp>
        <p:nvGrpSpPr>
          <p:cNvPr id="9" name="Group 8"/>
          <p:cNvGrpSpPr/>
          <p:nvPr/>
        </p:nvGrpSpPr>
        <p:grpSpPr>
          <a:xfrm>
            <a:off x="3572519" y="1253571"/>
            <a:ext cx="8612697" cy="5468843"/>
            <a:chOff x="1880941" y="682146"/>
            <a:chExt cx="9305973" cy="5909057"/>
          </a:xfrm>
        </p:grpSpPr>
        <p:sp>
          <p:nvSpPr>
            <p:cNvPr id="4" name="Rectangle 3"/>
            <p:cNvSpPr/>
            <p:nvPr/>
          </p:nvSpPr>
          <p:spPr bwMode="auto">
            <a:xfrm>
              <a:off x="1887495" y="682146"/>
              <a:ext cx="9299419" cy="5884789"/>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1887495" y="2638827"/>
              <a:ext cx="6974564" cy="3923193"/>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1880941" y="3319317"/>
              <a:ext cx="5812137" cy="3269327"/>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880941" y="3655950"/>
              <a:ext cx="4649709" cy="2906068"/>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1887495" y="3794112"/>
              <a:ext cx="4976642" cy="279709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grpSp>
      <p:sp>
        <p:nvSpPr>
          <p:cNvPr id="10" name="Rectangle 9"/>
          <p:cNvSpPr/>
          <p:nvPr/>
        </p:nvSpPr>
        <p:spPr bwMode="auto">
          <a:xfrm>
            <a:off x="3583116" y="3459597"/>
            <a:ext cx="2260621" cy="3246404"/>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11663663" y="1269265"/>
            <a:ext cx="639199" cy="478376"/>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4k</a:t>
            </a:r>
          </a:p>
        </p:txBody>
      </p:sp>
      <p:sp>
        <p:nvSpPr>
          <p:cNvPr id="12" name="TextBox 11"/>
          <p:cNvSpPr txBox="1"/>
          <p:nvPr/>
        </p:nvSpPr>
        <p:spPr>
          <a:xfrm>
            <a:off x="8457182" y="2629742"/>
            <a:ext cx="1758672" cy="478376"/>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2560x1440</a:t>
            </a:r>
          </a:p>
        </p:txBody>
      </p:sp>
      <p:sp>
        <p:nvSpPr>
          <p:cNvPr id="13" name="TextBox 12"/>
          <p:cNvSpPr txBox="1"/>
          <p:nvPr/>
        </p:nvSpPr>
        <p:spPr>
          <a:xfrm>
            <a:off x="8027558" y="3256718"/>
            <a:ext cx="1295865" cy="478376"/>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1080p</a:t>
            </a:r>
          </a:p>
        </p:txBody>
      </p:sp>
    </p:spTree>
    <p:extLst>
      <p:ext uri="{BB962C8B-B14F-4D97-AF65-F5344CB8AC3E}">
        <p14:creationId xmlns:p14="http://schemas.microsoft.com/office/powerpoint/2010/main" val="172694520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OS DPI Scale factors</a:t>
            </a:r>
            <a:endParaRPr lang="en-US" dirty="0">
              <a:solidFill>
                <a:schemeClr val="tx1"/>
              </a:solidFill>
            </a:endParaRPr>
          </a:p>
        </p:txBody>
      </p:sp>
      <p:sp>
        <p:nvSpPr>
          <p:cNvPr id="3" name="Content Placeholder 2"/>
          <p:cNvSpPr>
            <a:spLocks noGrp="1"/>
          </p:cNvSpPr>
          <p:nvPr>
            <p:ph sz="half" idx="1"/>
          </p:nvPr>
        </p:nvSpPr>
        <p:spPr>
          <a:xfrm>
            <a:off x="1793214" y="1578115"/>
            <a:ext cx="4267328" cy="4690395"/>
          </a:xfrm>
        </p:spPr>
        <p:txBody>
          <a:bodyPr/>
          <a:lstStyle/>
          <a:p>
            <a:r>
              <a:rPr lang="en-US" b="1" dirty="0" smtClean="0">
                <a:solidFill>
                  <a:schemeClr val="tx1"/>
                </a:solidFill>
              </a:rPr>
              <a:t>Modern</a:t>
            </a:r>
          </a:p>
          <a:p>
            <a:r>
              <a:rPr lang="en-US" dirty="0" smtClean="0">
                <a:solidFill>
                  <a:schemeClr val="tx1"/>
                </a:solidFill>
              </a:rPr>
              <a:t>1.0x</a:t>
            </a:r>
          </a:p>
          <a:p>
            <a:r>
              <a:rPr lang="en-US" dirty="0" smtClean="0">
                <a:solidFill>
                  <a:schemeClr val="tx1"/>
                </a:solidFill>
              </a:rPr>
              <a:t>1.4x</a:t>
            </a:r>
          </a:p>
          <a:p>
            <a:r>
              <a:rPr lang="en-US" dirty="0" smtClean="0">
                <a:solidFill>
                  <a:schemeClr val="tx1"/>
                </a:solidFill>
              </a:rPr>
              <a:t>1.8x</a:t>
            </a:r>
          </a:p>
        </p:txBody>
      </p:sp>
      <p:sp>
        <p:nvSpPr>
          <p:cNvPr id="4" name="Content Placeholder 3"/>
          <p:cNvSpPr>
            <a:spLocks noGrp="1"/>
          </p:cNvSpPr>
          <p:nvPr>
            <p:ph sz="half" idx="2"/>
          </p:nvPr>
        </p:nvSpPr>
        <p:spPr>
          <a:xfrm>
            <a:off x="6293694" y="1578114"/>
            <a:ext cx="4267327" cy="4690396"/>
          </a:xfrm>
        </p:spPr>
        <p:txBody>
          <a:bodyPr/>
          <a:lstStyle/>
          <a:p>
            <a:r>
              <a:rPr lang="en-US" b="1" dirty="0" smtClean="0">
                <a:solidFill>
                  <a:schemeClr val="tx1"/>
                </a:solidFill>
              </a:rPr>
              <a:t>Desktop</a:t>
            </a:r>
          </a:p>
          <a:p>
            <a:r>
              <a:rPr lang="en-US" dirty="0" smtClean="0">
                <a:solidFill>
                  <a:schemeClr val="tx1"/>
                </a:solidFill>
              </a:rPr>
              <a:t>1.0x</a:t>
            </a:r>
          </a:p>
          <a:p>
            <a:r>
              <a:rPr lang="en-US" dirty="0" smtClean="0">
                <a:solidFill>
                  <a:schemeClr val="tx1"/>
                </a:solidFill>
              </a:rPr>
              <a:t>1.25x</a:t>
            </a:r>
          </a:p>
          <a:p>
            <a:r>
              <a:rPr lang="en-US" dirty="0" smtClean="0">
                <a:solidFill>
                  <a:schemeClr val="tx1"/>
                </a:solidFill>
              </a:rPr>
              <a:t>1.5x</a:t>
            </a:r>
          </a:p>
          <a:p>
            <a:r>
              <a:rPr lang="en-US" dirty="0" smtClean="0">
                <a:solidFill>
                  <a:schemeClr val="tx1"/>
                </a:solidFill>
              </a:rPr>
              <a:t>2.0x</a:t>
            </a:r>
            <a:endParaRPr lang="en-US" dirty="0">
              <a:solidFill>
                <a:schemeClr val="tx1"/>
              </a:solidFill>
            </a:endParaRPr>
          </a:p>
        </p:txBody>
      </p:sp>
    </p:spTree>
    <p:extLst>
      <p:ext uri="{BB962C8B-B14F-4D97-AF65-F5344CB8AC3E}">
        <p14:creationId xmlns:p14="http://schemas.microsoft.com/office/powerpoint/2010/main" val="3827558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96" dirty="0">
                <a:solidFill>
                  <a:schemeClr val="tx1"/>
                </a:solidFill>
              </a:rPr>
              <a:t>New Resolutions And Performance</a:t>
            </a:r>
          </a:p>
        </p:txBody>
      </p:sp>
      <p:sp>
        <p:nvSpPr>
          <p:cNvPr id="3" name="Content Placeholder 2"/>
          <p:cNvSpPr>
            <a:spLocks noGrp="1"/>
          </p:cNvSpPr>
          <p:nvPr>
            <p:ph idx="1"/>
          </p:nvPr>
        </p:nvSpPr>
        <p:spPr/>
        <p:txBody>
          <a:bodyPr/>
          <a:lstStyle/>
          <a:p>
            <a:pPr marL="228496" lvl="2" indent="0">
              <a:buNone/>
            </a:pPr>
            <a:r>
              <a:rPr lang="en-US" sz="2448" dirty="0">
                <a:solidFill>
                  <a:schemeClr val="tx1"/>
                </a:solidFill>
              </a:rPr>
              <a:t>1024*768   0.75MPix</a:t>
            </a:r>
          </a:p>
          <a:p>
            <a:pPr marL="228496" lvl="2" indent="0">
              <a:buNone/>
            </a:pPr>
            <a:r>
              <a:rPr lang="en-US" sz="2448" dirty="0">
                <a:solidFill>
                  <a:schemeClr val="tx1"/>
                </a:solidFill>
              </a:rPr>
              <a:t>1280*800   1 </a:t>
            </a:r>
            <a:r>
              <a:rPr lang="en-US" sz="2448" dirty="0" err="1">
                <a:solidFill>
                  <a:schemeClr val="tx1"/>
                </a:solidFill>
              </a:rPr>
              <a:t>MPix</a:t>
            </a:r>
            <a:endParaRPr lang="en-US" sz="2448" dirty="0">
              <a:solidFill>
                <a:schemeClr val="tx1"/>
              </a:solidFill>
            </a:endParaRPr>
          </a:p>
          <a:p>
            <a:pPr marL="228496" lvl="2" indent="0">
              <a:buNone/>
            </a:pPr>
            <a:r>
              <a:rPr lang="en-US" sz="2448" dirty="0">
                <a:solidFill>
                  <a:schemeClr val="tx1"/>
                </a:solidFill>
              </a:rPr>
              <a:t>1366*768   1 </a:t>
            </a:r>
            <a:r>
              <a:rPr lang="en-US" sz="2448" dirty="0" err="1">
                <a:solidFill>
                  <a:schemeClr val="tx1"/>
                </a:solidFill>
              </a:rPr>
              <a:t>MPix</a:t>
            </a:r>
            <a:endParaRPr lang="en-US" sz="2448" dirty="0">
              <a:solidFill>
                <a:schemeClr val="tx1"/>
              </a:solidFill>
            </a:endParaRPr>
          </a:p>
          <a:p>
            <a:pPr marL="228496" lvl="2" indent="0">
              <a:buNone/>
            </a:pPr>
            <a:r>
              <a:rPr lang="en-US" sz="2448" dirty="0">
                <a:solidFill>
                  <a:schemeClr val="tx1"/>
                </a:solidFill>
              </a:rPr>
              <a:t>1600*900   1.4MPix</a:t>
            </a:r>
          </a:p>
          <a:p>
            <a:pPr marL="228496" lvl="2" indent="0">
              <a:buNone/>
            </a:pPr>
            <a:r>
              <a:rPr lang="en-US" sz="2448" dirty="0">
                <a:solidFill>
                  <a:schemeClr val="tx1"/>
                </a:solidFill>
              </a:rPr>
              <a:t>1920*1080 2 </a:t>
            </a:r>
            <a:r>
              <a:rPr lang="en-US" sz="2448" dirty="0" err="1">
                <a:solidFill>
                  <a:schemeClr val="tx1"/>
                </a:solidFill>
              </a:rPr>
              <a:t>MPix</a:t>
            </a:r>
            <a:endParaRPr lang="en-US" sz="2448" dirty="0">
              <a:solidFill>
                <a:schemeClr val="tx1"/>
              </a:solidFill>
            </a:endParaRPr>
          </a:p>
          <a:p>
            <a:pPr marL="228496" lvl="2" indent="0">
              <a:buNone/>
            </a:pPr>
            <a:r>
              <a:rPr lang="en-US" sz="2448" dirty="0">
                <a:solidFill>
                  <a:schemeClr val="tx1"/>
                </a:solidFill>
              </a:rPr>
              <a:t>2560*1600 4 </a:t>
            </a:r>
            <a:r>
              <a:rPr lang="en-US" sz="2448" dirty="0" err="1">
                <a:solidFill>
                  <a:schemeClr val="tx1"/>
                </a:solidFill>
              </a:rPr>
              <a:t>Mpix</a:t>
            </a:r>
            <a:endParaRPr lang="en-US" sz="2448" dirty="0">
              <a:solidFill>
                <a:schemeClr val="tx1"/>
              </a:solidFill>
            </a:endParaRPr>
          </a:p>
          <a:p>
            <a:pPr marL="228496" lvl="2" indent="0">
              <a:buNone/>
            </a:pPr>
            <a:r>
              <a:rPr lang="en-US" sz="2448" dirty="0">
                <a:solidFill>
                  <a:schemeClr val="tx1"/>
                </a:solidFill>
              </a:rPr>
              <a:t>3840*2160 8 </a:t>
            </a:r>
            <a:r>
              <a:rPr lang="en-US" sz="2448" dirty="0" err="1">
                <a:solidFill>
                  <a:schemeClr val="tx1"/>
                </a:solidFill>
              </a:rPr>
              <a:t>Mpix</a:t>
            </a:r>
            <a:endParaRPr lang="en-US" sz="2448" dirty="0">
              <a:solidFill>
                <a:schemeClr val="tx1"/>
              </a:solidFill>
            </a:endParaRPr>
          </a:p>
          <a:p>
            <a:endParaRPr lang="en-US" dirty="0"/>
          </a:p>
        </p:txBody>
      </p:sp>
      <p:grpSp>
        <p:nvGrpSpPr>
          <p:cNvPr id="9" name="Group 8"/>
          <p:cNvGrpSpPr/>
          <p:nvPr/>
        </p:nvGrpSpPr>
        <p:grpSpPr>
          <a:xfrm>
            <a:off x="3572519" y="1253571"/>
            <a:ext cx="8612697" cy="5468843"/>
            <a:chOff x="1880941" y="682146"/>
            <a:chExt cx="9305973" cy="5909057"/>
          </a:xfrm>
        </p:grpSpPr>
        <p:sp>
          <p:nvSpPr>
            <p:cNvPr id="4" name="Rectangle 3"/>
            <p:cNvSpPr/>
            <p:nvPr/>
          </p:nvSpPr>
          <p:spPr bwMode="auto">
            <a:xfrm>
              <a:off x="1887495" y="682146"/>
              <a:ext cx="9299419" cy="5884789"/>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1887495" y="2638827"/>
              <a:ext cx="6974564" cy="3923193"/>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1880941" y="3319317"/>
              <a:ext cx="5812137" cy="3269327"/>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1880941" y="3655950"/>
              <a:ext cx="4649709" cy="2906068"/>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1887495" y="3794112"/>
              <a:ext cx="4976642" cy="2797091"/>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grpSp>
      <p:sp>
        <p:nvSpPr>
          <p:cNvPr id="10" name="Rectangle 9"/>
          <p:cNvSpPr/>
          <p:nvPr/>
        </p:nvSpPr>
        <p:spPr bwMode="auto">
          <a:xfrm>
            <a:off x="3583116" y="3459597"/>
            <a:ext cx="2260621" cy="3246404"/>
          </a:xfrm>
          <a:prstGeom prst="rect">
            <a:avLst/>
          </a:prstGeom>
          <a:no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11663663" y="1269265"/>
            <a:ext cx="639199" cy="478376"/>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4k</a:t>
            </a:r>
          </a:p>
        </p:txBody>
      </p:sp>
      <p:sp>
        <p:nvSpPr>
          <p:cNvPr id="12" name="TextBox 11"/>
          <p:cNvSpPr txBox="1"/>
          <p:nvPr/>
        </p:nvSpPr>
        <p:spPr>
          <a:xfrm>
            <a:off x="8457182" y="2629742"/>
            <a:ext cx="1758672" cy="478376"/>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2560x1440</a:t>
            </a:r>
          </a:p>
        </p:txBody>
      </p:sp>
      <p:sp>
        <p:nvSpPr>
          <p:cNvPr id="13" name="TextBox 12"/>
          <p:cNvSpPr txBox="1"/>
          <p:nvPr/>
        </p:nvSpPr>
        <p:spPr>
          <a:xfrm>
            <a:off x="8027558" y="3256718"/>
            <a:ext cx="1295865" cy="478376"/>
          </a:xfrm>
          <a:prstGeom prst="rect">
            <a:avLst/>
          </a:prstGeom>
          <a:noFill/>
        </p:spPr>
        <p:txBody>
          <a:bodyPr wrap="square" rtlCol="0">
            <a:spAutoFit/>
          </a:bodyPr>
          <a:lstStyle/>
          <a:p>
            <a:pPr defTabSz="932597"/>
            <a:r>
              <a:rPr lang="en-US" sz="2448" dirty="0">
                <a:gradFill>
                  <a:gsLst>
                    <a:gs pos="0">
                      <a:srgbClr val="FFFFFF"/>
                    </a:gs>
                    <a:gs pos="100000">
                      <a:srgbClr val="FFFFFF"/>
                    </a:gs>
                  </a:gsLst>
                  <a:lin ang="5400000" scaled="0"/>
                </a:gradFill>
              </a:rPr>
              <a:t>1080p</a:t>
            </a:r>
          </a:p>
        </p:txBody>
      </p:sp>
    </p:spTree>
    <p:extLst>
      <p:ext uri="{BB962C8B-B14F-4D97-AF65-F5344CB8AC3E}">
        <p14:creationId xmlns:p14="http://schemas.microsoft.com/office/powerpoint/2010/main" val="11352601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Hardware Solution: Scalers and Overlays</a:t>
            </a:r>
            <a:endParaRPr lang="en-US" dirty="0">
              <a:solidFill>
                <a:schemeClr val="tx1"/>
              </a:solidFill>
            </a:endParaRPr>
          </a:p>
        </p:txBody>
      </p:sp>
      <p:sp>
        <p:nvSpPr>
          <p:cNvPr id="3" name="Content Placeholder 2"/>
          <p:cNvSpPr>
            <a:spLocks noGrp="1"/>
          </p:cNvSpPr>
          <p:nvPr>
            <p:ph idx="1"/>
          </p:nvPr>
        </p:nvSpPr>
        <p:spPr/>
        <p:txBody>
          <a:bodyPr/>
          <a:lstStyle/>
          <a:p>
            <a:r>
              <a:rPr lang="en-US" dirty="0" smtClean="0">
                <a:solidFill>
                  <a:schemeClr val="tx1"/>
                </a:solidFill>
              </a:rPr>
              <a:t>For performance, hardware can scale up imagery for free</a:t>
            </a:r>
          </a:p>
          <a:p>
            <a:r>
              <a:rPr lang="en-US" dirty="0" smtClean="0">
                <a:solidFill>
                  <a:schemeClr val="tx1"/>
                </a:solidFill>
              </a:rPr>
              <a:t>Main rendering can be at a lower resolution for better performance – the hardware will scale it back up</a:t>
            </a:r>
          </a:p>
          <a:p>
            <a:endParaRPr lang="en-US" dirty="0" smtClean="0">
              <a:solidFill>
                <a:schemeClr val="tx1"/>
              </a:solidFill>
            </a:endParaRPr>
          </a:p>
          <a:p>
            <a:r>
              <a:rPr lang="en-US" dirty="0" smtClean="0">
                <a:solidFill>
                  <a:schemeClr val="tx1"/>
                </a:solidFill>
              </a:rPr>
              <a:t>It can also preserve quality of 2-D content:</a:t>
            </a:r>
          </a:p>
          <a:p>
            <a:r>
              <a:rPr lang="en-US" dirty="0">
                <a:solidFill>
                  <a:schemeClr val="tx1"/>
                </a:solidFill>
              </a:rPr>
              <a:t>Create a second </a:t>
            </a:r>
            <a:r>
              <a:rPr lang="en-US" dirty="0" err="1">
                <a:solidFill>
                  <a:schemeClr val="tx1"/>
                </a:solidFill>
              </a:rPr>
              <a:t>swapchain</a:t>
            </a:r>
            <a:r>
              <a:rPr lang="en-US" dirty="0">
                <a:solidFill>
                  <a:schemeClr val="tx1"/>
                </a:solidFill>
              </a:rPr>
              <a:t> for </a:t>
            </a:r>
            <a:r>
              <a:rPr lang="en-US" dirty="0" smtClean="0">
                <a:solidFill>
                  <a:schemeClr val="tx1"/>
                </a:solidFill>
              </a:rPr>
              <a:t>an overlay </a:t>
            </a:r>
            <a:r>
              <a:rPr lang="en-US" dirty="0">
                <a:solidFill>
                  <a:schemeClr val="tx1"/>
                </a:solidFill>
              </a:rPr>
              <a:t>to store </a:t>
            </a:r>
            <a:r>
              <a:rPr lang="en-US" dirty="0" smtClean="0">
                <a:solidFill>
                  <a:schemeClr val="tx1"/>
                </a:solidFill>
              </a:rPr>
              <a:t>2D imagery (text, score</a:t>
            </a:r>
            <a:r>
              <a:rPr lang="en-US" dirty="0">
                <a:solidFill>
                  <a:schemeClr val="tx1"/>
                </a:solidFill>
              </a:rPr>
              <a:t>, </a:t>
            </a:r>
            <a:r>
              <a:rPr lang="en-US" dirty="0" smtClean="0">
                <a:solidFill>
                  <a:schemeClr val="tx1"/>
                </a:solidFill>
              </a:rPr>
              <a:t>cross-hair, etc.) at native resolution</a:t>
            </a:r>
            <a:endParaRPr lang="en-US" dirty="0">
              <a:solidFill>
                <a:schemeClr val="tx1"/>
              </a:solidFill>
            </a:endParaRPr>
          </a:p>
          <a:p>
            <a:endParaRPr lang="en-US" dirty="0" smtClean="0">
              <a:solidFill>
                <a:schemeClr val="tx1"/>
              </a:solidFill>
            </a:endParaRPr>
          </a:p>
        </p:txBody>
      </p:sp>
    </p:spTree>
    <p:extLst>
      <p:ext uri="{BB962C8B-B14F-4D97-AF65-F5344CB8AC3E}">
        <p14:creationId xmlns:p14="http://schemas.microsoft.com/office/powerpoint/2010/main" val="373984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pc="-300" dirty="0">
                <a:solidFill>
                  <a:schemeClr val="tx1"/>
                </a:solidFill>
              </a:rPr>
              <a:t>Overlapping </a:t>
            </a:r>
            <a:r>
              <a:rPr lang="en-US" spc="-300" dirty="0" err="1">
                <a:solidFill>
                  <a:schemeClr val="tx1"/>
                </a:solidFill>
              </a:rPr>
              <a:t>Swapchain</a:t>
            </a:r>
            <a:r>
              <a:rPr lang="en-US" spc="-300" dirty="0">
                <a:solidFill>
                  <a:schemeClr val="tx1"/>
                </a:solidFill>
              </a:rPr>
              <a:t> Composition</a:t>
            </a:r>
          </a:p>
        </p:txBody>
      </p:sp>
      <p:sp>
        <p:nvSpPr>
          <p:cNvPr id="2" name="Text Placeholder 1"/>
          <p:cNvSpPr>
            <a:spLocks noGrp="1"/>
          </p:cNvSpPr>
          <p:nvPr>
            <p:ph type="body" sz="quarter" idx="10"/>
          </p:nvPr>
        </p:nvSpPr>
        <p:spPr>
          <a:xfrm>
            <a:off x="354638" y="1440153"/>
            <a:ext cx="7058480" cy="4647541"/>
          </a:xfrm>
        </p:spPr>
        <p:txBody>
          <a:bodyPr/>
          <a:lstStyle/>
          <a:p>
            <a:r>
              <a:rPr lang="en-US" sz="2900" dirty="0">
                <a:solidFill>
                  <a:schemeClr val="tx1"/>
                </a:solidFill>
              </a:rPr>
              <a:t>Hardware accelerated scaling of content up to native resolution at high quality</a:t>
            </a:r>
          </a:p>
          <a:p>
            <a:endParaRPr lang="en-US" sz="2900" dirty="0">
              <a:solidFill>
                <a:schemeClr val="tx1"/>
              </a:solidFill>
            </a:endParaRPr>
          </a:p>
          <a:p>
            <a:r>
              <a:rPr lang="en-US" sz="2900" dirty="0">
                <a:solidFill>
                  <a:schemeClr val="tx1"/>
                </a:solidFill>
              </a:rPr>
              <a:t>Hardware accelerated composition of overlay elements onto background content</a:t>
            </a:r>
          </a:p>
          <a:p>
            <a:r>
              <a:rPr lang="en-US" sz="2856" dirty="0" err="1">
                <a:solidFill>
                  <a:schemeClr val="tx1"/>
                </a:solidFill>
                <a:latin typeface="Consolas" panose="020B0609020204030204" pitchFamily="49" charset="0"/>
                <a:cs typeface="Consolas" panose="020B0609020204030204" pitchFamily="49" charset="0"/>
              </a:rPr>
              <a:t>out</a:t>
            </a:r>
            <a:r>
              <a:rPr lang="en-US" sz="2856" baseline="-25000" dirty="0" err="1">
                <a:solidFill>
                  <a:schemeClr val="tx1"/>
                </a:solidFill>
                <a:latin typeface="Consolas" panose="020B0609020204030204" pitchFamily="49" charset="0"/>
                <a:cs typeface="Consolas" panose="020B0609020204030204" pitchFamily="49" charset="0"/>
              </a:rPr>
              <a:t>RGB</a:t>
            </a:r>
            <a:r>
              <a:rPr lang="en-US" sz="2856" dirty="0">
                <a:solidFill>
                  <a:schemeClr val="tx1"/>
                </a:solidFill>
                <a:latin typeface="Consolas" panose="020B0609020204030204" pitchFamily="49" charset="0"/>
                <a:cs typeface="Consolas" panose="020B0609020204030204" pitchFamily="49" charset="0"/>
              </a:rPr>
              <a:t> = </a:t>
            </a:r>
            <a:r>
              <a:rPr lang="en-US" sz="2856" dirty="0" err="1">
                <a:solidFill>
                  <a:schemeClr val="tx1"/>
                </a:solidFill>
                <a:latin typeface="Consolas" panose="020B0609020204030204" pitchFamily="49" charset="0"/>
                <a:cs typeface="Consolas" panose="020B0609020204030204" pitchFamily="49" charset="0"/>
              </a:rPr>
              <a:t>top</a:t>
            </a:r>
            <a:r>
              <a:rPr lang="en-US" sz="2856" baseline="-25000" dirty="0" err="1">
                <a:solidFill>
                  <a:schemeClr val="tx1"/>
                </a:solidFill>
                <a:latin typeface="Consolas" panose="020B0609020204030204" pitchFamily="49" charset="0"/>
                <a:cs typeface="Consolas" panose="020B0609020204030204" pitchFamily="49" charset="0"/>
              </a:rPr>
              <a:t>RGB</a:t>
            </a:r>
            <a:r>
              <a:rPr lang="en-US" sz="2856" dirty="0">
                <a:solidFill>
                  <a:schemeClr val="tx1"/>
                </a:solidFill>
                <a:latin typeface="Consolas" panose="020B0609020204030204" pitchFamily="49" charset="0"/>
                <a:cs typeface="Consolas" panose="020B0609020204030204" pitchFamily="49" charset="0"/>
              </a:rPr>
              <a:t> + </a:t>
            </a:r>
            <a:r>
              <a:rPr lang="en-US" sz="2856" dirty="0" err="1">
                <a:solidFill>
                  <a:schemeClr val="tx1"/>
                </a:solidFill>
                <a:latin typeface="Consolas" panose="020B0609020204030204" pitchFamily="49" charset="0"/>
                <a:cs typeface="Consolas" panose="020B0609020204030204" pitchFamily="49" charset="0"/>
              </a:rPr>
              <a:t>bottom</a:t>
            </a:r>
            <a:r>
              <a:rPr lang="en-US" sz="2856" baseline="-25000" dirty="0" err="1">
                <a:solidFill>
                  <a:schemeClr val="tx1"/>
                </a:solidFill>
                <a:latin typeface="Consolas" panose="020B0609020204030204" pitchFamily="49" charset="0"/>
                <a:cs typeface="Consolas" panose="020B0609020204030204" pitchFamily="49" charset="0"/>
              </a:rPr>
              <a:t>RGB</a:t>
            </a:r>
            <a:r>
              <a:rPr lang="en-US" sz="2856" dirty="0">
                <a:solidFill>
                  <a:schemeClr val="tx1"/>
                </a:solidFill>
                <a:latin typeface="Consolas" panose="020B0609020204030204" pitchFamily="49" charset="0"/>
                <a:cs typeface="Consolas" panose="020B0609020204030204" pitchFamily="49" charset="0"/>
              </a:rPr>
              <a:t>*(1 – </a:t>
            </a:r>
            <a:r>
              <a:rPr lang="en-US" sz="2856" dirty="0" err="1">
                <a:solidFill>
                  <a:schemeClr val="tx1"/>
                </a:solidFill>
                <a:latin typeface="Consolas" panose="020B0609020204030204" pitchFamily="49" charset="0"/>
                <a:cs typeface="Consolas" panose="020B0609020204030204" pitchFamily="49" charset="0"/>
              </a:rPr>
              <a:t>top</a:t>
            </a:r>
            <a:r>
              <a:rPr lang="en-US" sz="2856" baseline="-25000" dirty="0" err="1">
                <a:solidFill>
                  <a:schemeClr val="tx1"/>
                </a:solidFill>
                <a:latin typeface="Consolas" panose="020B0609020204030204" pitchFamily="49" charset="0"/>
                <a:cs typeface="Consolas" panose="020B0609020204030204" pitchFamily="49" charset="0"/>
              </a:rPr>
              <a:t>A</a:t>
            </a:r>
            <a:r>
              <a:rPr lang="en-US" sz="2856" dirty="0">
                <a:solidFill>
                  <a:schemeClr val="tx1"/>
                </a:solidFill>
                <a:latin typeface="Consolas" panose="020B0609020204030204" pitchFamily="49" charset="0"/>
                <a:cs typeface="Consolas" panose="020B0609020204030204" pitchFamily="49" charset="0"/>
              </a:rPr>
              <a:t>)</a:t>
            </a:r>
          </a:p>
          <a:p>
            <a:endParaRPr lang="en-US" sz="2900" dirty="0">
              <a:solidFill>
                <a:schemeClr val="tx1"/>
              </a:solidFill>
            </a:endParaRPr>
          </a:p>
          <a:p>
            <a:endParaRPr lang="en-US" sz="2900" dirty="0">
              <a:solidFill>
                <a:schemeClr val="tx1"/>
              </a:solidFill>
            </a:endParaRPr>
          </a:p>
          <a:p>
            <a:r>
              <a:rPr lang="en-US" sz="2900" dirty="0">
                <a:solidFill>
                  <a:schemeClr val="tx1"/>
                </a:solidFill>
              </a:rPr>
              <a:t>See talk </a:t>
            </a:r>
            <a:r>
              <a:rPr lang="en-US" sz="3264" dirty="0">
                <a:solidFill>
                  <a:schemeClr val="tx1"/>
                </a:solidFill>
              </a:rPr>
              <a:t>3-062: </a:t>
            </a:r>
            <a:r>
              <a:rPr lang="en-US" sz="2900" dirty="0">
                <a:solidFill>
                  <a:schemeClr val="tx1"/>
                </a:solidFill>
              </a:rPr>
              <a:t> What’s New in Direct3D</a:t>
            </a:r>
            <a:endParaRPr lang="en-US" sz="3264" dirty="0">
              <a:solidFill>
                <a:schemeClr val="tx1"/>
              </a:solidFill>
            </a:endParaRPr>
          </a:p>
        </p:txBody>
      </p:sp>
      <p:sp>
        <p:nvSpPr>
          <p:cNvPr id="12" name="Rectangle 11"/>
          <p:cNvSpPr/>
          <p:nvPr/>
        </p:nvSpPr>
        <p:spPr bwMode="auto">
          <a:xfrm>
            <a:off x="9517692" y="1973478"/>
            <a:ext cx="2783624" cy="1577561"/>
          </a:xfrm>
          <a:prstGeom prst="rect">
            <a:avLst/>
          </a:prstGeom>
          <a:solidFill>
            <a:srgbClr val="E34A2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34289" bIns="34289" rtlCol="0" anchor="ctr" anchorCtr="0"/>
          <a:lstStyle/>
          <a:p>
            <a:pPr algn="ctr" defTabSz="932227"/>
            <a:r>
              <a:rPr lang="en-US" sz="1599" spc="-102" dirty="0">
                <a:solidFill>
                  <a:srgbClr val="FFFFFF"/>
                </a:solidFill>
                <a:ea typeface="Segoe UI" pitchFamily="34" charset="0"/>
                <a:cs typeface="Segoe UI" pitchFamily="34" charset="0"/>
              </a:rPr>
              <a:t>HUD swap chain</a:t>
            </a:r>
          </a:p>
          <a:p>
            <a:pPr algn="ctr" defTabSz="932227"/>
            <a:endParaRPr lang="en-US" sz="1599" spc="-102" dirty="0">
              <a:solidFill>
                <a:srgbClr val="FFFFFF"/>
              </a:solidFill>
              <a:ea typeface="Segoe UI" pitchFamily="34" charset="0"/>
              <a:cs typeface="Segoe UI" pitchFamily="34" charset="0"/>
            </a:endParaRPr>
          </a:p>
          <a:p>
            <a:pPr algn="ctr" defTabSz="932227"/>
            <a:r>
              <a:rPr lang="en-US" sz="1199" spc="-102" dirty="0">
                <a:solidFill>
                  <a:srgbClr val="FFFFFF"/>
                </a:solidFill>
                <a:ea typeface="Segoe UI" pitchFamily="34" charset="0"/>
                <a:cs typeface="Segoe UI" pitchFamily="34" charset="0"/>
              </a:rPr>
              <a:t>(1920x1080)</a:t>
            </a:r>
          </a:p>
        </p:txBody>
      </p:sp>
      <p:cxnSp>
        <p:nvCxnSpPr>
          <p:cNvPr id="13" name="Straight Arrow Connector 12"/>
          <p:cNvCxnSpPr/>
          <p:nvPr/>
        </p:nvCxnSpPr>
        <p:spPr>
          <a:xfrm>
            <a:off x="10909504" y="3666885"/>
            <a:ext cx="0" cy="68018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bwMode="auto">
          <a:xfrm>
            <a:off x="8560274" y="4433945"/>
            <a:ext cx="2783624" cy="1577561"/>
          </a:xfrm>
          <a:prstGeom prst="rect">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34289" bIns="34289" rtlCol="0" anchor="ctr" anchorCtr="0"/>
          <a:lstStyle/>
          <a:p>
            <a:pPr algn="ctr" defTabSz="932227"/>
            <a:r>
              <a:rPr lang="en-US" sz="1599" spc="-102" dirty="0">
                <a:solidFill>
                  <a:srgbClr val="FFFFFF"/>
                </a:solidFill>
                <a:ea typeface="Segoe UI" pitchFamily="34" charset="0"/>
                <a:cs typeface="Segoe UI" pitchFamily="34" charset="0"/>
              </a:rPr>
              <a:t>Display</a:t>
            </a:r>
          </a:p>
          <a:p>
            <a:pPr algn="ctr" defTabSz="932227"/>
            <a:endParaRPr lang="en-US" sz="1599" spc="-102" dirty="0">
              <a:solidFill>
                <a:srgbClr val="FFFFFF"/>
              </a:solidFill>
              <a:ea typeface="Segoe UI" pitchFamily="34" charset="0"/>
              <a:cs typeface="Segoe UI" pitchFamily="34" charset="0"/>
            </a:endParaRPr>
          </a:p>
          <a:p>
            <a:pPr algn="ctr" defTabSz="932227"/>
            <a:r>
              <a:rPr lang="en-US" sz="1199" spc="-102" dirty="0">
                <a:solidFill>
                  <a:srgbClr val="FFFFFF"/>
                </a:solidFill>
                <a:ea typeface="Segoe UI" pitchFamily="34" charset="0"/>
                <a:cs typeface="Segoe UI" pitchFamily="34" charset="0"/>
              </a:rPr>
              <a:t>(1920x1080)</a:t>
            </a:r>
            <a:endParaRPr lang="en-US" sz="1599" spc="-102" dirty="0">
              <a:solidFill>
                <a:srgbClr val="FFFFFF"/>
              </a:solidFill>
              <a:ea typeface="Segoe UI" pitchFamily="34" charset="0"/>
              <a:cs typeface="Segoe UI" pitchFamily="34" charset="0"/>
            </a:endParaRPr>
          </a:p>
        </p:txBody>
      </p:sp>
      <p:sp>
        <p:nvSpPr>
          <p:cNvPr id="15" name="Rectangle 14"/>
          <p:cNvSpPr/>
          <p:nvPr/>
        </p:nvSpPr>
        <p:spPr bwMode="auto">
          <a:xfrm>
            <a:off x="7560821" y="2529786"/>
            <a:ext cx="1809166" cy="101916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27" tIns="91427" rIns="34289" bIns="34289" rtlCol="0" anchor="ctr" anchorCtr="0"/>
          <a:lstStyle/>
          <a:p>
            <a:pPr algn="ctr" defTabSz="932227"/>
            <a:r>
              <a:rPr lang="en-US" sz="1599" spc="-102" dirty="0">
                <a:solidFill>
                  <a:srgbClr val="FFFFFF"/>
                </a:solidFill>
                <a:ea typeface="Segoe UI" pitchFamily="34" charset="0"/>
                <a:cs typeface="Segoe UI" pitchFamily="34" charset="0"/>
              </a:rPr>
              <a:t>3D swap chain</a:t>
            </a:r>
          </a:p>
          <a:p>
            <a:pPr algn="ctr" defTabSz="932227"/>
            <a:endParaRPr lang="en-US" sz="1599" spc="-102" dirty="0">
              <a:solidFill>
                <a:srgbClr val="FFFFFF"/>
              </a:solidFill>
              <a:ea typeface="Segoe UI" pitchFamily="34" charset="0"/>
              <a:cs typeface="Segoe UI" pitchFamily="34" charset="0"/>
            </a:endParaRPr>
          </a:p>
          <a:p>
            <a:pPr algn="ctr" defTabSz="932227"/>
            <a:r>
              <a:rPr lang="en-US" sz="1199" spc="-102" dirty="0">
                <a:solidFill>
                  <a:srgbClr val="FFFFFF"/>
                </a:solidFill>
                <a:ea typeface="Segoe UI" pitchFamily="34" charset="0"/>
                <a:cs typeface="Segoe UI" pitchFamily="34" charset="0"/>
              </a:rPr>
              <a:t>(1280x720)</a:t>
            </a:r>
            <a:endParaRPr lang="en-US" sz="1599" spc="-102" dirty="0">
              <a:solidFill>
                <a:srgbClr val="FFFFFF"/>
              </a:solidFill>
              <a:ea typeface="Segoe UI" pitchFamily="34" charset="0"/>
              <a:cs typeface="Segoe UI" pitchFamily="34" charset="0"/>
            </a:endParaRPr>
          </a:p>
        </p:txBody>
      </p:sp>
      <p:cxnSp>
        <p:nvCxnSpPr>
          <p:cNvPr id="16" name="Elbow Connector 15"/>
          <p:cNvCxnSpPr/>
          <p:nvPr/>
        </p:nvCxnSpPr>
        <p:spPr>
          <a:xfrm rot="16200000" flipH="1">
            <a:off x="8412539" y="3719751"/>
            <a:ext cx="680186" cy="574454"/>
          </a:xfrm>
          <a:prstGeom prst="bentConnector3">
            <a:avLst>
              <a:gd name="adj1" fmla="val 50000"/>
            </a:avLst>
          </a:prstGeom>
          <a:ln w="190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743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1"/>
                </a:solidFill>
              </a:rPr>
              <a:t>Swapchain</a:t>
            </a:r>
            <a:r>
              <a:rPr lang="en-US" dirty="0" smtClean="0">
                <a:solidFill>
                  <a:schemeClr val="bg1"/>
                </a:solidFill>
              </a:rPr>
              <a:t> Creation</a:t>
            </a:r>
            <a:endParaRPr lang="en-US" dirty="0">
              <a:solidFill>
                <a:schemeClr val="bg1"/>
              </a:solidFill>
            </a:endParaRPr>
          </a:p>
        </p:txBody>
      </p:sp>
      <p:sp>
        <p:nvSpPr>
          <p:cNvPr id="3" name="Content Placeholder 2"/>
          <p:cNvSpPr>
            <a:spLocks noGrp="1"/>
          </p:cNvSpPr>
          <p:nvPr>
            <p:ph sz="quarter" idx="14"/>
          </p:nvPr>
        </p:nvSpPr>
        <p:spPr>
          <a:xfrm>
            <a:off x="275481" y="1404808"/>
            <a:ext cx="11885514" cy="5292856"/>
          </a:xfrm>
        </p:spPr>
        <p:txBody>
          <a:bodyPr>
            <a:noAutofit/>
          </a:bodyPr>
          <a:lstStyle/>
          <a:p>
            <a:r>
              <a:rPr lang="en-US" sz="1836" dirty="0">
                <a:solidFill>
                  <a:schemeClr val="bg1"/>
                </a:solidFill>
              </a:rPr>
              <a:t>DXGI_SWAP_CHAIN_DESC1 bottomSwapChainDesc = {0};</a:t>
            </a:r>
            <a:br>
              <a:rPr lang="en-US" sz="1836" dirty="0">
                <a:solidFill>
                  <a:schemeClr val="bg1"/>
                </a:solidFill>
              </a:rPr>
            </a:br>
            <a:r>
              <a:rPr lang="en-US" sz="1836" b="1" dirty="0" err="1">
                <a:solidFill>
                  <a:schemeClr val="bg1"/>
                </a:solidFill>
              </a:rPr>
              <a:t>bottomSwapChainDesc.Width</a:t>
            </a:r>
            <a:r>
              <a:rPr lang="en-US" sz="1836" b="1" dirty="0">
                <a:solidFill>
                  <a:schemeClr val="bg1"/>
                </a:solidFill>
              </a:rPr>
              <a:t> = </a:t>
            </a:r>
            <a:r>
              <a:rPr lang="en-US" sz="1836" b="1" dirty="0" err="1">
                <a:solidFill>
                  <a:schemeClr val="bg1"/>
                </a:solidFill>
              </a:rPr>
              <a:t>RenderTargetWidth</a:t>
            </a:r>
            <a:r>
              <a:rPr lang="en-US" sz="1836" b="1" dirty="0">
                <a:solidFill>
                  <a:schemeClr val="bg1"/>
                </a:solidFill>
              </a:rPr>
              <a:t>;</a:t>
            </a:r>
            <a:br>
              <a:rPr lang="en-US" sz="1836" b="1" dirty="0">
                <a:solidFill>
                  <a:schemeClr val="bg1"/>
                </a:solidFill>
              </a:rPr>
            </a:br>
            <a:r>
              <a:rPr lang="en-US" sz="1836" b="1" dirty="0" err="1">
                <a:solidFill>
                  <a:schemeClr val="bg1"/>
                </a:solidFill>
              </a:rPr>
              <a:t>bottomSwapChainDesc.Height</a:t>
            </a:r>
            <a:r>
              <a:rPr lang="en-US" sz="1836" b="1" dirty="0">
                <a:solidFill>
                  <a:schemeClr val="bg1"/>
                </a:solidFill>
              </a:rPr>
              <a:t> = </a:t>
            </a:r>
            <a:r>
              <a:rPr lang="en-US" sz="1836" b="1" dirty="0" err="1">
                <a:solidFill>
                  <a:schemeClr val="bg1"/>
                </a:solidFill>
              </a:rPr>
              <a:t>RenderTargetHeight</a:t>
            </a:r>
            <a:r>
              <a:rPr lang="en-US" sz="1836" b="1" dirty="0">
                <a:solidFill>
                  <a:schemeClr val="bg1"/>
                </a:solidFill>
              </a:rPr>
              <a:t>;</a:t>
            </a:r>
            <a:br>
              <a:rPr lang="en-US" sz="1836" b="1" dirty="0">
                <a:solidFill>
                  <a:schemeClr val="bg1"/>
                </a:solidFill>
              </a:rPr>
            </a:br>
            <a:r>
              <a:rPr lang="en-US" sz="1836" b="1" dirty="0">
                <a:solidFill>
                  <a:schemeClr val="bg1"/>
                </a:solidFill>
              </a:rPr>
              <a:t>bottomSwapChainDesc.Scaling = DXGI_SCALING_STRETCH;</a:t>
            </a:r>
            <a:r>
              <a:rPr lang="en-US" sz="1836" dirty="0">
                <a:solidFill>
                  <a:schemeClr val="bg1"/>
                </a:solidFill>
              </a:rPr>
              <a:t/>
            </a:r>
            <a:br>
              <a:rPr lang="en-US" sz="1836" dirty="0">
                <a:solidFill>
                  <a:schemeClr val="bg1"/>
                </a:solidFill>
              </a:rPr>
            </a:br>
            <a:r>
              <a:rPr lang="en-US" sz="1836" dirty="0">
                <a:solidFill>
                  <a:schemeClr val="bg1"/>
                </a:solidFill>
              </a:rPr>
              <a:t>dxgiFactory-&gt;CreateSwapChainForCoreWindow( ... );</a:t>
            </a:r>
          </a:p>
          <a:p>
            <a:r>
              <a:rPr lang="en-US" sz="1836" dirty="0">
                <a:solidFill>
                  <a:schemeClr val="bg1"/>
                </a:solidFill>
              </a:rPr>
              <a:t>if (m_dxgiOutput-&gt;SupportsOverlays()) {</a:t>
            </a:r>
            <a:br>
              <a:rPr lang="en-US" sz="1836" dirty="0">
                <a:solidFill>
                  <a:schemeClr val="bg1"/>
                </a:solidFill>
              </a:rPr>
            </a:br>
            <a:r>
              <a:rPr lang="en-US" sz="1836" dirty="0">
                <a:solidFill>
                  <a:schemeClr val="bg1"/>
                </a:solidFill>
              </a:rPr>
              <a:t>    DXGI_SWAP_CHAIN_DESC1 topSwapChainDesc = {0};</a:t>
            </a:r>
            <a:br>
              <a:rPr lang="en-US" sz="1836" dirty="0">
                <a:solidFill>
                  <a:schemeClr val="bg1"/>
                </a:solidFill>
              </a:rPr>
            </a:br>
            <a:r>
              <a:rPr lang="en-US" sz="1836" dirty="0">
                <a:solidFill>
                  <a:schemeClr val="bg1"/>
                </a:solidFill>
              </a:rPr>
              <a:t>    </a:t>
            </a:r>
            <a:r>
              <a:rPr lang="en-US" sz="1836" dirty="0" err="1">
                <a:solidFill>
                  <a:schemeClr val="bg1"/>
                </a:solidFill>
              </a:rPr>
              <a:t>topSwapChainDesc.Width</a:t>
            </a:r>
            <a:r>
              <a:rPr lang="en-US" sz="1836" dirty="0">
                <a:solidFill>
                  <a:schemeClr val="bg1"/>
                </a:solidFill>
              </a:rPr>
              <a:t> = 0; // </a:t>
            </a:r>
            <a:r>
              <a:rPr lang="en-US" sz="1836" dirty="0" err="1">
                <a:solidFill>
                  <a:schemeClr val="bg1"/>
                </a:solidFill>
              </a:rPr>
              <a:t>screenWidth</a:t>
            </a:r>
            <a:r>
              <a:rPr lang="en-US" sz="1836" dirty="0">
                <a:solidFill>
                  <a:schemeClr val="bg1"/>
                </a:solidFill>
              </a:rPr>
              <a:t>;</a:t>
            </a:r>
            <a:br>
              <a:rPr lang="en-US" sz="1836" dirty="0">
                <a:solidFill>
                  <a:schemeClr val="bg1"/>
                </a:solidFill>
              </a:rPr>
            </a:br>
            <a:r>
              <a:rPr lang="en-US" sz="1836" dirty="0">
                <a:solidFill>
                  <a:schemeClr val="bg1"/>
                </a:solidFill>
              </a:rPr>
              <a:t>    topSwapChainDesc.Height = 0; // </a:t>
            </a:r>
            <a:r>
              <a:rPr lang="en-US" sz="1836" dirty="0" err="1">
                <a:solidFill>
                  <a:schemeClr val="bg1"/>
                </a:solidFill>
              </a:rPr>
              <a:t>screenHeight</a:t>
            </a:r>
            <a:r>
              <a:rPr lang="en-US" sz="1836" dirty="0">
                <a:solidFill>
                  <a:schemeClr val="bg1"/>
                </a:solidFill>
              </a:rPr>
              <a:t>;</a:t>
            </a:r>
            <a:br>
              <a:rPr lang="en-US" sz="1836" dirty="0">
                <a:solidFill>
                  <a:schemeClr val="bg1"/>
                </a:solidFill>
              </a:rPr>
            </a:br>
            <a:r>
              <a:rPr lang="en-US" sz="1836" b="1" dirty="0">
                <a:solidFill>
                  <a:schemeClr val="bg1"/>
                </a:solidFill>
              </a:rPr>
              <a:t>    topSwapChainDesc.Scaling = DXGI_SCALING_NONE;</a:t>
            </a:r>
            <a:br>
              <a:rPr lang="en-US" sz="1836" b="1" dirty="0">
                <a:solidFill>
                  <a:schemeClr val="bg1"/>
                </a:solidFill>
              </a:rPr>
            </a:br>
            <a:r>
              <a:rPr lang="en-US" sz="1836" b="1" dirty="0">
                <a:solidFill>
                  <a:schemeClr val="bg1"/>
                </a:solidFill>
              </a:rPr>
              <a:t>    topSwapChainDesc.Flags = DXGI_SWAP_CHAIN_FOREGROUND_LAYER;</a:t>
            </a:r>
            <a:br>
              <a:rPr lang="en-US" sz="1836" b="1" dirty="0">
                <a:solidFill>
                  <a:schemeClr val="bg1"/>
                </a:solidFill>
              </a:rPr>
            </a:br>
            <a:r>
              <a:rPr lang="en-US" sz="1836" b="1" dirty="0">
                <a:solidFill>
                  <a:schemeClr val="bg1"/>
                </a:solidFill>
              </a:rPr>
              <a:t>    topSwapChainDesc.AlphaMode = DXGI_ALPHA_MODE_PREMULTIPLIED;</a:t>
            </a:r>
            <a:r>
              <a:rPr lang="en-US" sz="1836" dirty="0">
                <a:solidFill>
                  <a:schemeClr val="bg1"/>
                </a:solidFill>
              </a:rPr>
              <a:t/>
            </a:r>
            <a:br>
              <a:rPr lang="en-US" sz="1836" dirty="0">
                <a:solidFill>
                  <a:schemeClr val="bg1"/>
                </a:solidFill>
              </a:rPr>
            </a:br>
            <a:r>
              <a:rPr lang="en-US" sz="1836" dirty="0">
                <a:solidFill>
                  <a:schemeClr val="bg1"/>
                </a:solidFill>
              </a:rPr>
              <a:t>    dxgiFactory-&gt;CreateSwapChainForCoreWindow( ... );</a:t>
            </a:r>
            <a:br>
              <a:rPr lang="en-US" sz="1836" dirty="0">
                <a:solidFill>
                  <a:schemeClr val="bg1"/>
                </a:solidFill>
              </a:rPr>
            </a:br>
            <a:r>
              <a:rPr lang="en-US" sz="1836" dirty="0">
                <a:solidFill>
                  <a:schemeClr val="bg1"/>
                </a:solidFill>
              </a:rPr>
              <a:t>}</a:t>
            </a:r>
          </a:p>
          <a:p>
            <a:r>
              <a:rPr lang="en-US" sz="1836" dirty="0">
                <a:solidFill>
                  <a:schemeClr val="bg1"/>
                </a:solidFill>
              </a:rPr>
              <a:t>...</a:t>
            </a:r>
            <a:br>
              <a:rPr lang="en-US" sz="1836" dirty="0">
                <a:solidFill>
                  <a:schemeClr val="bg1"/>
                </a:solidFill>
              </a:rPr>
            </a:br>
            <a:r>
              <a:rPr lang="en-US" sz="1836" dirty="0">
                <a:solidFill>
                  <a:schemeClr val="bg1"/>
                </a:solidFill>
              </a:rPr>
              <a:t>bottomSwapChain-&gt;Present(1, 0);</a:t>
            </a:r>
            <a:br>
              <a:rPr lang="en-US" sz="1836" dirty="0">
                <a:solidFill>
                  <a:schemeClr val="bg1"/>
                </a:solidFill>
              </a:rPr>
            </a:br>
            <a:r>
              <a:rPr lang="en-US" sz="1836" dirty="0">
                <a:solidFill>
                  <a:schemeClr val="bg1"/>
                </a:solidFill>
              </a:rPr>
              <a:t>if (topSwapChain) topSwapChain-&gt;Present(1, 0);</a:t>
            </a:r>
          </a:p>
        </p:txBody>
      </p:sp>
    </p:spTree>
    <p:extLst>
      <p:ext uri="{BB962C8B-B14F-4D97-AF65-F5344CB8AC3E}">
        <p14:creationId xmlns:p14="http://schemas.microsoft.com/office/powerpoint/2010/main" val="1105535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Option Menus and Inventory Screens</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dirty="0" smtClean="0">
                <a:solidFill>
                  <a:schemeClr val="tx1"/>
                </a:solidFill>
              </a:rPr>
              <a:t>Render UI directly in Direct3D, </a:t>
            </a:r>
            <a:r>
              <a:rPr lang="en-US" dirty="0" err="1" smtClean="0">
                <a:solidFill>
                  <a:schemeClr val="tx1"/>
                </a:solidFill>
              </a:rPr>
              <a:t>ScaleForm</a:t>
            </a:r>
            <a:r>
              <a:rPr lang="en-US" dirty="0" smtClean="0">
                <a:solidFill>
                  <a:schemeClr val="tx1"/>
                </a:solidFill>
              </a:rPr>
              <a:t>, Direct2D, or XAML</a:t>
            </a:r>
          </a:p>
          <a:p>
            <a:r>
              <a:rPr lang="en-US" dirty="0" smtClean="0">
                <a:solidFill>
                  <a:schemeClr val="tx1"/>
                </a:solidFill>
              </a:rPr>
              <a:t>Create a separate </a:t>
            </a:r>
            <a:r>
              <a:rPr lang="en-US" dirty="0" err="1" smtClean="0">
                <a:solidFill>
                  <a:schemeClr val="tx1"/>
                </a:solidFill>
              </a:rPr>
              <a:t>IFramework</a:t>
            </a:r>
            <a:r>
              <a:rPr lang="en-US" dirty="0" err="1">
                <a:solidFill>
                  <a:schemeClr val="tx1"/>
                </a:solidFill>
              </a:rPr>
              <a:t>V</a:t>
            </a:r>
            <a:r>
              <a:rPr lang="en-US" dirty="0" err="1" smtClean="0">
                <a:solidFill>
                  <a:schemeClr val="tx1"/>
                </a:solidFill>
              </a:rPr>
              <a:t>iew</a:t>
            </a:r>
            <a:r>
              <a:rPr lang="en-US" dirty="0" smtClean="0">
                <a:solidFill>
                  <a:schemeClr val="tx1"/>
                </a:solidFill>
              </a:rPr>
              <a:t> in the same window/</a:t>
            </a:r>
            <a:r>
              <a:rPr lang="en-US" dirty="0" err="1" smtClean="0">
                <a:solidFill>
                  <a:schemeClr val="tx1"/>
                </a:solidFill>
              </a:rPr>
              <a:t>rect</a:t>
            </a:r>
            <a:endParaRPr lang="en-US" dirty="0" smtClean="0">
              <a:solidFill>
                <a:schemeClr val="tx1"/>
              </a:solidFill>
            </a:endParaRPr>
          </a:p>
          <a:p>
            <a:r>
              <a:rPr lang="en-US" sz="2856" dirty="0">
                <a:solidFill>
                  <a:schemeClr val="tx1"/>
                </a:solidFill>
              </a:rPr>
              <a:t>	Analogous to XNA’s </a:t>
            </a:r>
            <a:r>
              <a:rPr lang="en-US" sz="2856" dirty="0" err="1">
                <a:solidFill>
                  <a:schemeClr val="tx1"/>
                </a:solidFill>
              </a:rPr>
              <a:t>GameScreen</a:t>
            </a:r>
            <a:r>
              <a:rPr lang="en-US" sz="2856" dirty="0">
                <a:solidFill>
                  <a:schemeClr val="tx1"/>
                </a:solidFill>
              </a:rPr>
              <a:t> helper class</a:t>
            </a:r>
          </a:p>
          <a:p>
            <a:r>
              <a:rPr lang="en-US" sz="2856" dirty="0">
                <a:solidFill>
                  <a:schemeClr val="tx1"/>
                </a:solidFill>
              </a:rPr>
              <a:t>	Can use XAML in menu view, &amp; pure DX in game view</a:t>
            </a:r>
          </a:p>
          <a:p>
            <a:r>
              <a:rPr lang="en-US" dirty="0">
                <a:solidFill>
                  <a:schemeClr val="tx1"/>
                </a:solidFill>
              </a:rPr>
              <a:t>O</a:t>
            </a:r>
            <a:r>
              <a:rPr lang="en-US" dirty="0" smtClean="0">
                <a:solidFill>
                  <a:schemeClr val="tx1"/>
                </a:solidFill>
              </a:rPr>
              <a:t>pen a new window (split-screen) from your app</a:t>
            </a:r>
          </a:p>
          <a:p>
            <a:r>
              <a:rPr lang="en-US" sz="2856" dirty="0"/>
              <a:t>	</a:t>
            </a:r>
            <a:r>
              <a:rPr lang="en-US" sz="2856" dirty="0" err="1">
                <a:latin typeface="Consolas" panose="020B0609020204030204" pitchFamily="49" charset="0"/>
                <a:cs typeface="Consolas" panose="020B0609020204030204" pitchFamily="49" charset="0"/>
              </a:rPr>
              <a:t>ViewSizePreference</a:t>
            </a:r>
            <a:r>
              <a:rPr lang="en-US" sz="2856" dirty="0">
                <a:latin typeface="Consolas" panose="020B0609020204030204" pitchFamily="49" charset="0"/>
                <a:cs typeface="Consolas" panose="020B0609020204030204" pitchFamily="49" charset="0"/>
              </a:rPr>
              <a:t>::</a:t>
            </a:r>
            <a:r>
              <a:rPr lang="en-US" sz="2856" dirty="0" err="1">
                <a:latin typeface="Consolas" panose="020B0609020204030204" pitchFamily="49" charset="0"/>
                <a:cs typeface="Consolas" panose="020B0609020204030204" pitchFamily="49" charset="0"/>
              </a:rPr>
              <a:t>UseHalf</a:t>
            </a:r>
            <a:endParaRPr lang="en-US" sz="2856" dirty="0">
              <a:solidFill>
                <a:schemeClr val="tx1"/>
              </a:solidFill>
              <a:latin typeface="Consolas" panose="020B0609020204030204" pitchFamily="49" charset="0"/>
              <a:cs typeface="Consolas" panose="020B0609020204030204" pitchFamily="49" charset="0"/>
            </a:endParaRPr>
          </a:p>
          <a:p>
            <a:r>
              <a:rPr lang="en-US" sz="2856" dirty="0">
                <a:solidFill>
                  <a:schemeClr val="tx1"/>
                </a:solidFill>
              </a:rPr>
              <a:t>	Lets user control split with familiar OS UI</a:t>
            </a:r>
          </a:p>
          <a:p>
            <a:r>
              <a:rPr lang="en-US" sz="2856" dirty="0">
                <a:solidFill>
                  <a:schemeClr val="tx1"/>
                </a:solidFill>
              </a:rPr>
              <a:t>	Switch using Activate() method</a:t>
            </a:r>
          </a:p>
          <a:p>
            <a:r>
              <a:rPr lang="en-US" sz="2856" dirty="0">
                <a:solidFill>
                  <a:schemeClr val="tx1"/>
                </a:solidFill>
              </a:rPr>
              <a:t>	Closes when app closes</a:t>
            </a:r>
          </a:p>
          <a:p>
            <a:endParaRPr lang="en-US" dirty="0" smtClean="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34567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147" y="243752"/>
            <a:ext cx="10919452" cy="6994524"/>
          </a:xfrm>
          <a:prstGeom prst="rect">
            <a:avLst/>
          </a:prstGeom>
        </p:spPr>
      </p:pic>
    </p:spTree>
    <p:extLst>
      <p:ext uri="{BB962C8B-B14F-4D97-AF65-F5344CB8AC3E}">
        <p14:creationId xmlns:p14="http://schemas.microsoft.com/office/powerpoint/2010/main" val="1444179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1"/>
            <a:ext cx="12434711" cy="6994525"/>
          </a:xfrm>
          <a:prstGeom prst="rect">
            <a:avLst/>
          </a:prstGeom>
        </p:spPr>
      </p:pic>
    </p:spTree>
    <p:extLst>
      <p:ext uri="{BB962C8B-B14F-4D97-AF65-F5344CB8AC3E}">
        <p14:creationId xmlns:p14="http://schemas.microsoft.com/office/powerpoint/2010/main" val="7134501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Secondary Apps</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dirty="0" smtClean="0">
                <a:solidFill>
                  <a:schemeClr val="tx1"/>
                </a:solidFill>
              </a:rPr>
              <a:t>In App Purchase store, server status app, chat </a:t>
            </a:r>
            <a:r>
              <a:rPr lang="en-US" dirty="0">
                <a:solidFill>
                  <a:schemeClr val="tx1"/>
                </a:solidFill>
              </a:rPr>
              <a:t>client, </a:t>
            </a:r>
            <a:r>
              <a:rPr lang="en-US" dirty="0" smtClean="0">
                <a:solidFill>
                  <a:schemeClr val="tx1"/>
                </a:solidFill>
              </a:rPr>
              <a:t>Skype</a:t>
            </a:r>
          </a:p>
          <a:p>
            <a:endParaRPr lang="en-US" sz="3264" dirty="0">
              <a:solidFill>
                <a:schemeClr val="tx1"/>
              </a:solidFill>
            </a:endParaRPr>
          </a:p>
          <a:p>
            <a:r>
              <a:rPr lang="en-US" dirty="0" smtClean="0">
                <a:solidFill>
                  <a:schemeClr val="tx1"/>
                </a:solidFill>
              </a:rPr>
              <a:t>Launch </a:t>
            </a:r>
            <a:r>
              <a:rPr lang="en-US" dirty="0">
                <a:solidFill>
                  <a:schemeClr val="tx1"/>
                </a:solidFill>
              </a:rPr>
              <a:t>a new app (split-screen</a:t>
            </a:r>
            <a:r>
              <a:rPr lang="en-US" dirty="0" smtClean="0">
                <a:solidFill>
                  <a:schemeClr val="tx1"/>
                </a:solidFill>
              </a:rPr>
              <a:t>)</a:t>
            </a:r>
          </a:p>
          <a:p>
            <a:r>
              <a:rPr lang="en-US" sz="2856" dirty="0">
                <a:solidFill>
                  <a:schemeClr val="tx1"/>
                </a:solidFill>
              </a:rPr>
              <a:t>	New cross-app launching API</a:t>
            </a:r>
          </a:p>
          <a:p>
            <a:r>
              <a:rPr lang="en-US" sz="2856" dirty="0">
                <a:solidFill>
                  <a:schemeClr val="tx1"/>
                </a:solidFill>
              </a:rPr>
              <a:t>	Lets users control split via familiar OS UI</a:t>
            </a:r>
          </a:p>
          <a:p>
            <a:r>
              <a:rPr lang="en-US" sz="2856" dirty="0">
                <a:solidFill>
                  <a:schemeClr val="tx1"/>
                </a:solidFill>
              </a:rPr>
              <a:t>	Can stays running when invoking app quits</a:t>
            </a:r>
          </a:p>
          <a:p>
            <a:endParaRPr lang="en-US" sz="2856" dirty="0">
              <a:solidFill>
                <a:schemeClr val="tx1"/>
              </a:solidFill>
            </a:endParaRPr>
          </a:p>
          <a:p>
            <a:r>
              <a:rPr lang="en-US" dirty="0" smtClean="0">
                <a:solidFill>
                  <a:schemeClr val="tx1"/>
                </a:solidFill>
              </a:rPr>
              <a:t>See Talk 2-010: Building Apps that Work Together</a:t>
            </a:r>
            <a:endParaRPr lang="en-US" dirty="0">
              <a:solidFill>
                <a:schemeClr val="tx1"/>
              </a:solidFill>
            </a:endParaRPr>
          </a:p>
          <a:p>
            <a:endParaRPr lang="en-US" dirty="0"/>
          </a:p>
        </p:txBody>
      </p:sp>
    </p:spTree>
    <p:extLst>
      <p:ext uri="{BB962C8B-B14F-4D97-AF65-F5344CB8AC3E}">
        <p14:creationId xmlns:p14="http://schemas.microsoft.com/office/powerpoint/2010/main" val="146292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Best Practices</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dirty="0" smtClean="0">
                <a:solidFill>
                  <a:schemeClr val="tx1"/>
                </a:solidFill>
              </a:rPr>
              <a:t>Be sure to throttle back rendering speed of any window that loses focus (changes </a:t>
            </a:r>
            <a:r>
              <a:rPr lang="en-US" dirty="0" err="1" smtClean="0">
                <a:solidFill>
                  <a:schemeClr val="tx1"/>
                </a:solidFill>
              </a:rPr>
              <a:t>activationState</a:t>
            </a:r>
            <a:r>
              <a:rPr lang="en-US" dirty="0" smtClean="0">
                <a:solidFill>
                  <a:schemeClr val="tx1"/>
                </a:solidFill>
              </a:rPr>
              <a:t> )</a:t>
            </a:r>
          </a:p>
          <a:p>
            <a:pPr lvl="1"/>
            <a:r>
              <a:rPr lang="en-US" dirty="0" smtClean="0">
                <a:solidFill>
                  <a:schemeClr val="tx1"/>
                </a:solidFill>
              </a:rPr>
              <a:t>Speeds up the window or app the user is actually using</a:t>
            </a:r>
          </a:p>
          <a:p>
            <a:endParaRPr lang="en-US" dirty="0">
              <a:solidFill>
                <a:schemeClr val="tx1"/>
              </a:solidFill>
            </a:endParaRPr>
          </a:p>
          <a:p>
            <a:r>
              <a:rPr lang="en-US" smtClean="0">
                <a:solidFill>
                  <a:schemeClr val="tx1"/>
                </a:solidFill>
              </a:rPr>
              <a:t>On occlusion, </a:t>
            </a:r>
            <a:r>
              <a:rPr lang="en-US" dirty="0" smtClean="0">
                <a:solidFill>
                  <a:schemeClr val="tx1"/>
                </a:solidFill>
              </a:rPr>
              <a:t>pause gameplay</a:t>
            </a:r>
          </a:p>
          <a:p>
            <a:pPr lvl="1"/>
            <a:r>
              <a:rPr lang="en-US" dirty="0" smtClean="0">
                <a:solidFill>
                  <a:schemeClr val="tx1"/>
                </a:solidFill>
              </a:rPr>
              <a:t>Auto-resume on tap/click or just a timer</a:t>
            </a:r>
          </a:p>
          <a:p>
            <a:endParaRPr lang="en-US" dirty="0">
              <a:solidFill>
                <a:schemeClr val="tx1"/>
              </a:solidFill>
            </a:endParaRPr>
          </a:p>
        </p:txBody>
      </p:sp>
    </p:spTree>
    <p:extLst>
      <p:ext uri="{BB962C8B-B14F-4D97-AF65-F5344CB8AC3E}">
        <p14:creationId xmlns:p14="http://schemas.microsoft.com/office/powerpoint/2010/main" val="77619908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1F1F1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00210" y="298450"/>
            <a:ext cx="5360783" cy="912813"/>
          </a:xfrm>
        </p:spPr>
        <p:txBody>
          <a:bodyPr/>
          <a:lstStyle/>
          <a:p>
            <a:r>
              <a:rPr lang="en-US" dirty="0" smtClean="0"/>
              <a:t>Handling Occlusion</a:t>
            </a:r>
            <a:endParaRPr lang="en-US" dirty="0"/>
          </a:p>
        </p:txBody>
      </p:sp>
      <p:sp>
        <p:nvSpPr>
          <p:cNvPr id="3" name="Text Placeholder 2"/>
          <p:cNvSpPr>
            <a:spLocks noGrp="1"/>
          </p:cNvSpPr>
          <p:nvPr>
            <p:ph type="body" sz="quarter" idx="10"/>
          </p:nvPr>
        </p:nvSpPr>
        <p:spPr>
          <a:xfrm>
            <a:off x="275481" y="650652"/>
            <a:ext cx="13054294" cy="6045422"/>
          </a:xfrm>
        </p:spPr>
        <p:txBody>
          <a:bodyPr/>
          <a:lstStyle/>
          <a:p>
            <a:r>
              <a:rPr lang="en-US" sz="2040" dirty="0">
                <a:solidFill>
                  <a:srgbClr val="569CD6"/>
                </a:solidFill>
                <a:highlight>
                  <a:srgbClr val="1E1E1E"/>
                </a:highlight>
                <a:latin typeface="Consolas" panose="020B0609020204030204" pitchFamily="49" charset="0"/>
              </a:rPr>
              <a:t>void</a:t>
            </a:r>
            <a:r>
              <a:rPr lang="en-US" sz="2040" dirty="0">
                <a:solidFill>
                  <a:srgbClr val="DCDCDC"/>
                </a:solidFill>
                <a:highlight>
                  <a:srgbClr val="1E1E1E"/>
                </a:highlight>
                <a:latin typeface="Consolas" panose="020B0609020204030204" pitchFamily="49" charset="0"/>
              </a:rPr>
              <a:t> </a:t>
            </a:r>
            <a:r>
              <a:rPr lang="en-US" sz="2040" dirty="0" err="1">
                <a:solidFill>
                  <a:srgbClr val="4EC9B0"/>
                </a:solidFill>
                <a:highlight>
                  <a:srgbClr val="1E1E1E"/>
                </a:highlight>
                <a:latin typeface="Consolas" panose="020B0609020204030204" pitchFamily="49" charset="0"/>
              </a:rPr>
              <a:t>DirectXApp</a:t>
            </a:r>
            <a:r>
              <a:rPr lang="en-US" sz="2040" dirty="0">
                <a:solidFill>
                  <a:srgbClr val="B4B4B4"/>
                </a:solidFill>
                <a:highlight>
                  <a:srgbClr val="1E1E1E"/>
                </a:highlight>
                <a:latin typeface="Consolas" panose="020B0609020204030204" pitchFamily="49" charset="0"/>
              </a:rPr>
              <a:t>::</a:t>
            </a:r>
            <a:r>
              <a:rPr lang="en-US" sz="2040" dirty="0">
                <a:solidFill>
                  <a:srgbClr val="C8C8C8"/>
                </a:solidFill>
                <a:highlight>
                  <a:srgbClr val="1E1E1E"/>
                </a:highlight>
                <a:latin typeface="Consolas" panose="020B0609020204030204" pitchFamily="49" charset="0"/>
              </a:rPr>
              <a:t>Run</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a:solidFill>
                  <a:srgbClr val="569CD6"/>
                </a:solidFill>
                <a:highlight>
                  <a:srgbClr val="1E1E1E"/>
                </a:highlight>
                <a:latin typeface="Consolas" panose="020B0609020204030204" pitchFamily="49" charset="0"/>
              </a:rPr>
              <a:t>while</a:t>
            </a:r>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r>
              <a:rPr lang="en-US" sz="2040" dirty="0" err="1">
                <a:solidFill>
                  <a:srgbClr val="DADADA"/>
                </a:solidFill>
                <a:highlight>
                  <a:srgbClr val="1E1E1E"/>
                </a:highlight>
                <a:latin typeface="Consolas" panose="020B0609020204030204" pitchFamily="49" charset="0"/>
              </a:rPr>
              <a:t>m_windowClosed</a:t>
            </a:r>
            <a:r>
              <a:rPr lang="en-US" sz="2040" dirty="0">
                <a:solidFill>
                  <a:srgbClr val="B4B4B4"/>
                </a:solidFill>
                <a:highlight>
                  <a:srgbClr val="1E1E1E"/>
                </a:highlight>
                <a:latin typeface="Consolas" panose="020B0609020204030204" pitchFamily="49" charset="0"/>
              </a:rPr>
              <a:t>)</a:t>
            </a:r>
          </a:p>
          <a:p>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a:solidFill>
                  <a:srgbClr val="569CD6"/>
                </a:solidFill>
                <a:highlight>
                  <a:srgbClr val="1E1E1E"/>
                </a:highlight>
                <a:latin typeface="Consolas" panose="020B0609020204030204" pitchFamily="49" charset="0"/>
              </a:rPr>
              <a:t>if</a:t>
            </a:r>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r>
              <a:rPr lang="en-US" sz="2040" dirty="0" err="1">
                <a:solidFill>
                  <a:srgbClr val="DADADA"/>
                </a:solidFill>
                <a:highlight>
                  <a:srgbClr val="1E1E1E"/>
                </a:highlight>
                <a:latin typeface="Consolas" panose="020B0609020204030204" pitchFamily="49" charset="0"/>
              </a:rPr>
              <a:t>m_windowVisible</a:t>
            </a:r>
            <a:r>
              <a:rPr lang="en-US" sz="2040" dirty="0">
                <a:solidFill>
                  <a:srgbClr val="B4B4B4"/>
                </a:solidFill>
                <a:highlight>
                  <a:srgbClr val="1E1E1E"/>
                </a:highlight>
                <a:latin typeface="Consolas" panose="020B0609020204030204" pitchFamily="49" charset="0"/>
              </a:rPr>
              <a:t>)</a:t>
            </a:r>
            <a:r>
              <a:rPr lang="en-US" sz="2040" dirty="0">
                <a:solidFill>
                  <a:srgbClr val="00B050"/>
                </a:solidFill>
                <a:highlight>
                  <a:srgbClr val="1E1E1E"/>
                </a:highlight>
                <a:latin typeface="Consolas" panose="020B0609020204030204" pitchFamily="49" charset="0"/>
              </a:rPr>
              <a:t>	 // from window-&gt;</a:t>
            </a:r>
            <a:r>
              <a:rPr lang="en-US" sz="2040" dirty="0" err="1">
                <a:solidFill>
                  <a:srgbClr val="00B050"/>
                </a:solidFill>
                <a:highlight>
                  <a:srgbClr val="1E1E1E"/>
                </a:highlight>
                <a:latin typeface="Consolas" panose="020B0609020204030204" pitchFamily="49" charset="0"/>
              </a:rPr>
              <a:t>VisibilityChanged</a:t>
            </a:r>
            <a:r>
              <a:rPr lang="en-US" sz="2040" dirty="0">
                <a:solidFill>
                  <a:srgbClr val="00B050"/>
                </a:solidFill>
                <a:highlight>
                  <a:srgbClr val="1E1E1E"/>
                </a:highlight>
                <a:latin typeface="Consolas" panose="020B0609020204030204" pitchFamily="49" charset="0"/>
              </a:rPr>
              <a:t> event</a:t>
            </a:r>
          </a:p>
          <a:p>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d</a:t>
            </a:r>
            <a:r>
              <a:rPr lang="en-US" sz="2040" dirty="0">
                <a:solidFill>
                  <a:srgbClr val="C8C8C8"/>
                </a:solidFill>
                <a:highlight>
                  <a:srgbClr val="1E1E1E"/>
                </a:highlight>
                <a:latin typeface="Consolas" panose="020B0609020204030204" pitchFamily="49" charset="0"/>
              </a:rPr>
              <a:t>ispatcher</a:t>
            </a:r>
            <a:r>
              <a:rPr lang="en-US" sz="2040" dirty="0">
                <a:solidFill>
                  <a:srgbClr val="B4B4B4"/>
                </a:solidFill>
                <a:highlight>
                  <a:srgbClr val="1E1E1E"/>
                </a:highlight>
                <a:latin typeface="Consolas" panose="020B0609020204030204" pitchFamily="49" charset="0"/>
              </a:rPr>
              <a:t>-&gt;</a:t>
            </a:r>
            <a:r>
              <a:rPr lang="en-US" sz="2040" dirty="0" err="1">
                <a:solidFill>
                  <a:srgbClr val="C8C8C8"/>
                </a:solidFill>
                <a:highlight>
                  <a:srgbClr val="1E1E1E"/>
                </a:highlight>
                <a:latin typeface="Consolas" panose="020B0609020204030204" pitchFamily="49" charset="0"/>
              </a:rPr>
              <a:t>ProcessEvents</a:t>
            </a:r>
            <a:r>
              <a:rPr lang="en-US" sz="2040" dirty="0">
                <a:solidFill>
                  <a:srgbClr val="B4B4B4"/>
                </a:solidFill>
                <a:highlight>
                  <a:srgbClr val="1E1E1E"/>
                </a:highlight>
                <a:latin typeface="Consolas" panose="020B0609020204030204" pitchFamily="49" charset="0"/>
              </a:rPr>
              <a:t>(</a:t>
            </a:r>
            <a:r>
              <a:rPr lang="en-US" sz="2040" dirty="0" err="1">
                <a:solidFill>
                  <a:srgbClr val="4EC9B0"/>
                </a:solidFill>
                <a:highlight>
                  <a:srgbClr val="1E1E1E"/>
                </a:highlight>
                <a:latin typeface="Consolas" panose="020B0609020204030204" pitchFamily="49" charset="0"/>
              </a:rPr>
              <a:t>CoreProcessEventsOption</a:t>
            </a:r>
            <a:r>
              <a:rPr lang="en-US" sz="2040" dirty="0">
                <a:solidFill>
                  <a:srgbClr val="B4B4B4"/>
                </a:solidFill>
                <a:highlight>
                  <a:srgbClr val="1E1E1E"/>
                </a:highlight>
                <a:latin typeface="Consolas" panose="020B0609020204030204" pitchFamily="49" charset="0"/>
              </a:rPr>
              <a:t>::</a:t>
            </a:r>
            <a:r>
              <a:rPr lang="en-US" sz="2040" dirty="0" err="1">
                <a:solidFill>
                  <a:srgbClr val="B8D7A3"/>
                </a:solidFill>
                <a:highlight>
                  <a:srgbClr val="1E1E1E"/>
                </a:highlight>
                <a:latin typeface="Consolas" panose="020B0609020204030204" pitchFamily="49" charset="0"/>
              </a:rPr>
              <a:t>ProcessAllIfPresent</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nb-NO" sz="2040" dirty="0">
                <a:solidFill>
                  <a:srgbClr val="DCDCDC"/>
                </a:solidFill>
                <a:highlight>
                  <a:srgbClr val="1E1E1E"/>
                </a:highlight>
                <a:latin typeface="Consolas" panose="020B0609020204030204" pitchFamily="49" charset="0"/>
              </a:rPr>
              <a:t>          </a:t>
            </a:r>
            <a:r>
              <a:rPr lang="nb-NO" sz="2040" dirty="0">
                <a:solidFill>
                  <a:srgbClr val="DADADA"/>
                </a:solidFill>
                <a:highlight>
                  <a:srgbClr val="1E1E1E"/>
                </a:highlight>
                <a:latin typeface="Consolas" panose="020B0609020204030204" pitchFamily="49" charset="0"/>
              </a:rPr>
              <a:t>m_renderer</a:t>
            </a:r>
            <a:r>
              <a:rPr lang="nb-NO" sz="2040" dirty="0">
                <a:solidFill>
                  <a:srgbClr val="B4B4B4"/>
                </a:solidFill>
                <a:highlight>
                  <a:srgbClr val="1E1E1E"/>
                </a:highlight>
                <a:latin typeface="Consolas" panose="020B0609020204030204" pitchFamily="49" charset="0"/>
              </a:rPr>
              <a:t>-&gt;</a:t>
            </a:r>
            <a:r>
              <a:rPr lang="nb-NO" sz="2040" dirty="0">
                <a:solidFill>
                  <a:srgbClr val="C8C8C8"/>
                </a:solidFill>
                <a:highlight>
                  <a:srgbClr val="1E1E1E"/>
                </a:highlight>
                <a:latin typeface="Consolas" panose="020B0609020204030204" pitchFamily="49" charset="0"/>
              </a:rPr>
              <a:t>Update</a:t>
            </a:r>
            <a:r>
              <a:rPr lang="nb-NO" sz="2040" dirty="0">
                <a:solidFill>
                  <a:srgbClr val="B4B4B4"/>
                </a:solidFill>
                <a:highlight>
                  <a:srgbClr val="1E1E1E"/>
                </a:highlight>
                <a:latin typeface="Consolas" panose="020B0609020204030204" pitchFamily="49" charset="0"/>
              </a:rPr>
              <a:t>(</a:t>
            </a:r>
            <a:r>
              <a:rPr lang="nb-NO" sz="2040" dirty="0">
                <a:solidFill>
                  <a:srgbClr val="C8C8C8"/>
                </a:solidFill>
                <a:highlight>
                  <a:srgbClr val="1E1E1E"/>
                </a:highlight>
                <a:latin typeface="Consolas" panose="020B0609020204030204" pitchFamily="49" charset="0"/>
              </a:rPr>
              <a:t>timer</a:t>
            </a:r>
            <a:r>
              <a:rPr lang="nb-NO" sz="2040" dirty="0">
                <a:solidFill>
                  <a:srgbClr val="B4B4B4"/>
                </a:solidFill>
                <a:highlight>
                  <a:srgbClr val="1E1E1E"/>
                </a:highlight>
                <a:latin typeface="Consolas" panose="020B0609020204030204" pitchFamily="49" charset="0"/>
              </a:rPr>
              <a:t>-&gt;</a:t>
            </a:r>
            <a:r>
              <a:rPr lang="nb-NO" sz="2040" dirty="0">
                <a:solidFill>
                  <a:srgbClr val="C8C8C8"/>
                </a:solidFill>
                <a:highlight>
                  <a:srgbClr val="1E1E1E"/>
                </a:highlight>
                <a:latin typeface="Consolas" panose="020B0609020204030204" pitchFamily="49" charset="0"/>
              </a:rPr>
              <a:t>Total</a:t>
            </a:r>
            <a:r>
              <a:rPr lang="nb-NO" sz="2040" dirty="0">
                <a:solidFill>
                  <a:srgbClr val="B4B4B4"/>
                </a:solidFill>
                <a:highlight>
                  <a:srgbClr val="1E1E1E"/>
                </a:highlight>
                <a:latin typeface="Consolas" panose="020B0609020204030204" pitchFamily="49" charset="0"/>
              </a:rPr>
              <a:t>,</a:t>
            </a:r>
            <a:r>
              <a:rPr lang="nb-NO" sz="2040" dirty="0">
                <a:solidFill>
                  <a:srgbClr val="DCDCDC"/>
                </a:solidFill>
                <a:highlight>
                  <a:srgbClr val="1E1E1E"/>
                </a:highlight>
                <a:latin typeface="Consolas" panose="020B0609020204030204" pitchFamily="49" charset="0"/>
              </a:rPr>
              <a:t> </a:t>
            </a:r>
            <a:r>
              <a:rPr lang="nb-NO" sz="2040" dirty="0">
                <a:solidFill>
                  <a:srgbClr val="C8C8C8"/>
                </a:solidFill>
                <a:highlight>
                  <a:srgbClr val="1E1E1E"/>
                </a:highlight>
                <a:latin typeface="Consolas" panose="020B0609020204030204" pitchFamily="49" charset="0"/>
              </a:rPr>
              <a:t>timer</a:t>
            </a:r>
            <a:r>
              <a:rPr lang="nb-NO" sz="2040" dirty="0">
                <a:solidFill>
                  <a:srgbClr val="B4B4B4"/>
                </a:solidFill>
                <a:highlight>
                  <a:srgbClr val="1E1E1E"/>
                </a:highlight>
                <a:latin typeface="Consolas" panose="020B0609020204030204" pitchFamily="49" charset="0"/>
              </a:rPr>
              <a:t>-&gt;</a:t>
            </a:r>
            <a:r>
              <a:rPr lang="nb-NO" sz="2040" dirty="0">
                <a:solidFill>
                  <a:srgbClr val="C8C8C8"/>
                </a:solidFill>
                <a:highlight>
                  <a:srgbClr val="1E1E1E"/>
                </a:highlight>
                <a:latin typeface="Consolas" panose="020B0609020204030204" pitchFamily="49" charset="0"/>
              </a:rPr>
              <a:t>Delta</a:t>
            </a:r>
            <a:r>
              <a:rPr lang="nb-NO" sz="2040" dirty="0">
                <a:solidFill>
                  <a:srgbClr val="B4B4B4"/>
                </a:solidFill>
                <a:highlight>
                  <a:srgbClr val="1E1E1E"/>
                </a:highlight>
                <a:latin typeface="Consolas" panose="020B0609020204030204" pitchFamily="49" charset="0"/>
              </a:rPr>
              <a:t>);</a:t>
            </a:r>
            <a:endParaRPr lang="nb-NO"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err="1">
                <a:solidFill>
                  <a:srgbClr val="DADADA"/>
                </a:solidFill>
                <a:highlight>
                  <a:srgbClr val="1E1E1E"/>
                </a:highlight>
                <a:latin typeface="Consolas" panose="020B0609020204030204" pitchFamily="49" charset="0"/>
              </a:rPr>
              <a:t>m_renderer</a:t>
            </a:r>
            <a:r>
              <a:rPr lang="en-US" sz="2040" dirty="0">
                <a:solidFill>
                  <a:srgbClr val="B4B4B4"/>
                </a:solidFill>
                <a:highlight>
                  <a:srgbClr val="1E1E1E"/>
                </a:highlight>
                <a:latin typeface="Consolas" panose="020B0609020204030204" pitchFamily="49" charset="0"/>
              </a:rPr>
              <a:t>-&gt;</a:t>
            </a:r>
            <a:r>
              <a:rPr lang="en-US" sz="2040" dirty="0">
                <a:solidFill>
                  <a:srgbClr val="C8C8C8"/>
                </a:solidFill>
                <a:highlight>
                  <a:srgbClr val="1E1E1E"/>
                </a:highlight>
                <a:latin typeface="Consolas" panose="020B0609020204030204" pitchFamily="49" charset="0"/>
              </a:rPr>
              <a:t>Render</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err="1">
                <a:solidFill>
                  <a:srgbClr val="DADADA"/>
                </a:solidFill>
                <a:highlight>
                  <a:srgbClr val="1E1E1E"/>
                </a:highlight>
                <a:latin typeface="Consolas" panose="020B0609020204030204" pitchFamily="49" charset="0"/>
              </a:rPr>
              <a:t>m_renderer</a:t>
            </a:r>
            <a:r>
              <a:rPr lang="en-US" sz="2040" dirty="0">
                <a:solidFill>
                  <a:srgbClr val="B4B4B4"/>
                </a:solidFill>
                <a:highlight>
                  <a:srgbClr val="1E1E1E"/>
                </a:highlight>
                <a:latin typeface="Consolas" panose="020B0609020204030204" pitchFamily="49" charset="0"/>
              </a:rPr>
              <a:t>-&gt;</a:t>
            </a:r>
            <a:r>
              <a:rPr lang="en-US" sz="2040" dirty="0">
                <a:solidFill>
                  <a:srgbClr val="C8C8C8"/>
                </a:solidFill>
                <a:highlight>
                  <a:srgbClr val="1E1E1E"/>
                </a:highlight>
                <a:latin typeface="Consolas" panose="020B0609020204030204" pitchFamily="49" charset="0"/>
              </a:rPr>
              <a:t>Present</a:t>
            </a:r>
            <a:r>
              <a:rPr lang="en-US" sz="2040" dirty="0">
                <a:solidFill>
                  <a:srgbClr val="B4B4B4"/>
                </a:solidFill>
                <a:highlight>
                  <a:srgbClr val="1E1E1E"/>
                </a:highlight>
                <a:latin typeface="Consolas" panose="020B0609020204030204" pitchFamily="49" charset="0"/>
              </a:rPr>
              <a:t>();</a:t>
            </a:r>
            <a:r>
              <a:rPr lang="en-US" sz="2040" dirty="0">
                <a:solidFill>
                  <a:srgbClr val="DCDCDC"/>
                </a:solidFill>
                <a:highlight>
                  <a:srgbClr val="1E1E1E"/>
                </a:highlight>
                <a:latin typeface="Consolas" panose="020B0609020204030204" pitchFamily="49" charset="0"/>
              </a:rPr>
              <a:t> </a:t>
            </a:r>
          </a:p>
          <a:p>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a:solidFill>
                  <a:srgbClr val="569CD6"/>
                </a:solidFill>
                <a:highlight>
                  <a:srgbClr val="1E1E1E"/>
                </a:highlight>
                <a:latin typeface="Consolas" panose="020B0609020204030204" pitchFamily="49" charset="0"/>
              </a:rPr>
              <a:t>else</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d</a:t>
            </a:r>
            <a:r>
              <a:rPr lang="en-US" sz="2040" dirty="0">
                <a:solidFill>
                  <a:srgbClr val="C8C8C8"/>
                </a:solidFill>
                <a:highlight>
                  <a:srgbClr val="1E1E1E"/>
                </a:highlight>
                <a:latin typeface="Consolas" panose="020B0609020204030204" pitchFamily="49" charset="0"/>
              </a:rPr>
              <a:t>ispatcher</a:t>
            </a:r>
            <a:r>
              <a:rPr lang="en-US" sz="2040" dirty="0">
                <a:solidFill>
                  <a:srgbClr val="B4B4B4"/>
                </a:solidFill>
                <a:highlight>
                  <a:srgbClr val="1E1E1E"/>
                </a:highlight>
                <a:latin typeface="Consolas" panose="020B0609020204030204" pitchFamily="49" charset="0"/>
              </a:rPr>
              <a:t>-&gt;</a:t>
            </a:r>
            <a:r>
              <a:rPr lang="en-US" sz="2040" dirty="0" err="1">
                <a:solidFill>
                  <a:srgbClr val="C8C8C8"/>
                </a:solidFill>
                <a:highlight>
                  <a:srgbClr val="1E1E1E"/>
                </a:highlight>
                <a:latin typeface="Consolas" panose="020B0609020204030204" pitchFamily="49" charset="0"/>
              </a:rPr>
              <a:t>ProcessEvents</a:t>
            </a:r>
            <a:r>
              <a:rPr lang="en-US" sz="2040" dirty="0">
                <a:solidFill>
                  <a:srgbClr val="B4B4B4"/>
                </a:solidFill>
                <a:highlight>
                  <a:srgbClr val="1E1E1E"/>
                </a:highlight>
                <a:latin typeface="Consolas" panose="020B0609020204030204" pitchFamily="49" charset="0"/>
              </a:rPr>
              <a:t>(</a:t>
            </a:r>
            <a:r>
              <a:rPr lang="en-US" sz="2040" dirty="0" err="1">
                <a:solidFill>
                  <a:srgbClr val="4EC9B0"/>
                </a:solidFill>
                <a:highlight>
                  <a:srgbClr val="1E1E1E"/>
                </a:highlight>
                <a:latin typeface="Consolas" panose="020B0609020204030204" pitchFamily="49" charset="0"/>
              </a:rPr>
              <a:t>CoreProcessEventsOption</a:t>
            </a:r>
            <a:r>
              <a:rPr lang="en-US" sz="2040" dirty="0">
                <a:solidFill>
                  <a:srgbClr val="B4B4B4"/>
                </a:solidFill>
                <a:highlight>
                  <a:srgbClr val="1E1E1E"/>
                </a:highlight>
                <a:latin typeface="Consolas" panose="020B0609020204030204" pitchFamily="49" charset="0"/>
              </a:rPr>
              <a:t>::</a:t>
            </a:r>
            <a:r>
              <a:rPr lang="en-US" sz="2040" dirty="0" err="1">
                <a:solidFill>
                  <a:srgbClr val="B8D7A3"/>
                </a:solidFill>
                <a:highlight>
                  <a:srgbClr val="1E1E1E"/>
                </a:highlight>
                <a:latin typeface="Consolas" panose="020B0609020204030204" pitchFamily="49" charset="0"/>
              </a:rPr>
              <a:t>ProcessOneAndAllPending</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DCDCDC"/>
                </a:solidFill>
                <a:highlight>
                  <a:srgbClr val="1E1E1E"/>
                </a:highlight>
                <a:latin typeface="Consolas" panose="020B0609020204030204" pitchFamily="49" charset="0"/>
              </a:rPr>
              <a:t>   </a:t>
            </a:r>
            <a:r>
              <a:rPr lang="en-US" sz="2040" dirty="0">
                <a:solidFill>
                  <a:srgbClr val="B4B4B4"/>
                </a:solidFill>
                <a:highlight>
                  <a:srgbClr val="1E1E1E"/>
                </a:highlight>
                <a:latin typeface="Consolas" panose="020B0609020204030204" pitchFamily="49" charset="0"/>
              </a:rPr>
              <a:t>}</a:t>
            </a:r>
            <a:endParaRPr lang="en-US" sz="2040" dirty="0">
              <a:solidFill>
                <a:srgbClr val="DCDCDC"/>
              </a:solidFill>
              <a:highlight>
                <a:srgbClr val="1E1E1E"/>
              </a:highlight>
              <a:latin typeface="Consolas" panose="020B0609020204030204" pitchFamily="49" charset="0"/>
            </a:endParaRPr>
          </a:p>
          <a:p>
            <a:r>
              <a:rPr lang="en-US" sz="2040" dirty="0">
                <a:solidFill>
                  <a:srgbClr val="B4B4B4"/>
                </a:solidFill>
                <a:highlight>
                  <a:srgbClr val="1E1E1E"/>
                </a:highlight>
                <a:latin typeface="Consolas" panose="020B0609020204030204" pitchFamily="49" charset="0"/>
              </a:rPr>
              <a:t>}</a:t>
            </a:r>
            <a:endParaRPr lang="en-US" sz="1836" dirty="0"/>
          </a:p>
        </p:txBody>
      </p:sp>
    </p:spTree>
    <p:extLst>
      <p:ext uri="{BB962C8B-B14F-4D97-AF65-F5344CB8AC3E}">
        <p14:creationId xmlns:p14="http://schemas.microsoft.com/office/powerpoint/2010/main" val="97226316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Multiple Displays</a:t>
            </a:r>
            <a:endParaRPr lang="en-US" dirty="0">
              <a:solidFill>
                <a:schemeClr val="tx1"/>
              </a:solidFill>
            </a:endParaRPr>
          </a:p>
        </p:txBody>
      </p:sp>
      <p:sp>
        <p:nvSpPr>
          <p:cNvPr id="3" name="Content Placeholder 2"/>
          <p:cNvSpPr>
            <a:spLocks noGrp="1"/>
          </p:cNvSpPr>
          <p:nvPr>
            <p:ph idx="1"/>
          </p:nvPr>
        </p:nvSpPr>
        <p:spPr/>
        <p:txBody>
          <a:bodyPr/>
          <a:lstStyle/>
          <a:p>
            <a:r>
              <a:rPr lang="en-US" dirty="0" smtClean="0">
                <a:solidFill>
                  <a:schemeClr val="tx1"/>
                </a:solidFill>
              </a:rPr>
              <a:t>Multi-Mon</a:t>
            </a:r>
          </a:p>
          <a:p>
            <a:r>
              <a:rPr lang="en-US" sz="2856" dirty="0">
                <a:solidFill>
                  <a:schemeClr val="tx1"/>
                </a:solidFill>
              </a:rPr>
              <a:t>More screen real-estate</a:t>
            </a:r>
          </a:p>
          <a:p>
            <a:r>
              <a:rPr lang="en-US" sz="2856" dirty="0">
                <a:solidFill>
                  <a:schemeClr val="tx1"/>
                </a:solidFill>
              </a:rPr>
              <a:t>“Docking” your tablet</a:t>
            </a:r>
          </a:p>
          <a:p>
            <a:endParaRPr lang="en-US" dirty="0">
              <a:solidFill>
                <a:schemeClr val="tx1"/>
              </a:solidFill>
            </a:endParaRPr>
          </a:p>
          <a:p>
            <a:r>
              <a:rPr lang="en-US" dirty="0" smtClean="0">
                <a:solidFill>
                  <a:schemeClr val="tx1"/>
                </a:solidFill>
              </a:rPr>
              <a:t>Projection/TV</a:t>
            </a:r>
          </a:p>
          <a:p>
            <a:r>
              <a:rPr lang="en-US" sz="2856" dirty="0">
                <a:solidFill>
                  <a:schemeClr val="tx1"/>
                </a:solidFill>
              </a:rPr>
              <a:t>Immersion</a:t>
            </a:r>
          </a:p>
          <a:p>
            <a:r>
              <a:rPr lang="en-US" sz="2856" dirty="0">
                <a:solidFill>
                  <a:schemeClr val="tx1"/>
                </a:solidFill>
              </a:rPr>
              <a:t>Share your display</a:t>
            </a:r>
          </a:p>
          <a:p>
            <a:endParaRPr lang="en-US" dirty="0">
              <a:solidFill>
                <a:schemeClr val="tx1"/>
              </a:solidFill>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t="7572" b="7672"/>
          <a:stretch/>
        </p:blipFill>
        <p:spPr>
          <a:xfrm>
            <a:off x="4046725" y="1992381"/>
            <a:ext cx="8082476" cy="4281498"/>
          </a:xfrm>
          <a:prstGeom prst="rect">
            <a:avLst/>
          </a:prstGeom>
        </p:spPr>
      </p:pic>
      <p:sp>
        <p:nvSpPr>
          <p:cNvPr id="5" name="Rectangle 4"/>
          <p:cNvSpPr/>
          <p:nvPr/>
        </p:nvSpPr>
        <p:spPr bwMode="auto">
          <a:xfrm>
            <a:off x="6571496" y="1963706"/>
            <a:ext cx="158967" cy="452212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9413935" y="1872066"/>
            <a:ext cx="158967" cy="4522128"/>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6545068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 name="Content Placeholder 18"/>
          <p:cNvSpPr>
            <a:spLocks noGrp="1"/>
          </p:cNvSpPr>
          <p:nvPr>
            <p:ph idx="1"/>
          </p:nvPr>
        </p:nvSpPr>
        <p:spPr>
          <a:xfrm>
            <a:off x="275481" y="1698116"/>
            <a:ext cx="11885514" cy="4968460"/>
          </a:xfrm>
        </p:spPr>
        <p:txBody>
          <a:bodyPr/>
          <a:lstStyle/>
          <a:p>
            <a:endParaRPr lang="en-US" dirty="0"/>
          </a:p>
        </p:txBody>
      </p:sp>
      <p:sp>
        <p:nvSpPr>
          <p:cNvPr id="6" name="Rounded Rectangle 5"/>
          <p:cNvSpPr/>
          <p:nvPr/>
        </p:nvSpPr>
        <p:spPr bwMode="auto">
          <a:xfrm>
            <a:off x="5767636" y="2433410"/>
            <a:ext cx="4324076" cy="1995771"/>
          </a:xfrm>
          <a:prstGeom prst="roundRect">
            <a:avLst>
              <a:gd name="adj" fmla="val 2828"/>
            </a:avLst>
          </a:prstGeom>
          <a:noFill/>
          <a:ln w="57150">
            <a:solidFill>
              <a:schemeClr val="bg1">
                <a:lumMod val="65000"/>
                <a:lumOff val="35000"/>
              </a:schemeClr>
            </a:solidFill>
            <a:headEnd type="none" w="med" len="med"/>
            <a:tailEnd type="none" w="med" len="med"/>
          </a:ln>
          <a:effectLst/>
          <a:scene3d>
            <a:camera prst="perspectiveLeft">
              <a:rot lat="0" lon="2400000" rev="0"/>
            </a:camera>
            <a:lightRig rig="threePt" dir="t"/>
          </a:scene3d>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000000">
                  <a:lumMod val="65000"/>
                  <a:lumOff val="35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a:solidFill>
                  <a:schemeClr val="bg1"/>
                </a:solidFill>
              </a:rPr>
              <a:t>Share Your Display</a:t>
            </a:r>
          </a:p>
        </p:txBody>
      </p:sp>
      <p:sp>
        <p:nvSpPr>
          <p:cNvPr id="36" name="Oval 35"/>
          <p:cNvSpPr/>
          <p:nvPr/>
        </p:nvSpPr>
        <p:spPr>
          <a:xfrm>
            <a:off x="3886730" y="1729203"/>
            <a:ext cx="9326" cy="93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5" name="Group 4"/>
          <p:cNvGrpSpPr/>
          <p:nvPr/>
        </p:nvGrpSpPr>
        <p:grpSpPr>
          <a:xfrm>
            <a:off x="2053177" y="2717922"/>
            <a:ext cx="3005705" cy="3237762"/>
            <a:chOff x="2012237" y="2664871"/>
            <a:chExt cx="2947037" cy="3174565"/>
          </a:xfrm>
          <a:solidFill>
            <a:schemeClr val="bg1"/>
          </a:solidFill>
        </p:grpSpPr>
        <p:grpSp>
          <p:nvGrpSpPr>
            <p:cNvPr id="20" name="Group 19"/>
            <p:cNvGrpSpPr/>
            <p:nvPr/>
          </p:nvGrpSpPr>
          <p:grpSpPr>
            <a:xfrm>
              <a:off x="2012237" y="2664871"/>
              <a:ext cx="2947037" cy="3174565"/>
              <a:chOff x="1326437" y="2664871"/>
              <a:chExt cx="2947037" cy="3174565"/>
            </a:xfrm>
            <a:grpFill/>
          </p:grpSpPr>
          <p:cxnSp>
            <p:nvCxnSpPr>
              <p:cNvPr id="7" name="Straight Connector 6"/>
              <p:cNvCxnSpPr/>
              <p:nvPr/>
            </p:nvCxnSpPr>
            <p:spPr>
              <a:xfrm>
                <a:off x="1895474" y="3621634"/>
                <a:ext cx="614363" cy="721535"/>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752600" y="3454935"/>
                <a:ext cx="395286" cy="1419944"/>
              </a:xfrm>
              <a:prstGeom prst="line">
                <a:avLst/>
              </a:prstGeom>
              <a:grpFill/>
              <a:ln w="52070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a:off x="1326437" y="2664871"/>
                <a:ext cx="771114" cy="77111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88" name="Straight Connector 87"/>
              <p:cNvCxnSpPr/>
              <p:nvPr/>
            </p:nvCxnSpPr>
            <p:spPr>
              <a:xfrm>
                <a:off x="2509837" y="4343169"/>
                <a:ext cx="758727" cy="150436"/>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2238549" y="4922325"/>
                <a:ext cx="1199227" cy="2100"/>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455099" y="4945278"/>
                <a:ext cx="650176" cy="731622"/>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rot="17145435" flipH="1" flipV="1">
                <a:off x="2974797" y="3959581"/>
                <a:ext cx="888185" cy="120816"/>
              </a:xfrm>
              <a:prstGeom prst="rect">
                <a:avLst/>
              </a:prstGeom>
              <a:solidFill>
                <a:schemeClr val="tx1"/>
              </a:solidFill>
              <a:ln w="28575">
                <a:solidFill>
                  <a:schemeClr val="bg1"/>
                </a:solidFill>
              </a:ln>
              <a:effectLst>
                <a:glow rad="76200">
                  <a:schemeClr val="tx2"/>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8" name="Oval 107"/>
              <p:cNvSpPr>
                <a:spLocks noChangeAspect="1"/>
              </p:cNvSpPr>
              <p:nvPr/>
            </p:nvSpPr>
            <p:spPr>
              <a:xfrm>
                <a:off x="3286900" y="4782742"/>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1" name="Oval 110"/>
              <p:cNvSpPr>
                <a:spLocks noChangeAspect="1"/>
              </p:cNvSpPr>
              <p:nvPr/>
            </p:nvSpPr>
            <p:spPr>
              <a:xfrm>
                <a:off x="3129998" y="4352254"/>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2" name="Oval 111"/>
              <p:cNvSpPr/>
              <p:nvPr/>
            </p:nvSpPr>
            <p:spPr>
              <a:xfrm>
                <a:off x="1895474" y="4663408"/>
                <a:ext cx="542925" cy="42294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3" name="Oval 112"/>
              <p:cNvSpPr>
                <a:spLocks noChangeAspect="1"/>
              </p:cNvSpPr>
              <p:nvPr/>
            </p:nvSpPr>
            <p:spPr>
              <a:xfrm>
                <a:off x="3972568" y="5537684"/>
                <a:ext cx="300906"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sp>
          <p:nvSpPr>
            <p:cNvPr id="61" name="Oval 60"/>
            <p:cNvSpPr>
              <a:spLocks noChangeAspect="1"/>
            </p:cNvSpPr>
            <p:nvPr/>
          </p:nvSpPr>
          <p:spPr>
            <a:xfrm>
              <a:off x="3051896" y="4191853"/>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spTree>
    <p:extLst>
      <p:ext uri="{BB962C8B-B14F-4D97-AF65-F5344CB8AC3E}">
        <p14:creationId xmlns:p14="http://schemas.microsoft.com/office/powerpoint/2010/main" val="221746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Share Your Display</a:t>
            </a:r>
            <a:endParaRPr lang="en-US" dirty="0">
              <a:solidFill>
                <a:schemeClr val="tx1"/>
              </a:solidFill>
            </a:endParaRPr>
          </a:p>
        </p:txBody>
      </p:sp>
      <p:sp>
        <p:nvSpPr>
          <p:cNvPr id="3" name="Content Placeholder 2"/>
          <p:cNvSpPr>
            <a:spLocks noGrp="1"/>
          </p:cNvSpPr>
          <p:nvPr>
            <p:ph idx="1"/>
          </p:nvPr>
        </p:nvSpPr>
        <p:spPr/>
        <p:txBody>
          <a:bodyPr/>
          <a:lstStyle/>
          <a:p>
            <a:r>
              <a:rPr lang="en-US" dirty="0">
                <a:solidFill>
                  <a:schemeClr val="tx1"/>
                </a:solidFill>
              </a:rPr>
              <a:t>Let everyone see the game board, track map, rankings, or world map, …</a:t>
            </a:r>
          </a:p>
          <a:p>
            <a:endParaRPr lang="en-US" dirty="0" smtClean="0">
              <a:solidFill>
                <a:schemeClr val="tx1"/>
              </a:solidFill>
            </a:endParaRPr>
          </a:p>
          <a:p>
            <a:r>
              <a:rPr lang="en-US" dirty="0" smtClean="0">
                <a:solidFill>
                  <a:schemeClr val="tx1"/>
                </a:solidFill>
              </a:rPr>
              <a:t>User can just use Multi-</a:t>
            </a:r>
            <a:r>
              <a:rPr lang="en-US" dirty="0" err="1" smtClean="0">
                <a:solidFill>
                  <a:schemeClr val="tx1"/>
                </a:solidFill>
              </a:rPr>
              <a:t>mon</a:t>
            </a:r>
            <a:r>
              <a:rPr lang="en-US" dirty="0" smtClean="0">
                <a:solidFill>
                  <a:schemeClr val="tx1"/>
                </a:solidFill>
              </a:rPr>
              <a:t> to </a:t>
            </a:r>
            <a:r>
              <a:rPr lang="en-US" dirty="0" err="1" smtClean="0">
                <a:solidFill>
                  <a:schemeClr val="tx1"/>
                </a:solidFill>
              </a:rPr>
              <a:t>Miracast</a:t>
            </a:r>
            <a:endParaRPr lang="en-US" dirty="0" smtClean="0">
              <a:solidFill>
                <a:schemeClr val="tx1"/>
              </a:solidFill>
            </a:endParaRPr>
          </a:p>
          <a:p>
            <a:pPr lvl="1"/>
            <a:r>
              <a:rPr lang="en-US" dirty="0" err="1" smtClean="0">
                <a:solidFill>
                  <a:schemeClr val="tx1"/>
                </a:solidFill>
              </a:rPr>
              <a:t>Miracast</a:t>
            </a:r>
            <a:r>
              <a:rPr lang="en-US" dirty="0" smtClean="0">
                <a:solidFill>
                  <a:schemeClr val="tx1"/>
                </a:solidFill>
              </a:rPr>
              <a:t> (aka </a:t>
            </a:r>
            <a:r>
              <a:rPr lang="en-US" dirty="0" err="1" smtClean="0">
                <a:solidFill>
                  <a:schemeClr val="tx1"/>
                </a:solidFill>
              </a:rPr>
              <a:t>WiDi</a:t>
            </a:r>
            <a:r>
              <a:rPr lang="en-US" dirty="0" smtClean="0">
                <a:solidFill>
                  <a:schemeClr val="tx1"/>
                </a:solidFill>
              </a:rPr>
              <a:t>) is based on </a:t>
            </a:r>
            <a:r>
              <a:rPr lang="en-US" dirty="0" err="1" smtClean="0">
                <a:solidFill>
                  <a:schemeClr val="tx1"/>
                </a:solidFill>
              </a:rPr>
              <a:t>WiFi</a:t>
            </a:r>
            <a:r>
              <a:rPr lang="en-US" dirty="0" smtClean="0">
                <a:solidFill>
                  <a:schemeClr val="tx1"/>
                </a:solidFill>
              </a:rPr>
              <a:t> Direct, so no </a:t>
            </a:r>
            <a:r>
              <a:rPr lang="en-US" dirty="0" err="1" smtClean="0">
                <a:solidFill>
                  <a:schemeClr val="tx1"/>
                </a:solidFill>
              </a:rPr>
              <a:t>WiFi</a:t>
            </a:r>
            <a:r>
              <a:rPr lang="en-US" dirty="0" smtClean="0">
                <a:solidFill>
                  <a:schemeClr val="tx1"/>
                </a:solidFill>
              </a:rPr>
              <a:t> AP </a:t>
            </a:r>
            <a:r>
              <a:rPr lang="en-US" dirty="0" err="1" smtClean="0">
                <a:solidFill>
                  <a:schemeClr val="tx1"/>
                </a:solidFill>
              </a:rPr>
              <a:t>reqd</a:t>
            </a:r>
            <a:endParaRPr lang="en-US" dirty="0" smtClean="0">
              <a:solidFill>
                <a:schemeClr val="tx1"/>
              </a:solidFill>
            </a:endParaRPr>
          </a:p>
          <a:p>
            <a:endParaRPr lang="en-US" dirty="0" smtClean="0">
              <a:solidFill>
                <a:schemeClr val="tx1"/>
              </a:solidFill>
            </a:endParaRPr>
          </a:p>
          <a:p>
            <a:r>
              <a:rPr lang="en-US" dirty="0" smtClean="0">
                <a:solidFill>
                  <a:schemeClr val="tx1"/>
                </a:solidFill>
              </a:rPr>
              <a:t>User feature: No APIs need to be called by developer</a:t>
            </a:r>
          </a:p>
          <a:p>
            <a:endParaRPr lang="en-US" dirty="0" smtClean="0">
              <a:solidFill>
                <a:schemeClr val="tx1"/>
              </a:solidFill>
            </a:endParaRPr>
          </a:p>
          <a:p>
            <a:pPr lvl="1"/>
            <a:endParaRPr lang="en-US" dirty="0" smtClean="0">
              <a:solidFill>
                <a:schemeClr val="tx1"/>
              </a:solidFill>
            </a:endParaRPr>
          </a:p>
        </p:txBody>
      </p:sp>
    </p:spTree>
    <p:extLst>
      <p:ext uri="{BB962C8B-B14F-4D97-AF65-F5344CB8AC3E}">
        <p14:creationId xmlns:p14="http://schemas.microsoft.com/office/powerpoint/2010/main" val="231576239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1"/>
                </a:solidFill>
              </a:rPr>
              <a:t>ProjectionManager</a:t>
            </a:r>
            <a:r>
              <a:rPr lang="en-US" dirty="0" smtClean="0">
                <a:solidFill>
                  <a:schemeClr val="tx1"/>
                </a:solidFill>
              </a:rPr>
              <a:t> API</a:t>
            </a:r>
            <a:endParaRPr lang="en-US" dirty="0">
              <a:solidFill>
                <a:schemeClr val="tx1"/>
              </a:solidFill>
            </a:endParaRPr>
          </a:p>
        </p:txBody>
      </p:sp>
      <p:sp>
        <p:nvSpPr>
          <p:cNvPr id="3" name="Content Placeholder 2"/>
          <p:cNvSpPr>
            <a:spLocks noGrp="1"/>
          </p:cNvSpPr>
          <p:nvPr>
            <p:ph idx="1"/>
          </p:nvPr>
        </p:nvSpPr>
        <p:spPr>
          <a:xfrm>
            <a:off x="275481" y="1519410"/>
            <a:ext cx="12320785" cy="5178253"/>
          </a:xfrm>
        </p:spPr>
        <p:txBody>
          <a:bodyPr>
            <a:normAutofit fontScale="85000" lnSpcReduction="20000"/>
          </a:bodyPr>
          <a:lstStyle/>
          <a:p>
            <a:r>
              <a:rPr lang="en-US" dirty="0" smtClean="0">
                <a:solidFill>
                  <a:schemeClr val="tx1"/>
                </a:solidFill>
              </a:rPr>
              <a:t>API that allows you to show different things on different screens when Windows has multiple screens available</a:t>
            </a:r>
          </a:p>
          <a:p>
            <a:r>
              <a:rPr lang="en-US" dirty="0" smtClean="0">
                <a:solidFill>
                  <a:schemeClr val="tx1"/>
                </a:solidFill>
              </a:rPr>
              <a:t>Start</a:t>
            </a:r>
          </a:p>
          <a:p>
            <a:pPr lvl="1"/>
            <a:r>
              <a:rPr lang="en-US" dirty="0">
                <a:latin typeface="Consolas" panose="020B0609020204030204" pitchFamily="49" charset="0"/>
                <a:cs typeface="Consolas" panose="020B0609020204030204" pitchFamily="49" charset="0"/>
              </a:rPr>
              <a:t> </a:t>
            </a:r>
            <a:r>
              <a:rPr lang="en-US" dirty="0" smtClean="0">
                <a:latin typeface="Consolas" panose="020B0609020204030204" pitchFamily="49" charset="0"/>
                <a:cs typeface="Consolas" panose="020B0609020204030204" pitchFamily="49" charset="0"/>
              </a:rPr>
              <a:t>   </a:t>
            </a:r>
            <a:r>
              <a:rPr lang="en-US" dirty="0" err="1" smtClean="0">
                <a:solidFill>
                  <a:schemeClr val="accent3"/>
                </a:solidFill>
                <a:latin typeface="Consolas" panose="020B0609020204030204" pitchFamily="49" charset="0"/>
                <a:cs typeface="Consolas" panose="020B0609020204030204" pitchFamily="49" charset="0"/>
              </a:rPr>
              <a:t>ProjectionManager</a:t>
            </a:r>
            <a:r>
              <a:rPr lang="en-US" dirty="0" smtClean="0">
                <a:solidFill>
                  <a:schemeClr val="tx1"/>
                </a:solidFill>
                <a:latin typeface="Consolas" panose="020B0609020204030204" pitchFamily="49" charset="0"/>
                <a:cs typeface="Consolas" panose="020B0609020204030204" pitchFamily="49" charset="0"/>
              </a:rPr>
              <a:t>-&gt;</a:t>
            </a:r>
            <a:r>
              <a:rPr lang="en-US" dirty="0" err="1" smtClean="0">
                <a:solidFill>
                  <a:schemeClr val="tx1"/>
                </a:solidFill>
                <a:latin typeface="Consolas" panose="020B0609020204030204" pitchFamily="49" charset="0"/>
                <a:cs typeface="Consolas" panose="020B0609020204030204" pitchFamily="49" charset="0"/>
              </a:rPr>
              <a:t>StartProjectingAsync</a:t>
            </a:r>
            <a:r>
              <a:rPr lang="en-US" dirty="0" smtClean="0">
                <a:solidFill>
                  <a:schemeClr val="tx1"/>
                </a:solidFill>
                <a:latin typeface="Consolas" panose="020B0609020204030204" pitchFamily="49" charset="0"/>
                <a:cs typeface="Consolas" panose="020B0609020204030204" pitchFamily="49" charset="0"/>
              </a:rPr>
              <a:t>( </a:t>
            </a:r>
            <a:r>
              <a:rPr lang="en-US" dirty="0" err="1" smtClean="0">
                <a:solidFill>
                  <a:schemeClr val="tx1"/>
                </a:solidFill>
                <a:latin typeface="Consolas" panose="020B0609020204030204" pitchFamily="49" charset="0"/>
                <a:cs typeface="Consolas" panose="020B0609020204030204" pitchFamily="49" charset="0"/>
              </a:rPr>
              <a:t>NewView</a:t>
            </a:r>
            <a:r>
              <a:rPr lang="en-US" dirty="0">
                <a:solidFill>
                  <a:schemeClr val="tx1"/>
                </a:solidFill>
                <a:latin typeface="Consolas" panose="020B0609020204030204" pitchFamily="49" charset="0"/>
                <a:cs typeface="Consolas" panose="020B0609020204030204" pitchFamily="49" charset="0"/>
              </a:rPr>
              <a:t>, </a:t>
            </a:r>
            <a:r>
              <a:rPr lang="en-US" dirty="0" err="1" smtClean="0">
                <a:solidFill>
                  <a:schemeClr val="tx1"/>
                </a:solidFill>
                <a:latin typeface="Consolas" panose="020B0609020204030204" pitchFamily="49" charset="0"/>
                <a:cs typeface="Consolas" panose="020B0609020204030204" pitchFamily="49" charset="0"/>
              </a:rPr>
              <a:t>CurrentView</a:t>
            </a:r>
            <a:r>
              <a:rPr lang="en-US" dirty="0" smtClean="0">
                <a:solidFill>
                  <a:schemeClr val="tx1"/>
                </a:solidFill>
                <a:latin typeface="Consolas" panose="020B0609020204030204" pitchFamily="49" charset="0"/>
                <a:cs typeface="Consolas" panose="020B0609020204030204" pitchFamily="49" charset="0"/>
              </a:rPr>
              <a:t> );</a:t>
            </a:r>
          </a:p>
          <a:p>
            <a:r>
              <a:rPr lang="en-US" dirty="0" smtClean="0">
                <a:solidFill>
                  <a:schemeClr val="tx1"/>
                </a:solidFill>
              </a:rPr>
              <a:t>Stop</a:t>
            </a:r>
          </a:p>
          <a:p>
            <a:pPr lvl="1"/>
            <a:r>
              <a:rPr lang="en-US" dirty="0">
                <a:latin typeface="Consolas" panose="020B0609020204030204" pitchFamily="49" charset="0"/>
                <a:cs typeface="Consolas" panose="020B0609020204030204" pitchFamily="49" charset="0"/>
              </a:rPr>
              <a:t> </a:t>
            </a:r>
            <a:r>
              <a:rPr lang="en-US" dirty="0" smtClean="0">
                <a:latin typeface="Consolas" panose="020B0609020204030204" pitchFamily="49" charset="0"/>
                <a:cs typeface="Consolas" panose="020B0609020204030204" pitchFamily="49" charset="0"/>
              </a:rPr>
              <a:t>   </a:t>
            </a:r>
            <a:r>
              <a:rPr lang="en-US" dirty="0" err="1" smtClean="0">
                <a:solidFill>
                  <a:schemeClr val="accent3"/>
                </a:solidFill>
                <a:latin typeface="Consolas" panose="020B0609020204030204" pitchFamily="49" charset="0"/>
                <a:cs typeface="Consolas" panose="020B0609020204030204" pitchFamily="49" charset="0"/>
              </a:rPr>
              <a:t>ProjectionManager</a:t>
            </a:r>
            <a:r>
              <a:rPr lang="en-US" dirty="0" smtClean="0">
                <a:solidFill>
                  <a:schemeClr val="tx1"/>
                </a:solidFill>
                <a:latin typeface="Consolas" panose="020B0609020204030204" pitchFamily="49" charset="0"/>
                <a:cs typeface="Consolas" panose="020B0609020204030204" pitchFamily="49" charset="0"/>
              </a:rPr>
              <a:t>-&gt;</a:t>
            </a:r>
            <a:r>
              <a:rPr lang="en-US" dirty="0" err="1" smtClean="0">
                <a:solidFill>
                  <a:schemeClr val="tx1"/>
                </a:solidFill>
                <a:latin typeface="Consolas" panose="020B0609020204030204" pitchFamily="49" charset="0"/>
                <a:cs typeface="Consolas" panose="020B0609020204030204" pitchFamily="49" charset="0"/>
              </a:rPr>
              <a:t>StopProjectingAsync</a:t>
            </a:r>
            <a:r>
              <a:rPr lang="en-US" dirty="0">
                <a:solidFill>
                  <a:schemeClr val="tx1"/>
                </a:solidFill>
                <a:latin typeface="Consolas" panose="020B0609020204030204" pitchFamily="49" charset="0"/>
                <a:cs typeface="Consolas" panose="020B0609020204030204" pitchFamily="49" charset="0"/>
              </a:rPr>
              <a:t>( </a:t>
            </a:r>
            <a:r>
              <a:rPr lang="en-US" dirty="0" err="1">
                <a:solidFill>
                  <a:schemeClr val="tx1"/>
                </a:solidFill>
                <a:latin typeface="Consolas" panose="020B0609020204030204" pitchFamily="49" charset="0"/>
                <a:cs typeface="Consolas" panose="020B0609020204030204" pitchFamily="49" charset="0"/>
              </a:rPr>
              <a:t>NewView</a:t>
            </a:r>
            <a:r>
              <a:rPr lang="en-US" dirty="0">
                <a:solidFill>
                  <a:schemeClr val="tx1"/>
                </a:solidFill>
                <a:latin typeface="Consolas" panose="020B0609020204030204" pitchFamily="49" charset="0"/>
                <a:cs typeface="Consolas" panose="020B0609020204030204" pitchFamily="49" charset="0"/>
              </a:rPr>
              <a:t>, </a:t>
            </a:r>
            <a:r>
              <a:rPr lang="en-US" dirty="0" err="1">
                <a:solidFill>
                  <a:schemeClr val="tx1"/>
                </a:solidFill>
                <a:latin typeface="Consolas" panose="020B0609020204030204" pitchFamily="49" charset="0"/>
                <a:cs typeface="Consolas" panose="020B0609020204030204" pitchFamily="49" charset="0"/>
              </a:rPr>
              <a:t>CurrentView</a:t>
            </a:r>
            <a:r>
              <a:rPr lang="en-US" dirty="0">
                <a:solidFill>
                  <a:schemeClr val="tx1"/>
                </a:solidFill>
                <a:latin typeface="Consolas" panose="020B0609020204030204" pitchFamily="49" charset="0"/>
                <a:cs typeface="Consolas" panose="020B0609020204030204" pitchFamily="49" charset="0"/>
              </a:rPr>
              <a:t> );</a:t>
            </a:r>
            <a:endParaRPr lang="en-US" dirty="0" smtClean="0">
              <a:solidFill>
                <a:schemeClr val="tx1"/>
              </a:solidFill>
              <a:latin typeface="Consolas" panose="020B0609020204030204" pitchFamily="49" charset="0"/>
              <a:cs typeface="Consolas" panose="020B0609020204030204" pitchFamily="49" charset="0"/>
            </a:endParaRPr>
          </a:p>
          <a:p>
            <a:r>
              <a:rPr lang="en-US" dirty="0" smtClean="0">
                <a:solidFill>
                  <a:schemeClr val="tx1"/>
                </a:solidFill>
              </a:rPr>
              <a:t>Swap</a:t>
            </a:r>
          </a:p>
          <a:p>
            <a:pPr lvl="1"/>
            <a:r>
              <a:rPr lang="en-US" dirty="0" smtClean="0">
                <a:solidFill>
                  <a:schemeClr val="accent2"/>
                </a:solidFill>
                <a:latin typeface="Consolas" panose="020B0609020204030204" pitchFamily="49" charset="0"/>
                <a:cs typeface="Consolas" panose="020B0609020204030204" pitchFamily="49" charset="0"/>
              </a:rPr>
              <a:t>    </a:t>
            </a:r>
            <a:r>
              <a:rPr lang="en-US" dirty="0" err="1" smtClean="0">
                <a:solidFill>
                  <a:schemeClr val="accent3"/>
                </a:solidFill>
                <a:latin typeface="Consolas" panose="020B0609020204030204" pitchFamily="49" charset="0"/>
                <a:cs typeface="Consolas" panose="020B0609020204030204" pitchFamily="49" charset="0"/>
              </a:rPr>
              <a:t>ProjectionManager</a:t>
            </a:r>
            <a:r>
              <a:rPr lang="en-US" dirty="0" smtClean="0">
                <a:solidFill>
                  <a:schemeClr val="tx1"/>
                </a:solidFill>
                <a:latin typeface="Consolas" panose="020B0609020204030204" pitchFamily="49" charset="0"/>
                <a:cs typeface="Consolas" panose="020B0609020204030204" pitchFamily="49" charset="0"/>
              </a:rPr>
              <a:t>-&gt;</a:t>
            </a:r>
            <a:r>
              <a:rPr lang="en-US" dirty="0" err="1" smtClean="0">
                <a:solidFill>
                  <a:schemeClr val="tx1"/>
                </a:solidFill>
                <a:latin typeface="Consolas" panose="020B0609020204030204" pitchFamily="49" charset="0"/>
                <a:cs typeface="Consolas" panose="020B0609020204030204" pitchFamily="49" charset="0"/>
              </a:rPr>
              <a:t>SwapDisplaysForViewsAsync</a:t>
            </a:r>
            <a:r>
              <a:rPr lang="en-US" dirty="0">
                <a:solidFill>
                  <a:schemeClr val="tx1"/>
                </a:solidFill>
                <a:latin typeface="Consolas" panose="020B0609020204030204" pitchFamily="49" charset="0"/>
                <a:cs typeface="Consolas" panose="020B0609020204030204" pitchFamily="49" charset="0"/>
              </a:rPr>
              <a:t>( </a:t>
            </a:r>
            <a:r>
              <a:rPr lang="en-US" dirty="0" err="1">
                <a:solidFill>
                  <a:schemeClr val="tx1"/>
                </a:solidFill>
                <a:latin typeface="Consolas" panose="020B0609020204030204" pitchFamily="49" charset="0"/>
                <a:cs typeface="Consolas" panose="020B0609020204030204" pitchFamily="49" charset="0"/>
              </a:rPr>
              <a:t>NewView</a:t>
            </a:r>
            <a:r>
              <a:rPr lang="en-US" dirty="0">
                <a:solidFill>
                  <a:schemeClr val="tx1"/>
                </a:solidFill>
                <a:latin typeface="Consolas" panose="020B0609020204030204" pitchFamily="49" charset="0"/>
                <a:cs typeface="Consolas" panose="020B0609020204030204" pitchFamily="49" charset="0"/>
              </a:rPr>
              <a:t>, </a:t>
            </a:r>
            <a:r>
              <a:rPr lang="en-US" dirty="0" err="1">
                <a:solidFill>
                  <a:schemeClr val="tx1"/>
                </a:solidFill>
                <a:latin typeface="Consolas" panose="020B0609020204030204" pitchFamily="49" charset="0"/>
                <a:cs typeface="Consolas" panose="020B0609020204030204" pitchFamily="49" charset="0"/>
              </a:rPr>
              <a:t>CurrentView</a:t>
            </a:r>
            <a:r>
              <a:rPr lang="en-US" dirty="0">
                <a:solidFill>
                  <a:schemeClr val="tx1"/>
                </a:solidFill>
                <a:latin typeface="Consolas" panose="020B0609020204030204" pitchFamily="49" charset="0"/>
                <a:cs typeface="Consolas" panose="020B0609020204030204" pitchFamily="49" charset="0"/>
              </a:rPr>
              <a:t> </a:t>
            </a:r>
            <a:r>
              <a:rPr lang="en-US" dirty="0" smtClean="0">
                <a:solidFill>
                  <a:schemeClr val="tx1"/>
                </a:solidFill>
                <a:latin typeface="Consolas" panose="020B0609020204030204" pitchFamily="49" charset="0"/>
                <a:cs typeface="Consolas" panose="020B0609020204030204" pitchFamily="49" charset="0"/>
              </a:rPr>
              <a:t>);</a:t>
            </a:r>
          </a:p>
          <a:p>
            <a:r>
              <a:rPr lang="en-US" dirty="0" smtClean="0">
                <a:solidFill>
                  <a:schemeClr val="tx1"/>
                </a:solidFill>
              </a:rPr>
              <a:t>Screen Available Query</a:t>
            </a:r>
          </a:p>
          <a:p>
            <a:pPr lvl="1"/>
            <a:r>
              <a:rPr lang="en-US" dirty="0" smtClean="0">
                <a:solidFill>
                  <a:schemeClr val="accent3"/>
                </a:solidFill>
                <a:latin typeface="Consolas" panose="020B0609020204030204" pitchFamily="49" charset="0"/>
                <a:cs typeface="Consolas" panose="020B0609020204030204" pitchFamily="49" charset="0"/>
              </a:rPr>
              <a:t>    </a:t>
            </a:r>
            <a:r>
              <a:rPr lang="en-US" dirty="0" err="1" smtClean="0">
                <a:solidFill>
                  <a:schemeClr val="accent3"/>
                </a:solidFill>
                <a:latin typeface="Consolas" panose="020B0609020204030204" pitchFamily="49" charset="0"/>
                <a:cs typeface="Consolas" panose="020B0609020204030204" pitchFamily="49" charset="0"/>
              </a:rPr>
              <a:t>ProjectionManager</a:t>
            </a:r>
            <a:r>
              <a:rPr lang="en-US" dirty="0" smtClean="0">
                <a:solidFill>
                  <a:schemeClr val="tx1"/>
                </a:solidFill>
                <a:latin typeface="Consolas" panose="020B0609020204030204" pitchFamily="49" charset="0"/>
                <a:cs typeface="Consolas" panose="020B0609020204030204" pitchFamily="49" charset="0"/>
              </a:rPr>
              <a:t>-&gt;</a:t>
            </a:r>
            <a:r>
              <a:rPr lang="en-US" dirty="0" err="1" smtClean="0">
                <a:solidFill>
                  <a:schemeClr val="tx1"/>
                </a:solidFill>
                <a:latin typeface="Consolas" panose="020B0609020204030204" pitchFamily="49" charset="0"/>
                <a:cs typeface="Consolas" panose="020B0609020204030204" pitchFamily="49" charset="0"/>
              </a:rPr>
              <a:t>ProjectionDisplayAvailable</a:t>
            </a:r>
            <a:endParaRPr lang="en-US" dirty="0" smtClean="0">
              <a:solidFill>
                <a:schemeClr val="tx1"/>
              </a:solidFill>
              <a:latin typeface="Consolas" panose="020B0609020204030204" pitchFamily="49" charset="0"/>
              <a:cs typeface="Consolas" panose="020B0609020204030204" pitchFamily="49" charset="0"/>
            </a:endParaRPr>
          </a:p>
          <a:p>
            <a:r>
              <a:rPr lang="en-US" dirty="0" smtClean="0">
                <a:solidFill>
                  <a:schemeClr val="tx1"/>
                </a:solidFill>
              </a:rPr>
              <a:t>Screen Available Notification</a:t>
            </a:r>
          </a:p>
          <a:p>
            <a:pPr lvl="1"/>
            <a:r>
              <a:rPr lang="en-US" dirty="0" smtClean="0">
                <a:solidFill>
                  <a:schemeClr val="accent3"/>
                </a:solidFill>
                <a:latin typeface="Consolas" panose="020B0609020204030204" pitchFamily="49" charset="0"/>
                <a:cs typeface="Consolas" panose="020B0609020204030204" pitchFamily="49" charset="0"/>
              </a:rPr>
              <a:t>    </a:t>
            </a:r>
            <a:r>
              <a:rPr lang="en-US" dirty="0" err="1" smtClean="0">
                <a:solidFill>
                  <a:schemeClr val="accent3"/>
                </a:solidFill>
                <a:latin typeface="Consolas" panose="020B0609020204030204" pitchFamily="49" charset="0"/>
                <a:cs typeface="Consolas" panose="020B0609020204030204" pitchFamily="49" charset="0"/>
              </a:rPr>
              <a:t>ProjectionManager</a:t>
            </a:r>
            <a:r>
              <a:rPr lang="en-US" dirty="0" smtClean="0">
                <a:solidFill>
                  <a:schemeClr val="tx1"/>
                </a:solidFill>
                <a:latin typeface="Consolas" panose="020B0609020204030204" pitchFamily="49" charset="0"/>
                <a:cs typeface="Consolas" panose="020B0609020204030204" pitchFamily="49" charset="0"/>
              </a:rPr>
              <a:t>-&gt;</a:t>
            </a:r>
            <a:r>
              <a:rPr lang="en-US" dirty="0" err="1" smtClean="0">
                <a:solidFill>
                  <a:schemeClr val="tx1"/>
                </a:solidFill>
                <a:latin typeface="Consolas" panose="020B0609020204030204" pitchFamily="49" charset="0"/>
                <a:cs typeface="Consolas" panose="020B0609020204030204" pitchFamily="49" charset="0"/>
              </a:rPr>
              <a:t>ProjectionDisplayAvailableChanged</a:t>
            </a:r>
            <a:endParaRPr lang="en-US" dirty="0">
              <a:solidFill>
                <a:schemeClr val="tx1"/>
              </a:solidFill>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1115532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75481" y="3040062"/>
            <a:ext cx="12160112" cy="914400"/>
          </a:xfrm>
        </p:spPr>
        <p:txBody>
          <a:bodyPr/>
          <a:lstStyle/>
          <a:p>
            <a:r>
              <a:rPr lang="en-US" dirty="0" err="1" smtClean="0">
                <a:solidFill>
                  <a:schemeClr val="tx1"/>
                </a:solidFill>
              </a:rPr>
              <a:t>Cuting</a:t>
            </a:r>
            <a:r>
              <a:rPr lang="en-US" dirty="0" smtClean="0">
                <a:solidFill>
                  <a:schemeClr val="tx1"/>
                </a:solidFill>
              </a:rPr>
              <a:t> Edge Games: Connectivity</a:t>
            </a:r>
            <a:endParaRPr lang="en-US" dirty="0">
              <a:solidFill>
                <a:schemeClr val="tx1"/>
              </a:solidFill>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900156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Game Scenarios</a:t>
            </a:r>
            <a:r>
              <a:rPr lang="en-US" dirty="0">
                <a:solidFill>
                  <a:schemeClr val="tx1"/>
                </a:solidFill>
              </a:rPr>
              <a:t/>
            </a:r>
            <a:br>
              <a:rPr lang="en-US" dirty="0">
                <a:solidFill>
                  <a:schemeClr val="tx1"/>
                </a:solidFill>
              </a:rPr>
            </a:br>
            <a:endParaRPr lang="en-US" dirty="0">
              <a:solidFill>
                <a:schemeClr val="tx1"/>
              </a:solidFill>
            </a:endParaRPr>
          </a:p>
        </p:txBody>
      </p:sp>
      <p:sp>
        <p:nvSpPr>
          <p:cNvPr id="3" name="Content Placeholder 2"/>
          <p:cNvSpPr>
            <a:spLocks noGrp="1"/>
          </p:cNvSpPr>
          <p:nvPr>
            <p:ph idx="1"/>
          </p:nvPr>
        </p:nvSpPr>
        <p:spPr>
          <a:xfrm>
            <a:off x="275481" y="1800240"/>
            <a:ext cx="11885514" cy="5029202"/>
          </a:xfrm>
        </p:spPr>
        <p:txBody>
          <a:bodyPr/>
          <a:lstStyle/>
          <a:p>
            <a:pPr marL="228496" lvl="2" indent="0">
              <a:buNone/>
            </a:pPr>
            <a:r>
              <a:rPr lang="en-US" sz="3264" dirty="0">
                <a:solidFill>
                  <a:schemeClr val="tx1"/>
                </a:solidFill>
                <a:latin typeface="+mj-lt"/>
              </a:rPr>
              <a:t>Play-Pause-Resume</a:t>
            </a:r>
          </a:p>
          <a:p>
            <a:pPr marL="228496" lvl="2" indent="0">
              <a:buNone/>
            </a:pPr>
            <a:r>
              <a:rPr lang="en-US" sz="3264" dirty="0">
                <a:solidFill>
                  <a:schemeClr val="tx1"/>
                </a:solidFill>
                <a:latin typeface="+mj-lt"/>
              </a:rPr>
              <a:t>Tablet to convertible to laptop to desktop PC</a:t>
            </a:r>
          </a:p>
          <a:p>
            <a:pPr marL="228496" lvl="2" indent="0">
              <a:buNone/>
            </a:pPr>
            <a:r>
              <a:rPr lang="en-US" sz="3264" dirty="0">
                <a:solidFill>
                  <a:schemeClr val="tx1"/>
                </a:solidFill>
                <a:latin typeface="+mj-lt"/>
              </a:rPr>
              <a:t>   use roaming, save state and dynamic input switching</a:t>
            </a:r>
          </a:p>
          <a:p>
            <a:pPr marL="228496" lvl="2" indent="0">
              <a:buNone/>
            </a:pPr>
            <a:r>
              <a:rPr lang="en-US" sz="3264" dirty="0">
                <a:solidFill>
                  <a:schemeClr val="tx1"/>
                </a:solidFill>
                <a:latin typeface="+mj-lt"/>
              </a:rPr>
              <a:t>Windows Phone to Windows to Xbox</a:t>
            </a:r>
          </a:p>
          <a:p>
            <a:pPr marL="228496" lvl="2" indent="0">
              <a:buNone/>
            </a:pPr>
            <a:r>
              <a:rPr lang="en-US" sz="3264" dirty="0">
                <a:solidFill>
                  <a:schemeClr val="tx1"/>
                </a:solidFill>
                <a:latin typeface="+mj-lt"/>
              </a:rPr>
              <a:t>   use services and cloud – or roll your own with Azure</a:t>
            </a:r>
          </a:p>
          <a:p>
            <a:pPr marL="228496" lvl="2" indent="0">
              <a:buNone/>
            </a:pPr>
            <a:endParaRPr lang="en-US" sz="3264" dirty="0">
              <a:solidFill>
                <a:schemeClr val="tx1"/>
              </a:solidFill>
              <a:latin typeface="+mj-lt"/>
            </a:endParaRPr>
          </a:p>
          <a:p>
            <a:pPr marL="228496" lvl="2" indent="0">
              <a:buNone/>
            </a:pPr>
            <a:r>
              <a:rPr lang="en-US" sz="3264" dirty="0">
                <a:solidFill>
                  <a:schemeClr val="tx1"/>
                </a:solidFill>
                <a:latin typeface="+mj-lt"/>
              </a:rPr>
              <a:t>Cross device vs. cross screen</a:t>
            </a:r>
          </a:p>
          <a:p>
            <a:pPr marL="228496" lvl="2" indent="0">
              <a:buNone/>
            </a:pPr>
            <a:r>
              <a:rPr lang="en-US" sz="3264" dirty="0">
                <a:solidFill>
                  <a:schemeClr val="tx1"/>
                </a:solidFill>
                <a:latin typeface="+mj-lt"/>
              </a:rPr>
              <a:t> – compare &amp; contrast mechanics and mobility</a:t>
            </a:r>
          </a:p>
          <a:p>
            <a:pPr marL="228496" lvl="2" indent="0">
              <a:buNone/>
            </a:pPr>
            <a:endParaRPr lang="en-US" sz="3264" dirty="0">
              <a:solidFill>
                <a:schemeClr val="tx1"/>
              </a:solidFill>
              <a:latin typeface="+mj-lt"/>
            </a:endParaRPr>
          </a:p>
        </p:txBody>
      </p:sp>
    </p:spTree>
    <p:extLst>
      <p:ext uri="{BB962C8B-B14F-4D97-AF65-F5344CB8AC3E}">
        <p14:creationId xmlns:p14="http://schemas.microsoft.com/office/powerpoint/2010/main" val="441275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2"/>
                </a:solidFill>
              </a:rPr>
              <a:t>PennyArcade</a:t>
            </a:r>
            <a:r>
              <a:rPr lang="en-US" dirty="0" smtClean="0">
                <a:solidFill>
                  <a:schemeClr val="tx2"/>
                </a:solidFill>
              </a:rPr>
              <a:t> </a:t>
            </a:r>
            <a:r>
              <a:rPr lang="en-US" dirty="0">
                <a:solidFill>
                  <a:schemeClr val="tx2"/>
                </a:solidFill>
              </a:rPr>
              <a:t>on Surface Pro</a:t>
            </a:r>
            <a:br>
              <a:rPr lang="en-US" dirty="0">
                <a:solidFill>
                  <a:schemeClr val="tx2"/>
                </a:solidFill>
              </a:rPr>
            </a:br>
            <a:endParaRPr lang="en-US" dirty="0">
              <a:solidFill>
                <a:schemeClr val="tx2"/>
              </a:solidFill>
            </a:endParaRPr>
          </a:p>
        </p:txBody>
      </p:sp>
      <p:sp>
        <p:nvSpPr>
          <p:cNvPr id="3" name="Text Placeholder 2"/>
          <p:cNvSpPr>
            <a:spLocks noGrp="1"/>
          </p:cNvSpPr>
          <p:nvPr>
            <p:ph type="body" sz="quarter" idx="10"/>
          </p:nvPr>
        </p:nvSpPr>
        <p:spPr/>
        <p:txBody>
          <a:bodyPr/>
          <a:lstStyle/>
          <a:p>
            <a:r>
              <a:rPr lang="en-US" sz="3264" u="sng" dirty="0">
                <a:hlinkClick r:id="rId2"/>
              </a:rPr>
              <a:t>www.penny-arcade.com 02/22/2013</a:t>
            </a:r>
            <a:endParaRPr lang="en-US" sz="3264" dirty="0"/>
          </a:p>
          <a:p>
            <a:r>
              <a:rPr lang="en-US" sz="3264" dirty="0">
                <a:solidFill>
                  <a:schemeClr val="tx2"/>
                </a:solidFill>
              </a:rPr>
              <a:t>“For me the Surface Pro is actually a great piece of hardware”</a:t>
            </a:r>
          </a:p>
          <a:p>
            <a:r>
              <a:rPr lang="en-US" sz="3264" dirty="0">
                <a:solidFill>
                  <a:schemeClr val="tx2"/>
                </a:solidFill>
              </a:rPr>
              <a:t>     -Gabe</a:t>
            </a:r>
          </a:p>
          <a:p>
            <a:endParaRPr lang="en-US" sz="3264" dirty="0"/>
          </a:p>
        </p:txBody>
      </p:sp>
    </p:spTree>
    <p:extLst>
      <p:ext uri="{BB962C8B-B14F-4D97-AF65-F5344CB8AC3E}">
        <p14:creationId xmlns:p14="http://schemas.microsoft.com/office/powerpoint/2010/main" val="36438638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Living Room</a:t>
            </a:r>
            <a:endParaRPr lang="en-US" dirty="0">
              <a:solidFill>
                <a:schemeClr val="bg1"/>
              </a:solidFill>
            </a:endParaRPr>
          </a:p>
        </p:txBody>
      </p:sp>
      <p:sp>
        <p:nvSpPr>
          <p:cNvPr id="19" name="Content Placeholder 18"/>
          <p:cNvSpPr>
            <a:spLocks noGrp="1"/>
          </p:cNvSpPr>
          <p:nvPr>
            <p:ph idx="1"/>
          </p:nvPr>
        </p:nvSpPr>
        <p:spPr/>
        <p:txBody>
          <a:bodyPr/>
          <a:lstStyle/>
          <a:p>
            <a:endParaRPr lang="en-US" dirty="0"/>
          </a:p>
        </p:txBody>
      </p:sp>
      <p:sp>
        <p:nvSpPr>
          <p:cNvPr id="36" name="Oval 35"/>
          <p:cNvSpPr/>
          <p:nvPr/>
        </p:nvSpPr>
        <p:spPr>
          <a:xfrm>
            <a:off x="3886730" y="1729203"/>
            <a:ext cx="9326" cy="93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5" name="Group 4"/>
          <p:cNvGrpSpPr/>
          <p:nvPr/>
        </p:nvGrpSpPr>
        <p:grpSpPr>
          <a:xfrm>
            <a:off x="2053177" y="2717922"/>
            <a:ext cx="3005705" cy="3237762"/>
            <a:chOff x="2012237" y="2664871"/>
            <a:chExt cx="2947037" cy="3174565"/>
          </a:xfrm>
          <a:solidFill>
            <a:schemeClr val="bg1"/>
          </a:solidFill>
        </p:grpSpPr>
        <p:grpSp>
          <p:nvGrpSpPr>
            <p:cNvPr id="20" name="Group 19"/>
            <p:cNvGrpSpPr/>
            <p:nvPr/>
          </p:nvGrpSpPr>
          <p:grpSpPr>
            <a:xfrm>
              <a:off x="2012237" y="2664871"/>
              <a:ext cx="2947037" cy="3174565"/>
              <a:chOff x="1326437" y="2664871"/>
              <a:chExt cx="2947037" cy="3174565"/>
            </a:xfrm>
            <a:grpFill/>
          </p:grpSpPr>
          <p:cxnSp>
            <p:nvCxnSpPr>
              <p:cNvPr id="7" name="Straight Connector 6"/>
              <p:cNvCxnSpPr/>
              <p:nvPr/>
            </p:nvCxnSpPr>
            <p:spPr>
              <a:xfrm>
                <a:off x="1895474" y="3621634"/>
                <a:ext cx="614363" cy="721535"/>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752600" y="3454935"/>
                <a:ext cx="395286" cy="1419944"/>
              </a:xfrm>
              <a:prstGeom prst="line">
                <a:avLst/>
              </a:prstGeom>
              <a:grpFill/>
              <a:ln w="52070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a:off x="1326437" y="2664871"/>
                <a:ext cx="771114" cy="77111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88" name="Straight Connector 87"/>
              <p:cNvCxnSpPr/>
              <p:nvPr/>
            </p:nvCxnSpPr>
            <p:spPr>
              <a:xfrm>
                <a:off x="2509837" y="4343169"/>
                <a:ext cx="758727" cy="150436"/>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2238549" y="4922325"/>
                <a:ext cx="1199227" cy="2100"/>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455099" y="4945278"/>
                <a:ext cx="650176" cy="731622"/>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rot="17145435" flipH="1" flipV="1">
                <a:off x="2974797" y="3959581"/>
                <a:ext cx="888185" cy="12081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8" name="Oval 107"/>
              <p:cNvSpPr>
                <a:spLocks noChangeAspect="1"/>
              </p:cNvSpPr>
              <p:nvPr/>
            </p:nvSpPr>
            <p:spPr>
              <a:xfrm>
                <a:off x="3286900" y="4782742"/>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1" name="Oval 110"/>
              <p:cNvSpPr>
                <a:spLocks noChangeAspect="1"/>
              </p:cNvSpPr>
              <p:nvPr/>
            </p:nvSpPr>
            <p:spPr>
              <a:xfrm>
                <a:off x="3129998" y="4352254"/>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2" name="Oval 111"/>
              <p:cNvSpPr/>
              <p:nvPr/>
            </p:nvSpPr>
            <p:spPr>
              <a:xfrm>
                <a:off x="1895474" y="4663408"/>
                <a:ext cx="542925" cy="42294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3" name="Oval 112"/>
              <p:cNvSpPr>
                <a:spLocks noChangeAspect="1"/>
              </p:cNvSpPr>
              <p:nvPr/>
            </p:nvSpPr>
            <p:spPr>
              <a:xfrm>
                <a:off x="3972568" y="5537684"/>
                <a:ext cx="300906"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sp>
          <p:nvSpPr>
            <p:cNvPr id="61" name="Oval 60"/>
            <p:cNvSpPr>
              <a:spLocks noChangeAspect="1"/>
            </p:cNvSpPr>
            <p:nvPr/>
          </p:nvSpPr>
          <p:spPr>
            <a:xfrm>
              <a:off x="3051896" y="4191853"/>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spTree>
    <p:extLst>
      <p:ext uri="{BB962C8B-B14F-4D97-AF65-F5344CB8AC3E}">
        <p14:creationId xmlns:p14="http://schemas.microsoft.com/office/powerpoint/2010/main" val="11259557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 name="Content Placeholder 18"/>
          <p:cNvSpPr>
            <a:spLocks noGrp="1"/>
          </p:cNvSpPr>
          <p:nvPr>
            <p:ph idx="1"/>
          </p:nvPr>
        </p:nvSpPr>
        <p:spPr>
          <a:xfrm>
            <a:off x="275481" y="1698116"/>
            <a:ext cx="11885514" cy="4968460"/>
          </a:xfrm>
        </p:spPr>
        <p:txBody>
          <a:bodyPr/>
          <a:lstStyle/>
          <a:p>
            <a:endParaRPr lang="en-US" dirty="0"/>
          </a:p>
        </p:txBody>
      </p:sp>
      <p:sp>
        <p:nvSpPr>
          <p:cNvPr id="6" name="Rounded Rectangle 5"/>
          <p:cNvSpPr/>
          <p:nvPr/>
        </p:nvSpPr>
        <p:spPr bwMode="auto">
          <a:xfrm>
            <a:off x="4052668" y="2217519"/>
            <a:ext cx="4324076" cy="1995771"/>
          </a:xfrm>
          <a:prstGeom prst="roundRect">
            <a:avLst>
              <a:gd name="adj" fmla="val 2828"/>
            </a:avLst>
          </a:prstGeom>
          <a:noFill/>
          <a:ln w="57150">
            <a:solidFill>
              <a:schemeClr val="bg1">
                <a:lumMod val="65000"/>
                <a:lumOff val="3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60" tIns="93260" rIns="34977" bIns="34977" rtlCol="0" anchor="t" anchorCtr="0"/>
          <a:lstStyle/>
          <a:p>
            <a:pPr algn="ctr" defTabSz="950961"/>
            <a:endParaRPr lang="en-US" sz="1632" spc="-104" dirty="0">
              <a:solidFill>
                <a:srgbClr val="000000">
                  <a:lumMod val="65000"/>
                  <a:lumOff val="35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solidFill>
                  <a:schemeClr val="bg1"/>
                </a:solidFill>
              </a:rPr>
              <a:t>Living Room  -sociable</a:t>
            </a:r>
            <a:endParaRPr lang="en-US" dirty="0">
              <a:solidFill>
                <a:schemeClr val="bg1"/>
              </a:solidFill>
            </a:endParaRPr>
          </a:p>
        </p:txBody>
      </p:sp>
      <p:sp>
        <p:nvSpPr>
          <p:cNvPr id="36" name="Oval 35"/>
          <p:cNvSpPr/>
          <p:nvPr/>
        </p:nvSpPr>
        <p:spPr>
          <a:xfrm>
            <a:off x="3886730" y="1729203"/>
            <a:ext cx="9326" cy="93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nvGrpSpPr>
          <p:cNvPr id="4" name="Group 3"/>
          <p:cNvGrpSpPr/>
          <p:nvPr/>
        </p:nvGrpSpPr>
        <p:grpSpPr>
          <a:xfrm>
            <a:off x="5163723" y="2757703"/>
            <a:ext cx="5245708" cy="3258445"/>
            <a:chOff x="5062069" y="2703876"/>
            <a:chExt cx="5143318" cy="3194844"/>
          </a:xfrm>
          <a:solidFill>
            <a:schemeClr val="bg1"/>
          </a:solidFill>
        </p:grpSpPr>
        <p:grpSp>
          <p:nvGrpSpPr>
            <p:cNvPr id="18" name="Group 17"/>
            <p:cNvGrpSpPr/>
            <p:nvPr/>
          </p:nvGrpSpPr>
          <p:grpSpPr>
            <a:xfrm flipH="1">
              <a:off x="7265127" y="2703876"/>
              <a:ext cx="2940260" cy="3194844"/>
              <a:chOff x="7127508" y="2557323"/>
              <a:chExt cx="3062329" cy="3194844"/>
            </a:xfrm>
            <a:grpFill/>
          </p:grpSpPr>
          <p:cxnSp>
            <p:nvCxnSpPr>
              <p:cNvPr id="37" name="Straight Connector 36"/>
              <p:cNvCxnSpPr/>
              <p:nvPr/>
            </p:nvCxnSpPr>
            <p:spPr>
              <a:xfrm>
                <a:off x="7570845" y="3463374"/>
                <a:ext cx="720673" cy="672611"/>
              </a:xfrm>
              <a:prstGeom prst="line">
                <a:avLst/>
              </a:prstGeom>
              <a:grpFill/>
              <a:ln w="304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535613" y="3367666"/>
                <a:ext cx="528636" cy="1419944"/>
              </a:xfrm>
              <a:prstGeom prst="line">
                <a:avLst/>
              </a:prstGeom>
              <a:grpFill/>
              <a:ln w="520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7127508" y="2557323"/>
                <a:ext cx="771114" cy="77111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40" name="Straight Connector 39"/>
              <p:cNvCxnSpPr/>
              <p:nvPr/>
            </p:nvCxnSpPr>
            <p:spPr>
              <a:xfrm>
                <a:off x="8298738" y="4147080"/>
                <a:ext cx="883617" cy="228283"/>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8154912" y="4835056"/>
                <a:ext cx="1199227" cy="2100"/>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9371462" y="4858009"/>
                <a:ext cx="650176" cy="731622"/>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rot="17145435" flipH="1" flipV="1">
                <a:off x="8898123" y="3856826"/>
                <a:ext cx="888185" cy="120816"/>
              </a:xfrm>
              <a:prstGeom prst="rect">
                <a:avLst/>
              </a:prstGeom>
              <a:solidFill>
                <a:schemeClr val="tx1"/>
              </a:solidFill>
              <a:ln w="28575">
                <a:solidFill>
                  <a:schemeClr val="bg1"/>
                </a:solidFill>
              </a:ln>
              <a:effectLst>
                <a:glow rad="76200">
                  <a:schemeClr val="tx1"/>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44" name="Oval 43"/>
              <p:cNvSpPr>
                <a:spLocks noChangeAspect="1"/>
              </p:cNvSpPr>
              <p:nvPr/>
            </p:nvSpPr>
            <p:spPr>
              <a:xfrm>
                <a:off x="9203263" y="4695473"/>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45" name="Oval 44"/>
              <p:cNvSpPr>
                <a:spLocks noChangeAspect="1"/>
              </p:cNvSpPr>
              <p:nvPr/>
            </p:nvSpPr>
            <p:spPr>
              <a:xfrm>
                <a:off x="8138878" y="3998339"/>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46" name="Oval 45"/>
              <p:cNvSpPr>
                <a:spLocks noChangeAspect="1"/>
              </p:cNvSpPr>
              <p:nvPr/>
            </p:nvSpPr>
            <p:spPr>
              <a:xfrm>
                <a:off x="9046444" y="4237772"/>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47" name="Oval 46"/>
              <p:cNvSpPr/>
              <p:nvPr/>
            </p:nvSpPr>
            <p:spPr>
              <a:xfrm>
                <a:off x="7792787" y="4576139"/>
                <a:ext cx="542925" cy="42294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48" name="Oval 47"/>
              <p:cNvSpPr>
                <a:spLocks noChangeAspect="1"/>
              </p:cNvSpPr>
              <p:nvPr/>
            </p:nvSpPr>
            <p:spPr>
              <a:xfrm>
                <a:off x="9888931" y="5450415"/>
                <a:ext cx="300906"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grpSp>
          <p:nvGrpSpPr>
            <p:cNvPr id="3" name="Group 2"/>
            <p:cNvGrpSpPr/>
            <p:nvPr/>
          </p:nvGrpSpPr>
          <p:grpSpPr>
            <a:xfrm>
              <a:off x="5062069" y="4752643"/>
              <a:ext cx="2117306" cy="1146076"/>
              <a:chOff x="5062069" y="4752643"/>
              <a:chExt cx="2117306" cy="1146076"/>
            </a:xfrm>
            <a:grpFill/>
          </p:grpSpPr>
          <p:sp>
            <p:nvSpPr>
              <p:cNvPr id="33" name="Rectangle 32"/>
              <p:cNvSpPr/>
              <p:nvPr/>
            </p:nvSpPr>
            <p:spPr>
              <a:xfrm>
                <a:off x="5062069" y="4752643"/>
                <a:ext cx="2117306" cy="251920"/>
              </a:xfrm>
              <a:prstGeom prst="rect">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0" name="Rectangle 49"/>
              <p:cNvSpPr/>
              <p:nvPr/>
            </p:nvSpPr>
            <p:spPr>
              <a:xfrm>
                <a:off x="5639448" y="5004562"/>
                <a:ext cx="940858" cy="894157"/>
              </a:xfrm>
              <a:prstGeom prst="rect">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51" name="Rectangle 50"/>
              <p:cNvSpPr/>
              <p:nvPr/>
            </p:nvSpPr>
            <p:spPr>
              <a:xfrm>
                <a:off x="5655760" y="4956936"/>
                <a:ext cx="914180" cy="127557"/>
              </a:xfrm>
              <a:prstGeom prst="rect">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grpSp>
      <p:grpSp>
        <p:nvGrpSpPr>
          <p:cNvPr id="5" name="Group 4"/>
          <p:cNvGrpSpPr/>
          <p:nvPr/>
        </p:nvGrpSpPr>
        <p:grpSpPr>
          <a:xfrm>
            <a:off x="2053177" y="2717922"/>
            <a:ext cx="3005705" cy="3237762"/>
            <a:chOff x="2012237" y="2664871"/>
            <a:chExt cx="2947037" cy="3174565"/>
          </a:xfrm>
          <a:solidFill>
            <a:schemeClr val="bg1"/>
          </a:solidFill>
        </p:grpSpPr>
        <p:grpSp>
          <p:nvGrpSpPr>
            <p:cNvPr id="20" name="Group 19"/>
            <p:cNvGrpSpPr/>
            <p:nvPr/>
          </p:nvGrpSpPr>
          <p:grpSpPr>
            <a:xfrm>
              <a:off x="2012237" y="2664871"/>
              <a:ext cx="2947037" cy="3174565"/>
              <a:chOff x="1326437" y="2664871"/>
              <a:chExt cx="2947037" cy="3174565"/>
            </a:xfrm>
            <a:grpFill/>
          </p:grpSpPr>
          <p:cxnSp>
            <p:nvCxnSpPr>
              <p:cNvPr id="7" name="Straight Connector 6"/>
              <p:cNvCxnSpPr/>
              <p:nvPr/>
            </p:nvCxnSpPr>
            <p:spPr>
              <a:xfrm>
                <a:off x="1895474" y="3621634"/>
                <a:ext cx="614363" cy="721535"/>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752600" y="3454935"/>
                <a:ext cx="395286" cy="1419944"/>
              </a:xfrm>
              <a:prstGeom prst="line">
                <a:avLst/>
              </a:prstGeom>
              <a:grpFill/>
              <a:ln w="520700">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Oval 58"/>
              <p:cNvSpPr/>
              <p:nvPr/>
            </p:nvSpPr>
            <p:spPr>
              <a:xfrm>
                <a:off x="1326437" y="2664871"/>
                <a:ext cx="771114" cy="771114"/>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cxnSp>
            <p:nvCxnSpPr>
              <p:cNvPr id="88" name="Straight Connector 87"/>
              <p:cNvCxnSpPr/>
              <p:nvPr/>
            </p:nvCxnSpPr>
            <p:spPr>
              <a:xfrm>
                <a:off x="2509837" y="4343169"/>
                <a:ext cx="758727" cy="150436"/>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2238549" y="4922325"/>
                <a:ext cx="1199227" cy="2100"/>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455099" y="4945278"/>
                <a:ext cx="650176" cy="731622"/>
              </a:xfrm>
              <a:prstGeom prst="line">
                <a:avLst/>
              </a:prstGeom>
              <a:grpFill/>
              <a:ln w="317500">
                <a:solidFill>
                  <a:schemeClr val="bg1"/>
                </a:solidFill>
              </a:ln>
            </p:spPr>
            <p:style>
              <a:lnRef idx="1">
                <a:schemeClr val="accent1"/>
              </a:lnRef>
              <a:fillRef idx="0">
                <a:schemeClr val="accent1"/>
              </a:fillRef>
              <a:effectRef idx="0">
                <a:schemeClr val="accent1"/>
              </a:effectRef>
              <a:fontRef idx="minor">
                <a:schemeClr val="tx1"/>
              </a:fontRef>
            </p:style>
          </p:cxnSp>
          <p:sp>
            <p:nvSpPr>
              <p:cNvPr id="105" name="Rectangle 104"/>
              <p:cNvSpPr/>
              <p:nvPr/>
            </p:nvSpPr>
            <p:spPr>
              <a:xfrm rot="17145435" flipH="1" flipV="1">
                <a:off x="2974797" y="3959581"/>
                <a:ext cx="888185" cy="120816"/>
              </a:xfrm>
              <a:prstGeom prst="rect">
                <a:avLst/>
              </a:prstGeom>
              <a:solidFill>
                <a:schemeClr val="tx1"/>
              </a:solidFill>
              <a:ln w="28575">
                <a:solidFill>
                  <a:schemeClr val="bg1"/>
                </a:solidFill>
              </a:ln>
              <a:effectLst>
                <a:glow rad="76200">
                  <a:schemeClr val="tx2"/>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8" name="Oval 107"/>
              <p:cNvSpPr>
                <a:spLocks noChangeAspect="1"/>
              </p:cNvSpPr>
              <p:nvPr/>
            </p:nvSpPr>
            <p:spPr>
              <a:xfrm>
                <a:off x="3286900" y="4782742"/>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1" name="Oval 110"/>
              <p:cNvSpPr>
                <a:spLocks noChangeAspect="1"/>
              </p:cNvSpPr>
              <p:nvPr/>
            </p:nvSpPr>
            <p:spPr>
              <a:xfrm>
                <a:off x="3129998" y="4352254"/>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2" name="Oval 111"/>
              <p:cNvSpPr/>
              <p:nvPr/>
            </p:nvSpPr>
            <p:spPr>
              <a:xfrm>
                <a:off x="1895474" y="4663408"/>
                <a:ext cx="542925" cy="42294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13" name="Oval 112"/>
              <p:cNvSpPr>
                <a:spLocks noChangeAspect="1"/>
              </p:cNvSpPr>
              <p:nvPr/>
            </p:nvSpPr>
            <p:spPr>
              <a:xfrm>
                <a:off x="3972568" y="5537684"/>
                <a:ext cx="300906"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sp>
          <p:nvSpPr>
            <p:cNvPr id="61" name="Oval 60"/>
            <p:cNvSpPr>
              <a:spLocks noChangeAspect="1"/>
            </p:cNvSpPr>
            <p:nvPr/>
          </p:nvSpPr>
          <p:spPr>
            <a:xfrm>
              <a:off x="3051896" y="4191853"/>
              <a:ext cx="301752" cy="30175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grpSp>
    </p:spTree>
    <p:extLst>
      <p:ext uri="{BB962C8B-B14F-4D97-AF65-F5344CB8AC3E}">
        <p14:creationId xmlns:p14="http://schemas.microsoft.com/office/powerpoint/2010/main" val="780955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Considerations for Gameplay Types</a:t>
            </a:r>
            <a:r>
              <a:rPr lang="en-US" dirty="0">
                <a:solidFill>
                  <a:schemeClr val="tx1"/>
                </a:solidFill>
              </a:rPr>
              <a:t/>
            </a:r>
            <a:br>
              <a:rPr lang="en-US" dirty="0">
                <a:solidFill>
                  <a:schemeClr val="tx1"/>
                </a:solidFill>
              </a:rPr>
            </a:br>
            <a:endParaRPr lang="en-US" dirty="0">
              <a:solidFill>
                <a:schemeClr val="tx1"/>
              </a:solidFill>
            </a:endParaRPr>
          </a:p>
        </p:txBody>
      </p:sp>
      <p:sp>
        <p:nvSpPr>
          <p:cNvPr id="3" name="Content Placeholder 2"/>
          <p:cNvSpPr>
            <a:spLocks noGrp="1"/>
          </p:cNvSpPr>
          <p:nvPr>
            <p:ph idx="1"/>
          </p:nvPr>
        </p:nvSpPr>
        <p:spPr>
          <a:xfrm>
            <a:off x="275481" y="1800240"/>
            <a:ext cx="11885514" cy="5029202"/>
          </a:xfrm>
        </p:spPr>
        <p:txBody>
          <a:bodyPr/>
          <a:lstStyle/>
          <a:p>
            <a:pPr lvl="1" indent="-228497"/>
            <a:r>
              <a:rPr lang="en-US" sz="3663" dirty="0" err="1">
                <a:solidFill>
                  <a:schemeClr val="tx1"/>
                </a:solidFill>
                <a:latin typeface="+mj-lt"/>
              </a:rPr>
              <a:t>Async</a:t>
            </a:r>
            <a:r>
              <a:rPr lang="en-US" sz="3663" dirty="0">
                <a:solidFill>
                  <a:schemeClr val="tx1"/>
                </a:solidFill>
                <a:latin typeface="+mj-lt"/>
              </a:rPr>
              <a:t>: turn-based, crowd-sourced real-time, rankings, etc.</a:t>
            </a:r>
          </a:p>
          <a:p>
            <a:pPr lvl="1" indent="-228497"/>
            <a:r>
              <a:rPr lang="en-US" sz="3663" dirty="0">
                <a:solidFill>
                  <a:schemeClr val="tx1"/>
                </a:solidFill>
                <a:latin typeface="+mj-lt"/>
              </a:rPr>
              <a:t>Sync: simultaneous multiplayer via TCP</a:t>
            </a:r>
          </a:p>
          <a:p>
            <a:pPr marL="510946" lvl="3" indent="0">
              <a:buNone/>
            </a:pPr>
            <a:r>
              <a:rPr lang="en-US" sz="2864" dirty="0">
                <a:solidFill>
                  <a:schemeClr val="tx1"/>
                </a:solidFill>
                <a:latin typeface="+mj-lt"/>
              </a:rPr>
              <a:t>   Local Multiplayer - </a:t>
            </a:r>
            <a:r>
              <a:rPr lang="en-US" sz="2864" dirty="0" err="1">
                <a:solidFill>
                  <a:schemeClr val="tx1"/>
                </a:solidFill>
                <a:latin typeface="+mj-lt"/>
              </a:rPr>
              <a:t>Wifi</a:t>
            </a:r>
            <a:r>
              <a:rPr lang="en-US" sz="2864" dirty="0">
                <a:solidFill>
                  <a:schemeClr val="tx1"/>
                </a:solidFill>
                <a:latin typeface="+mj-lt"/>
              </a:rPr>
              <a:t> Direct and NFC, e.g. for matchmaking</a:t>
            </a:r>
          </a:p>
          <a:p>
            <a:pPr marL="510946" lvl="3" indent="0">
              <a:buNone/>
            </a:pPr>
            <a:r>
              <a:rPr lang="en-US" sz="2864" dirty="0">
                <a:solidFill>
                  <a:schemeClr val="tx1"/>
                </a:solidFill>
                <a:latin typeface="+mj-lt"/>
              </a:rPr>
              <a:t>   See multiplayer talk 3-051 by Jianye &amp; Priya</a:t>
            </a:r>
          </a:p>
          <a:p>
            <a:pPr marL="228496" lvl="2" indent="0">
              <a:buNone/>
            </a:pPr>
            <a:endParaRPr lang="en-US" sz="3264" dirty="0">
              <a:solidFill>
                <a:schemeClr val="tx1"/>
              </a:solidFill>
              <a:latin typeface="+mj-lt"/>
            </a:endParaRPr>
          </a:p>
          <a:p>
            <a:pPr lvl="1" indent="-228497"/>
            <a:r>
              <a:rPr lang="en-US" sz="3663" dirty="0">
                <a:solidFill>
                  <a:schemeClr val="tx1"/>
                </a:solidFill>
                <a:latin typeface="+mj-lt"/>
              </a:rPr>
              <a:t>Tune mechanics and difficulty per form factor and </a:t>
            </a:r>
            <a:r>
              <a:rPr lang="en-US" sz="3663" dirty="0" err="1">
                <a:solidFill>
                  <a:schemeClr val="tx1"/>
                </a:solidFill>
                <a:latin typeface="+mj-lt"/>
              </a:rPr>
              <a:t>perf</a:t>
            </a:r>
            <a:r>
              <a:rPr lang="en-US" sz="3663" dirty="0">
                <a:solidFill>
                  <a:schemeClr val="tx1"/>
                </a:solidFill>
                <a:latin typeface="+mj-lt"/>
              </a:rPr>
              <a:t> profile</a:t>
            </a:r>
          </a:p>
          <a:p>
            <a:pPr marL="228496" lvl="2" indent="0">
              <a:buNone/>
            </a:pPr>
            <a:r>
              <a:rPr lang="en-US" sz="3264" dirty="0">
                <a:solidFill>
                  <a:schemeClr val="tx1"/>
                </a:solidFill>
                <a:latin typeface="+mj-lt"/>
              </a:rPr>
              <a:t>“Lean forward” </a:t>
            </a:r>
            <a:r>
              <a:rPr lang="en-US" sz="3264" dirty="0" err="1">
                <a:solidFill>
                  <a:schemeClr val="tx1"/>
                </a:solidFill>
                <a:latin typeface="+mj-lt"/>
              </a:rPr>
              <a:t>vs</a:t>
            </a:r>
            <a:r>
              <a:rPr lang="en-US" sz="3264" dirty="0">
                <a:solidFill>
                  <a:schemeClr val="tx1"/>
                </a:solidFill>
                <a:latin typeface="+mj-lt"/>
              </a:rPr>
              <a:t> “lean back” content</a:t>
            </a:r>
          </a:p>
        </p:txBody>
      </p:sp>
    </p:spTree>
    <p:extLst>
      <p:ext uri="{BB962C8B-B14F-4D97-AF65-F5344CB8AC3E}">
        <p14:creationId xmlns:p14="http://schemas.microsoft.com/office/powerpoint/2010/main" val="2499257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Connectivity</a:t>
            </a:r>
            <a:r>
              <a:rPr lang="en-US" dirty="0">
                <a:solidFill>
                  <a:schemeClr val="tx1"/>
                </a:solidFill>
              </a:rPr>
              <a:t> </a:t>
            </a:r>
            <a:r>
              <a:rPr lang="en-US" dirty="0" smtClean="0">
                <a:solidFill>
                  <a:schemeClr val="tx1"/>
                </a:solidFill>
              </a:rPr>
              <a:t>Innovation</a:t>
            </a:r>
            <a:r>
              <a:rPr lang="en-US" dirty="0">
                <a:solidFill>
                  <a:schemeClr val="tx1"/>
                </a:solidFill>
              </a:rPr>
              <a:t/>
            </a:r>
            <a:br>
              <a:rPr lang="en-US" dirty="0">
                <a:solidFill>
                  <a:schemeClr val="tx1"/>
                </a:solidFill>
              </a:rPr>
            </a:br>
            <a:endParaRPr lang="en-US" dirty="0">
              <a:solidFill>
                <a:schemeClr val="tx1"/>
              </a:solidFill>
            </a:endParaRPr>
          </a:p>
        </p:txBody>
      </p:sp>
      <p:sp>
        <p:nvSpPr>
          <p:cNvPr id="3" name="Content Placeholder 2"/>
          <p:cNvSpPr>
            <a:spLocks noGrp="1"/>
          </p:cNvSpPr>
          <p:nvPr>
            <p:ph idx="1"/>
          </p:nvPr>
        </p:nvSpPr>
        <p:spPr>
          <a:xfrm>
            <a:off x="275481" y="1800240"/>
            <a:ext cx="11885514" cy="5029202"/>
          </a:xfrm>
        </p:spPr>
        <p:txBody>
          <a:bodyPr/>
          <a:lstStyle/>
          <a:p>
            <a:pPr marL="228496" lvl="2" indent="0">
              <a:buNone/>
            </a:pPr>
            <a:r>
              <a:rPr lang="en-US" sz="3264" dirty="0">
                <a:solidFill>
                  <a:schemeClr val="tx1"/>
                </a:solidFill>
                <a:latin typeface="+mj-lt"/>
              </a:rPr>
              <a:t>More broadband wireless devices are coming</a:t>
            </a:r>
          </a:p>
          <a:p>
            <a:pPr marL="228496" lvl="2" indent="0">
              <a:buNone/>
            </a:pPr>
            <a:endParaRPr lang="en-US" sz="3264" dirty="0">
              <a:solidFill>
                <a:schemeClr val="tx1"/>
              </a:solidFill>
              <a:latin typeface="+mj-lt"/>
            </a:endParaRPr>
          </a:p>
          <a:p>
            <a:pPr marL="228496" lvl="2" indent="0">
              <a:buNone/>
            </a:pPr>
            <a:r>
              <a:rPr lang="en-US" sz="3264" dirty="0">
                <a:solidFill>
                  <a:schemeClr val="tx1"/>
                </a:solidFill>
                <a:latin typeface="+mj-lt"/>
              </a:rPr>
              <a:t>Metered network considerations</a:t>
            </a:r>
          </a:p>
          <a:p>
            <a:pPr marL="228496" lvl="2" indent="0">
              <a:buNone/>
            </a:pPr>
            <a:r>
              <a:rPr lang="en-US" sz="3264" dirty="0">
                <a:solidFill>
                  <a:schemeClr val="tx1"/>
                </a:solidFill>
                <a:latin typeface="+mj-lt"/>
              </a:rPr>
              <a:t>	New store packaging and installer helps with that</a:t>
            </a:r>
          </a:p>
          <a:p>
            <a:pPr marL="228496" lvl="2" indent="0">
              <a:buNone/>
            </a:pPr>
            <a:endParaRPr lang="en-US" sz="3264" dirty="0">
              <a:solidFill>
                <a:schemeClr val="tx1"/>
              </a:solidFill>
              <a:latin typeface="+mj-lt"/>
            </a:endParaRPr>
          </a:p>
          <a:p>
            <a:pPr marL="228496" lvl="2" indent="0">
              <a:buNone/>
            </a:pPr>
            <a:r>
              <a:rPr lang="en-US" sz="3264" dirty="0">
                <a:solidFill>
                  <a:schemeClr val="tx1"/>
                </a:solidFill>
                <a:latin typeface="+mj-lt"/>
              </a:rPr>
              <a:t>Scenarios for connected play</a:t>
            </a:r>
          </a:p>
          <a:p>
            <a:pPr marL="228496" lvl="2" indent="0">
              <a:buNone/>
            </a:pPr>
            <a:endParaRPr lang="en-US" sz="3264" dirty="0">
              <a:solidFill>
                <a:schemeClr val="tx1"/>
              </a:solidFill>
              <a:latin typeface="+mj-lt"/>
            </a:endParaRPr>
          </a:p>
          <a:p>
            <a:pPr marL="228496" lvl="2" indent="0">
              <a:buNone/>
            </a:pPr>
            <a:r>
              <a:rPr lang="en-US" sz="3264" dirty="0">
                <a:solidFill>
                  <a:schemeClr val="tx1"/>
                </a:solidFill>
                <a:latin typeface="+mj-lt"/>
              </a:rPr>
              <a:t>Gameplay Design</a:t>
            </a:r>
          </a:p>
        </p:txBody>
      </p:sp>
    </p:spTree>
    <p:extLst>
      <p:ext uri="{BB962C8B-B14F-4D97-AF65-F5344CB8AC3E}">
        <p14:creationId xmlns:p14="http://schemas.microsoft.com/office/powerpoint/2010/main" val="415000562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Implementation Strategies</a:t>
            </a:r>
            <a:endParaRPr lang="en-US" dirty="0">
              <a:solidFill>
                <a:schemeClr val="tx1"/>
              </a:solidFill>
            </a:endParaRPr>
          </a:p>
        </p:txBody>
      </p:sp>
      <p:sp>
        <p:nvSpPr>
          <p:cNvPr id="3" name="Content Placeholder 2"/>
          <p:cNvSpPr>
            <a:spLocks noGrp="1"/>
          </p:cNvSpPr>
          <p:nvPr>
            <p:ph idx="1"/>
          </p:nvPr>
        </p:nvSpPr>
        <p:spPr/>
        <p:txBody>
          <a:bodyPr/>
          <a:lstStyle/>
          <a:p>
            <a:pPr marL="0" lvl="2" indent="0">
              <a:buNone/>
            </a:pPr>
            <a:r>
              <a:rPr lang="en-US" sz="3264" dirty="0">
                <a:solidFill>
                  <a:schemeClr val="tx1"/>
                </a:solidFill>
                <a:latin typeface="+mj-lt"/>
              </a:rPr>
              <a:t>Isolate code for core game logic from device-dependent code</a:t>
            </a:r>
          </a:p>
          <a:p>
            <a:pPr marL="0" lvl="2" indent="0">
              <a:buNone/>
            </a:pPr>
            <a:endParaRPr lang="en-US" sz="3264" dirty="0">
              <a:solidFill>
                <a:schemeClr val="tx1"/>
              </a:solidFill>
              <a:latin typeface="+mj-lt"/>
            </a:endParaRPr>
          </a:p>
          <a:p>
            <a:pPr marL="0" lvl="2" indent="0">
              <a:buNone/>
            </a:pPr>
            <a:r>
              <a:rPr lang="en-US" sz="3264" dirty="0">
                <a:solidFill>
                  <a:schemeClr val="tx1"/>
                </a:solidFill>
                <a:latin typeface="+mj-lt"/>
              </a:rPr>
              <a:t>Console / desktop / phone / tablet specific features (e.g. XAML UI/input/contract usage)</a:t>
            </a:r>
          </a:p>
          <a:p>
            <a:endParaRPr lang="en-US" dirty="0" smtClean="0">
              <a:solidFill>
                <a:schemeClr val="tx1"/>
              </a:solidFill>
            </a:endParaRPr>
          </a:p>
          <a:p>
            <a:pPr marL="0" lvl="2" indent="0">
              <a:buNone/>
            </a:pPr>
            <a:r>
              <a:rPr lang="en-US" sz="3264" dirty="0">
                <a:solidFill>
                  <a:schemeClr val="tx1"/>
                </a:solidFill>
                <a:latin typeface="+mj-lt"/>
              </a:rPr>
              <a:t>C++ </a:t>
            </a:r>
            <a:r>
              <a:rPr lang="en-US" sz="3264" dirty="0" err="1">
                <a:solidFill>
                  <a:schemeClr val="tx1"/>
                </a:solidFill>
                <a:latin typeface="+mj-lt"/>
              </a:rPr>
              <a:t>dlls</a:t>
            </a:r>
            <a:r>
              <a:rPr lang="en-US" sz="3264" dirty="0">
                <a:solidFill>
                  <a:schemeClr val="tx1"/>
                </a:solidFill>
                <a:latin typeface="+mj-lt"/>
              </a:rPr>
              <a:t> are a good solution</a:t>
            </a:r>
          </a:p>
          <a:p>
            <a:pPr marL="0" lvl="2" indent="0">
              <a:buNone/>
            </a:pPr>
            <a:endParaRPr lang="en-US" sz="3264"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64427108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Cross Device Development Tools</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sz="3264" dirty="0">
                <a:solidFill>
                  <a:schemeClr val="tx1"/>
                </a:solidFill>
              </a:rPr>
              <a:t>Visual Studio 2013 builds apps for all MS platforms</a:t>
            </a:r>
          </a:p>
          <a:p>
            <a:endParaRPr lang="en-US" sz="3264" dirty="0">
              <a:solidFill>
                <a:schemeClr val="tx1"/>
              </a:solidFill>
            </a:endParaRPr>
          </a:p>
          <a:p>
            <a:r>
              <a:rPr lang="en-US" sz="3264" dirty="0">
                <a:solidFill>
                  <a:schemeClr val="tx1"/>
                </a:solidFill>
              </a:rPr>
              <a:t>	Windows Desktop</a:t>
            </a:r>
          </a:p>
          <a:p>
            <a:r>
              <a:rPr lang="en-US" sz="3264" dirty="0">
                <a:solidFill>
                  <a:schemeClr val="tx1"/>
                </a:solidFill>
              </a:rPr>
              <a:t>	Windows Store</a:t>
            </a:r>
          </a:p>
          <a:p>
            <a:r>
              <a:rPr lang="en-US" sz="3264" dirty="0">
                <a:solidFill>
                  <a:schemeClr val="tx1"/>
                </a:solidFill>
              </a:rPr>
              <a:t>	Windows Phone</a:t>
            </a:r>
          </a:p>
          <a:p>
            <a:r>
              <a:rPr lang="en-US" sz="3264" dirty="0">
                <a:solidFill>
                  <a:schemeClr val="tx1"/>
                </a:solidFill>
              </a:rPr>
              <a:t>	Console</a:t>
            </a:r>
          </a:p>
          <a:p>
            <a:endParaRPr lang="en-US" sz="3264" dirty="0">
              <a:solidFill>
                <a:schemeClr val="tx1"/>
              </a:solidFill>
            </a:endParaRPr>
          </a:p>
          <a:p>
            <a:r>
              <a:rPr lang="en-US" sz="3264" dirty="0">
                <a:solidFill>
                  <a:schemeClr val="tx1"/>
                </a:solidFill>
              </a:rPr>
              <a:t>New for Windows 8.1 and VS 2013:  DirectX Debugging</a:t>
            </a:r>
          </a:p>
          <a:p>
            <a:endParaRPr lang="en-US" sz="2856" dirty="0">
              <a:solidFill>
                <a:schemeClr val="tx1"/>
              </a:solidFill>
            </a:endParaRPr>
          </a:p>
        </p:txBody>
      </p:sp>
    </p:spTree>
    <p:extLst>
      <p:ext uri="{BB962C8B-B14F-4D97-AF65-F5344CB8AC3E}">
        <p14:creationId xmlns:p14="http://schemas.microsoft.com/office/powerpoint/2010/main" val="288607994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Visual Studio Talks</a:t>
            </a:r>
            <a:endParaRPr lang="en-US" dirty="0">
              <a:solidFill>
                <a:schemeClr val="tx1"/>
              </a:solidFill>
            </a:endParaRPr>
          </a:p>
        </p:txBody>
      </p:sp>
      <p:sp>
        <p:nvSpPr>
          <p:cNvPr id="3" name="Text Placeholder 2"/>
          <p:cNvSpPr>
            <a:spLocks noGrp="1"/>
          </p:cNvSpPr>
          <p:nvPr>
            <p:ph type="body" sz="quarter" idx="10"/>
          </p:nvPr>
        </p:nvSpPr>
        <p:spPr/>
        <p:txBody>
          <a:bodyPr/>
          <a:lstStyle/>
          <a:p>
            <a:r>
              <a:rPr lang="en-US" sz="3264" dirty="0">
                <a:solidFill>
                  <a:schemeClr val="tx1"/>
                </a:solidFill>
              </a:rPr>
              <a:t>See talk 3-141: DirectX Graphics Debugging Tools </a:t>
            </a:r>
          </a:p>
          <a:p>
            <a:endParaRPr lang="en-US" sz="3264" dirty="0">
              <a:solidFill>
                <a:schemeClr val="tx1"/>
              </a:solidFill>
            </a:endParaRPr>
          </a:p>
          <a:p>
            <a:r>
              <a:rPr lang="en-US" sz="3264" dirty="0">
                <a:solidFill>
                  <a:schemeClr val="tx1"/>
                </a:solidFill>
              </a:rPr>
              <a:t>See Also:</a:t>
            </a:r>
          </a:p>
          <a:p>
            <a:r>
              <a:rPr lang="en-US" sz="3264" dirty="0">
                <a:solidFill>
                  <a:schemeClr val="tx1"/>
                </a:solidFill>
              </a:rPr>
              <a:t>2-305   What’s New in Visual Studio 2013</a:t>
            </a:r>
          </a:p>
          <a:p>
            <a:r>
              <a:rPr lang="en-US" sz="3264" dirty="0">
                <a:solidFill>
                  <a:schemeClr val="tx1"/>
                </a:solidFill>
              </a:rPr>
              <a:t>2-211	    C++ for Windows Phone</a:t>
            </a:r>
          </a:p>
          <a:p>
            <a:r>
              <a:rPr lang="en-US" sz="3264" dirty="0">
                <a:solidFill>
                  <a:schemeClr val="tx1"/>
                </a:solidFill>
              </a:rPr>
              <a:t>3-329   Using VS C++ 2013 to get the best performance</a:t>
            </a:r>
          </a:p>
          <a:p>
            <a:r>
              <a:rPr lang="en-US" sz="3264" dirty="0">
                <a:solidFill>
                  <a:schemeClr val="tx1"/>
                </a:solidFill>
              </a:rPr>
              <a:t>3-308   C++ Best Practices</a:t>
            </a:r>
          </a:p>
          <a:p>
            <a:endParaRPr lang="en-US" sz="3264" dirty="0">
              <a:solidFill>
                <a:schemeClr val="tx1"/>
              </a:solidFill>
            </a:endParaRPr>
          </a:p>
        </p:txBody>
      </p:sp>
    </p:spTree>
    <p:extLst>
      <p:ext uri="{BB962C8B-B14F-4D97-AF65-F5344CB8AC3E}">
        <p14:creationId xmlns:p14="http://schemas.microsoft.com/office/powerpoint/2010/main" val="295140682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Cutting Edge Game Features</a:t>
            </a:r>
            <a:endParaRPr lang="en-US" dirty="0">
              <a:solidFill>
                <a:schemeClr val="tx1"/>
              </a:solidFill>
            </a:endParaRPr>
          </a:p>
        </p:txBody>
      </p:sp>
      <p:sp>
        <p:nvSpPr>
          <p:cNvPr id="3" name="Content Placeholder 2"/>
          <p:cNvSpPr>
            <a:spLocks noGrp="1"/>
          </p:cNvSpPr>
          <p:nvPr>
            <p:ph sz="half" idx="1"/>
          </p:nvPr>
        </p:nvSpPr>
        <p:spPr>
          <a:xfrm>
            <a:off x="1793214" y="1578115"/>
            <a:ext cx="4267328" cy="4690395"/>
          </a:xfrm>
        </p:spPr>
        <p:txBody>
          <a:bodyPr/>
          <a:lstStyle/>
          <a:p>
            <a:r>
              <a:rPr lang="en-US" b="1" dirty="0" smtClean="0">
                <a:solidFill>
                  <a:schemeClr val="tx1"/>
                </a:solidFill>
              </a:rPr>
              <a:t>Windows 8</a:t>
            </a:r>
          </a:p>
          <a:p>
            <a:r>
              <a:rPr lang="en-US" dirty="0" smtClean="0">
                <a:solidFill>
                  <a:schemeClr val="tx1"/>
                </a:solidFill>
              </a:rPr>
              <a:t>Direct3D 11.1</a:t>
            </a:r>
          </a:p>
          <a:p>
            <a:r>
              <a:rPr lang="en-US" dirty="0" err="1">
                <a:solidFill>
                  <a:schemeClr val="tx1"/>
                </a:solidFill>
              </a:rPr>
              <a:t>XAudio</a:t>
            </a:r>
            <a:endParaRPr lang="en-US" dirty="0">
              <a:solidFill>
                <a:schemeClr val="tx1"/>
              </a:solidFill>
            </a:endParaRPr>
          </a:p>
          <a:p>
            <a:r>
              <a:rPr lang="en-US" dirty="0" err="1" smtClean="0">
                <a:solidFill>
                  <a:schemeClr val="tx1"/>
                </a:solidFill>
              </a:rPr>
              <a:t>PointerPoint</a:t>
            </a:r>
            <a:endParaRPr lang="en-US" dirty="0" smtClean="0">
              <a:solidFill>
                <a:schemeClr val="tx1"/>
              </a:solidFill>
            </a:endParaRPr>
          </a:p>
          <a:p>
            <a:r>
              <a:rPr lang="en-US" dirty="0" err="1" smtClean="0">
                <a:solidFill>
                  <a:schemeClr val="tx1"/>
                </a:solidFill>
              </a:rPr>
              <a:t>MouseLook</a:t>
            </a:r>
            <a:endParaRPr lang="en-US" dirty="0">
              <a:solidFill>
                <a:schemeClr val="tx1"/>
              </a:solidFill>
            </a:endParaRPr>
          </a:p>
          <a:p>
            <a:r>
              <a:rPr lang="en-US" dirty="0" smtClean="0">
                <a:solidFill>
                  <a:schemeClr val="tx1"/>
                </a:solidFill>
              </a:rPr>
              <a:t>XInput</a:t>
            </a:r>
          </a:p>
          <a:p>
            <a:r>
              <a:rPr lang="en-US" dirty="0" smtClean="0">
                <a:solidFill>
                  <a:schemeClr val="tx1"/>
                </a:solidFill>
              </a:rPr>
              <a:t>C++</a:t>
            </a:r>
          </a:p>
        </p:txBody>
      </p:sp>
      <p:sp>
        <p:nvSpPr>
          <p:cNvPr id="4" name="Content Placeholder 3"/>
          <p:cNvSpPr>
            <a:spLocks noGrp="1"/>
          </p:cNvSpPr>
          <p:nvPr>
            <p:ph sz="half" idx="2"/>
          </p:nvPr>
        </p:nvSpPr>
        <p:spPr>
          <a:xfrm>
            <a:off x="6293694" y="1578114"/>
            <a:ext cx="4267327" cy="4690396"/>
          </a:xfrm>
        </p:spPr>
        <p:txBody>
          <a:bodyPr/>
          <a:lstStyle/>
          <a:p>
            <a:r>
              <a:rPr lang="en-US" b="1" dirty="0" smtClean="0">
                <a:solidFill>
                  <a:schemeClr val="tx1"/>
                </a:solidFill>
              </a:rPr>
              <a:t>Windows 8.1</a:t>
            </a:r>
          </a:p>
          <a:p>
            <a:r>
              <a:rPr lang="en-US" dirty="0" smtClean="0">
                <a:solidFill>
                  <a:schemeClr val="tx1"/>
                </a:solidFill>
              </a:rPr>
              <a:t>Direct3D11.2</a:t>
            </a:r>
          </a:p>
          <a:p>
            <a:r>
              <a:rPr lang="en-US" sz="2856" dirty="0">
                <a:solidFill>
                  <a:schemeClr val="tx1"/>
                </a:solidFill>
              </a:rPr>
              <a:t>    Tiled Resources</a:t>
            </a:r>
          </a:p>
          <a:p>
            <a:r>
              <a:rPr lang="en-US" sz="2856" dirty="0">
                <a:solidFill>
                  <a:schemeClr val="tx1"/>
                </a:solidFill>
              </a:rPr>
              <a:t>    Scalers &amp; Overlays</a:t>
            </a:r>
          </a:p>
          <a:p>
            <a:r>
              <a:rPr lang="en-US" sz="2856" dirty="0">
                <a:solidFill>
                  <a:schemeClr val="tx1"/>
                </a:solidFill>
              </a:rPr>
              <a:t>    HLSL Shader linker</a:t>
            </a:r>
          </a:p>
          <a:p>
            <a:r>
              <a:rPr lang="en-US" dirty="0">
                <a:solidFill>
                  <a:schemeClr val="tx1"/>
                </a:solidFill>
              </a:rPr>
              <a:t>8-25GB packages</a:t>
            </a:r>
          </a:p>
          <a:p>
            <a:r>
              <a:rPr lang="en-US" dirty="0" smtClean="0">
                <a:solidFill>
                  <a:schemeClr val="tx1"/>
                </a:solidFill>
              </a:rPr>
              <a:t>Multi-</a:t>
            </a:r>
            <a:r>
              <a:rPr lang="en-US" dirty="0" err="1" smtClean="0">
                <a:solidFill>
                  <a:schemeClr val="tx1"/>
                </a:solidFill>
              </a:rPr>
              <a:t>mon</a:t>
            </a:r>
            <a:endParaRPr lang="en-US" dirty="0">
              <a:solidFill>
                <a:schemeClr val="tx1"/>
              </a:solidFill>
            </a:endParaRPr>
          </a:p>
          <a:p>
            <a:r>
              <a:rPr lang="en-US" dirty="0" smtClean="0">
                <a:solidFill>
                  <a:schemeClr val="tx1"/>
                </a:solidFill>
              </a:rPr>
              <a:t>Wi-Fi Direct</a:t>
            </a:r>
            <a:endParaRPr lang="en-US" dirty="0">
              <a:solidFill>
                <a:schemeClr val="tx1"/>
              </a:solidFill>
            </a:endParaRPr>
          </a:p>
        </p:txBody>
      </p:sp>
    </p:spTree>
    <p:extLst>
      <p:ext uri="{BB962C8B-B14F-4D97-AF65-F5344CB8AC3E}">
        <p14:creationId xmlns:p14="http://schemas.microsoft.com/office/powerpoint/2010/main" val="211477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Go For It</a:t>
            </a:r>
            <a:endParaRPr lang="en-US" dirty="0">
              <a:solidFill>
                <a:schemeClr val="tx1"/>
              </a:solidFill>
            </a:endParaRPr>
          </a:p>
        </p:txBody>
      </p:sp>
      <p:sp>
        <p:nvSpPr>
          <p:cNvPr id="3" name="Content Placeholder 2"/>
          <p:cNvSpPr>
            <a:spLocks noGrp="1"/>
          </p:cNvSpPr>
          <p:nvPr>
            <p:ph idx="1"/>
          </p:nvPr>
        </p:nvSpPr>
        <p:spPr>
          <a:xfrm>
            <a:off x="275481" y="1211264"/>
            <a:ext cx="11885514" cy="5486400"/>
          </a:xfrm>
        </p:spPr>
        <p:txBody>
          <a:bodyPr/>
          <a:lstStyle/>
          <a:p>
            <a:r>
              <a:rPr lang="en-US" dirty="0" smtClean="0">
                <a:solidFill>
                  <a:schemeClr val="tx1"/>
                </a:solidFill>
              </a:rPr>
              <a:t>Get </a:t>
            </a:r>
            <a:r>
              <a:rPr lang="en-US" dirty="0">
                <a:solidFill>
                  <a:schemeClr val="tx1"/>
                </a:solidFill>
              </a:rPr>
              <a:t>your </a:t>
            </a:r>
            <a:r>
              <a:rPr lang="en-US" dirty="0" smtClean="0">
                <a:solidFill>
                  <a:schemeClr val="tx1"/>
                </a:solidFill>
              </a:rPr>
              <a:t>cutting edge game out </a:t>
            </a:r>
            <a:r>
              <a:rPr lang="en-US" dirty="0">
                <a:solidFill>
                  <a:schemeClr val="tx1"/>
                </a:solidFill>
              </a:rPr>
              <a:t>to these new </a:t>
            </a:r>
            <a:r>
              <a:rPr lang="en-US" dirty="0" smtClean="0">
                <a:solidFill>
                  <a:schemeClr val="tx1"/>
                </a:solidFill>
              </a:rPr>
              <a:t>users/places</a:t>
            </a:r>
          </a:p>
          <a:p>
            <a:pPr lvl="1"/>
            <a:r>
              <a:rPr lang="en-US" dirty="0" smtClean="0">
                <a:solidFill>
                  <a:schemeClr val="tx1"/>
                </a:solidFill>
              </a:rPr>
              <a:t>     Pioneer </a:t>
            </a:r>
            <a:r>
              <a:rPr lang="en-US" dirty="0">
                <a:solidFill>
                  <a:schemeClr val="tx1"/>
                </a:solidFill>
              </a:rPr>
              <a:t>this new space</a:t>
            </a:r>
          </a:p>
          <a:p>
            <a:r>
              <a:rPr lang="en-US" dirty="0" smtClean="0">
                <a:solidFill>
                  <a:schemeClr val="tx1"/>
                </a:solidFill>
              </a:rPr>
              <a:t>Check out the solutions for your case:</a:t>
            </a:r>
          </a:p>
          <a:p>
            <a:pPr lvl="1"/>
            <a:r>
              <a:rPr lang="en-US" dirty="0" smtClean="0">
                <a:solidFill>
                  <a:schemeClr val="tx1"/>
                </a:solidFill>
              </a:rPr>
              <a:t>     Store, packaging, installer</a:t>
            </a:r>
          </a:p>
          <a:p>
            <a:pPr lvl="1"/>
            <a:r>
              <a:rPr lang="en-US" dirty="0">
                <a:solidFill>
                  <a:schemeClr val="tx1"/>
                </a:solidFill>
              </a:rPr>
              <a:t> </a:t>
            </a:r>
            <a:r>
              <a:rPr lang="en-US" dirty="0" smtClean="0">
                <a:solidFill>
                  <a:schemeClr val="tx1"/>
                </a:solidFill>
              </a:rPr>
              <a:t>    Rich input/controller options</a:t>
            </a:r>
          </a:p>
          <a:p>
            <a:pPr lvl="1"/>
            <a:r>
              <a:rPr lang="en-US" dirty="0" smtClean="0">
                <a:solidFill>
                  <a:schemeClr val="tx1"/>
                </a:solidFill>
              </a:rPr>
              <a:t>     Direct3D11 graphics, hardware scalers</a:t>
            </a:r>
          </a:p>
          <a:p>
            <a:pPr lvl="1"/>
            <a:r>
              <a:rPr lang="en-US" dirty="0">
                <a:solidFill>
                  <a:schemeClr val="tx1"/>
                </a:solidFill>
              </a:rPr>
              <a:t> </a:t>
            </a:r>
            <a:r>
              <a:rPr lang="en-US" dirty="0" smtClean="0">
                <a:solidFill>
                  <a:schemeClr val="tx1"/>
                </a:solidFill>
              </a:rPr>
              <a:t>    Networking, services</a:t>
            </a:r>
          </a:p>
          <a:p>
            <a:pPr lvl="1"/>
            <a:r>
              <a:rPr lang="en-US" dirty="0">
                <a:solidFill>
                  <a:schemeClr val="tx1"/>
                </a:solidFill>
              </a:rPr>
              <a:t> </a:t>
            </a:r>
            <a:endParaRPr lang="en-US" dirty="0" smtClean="0">
              <a:solidFill>
                <a:schemeClr val="tx1"/>
              </a:solidFill>
            </a:endParaRPr>
          </a:p>
        </p:txBody>
      </p:sp>
    </p:spTree>
    <p:extLst>
      <p:ext uri="{BB962C8B-B14F-4D97-AF65-F5344CB8AC3E}">
        <p14:creationId xmlns:p14="http://schemas.microsoft.com/office/powerpoint/2010/main" val="390966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R</a:t>
            </a:r>
            <a:r>
              <a:rPr lang="en-US" dirty="0" smtClean="0">
                <a:solidFill>
                  <a:schemeClr val="tx1"/>
                </a:solidFill>
              </a:rPr>
              <a:t>elated talks </a:t>
            </a:r>
            <a:endParaRPr lang="en-US" dirty="0">
              <a:solidFill>
                <a:schemeClr val="tx1"/>
              </a:solidFill>
            </a:endParaRPr>
          </a:p>
        </p:txBody>
      </p:sp>
      <p:graphicFrame>
        <p:nvGraphicFramePr>
          <p:cNvPr id="3" name="Table 2"/>
          <p:cNvGraphicFramePr>
            <a:graphicFrameLocks noGrp="1"/>
          </p:cNvGraphicFramePr>
          <p:nvPr>
            <p:extLst/>
          </p:nvPr>
        </p:nvGraphicFramePr>
        <p:xfrm>
          <a:off x="306023" y="1288090"/>
          <a:ext cx="11854125" cy="5409114"/>
        </p:xfrm>
        <a:graphic>
          <a:graphicData uri="http://schemas.openxmlformats.org/drawingml/2006/table">
            <a:tbl>
              <a:tblPr firstRow="1" bandRow="1">
                <a:tableStyleId>{5C22544A-7EE6-4342-B048-85BDC9FD1C3A}</a:tableStyleId>
              </a:tblPr>
              <a:tblGrid>
                <a:gridCol w="10406738"/>
                <a:gridCol w="1447387"/>
              </a:tblGrid>
              <a:tr h="416400">
                <a:tc>
                  <a:txBody>
                    <a:bodyPr/>
                    <a:lstStyle/>
                    <a:p>
                      <a:r>
                        <a:rPr lang="en-US" sz="1800" dirty="0" smtClean="0"/>
                        <a:t>Title</a:t>
                      </a:r>
                      <a:endParaRPr lang="en-US" sz="1800" dirty="0"/>
                    </a:p>
                  </a:txBody>
                  <a:tcPr marL="91414" marR="91414" marT="45706" marB="45706"/>
                </a:tc>
                <a:tc>
                  <a:txBody>
                    <a:bodyPr/>
                    <a:lstStyle/>
                    <a:p>
                      <a:pPr algn="ctr"/>
                      <a:r>
                        <a:rPr lang="en-US" sz="1800" dirty="0" smtClean="0"/>
                        <a:t>Session ID</a:t>
                      </a:r>
                      <a:endParaRPr lang="en-US" sz="1800" dirty="0"/>
                    </a:p>
                  </a:txBody>
                  <a:tcPr marL="91414" marR="91414" marT="45706" marB="45706"/>
                </a:tc>
              </a:tr>
              <a:tr h="416400">
                <a:tc>
                  <a:txBody>
                    <a:bodyPr/>
                    <a:lstStyle/>
                    <a:p>
                      <a:r>
                        <a:rPr lang="en-US" sz="1800" dirty="0" smtClean="0"/>
                        <a:t>Building Games</a:t>
                      </a:r>
                      <a:r>
                        <a:rPr lang="en-US" sz="1800" baseline="0" dirty="0" smtClean="0"/>
                        <a:t> for Windows</a:t>
                      </a:r>
                      <a:endParaRPr lang="en-US" sz="1800" dirty="0"/>
                    </a:p>
                  </a:txBody>
                  <a:tcPr marL="91414" marR="91414" marT="45706" marB="45706"/>
                </a:tc>
                <a:tc>
                  <a:txBody>
                    <a:bodyPr/>
                    <a:lstStyle/>
                    <a:p>
                      <a:pPr algn="ctr"/>
                      <a:r>
                        <a:rPr lang="en-US" sz="1800" dirty="0" smtClean="0"/>
                        <a:t>2-047</a:t>
                      </a:r>
                      <a:endParaRPr lang="en-US" sz="1800" dirty="0"/>
                    </a:p>
                  </a:txBody>
                  <a:tcPr marL="91414" marR="91414" marT="45706" marB="45706"/>
                </a:tc>
              </a:tr>
              <a:tr h="416400">
                <a:tc>
                  <a:txBody>
                    <a:bodyPr/>
                    <a:lstStyle/>
                    <a:p>
                      <a:r>
                        <a:rPr lang="en-US" sz="1800" dirty="0" smtClean="0"/>
                        <a:t>What’s new in Direct3D 11.2</a:t>
                      </a:r>
                      <a:endParaRPr lang="en-US" sz="1800" dirty="0"/>
                    </a:p>
                  </a:txBody>
                  <a:tcPr marL="91414" marR="91414" marT="45706" marB="45706"/>
                </a:tc>
                <a:tc>
                  <a:txBody>
                    <a:bodyPr/>
                    <a:lstStyle/>
                    <a:p>
                      <a:pPr algn="ctr"/>
                      <a:r>
                        <a:rPr lang="en-US" sz="1800" dirty="0" smtClean="0"/>
                        <a:t>3</a:t>
                      </a:r>
                      <a:r>
                        <a:rPr lang="en-US" sz="1800" baseline="0" dirty="0" smtClean="0"/>
                        <a:t>-062</a:t>
                      </a:r>
                      <a:endParaRPr lang="en-US" sz="1800" dirty="0"/>
                    </a:p>
                  </a:txBody>
                  <a:tcPr marL="91414" marR="91414" marT="45706" marB="45706"/>
                </a:tc>
              </a:tr>
              <a:tr h="416400">
                <a:tc>
                  <a:txBody>
                    <a:bodyPr/>
                    <a:lstStyle/>
                    <a:p>
                      <a:r>
                        <a:rPr lang="en-US" sz="1800" dirty="0" smtClean="0"/>
                        <a:t>Massive virtual textures for games: Direct3D and Tiled Resources</a:t>
                      </a:r>
                    </a:p>
                  </a:txBody>
                  <a:tcPr marL="91414" marR="91414" marT="45706" marB="45706"/>
                </a:tc>
                <a:tc>
                  <a:txBody>
                    <a:bodyPr/>
                    <a:lstStyle/>
                    <a:p>
                      <a:pPr algn="ctr"/>
                      <a:r>
                        <a:rPr lang="en-US" sz="1800" dirty="0" smtClean="0"/>
                        <a:t>4-063</a:t>
                      </a:r>
                      <a:endParaRPr lang="en-US" sz="1800" dirty="0"/>
                    </a:p>
                  </a:txBody>
                  <a:tcPr marL="91414" marR="91414" marT="45706" marB="45706"/>
                </a:tc>
              </a:tr>
              <a:tr h="416400">
                <a:tc>
                  <a:txBody>
                    <a:bodyPr/>
                    <a:lstStyle/>
                    <a:p>
                      <a:r>
                        <a:rPr lang="en-US" sz="1800" dirty="0" smtClean="0"/>
                        <a:t>DirectX Graphics Debugging</a:t>
                      </a:r>
                      <a:r>
                        <a:rPr lang="en-US" sz="1800" baseline="0" dirty="0" smtClean="0"/>
                        <a:t> Tools</a:t>
                      </a:r>
                      <a:endParaRPr lang="en-US" sz="1800" dirty="0"/>
                    </a:p>
                  </a:txBody>
                  <a:tcPr marL="91414" marR="91414" marT="45706" marB="45706"/>
                </a:tc>
                <a:tc>
                  <a:txBody>
                    <a:bodyPr/>
                    <a:lstStyle/>
                    <a:p>
                      <a:pPr algn="ctr"/>
                      <a:r>
                        <a:rPr lang="en-US" sz="1800" dirty="0" smtClean="0"/>
                        <a:t>3-141</a:t>
                      </a:r>
                      <a:endParaRPr lang="en-US" sz="1800" dirty="0"/>
                    </a:p>
                  </a:txBody>
                  <a:tcPr marL="91414" marR="91414" marT="45706" marB="45706"/>
                </a:tc>
              </a:tr>
              <a:tr h="416400">
                <a:tc>
                  <a:txBody>
                    <a:bodyPr/>
                    <a:lstStyle/>
                    <a:p>
                      <a:r>
                        <a:rPr lang="en-US" sz="1800" dirty="0" smtClean="0"/>
                        <a:t>Bringing Desktop PC Games to the Windows Store</a:t>
                      </a:r>
                      <a:endParaRPr lang="en-US" sz="1800" dirty="0"/>
                    </a:p>
                  </a:txBody>
                  <a:tcPr marL="91414" marR="91414" marT="45706" marB="45706"/>
                </a:tc>
                <a:tc>
                  <a:txBody>
                    <a:bodyPr/>
                    <a:lstStyle/>
                    <a:p>
                      <a:pPr algn="ctr"/>
                      <a:r>
                        <a:rPr lang="en-US" sz="1800" dirty="0" smtClean="0"/>
                        <a:t>3-190</a:t>
                      </a:r>
                      <a:endParaRPr lang="en-US" sz="1800" dirty="0"/>
                    </a:p>
                  </a:txBody>
                  <a:tcPr marL="91414" marR="91414" marT="45706" marB="45706"/>
                </a:tc>
              </a:tr>
              <a:tr h="416400">
                <a:tc>
                  <a:txBody>
                    <a:bodyPr/>
                    <a:lstStyle/>
                    <a:p>
                      <a:r>
                        <a:rPr lang="en-US" sz="1800" dirty="0" smtClean="0"/>
                        <a:t>Tales</a:t>
                      </a:r>
                      <a:r>
                        <a:rPr lang="en-US" sz="1800" baseline="0" dirty="0" smtClean="0"/>
                        <a:t> from the Trenches: Developing “The Harvest” and “Gunpowder” with Unity</a:t>
                      </a:r>
                      <a:endParaRPr lang="en-US" sz="1800" dirty="0"/>
                    </a:p>
                  </a:txBody>
                  <a:tcPr marL="91414" marR="91414" marT="45706" marB="45706"/>
                </a:tc>
                <a:tc>
                  <a:txBody>
                    <a:bodyPr/>
                    <a:lstStyle/>
                    <a:p>
                      <a:pPr algn="ctr"/>
                      <a:r>
                        <a:rPr lang="en-US" sz="1800" dirty="0" smtClean="0"/>
                        <a:t>3-044</a:t>
                      </a:r>
                      <a:endParaRPr lang="en-US" sz="1800" dirty="0"/>
                    </a:p>
                  </a:txBody>
                  <a:tcPr marL="91414" marR="91414" marT="45706" marB="45706"/>
                </a:tc>
              </a:tr>
              <a:tr h="416400">
                <a:tc>
                  <a:txBody>
                    <a:bodyPr/>
                    <a:lstStyle/>
                    <a:p>
                      <a:r>
                        <a:rPr lang="en-US" sz="1800" dirty="0" smtClean="0"/>
                        <a:t>Accelerating Windows Store Game Development with Middleware</a:t>
                      </a:r>
                      <a:endParaRPr lang="en-US" sz="1800" dirty="0"/>
                    </a:p>
                  </a:txBody>
                  <a:tcPr marL="91414" marR="91414" marT="45706" marB="45706"/>
                </a:tc>
                <a:tc>
                  <a:txBody>
                    <a:bodyPr/>
                    <a:lstStyle/>
                    <a:p>
                      <a:pPr algn="ctr"/>
                      <a:r>
                        <a:rPr lang="en-US" sz="1800" dirty="0" smtClean="0"/>
                        <a:t>3-187</a:t>
                      </a:r>
                      <a:endParaRPr lang="en-US" sz="1800" dirty="0"/>
                    </a:p>
                  </a:txBody>
                  <a:tcPr marL="91414" marR="91414" marT="45706" marB="45706"/>
                </a:tc>
              </a:tr>
              <a:tr h="416400">
                <a:tc>
                  <a:txBody>
                    <a:bodyPr/>
                    <a:lstStyle/>
                    <a:p>
                      <a:r>
                        <a:rPr lang="en-US" sz="1800" dirty="0" smtClean="0"/>
                        <a:t>Bringing Halo: Spartan Assault to Windows tablets and mobile devices</a:t>
                      </a:r>
                    </a:p>
                  </a:txBody>
                  <a:tcPr marL="91414" marR="91414" marT="45706" marB="45706"/>
                </a:tc>
                <a:tc>
                  <a:txBody>
                    <a:bodyPr/>
                    <a:lstStyle/>
                    <a:p>
                      <a:pPr algn="ctr"/>
                      <a:r>
                        <a:rPr lang="en-US" sz="1800" dirty="0" smtClean="0"/>
                        <a:t>2-049</a:t>
                      </a:r>
                      <a:endParaRPr lang="en-US" sz="1800" dirty="0"/>
                    </a:p>
                  </a:txBody>
                  <a:tcPr marL="91414" marR="91414" marT="45706" marB="45706"/>
                </a:tc>
              </a:tr>
              <a:tr h="416400">
                <a:tc>
                  <a:txBody>
                    <a:bodyPr/>
                    <a:lstStyle/>
                    <a:p>
                      <a:r>
                        <a:rPr lang="en-US" sz="1800" dirty="0" smtClean="0"/>
                        <a:t>From Android or </a:t>
                      </a:r>
                      <a:r>
                        <a:rPr lang="en-US" sz="1800" dirty="0" err="1" smtClean="0"/>
                        <a:t>iOS</a:t>
                      </a:r>
                      <a:r>
                        <a:rPr lang="en-US" sz="1800" dirty="0" smtClean="0"/>
                        <a:t>: Bringing Your</a:t>
                      </a:r>
                      <a:r>
                        <a:rPr lang="en-US" sz="1800" baseline="0" dirty="0" smtClean="0"/>
                        <a:t> OpenGL ES Game to the Windows Store</a:t>
                      </a:r>
                      <a:endParaRPr lang="en-US" sz="1800" dirty="0"/>
                    </a:p>
                  </a:txBody>
                  <a:tcPr marL="91414" marR="91414" marT="45706" marB="45706"/>
                </a:tc>
                <a:tc>
                  <a:txBody>
                    <a:bodyPr/>
                    <a:lstStyle/>
                    <a:p>
                      <a:pPr algn="ctr"/>
                      <a:r>
                        <a:rPr lang="en-US" sz="1800" dirty="0" smtClean="0"/>
                        <a:t>3-189</a:t>
                      </a:r>
                      <a:endParaRPr lang="en-US" sz="1800" dirty="0"/>
                    </a:p>
                  </a:txBody>
                  <a:tcPr marL="91414" marR="91414" marT="45706" marB="45706"/>
                </a:tc>
              </a:tr>
              <a:tr h="412314">
                <a:tc>
                  <a:txBody>
                    <a:bodyPr/>
                    <a:lstStyle/>
                    <a:p>
                      <a:r>
                        <a:rPr lang="en-US" sz="1800" i="1" dirty="0" smtClean="0"/>
                        <a:t>Cutting Edge Games on Windows Tablets</a:t>
                      </a:r>
                      <a:endParaRPr lang="en-US" sz="1800" i="1" dirty="0"/>
                    </a:p>
                  </a:txBody>
                  <a:tcPr marL="91414" marR="91414" marT="45706" marB="45706"/>
                </a:tc>
                <a:tc>
                  <a:txBody>
                    <a:bodyPr/>
                    <a:lstStyle/>
                    <a:p>
                      <a:pPr algn="ctr"/>
                      <a:r>
                        <a:rPr lang="en-US" sz="1800" dirty="0" smtClean="0"/>
                        <a:t>3-043</a:t>
                      </a:r>
                      <a:endParaRPr lang="en-US" sz="1800" dirty="0"/>
                    </a:p>
                  </a:txBody>
                  <a:tcPr marL="91414" marR="91414" marT="45706" marB="45706"/>
                </a:tc>
              </a:tr>
              <a:tr h="416400">
                <a:tc>
                  <a:txBody>
                    <a:bodyPr/>
                    <a:lstStyle/>
                    <a:p>
                      <a:r>
                        <a:rPr lang="en-US" sz="1800" dirty="0" smtClean="0"/>
                        <a:t>Play Together! Leaderboards with Windows Azure</a:t>
                      </a:r>
                      <a:r>
                        <a:rPr lang="en-US" sz="1800" baseline="0" dirty="0" smtClean="0"/>
                        <a:t> and </a:t>
                      </a:r>
                      <a:r>
                        <a:rPr lang="en-US" sz="1800" baseline="0" dirty="0" err="1" smtClean="0"/>
                        <a:t>iMultiplayer</a:t>
                      </a:r>
                      <a:r>
                        <a:rPr lang="en-US" sz="1800" baseline="0" dirty="0" smtClean="0"/>
                        <a:t> with </a:t>
                      </a:r>
                      <a:r>
                        <a:rPr lang="en-US" sz="1800" baseline="0" dirty="0" err="1" smtClean="0"/>
                        <a:t>WiFi</a:t>
                      </a:r>
                      <a:r>
                        <a:rPr lang="en-US" sz="1800" baseline="0" dirty="0" smtClean="0"/>
                        <a:t> Direct</a:t>
                      </a:r>
                      <a:endParaRPr lang="en-US" sz="1800" dirty="0"/>
                    </a:p>
                  </a:txBody>
                  <a:tcPr marL="91414" marR="91414" marT="45706" marB="45706"/>
                </a:tc>
                <a:tc>
                  <a:txBody>
                    <a:bodyPr/>
                    <a:lstStyle/>
                    <a:p>
                      <a:pPr algn="ctr"/>
                      <a:r>
                        <a:rPr lang="en-US" sz="1800" dirty="0" smtClean="0"/>
                        <a:t>3-051</a:t>
                      </a:r>
                      <a:endParaRPr lang="en-US" sz="1800" dirty="0"/>
                    </a:p>
                  </a:txBody>
                  <a:tcPr marL="91414" marR="91414" marT="45706" marB="45706"/>
                </a:tc>
              </a:tr>
              <a:tr h="416400">
                <a:tc>
                  <a:txBody>
                    <a:bodyPr/>
                    <a:lstStyle/>
                    <a:p>
                      <a:r>
                        <a:rPr lang="en-US" sz="1800" dirty="0" smtClean="0"/>
                        <a:t>Innovations</a:t>
                      </a:r>
                      <a:r>
                        <a:rPr lang="en-US" sz="1800" baseline="0" dirty="0" smtClean="0"/>
                        <a:t> in High Performance 2D Graphics with DirectX</a:t>
                      </a:r>
                      <a:endParaRPr lang="en-US" sz="1800" dirty="0"/>
                    </a:p>
                  </a:txBody>
                  <a:tcPr marL="91414" marR="91414" marT="45706" marB="45706"/>
                </a:tc>
                <a:tc>
                  <a:txBody>
                    <a:bodyPr/>
                    <a:lstStyle/>
                    <a:p>
                      <a:pPr algn="ctr"/>
                      <a:r>
                        <a:rPr lang="en-US" sz="1800" dirty="0" smtClean="0"/>
                        <a:t>3-191</a:t>
                      </a:r>
                      <a:endParaRPr lang="en-US" sz="1800" dirty="0"/>
                    </a:p>
                  </a:txBody>
                  <a:tcPr marL="91414" marR="91414" marT="45706" marB="45706"/>
                </a:tc>
              </a:tr>
            </a:tbl>
          </a:graphicData>
        </a:graphic>
      </p:graphicFrame>
    </p:spTree>
    <p:extLst>
      <p:ext uri="{BB962C8B-B14F-4D97-AF65-F5344CB8AC3E}">
        <p14:creationId xmlns:p14="http://schemas.microsoft.com/office/powerpoint/2010/main" val="42146409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04373" y="2566786"/>
            <a:ext cx="1523297" cy="619667"/>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Movies &amp; Cut Scenes</a:t>
            </a:r>
          </a:p>
        </p:txBody>
      </p:sp>
      <p:sp>
        <p:nvSpPr>
          <p:cNvPr id="6" name="Rectangle 5"/>
          <p:cNvSpPr/>
          <p:nvPr/>
        </p:nvSpPr>
        <p:spPr>
          <a:xfrm>
            <a:off x="233235" y="1398905"/>
            <a:ext cx="12014758" cy="1029973"/>
          </a:xfrm>
          <a:prstGeom prst="rect">
            <a:avLst/>
          </a:prstGeom>
          <a:solidFill>
            <a:schemeClr val="accent2"/>
          </a:solidFill>
          <a:ln>
            <a:noFill/>
          </a:ln>
        </p:spPr>
        <p:style>
          <a:lnRef idx="2">
            <a:schemeClr val="accent1"/>
          </a:lnRef>
          <a:fillRef idx="1">
            <a:schemeClr val="lt1"/>
          </a:fillRef>
          <a:effectRef idx="0">
            <a:schemeClr val="accent1"/>
          </a:effectRef>
          <a:fontRef idx="minor">
            <a:schemeClr val="dk1"/>
          </a:fontRef>
        </p:style>
        <p:txBody>
          <a:bodyPr lIns="124165" tIns="62083" rIns="124165" bIns="62083" rtlCol="0" anchor="ctr"/>
          <a:lstStyle/>
          <a:p>
            <a:pPr algn="ctr" defTabSz="932597"/>
            <a:r>
              <a:rPr lang="en-US" sz="2448" dirty="0">
                <a:solidFill>
                  <a:srgbClr val="FFFFFF"/>
                </a:solidFill>
                <a:latin typeface="Segoe UI Semibold" pitchFamily="34" charset="0"/>
              </a:rPr>
              <a:t>Your Killer Game</a:t>
            </a:r>
          </a:p>
        </p:txBody>
      </p:sp>
      <p:sp>
        <p:nvSpPr>
          <p:cNvPr id="9" name="Rectangle 8"/>
          <p:cNvSpPr/>
          <p:nvPr/>
        </p:nvSpPr>
        <p:spPr>
          <a:xfrm>
            <a:off x="3886122" y="2566785"/>
            <a:ext cx="1348664" cy="615396"/>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Game Input</a:t>
            </a:r>
          </a:p>
        </p:txBody>
      </p:sp>
      <p:sp>
        <p:nvSpPr>
          <p:cNvPr id="10" name="Rectangle 9"/>
          <p:cNvSpPr/>
          <p:nvPr/>
        </p:nvSpPr>
        <p:spPr>
          <a:xfrm>
            <a:off x="233234" y="2566787"/>
            <a:ext cx="1487890" cy="613273"/>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Graphics</a:t>
            </a:r>
          </a:p>
        </p:txBody>
      </p:sp>
      <p:sp>
        <p:nvSpPr>
          <p:cNvPr id="11" name="Rectangle 10"/>
          <p:cNvSpPr/>
          <p:nvPr/>
        </p:nvSpPr>
        <p:spPr>
          <a:xfrm>
            <a:off x="5518603" y="2566787"/>
            <a:ext cx="1343299"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Audio</a:t>
            </a:r>
          </a:p>
          <a:p>
            <a:pPr algn="ctr" defTabSz="932597"/>
            <a:endParaRPr lang="en-US" sz="1632" dirty="0">
              <a:solidFill>
                <a:srgbClr val="000000"/>
              </a:solidFill>
              <a:cs typeface="Segoe UI" pitchFamily="34" charset="0"/>
            </a:endParaRPr>
          </a:p>
        </p:txBody>
      </p:sp>
      <p:sp>
        <p:nvSpPr>
          <p:cNvPr id="12" name="Rectangle 11"/>
          <p:cNvSpPr/>
          <p:nvPr/>
        </p:nvSpPr>
        <p:spPr>
          <a:xfrm>
            <a:off x="305530" y="3420258"/>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Direct3D11</a:t>
            </a:r>
          </a:p>
        </p:txBody>
      </p:sp>
      <p:sp>
        <p:nvSpPr>
          <p:cNvPr id="13" name="Rectangle 12"/>
          <p:cNvSpPr/>
          <p:nvPr/>
        </p:nvSpPr>
        <p:spPr>
          <a:xfrm>
            <a:off x="2104374" y="3420538"/>
            <a:ext cx="139926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DirectX Video</a:t>
            </a:r>
          </a:p>
        </p:txBody>
      </p:sp>
      <p:sp>
        <p:nvSpPr>
          <p:cNvPr id="14" name="Rectangle 13"/>
          <p:cNvSpPr/>
          <p:nvPr/>
        </p:nvSpPr>
        <p:spPr>
          <a:xfrm>
            <a:off x="3891488" y="3433210"/>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Pointer</a:t>
            </a:r>
          </a:p>
          <a:p>
            <a:pPr algn="ctr" defTabSz="932597"/>
            <a:r>
              <a:rPr lang="en-US" sz="1632" dirty="0">
                <a:solidFill>
                  <a:srgbClr val="000000"/>
                </a:solidFill>
                <a:cs typeface="Segoe UI" pitchFamily="34" charset="0"/>
              </a:rPr>
              <a:t>Point</a:t>
            </a:r>
          </a:p>
        </p:txBody>
      </p:sp>
      <p:sp>
        <p:nvSpPr>
          <p:cNvPr id="15" name="Rectangle 14"/>
          <p:cNvSpPr/>
          <p:nvPr/>
        </p:nvSpPr>
        <p:spPr>
          <a:xfrm>
            <a:off x="7235635" y="3446163"/>
            <a:ext cx="1343297"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PLM</a:t>
            </a:r>
          </a:p>
        </p:txBody>
      </p:sp>
      <p:sp>
        <p:nvSpPr>
          <p:cNvPr id="17" name="Rectangle 16"/>
          <p:cNvSpPr/>
          <p:nvPr/>
        </p:nvSpPr>
        <p:spPr>
          <a:xfrm>
            <a:off x="8983229" y="3435447"/>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Windows Live</a:t>
            </a:r>
          </a:p>
        </p:txBody>
      </p:sp>
      <p:sp>
        <p:nvSpPr>
          <p:cNvPr id="24" name="Rectangle 23"/>
          <p:cNvSpPr/>
          <p:nvPr/>
        </p:nvSpPr>
        <p:spPr>
          <a:xfrm>
            <a:off x="8941778" y="2566787"/>
            <a:ext cx="1487890"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Connected Services</a:t>
            </a:r>
          </a:p>
          <a:p>
            <a:pPr algn="ctr" defTabSz="932597"/>
            <a:endParaRPr lang="en-US" sz="1632" dirty="0">
              <a:solidFill>
                <a:srgbClr val="000000"/>
              </a:solidFill>
              <a:cs typeface="Segoe UI" pitchFamily="34" charset="0"/>
            </a:endParaRPr>
          </a:p>
        </p:txBody>
      </p:sp>
      <p:sp>
        <p:nvSpPr>
          <p:cNvPr id="25" name="Rectangle 24"/>
          <p:cNvSpPr/>
          <p:nvPr/>
        </p:nvSpPr>
        <p:spPr>
          <a:xfrm>
            <a:off x="7151082" y="2566787"/>
            <a:ext cx="1512400"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Local Services</a:t>
            </a:r>
          </a:p>
          <a:p>
            <a:pPr algn="ctr" defTabSz="932597"/>
            <a:endParaRPr lang="en-US" sz="1632" dirty="0">
              <a:solidFill>
                <a:srgbClr val="000000"/>
              </a:solidFill>
              <a:cs typeface="Segoe UI" pitchFamily="34" charset="0"/>
            </a:endParaRPr>
          </a:p>
        </p:txBody>
      </p:sp>
      <p:sp>
        <p:nvSpPr>
          <p:cNvPr id="26" name="Rectangle 25"/>
          <p:cNvSpPr/>
          <p:nvPr/>
        </p:nvSpPr>
        <p:spPr>
          <a:xfrm>
            <a:off x="305530" y="4122407"/>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Direct2D</a:t>
            </a:r>
          </a:p>
        </p:txBody>
      </p:sp>
      <p:sp>
        <p:nvSpPr>
          <p:cNvPr id="27" name="Rectangle 26"/>
          <p:cNvSpPr/>
          <p:nvPr/>
        </p:nvSpPr>
        <p:spPr>
          <a:xfrm>
            <a:off x="3886122" y="4810714"/>
            <a:ext cx="1343299" cy="642426"/>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err="1">
                <a:solidFill>
                  <a:srgbClr val="000000"/>
                </a:solidFill>
                <a:cs typeface="Segoe UI" pitchFamily="34" charset="0"/>
              </a:rPr>
              <a:t>XInput</a:t>
            </a:r>
            <a:endParaRPr lang="en-US" sz="1632" dirty="0">
              <a:solidFill>
                <a:srgbClr val="000000"/>
              </a:solidFill>
              <a:cs typeface="Segoe UI" pitchFamily="34" charset="0"/>
            </a:endParaRPr>
          </a:p>
        </p:txBody>
      </p:sp>
      <p:sp>
        <p:nvSpPr>
          <p:cNvPr id="28" name="Rectangle 27"/>
          <p:cNvSpPr/>
          <p:nvPr/>
        </p:nvSpPr>
        <p:spPr>
          <a:xfrm>
            <a:off x="3886122" y="4119281"/>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Sensor API</a:t>
            </a:r>
          </a:p>
        </p:txBody>
      </p:sp>
      <p:sp>
        <p:nvSpPr>
          <p:cNvPr id="29" name="Rectangle 28"/>
          <p:cNvSpPr/>
          <p:nvPr/>
        </p:nvSpPr>
        <p:spPr>
          <a:xfrm>
            <a:off x="5518603" y="3440436"/>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WASAPI</a:t>
            </a:r>
          </a:p>
        </p:txBody>
      </p:sp>
      <p:sp>
        <p:nvSpPr>
          <p:cNvPr id="31" name="Rectangle 30"/>
          <p:cNvSpPr/>
          <p:nvPr/>
        </p:nvSpPr>
        <p:spPr>
          <a:xfrm>
            <a:off x="8983229" y="4121517"/>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Windows Store</a:t>
            </a:r>
          </a:p>
        </p:txBody>
      </p:sp>
      <p:sp>
        <p:nvSpPr>
          <p:cNvPr id="32" name="Rectangle 31"/>
          <p:cNvSpPr/>
          <p:nvPr/>
        </p:nvSpPr>
        <p:spPr>
          <a:xfrm>
            <a:off x="8983229" y="4812950"/>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Xbox LIVE</a:t>
            </a:r>
          </a:p>
        </p:txBody>
      </p:sp>
      <p:sp>
        <p:nvSpPr>
          <p:cNvPr id="33" name="Rectangle 32"/>
          <p:cNvSpPr/>
          <p:nvPr/>
        </p:nvSpPr>
        <p:spPr>
          <a:xfrm>
            <a:off x="2104374" y="4127742"/>
            <a:ext cx="139926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Media Foundation</a:t>
            </a:r>
          </a:p>
        </p:txBody>
      </p:sp>
      <p:sp>
        <p:nvSpPr>
          <p:cNvPr id="35" name="Rectangle 34"/>
          <p:cNvSpPr/>
          <p:nvPr/>
        </p:nvSpPr>
        <p:spPr>
          <a:xfrm>
            <a:off x="7235635" y="4128498"/>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err="1">
                <a:solidFill>
                  <a:srgbClr val="000000"/>
                </a:solidFill>
                <a:cs typeface="Segoe UI" pitchFamily="34" charset="0"/>
              </a:rPr>
              <a:t>AppData</a:t>
            </a:r>
            <a:endParaRPr lang="en-US" sz="1632" dirty="0">
              <a:solidFill>
                <a:srgbClr val="000000"/>
              </a:solidFill>
              <a:cs typeface="Segoe UI" pitchFamily="34" charset="0"/>
            </a:endParaRPr>
          </a:p>
        </p:txBody>
      </p:sp>
      <p:sp>
        <p:nvSpPr>
          <p:cNvPr id="36" name="Rectangle 35"/>
          <p:cNvSpPr/>
          <p:nvPr/>
        </p:nvSpPr>
        <p:spPr>
          <a:xfrm>
            <a:off x="7235635" y="4815515"/>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Contracts</a:t>
            </a:r>
          </a:p>
        </p:txBody>
      </p:sp>
      <p:sp>
        <p:nvSpPr>
          <p:cNvPr id="34" name="Rectangle 33"/>
          <p:cNvSpPr/>
          <p:nvPr/>
        </p:nvSpPr>
        <p:spPr>
          <a:xfrm>
            <a:off x="10770021" y="3420254"/>
            <a:ext cx="1431703"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Visual Studio</a:t>
            </a:r>
          </a:p>
        </p:txBody>
      </p:sp>
      <p:sp>
        <p:nvSpPr>
          <p:cNvPr id="37" name="Rectangle 36"/>
          <p:cNvSpPr/>
          <p:nvPr/>
        </p:nvSpPr>
        <p:spPr>
          <a:xfrm>
            <a:off x="10770021" y="4122407"/>
            <a:ext cx="1431703"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Asset Viewers</a:t>
            </a:r>
          </a:p>
        </p:txBody>
      </p:sp>
      <p:sp>
        <p:nvSpPr>
          <p:cNvPr id="38" name="Rectangle 37"/>
          <p:cNvSpPr/>
          <p:nvPr/>
        </p:nvSpPr>
        <p:spPr>
          <a:xfrm>
            <a:off x="10794312" y="4826914"/>
            <a:ext cx="1407412"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Asset Processors</a:t>
            </a:r>
          </a:p>
        </p:txBody>
      </p:sp>
      <p:sp>
        <p:nvSpPr>
          <p:cNvPr id="39" name="Rectangle 38"/>
          <p:cNvSpPr/>
          <p:nvPr/>
        </p:nvSpPr>
        <p:spPr>
          <a:xfrm>
            <a:off x="10699462" y="2566787"/>
            <a:ext cx="1548529" cy="611150"/>
          </a:xfrm>
          <a:prstGeom prst="rect">
            <a:avLst/>
          </a:prstGeom>
          <a:solidFill>
            <a:srgbClr val="00B0F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endParaRPr lang="en-US" sz="1632" dirty="0">
              <a:solidFill>
                <a:srgbClr val="000000"/>
              </a:solidFill>
              <a:cs typeface="Segoe UI" pitchFamily="34" charset="0"/>
            </a:endParaRPr>
          </a:p>
          <a:p>
            <a:pPr algn="ctr" defTabSz="932597"/>
            <a:r>
              <a:rPr lang="en-US" sz="1632" dirty="0">
                <a:solidFill>
                  <a:srgbClr val="000000"/>
                </a:solidFill>
                <a:cs typeface="Segoe UI" pitchFamily="34" charset="0"/>
              </a:rPr>
              <a:t>Tools</a:t>
            </a:r>
          </a:p>
          <a:p>
            <a:pPr algn="ctr" defTabSz="932597"/>
            <a:endParaRPr lang="en-US" sz="1632" dirty="0">
              <a:solidFill>
                <a:srgbClr val="000000"/>
              </a:solidFill>
              <a:cs typeface="Segoe UI" pitchFamily="34" charset="0"/>
            </a:endParaRPr>
          </a:p>
        </p:txBody>
      </p:sp>
      <p:sp>
        <p:nvSpPr>
          <p:cNvPr id="3" name="Title 2"/>
          <p:cNvSpPr>
            <a:spLocks noGrp="1"/>
          </p:cNvSpPr>
          <p:nvPr>
            <p:ph type="title"/>
          </p:nvPr>
        </p:nvSpPr>
        <p:spPr>
          <a:xfrm>
            <a:off x="377827" y="233151"/>
            <a:ext cx="11870164" cy="930796"/>
          </a:xfrm>
        </p:spPr>
        <p:txBody>
          <a:bodyPr/>
          <a:lstStyle/>
          <a:p>
            <a:r>
              <a:rPr lang="en-US" dirty="0" smtClean="0">
                <a:solidFill>
                  <a:schemeClr val="tx1"/>
                </a:solidFill>
              </a:rPr>
              <a:t>Windows 8   Game Platform Technologies</a:t>
            </a:r>
            <a:endParaRPr lang="en-US" dirty="0">
              <a:solidFill>
                <a:schemeClr val="tx1"/>
              </a:solidFill>
            </a:endParaRPr>
          </a:p>
        </p:txBody>
      </p:sp>
      <p:sp>
        <p:nvSpPr>
          <p:cNvPr id="30" name="Rectangle 29"/>
          <p:cNvSpPr/>
          <p:nvPr/>
        </p:nvSpPr>
        <p:spPr>
          <a:xfrm>
            <a:off x="305530" y="4839867"/>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HTML</a:t>
            </a:r>
          </a:p>
        </p:txBody>
      </p:sp>
      <p:sp>
        <p:nvSpPr>
          <p:cNvPr id="40" name="Rectangle 39"/>
          <p:cNvSpPr/>
          <p:nvPr/>
        </p:nvSpPr>
        <p:spPr>
          <a:xfrm>
            <a:off x="305530" y="5529197"/>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XAML</a:t>
            </a:r>
          </a:p>
        </p:txBody>
      </p:sp>
      <p:sp>
        <p:nvSpPr>
          <p:cNvPr id="16" name="Rectangle 15"/>
          <p:cNvSpPr/>
          <p:nvPr/>
        </p:nvSpPr>
        <p:spPr>
          <a:xfrm>
            <a:off x="5518602" y="4130906"/>
            <a:ext cx="1343299" cy="613273"/>
          </a:xfrm>
          <a:prstGeom prst="rect">
            <a:avLst/>
          </a:prstGeom>
          <a:solidFill>
            <a:srgbClr val="92D050"/>
          </a:solidFill>
          <a:ln>
            <a:noFill/>
          </a:ln>
        </p:spPr>
        <p:style>
          <a:lnRef idx="1">
            <a:schemeClr val="accent1"/>
          </a:lnRef>
          <a:fillRef idx="2">
            <a:schemeClr val="accent1"/>
          </a:fillRef>
          <a:effectRef idx="1">
            <a:schemeClr val="accent1"/>
          </a:effectRef>
          <a:fontRef idx="minor">
            <a:schemeClr val="dk1"/>
          </a:fontRef>
        </p:style>
        <p:txBody>
          <a:bodyPr lIns="124165" tIns="62083" rIns="124165" bIns="62083" rtlCol="0" anchor="ctr"/>
          <a:lstStyle/>
          <a:p>
            <a:pPr algn="ctr" defTabSz="932597"/>
            <a:r>
              <a:rPr lang="en-US" sz="1632" dirty="0">
                <a:solidFill>
                  <a:srgbClr val="000000"/>
                </a:solidFill>
                <a:cs typeface="Segoe UI" pitchFamily="34" charset="0"/>
              </a:rPr>
              <a:t>XAudio2</a:t>
            </a:r>
          </a:p>
        </p:txBody>
      </p:sp>
      <p:pic>
        <p:nvPicPr>
          <p:cNvPr id="41" name="Picture 40"/>
          <p:cNvPicPr>
            <a:picLocks noChangeAspect="1"/>
          </p:cNvPicPr>
          <p:nvPr/>
        </p:nvPicPr>
        <p:blipFill rotWithShape="1">
          <a:blip r:embed="rId3"/>
          <a:srcRect t="18665" b="13317"/>
          <a:stretch/>
        </p:blipFill>
        <p:spPr>
          <a:xfrm>
            <a:off x="212166" y="1404144"/>
            <a:ext cx="3060105" cy="1037391"/>
          </a:xfrm>
          <a:prstGeom prst="rect">
            <a:avLst/>
          </a:prstGeom>
        </p:spPr>
      </p:pic>
    </p:spTree>
    <p:extLst>
      <p:ext uri="{BB962C8B-B14F-4D97-AF65-F5344CB8AC3E}">
        <p14:creationId xmlns:p14="http://schemas.microsoft.com/office/powerpoint/2010/main" val="29508179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osceles Triangle 11"/>
          <p:cNvSpPr/>
          <p:nvPr/>
        </p:nvSpPr>
        <p:spPr bwMode="auto">
          <a:xfrm rot="5400000">
            <a:off x="7586389" y="3660492"/>
            <a:ext cx="4554072" cy="903013"/>
          </a:xfrm>
          <a:prstGeom prst="triangle">
            <a:avLst/>
          </a:prstGeom>
          <a:gradFill flip="none" rotWithShape="1">
            <a:gsLst>
              <a:gs pos="0">
                <a:srgbClr val="FFFFFF"/>
              </a:gs>
              <a:gs pos="100000">
                <a:srgbClr val="FFFFFF">
                  <a:alpha val="0"/>
                </a:srgb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err="1">
              <a:solidFill>
                <a:srgbClr val="FFFFFF">
                  <a:lumMod val="20000"/>
                  <a:lumOff val="80000"/>
                  <a:alpha val="99000"/>
                </a:srgbClr>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Evaluate this session</a:t>
            </a:r>
            <a:endParaRPr lang="en-US" dirty="0"/>
          </a:p>
        </p:txBody>
      </p:sp>
      <p:sp>
        <p:nvSpPr>
          <p:cNvPr id="3" name="Text Placeholder 2"/>
          <p:cNvSpPr>
            <a:spLocks noGrp="1"/>
          </p:cNvSpPr>
          <p:nvPr>
            <p:ph type="body" sz="quarter" idx="10"/>
          </p:nvPr>
        </p:nvSpPr>
        <p:spPr>
          <a:xfrm>
            <a:off x="274638" y="1834961"/>
            <a:ext cx="4445652" cy="4861113"/>
          </a:xfrm>
        </p:spPr>
        <p:txBody>
          <a:bodyPr/>
          <a:lstStyle/>
          <a:p>
            <a:r>
              <a:rPr lang="en-US" b="1" dirty="0">
                <a:gradFill>
                  <a:gsLst>
                    <a:gs pos="1250">
                      <a:srgbClr val="FFFFFF"/>
                    </a:gs>
                    <a:gs pos="100000">
                      <a:srgbClr val="FFFFFF"/>
                    </a:gs>
                  </a:gsLst>
                  <a:lin ang="5400000" scaled="0"/>
                </a:gradFill>
                <a:latin typeface="+mn-lt"/>
              </a:rPr>
              <a:t>Scan this QR code</a:t>
            </a:r>
            <a:r>
              <a:rPr lang="en-US" b="1" dirty="0">
                <a:gradFill>
                  <a:gsLst>
                    <a:gs pos="1250">
                      <a:srgbClr val="FFFFFF"/>
                    </a:gs>
                    <a:gs pos="100000">
                      <a:srgbClr val="FFFFFF"/>
                    </a:gs>
                  </a:gsLst>
                  <a:lin ang="5400000" scaled="0"/>
                </a:gradFill>
              </a:rPr>
              <a:t> </a:t>
            </a:r>
            <a:r>
              <a:rPr lang="en-US" dirty="0">
                <a:gradFill>
                  <a:gsLst>
                    <a:gs pos="1250">
                      <a:srgbClr val="FFFFFF"/>
                    </a:gs>
                    <a:gs pos="100000">
                      <a:srgbClr val="FFFFFF"/>
                    </a:gs>
                  </a:gsLst>
                  <a:lin ang="5400000" scaled="0"/>
                </a:gradFill>
              </a:rPr>
              <a:t>to evaluate this session and be automatically entered in a </a:t>
            </a:r>
            <a:r>
              <a:rPr lang="en-US" dirty="0" smtClean="0">
                <a:gradFill>
                  <a:gsLst>
                    <a:gs pos="1250">
                      <a:srgbClr val="FFFFFF"/>
                    </a:gs>
                    <a:gs pos="100000">
                      <a:srgbClr val="FFFFFF"/>
                    </a:gs>
                  </a:gsLst>
                  <a:lin ang="5400000" scaled="0"/>
                </a:gradFill>
              </a:rPr>
              <a:t>drawing </a:t>
            </a:r>
            <a:r>
              <a:rPr lang="en-US" dirty="0">
                <a:gradFill>
                  <a:gsLst>
                    <a:gs pos="1250">
                      <a:srgbClr val="FFFFFF"/>
                    </a:gs>
                    <a:gs pos="100000">
                      <a:srgbClr val="FFFFFF"/>
                    </a:gs>
                  </a:gsLst>
                  <a:lin ang="5400000" scaled="0"/>
                </a:gradFill>
              </a:rPr>
              <a:t>to </a:t>
            </a:r>
            <a:r>
              <a:rPr lang="en-US" dirty="0" smtClean="0">
                <a:gradFill>
                  <a:gsLst>
                    <a:gs pos="1250">
                      <a:srgbClr val="FFFFFF"/>
                    </a:gs>
                    <a:gs pos="100000">
                      <a:srgbClr val="FFFFFF"/>
                    </a:gs>
                  </a:gsLst>
                  <a:lin ang="5400000" scaled="0"/>
                </a:gradFill>
              </a:rPr>
              <a:t>win </a:t>
            </a:r>
            <a:r>
              <a:rPr lang="en-US" dirty="0">
                <a:gradFill>
                  <a:gsLst>
                    <a:gs pos="1250">
                      <a:srgbClr val="FFFFFF"/>
                    </a:gs>
                    <a:gs pos="100000">
                      <a:srgbClr val="FFFFFF"/>
                    </a:gs>
                  </a:gsLst>
                  <a:lin ang="5400000" scaled="0"/>
                </a:gradFill>
              </a:rPr>
              <a:t>a </a:t>
            </a:r>
            <a:r>
              <a:rPr lang="en-US" dirty="0" smtClean="0">
                <a:gradFill>
                  <a:gsLst>
                    <a:gs pos="1250">
                      <a:srgbClr val="FFFFFF"/>
                    </a:gs>
                    <a:gs pos="100000">
                      <a:srgbClr val="FFFFFF"/>
                    </a:gs>
                  </a:gsLst>
                  <a:lin ang="5400000" scaled="0"/>
                </a:gradFill>
              </a:rPr>
              <a:t>prize!</a:t>
            </a:r>
            <a:endParaRPr lang="en-US" b="1" dirty="0">
              <a:gradFill>
                <a:gsLst>
                  <a:gs pos="1250">
                    <a:srgbClr val="FFFFFF"/>
                  </a:gs>
                  <a:gs pos="100000">
                    <a:srgbClr val="FFFFFF"/>
                  </a:gs>
                </a:gsLst>
                <a:lin ang="5400000" scaled="0"/>
              </a:gra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46638" y="1834962"/>
            <a:ext cx="4572000" cy="4572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p:cNvGrpSpPr/>
          <p:nvPr/>
        </p:nvGrpSpPr>
        <p:grpSpPr>
          <a:xfrm>
            <a:off x="9943129" y="2179604"/>
            <a:ext cx="1915773" cy="4209429"/>
            <a:chOff x="9835555" y="1393220"/>
            <a:chExt cx="2076450" cy="4562475"/>
          </a:xfrm>
        </p:grpSpPr>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967237" y="1892483"/>
              <a:ext cx="1807824" cy="3237981"/>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35555" y="1393220"/>
              <a:ext cx="2076450" cy="4562475"/>
            </a:xfrm>
            <a:prstGeom prst="rect">
              <a:avLst/>
            </a:prstGeom>
          </p:spPr>
        </p:pic>
      </p:grpSp>
      <p:sp>
        <p:nvSpPr>
          <p:cNvPr id="5" name="Rectangle 4" hidden="1"/>
          <p:cNvSpPr/>
          <p:nvPr/>
        </p:nvSpPr>
        <p:spPr bwMode="auto">
          <a:xfrm>
            <a:off x="9218612" y="115512"/>
            <a:ext cx="2854754" cy="2185214"/>
          </a:xfrm>
          <a:prstGeom prst="rect">
            <a:avLst/>
          </a:prstGeom>
          <a:solidFill>
            <a:srgbClr val="7FBA00"/>
          </a:solidFill>
          <a:ln>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sz="2800" b="1" dirty="0">
                <a:solidFill>
                  <a:srgbClr val="FFFFFF">
                    <a:alpha val="99000"/>
                  </a:srgbClr>
                </a:solidFill>
              </a:rPr>
              <a:t>Required Slide </a:t>
            </a:r>
            <a:endParaRPr lang="en-US" sz="2800" b="1" dirty="0" smtClean="0">
              <a:solidFill>
                <a:srgbClr val="FFFFFF">
                  <a:alpha val="99000"/>
                </a:srgbClr>
              </a:solidFill>
            </a:endParaRPr>
          </a:p>
          <a:p>
            <a:pPr defTabSz="914099" fontAlgn="base">
              <a:spcBef>
                <a:spcPct val="0"/>
              </a:spcBef>
              <a:spcAft>
                <a:spcPct val="0"/>
              </a:spcAft>
            </a:pPr>
            <a:r>
              <a:rPr lang="en-US" sz="1200" dirty="0">
                <a:solidFill>
                  <a:srgbClr val="FFFFFF">
                    <a:alpha val="99000"/>
                  </a:srgbClr>
                </a:solidFill>
              </a:rPr>
              <a:t>*delete this box when your slide is finalized</a:t>
            </a:r>
          </a:p>
          <a:p>
            <a:pPr defTabSz="914099" fontAlgn="base">
              <a:spcBef>
                <a:spcPct val="0"/>
              </a:spcBef>
              <a:spcAft>
                <a:spcPct val="0"/>
              </a:spcAft>
            </a:pPr>
            <a:endParaRPr lang="en-US" dirty="0">
              <a:solidFill>
                <a:srgbClr val="FFFFFF">
                  <a:alpha val="99000"/>
                </a:srgbClr>
              </a:solidFill>
            </a:endParaRPr>
          </a:p>
          <a:p>
            <a:pPr defTabSz="932742"/>
            <a:r>
              <a:rPr lang="en-US" dirty="0">
                <a:solidFill>
                  <a:srgbClr val="FFFFFF">
                    <a:alpha val="99000"/>
                  </a:srgbClr>
                </a:solidFill>
              </a:rPr>
              <a:t>Your MS Tag will be inserted here during the final scrub. </a:t>
            </a:r>
          </a:p>
        </p:txBody>
      </p:sp>
    </p:spTree>
    <p:extLst>
      <p:ext uri="{BB962C8B-B14F-4D97-AF65-F5344CB8AC3E}">
        <p14:creationId xmlns:p14="http://schemas.microsoft.com/office/powerpoint/2010/main" val="4226823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9240351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Example Assets Used</a:t>
            </a:r>
            <a:endParaRPr lang="en-US" dirty="0">
              <a:solidFill>
                <a:schemeClr val="tx1"/>
              </a:solidFill>
            </a:endParaRPr>
          </a:p>
        </p:txBody>
      </p:sp>
      <p:graphicFrame>
        <p:nvGraphicFramePr>
          <p:cNvPr id="5" name="Content Placeholder 4"/>
          <p:cNvGraphicFramePr>
            <a:graphicFrameLocks noGrp="1"/>
          </p:cNvGraphicFramePr>
          <p:nvPr>
            <p:ph idx="1"/>
            <p:extLst/>
          </p:nvPr>
        </p:nvGraphicFramePr>
        <p:xfrm>
          <a:off x="2012886" y="1779934"/>
          <a:ext cx="8186184" cy="1512888"/>
        </p:xfrm>
        <a:graphic>
          <a:graphicData uri="http://schemas.openxmlformats.org/drawingml/2006/table">
            <a:tbl>
              <a:tblPr firstRow="1" bandRow="1">
                <a:tableStyleId>{5C22544A-7EE6-4342-B048-85BDC9FD1C3A}</a:tableStyleId>
              </a:tblPr>
              <a:tblGrid>
                <a:gridCol w="2046546"/>
                <a:gridCol w="2046546"/>
                <a:gridCol w="2046546"/>
                <a:gridCol w="2046546"/>
              </a:tblGrid>
              <a:tr h="378222">
                <a:tc>
                  <a:txBody>
                    <a:bodyPr/>
                    <a:lstStyle/>
                    <a:p>
                      <a:endParaRPr lang="en-US" sz="1800" dirty="0"/>
                    </a:p>
                  </a:txBody>
                  <a:tcPr marL="93260" marR="93260" marT="46630" marB="46630"/>
                </a:tc>
                <a:tc>
                  <a:txBody>
                    <a:bodyPr/>
                    <a:lstStyle/>
                    <a:p>
                      <a:r>
                        <a:rPr lang="en-US" sz="1800" dirty="0" smtClean="0"/>
                        <a:t>DX9</a:t>
                      </a:r>
                      <a:endParaRPr lang="en-US" sz="1800" dirty="0"/>
                    </a:p>
                  </a:txBody>
                  <a:tcPr marL="93260" marR="93260" marT="46630" marB="46630"/>
                </a:tc>
                <a:tc>
                  <a:txBody>
                    <a:bodyPr/>
                    <a:lstStyle/>
                    <a:p>
                      <a:r>
                        <a:rPr lang="en-US" sz="1800" dirty="0" smtClean="0"/>
                        <a:t>DX10</a:t>
                      </a:r>
                      <a:endParaRPr lang="en-US" sz="1800" dirty="0"/>
                    </a:p>
                  </a:txBody>
                  <a:tcPr marL="93260" marR="93260" marT="46630" marB="46630"/>
                </a:tc>
                <a:tc>
                  <a:txBody>
                    <a:bodyPr/>
                    <a:lstStyle/>
                    <a:p>
                      <a:r>
                        <a:rPr lang="en-US" sz="1800" dirty="0" smtClean="0"/>
                        <a:t>DX11</a:t>
                      </a:r>
                      <a:endParaRPr lang="en-US" sz="1800" dirty="0"/>
                    </a:p>
                  </a:txBody>
                  <a:tcPr marL="93260" marR="93260" marT="46630" marB="46630"/>
                </a:tc>
              </a:tr>
              <a:tr h="378222">
                <a:tc>
                  <a:txBody>
                    <a:bodyPr/>
                    <a:lstStyle/>
                    <a:p>
                      <a:r>
                        <a:rPr lang="en-US" sz="1800" dirty="0" err="1" smtClean="0"/>
                        <a:t>Texture.dds</a:t>
                      </a:r>
                      <a:endParaRPr lang="en-US" sz="1800" dirty="0"/>
                    </a:p>
                  </a:txBody>
                  <a:tcPr marL="93260" marR="93260" marT="46630" marB="46630"/>
                </a:tc>
                <a:tc>
                  <a:txBody>
                    <a:bodyPr/>
                    <a:lstStyle/>
                    <a:p>
                      <a:r>
                        <a:rPr lang="en-US" sz="1800" dirty="0" smtClean="0"/>
                        <a:t>BC1    4k x 2k</a:t>
                      </a:r>
                      <a:endParaRPr lang="en-US" sz="1800" dirty="0"/>
                    </a:p>
                  </a:txBody>
                  <a:tcPr marL="93260" marR="93260" marT="46630" marB="46630"/>
                </a:tc>
                <a:tc>
                  <a:txBody>
                    <a:bodyPr/>
                    <a:lstStyle/>
                    <a:p>
                      <a:r>
                        <a:rPr lang="en-US" sz="1800" dirty="0" smtClean="0"/>
                        <a:t>BC1 4k</a:t>
                      </a:r>
                      <a:r>
                        <a:rPr lang="en-US" sz="1800" baseline="0" dirty="0" smtClean="0"/>
                        <a:t> x 2k</a:t>
                      </a:r>
                      <a:endParaRPr lang="en-US" sz="1800" dirty="0"/>
                    </a:p>
                  </a:txBody>
                  <a:tcPr marL="93260" marR="93260" marT="46630" marB="46630"/>
                </a:tc>
                <a:tc>
                  <a:txBody>
                    <a:bodyPr/>
                    <a:lstStyle/>
                    <a:p>
                      <a:r>
                        <a:rPr lang="en-US" sz="1800" dirty="0" smtClean="0"/>
                        <a:t>BC7 4k x 2k</a:t>
                      </a:r>
                      <a:endParaRPr lang="en-US" sz="1800" dirty="0"/>
                    </a:p>
                  </a:txBody>
                  <a:tcPr marL="93260" marR="93260" marT="46630" marB="46630"/>
                </a:tc>
              </a:tr>
              <a:tr h="378222">
                <a:tc>
                  <a:txBody>
                    <a:bodyPr/>
                    <a:lstStyle/>
                    <a:p>
                      <a:r>
                        <a:rPr lang="en-US" sz="1800" dirty="0" err="1" smtClean="0"/>
                        <a:t>Normal.dds</a:t>
                      </a:r>
                      <a:endParaRPr lang="en-US" sz="1800" dirty="0"/>
                    </a:p>
                  </a:txBody>
                  <a:tcPr marL="93260" marR="93260" marT="46630" marB="46630"/>
                </a:tc>
                <a:tc>
                  <a:txBody>
                    <a:bodyPr/>
                    <a:lstStyle/>
                    <a:p>
                      <a:r>
                        <a:rPr lang="en-US" sz="1800" dirty="0" smtClean="0"/>
                        <a:t>R8G8</a:t>
                      </a:r>
                      <a:r>
                        <a:rPr lang="en-US" sz="1800" baseline="0" dirty="0" smtClean="0"/>
                        <a:t> 2k x 1k</a:t>
                      </a:r>
                      <a:endParaRPr lang="en-US" sz="1800" dirty="0"/>
                    </a:p>
                  </a:txBody>
                  <a:tcPr marL="93260" marR="93260" marT="46630" marB="46630"/>
                </a:tc>
                <a:tc>
                  <a:txBody>
                    <a:bodyPr/>
                    <a:lstStyle/>
                    <a:p>
                      <a:r>
                        <a:rPr lang="en-US" sz="1800" dirty="0" smtClean="0"/>
                        <a:t>BC5 4k</a:t>
                      </a:r>
                      <a:r>
                        <a:rPr lang="en-US" sz="1800" baseline="0" dirty="0" smtClean="0"/>
                        <a:t> x 2k</a:t>
                      </a:r>
                      <a:endParaRPr lang="en-US" sz="1800" dirty="0"/>
                    </a:p>
                  </a:txBody>
                  <a:tcPr marL="93260" marR="93260" marT="46630" marB="46630"/>
                </a:tc>
                <a:tc>
                  <a:txBody>
                    <a:bodyPr/>
                    <a:lstStyle/>
                    <a:p>
                      <a:r>
                        <a:rPr lang="en-US" sz="1800" dirty="0" smtClean="0"/>
                        <a:t>BC5 4k x 2k</a:t>
                      </a:r>
                      <a:endParaRPr lang="en-US" sz="1800" dirty="0"/>
                    </a:p>
                  </a:txBody>
                  <a:tcPr marL="93260" marR="93260" marT="46630" marB="46630"/>
                </a:tc>
              </a:tr>
              <a:tr h="378222">
                <a:tc>
                  <a:txBody>
                    <a:bodyPr/>
                    <a:lstStyle/>
                    <a:p>
                      <a:r>
                        <a:rPr lang="en-US" sz="1800" dirty="0" err="1" smtClean="0"/>
                        <a:t>Height.dds</a:t>
                      </a:r>
                      <a:endParaRPr lang="en-US" sz="1800" dirty="0"/>
                    </a:p>
                  </a:txBody>
                  <a:tcPr marL="93260" marR="93260" marT="46630" marB="46630"/>
                </a:tc>
                <a:tc>
                  <a:txBody>
                    <a:bodyPr/>
                    <a:lstStyle/>
                    <a:p>
                      <a:r>
                        <a:rPr lang="en-US" sz="1800" dirty="0" smtClean="0"/>
                        <a:t>R8</a:t>
                      </a:r>
                      <a:r>
                        <a:rPr lang="en-US" sz="1800" baseline="0" dirty="0" smtClean="0"/>
                        <a:t>     2k x 1k</a:t>
                      </a:r>
                      <a:endParaRPr lang="en-US" sz="1800" dirty="0"/>
                    </a:p>
                  </a:txBody>
                  <a:tcPr marL="93260" marR="93260" marT="46630" marB="46630"/>
                </a:tc>
                <a:tc>
                  <a:txBody>
                    <a:bodyPr/>
                    <a:lstStyle/>
                    <a:p>
                      <a:r>
                        <a:rPr lang="en-US" sz="1800" dirty="0" smtClean="0"/>
                        <a:t>BC4 4k x 2k</a:t>
                      </a:r>
                      <a:endParaRPr lang="en-US" sz="1800" dirty="0"/>
                    </a:p>
                  </a:txBody>
                  <a:tcPr marL="93260" marR="93260" marT="46630" marB="46630"/>
                </a:tc>
                <a:tc>
                  <a:txBody>
                    <a:bodyPr/>
                    <a:lstStyle/>
                    <a:p>
                      <a:r>
                        <a:rPr lang="en-US" sz="1800" dirty="0" smtClean="0"/>
                        <a:t>BC4 4k x 2k</a:t>
                      </a:r>
                      <a:endParaRPr lang="en-US" sz="1800" dirty="0"/>
                    </a:p>
                  </a:txBody>
                  <a:tcPr marL="93260" marR="93260" marT="46630" marB="46630"/>
                </a:tc>
              </a:tr>
            </a:tbl>
          </a:graphicData>
        </a:graphic>
      </p:graphicFrame>
      <p:graphicFrame>
        <p:nvGraphicFramePr>
          <p:cNvPr id="6" name="Content Placeholder 4"/>
          <p:cNvGraphicFramePr>
            <a:graphicFrameLocks/>
          </p:cNvGraphicFramePr>
          <p:nvPr>
            <p:extLst/>
          </p:nvPr>
        </p:nvGraphicFramePr>
        <p:xfrm>
          <a:off x="415371" y="4232334"/>
          <a:ext cx="11536652" cy="1891110"/>
        </p:xfrm>
        <a:graphic>
          <a:graphicData uri="http://schemas.openxmlformats.org/drawingml/2006/table">
            <a:tbl>
              <a:tblPr firstRow="1" bandRow="1">
                <a:tableStyleId>{5C22544A-7EE6-4342-B048-85BDC9FD1C3A}</a:tableStyleId>
              </a:tblPr>
              <a:tblGrid>
                <a:gridCol w="2884163"/>
                <a:gridCol w="2884163"/>
                <a:gridCol w="2884163"/>
                <a:gridCol w="2884163"/>
              </a:tblGrid>
              <a:tr h="378222">
                <a:tc>
                  <a:txBody>
                    <a:bodyPr/>
                    <a:lstStyle/>
                    <a:p>
                      <a:endParaRPr lang="en-US" sz="1800" dirty="0"/>
                    </a:p>
                  </a:txBody>
                  <a:tcPr marL="93260" marR="93260" marT="46630" marB="46630"/>
                </a:tc>
                <a:tc>
                  <a:txBody>
                    <a:bodyPr/>
                    <a:lstStyle/>
                    <a:p>
                      <a:r>
                        <a:rPr lang="en-US" sz="1800" dirty="0" smtClean="0"/>
                        <a:t>DX9</a:t>
                      </a:r>
                      <a:endParaRPr lang="en-US" sz="1800" dirty="0"/>
                    </a:p>
                  </a:txBody>
                  <a:tcPr marL="93260" marR="93260" marT="46630" marB="46630"/>
                </a:tc>
                <a:tc>
                  <a:txBody>
                    <a:bodyPr/>
                    <a:lstStyle/>
                    <a:p>
                      <a:r>
                        <a:rPr lang="en-US" sz="1800" dirty="0" smtClean="0"/>
                        <a:t>DX10</a:t>
                      </a:r>
                      <a:endParaRPr lang="en-US" sz="1800" dirty="0"/>
                    </a:p>
                  </a:txBody>
                  <a:tcPr marL="93260" marR="93260" marT="46630" marB="46630"/>
                </a:tc>
                <a:tc>
                  <a:txBody>
                    <a:bodyPr/>
                    <a:lstStyle/>
                    <a:p>
                      <a:r>
                        <a:rPr lang="en-US" sz="1800" dirty="0" smtClean="0"/>
                        <a:t>DX11</a:t>
                      </a:r>
                      <a:endParaRPr lang="en-US" sz="1800" dirty="0"/>
                    </a:p>
                  </a:txBody>
                  <a:tcPr marL="93260" marR="93260" marT="46630" marB="46630"/>
                </a:tc>
              </a:tr>
              <a:tr h="378222">
                <a:tc>
                  <a:txBody>
                    <a:bodyPr/>
                    <a:lstStyle/>
                    <a:p>
                      <a:r>
                        <a:rPr lang="en-US" sz="1800" dirty="0" err="1" smtClean="0"/>
                        <a:t>Texture.dds</a:t>
                      </a:r>
                      <a:endParaRPr lang="en-US" sz="1800" dirty="0"/>
                    </a:p>
                  </a:txBody>
                  <a:tcPr marL="93260" marR="93260" marT="46630" marB="46630"/>
                </a:tc>
                <a:tc>
                  <a:txBody>
                    <a:bodyPr/>
                    <a:lstStyle/>
                    <a:p>
                      <a:r>
                        <a:rPr lang="en-US" sz="1800" dirty="0" smtClean="0"/>
                        <a:t>BC1    4k x 2k  .5  </a:t>
                      </a:r>
                      <a:r>
                        <a:rPr lang="en-US" sz="1800" baseline="0" dirty="0" smtClean="0"/>
                        <a:t> 5</a:t>
                      </a:r>
                      <a:r>
                        <a:rPr lang="en-US" sz="1800" dirty="0" smtClean="0"/>
                        <a:t>.46MB</a:t>
                      </a:r>
                      <a:endParaRPr lang="en-US" sz="1800" dirty="0"/>
                    </a:p>
                  </a:txBody>
                  <a:tcPr marL="93260" marR="93260" marT="46630" marB="46630"/>
                </a:tc>
                <a:tc>
                  <a:txBody>
                    <a:bodyPr/>
                    <a:lstStyle/>
                    <a:p>
                      <a:r>
                        <a:rPr lang="en-US" sz="1800" dirty="0" smtClean="0"/>
                        <a:t>BC1 4k</a:t>
                      </a:r>
                      <a:r>
                        <a:rPr lang="en-US" sz="1800" baseline="0" dirty="0" smtClean="0"/>
                        <a:t> x 2k    .5    5.46MB</a:t>
                      </a:r>
                      <a:endParaRPr lang="en-US" sz="1800" dirty="0"/>
                    </a:p>
                  </a:txBody>
                  <a:tcPr marL="93260" marR="93260" marT="46630" marB="46630"/>
                </a:tc>
                <a:tc>
                  <a:txBody>
                    <a:bodyPr/>
                    <a:lstStyle/>
                    <a:p>
                      <a:r>
                        <a:rPr lang="en-US" sz="1800" dirty="0" smtClean="0"/>
                        <a:t>BC7 4k x 2k     1   10.9MB</a:t>
                      </a:r>
                      <a:endParaRPr lang="en-US" sz="1800" dirty="0"/>
                    </a:p>
                  </a:txBody>
                  <a:tcPr marL="93260" marR="93260" marT="46630" marB="46630"/>
                </a:tc>
              </a:tr>
              <a:tr h="378222">
                <a:tc>
                  <a:txBody>
                    <a:bodyPr/>
                    <a:lstStyle/>
                    <a:p>
                      <a:r>
                        <a:rPr lang="en-US" sz="1800" dirty="0" err="1" smtClean="0"/>
                        <a:t>Normal.dds</a:t>
                      </a:r>
                      <a:endParaRPr lang="en-US" sz="1800" dirty="0"/>
                    </a:p>
                  </a:txBody>
                  <a:tcPr marL="93260" marR="93260" marT="46630" marB="46630"/>
                </a:tc>
                <a:tc>
                  <a:txBody>
                    <a:bodyPr/>
                    <a:lstStyle/>
                    <a:p>
                      <a:r>
                        <a:rPr lang="en-US" sz="1800" dirty="0" smtClean="0"/>
                        <a:t>R8G8</a:t>
                      </a:r>
                      <a:r>
                        <a:rPr lang="en-US" sz="1800" baseline="0" dirty="0" smtClean="0"/>
                        <a:t> 2k x 1k   2   5.46MB</a:t>
                      </a:r>
                      <a:endParaRPr lang="en-US" sz="1800" dirty="0"/>
                    </a:p>
                  </a:txBody>
                  <a:tcPr marL="93260" marR="93260" marT="46630" marB="46630"/>
                </a:tc>
                <a:tc>
                  <a:txBody>
                    <a:bodyPr/>
                    <a:lstStyle/>
                    <a:p>
                      <a:r>
                        <a:rPr lang="en-US" sz="1800" dirty="0" smtClean="0"/>
                        <a:t>BC5 4k</a:t>
                      </a:r>
                      <a:r>
                        <a:rPr lang="en-US" sz="1800" baseline="0" dirty="0" smtClean="0"/>
                        <a:t> x 2k    1    10.9MB</a:t>
                      </a:r>
                      <a:endParaRPr lang="en-US" sz="1800" dirty="0"/>
                    </a:p>
                  </a:txBody>
                  <a:tcPr marL="93260" marR="93260" marT="46630" marB="46630"/>
                </a:tc>
                <a:tc>
                  <a:txBody>
                    <a:bodyPr/>
                    <a:lstStyle/>
                    <a:p>
                      <a:r>
                        <a:rPr lang="en-US" sz="1800" dirty="0" smtClean="0"/>
                        <a:t>BC5 4k x 2k     1   10.9MB</a:t>
                      </a:r>
                      <a:endParaRPr lang="en-US" sz="1800" dirty="0"/>
                    </a:p>
                  </a:txBody>
                  <a:tcPr marL="93260" marR="93260" marT="46630" marB="46630"/>
                </a:tc>
              </a:tr>
              <a:tr h="378222">
                <a:tc>
                  <a:txBody>
                    <a:bodyPr/>
                    <a:lstStyle/>
                    <a:p>
                      <a:r>
                        <a:rPr lang="en-US" sz="1800" dirty="0" err="1" smtClean="0"/>
                        <a:t>Height.dds</a:t>
                      </a:r>
                      <a:endParaRPr lang="en-US" sz="1800" dirty="0"/>
                    </a:p>
                  </a:txBody>
                  <a:tcPr marL="93260" marR="93260" marT="46630" marB="46630"/>
                </a:tc>
                <a:tc>
                  <a:txBody>
                    <a:bodyPr/>
                    <a:lstStyle/>
                    <a:p>
                      <a:r>
                        <a:rPr lang="en-US" sz="1800" dirty="0" smtClean="0"/>
                        <a:t>R8</a:t>
                      </a:r>
                      <a:r>
                        <a:rPr lang="en-US" sz="1800" baseline="0" dirty="0" smtClean="0"/>
                        <a:t>     2k x 1k    1   2.73MB</a:t>
                      </a:r>
                      <a:endParaRPr lang="en-US" sz="1800" dirty="0"/>
                    </a:p>
                  </a:txBody>
                  <a:tcPr marL="93260" marR="93260" marT="46630" marB="46630"/>
                </a:tc>
                <a:tc>
                  <a:txBody>
                    <a:bodyPr/>
                    <a:lstStyle/>
                    <a:p>
                      <a:r>
                        <a:rPr lang="en-US" sz="1800" dirty="0" smtClean="0"/>
                        <a:t>BC4 4k x 2k    .5    5.46MB</a:t>
                      </a:r>
                      <a:endParaRPr lang="en-US" sz="1800" dirty="0"/>
                    </a:p>
                  </a:txBody>
                  <a:tcPr marL="93260" marR="93260" marT="46630" marB="46630"/>
                </a:tc>
                <a:tc>
                  <a:txBody>
                    <a:bodyPr/>
                    <a:lstStyle/>
                    <a:p>
                      <a:r>
                        <a:rPr lang="en-US" sz="1800" dirty="0" smtClean="0"/>
                        <a:t>BC4 4k x 2k    .5   </a:t>
                      </a:r>
                      <a:r>
                        <a:rPr lang="en-US" sz="1800" baseline="0" dirty="0" smtClean="0"/>
                        <a:t> </a:t>
                      </a:r>
                      <a:r>
                        <a:rPr lang="en-US" sz="1800" dirty="0" smtClean="0"/>
                        <a:t>5.46MB</a:t>
                      </a:r>
                      <a:endParaRPr lang="en-US" sz="1800" dirty="0"/>
                    </a:p>
                  </a:txBody>
                  <a:tcPr marL="93260" marR="93260" marT="46630" marB="46630"/>
                </a:tc>
              </a:tr>
              <a:tr h="378222">
                <a:tc>
                  <a:txBody>
                    <a:bodyPr/>
                    <a:lstStyle/>
                    <a:p>
                      <a:pPr algn="ctr"/>
                      <a:r>
                        <a:rPr lang="en-US" sz="1800" dirty="0" smtClean="0"/>
                        <a:t>Total Sizes:</a:t>
                      </a:r>
                      <a:endParaRPr lang="en-US" sz="1800" dirty="0"/>
                    </a:p>
                  </a:txBody>
                  <a:tcPr marL="93260" marR="93260" marT="46630" marB="46630"/>
                </a:tc>
                <a:tc>
                  <a:txBody>
                    <a:bodyPr/>
                    <a:lstStyle/>
                    <a:p>
                      <a:pPr algn="ctr"/>
                      <a:r>
                        <a:rPr lang="en-US" sz="1800" dirty="0" smtClean="0"/>
                        <a:t>14MB</a:t>
                      </a:r>
                      <a:endParaRPr lang="en-US" sz="1800" dirty="0"/>
                    </a:p>
                  </a:txBody>
                  <a:tcPr marL="93260" marR="93260" marT="46630" marB="46630"/>
                </a:tc>
                <a:tc>
                  <a:txBody>
                    <a:bodyPr/>
                    <a:lstStyle/>
                    <a:p>
                      <a:pPr algn="ctr"/>
                      <a:r>
                        <a:rPr lang="en-US" sz="1800" dirty="0" smtClean="0"/>
                        <a:t>14 + 22MB</a:t>
                      </a:r>
                      <a:endParaRPr lang="en-US" sz="1800" dirty="0"/>
                    </a:p>
                  </a:txBody>
                  <a:tcPr marL="93260" marR="93260" marT="46630" marB="46630"/>
                </a:tc>
                <a:tc>
                  <a:txBody>
                    <a:bodyPr/>
                    <a:lstStyle/>
                    <a:p>
                      <a:pPr algn="ctr"/>
                      <a:r>
                        <a:rPr lang="en-US" sz="1800" dirty="0" smtClean="0"/>
                        <a:t>14 + 27MB</a:t>
                      </a:r>
                      <a:endParaRPr lang="en-US" sz="1800" dirty="0"/>
                    </a:p>
                  </a:txBody>
                  <a:tcPr marL="93260" marR="93260" marT="46630" marB="46630"/>
                </a:tc>
              </a:tr>
            </a:tbl>
          </a:graphicData>
        </a:graphic>
      </p:graphicFrame>
    </p:spTree>
    <p:extLst>
      <p:ext uri="{BB962C8B-B14F-4D97-AF65-F5344CB8AC3E}">
        <p14:creationId xmlns:p14="http://schemas.microsoft.com/office/powerpoint/2010/main" val="425345196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Hardware Form Factors </a:t>
            </a:r>
            <a:endParaRPr lang="en-US" dirty="0">
              <a:solidFill>
                <a:schemeClr val="bg1"/>
              </a:solidFill>
            </a:endParaRPr>
          </a:p>
        </p:txBody>
      </p:sp>
      <p:sp>
        <p:nvSpPr>
          <p:cNvPr id="3" name="Text Placeholder 2"/>
          <p:cNvSpPr>
            <a:spLocks noGrp="1"/>
          </p:cNvSpPr>
          <p:nvPr>
            <p:ph type="body" idx="1"/>
          </p:nvPr>
        </p:nvSpPr>
        <p:spPr>
          <a:xfrm>
            <a:off x="741597" y="2020640"/>
            <a:ext cx="3005530" cy="587734"/>
          </a:xfrm>
        </p:spPr>
        <p:txBody>
          <a:bodyPr/>
          <a:lstStyle/>
          <a:p>
            <a:r>
              <a:rPr lang="en-US" dirty="0" smtClean="0"/>
              <a:t>Phone</a:t>
            </a:r>
            <a:endParaRPr lang="en-US" dirty="0"/>
          </a:p>
        </p:txBody>
      </p:sp>
      <p:sp>
        <p:nvSpPr>
          <p:cNvPr id="4" name="Text Placeholder 3"/>
          <p:cNvSpPr>
            <a:spLocks noGrp="1"/>
          </p:cNvSpPr>
          <p:nvPr>
            <p:ph type="body" sz="quarter" idx="3"/>
          </p:nvPr>
        </p:nvSpPr>
        <p:spPr>
          <a:xfrm>
            <a:off x="4057022" y="2020640"/>
            <a:ext cx="2994694" cy="587734"/>
          </a:xfrm>
        </p:spPr>
        <p:txBody>
          <a:bodyPr/>
          <a:lstStyle/>
          <a:p>
            <a:r>
              <a:rPr lang="en-US" dirty="0" smtClean="0"/>
              <a:t>Tablet</a:t>
            </a:r>
            <a:endParaRPr lang="en-US" dirty="0"/>
          </a:p>
        </p:txBody>
      </p:sp>
      <p:sp>
        <p:nvSpPr>
          <p:cNvPr id="5" name="Text Placeholder 4"/>
          <p:cNvSpPr>
            <a:spLocks noGrp="1"/>
          </p:cNvSpPr>
          <p:nvPr>
            <p:ph type="body" sz="quarter" idx="13"/>
          </p:nvPr>
        </p:nvSpPr>
        <p:spPr>
          <a:xfrm>
            <a:off x="7362584" y="2020640"/>
            <a:ext cx="2990484" cy="587734"/>
          </a:xfrm>
        </p:spPr>
        <p:txBody>
          <a:bodyPr/>
          <a:lstStyle/>
          <a:p>
            <a:r>
              <a:rPr lang="en-US" dirty="0" smtClean="0"/>
              <a:t>Desktop/Laptop</a:t>
            </a:r>
            <a:endParaRPr lang="en-US" dirty="0"/>
          </a:p>
        </p:txBody>
      </p:sp>
      <p:sp>
        <p:nvSpPr>
          <p:cNvPr id="6" name="Text Placeholder 5"/>
          <p:cNvSpPr>
            <a:spLocks noGrp="1"/>
          </p:cNvSpPr>
          <p:nvPr>
            <p:ph type="body" sz="half" idx="15"/>
          </p:nvPr>
        </p:nvSpPr>
        <p:spPr>
          <a:xfrm>
            <a:off x="772264" y="2720093"/>
            <a:ext cx="2985626" cy="3660792"/>
          </a:xfrm>
        </p:spPr>
        <p:txBody>
          <a:bodyPr>
            <a:normAutofit/>
          </a:bodyPr>
          <a:lstStyle/>
          <a:p>
            <a:r>
              <a:rPr lang="en-US" sz="1836" dirty="0">
                <a:solidFill>
                  <a:schemeClr val="bg1"/>
                </a:solidFill>
              </a:rPr>
              <a:t>Always available</a:t>
            </a:r>
          </a:p>
          <a:p>
            <a:r>
              <a:rPr lang="en-US" sz="1836" dirty="0">
                <a:solidFill>
                  <a:schemeClr val="bg1"/>
                </a:solidFill>
              </a:rPr>
              <a:t>10min engagement</a:t>
            </a:r>
          </a:p>
          <a:p>
            <a:r>
              <a:rPr lang="en-US" sz="1836" dirty="0">
                <a:solidFill>
                  <a:schemeClr val="bg1"/>
                </a:solidFill>
              </a:rPr>
              <a:t>Each user has one</a:t>
            </a:r>
          </a:p>
          <a:p>
            <a:r>
              <a:rPr lang="en-US" sz="1836" dirty="0">
                <a:solidFill>
                  <a:schemeClr val="bg1"/>
                </a:solidFill>
              </a:rPr>
              <a:t>Moderate performance</a:t>
            </a:r>
          </a:p>
          <a:p>
            <a:r>
              <a:rPr lang="en-US" sz="1836" dirty="0">
                <a:solidFill>
                  <a:schemeClr val="bg1"/>
                </a:solidFill>
              </a:rPr>
              <a:t>Small display size 3-5”</a:t>
            </a:r>
          </a:p>
          <a:p>
            <a:r>
              <a:rPr lang="en-US" sz="1836" dirty="0">
                <a:solidFill>
                  <a:schemeClr val="bg1"/>
                </a:solidFill>
              </a:rPr>
              <a:t>720-1080p resolution</a:t>
            </a:r>
          </a:p>
          <a:p>
            <a:r>
              <a:rPr lang="en-US" sz="1836" dirty="0">
                <a:solidFill>
                  <a:schemeClr val="bg1"/>
                </a:solidFill>
              </a:rPr>
              <a:t>DirectX 9</a:t>
            </a:r>
          </a:p>
          <a:p>
            <a:r>
              <a:rPr lang="en-US" sz="1836" dirty="0">
                <a:solidFill>
                  <a:schemeClr val="bg1"/>
                </a:solidFill>
              </a:rPr>
              <a:t>Touch input</a:t>
            </a:r>
          </a:p>
          <a:p>
            <a:r>
              <a:rPr lang="en-US" sz="1836" dirty="0">
                <a:solidFill>
                  <a:schemeClr val="bg1"/>
                </a:solidFill>
              </a:rPr>
              <a:t>Always connected -3G</a:t>
            </a:r>
          </a:p>
          <a:p>
            <a:endParaRPr lang="en-US" sz="1836" dirty="0">
              <a:solidFill>
                <a:schemeClr val="bg1"/>
              </a:solidFill>
            </a:endParaRPr>
          </a:p>
          <a:p>
            <a:endParaRPr lang="en-US" sz="1836" dirty="0">
              <a:solidFill>
                <a:schemeClr val="bg1"/>
              </a:solidFill>
            </a:endParaRPr>
          </a:p>
          <a:p>
            <a:endParaRPr lang="en-US" sz="1836" dirty="0">
              <a:solidFill>
                <a:schemeClr val="bg1"/>
              </a:solidFill>
            </a:endParaRPr>
          </a:p>
          <a:p>
            <a:endParaRPr lang="en-US" sz="1836" dirty="0">
              <a:solidFill>
                <a:schemeClr val="bg1"/>
              </a:solidFill>
            </a:endParaRPr>
          </a:p>
        </p:txBody>
      </p:sp>
      <p:sp>
        <p:nvSpPr>
          <p:cNvPr id="7" name="Text Placeholder 6"/>
          <p:cNvSpPr>
            <a:spLocks noGrp="1"/>
          </p:cNvSpPr>
          <p:nvPr>
            <p:ph type="body" sz="half" idx="16"/>
          </p:nvPr>
        </p:nvSpPr>
        <p:spPr>
          <a:xfrm>
            <a:off x="4057022" y="2720093"/>
            <a:ext cx="3005457" cy="3660792"/>
          </a:xfrm>
        </p:spPr>
        <p:txBody>
          <a:bodyPr/>
          <a:lstStyle/>
          <a:p>
            <a:r>
              <a:rPr lang="en-US" sz="1836" dirty="0">
                <a:solidFill>
                  <a:schemeClr val="bg1"/>
                </a:solidFill>
              </a:rPr>
              <a:t>Living Room, Commute</a:t>
            </a:r>
          </a:p>
          <a:p>
            <a:r>
              <a:rPr lang="en-US" sz="1836" dirty="0">
                <a:solidFill>
                  <a:schemeClr val="bg1"/>
                </a:solidFill>
              </a:rPr>
              <a:t>30-60min engagement</a:t>
            </a:r>
          </a:p>
          <a:p>
            <a:r>
              <a:rPr lang="en-US" sz="1836" dirty="0">
                <a:solidFill>
                  <a:schemeClr val="bg1"/>
                </a:solidFill>
              </a:rPr>
              <a:t>Multiple per household</a:t>
            </a:r>
          </a:p>
          <a:p>
            <a:r>
              <a:rPr lang="en-US" sz="1836" dirty="0">
                <a:solidFill>
                  <a:schemeClr val="bg1"/>
                </a:solidFill>
              </a:rPr>
              <a:t>Moderate performance </a:t>
            </a:r>
          </a:p>
          <a:p>
            <a:r>
              <a:rPr lang="en-US" sz="1836" dirty="0">
                <a:solidFill>
                  <a:schemeClr val="bg1"/>
                </a:solidFill>
              </a:rPr>
              <a:t>Med. display size 7-11”</a:t>
            </a:r>
          </a:p>
          <a:p>
            <a:r>
              <a:rPr lang="en-US" sz="1836" dirty="0">
                <a:solidFill>
                  <a:schemeClr val="bg1"/>
                </a:solidFill>
              </a:rPr>
              <a:t>HD resolution (1080p)</a:t>
            </a:r>
          </a:p>
          <a:p>
            <a:r>
              <a:rPr lang="en-US" sz="1836" dirty="0">
                <a:solidFill>
                  <a:schemeClr val="bg1"/>
                </a:solidFill>
              </a:rPr>
              <a:t>DirectX 9-11</a:t>
            </a:r>
          </a:p>
          <a:p>
            <a:r>
              <a:rPr lang="en-US" sz="1836" dirty="0">
                <a:solidFill>
                  <a:schemeClr val="bg1"/>
                </a:solidFill>
              </a:rPr>
              <a:t>Touch input, stylus</a:t>
            </a:r>
          </a:p>
          <a:p>
            <a:r>
              <a:rPr lang="en-US" sz="1836" dirty="0">
                <a:solidFill>
                  <a:schemeClr val="bg1"/>
                </a:solidFill>
              </a:rPr>
              <a:t>Always Connected  -</a:t>
            </a:r>
            <a:r>
              <a:rPr lang="en-US" sz="1836" dirty="0" err="1">
                <a:solidFill>
                  <a:schemeClr val="bg1"/>
                </a:solidFill>
              </a:rPr>
              <a:t>WiFi</a:t>
            </a:r>
            <a:endParaRPr lang="en-US" sz="1836" dirty="0">
              <a:solidFill>
                <a:schemeClr val="bg1"/>
              </a:solidFill>
            </a:endParaRPr>
          </a:p>
        </p:txBody>
      </p:sp>
      <p:sp>
        <p:nvSpPr>
          <p:cNvPr id="8" name="Text Placeholder 7"/>
          <p:cNvSpPr>
            <a:spLocks noGrp="1"/>
          </p:cNvSpPr>
          <p:nvPr>
            <p:ph type="body" sz="half" idx="17"/>
          </p:nvPr>
        </p:nvSpPr>
        <p:spPr>
          <a:xfrm>
            <a:off x="7362584" y="2720093"/>
            <a:ext cx="3618477" cy="3660792"/>
          </a:xfrm>
        </p:spPr>
        <p:txBody>
          <a:bodyPr/>
          <a:lstStyle/>
          <a:p>
            <a:r>
              <a:rPr lang="en-US" sz="1836" dirty="0">
                <a:solidFill>
                  <a:schemeClr val="bg1"/>
                </a:solidFill>
              </a:rPr>
              <a:t>Seated at workstation</a:t>
            </a:r>
          </a:p>
          <a:p>
            <a:r>
              <a:rPr lang="en-US" sz="1836" dirty="0">
                <a:solidFill>
                  <a:schemeClr val="bg1"/>
                </a:solidFill>
              </a:rPr>
              <a:t>2+hr session</a:t>
            </a:r>
          </a:p>
          <a:p>
            <a:r>
              <a:rPr lang="en-US" sz="1836" dirty="0">
                <a:solidFill>
                  <a:schemeClr val="bg1"/>
                </a:solidFill>
              </a:rPr>
              <a:t>Shared across household</a:t>
            </a:r>
          </a:p>
          <a:p>
            <a:r>
              <a:rPr lang="en-US" sz="1836" dirty="0">
                <a:solidFill>
                  <a:schemeClr val="bg1"/>
                </a:solidFill>
              </a:rPr>
              <a:t>Top performance hardware</a:t>
            </a:r>
          </a:p>
          <a:p>
            <a:r>
              <a:rPr lang="en-US" sz="1836" dirty="0">
                <a:solidFill>
                  <a:schemeClr val="bg1"/>
                </a:solidFill>
              </a:rPr>
              <a:t>Large display size 13-24”</a:t>
            </a:r>
          </a:p>
          <a:p>
            <a:r>
              <a:rPr lang="en-US" sz="1836" dirty="0">
                <a:solidFill>
                  <a:schemeClr val="bg1"/>
                </a:solidFill>
              </a:rPr>
              <a:t>Full 1080p or higher resolution</a:t>
            </a:r>
          </a:p>
          <a:p>
            <a:r>
              <a:rPr lang="en-US" sz="1836" dirty="0">
                <a:solidFill>
                  <a:schemeClr val="bg1"/>
                </a:solidFill>
              </a:rPr>
              <a:t>DirectX 11</a:t>
            </a:r>
          </a:p>
          <a:p>
            <a:r>
              <a:rPr lang="en-US" sz="1836" dirty="0" err="1">
                <a:solidFill>
                  <a:schemeClr val="bg1"/>
                </a:solidFill>
              </a:rPr>
              <a:t>Mouse&amp;Keyboard</a:t>
            </a:r>
            <a:r>
              <a:rPr lang="en-US" sz="1836" dirty="0">
                <a:solidFill>
                  <a:schemeClr val="bg1"/>
                </a:solidFill>
              </a:rPr>
              <a:t>, </a:t>
            </a:r>
            <a:r>
              <a:rPr lang="en-US" sz="1836" dirty="0" err="1">
                <a:solidFill>
                  <a:schemeClr val="bg1"/>
                </a:solidFill>
              </a:rPr>
              <a:t>trackpad</a:t>
            </a:r>
            <a:endParaRPr lang="en-US" sz="1836" dirty="0">
              <a:solidFill>
                <a:schemeClr val="bg1"/>
              </a:solidFill>
            </a:endParaRPr>
          </a:p>
          <a:p>
            <a:r>
              <a:rPr lang="en-US" sz="1836" dirty="0">
                <a:solidFill>
                  <a:schemeClr val="bg1"/>
                </a:solidFill>
              </a:rPr>
              <a:t>Always connected –LAN</a:t>
            </a:r>
          </a:p>
        </p:txBody>
      </p:sp>
    </p:spTree>
    <p:extLst>
      <p:ext uri="{BB962C8B-B14F-4D97-AF65-F5344CB8AC3E}">
        <p14:creationId xmlns:p14="http://schemas.microsoft.com/office/powerpoint/2010/main" val="413694233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7508" y="589051"/>
            <a:ext cx="10724938" cy="795722"/>
          </a:xfrm>
        </p:spPr>
        <p:txBody>
          <a:bodyPr/>
          <a:lstStyle/>
          <a:p>
            <a:r>
              <a:rPr lang="en-US" dirty="0" smtClean="0">
                <a:solidFill>
                  <a:schemeClr val="bg1"/>
                </a:solidFill>
              </a:rPr>
              <a:t>Game Categories</a:t>
            </a:r>
            <a:endParaRPr lang="en-US" dirty="0">
              <a:solidFill>
                <a:schemeClr val="bg1"/>
              </a:solidFill>
            </a:endParaRPr>
          </a:p>
        </p:txBody>
      </p:sp>
      <p:sp>
        <p:nvSpPr>
          <p:cNvPr id="3" name="Text Placeholder 2"/>
          <p:cNvSpPr>
            <a:spLocks noGrp="1"/>
          </p:cNvSpPr>
          <p:nvPr>
            <p:ph type="body" idx="1"/>
          </p:nvPr>
        </p:nvSpPr>
        <p:spPr>
          <a:xfrm>
            <a:off x="672335" y="1557753"/>
            <a:ext cx="3005530" cy="587734"/>
          </a:xfrm>
        </p:spPr>
        <p:txBody>
          <a:bodyPr/>
          <a:lstStyle/>
          <a:p>
            <a:r>
              <a:rPr lang="en-US" dirty="0" smtClean="0"/>
              <a:t>Casual</a:t>
            </a:r>
            <a:endParaRPr lang="en-US" dirty="0"/>
          </a:p>
        </p:txBody>
      </p:sp>
      <p:sp>
        <p:nvSpPr>
          <p:cNvPr id="4" name="Text Placeholder 3"/>
          <p:cNvSpPr>
            <a:spLocks noGrp="1"/>
          </p:cNvSpPr>
          <p:nvPr>
            <p:ph type="body" sz="quarter" idx="3"/>
          </p:nvPr>
        </p:nvSpPr>
        <p:spPr>
          <a:xfrm>
            <a:off x="4071695" y="1535336"/>
            <a:ext cx="2994694" cy="587734"/>
          </a:xfrm>
        </p:spPr>
        <p:txBody>
          <a:bodyPr/>
          <a:lstStyle/>
          <a:p>
            <a:r>
              <a:rPr lang="en-US" dirty="0" smtClean="0"/>
              <a:t>Mid-core</a:t>
            </a:r>
            <a:endParaRPr lang="en-US" dirty="0"/>
          </a:p>
        </p:txBody>
      </p:sp>
      <p:sp>
        <p:nvSpPr>
          <p:cNvPr id="5" name="Text Placeholder 4"/>
          <p:cNvSpPr>
            <a:spLocks noGrp="1"/>
          </p:cNvSpPr>
          <p:nvPr>
            <p:ph type="body" sz="quarter" idx="13"/>
          </p:nvPr>
        </p:nvSpPr>
        <p:spPr>
          <a:xfrm>
            <a:off x="7408409" y="1557753"/>
            <a:ext cx="2990484" cy="587734"/>
          </a:xfrm>
        </p:spPr>
        <p:txBody>
          <a:bodyPr/>
          <a:lstStyle/>
          <a:p>
            <a:r>
              <a:rPr lang="en-US" dirty="0" smtClean="0"/>
              <a:t>AAA</a:t>
            </a:r>
            <a:endParaRPr lang="en-US" dirty="0"/>
          </a:p>
        </p:txBody>
      </p:sp>
      <p:sp>
        <p:nvSpPr>
          <p:cNvPr id="6" name="Text Placeholder 5"/>
          <p:cNvSpPr>
            <a:spLocks noGrp="1"/>
          </p:cNvSpPr>
          <p:nvPr>
            <p:ph type="body" sz="half" idx="15"/>
          </p:nvPr>
        </p:nvSpPr>
        <p:spPr>
          <a:xfrm>
            <a:off x="672335" y="2194914"/>
            <a:ext cx="3154462" cy="4799610"/>
          </a:xfrm>
        </p:spPr>
        <p:txBody>
          <a:bodyPr>
            <a:normAutofit/>
          </a:bodyPr>
          <a:lstStyle/>
          <a:p>
            <a:r>
              <a:rPr lang="en-US" sz="1836" dirty="0">
                <a:solidFill>
                  <a:schemeClr val="bg1"/>
                </a:solidFill>
              </a:rPr>
              <a:t>Simple gameplay</a:t>
            </a:r>
          </a:p>
          <a:p>
            <a:r>
              <a:rPr lang="en-US" sz="1836" dirty="0">
                <a:solidFill>
                  <a:schemeClr val="bg1"/>
                </a:solidFill>
              </a:rPr>
              <a:t>2-D Sprites</a:t>
            </a:r>
          </a:p>
          <a:p>
            <a:r>
              <a:rPr lang="en-US" sz="1836" dirty="0">
                <a:solidFill>
                  <a:schemeClr val="bg1"/>
                </a:solidFill>
              </a:rPr>
              <a:t>1-10min session</a:t>
            </a:r>
          </a:p>
          <a:p>
            <a:r>
              <a:rPr lang="en-US" sz="1836" dirty="0" err="1">
                <a:solidFill>
                  <a:schemeClr val="bg1"/>
                </a:solidFill>
              </a:rPr>
              <a:t>Asynch</a:t>
            </a:r>
            <a:r>
              <a:rPr lang="en-US" sz="1836" dirty="0">
                <a:solidFill>
                  <a:schemeClr val="bg1"/>
                </a:solidFill>
              </a:rPr>
              <a:t> multiplayer</a:t>
            </a:r>
          </a:p>
          <a:p>
            <a:r>
              <a:rPr lang="en-US" sz="1836" dirty="0">
                <a:solidFill>
                  <a:schemeClr val="bg1"/>
                </a:solidFill>
              </a:rPr>
              <a:t>4-25 weeks, $50k</a:t>
            </a:r>
          </a:p>
          <a:p>
            <a:r>
              <a:rPr lang="en-US" sz="1836" dirty="0">
                <a:solidFill>
                  <a:schemeClr val="bg1"/>
                </a:solidFill>
              </a:rPr>
              <a:t>1-5 developers</a:t>
            </a:r>
          </a:p>
          <a:p>
            <a:r>
              <a:rPr lang="en-US" sz="1836" dirty="0">
                <a:solidFill>
                  <a:schemeClr val="bg1"/>
                </a:solidFill>
              </a:rPr>
              <a:t>Self-published</a:t>
            </a:r>
          </a:p>
          <a:p>
            <a:r>
              <a:rPr lang="en-US" sz="1836" dirty="0">
                <a:solidFill>
                  <a:schemeClr val="bg1"/>
                </a:solidFill>
              </a:rPr>
              <a:t>Easy to port to new platforms</a:t>
            </a:r>
          </a:p>
          <a:p>
            <a:r>
              <a:rPr lang="en-US" sz="1836" dirty="0">
                <a:solidFill>
                  <a:schemeClr val="bg1"/>
                </a:solidFill>
              </a:rPr>
              <a:t>$1 - $5 unit price</a:t>
            </a:r>
          </a:p>
          <a:p>
            <a:r>
              <a:rPr lang="en-US" sz="1836" dirty="0">
                <a:solidFill>
                  <a:schemeClr val="bg1"/>
                </a:solidFill>
              </a:rPr>
              <a:t>~5% total user spend</a:t>
            </a:r>
          </a:p>
          <a:p>
            <a:r>
              <a:rPr lang="en-US" sz="1836" dirty="0">
                <a:solidFill>
                  <a:schemeClr val="bg1"/>
                </a:solidFill>
              </a:rPr>
              <a:t>1-2GB install</a:t>
            </a:r>
          </a:p>
          <a:p>
            <a:r>
              <a:rPr lang="en-US" sz="1836" dirty="0">
                <a:solidFill>
                  <a:schemeClr val="bg1"/>
                </a:solidFill>
              </a:rPr>
              <a:t>Not sticky, 4x turnover of AAA</a:t>
            </a:r>
          </a:p>
          <a:p>
            <a:r>
              <a:rPr lang="en-US" sz="1836" dirty="0">
                <a:solidFill>
                  <a:schemeClr val="bg1"/>
                </a:solidFill>
              </a:rPr>
              <a:t>XBLIG</a:t>
            </a:r>
          </a:p>
          <a:p>
            <a:r>
              <a:rPr lang="en-US" sz="1836" dirty="0">
                <a:solidFill>
                  <a:schemeClr val="bg1"/>
                </a:solidFill>
              </a:rPr>
              <a:t>1000s released/year</a:t>
            </a:r>
          </a:p>
          <a:p>
            <a:endParaRPr lang="en-US" sz="1836" dirty="0">
              <a:solidFill>
                <a:schemeClr val="bg1"/>
              </a:solidFill>
            </a:endParaRPr>
          </a:p>
          <a:p>
            <a:endParaRPr lang="en-US" sz="1836" dirty="0">
              <a:solidFill>
                <a:schemeClr val="bg1"/>
              </a:solidFill>
            </a:endParaRPr>
          </a:p>
        </p:txBody>
      </p:sp>
      <p:sp>
        <p:nvSpPr>
          <p:cNvPr id="7" name="Text Placeholder 6"/>
          <p:cNvSpPr>
            <a:spLocks noGrp="1"/>
          </p:cNvSpPr>
          <p:nvPr>
            <p:ph type="body" sz="half" idx="16"/>
          </p:nvPr>
        </p:nvSpPr>
        <p:spPr>
          <a:xfrm>
            <a:off x="4064396" y="2194915"/>
            <a:ext cx="3424186" cy="4799609"/>
          </a:xfrm>
        </p:spPr>
        <p:txBody>
          <a:bodyPr>
            <a:normAutofit/>
          </a:bodyPr>
          <a:lstStyle/>
          <a:p>
            <a:r>
              <a:rPr lang="en-US" sz="1836" dirty="0">
                <a:solidFill>
                  <a:schemeClr val="bg1"/>
                </a:solidFill>
              </a:rPr>
              <a:t>Moderate gameplay</a:t>
            </a:r>
          </a:p>
          <a:p>
            <a:r>
              <a:rPr lang="en-US" sz="1836" dirty="0">
                <a:solidFill>
                  <a:schemeClr val="bg1"/>
                </a:solidFill>
              </a:rPr>
              <a:t>3-D rendered</a:t>
            </a:r>
          </a:p>
          <a:p>
            <a:r>
              <a:rPr lang="en-US" sz="1836" dirty="0">
                <a:solidFill>
                  <a:schemeClr val="bg1"/>
                </a:solidFill>
              </a:rPr>
              <a:t>30min to 60min</a:t>
            </a:r>
          </a:p>
          <a:p>
            <a:r>
              <a:rPr lang="en-US" sz="1836" dirty="0">
                <a:solidFill>
                  <a:schemeClr val="bg1"/>
                </a:solidFill>
              </a:rPr>
              <a:t>Local multiplayer</a:t>
            </a:r>
          </a:p>
          <a:p>
            <a:r>
              <a:rPr lang="en-US" sz="1836" dirty="0">
                <a:solidFill>
                  <a:schemeClr val="bg1"/>
                </a:solidFill>
              </a:rPr>
              <a:t>1 year, $100k to $2M</a:t>
            </a:r>
          </a:p>
          <a:p>
            <a:r>
              <a:rPr lang="en-US" sz="1836" dirty="0">
                <a:solidFill>
                  <a:schemeClr val="bg1"/>
                </a:solidFill>
              </a:rPr>
              <a:t>5-10 developers</a:t>
            </a:r>
          </a:p>
          <a:p>
            <a:r>
              <a:rPr lang="en-US" sz="1836" dirty="0">
                <a:solidFill>
                  <a:schemeClr val="bg1"/>
                </a:solidFill>
              </a:rPr>
              <a:t>Steam, XBLA, Impulse</a:t>
            </a:r>
          </a:p>
          <a:p>
            <a:r>
              <a:rPr lang="en-US" sz="1836" dirty="0">
                <a:solidFill>
                  <a:schemeClr val="bg1"/>
                </a:solidFill>
              </a:rPr>
              <a:t>Reasonable porting cost</a:t>
            </a:r>
          </a:p>
          <a:p>
            <a:r>
              <a:rPr lang="en-US" sz="1836" dirty="0">
                <a:solidFill>
                  <a:schemeClr val="bg1"/>
                </a:solidFill>
              </a:rPr>
              <a:t>$5 - $10</a:t>
            </a:r>
          </a:p>
          <a:p>
            <a:r>
              <a:rPr lang="en-US" sz="1836" dirty="0">
                <a:solidFill>
                  <a:schemeClr val="bg1"/>
                </a:solidFill>
              </a:rPr>
              <a:t>Significant portion of spend</a:t>
            </a:r>
          </a:p>
          <a:p>
            <a:r>
              <a:rPr lang="en-US" sz="1836" dirty="0">
                <a:solidFill>
                  <a:schemeClr val="bg1"/>
                </a:solidFill>
              </a:rPr>
              <a:t>2-8GB install</a:t>
            </a:r>
          </a:p>
          <a:p>
            <a:r>
              <a:rPr lang="en-US" sz="1836" dirty="0">
                <a:solidFill>
                  <a:schemeClr val="bg1"/>
                </a:solidFill>
              </a:rPr>
              <a:t>Very popular with users</a:t>
            </a:r>
          </a:p>
          <a:p>
            <a:r>
              <a:rPr lang="en-US" sz="1836" dirty="0">
                <a:solidFill>
                  <a:schemeClr val="bg1"/>
                </a:solidFill>
              </a:rPr>
              <a:t>XBLA, PSN</a:t>
            </a:r>
          </a:p>
          <a:p>
            <a:r>
              <a:rPr lang="en-US" sz="1836" dirty="0">
                <a:solidFill>
                  <a:schemeClr val="bg1"/>
                </a:solidFill>
              </a:rPr>
              <a:t>??</a:t>
            </a:r>
          </a:p>
        </p:txBody>
      </p:sp>
      <p:sp>
        <p:nvSpPr>
          <p:cNvPr id="8" name="Text Placeholder 7"/>
          <p:cNvSpPr>
            <a:spLocks noGrp="1"/>
          </p:cNvSpPr>
          <p:nvPr>
            <p:ph type="body" sz="half" idx="17"/>
          </p:nvPr>
        </p:nvSpPr>
        <p:spPr>
          <a:xfrm>
            <a:off x="7408409" y="2194915"/>
            <a:ext cx="4193191" cy="4799609"/>
          </a:xfrm>
        </p:spPr>
        <p:txBody>
          <a:bodyPr>
            <a:normAutofit/>
          </a:bodyPr>
          <a:lstStyle/>
          <a:p>
            <a:r>
              <a:rPr lang="en-US" sz="1836" dirty="0">
                <a:solidFill>
                  <a:schemeClr val="bg1"/>
                </a:solidFill>
              </a:rPr>
              <a:t>Challenging gameplay</a:t>
            </a:r>
          </a:p>
          <a:p>
            <a:r>
              <a:rPr lang="en-US" sz="1836" dirty="0">
                <a:solidFill>
                  <a:schemeClr val="bg1"/>
                </a:solidFill>
              </a:rPr>
              <a:t>3-D Photo-Real</a:t>
            </a:r>
          </a:p>
          <a:p>
            <a:r>
              <a:rPr lang="en-US" sz="1836" dirty="0">
                <a:solidFill>
                  <a:schemeClr val="bg1"/>
                </a:solidFill>
              </a:rPr>
              <a:t>2+hrs session</a:t>
            </a:r>
          </a:p>
          <a:p>
            <a:r>
              <a:rPr lang="en-US" sz="1836" dirty="0">
                <a:solidFill>
                  <a:schemeClr val="bg1"/>
                </a:solidFill>
              </a:rPr>
              <a:t>Web and local multiplayer</a:t>
            </a:r>
          </a:p>
          <a:p>
            <a:r>
              <a:rPr lang="en-US" sz="1836" dirty="0">
                <a:solidFill>
                  <a:schemeClr val="bg1"/>
                </a:solidFill>
              </a:rPr>
              <a:t>Up to 2-5 years and $5-25M</a:t>
            </a:r>
          </a:p>
          <a:p>
            <a:r>
              <a:rPr lang="en-US" sz="1836" dirty="0">
                <a:solidFill>
                  <a:schemeClr val="bg1"/>
                </a:solidFill>
              </a:rPr>
              <a:t>20-100 developers</a:t>
            </a:r>
          </a:p>
          <a:p>
            <a:r>
              <a:rPr lang="en-US" sz="1836" dirty="0">
                <a:solidFill>
                  <a:schemeClr val="bg1"/>
                </a:solidFill>
              </a:rPr>
              <a:t>Large Publishers</a:t>
            </a:r>
          </a:p>
          <a:p>
            <a:r>
              <a:rPr lang="en-US" sz="1836" dirty="0">
                <a:solidFill>
                  <a:schemeClr val="bg1"/>
                </a:solidFill>
              </a:rPr>
              <a:t>Challenging to port ($1-2M/per)</a:t>
            </a:r>
          </a:p>
          <a:p>
            <a:r>
              <a:rPr lang="en-US" sz="1836" dirty="0">
                <a:solidFill>
                  <a:schemeClr val="bg1"/>
                </a:solidFill>
              </a:rPr>
              <a:t>$20 - $60</a:t>
            </a:r>
          </a:p>
          <a:p>
            <a:r>
              <a:rPr lang="en-US" sz="1836" dirty="0">
                <a:solidFill>
                  <a:schemeClr val="bg1"/>
                </a:solidFill>
              </a:rPr>
              <a:t>Majority of Total Game Spend</a:t>
            </a:r>
          </a:p>
          <a:p>
            <a:r>
              <a:rPr lang="en-US" sz="1836" dirty="0">
                <a:solidFill>
                  <a:schemeClr val="bg1"/>
                </a:solidFill>
              </a:rPr>
              <a:t>8-25GB install</a:t>
            </a:r>
          </a:p>
          <a:p>
            <a:r>
              <a:rPr lang="en-US" sz="1836" dirty="0">
                <a:solidFill>
                  <a:schemeClr val="bg1"/>
                </a:solidFill>
              </a:rPr>
              <a:t>Create a loyal audience</a:t>
            </a:r>
          </a:p>
          <a:p>
            <a:r>
              <a:rPr lang="en-US" sz="1836" dirty="0">
                <a:solidFill>
                  <a:schemeClr val="bg1"/>
                </a:solidFill>
              </a:rPr>
              <a:t>Xbox, PS3</a:t>
            </a:r>
          </a:p>
          <a:p>
            <a:r>
              <a:rPr lang="en-US" sz="1836" dirty="0">
                <a:solidFill>
                  <a:schemeClr val="bg1"/>
                </a:solidFill>
              </a:rPr>
              <a:t>Dozens released /year</a:t>
            </a:r>
          </a:p>
        </p:txBody>
      </p:sp>
    </p:spTree>
    <p:extLst>
      <p:ext uri="{BB962C8B-B14F-4D97-AF65-F5344CB8AC3E}">
        <p14:creationId xmlns:p14="http://schemas.microsoft.com/office/powerpoint/2010/main" val="11079283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4998" y="69993"/>
            <a:ext cx="11454782" cy="772204"/>
          </a:xfrm>
        </p:spPr>
        <p:txBody>
          <a:bodyPr/>
          <a:lstStyle/>
          <a:p>
            <a:r>
              <a:rPr lang="en-US" dirty="0" err="1" smtClean="0">
                <a:solidFill>
                  <a:schemeClr val="bg1"/>
                </a:solidFill>
              </a:rPr>
              <a:t>PointerPoint</a:t>
            </a:r>
            <a:r>
              <a:rPr lang="en-US" dirty="0" smtClean="0">
                <a:solidFill>
                  <a:schemeClr val="bg1"/>
                </a:solidFill>
              </a:rPr>
              <a:t> Input</a:t>
            </a:r>
            <a:endParaRPr lang="en-US" dirty="0">
              <a:solidFill>
                <a:schemeClr val="bg1"/>
              </a:solidFill>
            </a:endParaRPr>
          </a:p>
        </p:txBody>
      </p:sp>
      <p:sp>
        <p:nvSpPr>
          <p:cNvPr id="3" name="Text Placeholder 2"/>
          <p:cNvSpPr>
            <a:spLocks noGrp="1"/>
          </p:cNvSpPr>
          <p:nvPr>
            <p:ph type="body" sz="quarter" idx="10"/>
          </p:nvPr>
        </p:nvSpPr>
        <p:spPr>
          <a:xfrm>
            <a:off x="244998" y="1049212"/>
            <a:ext cx="14100766" cy="5385710"/>
          </a:xfrm>
        </p:spPr>
        <p:txBody>
          <a:bodyPr>
            <a:noAutofit/>
          </a:bodyPr>
          <a:lstStyle/>
          <a:p>
            <a:r>
              <a:rPr lang="en-US" sz="2175" dirty="0">
                <a:solidFill>
                  <a:srgbClr val="808080"/>
                </a:solidFill>
                <a:highlight>
                  <a:srgbClr val="FFFFFF"/>
                </a:highlight>
                <a:latin typeface="Consolas"/>
              </a:rPr>
              <a:t>win</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PointerPressed</a:t>
            </a:r>
            <a:r>
              <a:rPr lang="en-US" sz="2175" dirty="0">
                <a:solidFill>
                  <a:srgbClr val="000000"/>
                </a:solidFill>
                <a:highlight>
                  <a:srgbClr val="FFFFFF"/>
                </a:highlight>
                <a:latin typeface="Consolas"/>
              </a:rPr>
              <a:t> += </a:t>
            </a:r>
            <a:r>
              <a:rPr lang="en-US" sz="2175" dirty="0">
                <a:solidFill>
                  <a:srgbClr val="0000FF"/>
                </a:solidFill>
                <a:highlight>
                  <a:srgbClr val="FFFFFF"/>
                </a:highlight>
                <a:latin typeface="Consolas"/>
              </a:rPr>
              <a:t>ref</a:t>
            </a:r>
            <a:r>
              <a:rPr lang="en-US" sz="2175" dirty="0">
                <a:solidFill>
                  <a:srgbClr val="000000"/>
                </a:solidFill>
                <a:highlight>
                  <a:srgbClr val="FFFFFF"/>
                </a:highlight>
                <a:latin typeface="Consolas"/>
              </a:rPr>
              <a:t> </a:t>
            </a:r>
            <a:r>
              <a:rPr lang="en-US" sz="2175" dirty="0">
                <a:solidFill>
                  <a:srgbClr val="0000FF"/>
                </a:solidFill>
                <a:highlight>
                  <a:srgbClr val="FFFFFF"/>
                </a:highlight>
                <a:latin typeface="Consolas"/>
              </a:rPr>
              <a:t>new</a:t>
            </a:r>
            <a:r>
              <a:rPr lang="en-US" sz="2175" dirty="0">
                <a:solidFill>
                  <a:srgbClr val="000000"/>
                </a:solidFill>
                <a:highlight>
                  <a:srgbClr val="FFFFFF"/>
                </a:highlight>
                <a:latin typeface="Consolas"/>
              </a:rPr>
              <a:t> </a:t>
            </a:r>
            <a:r>
              <a:rPr lang="en-US" sz="2175" dirty="0" err="1">
                <a:solidFill>
                  <a:srgbClr val="2B91AF"/>
                </a:solidFill>
                <a:highlight>
                  <a:srgbClr val="FFFFFF"/>
                </a:highlight>
                <a:latin typeface="Consolas"/>
              </a:rPr>
              <a:t>TypedEventHandler</a:t>
            </a:r>
            <a:r>
              <a:rPr lang="en-US" sz="2175" dirty="0">
                <a:solidFill>
                  <a:srgbClr val="000000"/>
                </a:solidFill>
                <a:highlight>
                  <a:srgbClr val="FFFFFF"/>
                </a:highlight>
                <a:latin typeface="Consolas"/>
              </a:rPr>
              <a:t>&lt;</a:t>
            </a:r>
            <a:r>
              <a:rPr lang="en-US" sz="2175" dirty="0">
                <a:solidFill>
                  <a:srgbClr val="2B91AF"/>
                </a:solidFill>
                <a:highlight>
                  <a:srgbClr val="FFFFFF"/>
                </a:highlight>
                <a:latin typeface="Consolas"/>
              </a:rPr>
              <a:t>CoreWindow</a:t>
            </a:r>
            <a:r>
              <a:rPr lang="en-US" sz="2175" dirty="0">
                <a:solidFill>
                  <a:srgbClr val="000000"/>
                </a:solidFill>
                <a:highlight>
                  <a:srgbClr val="FFFFFF"/>
                </a:highlight>
                <a:latin typeface="Consolas"/>
              </a:rPr>
              <a:t>^,</a:t>
            </a:r>
            <a:r>
              <a:rPr lang="en-US" sz="2175" dirty="0" err="1">
                <a:solidFill>
                  <a:srgbClr val="2B91AF"/>
                </a:solidFill>
                <a:highlight>
                  <a:srgbClr val="FFFFFF"/>
                </a:highlight>
                <a:latin typeface="Consolas"/>
              </a:rPr>
              <a:t>PointerEventArgs</a:t>
            </a:r>
            <a:r>
              <a:rPr lang="en-US" sz="2175" dirty="0">
                <a:solidFill>
                  <a:srgbClr val="000000"/>
                </a:solidFill>
                <a:highlight>
                  <a:srgbClr val="FFFFFF"/>
                </a:highlight>
                <a:latin typeface="Consolas"/>
              </a:rPr>
              <a:t>^&gt;</a:t>
            </a:r>
          </a:p>
          <a:p>
            <a:r>
              <a:rPr lang="en-US" sz="2175" dirty="0">
                <a:solidFill>
                  <a:srgbClr val="000000"/>
                </a:solidFill>
                <a:highlight>
                  <a:srgbClr val="FFFFFF"/>
                </a:highlight>
                <a:latin typeface="Consolas"/>
              </a:rPr>
              <a:t>				(</a:t>
            </a:r>
            <a:r>
              <a:rPr lang="en-US" sz="2175" dirty="0">
                <a:solidFill>
                  <a:srgbClr val="0000FF"/>
                </a:solidFill>
                <a:highlight>
                  <a:srgbClr val="FFFFFF"/>
                </a:highlight>
                <a:latin typeface="Consolas"/>
              </a:rPr>
              <a:t>this</a:t>
            </a:r>
            <a:r>
              <a:rPr lang="en-US" sz="2175" dirty="0">
                <a:solidFill>
                  <a:srgbClr val="000000"/>
                </a:solidFill>
                <a:highlight>
                  <a:srgbClr val="FFFFFF"/>
                </a:highlight>
                <a:latin typeface="Consolas"/>
              </a:rPr>
              <a:t>, &amp;</a:t>
            </a:r>
            <a:r>
              <a:rPr lang="en-US" sz="2175" dirty="0" err="1">
                <a:solidFill>
                  <a:srgbClr val="2B91AF"/>
                </a:solidFill>
                <a:highlight>
                  <a:srgbClr val="FFFFFF"/>
                </a:highlight>
                <a:latin typeface="Consolas"/>
              </a:rPr>
              <a:t>LonLatController</a:t>
            </a:r>
            <a:r>
              <a:rPr lang="en-US" sz="2175" dirty="0">
                <a:solidFill>
                  <a:srgbClr val="000000"/>
                </a:solidFill>
                <a:highlight>
                  <a:srgbClr val="FFFFFF"/>
                </a:highlight>
                <a:latin typeface="Consolas"/>
              </a:rPr>
              <a:t>::</a:t>
            </a:r>
            <a:r>
              <a:rPr lang="en-US" sz="2175" dirty="0" err="1">
                <a:solidFill>
                  <a:srgbClr val="000000"/>
                </a:solidFill>
                <a:highlight>
                  <a:srgbClr val="FFFFFF"/>
                </a:highlight>
                <a:latin typeface="Consolas"/>
              </a:rPr>
              <a:t>OnPointerPressed</a:t>
            </a:r>
            <a:r>
              <a:rPr lang="en-US" sz="2175" dirty="0">
                <a:solidFill>
                  <a:srgbClr val="000000"/>
                </a:solidFill>
                <a:highlight>
                  <a:srgbClr val="FFFFFF"/>
                </a:highlight>
                <a:latin typeface="Consolas"/>
              </a:rPr>
              <a:t>);</a:t>
            </a:r>
          </a:p>
          <a:p>
            <a:endParaRPr lang="en-US" sz="2175" dirty="0">
              <a:solidFill>
                <a:srgbClr val="0000FF"/>
              </a:solidFill>
              <a:highlight>
                <a:srgbClr val="FFFFFF"/>
              </a:highlight>
              <a:latin typeface="Consolas"/>
            </a:endParaRPr>
          </a:p>
          <a:p>
            <a:r>
              <a:rPr lang="en-US" sz="2175" dirty="0">
                <a:solidFill>
                  <a:srgbClr val="0000FF"/>
                </a:solidFill>
                <a:highlight>
                  <a:srgbClr val="FFFFFF"/>
                </a:highlight>
                <a:latin typeface="Consolas"/>
              </a:rPr>
              <a:t>void</a:t>
            </a:r>
            <a:r>
              <a:rPr lang="en-US" sz="2175" dirty="0">
                <a:solidFill>
                  <a:srgbClr val="000000"/>
                </a:solidFill>
                <a:highlight>
                  <a:srgbClr val="FFFFFF"/>
                </a:highlight>
                <a:latin typeface="Consolas"/>
              </a:rPr>
              <a:t> </a:t>
            </a:r>
            <a:r>
              <a:rPr lang="en-US" sz="2175" dirty="0" err="1">
                <a:solidFill>
                  <a:srgbClr val="2B91AF"/>
                </a:solidFill>
                <a:highlight>
                  <a:srgbClr val="FFFFFF"/>
                </a:highlight>
                <a:latin typeface="Consolas"/>
              </a:rPr>
              <a:t>LonLatController</a:t>
            </a:r>
            <a:r>
              <a:rPr lang="en-US" sz="2175" dirty="0">
                <a:solidFill>
                  <a:srgbClr val="000000"/>
                </a:solidFill>
                <a:highlight>
                  <a:srgbClr val="FFFFFF"/>
                </a:highlight>
                <a:latin typeface="Consolas"/>
              </a:rPr>
              <a:t>::</a:t>
            </a:r>
            <a:r>
              <a:rPr lang="en-US" sz="2175" dirty="0" err="1">
                <a:solidFill>
                  <a:srgbClr val="000000"/>
                </a:solidFill>
                <a:highlight>
                  <a:srgbClr val="FFFFFF"/>
                </a:highlight>
                <a:latin typeface="Consolas"/>
              </a:rPr>
              <a:t>OnPointerPressed</a:t>
            </a:r>
            <a:r>
              <a:rPr lang="en-US" sz="2175" dirty="0">
                <a:solidFill>
                  <a:srgbClr val="000000"/>
                </a:solidFill>
                <a:highlight>
                  <a:srgbClr val="FFFFFF"/>
                </a:highlight>
                <a:latin typeface="Consolas"/>
              </a:rPr>
              <a:t>(</a:t>
            </a:r>
          </a:p>
          <a:p>
            <a:r>
              <a:rPr lang="en-US" sz="2175" dirty="0">
                <a:solidFill>
                  <a:srgbClr val="000000"/>
                </a:solidFill>
                <a:highlight>
                  <a:srgbClr val="FFFFFF"/>
                </a:highlight>
                <a:latin typeface="Consolas"/>
              </a:rPr>
              <a:t>    </a:t>
            </a:r>
            <a:r>
              <a:rPr lang="en-US" sz="2175" dirty="0">
                <a:solidFill>
                  <a:srgbClr val="6F008A"/>
                </a:solidFill>
                <a:highlight>
                  <a:srgbClr val="FFFFFF"/>
                </a:highlight>
                <a:latin typeface="Consolas"/>
              </a:rPr>
              <a:t>_In_</a:t>
            </a:r>
            <a:r>
              <a:rPr lang="en-US" sz="2175" dirty="0">
                <a:solidFill>
                  <a:srgbClr val="000000"/>
                </a:solidFill>
                <a:highlight>
                  <a:srgbClr val="FFFFFF"/>
                </a:highlight>
                <a:latin typeface="Consolas"/>
              </a:rPr>
              <a:t> </a:t>
            </a:r>
            <a:r>
              <a:rPr lang="en-US" sz="2175" dirty="0">
                <a:solidFill>
                  <a:srgbClr val="2B91AF"/>
                </a:solidFill>
                <a:highlight>
                  <a:srgbClr val="FFFFFF"/>
                </a:highlight>
                <a:latin typeface="Consolas"/>
              </a:rPr>
              <a:t>CoreWindow</a:t>
            </a:r>
            <a:r>
              <a:rPr lang="en-US" sz="2175" dirty="0">
                <a:solidFill>
                  <a:srgbClr val="000000"/>
                </a:solidFill>
                <a:highlight>
                  <a:srgbClr val="FFFFFF"/>
                </a:highlight>
                <a:latin typeface="Consolas"/>
              </a:rPr>
              <a:t>^ </a:t>
            </a:r>
            <a:r>
              <a:rPr lang="en-US" sz="2175" dirty="0">
                <a:solidFill>
                  <a:srgbClr val="808080"/>
                </a:solidFill>
                <a:highlight>
                  <a:srgbClr val="FFFFFF"/>
                </a:highlight>
                <a:latin typeface="Consolas"/>
              </a:rPr>
              <a:t>sender</a:t>
            </a:r>
            <a:r>
              <a:rPr lang="en-US" sz="2175" dirty="0">
                <a:solidFill>
                  <a:srgbClr val="000000"/>
                </a:solidFill>
                <a:highlight>
                  <a:srgbClr val="FFFFFF"/>
                </a:highlight>
                <a:latin typeface="Consolas"/>
              </a:rPr>
              <a:t>,</a:t>
            </a:r>
          </a:p>
          <a:p>
            <a:r>
              <a:rPr lang="en-US" sz="2175" dirty="0">
                <a:solidFill>
                  <a:srgbClr val="000000"/>
                </a:solidFill>
                <a:highlight>
                  <a:srgbClr val="FFFFFF"/>
                </a:highlight>
                <a:latin typeface="Consolas"/>
              </a:rPr>
              <a:t>    </a:t>
            </a:r>
            <a:r>
              <a:rPr lang="en-US" sz="2175" dirty="0">
                <a:solidFill>
                  <a:srgbClr val="6F008A"/>
                </a:solidFill>
                <a:highlight>
                  <a:srgbClr val="FFFFFF"/>
                </a:highlight>
                <a:latin typeface="Consolas"/>
              </a:rPr>
              <a:t>_In_</a:t>
            </a:r>
            <a:r>
              <a:rPr lang="en-US" sz="2175" dirty="0">
                <a:solidFill>
                  <a:srgbClr val="000000"/>
                </a:solidFill>
                <a:highlight>
                  <a:srgbClr val="FFFFFF"/>
                </a:highlight>
                <a:latin typeface="Consolas"/>
              </a:rPr>
              <a:t> </a:t>
            </a:r>
            <a:r>
              <a:rPr lang="en-US" sz="2175" dirty="0" err="1">
                <a:solidFill>
                  <a:srgbClr val="2B91AF"/>
                </a:solidFill>
                <a:highlight>
                  <a:srgbClr val="FFFFFF"/>
                </a:highlight>
                <a:latin typeface="Consolas"/>
              </a:rPr>
              <a:t>PointerEventArgs</a:t>
            </a:r>
            <a:r>
              <a:rPr lang="en-US" sz="2175" dirty="0">
                <a:solidFill>
                  <a:srgbClr val="000000"/>
                </a:solidFill>
                <a:highlight>
                  <a:srgbClr val="FFFFFF"/>
                </a:highlight>
                <a:latin typeface="Consolas"/>
              </a:rPr>
              <a:t>^ </a:t>
            </a:r>
            <a:r>
              <a:rPr lang="en-US" sz="2175" dirty="0" err="1">
                <a:solidFill>
                  <a:srgbClr val="808080"/>
                </a:solidFill>
                <a:highlight>
                  <a:srgbClr val="FFFFFF"/>
                </a:highlight>
                <a:latin typeface="Consolas"/>
              </a:rPr>
              <a:t>args</a:t>
            </a:r>
            <a:endParaRPr lang="en-US" sz="2175" dirty="0">
              <a:solidFill>
                <a:srgbClr val="000000"/>
              </a:solidFill>
              <a:highlight>
                <a:srgbClr val="FFFFFF"/>
              </a:highlight>
              <a:latin typeface="Consolas"/>
            </a:endParaRPr>
          </a:p>
          <a:p>
            <a:r>
              <a:rPr lang="en-US" sz="2175" dirty="0">
                <a:solidFill>
                  <a:srgbClr val="000000"/>
                </a:solidFill>
                <a:highlight>
                  <a:srgbClr val="FFFFFF"/>
                </a:highlight>
                <a:latin typeface="Consolas"/>
              </a:rPr>
              <a:t>    )</a:t>
            </a:r>
          </a:p>
          <a:p>
            <a:r>
              <a:rPr lang="en-US" sz="2175" dirty="0">
                <a:solidFill>
                  <a:srgbClr val="000000"/>
                </a:solidFill>
                <a:highlight>
                  <a:srgbClr val="FFFFFF"/>
                </a:highlight>
                <a:latin typeface="Consolas"/>
              </a:rPr>
              <a:t>{</a:t>
            </a:r>
          </a:p>
          <a:p>
            <a:r>
              <a:rPr lang="en-US" sz="2175" dirty="0">
                <a:solidFill>
                  <a:srgbClr val="2B91AF"/>
                </a:solidFill>
                <a:highlight>
                  <a:srgbClr val="FFFFFF"/>
                </a:highlight>
                <a:latin typeface="Consolas"/>
              </a:rPr>
              <a:t>    float2</a:t>
            </a:r>
            <a:r>
              <a:rPr lang="en-US" sz="2175" dirty="0">
                <a:solidFill>
                  <a:srgbClr val="000000"/>
                </a:solidFill>
                <a:highlight>
                  <a:srgbClr val="FFFFFF"/>
                </a:highlight>
                <a:latin typeface="Consolas"/>
              </a:rPr>
              <a:t> position = </a:t>
            </a:r>
            <a:r>
              <a:rPr lang="en-US" sz="2175" dirty="0">
                <a:solidFill>
                  <a:srgbClr val="2B91AF"/>
                </a:solidFill>
                <a:highlight>
                  <a:srgbClr val="FFFFFF"/>
                </a:highlight>
                <a:latin typeface="Consolas"/>
              </a:rPr>
              <a:t>float2</a:t>
            </a:r>
            <a:r>
              <a:rPr lang="en-US" sz="2175" dirty="0">
                <a:solidFill>
                  <a:srgbClr val="000000"/>
                </a:solidFill>
                <a:highlight>
                  <a:srgbClr val="FFFFFF"/>
                </a:highlight>
                <a:latin typeface="Consolas"/>
              </a:rPr>
              <a:t>(              </a:t>
            </a:r>
            <a:r>
              <a:rPr lang="en-US" sz="2175" dirty="0">
                <a:solidFill>
                  <a:srgbClr val="008000"/>
                </a:solidFill>
                <a:highlight>
                  <a:srgbClr val="FFFFFF"/>
                </a:highlight>
                <a:latin typeface="Consolas"/>
              </a:rPr>
              <a:t>// position of contact</a:t>
            </a:r>
            <a:endParaRPr lang="en-US" sz="2175" dirty="0">
              <a:solidFill>
                <a:srgbClr val="000000"/>
              </a:solidFill>
              <a:highlight>
                <a:srgbClr val="FFFFFF"/>
              </a:highlight>
              <a:latin typeface="Consolas"/>
            </a:endParaRPr>
          </a:p>
          <a:p>
            <a:r>
              <a:rPr lang="en-US" sz="2175" dirty="0">
                <a:solidFill>
                  <a:srgbClr val="000000"/>
                </a:solidFill>
                <a:highlight>
                  <a:srgbClr val="FFFFFF"/>
                </a:highlight>
                <a:latin typeface="Consolas"/>
              </a:rPr>
              <a:t>        </a:t>
            </a:r>
            <a:r>
              <a:rPr lang="en-US" sz="2175" dirty="0" err="1">
                <a:solidFill>
                  <a:srgbClr val="808080"/>
                </a:solidFill>
                <a:highlight>
                  <a:srgbClr val="FFFFFF"/>
                </a:highlight>
                <a:latin typeface="Consolas"/>
              </a:rPr>
              <a:t>args</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CurrentPoint</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Position.X</a:t>
            </a:r>
            <a:r>
              <a:rPr lang="en-US" sz="2175" dirty="0">
                <a:solidFill>
                  <a:srgbClr val="000000"/>
                </a:solidFill>
                <a:highlight>
                  <a:srgbClr val="FFFFFF"/>
                </a:highlight>
                <a:latin typeface="Consolas"/>
              </a:rPr>
              <a:t>,</a:t>
            </a:r>
          </a:p>
          <a:p>
            <a:r>
              <a:rPr lang="en-US" sz="2175" dirty="0">
                <a:solidFill>
                  <a:srgbClr val="000000"/>
                </a:solidFill>
                <a:highlight>
                  <a:srgbClr val="FFFFFF"/>
                </a:highlight>
                <a:latin typeface="Consolas"/>
              </a:rPr>
              <a:t>        </a:t>
            </a:r>
            <a:r>
              <a:rPr lang="en-US" sz="2175" dirty="0" err="1">
                <a:solidFill>
                  <a:srgbClr val="808080"/>
                </a:solidFill>
                <a:highlight>
                  <a:srgbClr val="FFFFFF"/>
                </a:highlight>
                <a:latin typeface="Consolas"/>
              </a:rPr>
              <a:t>args</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CurrentPoint</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Position.Y</a:t>
            </a:r>
            <a:endParaRPr lang="en-US" sz="2175" dirty="0">
              <a:solidFill>
                <a:srgbClr val="000000"/>
              </a:solidFill>
              <a:highlight>
                <a:srgbClr val="FFFFFF"/>
              </a:highlight>
              <a:latin typeface="Consolas"/>
            </a:endParaRPr>
          </a:p>
          <a:p>
            <a:r>
              <a:rPr lang="en-US" sz="2175" dirty="0">
                <a:solidFill>
                  <a:srgbClr val="000000"/>
                </a:solidFill>
                <a:highlight>
                  <a:srgbClr val="FFFFFF"/>
                </a:highlight>
                <a:latin typeface="Consolas"/>
              </a:rPr>
              <a:t>        );</a:t>
            </a:r>
          </a:p>
          <a:p>
            <a:r>
              <a:rPr lang="en-US" sz="2175" dirty="0">
                <a:solidFill>
                  <a:srgbClr val="000000"/>
                </a:solidFill>
                <a:highlight>
                  <a:srgbClr val="FFFFFF"/>
                </a:highlight>
                <a:latin typeface="Consolas"/>
              </a:rPr>
              <a:t>    </a:t>
            </a:r>
          </a:p>
          <a:p>
            <a:r>
              <a:rPr lang="en-US" sz="2175" dirty="0">
                <a:solidFill>
                  <a:srgbClr val="000000"/>
                </a:solidFill>
                <a:highlight>
                  <a:srgbClr val="FFFFFF"/>
                </a:highlight>
                <a:latin typeface="Consolas"/>
              </a:rPr>
              <a:t>    </a:t>
            </a:r>
            <a:r>
              <a:rPr lang="en-US" sz="2175" dirty="0" err="1">
                <a:solidFill>
                  <a:srgbClr val="000000"/>
                </a:solidFill>
                <a:highlight>
                  <a:srgbClr val="FFFFFF"/>
                </a:highlight>
                <a:latin typeface="Consolas"/>
              </a:rPr>
              <a:t>m_lonLatLastPoint</a:t>
            </a:r>
            <a:r>
              <a:rPr lang="en-US" sz="2175" dirty="0">
                <a:solidFill>
                  <a:srgbClr val="000000"/>
                </a:solidFill>
                <a:highlight>
                  <a:srgbClr val="FFFFFF"/>
                </a:highlight>
                <a:latin typeface="Consolas"/>
              </a:rPr>
              <a:t> = position;          </a:t>
            </a:r>
            <a:r>
              <a:rPr lang="en-US" sz="2175" dirty="0">
                <a:solidFill>
                  <a:srgbClr val="008000"/>
                </a:solidFill>
                <a:highlight>
                  <a:srgbClr val="FFFFFF"/>
                </a:highlight>
                <a:latin typeface="Consolas"/>
              </a:rPr>
              <a:t>// save for use in controller</a:t>
            </a:r>
          </a:p>
          <a:p>
            <a:r>
              <a:rPr lang="en-US" sz="2175" dirty="0">
                <a:solidFill>
                  <a:srgbClr val="008000"/>
                </a:solidFill>
                <a:highlight>
                  <a:srgbClr val="FFFFFF"/>
                </a:highlight>
                <a:latin typeface="Consolas"/>
              </a:rPr>
              <a:t>    </a:t>
            </a:r>
            <a:r>
              <a:rPr lang="en-US" sz="2175" dirty="0" err="1">
                <a:solidFill>
                  <a:srgbClr val="000000"/>
                </a:solidFill>
                <a:highlight>
                  <a:srgbClr val="FFFFFF"/>
                </a:highlight>
                <a:latin typeface="Consolas"/>
              </a:rPr>
              <a:t>m_lonLatPointerID</a:t>
            </a:r>
            <a:r>
              <a:rPr lang="en-US" sz="2175" dirty="0">
                <a:solidFill>
                  <a:srgbClr val="000000"/>
                </a:solidFill>
                <a:highlight>
                  <a:srgbClr val="FFFFFF"/>
                </a:highlight>
                <a:latin typeface="Consolas"/>
              </a:rPr>
              <a:t> = </a:t>
            </a:r>
            <a:r>
              <a:rPr lang="en-US" sz="2175" dirty="0" err="1">
                <a:solidFill>
                  <a:srgbClr val="808080"/>
                </a:solidFill>
                <a:highlight>
                  <a:srgbClr val="FFFFFF"/>
                </a:highlight>
                <a:latin typeface="Consolas"/>
              </a:rPr>
              <a:t>args</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CurrentPoint</a:t>
            </a:r>
            <a:r>
              <a:rPr lang="en-US" sz="2175" dirty="0">
                <a:solidFill>
                  <a:srgbClr val="000000"/>
                </a:solidFill>
                <a:highlight>
                  <a:srgbClr val="FFFFFF"/>
                </a:highlight>
                <a:latin typeface="Consolas"/>
              </a:rPr>
              <a:t>-&gt;</a:t>
            </a:r>
            <a:r>
              <a:rPr lang="en-US" sz="2175" dirty="0" err="1">
                <a:solidFill>
                  <a:srgbClr val="000000"/>
                </a:solidFill>
                <a:highlight>
                  <a:srgbClr val="FFFFFF"/>
                </a:highlight>
                <a:latin typeface="Consolas"/>
              </a:rPr>
              <a:t>PointerId</a:t>
            </a:r>
            <a:r>
              <a:rPr lang="en-US" sz="2175" dirty="0">
                <a:solidFill>
                  <a:srgbClr val="000000"/>
                </a:solidFill>
                <a:highlight>
                  <a:srgbClr val="FFFFFF"/>
                </a:highlight>
                <a:latin typeface="Consolas"/>
              </a:rPr>
              <a:t>;</a:t>
            </a:r>
          </a:p>
          <a:p>
            <a:r>
              <a:rPr lang="en-US" sz="2175" dirty="0">
                <a:solidFill>
                  <a:srgbClr val="000000"/>
                </a:solidFill>
                <a:highlight>
                  <a:srgbClr val="FFFFFF"/>
                </a:highlight>
                <a:latin typeface="Consolas"/>
              </a:rPr>
              <a:t>}</a:t>
            </a:r>
          </a:p>
          <a:p>
            <a:endParaRPr lang="en-US" sz="2175" dirty="0"/>
          </a:p>
        </p:txBody>
      </p:sp>
      <p:sp>
        <p:nvSpPr>
          <p:cNvPr id="4" name="Rectangle 3"/>
          <p:cNvSpPr/>
          <p:nvPr/>
        </p:nvSpPr>
        <p:spPr bwMode="auto">
          <a:xfrm>
            <a:off x="3790914" y="5780554"/>
            <a:ext cx="1546028" cy="310868"/>
          </a:xfrm>
          <a:prstGeom prst="rect">
            <a:avLst/>
          </a:prstGeom>
          <a:solidFill>
            <a:srgbClr val="FFFF00">
              <a:alpha val="20000"/>
            </a:srgbClr>
          </a:solidFill>
          <a:ln w="38100">
            <a:solidFill>
              <a:srgbClr val="FFC000">
                <a:alpha val="65000"/>
              </a:srgbClr>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312" dirty="0">
              <a:gradFill>
                <a:gsLst>
                  <a:gs pos="0">
                    <a:srgbClr val="FFFFFF"/>
                  </a:gs>
                  <a:gs pos="100000">
                    <a:srgbClr val="FFFFFF"/>
                  </a:gs>
                </a:gsLst>
                <a:lin ang="5400000" scaled="0"/>
              </a:gradFill>
            </a:endParaRPr>
          </a:p>
        </p:txBody>
      </p:sp>
      <p:sp>
        <p:nvSpPr>
          <p:cNvPr id="5" name="Rectangle 4"/>
          <p:cNvSpPr/>
          <p:nvPr/>
        </p:nvSpPr>
        <p:spPr bwMode="auto">
          <a:xfrm>
            <a:off x="6874167" y="6121504"/>
            <a:ext cx="1694200" cy="310868"/>
          </a:xfrm>
          <a:prstGeom prst="rect">
            <a:avLst/>
          </a:prstGeom>
          <a:solidFill>
            <a:srgbClr val="FFFF00">
              <a:alpha val="20000"/>
            </a:srgbClr>
          </a:solidFill>
          <a:ln w="38100">
            <a:solidFill>
              <a:srgbClr val="FFC000">
                <a:alpha val="65000"/>
              </a:srgbClr>
            </a:solidFill>
            <a:headEnd type="none" w="med" len="med"/>
            <a:tailEnd type="none" w="med" len="med"/>
          </a:ln>
          <a:effectLst/>
        </p:spPr>
        <p:style>
          <a:lnRef idx="1">
            <a:schemeClr val="accent3"/>
          </a:lnRef>
          <a:fillRef idx="3">
            <a:schemeClr val="accent3"/>
          </a:fillRef>
          <a:effectRef idx="2">
            <a:schemeClr val="accent3"/>
          </a:effectRef>
          <a:fontRef idx="minor">
            <a:schemeClr val="lt1"/>
          </a:fontRef>
        </p:style>
        <p:txBody>
          <a:bodyPr vert="horz" wrap="square" lIns="93268" tIns="46634" rIns="93268" bIns="46634" numCol="1" rtlCol="0" anchor="ctr" anchorCtr="0" compatLnSpc="1">
            <a:prstTxWarp prst="textNoShape">
              <a:avLst/>
            </a:prstTxWarp>
          </a:bodyPr>
          <a:lstStyle/>
          <a:p>
            <a:pPr algn="ctr" defTabSz="932391" fontAlgn="base">
              <a:spcBef>
                <a:spcPct val="0"/>
              </a:spcBef>
              <a:spcAft>
                <a:spcPct val="0"/>
              </a:spcAft>
            </a:pPr>
            <a:endParaRPr lang="en-US" sz="2312"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93836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5-30426_BUILD_2013_Template_Whit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Presentation2" id="{01CC4781-2D43-4389-B8C5-5917EDE70A2B}" vid="{0DD32DD0-D69E-4CFF-A0B1-C3BC1547CA53}"/>
    </a:ext>
  </a:extLst>
</a:theme>
</file>

<file path=ppt/theme/theme2.xml><?xml version="1.0" encoding="utf-8"?>
<a:theme xmlns:a="http://schemas.openxmlformats.org/drawingml/2006/main" name="1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Presentation2" id="{01CC4781-2D43-4389-B8C5-5917EDE70A2B}" vid="{15BB8D36-BFCB-4EA6-B816-869B286C4401}"/>
    </a:ext>
  </a:extLst>
</a:theme>
</file>

<file path=ppt/theme/theme3.xml><?xml version="1.0" encoding="utf-8"?>
<a:theme xmlns:a="http://schemas.openxmlformats.org/drawingml/2006/main" name="Build_Template_16x9 - Rev 03">
  <a:themeElements>
    <a:clrScheme name="Build - Dark Blue">
      <a:dk1>
        <a:srgbClr val="000000"/>
      </a:dk1>
      <a:lt1>
        <a:srgbClr val="FFFFFF"/>
      </a:lt1>
      <a:dk2>
        <a:srgbClr val="00188F"/>
      </a:dk2>
      <a:lt2>
        <a:srgbClr val="FFFFFF"/>
      </a:lt2>
      <a:accent1>
        <a:srgbClr val="00BCF2"/>
      </a:accent1>
      <a:accent2>
        <a:srgbClr val="9B4F96"/>
      </a:accent2>
      <a:accent3>
        <a:srgbClr val="E81123"/>
      </a:accent3>
      <a:accent4>
        <a:srgbClr val="00D8CC"/>
      </a:accent4>
      <a:accent5>
        <a:srgbClr val="7FBA00"/>
      </a:accent5>
      <a:accent6>
        <a:srgbClr val="FF8C00"/>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extLst>
    <a:ext uri="{05A4C25C-085E-4340-85A3-A5531E510DB2}">
      <thm15:themeFamily xmlns:thm15="http://schemas.microsoft.com/office/thememl/2012/main" name="Build_Template_16x9 - Rev 03 [Read-Only]" id="{3715F126-5FAF-444E-A931-07015B778CCF}" vid="{9C2C21D9-DFED-4637-943F-3FAAACE59A3C}"/>
    </a:ext>
  </a:extLst>
</a:theme>
</file>

<file path=ppt/theme/theme4.xml><?xml version="1.0" encoding="utf-8"?>
<a:theme xmlns:a="http://schemas.openxmlformats.org/drawingml/2006/main" name="2_5-30426_BUILD_2013_Template_D.Blue">
  <a:themeElements>
    <a:clrScheme name="Build 2013 Template">
      <a:dk1>
        <a:srgbClr val="000000"/>
      </a:dk1>
      <a:lt1>
        <a:srgbClr val="FFFFFF"/>
      </a:lt1>
      <a:dk2>
        <a:srgbClr val="00188F"/>
      </a:dk2>
      <a:lt2>
        <a:srgbClr val="FFFFFF"/>
      </a:lt2>
      <a:accent1>
        <a:srgbClr val="00188F"/>
      </a:accent1>
      <a:accent2>
        <a:srgbClr val="00BCF2"/>
      </a:accent2>
      <a:accent3>
        <a:srgbClr val="9B4F96"/>
      </a:accent3>
      <a:accent4>
        <a:srgbClr val="7FBA00"/>
      </a:accent4>
      <a:accent5>
        <a:srgbClr val="FF8C00"/>
      </a:accent5>
      <a:accent6>
        <a:srgbClr val="00D8CC"/>
      </a:accent6>
      <a:hlink>
        <a:srgbClr val="00BCF2"/>
      </a:hlink>
      <a:folHlink>
        <a:srgbClr val="00BCF2"/>
      </a:folHlink>
    </a:clrScheme>
    <a:fontScheme name="Custom 2">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188F"/>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lumMod val="75000"/>
                    <a:lumOff val="25000"/>
                  </a:schemeClr>
                </a:gs>
                <a:gs pos="100000">
                  <a:schemeClr val="tx1">
                    <a:lumMod val="75000"/>
                    <a:lumOff val="25000"/>
                  </a:schemeClr>
                </a:gs>
              </a:gsLst>
              <a:lin ang="5400000" scaled="0"/>
            </a:gradFill>
          </a:defRPr>
        </a:defPPr>
      </a:lstStyle>
    </a:txDef>
  </a:objectDefaults>
  <a:extraClrSchemeLst/>
  <a:extLst>
    <a:ext uri="{05A4C25C-085E-4340-85A3-A5531E510DB2}">
      <thm15:themeFamily xmlns:thm15="http://schemas.microsoft.com/office/thememl/2012/main" name="Build_2013_Template_16x9" id="{F0E36718-832C-4AEA-8417-41A66B189204}" vid="{406DC43E-3286-418B-B3CF-9AE2AA3691B2}"/>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89fe5faf2f25a24617a4f509b32cc989">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dfcb5511298a0ed35e170e5fd997f4f9"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2013-06-28T07:00:00+00:00</Event_x0020_End_x0020_Date>
    <Event_x0020_Start_x0020_Date xmlns="2295e2e7-0eeb-498e-8716-217bb2ee6ee3">2013-06-26T07:00:00+00:00</Event_x0020_Start_x0020_Date>
    <MS_x0020_Speaker xmlns="2295e2e7-0eeb-498e-8716-217bb2ee6ee3">
      <UserInfo>
        <DisplayName/>
        <AccountId xsi:nil="true"/>
        <AccountType/>
      </UserInfo>
    </MS_x0020_Speaker>
    <External_x0020_Speaker xmlns="2295e2e7-0eeb-498e-8716-217bb2ee6ee3"> Chas. Boyd</External_x0020_Speaker>
    <Session_x0020_Code xmlns="2295e2e7-0eeb-498e-8716-217bb2ee6ee3">3-043</Session_x0020_Code>
    <ProductTaxHTField0 xmlns="2295e2e7-0eeb-498e-8716-217bb2ee6ee3">
      <Terms xmlns="http://schemas.microsoft.com/office/infopath/2007/PartnerControls"/>
    </ProductTaxHTField0>
    <Presentation_x0020_Date xmlns="2295e2e7-0eeb-498e-8716-217bb2ee6ee3">2013-06-28T00:00:00-07:00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San Francisco</TermName>
          <TermId xmlns="http://schemas.microsoft.com/office/infopath/2007/PartnerControls">84dfcb53-432b-499d-8965-93d483d36b4a</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TaxCatchAll xmlns="230e9df3-be65-4c73-a93b-d1236ebd677e">
      <Value>497</Value>
      <Value>605</Value>
    </TaxCatchAll>
    <AudienceTaxHTField0 xmlns="8b529f77-48ab-4581-b468-93f09345b8aa">
      <Terms xmlns="http://schemas.microsoft.com/office/infopath/2007/PartnerControls"/>
    </AudienceTaxHTField0>
  </documentManagement>
</p:properties>
</file>

<file path=customXml/itemProps1.xml><?xml version="1.0" encoding="utf-8"?>
<ds:datastoreItem xmlns:ds="http://schemas.openxmlformats.org/officeDocument/2006/customXml" ds:itemID="{0B689815-4B65-4FA2-B74B-E9A4DF6AE7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purl.org/dc/dcmitype/"/>
    <ds:schemaRef ds:uri="2295e2e7-0eeb-498e-8716-217bb2ee6ee3"/>
    <ds:schemaRef ds:uri="http://schemas.microsoft.com/office/infopath/2007/PartnerControls"/>
    <ds:schemaRef ds:uri="http://schemas.openxmlformats.org/package/2006/metadata/core-properties"/>
    <ds:schemaRef ds:uri="8b529f77-48ab-4581-b468-93f09345b8aa"/>
    <ds:schemaRef ds:uri="http://schemas.microsoft.com/office/2006/documentManagement/types"/>
    <ds:schemaRef ds:uri="230e9df3-be65-4c73-a93b-d1236ebd677e"/>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Build_2013_Template_16x9_v02</Template>
  <TotalTime>6</TotalTime>
  <Words>3109</Words>
  <Application>Microsoft Office PowerPoint</Application>
  <PresentationFormat>Custom</PresentationFormat>
  <Paragraphs>906</Paragraphs>
  <Slides>84</Slides>
  <Notes>74</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84</vt:i4>
      </vt:variant>
    </vt:vector>
  </HeadingPairs>
  <TitlesOfParts>
    <vt:vector size="97" baseType="lpstr">
      <vt:lpstr>ＭＳ Ｐゴシック</vt:lpstr>
      <vt:lpstr>Arial</vt:lpstr>
      <vt:lpstr>Avenir LT Pro 45 Book</vt:lpstr>
      <vt:lpstr>Calibri</vt:lpstr>
      <vt:lpstr>Consolas</vt:lpstr>
      <vt:lpstr>Segoe UI</vt:lpstr>
      <vt:lpstr>Segoe UI Light</vt:lpstr>
      <vt:lpstr>Segoe UI Semibold</vt:lpstr>
      <vt:lpstr>Times New Roman</vt:lpstr>
      <vt:lpstr>5-30426_BUILD_2013_Template_White</vt:lpstr>
      <vt:lpstr>1_5-30426_BUILD_2013_Template_D.Blue</vt:lpstr>
      <vt:lpstr>Build_Template_16x9 - Rev 03</vt:lpstr>
      <vt:lpstr>2_5-30426_BUILD_2013_Template_D.Blue</vt:lpstr>
      <vt:lpstr>PowerPoint Presentation</vt:lpstr>
      <vt:lpstr>Creating a Cutting-Edge Game for Windows Tablets</vt:lpstr>
      <vt:lpstr>The Broad Range of PCs</vt:lpstr>
      <vt:lpstr>The Opportunity</vt:lpstr>
      <vt:lpstr>Broader PC Innovation</vt:lpstr>
      <vt:lpstr>PowerPoint Presentation</vt:lpstr>
      <vt:lpstr>PennyArcade on Surface Pro </vt:lpstr>
      <vt:lpstr>Windows 8   Game Platform Technologies</vt:lpstr>
      <vt:lpstr>PointerPoint Input</vt:lpstr>
      <vt:lpstr>Cutting Edge Graphics in Windows 8.0</vt:lpstr>
      <vt:lpstr>Windows 8.1 Game Platform Technologies</vt:lpstr>
      <vt:lpstr>Cutting Edge Games: Graphics</vt:lpstr>
      <vt:lpstr>Direct3D11</vt:lpstr>
      <vt:lpstr>DirectX 11 Feature Levels</vt:lpstr>
      <vt:lpstr>DirectX 11 Feature Level 9</vt:lpstr>
      <vt:lpstr>DirectX 11 Feature Level 10</vt:lpstr>
      <vt:lpstr>DirectX 11 Feature Level 11</vt:lpstr>
      <vt:lpstr>Approximate Market Segmentation</vt:lpstr>
      <vt:lpstr>Creating the Direct3D Device and Context</vt:lpstr>
      <vt:lpstr>Tiled Resources </vt:lpstr>
      <vt:lpstr>Graphine</vt:lpstr>
      <vt:lpstr>Tiled Resources Applications</vt:lpstr>
      <vt:lpstr>Cutting Edge Game Performance</vt:lpstr>
      <vt:lpstr>Graphics Performance on Tablets</vt:lpstr>
      <vt:lpstr>Graphics Performance  -Language </vt:lpstr>
      <vt:lpstr>Cutting Edge Games: Size</vt:lpstr>
      <vt:lpstr>App Packaging and Distribution</vt:lpstr>
      <vt:lpstr>App Packages in Windows 8</vt:lpstr>
      <vt:lpstr>App Packages in Windows 8.1</vt:lpstr>
      <vt:lpstr>How do I minimize download time &amp; storage?</vt:lpstr>
      <vt:lpstr>Windows 8.1 App Bundle</vt:lpstr>
      <vt:lpstr>Deployment  1</vt:lpstr>
      <vt:lpstr>Deployment 2</vt:lpstr>
      <vt:lpstr>Deployment  2</vt:lpstr>
      <vt:lpstr>App Packaging  -How To</vt:lpstr>
      <vt:lpstr>Group assets by FeatureLevel</vt:lpstr>
      <vt:lpstr>Create the App Bundle</vt:lpstr>
      <vt:lpstr>App Bundle Contents</vt:lpstr>
      <vt:lpstr>App Bundle Contents</vt:lpstr>
      <vt:lpstr>App Bundle Contents</vt:lpstr>
      <vt:lpstr>App Bundle Contents</vt:lpstr>
      <vt:lpstr>Notify Resource Manager of Desired Folder</vt:lpstr>
      <vt:lpstr>Set Feature Level</vt:lpstr>
      <vt:lpstr>App Bundle Summary</vt:lpstr>
      <vt:lpstr>Cutting Edge Games: Controls</vt:lpstr>
      <vt:lpstr>PowerPoint Presentation</vt:lpstr>
      <vt:lpstr>PowerPoint Presentation</vt:lpstr>
      <vt:lpstr>PowerPoint Presentation</vt:lpstr>
      <vt:lpstr>Automatic Input Routing</vt:lpstr>
      <vt:lpstr>PowerPoint Presentation</vt:lpstr>
      <vt:lpstr>Cutting Edge Games: Display</vt:lpstr>
      <vt:lpstr>All the Inches</vt:lpstr>
      <vt:lpstr>2-D Visuals:  New DPIs </vt:lpstr>
      <vt:lpstr>OS DPI Scale factors</vt:lpstr>
      <vt:lpstr>New Resolutions And Performance</vt:lpstr>
      <vt:lpstr>Hardware Solution: Scalers and Overlays</vt:lpstr>
      <vt:lpstr>Overlapping Swapchain Composition</vt:lpstr>
      <vt:lpstr>Swapchain Creation</vt:lpstr>
      <vt:lpstr>Option Menus and Inventory Screens</vt:lpstr>
      <vt:lpstr>PowerPoint Presentation</vt:lpstr>
      <vt:lpstr>Secondary Apps</vt:lpstr>
      <vt:lpstr>Best Practices</vt:lpstr>
      <vt:lpstr>Handling Occlusion</vt:lpstr>
      <vt:lpstr>Multiple Displays</vt:lpstr>
      <vt:lpstr>Share Your Display</vt:lpstr>
      <vt:lpstr>Share Your Display</vt:lpstr>
      <vt:lpstr>ProjectionManager API</vt:lpstr>
      <vt:lpstr>Cuting Edge Games: Connectivity</vt:lpstr>
      <vt:lpstr>Game Scenarios </vt:lpstr>
      <vt:lpstr>Living Room</vt:lpstr>
      <vt:lpstr>Living Room  -sociable</vt:lpstr>
      <vt:lpstr>Considerations for Gameplay Types </vt:lpstr>
      <vt:lpstr>Connectivity Innovation </vt:lpstr>
      <vt:lpstr>Implementation Strategies</vt:lpstr>
      <vt:lpstr>Cross Device Development Tools</vt:lpstr>
      <vt:lpstr>Visual Studio Talks</vt:lpstr>
      <vt:lpstr>Cutting Edge Game Features</vt:lpstr>
      <vt:lpstr>Go For It</vt:lpstr>
      <vt:lpstr>Related talks </vt:lpstr>
      <vt:lpstr>Evaluate this session</vt:lpstr>
      <vt:lpstr>PowerPoint Presentation</vt:lpstr>
      <vt:lpstr>Example Assets Used</vt:lpstr>
      <vt:lpstr>Hardware Form Factors </vt:lpstr>
      <vt:lpstr>Game Categories</vt:lpstr>
    </vt:vector>
  </TitlesOfParts>
  <Manager>Ron Sasaki</Manager>
  <Company>Microsoft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Creating a Cutting-Edge Game for Windows Tablets</dc:title>
  <dc:subject>Build 2013</dc:subject>
  <dc:creator>Shows</dc:creator>
  <cp:keywords>Build 2013</cp:keywords>
  <dc:description>Template: Mitchell Derrey, Silver Fox Productions
Formatting: 
Date: October 26-28, 2013
Location: San Francisco, CA
Audience Type: Internal</dc:description>
  <cp:lastModifiedBy>Shows</cp:lastModifiedBy>
  <cp:revision>2</cp:revision>
  <dcterms:created xsi:type="dcterms:W3CDTF">2013-06-27T01:04:08Z</dcterms:created>
  <dcterms:modified xsi:type="dcterms:W3CDTF">2013-06-28T18:04:22Z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605;#BUILD|58542b36-5bf5-46a6-a53f-a41fb7a73785</vt:lpwstr>
  </property>
  <property fmtid="{D5CDD505-2E9C-101B-9397-08002B2CF9AE}" pid="5" name="Audience">
    <vt:lpwstr/>
  </property>
  <property fmtid="{D5CDD505-2E9C-101B-9397-08002B2CF9AE}" pid="6" name="Event Location">
    <vt:lpwstr>497;#San Francisco|84dfcb53-432b-499d-8965-93d483d36b4a</vt:lpwstr>
  </property>
  <property fmtid="{D5CDD505-2E9C-101B-9397-08002B2CF9AE}" pid="7" name="Campaign">
    <vt:lpwstr/>
  </property>
  <property fmtid="{D5CDD505-2E9C-101B-9397-08002B2CF9AE}" pid="8" name="Event Venue">
    <vt:lpwstr/>
  </property>
  <property fmtid="{D5CDD505-2E9C-101B-9397-08002B2CF9AE}" pid="9" name="Track">
    <vt:lpwstr/>
  </property>
</Properties>
</file>