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 id="2147484403" r:id="rId9"/>
  </p:sldMasterIdLst>
  <p:notesMasterIdLst>
    <p:notesMasterId r:id="rId57"/>
  </p:notesMasterIdLst>
  <p:handoutMasterIdLst>
    <p:handoutMasterId r:id="rId58"/>
  </p:handoutMasterIdLst>
  <p:sldIdLst>
    <p:sldId id="1090" r:id="rId10"/>
    <p:sldId id="1091" r:id="rId11"/>
    <p:sldId id="1092" r:id="rId12"/>
    <p:sldId id="1093" r:id="rId13"/>
    <p:sldId id="1094" r:id="rId14"/>
    <p:sldId id="1095" r:id="rId15"/>
    <p:sldId id="1096" r:id="rId16"/>
    <p:sldId id="1097" r:id="rId17"/>
    <p:sldId id="1098" r:id="rId18"/>
    <p:sldId id="1099" r:id="rId19"/>
    <p:sldId id="1100" r:id="rId20"/>
    <p:sldId id="1101" r:id="rId21"/>
    <p:sldId id="1102" r:id="rId22"/>
    <p:sldId id="1103" r:id="rId23"/>
    <p:sldId id="1104" r:id="rId24"/>
    <p:sldId id="1105" r:id="rId25"/>
    <p:sldId id="1106" r:id="rId26"/>
    <p:sldId id="1107" r:id="rId27"/>
    <p:sldId id="1108" r:id="rId28"/>
    <p:sldId id="1109" r:id="rId29"/>
    <p:sldId id="1110" r:id="rId30"/>
    <p:sldId id="1111" r:id="rId31"/>
    <p:sldId id="1112" r:id="rId32"/>
    <p:sldId id="1113" r:id="rId33"/>
    <p:sldId id="1114" r:id="rId34"/>
    <p:sldId id="1115" r:id="rId35"/>
    <p:sldId id="1116" r:id="rId36"/>
    <p:sldId id="1117" r:id="rId37"/>
    <p:sldId id="1118" r:id="rId38"/>
    <p:sldId id="1119" r:id="rId39"/>
    <p:sldId id="1120" r:id="rId40"/>
    <p:sldId id="1121" r:id="rId41"/>
    <p:sldId id="1122" r:id="rId42"/>
    <p:sldId id="1123" r:id="rId43"/>
    <p:sldId id="1124" r:id="rId44"/>
    <p:sldId id="1125" r:id="rId45"/>
    <p:sldId id="1126" r:id="rId46"/>
    <p:sldId id="1127" r:id="rId47"/>
    <p:sldId id="1128" r:id="rId48"/>
    <p:sldId id="1129" r:id="rId49"/>
    <p:sldId id="1130" r:id="rId50"/>
    <p:sldId id="1131" r:id="rId51"/>
    <p:sldId id="1132" r:id="rId52"/>
    <p:sldId id="1133" r:id="rId53"/>
    <p:sldId id="1134" r:id="rId54"/>
    <p:sldId id="1135" r:id="rId55"/>
    <p:sldId id="1136" r:id="rId5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6/26/2013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6867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6682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42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2425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785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493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0664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7233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7861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688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9103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60A9B06-EC15-428B-AA93-3316CDBFA2F1}"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5868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10563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2066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875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69554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782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9174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1163A5-DB35-41A1-A93C-4E00F973BFC3}"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76631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E1C188-3833-464C-879C-F6C0824D31DF}"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22391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689330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96155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4518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855768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2:49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7429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229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2600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DF4B46-F4CF-4107-B8A3-9213C2FA6437}"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935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E1C188-3833-464C-879C-F6C0824D31DF}"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5716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5212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9FCC-A7B4-457F-860D-EF85A5C46735}"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3329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543921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0262452"/>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73911024"/>
      </p:ext>
    </p:extLst>
  </p:cSld>
  <p:clrMapOvr>
    <a:masterClrMapping/>
  </p:clrMapOvr>
  <p:extLst>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45433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09025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427716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259125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8206645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85821520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847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96740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50799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02279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147821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2505597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48332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73822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264689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7950019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7542326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844622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3290684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83103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03363559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7893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5481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6229893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78844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944065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978688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7390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654462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57366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102304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35364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5405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017990150"/>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4400" r:id="rId21"/>
    <p:sldLayoutId id="2147484401" r:id="rId22"/>
    <p:sldLayoutId id="2147484402" r:id="rId2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445053042"/>
      </p:ext>
    </p:extLst>
  </p:cSld>
  <p:clrMap bg1="dk1" tx1="lt1" bg2="dk2" tx2="lt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5.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code.msdn.microsoft.com/windowsapps/DirectX-Foreground-Swap-bbb8432a" TargetMode="External"/><Relationship Id="rId7" Type="http://schemas.openxmlformats.org/officeDocument/2006/relationships/hyperlink" Target="http://code.msdn.microsoft.com/windowsapps/Direct3D-tiled-resources-db7bb4c3" TargetMode="External"/><Relationship Id="rId2" Type="http://schemas.openxmlformats.org/officeDocument/2006/relationships/notesSlide" Target="../notesSlides/notesSlide29.xml"/><Relationship Id="rId1" Type="http://schemas.openxmlformats.org/officeDocument/2006/relationships/slideLayout" Target="../slideLayouts/slideLayout61.xml"/><Relationship Id="rId6" Type="http://schemas.openxmlformats.org/officeDocument/2006/relationships/hyperlink" Target="http://code.msdn.microsoft.com/windowsapps/Modern-Style-Sample-ddf92f23" TargetMode="External"/><Relationship Id="rId5" Type="http://schemas.openxmlformats.org/officeDocument/2006/relationships/hyperlink" Target="http://code.msdn.microsoft.com/windowsapps/DirectX-Mappable-Default-34b03cfe" TargetMode="External"/><Relationship Id="rId4" Type="http://schemas.openxmlformats.org/officeDocument/2006/relationships/hyperlink" Target="http://code.msdn.microsoft.com/windowsapps/DirectX-dynamic-shader-b8160df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hyperlink" Target="http://channel9.msdn.com/Events/Build/2012/4-102" TargetMode="Externa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2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4675" indent="-574675">
              <a:buFont typeface="+mj-lt"/>
              <a:buAutoNum type="arabicPeriod"/>
            </a:pPr>
            <a:r>
              <a:rPr lang="en-US" dirty="0" smtClean="0"/>
              <a:t>Hardware overlay support.</a:t>
            </a:r>
          </a:p>
          <a:p>
            <a:pPr marL="574675" indent="-574675">
              <a:buFont typeface="+mj-lt"/>
              <a:buAutoNum type="arabicPeriod"/>
            </a:pPr>
            <a:r>
              <a:rPr lang="en-US" dirty="0" smtClean="0"/>
              <a:t>HLSL </a:t>
            </a:r>
            <a:r>
              <a:rPr lang="en-US" dirty="0" err="1" smtClean="0"/>
              <a:t>Shader</a:t>
            </a:r>
            <a:r>
              <a:rPr lang="en-US" dirty="0" smtClean="0"/>
              <a:t> Linking.</a:t>
            </a:r>
          </a:p>
          <a:p>
            <a:pPr marL="574675" indent="-574675">
              <a:buFont typeface="+mj-lt"/>
              <a:buAutoNum type="arabicPeriod"/>
            </a:pPr>
            <a:r>
              <a:rPr lang="en-US" dirty="0" err="1" smtClean="0"/>
              <a:t>Mappable</a:t>
            </a:r>
            <a:r>
              <a:rPr lang="en-US" dirty="0" smtClean="0"/>
              <a:t> Default buffers.</a:t>
            </a:r>
          </a:p>
          <a:p>
            <a:pPr marL="574675" indent="-574675">
              <a:buFont typeface="+mj-lt"/>
              <a:buAutoNum type="arabicPeriod"/>
            </a:pPr>
            <a:r>
              <a:rPr lang="en-US" dirty="0" smtClean="0"/>
              <a:t>Low-latency presentation API.</a:t>
            </a:r>
          </a:p>
          <a:p>
            <a:pPr marL="574675" indent="-574675">
              <a:buFont typeface="+mj-lt"/>
              <a:buAutoNum type="arabicPeriod"/>
            </a:pPr>
            <a:r>
              <a:rPr lang="en-US" dirty="0" smtClean="0"/>
              <a:t>Tiled resources.</a:t>
            </a:r>
          </a:p>
          <a:p>
            <a:endParaRPr lang="en-US" dirty="0" smtClean="0"/>
          </a:p>
          <a:p>
            <a:pPr lvl="1"/>
            <a:endParaRPr lang="en-US" dirty="0" smtClean="0"/>
          </a:p>
          <a:p>
            <a:endParaRPr lang="en-US" dirty="0" smtClean="0"/>
          </a:p>
          <a:p>
            <a:endParaRPr lang="en-US" dirty="0" smtClean="0"/>
          </a:p>
          <a:p>
            <a:endParaRPr lang="en-US" dirty="0" smtClean="0"/>
          </a:p>
        </p:txBody>
      </p:sp>
      <p:sp>
        <p:nvSpPr>
          <p:cNvPr id="4" name="Content Placeholder 3"/>
          <p:cNvSpPr>
            <a:spLocks noGrp="1"/>
          </p:cNvSpPr>
          <p:nvPr>
            <p:ph type="body" sz="quarter" idx="11"/>
          </p:nvPr>
        </p:nvSpPr>
        <p:spPr/>
        <p:txBody>
          <a:bodyPr/>
          <a:lstStyle/>
          <a:p>
            <a:r>
              <a:rPr lang="en-US" dirty="0" smtClean="0"/>
              <a:t>Key </a:t>
            </a:r>
          </a:p>
        </p:txBody>
      </p:sp>
      <p:sp>
        <p:nvSpPr>
          <p:cNvPr id="3" name="Title 2"/>
          <p:cNvSpPr>
            <a:spLocks noGrp="1"/>
          </p:cNvSpPr>
          <p:nvPr>
            <p:ph type="title"/>
          </p:nvPr>
        </p:nvSpPr>
        <p:spPr/>
        <p:txBody>
          <a:bodyPr/>
          <a:lstStyle/>
          <a:p>
            <a:r>
              <a:rPr lang="en-US" smtClean="0"/>
              <a:t>New features overview</a:t>
            </a:r>
            <a:endParaRPr lang="en-US" dirty="0"/>
          </a:p>
        </p:txBody>
      </p:sp>
      <p:sp>
        <p:nvSpPr>
          <p:cNvPr id="5" name="Rounded Rectangle 4"/>
          <p:cNvSpPr/>
          <p:nvPr/>
        </p:nvSpPr>
        <p:spPr bwMode="auto">
          <a:xfrm>
            <a:off x="274638" y="2201862"/>
            <a:ext cx="1752600" cy="3048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Guaranteed Support</a:t>
            </a:r>
            <a:endParaRPr lang="en-US" sz="1000" b="1" dirty="0">
              <a:solidFill>
                <a:srgbClr val="FFFFFF"/>
              </a:solidFill>
              <a:latin typeface="Verdana" pitchFamily="45" charset="0"/>
            </a:endParaRPr>
          </a:p>
        </p:txBody>
      </p:sp>
      <p:sp>
        <p:nvSpPr>
          <p:cNvPr id="6" name="Rounded Rectangle 5"/>
          <p:cNvSpPr/>
          <p:nvPr/>
        </p:nvSpPr>
        <p:spPr bwMode="auto">
          <a:xfrm>
            <a:off x="274638" y="2583148"/>
            <a:ext cx="1752600" cy="304800"/>
          </a:xfrm>
          <a:prstGeom prst="roundRect">
            <a:avLst/>
          </a:prstGeom>
          <a:solidFill>
            <a:srgbClr val="FFFF00"/>
          </a:solidFill>
          <a:ln>
            <a:solidFill>
              <a:srgbClr val="FFFF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dk1"/>
                </a:solidFill>
                <a:latin typeface="+mn-lt"/>
                <a:ea typeface="+mn-ea"/>
                <a:cs typeface="+mn-cs"/>
              </a:defRPr>
            </a:lvl1pPr>
            <a:lvl2pPr marL="457200" algn="r" rtl="0" fontAlgn="base">
              <a:spcBef>
                <a:spcPct val="0"/>
              </a:spcBef>
              <a:spcAft>
                <a:spcPct val="0"/>
              </a:spcAft>
              <a:defRPr kumimoji="1" sz="2400" kern="1200">
                <a:solidFill>
                  <a:schemeClr val="dk1"/>
                </a:solidFill>
                <a:latin typeface="+mn-lt"/>
                <a:ea typeface="+mn-ea"/>
                <a:cs typeface="+mn-cs"/>
              </a:defRPr>
            </a:lvl2pPr>
            <a:lvl3pPr marL="914400" algn="r" rtl="0" fontAlgn="base">
              <a:spcBef>
                <a:spcPct val="0"/>
              </a:spcBef>
              <a:spcAft>
                <a:spcPct val="0"/>
              </a:spcAft>
              <a:defRPr kumimoji="1" sz="2400" kern="1200">
                <a:solidFill>
                  <a:schemeClr val="dk1"/>
                </a:solidFill>
                <a:latin typeface="+mn-lt"/>
                <a:ea typeface="+mn-ea"/>
                <a:cs typeface="+mn-cs"/>
              </a:defRPr>
            </a:lvl3pPr>
            <a:lvl4pPr marL="1371600" algn="r" rtl="0" fontAlgn="base">
              <a:spcBef>
                <a:spcPct val="0"/>
              </a:spcBef>
              <a:spcAft>
                <a:spcPct val="0"/>
              </a:spcAft>
              <a:defRPr kumimoji="1" sz="2400" kern="1200">
                <a:solidFill>
                  <a:schemeClr val="dk1"/>
                </a:solidFill>
                <a:latin typeface="+mn-lt"/>
                <a:ea typeface="+mn-ea"/>
                <a:cs typeface="+mn-cs"/>
              </a:defRPr>
            </a:lvl4pPr>
            <a:lvl5pPr marL="1828800" algn="r" rtl="0" fontAlgn="base">
              <a:spcBef>
                <a:spcPct val="0"/>
              </a:spcBef>
              <a:spcAft>
                <a:spcPct val="0"/>
              </a:spcAft>
              <a:defRPr kumimoji="1" sz="2400" kern="1200">
                <a:solidFill>
                  <a:schemeClr val="dk1"/>
                </a:solidFill>
                <a:latin typeface="+mn-lt"/>
                <a:ea typeface="+mn-ea"/>
                <a:cs typeface="+mn-cs"/>
              </a:defRPr>
            </a:lvl5pPr>
            <a:lvl6pPr marL="2286000" algn="l" defTabSz="457200" rtl="0" eaLnBrk="1" latinLnBrk="0" hangingPunct="1">
              <a:defRPr kumimoji="1" sz="2400" kern="1200">
                <a:solidFill>
                  <a:schemeClr val="dk1"/>
                </a:solidFill>
                <a:latin typeface="+mn-lt"/>
                <a:ea typeface="+mn-ea"/>
                <a:cs typeface="+mn-cs"/>
              </a:defRPr>
            </a:lvl6pPr>
            <a:lvl7pPr marL="2743200" algn="l" defTabSz="457200" rtl="0" eaLnBrk="1" latinLnBrk="0" hangingPunct="1">
              <a:defRPr kumimoji="1" sz="2400" kern="1200">
                <a:solidFill>
                  <a:schemeClr val="dk1"/>
                </a:solidFill>
                <a:latin typeface="+mn-lt"/>
                <a:ea typeface="+mn-ea"/>
                <a:cs typeface="+mn-cs"/>
              </a:defRPr>
            </a:lvl7pPr>
            <a:lvl8pPr marL="3200400" algn="l" defTabSz="457200" rtl="0" eaLnBrk="1" latinLnBrk="0" hangingPunct="1">
              <a:defRPr kumimoji="1" sz="2400" kern="1200">
                <a:solidFill>
                  <a:schemeClr val="dk1"/>
                </a:solidFill>
                <a:latin typeface="+mn-lt"/>
                <a:ea typeface="+mn-ea"/>
                <a:cs typeface="+mn-cs"/>
              </a:defRPr>
            </a:lvl8pPr>
            <a:lvl9pPr marL="3657600" algn="l" defTabSz="457200" rtl="0" eaLnBrk="1" latinLnBrk="0" hangingPunct="1">
              <a:defRPr kumimoji="1" sz="2400" kern="1200">
                <a:solidFill>
                  <a:schemeClr val="dk1"/>
                </a:solidFill>
                <a:latin typeface="+mn-lt"/>
                <a:ea typeface="+mn-ea"/>
                <a:cs typeface="+mn-cs"/>
              </a:defRPr>
            </a:lvl9pPr>
          </a:lstStyle>
          <a:p>
            <a:pPr algn="ctr" defTabSz="914400"/>
            <a:r>
              <a:rPr lang="en-US" sz="1000" b="1" dirty="0" smtClean="0">
                <a:solidFill>
                  <a:srgbClr val="000000"/>
                </a:solidFill>
                <a:latin typeface="Verdana" pitchFamily="45" charset="0"/>
              </a:rPr>
              <a:t>Check for Support</a:t>
            </a:r>
            <a:endParaRPr lang="en-US" sz="1000" b="1" dirty="0">
              <a:solidFill>
                <a:srgbClr val="000000"/>
              </a:solidFill>
              <a:latin typeface="Verdana" pitchFamily="45" charset="0"/>
            </a:endParaRPr>
          </a:p>
        </p:txBody>
      </p:sp>
      <p:sp>
        <p:nvSpPr>
          <p:cNvPr id="7" name="Rounded Rectangle 6"/>
          <p:cNvSpPr/>
          <p:nvPr/>
        </p:nvSpPr>
        <p:spPr bwMode="auto">
          <a:xfrm>
            <a:off x="274638" y="2963862"/>
            <a:ext cx="1752600" cy="304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Feature not Available</a:t>
            </a:r>
            <a:endParaRPr lang="en-US" sz="1000" b="1" dirty="0">
              <a:solidFill>
                <a:srgbClr val="FFFFFF"/>
              </a:solidFill>
              <a:latin typeface="Verdana" pitchFamily="45" charset="0"/>
            </a:endParaRPr>
          </a:p>
        </p:txBody>
      </p:sp>
    </p:spTree>
    <p:extLst>
      <p:ext uri="{BB962C8B-B14F-4D97-AF65-F5344CB8AC3E}">
        <p14:creationId xmlns:p14="http://schemas.microsoft.com/office/powerpoint/2010/main" val="34852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1. Hardware overlay support</a:t>
            </a:r>
            <a:endParaRPr lang="en-US" dirty="0"/>
          </a:p>
        </p:txBody>
      </p:sp>
      <p:sp>
        <p:nvSpPr>
          <p:cNvPr id="2" name="Text Placeholder 1"/>
          <p:cNvSpPr>
            <a:spLocks noGrp="1"/>
          </p:cNvSpPr>
          <p:nvPr>
            <p:ph type="body" sz="quarter" idx="10"/>
          </p:nvPr>
        </p:nvSpPr>
        <p:spPr/>
        <p:txBody>
          <a:bodyPr/>
          <a:lstStyle/>
          <a:p>
            <a:r>
              <a:rPr lang="en-US" dirty="0" smtClean="0"/>
              <a:t>Frame-rate is king.</a:t>
            </a:r>
          </a:p>
          <a:p>
            <a:r>
              <a:rPr lang="en-US" dirty="0" smtClean="0"/>
              <a:t>Lowering resolution is a solution, </a:t>
            </a:r>
            <a:br>
              <a:rPr lang="en-US" dirty="0" smtClean="0"/>
            </a:br>
            <a:r>
              <a:rPr lang="en-US" dirty="0" smtClean="0"/>
              <a:t>but it has drawbacks:</a:t>
            </a:r>
          </a:p>
          <a:p>
            <a:pPr marL="404813" lvl="1" indent="-404813">
              <a:buFont typeface="+mj-lt"/>
              <a:buAutoNum type="arabicPeriod"/>
            </a:pPr>
            <a:r>
              <a:rPr lang="en-US" dirty="0" smtClean="0"/>
              <a:t>GPU overhead.</a:t>
            </a:r>
          </a:p>
          <a:p>
            <a:pPr marL="404813" lvl="1" indent="-404813">
              <a:buFont typeface="+mj-lt"/>
              <a:buAutoNum type="arabicPeriod"/>
            </a:pPr>
            <a:r>
              <a:rPr lang="en-US" dirty="0" smtClean="0"/>
              <a:t>Loss of fidelity.</a:t>
            </a:r>
          </a:p>
          <a:p>
            <a:r>
              <a:rPr lang="en-US" dirty="0" smtClean="0"/>
              <a:t>New APIs in Windows 8.1 allow </a:t>
            </a:r>
            <a:br>
              <a:rPr lang="en-US" dirty="0" smtClean="0"/>
            </a:br>
            <a:r>
              <a:rPr lang="en-US" dirty="0" smtClean="0"/>
              <a:t>for efficient, targeted scaling.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437" y="3976284"/>
            <a:ext cx="3962400" cy="2228850"/>
          </a:xfrm>
          <a:prstGeom prst="rect">
            <a:avLst/>
          </a:prstGeom>
        </p:spPr>
      </p:pic>
      <p:sp>
        <p:nvSpPr>
          <p:cNvPr id="9" name="Rounded Rectangle 8"/>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10" name="Rounded Rectangle 9"/>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11" name="Rounded Rectangle 10"/>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9437" y="1515348"/>
            <a:ext cx="3962400" cy="2232338"/>
          </a:xfrm>
          <a:prstGeom prst="rect">
            <a:avLst/>
          </a:prstGeom>
        </p:spPr>
      </p:pic>
    </p:spTree>
    <p:extLst>
      <p:ext uri="{BB962C8B-B14F-4D97-AF65-F5344CB8AC3E}">
        <p14:creationId xmlns:p14="http://schemas.microsoft.com/office/powerpoint/2010/main" val="41253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overlay support</a:t>
            </a:r>
            <a:endParaRPr lang="en-US" dirty="0"/>
          </a:p>
        </p:txBody>
      </p:sp>
      <p:grpSp>
        <p:nvGrpSpPr>
          <p:cNvPr id="47" name="Group 46"/>
          <p:cNvGrpSpPr/>
          <p:nvPr/>
        </p:nvGrpSpPr>
        <p:grpSpPr>
          <a:xfrm>
            <a:off x="564833" y="1712934"/>
            <a:ext cx="6741981" cy="1735390"/>
            <a:chOff x="2409956" y="2779125"/>
            <a:chExt cx="6741981" cy="1735390"/>
          </a:xfrm>
        </p:grpSpPr>
        <p:pic>
          <p:nvPicPr>
            <p:cNvPr id="5" name="Picture 4"/>
            <p:cNvPicPr>
              <a:picLocks noChangeAspect="1"/>
            </p:cNvPicPr>
            <p:nvPr/>
          </p:nvPicPr>
          <p:blipFill>
            <a:blip r:embed="rId3"/>
            <a:stretch>
              <a:fillRect/>
            </a:stretch>
          </p:blipFill>
          <p:spPr>
            <a:xfrm>
              <a:off x="6439411" y="2779125"/>
              <a:ext cx="2712526" cy="1735389"/>
            </a:xfrm>
            <a:prstGeom prst="rect">
              <a:avLst/>
            </a:prstGeom>
          </p:spPr>
        </p:pic>
        <p:grpSp>
          <p:nvGrpSpPr>
            <p:cNvPr id="25" name="Group 24"/>
            <p:cNvGrpSpPr/>
            <p:nvPr/>
          </p:nvGrpSpPr>
          <p:grpSpPr>
            <a:xfrm>
              <a:off x="2409956" y="2779126"/>
              <a:ext cx="2658999" cy="1735389"/>
              <a:chOff x="884237" y="1820861"/>
              <a:chExt cx="2533772" cy="1425578"/>
            </a:xfrm>
          </p:grpSpPr>
          <p:sp>
            <p:nvSpPr>
              <p:cNvPr id="8" name="Rectangle 7"/>
              <p:cNvSpPr/>
              <p:nvPr/>
            </p:nvSpPr>
            <p:spPr bwMode="auto">
              <a:xfrm>
                <a:off x="884237" y="1820862"/>
                <a:ext cx="2533772" cy="142557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stretch>
                <a:fillRect/>
              </a:stretch>
            </p:blipFill>
            <p:spPr>
              <a:xfrm>
                <a:off x="884237" y="1820861"/>
                <a:ext cx="1828800" cy="990601"/>
              </a:xfrm>
              <a:prstGeom prst="rect">
                <a:avLst/>
              </a:prstGeom>
            </p:spPr>
          </p:pic>
        </p:grpSp>
        <p:cxnSp>
          <p:nvCxnSpPr>
            <p:cNvPr id="35" name="Straight Arrow Connector 34"/>
            <p:cNvCxnSpPr/>
            <p:nvPr/>
          </p:nvCxnSpPr>
          <p:spPr>
            <a:xfrm>
              <a:off x="5194468" y="3729789"/>
              <a:ext cx="11455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68955" y="3139871"/>
              <a:ext cx="1370456" cy="461665"/>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Scaling</a:t>
              </a:r>
            </a:p>
          </p:txBody>
        </p:sp>
      </p:grpSp>
      <p:grpSp>
        <p:nvGrpSpPr>
          <p:cNvPr id="45" name="Group 44"/>
          <p:cNvGrpSpPr/>
          <p:nvPr/>
        </p:nvGrpSpPr>
        <p:grpSpPr>
          <a:xfrm>
            <a:off x="4642102" y="2349797"/>
            <a:ext cx="7672135" cy="3644854"/>
            <a:chOff x="4618038" y="2349797"/>
            <a:chExt cx="7672135" cy="3644854"/>
          </a:xfrm>
        </p:grpSpPr>
        <p:grpSp>
          <p:nvGrpSpPr>
            <p:cNvPr id="14" name="Group 13"/>
            <p:cNvGrpSpPr/>
            <p:nvPr/>
          </p:nvGrpSpPr>
          <p:grpSpPr>
            <a:xfrm>
              <a:off x="4618038" y="4259262"/>
              <a:ext cx="2664712" cy="1735389"/>
              <a:chOff x="881241" y="3725862"/>
              <a:chExt cx="2533772" cy="1425577"/>
            </a:xfrm>
          </p:grpSpPr>
          <p:sp>
            <p:nvSpPr>
              <p:cNvPr id="12" name="Rectangle 11"/>
              <p:cNvSpPr/>
              <p:nvPr/>
            </p:nvSpPr>
            <p:spPr bwMode="auto">
              <a:xfrm>
                <a:off x="881241" y="3725862"/>
                <a:ext cx="2533772" cy="142557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a:blip r:embed="rId4">
                <a:clrChange>
                  <a:clrFrom>
                    <a:srgbClr val="202080"/>
                  </a:clrFrom>
                  <a:clrTo>
                    <a:srgbClr val="202080">
                      <a:alpha val="0"/>
                    </a:srgbClr>
                  </a:clrTo>
                </a:clrChange>
              </a:blip>
              <a:stretch>
                <a:fillRect/>
              </a:stretch>
            </p:blipFill>
            <p:spPr>
              <a:xfrm>
                <a:off x="881241" y="3725863"/>
                <a:ext cx="1208864" cy="371959"/>
              </a:xfrm>
              <a:prstGeom prst="rect">
                <a:avLst/>
              </a:prstGeom>
            </p:spPr>
          </p:pic>
        </p:grpSp>
        <p:grpSp>
          <p:nvGrpSpPr>
            <p:cNvPr id="37" name="Group 36"/>
            <p:cNvGrpSpPr/>
            <p:nvPr/>
          </p:nvGrpSpPr>
          <p:grpSpPr>
            <a:xfrm>
              <a:off x="7353054" y="2659062"/>
              <a:ext cx="1279518" cy="2435041"/>
              <a:chOff x="6985840" y="2564856"/>
              <a:chExt cx="2139314" cy="2635794"/>
            </a:xfrm>
          </p:grpSpPr>
          <p:cxnSp>
            <p:nvCxnSpPr>
              <p:cNvPr id="18" name="Elbow Connector 17"/>
              <p:cNvCxnSpPr/>
              <p:nvPr/>
            </p:nvCxnSpPr>
            <p:spPr>
              <a:xfrm flipV="1">
                <a:off x="6985842" y="3841512"/>
                <a:ext cx="2139312" cy="135913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6985840" y="2564856"/>
                <a:ext cx="2139314" cy="127665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5"/>
            <a:stretch>
              <a:fillRect/>
            </a:stretch>
          </p:blipFill>
          <p:spPr>
            <a:xfrm>
              <a:off x="8722256" y="2844219"/>
              <a:ext cx="3567917" cy="2024643"/>
            </a:xfrm>
            <a:prstGeom prst="rect">
              <a:avLst/>
            </a:prstGeom>
          </p:spPr>
        </p:pic>
        <p:sp>
          <p:nvSpPr>
            <p:cNvPr id="44" name="TextBox 43"/>
            <p:cNvSpPr txBox="1"/>
            <p:nvPr/>
          </p:nvSpPr>
          <p:spPr>
            <a:xfrm>
              <a:off x="9462944" y="2349797"/>
              <a:ext cx="2133600" cy="461665"/>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Composition</a:t>
              </a:r>
            </a:p>
          </p:txBody>
        </p:sp>
      </p:grpSp>
    </p:spTree>
    <p:extLst>
      <p:ext uri="{BB962C8B-B14F-4D97-AF65-F5344CB8AC3E}">
        <p14:creationId xmlns:p14="http://schemas.microsoft.com/office/powerpoint/2010/main" val="1037274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overlay support</a:t>
            </a:r>
            <a:endParaRPr lang="en-US" dirty="0"/>
          </a:p>
        </p:txBody>
      </p:sp>
      <p:sp>
        <p:nvSpPr>
          <p:cNvPr id="2" name="Text Placeholder 1"/>
          <p:cNvSpPr>
            <a:spLocks noGrp="1"/>
          </p:cNvSpPr>
          <p:nvPr>
            <p:ph type="body" sz="quarter" idx="10"/>
          </p:nvPr>
        </p:nvSpPr>
        <p:spPr/>
        <p:txBody>
          <a:bodyPr/>
          <a:lstStyle/>
          <a:p>
            <a:r>
              <a:rPr lang="en-US" dirty="0" smtClean="0"/>
              <a:t>Usage is scalable:</a:t>
            </a:r>
          </a:p>
          <a:p>
            <a:pPr marL="457200" indent="-457200">
              <a:buFont typeface="+mj-lt"/>
              <a:buAutoNum type="arabicPeriod"/>
            </a:pPr>
            <a:r>
              <a:rPr lang="en-US" dirty="0" smtClean="0"/>
              <a:t>Static scaling</a:t>
            </a:r>
          </a:p>
          <a:p>
            <a:pPr marL="741363" lvl="2" indent="-282575"/>
            <a:r>
              <a:rPr lang="en-US" dirty="0" smtClean="0"/>
              <a:t>Simplest if scale factor will be fixed</a:t>
            </a:r>
          </a:p>
          <a:p>
            <a:endParaRPr lang="en-US" dirty="0"/>
          </a:p>
        </p:txBody>
      </p:sp>
      <p:sp>
        <p:nvSpPr>
          <p:cNvPr id="7" name="Rounded Rectangle 6"/>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8" name="Rounded Rectangle 7"/>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9" name="Rounded Rectangle 8"/>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37" name="Group 36"/>
          <p:cNvGrpSpPr/>
          <p:nvPr/>
        </p:nvGrpSpPr>
        <p:grpSpPr>
          <a:xfrm>
            <a:off x="8504237" y="1744662"/>
            <a:ext cx="3733800" cy="1074902"/>
            <a:chOff x="8504237" y="1744662"/>
            <a:chExt cx="3733800" cy="1074902"/>
          </a:xfrm>
        </p:grpSpPr>
        <p:sp>
          <p:nvSpPr>
            <p:cNvPr id="5" name="Rectangle 4"/>
            <p:cNvSpPr/>
            <p:nvPr/>
          </p:nvSpPr>
          <p:spPr bwMode="auto">
            <a:xfrm>
              <a:off x="8504237" y="1965281"/>
              <a:ext cx="1219200" cy="685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a:off x="9799637" y="2282113"/>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10333036" y="1744662"/>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12" name="Picture 11"/>
          <p:cNvPicPr>
            <a:picLocks noChangeAspect="1"/>
          </p:cNvPicPr>
          <p:nvPr/>
        </p:nvPicPr>
        <p:blipFill>
          <a:blip r:embed="rId3"/>
          <a:stretch>
            <a:fillRect/>
          </a:stretch>
        </p:blipFill>
        <p:spPr>
          <a:xfrm>
            <a:off x="8504237" y="1965281"/>
            <a:ext cx="1218917" cy="685800"/>
          </a:xfrm>
          <a:prstGeom prst="rect">
            <a:avLst/>
          </a:prstGeom>
        </p:spPr>
      </p:pic>
      <p:pic>
        <p:nvPicPr>
          <p:cNvPr id="15" name="Picture 14"/>
          <p:cNvPicPr>
            <a:picLocks noChangeAspect="1"/>
          </p:cNvPicPr>
          <p:nvPr/>
        </p:nvPicPr>
        <p:blipFill>
          <a:blip r:embed="rId3"/>
          <a:stretch>
            <a:fillRect/>
          </a:stretch>
        </p:blipFill>
        <p:spPr>
          <a:xfrm>
            <a:off x="10332753" y="1744662"/>
            <a:ext cx="1910493" cy="1074902"/>
          </a:xfrm>
          <a:prstGeom prst="rect">
            <a:avLst/>
          </a:prstGeom>
        </p:spPr>
      </p:pic>
    </p:spTree>
    <p:extLst>
      <p:ext uri="{BB962C8B-B14F-4D97-AF65-F5344CB8AC3E}">
        <p14:creationId xmlns:p14="http://schemas.microsoft.com/office/powerpoint/2010/main" val="36725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Hardware overlay support: static scaling</a:t>
            </a:r>
            <a:endParaRPr lang="en-US" dirty="0"/>
          </a:p>
        </p:txBody>
      </p:sp>
      <p:sp>
        <p:nvSpPr>
          <p:cNvPr id="2" name="Text Placeholder 1"/>
          <p:cNvSpPr>
            <a:spLocks noGrp="1"/>
          </p:cNvSpPr>
          <p:nvPr>
            <p:ph type="body" sz="quarter" idx="10"/>
          </p:nvPr>
        </p:nvSpPr>
        <p:spPr/>
        <p:txBody>
          <a:bodyPr/>
          <a:lstStyle/>
          <a:p>
            <a:r>
              <a:rPr lang="en-US" sz="3200" dirty="0" smtClean="0"/>
              <a:t>Great if scale factor known up front, </a:t>
            </a:r>
            <a:br>
              <a:rPr lang="en-US" sz="3200" dirty="0" smtClean="0"/>
            </a:br>
            <a:r>
              <a:rPr lang="en-US" sz="3200" dirty="0" smtClean="0"/>
              <a:t>and will not be changing.</a:t>
            </a:r>
          </a:p>
          <a:p>
            <a:r>
              <a:rPr lang="en-US" sz="3200" dirty="0" smtClean="0"/>
              <a:t>Scale factor set at swap chain creation time </a:t>
            </a:r>
            <a:br>
              <a:rPr lang="en-US" sz="3200" dirty="0" smtClean="0"/>
            </a:br>
            <a:r>
              <a:rPr lang="en-US" sz="3200" dirty="0" smtClean="0"/>
              <a:t>(use flag DXGI_SCALING_STRETCH).</a:t>
            </a:r>
          </a:p>
          <a:p>
            <a:r>
              <a:rPr lang="en-US" sz="3200" dirty="0" smtClean="0"/>
              <a:t>If overlays are absent, automatically fall back </a:t>
            </a:r>
            <a:br>
              <a:rPr lang="en-US" sz="3200" dirty="0" smtClean="0"/>
            </a:br>
            <a:r>
              <a:rPr lang="en-US" sz="3200" dirty="0" smtClean="0"/>
              <a:t>to GPU linear scaling.</a:t>
            </a:r>
            <a:endParaRPr lang="en-US" sz="3200" dirty="0"/>
          </a:p>
        </p:txBody>
      </p:sp>
      <p:sp>
        <p:nvSpPr>
          <p:cNvPr id="7" name="Rounded Rectangle 6"/>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8" name="Rounded Rectangle 7"/>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9" name="Rounded Rectangle 8"/>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sp>
        <p:nvSpPr>
          <p:cNvPr id="10" name="Rectangle 9"/>
          <p:cNvSpPr/>
          <p:nvPr/>
        </p:nvSpPr>
        <p:spPr bwMode="auto">
          <a:xfrm>
            <a:off x="9148841" y="1961125"/>
            <a:ext cx="2177383" cy="1224778"/>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(1280x720)</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flipH="1">
            <a:off x="10237533" y="3338303"/>
            <a:ext cx="3173" cy="4637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8640154" y="3950989"/>
            <a:ext cx="3204984" cy="1808421"/>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p>
          <a:p>
            <a:pPr algn="ctr" defTabSz="932406"/>
            <a:endParaRPr lang="en-US" sz="1600" spc="-102"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075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scaling sample code</a:t>
            </a:r>
            <a:endParaRPr lang="en-US" dirty="0"/>
          </a:p>
        </p:txBody>
      </p:sp>
      <p:sp>
        <p:nvSpPr>
          <p:cNvPr id="3" name="Content Placeholder 2"/>
          <p:cNvSpPr>
            <a:spLocks noGrp="1"/>
          </p:cNvSpPr>
          <p:nvPr>
            <p:ph sz="quarter" idx="14"/>
          </p:nvPr>
        </p:nvSpPr>
        <p:spPr/>
        <p:txBody>
          <a:bodyPr>
            <a:noAutofit/>
          </a:bodyPr>
          <a:lstStyle/>
          <a:p>
            <a:r>
              <a:rPr lang="en-US" sz="1900" dirty="0" smtClean="0"/>
              <a:t>DXGI_SWAP_CHAIN_DESC1 </a:t>
            </a:r>
            <a:r>
              <a:rPr lang="en-US" sz="1900" dirty="0"/>
              <a:t>swapChainDesc = {0</a:t>
            </a:r>
            <a:r>
              <a:rPr lang="en-US" sz="1900" dirty="0" smtClean="0"/>
              <a:t>};</a:t>
            </a:r>
            <a:br>
              <a:rPr lang="en-US" sz="1900" dirty="0" smtClean="0"/>
            </a:br>
            <a:r>
              <a:rPr lang="en-US" sz="1900" b="1" dirty="0" err="1" smtClean="0"/>
              <a:t>swapChainDesc.Width</a:t>
            </a:r>
            <a:r>
              <a:rPr lang="en-US" sz="1900" b="1" dirty="0" smtClean="0"/>
              <a:t> = screenWidth / 1.5f;</a:t>
            </a:r>
            <a:br>
              <a:rPr lang="en-US" sz="1900" b="1" dirty="0" smtClean="0"/>
            </a:br>
            <a:r>
              <a:rPr lang="en-US" sz="1900" b="1" dirty="0" err="1" smtClean="0"/>
              <a:t>swapChainDesc.Height</a:t>
            </a:r>
            <a:r>
              <a:rPr lang="en-US" sz="1900" b="1" dirty="0" smtClean="0"/>
              <a:t> </a:t>
            </a:r>
            <a:r>
              <a:rPr lang="en-US" sz="1900" b="1" dirty="0"/>
              <a:t>= </a:t>
            </a:r>
            <a:r>
              <a:rPr lang="en-US" sz="1900" b="1" dirty="0" smtClean="0"/>
              <a:t>screenHeight / 1.5f;</a:t>
            </a:r>
            <a:br>
              <a:rPr lang="en-US" sz="1900" b="1" dirty="0" smtClean="0"/>
            </a:br>
            <a:r>
              <a:rPr lang="en-US" sz="1900" b="1" dirty="0" err="1" smtClean="0"/>
              <a:t>swapChainDesc.Scaling</a:t>
            </a:r>
            <a:r>
              <a:rPr lang="en-US" sz="1900" b="1" dirty="0" smtClean="0"/>
              <a:t> </a:t>
            </a:r>
            <a:r>
              <a:rPr lang="en-US" sz="1900" b="1" dirty="0"/>
              <a:t>= DXGI_SCALING_STRETCH</a:t>
            </a:r>
            <a:r>
              <a:rPr lang="en-US" sz="1900" b="1" dirty="0" smtClean="0"/>
              <a:t>; </a:t>
            </a:r>
            <a:r>
              <a:rPr lang="en-US" sz="1900" dirty="0" smtClean="0">
                <a:solidFill>
                  <a:srgbClr val="00B050"/>
                </a:solidFill>
              </a:rPr>
              <a:t>// Scale content to entire window</a:t>
            </a:r>
            <a:endParaRPr lang="en-US" sz="1900" dirty="0">
              <a:solidFill>
                <a:srgbClr val="00B050"/>
              </a:solidFill>
            </a:endParaRPr>
          </a:p>
          <a:p>
            <a:r>
              <a:rPr lang="en-US" sz="1900" dirty="0" smtClean="0"/>
              <a:t>...</a:t>
            </a:r>
            <a:endParaRPr lang="en-US" sz="1900" dirty="0"/>
          </a:p>
          <a:p>
            <a:r>
              <a:rPr lang="en-US" sz="1900" dirty="0" smtClean="0"/>
              <a:t>dxgiFactory-</a:t>
            </a:r>
            <a:r>
              <a:rPr lang="en-US" sz="1900" dirty="0"/>
              <a:t>&gt;CreateSwapChainForCoreWindow</a:t>
            </a:r>
            <a:r>
              <a:rPr lang="en-US" sz="1900" dirty="0" smtClean="0"/>
              <a:t>(</a:t>
            </a:r>
            <a:br>
              <a:rPr lang="en-US" sz="1900" dirty="0" smtClean="0"/>
            </a:br>
            <a:r>
              <a:rPr lang="en-US" sz="1900" dirty="0" smtClean="0"/>
              <a:t>    m_d3dDevice.Get(),</a:t>
            </a:r>
            <a:br>
              <a:rPr lang="en-US" sz="1900" dirty="0" smtClean="0"/>
            </a:br>
            <a:r>
              <a:rPr lang="en-US" sz="1900" dirty="0" smtClean="0"/>
              <a:t>    </a:t>
            </a:r>
            <a:r>
              <a:rPr lang="en-US" sz="1900" dirty="0" err="1" smtClean="0"/>
              <a:t>reinterpret_cast</a:t>
            </a:r>
            <a:r>
              <a:rPr lang="en-US" sz="1900" dirty="0" smtClean="0"/>
              <a:t>&lt;</a:t>
            </a:r>
            <a:r>
              <a:rPr lang="en-US" sz="1900" dirty="0" err="1" smtClean="0"/>
              <a:t>IUnknown</a:t>
            </a:r>
            <a:r>
              <a:rPr lang="en-US" sz="1900" dirty="0"/>
              <a:t>*&gt;(</a:t>
            </a:r>
            <a:r>
              <a:rPr lang="en-US" sz="1900" dirty="0" err="1"/>
              <a:t>m_window.Get</a:t>
            </a:r>
            <a:r>
              <a:rPr lang="en-US" sz="1900" dirty="0" smtClean="0"/>
              <a:t>()),</a:t>
            </a:r>
            <a:br>
              <a:rPr lang="en-US" sz="1900" dirty="0" smtClean="0"/>
            </a:br>
            <a:r>
              <a:rPr lang="en-US" sz="1900" dirty="0" smtClean="0"/>
              <a:t>    &amp;</a:t>
            </a:r>
            <a:r>
              <a:rPr lang="en-US" sz="1900" dirty="0"/>
              <a:t>swapChainDesc</a:t>
            </a:r>
            <a:r>
              <a:rPr lang="en-US" sz="1900" dirty="0" smtClean="0"/>
              <a:t>,</a:t>
            </a:r>
            <a:br>
              <a:rPr lang="en-US" sz="1900" dirty="0" smtClean="0"/>
            </a:br>
            <a:r>
              <a:rPr lang="en-US" sz="1900" dirty="0" smtClean="0"/>
              <a:t>    </a:t>
            </a:r>
            <a:r>
              <a:rPr lang="en-US" sz="1900" dirty="0" err="1" smtClean="0"/>
              <a:t>nullptr</a:t>
            </a:r>
            <a:r>
              <a:rPr lang="en-US" sz="1900" dirty="0" smtClean="0"/>
              <a:t>,</a:t>
            </a:r>
            <a:br>
              <a:rPr lang="en-US" sz="1900" dirty="0" smtClean="0"/>
            </a:br>
            <a:r>
              <a:rPr lang="en-US" sz="1900" dirty="0" smtClean="0"/>
              <a:t>    &amp;swapChain</a:t>
            </a:r>
            <a:r>
              <a:rPr lang="en-US" sz="1900" dirty="0"/>
              <a:t/>
            </a:r>
            <a:br>
              <a:rPr lang="en-US" sz="1900" dirty="0"/>
            </a:br>
            <a:r>
              <a:rPr lang="en-US" sz="1900" dirty="0" smtClean="0"/>
              <a:t>    );</a:t>
            </a:r>
            <a:endParaRPr lang="en-US" sz="1900" dirty="0"/>
          </a:p>
        </p:txBody>
      </p:sp>
    </p:spTree>
    <p:extLst>
      <p:ext uri="{BB962C8B-B14F-4D97-AF65-F5344CB8AC3E}">
        <p14:creationId xmlns:p14="http://schemas.microsoft.com/office/powerpoint/2010/main" val="625801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overlay support</a:t>
            </a:r>
            <a:endParaRPr lang="en-US" dirty="0"/>
          </a:p>
        </p:txBody>
      </p:sp>
      <p:sp>
        <p:nvSpPr>
          <p:cNvPr id="2" name="Text Placeholder 1"/>
          <p:cNvSpPr>
            <a:spLocks noGrp="1"/>
          </p:cNvSpPr>
          <p:nvPr>
            <p:ph type="body" sz="quarter" idx="10"/>
          </p:nvPr>
        </p:nvSpPr>
        <p:spPr/>
        <p:txBody>
          <a:bodyPr/>
          <a:lstStyle/>
          <a:p>
            <a:r>
              <a:rPr lang="en-US" dirty="0" smtClean="0"/>
              <a:t>Usage is scalable:</a:t>
            </a:r>
          </a:p>
          <a:p>
            <a:pPr marL="574675" indent="-574675">
              <a:buFont typeface="+mj-lt"/>
              <a:buAutoNum type="arabicPeriod"/>
            </a:pPr>
            <a:r>
              <a:rPr lang="en-US" dirty="0"/>
              <a:t>Static scaling.</a:t>
            </a:r>
          </a:p>
          <a:p>
            <a:pPr marL="914400" lvl="2" indent="-339725">
              <a:tabLst>
                <a:tab pos="576263" algn="l"/>
              </a:tabLst>
            </a:pPr>
            <a:r>
              <a:rPr lang="en-US" dirty="0"/>
              <a:t>Simplest if scale factor will be fixed.</a:t>
            </a:r>
          </a:p>
          <a:p>
            <a:pPr marL="574675" indent="-574675">
              <a:buFont typeface="+mj-lt"/>
              <a:buAutoNum type="arabicPeriod"/>
            </a:pPr>
            <a:r>
              <a:rPr lang="en-US" dirty="0"/>
              <a:t>Dynamic scaling.</a:t>
            </a:r>
          </a:p>
          <a:p>
            <a:pPr marL="914400" lvl="2" indent="-339725">
              <a:tabLst>
                <a:tab pos="576263" algn="l"/>
              </a:tabLst>
            </a:pPr>
            <a:r>
              <a:rPr lang="en-US" dirty="0"/>
              <a:t>Change scale factor during run time </a:t>
            </a:r>
            <a:br>
              <a:rPr lang="en-US" dirty="0"/>
            </a:br>
            <a:r>
              <a:rPr lang="en-US" dirty="0"/>
              <a:t>without </a:t>
            </a:r>
            <a:r>
              <a:rPr lang="en-US" dirty="0" err="1"/>
              <a:t>IDXGISwapChain</a:t>
            </a:r>
            <a:r>
              <a:rPr lang="en-US" dirty="0"/>
              <a:t>::</a:t>
            </a:r>
            <a:r>
              <a:rPr lang="en-US" dirty="0" err="1"/>
              <a:t>ResizeBuffers</a:t>
            </a:r>
            <a:r>
              <a:rPr lang="en-US" dirty="0"/>
              <a:t>.</a:t>
            </a:r>
          </a:p>
        </p:txBody>
      </p:sp>
      <p:sp>
        <p:nvSpPr>
          <p:cNvPr id="7" name="Rounded Rectangle 6"/>
          <p:cNvSpPr/>
          <p:nvPr/>
        </p:nvSpPr>
        <p:spPr bwMode="auto">
          <a:xfrm>
            <a:off x="10335861" y="6316662"/>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8" name="Rounded Rectangle 7"/>
          <p:cNvSpPr/>
          <p:nvPr/>
        </p:nvSpPr>
        <p:spPr bwMode="auto">
          <a:xfrm>
            <a:off x="9374854" y="6316662"/>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9" name="Rounded Rectangle 8"/>
          <p:cNvSpPr/>
          <p:nvPr/>
        </p:nvSpPr>
        <p:spPr bwMode="auto">
          <a:xfrm>
            <a:off x="11294045" y="6316662"/>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37" name="Group 36"/>
          <p:cNvGrpSpPr/>
          <p:nvPr/>
        </p:nvGrpSpPr>
        <p:grpSpPr>
          <a:xfrm>
            <a:off x="8504237" y="1593851"/>
            <a:ext cx="3733800" cy="1074902"/>
            <a:chOff x="8504237" y="1744662"/>
            <a:chExt cx="3733800" cy="1074902"/>
          </a:xfrm>
        </p:grpSpPr>
        <p:sp>
          <p:nvSpPr>
            <p:cNvPr id="5" name="Rectangle 4"/>
            <p:cNvSpPr/>
            <p:nvPr/>
          </p:nvSpPr>
          <p:spPr bwMode="auto">
            <a:xfrm>
              <a:off x="8504237" y="1965281"/>
              <a:ext cx="1219200" cy="685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a:off x="9799637" y="2282113"/>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10333036" y="1744662"/>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7828378" y="2965451"/>
            <a:ext cx="4409659" cy="1074902"/>
            <a:chOff x="7828378" y="3116262"/>
            <a:chExt cx="4409659" cy="1074902"/>
          </a:xfrm>
        </p:grpSpPr>
        <p:sp>
          <p:nvSpPr>
            <p:cNvPr id="17" name="Rectangle 16"/>
            <p:cNvSpPr/>
            <p:nvPr/>
          </p:nvSpPr>
          <p:spPr bwMode="auto">
            <a:xfrm>
              <a:off x="7828378" y="3116262"/>
              <a:ext cx="1905001" cy="1074902"/>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p:nvPr/>
          </p:nvCxnSpPr>
          <p:spPr>
            <a:xfrm>
              <a:off x="9809579" y="3674182"/>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0333036" y="3116262"/>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15" name="Picture 14"/>
          <p:cNvPicPr>
            <a:picLocks noChangeAspect="1"/>
          </p:cNvPicPr>
          <p:nvPr/>
        </p:nvPicPr>
        <p:blipFill>
          <a:blip r:embed="rId3"/>
          <a:stretch>
            <a:fillRect/>
          </a:stretch>
        </p:blipFill>
        <p:spPr>
          <a:xfrm>
            <a:off x="10333035" y="2965451"/>
            <a:ext cx="1910493" cy="1074902"/>
          </a:xfrm>
          <a:prstGeom prst="rect">
            <a:avLst/>
          </a:prstGeom>
        </p:spPr>
      </p:pic>
      <p:pic>
        <p:nvPicPr>
          <p:cNvPr id="16" name="Picture 15"/>
          <p:cNvPicPr>
            <a:picLocks noChangeAspect="1"/>
          </p:cNvPicPr>
          <p:nvPr/>
        </p:nvPicPr>
        <p:blipFill>
          <a:blip r:embed="rId3"/>
          <a:stretch>
            <a:fillRect/>
          </a:stretch>
        </p:blipFill>
        <p:spPr>
          <a:xfrm>
            <a:off x="8504237" y="1814470"/>
            <a:ext cx="1218917" cy="685800"/>
          </a:xfrm>
          <a:prstGeom prst="rect">
            <a:avLst/>
          </a:prstGeom>
        </p:spPr>
      </p:pic>
      <p:pic>
        <p:nvPicPr>
          <p:cNvPr id="20" name="Picture 19"/>
          <p:cNvPicPr>
            <a:picLocks noChangeAspect="1"/>
          </p:cNvPicPr>
          <p:nvPr/>
        </p:nvPicPr>
        <p:blipFill>
          <a:blip r:embed="rId3"/>
          <a:stretch>
            <a:fillRect/>
          </a:stretch>
        </p:blipFill>
        <p:spPr>
          <a:xfrm>
            <a:off x="7822887" y="2965451"/>
            <a:ext cx="1218917" cy="685800"/>
          </a:xfrm>
          <a:prstGeom prst="rect">
            <a:avLst/>
          </a:prstGeom>
        </p:spPr>
      </p:pic>
      <p:pic>
        <p:nvPicPr>
          <p:cNvPr id="21" name="Picture 20"/>
          <p:cNvPicPr>
            <a:picLocks noChangeAspect="1"/>
          </p:cNvPicPr>
          <p:nvPr/>
        </p:nvPicPr>
        <p:blipFill>
          <a:blip r:embed="rId3"/>
          <a:stretch>
            <a:fillRect/>
          </a:stretch>
        </p:blipFill>
        <p:spPr>
          <a:xfrm>
            <a:off x="10332753" y="1593851"/>
            <a:ext cx="1910493" cy="1074902"/>
          </a:xfrm>
          <a:prstGeom prst="rect">
            <a:avLst/>
          </a:prstGeom>
        </p:spPr>
      </p:pic>
    </p:spTree>
    <p:extLst>
      <p:ext uri="{BB962C8B-B14F-4D97-AF65-F5344CB8AC3E}">
        <p14:creationId xmlns:p14="http://schemas.microsoft.com/office/powerpoint/2010/main" val="17256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Hardware overlay support: dynamic scaling</a:t>
            </a:r>
            <a:endParaRPr lang="en-US" dirty="0"/>
          </a:p>
        </p:txBody>
      </p:sp>
      <p:sp>
        <p:nvSpPr>
          <p:cNvPr id="2" name="Text Placeholder 1"/>
          <p:cNvSpPr>
            <a:spLocks noGrp="1"/>
          </p:cNvSpPr>
          <p:nvPr>
            <p:ph type="body" sz="quarter" idx="10"/>
          </p:nvPr>
        </p:nvSpPr>
        <p:spPr/>
        <p:txBody>
          <a:bodyPr/>
          <a:lstStyle/>
          <a:p>
            <a:r>
              <a:rPr lang="en-US" sz="3200" dirty="0" smtClean="0"/>
              <a:t>Allows apps to vary the resolution at which </a:t>
            </a:r>
            <a:br>
              <a:rPr lang="en-US" sz="3200" dirty="0" smtClean="0"/>
            </a:br>
            <a:r>
              <a:rPr lang="en-US" sz="3200" dirty="0" smtClean="0"/>
              <a:t>they render, on-the-fly.</a:t>
            </a:r>
          </a:p>
          <a:p>
            <a:r>
              <a:rPr lang="en-US" sz="3200" dirty="0" smtClean="0"/>
              <a:t>Useful for dynamic workloads, when </a:t>
            </a:r>
            <a:br>
              <a:rPr lang="en-US" sz="3200" dirty="0" smtClean="0"/>
            </a:br>
            <a:r>
              <a:rPr lang="en-US" sz="3200" dirty="0" smtClean="0"/>
              <a:t>maintaining a fluid frame rate is critical.</a:t>
            </a:r>
          </a:p>
          <a:p>
            <a:r>
              <a:rPr lang="en-US" sz="3200" dirty="0" smtClean="0"/>
              <a:t>IDXGISwapChain2::</a:t>
            </a:r>
            <a:r>
              <a:rPr lang="en-US" sz="3200" dirty="0" err="1" smtClean="0"/>
              <a:t>SetSourceSize</a:t>
            </a:r>
            <a:r>
              <a:rPr lang="en-US" sz="3200" dirty="0" smtClean="0"/>
              <a:t> API changes </a:t>
            </a:r>
            <a:br>
              <a:rPr lang="en-US" sz="3200" dirty="0" smtClean="0"/>
            </a:br>
            <a:r>
              <a:rPr lang="en-US" sz="3200" dirty="0" smtClean="0"/>
              <a:t>portion of swap chain from which you </a:t>
            </a:r>
            <a:br>
              <a:rPr lang="en-US" sz="3200" dirty="0" smtClean="0"/>
            </a:br>
            <a:r>
              <a:rPr lang="en-US" sz="3200" dirty="0" smtClean="0"/>
              <a:t>present data.</a:t>
            </a:r>
          </a:p>
        </p:txBody>
      </p:sp>
      <p:sp>
        <p:nvSpPr>
          <p:cNvPr id="6" name="Rounded Rectangle 5"/>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7" name="Rounded Rectangle 6"/>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8" name="Rounded Rectangle 7"/>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sp>
        <p:nvSpPr>
          <p:cNvPr id="15" name="Rectangle 14"/>
          <p:cNvSpPr/>
          <p:nvPr/>
        </p:nvSpPr>
        <p:spPr bwMode="auto">
          <a:xfrm>
            <a:off x="8640154" y="1376103"/>
            <a:ext cx="3204984" cy="1816359"/>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Arrow Connector 15"/>
          <p:cNvCxnSpPr/>
          <p:nvPr/>
        </p:nvCxnSpPr>
        <p:spPr>
          <a:xfrm flipH="1">
            <a:off x="10237533" y="3338303"/>
            <a:ext cx="3173" cy="4637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8640154" y="3950989"/>
            <a:ext cx="3204984" cy="1808421"/>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p>
          <a:p>
            <a:pPr algn="ctr" defTabSz="932406"/>
            <a:endParaRPr lang="en-US" sz="1600" spc="-102"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8640154" y="1376103"/>
            <a:ext cx="2226283" cy="125413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Game Content</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(1280x720)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347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scaling sample code</a:t>
            </a:r>
            <a:endParaRPr lang="en-US" dirty="0"/>
          </a:p>
        </p:txBody>
      </p:sp>
      <p:sp>
        <p:nvSpPr>
          <p:cNvPr id="3" name="Content Placeholder 2"/>
          <p:cNvSpPr>
            <a:spLocks noGrp="1"/>
          </p:cNvSpPr>
          <p:nvPr>
            <p:ph sz="quarter" idx="14"/>
          </p:nvPr>
        </p:nvSpPr>
        <p:spPr/>
        <p:txBody>
          <a:bodyPr>
            <a:normAutofit lnSpcReduction="10000"/>
          </a:bodyPr>
          <a:lstStyle/>
          <a:p>
            <a:r>
              <a:rPr lang="en-US" sz="2000" dirty="0"/>
              <a:t>DXGI_SWAP_CHAIN_DESC1 swapChainDesc = {0};</a:t>
            </a:r>
          </a:p>
          <a:p>
            <a:r>
              <a:rPr lang="en-US" sz="2000" b="1" dirty="0" err="1"/>
              <a:t>swapChainDesc.Width</a:t>
            </a:r>
            <a:r>
              <a:rPr lang="en-US" sz="2000" b="1" dirty="0"/>
              <a:t> = </a:t>
            </a:r>
            <a:r>
              <a:rPr lang="en-US" sz="2000" b="1" dirty="0" smtClean="0"/>
              <a:t>screenWidth;</a:t>
            </a:r>
            <a:br>
              <a:rPr lang="en-US" sz="2000" b="1" dirty="0" smtClean="0"/>
            </a:br>
            <a:r>
              <a:rPr lang="en-US" sz="2000" b="1" dirty="0" err="1" smtClean="0"/>
              <a:t>swapChainDesc.Height</a:t>
            </a:r>
            <a:r>
              <a:rPr lang="en-US" sz="2000" b="1" dirty="0" smtClean="0"/>
              <a:t> </a:t>
            </a:r>
            <a:r>
              <a:rPr lang="en-US" sz="2000" b="1" dirty="0"/>
              <a:t>= </a:t>
            </a:r>
            <a:r>
              <a:rPr lang="en-US" sz="2000" b="1" dirty="0" smtClean="0"/>
              <a:t>screenHeight;</a:t>
            </a:r>
            <a:br>
              <a:rPr lang="en-US" sz="2000" b="1" dirty="0" smtClean="0"/>
            </a:br>
            <a:r>
              <a:rPr lang="en-US" sz="2000" b="1" dirty="0" err="1" smtClean="0"/>
              <a:t>swapChainDesc.Scaling</a:t>
            </a:r>
            <a:r>
              <a:rPr lang="en-US" sz="2000" b="1" dirty="0" smtClean="0"/>
              <a:t> </a:t>
            </a:r>
            <a:r>
              <a:rPr lang="en-US" sz="2000" b="1" dirty="0"/>
              <a:t>= DXGI_SCALING_STRETCH</a:t>
            </a:r>
            <a:r>
              <a:rPr lang="en-US" sz="2000" b="1" dirty="0" smtClean="0"/>
              <a:t>;</a:t>
            </a:r>
            <a:endParaRPr lang="en-US" sz="2000" dirty="0" smtClean="0">
              <a:solidFill>
                <a:srgbClr val="00B050"/>
              </a:solidFill>
            </a:endParaRPr>
          </a:p>
          <a:p>
            <a:r>
              <a:rPr lang="en-US" sz="2000" dirty="0" err="1" smtClean="0"/>
              <a:t>dxgiFactory</a:t>
            </a:r>
            <a:r>
              <a:rPr lang="en-US" sz="2000" dirty="0" smtClean="0"/>
              <a:t>-&gt;CreateSwapChainForCoreWindow( ... );</a:t>
            </a:r>
          </a:p>
          <a:p>
            <a:r>
              <a:rPr lang="en-US" sz="2000" dirty="0" smtClean="0"/>
              <a:t>...</a:t>
            </a:r>
          </a:p>
          <a:p>
            <a:r>
              <a:rPr lang="en-US" sz="2000" dirty="0" smtClean="0"/>
              <a:t>if (fps_low == true) {</a:t>
            </a:r>
          </a:p>
          <a:p>
            <a:r>
              <a:rPr lang="en-US" sz="2000" dirty="0" smtClean="0"/>
              <a:t>    </a:t>
            </a:r>
            <a:r>
              <a:rPr lang="en-US" sz="2000" b="1" dirty="0" smtClean="0"/>
              <a:t>swapChain-</a:t>
            </a:r>
            <a:r>
              <a:rPr lang="en-US" sz="2000" b="1" dirty="0"/>
              <a:t>&gt;SetSourceSize(</a:t>
            </a:r>
            <a:r>
              <a:rPr lang="en-US" sz="2000" b="1" dirty="0" err="1"/>
              <a:t>screenWidth</a:t>
            </a:r>
            <a:r>
              <a:rPr lang="en-US" sz="2000" b="1" dirty="0"/>
              <a:t> * 0.8f, screenHeight * 0.8f);</a:t>
            </a:r>
          </a:p>
          <a:p>
            <a:r>
              <a:rPr lang="en-US" sz="2000" dirty="0" smtClean="0"/>
              <a:t>}</a:t>
            </a:r>
          </a:p>
          <a:p>
            <a:r>
              <a:rPr lang="en-US" sz="2000" dirty="0" smtClean="0">
                <a:solidFill>
                  <a:srgbClr val="00B050"/>
                </a:solidFill>
              </a:rPr>
              <a:t>// Render to sub-</a:t>
            </a:r>
            <a:r>
              <a:rPr lang="en-US" sz="2000" dirty="0" err="1" smtClean="0">
                <a:solidFill>
                  <a:srgbClr val="00B050"/>
                </a:solidFill>
              </a:rPr>
              <a:t>rect</a:t>
            </a:r>
            <a:r>
              <a:rPr lang="en-US" sz="2000" dirty="0" smtClean="0">
                <a:solidFill>
                  <a:srgbClr val="00B050"/>
                </a:solidFill>
              </a:rPr>
              <a:t> of swap chain.</a:t>
            </a:r>
          </a:p>
          <a:p>
            <a:r>
              <a:rPr lang="en-US" sz="2000" dirty="0" smtClean="0"/>
              <a:t>...</a:t>
            </a:r>
          </a:p>
          <a:p>
            <a:r>
              <a:rPr lang="en-US" sz="2000" b="1" dirty="0" smtClean="0"/>
              <a:t>swapChain-&gt;Present(1, 0);</a:t>
            </a:r>
            <a:endParaRPr lang="en-US" sz="2000" b="1" dirty="0"/>
          </a:p>
        </p:txBody>
      </p:sp>
    </p:spTree>
    <p:extLst>
      <p:ext uri="{BB962C8B-B14F-4D97-AF65-F5344CB8AC3E}">
        <p14:creationId xmlns:p14="http://schemas.microsoft.com/office/powerpoint/2010/main" val="17535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mtClean="0"/>
              <a:t>Demo </a:t>
            </a:r>
            <a:endParaRPr lang="en-US" dirty="0"/>
          </a:p>
        </p:txBody>
      </p:sp>
      <p:sp>
        <p:nvSpPr>
          <p:cNvPr id="3" name="Title 2"/>
          <p:cNvSpPr>
            <a:spLocks noGrp="1"/>
          </p:cNvSpPr>
          <p:nvPr>
            <p:ph type="title"/>
          </p:nvPr>
        </p:nvSpPr>
        <p:spPr/>
        <p:txBody>
          <a:bodyPr/>
          <a:lstStyle/>
          <a:p>
            <a:r>
              <a:rPr lang="en-US" smtClean="0"/>
              <a:t>Dynamic scaling</a:t>
            </a:r>
            <a:endParaRPr lang="en-US" dirty="0"/>
          </a:p>
        </p:txBody>
      </p:sp>
    </p:spTree>
    <p:extLst>
      <p:ext uri="{BB962C8B-B14F-4D97-AF65-F5344CB8AC3E}">
        <p14:creationId xmlns:p14="http://schemas.microsoft.com/office/powerpoint/2010/main" val="290731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Direct3D 11.2</a:t>
            </a:r>
            <a:endParaRPr lang="en-US" dirty="0"/>
          </a:p>
        </p:txBody>
      </p:sp>
      <p:sp>
        <p:nvSpPr>
          <p:cNvPr id="3" name="Subtitle 2"/>
          <p:cNvSpPr>
            <a:spLocks noGrp="1"/>
          </p:cNvSpPr>
          <p:nvPr>
            <p:ph type="subTitle" idx="1"/>
          </p:nvPr>
        </p:nvSpPr>
        <p:spPr/>
        <p:txBody>
          <a:bodyPr/>
          <a:lstStyle/>
          <a:p>
            <a:r>
              <a:rPr lang="en-US" dirty="0" smtClean="0"/>
              <a:t>Bennett </a:t>
            </a:r>
            <a:r>
              <a:rPr lang="en-US" dirty="0" err="1" smtClean="0"/>
              <a:t>Sorbo</a:t>
            </a:r>
            <a:endParaRPr lang="en-US" dirty="0" smtClean="0"/>
          </a:p>
          <a:p>
            <a:r>
              <a:rPr lang="en-US" dirty="0" smtClean="0"/>
              <a:t>Program Manger</a:t>
            </a:r>
          </a:p>
          <a:p>
            <a:r>
              <a:rPr lang="en-US" dirty="0" smtClean="0"/>
              <a:t>3-062</a:t>
            </a:r>
          </a:p>
        </p:txBody>
      </p:sp>
    </p:spTree>
    <p:extLst>
      <p:ext uri="{BB962C8B-B14F-4D97-AF65-F5344CB8AC3E}">
        <p14:creationId xmlns:p14="http://schemas.microsoft.com/office/powerpoint/2010/main" val="15961947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overlay support</a:t>
            </a:r>
            <a:endParaRPr lang="en-US" dirty="0"/>
          </a:p>
        </p:txBody>
      </p:sp>
      <p:sp>
        <p:nvSpPr>
          <p:cNvPr id="2" name="Text Placeholder 1"/>
          <p:cNvSpPr>
            <a:spLocks noGrp="1"/>
          </p:cNvSpPr>
          <p:nvPr>
            <p:ph type="body" sz="quarter" idx="10"/>
          </p:nvPr>
        </p:nvSpPr>
        <p:spPr/>
        <p:txBody>
          <a:bodyPr/>
          <a:lstStyle/>
          <a:p>
            <a:r>
              <a:rPr lang="en-US" dirty="0" smtClean="0"/>
              <a:t>Usage is scalable:</a:t>
            </a:r>
          </a:p>
          <a:p>
            <a:pPr marL="574675" indent="-574675">
              <a:buFont typeface="+mj-lt"/>
              <a:buAutoNum type="arabicPeriod"/>
            </a:pPr>
            <a:r>
              <a:rPr lang="en-US" dirty="0"/>
              <a:t>Static scaling.</a:t>
            </a:r>
          </a:p>
          <a:p>
            <a:pPr marL="914400" lvl="2" indent="-339725">
              <a:tabLst>
                <a:tab pos="576263" algn="l"/>
              </a:tabLst>
            </a:pPr>
            <a:r>
              <a:rPr lang="en-US" dirty="0"/>
              <a:t>Simplest if scale factor will be </a:t>
            </a:r>
            <a:r>
              <a:rPr lang="en-US" dirty="0" smtClean="0"/>
              <a:t>fixed.</a:t>
            </a:r>
            <a:endParaRPr lang="en-US" dirty="0"/>
          </a:p>
          <a:p>
            <a:pPr marL="574675" indent="-574675">
              <a:buFont typeface="+mj-lt"/>
              <a:buAutoNum type="arabicPeriod"/>
            </a:pPr>
            <a:r>
              <a:rPr lang="en-US" dirty="0"/>
              <a:t>Dynamic scaling.</a:t>
            </a:r>
          </a:p>
          <a:p>
            <a:pPr marL="914400" lvl="2" indent="-339725">
              <a:tabLst>
                <a:tab pos="576263" algn="l"/>
              </a:tabLst>
            </a:pPr>
            <a:r>
              <a:rPr lang="en-US" dirty="0"/>
              <a:t>Change scale factor during run </a:t>
            </a:r>
            <a:br>
              <a:rPr lang="en-US" dirty="0"/>
            </a:br>
            <a:r>
              <a:rPr lang="en-US" dirty="0"/>
              <a:t>time without </a:t>
            </a:r>
            <a:r>
              <a:rPr lang="en-US" dirty="0" err="1"/>
              <a:t>IDXGISwapChain</a:t>
            </a:r>
            <a:r>
              <a:rPr lang="en-US" dirty="0"/>
              <a:t>::</a:t>
            </a:r>
            <a:r>
              <a:rPr lang="en-US" dirty="0" err="1"/>
              <a:t>ResizeBuffers</a:t>
            </a:r>
            <a:r>
              <a:rPr lang="en-US" dirty="0"/>
              <a:t>.</a:t>
            </a:r>
          </a:p>
          <a:p>
            <a:pPr marL="574675" indent="-574675">
              <a:buFont typeface="+mj-lt"/>
              <a:buAutoNum type="arabicPeriod"/>
            </a:pPr>
            <a:r>
              <a:rPr lang="en-US" dirty="0"/>
              <a:t>Swap chain composition.</a:t>
            </a:r>
          </a:p>
          <a:p>
            <a:pPr marL="914400" lvl="2" indent="-339725">
              <a:tabLst>
                <a:tab pos="576263" algn="l"/>
              </a:tabLst>
            </a:pPr>
            <a:r>
              <a:rPr lang="en-US" dirty="0"/>
              <a:t>Render to separate swap chains, compose </a:t>
            </a:r>
            <a:br>
              <a:rPr lang="en-US" dirty="0"/>
            </a:br>
            <a:r>
              <a:rPr lang="en-US" dirty="0"/>
              <a:t>them for free.</a:t>
            </a:r>
          </a:p>
          <a:p>
            <a:pPr marL="914400" lvl="2" indent="-339725">
              <a:tabLst>
                <a:tab pos="576263" algn="l"/>
              </a:tabLst>
            </a:pPr>
            <a:r>
              <a:rPr lang="en-US" dirty="0"/>
              <a:t>Can render some content at low-res, other at native-res.</a:t>
            </a:r>
          </a:p>
          <a:p>
            <a:endParaRPr lang="en-US" dirty="0"/>
          </a:p>
        </p:txBody>
      </p:sp>
      <p:sp>
        <p:nvSpPr>
          <p:cNvPr id="7" name="Rounded Rectangle 6"/>
          <p:cNvSpPr/>
          <p:nvPr/>
        </p:nvSpPr>
        <p:spPr bwMode="auto">
          <a:xfrm>
            <a:off x="10335861" y="624652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8" name="Rounded Rectangle 7"/>
          <p:cNvSpPr/>
          <p:nvPr/>
        </p:nvSpPr>
        <p:spPr bwMode="auto">
          <a:xfrm>
            <a:off x="9374854" y="624652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9" name="Rounded Rectangle 8"/>
          <p:cNvSpPr/>
          <p:nvPr/>
        </p:nvSpPr>
        <p:spPr bwMode="auto">
          <a:xfrm>
            <a:off x="11294045" y="624652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37" name="Group 36"/>
          <p:cNvGrpSpPr/>
          <p:nvPr/>
        </p:nvGrpSpPr>
        <p:grpSpPr>
          <a:xfrm>
            <a:off x="8504237" y="1523715"/>
            <a:ext cx="3733800" cy="1074902"/>
            <a:chOff x="8504237" y="1744662"/>
            <a:chExt cx="3733800" cy="1074902"/>
          </a:xfrm>
        </p:grpSpPr>
        <p:sp>
          <p:nvSpPr>
            <p:cNvPr id="5" name="Rectangle 4"/>
            <p:cNvSpPr/>
            <p:nvPr/>
          </p:nvSpPr>
          <p:spPr bwMode="auto">
            <a:xfrm>
              <a:off x="8504237" y="1965281"/>
              <a:ext cx="1219200" cy="685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a:off x="9799637" y="2282113"/>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10333036" y="1744662"/>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7828378" y="2895315"/>
            <a:ext cx="4409659" cy="1074902"/>
            <a:chOff x="7828378" y="3116262"/>
            <a:chExt cx="4409659" cy="1074902"/>
          </a:xfrm>
        </p:grpSpPr>
        <p:sp>
          <p:nvSpPr>
            <p:cNvPr id="17" name="Rectangle 16"/>
            <p:cNvSpPr/>
            <p:nvPr/>
          </p:nvSpPr>
          <p:spPr bwMode="auto">
            <a:xfrm>
              <a:off x="7828378" y="3116262"/>
              <a:ext cx="1905001" cy="1074902"/>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p:nvPr/>
          </p:nvCxnSpPr>
          <p:spPr>
            <a:xfrm>
              <a:off x="9809579" y="3674182"/>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0333036" y="3116262"/>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9" name="Group 38"/>
          <p:cNvGrpSpPr/>
          <p:nvPr/>
        </p:nvGrpSpPr>
        <p:grpSpPr>
          <a:xfrm>
            <a:off x="7830296" y="4266915"/>
            <a:ext cx="4407741" cy="1836397"/>
            <a:chOff x="7830296" y="4487862"/>
            <a:chExt cx="4407741" cy="1836397"/>
          </a:xfrm>
        </p:grpSpPr>
        <p:sp>
          <p:nvSpPr>
            <p:cNvPr id="20" name="Rectangle 19"/>
            <p:cNvSpPr/>
            <p:nvPr/>
          </p:nvSpPr>
          <p:spPr bwMode="auto">
            <a:xfrm>
              <a:off x="8504237" y="4487862"/>
              <a:ext cx="1219200" cy="685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 1</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0333036" y="4680288"/>
              <a:ext cx="1905001" cy="107490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7830296" y="5249357"/>
              <a:ext cx="1893141" cy="1074902"/>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109728" bIns="34294" rtlCol="0" anchor="ctr" anchorCtr="0"/>
            <a:lstStyle/>
            <a:p>
              <a:pPr algn="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Swap Chain 2</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Elbow Connector 28"/>
            <p:cNvCxnSpPr/>
            <p:nvPr/>
          </p:nvCxnSpPr>
          <p:spPr>
            <a:xfrm flipV="1">
              <a:off x="9825787" y="5215813"/>
              <a:ext cx="431050" cy="33885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a:off x="9825787" y="4876963"/>
              <a:ext cx="431050" cy="33885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a:stretch>
            <a:fillRect/>
          </a:stretch>
        </p:blipFill>
        <p:spPr>
          <a:xfrm>
            <a:off x="10333035" y="2895315"/>
            <a:ext cx="1910493" cy="1074902"/>
          </a:xfrm>
          <a:prstGeom prst="rect">
            <a:avLst/>
          </a:prstGeom>
        </p:spPr>
      </p:pic>
      <p:pic>
        <p:nvPicPr>
          <p:cNvPr id="11" name="Picture 10"/>
          <p:cNvPicPr>
            <a:picLocks noChangeAspect="1"/>
          </p:cNvPicPr>
          <p:nvPr/>
        </p:nvPicPr>
        <p:blipFill>
          <a:blip r:embed="rId3"/>
          <a:stretch>
            <a:fillRect/>
          </a:stretch>
        </p:blipFill>
        <p:spPr>
          <a:xfrm>
            <a:off x="8504237" y="1744334"/>
            <a:ext cx="1218917" cy="685800"/>
          </a:xfrm>
          <a:prstGeom prst="rect">
            <a:avLst/>
          </a:prstGeom>
        </p:spPr>
      </p:pic>
      <p:pic>
        <p:nvPicPr>
          <p:cNvPr id="24" name="Picture 23"/>
          <p:cNvPicPr>
            <a:picLocks noChangeAspect="1"/>
          </p:cNvPicPr>
          <p:nvPr/>
        </p:nvPicPr>
        <p:blipFill>
          <a:blip r:embed="rId3"/>
          <a:stretch>
            <a:fillRect/>
          </a:stretch>
        </p:blipFill>
        <p:spPr>
          <a:xfrm>
            <a:off x="7822887" y="2895315"/>
            <a:ext cx="1218917" cy="685800"/>
          </a:xfrm>
          <a:prstGeom prst="rect">
            <a:avLst/>
          </a:prstGeom>
        </p:spPr>
      </p:pic>
      <p:pic>
        <p:nvPicPr>
          <p:cNvPr id="25" name="Picture 24"/>
          <p:cNvPicPr>
            <a:picLocks noChangeAspect="1"/>
          </p:cNvPicPr>
          <p:nvPr/>
        </p:nvPicPr>
        <p:blipFill>
          <a:blip r:embed="rId3"/>
          <a:stretch>
            <a:fillRect/>
          </a:stretch>
        </p:blipFill>
        <p:spPr>
          <a:xfrm>
            <a:off x="10332753" y="1523715"/>
            <a:ext cx="1910493" cy="1074902"/>
          </a:xfrm>
          <a:prstGeom prst="rect">
            <a:avLst/>
          </a:prstGeom>
        </p:spPr>
      </p:pic>
      <p:pic>
        <p:nvPicPr>
          <p:cNvPr id="12" name="Picture 11"/>
          <p:cNvPicPr>
            <a:picLocks noChangeAspect="1"/>
          </p:cNvPicPr>
          <p:nvPr/>
        </p:nvPicPr>
        <p:blipFill>
          <a:blip r:embed="rId4"/>
          <a:stretch>
            <a:fillRect/>
          </a:stretch>
        </p:blipFill>
        <p:spPr>
          <a:xfrm>
            <a:off x="8504236" y="4266915"/>
            <a:ext cx="1218918" cy="685800"/>
          </a:xfrm>
          <a:prstGeom prst="rect">
            <a:avLst/>
          </a:prstGeom>
        </p:spPr>
      </p:pic>
      <p:pic>
        <p:nvPicPr>
          <p:cNvPr id="14" name="Picture 13"/>
          <p:cNvPicPr>
            <a:picLocks noChangeAspect="1"/>
          </p:cNvPicPr>
          <p:nvPr/>
        </p:nvPicPr>
        <p:blipFill>
          <a:blip r:embed="rId5"/>
          <a:stretch>
            <a:fillRect/>
          </a:stretch>
        </p:blipFill>
        <p:spPr>
          <a:xfrm>
            <a:off x="7830296" y="5021262"/>
            <a:ext cx="1892858" cy="1082049"/>
          </a:xfrm>
          <a:prstGeom prst="rect">
            <a:avLst/>
          </a:prstGeom>
        </p:spPr>
      </p:pic>
      <p:pic>
        <p:nvPicPr>
          <p:cNvPr id="28" name="Picture 27"/>
          <p:cNvPicPr>
            <a:picLocks noChangeAspect="1"/>
          </p:cNvPicPr>
          <p:nvPr/>
        </p:nvPicPr>
        <p:blipFill>
          <a:blip r:embed="rId3"/>
          <a:stretch>
            <a:fillRect/>
          </a:stretch>
        </p:blipFill>
        <p:spPr>
          <a:xfrm>
            <a:off x="10332754" y="4459342"/>
            <a:ext cx="1905284" cy="1074902"/>
          </a:xfrm>
          <a:prstGeom prst="rect">
            <a:avLst/>
          </a:prstGeom>
        </p:spPr>
      </p:pic>
    </p:spTree>
    <p:extLst>
      <p:ext uri="{BB962C8B-B14F-4D97-AF65-F5344CB8AC3E}">
        <p14:creationId xmlns:p14="http://schemas.microsoft.com/office/powerpoint/2010/main" val="2179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Overlays: swap chain composition</a:t>
            </a:r>
            <a:endParaRPr lang="en-US" dirty="0"/>
          </a:p>
        </p:txBody>
      </p:sp>
      <p:sp>
        <p:nvSpPr>
          <p:cNvPr id="2" name="Text Placeholder 1"/>
          <p:cNvSpPr>
            <a:spLocks noGrp="1"/>
          </p:cNvSpPr>
          <p:nvPr>
            <p:ph type="body" sz="quarter" idx="10"/>
          </p:nvPr>
        </p:nvSpPr>
        <p:spPr/>
        <p:txBody>
          <a:bodyPr/>
          <a:lstStyle/>
          <a:p>
            <a:r>
              <a:rPr lang="en-US" sz="3200" dirty="0" smtClean="0"/>
              <a:t>With lower-resolution swap chains, </a:t>
            </a:r>
            <a:br>
              <a:rPr lang="en-US" sz="3200" dirty="0" smtClean="0"/>
            </a:br>
            <a:r>
              <a:rPr lang="en-US" sz="3200" dirty="0" smtClean="0"/>
              <a:t>all content scaled down.</a:t>
            </a:r>
          </a:p>
          <a:p>
            <a:r>
              <a:rPr lang="en-US" sz="3200" dirty="0" smtClean="0"/>
              <a:t>With swap chain composition, can </a:t>
            </a:r>
            <a:br>
              <a:rPr lang="en-US" sz="3200" dirty="0" smtClean="0"/>
            </a:br>
            <a:r>
              <a:rPr lang="en-US" sz="3200" dirty="0" smtClean="0"/>
              <a:t>create separate swap chain for HUD.</a:t>
            </a:r>
          </a:p>
          <a:p>
            <a:r>
              <a:rPr lang="en-US" sz="3200" dirty="0" smtClean="0"/>
              <a:t>Blended using pre-multiplied alpha:</a:t>
            </a:r>
            <a:r>
              <a:rPr lang="en-US" sz="3200" dirty="0"/>
              <a:t/>
            </a:r>
            <a:br>
              <a:rPr lang="en-US" sz="3200" dirty="0"/>
            </a:br>
            <a:r>
              <a:rPr lang="en-US" sz="3200" dirty="0" err="1"/>
              <a:t>RGB</a:t>
            </a:r>
            <a:r>
              <a:rPr lang="en-US" sz="3200" baseline="-25000" dirty="0" err="1"/>
              <a:t>Out</a:t>
            </a:r>
            <a:r>
              <a:rPr lang="en-US" sz="3200" dirty="0"/>
              <a:t> = </a:t>
            </a:r>
            <a:r>
              <a:rPr lang="en-US" sz="3200" dirty="0" err="1"/>
              <a:t>RGB</a:t>
            </a:r>
            <a:r>
              <a:rPr lang="en-US" sz="3200" baseline="-25000" dirty="0" err="1"/>
              <a:t>Top</a:t>
            </a:r>
            <a:r>
              <a:rPr lang="en-US" sz="3200" dirty="0"/>
              <a:t> + </a:t>
            </a:r>
            <a:r>
              <a:rPr lang="en-US" sz="3200" dirty="0" err="1"/>
              <a:t>RGB</a:t>
            </a:r>
            <a:r>
              <a:rPr lang="en-US" sz="3200" baseline="-25000" dirty="0" err="1"/>
              <a:t>Bottom</a:t>
            </a:r>
            <a:r>
              <a:rPr lang="en-US" sz="3200" dirty="0"/>
              <a:t> * (1 – </a:t>
            </a:r>
            <a:r>
              <a:rPr lang="en-US" sz="3200" dirty="0" err="1"/>
              <a:t>A</a:t>
            </a:r>
            <a:r>
              <a:rPr lang="en-US" sz="3200" baseline="-25000" dirty="0" err="1"/>
              <a:t>Top</a:t>
            </a:r>
            <a:r>
              <a:rPr lang="en-US" sz="3200" dirty="0" smtClean="0"/>
              <a:t>).</a:t>
            </a:r>
            <a:endParaRPr lang="en-US" sz="3200" dirty="0"/>
          </a:p>
        </p:txBody>
      </p:sp>
      <p:sp>
        <p:nvSpPr>
          <p:cNvPr id="5" name="Rounded Rectangle 4"/>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6" name="Rounded Rectangle 5"/>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7" name="Rounded Rectangle 6"/>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sp>
        <p:nvSpPr>
          <p:cNvPr id="8" name="Rectangle 7"/>
          <p:cNvSpPr/>
          <p:nvPr/>
        </p:nvSpPr>
        <p:spPr bwMode="auto">
          <a:xfrm>
            <a:off x="9371102" y="1759935"/>
            <a:ext cx="2931076" cy="1661127"/>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HUD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a:off x="10836640" y="3543043"/>
            <a:ext cx="0" cy="716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8362969" y="4350735"/>
            <a:ext cx="2931076" cy="166112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p>
          <a:p>
            <a:pPr algn="ctr" defTabSz="932406"/>
            <a:endParaRPr lang="en-US" sz="1600" spc="-102"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7310573" y="2345712"/>
            <a:ext cx="1905000" cy="10731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3D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(1280x720)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3" name="Elbow Connector 12"/>
          <p:cNvCxnSpPr/>
          <p:nvPr/>
        </p:nvCxnSpPr>
        <p:spPr>
          <a:xfrm rot="16200000" flipH="1">
            <a:off x="8207408" y="3598711"/>
            <a:ext cx="716217" cy="60488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 chain composition sample code</a:t>
            </a:r>
            <a:endParaRPr lang="en-US" dirty="0"/>
          </a:p>
        </p:txBody>
      </p:sp>
      <p:sp>
        <p:nvSpPr>
          <p:cNvPr id="3" name="Content Placeholder 2"/>
          <p:cNvSpPr>
            <a:spLocks noGrp="1"/>
          </p:cNvSpPr>
          <p:nvPr>
            <p:ph sz="quarter" idx="14"/>
          </p:nvPr>
        </p:nvSpPr>
        <p:spPr/>
        <p:txBody>
          <a:bodyPr>
            <a:noAutofit/>
          </a:bodyPr>
          <a:lstStyle/>
          <a:p>
            <a:r>
              <a:rPr lang="en-US" sz="1750" dirty="0">
                <a:solidFill>
                  <a:schemeClr val="tx1">
                    <a:lumMod val="65000"/>
                  </a:schemeClr>
                </a:solidFill>
              </a:rPr>
              <a:t>DXGI_SWAP_CHAIN_DESC1 </a:t>
            </a:r>
            <a:r>
              <a:rPr lang="en-US" sz="1750" dirty="0" smtClean="0">
                <a:solidFill>
                  <a:schemeClr val="tx1">
                    <a:lumMod val="65000"/>
                  </a:schemeClr>
                </a:solidFill>
              </a:rPr>
              <a:t>bottomSwapChainDesc </a:t>
            </a:r>
            <a:r>
              <a:rPr lang="en-US" sz="1750" dirty="0">
                <a:solidFill>
                  <a:schemeClr val="tx1">
                    <a:lumMod val="65000"/>
                  </a:schemeClr>
                </a:solidFill>
              </a:rPr>
              <a:t>= {0</a:t>
            </a:r>
            <a:r>
              <a:rPr lang="en-US" sz="1750" dirty="0" smtClean="0">
                <a:solidFill>
                  <a:schemeClr val="tx1">
                    <a:lumMod val="65000"/>
                  </a:schemeClr>
                </a:solidFill>
              </a:rPr>
              <a:t>};</a:t>
            </a:r>
            <a:br>
              <a:rPr lang="en-US" sz="1750" dirty="0" smtClean="0">
                <a:solidFill>
                  <a:schemeClr val="tx1">
                    <a:lumMod val="65000"/>
                  </a:schemeClr>
                </a:solidFill>
              </a:rPr>
            </a:br>
            <a:r>
              <a:rPr lang="en-US" sz="1750" b="1" dirty="0" smtClean="0">
                <a:solidFill>
                  <a:schemeClr val="tx1">
                    <a:lumMod val="65000"/>
                  </a:schemeClr>
                </a:solidFill>
              </a:rPr>
              <a:t>bottomSwapChainDesc.Width = </a:t>
            </a:r>
            <a:r>
              <a:rPr lang="en-US" sz="1750" b="1" dirty="0">
                <a:solidFill>
                  <a:schemeClr val="tx1">
                    <a:lumMod val="65000"/>
                  </a:schemeClr>
                </a:solidFill>
              </a:rPr>
              <a:t>screenWidth;</a:t>
            </a:r>
            <a:br>
              <a:rPr lang="en-US" sz="1750" b="1" dirty="0">
                <a:solidFill>
                  <a:schemeClr val="tx1">
                    <a:lumMod val="65000"/>
                  </a:schemeClr>
                </a:solidFill>
              </a:rPr>
            </a:br>
            <a:r>
              <a:rPr lang="en-US" sz="1750" b="1" dirty="0">
                <a:solidFill>
                  <a:schemeClr val="tx1">
                    <a:lumMod val="65000"/>
                  </a:schemeClr>
                </a:solidFill>
              </a:rPr>
              <a:t>bottomSwapChainDesc</a:t>
            </a:r>
            <a:r>
              <a:rPr lang="en-US" sz="1750" b="1" dirty="0" smtClean="0">
                <a:solidFill>
                  <a:schemeClr val="tx1">
                    <a:lumMod val="65000"/>
                  </a:schemeClr>
                </a:solidFill>
              </a:rPr>
              <a:t>.Height </a:t>
            </a:r>
            <a:r>
              <a:rPr lang="en-US" sz="1750" b="1" dirty="0">
                <a:solidFill>
                  <a:schemeClr val="tx1">
                    <a:lumMod val="65000"/>
                  </a:schemeClr>
                </a:solidFill>
              </a:rPr>
              <a:t>= screenHeight;</a:t>
            </a:r>
            <a:br>
              <a:rPr lang="en-US" sz="1750" b="1" dirty="0">
                <a:solidFill>
                  <a:schemeClr val="tx1">
                    <a:lumMod val="65000"/>
                  </a:schemeClr>
                </a:solidFill>
              </a:rPr>
            </a:br>
            <a:r>
              <a:rPr lang="en-US" sz="1750" b="1" dirty="0">
                <a:solidFill>
                  <a:schemeClr val="tx1">
                    <a:lumMod val="65000"/>
                  </a:schemeClr>
                </a:solidFill>
              </a:rPr>
              <a:t>bottomSwapChainDesc</a:t>
            </a:r>
            <a:r>
              <a:rPr lang="en-US" sz="1750" b="1" dirty="0" smtClean="0">
                <a:solidFill>
                  <a:schemeClr val="tx1">
                    <a:lumMod val="65000"/>
                  </a:schemeClr>
                </a:solidFill>
              </a:rPr>
              <a:t>.Scaling </a:t>
            </a:r>
            <a:r>
              <a:rPr lang="en-US" sz="1750" b="1" dirty="0">
                <a:solidFill>
                  <a:schemeClr val="tx1">
                    <a:lumMod val="65000"/>
                  </a:schemeClr>
                </a:solidFill>
              </a:rPr>
              <a:t>= </a:t>
            </a:r>
            <a:r>
              <a:rPr lang="en-US" sz="1750" b="1" dirty="0" smtClean="0">
                <a:solidFill>
                  <a:schemeClr val="tx1">
                    <a:lumMod val="65000"/>
                  </a:schemeClr>
                </a:solidFill>
              </a:rPr>
              <a:t>DXGI_SCALING_STRETCH;</a:t>
            </a:r>
            <a:r>
              <a:rPr lang="en-US" sz="1750" dirty="0">
                <a:solidFill>
                  <a:schemeClr val="tx1">
                    <a:lumMod val="65000"/>
                  </a:schemeClr>
                </a:solidFill>
              </a:rPr>
              <a:t/>
            </a:r>
            <a:br>
              <a:rPr lang="en-US" sz="1750" dirty="0">
                <a:solidFill>
                  <a:schemeClr val="tx1">
                    <a:lumMod val="65000"/>
                  </a:schemeClr>
                </a:solidFill>
              </a:rPr>
            </a:br>
            <a:r>
              <a:rPr lang="en-US" sz="1750" dirty="0" smtClean="0">
                <a:solidFill>
                  <a:schemeClr val="tx1">
                    <a:lumMod val="65000"/>
                  </a:schemeClr>
                </a:solidFill>
              </a:rPr>
              <a:t>dxgiFactory-&gt;CreateSwapChainForCoreWindow( ... );</a:t>
            </a:r>
            <a:endParaRPr lang="en-US" sz="1750" dirty="0">
              <a:solidFill>
                <a:schemeClr val="tx1">
                  <a:lumMod val="65000"/>
                </a:schemeClr>
              </a:solidFill>
            </a:endParaRPr>
          </a:p>
          <a:p>
            <a:r>
              <a:rPr lang="en-US" sz="1750" dirty="0"/>
              <a:t>i</a:t>
            </a:r>
            <a:r>
              <a:rPr lang="en-US" sz="1750" dirty="0" smtClean="0"/>
              <a:t>f (m_dxgiOutput-&gt;SupportsOverlays()) {</a:t>
            </a:r>
            <a:br>
              <a:rPr lang="en-US" sz="1750" dirty="0" smtClean="0"/>
            </a:br>
            <a:r>
              <a:rPr lang="en-US" sz="1750" dirty="0" smtClean="0"/>
              <a:t>    DXGI_SWAP_CHAIN_DESC1 topSwapChainDesc </a:t>
            </a:r>
            <a:r>
              <a:rPr lang="en-US" sz="1750" dirty="0"/>
              <a:t>= {0</a:t>
            </a:r>
            <a:r>
              <a:rPr lang="en-US" sz="1750" dirty="0" smtClean="0"/>
              <a:t>};</a:t>
            </a:r>
            <a:br>
              <a:rPr lang="en-US" sz="1750" dirty="0" smtClean="0"/>
            </a:br>
            <a:r>
              <a:rPr lang="en-US" sz="1750" dirty="0" smtClean="0"/>
              <a:t>    topSwapChainDesc.Width </a:t>
            </a:r>
            <a:r>
              <a:rPr lang="en-US" sz="1750" dirty="0"/>
              <a:t>= screenWidth;</a:t>
            </a:r>
            <a:br>
              <a:rPr lang="en-US" sz="1750" dirty="0"/>
            </a:br>
            <a:r>
              <a:rPr lang="en-US" sz="1750" dirty="0" smtClean="0"/>
              <a:t>    topSwapChainDesc.Height </a:t>
            </a:r>
            <a:r>
              <a:rPr lang="en-US" sz="1750" dirty="0"/>
              <a:t>= screenHeight;</a:t>
            </a:r>
            <a:br>
              <a:rPr lang="en-US" sz="1750" dirty="0"/>
            </a:br>
            <a:r>
              <a:rPr lang="en-US" sz="1750" b="1" dirty="0" smtClean="0"/>
              <a:t>    topSwapChainDesc.Scaling </a:t>
            </a:r>
            <a:r>
              <a:rPr lang="en-US" sz="1750" b="1" dirty="0"/>
              <a:t>= </a:t>
            </a:r>
            <a:r>
              <a:rPr lang="en-US" sz="1750" b="1" dirty="0" smtClean="0"/>
              <a:t>DXGI_SCALING_NONE;</a:t>
            </a:r>
            <a:br>
              <a:rPr lang="en-US" sz="1750" b="1" dirty="0" smtClean="0"/>
            </a:br>
            <a:r>
              <a:rPr lang="en-US" sz="1750" b="1" dirty="0" smtClean="0"/>
              <a:t>    topSwapChainDesc.Flags = DXGI_SWAP_CHAIN_FOREGROUND_LAYER;</a:t>
            </a:r>
            <a:br>
              <a:rPr lang="en-US" sz="1750" b="1" dirty="0" smtClean="0"/>
            </a:br>
            <a:r>
              <a:rPr lang="en-US" sz="1750" b="1" dirty="0" smtClean="0"/>
              <a:t>    topSwapChainDesc.AlphaMode = DXGI_ALPHA_MODE_PREMULTIPLIED;</a:t>
            </a:r>
            <a:r>
              <a:rPr lang="en-US" sz="1750" dirty="0">
                <a:solidFill>
                  <a:srgbClr val="00B050"/>
                </a:solidFill>
              </a:rPr>
              <a:t/>
            </a:r>
            <a:br>
              <a:rPr lang="en-US" sz="1750" dirty="0">
                <a:solidFill>
                  <a:srgbClr val="00B050"/>
                </a:solidFill>
              </a:rPr>
            </a:br>
            <a:r>
              <a:rPr lang="en-US" sz="1750" dirty="0" smtClean="0">
                <a:solidFill>
                  <a:srgbClr val="00B050"/>
                </a:solidFill>
              </a:rPr>
              <a:t>    </a:t>
            </a:r>
            <a:r>
              <a:rPr lang="en-US" sz="1750" dirty="0" smtClean="0"/>
              <a:t>dxgiFactory-</a:t>
            </a:r>
            <a:r>
              <a:rPr lang="en-US" sz="1750" dirty="0"/>
              <a:t>&gt;CreateSwapChainForCoreWindow( ... </a:t>
            </a:r>
            <a:r>
              <a:rPr lang="en-US" sz="1750" dirty="0" smtClean="0"/>
              <a:t>);</a:t>
            </a:r>
            <a:br>
              <a:rPr lang="en-US" sz="1750" dirty="0" smtClean="0"/>
            </a:br>
            <a:r>
              <a:rPr lang="en-US" sz="1750" dirty="0" smtClean="0"/>
              <a:t>}</a:t>
            </a:r>
          </a:p>
          <a:p>
            <a:r>
              <a:rPr lang="en-US" sz="1750" dirty="0" smtClean="0"/>
              <a:t>...</a:t>
            </a:r>
            <a:br>
              <a:rPr lang="en-US" sz="1750" dirty="0" smtClean="0"/>
            </a:br>
            <a:r>
              <a:rPr lang="en-US" sz="1750" dirty="0" smtClean="0">
                <a:solidFill>
                  <a:schemeClr val="tx1">
                    <a:lumMod val="65000"/>
                  </a:schemeClr>
                </a:solidFill>
              </a:rPr>
              <a:t>bottomSwapChain-&gt;Present(1, 0);</a:t>
            </a:r>
            <a:r>
              <a:rPr lang="en-US" sz="1750" dirty="0" smtClean="0"/>
              <a:t/>
            </a:r>
            <a:br>
              <a:rPr lang="en-US" sz="1750" dirty="0" smtClean="0"/>
            </a:br>
            <a:r>
              <a:rPr lang="en-US" sz="1750" dirty="0" smtClean="0"/>
              <a:t>if (topSwapChain) topSwapChain-</a:t>
            </a:r>
            <a:r>
              <a:rPr lang="en-US" sz="1750" dirty="0"/>
              <a:t>&gt;Present(1, 0);</a:t>
            </a:r>
            <a:endParaRPr lang="en-US" sz="1750" dirty="0" smtClean="0"/>
          </a:p>
        </p:txBody>
      </p:sp>
    </p:spTree>
    <p:extLst>
      <p:ext uri="{BB962C8B-B14F-4D97-AF65-F5344CB8AC3E}">
        <p14:creationId xmlns:p14="http://schemas.microsoft.com/office/powerpoint/2010/main" val="677609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mtClean="0"/>
              <a:t>Demo</a:t>
            </a:r>
            <a:endParaRPr lang="en-US" dirty="0"/>
          </a:p>
        </p:txBody>
      </p:sp>
      <p:sp>
        <p:nvSpPr>
          <p:cNvPr id="3" name="Title 2"/>
          <p:cNvSpPr>
            <a:spLocks noGrp="1"/>
          </p:cNvSpPr>
          <p:nvPr>
            <p:ph type="title"/>
          </p:nvPr>
        </p:nvSpPr>
        <p:spPr/>
        <p:txBody>
          <a:bodyPr/>
          <a:lstStyle/>
          <a:p>
            <a:r>
              <a:rPr lang="en-US" smtClean="0"/>
              <a:t>Swap chain composition</a:t>
            </a:r>
            <a:endParaRPr lang="en-US" dirty="0"/>
          </a:p>
        </p:txBody>
      </p:sp>
    </p:spTree>
    <p:extLst>
      <p:ext uri="{BB962C8B-B14F-4D97-AF65-F5344CB8AC3E}">
        <p14:creationId xmlns:p14="http://schemas.microsoft.com/office/powerpoint/2010/main" val="1025895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Swap chain composition best practices</a:t>
            </a:r>
            <a:endParaRPr lang="en-US" dirty="0"/>
          </a:p>
        </p:txBody>
      </p:sp>
      <p:sp>
        <p:nvSpPr>
          <p:cNvPr id="2" name="Text Placeholder 1"/>
          <p:cNvSpPr>
            <a:spLocks noGrp="1"/>
          </p:cNvSpPr>
          <p:nvPr>
            <p:ph type="body" sz="quarter" idx="10"/>
          </p:nvPr>
        </p:nvSpPr>
        <p:spPr/>
        <p:txBody>
          <a:bodyPr/>
          <a:lstStyle/>
          <a:p>
            <a:r>
              <a:rPr lang="en-US" sz="3200" dirty="0" smtClean="0"/>
              <a:t>With overlays, scaling and composition is ‘free’.</a:t>
            </a:r>
          </a:p>
          <a:p>
            <a:r>
              <a:rPr lang="en-US" sz="3200" dirty="0" smtClean="0"/>
              <a:t>When overlays are not available, </a:t>
            </a:r>
            <a:br>
              <a:rPr lang="en-US" sz="3200" dirty="0" smtClean="0"/>
            </a:br>
            <a:r>
              <a:rPr lang="en-US" sz="3200" dirty="0" smtClean="0"/>
              <a:t>OS falls back to GPU.</a:t>
            </a:r>
          </a:p>
          <a:p>
            <a:r>
              <a:rPr lang="en-US" sz="3200" dirty="0" smtClean="0"/>
              <a:t>Not as </a:t>
            </a:r>
            <a:r>
              <a:rPr lang="en-US" sz="3200" dirty="0" err="1" smtClean="0"/>
              <a:t>performant</a:t>
            </a:r>
            <a:r>
              <a:rPr lang="en-US" sz="3200" dirty="0" smtClean="0"/>
              <a:t> – use </a:t>
            </a:r>
            <a:br>
              <a:rPr lang="en-US" sz="3200" dirty="0" smtClean="0"/>
            </a:br>
            <a:r>
              <a:rPr lang="en-US" sz="3200" dirty="0" smtClean="0">
                <a:latin typeface="+mn-lt"/>
              </a:rPr>
              <a:t>IDXGIOutput2::</a:t>
            </a:r>
            <a:r>
              <a:rPr lang="en-US" sz="3200" dirty="0" err="1" smtClean="0">
                <a:latin typeface="+mn-lt"/>
              </a:rPr>
              <a:t>SupportsOverlays</a:t>
            </a:r>
            <a:r>
              <a:rPr lang="en-US" sz="3200" dirty="0" smtClean="0">
                <a:latin typeface="+mn-lt"/>
              </a:rPr>
              <a:t> to decide.</a:t>
            </a:r>
          </a:p>
          <a:p>
            <a:r>
              <a:rPr lang="en-US" sz="3200" dirty="0" smtClean="0"/>
              <a:t>If false, use single swap chain.</a:t>
            </a:r>
          </a:p>
        </p:txBody>
      </p:sp>
      <p:sp>
        <p:nvSpPr>
          <p:cNvPr id="5" name="Rounded Rectangle 4"/>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6" name="Rounded Rectangle 5"/>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7" name="Rounded Rectangle 6"/>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17" name="Group 16"/>
          <p:cNvGrpSpPr/>
          <p:nvPr/>
        </p:nvGrpSpPr>
        <p:grpSpPr>
          <a:xfrm>
            <a:off x="7561011" y="1973262"/>
            <a:ext cx="4741167" cy="4038600"/>
            <a:chOff x="7310573" y="1759935"/>
            <a:chExt cx="4991605" cy="4251927"/>
          </a:xfrm>
        </p:grpSpPr>
        <p:sp>
          <p:nvSpPr>
            <p:cNvPr id="12" name="Rectangle 11"/>
            <p:cNvSpPr/>
            <p:nvPr/>
          </p:nvSpPr>
          <p:spPr bwMode="auto">
            <a:xfrm>
              <a:off x="9371102" y="1759935"/>
              <a:ext cx="2931076" cy="1661127"/>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HUD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a:xfrm>
              <a:off x="10836640" y="3543043"/>
              <a:ext cx="0" cy="716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362969" y="4350735"/>
              <a:ext cx="2931076" cy="166112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p>
            <a:p>
              <a:pPr algn="ctr" defTabSz="932406"/>
              <a:endParaRPr lang="en-US" sz="1600" spc="-102"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7310573" y="2345712"/>
              <a:ext cx="1905000" cy="10731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3D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(1280x720)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6" name="Elbow Connector 15"/>
            <p:cNvCxnSpPr/>
            <p:nvPr/>
          </p:nvCxnSpPr>
          <p:spPr>
            <a:xfrm rot="16200000" flipH="1">
              <a:off x="8207408" y="3598711"/>
              <a:ext cx="716217" cy="60488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89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Swap chain composition advanced usage</a:t>
            </a:r>
            <a:endParaRPr lang="en-US" dirty="0"/>
          </a:p>
        </p:txBody>
      </p:sp>
      <p:sp>
        <p:nvSpPr>
          <p:cNvPr id="2" name="Text Placeholder 1"/>
          <p:cNvSpPr>
            <a:spLocks noGrp="1"/>
          </p:cNvSpPr>
          <p:nvPr>
            <p:ph type="body" sz="quarter" idx="10"/>
          </p:nvPr>
        </p:nvSpPr>
        <p:spPr/>
        <p:txBody>
          <a:bodyPr/>
          <a:lstStyle/>
          <a:p>
            <a:r>
              <a:rPr lang="en-US" sz="3200" dirty="0" smtClean="0"/>
              <a:t>Lots of power here: swap chains can be </a:t>
            </a:r>
            <a:br>
              <a:rPr lang="en-US" sz="3200" dirty="0" smtClean="0"/>
            </a:br>
            <a:r>
              <a:rPr lang="en-US" sz="3200" dirty="0" smtClean="0"/>
              <a:t>presented independently.</a:t>
            </a:r>
          </a:p>
          <a:p>
            <a:r>
              <a:rPr lang="en-US" sz="3200" dirty="0" smtClean="0"/>
              <a:t>Either swap chain can be </a:t>
            </a:r>
            <a:br>
              <a:rPr lang="en-US" sz="3200" dirty="0" smtClean="0"/>
            </a:br>
            <a:r>
              <a:rPr lang="en-US" sz="3200" dirty="0" smtClean="0"/>
              <a:t>dynamically scaled.</a:t>
            </a:r>
          </a:p>
          <a:p>
            <a:r>
              <a:rPr lang="en-US" sz="3200" dirty="0" smtClean="0"/>
              <a:t>Core Windows Store apps only</a:t>
            </a:r>
          </a:p>
          <a:p>
            <a:r>
              <a:rPr lang="en-US" sz="3200" dirty="0" smtClean="0"/>
              <a:t>Opens up new rendering scenarios to achieve </a:t>
            </a:r>
            <a:br>
              <a:rPr lang="en-US" sz="3200" dirty="0" smtClean="0"/>
            </a:br>
            <a:r>
              <a:rPr lang="en-US" sz="3200" dirty="0" smtClean="0"/>
              <a:t>best possible performance (dual-device).</a:t>
            </a:r>
          </a:p>
          <a:p>
            <a:endParaRPr lang="en-US" sz="3200" dirty="0" smtClean="0"/>
          </a:p>
          <a:p>
            <a:endParaRPr lang="en-US" sz="3200" dirty="0" smtClean="0"/>
          </a:p>
        </p:txBody>
      </p:sp>
      <p:sp>
        <p:nvSpPr>
          <p:cNvPr id="5" name="Rounded Rectangle 4"/>
          <p:cNvSpPr/>
          <p:nvPr/>
        </p:nvSpPr>
        <p:spPr bwMode="auto">
          <a:xfrm>
            <a:off x="10335861"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6" name="Rounded Rectangle 5"/>
          <p:cNvSpPr/>
          <p:nvPr/>
        </p:nvSpPr>
        <p:spPr bwMode="auto">
          <a:xfrm>
            <a:off x="9374854"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7" name="Rounded Rectangle 6"/>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8" name="Group 7"/>
          <p:cNvGrpSpPr/>
          <p:nvPr/>
        </p:nvGrpSpPr>
        <p:grpSpPr>
          <a:xfrm>
            <a:off x="7561011" y="1973262"/>
            <a:ext cx="4741167" cy="4038600"/>
            <a:chOff x="7310573" y="1759935"/>
            <a:chExt cx="4991605" cy="4251927"/>
          </a:xfrm>
        </p:grpSpPr>
        <p:sp>
          <p:nvSpPr>
            <p:cNvPr id="9" name="Rectangle 8"/>
            <p:cNvSpPr/>
            <p:nvPr/>
          </p:nvSpPr>
          <p:spPr bwMode="auto">
            <a:xfrm>
              <a:off x="9371102" y="1759935"/>
              <a:ext cx="2931076" cy="1661127"/>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HUD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2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Arrow Connector 9"/>
            <p:cNvCxnSpPr/>
            <p:nvPr/>
          </p:nvCxnSpPr>
          <p:spPr>
            <a:xfrm>
              <a:off x="10836640" y="3543043"/>
              <a:ext cx="0" cy="716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8362969" y="4350735"/>
              <a:ext cx="2931076" cy="1661127"/>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Display</a:t>
              </a:r>
            </a:p>
            <a:p>
              <a:pPr algn="ctr" defTabSz="932406"/>
              <a:endParaRPr lang="en-US" sz="1600" spc="-102"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(1920x1080)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310573" y="2345712"/>
              <a:ext cx="1905000" cy="10731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3D swap chain</a:t>
              </a:r>
            </a:p>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a:p>
              <a:pPr algn="ctr" defTabSz="932406"/>
              <a:r>
                <a:rPr lang="en-US" sz="1200" spc="-102" dirty="0" smtClean="0">
                  <a:gradFill>
                    <a:gsLst>
                      <a:gs pos="0">
                        <a:srgbClr val="FFFFFF"/>
                      </a:gs>
                      <a:gs pos="100000">
                        <a:srgbClr val="FFFFFF"/>
                      </a:gs>
                    </a:gsLst>
                    <a:lin ang="5400000" scaled="0"/>
                  </a:gradFill>
                  <a:ea typeface="Segoe UI" pitchFamily="34" charset="0"/>
                  <a:cs typeface="Segoe UI" pitchFamily="34" charset="0"/>
                </a:rPr>
                <a:t>(1280x720)</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3" name="Elbow Connector 12"/>
            <p:cNvCxnSpPr/>
            <p:nvPr/>
          </p:nvCxnSpPr>
          <p:spPr>
            <a:xfrm rot="16200000" flipH="1">
              <a:off x="8207408" y="3598711"/>
              <a:ext cx="716217" cy="60488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27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2. Runtime shader modification</a:t>
            </a:r>
            <a:endParaRPr lang="en-US" dirty="0"/>
          </a:p>
        </p:txBody>
      </p:sp>
      <p:sp>
        <p:nvSpPr>
          <p:cNvPr id="2" name="Text Placeholder 1"/>
          <p:cNvSpPr>
            <a:spLocks noGrp="1"/>
          </p:cNvSpPr>
          <p:nvPr>
            <p:ph type="body" sz="quarter" idx="10"/>
          </p:nvPr>
        </p:nvSpPr>
        <p:spPr/>
        <p:txBody>
          <a:bodyPr/>
          <a:lstStyle/>
          <a:p>
            <a:r>
              <a:rPr lang="en-US" dirty="0" smtClean="0"/>
              <a:t>Changing </a:t>
            </a:r>
            <a:r>
              <a:rPr lang="en-US" dirty="0" err="1" smtClean="0"/>
              <a:t>shader</a:t>
            </a:r>
            <a:r>
              <a:rPr lang="en-US" dirty="0" smtClean="0"/>
              <a:t> behavior at runtime is important.</a:t>
            </a:r>
          </a:p>
          <a:p>
            <a:pPr lvl="1"/>
            <a:r>
              <a:rPr lang="en-US" dirty="0" smtClean="0"/>
              <a:t>Optimize-out the inapplicable code paths.</a:t>
            </a:r>
          </a:p>
          <a:p>
            <a:pPr lvl="1"/>
            <a:r>
              <a:rPr lang="en-US" dirty="0" smtClean="0"/>
              <a:t>Combine multiple </a:t>
            </a:r>
            <a:r>
              <a:rPr lang="en-US" dirty="0" err="1" smtClean="0"/>
              <a:t>shaders</a:t>
            </a:r>
            <a:r>
              <a:rPr lang="en-US" dirty="0" smtClean="0"/>
              <a:t> into single pass.</a:t>
            </a:r>
          </a:p>
          <a:p>
            <a:r>
              <a:rPr lang="en-US" dirty="0" smtClean="0"/>
              <a:t>HLSL compiler now available </a:t>
            </a:r>
            <a:br>
              <a:rPr lang="en-US" dirty="0" smtClean="0"/>
            </a:br>
            <a:r>
              <a:rPr lang="en-US" dirty="0" smtClean="0"/>
              <a:t>to Store apps.</a:t>
            </a:r>
          </a:p>
          <a:p>
            <a:r>
              <a:rPr lang="en-US" dirty="0" smtClean="0"/>
              <a:t>But, compilation is slow. </a:t>
            </a:r>
            <a:br>
              <a:rPr lang="en-US" dirty="0" smtClean="0"/>
            </a:br>
            <a:r>
              <a:rPr lang="en-US" dirty="0" smtClean="0"/>
              <a:t>Can we go further?</a:t>
            </a:r>
          </a:p>
        </p:txBody>
      </p:sp>
      <p:sp>
        <p:nvSpPr>
          <p:cNvPr id="5" name="Rounded Rectangle 4"/>
          <p:cNvSpPr/>
          <p:nvPr/>
        </p:nvSpPr>
        <p:spPr bwMode="auto">
          <a:xfrm>
            <a:off x="10335861"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6" name="Rounded Rectangle 5"/>
          <p:cNvSpPr/>
          <p:nvPr/>
        </p:nvSpPr>
        <p:spPr bwMode="auto">
          <a:xfrm>
            <a:off x="9374854"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7" name="Rounded Rectangle 6"/>
          <p:cNvSpPr/>
          <p:nvPr/>
        </p:nvSpPr>
        <p:spPr bwMode="auto">
          <a:xfrm>
            <a:off x="11294045"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706" y="2506662"/>
            <a:ext cx="4191000" cy="2357438"/>
          </a:xfrm>
          <a:prstGeom prst="rect">
            <a:avLst/>
          </a:prstGeom>
        </p:spPr>
      </p:pic>
    </p:spTree>
    <p:extLst>
      <p:ext uri="{BB962C8B-B14F-4D97-AF65-F5344CB8AC3E}">
        <p14:creationId xmlns:p14="http://schemas.microsoft.com/office/powerpoint/2010/main" val="30959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HLSL shader linking</a:t>
            </a:r>
            <a:endParaRPr lang="en-US" dirty="0"/>
          </a:p>
        </p:txBody>
      </p:sp>
      <p:sp>
        <p:nvSpPr>
          <p:cNvPr id="2" name="Text Placeholder 1"/>
          <p:cNvSpPr>
            <a:spLocks noGrp="1"/>
          </p:cNvSpPr>
          <p:nvPr>
            <p:ph type="body" sz="quarter" idx="10"/>
          </p:nvPr>
        </p:nvSpPr>
        <p:spPr/>
        <p:txBody>
          <a:bodyPr/>
          <a:lstStyle/>
          <a:p>
            <a:r>
              <a:rPr lang="en-US" dirty="0" smtClean="0"/>
              <a:t>Introducing HLSL </a:t>
            </a:r>
            <a:r>
              <a:rPr lang="en-US" dirty="0" err="1" smtClean="0"/>
              <a:t>shader</a:t>
            </a:r>
            <a:r>
              <a:rPr lang="en-US" dirty="0" smtClean="0"/>
              <a:t> linking.</a:t>
            </a:r>
          </a:p>
          <a:p>
            <a:r>
              <a:rPr lang="en-US" dirty="0" smtClean="0"/>
              <a:t>Compile libraries offline, link together </a:t>
            </a:r>
            <a:br>
              <a:rPr lang="en-US" dirty="0" smtClean="0"/>
            </a:br>
            <a:r>
              <a:rPr lang="en-US" dirty="0" smtClean="0"/>
              <a:t>at runtime.</a:t>
            </a:r>
          </a:p>
          <a:p>
            <a:r>
              <a:rPr lang="en-US" dirty="0" smtClean="0"/>
              <a:t>Useful for changing </a:t>
            </a:r>
            <a:r>
              <a:rPr lang="en-US" dirty="0" err="1" smtClean="0"/>
              <a:t>shader</a:t>
            </a:r>
            <a:r>
              <a:rPr lang="en-US" dirty="0" smtClean="0"/>
              <a:t> behavior </a:t>
            </a:r>
            <a:br>
              <a:rPr lang="en-US" dirty="0" smtClean="0"/>
            </a:br>
            <a:r>
              <a:rPr lang="en-US" dirty="0" smtClean="0"/>
              <a:t>at runtime, or for library-style </a:t>
            </a:r>
            <a:br>
              <a:rPr lang="en-US" dirty="0" smtClean="0"/>
            </a:br>
            <a:r>
              <a:rPr lang="en-US" dirty="0" err="1" smtClean="0"/>
              <a:t>shader</a:t>
            </a:r>
            <a:r>
              <a:rPr lang="en-US" dirty="0" smtClean="0"/>
              <a:t>-usage.</a:t>
            </a:r>
          </a:p>
          <a:p>
            <a:r>
              <a:rPr lang="en-US" dirty="0" smtClean="0"/>
              <a:t>Works on all hardware at all feature levels.</a:t>
            </a:r>
          </a:p>
        </p:txBody>
      </p:sp>
      <p:sp>
        <p:nvSpPr>
          <p:cNvPr id="5" name="Rounded Rectangle 4"/>
          <p:cNvSpPr/>
          <p:nvPr/>
        </p:nvSpPr>
        <p:spPr bwMode="auto">
          <a:xfrm>
            <a:off x="10335861"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6" name="Rounded Rectangle 5"/>
          <p:cNvSpPr/>
          <p:nvPr/>
        </p:nvSpPr>
        <p:spPr bwMode="auto">
          <a:xfrm>
            <a:off x="9374854"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7" name="Rounded Rectangle 6"/>
          <p:cNvSpPr/>
          <p:nvPr/>
        </p:nvSpPr>
        <p:spPr bwMode="auto">
          <a:xfrm>
            <a:off x="11294045"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706" y="2506662"/>
            <a:ext cx="4191000" cy="2357438"/>
          </a:xfrm>
          <a:prstGeom prst="rect">
            <a:avLst/>
          </a:prstGeom>
        </p:spPr>
      </p:pic>
    </p:spTree>
    <p:extLst>
      <p:ext uri="{BB962C8B-B14F-4D97-AF65-F5344CB8AC3E}">
        <p14:creationId xmlns:p14="http://schemas.microsoft.com/office/powerpoint/2010/main" val="19088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mtClean="0"/>
              <a:t>Demo </a:t>
            </a:r>
            <a:endParaRPr lang="en-US" dirty="0"/>
          </a:p>
        </p:txBody>
      </p:sp>
      <p:sp>
        <p:nvSpPr>
          <p:cNvPr id="3" name="Title 2"/>
          <p:cNvSpPr>
            <a:spLocks noGrp="1"/>
          </p:cNvSpPr>
          <p:nvPr>
            <p:ph type="title"/>
          </p:nvPr>
        </p:nvSpPr>
        <p:spPr/>
        <p:txBody>
          <a:bodyPr/>
          <a:lstStyle/>
          <a:p>
            <a:r>
              <a:rPr lang="en-US" smtClean="0"/>
              <a:t>HLSL shader linking</a:t>
            </a:r>
            <a:endParaRPr lang="en-US" dirty="0"/>
          </a:p>
        </p:txBody>
      </p:sp>
    </p:spTree>
    <p:extLst>
      <p:ext uri="{BB962C8B-B14F-4D97-AF65-F5344CB8AC3E}">
        <p14:creationId xmlns:p14="http://schemas.microsoft.com/office/powerpoint/2010/main" val="1294661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HLSL </a:t>
            </a:r>
            <a:r>
              <a:rPr lang="en-US" dirty="0" err="1" smtClean="0"/>
              <a:t>shader</a:t>
            </a:r>
            <a:r>
              <a:rPr lang="en-US" dirty="0" smtClean="0"/>
              <a:t> linking usage overview</a:t>
            </a:r>
            <a:endParaRPr lang="en-US" dirty="0"/>
          </a:p>
        </p:txBody>
      </p:sp>
      <p:sp>
        <p:nvSpPr>
          <p:cNvPr id="2" name="Text Placeholder 1"/>
          <p:cNvSpPr>
            <a:spLocks noGrp="1"/>
          </p:cNvSpPr>
          <p:nvPr>
            <p:ph type="body" sz="quarter" idx="10"/>
          </p:nvPr>
        </p:nvSpPr>
        <p:spPr/>
        <p:txBody>
          <a:bodyPr/>
          <a:lstStyle/>
          <a:p>
            <a:pPr marL="514350" indent="-514350">
              <a:buFont typeface="+mj-lt"/>
              <a:buAutoNum type="arabicPeriod"/>
            </a:pPr>
            <a:r>
              <a:rPr lang="en-US" sz="3200" dirty="0" smtClean="0"/>
              <a:t>New HLSL compiler target: </a:t>
            </a:r>
            <a:br>
              <a:rPr lang="en-US" sz="3200" dirty="0" smtClean="0"/>
            </a:br>
            <a:r>
              <a:rPr lang="en-US" sz="3200" dirty="0" smtClean="0">
                <a:latin typeface="+mn-lt"/>
              </a:rPr>
              <a:t>‘lib_5_0’.</a:t>
            </a:r>
          </a:p>
          <a:p>
            <a:pPr marL="514350" indent="-514350">
              <a:buFont typeface="+mj-lt"/>
              <a:buAutoNum type="arabicPeriod"/>
            </a:pPr>
            <a:r>
              <a:rPr lang="en-US" sz="3200" dirty="0" smtClean="0">
                <a:latin typeface="+mn-lt"/>
              </a:rPr>
              <a:t>D3DCreateFunctionLinkingGraph </a:t>
            </a:r>
            <a:r>
              <a:rPr lang="en-US" sz="3200" dirty="0" smtClean="0"/>
              <a:t/>
            </a:r>
            <a:br>
              <a:rPr lang="en-US" sz="3200" dirty="0" smtClean="0"/>
            </a:br>
            <a:r>
              <a:rPr lang="en-US" sz="3200" dirty="0" smtClean="0"/>
              <a:t>to create </a:t>
            </a:r>
            <a:r>
              <a:rPr lang="en-US" sz="3200" dirty="0" err="1" smtClean="0"/>
              <a:t>shader</a:t>
            </a:r>
            <a:r>
              <a:rPr lang="en-US" sz="3200" dirty="0" smtClean="0"/>
              <a:t> graph</a:t>
            </a:r>
          </a:p>
          <a:p>
            <a:pPr marL="514350" indent="-514350">
              <a:buFont typeface="+mj-lt"/>
              <a:buAutoNum type="arabicPeriod"/>
            </a:pPr>
            <a:r>
              <a:rPr lang="en-US" sz="3200" dirty="0" smtClean="0">
                <a:latin typeface="+mn-lt"/>
              </a:rPr>
              <a:t>ID3D11FunctionLinkingGraph::</a:t>
            </a:r>
            <a:r>
              <a:rPr lang="en-US" sz="3200" dirty="0" err="1" smtClean="0">
                <a:latin typeface="+mn-lt"/>
              </a:rPr>
              <a:t>CallFunction</a:t>
            </a:r>
            <a:r>
              <a:rPr lang="en-US" sz="3200" dirty="0" smtClean="0">
                <a:latin typeface="+mn-lt"/>
              </a:rPr>
              <a:t> </a:t>
            </a:r>
            <a:br>
              <a:rPr lang="en-US" sz="3200" dirty="0" smtClean="0">
                <a:latin typeface="+mn-lt"/>
              </a:rPr>
            </a:br>
            <a:r>
              <a:rPr lang="en-US" sz="3200" dirty="0" smtClean="0"/>
              <a:t>to call </a:t>
            </a:r>
            <a:r>
              <a:rPr lang="en-US" sz="3200" dirty="0" err="1" smtClean="0"/>
              <a:t>shader</a:t>
            </a:r>
            <a:r>
              <a:rPr lang="en-US" sz="3200" dirty="0" smtClean="0"/>
              <a:t> method</a:t>
            </a:r>
          </a:p>
          <a:p>
            <a:pPr marL="514350" indent="-514350">
              <a:buFont typeface="+mj-lt"/>
              <a:buAutoNum type="arabicPeriod"/>
            </a:pPr>
            <a:r>
              <a:rPr lang="en-US" sz="3200" dirty="0" smtClean="0">
                <a:latin typeface="+mn-lt"/>
              </a:rPr>
              <a:t>ID3D11FunctionLinkingGraph::</a:t>
            </a:r>
            <a:r>
              <a:rPr lang="en-US" sz="3200" dirty="0" err="1" smtClean="0">
                <a:latin typeface="+mn-lt"/>
              </a:rPr>
              <a:t>PassValue</a:t>
            </a:r>
            <a:r>
              <a:rPr lang="en-US" sz="3200" dirty="0" smtClean="0">
                <a:latin typeface="+mn-lt"/>
              </a:rPr>
              <a:t> </a:t>
            </a:r>
            <a:r>
              <a:rPr lang="en-US" sz="3200" dirty="0" smtClean="0"/>
              <a:t/>
            </a:r>
            <a:br>
              <a:rPr lang="en-US" sz="3200" dirty="0" smtClean="0"/>
            </a:br>
            <a:r>
              <a:rPr lang="en-US" sz="3200" dirty="0" smtClean="0"/>
              <a:t>to pass parameters between </a:t>
            </a:r>
            <a:r>
              <a:rPr lang="en-US" sz="3200" dirty="0" err="1" smtClean="0"/>
              <a:t>shaders</a:t>
            </a:r>
            <a:endParaRPr lang="en-US" sz="3200" dirty="0" smtClean="0"/>
          </a:p>
          <a:p>
            <a:pPr marL="514350" indent="-514350">
              <a:buFont typeface="+mj-lt"/>
              <a:buAutoNum type="arabicPeriod"/>
            </a:pPr>
            <a:r>
              <a:rPr lang="en-US" sz="3200" dirty="0" smtClean="0">
                <a:latin typeface="+mn-lt"/>
              </a:rPr>
              <a:t>D3DCreateLinker</a:t>
            </a:r>
            <a:r>
              <a:rPr lang="en-US" sz="3200" dirty="0" smtClean="0"/>
              <a:t> to generate </a:t>
            </a:r>
            <a:r>
              <a:rPr lang="en-US" sz="3200" dirty="0" err="1" smtClean="0"/>
              <a:t>shader</a:t>
            </a:r>
            <a:r>
              <a:rPr lang="en-US" sz="3200" dirty="0" smtClean="0"/>
              <a:t> blob</a:t>
            </a:r>
          </a:p>
        </p:txBody>
      </p:sp>
      <p:sp>
        <p:nvSpPr>
          <p:cNvPr id="5" name="Rounded Rectangle 4"/>
          <p:cNvSpPr/>
          <p:nvPr/>
        </p:nvSpPr>
        <p:spPr bwMode="auto">
          <a:xfrm>
            <a:off x="10335861"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6" name="Rounded Rectangle 5"/>
          <p:cNvSpPr/>
          <p:nvPr/>
        </p:nvSpPr>
        <p:spPr bwMode="auto">
          <a:xfrm>
            <a:off x="9374854"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7" name="Rounded Rectangle 6"/>
          <p:cNvSpPr/>
          <p:nvPr/>
        </p:nvSpPr>
        <p:spPr bwMode="auto">
          <a:xfrm>
            <a:off x="11294045"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sp>
        <p:nvSpPr>
          <p:cNvPr id="8" name="Rectangle 7"/>
          <p:cNvSpPr/>
          <p:nvPr/>
        </p:nvSpPr>
        <p:spPr bwMode="auto">
          <a:xfrm>
            <a:off x="6751637" y="1681036"/>
            <a:ext cx="2253583" cy="36576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HLSL Compiler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p:nvPr/>
        </p:nvCxnSpPr>
        <p:spPr>
          <a:xfrm>
            <a:off x="9125203" y="1871915"/>
            <a:ext cx="369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603454" y="1681036"/>
            <a:ext cx="2253583" cy="36576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Compiled Shader Library</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9603454" y="3989784"/>
            <a:ext cx="2253583" cy="36576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Shader Graph</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19"/>
          <p:cNvCxnSpPr/>
          <p:nvPr/>
        </p:nvCxnSpPr>
        <p:spPr>
          <a:xfrm flipV="1">
            <a:off x="10028236" y="3592102"/>
            <a:ext cx="1" cy="31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399836" y="3592102"/>
            <a:ext cx="1" cy="31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9464841" y="2648980"/>
            <a:ext cx="1126791" cy="88261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CallFunction</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10836441" y="2648980"/>
            <a:ext cx="1126791" cy="88261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PassValue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Arrow Connector 27"/>
          <p:cNvCxnSpPr/>
          <p:nvPr/>
        </p:nvCxnSpPr>
        <p:spPr>
          <a:xfrm flipV="1">
            <a:off x="10028236" y="2148318"/>
            <a:ext cx="21441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1179589" y="2148318"/>
            <a:ext cx="196183"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9609385" y="4906759"/>
            <a:ext cx="2253583" cy="36576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Shader Linker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9603451" y="5879128"/>
            <a:ext cx="2253583" cy="36576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Shader Blob</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Straight Arrow Connector 36"/>
          <p:cNvCxnSpPr/>
          <p:nvPr/>
        </p:nvCxnSpPr>
        <p:spPr>
          <a:xfrm flipV="1">
            <a:off x="10730245" y="4448733"/>
            <a:ext cx="1" cy="31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30243" y="5414944"/>
            <a:ext cx="1" cy="31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1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6" grpId="0" animBg="1"/>
      <p:bldP spid="17" grpId="0" animBg="1"/>
      <p:bldP spid="25" grpId="0" animBg="1"/>
      <p:bldP spid="26" grpId="0" animBg="1"/>
      <p:bldP spid="33"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Overview.</a:t>
            </a:r>
          </a:p>
          <a:p>
            <a:r>
              <a:rPr lang="en-US" dirty="0" smtClean="0"/>
              <a:t/>
            </a:r>
            <a:br>
              <a:rPr lang="en-US" dirty="0" smtClean="0"/>
            </a:br>
            <a:r>
              <a:rPr lang="en-US" dirty="0" smtClean="0"/>
              <a:t>Core improvements.</a:t>
            </a:r>
          </a:p>
          <a:p>
            <a:endParaRPr lang="en-US" dirty="0" smtClean="0"/>
          </a:p>
          <a:p>
            <a:r>
              <a:rPr lang="en-US" dirty="0" smtClean="0"/>
              <a:t>Leveraging new features.</a:t>
            </a:r>
          </a:p>
          <a:p>
            <a:r>
              <a:rPr lang="en-US" dirty="0" smtClean="0"/>
              <a:t/>
            </a:r>
            <a:br>
              <a:rPr lang="en-US" dirty="0" smtClean="0"/>
            </a:br>
            <a:r>
              <a:rPr lang="en-US" dirty="0" smtClean="0"/>
              <a:t>Summary / further resources.</a:t>
            </a:r>
            <a:endParaRPr lang="en-US" dirty="0"/>
          </a:p>
        </p:txBody>
      </p:sp>
      <p:pic>
        <p:nvPicPr>
          <p:cNvPr id="9"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5" name="Title 4"/>
          <p:cNvSpPr>
            <a:spLocks noGrp="1"/>
          </p:cNvSpPr>
          <p:nvPr>
            <p:ph type="title"/>
          </p:nvPr>
        </p:nvSpPr>
        <p:spPr/>
        <p:txBody>
          <a:bodyPr/>
          <a:lstStyle/>
          <a:p>
            <a:r>
              <a:rPr lang="en-US" smtClean="0"/>
              <a:t>Agenda</a:t>
            </a:r>
            <a:br>
              <a:rPr lang="en-US" smtClean="0"/>
            </a:br>
            <a:endParaRPr lang="en-US" dirty="0"/>
          </a:p>
        </p:txBody>
      </p:sp>
    </p:spTree>
    <p:extLst>
      <p:ext uri="{BB962C8B-B14F-4D97-AF65-F5344CB8AC3E}">
        <p14:creationId xmlns:p14="http://schemas.microsoft.com/office/powerpoint/2010/main" val="3142059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3. Mappable default buffers</a:t>
            </a:r>
            <a:endParaRPr lang="en-US" dirty="0"/>
          </a:p>
        </p:txBody>
      </p:sp>
      <p:sp>
        <p:nvSpPr>
          <p:cNvPr id="2" name="Text Placeholder 1"/>
          <p:cNvSpPr>
            <a:spLocks noGrp="1"/>
          </p:cNvSpPr>
          <p:nvPr>
            <p:ph type="body" sz="quarter" idx="10"/>
          </p:nvPr>
        </p:nvSpPr>
        <p:spPr/>
        <p:txBody>
          <a:bodyPr/>
          <a:lstStyle/>
          <a:p>
            <a:r>
              <a:rPr lang="en-US" sz="3200" dirty="0" smtClean="0"/>
              <a:t>In Windows 8, reading data back on </a:t>
            </a:r>
            <a:br>
              <a:rPr lang="en-US" sz="3200" dirty="0" smtClean="0"/>
            </a:br>
            <a:r>
              <a:rPr lang="en-US" sz="3200" dirty="0" smtClean="0"/>
              <a:t>CPU requires default-to-staging copy.</a:t>
            </a:r>
          </a:p>
          <a:p>
            <a:r>
              <a:rPr lang="en-US" sz="3200" dirty="0" smtClean="0"/>
              <a:t>Redundant copy is performance issue </a:t>
            </a:r>
            <a:br>
              <a:rPr lang="en-US" sz="3200" dirty="0" smtClean="0"/>
            </a:br>
            <a:r>
              <a:rPr lang="en-US" sz="3200" dirty="0" smtClean="0"/>
              <a:t>for compute </a:t>
            </a:r>
            <a:r>
              <a:rPr lang="en-US" sz="3200" dirty="0" err="1" smtClean="0"/>
              <a:t>shaders</a:t>
            </a:r>
            <a:r>
              <a:rPr lang="en-US" sz="3200" dirty="0" smtClean="0"/>
              <a:t>.</a:t>
            </a:r>
          </a:p>
          <a:p>
            <a:r>
              <a:rPr lang="en-US" sz="3200" dirty="0" smtClean="0"/>
              <a:t>Windows 8.1 allows default buffers </a:t>
            </a:r>
            <a:br>
              <a:rPr lang="en-US" sz="3200" dirty="0" smtClean="0"/>
            </a:br>
            <a:r>
              <a:rPr lang="en-US" sz="3200" dirty="0" smtClean="0"/>
              <a:t>to be directly mapped – </a:t>
            </a:r>
            <a:br>
              <a:rPr lang="en-US" sz="3200" dirty="0" smtClean="0"/>
            </a:br>
            <a:r>
              <a:rPr lang="en-US" sz="3200" dirty="0" smtClean="0"/>
              <a:t>“</a:t>
            </a:r>
            <a:r>
              <a:rPr lang="en-US" sz="3200" dirty="0" err="1" smtClean="0"/>
              <a:t>mappable</a:t>
            </a:r>
            <a:r>
              <a:rPr lang="en-US" sz="3200" dirty="0" smtClean="0"/>
              <a:t> default buffers”.</a:t>
            </a:r>
          </a:p>
        </p:txBody>
      </p:sp>
      <p:sp>
        <p:nvSpPr>
          <p:cNvPr id="7" name="Rounded Rectangle 6"/>
          <p:cNvSpPr/>
          <p:nvPr/>
        </p:nvSpPr>
        <p:spPr bwMode="auto">
          <a:xfrm>
            <a:off x="10335861"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8" name="Rounded Rectangle 7"/>
          <p:cNvSpPr/>
          <p:nvPr/>
        </p:nvSpPr>
        <p:spPr bwMode="auto">
          <a:xfrm>
            <a:off x="9374854"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0" name="Rounded Rectangle 9"/>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6" name="Group 5"/>
          <p:cNvGrpSpPr/>
          <p:nvPr/>
        </p:nvGrpSpPr>
        <p:grpSpPr>
          <a:xfrm>
            <a:off x="6904037" y="1509391"/>
            <a:ext cx="5412736" cy="1987871"/>
            <a:chOff x="6827837" y="1509391"/>
            <a:chExt cx="5488936" cy="1987871"/>
          </a:xfrm>
        </p:grpSpPr>
        <p:sp>
          <p:nvSpPr>
            <p:cNvPr id="59" name="Rectangle 58"/>
            <p:cNvSpPr/>
            <p:nvPr/>
          </p:nvSpPr>
          <p:spPr bwMode="auto">
            <a:xfrm>
              <a:off x="6827837" y="1516062"/>
              <a:ext cx="5488936" cy="1981200"/>
            </a:xfrm>
            <a:prstGeom prst="rect">
              <a:avLst/>
            </a:prstGeom>
            <a:solidFill>
              <a:srgbClr val="002060"/>
            </a:solid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5" name="Group 24"/>
            <p:cNvGrpSpPr/>
            <p:nvPr/>
          </p:nvGrpSpPr>
          <p:grpSpPr>
            <a:xfrm>
              <a:off x="6936735" y="2107862"/>
              <a:ext cx="5303838" cy="1285536"/>
              <a:chOff x="7132637" y="1439862"/>
              <a:chExt cx="5303838" cy="1285536"/>
            </a:xfrm>
          </p:grpSpPr>
          <p:sp>
            <p:nvSpPr>
              <p:cNvPr id="4" name="Rectangle 3"/>
              <p:cNvSpPr/>
              <p:nvPr/>
            </p:nvSpPr>
            <p:spPr bwMode="auto">
              <a:xfrm>
                <a:off x="7132637" y="2268198"/>
                <a:ext cx="9785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395763" y="2268198"/>
                <a:ext cx="6737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Staging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406838" y="1499159"/>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9313971" y="1439862"/>
                <a:ext cx="952875" cy="609599"/>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Compute Shader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10517711" y="2268198"/>
                <a:ext cx="6737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Staging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10517711" y="1516061"/>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11476037" y="2268198"/>
                <a:ext cx="960438"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p:nvPr/>
            </p:nvCxnSpPr>
            <p:spPr>
              <a:xfrm>
                <a:off x="8144753" y="2479894"/>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235927" y="2498850"/>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096129" y="172981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288362" y="1727759"/>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a:off x="8623916" y="211535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V="1">
                <a:off x="10766588" y="2126108"/>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6827837" y="1509391"/>
              <a:ext cx="5488936" cy="457200"/>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Default-to-Staging copy</a:t>
              </a:r>
            </a:p>
          </p:txBody>
        </p:sp>
      </p:grpSp>
      <p:grpSp>
        <p:nvGrpSpPr>
          <p:cNvPr id="5" name="Group 4"/>
          <p:cNvGrpSpPr/>
          <p:nvPr/>
        </p:nvGrpSpPr>
        <p:grpSpPr>
          <a:xfrm>
            <a:off x="6904037" y="3878132"/>
            <a:ext cx="5412736" cy="1905130"/>
            <a:chOff x="6827837" y="3878132"/>
            <a:chExt cx="5488936" cy="1905130"/>
          </a:xfrm>
        </p:grpSpPr>
        <p:sp>
          <p:nvSpPr>
            <p:cNvPr id="60" name="Rectangle 59"/>
            <p:cNvSpPr/>
            <p:nvPr/>
          </p:nvSpPr>
          <p:spPr bwMode="auto">
            <a:xfrm>
              <a:off x="6827837" y="3878132"/>
              <a:ext cx="5488936" cy="1905130"/>
            </a:xfrm>
            <a:prstGeom prst="rect">
              <a:avLst/>
            </a:prstGeom>
            <a:solidFill>
              <a:srgbClr val="002060"/>
            </a:solid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2"/>
            <p:cNvGrpSpPr/>
            <p:nvPr/>
          </p:nvGrpSpPr>
          <p:grpSpPr>
            <a:xfrm>
              <a:off x="6947539" y="4404453"/>
              <a:ext cx="5303838" cy="1285536"/>
              <a:chOff x="7132637" y="1439862"/>
              <a:chExt cx="5303838" cy="1285536"/>
            </a:xfrm>
          </p:grpSpPr>
          <p:sp>
            <p:nvSpPr>
              <p:cNvPr id="44" name="Rectangle 43"/>
              <p:cNvSpPr/>
              <p:nvPr/>
            </p:nvSpPr>
            <p:spPr bwMode="auto">
              <a:xfrm>
                <a:off x="7132637" y="2268198"/>
                <a:ext cx="9785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406838" y="1499159"/>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9313971" y="1439862"/>
                <a:ext cx="952875" cy="609599"/>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Compute Shader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0517711" y="1516061"/>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11476037" y="2268198"/>
                <a:ext cx="960438"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2" name="Straight Arrow Connector 51"/>
              <p:cNvCxnSpPr/>
              <p:nvPr/>
            </p:nvCxnSpPr>
            <p:spPr>
              <a:xfrm>
                <a:off x="11266716" y="2049461"/>
                <a:ext cx="165537" cy="164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096129" y="172981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0288362" y="1727759"/>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144753" y="2017188"/>
                <a:ext cx="182299" cy="19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6827837" y="3917253"/>
              <a:ext cx="5488936" cy="457200"/>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Mappable Default Buffers</a:t>
              </a:r>
            </a:p>
          </p:txBody>
        </p:sp>
      </p:grpSp>
    </p:spTree>
    <p:extLst>
      <p:ext uri="{BB962C8B-B14F-4D97-AF65-F5344CB8AC3E}">
        <p14:creationId xmlns:p14="http://schemas.microsoft.com/office/powerpoint/2010/main" val="1876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Mappable</a:t>
            </a:r>
            <a:r>
              <a:rPr lang="en-US" dirty="0" smtClean="0"/>
              <a:t> default buffers</a:t>
            </a:r>
            <a:endParaRPr lang="en-US" dirty="0"/>
          </a:p>
        </p:txBody>
      </p:sp>
      <p:sp>
        <p:nvSpPr>
          <p:cNvPr id="2" name="Text Placeholder 1"/>
          <p:cNvSpPr>
            <a:spLocks noGrp="1"/>
          </p:cNvSpPr>
          <p:nvPr>
            <p:ph type="body" sz="quarter" idx="10"/>
          </p:nvPr>
        </p:nvSpPr>
        <p:spPr/>
        <p:txBody>
          <a:bodyPr/>
          <a:lstStyle/>
          <a:p>
            <a:r>
              <a:rPr lang="en-US" sz="3200" dirty="0" smtClean="0"/>
              <a:t>Use existing CPU_ACCESS flags.</a:t>
            </a:r>
          </a:p>
          <a:p>
            <a:r>
              <a:rPr lang="en-US" sz="3200" dirty="0" smtClean="0"/>
              <a:t>Buffers only, no Texture1D/2D/3D</a:t>
            </a:r>
          </a:p>
          <a:p>
            <a:r>
              <a:rPr lang="en-US" sz="3200" dirty="0" smtClean="0"/>
              <a:t>Available with new drivers, </a:t>
            </a:r>
            <a:br>
              <a:rPr lang="en-US" sz="3200" dirty="0" smtClean="0"/>
            </a:br>
            <a:r>
              <a:rPr lang="en-US" sz="3200" dirty="0" smtClean="0"/>
              <a:t>use </a:t>
            </a:r>
            <a:r>
              <a:rPr lang="en-US" sz="3200" dirty="0" err="1" smtClean="0"/>
              <a:t>CheckFeatureSupport</a:t>
            </a:r>
            <a:r>
              <a:rPr lang="en-US" sz="3200" dirty="0" smtClean="0"/>
              <a:t> to </a:t>
            </a:r>
            <a:br>
              <a:rPr lang="en-US" sz="3200" dirty="0" smtClean="0"/>
            </a:br>
            <a:r>
              <a:rPr lang="en-US" sz="3200" dirty="0" smtClean="0"/>
              <a:t>determine support.</a:t>
            </a:r>
          </a:p>
          <a:p>
            <a:r>
              <a:rPr lang="en-US" sz="3200" dirty="0" smtClean="0"/>
              <a:t>Simple fallback path.</a:t>
            </a:r>
          </a:p>
        </p:txBody>
      </p:sp>
      <p:sp>
        <p:nvSpPr>
          <p:cNvPr id="7" name="Rounded Rectangle 6"/>
          <p:cNvSpPr/>
          <p:nvPr/>
        </p:nvSpPr>
        <p:spPr bwMode="auto">
          <a:xfrm>
            <a:off x="10335861"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8" name="Rounded Rectangle 7"/>
          <p:cNvSpPr/>
          <p:nvPr/>
        </p:nvSpPr>
        <p:spPr bwMode="auto">
          <a:xfrm>
            <a:off x="9374854"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0" name="Rounded Rectangle 9"/>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nvGrpSpPr>
          <p:cNvPr id="9" name="Group 8"/>
          <p:cNvGrpSpPr/>
          <p:nvPr/>
        </p:nvGrpSpPr>
        <p:grpSpPr>
          <a:xfrm>
            <a:off x="6904037" y="1509391"/>
            <a:ext cx="5412736" cy="1987871"/>
            <a:chOff x="6827837" y="1509391"/>
            <a:chExt cx="5488936" cy="1987871"/>
          </a:xfrm>
        </p:grpSpPr>
        <p:sp>
          <p:nvSpPr>
            <p:cNvPr id="11" name="Rectangle 10"/>
            <p:cNvSpPr/>
            <p:nvPr/>
          </p:nvSpPr>
          <p:spPr bwMode="auto">
            <a:xfrm>
              <a:off x="6827837" y="1516062"/>
              <a:ext cx="5488936" cy="1981200"/>
            </a:xfrm>
            <a:prstGeom prst="rect">
              <a:avLst/>
            </a:prstGeom>
            <a:solidFill>
              <a:srgbClr val="002060"/>
            </a:solid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6936735" y="2107862"/>
              <a:ext cx="5303838" cy="1285536"/>
              <a:chOff x="7132637" y="1439862"/>
              <a:chExt cx="5303838" cy="1285536"/>
            </a:xfrm>
          </p:grpSpPr>
          <p:sp>
            <p:nvSpPr>
              <p:cNvPr id="14" name="Rectangle 13"/>
              <p:cNvSpPr/>
              <p:nvPr/>
            </p:nvSpPr>
            <p:spPr bwMode="auto">
              <a:xfrm>
                <a:off x="7132637" y="2268198"/>
                <a:ext cx="9785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8395763" y="2268198"/>
                <a:ext cx="6737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Staging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8406838" y="1499159"/>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9313971" y="1439862"/>
                <a:ext cx="952875" cy="609599"/>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Compute Shader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10517711" y="2268198"/>
                <a:ext cx="6737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Staging</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10517711" y="1516061"/>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1476037" y="2268198"/>
                <a:ext cx="960438"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Arrow Connector 20"/>
              <p:cNvCxnSpPr/>
              <p:nvPr/>
            </p:nvCxnSpPr>
            <p:spPr>
              <a:xfrm>
                <a:off x="8144753" y="2479894"/>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235927" y="2498850"/>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096129" y="172981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288362" y="1727759"/>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a:off x="8623916" y="211535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V="1">
                <a:off x="10766588" y="2126108"/>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6827837" y="1509391"/>
              <a:ext cx="5488936" cy="457200"/>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Default-to-Staging copy</a:t>
              </a:r>
            </a:p>
          </p:txBody>
        </p:sp>
      </p:grpSp>
      <p:grpSp>
        <p:nvGrpSpPr>
          <p:cNvPr id="27" name="Group 26"/>
          <p:cNvGrpSpPr/>
          <p:nvPr/>
        </p:nvGrpSpPr>
        <p:grpSpPr>
          <a:xfrm>
            <a:off x="6904037" y="3878132"/>
            <a:ext cx="5412736" cy="1905130"/>
            <a:chOff x="6827837" y="3878132"/>
            <a:chExt cx="5488936" cy="1905130"/>
          </a:xfrm>
        </p:grpSpPr>
        <p:sp>
          <p:nvSpPr>
            <p:cNvPr id="28" name="Rectangle 27"/>
            <p:cNvSpPr/>
            <p:nvPr/>
          </p:nvSpPr>
          <p:spPr bwMode="auto">
            <a:xfrm>
              <a:off x="6827837" y="3878132"/>
              <a:ext cx="5488936" cy="1905130"/>
            </a:xfrm>
            <a:prstGeom prst="rect">
              <a:avLst/>
            </a:prstGeom>
            <a:solidFill>
              <a:srgbClr val="002060"/>
            </a:solid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6947539" y="4404453"/>
              <a:ext cx="5303838" cy="1285536"/>
              <a:chOff x="7132637" y="1439862"/>
              <a:chExt cx="5303838" cy="1285536"/>
            </a:xfrm>
          </p:grpSpPr>
          <p:sp>
            <p:nvSpPr>
              <p:cNvPr id="31" name="Rectangle 30"/>
              <p:cNvSpPr/>
              <p:nvPr/>
            </p:nvSpPr>
            <p:spPr bwMode="auto">
              <a:xfrm>
                <a:off x="7132637" y="2268198"/>
                <a:ext cx="978524"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8406838" y="1499159"/>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9313971" y="1439862"/>
                <a:ext cx="952875" cy="609599"/>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Compute Shader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0517711" y="1516061"/>
                <a:ext cx="673724" cy="457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Default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1476037" y="2268198"/>
                <a:ext cx="960438" cy="4572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App CPU</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36" name="Straight Arrow Connector 35"/>
              <p:cNvCxnSpPr/>
              <p:nvPr/>
            </p:nvCxnSpPr>
            <p:spPr>
              <a:xfrm>
                <a:off x="11266716" y="2049461"/>
                <a:ext cx="165537" cy="164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096129" y="1729811"/>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288362" y="1727759"/>
                <a:ext cx="196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144753" y="2017188"/>
                <a:ext cx="182299" cy="196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827837" y="3917253"/>
              <a:ext cx="5488936" cy="457200"/>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Mappable Default Buffers</a:t>
              </a:r>
            </a:p>
          </p:txBody>
        </p:sp>
      </p:grpSp>
    </p:spTree>
    <p:extLst>
      <p:ext uri="{BB962C8B-B14F-4D97-AF65-F5344CB8AC3E}">
        <p14:creationId xmlns:p14="http://schemas.microsoft.com/office/powerpoint/2010/main" val="24892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Mappable default buffers</a:t>
            </a:r>
            <a:endParaRPr lang="en-US" dirty="0"/>
          </a:p>
        </p:txBody>
      </p:sp>
      <p:sp>
        <p:nvSpPr>
          <p:cNvPr id="3" name="Content Placeholder 2"/>
          <p:cNvSpPr>
            <a:spLocks noGrp="1"/>
          </p:cNvSpPr>
          <p:nvPr>
            <p:ph sz="quarter" idx="14"/>
          </p:nvPr>
        </p:nvSpPr>
        <p:spPr/>
        <p:txBody>
          <a:bodyPr>
            <a:normAutofit/>
          </a:bodyPr>
          <a:lstStyle/>
          <a:p>
            <a:r>
              <a:rPr lang="en-US" sz="2000" dirty="0" smtClean="0"/>
              <a:t>D3D11_FEATURE_DATA_D3D11_OPTIONS1 </a:t>
            </a:r>
            <a:r>
              <a:rPr lang="en-US" sz="2000" dirty="0" err="1"/>
              <a:t>featureOptions</a:t>
            </a:r>
            <a:r>
              <a:rPr lang="en-US" sz="2000" dirty="0" smtClean="0"/>
              <a:t>;</a:t>
            </a:r>
            <a:br>
              <a:rPr lang="en-US" sz="2000" dirty="0" smtClean="0"/>
            </a:br>
            <a:r>
              <a:rPr lang="en-US" sz="2000" dirty="0" err="1" smtClean="0"/>
              <a:t>m_deviceResources</a:t>
            </a:r>
            <a:r>
              <a:rPr lang="en-US" sz="2000" dirty="0" smtClean="0"/>
              <a:t>-</a:t>
            </a:r>
            <a:r>
              <a:rPr lang="en-US" sz="2000" dirty="0"/>
              <a:t>&gt;GetD3DDevice()-&gt;CheckFeatureSupport</a:t>
            </a:r>
            <a:r>
              <a:rPr lang="en-US" sz="2000" dirty="0" smtClean="0"/>
              <a:t>(</a:t>
            </a:r>
            <a:br>
              <a:rPr lang="en-US" sz="2000" dirty="0" smtClean="0"/>
            </a:br>
            <a:r>
              <a:rPr lang="en-US" sz="2000" dirty="0" smtClean="0"/>
              <a:t>    </a:t>
            </a:r>
            <a:r>
              <a:rPr lang="en-US" sz="2000" b="1" dirty="0"/>
              <a:t>D3D11_FEATURE_D3D11_OPTIONS1</a:t>
            </a:r>
            <a:r>
              <a:rPr lang="en-US" sz="2000" dirty="0" smtClean="0"/>
              <a:t>,</a:t>
            </a:r>
            <a:br>
              <a:rPr lang="en-US" sz="2000" dirty="0" smtClean="0"/>
            </a:br>
            <a:r>
              <a:rPr lang="en-US" sz="2000" dirty="0" smtClean="0"/>
              <a:t>    &amp;</a:t>
            </a:r>
            <a:r>
              <a:rPr lang="en-US" sz="2000" dirty="0" err="1"/>
              <a:t>featureOptions</a:t>
            </a:r>
            <a:r>
              <a:rPr lang="en-US" sz="2000" dirty="0" smtClean="0"/>
              <a:t>,</a:t>
            </a:r>
            <a:br>
              <a:rPr lang="en-US" sz="2000" dirty="0" smtClean="0"/>
            </a:br>
            <a:r>
              <a:rPr lang="en-US" sz="2000" dirty="0" smtClean="0"/>
              <a:t>    </a:t>
            </a:r>
            <a:r>
              <a:rPr lang="en-US" sz="2000" dirty="0" err="1" smtClean="0"/>
              <a:t>sizeof</a:t>
            </a:r>
            <a:r>
              <a:rPr lang="en-US" sz="2000" dirty="0" smtClean="0"/>
              <a:t>(</a:t>
            </a:r>
            <a:r>
              <a:rPr lang="en-US" sz="2000" dirty="0" err="1" smtClean="0"/>
              <a:t>featureOptions</a:t>
            </a:r>
            <a:r>
              <a:rPr lang="en-US" sz="2000" dirty="0" smtClean="0"/>
              <a:t>)</a:t>
            </a:r>
            <a:br>
              <a:rPr lang="en-US" sz="2000" dirty="0" smtClean="0"/>
            </a:br>
            <a:r>
              <a:rPr lang="en-US" sz="2000" dirty="0" smtClean="0"/>
              <a:t>    );</a:t>
            </a:r>
            <a:endParaRPr lang="en-US" sz="2000" dirty="0"/>
          </a:p>
          <a:p>
            <a:r>
              <a:rPr lang="en-US" sz="2000" dirty="0" smtClean="0"/>
              <a:t>...</a:t>
            </a:r>
          </a:p>
          <a:p>
            <a:r>
              <a:rPr lang="en-US" sz="2000" dirty="0" smtClean="0"/>
              <a:t>If (</a:t>
            </a:r>
            <a:r>
              <a:rPr lang="en-US" sz="2000" dirty="0" err="1" smtClean="0"/>
              <a:t>featureOptions.MapDefaultBuffers</a:t>
            </a:r>
            <a:r>
              <a:rPr lang="en-US" sz="2000" dirty="0" smtClean="0"/>
              <a:t>) {</a:t>
            </a:r>
          </a:p>
          <a:p>
            <a:r>
              <a:rPr lang="en-US" sz="2000" dirty="0" smtClean="0"/>
              <a:t>    </a:t>
            </a:r>
            <a:r>
              <a:rPr lang="en-US" sz="2000" b="1" dirty="0" err="1" smtClean="0"/>
              <a:t>deviceContext</a:t>
            </a:r>
            <a:r>
              <a:rPr lang="en-US" sz="2000" b="1" dirty="0" smtClean="0"/>
              <a:t>-&gt;Map(</a:t>
            </a:r>
            <a:r>
              <a:rPr lang="en-US" sz="2000" b="1" dirty="0" err="1" smtClean="0"/>
              <a:t>defaultBuffer</a:t>
            </a:r>
            <a:r>
              <a:rPr lang="en-US" sz="2000" b="1" dirty="0" smtClean="0"/>
              <a:t>, ...);</a:t>
            </a:r>
          </a:p>
          <a:p>
            <a:r>
              <a:rPr lang="en-US" sz="2000" dirty="0" smtClean="0"/>
              <a:t>} else {</a:t>
            </a:r>
          </a:p>
          <a:p>
            <a:r>
              <a:rPr lang="en-US" sz="2000" dirty="0" smtClean="0"/>
              <a:t>    </a:t>
            </a:r>
            <a:r>
              <a:rPr lang="en-US" sz="2000" dirty="0" err="1" smtClean="0"/>
              <a:t>deviceContext</a:t>
            </a:r>
            <a:r>
              <a:rPr lang="en-US" sz="2000" dirty="0" smtClean="0"/>
              <a:t>-&gt;</a:t>
            </a:r>
            <a:r>
              <a:rPr lang="en-US" sz="2000" dirty="0" err="1" smtClean="0"/>
              <a:t>CopyResource</a:t>
            </a:r>
            <a:r>
              <a:rPr lang="en-US" sz="2000" dirty="0" smtClean="0"/>
              <a:t>(</a:t>
            </a:r>
            <a:r>
              <a:rPr lang="en-US" sz="2000" dirty="0" err="1" smtClean="0"/>
              <a:t>stagingBuffer</a:t>
            </a:r>
            <a:r>
              <a:rPr lang="en-US" sz="2000" dirty="0" smtClean="0"/>
              <a:t>, </a:t>
            </a:r>
            <a:r>
              <a:rPr lang="en-US" sz="2000" dirty="0" err="1" smtClean="0"/>
              <a:t>defaultBuffer</a:t>
            </a:r>
            <a:r>
              <a:rPr lang="en-US" sz="2000" dirty="0" smtClean="0"/>
              <a:t>);</a:t>
            </a:r>
            <a:br>
              <a:rPr lang="en-US" sz="2000" dirty="0" smtClean="0"/>
            </a:br>
            <a:r>
              <a:rPr lang="en-US" sz="2000" dirty="0" smtClean="0"/>
              <a:t>    </a:t>
            </a:r>
            <a:r>
              <a:rPr lang="en-US" sz="2000" dirty="0" err="1" smtClean="0"/>
              <a:t>deviceContext</a:t>
            </a:r>
            <a:r>
              <a:rPr lang="en-US" sz="2000" dirty="0" smtClean="0"/>
              <a:t>-&gt;Map(</a:t>
            </a:r>
            <a:r>
              <a:rPr lang="en-US" sz="2000" dirty="0" err="1" smtClean="0"/>
              <a:t>stagingBuffer</a:t>
            </a:r>
            <a:r>
              <a:rPr lang="en-US" sz="2000" dirty="0" smtClean="0"/>
              <a:t>, ...);</a:t>
            </a:r>
          </a:p>
          <a:p>
            <a:r>
              <a:rPr lang="en-US" sz="2000" dirty="0" smtClean="0"/>
              <a:t>}</a:t>
            </a:r>
          </a:p>
        </p:txBody>
      </p:sp>
    </p:spTree>
    <p:extLst>
      <p:ext uri="{BB962C8B-B14F-4D97-AF65-F5344CB8AC3E}">
        <p14:creationId xmlns:p14="http://schemas.microsoft.com/office/powerpoint/2010/main" val="4056952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4. Low-latency presentation API</a:t>
            </a:r>
            <a:endParaRPr lang="en-US" dirty="0"/>
          </a:p>
        </p:txBody>
      </p:sp>
      <p:sp>
        <p:nvSpPr>
          <p:cNvPr id="2" name="Text Placeholder 1"/>
          <p:cNvSpPr>
            <a:spLocks noGrp="1"/>
          </p:cNvSpPr>
          <p:nvPr>
            <p:ph type="body" sz="quarter" idx="10"/>
          </p:nvPr>
        </p:nvSpPr>
        <p:spPr/>
        <p:txBody>
          <a:bodyPr/>
          <a:lstStyle/>
          <a:p>
            <a:r>
              <a:rPr lang="en-US" sz="3200" dirty="0" smtClean="0"/>
              <a:t>Latency: time between user input </a:t>
            </a:r>
            <a:br>
              <a:rPr lang="en-US" sz="3200" dirty="0" smtClean="0"/>
            </a:br>
            <a:r>
              <a:rPr lang="en-US" sz="3200" dirty="0" smtClean="0"/>
              <a:t>and result on-screen.</a:t>
            </a:r>
          </a:p>
          <a:p>
            <a:r>
              <a:rPr lang="en-US" sz="3200" dirty="0" smtClean="0"/>
              <a:t>Low latency is key for user satisfaction.</a:t>
            </a:r>
          </a:p>
          <a:p>
            <a:r>
              <a:rPr lang="en-US" sz="3200" dirty="0" smtClean="0"/>
              <a:t>Especially important on touch devices.</a:t>
            </a:r>
          </a:p>
          <a:p>
            <a:r>
              <a:rPr lang="en-US" sz="3200" dirty="0" smtClean="0"/>
              <a:t>Challenge—difficult to know when </a:t>
            </a:r>
            <a:br>
              <a:rPr lang="en-US" sz="3200" dirty="0" smtClean="0"/>
            </a:br>
            <a:r>
              <a:rPr lang="en-US" sz="3200" dirty="0" smtClean="0"/>
              <a:t>to render to achieve lowest-possible latency.</a:t>
            </a:r>
          </a:p>
        </p:txBody>
      </p:sp>
      <p:sp>
        <p:nvSpPr>
          <p:cNvPr id="10" name="Rounded Rectangle 9"/>
          <p:cNvSpPr/>
          <p:nvPr/>
        </p:nvSpPr>
        <p:spPr bwMode="auto">
          <a:xfrm>
            <a:off x="10335861"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11" name="Rounded Rectangle 10"/>
          <p:cNvSpPr/>
          <p:nvPr/>
        </p:nvSpPr>
        <p:spPr bwMode="auto">
          <a:xfrm>
            <a:off x="9374854"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2" name="Rounded Rectangle 11"/>
          <p:cNvSpPr/>
          <p:nvPr/>
        </p:nvSpPr>
        <p:spPr bwMode="auto">
          <a:xfrm>
            <a:off x="11294045"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pic>
        <p:nvPicPr>
          <p:cNvPr id="8" name="Picture 7" descr="16x9 Tablet view 1 lef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7750" y="1363662"/>
            <a:ext cx="4910333" cy="4379429"/>
          </a:xfrm>
          <a:prstGeom prst="rect">
            <a:avLst/>
          </a:prstGeom>
        </p:spPr>
      </p:pic>
    </p:spTree>
    <p:extLst>
      <p:ext uri="{BB962C8B-B14F-4D97-AF65-F5344CB8AC3E}">
        <p14:creationId xmlns:p14="http://schemas.microsoft.com/office/powerpoint/2010/main" val="34162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Low-latency presentation API (cont’d)</a:t>
            </a:r>
            <a:endParaRPr lang="en-US" dirty="0"/>
          </a:p>
        </p:txBody>
      </p:sp>
      <p:sp>
        <p:nvSpPr>
          <p:cNvPr id="2" name="Text Placeholder 1"/>
          <p:cNvSpPr>
            <a:spLocks noGrp="1"/>
          </p:cNvSpPr>
          <p:nvPr>
            <p:ph type="body" sz="quarter" idx="10"/>
          </p:nvPr>
        </p:nvSpPr>
        <p:spPr/>
        <p:txBody>
          <a:bodyPr/>
          <a:lstStyle/>
          <a:p>
            <a:r>
              <a:rPr lang="en-US" sz="2400" dirty="0" smtClean="0"/>
              <a:t>Solution – new low-level API: </a:t>
            </a:r>
            <a:br>
              <a:rPr lang="en-US" sz="2400" dirty="0" smtClean="0"/>
            </a:br>
            <a:r>
              <a:rPr lang="en-US" sz="2400" dirty="0" smtClean="0">
                <a:latin typeface="+mn-lt"/>
              </a:rPr>
              <a:t>IDXGISwapChain2::</a:t>
            </a:r>
            <a:r>
              <a:rPr lang="en-US" sz="2400" dirty="0" err="1" smtClean="0">
                <a:latin typeface="+mn-lt"/>
              </a:rPr>
              <a:t>GetFrameLatencyWaitableObject</a:t>
            </a:r>
            <a:r>
              <a:rPr lang="en-US" sz="2400" dirty="0" smtClean="0">
                <a:latin typeface="+mn-lt"/>
              </a:rPr>
              <a:t>.</a:t>
            </a:r>
            <a:endParaRPr lang="en-US" sz="2400" dirty="0" smtClean="0"/>
          </a:p>
          <a:p>
            <a:r>
              <a:rPr lang="en-US" sz="2400" dirty="0" smtClean="0"/>
              <a:t>To use, new flag: </a:t>
            </a:r>
            <a:br>
              <a:rPr lang="en-US" sz="2400" dirty="0" smtClean="0"/>
            </a:br>
            <a:r>
              <a:rPr lang="en-US" sz="2400" dirty="0" smtClean="0"/>
              <a:t>DXGI_SWAP_CHAIN_FLAG_FRAME_LATENCY_</a:t>
            </a:r>
            <a:br>
              <a:rPr lang="en-US" sz="2400" dirty="0" smtClean="0"/>
            </a:br>
            <a:r>
              <a:rPr lang="en-US" sz="2400" dirty="0" smtClean="0"/>
              <a:t>WAITABLE_OBJECT .</a:t>
            </a:r>
          </a:p>
          <a:p>
            <a:r>
              <a:rPr lang="en-US" sz="2400" dirty="0" smtClean="0"/>
              <a:t>HANDLE is signaled when app should perform </a:t>
            </a:r>
            <a:br>
              <a:rPr lang="en-US" sz="2400" dirty="0" smtClean="0"/>
            </a:br>
            <a:r>
              <a:rPr lang="en-US" sz="2400" dirty="0" smtClean="0"/>
              <a:t>rendering operations.</a:t>
            </a:r>
          </a:p>
          <a:p>
            <a:r>
              <a:rPr lang="en-US" sz="2400" dirty="0" smtClean="0"/>
              <a:t>More flexible, block where you want.</a:t>
            </a:r>
            <a:endParaRPr lang="en-US" sz="2400" dirty="0"/>
          </a:p>
        </p:txBody>
      </p:sp>
      <p:sp>
        <p:nvSpPr>
          <p:cNvPr id="7" name="Rounded Rectangle 6"/>
          <p:cNvSpPr/>
          <p:nvPr/>
        </p:nvSpPr>
        <p:spPr bwMode="auto">
          <a:xfrm>
            <a:off x="10335861"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8" name="Rounded Rectangle 7"/>
          <p:cNvSpPr/>
          <p:nvPr/>
        </p:nvSpPr>
        <p:spPr bwMode="auto">
          <a:xfrm>
            <a:off x="9374854"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9" name="Rounded Rectangle 8"/>
          <p:cNvSpPr/>
          <p:nvPr/>
        </p:nvSpPr>
        <p:spPr bwMode="auto">
          <a:xfrm>
            <a:off x="11294045" y="6467473"/>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grpSp>
        <p:nvGrpSpPr>
          <p:cNvPr id="29" name="Group 28"/>
          <p:cNvGrpSpPr/>
          <p:nvPr/>
        </p:nvGrpSpPr>
        <p:grpSpPr>
          <a:xfrm>
            <a:off x="8092007" y="1814309"/>
            <a:ext cx="3712739" cy="3922587"/>
            <a:chOff x="8092007" y="1814309"/>
            <a:chExt cx="3712739" cy="3922587"/>
          </a:xfrm>
        </p:grpSpPr>
        <p:sp>
          <p:nvSpPr>
            <p:cNvPr id="4" name="Rectangle 3"/>
            <p:cNvSpPr/>
            <p:nvPr/>
          </p:nvSpPr>
          <p:spPr bwMode="auto">
            <a:xfrm>
              <a:off x="8680546" y="1814309"/>
              <a:ext cx="3124200" cy="64008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WaitForSingleObjectEx</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680546" y="2908478"/>
              <a:ext cx="3124200" cy="64008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Process latency-sensitive events</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680546" y="4002647"/>
              <a:ext cx="3124200" cy="64008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Render scene</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680546" y="5096816"/>
              <a:ext cx="3124200" cy="64008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Present</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flipH="1">
              <a:off x="8092007" y="5416856"/>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92007" y="2134349"/>
              <a:ext cx="0" cy="3282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092007" y="2134349"/>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242646" y="2499359"/>
              <a:ext cx="0" cy="35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242646" y="3597690"/>
              <a:ext cx="0" cy="35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242646" y="4696023"/>
              <a:ext cx="0" cy="35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9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mtClean="0"/>
              <a:t>Demo</a:t>
            </a:r>
            <a:endParaRPr lang="en-US" dirty="0"/>
          </a:p>
        </p:txBody>
      </p:sp>
      <p:sp>
        <p:nvSpPr>
          <p:cNvPr id="3" name="Title 2"/>
          <p:cNvSpPr>
            <a:spLocks noGrp="1"/>
          </p:cNvSpPr>
          <p:nvPr>
            <p:ph type="title"/>
          </p:nvPr>
        </p:nvSpPr>
        <p:spPr/>
        <p:txBody>
          <a:bodyPr/>
          <a:lstStyle/>
          <a:p>
            <a:r>
              <a:rPr lang="en-US" smtClean="0"/>
              <a:t>Low-latency presentation</a:t>
            </a:r>
            <a:endParaRPr lang="en-US" dirty="0"/>
          </a:p>
        </p:txBody>
      </p:sp>
    </p:spTree>
    <p:extLst>
      <p:ext uri="{BB962C8B-B14F-4D97-AF65-F5344CB8AC3E}">
        <p14:creationId xmlns:p14="http://schemas.microsoft.com/office/powerpoint/2010/main" val="3771436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Low-latency presentation sample code</a:t>
            </a:r>
            <a:endParaRPr lang="en-US" dirty="0"/>
          </a:p>
        </p:txBody>
      </p:sp>
      <p:sp>
        <p:nvSpPr>
          <p:cNvPr id="3" name="Content Placeholder 2"/>
          <p:cNvSpPr>
            <a:spLocks noGrp="1"/>
          </p:cNvSpPr>
          <p:nvPr>
            <p:ph sz="quarter" idx="14"/>
          </p:nvPr>
        </p:nvSpPr>
        <p:spPr/>
        <p:txBody>
          <a:bodyPr>
            <a:noAutofit/>
          </a:bodyPr>
          <a:lstStyle/>
          <a:p>
            <a:r>
              <a:rPr lang="en-US" sz="1800" dirty="0"/>
              <a:t>DXGI_SWAP_CHAIN_DESC1 swapChainDesc = {0};</a:t>
            </a:r>
          </a:p>
          <a:p>
            <a:r>
              <a:rPr lang="en-US" sz="1800" dirty="0" smtClean="0"/>
              <a:t>...</a:t>
            </a:r>
            <a:br>
              <a:rPr lang="en-US" sz="1800" dirty="0" smtClean="0"/>
            </a:br>
            <a:r>
              <a:rPr lang="en-US" sz="1800" dirty="0" smtClean="0"/>
              <a:t>swapChainDesc.Flags </a:t>
            </a:r>
            <a:r>
              <a:rPr lang="en-US" sz="1800" dirty="0"/>
              <a:t>= </a:t>
            </a:r>
            <a:r>
              <a:rPr lang="en-US" sz="1800" b="1" dirty="0" smtClean="0"/>
              <a:t>DXGI_SWAP_CHAIN_FLAG_FRAME_LATENCY_WAITABLE_OBJECT;</a:t>
            </a:r>
          </a:p>
          <a:p>
            <a:r>
              <a:rPr lang="en-US" sz="1800" dirty="0" smtClean="0"/>
              <a:t>dxgiFactory-</a:t>
            </a:r>
            <a:r>
              <a:rPr lang="en-US" sz="1800" dirty="0"/>
              <a:t>&gt;CreateSwapChainForCoreWindow( ... );</a:t>
            </a:r>
          </a:p>
          <a:p>
            <a:endParaRPr lang="en-US" sz="1800" dirty="0" smtClean="0"/>
          </a:p>
          <a:p>
            <a:r>
              <a:rPr lang="en-US" sz="1800" dirty="0" smtClean="0"/>
              <a:t>HANDLE </a:t>
            </a:r>
            <a:r>
              <a:rPr lang="en-US" sz="1800" dirty="0"/>
              <a:t>frameLatencyWaitableObject = </a:t>
            </a:r>
            <a:r>
              <a:rPr lang="en-US" sz="1800" b="1" dirty="0" smtClean="0"/>
              <a:t>swapChain-</a:t>
            </a:r>
            <a:r>
              <a:rPr lang="en-US" sz="1800" b="1" dirty="0"/>
              <a:t>&gt;GetFrameLatencyWaitableObject();</a:t>
            </a:r>
          </a:p>
          <a:p>
            <a:r>
              <a:rPr lang="en-US" sz="1800" dirty="0" smtClean="0"/>
              <a:t>while (m_windowVisible)</a:t>
            </a:r>
            <a:r>
              <a:rPr lang="en-US" sz="1800" dirty="0"/>
              <a:t/>
            </a:r>
            <a:br>
              <a:rPr lang="en-US" sz="1800" dirty="0"/>
            </a:br>
            <a:r>
              <a:rPr lang="en-US" sz="1800" dirty="0" smtClean="0"/>
              <a:t>{</a:t>
            </a:r>
            <a:br>
              <a:rPr lang="en-US" sz="1800" dirty="0" smtClean="0"/>
            </a:br>
            <a:r>
              <a:rPr lang="en-US" sz="1800" b="1" dirty="0" smtClean="0"/>
              <a:t>    WaitForSingleObjectEx(</a:t>
            </a:r>
            <a:br>
              <a:rPr lang="en-US" sz="1800" b="1" dirty="0" smtClean="0"/>
            </a:br>
            <a:r>
              <a:rPr lang="en-US" sz="1800" b="1" dirty="0" smtClean="0"/>
              <a:t>        frameLatencyWaitableObject,</a:t>
            </a:r>
            <a:br>
              <a:rPr lang="en-US" sz="1800" b="1" dirty="0" smtClean="0"/>
            </a:br>
            <a:r>
              <a:rPr lang="en-US" sz="1800" b="1" dirty="0" smtClean="0"/>
              <a:t>        INFINITE,</a:t>
            </a:r>
            <a:br>
              <a:rPr lang="en-US" sz="1800" b="1" dirty="0" smtClean="0"/>
            </a:br>
            <a:r>
              <a:rPr lang="en-US" sz="1800" b="1" dirty="0" smtClean="0"/>
              <a:t>        true</a:t>
            </a:r>
            <a:br>
              <a:rPr lang="en-US" sz="1800" b="1" dirty="0" smtClean="0"/>
            </a:br>
            <a:r>
              <a:rPr lang="en-US" sz="1800" b="1" dirty="0" smtClean="0"/>
              <a:t>        );</a:t>
            </a:r>
          </a:p>
          <a:p>
            <a:r>
              <a:rPr lang="en-US" sz="1800" dirty="0"/>
              <a:t> </a:t>
            </a:r>
            <a:r>
              <a:rPr lang="en-US" sz="1800" dirty="0" smtClean="0"/>
              <a:t>   Render();</a:t>
            </a:r>
            <a:br>
              <a:rPr lang="en-US" sz="1800" dirty="0" smtClean="0"/>
            </a:br>
            <a:r>
              <a:rPr lang="en-US" sz="1800" dirty="0" smtClean="0"/>
              <a:t>    </a:t>
            </a:r>
            <a:r>
              <a:rPr lang="en-US" sz="1800" dirty="0" err="1" smtClean="0"/>
              <a:t>swapChain</a:t>
            </a:r>
            <a:r>
              <a:rPr lang="en-US" sz="1800" dirty="0" smtClean="0"/>
              <a:t>-&gt;Present(1, 0);</a:t>
            </a:r>
            <a:br>
              <a:rPr lang="en-US" sz="1800" dirty="0" smtClean="0"/>
            </a:br>
            <a:r>
              <a:rPr lang="en-US" sz="1800" dirty="0" smtClean="0"/>
              <a:t>}</a:t>
            </a:r>
          </a:p>
        </p:txBody>
      </p:sp>
    </p:spTree>
    <p:extLst>
      <p:ext uri="{BB962C8B-B14F-4D97-AF65-F5344CB8AC3E}">
        <p14:creationId xmlns:p14="http://schemas.microsoft.com/office/powerpoint/2010/main" val="2017486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5. Tiled Resources</a:t>
            </a:r>
            <a:endParaRPr lang="en-US" dirty="0"/>
          </a:p>
        </p:txBody>
      </p:sp>
      <p:sp>
        <p:nvSpPr>
          <p:cNvPr id="4" name="Text Placeholder 3"/>
          <p:cNvSpPr>
            <a:spLocks noGrp="1"/>
          </p:cNvSpPr>
          <p:nvPr>
            <p:ph type="body" sz="quarter" idx="10"/>
          </p:nvPr>
        </p:nvSpPr>
        <p:spPr/>
        <p:txBody>
          <a:bodyPr/>
          <a:lstStyle/>
          <a:p>
            <a:r>
              <a:rPr lang="en-US" sz="3200" dirty="0" smtClean="0"/>
              <a:t>Gamers want immersive, </a:t>
            </a:r>
            <a:br>
              <a:rPr lang="en-US" sz="3200" dirty="0" smtClean="0"/>
            </a:br>
            <a:r>
              <a:rPr lang="en-US" sz="3200" dirty="0" smtClean="0"/>
              <a:t>high-detail worlds.</a:t>
            </a:r>
          </a:p>
          <a:p>
            <a:r>
              <a:rPr lang="en-US" sz="3200" dirty="0" smtClean="0"/>
              <a:t>Problem: managing resources </a:t>
            </a:r>
            <a:br>
              <a:rPr lang="en-US" sz="3200" dirty="0" smtClean="0"/>
            </a:br>
            <a:r>
              <a:rPr lang="en-US" sz="3200" dirty="0" smtClean="0"/>
              <a:t>at the texture granularity is wasteful.</a:t>
            </a:r>
          </a:p>
          <a:p>
            <a:r>
              <a:rPr lang="en-US" sz="3200" dirty="0" smtClean="0"/>
              <a:t>Solution: partial resource residency.</a:t>
            </a:r>
          </a:p>
          <a:p>
            <a:r>
              <a:rPr lang="en-US" sz="3200" dirty="0" smtClean="0"/>
              <a:t>Smaller overhead means more </a:t>
            </a:r>
            <a:br>
              <a:rPr lang="en-US" sz="3200" dirty="0" smtClean="0"/>
            </a:br>
            <a:r>
              <a:rPr lang="en-US" sz="3200" dirty="0" smtClean="0"/>
              <a:t>resources left for games.</a:t>
            </a:r>
          </a:p>
          <a:p>
            <a:endParaRPr lang="en-US" sz="3200" dirty="0" smtClean="0"/>
          </a:p>
          <a:p>
            <a:endParaRPr lang="en-US" sz="3200" dirty="0"/>
          </a:p>
        </p:txBody>
      </p:sp>
      <p:sp>
        <p:nvSpPr>
          <p:cNvPr id="7" name="Rounded Rectangle 6"/>
          <p:cNvSpPr/>
          <p:nvPr/>
        </p:nvSpPr>
        <p:spPr bwMode="auto">
          <a:xfrm>
            <a:off x="10335861"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8" name="Rounded Rectangle 7"/>
          <p:cNvSpPr/>
          <p:nvPr/>
        </p:nvSpPr>
        <p:spPr bwMode="auto">
          <a:xfrm>
            <a:off x="9374854"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9" name="Rounded Rectangle 8"/>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37" y="1973262"/>
            <a:ext cx="4572000" cy="2857499"/>
          </a:xfrm>
          <a:prstGeom prst="rect">
            <a:avLst/>
          </a:prstGeom>
        </p:spPr>
      </p:pic>
    </p:spTree>
    <p:extLst>
      <p:ext uri="{BB962C8B-B14F-4D97-AF65-F5344CB8AC3E}">
        <p14:creationId xmlns:p14="http://schemas.microsoft.com/office/powerpoint/2010/main" val="3091665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Tiled resources</a:t>
            </a:r>
            <a:endParaRPr lang="en-US" dirty="0"/>
          </a:p>
        </p:txBody>
      </p:sp>
      <p:grpSp>
        <p:nvGrpSpPr>
          <p:cNvPr id="6" name="Group 5"/>
          <p:cNvGrpSpPr/>
          <p:nvPr/>
        </p:nvGrpSpPr>
        <p:grpSpPr>
          <a:xfrm>
            <a:off x="1873432" y="1744662"/>
            <a:ext cx="9579939" cy="4159650"/>
            <a:chOff x="4442602" y="1784137"/>
            <a:chExt cx="6876992" cy="2986019"/>
          </a:xfrm>
        </p:grpSpPr>
        <p:sp>
          <p:nvSpPr>
            <p:cNvPr id="175" name="TextBox 174"/>
            <p:cNvSpPr txBox="1"/>
            <p:nvPr/>
          </p:nvSpPr>
          <p:spPr>
            <a:xfrm>
              <a:off x="4442602" y="1784137"/>
              <a:ext cx="1369313" cy="265126"/>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Physical memory</a:t>
              </a:r>
            </a:p>
          </p:txBody>
        </p:sp>
        <p:sp>
          <p:nvSpPr>
            <p:cNvPr id="177" name="TextBox 176"/>
            <p:cNvSpPr txBox="1"/>
            <p:nvPr/>
          </p:nvSpPr>
          <p:spPr>
            <a:xfrm>
              <a:off x="5802525" y="4423330"/>
              <a:ext cx="1650779" cy="265126"/>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Hardware page </a:t>
              </a:r>
              <a:r>
                <a:rPr lang="en-US" dirty="0">
                  <a:gradFill>
                    <a:gsLst>
                      <a:gs pos="0">
                        <a:srgbClr val="FFFFFF"/>
                      </a:gs>
                      <a:gs pos="100000">
                        <a:srgbClr val="FFFFFF"/>
                      </a:gs>
                    </a:gsLst>
                    <a:lin ang="5400000" scaled="0"/>
                  </a:gradFill>
                </a:rPr>
                <a:t>t</a:t>
              </a:r>
              <a:r>
                <a:rPr lang="en-US" dirty="0" smtClean="0">
                  <a:gradFill>
                    <a:gsLst>
                      <a:gs pos="0">
                        <a:srgbClr val="FFFFFF"/>
                      </a:gs>
                      <a:gs pos="100000">
                        <a:srgbClr val="FFFFFF"/>
                      </a:gs>
                    </a:gsLst>
                    <a:lin ang="5400000" scaled="0"/>
                  </a:gradFill>
                </a:rPr>
                <a:t>able</a:t>
              </a:r>
            </a:p>
          </p:txBody>
        </p:sp>
        <p:sp>
          <p:nvSpPr>
            <p:cNvPr id="178" name="TextBox 177"/>
            <p:cNvSpPr txBox="1"/>
            <p:nvPr/>
          </p:nvSpPr>
          <p:spPr>
            <a:xfrm>
              <a:off x="7622798" y="2167040"/>
              <a:ext cx="1359416" cy="265126"/>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Texture filter </a:t>
              </a:r>
              <a:r>
                <a:rPr lang="en-US" dirty="0">
                  <a:gradFill>
                    <a:gsLst>
                      <a:gs pos="0">
                        <a:srgbClr val="FFFFFF"/>
                      </a:gs>
                      <a:gs pos="100000">
                        <a:srgbClr val="FFFFFF"/>
                      </a:gs>
                    </a:gsLst>
                    <a:lin ang="5400000" scaled="0"/>
                  </a:gradFill>
                </a:rPr>
                <a:t>u</a:t>
              </a:r>
              <a:r>
                <a:rPr lang="en-US" dirty="0" smtClean="0">
                  <a:gradFill>
                    <a:gsLst>
                      <a:gs pos="0">
                        <a:srgbClr val="FFFFFF"/>
                      </a:gs>
                      <a:gs pos="100000">
                        <a:srgbClr val="FFFFFF"/>
                      </a:gs>
                    </a:gsLst>
                    <a:lin ang="5400000" scaled="0"/>
                  </a:gradFill>
                </a:rPr>
                <a:t>nit</a:t>
              </a:r>
            </a:p>
          </p:txBody>
        </p:sp>
        <p:sp>
          <p:nvSpPr>
            <p:cNvPr id="180" name="Rectangle 179"/>
            <p:cNvSpPr/>
            <p:nvPr/>
          </p:nvSpPr>
          <p:spPr bwMode="auto">
            <a:xfrm>
              <a:off x="8208711" y="2501269"/>
              <a:ext cx="304800" cy="1878186"/>
            </a:xfrm>
            <a:prstGeom prst="rect">
              <a:avLst/>
            </a:prstGeom>
            <a:solidFill>
              <a:schemeClr val="bg1">
                <a:lumMod val="50000"/>
                <a:lumOff val="5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182" name="Straight Arrow Connector 181"/>
            <p:cNvCxnSpPr>
              <a:stCxn id="180" idx="3"/>
            </p:cNvCxnSpPr>
            <p:nvPr/>
          </p:nvCxnSpPr>
          <p:spPr>
            <a:xfrm>
              <a:off x="8513511" y="3440362"/>
              <a:ext cx="685799" cy="0"/>
            </a:xfrm>
            <a:prstGeom prst="straightConnector1">
              <a:avLst/>
            </a:prstGeom>
            <a:ln w="50800">
              <a:solidFill>
                <a:srgbClr val="F8F30D"/>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6760910" y="2882269"/>
              <a:ext cx="1447801"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6760910" y="3263269"/>
              <a:ext cx="1447801" cy="0"/>
            </a:xfrm>
            <a:prstGeom prst="straightConnector1">
              <a:avLst/>
            </a:prstGeom>
            <a:ln w="50800">
              <a:solidFill>
                <a:srgbClr val="F89EA5"/>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6760910" y="3644269"/>
              <a:ext cx="1447801" cy="0"/>
            </a:xfrm>
            <a:prstGeom prst="straightConnector1">
              <a:avLst/>
            </a:prstGeom>
            <a:ln w="50800">
              <a:solidFill>
                <a:srgbClr val="F46D78"/>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6760910" y="4025269"/>
              <a:ext cx="1447801" cy="0"/>
            </a:xfrm>
            <a:prstGeom prst="straightConnector1">
              <a:avLst/>
            </a:prstGeom>
            <a:ln w="50800">
              <a:solidFill>
                <a:srgbClr val="7FBA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69" idx="3"/>
            </p:cNvCxnSpPr>
            <p:nvPr/>
          </p:nvCxnSpPr>
          <p:spPr>
            <a:xfrm>
              <a:off x="5256015" y="2949304"/>
              <a:ext cx="1419253" cy="785702"/>
            </a:xfrm>
            <a:prstGeom prst="straightConnector1">
              <a:avLst/>
            </a:prstGeom>
            <a:ln w="50800">
              <a:solidFill>
                <a:srgbClr val="F46D78"/>
              </a:solidFill>
              <a:tailEnd type="non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5160709" y="2617372"/>
              <a:ext cx="1514559" cy="722097"/>
            </a:xfrm>
            <a:prstGeom prst="straightConnector1">
              <a:avLst/>
            </a:prstGeom>
            <a:ln w="50800">
              <a:solidFill>
                <a:srgbClr val="F89EA5"/>
              </a:solidFill>
              <a:tailEnd type="non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5127872" y="3944146"/>
              <a:ext cx="1547396" cy="81123"/>
            </a:xfrm>
            <a:prstGeom prst="straightConnector1">
              <a:avLst/>
            </a:prstGeom>
            <a:ln w="50800">
              <a:solidFill>
                <a:srgbClr val="7FBA00"/>
              </a:solidFill>
              <a:tailEnd type="non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73" idx="2"/>
            </p:cNvCxnSpPr>
            <p:nvPr/>
          </p:nvCxnSpPr>
          <p:spPr>
            <a:xfrm flipV="1">
              <a:off x="5090208" y="2783497"/>
              <a:ext cx="1518302" cy="1658070"/>
            </a:xfrm>
            <a:prstGeom prst="straightConnector1">
              <a:avLst/>
            </a:prstGeom>
            <a:ln w="508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auto">
            <a:xfrm>
              <a:off x="4924401" y="2120269"/>
              <a:ext cx="331614" cy="331614"/>
            </a:xfrm>
            <a:prstGeom prst="rect">
              <a:avLst/>
            </a:prstGeom>
            <a:solidFill>
              <a:schemeClr val="bg2">
                <a:lumMod val="60000"/>
                <a:lumOff val="4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924401" y="2451883"/>
              <a:ext cx="331614" cy="331614"/>
            </a:xfrm>
            <a:prstGeom prst="rect">
              <a:avLst/>
            </a:prstGeom>
            <a:solidFill>
              <a:schemeClr val="accent3">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924401" y="2783497"/>
              <a:ext cx="331614" cy="331614"/>
            </a:xfrm>
            <a:prstGeom prst="rect">
              <a:avLst/>
            </a:prstGeom>
            <a:solidFill>
              <a:schemeClr val="accent3">
                <a:lumMod val="60000"/>
                <a:lumOff val="4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924401" y="3115111"/>
              <a:ext cx="331614" cy="331614"/>
            </a:xfrm>
            <a:prstGeom prst="rect">
              <a:avLst/>
            </a:prstGeom>
            <a:solidFill>
              <a:schemeClr val="bg2">
                <a:lumMod val="60000"/>
                <a:lumOff val="4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924401" y="3446725"/>
              <a:ext cx="331614" cy="331614"/>
            </a:xfrm>
            <a:prstGeom prst="rect">
              <a:avLst/>
            </a:prstGeom>
            <a:solidFill>
              <a:srgbClr val="00B050"/>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924401" y="3778339"/>
              <a:ext cx="331614" cy="331614"/>
            </a:xfrm>
            <a:prstGeom prst="rect">
              <a:avLst/>
            </a:prstGeom>
            <a:solidFill>
              <a:schemeClr val="accent5"/>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924401" y="4109953"/>
              <a:ext cx="331614" cy="331614"/>
            </a:xfrm>
            <a:prstGeom prst="rect">
              <a:avLst/>
            </a:prstGeom>
            <a:solidFill>
              <a:schemeClr val="accent5">
                <a:lumMod val="7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924401" y="4438542"/>
              <a:ext cx="331614" cy="331614"/>
            </a:xfrm>
            <a:prstGeom prst="rect">
              <a:avLst/>
            </a:prstGeom>
            <a:solidFill>
              <a:schemeClr val="bg2">
                <a:lumMod val="60000"/>
                <a:lumOff val="4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6456110" y="2501269"/>
              <a:ext cx="304800" cy="1878186"/>
            </a:xfrm>
            <a:prstGeom prst="rect">
              <a:avLst/>
            </a:prstGeom>
            <a:solidFill>
              <a:schemeClr val="bg1">
                <a:lumMod val="50000"/>
                <a:lumOff val="5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9791888" y="2966089"/>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123502" y="2966089"/>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0455116" y="2966089"/>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0787048" y="2966089"/>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9791888" y="3297703"/>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10123502" y="3297703"/>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0455116" y="3297703"/>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10787048" y="3297703"/>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9791888" y="3629317"/>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10123502" y="3629317"/>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10455116" y="3629317"/>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10787048" y="3629317"/>
              <a:ext cx="331614" cy="331614"/>
            </a:xfrm>
            <a:prstGeom prst="rect">
              <a:avLst/>
            </a:prstGeom>
            <a:solidFill>
              <a:schemeClr val="tx1">
                <a:lumMod val="8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3" name="TextBox 212"/>
            <p:cNvSpPr txBox="1"/>
            <p:nvPr/>
          </p:nvSpPr>
          <p:spPr>
            <a:xfrm>
              <a:off x="9568345" y="2536028"/>
              <a:ext cx="1751249" cy="369332"/>
            </a:xfrm>
            <a:prstGeom prst="rect">
              <a:avLst/>
            </a:prstGeom>
            <a:noFill/>
          </p:spPr>
          <p:txBody>
            <a:bodyPr wrap="none" rtlCol="0">
              <a:spAutoFit/>
            </a:bodyPr>
            <a:lstStyle/>
            <a:p>
              <a:r>
                <a:rPr lang="en-US" dirty="0" smtClean="0">
                  <a:gradFill>
                    <a:gsLst>
                      <a:gs pos="0">
                        <a:srgbClr val="FFFFFF"/>
                      </a:gs>
                      <a:gs pos="100000">
                        <a:srgbClr val="FFFFFF"/>
                      </a:gs>
                    </a:gsLst>
                    <a:lin ang="5400000" scaled="0"/>
                  </a:gradFill>
                </a:rPr>
                <a:t>Tiled Texture2D</a:t>
              </a:r>
            </a:p>
          </p:txBody>
        </p:sp>
      </p:grpSp>
      <p:sp>
        <p:nvSpPr>
          <p:cNvPr id="105" name="Rounded Rectangle 104"/>
          <p:cNvSpPr/>
          <p:nvPr/>
        </p:nvSpPr>
        <p:spPr bwMode="auto">
          <a:xfrm>
            <a:off x="10335861"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106" name="Rounded Rectangle 105"/>
          <p:cNvSpPr/>
          <p:nvPr/>
        </p:nvSpPr>
        <p:spPr bwMode="auto">
          <a:xfrm>
            <a:off x="9374854" y="6467473"/>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07" name="Rounded Rectangle 106"/>
          <p:cNvSpPr/>
          <p:nvPr/>
        </p:nvSpPr>
        <p:spPr bwMode="auto">
          <a:xfrm>
            <a:off x="11294045" y="6467473"/>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spTree>
    <p:extLst>
      <p:ext uri="{BB962C8B-B14F-4D97-AF65-F5344CB8AC3E}">
        <p14:creationId xmlns:p14="http://schemas.microsoft.com/office/powerpoint/2010/main" val="2247773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Summary/further </a:t>
            </a:r>
            <a:r>
              <a:rPr lang="en-US" dirty="0"/>
              <a:t>r</a:t>
            </a:r>
            <a:r>
              <a:rPr lang="en-US" dirty="0" smtClean="0"/>
              <a:t>esources</a:t>
            </a:r>
            <a:endParaRPr lang="en-US" dirty="0"/>
          </a:p>
        </p:txBody>
      </p:sp>
    </p:spTree>
    <p:extLst>
      <p:ext uri="{BB962C8B-B14F-4D97-AF65-F5344CB8AC3E}">
        <p14:creationId xmlns:p14="http://schemas.microsoft.com/office/powerpoint/2010/main" val="50762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1820862"/>
            <a:ext cx="7315203" cy="3124199"/>
          </a:xfrm>
        </p:spPr>
        <p:txBody>
          <a:bodyPr/>
          <a:lstStyle/>
          <a:p>
            <a:r>
              <a:rPr lang="en-US" dirty="0" smtClean="0">
                <a:solidFill>
                  <a:schemeClr val="tx1">
                    <a:lumMod val="85000"/>
                  </a:schemeClr>
                </a:solidFill>
              </a:rPr>
              <a:t/>
            </a:r>
            <a:br>
              <a:rPr lang="en-US" dirty="0" smtClean="0">
                <a:solidFill>
                  <a:schemeClr val="tx1">
                    <a:lumMod val="85000"/>
                  </a:schemeClr>
                </a:solidFill>
              </a:rPr>
            </a:br>
            <a:r>
              <a:rPr lang="en-US" dirty="0" smtClean="0">
                <a:solidFill>
                  <a:schemeClr val="tx1">
                    <a:lumMod val="85000"/>
                  </a:schemeClr>
                </a:solidFill>
              </a:rPr>
              <a:t>High-performance graphics API.</a:t>
            </a:r>
          </a:p>
          <a:p>
            <a:endParaRPr lang="en-US" dirty="0">
              <a:solidFill>
                <a:schemeClr val="tx1">
                  <a:lumMod val="85000"/>
                </a:schemeClr>
              </a:solidFill>
            </a:endParaRPr>
          </a:p>
          <a:p>
            <a:r>
              <a:rPr lang="en-US" dirty="0" smtClean="0">
                <a:solidFill>
                  <a:schemeClr val="tx1">
                    <a:lumMod val="85000"/>
                  </a:schemeClr>
                </a:solidFill>
              </a:rPr>
              <a:t>Targets extremely wide variety </a:t>
            </a:r>
            <a:br>
              <a:rPr lang="en-US" dirty="0" smtClean="0">
                <a:solidFill>
                  <a:schemeClr val="tx1">
                    <a:lumMod val="85000"/>
                  </a:schemeClr>
                </a:solidFill>
              </a:rPr>
            </a:br>
            <a:r>
              <a:rPr lang="en-US" dirty="0" smtClean="0">
                <a:solidFill>
                  <a:schemeClr val="tx1">
                    <a:lumMod val="85000"/>
                  </a:schemeClr>
                </a:solidFill>
              </a:rPr>
              <a:t>of hardware.</a:t>
            </a:r>
          </a:p>
          <a:p>
            <a:endParaRPr lang="en-US" dirty="0" smtClean="0">
              <a:solidFill>
                <a:schemeClr val="tx1">
                  <a:lumMod val="85000"/>
                </a:schemeClr>
              </a:solidFill>
            </a:endParaRPr>
          </a:p>
          <a:p>
            <a:r>
              <a:rPr lang="en-US" dirty="0" smtClean="0">
                <a:solidFill>
                  <a:schemeClr val="tx1">
                    <a:lumMod val="85000"/>
                  </a:schemeClr>
                </a:solidFill>
              </a:rPr>
              <a:t>Works across phone, desktop and Store apps.</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Direct3D overview</a:t>
            </a:r>
            <a:endParaRPr lang="en-US" dirty="0"/>
          </a:p>
        </p:txBody>
      </p:sp>
    </p:spTree>
    <p:extLst>
      <p:ext uri="{BB962C8B-B14F-4D97-AF65-F5344CB8AC3E}">
        <p14:creationId xmlns:p14="http://schemas.microsoft.com/office/powerpoint/2010/main" val="18832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75038" y="1439862"/>
            <a:ext cx="7619999" cy="5029181"/>
          </a:xfrm>
        </p:spPr>
        <p:txBody>
          <a:bodyPr/>
          <a:lstStyle/>
          <a:p>
            <a:pPr>
              <a:lnSpc>
                <a:spcPct val="150000"/>
              </a:lnSpc>
            </a:pPr>
            <a:r>
              <a:rPr lang="en-US" sz="4000" smtClean="0"/>
              <a:t>1. Hardware overlay support</a:t>
            </a:r>
          </a:p>
          <a:p>
            <a:pPr>
              <a:lnSpc>
                <a:spcPct val="150000"/>
              </a:lnSpc>
            </a:pPr>
            <a:r>
              <a:rPr lang="en-US" sz="4000" smtClean="0"/>
              <a:t>2. HLSL shader linking</a:t>
            </a:r>
          </a:p>
          <a:p>
            <a:pPr>
              <a:lnSpc>
                <a:spcPct val="150000"/>
              </a:lnSpc>
            </a:pPr>
            <a:r>
              <a:rPr lang="en-US" sz="4000" smtClean="0"/>
              <a:t>3. Mappable default buffers</a:t>
            </a:r>
          </a:p>
          <a:p>
            <a:pPr>
              <a:lnSpc>
                <a:spcPct val="150000"/>
              </a:lnSpc>
            </a:pPr>
            <a:r>
              <a:rPr lang="en-US" sz="4000" smtClean="0"/>
              <a:t>4. Low-latency presentation API</a:t>
            </a:r>
          </a:p>
          <a:p>
            <a:pPr>
              <a:lnSpc>
                <a:spcPct val="150000"/>
              </a:lnSpc>
            </a:pPr>
            <a:r>
              <a:rPr lang="en-US" sz="4000" smtClean="0"/>
              <a:t>5. Tiled resources</a:t>
            </a:r>
          </a:p>
          <a:p>
            <a:endParaRPr lang="en-US" smtClean="0"/>
          </a:p>
          <a:p>
            <a:pPr marL="457200" lvl="1" indent="-457200"/>
            <a:endParaRPr lang="en-US" smtClean="0"/>
          </a:p>
          <a:p>
            <a:pPr marL="457200" indent="-457200">
              <a:buFont typeface="Arial" panose="020B0604020202020204" pitchFamily="34" charset="0"/>
              <a:buChar char="•"/>
            </a:pPr>
            <a:endParaRPr lang="en-US" sz="3200" smtClean="0"/>
          </a:p>
          <a:p>
            <a:pPr marL="457200" indent="-457200">
              <a:buFont typeface="Arial" panose="020B0604020202020204" pitchFamily="34" charset="0"/>
              <a:buChar char="•"/>
            </a:pPr>
            <a:endParaRPr lang="en-US" sz="3200" smtClean="0"/>
          </a:p>
          <a:p>
            <a:pPr marL="457200" indent="-457200">
              <a:buFont typeface="Arial" panose="020B0604020202020204" pitchFamily="34" charset="0"/>
              <a:buChar char="•"/>
            </a:pPr>
            <a:endParaRPr lang="en-US" sz="3200" dirty="0" smtClean="0"/>
          </a:p>
        </p:txBody>
      </p:sp>
      <p:sp>
        <p:nvSpPr>
          <p:cNvPr id="4" name="Content Placeholder 3"/>
          <p:cNvSpPr>
            <a:spLocks noGrp="1"/>
          </p:cNvSpPr>
          <p:nvPr>
            <p:ph type="body" sz="quarter" idx="11"/>
          </p:nvPr>
        </p:nvSpPr>
        <p:spPr>
          <a:xfrm>
            <a:off x="274638" y="1668483"/>
            <a:ext cx="2743200" cy="1600180"/>
          </a:xfrm>
        </p:spPr>
        <p:txBody>
          <a:bodyPr/>
          <a:lstStyle/>
          <a:p>
            <a:r>
              <a:rPr lang="en-US" sz="2000" smtClean="0"/>
              <a:t>Key </a:t>
            </a:r>
            <a:endParaRPr lang="en-US" sz="2000" dirty="0" smtClean="0"/>
          </a:p>
        </p:txBody>
      </p:sp>
      <p:sp>
        <p:nvSpPr>
          <p:cNvPr id="3" name="Title 2"/>
          <p:cNvSpPr>
            <a:spLocks noGrp="1"/>
          </p:cNvSpPr>
          <p:nvPr>
            <p:ph type="title"/>
          </p:nvPr>
        </p:nvSpPr>
        <p:spPr>
          <a:xfrm>
            <a:off x="274638" y="296862"/>
            <a:ext cx="11887200" cy="914400"/>
          </a:xfrm>
        </p:spPr>
        <p:txBody>
          <a:bodyPr/>
          <a:lstStyle/>
          <a:p>
            <a:r>
              <a:rPr lang="en-US" smtClean="0"/>
              <a:t>New features</a:t>
            </a:r>
            <a:endParaRPr lang="en-US" sz="2800" dirty="0"/>
          </a:p>
        </p:txBody>
      </p:sp>
      <p:sp>
        <p:nvSpPr>
          <p:cNvPr id="5" name="Rounded Rectangle 4"/>
          <p:cNvSpPr/>
          <p:nvPr/>
        </p:nvSpPr>
        <p:spPr bwMode="auto">
          <a:xfrm>
            <a:off x="274638" y="2098366"/>
            <a:ext cx="1752600" cy="3048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Guaranteed Support</a:t>
            </a:r>
            <a:endParaRPr lang="en-US" sz="1000" b="1" dirty="0">
              <a:solidFill>
                <a:srgbClr val="FFFFFF"/>
              </a:solidFill>
              <a:latin typeface="Verdana" pitchFamily="45" charset="0"/>
            </a:endParaRPr>
          </a:p>
        </p:txBody>
      </p:sp>
      <p:sp>
        <p:nvSpPr>
          <p:cNvPr id="6" name="Rounded Rectangle 5"/>
          <p:cNvSpPr/>
          <p:nvPr/>
        </p:nvSpPr>
        <p:spPr bwMode="auto">
          <a:xfrm>
            <a:off x="274638" y="2479652"/>
            <a:ext cx="1752600" cy="304800"/>
          </a:xfrm>
          <a:prstGeom prst="roundRect">
            <a:avLst/>
          </a:prstGeom>
          <a:solidFill>
            <a:srgbClr val="FFFF00"/>
          </a:solidFill>
          <a:ln>
            <a:solidFill>
              <a:srgbClr val="FFFF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dk1"/>
                </a:solidFill>
                <a:latin typeface="+mn-lt"/>
                <a:ea typeface="+mn-ea"/>
                <a:cs typeface="+mn-cs"/>
              </a:defRPr>
            </a:lvl1pPr>
            <a:lvl2pPr marL="457200" algn="r" rtl="0" fontAlgn="base">
              <a:spcBef>
                <a:spcPct val="0"/>
              </a:spcBef>
              <a:spcAft>
                <a:spcPct val="0"/>
              </a:spcAft>
              <a:defRPr kumimoji="1" sz="2400" kern="1200">
                <a:solidFill>
                  <a:schemeClr val="dk1"/>
                </a:solidFill>
                <a:latin typeface="+mn-lt"/>
                <a:ea typeface="+mn-ea"/>
                <a:cs typeface="+mn-cs"/>
              </a:defRPr>
            </a:lvl2pPr>
            <a:lvl3pPr marL="914400" algn="r" rtl="0" fontAlgn="base">
              <a:spcBef>
                <a:spcPct val="0"/>
              </a:spcBef>
              <a:spcAft>
                <a:spcPct val="0"/>
              </a:spcAft>
              <a:defRPr kumimoji="1" sz="2400" kern="1200">
                <a:solidFill>
                  <a:schemeClr val="dk1"/>
                </a:solidFill>
                <a:latin typeface="+mn-lt"/>
                <a:ea typeface="+mn-ea"/>
                <a:cs typeface="+mn-cs"/>
              </a:defRPr>
            </a:lvl3pPr>
            <a:lvl4pPr marL="1371600" algn="r" rtl="0" fontAlgn="base">
              <a:spcBef>
                <a:spcPct val="0"/>
              </a:spcBef>
              <a:spcAft>
                <a:spcPct val="0"/>
              </a:spcAft>
              <a:defRPr kumimoji="1" sz="2400" kern="1200">
                <a:solidFill>
                  <a:schemeClr val="dk1"/>
                </a:solidFill>
                <a:latin typeface="+mn-lt"/>
                <a:ea typeface="+mn-ea"/>
                <a:cs typeface="+mn-cs"/>
              </a:defRPr>
            </a:lvl4pPr>
            <a:lvl5pPr marL="1828800" algn="r" rtl="0" fontAlgn="base">
              <a:spcBef>
                <a:spcPct val="0"/>
              </a:spcBef>
              <a:spcAft>
                <a:spcPct val="0"/>
              </a:spcAft>
              <a:defRPr kumimoji="1" sz="2400" kern="1200">
                <a:solidFill>
                  <a:schemeClr val="dk1"/>
                </a:solidFill>
                <a:latin typeface="+mn-lt"/>
                <a:ea typeface="+mn-ea"/>
                <a:cs typeface="+mn-cs"/>
              </a:defRPr>
            </a:lvl5pPr>
            <a:lvl6pPr marL="2286000" algn="l" defTabSz="457200" rtl="0" eaLnBrk="1" latinLnBrk="0" hangingPunct="1">
              <a:defRPr kumimoji="1" sz="2400" kern="1200">
                <a:solidFill>
                  <a:schemeClr val="dk1"/>
                </a:solidFill>
                <a:latin typeface="+mn-lt"/>
                <a:ea typeface="+mn-ea"/>
                <a:cs typeface="+mn-cs"/>
              </a:defRPr>
            </a:lvl6pPr>
            <a:lvl7pPr marL="2743200" algn="l" defTabSz="457200" rtl="0" eaLnBrk="1" latinLnBrk="0" hangingPunct="1">
              <a:defRPr kumimoji="1" sz="2400" kern="1200">
                <a:solidFill>
                  <a:schemeClr val="dk1"/>
                </a:solidFill>
                <a:latin typeface="+mn-lt"/>
                <a:ea typeface="+mn-ea"/>
                <a:cs typeface="+mn-cs"/>
              </a:defRPr>
            </a:lvl7pPr>
            <a:lvl8pPr marL="3200400" algn="l" defTabSz="457200" rtl="0" eaLnBrk="1" latinLnBrk="0" hangingPunct="1">
              <a:defRPr kumimoji="1" sz="2400" kern="1200">
                <a:solidFill>
                  <a:schemeClr val="dk1"/>
                </a:solidFill>
                <a:latin typeface="+mn-lt"/>
                <a:ea typeface="+mn-ea"/>
                <a:cs typeface="+mn-cs"/>
              </a:defRPr>
            </a:lvl8pPr>
            <a:lvl9pPr marL="3657600" algn="l" defTabSz="457200" rtl="0" eaLnBrk="1" latinLnBrk="0" hangingPunct="1">
              <a:defRPr kumimoji="1" sz="2400" kern="1200">
                <a:solidFill>
                  <a:schemeClr val="dk1"/>
                </a:solidFill>
                <a:latin typeface="+mn-lt"/>
                <a:ea typeface="+mn-ea"/>
                <a:cs typeface="+mn-cs"/>
              </a:defRPr>
            </a:lvl9pPr>
          </a:lstStyle>
          <a:p>
            <a:pPr algn="ctr" defTabSz="914400"/>
            <a:r>
              <a:rPr lang="en-US" sz="1000" b="1" dirty="0" smtClean="0">
                <a:solidFill>
                  <a:srgbClr val="000000"/>
                </a:solidFill>
                <a:latin typeface="Verdana" pitchFamily="45" charset="0"/>
              </a:rPr>
              <a:t>Check for Support</a:t>
            </a:r>
            <a:endParaRPr lang="en-US" sz="1000" b="1" dirty="0">
              <a:solidFill>
                <a:srgbClr val="000000"/>
              </a:solidFill>
              <a:latin typeface="Verdana" pitchFamily="45" charset="0"/>
            </a:endParaRPr>
          </a:p>
        </p:txBody>
      </p:sp>
      <p:sp>
        <p:nvSpPr>
          <p:cNvPr id="7" name="Rounded Rectangle 6"/>
          <p:cNvSpPr/>
          <p:nvPr/>
        </p:nvSpPr>
        <p:spPr bwMode="auto">
          <a:xfrm>
            <a:off x="274638" y="2860366"/>
            <a:ext cx="1752600" cy="304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Feature not Available</a:t>
            </a:r>
            <a:endParaRPr lang="en-US" sz="1000" b="1" dirty="0">
              <a:solidFill>
                <a:srgbClr val="FFFFFF"/>
              </a:solidFill>
              <a:latin typeface="Verdana" pitchFamily="45" charset="0"/>
            </a:endParaRPr>
          </a:p>
        </p:txBody>
      </p:sp>
      <p:grpSp>
        <p:nvGrpSpPr>
          <p:cNvPr id="19" name="Group 18"/>
          <p:cNvGrpSpPr/>
          <p:nvPr/>
        </p:nvGrpSpPr>
        <p:grpSpPr>
          <a:xfrm>
            <a:off x="3515981" y="4344755"/>
            <a:ext cx="2786983" cy="304801"/>
            <a:chOff x="3515981" y="4344755"/>
            <a:chExt cx="2786983" cy="304801"/>
          </a:xfrm>
        </p:grpSpPr>
        <p:sp>
          <p:nvSpPr>
            <p:cNvPr id="8" name="Rounded Rectangle 7"/>
            <p:cNvSpPr/>
            <p:nvPr/>
          </p:nvSpPr>
          <p:spPr bwMode="auto">
            <a:xfrm>
              <a:off x="4476988" y="4344755"/>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9" name="Rounded Rectangle 8"/>
            <p:cNvSpPr/>
            <p:nvPr/>
          </p:nvSpPr>
          <p:spPr bwMode="auto">
            <a:xfrm>
              <a:off x="3515981" y="4344755"/>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0" name="Rounded Rectangle 9"/>
            <p:cNvSpPr/>
            <p:nvPr/>
          </p:nvSpPr>
          <p:spPr bwMode="auto">
            <a:xfrm>
              <a:off x="5435172" y="4344755"/>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grpSp>
        <p:nvGrpSpPr>
          <p:cNvPr id="27" name="Group 26"/>
          <p:cNvGrpSpPr/>
          <p:nvPr/>
        </p:nvGrpSpPr>
        <p:grpSpPr>
          <a:xfrm>
            <a:off x="3529629" y="6383348"/>
            <a:ext cx="2786983" cy="304801"/>
            <a:chOff x="3529629" y="6383348"/>
            <a:chExt cx="2786983" cy="304801"/>
          </a:xfrm>
        </p:grpSpPr>
        <p:sp>
          <p:nvSpPr>
            <p:cNvPr id="11" name="Rounded Rectangle 10"/>
            <p:cNvSpPr/>
            <p:nvPr/>
          </p:nvSpPr>
          <p:spPr bwMode="auto">
            <a:xfrm>
              <a:off x="4490636" y="6383348"/>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12" name="Rounded Rectangle 11"/>
            <p:cNvSpPr/>
            <p:nvPr/>
          </p:nvSpPr>
          <p:spPr bwMode="auto">
            <a:xfrm>
              <a:off x="3529629" y="6383348"/>
              <a:ext cx="867792" cy="30480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3" name="Rounded Rectangle 12"/>
            <p:cNvSpPr/>
            <p:nvPr/>
          </p:nvSpPr>
          <p:spPr bwMode="auto">
            <a:xfrm>
              <a:off x="5448820" y="6383348"/>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grpSp>
        <p:nvGrpSpPr>
          <p:cNvPr id="26" name="Group 25"/>
          <p:cNvGrpSpPr/>
          <p:nvPr/>
        </p:nvGrpSpPr>
        <p:grpSpPr>
          <a:xfrm>
            <a:off x="3529629" y="5383738"/>
            <a:ext cx="2786983" cy="304801"/>
            <a:chOff x="3529629" y="5383738"/>
            <a:chExt cx="2786983" cy="304801"/>
          </a:xfrm>
        </p:grpSpPr>
        <p:sp>
          <p:nvSpPr>
            <p:cNvPr id="14" name="Rounded Rectangle 13"/>
            <p:cNvSpPr/>
            <p:nvPr/>
          </p:nvSpPr>
          <p:spPr bwMode="auto">
            <a:xfrm>
              <a:off x="4490636" y="5383738"/>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15" name="Rounded Rectangle 14"/>
            <p:cNvSpPr/>
            <p:nvPr/>
          </p:nvSpPr>
          <p:spPr bwMode="auto">
            <a:xfrm>
              <a:off x="3529629" y="5383738"/>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16" name="Rounded Rectangle 15"/>
            <p:cNvSpPr/>
            <p:nvPr/>
          </p:nvSpPr>
          <p:spPr bwMode="auto">
            <a:xfrm>
              <a:off x="5448820" y="5383738"/>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grpSp>
      <p:grpSp>
        <p:nvGrpSpPr>
          <p:cNvPr id="18" name="Group 17"/>
          <p:cNvGrpSpPr/>
          <p:nvPr/>
        </p:nvGrpSpPr>
        <p:grpSpPr>
          <a:xfrm>
            <a:off x="3521102" y="3280199"/>
            <a:ext cx="2786983" cy="304801"/>
            <a:chOff x="3521102" y="3280199"/>
            <a:chExt cx="2786983" cy="304801"/>
          </a:xfrm>
        </p:grpSpPr>
        <p:sp>
          <p:nvSpPr>
            <p:cNvPr id="20" name="Rounded Rectangle 19"/>
            <p:cNvSpPr/>
            <p:nvPr/>
          </p:nvSpPr>
          <p:spPr bwMode="auto">
            <a:xfrm>
              <a:off x="4482109" y="3280199"/>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FL10_0</a:t>
              </a:r>
              <a:endParaRPr lang="en-US" sz="1000" b="1" dirty="0">
                <a:solidFill>
                  <a:srgbClr val="FFFFFF"/>
                </a:solidFill>
                <a:latin typeface="Verdana" pitchFamily="45" charset="0"/>
              </a:endParaRPr>
            </a:p>
          </p:txBody>
        </p:sp>
        <p:sp>
          <p:nvSpPr>
            <p:cNvPr id="21" name="Rounded Rectangle 20"/>
            <p:cNvSpPr/>
            <p:nvPr/>
          </p:nvSpPr>
          <p:spPr bwMode="auto">
            <a:xfrm>
              <a:off x="3521102" y="3280199"/>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FL9_1</a:t>
              </a:r>
              <a:endParaRPr lang="en-US" sz="1000" b="1" dirty="0">
                <a:solidFill>
                  <a:srgbClr val="FFFFFF"/>
                </a:solidFill>
                <a:latin typeface="Verdana" pitchFamily="45" charset="0"/>
              </a:endParaRPr>
            </a:p>
          </p:txBody>
        </p:sp>
        <p:sp>
          <p:nvSpPr>
            <p:cNvPr id="22" name="Rounded Rectangle 21"/>
            <p:cNvSpPr/>
            <p:nvPr/>
          </p:nvSpPr>
          <p:spPr bwMode="auto">
            <a:xfrm>
              <a:off x="5440293" y="3280199"/>
              <a:ext cx="867792" cy="30480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FFFFFF"/>
                  </a:solidFill>
                  <a:latin typeface="Verdana" pitchFamily="45" charset="0"/>
                </a:rPr>
                <a:t>FL11_0</a:t>
              </a:r>
              <a:endParaRPr lang="en-US" sz="1000" b="1" dirty="0">
                <a:solidFill>
                  <a:srgbClr val="FFFFFF"/>
                </a:solidFill>
                <a:latin typeface="Verdana" pitchFamily="45" charset="0"/>
              </a:endParaRPr>
            </a:p>
          </p:txBody>
        </p:sp>
      </p:grpSp>
      <p:grpSp>
        <p:nvGrpSpPr>
          <p:cNvPr id="17" name="Group 16"/>
          <p:cNvGrpSpPr/>
          <p:nvPr/>
        </p:nvGrpSpPr>
        <p:grpSpPr>
          <a:xfrm>
            <a:off x="3532994" y="2250766"/>
            <a:ext cx="2786983" cy="304801"/>
            <a:chOff x="3532994" y="2250766"/>
            <a:chExt cx="2786983" cy="304801"/>
          </a:xfrm>
        </p:grpSpPr>
        <p:sp>
          <p:nvSpPr>
            <p:cNvPr id="23" name="Rounded Rectangle 22"/>
            <p:cNvSpPr/>
            <p:nvPr/>
          </p:nvSpPr>
          <p:spPr bwMode="auto">
            <a:xfrm>
              <a:off x="4494001" y="225076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FL10_0</a:t>
              </a:r>
              <a:endParaRPr lang="en-US" sz="1000" b="1" dirty="0">
                <a:solidFill>
                  <a:srgbClr val="000000">
                    <a:lumMod val="75000"/>
                    <a:lumOff val="25000"/>
                  </a:srgbClr>
                </a:solidFill>
                <a:latin typeface="Verdana" pitchFamily="45" charset="0"/>
              </a:endParaRPr>
            </a:p>
          </p:txBody>
        </p:sp>
        <p:sp>
          <p:nvSpPr>
            <p:cNvPr id="24" name="Rounded Rectangle 23"/>
            <p:cNvSpPr/>
            <p:nvPr/>
          </p:nvSpPr>
          <p:spPr bwMode="auto">
            <a:xfrm>
              <a:off x="3532994" y="225076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FL9_1</a:t>
              </a:r>
              <a:endParaRPr lang="en-US" sz="1000" b="1" dirty="0">
                <a:solidFill>
                  <a:srgbClr val="000000">
                    <a:lumMod val="75000"/>
                    <a:lumOff val="25000"/>
                  </a:srgbClr>
                </a:solidFill>
                <a:latin typeface="Verdana" pitchFamily="45" charset="0"/>
              </a:endParaRPr>
            </a:p>
          </p:txBody>
        </p:sp>
        <p:sp>
          <p:nvSpPr>
            <p:cNvPr id="25" name="Rounded Rectangle 24"/>
            <p:cNvSpPr/>
            <p:nvPr/>
          </p:nvSpPr>
          <p:spPr bwMode="auto">
            <a:xfrm>
              <a:off x="5452185" y="2250766"/>
              <a:ext cx="867792" cy="304801"/>
            </a:xfrm>
            <a:prstGeom prst="roundRect">
              <a:avLst/>
            </a:prstGeom>
            <a:solidFill>
              <a:srgbClr val="FFFF00"/>
            </a:solidFill>
            <a:ln>
              <a:solidFill>
                <a:srgbClr val="CDC8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kumimoji="1" sz="2400" kern="1200">
                  <a:solidFill>
                    <a:schemeClr val="lt1"/>
                  </a:solidFill>
                  <a:latin typeface="+mn-lt"/>
                  <a:ea typeface="+mn-ea"/>
                  <a:cs typeface="+mn-cs"/>
                </a:defRPr>
              </a:lvl1pPr>
              <a:lvl2pPr marL="457200" algn="r" rtl="0" fontAlgn="base">
                <a:spcBef>
                  <a:spcPct val="0"/>
                </a:spcBef>
                <a:spcAft>
                  <a:spcPct val="0"/>
                </a:spcAft>
                <a:defRPr kumimoji="1" sz="2400" kern="1200">
                  <a:solidFill>
                    <a:schemeClr val="lt1"/>
                  </a:solidFill>
                  <a:latin typeface="+mn-lt"/>
                  <a:ea typeface="+mn-ea"/>
                  <a:cs typeface="+mn-cs"/>
                </a:defRPr>
              </a:lvl2pPr>
              <a:lvl3pPr marL="914400" algn="r" rtl="0" fontAlgn="base">
                <a:spcBef>
                  <a:spcPct val="0"/>
                </a:spcBef>
                <a:spcAft>
                  <a:spcPct val="0"/>
                </a:spcAft>
                <a:defRPr kumimoji="1" sz="2400" kern="1200">
                  <a:solidFill>
                    <a:schemeClr val="lt1"/>
                  </a:solidFill>
                  <a:latin typeface="+mn-lt"/>
                  <a:ea typeface="+mn-ea"/>
                  <a:cs typeface="+mn-cs"/>
                </a:defRPr>
              </a:lvl3pPr>
              <a:lvl4pPr marL="1371600" algn="r" rtl="0" fontAlgn="base">
                <a:spcBef>
                  <a:spcPct val="0"/>
                </a:spcBef>
                <a:spcAft>
                  <a:spcPct val="0"/>
                </a:spcAft>
                <a:defRPr kumimoji="1" sz="2400" kern="1200">
                  <a:solidFill>
                    <a:schemeClr val="lt1"/>
                  </a:solidFill>
                  <a:latin typeface="+mn-lt"/>
                  <a:ea typeface="+mn-ea"/>
                  <a:cs typeface="+mn-cs"/>
                </a:defRPr>
              </a:lvl4pPr>
              <a:lvl5pPr marL="1828800" algn="r"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defTabSz="914400"/>
              <a:r>
                <a:rPr lang="en-US" sz="1000" b="1" dirty="0" smtClean="0">
                  <a:solidFill>
                    <a:srgbClr val="000000">
                      <a:lumMod val="75000"/>
                      <a:lumOff val="25000"/>
                    </a:srgbClr>
                  </a:solidFill>
                  <a:latin typeface="Verdana" pitchFamily="45" charset="0"/>
                </a:rPr>
                <a:t>FL11_0</a:t>
              </a:r>
              <a:endParaRPr lang="en-US" sz="1000" b="1" dirty="0">
                <a:solidFill>
                  <a:srgbClr val="000000">
                    <a:lumMod val="75000"/>
                    <a:lumOff val="25000"/>
                  </a:srgbClr>
                </a:solidFill>
                <a:latin typeface="Verdana" pitchFamily="45" charset="0"/>
              </a:endParaRPr>
            </a:p>
          </p:txBody>
        </p:sp>
      </p:grpSp>
    </p:spTree>
    <p:extLst>
      <p:ext uri="{BB962C8B-B14F-4D97-AF65-F5344CB8AC3E}">
        <p14:creationId xmlns:p14="http://schemas.microsoft.com/office/powerpoint/2010/main" val="15183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t/>
            </a:r>
            <a:br>
              <a:rPr lang="en-US" sz="3200" dirty="0" smtClean="0"/>
            </a:br>
            <a:r>
              <a:rPr lang="en-US" sz="3200" dirty="0" smtClean="0"/>
              <a:t>ID3D11Device2, ID3D11DeviceContext2</a:t>
            </a:r>
          </a:p>
          <a:p>
            <a:pPr lvl="1"/>
            <a:r>
              <a:rPr lang="en-US" sz="2400" dirty="0" smtClean="0"/>
              <a:t>Tiled Resources, </a:t>
            </a:r>
            <a:r>
              <a:rPr lang="en-US" sz="2400" dirty="0" err="1" smtClean="0"/>
              <a:t>CheckFeatureSupport</a:t>
            </a:r>
            <a:endParaRPr lang="en-US" sz="2400" dirty="0" smtClean="0"/>
          </a:p>
          <a:p>
            <a:r>
              <a:rPr lang="en-US" sz="3200" dirty="0" smtClean="0"/>
              <a:t>ID3D11FunctionLinkingGraph</a:t>
            </a:r>
          </a:p>
          <a:p>
            <a:pPr lvl="1"/>
            <a:r>
              <a:rPr lang="en-US" sz="2400" dirty="0" err="1" smtClean="0"/>
              <a:t>Shader</a:t>
            </a:r>
            <a:r>
              <a:rPr lang="en-US" sz="2400" dirty="0" smtClean="0"/>
              <a:t> Linking</a:t>
            </a:r>
          </a:p>
          <a:p>
            <a:r>
              <a:rPr lang="en-US" sz="3200" dirty="0" smtClean="0"/>
              <a:t>IDXGISwapChain2</a:t>
            </a:r>
          </a:p>
          <a:p>
            <a:pPr lvl="1"/>
            <a:r>
              <a:rPr lang="en-US" sz="2400" dirty="0" err="1" smtClean="0"/>
              <a:t>SetSourceSize</a:t>
            </a:r>
            <a:r>
              <a:rPr lang="en-US" sz="2400" dirty="0" smtClean="0"/>
              <a:t>, </a:t>
            </a:r>
            <a:r>
              <a:rPr lang="en-US" sz="2400" dirty="0" err="1" smtClean="0"/>
              <a:t>GetFrameLatencySemaphore</a:t>
            </a:r>
            <a:endParaRPr lang="en-US" sz="2400" dirty="0" smtClean="0"/>
          </a:p>
          <a:p>
            <a:r>
              <a:rPr lang="en-US" sz="3200" dirty="0" smtClean="0"/>
              <a:t>IDXGIOutput2</a:t>
            </a:r>
          </a:p>
          <a:p>
            <a:pPr lvl="1"/>
            <a:r>
              <a:rPr lang="en-US" sz="2400" dirty="0" err="1" smtClean="0"/>
              <a:t>SupportsOverlays</a:t>
            </a:r>
            <a:endParaRPr lang="en-US" sz="2400" dirty="0" smtClean="0"/>
          </a:p>
          <a:p>
            <a:r>
              <a:rPr lang="en-US" sz="3200" dirty="0" smtClean="0"/>
              <a:t>IDXGIDevice3</a:t>
            </a:r>
          </a:p>
          <a:p>
            <a:pPr lvl="1"/>
            <a:r>
              <a:rPr lang="en-US" sz="2400" dirty="0" smtClean="0"/>
              <a:t>Trim</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smtClean="0"/>
              <a:t>New interfaces</a:t>
            </a:r>
            <a:endParaRPr lang="en-US" dirty="0"/>
          </a:p>
        </p:txBody>
      </p:sp>
    </p:spTree>
    <p:extLst>
      <p:ext uri="{BB962C8B-B14F-4D97-AF65-F5344CB8AC3E}">
        <p14:creationId xmlns:p14="http://schemas.microsoft.com/office/powerpoint/2010/main" val="2499528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1800" dirty="0" smtClean="0"/>
              <a:t>Overlays</a:t>
            </a:r>
            <a:br>
              <a:rPr lang="en-US" sz="1800" dirty="0" smtClean="0"/>
            </a:br>
            <a:r>
              <a:rPr lang="en-US" sz="1800" dirty="0" smtClean="0">
                <a:hlinkClick r:id="rId3"/>
              </a:rPr>
              <a:t>http://code.msdn.microsoft.com/windowsapps/DirectX-Foreground-Swap-bbb8432a</a:t>
            </a:r>
            <a:endParaRPr lang="en-US" sz="1800" dirty="0" smtClean="0"/>
          </a:p>
          <a:p>
            <a:r>
              <a:rPr lang="en-US" sz="1800" dirty="0" smtClean="0"/>
              <a:t>HLSL </a:t>
            </a:r>
            <a:r>
              <a:rPr lang="en-US" sz="1800" dirty="0" err="1" smtClean="0"/>
              <a:t>shader</a:t>
            </a:r>
            <a:r>
              <a:rPr lang="en-US" sz="1800" dirty="0" smtClean="0"/>
              <a:t> linking</a:t>
            </a:r>
          </a:p>
          <a:p>
            <a:r>
              <a:rPr lang="en-US" sz="1800" dirty="0" smtClean="0">
                <a:hlinkClick r:id="rId4"/>
              </a:rPr>
              <a:t>http://code.msdn.microsoft.com/windowsapps/DirectX-dynamic-shader-b8160dff</a:t>
            </a:r>
            <a:endParaRPr lang="en-US" sz="1800" dirty="0" smtClean="0"/>
          </a:p>
          <a:p>
            <a:r>
              <a:rPr lang="en-US" sz="1800" dirty="0" err="1" smtClean="0"/>
              <a:t>Mappable</a:t>
            </a:r>
            <a:r>
              <a:rPr lang="en-US" sz="1800" dirty="0" smtClean="0"/>
              <a:t> default buffers</a:t>
            </a:r>
          </a:p>
          <a:p>
            <a:r>
              <a:rPr lang="en-US" sz="1800" dirty="0" smtClean="0">
                <a:hlinkClick r:id="rId5"/>
              </a:rPr>
              <a:t>http://code.msdn.microsoft.com/windowsapps/DirectX-Mappable-Default-34b03cfe</a:t>
            </a:r>
            <a:endParaRPr lang="en-US" sz="1800" dirty="0" smtClean="0"/>
          </a:p>
          <a:p>
            <a:r>
              <a:rPr lang="en-US" sz="1800" dirty="0" smtClean="0"/>
              <a:t>Low-latency presentation API</a:t>
            </a:r>
          </a:p>
          <a:p>
            <a:r>
              <a:rPr lang="en-US" sz="1800" dirty="0" smtClean="0">
                <a:hlinkClick r:id="rId6"/>
              </a:rPr>
              <a:t>http://code.msdn.microsoft.com/windowsapps/Modern-Style-Sample-ddf92f23</a:t>
            </a:r>
            <a:endParaRPr lang="en-US" sz="1800" dirty="0" smtClean="0"/>
          </a:p>
          <a:p>
            <a:r>
              <a:rPr lang="en-US" sz="1800" dirty="0" smtClean="0"/>
              <a:t>Tiled resources</a:t>
            </a:r>
          </a:p>
          <a:p>
            <a:r>
              <a:rPr lang="en-US" sz="1800" dirty="0" smtClean="0">
                <a:hlinkClick r:id="rId7"/>
              </a:rPr>
              <a:t>http://code.msdn.microsoft.com/windowsapps/Direct3D-tiled-resources-db7bb4c3</a:t>
            </a:r>
            <a:endParaRPr lang="en-US" sz="1800" dirty="0" smtClean="0"/>
          </a:p>
        </p:txBody>
      </p:sp>
      <p:pic>
        <p:nvPicPr>
          <p:cNvPr id="5" name="Picture Placeholder 4"/>
          <p:cNvPicPr>
            <a:picLocks noGrp="1" noChangeAspect="1"/>
          </p:cNvPicPr>
          <p:nvPr>
            <p:ph type="pic" sz="quarter" idx="16"/>
          </p:nvPr>
        </p:nvPicPr>
        <p:blipFill rotWithShape="1">
          <a:blip r:embed="rId8"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smtClean="0"/>
              <a:t>SDK Samples</a:t>
            </a:r>
            <a:endParaRPr lang="en-US" dirty="0"/>
          </a:p>
        </p:txBody>
      </p:sp>
    </p:spTree>
    <p:extLst>
      <p:ext uri="{BB962C8B-B14F-4D97-AF65-F5344CB8AC3E}">
        <p14:creationId xmlns:p14="http://schemas.microsoft.com/office/powerpoint/2010/main" val="3733369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Great improvements in D3D runtime.</a:t>
            </a:r>
          </a:p>
          <a:p>
            <a:r>
              <a:rPr lang="en-US" dirty="0" smtClean="0"/>
              <a:t>New APIs take performance </a:t>
            </a:r>
            <a:br>
              <a:rPr lang="en-US" dirty="0" smtClean="0"/>
            </a:br>
            <a:r>
              <a:rPr lang="en-US" dirty="0" smtClean="0"/>
              <a:t>even further.</a:t>
            </a:r>
          </a:p>
          <a:p>
            <a:r>
              <a:rPr lang="en-US" dirty="0" smtClean="0"/>
              <a:t>Use new features to make your </a:t>
            </a:r>
            <a:br>
              <a:rPr lang="en-US" dirty="0" smtClean="0"/>
            </a:br>
            <a:r>
              <a:rPr lang="en-US" dirty="0" smtClean="0"/>
              <a:t>app as </a:t>
            </a:r>
            <a:r>
              <a:rPr lang="en-US" dirty="0" err="1" smtClean="0"/>
              <a:t>performant</a:t>
            </a:r>
            <a:r>
              <a:rPr lang="en-US" dirty="0" smtClean="0"/>
              <a:t>/responsive </a:t>
            </a:r>
            <a:br>
              <a:rPr lang="en-US" dirty="0" smtClean="0"/>
            </a:br>
            <a:r>
              <a:rPr lang="en-US" dirty="0" smtClean="0"/>
              <a:t>as possible.</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smtClean="0"/>
              <a:t>Summary</a:t>
            </a:r>
            <a:endParaRPr lang="en-US" dirty="0"/>
          </a:p>
        </p:txBody>
      </p:sp>
    </p:spTree>
    <p:extLst>
      <p:ext uri="{BB962C8B-B14F-4D97-AF65-F5344CB8AC3E}">
        <p14:creationId xmlns:p14="http://schemas.microsoft.com/office/powerpoint/2010/main" val="4018562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resources - related BUILD talks </a:t>
            </a:r>
            <a:endParaRPr lang="en-US" dirty="0"/>
          </a:p>
        </p:txBody>
      </p:sp>
      <p:graphicFrame>
        <p:nvGraphicFramePr>
          <p:cNvPr id="3" name="Table 2"/>
          <p:cNvGraphicFramePr>
            <a:graphicFrameLocks noGrp="1"/>
          </p:cNvGraphicFramePr>
          <p:nvPr>
            <p:extLst/>
          </p:nvPr>
        </p:nvGraphicFramePr>
        <p:xfrm>
          <a:off x="305184" y="1287777"/>
          <a:ext cx="11855808" cy="5409880"/>
        </p:xfrm>
        <a:graphic>
          <a:graphicData uri="http://schemas.openxmlformats.org/drawingml/2006/table">
            <a:tbl>
              <a:tblPr firstRow="1" bandRow="1">
                <a:tableStyleId>{5C22544A-7EE6-4342-B048-85BDC9FD1C3A}</a:tableStyleId>
              </a:tblPr>
              <a:tblGrid>
                <a:gridCol w="10408215"/>
                <a:gridCol w="1447593"/>
              </a:tblGrid>
              <a:tr h="416459">
                <a:tc>
                  <a:txBody>
                    <a:bodyPr/>
                    <a:lstStyle/>
                    <a:p>
                      <a:r>
                        <a:rPr lang="en-US" sz="1800" dirty="0" smtClean="0">
                          <a:gradFill>
                            <a:gsLst>
                              <a:gs pos="66981">
                                <a:schemeClr val="tx1">
                                  <a:lumMod val="75000"/>
                                  <a:lumOff val="25000"/>
                                </a:schemeClr>
                              </a:gs>
                              <a:gs pos="0">
                                <a:schemeClr val="tx1">
                                  <a:lumMod val="75000"/>
                                  <a:lumOff val="25000"/>
                                </a:schemeClr>
                              </a:gs>
                            </a:gsLst>
                            <a:lin ang="5400000" scaled="0"/>
                          </a:gradFill>
                        </a:rPr>
                        <a:t>Title</a:t>
                      </a:r>
                      <a:endParaRPr lang="en-US" sz="1800" dirty="0">
                        <a:gradFill>
                          <a:gsLst>
                            <a:gs pos="66981">
                              <a:schemeClr val="tx1">
                                <a:lumMod val="75000"/>
                                <a:lumOff val="25000"/>
                              </a:schemeClr>
                            </a:gs>
                            <a:gs pos="0">
                              <a:schemeClr val="tx1">
                                <a:lumMod val="75000"/>
                                <a:lumOff val="25000"/>
                              </a:schemeClr>
                            </a:gs>
                          </a:gsLst>
                          <a:lin ang="5400000" scaled="0"/>
                        </a:gradFill>
                      </a:endParaRPr>
                    </a:p>
                  </a:txBody>
                  <a:tcPr marL="91427" marR="91427" marT="45713" marB="45713"/>
                </a:tc>
                <a:tc>
                  <a:txBody>
                    <a:bodyPr/>
                    <a:lstStyle/>
                    <a:p>
                      <a:r>
                        <a:rPr lang="en-US" sz="1800" dirty="0" smtClean="0">
                          <a:gradFill>
                            <a:gsLst>
                              <a:gs pos="66981">
                                <a:schemeClr val="tx1">
                                  <a:lumMod val="75000"/>
                                  <a:lumOff val="25000"/>
                                </a:schemeClr>
                              </a:gs>
                              <a:gs pos="0">
                                <a:schemeClr val="tx1">
                                  <a:lumMod val="75000"/>
                                  <a:lumOff val="25000"/>
                                </a:schemeClr>
                              </a:gs>
                            </a:gsLst>
                            <a:lin ang="5400000" scaled="0"/>
                          </a:gradFill>
                        </a:rPr>
                        <a:t>Session ID</a:t>
                      </a:r>
                      <a:endParaRPr lang="en-US" sz="1800" dirty="0">
                        <a:gradFill>
                          <a:gsLst>
                            <a:gs pos="66981">
                              <a:schemeClr val="tx1">
                                <a:lumMod val="75000"/>
                                <a:lumOff val="25000"/>
                              </a:schemeClr>
                            </a:gs>
                            <a:gs pos="0">
                              <a:schemeClr val="tx1">
                                <a:lumMod val="75000"/>
                                <a:lumOff val="25000"/>
                              </a:schemeClr>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DirectX tiled resources</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4-063</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Building games</a:t>
                      </a:r>
                      <a:r>
                        <a:rPr lang="en-US" sz="1800" baseline="0" dirty="0" smtClean="0">
                          <a:gradFill>
                            <a:gsLst>
                              <a:gs pos="96552">
                                <a:srgbClr val="505050"/>
                              </a:gs>
                              <a:gs pos="66981">
                                <a:srgbClr val="505050"/>
                              </a:gs>
                            </a:gsLst>
                            <a:lin ang="5400000" scaled="0"/>
                          </a:gradFill>
                        </a:rPr>
                        <a:t> for Windows 8.1</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2-047</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DirectX graphics debugging</a:t>
                      </a:r>
                      <a:r>
                        <a:rPr lang="en-US" sz="1800" baseline="0" dirty="0" smtClean="0">
                          <a:gradFill>
                            <a:gsLst>
                              <a:gs pos="96552">
                                <a:srgbClr val="505050"/>
                              </a:gs>
                              <a:gs pos="66981">
                                <a:srgbClr val="505050"/>
                              </a:gs>
                            </a:gsLst>
                            <a:lin ang="5400000" scaled="0"/>
                          </a:gradFill>
                        </a:rPr>
                        <a:t> tools</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3-141</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Bringing PC games to the Windows Store</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3-190</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smtClean="0">
                          <a:gradFill>
                            <a:gsLst>
                              <a:gs pos="96552">
                                <a:srgbClr val="505050"/>
                              </a:gs>
                              <a:gs pos="66981">
                                <a:srgbClr val="505050"/>
                              </a:gs>
                            </a:gsLst>
                            <a:lin ang="5400000" scaled="0"/>
                          </a:gradFill>
                        </a:rPr>
                        <a:t>Tales</a:t>
                      </a:r>
                      <a:r>
                        <a:rPr lang="en-US" sz="1800" baseline="0" smtClean="0">
                          <a:gradFill>
                            <a:gsLst>
                              <a:gs pos="96552">
                                <a:srgbClr val="505050"/>
                              </a:gs>
                              <a:gs pos="66981">
                                <a:srgbClr val="505050"/>
                              </a:gs>
                            </a:gsLst>
                            <a:lin ang="5400000" scaled="0"/>
                          </a:gradFill>
                        </a:rPr>
                        <a:t> from the trenches: developing “the harvest” and “gunpowder” with unity</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3-044</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Accelerating Windows Store app development with middleware</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2-187</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Bringing Halo: Spartan Assault</a:t>
                      </a:r>
                      <a:r>
                        <a:rPr lang="en-US" sz="1800" baseline="0" dirty="0" smtClean="0">
                          <a:gradFill>
                            <a:gsLst>
                              <a:gs pos="96552">
                                <a:srgbClr val="505050"/>
                              </a:gs>
                              <a:gs pos="66981">
                                <a:srgbClr val="505050"/>
                              </a:gs>
                            </a:gsLst>
                            <a:lin ang="5400000" scaled="0"/>
                          </a:gradFill>
                        </a:rPr>
                        <a:t> to Windows tablets at mobile devices</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2-049</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From Android or </a:t>
                      </a:r>
                      <a:r>
                        <a:rPr lang="en-US" sz="1800" dirty="0" err="1" smtClean="0">
                          <a:gradFill>
                            <a:gsLst>
                              <a:gs pos="96552">
                                <a:srgbClr val="505050"/>
                              </a:gs>
                              <a:gs pos="66981">
                                <a:srgbClr val="505050"/>
                              </a:gs>
                            </a:gsLst>
                            <a:lin ang="5400000" scaled="0"/>
                          </a:gradFill>
                        </a:rPr>
                        <a:t>iOS</a:t>
                      </a:r>
                      <a:r>
                        <a:rPr lang="en-US" sz="1800" dirty="0" smtClean="0">
                          <a:gradFill>
                            <a:gsLst>
                              <a:gs pos="96552">
                                <a:srgbClr val="505050"/>
                              </a:gs>
                              <a:gs pos="66981">
                                <a:srgbClr val="505050"/>
                              </a:gs>
                            </a:gsLst>
                            <a:lin ang="5400000" scaled="0"/>
                          </a:gradFill>
                        </a:rPr>
                        <a:t>: bringing your</a:t>
                      </a:r>
                      <a:r>
                        <a:rPr lang="en-US" sz="1800" baseline="0" dirty="0" smtClean="0">
                          <a:gradFill>
                            <a:gsLst>
                              <a:gs pos="96552">
                                <a:srgbClr val="505050"/>
                              </a:gs>
                              <a:gs pos="66981">
                                <a:srgbClr val="505050"/>
                              </a:gs>
                            </a:gsLst>
                            <a:lin ang="5400000" scaled="0"/>
                          </a:gradFill>
                        </a:rPr>
                        <a:t> OpenGL ES game to the Windows Store</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3-189</a:t>
                      </a:r>
                      <a:endParaRPr lang="en-US" sz="1800" dirty="0">
                        <a:gradFill>
                          <a:gsLst>
                            <a:gs pos="96552">
                              <a:srgbClr val="505050"/>
                            </a:gs>
                            <a:gs pos="66981">
                              <a:srgbClr val="505050"/>
                            </a:gs>
                          </a:gsLst>
                          <a:lin ang="5400000" scaled="0"/>
                        </a:gradFill>
                      </a:endParaRPr>
                    </a:p>
                  </a:txBody>
                  <a:tcPr marL="91427" marR="91427" marT="45713" marB="45713"/>
                </a:tc>
              </a:tr>
              <a:tr h="412372">
                <a:tc>
                  <a:txBody>
                    <a:bodyPr/>
                    <a:lstStyle/>
                    <a:p>
                      <a:r>
                        <a:rPr lang="en-US" sz="1800" dirty="0" smtClean="0">
                          <a:gradFill>
                            <a:gsLst>
                              <a:gs pos="96552">
                                <a:srgbClr val="505050"/>
                              </a:gs>
                              <a:gs pos="66981">
                                <a:srgbClr val="505050"/>
                              </a:gs>
                            </a:gsLst>
                            <a:lin ang="5400000" scaled="0"/>
                          </a:gradFill>
                        </a:rPr>
                        <a:t>Cutting edge games on Windows tablets</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3-043</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Play together! Leaderboards with Windows Azure</a:t>
                      </a:r>
                      <a:r>
                        <a:rPr lang="en-US" sz="1800" baseline="0" dirty="0" smtClean="0">
                          <a:gradFill>
                            <a:gsLst>
                              <a:gs pos="96552">
                                <a:srgbClr val="505050"/>
                              </a:gs>
                              <a:gs pos="66981">
                                <a:srgbClr val="505050"/>
                              </a:gs>
                            </a:gsLst>
                            <a:lin ang="5400000" scaled="0"/>
                          </a:gradFill>
                        </a:rPr>
                        <a:t> and multiplayer with Wi-Fi direct</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3-051</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Innovations</a:t>
                      </a:r>
                      <a:r>
                        <a:rPr lang="en-US" sz="1800" baseline="0" dirty="0" smtClean="0">
                          <a:gradFill>
                            <a:gsLst>
                              <a:gs pos="96552">
                                <a:srgbClr val="505050"/>
                              </a:gs>
                              <a:gs pos="66981">
                                <a:srgbClr val="505050"/>
                              </a:gs>
                            </a:gsLst>
                            <a:lin ang="5400000" scaled="0"/>
                          </a:gradFill>
                        </a:rPr>
                        <a:t> in high performance 2D graphics with DirectX</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rPr>
                        <a:t>3-191</a:t>
                      </a:r>
                      <a:endParaRPr lang="en-US" sz="1800" dirty="0">
                        <a:gradFill>
                          <a:gsLst>
                            <a:gs pos="96552">
                              <a:srgbClr val="505050"/>
                            </a:gs>
                            <a:gs pos="66981">
                              <a:srgbClr val="505050"/>
                            </a:gs>
                          </a:gsLst>
                          <a:lin ang="5400000" scaled="0"/>
                        </a:gradFill>
                      </a:endParaRPr>
                    </a:p>
                  </a:txBody>
                  <a:tcPr marL="91427" marR="91427" marT="45713" marB="45713"/>
                </a:tc>
              </a:tr>
              <a:tr h="416459">
                <a:tc>
                  <a:txBody>
                    <a:bodyPr/>
                    <a:lstStyle/>
                    <a:p>
                      <a:r>
                        <a:rPr lang="en-US" sz="1800" dirty="0" smtClean="0">
                          <a:gradFill>
                            <a:gsLst>
                              <a:gs pos="96552">
                                <a:srgbClr val="505050"/>
                              </a:gs>
                              <a:gs pos="66981">
                                <a:srgbClr val="505050"/>
                              </a:gs>
                            </a:gsLst>
                            <a:lin ang="5400000" scaled="0"/>
                          </a:gradFill>
                        </a:rPr>
                        <a:t>BUILD</a:t>
                      </a:r>
                      <a:r>
                        <a:rPr lang="en-US" sz="1800" baseline="0" dirty="0" smtClean="0">
                          <a:gradFill>
                            <a:gsLst>
                              <a:gs pos="96552">
                                <a:srgbClr val="505050"/>
                              </a:gs>
                              <a:gs pos="66981">
                                <a:srgbClr val="505050"/>
                              </a:gs>
                            </a:gsLst>
                            <a:lin ang="5400000" scaled="0"/>
                          </a:gradFill>
                        </a:rPr>
                        <a:t> 2012 – performance tips for Windows Store apps using DirectX and C++</a:t>
                      </a:r>
                      <a:endParaRPr lang="en-US" sz="1800" dirty="0">
                        <a:gradFill>
                          <a:gsLst>
                            <a:gs pos="96552">
                              <a:srgbClr val="505050"/>
                            </a:gs>
                            <a:gs pos="66981">
                              <a:srgbClr val="505050"/>
                            </a:gs>
                          </a:gsLst>
                          <a:lin ang="5400000" scaled="0"/>
                        </a:gradFill>
                      </a:endParaRPr>
                    </a:p>
                  </a:txBody>
                  <a:tcPr marL="91427" marR="91427" marT="45713" marB="45713"/>
                </a:tc>
                <a:tc>
                  <a:txBody>
                    <a:bodyPr/>
                    <a:lstStyle/>
                    <a:p>
                      <a:r>
                        <a:rPr lang="en-US" sz="1800" dirty="0" smtClean="0">
                          <a:gradFill>
                            <a:gsLst>
                              <a:gs pos="96552">
                                <a:srgbClr val="505050"/>
                              </a:gs>
                              <a:gs pos="66981">
                                <a:srgbClr val="505050"/>
                              </a:gs>
                            </a:gsLst>
                            <a:lin ang="5400000" scaled="0"/>
                          </a:gradFill>
                          <a:hlinkClick r:id="rId2"/>
                        </a:rPr>
                        <a:t>Link</a:t>
                      </a:r>
                      <a:endParaRPr lang="en-US" sz="1800" dirty="0">
                        <a:gradFill>
                          <a:gsLst>
                            <a:gs pos="96552">
                              <a:srgbClr val="505050"/>
                            </a:gs>
                            <a:gs pos="66981">
                              <a:srgbClr val="505050"/>
                            </a:gs>
                          </a:gsLst>
                          <a:lin ang="5400000" scaled="0"/>
                        </a:gradFill>
                      </a:endParaRPr>
                    </a:p>
                  </a:txBody>
                  <a:tcPr marL="91427" marR="91427" marT="45713" marB="45713"/>
                </a:tc>
              </a:tr>
            </a:tbl>
          </a:graphicData>
        </a:graphic>
      </p:graphicFrame>
    </p:spTree>
    <p:extLst>
      <p:ext uri="{BB962C8B-B14F-4D97-AF65-F5344CB8AC3E}">
        <p14:creationId xmlns:p14="http://schemas.microsoft.com/office/powerpoint/2010/main" val="2508175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Questions</a:t>
            </a:r>
            <a:endParaRPr lang="en-US" dirty="0"/>
          </a:p>
        </p:txBody>
      </p:sp>
    </p:spTree>
    <p:extLst>
      <p:ext uri="{BB962C8B-B14F-4D97-AF65-F5344CB8AC3E}">
        <p14:creationId xmlns:p14="http://schemas.microsoft.com/office/powerpoint/2010/main" val="2631220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83466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45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1820862"/>
            <a:ext cx="7315203" cy="3124199"/>
          </a:xfrm>
        </p:spPr>
        <p:txBody>
          <a:bodyPr/>
          <a:lstStyle/>
          <a:p>
            <a:r>
              <a:rPr lang="en-US" dirty="0" smtClean="0">
                <a:solidFill>
                  <a:schemeClr val="tx1">
                    <a:lumMod val="85000"/>
                  </a:schemeClr>
                </a:solidFill>
              </a:rPr>
              <a:t/>
            </a:r>
            <a:br>
              <a:rPr lang="en-US" dirty="0" smtClean="0">
                <a:solidFill>
                  <a:schemeClr val="tx1">
                    <a:lumMod val="85000"/>
                  </a:schemeClr>
                </a:solidFill>
              </a:rPr>
            </a:br>
            <a:r>
              <a:rPr lang="en-US" dirty="0" smtClean="0">
                <a:solidFill>
                  <a:schemeClr val="tx1">
                    <a:lumMod val="85000"/>
                  </a:schemeClr>
                </a:solidFill>
              </a:rPr>
              <a:t>Focus for release: performance </a:t>
            </a:r>
            <a:br>
              <a:rPr lang="en-US" dirty="0" smtClean="0">
                <a:solidFill>
                  <a:schemeClr val="tx1">
                    <a:lumMod val="85000"/>
                  </a:schemeClr>
                </a:solidFill>
              </a:rPr>
            </a:br>
            <a:r>
              <a:rPr lang="en-US" dirty="0" smtClean="0">
                <a:solidFill>
                  <a:schemeClr val="tx1">
                    <a:lumMod val="85000"/>
                  </a:schemeClr>
                </a:solidFill>
              </a:rPr>
              <a:t>and efficiency.</a:t>
            </a:r>
          </a:p>
          <a:p>
            <a:endParaRPr lang="en-US" dirty="0" smtClean="0">
              <a:solidFill>
                <a:schemeClr val="tx1">
                  <a:lumMod val="85000"/>
                </a:schemeClr>
              </a:solidFill>
            </a:endParaRPr>
          </a:p>
          <a:p>
            <a:r>
              <a:rPr lang="en-US" dirty="0" smtClean="0">
                <a:solidFill>
                  <a:schemeClr val="tx1">
                    <a:lumMod val="85000"/>
                  </a:schemeClr>
                </a:solidFill>
              </a:rPr>
              <a:t>New 11.2 features/APIs across variety of scenarios/hardware.</a:t>
            </a:r>
          </a:p>
          <a:p>
            <a:endParaRPr lang="en-US" dirty="0">
              <a:solidFill>
                <a:schemeClr val="tx1">
                  <a:lumMod val="85000"/>
                </a:schemeClr>
              </a:solidFill>
            </a:endParaRPr>
          </a:p>
          <a:p>
            <a:r>
              <a:rPr lang="en-US" dirty="0" smtClean="0">
                <a:solidFill>
                  <a:schemeClr val="tx1">
                    <a:lumMod val="85000"/>
                  </a:schemeClr>
                </a:solidFill>
              </a:rPr>
              <a:t>Compatible with all existing apps.</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What’s new in Direct3D?</a:t>
            </a:r>
            <a:endParaRPr lang="en-US" dirty="0"/>
          </a:p>
        </p:txBody>
      </p:sp>
    </p:spTree>
    <p:extLst>
      <p:ext uri="{BB962C8B-B14F-4D97-AF65-F5344CB8AC3E}">
        <p14:creationId xmlns:p14="http://schemas.microsoft.com/office/powerpoint/2010/main" val="37484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CF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Core improvements</a:t>
            </a:r>
            <a:endParaRPr lang="en-US" dirty="0"/>
          </a:p>
        </p:txBody>
      </p:sp>
    </p:spTree>
    <p:extLst>
      <p:ext uri="{BB962C8B-B14F-4D97-AF65-F5344CB8AC3E}">
        <p14:creationId xmlns:p14="http://schemas.microsoft.com/office/powerpoint/2010/main" val="165250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3200" dirty="0" smtClean="0"/>
              <a:t>On new drivers, everyday </a:t>
            </a:r>
            <a:br>
              <a:rPr lang="en-US" sz="3200" dirty="0" smtClean="0"/>
            </a:br>
            <a:r>
              <a:rPr lang="en-US" sz="3200" dirty="0" smtClean="0"/>
              <a:t>operations faster.</a:t>
            </a:r>
          </a:p>
          <a:p>
            <a:r>
              <a:rPr lang="en-US" sz="3200" dirty="0" smtClean="0"/>
              <a:t>Instancing now optional for 9_1.</a:t>
            </a:r>
          </a:p>
          <a:p>
            <a:r>
              <a:rPr lang="en-US" sz="3200" dirty="0" smtClean="0"/>
              <a:t>Frame latency reductions.</a:t>
            </a:r>
          </a:p>
        </p:txBody>
      </p:sp>
      <p:pic>
        <p:nvPicPr>
          <p:cNvPr id="5" name="Picture Placeholder 4"/>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1278" r="21278"/>
          <a:stretch>
            <a:fillRect/>
          </a:stretch>
        </p:blipFill>
        <p:spPr/>
      </p:pic>
      <p:sp>
        <p:nvSpPr>
          <p:cNvPr id="3" name="Title 2"/>
          <p:cNvSpPr>
            <a:spLocks noGrp="1"/>
          </p:cNvSpPr>
          <p:nvPr>
            <p:ph type="title"/>
          </p:nvPr>
        </p:nvSpPr>
        <p:spPr/>
        <p:txBody>
          <a:bodyPr/>
          <a:lstStyle/>
          <a:p>
            <a:r>
              <a:rPr lang="en-US" smtClean="0"/>
              <a:t>Core improvements</a:t>
            </a:r>
            <a:endParaRPr lang="en-US" dirty="0"/>
          </a:p>
        </p:txBody>
      </p:sp>
    </p:spTree>
    <p:extLst>
      <p:ext uri="{BB962C8B-B14F-4D97-AF65-F5344CB8AC3E}">
        <p14:creationId xmlns:p14="http://schemas.microsoft.com/office/powerpoint/2010/main" val="27048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New IDXGIDevice3: Trim API.</a:t>
            </a:r>
          </a:p>
          <a:p>
            <a:r>
              <a:rPr lang="en-US" dirty="0" smtClean="0"/>
              <a:t>Frees internal driver allocations.</a:t>
            </a:r>
          </a:p>
          <a:p>
            <a:r>
              <a:rPr lang="en-US" dirty="0" smtClean="0"/>
              <a:t>No further action necessary from app.</a:t>
            </a:r>
          </a:p>
          <a:p>
            <a:r>
              <a:rPr lang="en-US" dirty="0" smtClean="0"/>
              <a:t>Better for app, also required.</a:t>
            </a:r>
          </a:p>
        </p:txBody>
      </p:sp>
      <p:pic>
        <p:nvPicPr>
          <p:cNvPr id="5" name="Picture Placeholder 4"/>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1278" r="21278"/>
          <a:stretch>
            <a:fillRect/>
          </a:stretch>
        </p:blipFill>
        <p:spPr/>
      </p:pic>
      <p:sp>
        <p:nvSpPr>
          <p:cNvPr id="3" name="Title 2"/>
          <p:cNvSpPr>
            <a:spLocks noGrp="1"/>
          </p:cNvSpPr>
          <p:nvPr>
            <p:ph type="title"/>
          </p:nvPr>
        </p:nvSpPr>
        <p:spPr/>
        <p:txBody>
          <a:bodyPr/>
          <a:lstStyle/>
          <a:p>
            <a:r>
              <a:rPr lang="en-US" dirty="0" smtClean="0"/>
              <a:t>Core improvements</a:t>
            </a:r>
            <a:endParaRPr lang="en-US" dirty="0"/>
          </a:p>
        </p:txBody>
      </p:sp>
    </p:spTree>
    <p:extLst>
      <p:ext uri="{BB962C8B-B14F-4D97-AF65-F5344CB8AC3E}">
        <p14:creationId xmlns:p14="http://schemas.microsoft.com/office/powerpoint/2010/main" val="23448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Leveraging new features</a:t>
            </a:r>
            <a:endParaRPr lang="en-US" dirty="0"/>
          </a:p>
        </p:txBody>
      </p:sp>
    </p:spTree>
    <p:extLst>
      <p:ext uri="{BB962C8B-B14F-4D97-AF65-F5344CB8AC3E}">
        <p14:creationId xmlns:p14="http://schemas.microsoft.com/office/powerpoint/2010/main" val="132323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7C4DB0AD-8659-4260-935F-784FB1781312}"/>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54A44E37-71EE-4B79-AA7A-FEAB8B5F6F44}"/>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D5A12C4F-C97F-4A16-8210-194573411702}"/>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7F77FF92-3E91-4F29-8676-D190193D9469}"/>
    </a:ext>
  </a:extLst>
</a:theme>
</file>

<file path=ppt/theme/theme5.xml><?xml version="1.0" encoding="utf-8"?>
<a:theme xmlns:a="http://schemas.openxmlformats.org/drawingml/2006/main" name="4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BDC69487-88DC-4A29-A564-3D82D0547566}"/>
    </a:ext>
  </a:extLst>
</a:theme>
</file>

<file path=ppt/theme/theme6.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COPY 2013 BUILD Template_CLIENT-PROVIDED.potx" id="{A453943B-D4C4-40CE-A8DD-D80B10E20B90}" vid="{B83FC5DE-3989-4F98-A243-E14C8DE6D91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Bennett Sorbo</External_x0020_Speaker>
    <Session_x0020_Code xmlns="2295e2e7-0eeb-498e-8716-217bb2ee6ee3">3-062</Session_x0020_Cod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8b529f77-48ab-4581-b468-93f09345b8aa"/>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2295e2e7-0eeb-498e-8716-217bb2ee6ee3"/>
    <ds:schemaRef ds:uri="http://schemas.openxmlformats.org/package/2006/metadata/core-properties"/>
    <ds:schemaRef ds:uri="230e9df3-be65-4c73-a93b-d1236ebd677e"/>
    <ds:schemaRef ds:uri="http://schemas.microsoft.com/office/2006/metadata/properties"/>
  </ds:schemaRefs>
</ds:datastoreItem>
</file>

<file path=customXml/itemProps2.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TotalTime>
  <Words>4653</Words>
  <Application>Microsoft Office PowerPoint</Application>
  <PresentationFormat>Custom</PresentationFormat>
  <Paragraphs>573</Paragraphs>
  <Slides>47</Slides>
  <Notes>31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47</vt:i4>
      </vt:variant>
    </vt:vector>
  </HeadingPairs>
  <TitlesOfParts>
    <vt:vector size="61" baseType="lpstr">
      <vt:lpstr>ＭＳ Ｐゴシック</vt:lpstr>
      <vt:lpstr>Arial</vt:lpstr>
      <vt:lpstr>Avenir LT Pro 45 Book</vt:lpstr>
      <vt:lpstr>Calibri</vt:lpstr>
      <vt:lpstr>Consolas</vt:lpstr>
      <vt:lpstr>Segoe UI</vt:lpstr>
      <vt:lpstr>Segoe UI Light</vt:lpstr>
      <vt:lpstr>Verdana</vt:lpstr>
      <vt:lpstr>Build_Template_16x9 - Rev 03</vt:lpstr>
      <vt:lpstr>1_Build_Template_16x9 - Rev 03</vt:lpstr>
      <vt:lpstr>2_Build_Template_16x9 - Rev 03</vt:lpstr>
      <vt:lpstr>3_Build_Template_16x9 - Rev 03</vt:lpstr>
      <vt:lpstr>4_Build_Template_16x9 - Rev 03</vt:lpstr>
      <vt:lpstr>1_5-30426_BUILD_2013_Template_D.Blue</vt:lpstr>
      <vt:lpstr>PowerPoint Presentation</vt:lpstr>
      <vt:lpstr>What’s new in Direct3D 11.2</vt:lpstr>
      <vt:lpstr>Agenda </vt:lpstr>
      <vt:lpstr>Direct3D overview</vt:lpstr>
      <vt:lpstr>What’s new in Direct3D?</vt:lpstr>
      <vt:lpstr>Core improvements</vt:lpstr>
      <vt:lpstr>Core improvements</vt:lpstr>
      <vt:lpstr>Core improvements</vt:lpstr>
      <vt:lpstr>Leveraging new features</vt:lpstr>
      <vt:lpstr>New features overview</vt:lpstr>
      <vt:lpstr>1. Hardware overlay support</vt:lpstr>
      <vt:lpstr>Hardware overlay support</vt:lpstr>
      <vt:lpstr>Hardware overlay support</vt:lpstr>
      <vt:lpstr>Hardware overlay support: static scaling</vt:lpstr>
      <vt:lpstr>Static scaling sample code</vt:lpstr>
      <vt:lpstr>Hardware overlay support</vt:lpstr>
      <vt:lpstr>Hardware overlay support: dynamic scaling</vt:lpstr>
      <vt:lpstr>Dynamic scaling sample code</vt:lpstr>
      <vt:lpstr>Dynamic scaling</vt:lpstr>
      <vt:lpstr>Hardware overlay support</vt:lpstr>
      <vt:lpstr>Overlays: swap chain composition</vt:lpstr>
      <vt:lpstr>Swap chain composition sample code</vt:lpstr>
      <vt:lpstr>Swap chain composition</vt:lpstr>
      <vt:lpstr>Swap chain composition best practices</vt:lpstr>
      <vt:lpstr>Swap chain composition advanced usage</vt:lpstr>
      <vt:lpstr>2. Runtime shader modification</vt:lpstr>
      <vt:lpstr>HLSL shader linking</vt:lpstr>
      <vt:lpstr>HLSL shader linking</vt:lpstr>
      <vt:lpstr>HLSL shader linking usage overview</vt:lpstr>
      <vt:lpstr>3. Mappable default buffers</vt:lpstr>
      <vt:lpstr>Mappable default buffers</vt:lpstr>
      <vt:lpstr>Mappable default buffers</vt:lpstr>
      <vt:lpstr>4. Low-latency presentation API</vt:lpstr>
      <vt:lpstr>Low-latency presentation API (cont’d)</vt:lpstr>
      <vt:lpstr>Low-latency presentation</vt:lpstr>
      <vt:lpstr>Low-latency presentation sample code</vt:lpstr>
      <vt:lpstr>5. Tiled Resources</vt:lpstr>
      <vt:lpstr>Tiled resources</vt:lpstr>
      <vt:lpstr>Summary/further resources</vt:lpstr>
      <vt:lpstr>New features</vt:lpstr>
      <vt:lpstr>New interfaces</vt:lpstr>
      <vt:lpstr>SDK Samples</vt:lpstr>
      <vt:lpstr>Summary</vt:lpstr>
      <vt:lpstr>Further resources - related BUILD talks </vt:lpstr>
      <vt:lpstr>Questions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Direct3D 11.2</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13</cp:revision>
  <dcterms:created xsi:type="dcterms:W3CDTF">2013-03-29T21:32:40Z</dcterms:created>
  <dcterms:modified xsi:type="dcterms:W3CDTF">2013-06-26T21:51:30Z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