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 id="2147484403" r:id="rId9"/>
  </p:sldMasterIdLst>
  <p:notesMasterIdLst>
    <p:notesMasterId r:id="rId66"/>
  </p:notesMasterIdLst>
  <p:handoutMasterIdLst>
    <p:handoutMasterId r:id="rId67"/>
  </p:handoutMasterIdLst>
  <p:sldIdLst>
    <p:sldId id="1090" r:id="rId10"/>
    <p:sldId id="1091" r:id="rId11"/>
    <p:sldId id="1092" r:id="rId12"/>
    <p:sldId id="1093" r:id="rId13"/>
    <p:sldId id="1094" r:id="rId14"/>
    <p:sldId id="1095" r:id="rId15"/>
    <p:sldId id="1096" r:id="rId16"/>
    <p:sldId id="1097" r:id="rId17"/>
    <p:sldId id="1098" r:id="rId18"/>
    <p:sldId id="1099" r:id="rId19"/>
    <p:sldId id="1100" r:id="rId20"/>
    <p:sldId id="1101" r:id="rId21"/>
    <p:sldId id="1102" r:id="rId22"/>
    <p:sldId id="1103" r:id="rId23"/>
    <p:sldId id="1104" r:id="rId24"/>
    <p:sldId id="1105" r:id="rId25"/>
    <p:sldId id="1106" r:id="rId26"/>
    <p:sldId id="1107" r:id="rId27"/>
    <p:sldId id="1108" r:id="rId28"/>
    <p:sldId id="1109" r:id="rId29"/>
    <p:sldId id="1110" r:id="rId30"/>
    <p:sldId id="1111" r:id="rId31"/>
    <p:sldId id="1112" r:id="rId32"/>
    <p:sldId id="1113" r:id="rId33"/>
    <p:sldId id="1114" r:id="rId34"/>
    <p:sldId id="1115" r:id="rId35"/>
    <p:sldId id="1116" r:id="rId36"/>
    <p:sldId id="1117" r:id="rId37"/>
    <p:sldId id="1118" r:id="rId38"/>
    <p:sldId id="1119" r:id="rId39"/>
    <p:sldId id="1120" r:id="rId40"/>
    <p:sldId id="1121" r:id="rId41"/>
    <p:sldId id="1122" r:id="rId42"/>
    <p:sldId id="1123" r:id="rId43"/>
    <p:sldId id="1124" r:id="rId44"/>
    <p:sldId id="1125" r:id="rId45"/>
    <p:sldId id="1126" r:id="rId46"/>
    <p:sldId id="1127" r:id="rId47"/>
    <p:sldId id="1128" r:id="rId48"/>
    <p:sldId id="1129" r:id="rId49"/>
    <p:sldId id="1130" r:id="rId50"/>
    <p:sldId id="1131" r:id="rId51"/>
    <p:sldId id="1132" r:id="rId52"/>
    <p:sldId id="1133" r:id="rId53"/>
    <p:sldId id="1134" r:id="rId54"/>
    <p:sldId id="1135" r:id="rId55"/>
    <p:sldId id="1136" r:id="rId56"/>
    <p:sldId id="1137" r:id="rId57"/>
    <p:sldId id="1138" r:id="rId58"/>
    <p:sldId id="1139" r:id="rId59"/>
    <p:sldId id="1140" r:id="rId60"/>
    <p:sldId id="1141" r:id="rId61"/>
    <p:sldId id="1142" r:id="rId62"/>
    <p:sldId id="1143" r:id="rId63"/>
    <p:sldId id="1144" r:id="rId64"/>
    <p:sldId id="1145" r:id="rId65"/>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0110" autoAdjust="0"/>
  </p:normalViewPr>
  <p:slideViewPr>
    <p:cSldViewPr>
      <p:cViewPr varScale="1">
        <p:scale>
          <a:sx n="100" d="100"/>
          <a:sy n="100" d="100"/>
        </p:scale>
        <p:origin x="1242" y="90"/>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6/26/2013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00167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24001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49288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233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8" indent="-171418">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84710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8" indent="-171418">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86227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00835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2:52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46224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7202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4297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4842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832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6428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6054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5162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9034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974240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5725648"/>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005524630"/>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36354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800506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1203210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879947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05543593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75411503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999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134046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92513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34978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4154599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5468925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21482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714178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890932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wo column on three column grid (left)">
    <p:spTree>
      <p:nvGrpSpPr>
        <p:cNvPr id="1" name=""/>
        <p:cNvGrpSpPr/>
        <p:nvPr/>
      </p:nvGrpSpPr>
      <p:grpSpPr>
        <a:xfrm>
          <a:off x="0" y="0"/>
          <a:ext cx="0" cy="0"/>
          <a:chOff x="0" y="0"/>
          <a:chExt cx="0" cy="0"/>
        </a:xfrm>
      </p:grpSpPr>
      <p:sp>
        <p:nvSpPr>
          <p:cNvPr id="14" name="Content Placeholder 3"/>
          <p:cNvSpPr>
            <a:spLocks noGrp="1"/>
          </p:cNvSpPr>
          <p:nvPr>
            <p:ph sz="half" idx="16"/>
          </p:nvPr>
        </p:nvSpPr>
        <p:spPr>
          <a:xfrm>
            <a:off x="8503101" y="1840922"/>
            <a:ext cx="3310073" cy="4221001"/>
          </a:xfrm>
        </p:spPr>
        <p:txBody>
          <a:bodyPr lIns="0">
            <a:noAutofit/>
          </a:bodyPr>
          <a:lstStyle>
            <a:lvl1pPr marL="349336" indent="-349336">
              <a:buFont typeface="Wingdings" pitchFamily="2" charset="2"/>
              <a:buChar char="§"/>
              <a:defRPr lang="en-US" sz="2446" kern="1200" dirty="0" smtClean="0">
                <a:solidFill>
                  <a:srgbClr val="666666"/>
                </a:solidFill>
                <a:latin typeface="Segoe UI" pitchFamily="34" charset="0"/>
                <a:ea typeface="Segoe UI" pitchFamily="34" charset="0"/>
                <a:cs typeface="Segoe UI" pitchFamily="34" charset="0"/>
              </a:defRPr>
            </a:lvl1pPr>
            <a:lvl2pPr marL="756894" indent="-291114">
              <a:buFont typeface="Wingdings" pitchFamily="2" charset="2"/>
              <a:buChar char="§"/>
              <a:defRPr sz="2038">
                <a:solidFill>
                  <a:srgbClr val="666666"/>
                </a:solidFill>
              </a:defRPr>
            </a:lvl2pPr>
            <a:lvl3pPr marL="1164453" indent="-232890">
              <a:buFont typeface="Wingdings" pitchFamily="2" charset="2"/>
              <a:buChar char="§"/>
              <a:defRPr sz="2038">
                <a:solidFill>
                  <a:srgbClr val="666666"/>
                </a:solidFill>
              </a:defRPr>
            </a:lvl3pPr>
            <a:lvl4pPr marL="1630236" indent="-232890">
              <a:buFont typeface="Wingdings" pitchFamily="2" charset="2"/>
              <a:buChar char="§"/>
              <a:defRPr sz="1834">
                <a:solidFill>
                  <a:srgbClr val="666666"/>
                </a:solidFill>
              </a:defRPr>
            </a:lvl4pPr>
            <a:lvl5pPr marL="2096016" indent="-232890">
              <a:buFont typeface="Wingdings" pitchFamily="2" charset="2"/>
              <a:buChar char="§"/>
              <a:defRPr sz="1834">
                <a:solidFill>
                  <a:srgbClr val="666666"/>
                </a:solidFill>
              </a:defRPr>
            </a:lvl5pPr>
            <a:lvl6pPr>
              <a:defRPr sz="1834"/>
            </a:lvl6pPr>
            <a:lvl7pPr>
              <a:defRPr sz="1834"/>
            </a:lvl7pPr>
            <a:lvl8pPr>
              <a:defRPr sz="1834"/>
            </a:lvl8pPr>
            <a:lvl9pPr>
              <a:defRPr sz="1834"/>
            </a:lvl9pPr>
          </a:lstStyle>
          <a:p>
            <a:pPr marL="326047" lvl="0" indent="-326047" algn="l" defTabSz="931562" rtl="0" eaLnBrk="1" latinLnBrk="0" hangingPunct="1">
              <a:lnSpc>
                <a:spcPts val="2446"/>
              </a:lnSpc>
              <a:spcBef>
                <a:spcPts val="1834"/>
              </a:spcBef>
              <a:spcAft>
                <a:spcPts val="611"/>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5"/>
          </p:nvPr>
        </p:nvSpPr>
        <p:spPr>
          <a:xfrm>
            <a:off x="632879" y="1840922"/>
            <a:ext cx="7271207" cy="4221001"/>
          </a:xfrm>
        </p:spPr>
        <p:txBody>
          <a:bodyPr lIns="0">
            <a:noAutofit/>
          </a:bodyPr>
          <a:lstStyle>
            <a:lvl1pPr marL="349336" indent="-349336">
              <a:buFont typeface="Wingdings" pitchFamily="2" charset="2"/>
              <a:buChar char="§"/>
              <a:defRPr lang="en-US" sz="2446" kern="1200" dirty="0" smtClean="0">
                <a:solidFill>
                  <a:srgbClr val="666666"/>
                </a:solidFill>
                <a:latin typeface="Segoe UI" pitchFamily="34" charset="0"/>
                <a:ea typeface="Segoe UI" pitchFamily="34" charset="0"/>
                <a:cs typeface="Segoe UI" pitchFamily="34" charset="0"/>
              </a:defRPr>
            </a:lvl1pPr>
            <a:lvl2pPr marL="756894" indent="-291114">
              <a:buFont typeface="Wingdings" pitchFamily="2" charset="2"/>
              <a:buChar char="§"/>
              <a:defRPr sz="2038">
                <a:solidFill>
                  <a:srgbClr val="666666"/>
                </a:solidFill>
              </a:defRPr>
            </a:lvl2pPr>
            <a:lvl3pPr marL="1164453" indent="-232890">
              <a:buFont typeface="Wingdings" pitchFamily="2" charset="2"/>
              <a:buChar char="§"/>
              <a:defRPr sz="2038">
                <a:solidFill>
                  <a:srgbClr val="666666"/>
                </a:solidFill>
              </a:defRPr>
            </a:lvl3pPr>
            <a:lvl4pPr marL="1630236" indent="-232890">
              <a:buFont typeface="Wingdings" pitchFamily="2" charset="2"/>
              <a:buChar char="§"/>
              <a:defRPr sz="1834">
                <a:solidFill>
                  <a:srgbClr val="666666"/>
                </a:solidFill>
              </a:defRPr>
            </a:lvl4pPr>
            <a:lvl5pPr marL="2096016" indent="-232890">
              <a:buFont typeface="Wingdings" pitchFamily="2" charset="2"/>
              <a:buChar char="§"/>
              <a:defRPr sz="1834">
                <a:solidFill>
                  <a:srgbClr val="666666"/>
                </a:solidFill>
              </a:defRPr>
            </a:lvl5pPr>
            <a:lvl6pPr>
              <a:defRPr sz="1834"/>
            </a:lvl6pPr>
            <a:lvl7pPr>
              <a:defRPr sz="1834"/>
            </a:lvl7pPr>
            <a:lvl8pPr>
              <a:defRPr sz="1834"/>
            </a:lvl8pPr>
            <a:lvl9pPr>
              <a:defRPr sz="1834"/>
            </a:lvl9pPr>
          </a:lstStyle>
          <a:p>
            <a:pPr marL="326047" lvl="0" indent="-326047" algn="l" defTabSz="931562" rtl="0" eaLnBrk="1" latinLnBrk="0" hangingPunct="1">
              <a:lnSpc>
                <a:spcPts val="2446"/>
              </a:lnSpc>
              <a:spcBef>
                <a:spcPts val="1834"/>
              </a:spcBef>
              <a:spcAft>
                <a:spcPts val="611"/>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3" hasCustomPrompt="1"/>
          </p:nvPr>
        </p:nvSpPr>
        <p:spPr>
          <a:xfrm>
            <a:off x="621825" y="1398906"/>
            <a:ext cx="11205895" cy="310869"/>
          </a:xfrm>
        </p:spPr>
        <p:txBody>
          <a:bodyPr lIns="0" anchor="b" anchorCtr="0">
            <a:noAutofit/>
          </a:bodyPr>
          <a:lstStyle>
            <a:lvl1pPr marL="0" indent="0" algn="l">
              <a:buFont typeface="Arial" pitchFamily="34" charset="0"/>
              <a:buNone/>
              <a:defRPr sz="1631"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5" y="1"/>
            <a:ext cx="11255764" cy="1165754"/>
          </a:xfrm>
        </p:spPr>
        <p:txBody>
          <a:bodyPr lIns="0"/>
          <a:lstStyle>
            <a:lvl1pPr algn="l">
              <a:defRPr/>
            </a:lvl1pPr>
          </a:lstStyle>
          <a:p>
            <a:r>
              <a:rPr lang="en-US" dirty="0" smtClean="0"/>
              <a:t>Click to edit Master title style</a:t>
            </a:r>
            <a:endParaRPr lang="en-US" dirty="0"/>
          </a:p>
        </p:txBody>
      </p:sp>
      <p:sp>
        <p:nvSpPr>
          <p:cNvPr id="12" name="Footer Placeholder 11"/>
          <p:cNvSpPr>
            <a:spLocks noGrp="1"/>
          </p:cNvSpPr>
          <p:nvPr>
            <p:ph type="ftr" sz="quarter" idx="19"/>
          </p:nvPr>
        </p:nvSpPr>
        <p:spPr>
          <a:xfrm>
            <a:off x="626614" y="6590285"/>
            <a:ext cx="1850618" cy="131135"/>
          </a:xfrm>
          <a:prstGeom prst="rect">
            <a:avLst/>
          </a:prstGeom>
        </p:spPr>
        <p:txBody>
          <a:bodyPr/>
          <a:lstStyle/>
          <a:p>
            <a:r>
              <a:rPr lang="en-US" smtClean="0">
                <a:solidFill>
                  <a:prstClr val="black">
                    <a:lumMod val="65000"/>
                    <a:lumOff val="35000"/>
                  </a:prstClr>
                </a:solidFill>
              </a:rPr>
              <a:t>Microsoft Confidential</a:t>
            </a:r>
            <a:endParaRPr lang="en-US" dirty="0">
              <a:solidFill>
                <a:prstClr val="black">
                  <a:lumMod val="65000"/>
                  <a:lumOff val="35000"/>
                </a:prstClr>
              </a:solidFill>
            </a:endParaRPr>
          </a:p>
        </p:txBody>
      </p:sp>
    </p:spTree>
    <p:extLst>
      <p:ext uri="{BB962C8B-B14F-4D97-AF65-F5344CB8AC3E}">
        <p14:creationId xmlns:p14="http://schemas.microsoft.com/office/powerpoint/2010/main" val="47335996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09898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8679906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29662" y="1942925"/>
            <a:ext cx="11375535" cy="16166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0421052"/>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25146824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7311520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23894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370391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41893736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0379041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9084176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7599950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79093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298780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7327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5886740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08405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124361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heme" Target="../theme/theme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3"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869025804"/>
      </p:ext>
    </p:extLst>
  </p:cSld>
  <p:clrMap bg1="dk1" tx1="lt1" bg2="dk2" tx2="lt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 id="2147484397" r:id="rId18"/>
    <p:sldLayoutId id="2147484398" r:id="rId19"/>
    <p:sldLayoutId id="2147484399" r:id="rId20"/>
    <p:sldLayoutId id="2147484400" r:id="rId21"/>
    <p:sldLayoutId id="2147484401" r:id="rId22"/>
    <p:sldLayoutId id="2147484402" r:id="rId23"/>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6430562"/>
      </p:ext>
    </p:extLst>
  </p:cSld>
  <p:clrMap bg1="dk1" tx1="lt1" bg2="dk2" tx2="lt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2.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go.microsoft.com/fwlink/?LinkId=227669&amp;clcid=0x409" TargetMode="External"/><Relationship Id="rId2" Type="http://schemas.openxmlformats.org/officeDocument/2006/relationships/hyperlink" Target="http://go.microsoft.com/fwlink/?LinkId=227649&amp;clcid=0x409" TargetMode="Externa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8.xml"/><Relationship Id="rId5" Type="http://schemas.openxmlformats.org/officeDocument/2006/relationships/image" Target="../media/image20.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832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 y="3926"/>
            <a:ext cx="12426819" cy="698667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 y="3926"/>
            <a:ext cx="12434709" cy="6991111"/>
          </a:xfrm>
          <a:prstGeom prst="rect">
            <a:avLst/>
          </a:prstGeom>
        </p:spPr>
      </p:pic>
    </p:spTree>
    <p:extLst>
      <p:ext uri="{BB962C8B-B14F-4D97-AF65-F5344CB8AC3E}">
        <p14:creationId xmlns:p14="http://schemas.microsoft.com/office/powerpoint/2010/main" val="3648592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solidFill>
                  <a:schemeClr val="bg1"/>
                </a:solidFill>
              </a:rPr>
              <a:t>Take multiple pictures in rapid fashion.</a:t>
            </a:r>
          </a:p>
          <a:p>
            <a:r>
              <a:rPr lang="en-US" dirty="0" smtClean="0">
                <a:solidFill>
                  <a:schemeClr val="bg1"/>
                </a:solidFill>
              </a:rPr>
              <a:t>Not just a burst picture mode.</a:t>
            </a:r>
          </a:p>
          <a:p>
            <a:r>
              <a:rPr lang="en-US" dirty="0" smtClean="0">
                <a:solidFill>
                  <a:schemeClr val="bg1"/>
                </a:solidFill>
              </a:rPr>
              <a:t>Pictures before trigger time.</a:t>
            </a:r>
          </a:p>
          <a:p>
            <a:r>
              <a:rPr lang="en-US" dirty="0" smtClean="0">
                <a:solidFill>
                  <a:schemeClr val="bg1"/>
                </a:solidFill>
              </a:rPr>
              <a:t>More on how, later…</a:t>
            </a:r>
          </a:p>
        </p:txBody>
      </p:sp>
      <p:pic>
        <p:nvPicPr>
          <p:cNvPr id="3" name="Picture Placeholder 2"/>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21832" r="21832"/>
          <a:stretch/>
        </p:blipFill>
        <p:spPr/>
      </p:pic>
      <p:sp>
        <p:nvSpPr>
          <p:cNvPr id="5" name="Title 4"/>
          <p:cNvSpPr>
            <a:spLocks noGrp="1"/>
          </p:cNvSpPr>
          <p:nvPr>
            <p:ph type="title"/>
          </p:nvPr>
        </p:nvSpPr>
        <p:spPr/>
        <p:txBody>
          <a:bodyPr/>
          <a:lstStyle/>
          <a:p>
            <a:r>
              <a:rPr lang="en-US" dirty="0" err="1" smtClean="0"/>
              <a:t>Photosequence</a:t>
            </a:r>
            <a:endParaRPr lang="en-US" dirty="0"/>
          </a:p>
        </p:txBody>
      </p:sp>
    </p:spTree>
    <p:extLst>
      <p:ext uri="{BB962C8B-B14F-4D97-AF65-F5344CB8AC3E}">
        <p14:creationId xmlns:p14="http://schemas.microsoft.com/office/powerpoint/2010/main" val="20001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Photosequence</a:t>
            </a:r>
            <a:r>
              <a:rPr lang="en-US" dirty="0" smtClean="0"/>
              <a:t> demo</a:t>
            </a:r>
            <a:endParaRPr lang="en-US" dirty="0"/>
          </a:p>
        </p:txBody>
      </p:sp>
    </p:spTree>
    <p:extLst>
      <p:ext uri="{BB962C8B-B14F-4D97-AF65-F5344CB8AC3E}">
        <p14:creationId xmlns:p14="http://schemas.microsoft.com/office/powerpoint/2010/main" val="1032801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1948" y="2504511"/>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
        <p:nvSpPr>
          <p:cNvPr id="5" name="Content Placeholder 2"/>
          <p:cNvSpPr txBox="1">
            <a:spLocks/>
          </p:cNvSpPr>
          <p:nvPr/>
        </p:nvSpPr>
        <p:spPr>
          <a:xfrm>
            <a:off x="501865" y="3905315"/>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
        <p:nvSpPr>
          <p:cNvPr id="2" name="TextBox 1"/>
          <p:cNvSpPr txBox="1"/>
          <p:nvPr/>
        </p:nvSpPr>
        <p:spPr>
          <a:xfrm>
            <a:off x="655637" y="2735262"/>
            <a:ext cx="1066800" cy="369332"/>
          </a:xfrm>
          <a:prstGeom prst="rect">
            <a:avLst/>
          </a:prstGeom>
          <a:noFill/>
        </p:spPr>
        <p:txBody>
          <a:bodyPr wrap="square" rtlCol="0">
            <a:spAutoFit/>
          </a:bodyPr>
          <a:lstStyle/>
          <a:p>
            <a:r>
              <a:rPr lang="en-US" dirty="0" smtClean="0">
                <a:solidFill>
                  <a:srgbClr val="000000"/>
                </a:solidFill>
              </a:rPr>
              <a:t>Timeline</a:t>
            </a:r>
            <a:endParaRPr lang="en-US" sz="2400" dirty="0" smtClean="0">
              <a:solidFill>
                <a:srgbClr val="000000"/>
              </a:solidFill>
            </a:endParaRPr>
          </a:p>
        </p:txBody>
      </p:sp>
      <p:cxnSp>
        <p:nvCxnSpPr>
          <p:cNvPr id="6" name="Straight Arrow Connector 5"/>
          <p:cNvCxnSpPr>
            <a:stCxn id="2" idx="3"/>
          </p:cNvCxnSpPr>
          <p:nvPr/>
        </p:nvCxnSpPr>
        <p:spPr>
          <a:xfrm>
            <a:off x="1722437" y="2919928"/>
            <a:ext cx="96774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5075237" y="1749875"/>
            <a:ext cx="1219200" cy="457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User trigger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1265237" y="3764583"/>
            <a:ext cx="10494829" cy="774654"/>
            <a:chOff x="1265237" y="3764583"/>
            <a:chExt cx="10494829" cy="774654"/>
          </a:xfrm>
        </p:grpSpPr>
        <p:sp>
          <p:nvSpPr>
            <p:cNvPr id="10" name="Rounded Rectangle 9"/>
            <p:cNvSpPr/>
            <p:nvPr/>
          </p:nvSpPr>
          <p:spPr bwMode="auto">
            <a:xfrm>
              <a:off x="5982847" y="3777039"/>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5</a:t>
              </a:r>
            </a:p>
          </p:txBody>
        </p:sp>
        <p:sp>
          <p:nvSpPr>
            <p:cNvPr id="15" name="Rounded Rectangle 14"/>
            <p:cNvSpPr/>
            <p:nvPr/>
          </p:nvSpPr>
          <p:spPr bwMode="auto">
            <a:xfrm>
              <a:off x="2035859" y="3764583"/>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1</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3035300" y="3764583"/>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2</a:t>
              </a:r>
            </a:p>
          </p:txBody>
        </p:sp>
        <p:sp>
          <p:nvSpPr>
            <p:cNvPr id="17" name="Rounded Rectangle 16"/>
            <p:cNvSpPr/>
            <p:nvPr/>
          </p:nvSpPr>
          <p:spPr bwMode="auto">
            <a:xfrm>
              <a:off x="4018647" y="3764583"/>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3</a:t>
              </a:r>
            </a:p>
          </p:txBody>
        </p:sp>
        <p:sp>
          <p:nvSpPr>
            <p:cNvPr id="18" name="Rounded Rectangle 17"/>
            <p:cNvSpPr/>
            <p:nvPr/>
          </p:nvSpPr>
          <p:spPr bwMode="auto">
            <a:xfrm>
              <a:off x="4997374" y="3776526"/>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4</a:t>
              </a:r>
            </a:p>
          </p:txBody>
        </p:sp>
        <p:sp>
          <p:nvSpPr>
            <p:cNvPr id="19" name="Rounded Rectangle 18"/>
            <p:cNvSpPr/>
            <p:nvPr/>
          </p:nvSpPr>
          <p:spPr bwMode="auto">
            <a:xfrm>
              <a:off x="6984024" y="3764583"/>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6</a:t>
              </a:r>
            </a:p>
          </p:txBody>
        </p:sp>
        <p:sp>
          <p:nvSpPr>
            <p:cNvPr id="20" name="Rounded Rectangle 19"/>
            <p:cNvSpPr/>
            <p:nvPr/>
          </p:nvSpPr>
          <p:spPr bwMode="auto">
            <a:xfrm>
              <a:off x="7945702" y="3776526"/>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7</a:t>
              </a:r>
            </a:p>
          </p:txBody>
        </p:sp>
        <p:sp>
          <p:nvSpPr>
            <p:cNvPr id="21" name="Rounded Rectangle 20"/>
            <p:cNvSpPr/>
            <p:nvPr/>
          </p:nvSpPr>
          <p:spPr bwMode="auto">
            <a:xfrm>
              <a:off x="8890560" y="3776526"/>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8</a:t>
              </a:r>
            </a:p>
          </p:txBody>
        </p:sp>
        <p:sp>
          <p:nvSpPr>
            <p:cNvPr id="22" name="Rounded Rectangle 21"/>
            <p:cNvSpPr/>
            <p:nvPr/>
          </p:nvSpPr>
          <p:spPr bwMode="auto">
            <a:xfrm>
              <a:off x="9864624" y="3776526"/>
              <a:ext cx="685800" cy="658364"/>
            </a:xfrm>
            <a:prstGeom prst="round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a:gradFill>
                    <a:gsLst>
                      <a:gs pos="0">
                        <a:srgbClr val="FFFFFF"/>
                      </a:gs>
                      <a:gs pos="100000">
                        <a:srgbClr val="FFFFFF"/>
                      </a:gs>
                    </a:gsLst>
                    <a:lin ang="5400000" scaled="0"/>
                  </a:gradFill>
                  <a:ea typeface="Segoe UI" pitchFamily="34" charset="0"/>
                  <a:cs typeface="Segoe UI" pitchFamily="34" charset="0"/>
                </a:rPr>
                <a:t>9</a:t>
              </a:r>
            </a:p>
          </p:txBody>
        </p:sp>
        <p:sp>
          <p:nvSpPr>
            <p:cNvPr id="33" name="TextBox 32"/>
            <p:cNvSpPr txBox="1"/>
            <p:nvPr/>
          </p:nvSpPr>
          <p:spPr>
            <a:xfrm>
              <a:off x="1265237" y="3954462"/>
              <a:ext cx="1066800" cy="584775"/>
            </a:xfrm>
            <a:prstGeom prst="rect">
              <a:avLst/>
            </a:prstGeom>
            <a:noFill/>
          </p:spPr>
          <p:txBody>
            <a:bodyPr wrap="square" rtlCol="0">
              <a:spAutoFit/>
            </a:bodyPr>
            <a:lstStyle/>
            <a:p>
              <a:r>
                <a:rPr lang="en-US" sz="3200" dirty="0" smtClean="0">
                  <a:solidFill>
                    <a:srgbClr val="FF0000"/>
                  </a:solidFill>
                </a:rPr>
                <a:t>…</a:t>
              </a:r>
              <a:endParaRPr lang="en-US" sz="4000" dirty="0" smtClean="0">
                <a:solidFill>
                  <a:srgbClr val="FF0000"/>
                </a:solidFill>
              </a:endParaRPr>
            </a:p>
          </p:txBody>
        </p:sp>
        <p:sp>
          <p:nvSpPr>
            <p:cNvPr id="34" name="TextBox 33"/>
            <p:cNvSpPr txBox="1"/>
            <p:nvPr/>
          </p:nvSpPr>
          <p:spPr>
            <a:xfrm>
              <a:off x="10693266" y="3954461"/>
              <a:ext cx="1066800" cy="584775"/>
            </a:xfrm>
            <a:prstGeom prst="rect">
              <a:avLst/>
            </a:prstGeom>
            <a:noFill/>
          </p:spPr>
          <p:txBody>
            <a:bodyPr wrap="square" rtlCol="0">
              <a:spAutoFit/>
            </a:bodyPr>
            <a:lstStyle/>
            <a:p>
              <a:r>
                <a:rPr lang="en-US" sz="3200" dirty="0" smtClean="0">
                  <a:solidFill>
                    <a:srgbClr val="FF0000"/>
                  </a:solidFill>
                </a:rPr>
                <a:t>…</a:t>
              </a:r>
              <a:endParaRPr lang="en-US" sz="4000" dirty="0" smtClean="0">
                <a:solidFill>
                  <a:srgbClr val="FF0000"/>
                </a:solidFill>
              </a:endParaRPr>
            </a:p>
          </p:txBody>
        </p:sp>
      </p:grpSp>
      <p:grpSp>
        <p:nvGrpSpPr>
          <p:cNvPr id="44" name="Group 43"/>
          <p:cNvGrpSpPr/>
          <p:nvPr/>
        </p:nvGrpSpPr>
        <p:grpSpPr>
          <a:xfrm>
            <a:off x="4850744" y="2187626"/>
            <a:ext cx="1249239" cy="1534841"/>
            <a:chOff x="4850744" y="2187626"/>
            <a:chExt cx="1249239" cy="1534841"/>
          </a:xfrm>
        </p:grpSpPr>
        <p:cxnSp>
          <p:nvCxnSpPr>
            <p:cNvPr id="36" name="Straight Arrow Connector 35"/>
            <p:cNvCxnSpPr/>
            <p:nvPr/>
          </p:nvCxnSpPr>
          <p:spPr>
            <a:xfrm flipH="1">
              <a:off x="5669987" y="2187626"/>
              <a:ext cx="14850" cy="1534841"/>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50744" y="3158665"/>
              <a:ext cx="1249239" cy="307777"/>
            </a:xfrm>
            <a:prstGeom prst="rect">
              <a:avLst/>
            </a:prstGeom>
            <a:noFill/>
          </p:spPr>
          <p:txBody>
            <a:bodyPr wrap="square" rtlCol="0">
              <a:spAutoFit/>
            </a:bodyPr>
            <a:lstStyle/>
            <a:p>
              <a:r>
                <a:rPr lang="en-US" sz="1400" dirty="0" smtClean="0">
                  <a:solidFill>
                    <a:srgbClr val="7FBA00"/>
                  </a:solidFill>
                </a:rPr>
                <a:t>Intended</a:t>
              </a:r>
              <a:endParaRPr lang="en-US" sz="2400" dirty="0" smtClean="0">
                <a:solidFill>
                  <a:srgbClr val="7FBA00"/>
                </a:solidFill>
              </a:endParaRPr>
            </a:p>
          </p:txBody>
        </p:sp>
      </p:grpSp>
      <p:grpSp>
        <p:nvGrpSpPr>
          <p:cNvPr id="43" name="Group 42"/>
          <p:cNvGrpSpPr/>
          <p:nvPr/>
        </p:nvGrpSpPr>
        <p:grpSpPr>
          <a:xfrm>
            <a:off x="5684838" y="2207074"/>
            <a:ext cx="1447799" cy="1534841"/>
            <a:chOff x="5684838" y="2207074"/>
            <a:chExt cx="1447799" cy="1534841"/>
          </a:xfrm>
        </p:grpSpPr>
        <p:cxnSp>
          <p:nvCxnSpPr>
            <p:cNvPr id="30" name="Elbow Connector 29"/>
            <p:cNvCxnSpPr>
              <a:stCxn id="9" idx="2"/>
            </p:cNvCxnSpPr>
            <p:nvPr/>
          </p:nvCxnSpPr>
          <p:spPr>
            <a:xfrm rot="16200000" flipH="1">
              <a:off x="5603217" y="2288695"/>
              <a:ext cx="1534841" cy="1371600"/>
            </a:xfrm>
            <a:prstGeom prst="bentConnector3">
              <a:avLst>
                <a:gd name="adj1" fmla="val 3436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447625" y="3177035"/>
              <a:ext cx="685012" cy="307777"/>
            </a:xfrm>
            <a:prstGeom prst="rect">
              <a:avLst/>
            </a:prstGeom>
            <a:noFill/>
          </p:spPr>
          <p:txBody>
            <a:bodyPr wrap="square" rtlCol="0">
              <a:spAutoFit/>
            </a:bodyPr>
            <a:lstStyle/>
            <a:p>
              <a:r>
                <a:rPr lang="en-US" sz="1400" dirty="0" smtClean="0">
                  <a:solidFill>
                    <a:srgbClr val="7FBA00"/>
                  </a:solidFill>
                </a:rPr>
                <a:t>Actual</a:t>
              </a:r>
              <a:endParaRPr lang="en-US" sz="2400" dirty="0" smtClean="0">
                <a:solidFill>
                  <a:srgbClr val="7FBA00"/>
                </a:solidFill>
              </a:endParaRPr>
            </a:p>
          </p:txBody>
        </p:sp>
      </p:grpSp>
      <p:grpSp>
        <p:nvGrpSpPr>
          <p:cNvPr id="51" name="Group 50"/>
          <p:cNvGrpSpPr/>
          <p:nvPr/>
        </p:nvGrpSpPr>
        <p:grpSpPr>
          <a:xfrm>
            <a:off x="6837598" y="4532050"/>
            <a:ext cx="952278" cy="981341"/>
            <a:chOff x="6837598" y="4547288"/>
            <a:chExt cx="952278" cy="981341"/>
          </a:xfrm>
        </p:grpSpPr>
        <p:sp>
          <p:nvSpPr>
            <p:cNvPr id="38" name="Left Brace 37"/>
            <p:cNvSpPr/>
            <p:nvPr/>
          </p:nvSpPr>
          <p:spPr>
            <a:xfrm rot="16200000">
              <a:off x="7144573" y="4373552"/>
              <a:ext cx="338328"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6" name="TextBox 45"/>
            <p:cNvSpPr txBox="1"/>
            <p:nvPr/>
          </p:nvSpPr>
          <p:spPr>
            <a:xfrm>
              <a:off x="6837598" y="4943854"/>
              <a:ext cx="952278" cy="584775"/>
            </a:xfrm>
            <a:prstGeom prst="rect">
              <a:avLst/>
            </a:prstGeom>
            <a:noFill/>
          </p:spPr>
          <p:txBody>
            <a:bodyPr wrap="square" rtlCol="0">
              <a:spAutoFit/>
            </a:bodyPr>
            <a:lstStyle/>
            <a:p>
              <a:pPr algn="ctr"/>
              <a:r>
                <a:rPr lang="en-US" sz="1600" dirty="0" smtClean="0">
                  <a:solidFill>
                    <a:srgbClr val="00BCF2"/>
                  </a:solidFill>
                </a:rPr>
                <a:t>Trigger photo</a:t>
              </a:r>
              <a:endParaRPr lang="en-US" sz="2800" dirty="0" smtClean="0">
                <a:solidFill>
                  <a:srgbClr val="00BCF2"/>
                </a:solidFill>
              </a:endParaRPr>
            </a:p>
          </p:txBody>
        </p:sp>
      </p:grpSp>
      <p:grpSp>
        <p:nvGrpSpPr>
          <p:cNvPr id="52" name="Group 51"/>
          <p:cNvGrpSpPr/>
          <p:nvPr/>
        </p:nvGrpSpPr>
        <p:grpSpPr>
          <a:xfrm>
            <a:off x="7932516" y="4532050"/>
            <a:ext cx="2617910" cy="981341"/>
            <a:chOff x="7932516" y="4621973"/>
            <a:chExt cx="2617910" cy="981341"/>
          </a:xfrm>
        </p:grpSpPr>
        <p:sp>
          <p:nvSpPr>
            <p:cNvPr id="45" name="Left Brace 44"/>
            <p:cNvSpPr/>
            <p:nvPr/>
          </p:nvSpPr>
          <p:spPr>
            <a:xfrm rot="16200000">
              <a:off x="9072307" y="3482182"/>
              <a:ext cx="338328" cy="26179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8" name="TextBox 47"/>
            <p:cNvSpPr txBox="1"/>
            <p:nvPr/>
          </p:nvSpPr>
          <p:spPr>
            <a:xfrm>
              <a:off x="8569921" y="5018539"/>
              <a:ext cx="1343100" cy="584775"/>
            </a:xfrm>
            <a:prstGeom prst="rect">
              <a:avLst/>
            </a:prstGeom>
            <a:noFill/>
          </p:spPr>
          <p:txBody>
            <a:bodyPr wrap="square" rtlCol="0">
              <a:spAutoFit/>
            </a:bodyPr>
            <a:lstStyle/>
            <a:p>
              <a:pPr algn="ctr"/>
              <a:r>
                <a:rPr lang="en-US" sz="1600" dirty="0" smtClean="0">
                  <a:solidFill>
                    <a:srgbClr val="00BCF2"/>
                  </a:solidFill>
                </a:rPr>
                <a:t>Post-trigger photos</a:t>
              </a:r>
              <a:endParaRPr lang="en-US" sz="2800" dirty="0" smtClean="0">
                <a:solidFill>
                  <a:srgbClr val="00BCF2"/>
                </a:solidFill>
              </a:endParaRPr>
            </a:p>
          </p:txBody>
        </p:sp>
      </p:grpSp>
      <p:grpSp>
        <p:nvGrpSpPr>
          <p:cNvPr id="50" name="Group 49"/>
          <p:cNvGrpSpPr/>
          <p:nvPr/>
        </p:nvGrpSpPr>
        <p:grpSpPr>
          <a:xfrm>
            <a:off x="3060950" y="4532050"/>
            <a:ext cx="3579587" cy="984951"/>
            <a:chOff x="3060950" y="4609072"/>
            <a:chExt cx="3579587" cy="984951"/>
          </a:xfrm>
        </p:grpSpPr>
        <p:sp>
          <p:nvSpPr>
            <p:cNvPr id="39" name="Left Brace 38"/>
            <p:cNvSpPr/>
            <p:nvPr/>
          </p:nvSpPr>
          <p:spPr>
            <a:xfrm rot="-5400000">
              <a:off x="4682749" y="2987273"/>
              <a:ext cx="335990" cy="35795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9" name="TextBox 48"/>
            <p:cNvSpPr txBox="1"/>
            <p:nvPr/>
          </p:nvSpPr>
          <p:spPr>
            <a:xfrm>
              <a:off x="4179194" y="5009248"/>
              <a:ext cx="1343100" cy="584775"/>
            </a:xfrm>
            <a:prstGeom prst="rect">
              <a:avLst/>
            </a:prstGeom>
            <a:noFill/>
          </p:spPr>
          <p:txBody>
            <a:bodyPr wrap="square" rtlCol="0">
              <a:spAutoFit/>
            </a:bodyPr>
            <a:lstStyle/>
            <a:p>
              <a:pPr algn="ctr"/>
              <a:r>
                <a:rPr lang="en-US" sz="1600" dirty="0" smtClean="0">
                  <a:solidFill>
                    <a:srgbClr val="00BCF2"/>
                  </a:solidFill>
                </a:rPr>
                <a:t>Pre-trigger photos</a:t>
              </a:r>
              <a:endParaRPr lang="en-US" sz="2800" dirty="0" smtClean="0">
                <a:solidFill>
                  <a:srgbClr val="00BCF2"/>
                </a:solidFill>
              </a:endParaRPr>
            </a:p>
          </p:txBody>
        </p:sp>
      </p:grpSp>
      <p:sp>
        <p:nvSpPr>
          <p:cNvPr id="23" name="Title 22"/>
          <p:cNvSpPr>
            <a:spLocks noGrp="1"/>
          </p:cNvSpPr>
          <p:nvPr>
            <p:ph type="title"/>
          </p:nvPr>
        </p:nvSpPr>
        <p:spPr/>
        <p:txBody>
          <a:bodyPr/>
          <a:lstStyle/>
          <a:p>
            <a:r>
              <a:rPr lang="en-US" dirty="0" err="1" smtClean="0"/>
              <a:t>Photosequence</a:t>
            </a:r>
            <a:endParaRPr lang="en-US" dirty="0"/>
          </a:p>
        </p:txBody>
      </p:sp>
    </p:spTree>
    <p:extLst>
      <p:ext uri="{BB962C8B-B14F-4D97-AF65-F5344CB8AC3E}">
        <p14:creationId xmlns:p14="http://schemas.microsoft.com/office/powerpoint/2010/main" val="273105575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an app using Capture APIs</a:t>
            </a:r>
            <a:endParaRPr lang="en-US" dirty="0"/>
          </a:p>
        </p:txBody>
      </p:sp>
    </p:spTree>
    <p:extLst>
      <p:ext uri="{BB962C8B-B14F-4D97-AF65-F5344CB8AC3E}">
        <p14:creationId xmlns:p14="http://schemas.microsoft.com/office/powerpoint/2010/main" val="1677930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3006774" y="4296640"/>
            <a:ext cx="9012818" cy="611150"/>
            <a:chOff x="2939111" y="4212772"/>
            <a:chExt cx="8817332" cy="599221"/>
          </a:xfrm>
        </p:grpSpPr>
        <p:sp>
          <p:nvSpPr>
            <p:cNvPr id="9" name="Rectangle 8"/>
            <p:cNvSpPr/>
            <p:nvPr/>
          </p:nvSpPr>
          <p:spPr>
            <a:xfrm>
              <a:off x="2939111" y="4212772"/>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rPr>
                <a:t>Protection</a:t>
              </a:r>
            </a:p>
          </p:txBody>
        </p:sp>
        <p:sp>
          <p:nvSpPr>
            <p:cNvPr id="10" name="TextBox 9"/>
            <p:cNvSpPr txBox="1"/>
            <p:nvPr/>
          </p:nvSpPr>
          <p:spPr>
            <a:xfrm>
              <a:off x="5371478" y="4298395"/>
              <a:ext cx="6384965" cy="421136"/>
            </a:xfrm>
            <a:prstGeom prst="rect">
              <a:avLst/>
            </a:prstGeom>
            <a:noFill/>
          </p:spPr>
          <p:txBody>
            <a:bodyPr wrap="square" lIns="124148" tIns="62074" rIns="124148" bIns="62074" rtlCol="0">
              <a:spAutoFit/>
            </a:bodyPr>
            <a:lstStyle/>
            <a:p>
              <a:r>
                <a:rPr lang="en-US" sz="1938" dirty="0">
                  <a:solidFill>
                    <a:srgbClr val="000000"/>
                  </a:solidFill>
                </a:rPr>
                <a:t>Use PlayReady or other content protection systems.</a:t>
              </a:r>
            </a:p>
          </p:txBody>
        </p:sp>
      </p:grpSp>
      <p:grpSp>
        <p:nvGrpSpPr>
          <p:cNvPr id="11" name="Group 10"/>
          <p:cNvGrpSpPr/>
          <p:nvPr/>
        </p:nvGrpSpPr>
        <p:grpSpPr>
          <a:xfrm>
            <a:off x="3006774" y="5773262"/>
            <a:ext cx="9012818" cy="611150"/>
            <a:chOff x="2939111" y="5660572"/>
            <a:chExt cx="8817332" cy="599221"/>
          </a:xfrm>
        </p:grpSpPr>
        <p:sp>
          <p:nvSpPr>
            <p:cNvPr id="12" name="Rectangle 11"/>
            <p:cNvSpPr/>
            <p:nvPr/>
          </p:nvSpPr>
          <p:spPr>
            <a:xfrm>
              <a:off x="2939111" y="5660572"/>
              <a:ext cx="2331019" cy="599221"/>
            </a:xfrm>
            <a:prstGeom prst="rect">
              <a:avLst/>
            </a:prstGeom>
            <a:solidFill>
              <a:srgbClr val="59CC0E"/>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rPr>
                <a:t>VideoEffects</a:t>
              </a:r>
            </a:p>
          </p:txBody>
        </p:sp>
        <p:sp>
          <p:nvSpPr>
            <p:cNvPr id="13" name="TextBox 12"/>
            <p:cNvSpPr txBox="1"/>
            <p:nvPr/>
          </p:nvSpPr>
          <p:spPr>
            <a:xfrm>
              <a:off x="5371478" y="5765800"/>
              <a:ext cx="6384965" cy="421136"/>
            </a:xfrm>
            <a:prstGeom prst="rect">
              <a:avLst/>
            </a:prstGeom>
            <a:noFill/>
          </p:spPr>
          <p:txBody>
            <a:bodyPr wrap="square" lIns="124148" tIns="62074" rIns="124148" bIns="62074" rtlCol="0">
              <a:spAutoFit/>
            </a:bodyPr>
            <a:lstStyle/>
            <a:p>
              <a:r>
                <a:rPr lang="en-US" sz="1938" dirty="0">
                  <a:solidFill>
                    <a:srgbClr val="000000"/>
                  </a:solidFill>
                </a:rPr>
                <a:t>Insert or remove well-known video effects.</a:t>
              </a:r>
            </a:p>
          </p:txBody>
        </p:sp>
      </p:grpSp>
      <p:grpSp>
        <p:nvGrpSpPr>
          <p:cNvPr id="14" name="Group 13"/>
          <p:cNvGrpSpPr/>
          <p:nvPr/>
        </p:nvGrpSpPr>
        <p:grpSpPr>
          <a:xfrm>
            <a:off x="3006774" y="2098361"/>
            <a:ext cx="9220009" cy="611150"/>
            <a:chOff x="2939111" y="2057400"/>
            <a:chExt cx="9020030" cy="599221"/>
          </a:xfrm>
        </p:grpSpPr>
        <p:sp>
          <p:nvSpPr>
            <p:cNvPr id="15" name="Rectangle 14"/>
            <p:cNvSpPr/>
            <p:nvPr/>
          </p:nvSpPr>
          <p:spPr>
            <a:xfrm>
              <a:off x="2939111" y="2057400"/>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rPr>
                <a:t>Devices</a:t>
              </a:r>
            </a:p>
          </p:txBody>
        </p:sp>
        <p:sp>
          <p:nvSpPr>
            <p:cNvPr id="16" name="TextBox 15"/>
            <p:cNvSpPr txBox="1"/>
            <p:nvPr/>
          </p:nvSpPr>
          <p:spPr>
            <a:xfrm>
              <a:off x="5371479" y="2175500"/>
              <a:ext cx="6587662" cy="421136"/>
            </a:xfrm>
            <a:prstGeom prst="rect">
              <a:avLst/>
            </a:prstGeom>
            <a:noFill/>
          </p:spPr>
          <p:txBody>
            <a:bodyPr wrap="square" lIns="124148" tIns="62074" rIns="124148" bIns="62074" rtlCol="0">
              <a:spAutoFit/>
            </a:bodyPr>
            <a:lstStyle/>
            <a:p>
              <a:r>
                <a:rPr lang="en-US" sz="1938" dirty="0">
                  <a:solidFill>
                    <a:srgbClr val="000000"/>
                  </a:solidFill>
                </a:rPr>
                <a:t>Input and output audio devices such as Bluetooth.</a:t>
              </a:r>
            </a:p>
          </p:txBody>
        </p:sp>
      </p:grpSp>
      <p:grpSp>
        <p:nvGrpSpPr>
          <p:cNvPr id="17" name="Group 16"/>
          <p:cNvGrpSpPr/>
          <p:nvPr/>
        </p:nvGrpSpPr>
        <p:grpSpPr>
          <a:xfrm>
            <a:off x="3006774" y="2817981"/>
            <a:ext cx="9012818" cy="611150"/>
            <a:chOff x="2939111" y="2762974"/>
            <a:chExt cx="8817332" cy="599221"/>
          </a:xfrm>
        </p:grpSpPr>
        <p:sp>
          <p:nvSpPr>
            <p:cNvPr id="18" name="Rectangle 17"/>
            <p:cNvSpPr/>
            <p:nvPr/>
          </p:nvSpPr>
          <p:spPr>
            <a:xfrm>
              <a:off x="2939111" y="2762974"/>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rPr>
                <a:t>Playlists</a:t>
              </a:r>
            </a:p>
          </p:txBody>
        </p:sp>
        <p:sp>
          <p:nvSpPr>
            <p:cNvPr id="19" name="TextBox 18"/>
            <p:cNvSpPr txBox="1"/>
            <p:nvPr/>
          </p:nvSpPr>
          <p:spPr>
            <a:xfrm>
              <a:off x="5371478" y="2861300"/>
              <a:ext cx="6384965" cy="421136"/>
            </a:xfrm>
            <a:prstGeom prst="rect">
              <a:avLst/>
            </a:prstGeom>
            <a:noFill/>
          </p:spPr>
          <p:txBody>
            <a:bodyPr wrap="square" lIns="124148" tIns="62074" rIns="124148" bIns="62074" rtlCol="0">
              <a:spAutoFit/>
            </a:bodyPr>
            <a:lstStyle/>
            <a:p>
              <a:r>
                <a:rPr lang="en-US" sz="1938" dirty="0">
                  <a:solidFill>
                    <a:srgbClr val="000000"/>
                  </a:solidFill>
                </a:rPr>
                <a:t>Work with audio playlists.</a:t>
              </a:r>
            </a:p>
          </p:txBody>
        </p:sp>
      </p:grpSp>
      <p:sp>
        <p:nvSpPr>
          <p:cNvPr id="21" name="TextBox 20"/>
          <p:cNvSpPr txBox="1"/>
          <p:nvPr/>
        </p:nvSpPr>
        <p:spPr>
          <a:xfrm>
            <a:off x="5493069" y="1440681"/>
            <a:ext cx="6526523" cy="429520"/>
          </a:xfrm>
          <a:prstGeom prst="rect">
            <a:avLst/>
          </a:prstGeom>
          <a:noFill/>
        </p:spPr>
        <p:txBody>
          <a:bodyPr wrap="square" lIns="124148" tIns="62074" rIns="124148" bIns="62074" rtlCol="0">
            <a:spAutoFit/>
          </a:bodyPr>
          <a:lstStyle/>
          <a:p>
            <a:r>
              <a:rPr lang="en-US" sz="1938" dirty="0">
                <a:solidFill>
                  <a:srgbClr val="000000"/>
                </a:solidFill>
              </a:rPr>
              <a:t>Snap a picture, record video and audio.</a:t>
            </a:r>
          </a:p>
        </p:txBody>
      </p:sp>
      <p:sp>
        <p:nvSpPr>
          <p:cNvPr id="22" name="Rectangle 21"/>
          <p:cNvSpPr/>
          <p:nvPr/>
        </p:nvSpPr>
        <p:spPr>
          <a:xfrm>
            <a:off x="3006774" y="1355259"/>
            <a:ext cx="2382700" cy="61115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rPr>
              <a:t>Capture</a:t>
            </a:r>
          </a:p>
        </p:txBody>
      </p:sp>
      <p:grpSp>
        <p:nvGrpSpPr>
          <p:cNvPr id="23" name="Group 22"/>
          <p:cNvGrpSpPr/>
          <p:nvPr/>
        </p:nvGrpSpPr>
        <p:grpSpPr>
          <a:xfrm>
            <a:off x="3006774" y="3577406"/>
            <a:ext cx="9012818" cy="611150"/>
            <a:chOff x="2939111" y="3507576"/>
            <a:chExt cx="8817332" cy="599221"/>
          </a:xfrm>
        </p:grpSpPr>
        <p:sp>
          <p:nvSpPr>
            <p:cNvPr id="24" name="TextBox 23"/>
            <p:cNvSpPr txBox="1"/>
            <p:nvPr/>
          </p:nvSpPr>
          <p:spPr>
            <a:xfrm>
              <a:off x="5371478" y="3623300"/>
              <a:ext cx="6384965" cy="421136"/>
            </a:xfrm>
            <a:prstGeom prst="rect">
              <a:avLst/>
            </a:prstGeom>
            <a:noFill/>
          </p:spPr>
          <p:txBody>
            <a:bodyPr wrap="square" lIns="124148" tIns="62074" rIns="124148" bIns="62074" rtlCol="0">
              <a:spAutoFit/>
            </a:bodyPr>
            <a:lstStyle/>
            <a:p>
              <a:r>
                <a:rPr lang="en-US" sz="1938" dirty="0">
                  <a:solidFill>
                    <a:srgbClr val="000000"/>
                  </a:solidFill>
                </a:rPr>
                <a:t>Stream media to a television or audio system.</a:t>
              </a:r>
            </a:p>
          </p:txBody>
        </p:sp>
        <p:sp>
          <p:nvSpPr>
            <p:cNvPr id="25" name="Rectangle 24"/>
            <p:cNvSpPr/>
            <p:nvPr/>
          </p:nvSpPr>
          <p:spPr>
            <a:xfrm>
              <a:off x="2939111" y="3507576"/>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rPr>
                <a:t>PlayTo</a:t>
              </a:r>
            </a:p>
          </p:txBody>
        </p:sp>
      </p:grpSp>
      <p:grpSp>
        <p:nvGrpSpPr>
          <p:cNvPr id="26" name="Group 25"/>
          <p:cNvGrpSpPr/>
          <p:nvPr/>
        </p:nvGrpSpPr>
        <p:grpSpPr>
          <a:xfrm>
            <a:off x="3006774" y="4981738"/>
            <a:ext cx="9012818" cy="733679"/>
            <a:chOff x="2939111" y="4884501"/>
            <a:chExt cx="8817332" cy="719358"/>
          </a:xfrm>
        </p:grpSpPr>
        <p:sp>
          <p:nvSpPr>
            <p:cNvPr id="27" name="TextBox 26"/>
            <p:cNvSpPr txBox="1"/>
            <p:nvPr/>
          </p:nvSpPr>
          <p:spPr>
            <a:xfrm>
              <a:off x="5371478" y="4884501"/>
              <a:ext cx="6384965" cy="719358"/>
            </a:xfrm>
            <a:prstGeom prst="rect">
              <a:avLst/>
            </a:prstGeom>
            <a:noFill/>
          </p:spPr>
          <p:txBody>
            <a:bodyPr wrap="square" lIns="124148" tIns="62074" rIns="124148" bIns="62074" rtlCol="0">
              <a:spAutoFit/>
            </a:bodyPr>
            <a:lstStyle/>
            <a:p>
              <a:r>
                <a:rPr lang="en-US" sz="1938" dirty="0">
                  <a:solidFill>
                    <a:srgbClr val="000000"/>
                  </a:solidFill>
                </a:rPr>
                <a:t>Convert music or video to other formats or resolutions, trim, or make effects permanent. </a:t>
              </a:r>
            </a:p>
          </p:txBody>
        </p:sp>
        <p:sp>
          <p:nvSpPr>
            <p:cNvPr id="28" name="Rectangle 27"/>
            <p:cNvSpPr/>
            <p:nvPr/>
          </p:nvSpPr>
          <p:spPr>
            <a:xfrm>
              <a:off x="2939111" y="4953000"/>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rPr>
                <a:t>Transcoding</a:t>
              </a:r>
            </a:p>
          </p:txBody>
        </p:sp>
      </p:grpSp>
      <p:sp>
        <p:nvSpPr>
          <p:cNvPr id="29" name="Rectangle 28"/>
          <p:cNvSpPr/>
          <p:nvPr/>
        </p:nvSpPr>
        <p:spPr bwMode="auto">
          <a:xfrm>
            <a:off x="313289" y="3533836"/>
            <a:ext cx="2382700" cy="65229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rPr>
              <a:t>Windows.Media.</a:t>
            </a:r>
          </a:p>
        </p:txBody>
      </p:sp>
      <p:sp>
        <p:nvSpPr>
          <p:cNvPr id="2" name="Title 1"/>
          <p:cNvSpPr>
            <a:spLocks noGrp="1"/>
          </p:cNvSpPr>
          <p:nvPr>
            <p:ph type="title"/>
          </p:nvPr>
        </p:nvSpPr>
        <p:spPr/>
        <p:txBody>
          <a:bodyPr/>
          <a:lstStyle/>
          <a:p>
            <a:r>
              <a:rPr lang="en-US" dirty="0" err="1" smtClean="0">
                <a:ea typeface="Segoe UI" pitchFamily="34" charset="0"/>
                <a:cs typeface="Segoe UI" pitchFamily="34" charset="0"/>
              </a:rPr>
              <a:t>Windows.Media</a:t>
            </a:r>
            <a:r>
              <a:rPr lang="en-US" dirty="0" smtClean="0">
                <a:ea typeface="Segoe UI" pitchFamily="34" charset="0"/>
                <a:cs typeface="Segoe UI" pitchFamily="34" charset="0"/>
              </a:rPr>
              <a:t> APIs</a:t>
            </a:r>
            <a:endParaRPr lang="en-US" dirty="0"/>
          </a:p>
        </p:txBody>
      </p:sp>
      <p:sp>
        <p:nvSpPr>
          <p:cNvPr id="30" name="Rectangle 29"/>
          <p:cNvSpPr/>
          <p:nvPr/>
        </p:nvSpPr>
        <p:spPr bwMode="auto">
          <a:xfrm>
            <a:off x="2695989" y="1333329"/>
            <a:ext cx="7597308" cy="633081"/>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endParaRPr lang="en-US" sz="1632" dirty="0">
              <a:solidFill>
                <a:srgbClr val="FFFFFF">
                  <a:lumMod val="95000"/>
                </a:srgbClr>
              </a:solidFill>
              <a:latin typeface="Consolas" pitchFamily="49" charset="0"/>
              <a:cs typeface="Consolas" pitchFamily="49" charset="0"/>
            </a:endParaRPr>
          </a:p>
        </p:txBody>
      </p:sp>
      <p:grpSp>
        <p:nvGrpSpPr>
          <p:cNvPr id="31" name="Group 30"/>
          <p:cNvGrpSpPr/>
          <p:nvPr/>
        </p:nvGrpSpPr>
        <p:grpSpPr>
          <a:xfrm>
            <a:off x="5493069" y="1291541"/>
            <a:ext cx="6850883" cy="656495"/>
            <a:chOff x="2939111" y="2012940"/>
            <a:chExt cx="6702290" cy="643681"/>
          </a:xfrm>
          <a:effectLst/>
        </p:grpSpPr>
        <p:sp>
          <p:nvSpPr>
            <p:cNvPr id="32" name="Rectangle 31"/>
            <p:cNvSpPr/>
            <p:nvPr/>
          </p:nvSpPr>
          <p:spPr>
            <a:xfrm>
              <a:off x="2939111" y="2057400"/>
              <a:ext cx="2331019" cy="5992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a:solidFill>
                    <a:srgbClr val="FFFFFF"/>
                  </a:solidFill>
                  <a:latin typeface="Segoe UI Light" pitchFamily="34" charset="0"/>
                </a:rPr>
                <a:t>CameraCaptureUI</a:t>
              </a:r>
            </a:p>
          </p:txBody>
        </p:sp>
        <p:sp>
          <p:nvSpPr>
            <p:cNvPr id="33" name="TextBox 32"/>
            <p:cNvSpPr txBox="1"/>
            <p:nvPr/>
          </p:nvSpPr>
          <p:spPr>
            <a:xfrm>
              <a:off x="5371479" y="2012940"/>
              <a:ext cx="4269922" cy="421136"/>
            </a:xfrm>
            <a:prstGeom prst="rect">
              <a:avLst/>
            </a:prstGeom>
            <a:noFill/>
          </p:spPr>
          <p:txBody>
            <a:bodyPr wrap="square" lIns="124148" tIns="62074" rIns="124148" bIns="62074" rtlCol="0">
              <a:spAutoFit/>
            </a:bodyPr>
            <a:lstStyle/>
            <a:p>
              <a:endParaRPr lang="en-US" sz="1938" dirty="0">
                <a:solidFill>
                  <a:srgbClr val="FFFFFF"/>
                </a:solidFill>
                <a:latin typeface="Segoe UI Light" pitchFamily="34" charset="0"/>
              </a:endParaRPr>
            </a:p>
          </p:txBody>
        </p:sp>
      </p:grpSp>
      <p:sp>
        <p:nvSpPr>
          <p:cNvPr id="34" name="Rectangle 33"/>
          <p:cNvSpPr/>
          <p:nvPr/>
        </p:nvSpPr>
        <p:spPr>
          <a:xfrm>
            <a:off x="5493067" y="2098361"/>
            <a:ext cx="2382700" cy="61115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938" b="1" dirty="0" err="1" smtClean="0">
                <a:solidFill>
                  <a:srgbClr val="FFFFFF"/>
                </a:solidFill>
                <a:latin typeface="Segoe UI Light" pitchFamily="34" charset="0"/>
              </a:rPr>
              <a:t>MediaCapture</a:t>
            </a:r>
            <a:r>
              <a:rPr lang="en-US" sz="1938" b="1" dirty="0" smtClean="0">
                <a:solidFill>
                  <a:srgbClr val="FFFFFF"/>
                </a:solidFill>
                <a:latin typeface="Segoe UI Light" pitchFamily="34" charset="0"/>
              </a:rPr>
              <a:t> API</a:t>
            </a:r>
            <a:endParaRPr lang="en-US" sz="1938" b="1" dirty="0">
              <a:solidFill>
                <a:srgbClr val="FFFFFF"/>
              </a:solidFill>
              <a:latin typeface="Segoe UI Light" pitchFamily="34" charset="0"/>
            </a:endParaRPr>
          </a:p>
        </p:txBody>
      </p:sp>
      <p:sp>
        <p:nvSpPr>
          <p:cNvPr id="35" name="Rectangle 34"/>
          <p:cNvSpPr/>
          <p:nvPr/>
        </p:nvSpPr>
        <p:spPr>
          <a:xfrm>
            <a:off x="292592" y="2671762"/>
            <a:ext cx="10992946" cy="3859967"/>
          </a:xfrm>
          <a:prstGeom prst="rect">
            <a:avLst/>
          </a:prstGeom>
        </p:spPr>
        <p:txBody>
          <a:bodyPr wrap="square">
            <a:spAutoFit/>
          </a:bodyPr>
          <a:lstStyle/>
          <a:p>
            <a:pPr>
              <a:lnSpc>
                <a:spcPct val="90000"/>
              </a:lnSpc>
              <a:spcBef>
                <a:spcPct val="20000"/>
              </a:spcBef>
              <a:buSzPct val="90000"/>
            </a:pPr>
            <a:r>
              <a:rPr lang="en-US" sz="3264" dirty="0">
                <a:solidFill>
                  <a:srgbClr val="000000"/>
                </a:solidFill>
                <a:latin typeface="Segoe UI Light"/>
              </a:rPr>
              <a:t>Camera Capture </a:t>
            </a:r>
            <a:r>
              <a:rPr lang="en-US" sz="3264" dirty="0" smtClean="0">
                <a:solidFill>
                  <a:srgbClr val="000000"/>
                </a:solidFill>
                <a:latin typeface="Segoe UI Light"/>
              </a:rPr>
              <a:t>UI.</a:t>
            </a:r>
            <a:endParaRPr lang="en-US" sz="3264" dirty="0">
              <a:solidFill>
                <a:srgbClr val="000000"/>
              </a:solidFill>
              <a:latin typeface="Segoe UI Light"/>
            </a:endParaRPr>
          </a:p>
          <a:p>
            <a:pPr marL="469536" indent="-469536">
              <a:lnSpc>
                <a:spcPct val="90000"/>
              </a:lnSpc>
              <a:spcBef>
                <a:spcPct val="20000"/>
              </a:spcBef>
              <a:buSzPct val="90000"/>
              <a:buFont typeface="Arial" pitchFamily="34" charset="0"/>
              <a:buChar char="•"/>
            </a:pPr>
            <a:r>
              <a:rPr lang="en-US" sz="3264" dirty="0">
                <a:solidFill>
                  <a:srgbClr val="000000"/>
                </a:solidFill>
                <a:latin typeface="Segoe UI Light"/>
              </a:rPr>
              <a:t>Similar to </a:t>
            </a:r>
            <a:r>
              <a:rPr lang="en-US" sz="3264" dirty="0" smtClean="0">
                <a:solidFill>
                  <a:srgbClr val="000000"/>
                </a:solidFill>
                <a:latin typeface="Segoe UI Light"/>
              </a:rPr>
              <a:t>‘pick’ </a:t>
            </a:r>
            <a:r>
              <a:rPr lang="en-US" sz="3264" dirty="0">
                <a:solidFill>
                  <a:srgbClr val="000000"/>
                </a:solidFill>
                <a:latin typeface="Segoe UI Light"/>
              </a:rPr>
              <a:t>photos or videos from the file </a:t>
            </a:r>
            <a:r>
              <a:rPr lang="en-US" sz="3264" dirty="0" smtClean="0">
                <a:solidFill>
                  <a:srgbClr val="000000"/>
                </a:solidFill>
                <a:latin typeface="Segoe UI Light"/>
              </a:rPr>
              <a:t>system.</a:t>
            </a:r>
            <a:endParaRPr lang="en-US" sz="3264" dirty="0">
              <a:solidFill>
                <a:srgbClr val="000000"/>
              </a:solidFill>
              <a:latin typeface="Segoe UI Light"/>
            </a:endParaRPr>
          </a:p>
          <a:p>
            <a:pPr marL="469536" indent="-469536">
              <a:lnSpc>
                <a:spcPct val="90000"/>
              </a:lnSpc>
              <a:spcBef>
                <a:spcPct val="20000"/>
              </a:spcBef>
              <a:buSzPct val="90000"/>
              <a:buFont typeface="Arial" pitchFamily="34" charset="0"/>
              <a:buChar char="•"/>
            </a:pPr>
            <a:r>
              <a:rPr lang="en-US" sz="3264" dirty="0">
                <a:solidFill>
                  <a:srgbClr val="000000"/>
                </a:solidFill>
                <a:latin typeface="Segoe UI Light"/>
              </a:rPr>
              <a:t>Built-in camera control with pre-defined user </a:t>
            </a:r>
            <a:r>
              <a:rPr lang="en-US" sz="3264" dirty="0" smtClean="0">
                <a:solidFill>
                  <a:srgbClr val="000000"/>
                </a:solidFill>
                <a:latin typeface="Segoe UI Light"/>
              </a:rPr>
              <a:t>workflow.</a:t>
            </a:r>
            <a:endParaRPr lang="en-US" sz="3264" dirty="0">
              <a:solidFill>
                <a:srgbClr val="000000"/>
              </a:solidFill>
              <a:latin typeface="Segoe UI Light"/>
            </a:endParaRPr>
          </a:p>
          <a:p>
            <a:pPr>
              <a:lnSpc>
                <a:spcPct val="90000"/>
              </a:lnSpc>
              <a:spcBef>
                <a:spcPct val="20000"/>
              </a:spcBef>
              <a:buSzPct val="90000"/>
            </a:pPr>
            <a:endParaRPr lang="en-US" sz="3264" dirty="0">
              <a:solidFill>
                <a:srgbClr val="000000"/>
              </a:solidFill>
              <a:latin typeface="Segoe UI Light"/>
            </a:endParaRPr>
          </a:p>
          <a:p>
            <a:pPr>
              <a:lnSpc>
                <a:spcPct val="90000"/>
              </a:lnSpc>
              <a:spcBef>
                <a:spcPct val="20000"/>
              </a:spcBef>
              <a:buSzPct val="90000"/>
            </a:pPr>
            <a:r>
              <a:rPr lang="en-US" sz="3264" dirty="0">
                <a:solidFill>
                  <a:srgbClr val="000000"/>
                </a:solidFill>
                <a:latin typeface="Segoe UI Light"/>
              </a:rPr>
              <a:t>Media Capture </a:t>
            </a:r>
            <a:r>
              <a:rPr lang="en-US" sz="3264" dirty="0" smtClean="0">
                <a:solidFill>
                  <a:srgbClr val="000000"/>
                </a:solidFill>
                <a:latin typeface="Segoe UI Light"/>
              </a:rPr>
              <a:t>API.</a:t>
            </a:r>
            <a:endParaRPr lang="en-US" sz="3264" dirty="0">
              <a:solidFill>
                <a:srgbClr val="000000"/>
              </a:solidFill>
              <a:latin typeface="Segoe UI Light"/>
            </a:endParaRPr>
          </a:p>
          <a:p>
            <a:pPr marL="469536" indent="-469536">
              <a:lnSpc>
                <a:spcPct val="90000"/>
              </a:lnSpc>
              <a:spcBef>
                <a:spcPct val="20000"/>
              </a:spcBef>
              <a:buSzPct val="90000"/>
              <a:buFont typeface="Arial" pitchFamily="34" charset="0"/>
              <a:buChar char="•"/>
            </a:pPr>
            <a:r>
              <a:rPr lang="en-US" sz="3264" dirty="0">
                <a:solidFill>
                  <a:srgbClr val="000000"/>
                </a:solidFill>
                <a:latin typeface="Segoe UI Light"/>
              </a:rPr>
              <a:t>You control every pixel on </a:t>
            </a:r>
            <a:r>
              <a:rPr lang="en-US" sz="3264" dirty="0" smtClean="0">
                <a:solidFill>
                  <a:srgbClr val="000000"/>
                </a:solidFill>
                <a:latin typeface="Segoe UI Light"/>
              </a:rPr>
              <a:t>screen.</a:t>
            </a:r>
            <a:endParaRPr lang="en-US" sz="3264" dirty="0">
              <a:solidFill>
                <a:srgbClr val="000000"/>
              </a:solidFill>
              <a:latin typeface="Segoe UI Light"/>
            </a:endParaRPr>
          </a:p>
          <a:p>
            <a:pPr marL="469536" indent="-469536">
              <a:lnSpc>
                <a:spcPct val="90000"/>
              </a:lnSpc>
              <a:spcBef>
                <a:spcPct val="20000"/>
              </a:spcBef>
              <a:buSzPct val="90000"/>
              <a:buFont typeface="Arial" pitchFamily="34" charset="0"/>
              <a:buChar char="•"/>
            </a:pPr>
            <a:r>
              <a:rPr lang="en-US" sz="3264" dirty="0">
                <a:solidFill>
                  <a:srgbClr val="000000"/>
                </a:solidFill>
                <a:latin typeface="Segoe UI Light"/>
              </a:rPr>
              <a:t>Custom User Experience and </a:t>
            </a:r>
            <a:r>
              <a:rPr lang="en-US" sz="3264" dirty="0" smtClean="0">
                <a:solidFill>
                  <a:srgbClr val="000000"/>
                </a:solidFill>
                <a:latin typeface="Segoe UI Light"/>
              </a:rPr>
              <a:t>workflow.</a:t>
            </a:r>
            <a:endParaRPr lang="en-US" sz="3264" dirty="0">
              <a:solidFill>
                <a:srgbClr val="000000"/>
              </a:solidFill>
              <a:latin typeface="Segoe UI Light"/>
            </a:endParaRPr>
          </a:p>
        </p:txBody>
      </p:sp>
      <p:sp>
        <p:nvSpPr>
          <p:cNvPr id="5" name="Rectangle 4"/>
          <p:cNvSpPr/>
          <p:nvPr/>
        </p:nvSpPr>
        <p:spPr>
          <a:xfrm>
            <a:off x="3642555" y="1467038"/>
            <a:ext cx="1174360" cy="390556"/>
          </a:xfrm>
          <a:prstGeom prst="rect">
            <a:avLst/>
          </a:prstGeom>
        </p:spPr>
        <p:txBody>
          <a:bodyPr wrap="none">
            <a:spAutoFit/>
          </a:bodyPr>
          <a:lstStyle/>
          <a:p>
            <a:pPr algn="ctr"/>
            <a:r>
              <a:rPr lang="en-US" sz="1938" b="1" dirty="0" smtClean="0">
                <a:solidFill>
                  <a:srgbClr val="FFFFFF"/>
                </a:solidFill>
              </a:rPr>
              <a:t>Capture.</a:t>
            </a:r>
            <a:endParaRPr lang="en-US" sz="1938" b="1" dirty="0">
              <a:solidFill>
                <a:srgbClr val="FFFFFF"/>
              </a:solidFill>
            </a:endParaRPr>
          </a:p>
        </p:txBody>
      </p:sp>
    </p:spTree>
    <p:extLst>
      <p:ext uri="{BB962C8B-B14F-4D97-AF65-F5344CB8AC3E}">
        <p14:creationId xmlns:p14="http://schemas.microsoft.com/office/powerpoint/2010/main" val="30561909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64" presetClass="path" presetSubtype="0" accel="50000" decel="50000" fill="hold" grpId="0" nodeType="withEffect">
                                  <p:stCondLst>
                                    <p:cond delay="0"/>
                                  </p:stCondLst>
                                  <p:childTnLst>
                                    <p:animMotion origin="layout" path="M -3.33333E-6 -0.00023 L -3.33333E-6 -0.31018 " pathEditMode="relative" rAng="0" ptsTypes="AA">
                                      <p:cBhvr>
                                        <p:cTn id="34" dur="2000" fill="hold"/>
                                        <p:tgtEl>
                                          <p:spTgt spid="29"/>
                                        </p:tgtEl>
                                        <p:attrNameLst>
                                          <p:attrName>ppt_x</p:attrName>
                                          <p:attrName>ppt_y</p:attrName>
                                        </p:attrNameLst>
                                      </p:cBhvr>
                                      <p:rCtr x="0" y="-15509"/>
                                    </p:animMotion>
                                  </p:childTnLst>
                                </p:cTn>
                              </p:par>
                              <p:par>
                                <p:cTn id="35" presetID="1" presetClass="exit" presetSubtype="0" fill="hold" nodeType="withEffect">
                                  <p:stCondLst>
                                    <p:cond delay="0"/>
                                  </p:stCondLst>
                                  <p:childTnLst>
                                    <p:set>
                                      <p:cBhvr>
                                        <p:cTn id="36" dur="1" fill="hold">
                                          <p:stCondLst>
                                            <p:cond delay="0"/>
                                          </p:stCondLst>
                                        </p:cTn>
                                        <p:tgtEl>
                                          <p:spTgt spid="22">
                                            <p:txEl>
                                              <p:pRg st="0" end="0"/>
                                            </p:txEl>
                                          </p:spTgt>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5">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0" grpId="0" animBg="1"/>
      <p:bldP spid="30" grpId="1" animBg="1"/>
      <p:bldP spid="3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Coding in Visual Studio</a:t>
            </a:r>
            <a:endParaRPr lang="en-US" dirty="0"/>
          </a:p>
        </p:txBody>
      </p:sp>
    </p:spTree>
    <p:extLst>
      <p:ext uri="{BB962C8B-B14F-4D97-AF65-F5344CB8AC3E}">
        <p14:creationId xmlns:p14="http://schemas.microsoft.com/office/powerpoint/2010/main" val="2940889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1948" y="2504511"/>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
        <p:nvSpPr>
          <p:cNvPr id="5" name="Content Placeholder 2"/>
          <p:cNvSpPr txBox="1">
            <a:spLocks/>
          </p:cNvSpPr>
          <p:nvPr/>
        </p:nvSpPr>
        <p:spPr>
          <a:xfrm>
            <a:off x="501865" y="3905315"/>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
        <p:nvSpPr>
          <p:cNvPr id="6" name="Title 5"/>
          <p:cNvSpPr>
            <a:spLocks noGrp="1"/>
          </p:cNvSpPr>
          <p:nvPr>
            <p:ph type="title"/>
          </p:nvPr>
        </p:nvSpPr>
        <p:spPr/>
        <p:txBody>
          <a:bodyPr/>
          <a:lstStyle/>
          <a:p>
            <a:r>
              <a:rPr lang="en-US" dirty="0" err="1" smtClean="0"/>
              <a:t>CameraCaptureUI</a:t>
            </a:r>
            <a:r>
              <a:rPr lang="en-US" dirty="0" smtClean="0"/>
              <a:t/>
            </a:r>
            <a:br>
              <a:rPr lang="en-US" dirty="0" smtClean="0"/>
            </a:br>
            <a:r>
              <a:rPr lang="en-US" sz="3600" dirty="0" smtClean="0"/>
              <a:t>What else can you do?</a:t>
            </a:r>
            <a:endParaRPr lang="en-US" dirty="0"/>
          </a:p>
        </p:txBody>
      </p:sp>
      <p:sp>
        <p:nvSpPr>
          <p:cNvPr id="9" name="Text Placeholder 8"/>
          <p:cNvSpPr>
            <a:spLocks noGrp="1"/>
          </p:cNvSpPr>
          <p:nvPr>
            <p:ph type="body" sz="quarter" idx="10"/>
          </p:nvPr>
        </p:nvSpPr>
        <p:spPr>
          <a:xfrm>
            <a:off x="274638" y="2125663"/>
            <a:ext cx="11887200" cy="4570412"/>
          </a:xfrm>
        </p:spPr>
        <p:txBody>
          <a:bodyPr/>
          <a:lstStyle/>
          <a:p>
            <a:pPr marL="400050" indent="-400050">
              <a:buFont typeface="Arial" panose="020B0604020202020204" pitchFamily="34" charset="0"/>
              <a:buChar char="•"/>
            </a:pPr>
            <a:r>
              <a:rPr lang="en-US" sz="3200" dirty="0" smtClean="0"/>
              <a:t>Specify ‘quality’ for photos and videos.</a:t>
            </a:r>
          </a:p>
          <a:p>
            <a:pPr marL="400050" indent="-400050">
              <a:buFont typeface="Arial" panose="020B0604020202020204" pitchFamily="34" charset="0"/>
              <a:buChar char="•"/>
            </a:pPr>
            <a:r>
              <a:rPr lang="en-US" sz="3200" dirty="0" smtClean="0"/>
              <a:t>Limit time on returned video.</a:t>
            </a:r>
          </a:p>
          <a:p>
            <a:pPr marL="400050" indent="-400050">
              <a:buFont typeface="Arial" panose="020B0604020202020204" pitchFamily="34" charset="0"/>
              <a:buChar char="•"/>
            </a:pPr>
            <a:r>
              <a:rPr lang="en-US" sz="3200" dirty="0" smtClean="0"/>
              <a:t>Fix aspect ratio or size for photos .</a:t>
            </a:r>
          </a:p>
          <a:p>
            <a:pPr lvl="0"/>
            <a:r>
              <a:rPr lang="en-US" dirty="0" smtClean="0"/>
              <a:t>Users can:</a:t>
            </a:r>
          </a:p>
          <a:p>
            <a:pPr marL="400050" indent="-400050">
              <a:buFont typeface="Arial" pitchFamily="34" charset="0"/>
              <a:buChar char="•"/>
            </a:pPr>
            <a:r>
              <a:rPr lang="en-US" sz="3200" dirty="0"/>
              <a:t>Cycle through cameras.</a:t>
            </a:r>
          </a:p>
          <a:p>
            <a:pPr marL="400050" indent="-400050">
              <a:buFont typeface="Arial" pitchFamily="34" charset="0"/>
              <a:buChar char="•"/>
            </a:pPr>
            <a:r>
              <a:rPr lang="en-US" sz="3200" dirty="0"/>
              <a:t>Turn on a timer for capture.</a:t>
            </a:r>
          </a:p>
          <a:p>
            <a:pPr marL="400050" indent="-400050">
              <a:buFont typeface="Arial" pitchFamily="34" charset="0"/>
              <a:buChar char="•"/>
            </a:pPr>
            <a:r>
              <a:rPr lang="en-US" sz="3200" dirty="0"/>
              <a:t>Adjust camera settings</a:t>
            </a:r>
            <a:r>
              <a:rPr lang="en-US" sz="3200" dirty="0" smtClean="0"/>
              <a:t>.</a:t>
            </a:r>
            <a:endParaRPr lang="en-US" sz="3200" dirty="0"/>
          </a:p>
        </p:txBody>
      </p:sp>
    </p:spTree>
    <p:extLst>
      <p:ext uri="{BB962C8B-B14F-4D97-AF65-F5344CB8AC3E}">
        <p14:creationId xmlns:p14="http://schemas.microsoft.com/office/powerpoint/2010/main" val="15780027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1948" y="2504511"/>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
        <p:nvSpPr>
          <p:cNvPr id="5" name="Content Placeholder 2"/>
          <p:cNvSpPr txBox="1">
            <a:spLocks/>
          </p:cNvSpPr>
          <p:nvPr/>
        </p:nvSpPr>
        <p:spPr>
          <a:xfrm>
            <a:off x="501865" y="3905315"/>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723" y="1208748"/>
            <a:ext cx="8427198" cy="548891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400" y="1569354"/>
            <a:ext cx="7789844" cy="47390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4467" y="1744662"/>
            <a:ext cx="5523710" cy="3107086"/>
          </a:xfrm>
          <a:prstGeom prst="rect">
            <a:avLst/>
          </a:prstGeom>
        </p:spPr>
      </p:pic>
      <p:sp>
        <p:nvSpPr>
          <p:cNvPr id="6" name="Title 5"/>
          <p:cNvSpPr>
            <a:spLocks noGrp="1"/>
          </p:cNvSpPr>
          <p:nvPr>
            <p:ph type="title"/>
          </p:nvPr>
        </p:nvSpPr>
        <p:spPr/>
        <p:txBody>
          <a:bodyPr/>
          <a:lstStyle/>
          <a:p>
            <a:r>
              <a:rPr lang="en-US" smtClean="0"/>
              <a:t>Slightly more advanced scenario</a:t>
            </a:r>
            <a:endParaRPr lang="en-US" dirty="0"/>
          </a:p>
        </p:txBody>
      </p:sp>
    </p:spTree>
    <p:extLst>
      <p:ext uri="{BB962C8B-B14F-4D97-AF65-F5344CB8AC3E}">
        <p14:creationId xmlns:p14="http://schemas.microsoft.com/office/powerpoint/2010/main" val="179819694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Coding in Visual Studio</a:t>
            </a:r>
            <a:endParaRPr lang="en-US" dirty="0"/>
          </a:p>
        </p:txBody>
      </p:sp>
    </p:spTree>
    <p:extLst>
      <p:ext uri="{BB962C8B-B14F-4D97-AF65-F5344CB8AC3E}">
        <p14:creationId xmlns:p14="http://schemas.microsoft.com/office/powerpoint/2010/main" val="192361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body" sz="quarter" idx="11"/>
          </p:nvPr>
        </p:nvSpPr>
        <p:spPr/>
        <p:txBody>
          <a:bodyPr/>
          <a:lstStyle/>
          <a:p>
            <a:r>
              <a:rPr lang="en-US" dirty="0" smtClean="0"/>
              <a:t>Mehmet </a:t>
            </a:r>
            <a:r>
              <a:rPr lang="en-US" dirty="0" err="1" smtClean="0"/>
              <a:t>Kucukgoz</a:t>
            </a:r>
            <a:endParaRPr lang="en-US" dirty="0" smtClean="0"/>
          </a:p>
          <a:p>
            <a:r>
              <a:rPr lang="en-US" dirty="0" smtClean="0"/>
              <a:t>Senior Program Manager</a:t>
            </a:r>
          </a:p>
          <a:p>
            <a:r>
              <a:rPr lang="en-US" dirty="0" smtClean="0"/>
              <a:t>3-088</a:t>
            </a:r>
          </a:p>
        </p:txBody>
      </p:sp>
      <p:sp>
        <p:nvSpPr>
          <p:cNvPr id="2" name="Title 1"/>
          <p:cNvSpPr>
            <a:spLocks noGrp="1"/>
          </p:cNvSpPr>
          <p:nvPr>
            <p:ph type="title"/>
          </p:nvPr>
        </p:nvSpPr>
        <p:spPr/>
        <p:txBody>
          <a:bodyPr/>
          <a:lstStyle/>
          <a:p>
            <a:r>
              <a:rPr lang="en-US" dirty="0" smtClean="0"/>
              <a:t>Building apps that use the camera</a:t>
            </a:r>
            <a:endParaRPr lang="en-US" dirty="0"/>
          </a:p>
        </p:txBody>
      </p:sp>
    </p:spTree>
    <p:extLst>
      <p:ext uri="{BB962C8B-B14F-4D97-AF65-F5344CB8AC3E}">
        <p14:creationId xmlns:p14="http://schemas.microsoft.com/office/powerpoint/2010/main" val="23441974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latin typeface="Segoe UI Light" panose="020B0502040204020203" pitchFamily="34" charset="0"/>
                <a:cs typeface="Segoe UI Light" panose="020B0502040204020203" pitchFamily="34" charset="0"/>
              </a:rPr>
              <a:t>Using microphone for audio only record</a:t>
            </a:r>
            <a:endParaRPr lang="en-US" dirty="0">
              <a:latin typeface="Segoe UI Light" panose="020B0502040204020203" pitchFamily="34" charset="0"/>
              <a:cs typeface="Segoe UI Light" panose="020B0502040204020203" pitchFamily="34" charset="0"/>
            </a:endParaRPr>
          </a:p>
        </p:txBody>
      </p:sp>
      <p:sp>
        <p:nvSpPr>
          <p:cNvPr id="7" name="Parallelogram 6"/>
          <p:cNvSpPr/>
          <p:nvPr/>
        </p:nvSpPr>
        <p:spPr bwMode="auto">
          <a:xfrm rot="20498828">
            <a:off x="8387421" y="3385900"/>
            <a:ext cx="1584835" cy="1620235"/>
          </a:xfrm>
          <a:prstGeom prst="parallelogram">
            <a:avLst>
              <a:gd name="adj" fmla="val 87672"/>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559"/>
            <a:endParaRPr lang="en-US" sz="3264" dirty="0">
              <a:solidFill>
                <a:srgbClr val="FFFFFF"/>
              </a:solidFill>
            </a:endParaRPr>
          </a:p>
        </p:txBody>
      </p:sp>
      <p:cxnSp>
        <p:nvCxnSpPr>
          <p:cNvPr id="8" name="Straight Connector 7"/>
          <p:cNvCxnSpPr/>
          <p:nvPr/>
        </p:nvCxnSpPr>
        <p:spPr>
          <a:xfrm flipV="1">
            <a:off x="10855218" y="1721835"/>
            <a:ext cx="243892" cy="3757556"/>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11" name="Text Placeholder 5"/>
          <p:cNvSpPr txBox="1">
            <a:spLocks/>
          </p:cNvSpPr>
          <p:nvPr/>
        </p:nvSpPr>
        <p:spPr>
          <a:xfrm>
            <a:off x="295274" y="1673352"/>
            <a:ext cx="11721248" cy="4708981"/>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1800" dirty="0" err="1" smtClean="0"/>
              <a:t>var</a:t>
            </a:r>
            <a:r>
              <a:rPr lang="en-US" sz="1800" dirty="0" smtClean="0"/>
              <a:t> mc = new </a:t>
            </a:r>
            <a:r>
              <a:rPr lang="en-US" sz="1800" dirty="0" err="1" smtClean="0"/>
              <a:t>Windows.Media.Capture.MediaCapture</a:t>
            </a:r>
            <a:r>
              <a:rPr lang="en-US" sz="1800" dirty="0" smtClean="0"/>
              <a:t>();</a:t>
            </a:r>
          </a:p>
          <a:p>
            <a:pPr>
              <a:defRPr/>
            </a:pPr>
            <a:endParaRPr lang="en-US" sz="1800" dirty="0" smtClean="0">
              <a:solidFill>
                <a:srgbClr val="65BC46"/>
              </a:solidFill>
            </a:endParaRPr>
          </a:p>
          <a:p>
            <a:pPr>
              <a:defRPr/>
            </a:pPr>
            <a:r>
              <a:rPr lang="en-US" sz="1800" dirty="0" smtClean="0">
                <a:solidFill>
                  <a:srgbClr val="65BC46"/>
                </a:solidFill>
              </a:rPr>
              <a:t>//Step 1: create an audio format profile</a:t>
            </a:r>
          </a:p>
          <a:p>
            <a:pPr>
              <a:defRPr/>
            </a:pPr>
            <a:r>
              <a:rPr lang="en-US" sz="1800" dirty="0" err="1" smtClean="0"/>
              <a:t>var</a:t>
            </a:r>
            <a:r>
              <a:rPr lang="en-US" sz="1800" dirty="0" smtClean="0"/>
              <a:t> </a:t>
            </a:r>
            <a:r>
              <a:rPr lang="en-US" sz="1800" dirty="0" err="1" smtClean="0"/>
              <a:t>encodingprofile</a:t>
            </a:r>
            <a:r>
              <a:rPr lang="en-US" sz="1800" dirty="0" smtClean="0"/>
              <a:t> = new Windows.Media.Capture.MediaEncodingProfile.createM4a(</a:t>
            </a:r>
            <a:r>
              <a:rPr lang="en-US" sz="1800" dirty="0" err="1" smtClean="0"/>
              <a:t>Windows.Media.Capture</a:t>
            </a:r>
            <a:r>
              <a:rPr lang="en-US" sz="1800" dirty="0" smtClean="0"/>
              <a:t>. </a:t>
            </a:r>
            <a:r>
              <a:rPr lang="en-US" sz="1800" dirty="0" err="1" smtClean="0"/>
              <a:t>AudioEncodingQuality.medium</a:t>
            </a:r>
            <a:r>
              <a:rPr lang="en-US" sz="1800" dirty="0" smtClean="0"/>
              <a:t>);</a:t>
            </a:r>
          </a:p>
          <a:p>
            <a:pPr>
              <a:defRPr/>
            </a:pPr>
            <a:endParaRPr lang="en-US" sz="1800" dirty="0" smtClean="0">
              <a:solidFill>
                <a:srgbClr val="65BC46"/>
              </a:solidFill>
            </a:endParaRPr>
          </a:p>
          <a:p>
            <a:pPr>
              <a:defRPr/>
            </a:pPr>
            <a:r>
              <a:rPr lang="en-US" sz="1800" dirty="0" smtClean="0">
                <a:solidFill>
                  <a:srgbClr val="65BC46"/>
                </a:solidFill>
              </a:rPr>
              <a:t>//Step 2: Create a file for the audio</a:t>
            </a:r>
          </a:p>
          <a:p>
            <a:pPr>
              <a:defRPr/>
            </a:pPr>
            <a:r>
              <a:rPr lang="en-US" sz="1800" dirty="0" smtClean="0"/>
              <a:t>return </a:t>
            </a:r>
            <a:r>
              <a:rPr lang="en-US" sz="1800" dirty="0" err="1" smtClean="0"/>
              <a:t>Windows.Storage.KnownFolders.musicLibrary.createFileAsync</a:t>
            </a:r>
            <a:r>
              <a:rPr lang="en-US" sz="1800" dirty="0" smtClean="0"/>
              <a:t>(“audio.m4a”)</a:t>
            </a:r>
          </a:p>
          <a:p>
            <a:pPr>
              <a:defRPr/>
            </a:pPr>
            <a:r>
              <a:rPr lang="en-US" sz="1800" dirty="0" smtClean="0"/>
              <a:t>       .then(function (</a:t>
            </a:r>
            <a:r>
              <a:rPr lang="en-US" sz="1800" dirty="0" err="1" smtClean="0"/>
              <a:t>newFile</a:t>
            </a:r>
            <a:r>
              <a:rPr lang="en-US" sz="1800" dirty="0" smtClean="0"/>
              <a:t>) {</a:t>
            </a:r>
          </a:p>
          <a:p>
            <a:pPr>
              <a:defRPr/>
            </a:pPr>
            <a:r>
              <a:rPr lang="en-US" sz="1800" dirty="0" smtClean="0"/>
              <a:t>	</a:t>
            </a:r>
            <a:r>
              <a:rPr lang="en-US" sz="1800" dirty="0" smtClean="0">
                <a:solidFill>
                  <a:srgbClr val="65BC46"/>
                </a:solidFill>
              </a:rPr>
              <a:t>//Step 3: Start recording </a:t>
            </a:r>
          </a:p>
          <a:p>
            <a:pPr>
              <a:defRPr/>
            </a:pPr>
            <a:r>
              <a:rPr lang="en-US" sz="1800" dirty="0" smtClean="0"/>
              <a:t>   	</a:t>
            </a:r>
            <a:r>
              <a:rPr lang="en-US" sz="1800" dirty="0" err="1" smtClean="0"/>
              <a:t>mc.startRecordToStorageFileAsync</a:t>
            </a:r>
            <a:r>
              <a:rPr lang="en-US" sz="1800" dirty="0" smtClean="0"/>
              <a:t>(</a:t>
            </a:r>
            <a:r>
              <a:rPr lang="en-US" sz="1800" dirty="0" err="1" smtClean="0"/>
              <a:t>encodingprofile,newFile</a:t>
            </a:r>
            <a:r>
              <a:rPr lang="en-US" sz="1800" dirty="0" smtClean="0"/>
              <a:t>).then(</a:t>
            </a:r>
          </a:p>
          <a:p>
            <a:pPr>
              <a:defRPr/>
            </a:pPr>
            <a:r>
              <a:rPr lang="en-US" sz="1800" dirty="0" smtClean="0"/>
              <a:t>                function (op) {</a:t>
            </a:r>
            <a:endParaRPr lang="en-US" sz="1800" dirty="0" smtClean="0">
              <a:solidFill>
                <a:srgbClr val="232323"/>
              </a:solidFill>
            </a:endParaRPr>
          </a:p>
          <a:p>
            <a:pPr>
              <a:defRPr/>
            </a:pPr>
            <a:r>
              <a:rPr lang="en-US" sz="1800" dirty="0" smtClean="0">
                <a:solidFill>
                  <a:srgbClr val="232323"/>
                </a:solidFill>
              </a:rPr>
              <a:t>                    </a:t>
            </a:r>
            <a:r>
              <a:rPr lang="en-US" sz="1800" dirty="0" smtClean="0">
                <a:solidFill>
                  <a:srgbClr val="65BC46"/>
                </a:solidFill>
              </a:rPr>
              <a:t>//recording started</a:t>
            </a:r>
          </a:p>
          <a:p>
            <a:pPr>
              <a:defRPr/>
            </a:pPr>
            <a:r>
              <a:rPr lang="en-US" sz="1800" dirty="0" smtClean="0"/>
              <a:t>                });</a:t>
            </a:r>
          </a:p>
          <a:p>
            <a:pPr>
              <a:defRPr/>
            </a:pPr>
            <a:r>
              <a:rPr lang="en-US" sz="1800" dirty="0" smtClean="0"/>
              <a:t>        });</a:t>
            </a:r>
            <a:endParaRPr lang="en-US" sz="1800" dirty="0"/>
          </a:p>
        </p:txBody>
      </p:sp>
    </p:spTree>
    <p:extLst>
      <p:ext uri="{BB962C8B-B14F-4D97-AF65-F5344CB8AC3E}">
        <p14:creationId xmlns:p14="http://schemas.microsoft.com/office/powerpoint/2010/main" val="21246330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MediaCapture</a:t>
            </a:r>
            <a:r>
              <a:rPr lang="en-US" dirty="0" smtClean="0"/>
              <a:t> API</a:t>
            </a:r>
            <a:br>
              <a:rPr lang="en-US" dirty="0" smtClean="0"/>
            </a:br>
            <a:r>
              <a:rPr lang="en-US" sz="3600" dirty="0" smtClean="0"/>
              <a:t>What else can you do?</a:t>
            </a:r>
            <a:endParaRPr lang="en-US" dirty="0"/>
          </a:p>
        </p:txBody>
      </p:sp>
      <p:sp>
        <p:nvSpPr>
          <p:cNvPr id="3" name="Content Placeholder 2"/>
          <p:cNvSpPr>
            <a:spLocks noGrp="1"/>
          </p:cNvSpPr>
          <p:nvPr>
            <p:ph type="body" sz="quarter" idx="10"/>
          </p:nvPr>
        </p:nvSpPr>
        <p:spPr>
          <a:xfrm>
            <a:off x="274638" y="2125663"/>
            <a:ext cx="11887200" cy="4570412"/>
          </a:xfrm>
        </p:spPr>
        <p:txBody>
          <a:bodyPr/>
          <a:lstStyle/>
          <a:p>
            <a:pPr marL="571500" indent="-571500">
              <a:buFont typeface="Arial" panose="020B0604020202020204" pitchFamily="34" charset="0"/>
              <a:buChar char="•"/>
            </a:pPr>
            <a:r>
              <a:rPr lang="en-US" dirty="0"/>
              <a:t>Support various formats: MP4, WMV, M4A, MP3, WMA </a:t>
            </a:r>
            <a:r>
              <a:rPr lang="en-US" sz="2400" dirty="0"/>
              <a:t>(Additional formats possible through extensions</a:t>
            </a:r>
            <a:r>
              <a:rPr lang="en-US" sz="2400" dirty="0" smtClean="0"/>
              <a:t>).</a:t>
            </a:r>
            <a:endParaRPr lang="en-US" sz="2400" dirty="0"/>
          </a:p>
          <a:p>
            <a:pPr marL="571500" indent="-571500">
              <a:buFont typeface="Arial" panose="020B0604020202020204" pitchFamily="34" charset="0"/>
              <a:buChar char="•"/>
            </a:pPr>
            <a:r>
              <a:rPr lang="en-US" dirty="0"/>
              <a:t>Prepare stage for </a:t>
            </a:r>
            <a:r>
              <a:rPr lang="en-US" dirty="0" smtClean="0"/>
              <a:t>images/videos.</a:t>
            </a:r>
            <a:endParaRPr lang="en-US" dirty="0"/>
          </a:p>
          <a:p>
            <a:pPr marL="571500" indent="-571500">
              <a:buFont typeface="Arial" panose="020B0604020202020204" pitchFamily="34" charset="0"/>
              <a:buChar char="•"/>
            </a:pPr>
            <a:r>
              <a:rPr lang="en-US" dirty="0"/>
              <a:t>Allow various encoding </a:t>
            </a:r>
            <a:r>
              <a:rPr lang="en-US" dirty="0" smtClean="0"/>
              <a:t>settings.</a:t>
            </a:r>
            <a:endParaRPr lang="en-US" dirty="0"/>
          </a:p>
          <a:p>
            <a:pPr marL="571500" indent="-571500">
              <a:buFont typeface="Arial" panose="020B0604020202020204" pitchFamily="34" charset="0"/>
              <a:buChar char="•"/>
            </a:pPr>
            <a:r>
              <a:rPr lang="en-US" dirty="0"/>
              <a:t>Programmatically control </a:t>
            </a:r>
            <a:r>
              <a:rPr lang="en-US" dirty="0" smtClean="0"/>
              <a:t>camera/mic </a:t>
            </a:r>
            <a:r>
              <a:rPr lang="en-US" dirty="0"/>
              <a:t>settings: Brightness, Contrast, Hue, Volume, Mute, </a:t>
            </a:r>
            <a:r>
              <a:rPr lang="en-US" dirty="0" smtClean="0"/>
              <a:t>etc.</a:t>
            </a:r>
            <a:endParaRPr lang="en-US" dirty="0"/>
          </a:p>
          <a:p>
            <a:pPr marL="571500" lvl="1" indent="-571500">
              <a:buFont typeface="Arial" pitchFamily="34" charset="0"/>
              <a:buChar char="•"/>
            </a:pPr>
            <a:r>
              <a:rPr lang="en-US" sz="3600" dirty="0">
                <a:latin typeface="+mj-lt"/>
              </a:rPr>
              <a:t>Enable custom scenarios through </a:t>
            </a:r>
            <a:r>
              <a:rPr lang="en-US" sz="3600" dirty="0" smtClean="0">
                <a:latin typeface="+mj-lt"/>
              </a:rPr>
              <a:t>extensions.</a:t>
            </a:r>
            <a:endParaRPr lang="en-US" sz="3600" dirty="0">
              <a:latin typeface="+mj-lt"/>
            </a:endParaRPr>
          </a:p>
        </p:txBody>
      </p:sp>
      <p:sp>
        <p:nvSpPr>
          <p:cNvPr id="4" name="Content Placeholder 2"/>
          <p:cNvSpPr txBox="1">
            <a:spLocks/>
          </p:cNvSpPr>
          <p:nvPr/>
        </p:nvSpPr>
        <p:spPr>
          <a:xfrm>
            <a:off x="531948" y="2504511"/>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
        <p:nvSpPr>
          <p:cNvPr id="5" name="Content Placeholder 2"/>
          <p:cNvSpPr txBox="1">
            <a:spLocks/>
          </p:cNvSpPr>
          <p:nvPr/>
        </p:nvSpPr>
        <p:spPr>
          <a:xfrm>
            <a:off x="501865" y="3905315"/>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40790360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Photosequence in code</a:t>
            </a:r>
            <a:endParaRPr lang="en-US" dirty="0"/>
          </a:p>
        </p:txBody>
      </p:sp>
    </p:spTree>
    <p:extLst>
      <p:ext uri="{BB962C8B-B14F-4D97-AF65-F5344CB8AC3E}">
        <p14:creationId xmlns:p14="http://schemas.microsoft.com/office/powerpoint/2010/main" val="2993749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 y="3926"/>
            <a:ext cx="12426819" cy="6986675"/>
          </a:xfrm>
          <a:prstGeom prst="rect">
            <a:avLst/>
          </a:prstGeom>
        </p:spPr>
      </p:pic>
    </p:spTree>
    <p:extLst>
      <p:ext uri="{BB962C8B-B14F-4D97-AF65-F5344CB8AC3E}">
        <p14:creationId xmlns:p14="http://schemas.microsoft.com/office/powerpoint/2010/main" val="6459624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t>Setting up the photo sequence mode</a:t>
            </a:r>
            <a:endParaRPr lang="en-US" dirty="0"/>
          </a:p>
        </p:txBody>
      </p:sp>
      <p:sp>
        <p:nvSpPr>
          <p:cNvPr id="7" name="Text Placeholder 5"/>
          <p:cNvSpPr txBox="1">
            <a:spLocks/>
          </p:cNvSpPr>
          <p:nvPr/>
        </p:nvSpPr>
        <p:spPr>
          <a:xfrm>
            <a:off x="296700" y="1673352"/>
            <a:ext cx="11785018" cy="4819781"/>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1800" dirty="0" smtClean="0"/>
              <a:t>using </a:t>
            </a:r>
            <a:r>
              <a:rPr lang="en-US" sz="1800" dirty="0" err="1" smtClean="0"/>
              <a:t>Windows.Media.Capture</a:t>
            </a:r>
            <a:r>
              <a:rPr lang="en-US" sz="1800" dirty="0" smtClean="0"/>
              <a:t>;</a:t>
            </a:r>
          </a:p>
          <a:p>
            <a:pPr>
              <a:defRPr/>
            </a:pPr>
            <a:r>
              <a:rPr lang="en-US" sz="1800" dirty="0" err="1" smtClean="0"/>
              <a:t>MediaCapture</a:t>
            </a:r>
            <a:r>
              <a:rPr lang="en-US" sz="1800" dirty="0" smtClean="0"/>
              <a:t> mc = new </a:t>
            </a:r>
            <a:r>
              <a:rPr lang="en-US" sz="1800" dirty="0" err="1" smtClean="0"/>
              <a:t>MediaCapture</a:t>
            </a:r>
            <a:r>
              <a:rPr lang="en-US" sz="1800" dirty="0" smtClean="0"/>
              <a:t>();</a:t>
            </a:r>
          </a:p>
          <a:p>
            <a:pPr>
              <a:defRPr/>
            </a:pPr>
            <a:r>
              <a:rPr lang="en-US" sz="1800" dirty="0" err="1" smtClean="0"/>
              <a:t>LowLagPhotoSequenceCapture</a:t>
            </a:r>
            <a:r>
              <a:rPr lang="en-US" sz="1800" dirty="0" smtClean="0"/>
              <a:t> </a:t>
            </a:r>
            <a:r>
              <a:rPr lang="en-US" sz="1800" dirty="0" err="1" smtClean="0"/>
              <a:t>photoSequenceCapture</a:t>
            </a:r>
            <a:r>
              <a:rPr lang="en-US" sz="1800" dirty="0" smtClean="0"/>
              <a:t>;</a:t>
            </a:r>
          </a:p>
          <a:p>
            <a:pPr>
              <a:defRPr/>
            </a:pPr>
            <a:endParaRPr lang="en-US" sz="1800" dirty="0" smtClean="0"/>
          </a:p>
          <a:p>
            <a:pPr>
              <a:defRPr/>
            </a:pPr>
            <a:r>
              <a:rPr lang="en-US" sz="1800" dirty="0" smtClean="0">
                <a:solidFill>
                  <a:srgbClr val="65BC46"/>
                </a:solidFill>
              </a:rPr>
              <a:t>//check support</a:t>
            </a:r>
          </a:p>
          <a:p>
            <a:pPr>
              <a:defRPr/>
            </a:pPr>
            <a:r>
              <a:rPr lang="en-US" sz="1800" dirty="0" smtClean="0"/>
              <a:t>if (</a:t>
            </a:r>
            <a:r>
              <a:rPr lang="en-US" sz="1800" dirty="0" err="1" smtClean="0"/>
              <a:t>mc.VideoDeviceController.LowLagPhotoSequence.Supported</a:t>
            </a:r>
            <a:r>
              <a:rPr lang="en-US" sz="1800" dirty="0" smtClean="0"/>
              <a:t>)</a:t>
            </a:r>
          </a:p>
          <a:p>
            <a:pPr>
              <a:defRPr/>
            </a:pPr>
            <a:r>
              <a:rPr lang="en-US" sz="1800" dirty="0" smtClean="0"/>
              <a:t>{</a:t>
            </a:r>
          </a:p>
          <a:p>
            <a:pPr>
              <a:defRPr/>
            </a:pPr>
            <a:r>
              <a:rPr lang="en-US" sz="1800" dirty="0" smtClean="0">
                <a:solidFill>
                  <a:srgbClr val="65BC46"/>
                </a:solidFill>
              </a:rPr>
              <a:t>    // Prepare capture</a:t>
            </a:r>
          </a:p>
          <a:p>
            <a:pPr>
              <a:defRPr/>
            </a:pPr>
            <a:r>
              <a:rPr lang="en-US" sz="1800" dirty="0" smtClean="0"/>
              <a:t>    </a:t>
            </a:r>
            <a:r>
              <a:rPr lang="en-US" sz="1800" dirty="0" err="1" smtClean="0"/>
              <a:t>photoSequenceCapture</a:t>
            </a:r>
            <a:r>
              <a:rPr lang="en-US" sz="1800" dirty="0" smtClean="0"/>
              <a:t> = await</a:t>
            </a:r>
          </a:p>
          <a:p>
            <a:pPr>
              <a:defRPr/>
            </a:pPr>
            <a:r>
              <a:rPr lang="en-US" sz="1800" dirty="0" smtClean="0"/>
              <a:t>    </a:t>
            </a:r>
            <a:r>
              <a:rPr lang="en-US" sz="1800" dirty="0" err="1" smtClean="0"/>
              <a:t>mc.PrepareLowLagPhotoSequenceCaptureAsync</a:t>
            </a:r>
            <a:r>
              <a:rPr lang="en-US" sz="1800" dirty="0" smtClean="0"/>
              <a:t>(</a:t>
            </a:r>
          </a:p>
          <a:p>
            <a:pPr>
              <a:defRPr/>
            </a:pPr>
            <a:r>
              <a:rPr lang="en-US" sz="1800" dirty="0" smtClean="0"/>
              <a:t>    </a:t>
            </a:r>
            <a:r>
              <a:rPr lang="en-US" sz="1800" dirty="0" err="1" smtClean="0"/>
              <a:t>ImageEncodingProperties.CreateJpeg</a:t>
            </a:r>
            <a:r>
              <a:rPr lang="en-US" sz="1800" dirty="0" smtClean="0"/>
              <a:t>());</a:t>
            </a:r>
          </a:p>
          <a:p>
            <a:pPr>
              <a:defRPr/>
            </a:pPr>
            <a:r>
              <a:rPr lang="en-US" sz="1800" dirty="0" smtClean="0"/>
              <a:t>    </a:t>
            </a:r>
            <a:r>
              <a:rPr lang="en-US" sz="1800" dirty="0" err="1" smtClean="0"/>
              <a:t>photoSequenceCapture.PhotoCaptured</a:t>
            </a:r>
            <a:r>
              <a:rPr lang="en-US" sz="1800" dirty="0" smtClean="0"/>
              <a:t> += </a:t>
            </a:r>
            <a:r>
              <a:rPr lang="en-US" sz="1800" dirty="0" err="1" smtClean="0"/>
              <a:t>PhotoCaptured</a:t>
            </a:r>
            <a:r>
              <a:rPr lang="en-US" sz="1800" dirty="0" smtClean="0"/>
              <a:t>;</a:t>
            </a:r>
          </a:p>
          <a:p>
            <a:pPr>
              <a:defRPr/>
            </a:pPr>
            <a:r>
              <a:rPr lang="en-US" sz="1800" dirty="0" smtClean="0"/>
              <a:t> </a:t>
            </a:r>
          </a:p>
          <a:p>
            <a:pPr>
              <a:defRPr/>
            </a:pPr>
            <a:r>
              <a:rPr lang="en-US" sz="1800" dirty="0" smtClean="0">
                <a:solidFill>
                  <a:srgbClr val="65BC46"/>
                </a:solidFill>
              </a:rPr>
              <a:t>// Start capture</a:t>
            </a:r>
          </a:p>
          <a:p>
            <a:pPr>
              <a:defRPr/>
            </a:pPr>
            <a:r>
              <a:rPr lang="en-US" sz="1800" dirty="0" smtClean="0"/>
              <a:t>await </a:t>
            </a:r>
            <a:r>
              <a:rPr lang="en-US" sz="1800" dirty="0" err="1" smtClean="0"/>
              <a:t>photoSequenceCapture.StartAsync</a:t>
            </a:r>
            <a:r>
              <a:rPr lang="en-US" sz="1800" dirty="0" smtClean="0"/>
              <a:t>();</a:t>
            </a:r>
          </a:p>
          <a:p>
            <a:pPr>
              <a:defRPr/>
            </a:pPr>
            <a:r>
              <a:rPr lang="en-US" sz="1800" dirty="0" smtClean="0"/>
              <a:t>} </a:t>
            </a:r>
            <a:endParaRPr lang="en-US" sz="1800" dirty="0"/>
          </a:p>
        </p:txBody>
      </p:sp>
    </p:spTree>
    <p:extLst>
      <p:ext uri="{BB962C8B-B14F-4D97-AF65-F5344CB8AC3E}">
        <p14:creationId xmlns:p14="http://schemas.microsoft.com/office/powerpoint/2010/main" val="3473459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14" end="14"/>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t>Receiving the pictures</a:t>
            </a:r>
            <a:endParaRPr lang="en-US" dirty="0"/>
          </a:p>
        </p:txBody>
      </p:sp>
      <p:sp>
        <p:nvSpPr>
          <p:cNvPr id="7" name="Text Placeholder 5"/>
          <p:cNvSpPr txBox="1">
            <a:spLocks/>
          </p:cNvSpPr>
          <p:nvPr/>
        </p:nvSpPr>
        <p:spPr>
          <a:xfrm>
            <a:off x="284972" y="1673352"/>
            <a:ext cx="11785018" cy="4792081"/>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2000" dirty="0" smtClean="0">
                <a:solidFill>
                  <a:srgbClr val="65BC46"/>
                </a:solidFill>
              </a:rPr>
              <a:t>//handler function</a:t>
            </a:r>
          </a:p>
          <a:p>
            <a:pPr>
              <a:defRPr/>
            </a:pPr>
            <a:r>
              <a:rPr lang="en-US" sz="2000" dirty="0" smtClean="0"/>
              <a:t>private </a:t>
            </a:r>
            <a:r>
              <a:rPr lang="en-US" sz="2000" dirty="0" err="1" smtClean="0"/>
              <a:t>async</a:t>
            </a:r>
            <a:r>
              <a:rPr lang="en-US" sz="2000" dirty="0" smtClean="0"/>
              <a:t> void </a:t>
            </a:r>
            <a:r>
              <a:rPr lang="en-US" sz="2000" dirty="0" err="1" smtClean="0"/>
              <a:t>PhotoCaptured</a:t>
            </a:r>
            <a:r>
              <a:rPr lang="en-US" sz="2000" dirty="0" smtClean="0"/>
              <a:t>(</a:t>
            </a:r>
            <a:r>
              <a:rPr lang="en-US" sz="2000" dirty="0" err="1" smtClean="0"/>
              <a:t>LowLagPhotoSequenceCapture</a:t>
            </a:r>
            <a:r>
              <a:rPr lang="en-US" sz="2000" dirty="0" smtClean="0"/>
              <a:t> sender, </a:t>
            </a:r>
            <a:r>
              <a:rPr lang="en-US" sz="2000" dirty="0" err="1" smtClean="0"/>
              <a:t>PhotoCapturedEventArgs</a:t>
            </a:r>
            <a:r>
              <a:rPr lang="en-US" sz="2000" dirty="0" smtClean="0"/>
              <a:t> </a:t>
            </a:r>
            <a:r>
              <a:rPr lang="en-US" sz="2000" dirty="0" err="1" smtClean="0"/>
              <a:t>args</a:t>
            </a:r>
            <a:r>
              <a:rPr lang="en-US" sz="2000" dirty="0" smtClean="0"/>
              <a:t>)</a:t>
            </a:r>
          </a:p>
          <a:p>
            <a:pPr>
              <a:defRPr/>
            </a:pPr>
            <a:r>
              <a:rPr lang="en-US" sz="2000" dirty="0" smtClean="0"/>
              <a:t>{</a:t>
            </a:r>
          </a:p>
          <a:p>
            <a:pPr>
              <a:defRPr/>
            </a:pPr>
            <a:r>
              <a:rPr lang="en-US" sz="2000" dirty="0" smtClean="0">
                <a:solidFill>
                  <a:srgbClr val="65BC46"/>
                </a:solidFill>
              </a:rPr>
              <a:t>	// Save the photo</a:t>
            </a:r>
          </a:p>
          <a:p>
            <a:pPr>
              <a:defRPr/>
            </a:pPr>
            <a:r>
              <a:rPr lang="en-US" sz="2000" dirty="0" smtClean="0"/>
              <a:t>	</a:t>
            </a:r>
            <a:r>
              <a:rPr lang="en-US" sz="2000" dirty="0" err="1" smtClean="0"/>
              <a:t>var</a:t>
            </a:r>
            <a:r>
              <a:rPr lang="en-US" sz="2000" dirty="0" smtClean="0"/>
              <a:t> file = await </a:t>
            </a:r>
            <a:r>
              <a:rPr lang="en-US" sz="2000" dirty="0" err="1" smtClean="0"/>
              <a:t>KnownFolders.PicturesLibrary.CreateFileAsync</a:t>
            </a:r>
            <a:r>
              <a:rPr lang="en-US" sz="2000" dirty="0" smtClean="0"/>
              <a:t>("photo.jpg", 	</a:t>
            </a:r>
            <a:r>
              <a:rPr lang="en-US" sz="2000" dirty="0" err="1" smtClean="0"/>
              <a:t>CreationCollisionOption.GenerateUniqueName</a:t>
            </a:r>
            <a:r>
              <a:rPr lang="en-US" sz="2000" dirty="0" smtClean="0"/>
              <a:t>);</a:t>
            </a:r>
          </a:p>
          <a:p>
            <a:pPr>
              <a:defRPr/>
            </a:pPr>
            <a:r>
              <a:rPr lang="en-US" sz="2000" dirty="0" smtClean="0"/>
              <a:t>	</a:t>
            </a:r>
            <a:r>
              <a:rPr lang="en-US" sz="2000" dirty="0" err="1" smtClean="0"/>
              <a:t>var</a:t>
            </a:r>
            <a:r>
              <a:rPr lang="en-US" sz="2000" dirty="0" smtClean="0"/>
              <a:t> stream = await </a:t>
            </a:r>
            <a:r>
              <a:rPr lang="en-US" sz="2000" dirty="0" err="1" smtClean="0"/>
              <a:t>file.OpenAsync</a:t>
            </a:r>
            <a:r>
              <a:rPr lang="en-US" sz="2000" dirty="0" smtClean="0"/>
              <a:t>(</a:t>
            </a:r>
            <a:r>
              <a:rPr lang="en-US" sz="2000" dirty="0" err="1" smtClean="0"/>
              <a:t>FileAccessMode.ReadWrite</a:t>
            </a:r>
            <a:r>
              <a:rPr lang="en-US" sz="2000" dirty="0" smtClean="0"/>
              <a:t>);</a:t>
            </a:r>
          </a:p>
          <a:p>
            <a:pPr>
              <a:defRPr/>
            </a:pPr>
            <a:r>
              <a:rPr lang="en-US" sz="2000" dirty="0" smtClean="0"/>
              <a:t>	await </a:t>
            </a:r>
            <a:r>
              <a:rPr lang="en-US" sz="2000" dirty="0" err="1" smtClean="0"/>
              <a:t>RandomAccessStream.CopyAndCloseAsync</a:t>
            </a:r>
            <a:r>
              <a:rPr lang="en-US" sz="2000" dirty="0" smtClean="0"/>
              <a:t>(</a:t>
            </a:r>
            <a:r>
              <a:rPr lang="en-US" sz="2000" dirty="0" err="1" smtClean="0"/>
              <a:t>args.Frame</a:t>
            </a:r>
            <a:r>
              <a:rPr lang="en-US" sz="2000" dirty="0" smtClean="0"/>
              <a:t>, stream);</a:t>
            </a:r>
          </a:p>
          <a:p>
            <a:pPr>
              <a:defRPr/>
            </a:pPr>
            <a:r>
              <a:rPr lang="en-US" sz="2000" dirty="0" smtClean="0"/>
              <a:t>}</a:t>
            </a:r>
          </a:p>
          <a:p>
            <a:pPr>
              <a:defRPr/>
            </a:pPr>
            <a:endParaRPr lang="en-US" sz="2000" dirty="0" smtClean="0"/>
          </a:p>
          <a:p>
            <a:pPr>
              <a:defRPr/>
            </a:pPr>
            <a:r>
              <a:rPr lang="en-US" sz="2000" dirty="0" smtClean="0">
                <a:solidFill>
                  <a:srgbClr val="65BC46"/>
                </a:solidFill>
              </a:rPr>
              <a:t>//Finish photo sequence</a:t>
            </a:r>
            <a:endParaRPr lang="en-US" sz="2000" dirty="0" smtClean="0"/>
          </a:p>
          <a:p>
            <a:pPr>
              <a:defRPr/>
            </a:pPr>
            <a:r>
              <a:rPr lang="en-US" sz="2000" dirty="0" smtClean="0"/>
              <a:t>await </a:t>
            </a:r>
            <a:r>
              <a:rPr lang="en-US" sz="2000" dirty="0" err="1" smtClean="0"/>
              <a:t>photoSequenceCapture.FinishAsync</a:t>
            </a:r>
            <a:r>
              <a:rPr lang="en-US" sz="2000" dirty="0" smtClean="0"/>
              <a:t>();</a:t>
            </a:r>
          </a:p>
          <a:p>
            <a:pPr>
              <a:defRPr/>
            </a:pPr>
            <a:r>
              <a:rPr lang="en-US" sz="2000" dirty="0" err="1" smtClean="0"/>
              <a:t>photoSequenceCapture.PhotoCaptured</a:t>
            </a:r>
            <a:r>
              <a:rPr lang="en-US" sz="2000" dirty="0" smtClean="0"/>
              <a:t> -= </a:t>
            </a:r>
            <a:r>
              <a:rPr lang="en-US" sz="2000" dirty="0" err="1" smtClean="0"/>
              <a:t>PhotoCaptured</a:t>
            </a:r>
            <a:r>
              <a:rPr lang="en-US" sz="2000" dirty="0" smtClean="0"/>
              <a:t>;</a:t>
            </a:r>
          </a:p>
          <a:p>
            <a:pPr>
              <a:defRPr/>
            </a:pPr>
            <a:endParaRPr lang="en-US" sz="1400" dirty="0" smtClean="0"/>
          </a:p>
        </p:txBody>
      </p:sp>
    </p:spTree>
    <p:extLst>
      <p:ext uri="{BB962C8B-B14F-4D97-AF65-F5344CB8AC3E}">
        <p14:creationId xmlns:p14="http://schemas.microsoft.com/office/powerpoint/2010/main" val="18034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t>Receiving the pictures before trigger</a:t>
            </a:r>
            <a:endParaRPr lang="en-US" dirty="0"/>
          </a:p>
        </p:txBody>
      </p:sp>
      <p:sp>
        <p:nvSpPr>
          <p:cNvPr id="7" name="Text Placeholder 5"/>
          <p:cNvSpPr txBox="1">
            <a:spLocks/>
          </p:cNvSpPr>
          <p:nvPr/>
        </p:nvSpPr>
        <p:spPr>
          <a:xfrm>
            <a:off x="289152" y="1673352"/>
            <a:ext cx="11785018" cy="3452484"/>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2400" dirty="0" smtClean="0">
                <a:solidFill>
                  <a:srgbClr val="65BC46"/>
                </a:solidFill>
              </a:rPr>
              <a:t>// When preparing photo sequence, enable past photos</a:t>
            </a:r>
          </a:p>
          <a:p>
            <a:pPr>
              <a:defRPr/>
            </a:pPr>
            <a:r>
              <a:rPr lang="en-US" sz="2400" dirty="0" smtClean="0"/>
              <a:t>if (</a:t>
            </a:r>
            <a:r>
              <a:rPr lang="en-US" sz="2400" dirty="0" err="1" smtClean="0"/>
              <a:t>mc.VideoDeviceController.LowLagPhotoSequence.MaxPastPhotos</a:t>
            </a:r>
            <a:r>
              <a:rPr lang="en-US" sz="2400" dirty="0" smtClean="0"/>
              <a:t> &gt;= 4)</a:t>
            </a:r>
          </a:p>
          <a:p>
            <a:pPr>
              <a:defRPr/>
            </a:pPr>
            <a:r>
              <a:rPr lang="en-US" sz="2400" dirty="0" smtClean="0"/>
              <a:t>{</a:t>
            </a:r>
          </a:p>
          <a:p>
            <a:pPr>
              <a:defRPr/>
            </a:pPr>
            <a:r>
              <a:rPr lang="en-US" sz="2400" dirty="0" smtClean="0"/>
              <a:t>    </a:t>
            </a:r>
            <a:r>
              <a:rPr lang="en-US" sz="2400" dirty="0" err="1" smtClean="0"/>
              <a:t>mc.VideoDeviceController.LowLagPhotoSequence.PastPhotoLimit</a:t>
            </a:r>
            <a:r>
              <a:rPr lang="en-US" sz="2400" dirty="0" smtClean="0"/>
              <a:t> = 4;</a:t>
            </a:r>
          </a:p>
          <a:p>
            <a:pPr>
              <a:defRPr/>
            </a:pPr>
            <a:r>
              <a:rPr lang="en-US" sz="2400" dirty="0" smtClean="0"/>
              <a:t>}</a:t>
            </a:r>
          </a:p>
          <a:p>
            <a:pPr>
              <a:defRPr/>
            </a:pPr>
            <a:r>
              <a:rPr lang="en-US" sz="2400" dirty="0" smtClean="0"/>
              <a:t> </a:t>
            </a:r>
          </a:p>
          <a:p>
            <a:pPr>
              <a:defRPr/>
            </a:pPr>
            <a:r>
              <a:rPr lang="en-US" sz="2400" dirty="0" smtClean="0">
                <a:solidFill>
                  <a:srgbClr val="65BC46"/>
                </a:solidFill>
              </a:rPr>
              <a:t>// When handling </a:t>
            </a:r>
            <a:r>
              <a:rPr lang="en-US" sz="2400" dirty="0" err="1" smtClean="0">
                <a:solidFill>
                  <a:srgbClr val="65BC46"/>
                </a:solidFill>
              </a:rPr>
              <a:t>PhotoCaptured</a:t>
            </a:r>
            <a:r>
              <a:rPr lang="en-US" sz="2400" dirty="0" smtClean="0">
                <a:solidFill>
                  <a:srgbClr val="65BC46"/>
                </a:solidFill>
              </a:rPr>
              <a:t> event</a:t>
            </a:r>
          </a:p>
          <a:p>
            <a:pPr>
              <a:defRPr/>
            </a:pPr>
            <a:r>
              <a:rPr lang="en-US" sz="2400" dirty="0" err="1" smtClean="0"/>
              <a:t>bool</a:t>
            </a:r>
            <a:r>
              <a:rPr lang="en-US" sz="2400" dirty="0" smtClean="0"/>
              <a:t> </a:t>
            </a:r>
            <a:r>
              <a:rPr lang="en-US" sz="2400" dirty="0" err="1" smtClean="0"/>
              <a:t>isFutureFrame</a:t>
            </a:r>
            <a:r>
              <a:rPr lang="en-US" sz="2400" dirty="0" smtClean="0"/>
              <a:t> = (</a:t>
            </a:r>
            <a:r>
              <a:rPr lang="en-US" sz="2400" dirty="0" err="1" smtClean="0"/>
              <a:t>args.CaptureTimeOffset.Ticks</a:t>
            </a:r>
            <a:r>
              <a:rPr lang="en-US" sz="2400" dirty="0" smtClean="0"/>
              <a:t> &gt; 0); </a:t>
            </a:r>
          </a:p>
          <a:p>
            <a:pPr>
              <a:defRPr/>
            </a:pPr>
            <a:endParaRPr lang="en-US" sz="1632" dirty="0"/>
          </a:p>
        </p:txBody>
      </p:sp>
    </p:spTree>
    <p:extLst>
      <p:ext uri="{BB962C8B-B14F-4D97-AF65-F5344CB8AC3E}">
        <p14:creationId xmlns:p14="http://schemas.microsoft.com/office/powerpoint/2010/main" val="294212728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t>Using thumbnails</a:t>
            </a:r>
            <a:endParaRPr lang="en-US" dirty="0"/>
          </a:p>
        </p:txBody>
      </p:sp>
      <p:sp>
        <p:nvSpPr>
          <p:cNvPr id="7" name="Text Placeholder 5"/>
          <p:cNvSpPr txBox="1">
            <a:spLocks/>
          </p:cNvSpPr>
          <p:nvPr/>
        </p:nvSpPr>
        <p:spPr>
          <a:xfrm>
            <a:off x="289152" y="1673352"/>
            <a:ext cx="11785018" cy="5170646"/>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1400" dirty="0" smtClean="0">
                <a:solidFill>
                  <a:srgbClr val="65BC46"/>
                </a:solidFill>
              </a:rPr>
              <a:t>// Enable thumbnail</a:t>
            </a:r>
          </a:p>
          <a:p>
            <a:pPr>
              <a:defRPr/>
            </a:pPr>
            <a:r>
              <a:rPr lang="en-US" sz="1400" dirty="0" err="1" smtClean="0"/>
              <a:t>mc.VideoDeviceController.LowLagPhoto.ThumbnailEnabled</a:t>
            </a:r>
            <a:r>
              <a:rPr lang="en-US" sz="1400" dirty="0" smtClean="0"/>
              <a:t> = true;</a:t>
            </a:r>
          </a:p>
          <a:p>
            <a:pPr>
              <a:defRPr/>
            </a:pPr>
            <a:r>
              <a:rPr lang="en-US" sz="1400" dirty="0" err="1" smtClean="0"/>
              <a:t>mc.VideoDeviceController.LowLagPhoto.DesiredThumbnailSize</a:t>
            </a:r>
            <a:r>
              <a:rPr lang="en-US" sz="1400" dirty="0" smtClean="0"/>
              <a:t> = (</a:t>
            </a:r>
            <a:r>
              <a:rPr lang="en-US" sz="1400" dirty="0" err="1" smtClean="0"/>
              <a:t>uint</a:t>
            </a:r>
            <a:r>
              <a:rPr lang="en-US" sz="1400" dirty="0" smtClean="0"/>
              <a:t>)</a:t>
            </a:r>
            <a:r>
              <a:rPr lang="en-US" sz="1400" dirty="0" err="1" smtClean="0"/>
              <a:t>Image.Width</a:t>
            </a:r>
            <a:r>
              <a:rPr lang="en-US" sz="1400" dirty="0" smtClean="0"/>
              <a:t>;</a:t>
            </a:r>
          </a:p>
          <a:p>
            <a:pPr>
              <a:defRPr/>
            </a:pPr>
            <a:r>
              <a:rPr lang="en-US" sz="1400" dirty="0" smtClean="0"/>
              <a:t> </a:t>
            </a:r>
          </a:p>
          <a:p>
            <a:pPr>
              <a:defRPr/>
            </a:pPr>
            <a:r>
              <a:rPr lang="en-US" sz="1400" dirty="0" smtClean="0">
                <a:solidFill>
                  <a:srgbClr val="65BC46"/>
                </a:solidFill>
              </a:rPr>
              <a:t>// Prepare capture</a:t>
            </a:r>
          </a:p>
          <a:p>
            <a:pPr>
              <a:defRPr/>
            </a:pPr>
            <a:r>
              <a:rPr lang="en-US" sz="1400" dirty="0" err="1" smtClean="0"/>
              <a:t>var</a:t>
            </a:r>
            <a:r>
              <a:rPr lang="en-US" sz="1400" dirty="0" smtClean="0"/>
              <a:t> </a:t>
            </a:r>
            <a:r>
              <a:rPr lang="en-US" sz="1400" dirty="0" err="1" smtClean="0"/>
              <a:t>photoCapture</a:t>
            </a:r>
            <a:r>
              <a:rPr lang="en-US" sz="1400" dirty="0" smtClean="0"/>
              <a:t> = await </a:t>
            </a:r>
            <a:r>
              <a:rPr lang="en-US" sz="1400" dirty="0" err="1" smtClean="0"/>
              <a:t>mc.PrepareLowLagPhotoCaptureAsync</a:t>
            </a:r>
            <a:r>
              <a:rPr lang="en-US" sz="1400" dirty="0" smtClean="0"/>
              <a:t>(</a:t>
            </a:r>
            <a:r>
              <a:rPr lang="en-US" sz="1400" dirty="0" err="1" smtClean="0"/>
              <a:t>ImageEncodingProperties.CreateJpeg</a:t>
            </a:r>
            <a:r>
              <a:rPr lang="en-US" sz="1400" dirty="0" smtClean="0"/>
              <a:t>());</a:t>
            </a:r>
          </a:p>
          <a:p>
            <a:pPr>
              <a:defRPr/>
            </a:pPr>
            <a:r>
              <a:rPr lang="en-US" sz="1400" dirty="0" smtClean="0"/>
              <a:t> </a:t>
            </a:r>
          </a:p>
          <a:p>
            <a:pPr>
              <a:defRPr/>
            </a:pPr>
            <a:r>
              <a:rPr lang="en-US" sz="1400" dirty="0" smtClean="0">
                <a:solidFill>
                  <a:srgbClr val="65BC46"/>
                </a:solidFill>
              </a:rPr>
              <a:t>// Capture</a:t>
            </a:r>
          </a:p>
          <a:p>
            <a:pPr>
              <a:defRPr/>
            </a:pPr>
            <a:r>
              <a:rPr lang="en-US" sz="1400" dirty="0" err="1" smtClean="0"/>
              <a:t>var</a:t>
            </a:r>
            <a:r>
              <a:rPr lang="en-US" sz="1400" dirty="0" smtClean="0"/>
              <a:t> photo = await </a:t>
            </a:r>
            <a:r>
              <a:rPr lang="en-US" sz="1400" dirty="0" err="1" smtClean="0"/>
              <a:t>photoCapture.CaptureAsync</a:t>
            </a:r>
            <a:r>
              <a:rPr lang="en-US" sz="1400" dirty="0" smtClean="0"/>
              <a:t>();</a:t>
            </a:r>
          </a:p>
          <a:p>
            <a:pPr>
              <a:defRPr/>
            </a:pPr>
            <a:r>
              <a:rPr lang="en-US" sz="1400" dirty="0" smtClean="0"/>
              <a:t> </a:t>
            </a:r>
          </a:p>
          <a:p>
            <a:pPr>
              <a:defRPr/>
            </a:pPr>
            <a:r>
              <a:rPr lang="en-US" sz="1400" dirty="0" smtClean="0">
                <a:solidFill>
                  <a:srgbClr val="65BC46"/>
                </a:solidFill>
              </a:rPr>
              <a:t>// Display the thumbnail</a:t>
            </a:r>
          </a:p>
          <a:p>
            <a:pPr>
              <a:defRPr/>
            </a:pPr>
            <a:r>
              <a:rPr lang="en-US" sz="1400" dirty="0" err="1" smtClean="0"/>
              <a:t>var</a:t>
            </a:r>
            <a:r>
              <a:rPr lang="en-US" sz="1400" dirty="0" smtClean="0"/>
              <a:t> bitmap = new </a:t>
            </a:r>
            <a:r>
              <a:rPr lang="en-US" sz="1400" dirty="0" err="1" smtClean="0"/>
              <a:t>BitmapImage</a:t>
            </a:r>
            <a:r>
              <a:rPr lang="en-US" sz="1400" dirty="0" smtClean="0"/>
              <a:t>();</a:t>
            </a:r>
          </a:p>
          <a:p>
            <a:pPr>
              <a:defRPr/>
            </a:pPr>
            <a:r>
              <a:rPr lang="en-US" sz="1400" dirty="0" err="1" smtClean="0"/>
              <a:t>bitmap.SetSource</a:t>
            </a:r>
            <a:r>
              <a:rPr lang="en-US" sz="1400" dirty="0" smtClean="0"/>
              <a:t>(</a:t>
            </a:r>
            <a:r>
              <a:rPr lang="en-US" sz="1400" dirty="0" err="1" smtClean="0"/>
              <a:t>photo.Thumbnail</a:t>
            </a:r>
            <a:r>
              <a:rPr lang="en-US" sz="1400" dirty="0" smtClean="0"/>
              <a:t>);</a:t>
            </a:r>
          </a:p>
          <a:p>
            <a:pPr>
              <a:defRPr/>
            </a:pPr>
            <a:r>
              <a:rPr lang="en-US" sz="1400" dirty="0" err="1" smtClean="0"/>
              <a:t>Image.Source</a:t>
            </a:r>
            <a:r>
              <a:rPr lang="en-US" sz="1400" dirty="0" smtClean="0"/>
              <a:t> = bitmap;</a:t>
            </a:r>
          </a:p>
          <a:p>
            <a:pPr>
              <a:defRPr/>
            </a:pPr>
            <a:r>
              <a:rPr lang="en-US" sz="1400" dirty="0" smtClean="0"/>
              <a:t> </a:t>
            </a:r>
          </a:p>
          <a:p>
            <a:pPr>
              <a:defRPr/>
            </a:pPr>
            <a:r>
              <a:rPr lang="en-US" sz="1400" dirty="0" smtClean="0">
                <a:solidFill>
                  <a:srgbClr val="65BC46"/>
                </a:solidFill>
              </a:rPr>
              <a:t>// Save the photo</a:t>
            </a:r>
          </a:p>
          <a:p>
            <a:pPr>
              <a:defRPr/>
            </a:pPr>
            <a:r>
              <a:rPr lang="en-US" sz="1400" dirty="0" err="1" smtClean="0"/>
              <a:t>var</a:t>
            </a:r>
            <a:r>
              <a:rPr lang="en-US" sz="1400" dirty="0" smtClean="0"/>
              <a:t> file = await </a:t>
            </a:r>
            <a:r>
              <a:rPr lang="en-US" sz="1400" dirty="0" err="1" smtClean="0"/>
              <a:t>KnownFolders.PicturesLibrary.CreateFileAsync</a:t>
            </a:r>
            <a:r>
              <a:rPr lang="en-US" sz="1400" dirty="0" smtClean="0"/>
              <a:t>("photo.jpg");</a:t>
            </a:r>
          </a:p>
          <a:p>
            <a:pPr>
              <a:defRPr/>
            </a:pPr>
            <a:r>
              <a:rPr lang="en-US" sz="1400" dirty="0" err="1" smtClean="0"/>
              <a:t>var</a:t>
            </a:r>
            <a:r>
              <a:rPr lang="en-US" sz="1400" dirty="0" smtClean="0"/>
              <a:t> stream = await </a:t>
            </a:r>
            <a:r>
              <a:rPr lang="en-US" sz="1400" dirty="0" err="1" smtClean="0"/>
              <a:t>file.OpenAsync</a:t>
            </a:r>
            <a:r>
              <a:rPr lang="en-US" sz="1400" dirty="0" smtClean="0"/>
              <a:t>(</a:t>
            </a:r>
            <a:r>
              <a:rPr lang="en-US" sz="1400" dirty="0" err="1" smtClean="0"/>
              <a:t>FileAccessMode.ReadWrite</a:t>
            </a:r>
            <a:r>
              <a:rPr lang="en-US" sz="1400" dirty="0" smtClean="0"/>
              <a:t>);</a:t>
            </a:r>
          </a:p>
          <a:p>
            <a:pPr>
              <a:defRPr/>
            </a:pPr>
            <a:r>
              <a:rPr lang="en-US" sz="1400" dirty="0" smtClean="0"/>
              <a:t>await </a:t>
            </a:r>
            <a:r>
              <a:rPr lang="en-US" sz="1400" dirty="0" err="1" smtClean="0"/>
              <a:t>RandomAccessStream.CopyAndCloseAsync</a:t>
            </a:r>
            <a:r>
              <a:rPr lang="en-US" sz="1400" dirty="0" smtClean="0"/>
              <a:t>(</a:t>
            </a:r>
            <a:r>
              <a:rPr lang="en-US" sz="1400" dirty="0" err="1" smtClean="0"/>
              <a:t>photo.Frame</a:t>
            </a:r>
            <a:r>
              <a:rPr lang="en-US" sz="1400" dirty="0" smtClean="0"/>
              <a:t>, stream);</a:t>
            </a:r>
          </a:p>
          <a:p>
            <a:pPr>
              <a:defRPr/>
            </a:pPr>
            <a:r>
              <a:rPr lang="en-US" sz="1400" dirty="0" smtClean="0"/>
              <a:t> </a:t>
            </a:r>
          </a:p>
          <a:p>
            <a:pPr>
              <a:defRPr/>
            </a:pPr>
            <a:r>
              <a:rPr lang="en-US" sz="1400" dirty="0" smtClean="0">
                <a:solidFill>
                  <a:srgbClr val="65BC46"/>
                </a:solidFill>
              </a:rPr>
              <a:t>// Finish capture</a:t>
            </a:r>
          </a:p>
          <a:p>
            <a:pPr>
              <a:defRPr/>
            </a:pPr>
            <a:r>
              <a:rPr lang="en-US" sz="1400" dirty="0" smtClean="0"/>
              <a:t>await </a:t>
            </a:r>
            <a:r>
              <a:rPr lang="en-US" sz="1400" dirty="0" err="1" smtClean="0"/>
              <a:t>photoCapture.FinishAsync</a:t>
            </a:r>
            <a:r>
              <a:rPr lang="en-US" sz="1400" dirty="0" smtClean="0"/>
              <a:t>();</a:t>
            </a:r>
            <a:endParaRPr lang="en-US" sz="1400" dirty="0"/>
          </a:p>
        </p:txBody>
      </p:sp>
    </p:spTree>
    <p:extLst>
      <p:ext uri="{BB962C8B-B14F-4D97-AF65-F5344CB8AC3E}">
        <p14:creationId xmlns:p14="http://schemas.microsoft.com/office/powerpoint/2010/main" val="575254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20" end="2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PhotoSequence</a:t>
            </a:r>
            <a:endParaRPr lang="en-US" dirty="0"/>
          </a:p>
        </p:txBody>
      </p:sp>
      <p:sp>
        <p:nvSpPr>
          <p:cNvPr id="3" name="Text Placeholder 2"/>
          <p:cNvSpPr>
            <a:spLocks noGrp="1"/>
          </p:cNvSpPr>
          <p:nvPr>
            <p:ph type="body" sz="quarter" idx="10"/>
          </p:nvPr>
        </p:nvSpPr>
        <p:spPr/>
        <p:txBody>
          <a:bodyPr/>
          <a:lstStyle/>
          <a:p>
            <a:r>
              <a:rPr lang="en-US" dirty="0" smtClean="0"/>
              <a:t>“Zero shutter lag” in photo taking!</a:t>
            </a:r>
          </a:p>
          <a:p>
            <a:r>
              <a:rPr lang="en-US" dirty="0" smtClean="0"/>
              <a:t>Query frame rate under current light conditions.</a:t>
            </a:r>
          </a:p>
          <a:p>
            <a:r>
              <a:rPr lang="en-US" dirty="0" smtClean="0"/>
              <a:t>Device/driver support needed.</a:t>
            </a:r>
            <a:endParaRPr lang="en-US" dirty="0"/>
          </a:p>
        </p:txBody>
      </p:sp>
    </p:spTree>
    <p:extLst>
      <p:ext uri="{BB962C8B-B14F-4D97-AF65-F5344CB8AC3E}">
        <p14:creationId xmlns:p14="http://schemas.microsoft.com/office/powerpoint/2010/main" val="1332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 in Windows 8.1 Preview</a:t>
            </a:r>
            <a:br>
              <a:rPr lang="en-US" dirty="0" smtClean="0"/>
            </a:br>
            <a:r>
              <a:rPr lang="en-US" sz="4000" dirty="0" smtClean="0"/>
              <a:t>Camera controls</a:t>
            </a:r>
            <a:br>
              <a:rPr lang="en-US" sz="4000" dirty="0" smtClean="0"/>
            </a:br>
            <a:endParaRPr lang="en-US" dirty="0"/>
          </a:p>
        </p:txBody>
      </p:sp>
    </p:spTree>
    <p:extLst>
      <p:ext uri="{BB962C8B-B14F-4D97-AF65-F5344CB8AC3E}">
        <p14:creationId xmlns:p14="http://schemas.microsoft.com/office/powerpoint/2010/main" val="195080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solidFill>
                  <a:schemeClr val="bg1"/>
                </a:solidFill>
              </a:rPr>
              <a:t>Never miss a moment!</a:t>
            </a:r>
            <a:endParaRPr lang="en-US" sz="3200" dirty="0">
              <a:solidFill>
                <a:schemeClr val="bg1"/>
              </a:solidFill>
            </a:endParaRPr>
          </a:p>
          <a:p>
            <a:pPr lvl="2" indent="0">
              <a:buNone/>
            </a:pPr>
            <a:r>
              <a:rPr lang="en-US" sz="2000" dirty="0" err="1" smtClean="0">
                <a:solidFill>
                  <a:schemeClr val="bg1"/>
                </a:solidFill>
              </a:rPr>
              <a:t>Photosequence</a:t>
            </a:r>
            <a:r>
              <a:rPr lang="en-US" sz="2000" dirty="0">
                <a:solidFill>
                  <a:schemeClr val="bg1"/>
                </a:solidFill>
              </a:rPr>
              <a:t> in Windows 8.1 </a:t>
            </a:r>
            <a:r>
              <a:rPr lang="en-US" sz="2000" dirty="0" smtClean="0">
                <a:solidFill>
                  <a:schemeClr val="bg1"/>
                </a:solidFill>
              </a:rPr>
              <a:t>Preview.</a:t>
            </a:r>
            <a:endParaRPr lang="en-US" sz="2000" dirty="0">
              <a:solidFill>
                <a:schemeClr val="bg1"/>
              </a:solidFill>
            </a:endParaRPr>
          </a:p>
          <a:p>
            <a:r>
              <a:rPr lang="en-US" sz="3200" dirty="0" smtClean="0">
                <a:solidFill>
                  <a:schemeClr val="bg1"/>
                </a:solidFill>
              </a:rPr>
              <a:t>Building an app using Capture APIs.</a:t>
            </a:r>
          </a:p>
          <a:p>
            <a:r>
              <a:rPr lang="en-US" sz="3200" dirty="0" smtClean="0">
                <a:solidFill>
                  <a:schemeClr val="bg1"/>
                </a:solidFill>
              </a:rPr>
              <a:t>Camera controls in Windows 8.1 Preview.</a:t>
            </a:r>
          </a:p>
          <a:p>
            <a:r>
              <a:rPr lang="en-US" sz="3200" dirty="0" smtClean="0">
                <a:solidFill>
                  <a:schemeClr val="bg1"/>
                </a:solidFill>
              </a:rPr>
              <a:t>Adding custom components.</a:t>
            </a:r>
          </a:p>
          <a:p>
            <a:r>
              <a:rPr lang="en-US" sz="3200" dirty="0" smtClean="0">
                <a:solidFill>
                  <a:schemeClr val="bg1"/>
                </a:solidFill>
              </a:rPr>
              <a:t>Controlling audio capture pipeline.</a:t>
            </a:r>
          </a:p>
          <a:p>
            <a:r>
              <a:rPr lang="en-US" sz="3200" dirty="0">
                <a:solidFill>
                  <a:schemeClr val="bg1"/>
                </a:solidFill>
              </a:rPr>
              <a:t>Additional tips for camera </a:t>
            </a:r>
            <a:r>
              <a:rPr lang="en-US" sz="3200" dirty="0" smtClean="0">
                <a:solidFill>
                  <a:schemeClr val="bg1"/>
                </a:solidFill>
              </a:rPr>
              <a:t>apps.</a:t>
            </a:r>
          </a:p>
        </p:txBody>
      </p:sp>
      <p:pic>
        <p:nvPicPr>
          <p:cNvPr id="6" name="Picture Placeholder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6575" r="16575"/>
          <a:stretch>
            <a:fillRect/>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207070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4000" dirty="0">
                <a:solidFill>
                  <a:schemeClr val="bg1"/>
                </a:solidFill>
              </a:rPr>
              <a:t>Scene </a:t>
            </a:r>
            <a:r>
              <a:rPr lang="en-US" sz="4000" dirty="0" smtClean="0">
                <a:solidFill>
                  <a:schemeClr val="bg1"/>
                </a:solidFill>
              </a:rPr>
              <a:t>Mode.</a:t>
            </a:r>
            <a:br>
              <a:rPr lang="en-US" sz="4000" dirty="0" smtClean="0">
                <a:solidFill>
                  <a:schemeClr val="bg1"/>
                </a:solidFill>
              </a:rPr>
            </a:br>
            <a:r>
              <a:rPr lang="en-US" sz="2000" dirty="0" smtClean="0">
                <a:solidFill>
                  <a:schemeClr val="bg1"/>
                </a:solidFill>
              </a:rPr>
              <a:t>Portrait</a:t>
            </a:r>
            <a:r>
              <a:rPr lang="en-US" sz="2000" dirty="0">
                <a:solidFill>
                  <a:schemeClr val="bg1"/>
                </a:solidFill>
              </a:rPr>
              <a:t>, </a:t>
            </a:r>
            <a:r>
              <a:rPr lang="en-US" sz="2000" dirty="0" smtClean="0">
                <a:solidFill>
                  <a:schemeClr val="bg1"/>
                </a:solidFill>
              </a:rPr>
              <a:t>Sport, Snow, Night, Beach, Sunset etc.</a:t>
            </a:r>
            <a:endParaRPr lang="en-US" sz="3200" dirty="0">
              <a:solidFill>
                <a:schemeClr val="bg1"/>
              </a:solidFill>
            </a:endParaRPr>
          </a:p>
          <a:p>
            <a:r>
              <a:rPr lang="en-US" sz="4000" dirty="0" smtClean="0">
                <a:solidFill>
                  <a:schemeClr val="bg1"/>
                </a:solidFill>
              </a:rPr>
              <a:t>Focus.</a:t>
            </a:r>
            <a:br>
              <a:rPr lang="en-US" sz="4000" dirty="0" smtClean="0">
                <a:solidFill>
                  <a:schemeClr val="bg1"/>
                </a:solidFill>
              </a:rPr>
            </a:br>
            <a:r>
              <a:rPr lang="en-US" sz="2000" dirty="0" smtClean="0">
                <a:solidFill>
                  <a:schemeClr val="bg1"/>
                </a:solidFill>
              </a:rPr>
              <a:t>Normal</a:t>
            </a:r>
            <a:r>
              <a:rPr lang="en-US" sz="2000" dirty="0">
                <a:solidFill>
                  <a:schemeClr val="bg1"/>
                </a:solidFill>
              </a:rPr>
              <a:t>, </a:t>
            </a:r>
            <a:r>
              <a:rPr lang="en-US" sz="2000" dirty="0" smtClean="0">
                <a:solidFill>
                  <a:schemeClr val="bg1"/>
                </a:solidFill>
              </a:rPr>
              <a:t>Continuous, </a:t>
            </a:r>
            <a:r>
              <a:rPr lang="en-US" sz="2000" dirty="0" err="1" smtClean="0">
                <a:solidFill>
                  <a:schemeClr val="bg1"/>
                </a:solidFill>
              </a:rPr>
              <a:t>FullRange</a:t>
            </a:r>
            <a:r>
              <a:rPr lang="en-US" sz="2000" dirty="0" smtClean="0">
                <a:solidFill>
                  <a:schemeClr val="bg1"/>
                </a:solidFill>
              </a:rPr>
              <a:t>, </a:t>
            </a:r>
            <a:r>
              <a:rPr lang="en-US" sz="2000" dirty="0">
                <a:solidFill>
                  <a:schemeClr val="bg1"/>
                </a:solidFill>
              </a:rPr>
              <a:t>Infinity, Macro, </a:t>
            </a:r>
            <a:r>
              <a:rPr lang="en-US" sz="2000" dirty="0" err="1" smtClean="0">
                <a:solidFill>
                  <a:schemeClr val="bg1"/>
                </a:solidFill>
              </a:rPr>
              <a:t>Hyperfocal</a:t>
            </a:r>
            <a:r>
              <a:rPr lang="en-US" sz="2000" dirty="0" smtClean="0">
                <a:solidFill>
                  <a:schemeClr val="bg1"/>
                </a:solidFill>
              </a:rPr>
              <a:t>.</a:t>
            </a:r>
            <a:endParaRPr lang="en-US" sz="3200" dirty="0">
              <a:solidFill>
                <a:schemeClr val="bg1"/>
              </a:solidFill>
            </a:endParaRPr>
          </a:p>
          <a:p>
            <a:r>
              <a:rPr lang="en-US" sz="4000" dirty="0" smtClean="0">
                <a:solidFill>
                  <a:schemeClr val="bg1"/>
                </a:solidFill>
              </a:rPr>
              <a:t>Region </a:t>
            </a:r>
            <a:r>
              <a:rPr lang="en-US" sz="4000" dirty="0">
                <a:solidFill>
                  <a:schemeClr val="bg1"/>
                </a:solidFill>
              </a:rPr>
              <a:t>of </a:t>
            </a:r>
            <a:r>
              <a:rPr lang="en-US" sz="4000" dirty="0" smtClean="0">
                <a:solidFill>
                  <a:schemeClr val="bg1"/>
                </a:solidFill>
              </a:rPr>
              <a:t>Interest.</a:t>
            </a:r>
            <a:br>
              <a:rPr lang="en-US" sz="4000" dirty="0" smtClean="0">
                <a:solidFill>
                  <a:schemeClr val="bg1"/>
                </a:solidFill>
              </a:rPr>
            </a:br>
            <a:r>
              <a:rPr lang="en-US" sz="2000" dirty="0" smtClean="0">
                <a:solidFill>
                  <a:schemeClr val="bg1"/>
                </a:solidFill>
              </a:rPr>
              <a:t>Rectangle </a:t>
            </a:r>
            <a:r>
              <a:rPr lang="en-US" sz="2000" dirty="0">
                <a:solidFill>
                  <a:schemeClr val="bg1"/>
                </a:solidFill>
              </a:rPr>
              <a:t>with Focus, Exposure, White Balance </a:t>
            </a:r>
            <a:r>
              <a:rPr lang="en-US" sz="2000" dirty="0" smtClean="0">
                <a:solidFill>
                  <a:schemeClr val="bg1"/>
                </a:solidFill>
              </a:rPr>
              <a:t>lock.</a:t>
            </a:r>
            <a:endParaRPr lang="en-US" sz="3200" dirty="0" smtClean="0">
              <a:solidFill>
                <a:schemeClr val="bg1"/>
              </a:solidFill>
            </a:endParaRPr>
          </a:p>
        </p:txBody>
      </p:sp>
      <p:pic>
        <p:nvPicPr>
          <p:cNvPr id="6" name="Picture Placeholder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6625" r="16625"/>
          <a:stretch>
            <a:fillRect/>
          </a:stretch>
        </p:blipFill>
        <p:spPr/>
      </p:pic>
      <p:sp>
        <p:nvSpPr>
          <p:cNvPr id="5" name="Title 4"/>
          <p:cNvSpPr>
            <a:spLocks noGrp="1"/>
          </p:cNvSpPr>
          <p:nvPr>
            <p:ph type="title"/>
          </p:nvPr>
        </p:nvSpPr>
        <p:spPr/>
        <p:txBody>
          <a:bodyPr/>
          <a:lstStyle/>
          <a:p>
            <a:r>
              <a:rPr lang="en-US" dirty="0" smtClean="0"/>
              <a:t>New </a:t>
            </a:r>
            <a:r>
              <a:rPr lang="en-US" dirty="0" err="1" smtClean="0"/>
              <a:t>async</a:t>
            </a:r>
            <a:r>
              <a:rPr lang="en-US" dirty="0" smtClean="0"/>
              <a:t> </a:t>
            </a:r>
            <a:r>
              <a:rPr lang="en-US" dirty="0"/>
              <a:t>camera controls</a:t>
            </a:r>
            <a:r>
              <a:rPr lang="en-US" dirty="0" smtClean="0"/>
              <a:t/>
            </a:r>
            <a:br>
              <a:rPr lang="en-US" dirty="0" smtClean="0"/>
            </a:br>
            <a:endParaRPr lang="en-US" dirty="0"/>
          </a:p>
        </p:txBody>
      </p:sp>
      <p:pic>
        <p:nvPicPr>
          <p:cNvPr id="8"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54" y="1525405"/>
            <a:ext cx="3931219" cy="393385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pic>
        <p:nvPicPr>
          <p:cNvPr id="7" name="Picture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385796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async</a:t>
            </a:r>
            <a:r>
              <a:rPr lang="en-US" dirty="0" smtClean="0"/>
              <a:t> camera controls</a:t>
            </a:r>
            <a:endParaRPr lang="en-US" dirty="0"/>
          </a:p>
        </p:txBody>
      </p:sp>
      <p:sp>
        <p:nvSpPr>
          <p:cNvPr id="3" name="Text Placeholder 2"/>
          <p:cNvSpPr>
            <a:spLocks noGrp="1"/>
          </p:cNvSpPr>
          <p:nvPr>
            <p:ph type="body" sz="quarter" idx="10"/>
          </p:nvPr>
        </p:nvSpPr>
        <p:spPr/>
        <p:txBody>
          <a:bodyPr/>
          <a:lstStyle/>
          <a:p>
            <a:r>
              <a:rPr lang="en-US" sz="4800" dirty="0" smtClean="0"/>
              <a:t>ISO.</a:t>
            </a:r>
            <a:br>
              <a:rPr lang="en-US" sz="4800" dirty="0" smtClean="0"/>
            </a:br>
            <a:r>
              <a:rPr lang="en-US" sz="2800" dirty="0" smtClean="0"/>
              <a:t>50, 80, 100, 200, …, 25600.</a:t>
            </a:r>
          </a:p>
          <a:p>
            <a:r>
              <a:rPr lang="en-US" sz="4800" dirty="0" smtClean="0"/>
              <a:t>Flash.</a:t>
            </a:r>
            <a:br>
              <a:rPr lang="en-US" sz="4800" dirty="0" smtClean="0"/>
            </a:br>
            <a:r>
              <a:rPr lang="en-US" sz="2800" dirty="0" smtClean="0"/>
              <a:t>On</a:t>
            </a:r>
            <a:r>
              <a:rPr lang="en-US" sz="2800" dirty="0"/>
              <a:t>, Off, Auto, Red eye </a:t>
            </a:r>
            <a:r>
              <a:rPr lang="en-US" sz="2800" dirty="0" smtClean="0"/>
              <a:t>reduction.</a:t>
            </a:r>
            <a:endParaRPr lang="en-US" sz="4000" dirty="0"/>
          </a:p>
          <a:p>
            <a:r>
              <a:rPr lang="en-US" sz="4800" dirty="0"/>
              <a:t>Video </a:t>
            </a:r>
            <a:r>
              <a:rPr lang="en-US" sz="4800" dirty="0" smtClean="0"/>
              <a:t>Torch.</a:t>
            </a:r>
            <a:br>
              <a:rPr lang="en-US" sz="4800" dirty="0" smtClean="0"/>
            </a:br>
            <a:r>
              <a:rPr lang="en-US" sz="2800" dirty="0" smtClean="0"/>
              <a:t>On</a:t>
            </a:r>
            <a:r>
              <a:rPr lang="en-US" sz="2800" dirty="0"/>
              <a:t>, </a:t>
            </a:r>
            <a:r>
              <a:rPr lang="en-US" sz="2800" dirty="0" smtClean="0"/>
              <a:t>Off.</a:t>
            </a:r>
            <a:endParaRPr lang="en-US" dirty="0" smtClean="0"/>
          </a:p>
          <a:p>
            <a:r>
              <a:rPr lang="en-US" sz="4400" dirty="0"/>
              <a:t>Optimization </a:t>
            </a:r>
            <a:r>
              <a:rPr lang="en-US" sz="4400" dirty="0" smtClean="0"/>
              <a:t>Hint.</a:t>
            </a:r>
            <a:br>
              <a:rPr lang="en-US" sz="4400" dirty="0" smtClean="0"/>
            </a:br>
            <a:r>
              <a:rPr lang="en-US" sz="2400" dirty="0" smtClean="0"/>
              <a:t>Photo</a:t>
            </a:r>
            <a:r>
              <a:rPr lang="en-US" sz="2400" dirty="0"/>
              <a:t>, </a:t>
            </a:r>
            <a:r>
              <a:rPr lang="en-US" sz="2400" dirty="0" smtClean="0"/>
              <a:t>Video.</a:t>
            </a:r>
            <a:endParaRPr lang="en-US" sz="2400" dirty="0"/>
          </a:p>
          <a:p>
            <a:endParaRPr lang="en-US" dirty="0"/>
          </a:p>
          <a:p>
            <a:endParaRPr lang="en-US" sz="4000" dirty="0"/>
          </a:p>
          <a:p>
            <a:endParaRPr lang="en-US" dirty="0" smtClean="0"/>
          </a:p>
        </p:txBody>
      </p:sp>
    </p:spTree>
    <p:extLst>
      <p:ext uri="{BB962C8B-B14F-4D97-AF65-F5344CB8AC3E}">
        <p14:creationId xmlns:p14="http://schemas.microsoft.com/office/powerpoint/2010/main" val="163409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sz="4800" dirty="0" smtClean="0">
                <a:latin typeface="Segoe UI Light" panose="020B0502040204020203" pitchFamily="34" charset="0"/>
                <a:cs typeface="Segoe UI Light" panose="020B0502040204020203" pitchFamily="34" charset="0"/>
              </a:rPr>
              <a:t>In code</a:t>
            </a:r>
            <a:endParaRPr lang="en-US" sz="4800" dirty="0">
              <a:latin typeface="Segoe UI Light" panose="020B0502040204020203" pitchFamily="34" charset="0"/>
              <a:cs typeface="Segoe UI Light" panose="020B0502040204020203" pitchFamily="34" charset="0"/>
            </a:endParaRPr>
          </a:p>
        </p:txBody>
      </p:sp>
      <p:sp>
        <p:nvSpPr>
          <p:cNvPr id="7" name="Text Placeholder 5"/>
          <p:cNvSpPr txBox="1">
            <a:spLocks/>
          </p:cNvSpPr>
          <p:nvPr/>
        </p:nvSpPr>
        <p:spPr>
          <a:xfrm>
            <a:off x="289152" y="1673352"/>
            <a:ext cx="11785018" cy="2590800"/>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2400" dirty="0" smtClean="0">
                <a:solidFill>
                  <a:srgbClr val="65BC46"/>
                </a:solidFill>
              </a:rPr>
              <a:t>//Enable video torch</a:t>
            </a:r>
            <a:endParaRPr lang="en-US" sz="2400" dirty="0" smtClean="0"/>
          </a:p>
          <a:p>
            <a:pPr>
              <a:defRPr/>
            </a:pPr>
            <a:r>
              <a:rPr lang="en-US" sz="2400" dirty="0" err="1" smtClean="0"/>
              <a:t>var</a:t>
            </a:r>
            <a:r>
              <a:rPr lang="en-US" sz="2400" dirty="0" smtClean="0"/>
              <a:t> control = </a:t>
            </a:r>
            <a:r>
              <a:rPr lang="en-US" sz="2400" dirty="0" err="1" smtClean="0"/>
              <a:t>mc.VideoDeviceController.TorchControl</a:t>
            </a:r>
            <a:r>
              <a:rPr lang="en-US" sz="2400" dirty="0" smtClean="0"/>
              <a:t>;</a:t>
            </a:r>
          </a:p>
          <a:p>
            <a:pPr>
              <a:defRPr/>
            </a:pPr>
            <a:r>
              <a:rPr lang="en-US" sz="2400" dirty="0" smtClean="0"/>
              <a:t>if (</a:t>
            </a:r>
            <a:r>
              <a:rPr lang="en-US" sz="2400" dirty="0" err="1" smtClean="0"/>
              <a:t>control.Supported</a:t>
            </a:r>
            <a:r>
              <a:rPr lang="en-US" sz="2400" dirty="0" smtClean="0"/>
              <a:t>)</a:t>
            </a:r>
          </a:p>
          <a:p>
            <a:pPr>
              <a:defRPr/>
            </a:pPr>
            <a:r>
              <a:rPr lang="en-US" sz="2400" dirty="0" smtClean="0"/>
              <a:t>{</a:t>
            </a:r>
          </a:p>
          <a:p>
            <a:pPr>
              <a:defRPr/>
            </a:pPr>
            <a:r>
              <a:rPr lang="en-US" sz="2400" dirty="0" smtClean="0"/>
              <a:t>    </a:t>
            </a:r>
            <a:r>
              <a:rPr lang="en-US" sz="2400" dirty="0" err="1" smtClean="0"/>
              <a:t>control.Enabled</a:t>
            </a:r>
            <a:r>
              <a:rPr lang="en-US" sz="2400" dirty="0" smtClean="0"/>
              <a:t> = true;</a:t>
            </a:r>
          </a:p>
          <a:p>
            <a:pPr>
              <a:defRPr/>
            </a:pPr>
            <a:r>
              <a:rPr lang="en-US" sz="2400" dirty="0" smtClean="0"/>
              <a:t>}</a:t>
            </a:r>
          </a:p>
          <a:p>
            <a:pPr>
              <a:defRPr/>
            </a:pPr>
            <a:r>
              <a:rPr lang="en-US" sz="1800" dirty="0" smtClean="0"/>
              <a:t> </a:t>
            </a:r>
            <a:endParaRPr lang="en-US" sz="1800" dirty="0"/>
          </a:p>
        </p:txBody>
      </p:sp>
    </p:spTree>
    <p:extLst>
      <p:ext uri="{BB962C8B-B14F-4D97-AF65-F5344CB8AC3E}">
        <p14:creationId xmlns:p14="http://schemas.microsoft.com/office/powerpoint/2010/main" val="32126339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Adding custom code to pipeline</a:t>
            </a:r>
            <a:endParaRPr lang="en-US" dirty="0"/>
          </a:p>
        </p:txBody>
      </p:sp>
    </p:spTree>
    <p:extLst>
      <p:ext uri="{BB962C8B-B14F-4D97-AF65-F5344CB8AC3E}">
        <p14:creationId xmlns:p14="http://schemas.microsoft.com/office/powerpoint/2010/main" val="1423038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Extensions</a:t>
            </a:r>
            <a:br>
              <a:rPr lang="en-US" dirty="0" smtClean="0"/>
            </a:br>
            <a:r>
              <a:rPr lang="en-US" sz="3600" dirty="0" smtClean="0"/>
              <a:t>What can you do with them?</a:t>
            </a:r>
            <a:endParaRPr lang="en-US" sz="3600" dirty="0"/>
          </a:p>
        </p:txBody>
      </p:sp>
      <p:sp>
        <p:nvSpPr>
          <p:cNvPr id="3" name="Content Placeholder 2"/>
          <p:cNvSpPr>
            <a:spLocks noGrp="1"/>
          </p:cNvSpPr>
          <p:nvPr>
            <p:ph type="body" sz="quarter" idx="10"/>
          </p:nvPr>
        </p:nvSpPr>
        <p:spPr>
          <a:xfrm>
            <a:off x="274638" y="2125663"/>
            <a:ext cx="11887200" cy="4570412"/>
          </a:xfrm>
        </p:spPr>
        <p:txBody>
          <a:bodyPr/>
          <a:lstStyle/>
          <a:p>
            <a:r>
              <a:rPr lang="en-US" dirty="0" smtClean="0"/>
              <a:t>Incorporate in your preview, video capture, image,</a:t>
            </a:r>
            <a:br>
              <a:rPr lang="en-US" dirty="0" smtClean="0"/>
            </a:br>
            <a:r>
              <a:rPr lang="en-US" dirty="0" smtClean="0"/>
              <a:t>audio streams as effects.</a:t>
            </a:r>
          </a:p>
          <a:p>
            <a:r>
              <a:rPr lang="en-US" dirty="0" smtClean="0"/>
              <a:t>Analyze live camera stream to add overlays (e.g., virtual reality, games).</a:t>
            </a:r>
          </a:p>
          <a:p>
            <a:r>
              <a:rPr lang="en-US" dirty="0" smtClean="0"/>
              <a:t>Build real time communication and collaboration apps.</a:t>
            </a:r>
          </a:p>
          <a:p>
            <a:r>
              <a:rPr lang="en-US" dirty="0" smtClean="0"/>
              <a:t>Implement custom output formats.</a:t>
            </a:r>
          </a:p>
        </p:txBody>
      </p:sp>
      <p:sp>
        <p:nvSpPr>
          <p:cNvPr id="4" name="Content Placeholder 2"/>
          <p:cNvSpPr txBox="1">
            <a:spLocks/>
          </p:cNvSpPr>
          <p:nvPr/>
        </p:nvSpPr>
        <p:spPr>
          <a:xfrm>
            <a:off x="531948" y="2504511"/>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
        <p:nvSpPr>
          <p:cNvPr id="5" name="Content Placeholder 2"/>
          <p:cNvSpPr txBox="1">
            <a:spLocks/>
          </p:cNvSpPr>
          <p:nvPr/>
        </p:nvSpPr>
        <p:spPr>
          <a:xfrm>
            <a:off x="501865" y="3905315"/>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sz="2856"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5962582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4000" dirty="0" err="1" smtClean="0"/>
              <a:t>BallStrike</a:t>
            </a:r>
            <a:endParaRPr lang="en-US" dirty="0"/>
          </a:p>
        </p:txBody>
      </p:sp>
    </p:spTree>
    <p:extLst>
      <p:ext uri="{BB962C8B-B14F-4D97-AF65-F5344CB8AC3E}">
        <p14:creationId xmlns:p14="http://schemas.microsoft.com/office/powerpoint/2010/main" val="1491993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camera stream for object recognition</a:t>
            </a:r>
            <a:endParaRPr lang="en-US" dirty="0"/>
          </a:p>
        </p:txBody>
      </p:sp>
      <p:sp>
        <p:nvSpPr>
          <p:cNvPr id="4" name="Rectangle 3"/>
          <p:cNvSpPr/>
          <p:nvPr/>
        </p:nvSpPr>
        <p:spPr>
          <a:xfrm>
            <a:off x="5859102" y="2162675"/>
            <a:ext cx="3789575" cy="1849387"/>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b="1" dirty="0">
                <a:solidFill>
                  <a:srgbClr val="FFFFFF"/>
                </a:solidFill>
              </a:rPr>
              <a:t>Camera </a:t>
            </a:r>
            <a:r>
              <a:rPr lang="en-US" sz="2040" b="1" dirty="0" smtClean="0">
                <a:solidFill>
                  <a:srgbClr val="FFFFFF"/>
                </a:solidFill>
              </a:rPr>
              <a:t>preview</a:t>
            </a:r>
            <a:endParaRPr lang="en-US" sz="2040" b="1" dirty="0">
              <a:solidFill>
                <a:srgbClr val="FFFFFF"/>
              </a:solidFill>
            </a:endParaRPr>
          </a:p>
        </p:txBody>
      </p:sp>
      <p:sp>
        <p:nvSpPr>
          <p:cNvPr id="5" name="Rectangle 4"/>
          <p:cNvSpPr/>
          <p:nvPr/>
        </p:nvSpPr>
        <p:spPr>
          <a:xfrm>
            <a:off x="628631" y="1274839"/>
            <a:ext cx="9020046" cy="527852"/>
          </a:xfrm>
          <a:prstGeom prst="rect">
            <a:avLst/>
          </a:prstGeom>
          <a:solidFill>
            <a:srgbClr val="EF4423"/>
          </a:solidFill>
          <a:ln w="12700">
            <a:noFill/>
          </a:ln>
        </p:spPr>
        <p:style>
          <a:lnRef idx="2">
            <a:schemeClr val="accent1"/>
          </a:lnRef>
          <a:fillRef idx="1">
            <a:schemeClr val="lt1"/>
          </a:fillRef>
          <a:effectRef idx="0">
            <a:schemeClr val="accent1"/>
          </a:effectRef>
          <a:fontRef idx="minor">
            <a:schemeClr val="dk1"/>
          </a:fontRef>
        </p:style>
        <p:txBody>
          <a:bodyPr lIns="124148" tIns="62074" rIns="124148" bIns="62074" rtlCol="0" anchor="ctr"/>
          <a:lstStyle/>
          <a:p>
            <a:pPr algn="ctr" defTabSz="932559"/>
            <a:r>
              <a:rPr lang="en-US" sz="2856" b="1" dirty="0">
                <a:solidFill>
                  <a:srgbClr val="FFFFFF"/>
                </a:solidFill>
              </a:rPr>
              <a:t>Windows </a:t>
            </a:r>
            <a:r>
              <a:rPr lang="en-US" sz="2856" b="1" dirty="0" smtClean="0">
                <a:solidFill>
                  <a:srgbClr val="FFFFFF"/>
                </a:solidFill>
              </a:rPr>
              <a:t>Store app </a:t>
            </a:r>
            <a:endParaRPr lang="en-US" sz="2856" dirty="0">
              <a:solidFill>
                <a:srgbClr val="FFFFFF"/>
              </a:solidFill>
            </a:endParaRPr>
          </a:p>
        </p:txBody>
      </p:sp>
      <p:sp>
        <p:nvSpPr>
          <p:cNvPr id="10" name="Rectangle 9"/>
          <p:cNvSpPr/>
          <p:nvPr/>
        </p:nvSpPr>
        <p:spPr>
          <a:xfrm>
            <a:off x="3159381" y="2162674"/>
            <a:ext cx="2380453" cy="1847520"/>
          </a:xfrm>
          <a:prstGeom prst="rect">
            <a:avLst/>
          </a:prstGeom>
          <a:noFill/>
          <a:ln w="38100">
            <a:solidFill>
              <a:schemeClr val="bg1"/>
            </a:solidFill>
            <a:prstDash val="dash"/>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b" anchorCtr="0"/>
          <a:lstStyle/>
          <a:p>
            <a:pPr algn="ctr" defTabSz="932559"/>
            <a:r>
              <a:rPr lang="en-US" sz="1632" dirty="0">
                <a:solidFill>
                  <a:srgbClr val="000000"/>
                </a:solidFill>
              </a:rPr>
              <a:t>Windows Runtime</a:t>
            </a:r>
          </a:p>
        </p:txBody>
      </p:sp>
      <p:sp>
        <p:nvSpPr>
          <p:cNvPr id="42" name="Rectangle 41"/>
          <p:cNvSpPr/>
          <p:nvPr/>
        </p:nvSpPr>
        <p:spPr>
          <a:xfrm>
            <a:off x="3349986" y="2306589"/>
            <a:ext cx="1947266" cy="1037663"/>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b="1" dirty="0" smtClean="0">
                <a:solidFill>
                  <a:srgbClr val="FFFFFF"/>
                </a:solidFill>
              </a:rPr>
              <a:t>Media</a:t>
            </a:r>
            <a:br>
              <a:rPr lang="en-US" sz="2040" b="1" dirty="0" smtClean="0">
                <a:solidFill>
                  <a:srgbClr val="FFFFFF"/>
                </a:solidFill>
              </a:rPr>
            </a:br>
            <a:r>
              <a:rPr lang="en-US" sz="2040" b="1" dirty="0" smtClean="0">
                <a:solidFill>
                  <a:srgbClr val="FFFFFF"/>
                </a:solidFill>
              </a:rPr>
              <a:t>Capture </a:t>
            </a:r>
            <a:r>
              <a:rPr lang="en-US" sz="2040" b="1" dirty="0">
                <a:solidFill>
                  <a:srgbClr val="FFFFFF"/>
                </a:solidFill>
              </a:rPr>
              <a:t>API</a:t>
            </a:r>
          </a:p>
        </p:txBody>
      </p:sp>
      <p:sp>
        <p:nvSpPr>
          <p:cNvPr id="34" name="Rectangle 33"/>
          <p:cNvSpPr/>
          <p:nvPr/>
        </p:nvSpPr>
        <p:spPr>
          <a:xfrm>
            <a:off x="628632" y="2160805"/>
            <a:ext cx="2171921" cy="1849387"/>
          </a:xfrm>
          <a:prstGeom prst="rect">
            <a:avLst/>
          </a:prstGeom>
          <a:solidFill>
            <a:srgbClr val="00B0F0"/>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dirty="0">
                <a:solidFill>
                  <a:srgbClr val="FFFFFF"/>
                </a:solidFill>
              </a:rPr>
              <a:t>App </a:t>
            </a:r>
            <a:r>
              <a:rPr lang="en-US" sz="2040" dirty="0" smtClean="0">
                <a:solidFill>
                  <a:srgbClr val="FFFFFF"/>
                </a:solidFill>
              </a:rPr>
              <a:t>Code</a:t>
            </a:r>
            <a:endParaRPr lang="en-US" sz="2040" dirty="0">
              <a:solidFill>
                <a:srgbClr val="FFFFFF"/>
              </a:solidFill>
            </a:endParaRPr>
          </a:p>
        </p:txBody>
      </p:sp>
      <p:sp>
        <p:nvSpPr>
          <p:cNvPr id="15" name="Rectangle 14"/>
          <p:cNvSpPr/>
          <p:nvPr/>
        </p:nvSpPr>
        <p:spPr>
          <a:xfrm>
            <a:off x="941705" y="4695158"/>
            <a:ext cx="1217441" cy="1011904"/>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a:solidFill>
                  <a:srgbClr val="FFFFFF"/>
                </a:solidFill>
              </a:rPr>
              <a:t>Camera</a:t>
            </a:r>
          </a:p>
        </p:txBody>
      </p:sp>
      <p:cxnSp>
        <p:nvCxnSpPr>
          <p:cNvPr id="50" name="Elbow Connector 49"/>
          <p:cNvCxnSpPr>
            <a:stCxn id="15" idx="3"/>
          </p:cNvCxnSpPr>
          <p:nvPr/>
        </p:nvCxnSpPr>
        <p:spPr>
          <a:xfrm flipV="1">
            <a:off x="2159146" y="3344253"/>
            <a:ext cx="2221624" cy="1856857"/>
          </a:xfrm>
          <a:prstGeom prst="bentConnector3">
            <a:avLst>
              <a:gd name="adj1" fmla="val 100163"/>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800553" y="4695156"/>
            <a:ext cx="1217441" cy="1011904"/>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smtClean="0">
                <a:solidFill>
                  <a:srgbClr val="FFFFFF"/>
                </a:solidFill>
              </a:rPr>
              <a:t>Your custom component (MFT)</a:t>
            </a:r>
          </a:p>
        </p:txBody>
      </p:sp>
      <p:cxnSp>
        <p:nvCxnSpPr>
          <p:cNvPr id="55" name="Straight Arrow Connector 54"/>
          <p:cNvCxnSpPr>
            <a:stCxn id="42" idx="3"/>
          </p:cNvCxnSpPr>
          <p:nvPr/>
        </p:nvCxnSpPr>
        <p:spPr>
          <a:xfrm flipV="1">
            <a:off x="5297252" y="2825420"/>
            <a:ext cx="561849" cy="1"/>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2742967" y="2806398"/>
            <a:ext cx="607019" cy="3"/>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endCxn id="57" idx="0"/>
          </p:cNvCxnSpPr>
          <p:nvPr/>
        </p:nvCxnSpPr>
        <p:spPr>
          <a:xfrm rot="16200000" flipH="1">
            <a:off x="2538997" y="3824879"/>
            <a:ext cx="1131832" cy="608721"/>
          </a:xfrm>
          <a:prstGeom prst="bentConnector3">
            <a:avLst>
              <a:gd name="adj1" fmla="val 218"/>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09037" y="2236226"/>
            <a:ext cx="1025260" cy="2135820"/>
          </a:xfrm>
          <a:prstGeom prst="rect">
            <a:avLst/>
          </a:prstGeom>
        </p:spPr>
      </p:pic>
      <p:sp>
        <p:nvSpPr>
          <p:cNvPr id="84" name="Rectangle 83"/>
          <p:cNvSpPr/>
          <p:nvPr/>
        </p:nvSpPr>
        <p:spPr bwMode="auto">
          <a:xfrm>
            <a:off x="8961437" y="2506662"/>
            <a:ext cx="183640" cy="11202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3672"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4357207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ppt_x"/>
                                          </p:val>
                                        </p:tav>
                                        <p:tav tm="100000">
                                          <p:val>
                                            <p:strVal val="#ppt_x"/>
                                          </p:val>
                                        </p:tav>
                                      </p:tavLst>
                                    </p:anim>
                                    <p:anim calcmode="lin" valueType="num">
                                      <p:cBhvr additive="base">
                                        <p:cTn id="19" dur="500" fill="hold"/>
                                        <p:tgtEl>
                                          <p:spTgt spid="42"/>
                                        </p:tgtEl>
                                        <p:attrNameLst>
                                          <p:attrName>ppt_y</p:attrName>
                                        </p:attrNameLst>
                                      </p:cBhvr>
                                      <p:tavLst>
                                        <p:tav tm="0">
                                          <p:val>
                                            <p:strVal val="1+#ppt_h/2"/>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500"/>
                                        <p:tgtEl>
                                          <p:spTgt spid="7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42" grpId="0" animBg="1"/>
      <p:bldP spid="34" grpId="0" animBg="1"/>
      <p:bldP spid="15" grpId="0" animBg="1"/>
      <p:bldP spid="57" grpId="0" animBg="1"/>
      <p:bldP spid="8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14" y="-6458"/>
            <a:ext cx="13057389" cy="7000983"/>
          </a:xfrm>
          <a:prstGeom prst="rect">
            <a:avLst/>
          </a:prstGeom>
        </p:spPr>
      </p:pic>
    </p:spTree>
    <p:extLst>
      <p:ext uri="{BB962C8B-B14F-4D97-AF65-F5344CB8AC3E}">
        <p14:creationId xmlns:p14="http://schemas.microsoft.com/office/powerpoint/2010/main" val="1720139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real-time communication app</a:t>
            </a:r>
            <a:endParaRPr lang="en-US" dirty="0"/>
          </a:p>
        </p:txBody>
      </p:sp>
      <p:sp>
        <p:nvSpPr>
          <p:cNvPr id="4" name="Rectangle 3"/>
          <p:cNvSpPr/>
          <p:nvPr/>
        </p:nvSpPr>
        <p:spPr>
          <a:xfrm>
            <a:off x="5859103" y="2162676"/>
            <a:ext cx="3789574" cy="735770"/>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b="1" dirty="0">
                <a:solidFill>
                  <a:srgbClr val="FFFFFF"/>
                </a:solidFill>
              </a:rPr>
              <a:t>Camera </a:t>
            </a:r>
            <a:r>
              <a:rPr lang="en-US" sz="2040" b="1" dirty="0" smtClean="0">
                <a:solidFill>
                  <a:srgbClr val="FFFFFF"/>
                </a:solidFill>
              </a:rPr>
              <a:t>Preview</a:t>
            </a:r>
            <a:endParaRPr lang="en-US" sz="2040" b="1" dirty="0">
              <a:solidFill>
                <a:srgbClr val="FFFFFF"/>
              </a:solidFill>
            </a:endParaRPr>
          </a:p>
        </p:txBody>
      </p:sp>
      <p:sp>
        <p:nvSpPr>
          <p:cNvPr id="5" name="Rectangle 4"/>
          <p:cNvSpPr/>
          <p:nvPr/>
        </p:nvSpPr>
        <p:spPr>
          <a:xfrm>
            <a:off x="628631" y="1274839"/>
            <a:ext cx="9020046" cy="527852"/>
          </a:xfrm>
          <a:prstGeom prst="rect">
            <a:avLst/>
          </a:prstGeom>
          <a:solidFill>
            <a:srgbClr val="EF4423"/>
          </a:solidFill>
          <a:ln w="12700">
            <a:noFill/>
          </a:ln>
        </p:spPr>
        <p:style>
          <a:lnRef idx="2">
            <a:schemeClr val="accent1"/>
          </a:lnRef>
          <a:fillRef idx="1">
            <a:schemeClr val="lt1"/>
          </a:fillRef>
          <a:effectRef idx="0">
            <a:schemeClr val="accent1"/>
          </a:effectRef>
          <a:fontRef idx="minor">
            <a:schemeClr val="dk1"/>
          </a:fontRef>
        </p:style>
        <p:txBody>
          <a:bodyPr lIns="124148" tIns="62074" rIns="124148" bIns="62074" rtlCol="0" anchor="ctr"/>
          <a:lstStyle/>
          <a:p>
            <a:pPr algn="ctr" defTabSz="932559"/>
            <a:r>
              <a:rPr lang="en-US" sz="2856" b="1" dirty="0">
                <a:solidFill>
                  <a:srgbClr val="FFFFFF"/>
                </a:solidFill>
              </a:rPr>
              <a:t>Windows </a:t>
            </a:r>
            <a:r>
              <a:rPr lang="en-US" sz="2856" b="1" dirty="0" smtClean="0">
                <a:solidFill>
                  <a:srgbClr val="FFFFFF"/>
                </a:solidFill>
              </a:rPr>
              <a:t>Store app </a:t>
            </a:r>
            <a:endParaRPr lang="en-US" sz="2856" dirty="0">
              <a:solidFill>
                <a:srgbClr val="FFFFFF"/>
              </a:solidFill>
            </a:endParaRPr>
          </a:p>
        </p:txBody>
      </p:sp>
      <p:sp>
        <p:nvSpPr>
          <p:cNvPr id="10" name="Rectangle 9"/>
          <p:cNvSpPr/>
          <p:nvPr/>
        </p:nvSpPr>
        <p:spPr>
          <a:xfrm>
            <a:off x="3159381" y="2162674"/>
            <a:ext cx="2380453" cy="1847520"/>
          </a:xfrm>
          <a:prstGeom prst="rect">
            <a:avLst/>
          </a:prstGeom>
          <a:noFill/>
          <a:ln w="38100">
            <a:solidFill>
              <a:schemeClr val="bg1"/>
            </a:solidFill>
            <a:prstDash val="dash"/>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b" anchorCtr="0"/>
          <a:lstStyle/>
          <a:p>
            <a:pPr algn="ctr" defTabSz="932559"/>
            <a:r>
              <a:rPr lang="en-US" sz="1632" dirty="0">
                <a:solidFill>
                  <a:srgbClr val="000000"/>
                </a:solidFill>
              </a:rPr>
              <a:t>Windows Runtime</a:t>
            </a:r>
          </a:p>
        </p:txBody>
      </p:sp>
      <p:sp>
        <p:nvSpPr>
          <p:cNvPr id="42" name="Rectangle 41"/>
          <p:cNvSpPr/>
          <p:nvPr/>
        </p:nvSpPr>
        <p:spPr>
          <a:xfrm>
            <a:off x="3349986" y="2306589"/>
            <a:ext cx="1947266" cy="1037663"/>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b="1" dirty="0">
                <a:solidFill>
                  <a:srgbClr val="FFFFFF"/>
                </a:solidFill>
              </a:rPr>
              <a:t>Media Capture API</a:t>
            </a:r>
            <a:endParaRPr lang="en-US" sz="2040" dirty="0">
              <a:solidFill>
                <a:srgbClr val="FFFFFF"/>
              </a:solidFill>
            </a:endParaRPr>
          </a:p>
        </p:txBody>
      </p:sp>
      <p:sp>
        <p:nvSpPr>
          <p:cNvPr id="34" name="Rectangle 33"/>
          <p:cNvSpPr/>
          <p:nvPr/>
        </p:nvSpPr>
        <p:spPr>
          <a:xfrm>
            <a:off x="628632" y="2160805"/>
            <a:ext cx="2171921" cy="1849387"/>
          </a:xfrm>
          <a:prstGeom prst="rect">
            <a:avLst/>
          </a:prstGeom>
          <a:solidFill>
            <a:srgbClr val="00B0F0"/>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dirty="0">
                <a:solidFill>
                  <a:srgbClr val="FFFFFF"/>
                </a:solidFill>
              </a:rPr>
              <a:t>App Code </a:t>
            </a:r>
          </a:p>
        </p:txBody>
      </p:sp>
      <p:sp>
        <p:nvSpPr>
          <p:cNvPr id="15" name="Rectangle 14"/>
          <p:cNvSpPr/>
          <p:nvPr/>
        </p:nvSpPr>
        <p:spPr>
          <a:xfrm>
            <a:off x="941705" y="4695158"/>
            <a:ext cx="1217441" cy="1011904"/>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a:solidFill>
                  <a:srgbClr val="FFFFFF"/>
                </a:solidFill>
              </a:rPr>
              <a:t>Camera</a:t>
            </a:r>
          </a:p>
        </p:txBody>
      </p:sp>
      <p:cxnSp>
        <p:nvCxnSpPr>
          <p:cNvPr id="50" name="Elbow Connector 49"/>
          <p:cNvCxnSpPr>
            <a:stCxn id="15" idx="3"/>
            <a:endCxn id="42" idx="2"/>
          </p:cNvCxnSpPr>
          <p:nvPr/>
        </p:nvCxnSpPr>
        <p:spPr>
          <a:xfrm flipV="1">
            <a:off x="2159147" y="3344252"/>
            <a:ext cx="2164473" cy="1856859"/>
          </a:xfrm>
          <a:prstGeom prst="bentConnector2">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854135" y="4335462"/>
            <a:ext cx="3794542" cy="1288232"/>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smtClean="0">
                <a:solidFill>
                  <a:srgbClr val="FFFFFF"/>
                </a:solidFill>
              </a:rPr>
              <a:t>Your </a:t>
            </a:r>
            <a:r>
              <a:rPr lang="en-US" sz="1428" smtClean="0">
                <a:solidFill>
                  <a:srgbClr val="FFFFFF"/>
                </a:solidFill>
              </a:rPr>
              <a:t>Custom component </a:t>
            </a:r>
            <a:endParaRPr lang="en-US" sz="1428" dirty="0" smtClean="0">
              <a:solidFill>
                <a:srgbClr val="FFFFFF"/>
              </a:solidFill>
            </a:endParaRPr>
          </a:p>
          <a:p>
            <a:pPr algn="ctr" defTabSz="932559"/>
            <a:r>
              <a:rPr lang="en-US" sz="1428" dirty="0" smtClean="0">
                <a:solidFill>
                  <a:srgbClr val="FFFFFF"/>
                </a:solidFill>
              </a:rPr>
              <a:t>(MF Sink)</a:t>
            </a:r>
          </a:p>
        </p:txBody>
      </p:sp>
      <p:cxnSp>
        <p:nvCxnSpPr>
          <p:cNvPr id="55" name="Straight Arrow Connector 54"/>
          <p:cNvCxnSpPr/>
          <p:nvPr/>
        </p:nvCxnSpPr>
        <p:spPr>
          <a:xfrm flipV="1">
            <a:off x="5297252" y="2582862"/>
            <a:ext cx="561849" cy="1"/>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2742967" y="2806398"/>
            <a:ext cx="607019" cy="3"/>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endCxn id="57" idx="0"/>
          </p:cNvCxnSpPr>
          <p:nvPr/>
        </p:nvCxnSpPr>
        <p:spPr>
          <a:xfrm>
            <a:off x="5297252" y="3119979"/>
            <a:ext cx="2454154" cy="1215483"/>
          </a:xfrm>
          <a:prstGeom prst="bentConnector2">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32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sz="4800" dirty="0" smtClean="0">
                <a:latin typeface="Segoe UI Light" panose="020B0502040204020203" pitchFamily="34" charset="0"/>
                <a:cs typeface="Segoe UI Light" panose="020B0502040204020203" pitchFamily="34" charset="0"/>
              </a:rPr>
              <a:t>Accessing extensions</a:t>
            </a:r>
            <a:endParaRPr lang="en-US" sz="4800" dirty="0">
              <a:latin typeface="Segoe UI Light" panose="020B0502040204020203" pitchFamily="34" charset="0"/>
              <a:cs typeface="Segoe UI Light" panose="020B0502040204020203" pitchFamily="34" charset="0"/>
            </a:endParaRPr>
          </a:p>
        </p:txBody>
      </p:sp>
      <p:sp>
        <p:nvSpPr>
          <p:cNvPr id="7" name="Parallelogram 6"/>
          <p:cNvSpPr/>
          <p:nvPr/>
        </p:nvSpPr>
        <p:spPr bwMode="auto">
          <a:xfrm rot="20498828">
            <a:off x="8387421" y="3385900"/>
            <a:ext cx="1584835" cy="1620235"/>
          </a:xfrm>
          <a:prstGeom prst="parallelogram">
            <a:avLst>
              <a:gd name="adj" fmla="val 87672"/>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559"/>
            <a:endParaRPr lang="en-US" sz="3264" dirty="0">
              <a:solidFill>
                <a:srgbClr val="FFFFFF"/>
              </a:solidFill>
            </a:endParaRPr>
          </a:p>
        </p:txBody>
      </p:sp>
      <p:cxnSp>
        <p:nvCxnSpPr>
          <p:cNvPr id="8" name="Straight Connector 7"/>
          <p:cNvCxnSpPr/>
          <p:nvPr/>
        </p:nvCxnSpPr>
        <p:spPr>
          <a:xfrm flipV="1">
            <a:off x="10855218" y="1721835"/>
            <a:ext cx="243892" cy="3757556"/>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10" name="Text Placeholder 5"/>
          <p:cNvSpPr txBox="1">
            <a:spLocks/>
          </p:cNvSpPr>
          <p:nvPr/>
        </p:nvSpPr>
        <p:spPr>
          <a:xfrm>
            <a:off x="287147" y="1673352"/>
            <a:ext cx="11915769" cy="347172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lnSpc>
                <a:spcPct val="100000"/>
              </a:lnSpc>
              <a:spcBef>
                <a:spcPts val="0"/>
              </a:spcBef>
              <a:defRPr/>
            </a:pPr>
            <a:r>
              <a:rPr lang="en-US" kern="0" dirty="0">
                <a:solidFill>
                  <a:srgbClr val="00B050"/>
                </a:solidFill>
              </a:rPr>
              <a:t>// Application manifest extensions required to access the plug-in</a:t>
            </a:r>
          </a:p>
          <a:p>
            <a:pPr>
              <a:defRPr/>
            </a:pPr>
            <a:r>
              <a:rPr lang="en-US" dirty="0"/>
              <a:t>&lt;Extension Category="</a:t>
            </a:r>
            <a:r>
              <a:rPr lang="en-US" dirty="0" err="1"/>
              <a:t>windows.activatableClass.inProcessServer</a:t>
            </a:r>
            <a:r>
              <a:rPr lang="en-US" dirty="0"/>
              <a:t>"&gt;</a:t>
            </a:r>
          </a:p>
          <a:p>
            <a:pPr>
              <a:defRPr/>
            </a:pPr>
            <a:r>
              <a:rPr lang="en-US" dirty="0"/>
              <a:t>      &lt;</a:t>
            </a:r>
            <a:r>
              <a:rPr lang="en-US" dirty="0" err="1"/>
              <a:t>InProcessServer</a:t>
            </a:r>
            <a:r>
              <a:rPr lang="en-US" dirty="0"/>
              <a:t>&gt;</a:t>
            </a:r>
          </a:p>
          <a:p>
            <a:pPr>
              <a:defRPr/>
            </a:pPr>
            <a:r>
              <a:rPr lang="en-US" dirty="0"/>
              <a:t>        &lt;</a:t>
            </a:r>
            <a:r>
              <a:rPr lang="en-US" dirty="0" smtClean="0"/>
              <a:t>Path&gt;bin\YourCustomMFT.dll</a:t>
            </a:r>
            <a:r>
              <a:rPr lang="en-US" dirty="0"/>
              <a:t>&lt;/Path&gt;</a:t>
            </a:r>
          </a:p>
          <a:p>
            <a:pPr>
              <a:defRPr/>
            </a:pPr>
            <a:r>
              <a:rPr lang="en-US" dirty="0"/>
              <a:t>        &lt;</a:t>
            </a:r>
            <a:r>
              <a:rPr lang="en-US" dirty="0" err="1"/>
              <a:t>ActivatableClass</a:t>
            </a:r>
            <a:r>
              <a:rPr lang="en-US" dirty="0"/>
              <a:t> </a:t>
            </a:r>
            <a:r>
              <a:rPr lang="en-US" dirty="0" err="1"/>
              <a:t>ActivatableClassId</a:t>
            </a:r>
            <a:r>
              <a:rPr lang="en-US" dirty="0"/>
              <a:t>="</a:t>
            </a:r>
            <a:r>
              <a:rPr lang="en-US" dirty="0" err="1" smtClean="0">
                <a:solidFill>
                  <a:srgbClr val="457EC1"/>
                </a:solidFill>
              </a:rPr>
              <a:t>Microsoft.Samples.YourCustomMFT</a:t>
            </a:r>
            <a:r>
              <a:rPr lang="en-US" dirty="0" smtClean="0"/>
              <a:t>" </a:t>
            </a:r>
            <a:r>
              <a:rPr lang="en-US" dirty="0" err="1"/>
              <a:t>ThreadingModel</a:t>
            </a:r>
            <a:r>
              <a:rPr lang="en-US" dirty="0"/>
              <a:t>="both" /&gt;</a:t>
            </a:r>
          </a:p>
          <a:p>
            <a:pPr>
              <a:defRPr/>
            </a:pPr>
            <a:r>
              <a:rPr lang="en-US" dirty="0"/>
              <a:t>      &lt;/</a:t>
            </a:r>
            <a:r>
              <a:rPr lang="en-US" dirty="0" err="1"/>
              <a:t>InProcessServer</a:t>
            </a:r>
            <a:r>
              <a:rPr lang="en-US" dirty="0"/>
              <a:t>&gt;</a:t>
            </a:r>
          </a:p>
          <a:p>
            <a:pPr>
              <a:defRPr/>
            </a:pPr>
            <a:r>
              <a:rPr lang="en-US" dirty="0"/>
              <a:t>&lt;/Extension&gt;</a:t>
            </a:r>
          </a:p>
        </p:txBody>
      </p:sp>
    </p:spTree>
    <p:extLst>
      <p:ext uri="{BB962C8B-B14F-4D97-AF65-F5344CB8AC3E}">
        <p14:creationId xmlns:p14="http://schemas.microsoft.com/office/powerpoint/2010/main" val="30951958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Easy-to-use Capture APIs help you build innovative apps that use camera</a:t>
            </a:r>
            <a:endParaRPr lang="en-US" dirty="0"/>
          </a:p>
        </p:txBody>
      </p:sp>
    </p:spTree>
    <p:extLst>
      <p:ext uri="{BB962C8B-B14F-4D97-AF65-F5344CB8AC3E}">
        <p14:creationId xmlns:p14="http://schemas.microsoft.com/office/powerpoint/2010/main" val="11047800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latin typeface="Segoe UI Light" panose="020B0502040204020203" pitchFamily="34" charset="0"/>
                <a:cs typeface="Segoe UI Light" panose="020B0502040204020203" pitchFamily="34" charset="0"/>
              </a:rPr>
              <a:t>Adding extensions</a:t>
            </a:r>
            <a:endParaRPr lang="en-US" dirty="0">
              <a:latin typeface="Segoe UI Light" panose="020B0502040204020203" pitchFamily="34" charset="0"/>
              <a:cs typeface="Segoe UI Light" panose="020B0502040204020203" pitchFamily="34" charset="0"/>
            </a:endParaRPr>
          </a:p>
        </p:txBody>
      </p:sp>
      <p:sp>
        <p:nvSpPr>
          <p:cNvPr id="7" name="Parallelogram 6"/>
          <p:cNvSpPr/>
          <p:nvPr/>
        </p:nvSpPr>
        <p:spPr bwMode="auto">
          <a:xfrm rot="20498828">
            <a:off x="8387421" y="3385900"/>
            <a:ext cx="1584835" cy="1620235"/>
          </a:xfrm>
          <a:prstGeom prst="parallelogram">
            <a:avLst>
              <a:gd name="adj" fmla="val 87672"/>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559"/>
            <a:endParaRPr lang="en-US" sz="3264" dirty="0">
              <a:solidFill>
                <a:srgbClr val="FFFFFF"/>
              </a:solidFill>
            </a:endParaRPr>
          </a:p>
        </p:txBody>
      </p:sp>
      <p:cxnSp>
        <p:nvCxnSpPr>
          <p:cNvPr id="8" name="Straight Connector 7"/>
          <p:cNvCxnSpPr/>
          <p:nvPr/>
        </p:nvCxnSpPr>
        <p:spPr>
          <a:xfrm flipV="1">
            <a:off x="10855218" y="1721835"/>
            <a:ext cx="243892" cy="3757556"/>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10" name="Text Placeholder 5"/>
          <p:cNvSpPr txBox="1">
            <a:spLocks/>
          </p:cNvSpPr>
          <p:nvPr/>
        </p:nvSpPr>
        <p:spPr>
          <a:xfrm>
            <a:off x="277843" y="1673352"/>
            <a:ext cx="10931495" cy="294773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smtClean="0">
                <a:solidFill>
                  <a:srgbClr val="00B050"/>
                </a:solidFill>
              </a:rPr>
              <a:t>// </a:t>
            </a:r>
            <a:r>
              <a:rPr lang="en-US" sz="2800" dirty="0">
                <a:solidFill>
                  <a:srgbClr val="00B050"/>
                </a:solidFill>
              </a:rPr>
              <a:t>Choose the stream type and the extension</a:t>
            </a:r>
            <a:endParaRPr lang="en-US" sz="2800" dirty="0"/>
          </a:p>
          <a:p>
            <a:pPr>
              <a:defRPr/>
            </a:pPr>
            <a:r>
              <a:rPr lang="en-US" sz="2800" dirty="0" err="1" smtClean="0"/>
              <a:t>mc.addEffectAsync</a:t>
            </a:r>
            <a:r>
              <a:rPr lang="en-US" sz="2800" dirty="0" smtClean="0"/>
              <a:t>(</a:t>
            </a:r>
            <a:r>
              <a:rPr lang="en-US" sz="2800" dirty="0" err="1" smtClean="0"/>
              <a:t>MediaStreamType.videoPreview</a:t>
            </a:r>
            <a:r>
              <a:rPr lang="en-US" sz="2800" dirty="0"/>
              <a:t>, 	“</a:t>
            </a:r>
            <a:r>
              <a:rPr lang="en-US" sz="2800" dirty="0" err="1" smtClean="0">
                <a:solidFill>
                  <a:srgbClr val="457EC1"/>
                </a:solidFill>
              </a:rPr>
              <a:t>Microsoft.Samples.YourCustomMFT</a:t>
            </a:r>
            <a:r>
              <a:rPr lang="en-US" sz="2800" dirty="0" smtClean="0"/>
              <a:t>”, </a:t>
            </a:r>
            <a:r>
              <a:rPr lang="en-US" sz="2800" dirty="0"/>
              <a:t>null).then(</a:t>
            </a:r>
          </a:p>
          <a:p>
            <a:pPr>
              <a:defRPr/>
            </a:pPr>
            <a:r>
              <a:rPr lang="en-US" sz="2800" dirty="0" smtClean="0"/>
              <a:t>      </a:t>
            </a:r>
            <a:r>
              <a:rPr lang="en-US" sz="2800" dirty="0"/>
              <a:t>function (op) {</a:t>
            </a:r>
          </a:p>
          <a:p>
            <a:pPr>
              <a:defRPr/>
            </a:pPr>
            <a:r>
              <a:rPr lang="en-US" sz="2800" dirty="0"/>
              <a:t>        </a:t>
            </a:r>
            <a:r>
              <a:rPr lang="en-US" sz="2800" dirty="0" smtClean="0">
                <a:solidFill>
                  <a:srgbClr val="65BC46"/>
                </a:solidFill>
              </a:rPr>
              <a:t>// effect added</a:t>
            </a:r>
            <a:endParaRPr lang="en-US" sz="2800" dirty="0">
              <a:solidFill>
                <a:srgbClr val="65BC46"/>
              </a:solidFill>
            </a:endParaRPr>
          </a:p>
          <a:p>
            <a:pPr>
              <a:defRPr/>
            </a:pPr>
            <a:r>
              <a:rPr lang="en-US" sz="2800" dirty="0"/>
              <a:t>	});</a:t>
            </a:r>
          </a:p>
          <a:p>
            <a:pPr>
              <a:defRPr/>
            </a:pPr>
            <a:endParaRPr lang="en-US" sz="1632" dirty="0"/>
          </a:p>
        </p:txBody>
      </p:sp>
    </p:spTree>
    <p:extLst>
      <p:ext uri="{BB962C8B-B14F-4D97-AF65-F5344CB8AC3E}">
        <p14:creationId xmlns:p14="http://schemas.microsoft.com/office/powerpoint/2010/main" val="10412105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5" name="Text Placeholder 4"/>
          <p:cNvSpPr>
            <a:spLocks noGrp="1"/>
          </p:cNvSpPr>
          <p:nvPr>
            <p:ph type="body" sz="quarter" idx="10"/>
          </p:nvPr>
        </p:nvSpPr>
        <p:spPr/>
        <p:txBody>
          <a:bodyPr/>
          <a:lstStyle/>
          <a:p>
            <a:r>
              <a:rPr lang="en-US" dirty="0" smtClean="0"/>
              <a:t>Native </a:t>
            </a:r>
            <a:r>
              <a:rPr lang="en-US" dirty="0"/>
              <a:t>(C++/COM) Media Foundation </a:t>
            </a:r>
            <a:r>
              <a:rPr lang="en-US" dirty="0" smtClean="0"/>
              <a:t>components.</a:t>
            </a:r>
          </a:p>
          <a:p>
            <a:r>
              <a:rPr lang="en-US" dirty="0" smtClean="0"/>
              <a:t>Packaged with your app.</a:t>
            </a:r>
          </a:p>
          <a:p>
            <a:r>
              <a:rPr lang="en-US" dirty="0" smtClean="0"/>
              <a:t>Always local to your app.</a:t>
            </a:r>
          </a:p>
        </p:txBody>
      </p:sp>
    </p:spTree>
    <p:extLst>
      <p:ext uri="{BB962C8B-B14F-4D97-AF65-F5344CB8AC3E}">
        <p14:creationId xmlns:p14="http://schemas.microsoft.com/office/powerpoint/2010/main" val="21402759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Full control audio pipeline</a:t>
            </a:r>
            <a:endParaRPr lang="en-US" dirty="0"/>
          </a:p>
        </p:txBody>
      </p:sp>
    </p:spTree>
    <p:extLst>
      <p:ext uri="{BB962C8B-B14F-4D97-AF65-F5344CB8AC3E}">
        <p14:creationId xmlns:p14="http://schemas.microsoft.com/office/powerpoint/2010/main" val="3597657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Effects API</a:t>
            </a:r>
            <a:endParaRPr lang="en-US" dirty="0"/>
          </a:p>
        </p:txBody>
      </p:sp>
      <p:sp>
        <p:nvSpPr>
          <p:cNvPr id="5" name="Text Placeholder 4"/>
          <p:cNvSpPr>
            <a:spLocks noGrp="1"/>
          </p:cNvSpPr>
          <p:nvPr>
            <p:ph type="body" sz="quarter" idx="10"/>
          </p:nvPr>
        </p:nvSpPr>
        <p:spPr/>
        <p:txBody>
          <a:bodyPr/>
          <a:lstStyle/>
          <a:p>
            <a:r>
              <a:rPr lang="en-US" dirty="0" smtClean="0"/>
              <a:t>Understand the active processing configuration.</a:t>
            </a:r>
          </a:p>
          <a:p>
            <a:r>
              <a:rPr lang="en-US" dirty="0" smtClean="0"/>
              <a:t>Opt-out of default processing (to do in-app processing).</a:t>
            </a:r>
          </a:p>
          <a:p>
            <a:r>
              <a:rPr lang="en-US" dirty="0" smtClean="0"/>
              <a:t>Use the default processing and monitoring active effect state.</a:t>
            </a:r>
          </a:p>
        </p:txBody>
      </p:sp>
    </p:spTree>
    <p:extLst>
      <p:ext uri="{BB962C8B-B14F-4D97-AF65-F5344CB8AC3E}">
        <p14:creationId xmlns:p14="http://schemas.microsoft.com/office/powerpoint/2010/main" val="214952923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sz="4800" dirty="0" smtClean="0">
                <a:latin typeface="Segoe UI Light" panose="020B0502040204020203" pitchFamily="34" charset="0"/>
                <a:cs typeface="Segoe UI Light" panose="020B0502040204020203" pitchFamily="34" charset="0"/>
              </a:rPr>
              <a:t>Enumerating active effects </a:t>
            </a:r>
            <a:endParaRPr lang="en-US" sz="4800" dirty="0">
              <a:latin typeface="Segoe UI Light" panose="020B0502040204020203" pitchFamily="34" charset="0"/>
              <a:cs typeface="Segoe UI Light" panose="020B0502040204020203" pitchFamily="34" charset="0"/>
            </a:endParaRPr>
          </a:p>
        </p:txBody>
      </p:sp>
      <p:sp>
        <p:nvSpPr>
          <p:cNvPr id="7" name="Text Placeholder 5"/>
          <p:cNvSpPr txBox="1">
            <a:spLocks/>
          </p:cNvSpPr>
          <p:nvPr/>
        </p:nvSpPr>
        <p:spPr>
          <a:xfrm>
            <a:off x="289506" y="1677988"/>
            <a:ext cx="11785018" cy="4825937"/>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1600" dirty="0" smtClean="0">
                <a:solidFill>
                  <a:srgbClr val="65BC46"/>
                </a:solidFill>
              </a:rPr>
              <a:t>//create a manager to enumerate DSPs/effects</a:t>
            </a:r>
          </a:p>
          <a:p>
            <a:pPr>
              <a:defRPr/>
            </a:pPr>
            <a:r>
              <a:rPr lang="en-US" sz="1600" dirty="0" err="1" smtClean="0"/>
              <a:t>var</a:t>
            </a:r>
            <a:r>
              <a:rPr lang="en-US" sz="1600" dirty="0" smtClean="0"/>
              <a:t> WMDM = </a:t>
            </a:r>
            <a:r>
              <a:rPr lang="en-US" sz="1600" dirty="0" err="1" smtClean="0"/>
              <a:t>Windows.Media.Devices.MediaDevice</a:t>
            </a:r>
            <a:r>
              <a:rPr lang="en-US" sz="1600" dirty="0" smtClean="0"/>
              <a:t>;</a:t>
            </a:r>
          </a:p>
          <a:p>
            <a:pPr>
              <a:defRPr/>
            </a:pPr>
            <a:r>
              <a:rPr lang="en-US" sz="1600" dirty="0" err="1" smtClean="0"/>
              <a:t>Var</a:t>
            </a:r>
            <a:r>
              <a:rPr lang="en-US" sz="1600" dirty="0" smtClean="0"/>
              <a:t> WME = </a:t>
            </a:r>
            <a:r>
              <a:rPr lang="en-US" sz="1600" dirty="0" err="1" smtClean="0"/>
              <a:t>Windows.Media.Effects</a:t>
            </a:r>
            <a:r>
              <a:rPr lang="en-US" sz="1600" dirty="0" smtClean="0"/>
              <a:t>;</a:t>
            </a:r>
          </a:p>
          <a:p>
            <a:pPr>
              <a:defRPr/>
            </a:pPr>
            <a:r>
              <a:rPr lang="en-US" sz="1600" dirty="0" err="1" smtClean="0"/>
              <a:t>var</a:t>
            </a:r>
            <a:r>
              <a:rPr lang="en-US" sz="1600" dirty="0" smtClean="0"/>
              <a:t> </a:t>
            </a:r>
            <a:r>
              <a:rPr lang="en-US" sz="1600" dirty="0" err="1" smtClean="0"/>
              <a:t>captureEffectsManager</a:t>
            </a:r>
            <a:r>
              <a:rPr lang="en-US" sz="1600" dirty="0" smtClean="0"/>
              <a:t> = Windows.Media.Effects.AudioEffectsManager.createAudioCaptureEffectsManager(</a:t>
            </a:r>
          </a:p>
          <a:p>
            <a:pPr>
              <a:defRPr/>
            </a:pPr>
            <a:r>
              <a:rPr lang="en-US" sz="1600" dirty="0" smtClean="0"/>
              <a:t>    </a:t>
            </a:r>
            <a:r>
              <a:rPr lang="en-US" sz="1600" dirty="0" err="1" smtClean="0"/>
              <a:t>WMDM.getDefaultAudioCaptureId</a:t>
            </a:r>
            <a:r>
              <a:rPr lang="en-US" sz="1600" dirty="0" smtClean="0"/>
              <a:t>(</a:t>
            </a:r>
            <a:r>
              <a:rPr lang="en-US" sz="1600" dirty="0" err="1" smtClean="0"/>
              <a:t>Windows.Media.Devices.AudioDeviceRole.Communications</a:t>
            </a:r>
            <a:r>
              <a:rPr lang="en-US" sz="1600" dirty="0" smtClean="0"/>
              <a:t>),</a:t>
            </a:r>
          </a:p>
          <a:p>
            <a:pPr>
              <a:defRPr/>
            </a:pPr>
            <a:r>
              <a:rPr lang="en-US" sz="1600" dirty="0" smtClean="0"/>
              <a:t>    </a:t>
            </a:r>
            <a:r>
              <a:rPr lang="en-US" sz="1600" dirty="0" err="1" smtClean="0"/>
              <a:t>Windows.Media.Capture.MediaCategory.communications</a:t>
            </a:r>
            <a:r>
              <a:rPr lang="en-US" sz="1600" dirty="0" smtClean="0"/>
              <a:t>,</a:t>
            </a:r>
            <a:endParaRPr lang="en-US" sz="1600" dirty="0" smtClean="0">
              <a:latin typeface="Courier New" panose="02070309020205020404" pitchFamily="49" charset="0"/>
              <a:cs typeface="Courier New" panose="02070309020205020404" pitchFamily="49" charset="0"/>
            </a:endParaRPr>
          </a:p>
          <a:p>
            <a:pPr>
              <a:defRPr/>
            </a:pPr>
            <a:r>
              <a:rPr lang="en-US" sz="1600" dirty="0" smtClean="0"/>
              <a:t>    </a:t>
            </a:r>
            <a:r>
              <a:rPr lang="en-US" sz="1600" dirty="0" err="1" smtClean="0"/>
              <a:t>Windows.Media.AudioProcessing.default</a:t>
            </a:r>
            <a:r>
              <a:rPr lang="en-US" sz="1600" dirty="0" smtClean="0"/>
              <a:t>);</a:t>
            </a:r>
          </a:p>
          <a:p>
            <a:pPr>
              <a:defRPr/>
            </a:pPr>
            <a:endParaRPr lang="en-US" sz="1600" dirty="0" smtClean="0"/>
          </a:p>
          <a:p>
            <a:pPr>
              <a:defRPr/>
            </a:pPr>
            <a:r>
              <a:rPr lang="en-US" sz="1600" dirty="0" smtClean="0">
                <a:solidFill>
                  <a:srgbClr val="65BC46"/>
                </a:solidFill>
              </a:rPr>
              <a:t>//check what’s in the default configuration</a:t>
            </a:r>
          </a:p>
          <a:p>
            <a:pPr>
              <a:defRPr/>
            </a:pPr>
            <a:r>
              <a:rPr lang="en-US" sz="1600" dirty="0" err="1" smtClean="0"/>
              <a:t>var</a:t>
            </a:r>
            <a:r>
              <a:rPr lang="en-US" sz="1600" dirty="0" smtClean="0"/>
              <a:t> </a:t>
            </a:r>
            <a:r>
              <a:rPr lang="en-US" sz="1600" dirty="0" err="1" smtClean="0"/>
              <a:t>effectsList</a:t>
            </a:r>
            <a:r>
              <a:rPr lang="en-US" sz="1600" dirty="0" smtClean="0"/>
              <a:t> = </a:t>
            </a:r>
            <a:r>
              <a:rPr lang="en-US" sz="1600" dirty="0" err="1" smtClean="0"/>
              <a:t>captureEffectsManager.getAudioCaptureEffects</a:t>
            </a:r>
            <a:r>
              <a:rPr lang="en-US" sz="1600" dirty="0" smtClean="0"/>
              <a:t>();</a:t>
            </a:r>
          </a:p>
          <a:p>
            <a:pPr>
              <a:defRPr/>
            </a:pPr>
            <a:r>
              <a:rPr lang="en-US" sz="1600" dirty="0" smtClean="0"/>
              <a:t>for (</a:t>
            </a:r>
            <a:r>
              <a:rPr lang="en-US" sz="1600" dirty="0" err="1" smtClean="0"/>
              <a:t>i</a:t>
            </a:r>
            <a:r>
              <a:rPr lang="en-US" sz="1600" dirty="0" smtClean="0"/>
              <a:t> = 0; </a:t>
            </a:r>
            <a:r>
              <a:rPr lang="en-US" sz="1600" dirty="0" err="1" smtClean="0"/>
              <a:t>i</a:t>
            </a:r>
            <a:r>
              <a:rPr lang="en-US" sz="1600" dirty="0" smtClean="0"/>
              <a:t> &lt; </a:t>
            </a:r>
            <a:r>
              <a:rPr lang="en-US" sz="1600" dirty="0" err="1" smtClean="0"/>
              <a:t>effectsList.size</a:t>
            </a:r>
            <a:r>
              <a:rPr lang="en-US" sz="1600" dirty="0" smtClean="0"/>
              <a:t>; </a:t>
            </a:r>
            <a:r>
              <a:rPr lang="en-US" sz="1600" dirty="0" err="1" smtClean="0"/>
              <a:t>i</a:t>
            </a:r>
            <a:r>
              <a:rPr lang="en-US" sz="1600" dirty="0" smtClean="0"/>
              <a:t>++) {</a:t>
            </a:r>
          </a:p>
          <a:p>
            <a:pPr>
              <a:defRPr/>
            </a:pPr>
            <a:r>
              <a:rPr lang="en-US" sz="1600" dirty="0" smtClean="0"/>
              <a:t>        switch (</a:t>
            </a:r>
            <a:r>
              <a:rPr lang="en-US" sz="1600" dirty="0" err="1" smtClean="0"/>
              <a:t>effectsList</a:t>
            </a:r>
            <a:r>
              <a:rPr lang="en-US" sz="1600" dirty="0" smtClean="0"/>
              <a:t>[</a:t>
            </a:r>
            <a:r>
              <a:rPr lang="en-US" sz="1600" dirty="0" err="1" smtClean="0"/>
              <a:t>i</a:t>
            </a:r>
            <a:r>
              <a:rPr lang="en-US" sz="1600" dirty="0" smtClean="0"/>
              <a:t>].</a:t>
            </a:r>
            <a:r>
              <a:rPr lang="en-US" sz="1600" dirty="0" err="1" smtClean="0"/>
              <a:t>audioEffectType</a:t>
            </a:r>
            <a:r>
              <a:rPr lang="en-US" sz="1600" dirty="0" smtClean="0"/>
              <a:t>) {</a:t>
            </a:r>
          </a:p>
          <a:p>
            <a:pPr>
              <a:defRPr/>
            </a:pPr>
            <a:r>
              <a:rPr lang="en-US" sz="1600" dirty="0" smtClean="0"/>
              <a:t>            case </a:t>
            </a:r>
            <a:r>
              <a:rPr lang="en-US" sz="1600" dirty="0" err="1" smtClean="0"/>
              <a:t>WME.AudioEffectType.acousticEchoCancellation</a:t>
            </a:r>
            <a:r>
              <a:rPr lang="en-US" sz="1600" dirty="0" smtClean="0"/>
              <a:t>:</a:t>
            </a:r>
          </a:p>
          <a:p>
            <a:pPr>
              <a:defRPr/>
            </a:pPr>
            <a:r>
              <a:rPr lang="en-US" sz="1600" dirty="0" smtClean="0"/>
              <a:t>                return "</a:t>
            </a:r>
            <a:r>
              <a:rPr lang="en-US" sz="1600" dirty="0" err="1" smtClean="0"/>
              <a:t>AcousticEchoCancellation</a:t>
            </a:r>
            <a:r>
              <a:rPr lang="en-US" sz="1600" dirty="0" smtClean="0"/>
              <a:t>";</a:t>
            </a:r>
          </a:p>
          <a:p>
            <a:pPr>
              <a:defRPr/>
            </a:pPr>
            <a:r>
              <a:rPr lang="en-US" sz="1600" dirty="0" smtClean="0"/>
              <a:t>            case </a:t>
            </a:r>
            <a:r>
              <a:rPr lang="en-US" sz="1600" dirty="0" err="1" smtClean="0"/>
              <a:t>WME.AudioEffectType.noiseSuppression</a:t>
            </a:r>
            <a:r>
              <a:rPr lang="en-US" sz="1600" dirty="0" smtClean="0"/>
              <a:t>:</a:t>
            </a:r>
          </a:p>
          <a:p>
            <a:pPr>
              <a:defRPr/>
            </a:pPr>
            <a:r>
              <a:rPr lang="en-US" sz="1600" dirty="0" smtClean="0"/>
              <a:t>                return "</a:t>
            </a:r>
            <a:r>
              <a:rPr lang="en-US" sz="1600" dirty="0" err="1" smtClean="0"/>
              <a:t>NoiseSuppression</a:t>
            </a:r>
            <a:r>
              <a:rPr lang="en-US" sz="1600" dirty="0" smtClean="0"/>
              <a:t>";</a:t>
            </a:r>
          </a:p>
          <a:p>
            <a:pPr>
              <a:defRPr/>
            </a:pPr>
            <a:r>
              <a:rPr lang="en-US" sz="1600" dirty="0" smtClean="0"/>
              <a:t>	}</a:t>
            </a:r>
          </a:p>
          <a:p>
            <a:pPr>
              <a:defRPr/>
            </a:pPr>
            <a:r>
              <a:rPr lang="en-US" sz="1600" dirty="0" smtClean="0"/>
              <a:t>}</a:t>
            </a:r>
          </a:p>
        </p:txBody>
      </p:sp>
    </p:spTree>
    <p:extLst>
      <p:ext uri="{BB962C8B-B14F-4D97-AF65-F5344CB8AC3E}">
        <p14:creationId xmlns:p14="http://schemas.microsoft.com/office/powerpoint/2010/main" val="40841286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14" end="1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sz="4800" dirty="0" smtClean="0">
                <a:latin typeface="Segoe UI Light" panose="020B0502040204020203" pitchFamily="34" charset="0"/>
                <a:cs typeface="Segoe UI Light" panose="020B0502040204020203" pitchFamily="34" charset="0"/>
              </a:rPr>
              <a:t>Creating the session</a:t>
            </a:r>
            <a:endParaRPr lang="en-US" sz="4800" dirty="0">
              <a:latin typeface="Segoe UI Light" panose="020B0502040204020203" pitchFamily="34" charset="0"/>
              <a:cs typeface="Segoe UI Light" panose="020B0502040204020203" pitchFamily="34" charset="0"/>
            </a:endParaRPr>
          </a:p>
        </p:txBody>
      </p:sp>
      <p:sp>
        <p:nvSpPr>
          <p:cNvPr id="7" name="Text Placeholder 5"/>
          <p:cNvSpPr txBox="1">
            <a:spLocks/>
          </p:cNvSpPr>
          <p:nvPr/>
        </p:nvSpPr>
        <p:spPr>
          <a:xfrm>
            <a:off x="288602" y="1221467"/>
            <a:ext cx="11785018" cy="3508653"/>
          </a:xfrm>
          <a:prstGeom prst="rect">
            <a:avLst/>
          </a:prstGeom>
        </p:spPr>
        <p:txBody>
          <a:bodyPr vert="horz" wrap="square" lIns="0" tIns="0" rIns="0" bIns="0" rtlCol="0">
            <a:spAutoFit/>
          </a:bodyPr>
          <a:lstStyle>
            <a:defPPr>
              <a:defRPr lang="en-US"/>
            </a:defPPr>
            <a:lvl1pPr marR="0" lvl="0" indent="0" defTabSz="932559" fontAlgn="auto">
              <a:lnSpc>
                <a:spcPct val="90000"/>
              </a:lnSpc>
              <a:spcBef>
                <a:spcPct val="20000"/>
              </a:spcBef>
              <a:spcAft>
                <a:spcPts val="0"/>
              </a:spcAft>
              <a:buClrTx/>
              <a:buSzTx/>
              <a:buFont typeface="Arial" pitchFamily="34" charset="0"/>
              <a:buNone/>
              <a:tabLst/>
              <a:defRPr kumimoji="0" sz="1600" b="0" i="0" u="none" strike="noStrike" cap="none" spc="0" normalizeH="0" baseline="0">
                <a:ln>
                  <a:noFill/>
                </a:ln>
                <a:solidFill>
                  <a:srgbClr val="65BC46"/>
                </a:solidFill>
                <a:effectLst/>
                <a:uLnTx/>
                <a:uFillTx/>
                <a:latin typeface="Consolas" pitchFamily="49" charset="0"/>
                <a:cs typeface="Consolas" pitchFamily="49" charset="0"/>
              </a:defRPr>
            </a:lvl1pPr>
            <a:lvl2pPr marL="392615" indent="-8095" defTabSz="932559">
              <a:lnSpc>
                <a:spcPct val="90000"/>
              </a:lnSpc>
              <a:spcBef>
                <a:spcPct val="20000"/>
              </a:spcBef>
              <a:buFont typeface="Arial" pitchFamily="34" charset="0"/>
              <a:buNone/>
              <a:defRPr sz="2040" b="0">
                <a:gradFill>
                  <a:gsLst>
                    <a:gs pos="0">
                      <a:srgbClr val="000000"/>
                    </a:gs>
                    <a:gs pos="86000">
                      <a:srgbClr val="000000"/>
                    </a:gs>
                  </a:gsLst>
                  <a:lin ang="5400000" scaled="0"/>
                </a:gradFill>
                <a:latin typeface="Consolas" pitchFamily="49" charset="0"/>
                <a:cs typeface="Consolas" pitchFamily="49" charset="0"/>
              </a:defRPr>
            </a:lvl2pPr>
            <a:lvl3pPr marL="777133" indent="-8095" defTabSz="932559">
              <a:lnSpc>
                <a:spcPct val="90000"/>
              </a:lnSpc>
              <a:spcBef>
                <a:spcPct val="20000"/>
              </a:spcBef>
              <a:buFont typeface="Arial" pitchFamily="34" charset="0"/>
              <a:buNone/>
              <a:defRPr sz="1836" b="0">
                <a:gradFill>
                  <a:gsLst>
                    <a:gs pos="0">
                      <a:srgbClr val="000000"/>
                    </a:gs>
                    <a:gs pos="86000">
                      <a:srgbClr val="000000"/>
                    </a:gs>
                  </a:gsLst>
                  <a:lin ang="5400000" scaled="0"/>
                </a:gradFill>
                <a:latin typeface="Consolas" pitchFamily="49" charset="0"/>
                <a:cs typeface="Consolas" pitchFamily="49" charset="0"/>
              </a:defRPr>
            </a:lvl3pPr>
            <a:lvl4pPr marL="1115780" indent="8095" defTabSz="932559">
              <a:lnSpc>
                <a:spcPct val="90000"/>
              </a:lnSpc>
              <a:spcBef>
                <a:spcPct val="20000"/>
              </a:spcBef>
              <a:buFont typeface="Arial" pitchFamily="34" charset="0"/>
              <a:buNone/>
              <a:defRPr sz="1836" b="0">
                <a:gradFill>
                  <a:gsLst>
                    <a:gs pos="0">
                      <a:srgbClr val="000000"/>
                    </a:gs>
                    <a:gs pos="86000">
                      <a:srgbClr val="000000"/>
                    </a:gs>
                  </a:gsLst>
                  <a:lin ang="5400000" scaled="0"/>
                </a:gradFill>
                <a:latin typeface="Consolas" pitchFamily="49" charset="0"/>
                <a:cs typeface="Consolas" pitchFamily="49" charset="0"/>
              </a:defRPr>
            </a:lvl4pPr>
            <a:lvl5pPr marL="1454425" indent="0" defTabSz="932559">
              <a:lnSpc>
                <a:spcPct val="90000"/>
              </a:lnSpc>
              <a:spcBef>
                <a:spcPct val="20000"/>
              </a:spcBef>
              <a:buFont typeface="Arial" pitchFamily="34" charset="0"/>
              <a:buNone/>
              <a:defRPr sz="1836" b="0">
                <a:gradFill>
                  <a:gsLst>
                    <a:gs pos="0">
                      <a:srgbClr val="000000"/>
                    </a:gs>
                    <a:gs pos="86000">
                      <a:srgbClr val="000000"/>
                    </a:gs>
                  </a:gsLst>
                  <a:lin ang="5400000" scaled="0"/>
                </a:gradFill>
                <a:latin typeface="Consolas" pitchFamily="49" charset="0"/>
                <a:cs typeface="Consolas" pitchFamily="49" charset="0"/>
              </a:defRPr>
            </a:lvl5pPr>
            <a:lvl6pPr marL="2564538" indent="-233140" defTabSz="932559">
              <a:spcBef>
                <a:spcPct val="20000"/>
              </a:spcBef>
              <a:buFont typeface="Arial" pitchFamily="34" charset="0"/>
              <a:buChar char="•"/>
              <a:defRPr sz="2040"/>
            </a:lvl6pPr>
            <a:lvl7pPr marL="3030817" indent="-233140" defTabSz="932559">
              <a:spcBef>
                <a:spcPct val="20000"/>
              </a:spcBef>
              <a:buFont typeface="Arial" pitchFamily="34" charset="0"/>
              <a:buChar char="•"/>
              <a:defRPr sz="2040"/>
            </a:lvl7pPr>
            <a:lvl8pPr marL="3497097" indent="-233140" defTabSz="932559">
              <a:spcBef>
                <a:spcPct val="20000"/>
              </a:spcBef>
              <a:buFont typeface="Arial" pitchFamily="34" charset="0"/>
              <a:buChar char="•"/>
              <a:defRPr sz="2040"/>
            </a:lvl8pPr>
            <a:lvl9pPr marL="3963377" indent="-233140" defTabSz="932559">
              <a:spcBef>
                <a:spcPct val="20000"/>
              </a:spcBef>
              <a:buFont typeface="Arial" pitchFamily="34" charset="0"/>
              <a:buChar char="•"/>
              <a:defRPr sz="2040"/>
            </a:lvl9pPr>
          </a:lstStyle>
          <a:p>
            <a:endParaRPr lang="en-US" sz="2400" dirty="0"/>
          </a:p>
          <a:p>
            <a:r>
              <a:rPr lang="en-US" sz="2400" dirty="0"/>
              <a:t>//if configuration is acceptable, proceed to create the capture session</a:t>
            </a:r>
          </a:p>
          <a:p>
            <a:r>
              <a:rPr lang="en-US" sz="2400" dirty="0" err="1">
                <a:solidFill>
                  <a:srgbClr val="000000"/>
                </a:solidFill>
              </a:rPr>
              <a:t>var</a:t>
            </a:r>
            <a:r>
              <a:rPr lang="en-US" sz="2400" dirty="0">
                <a:solidFill>
                  <a:srgbClr val="000000"/>
                </a:solidFill>
              </a:rPr>
              <a:t> mc = new </a:t>
            </a:r>
            <a:r>
              <a:rPr lang="en-US" sz="2400" dirty="0" err="1">
                <a:solidFill>
                  <a:srgbClr val="000000"/>
                </a:solidFill>
              </a:rPr>
              <a:t>Windows.Media.Capture.MediaCapture</a:t>
            </a:r>
            <a:r>
              <a:rPr lang="en-US" sz="2400" dirty="0">
                <a:solidFill>
                  <a:srgbClr val="000000"/>
                </a:solidFill>
              </a:rPr>
              <a:t>();</a:t>
            </a:r>
          </a:p>
          <a:p>
            <a:endParaRPr lang="en-US" sz="2400" dirty="0">
              <a:solidFill>
                <a:srgbClr val="000000"/>
              </a:solidFill>
            </a:endParaRPr>
          </a:p>
          <a:p>
            <a:r>
              <a:rPr lang="en-US" sz="2400" dirty="0" err="1">
                <a:solidFill>
                  <a:srgbClr val="000000"/>
                </a:solidFill>
              </a:rPr>
              <a:t>captureInitSettings.mediaCategory</a:t>
            </a:r>
            <a:r>
              <a:rPr lang="en-US" sz="2400" dirty="0">
                <a:solidFill>
                  <a:srgbClr val="000000"/>
                </a:solidFill>
              </a:rPr>
              <a:t> = </a:t>
            </a:r>
            <a:r>
              <a:rPr lang="en-US" sz="2400" dirty="0" err="1">
                <a:solidFill>
                  <a:srgbClr val="000000"/>
                </a:solidFill>
              </a:rPr>
              <a:t>MediaCategory.Communications</a:t>
            </a:r>
            <a:r>
              <a:rPr lang="en-US" sz="2400" dirty="0">
                <a:solidFill>
                  <a:srgbClr val="000000"/>
                </a:solidFill>
              </a:rPr>
              <a:t>;</a:t>
            </a:r>
          </a:p>
          <a:p>
            <a:endParaRPr lang="en-US" sz="2400" dirty="0">
              <a:solidFill>
                <a:srgbClr val="000000"/>
              </a:solidFill>
            </a:endParaRPr>
          </a:p>
          <a:p>
            <a:r>
              <a:rPr lang="en-US" sz="2400" dirty="0" err="1">
                <a:solidFill>
                  <a:srgbClr val="000000"/>
                </a:solidFill>
              </a:rPr>
              <a:t>mc.initializeAsync</a:t>
            </a:r>
            <a:r>
              <a:rPr lang="en-US" sz="2400" dirty="0">
                <a:solidFill>
                  <a:srgbClr val="000000"/>
                </a:solidFill>
              </a:rPr>
              <a:t>(</a:t>
            </a:r>
            <a:r>
              <a:rPr lang="en-US" sz="2400" dirty="0" err="1">
                <a:solidFill>
                  <a:srgbClr val="000000"/>
                </a:solidFill>
              </a:rPr>
              <a:t>captureInitSettings</a:t>
            </a:r>
            <a:r>
              <a:rPr lang="en-US" sz="2400" dirty="0">
                <a:solidFill>
                  <a:srgbClr val="000000"/>
                </a:solidFill>
              </a:rPr>
              <a:t>).done(function (result) {</a:t>
            </a:r>
          </a:p>
          <a:p>
            <a:r>
              <a:rPr lang="en-US" sz="2400" dirty="0">
                <a:solidFill>
                  <a:srgbClr val="000000"/>
                </a:solidFill>
              </a:rPr>
              <a:t>        </a:t>
            </a:r>
            <a:r>
              <a:rPr lang="en-US" sz="2400" dirty="0" err="1">
                <a:solidFill>
                  <a:srgbClr val="000000"/>
                </a:solidFill>
              </a:rPr>
              <a:t>displayStatus</a:t>
            </a:r>
            <a:r>
              <a:rPr lang="en-US" sz="2400" dirty="0">
                <a:solidFill>
                  <a:srgbClr val="000000"/>
                </a:solidFill>
              </a:rPr>
              <a:t>("Device started"); }, </a:t>
            </a:r>
            <a:r>
              <a:rPr lang="en-US" sz="2400" dirty="0" err="1">
                <a:solidFill>
                  <a:srgbClr val="000000"/>
                </a:solidFill>
              </a:rPr>
              <a:t>errorHandler</a:t>
            </a:r>
            <a:r>
              <a:rPr lang="en-US" sz="2400" dirty="0">
                <a:solidFill>
                  <a:srgbClr val="000000"/>
                </a:solidFill>
              </a:rPr>
              <a:t>);</a:t>
            </a:r>
          </a:p>
        </p:txBody>
      </p:sp>
    </p:spTree>
    <p:extLst>
      <p:ext uri="{BB962C8B-B14F-4D97-AF65-F5344CB8AC3E}">
        <p14:creationId xmlns:p14="http://schemas.microsoft.com/office/powerpoint/2010/main" val="37332368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sz="4800" dirty="0" smtClean="0">
                <a:latin typeface="Segoe UI Light" panose="020B0502040204020203" pitchFamily="34" charset="0"/>
                <a:cs typeface="Segoe UI Light" panose="020B0502040204020203" pitchFamily="34" charset="0"/>
              </a:rPr>
              <a:t>Opting out of the default processing</a:t>
            </a:r>
            <a:endParaRPr lang="en-US" sz="4800" dirty="0">
              <a:latin typeface="Segoe UI Light" panose="020B0502040204020203" pitchFamily="34" charset="0"/>
              <a:cs typeface="Segoe UI Light" panose="020B0502040204020203" pitchFamily="34" charset="0"/>
            </a:endParaRPr>
          </a:p>
        </p:txBody>
      </p:sp>
      <p:sp>
        <p:nvSpPr>
          <p:cNvPr id="7" name="Text Placeholder 5"/>
          <p:cNvSpPr txBox="1">
            <a:spLocks/>
          </p:cNvSpPr>
          <p:nvPr/>
        </p:nvSpPr>
        <p:spPr>
          <a:xfrm>
            <a:off x="289152" y="1673352"/>
            <a:ext cx="11785018" cy="5096780"/>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1600" dirty="0" err="1" smtClean="0"/>
              <a:t>var</a:t>
            </a:r>
            <a:r>
              <a:rPr lang="en-US" sz="1600" dirty="0" smtClean="0"/>
              <a:t> </a:t>
            </a:r>
            <a:r>
              <a:rPr lang="en-US" sz="1600" dirty="0" err="1" smtClean="0"/>
              <a:t>propertiesToRetrieve</a:t>
            </a:r>
            <a:r>
              <a:rPr lang="en-US" sz="1600" dirty="0" smtClean="0"/>
              <a:t> = new Array();</a:t>
            </a:r>
          </a:p>
          <a:p>
            <a:pPr>
              <a:defRPr/>
            </a:pPr>
            <a:r>
              <a:rPr lang="en-US" sz="1600" dirty="0" err="1" smtClean="0"/>
              <a:t>propertiesToRetrieve.push</a:t>
            </a:r>
            <a:r>
              <a:rPr lang="en-US" sz="1600" dirty="0" smtClean="0"/>
              <a:t>("</a:t>
            </a:r>
            <a:r>
              <a:rPr lang="en-US" sz="1600" dirty="0" err="1" smtClean="0">
                <a:solidFill>
                  <a:srgbClr val="C00000"/>
                </a:solidFill>
              </a:rPr>
              <a:t>System.Devices.AudioDevice.RawProcessingSupported</a:t>
            </a:r>
            <a:r>
              <a:rPr lang="en-US" sz="1600" dirty="0" smtClean="0"/>
              <a:t>");</a:t>
            </a:r>
            <a:endParaRPr lang="en-US" sz="1600" dirty="0" smtClean="0">
              <a:solidFill>
                <a:srgbClr val="457EC1"/>
              </a:solidFill>
            </a:endParaRPr>
          </a:p>
          <a:p>
            <a:pPr>
              <a:defRPr/>
            </a:pPr>
            <a:endParaRPr lang="en-US" sz="1600" dirty="0" smtClean="0">
              <a:solidFill>
                <a:srgbClr val="457EC1"/>
              </a:solidFill>
            </a:endParaRPr>
          </a:p>
          <a:p>
            <a:pPr>
              <a:defRPr/>
            </a:pPr>
            <a:r>
              <a:rPr lang="en-US" sz="1600" dirty="0" err="1" smtClean="0"/>
              <a:t>var</a:t>
            </a:r>
            <a:r>
              <a:rPr lang="en-US" sz="1600" dirty="0" smtClean="0">
                <a:solidFill>
                  <a:srgbClr val="457EC1"/>
                </a:solidFill>
              </a:rPr>
              <a:t> </a:t>
            </a:r>
            <a:r>
              <a:rPr lang="en-US" sz="1600" dirty="0" err="1" smtClean="0"/>
              <a:t>DevInfo</a:t>
            </a:r>
            <a:r>
              <a:rPr lang="en-US" sz="1600" dirty="0" smtClean="0"/>
              <a:t> = </a:t>
            </a:r>
            <a:r>
              <a:rPr lang="en-US" sz="1600" dirty="0" err="1" smtClean="0"/>
              <a:t>Windows.Devices.Enumeration.DeviceInformation</a:t>
            </a:r>
            <a:r>
              <a:rPr lang="en-US" sz="1600" dirty="0" smtClean="0"/>
              <a:t>;</a:t>
            </a:r>
          </a:p>
          <a:p>
            <a:pPr>
              <a:defRPr/>
            </a:pPr>
            <a:r>
              <a:rPr lang="en-US" sz="1600" dirty="0" smtClean="0"/>
              <a:t>if (</a:t>
            </a:r>
            <a:r>
              <a:rPr lang="en-US" sz="1600" dirty="0" err="1" smtClean="0"/>
              <a:t>DevInfo</a:t>
            </a:r>
            <a:r>
              <a:rPr lang="en-US" sz="1600" dirty="0" smtClean="0"/>
              <a:t>) {</a:t>
            </a:r>
          </a:p>
          <a:p>
            <a:pPr>
              <a:defRPr/>
            </a:pPr>
            <a:r>
              <a:rPr lang="en-US" sz="1600" dirty="0" smtClean="0"/>
              <a:t>    try {</a:t>
            </a:r>
          </a:p>
          <a:p>
            <a:pPr>
              <a:defRPr/>
            </a:pPr>
            <a:r>
              <a:rPr lang="en-US" sz="1600" dirty="0" smtClean="0"/>
              <a:t>         </a:t>
            </a:r>
            <a:r>
              <a:rPr lang="en-US" sz="1600" dirty="0" err="1" smtClean="0"/>
              <a:t>DevInfo.createFromIdAsync</a:t>
            </a:r>
            <a:r>
              <a:rPr lang="en-US" sz="1600" dirty="0" smtClean="0"/>
              <a:t>(</a:t>
            </a:r>
            <a:r>
              <a:rPr lang="en-US" sz="1600" dirty="0" err="1" smtClean="0"/>
              <a:t>WMDM.getDefaultAudioCaptureId</a:t>
            </a:r>
            <a:r>
              <a:rPr lang="en-US" sz="1600" dirty="0" smtClean="0"/>
              <a:t>(</a:t>
            </a:r>
          </a:p>
          <a:p>
            <a:pPr>
              <a:defRPr/>
            </a:pPr>
            <a:r>
              <a:rPr lang="en-US" sz="1600" dirty="0" smtClean="0"/>
              <a:t>         </a:t>
            </a:r>
            <a:r>
              <a:rPr lang="en-US" sz="1600" dirty="0" err="1" smtClean="0"/>
              <a:t>Windows.Media.Devices.AudioDeviceRole.Communications</a:t>
            </a:r>
            <a:r>
              <a:rPr lang="en-US" sz="1600" dirty="0" smtClean="0"/>
              <a:t>),</a:t>
            </a:r>
          </a:p>
          <a:p>
            <a:pPr>
              <a:defRPr/>
            </a:pPr>
            <a:r>
              <a:rPr lang="en-US" sz="1600" dirty="0" smtClean="0"/>
              <a:t>         </a:t>
            </a:r>
            <a:r>
              <a:rPr lang="en-US" sz="1600" dirty="0" err="1" smtClean="0"/>
              <a:t>propertiesToRetrieve</a:t>
            </a:r>
            <a:r>
              <a:rPr lang="en-US" sz="1600" dirty="0" smtClean="0"/>
              <a:t>).then(function (device) {</a:t>
            </a:r>
          </a:p>
          <a:p>
            <a:pPr>
              <a:defRPr/>
            </a:pPr>
            <a:r>
              <a:rPr lang="en-US" sz="1600" dirty="0" smtClean="0"/>
              <a:t>                </a:t>
            </a:r>
            <a:r>
              <a:rPr lang="en-US" sz="1600" dirty="0" err="1" smtClean="0"/>
              <a:t>var</a:t>
            </a:r>
            <a:r>
              <a:rPr lang="en-US" sz="1600" dirty="0" smtClean="0"/>
              <a:t> prop = </a:t>
            </a:r>
            <a:r>
              <a:rPr lang="en-US" sz="1600" dirty="0" err="1" smtClean="0"/>
              <a:t>device.properties</a:t>
            </a:r>
            <a:r>
              <a:rPr lang="en-US" sz="1600" dirty="0" smtClean="0"/>
              <a:t>;</a:t>
            </a:r>
          </a:p>
          <a:p>
            <a:pPr>
              <a:defRPr/>
            </a:pPr>
            <a:r>
              <a:rPr lang="en-US" sz="1600" dirty="0" smtClean="0"/>
              <a:t>                if (prop["</a:t>
            </a:r>
            <a:r>
              <a:rPr lang="en-US" sz="1600" dirty="0" err="1" smtClean="0">
                <a:solidFill>
                  <a:srgbClr val="C00000"/>
                </a:solidFill>
              </a:rPr>
              <a:t>System.Devices.AudioDevice.RawProcessingSupported</a:t>
            </a:r>
            <a:r>
              <a:rPr lang="en-US" sz="1600" dirty="0" smtClean="0"/>
              <a:t>"]) {</a:t>
            </a:r>
          </a:p>
          <a:p>
            <a:pPr>
              <a:defRPr/>
            </a:pPr>
            <a:r>
              <a:rPr lang="en-US" sz="1600" dirty="0" smtClean="0"/>
              <a:t>		</a:t>
            </a:r>
            <a:r>
              <a:rPr lang="en-US" sz="1600" dirty="0" err="1" smtClean="0"/>
              <a:t>captureInitSettings.audioProcessing</a:t>
            </a:r>
            <a:r>
              <a:rPr lang="en-US" sz="1600" dirty="0" smtClean="0"/>
              <a:t> = </a:t>
            </a:r>
            <a:r>
              <a:rPr lang="en-US" sz="1600" dirty="0" err="1" smtClean="0"/>
              <a:t>Windows.Media.AudioProcessing.raw</a:t>
            </a:r>
            <a:r>
              <a:rPr lang="en-US" sz="1600" dirty="0" smtClean="0"/>
              <a:t>;</a:t>
            </a:r>
          </a:p>
          <a:p>
            <a:pPr>
              <a:defRPr/>
            </a:pPr>
            <a:r>
              <a:rPr lang="en-US" sz="1600" dirty="0" smtClean="0"/>
              <a:t>		}</a:t>
            </a:r>
          </a:p>
          <a:p>
            <a:pPr>
              <a:defRPr/>
            </a:pPr>
            <a:r>
              <a:rPr lang="en-US" sz="1600" dirty="0" smtClean="0"/>
              <a:t>              });</a:t>
            </a:r>
          </a:p>
          <a:p>
            <a:pPr>
              <a:defRPr/>
            </a:pPr>
            <a:r>
              <a:rPr lang="en-US" sz="1600" dirty="0" smtClean="0"/>
              <a:t>            }</a:t>
            </a:r>
          </a:p>
          <a:p>
            <a:pPr>
              <a:defRPr/>
            </a:pPr>
            <a:r>
              <a:rPr lang="en-US" sz="1600" dirty="0" smtClean="0"/>
              <a:t>    }</a:t>
            </a:r>
          </a:p>
          <a:p>
            <a:pPr>
              <a:defRPr/>
            </a:pPr>
            <a:r>
              <a:rPr lang="en-US" sz="1600" dirty="0" smtClean="0"/>
              <a:t>    catch (e) {</a:t>
            </a:r>
          </a:p>
          <a:p>
            <a:pPr>
              <a:defRPr/>
            </a:pPr>
            <a:r>
              <a:rPr lang="en-US" sz="1600" dirty="0" smtClean="0"/>
              <a:t>            </a:t>
            </a:r>
            <a:r>
              <a:rPr lang="en-US" sz="1600" dirty="0" smtClean="0">
                <a:solidFill>
                  <a:srgbClr val="65BC46"/>
                </a:solidFill>
              </a:rPr>
              <a:t>//display exception</a:t>
            </a:r>
          </a:p>
          <a:p>
            <a:pPr>
              <a:defRPr/>
            </a:pPr>
            <a:r>
              <a:rPr lang="en-US" sz="1600" dirty="0" smtClean="0"/>
              <a:t>    }</a:t>
            </a:r>
          </a:p>
        </p:txBody>
      </p:sp>
    </p:spTree>
    <p:extLst>
      <p:ext uri="{BB962C8B-B14F-4D97-AF65-F5344CB8AC3E}">
        <p14:creationId xmlns:p14="http://schemas.microsoft.com/office/powerpoint/2010/main" val="11780892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App-side audio processing </a:t>
            </a:r>
            <a:endParaRPr lang="en-US" dirty="0"/>
          </a:p>
        </p:txBody>
      </p:sp>
      <p:sp>
        <p:nvSpPr>
          <p:cNvPr id="4" name="Rectangle 3"/>
          <p:cNvSpPr/>
          <p:nvPr/>
        </p:nvSpPr>
        <p:spPr>
          <a:xfrm>
            <a:off x="5859103" y="2162676"/>
            <a:ext cx="3789574" cy="735770"/>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b="1" dirty="0">
                <a:solidFill>
                  <a:srgbClr val="FFFFFF"/>
                </a:solidFill>
              </a:rPr>
              <a:t>Camera Preview</a:t>
            </a:r>
          </a:p>
          <a:p>
            <a:pPr algn="ctr" defTabSz="932559"/>
            <a:r>
              <a:rPr lang="en-US" sz="2040" b="1" dirty="0">
                <a:solidFill>
                  <a:srgbClr val="FFFFFF"/>
                </a:solidFill>
              </a:rPr>
              <a:t>&lt;video &gt;</a:t>
            </a:r>
            <a:endParaRPr lang="en-US" sz="2040" dirty="0">
              <a:solidFill>
                <a:srgbClr val="FFFFFF"/>
              </a:solidFill>
            </a:endParaRPr>
          </a:p>
        </p:txBody>
      </p:sp>
      <p:sp>
        <p:nvSpPr>
          <p:cNvPr id="5" name="Rectangle 4"/>
          <p:cNvSpPr/>
          <p:nvPr/>
        </p:nvSpPr>
        <p:spPr>
          <a:xfrm>
            <a:off x="628631" y="1274839"/>
            <a:ext cx="9020046" cy="527852"/>
          </a:xfrm>
          <a:prstGeom prst="rect">
            <a:avLst/>
          </a:prstGeom>
          <a:solidFill>
            <a:srgbClr val="EF4423"/>
          </a:solidFill>
          <a:ln w="12700">
            <a:noFill/>
          </a:ln>
        </p:spPr>
        <p:style>
          <a:lnRef idx="2">
            <a:schemeClr val="accent1"/>
          </a:lnRef>
          <a:fillRef idx="1">
            <a:schemeClr val="lt1"/>
          </a:fillRef>
          <a:effectRef idx="0">
            <a:schemeClr val="accent1"/>
          </a:effectRef>
          <a:fontRef idx="minor">
            <a:schemeClr val="dk1"/>
          </a:fontRef>
        </p:style>
        <p:txBody>
          <a:bodyPr lIns="124148" tIns="62074" rIns="124148" bIns="62074" rtlCol="0" anchor="ctr"/>
          <a:lstStyle/>
          <a:p>
            <a:pPr algn="ctr" defTabSz="932559"/>
            <a:r>
              <a:rPr lang="en-US" sz="2856" b="1" dirty="0">
                <a:solidFill>
                  <a:srgbClr val="FFFFFF"/>
                </a:solidFill>
              </a:rPr>
              <a:t>Windows </a:t>
            </a:r>
            <a:r>
              <a:rPr lang="en-US" sz="2856" b="1" dirty="0" smtClean="0">
                <a:solidFill>
                  <a:srgbClr val="FFFFFF"/>
                </a:solidFill>
              </a:rPr>
              <a:t>Store app </a:t>
            </a:r>
            <a:endParaRPr lang="en-US" sz="2856" dirty="0">
              <a:solidFill>
                <a:srgbClr val="FFFFFF"/>
              </a:solidFill>
            </a:endParaRPr>
          </a:p>
        </p:txBody>
      </p:sp>
      <p:sp>
        <p:nvSpPr>
          <p:cNvPr id="10" name="Rectangle 9"/>
          <p:cNvSpPr/>
          <p:nvPr/>
        </p:nvSpPr>
        <p:spPr>
          <a:xfrm>
            <a:off x="3159381" y="2162674"/>
            <a:ext cx="2380453" cy="1847520"/>
          </a:xfrm>
          <a:prstGeom prst="rect">
            <a:avLst/>
          </a:prstGeom>
          <a:noFill/>
          <a:ln w="38100">
            <a:solidFill>
              <a:schemeClr val="bg1"/>
            </a:solidFill>
            <a:prstDash val="dash"/>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b" anchorCtr="0"/>
          <a:lstStyle/>
          <a:p>
            <a:pPr algn="ctr" defTabSz="932559"/>
            <a:r>
              <a:rPr lang="en-US" sz="1632" dirty="0">
                <a:solidFill>
                  <a:srgbClr val="000000"/>
                </a:solidFill>
              </a:rPr>
              <a:t>Windows Runtime</a:t>
            </a:r>
          </a:p>
        </p:txBody>
      </p:sp>
      <p:sp>
        <p:nvSpPr>
          <p:cNvPr id="42" name="Rectangle 41"/>
          <p:cNvSpPr/>
          <p:nvPr/>
        </p:nvSpPr>
        <p:spPr>
          <a:xfrm>
            <a:off x="3349986" y="2306589"/>
            <a:ext cx="1947266" cy="1037663"/>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b="1" dirty="0">
                <a:solidFill>
                  <a:srgbClr val="FFFFFF"/>
                </a:solidFill>
              </a:rPr>
              <a:t>Media Capture API</a:t>
            </a:r>
            <a:endParaRPr lang="en-US" sz="2040" dirty="0">
              <a:solidFill>
                <a:srgbClr val="FFFFFF"/>
              </a:solidFill>
            </a:endParaRPr>
          </a:p>
        </p:txBody>
      </p:sp>
      <p:sp>
        <p:nvSpPr>
          <p:cNvPr id="34" name="Rectangle 33"/>
          <p:cNvSpPr/>
          <p:nvPr/>
        </p:nvSpPr>
        <p:spPr>
          <a:xfrm>
            <a:off x="628632" y="2160805"/>
            <a:ext cx="2171921" cy="1849387"/>
          </a:xfrm>
          <a:prstGeom prst="rect">
            <a:avLst/>
          </a:prstGeom>
          <a:solidFill>
            <a:srgbClr val="00B0F0"/>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040" dirty="0">
                <a:solidFill>
                  <a:srgbClr val="FFFFFF"/>
                </a:solidFill>
              </a:rPr>
              <a:t>App Code </a:t>
            </a:r>
          </a:p>
        </p:txBody>
      </p:sp>
      <p:sp>
        <p:nvSpPr>
          <p:cNvPr id="15" name="Rectangle 14"/>
          <p:cNvSpPr/>
          <p:nvPr/>
        </p:nvSpPr>
        <p:spPr>
          <a:xfrm>
            <a:off x="941705" y="4695158"/>
            <a:ext cx="1217441" cy="1011904"/>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a:solidFill>
                  <a:srgbClr val="FFFFFF"/>
                </a:solidFill>
              </a:rPr>
              <a:t>Camera</a:t>
            </a:r>
          </a:p>
        </p:txBody>
      </p:sp>
      <p:cxnSp>
        <p:nvCxnSpPr>
          <p:cNvPr id="50" name="Elbow Connector 49"/>
          <p:cNvCxnSpPr>
            <a:stCxn id="15" idx="3"/>
            <a:endCxn id="42" idx="2"/>
          </p:cNvCxnSpPr>
          <p:nvPr/>
        </p:nvCxnSpPr>
        <p:spPr>
          <a:xfrm flipV="1">
            <a:off x="2159147" y="3344252"/>
            <a:ext cx="2164473" cy="1856859"/>
          </a:xfrm>
          <a:prstGeom prst="bentConnector2">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854135" y="4335462"/>
            <a:ext cx="3794542" cy="1288232"/>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smtClean="0">
                <a:solidFill>
                  <a:srgbClr val="FFFFFF"/>
                </a:solidFill>
              </a:rPr>
              <a:t>Your </a:t>
            </a:r>
            <a:r>
              <a:rPr lang="en-US" sz="1428" smtClean="0">
                <a:solidFill>
                  <a:srgbClr val="FFFFFF"/>
                </a:solidFill>
              </a:rPr>
              <a:t>Custom component </a:t>
            </a:r>
            <a:endParaRPr lang="en-US" sz="1428" dirty="0" smtClean="0">
              <a:solidFill>
                <a:srgbClr val="FFFFFF"/>
              </a:solidFill>
            </a:endParaRPr>
          </a:p>
          <a:p>
            <a:pPr algn="ctr" defTabSz="932559"/>
            <a:r>
              <a:rPr lang="en-US" sz="1428" dirty="0" smtClean="0">
                <a:solidFill>
                  <a:srgbClr val="FFFFFF"/>
                </a:solidFill>
              </a:rPr>
              <a:t>(MF Sink)</a:t>
            </a:r>
          </a:p>
        </p:txBody>
      </p:sp>
      <p:cxnSp>
        <p:nvCxnSpPr>
          <p:cNvPr id="55" name="Straight Arrow Connector 54"/>
          <p:cNvCxnSpPr/>
          <p:nvPr/>
        </p:nvCxnSpPr>
        <p:spPr>
          <a:xfrm flipV="1">
            <a:off x="5297252" y="2582862"/>
            <a:ext cx="561849" cy="1"/>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2742967" y="2806398"/>
            <a:ext cx="607019" cy="3"/>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endCxn id="57" idx="0"/>
          </p:cNvCxnSpPr>
          <p:nvPr/>
        </p:nvCxnSpPr>
        <p:spPr>
          <a:xfrm>
            <a:off x="5297252" y="3119979"/>
            <a:ext cx="2454154" cy="1215483"/>
          </a:xfrm>
          <a:prstGeom prst="bentConnector2">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41705" y="5878606"/>
            <a:ext cx="1217441" cy="1011904"/>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smtClean="0">
                <a:solidFill>
                  <a:srgbClr val="FFFFFF"/>
                </a:solidFill>
              </a:rPr>
              <a:t>Mic</a:t>
            </a:r>
            <a:endParaRPr lang="en-US" sz="1428" dirty="0">
              <a:solidFill>
                <a:srgbClr val="FFFFFF"/>
              </a:solidFill>
            </a:endParaRPr>
          </a:p>
        </p:txBody>
      </p:sp>
      <p:cxnSp>
        <p:nvCxnSpPr>
          <p:cNvPr id="19" name="Elbow Connector 18"/>
          <p:cNvCxnSpPr>
            <a:stCxn id="17" idx="3"/>
          </p:cNvCxnSpPr>
          <p:nvPr/>
        </p:nvCxnSpPr>
        <p:spPr>
          <a:xfrm flipV="1">
            <a:off x="2159146" y="3344252"/>
            <a:ext cx="2523302" cy="3040306"/>
          </a:xfrm>
          <a:prstGeom prst="bentConnector2">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046476" y="5878606"/>
            <a:ext cx="1217441" cy="1011904"/>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428" dirty="0" smtClean="0">
                <a:solidFill>
                  <a:srgbClr val="FFFFFF"/>
                </a:solidFill>
              </a:rPr>
              <a:t>Your custom component (MFT)</a:t>
            </a:r>
          </a:p>
        </p:txBody>
      </p:sp>
    </p:spTree>
    <p:extLst>
      <p:ext uri="{BB962C8B-B14F-4D97-AF65-F5344CB8AC3E}">
        <p14:creationId xmlns:p14="http://schemas.microsoft.com/office/powerpoint/2010/main" val="38415974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sz="4800" dirty="0" smtClean="0">
                <a:latin typeface="Segoe UI Light" panose="020B0502040204020203" pitchFamily="34" charset="0"/>
                <a:cs typeface="Segoe UI Light" panose="020B0502040204020203" pitchFamily="34" charset="0"/>
              </a:rPr>
              <a:t>Monitoring active effect state</a:t>
            </a:r>
            <a:endParaRPr lang="en-US" sz="4800" dirty="0">
              <a:latin typeface="Segoe UI Light" panose="020B0502040204020203" pitchFamily="34" charset="0"/>
              <a:cs typeface="Segoe UI Light" panose="020B0502040204020203" pitchFamily="34" charset="0"/>
            </a:endParaRPr>
          </a:p>
        </p:txBody>
      </p:sp>
      <p:sp>
        <p:nvSpPr>
          <p:cNvPr id="7" name="Text Placeholder 5"/>
          <p:cNvSpPr txBox="1">
            <a:spLocks/>
          </p:cNvSpPr>
          <p:nvPr/>
        </p:nvSpPr>
        <p:spPr>
          <a:xfrm>
            <a:off x="291646" y="1673352"/>
            <a:ext cx="11785018" cy="5069080"/>
          </a:xfrm>
          <a:prstGeom prst="rect">
            <a:avLst/>
          </a:prstGeom>
        </p:spPr>
        <p:txBody>
          <a:bodyPr vert="horz" wrap="square" lIns="0" tIns="0" rIns="0" bIns="0" rtlCol="0">
            <a:spAutoFit/>
          </a:bodyPr>
          <a:lst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a:defRPr/>
            </a:pPr>
            <a:r>
              <a:rPr lang="en-US" sz="1800" dirty="0" err="1" smtClean="0"/>
              <a:t>captureEffectsManager.addEventListener</a:t>
            </a:r>
            <a:r>
              <a:rPr lang="en-US" sz="1800" dirty="0" smtClean="0"/>
              <a:t>("</a:t>
            </a:r>
            <a:r>
              <a:rPr lang="en-US" sz="1800" dirty="0" err="1" smtClean="0">
                <a:solidFill>
                  <a:srgbClr val="EF4423"/>
                </a:solidFill>
              </a:rPr>
              <a:t>audiocaptureeffectschanged</a:t>
            </a:r>
            <a:r>
              <a:rPr lang="en-US" sz="1800" dirty="0" smtClean="0"/>
              <a:t>", </a:t>
            </a:r>
            <a:r>
              <a:rPr lang="en-US" sz="1800" dirty="0" err="1" smtClean="0"/>
              <a:t>onCaptureEffectsChanged</a:t>
            </a:r>
            <a:r>
              <a:rPr lang="en-US" sz="1800" dirty="0" smtClean="0"/>
              <a:t>, true);</a:t>
            </a:r>
          </a:p>
          <a:p>
            <a:pPr>
              <a:defRPr/>
            </a:pPr>
            <a:endParaRPr lang="en-US" sz="1800" dirty="0" smtClean="0"/>
          </a:p>
          <a:p>
            <a:pPr>
              <a:defRPr/>
            </a:pPr>
            <a:r>
              <a:rPr lang="en-US" sz="1800" dirty="0" smtClean="0"/>
              <a:t>function </a:t>
            </a:r>
            <a:r>
              <a:rPr lang="en-US" sz="1800" dirty="0" err="1" smtClean="0"/>
              <a:t>onCaptureEffectsChanged</a:t>
            </a:r>
            <a:r>
              <a:rPr lang="en-US" sz="1800" dirty="0" smtClean="0"/>
              <a:t>(sender) {</a:t>
            </a:r>
          </a:p>
          <a:p>
            <a:pPr>
              <a:defRPr/>
            </a:pPr>
            <a:r>
              <a:rPr lang="en-US" sz="1800" dirty="0" smtClean="0"/>
              <a:t>     </a:t>
            </a:r>
            <a:r>
              <a:rPr lang="en-US" sz="1800" dirty="0" err="1" smtClean="0"/>
              <a:t>var</a:t>
            </a:r>
            <a:r>
              <a:rPr lang="en-US" sz="1800" dirty="0" smtClean="0"/>
              <a:t> </a:t>
            </a:r>
            <a:r>
              <a:rPr lang="en-US" sz="1800" dirty="0" err="1" smtClean="0"/>
              <a:t>effectsList</a:t>
            </a:r>
            <a:r>
              <a:rPr lang="en-US" sz="1800" dirty="0" smtClean="0"/>
              <a:t> = </a:t>
            </a:r>
            <a:r>
              <a:rPr lang="en-US" sz="1800" dirty="0" err="1" smtClean="0"/>
              <a:t>captureEffectsManager.getAudioCaptureEffects</a:t>
            </a:r>
            <a:r>
              <a:rPr lang="en-US" sz="1800" dirty="0" smtClean="0"/>
              <a:t>();</a:t>
            </a:r>
          </a:p>
          <a:p>
            <a:pPr>
              <a:defRPr/>
            </a:pPr>
            <a:endParaRPr lang="en-US" sz="1800" dirty="0" smtClean="0"/>
          </a:p>
          <a:p>
            <a:pPr>
              <a:defRPr/>
            </a:pPr>
            <a:r>
              <a:rPr lang="en-US" sz="1800" dirty="0" smtClean="0"/>
              <a:t>     for (</a:t>
            </a:r>
            <a:r>
              <a:rPr lang="en-US" sz="1800" dirty="0" err="1" smtClean="0"/>
              <a:t>i</a:t>
            </a:r>
            <a:r>
              <a:rPr lang="en-US" sz="1800" dirty="0" smtClean="0"/>
              <a:t> = 0; </a:t>
            </a:r>
            <a:r>
              <a:rPr lang="en-US" sz="1800" dirty="0" err="1" smtClean="0"/>
              <a:t>i</a:t>
            </a:r>
            <a:r>
              <a:rPr lang="en-US" sz="1800" dirty="0" smtClean="0"/>
              <a:t> &lt; </a:t>
            </a:r>
            <a:r>
              <a:rPr lang="en-US" sz="1800" dirty="0" err="1" smtClean="0"/>
              <a:t>effectsList.size</a:t>
            </a:r>
            <a:r>
              <a:rPr lang="en-US" sz="1800" dirty="0" smtClean="0"/>
              <a:t>; </a:t>
            </a:r>
            <a:r>
              <a:rPr lang="en-US" sz="1800" dirty="0" err="1" smtClean="0"/>
              <a:t>i</a:t>
            </a:r>
            <a:r>
              <a:rPr lang="en-US" sz="1800" dirty="0" smtClean="0"/>
              <a:t>++) {</a:t>
            </a:r>
          </a:p>
          <a:p>
            <a:pPr>
              <a:defRPr/>
            </a:pPr>
            <a:r>
              <a:rPr lang="en-US" sz="1800" dirty="0" smtClean="0"/>
              <a:t>        switch (</a:t>
            </a:r>
            <a:r>
              <a:rPr lang="en-US" sz="1800" dirty="0" err="1" smtClean="0"/>
              <a:t>effectsList</a:t>
            </a:r>
            <a:r>
              <a:rPr lang="en-US" sz="1800" dirty="0" smtClean="0"/>
              <a:t>[</a:t>
            </a:r>
            <a:r>
              <a:rPr lang="en-US" sz="1800" dirty="0" err="1" smtClean="0"/>
              <a:t>i</a:t>
            </a:r>
            <a:r>
              <a:rPr lang="en-US" sz="1800" dirty="0" smtClean="0"/>
              <a:t>].</a:t>
            </a:r>
            <a:r>
              <a:rPr lang="en-US" sz="1800" dirty="0" err="1" smtClean="0"/>
              <a:t>audioEffectType</a:t>
            </a:r>
            <a:r>
              <a:rPr lang="en-US" sz="1800" dirty="0" smtClean="0"/>
              <a:t>) {</a:t>
            </a:r>
          </a:p>
          <a:p>
            <a:pPr>
              <a:defRPr/>
            </a:pPr>
            <a:r>
              <a:rPr lang="en-US" sz="1800" dirty="0" smtClean="0"/>
              <a:t>            case </a:t>
            </a:r>
            <a:r>
              <a:rPr lang="en-US" sz="1800" dirty="0" err="1" smtClean="0"/>
              <a:t>WME.AudioEffectType.acousticEchoCancellation</a:t>
            </a:r>
            <a:r>
              <a:rPr lang="en-US" sz="1800" dirty="0" smtClean="0"/>
              <a:t>:</a:t>
            </a:r>
          </a:p>
          <a:p>
            <a:pPr>
              <a:defRPr/>
            </a:pPr>
            <a:r>
              <a:rPr lang="en-US" sz="1800" dirty="0" smtClean="0"/>
              <a:t>                return "</a:t>
            </a:r>
            <a:r>
              <a:rPr lang="en-US" sz="1800" dirty="0" err="1" smtClean="0">
                <a:solidFill>
                  <a:srgbClr val="EF4423"/>
                </a:solidFill>
              </a:rPr>
              <a:t>AcousticEchoCancellation</a:t>
            </a:r>
            <a:r>
              <a:rPr lang="en-US" sz="1800" dirty="0" smtClean="0"/>
              <a:t>";</a:t>
            </a:r>
          </a:p>
          <a:p>
            <a:pPr>
              <a:defRPr/>
            </a:pPr>
            <a:r>
              <a:rPr lang="en-US" sz="1800" dirty="0" smtClean="0"/>
              <a:t>            case </a:t>
            </a:r>
            <a:r>
              <a:rPr lang="en-US" sz="1800" dirty="0" err="1" smtClean="0"/>
              <a:t>WME.AudioEffectType.noiseSuppression</a:t>
            </a:r>
            <a:r>
              <a:rPr lang="en-US" sz="1800" dirty="0" smtClean="0"/>
              <a:t>:</a:t>
            </a:r>
          </a:p>
          <a:p>
            <a:pPr>
              <a:defRPr/>
            </a:pPr>
            <a:r>
              <a:rPr lang="en-US" sz="1800" dirty="0" smtClean="0"/>
              <a:t>                return "</a:t>
            </a:r>
            <a:r>
              <a:rPr lang="en-US" sz="1800" dirty="0" err="1" smtClean="0">
                <a:solidFill>
                  <a:srgbClr val="EF4423"/>
                </a:solidFill>
              </a:rPr>
              <a:t>NoiseSuppression</a:t>
            </a:r>
            <a:r>
              <a:rPr lang="en-US" sz="1800" dirty="0" smtClean="0"/>
              <a:t>";</a:t>
            </a:r>
          </a:p>
          <a:p>
            <a:pPr>
              <a:defRPr/>
            </a:pPr>
            <a:r>
              <a:rPr lang="en-US" sz="1800" dirty="0" smtClean="0"/>
              <a:t>	}    </a:t>
            </a:r>
          </a:p>
          <a:p>
            <a:pPr>
              <a:defRPr/>
            </a:pPr>
            <a:r>
              <a:rPr lang="en-US" sz="1800" dirty="0" smtClean="0"/>
              <a:t>    }</a:t>
            </a:r>
          </a:p>
          <a:p>
            <a:pPr>
              <a:defRPr/>
            </a:pPr>
            <a:r>
              <a:rPr lang="en-US" sz="1800" dirty="0" smtClean="0">
                <a:solidFill>
                  <a:srgbClr val="65BC46"/>
                </a:solidFill>
              </a:rPr>
              <a:t>// If the effects have changed and are no longer providing the processing </a:t>
            </a:r>
          </a:p>
          <a:p>
            <a:pPr>
              <a:defRPr/>
            </a:pPr>
            <a:r>
              <a:rPr lang="en-US" sz="1800" dirty="0" smtClean="0">
                <a:solidFill>
                  <a:srgbClr val="65BC46"/>
                </a:solidFill>
              </a:rPr>
              <a:t>//targeted to your scenario you can close the stream and open a new in RAW mode.</a:t>
            </a:r>
          </a:p>
          <a:p>
            <a:pPr>
              <a:defRPr/>
            </a:pPr>
            <a:r>
              <a:rPr lang="en-US" sz="1800" dirty="0" smtClean="0"/>
              <a:t>}</a:t>
            </a:r>
          </a:p>
        </p:txBody>
      </p:sp>
    </p:spTree>
    <p:extLst>
      <p:ext uri="{BB962C8B-B14F-4D97-AF65-F5344CB8AC3E}">
        <p14:creationId xmlns:p14="http://schemas.microsoft.com/office/powerpoint/2010/main" val="7205782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Tips for camera functionality in apps</a:t>
            </a:r>
            <a:endParaRPr lang="en-US" dirty="0"/>
          </a:p>
        </p:txBody>
      </p:sp>
    </p:spTree>
    <p:extLst>
      <p:ext uri="{BB962C8B-B14F-4D97-AF65-F5344CB8AC3E}">
        <p14:creationId xmlns:p14="http://schemas.microsoft.com/office/powerpoint/2010/main" val="185180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Using camera in apps increases user engagement and personal connection</a:t>
            </a:r>
            <a:endParaRPr lang="en-US" dirty="0"/>
          </a:p>
        </p:txBody>
      </p:sp>
    </p:spTree>
    <p:extLst>
      <p:ext uri="{BB962C8B-B14F-4D97-AF65-F5344CB8AC3E}">
        <p14:creationId xmlns:p14="http://schemas.microsoft.com/office/powerpoint/2010/main" val="28780831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your app going to background</a:t>
            </a:r>
            <a:endParaRPr lang="en-US" dirty="0"/>
          </a:p>
        </p:txBody>
      </p:sp>
      <p:sp>
        <p:nvSpPr>
          <p:cNvPr id="3" name="Text Placeholder 2"/>
          <p:cNvSpPr>
            <a:spLocks noGrp="1"/>
          </p:cNvSpPr>
          <p:nvPr>
            <p:ph type="body" sz="quarter" idx="10"/>
          </p:nvPr>
        </p:nvSpPr>
        <p:spPr/>
        <p:txBody>
          <a:bodyPr/>
          <a:lstStyle/>
          <a:p>
            <a:r>
              <a:rPr lang="en-US" sz="4000" dirty="0" smtClean="0"/>
              <a:t>Camera is an exclusive resource.</a:t>
            </a:r>
          </a:p>
          <a:p>
            <a:r>
              <a:rPr lang="en-US" sz="4000" dirty="0" smtClean="0"/>
              <a:t>Need to re-initialize if you lose the camera.</a:t>
            </a:r>
          </a:p>
          <a:p>
            <a:r>
              <a:rPr lang="en-US" sz="4000" dirty="0" smtClean="0"/>
              <a:t>Listen to Playback Manager events.</a:t>
            </a:r>
          </a:p>
          <a:p>
            <a:r>
              <a:rPr lang="en-US" sz="4000" dirty="0" smtClean="0"/>
              <a:t>Privacy concern.</a:t>
            </a:r>
          </a:p>
          <a:p>
            <a:r>
              <a:rPr lang="en-US" sz="4000" dirty="0" smtClean="0"/>
              <a:t>Exception, if you are a communication app.</a:t>
            </a:r>
          </a:p>
        </p:txBody>
      </p:sp>
    </p:spTree>
    <p:extLst>
      <p:ext uri="{BB962C8B-B14F-4D97-AF65-F5344CB8AC3E}">
        <p14:creationId xmlns:p14="http://schemas.microsoft.com/office/powerpoint/2010/main" val="34383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Text Placeholder 2"/>
          <p:cNvSpPr>
            <a:spLocks noGrp="1"/>
          </p:cNvSpPr>
          <p:nvPr>
            <p:ph type="body" sz="quarter" idx="10"/>
          </p:nvPr>
        </p:nvSpPr>
        <p:spPr/>
        <p:txBody>
          <a:bodyPr/>
          <a:lstStyle/>
          <a:p>
            <a:pPr>
              <a:spcAft>
                <a:spcPts val="1200"/>
              </a:spcAft>
            </a:pPr>
            <a:r>
              <a:rPr lang="en-US" dirty="0"/>
              <a:t>If specifying content resolution, match aspect ratio of preview and </a:t>
            </a:r>
            <a:r>
              <a:rPr lang="en-US" dirty="0" smtClean="0"/>
              <a:t>photo/video.</a:t>
            </a:r>
            <a:endParaRPr lang="en-US" dirty="0"/>
          </a:p>
          <a:p>
            <a:pPr>
              <a:spcAft>
                <a:spcPts val="1200"/>
              </a:spcAft>
            </a:pPr>
            <a:r>
              <a:rPr lang="en-US" dirty="0" smtClean="0"/>
              <a:t>Dynamic resolution change support.</a:t>
            </a:r>
          </a:p>
          <a:p>
            <a:pPr>
              <a:spcAft>
                <a:spcPts val="1200"/>
              </a:spcAft>
            </a:pPr>
            <a:r>
              <a:rPr lang="en-US" dirty="0" smtClean="0"/>
              <a:t>While </a:t>
            </a:r>
            <a:r>
              <a:rPr lang="en-US" dirty="0"/>
              <a:t>handling Orientation, check for </a:t>
            </a:r>
            <a:r>
              <a:rPr lang="en-US" dirty="0" smtClean="0"/>
              <a:t>mirroring.</a:t>
            </a:r>
            <a:endParaRPr lang="en-US" dirty="0"/>
          </a:p>
          <a:p>
            <a:pPr>
              <a:spcAft>
                <a:spcPts val="1200"/>
              </a:spcAft>
            </a:pPr>
            <a:r>
              <a:rPr lang="en-US" dirty="0" err="1" smtClean="0"/>
              <a:t>MediaDeviceCapabilities</a:t>
            </a:r>
            <a:r>
              <a:rPr lang="en-US" dirty="0" smtClean="0"/>
              <a:t> (read-only).</a:t>
            </a:r>
          </a:p>
          <a:p>
            <a:pPr marL="457200" indent="-457200">
              <a:spcAft>
                <a:spcPts val="1200"/>
              </a:spcAft>
              <a:buFont typeface="Arial" panose="020B0604020202020204" pitchFamily="34" charset="0"/>
              <a:buChar char="•"/>
            </a:pPr>
            <a:r>
              <a:rPr lang="en-US" sz="3200" dirty="0" smtClean="0"/>
              <a:t>Photo during video.</a:t>
            </a:r>
          </a:p>
          <a:p>
            <a:pPr marL="457200" indent="-457200">
              <a:spcAft>
                <a:spcPts val="1200"/>
              </a:spcAft>
              <a:buFont typeface="Arial" panose="020B0604020202020204" pitchFamily="34" charset="0"/>
              <a:buChar char="•"/>
            </a:pPr>
            <a:r>
              <a:rPr lang="en-US" sz="3200" dirty="0" smtClean="0"/>
              <a:t>Field of view.</a:t>
            </a:r>
          </a:p>
        </p:txBody>
      </p:sp>
    </p:spTree>
    <p:extLst>
      <p:ext uri="{BB962C8B-B14F-4D97-AF65-F5344CB8AC3E}">
        <p14:creationId xmlns:p14="http://schemas.microsoft.com/office/powerpoint/2010/main" val="27402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solidFill>
                  <a:schemeClr val="bg1"/>
                </a:solidFill>
              </a:rPr>
              <a:t>Never miss a moment!</a:t>
            </a:r>
            <a:endParaRPr lang="en-US" sz="3200" dirty="0">
              <a:solidFill>
                <a:schemeClr val="bg1"/>
              </a:solidFill>
            </a:endParaRPr>
          </a:p>
          <a:p>
            <a:pPr lvl="2" indent="0">
              <a:buNone/>
            </a:pPr>
            <a:r>
              <a:rPr lang="en-US" sz="2000" dirty="0" err="1" smtClean="0">
                <a:solidFill>
                  <a:schemeClr val="bg1"/>
                </a:solidFill>
              </a:rPr>
              <a:t>Photosequence</a:t>
            </a:r>
            <a:r>
              <a:rPr lang="en-US" sz="2000" dirty="0">
                <a:solidFill>
                  <a:schemeClr val="bg1"/>
                </a:solidFill>
              </a:rPr>
              <a:t> in Windows 8.1 </a:t>
            </a:r>
            <a:r>
              <a:rPr lang="en-US" sz="2000" dirty="0" smtClean="0">
                <a:solidFill>
                  <a:schemeClr val="bg1"/>
                </a:solidFill>
              </a:rPr>
              <a:t>Preview.</a:t>
            </a:r>
            <a:endParaRPr lang="en-US" sz="2000" dirty="0">
              <a:solidFill>
                <a:schemeClr val="bg1"/>
              </a:solidFill>
            </a:endParaRPr>
          </a:p>
          <a:p>
            <a:r>
              <a:rPr lang="en-US" sz="3200" dirty="0" smtClean="0">
                <a:solidFill>
                  <a:schemeClr val="bg1"/>
                </a:solidFill>
              </a:rPr>
              <a:t>Building an app using capture APIs.</a:t>
            </a:r>
          </a:p>
          <a:p>
            <a:r>
              <a:rPr lang="en-US" sz="3200" dirty="0" smtClean="0">
                <a:solidFill>
                  <a:schemeClr val="bg1"/>
                </a:solidFill>
              </a:rPr>
              <a:t>Camera controls in Windows 8.1 Preview.</a:t>
            </a:r>
          </a:p>
          <a:p>
            <a:r>
              <a:rPr lang="en-US" sz="3200" dirty="0" smtClean="0">
                <a:solidFill>
                  <a:schemeClr val="bg1"/>
                </a:solidFill>
              </a:rPr>
              <a:t>Adding custom components.</a:t>
            </a:r>
          </a:p>
          <a:p>
            <a:r>
              <a:rPr lang="en-US" sz="3200" dirty="0" smtClean="0">
                <a:solidFill>
                  <a:schemeClr val="bg1"/>
                </a:solidFill>
              </a:rPr>
              <a:t>Controlling  audio capture pipeline.</a:t>
            </a:r>
          </a:p>
          <a:p>
            <a:r>
              <a:rPr lang="en-US" sz="3200" dirty="0">
                <a:solidFill>
                  <a:schemeClr val="bg1"/>
                </a:solidFill>
              </a:rPr>
              <a:t>Additional tips for camera </a:t>
            </a:r>
            <a:r>
              <a:rPr lang="en-US" sz="3200" dirty="0" smtClean="0">
                <a:solidFill>
                  <a:schemeClr val="bg1"/>
                </a:solidFill>
              </a:rPr>
              <a:t>apps.</a:t>
            </a:r>
          </a:p>
        </p:txBody>
      </p:sp>
      <p:pic>
        <p:nvPicPr>
          <p:cNvPr id="6" name="Picture Placeholder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6575" r="16575"/>
          <a:stretch>
            <a:fillRect/>
          </a:stretch>
        </p:blipFill>
        <p:spPr/>
      </p:pic>
      <p:sp>
        <p:nvSpPr>
          <p:cNvPr id="5" name="Title 4"/>
          <p:cNvSpPr>
            <a:spLocks noGrp="1"/>
          </p:cNvSpPr>
          <p:nvPr>
            <p:ph type="title"/>
          </p:nvPr>
        </p:nvSpPr>
        <p:spPr/>
        <p:txBody>
          <a:bodyPr/>
          <a:lstStyle/>
          <a:p>
            <a:r>
              <a:rPr lang="en-US" dirty="0" smtClean="0"/>
              <a:t>Summary</a:t>
            </a:r>
            <a:br>
              <a:rPr lang="en-US" dirty="0" smtClean="0"/>
            </a:br>
            <a:endParaRPr lang="en-US" dirty="0"/>
          </a:p>
        </p:txBody>
      </p:sp>
    </p:spTree>
    <p:extLst>
      <p:ext uri="{BB962C8B-B14F-4D97-AF65-F5344CB8AC3E}">
        <p14:creationId xmlns:p14="http://schemas.microsoft.com/office/powerpoint/2010/main" val="32429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sessions</a:t>
            </a:r>
            <a:endParaRPr lang="en-US" dirty="0"/>
          </a:p>
        </p:txBody>
      </p:sp>
      <p:sp>
        <p:nvSpPr>
          <p:cNvPr id="5" name="Text Placeholder 4"/>
          <p:cNvSpPr>
            <a:spLocks noGrp="1"/>
          </p:cNvSpPr>
          <p:nvPr>
            <p:ph type="body" sz="quarter" idx="10"/>
          </p:nvPr>
        </p:nvSpPr>
        <p:spPr/>
        <p:txBody>
          <a:bodyPr/>
          <a:lstStyle/>
          <a:p>
            <a:r>
              <a:rPr lang="en-US" dirty="0"/>
              <a:t>2</a:t>
            </a:r>
            <a:r>
              <a:rPr lang="en-US" dirty="0" smtClean="0"/>
              <a:t>-087 Creating apps that use video and audio</a:t>
            </a:r>
            <a:endParaRPr lang="en-US" dirty="0"/>
          </a:p>
          <a:p>
            <a:r>
              <a:rPr lang="en-US" dirty="0" smtClean="0"/>
              <a:t>2-075 </a:t>
            </a:r>
            <a:r>
              <a:rPr lang="en-US" dirty="0"/>
              <a:t>What's New in </a:t>
            </a:r>
            <a:r>
              <a:rPr lang="en-US" dirty="0" smtClean="0"/>
              <a:t>Windows </a:t>
            </a:r>
            <a:r>
              <a:rPr lang="en-US" dirty="0" err="1" smtClean="0"/>
              <a:t>RunTime</a:t>
            </a:r>
            <a:r>
              <a:rPr lang="en-US" dirty="0" smtClean="0"/>
              <a:t> </a:t>
            </a:r>
            <a:r>
              <a:rPr lang="en-US" dirty="0"/>
              <a:t>for Windows 8.1</a:t>
            </a:r>
          </a:p>
        </p:txBody>
      </p:sp>
    </p:spTree>
    <p:extLst>
      <p:ext uri="{BB962C8B-B14F-4D97-AF65-F5344CB8AC3E}">
        <p14:creationId xmlns:p14="http://schemas.microsoft.com/office/powerpoint/2010/main" val="2707539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5" name="Text Placeholder 4"/>
          <p:cNvSpPr>
            <a:spLocks noGrp="1"/>
          </p:cNvSpPr>
          <p:nvPr>
            <p:ph type="body" sz="quarter" idx="10"/>
          </p:nvPr>
        </p:nvSpPr>
        <p:spPr/>
        <p:txBody>
          <a:bodyPr/>
          <a:lstStyle/>
          <a:p>
            <a:r>
              <a:rPr lang="en-US" u="sng" dirty="0" smtClean="0">
                <a:hlinkClick r:id="rId2"/>
              </a:rPr>
              <a:t>Capturing </a:t>
            </a:r>
            <a:r>
              <a:rPr lang="en-US" u="sng" dirty="0">
                <a:hlinkClick r:id="rId2"/>
              </a:rPr>
              <a:t>photos &amp; video</a:t>
            </a:r>
            <a:endParaRPr lang="en-US" dirty="0"/>
          </a:p>
          <a:p>
            <a:r>
              <a:rPr lang="en-US" u="sng" dirty="0">
                <a:hlinkClick r:id="rId3"/>
              </a:rPr>
              <a:t>Playing audio &amp; video</a:t>
            </a:r>
            <a:endParaRPr lang="en-US" dirty="0"/>
          </a:p>
        </p:txBody>
      </p:sp>
    </p:spTree>
    <p:extLst>
      <p:ext uri="{BB962C8B-B14F-4D97-AF65-F5344CB8AC3E}">
        <p14:creationId xmlns:p14="http://schemas.microsoft.com/office/powerpoint/2010/main" val="133210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450974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37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 In Windows 8.1 Preview</a:t>
            </a:r>
            <a:br>
              <a:rPr lang="en-US" dirty="0" smtClean="0"/>
            </a:br>
            <a:r>
              <a:rPr lang="en-US" sz="4000" dirty="0" smtClean="0"/>
              <a:t>Never miss a moment – </a:t>
            </a:r>
            <a:r>
              <a:rPr lang="en-US" sz="4000" dirty="0" err="1" smtClean="0"/>
              <a:t>Photosequence</a:t>
            </a:r>
            <a:endParaRPr lang="en-US" sz="4000" dirty="0"/>
          </a:p>
        </p:txBody>
      </p:sp>
    </p:spTree>
    <p:extLst>
      <p:ext uri="{BB962C8B-B14F-4D97-AF65-F5344CB8AC3E}">
        <p14:creationId xmlns:p14="http://schemas.microsoft.com/office/powerpoint/2010/main" val="369666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7"/>
            <a:ext cx="12435593" cy="6995021"/>
          </a:xfrm>
          <a:prstGeom prst="rect">
            <a:avLst/>
          </a:prstGeom>
        </p:spPr>
      </p:pic>
    </p:spTree>
    <p:extLst>
      <p:ext uri="{BB962C8B-B14F-4D97-AF65-F5344CB8AC3E}">
        <p14:creationId xmlns:p14="http://schemas.microsoft.com/office/powerpoint/2010/main" val="1105106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23" y="1246001"/>
            <a:ext cx="12419023" cy="4993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127"/>
            <a:endParaRPr lang="en-US" sz="1511">
              <a:solidFill>
                <a:prstClr val="white"/>
              </a:solidFill>
            </a:endParaRPr>
          </a:p>
        </p:txBody>
      </p:sp>
      <p:pic>
        <p:nvPicPr>
          <p:cNvPr id="7" name="Content Placeholder 6"/>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931789" y="1525283"/>
            <a:ext cx="7853363" cy="4722812"/>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02514" y="1874372"/>
            <a:ext cx="3048927" cy="63515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272" y="1874372"/>
            <a:ext cx="7158399" cy="4024634"/>
          </a:xfrm>
          <a:prstGeom prst="rect">
            <a:avLst/>
          </a:prstGeom>
        </p:spPr>
      </p:pic>
      <p:sp>
        <p:nvSpPr>
          <p:cNvPr id="11" name="Oval Callout 10"/>
          <p:cNvSpPr/>
          <p:nvPr/>
        </p:nvSpPr>
        <p:spPr>
          <a:xfrm>
            <a:off x="7668821" y="208713"/>
            <a:ext cx="4634721" cy="2119309"/>
          </a:xfrm>
          <a:prstGeom prst="wedgeEllipseCallout">
            <a:avLst>
              <a:gd name="adj1" fmla="val 46362"/>
              <a:gd name="adj2" fmla="val 101939"/>
            </a:avLst>
          </a:prstGeom>
          <a:ln w="381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32127"/>
            <a:r>
              <a:rPr lang="en-US" sz="3956" dirty="0">
                <a:solidFill>
                  <a:srgbClr val="00B0F0"/>
                </a:solidFill>
                <a:latin typeface="Segoe UI Light" panose="020B0502040204020203" pitchFamily="34" charset="0"/>
                <a:cs typeface="Segoe UI Light" panose="020B0502040204020203" pitchFamily="34" charset="0"/>
              </a:rPr>
              <a:t>OK, jump!</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368" y="1874372"/>
            <a:ext cx="3048927" cy="6351522"/>
          </a:xfrm>
          <a:prstGeom prst="rect">
            <a:avLst/>
          </a:prstGeom>
        </p:spPr>
      </p:pic>
    </p:spTree>
    <p:extLst>
      <p:ext uri="{BB962C8B-B14F-4D97-AF65-F5344CB8AC3E}">
        <p14:creationId xmlns:p14="http://schemas.microsoft.com/office/powerpoint/2010/main" val="3567477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1+#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43" r="1"/>
          <a:stretch/>
        </p:blipFill>
        <p:spPr>
          <a:xfrm>
            <a:off x="-46220" y="3926"/>
            <a:ext cx="12481812" cy="698667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 y="3926"/>
            <a:ext cx="12426819" cy="6986675"/>
          </a:xfrm>
          <a:prstGeom prst="rect">
            <a:avLst/>
          </a:prstGeom>
        </p:spPr>
      </p:pic>
      <p:sp>
        <p:nvSpPr>
          <p:cNvPr id="7" name="Oval 6"/>
          <p:cNvSpPr/>
          <p:nvPr/>
        </p:nvSpPr>
        <p:spPr>
          <a:xfrm rot="5400000">
            <a:off x="11462169" y="2781445"/>
            <a:ext cx="565214" cy="565214"/>
          </a:xfrm>
          <a:prstGeom prst="ellipse">
            <a:avLst/>
          </a:prstGeom>
          <a:solidFill>
            <a:srgbClr val="00A3D6">
              <a:alpha val="77000"/>
            </a:srgbClr>
          </a:solidFill>
          <a:ln w="28575">
            <a:solidFill>
              <a:schemeClr val="bg1">
                <a:lumMod val="85000"/>
                <a:alpha val="0"/>
              </a:schemeClr>
            </a:solidFill>
          </a:ln>
          <a:effectLst>
            <a:outerShdw blurRad="101600" algn="ctr" rotWithShape="0">
              <a:schemeClr val="tx1">
                <a:lumMod val="75000"/>
                <a:lumOff val="25000"/>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127"/>
            <a:endParaRPr lang="en-US" sz="1835">
              <a:solidFill>
                <a:prstClr val="white"/>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791964362"/>
      </p:ext>
    </p:extLst>
  </p:cSld>
  <p:clrMapOvr>
    <a:masterClrMapping/>
  </p:clrMapOvr>
  <mc:AlternateContent xmlns:mc="http://schemas.openxmlformats.org/markup-compatibility/2006">
    <mc:Choice xmlns:p14="http://schemas.microsoft.com/office/powerpoint/2010/main" Requires="p14">
      <p:transition>
        <p14:flythrough/>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4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Mehmet Kucukgoz</External_x0020_Speaker>
    <Session_x0020_Code xmlns="2295e2e7-0eeb-498e-8716-217bb2ee6ee3">3-088</Session_x0020_Code>
    <ProductTaxHTField0 xmlns="2295e2e7-0eeb-498e-8716-217bb2ee6ee3">
      <Terms xmlns="http://schemas.microsoft.com/office/infopath/2007/PartnerControls"/>
    </ProductTaxHTField0>
    <Presentation_x0020_Date xmlns="2295e2e7-0eeb-498e-8716-217bb2ee6ee3">2013-06-26T00:00:00-07:00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8b529f77-48ab-4581-b468-93f09345b8aa"/>
    <ds:schemaRef ds:uri="http://schemas.openxmlformats.org/package/2006/metadata/core-properties"/>
    <ds:schemaRef ds:uri="230e9df3-be65-4c73-a93b-d1236ebd677e"/>
    <ds:schemaRef ds:uri="2295e2e7-0eeb-498e-8716-217bb2ee6e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Build_Template_16x9 - Rev 03</Template>
  <TotalTime>54</TotalTime>
  <Words>1499</Words>
  <Application>Microsoft Office PowerPoint</Application>
  <PresentationFormat>Custom</PresentationFormat>
  <Paragraphs>365</Paragraphs>
  <Slides>56</Slides>
  <Notes>16</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56</vt:i4>
      </vt:variant>
    </vt:vector>
  </HeadingPairs>
  <TitlesOfParts>
    <vt:vector size="71" baseType="lpstr">
      <vt:lpstr>ＭＳ Ｐゴシック</vt:lpstr>
      <vt:lpstr>Arial</vt:lpstr>
      <vt:lpstr>Avenir LT Pro 45 Book</vt:lpstr>
      <vt:lpstr>Calibri</vt:lpstr>
      <vt:lpstr>Consolas</vt:lpstr>
      <vt:lpstr>Courier New</vt:lpstr>
      <vt:lpstr>Segoe UI</vt:lpstr>
      <vt:lpstr>Segoe UI Light</vt:lpstr>
      <vt:lpstr>Wingdings</vt:lpstr>
      <vt:lpstr>Build_Template_16x9 - Rev 03</vt:lpstr>
      <vt:lpstr>1_Build_Template_16x9 - Rev 03</vt:lpstr>
      <vt:lpstr>2_Build_Template_16x9 - Rev 03</vt:lpstr>
      <vt:lpstr>3_Build_Template_16x9 - Rev 03</vt:lpstr>
      <vt:lpstr>4_Build_Template_16x9 - Rev 03</vt:lpstr>
      <vt:lpstr>1_5-30426_BUILD_2013_Template_D.Blue</vt:lpstr>
      <vt:lpstr>PowerPoint Presentation</vt:lpstr>
      <vt:lpstr>Building apps that use the camera</vt:lpstr>
      <vt:lpstr>Agenda </vt:lpstr>
      <vt:lpstr>Easy-to-use Capture APIs help you build innovative apps that use camera</vt:lpstr>
      <vt:lpstr>Using camera in apps increases user engagement and personal connection</vt:lpstr>
      <vt:lpstr>What’s new In Windows 8.1 Preview Never miss a moment – Photosequence</vt:lpstr>
      <vt:lpstr>PowerPoint Presentation</vt:lpstr>
      <vt:lpstr>PowerPoint Presentation</vt:lpstr>
      <vt:lpstr>PowerPoint Presentation</vt:lpstr>
      <vt:lpstr>PowerPoint Presentation</vt:lpstr>
      <vt:lpstr>Photosequence</vt:lpstr>
      <vt:lpstr>Photosequence demo</vt:lpstr>
      <vt:lpstr>Photosequence</vt:lpstr>
      <vt:lpstr>Building an app using Capture APIs</vt:lpstr>
      <vt:lpstr>Windows.Media APIs</vt:lpstr>
      <vt:lpstr>Coding in Visual Studio</vt:lpstr>
      <vt:lpstr>CameraCaptureUI What else can you do?</vt:lpstr>
      <vt:lpstr>Slightly more advanced scenario</vt:lpstr>
      <vt:lpstr>Coding in Visual Studio</vt:lpstr>
      <vt:lpstr>Using microphone for audio only record</vt:lpstr>
      <vt:lpstr>MediaCapture API What else can you do?</vt:lpstr>
      <vt:lpstr>Photosequence in code</vt:lpstr>
      <vt:lpstr>PowerPoint Presentation</vt:lpstr>
      <vt:lpstr>Setting up the photo sequence mode</vt:lpstr>
      <vt:lpstr>Receiving the pictures</vt:lpstr>
      <vt:lpstr>Receiving the pictures before trigger</vt:lpstr>
      <vt:lpstr>Using thumbnails</vt:lpstr>
      <vt:lpstr>PhotoSequence</vt:lpstr>
      <vt:lpstr>What’s new in Windows 8.1 Preview Camera controls </vt:lpstr>
      <vt:lpstr>New async camera controls </vt:lpstr>
      <vt:lpstr>New async camera controls</vt:lpstr>
      <vt:lpstr>In code</vt:lpstr>
      <vt:lpstr>Adding custom code to pipeline</vt:lpstr>
      <vt:lpstr>Extensions What can you do with them?</vt:lpstr>
      <vt:lpstr>Demo BallStrike</vt:lpstr>
      <vt:lpstr>Analyze camera stream for object recognition</vt:lpstr>
      <vt:lpstr>PowerPoint Presentation</vt:lpstr>
      <vt:lpstr>Build a real-time communication app</vt:lpstr>
      <vt:lpstr>Accessing extensions</vt:lpstr>
      <vt:lpstr>Adding extensions</vt:lpstr>
      <vt:lpstr>Extensions</vt:lpstr>
      <vt:lpstr>Full control audio pipeline</vt:lpstr>
      <vt:lpstr>Audio Effects API</vt:lpstr>
      <vt:lpstr>Enumerating active effects </vt:lpstr>
      <vt:lpstr>Creating the session</vt:lpstr>
      <vt:lpstr>Opting out of the default processing</vt:lpstr>
      <vt:lpstr>App-side audio processing </vt:lpstr>
      <vt:lpstr>Monitoring active effect state</vt:lpstr>
      <vt:lpstr>Tips for camera functionality in apps</vt:lpstr>
      <vt:lpstr>Handling your app going to background</vt:lpstr>
      <vt:lpstr>More…</vt:lpstr>
      <vt:lpstr>Summary </vt:lpstr>
      <vt:lpstr>Other related sessions</vt:lpstr>
      <vt:lpstr>Further reading</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apps that use the camera</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13</cp:revision>
  <dcterms:created xsi:type="dcterms:W3CDTF">2013-03-29T21:32:40Z</dcterms:created>
  <dcterms:modified xsi:type="dcterms:W3CDTF">2013-06-26T21:54:00Z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