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6.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30" r:id="rId4"/>
    <p:sldMasterId id="2147484401" r:id="rId5"/>
    <p:sldMasterId id="2147484418" r:id="rId6"/>
    <p:sldMasterId id="2147484432" r:id="rId7"/>
    <p:sldMasterId id="2147484450" r:id="rId8"/>
    <p:sldMasterId id="2147484463" r:id="rId9"/>
    <p:sldMasterId id="2147484477" r:id="rId10"/>
  </p:sldMasterIdLst>
  <p:notesMasterIdLst>
    <p:notesMasterId r:id="rId27"/>
  </p:notesMasterIdLst>
  <p:handoutMasterIdLst>
    <p:handoutMasterId r:id="rId28"/>
  </p:handout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1" r:id="rId25"/>
    <p:sldId id="270" r:id="rId26"/>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s" id="{BB12F484-10E9-43C0-85C3-32A145304DCD}">
          <p14:sldIdLst>
            <p14:sldId id="256"/>
            <p14:sldId id="257"/>
            <p14:sldId id="258"/>
            <p14:sldId id="259"/>
            <p14:sldId id="260"/>
            <p14:sldId id="261"/>
            <p14:sldId id="262"/>
            <p14:sldId id="263"/>
          </p14:sldIdLst>
        </p14:section>
        <p14:section name="Iterative + Tools" id="{7AA4AB1D-78DC-4D78-A8B7-1E92D1211737}">
          <p14:sldIdLst>
            <p14:sldId id="264"/>
            <p14:sldId id="265"/>
            <p14:sldId id="266"/>
          </p14:sldIdLst>
        </p14:section>
        <p14:section name="Demo Slides" id="{C733F1FC-4E70-4C91-94C8-090A50141B36}">
          <p14:sldIdLst>
            <p14:sldId id="267"/>
            <p14:sldId id="268"/>
            <p14:sldId id="269"/>
            <p14:sldId id="271"/>
            <p14:sldId id="270"/>
          </p14:sldIdLst>
        </p14:section>
      </p14:sectionLst>
    </p:ex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323232"/>
    <a:srgbClr val="1E1E1E"/>
    <a:srgbClr val="666666"/>
    <a:srgbClr val="505050"/>
    <a:srgbClr val="00BCF2"/>
    <a:srgbClr val="FFFFFF"/>
    <a:srgbClr val="000000"/>
    <a:srgbClr val="969696"/>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4" autoAdjust="0"/>
    <p:restoredTop sz="90135" autoAdjust="0"/>
  </p:normalViewPr>
  <p:slideViewPr>
    <p:cSldViewPr>
      <p:cViewPr varScale="1">
        <p:scale>
          <a:sx n="101" d="100"/>
          <a:sy n="101" d="100"/>
        </p:scale>
        <p:origin x="684" y="96"/>
      </p:cViewPr>
      <p:guideLst>
        <p:guide orient="horz" pos="188"/>
        <p:guide orient="horz" pos="763"/>
        <p:guide orient="horz" pos="1339"/>
        <p:guide orient="horz" pos="2491"/>
        <p:guide orient="horz" pos="4218"/>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95" d="100"/>
          <a:sy n="95" d="100"/>
        </p:scale>
        <p:origin x="35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a:t>
            </a:r>
            <a:r>
              <a:rPr lang="en-US" dirty="0" smtClean="0"/>
              <a:t>2013</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6/27/2013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6/27/2013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6/27/2013</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2</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3998011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A5DC2CE-1C05-44FC-98AC-37F5A1287E19}" type="datetime1">
              <a:rPr lang="en-US" smtClean="0">
                <a:solidFill>
                  <a:prstClr val="black"/>
                </a:solidFill>
              </a:rPr>
              <a:pPr/>
              <a:t>6/27/2013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280140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A5DC2CE-1C05-44FC-98AC-37F5A1287E19}" type="datetime1">
              <a:rPr lang="en-US" smtClean="0">
                <a:solidFill>
                  <a:prstClr val="black"/>
                </a:solidFill>
              </a:rPr>
              <a:pPr/>
              <a:t>6/27/2013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411984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6/27/2013 6:32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4082342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2013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59707467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5568502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67130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20027312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56721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52412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04456001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948674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778852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42600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32498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921281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56269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4581547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292998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967914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973188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7948164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62102507"/>
      </p:ext>
    </p:extLst>
  </p:cSld>
  <p:clrMapOvr>
    <a:masterClrMapping/>
  </p:clrMapOvr>
  <p:extLst>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925194617"/>
      </p:ext>
    </p:extLst>
  </p:cSld>
  <p:clrMapOvr>
    <a:masterClrMapping/>
  </p:clrMapOvr>
  <p:extLst>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300072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2563117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74841776"/>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354229572"/>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951130286"/>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3924350839"/>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305995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119654663"/>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3502405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55008" y="6482889"/>
            <a:ext cx="2798207" cy="372394"/>
          </a:xfrm>
          <a:prstGeom prst="rect">
            <a:avLst/>
          </a:prstGeom>
        </p:spPr>
        <p:txBody>
          <a:bodyPr/>
          <a:lstStyle/>
          <a:p>
            <a:fld id="{56D65F8C-F33A-4D5B-B552-47F3FD87AFBD}" type="datetimeFigureOut">
              <a:rPr lang="en-US" smtClean="0">
                <a:solidFill>
                  <a:srgbClr val="FFFFFF"/>
                </a:solidFill>
              </a:rPr>
              <a:pPr/>
              <a:t>6/27/2013</a:t>
            </a:fld>
            <a:endParaRPr lang="en-US">
              <a:solidFill>
                <a:srgbClr val="FFFFFF"/>
              </a:solidFill>
            </a:endParaRPr>
          </a:p>
        </p:txBody>
      </p:sp>
      <p:sp>
        <p:nvSpPr>
          <p:cNvPr id="5" name="Footer Placeholder 4"/>
          <p:cNvSpPr>
            <a:spLocks noGrp="1"/>
          </p:cNvSpPr>
          <p:nvPr>
            <p:ph type="ftr" sz="quarter" idx="11"/>
          </p:nvPr>
        </p:nvSpPr>
        <p:spPr>
          <a:xfrm>
            <a:off x="4119583" y="6482889"/>
            <a:ext cx="4197310" cy="372394"/>
          </a:xfrm>
          <a:prstGeom prst="rect">
            <a:avLst/>
          </a:prstGeom>
        </p:spPr>
        <p:txBody>
          <a:bodyPr/>
          <a:lstStyle/>
          <a:p>
            <a:endParaRPr lang="en-US">
              <a:solidFill>
                <a:srgbClr val="FFFFFF"/>
              </a:solidFill>
            </a:endParaRPr>
          </a:p>
        </p:txBody>
      </p:sp>
      <p:sp>
        <p:nvSpPr>
          <p:cNvPr id="6" name="Slide Number Placeholder 5"/>
          <p:cNvSpPr>
            <a:spLocks noGrp="1"/>
          </p:cNvSpPr>
          <p:nvPr>
            <p:ph type="sldNum" sz="quarter" idx="12"/>
          </p:nvPr>
        </p:nvSpPr>
        <p:spPr>
          <a:xfrm>
            <a:off x="8783260" y="6482889"/>
            <a:ext cx="2798207" cy="372394"/>
          </a:xfrm>
          <a:prstGeom prst="rect">
            <a:avLst/>
          </a:prstGeom>
        </p:spPr>
        <p:txBody>
          <a:bodyPr/>
          <a:lstStyle/>
          <a:p>
            <a:fld id="{9C0C499E-E45B-4B25-A869-504EB19D4EBD}"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283849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267453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14180328"/>
      </p:ext>
    </p:extLst>
  </p:cSld>
  <p:clrMapOvr>
    <a:masterClrMapping/>
  </p:clrMapOvr>
  <p:extLst>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773621541"/>
      </p:ext>
    </p:extLst>
  </p:cSld>
  <p:clrMapOvr>
    <a:masterClrMapping/>
  </p:clrMapOvr>
  <p:extLst>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0680924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510271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244400492"/>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384078844"/>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768503114"/>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1194571135"/>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67131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4899538"/>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02575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09395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120650" y="6316662"/>
            <a:ext cx="10745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2013 </a:t>
            </a:r>
            <a:r>
              <a:rPr lang="en-US" sz="700" dirty="0">
                <a:gradFill>
                  <a:gsLst>
                    <a:gs pos="0">
                      <a:srgbClr val="FFFFFF"/>
                    </a:gs>
                    <a:gs pos="100000">
                      <a:srgbClr val="FFFFFF"/>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4538007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92451390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416389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527086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_Color  2">
    <p:bg>
      <p:bgPr>
        <a:solidFill>
          <a:srgbClr val="505050"/>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4906311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mp; Content Layout">
    <p:bg>
      <p:bgPr>
        <a:solidFill>
          <a:srgbClr val="505050"/>
        </a:solid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01042703"/>
      </p:ext>
    </p:extLst>
  </p:cSld>
  <p:clrMapOvr>
    <a:masterClrMapping/>
  </p:clrMapOvr>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mp; Content 2">
    <p:bg>
      <p:bgPr>
        <a:solidFill>
          <a:srgbClr val="505050"/>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327301248"/>
      </p:ext>
    </p:extLst>
  </p:cSld>
  <p:clrMapOvr>
    <a:masterClrMapping/>
  </p:clrMapOvr>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Only_Large">
    <p:bg>
      <p:bgPr>
        <a:solidFill>
          <a:srgbClr val="505050"/>
        </a:solid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1599289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505050"/>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96716287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0693878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6813145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80685710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bg>
      <p:bgPr>
        <a:solidFill>
          <a:srgbClr val="50505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1601080632"/>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lank Layout">
    <p:bg>
      <p:bgPr>
        <a:solidFill>
          <a:srgbClr val="505050"/>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711948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bg>
      <p:bgPr>
        <a:solidFill>
          <a:srgbClr val="505050"/>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70043412"/>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505050"/>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0700307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5145379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75571736"/>
      </p:ext>
    </p:extLst>
  </p:cSld>
  <p:clrMapOvr>
    <a:masterClrMapping/>
  </p:clrMapOvr>
  <p:extLst>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070587469"/>
      </p:ext>
    </p:extLst>
  </p:cSld>
  <p:clrMapOvr>
    <a:masterClrMapping/>
  </p:clrMapOvr>
  <p:extLst>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39864009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411447239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6957580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36567457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4156328227"/>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223093131"/>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537345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67032143"/>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506786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35502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083537626"/>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5847818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1355990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650037631"/>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55477833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3962660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56395176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644284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41095409"/>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9556084"/>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33838834"/>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632977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912383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theme" Target="../theme/theme4.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5.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78585588"/>
      </p:ext>
    </p:extLst>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400" r:id="rId11"/>
    <p:sldLayoutId id="2147484398" r:id="rId12"/>
    <p:sldLayoutId id="2147484399" r:id="rId13"/>
    <p:sldLayoutId id="2147484341" r:id="rId14"/>
    <p:sldLayoutId id="2147484342" r:id="rId15"/>
    <p:sldLayoutId id="2147484343" r:id="rId16"/>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4127301949"/>
      </p:ext>
    </p:extLst>
  </p:cSld>
  <p:clrMap bg1="dk1" tx1="lt1" bg2="dk2" tx2="lt2" accent1="accent1" accent2="accent2" accent3="accent3" accent4="accent4" accent5="accent5" accent6="accent6" hlink="hlink" folHlink="folHlink"/>
  <p:sldLayoutIdLst>
    <p:sldLayoutId id="2147484402" r:id="rId1"/>
    <p:sldLayoutId id="2147484403" r:id="rId2"/>
    <p:sldLayoutId id="2147484404" r:id="rId3"/>
    <p:sldLayoutId id="2147484405" r:id="rId4"/>
    <p:sldLayoutId id="2147484406" r:id="rId5"/>
    <p:sldLayoutId id="2147484407" r:id="rId6"/>
    <p:sldLayoutId id="2147484408" r:id="rId7"/>
    <p:sldLayoutId id="2147484409" r:id="rId8"/>
    <p:sldLayoutId id="2147484410" r:id="rId9"/>
    <p:sldLayoutId id="2147484411" r:id="rId10"/>
    <p:sldLayoutId id="2147484415" r:id="rId11"/>
    <p:sldLayoutId id="2147484416" r:id="rId12"/>
    <p:sldLayoutId id="2147484417"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243363281"/>
      </p:ext>
    </p:extLst>
  </p:cSld>
  <p:clrMap bg1="dk1" tx1="lt1" bg2="dk2" tx2="lt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668462"/>
            <a:ext cx="11887200" cy="5029202"/>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366291838"/>
      </p:ext>
    </p:extLst>
  </p:cSld>
  <p:clrMap bg1="dk1" tx1="lt1" bg2="dk2" tx2="lt2" accent1="accent1" accent2="accent2" accent3="accent3" accent4="accent4" accent5="accent5" accent6="accent6" hlink="hlink" folHlink="folHlink"/>
  <p:sldLayoutIdLst>
    <p:sldLayoutId id="2147484433"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 id="2147484444" r:id="rId12"/>
    <p:sldLayoutId id="2147484445" r:id="rId13"/>
    <p:sldLayoutId id="2147484446" r:id="rId14"/>
    <p:sldLayoutId id="2147484447" r:id="rId15"/>
    <p:sldLayoutId id="2147484448" r:id="rId16"/>
    <p:sldLayoutId id="2147484449" r:id="rId17"/>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505050"/>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31160984"/>
      </p:ext>
    </p:extLst>
  </p:cSld>
  <p:clrMap bg1="dk1" tx1="lt1" bg2="dk2" tx2="lt2" accent1="accent1" accent2="accent2" accent3="accent3" accent4="accent4" accent5="accent5" accent6="accent6" hlink="hlink" folHlink="folHlink"/>
  <p:sldLayoutIdLst>
    <p:sldLayoutId id="2147484451" r:id="rId1"/>
    <p:sldLayoutId id="2147484452" r:id="rId2"/>
    <p:sldLayoutId id="2147484453" r:id="rId3"/>
    <p:sldLayoutId id="2147484454" r:id="rId4"/>
    <p:sldLayoutId id="2147484455" r:id="rId5"/>
    <p:sldLayoutId id="2147484456" r:id="rId6"/>
    <p:sldLayoutId id="2147484457" r:id="rId7"/>
    <p:sldLayoutId id="2147484458" r:id="rId8"/>
    <p:sldLayoutId id="2147484459" r:id="rId9"/>
    <p:sldLayoutId id="2147484460" r:id="rId10"/>
    <p:sldLayoutId id="2147484461" r:id="rId11"/>
    <p:sldLayoutId id="2147484462" r:id="rId12"/>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3245046596"/>
      </p:ext>
    </p:extLst>
  </p:cSld>
  <p:clrMap bg1="dk1" tx1="lt1" bg2="dk2" tx2="lt2" accent1="accent1" accent2="accent2" accent3="accent3" accent4="accent4" accent5="accent5" accent6="accent6" hlink="hlink" folHlink="folHlink"/>
  <p:sldLayoutIdLst>
    <p:sldLayoutId id="2147484464" r:id="rId1"/>
    <p:sldLayoutId id="2147484465" r:id="rId2"/>
    <p:sldLayoutId id="2147484466" r:id="rId3"/>
    <p:sldLayoutId id="2147484467" r:id="rId4"/>
    <p:sldLayoutId id="2147484468" r:id="rId5"/>
    <p:sldLayoutId id="2147484469" r:id="rId6"/>
    <p:sldLayoutId id="2147484470" r:id="rId7"/>
    <p:sldLayoutId id="2147484471" r:id="rId8"/>
    <p:sldLayoutId id="2147484472" r:id="rId9"/>
    <p:sldLayoutId id="2147484473" r:id="rId10"/>
    <p:sldLayoutId id="2147484474" r:id="rId11"/>
    <p:sldLayoutId id="2147484475" r:id="rId12"/>
    <p:sldLayoutId id="2147484476" r:id="rId13"/>
  </p:sldLayoutIdLst>
  <p:txStyles>
    <p:titleStyle>
      <a:lvl1pPr algn="l" defTabSz="914166" rtl="0" eaLnBrk="1" latinLnBrk="0" hangingPunct="1">
        <a:spcBef>
          <a:spcPct val="0"/>
        </a:spcBef>
        <a:buNone/>
        <a:defRPr sz="4800" kern="1200">
          <a:solidFill>
            <a:srgbClr val="505050"/>
          </a:soli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solidFill>
            <a:srgbClr val="505050"/>
          </a:solidFill>
          <a:latin typeface="+mj-lt"/>
          <a:ea typeface="+mn-ea"/>
          <a:cs typeface="+mn-cs"/>
        </a:defRPr>
      </a:lvl1pPr>
      <a:lvl2pPr marL="0" indent="0" algn="l" defTabSz="914166" rtl="0" eaLnBrk="1" latinLnBrk="0" hangingPunct="1">
        <a:spcBef>
          <a:spcPct val="20000"/>
        </a:spcBef>
        <a:buFont typeface="Arial" pitchFamily="34" charset="0"/>
        <a:buNone/>
        <a:defRPr sz="2800" kern="1200">
          <a:solidFill>
            <a:srgbClr val="505050"/>
          </a:soli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solidFill>
            <a:srgbClr val="505050"/>
          </a:soli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solidFill>
            <a:srgbClr val="505050"/>
          </a:soli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solidFill>
            <a:srgbClr val="505050"/>
          </a:soli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815529827"/>
      </p:ext>
    </p:extLst>
  </p:cSld>
  <p:clrMap bg1="dk1" tx1="lt1" bg2="dk2" tx2="lt2" accent1="accent1" accent2="accent2" accent3="accent3" accent4="accent4" accent5="accent5" accent6="accent6" hlink="hlink" folHlink="folHlink"/>
  <p:sldLayoutIdLst>
    <p:sldLayoutId id="2147484478" r:id="rId1"/>
    <p:sldLayoutId id="2147484479" r:id="rId2"/>
    <p:sldLayoutId id="2147484480" r:id="rId3"/>
    <p:sldLayoutId id="2147484481" r:id="rId4"/>
    <p:sldLayoutId id="2147484482" r:id="rId5"/>
    <p:sldLayoutId id="2147484483" r:id="rId6"/>
    <p:sldLayoutId id="2147484484" r:id="rId7"/>
    <p:sldLayoutId id="2147484485" r:id="rId8"/>
    <p:sldLayoutId id="2147484486" r:id="rId9"/>
    <p:sldLayoutId id="2147484487" r:id="rId10"/>
    <p:sldLayoutId id="2147484488" r:id="rId11"/>
    <p:sldLayoutId id="2147484489" r:id="rId12"/>
    <p:sldLayoutId id="2147484490"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4.xml.rels><?xml version="1.0" encoding="UTF-8" standalone="yes"?>
<Relationships xmlns="http://schemas.openxmlformats.org/package/2006/relationships"><Relationship Id="rId3" Type="http://schemas.openxmlformats.org/officeDocument/2006/relationships/hyperlink" Target="http://aka.ms/perftools" TargetMode="External"/><Relationship Id="rId2" Type="http://schemas.openxmlformats.org/officeDocument/2006/relationships/hyperlink" Target="http://aka.ms/downloadSDK" TargetMode="External"/><Relationship Id="rId1" Type="http://schemas.openxmlformats.org/officeDocument/2006/relationships/slideLayout" Target="../slideLayouts/slideLayout73.xml"/><Relationship Id="rId5" Type="http://schemas.openxmlformats.org/officeDocument/2006/relationships/hyperlink" Target="http://msdn.microsoft.com/en-us/library/windows/desktop/hh448223.aspx" TargetMode="External"/><Relationship Id="rId4" Type="http://schemas.openxmlformats.org/officeDocument/2006/relationships/hyperlink" Target="http://msdn.microsoft.com/en-us/library/windows/desktop/bb968803(v=vs.85).aspx"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6.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79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 iterative approach</a:t>
            </a:r>
            <a:endParaRPr lang="en-US" dirty="0"/>
          </a:p>
        </p:txBody>
      </p:sp>
      <p:sp>
        <p:nvSpPr>
          <p:cNvPr id="5" name="Text Placeholder 4"/>
          <p:cNvSpPr>
            <a:spLocks noGrp="1"/>
          </p:cNvSpPr>
          <p:nvPr>
            <p:ph type="body" sz="quarter" idx="10"/>
          </p:nvPr>
        </p:nvSpPr>
        <p:spPr/>
        <p:txBody>
          <a:bodyPr/>
          <a:lstStyle/>
          <a:p>
            <a:pPr marL="742950" indent="-742950">
              <a:buFont typeface="+mj-lt"/>
              <a:buAutoNum type="arabicPeriod"/>
            </a:pPr>
            <a:r>
              <a:rPr lang="en-US" dirty="0" smtClean="0"/>
              <a:t>Identify a problem</a:t>
            </a:r>
          </a:p>
          <a:p>
            <a:pPr marL="742950" indent="-742950">
              <a:buFont typeface="+mj-lt"/>
              <a:buAutoNum type="arabicPeriod"/>
            </a:pPr>
            <a:r>
              <a:rPr lang="en-US" dirty="0" smtClean="0"/>
              <a:t>Measure the scenario </a:t>
            </a:r>
            <a:r>
              <a:rPr lang="en-US" i="1" dirty="0" smtClean="0"/>
              <a:t>using WPR</a:t>
            </a:r>
            <a:endParaRPr lang="en-US" i="1" dirty="0"/>
          </a:p>
          <a:p>
            <a:pPr marL="1482536" lvl="3" indent="-742950">
              <a:buFont typeface="+mj-lt"/>
              <a:buAutoNum type="alphaLcParenR"/>
            </a:pPr>
            <a:r>
              <a:rPr lang="en-US" dirty="0" smtClean="0"/>
              <a:t>Capture a trace of the problem</a:t>
            </a:r>
            <a:endParaRPr lang="en-US" i="1" dirty="0" smtClean="0"/>
          </a:p>
          <a:p>
            <a:pPr marL="742950" indent="-742950">
              <a:buFont typeface="+mj-lt"/>
              <a:buAutoNum type="arabicPeriod"/>
            </a:pPr>
            <a:r>
              <a:rPr lang="en-US" dirty="0" smtClean="0"/>
              <a:t>Analyze</a:t>
            </a:r>
            <a:endParaRPr lang="en-US" i="1" dirty="0" smtClean="0"/>
          </a:p>
          <a:p>
            <a:pPr marL="1482536" lvl="3" indent="-742950">
              <a:buFont typeface="+mj-lt"/>
              <a:buAutoNum type="alphaLcParenR"/>
            </a:pPr>
            <a:r>
              <a:rPr lang="en-US" dirty="0" smtClean="0"/>
              <a:t>Determine if you are CPU, disk, or network bound</a:t>
            </a:r>
          </a:p>
          <a:p>
            <a:pPr marL="1482536" lvl="3" indent="-742950">
              <a:buFont typeface="+mj-lt"/>
              <a:buAutoNum type="alphaLcParenR"/>
            </a:pPr>
            <a:r>
              <a:rPr lang="en-US" dirty="0" smtClean="0"/>
              <a:t>Identify UI thread</a:t>
            </a:r>
          </a:p>
          <a:p>
            <a:pPr marL="1482536" lvl="3" indent="-742950">
              <a:buFont typeface="+mj-lt"/>
              <a:buAutoNum type="alphaLcParenR"/>
            </a:pPr>
            <a:r>
              <a:rPr lang="en-US" dirty="0" smtClean="0"/>
              <a:t>Look at where time is being spent</a:t>
            </a:r>
          </a:p>
          <a:p>
            <a:pPr marL="742950" indent="-742950">
              <a:buFont typeface="+mj-lt"/>
              <a:buAutoNum type="arabicPeriod"/>
            </a:pPr>
            <a:r>
              <a:rPr lang="en-US" dirty="0" smtClean="0"/>
              <a:t>Modify app and iterate</a:t>
            </a:r>
            <a:endParaRPr lang="en-US" dirty="0"/>
          </a:p>
        </p:txBody>
      </p:sp>
    </p:spTree>
    <p:extLst>
      <p:ext uri="{BB962C8B-B14F-4D97-AF65-F5344CB8AC3E}">
        <p14:creationId xmlns:p14="http://schemas.microsoft.com/office/powerpoint/2010/main" val="597099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 iterative approach</a:t>
            </a:r>
            <a:endParaRPr lang="en-US" dirty="0"/>
          </a:p>
        </p:txBody>
      </p:sp>
      <p:sp>
        <p:nvSpPr>
          <p:cNvPr id="5" name="Text Placeholder 4"/>
          <p:cNvSpPr>
            <a:spLocks noGrp="1"/>
          </p:cNvSpPr>
          <p:nvPr>
            <p:ph type="body" sz="quarter" idx="10"/>
          </p:nvPr>
        </p:nvSpPr>
        <p:spPr/>
        <p:txBody>
          <a:bodyPr/>
          <a:lstStyle/>
          <a:p>
            <a:pPr marL="742950" indent="-742950">
              <a:buFont typeface="+mj-lt"/>
              <a:buAutoNum type="arabicPeriod"/>
            </a:pPr>
            <a:r>
              <a:rPr lang="en-US" dirty="0" smtClean="0"/>
              <a:t>Identify a problem</a:t>
            </a:r>
          </a:p>
          <a:p>
            <a:pPr marL="742950" indent="-742950">
              <a:buFont typeface="+mj-lt"/>
              <a:buAutoNum type="arabicPeriod"/>
            </a:pPr>
            <a:r>
              <a:rPr lang="en-US" dirty="0" smtClean="0"/>
              <a:t>Measure the scenario </a:t>
            </a:r>
            <a:r>
              <a:rPr lang="en-US" i="1" dirty="0" smtClean="0"/>
              <a:t>using </a:t>
            </a:r>
            <a:r>
              <a:rPr lang="en-US" i="1" dirty="0"/>
              <a:t>WPR</a:t>
            </a:r>
          </a:p>
          <a:p>
            <a:pPr marL="1482536" lvl="3" indent="-742950">
              <a:buFont typeface="+mj-lt"/>
              <a:buAutoNum type="alphaLcParenR"/>
            </a:pPr>
            <a:r>
              <a:rPr lang="en-US" dirty="0" smtClean="0"/>
              <a:t>Capture a trace of the problem</a:t>
            </a:r>
            <a:endParaRPr lang="en-US" i="1" dirty="0" smtClean="0"/>
          </a:p>
          <a:p>
            <a:pPr marL="742950" indent="-742950">
              <a:buFont typeface="+mj-lt"/>
              <a:buAutoNum type="arabicPeriod"/>
            </a:pPr>
            <a:r>
              <a:rPr lang="en-US" dirty="0" smtClean="0"/>
              <a:t>Analyze </a:t>
            </a:r>
            <a:r>
              <a:rPr lang="en-US" i="1" dirty="0" smtClean="0"/>
              <a:t>in WPA</a:t>
            </a:r>
          </a:p>
          <a:p>
            <a:pPr marL="1482536" lvl="3" indent="-742950">
              <a:buFont typeface="+mj-lt"/>
              <a:buAutoNum type="alphaLcParenR"/>
            </a:pPr>
            <a:r>
              <a:rPr lang="en-US" dirty="0" smtClean="0"/>
              <a:t>Determine if you are CPU, disk, or network bound</a:t>
            </a:r>
          </a:p>
          <a:p>
            <a:pPr marL="1482536" lvl="3" indent="-742950">
              <a:buFont typeface="+mj-lt"/>
              <a:buAutoNum type="alphaLcParenR"/>
            </a:pPr>
            <a:r>
              <a:rPr lang="en-US" dirty="0" smtClean="0"/>
              <a:t>Identify UI thread</a:t>
            </a:r>
          </a:p>
          <a:p>
            <a:pPr marL="1482536" lvl="3" indent="-742950">
              <a:buFont typeface="+mj-lt"/>
              <a:buAutoNum type="alphaLcParenR"/>
            </a:pPr>
            <a:r>
              <a:rPr lang="en-US" dirty="0" smtClean="0"/>
              <a:t>Look at where time is being spent</a:t>
            </a:r>
          </a:p>
          <a:p>
            <a:pPr marL="742950" indent="-742950">
              <a:buFont typeface="+mj-lt"/>
              <a:buAutoNum type="arabicPeriod"/>
            </a:pPr>
            <a:r>
              <a:rPr lang="en-US" dirty="0" smtClean="0"/>
              <a:t>Modify app and iterate</a:t>
            </a:r>
            <a:endParaRPr lang="en-US" dirty="0"/>
          </a:p>
        </p:txBody>
      </p:sp>
    </p:spTree>
    <p:extLst>
      <p:ext uri="{BB962C8B-B14F-4D97-AF65-F5344CB8AC3E}">
        <p14:creationId xmlns:p14="http://schemas.microsoft.com/office/powerpoint/2010/main" val="3486678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smtClean="0"/>
              <a:t>Capturing a Trace</a:t>
            </a:r>
          </a:p>
          <a:p>
            <a:r>
              <a:rPr lang="en-US" dirty="0" smtClean="0"/>
              <a:t>WPA Basics: Identifying Blocking Resource</a:t>
            </a:r>
          </a:p>
          <a:p>
            <a:r>
              <a:rPr lang="en-US" dirty="0" smtClean="0"/>
              <a:t>The UI Thread</a:t>
            </a:r>
          </a:p>
          <a:p>
            <a:r>
              <a:rPr lang="en-US" dirty="0" smtClean="0"/>
              <a:t>Graphics Analysis</a:t>
            </a:r>
          </a:p>
          <a:p>
            <a:r>
              <a:rPr lang="en-US" dirty="0" smtClean="0"/>
              <a:t>Diffing</a:t>
            </a:r>
          </a:p>
        </p:txBody>
      </p:sp>
      <p:sp>
        <p:nvSpPr>
          <p:cNvPr id="3" name="Title 2"/>
          <p:cNvSpPr>
            <a:spLocks noGrp="1"/>
          </p:cNvSpPr>
          <p:nvPr>
            <p:ph type="title"/>
          </p:nvPr>
        </p:nvSpPr>
        <p:spPr/>
        <p:txBody>
          <a:bodyPr/>
          <a:lstStyle/>
          <a:p>
            <a:r>
              <a:rPr lang="en-US" dirty="0" smtClean="0"/>
              <a:t>Demo</a:t>
            </a:r>
            <a:endParaRPr lang="en-US" dirty="0"/>
          </a:p>
        </p:txBody>
      </p:sp>
    </p:spTree>
    <p:extLst>
      <p:ext uri="{BB962C8B-B14F-4D97-AF65-F5344CB8AC3E}">
        <p14:creationId xmlns:p14="http://schemas.microsoft.com/office/powerpoint/2010/main" val="3796118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5" name="Text Placeholder 4"/>
          <p:cNvSpPr>
            <a:spLocks noGrp="1"/>
          </p:cNvSpPr>
          <p:nvPr>
            <p:ph type="body" sz="quarter" idx="10"/>
          </p:nvPr>
        </p:nvSpPr>
        <p:spPr/>
        <p:txBody>
          <a:bodyPr/>
          <a:lstStyle/>
          <a:p>
            <a:r>
              <a:rPr lang="en-US" dirty="0" smtClean="0"/>
              <a:t>Prior Talks:</a:t>
            </a:r>
          </a:p>
          <a:p>
            <a:r>
              <a:rPr lang="en-US" sz="2800" dirty="0" smtClean="0">
                <a:latin typeface="+mn-lt"/>
              </a:rPr>
              <a:t>2-098 App performance</a:t>
            </a:r>
            <a:r>
              <a:rPr lang="en-US" sz="2800" dirty="0">
                <a:latin typeface="+mn-lt"/>
              </a:rPr>
              <a:t>: </a:t>
            </a:r>
            <a:r>
              <a:rPr lang="en-US" sz="2800" dirty="0" smtClean="0">
                <a:latin typeface="+mn-lt"/>
              </a:rPr>
              <a:t>planning </a:t>
            </a:r>
            <a:r>
              <a:rPr lang="en-US" sz="2800" dirty="0">
                <a:latin typeface="+mn-lt"/>
              </a:rPr>
              <a:t>is cheaper than </a:t>
            </a:r>
            <a:r>
              <a:rPr lang="en-US" sz="2800" dirty="0" smtClean="0">
                <a:latin typeface="+mn-lt"/>
              </a:rPr>
              <a:t>re-architecting</a:t>
            </a:r>
            <a:endParaRPr lang="en-US" sz="2800" dirty="0">
              <a:latin typeface="+mn-lt"/>
            </a:endParaRPr>
          </a:p>
          <a:p>
            <a:r>
              <a:rPr lang="en-US" sz="2800" dirty="0" smtClean="0">
                <a:latin typeface="+mn-lt"/>
              </a:rPr>
              <a:t>3-099 App performance</a:t>
            </a:r>
            <a:r>
              <a:rPr lang="en-US" sz="2800" dirty="0">
                <a:latin typeface="+mn-lt"/>
              </a:rPr>
              <a:t>: </a:t>
            </a:r>
            <a:r>
              <a:rPr lang="en-US" sz="2800" dirty="0" smtClean="0">
                <a:latin typeface="+mn-lt"/>
              </a:rPr>
              <a:t>scenario based </a:t>
            </a:r>
            <a:r>
              <a:rPr lang="en-US" sz="2800" dirty="0">
                <a:latin typeface="+mn-lt"/>
              </a:rPr>
              <a:t>UX d</a:t>
            </a:r>
            <a:r>
              <a:rPr lang="en-US" sz="2800" dirty="0" smtClean="0">
                <a:latin typeface="+mn-lt"/>
              </a:rPr>
              <a:t>esign</a:t>
            </a:r>
          </a:p>
          <a:p>
            <a:r>
              <a:rPr lang="en-US" sz="2800" dirty="0" smtClean="0">
                <a:latin typeface="+mn-lt"/>
              </a:rPr>
              <a:t>3-097 App performance: the </a:t>
            </a:r>
            <a:r>
              <a:rPr lang="en-US" sz="2800" dirty="0">
                <a:latin typeface="+mn-lt"/>
              </a:rPr>
              <a:t>m</a:t>
            </a:r>
            <a:r>
              <a:rPr lang="en-US" sz="2800" dirty="0" smtClean="0">
                <a:latin typeface="+mn-lt"/>
              </a:rPr>
              <a:t>ental model for interacting with the platform</a:t>
            </a:r>
            <a:endParaRPr lang="en-US" sz="2800" dirty="0">
              <a:latin typeface="+mn-lt"/>
            </a:endParaRPr>
          </a:p>
          <a:p>
            <a:endParaRPr lang="en-US" sz="1800" dirty="0" smtClean="0"/>
          </a:p>
          <a:p>
            <a:r>
              <a:rPr lang="en-US" dirty="0" smtClean="0"/>
              <a:t>Related Talks:</a:t>
            </a:r>
          </a:p>
          <a:p>
            <a:r>
              <a:rPr lang="en-US" sz="2800" dirty="0">
                <a:latin typeface="+mn-lt"/>
              </a:rPr>
              <a:t>3-316 Developing high performance websites </a:t>
            </a:r>
            <a:r>
              <a:rPr lang="en-US" sz="2800" dirty="0" smtClean="0">
                <a:latin typeface="+mn-lt"/>
              </a:rPr>
              <a:t>and apps with </a:t>
            </a:r>
            <a:br>
              <a:rPr lang="en-US" sz="2800" dirty="0" smtClean="0">
                <a:latin typeface="+mn-lt"/>
              </a:rPr>
            </a:br>
            <a:r>
              <a:rPr lang="en-US" sz="2800" dirty="0" smtClean="0">
                <a:latin typeface="+mn-lt"/>
              </a:rPr>
              <a:t>JavaScript </a:t>
            </a:r>
            <a:r>
              <a:rPr lang="en-US" sz="2800" dirty="0">
                <a:latin typeface="+mn-lt"/>
              </a:rPr>
              <a:t>performance tools</a:t>
            </a:r>
          </a:p>
          <a:p>
            <a:r>
              <a:rPr lang="en-US" sz="2800" dirty="0">
                <a:latin typeface="+mn-lt"/>
              </a:rPr>
              <a:t>3-332 Visual Studio 2013 diagnostics tools for </a:t>
            </a:r>
            <a:r>
              <a:rPr lang="en-US" sz="2800" dirty="0" smtClean="0">
                <a:latin typeface="+mn-lt"/>
              </a:rPr>
              <a:t>XAML-based </a:t>
            </a:r>
            <a:br>
              <a:rPr lang="en-US" sz="2800" dirty="0" smtClean="0">
                <a:latin typeface="+mn-lt"/>
              </a:rPr>
            </a:br>
            <a:r>
              <a:rPr lang="en-US" sz="2800" dirty="0" smtClean="0">
                <a:latin typeface="+mn-lt"/>
              </a:rPr>
              <a:t>Windows </a:t>
            </a:r>
            <a:r>
              <a:rPr lang="en-US" sz="2800" dirty="0">
                <a:latin typeface="+mn-lt"/>
              </a:rPr>
              <a:t>Store apps </a:t>
            </a:r>
          </a:p>
        </p:txBody>
      </p:sp>
    </p:spTree>
    <p:extLst>
      <p:ext uri="{BB962C8B-B14F-4D97-AF65-F5344CB8AC3E}">
        <p14:creationId xmlns:p14="http://schemas.microsoft.com/office/powerpoint/2010/main" val="123008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5" name="Text Placeholder 4"/>
          <p:cNvSpPr>
            <a:spLocks noGrp="1"/>
          </p:cNvSpPr>
          <p:nvPr>
            <p:ph type="body" sz="quarter" idx="10"/>
          </p:nvPr>
        </p:nvSpPr>
        <p:spPr/>
        <p:txBody>
          <a:bodyPr/>
          <a:lstStyle/>
          <a:p>
            <a:r>
              <a:rPr lang="en-US" dirty="0" smtClean="0"/>
              <a:t>Download </a:t>
            </a:r>
            <a:r>
              <a:rPr lang="en-US" dirty="0"/>
              <a:t>the </a:t>
            </a:r>
            <a:r>
              <a:rPr lang="en-US" dirty="0" smtClean="0"/>
              <a:t>SDK: </a:t>
            </a:r>
            <a:r>
              <a:rPr lang="en-US" dirty="0" smtClean="0">
                <a:hlinkClick r:id="rId2"/>
              </a:rPr>
              <a:t>http://aka.ms/downloadSDK</a:t>
            </a:r>
            <a:endParaRPr lang="en-US" dirty="0" smtClean="0"/>
          </a:p>
          <a:p>
            <a:r>
              <a:rPr lang="en-US" dirty="0" smtClean="0"/>
              <a:t>Technical Documents: </a:t>
            </a:r>
            <a:r>
              <a:rPr lang="en-US" dirty="0" smtClean="0">
                <a:hlinkClick r:id="rId3"/>
              </a:rPr>
              <a:t>http://aka.ms/perftools</a:t>
            </a:r>
            <a:endParaRPr lang="en-US" dirty="0" smtClean="0"/>
          </a:p>
          <a:p>
            <a:endParaRPr lang="en-US" dirty="0" smtClean="0"/>
          </a:p>
          <a:p>
            <a:r>
              <a:rPr lang="en-US" dirty="0" smtClean="0"/>
              <a:t>Important MSDN </a:t>
            </a:r>
            <a:r>
              <a:rPr lang="en-US" dirty="0"/>
              <a:t>Articles:</a:t>
            </a:r>
            <a:endParaRPr lang="en-US" dirty="0">
              <a:hlinkClick r:id=""/>
            </a:endParaRPr>
          </a:p>
          <a:p>
            <a:r>
              <a:rPr lang="en-US" sz="2800" dirty="0">
                <a:latin typeface="+mn-lt"/>
                <a:hlinkClick r:id=""/>
              </a:rPr>
              <a:t>Loading </a:t>
            </a:r>
            <a:r>
              <a:rPr lang="en-US" sz="2800" dirty="0" smtClean="0">
                <a:latin typeface="+mn-lt"/>
                <a:hlinkClick r:id=""/>
              </a:rPr>
              <a:t>Symbols</a:t>
            </a:r>
            <a:endParaRPr lang="en-US" sz="2800" dirty="0" smtClean="0">
              <a:latin typeface="+mn-lt"/>
              <a:hlinkClick r:id="rId4"/>
            </a:endParaRPr>
          </a:p>
          <a:p>
            <a:r>
              <a:rPr lang="en-US" sz="2800" dirty="0" smtClean="0">
                <a:latin typeface="+mn-lt"/>
                <a:hlinkClick r:id="rId4"/>
              </a:rPr>
              <a:t>Event </a:t>
            </a:r>
            <a:r>
              <a:rPr lang="en-US" sz="2800" dirty="0">
                <a:latin typeface="+mn-lt"/>
                <a:hlinkClick r:id="rId4"/>
              </a:rPr>
              <a:t>Tracing</a:t>
            </a:r>
            <a:endParaRPr lang="en-US" sz="2800" dirty="0">
              <a:latin typeface="+mn-lt"/>
              <a:hlinkClick r:id=""/>
            </a:endParaRPr>
          </a:p>
          <a:p>
            <a:r>
              <a:rPr lang="en-US" sz="2800" dirty="0">
                <a:latin typeface="+mn-lt"/>
                <a:hlinkClick r:id=""/>
              </a:rPr>
              <a:t>Creating </a:t>
            </a:r>
            <a:r>
              <a:rPr lang="en-US" sz="2800" dirty="0">
                <a:latin typeface="+mn-lt"/>
                <a:hlinkClick r:id="rId5"/>
              </a:rPr>
              <a:t>WPR Recording </a:t>
            </a:r>
            <a:r>
              <a:rPr lang="en-US" sz="2800" dirty="0" smtClean="0">
                <a:latin typeface="+mn-lt"/>
                <a:hlinkClick r:id="rId5"/>
              </a:rPr>
              <a:t>Profiles</a:t>
            </a:r>
            <a:endParaRPr lang="en-US" sz="2800" dirty="0" smtClean="0">
              <a:latin typeface="+mn-lt"/>
            </a:endParaRPr>
          </a:p>
          <a:p>
            <a:r>
              <a:rPr lang="en-US" sz="2800" dirty="0" smtClean="0">
                <a:latin typeface="+mn-lt"/>
                <a:hlinkClick r:id=""/>
              </a:rPr>
              <a:t>Generic Events</a:t>
            </a:r>
            <a:endParaRPr lang="en-US" dirty="0"/>
          </a:p>
        </p:txBody>
      </p:sp>
    </p:spTree>
    <p:extLst>
      <p:ext uri="{BB962C8B-B14F-4D97-AF65-F5344CB8AC3E}">
        <p14:creationId xmlns:p14="http://schemas.microsoft.com/office/powerpoint/2010/main" val="22769684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Rectangle 5"/>
          <p:cNvSpPr/>
          <p:nvPr/>
        </p:nvSpPr>
        <p:spPr bwMode="auto">
          <a:xfrm>
            <a:off x="4759570" y="1735016"/>
            <a:ext cx="4736122" cy="4736122"/>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Isosceles Triangle 11"/>
          <p:cNvSpPr/>
          <p:nvPr/>
        </p:nvSpPr>
        <p:spPr bwMode="auto">
          <a:xfrm rot="5400000">
            <a:off x="7589748" y="3663852"/>
            <a:ext cx="4554072" cy="896294"/>
          </a:xfrm>
          <a:prstGeom prst="triangle">
            <a:avLst/>
          </a:prstGeom>
          <a:gradFill flip="none" rotWithShape="1">
            <a:gsLst>
              <a:gs pos="0">
                <a:schemeClr val="bg2"/>
              </a:gs>
              <a:gs pos="100000">
                <a:schemeClr val="bg2">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gradFill>
                  <a:gsLst>
                    <a:gs pos="42478">
                      <a:schemeClr val="bg1"/>
                    </a:gs>
                    <a:gs pos="83000">
                      <a:schemeClr val="bg1"/>
                    </a:gs>
                  </a:gsLst>
                  <a:lin ang="5400000" scaled="1"/>
                </a:gradFill>
              </a:rPr>
              <a:t>Evaluate this session</a:t>
            </a:r>
            <a:endParaRPr lang="en-US" dirty="0">
              <a:gradFill>
                <a:gsLst>
                  <a:gs pos="42478">
                    <a:schemeClr val="bg1"/>
                  </a:gs>
                  <a:gs pos="83000">
                    <a:schemeClr val="bg1"/>
                  </a:gs>
                </a:gsLst>
                <a:lin ang="5400000" scaled="1"/>
              </a:gradFill>
            </a:endParaRPr>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42478">
                      <a:schemeClr val="bg1"/>
                    </a:gs>
                    <a:gs pos="83000">
                      <a:schemeClr val="bg1"/>
                    </a:gs>
                  </a:gsLst>
                  <a:lin ang="5400000" scaled="1"/>
                </a:gradFill>
                <a:latin typeface="+mn-lt"/>
              </a:rPr>
              <a:t>Scan this QR code</a:t>
            </a:r>
            <a:r>
              <a:rPr lang="en-US" b="1" dirty="0">
                <a:gradFill>
                  <a:gsLst>
                    <a:gs pos="42478">
                      <a:schemeClr val="bg1"/>
                    </a:gs>
                    <a:gs pos="83000">
                      <a:schemeClr val="bg1"/>
                    </a:gs>
                  </a:gsLst>
                  <a:lin ang="5400000" scaled="1"/>
                </a:gradFill>
              </a:rPr>
              <a:t> </a:t>
            </a:r>
            <a:r>
              <a:rPr lang="en-US" dirty="0">
                <a:gradFill>
                  <a:gsLst>
                    <a:gs pos="42478">
                      <a:schemeClr val="bg1"/>
                    </a:gs>
                    <a:gs pos="83000">
                      <a:schemeClr val="bg1"/>
                    </a:gs>
                  </a:gsLst>
                  <a:lin ang="5400000" scaled="1"/>
                </a:gradFill>
              </a:rPr>
              <a:t>to evaluate this session and be automatically entered in a </a:t>
            </a:r>
            <a:r>
              <a:rPr lang="en-US" dirty="0" smtClean="0">
                <a:gradFill>
                  <a:gsLst>
                    <a:gs pos="42478">
                      <a:schemeClr val="bg1"/>
                    </a:gs>
                    <a:gs pos="83000">
                      <a:schemeClr val="bg1"/>
                    </a:gs>
                  </a:gsLst>
                  <a:lin ang="5400000" scaled="1"/>
                </a:gradFill>
              </a:rPr>
              <a:t>drawing </a:t>
            </a:r>
            <a:r>
              <a:rPr lang="en-US" dirty="0">
                <a:gradFill>
                  <a:gsLst>
                    <a:gs pos="42478">
                      <a:schemeClr val="bg1"/>
                    </a:gs>
                    <a:gs pos="83000">
                      <a:schemeClr val="bg1"/>
                    </a:gs>
                  </a:gsLst>
                  <a:lin ang="5400000" scaled="1"/>
                </a:gradFill>
              </a:rPr>
              <a:t>to </a:t>
            </a:r>
            <a:r>
              <a:rPr lang="en-US" dirty="0" smtClean="0">
                <a:gradFill>
                  <a:gsLst>
                    <a:gs pos="42478">
                      <a:schemeClr val="bg1"/>
                    </a:gs>
                    <a:gs pos="83000">
                      <a:schemeClr val="bg1"/>
                    </a:gs>
                  </a:gsLst>
                  <a:lin ang="5400000" scaled="1"/>
                </a:gradFill>
              </a:rPr>
              <a:t>win </a:t>
            </a:r>
            <a:r>
              <a:rPr lang="en-US" dirty="0">
                <a:gradFill>
                  <a:gsLst>
                    <a:gs pos="42478">
                      <a:schemeClr val="bg1"/>
                    </a:gs>
                    <a:gs pos="83000">
                      <a:schemeClr val="bg1"/>
                    </a:gs>
                  </a:gsLst>
                  <a:lin ang="5400000" scaled="1"/>
                </a:gradFill>
              </a:rPr>
              <a:t>a </a:t>
            </a:r>
            <a:r>
              <a:rPr lang="en-US" dirty="0" smtClean="0">
                <a:gradFill>
                  <a:gsLst>
                    <a:gs pos="42478">
                      <a:schemeClr val="bg1"/>
                    </a:gs>
                    <a:gs pos="83000">
                      <a:schemeClr val="bg1"/>
                    </a:gs>
                  </a:gsLst>
                  <a:lin ang="5400000" scaled="1"/>
                </a:gradFill>
              </a:rPr>
              <a:t>prize!</a:t>
            </a:r>
            <a:endParaRPr lang="en-US" b="1" dirty="0">
              <a:gradFill>
                <a:gsLst>
                  <a:gs pos="42478">
                    <a:schemeClr val="bg1"/>
                  </a:gs>
                  <a:gs pos="83000">
                    <a:schemeClr val="bg1"/>
                  </a:gs>
                </a:gsLst>
                <a:lin ang="5400000" scaled="1"/>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1631" y="1817077"/>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pPr defTabSz="932742"/>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1253439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8470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a:t>App Performance: </a:t>
            </a:r>
            <a:r>
              <a:rPr lang="en-US" sz="5400" dirty="0" smtClean="0"/>
              <a:t/>
            </a:r>
            <a:br>
              <a:rPr lang="en-US" sz="5400" dirty="0" smtClean="0"/>
            </a:br>
            <a:r>
              <a:rPr lang="en-US" sz="5400" dirty="0" smtClean="0"/>
              <a:t>The Windows Performance Toolkit</a:t>
            </a:r>
            <a:endParaRPr lang="en-US" sz="5400" dirty="0"/>
          </a:p>
        </p:txBody>
      </p:sp>
      <p:sp>
        <p:nvSpPr>
          <p:cNvPr id="3" name="Subtitle 2"/>
          <p:cNvSpPr>
            <a:spLocks noGrp="1"/>
          </p:cNvSpPr>
          <p:nvPr>
            <p:ph type="subTitle" idx="1"/>
          </p:nvPr>
        </p:nvSpPr>
        <p:spPr/>
        <p:txBody>
          <a:bodyPr/>
          <a:lstStyle/>
          <a:p>
            <a:r>
              <a:rPr lang="en-US" sz="2400" dirty="0" smtClean="0"/>
              <a:t>Chell Sterioff</a:t>
            </a:r>
          </a:p>
          <a:p>
            <a:r>
              <a:rPr lang="en-US" sz="2400" dirty="0" smtClean="0"/>
              <a:t>Senior Program Manager</a:t>
            </a:r>
          </a:p>
          <a:p>
            <a:r>
              <a:rPr lang="en-US" sz="2400" dirty="0" smtClean="0"/>
              <a:t>3-100</a:t>
            </a:r>
          </a:p>
        </p:txBody>
      </p:sp>
    </p:spTree>
    <p:extLst>
      <p:ext uri="{BB962C8B-B14F-4D97-AF65-F5344CB8AC3E}">
        <p14:creationId xmlns:p14="http://schemas.microsoft.com/office/powerpoint/2010/main" val="277868094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The performance </a:t>
            </a:r>
            <a:r>
              <a:rPr lang="en-US" dirty="0"/>
              <a:t>j</a:t>
            </a:r>
            <a:r>
              <a:rPr lang="en-US" dirty="0" smtClean="0"/>
              <a:t>ourney</a:t>
            </a:r>
          </a:p>
          <a:p>
            <a:r>
              <a:rPr lang="en-US" dirty="0" smtClean="0"/>
              <a:t>Windows Performance Toolkit (WPT)</a:t>
            </a:r>
          </a:p>
          <a:p>
            <a:r>
              <a:rPr lang="en-US" dirty="0" smtClean="0"/>
              <a:t>Iterative approach to </a:t>
            </a:r>
            <a:r>
              <a:rPr lang="en-US" dirty="0" err="1" smtClean="0"/>
              <a:t>perf</a:t>
            </a:r>
            <a:r>
              <a:rPr lang="en-US" dirty="0" smtClean="0"/>
              <a:t> </a:t>
            </a:r>
            <a:r>
              <a:rPr lang="en-US" dirty="0"/>
              <a:t>a</a:t>
            </a:r>
            <a:r>
              <a:rPr lang="en-US" dirty="0" smtClean="0"/>
              <a:t>nalysis</a:t>
            </a:r>
          </a:p>
          <a:p>
            <a:r>
              <a:rPr lang="en-US" dirty="0" smtClean="0"/>
              <a:t>Demo</a:t>
            </a:r>
          </a:p>
        </p:txBody>
      </p:sp>
      <p:pic>
        <p:nvPicPr>
          <p:cNvPr id="4" name="Picture Placeholder 3"/>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l="16575" r="16575"/>
          <a:stretch/>
        </p:blipFill>
        <p:spPr/>
      </p:pic>
      <p:sp>
        <p:nvSpPr>
          <p:cNvPr id="5" name="Title 4"/>
          <p:cNvSpPr>
            <a:spLocks noGrp="1"/>
          </p:cNvSpPr>
          <p:nvPr>
            <p:ph type="title"/>
          </p:nvPr>
        </p:nvSpPr>
        <p:spPr/>
        <p:txBody>
          <a:bodyPr/>
          <a:lstStyle/>
          <a:p>
            <a:r>
              <a:rPr lang="en-US" dirty="0" smtClean="0"/>
              <a:t>Agenda</a:t>
            </a:r>
            <a:br>
              <a:rPr lang="en-US" dirty="0" smtClean="0"/>
            </a:br>
            <a:endParaRPr lang="en-US" dirty="0"/>
          </a:p>
        </p:txBody>
      </p:sp>
    </p:spTree>
    <p:extLst>
      <p:ext uri="{BB962C8B-B14F-4D97-AF65-F5344CB8AC3E}">
        <p14:creationId xmlns:p14="http://schemas.microsoft.com/office/powerpoint/2010/main" val="709195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Objective</a:t>
            </a:r>
            <a:endParaRPr lang="en-US" dirty="0"/>
          </a:p>
        </p:txBody>
      </p:sp>
      <p:sp>
        <p:nvSpPr>
          <p:cNvPr id="2" name="Text Placeholder 1"/>
          <p:cNvSpPr>
            <a:spLocks noGrp="1"/>
          </p:cNvSpPr>
          <p:nvPr>
            <p:ph type="body" sz="quarter" idx="10"/>
          </p:nvPr>
        </p:nvSpPr>
        <p:spPr/>
        <p:txBody>
          <a:bodyPr/>
          <a:lstStyle/>
          <a:p>
            <a:r>
              <a:rPr lang="en-US" sz="2800" dirty="0" smtClean="0"/>
              <a:t>Familiarize you with the tools for </a:t>
            </a:r>
            <a:r>
              <a:rPr lang="en-US" sz="2800" dirty="0"/>
              <a:t>a</a:t>
            </a:r>
            <a:r>
              <a:rPr lang="en-US" sz="2800" dirty="0" smtClean="0"/>
              <a:t>pp </a:t>
            </a:r>
            <a:r>
              <a:rPr lang="en-US" sz="2800" dirty="0"/>
              <a:t>a</a:t>
            </a:r>
            <a:r>
              <a:rPr lang="en-US" sz="2800" dirty="0" smtClean="0"/>
              <a:t>nalysis</a:t>
            </a:r>
          </a:p>
        </p:txBody>
      </p:sp>
    </p:spTree>
    <p:extLst>
      <p:ext uri="{BB962C8B-B14F-4D97-AF65-F5344CB8AC3E}">
        <p14:creationId xmlns:p14="http://schemas.microsoft.com/office/powerpoint/2010/main" val="10817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21"/>
          <p:cNvSpPr>
            <a:spLocks noGrp="1"/>
          </p:cNvSpPr>
          <p:nvPr>
            <p:ph type="body" sz="quarter" idx="15"/>
          </p:nvPr>
        </p:nvSpPr>
        <p:spPr/>
        <p:txBody>
          <a:bodyPr/>
          <a:lstStyle/>
          <a:p>
            <a:r>
              <a:rPr lang="en-US" dirty="0" smtClean="0"/>
              <a:t>Follow the Performance Journey</a:t>
            </a:r>
            <a:endParaRPr lang="en-US" dirty="0"/>
          </a:p>
        </p:txBody>
      </p:sp>
      <p:sp>
        <p:nvSpPr>
          <p:cNvPr id="23" name="Text Placeholder 22"/>
          <p:cNvSpPr>
            <a:spLocks noGrp="1"/>
          </p:cNvSpPr>
          <p:nvPr>
            <p:ph type="body" sz="quarter" idx="16"/>
          </p:nvPr>
        </p:nvSpPr>
        <p:spPr/>
        <p:txBody>
          <a:bodyPr/>
          <a:lstStyle/>
          <a:p>
            <a:r>
              <a:rPr lang="en-US" dirty="0"/>
              <a:t>Where are we in the performance journey?</a:t>
            </a:r>
          </a:p>
        </p:txBody>
      </p:sp>
      <p:sp>
        <p:nvSpPr>
          <p:cNvPr id="2" name="Title 1"/>
          <p:cNvSpPr>
            <a:spLocks noGrp="1"/>
          </p:cNvSpPr>
          <p:nvPr>
            <p:ph type="ctrTitle"/>
          </p:nvPr>
        </p:nvSpPr>
        <p:spPr/>
        <p:txBody>
          <a:bodyPr/>
          <a:lstStyle/>
          <a:p>
            <a:r>
              <a:rPr lang="en-US" dirty="0" smtClean="0"/>
              <a:t>The</a:t>
            </a:r>
            <a:br>
              <a:rPr lang="en-US" dirty="0" smtClean="0"/>
            </a:br>
            <a:r>
              <a:rPr lang="en-US" dirty="0"/>
              <a:t>P</a:t>
            </a:r>
            <a:r>
              <a:rPr lang="en-US" dirty="0" smtClean="0"/>
              <a:t>erformance</a:t>
            </a:r>
            <a:br>
              <a:rPr lang="en-US" dirty="0" smtClean="0"/>
            </a:br>
            <a:r>
              <a:rPr lang="en-US" dirty="0" smtClean="0"/>
              <a:t>Journey</a:t>
            </a:r>
            <a:endParaRPr lang="en-US" dirty="0"/>
          </a:p>
        </p:txBody>
      </p:sp>
      <p:grpSp>
        <p:nvGrpSpPr>
          <p:cNvPr id="4" name="Group 3"/>
          <p:cNvGrpSpPr/>
          <p:nvPr/>
        </p:nvGrpSpPr>
        <p:grpSpPr>
          <a:xfrm>
            <a:off x="4694237" y="3044435"/>
            <a:ext cx="7195708" cy="919293"/>
            <a:chOff x="559123" y="1662415"/>
            <a:chExt cx="11070579" cy="1414330"/>
          </a:xfrm>
        </p:grpSpPr>
        <p:sp>
          <p:nvSpPr>
            <p:cNvPr id="5" name="Freeform 4"/>
            <p:cNvSpPr>
              <a:spLocks/>
            </p:cNvSpPr>
            <p:nvPr/>
          </p:nvSpPr>
          <p:spPr>
            <a:xfrm>
              <a:off x="559123"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0000A6"/>
            </a:solidFill>
            <a:effectLst/>
          </p:spPr>
          <p:style>
            <a:lnRef idx="2">
              <a:schemeClr val="lt1">
                <a:hueOff val="0"/>
                <a:satOff val="0"/>
                <a:lumOff val="0"/>
                <a:alphaOff val="0"/>
              </a:schemeClr>
            </a:lnRef>
            <a:fillRef idx="1">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a:solidFill>
                    <a:srgbClr val="FFFFFF"/>
                  </a:solidFill>
                  <a:cs typeface="Segoe UI" panose="020B0502040204020203" pitchFamily="34" charset="0"/>
                </a:rPr>
                <a:t>Design &amp;</a:t>
              </a:r>
              <a:br>
                <a:rPr lang="en-US" sz="1600" spc="-100" dirty="0">
                  <a:solidFill>
                    <a:srgbClr val="FFFFFF"/>
                  </a:solidFill>
                  <a:cs typeface="Segoe UI" panose="020B0502040204020203" pitchFamily="34" charset="0"/>
                </a:rPr>
              </a:br>
              <a:r>
                <a:rPr lang="en-US" sz="1600" spc="-100" dirty="0">
                  <a:solidFill>
                    <a:srgbClr val="FFFFFF"/>
                  </a:solidFill>
                  <a:cs typeface="Segoe UI" panose="020B0502040204020203" pitchFamily="34" charset="0"/>
                </a:rPr>
                <a:t>Plan</a:t>
              </a:r>
            </a:p>
          </p:txBody>
        </p:sp>
        <p:sp>
          <p:nvSpPr>
            <p:cNvPr id="6" name="Freeform 5"/>
            <p:cNvSpPr/>
            <p:nvPr/>
          </p:nvSpPr>
          <p:spPr>
            <a:xfrm>
              <a:off x="2796394"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00AEE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a:solidFill>
                    <a:srgbClr val="FFFFFF"/>
                  </a:solidFill>
                  <a:cs typeface="Segoe UI" panose="020B0502040204020203" pitchFamily="34" charset="0"/>
                </a:rPr>
                <a:t>Architect &amp;</a:t>
              </a:r>
              <a:br>
                <a:rPr lang="en-US" sz="1600" spc="-100" dirty="0">
                  <a:solidFill>
                    <a:srgbClr val="FFFFFF"/>
                  </a:solidFill>
                  <a:cs typeface="Segoe UI" panose="020B0502040204020203" pitchFamily="34" charset="0"/>
                </a:rPr>
              </a:br>
              <a:r>
                <a:rPr lang="en-US" sz="1600" spc="-100" dirty="0">
                  <a:solidFill>
                    <a:srgbClr val="FFFFFF"/>
                  </a:solidFill>
                  <a:cs typeface="Segoe UI" panose="020B0502040204020203" pitchFamily="34" charset="0"/>
                </a:rPr>
                <a:t>Develop</a:t>
              </a:r>
            </a:p>
          </p:txBody>
        </p:sp>
        <p:sp>
          <p:nvSpPr>
            <p:cNvPr id="7" name="Freeform 6"/>
            <p:cNvSpPr/>
            <p:nvPr/>
          </p:nvSpPr>
          <p:spPr>
            <a:xfrm>
              <a:off x="5033665"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00A6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Instrument</a:t>
              </a:r>
              <a:endParaRPr lang="en-US" sz="1600" spc="-100" dirty="0">
                <a:solidFill>
                  <a:srgbClr val="FFFFFF"/>
                </a:solidFill>
                <a:cs typeface="Segoe UI" panose="020B0502040204020203" pitchFamily="34" charset="0"/>
              </a:endParaRPr>
            </a:p>
          </p:txBody>
        </p:sp>
        <p:sp>
          <p:nvSpPr>
            <p:cNvPr id="8" name="Freeform 7"/>
            <p:cNvSpPr/>
            <p:nvPr/>
          </p:nvSpPr>
          <p:spPr>
            <a:xfrm>
              <a:off x="7270936"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FF8A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Test &amp; Measure</a:t>
              </a:r>
              <a:endParaRPr lang="en-US" sz="2000" spc="-100" dirty="0">
                <a:solidFill>
                  <a:srgbClr val="FFFFFF"/>
                </a:solidFill>
                <a:cs typeface="Segoe UI" panose="020B0502040204020203" pitchFamily="34" charset="0"/>
              </a:endParaRPr>
            </a:p>
          </p:txBody>
        </p:sp>
        <p:sp>
          <p:nvSpPr>
            <p:cNvPr id="9" name="Freeform 8"/>
            <p:cNvSpPr/>
            <p:nvPr/>
          </p:nvSpPr>
          <p:spPr>
            <a:xfrm>
              <a:off x="9508207"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Analyze</a:t>
              </a:r>
              <a:endParaRPr lang="en-US" sz="1600" spc="-100" dirty="0">
                <a:solidFill>
                  <a:srgbClr val="FFFFFF"/>
                </a:solidFill>
                <a:cs typeface="Segoe UI" panose="020B0502040204020203" pitchFamily="34" charset="0"/>
              </a:endParaRPr>
            </a:p>
          </p:txBody>
        </p:sp>
      </p:grpSp>
      <p:grpSp>
        <p:nvGrpSpPr>
          <p:cNvPr id="10" name="Group 9"/>
          <p:cNvGrpSpPr/>
          <p:nvPr/>
        </p:nvGrpSpPr>
        <p:grpSpPr>
          <a:xfrm>
            <a:off x="4654909" y="2629699"/>
            <a:ext cx="2910296" cy="1400962"/>
            <a:chOff x="558737" y="2190025"/>
            <a:chExt cx="4221343" cy="2032075"/>
          </a:xfrm>
        </p:grpSpPr>
        <p:sp>
          <p:nvSpPr>
            <p:cNvPr id="11" name="Rectangle 10"/>
            <p:cNvSpPr/>
            <p:nvPr/>
          </p:nvSpPr>
          <p:spPr>
            <a:xfrm>
              <a:off x="558737" y="2721539"/>
              <a:ext cx="4221343" cy="1500561"/>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2" name="TextBox 11"/>
            <p:cNvSpPr txBox="1"/>
            <p:nvPr/>
          </p:nvSpPr>
          <p:spPr>
            <a:xfrm>
              <a:off x="615780" y="2190025"/>
              <a:ext cx="3851941" cy="535711"/>
            </a:xfrm>
            <a:prstGeom prst="rect">
              <a:avLst/>
            </a:prstGeom>
            <a:noFill/>
          </p:spPr>
          <p:txBody>
            <a:bodyPr wrap="square" rtlCol="0">
              <a:spAutoFit/>
            </a:bodyPr>
            <a:lstStyle/>
            <a:p>
              <a:r>
                <a:rPr lang="en-US" dirty="0" smtClean="0">
                  <a:solidFill>
                    <a:srgbClr val="000000"/>
                  </a:solidFill>
                  <a:cs typeface="Segoe UI" panose="020B0502040204020203" pitchFamily="34" charset="0"/>
                </a:rPr>
                <a:t>Design for performance</a:t>
              </a:r>
              <a:endParaRPr lang="en-US" dirty="0">
                <a:solidFill>
                  <a:srgbClr val="000000"/>
                </a:solidFill>
                <a:cs typeface="Segoe UI" panose="020B0502040204020203" pitchFamily="34" charset="0"/>
              </a:endParaRPr>
            </a:p>
          </p:txBody>
        </p:sp>
      </p:grpSp>
      <p:grpSp>
        <p:nvGrpSpPr>
          <p:cNvPr id="13" name="Group 12"/>
          <p:cNvGrpSpPr/>
          <p:nvPr/>
        </p:nvGrpSpPr>
        <p:grpSpPr>
          <a:xfrm>
            <a:off x="7568630" y="2624164"/>
            <a:ext cx="4374439" cy="1406497"/>
            <a:chOff x="1996516" y="2548288"/>
            <a:chExt cx="5205838" cy="1673815"/>
          </a:xfrm>
        </p:grpSpPr>
        <p:sp>
          <p:nvSpPr>
            <p:cNvPr id="14" name="Rectangle 13"/>
            <p:cNvSpPr/>
            <p:nvPr/>
          </p:nvSpPr>
          <p:spPr>
            <a:xfrm>
              <a:off x="1996516" y="2996758"/>
              <a:ext cx="5205838" cy="1225345"/>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5" name="TextBox 14"/>
            <p:cNvSpPr txBox="1"/>
            <p:nvPr/>
          </p:nvSpPr>
          <p:spPr>
            <a:xfrm>
              <a:off x="2036967" y="2548288"/>
              <a:ext cx="4452076" cy="439527"/>
            </a:xfrm>
            <a:prstGeom prst="rect">
              <a:avLst/>
            </a:prstGeom>
            <a:noFill/>
          </p:spPr>
          <p:txBody>
            <a:bodyPr wrap="square" rtlCol="0">
              <a:spAutoFit/>
            </a:bodyPr>
            <a:lstStyle/>
            <a:p>
              <a:r>
                <a:rPr lang="en-US" dirty="0" smtClean="0">
                  <a:solidFill>
                    <a:srgbClr val="000000"/>
                  </a:solidFill>
                  <a:cs typeface="Segoe UI" panose="020B0502040204020203" pitchFamily="34" charset="0"/>
                </a:rPr>
                <a:t>Deliver consistent </a:t>
              </a:r>
              <a:r>
                <a:rPr lang="en-US" dirty="0">
                  <a:solidFill>
                    <a:srgbClr val="000000"/>
                  </a:solidFill>
                  <a:cs typeface="Segoe UI" panose="020B0502040204020203" pitchFamily="34" charset="0"/>
                </a:rPr>
                <a:t>p</a:t>
              </a:r>
              <a:r>
                <a:rPr lang="en-US" dirty="0" smtClean="0">
                  <a:solidFill>
                    <a:srgbClr val="000000"/>
                  </a:solidFill>
                  <a:cs typeface="Segoe UI" panose="020B0502040204020203" pitchFamily="34" charset="0"/>
                </a:rPr>
                <a:t>erformance</a:t>
              </a:r>
              <a:endParaRPr lang="en-US" dirty="0">
                <a:solidFill>
                  <a:srgbClr val="000000"/>
                </a:solidFill>
                <a:cs typeface="Segoe UI" panose="020B0502040204020203" pitchFamily="34" charset="0"/>
              </a:endParaRPr>
            </a:p>
          </p:txBody>
        </p:sp>
      </p:grpSp>
    </p:spTree>
    <p:extLst>
      <p:ext uri="{BB962C8B-B14F-4D97-AF65-F5344CB8AC3E}">
        <p14:creationId xmlns:p14="http://schemas.microsoft.com/office/powerpoint/2010/main" val="4016194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21"/>
          <p:cNvSpPr>
            <a:spLocks noGrp="1"/>
          </p:cNvSpPr>
          <p:nvPr>
            <p:ph type="body" sz="quarter" idx="15"/>
          </p:nvPr>
        </p:nvSpPr>
        <p:spPr/>
        <p:txBody>
          <a:bodyPr/>
          <a:lstStyle/>
          <a:p>
            <a:r>
              <a:rPr lang="en-US" dirty="0" smtClean="0"/>
              <a:t>Follow the Performance Journey</a:t>
            </a:r>
            <a:endParaRPr lang="en-US" dirty="0"/>
          </a:p>
        </p:txBody>
      </p:sp>
      <p:sp>
        <p:nvSpPr>
          <p:cNvPr id="23" name="Text Placeholder 22"/>
          <p:cNvSpPr>
            <a:spLocks noGrp="1"/>
          </p:cNvSpPr>
          <p:nvPr>
            <p:ph type="body" sz="quarter" idx="16"/>
          </p:nvPr>
        </p:nvSpPr>
        <p:spPr/>
        <p:txBody>
          <a:bodyPr/>
          <a:lstStyle/>
          <a:p>
            <a:r>
              <a:rPr lang="en-US" dirty="0"/>
              <a:t>Where are we in the performance journey?</a:t>
            </a:r>
          </a:p>
        </p:txBody>
      </p:sp>
      <p:sp>
        <p:nvSpPr>
          <p:cNvPr id="2" name="Title 1"/>
          <p:cNvSpPr>
            <a:spLocks noGrp="1"/>
          </p:cNvSpPr>
          <p:nvPr>
            <p:ph type="ctrTitle"/>
          </p:nvPr>
        </p:nvSpPr>
        <p:spPr/>
        <p:txBody>
          <a:bodyPr/>
          <a:lstStyle/>
          <a:p>
            <a:r>
              <a:rPr lang="en-US" dirty="0" smtClean="0"/>
              <a:t>The</a:t>
            </a:r>
            <a:br>
              <a:rPr lang="en-US" dirty="0" smtClean="0"/>
            </a:br>
            <a:r>
              <a:rPr lang="en-US" dirty="0" smtClean="0"/>
              <a:t>Performance</a:t>
            </a:r>
            <a:br>
              <a:rPr lang="en-US" dirty="0" smtClean="0"/>
            </a:br>
            <a:r>
              <a:rPr lang="en-US" dirty="0" smtClean="0"/>
              <a:t>Journey</a:t>
            </a:r>
            <a:endParaRPr lang="en-US" dirty="0"/>
          </a:p>
        </p:txBody>
      </p:sp>
      <p:grpSp>
        <p:nvGrpSpPr>
          <p:cNvPr id="4" name="Group 3"/>
          <p:cNvGrpSpPr/>
          <p:nvPr/>
        </p:nvGrpSpPr>
        <p:grpSpPr>
          <a:xfrm>
            <a:off x="4694237" y="3044435"/>
            <a:ext cx="7195708" cy="919293"/>
            <a:chOff x="559123" y="1662415"/>
            <a:chExt cx="11070579" cy="1414330"/>
          </a:xfrm>
        </p:grpSpPr>
        <p:sp>
          <p:nvSpPr>
            <p:cNvPr id="5" name="Freeform 4"/>
            <p:cNvSpPr>
              <a:spLocks/>
            </p:cNvSpPr>
            <p:nvPr/>
          </p:nvSpPr>
          <p:spPr>
            <a:xfrm>
              <a:off x="559123"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chemeClr val="tx1">
                <a:lumMod val="75000"/>
              </a:schemeClr>
            </a:solidFill>
            <a:effectLst/>
          </p:spPr>
          <p:style>
            <a:lnRef idx="2">
              <a:schemeClr val="lt1">
                <a:hueOff val="0"/>
                <a:satOff val="0"/>
                <a:lumOff val="0"/>
                <a:alphaOff val="0"/>
              </a:schemeClr>
            </a:lnRef>
            <a:fillRef idx="1">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a:solidFill>
                    <a:srgbClr val="FFFFFF"/>
                  </a:solidFill>
                  <a:cs typeface="Segoe UI" panose="020B0502040204020203" pitchFamily="34" charset="0"/>
                </a:rPr>
                <a:t>Design &amp;</a:t>
              </a:r>
              <a:br>
                <a:rPr lang="en-US" sz="1600" spc="-100" dirty="0">
                  <a:solidFill>
                    <a:srgbClr val="FFFFFF"/>
                  </a:solidFill>
                  <a:cs typeface="Segoe UI" panose="020B0502040204020203" pitchFamily="34" charset="0"/>
                </a:rPr>
              </a:br>
              <a:r>
                <a:rPr lang="en-US" sz="1600" spc="-100" dirty="0">
                  <a:solidFill>
                    <a:srgbClr val="FFFFFF"/>
                  </a:solidFill>
                  <a:cs typeface="Segoe UI" panose="020B0502040204020203" pitchFamily="34" charset="0"/>
                </a:rPr>
                <a:t>Plan</a:t>
              </a:r>
            </a:p>
          </p:txBody>
        </p:sp>
        <p:sp>
          <p:nvSpPr>
            <p:cNvPr id="6" name="Freeform 5"/>
            <p:cNvSpPr/>
            <p:nvPr/>
          </p:nvSpPr>
          <p:spPr>
            <a:xfrm>
              <a:off x="2796394"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chemeClr val="tx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a:solidFill>
                    <a:srgbClr val="FFFFFF"/>
                  </a:solidFill>
                  <a:cs typeface="Segoe UI" panose="020B0502040204020203" pitchFamily="34" charset="0"/>
                </a:rPr>
                <a:t>Architect &amp;</a:t>
              </a:r>
              <a:br>
                <a:rPr lang="en-US" sz="1600" spc="-100" dirty="0">
                  <a:solidFill>
                    <a:srgbClr val="FFFFFF"/>
                  </a:solidFill>
                  <a:cs typeface="Segoe UI" panose="020B0502040204020203" pitchFamily="34" charset="0"/>
                </a:rPr>
              </a:br>
              <a:r>
                <a:rPr lang="en-US" sz="1600" spc="-100" dirty="0">
                  <a:solidFill>
                    <a:srgbClr val="FFFFFF"/>
                  </a:solidFill>
                  <a:cs typeface="Segoe UI" panose="020B0502040204020203" pitchFamily="34" charset="0"/>
                </a:rPr>
                <a:t>Develop</a:t>
              </a:r>
            </a:p>
          </p:txBody>
        </p:sp>
        <p:sp>
          <p:nvSpPr>
            <p:cNvPr id="7" name="Freeform 6"/>
            <p:cNvSpPr/>
            <p:nvPr/>
          </p:nvSpPr>
          <p:spPr>
            <a:xfrm>
              <a:off x="5033665"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chemeClr val="tx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Instrument</a:t>
              </a:r>
              <a:endParaRPr lang="en-US" sz="1600" spc="-100" dirty="0">
                <a:solidFill>
                  <a:srgbClr val="FFFFFF"/>
                </a:solidFill>
                <a:cs typeface="Segoe UI" panose="020B0502040204020203" pitchFamily="34" charset="0"/>
              </a:endParaRPr>
            </a:p>
          </p:txBody>
        </p:sp>
        <p:sp>
          <p:nvSpPr>
            <p:cNvPr id="8" name="Freeform 7"/>
            <p:cNvSpPr/>
            <p:nvPr/>
          </p:nvSpPr>
          <p:spPr>
            <a:xfrm>
              <a:off x="7270936"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FF8A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Test &amp; Measure</a:t>
              </a:r>
              <a:endParaRPr lang="en-US" sz="2000" spc="-100" dirty="0">
                <a:solidFill>
                  <a:srgbClr val="FFFFFF"/>
                </a:solidFill>
                <a:cs typeface="Segoe UI" panose="020B0502040204020203" pitchFamily="34" charset="0"/>
              </a:endParaRPr>
            </a:p>
          </p:txBody>
        </p:sp>
        <p:sp>
          <p:nvSpPr>
            <p:cNvPr id="9" name="Freeform 8"/>
            <p:cNvSpPr/>
            <p:nvPr/>
          </p:nvSpPr>
          <p:spPr>
            <a:xfrm>
              <a:off x="9508207"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Analyze</a:t>
              </a:r>
              <a:endParaRPr lang="en-US" sz="1600" spc="-100" dirty="0">
                <a:solidFill>
                  <a:srgbClr val="FFFFFF"/>
                </a:solidFill>
                <a:cs typeface="Segoe UI" panose="020B0502040204020203" pitchFamily="34" charset="0"/>
              </a:endParaRPr>
            </a:p>
          </p:txBody>
        </p:sp>
      </p:grpSp>
      <p:grpSp>
        <p:nvGrpSpPr>
          <p:cNvPr id="10" name="Group 9"/>
          <p:cNvGrpSpPr/>
          <p:nvPr/>
        </p:nvGrpSpPr>
        <p:grpSpPr>
          <a:xfrm>
            <a:off x="4654909" y="2629699"/>
            <a:ext cx="2910296" cy="1400962"/>
            <a:chOff x="558737" y="2190025"/>
            <a:chExt cx="4221343" cy="2032075"/>
          </a:xfrm>
        </p:grpSpPr>
        <p:sp>
          <p:nvSpPr>
            <p:cNvPr id="11" name="Rectangle 10"/>
            <p:cNvSpPr/>
            <p:nvPr/>
          </p:nvSpPr>
          <p:spPr>
            <a:xfrm>
              <a:off x="558737" y="2721539"/>
              <a:ext cx="4221343" cy="1500561"/>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2" name="TextBox 11"/>
            <p:cNvSpPr txBox="1"/>
            <p:nvPr/>
          </p:nvSpPr>
          <p:spPr>
            <a:xfrm>
              <a:off x="615780" y="2190025"/>
              <a:ext cx="3851941" cy="535711"/>
            </a:xfrm>
            <a:prstGeom prst="rect">
              <a:avLst/>
            </a:prstGeom>
            <a:noFill/>
          </p:spPr>
          <p:txBody>
            <a:bodyPr wrap="square" rtlCol="0">
              <a:spAutoFit/>
            </a:bodyPr>
            <a:lstStyle/>
            <a:p>
              <a:r>
                <a:rPr lang="en-US" dirty="0" smtClean="0">
                  <a:solidFill>
                    <a:srgbClr val="000000"/>
                  </a:solidFill>
                  <a:cs typeface="Segoe UI" panose="020B0502040204020203" pitchFamily="34" charset="0"/>
                </a:rPr>
                <a:t>Design for performance</a:t>
              </a:r>
              <a:endParaRPr lang="en-US" dirty="0">
                <a:solidFill>
                  <a:srgbClr val="000000"/>
                </a:solidFill>
                <a:cs typeface="Segoe UI" panose="020B0502040204020203" pitchFamily="34" charset="0"/>
              </a:endParaRPr>
            </a:p>
          </p:txBody>
        </p:sp>
      </p:grpSp>
      <p:grpSp>
        <p:nvGrpSpPr>
          <p:cNvPr id="13" name="Group 12"/>
          <p:cNvGrpSpPr/>
          <p:nvPr/>
        </p:nvGrpSpPr>
        <p:grpSpPr>
          <a:xfrm>
            <a:off x="7568630" y="2624164"/>
            <a:ext cx="4374439" cy="1406497"/>
            <a:chOff x="1996516" y="2548288"/>
            <a:chExt cx="5205838" cy="1673815"/>
          </a:xfrm>
        </p:grpSpPr>
        <p:sp>
          <p:nvSpPr>
            <p:cNvPr id="14" name="Rectangle 13"/>
            <p:cNvSpPr/>
            <p:nvPr/>
          </p:nvSpPr>
          <p:spPr>
            <a:xfrm>
              <a:off x="1996516" y="2996758"/>
              <a:ext cx="5205838" cy="1225345"/>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5" name="TextBox 14"/>
            <p:cNvSpPr txBox="1"/>
            <p:nvPr/>
          </p:nvSpPr>
          <p:spPr>
            <a:xfrm>
              <a:off x="2036967" y="2548288"/>
              <a:ext cx="4452076" cy="439527"/>
            </a:xfrm>
            <a:prstGeom prst="rect">
              <a:avLst/>
            </a:prstGeom>
            <a:noFill/>
          </p:spPr>
          <p:txBody>
            <a:bodyPr wrap="square" rtlCol="0">
              <a:spAutoFit/>
            </a:bodyPr>
            <a:lstStyle/>
            <a:p>
              <a:r>
                <a:rPr lang="en-US" dirty="0" smtClean="0">
                  <a:solidFill>
                    <a:srgbClr val="000000"/>
                  </a:solidFill>
                  <a:cs typeface="Segoe UI" panose="020B0502040204020203" pitchFamily="34" charset="0"/>
                </a:rPr>
                <a:t>Deliver consistent </a:t>
              </a:r>
              <a:r>
                <a:rPr lang="en-US" dirty="0">
                  <a:solidFill>
                    <a:srgbClr val="000000"/>
                  </a:solidFill>
                  <a:cs typeface="Segoe UI" panose="020B0502040204020203" pitchFamily="34" charset="0"/>
                </a:rPr>
                <a:t>p</a:t>
              </a:r>
              <a:r>
                <a:rPr lang="en-US" dirty="0" smtClean="0">
                  <a:solidFill>
                    <a:srgbClr val="000000"/>
                  </a:solidFill>
                  <a:cs typeface="Segoe UI" panose="020B0502040204020203" pitchFamily="34" charset="0"/>
                </a:rPr>
                <a:t>erformance</a:t>
              </a:r>
              <a:endParaRPr lang="en-US" dirty="0">
                <a:solidFill>
                  <a:srgbClr val="000000"/>
                </a:solidFill>
                <a:cs typeface="Segoe UI" panose="020B0502040204020203" pitchFamily="34" charset="0"/>
              </a:endParaRPr>
            </a:p>
          </p:txBody>
        </p:sp>
      </p:grpSp>
    </p:spTree>
    <p:extLst>
      <p:ext uri="{BB962C8B-B14F-4D97-AF65-F5344CB8AC3E}">
        <p14:creationId xmlns:p14="http://schemas.microsoft.com/office/powerpoint/2010/main" val="2097133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tools</a:t>
            </a:r>
            <a:endParaRPr lang="en-US" dirty="0"/>
          </a:p>
        </p:txBody>
      </p:sp>
      <p:sp>
        <p:nvSpPr>
          <p:cNvPr id="3" name="Text Placeholder 2"/>
          <p:cNvSpPr>
            <a:spLocks noGrp="1"/>
          </p:cNvSpPr>
          <p:nvPr>
            <p:ph type="body" sz="quarter" idx="10"/>
          </p:nvPr>
        </p:nvSpPr>
        <p:spPr/>
        <p:txBody>
          <a:bodyPr/>
          <a:lstStyle/>
          <a:p>
            <a:r>
              <a:rPr lang="en-US" dirty="0" smtClean="0"/>
              <a:t>Visual Studio</a:t>
            </a:r>
          </a:p>
          <a:p>
            <a:pPr lvl="2"/>
            <a:endParaRPr lang="en-US" dirty="0" smtClean="0"/>
          </a:p>
          <a:p>
            <a:r>
              <a:rPr lang="en-US" dirty="0" smtClean="0"/>
              <a:t>Windows Performance Toolkit </a:t>
            </a:r>
            <a:r>
              <a:rPr lang="en-US" smtClean="0"/>
              <a:t>(WPT</a:t>
            </a:r>
            <a:r>
              <a:rPr lang="en-US"/>
              <a:t>)</a:t>
            </a:r>
            <a:endParaRPr lang="en-US" dirty="0" smtClean="0"/>
          </a:p>
        </p:txBody>
      </p:sp>
    </p:spTree>
    <p:extLst>
      <p:ext uri="{BB962C8B-B14F-4D97-AF65-F5344CB8AC3E}">
        <p14:creationId xmlns:p14="http://schemas.microsoft.com/office/powerpoint/2010/main" val="3962296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Performance Toolkit</a:t>
            </a:r>
            <a:endParaRPr lang="en-US" dirty="0"/>
          </a:p>
        </p:txBody>
      </p:sp>
      <p:sp>
        <p:nvSpPr>
          <p:cNvPr id="3" name="Text Placeholder 2"/>
          <p:cNvSpPr>
            <a:spLocks noGrp="1"/>
          </p:cNvSpPr>
          <p:nvPr>
            <p:ph type="body" sz="quarter" idx="10"/>
          </p:nvPr>
        </p:nvSpPr>
        <p:spPr/>
        <p:txBody>
          <a:bodyPr/>
          <a:lstStyle/>
          <a:p>
            <a:r>
              <a:rPr lang="en-US" dirty="0" smtClean="0"/>
              <a:t>Windows Performance Recorder (</a:t>
            </a:r>
            <a:r>
              <a:rPr lang="en-US" dirty="0"/>
              <a:t>WPR)</a:t>
            </a:r>
          </a:p>
          <a:p>
            <a:pPr lvl="1"/>
            <a:r>
              <a:rPr lang="en-US" dirty="0" smtClean="0"/>
              <a:t>Allows you to capture a trace for the problem you want to investigate</a:t>
            </a:r>
          </a:p>
          <a:p>
            <a:pPr lvl="2"/>
            <a:endParaRPr lang="en-US" dirty="0" smtClean="0"/>
          </a:p>
          <a:p>
            <a:pPr lvl="2"/>
            <a:endParaRPr lang="en-US" dirty="0" smtClean="0"/>
          </a:p>
          <a:p>
            <a:r>
              <a:rPr lang="en-US" dirty="0" smtClean="0"/>
              <a:t>Windows Performance Analyzer (WPA)</a:t>
            </a:r>
          </a:p>
          <a:p>
            <a:pPr lvl="1"/>
            <a:r>
              <a:rPr lang="en-US" dirty="0" smtClean="0"/>
              <a:t>Exposes information about the system and allows you to do in-depth performance analysis</a:t>
            </a:r>
            <a:endParaRPr lang="en-US" dirty="0"/>
          </a:p>
        </p:txBody>
      </p:sp>
    </p:spTree>
    <p:extLst>
      <p:ext uri="{BB962C8B-B14F-4D97-AF65-F5344CB8AC3E}">
        <p14:creationId xmlns:p14="http://schemas.microsoft.com/office/powerpoint/2010/main" val="136699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 iterative approach</a:t>
            </a:r>
            <a:endParaRPr lang="en-US" dirty="0"/>
          </a:p>
        </p:txBody>
      </p:sp>
      <p:sp>
        <p:nvSpPr>
          <p:cNvPr id="5" name="Text Placeholder 4"/>
          <p:cNvSpPr>
            <a:spLocks noGrp="1"/>
          </p:cNvSpPr>
          <p:nvPr>
            <p:ph type="body" sz="quarter" idx="10"/>
          </p:nvPr>
        </p:nvSpPr>
        <p:spPr/>
        <p:txBody>
          <a:bodyPr/>
          <a:lstStyle/>
          <a:p>
            <a:pPr marL="742950" indent="-742950">
              <a:buFont typeface="+mj-lt"/>
              <a:buAutoNum type="arabicPeriod"/>
            </a:pPr>
            <a:r>
              <a:rPr lang="en-US" dirty="0" smtClean="0"/>
              <a:t>Identify a problem</a:t>
            </a:r>
          </a:p>
          <a:p>
            <a:pPr marL="742950" indent="-742950">
              <a:buFont typeface="+mj-lt"/>
              <a:buAutoNum type="arabicPeriod"/>
            </a:pPr>
            <a:r>
              <a:rPr lang="en-US" dirty="0" smtClean="0"/>
              <a:t>Measure the scenario</a:t>
            </a:r>
            <a:endParaRPr lang="en-US" i="1" dirty="0"/>
          </a:p>
          <a:p>
            <a:pPr marL="1482536" lvl="3" indent="-742950">
              <a:buFont typeface="+mj-lt"/>
              <a:buAutoNum type="alphaLcParenR"/>
            </a:pPr>
            <a:r>
              <a:rPr lang="en-US" dirty="0" smtClean="0"/>
              <a:t>Capture a trace of the problem</a:t>
            </a:r>
            <a:endParaRPr lang="en-US" i="1" dirty="0" smtClean="0"/>
          </a:p>
          <a:p>
            <a:pPr marL="742950" indent="-742950">
              <a:buFont typeface="+mj-lt"/>
              <a:buAutoNum type="arabicPeriod"/>
            </a:pPr>
            <a:r>
              <a:rPr lang="en-US" dirty="0" smtClean="0"/>
              <a:t>Analyze</a:t>
            </a:r>
            <a:endParaRPr lang="en-US" i="1" dirty="0" smtClean="0"/>
          </a:p>
          <a:p>
            <a:pPr marL="1482536" lvl="3" indent="-742950">
              <a:buFont typeface="+mj-lt"/>
              <a:buAutoNum type="alphaLcParenR"/>
            </a:pPr>
            <a:r>
              <a:rPr lang="en-US" dirty="0" smtClean="0"/>
              <a:t>Determine if you are CPU, disk, or network bound</a:t>
            </a:r>
          </a:p>
          <a:p>
            <a:pPr marL="1482536" lvl="3" indent="-742950">
              <a:buFont typeface="+mj-lt"/>
              <a:buAutoNum type="alphaLcParenR"/>
            </a:pPr>
            <a:r>
              <a:rPr lang="en-US" dirty="0" smtClean="0"/>
              <a:t>Identify UI thread</a:t>
            </a:r>
          </a:p>
          <a:p>
            <a:pPr marL="1482536" lvl="3" indent="-742950">
              <a:buFont typeface="+mj-lt"/>
              <a:buAutoNum type="alphaLcParenR"/>
            </a:pPr>
            <a:r>
              <a:rPr lang="en-US" dirty="0" smtClean="0"/>
              <a:t>Look at where time is being spent</a:t>
            </a:r>
          </a:p>
          <a:p>
            <a:pPr marL="742950" indent="-742950">
              <a:buFont typeface="+mj-lt"/>
              <a:buAutoNum type="arabicPeriod"/>
            </a:pPr>
            <a:r>
              <a:rPr lang="en-US" dirty="0" smtClean="0"/>
              <a:t>Modify app and iterate</a:t>
            </a:r>
            <a:endParaRPr lang="en-US" dirty="0"/>
          </a:p>
        </p:txBody>
      </p:sp>
    </p:spTree>
    <p:extLst>
      <p:ext uri="{BB962C8B-B14F-4D97-AF65-F5344CB8AC3E}">
        <p14:creationId xmlns:p14="http://schemas.microsoft.com/office/powerpoint/2010/main" val="2739108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0DD32DD0-D69E-4CFF-A0B1-C3BC1547CA53}"/>
    </a:ext>
  </a:extLst>
</a:theme>
</file>

<file path=ppt/theme/theme2.xml><?xml version="1.0" encoding="utf-8"?>
<a:theme xmlns:a="http://schemas.openxmlformats.org/drawingml/2006/main" name="1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15BB8D36-BFCB-4EA6-B816-869B286C4401}"/>
    </a:ext>
  </a:extLst>
</a:theme>
</file>

<file path=ppt/theme/theme3.xml><?xml version="1.0" encoding="utf-8"?>
<a:theme xmlns:a="http://schemas.openxmlformats.org/drawingml/2006/main" name="2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4.xml><?xml version="1.0" encoding="utf-8"?>
<a:theme xmlns:a="http://schemas.openxmlformats.org/drawingml/2006/main" name="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5.xml><?xml version="1.0" encoding="utf-8"?>
<a:theme xmlns:a="http://schemas.openxmlformats.org/drawingml/2006/main" name="3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6.xml><?xml version="1.0" encoding="utf-8"?>
<a:theme xmlns:a="http://schemas.openxmlformats.org/drawingml/2006/main" name="1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7.xml><?xml version="1.0" encoding="utf-8"?>
<a:theme xmlns:a="http://schemas.openxmlformats.org/drawingml/2006/main" name="2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406DC43E-3286-418B-B3CF-9AE2AA3691B2}"/>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 Chell Sterioff</External_x0020_Speaker>
    <Session_x0020_Code xmlns="2295e2e7-0eeb-498e-8716-217bb2ee6ee3">3-100</Session_x0020_Code>
    <ProductTaxHTField0 xmlns="2295e2e7-0eeb-498e-8716-217bb2ee6ee3">
      <Terms xmlns="http://schemas.microsoft.com/office/infopath/2007/PartnerControls"/>
    </ProductTaxHTField0>
    <Presentation_x0020_Date xmlns="2295e2e7-0eeb-498e-8716-217bb2ee6ee3">2013-06-27T00:00:00-07:00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689815-4B65-4FA2-B74B-E9A4DF6AE7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2006/documentManagement/types"/>
    <ds:schemaRef ds:uri="http://purl.org/dc/dcmitype/"/>
    <ds:schemaRef ds:uri="2295e2e7-0eeb-498e-8716-217bb2ee6ee3"/>
    <ds:schemaRef ds:uri="http://www.w3.org/XML/1998/namespace"/>
    <ds:schemaRef ds:uri="8b529f77-48ab-4581-b468-93f09345b8aa"/>
    <ds:schemaRef ds:uri="http://purl.org/dc/terms/"/>
    <ds:schemaRef ds:uri="http://schemas.microsoft.com/office/infopath/2007/PartnerControls"/>
    <ds:schemaRef ds:uri="http://schemas.openxmlformats.org/package/2006/metadata/core-properties"/>
    <ds:schemaRef ds:uri="230e9df3-be65-4c73-a93b-d1236ebd677e"/>
    <ds:schemaRef ds:uri="http://purl.org/dc/elements/1.1/"/>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Build_2013_Template_16x9_v02</Template>
  <TotalTime>42</TotalTime>
  <Words>888</Words>
  <Application>Microsoft Office PowerPoint</Application>
  <PresentationFormat>Custom</PresentationFormat>
  <Paragraphs>116</Paragraphs>
  <Slides>16</Slides>
  <Notes>4</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16</vt:i4>
      </vt:variant>
    </vt:vector>
  </HeadingPairs>
  <TitlesOfParts>
    <vt:vector size="30" baseType="lpstr">
      <vt:lpstr>ＭＳ Ｐゴシック</vt:lpstr>
      <vt:lpstr>Arial</vt:lpstr>
      <vt:lpstr>Avenir LT Pro 45 Book</vt:lpstr>
      <vt:lpstr>Calibri</vt:lpstr>
      <vt:lpstr>Consolas</vt:lpstr>
      <vt:lpstr>Segoe UI</vt:lpstr>
      <vt:lpstr>Segoe UI Light</vt:lpstr>
      <vt:lpstr>5-30426_BUILD_2013_Template_White</vt:lpstr>
      <vt:lpstr>1_5-30426_BUILD_2013_Template_D.Blue</vt:lpstr>
      <vt:lpstr>2_Build_Template_16x9 - Rev 03</vt:lpstr>
      <vt:lpstr>Build_Template_16x9 - Rev 03</vt:lpstr>
      <vt:lpstr>3_Build_Template_16x9 - Rev 03</vt:lpstr>
      <vt:lpstr>1_Build_Template_16x9 - Rev 03</vt:lpstr>
      <vt:lpstr>2_5-30426_BUILD_2013_Template_D.Blue</vt:lpstr>
      <vt:lpstr>PowerPoint Presentation</vt:lpstr>
      <vt:lpstr>App Performance:  The Windows Performance Toolkit</vt:lpstr>
      <vt:lpstr>Agenda </vt:lpstr>
      <vt:lpstr>Objective</vt:lpstr>
      <vt:lpstr>The Performance Journey</vt:lpstr>
      <vt:lpstr>The Performance Journey</vt:lpstr>
      <vt:lpstr>Performance tools</vt:lpstr>
      <vt:lpstr>Windows Performance Toolkit</vt:lpstr>
      <vt:lpstr>An iterative approach</vt:lpstr>
      <vt:lpstr>An iterative approach</vt:lpstr>
      <vt:lpstr>An iterative approach</vt:lpstr>
      <vt:lpstr>Demo</vt:lpstr>
      <vt:lpstr>Resources</vt:lpstr>
      <vt:lpstr>Resources</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 Performance: The Windows Performance Toolkit</dc:title>
  <dc:subject>Build 2013</dc:subject>
  <dc:creator>Shows</dc:creator>
  <cp:keywords>Build 2013</cp:keywords>
  <dc:description>Template: Mitchell Derrey, Silver Fox Productions
Formatting: 
Date: October 26-28, 2013
Location: San Francisco, CA
Audience Type: Internal</dc:description>
  <cp:lastModifiedBy>Shows</cp:lastModifiedBy>
  <cp:revision>3</cp:revision>
  <dcterms:created xsi:type="dcterms:W3CDTF">2013-06-27T17:13:25Z</dcterms:created>
  <dcterms:modified xsi:type="dcterms:W3CDTF">2013-06-28T01:32:50Z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