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2" r:id="rId7"/>
    <p:sldMasterId id="2147484445" r:id="rId8"/>
    <p:sldMasterId id="2147484464" r:id="rId9"/>
    <p:sldMasterId id="2147484478" r:id="rId10"/>
    <p:sldMasterId id="2147484495" r:id="rId11"/>
  </p:sldMasterIdLst>
  <p:notesMasterIdLst>
    <p:notesMasterId r:id="rId43"/>
  </p:notesMasterIdLst>
  <p:handoutMasterIdLst>
    <p:handoutMasterId r:id="rId44"/>
  </p:handout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35" autoAdjust="0"/>
  </p:normalViewPr>
  <p:slideViewPr>
    <p:cSldViewPr>
      <p:cViewPr varScale="1">
        <p:scale>
          <a:sx n="101" d="100"/>
          <a:sy n="101" d="100"/>
        </p:scale>
        <p:origin x="738"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6/26/2013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63618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5096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3365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3890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84474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5747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2999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5090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6:19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3524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5239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851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07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9521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8ECA7B-D7B4-41B3-AF83-F4C51BED8F74}"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9399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5792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872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04DA-D664-4824-A88D-5C27CC684A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1118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0428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5891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22685685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51834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31338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158153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6539920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786382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29883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9858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147662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84242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030464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4002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7494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255878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0756596"/>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0" tIns="0" rIns="0" bIns="0">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0" tIns="0" rIns="0" bIns="0">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21520366"/>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17684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83142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0" tIns="0" rIns="0" bIns="0"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186088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693890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30968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3957325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dirty="0">
              <a:solidFill>
                <a:srgbClr val="FFFFFF"/>
              </a:solidFill>
            </a:endParaRPr>
          </a:p>
        </p:txBody>
      </p:sp>
    </p:spTree>
    <p:extLst>
      <p:ext uri="{BB962C8B-B14F-4D97-AF65-F5344CB8AC3E}">
        <p14:creationId xmlns:p14="http://schemas.microsoft.com/office/powerpoint/2010/main" val="255849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218928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433094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FFFFFF"/>
              </a:solidFill>
            </a:endParaRPr>
          </a:p>
        </p:txBody>
      </p:sp>
    </p:spTree>
    <p:extLst>
      <p:ext uri="{BB962C8B-B14F-4D97-AF65-F5344CB8AC3E}">
        <p14:creationId xmlns:p14="http://schemas.microsoft.com/office/powerpoint/2010/main" val="383919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1563399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7733035"/>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0" tIns="0" rIns="0" bIns="0">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0" tIns="0" rIns="0" bIns="0">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79373822"/>
      </p:ext>
    </p:extLst>
  </p:cSld>
  <p:clrMapOvr>
    <a:masterClrMapping/>
  </p:clrMapOvr>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604187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85143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0" tIns="0" rIns="0" bIns="0"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832977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335304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779513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940590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dirty="0">
              <a:solidFill>
                <a:srgbClr val="FFFFFF"/>
              </a:solidFill>
            </a:endParaRPr>
          </a:p>
        </p:txBody>
      </p:sp>
    </p:spTree>
    <p:extLst>
      <p:ext uri="{BB962C8B-B14F-4D97-AF65-F5344CB8AC3E}">
        <p14:creationId xmlns:p14="http://schemas.microsoft.com/office/powerpoint/2010/main" val="384776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869235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4117965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57605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71377"/>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0" tIns="0" rIns="0" bIns="0">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0" tIns="0" rIns="0" bIns="0">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13859230"/>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2297218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97975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0" tIns="0" rIns="0" bIns="0"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204033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24384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584637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510684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04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58935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42104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82061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Logo on Backgroun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120651" y="6316664"/>
            <a:ext cx="10745787" cy="618588"/>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316242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027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Walk-in">
    <p:spTree>
      <p:nvGrpSpPr>
        <p:cNvPr id="1" name=""/>
        <p:cNvGrpSpPr/>
        <p:nvPr/>
      </p:nvGrpSpPr>
      <p:grpSpPr>
        <a:xfrm>
          <a:off x="0" y="0"/>
          <a:ext cx="0" cy="0"/>
          <a:chOff x="0" y="0"/>
          <a:chExt cx="0" cy="0"/>
        </a:xfrm>
      </p:grpSpPr>
      <p:sp>
        <p:nvSpPr>
          <p:cNvPr id="7" name="Freeform 6"/>
          <p:cNvSpPr>
            <a:spLocks noEditPoints="1"/>
          </p:cNvSpPr>
          <p:nvPr/>
        </p:nvSpPr>
        <p:spPr bwMode="auto">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dirty="0">
              <a:solidFill>
                <a:srgbClr val="FFFFFF"/>
              </a:solidFill>
            </a:endParaRPr>
          </a:p>
        </p:txBody>
      </p:sp>
    </p:spTree>
    <p:extLst>
      <p:ext uri="{BB962C8B-B14F-4D97-AF65-F5344CB8AC3E}">
        <p14:creationId xmlns:p14="http://schemas.microsoft.com/office/powerpoint/2010/main" val="27802503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p:nvSpPr>
        <p:spPr bwMode="auto">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dirty="0">
              <a:solidFill>
                <a:srgbClr val="FFFFFF"/>
              </a:solidFill>
            </a:endParaRPr>
          </a:p>
        </p:txBody>
      </p:sp>
    </p:spTree>
    <p:extLst>
      <p:ext uri="{BB962C8B-B14F-4D97-AF65-F5344CB8AC3E}">
        <p14:creationId xmlns:p14="http://schemas.microsoft.com/office/powerpoint/2010/main" val="2019661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9" y="2125664"/>
            <a:ext cx="11887202"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16033390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19500875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8086179"/>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0" tIns="0" rIns="0" bIns="0">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0" tIns="0" rIns="0" bIns="0">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24622916"/>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568068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63283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0" tIns="0" rIns="0" bIns="0"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178202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371364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0" tIns="0" rIns="0" bIns="0"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26034764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73303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259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7906655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08272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84120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21381808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34565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24016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138295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6044616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278529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34123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8645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613702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3587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8459787"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32" y="3103734"/>
            <a:ext cx="3687046" cy="787059"/>
          </a:xfrm>
          <a:prstGeom prst="rect">
            <a:avLst/>
          </a:prstGeom>
        </p:spPr>
      </p:pic>
    </p:spTree>
    <p:extLst>
      <p:ext uri="{BB962C8B-B14F-4D97-AF65-F5344CB8AC3E}">
        <p14:creationId xmlns:p14="http://schemas.microsoft.com/office/powerpoint/2010/main" val="42817709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324"/>
            <a:endParaRPr lang="en-US" sz="180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3208322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324"/>
            <a:endParaRPr lang="en-US" sz="1800">
              <a:solidFill>
                <a:srgbClr val="404040"/>
              </a:solidFill>
            </a:endParaRPr>
          </a:p>
        </p:txBody>
      </p:sp>
    </p:spTree>
    <p:extLst>
      <p:ext uri="{BB962C8B-B14F-4D97-AF65-F5344CB8AC3E}">
        <p14:creationId xmlns:p14="http://schemas.microsoft.com/office/powerpoint/2010/main" val="3639626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53812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7.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609583852"/>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888572395"/>
      </p:ext>
    </p:extLst>
  </p:cSld>
  <p:clrMap bg1="dk1" tx1="lt1" bg2="dk2" tx2="lt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993980257"/>
      </p:ext>
    </p:extLst>
  </p:cSld>
  <p:clrMap bg1="dk1" tx1="lt1" bg2="dk2" tx2="lt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 id="2147484459" r:id="rId14"/>
    <p:sldLayoutId id="2147484460" r:id="rId15"/>
    <p:sldLayoutId id="2147484461" r:id="rId16"/>
    <p:sldLayoutId id="2147484462" r:id="rId17"/>
    <p:sldLayoutId id="2147484463" r:id="rId18"/>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386816099"/>
      </p:ext>
    </p:extLst>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 id="2147484477" r:id="rId13"/>
  </p:sldLayoutIdLst>
  <p:txStyles>
    <p:titleStyle>
      <a:lvl1pPr algn="l" defTabSz="913991" rtl="0" eaLnBrk="1" latinLnBrk="0" hangingPunct="1">
        <a:spcBef>
          <a:spcPct val="0"/>
        </a:spcBef>
        <a:buNone/>
        <a:defRPr sz="4799" kern="1200">
          <a:solidFill>
            <a:srgbClr val="505050"/>
          </a:soli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solidFill>
            <a:srgbClr val="505050"/>
          </a:solidFill>
          <a:latin typeface="+mj-lt"/>
          <a:ea typeface="+mn-ea"/>
          <a:cs typeface="+mn-cs"/>
        </a:defRPr>
      </a:lvl1pPr>
      <a:lvl2pPr marL="0" indent="0" algn="l" defTabSz="913991" rtl="0" eaLnBrk="1" latinLnBrk="0" hangingPunct="1">
        <a:spcBef>
          <a:spcPct val="20000"/>
        </a:spcBef>
        <a:buFont typeface="Arial" pitchFamily="34" charset="0"/>
        <a:buNone/>
        <a:defRPr sz="2800" kern="1200">
          <a:solidFill>
            <a:srgbClr val="505050"/>
          </a:soli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852136598"/>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03133191"/>
      </p:ext>
    </p:extLst>
  </p:cSld>
  <p:clrMap bg1="dk1" tx1="lt1" bg2="dk2" tx2="lt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8" Type="http://schemas.openxmlformats.org/officeDocument/2006/relationships/hyperlink" Target="http://code.msdn.microsoft.com/windowsapps/Lock-Screen-Call-SDK-Sample-fb701f9f" TargetMode="External"/><Relationship Id="rId3" Type="http://schemas.openxmlformats.org/officeDocument/2006/relationships/hyperlink" Target="http://www.microsoft.com/en-us/download/details.aspx?displaylang=en&amp;id=27411" TargetMode="External"/><Relationship Id="rId7" Type="http://schemas.openxmlformats.org/officeDocument/2006/relationships/hyperlink" Target="http://msdn.microsoft.com/en-us/library/windows/apps/hh465403.aspx" TargetMode="External"/><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hyperlink" Target="http://blogs.msdn.com/b/windowsappdev/archive/2012/05/24/being-productive-in-the-background-background-tasks.aspx" TargetMode="External"/><Relationship Id="rId5" Type="http://schemas.openxmlformats.org/officeDocument/2006/relationships/hyperlink" Target="http://www.microsoft.com/en-us/download/details.aspx?id=28999" TargetMode="External"/><Relationship Id="rId4" Type="http://schemas.openxmlformats.org/officeDocument/2006/relationships/hyperlink" Target="http://code.msdn.microsoft.com/windowsapps/Background-Task-Sample-9209ade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3.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245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Writing a background task </a:t>
            </a:r>
            <a:endParaRPr lang="en-US" dirty="0"/>
          </a:p>
        </p:txBody>
      </p:sp>
      <p:sp>
        <p:nvSpPr>
          <p:cNvPr id="5" name="Text Placeholder 4"/>
          <p:cNvSpPr>
            <a:spLocks noGrp="1"/>
          </p:cNvSpPr>
          <p:nvPr>
            <p:ph type="body" sz="quarter" idx="10"/>
          </p:nvPr>
        </p:nvSpPr>
        <p:spPr/>
        <p:txBody>
          <a:bodyPr/>
          <a:lstStyle/>
          <a:p>
            <a:r>
              <a:rPr lang="en-US" dirty="0" smtClean="0"/>
              <a:t>Can be authored in any Windows Runtime language (C++, C#, JS, VB)</a:t>
            </a:r>
          </a:p>
          <a:p>
            <a:r>
              <a:rPr lang="en-US" dirty="0" smtClean="0"/>
              <a:t>Must be manifested</a:t>
            </a:r>
          </a:p>
          <a:p>
            <a:r>
              <a:rPr lang="en-US" dirty="0"/>
              <a:t>App must run </a:t>
            </a:r>
            <a:r>
              <a:rPr lang="en-US" dirty="0" smtClean="0"/>
              <a:t>to </a:t>
            </a:r>
            <a:r>
              <a:rPr lang="en-US" dirty="0"/>
              <a:t>register </a:t>
            </a:r>
            <a:r>
              <a:rPr lang="en-US" dirty="0" smtClean="0"/>
              <a:t>background </a:t>
            </a:r>
            <a:r>
              <a:rPr lang="en-US" dirty="0"/>
              <a:t>tasks  </a:t>
            </a:r>
          </a:p>
          <a:p>
            <a:r>
              <a:rPr lang="en-US" dirty="0" smtClean="0"/>
              <a:t>They have one trigger and zero or more conditions </a:t>
            </a:r>
          </a:p>
          <a:p>
            <a:r>
              <a:rPr lang="en-US" dirty="0" smtClean="0"/>
              <a:t>All background task registrations are persistent</a:t>
            </a:r>
          </a:p>
          <a:p>
            <a:endParaRPr lang="en-US" dirty="0"/>
          </a:p>
        </p:txBody>
      </p:sp>
    </p:spTree>
    <p:extLst>
      <p:ext uri="{BB962C8B-B14F-4D97-AF65-F5344CB8AC3E}">
        <p14:creationId xmlns:p14="http://schemas.microsoft.com/office/powerpoint/2010/main" val="3021948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719918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Registering a background task</a:t>
            </a:r>
            <a:endParaRPr lang="en-US" dirty="0"/>
          </a:p>
        </p:txBody>
      </p:sp>
      <p:sp>
        <p:nvSpPr>
          <p:cNvPr id="9" name="Content Placeholder 8"/>
          <p:cNvSpPr>
            <a:spLocks noGrp="1"/>
          </p:cNvSpPr>
          <p:nvPr>
            <p:ph sz="quarter" idx="14"/>
          </p:nvPr>
        </p:nvSpPr>
        <p:spPr/>
        <p:txBody>
          <a:bodyPr>
            <a:normAutofit fontScale="55000" lnSpcReduction="20000"/>
          </a:bodyPr>
          <a:lstStyle/>
          <a:p>
            <a:r>
              <a:rPr lang="en-US" sz="2448" dirty="0">
                <a:solidFill>
                  <a:srgbClr val="0000FF"/>
                </a:solidFill>
                <a:highlight>
                  <a:srgbClr val="FFFFFF"/>
                </a:highlight>
              </a:rPr>
              <a:t>private</a:t>
            </a:r>
            <a:r>
              <a:rPr lang="en-US" sz="2448" dirty="0">
                <a:solidFill>
                  <a:srgbClr val="000000"/>
                </a:solidFill>
                <a:highlight>
                  <a:srgbClr val="FFFFFF"/>
                </a:highlight>
              </a:rPr>
              <a:t> </a:t>
            </a:r>
            <a:r>
              <a:rPr lang="en-US" sz="2448" dirty="0">
                <a:solidFill>
                  <a:srgbClr val="0000FF"/>
                </a:solidFill>
                <a:highlight>
                  <a:srgbClr val="FFFFFF"/>
                </a:highlight>
              </a:rPr>
              <a:t>void</a:t>
            </a:r>
            <a:r>
              <a:rPr lang="en-US" sz="2448" dirty="0">
                <a:solidFill>
                  <a:srgbClr val="000000"/>
                </a:solidFill>
                <a:highlight>
                  <a:srgbClr val="FFFFFF"/>
                </a:highlight>
              </a:rPr>
              <a:t> RegisterBackgroundTasks()</a:t>
            </a:r>
          </a:p>
          <a:p>
            <a:r>
              <a:rPr lang="en-US" sz="2448" dirty="0">
                <a:solidFill>
                  <a:srgbClr val="000000"/>
                </a:solidFill>
                <a:highlight>
                  <a:srgbClr val="FFFFFF"/>
                </a:highlight>
              </a:rPr>
              <a:t>{</a:t>
            </a:r>
          </a:p>
          <a:p>
            <a:r>
              <a:rPr lang="en-US" sz="2448" dirty="0">
                <a:solidFill>
                  <a:srgbClr val="2B91AF"/>
                </a:solidFill>
                <a:highlight>
                  <a:srgbClr val="FFFFFF"/>
                </a:highlight>
              </a:rPr>
              <a:t>    BackgroundTaskBuilder</a:t>
            </a:r>
            <a:r>
              <a:rPr lang="en-US" sz="2448" dirty="0">
                <a:solidFill>
                  <a:srgbClr val="000000"/>
                </a:solidFill>
                <a:highlight>
                  <a:srgbClr val="FFFFFF"/>
                </a:highlight>
              </a:rPr>
              <a:t> builder =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a:solidFill>
                  <a:srgbClr val="2B91AF"/>
                </a:solidFill>
                <a:highlight>
                  <a:srgbClr val="FFFFFF"/>
                </a:highlight>
              </a:rPr>
              <a:t>BackgroundTaskBuilder</a:t>
            </a:r>
            <a:r>
              <a:rPr lang="en-US" sz="2448" dirty="0">
                <a:solidFill>
                  <a:srgbClr val="000000"/>
                </a:solidFill>
                <a:highlight>
                  <a:srgbClr val="FFFFFF"/>
                </a:highlight>
              </a:rPr>
              <a:t>(); </a:t>
            </a:r>
          </a:p>
          <a:p>
            <a:r>
              <a:rPr lang="en-US" sz="2448" dirty="0">
                <a:solidFill>
                  <a:srgbClr val="000000"/>
                </a:solidFill>
                <a:highlight>
                  <a:srgbClr val="FFFFFF"/>
                </a:highlight>
              </a:rPr>
              <a:t>    </a:t>
            </a:r>
            <a:r>
              <a:rPr lang="en-US" sz="2448" dirty="0">
                <a:solidFill>
                  <a:srgbClr val="008000"/>
                </a:solidFill>
                <a:highlight>
                  <a:srgbClr val="FFFFFF"/>
                </a:highlight>
              </a:rPr>
              <a:t>// Friendly string name identifying the background task</a:t>
            </a:r>
            <a:endParaRPr lang="en-US" sz="2448" dirty="0">
              <a:solidFill>
                <a:srgbClr val="000000"/>
              </a:solidFill>
              <a:highlight>
                <a:srgbClr val="FFFFFF"/>
              </a:highlight>
            </a:endParaRPr>
          </a:p>
          <a:p>
            <a:r>
              <a:rPr lang="en-US" sz="2448" dirty="0">
                <a:solidFill>
                  <a:srgbClr val="000000"/>
                </a:solidFill>
                <a:highlight>
                  <a:srgbClr val="FFFFFF"/>
                </a:highlight>
              </a:rPr>
              <a:t>    builder.Name = </a:t>
            </a:r>
            <a:r>
              <a:rPr lang="en-US" sz="2448" dirty="0">
                <a:solidFill>
                  <a:srgbClr val="A31515"/>
                </a:solidFill>
                <a:highlight>
                  <a:srgbClr val="FFFFFF"/>
                </a:highlight>
              </a:rPr>
              <a:t>"</a:t>
            </a:r>
            <a:r>
              <a:rPr lang="en-US" sz="2448" dirty="0">
                <a:solidFill>
                  <a:srgbClr val="A31515"/>
                </a:solidFill>
                <a:highlight>
                  <a:srgbClr val="FFFFFF"/>
                </a:highlight>
              </a:rPr>
              <a:t>Background Test Class</a:t>
            </a:r>
            <a:r>
              <a:rPr lang="en-US" sz="2448" dirty="0">
                <a:solidFill>
                  <a:srgbClr val="A31515"/>
                </a:solidFill>
                <a:highlight>
                  <a:srgbClr val="FFFFFF"/>
                </a:highlight>
              </a:rPr>
              <a:t>"</a:t>
            </a:r>
            <a:r>
              <a:rPr lang="en-US" sz="2448" dirty="0">
                <a:solidFill>
                  <a:srgbClr val="000000"/>
                </a:solidFill>
                <a:highlight>
                  <a:srgbClr val="FFFFFF"/>
                </a:highlight>
              </a:rPr>
              <a:t>;</a:t>
            </a:r>
            <a:r>
              <a:rPr lang="en-US" sz="2448" dirty="0">
                <a:solidFill>
                  <a:srgbClr val="008000"/>
                </a:solidFill>
                <a:highlight>
                  <a:srgbClr val="FFFFFF"/>
                </a:highlight>
              </a:rPr>
              <a:t> </a:t>
            </a:r>
          </a:p>
          <a:p>
            <a:r>
              <a:rPr lang="en-US" sz="2448" dirty="0">
                <a:solidFill>
                  <a:srgbClr val="000000"/>
                </a:solidFill>
                <a:highlight>
                  <a:srgbClr val="FFFFFF"/>
                </a:highlight>
              </a:rPr>
              <a:t>    </a:t>
            </a:r>
            <a:r>
              <a:rPr lang="en-US" sz="2448" dirty="0">
                <a:solidFill>
                  <a:srgbClr val="008000"/>
                </a:solidFill>
                <a:highlight>
                  <a:srgbClr val="FFFFFF"/>
                </a:highlight>
              </a:rPr>
              <a:t>// Class name </a:t>
            </a:r>
            <a:endParaRPr lang="en-US" sz="2448" dirty="0">
              <a:solidFill>
                <a:srgbClr val="000000"/>
              </a:solidFill>
              <a:highlight>
                <a:srgbClr val="FFFFFF"/>
              </a:highlight>
            </a:endParaRPr>
          </a:p>
          <a:p>
            <a:r>
              <a:rPr lang="en-US" sz="2448" dirty="0">
                <a:solidFill>
                  <a:srgbClr val="000000"/>
                </a:solidFill>
                <a:highlight>
                  <a:srgbClr val="FFFFFF"/>
                </a:highlight>
              </a:rPr>
              <a:t>    builder.TaskEntryPoint = </a:t>
            </a:r>
            <a:r>
              <a:rPr lang="en-US" sz="2448" dirty="0">
                <a:solidFill>
                  <a:srgbClr val="A31515"/>
                </a:solidFill>
                <a:highlight>
                  <a:srgbClr val="FFFFFF"/>
                </a:highlight>
              </a:rPr>
              <a:t>"BackgroundTaskLibrary.TestClass"</a:t>
            </a:r>
            <a:r>
              <a:rPr lang="en-US" sz="2448" dirty="0">
                <a:solidFill>
                  <a:srgbClr val="000000"/>
                </a:solidFill>
                <a:highlight>
                  <a:srgbClr val="FFFFFF"/>
                </a:highlight>
              </a:rPr>
              <a:t>;</a:t>
            </a:r>
            <a:r>
              <a:rPr lang="en-US" sz="2448" dirty="0">
                <a:solidFill>
                  <a:srgbClr val="008000"/>
                </a:solidFill>
                <a:highlight>
                  <a:srgbClr val="FFFFFF"/>
                </a:highlight>
              </a:rPr>
              <a:t> </a:t>
            </a:r>
            <a:endParaRPr lang="en-US" sz="2448" dirty="0">
              <a:solidFill>
                <a:srgbClr val="000000"/>
              </a:solidFill>
              <a:highlight>
                <a:srgbClr val="FFFFFF"/>
              </a:highlight>
            </a:endParaRPr>
          </a:p>
          <a:p>
            <a:r>
              <a:rPr lang="en-US" sz="2448" dirty="0">
                <a:solidFill>
                  <a:srgbClr val="000000"/>
                </a:solidFill>
                <a:highlight>
                  <a:srgbClr val="FFFFFF"/>
                </a:highlight>
              </a:rPr>
              <a:t>    </a:t>
            </a:r>
            <a:r>
              <a:rPr lang="en-US" sz="2448" dirty="0">
                <a:solidFill>
                  <a:srgbClr val="2B91AF"/>
                </a:solidFill>
                <a:highlight>
                  <a:srgbClr val="FFFFFF"/>
                </a:highlight>
              </a:rPr>
              <a:t>IBackgroundTrigger</a:t>
            </a:r>
            <a:r>
              <a:rPr lang="en-US" sz="2448" dirty="0">
                <a:solidFill>
                  <a:srgbClr val="000000"/>
                </a:solidFill>
                <a:highlight>
                  <a:srgbClr val="FFFFFF"/>
                </a:highlight>
              </a:rPr>
              <a:t> trigger =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a:solidFill>
                  <a:srgbClr val="2B91AF"/>
                </a:solidFill>
                <a:highlight>
                  <a:srgbClr val="FFFFFF"/>
                </a:highlight>
              </a:rPr>
              <a:t>TimeTrigger</a:t>
            </a:r>
            <a:r>
              <a:rPr lang="en-US" sz="2448" dirty="0">
                <a:solidFill>
                  <a:srgbClr val="000000"/>
                </a:solidFill>
                <a:highlight>
                  <a:srgbClr val="FFFFFF"/>
                </a:highlight>
              </a:rPr>
              <a:t>(15, </a:t>
            </a:r>
            <a:r>
              <a:rPr lang="en-US" sz="2448" dirty="0">
                <a:solidFill>
                  <a:srgbClr val="0000FF"/>
                </a:solidFill>
                <a:highlight>
                  <a:srgbClr val="FFFFFF"/>
                </a:highlight>
              </a:rPr>
              <a:t>true</a:t>
            </a:r>
            <a:r>
              <a:rPr lang="en-US" sz="2448" dirty="0">
                <a:solidFill>
                  <a:srgbClr val="000000"/>
                </a:solidFill>
                <a:highlight>
                  <a:srgbClr val="FFFFFF"/>
                </a:highlight>
              </a:rPr>
              <a:t>);</a:t>
            </a:r>
          </a:p>
          <a:p>
            <a:r>
              <a:rPr lang="en-US" sz="2448" dirty="0">
                <a:solidFill>
                  <a:srgbClr val="000000"/>
                </a:solidFill>
                <a:highlight>
                  <a:srgbClr val="FFFFFF"/>
                </a:highlight>
              </a:rPr>
              <a:t>    builder.SetTrigger(trigger);</a:t>
            </a:r>
          </a:p>
          <a:p>
            <a:r>
              <a:rPr lang="en-US" sz="2448" dirty="0">
                <a:solidFill>
                  <a:srgbClr val="000000"/>
                </a:solidFill>
                <a:highlight>
                  <a:srgbClr val="FFFFFF"/>
                </a:highlight>
              </a:rPr>
              <a:t>    </a:t>
            </a:r>
            <a:r>
              <a:rPr lang="en-US" sz="2448" dirty="0">
                <a:solidFill>
                  <a:srgbClr val="2B91AF"/>
                </a:solidFill>
                <a:highlight>
                  <a:srgbClr val="FFFFFF"/>
                </a:highlight>
              </a:rPr>
              <a:t>IBackgroundCondition</a:t>
            </a:r>
            <a:r>
              <a:rPr lang="en-US" sz="2448" dirty="0">
                <a:solidFill>
                  <a:srgbClr val="000000"/>
                </a:solidFill>
                <a:highlight>
                  <a:srgbClr val="FFFFFF"/>
                </a:highlight>
              </a:rPr>
              <a:t> condition =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a:solidFill>
                  <a:srgbClr val="2B91AF"/>
                </a:solidFill>
                <a:highlight>
                  <a:srgbClr val="FFFFFF"/>
                </a:highlight>
              </a:rPr>
              <a:t>SystemCondition</a:t>
            </a:r>
            <a:r>
              <a:rPr lang="en-US" sz="2448" dirty="0">
                <a:solidFill>
                  <a:srgbClr val="000000"/>
                </a:solidFill>
                <a:highlight>
                  <a:srgbClr val="FFFFFF"/>
                </a:highlight>
              </a:rPr>
              <a:t>(</a:t>
            </a:r>
            <a:r>
              <a:rPr lang="en-US" sz="2448" dirty="0">
                <a:solidFill>
                  <a:srgbClr val="2B91AF"/>
                </a:solidFill>
                <a:highlight>
                  <a:srgbClr val="FFFFFF"/>
                </a:highlight>
              </a:rPr>
              <a:t>SystemConditionType</a:t>
            </a:r>
            <a:r>
              <a:rPr lang="en-US" sz="2448" dirty="0">
                <a:solidFill>
                  <a:srgbClr val="000000"/>
                </a:solidFill>
                <a:highlight>
                  <a:srgbClr val="FFFFFF"/>
                </a:highlight>
              </a:rPr>
              <a:t>.InternetAvailable);</a:t>
            </a:r>
          </a:p>
          <a:p>
            <a:r>
              <a:rPr lang="en-US" sz="2448" dirty="0">
                <a:solidFill>
                  <a:srgbClr val="000000"/>
                </a:solidFill>
                <a:highlight>
                  <a:srgbClr val="FFFFFF"/>
                </a:highlight>
              </a:rPr>
              <a:t>    builder.AddCondition(condition);</a:t>
            </a:r>
          </a:p>
          <a:p>
            <a:r>
              <a:rPr lang="en-US" sz="2448" dirty="0">
                <a:solidFill>
                  <a:srgbClr val="000000"/>
                </a:solidFill>
                <a:highlight>
                  <a:srgbClr val="FFFFFF"/>
                </a:highlight>
              </a:rPr>
              <a:t>    </a:t>
            </a:r>
            <a:r>
              <a:rPr lang="en-US" sz="2448" dirty="0">
                <a:solidFill>
                  <a:srgbClr val="2B91AF"/>
                </a:solidFill>
                <a:highlight>
                  <a:srgbClr val="FFFFFF"/>
                </a:highlight>
              </a:rPr>
              <a:t>IBackgroundTaskRegistration</a:t>
            </a:r>
            <a:r>
              <a:rPr lang="en-US" sz="2448" dirty="0">
                <a:solidFill>
                  <a:srgbClr val="000000"/>
                </a:solidFill>
                <a:highlight>
                  <a:srgbClr val="FFFFFF"/>
                </a:highlight>
              </a:rPr>
              <a:t> task = builder.Register();</a:t>
            </a:r>
          </a:p>
          <a:p>
            <a:endParaRPr lang="en-US" sz="2448" dirty="0">
              <a:solidFill>
                <a:srgbClr val="000000"/>
              </a:solidFill>
              <a:highlight>
                <a:srgbClr val="FFFFFF"/>
              </a:highlight>
            </a:endParaRPr>
          </a:p>
          <a:p>
            <a:r>
              <a:rPr lang="en-US" sz="2448" dirty="0">
                <a:solidFill>
                  <a:srgbClr val="000000"/>
                </a:solidFill>
                <a:highlight>
                  <a:srgbClr val="FFFFFF"/>
                </a:highlight>
              </a:rPr>
              <a:t>    </a:t>
            </a:r>
            <a:r>
              <a:rPr lang="en-US" sz="2448" dirty="0">
                <a:solidFill>
                  <a:srgbClr val="000000"/>
                </a:solidFill>
                <a:highlight>
                  <a:srgbClr val="FFFFFF"/>
                </a:highlight>
              </a:rPr>
              <a:t>task.Progress +=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a:solidFill>
                  <a:srgbClr val="2B91AF"/>
                </a:solidFill>
                <a:highlight>
                  <a:srgbClr val="FFFFFF"/>
                </a:highlight>
              </a:rPr>
              <a:t>BackgroundTaskProgressEventHandler</a:t>
            </a:r>
            <a:r>
              <a:rPr lang="en-US" sz="2448" dirty="0">
                <a:solidFill>
                  <a:srgbClr val="000000"/>
                </a:solidFill>
                <a:highlight>
                  <a:srgbClr val="FFFFFF"/>
                </a:highlight>
              </a:rPr>
              <a:t>(task_Progress);</a:t>
            </a:r>
          </a:p>
          <a:p>
            <a:r>
              <a:rPr lang="en-US" sz="2448" dirty="0">
                <a:solidFill>
                  <a:srgbClr val="000000"/>
                </a:solidFill>
                <a:highlight>
                  <a:srgbClr val="FFFFFF"/>
                </a:highlight>
              </a:rPr>
              <a:t>    task.Completed +=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a:solidFill>
                  <a:srgbClr val="2B91AF"/>
                </a:solidFill>
                <a:highlight>
                  <a:srgbClr val="FFFFFF"/>
                </a:highlight>
              </a:rPr>
              <a:t>BackgroundTaskCompletedEventHandler</a:t>
            </a:r>
            <a:r>
              <a:rPr lang="en-US" sz="2448" dirty="0">
                <a:solidFill>
                  <a:srgbClr val="000000"/>
                </a:solidFill>
                <a:highlight>
                  <a:srgbClr val="FFFFFF"/>
                </a:highlight>
              </a:rPr>
              <a:t>(task_Completed);</a:t>
            </a:r>
          </a:p>
          <a:p>
            <a:r>
              <a:rPr lang="en-US" sz="2448" dirty="0">
                <a:solidFill>
                  <a:srgbClr val="000000"/>
                </a:solidFill>
                <a:highlight>
                  <a:srgbClr val="FFFFFF"/>
                </a:highlight>
              </a:rPr>
              <a:t>}</a:t>
            </a:r>
          </a:p>
          <a:p>
            <a:endParaRPr lang="en-US" dirty="0"/>
          </a:p>
        </p:txBody>
      </p:sp>
    </p:spTree>
    <p:extLst>
      <p:ext uri="{BB962C8B-B14F-4D97-AF65-F5344CB8AC3E}">
        <p14:creationId xmlns:p14="http://schemas.microsoft.com/office/powerpoint/2010/main" val="877072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task run implementation</a:t>
            </a:r>
            <a:endParaRPr lang="en-US" dirty="0"/>
          </a:p>
        </p:txBody>
      </p:sp>
      <p:sp>
        <p:nvSpPr>
          <p:cNvPr id="3" name="Content Placeholder 2"/>
          <p:cNvSpPr>
            <a:spLocks noGrp="1"/>
          </p:cNvSpPr>
          <p:nvPr>
            <p:ph sz="quarter" idx="14"/>
          </p:nvPr>
        </p:nvSpPr>
        <p:spPr/>
        <p:txBody>
          <a:bodyPr>
            <a:normAutofit fontScale="47500" lnSpcReduction="20000"/>
          </a:bodyPr>
          <a:lstStyle/>
          <a:p>
            <a:r>
              <a:rPr lang="en-US" sz="2448" dirty="0">
                <a:solidFill>
                  <a:srgbClr val="0000FF"/>
                </a:solidFill>
                <a:highlight>
                  <a:srgbClr val="FFFFFF"/>
                </a:highlight>
              </a:rPr>
              <a:t>namespace</a:t>
            </a:r>
            <a:r>
              <a:rPr lang="en-US" sz="2448" dirty="0">
                <a:solidFill>
                  <a:srgbClr val="000000"/>
                </a:solidFill>
                <a:highlight>
                  <a:srgbClr val="FFFFFF"/>
                </a:highlight>
              </a:rPr>
              <a:t> BackgroundTaskLibrary</a:t>
            </a:r>
          </a:p>
          <a:p>
            <a:r>
              <a:rPr lang="en-US" sz="2448" dirty="0">
                <a:solidFill>
                  <a:srgbClr val="000000"/>
                </a:solidFill>
                <a:highlight>
                  <a:srgbClr val="FFFFFF"/>
                </a:highlight>
              </a:rPr>
              <a:t>{</a:t>
            </a:r>
          </a:p>
          <a:p>
            <a:r>
              <a:rPr lang="en-US" sz="2448" dirty="0">
                <a:solidFill>
                  <a:srgbClr val="000000"/>
                </a:solidFill>
                <a:highlight>
                  <a:srgbClr val="FFFFFF"/>
                </a:highlight>
              </a:rPr>
              <a:t>    </a:t>
            </a:r>
            <a:r>
              <a:rPr lang="en-US" sz="2448" dirty="0">
                <a:solidFill>
                  <a:srgbClr val="0000FF"/>
                </a:solidFill>
                <a:highlight>
                  <a:srgbClr val="FFFFFF"/>
                </a:highlight>
              </a:rPr>
              <a:t>public</a:t>
            </a:r>
            <a:r>
              <a:rPr lang="en-US" sz="2448" dirty="0">
                <a:solidFill>
                  <a:srgbClr val="000000"/>
                </a:solidFill>
                <a:highlight>
                  <a:srgbClr val="FFFFFF"/>
                </a:highlight>
              </a:rPr>
              <a:t> </a:t>
            </a:r>
            <a:r>
              <a:rPr lang="en-US" sz="2448" dirty="0">
                <a:solidFill>
                  <a:srgbClr val="0000FF"/>
                </a:solidFill>
                <a:highlight>
                  <a:srgbClr val="FFFFFF"/>
                </a:highlight>
              </a:rPr>
              <a:t>sealed</a:t>
            </a:r>
            <a:r>
              <a:rPr lang="en-US" sz="2448" dirty="0">
                <a:solidFill>
                  <a:srgbClr val="000000"/>
                </a:solidFill>
                <a:highlight>
                  <a:srgbClr val="FFFFFF"/>
                </a:highlight>
              </a:rPr>
              <a:t> </a:t>
            </a:r>
            <a:r>
              <a:rPr lang="en-US" sz="2448" dirty="0">
                <a:solidFill>
                  <a:srgbClr val="0000FF"/>
                </a:solidFill>
                <a:highlight>
                  <a:srgbClr val="FFFFFF"/>
                </a:highlight>
              </a:rPr>
              <a:t>class</a:t>
            </a:r>
            <a:r>
              <a:rPr lang="en-US" sz="2448" dirty="0">
                <a:solidFill>
                  <a:srgbClr val="000000"/>
                </a:solidFill>
                <a:highlight>
                  <a:srgbClr val="FFFFFF"/>
                </a:highlight>
              </a:rPr>
              <a:t> </a:t>
            </a:r>
            <a:r>
              <a:rPr lang="en-US" sz="2448" dirty="0">
                <a:solidFill>
                  <a:srgbClr val="2B91AF"/>
                </a:solidFill>
                <a:highlight>
                  <a:srgbClr val="FFFFFF"/>
                </a:highlight>
              </a:rPr>
              <a:t>TestClass</a:t>
            </a:r>
            <a:r>
              <a:rPr lang="en-US" sz="2448" dirty="0">
                <a:solidFill>
                  <a:srgbClr val="000000"/>
                </a:solidFill>
                <a:highlight>
                  <a:srgbClr val="FFFFFF"/>
                </a:highlight>
              </a:rPr>
              <a:t>:</a:t>
            </a:r>
            <a:r>
              <a:rPr lang="en-US" sz="2448" dirty="0">
                <a:solidFill>
                  <a:srgbClr val="2B91AF"/>
                </a:solidFill>
                <a:highlight>
                  <a:srgbClr val="FFFFFF"/>
                </a:highlight>
              </a:rPr>
              <a:t>IBackgroundTask</a:t>
            </a:r>
            <a:endParaRPr lang="en-US" sz="2448" dirty="0">
              <a:solidFill>
                <a:srgbClr val="000000"/>
              </a:solidFill>
              <a:highlight>
                <a:srgbClr val="FFFFFF"/>
              </a:highlight>
            </a:endParaRPr>
          </a:p>
          <a:p>
            <a:r>
              <a:rPr lang="en-US" sz="2448" dirty="0">
                <a:solidFill>
                  <a:srgbClr val="000000"/>
                </a:solidFill>
                <a:highlight>
                  <a:srgbClr val="FFFFFF"/>
                </a:highlight>
              </a:rPr>
              <a:t>    {</a:t>
            </a:r>
          </a:p>
          <a:p>
            <a:r>
              <a:rPr lang="en-US" sz="2448" dirty="0">
                <a:solidFill>
                  <a:srgbClr val="000000"/>
                </a:solidFill>
                <a:highlight>
                  <a:srgbClr val="FFFFFF"/>
                </a:highlight>
              </a:rPr>
              <a:t>        </a:t>
            </a:r>
            <a:r>
              <a:rPr lang="en-US" sz="2448" dirty="0">
                <a:solidFill>
                  <a:srgbClr val="0000FF"/>
                </a:solidFill>
                <a:highlight>
                  <a:srgbClr val="FFFFFF"/>
                </a:highlight>
              </a:rPr>
              <a:t>private</a:t>
            </a:r>
            <a:r>
              <a:rPr lang="en-US" sz="2448" dirty="0">
                <a:solidFill>
                  <a:srgbClr val="000000"/>
                </a:solidFill>
                <a:highlight>
                  <a:srgbClr val="FFFFFF"/>
                </a:highlight>
              </a:rPr>
              <a:t> </a:t>
            </a:r>
            <a:r>
              <a:rPr lang="en-US" sz="2448" dirty="0">
                <a:solidFill>
                  <a:srgbClr val="0000FF"/>
                </a:solidFill>
                <a:highlight>
                  <a:srgbClr val="FFFFFF"/>
                </a:highlight>
              </a:rPr>
              <a:t>int</a:t>
            </a:r>
            <a:r>
              <a:rPr lang="en-US" sz="2448" dirty="0">
                <a:solidFill>
                  <a:srgbClr val="000000"/>
                </a:solidFill>
                <a:highlight>
                  <a:srgbClr val="FFFFFF"/>
                </a:highlight>
              </a:rPr>
              <a:t> globalcount; </a:t>
            </a:r>
          </a:p>
          <a:p>
            <a:r>
              <a:rPr lang="en-US" sz="2448" dirty="0">
                <a:solidFill>
                  <a:srgbClr val="000000"/>
                </a:solidFill>
                <a:highlight>
                  <a:srgbClr val="FFFFFF"/>
                </a:highlight>
              </a:rPr>
              <a:t>        </a:t>
            </a:r>
            <a:r>
              <a:rPr lang="en-US" sz="2448" dirty="0">
                <a:solidFill>
                  <a:srgbClr val="0000FF"/>
                </a:solidFill>
                <a:highlight>
                  <a:srgbClr val="FFFFFF"/>
                </a:highlight>
              </a:rPr>
              <a:t>void</a:t>
            </a:r>
            <a:r>
              <a:rPr lang="en-US" sz="2448" dirty="0">
                <a:solidFill>
                  <a:srgbClr val="000000"/>
                </a:solidFill>
                <a:highlight>
                  <a:srgbClr val="FFFFFF"/>
                </a:highlight>
              </a:rPr>
              <a:t> </a:t>
            </a:r>
            <a:r>
              <a:rPr lang="en-US" sz="2448" dirty="0">
                <a:solidFill>
                  <a:srgbClr val="2B91AF"/>
                </a:solidFill>
                <a:highlight>
                  <a:srgbClr val="FFFFFF"/>
                </a:highlight>
              </a:rPr>
              <a:t>IBackgroundTask</a:t>
            </a:r>
            <a:r>
              <a:rPr lang="en-US" sz="2448" dirty="0">
                <a:solidFill>
                  <a:srgbClr val="000000"/>
                </a:solidFill>
                <a:highlight>
                  <a:srgbClr val="FFFFFF"/>
                </a:highlight>
              </a:rPr>
              <a:t>.Run(</a:t>
            </a:r>
            <a:r>
              <a:rPr lang="en-US" sz="2448" dirty="0">
                <a:solidFill>
                  <a:srgbClr val="2B91AF"/>
                </a:solidFill>
                <a:highlight>
                  <a:srgbClr val="FFFFFF"/>
                </a:highlight>
              </a:rPr>
              <a:t>IBackgroundTaskInstance</a:t>
            </a:r>
            <a:r>
              <a:rPr lang="en-US" sz="2448" dirty="0">
                <a:solidFill>
                  <a:srgbClr val="000000"/>
                </a:solidFill>
                <a:highlight>
                  <a:srgbClr val="FFFFFF"/>
                </a:highlight>
              </a:rPr>
              <a:t> taskInstance)</a:t>
            </a:r>
          </a:p>
          <a:p>
            <a:r>
              <a:rPr lang="en-US" sz="2448" dirty="0">
                <a:solidFill>
                  <a:srgbClr val="000000"/>
                </a:solidFill>
                <a:highlight>
                  <a:srgbClr val="FFFFFF"/>
                </a:highlight>
              </a:rPr>
              <a:t>        {</a:t>
            </a:r>
          </a:p>
          <a:p>
            <a:r>
              <a:rPr lang="en-US" sz="2448" dirty="0">
                <a:solidFill>
                  <a:srgbClr val="000000"/>
                </a:solidFill>
                <a:highlight>
                  <a:srgbClr val="FFFFFF"/>
                </a:highlight>
              </a:rPr>
              <a:t>            globalcount = 0; </a:t>
            </a:r>
            <a:endParaRPr lang="en-US" sz="2448" dirty="0">
              <a:solidFill>
                <a:srgbClr val="000000"/>
              </a:solidFill>
              <a:highlight>
                <a:srgbClr val="FFFFFF"/>
              </a:highlight>
            </a:endParaRPr>
          </a:p>
          <a:p>
            <a:r>
              <a:rPr lang="en-US" sz="2448" dirty="0">
                <a:solidFill>
                  <a:srgbClr val="000000"/>
                </a:solidFill>
                <a:highlight>
                  <a:srgbClr val="FFFFFF"/>
                </a:highlight>
              </a:rPr>
              <a:t>            </a:t>
            </a:r>
            <a:r>
              <a:rPr lang="en-US" sz="2448" dirty="0" err="1">
                <a:solidFill>
                  <a:srgbClr val="000000"/>
                </a:solidFill>
                <a:highlight>
                  <a:srgbClr val="FFFFFF"/>
                </a:highlight>
              </a:rPr>
              <a:t>taskInstance.Canceled</a:t>
            </a:r>
            <a:r>
              <a:rPr lang="en-US" sz="2448" dirty="0">
                <a:solidFill>
                  <a:srgbClr val="000000"/>
                </a:solidFill>
                <a:highlight>
                  <a:srgbClr val="FFFFFF"/>
                </a:highlight>
              </a:rPr>
              <a:t> </a:t>
            </a:r>
            <a:r>
              <a:rPr lang="en-US" sz="2448" dirty="0">
                <a:solidFill>
                  <a:srgbClr val="000000"/>
                </a:solidFill>
                <a:highlight>
                  <a:srgbClr val="FFFFFF"/>
                </a:highlight>
              </a:rPr>
              <a:t>+= </a:t>
            </a:r>
            <a:r>
              <a:rPr lang="en-US" sz="2448" dirty="0">
                <a:solidFill>
                  <a:srgbClr val="0000FF"/>
                </a:solidFill>
                <a:highlight>
                  <a:srgbClr val="FFFFFF"/>
                </a:highlight>
              </a:rPr>
              <a:t>new</a:t>
            </a:r>
            <a:r>
              <a:rPr lang="en-US" sz="2448" dirty="0">
                <a:solidFill>
                  <a:srgbClr val="000000"/>
                </a:solidFill>
                <a:highlight>
                  <a:srgbClr val="FFFFFF"/>
                </a:highlight>
              </a:rPr>
              <a:t> </a:t>
            </a:r>
            <a:r>
              <a:rPr lang="en-US" sz="2448" dirty="0" err="1">
                <a:solidFill>
                  <a:srgbClr val="2B91AF"/>
                </a:solidFill>
                <a:highlight>
                  <a:srgbClr val="FFFFFF"/>
                </a:highlight>
              </a:rPr>
              <a:t>BackgroundTaskCanceledEventHandler</a:t>
            </a:r>
            <a:r>
              <a:rPr lang="en-US" sz="2448" dirty="0">
                <a:solidFill>
                  <a:srgbClr val="000000"/>
                </a:solidFill>
                <a:highlight>
                  <a:srgbClr val="FFFFFF"/>
                </a:highlight>
              </a:rPr>
              <a:t>(</a:t>
            </a:r>
            <a:r>
              <a:rPr lang="en-US" sz="2448" dirty="0" err="1">
                <a:solidFill>
                  <a:srgbClr val="000000"/>
                </a:solidFill>
                <a:highlight>
                  <a:srgbClr val="FFFFFF"/>
                </a:highlight>
              </a:rPr>
              <a:t>OnCanceled</a:t>
            </a:r>
            <a:r>
              <a:rPr lang="en-US" sz="2448" dirty="0">
                <a:solidFill>
                  <a:srgbClr val="000000"/>
                </a:solidFill>
                <a:highlight>
                  <a:srgbClr val="FFFFFF"/>
                </a:highlight>
              </a:rPr>
              <a:t>);</a:t>
            </a:r>
          </a:p>
          <a:p>
            <a:r>
              <a:rPr lang="nn-NO" sz="2448" dirty="0">
                <a:solidFill>
                  <a:srgbClr val="000000"/>
                </a:solidFill>
                <a:highlight>
                  <a:srgbClr val="FFFFFF"/>
                </a:highlight>
              </a:rPr>
              <a:t>            </a:t>
            </a:r>
            <a:r>
              <a:rPr lang="nn-NO" sz="2448" dirty="0">
                <a:solidFill>
                  <a:srgbClr val="0000FF"/>
                </a:solidFill>
                <a:highlight>
                  <a:srgbClr val="FFFFFF"/>
                </a:highlight>
              </a:rPr>
              <a:t>for</a:t>
            </a:r>
            <a:r>
              <a:rPr lang="nn-NO" sz="2448" dirty="0">
                <a:solidFill>
                  <a:srgbClr val="000000"/>
                </a:solidFill>
                <a:highlight>
                  <a:srgbClr val="FFFFFF"/>
                </a:highlight>
              </a:rPr>
              <a:t> (</a:t>
            </a:r>
            <a:r>
              <a:rPr lang="nn-NO" sz="2448" dirty="0">
                <a:solidFill>
                  <a:srgbClr val="0000FF"/>
                </a:solidFill>
                <a:highlight>
                  <a:srgbClr val="FFFFFF"/>
                </a:highlight>
              </a:rPr>
              <a:t>int</a:t>
            </a:r>
            <a:r>
              <a:rPr lang="nn-NO" sz="2448" dirty="0">
                <a:solidFill>
                  <a:srgbClr val="000000"/>
                </a:solidFill>
                <a:highlight>
                  <a:srgbClr val="FFFFFF"/>
                </a:highlight>
              </a:rPr>
              <a:t> i = 0; i &lt; 100000; ++i)</a:t>
            </a:r>
          </a:p>
          <a:p>
            <a:r>
              <a:rPr lang="en-US" sz="2448" dirty="0">
                <a:solidFill>
                  <a:srgbClr val="000000"/>
                </a:solidFill>
                <a:highlight>
                  <a:srgbClr val="FFFFFF"/>
                </a:highlight>
              </a:rPr>
              <a:t>            {</a:t>
            </a:r>
          </a:p>
          <a:p>
            <a:r>
              <a:rPr lang="en-US" sz="2448" dirty="0">
                <a:solidFill>
                  <a:srgbClr val="000000"/>
                </a:solidFill>
                <a:highlight>
                  <a:srgbClr val="FFFFFF"/>
                </a:highlight>
              </a:rPr>
              <a:t>                </a:t>
            </a:r>
            <a:r>
              <a:rPr lang="en-US" sz="2448" dirty="0">
                <a:solidFill>
                  <a:srgbClr val="2B91AF"/>
                </a:solidFill>
                <a:highlight>
                  <a:srgbClr val="FFFFFF"/>
                </a:highlight>
              </a:rPr>
              <a:t>Interlocked</a:t>
            </a:r>
            <a:r>
              <a:rPr lang="en-US" sz="2448" dirty="0">
                <a:solidFill>
                  <a:srgbClr val="000000"/>
                </a:solidFill>
                <a:highlight>
                  <a:srgbClr val="FFFFFF"/>
                </a:highlight>
              </a:rPr>
              <a:t>.Increment(</a:t>
            </a:r>
            <a:r>
              <a:rPr lang="en-US" sz="2448" dirty="0">
                <a:solidFill>
                  <a:srgbClr val="0000FF"/>
                </a:solidFill>
                <a:highlight>
                  <a:srgbClr val="FFFFFF"/>
                </a:highlight>
              </a:rPr>
              <a:t>ref</a:t>
            </a:r>
            <a:r>
              <a:rPr lang="en-US" sz="2448" dirty="0">
                <a:solidFill>
                  <a:srgbClr val="000000"/>
                </a:solidFill>
                <a:highlight>
                  <a:srgbClr val="FFFFFF"/>
                </a:highlight>
              </a:rPr>
              <a:t> globalcount);</a:t>
            </a:r>
          </a:p>
          <a:p>
            <a:r>
              <a:rPr lang="en-US" sz="2448" dirty="0">
                <a:solidFill>
                  <a:srgbClr val="000000"/>
                </a:solidFill>
                <a:highlight>
                  <a:srgbClr val="FFFFFF"/>
                </a:highlight>
              </a:rPr>
              <a:t>                taskInstance.Progress = (</a:t>
            </a:r>
            <a:r>
              <a:rPr lang="en-US" sz="2448" dirty="0">
                <a:solidFill>
                  <a:srgbClr val="0000FF"/>
                </a:solidFill>
                <a:highlight>
                  <a:srgbClr val="FFFFFF"/>
                </a:highlight>
              </a:rPr>
              <a:t>uint</a:t>
            </a:r>
            <a:r>
              <a:rPr lang="en-US" sz="2448" dirty="0">
                <a:solidFill>
                  <a:srgbClr val="000000"/>
                </a:solidFill>
                <a:highlight>
                  <a:srgbClr val="FFFFFF"/>
                </a:highlight>
              </a:rPr>
              <a:t>)globalcount; </a:t>
            </a:r>
          </a:p>
          <a:p>
            <a:r>
              <a:rPr lang="en-US" sz="2448" dirty="0">
                <a:solidFill>
                  <a:srgbClr val="000000"/>
                </a:solidFill>
                <a:highlight>
                  <a:srgbClr val="FFFFFF"/>
                </a:highlight>
              </a:rPr>
              <a:t>            }</a:t>
            </a:r>
          </a:p>
          <a:p>
            <a:r>
              <a:rPr lang="en-US" sz="2448" dirty="0">
                <a:solidFill>
                  <a:srgbClr val="000000"/>
                </a:solidFill>
                <a:highlight>
                  <a:srgbClr val="FFFFFF"/>
                </a:highlight>
              </a:rPr>
              <a:t>        }</a:t>
            </a:r>
          </a:p>
          <a:p>
            <a:r>
              <a:rPr lang="en-US" sz="2448" dirty="0">
                <a:solidFill>
                  <a:srgbClr val="000000"/>
                </a:solidFill>
                <a:highlight>
                  <a:srgbClr val="FFFFFF"/>
                </a:highlight>
              </a:rPr>
              <a:t>    }</a:t>
            </a:r>
          </a:p>
          <a:p>
            <a:r>
              <a:rPr lang="en-US" sz="2448" dirty="0">
                <a:solidFill>
                  <a:srgbClr val="000000"/>
                </a:solidFill>
                <a:highlight>
                  <a:srgbClr val="FFFFFF"/>
                </a:highlight>
              </a:rPr>
              <a:t>}</a:t>
            </a:r>
          </a:p>
          <a:p>
            <a:endParaRPr lang="en-US" dirty="0"/>
          </a:p>
        </p:txBody>
      </p:sp>
    </p:spTree>
    <p:extLst>
      <p:ext uri="{BB962C8B-B14F-4D97-AF65-F5344CB8AC3E}">
        <p14:creationId xmlns:p14="http://schemas.microsoft.com/office/powerpoint/2010/main" val="900795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2" y="-1"/>
            <a:ext cx="12434711" cy="6994525"/>
          </a:xfrm>
          <a:prstGeom prst="rect">
            <a:avLst/>
          </a:prstGeom>
        </p:spPr>
      </p:pic>
    </p:spTree>
    <p:extLst>
      <p:ext uri="{BB962C8B-B14F-4D97-AF65-F5344CB8AC3E}">
        <p14:creationId xmlns:p14="http://schemas.microsoft.com/office/powerpoint/2010/main" val="33540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Debugging background tasks </a:t>
            </a:r>
            <a:endParaRPr lang="en-US" dirty="0"/>
          </a:p>
        </p:txBody>
      </p:sp>
      <p:sp>
        <p:nvSpPr>
          <p:cNvPr id="4" name="Text Placeholder 3"/>
          <p:cNvSpPr>
            <a:spLocks noGrp="1"/>
          </p:cNvSpPr>
          <p:nvPr>
            <p:ph type="body" sz="quarter" idx="10"/>
          </p:nvPr>
        </p:nvSpPr>
        <p:spPr/>
        <p:txBody>
          <a:bodyPr/>
          <a:lstStyle/>
          <a:p>
            <a:r>
              <a:rPr lang="en-US" dirty="0" smtClean="0"/>
              <a:t>Visual Studio can trigger background tasks</a:t>
            </a:r>
          </a:p>
          <a:p>
            <a:endParaRPr lang="en-US" dirty="0" smtClean="0"/>
          </a:p>
          <a:p>
            <a:r>
              <a:rPr lang="en-US" dirty="0" smtClean="0"/>
              <a:t>Look in Event Viewer for debugging clues if the task doesn’t start</a:t>
            </a:r>
          </a:p>
          <a:p>
            <a:pPr marL="1039867" lvl="2" indent="-582873"/>
            <a:r>
              <a:rPr lang="en-US" sz="2397" dirty="0">
                <a:latin typeface="Consolas" panose="020B0609020204030204" pitchFamily="49" charset="0"/>
                <a:cs typeface="Consolas" panose="020B0609020204030204" pitchFamily="49" charset="0"/>
              </a:rPr>
              <a:t>Application and Services </a:t>
            </a:r>
            <a:r>
              <a:rPr lang="en-US" sz="2397" dirty="0">
                <a:latin typeface="Consolas" panose="020B0609020204030204" pitchFamily="49" charset="0"/>
                <a:cs typeface="Consolas" panose="020B0609020204030204" pitchFamily="49" charset="0"/>
              </a:rPr>
              <a:t>Logs -&gt; Microsoft -&gt; BackgroundTaskInfrastructure  </a:t>
            </a:r>
            <a:endParaRPr lang="en-US" sz="2397" dirty="0">
              <a:latin typeface="Consolas" panose="020B0609020204030204" pitchFamily="49" charset="0"/>
              <a:cs typeface="Consolas" panose="020B0609020204030204" pitchFamily="49" charset="0"/>
            </a:endParaRPr>
          </a:p>
          <a:p>
            <a:endParaRPr lang="en-US" dirty="0" smtClean="0"/>
          </a:p>
          <a:p>
            <a:r>
              <a:rPr lang="en-US" dirty="0" smtClean="0"/>
              <a:t>PowerShell cmdlets provided to get more info</a:t>
            </a:r>
          </a:p>
          <a:p>
            <a:pPr marL="1039867" lvl="2" indent="-582873"/>
            <a:r>
              <a:rPr lang="en-US" sz="2397" dirty="0">
                <a:latin typeface="Consolas" panose="020B0609020204030204" pitchFamily="49" charset="0"/>
                <a:cs typeface="Consolas" panose="020B0609020204030204" pitchFamily="49" charset="0"/>
              </a:rPr>
              <a:t>get-help AppBackgroundTasks</a:t>
            </a:r>
          </a:p>
          <a:p>
            <a:endParaRPr lang="en-US" dirty="0"/>
          </a:p>
        </p:txBody>
      </p:sp>
    </p:spTree>
    <p:extLst>
      <p:ext uri="{BB962C8B-B14F-4D97-AF65-F5344CB8AC3E}">
        <p14:creationId xmlns:p14="http://schemas.microsoft.com/office/powerpoint/2010/main" val="3667668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2511680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gotchas</a:t>
            </a:r>
            <a:endParaRPr lang="en-US" dirty="0"/>
          </a:p>
        </p:txBody>
      </p:sp>
      <p:sp>
        <p:nvSpPr>
          <p:cNvPr id="6" name="Text Placeholder 5"/>
          <p:cNvSpPr>
            <a:spLocks noGrp="1"/>
          </p:cNvSpPr>
          <p:nvPr>
            <p:ph sz="quarter" idx="14"/>
          </p:nvPr>
        </p:nvSpPr>
        <p:spPr/>
        <p:txBody>
          <a:bodyPr/>
          <a:lstStyle/>
          <a:p>
            <a:pPr marL="757735" lvl="1" indent="-757735">
              <a:buFont typeface="+mj-lt"/>
              <a:buAutoNum type="arabicPeriod"/>
            </a:pPr>
            <a:r>
              <a:rPr lang="en-US" dirty="0" smtClean="0"/>
              <a:t>Output type of class library is not Windows Runtime Component</a:t>
            </a:r>
          </a:p>
          <a:p>
            <a:pPr marL="757735" lvl="1" indent="-757735">
              <a:buFont typeface="+mj-lt"/>
              <a:buAutoNum type="arabicPeriod"/>
            </a:pPr>
            <a:r>
              <a:rPr lang="en-US" dirty="0" smtClean="0"/>
              <a:t>Background task EntryPoint is not accurately described in the manifest</a:t>
            </a:r>
          </a:p>
          <a:p>
            <a:pPr marL="1214728" lvl="2" indent="-757735">
              <a:buFont typeface="+mj-lt"/>
              <a:buAutoNum type="alphaLcParenR"/>
            </a:pPr>
            <a:r>
              <a:rPr lang="en-US" dirty="0" smtClean="0"/>
              <a:t>E.g. JS tasks in a sub-directory need to escape the directory separator ‘\’ in their registration </a:t>
            </a:r>
          </a:p>
          <a:p>
            <a:pPr marL="757735" lvl="1" indent="-757735">
              <a:buFont typeface="+mj-lt"/>
              <a:buAutoNum type="arabicPeriod"/>
            </a:pPr>
            <a:r>
              <a:rPr lang="en-US" dirty="0" smtClean="0"/>
              <a:t>Forgetting to call close() in JavaScript – now a </a:t>
            </a:r>
            <a:r>
              <a:rPr lang="en-US" smtClean="0"/>
              <a:t>WACK failure</a:t>
            </a:r>
            <a:endParaRPr lang="en-US" dirty="0" smtClean="0"/>
          </a:p>
          <a:p>
            <a:pPr marL="757735" lvl="1" indent="-757735">
              <a:buFont typeface="+mj-lt"/>
              <a:buAutoNum type="arabicPeriod"/>
            </a:pPr>
            <a:r>
              <a:rPr lang="en-US" dirty="0" smtClean="0"/>
              <a:t>App not on the lock screen and hence background task is not triggered </a:t>
            </a:r>
          </a:p>
          <a:p>
            <a:pPr marL="757735" lvl="1" indent="-757735">
              <a:buFont typeface="+mj-lt"/>
              <a:buAutoNum type="arabicPeriod"/>
            </a:pPr>
            <a:r>
              <a:rPr lang="en-US" dirty="0" smtClean="0"/>
              <a:t>Not using Visual Studio to trigger and test your background task </a:t>
            </a:r>
          </a:p>
          <a:p>
            <a:endParaRPr lang="en-US" dirty="0"/>
          </a:p>
        </p:txBody>
      </p:sp>
    </p:spTree>
    <p:extLst>
      <p:ext uri="{BB962C8B-B14F-4D97-AF65-F5344CB8AC3E}">
        <p14:creationId xmlns:p14="http://schemas.microsoft.com/office/powerpoint/2010/main" val="2731583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standby </a:t>
            </a:r>
            <a:endParaRPr lang="en-US" dirty="0"/>
          </a:p>
        </p:txBody>
      </p:sp>
      <p:sp>
        <p:nvSpPr>
          <p:cNvPr id="3" name="Text Placeholder 2"/>
          <p:cNvSpPr>
            <a:spLocks noGrp="1"/>
          </p:cNvSpPr>
          <p:nvPr>
            <p:ph type="body" sz="quarter" idx="10"/>
          </p:nvPr>
        </p:nvSpPr>
        <p:spPr/>
        <p:txBody>
          <a:bodyPr/>
          <a:lstStyle/>
          <a:p>
            <a:r>
              <a:rPr lang="en-US" sz="3264" dirty="0"/>
              <a:t>Get real-time email or VOIP calls </a:t>
            </a:r>
          </a:p>
          <a:p>
            <a:r>
              <a:rPr lang="en-US" sz="3264" dirty="0"/>
              <a:t>Only way to run code during connected standby </a:t>
            </a:r>
          </a:p>
          <a:p>
            <a:r>
              <a:rPr lang="en-US" sz="3264" dirty="0"/>
              <a:t>System is out of low power mode when tasks are running</a:t>
            </a:r>
          </a:p>
          <a:p>
            <a:r>
              <a:rPr lang="en-US" sz="3264" dirty="0">
                <a:latin typeface="Consolas" panose="020B0609020204030204" pitchFamily="49" charset="0"/>
                <a:cs typeface="Consolas" panose="020B0609020204030204" pitchFamily="49" charset="0"/>
              </a:rPr>
              <a:t>powercfg.exe /sleepstudy </a:t>
            </a:r>
            <a:r>
              <a:rPr lang="en-US" sz="3264" dirty="0"/>
              <a:t>lists active background tasks in connected standby</a:t>
            </a:r>
            <a:endParaRPr lang="en-US" sz="3264" dirty="0"/>
          </a:p>
        </p:txBody>
      </p:sp>
      <p:pic>
        <p:nvPicPr>
          <p:cNvPr id="4" name="Picture 3"/>
          <p:cNvPicPr>
            <a:picLocks noChangeAspect="1"/>
          </p:cNvPicPr>
          <p:nvPr/>
        </p:nvPicPr>
        <p:blipFill>
          <a:blip r:embed="rId3"/>
          <a:stretch>
            <a:fillRect/>
          </a:stretch>
        </p:blipFill>
        <p:spPr>
          <a:xfrm>
            <a:off x="384038" y="4484724"/>
            <a:ext cx="9199743" cy="2358937"/>
          </a:xfrm>
          <a:prstGeom prst="rect">
            <a:avLst/>
          </a:prstGeom>
        </p:spPr>
      </p:pic>
    </p:spTree>
    <p:extLst>
      <p:ext uri="{BB962C8B-B14F-4D97-AF65-F5344CB8AC3E}">
        <p14:creationId xmlns:p14="http://schemas.microsoft.com/office/powerpoint/2010/main" val="3276010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Developers forget to use </a:t>
            </a:r>
            <a:r>
              <a:rPr lang="en-US" dirty="0" err="1" smtClean="0"/>
              <a:t>InternetAvailable</a:t>
            </a:r>
            <a:r>
              <a:rPr lang="en-US" smtClean="0"/>
              <a:t> condition </a:t>
            </a:r>
            <a:endParaRPr lang="en-US" dirty="0" smtClean="0"/>
          </a:p>
          <a:p>
            <a:r>
              <a:rPr lang="en-US" dirty="0" smtClean="0"/>
              <a:t>Network is flaky, causing long wait periods  </a:t>
            </a:r>
          </a:p>
          <a:p>
            <a:r>
              <a:rPr lang="en-US" dirty="0" smtClean="0"/>
              <a:t>Hence system detects idle tasks and cancels them</a:t>
            </a:r>
          </a:p>
          <a:p>
            <a:r>
              <a:rPr lang="en-US" dirty="0" smtClean="0"/>
              <a:t>However developers forget to add a cancelation handler</a:t>
            </a:r>
            <a:endParaRPr lang="en-US" dirty="0"/>
          </a:p>
        </p:txBody>
      </p:sp>
      <p:sp>
        <p:nvSpPr>
          <p:cNvPr id="4" name="Text Placeholder 3"/>
          <p:cNvSpPr>
            <a:spLocks noGrp="1"/>
          </p:cNvSpPr>
          <p:nvPr>
            <p:ph type="body" sz="quarter" idx="11"/>
          </p:nvPr>
        </p:nvSpPr>
        <p:spPr/>
        <p:txBody>
          <a:bodyPr/>
          <a:lstStyle/>
          <a:p>
            <a:r>
              <a:rPr lang="en-US" dirty="0" smtClean="0"/>
              <a:t>Lessons from telemetry collected on user machines</a:t>
            </a:r>
            <a:endParaRPr lang="en-US" dirty="0"/>
          </a:p>
        </p:txBody>
      </p:sp>
      <p:sp>
        <p:nvSpPr>
          <p:cNvPr id="2" name="Title 1"/>
          <p:cNvSpPr>
            <a:spLocks noGrp="1"/>
          </p:cNvSpPr>
          <p:nvPr>
            <p:ph type="title"/>
          </p:nvPr>
        </p:nvSpPr>
        <p:spPr/>
        <p:txBody>
          <a:bodyPr/>
          <a:lstStyle/>
          <a:p>
            <a:r>
              <a:rPr lang="en-US" dirty="0" smtClean="0"/>
              <a:t>Power comes with responsibility </a:t>
            </a:r>
            <a:endParaRPr lang="en-US" dirty="0"/>
          </a:p>
        </p:txBody>
      </p:sp>
    </p:spTree>
    <p:extLst>
      <p:ext uri="{BB962C8B-B14F-4D97-AF65-F5344CB8AC3E}">
        <p14:creationId xmlns:p14="http://schemas.microsoft.com/office/powerpoint/2010/main" val="4246715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507" dirty="0"/>
              <a:t>Running in the background with background tasks</a:t>
            </a:r>
            <a:endParaRPr lang="en-US" sz="5399" dirty="0"/>
          </a:p>
        </p:txBody>
      </p:sp>
      <p:sp>
        <p:nvSpPr>
          <p:cNvPr id="3" name="Subtitle 2"/>
          <p:cNvSpPr>
            <a:spLocks noGrp="1"/>
          </p:cNvSpPr>
          <p:nvPr>
            <p:ph type="subTitle" idx="1"/>
          </p:nvPr>
        </p:nvSpPr>
        <p:spPr/>
        <p:txBody>
          <a:bodyPr/>
          <a:lstStyle/>
          <a:p>
            <a:r>
              <a:rPr lang="en-US" dirty="0"/>
              <a:t>Hari Pulapaka </a:t>
            </a:r>
            <a:br>
              <a:rPr lang="en-US" dirty="0"/>
            </a:br>
            <a:r>
              <a:rPr lang="en-US" dirty="0"/>
              <a:t>Lead Program </a:t>
            </a:r>
            <a:r>
              <a:rPr lang="en-US" dirty="0" smtClean="0"/>
              <a:t>Manager</a:t>
            </a:r>
          </a:p>
          <a:p>
            <a:r>
              <a:rPr lang="en-US" dirty="0" smtClean="0"/>
              <a:t>3-108</a:t>
            </a:r>
            <a:endParaRPr lang="en-US" dirty="0"/>
          </a:p>
        </p:txBody>
      </p:sp>
    </p:spTree>
    <p:extLst>
      <p:ext uri="{BB962C8B-B14F-4D97-AF65-F5344CB8AC3E}">
        <p14:creationId xmlns:p14="http://schemas.microsoft.com/office/powerpoint/2010/main" val="12311959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noAutofit/>
          </a:bodyPr>
          <a:lstStyle/>
          <a:p>
            <a:r>
              <a:rPr lang="en-US" sz="1122" dirty="0">
                <a:solidFill>
                  <a:srgbClr val="0000FF"/>
                </a:solidFill>
                <a:highlight>
                  <a:srgbClr val="FFFFFF"/>
                </a:highlight>
                <a:latin typeface="Consolas" panose="020B0609020204030204" pitchFamily="49" charset="0"/>
                <a:cs typeface="Consolas" panose="020B0609020204030204" pitchFamily="49" charset="0"/>
              </a:rPr>
              <a:t>public</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sealed</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class</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TestClass</a:t>
            </a:r>
            <a:r>
              <a:rPr lang="en-US" sz="1122" dirty="0">
                <a:solidFill>
                  <a:srgbClr val="000000"/>
                </a:solidFill>
                <a:highlight>
                  <a:srgbClr val="FFFFFF"/>
                </a:highlight>
                <a:latin typeface="Consolas" panose="020B0609020204030204" pitchFamily="49" charset="0"/>
                <a:cs typeface="Consolas" panose="020B0609020204030204" pitchFamily="49" charset="0"/>
              </a:rPr>
              <a:t>:</a:t>
            </a:r>
            <a:r>
              <a:rPr lang="en-US" sz="1122" dirty="0">
                <a:solidFill>
                  <a:srgbClr val="2B91AF"/>
                </a:solidFill>
                <a:highlight>
                  <a:srgbClr val="FFFFFF"/>
                </a:highlight>
                <a:latin typeface="Consolas" panose="020B0609020204030204" pitchFamily="49" charset="0"/>
                <a:cs typeface="Consolas" panose="020B0609020204030204" pitchFamily="49" charset="0"/>
              </a:rPr>
              <a:t>IBackgroundTask</a:t>
            </a:r>
            <a:endParaRPr lang="en-US" sz="1122" dirty="0">
              <a:solidFill>
                <a:srgbClr val="000000"/>
              </a:solidFill>
              <a:highlight>
                <a:srgbClr val="FFFFFF"/>
              </a:highlight>
              <a:latin typeface="Consolas" panose="020B0609020204030204" pitchFamily="49" charset="0"/>
              <a:cs typeface="Consolas" panose="020B0609020204030204" pitchFamily="49" charset="0"/>
            </a:endParaRPr>
          </a:p>
          <a:p>
            <a:r>
              <a:rPr lang="en-US" sz="1122" dirty="0">
                <a:solidFill>
                  <a:srgbClr val="000000"/>
                </a:solidFill>
                <a:highlight>
                  <a:srgbClr val="FFFFFF"/>
                </a:highlight>
                <a:latin typeface="Consolas" panose="020B0609020204030204" pitchFamily="49" charset="0"/>
                <a:cs typeface="Consolas" panose="020B0609020204030204" pitchFamily="49" charset="0"/>
              </a:rPr>
              <a:t>{</a:t>
            </a:r>
          </a:p>
          <a:p>
            <a:r>
              <a:rPr lang="en-US" sz="1122" dirty="0">
                <a:solidFill>
                  <a:srgbClr val="2B91AF"/>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   CancellationTokenSource</a:t>
            </a:r>
            <a:r>
              <a:rPr lang="en-US" sz="1122" dirty="0">
                <a:solidFill>
                  <a:srgbClr val="000000"/>
                </a:solidFill>
                <a:highlight>
                  <a:srgbClr val="FFFFFF"/>
                </a:highlight>
                <a:latin typeface="Consolas" panose="020B0609020204030204" pitchFamily="49" charset="0"/>
                <a:cs typeface="Consolas" panose="020B0609020204030204" pitchFamily="49" charset="0"/>
              </a:rPr>
              <a:t> cancelTokenSource = </a:t>
            </a:r>
            <a:r>
              <a:rPr lang="en-US" sz="1122" dirty="0">
                <a:solidFill>
                  <a:srgbClr val="0000FF"/>
                </a:solidFill>
                <a:highlight>
                  <a:srgbClr val="FFFFFF"/>
                </a:highlight>
                <a:latin typeface="Consolas" panose="020B0609020204030204" pitchFamily="49" charset="0"/>
                <a:cs typeface="Consolas" panose="020B0609020204030204" pitchFamily="49" charset="0"/>
              </a:rPr>
              <a:t>new</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CancellationTokenSource</a:t>
            </a:r>
            <a:r>
              <a:rPr lang="en-US" sz="1122" dirty="0">
                <a:solidFill>
                  <a:srgbClr val="000000"/>
                </a:solidFill>
                <a:highlight>
                  <a:srgbClr val="FFFFFF"/>
                </a:highlight>
                <a:latin typeface="Consolas" panose="020B0609020204030204" pitchFamily="49" charset="0"/>
                <a:cs typeface="Consolas" panose="020B0609020204030204" pitchFamily="49" charset="0"/>
              </a:rPr>
              <a:t>();</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async void</a:t>
            </a:r>
            <a:r>
              <a:rPr lang="en-US" sz="1122" dirty="0">
                <a:solidFill>
                  <a:srgbClr val="000000"/>
                </a:solidFill>
                <a:highlight>
                  <a:srgbClr val="FFFFFF"/>
                </a:highlight>
                <a:latin typeface="Consolas" panose="020B0609020204030204" pitchFamily="49" charset="0"/>
                <a:cs typeface="Consolas" panose="020B0609020204030204" pitchFamily="49" charset="0"/>
              </a:rPr>
              <a:t> Run(</a:t>
            </a:r>
            <a:r>
              <a:rPr lang="en-US" sz="1122" dirty="0">
                <a:solidFill>
                  <a:srgbClr val="2B91AF"/>
                </a:solidFill>
                <a:highlight>
                  <a:srgbClr val="FFFFFF"/>
                </a:highlight>
                <a:latin typeface="Consolas" panose="020B0609020204030204" pitchFamily="49" charset="0"/>
                <a:cs typeface="Consolas" panose="020B0609020204030204" pitchFamily="49" charset="0"/>
              </a:rPr>
              <a:t>IBackgroundTaskInstance</a:t>
            </a:r>
            <a:r>
              <a:rPr lang="en-US" sz="1122" dirty="0">
                <a:solidFill>
                  <a:srgbClr val="000000"/>
                </a:solidFill>
                <a:highlight>
                  <a:srgbClr val="FFFFFF"/>
                </a:highlight>
                <a:latin typeface="Consolas" panose="020B0609020204030204" pitchFamily="49" charset="0"/>
                <a:cs typeface="Consolas" panose="020B0609020204030204" pitchFamily="49" charset="0"/>
              </a:rPr>
              <a:t> taskInstance)</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BackgroundTaskDeferral</a:t>
            </a:r>
            <a:r>
              <a:rPr lang="en-US" sz="1122" dirty="0">
                <a:solidFill>
                  <a:srgbClr val="000000"/>
                </a:solidFill>
                <a:highlight>
                  <a:srgbClr val="FFFFFF"/>
                </a:highlight>
                <a:latin typeface="Consolas" panose="020B0609020204030204" pitchFamily="49" charset="0"/>
                <a:cs typeface="Consolas" panose="020B0609020204030204" pitchFamily="49" charset="0"/>
              </a:rPr>
              <a:t> deferral = taskInstance.GetDeferral();</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HostName</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server = </a:t>
            </a:r>
            <a:r>
              <a:rPr lang="en-US" sz="1122" dirty="0">
                <a:solidFill>
                  <a:srgbClr val="0000FF"/>
                </a:solidFill>
                <a:highlight>
                  <a:srgbClr val="FFFFFF"/>
                </a:highlight>
                <a:latin typeface="Consolas" panose="020B0609020204030204" pitchFamily="49" charset="0"/>
                <a:cs typeface="Consolas" panose="020B0609020204030204" pitchFamily="49" charset="0"/>
              </a:rPr>
              <a:t>new</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HostName</a:t>
            </a:r>
            <a:r>
              <a:rPr lang="en-US" sz="1122" dirty="0">
                <a:solidFill>
                  <a:srgbClr val="000000"/>
                </a:solidFill>
                <a:highlight>
                  <a:srgbClr val="FFFFFF"/>
                </a:highlight>
                <a:latin typeface="Consolas" panose="020B0609020204030204" pitchFamily="49" charset="0"/>
                <a:cs typeface="Consolas" panose="020B0609020204030204" pitchFamily="49" charset="0"/>
              </a:rPr>
              <a:t>(</a:t>
            </a:r>
            <a:r>
              <a:rPr lang="en-US" sz="1122" dirty="0">
                <a:solidFill>
                  <a:srgbClr val="A31515"/>
                </a:solidFill>
                <a:highlight>
                  <a:srgbClr val="FFFFFF"/>
                </a:highlight>
                <a:latin typeface="Consolas" panose="020B0609020204030204" pitchFamily="49" charset="0"/>
                <a:cs typeface="Consolas" panose="020B0609020204030204" pitchFamily="49" charset="0"/>
              </a:rPr>
              <a:t>"contoso.com"</a:t>
            </a:r>
            <a:r>
              <a:rPr lang="en-US" sz="1122" dirty="0">
                <a:solidFill>
                  <a:srgbClr val="000000"/>
                </a:solidFill>
                <a:highlight>
                  <a:srgbClr val="FFFFFF"/>
                </a:highlight>
                <a:latin typeface="Consolas" panose="020B0609020204030204" pitchFamily="49" charset="0"/>
                <a:cs typeface="Consolas" panose="020B0609020204030204" pitchFamily="49" charset="0"/>
              </a:rPr>
              <a:t>);</a:t>
            </a:r>
          </a:p>
          <a:p>
            <a:r>
              <a:rPr lang="en-US" sz="1122" dirty="0">
                <a:solidFill>
                  <a:srgbClr val="2B91AF"/>
                </a:solidFill>
                <a:highlight>
                  <a:srgbClr val="FFFFFF"/>
                </a:highlight>
                <a:latin typeface="Consolas" panose="020B0609020204030204" pitchFamily="49" charset="0"/>
                <a:cs typeface="Consolas" panose="020B0609020204030204" pitchFamily="49" charset="0"/>
              </a:rPr>
              <a:t>        StreamSocket</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sock = </a:t>
            </a:r>
            <a:r>
              <a:rPr lang="en-US" sz="1122" dirty="0">
                <a:solidFill>
                  <a:srgbClr val="0000FF"/>
                </a:solidFill>
                <a:highlight>
                  <a:srgbClr val="FFFFFF"/>
                </a:highlight>
                <a:latin typeface="Consolas" panose="020B0609020204030204" pitchFamily="49" charset="0"/>
                <a:cs typeface="Consolas" panose="020B0609020204030204" pitchFamily="49" charset="0"/>
              </a:rPr>
              <a:t>new</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StreamSocket</a:t>
            </a:r>
            <a:r>
              <a:rPr lang="en-US" sz="1122" dirty="0">
                <a:solidFill>
                  <a:srgbClr val="000000"/>
                </a:solidFill>
                <a:highlight>
                  <a:srgbClr val="FFFFFF"/>
                </a:highlight>
                <a:latin typeface="Consolas" panose="020B0609020204030204" pitchFamily="49" charset="0"/>
                <a:cs typeface="Consolas" panose="020B0609020204030204" pitchFamily="49" charset="0"/>
              </a:rPr>
              <a:t>();</a:t>
            </a:r>
          </a:p>
          <a:p>
            <a:r>
              <a:rPr lang="en-US" sz="1122" dirty="0">
                <a:solidFill>
                  <a:srgbClr val="00B050"/>
                </a:solidFill>
                <a:highlight>
                  <a:srgbClr val="FFFFFF"/>
                </a:highlight>
                <a:latin typeface="Consolas" panose="020B0609020204030204" pitchFamily="49" charset="0"/>
                <a:cs typeface="Consolas" panose="020B0609020204030204" pitchFamily="49" charset="0"/>
              </a:rPr>
              <a:t>        // skipping other extraneous code           </a:t>
            </a:r>
            <a:r>
              <a:rPr lang="en-US" sz="1122" dirty="0">
                <a:solidFill>
                  <a:srgbClr val="000000"/>
                </a:solidFill>
                <a:highlight>
                  <a:srgbClr val="FFFFFF"/>
                </a:highlight>
                <a:latin typeface="Consolas" panose="020B0609020204030204" pitchFamily="49" charset="0"/>
                <a:cs typeface="Consolas" panose="020B0609020204030204" pitchFamily="49" charset="0"/>
              </a:rPr>
              <a:t>          </a:t>
            </a:r>
          </a:p>
          <a:p>
            <a:r>
              <a:rPr lang="en-US" sz="1122" dirty="0">
                <a:solidFill>
                  <a:srgbClr val="000000"/>
                </a:solidFill>
                <a:highlight>
                  <a:srgbClr val="FFFFFF"/>
                </a:highlight>
                <a:latin typeface="Consolas" panose="020B0609020204030204" pitchFamily="49" charset="0"/>
                <a:cs typeface="Consolas" panose="020B0609020204030204" pitchFamily="49" charset="0"/>
              </a:rPr>
              <a:t>        taskInstance.Canceled += </a:t>
            </a:r>
            <a:r>
              <a:rPr lang="en-US" sz="1122" dirty="0">
                <a:solidFill>
                  <a:srgbClr val="0000FF"/>
                </a:solidFill>
                <a:highlight>
                  <a:srgbClr val="FFFFFF"/>
                </a:highlight>
                <a:latin typeface="Consolas" panose="020B0609020204030204" pitchFamily="49" charset="0"/>
                <a:cs typeface="Consolas" panose="020B0609020204030204" pitchFamily="49" charset="0"/>
              </a:rPr>
              <a:t>new</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2B91AF"/>
                </a:solidFill>
                <a:highlight>
                  <a:srgbClr val="FFFFFF"/>
                </a:highlight>
                <a:latin typeface="Consolas" panose="020B0609020204030204" pitchFamily="49" charset="0"/>
                <a:cs typeface="Consolas" panose="020B0609020204030204" pitchFamily="49" charset="0"/>
              </a:rPr>
              <a:t>BackgroundTaskCanceledEventHandler</a:t>
            </a:r>
            <a:r>
              <a:rPr lang="en-US" sz="1122" dirty="0">
                <a:solidFill>
                  <a:srgbClr val="000000"/>
                </a:solidFill>
                <a:highlight>
                  <a:srgbClr val="FFFFFF"/>
                </a:highlight>
                <a:latin typeface="Consolas" panose="020B0609020204030204" pitchFamily="49" charset="0"/>
                <a:cs typeface="Consolas" panose="020B0609020204030204" pitchFamily="49" charset="0"/>
              </a:rPr>
              <a:t>(OnCanceled);</a:t>
            </a:r>
            <a:endParaRPr lang="en-US" sz="1122" dirty="0">
              <a:solidFill>
                <a:srgbClr val="000000"/>
              </a:solidFill>
              <a:highlight>
                <a:srgbClr val="FFFFFF"/>
              </a:highlight>
              <a:latin typeface="Consolas" panose="020B0609020204030204" pitchFamily="49" charset="0"/>
              <a:cs typeface="Consolas" panose="020B0609020204030204" pitchFamily="49" charset="0"/>
            </a:endParaRP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try</a:t>
            </a:r>
            <a:endParaRPr lang="en-US" sz="1122" dirty="0">
              <a:solidFill>
                <a:srgbClr val="000000"/>
              </a:solidFill>
              <a:highlight>
                <a:srgbClr val="FFFFFF"/>
              </a:highlight>
              <a:latin typeface="Consolas" panose="020B0609020204030204" pitchFamily="49" charset="0"/>
              <a:cs typeface="Consolas" panose="020B0609020204030204" pitchFamily="49" charset="0"/>
            </a:endParaRPr>
          </a:p>
          <a:p>
            <a:r>
              <a:rPr lang="en-US" sz="1122" dirty="0">
                <a:solidFill>
                  <a:srgbClr val="000000"/>
                </a:solidFill>
                <a:highlight>
                  <a:srgbClr val="FFFFFF"/>
                </a:highlight>
                <a:latin typeface="Consolas" panose="020B0609020204030204" pitchFamily="49" charset="0"/>
                <a:cs typeface="Consolas" panose="020B0609020204030204" pitchFamily="49" charset="0"/>
              </a:rPr>
              <a:t>        {    </a:t>
            </a:r>
          </a:p>
          <a:p>
            <a:r>
              <a:rPr lang="en-US" sz="1122" dirty="0">
                <a:solidFill>
                  <a:srgbClr val="0000FF"/>
                </a:solidFill>
                <a:highlight>
                  <a:srgbClr val="FFFFFF"/>
                </a:highlight>
                <a:latin typeface="Consolas" panose="020B0609020204030204" pitchFamily="49" charset="0"/>
                <a:cs typeface="Consolas" panose="020B0609020204030204" pitchFamily="49" charset="0"/>
              </a:rPr>
              <a:t>            await</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sock.ConnectAsync(server, </a:t>
            </a:r>
            <a:r>
              <a:rPr lang="en-US" sz="1122" dirty="0">
                <a:solidFill>
                  <a:srgbClr val="A31515"/>
                </a:solidFill>
                <a:highlight>
                  <a:srgbClr val="FFFFFF"/>
                </a:highlight>
                <a:latin typeface="Consolas" panose="020B0609020204030204" pitchFamily="49" charset="0"/>
                <a:cs typeface="Consolas" panose="020B0609020204030204" pitchFamily="49" charset="0"/>
              </a:rPr>
              <a:t>"http"</a:t>
            </a:r>
            <a:r>
              <a:rPr lang="en-US" sz="1122" dirty="0">
                <a:solidFill>
                  <a:srgbClr val="000000"/>
                </a:solidFill>
                <a:highlight>
                  <a:srgbClr val="FFFFFF"/>
                </a:highlight>
                <a:latin typeface="Consolas" panose="020B0609020204030204" pitchFamily="49" charset="0"/>
                <a:cs typeface="Consolas" panose="020B0609020204030204" pitchFamily="49" charset="0"/>
              </a:rPr>
              <a:t>).AsTask(cancelTokenSource.Token</a:t>
            </a:r>
            <a:r>
              <a:rPr lang="en-US" sz="1122" dirty="0">
                <a:solidFill>
                  <a:srgbClr val="000000"/>
                </a:solidFill>
                <a:highlight>
                  <a:srgbClr val="FFFFFF"/>
                </a:highlight>
                <a:latin typeface="Consolas" panose="020B0609020204030204" pitchFamily="49" charset="0"/>
                <a:cs typeface="Consolas" panose="020B0609020204030204" pitchFamily="49" charset="0"/>
              </a:rPr>
              <a:t>);</a:t>
            </a:r>
            <a:br>
              <a:rPr lang="en-US" sz="1122" dirty="0">
                <a:solidFill>
                  <a:srgbClr val="000000"/>
                </a:solidFill>
                <a:highlight>
                  <a:srgbClr val="FFFFFF"/>
                </a:highlight>
                <a:latin typeface="Consolas" panose="020B0609020204030204" pitchFamily="49" charset="0"/>
                <a:cs typeface="Consolas" panose="020B0609020204030204" pitchFamily="49" charset="0"/>
              </a:rPr>
            </a:b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await</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sock.InputStream.ReadAsync(…).AsTask(cancelTokenSource.Token);           </a:t>
            </a:r>
            <a:r>
              <a:rPr lang="en-US" sz="1632" dirty="0">
                <a:solidFill>
                  <a:srgbClr val="000000"/>
                </a:solidFill>
                <a:highlight>
                  <a:srgbClr val="FFFFFF"/>
                </a:highlight>
                <a:latin typeface="Consolas" panose="020B0609020204030204" pitchFamily="49" charset="0"/>
                <a:cs typeface="Consolas" panose="020B0609020204030204" pitchFamily="49" charset="0"/>
              </a:rPr>
              <a:t>        </a:t>
            </a:r>
            <a:endParaRPr lang="en-US" sz="1122" dirty="0">
              <a:solidFill>
                <a:srgbClr val="000000"/>
              </a:solidFill>
              <a:highlight>
                <a:srgbClr val="FFFFFF"/>
              </a:highlight>
              <a:latin typeface="Consolas" panose="020B0609020204030204" pitchFamily="49" charset="0"/>
              <a:cs typeface="Consolas" panose="020B0609020204030204" pitchFamily="49" charset="0"/>
            </a:endParaRP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finally</a:t>
            </a:r>
            <a:r>
              <a:rPr lang="en-US" sz="1122" dirty="0">
                <a:solidFill>
                  <a:srgbClr val="000000"/>
                </a:solidFill>
                <a:highlight>
                  <a:srgbClr val="FFFFFF"/>
                </a:highlight>
                <a:latin typeface="Consolas" panose="020B0609020204030204" pitchFamily="49" charset="0"/>
                <a:cs typeface="Consolas" panose="020B0609020204030204" pitchFamily="49" charset="0"/>
              </a:rPr>
              <a:t> { deferral.Complete(); }</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a:t>
            </a:r>
          </a:p>
          <a:p>
            <a:endParaRPr lang="en-US" sz="1122" dirty="0">
              <a:solidFill>
                <a:srgbClr val="000000"/>
              </a:solidFill>
              <a:latin typeface="Consolas" panose="020B0609020204030204" pitchFamily="49" charset="0"/>
              <a:cs typeface="Consolas" panose="020B0609020204030204" pitchFamily="49" charset="0"/>
            </a:endParaRP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private</a:t>
            </a:r>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FF"/>
                </a:solidFill>
                <a:highlight>
                  <a:srgbClr val="FFFFFF"/>
                </a:highlight>
                <a:latin typeface="Consolas" panose="020B0609020204030204" pitchFamily="49" charset="0"/>
                <a:cs typeface="Consolas" panose="020B0609020204030204" pitchFamily="49" charset="0"/>
              </a:rPr>
              <a:t>void</a:t>
            </a:r>
            <a:r>
              <a:rPr lang="en-US" sz="1122" dirty="0">
                <a:solidFill>
                  <a:srgbClr val="000000"/>
                </a:solidFill>
                <a:highlight>
                  <a:srgbClr val="FFFFFF"/>
                </a:highlight>
                <a:latin typeface="Consolas" panose="020B0609020204030204" pitchFamily="49" charset="0"/>
                <a:cs typeface="Consolas" panose="020B0609020204030204" pitchFamily="49" charset="0"/>
              </a:rPr>
              <a:t> OnCanceled(</a:t>
            </a:r>
            <a:r>
              <a:rPr lang="en-US" sz="1122" dirty="0">
                <a:solidFill>
                  <a:srgbClr val="2B91AF"/>
                </a:solidFill>
                <a:highlight>
                  <a:srgbClr val="FFFFFF"/>
                </a:highlight>
                <a:latin typeface="Consolas" panose="020B0609020204030204" pitchFamily="49" charset="0"/>
                <a:cs typeface="Consolas" panose="020B0609020204030204" pitchFamily="49" charset="0"/>
              </a:rPr>
              <a:t>IBackgroundTaskInstance</a:t>
            </a:r>
            <a:r>
              <a:rPr lang="en-US" sz="1122" dirty="0">
                <a:solidFill>
                  <a:srgbClr val="000000"/>
                </a:solidFill>
                <a:highlight>
                  <a:srgbClr val="FFFFFF"/>
                </a:highlight>
                <a:latin typeface="Consolas" panose="020B0609020204030204" pitchFamily="49" charset="0"/>
                <a:cs typeface="Consolas" panose="020B0609020204030204" pitchFamily="49" charset="0"/>
              </a:rPr>
              <a:t> sender, </a:t>
            </a:r>
            <a:r>
              <a:rPr lang="en-US" sz="1122" dirty="0">
                <a:solidFill>
                  <a:srgbClr val="2B91AF"/>
                </a:solidFill>
                <a:highlight>
                  <a:srgbClr val="FFFFFF"/>
                </a:highlight>
                <a:latin typeface="Consolas" panose="020B0609020204030204" pitchFamily="49" charset="0"/>
                <a:cs typeface="Consolas" panose="020B0609020204030204" pitchFamily="49" charset="0"/>
              </a:rPr>
              <a:t>BackgroundTaskCancellationReason</a:t>
            </a:r>
            <a:r>
              <a:rPr lang="en-US" sz="1122" dirty="0">
                <a:solidFill>
                  <a:srgbClr val="000000"/>
                </a:solidFill>
                <a:highlight>
                  <a:srgbClr val="FFFFFF"/>
                </a:highlight>
                <a:latin typeface="Consolas" panose="020B0609020204030204" pitchFamily="49" charset="0"/>
                <a:cs typeface="Consolas" panose="020B0609020204030204" pitchFamily="49" charset="0"/>
              </a:rPr>
              <a:t> reason)</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a:t>
            </a:r>
          </a:p>
          <a:p>
            <a:r>
              <a:rPr lang="en-US" sz="1122" dirty="0">
                <a:solidFill>
                  <a:srgbClr val="000000"/>
                </a:solidFill>
                <a:highlight>
                  <a:srgbClr val="FFFFFF"/>
                </a:highlight>
                <a:latin typeface="Consolas" panose="020B0609020204030204" pitchFamily="49" charset="0"/>
                <a:cs typeface="Consolas" panose="020B0609020204030204" pitchFamily="49" charset="0"/>
              </a:rPr>
              <a:t>        cancelTokenSource.Cancel</a:t>
            </a:r>
            <a:r>
              <a:rPr lang="en-US" sz="1122" dirty="0">
                <a:solidFill>
                  <a:srgbClr val="000000"/>
                </a:solidFill>
                <a:highlight>
                  <a:srgbClr val="FFFFFF"/>
                </a:highlight>
                <a:latin typeface="Consolas" panose="020B0609020204030204" pitchFamily="49" charset="0"/>
                <a:cs typeface="Consolas" panose="020B0609020204030204" pitchFamily="49" charset="0"/>
              </a:rPr>
              <a:t>(); </a:t>
            </a:r>
          </a:p>
          <a:p>
            <a:r>
              <a:rPr lang="en-US" sz="1122" dirty="0">
                <a:solidFill>
                  <a:srgbClr val="000000"/>
                </a:solidFill>
                <a:highlight>
                  <a:srgbClr val="FFFFFF"/>
                </a:highlight>
                <a:latin typeface="Consolas" panose="020B0609020204030204" pitchFamily="49" charset="0"/>
                <a:cs typeface="Consolas" panose="020B0609020204030204" pitchFamily="49" charset="0"/>
              </a:rPr>
              <a:t>    </a:t>
            </a:r>
            <a:r>
              <a:rPr lang="en-US" sz="1122" dirty="0">
                <a:solidFill>
                  <a:srgbClr val="000000"/>
                </a:solidFill>
                <a:highlight>
                  <a:srgbClr val="FFFFFF"/>
                </a:highlight>
                <a:latin typeface="Consolas" panose="020B0609020204030204" pitchFamily="49" charset="0"/>
                <a:cs typeface="Consolas" panose="020B0609020204030204" pitchFamily="49" charset="0"/>
              </a:rPr>
              <a:t>}</a:t>
            </a:r>
            <a:endParaRPr lang="en-US" sz="1122" dirty="0">
              <a:solidFill>
                <a:srgbClr val="000000"/>
              </a:solidFill>
              <a:latin typeface="Consolas" panose="020B0609020204030204" pitchFamily="49" charset="0"/>
              <a:cs typeface="Consolas" panose="020B0609020204030204" pitchFamily="49" charset="0"/>
            </a:endParaRPr>
          </a:p>
          <a:p>
            <a:r>
              <a:rPr lang="en-US" sz="1122" dirty="0">
                <a:latin typeface="Consolas" panose="020B0609020204030204" pitchFamily="49" charset="0"/>
                <a:cs typeface="Consolas" panose="020B0609020204030204" pitchFamily="49" charset="0"/>
              </a:rPr>
              <a:t>}</a:t>
            </a:r>
            <a:endParaRPr lang="en-US" sz="1122" dirty="0">
              <a:latin typeface="Consolas" panose="020B0609020204030204" pitchFamily="49" charset="0"/>
              <a:cs typeface="Consolas" panose="020B0609020204030204" pitchFamily="49" charset="0"/>
            </a:endParaRPr>
          </a:p>
        </p:txBody>
      </p:sp>
      <p:sp>
        <p:nvSpPr>
          <p:cNvPr id="2" name="Text Placeholder 1"/>
          <p:cNvSpPr>
            <a:spLocks noGrp="1"/>
          </p:cNvSpPr>
          <p:nvPr>
            <p:ph type="body" sz="quarter" idx="11"/>
          </p:nvPr>
        </p:nvSpPr>
        <p:spPr/>
        <p:txBody>
          <a:bodyPr/>
          <a:lstStyle/>
          <a:p>
            <a:r>
              <a:rPr lang="en-US" sz="1836" i="1" dirty="0">
                <a:solidFill>
                  <a:schemeClr val="bg1"/>
                </a:solidFill>
              </a:rPr>
              <a:t>System sends a cancelation, cancel all work and return immediately from the background task</a:t>
            </a:r>
            <a:endParaRPr lang="en-US" sz="1836" i="1" dirty="0">
              <a:solidFill>
                <a:schemeClr val="bg1"/>
              </a:solidFill>
            </a:endParaRPr>
          </a:p>
        </p:txBody>
      </p:sp>
      <p:sp>
        <p:nvSpPr>
          <p:cNvPr id="5" name="Title 4"/>
          <p:cNvSpPr>
            <a:spLocks noGrp="1"/>
          </p:cNvSpPr>
          <p:nvPr>
            <p:ph type="title"/>
          </p:nvPr>
        </p:nvSpPr>
        <p:spPr/>
        <p:txBody>
          <a:bodyPr/>
          <a:lstStyle/>
          <a:p>
            <a:r>
              <a:rPr lang="en-US" dirty="0" smtClean="0"/>
              <a:t>Idle task cancelation </a:t>
            </a:r>
            <a:endParaRPr lang="en-US" dirty="0"/>
          </a:p>
        </p:txBody>
      </p:sp>
    </p:spTree>
    <p:extLst>
      <p:ext uri="{BB962C8B-B14F-4D97-AF65-F5344CB8AC3E}">
        <p14:creationId xmlns:p14="http://schemas.microsoft.com/office/powerpoint/2010/main" val="2554402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constraints </a:t>
            </a:r>
            <a:endParaRPr lang="en-US" dirty="0"/>
          </a:p>
        </p:txBody>
      </p:sp>
      <p:sp>
        <p:nvSpPr>
          <p:cNvPr id="3" name="Text Placeholder 2"/>
          <p:cNvSpPr>
            <a:spLocks noGrp="1"/>
          </p:cNvSpPr>
          <p:nvPr>
            <p:ph type="body" sz="quarter" idx="10"/>
          </p:nvPr>
        </p:nvSpPr>
        <p:spPr/>
        <p:txBody>
          <a:bodyPr/>
          <a:lstStyle/>
          <a:p>
            <a:r>
              <a:rPr lang="en-US" dirty="0" smtClean="0"/>
              <a:t>All background tasks have CPU and network usage quotas </a:t>
            </a:r>
          </a:p>
          <a:p>
            <a:r>
              <a:rPr lang="en-US" dirty="0" smtClean="0"/>
              <a:t>Quotas are based on actual usage instead of wall clock time limits</a:t>
            </a:r>
          </a:p>
          <a:p>
            <a:r>
              <a:rPr lang="en-US" dirty="0" smtClean="0"/>
              <a:t>Shared global pool where apps can request resources </a:t>
            </a:r>
          </a:p>
          <a:p>
            <a:r>
              <a:rPr lang="en-US" dirty="0" smtClean="0"/>
              <a:t>VOIP (lock screen call capable) background tasks are critical </a:t>
            </a:r>
          </a:p>
          <a:p>
            <a:r>
              <a:rPr lang="en-US" dirty="0" smtClean="0"/>
              <a:t>Critical background tasks receive the guaranteed resource quota</a:t>
            </a:r>
            <a:endParaRPr lang="en-US" dirty="0"/>
          </a:p>
        </p:txBody>
      </p:sp>
    </p:spTree>
    <p:extLst>
      <p:ext uri="{BB962C8B-B14F-4D97-AF65-F5344CB8AC3E}">
        <p14:creationId xmlns:p14="http://schemas.microsoft.com/office/powerpoint/2010/main" val="2599323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sz="2040" dirty="0"/>
              <a:t>Test with global pool disabled</a:t>
            </a:r>
          </a:p>
          <a:p>
            <a:pPr marL="174862" indent="-174862">
              <a:buFont typeface="Arial" panose="020B0604020202020204" pitchFamily="34" charset="0"/>
              <a:buChar char="•"/>
            </a:pPr>
            <a:r>
              <a:rPr lang="en-US" sz="1428" dirty="0">
                <a:latin typeface="Consolas" panose="020B0609020204030204" pitchFamily="49" charset="0"/>
                <a:cs typeface="Consolas" panose="020B0609020204030204" pitchFamily="49" charset="0"/>
              </a:rPr>
              <a:t>set-AppBackgroundTaskResourcePolicy –Mode Conservative</a:t>
            </a:r>
          </a:p>
          <a:p>
            <a:endParaRPr lang="en-US" dirty="0" smtClean="0"/>
          </a:p>
          <a:p>
            <a:endParaRPr lang="en-US" dirty="0" smtClean="0"/>
          </a:p>
          <a:p>
            <a:r>
              <a:rPr lang="en-US" sz="2040" dirty="0"/>
              <a:t>Use PowerShell to see the resource usage of a background task</a:t>
            </a:r>
          </a:p>
          <a:p>
            <a:pPr marL="174862" indent="-174862">
              <a:buFont typeface="Arial" panose="020B0604020202020204" pitchFamily="34" charset="0"/>
              <a:buChar char="•"/>
            </a:pPr>
            <a:r>
              <a:rPr lang="en-US" sz="1428" dirty="0">
                <a:latin typeface="Consolas" panose="020B0609020204030204" pitchFamily="49" charset="0"/>
                <a:cs typeface="Consolas" panose="020B0609020204030204" pitchFamily="49" charset="0"/>
              </a:rPr>
              <a:t>get-AppBackgroundTask -ResourceUsage</a:t>
            </a:r>
          </a:p>
          <a:p>
            <a:endParaRPr lang="en-US" dirty="0" smtClean="0"/>
          </a:p>
          <a:p>
            <a:endParaRPr lang="en-US" dirty="0"/>
          </a:p>
        </p:txBody>
      </p:sp>
      <p:sp>
        <p:nvSpPr>
          <p:cNvPr id="4" name="Title 3"/>
          <p:cNvSpPr>
            <a:spLocks noGrp="1"/>
          </p:cNvSpPr>
          <p:nvPr>
            <p:ph type="title"/>
          </p:nvPr>
        </p:nvSpPr>
        <p:spPr/>
        <p:txBody>
          <a:bodyPr/>
          <a:lstStyle/>
          <a:p>
            <a:r>
              <a:rPr lang="en-US" dirty="0" smtClean="0"/>
              <a:t>Resource quota values </a:t>
            </a:r>
            <a:endParaRPr lang="en-US" dirty="0"/>
          </a:p>
        </p:txBody>
      </p:sp>
      <p:graphicFrame>
        <p:nvGraphicFramePr>
          <p:cNvPr id="5" name="Table 4"/>
          <p:cNvGraphicFramePr>
            <a:graphicFrameLocks noGrp="1"/>
          </p:cNvGraphicFramePr>
          <p:nvPr>
            <p:extLst/>
          </p:nvPr>
        </p:nvGraphicFramePr>
        <p:xfrm>
          <a:off x="3475427" y="1668481"/>
          <a:ext cx="8289807" cy="3157980"/>
        </p:xfrm>
        <a:graphic>
          <a:graphicData uri="http://schemas.openxmlformats.org/drawingml/2006/table">
            <a:tbl>
              <a:tblPr firstRow="1" bandRow="1">
                <a:tableStyleId>{5C22544A-7EE6-4342-B048-85BDC9FD1C3A}</a:tableStyleId>
              </a:tblPr>
              <a:tblGrid>
                <a:gridCol w="1657961"/>
                <a:gridCol w="1657961"/>
                <a:gridCol w="1657961"/>
                <a:gridCol w="1657961"/>
                <a:gridCol w="1657961"/>
              </a:tblGrid>
              <a:tr h="964861">
                <a:tc>
                  <a:txBody>
                    <a:bodyPr/>
                    <a:lstStyle/>
                    <a:p>
                      <a:endParaRPr lang="en-US" sz="1800" dirty="0"/>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Refresh period</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CPU quota</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Network quota @1Mbps </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Network quota @</a:t>
                      </a:r>
                      <a:r>
                        <a:rPr lang="en-US" sz="1600" b="1" kern="1200" baseline="0" dirty="0" smtClean="0">
                          <a:gradFill>
                            <a:gsLst>
                              <a:gs pos="0">
                                <a:srgbClr val="FFFFFF"/>
                              </a:gs>
                              <a:gs pos="100000">
                                <a:srgbClr val="FFFFFF"/>
                              </a:gs>
                            </a:gsLst>
                            <a:lin ang="5400000" scaled="0"/>
                          </a:gradFill>
                          <a:latin typeface="+mn-lt"/>
                          <a:ea typeface="+mn-ea"/>
                          <a:cs typeface="+mn-cs"/>
                        </a:rPr>
                        <a:t>1</a:t>
                      </a:r>
                      <a:r>
                        <a:rPr lang="en-US" sz="1600" b="1" kern="1200" dirty="0" smtClean="0">
                          <a:gradFill>
                            <a:gsLst>
                              <a:gs pos="0">
                                <a:srgbClr val="FFFFFF"/>
                              </a:gs>
                              <a:gs pos="100000">
                                <a:srgbClr val="FFFFFF"/>
                              </a:gs>
                            </a:gsLst>
                            <a:lin ang="5400000" scaled="0"/>
                          </a:gradFill>
                          <a:latin typeface="+mn-lt"/>
                          <a:ea typeface="+mn-ea"/>
                          <a:cs typeface="+mn-cs"/>
                        </a:rPr>
                        <a:t>0Mbps</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r>
              <a:tr h="1096560">
                <a:tc>
                  <a:txBody>
                    <a:bodyPr/>
                    <a:lstStyle/>
                    <a:p>
                      <a:r>
                        <a:rPr lang="en-US" sz="1400" b="1" kern="1200" dirty="0" smtClean="0">
                          <a:solidFill>
                            <a:schemeClr val="accent1"/>
                          </a:solidFill>
                          <a:latin typeface="+mn-lt"/>
                          <a:ea typeface="+mn-ea"/>
                          <a:cs typeface="+mn-cs"/>
                        </a:rPr>
                        <a:t>Lock screen app</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15 minutes</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2 CPU seconds</a:t>
                      </a:r>
                      <a:endParaRPr lang="en-US" sz="1400" kern="1200" dirty="0">
                        <a:solidFill>
                          <a:schemeClr val="accent1"/>
                        </a:solidFill>
                        <a:latin typeface="+mn-lt"/>
                        <a:ea typeface="+mn-ea"/>
                        <a:cs typeface="+mn-cs"/>
                      </a:endParaRPr>
                    </a:p>
                  </a:txBody>
                  <a:tcPr marL="93260" marR="93260" marT="46630" marB="46630"/>
                </a:tc>
                <a:tc>
                  <a:txBody>
                    <a:bodyPr/>
                    <a:lstStyle/>
                    <a:p>
                      <a:pPr marL="0" marR="0" indent="0" algn="l" defTabSz="896157"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mn-lt"/>
                          <a:ea typeface="+mn-ea"/>
                          <a:cs typeface="+mn-cs"/>
                        </a:rPr>
                        <a:t>0.469 MB</a:t>
                      </a:r>
                    </a:p>
                  </a:txBody>
                  <a:tcPr marL="93260" marR="93260" marT="46630" marB="46630"/>
                </a:tc>
                <a:tc>
                  <a:txBody>
                    <a:bodyPr/>
                    <a:lstStyle/>
                    <a:p>
                      <a:pPr marL="0" marR="0" indent="0" algn="l" defTabSz="896157"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mn-lt"/>
                          <a:ea typeface="+mn-ea"/>
                          <a:cs typeface="+mn-cs"/>
                        </a:rPr>
                        <a:t>4.69 MB</a:t>
                      </a:r>
                    </a:p>
                  </a:txBody>
                  <a:tcPr marL="93260" marR="93260" marT="46630" marB="46630"/>
                </a:tc>
              </a:tr>
              <a:tr h="1096560">
                <a:tc>
                  <a:txBody>
                    <a:bodyPr/>
                    <a:lstStyle/>
                    <a:p>
                      <a:r>
                        <a:rPr lang="en-US" sz="1400" b="1" kern="1200" dirty="0" smtClean="0">
                          <a:solidFill>
                            <a:schemeClr val="accent1"/>
                          </a:solidFill>
                          <a:latin typeface="+mn-lt"/>
                          <a:ea typeface="+mn-ea"/>
                          <a:cs typeface="+mn-cs"/>
                        </a:rPr>
                        <a:t>Non</a:t>
                      </a:r>
                      <a:r>
                        <a:rPr lang="en-US" sz="1400" b="1" kern="1200" baseline="0" dirty="0" smtClean="0">
                          <a:solidFill>
                            <a:schemeClr val="accent1"/>
                          </a:solidFill>
                          <a:latin typeface="+mn-lt"/>
                          <a:ea typeface="+mn-ea"/>
                          <a:cs typeface="+mn-cs"/>
                        </a:rPr>
                        <a:t> </a:t>
                      </a:r>
                      <a:r>
                        <a:rPr lang="en-US" sz="1400" b="1" kern="1200" dirty="0" smtClean="0">
                          <a:solidFill>
                            <a:schemeClr val="accent1"/>
                          </a:solidFill>
                          <a:latin typeface="+mn-lt"/>
                          <a:ea typeface="+mn-ea"/>
                          <a:cs typeface="+mn-cs"/>
                        </a:rPr>
                        <a:t>lock screen app</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2 hours</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1 CPU second</a:t>
                      </a:r>
                      <a:endParaRPr lang="en-US" sz="1400" kern="1200" dirty="0">
                        <a:solidFill>
                          <a:schemeClr val="accent1"/>
                        </a:solidFill>
                        <a:latin typeface="+mn-lt"/>
                        <a:ea typeface="+mn-ea"/>
                        <a:cs typeface="+mn-cs"/>
                      </a:endParaRPr>
                    </a:p>
                  </a:txBody>
                  <a:tcPr marL="93260" marR="93260" marT="46630" marB="46630"/>
                </a:tc>
                <a:tc>
                  <a:txBody>
                    <a:bodyPr/>
                    <a:lstStyle/>
                    <a:p>
                      <a:pPr marL="0" marR="0" indent="0" algn="l" defTabSz="896157"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mn-lt"/>
                          <a:ea typeface="+mn-ea"/>
                          <a:cs typeface="+mn-cs"/>
                        </a:rPr>
                        <a:t>0.625MB</a:t>
                      </a:r>
                    </a:p>
                  </a:txBody>
                  <a:tcPr marL="93260" marR="93260" marT="46630" marB="46630"/>
                </a:tc>
                <a:tc>
                  <a:txBody>
                    <a:bodyPr/>
                    <a:lstStyle/>
                    <a:p>
                      <a:pPr marL="0" marR="0" indent="0" algn="l" defTabSz="896157" rtl="0" eaLnBrk="1" fontAlgn="auto" latinLnBrk="0" hangingPunct="1">
                        <a:lnSpc>
                          <a:spcPct val="100000"/>
                        </a:lnSpc>
                        <a:spcBef>
                          <a:spcPts val="0"/>
                        </a:spcBef>
                        <a:spcAft>
                          <a:spcPts val="0"/>
                        </a:spcAft>
                        <a:buClrTx/>
                        <a:buSzTx/>
                        <a:buFontTx/>
                        <a:buNone/>
                        <a:tabLst/>
                        <a:defRPr/>
                      </a:pPr>
                      <a:r>
                        <a:rPr lang="en-US" sz="1400" kern="1200" dirty="0" smtClean="0">
                          <a:solidFill>
                            <a:schemeClr val="accent1"/>
                          </a:solidFill>
                          <a:latin typeface="+mn-lt"/>
                          <a:ea typeface="+mn-ea"/>
                          <a:cs typeface="+mn-cs"/>
                        </a:rPr>
                        <a:t>6.25 MB </a:t>
                      </a:r>
                    </a:p>
                  </a:txBody>
                  <a:tcPr marL="93260" marR="93260" marT="46630" marB="46630"/>
                </a:tc>
              </a:tr>
            </a:tbl>
          </a:graphicData>
        </a:graphic>
      </p:graphicFrame>
    </p:spTree>
    <p:extLst>
      <p:ext uri="{BB962C8B-B14F-4D97-AF65-F5344CB8AC3E}">
        <p14:creationId xmlns:p14="http://schemas.microsoft.com/office/powerpoint/2010/main" val="466589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new in Windows 8.1</a:t>
            </a:r>
            <a:endParaRPr lang="en-US" dirty="0"/>
          </a:p>
        </p:txBody>
      </p:sp>
      <p:sp>
        <p:nvSpPr>
          <p:cNvPr id="6" name="Text Placeholder 5"/>
          <p:cNvSpPr>
            <a:spLocks noGrp="1"/>
          </p:cNvSpPr>
          <p:nvPr>
            <p:ph type="body" sz="quarter" idx="10"/>
          </p:nvPr>
        </p:nvSpPr>
        <p:spPr/>
        <p:txBody>
          <a:bodyPr/>
          <a:lstStyle/>
          <a:p>
            <a:r>
              <a:rPr lang="en-US" dirty="0" smtClean="0"/>
              <a:t>Quiet hours </a:t>
            </a:r>
          </a:p>
          <a:p>
            <a:r>
              <a:rPr lang="en-US" dirty="0" smtClean="0"/>
              <a:t>More background task triggers</a:t>
            </a:r>
          </a:p>
          <a:p>
            <a:r>
              <a:rPr lang="en-US" dirty="0" smtClean="0"/>
              <a:t>Cancel on condition loss  </a:t>
            </a:r>
          </a:p>
          <a:p>
            <a:r>
              <a:rPr lang="en-US" dirty="0" smtClean="0"/>
              <a:t>More developer tools such as PowerShell cmdlets </a:t>
            </a:r>
            <a:endParaRPr lang="en-US" dirty="0"/>
          </a:p>
        </p:txBody>
      </p:sp>
    </p:spTree>
    <p:extLst>
      <p:ext uri="{BB962C8B-B14F-4D97-AF65-F5344CB8AC3E}">
        <p14:creationId xmlns:p14="http://schemas.microsoft.com/office/powerpoint/2010/main" val="2283659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sz="2856" dirty="0"/>
              <a:t>No toast notifications or background activity</a:t>
            </a:r>
          </a:p>
          <a:p>
            <a:r>
              <a:rPr lang="en-US" sz="2856" dirty="0"/>
              <a:t>Not enforced if user is using the device</a:t>
            </a:r>
          </a:p>
          <a:p>
            <a:r>
              <a:rPr lang="en-US" sz="2856" dirty="0"/>
              <a:t>Currently running background tasks are canceled on entry</a:t>
            </a:r>
          </a:p>
          <a:p>
            <a:r>
              <a:rPr lang="en-US" sz="2856" dirty="0"/>
              <a:t>Lock screen call capable apps are allowed to present VOIP toasts</a:t>
            </a:r>
          </a:p>
          <a:p>
            <a:r>
              <a:rPr lang="en-US" sz="2856" dirty="0"/>
              <a:t>Alarm toasts are raised during quiet hours</a:t>
            </a:r>
          </a:p>
        </p:txBody>
      </p:sp>
      <p:pic>
        <p:nvPicPr>
          <p:cNvPr id="6" name="Picture Placeholder 5"/>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2407" r="12407"/>
          <a:stretch>
            <a:fillRect/>
          </a:stretch>
        </p:blipFill>
        <p:spPr/>
      </p:pic>
      <p:sp>
        <p:nvSpPr>
          <p:cNvPr id="2" name="Title 1"/>
          <p:cNvSpPr>
            <a:spLocks noGrp="1"/>
          </p:cNvSpPr>
          <p:nvPr>
            <p:ph type="title"/>
          </p:nvPr>
        </p:nvSpPr>
        <p:spPr/>
        <p:txBody>
          <a:bodyPr/>
          <a:lstStyle/>
          <a:p>
            <a:r>
              <a:rPr lang="en-US" dirty="0" smtClean="0"/>
              <a:t>Quiet </a:t>
            </a:r>
            <a:r>
              <a:rPr lang="en-US" dirty="0"/>
              <a:t>h</a:t>
            </a:r>
            <a:r>
              <a:rPr lang="en-US" dirty="0" smtClean="0"/>
              <a:t>ours </a:t>
            </a:r>
            <a:endParaRPr lang="en-US" dirty="0"/>
          </a:p>
        </p:txBody>
      </p:sp>
    </p:spTree>
    <p:extLst>
      <p:ext uri="{BB962C8B-B14F-4D97-AF65-F5344CB8AC3E}">
        <p14:creationId xmlns:p14="http://schemas.microsoft.com/office/powerpoint/2010/main" val="2635073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background task updates</a:t>
            </a:r>
            <a:endParaRPr lang="en-US" dirty="0"/>
          </a:p>
        </p:txBody>
      </p:sp>
      <p:sp>
        <p:nvSpPr>
          <p:cNvPr id="6" name="Text Placeholder 5"/>
          <p:cNvSpPr>
            <a:spLocks noGrp="1"/>
          </p:cNvSpPr>
          <p:nvPr>
            <p:ph type="body" sz="quarter" idx="10"/>
          </p:nvPr>
        </p:nvSpPr>
        <p:spPr/>
        <p:txBody>
          <a:bodyPr/>
          <a:lstStyle/>
          <a:p>
            <a:r>
              <a:rPr lang="en-US" dirty="0" smtClean="0"/>
              <a:t>New triggers </a:t>
            </a:r>
          </a:p>
          <a:p>
            <a:pPr marL="981579" lvl="2" indent="-524586"/>
            <a:r>
              <a:rPr lang="en-US" dirty="0" smtClean="0">
                <a:gradFill>
                  <a:gsLst>
                    <a:gs pos="0">
                      <a:srgbClr val="FFFFFF"/>
                    </a:gs>
                    <a:gs pos="100000">
                      <a:srgbClr val="FFFFFF"/>
                    </a:gs>
                  </a:gsLst>
                  <a:lin ang="5400000" scaled="0"/>
                </a:gradFill>
                <a:latin typeface="Consolas" panose="020B0609020204030204" pitchFamily="49" charset="0"/>
                <a:cs typeface="Consolas" panose="020B0609020204030204" pitchFamily="49" charset="0"/>
              </a:rPr>
              <a:t>LocationTrigger</a:t>
            </a:r>
            <a:endParaRPr lang="en-US" dirty="0">
              <a:gradFill>
                <a:gsLst>
                  <a:gs pos="0">
                    <a:srgbClr val="FFFFFF"/>
                  </a:gs>
                  <a:gs pos="100000">
                    <a:srgbClr val="FFFFFF"/>
                  </a:gs>
                </a:gsLst>
                <a:lin ang="5400000" scaled="0"/>
              </a:gradFill>
              <a:latin typeface="Consolas" panose="020B0609020204030204" pitchFamily="49" charset="0"/>
              <a:cs typeface="Consolas" panose="020B0609020204030204" pitchFamily="49" charset="0"/>
            </a:endParaRPr>
          </a:p>
          <a:p>
            <a:pPr marL="981579" lvl="2" indent="-524586"/>
            <a:r>
              <a:rPr lang="en-US" dirty="0">
                <a:gradFill>
                  <a:gsLst>
                    <a:gs pos="0">
                      <a:srgbClr val="FFFFFF"/>
                    </a:gs>
                    <a:gs pos="100000">
                      <a:srgbClr val="FFFFFF"/>
                    </a:gs>
                  </a:gsLst>
                  <a:lin ang="5400000" scaled="0"/>
                </a:gradFill>
                <a:latin typeface="Consolas" panose="020B0609020204030204" pitchFamily="49" charset="0"/>
                <a:cs typeface="Consolas" panose="020B0609020204030204" pitchFamily="49" charset="0"/>
              </a:rPr>
              <a:t>DeviceUseTrigger</a:t>
            </a:r>
          </a:p>
          <a:p>
            <a:pPr marL="981579" lvl="2" indent="-524586"/>
            <a:r>
              <a:rPr lang="en-US" dirty="0" smtClean="0">
                <a:gradFill>
                  <a:gsLst>
                    <a:gs pos="0">
                      <a:srgbClr val="FFFFFF"/>
                    </a:gs>
                    <a:gs pos="100000">
                      <a:srgbClr val="FFFFFF"/>
                    </a:gs>
                  </a:gsLst>
                  <a:lin ang="5400000" scaled="0"/>
                </a:gradFill>
                <a:latin typeface="Consolas" panose="020B0609020204030204" pitchFamily="49" charset="0"/>
                <a:cs typeface="Consolas" panose="020B0609020204030204" pitchFamily="49" charset="0"/>
              </a:rPr>
              <a:t>DeviceServicingTrigger</a:t>
            </a:r>
          </a:p>
          <a:p>
            <a:pPr marL="981579" lvl="2" indent="-524586"/>
            <a:r>
              <a:rPr lang="en-US" dirty="0" err="1" smtClean="0">
                <a:gradFill>
                  <a:gsLst>
                    <a:gs pos="0">
                      <a:srgbClr val="FFFFFF"/>
                    </a:gs>
                    <a:gs pos="100000">
                      <a:srgbClr val="FFFFFF"/>
                    </a:gs>
                  </a:gsLst>
                  <a:lin ang="5400000" scaled="0"/>
                </a:gradFill>
                <a:latin typeface="Consolas" panose="020B0609020204030204" pitchFamily="49" charset="0"/>
                <a:cs typeface="Consolas" panose="020B0609020204030204" pitchFamily="49" charset="0"/>
              </a:rPr>
              <a:t>BackgroundWorkCostChange</a:t>
            </a:r>
            <a:endParaRPr lang="en-US" dirty="0">
              <a:gradFill>
                <a:gsLst>
                  <a:gs pos="0">
                    <a:srgbClr val="FFFFFF"/>
                  </a:gs>
                  <a:gs pos="100000">
                    <a:srgbClr val="FFFFFF"/>
                  </a:gs>
                </a:gsLst>
                <a:lin ang="5400000" scaled="0"/>
              </a:gradFill>
              <a:latin typeface="Consolas" panose="020B0609020204030204" pitchFamily="49" charset="0"/>
              <a:cs typeface="Consolas" panose="020B0609020204030204" pitchFamily="49" charset="0"/>
            </a:endParaRPr>
          </a:p>
          <a:p>
            <a:endParaRPr lang="en-US" dirty="0" smtClean="0"/>
          </a:p>
          <a:p>
            <a:r>
              <a:rPr lang="en-US" dirty="0" smtClean="0"/>
              <a:t>Cancel background task </a:t>
            </a:r>
            <a:r>
              <a:rPr lang="en-US" dirty="0"/>
              <a:t>on </a:t>
            </a:r>
            <a:r>
              <a:rPr lang="en-US" dirty="0" smtClean="0"/>
              <a:t>condition changing </a:t>
            </a:r>
          </a:p>
          <a:p>
            <a:pPr marL="1039867" lvl="2" indent="-582873"/>
            <a:r>
              <a:rPr lang="en-US" dirty="0" smtClean="0">
                <a:latin typeface="Consolas" panose="020B0609020204030204" pitchFamily="49" charset="0"/>
                <a:cs typeface="Consolas" panose="020B0609020204030204" pitchFamily="49" charset="0"/>
              </a:rPr>
              <a:t>IBackgroundTaskBuilder.CancelOnConditionLoss</a:t>
            </a:r>
            <a:r>
              <a:rPr lang="en-US" dirty="0" smtClean="0"/>
              <a:t> </a:t>
            </a:r>
            <a:endParaRPr lang="en-US" dirty="0"/>
          </a:p>
        </p:txBody>
      </p:sp>
    </p:spTree>
    <p:extLst>
      <p:ext uri="{BB962C8B-B14F-4D97-AF65-F5344CB8AC3E}">
        <p14:creationId xmlns:p14="http://schemas.microsoft.com/office/powerpoint/2010/main" val="840847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Dos and Don'ts </a:t>
            </a:r>
            <a:endParaRPr lang="en-US" dirty="0"/>
          </a:p>
        </p:txBody>
      </p:sp>
      <p:sp>
        <p:nvSpPr>
          <p:cNvPr id="6" name="Text Placeholder 5"/>
          <p:cNvSpPr>
            <a:spLocks noGrp="1"/>
          </p:cNvSpPr>
          <p:nvPr>
            <p:ph type="body" sz="quarter" idx="10"/>
          </p:nvPr>
        </p:nvSpPr>
        <p:spPr/>
        <p:txBody>
          <a:bodyPr/>
          <a:lstStyle/>
          <a:p>
            <a:pPr marL="466298" indent="-466298">
              <a:buFont typeface="Arial" panose="020B0604020202020204" pitchFamily="34" charset="0"/>
              <a:buChar char="•"/>
            </a:pPr>
            <a:r>
              <a:rPr lang="en-US" sz="2856" dirty="0"/>
              <a:t>Design background tasks to be short </a:t>
            </a:r>
            <a:r>
              <a:rPr lang="en-US" sz="2856" dirty="0"/>
              <a:t>lived </a:t>
            </a:r>
            <a:endParaRPr lang="en-US" sz="2856" dirty="0"/>
          </a:p>
          <a:p>
            <a:pPr marL="466298" indent="-466298">
              <a:buFont typeface="Arial" panose="020B0604020202020204" pitchFamily="34" charset="0"/>
              <a:buChar char="•"/>
            </a:pPr>
            <a:r>
              <a:rPr lang="en-US" sz="2856" dirty="0"/>
              <a:t>Design the lock screen user experience as described in the </a:t>
            </a:r>
            <a:r>
              <a:rPr lang="en-US" sz="2856" i="1" dirty="0"/>
              <a:t>Guidelines </a:t>
            </a:r>
            <a:r>
              <a:rPr lang="en-US" sz="2856" i="1" dirty="0"/>
              <a:t>and checklists for lock screen </a:t>
            </a:r>
            <a:r>
              <a:rPr lang="en-US" sz="2856" i="1" dirty="0"/>
              <a:t>tiles</a:t>
            </a:r>
            <a:r>
              <a:rPr lang="en-US" sz="2856" dirty="0"/>
              <a:t> </a:t>
            </a:r>
            <a:endParaRPr lang="en-US" sz="2856" dirty="0"/>
          </a:p>
          <a:p>
            <a:pPr marL="466298" indent="-466298">
              <a:buFont typeface="Arial" panose="020B0604020202020204" pitchFamily="34" charset="0"/>
              <a:buChar char="•"/>
            </a:pPr>
            <a:r>
              <a:rPr lang="en-US" sz="2856" dirty="0"/>
              <a:t>Decouple the background task from the main app </a:t>
            </a:r>
          </a:p>
          <a:p>
            <a:pPr marL="466298" indent="-466298">
              <a:buFont typeface="Arial" panose="020B0604020202020204" pitchFamily="34" charset="0"/>
              <a:buChar char="•"/>
            </a:pPr>
            <a:r>
              <a:rPr lang="en-US" sz="2856" dirty="0"/>
              <a:t>Use persistent storage to share data between the background task and the </a:t>
            </a:r>
            <a:r>
              <a:rPr lang="en-US" sz="2856" dirty="0"/>
              <a:t>app</a:t>
            </a:r>
          </a:p>
          <a:p>
            <a:pPr marL="466298" indent="-466298">
              <a:buFont typeface="Arial" panose="020B0604020202020204" pitchFamily="34" charset="0"/>
              <a:buChar char="•"/>
            </a:pPr>
            <a:r>
              <a:rPr lang="en-US" sz="2856" dirty="0"/>
              <a:t>Register for a background task cancellation handler in the background task </a:t>
            </a:r>
            <a:r>
              <a:rPr lang="en-US" sz="2856" dirty="0"/>
              <a:t>class</a:t>
            </a:r>
          </a:p>
          <a:p>
            <a:pPr marL="466298" indent="-466298">
              <a:buFont typeface="Arial" panose="020B0604020202020204" pitchFamily="34" charset="0"/>
              <a:buChar char="•"/>
            </a:pPr>
            <a:r>
              <a:rPr lang="en-US" sz="2856" dirty="0"/>
              <a:t>Do not display UI other than </a:t>
            </a:r>
            <a:r>
              <a:rPr lang="en-US" sz="2856" dirty="0"/>
              <a:t>toast, tiles, </a:t>
            </a:r>
            <a:r>
              <a:rPr lang="en-US" sz="2856" dirty="0"/>
              <a:t>or badges from a background </a:t>
            </a:r>
            <a:r>
              <a:rPr lang="en-US" sz="2856" dirty="0"/>
              <a:t>task</a:t>
            </a:r>
          </a:p>
          <a:p>
            <a:pPr marL="466298" indent="-466298">
              <a:buFont typeface="Arial" panose="020B0604020202020204" pitchFamily="34" charset="0"/>
              <a:buChar char="•"/>
            </a:pPr>
            <a:r>
              <a:rPr lang="en-US" sz="2856" dirty="0"/>
              <a:t>Do not rely on user interaction in background tasks</a:t>
            </a:r>
            <a:endParaRPr lang="en-US" sz="2856" dirty="0"/>
          </a:p>
        </p:txBody>
      </p:sp>
    </p:spTree>
    <p:extLst>
      <p:ext uri="{BB962C8B-B14F-4D97-AF65-F5344CB8AC3E}">
        <p14:creationId xmlns:p14="http://schemas.microsoft.com/office/powerpoint/2010/main" val="1448015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Related sessions</a:t>
            </a:r>
            <a:endParaRPr lang="en-US" dirty="0"/>
          </a:p>
        </p:txBody>
      </p:sp>
      <p:sp>
        <p:nvSpPr>
          <p:cNvPr id="5" name="Text Placeholder 4"/>
          <p:cNvSpPr>
            <a:spLocks noGrp="1"/>
          </p:cNvSpPr>
          <p:nvPr>
            <p:ph type="body" sz="quarter" idx="10"/>
          </p:nvPr>
        </p:nvSpPr>
        <p:spPr/>
        <p:txBody>
          <a:bodyPr/>
          <a:lstStyle/>
          <a:p>
            <a:pPr marL="466298" indent="-466298">
              <a:buFont typeface="Arial" pitchFamily="34" charset="0"/>
              <a:buChar char="•"/>
            </a:pPr>
            <a:r>
              <a:rPr lang="en-US" sz="3672" dirty="0"/>
              <a:t>3-159 </a:t>
            </a:r>
            <a:r>
              <a:rPr lang="en-US" sz="3672" dirty="0"/>
              <a:t>– Alive with activity: Tiles, notifications, and background tasks</a:t>
            </a:r>
          </a:p>
          <a:p>
            <a:pPr marL="466298" indent="-466298">
              <a:buFont typeface="Arial" pitchFamily="34" charset="0"/>
              <a:buChar char="•"/>
            </a:pPr>
            <a:r>
              <a:rPr lang="en-US" sz="3672" dirty="0"/>
              <a:t>3-026 – Apps </a:t>
            </a:r>
            <a:r>
              <a:rPr lang="en-US" sz="3672" dirty="0"/>
              <a:t>for Bluetooth, HID, and USB Devices </a:t>
            </a:r>
          </a:p>
          <a:p>
            <a:pPr marL="466298" indent="-466298">
              <a:buFont typeface="Arial" pitchFamily="34" charset="0"/>
              <a:buChar char="•"/>
            </a:pPr>
            <a:r>
              <a:rPr lang="en-US" sz="3672" dirty="0"/>
              <a:t>3-090 </a:t>
            </a:r>
            <a:r>
              <a:rPr lang="en-US" sz="3672" dirty="0"/>
              <a:t>– Web content: Fast and Fresh apps </a:t>
            </a:r>
          </a:p>
          <a:p>
            <a:pPr marL="466298" indent="-466298">
              <a:buFont typeface="Arial" pitchFamily="34" charset="0"/>
              <a:buChar char="•"/>
            </a:pPr>
            <a:r>
              <a:rPr lang="en-US" sz="3672" dirty="0"/>
              <a:t>4-107 </a:t>
            </a:r>
            <a:r>
              <a:rPr lang="en-US" sz="3672" dirty="0"/>
              <a:t>– Windows Runtime Internals: Understanding the threading model </a:t>
            </a:r>
          </a:p>
          <a:p>
            <a:endParaRPr lang="en-US" dirty="0"/>
          </a:p>
        </p:txBody>
      </p:sp>
    </p:spTree>
    <p:extLst>
      <p:ext uri="{BB962C8B-B14F-4D97-AF65-F5344CB8AC3E}">
        <p14:creationId xmlns:p14="http://schemas.microsoft.com/office/powerpoint/2010/main" val="3740896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p:txBody>
          <a:bodyPr/>
          <a:lstStyle/>
          <a:p>
            <a:r>
              <a:rPr lang="en-US" sz="2448" dirty="0"/>
              <a:t>Introduction to background tasks: </a:t>
            </a:r>
            <a:r>
              <a:rPr lang="en-US" sz="2448" dirty="0">
                <a:hlinkClick r:id="rId3"/>
              </a:rPr>
              <a:t>http://</a:t>
            </a:r>
            <a:r>
              <a:rPr lang="en-US" sz="2448" dirty="0">
                <a:hlinkClick r:id="rId3"/>
              </a:rPr>
              <a:t>www.microsoft.com/en-us/download/details.aspx?displaylang=en&amp;id=27411</a:t>
            </a:r>
            <a:endParaRPr lang="en-US" sz="2448" dirty="0"/>
          </a:p>
          <a:p>
            <a:r>
              <a:rPr lang="en-US" sz="2448" dirty="0"/>
              <a:t>Background tasks sample project: </a:t>
            </a:r>
            <a:r>
              <a:rPr lang="en-US" sz="2448" dirty="0">
                <a:hlinkClick r:id="rId4"/>
              </a:rPr>
              <a:t>http://</a:t>
            </a:r>
            <a:r>
              <a:rPr lang="en-US" sz="2448" dirty="0">
                <a:hlinkClick r:id="rId4"/>
              </a:rPr>
              <a:t>code.msdn.microsoft.com/windowsapps/Background-Task-Sample-9209ade9</a:t>
            </a:r>
            <a:endParaRPr lang="en-US" sz="2448" dirty="0"/>
          </a:p>
          <a:p>
            <a:r>
              <a:rPr lang="en-US" sz="2448" dirty="0"/>
              <a:t>Background networking: </a:t>
            </a:r>
            <a:r>
              <a:rPr lang="en-US" sz="2448" dirty="0">
                <a:hlinkClick r:id="rId5"/>
              </a:rPr>
              <a:t>http://</a:t>
            </a:r>
            <a:r>
              <a:rPr lang="en-US" sz="2448" dirty="0">
                <a:hlinkClick r:id="rId5"/>
              </a:rPr>
              <a:t>www.microsoft.com/en-us/download/details.aspx?id=28999</a:t>
            </a:r>
            <a:endParaRPr lang="en-US" sz="2448" dirty="0"/>
          </a:p>
          <a:p>
            <a:r>
              <a:rPr lang="en-US" sz="2448" dirty="0"/>
              <a:t>Being productive in the background: </a:t>
            </a:r>
            <a:r>
              <a:rPr lang="en-US" sz="2448" dirty="0">
                <a:hlinkClick r:id="rId6"/>
              </a:rPr>
              <a:t>http://</a:t>
            </a:r>
            <a:r>
              <a:rPr lang="en-US" sz="2448" dirty="0">
                <a:hlinkClick r:id="rId6"/>
              </a:rPr>
              <a:t>blogs.msdn.com/b/windowsappdev/archive/2012/05/24/being-productive-in-the-background-background-tasks.aspx</a:t>
            </a:r>
            <a:endParaRPr lang="en-US" sz="2448" dirty="0"/>
          </a:p>
          <a:p>
            <a:r>
              <a:rPr lang="en-US" sz="2448" dirty="0"/>
              <a:t>Guidelines and checklists for lock screen </a:t>
            </a:r>
            <a:r>
              <a:rPr lang="en-US" sz="2448" dirty="0"/>
              <a:t>tiles: </a:t>
            </a:r>
            <a:r>
              <a:rPr lang="en-US" sz="2448" dirty="0">
                <a:hlinkClick r:id="rId7"/>
              </a:rPr>
              <a:t>http://msdn.microsoft.com/en-us/library/windows/apps/hh465403.aspx</a:t>
            </a:r>
            <a:endParaRPr lang="en-US" sz="2448" dirty="0"/>
          </a:p>
          <a:p>
            <a:r>
              <a:rPr lang="en-US" sz="2448" dirty="0"/>
              <a:t>Lock screen call capability sample </a:t>
            </a:r>
            <a:r>
              <a:rPr lang="en-US" sz="2448" dirty="0"/>
              <a:t>project: </a:t>
            </a:r>
            <a:r>
              <a:rPr lang="en-US" sz="2448" dirty="0">
                <a:hlinkClick r:id="rId8"/>
              </a:rPr>
              <a:t>http://</a:t>
            </a:r>
            <a:r>
              <a:rPr lang="en-US" sz="2448" dirty="0">
                <a:hlinkClick r:id="rId8"/>
              </a:rPr>
              <a:t>code.msdn.microsoft.com/windowsapps/Lock-Screen-Call-SDK-Sample-fb701f9f</a:t>
            </a:r>
            <a:endParaRPr lang="en-US" sz="2448" dirty="0"/>
          </a:p>
          <a:p>
            <a:endParaRPr lang="en-US" sz="2448" dirty="0"/>
          </a:p>
          <a:p>
            <a:endParaRPr lang="en-US" sz="2448" dirty="0">
              <a:solidFill>
                <a:srgbClr val="FFFF00"/>
              </a:solidFill>
            </a:endParaRPr>
          </a:p>
        </p:txBody>
      </p:sp>
    </p:spTree>
    <p:extLst>
      <p:ext uri="{BB962C8B-B14F-4D97-AF65-F5344CB8AC3E}">
        <p14:creationId xmlns:p14="http://schemas.microsoft.com/office/powerpoint/2010/main" val="3841573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3"/>
          <p:cNvSpPr txBox="1">
            <a:spLocks/>
          </p:cNvSpPr>
          <p:nvPr/>
        </p:nvSpPr>
        <p:spPr>
          <a:xfrm>
            <a:off x="254065" y="4095059"/>
            <a:ext cx="11945025" cy="2085400"/>
          </a:xfrm>
          <a:prstGeom prst="rect">
            <a:avLst/>
          </a:prstGeom>
        </p:spPr>
        <p:txBody>
          <a:bodyPr vert="horz" wrap="square" lIns="182854" tIns="146283" rIns="182854" bIns="146283" rtlCol="0" anchor="t">
            <a:spAutoFit/>
          </a:bodyPr>
          <a:lst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pPr>
              <a:lnSpc>
                <a:spcPct val="90000"/>
              </a:lnSpc>
            </a:pPr>
            <a:r>
              <a:rPr lang="en-US" sz="3199" spc="-50" dirty="0">
                <a:gradFill>
                  <a:gsLst>
                    <a:gs pos="62393">
                      <a:srgbClr val="00BCF2"/>
                    </a:gs>
                    <a:gs pos="49000">
                      <a:srgbClr val="00BCF2"/>
                    </a:gs>
                  </a:gsLst>
                  <a:lin ang="5400000" scaled="0"/>
                </a:gradFill>
                <a:latin typeface="Segoe UI Semilight" panose="020B0402040204020203" pitchFamily="34" charset="0"/>
                <a:cs typeface="Segoe UI Semilight" panose="020B0402040204020203" pitchFamily="34" charset="0"/>
              </a:rPr>
              <a:t>Device distribution starts after sessions conclude today (approximately 6:00pm) in the Big Room, Hall D.  </a:t>
            </a:r>
          </a:p>
          <a:p>
            <a:pPr>
              <a:lnSpc>
                <a:spcPct val="90000"/>
              </a:lnSpc>
              <a:spcBef>
                <a:spcPts val="1000"/>
              </a:spcBef>
            </a:pPr>
            <a:r>
              <a:rPr lang="en-US" sz="2800" dirty="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If you choose not to pick up your devices tonight, distribution will continue for the duration of the conference at Registration in the North Lobby.</a:t>
            </a:r>
          </a:p>
        </p:txBody>
      </p:sp>
      <p:sp>
        <p:nvSpPr>
          <p:cNvPr id="15" name="Title 3"/>
          <p:cNvSpPr txBox="1">
            <a:spLocks/>
          </p:cNvSpPr>
          <p:nvPr/>
        </p:nvSpPr>
        <p:spPr>
          <a:xfrm>
            <a:off x="254066" y="2949904"/>
            <a:ext cx="10031578" cy="1227586"/>
          </a:xfrm>
          <a:prstGeom prst="rect">
            <a:avLst/>
          </a:prstGeom>
        </p:spPr>
        <p:txBody>
          <a:bodyPr vert="horz" wrap="square" lIns="182854" tIns="146283" rIns="182854" bIns="146283" rtlCol="0" anchor="b" anchorCtr="0">
            <a:spAutoFit/>
          </a:bodyPr>
          <a:lst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pPr>
              <a:lnSpc>
                <a:spcPct val="90000"/>
              </a:lnSpc>
            </a:pPr>
            <a:r>
              <a:rPr lang="en-US" sz="6599" dirty="0">
                <a:gradFill>
                  <a:gsLst>
                    <a:gs pos="82906">
                      <a:srgbClr val="FFFFFF"/>
                    </a:gs>
                    <a:gs pos="66981">
                      <a:srgbClr val="FFFFFF"/>
                    </a:gs>
                  </a:gsLst>
                  <a:lin ang="5400000" scaled="0"/>
                </a:gradFill>
              </a:rPr>
              <a:t>Get your goodies</a:t>
            </a:r>
          </a:p>
        </p:txBody>
      </p:sp>
      <p:sp>
        <p:nvSpPr>
          <p:cNvPr id="2" name="Rectangle 1"/>
          <p:cNvSpPr/>
          <p:nvPr/>
        </p:nvSpPr>
        <p:spPr bwMode="auto">
          <a:xfrm>
            <a:off x="883" y="496"/>
            <a:ext cx="12434711" cy="296760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5003710" y="341093"/>
            <a:ext cx="6852398" cy="2400909"/>
            <a:chOff x="4720029" y="241311"/>
            <a:chExt cx="7293780" cy="2555558"/>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2083" t="19107" r="6096" b="14321"/>
            <a:stretch/>
          </p:blipFill>
          <p:spPr>
            <a:xfrm>
              <a:off x="7589838" y="241311"/>
              <a:ext cx="4423971" cy="2555558"/>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029" y="775417"/>
              <a:ext cx="4578604" cy="2007525"/>
            </a:xfrm>
            <a:prstGeom prst="rect">
              <a:avLst/>
            </a:prstGeom>
          </p:spPr>
        </p:pic>
      </p:grpSp>
      <p:sp>
        <p:nvSpPr>
          <p:cNvPr id="3" name="TextBox 2"/>
          <p:cNvSpPr txBox="1"/>
          <p:nvPr/>
        </p:nvSpPr>
        <p:spPr>
          <a:xfrm>
            <a:off x="254063" y="1048793"/>
            <a:ext cx="5507038" cy="1098401"/>
          </a:xfrm>
          <a:prstGeom prst="rect">
            <a:avLst/>
          </a:prstGeom>
          <a:noFill/>
        </p:spPr>
        <p:txBody>
          <a:bodyPr wrap="square" lIns="182854" rtlCol="0">
            <a:spAutoFit/>
          </a:bodyPr>
          <a:lstStyle/>
          <a:p>
            <a:pPr defTabSz="932324"/>
            <a:r>
              <a:rPr lang="en-US" sz="3199" spc="-90" dirty="0">
                <a:gradFill>
                  <a:gsLst>
                    <a:gs pos="15929">
                      <a:srgbClr val="00BCF2"/>
                    </a:gs>
                    <a:gs pos="62000">
                      <a:srgbClr val="00BCF2"/>
                    </a:gs>
                  </a:gsLst>
                  <a:lin ang="5400000" scaled="0"/>
                </a:gradFill>
                <a:latin typeface="Segoe UI Light"/>
              </a:rPr>
              <a:t>Acer </a:t>
            </a:r>
            <a:r>
              <a:rPr lang="en-US" sz="3199" spc="-90" dirty="0" err="1">
                <a:gradFill>
                  <a:gsLst>
                    <a:gs pos="15929">
                      <a:srgbClr val="00BCF2"/>
                    </a:gs>
                    <a:gs pos="62000">
                      <a:srgbClr val="00BCF2"/>
                    </a:gs>
                  </a:gsLst>
                  <a:lin ang="5400000" scaled="0"/>
                </a:gradFill>
                <a:latin typeface="Segoe UI Light"/>
              </a:rPr>
              <a:t>Iconia</a:t>
            </a:r>
            <a:r>
              <a:rPr lang="en-US" sz="3199" spc="-90" dirty="0">
                <a:gradFill>
                  <a:gsLst>
                    <a:gs pos="15929">
                      <a:srgbClr val="00BCF2"/>
                    </a:gs>
                    <a:gs pos="62000">
                      <a:srgbClr val="00BCF2"/>
                    </a:gs>
                  </a:gsLst>
                  <a:lin ang="5400000" scaled="0"/>
                </a:gradFill>
                <a:latin typeface="Segoe UI Light"/>
              </a:rPr>
              <a:t> W3, Surface Pro, </a:t>
            </a:r>
            <a:br>
              <a:rPr lang="en-US" sz="3199" spc="-90" dirty="0">
                <a:gradFill>
                  <a:gsLst>
                    <a:gs pos="15929">
                      <a:srgbClr val="00BCF2"/>
                    </a:gs>
                    <a:gs pos="62000">
                      <a:srgbClr val="00BCF2"/>
                    </a:gs>
                  </a:gsLst>
                  <a:lin ang="5400000" scaled="0"/>
                </a:gradFill>
                <a:latin typeface="Segoe UI Light"/>
              </a:rPr>
            </a:br>
            <a:r>
              <a:rPr lang="en-US" sz="3199" spc="-90" dirty="0">
                <a:gradFill>
                  <a:gsLst>
                    <a:gs pos="15929">
                      <a:srgbClr val="00BCF2"/>
                    </a:gs>
                    <a:gs pos="62000">
                      <a:srgbClr val="00BCF2"/>
                    </a:gs>
                  </a:gsLst>
                  <a:lin ang="5400000" scaled="0"/>
                </a:gradFill>
                <a:latin typeface="Segoe UI Light"/>
              </a:rPr>
              <a:t>and Surface Type Cover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48" y="6221019"/>
            <a:ext cx="598653" cy="395281"/>
          </a:xfrm>
          <a:prstGeom prst="rect">
            <a:avLst/>
          </a:prstGeom>
        </p:spPr>
      </p:pic>
      <p:grpSp>
        <p:nvGrpSpPr>
          <p:cNvPr id="12" name="Group 11"/>
          <p:cNvGrpSpPr>
            <a:grpSpLocks noChangeAspect="1"/>
          </p:cNvGrpSpPr>
          <p:nvPr/>
        </p:nvGrpSpPr>
        <p:grpSpPr>
          <a:xfrm>
            <a:off x="10821104" y="6365517"/>
            <a:ext cx="1242262" cy="264936"/>
            <a:chOff x="4846638" y="3441700"/>
            <a:chExt cx="5910262" cy="1260475"/>
          </a:xfrm>
        </p:grpSpPr>
        <p:sp>
          <p:nvSpPr>
            <p:cNvPr id="16"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324">
                <a:lnSpc>
                  <a:spcPct val="90000"/>
                </a:lnSpc>
              </a:pPr>
              <a:endParaRPr lang="en-US">
                <a:solidFill>
                  <a:srgbClr val="000000"/>
                </a:solidFill>
              </a:endParaRPr>
            </a:p>
          </p:txBody>
        </p:sp>
        <p:sp>
          <p:nvSpPr>
            <p:cNvPr id="17"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lnSpc>
                  <a:spcPct val="90000"/>
                </a:lnSpc>
              </a:pPr>
              <a:endParaRPr lang="en-US">
                <a:solidFill>
                  <a:srgbClr val="000000"/>
                </a:solidFill>
              </a:endParaRPr>
            </a:p>
          </p:txBody>
        </p:sp>
        <p:sp>
          <p:nvSpPr>
            <p:cNvPr id="18"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lnSpc>
                  <a:spcPct val="90000"/>
                </a:lnSpc>
              </a:pPr>
              <a:endParaRPr lang="en-US">
                <a:solidFill>
                  <a:srgbClr val="000000"/>
                </a:solidFill>
              </a:endParaRPr>
            </a:p>
          </p:txBody>
        </p:sp>
        <p:sp>
          <p:nvSpPr>
            <p:cNvPr id="19"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lnSpc>
                  <a:spcPct val="90000"/>
                </a:lnSpc>
              </a:pPr>
              <a:endParaRPr lang="en-US">
                <a:solidFill>
                  <a:srgbClr val="000000"/>
                </a:solidFill>
              </a:endParaRPr>
            </a:p>
          </p:txBody>
        </p:sp>
        <p:sp>
          <p:nvSpPr>
            <p:cNvPr id="20"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lnSpc>
                  <a:spcPct val="90000"/>
                </a:lnSpc>
              </a:pPr>
              <a:endParaRPr lang="en-US">
                <a:solidFill>
                  <a:srgbClr val="000000"/>
                </a:solidFill>
              </a:endParaRPr>
            </a:p>
          </p:txBody>
        </p:sp>
      </p:grpSp>
    </p:spTree>
    <p:extLst>
      <p:ext uri="{BB962C8B-B14F-4D97-AF65-F5344CB8AC3E}">
        <p14:creationId xmlns:p14="http://schemas.microsoft.com/office/powerpoint/2010/main" val="4152602913"/>
      </p:ext>
    </p:extLst>
  </p:cSld>
  <p:clrMapOvr>
    <a:masterClrMapping/>
  </p:clrMapOvr>
  <mc:AlternateContent xmlns:mc="http://schemas.openxmlformats.org/markup-compatibility/2006">
    <mc:Choice xmlns:p14="http://schemas.microsoft.com/office/powerpoint/2010/main" Requires="p14">
      <p:transition spd="slow" p14:dur="8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decel="100000" fill="hold" nodeType="withEffect">
                                  <p:stCondLst>
                                    <p:cond delay="0"/>
                                  </p:stCondLst>
                                  <p:childTnLst>
                                    <p:animMotion origin="layout" path="M -3.71968E-6 -4.23513E-6 L 0.00996 -0.04403 " pathEditMode="relative" rAng="0" ptsTypes="AA">
                                      <p:cBhvr>
                                        <p:cTn id="9" dur="700" spd="-100000" fill="hold"/>
                                        <p:tgtEl>
                                          <p:spTgt spid="4"/>
                                        </p:tgtEl>
                                        <p:attrNameLst>
                                          <p:attrName>ppt_x</p:attrName>
                                          <p:attrName>ppt_y</p:attrName>
                                        </p:attrNameLst>
                                      </p:cBhvr>
                                      <p:rCtr x="498" y="-2202"/>
                                    </p:animMotion>
                                  </p:childTnLst>
                                </p:cTn>
                              </p:par>
                              <p:par>
                                <p:cTn id="10" presetID="10"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5" presetClass="path" presetSubtype="0" decel="100000" fill="hold" grpId="1" nodeType="withEffect">
                                  <p:stCondLst>
                                    <p:cond delay="200"/>
                                  </p:stCondLst>
                                  <p:childTnLst>
                                    <p:animMotion origin="layout" path="M -3.71968E-6 -4.23513E-6 L 0.00996 -0.04403 " pathEditMode="relative" rAng="0" ptsTypes="AA">
                                      <p:cBhvr>
                                        <p:cTn id="14" dur="700" spd="-100000" fill="hold"/>
                                        <p:tgtEl>
                                          <p:spTgt spid="3"/>
                                        </p:tgtEl>
                                        <p:attrNameLst>
                                          <p:attrName>ppt_x</p:attrName>
                                          <p:attrName>ppt_y</p:attrName>
                                        </p:attrNameLst>
                                      </p:cBhvr>
                                      <p:rCtr x="498" y="-2202"/>
                                    </p:animMotion>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35" presetClass="path" presetSubtype="0" decel="100000" fill="hold" grpId="1" nodeType="withEffect">
                                  <p:stCondLst>
                                    <p:cond delay="400"/>
                                  </p:stCondLst>
                                  <p:childTnLst>
                                    <p:animMotion origin="layout" path="M -3.71968E-6 -4.23513E-6 L 0.00996 -0.04403 " pathEditMode="relative" rAng="0" ptsTypes="AA">
                                      <p:cBhvr>
                                        <p:cTn id="19" dur="700" spd="-100000" fill="hold"/>
                                        <p:tgtEl>
                                          <p:spTgt spid="15"/>
                                        </p:tgtEl>
                                        <p:attrNameLst>
                                          <p:attrName>ppt_x</p:attrName>
                                          <p:attrName>ppt_y</p:attrName>
                                        </p:attrNameLst>
                                      </p:cBhvr>
                                      <p:rCtr x="498" y="-2202"/>
                                    </p:animMotion>
                                  </p:childTnLst>
                                </p:cTn>
                              </p:par>
                              <p:par>
                                <p:cTn id="20" presetID="10" presetClass="entr" presetSubtype="0"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5" presetClass="path" presetSubtype="0" decel="100000" fill="hold" grpId="1" nodeType="withEffect">
                                  <p:stCondLst>
                                    <p:cond delay="600"/>
                                  </p:stCondLst>
                                  <p:childTnLst>
                                    <p:animMotion origin="layout" path="M 1.75645E-6 -3.01861E-6 L 0.00995 -0.04403 " pathEditMode="relative" rAng="0" ptsTypes="AA">
                                      <p:cBhvr>
                                        <p:cTn id="24" dur="700" spd="-100000" fill="hold"/>
                                        <p:tgtEl>
                                          <p:spTgt spid="9"/>
                                        </p:tgtEl>
                                        <p:attrNameLst>
                                          <p:attrName>ppt_x</p:attrName>
                                          <p:attrName>ppt_y</p:attrName>
                                        </p:attrNameLst>
                                      </p:cBhvr>
                                      <p:rCtr x="498" y="-22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15"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856" dirty="0"/>
              <a:t>Overview of the multitasking model</a:t>
            </a:r>
          </a:p>
          <a:p>
            <a:r>
              <a:rPr lang="en-US" sz="2856" dirty="0"/>
              <a:t>Background tasks architecture</a:t>
            </a:r>
          </a:p>
          <a:p>
            <a:r>
              <a:rPr lang="en-US" sz="2856" dirty="0"/>
              <a:t>Implementing a background task </a:t>
            </a:r>
          </a:p>
          <a:p>
            <a:r>
              <a:rPr lang="en-US" sz="2856" dirty="0"/>
              <a:t>Connected standby and background tasks </a:t>
            </a:r>
          </a:p>
          <a:p>
            <a:r>
              <a:rPr lang="en-US" sz="2856" dirty="0"/>
              <a:t>What’s new in Windows 8.1</a:t>
            </a:r>
          </a:p>
          <a:p>
            <a:r>
              <a:rPr lang="en-US" sz="2856" dirty="0"/>
              <a:t>Best practices </a:t>
            </a:r>
            <a:endParaRPr lang="en-US" sz="2856"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1842" r="21842"/>
          <a:stretch>
            <a:fillRect/>
          </a:stretch>
        </p:blipFill>
        <p:spPr/>
      </p:pic>
    </p:spTree>
    <p:extLst>
      <p:ext uri="{BB962C8B-B14F-4D97-AF65-F5344CB8AC3E}">
        <p14:creationId xmlns:p14="http://schemas.microsoft.com/office/powerpoint/2010/main" val="2988843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195" y="3660470"/>
            <a:ext cx="4553427" cy="902885"/>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ctr" anchorCtr="0" compatLnSpc="1">
            <a:prstTxWarp prst="textNoShape">
              <a:avLst/>
            </a:prstTxWarp>
          </a:bodyPr>
          <a:lstStyle/>
          <a:p>
            <a:pPr algn="ctr" defTabSz="913923"/>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5481" y="1835197"/>
            <a:ext cx="4445022" cy="4860424"/>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833" y="1835198"/>
            <a:ext cx="4571351" cy="45713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2602" y="2179791"/>
            <a:ext cx="1915501" cy="4208832"/>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186" y="115992"/>
            <a:ext cx="2854350" cy="2222900"/>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23" tIns="137141" rIns="91423" bIns="137141" numCol="1" rtlCol="0" anchor="t" anchorCtr="0" compatLnSpc="1">
            <a:prstTxWarp prst="textNoShape">
              <a:avLst/>
            </a:prstTxWarp>
            <a:spAutoFit/>
          </a:bodyPr>
          <a:lstStyle/>
          <a:p>
            <a:pPr defTabSz="913923" fontAlgn="base">
              <a:spcBef>
                <a:spcPct val="0"/>
              </a:spcBef>
              <a:spcAft>
                <a:spcPct val="0"/>
              </a:spcAft>
            </a:pPr>
            <a:r>
              <a:rPr lang="en-US" sz="2800" b="1" dirty="0">
                <a:solidFill>
                  <a:srgbClr val="FFFFFF">
                    <a:alpha val="99000"/>
                  </a:srgbClr>
                </a:solidFill>
              </a:rPr>
              <a:t>Required Slide </a:t>
            </a:r>
          </a:p>
          <a:p>
            <a:pPr defTabSz="913923" fontAlgn="base">
              <a:spcBef>
                <a:spcPct val="0"/>
              </a:spcBef>
              <a:spcAft>
                <a:spcPct val="0"/>
              </a:spcAft>
            </a:pPr>
            <a:r>
              <a:rPr lang="en-US" sz="1199" dirty="0">
                <a:solidFill>
                  <a:srgbClr val="FFFFFF">
                    <a:alpha val="99000"/>
                  </a:srgbClr>
                </a:solidFill>
              </a:rPr>
              <a:t>*delete this box when your slide is finalized</a:t>
            </a:r>
          </a:p>
          <a:p>
            <a:pPr defTabSz="913923" fontAlgn="base">
              <a:spcBef>
                <a:spcPct val="0"/>
              </a:spcBef>
              <a:spcAft>
                <a:spcPct val="0"/>
              </a:spcAft>
            </a:pPr>
            <a:endParaRPr lang="en-US" dirty="0">
              <a:solidFill>
                <a:srgbClr val="FFFFFF">
                  <a:alpha val="99000"/>
                </a:srgbClr>
              </a:solidFill>
            </a:endParaRPr>
          </a:p>
          <a:p>
            <a:pPr defTabSz="932563"/>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697639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251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Apps not on screen are suspended </a:t>
            </a:r>
          </a:p>
          <a:p>
            <a:r>
              <a:rPr lang="en-US" dirty="0" smtClean="0"/>
              <a:t>However apps can provide real-time content even when suspended</a:t>
            </a:r>
          </a:p>
          <a:p>
            <a:pPr marL="1039867" lvl="2" indent="-582873">
              <a:buFont typeface="+mj-lt"/>
              <a:buAutoNum type="arabicPeriod"/>
            </a:pPr>
            <a:r>
              <a:rPr lang="en-US" dirty="0" smtClean="0"/>
              <a:t>Live tiles </a:t>
            </a:r>
          </a:p>
          <a:p>
            <a:pPr marL="1039867" lvl="2" indent="-582873">
              <a:buFont typeface="+mj-lt"/>
              <a:buAutoNum type="arabicPeriod"/>
            </a:pPr>
            <a:r>
              <a:rPr lang="en-US" dirty="0"/>
              <a:t>S</a:t>
            </a:r>
            <a:r>
              <a:rPr lang="en-US" dirty="0" smtClean="0"/>
              <a:t>cheduled toasts and notifications </a:t>
            </a:r>
          </a:p>
          <a:p>
            <a:pPr marL="1039867" lvl="2" indent="-582873">
              <a:buFont typeface="+mj-lt"/>
              <a:buAutoNum type="arabicPeriod"/>
            </a:pPr>
            <a:r>
              <a:rPr lang="en-US" dirty="0" smtClean="0"/>
              <a:t>Background </a:t>
            </a:r>
            <a:r>
              <a:rPr lang="en-US" dirty="0"/>
              <a:t>transfer </a:t>
            </a:r>
          </a:p>
          <a:p>
            <a:pPr marL="1039867" lvl="2" indent="-582873">
              <a:buFont typeface="+mj-lt"/>
              <a:buAutoNum type="arabicPeriod"/>
            </a:pPr>
            <a:r>
              <a:rPr lang="en-US" dirty="0" smtClean="0"/>
              <a:t>Background tasks </a:t>
            </a:r>
          </a:p>
          <a:p>
            <a:endParaRPr lang="en-US" dirty="0"/>
          </a:p>
        </p:txBody>
      </p:sp>
      <p:sp>
        <p:nvSpPr>
          <p:cNvPr id="2" name="Text Placeholder 1"/>
          <p:cNvSpPr>
            <a:spLocks noGrp="1"/>
          </p:cNvSpPr>
          <p:nvPr>
            <p:ph type="body" sz="quarter" idx="11"/>
          </p:nvPr>
        </p:nvSpPr>
        <p:spPr/>
        <p:txBody>
          <a:bodyPr/>
          <a:lstStyle/>
          <a:p>
            <a:r>
              <a:rPr lang="en-US" dirty="0"/>
              <a:t>Windows 8 app lifecycle designed to ensure consistent battery life and yet provide great user experience </a:t>
            </a:r>
          </a:p>
          <a:p>
            <a:endParaRPr lang="en-US" dirty="0"/>
          </a:p>
        </p:txBody>
      </p:sp>
      <p:sp>
        <p:nvSpPr>
          <p:cNvPr id="5" name="Title 4"/>
          <p:cNvSpPr>
            <a:spLocks noGrp="1"/>
          </p:cNvSpPr>
          <p:nvPr>
            <p:ph type="title"/>
          </p:nvPr>
        </p:nvSpPr>
        <p:spPr/>
        <p:txBody>
          <a:bodyPr/>
          <a:lstStyle/>
          <a:p>
            <a:r>
              <a:rPr lang="en-US" dirty="0" smtClean="0"/>
              <a:t>Multitasking model</a:t>
            </a:r>
            <a:endParaRPr lang="en-US" dirty="0"/>
          </a:p>
        </p:txBody>
      </p:sp>
    </p:spTree>
    <p:extLst>
      <p:ext uri="{BB962C8B-B14F-4D97-AF65-F5344CB8AC3E}">
        <p14:creationId xmlns:p14="http://schemas.microsoft.com/office/powerpoint/2010/main" val="2188111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tasks introduction</a:t>
            </a:r>
            <a:endParaRPr lang="en-US" dirty="0"/>
          </a:p>
        </p:txBody>
      </p:sp>
      <p:sp>
        <p:nvSpPr>
          <p:cNvPr id="3" name="Text Placeholder 2"/>
          <p:cNvSpPr>
            <a:spLocks noGrp="1"/>
          </p:cNvSpPr>
          <p:nvPr>
            <p:ph type="body" sz="quarter" idx="10"/>
          </p:nvPr>
        </p:nvSpPr>
        <p:spPr/>
        <p:txBody>
          <a:bodyPr/>
          <a:lstStyle/>
          <a:p>
            <a:r>
              <a:rPr lang="en-US" dirty="0" smtClean="0"/>
              <a:t>Allow apps to run code in the background</a:t>
            </a:r>
          </a:p>
          <a:p>
            <a:r>
              <a:rPr lang="en-US" dirty="0" smtClean="0"/>
              <a:t>Short running tasks that perform work quickly and go away </a:t>
            </a:r>
          </a:p>
          <a:p>
            <a:r>
              <a:rPr lang="en-US" dirty="0" smtClean="0"/>
              <a:t>Run regardless of the state of app </a:t>
            </a:r>
          </a:p>
          <a:p>
            <a:r>
              <a:rPr lang="en-US" dirty="0" smtClean="0"/>
              <a:t>Strict resource usage quotas </a:t>
            </a:r>
          </a:p>
          <a:p>
            <a:endParaRPr lang="en-US" dirty="0" smtClean="0"/>
          </a:p>
          <a:p>
            <a:endParaRPr lang="en-US" dirty="0"/>
          </a:p>
        </p:txBody>
      </p:sp>
    </p:spTree>
    <p:extLst>
      <p:ext uri="{BB962C8B-B14F-4D97-AF65-F5344CB8AC3E}">
        <p14:creationId xmlns:p14="http://schemas.microsoft.com/office/powerpoint/2010/main" val="3196692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Most APIs are accessible</a:t>
            </a:r>
          </a:p>
          <a:p>
            <a:r>
              <a:rPr lang="en-US" dirty="0" smtClean="0"/>
              <a:t>Audio and video are not accessible due to privacy concerns </a:t>
            </a:r>
          </a:p>
          <a:p>
            <a:r>
              <a:rPr lang="en-US" dirty="0" smtClean="0"/>
              <a:t>No UI other than toasts, badges, and tile updates </a:t>
            </a:r>
          </a:p>
          <a:p>
            <a:r>
              <a:rPr lang="en-US" dirty="0"/>
              <a:t>E.g. incoming VOIP call, push email, RSS sync </a:t>
            </a:r>
          </a:p>
        </p:txBody>
      </p:sp>
      <p:sp>
        <p:nvSpPr>
          <p:cNvPr id="5" name="Text Placeholder 4"/>
          <p:cNvSpPr>
            <a:spLocks noGrp="1"/>
          </p:cNvSpPr>
          <p:nvPr>
            <p:ph type="body" sz="quarter" idx="11"/>
          </p:nvPr>
        </p:nvSpPr>
        <p:spPr/>
        <p:txBody>
          <a:bodyPr/>
          <a:lstStyle/>
          <a:p>
            <a:r>
              <a:rPr lang="en-US" dirty="0" smtClean="0"/>
              <a:t>It runs in the same app container as the app, so it is app code</a:t>
            </a:r>
            <a:endParaRPr lang="en-US" dirty="0"/>
          </a:p>
        </p:txBody>
      </p:sp>
      <p:sp>
        <p:nvSpPr>
          <p:cNvPr id="2" name="Title 1"/>
          <p:cNvSpPr>
            <a:spLocks noGrp="1"/>
          </p:cNvSpPr>
          <p:nvPr>
            <p:ph type="title"/>
          </p:nvPr>
        </p:nvSpPr>
        <p:spPr/>
        <p:txBody>
          <a:bodyPr/>
          <a:lstStyle/>
          <a:p>
            <a:r>
              <a:rPr lang="en-US" dirty="0" smtClean="0"/>
              <a:t>What can you do in a background task? </a:t>
            </a:r>
            <a:endParaRPr lang="en-US" dirty="0"/>
          </a:p>
        </p:txBody>
      </p:sp>
    </p:spTree>
    <p:extLst>
      <p:ext uri="{BB962C8B-B14F-4D97-AF65-F5344CB8AC3E}">
        <p14:creationId xmlns:p14="http://schemas.microsoft.com/office/powerpoint/2010/main" val="2630641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1"/>
          </p:nvPr>
        </p:nvSpPr>
        <p:spPr/>
        <p:txBody>
          <a:bodyPr/>
          <a:lstStyle/>
          <a:p>
            <a:endParaRPr lang="en-US" dirty="0"/>
          </a:p>
        </p:txBody>
      </p:sp>
      <p:sp>
        <p:nvSpPr>
          <p:cNvPr id="2" name="Title 1"/>
          <p:cNvSpPr>
            <a:spLocks noGrp="1"/>
          </p:cNvSpPr>
          <p:nvPr>
            <p:ph type="title"/>
          </p:nvPr>
        </p:nvSpPr>
        <p:spPr/>
        <p:txBody>
          <a:bodyPr/>
          <a:lstStyle/>
          <a:p>
            <a:r>
              <a:rPr lang="en-US" sz="4896" dirty="0"/>
              <a:t>Background task triggers </a:t>
            </a:r>
          </a:p>
        </p:txBody>
      </p:sp>
      <p:graphicFrame>
        <p:nvGraphicFramePr>
          <p:cNvPr id="5" name="Table 4"/>
          <p:cNvGraphicFramePr>
            <a:graphicFrameLocks noGrp="1"/>
          </p:cNvGraphicFramePr>
          <p:nvPr>
            <p:extLst/>
          </p:nvPr>
        </p:nvGraphicFramePr>
        <p:xfrm>
          <a:off x="3475427" y="1668484"/>
          <a:ext cx="8685567" cy="5090432"/>
        </p:xfrm>
        <a:graphic>
          <a:graphicData uri="http://schemas.openxmlformats.org/drawingml/2006/table">
            <a:tbl>
              <a:tblPr firstRow="1" bandRow="1">
                <a:tableStyleId>{5C22544A-7EE6-4342-B048-85BDC9FD1C3A}</a:tableStyleId>
              </a:tblPr>
              <a:tblGrid>
                <a:gridCol w="2895189"/>
                <a:gridCol w="3993583"/>
                <a:gridCol w="1796795"/>
              </a:tblGrid>
              <a:tr h="590649">
                <a:tc>
                  <a:txBody>
                    <a:bodyPr/>
                    <a:lstStyle/>
                    <a:p>
                      <a:r>
                        <a:rPr lang="en-US" sz="1600" b="1" kern="1200" dirty="0" smtClean="0">
                          <a:gradFill>
                            <a:gsLst>
                              <a:gs pos="0">
                                <a:srgbClr val="FFFFFF"/>
                              </a:gs>
                              <a:gs pos="100000">
                                <a:srgbClr val="FFFFFF"/>
                              </a:gs>
                            </a:gsLst>
                            <a:lin ang="5400000" scaled="0"/>
                          </a:gradFill>
                          <a:latin typeface="+mn-lt"/>
                          <a:ea typeface="+mn-ea"/>
                          <a:cs typeface="+mn-cs"/>
                        </a:rPr>
                        <a:t>Background task trigger</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Example scenario</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c>
                  <a:txBody>
                    <a:bodyPr/>
                    <a:lstStyle/>
                    <a:p>
                      <a:r>
                        <a:rPr lang="en-US" sz="1600" b="1" kern="1200" dirty="0" smtClean="0">
                          <a:gradFill>
                            <a:gsLst>
                              <a:gs pos="0">
                                <a:srgbClr val="FFFFFF"/>
                              </a:gs>
                              <a:gs pos="100000">
                                <a:srgbClr val="FFFFFF"/>
                              </a:gs>
                            </a:gsLst>
                            <a:lin ang="5400000" scaled="0"/>
                          </a:gradFill>
                          <a:latin typeface="+mn-lt"/>
                          <a:ea typeface="+mn-ea"/>
                          <a:cs typeface="+mn-cs"/>
                        </a:rPr>
                        <a:t>Lock screen required?</a:t>
                      </a:r>
                      <a:endParaRPr lang="en-US" sz="1600" b="1" kern="1200" dirty="0">
                        <a:gradFill>
                          <a:gsLst>
                            <a:gs pos="0">
                              <a:srgbClr val="FFFFFF"/>
                            </a:gs>
                            <a:gs pos="100000">
                              <a:srgbClr val="FFFFFF"/>
                            </a:gs>
                          </a:gsLst>
                          <a:lin ang="5400000" scaled="0"/>
                        </a:gra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ControlChannelTrigger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Incoming</a:t>
                      </a:r>
                      <a:r>
                        <a:rPr lang="en-US" sz="1400" kern="1200" baseline="0" dirty="0" smtClean="0">
                          <a:solidFill>
                            <a:schemeClr val="accent1"/>
                          </a:solidFill>
                          <a:latin typeface="+mn-lt"/>
                          <a:ea typeface="+mn-ea"/>
                          <a:cs typeface="+mn-cs"/>
                        </a:rPr>
                        <a:t> VOIP call </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Yes</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DeviceUseTrigger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Sync content with USB or Bluetooth</a:t>
                      </a:r>
                      <a:r>
                        <a:rPr lang="en-US" sz="1400" kern="1200" baseline="0" dirty="0" smtClean="0">
                          <a:solidFill>
                            <a:schemeClr val="accent1"/>
                          </a:solidFill>
                          <a:latin typeface="+mn-lt"/>
                          <a:ea typeface="+mn-ea"/>
                          <a:cs typeface="+mn-cs"/>
                        </a:rPr>
                        <a:t> </a:t>
                      </a:r>
                      <a:r>
                        <a:rPr lang="en-US" sz="1400" kern="1200" dirty="0" smtClean="0">
                          <a:solidFill>
                            <a:schemeClr val="accent1"/>
                          </a:solidFill>
                          <a:latin typeface="+mn-lt"/>
                          <a:ea typeface="+mn-ea"/>
                          <a:cs typeface="+mn-cs"/>
                        </a:rPr>
                        <a:t>device</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No</a:t>
                      </a:r>
                      <a:endParaRPr lang="en-US" sz="1400" kern="1200" dirty="0">
                        <a:solidFill>
                          <a:schemeClr val="accent1"/>
                        </a:solidFill>
                        <a:latin typeface="+mn-lt"/>
                        <a:ea typeface="+mn-ea"/>
                        <a:cs typeface="+mn-cs"/>
                      </a:endParaRPr>
                    </a:p>
                  </a:txBody>
                  <a:tcPr marL="93260" marR="93260" marT="46630" marB="46630"/>
                </a:tc>
              </a:tr>
              <a:tr h="794017">
                <a:tc>
                  <a:txBody>
                    <a:bodyPr/>
                    <a:lstStyle/>
                    <a:p>
                      <a:r>
                        <a:rPr lang="en-US" sz="1400" b="1" kern="1200" dirty="0" smtClean="0">
                          <a:solidFill>
                            <a:schemeClr val="accent1"/>
                          </a:solidFill>
                          <a:latin typeface="+mn-lt"/>
                          <a:ea typeface="+mn-ea"/>
                          <a:cs typeface="+mn-cs"/>
                        </a:rPr>
                        <a:t>DeviceServicingTrigger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Update the firmware on USB device</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No</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LocationTrigger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Create a geofence</a:t>
                      </a:r>
                      <a:r>
                        <a:rPr lang="en-US" sz="1400" kern="1200" baseline="0" dirty="0" smtClean="0">
                          <a:solidFill>
                            <a:schemeClr val="accent1"/>
                          </a:solidFill>
                          <a:latin typeface="+mn-lt"/>
                          <a:ea typeface="+mn-ea"/>
                          <a:cs typeface="+mn-cs"/>
                        </a:rPr>
                        <a:t> around a GPS location</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Yes</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MaintenanceTrigger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Perform maintenance work on AC power</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No</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PushNotificationTrigger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Incoming WNS push notification to initiate</a:t>
                      </a:r>
                      <a:r>
                        <a:rPr lang="en-US" sz="1400" kern="1200" baseline="0" dirty="0" smtClean="0">
                          <a:solidFill>
                            <a:schemeClr val="accent1"/>
                          </a:solidFill>
                          <a:latin typeface="+mn-lt"/>
                          <a:ea typeface="+mn-ea"/>
                          <a:cs typeface="+mn-cs"/>
                        </a:rPr>
                        <a:t> </a:t>
                      </a:r>
                      <a:r>
                        <a:rPr lang="en-US" sz="1400" kern="1200" dirty="0" smtClean="0">
                          <a:solidFill>
                            <a:schemeClr val="accent1"/>
                          </a:solidFill>
                          <a:latin typeface="+mn-lt"/>
                          <a:ea typeface="+mn-ea"/>
                          <a:cs typeface="+mn-cs"/>
                        </a:rPr>
                        <a:t>IM conversation</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Yes</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SystemTrigger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Run</a:t>
                      </a:r>
                      <a:r>
                        <a:rPr lang="en-US" sz="1400" kern="1200" baseline="0" dirty="0" smtClean="0">
                          <a:solidFill>
                            <a:schemeClr val="accent1"/>
                          </a:solidFill>
                          <a:latin typeface="+mn-lt"/>
                          <a:ea typeface="+mn-ea"/>
                          <a:cs typeface="+mn-cs"/>
                        </a:rPr>
                        <a:t> code when the u</a:t>
                      </a:r>
                      <a:r>
                        <a:rPr lang="en-US" sz="1400" kern="1200" dirty="0" smtClean="0">
                          <a:solidFill>
                            <a:schemeClr val="accent1"/>
                          </a:solidFill>
                          <a:latin typeface="+mn-lt"/>
                          <a:ea typeface="+mn-ea"/>
                          <a:cs typeface="+mn-cs"/>
                        </a:rPr>
                        <a:t>ser or the Internet is present </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No*</a:t>
                      </a:r>
                      <a:endParaRPr lang="en-US" sz="1400" kern="1200" dirty="0">
                        <a:solidFill>
                          <a:schemeClr val="accent1"/>
                        </a:solidFill>
                        <a:latin typeface="+mn-lt"/>
                        <a:ea typeface="+mn-ea"/>
                        <a:cs typeface="+mn-cs"/>
                      </a:endParaRPr>
                    </a:p>
                  </a:txBody>
                  <a:tcPr marL="93260" marR="93260" marT="46630" marB="46630"/>
                </a:tc>
              </a:tr>
              <a:tr h="529395">
                <a:tc>
                  <a:txBody>
                    <a:bodyPr/>
                    <a:lstStyle/>
                    <a:p>
                      <a:r>
                        <a:rPr lang="en-US" sz="1400" b="1" kern="1200" dirty="0" smtClean="0">
                          <a:solidFill>
                            <a:schemeClr val="accent1"/>
                          </a:solidFill>
                          <a:latin typeface="+mn-lt"/>
                          <a:ea typeface="+mn-ea"/>
                          <a:cs typeface="+mn-cs"/>
                        </a:rPr>
                        <a:t>TimeTrigger</a:t>
                      </a:r>
                      <a:endParaRPr lang="en-US" sz="1400" b="1"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Periodically</a:t>
                      </a:r>
                      <a:r>
                        <a:rPr lang="en-US" sz="1400" kern="1200" baseline="0" dirty="0" smtClean="0">
                          <a:solidFill>
                            <a:schemeClr val="accent1"/>
                          </a:solidFill>
                          <a:latin typeface="+mn-lt"/>
                          <a:ea typeface="+mn-ea"/>
                          <a:cs typeface="+mn-cs"/>
                        </a:rPr>
                        <a:t> download POP3 email every 15 minutes</a:t>
                      </a:r>
                      <a:endParaRPr lang="en-US" sz="1400" kern="1200" dirty="0">
                        <a:solidFill>
                          <a:schemeClr val="accent1"/>
                        </a:solidFill>
                        <a:latin typeface="+mn-lt"/>
                        <a:ea typeface="+mn-ea"/>
                        <a:cs typeface="+mn-cs"/>
                      </a:endParaRPr>
                    </a:p>
                  </a:txBody>
                  <a:tcPr marL="93260" marR="93260" marT="46630" marB="46630"/>
                </a:tc>
                <a:tc>
                  <a:txBody>
                    <a:bodyPr/>
                    <a:lstStyle/>
                    <a:p>
                      <a:r>
                        <a:rPr lang="en-US" sz="1400" kern="1200" dirty="0" smtClean="0">
                          <a:solidFill>
                            <a:schemeClr val="accent1"/>
                          </a:solidFill>
                          <a:latin typeface="+mn-lt"/>
                          <a:ea typeface="+mn-ea"/>
                          <a:cs typeface="+mn-cs"/>
                        </a:rPr>
                        <a:t>Yes</a:t>
                      </a:r>
                      <a:endParaRPr lang="en-US" sz="1400" kern="1200" dirty="0">
                        <a:solidFill>
                          <a:schemeClr val="accent1"/>
                        </a:solidFill>
                        <a:latin typeface="+mn-lt"/>
                        <a:ea typeface="+mn-ea"/>
                        <a:cs typeface="+mn-cs"/>
                      </a:endParaRPr>
                    </a:p>
                  </a:txBody>
                  <a:tcPr marL="93260" marR="93260" marT="46630" marB="46630"/>
                </a:tc>
              </a:tr>
            </a:tbl>
          </a:graphicData>
        </a:graphic>
      </p:graphicFrame>
    </p:spTree>
    <p:extLst>
      <p:ext uri="{BB962C8B-B14F-4D97-AF65-F5344CB8AC3E}">
        <p14:creationId xmlns:p14="http://schemas.microsoft.com/office/powerpoint/2010/main" val="3320769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3264" dirty="0"/>
              <a:t>Background tasks are designed for apps to have real-time content </a:t>
            </a:r>
          </a:p>
          <a:p>
            <a:r>
              <a:rPr lang="en-US" sz="3264" dirty="0"/>
              <a:t>Battery impact of these tasks can be high </a:t>
            </a:r>
          </a:p>
          <a:p>
            <a:r>
              <a:rPr lang="en-US" sz="3264" dirty="0"/>
              <a:t>Hence, </a:t>
            </a:r>
            <a:r>
              <a:rPr lang="en-US" sz="3264" dirty="0"/>
              <a:t>o</a:t>
            </a:r>
            <a:r>
              <a:rPr lang="en-US" sz="3264" dirty="0"/>
              <a:t>nly apps on the lock screen can use real-time background task triggers</a:t>
            </a:r>
          </a:p>
          <a:p>
            <a:r>
              <a:rPr lang="en-US" sz="3264" dirty="0"/>
              <a:t>All background tasks have resource constraints on CPU and network usage </a:t>
            </a:r>
          </a:p>
        </p:txBody>
      </p:sp>
      <p:pic>
        <p:nvPicPr>
          <p:cNvPr id="5" name="Picture Placeholder 4"/>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2407" r="12407"/>
          <a:stretch>
            <a:fillRect/>
          </a:stretch>
        </p:blipFill>
        <p:spPr/>
      </p:pic>
      <p:sp>
        <p:nvSpPr>
          <p:cNvPr id="2" name="Title 1"/>
          <p:cNvSpPr>
            <a:spLocks noGrp="1"/>
          </p:cNvSpPr>
          <p:nvPr>
            <p:ph type="title"/>
          </p:nvPr>
        </p:nvSpPr>
        <p:spPr/>
        <p:txBody>
          <a:bodyPr/>
          <a:lstStyle/>
          <a:p>
            <a:r>
              <a:rPr lang="en-US" dirty="0" smtClean="0"/>
              <a:t>Lock screen and resource model  </a:t>
            </a:r>
            <a:endParaRPr lang="en-US" dirty="0"/>
          </a:p>
        </p:txBody>
      </p:sp>
    </p:spTree>
    <p:extLst>
      <p:ext uri="{BB962C8B-B14F-4D97-AF65-F5344CB8AC3E}">
        <p14:creationId xmlns:p14="http://schemas.microsoft.com/office/powerpoint/2010/main" val="272492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Background tasks architecture </a:t>
            </a:r>
            <a:endParaRPr lang="en-US" dirty="0">
              <a:solidFill>
                <a:schemeClr val="bg1"/>
              </a:solidFill>
            </a:endParaRPr>
          </a:p>
        </p:txBody>
      </p:sp>
      <p:grpSp>
        <p:nvGrpSpPr>
          <p:cNvPr id="4" name="Group 3"/>
          <p:cNvGrpSpPr/>
          <p:nvPr/>
        </p:nvGrpSpPr>
        <p:grpSpPr>
          <a:xfrm>
            <a:off x="427858" y="1270330"/>
            <a:ext cx="11352190" cy="5054868"/>
            <a:chOff x="418643" y="1245535"/>
            <a:chExt cx="11130608" cy="4956203"/>
          </a:xfrm>
        </p:grpSpPr>
        <p:cxnSp>
          <p:nvCxnSpPr>
            <p:cNvPr id="12" name="Straight Arrow Connector 11"/>
            <p:cNvCxnSpPr/>
            <p:nvPr/>
          </p:nvCxnSpPr>
          <p:spPr>
            <a:xfrm>
              <a:off x="4985715" y="2252397"/>
              <a:ext cx="0" cy="486652"/>
            </a:xfrm>
            <a:prstGeom prst="straightConnector1">
              <a:avLst/>
            </a:prstGeom>
            <a:ln w="34925" cmpd="sng">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629160" y="2268598"/>
              <a:ext cx="0" cy="486652"/>
            </a:xfrm>
            <a:prstGeom prst="straightConnector1">
              <a:avLst/>
            </a:prstGeom>
            <a:ln w="34925" cmpd="sng">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556442" y="2524214"/>
              <a:ext cx="10843404" cy="531590"/>
            </a:xfrm>
            <a:prstGeom prst="rect">
              <a:avLst/>
            </a:prstGeom>
            <a:solidFill>
              <a:schemeClr val="bg2">
                <a:lumMod val="60000"/>
                <a:lumOff val="40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224" dirty="0">
                  <a:gradFill>
                    <a:gsLst>
                      <a:gs pos="0">
                        <a:srgbClr val="FFFFFF"/>
                      </a:gs>
                      <a:gs pos="100000">
                        <a:srgbClr val="FFFFFF"/>
                      </a:gs>
                    </a:gsLst>
                    <a:lin ang="5400000" scaled="0"/>
                  </a:gradFill>
                </a:rPr>
                <a:t>Background tasks WinRT DLL </a:t>
              </a:r>
            </a:p>
          </p:txBody>
        </p:sp>
        <p:sp>
          <p:nvSpPr>
            <p:cNvPr id="33" name="Rectangle 32"/>
            <p:cNvSpPr/>
            <p:nvPr/>
          </p:nvSpPr>
          <p:spPr>
            <a:xfrm>
              <a:off x="820271" y="1245535"/>
              <a:ext cx="10273553" cy="637904"/>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a:r>
                <a:rPr lang="en-US" sz="1224" dirty="0">
                  <a:gradFill>
                    <a:gsLst>
                      <a:gs pos="0">
                        <a:srgbClr val="FFFFFF"/>
                      </a:gs>
                      <a:gs pos="100000">
                        <a:srgbClr val="FFFFFF"/>
                      </a:gs>
                    </a:gsLst>
                    <a:lin ang="5400000" scaled="0"/>
                  </a:gradFill>
                </a:rPr>
                <a:t>Windows Store app</a:t>
              </a:r>
            </a:p>
          </p:txBody>
        </p:sp>
        <p:sp>
          <p:nvSpPr>
            <p:cNvPr id="34" name="Rectangle 33"/>
            <p:cNvSpPr/>
            <p:nvPr/>
          </p:nvSpPr>
          <p:spPr>
            <a:xfrm>
              <a:off x="672353" y="1916795"/>
              <a:ext cx="10624267" cy="574063"/>
            </a:xfrm>
            <a:prstGeom prst="rect">
              <a:avLst/>
            </a:prstGeom>
            <a:solidFill>
              <a:schemeClr val="bg2">
                <a:lumMod val="60000"/>
                <a:lumOff val="40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224" dirty="0">
                  <a:gradFill>
                    <a:gsLst>
                      <a:gs pos="0">
                        <a:srgbClr val="FFFFFF"/>
                      </a:gs>
                      <a:gs pos="100000">
                        <a:srgbClr val="FFFFFF"/>
                      </a:gs>
                    </a:gsLst>
                    <a:lin ang="5400000" scaled="0"/>
                  </a:gradFill>
                </a:rPr>
                <a:t>Windows Runtime (WinRT)</a:t>
              </a:r>
            </a:p>
          </p:txBody>
        </p:sp>
        <p:sp>
          <p:nvSpPr>
            <p:cNvPr id="35" name="Rectangle 34"/>
            <p:cNvSpPr/>
            <p:nvPr/>
          </p:nvSpPr>
          <p:spPr>
            <a:xfrm>
              <a:off x="418643" y="3186676"/>
              <a:ext cx="11130608" cy="1562467"/>
            </a:xfrm>
            <a:prstGeom prst="rect">
              <a:avLst/>
            </a:prstGeom>
            <a:noFill/>
            <a:ln>
              <a:solidFill>
                <a:schemeClr val="bg2">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08" tIns="60854" rIns="121708" bIns="60854" rtlCol="0" anchor="b"/>
            <a:lstStyle/>
            <a:p>
              <a:pPr defTabSz="932597"/>
              <a:r>
                <a:rPr lang="en-US" sz="1199" dirty="0">
                  <a:gradFill>
                    <a:gsLst>
                      <a:gs pos="0">
                        <a:srgbClr val="FFFFFF"/>
                      </a:gs>
                      <a:gs pos="100000">
                        <a:srgbClr val="FFFFFF"/>
                      </a:gs>
                    </a:gsLst>
                    <a:lin ang="5400000" scaled="0"/>
                  </a:gradFill>
                </a:rPr>
                <a:t>Media Foundation</a:t>
              </a:r>
            </a:p>
          </p:txBody>
        </p:sp>
        <p:sp>
          <p:nvSpPr>
            <p:cNvPr id="37" name="Rectangle 36"/>
            <p:cNvSpPr/>
            <p:nvPr/>
          </p:nvSpPr>
          <p:spPr>
            <a:xfrm>
              <a:off x="4176549" y="3283041"/>
              <a:ext cx="3585700" cy="661165"/>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122" dirty="0">
                  <a:solidFill>
                    <a:srgbClr val="FFFFFF"/>
                  </a:solidFill>
                </a:rPr>
                <a:t>Time trigger service </a:t>
              </a:r>
            </a:p>
          </p:txBody>
        </p:sp>
        <p:sp>
          <p:nvSpPr>
            <p:cNvPr id="38" name="Rectangle 37"/>
            <p:cNvSpPr/>
            <p:nvPr/>
          </p:nvSpPr>
          <p:spPr>
            <a:xfrm>
              <a:off x="672353" y="3274740"/>
              <a:ext cx="3403378" cy="677769"/>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marL="466298" lvl="1" algn="ctr" defTabSz="932597"/>
              <a:r>
                <a:rPr lang="en-US" sz="1122" dirty="0">
                  <a:solidFill>
                    <a:srgbClr val="FFFFFF"/>
                  </a:solidFill>
                </a:rPr>
                <a:t>System events service </a:t>
              </a:r>
            </a:p>
          </p:txBody>
        </p:sp>
        <p:sp>
          <p:nvSpPr>
            <p:cNvPr id="39" name="Rectangle 38"/>
            <p:cNvSpPr/>
            <p:nvPr/>
          </p:nvSpPr>
          <p:spPr>
            <a:xfrm>
              <a:off x="7863067" y="3266437"/>
              <a:ext cx="3433553" cy="677769"/>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122" dirty="0">
                  <a:solidFill>
                    <a:srgbClr val="FFFFFF"/>
                  </a:solidFill>
                </a:rPr>
                <a:t>Windows Push Notification Services </a:t>
              </a:r>
            </a:p>
          </p:txBody>
        </p:sp>
        <p:sp>
          <p:nvSpPr>
            <p:cNvPr id="40" name="Rectangle 39"/>
            <p:cNvSpPr/>
            <p:nvPr/>
          </p:nvSpPr>
          <p:spPr>
            <a:xfrm>
              <a:off x="2374042" y="5523969"/>
              <a:ext cx="6629400" cy="677769"/>
            </a:xfrm>
            <a:prstGeom prst="rect">
              <a:avLst/>
            </a:prstGeom>
            <a:solidFill>
              <a:schemeClr val="tx1">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lIns="121708" tIns="60854" rIns="121708" bIns="60854" rtlCol="0" anchor="ctr"/>
            <a:lstStyle/>
            <a:p>
              <a:pPr algn="ctr" defTabSz="932597"/>
              <a:r>
                <a:rPr lang="en-US" sz="1224" dirty="0">
                  <a:gradFill>
                    <a:gsLst>
                      <a:gs pos="0">
                        <a:srgbClr val="FFFFFF"/>
                      </a:gs>
                      <a:gs pos="100000">
                        <a:srgbClr val="FFFFFF"/>
                      </a:gs>
                    </a:gsLst>
                    <a:lin ang="5400000" scaled="0"/>
                  </a:gradFill>
                </a:rPr>
                <a:t>Background tasks infrastructure</a:t>
              </a:r>
            </a:p>
          </p:txBody>
        </p:sp>
        <p:sp>
          <p:nvSpPr>
            <p:cNvPr id="29" name="Rectangle 28"/>
            <p:cNvSpPr/>
            <p:nvPr/>
          </p:nvSpPr>
          <p:spPr>
            <a:xfrm>
              <a:off x="672353" y="3991212"/>
              <a:ext cx="3403378" cy="573775"/>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97"/>
              <a:r>
                <a:rPr lang="en-US" sz="1122" dirty="0">
                  <a:solidFill>
                    <a:srgbClr val="FFFFFF"/>
                  </a:solidFill>
                </a:rPr>
                <a:t>Control</a:t>
              </a:r>
              <a:r>
                <a:rPr lang="en-US" sz="1836" dirty="0">
                  <a:solidFill>
                    <a:srgbClr val="000000"/>
                  </a:solidFill>
                </a:rPr>
                <a:t> </a:t>
              </a:r>
              <a:r>
                <a:rPr lang="en-US" sz="1122" dirty="0">
                  <a:solidFill>
                    <a:srgbClr val="FFFFFF"/>
                  </a:solidFill>
                </a:rPr>
                <a:t>channel</a:t>
              </a:r>
              <a:r>
                <a:rPr lang="en-US" sz="1836" dirty="0">
                  <a:solidFill>
                    <a:srgbClr val="000000"/>
                  </a:solidFill>
                </a:rPr>
                <a:t> </a:t>
              </a:r>
              <a:r>
                <a:rPr lang="en-US" sz="1122" dirty="0">
                  <a:solidFill>
                    <a:srgbClr val="FFFFFF"/>
                  </a:solidFill>
                </a:rPr>
                <a:t>service</a:t>
              </a:r>
            </a:p>
          </p:txBody>
        </p:sp>
        <p:sp>
          <p:nvSpPr>
            <p:cNvPr id="30" name="Rectangle 29"/>
            <p:cNvSpPr/>
            <p:nvPr/>
          </p:nvSpPr>
          <p:spPr>
            <a:xfrm>
              <a:off x="4185916" y="3979312"/>
              <a:ext cx="3576333" cy="573775"/>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a:r>
                <a:rPr lang="en-US" sz="1122" dirty="0">
                  <a:solidFill>
                    <a:srgbClr val="FFFFFF"/>
                  </a:solidFill>
                </a:rPr>
                <a:t>Location service</a:t>
              </a:r>
            </a:p>
          </p:txBody>
        </p:sp>
        <p:sp>
          <p:nvSpPr>
            <p:cNvPr id="31" name="Rectangle 30"/>
            <p:cNvSpPr/>
            <p:nvPr/>
          </p:nvSpPr>
          <p:spPr>
            <a:xfrm>
              <a:off x="7852943" y="3996583"/>
              <a:ext cx="3443678" cy="573775"/>
            </a:xfrm>
            <a:prstGeom prst="rect">
              <a:avLst/>
            </a:prstGeom>
            <a:solidFill>
              <a:schemeClr val="bg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marL="466298" lvl="1" algn="ctr" defTabSz="932597"/>
              <a:r>
                <a:rPr lang="en-US" sz="1122" dirty="0">
                  <a:solidFill>
                    <a:srgbClr val="FFFFFF"/>
                  </a:solidFill>
                </a:rPr>
                <a:t>Device service</a:t>
              </a:r>
            </a:p>
          </p:txBody>
        </p:sp>
        <p:sp>
          <p:nvSpPr>
            <p:cNvPr id="32" name="Rectangle 31"/>
            <p:cNvSpPr/>
            <p:nvPr/>
          </p:nvSpPr>
          <p:spPr>
            <a:xfrm>
              <a:off x="583778" y="4794724"/>
              <a:ext cx="10860892" cy="677769"/>
            </a:xfrm>
            <a:prstGeom prst="rect">
              <a:avLst/>
            </a:prstGeom>
            <a:solidFill>
              <a:schemeClr val="tx1">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lIns="121708" tIns="60854" rIns="121708" bIns="60854" rtlCol="0" anchor="ctr"/>
            <a:lstStyle/>
            <a:p>
              <a:pPr algn="ctr" defTabSz="932597"/>
              <a:r>
                <a:rPr lang="en-US" sz="1224" dirty="0">
                  <a:gradFill>
                    <a:gsLst>
                      <a:gs pos="0">
                        <a:srgbClr val="FFFFFF"/>
                      </a:gs>
                      <a:gs pos="100000">
                        <a:srgbClr val="FFFFFF"/>
                      </a:gs>
                    </a:gsLst>
                    <a:lin ang="5400000" scaled="0"/>
                  </a:gradFill>
                </a:rPr>
                <a:t>Windows kernel services </a:t>
              </a:r>
            </a:p>
          </p:txBody>
        </p:sp>
      </p:grpSp>
    </p:spTree>
    <p:extLst>
      <p:ext uri="{BB962C8B-B14F-4D97-AF65-F5344CB8AC3E}">
        <p14:creationId xmlns:p14="http://schemas.microsoft.com/office/powerpoint/2010/main" val="2203270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1_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8.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Hari Pulapaka</External_x0020_Speaker>
    <Session_x0020_Code xmlns="2295e2e7-0eeb-498e-8716-217bb2ee6ee3"> 3-108</Session_x0020_Cod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metadata/properties"/>
    <ds:schemaRef ds:uri="http://schemas.microsoft.com/office/2006/documentManagement/types"/>
    <ds:schemaRef ds:uri="http://purl.org/dc/terms/"/>
    <ds:schemaRef ds:uri="8b529f77-48ab-4581-b468-93f09345b8aa"/>
    <ds:schemaRef ds:uri="http://www.w3.org/XML/1998/namespace"/>
    <ds:schemaRef ds:uri="http://purl.org/dc/elements/1.1/"/>
    <ds:schemaRef ds:uri="230e9df3-be65-4c73-a93b-d1236ebd677e"/>
    <ds:schemaRef ds:uri="2295e2e7-0eeb-498e-8716-217bb2ee6ee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1</TotalTime>
  <Words>1620</Words>
  <Application>Microsoft Office PowerPoint</Application>
  <PresentationFormat>Custom</PresentationFormat>
  <Paragraphs>271</Paragraphs>
  <Slides>31</Slides>
  <Notes>17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31</vt:i4>
      </vt:variant>
    </vt:vector>
  </HeadingPairs>
  <TitlesOfParts>
    <vt:vector size="47" baseType="lpstr">
      <vt:lpstr>ＭＳ Ｐゴシック</vt:lpstr>
      <vt:lpstr>Arial</vt:lpstr>
      <vt:lpstr>Avenir LT Pro 45 Book</vt:lpstr>
      <vt:lpstr>Calibri</vt:lpstr>
      <vt:lpstr>Consolas</vt:lpstr>
      <vt:lpstr>Segoe UI</vt:lpstr>
      <vt:lpstr>Segoe UI Light</vt:lpstr>
      <vt:lpstr>Segoe UI Semilight</vt:lpstr>
      <vt:lpstr>5-30426_BUILD_2013_Template_White</vt:lpstr>
      <vt:lpstr>1_5-30426_BUILD_2013_Template_D.Blue</vt:lpstr>
      <vt:lpstr>2_Build_Template_16x9 - Rev 03</vt:lpstr>
      <vt:lpstr>3_Build_Template_16x9 - Rev 03</vt:lpstr>
      <vt:lpstr>Build_Template_16x9 - Rev 03</vt:lpstr>
      <vt:lpstr>1_Build_Template_16x9 - Rev 03</vt:lpstr>
      <vt:lpstr>1_5-30426_BUILD_2013_Template_White</vt:lpstr>
      <vt:lpstr>2_5-30426_BUILD_2013_Template_D.Blue</vt:lpstr>
      <vt:lpstr>PowerPoint Presentation</vt:lpstr>
      <vt:lpstr>Running in the background with background tasks</vt:lpstr>
      <vt:lpstr>Agenda </vt:lpstr>
      <vt:lpstr>Multitasking model</vt:lpstr>
      <vt:lpstr>Background tasks introduction</vt:lpstr>
      <vt:lpstr>What can you do in a background task? </vt:lpstr>
      <vt:lpstr>Background task triggers </vt:lpstr>
      <vt:lpstr>Lock screen and resource model  </vt:lpstr>
      <vt:lpstr>Background tasks architecture </vt:lpstr>
      <vt:lpstr>Writing a background task </vt:lpstr>
      <vt:lpstr>Demo</vt:lpstr>
      <vt:lpstr>Registering a background task</vt:lpstr>
      <vt:lpstr>Background task run implementation</vt:lpstr>
      <vt:lpstr>PowerPoint Presentation</vt:lpstr>
      <vt:lpstr>Debugging background tasks </vt:lpstr>
      <vt:lpstr>Demo</vt:lpstr>
      <vt:lpstr>Common gotchas</vt:lpstr>
      <vt:lpstr>Connected standby </vt:lpstr>
      <vt:lpstr>Power comes with responsibility </vt:lpstr>
      <vt:lpstr>Idle task cancelation </vt:lpstr>
      <vt:lpstr>Resource constraints </vt:lpstr>
      <vt:lpstr>Resource quota values </vt:lpstr>
      <vt:lpstr>What's new in Windows 8.1</vt:lpstr>
      <vt:lpstr>Quiet hours </vt:lpstr>
      <vt:lpstr>Other background task updates</vt:lpstr>
      <vt:lpstr>Dos and Don'ts </vt:lpstr>
      <vt:lpstr>Related sessions</vt:lpstr>
      <vt:lpstr>Resources</vt:lpstr>
      <vt:lpstr>PowerPoint Presentation</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in the background with background tasks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1</cp:revision>
  <dcterms:created xsi:type="dcterms:W3CDTF">2013-06-27T01:19:15Z</dcterms:created>
  <dcterms:modified xsi:type="dcterms:W3CDTF">2013-06-27T01:21:07Z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