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330" r:id="rId5"/>
    <p:sldMasterId id="2147484345" r:id="rId6"/>
    <p:sldMasterId id="2147484364" r:id="rId7"/>
    <p:sldMasterId id="2147484379" r:id="rId8"/>
    <p:sldMasterId id="2147484398" r:id="rId9"/>
  </p:sldMasterIdLst>
  <p:notesMasterIdLst>
    <p:notesMasterId r:id="rId20"/>
  </p:notesMasterIdLst>
  <p:handoutMasterIdLst>
    <p:handoutMasterId r:id="rId21"/>
  </p:handoutMasterIdLst>
  <p:sldIdLst>
    <p:sldId id="1123" r:id="rId10"/>
    <p:sldId id="1124" r:id="rId11"/>
    <p:sldId id="1125" r:id="rId12"/>
    <p:sldId id="1126" r:id="rId13"/>
    <p:sldId id="1127" r:id="rId14"/>
    <p:sldId id="1128" r:id="rId15"/>
    <p:sldId id="1129" r:id="rId16"/>
    <p:sldId id="1130" r:id="rId17"/>
    <p:sldId id="1132" r:id="rId18"/>
    <p:sldId id="1131" r:id="rId19"/>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use this template" id="{E60AC486-1BAF-498A-9A57-7A5A1B7BADB5}">
          <p14:sldIdLst>
            <p14:sldId id="1123"/>
            <p14:sldId id="1124"/>
            <p14:sldId id="1125"/>
            <p14:sldId id="1126"/>
            <p14:sldId id="1127"/>
            <p14:sldId id="1128"/>
            <p14:sldId id="1129"/>
            <p14:sldId id="1130"/>
            <p14:sldId id="1132"/>
            <p14:sldId id="1131"/>
          </p14:sldIdLst>
        </p14:section>
        <p14:section name="Build Template" id="{D88B19E0-7F40-4EB1-BF25-B9D8E02B1AB4}">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BCF2"/>
    <a:srgbClr val="FFFFFF"/>
    <a:srgbClr val="000000"/>
    <a:srgbClr val="969696"/>
    <a:srgbClr val="002050"/>
    <a:srgbClr val="442359"/>
    <a:srgbClr val="333333"/>
    <a:srgbClr val="00FF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22" autoAdjust="0"/>
    <p:restoredTop sz="90110" autoAdjust="0"/>
  </p:normalViewPr>
  <p:slideViewPr>
    <p:cSldViewPr>
      <p:cViewPr varScale="1">
        <p:scale>
          <a:sx n="91" d="100"/>
          <a:sy n="91" d="100"/>
        </p:scale>
        <p:origin x="1614" y="78"/>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0AE6D20-C907-400C-9B31-A396E27ACC62}"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658222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6/28/2013</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67906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0EAE1FF-EB60-4CF7-B0E8-3B5BDE5C429A}"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275227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C75C796C-81E0-403C-8A8C-C8BEAEC7D180}"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274411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3844F0C-C58B-48A7-8942-71EBB766FE09}"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57226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AADC696-8820-4AEC-A593-BD98F8B5950B}"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78923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16F37E5-3529-474D-8880-D6EFEF0213E1}"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174962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2:24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38647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79731883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451225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80713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700902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32846028"/>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034778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6960105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624840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8156968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5200875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32791530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260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85903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6262675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_Color  2">
    <p:bg>
      <p:bgPr>
        <a:solidFill>
          <a:srgbClr val="50505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143603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mp; Content Layout">
    <p:bg>
      <p:bgPr>
        <a:solidFill>
          <a:srgbClr val="505050"/>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1754357"/>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Content 2">
    <p:bg>
      <p:bgPr>
        <a:solidFill>
          <a:srgbClr val="505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934615679"/>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Only_Large">
    <p:bg>
      <p:bgPr>
        <a:solidFill>
          <a:srgbClr val="505050"/>
        </a:solid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320277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505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94994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484712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8441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3869133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bg>
      <p:bgPr>
        <a:solidFill>
          <a:srgbClr val="505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82378589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rgbClr val="505050"/>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7277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bg>
      <p:bgPr>
        <a:solidFill>
          <a:srgbClr val="505050"/>
        </a:solidFill>
        <a:effectLst/>
      </p:bgPr>
    </p:bg>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3618659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505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1157291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2898942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63038638"/>
      </p:ext>
    </p:extLst>
  </p:cSld>
  <p:clrMapOvr>
    <a:masterClrMapping/>
  </p:clrMapOvr>
  <p:extLst>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320275002"/>
      </p:ext>
    </p:extLst>
  </p:cSld>
  <p:clrMapOvr>
    <a:masterClrMapping/>
  </p:clrMapOvr>
  <p:extLst>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6903005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9646954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06830531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40306408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37265351"/>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711660735"/>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1680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49235107"/>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826348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127569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7517823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40529213"/>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280965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6501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27278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14887003"/>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782417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36794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1739072358"/>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7190033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804404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367258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76192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80176663"/>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181934"/>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04620617"/>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058967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03021670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slideLayout" Target="../slideLayouts/slideLayout7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19" Type="http://schemas.openxmlformats.org/officeDocument/2006/relationships/theme" Target="../theme/theme5.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6" r:id="rId6"/>
    <p:sldLayoutId id="2147484187" r:id="rId7"/>
    <p:sldLayoutId id="2147484191" r:id="rId8"/>
    <p:sldLayoutId id="2147484188" r:id="rId9"/>
    <p:sldLayoutId id="2147484196" r:id="rId10"/>
    <p:sldLayoutId id="2147484189" r:id="rId11"/>
    <p:sldLayoutId id="2147484217" r:id="rId12"/>
    <p:sldLayoutId id="2147484218" r:id="rId13"/>
    <p:sldLayoutId id="2147484198" r:id="rId14"/>
    <p:sldLayoutId id="2147484344" r:id="rId15"/>
    <p:sldLayoutId id="2147484363"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778585588"/>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Lst>
  <p:txStyles>
    <p:titleStyle>
      <a:lvl1pPr algn="l" defTabSz="914166" rtl="0" eaLnBrk="1" latinLnBrk="0" hangingPunct="1">
        <a:spcBef>
          <a:spcPct val="0"/>
        </a:spcBef>
        <a:buNone/>
        <a:defRPr sz="4800" kern="1200">
          <a:solidFill>
            <a:srgbClr val="505050"/>
          </a:soli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solidFill>
            <a:srgbClr val="505050"/>
          </a:solidFill>
          <a:latin typeface="+mj-lt"/>
          <a:ea typeface="+mn-ea"/>
          <a:cs typeface="+mn-cs"/>
        </a:defRPr>
      </a:lvl1pPr>
      <a:lvl2pPr marL="0" indent="0" algn="l" defTabSz="914166" rtl="0" eaLnBrk="1" latinLnBrk="0" hangingPunct="1">
        <a:spcBef>
          <a:spcPct val="20000"/>
        </a:spcBef>
        <a:buFont typeface="Arial" pitchFamily="34" charset="0"/>
        <a:buNone/>
        <a:defRPr sz="2800" kern="1200">
          <a:solidFill>
            <a:srgbClr val="505050"/>
          </a:soli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solidFill>
            <a:srgbClr val="505050"/>
          </a:soli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solidFill>
            <a:srgbClr val="505050"/>
          </a:soli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solidFill>
            <a:srgbClr val="505050"/>
          </a:soli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145866818"/>
      </p:ext>
    </p:extLst>
  </p:cSld>
  <p:clrMap bg1="dk1" tx1="lt1" bg2="dk2" tx2="lt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59"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5050"/>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451785515"/>
      </p:ext>
    </p:extLst>
  </p:cSld>
  <p:clrMap bg1="dk1" tx1="lt1" bg2="dk2" tx2="lt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8"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394467218"/>
      </p:ext>
    </p:extLst>
  </p:cSld>
  <p:clrMap bg1="dk1" tx1="lt1" bg2="dk2" tx2="lt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 id="2147484393" r:id="rId14"/>
    <p:sldLayoutId id="2147484394" r:id="rId15"/>
    <p:sldLayoutId id="2147484395" r:id="rId16"/>
    <p:sldLayoutId id="2147484396" r:id="rId17"/>
    <p:sldLayoutId id="2147484397" r:id="rId18"/>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338329202"/>
      </p:ext>
    </p:extLst>
  </p:cSld>
  <p:clrMap bg1="dk1" tx1="lt1" bg2="dk2" tx2="lt2" accent1="accent1" accent2="accent2" accent3="accent3" accent4="accent4" accent5="accent5" accent6="accent6" hlink="hlink" folHlink="folHlink"/>
  <p:sldLayoutIdLst>
    <p:sldLayoutId id="2147484399" r:id="rId1"/>
    <p:sldLayoutId id="2147484400" r:id="rId2"/>
    <p:sldLayoutId id="2147484401" r:id="rId3"/>
    <p:sldLayoutId id="2147484402" r:id="rId4"/>
    <p:sldLayoutId id="2147484403" r:id="rId5"/>
    <p:sldLayoutId id="2147484404" r:id="rId6"/>
    <p:sldLayoutId id="2147484405" r:id="rId7"/>
    <p:sldLayoutId id="2147484406" r:id="rId8"/>
    <p:sldLayoutId id="2147484407" r:id="rId9"/>
    <p:sldLayoutId id="2147484408" r:id="rId10"/>
    <p:sldLayoutId id="2147484409" r:id="rId11"/>
    <p:sldLayoutId id="2147484410" r:id="rId12"/>
    <p:sldLayoutId id="2147484411"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230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642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Developing </a:t>
            </a:r>
            <a:r>
              <a:rPr lang="en-US" sz="5400" dirty="0"/>
              <a:t>Windows </a:t>
            </a:r>
            <a:r>
              <a:rPr lang="en-US" sz="5400" dirty="0" smtClean="0"/>
              <a:t>8.1 apps With Windows Azure Mobile Services</a:t>
            </a:r>
            <a:endParaRPr lang="en-US" sz="5400" dirty="0"/>
          </a:p>
        </p:txBody>
      </p:sp>
      <p:sp>
        <p:nvSpPr>
          <p:cNvPr id="3" name="Subtitle 2"/>
          <p:cNvSpPr>
            <a:spLocks noGrp="1"/>
          </p:cNvSpPr>
          <p:nvPr>
            <p:ph type="subTitle" idx="1"/>
          </p:nvPr>
        </p:nvSpPr>
        <p:spPr/>
        <p:txBody>
          <a:bodyPr/>
          <a:lstStyle/>
          <a:p>
            <a:r>
              <a:rPr lang="en-US" dirty="0" smtClean="0"/>
              <a:t>Nick Harris | @</a:t>
            </a:r>
            <a:r>
              <a:rPr lang="en-US" dirty="0" err="1" smtClean="0"/>
              <a:t>cloudnick</a:t>
            </a:r>
            <a:endParaRPr lang="en-US" dirty="0" smtClean="0"/>
          </a:p>
          <a:p>
            <a:r>
              <a:rPr lang="en-US" dirty="0" err="1" smtClean="0"/>
              <a:t>Sr</a:t>
            </a:r>
            <a:r>
              <a:rPr lang="en-US" dirty="0" smtClean="0"/>
              <a:t> Technical Evangelist</a:t>
            </a:r>
          </a:p>
          <a:p>
            <a:r>
              <a:rPr lang="en-US" dirty="0" smtClean="0"/>
              <a:t>Microsoft Corporation</a:t>
            </a:r>
          </a:p>
          <a:p>
            <a:r>
              <a:rPr lang="en-US" dirty="0" smtClean="0"/>
              <a:t>3-116</a:t>
            </a:r>
          </a:p>
        </p:txBody>
      </p:sp>
    </p:spTree>
    <p:extLst>
      <p:ext uri="{BB962C8B-B14F-4D97-AF65-F5344CB8AC3E}">
        <p14:creationId xmlns:p14="http://schemas.microsoft.com/office/powerpoint/2010/main" val="129846975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Agenda</a:t>
            </a:r>
            <a:endParaRPr lang="en-US" sz="6600" dirty="0"/>
          </a:p>
        </p:txBody>
      </p:sp>
      <p:sp>
        <p:nvSpPr>
          <p:cNvPr id="3" name="Text Placeholder 2"/>
          <p:cNvSpPr>
            <a:spLocks noGrp="1"/>
          </p:cNvSpPr>
          <p:nvPr>
            <p:ph type="body" sz="quarter" idx="10"/>
          </p:nvPr>
        </p:nvSpPr>
        <p:spPr>
          <a:xfrm>
            <a:off x="731837" y="1668462"/>
            <a:ext cx="11887200" cy="5027612"/>
          </a:xfrm>
        </p:spPr>
        <p:txBody>
          <a:bodyPr/>
          <a:lstStyle/>
          <a:p>
            <a:r>
              <a:rPr lang="en-US" sz="4800" dirty="0" smtClean="0"/>
              <a:t>Getting Started</a:t>
            </a:r>
          </a:p>
          <a:p>
            <a:r>
              <a:rPr lang="en-US" sz="4800" dirty="0" err="1" smtClean="0"/>
              <a:t>Auth</a:t>
            </a:r>
            <a:endParaRPr lang="en-US" sz="4800" dirty="0" smtClean="0"/>
          </a:p>
          <a:p>
            <a:r>
              <a:rPr lang="en-US" sz="4800" dirty="0" err="1" smtClean="0"/>
              <a:t>Geolocation</a:t>
            </a:r>
            <a:endParaRPr lang="en-US" sz="4800" dirty="0" smtClean="0"/>
          </a:p>
          <a:p>
            <a:r>
              <a:rPr lang="en-US" sz="4800" dirty="0" smtClean="0"/>
              <a:t>Media</a:t>
            </a:r>
          </a:p>
          <a:p>
            <a:r>
              <a:rPr lang="en-US" sz="4800" dirty="0" smtClean="0"/>
              <a:t>Notifications and Live Tiles</a:t>
            </a:r>
            <a:endParaRPr lang="en-US" sz="4800" dirty="0"/>
          </a:p>
        </p:txBody>
      </p:sp>
    </p:spTree>
    <p:extLst>
      <p:ext uri="{BB962C8B-B14F-4D97-AF65-F5344CB8AC3E}">
        <p14:creationId xmlns:p14="http://schemas.microsoft.com/office/powerpoint/2010/main" val="420771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Connecting your Windows Store app</a:t>
            </a:r>
          </a:p>
        </p:txBody>
      </p:sp>
      <p:sp>
        <p:nvSpPr>
          <p:cNvPr id="3" name="Title 2"/>
          <p:cNvSpPr>
            <a:spLocks noGrp="1"/>
          </p:cNvSpPr>
          <p:nvPr>
            <p:ph type="title"/>
          </p:nvPr>
        </p:nvSpPr>
        <p:spPr/>
        <p:txBody>
          <a:bodyPr/>
          <a:lstStyle/>
          <a:p>
            <a:r>
              <a:rPr lang="en-US" dirty="0" smtClean="0"/>
              <a:t>Getting Started</a:t>
            </a:r>
            <a:endParaRPr lang="en-US" dirty="0"/>
          </a:p>
        </p:txBody>
      </p:sp>
    </p:spTree>
    <p:extLst>
      <p:ext uri="{BB962C8B-B14F-4D97-AF65-F5344CB8AC3E}">
        <p14:creationId xmlns:p14="http://schemas.microsoft.com/office/powerpoint/2010/main" val="11816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Authenticate users using Mobile Services</a:t>
            </a:r>
          </a:p>
          <a:p>
            <a:r>
              <a:rPr lang="en-US" sz="2800" dirty="0" smtClean="0"/>
              <a:t>How do I restrict data access based on the authenticated user</a:t>
            </a:r>
          </a:p>
          <a:p>
            <a:r>
              <a:rPr lang="en-US" sz="2800" dirty="0" smtClean="0"/>
              <a:t>Caching Credentials</a:t>
            </a:r>
          </a:p>
        </p:txBody>
      </p:sp>
      <p:sp>
        <p:nvSpPr>
          <p:cNvPr id="3" name="Title 2"/>
          <p:cNvSpPr>
            <a:spLocks noGrp="1"/>
          </p:cNvSpPr>
          <p:nvPr>
            <p:ph type="title"/>
          </p:nvPr>
        </p:nvSpPr>
        <p:spPr/>
        <p:txBody>
          <a:bodyPr/>
          <a:lstStyle/>
          <a:p>
            <a:r>
              <a:rPr lang="en-US" dirty="0" err="1" smtClean="0"/>
              <a:t>Auth</a:t>
            </a:r>
            <a:endParaRPr lang="en-US" dirty="0"/>
          </a:p>
        </p:txBody>
      </p:sp>
    </p:spTree>
    <p:extLst>
      <p:ext uri="{BB962C8B-B14F-4D97-AF65-F5344CB8AC3E}">
        <p14:creationId xmlns:p14="http://schemas.microsoft.com/office/powerpoint/2010/main" val="229871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Where am I?</a:t>
            </a:r>
          </a:p>
          <a:p>
            <a:r>
              <a:rPr lang="en-US" sz="2800" dirty="0" smtClean="0"/>
              <a:t>Save a place of interest</a:t>
            </a:r>
          </a:p>
          <a:p>
            <a:r>
              <a:rPr lang="en-US" sz="2800" dirty="0" smtClean="0"/>
              <a:t>Search for places nearby</a:t>
            </a:r>
          </a:p>
        </p:txBody>
      </p:sp>
      <p:sp>
        <p:nvSpPr>
          <p:cNvPr id="3" name="Title 2"/>
          <p:cNvSpPr>
            <a:spLocks noGrp="1"/>
          </p:cNvSpPr>
          <p:nvPr>
            <p:ph type="title"/>
          </p:nvPr>
        </p:nvSpPr>
        <p:spPr/>
        <p:txBody>
          <a:bodyPr/>
          <a:lstStyle/>
          <a:p>
            <a:r>
              <a:rPr lang="en-US" dirty="0" err="1" smtClean="0"/>
              <a:t>Geolocation</a:t>
            </a:r>
            <a:endParaRPr lang="en-US" dirty="0"/>
          </a:p>
        </p:txBody>
      </p:sp>
    </p:spTree>
    <p:extLst>
      <p:ext uri="{BB962C8B-B14F-4D97-AF65-F5344CB8AC3E}">
        <p14:creationId xmlns:p14="http://schemas.microsoft.com/office/powerpoint/2010/main" val="345047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smtClean="0"/>
              <a:t>How do I capture Media</a:t>
            </a:r>
          </a:p>
          <a:p>
            <a:r>
              <a:rPr lang="en-US" sz="2800" dirty="0" smtClean="0"/>
              <a:t>How can I securely upload my Media to Windows Azure Storage</a:t>
            </a:r>
          </a:p>
        </p:txBody>
      </p:sp>
      <p:sp>
        <p:nvSpPr>
          <p:cNvPr id="3" name="Title 2"/>
          <p:cNvSpPr>
            <a:spLocks noGrp="1"/>
          </p:cNvSpPr>
          <p:nvPr>
            <p:ph type="title"/>
          </p:nvPr>
        </p:nvSpPr>
        <p:spPr/>
        <p:txBody>
          <a:bodyPr/>
          <a:lstStyle/>
          <a:p>
            <a:r>
              <a:rPr lang="en-US" dirty="0" smtClean="0"/>
              <a:t>Media</a:t>
            </a:r>
            <a:endParaRPr lang="en-US" dirty="0"/>
          </a:p>
        </p:txBody>
      </p:sp>
    </p:spTree>
    <p:extLst>
      <p:ext uri="{BB962C8B-B14F-4D97-AF65-F5344CB8AC3E}">
        <p14:creationId xmlns:p14="http://schemas.microsoft.com/office/powerpoint/2010/main" val="197063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74638" y="5021262"/>
            <a:ext cx="11887200" cy="1676401"/>
          </a:xfrm>
        </p:spPr>
        <p:txBody>
          <a:bodyPr/>
          <a:lstStyle/>
          <a:p>
            <a:r>
              <a:rPr lang="en-US" sz="2800" dirty="0"/>
              <a:t>Using Custom API for periodic notifications</a:t>
            </a:r>
          </a:p>
          <a:p>
            <a:r>
              <a:rPr lang="en-US" sz="2800" dirty="0" smtClean="0"/>
              <a:t>Using WNS for Push Notifications</a:t>
            </a:r>
          </a:p>
        </p:txBody>
      </p:sp>
      <p:sp>
        <p:nvSpPr>
          <p:cNvPr id="3" name="Title 2"/>
          <p:cNvSpPr>
            <a:spLocks noGrp="1"/>
          </p:cNvSpPr>
          <p:nvPr>
            <p:ph type="title"/>
          </p:nvPr>
        </p:nvSpPr>
        <p:spPr/>
        <p:txBody>
          <a:bodyPr/>
          <a:lstStyle/>
          <a:p>
            <a:r>
              <a:rPr lang="en-US" dirty="0" smtClean="0"/>
              <a:t>Notifications and Live Tiles</a:t>
            </a:r>
            <a:endParaRPr lang="en-US" dirty="0"/>
          </a:p>
        </p:txBody>
      </p:sp>
    </p:spTree>
    <p:extLst>
      <p:ext uri="{BB962C8B-B14F-4D97-AF65-F5344CB8AC3E}">
        <p14:creationId xmlns:p14="http://schemas.microsoft.com/office/powerpoint/2010/main" val="350547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66049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1250">
                      <a:srgbClr val="FFFFFF"/>
                    </a:gs>
                    <a:gs pos="100000">
                      <a:srgbClr val="FFFFFF"/>
                    </a:gs>
                  </a:gsLst>
                  <a:lin ang="5400000" scaled="0"/>
                </a:gradFill>
                <a:latin typeface="+mn-lt"/>
              </a:rPr>
              <a:t>Scan this QR code</a:t>
            </a:r>
            <a:r>
              <a:rPr lang="en-US" b="1" dirty="0">
                <a:gradFill>
                  <a:gsLst>
                    <a:gs pos="1250">
                      <a:srgbClr val="FFFFFF"/>
                    </a:gs>
                    <a:gs pos="100000">
                      <a:srgbClr val="FFFFFF"/>
                    </a:gs>
                  </a:gsLst>
                  <a:lin ang="5400000" scaled="0"/>
                </a:gradFill>
              </a:rPr>
              <a:t> </a:t>
            </a:r>
            <a:r>
              <a:rPr lang="en-US" dirty="0">
                <a:gradFill>
                  <a:gsLst>
                    <a:gs pos="1250">
                      <a:srgbClr val="FFFFFF"/>
                    </a:gs>
                    <a:gs pos="100000">
                      <a:srgbClr val="FFFFFF"/>
                    </a:gs>
                  </a:gsLst>
                  <a:lin ang="5400000" scaled="0"/>
                </a:gradFill>
              </a:rPr>
              <a:t>to evaluate this session and be automatically entered in a </a:t>
            </a:r>
            <a:r>
              <a:rPr lang="en-US" dirty="0" smtClean="0">
                <a:gradFill>
                  <a:gsLst>
                    <a:gs pos="1250">
                      <a:srgbClr val="FFFFFF"/>
                    </a:gs>
                    <a:gs pos="100000">
                      <a:srgbClr val="FFFFFF"/>
                    </a:gs>
                  </a:gsLst>
                  <a:lin ang="5400000" scaled="0"/>
                </a:gradFill>
              </a:rPr>
              <a:t>drawing </a:t>
            </a:r>
            <a:r>
              <a:rPr lang="en-US" dirty="0">
                <a:gradFill>
                  <a:gsLst>
                    <a:gs pos="1250">
                      <a:srgbClr val="FFFFFF"/>
                    </a:gs>
                    <a:gs pos="100000">
                      <a:srgbClr val="FFFFFF"/>
                    </a:gs>
                  </a:gsLst>
                  <a:lin ang="5400000" scaled="0"/>
                </a:gradFill>
              </a:rPr>
              <a:t>to </a:t>
            </a:r>
            <a:r>
              <a:rPr lang="en-US" dirty="0" smtClean="0">
                <a:gradFill>
                  <a:gsLst>
                    <a:gs pos="1250">
                      <a:srgbClr val="FFFFFF"/>
                    </a:gs>
                    <a:gs pos="100000">
                      <a:srgbClr val="FFFFFF"/>
                    </a:gs>
                  </a:gsLst>
                  <a:lin ang="5400000" scaled="0"/>
                </a:gradFill>
              </a:rPr>
              <a:t>win </a:t>
            </a:r>
            <a:r>
              <a:rPr lang="en-US" dirty="0">
                <a:gradFill>
                  <a:gsLst>
                    <a:gs pos="1250">
                      <a:srgbClr val="FFFFFF"/>
                    </a:gs>
                    <a:gs pos="100000">
                      <a:srgbClr val="FFFFFF"/>
                    </a:gs>
                  </a:gsLst>
                  <a:lin ang="5400000" scaled="0"/>
                </a:gradFill>
              </a:rPr>
              <a:t>a </a:t>
            </a:r>
            <a:r>
              <a:rPr lang="en-US" dirty="0" smtClean="0">
                <a:gradFill>
                  <a:gsLst>
                    <a:gs pos="1250">
                      <a:srgbClr val="FFFFFF"/>
                    </a:gs>
                    <a:gs pos="100000">
                      <a:srgbClr val="FFFFFF"/>
                    </a:gs>
                  </a:gsLst>
                  <a:lin ang="5400000" scaled="0"/>
                </a:gradFill>
              </a:rPr>
              <a:t>prize!</a:t>
            </a:r>
            <a:endParaRPr lang="en-US" b="1" dirty="0">
              <a:gradFill>
                <a:gsLst>
                  <a:gs pos="1250">
                    <a:srgbClr val="FFFFFF"/>
                  </a:gs>
                  <a:gs pos="100000">
                    <a:srgbClr val="FFFFFF"/>
                  </a:gs>
                </a:gsLst>
                <a:lin ang="5400000" scaled="0"/>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834962"/>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260552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2.xml><?xml version="1.0" encoding="utf-8"?>
<a:theme xmlns:a="http://schemas.openxmlformats.org/drawingml/2006/main" name="1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3.xml><?xml version="1.0" encoding="utf-8"?>
<a:theme xmlns:a="http://schemas.openxmlformats.org/drawingml/2006/main" name="2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4.xml><?xml version="1.0" encoding="utf-8"?>
<a:theme xmlns:a="http://schemas.openxmlformats.org/drawingml/2006/main" name="3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5.xml><?xml version="1.0" encoding="utf-8"?>
<a:theme xmlns:a="http://schemas.openxmlformats.org/drawingml/2006/main" name="4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6.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Nick Harris</External_x0020_Speaker>
    <Session_x0020_Code xmlns="2295e2e7-0eeb-498e-8716-217bb2ee6ee3">3-116</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6B4C58-F9B2-43BC-BF4E-8D7166BE8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90F116-B58F-4255-B05B-DA3808E0E5C6}">
  <ds:schemaRefs>
    <ds:schemaRef ds:uri="8b529f77-48ab-4581-b468-93f09345b8aa"/>
    <ds:schemaRef ds:uri="http://www.w3.org/XML/1998/namespac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terms/"/>
    <ds:schemaRef ds:uri="http://schemas.openxmlformats.org/package/2006/metadata/core-properties"/>
    <ds:schemaRef ds:uri="230e9df3-be65-4c73-a93b-d1236ebd677e"/>
    <ds:schemaRef ds:uri="2295e2e7-0eeb-498e-8716-217bb2ee6ee3"/>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Build_Template_16x9 - Rev 03</Template>
  <TotalTime>64</TotalTime>
  <Words>1116</Words>
  <Application>Microsoft Office PowerPoint</Application>
  <PresentationFormat>Custom</PresentationFormat>
  <Paragraphs>70</Paragraphs>
  <Slides>10</Slides>
  <Notes>8</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10</vt:i4>
      </vt:variant>
    </vt:vector>
  </HeadingPairs>
  <TitlesOfParts>
    <vt:vector size="23" baseType="lpstr">
      <vt:lpstr>ＭＳ Ｐゴシック</vt:lpstr>
      <vt:lpstr>Arial</vt:lpstr>
      <vt:lpstr>Avenir LT Pro 45 Book</vt:lpstr>
      <vt:lpstr>Calibri</vt:lpstr>
      <vt:lpstr>Consolas</vt:lpstr>
      <vt:lpstr>Segoe UI</vt:lpstr>
      <vt:lpstr>Segoe UI Light</vt:lpstr>
      <vt:lpstr>Build_Template_16x9 - Rev 03</vt:lpstr>
      <vt:lpstr>1_Build_Template_16x9 - Rev 03</vt:lpstr>
      <vt:lpstr>2_Build_Template_16x9 - Rev 03</vt:lpstr>
      <vt:lpstr>3_Build_Template_16x9 - Rev 03</vt:lpstr>
      <vt:lpstr>4_Build_Template_16x9 - Rev 03</vt:lpstr>
      <vt:lpstr>1_5-30426_BUILD_2013_Template_D.Blue</vt:lpstr>
      <vt:lpstr>PowerPoint Presentation</vt:lpstr>
      <vt:lpstr>Developing Windows 8.1 apps With Windows Azure Mobile Services</vt:lpstr>
      <vt:lpstr>Agenda</vt:lpstr>
      <vt:lpstr>Getting Started</vt:lpstr>
      <vt:lpstr>Auth</vt:lpstr>
      <vt:lpstr>Geolocation</vt:lpstr>
      <vt:lpstr>Media</vt:lpstr>
      <vt:lpstr>Notifications and Live Tiles</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Windows 8.1 apps With Windows Azure Mobile Services</dc:title>
  <dc:subject>Build 2013</dc:subject>
  <dc:creator>Vijay Rajagopalan</dc:creator>
  <cp:keywords>Build 2013</cp:keywords>
  <dc:description>Template: Mitchell Derrey, Silver Fox Productions
Formatting: Brett Perry, Silver Fox Productions
Date: June 25 - June 28, 2013
Location: MSCC, Redmond, WA
Audience Type: Internal</dc:description>
  <cp:lastModifiedBy>Shows</cp:lastModifiedBy>
  <cp:revision>15</cp:revision>
  <dcterms:created xsi:type="dcterms:W3CDTF">2013-03-29T21:32:40Z</dcterms:created>
  <dcterms:modified xsi:type="dcterms:W3CDTF">2013-06-28T21:31:39Z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