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9" r:id="rId7"/>
    <p:sldMasterId id="2147484452" r:id="rId8"/>
    <p:sldMasterId id="2147484466" r:id="rId9"/>
  </p:sldMasterIdLst>
  <p:notesMasterIdLst>
    <p:notesMasterId r:id="rId42"/>
  </p:notesMasterIdLst>
  <p:handoutMasterIdLst>
    <p:handoutMasterId r:id="rId43"/>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0135"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smtClean="0"/>
              <a:t>What</a:t>
            </a:r>
            <a:r>
              <a:rPr lang="en-US" b="0" baseline="0" dirty="0" smtClean="0"/>
              <a:t> monetization option(s) are used by ISVs</a:t>
            </a:r>
            <a:endParaRPr lang="en-US" b="0" dirty="0"/>
          </a:p>
        </c:rich>
      </c:tx>
      <c:overlay val="0"/>
      <c:spPr>
        <a:noFill/>
        <a:ln>
          <a:noFill/>
        </a:ln>
        <a:effectLst/>
      </c:spPr>
    </c:title>
    <c:autoTitleDeleted val="0"/>
    <c:plotArea>
      <c:layout/>
      <c:barChart>
        <c:barDir val="col"/>
        <c:grouping val="clustered"/>
        <c:varyColors val="0"/>
        <c:ser>
          <c:idx val="1"/>
          <c:order val="0"/>
          <c:tx>
            <c:strRef>
              <c:f>Sheet1!$C$1</c:f>
              <c:strCache>
                <c:ptCount val="1"/>
                <c:pt idx="0">
                  <c:v>January 2013</c:v>
                </c:pt>
              </c:strCache>
            </c:strRef>
          </c:tx>
          <c:spPr>
            <a:solidFill>
              <a:schemeClr val="accent5"/>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Advertising</c:v>
                </c:pt>
                <c:pt idx="1">
                  <c:v>Pay for download</c:v>
                </c:pt>
                <c:pt idx="2">
                  <c:v>In-app purchases</c:v>
                </c:pt>
                <c:pt idx="3">
                  <c:v>Freemium</c:v>
                </c:pt>
                <c:pt idx="4">
                  <c:v>Subscriptions</c:v>
                </c:pt>
              </c:strCache>
            </c:strRef>
          </c:cat>
          <c:val>
            <c:numRef>
              <c:f>Sheet1!$C$2:$C$6</c:f>
              <c:numCache>
                <c:formatCode>0%</c:formatCode>
                <c:ptCount val="5"/>
                <c:pt idx="0">
                  <c:v>0.38</c:v>
                </c:pt>
                <c:pt idx="1">
                  <c:v>0.32</c:v>
                </c:pt>
                <c:pt idx="2">
                  <c:v>0.26</c:v>
                </c:pt>
                <c:pt idx="3">
                  <c:v>0.25</c:v>
                </c:pt>
                <c:pt idx="4">
                  <c:v>0.12</c:v>
                </c:pt>
              </c:numCache>
            </c:numRef>
          </c:val>
        </c:ser>
        <c:dLbls>
          <c:showLegendKey val="0"/>
          <c:showVal val="0"/>
          <c:showCatName val="0"/>
          <c:showSerName val="0"/>
          <c:showPercent val="0"/>
          <c:showBubbleSize val="0"/>
        </c:dLbls>
        <c:gapWidth val="100"/>
        <c:overlap val="-24"/>
        <c:axId val="709144064"/>
        <c:axId val="709146784"/>
      </c:barChart>
      <c:catAx>
        <c:axId val="7091440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09146784"/>
        <c:crosses val="autoZero"/>
        <c:auto val="1"/>
        <c:lblAlgn val="ctr"/>
        <c:lblOffset val="100"/>
        <c:noMultiLvlLbl val="0"/>
      </c:catAx>
      <c:valAx>
        <c:axId val="709146784"/>
        <c:scaling>
          <c:orientation val="minMax"/>
        </c:scaling>
        <c:delete val="1"/>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crossAx val="70914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rgbClr val="000A39"/>
    </a:soli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8F3E7-9056-47C4-8BDC-CA0335238C41}"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lang="en-US"/>
        </a:p>
      </dgm:t>
    </dgm:pt>
    <dgm:pt modelId="{3A01C36A-1B66-4B90-9C29-187858FC1F4D}">
      <dgm:prSet phldrT="[Text]"/>
      <dgm:spPr>
        <a:ln>
          <a:solidFill>
            <a:schemeClr val="accent5"/>
          </a:solidFill>
        </a:ln>
      </dgm:spPr>
      <dgm:t>
        <a:bodyPr/>
        <a:lstStyle/>
        <a:p>
          <a:r>
            <a:rPr lang="en-US" dirty="0" smtClean="0"/>
            <a:t>Initiate the purchase</a:t>
          </a:r>
          <a:endParaRPr lang="en-US" dirty="0"/>
        </a:p>
      </dgm:t>
    </dgm:pt>
    <dgm:pt modelId="{9999C812-788B-4596-9B9D-B79195E83E75}" type="parTrans" cxnId="{FB6EE946-AA1D-4FD9-ACAD-C22BA397E0FC}">
      <dgm:prSet/>
      <dgm:spPr/>
      <dgm:t>
        <a:bodyPr/>
        <a:lstStyle/>
        <a:p>
          <a:endParaRPr lang="en-US"/>
        </a:p>
      </dgm:t>
    </dgm:pt>
    <dgm:pt modelId="{0ED3A0ED-E50D-4F7E-A1E2-4A3973C3ADC6}" type="sibTrans" cxnId="{FB6EE946-AA1D-4FD9-ACAD-C22BA397E0FC}">
      <dgm:prSet/>
      <dgm:spPr/>
      <dgm:t>
        <a:bodyPr/>
        <a:lstStyle/>
        <a:p>
          <a:endParaRPr lang="en-US"/>
        </a:p>
      </dgm:t>
    </dgm:pt>
    <dgm:pt modelId="{DEF2FE1A-EDE1-4D2A-992A-F3A15C9085D5}">
      <dgm:prSet phldrT="[Text]"/>
      <dgm:spPr>
        <a:ln>
          <a:solidFill>
            <a:schemeClr val="accent5"/>
          </a:solidFill>
        </a:ln>
      </dgm:spPr>
      <dgm:t>
        <a:bodyPr/>
        <a:lstStyle/>
        <a:p>
          <a:r>
            <a:rPr lang="en-US" dirty="0" smtClean="0"/>
            <a:t>Grant user the product</a:t>
          </a:r>
          <a:endParaRPr lang="en-US" dirty="0"/>
        </a:p>
      </dgm:t>
    </dgm:pt>
    <dgm:pt modelId="{7049BFA4-B14D-4A57-A2FC-F0CB7B806E3C}" type="parTrans" cxnId="{C7D5C792-08A4-461D-BFC9-625DA035C814}">
      <dgm:prSet/>
      <dgm:spPr/>
      <dgm:t>
        <a:bodyPr/>
        <a:lstStyle/>
        <a:p>
          <a:endParaRPr lang="en-US"/>
        </a:p>
      </dgm:t>
    </dgm:pt>
    <dgm:pt modelId="{78912056-7965-4B9C-96F1-8BCB5E066EFA}" type="sibTrans" cxnId="{C7D5C792-08A4-461D-BFC9-625DA035C814}">
      <dgm:prSet/>
      <dgm:spPr/>
      <dgm:t>
        <a:bodyPr/>
        <a:lstStyle/>
        <a:p>
          <a:endParaRPr lang="en-US"/>
        </a:p>
      </dgm:t>
    </dgm:pt>
    <dgm:pt modelId="{A86D607C-90C4-48E3-AE65-F3D705AA1D5F}">
      <dgm:prSet phldrT="[Text]"/>
      <dgm:spPr>
        <a:ln>
          <a:solidFill>
            <a:schemeClr val="accent5"/>
          </a:solidFill>
        </a:ln>
      </dgm:spPr>
      <dgm:t>
        <a:bodyPr/>
        <a:lstStyle/>
        <a:p>
          <a:r>
            <a:rPr lang="en-US" dirty="0" smtClean="0"/>
            <a:t>Report fulfillment</a:t>
          </a:r>
          <a:endParaRPr lang="en-US" dirty="0"/>
        </a:p>
      </dgm:t>
    </dgm:pt>
    <dgm:pt modelId="{E88A17C4-52A3-432B-BBF4-80160BA24406}" type="parTrans" cxnId="{50CCCA3E-9C80-41BE-869F-44AFA4A919A4}">
      <dgm:prSet/>
      <dgm:spPr/>
      <dgm:t>
        <a:bodyPr/>
        <a:lstStyle/>
        <a:p>
          <a:endParaRPr lang="en-US"/>
        </a:p>
      </dgm:t>
    </dgm:pt>
    <dgm:pt modelId="{FDD554B2-D160-4AAE-8CC3-88A2B3427554}" type="sibTrans" cxnId="{50CCCA3E-9C80-41BE-869F-44AFA4A919A4}">
      <dgm:prSet/>
      <dgm:spPr/>
      <dgm:t>
        <a:bodyPr/>
        <a:lstStyle/>
        <a:p>
          <a:endParaRPr lang="en-US"/>
        </a:p>
      </dgm:t>
    </dgm:pt>
    <dgm:pt modelId="{C4033BF6-18DE-4F23-8BA0-E1DAE9DCBAE6}" type="pres">
      <dgm:prSet presAssocID="{C168F3E7-9056-47C4-8BDC-CA0335238C41}" presName="Name0" presStyleCnt="0">
        <dgm:presLayoutVars>
          <dgm:dir/>
          <dgm:resizeHandles val="exact"/>
        </dgm:presLayoutVars>
      </dgm:prSet>
      <dgm:spPr/>
      <dgm:t>
        <a:bodyPr/>
        <a:lstStyle/>
        <a:p>
          <a:endParaRPr lang="en-US"/>
        </a:p>
      </dgm:t>
    </dgm:pt>
    <dgm:pt modelId="{91E495BF-8150-491A-AFC5-FDFB7B7A3C28}" type="pres">
      <dgm:prSet presAssocID="{3A01C36A-1B66-4B90-9C29-187858FC1F4D}" presName="node" presStyleLbl="node1" presStyleIdx="0" presStyleCnt="3">
        <dgm:presLayoutVars>
          <dgm:bulletEnabled val="1"/>
        </dgm:presLayoutVars>
      </dgm:prSet>
      <dgm:spPr>
        <a:prstGeom prst="rect">
          <a:avLst/>
        </a:prstGeom>
      </dgm:spPr>
      <dgm:t>
        <a:bodyPr/>
        <a:lstStyle/>
        <a:p>
          <a:endParaRPr lang="en-US"/>
        </a:p>
      </dgm:t>
    </dgm:pt>
    <dgm:pt modelId="{9E108A7C-A10D-47F9-8F99-1BA91A2602AA}" type="pres">
      <dgm:prSet presAssocID="{0ED3A0ED-E50D-4F7E-A1E2-4A3973C3ADC6}" presName="sibTrans" presStyleLbl="sibTrans2D1" presStyleIdx="0" presStyleCnt="2"/>
      <dgm:spPr/>
      <dgm:t>
        <a:bodyPr/>
        <a:lstStyle/>
        <a:p>
          <a:endParaRPr lang="en-US"/>
        </a:p>
      </dgm:t>
    </dgm:pt>
    <dgm:pt modelId="{12A99F36-A3EC-488E-9CFC-1B971F28E789}" type="pres">
      <dgm:prSet presAssocID="{0ED3A0ED-E50D-4F7E-A1E2-4A3973C3ADC6}" presName="connectorText" presStyleLbl="sibTrans2D1" presStyleIdx="0" presStyleCnt="2"/>
      <dgm:spPr/>
      <dgm:t>
        <a:bodyPr/>
        <a:lstStyle/>
        <a:p>
          <a:endParaRPr lang="en-US"/>
        </a:p>
      </dgm:t>
    </dgm:pt>
    <dgm:pt modelId="{E476AC80-32B6-4DE8-A746-B56C8D23CF50}" type="pres">
      <dgm:prSet presAssocID="{DEF2FE1A-EDE1-4D2A-992A-F3A15C9085D5}" presName="node" presStyleLbl="node1" presStyleIdx="1" presStyleCnt="3">
        <dgm:presLayoutVars>
          <dgm:bulletEnabled val="1"/>
        </dgm:presLayoutVars>
      </dgm:prSet>
      <dgm:spPr>
        <a:prstGeom prst="rect">
          <a:avLst/>
        </a:prstGeom>
      </dgm:spPr>
      <dgm:t>
        <a:bodyPr/>
        <a:lstStyle/>
        <a:p>
          <a:endParaRPr lang="en-US"/>
        </a:p>
      </dgm:t>
    </dgm:pt>
    <dgm:pt modelId="{B99E4D09-7DAA-423D-8F4D-3ED71A795653}" type="pres">
      <dgm:prSet presAssocID="{78912056-7965-4B9C-96F1-8BCB5E066EFA}" presName="sibTrans" presStyleLbl="sibTrans2D1" presStyleIdx="1" presStyleCnt="2"/>
      <dgm:spPr/>
      <dgm:t>
        <a:bodyPr/>
        <a:lstStyle/>
        <a:p>
          <a:endParaRPr lang="en-US"/>
        </a:p>
      </dgm:t>
    </dgm:pt>
    <dgm:pt modelId="{79CD73B4-F960-4382-85BE-32DE6D400C88}" type="pres">
      <dgm:prSet presAssocID="{78912056-7965-4B9C-96F1-8BCB5E066EFA}" presName="connectorText" presStyleLbl="sibTrans2D1" presStyleIdx="1" presStyleCnt="2"/>
      <dgm:spPr/>
      <dgm:t>
        <a:bodyPr/>
        <a:lstStyle/>
        <a:p>
          <a:endParaRPr lang="en-US"/>
        </a:p>
      </dgm:t>
    </dgm:pt>
    <dgm:pt modelId="{260AEDC7-9B44-4D0C-9312-088984D808FF}" type="pres">
      <dgm:prSet presAssocID="{A86D607C-90C4-48E3-AE65-F3D705AA1D5F}" presName="node" presStyleLbl="node1" presStyleIdx="2" presStyleCnt="3">
        <dgm:presLayoutVars>
          <dgm:bulletEnabled val="1"/>
        </dgm:presLayoutVars>
      </dgm:prSet>
      <dgm:spPr>
        <a:prstGeom prst="rect">
          <a:avLst/>
        </a:prstGeom>
      </dgm:spPr>
      <dgm:t>
        <a:bodyPr/>
        <a:lstStyle/>
        <a:p>
          <a:endParaRPr lang="en-US"/>
        </a:p>
      </dgm:t>
    </dgm:pt>
  </dgm:ptLst>
  <dgm:cxnLst>
    <dgm:cxn modelId="{FB6EE946-AA1D-4FD9-ACAD-C22BA397E0FC}" srcId="{C168F3E7-9056-47C4-8BDC-CA0335238C41}" destId="{3A01C36A-1B66-4B90-9C29-187858FC1F4D}" srcOrd="0" destOrd="0" parTransId="{9999C812-788B-4596-9B9D-B79195E83E75}" sibTransId="{0ED3A0ED-E50D-4F7E-A1E2-4A3973C3ADC6}"/>
    <dgm:cxn modelId="{50CCCA3E-9C80-41BE-869F-44AFA4A919A4}" srcId="{C168F3E7-9056-47C4-8BDC-CA0335238C41}" destId="{A86D607C-90C4-48E3-AE65-F3D705AA1D5F}" srcOrd="2" destOrd="0" parTransId="{E88A17C4-52A3-432B-BBF4-80160BA24406}" sibTransId="{FDD554B2-D160-4AAE-8CC3-88A2B3427554}"/>
    <dgm:cxn modelId="{DE9BD09F-7D9F-4845-9EB3-993EBB607318}" type="presOf" srcId="{DEF2FE1A-EDE1-4D2A-992A-F3A15C9085D5}" destId="{E476AC80-32B6-4DE8-A746-B56C8D23CF50}" srcOrd="0" destOrd="0" presId="urn:microsoft.com/office/officeart/2005/8/layout/process1"/>
    <dgm:cxn modelId="{D8A95E73-3966-4D46-9035-7DC7784BEF8F}" type="presOf" srcId="{78912056-7965-4B9C-96F1-8BCB5E066EFA}" destId="{79CD73B4-F960-4382-85BE-32DE6D400C88}" srcOrd="1" destOrd="0" presId="urn:microsoft.com/office/officeart/2005/8/layout/process1"/>
    <dgm:cxn modelId="{7BD0735A-C3FD-40FA-9723-BD109E8D8882}" type="presOf" srcId="{0ED3A0ED-E50D-4F7E-A1E2-4A3973C3ADC6}" destId="{9E108A7C-A10D-47F9-8F99-1BA91A2602AA}" srcOrd="0" destOrd="0" presId="urn:microsoft.com/office/officeart/2005/8/layout/process1"/>
    <dgm:cxn modelId="{1632B976-7973-4276-B1FE-D2CCCF341FD1}" type="presOf" srcId="{C168F3E7-9056-47C4-8BDC-CA0335238C41}" destId="{C4033BF6-18DE-4F23-8BA0-E1DAE9DCBAE6}" srcOrd="0" destOrd="0" presId="urn:microsoft.com/office/officeart/2005/8/layout/process1"/>
    <dgm:cxn modelId="{D70E6AD6-6AB2-4ECF-A725-ADAE9728A262}" type="presOf" srcId="{78912056-7965-4B9C-96F1-8BCB5E066EFA}" destId="{B99E4D09-7DAA-423D-8F4D-3ED71A795653}" srcOrd="0" destOrd="0" presId="urn:microsoft.com/office/officeart/2005/8/layout/process1"/>
    <dgm:cxn modelId="{A9717BFF-66BA-45E9-BD0B-1CC338A8FAB9}" type="presOf" srcId="{A86D607C-90C4-48E3-AE65-F3D705AA1D5F}" destId="{260AEDC7-9B44-4D0C-9312-088984D808FF}" srcOrd="0" destOrd="0" presId="urn:microsoft.com/office/officeart/2005/8/layout/process1"/>
    <dgm:cxn modelId="{C7D5C792-08A4-461D-BFC9-625DA035C814}" srcId="{C168F3E7-9056-47C4-8BDC-CA0335238C41}" destId="{DEF2FE1A-EDE1-4D2A-992A-F3A15C9085D5}" srcOrd="1" destOrd="0" parTransId="{7049BFA4-B14D-4A57-A2FC-F0CB7B806E3C}" sibTransId="{78912056-7965-4B9C-96F1-8BCB5E066EFA}"/>
    <dgm:cxn modelId="{B9561D55-08E9-41C9-86AB-E5D4E1A5547E}" type="presOf" srcId="{0ED3A0ED-E50D-4F7E-A1E2-4A3973C3ADC6}" destId="{12A99F36-A3EC-488E-9CFC-1B971F28E789}" srcOrd="1" destOrd="0" presId="urn:microsoft.com/office/officeart/2005/8/layout/process1"/>
    <dgm:cxn modelId="{252CBBDB-675F-4D46-BED8-51E9D89E1116}" type="presOf" srcId="{3A01C36A-1B66-4B90-9C29-187858FC1F4D}" destId="{91E495BF-8150-491A-AFC5-FDFB7B7A3C28}" srcOrd="0" destOrd="0" presId="urn:microsoft.com/office/officeart/2005/8/layout/process1"/>
    <dgm:cxn modelId="{4783AAB2-38AD-4B24-8B8B-6EF70F1F919E}" type="presParOf" srcId="{C4033BF6-18DE-4F23-8BA0-E1DAE9DCBAE6}" destId="{91E495BF-8150-491A-AFC5-FDFB7B7A3C28}" srcOrd="0" destOrd="0" presId="urn:microsoft.com/office/officeart/2005/8/layout/process1"/>
    <dgm:cxn modelId="{6766F30B-2048-4F8B-86F5-BB3393041EA6}" type="presParOf" srcId="{C4033BF6-18DE-4F23-8BA0-E1DAE9DCBAE6}" destId="{9E108A7C-A10D-47F9-8F99-1BA91A2602AA}" srcOrd="1" destOrd="0" presId="urn:microsoft.com/office/officeart/2005/8/layout/process1"/>
    <dgm:cxn modelId="{90994388-EC77-42E7-82A9-7A78FB1E240C}" type="presParOf" srcId="{9E108A7C-A10D-47F9-8F99-1BA91A2602AA}" destId="{12A99F36-A3EC-488E-9CFC-1B971F28E789}" srcOrd="0" destOrd="0" presId="urn:microsoft.com/office/officeart/2005/8/layout/process1"/>
    <dgm:cxn modelId="{47BE59C0-D423-4857-82DD-4A3C29120BC7}" type="presParOf" srcId="{C4033BF6-18DE-4F23-8BA0-E1DAE9DCBAE6}" destId="{E476AC80-32B6-4DE8-A746-B56C8D23CF50}" srcOrd="2" destOrd="0" presId="urn:microsoft.com/office/officeart/2005/8/layout/process1"/>
    <dgm:cxn modelId="{EF95F7A4-A8EB-45F7-9ADB-19E0D1DBB200}" type="presParOf" srcId="{C4033BF6-18DE-4F23-8BA0-E1DAE9DCBAE6}" destId="{B99E4D09-7DAA-423D-8F4D-3ED71A795653}" srcOrd="3" destOrd="0" presId="urn:microsoft.com/office/officeart/2005/8/layout/process1"/>
    <dgm:cxn modelId="{C8F04720-C15D-4D4E-B7AC-C9F9FE13AA21}" type="presParOf" srcId="{B99E4D09-7DAA-423D-8F4D-3ED71A795653}" destId="{79CD73B4-F960-4382-85BE-32DE6D400C88}" srcOrd="0" destOrd="0" presId="urn:microsoft.com/office/officeart/2005/8/layout/process1"/>
    <dgm:cxn modelId="{DCED9337-ACE1-4C5B-86BD-2C37B0EE810D}" type="presParOf" srcId="{C4033BF6-18DE-4F23-8BA0-E1DAE9DCBAE6}" destId="{260AEDC7-9B44-4D0C-9312-088984D808F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45D29-5704-4B86-9846-A450CC5B30EB}" type="doc">
      <dgm:prSet loTypeId="urn:microsoft.com/office/officeart/2005/8/layout/process1" loCatId="process" qsTypeId="urn:microsoft.com/office/officeart/2005/8/quickstyle/simple1" qsCatId="simple" csTypeId="urn:microsoft.com/office/officeart/2005/8/colors/accent5_2" csCatId="accent5" phldr="1"/>
      <dgm:spPr/>
    </dgm:pt>
    <dgm:pt modelId="{4742F9C6-1AE0-463A-96BE-FD32A218C5AA}">
      <dgm:prSet phldrT="[Text]" custT="1"/>
      <dgm:spPr>
        <a:ln>
          <a:noFill/>
        </a:ln>
      </dgm:spPr>
      <dgm:t>
        <a:bodyPr/>
        <a:lstStyle/>
        <a:p>
          <a:r>
            <a:rPr lang="en-US" sz="2400" b="1" dirty="0" smtClean="0"/>
            <a:t>Paid app</a:t>
          </a:r>
          <a:br>
            <a:rPr lang="en-US" sz="2400" b="1" dirty="0" smtClean="0"/>
          </a:br>
          <a:r>
            <a:rPr lang="en-US" sz="2400" b="1" dirty="0" smtClean="0"/>
            <a:t>at $3.99</a:t>
          </a:r>
          <a:endParaRPr lang="en-US" sz="2400" b="1" dirty="0"/>
        </a:p>
      </dgm:t>
    </dgm:pt>
    <dgm:pt modelId="{FCF97E01-D1C4-49E4-A8BD-6ABF81EBF722}" type="parTrans" cxnId="{15CEBAFB-B22F-40FC-B61C-3828B7911FBC}">
      <dgm:prSet/>
      <dgm:spPr/>
      <dgm:t>
        <a:bodyPr/>
        <a:lstStyle/>
        <a:p>
          <a:endParaRPr lang="en-US" b="1"/>
        </a:p>
      </dgm:t>
    </dgm:pt>
    <dgm:pt modelId="{451DAB5A-CD39-4B9C-94AF-BE7EA6207617}" type="sibTrans" cxnId="{15CEBAFB-B22F-40FC-B61C-3828B7911FBC}">
      <dgm:prSet/>
      <dgm:spPr/>
      <dgm:t>
        <a:bodyPr/>
        <a:lstStyle/>
        <a:p>
          <a:endParaRPr lang="en-US" b="1"/>
        </a:p>
      </dgm:t>
    </dgm:pt>
    <dgm:pt modelId="{BF2619EA-A47C-4B90-B9E2-5229E793F141}">
      <dgm:prSet phldrT="[Text]" custT="1"/>
      <dgm:spPr>
        <a:ln>
          <a:noFill/>
        </a:ln>
      </dgm:spPr>
      <dgm:t>
        <a:bodyPr/>
        <a:lstStyle/>
        <a:p>
          <a:r>
            <a:rPr lang="en-US" sz="2400" b="1" dirty="0" smtClean="0"/>
            <a:t>Added 7 day trial</a:t>
          </a:r>
          <a:endParaRPr lang="en-US" sz="2400" b="1" dirty="0"/>
        </a:p>
      </dgm:t>
    </dgm:pt>
    <dgm:pt modelId="{7505C0CB-C9AC-4DE1-A47F-AF91BA905892}" type="parTrans" cxnId="{55F79730-9DEA-47AF-8D04-5D6BA88B4E10}">
      <dgm:prSet/>
      <dgm:spPr/>
      <dgm:t>
        <a:bodyPr/>
        <a:lstStyle/>
        <a:p>
          <a:endParaRPr lang="en-US" b="1"/>
        </a:p>
      </dgm:t>
    </dgm:pt>
    <dgm:pt modelId="{41E19A9B-B5B6-403A-8A0C-89C6E98E1AA5}" type="sibTrans" cxnId="{55F79730-9DEA-47AF-8D04-5D6BA88B4E10}">
      <dgm:prSet/>
      <dgm:spPr/>
      <dgm:t>
        <a:bodyPr/>
        <a:lstStyle/>
        <a:p>
          <a:endParaRPr lang="en-US" b="1"/>
        </a:p>
      </dgm:t>
    </dgm:pt>
    <dgm:pt modelId="{B26C1312-77F9-4A4E-831E-3D50435C3631}">
      <dgm:prSet phldrT="[Text]" custT="1"/>
      <dgm:spPr>
        <a:ln>
          <a:noFill/>
        </a:ln>
      </dgm:spPr>
      <dgm:t>
        <a:bodyPr/>
        <a:lstStyle/>
        <a:p>
          <a:r>
            <a:rPr lang="en-US" sz="2400" b="1" dirty="0" smtClean="0"/>
            <a:t>Moved to feature differentiated trial</a:t>
          </a:r>
          <a:endParaRPr lang="en-US" sz="2400" b="1" dirty="0"/>
        </a:p>
      </dgm:t>
    </dgm:pt>
    <dgm:pt modelId="{56DF6448-2B1B-4690-A940-F87F2E0A2152}" type="parTrans" cxnId="{5AE8E006-6FD9-4722-9B58-6C01144B6D9A}">
      <dgm:prSet/>
      <dgm:spPr/>
      <dgm:t>
        <a:bodyPr/>
        <a:lstStyle/>
        <a:p>
          <a:endParaRPr lang="en-US" b="1"/>
        </a:p>
      </dgm:t>
    </dgm:pt>
    <dgm:pt modelId="{BCE6B529-3E82-43F8-93FD-3348F7701BB2}" type="sibTrans" cxnId="{5AE8E006-6FD9-4722-9B58-6C01144B6D9A}">
      <dgm:prSet/>
      <dgm:spPr/>
      <dgm:t>
        <a:bodyPr/>
        <a:lstStyle/>
        <a:p>
          <a:endParaRPr lang="en-US" b="1"/>
        </a:p>
      </dgm:t>
    </dgm:pt>
    <dgm:pt modelId="{567DD8B1-883A-4D37-88F8-A6A5930E87EF}">
      <dgm:prSet phldrT="[Text]" custT="1"/>
      <dgm:spPr>
        <a:ln>
          <a:noFill/>
        </a:ln>
      </dgm:spPr>
      <dgm:t>
        <a:bodyPr/>
        <a:lstStyle/>
        <a:p>
          <a:r>
            <a:rPr lang="en-US" sz="2400" b="1" dirty="0" smtClean="0"/>
            <a:t>Changed price</a:t>
          </a:r>
          <a:br>
            <a:rPr lang="en-US" sz="2400" b="1" dirty="0" smtClean="0"/>
          </a:br>
          <a:r>
            <a:rPr lang="en-US" sz="2400" b="1" dirty="0" smtClean="0"/>
            <a:t>to $2.49</a:t>
          </a:r>
          <a:endParaRPr lang="en-US" sz="2400" b="1" dirty="0"/>
        </a:p>
      </dgm:t>
    </dgm:pt>
    <dgm:pt modelId="{E7C20D32-5ED9-4270-9B31-08E98002E92D}" type="parTrans" cxnId="{CDC0E04C-91F0-4682-AF97-F9DFE0193B68}">
      <dgm:prSet/>
      <dgm:spPr/>
      <dgm:t>
        <a:bodyPr/>
        <a:lstStyle/>
        <a:p>
          <a:endParaRPr lang="en-US" b="1"/>
        </a:p>
      </dgm:t>
    </dgm:pt>
    <dgm:pt modelId="{3F8F8E6A-8817-4848-9857-2E9AECC18B9E}" type="sibTrans" cxnId="{CDC0E04C-91F0-4682-AF97-F9DFE0193B68}">
      <dgm:prSet/>
      <dgm:spPr/>
      <dgm:t>
        <a:bodyPr/>
        <a:lstStyle/>
        <a:p>
          <a:endParaRPr lang="en-US" b="1"/>
        </a:p>
      </dgm:t>
    </dgm:pt>
    <dgm:pt modelId="{AEFE624A-7CB2-4087-96B9-5DD451D8D847}" type="pres">
      <dgm:prSet presAssocID="{A5F45D29-5704-4B86-9846-A450CC5B30EB}" presName="Name0" presStyleCnt="0">
        <dgm:presLayoutVars>
          <dgm:dir/>
          <dgm:resizeHandles val="exact"/>
        </dgm:presLayoutVars>
      </dgm:prSet>
      <dgm:spPr/>
    </dgm:pt>
    <dgm:pt modelId="{994F6AE5-98AD-4432-92BE-9698050D66D0}" type="pres">
      <dgm:prSet presAssocID="{4742F9C6-1AE0-463A-96BE-FD32A218C5AA}" presName="node" presStyleLbl="node1" presStyleIdx="0" presStyleCnt="4">
        <dgm:presLayoutVars>
          <dgm:bulletEnabled val="1"/>
        </dgm:presLayoutVars>
      </dgm:prSet>
      <dgm:spPr>
        <a:prstGeom prst="rect">
          <a:avLst/>
        </a:prstGeom>
      </dgm:spPr>
      <dgm:t>
        <a:bodyPr/>
        <a:lstStyle/>
        <a:p>
          <a:endParaRPr lang="en-US"/>
        </a:p>
      </dgm:t>
    </dgm:pt>
    <dgm:pt modelId="{1AF8BB38-CD52-4F96-AE5F-4097769B981D}" type="pres">
      <dgm:prSet presAssocID="{451DAB5A-CD39-4B9C-94AF-BE7EA6207617}" presName="sibTrans" presStyleLbl="sibTrans2D1" presStyleIdx="0" presStyleCnt="3"/>
      <dgm:spPr/>
      <dgm:t>
        <a:bodyPr/>
        <a:lstStyle/>
        <a:p>
          <a:endParaRPr lang="en-US"/>
        </a:p>
      </dgm:t>
    </dgm:pt>
    <dgm:pt modelId="{1214A246-3DC9-4E23-893B-DD1B1899C1E1}" type="pres">
      <dgm:prSet presAssocID="{451DAB5A-CD39-4B9C-94AF-BE7EA6207617}" presName="connectorText" presStyleLbl="sibTrans2D1" presStyleIdx="0" presStyleCnt="3"/>
      <dgm:spPr/>
      <dgm:t>
        <a:bodyPr/>
        <a:lstStyle/>
        <a:p>
          <a:endParaRPr lang="en-US"/>
        </a:p>
      </dgm:t>
    </dgm:pt>
    <dgm:pt modelId="{5E6EE859-F3A0-418C-8D75-1D691DC04D2C}" type="pres">
      <dgm:prSet presAssocID="{BF2619EA-A47C-4B90-B9E2-5229E793F141}" presName="node" presStyleLbl="node1" presStyleIdx="1" presStyleCnt="4">
        <dgm:presLayoutVars>
          <dgm:bulletEnabled val="1"/>
        </dgm:presLayoutVars>
      </dgm:prSet>
      <dgm:spPr>
        <a:prstGeom prst="rect">
          <a:avLst/>
        </a:prstGeom>
      </dgm:spPr>
      <dgm:t>
        <a:bodyPr/>
        <a:lstStyle/>
        <a:p>
          <a:endParaRPr lang="en-US"/>
        </a:p>
      </dgm:t>
    </dgm:pt>
    <dgm:pt modelId="{9FFA5E8C-9FFD-498F-BEA8-B55786E9B833}" type="pres">
      <dgm:prSet presAssocID="{41E19A9B-B5B6-403A-8A0C-89C6E98E1AA5}" presName="sibTrans" presStyleLbl="sibTrans2D1" presStyleIdx="1" presStyleCnt="3"/>
      <dgm:spPr/>
      <dgm:t>
        <a:bodyPr/>
        <a:lstStyle/>
        <a:p>
          <a:endParaRPr lang="en-US"/>
        </a:p>
      </dgm:t>
    </dgm:pt>
    <dgm:pt modelId="{3C87FB14-B531-4DA9-BF35-8ABC5C5BFD59}" type="pres">
      <dgm:prSet presAssocID="{41E19A9B-B5B6-403A-8A0C-89C6E98E1AA5}" presName="connectorText" presStyleLbl="sibTrans2D1" presStyleIdx="1" presStyleCnt="3"/>
      <dgm:spPr/>
      <dgm:t>
        <a:bodyPr/>
        <a:lstStyle/>
        <a:p>
          <a:endParaRPr lang="en-US"/>
        </a:p>
      </dgm:t>
    </dgm:pt>
    <dgm:pt modelId="{40275553-729D-449A-B6CB-2372A1EC10F1}" type="pres">
      <dgm:prSet presAssocID="{B26C1312-77F9-4A4E-831E-3D50435C3631}" presName="node" presStyleLbl="node1" presStyleIdx="2" presStyleCnt="4">
        <dgm:presLayoutVars>
          <dgm:bulletEnabled val="1"/>
        </dgm:presLayoutVars>
      </dgm:prSet>
      <dgm:spPr>
        <a:prstGeom prst="rect">
          <a:avLst/>
        </a:prstGeom>
      </dgm:spPr>
      <dgm:t>
        <a:bodyPr/>
        <a:lstStyle/>
        <a:p>
          <a:endParaRPr lang="en-US"/>
        </a:p>
      </dgm:t>
    </dgm:pt>
    <dgm:pt modelId="{41D0EF6A-E27B-4734-85F0-7B620411877B}" type="pres">
      <dgm:prSet presAssocID="{BCE6B529-3E82-43F8-93FD-3348F7701BB2}" presName="sibTrans" presStyleLbl="sibTrans2D1" presStyleIdx="2" presStyleCnt="3"/>
      <dgm:spPr/>
      <dgm:t>
        <a:bodyPr/>
        <a:lstStyle/>
        <a:p>
          <a:endParaRPr lang="en-US"/>
        </a:p>
      </dgm:t>
    </dgm:pt>
    <dgm:pt modelId="{51F41BFF-D88B-4646-A75D-3B1BC52B9399}" type="pres">
      <dgm:prSet presAssocID="{BCE6B529-3E82-43F8-93FD-3348F7701BB2}" presName="connectorText" presStyleLbl="sibTrans2D1" presStyleIdx="2" presStyleCnt="3"/>
      <dgm:spPr/>
      <dgm:t>
        <a:bodyPr/>
        <a:lstStyle/>
        <a:p>
          <a:endParaRPr lang="en-US"/>
        </a:p>
      </dgm:t>
    </dgm:pt>
    <dgm:pt modelId="{CDC57242-85F4-42DC-B0E5-4FD62E31063D}" type="pres">
      <dgm:prSet presAssocID="{567DD8B1-883A-4D37-88F8-A6A5930E87EF}" presName="node" presStyleLbl="node1" presStyleIdx="3" presStyleCnt="4">
        <dgm:presLayoutVars>
          <dgm:bulletEnabled val="1"/>
        </dgm:presLayoutVars>
      </dgm:prSet>
      <dgm:spPr>
        <a:prstGeom prst="rect">
          <a:avLst/>
        </a:prstGeom>
      </dgm:spPr>
      <dgm:t>
        <a:bodyPr/>
        <a:lstStyle/>
        <a:p>
          <a:endParaRPr lang="en-US"/>
        </a:p>
      </dgm:t>
    </dgm:pt>
  </dgm:ptLst>
  <dgm:cxnLst>
    <dgm:cxn modelId="{3CCF9A5A-CF17-4734-98A6-4D74387BC14E}" type="presOf" srcId="{41E19A9B-B5B6-403A-8A0C-89C6E98E1AA5}" destId="{3C87FB14-B531-4DA9-BF35-8ABC5C5BFD59}" srcOrd="1" destOrd="0" presId="urn:microsoft.com/office/officeart/2005/8/layout/process1"/>
    <dgm:cxn modelId="{6424071C-DDFB-4832-B39B-6EDEA5B778D1}" type="presOf" srcId="{567DD8B1-883A-4D37-88F8-A6A5930E87EF}" destId="{CDC57242-85F4-42DC-B0E5-4FD62E31063D}" srcOrd="0" destOrd="0" presId="urn:microsoft.com/office/officeart/2005/8/layout/process1"/>
    <dgm:cxn modelId="{CDC0E04C-91F0-4682-AF97-F9DFE0193B68}" srcId="{A5F45D29-5704-4B86-9846-A450CC5B30EB}" destId="{567DD8B1-883A-4D37-88F8-A6A5930E87EF}" srcOrd="3" destOrd="0" parTransId="{E7C20D32-5ED9-4270-9B31-08E98002E92D}" sibTransId="{3F8F8E6A-8817-4848-9857-2E9AECC18B9E}"/>
    <dgm:cxn modelId="{B1FA1F8B-CE07-4A38-8C4C-46335A0E3F27}" type="presOf" srcId="{451DAB5A-CD39-4B9C-94AF-BE7EA6207617}" destId="{1214A246-3DC9-4E23-893B-DD1B1899C1E1}" srcOrd="1" destOrd="0" presId="urn:microsoft.com/office/officeart/2005/8/layout/process1"/>
    <dgm:cxn modelId="{F68646CE-E57E-4107-BE4C-4C2B5FF32B7D}" type="presOf" srcId="{451DAB5A-CD39-4B9C-94AF-BE7EA6207617}" destId="{1AF8BB38-CD52-4F96-AE5F-4097769B981D}" srcOrd="0" destOrd="0" presId="urn:microsoft.com/office/officeart/2005/8/layout/process1"/>
    <dgm:cxn modelId="{55F79730-9DEA-47AF-8D04-5D6BA88B4E10}" srcId="{A5F45D29-5704-4B86-9846-A450CC5B30EB}" destId="{BF2619EA-A47C-4B90-B9E2-5229E793F141}" srcOrd="1" destOrd="0" parTransId="{7505C0CB-C9AC-4DE1-A47F-AF91BA905892}" sibTransId="{41E19A9B-B5B6-403A-8A0C-89C6E98E1AA5}"/>
    <dgm:cxn modelId="{F4AB95A4-F3FB-4EF5-B563-54E87CCFF643}" type="presOf" srcId="{BCE6B529-3E82-43F8-93FD-3348F7701BB2}" destId="{41D0EF6A-E27B-4734-85F0-7B620411877B}" srcOrd="0" destOrd="0" presId="urn:microsoft.com/office/officeart/2005/8/layout/process1"/>
    <dgm:cxn modelId="{15CEBAFB-B22F-40FC-B61C-3828B7911FBC}" srcId="{A5F45D29-5704-4B86-9846-A450CC5B30EB}" destId="{4742F9C6-1AE0-463A-96BE-FD32A218C5AA}" srcOrd="0" destOrd="0" parTransId="{FCF97E01-D1C4-49E4-A8BD-6ABF81EBF722}" sibTransId="{451DAB5A-CD39-4B9C-94AF-BE7EA6207617}"/>
    <dgm:cxn modelId="{969FD167-8361-466A-BFFE-9EDEA3138397}" type="presOf" srcId="{4742F9C6-1AE0-463A-96BE-FD32A218C5AA}" destId="{994F6AE5-98AD-4432-92BE-9698050D66D0}" srcOrd="0" destOrd="0" presId="urn:microsoft.com/office/officeart/2005/8/layout/process1"/>
    <dgm:cxn modelId="{5AE8E006-6FD9-4722-9B58-6C01144B6D9A}" srcId="{A5F45D29-5704-4B86-9846-A450CC5B30EB}" destId="{B26C1312-77F9-4A4E-831E-3D50435C3631}" srcOrd="2" destOrd="0" parTransId="{56DF6448-2B1B-4690-A940-F87F2E0A2152}" sibTransId="{BCE6B529-3E82-43F8-93FD-3348F7701BB2}"/>
    <dgm:cxn modelId="{49965ECB-F84A-422D-84B0-163A6432477D}" type="presOf" srcId="{BCE6B529-3E82-43F8-93FD-3348F7701BB2}" destId="{51F41BFF-D88B-4646-A75D-3B1BC52B9399}" srcOrd="1" destOrd="0" presId="urn:microsoft.com/office/officeart/2005/8/layout/process1"/>
    <dgm:cxn modelId="{17E0CB1B-4FE2-4B34-A224-7ED3D3660993}" type="presOf" srcId="{B26C1312-77F9-4A4E-831E-3D50435C3631}" destId="{40275553-729D-449A-B6CB-2372A1EC10F1}" srcOrd="0" destOrd="0" presId="urn:microsoft.com/office/officeart/2005/8/layout/process1"/>
    <dgm:cxn modelId="{B0F1E983-1AC7-4F6F-A8E5-3BD8FBF41E92}" type="presOf" srcId="{41E19A9B-B5B6-403A-8A0C-89C6E98E1AA5}" destId="{9FFA5E8C-9FFD-498F-BEA8-B55786E9B833}" srcOrd="0" destOrd="0" presId="urn:microsoft.com/office/officeart/2005/8/layout/process1"/>
    <dgm:cxn modelId="{30D00A80-7D73-4EF2-A6C0-5BD3F2092229}" type="presOf" srcId="{BF2619EA-A47C-4B90-B9E2-5229E793F141}" destId="{5E6EE859-F3A0-418C-8D75-1D691DC04D2C}" srcOrd="0" destOrd="0" presId="urn:microsoft.com/office/officeart/2005/8/layout/process1"/>
    <dgm:cxn modelId="{F2BC8A26-99DF-44A1-9474-DBA6924DEBBB}" type="presOf" srcId="{A5F45D29-5704-4B86-9846-A450CC5B30EB}" destId="{AEFE624A-7CB2-4087-96B9-5DD451D8D847}" srcOrd="0" destOrd="0" presId="urn:microsoft.com/office/officeart/2005/8/layout/process1"/>
    <dgm:cxn modelId="{84F46A3C-851F-4994-8B58-56FCCBC77A87}" type="presParOf" srcId="{AEFE624A-7CB2-4087-96B9-5DD451D8D847}" destId="{994F6AE5-98AD-4432-92BE-9698050D66D0}" srcOrd="0" destOrd="0" presId="urn:microsoft.com/office/officeart/2005/8/layout/process1"/>
    <dgm:cxn modelId="{C1787EA2-7003-4F01-A0CF-EB8516835483}" type="presParOf" srcId="{AEFE624A-7CB2-4087-96B9-5DD451D8D847}" destId="{1AF8BB38-CD52-4F96-AE5F-4097769B981D}" srcOrd="1" destOrd="0" presId="urn:microsoft.com/office/officeart/2005/8/layout/process1"/>
    <dgm:cxn modelId="{AE91D1D3-07BB-403D-95BD-4FB541AFC420}" type="presParOf" srcId="{1AF8BB38-CD52-4F96-AE5F-4097769B981D}" destId="{1214A246-3DC9-4E23-893B-DD1B1899C1E1}" srcOrd="0" destOrd="0" presId="urn:microsoft.com/office/officeart/2005/8/layout/process1"/>
    <dgm:cxn modelId="{F57287BA-FE7E-4DBB-B9A1-8A1B7990FA00}" type="presParOf" srcId="{AEFE624A-7CB2-4087-96B9-5DD451D8D847}" destId="{5E6EE859-F3A0-418C-8D75-1D691DC04D2C}" srcOrd="2" destOrd="0" presId="urn:microsoft.com/office/officeart/2005/8/layout/process1"/>
    <dgm:cxn modelId="{BAA8CC3D-637E-4CF1-A3EB-28EBEA2EA57E}" type="presParOf" srcId="{AEFE624A-7CB2-4087-96B9-5DD451D8D847}" destId="{9FFA5E8C-9FFD-498F-BEA8-B55786E9B833}" srcOrd="3" destOrd="0" presId="urn:microsoft.com/office/officeart/2005/8/layout/process1"/>
    <dgm:cxn modelId="{23F3CEA9-4034-4EC0-B7CC-DF2A1F4FE983}" type="presParOf" srcId="{9FFA5E8C-9FFD-498F-BEA8-B55786E9B833}" destId="{3C87FB14-B531-4DA9-BF35-8ABC5C5BFD59}" srcOrd="0" destOrd="0" presId="urn:microsoft.com/office/officeart/2005/8/layout/process1"/>
    <dgm:cxn modelId="{88F6CF11-E2C1-499D-BBCD-3B76057A8202}" type="presParOf" srcId="{AEFE624A-7CB2-4087-96B9-5DD451D8D847}" destId="{40275553-729D-449A-B6CB-2372A1EC10F1}" srcOrd="4" destOrd="0" presId="urn:microsoft.com/office/officeart/2005/8/layout/process1"/>
    <dgm:cxn modelId="{DFDAE713-CD5C-4579-A408-168B63380E06}" type="presParOf" srcId="{AEFE624A-7CB2-4087-96B9-5DD451D8D847}" destId="{41D0EF6A-E27B-4734-85F0-7B620411877B}" srcOrd="5" destOrd="0" presId="urn:microsoft.com/office/officeart/2005/8/layout/process1"/>
    <dgm:cxn modelId="{5BF17AA5-3BB4-4AFA-AA2A-1E431A5F3641}" type="presParOf" srcId="{41D0EF6A-E27B-4734-85F0-7B620411877B}" destId="{51F41BFF-D88B-4646-A75D-3B1BC52B9399}" srcOrd="0" destOrd="0" presId="urn:microsoft.com/office/officeart/2005/8/layout/process1"/>
    <dgm:cxn modelId="{0004AF52-DDEF-46DD-8D5C-DCBC08A55852}" type="presParOf" srcId="{AEFE624A-7CB2-4087-96B9-5DD451D8D847}" destId="{CDC57242-85F4-42DC-B0E5-4FD62E31063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F45D29-5704-4B86-9846-A450CC5B30EB}" type="doc">
      <dgm:prSet loTypeId="urn:microsoft.com/office/officeart/2005/8/layout/process1" loCatId="process" qsTypeId="urn:microsoft.com/office/officeart/2005/8/quickstyle/simple1" qsCatId="simple" csTypeId="urn:microsoft.com/office/officeart/2005/8/colors/accent1_2" csCatId="accent1" phldr="1"/>
      <dgm:spPr/>
    </dgm:pt>
    <dgm:pt modelId="{4742F9C6-1AE0-463A-96BE-FD32A218C5AA}">
      <dgm:prSet phldrT="[Text]" custT="1"/>
      <dgm:spPr>
        <a:ln>
          <a:noFill/>
        </a:ln>
      </dgm:spPr>
      <dgm:t>
        <a:bodyPr/>
        <a:lstStyle/>
        <a:p>
          <a:r>
            <a:rPr lang="en-US" sz="2400" b="1" dirty="0" smtClean="0"/>
            <a:t>Free app with ads</a:t>
          </a:r>
          <a:endParaRPr lang="en-US" sz="2400" b="1" dirty="0"/>
        </a:p>
      </dgm:t>
    </dgm:pt>
    <dgm:pt modelId="{FCF97E01-D1C4-49E4-A8BD-6ABF81EBF722}" type="parTrans" cxnId="{15CEBAFB-B22F-40FC-B61C-3828B7911FBC}">
      <dgm:prSet/>
      <dgm:spPr/>
      <dgm:t>
        <a:bodyPr/>
        <a:lstStyle/>
        <a:p>
          <a:endParaRPr lang="en-US"/>
        </a:p>
      </dgm:t>
    </dgm:pt>
    <dgm:pt modelId="{451DAB5A-CD39-4B9C-94AF-BE7EA6207617}" type="sibTrans" cxnId="{15CEBAFB-B22F-40FC-B61C-3828B7911FBC}">
      <dgm:prSet/>
      <dgm:spPr/>
      <dgm:t>
        <a:bodyPr/>
        <a:lstStyle/>
        <a:p>
          <a:endParaRPr lang="en-US"/>
        </a:p>
      </dgm:t>
    </dgm:pt>
    <dgm:pt modelId="{BF2619EA-A47C-4B90-B9E2-5229E793F141}">
      <dgm:prSet phldrT="[Text]" custT="1"/>
      <dgm:spPr>
        <a:ln>
          <a:noFill/>
        </a:ln>
      </dgm:spPr>
      <dgm:t>
        <a:bodyPr/>
        <a:lstStyle/>
        <a:p>
          <a:r>
            <a:rPr lang="en-US" sz="2400" b="1" dirty="0" smtClean="0"/>
            <a:t>Added new IAPs to provide additional functionality</a:t>
          </a:r>
          <a:endParaRPr lang="en-US" sz="2400" b="1" dirty="0"/>
        </a:p>
      </dgm:t>
    </dgm:pt>
    <dgm:pt modelId="{7505C0CB-C9AC-4DE1-A47F-AF91BA905892}" type="parTrans" cxnId="{55F79730-9DEA-47AF-8D04-5D6BA88B4E10}">
      <dgm:prSet/>
      <dgm:spPr/>
      <dgm:t>
        <a:bodyPr/>
        <a:lstStyle/>
        <a:p>
          <a:endParaRPr lang="en-US"/>
        </a:p>
      </dgm:t>
    </dgm:pt>
    <dgm:pt modelId="{41E19A9B-B5B6-403A-8A0C-89C6E98E1AA5}" type="sibTrans" cxnId="{55F79730-9DEA-47AF-8D04-5D6BA88B4E10}">
      <dgm:prSet/>
      <dgm:spPr/>
      <dgm:t>
        <a:bodyPr/>
        <a:lstStyle/>
        <a:p>
          <a:endParaRPr lang="en-US"/>
        </a:p>
      </dgm:t>
    </dgm:pt>
    <dgm:pt modelId="{6550C18D-93AC-4563-BB64-1BDEA0CF2C8A}">
      <dgm:prSet custT="1"/>
      <dgm:spPr>
        <a:ln>
          <a:noFill/>
        </a:ln>
      </dgm:spPr>
      <dgm:t>
        <a:bodyPr/>
        <a:lstStyle/>
        <a:p>
          <a:r>
            <a:rPr lang="en-US" sz="2400" b="1" dirty="0" smtClean="0"/>
            <a:t>Added 3 new IAPs to replace ads for different amounts of time</a:t>
          </a:r>
          <a:endParaRPr lang="en-US" sz="2400" b="1" dirty="0"/>
        </a:p>
      </dgm:t>
    </dgm:pt>
    <dgm:pt modelId="{C435C0F6-D33A-463A-841C-7CED5EF72AD7}" type="parTrans" cxnId="{657F61B2-AEC2-4306-B29F-40886DB1BF80}">
      <dgm:prSet/>
      <dgm:spPr/>
      <dgm:t>
        <a:bodyPr/>
        <a:lstStyle/>
        <a:p>
          <a:endParaRPr lang="en-US"/>
        </a:p>
      </dgm:t>
    </dgm:pt>
    <dgm:pt modelId="{FBA6F0FA-981F-4DDD-93DD-D0598000D875}" type="sibTrans" cxnId="{657F61B2-AEC2-4306-B29F-40886DB1BF80}">
      <dgm:prSet/>
      <dgm:spPr/>
      <dgm:t>
        <a:bodyPr/>
        <a:lstStyle/>
        <a:p>
          <a:endParaRPr lang="en-US"/>
        </a:p>
      </dgm:t>
    </dgm:pt>
    <dgm:pt modelId="{F7A71079-10F2-417C-A77E-16AC3EB3B509}">
      <dgm:prSet custT="1"/>
      <dgm:spPr>
        <a:ln>
          <a:noFill/>
        </a:ln>
      </dgm:spPr>
      <dgm:t>
        <a:bodyPr/>
        <a:lstStyle/>
        <a:p>
          <a:r>
            <a:rPr lang="en-US" sz="2400" b="1" dirty="0" smtClean="0"/>
            <a:t>Added IAP to remove ads</a:t>
          </a:r>
          <a:endParaRPr lang="en-US" sz="2400" b="1" dirty="0"/>
        </a:p>
      </dgm:t>
    </dgm:pt>
    <dgm:pt modelId="{93092794-B2BA-4346-9278-CB75C3A1ED45}" type="parTrans" cxnId="{F77976AA-9335-44DE-BAEB-400735DF5012}">
      <dgm:prSet/>
      <dgm:spPr/>
      <dgm:t>
        <a:bodyPr/>
        <a:lstStyle/>
        <a:p>
          <a:endParaRPr lang="en-US"/>
        </a:p>
      </dgm:t>
    </dgm:pt>
    <dgm:pt modelId="{ED12781F-6617-4DE7-9AF0-B8CCBDF78C45}" type="sibTrans" cxnId="{F77976AA-9335-44DE-BAEB-400735DF5012}">
      <dgm:prSet/>
      <dgm:spPr/>
      <dgm:t>
        <a:bodyPr/>
        <a:lstStyle/>
        <a:p>
          <a:endParaRPr lang="en-US"/>
        </a:p>
      </dgm:t>
    </dgm:pt>
    <dgm:pt modelId="{AEFE624A-7CB2-4087-96B9-5DD451D8D847}" type="pres">
      <dgm:prSet presAssocID="{A5F45D29-5704-4B86-9846-A450CC5B30EB}" presName="Name0" presStyleCnt="0">
        <dgm:presLayoutVars>
          <dgm:dir/>
          <dgm:resizeHandles val="exact"/>
        </dgm:presLayoutVars>
      </dgm:prSet>
      <dgm:spPr/>
    </dgm:pt>
    <dgm:pt modelId="{994F6AE5-98AD-4432-92BE-9698050D66D0}" type="pres">
      <dgm:prSet presAssocID="{4742F9C6-1AE0-463A-96BE-FD32A218C5AA}" presName="node" presStyleLbl="node1" presStyleIdx="0" presStyleCnt="4" custLinFactNeighborX="-88619">
        <dgm:presLayoutVars>
          <dgm:bulletEnabled val="1"/>
        </dgm:presLayoutVars>
      </dgm:prSet>
      <dgm:spPr>
        <a:prstGeom prst="rect">
          <a:avLst/>
        </a:prstGeom>
      </dgm:spPr>
      <dgm:t>
        <a:bodyPr/>
        <a:lstStyle/>
        <a:p>
          <a:endParaRPr lang="en-US"/>
        </a:p>
      </dgm:t>
    </dgm:pt>
    <dgm:pt modelId="{1AF8BB38-CD52-4F96-AE5F-4097769B981D}" type="pres">
      <dgm:prSet presAssocID="{451DAB5A-CD39-4B9C-94AF-BE7EA6207617}" presName="sibTrans" presStyleLbl="sibTrans2D1" presStyleIdx="0" presStyleCnt="3"/>
      <dgm:spPr/>
      <dgm:t>
        <a:bodyPr/>
        <a:lstStyle/>
        <a:p>
          <a:endParaRPr lang="en-US"/>
        </a:p>
      </dgm:t>
    </dgm:pt>
    <dgm:pt modelId="{1214A246-3DC9-4E23-893B-DD1B1899C1E1}" type="pres">
      <dgm:prSet presAssocID="{451DAB5A-CD39-4B9C-94AF-BE7EA6207617}" presName="connectorText" presStyleLbl="sibTrans2D1" presStyleIdx="0" presStyleCnt="3"/>
      <dgm:spPr/>
      <dgm:t>
        <a:bodyPr/>
        <a:lstStyle/>
        <a:p>
          <a:endParaRPr lang="en-US"/>
        </a:p>
      </dgm:t>
    </dgm:pt>
    <dgm:pt modelId="{5E6EE859-F3A0-418C-8D75-1D691DC04D2C}" type="pres">
      <dgm:prSet presAssocID="{BF2619EA-A47C-4B90-B9E2-5229E793F141}" presName="node" presStyleLbl="node1" presStyleIdx="1" presStyleCnt="4">
        <dgm:presLayoutVars>
          <dgm:bulletEnabled val="1"/>
        </dgm:presLayoutVars>
      </dgm:prSet>
      <dgm:spPr>
        <a:prstGeom prst="rect">
          <a:avLst/>
        </a:prstGeom>
      </dgm:spPr>
      <dgm:t>
        <a:bodyPr/>
        <a:lstStyle/>
        <a:p>
          <a:endParaRPr lang="en-US"/>
        </a:p>
      </dgm:t>
    </dgm:pt>
    <dgm:pt modelId="{9FFA5E8C-9FFD-498F-BEA8-B55786E9B833}" type="pres">
      <dgm:prSet presAssocID="{41E19A9B-B5B6-403A-8A0C-89C6E98E1AA5}" presName="sibTrans" presStyleLbl="sibTrans2D1" presStyleIdx="1" presStyleCnt="3"/>
      <dgm:spPr/>
      <dgm:t>
        <a:bodyPr/>
        <a:lstStyle/>
        <a:p>
          <a:endParaRPr lang="en-US"/>
        </a:p>
      </dgm:t>
    </dgm:pt>
    <dgm:pt modelId="{3C87FB14-B531-4DA9-BF35-8ABC5C5BFD59}" type="pres">
      <dgm:prSet presAssocID="{41E19A9B-B5B6-403A-8A0C-89C6E98E1AA5}" presName="connectorText" presStyleLbl="sibTrans2D1" presStyleIdx="1" presStyleCnt="3"/>
      <dgm:spPr/>
      <dgm:t>
        <a:bodyPr/>
        <a:lstStyle/>
        <a:p>
          <a:endParaRPr lang="en-US"/>
        </a:p>
      </dgm:t>
    </dgm:pt>
    <dgm:pt modelId="{826F99C5-304C-4A89-80B3-78257BAB4992}" type="pres">
      <dgm:prSet presAssocID="{F7A71079-10F2-417C-A77E-16AC3EB3B509}" presName="node" presStyleLbl="node1" presStyleIdx="2" presStyleCnt="4">
        <dgm:presLayoutVars>
          <dgm:bulletEnabled val="1"/>
        </dgm:presLayoutVars>
      </dgm:prSet>
      <dgm:spPr>
        <a:prstGeom prst="rect">
          <a:avLst/>
        </a:prstGeom>
      </dgm:spPr>
      <dgm:t>
        <a:bodyPr/>
        <a:lstStyle/>
        <a:p>
          <a:endParaRPr lang="en-US"/>
        </a:p>
      </dgm:t>
    </dgm:pt>
    <dgm:pt modelId="{95B8D915-B291-46B6-BD63-6E99E5FD5245}" type="pres">
      <dgm:prSet presAssocID="{ED12781F-6617-4DE7-9AF0-B8CCBDF78C45}" presName="sibTrans" presStyleLbl="sibTrans2D1" presStyleIdx="2" presStyleCnt="3"/>
      <dgm:spPr/>
      <dgm:t>
        <a:bodyPr/>
        <a:lstStyle/>
        <a:p>
          <a:endParaRPr lang="en-US"/>
        </a:p>
      </dgm:t>
    </dgm:pt>
    <dgm:pt modelId="{7847F8E5-1D67-4A0D-90DA-0098228EE77B}" type="pres">
      <dgm:prSet presAssocID="{ED12781F-6617-4DE7-9AF0-B8CCBDF78C45}" presName="connectorText" presStyleLbl="sibTrans2D1" presStyleIdx="2" presStyleCnt="3"/>
      <dgm:spPr/>
      <dgm:t>
        <a:bodyPr/>
        <a:lstStyle/>
        <a:p>
          <a:endParaRPr lang="en-US"/>
        </a:p>
      </dgm:t>
    </dgm:pt>
    <dgm:pt modelId="{8F92F581-E43A-4D9D-9713-EF8FF926C707}" type="pres">
      <dgm:prSet presAssocID="{6550C18D-93AC-4563-BB64-1BDEA0CF2C8A}" presName="node" presStyleLbl="node1" presStyleIdx="3" presStyleCnt="4">
        <dgm:presLayoutVars>
          <dgm:bulletEnabled val="1"/>
        </dgm:presLayoutVars>
      </dgm:prSet>
      <dgm:spPr>
        <a:prstGeom prst="rect">
          <a:avLst/>
        </a:prstGeom>
      </dgm:spPr>
      <dgm:t>
        <a:bodyPr/>
        <a:lstStyle/>
        <a:p>
          <a:endParaRPr lang="en-US"/>
        </a:p>
      </dgm:t>
    </dgm:pt>
  </dgm:ptLst>
  <dgm:cxnLst>
    <dgm:cxn modelId="{2076E139-C567-48A2-8C16-13411746ACF7}" type="presOf" srcId="{F7A71079-10F2-417C-A77E-16AC3EB3B509}" destId="{826F99C5-304C-4A89-80B3-78257BAB4992}" srcOrd="0" destOrd="0" presId="urn:microsoft.com/office/officeart/2005/8/layout/process1"/>
    <dgm:cxn modelId="{92402E11-4A45-4C5E-8522-479637E7CA8F}" type="presOf" srcId="{41E19A9B-B5B6-403A-8A0C-89C6E98E1AA5}" destId="{9FFA5E8C-9FFD-498F-BEA8-B55786E9B833}" srcOrd="0" destOrd="0" presId="urn:microsoft.com/office/officeart/2005/8/layout/process1"/>
    <dgm:cxn modelId="{15CEBAFB-B22F-40FC-B61C-3828B7911FBC}" srcId="{A5F45D29-5704-4B86-9846-A450CC5B30EB}" destId="{4742F9C6-1AE0-463A-96BE-FD32A218C5AA}" srcOrd="0" destOrd="0" parTransId="{FCF97E01-D1C4-49E4-A8BD-6ABF81EBF722}" sibTransId="{451DAB5A-CD39-4B9C-94AF-BE7EA6207617}"/>
    <dgm:cxn modelId="{10D049FB-873E-40EB-A738-60B74B04699C}" type="presOf" srcId="{BF2619EA-A47C-4B90-B9E2-5229E793F141}" destId="{5E6EE859-F3A0-418C-8D75-1D691DC04D2C}" srcOrd="0" destOrd="0" presId="urn:microsoft.com/office/officeart/2005/8/layout/process1"/>
    <dgm:cxn modelId="{4CA8BF76-577B-4583-887B-8F5CA93907F7}" type="presOf" srcId="{ED12781F-6617-4DE7-9AF0-B8CCBDF78C45}" destId="{95B8D915-B291-46B6-BD63-6E99E5FD5245}" srcOrd="0" destOrd="0" presId="urn:microsoft.com/office/officeart/2005/8/layout/process1"/>
    <dgm:cxn modelId="{DF4D61B1-980A-47E4-9B7C-BBA594A565C3}" type="presOf" srcId="{A5F45D29-5704-4B86-9846-A450CC5B30EB}" destId="{AEFE624A-7CB2-4087-96B9-5DD451D8D847}" srcOrd="0" destOrd="0" presId="urn:microsoft.com/office/officeart/2005/8/layout/process1"/>
    <dgm:cxn modelId="{9F0F4BAB-FB03-48C9-9F86-267513605E63}" type="presOf" srcId="{ED12781F-6617-4DE7-9AF0-B8CCBDF78C45}" destId="{7847F8E5-1D67-4A0D-90DA-0098228EE77B}" srcOrd="1" destOrd="0" presId="urn:microsoft.com/office/officeart/2005/8/layout/process1"/>
    <dgm:cxn modelId="{B18A6893-F4EF-4DC0-BDA9-D8793EC7BF00}" type="presOf" srcId="{451DAB5A-CD39-4B9C-94AF-BE7EA6207617}" destId="{1AF8BB38-CD52-4F96-AE5F-4097769B981D}" srcOrd="0" destOrd="0" presId="urn:microsoft.com/office/officeart/2005/8/layout/process1"/>
    <dgm:cxn modelId="{5604BAD0-72D7-4FC0-9663-D2DD7FF5113F}" type="presOf" srcId="{4742F9C6-1AE0-463A-96BE-FD32A218C5AA}" destId="{994F6AE5-98AD-4432-92BE-9698050D66D0}" srcOrd="0" destOrd="0" presId="urn:microsoft.com/office/officeart/2005/8/layout/process1"/>
    <dgm:cxn modelId="{55F79730-9DEA-47AF-8D04-5D6BA88B4E10}" srcId="{A5F45D29-5704-4B86-9846-A450CC5B30EB}" destId="{BF2619EA-A47C-4B90-B9E2-5229E793F141}" srcOrd="1" destOrd="0" parTransId="{7505C0CB-C9AC-4DE1-A47F-AF91BA905892}" sibTransId="{41E19A9B-B5B6-403A-8A0C-89C6E98E1AA5}"/>
    <dgm:cxn modelId="{54315FE3-9666-4B55-BA4F-6D5E4910603A}" type="presOf" srcId="{41E19A9B-B5B6-403A-8A0C-89C6E98E1AA5}" destId="{3C87FB14-B531-4DA9-BF35-8ABC5C5BFD59}" srcOrd="1" destOrd="0" presId="urn:microsoft.com/office/officeart/2005/8/layout/process1"/>
    <dgm:cxn modelId="{F77976AA-9335-44DE-BAEB-400735DF5012}" srcId="{A5F45D29-5704-4B86-9846-A450CC5B30EB}" destId="{F7A71079-10F2-417C-A77E-16AC3EB3B509}" srcOrd="2" destOrd="0" parTransId="{93092794-B2BA-4346-9278-CB75C3A1ED45}" sibTransId="{ED12781F-6617-4DE7-9AF0-B8CCBDF78C45}"/>
    <dgm:cxn modelId="{FB0EB0C3-AE8C-4AB2-B3F9-7221F77F388B}" type="presOf" srcId="{6550C18D-93AC-4563-BB64-1BDEA0CF2C8A}" destId="{8F92F581-E43A-4D9D-9713-EF8FF926C707}" srcOrd="0" destOrd="0" presId="urn:microsoft.com/office/officeart/2005/8/layout/process1"/>
    <dgm:cxn modelId="{657F61B2-AEC2-4306-B29F-40886DB1BF80}" srcId="{A5F45D29-5704-4B86-9846-A450CC5B30EB}" destId="{6550C18D-93AC-4563-BB64-1BDEA0CF2C8A}" srcOrd="3" destOrd="0" parTransId="{C435C0F6-D33A-463A-841C-7CED5EF72AD7}" sibTransId="{FBA6F0FA-981F-4DDD-93DD-D0598000D875}"/>
    <dgm:cxn modelId="{15382298-5C14-44F1-9697-CC386DFCA15C}" type="presOf" srcId="{451DAB5A-CD39-4B9C-94AF-BE7EA6207617}" destId="{1214A246-3DC9-4E23-893B-DD1B1899C1E1}" srcOrd="1" destOrd="0" presId="urn:microsoft.com/office/officeart/2005/8/layout/process1"/>
    <dgm:cxn modelId="{17CFC2A1-1815-4FB9-A177-0FC84C5B5D2D}" type="presParOf" srcId="{AEFE624A-7CB2-4087-96B9-5DD451D8D847}" destId="{994F6AE5-98AD-4432-92BE-9698050D66D0}" srcOrd="0" destOrd="0" presId="urn:microsoft.com/office/officeart/2005/8/layout/process1"/>
    <dgm:cxn modelId="{80BC7999-67A9-4CA8-A282-044CD542AAAB}" type="presParOf" srcId="{AEFE624A-7CB2-4087-96B9-5DD451D8D847}" destId="{1AF8BB38-CD52-4F96-AE5F-4097769B981D}" srcOrd="1" destOrd="0" presId="urn:microsoft.com/office/officeart/2005/8/layout/process1"/>
    <dgm:cxn modelId="{C71D8D6A-E989-41BC-BE97-CE17F1C65B17}" type="presParOf" srcId="{1AF8BB38-CD52-4F96-AE5F-4097769B981D}" destId="{1214A246-3DC9-4E23-893B-DD1B1899C1E1}" srcOrd="0" destOrd="0" presId="urn:microsoft.com/office/officeart/2005/8/layout/process1"/>
    <dgm:cxn modelId="{08B3BBA4-0F23-4AEC-84F9-4A23C45FFE5C}" type="presParOf" srcId="{AEFE624A-7CB2-4087-96B9-5DD451D8D847}" destId="{5E6EE859-F3A0-418C-8D75-1D691DC04D2C}" srcOrd="2" destOrd="0" presId="urn:microsoft.com/office/officeart/2005/8/layout/process1"/>
    <dgm:cxn modelId="{68BE8B69-6F07-4405-9FB2-191E22431924}" type="presParOf" srcId="{AEFE624A-7CB2-4087-96B9-5DD451D8D847}" destId="{9FFA5E8C-9FFD-498F-BEA8-B55786E9B833}" srcOrd="3" destOrd="0" presId="urn:microsoft.com/office/officeart/2005/8/layout/process1"/>
    <dgm:cxn modelId="{C0AB604E-1D0D-468B-992D-A17C5075AEE4}" type="presParOf" srcId="{9FFA5E8C-9FFD-498F-BEA8-B55786E9B833}" destId="{3C87FB14-B531-4DA9-BF35-8ABC5C5BFD59}" srcOrd="0" destOrd="0" presId="urn:microsoft.com/office/officeart/2005/8/layout/process1"/>
    <dgm:cxn modelId="{7B5DF3EA-D53B-4A84-AA4B-482E2C4586DA}" type="presParOf" srcId="{AEFE624A-7CB2-4087-96B9-5DD451D8D847}" destId="{826F99C5-304C-4A89-80B3-78257BAB4992}" srcOrd="4" destOrd="0" presId="urn:microsoft.com/office/officeart/2005/8/layout/process1"/>
    <dgm:cxn modelId="{3358C338-5C7A-49D3-AD49-35CB41CCCED9}" type="presParOf" srcId="{AEFE624A-7CB2-4087-96B9-5DD451D8D847}" destId="{95B8D915-B291-46B6-BD63-6E99E5FD5245}" srcOrd="5" destOrd="0" presId="urn:microsoft.com/office/officeart/2005/8/layout/process1"/>
    <dgm:cxn modelId="{874BD957-4FBF-47CC-B16F-0960620EBE8E}" type="presParOf" srcId="{95B8D915-B291-46B6-BD63-6E99E5FD5245}" destId="{7847F8E5-1D67-4A0D-90DA-0098228EE77B}" srcOrd="0" destOrd="0" presId="urn:microsoft.com/office/officeart/2005/8/layout/process1"/>
    <dgm:cxn modelId="{2CB86BE9-2495-4013-937C-FF272D3C8807}" type="presParOf" srcId="{AEFE624A-7CB2-4087-96B9-5DD451D8D847}" destId="{8F92F581-E43A-4D9D-9713-EF8FF926C707}"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4685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5312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1D4236D-294A-40E6-B167-C1F061E71B93}"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8563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A892BD-D712-403A-9E71-A07EC796E344}"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4476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66242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72255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9167722"/>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9939098"/>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03241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49607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1687451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002498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4145584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1917041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56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9190986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6083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8302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334667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3611347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1598195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114990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605292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29661" y="1942924"/>
            <a:ext cx="11375535" cy="215023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598427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721310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993741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97158"/>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814105587"/>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268036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68742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80182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267606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59512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32278578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218730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0330487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860025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444562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2705028"/>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29054571"/>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489717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7677923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861927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343053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0049219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0616946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250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74135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4085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6193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78918167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3757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34713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63274322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060527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19397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612642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7508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77081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8236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6079469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87822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99100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760743919"/>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 id="2147484438" r:id="rId20"/>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517984140"/>
      </p:ext>
    </p:extLst>
  </p:cSld>
  <p:clrMap bg1="dk1" tx1="lt1" bg2="dk2" tx2="lt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779686829"/>
      </p:ext>
    </p:extLst>
  </p:cSld>
  <p:clrMap bg1="dk1" tx1="lt1" bg2="dk2" tx2="lt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607517999"/>
      </p:ext>
    </p:extLst>
  </p:cSld>
  <p:clrMap bg1="dk1" tx1="lt1" bg2="dk2" tx2="lt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hyperlink" Target="http://dev.windows.com/" TargetMode="Externa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6.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79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0"/>
            <a:r>
              <a:rPr lang="en-US" dirty="0" smtClean="0"/>
              <a:t>Update your app as your ad platform updates</a:t>
            </a:r>
          </a:p>
          <a:p>
            <a:pPr lvl="1"/>
            <a:r>
              <a:rPr lang="en-US" dirty="0" smtClean="0"/>
              <a:t>Recent Microsoft Ads SDK update gives your app ad targeting and keeps your users in control</a:t>
            </a:r>
          </a:p>
          <a:p>
            <a:pPr lvl="1"/>
            <a:endParaRPr lang="en-US" dirty="0" smtClean="0"/>
          </a:p>
          <a:p>
            <a:pPr lvl="0"/>
            <a:r>
              <a:rPr lang="en-US" dirty="0" smtClean="0"/>
              <a:t>Use ad sizes that pay the most</a:t>
            </a:r>
          </a:p>
          <a:p>
            <a:pPr lvl="1"/>
            <a:r>
              <a:rPr lang="en-US" dirty="0" smtClean="0"/>
              <a:t>250x250, 300x250, 160x600, 728x90, 300x600 (new)</a:t>
            </a:r>
          </a:p>
          <a:p>
            <a:pPr lvl="1"/>
            <a:endParaRPr lang="en-US" dirty="0" smtClean="0"/>
          </a:p>
          <a:p>
            <a:pPr lvl="0"/>
            <a:r>
              <a:rPr lang="en-US" dirty="0" smtClean="0"/>
              <a:t>Design ads into your app experience</a:t>
            </a:r>
            <a:endParaRPr lang="en-US" dirty="0"/>
          </a:p>
        </p:txBody>
      </p:sp>
      <p:sp>
        <p:nvSpPr>
          <p:cNvPr id="5" name="Title 4"/>
          <p:cNvSpPr>
            <a:spLocks noGrp="1"/>
          </p:cNvSpPr>
          <p:nvPr>
            <p:ph type="ctrTitle"/>
          </p:nvPr>
        </p:nvSpPr>
        <p:spPr>
          <a:solidFill>
            <a:schemeClr val="accent1">
              <a:alpha val="80000"/>
            </a:schemeClr>
          </a:solidFill>
        </p:spPr>
        <p:txBody>
          <a:bodyPr/>
          <a:lstStyle/>
          <a:p>
            <a:r>
              <a:rPr lang="en-US" dirty="0" smtClean="0"/>
              <a:t>Advertising</a:t>
            </a:r>
            <a:br>
              <a:rPr lang="en-US" dirty="0" smtClean="0"/>
            </a:br>
            <a:r>
              <a:rPr lang="en-US" sz="3200" dirty="0" smtClean="0"/>
              <a:t>Best practices</a:t>
            </a:r>
            <a:endParaRPr lang="en-US" dirty="0"/>
          </a:p>
        </p:txBody>
      </p:sp>
    </p:spTree>
    <p:extLst>
      <p:ext uri="{BB962C8B-B14F-4D97-AF65-F5344CB8AC3E}">
        <p14:creationId xmlns:p14="http://schemas.microsoft.com/office/powerpoint/2010/main" val="7584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Choice of ad providers</a:t>
            </a:r>
          </a:p>
          <a:p>
            <a:r>
              <a:rPr lang="en-US" dirty="0" smtClean="0"/>
              <a:t>Microsoft Ads SDK</a:t>
            </a:r>
          </a:p>
          <a:p>
            <a:pPr lvl="1"/>
            <a:r>
              <a:rPr lang="en-US" dirty="0" smtClean="0"/>
              <a:t>Enables targeting</a:t>
            </a:r>
          </a:p>
          <a:p>
            <a:pPr lvl="1"/>
            <a:r>
              <a:rPr lang="en-US" dirty="0" smtClean="0"/>
              <a:t>Ads SDK integrated into VS 2013</a:t>
            </a:r>
          </a:p>
        </p:txBody>
      </p:sp>
      <p:sp>
        <p:nvSpPr>
          <p:cNvPr id="5" name="Title 4"/>
          <p:cNvSpPr>
            <a:spLocks noGrp="1"/>
          </p:cNvSpPr>
          <p:nvPr>
            <p:ph type="ctrTitle"/>
          </p:nvPr>
        </p:nvSpPr>
        <p:spPr>
          <a:solidFill>
            <a:schemeClr val="accent1">
              <a:alpha val="80000"/>
            </a:schemeClr>
          </a:solidFill>
        </p:spPr>
        <p:txBody>
          <a:bodyPr/>
          <a:lstStyle/>
          <a:p>
            <a:r>
              <a:rPr lang="en-US" dirty="0"/>
              <a:t>Advertising</a:t>
            </a:r>
            <a:br>
              <a:rPr lang="en-US" dirty="0"/>
            </a:br>
            <a:r>
              <a:rPr lang="en-US" sz="3200" dirty="0"/>
              <a:t> </a:t>
            </a:r>
            <a:endParaRPr lang="en-US" dirty="0"/>
          </a:p>
        </p:txBody>
      </p:sp>
    </p:spTree>
    <p:extLst>
      <p:ext uri="{BB962C8B-B14F-4D97-AF65-F5344CB8AC3E}">
        <p14:creationId xmlns:p14="http://schemas.microsoft.com/office/powerpoint/2010/main" val="114466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Demo:</a:t>
            </a:r>
            <a:r>
              <a:rPr lang="en-US" dirty="0"/>
              <a:t> </a:t>
            </a:r>
            <a:r>
              <a:rPr lang="en-US" dirty="0" smtClean="0"/>
              <a:t>Microsoft Ads SDK 8.1</a:t>
            </a:r>
            <a:endParaRPr lang="en-US" dirty="0"/>
          </a:p>
        </p:txBody>
      </p:sp>
    </p:spTree>
    <p:extLst>
      <p:ext uri="{BB962C8B-B14F-4D97-AF65-F5344CB8AC3E}">
        <p14:creationId xmlns:p14="http://schemas.microsoft.com/office/powerpoint/2010/main" val="63933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Monetization options</a:t>
            </a:r>
            <a:endParaRPr lang="en-US" dirty="0"/>
          </a:p>
        </p:txBody>
      </p:sp>
      <p:sp>
        <p:nvSpPr>
          <p:cNvPr id="10" name="Title 4"/>
          <p:cNvSpPr txBox="1">
            <a:spLocks/>
          </p:cNvSpPr>
          <p:nvPr/>
        </p:nvSpPr>
        <p:spPr>
          <a:xfrm>
            <a:off x="626560" y="1993301"/>
            <a:ext cx="2514599" cy="2506577"/>
          </a:xfrm>
          <a:prstGeom prst="rect">
            <a:avLst/>
          </a:prstGeom>
          <a:solidFill>
            <a:schemeClr val="accent1"/>
          </a:solidFill>
          <a:ln w="28575">
            <a:noFill/>
          </a:ln>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Advertising</a:t>
            </a:r>
            <a:endParaRPr lang="en-US" sz="4400" dirty="0">
              <a:gradFill>
                <a:gsLst>
                  <a:gs pos="0">
                    <a:srgbClr val="FFFFFF"/>
                  </a:gs>
                  <a:gs pos="100000">
                    <a:srgbClr val="FFFFFF"/>
                  </a:gs>
                </a:gsLst>
                <a:lin ang="5400000" scaled="0"/>
              </a:gradFill>
              <a:latin typeface="Segoe UI"/>
            </a:endParaRPr>
          </a:p>
        </p:txBody>
      </p:sp>
      <p:sp>
        <p:nvSpPr>
          <p:cNvPr id="12" name="Title 4"/>
          <p:cNvSpPr txBox="1">
            <a:spLocks/>
          </p:cNvSpPr>
          <p:nvPr/>
        </p:nvSpPr>
        <p:spPr>
          <a:xfrm>
            <a:off x="3504115" y="1993302"/>
            <a:ext cx="2514599" cy="2506577"/>
          </a:xfrm>
          <a:prstGeom prst="rect">
            <a:avLst/>
          </a:prstGeom>
          <a:solidFill>
            <a:schemeClr val="accent2"/>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Pay for download</a:t>
            </a:r>
            <a:endParaRPr lang="en-US" sz="4400" dirty="0">
              <a:gradFill>
                <a:gsLst>
                  <a:gs pos="0">
                    <a:srgbClr val="FFFFFF"/>
                  </a:gs>
                  <a:gs pos="100000">
                    <a:srgbClr val="FFFFFF"/>
                  </a:gs>
                </a:gsLst>
                <a:lin ang="5400000" scaled="0"/>
              </a:gradFill>
              <a:latin typeface="Segoe UI"/>
            </a:endParaRPr>
          </a:p>
        </p:txBody>
      </p:sp>
      <p:sp>
        <p:nvSpPr>
          <p:cNvPr id="13" name="Title 4"/>
          <p:cNvSpPr txBox="1">
            <a:spLocks/>
          </p:cNvSpPr>
          <p:nvPr/>
        </p:nvSpPr>
        <p:spPr>
          <a:xfrm>
            <a:off x="6399715" y="1993303"/>
            <a:ext cx="2514599" cy="2506577"/>
          </a:xfrm>
          <a:prstGeom prst="rect">
            <a:avLst/>
          </a:prstGeom>
          <a:solidFill>
            <a:schemeClr val="accent5"/>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In-app purchases</a:t>
            </a:r>
            <a:endParaRPr lang="en-US" sz="3600" dirty="0">
              <a:gradFill>
                <a:gsLst>
                  <a:gs pos="0">
                    <a:srgbClr val="FFFFFF"/>
                  </a:gs>
                  <a:gs pos="100000">
                    <a:srgbClr val="FFFFFF"/>
                  </a:gs>
                </a:gsLst>
                <a:lin ang="5400000" scaled="0"/>
              </a:gradFill>
              <a:latin typeface="Segoe UI"/>
            </a:endParaRPr>
          </a:p>
        </p:txBody>
      </p:sp>
      <p:sp>
        <p:nvSpPr>
          <p:cNvPr id="14" name="Title 4"/>
          <p:cNvSpPr txBox="1">
            <a:spLocks/>
          </p:cNvSpPr>
          <p:nvPr/>
        </p:nvSpPr>
        <p:spPr>
          <a:xfrm>
            <a:off x="9295315" y="1993303"/>
            <a:ext cx="2514599" cy="2506577"/>
          </a:xfrm>
          <a:prstGeom prst="rect">
            <a:avLst/>
          </a:prstGeom>
          <a:solidFill>
            <a:srgbClr val="DE5A00"/>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Use </a:t>
            </a:r>
          </a:p>
          <a:p>
            <a:pPr algn="ctr"/>
            <a:r>
              <a:rPr lang="en-US" sz="3600" dirty="0" smtClean="0">
                <a:gradFill>
                  <a:gsLst>
                    <a:gs pos="0">
                      <a:srgbClr val="FFFFFF"/>
                    </a:gs>
                    <a:gs pos="100000">
                      <a:srgbClr val="FFFFFF"/>
                    </a:gs>
                  </a:gsLst>
                  <a:lin ang="5400000" scaled="0"/>
                </a:gradFill>
                <a:latin typeface="Segoe UI"/>
              </a:rPr>
              <a:t>existing</a:t>
            </a:r>
            <a:endParaRPr lang="en-US" sz="4400" dirty="0">
              <a:gradFill>
                <a:gsLst>
                  <a:gs pos="0">
                    <a:srgbClr val="FFFFFF"/>
                  </a:gs>
                  <a:gs pos="100000">
                    <a:srgbClr val="FFFFFF"/>
                  </a:gs>
                </a:gsLst>
                <a:lin ang="5400000" scaled="0"/>
              </a:gradFill>
              <a:latin typeface="Segoe UI"/>
            </a:endParaRPr>
          </a:p>
        </p:txBody>
      </p:sp>
      <p:sp>
        <p:nvSpPr>
          <p:cNvPr id="8" name="Title 4"/>
          <p:cNvSpPr txBox="1">
            <a:spLocks/>
          </p:cNvSpPr>
          <p:nvPr/>
        </p:nvSpPr>
        <p:spPr>
          <a:xfrm>
            <a:off x="3484838" y="1993300"/>
            <a:ext cx="2514599" cy="2506577"/>
          </a:xfrm>
          <a:prstGeom prst="rect">
            <a:avLst/>
          </a:prstGeom>
          <a:noFill/>
          <a:ln w="28575">
            <a:solidFill>
              <a:schemeClr val="tx1"/>
            </a:solidFill>
          </a:ln>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endParaRPr lang="en-US" sz="440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9947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3"/>
                                        </p:tgtEl>
                                        <p:attrNameLst>
                                          <p:attrName>style.opacity</p:attrName>
                                        </p:attrNameLst>
                                      </p:cBhvr>
                                      <p:to>
                                        <p:strVal val="0.5"/>
                                      </p:to>
                                    </p:set>
                                    <p:animEffect filter="image" prLst="opacity: 0.5">
                                      <p:cBhvr rctx="IE">
                                        <p:cTn id="7" dur="indefinite"/>
                                        <p:tgtEl>
                                          <p:spTgt spid="13"/>
                                        </p:tgtEl>
                                      </p:cBhvr>
                                    </p:animEffect>
                                  </p:childTnLst>
                                </p:cTn>
                              </p:par>
                              <p:par>
                                <p:cTn id="8" presetID="9" presetClass="emph" presetSubtype="0" grpId="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9" presetClass="emph" presetSubtype="0" grpId="0" nodeType="withEffect">
                                  <p:stCondLst>
                                    <p:cond delay="0"/>
                                  </p:stCondLst>
                                  <p:childTnLst>
                                    <p:set>
                                      <p:cBhvr rctx="PPT">
                                        <p:cTn id="14" dur="indefinite"/>
                                        <p:tgtEl>
                                          <p:spTgt spid="10"/>
                                        </p:tgtEl>
                                        <p:attrNameLst>
                                          <p:attrName>style.opacity</p:attrName>
                                        </p:attrNameLst>
                                      </p:cBhvr>
                                      <p:to>
                                        <p:strVal val="0.5"/>
                                      </p:to>
                                    </p:set>
                                    <p:animEffect filter="image" prLst="opacity: 0.5">
                                      <p:cBhvr rctx="IE">
                                        <p:cTn id="15"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7" y="3040062"/>
            <a:ext cx="7315203" cy="914400"/>
          </a:xfrm>
        </p:spPr>
        <p:txBody>
          <a:bodyPr/>
          <a:lstStyle/>
          <a:p>
            <a:r>
              <a:rPr lang="en-US" dirty="0" smtClean="0"/>
              <a:t>12x download </a:t>
            </a:r>
            <a:r>
              <a:rPr lang="en-US" dirty="0" err="1" smtClean="0"/>
              <a:t>vs</a:t>
            </a:r>
            <a:r>
              <a:rPr lang="en-US" dirty="0" smtClean="0"/>
              <a:t> paid only</a:t>
            </a:r>
          </a:p>
          <a:p>
            <a:r>
              <a:rPr lang="en-US" dirty="0" smtClean="0"/>
              <a:t>15x download when promoted</a:t>
            </a:r>
          </a:p>
          <a:p>
            <a:r>
              <a:rPr lang="en-US" dirty="0" smtClean="0"/>
              <a:t>~70% of top paid apps have trials</a:t>
            </a:r>
          </a:p>
          <a:p>
            <a:r>
              <a:rPr lang="en-US" dirty="0" smtClean="0"/>
              <a:t>95% of top grossing apps have trials</a:t>
            </a:r>
          </a:p>
        </p:txBody>
      </p:sp>
      <p:sp>
        <p:nvSpPr>
          <p:cNvPr id="5" name="Title 4"/>
          <p:cNvSpPr>
            <a:spLocks noGrp="1"/>
          </p:cNvSpPr>
          <p:nvPr>
            <p:ph type="ctrTitle"/>
          </p:nvPr>
        </p:nvSpPr>
        <p:spPr>
          <a:solidFill>
            <a:schemeClr val="accent2">
              <a:alpha val="80000"/>
            </a:schemeClr>
          </a:solidFill>
        </p:spPr>
        <p:txBody>
          <a:bodyPr/>
          <a:lstStyle/>
          <a:p>
            <a:r>
              <a:rPr lang="en-US" sz="3600" dirty="0" smtClean="0"/>
              <a:t>Pay for download</a:t>
            </a:r>
            <a:br>
              <a:rPr lang="en-US" sz="3600" dirty="0" smtClean="0"/>
            </a:br>
            <a:r>
              <a:rPr lang="en-US" sz="3200" dirty="0" smtClean="0"/>
              <a:t>Best practices - trials</a:t>
            </a:r>
            <a:endParaRPr lang="en-US" dirty="0"/>
          </a:p>
        </p:txBody>
      </p:sp>
    </p:spTree>
    <p:extLst>
      <p:ext uri="{BB962C8B-B14F-4D97-AF65-F5344CB8AC3E}">
        <p14:creationId xmlns:p14="http://schemas.microsoft.com/office/powerpoint/2010/main" val="38914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8"/>
            <a:ext cx="12436475" cy="69921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1"/>
            <a:ext cx="12436475" cy="6992103"/>
          </a:xfrm>
          <a:prstGeom prst="rect">
            <a:avLst/>
          </a:prstGeom>
        </p:spPr>
      </p:pic>
    </p:spTree>
    <p:extLst>
      <p:ext uri="{BB962C8B-B14F-4D97-AF65-F5344CB8AC3E}">
        <p14:creationId xmlns:p14="http://schemas.microsoft.com/office/powerpoint/2010/main" val="41936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Time-based trials</a:t>
            </a:r>
          </a:p>
          <a:p>
            <a:r>
              <a:rPr lang="en-US" dirty="0" smtClean="0"/>
              <a:t>Feature-differentiated trials</a:t>
            </a:r>
          </a:p>
        </p:txBody>
      </p:sp>
      <p:sp>
        <p:nvSpPr>
          <p:cNvPr id="3" name="Title 2"/>
          <p:cNvSpPr>
            <a:spLocks noGrp="1"/>
          </p:cNvSpPr>
          <p:nvPr>
            <p:ph type="ctrTitle"/>
          </p:nvPr>
        </p:nvSpPr>
        <p:spPr>
          <a:solidFill>
            <a:schemeClr val="accent2">
              <a:alpha val="80000"/>
            </a:schemeClr>
          </a:solidFill>
        </p:spPr>
        <p:txBody>
          <a:bodyPr/>
          <a:lstStyle/>
          <a:p>
            <a:r>
              <a:rPr lang="en-US" sz="3600" dirty="0" smtClean="0"/>
              <a:t>Pay </a:t>
            </a:r>
            <a:r>
              <a:rPr lang="en-US" sz="3600" dirty="0"/>
              <a:t>for </a:t>
            </a:r>
            <a:r>
              <a:rPr lang="en-US" sz="3600" dirty="0" smtClean="0"/>
              <a:t>download</a:t>
            </a:r>
            <a:endParaRPr lang="en-US" sz="3600" dirty="0"/>
          </a:p>
        </p:txBody>
      </p:sp>
    </p:spTree>
    <p:extLst>
      <p:ext uri="{BB962C8B-B14F-4D97-AF65-F5344CB8AC3E}">
        <p14:creationId xmlns:p14="http://schemas.microsoft.com/office/powerpoint/2010/main" val="20534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basics</a:t>
            </a:r>
            <a:endParaRPr lang="en-US" dirty="0"/>
          </a:p>
        </p:txBody>
      </p:sp>
      <p:sp>
        <p:nvSpPr>
          <p:cNvPr id="9" name="Text Placeholder 8"/>
          <p:cNvSpPr>
            <a:spLocks noGrp="1"/>
          </p:cNvSpPr>
          <p:nvPr>
            <p:ph type="body" sz="quarter" idx="10"/>
          </p:nvPr>
        </p:nvSpPr>
        <p:spPr/>
        <p:txBody>
          <a:bodyPr/>
          <a:lstStyle/>
          <a:p>
            <a:endParaRPr lang="en-US" dirty="0"/>
          </a:p>
        </p:txBody>
      </p:sp>
      <p:sp>
        <p:nvSpPr>
          <p:cNvPr id="3" name="Freeform 2"/>
          <p:cNvSpPr/>
          <p:nvPr/>
        </p:nvSpPr>
        <p:spPr>
          <a:xfrm>
            <a:off x="893680" y="3106933"/>
            <a:ext cx="2822450" cy="1693470"/>
          </a:xfrm>
          <a:custGeom>
            <a:avLst/>
            <a:gdLst>
              <a:gd name="connsiteX0" fmla="*/ 0 w 2822450"/>
              <a:gd name="connsiteY0" fmla="*/ 0 h 1693470"/>
              <a:gd name="connsiteX1" fmla="*/ 2822450 w 2822450"/>
              <a:gd name="connsiteY1" fmla="*/ 0 h 1693470"/>
              <a:gd name="connsiteX2" fmla="*/ 2822450 w 2822450"/>
              <a:gd name="connsiteY2" fmla="*/ 1693470 h 1693470"/>
              <a:gd name="connsiteX3" fmla="*/ 0 w 2822450"/>
              <a:gd name="connsiteY3" fmla="*/ 1693470 h 1693470"/>
              <a:gd name="connsiteX4" fmla="*/ 0 w 2822450"/>
              <a:gd name="connsiteY4" fmla="*/ 0 h 169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450" h="1693470">
                <a:moveTo>
                  <a:pt x="0" y="0"/>
                </a:moveTo>
                <a:lnTo>
                  <a:pt x="2822450" y="0"/>
                </a:lnTo>
                <a:lnTo>
                  <a:pt x="2822450" y="1693470"/>
                </a:lnTo>
                <a:lnTo>
                  <a:pt x="0" y="1693470"/>
                </a:lnTo>
                <a:lnTo>
                  <a:pt x="0" y="0"/>
                </a:lnTo>
                <a:close/>
              </a:path>
            </a:pathLst>
          </a:custGeom>
          <a:ln>
            <a:solidFill>
              <a:schemeClr val="accent5"/>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algn="ctr" defTabSz="1377950">
              <a:lnSpc>
                <a:spcPct val="90000"/>
              </a:lnSpc>
              <a:spcBef>
                <a:spcPct val="0"/>
              </a:spcBef>
              <a:spcAft>
                <a:spcPct val="35000"/>
              </a:spcAft>
            </a:pPr>
            <a:r>
              <a:rPr lang="en-US" sz="3100" dirty="0" smtClean="0">
                <a:solidFill>
                  <a:srgbClr val="FFFFFF"/>
                </a:solidFill>
              </a:rPr>
              <a:t>Check the license</a:t>
            </a:r>
            <a:endParaRPr lang="en-US" sz="3100" dirty="0">
              <a:solidFill>
                <a:srgbClr val="FFFFFF"/>
              </a:solidFill>
            </a:endParaRPr>
          </a:p>
        </p:txBody>
      </p:sp>
      <p:sp>
        <p:nvSpPr>
          <p:cNvPr id="6" name="Freeform 5"/>
          <p:cNvSpPr/>
          <p:nvPr/>
        </p:nvSpPr>
        <p:spPr>
          <a:xfrm>
            <a:off x="4845111" y="3106933"/>
            <a:ext cx="2822450" cy="1693470"/>
          </a:xfrm>
          <a:custGeom>
            <a:avLst/>
            <a:gdLst>
              <a:gd name="connsiteX0" fmla="*/ 0 w 2822450"/>
              <a:gd name="connsiteY0" fmla="*/ 0 h 1693470"/>
              <a:gd name="connsiteX1" fmla="*/ 2822450 w 2822450"/>
              <a:gd name="connsiteY1" fmla="*/ 0 h 1693470"/>
              <a:gd name="connsiteX2" fmla="*/ 2822450 w 2822450"/>
              <a:gd name="connsiteY2" fmla="*/ 1693470 h 1693470"/>
              <a:gd name="connsiteX3" fmla="*/ 0 w 2822450"/>
              <a:gd name="connsiteY3" fmla="*/ 1693470 h 1693470"/>
              <a:gd name="connsiteX4" fmla="*/ 0 w 2822450"/>
              <a:gd name="connsiteY4" fmla="*/ 0 h 169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450" h="1693470">
                <a:moveTo>
                  <a:pt x="0" y="0"/>
                </a:moveTo>
                <a:lnTo>
                  <a:pt x="2822450" y="0"/>
                </a:lnTo>
                <a:lnTo>
                  <a:pt x="2822450" y="1693470"/>
                </a:lnTo>
                <a:lnTo>
                  <a:pt x="0" y="1693470"/>
                </a:lnTo>
                <a:lnTo>
                  <a:pt x="0" y="0"/>
                </a:lnTo>
                <a:close/>
              </a:path>
            </a:pathLst>
          </a:custGeom>
          <a:ln>
            <a:solidFill>
              <a:schemeClr val="accent5"/>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algn="ctr" defTabSz="1377950">
              <a:lnSpc>
                <a:spcPct val="90000"/>
              </a:lnSpc>
              <a:spcBef>
                <a:spcPct val="0"/>
              </a:spcBef>
              <a:spcAft>
                <a:spcPct val="35000"/>
              </a:spcAft>
            </a:pPr>
            <a:r>
              <a:rPr lang="en-US" sz="3100" dirty="0" smtClean="0">
                <a:solidFill>
                  <a:srgbClr val="FFFFFF"/>
                </a:solidFill>
              </a:rPr>
              <a:t>Get listing data to populate UX</a:t>
            </a:r>
            <a:endParaRPr lang="en-US" sz="3100" dirty="0">
              <a:solidFill>
                <a:srgbClr val="FFFFFF"/>
              </a:solidFill>
            </a:endParaRPr>
          </a:p>
        </p:txBody>
      </p:sp>
      <p:sp>
        <p:nvSpPr>
          <p:cNvPr id="8" name="Freeform 7"/>
          <p:cNvSpPr/>
          <p:nvPr/>
        </p:nvSpPr>
        <p:spPr>
          <a:xfrm>
            <a:off x="8796542" y="3106933"/>
            <a:ext cx="2822450" cy="1693470"/>
          </a:xfrm>
          <a:custGeom>
            <a:avLst/>
            <a:gdLst>
              <a:gd name="connsiteX0" fmla="*/ 0 w 2822450"/>
              <a:gd name="connsiteY0" fmla="*/ 0 h 1693470"/>
              <a:gd name="connsiteX1" fmla="*/ 2822450 w 2822450"/>
              <a:gd name="connsiteY1" fmla="*/ 0 h 1693470"/>
              <a:gd name="connsiteX2" fmla="*/ 2822450 w 2822450"/>
              <a:gd name="connsiteY2" fmla="*/ 1693470 h 1693470"/>
              <a:gd name="connsiteX3" fmla="*/ 0 w 2822450"/>
              <a:gd name="connsiteY3" fmla="*/ 1693470 h 1693470"/>
              <a:gd name="connsiteX4" fmla="*/ 0 w 2822450"/>
              <a:gd name="connsiteY4" fmla="*/ 0 h 169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450" h="1693470">
                <a:moveTo>
                  <a:pt x="0" y="0"/>
                </a:moveTo>
                <a:lnTo>
                  <a:pt x="2822450" y="0"/>
                </a:lnTo>
                <a:lnTo>
                  <a:pt x="2822450" y="1693470"/>
                </a:lnTo>
                <a:lnTo>
                  <a:pt x="0" y="1693470"/>
                </a:lnTo>
                <a:lnTo>
                  <a:pt x="0" y="0"/>
                </a:lnTo>
                <a:close/>
              </a:path>
            </a:pathLst>
          </a:custGeom>
          <a:ln>
            <a:solidFill>
              <a:schemeClr val="accent5"/>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algn="ctr" defTabSz="1377950">
              <a:lnSpc>
                <a:spcPct val="90000"/>
              </a:lnSpc>
              <a:spcBef>
                <a:spcPct val="0"/>
              </a:spcBef>
              <a:spcAft>
                <a:spcPct val="35000"/>
              </a:spcAft>
            </a:pPr>
            <a:r>
              <a:rPr lang="en-US" sz="3100" dirty="0" smtClean="0">
                <a:solidFill>
                  <a:srgbClr val="FFFFFF"/>
                </a:solidFill>
              </a:rPr>
              <a:t>Prompt for purchase</a:t>
            </a:r>
            <a:endParaRPr lang="en-US" sz="3100" dirty="0">
              <a:solidFill>
                <a:srgbClr val="FFFFFF"/>
              </a:solidFill>
            </a:endParaRPr>
          </a:p>
        </p:txBody>
      </p:sp>
    </p:spTree>
    <p:extLst>
      <p:ext uri="{BB962C8B-B14F-4D97-AF65-F5344CB8AC3E}">
        <p14:creationId xmlns:p14="http://schemas.microsoft.com/office/powerpoint/2010/main" val="41276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license</a:t>
            </a:r>
            <a:endParaRPr lang="en-US" dirty="0"/>
          </a:p>
        </p:txBody>
      </p:sp>
      <p:sp>
        <p:nvSpPr>
          <p:cNvPr id="3" name="Content Placeholder 2"/>
          <p:cNvSpPr>
            <a:spLocks noGrp="1"/>
          </p:cNvSpPr>
          <p:nvPr>
            <p:ph sz="quarter" idx="14"/>
          </p:nvPr>
        </p:nvSpPr>
        <p:spPr/>
        <p:txBody>
          <a:bodyPr>
            <a:normAutofit/>
          </a:bodyPr>
          <a:lstStyle/>
          <a:p>
            <a:r>
              <a:rPr lang="en-US" dirty="0">
                <a:solidFill>
                  <a:srgbClr val="008000"/>
                </a:solidFill>
                <a:highlight>
                  <a:srgbClr val="FFFFFF"/>
                </a:highlight>
                <a:latin typeface="Consolas"/>
              </a:rPr>
              <a:t>// </a:t>
            </a:r>
            <a:r>
              <a:rPr lang="en-US" dirty="0" smtClean="0">
                <a:solidFill>
                  <a:srgbClr val="008000"/>
                </a:solidFill>
                <a:highlight>
                  <a:srgbClr val="FFFFFF"/>
                </a:highlight>
                <a:latin typeface="Consolas"/>
              </a:rPr>
              <a:t>get access to the current app</a:t>
            </a:r>
            <a:endParaRPr lang="en-US" dirty="0" smtClean="0">
              <a:solidFill>
                <a:srgbClr val="0000FF"/>
              </a:solidFill>
              <a:highlight>
                <a:srgbClr val="FFFFFF"/>
              </a:highlight>
              <a:latin typeface="Lucida Console" panose="020B0609040504020204" pitchFamily="49" charset="0"/>
            </a:endParaRPr>
          </a:p>
          <a:p>
            <a:r>
              <a:rPr lang="en-US" dirty="0" smtClean="0">
                <a:solidFill>
                  <a:srgbClr val="0000FF"/>
                </a:solidFill>
                <a:highlight>
                  <a:srgbClr val="FFFFFF"/>
                </a:highlight>
                <a:latin typeface="Lucida Console" panose="020B0609040504020204" pitchFamily="49" charset="0"/>
              </a:rPr>
              <a:t>using</a:t>
            </a:r>
            <a:r>
              <a:rPr lang="en-US" dirty="0" smtClean="0">
                <a:solidFill>
                  <a:srgbClr val="000000"/>
                </a:solidFill>
                <a:highlight>
                  <a:srgbClr val="FFFFFF"/>
                </a:highlight>
                <a:latin typeface="Lucida Console" panose="020B0609040504020204" pitchFamily="49" charset="0"/>
              </a:rPr>
              <a:t> </a:t>
            </a:r>
            <a:r>
              <a:rPr lang="en-US" dirty="0">
                <a:solidFill>
                  <a:srgbClr val="2B91AF"/>
                </a:solidFill>
                <a:highlight>
                  <a:srgbClr val="FFFFFF"/>
                </a:highlight>
                <a:latin typeface="Lucida Console" panose="020B0609040504020204" pitchFamily="49" charset="0"/>
              </a:rPr>
              <a:t>Store</a:t>
            </a:r>
            <a:r>
              <a:rPr lang="en-US" dirty="0">
                <a:solidFill>
                  <a:srgbClr val="000000"/>
                </a:solidFill>
                <a:highlight>
                  <a:srgbClr val="FFFFFF"/>
                </a:highlight>
                <a:latin typeface="Lucida Console" panose="020B0609040504020204" pitchFamily="49" charset="0"/>
              </a:rPr>
              <a:t> = </a:t>
            </a:r>
            <a:r>
              <a:rPr lang="en-US" dirty="0" err="1">
                <a:solidFill>
                  <a:srgbClr val="000000"/>
                </a:solidFill>
                <a:highlight>
                  <a:srgbClr val="FFFFFF"/>
                </a:highlight>
                <a:latin typeface="Lucida Console" panose="020B0609040504020204" pitchFamily="49" charset="0"/>
              </a:rPr>
              <a:t>Windows.ApplicationModel.Store.</a:t>
            </a:r>
            <a:r>
              <a:rPr lang="en-US" dirty="0" err="1">
                <a:solidFill>
                  <a:srgbClr val="2B91AF"/>
                </a:solidFill>
                <a:highlight>
                  <a:srgbClr val="FFFFFF"/>
                </a:highlight>
                <a:latin typeface="Lucida Console" panose="020B0609040504020204" pitchFamily="49" charset="0"/>
              </a:rPr>
              <a:t>CurrentApp</a:t>
            </a:r>
            <a:r>
              <a:rPr lang="en-US" dirty="0">
                <a:solidFill>
                  <a:srgbClr val="000000"/>
                </a:solidFill>
                <a:highlight>
                  <a:srgbClr val="FFFFFF"/>
                </a:highlight>
                <a:latin typeface="Lucida Console" panose="020B0609040504020204" pitchFamily="49" charset="0"/>
              </a:rPr>
              <a:t>;</a:t>
            </a:r>
            <a:endParaRPr lang="en-US" dirty="0" smtClean="0">
              <a:solidFill>
                <a:srgbClr val="008080"/>
              </a:solidFill>
              <a:highlight>
                <a:srgbClr val="FFFFFF"/>
              </a:highlight>
              <a:latin typeface="Consolas"/>
            </a:endParaRPr>
          </a:p>
          <a:p>
            <a:endParaRPr lang="en-US" dirty="0" smtClean="0">
              <a:solidFill>
                <a:srgbClr val="008000"/>
              </a:solidFill>
              <a:highlight>
                <a:srgbClr val="FFFFFF"/>
              </a:highlight>
              <a:latin typeface="Consolas"/>
            </a:endParaRPr>
          </a:p>
          <a:p>
            <a:r>
              <a:rPr lang="en-US" dirty="0" smtClean="0">
                <a:solidFill>
                  <a:srgbClr val="008000"/>
                </a:solidFill>
                <a:highlight>
                  <a:srgbClr val="FFFFFF"/>
                </a:highlight>
                <a:latin typeface="Consolas"/>
              </a:rPr>
              <a:t>// </a:t>
            </a:r>
            <a:r>
              <a:rPr lang="en-US" dirty="0">
                <a:solidFill>
                  <a:srgbClr val="008000"/>
                </a:solidFill>
                <a:highlight>
                  <a:srgbClr val="FFFFFF"/>
                </a:highlight>
                <a:latin typeface="Consolas"/>
              </a:rPr>
              <a:t>check to see if the user has an active non-trial license</a:t>
            </a:r>
          </a:p>
          <a:p>
            <a:r>
              <a:rPr lang="en-US" dirty="0">
                <a:solidFill>
                  <a:srgbClr val="0000FF"/>
                </a:solidFill>
                <a:highlight>
                  <a:srgbClr val="FFFFFF"/>
                </a:highlight>
                <a:latin typeface="Consolas"/>
              </a:rPr>
              <a:t>if</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err="1">
                <a:solidFill>
                  <a:srgbClr val="2B91AF"/>
                </a:solidFill>
                <a:highlight>
                  <a:srgbClr val="FFFFFF"/>
                </a:highlight>
                <a:latin typeface="Lucida Console" panose="020B0609040504020204" pitchFamily="49" charset="0"/>
              </a:rPr>
              <a:t>Store</a:t>
            </a:r>
            <a:r>
              <a:rPr lang="en-US" dirty="0" err="1">
                <a:solidFill>
                  <a:srgbClr val="000000"/>
                </a:solidFill>
                <a:highlight>
                  <a:srgbClr val="FFFFFF"/>
                </a:highlight>
                <a:latin typeface="Lucida Console" panose="020B0609040504020204" pitchFamily="49" charset="0"/>
              </a:rPr>
              <a:t>.LicenseInformation.IsTrial</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 user has trial version of the application</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endParaRPr lang="en-US" dirty="0">
              <a:solidFill>
                <a:srgbClr val="008080"/>
              </a:solidFill>
              <a:highlight>
                <a:srgbClr val="FFFFFF"/>
              </a:highlight>
              <a:latin typeface="Consolas"/>
            </a:endParaRPr>
          </a:p>
          <a:p>
            <a:endParaRPr lang="en-US" dirty="0"/>
          </a:p>
        </p:txBody>
      </p:sp>
      <p:sp>
        <p:nvSpPr>
          <p:cNvPr id="6" name="Text Placeholder 5"/>
          <p:cNvSpPr txBox="1">
            <a:spLocks/>
          </p:cNvSpPr>
          <p:nvPr/>
        </p:nvSpPr>
        <p:spPr>
          <a:xfrm>
            <a:off x="519114" y="1250830"/>
            <a:ext cx="11149012" cy="4210383"/>
          </a:xfrm>
          <a:prstGeom prst="rect">
            <a:avLst/>
          </a:prstGeom>
        </p:spPr>
        <p:txBody>
          <a:bodyPr/>
          <a:lst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solidFill>
                <a:srgbClr val="008080"/>
              </a:solidFill>
              <a:highlight>
                <a:srgbClr val="FFFFFF"/>
              </a:highlight>
              <a:latin typeface="Consolas"/>
            </a:endParaRPr>
          </a:p>
        </p:txBody>
      </p:sp>
      <p:sp>
        <p:nvSpPr>
          <p:cNvPr id="5" name="Content Placeholder 2"/>
          <p:cNvSpPr txBox="1">
            <a:spLocks/>
          </p:cNvSpPr>
          <p:nvPr/>
        </p:nvSpPr>
        <p:spPr>
          <a:xfrm>
            <a:off x="274637" y="1668461"/>
            <a:ext cx="12039600" cy="5029201"/>
          </a:xfrm>
          <a:prstGeom prst="rect">
            <a:avLst/>
          </a:prstGeom>
        </p:spPr>
        <p:txBody>
          <a:bodyPr vert="horz" lIns="0" tIns="0" rIns="0" bIns="0" rtlCol="0">
            <a:normAutofit/>
          </a:bodyPr>
          <a:lstStyle>
            <a:lvl1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1pPr>
            <a:lvl2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2pPr>
            <a:lvl3pPr marL="457082" indent="-228541" algn="l" defTabSz="914166" rtl="0" eaLnBrk="1" latinLnBrk="0" hangingPunct="1">
              <a:spcBef>
                <a:spcPct val="20000"/>
              </a:spcBef>
              <a:spcAft>
                <a:spcPts val="816"/>
              </a:spcAft>
              <a:buFont typeface="Arial" pitchFamily="34" charset="0"/>
              <a:buChar char="•"/>
              <a:defRPr sz="2400" kern="1200">
                <a:solidFill>
                  <a:srgbClr val="505050"/>
                </a:solidFill>
                <a:latin typeface="Consolas" pitchFamily="49" charset="0"/>
                <a:ea typeface="+mn-ea"/>
                <a:cs typeface="Consolas" pitchFamily="49" charset="0"/>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8000"/>
                </a:solidFill>
                <a:highlight>
                  <a:srgbClr val="FFFFFF"/>
                </a:highlight>
                <a:latin typeface="Consolas"/>
              </a:rPr>
              <a:t>// get access to the current app for testing</a:t>
            </a:r>
            <a:endParaRPr lang="en-US" dirty="0" smtClean="0">
              <a:solidFill>
                <a:srgbClr val="0000FF"/>
              </a:solidFill>
              <a:highlight>
                <a:srgbClr val="FFFFFF"/>
              </a:highlight>
              <a:latin typeface="Lucida Console" panose="020B0609040504020204" pitchFamily="49" charset="0"/>
            </a:endParaRPr>
          </a:p>
          <a:p>
            <a:r>
              <a:rPr lang="en-US" dirty="0" smtClean="0">
                <a:solidFill>
                  <a:srgbClr val="0000FF"/>
                </a:solidFill>
                <a:highlight>
                  <a:srgbClr val="FFFFFF"/>
                </a:highlight>
                <a:latin typeface="Lucida Console" panose="020B0609040504020204" pitchFamily="49" charset="0"/>
              </a:rPr>
              <a:t>using</a:t>
            </a:r>
            <a:r>
              <a:rPr lang="en-US" dirty="0" smtClean="0">
                <a:solidFill>
                  <a:srgbClr val="000000"/>
                </a:solidFill>
                <a:highlight>
                  <a:srgbClr val="FFFFFF"/>
                </a:highlight>
                <a:latin typeface="Lucida Console" panose="020B0609040504020204" pitchFamily="49" charset="0"/>
              </a:rPr>
              <a:t> </a:t>
            </a:r>
            <a:r>
              <a:rPr lang="en-US" dirty="0" smtClean="0">
                <a:solidFill>
                  <a:srgbClr val="2B91AF"/>
                </a:solidFill>
                <a:highlight>
                  <a:srgbClr val="FFFFFF"/>
                </a:highlight>
                <a:latin typeface="Lucida Console" panose="020B0609040504020204" pitchFamily="49" charset="0"/>
              </a:rPr>
              <a:t>Store</a:t>
            </a:r>
            <a:r>
              <a:rPr lang="en-US" dirty="0" smtClean="0">
                <a:solidFill>
                  <a:srgbClr val="000000"/>
                </a:solidFill>
                <a:highlight>
                  <a:srgbClr val="FFFFFF"/>
                </a:highlight>
                <a:latin typeface="Lucida Console" panose="020B0609040504020204" pitchFamily="49" charset="0"/>
              </a:rPr>
              <a:t> = </a:t>
            </a:r>
            <a:r>
              <a:rPr lang="en-US" dirty="0" err="1" smtClean="0">
                <a:solidFill>
                  <a:srgbClr val="000000"/>
                </a:solidFill>
                <a:highlight>
                  <a:srgbClr val="FFFFFF"/>
                </a:highlight>
                <a:latin typeface="Lucida Console" panose="020B0609040504020204" pitchFamily="49" charset="0"/>
              </a:rPr>
              <a:t>Windows.ApplicationModel.Store.</a:t>
            </a:r>
            <a:r>
              <a:rPr lang="en-US" dirty="0" err="1" smtClean="0">
                <a:solidFill>
                  <a:srgbClr val="2B91AF"/>
                </a:solidFill>
                <a:highlight>
                  <a:srgbClr val="FFFFFF"/>
                </a:highlight>
                <a:latin typeface="Lucida Console" panose="020B0609040504020204" pitchFamily="49" charset="0"/>
              </a:rPr>
              <a:t>CurrentAppSimulator</a:t>
            </a:r>
            <a:r>
              <a:rPr lang="en-US" dirty="0" smtClean="0">
                <a:solidFill>
                  <a:srgbClr val="000000"/>
                </a:solidFill>
                <a:highlight>
                  <a:srgbClr val="FFFFFF"/>
                </a:highlight>
                <a:latin typeface="Lucida Console" panose="020B0609040504020204" pitchFamily="49" charset="0"/>
              </a:rPr>
              <a:t>;</a:t>
            </a:r>
            <a:endParaRPr lang="en-US" dirty="0" smtClean="0">
              <a:solidFill>
                <a:srgbClr val="008080"/>
              </a:solidFill>
              <a:highlight>
                <a:srgbClr val="FFFFFF"/>
              </a:highlight>
              <a:latin typeface="Consolas"/>
            </a:endParaRPr>
          </a:p>
          <a:p>
            <a:endParaRPr lang="en-US" dirty="0" smtClean="0">
              <a:solidFill>
                <a:srgbClr val="008000"/>
              </a:solidFill>
              <a:highlight>
                <a:srgbClr val="FFFFFF"/>
              </a:highlight>
              <a:latin typeface="Consolas"/>
            </a:endParaRPr>
          </a:p>
          <a:p>
            <a:r>
              <a:rPr lang="en-US" dirty="0" smtClean="0">
                <a:solidFill>
                  <a:srgbClr val="008000"/>
                </a:solidFill>
                <a:highlight>
                  <a:srgbClr val="FFFFFF"/>
                </a:highlight>
                <a:latin typeface="Consolas"/>
              </a:rPr>
              <a:t>// check to see if the user has an active non-trial license</a:t>
            </a:r>
          </a:p>
          <a:p>
            <a:r>
              <a:rPr lang="en-US" dirty="0" smtClean="0">
                <a:solidFill>
                  <a:srgbClr val="0000FF"/>
                </a:solidFill>
                <a:highlight>
                  <a:srgbClr val="FFFFFF"/>
                </a:highlight>
                <a:latin typeface="Consolas"/>
              </a:rPr>
              <a:t>if</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err="1" smtClean="0">
                <a:solidFill>
                  <a:srgbClr val="2B91AF"/>
                </a:solidFill>
                <a:highlight>
                  <a:srgbClr val="FFFFFF"/>
                </a:highlight>
                <a:latin typeface="Lucida Console" panose="020B0609040504020204" pitchFamily="49" charset="0"/>
              </a:rPr>
              <a:t>Store</a:t>
            </a:r>
            <a:r>
              <a:rPr lang="en-US" dirty="0" err="1" smtClean="0">
                <a:solidFill>
                  <a:srgbClr val="000000"/>
                </a:solidFill>
                <a:highlight>
                  <a:srgbClr val="FFFFFF"/>
                </a:highlight>
                <a:latin typeface="Lucida Console" panose="020B0609040504020204" pitchFamily="49" charset="0"/>
              </a:rPr>
              <a:t>.LicenseInformation.IsTrial</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smtClean="0">
                <a:solidFill>
                  <a:srgbClr val="008000"/>
                </a:solidFill>
                <a:highlight>
                  <a:srgbClr val="FFFFFF"/>
                </a:highlight>
                <a:latin typeface="Consolas"/>
              </a:rPr>
              <a:t>// user has trial version of the application</a:t>
            </a:r>
            <a:endParaRPr lang="en-US" dirty="0" smtClean="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endParaRPr lang="en-US" dirty="0" smtClean="0">
              <a:solidFill>
                <a:srgbClr val="008080"/>
              </a:solidFill>
              <a:highlight>
                <a:srgbClr val="FFFFFF"/>
              </a:highlight>
              <a:latin typeface="Consolas"/>
            </a:endParaRPr>
          </a:p>
          <a:p>
            <a:endParaRPr lang="en-US" dirty="0"/>
          </a:p>
        </p:txBody>
      </p:sp>
    </p:spTree>
    <p:extLst>
      <p:ext uri="{BB962C8B-B14F-4D97-AF65-F5344CB8AC3E}">
        <p14:creationId xmlns:p14="http://schemas.microsoft.com/office/powerpoint/2010/main" val="6960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listing data</a:t>
            </a:r>
            <a:endParaRPr lang="en-US" dirty="0"/>
          </a:p>
        </p:txBody>
      </p:sp>
      <p:sp>
        <p:nvSpPr>
          <p:cNvPr id="3" name="Content Placeholder 2"/>
          <p:cNvSpPr>
            <a:spLocks noGrp="1"/>
          </p:cNvSpPr>
          <p:nvPr>
            <p:ph sz="quarter" idx="14"/>
          </p:nvPr>
        </p:nvSpPr>
        <p:spPr/>
        <p:txBody>
          <a:bodyPr>
            <a:noAutofit/>
          </a:bodyPr>
          <a:lstStyle/>
          <a:p>
            <a:pPr>
              <a:spcAft>
                <a:spcPts val="336"/>
              </a:spcAft>
            </a:pPr>
            <a:r>
              <a:rPr lang="en-US" sz="1400" dirty="0" smtClean="0">
                <a:solidFill>
                  <a:srgbClr val="0000FF"/>
                </a:solidFill>
                <a:highlight>
                  <a:srgbClr val="FFFFFF"/>
                </a:highlight>
                <a:latin typeface="Lucida Console" panose="020B0609040504020204" pitchFamily="49" charset="0"/>
              </a:rPr>
              <a:t>try</a:t>
            </a:r>
            <a:endParaRPr lang="en-US" sz="1400" dirty="0">
              <a:solidFill>
                <a:srgbClr val="000000"/>
              </a:solidFill>
              <a:highlight>
                <a:srgbClr val="FFFFFF"/>
              </a:highlight>
              <a:latin typeface="Lucida Console" panose="020B0609040504020204" pitchFamily="49" charset="0"/>
            </a:endParaRPr>
          </a:p>
          <a:p>
            <a:pPr>
              <a:spcAft>
                <a:spcPts val="336"/>
              </a:spcAft>
            </a:pPr>
            <a:r>
              <a:rPr lang="en-US" sz="1400" dirty="0" smtClean="0">
                <a:solidFill>
                  <a:srgbClr val="000000"/>
                </a:solidFill>
                <a:highlight>
                  <a:srgbClr val="FFFFFF"/>
                </a:highlight>
                <a:latin typeface="Lucida Console" panose="020B0609040504020204" pitchFamily="49" charset="0"/>
              </a:rPr>
              <a:t>{</a:t>
            </a:r>
            <a:endParaRPr lang="en-US" sz="1400" dirty="0">
              <a:solidFill>
                <a:srgbClr val="000000"/>
              </a:solidFill>
              <a:highlight>
                <a:srgbClr val="FFFFFF"/>
              </a:highlight>
              <a:latin typeface="Lucida Console" panose="020B0609040504020204" pitchFamily="49" charset="0"/>
            </a:endParaRPr>
          </a:p>
          <a:p>
            <a:pPr>
              <a:spcAft>
                <a:spcPts val="336"/>
              </a:spcAft>
            </a:pPr>
            <a:r>
              <a:rPr lang="en-US" sz="1400" dirty="0">
                <a:solidFill>
                  <a:srgbClr val="000000"/>
                </a:solidFill>
                <a:highlight>
                  <a:srgbClr val="FFFFFF"/>
                </a:highlight>
                <a:latin typeface="Lucida Console" panose="020B0609040504020204" pitchFamily="49" charset="0"/>
              </a:rPr>
              <a:t>   </a:t>
            </a:r>
            <a:r>
              <a:rPr lang="en-US" sz="1400" dirty="0" err="1" smtClean="0">
                <a:solidFill>
                  <a:srgbClr val="000000"/>
                </a:solidFill>
                <a:highlight>
                  <a:srgbClr val="FFFFFF"/>
                </a:highlight>
                <a:latin typeface="Lucida Console" panose="020B0609040504020204" pitchFamily="49" charset="0"/>
              </a:rPr>
              <a:t>StoreListingInfo</a:t>
            </a:r>
            <a:r>
              <a:rPr lang="en-US" sz="1400" dirty="0" smtClean="0">
                <a:solidFill>
                  <a:srgbClr val="000000"/>
                </a:solidFill>
                <a:highlight>
                  <a:srgbClr val="FFFFFF"/>
                </a:highlight>
                <a:latin typeface="Lucida Console" panose="020B0609040504020204" pitchFamily="49" charset="0"/>
              </a:rPr>
              <a:t> </a:t>
            </a:r>
            <a:r>
              <a:rPr lang="en-US" sz="1400" dirty="0">
                <a:solidFill>
                  <a:srgbClr val="000000"/>
                </a:solidFill>
                <a:highlight>
                  <a:srgbClr val="FFFFFF"/>
                </a:highlight>
                <a:latin typeface="Lucida Console" panose="020B0609040504020204" pitchFamily="49" charset="0"/>
              </a:rPr>
              <a:t>= </a:t>
            </a:r>
            <a:r>
              <a:rPr lang="en-US" sz="1400" dirty="0">
                <a:solidFill>
                  <a:srgbClr val="0000FF"/>
                </a:solidFill>
                <a:highlight>
                  <a:srgbClr val="FFFFFF"/>
                </a:highlight>
                <a:latin typeface="Lucida Console" panose="020B0609040504020204" pitchFamily="49" charset="0"/>
              </a:rPr>
              <a:t>await</a:t>
            </a:r>
            <a:r>
              <a:rPr lang="en-US" sz="1400" dirty="0">
                <a:solidFill>
                  <a:srgbClr val="000000"/>
                </a:solidFill>
                <a:highlight>
                  <a:srgbClr val="FFFFFF"/>
                </a:highlight>
                <a:latin typeface="Lucida Console" panose="020B0609040504020204" pitchFamily="49" charset="0"/>
              </a:rPr>
              <a:t> </a:t>
            </a:r>
            <a:r>
              <a:rPr lang="en-US" sz="1400" dirty="0" err="1">
                <a:solidFill>
                  <a:srgbClr val="2B91AF"/>
                </a:solidFill>
                <a:highlight>
                  <a:srgbClr val="FFFFFF"/>
                </a:highlight>
                <a:latin typeface="Lucida Console" panose="020B0609040504020204" pitchFamily="49" charset="0"/>
              </a:rPr>
              <a:t>Store</a:t>
            </a:r>
            <a:r>
              <a:rPr lang="en-US" sz="1400" dirty="0" err="1">
                <a:solidFill>
                  <a:srgbClr val="000000"/>
                </a:solidFill>
                <a:highlight>
                  <a:srgbClr val="FFFFFF"/>
                </a:highlight>
                <a:latin typeface="Lucida Console" panose="020B0609040504020204" pitchFamily="49" charset="0"/>
              </a:rPr>
              <a:t>.LoadListingInformationAsync</a:t>
            </a:r>
            <a:r>
              <a:rPr lang="en-US" sz="1400" dirty="0" smtClean="0">
                <a:solidFill>
                  <a:srgbClr val="000000"/>
                </a:solidFill>
                <a:highlight>
                  <a:srgbClr val="FFFFFF"/>
                </a:highlight>
                <a:latin typeface="Lucida Console" panose="020B0609040504020204" pitchFamily="49" charset="0"/>
              </a:rPr>
              <a:t>()</a:t>
            </a:r>
          </a:p>
          <a:p>
            <a:pPr>
              <a:spcAft>
                <a:spcPts val="336"/>
              </a:spcAft>
            </a:pPr>
            <a:r>
              <a:rPr lang="en-US" sz="1400" dirty="0" smtClean="0">
                <a:solidFill>
                  <a:srgbClr val="000000"/>
                </a:solidFill>
                <a:highlight>
                  <a:srgbClr val="FFFFFF"/>
                </a:highlight>
                <a:latin typeface="Lucida Console" panose="020B0609040504020204" pitchFamily="49" charset="0"/>
              </a:rPr>
              <a:t>}</a:t>
            </a:r>
            <a:endParaRPr lang="en-US" sz="1400" dirty="0">
              <a:solidFill>
                <a:srgbClr val="000000"/>
              </a:solidFill>
              <a:highlight>
                <a:srgbClr val="FFFFFF"/>
              </a:highlight>
              <a:latin typeface="Lucida Console" panose="020B0609040504020204" pitchFamily="49" charset="0"/>
            </a:endParaRPr>
          </a:p>
          <a:p>
            <a:pPr>
              <a:spcAft>
                <a:spcPts val="336"/>
              </a:spcAft>
            </a:pPr>
            <a:r>
              <a:rPr lang="en-US" sz="1400" dirty="0" smtClean="0">
                <a:solidFill>
                  <a:srgbClr val="0000FF"/>
                </a:solidFill>
                <a:highlight>
                  <a:srgbClr val="FFFFFF"/>
                </a:highlight>
                <a:latin typeface="Lucida Console" panose="020B0609040504020204" pitchFamily="49" charset="0"/>
              </a:rPr>
              <a:t>catch</a:t>
            </a:r>
            <a:endParaRPr lang="en-US" sz="1400" dirty="0">
              <a:solidFill>
                <a:srgbClr val="000000"/>
              </a:solidFill>
              <a:highlight>
                <a:srgbClr val="FFFFFF"/>
              </a:highlight>
              <a:latin typeface="Lucida Console" panose="020B0609040504020204" pitchFamily="49" charset="0"/>
            </a:endParaRPr>
          </a:p>
          <a:p>
            <a:pPr>
              <a:spcAft>
                <a:spcPts val="336"/>
              </a:spcAft>
            </a:pPr>
            <a:r>
              <a:rPr lang="en-US" sz="1400" dirty="0" smtClean="0">
                <a:solidFill>
                  <a:srgbClr val="000000"/>
                </a:solidFill>
                <a:highlight>
                  <a:srgbClr val="FFFFFF"/>
                </a:highlight>
                <a:latin typeface="Lucida Console" panose="020B0609040504020204" pitchFamily="49" charset="0"/>
              </a:rPr>
              <a:t>{</a:t>
            </a:r>
            <a:endParaRPr lang="en-US" sz="1400" dirty="0">
              <a:solidFill>
                <a:srgbClr val="000000"/>
              </a:solidFill>
              <a:highlight>
                <a:srgbClr val="FFFFFF"/>
              </a:highlight>
              <a:latin typeface="Lucida Console" panose="020B0609040504020204" pitchFamily="49" charset="0"/>
            </a:endParaRPr>
          </a:p>
          <a:p>
            <a:pPr>
              <a:spcAft>
                <a:spcPts val="336"/>
              </a:spcAft>
            </a:pPr>
            <a:r>
              <a:rPr lang="en-US" sz="1400" dirty="0">
                <a:solidFill>
                  <a:srgbClr val="008000"/>
                </a:solidFill>
                <a:highlight>
                  <a:srgbClr val="FFFFFF"/>
                </a:highlight>
                <a:latin typeface="Lucida Console" panose="020B0609040504020204" pitchFamily="49" charset="0"/>
              </a:rPr>
              <a:t> </a:t>
            </a:r>
            <a:r>
              <a:rPr lang="en-US" sz="1400" dirty="0" smtClean="0">
                <a:solidFill>
                  <a:srgbClr val="008000"/>
                </a:solidFill>
                <a:highlight>
                  <a:srgbClr val="FFFFFF"/>
                </a:highlight>
                <a:latin typeface="Lucida Console" panose="020B0609040504020204" pitchFamily="49" charset="0"/>
              </a:rPr>
              <a:t>   // </a:t>
            </a:r>
            <a:r>
              <a:rPr lang="en-US" sz="1400" dirty="0">
                <a:solidFill>
                  <a:srgbClr val="008000"/>
                </a:solidFill>
                <a:highlight>
                  <a:srgbClr val="FFFFFF"/>
                </a:highlight>
                <a:latin typeface="Lucida Console" panose="020B0609040504020204" pitchFamily="49" charset="0"/>
              </a:rPr>
              <a:t>handle offline case</a:t>
            </a:r>
            <a:endParaRPr lang="en-US" sz="1400" dirty="0">
              <a:solidFill>
                <a:srgbClr val="000000"/>
              </a:solidFill>
              <a:highlight>
                <a:srgbClr val="FFFFFF"/>
              </a:highlight>
              <a:latin typeface="Lucida Console" panose="020B0609040504020204" pitchFamily="49" charset="0"/>
            </a:endParaRPr>
          </a:p>
          <a:p>
            <a:pPr>
              <a:spcAft>
                <a:spcPts val="336"/>
              </a:spcAft>
            </a:pPr>
            <a:r>
              <a:rPr lang="en-US" sz="1400" dirty="0" smtClean="0">
                <a:solidFill>
                  <a:srgbClr val="000000"/>
                </a:solidFill>
                <a:highlight>
                  <a:srgbClr val="FFFFFF"/>
                </a:highlight>
                <a:latin typeface="Lucida Console" panose="020B0609040504020204" pitchFamily="49" charset="0"/>
              </a:rPr>
              <a:t>}</a:t>
            </a:r>
            <a:endParaRPr lang="en-US" sz="1400" dirty="0">
              <a:solidFill>
                <a:srgbClr val="000000"/>
              </a:solidFill>
              <a:highlight>
                <a:srgbClr val="FFFFFF"/>
              </a:highlight>
              <a:latin typeface="Lucida Console" panose="020B0609040504020204" pitchFamily="49" charset="0"/>
            </a:endParaRPr>
          </a:p>
          <a:p>
            <a:pPr>
              <a:spcAft>
                <a:spcPts val="336"/>
              </a:spcAft>
            </a:pPr>
            <a:r>
              <a:rPr lang="en-US" sz="1400" dirty="0" smtClean="0">
                <a:solidFill>
                  <a:srgbClr val="0000FF"/>
                </a:solidFill>
                <a:highlight>
                  <a:srgbClr val="FFFFFF"/>
                </a:highlight>
                <a:latin typeface="Lucida Console" panose="020B0609040504020204" pitchFamily="49" charset="0"/>
              </a:rPr>
              <a:t>string</a:t>
            </a:r>
            <a:r>
              <a:rPr lang="en-US" sz="1400" dirty="0" smtClean="0">
                <a:solidFill>
                  <a:srgbClr val="000000"/>
                </a:solidFill>
                <a:highlight>
                  <a:srgbClr val="FFFFFF"/>
                </a:highlight>
                <a:latin typeface="Lucida Console" panose="020B0609040504020204" pitchFamily="49" charset="0"/>
              </a:rPr>
              <a:t> </a:t>
            </a:r>
            <a:r>
              <a:rPr lang="en-US" sz="1400" dirty="0">
                <a:solidFill>
                  <a:srgbClr val="000000"/>
                </a:solidFill>
                <a:highlight>
                  <a:srgbClr val="FFFFFF"/>
                </a:highlight>
                <a:latin typeface="Lucida Console" panose="020B0609040504020204" pitchFamily="49" charset="0"/>
              </a:rPr>
              <a:t>price = </a:t>
            </a:r>
            <a:r>
              <a:rPr lang="en-US" sz="1400" dirty="0" err="1">
                <a:solidFill>
                  <a:srgbClr val="000000"/>
                </a:solidFill>
                <a:highlight>
                  <a:srgbClr val="FFFFFF"/>
                </a:highlight>
                <a:latin typeface="Lucida Console" panose="020B0609040504020204" pitchFamily="49" charset="0"/>
              </a:rPr>
              <a:t>StoreListingInfo.FormattedPrice</a:t>
            </a:r>
            <a:r>
              <a:rPr lang="en-US" sz="1400" dirty="0">
                <a:solidFill>
                  <a:srgbClr val="000000"/>
                </a:solidFill>
                <a:highlight>
                  <a:srgbClr val="FFFFFF"/>
                </a:highlight>
                <a:latin typeface="Lucida Console" panose="020B0609040504020204" pitchFamily="49" charset="0"/>
              </a:rPr>
              <a:t>;</a:t>
            </a:r>
            <a:endParaRPr lang="en-US" sz="1400" dirty="0" smtClean="0">
              <a:solidFill>
                <a:schemeClr val="bg1"/>
              </a:solidFill>
              <a:highlight>
                <a:srgbClr val="FFFFFF"/>
              </a:highlight>
            </a:endParaRPr>
          </a:p>
          <a:p>
            <a:pPr>
              <a:spcAft>
                <a:spcPts val="336"/>
              </a:spcAft>
            </a:pPr>
            <a:endParaRPr lang="en-US" sz="1400" dirty="0">
              <a:solidFill>
                <a:srgbClr val="008080"/>
              </a:solidFill>
              <a:highlight>
                <a:srgbClr val="FFFFFF"/>
              </a:highlight>
              <a:latin typeface="Consolas"/>
            </a:endParaRPr>
          </a:p>
          <a:p>
            <a:pPr>
              <a:spcAft>
                <a:spcPts val="336"/>
              </a:spcAft>
            </a:pPr>
            <a:endParaRPr lang="en-US" sz="1400" dirty="0">
              <a:solidFill>
                <a:srgbClr val="008080"/>
              </a:solidFill>
              <a:highlight>
                <a:srgbClr val="FFFFFF"/>
              </a:highlight>
              <a:latin typeface="Consolas"/>
            </a:endParaRPr>
          </a:p>
          <a:p>
            <a:pPr>
              <a:spcAft>
                <a:spcPts val="336"/>
              </a:spcAft>
            </a:pPr>
            <a:endParaRPr lang="en-US" sz="1400" dirty="0">
              <a:solidFill>
                <a:srgbClr val="008080"/>
              </a:solidFill>
              <a:highlight>
                <a:srgbClr val="FFFFFF"/>
              </a:highlight>
              <a:latin typeface="Consolas"/>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690" t="46291" r="19644" b="11882"/>
          <a:stretch/>
        </p:blipFill>
        <p:spPr bwMode="auto">
          <a:xfrm>
            <a:off x="274638" y="4372355"/>
            <a:ext cx="7543799" cy="2560856"/>
          </a:xfrm>
          <a:prstGeom prst="rect">
            <a:avLst/>
          </a:prstGeom>
          <a:ln w="12700">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050914" y="4372355"/>
            <a:ext cx="6096000" cy="2554545"/>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solidFill>
                  <a:srgbClr val="0000FF"/>
                </a:solidFill>
                <a:highlight>
                  <a:srgbClr val="FFFFFF"/>
                </a:highlight>
                <a:latin typeface="Lucida Console" panose="020B0609040504020204" pitchFamily="49" charset="0"/>
              </a:rPr>
              <a:t> &lt;</a:t>
            </a:r>
            <a:r>
              <a:rPr lang="en-US" sz="1600" dirty="0" err="1">
                <a:solidFill>
                  <a:srgbClr val="A31515"/>
                </a:solidFill>
                <a:highlight>
                  <a:srgbClr val="FFFFFF"/>
                </a:highlight>
                <a:latin typeface="Lucida Console" panose="020B0609040504020204" pitchFamily="49" charset="0"/>
              </a:rPr>
              <a:t>ListingInformation</a:t>
            </a:r>
            <a:r>
              <a:rPr lang="en-US" sz="1600" dirty="0">
                <a:solidFill>
                  <a:srgbClr val="0000FF"/>
                </a:solidFill>
                <a:highlight>
                  <a:srgbClr val="FFFFFF"/>
                </a:highlight>
                <a:latin typeface="Lucida Console" panose="020B0609040504020204" pitchFamily="49" charset="0"/>
              </a:rPr>
              <a:t>&gt;</a:t>
            </a:r>
            <a:endParaRPr lang="en-US" sz="1600" dirty="0">
              <a:solidFill>
                <a:srgbClr val="000000"/>
              </a:solidFill>
              <a:highlight>
                <a:srgbClr val="FFFFFF"/>
              </a:highlight>
              <a:latin typeface="Lucida Console" panose="020B0609040504020204" pitchFamily="49" charset="0"/>
            </a:endParaRPr>
          </a:p>
          <a:p>
            <a:r>
              <a:rPr lang="en-US" sz="1600" dirty="0">
                <a:solidFill>
                  <a:srgbClr val="0000FF"/>
                </a:solidFill>
                <a:highlight>
                  <a:srgbClr val="FFFFFF"/>
                </a:highlight>
                <a:latin typeface="Lucida Console" panose="020B0609040504020204" pitchFamily="49" charset="0"/>
              </a:rPr>
              <a:t>    &lt;</a:t>
            </a:r>
            <a:r>
              <a:rPr lang="en-US" sz="1600" dirty="0">
                <a:solidFill>
                  <a:srgbClr val="A31515"/>
                </a:solidFill>
                <a:highlight>
                  <a:srgbClr val="FFFFFF"/>
                </a:highlight>
                <a:latin typeface="Lucida Console" panose="020B0609040504020204" pitchFamily="49" charset="0"/>
              </a:rPr>
              <a:t>App</a:t>
            </a:r>
            <a:r>
              <a:rPr lang="en-US" sz="1600" dirty="0" smtClean="0">
                <a:solidFill>
                  <a:srgbClr val="0000FF"/>
                </a:solidFill>
                <a:highlight>
                  <a:srgbClr val="FFFFFF"/>
                </a:highlight>
                <a:latin typeface="Lucida Console" panose="020B0609040504020204" pitchFamily="49" charset="0"/>
              </a:rPr>
              <a:t>&gt;</a:t>
            </a:r>
            <a:endParaRPr lang="en-US" sz="1600" dirty="0" smtClean="0">
              <a:solidFill>
                <a:srgbClr val="000000"/>
              </a:solidFill>
              <a:latin typeface="Consolas" pitchFamily="49" charset="0"/>
              <a:cs typeface="Consolas" pitchFamily="49" charset="0"/>
            </a:endParaRPr>
          </a:p>
          <a:p>
            <a:r>
              <a:rPr lang="en-US" sz="1600" dirty="0" smtClean="0">
                <a:solidFill>
                  <a:srgbClr val="000000"/>
                </a:solidFill>
                <a:latin typeface="Consolas" pitchFamily="49" charset="0"/>
                <a:cs typeface="Consolas" pitchFamily="49" charset="0"/>
              </a:rPr>
              <a:t>      </a:t>
            </a:r>
            <a:r>
              <a:rPr lang="en-US" sz="1600" dirty="0" smtClean="0">
                <a:solidFill>
                  <a:srgbClr val="0000FF"/>
                </a:solidFill>
                <a:highlight>
                  <a:srgbClr val="FFFFFF"/>
                </a:highlight>
                <a:latin typeface="Lucida Console" panose="020B0609040504020204" pitchFamily="49" charset="0"/>
              </a:rPr>
              <a:t>&lt;</a:t>
            </a:r>
            <a:r>
              <a:rPr lang="en-US" sz="1600" dirty="0" err="1" smtClean="0">
                <a:solidFill>
                  <a:srgbClr val="A31515"/>
                </a:solidFill>
                <a:highlight>
                  <a:srgbClr val="FFFFFF"/>
                </a:highlight>
                <a:latin typeface="Lucida Console" panose="020B0609040504020204" pitchFamily="49" charset="0"/>
              </a:rPr>
              <a:t>MarketData</a:t>
            </a:r>
            <a:r>
              <a:rPr lang="en-US" sz="1600" dirty="0" smtClean="0">
                <a:solidFill>
                  <a:srgbClr val="0000FF"/>
                </a:solidFill>
                <a:highlight>
                  <a:srgbClr val="FFFFFF"/>
                </a:highlight>
                <a:latin typeface="Lucida Console" panose="020B0609040504020204" pitchFamily="49" charset="0"/>
              </a:rPr>
              <a:t> </a:t>
            </a:r>
            <a:r>
              <a:rPr lang="en-US" sz="1600" dirty="0" err="1" smtClean="0">
                <a:solidFill>
                  <a:srgbClr val="FF0000"/>
                </a:solidFill>
                <a:highlight>
                  <a:srgbClr val="FFFFFF"/>
                </a:highlight>
                <a:latin typeface="Lucida Console" panose="020B0609040504020204" pitchFamily="49" charset="0"/>
              </a:rPr>
              <a:t>xml:lang</a:t>
            </a:r>
            <a:r>
              <a:rPr lang="en-US" sz="1600" dirty="0" smtClean="0">
                <a:solidFill>
                  <a:srgbClr val="0000FF"/>
                </a:solidFill>
                <a:highlight>
                  <a:srgbClr val="FFFFFF"/>
                </a:highlight>
                <a:latin typeface="Lucida Console" panose="020B0609040504020204" pitchFamily="49" charset="0"/>
              </a:rPr>
              <a:t>=</a:t>
            </a:r>
            <a:r>
              <a:rPr lang="en-US" sz="1600" dirty="0" smtClean="0">
                <a:solidFill>
                  <a:srgbClr val="000000"/>
                </a:solidFill>
                <a:highlight>
                  <a:srgbClr val="FFFFFF"/>
                </a:highlight>
                <a:latin typeface="Lucida Console" panose="020B0609040504020204" pitchFamily="49" charset="0"/>
              </a:rPr>
              <a:t>"</a:t>
            </a:r>
            <a:r>
              <a:rPr lang="en-US" sz="1600" dirty="0" smtClean="0">
                <a:solidFill>
                  <a:srgbClr val="0000FF"/>
                </a:solidFill>
                <a:highlight>
                  <a:srgbClr val="FFFFFF"/>
                </a:highlight>
                <a:latin typeface="Lucida Console" panose="020B0609040504020204" pitchFamily="49" charset="0"/>
              </a:rPr>
              <a:t>en-us</a:t>
            </a:r>
            <a:r>
              <a:rPr lang="en-US" sz="1600" dirty="0" smtClean="0">
                <a:solidFill>
                  <a:srgbClr val="000000"/>
                </a:solidFill>
                <a:highlight>
                  <a:srgbClr val="FFFFFF"/>
                </a:highlight>
                <a:latin typeface="Lucida Console" panose="020B0609040504020204" pitchFamily="49" charset="0"/>
              </a:rPr>
              <a:t>"</a:t>
            </a:r>
            <a:r>
              <a:rPr lang="en-US" sz="1600" dirty="0" smtClean="0">
                <a:solidFill>
                  <a:srgbClr val="0000FF"/>
                </a:solidFill>
                <a:highlight>
                  <a:srgbClr val="FFFFFF"/>
                </a:highlight>
                <a:latin typeface="Lucida Console" panose="020B0609040504020204" pitchFamily="49" charset="0"/>
              </a:rPr>
              <a:t>&gt;</a:t>
            </a:r>
            <a:endParaRPr lang="en-US" sz="1600" dirty="0" smtClean="0">
              <a:solidFill>
                <a:srgbClr val="000000"/>
              </a:solidFill>
              <a:highlight>
                <a:srgbClr val="FFFFFF"/>
              </a:highlight>
              <a:latin typeface="Lucida Console" panose="020B0609040504020204" pitchFamily="49" charset="0"/>
            </a:endParaRPr>
          </a:p>
          <a:p>
            <a:r>
              <a:rPr lang="en-US" sz="1600" dirty="0" smtClean="0">
                <a:solidFill>
                  <a:srgbClr val="0000FF"/>
                </a:solidFill>
                <a:highlight>
                  <a:srgbClr val="FFFFFF"/>
                </a:highlight>
                <a:latin typeface="Lucida Console" panose="020B0609040504020204" pitchFamily="49" charset="0"/>
              </a:rPr>
              <a:t>        </a:t>
            </a:r>
            <a:r>
              <a:rPr lang="en-US" sz="1600" dirty="0">
                <a:solidFill>
                  <a:srgbClr val="0000FF"/>
                </a:solidFill>
                <a:highlight>
                  <a:srgbClr val="FFFFFF"/>
                </a:highlight>
                <a:latin typeface="Lucida Console" panose="020B0609040504020204" pitchFamily="49" charset="0"/>
              </a:rPr>
              <a:t>&lt;</a:t>
            </a:r>
            <a:r>
              <a:rPr lang="en-US" sz="1600" dirty="0">
                <a:solidFill>
                  <a:srgbClr val="A31515"/>
                </a:solidFill>
                <a:highlight>
                  <a:srgbClr val="FFFFFF"/>
                </a:highlight>
                <a:latin typeface="Lucida Console" panose="020B0609040504020204" pitchFamily="49" charset="0"/>
              </a:rPr>
              <a:t>Name</a:t>
            </a:r>
            <a:r>
              <a:rPr lang="en-US" sz="1600" dirty="0">
                <a:solidFill>
                  <a:srgbClr val="0000FF"/>
                </a:solidFill>
                <a:highlight>
                  <a:srgbClr val="FFFFFF"/>
                </a:highlight>
                <a:latin typeface="Lucida Console" panose="020B0609040504020204" pitchFamily="49" charset="0"/>
              </a:rPr>
              <a:t>&gt;</a:t>
            </a:r>
            <a:r>
              <a:rPr lang="en-US" sz="1600" dirty="0">
                <a:solidFill>
                  <a:srgbClr val="000000"/>
                </a:solidFill>
                <a:highlight>
                  <a:srgbClr val="FFFFFF"/>
                </a:highlight>
                <a:latin typeface="Lucida Console" panose="020B0609040504020204" pitchFamily="49" charset="0"/>
              </a:rPr>
              <a:t>Build my run</a:t>
            </a:r>
            <a:r>
              <a:rPr lang="en-US" sz="1600" dirty="0">
                <a:solidFill>
                  <a:srgbClr val="0000FF"/>
                </a:solidFill>
                <a:highlight>
                  <a:srgbClr val="FFFFFF"/>
                </a:highlight>
                <a:latin typeface="Lucida Console" panose="020B0609040504020204" pitchFamily="49" charset="0"/>
              </a:rPr>
              <a:t>&lt;/</a:t>
            </a:r>
            <a:r>
              <a:rPr lang="en-US" sz="1600" dirty="0">
                <a:solidFill>
                  <a:srgbClr val="A31515"/>
                </a:solidFill>
                <a:highlight>
                  <a:srgbClr val="FFFFFF"/>
                </a:highlight>
                <a:latin typeface="Lucida Console" panose="020B0609040504020204" pitchFamily="49" charset="0"/>
              </a:rPr>
              <a:t>Name</a:t>
            </a:r>
            <a:r>
              <a:rPr lang="en-US" sz="1600" dirty="0">
                <a:solidFill>
                  <a:srgbClr val="0000FF"/>
                </a:solidFill>
                <a:highlight>
                  <a:srgbClr val="FFFFFF"/>
                </a:highlight>
                <a:latin typeface="Lucida Console" panose="020B0609040504020204" pitchFamily="49" charset="0"/>
              </a:rPr>
              <a:t>&gt;        </a:t>
            </a:r>
            <a:endParaRPr lang="en-US" sz="1600" dirty="0">
              <a:solidFill>
                <a:srgbClr val="000000"/>
              </a:solidFill>
              <a:highlight>
                <a:srgbClr val="FFFFFF"/>
              </a:highlight>
              <a:latin typeface="Lucida Console" panose="020B0609040504020204" pitchFamily="49" charset="0"/>
            </a:endParaRPr>
          </a:p>
          <a:p>
            <a:r>
              <a:rPr lang="en-US" sz="1600" dirty="0">
                <a:solidFill>
                  <a:srgbClr val="0000FF"/>
                </a:solidFill>
                <a:highlight>
                  <a:srgbClr val="FFFFFF"/>
                </a:highlight>
                <a:latin typeface="Lucida Console" panose="020B0609040504020204" pitchFamily="49" charset="0"/>
              </a:rPr>
              <a:t>        &lt;</a:t>
            </a:r>
            <a:r>
              <a:rPr lang="en-US" sz="1600" dirty="0">
                <a:solidFill>
                  <a:srgbClr val="A31515"/>
                </a:solidFill>
                <a:highlight>
                  <a:srgbClr val="FFFFFF"/>
                </a:highlight>
                <a:latin typeface="Lucida Console" panose="020B0609040504020204" pitchFamily="49" charset="0"/>
              </a:rPr>
              <a:t>Price</a:t>
            </a:r>
            <a:r>
              <a:rPr lang="en-US" sz="1600" dirty="0">
                <a:solidFill>
                  <a:srgbClr val="0000FF"/>
                </a:solidFill>
                <a:highlight>
                  <a:srgbClr val="FFFFFF"/>
                </a:highlight>
                <a:latin typeface="Lucida Console" panose="020B0609040504020204" pitchFamily="49" charset="0"/>
              </a:rPr>
              <a:t>&gt;</a:t>
            </a:r>
            <a:r>
              <a:rPr lang="en-US" sz="1600" dirty="0">
                <a:solidFill>
                  <a:srgbClr val="000000"/>
                </a:solidFill>
                <a:highlight>
                  <a:srgbClr val="FFFFFF"/>
                </a:highlight>
                <a:latin typeface="Lucida Console" panose="020B0609040504020204" pitchFamily="49" charset="0"/>
              </a:rPr>
              <a:t>1.99</a:t>
            </a:r>
            <a:r>
              <a:rPr lang="en-US" sz="1600" dirty="0">
                <a:solidFill>
                  <a:srgbClr val="0000FF"/>
                </a:solidFill>
                <a:highlight>
                  <a:srgbClr val="FFFFFF"/>
                </a:highlight>
                <a:latin typeface="Lucida Console" panose="020B0609040504020204" pitchFamily="49" charset="0"/>
              </a:rPr>
              <a:t>&lt;/</a:t>
            </a:r>
            <a:r>
              <a:rPr lang="en-US" sz="1600" dirty="0">
                <a:solidFill>
                  <a:srgbClr val="A31515"/>
                </a:solidFill>
                <a:highlight>
                  <a:srgbClr val="FFFFFF"/>
                </a:highlight>
                <a:latin typeface="Lucida Console" panose="020B0609040504020204" pitchFamily="49" charset="0"/>
              </a:rPr>
              <a:t>Price</a:t>
            </a:r>
            <a:r>
              <a:rPr lang="en-US" sz="1600" dirty="0">
                <a:solidFill>
                  <a:srgbClr val="0000FF"/>
                </a:solidFill>
                <a:highlight>
                  <a:srgbClr val="FFFFFF"/>
                </a:highlight>
                <a:latin typeface="Lucida Console" panose="020B0609040504020204" pitchFamily="49" charset="0"/>
              </a:rPr>
              <a:t>&gt;</a:t>
            </a:r>
            <a:endParaRPr lang="en-US" sz="1600" dirty="0">
              <a:solidFill>
                <a:srgbClr val="000000"/>
              </a:solidFill>
              <a:highlight>
                <a:srgbClr val="FFFFFF"/>
              </a:highlight>
              <a:latin typeface="Lucida Console" panose="020B0609040504020204" pitchFamily="49" charset="0"/>
            </a:endParaRPr>
          </a:p>
          <a:p>
            <a:r>
              <a:rPr lang="en-US" sz="1600" dirty="0">
                <a:solidFill>
                  <a:srgbClr val="0000FF"/>
                </a:solidFill>
                <a:highlight>
                  <a:srgbClr val="FFFFFF"/>
                </a:highlight>
                <a:latin typeface="Lucida Console" panose="020B0609040504020204" pitchFamily="49" charset="0"/>
              </a:rPr>
              <a:t>        &lt;</a:t>
            </a:r>
            <a:r>
              <a:rPr lang="en-US" sz="1600" dirty="0" err="1">
                <a:solidFill>
                  <a:srgbClr val="A31515"/>
                </a:solidFill>
                <a:highlight>
                  <a:srgbClr val="FFFFFF"/>
                </a:highlight>
                <a:latin typeface="Lucida Console" panose="020B0609040504020204" pitchFamily="49" charset="0"/>
              </a:rPr>
              <a:t>CurrencySymbol</a:t>
            </a:r>
            <a:r>
              <a:rPr lang="en-US" sz="1600" dirty="0">
                <a:solidFill>
                  <a:srgbClr val="0000FF"/>
                </a:solidFill>
                <a:highlight>
                  <a:srgbClr val="FFFFFF"/>
                </a:highlight>
                <a:latin typeface="Lucida Console" panose="020B0609040504020204" pitchFamily="49" charset="0"/>
              </a:rPr>
              <a:t>&gt;</a:t>
            </a:r>
            <a:r>
              <a:rPr lang="en-US" sz="1600" dirty="0">
                <a:solidFill>
                  <a:srgbClr val="000000"/>
                </a:solidFill>
                <a:highlight>
                  <a:srgbClr val="FFFFFF"/>
                </a:highlight>
                <a:latin typeface="Lucida Console" panose="020B0609040504020204" pitchFamily="49" charset="0"/>
              </a:rPr>
              <a:t>$</a:t>
            </a:r>
            <a:r>
              <a:rPr lang="en-US" sz="1600" dirty="0">
                <a:solidFill>
                  <a:srgbClr val="0000FF"/>
                </a:solidFill>
                <a:highlight>
                  <a:srgbClr val="FFFFFF"/>
                </a:highlight>
                <a:latin typeface="Lucida Console" panose="020B0609040504020204" pitchFamily="49" charset="0"/>
              </a:rPr>
              <a:t>&lt;/</a:t>
            </a:r>
            <a:r>
              <a:rPr lang="en-US" sz="1600" dirty="0" err="1">
                <a:solidFill>
                  <a:srgbClr val="A31515"/>
                </a:solidFill>
                <a:highlight>
                  <a:srgbClr val="FFFFFF"/>
                </a:highlight>
                <a:latin typeface="Lucida Console" panose="020B0609040504020204" pitchFamily="49" charset="0"/>
              </a:rPr>
              <a:t>CurrencySymbol</a:t>
            </a:r>
            <a:r>
              <a:rPr lang="en-US" sz="1600" dirty="0">
                <a:solidFill>
                  <a:srgbClr val="0000FF"/>
                </a:solidFill>
                <a:highlight>
                  <a:srgbClr val="FFFFFF"/>
                </a:highlight>
                <a:latin typeface="Lucida Console" panose="020B0609040504020204" pitchFamily="49" charset="0"/>
              </a:rPr>
              <a:t>&gt;</a:t>
            </a:r>
            <a:endParaRPr lang="en-US" sz="1600" dirty="0">
              <a:solidFill>
                <a:srgbClr val="000000"/>
              </a:solidFill>
              <a:highlight>
                <a:srgbClr val="FFFFFF"/>
              </a:highlight>
              <a:latin typeface="Lucida Console" panose="020B0609040504020204" pitchFamily="49" charset="0"/>
            </a:endParaRPr>
          </a:p>
          <a:p>
            <a:r>
              <a:rPr lang="en-US" sz="1600" dirty="0">
                <a:solidFill>
                  <a:srgbClr val="0000FF"/>
                </a:solidFill>
                <a:highlight>
                  <a:srgbClr val="FFFFFF"/>
                </a:highlight>
                <a:latin typeface="Lucida Console" panose="020B0609040504020204" pitchFamily="49" charset="0"/>
              </a:rPr>
              <a:t>        &lt;</a:t>
            </a:r>
            <a:r>
              <a:rPr lang="en-US" sz="1600" dirty="0" err="1">
                <a:solidFill>
                  <a:srgbClr val="A31515"/>
                </a:solidFill>
                <a:highlight>
                  <a:srgbClr val="FFFFFF"/>
                </a:highlight>
                <a:latin typeface="Lucida Console" panose="020B0609040504020204" pitchFamily="49" charset="0"/>
              </a:rPr>
              <a:t>CurrencyCode</a:t>
            </a:r>
            <a:r>
              <a:rPr lang="en-US" sz="1600" dirty="0">
                <a:solidFill>
                  <a:srgbClr val="0000FF"/>
                </a:solidFill>
                <a:highlight>
                  <a:srgbClr val="FFFFFF"/>
                </a:highlight>
                <a:latin typeface="Lucida Console" panose="020B0609040504020204" pitchFamily="49" charset="0"/>
              </a:rPr>
              <a:t>&gt;</a:t>
            </a:r>
            <a:r>
              <a:rPr lang="en-US" sz="1600" dirty="0">
                <a:solidFill>
                  <a:srgbClr val="000000"/>
                </a:solidFill>
                <a:highlight>
                  <a:srgbClr val="FFFFFF"/>
                </a:highlight>
                <a:latin typeface="Lucida Console" panose="020B0609040504020204" pitchFamily="49" charset="0"/>
              </a:rPr>
              <a:t>USD</a:t>
            </a:r>
            <a:r>
              <a:rPr lang="en-US" sz="1600" dirty="0">
                <a:solidFill>
                  <a:srgbClr val="0000FF"/>
                </a:solidFill>
                <a:highlight>
                  <a:srgbClr val="FFFFFF"/>
                </a:highlight>
                <a:latin typeface="Lucida Console" panose="020B0609040504020204" pitchFamily="49" charset="0"/>
              </a:rPr>
              <a:t>&lt;/</a:t>
            </a:r>
            <a:r>
              <a:rPr lang="en-US" sz="1600" dirty="0" err="1">
                <a:solidFill>
                  <a:srgbClr val="A31515"/>
                </a:solidFill>
                <a:highlight>
                  <a:srgbClr val="FFFFFF"/>
                </a:highlight>
                <a:latin typeface="Lucida Console" panose="020B0609040504020204" pitchFamily="49" charset="0"/>
              </a:rPr>
              <a:t>CurrencyCode</a:t>
            </a:r>
            <a:r>
              <a:rPr lang="en-US" sz="1600" dirty="0">
                <a:solidFill>
                  <a:srgbClr val="0000FF"/>
                </a:solidFill>
                <a:highlight>
                  <a:srgbClr val="FFFFFF"/>
                </a:highlight>
                <a:latin typeface="Lucida Console" panose="020B0609040504020204" pitchFamily="49" charset="0"/>
              </a:rPr>
              <a:t>&gt;</a:t>
            </a:r>
            <a:endParaRPr lang="en-US" sz="1600" dirty="0">
              <a:solidFill>
                <a:srgbClr val="000000"/>
              </a:solidFill>
              <a:highlight>
                <a:srgbClr val="FFFFFF"/>
              </a:highlight>
              <a:latin typeface="Lucida Console" panose="020B0609040504020204" pitchFamily="49" charset="0"/>
            </a:endParaRPr>
          </a:p>
          <a:p>
            <a:r>
              <a:rPr lang="en-US" sz="1600" dirty="0">
                <a:solidFill>
                  <a:srgbClr val="0000FF"/>
                </a:solidFill>
                <a:highlight>
                  <a:srgbClr val="FFFFFF"/>
                </a:highlight>
                <a:latin typeface="Lucida Console" panose="020B0609040504020204" pitchFamily="49" charset="0"/>
              </a:rPr>
              <a:t>      &lt;/</a:t>
            </a:r>
            <a:r>
              <a:rPr lang="en-US" sz="1600" dirty="0" err="1">
                <a:solidFill>
                  <a:srgbClr val="A31515"/>
                </a:solidFill>
                <a:highlight>
                  <a:srgbClr val="FFFFFF"/>
                </a:highlight>
                <a:latin typeface="Lucida Console" panose="020B0609040504020204" pitchFamily="49" charset="0"/>
              </a:rPr>
              <a:t>MarketData</a:t>
            </a:r>
            <a:r>
              <a:rPr lang="en-US" sz="1600" dirty="0">
                <a:solidFill>
                  <a:srgbClr val="0000FF"/>
                </a:solidFill>
                <a:highlight>
                  <a:srgbClr val="FFFFFF"/>
                </a:highlight>
                <a:latin typeface="Lucida Console" panose="020B0609040504020204" pitchFamily="49" charset="0"/>
              </a:rPr>
              <a:t>&gt;</a:t>
            </a:r>
            <a:endParaRPr lang="en-US" sz="1600" dirty="0">
              <a:solidFill>
                <a:srgbClr val="000000"/>
              </a:solidFill>
              <a:highlight>
                <a:srgbClr val="FFFFFF"/>
              </a:highlight>
              <a:latin typeface="Lucida Console" panose="020B0609040504020204" pitchFamily="49" charset="0"/>
            </a:endParaRPr>
          </a:p>
          <a:p>
            <a:r>
              <a:rPr lang="en-US" sz="1600" dirty="0" smtClean="0">
                <a:solidFill>
                  <a:srgbClr val="000000"/>
                </a:solidFill>
                <a:latin typeface="Consolas" pitchFamily="49" charset="0"/>
                <a:cs typeface="Consolas" pitchFamily="49" charset="0"/>
              </a:rPr>
              <a:t>    </a:t>
            </a:r>
            <a:r>
              <a:rPr lang="en-US" sz="1600" dirty="0" smtClean="0">
                <a:solidFill>
                  <a:srgbClr val="0000FF"/>
                </a:solidFill>
                <a:highlight>
                  <a:srgbClr val="FFFFFF"/>
                </a:highlight>
                <a:latin typeface="Lucida Console" panose="020B0609040504020204" pitchFamily="49" charset="0"/>
              </a:rPr>
              <a:t>&lt;/</a:t>
            </a:r>
            <a:r>
              <a:rPr lang="en-US" sz="1600" dirty="0">
                <a:solidFill>
                  <a:srgbClr val="A31515"/>
                </a:solidFill>
                <a:highlight>
                  <a:srgbClr val="FFFFFF"/>
                </a:highlight>
                <a:latin typeface="Lucida Console" panose="020B0609040504020204" pitchFamily="49" charset="0"/>
              </a:rPr>
              <a:t>App</a:t>
            </a:r>
            <a:r>
              <a:rPr lang="en-US" sz="1600" dirty="0" smtClean="0">
                <a:solidFill>
                  <a:srgbClr val="0000FF"/>
                </a:solidFill>
                <a:highlight>
                  <a:srgbClr val="FFFFFF"/>
                </a:highlight>
                <a:latin typeface="Lucida Console" panose="020B0609040504020204" pitchFamily="49" charset="0"/>
              </a:rPr>
              <a:t>&gt;</a:t>
            </a:r>
          </a:p>
          <a:p>
            <a:r>
              <a:rPr lang="en-US" sz="1600" dirty="0" smtClean="0">
                <a:solidFill>
                  <a:srgbClr val="0000FF"/>
                </a:solidFill>
                <a:highlight>
                  <a:srgbClr val="FFFFFF"/>
                </a:highlight>
                <a:latin typeface="Lucida Console" panose="020B0609040504020204" pitchFamily="49" charset="0"/>
              </a:rPr>
              <a:t> &lt;</a:t>
            </a:r>
            <a:r>
              <a:rPr lang="en-US" sz="1600" dirty="0">
                <a:solidFill>
                  <a:srgbClr val="0000FF"/>
                </a:solidFill>
                <a:highlight>
                  <a:srgbClr val="FFFFFF"/>
                </a:highlight>
                <a:latin typeface="Lucida Console" panose="020B0609040504020204" pitchFamily="49" charset="0"/>
              </a:rPr>
              <a:t>/</a:t>
            </a:r>
            <a:r>
              <a:rPr lang="en-US" sz="1600" dirty="0" err="1" smtClean="0">
                <a:solidFill>
                  <a:srgbClr val="A31515"/>
                </a:solidFill>
                <a:highlight>
                  <a:srgbClr val="FFFFFF"/>
                </a:highlight>
                <a:latin typeface="Lucida Console" panose="020B0609040504020204" pitchFamily="49" charset="0"/>
              </a:rPr>
              <a:t>ListingInformation</a:t>
            </a:r>
            <a:r>
              <a:rPr lang="en-US" sz="1600" dirty="0" smtClean="0">
                <a:solidFill>
                  <a:srgbClr val="0000FF"/>
                </a:solidFill>
                <a:highlight>
                  <a:srgbClr val="FFFFFF"/>
                </a:highlight>
                <a:latin typeface="Lucida Console" panose="020B0609040504020204" pitchFamily="49" charset="0"/>
              </a:rPr>
              <a:t>&gt;</a:t>
            </a:r>
          </a:p>
        </p:txBody>
      </p:sp>
    </p:spTree>
    <p:extLst>
      <p:ext uri="{BB962C8B-B14F-4D97-AF65-F5344CB8AC3E}">
        <p14:creationId xmlns:p14="http://schemas.microsoft.com/office/powerpoint/2010/main" val="12566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9" presetClass="emph" presetSubtype="0" nodeType="withEffect">
                                  <p:stCondLst>
                                    <p:cond delay="0"/>
                                  </p:stCondLst>
                                  <p:childTnLst>
                                    <p:set>
                                      <p:cBhvr rctx="PPT">
                                        <p:cTn id="14" dur="indefinite"/>
                                        <p:tgtEl>
                                          <p:spTgt spid="4"/>
                                        </p:tgtEl>
                                        <p:attrNameLst>
                                          <p:attrName>style.opacity</p:attrName>
                                        </p:attrNameLst>
                                      </p:cBhvr>
                                      <p:to>
                                        <p:strVal val="0.25"/>
                                      </p:to>
                                    </p:set>
                                    <p:animEffect filter="image" prLst="opacity: 0.25">
                                      <p:cBhvr rctx="IE">
                                        <p:cTn id="1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Monetization </a:t>
            </a:r>
            <a:r>
              <a:rPr lang="en-US" sz="5400" dirty="0"/>
              <a:t>o</a:t>
            </a:r>
            <a:r>
              <a:rPr lang="en-US" sz="5400" dirty="0" smtClean="0"/>
              <a:t>pportunities </a:t>
            </a:r>
            <a:r>
              <a:rPr lang="en-US" sz="5400" dirty="0"/>
              <a:t>for Windows Store apps in Windows 8.1</a:t>
            </a:r>
          </a:p>
        </p:txBody>
      </p:sp>
      <p:sp>
        <p:nvSpPr>
          <p:cNvPr id="3" name="Subtitle 2"/>
          <p:cNvSpPr>
            <a:spLocks noGrp="1"/>
          </p:cNvSpPr>
          <p:nvPr>
            <p:ph type="subTitle" idx="1"/>
          </p:nvPr>
        </p:nvSpPr>
        <p:spPr/>
        <p:txBody>
          <a:bodyPr/>
          <a:lstStyle/>
          <a:p>
            <a:r>
              <a:rPr lang="en-US" dirty="0" smtClean="0"/>
              <a:t>Arik Cohen</a:t>
            </a:r>
          </a:p>
          <a:p>
            <a:r>
              <a:rPr lang="en-US" dirty="0" smtClean="0"/>
              <a:t>Principal Program Manager Lead</a:t>
            </a:r>
          </a:p>
          <a:p>
            <a:r>
              <a:rPr lang="en-US" dirty="0" smtClean="0"/>
              <a:t>3-121</a:t>
            </a:r>
          </a:p>
        </p:txBody>
      </p:sp>
    </p:spTree>
    <p:extLst>
      <p:ext uri="{BB962C8B-B14F-4D97-AF65-F5344CB8AC3E}">
        <p14:creationId xmlns:p14="http://schemas.microsoft.com/office/powerpoint/2010/main" val="388443385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for purchase</a:t>
            </a:r>
            <a:endParaRPr lang="en-US" dirty="0"/>
          </a:p>
        </p:txBody>
      </p:sp>
      <p:sp>
        <p:nvSpPr>
          <p:cNvPr id="3" name="Content Placeholder 2"/>
          <p:cNvSpPr>
            <a:spLocks noGrp="1"/>
          </p:cNvSpPr>
          <p:nvPr>
            <p:ph sz="quarter" idx="14"/>
          </p:nvPr>
        </p:nvSpPr>
        <p:spPr/>
        <p:txBody>
          <a:bodyPr>
            <a:normAutofit/>
          </a:bodyPr>
          <a:lstStyle/>
          <a:p>
            <a:r>
              <a:rPr lang="en-US" sz="2000" dirty="0">
                <a:solidFill>
                  <a:srgbClr val="0000FF"/>
                </a:solidFill>
                <a:highlight>
                  <a:srgbClr val="FFFFFF"/>
                </a:highlight>
                <a:latin typeface="Lucida Console" panose="020B0609040504020204" pitchFamily="49" charset="0"/>
              </a:rPr>
              <a:t>await</a:t>
            </a:r>
            <a:r>
              <a:rPr lang="en-US" sz="2000" dirty="0">
                <a:solidFill>
                  <a:srgbClr val="000000"/>
                </a:solidFill>
                <a:highlight>
                  <a:srgbClr val="FFFFFF"/>
                </a:highlight>
                <a:latin typeface="Lucida Console" panose="020B0609040504020204" pitchFamily="49" charset="0"/>
              </a:rPr>
              <a:t> </a:t>
            </a:r>
            <a:r>
              <a:rPr lang="en-US" sz="2000" dirty="0" err="1" smtClean="0">
                <a:solidFill>
                  <a:srgbClr val="2B91AF"/>
                </a:solidFill>
                <a:highlight>
                  <a:srgbClr val="FFFFFF"/>
                </a:highlight>
                <a:latin typeface="Lucida Console" panose="020B0609040504020204" pitchFamily="49" charset="0"/>
              </a:rPr>
              <a:t>Store</a:t>
            </a:r>
            <a:r>
              <a:rPr lang="en-US" sz="2000" dirty="0" err="1" smtClean="0">
                <a:solidFill>
                  <a:srgbClr val="000000"/>
                </a:solidFill>
                <a:highlight>
                  <a:srgbClr val="FFFFFF"/>
                </a:highlight>
                <a:latin typeface="Lucida Console" panose="020B0609040504020204" pitchFamily="49" charset="0"/>
              </a:rPr>
              <a:t>.RequestAppPurchaseAsync</a:t>
            </a:r>
            <a:r>
              <a:rPr lang="en-US" sz="2000" dirty="0" smtClean="0">
                <a:solidFill>
                  <a:srgbClr val="000000"/>
                </a:solidFill>
                <a:highlight>
                  <a:srgbClr val="FFFFFF"/>
                </a:highlight>
                <a:latin typeface="Lucida Console" panose="020B0609040504020204" pitchFamily="49" charset="0"/>
              </a:rPr>
              <a:t>(</a:t>
            </a:r>
            <a:r>
              <a:rPr lang="en-US" sz="2000" dirty="0" err="1" smtClean="0">
                <a:solidFill>
                  <a:srgbClr val="000000"/>
                </a:solidFill>
                <a:highlight>
                  <a:srgbClr val="FFFFFF"/>
                </a:highlight>
                <a:latin typeface="Lucida Console" panose="020B0609040504020204" pitchFamily="49" charset="0"/>
              </a:rPr>
              <a:t>fRerequestReceipt</a:t>
            </a:r>
            <a:r>
              <a:rPr lang="en-US" sz="2000" dirty="0" smtClean="0">
                <a:solidFill>
                  <a:srgbClr val="000000"/>
                </a:solidFill>
                <a:highlight>
                  <a:srgbClr val="FFFFFF"/>
                </a:highlight>
                <a:latin typeface="Lucida Console" panose="020B0609040504020204" pitchFamily="49" charset="0"/>
              </a:rPr>
              <a:t>);</a:t>
            </a:r>
            <a:endParaRPr lang="en-US" sz="2000" dirty="0">
              <a:solidFill>
                <a:srgbClr val="008080"/>
              </a:solidFill>
              <a:highlight>
                <a:srgbClr val="FFFFFF"/>
              </a:highlight>
              <a:latin typeface="Consolas"/>
            </a:endParaRPr>
          </a:p>
        </p:txBody>
      </p:sp>
    </p:spTree>
    <p:extLst>
      <p:ext uri="{BB962C8B-B14F-4D97-AF65-F5344CB8AC3E}">
        <p14:creationId xmlns:p14="http://schemas.microsoft.com/office/powerpoint/2010/main" val="1875667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Demo:</a:t>
            </a:r>
            <a:r>
              <a:rPr lang="en-US" dirty="0"/>
              <a:t> </a:t>
            </a:r>
            <a:r>
              <a:rPr lang="en-US" dirty="0" smtClean="0"/>
              <a:t>Add feature-differentiated trial</a:t>
            </a:r>
            <a:endParaRPr lang="en-US" dirty="0"/>
          </a:p>
        </p:txBody>
      </p:sp>
    </p:spTree>
    <p:extLst>
      <p:ext uri="{BB962C8B-B14F-4D97-AF65-F5344CB8AC3E}">
        <p14:creationId xmlns:p14="http://schemas.microsoft.com/office/powerpoint/2010/main" val="1524010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Monetization options</a:t>
            </a:r>
            <a:endParaRPr lang="en-US" dirty="0"/>
          </a:p>
        </p:txBody>
      </p:sp>
      <p:sp>
        <p:nvSpPr>
          <p:cNvPr id="10" name="Title 4"/>
          <p:cNvSpPr txBox="1">
            <a:spLocks/>
          </p:cNvSpPr>
          <p:nvPr/>
        </p:nvSpPr>
        <p:spPr>
          <a:xfrm>
            <a:off x="626560" y="1993301"/>
            <a:ext cx="2514599" cy="2506577"/>
          </a:xfrm>
          <a:prstGeom prst="rect">
            <a:avLst/>
          </a:prstGeom>
          <a:solidFill>
            <a:schemeClr val="accent1"/>
          </a:solidFill>
          <a:ln w="28575">
            <a:noFill/>
          </a:ln>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Advertising</a:t>
            </a:r>
            <a:endParaRPr lang="en-US" sz="4400" dirty="0">
              <a:gradFill>
                <a:gsLst>
                  <a:gs pos="0">
                    <a:srgbClr val="FFFFFF"/>
                  </a:gs>
                  <a:gs pos="100000">
                    <a:srgbClr val="FFFFFF"/>
                  </a:gs>
                </a:gsLst>
                <a:lin ang="5400000" scaled="0"/>
              </a:gradFill>
              <a:latin typeface="Segoe UI"/>
            </a:endParaRPr>
          </a:p>
        </p:txBody>
      </p:sp>
      <p:sp>
        <p:nvSpPr>
          <p:cNvPr id="12" name="Title 4"/>
          <p:cNvSpPr txBox="1">
            <a:spLocks/>
          </p:cNvSpPr>
          <p:nvPr/>
        </p:nvSpPr>
        <p:spPr>
          <a:xfrm>
            <a:off x="3504115" y="1993302"/>
            <a:ext cx="2514599" cy="2506577"/>
          </a:xfrm>
          <a:prstGeom prst="rect">
            <a:avLst/>
          </a:prstGeom>
          <a:solidFill>
            <a:schemeClr val="accent2"/>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Pay for download</a:t>
            </a:r>
            <a:endParaRPr lang="en-US" sz="4400" dirty="0">
              <a:gradFill>
                <a:gsLst>
                  <a:gs pos="0">
                    <a:srgbClr val="FFFFFF"/>
                  </a:gs>
                  <a:gs pos="100000">
                    <a:srgbClr val="FFFFFF"/>
                  </a:gs>
                </a:gsLst>
                <a:lin ang="5400000" scaled="0"/>
              </a:gradFill>
              <a:latin typeface="Segoe UI"/>
            </a:endParaRPr>
          </a:p>
        </p:txBody>
      </p:sp>
      <p:sp>
        <p:nvSpPr>
          <p:cNvPr id="13" name="Title 4"/>
          <p:cNvSpPr txBox="1">
            <a:spLocks/>
          </p:cNvSpPr>
          <p:nvPr/>
        </p:nvSpPr>
        <p:spPr>
          <a:xfrm>
            <a:off x="6399715" y="1993303"/>
            <a:ext cx="2514599" cy="2506577"/>
          </a:xfrm>
          <a:prstGeom prst="rect">
            <a:avLst/>
          </a:prstGeom>
          <a:solidFill>
            <a:schemeClr val="accent5"/>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In-app purchases</a:t>
            </a:r>
            <a:endParaRPr lang="en-US" sz="3600" dirty="0">
              <a:gradFill>
                <a:gsLst>
                  <a:gs pos="0">
                    <a:srgbClr val="FFFFFF"/>
                  </a:gs>
                  <a:gs pos="100000">
                    <a:srgbClr val="FFFFFF"/>
                  </a:gs>
                </a:gsLst>
                <a:lin ang="5400000" scaled="0"/>
              </a:gradFill>
              <a:latin typeface="Segoe UI"/>
            </a:endParaRPr>
          </a:p>
        </p:txBody>
      </p:sp>
      <p:sp>
        <p:nvSpPr>
          <p:cNvPr id="14" name="Title 4"/>
          <p:cNvSpPr txBox="1">
            <a:spLocks/>
          </p:cNvSpPr>
          <p:nvPr/>
        </p:nvSpPr>
        <p:spPr>
          <a:xfrm>
            <a:off x="9295315" y="1993303"/>
            <a:ext cx="2514599" cy="2506577"/>
          </a:xfrm>
          <a:prstGeom prst="rect">
            <a:avLst/>
          </a:prstGeom>
          <a:solidFill>
            <a:srgbClr val="DE5A00"/>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Use </a:t>
            </a:r>
          </a:p>
          <a:p>
            <a:pPr algn="ctr"/>
            <a:r>
              <a:rPr lang="en-US" sz="3600" dirty="0" smtClean="0">
                <a:gradFill>
                  <a:gsLst>
                    <a:gs pos="0">
                      <a:srgbClr val="FFFFFF"/>
                    </a:gs>
                    <a:gs pos="100000">
                      <a:srgbClr val="FFFFFF"/>
                    </a:gs>
                  </a:gsLst>
                  <a:lin ang="5400000" scaled="0"/>
                </a:gradFill>
                <a:latin typeface="Segoe UI"/>
              </a:rPr>
              <a:t>existing</a:t>
            </a:r>
            <a:endParaRPr lang="en-US" sz="4400" dirty="0">
              <a:gradFill>
                <a:gsLst>
                  <a:gs pos="0">
                    <a:srgbClr val="FFFFFF"/>
                  </a:gs>
                  <a:gs pos="100000">
                    <a:srgbClr val="FFFFFF"/>
                  </a:gs>
                </a:gsLst>
                <a:lin ang="5400000" scaled="0"/>
              </a:gradFill>
              <a:latin typeface="Segoe UI"/>
            </a:endParaRPr>
          </a:p>
        </p:txBody>
      </p:sp>
      <p:sp>
        <p:nvSpPr>
          <p:cNvPr id="8" name="Title 4"/>
          <p:cNvSpPr txBox="1">
            <a:spLocks/>
          </p:cNvSpPr>
          <p:nvPr/>
        </p:nvSpPr>
        <p:spPr>
          <a:xfrm>
            <a:off x="6399715" y="1993300"/>
            <a:ext cx="2514599" cy="2506577"/>
          </a:xfrm>
          <a:prstGeom prst="rect">
            <a:avLst/>
          </a:prstGeom>
          <a:noFill/>
          <a:ln w="28575">
            <a:solidFill>
              <a:schemeClr val="tx1"/>
            </a:solidFill>
          </a:ln>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endParaRPr lang="en-US" sz="440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47502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par>
                                <p:cTn id="8" presetID="9" presetClass="emph" presetSubtype="0" grpId="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grpId="0" nodeType="with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solidFill>
                  <a:schemeClr val="tx1"/>
                </a:solidFill>
              </a:rPr>
              <a:t>Psychology of a user</a:t>
            </a:r>
            <a:endParaRPr lang="en-US" dirty="0">
              <a:solidFill>
                <a:schemeClr val="tx1"/>
              </a:solidFill>
            </a:endParaRPr>
          </a:p>
          <a:p>
            <a:r>
              <a:rPr lang="en-US" dirty="0" smtClean="0">
                <a:solidFill>
                  <a:schemeClr val="tx1"/>
                </a:solidFill>
              </a:rPr>
              <a:t>Where to offer upsell</a:t>
            </a:r>
          </a:p>
        </p:txBody>
      </p:sp>
      <p:sp>
        <p:nvSpPr>
          <p:cNvPr id="5" name="Title 4"/>
          <p:cNvSpPr>
            <a:spLocks noGrp="1"/>
          </p:cNvSpPr>
          <p:nvPr>
            <p:ph type="ctrTitle"/>
          </p:nvPr>
        </p:nvSpPr>
        <p:spPr>
          <a:solidFill>
            <a:schemeClr val="accent5"/>
          </a:solidFill>
        </p:spPr>
        <p:txBody>
          <a:bodyPr/>
          <a:lstStyle/>
          <a:p>
            <a:r>
              <a:rPr lang="en-US" dirty="0" smtClean="0"/>
              <a:t>In-app purchases</a:t>
            </a:r>
            <a:br>
              <a:rPr lang="en-US" dirty="0" smtClean="0"/>
            </a:br>
            <a:r>
              <a:rPr lang="en-US" sz="3200" dirty="0" smtClean="0"/>
              <a:t>Best practices</a:t>
            </a:r>
            <a:endParaRPr lang="en-US" dirty="0"/>
          </a:p>
        </p:txBody>
      </p:sp>
    </p:spTree>
    <p:extLst>
      <p:ext uri="{BB962C8B-B14F-4D97-AF65-F5344CB8AC3E}">
        <p14:creationId xmlns:p14="http://schemas.microsoft.com/office/powerpoint/2010/main" val="917012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Durable purchases</a:t>
            </a:r>
          </a:p>
          <a:p>
            <a:r>
              <a:rPr lang="en-US" dirty="0"/>
              <a:t>Expiring durable purchases</a:t>
            </a:r>
          </a:p>
          <a:p>
            <a:r>
              <a:rPr lang="en-US" dirty="0"/>
              <a:t>Consumables</a:t>
            </a:r>
          </a:p>
          <a:p>
            <a:r>
              <a:rPr lang="en-US" dirty="0"/>
              <a:t>Manage your own catalog</a:t>
            </a:r>
          </a:p>
        </p:txBody>
      </p:sp>
      <p:sp>
        <p:nvSpPr>
          <p:cNvPr id="5" name="Title 4"/>
          <p:cNvSpPr>
            <a:spLocks noGrp="1"/>
          </p:cNvSpPr>
          <p:nvPr>
            <p:ph type="ctrTitle"/>
          </p:nvPr>
        </p:nvSpPr>
        <p:spPr>
          <a:solidFill>
            <a:schemeClr val="accent5"/>
          </a:solidFill>
        </p:spPr>
        <p:txBody>
          <a:bodyPr/>
          <a:lstStyle/>
          <a:p>
            <a:r>
              <a:rPr lang="en-US" dirty="0"/>
              <a:t>In-app purchases</a:t>
            </a:r>
            <a:br>
              <a:rPr lang="en-US" dirty="0"/>
            </a:br>
            <a:r>
              <a:rPr lang="en-US" sz="3200" dirty="0" smtClean="0"/>
              <a:t> </a:t>
            </a:r>
            <a:endParaRPr lang="en-US" dirty="0"/>
          </a:p>
        </p:txBody>
      </p:sp>
    </p:spTree>
    <p:extLst>
      <p:ext uri="{BB962C8B-B14F-4D97-AF65-F5344CB8AC3E}">
        <p14:creationId xmlns:p14="http://schemas.microsoft.com/office/powerpoint/2010/main" val="319105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Consumable basics</a:t>
            </a:r>
            <a:endParaRPr lang="en-US" dirty="0"/>
          </a:p>
        </p:txBody>
      </p:sp>
      <p:sp>
        <p:nvSpPr>
          <p:cNvPr id="6" name="Text Placeholder 5"/>
          <p:cNvSpPr>
            <a:spLocks noGrp="1"/>
          </p:cNvSpPr>
          <p:nvPr>
            <p:ph type="body" sz="quarter" idx="10"/>
          </p:nvPr>
        </p:nvSpPr>
        <p:spPr>
          <a:xfrm>
            <a:off x="274638" y="3878262"/>
            <a:ext cx="11887200" cy="2817812"/>
          </a:xfrm>
        </p:spPr>
        <p:txBody>
          <a:bodyPr/>
          <a:lstStyle/>
          <a:p>
            <a:r>
              <a:rPr lang="en-US" dirty="0" smtClean="0"/>
              <a:t>App builds purchase history</a:t>
            </a:r>
          </a:p>
          <a:p>
            <a:endParaRPr lang="en-US" sz="2400" dirty="0" smtClean="0"/>
          </a:p>
          <a:p>
            <a:r>
              <a:rPr lang="en-US" dirty="0" smtClean="0"/>
              <a:t>Must report fulfillment before it can be purchased again</a:t>
            </a:r>
          </a:p>
          <a:p>
            <a:endParaRPr lang="en-US" sz="2400" dirty="0"/>
          </a:p>
          <a:p>
            <a:endParaRPr lang="en-US" dirty="0"/>
          </a:p>
        </p:txBody>
      </p:sp>
      <p:graphicFrame>
        <p:nvGraphicFramePr>
          <p:cNvPr id="2" name="Diagram 1"/>
          <p:cNvGraphicFramePr/>
          <p:nvPr>
            <p:extLst/>
          </p:nvPr>
        </p:nvGraphicFramePr>
        <p:xfrm>
          <a:off x="503237" y="-1227138"/>
          <a:ext cx="10972800" cy="754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5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1E495BF-8150-491A-AFC5-FDFB7B7A3C28}"/>
                                            </p:graphicEl>
                                          </p:spTgt>
                                        </p:tgtEl>
                                        <p:attrNameLst>
                                          <p:attrName>style.visibility</p:attrName>
                                        </p:attrNameLst>
                                      </p:cBhvr>
                                      <p:to>
                                        <p:strVal val="visible"/>
                                      </p:to>
                                    </p:set>
                                    <p:animEffect transition="in" filter="fade">
                                      <p:cBhvr>
                                        <p:cTn id="7" dur="500"/>
                                        <p:tgtEl>
                                          <p:spTgt spid="2">
                                            <p:graphicEl>
                                              <a:dgm id="{91E495BF-8150-491A-AFC5-FDFB7B7A3C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9E108A7C-A10D-47F9-8F99-1BA91A2602AA}"/>
                                            </p:graphicEl>
                                          </p:spTgt>
                                        </p:tgtEl>
                                        <p:attrNameLst>
                                          <p:attrName>style.visibility</p:attrName>
                                        </p:attrNameLst>
                                      </p:cBhvr>
                                      <p:to>
                                        <p:strVal val="visible"/>
                                      </p:to>
                                    </p:set>
                                    <p:animEffect transition="in" filter="fade">
                                      <p:cBhvr>
                                        <p:cTn id="12" dur="500"/>
                                        <p:tgtEl>
                                          <p:spTgt spid="2">
                                            <p:graphicEl>
                                              <a:dgm id="{9E108A7C-A10D-47F9-8F99-1BA91A2602A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476AC80-32B6-4DE8-A746-B56C8D23CF50}"/>
                                            </p:graphicEl>
                                          </p:spTgt>
                                        </p:tgtEl>
                                        <p:attrNameLst>
                                          <p:attrName>style.visibility</p:attrName>
                                        </p:attrNameLst>
                                      </p:cBhvr>
                                      <p:to>
                                        <p:strVal val="visible"/>
                                      </p:to>
                                    </p:set>
                                    <p:animEffect transition="in" filter="fade">
                                      <p:cBhvr>
                                        <p:cTn id="15" dur="500"/>
                                        <p:tgtEl>
                                          <p:spTgt spid="2">
                                            <p:graphicEl>
                                              <a:dgm id="{E476AC80-32B6-4DE8-A746-B56C8D23CF5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B99E4D09-7DAA-423D-8F4D-3ED71A795653}"/>
                                            </p:graphicEl>
                                          </p:spTgt>
                                        </p:tgtEl>
                                        <p:attrNameLst>
                                          <p:attrName>style.visibility</p:attrName>
                                        </p:attrNameLst>
                                      </p:cBhvr>
                                      <p:to>
                                        <p:strVal val="visible"/>
                                      </p:to>
                                    </p:set>
                                    <p:animEffect transition="in" filter="fade">
                                      <p:cBhvr>
                                        <p:cTn id="20" dur="500"/>
                                        <p:tgtEl>
                                          <p:spTgt spid="2">
                                            <p:graphicEl>
                                              <a:dgm id="{B99E4D09-7DAA-423D-8F4D-3ED71A79565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260AEDC7-9B44-4D0C-9312-088984D808FF}"/>
                                            </p:graphicEl>
                                          </p:spTgt>
                                        </p:tgtEl>
                                        <p:attrNameLst>
                                          <p:attrName>style.visibility</p:attrName>
                                        </p:attrNameLst>
                                      </p:cBhvr>
                                      <p:to>
                                        <p:strVal val="visible"/>
                                      </p:to>
                                    </p:set>
                                    <p:animEffect transition="in" filter="fade">
                                      <p:cBhvr>
                                        <p:cTn id="23" dur="500"/>
                                        <p:tgtEl>
                                          <p:spTgt spid="2">
                                            <p:graphicEl>
                                              <a:dgm id="{260AEDC7-9B44-4D0C-9312-088984D808F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2"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Demo:</a:t>
            </a:r>
            <a:r>
              <a:rPr lang="en-US" dirty="0"/>
              <a:t> </a:t>
            </a:r>
            <a:r>
              <a:rPr lang="en-US" dirty="0" smtClean="0"/>
              <a:t>Consumable purchases</a:t>
            </a:r>
            <a:endParaRPr lang="en-US" dirty="0"/>
          </a:p>
        </p:txBody>
      </p:sp>
    </p:spTree>
    <p:extLst>
      <p:ext uri="{BB962C8B-B14F-4D97-AF65-F5344CB8AC3E}">
        <p14:creationId xmlns:p14="http://schemas.microsoft.com/office/powerpoint/2010/main" val="2449901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lstStyle/>
          <a:p>
            <a:endParaRPr lang="en-US" dirty="0"/>
          </a:p>
        </p:txBody>
      </p:sp>
      <p:sp>
        <p:nvSpPr>
          <p:cNvPr id="12" name="Title 11"/>
          <p:cNvSpPr>
            <a:spLocks noGrp="1"/>
          </p:cNvSpPr>
          <p:nvPr>
            <p:ph type="title"/>
          </p:nvPr>
        </p:nvSpPr>
        <p:spPr/>
        <p:txBody>
          <a:bodyPr/>
          <a:lstStyle/>
          <a:p>
            <a:r>
              <a:rPr lang="en-US" dirty="0" smtClean="0"/>
              <a:t>Measuring performance</a:t>
            </a:r>
            <a:endParaRPr lang="en-US" dirty="0"/>
          </a:p>
        </p:txBody>
      </p:sp>
    </p:spTree>
    <p:extLst>
      <p:ext uri="{BB962C8B-B14F-4D97-AF65-F5344CB8AC3E}">
        <p14:creationId xmlns:p14="http://schemas.microsoft.com/office/powerpoint/2010/main" val="3990454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 the right sweet spot</a:t>
            </a:r>
            <a:endParaRPr lang="en-US" dirty="0"/>
          </a:p>
        </p:txBody>
      </p:sp>
      <p:sp>
        <p:nvSpPr>
          <p:cNvPr id="2" name="Text Placeholder 1"/>
          <p:cNvSpPr>
            <a:spLocks noGrp="1"/>
          </p:cNvSpPr>
          <p:nvPr>
            <p:ph type="body" sz="quarter" idx="10"/>
          </p:nvPr>
        </p:nvSpPr>
        <p:spPr>
          <a:xfrm>
            <a:off x="274638" y="1363662"/>
            <a:ext cx="11887200" cy="5027612"/>
          </a:xfrm>
        </p:spPr>
        <p:txBody>
          <a:bodyPr/>
          <a:lstStyle/>
          <a:p>
            <a:r>
              <a:rPr lang="en-US" dirty="0"/>
              <a:t>Example </a:t>
            </a:r>
            <a:r>
              <a:rPr lang="en-US" dirty="0" smtClean="0"/>
              <a:t>app </a:t>
            </a:r>
            <a:r>
              <a:rPr lang="en-US" dirty="0"/>
              <a:t>1</a:t>
            </a:r>
          </a:p>
          <a:p>
            <a:endParaRPr lang="en-US" dirty="0" smtClean="0"/>
          </a:p>
          <a:p>
            <a:endParaRPr lang="en-US" dirty="0" smtClean="0"/>
          </a:p>
        </p:txBody>
      </p:sp>
      <p:graphicFrame>
        <p:nvGraphicFramePr>
          <p:cNvPr id="10" name="Diagram 9"/>
          <p:cNvGraphicFramePr/>
          <p:nvPr>
            <p:extLst/>
          </p:nvPr>
        </p:nvGraphicFramePr>
        <p:xfrm>
          <a:off x="274638" y="2049461"/>
          <a:ext cx="11582399"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nvPr>
        </p:nvGraphicFramePr>
        <p:xfrm>
          <a:off x="274638" y="4523799"/>
          <a:ext cx="11582399" cy="22500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198437" y="3877468"/>
            <a:ext cx="3036409" cy="646331"/>
          </a:xfrm>
          <a:prstGeom prst="rect">
            <a:avLst/>
          </a:prstGeom>
        </p:spPr>
        <p:txBody>
          <a:bodyPr wrap="none">
            <a:spAutoFit/>
          </a:bodyPr>
          <a:lstStyle/>
          <a:p>
            <a:r>
              <a:rPr lang="en-US" sz="3600" dirty="0">
                <a:gradFill>
                  <a:gsLst>
                    <a:gs pos="0">
                      <a:srgbClr val="FFFFFF"/>
                    </a:gs>
                    <a:gs pos="100000">
                      <a:srgbClr val="FFFFFF"/>
                    </a:gs>
                  </a:gsLst>
                  <a:lin ang="5400000" scaled="0"/>
                </a:gradFill>
                <a:latin typeface="Segoe UI Light"/>
              </a:rPr>
              <a:t>Example </a:t>
            </a:r>
            <a:r>
              <a:rPr lang="en-US" sz="3600" dirty="0" smtClean="0">
                <a:gradFill>
                  <a:gsLst>
                    <a:gs pos="0">
                      <a:srgbClr val="FFFFFF"/>
                    </a:gs>
                    <a:gs pos="100000">
                      <a:srgbClr val="FFFFFF"/>
                    </a:gs>
                  </a:gsLst>
                  <a:lin ang="5400000" scaled="0"/>
                </a:gradFill>
                <a:latin typeface="Segoe UI Light"/>
              </a:rPr>
              <a:t>app </a:t>
            </a:r>
            <a:r>
              <a:rPr lang="en-US" sz="3600" dirty="0">
                <a:gradFill>
                  <a:gsLst>
                    <a:gs pos="0">
                      <a:srgbClr val="FFFFFF"/>
                    </a:gs>
                    <a:gs pos="100000">
                      <a:srgbClr val="FFFFFF"/>
                    </a:gs>
                  </a:gsLst>
                  <a:lin ang="5400000" scaled="0"/>
                </a:gradFill>
                <a:latin typeface="Segoe UI Light"/>
              </a:rPr>
              <a:t>2</a:t>
            </a:r>
          </a:p>
        </p:txBody>
      </p:sp>
    </p:spTree>
    <p:extLst>
      <p:ext uri="{BB962C8B-B14F-4D97-AF65-F5344CB8AC3E}">
        <p14:creationId xmlns:p14="http://schemas.microsoft.com/office/powerpoint/2010/main" val="42006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graphicEl>
                                              <a:dgm id="{994F6AE5-98AD-4432-92BE-9698050D66D0}"/>
                                            </p:graphicEl>
                                          </p:spTgt>
                                        </p:tgtEl>
                                        <p:attrNameLst>
                                          <p:attrName>style.visibility</p:attrName>
                                        </p:attrNameLst>
                                      </p:cBhvr>
                                      <p:to>
                                        <p:strVal val="visible"/>
                                      </p:to>
                                    </p:set>
                                    <p:animEffect transition="in" filter="fade">
                                      <p:cBhvr>
                                        <p:cTn id="10" dur="500"/>
                                        <p:tgtEl>
                                          <p:spTgt spid="10">
                                            <p:graphicEl>
                                              <a:dgm id="{994F6AE5-98AD-4432-92BE-9698050D66D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graphicEl>
                                              <a:dgm id="{1AF8BB38-CD52-4F96-AE5F-4097769B981D}"/>
                                            </p:graphicEl>
                                          </p:spTgt>
                                        </p:tgtEl>
                                        <p:attrNameLst>
                                          <p:attrName>style.visibility</p:attrName>
                                        </p:attrNameLst>
                                      </p:cBhvr>
                                      <p:to>
                                        <p:strVal val="visible"/>
                                      </p:to>
                                    </p:set>
                                    <p:animEffect transition="in" filter="fade">
                                      <p:cBhvr>
                                        <p:cTn id="15" dur="500"/>
                                        <p:tgtEl>
                                          <p:spTgt spid="10">
                                            <p:graphicEl>
                                              <a:dgm id="{1AF8BB38-CD52-4F96-AE5F-4097769B981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graphicEl>
                                              <a:dgm id="{5E6EE859-F3A0-418C-8D75-1D691DC04D2C}"/>
                                            </p:graphicEl>
                                          </p:spTgt>
                                        </p:tgtEl>
                                        <p:attrNameLst>
                                          <p:attrName>style.visibility</p:attrName>
                                        </p:attrNameLst>
                                      </p:cBhvr>
                                      <p:to>
                                        <p:strVal val="visible"/>
                                      </p:to>
                                    </p:set>
                                    <p:animEffect transition="in" filter="fade">
                                      <p:cBhvr>
                                        <p:cTn id="18" dur="500"/>
                                        <p:tgtEl>
                                          <p:spTgt spid="10">
                                            <p:graphicEl>
                                              <a:dgm id="{5E6EE859-F3A0-418C-8D75-1D691DC04D2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graphicEl>
                                              <a:dgm id="{9FFA5E8C-9FFD-498F-BEA8-B55786E9B833}"/>
                                            </p:graphicEl>
                                          </p:spTgt>
                                        </p:tgtEl>
                                        <p:attrNameLst>
                                          <p:attrName>style.visibility</p:attrName>
                                        </p:attrNameLst>
                                      </p:cBhvr>
                                      <p:to>
                                        <p:strVal val="visible"/>
                                      </p:to>
                                    </p:set>
                                    <p:animEffect transition="in" filter="fade">
                                      <p:cBhvr>
                                        <p:cTn id="23" dur="500"/>
                                        <p:tgtEl>
                                          <p:spTgt spid="10">
                                            <p:graphicEl>
                                              <a:dgm id="{9FFA5E8C-9FFD-498F-BEA8-B55786E9B83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graphicEl>
                                              <a:dgm id="{40275553-729D-449A-B6CB-2372A1EC10F1}"/>
                                            </p:graphicEl>
                                          </p:spTgt>
                                        </p:tgtEl>
                                        <p:attrNameLst>
                                          <p:attrName>style.visibility</p:attrName>
                                        </p:attrNameLst>
                                      </p:cBhvr>
                                      <p:to>
                                        <p:strVal val="visible"/>
                                      </p:to>
                                    </p:set>
                                    <p:animEffect transition="in" filter="fade">
                                      <p:cBhvr>
                                        <p:cTn id="26" dur="500"/>
                                        <p:tgtEl>
                                          <p:spTgt spid="10">
                                            <p:graphicEl>
                                              <a:dgm id="{40275553-729D-449A-B6CB-2372A1EC10F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graphicEl>
                                              <a:dgm id="{41D0EF6A-E27B-4734-85F0-7B620411877B}"/>
                                            </p:graphicEl>
                                          </p:spTgt>
                                        </p:tgtEl>
                                        <p:attrNameLst>
                                          <p:attrName>style.visibility</p:attrName>
                                        </p:attrNameLst>
                                      </p:cBhvr>
                                      <p:to>
                                        <p:strVal val="visible"/>
                                      </p:to>
                                    </p:set>
                                    <p:animEffect transition="in" filter="fade">
                                      <p:cBhvr>
                                        <p:cTn id="31" dur="500"/>
                                        <p:tgtEl>
                                          <p:spTgt spid="10">
                                            <p:graphicEl>
                                              <a:dgm id="{41D0EF6A-E27B-4734-85F0-7B620411877B}"/>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graphicEl>
                                              <a:dgm id="{CDC57242-85F4-42DC-B0E5-4FD62E31063D}"/>
                                            </p:graphicEl>
                                          </p:spTgt>
                                        </p:tgtEl>
                                        <p:attrNameLst>
                                          <p:attrName>style.visibility</p:attrName>
                                        </p:attrNameLst>
                                      </p:cBhvr>
                                      <p:to>
                                        <p:strVal val="visible"/>
                                      </p:to>
                                    </p:set>
                                    <p:animEffect transition="in" filter="fade">
                                      <p:cBhvr>
                                        <p:cTn id="34" dur="500"/>
                                        <p:tgtEl>
                                          <p:spTgt spid="10">
                                            <p:graphicEl>
                                              <a:dgm id="{CDC57242-85F4-42DC-B0E5-4FD62E31063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994F6AE5-98AD-4432-92BE-9698050D66D0}"/>
                                            </p:graphicEl>
                                          </p:spTgt>
                                        </p:tgtEl>
                                        <p:attrNameLst>
                                          <p:attrName>style.visibility</p:attrName>
                                        </p:attrNameLst>
                                      </p:cBhvr>
                                      <p:to>
                                        <p:strVal val="visible"/>
                                      </p:to>
                                    </p:set>
                                    <p:animEffect transition="in" filter="fade">
                                      <p:cBhvr>
                                        <p:cTn id="44" dur="500"/>
                                        <p:tgtEl>
                                          <p:spTgt spid="11">
                                            <p:graphicEl>
                                              <a:dgm id="{994F6AE5-98AD-4432-92BE-9698050D66D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graphicEl>
                                              <a:dgm id="{1AF8BB38-CD52-4F96-AE5F-4097769B981D}"/>
                                            </p:graphicEl>
                                          </p:spTgt>
                                        </p:tgtEl>
                                        <p:attrNameLst>
                                          <p:attrName>style.visibility</p:attrName>
                                        </p:attrNameLst>
                                      </p:cBhvr>
                                      <p:to>
                                        <p:strVal val="visible"/>
                                      </p:to>
                                    </p:set>
                                    <p:animEffect transition="in" filter="fade">
                                      <p:cBhvr>
                                        <p:cTn id="49" dur="500"/>
                                        <p:tgtEl>
                                          <p:spTgt spid="11">
                                            <p:graphicEl>
                                              <a:dgm id="{1AF8BB38-CD52-4F96-AE5F-4097769B981D}"/>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graphicEl>
                                              <a:dgm id="{5E6EE859-F3A0-418C-8D75-1D691DC04D2C}"/>
                                            </p:graphicEl>
                                          </p:spTgt>
                                        </p:tgtEl>
                                        <p:attrNameLst>
                                          <p:attrName>style.visibility</p:attrName>
                                        </p:attrNameLst>
                                      </p:cBhvr>
                                      <p:to>
                                        <p:strVal val="visible"/>
                                      </p:to>
                                    </p:set>
                                    <p:animEffect transition="in" filter="fade">
                                      <p:cBhvr>
                                        <p:cTn id="52" dur="500"/>
                                        <p:tgtEl>
                                          <p:spTgt spid="11">
                                            <p:graphicEl>
                                              <a:dgm id="{5E6EE859-F3A0-418C-8D75-1D691DC04D2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graphicEl>
                                              <a:dgm id="{9FFA5E8C-9FFD-498F-BEA8-B55786E9B833}"/>
                                            </p:graphicEl>
                                          </p:spTgt>
                                        </p:tgtEl>
                                        <p:attrNameLst>
                                          <p:attrName>style.visibility</p:attrName>
                                        </p:attrNameLst>
                                      </p:cBhvr>
                                      <p:to>
                                        <p:strVal val="visible"/>
                                      </p:to>
                                    </p:set>
                                    <p:animEffect transition="in" filter="fade">
                                      <p:cBhvr>
                                        <p:cTn id="57" dur="500"/>
                                        <p:tgtEl>
                                          <p:spTgt spid="11">
                                            <p:graphicEl>
                                              <a:dgm id="{9FFA5E8C-9FFD-498F-BEA8-B55786E9B833}"/>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graphicEl>
                                              <a:dgm id="{826F99C5-304C-4A89-80B3-78257BAB4992}"/>
                                            </p:graphicEl>
                                          </p:spTgt>
                                        </p:tgtEl>
                                        <p:attrNameLst>
                                          <p:attrName>style.visibility</p:attrName>
                                        </p:attrNameLst>
                                      </p:cBhvr>
                                      <p:to>
                                        <p:strVal val="visible"/>
                                      </p:to>
                                    </p:set>
                                    <p:animEffect transition="in" filter="fade">
                                      <p:cBhvr>
                                        <p:cTn id="60" dur="500"/>
                                        <p:tgtEl>
                                          <p:spTgt spid="11">
                                            <p:graphicEl>
                                              <a:dgm id="{826F99C5-304C-4A89-80B3-78257BAB499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graphicEl>
                                              <a:dgm id="{95B8D915-B291-46B6-BD63-6E99E5FD5245}"/>
                                            </p:graphicEl>
                                          </p:spTgt>
                                        </p:tgtEl>
                                        <p:attrNameLst>
                                          <p:attrName>style.visibility</p:attrName>
                                        </p:attrNameLst>
                                      </p:cBhvr>
                                      <p:to>
                                        <p:strVal val="visible"/>
                                      </p:to>
                                    </p:set>
                                    <p:animEffect transition="in" filter="fade">
                                      <p:cBhvr>
                                        <p:cTn id="65" dur="500"/>
                                        <p:tgtEl>
                                          <p:spTgt spid="11">
                                            <p:graphicEl>
                                              <a:dgm id="{95B8D915-B291-46B6-BD63-6E99E5FD5245}"/>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graphicEl>
                                              <a:dgm id="{8F92F581-E43A-4D9D-9713-EF8FF926C707}"/>
                                            </p:graphicEl>
                                          </p:spTgt>
                                        </p:tgtEl>
                                        <p:attrNameLst>
                                          <p:attrName>style.visibility</p:attrName>
                                        </p:attrNameLst>
                                      </p:cBhvr>
                                      <p:to>
                                        <p:strVal val="visible"/>
                                      </p:to>
                                    </p:set>
                                    <p:animEffect transition="in" filter="fade">
                                      <p:cBhvr>
                                        <p:cTn id="68" dur="500"/>
                                        <p:tgtEl>
                                          <p:spTgt spid="11">
                                            <p:graphicEl>
                                              <a:dgm id="{8F92F581-E43A-4D9D-9713-EF8FF926C7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10" grpId="0">
        <p:bldSub>
          <a:bldDgm bld="one"/>
        </p:bldSub>
      </p:bldGraphic>
      <p:bldGraphic spid="11" grpId="0">
        <p:bldSub>
          <a:bldDgm bld="one"/>
        </p:bldSub>
      </p:bldGraphic>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Monetization options</a:t>
            </a:r>
            <a:endParaRPr lang="en-US" dirty="0"/>
          </a:p>
        </p:txBody>
      </p:sp>
      <p:sp>
        <p:nvSpPr>
          <p:cNvPr id="15" name="Title 4"/>
          <p:cNvSpPr txBox="1">
            <a:spLocks/>
          </p:cNvSpPr>
          <p:nvPr/>
        </p:nvSpPr>
        <p:spPr>
          <a:xfrm>
            <a:off x="626560" y="1993301"/>
            <a:ext cx="2514599" cy="2506577"/>
          </a:xfrm>
          <a:prstGeom prst="rect">
            <a:avLst/>
          </a:prstGeom>
          <a:solidFill>
            <a:schemeClr val="accent1"/>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Advertising</a:t>
            </a:r>
            <a:endParaRPr lang="en-US" sz="4400" dirty="0">
              <a:gradFill>
                <a:gsLst>
                  <a:gs pos="0">
                    <a:srgbClr val="FFFFFF"/>
                  </a:gs>
                  <a:gs pos="100000">
                    <a:srgbClr val="FFFFFF"/>
                  </a:gs>
                </a:gsLst>
                <a:lin ang="5400000" scaled="0"/>
              </a:gradFill>
              <a:latin typeface="Segoe UI"/>
            </a:endParaRPr>
          </a:p>
        </p:txBody>
      </p:sp>
      <p:sp>
        <p:nvSpPr>
          <p:cNvPr id="16" name="Title 4"/>
          <p:cNvSpPr txBox="1">
            <a:spLocks/>
          </p:cNvSpPr>
          <p:nvPr/>
        </p:nvSpPr>
        <p:spPr>
          <a:xfrm>
            <a:off x="3504115" y="1993302"/>
            <a:ext cx="2514599" cy="2506577"/>
          </a:xfrm>
          <a:prstGeom prst="rect">
            <a:avLst/>
          </a:prstGeom>
          <a:solidFill>
            <a:schemeClr val="accent2"/>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Pay for download</a:t>
            </a:r>
            <a:endParaRPr lang="en-US" sz="4400" dirty="0">
              <a:gradFill>
                <a:gsLst>
                  <a:gs pos="0">
                    <a:srgbClr val="FFFFFF"/>
                  </a:gs>
                  <a:gs pos="100000">
                    <a:srgbClr val="FFFFFF"/>
                  </a:gs>
                </a:gsLst>
                <a:lin ang="5400000" scaled="0"/>
              </a:gradFill>
              <a:latin typeface="Segoe UI"/>
            </a:endParaRPr>
          </a:p>
        </p:txBody>
      </p:sp>
      <p:sp>
        <p:nvSpPr>
          <p:cNvPr id="17" name="Title 4"/>
          <p:cNvSpPr txBox="1">
            <a:spLocks/>
          </p:cNvSpPr>
          <p:nvPr/>
        </p:nvSpPr>
        <p:spPr>
          <a:xfrm>
            <a:off x="6399715" y="1993303"/>
            <a:ext cx="2514599" cy="2506577"/>
          </a:xfrm>
          <a:prstGeom prst="rect">
            <a:avLst/>
          </a:prstGeom>
          <a:solidFill>
            <a:schemeClr val="accent5"/>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In-app purchases</a:t>
            </a:r>
            <a:endParaRPr lang="en-US" sz="3600" dirty="0">
              <a:gradFill>
                <a:gsLst>
                  <a:gs pos="0">
                    <a:srgbClr val="FFFFFF"/>
                  </a:gs>
                  <a:gs pos="100000">
                    <a:srgbClr val="FFFFFF"/>
                  </a:gs>
                </a:gsLst>
                <a:lin ang="5400000" scaled="0"/>
              </a:gradFill>
              <a:latin typeface="Segoe UI"/>
            </a:endParaRPr>
          </a:p>
        </p:txBody>
      </p:sp>
      <p:sp>
        <p:nvSpPr>
          <p:cNvPr id="18" name="Title 4"/>
          <p:cNvSpPr txBox="1">
            <a:spLocks/>
          </p:cNvSpPr>
          <p:nvPr/>
        </p:nvSpPr>
        <p:spPr>
          <a:xfrm>
            <a:off x="9295315" y="1993303"/>
            <a:ext cx="2514599" cy="2506577"/>
          </a:xfrm>
          <a:prstGeom prst="rect">
            <a:avLst/>
          </a:prstGeom>
          <a:solidFill>
            <a:srgbClr val="DE5A00"/>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Use </a:t>
            </a:r>
          </a:p>
          <a:p>
            <a:pPr algn="ctr"/>
            <a:r>
              <a:rPr lang="en-US" sz="3600" dirty="0" smtClean="0">
                <a:gradFill>
                  <a:gsLst>
                    <a:gs pos="0">
                      <a:srgbClr val="FFFFFF"/>
                    </a:gs>
                    <a:gs pos="100000">
                      <a:srgbClr val="FFFFFF"/>
                    </a:gs>
                  </a:gsLst>
                  <a:lin ang="5400000" scaled="0"/>
                </a:gradFill>
                <a:latin typeface="Segoe UI"/>
              </a:rPr>
              <a:t>existing</a:t>
            </a:r>
            <a:endParaRPr lang="en-US" sz="440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275855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2">
            <a:extLst>
              <a:ext uri="{28A0092B-C50C-407E-A947-70E740481C1C}">
                <a14:useLocalDpi xmlns:a14="http://schemas.microsoft.com/office/drawing/2010/main" val="0"/>
              </a:ext>
            </a:extLst>
          </a:blip>
          <a:srcRect l="-6651" t="-38862" r="-7750" b="-47416"/>
          <a:stretch/>
        </p:blipFill>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a:solidFill>
            <a:schemeClr val="accent1"/>
          </a:solidFill>
        </p:spPr>
      </p:pic>
      <p:sp>
        <p:nvSpPr>
          <p:cNvPr id="2" name="Text Placeholder 1"/>
          <p:cNvSpPr>
            <a:spLocks noGrp="1"/>
          </p:cNvSpPr>
          <p:nvPr>
            <p:ph type="body" sz="quarter" idx="15"/>
          </p:nvPr>
        </p:nvSpPr>
        <p:spPr/>
        <p:txBody>
          <a:bodyPr/>
          <a:lstStyle/>
          <a:p>
            <a:r>
              <a:rPr lang="en-US" dirty="0" smtClean="0"/>
              <a:t>Monetization options</a:t>
            </a:r>
          </a:p>
          <a:p>
            <a:r>
              <a:rPr lang="en-US" dirty="0" smtClean="0"/>
              <a:t>New </a:t>
            </a:r>
            <a:r>
              <a:rPr lang="en-US" dirty="0"/>
              <a:t>in Windows </a:t>
            </a:r>
            <a:r>
              <a:rPr lang="en-US" dirty="0" smtClean="0"/>
              <a:t>8.1</a:t>
            </a:r>
          </a:p>
          <a:p>
            <a:r>
              <a:rPr lang="en-US" dirty="0" smtClean="0"/>
              <a:t>Your choices</a:t>
            </a:r>
          </a:p>
          <a:p>
            <a:r>
              <a:rPr lang="en-US" dirty="0"/>
              <a:t>Finding the right sweet </a:t>
            </a:r>
            <a:r>
              <a:rPr lang="en-US" dirty="0" smtClean="0"/>
              <a:t>spot</a:t>
            </a:r>
            <a:endParaRPr lang="en-US"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sp>
        <p:nvSpPr>
          <p:cNvPr id="3" name="Picture Placeholder 2"/>
          <p:cNvSpPr>
            <a:spLocks noGrp="1"/>
          </p:cNvSpPr>
          <p:nvPr>
            <p:ph type="pic" sz="quarter" idx="16"/>
          </p:nvPr>
        </p:nvSpPr>
        <p:spPr/>
      </p:sp>
    </p:spTree>
    <p:extLst>
      <p:ext uri="{BB962C8B-B14F-4D97-AF65-F5344CB8AC3E}">
        <p14:creationId xmlns:p14="http://schemas.microsoft.com/office/powerpoint/2010/main" val="1255403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5" name="Text Placeholder 4"/>
          <p:cNvSpPr>
            <a:spLocks noGrp="1"/>
          </p:cNvSpPr>
          <p:nvPr>
            <p:ph type="body" sz="quarter" idx="10"/>
          </p:nvPr>
        </p:nvSpPr>
        <p:spPr/>
        <p:txBody>
          <a:bodyPr/>
          <a:lstStyle/>
          <a:p>
            <a:r>
              <a:rPr lang="en-US" dirty="0" smtClean="0"/>
              <a:t>Microsoft Ads SDK update for Windows 8 apps available now</a:t>
            </a:r>
          </a:p>
          <a:p>
            <a:r>
              <a:rPr lang="en-US" dirty="0"/>
              <a:t>Updated samples and SDK content </a:t>
            </a:r>
            <a:r>
              <a:rPr lang="en-US" dirty="0" smtClean="0"/>
              <a:t>@ </a:t>
            </a:r>
            <a:r>
              <a:rPr lang="en-US" dirty="0" smtClean="0">
                <a:hlinkClick r:id="rId2"/>
              </a:rPr>
              <a:t>http://dev.windows.com</a:t>
            </a:r>
            <a:endParaRPr lang="en-US" dirty="0" smtClean="0"/>
          </a:p>
          <a:p>
            <a:endParaRPr lang="en-US" sz="2800" dirty="0"/>
          </a:p>
          <a:p>
            <a:r>
              <a:rPr lang="en-US" dirty="0" smtClean="0"/>
              <a:t>More talks</a:t>
            </a:r>
          </a:p>
          <a:p>
            <a:pPr>
              <a:tabLst>
                <a:tab pos="1768475" algn="l"/>
              </a:tabLst>
            </a:pPr>
            <a:r>
              <a:rPr lang="en-US" sz="2400" dirty="0" smtClean="0"/>
              <a:t>Thursday @ 5pm	  3-125 The fast lane for certification</a:t>
            </a:r>
          </a:p>
          <a:p>
            <a:r>
              <a:rPr lang="en-US" sz="2400" dirty="0" smtClean="0"/>
              <a:t>Friday @ 9am 	  3-126 </a:t>
            </a:r>
            <a:r>
              <a:rPr lang="en-US" sz="2400" dirty="0"/>
              <a:t>Validating Windows </a:t>
            </a:r>
            <a:r>
              <a:rPr lang="en-US" sz="2400" dirty="0" smtClean="0"/>
              <a:t>Store purchases </a:t>
            </a:r>
            <a:r>
              <a:rPr lang="en-US" sz="2400" dirty="0"/>
              <a:t>for your app </a:t>
            </a:r>
            <a:endParaRPr lang="en-US" sz="2400" dirty="0" smtClean="0"/>
          </a:p>
          <a:p>
            <a:r>
              <a:rPr lang="en-US" sz="2400" dirty="0"/>
              <a:t>Friday @ </a:t>
            </a:r>
            <a:r>
              <a:rPr lang="en-US" sz="2400" dirty="0" smtClean="0"/>
              <a:t>10:30am </a:t>
            </a:r>
            <a:r>
              <a:rPr lang="en-US" sz="2400" dirty="0"/>
              <a:t>	  </a:t>
            </a:r>
            <a:r>
              <a:rPr lang="en-US" sz="2400" dirty="0" smtClean="0"/>
              <a:t>2-130 The Wow Factor: Making your Windows Store app promotable</a:t>
            </a:r>
          </a:p>
          <a:p>
            <a:endParaRPr lang="en-US" sz="2000" dirty="0" smtClean="0"/>
          </a:p>
          <a:p>
            <a:r>
              <a:rPr lang="en-US" dirty="0" smtClean="0"/>
              <a:t>Use Microsoft Ads SDK as part of the Quickstart Challenge</a:t>
            </a:r>
          </a:p>
        </p:txBody>
      </p:sp>
    </p:spTree>
    <p:extLst>
      <p:ext uri="{BB962C8B-B14F-4D97-AF65-F5344CB8AC3E}">
        <p14:creationId xmlns:p14="http://schemas.microsoft.com/office/powerpoint/2010/main" val="1480469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80568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5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Monetization options</a:t>
            </a:r>
            <a:endParaRPr lang="en-US" dirty="0"/>
          </a:p>
        </p:txBody>
      </p:sp>
      <p:sp>
        <p:nvSpPr>
          <p:cNvPr id="2" name="Text Placeholder 1"/>
          <p:cNvSpPr>
            <a:spLocks noGrp="1"/>
          </p:cNvSpPr>
          <p:nvPr>
            <p:ph type="body" sz="quarter" idx="10"/>
          </p:nvPr>
        </p:nvSpPr>
        <p:spPr>
          <a:xfrm>
            <a:off x="3475037" y="1668482"/>
            <a:ext cx="8686801" cy="5029181"/>
          </a:xfrm>
        </p:spPr>
        <p:txBody>
          <a:bodyPr/>
          <a:lstStyle/>
          <a:p>
            <a:r>
              <a:rPr lang="en-US" sz="2800" dirty="0" smtClean="0"/>
              <a:t>Industry trends on how monetization is being done</a:t>
            </a:r>
          </a:p>
        </p:txBody>
      </p:sp>
      <p:sp>
        <p:nvSpPr>
          <p:cNvPr id="4" name="Content Placeholder 3"/>
          <p:cNvSpPr>
            <a:spLocks noGrp="1"/>
          </p:cNvSpPr>
          <p:nvPr>
            <p:ph type="body" sz="quarter" idx="11"/>
          </p:nvPr>
        </p:nvSpPr>
        <p:spPr/>
        <p:txBody>
          <a:bodyPr/>
          <a:lstStyle/>
          <a:p>
            <a:r>
              <a:rPr lang="en-US" sz="2800" dirty="0" smtClean="0"/>
              <a:t>Growth in advertising and post-download purchases</a:t>
            </a:r>
          </a:p>
        </p:txBody>
      </p:sp>
      <p:graphicFrame>
        <p:nvGraphicFramePr>
          <p:cNvPr id="7" name="Chart 6"/>
          <p:cNvGraphicFramePr/>
          <p:nvPr>
            <p:extLst/>
          </p:nvPr>
        </p:nvGraphicFramePr>
        <p:xfrm>
          <a:off x="3322637" y="1170341"/>
          <a:ext cx="8290983" cy="552732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74638" y="6420664"/>
            <a:ext cx="2610458" cy="276999"/>
          </a:xfrm>
          <a:prstGeom prst="rect">
            <a:avLst/>
          </a:prstGeom>
        </p:spPr>
        <p:txBody>
          <a:bodyPr wrap="none">
            <a:spAutoFit/>
          </a:bodyPr>
          <a:lstStyle/>
          <a:p>
            <a:r>
              <a:rPr lang="en-US" sz="1200" dirty="0">
                <a:solidFill>
                  <a:srgbClr val="FFFFFF"/>
                </a:solidFill>
              </a:rPr>
              <a:t>Source:  VisionMobile, January 2013</a:t>
            </a:r>
            <a:endParaRPr lang="en-US" dirty="0">
              <a:solidFill>
                <a:srgbClr val="FFFFFF"/>
              </a:solidFill>
            </a:endParaRPr>
          </a:p>
        </p:txBody>
      </p:sp>
    </p:spTree>
    <p:extLst>
      <p:ext uri="{BB962C8B-B14F-4D97-AF65-F5344CB8AC3E}">
        <p14:creationId xmlns:p14="http://schemas.microsoft.com/office/powerpoint/2010/main" val="369114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82" y="2521"/>
            <a:ext cx="12434711" cy="6991508"/>
          </a:xfrm>
          <a:prstGeom prst="rect">
            <a:avLst/>
          </a:prstGeom>
          <a:solidFill>
            <a:srgbClr val="000A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2"/>
          <a:stretch>
            <a:fillRect/>
          </a:stretch>
        </p:blipFill>
        <p:spPr>
          <a:xfrm>
            <a:off x="993200" y="1125671"/>
            <a:ext cx="10450075" cy="5873166"/>
          </a:xfrm>
          <a:prstGeom prst="rect">
            <a:avLst/>
          </a:prstGeom>
        </p:spPr>
      </p:pic>
      <p:sp>
        <p:nvSpPr>
          <p:cNvPr id="4" name="Title 3"/>
          <p:cNvSpPr>
            <a:spLocks noGrp="1"/>
          </p:cNvSpPr>
          <p:nvPr>
            <p:ph type="title"/>
          </p:nvPr>
        </p:nvSpPr>
        <p:spPr/>
        <p:txBody>
          <a:bodyPr/>
          <a:lstStyle/>
          <a:p>
            <a:r>
              <a:rPr lang="en-US" dirty="0" smtClean="0"/>
              <a:t>Global opportunity</a:t>
            </a:r>
            <a:endParaRPr lang="en-US" dirty="0"/>
          </a:p>
        </p:txBody>
      </p:sp>
      <p:pic>
        <p:nvPicPr>
          <p:cNvPr id="12" name="Picture 11"/>
          <p:cNvPicPr>
            <a:picLocks noChangeAspect="1"/>
          </p:cNvPicPr>
          <p:nvPr/>
        </p:nvPicPr>
        <p:blipFill>
          <a:blip r:embed="rId3"/>
          <a:stretch>
            <a:fillRect/>
          </a:stretch>
        </p:blipFill>
        <p:spPr>
          <a:xfrm>
            <a:off x="993201" y="1121358"/>
            <a:ext cx="10450075" cy="5873166"/>
          </a:xfrm>
          <a:prstGeom prst="rect">
            <a:avLst/>
          </a:prstGeom>
        </p:spPr>
      </p:pic>
    </p:spTree>
    <p:extLst>
      <p:ext uri="{BB962C8B-B14F-4D97-AF65-F5344CB8AC3E}">
        <p14:creationId xmlns:p14="http://schemas.microsoft.com/office/powerpoint/2010/main" val="248459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What’s new in Windows </a:t>
            </a:r>
            <a:r>
              <a:rPr lang="en-US" dirty="0" smtClean="0"/>
              <a:t>8.1</a:t>
            </a:r>
            <a:r>
              <a:rPr lang="en-US" dirty="0"/>
              <a:t/>
            </a:r>
            <a:br>
              <a:rPr lang="en-US" dirty="0"/>
            </a:br>
            <a:endParaRPr lang="en-US" dirty="0"/>
          </a:p>
        </p:txBody>
      </p:sp>
      <p:sp>
        <p:nvSpPr>
          <p:cNvPr id="5" name="Text Placeholder 4"/>
          <p:cNvSpPr>
            <a:spLocks noGrp="1"/>
          </p:cNvSpPr>
          <p:nvPr>
            <p:ph type="body" sz="quarter" idx="10"/>
          </p:nvPr>
        </p:nvSpPr>
        <p:spPr/>
        <p:txBody>
          <a:bodyPr/>
          <a:lstStyle/>
          <a:p>
            <a:r>
              <a:rPr lang="en-US" dirty="0" err="1" smtClean="0"/>
              <a:t>Alipay</a:t>
            </a:r>
            <a:endParaRPr lang="en-US" dirty="0" smtClean="0"/>
          </a:p>
          <a:p>
            <a:r>
              <a:rPr lang="en-US" dirty="0" smtClean="0"/>
              <a:t>Gift card</a:t>
            </a:r>
          </a:p>
          <a:p>
            <a:r>
              <a:rPr lang="en-US" dirty="0" smtClean="0"/>
              <a:t>70+ new developer markets</a:t>
            </a:r>
          </a:p>
          <a:p>
            <a:r>
              <a:rPr lang="en-US" dirty="0" smtClean="0"/>
              <a:t>Consumable in-app purchases</a:t>
            </a:r>
          </a:p>
          <a:p>
            <a:r>
              <a:rPr lang="en-US" dirty="0" smtClean="0"/>
              <a:t>Managing your own in-app catalog</a:t>
            </a:r>
          </a:p>
          <a:p>
            <a:r>
              <a:rPr lang="en-US" dirty="0" smtClean="0"/>
              <a:t>Additional types of in-app content</a:t>
            </a:r>
          </a:p>
          <a:p>
            <a:r>
              <a:rPr lang="en-US" dirty="0" smtClean="0"/>
              <a:t>Auto-updating of your apps</a:t>
            </a:r>
            <a:endParaRPr lang="en-US" dirty="0"/>
          </a:p>
        </p:txBody>
      </p:sp>
    </p:spTree>
    <p:extLst>
      <p:ext uri="{BB962C8B-B14F-4D97-AF65-F5344CB8AC3E}">
        <p14:creationId xmlns:p14="http://schemas.microsoft.com/office/powerpoint/2010/main" val="1276026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Monetization options</a:t>
            </a:r>
            <a:endParaRPr lang="en-US" dirty="0"/>
          </a:p>
        </p:txBody>
      </p:sp>
      <p:sp>
        <p:nvSpPr>
          <p:cNvPr id="10" name="Title 4"/>
          <p:cNvSpPr txBox="1">
            <a:spLocks/>
          </p:cNvSpPr>
          <p:nvPr/>
        </p:nvSpPr>
        <p:spPr>
          <a:xfrm>
            <a:off x="626560" y="1993301"/>
            <a:ext cx="2514599" cy="2506577"/>
          </a:xfrm>
          <a:prstGeom prst="rect">
            <a:avLst/>
          </a:prstGeom>
          <a:solidFill>
            <a:schemeClr val="accent1"/>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Advertising</a:t>
            </a:r>
            <a:endParaRPr lang="en-US" sz="4400" dirty="0">
              <a:gradFill>
                <a:gsLst>
                  <a:gs pos="0">
                    <a:srgbClr val="FFFFFF"/>
                  </a:gs>
                  <a:gs pos="100000">
                    <a:srgbClr val="FFFFFF"/>
                  </a:gs>
                </a:gsLst>
                <a:lin ang="5400000" scaled="0"/>
              </a:gradFill>
              <a:latin typeface="Segoe UI"/>
            </a:endParaRPr>
          </a:p>
        </p:txBody>
      </p:sp>
      <p:sp>
        <p:nvSpPr>
          <p:cNvPr id="12" name="Title 4"/>
          <p:cNvSpPr txBox="1">
            <a:spLocks/>
          </p:cNvSpPr>
          <p:nvPr/>
        </p:nvSpPr>
        <p:spPr>
          <a:xfrm>
            <a:off x="3504115" y="1993302"/>
            <a:ext cx="2514599" cy="2506577"/>
          </a:xfrm>
          <a:prstGeom prst="rect">
            <a:avLst/>
          </a:prstGeom>
          <a:solidFill>
            <a:schemeClr val="accent2"/>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Pay for download</a:t>
            </a:r>
            <a:endParaRPr lang="en-US" sz="4400" dirty="0">
              <a:gradFill>
                <a:gsLst>
                  <a:gs pos="0">
                    <a:srgbClr val="FFFFFF"/>
                  </a:gs>
                  <a:gs pos="100000">
                    <a:srgbClr val="FFFFFF"/>
                  </a:gs>
                </a:gsLst>
                <a:lin ang="5400000" scaled="0"/>
              </a:gradFill>
              <a:latin typeface="Segoe UI"/>
            </a:endParaRPr>
          </a:p>
        </p:txBody>
      </p:sp>
      <p:sp>
        <p:nvSpPr>
          <p:cNvPr id="13" name="Title 4"/>
          <p:cNvSpPr txBox="1">
            <a:spLocks/>
          </p:cNvSpPr>
          <p:nvPr/>
        </p:nvSpPr>
        <p:spPr>
          <a:xfrm>
            <a:off x="6399715" y="1993303"/>
            <a:ext cx="2514599" cy="2506577"/>
          </a:xfrm>
          <a:prstGeom prst="rect">
            <a:avLst/>
          </a:prstGeom>
          <a:solidFill>
            <a:schemeClr val="accent5"/>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In-app purchases</a:t>
            </a:r>
            <a:endParaRPr lang="en-US" sz="3600" dirty="0">
              <a:gradFill>
                <a:gsLst>
                  <a:gs pos="0">
                    <a:srgbClr val="FFFFFF"/>
                  </a:gs>
                  <a:gs pos="100000">
                    <a:srgbClr val="FFFFFF"/>
                  </a:gs>
                </a:gsLst>
                <a:lin ang="5400000" scaled="0"/>
              </a:gradFill>
              <a:latin typeface="Segoe UI"/>
            </a:endParaRPr>
          </a:p>
        </p:txBody>
      </p:sp>
      <p:sp>
        <p:nvSpPr>
          <p:cNvPr id="14" name="Title 4"/>
          <p:cNvSpPr txBox="1">
            <a:spLocks/>
          </p:cNvSpPr>
          <p:nvPr/>
        </p:nvSpPr>
        <p:spPr>
          <a:xfrm>
            <a:off x="9295315" y="1993303"/>
            <a:ext cx="2514599" cy="2506577"/>
          </a:xfrm>
          <a:prstGeom prst="rect">
            <a:avLst/>
          </a:prstGeom>
          <a:solidFill>
            <a:srgbClr val="DE5A00"/>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Use </a:t>
            </a:r>
          </a:p>
          <a:p>
            <a:pPr algn="ctr"/>
            <a:r>
              <a:rPr lang="en-US" sz="3600" dirty="0" smtClean="0">
                <a:gradFill>
                  <a:gsLst>
                    <a:gs pos="0">
                      <a:srgbClr val="FFFFFF"/>
                    </a:gs>
                    <a:gs pos="100000">
                      <a:srgbClr val="FFFFFF"/>
                    </a:gs>
                  </a:gsLst>
                  <a:lin ang="5400000" scaled="0"/>
                </a:gradFill>
                <a:latin typeface="Segoe UI"/>
              </a:rPr>
              <a:t>existing</a:t>
            </a:r>
            <a:endParaRPr lang="en-US" sz="440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63570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Demo: Monetization options in action</a:t>
            </a:r>
            <a:endParaRPr lang="en-US" dirty="0"/>
          </a:p>
        </p:txBody>
      </p:sp>
    </p:spTree>
    <p:extLst>
      <p:ext uri="{BB962C8B-B14F-4D97-AF65-F5344CB8AC3E}">
        <p14:creationId xmlns:p14="http://schemas.microsoft.com/office/powerpoint/2010/main" val="349593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Monetization options</a:t>
            </a:r>
            <a:endParaRPr lang="en-US" dirty="0"/>
          </a:p>
        </p:txBody>
      </p:sp>
      <p:sp>
        <p:nvSpPr>
          <p:cNvPr id="10" name="Title 4"/>
          <p:cNvSpPr txBox="1">
            <a:spLocks/>
          </p:cNvSpPr>
          <p:nvPr/>
        </p:nvSpPr>
        <p:spPr>
          <a:xfrm>
            <a:off x="626560" y="1993301"/>
            <a:ext cx="2514599" cy="2506577"/>
          </a:xfrm>
          <a:prstGeom prst="rect">
            <a:avLst/>
          </a:prstGeom>
          <a:solidFill>
            <a:schemeClr val="accent1"/>
          </a:solidFill>
          <a:ln w="28575">
            <a:noFill/>
          </a:ln>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Advertising</a:t>
            </a:r>
            <a:endParaRPr lang="en-US" sz="4400" dirty="0">
              <a:gradFill>
                <a:gsLst>
                  <a:gs pos="0">
                    <a:srgbClr val="FFFFFF"/>
                  </a:gs>
                  <a:gs pos="100000">
                    <a:srgbClr val="FFFFFF"/>
                  </a:gs>
                </a:gsLst>
                <a:lin ang="5400000" scaled="0"/>
              </a:gradFill>
              <a:latin typeface="Segoe UI"/>
            </a:endParaRPr>
          </a:p>
        </p:txBody>
      </p:sp>
      <p:sp>
        <p:nvSpPr>
          <p:cNvPr id="12" name="Title 4"/>
          <p:cNvSpPr txBox="1">
            <a:spLocks/>
          </p:cNvSpPr>
          <p:nvPr/>
        </p:nvSpPr>
        <p:spPr>
          <a:xfrm>
            <a:off x="3504115" y="1993302"/>
            <a:ext cx="2514599" cy="2506577"/>
          </a:xfrm>
          <a:prstGeom prst="rect">
            <a:avLst/>
          </a:prstGeom>
          <a:solidFill>
            <a:schemeClr val="accent2"/>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Pay for download</a:t>
            </a:r>
            <a:endParaRPr lang="en-US" sz="4400" dirty="0">
              <a:gradFill>
                <a:gsLst>
                  <a:gs pos="0">
                    <a:srgbClr val="FFFFFF"/>
                  </a:gs>
                  <a:gs pos="100000">
                    <a:srgbClr val="FFFFFF"/>
                  </a:gs>
                </a:gsLst>
                <a:lin ang="5400000" scaled="0"/>
              </a:gradFill>
              <a:latin typeface="Segoe UI"/>
            </a:endParaRPr>
          </a:p>
        </p:txBody>
      </p:sp>
      <p:sp>
        <p:nvSpPr>
          <p:cNvPr id="13" name="Title 4"/>
          <p:cNvSpPr txBox="1">
            <a:spLocks/>
          </p:cNvSpPr>
          <p:nvPr/>
        </p:nvSpPr>
        <p:spPr>
          <a:xfrm>
            <a:off x="6399715" y="1993303"/>
            <a:ext cx="2514599" cy="2506577"/>
          </a:xfrm>
          <a:prstGeom prst="rect">
            <a:avLst/>
          </a:prstGeom>
          <a:solidFill>
            <a:schemeClr val="accent5"/>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In-app purchases</a:t>
            </a:r>
            <a:endParaRPr lang="en-US" sz="3600" dirty="0">
              <a:gradFill>
                <a:gsLst>
                  <a:gs pos="0">
                    <a:srgbClr val="FFFFFF"/>
                  </a:gs>
                  <a:gs pos="100000">
                    <a:srgbClr val="FFFFFF"/>
                  </a:gs>
                </a:gsLst>
                <a:lin ang="5400000" scaled="0"/>
              </a:gradFill>
              <a:latin typeface="Segoe UI"/>
            </a:endParaRPr>
          </a:p>
        </p:txBody>
      </p:sp>
      <p:sp>
        <p:nvSpPr>
          <p:cNvPr id="14" name="Title 4"/>
          <p:cNvSpPr txBox="1">
            <a:spLocks/>
          </p:cNvSpPr>
          <p:nvPr/>
        </p:nvSpPr>
        <p:spPr>
          <a:xfrm>
            <a:off x="9295315" y="1993303"/>
            <a:ext cx="2514599" cy="2506577"/>
          </a:xfrm>
          <a:prstGeom prst="rect">
            <a:avLst/>
          </a:prstGeom>
          <a:solidFill>
            <a:srgbClr val="DE5A00"/>
          </a:solidFill>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sz="3600" dirty="0" smtClean="0">
                <a:gradFill>
                  <a:gsLst>
                    <a:gs pos="0">
                      <a:srgbClr val="FFFFFF"/>
                    </a:gs>
                    <a:gs pos="100000">
                      <a:srgbClr val="FFFFFF"/>
                    </a:gs>
                  </a:gsLst>
                  <a:lin ang="5400000" scaled="0"/>
                </a:gradFill>
                <a:latin typeface="Segoe UI"/>
              </a:rPr>
              <a:t>Use </a:t>
            </a:r>
          </a:p>
          <a:p>
            <a:pPr algn="ctr"/>
            <a:r>
              <a:rPr lang="en-US" sz="3600" dirty="0" smtClean="0">
                <a:gradFill>
                  <a:gsLst>
                    <a:gs pos="0">
                      <a:srgbClr val="FFFFFF"/>
                    </a:gs>
                    <a:gs pos="100000">
                      <a:srgbClr val="FFFFFF"/>
                    </a:gs>
                  </a:gsLst>
                  <a:lin ang="5400000" scaled="0"/>
                </a:gradFill>
                <a:latin typeface="Segoe UI"/>
              </a:rPr>
              <a:t>existing</a:t>
            </a:r>
            <a:endParaRPr lang="en-US" sz="4400" dirty="0">
              <a:gradFill>
                <a:gsLst>
                  <a:gs pos="0">
                    <a:srgbClr val="FFFFFF"/>
                  </a:gs>
                  <a:gs pos="100000">
                    <a:srgbClr val="FFFFFF"/>
                  </a:gs>
                </a:gsLst>
                <a:lin ang="5400000" scaled="0"/>
              </a:gradFill>
              <a:latin typeface="Segoe UI"/>
            </a:endParaRPr>
          </a:p>
        </p:txBody>
      </p:sp>
      <p:sp>
        <p:nvSpPr>
          <p:cNvPr id="8" name="Title 4"/>
          <p:cNvSpPr txBox="1">
            <a:spLocks/>
          </p:cNvSpPr>
          <p:nvPr/>
        </p:nvSpPr>
        <p:spPr>
          <a:xfrm>
            <a:off x="608515" y="1993300"/>
            <a:ext cx="2514599" cy="2506577"/>
          </a:xfrm>
          <a:prstGeom prst="rect">
            <a:avLst/>
          </a:prstGeom>
          <a:noFill/>
          <a:ln w="28575">
            <a:solidFill>
              <a:schemeClr val="tx1"/>
            </a:solidFill>
          </a:ln>
        </p:spPr>
        <p:txBody>
          <a:bodyPr vert="horz" lIns="0" tIns="0" rIns="0" bIns="0" rtlCol="0" anchor="ctr">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endParaRPr lang="en-US" sz="440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22598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par>
                                <p:cTn id="8" presetID="9" presetClass="emph" presetSubtype="0" grpId="0" nodeType="withEffect">
                                  <p:stCondLst>
                                    <p:cond delay="0"/>
                                  </p:stCondLst>
                                  <p:childTnLst>
                                    <p:set>
                                      <p:cBhvr rctx="PPT">
                                        <p:cTn id="9" dur="indefinite"/>
                                        <p:tgtEl>
                                          <p:spTgt spid="13"/>
                                        </p:tgtEl>
                                        <p:attrNameLst>
                                          <p:attrName>style.opacity</p:attrName>
                                        </p:attrNameLst>
                                      </p:cBhvr>
                                      <p:to>
                                        <p:strVal val="0.5"/>
                                      </p:to>
                                    </p:set>
                                    <p:animEffect filter="image" prLst="opacity: 0.5">
                                      <p:cBhvr rctx="IE">
                                        <p:cTn id="10" dur="indefinite"/>
                                        <p:tgtEl>
                                          <p:spTgt spid="13"/>
                                        </p:tgtEl>
                                      </p:cBhvr>
                                    </p:animEffect>
                                  </p:childTnLst>
                                </p:cTn>
                              </p:par>
                              <p:par>
                                <p:cTn id="11" presetID="9" presetClass="emph" presetSubtype="0" grpId="0" nodeType="withEffect">
                                  <p:stCondLst>
                                    <p:cond delay="0"/>
                                  </p:stCondLst>
                                  <p:childTnLst>
                                    <p:set>
                                      <p:cBhvr rctx="PPT">
                                        <p:cTn id="12" dur="indefinite"/>
                                        <p:tgtEl>
                                          <p:spTgt spid="14"/>
                                        </p:tgtEl>
                                        <p:attrNameLst>
                                          <p:attrName>style.opacity</p:attrName>
                                        </p:attrNameLst>
                                      </p:cBhvr>
                                      <p:to>
                                        <p:strVal val="0.5"/>
                                      </p:to>
                                    </p:set>
                                    <p:animEffect filter="image" prLst="opacity: 0.5">
                                      <p:cBhvr rctx="IE">
                                        <p:cTn id="13" dur="indefinite"/>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8" grpId="0" animBg="1"/>
    </p:bld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Arik Cohen</External_x0020_Speaker>
    <Session_x0020_Code xmlns="2295e2e7-0eeb-498e-8716-217bb2ee6ee3">3-121</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230e9df3-be65-4c73-a93b-d1236ebd677e"/>
    <ds:schemaRef ds:uri="http://schemas.microsoft.com/office/2006/documentManagement/types"/>
    <ds:schemaRef ds:uri="http://schemas.microsoft.com/office/infopath/2007/PartnerControls"/>
    <ds:schemaRef ds:uri="8b529f77-48ab-4581-b468-93f09345b8aa"/>
    <ds:schemaRef ds:uri="http://purl.org/dc/terms/"/>
    <ds:schemaRef ds:uri="http://purl.org/dc/dcmitype/"/>
    <ds:schemaRef ds:uri="http://schemas.openxmlformats.org/package/2006/metadata/core-properties"/>
    <ds:schemaRef ds:uri="http://www.w3.org/XML/1998/namespace"/>
    <ds:schemaRef ds:uri="2295e2e7-0eeb-498e-8716-217bb2ee6ee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26</TotalTime>
  <Words>1224</Words>
  <Application>Microsoft Office PowerPoint</Application>
  <PresentationFormat>Custom</PresentationFormat>
  <Paragraphs>187</Paragraphs>
  <Slides>32</Slides>
  <Notes>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32</vt:i4>
      </vt:variant>
    </vt:vector>
  </HeadingPairs>
  <TitlesOfParts>
    <vt:vector size="46" baseType="lpstr">
      <vt:lpstr>ＭＳ Ｐゴシック</vt:lpstr>
      <vt:lpstr>Arial</vt:lpstr>
      <vt:lpstr>Avenir LT Pro 45 Book</vt:lpstr>
      <vt:lpstr>Calibri</vt:lpstr>
      <vt:lpstr>Consolas</vt:lpstr>
      <vt:lpstr>Lucida Console</vt:lpstr>
      <vt:lpstr>Segoe UI</vt:lpstr>
      <vt:lpstr>Segoe UI Light</vt:lpstr>
      <vt:lpstr>5-30426_BUILD_2013_Template_White</vt:lpstr>
      <vt:lpstr>1_5-30426_BUILD_2013_Template_D.Blue</vt:lpstr>
      <vt:lpstr>Build_Template_16x9 - Rev 03</vt:lpstr>
      <vt:lpstr>3_Build_Template_16x9 - Rev 03</vt:lpstr>
      <vt:lpstr>1_Build_Template_16x9 - Rev 03</vt:lpstr>
      <vt:lpstr>2_5-30426_BUILD_2013_Template_D.Blue</vt:lpstr>
      <vt:lpstr>PowerPoint Presentation</vt:lpstr>
      <vt:lpstr>Monetization opportunities for Windows Store apps in Windows 8.1</vt:lpstr>
      <vt:lpstr>Agenda </vt:lpstr>
      <vt:lpstr>Monetization options</vt:lpstr>
      <vt:lpstr>Global opportunity</vt:lpstr>
      <vt:lpstr>What’s new in Windows 8.1 </vt:lpstr>
      <vt:lpstr>Monetization options</vt:lpstr>
      <vt:lpstr>Demo: Monetization options in action</vt:lpstr>
      <vt:lpstr>Monetization options</vt:lpstr>
      <vt:lpstr>Advertising Best practices</vt:lpstr>
      <vt:lpstr>Advertising  </vt:lpstr>
      <vt:lpstr>Demo: Microsoft Ads SDK 8.1</vt:lpstr>
      <vt:lpstr>Monetization options</vt:lpstr>
      <vt:lpstr>Pay for download Best practices - trials</vt:lpstr>
      <vt:lpstr>PowerPoint Presentation</vt:lpstr>
      <vt:lpstr>Pay for download</vt:lpstr>
      <vt:lpstr>Implementation basics</vt:lpstr>
      <vt:lpstr>Check the license</vt:lpstr>
      <vt:lpstr>Get the listing data</vt:lpstr>
      <vt:lpstr>Prompt for purchase</vt:lpstr>
      <vt:lpstr>Demo: Add feature-differentiated trial</vt:lpstr>
      <vt:lpstr>Monetization options</vt:lpstr>
      <vt:lpstr>In-app purchases Best practices</vt:lpstr>
      <vt:lpstr>In-app purchases  </vt:lpstr>
      <vt:lpstr>Consumable basics</vt:lpstr>
      <vt:lpstr>Demo: Consumable purchases</vt:lpstr>
      <vt:lpstr>Measuring performance</vt:lpstr>
      <vt:lpstr>Find the right sweet spot</vt:lpstr>
      <vt:lpstr>Monetization options</vt:lpstr>
      <vt:lpstr>More information</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Monetization opportunities for Windows Store apps in Windows 8.1</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3</cp:revision>
  <dcterms:created xsi:type="dcterms:W3CDTF">2013-06-26T20:57:04Z</dcterms:created>
  <dcterms:modified xsi:type="dcterms:W3CDTF">2013-06-28T00:27:23Z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