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330" r:id="rId5"/>
    <p:sldMasterId id="2147484345" r:id="rId6"/>
    <p:sldMasterId id="2147484364" r:id="rId7"/>
    <p:sldMasterId id="2147484379" r:id="rId8"/>
  </p:sldMasterIdLst>
  <p:notesMasterIdLst>
    <p:notesMasterId r:id="rId40"/>
  </p:notesMasterIdLst>
  <p:handoutMasterIdLst>
    <p:handoutMasterId r:id="rId41"/>
  </p:handoutMasterIdLst>
  <p:sldIdLst>
    <p:sldId id="1117" r:id="rId9"/>
    <p:sldId id="1118" r:id="rId10"/>
    <p:sldId id="1119" r:id="rId11"/>
    <p:sldId id="1120" r:id="rId12"/>
    <p:sldId id="1121" r:id="rId13"/>
    <p:sldId id="1122" r:id="rId14"/>
    <p:sldId id="1123" r:id="rId15"/>
    <p:sldId id="1124" r:id="rId16"/>
    <p:sldId id="1125" r:id="rId17"/>
    <p:sldId id="1126" r:id="rId18"/>
    <p:sldId id="1127" r:id="rId19"/>
    <p:sldId id="1128" r:id="rId20"/>
    <p:sldId id="1129" r:id="rId21"/>
    <p:sldId id="1130" r:id="rId22"/>
    <p:sldId id="1132" r:id="rId23"/>
    <p:sldId id="1133" r:id="rId24"/>
    <p:sldId id="1134" r:id="rId25"/>
    <p:sldId id="1135" r:id="rId26"/>
    <p:sldId id="1136" r:id="rId27"/>
    <p:sldId id="1137" r:id="rId28"/>
    <p:sldId id="1138" r:id="rId29"/>
    <p:sldId id="1139" r:id="rId30"/>
    <p:sldId id="1140" r:id="rId31"/>
    <p:sldId id="1141" r:id="rId32"/>
    <p:sldId id="1142" r:id="rId33"/>
    <p:sldId id="1143" r:id="rId34"/>
    <p:sldId id="1144" r:id="rId35"/>
    <p:sldId id="1145" r:id="rId36"/>
    <p:sldId id="1146" r:id="rId37"/>
    <p:sldId id="1148" r:id="rId38"/>
    <p:sldId id="1147" r:id="rId3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E60AC486-1BAF-498A-9A57-7A5A1B7BADB5}">
          <p14:sldIdLst>
            <p14:sldId id="1117"/>
            <p14:sldId id="1118"/>
            <p14:sldId id="1119"/>
            <p14:sldId id="1120"/>
            <p14:sldId id="1121"/>
            <p14:sldId id="1122"/>
            <p14:sldId id="1123"/>
            <p14:sldId id="1124"/>
            <p14:sldId id="1125"/>
            <p14:sldId id="1126"/>
            <p14:sldId id="1127"/>
            <p14:sldId id="1128"/>
            <p14:sldId id="1129"/>
            <p14:sldId id="1130"/>
            <p14:sldId id="1132"/>
            <p14:sldId id="1133"/>
            <p14:sldId id="1134"/>
            <p14:sldId id="1135"/>
            <p14:sldId id="1136"/>
            <p14:sldId id="1137"/>
            <p14:sldId id="1138"/>
            <p14:sldId id="1139"/>
            <p14:sldId id="1140"/>
            <p14:sldId id="1141"/>
            <p14:sldId id="1142"/>
            <p14:sldId id="1143"/>
            <p14:sldId id="1144"/>
            <p14:sldId id="1145"/>
            <p14:sldId id="1146"/>
            <p14:sldId id="1148"/>
            <p14:sldId id="1147"/>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BCF2"/>
    <a:srgbClr val="FFFFFF"/>
    <a:srgbClr val="000000"/>
    <a:srgbClr val="969696"/>
    <a:srgbClr val="002050"/>
    <a:srgbClr val="442359"/>
    <a:srgbClr val="333333"/>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2" autoAdjust="0"/>
    <p:restoredTop sz="90110" autoAdjust="0"/>
  </p:normalViewPr>
  <p:slideViewPr>
    <p:cSldViewPr>
      <p:cViewPr varScale="1">
        <p:scale>
          <a:sx n="91" d="100"/>
          <a:sy n="91" d="100"/>
        </p:scale>
        <p:origin x="1614" y="78"/>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CF2"/>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cat>
            <c:strRef>
              <c:f>Sheet1!$A$2:$A$6</c:f>
              <c:strCache>
                <c:ptCount val="5"/>
                <c:pt idx="0">
                  <c:v>Freezes</c:v>
                </c:pt>
                <c:pt idx="1">
                  <c:v>Crashes</c:v>
                </c:pt>
                <c:pt idx="2">
                  <c:v>Slow Responsiveness</c:v>
                </c:pt>
                <c:pt idx="3">
                  <c:v>Heavy Battery Usage</c:v>
                </c:pt>
                <c:pt idx="4">
                  <c:v>Too Many Ads</c:v>
                </c:pt>
              </c:strCache>
            </c:strRef>
          </c:cat>
          <c:val>
            <c:numRef>
              <c:f>Sheet1!$B$2:$B$6</c:f>
              <c:numCache>
                <c:formatCode>General</c:formatCode>
                <c:ptCount val="5"/>
                <c:pt idx="0">
                  <c:v>76</c:v>
                </c:pt>
                <c:pt idx="1">
                  <c:v>71</c:v>
                </c:pt>
                <c:pt idx="2">
                  <c:v>59</c:v>
                </c:pt>
                <c:pt idx="3">
                  <c:v>55</c:v>
                </c:pt>
                <c:pt idx="4">
                  <c:v>53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Lst>
        </c:ser>
        <c:dLbls>
          <c:showLegendKey val="0"/>
          <c:showVal val="0"/>
          <c:showCatName val="0"/>
          <c:showSerName val="0"/>
          <c:showPercent val="0"/>
          <c:showBubbleSize val="0"/>
        </c:dLbls>
        <c:gapWidth val="219"/>
        <c:overlap val="-27"/>
        <c:axId val="2049316000"/>
        <c:axId val="2049317088"/>
      </c:barChart>
      <c:catAx>
        <c:axId val="204931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49317088"/>
        <c:crosses val="autoZero"/>
        <c:auto val="1"/>
        <c:lblAlgn val="ctr"/>
        <c:lblOffset val="100"/>
        <c:noMultiLvlLbl val="0"/>
      </c:catAx>
      <c:valAx>
        <c:axId val="204931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931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0AE6D20-C907-400C-9B31-A396E27ACC6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4560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6/27/2013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dirty="0"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6923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FFDB8D1-3F0C-430C-85BE-ED826D1638A1}"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0286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99DA11F-FBB8-4A8F-9393-4A207CC5EE8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8614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99DA11F-FBB8-4A8F-9393-4A207CC5EE8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00134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99DA11F-FBB8-4A8F-9393-4A207CC5EE82}"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17540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5B9FCAA-9566-400C-BA2B-04BABC59D5B5}"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3722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2:49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4644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225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9731883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80713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7009020"/>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2846028"/>
      </p:ext>
    </p:extLst>
  </p:cSld>
  <p:clrMapOvr>
    <a:masterClrMapping/>
  </p:clrMapOvr>
  <p:extLst>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03477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9601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624840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8156968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520087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279153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2605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8590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626267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143603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1754357"/>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34615679"/>
      </p:ext>
    </p:extLst>
  </p:cSld>
  <p:clrMapOvr>
    <a:masterClrMapping/>
  </p:clrMapOvr>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2027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49499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484712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884410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3869133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8237858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72776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618659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15729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64655246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89680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29758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7216958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707165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047750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54527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13209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157295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27804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7797967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408246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01753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6" r:id="rId6"/>
    <p:sldLayoutId id="2147484187" r:id="rId7"/>
    <p:sldLayoutId id="2147484191" r:id="rId8"/>
    <p:sldLayoutId id="2147484188" r:id="rId9"/>
    <p:sldLayoutId id="2147484196" r:id="rId10"/>
    <p:sldLayoutId id="2147484189" r:id="rId11"/>
    <p:sldLayoutId id="2147484217" r:id="rId12"/>
    <p:sldLayoutId id="2147484218" r:id="rId13"/>
    <p:sldLayoutId id="2147484198" r:id="rId14"/>
    <p:sldLayoutId id="2147484344" r:id="rId15"/>
    <p:sldLayoutId id="2147484361" r:id="rId16"/>
    <p:sldLayoutId id="2147484362" r:id="rId17"/>
    <p:sldLayoutId id="2147484363" r:id="rId18"/>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78585588"/>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145866818"/>
      </p:ext>
    </p:extLst>
  </p:cSld>
  <p:clrMap bg1="dk1" tx1="lt1" bg2="dk2" tx2="lt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9"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451785515"/>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8"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881731006"/>
      </p:ext>
    </p:extLst>
  </p:cSld>
  <p:clrMap bg1="dk1" tx1="lt1" bg2="dk2" tx2="lt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45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436475" cy="6995517"/>
          </a:xfrm>
          <a:prstGeom prst="rect">
            <a:avLst/>
          </a:prstGeom>
        </p:spPr>
      </p:pic>
      <p:sp>
        <p:nvSpPr>
          <p:cNvPr id="4" name="Rectangle 3"/>
          <p:cNvSpPr/>
          <p:nvPr/>
        </p:nvSpPr>
        <p:spPr bwMode="auto">
          <a:xfrm>
            <a:off x="2161709" y="537414"/>
            <a:ext cx="838200" cy="304800"/>
          </a:xfrm>
          <a:prstGeom prst="rect">
            <a:avLst/>
          </a:prstGeom>
          <a:noFill/>
          <a:ln w="381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7097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 y="1138"/>
            <a:ext cx="12434108" cy="6992248"/>
          </a:xfrm>
          <a:prstGeom prst="rect">
            <a:avLst/>
          </a:prstGeom>
        </p:spPr>
      </p:pic>
      <p:sp>
        <p:nvSpPr>
          <p:cNvPr id="4" name="Rectangle 3"/>
          <p:cNvSpPr/>
          <p:nvPr/>
        </p:nvSpPr>
        <p:spPr bwMode="auto">
          <a:xfrm>
            <a:off x="5913437" y="4409604"/>
            <a:ext cx="457200" cy="228600"/>
          </a:xfrm>
          <a:prstGeom prst="rect">
            <a:avLst/>
          </a:prstGeom>
          <a:noFill/>
          <a:ln w="381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1240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 y="-1"/>
            <a:ext cx="12436475" cy="6995517"/>
          </a:xfrm>
          <a:prstGeom prst="rect">
            <a:avLst/>
          </a:prstGeom>
        </p:spPr>
      </p:pic>
      <p:sp>
        <p:nvSpPr>
          <p:cNvPr id="5" name="Rectangle 4"/>
          <p:cNvSpPr/>
          <p:nvPr/>
        </p:nvSpPr>
        <p:spPr bwMode="auto">
          <a:xfrm>
            <a:off x="3932237" y="4788396"/>
            <a:ext cx="3048000" cy="1680666"/>
          </a:xfrm>
          <a:prstGeom prst="rect">
            <a:avLst/>
          </a:prstGeom>
          <a:noFill/>
          <a:ln w="381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420065" y="5048811"/>
            <a:ext cx="457200" cy="152400"/>
          </a:xfrm>
          <a:prstGeom prst="rect">
            <a:avLst/>
          </a:prstGeom>
          <a:noFill/>
          <a:ln w="38100">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4698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437" y="4419"/>
            <a:ext cx="8153399" cy="12272603"/>
          </a:xfrm>
          <a:prstGeom prst="rect">
            <a:avLst/>
          </a:prstGeom>
        </p:spPr>
      </p:pic>
    </p:spTree>
    <p:extLst>
      <p:ext uri="{BB962C8B-B14F-4D97-AF65-F5344CB8AC3E}">
        <p14:creationId xmlns:p14="http://schemas.microsoft.com/office/powerpoint/2010/main" val="290547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56906E-6 -3.78121E-6 L 3.56906E-6 -0.74829 " pathEditMode="relative" rAng="0" ptsTypes="AA">
                                      <p:cBhvr>
                                        <p:cTn id="6" dur="2000" fill="hold"/>
                                        <p:tgtEl>
                                          <p:spTgt spid="4"/>
                                        </p:tgtEl>
                                        <p:attrNameLst>
                                          <p:attrName>ppt_x</p:attrName>
                                          <p:attrName>ppt_y</p:attrName>
                                        </p:attrNameLst>
                                      </p:cBhvr>
                                      <p:rCtr x="0" y="-37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Error reports are not as useful as you might think.</a:t>
            </a:r>
            <a:endParaRPr lang="en-US" dirty="0"/>
          </a:p>
        </p:txBody>
      </p:sp>
    </p:spTree>
    <p:extLst>
      <p:ext uri="{BB962C8B-B14F-4D97-AF65-F5344CB8AC3E}">
        <p14:creationId xmlns:p14="http://schemas.microsoft.com/office/powerpoint/2010/main" val="64308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a:t>Take advantage of </a:t>
            </a:r>
            <a:r>
              <a:rPr lang="en-US" dirty="0" smtClean="0"/>
              <a:t>the new </a:t>
            </a:r>
            <a:r>
              <a:rPr lang="en-US" dirty="0"/>
              <a:t>logging and </a:t>
            </a:r>
            <a:br>
              <a:rPr lang="en-US" dirty="0"/>
            </a:br>
            <a:r>
              <a:rPr lang="en-US" dirty="0"/>
              <a:t>error APIs </a:t>
            </a:r>
            <a:r>
              <a:rPr lang="en-US" dirty="0" smtClean="0"/>
              <a:t>to keep track of what is happening inside your application.</a:t>
            </a:r>
            <a:endParaRPr lang="en-US" dirty="0"/>
          </a:p>
        </p:txBody>
      </p:sp>
    </p:spTree>
    <p:extLst>
      <p:ext uri="{BB962C8B-B14F-4D97-AF65-F5344CB8AC3E}">
        <p14:creationId xmlns:p14="http://schemas.microsoft.com/office/powerpoint/2010/main" val="24232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Logs can provide temporal context needed to diagnose issues that occur on customers’ machines.</a:t>
            </a:r>
            <a:endParaRPr lang="en-US" dirty="0"/>
          </a:p>
        </p:txBody>
      </p:sp>
      <p:sp>
        <p:nvSpPr>
          <p:cNvPr id="3" name="Title 1"/>
          <p:cNvSpPr txBox="1">
            <a:spLocks/>
          </p:cNvSpPr>
          <p:nvPr/>
        </p:nvSpPr>
        <p:spPr>
          <a:xfrm>
            <a:off x="1189037" y="3803649"/>
            <a:ext cx="10058400" cy="912813"/>
          </a:xfrm>
          <a:prstGeom prst="rect">
            <a:avLst/>
          </a:prstGeom>
        </p:spPr>
        <p:txBody>
          <a:bodyPr vert="horz" lIns="0" tIns="0" rIns="0" bIns="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Windows 8.1 includes a new logging API </a:t>
            </a:r>
            <a:br>
              <a:rPr lang="en-US" dirty="0" smtClean="0">
                <a:gradFill>
                  <a:gsLst>
                    <a:gs pos="0">
                      <a:srgbClr val="FFFFFF"/>
                    </a:gs>
                    <a:gs pos="100000">
                      <a:srgbClr val="FFFFFF"/>
                    </a:gs>
                  </a:gsLst>
                  <a:lin ang="5400000" scaled="0"/>
                </a:gradFill>
              </a:rPr>
            </a:br>
            <a:r>
              <a:rPr lang="en-US" dirty="0" smtClean="0">
                <a:gradFill>
                  <a:gsLst>
                    <a:gs pos="0">
                      <a:srgbClr val="FFFFFF"/>
                    </a:gs>
                    <a:gs pos="100000">
                      <a:srgbClr val="FFFFFF"/>
                    </a:gs>
                  </a:gsLst>
                  <a:lin ang="5400000" scaled="0"/>
                </a:gradFill>
              </a:rPr>
              <a:t>that’s very simple to use.</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80255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75038" y="1668482"/>
            <a:ext cx="8686801" cy="5029181"/>
          </a:xfrm>
        </p:spPr>
        <p:txBody>
          <a:bodyPr/>
          <a:lstStyle/>
          <a:p>
            <a:endParaRPr lang="en-US" sz="2400" dirty="0">
              <a:latin typeface="+mn-lt"/>
              <a:ea typeface="+mj-ea"/>
              <a:cs typeface="+mj-cs"/>
            </a:endParaRPr>
          </a:p>
        </p:txBody>
      </p:sp>
      <p:sp>
        <p:nvSpPr>
          <p:cNvPr id="7" name="Rectangle 6"/>
          <p:cNvSpPr/>
          <p:nvPr/>
        </p:nvSpPr>
        <p:spPr>
          <a:xfrm>
            <a:off x="7477821" y="3408349"/>
            <a:ext cx="1752600" cy="59436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Circular </a:t>
            </a:r>
            <a:br>
              <a:rPr lang="en-US" sz="16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Memory Buffer</a:t>
            </a:r>
            <a:endParaRPr lang="en-US" sz="1600" dirty="0">
              <a:gradFill>
                <a:gsLst>
                  <a:gs pos="0">
                    <a:srgbClr val="FFFFFF"/>
                  </a:gs>
                  <a:gs pos="100000">
                    <a:srgbClr val="FFFFFF"/>
                  </a:gs>
                </a:gsLst>
                <a:lin ang="5400000" scaled="0"/>
              </a:gradFill>
            </a:endParaRPr>
          </a:p>
        </p:txBody>
      </p:sp>
      <p:sp>
        <p:nvSpPr>
          <p:cNvPr id="16" name="Curved Down Arrow 15"/>
          <p:cNvSpPr/>
          <p:nvPr/>
        </p:nvSpPr>
        <p:spPr bwMode="auto">
          <a:xfrm flipH="1">
            <a:off x="7477820" y="2951130"/>
            <a:ext cx="1752600" cy="453258"/>
          </a:xfrm>
          <a:prstGeom prst="curvedDownArrow">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en-US" sz="1400" dirty="0">
              <a:gradFill>
                <a:gsLst>
                  <a:gs pos="0">
                    <a:srgbClr val="FFFFFF"/>
                  </a:gs>
                  <a:gs pos="100000">
                    <a:srgbClr val="FFFFFF"/>
                  </a:gs>
                </a:gsLst>
                <a:lin ang="5400000" scaled="0"/>
              </a:gradFill>
            </a:endParaRPr>
          </a:p>
        </p:txBody>
      </p:sp>
      <p:sp>
        <p:nvSpPr>
          <p:cNvPr id="2" name="Text Placeholder 1"/>
          <p:cNvSpPr>
            <a:spLocks noGrp="1"/>
          </p:cNvSpPr>
          <p:nvPr>
            <p:ph type="body" sz="quarter" idx="11"/>
          </p:nvPr>
        </p:nvSpPr>
        <p:spPr/>
        <p:txBody>
          <a:bodyPr/>
          <a:lstStyle/>
          <a:p>
            <a:r>
              <a:rPr lang="en-US" dirty="0" smtClean="0">
                <a:solidFill>
                  <a:srgbClr val="505050"/>
                </a:solidFill>
              </a:rPr>
              <a:t>Keep a running log of recent events. </a:t>
            </a:r>
          </a:p>
          <a:p>
            <a:endParaRPr lang="en-US" dirty="0">
              <a:solidFill>
                <a:srgbClr val="505050"/>
              </a:solidFill>
            </a:endParaRPr>
          </a:p>
          <a:p>
            <a:r>
              <a:rPr lang="en-US" dirty="0" smtClean="0">
                <a:solidFill>
                  <a:srgbClr val="505050"/>
                </a:solidFill>
              </a:rPr>
              <a:t>Save and send that log when an error is detected.</a:t>
            </a:r>
            <a:endParaRPr lang="en-US" dirty="0">
              <a:solidFill>
                <a:srgbClr val="505050"/>
              </a:solidFill>
            </a:endParaRPr>
          </a:p>
        </p:txBody>
      </p:sp>
      <p:sp>
        <p:nvSpPr>
          <p:cNvPr id="24" name="Title 23"/>
          <p:cNvSpPr>
            <a:spLocks noGrp="1"/>
          </p:cNvSpPr>
          <p:nvPr>
            <p:ph type="title"/>
          </p:nvPr>
        </p:nvSpPr>
        <p:spPr/>
        <p:txBody>
          <a:bodyPr>
            <a:normAutofit/>
          </a:bodyPr>
          <a:lstStyle/>
          <a:p>
            <a:r>
              <a:rPr lang="en-US" dirty="0" smtClean="0"/>
              <a:t>Logging to memory</a:t>
            </a:r>
            <a:endParaRPr lang="en-US" dirty="0"/>
          </a:p>
        </p:txBody>
      </p:sp>
      <p:sp>
        <p:nvSpPr>
          <p:cNvPr id="9" name="Rectangle 8"/>
          <p:cNvSpPr/>
          <p:nvPr/>
        </p:nvSpPr>
        <p:spPr>
          <a:xfrm>
            <a:off x="6218237" y="3885892"/>
            <a:ext cx="1535374" cy="594360"/>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Logging Session</a:t>
            </a:r>
            <a:endParaRPr lang="en-US" sz="1600" dirty="0">
              <a:gradFill>
                <a:gsLst>
                  <a:gs pos="0">
                    <a:srgbClr val="FFFFFF"/>
                  </a:gs>
                  <a:gs pos="100000">
                    <a:srgbClr val="FFFFFF"/>
                  </a:gs>
                </a:gsLst>
                <a:lin ang="5400000" scaled="0"/>
              </a:gradFill>
            </a:endParaRPr>
          </a:p>
        </p:txBody>
      </p:sp>
      <p:grpSp>
        <p:nvGrpSpPr>
          <p:cNvPr id="33" name="Group 32"/>
          <p:cNvGrpSpPr/>
          <p:nvPr/>
        </p:nvGrpSpPr>
        <p:grpSpPr>
          <a:xfrm>
            <a:off x="4224701" y="2787072"/>
            <a:ext cx="1249436" cy="2792000"/>
            <a:chOff x="4224701" y="2919896"/>
            <a:chExt cx="1249436" cy="2792000"/>
          </a:xfrm>
        </p:grpSpPr>
        <p:sp>
          <p:nvSpPr>
            <p:cNvPr id="11" name="Rectangle 10"/>
            <p:cNvSpPr/>
            <p:nvPr/>
          </p:nvSpPr>
          <p:spPr>
            <a:xfrm>
              <a:off x="4224701" y="4379124"/>
              <a:ext cx="1249436" cy="594996"/>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a:gradFill>
                    <a:gsLst>
                      <a:gs pos="0">
                        <a:srgbClr val="FFFFFF"/>
                      </a:gs>
                      <a:gs pos="100000">
                        <a:srgbClr val="FFFFFF"/>
                      </a:gs>
                    </a:gsLst>
                    <a:lin ang="5400000" scaled="0"/>
                  </a:gradFill>
                </a:rPr>
                <a:t>Logging Channel</a:t>
              </a:r>
            </a:p>
          </p:txBody>
        </p:sp>
        <p:sp>
          <p:nvSpPr>
            <p:cNvPr id="30" name="Rectangle 29"/>
            <p:cNvSpPr/>
            <p:nvPr/>
          </p:nvSpPr>
          <p:spPr>
            <a:xfrm>
              <a:off x="4224701" y="5116900"/>
              <a:ext cx="1249436" cy="594996"/>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a:gradFill>
                    <a:gsLst>
                      <a:gs pos="0">
                        <a:srgbClr val="FFFFFF"/>
                      </a:gs>
                      <a:gs pos="100000">
                        <a:srgbClr val="FFFFFF"/>
                      </a:gs>
                    </a:gsLst>
                    <a:lin ang="5400000" scaled="0"/>
                  </a:gradFill>
                </a:rPr>
                <a:t>Logging Channel</a:t>
              </a:r>
            </a:p>
          </p:txBody>
        </p:sp>
        <p:sp>
          <p:nvSpPr>
            <p:cNvPr id="31" name="Rectangle 30"/>
            <p:cNvSpPr/>
            <p:nvPr/>
          </p:nvSpPr>
          <p:spPr>
            <a:xfrm>
              <a:off x="4224701" y="2919896"/>
              <a:ext cx="1249436" cy="594996"/>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a:gradFill>
                    <a:gsLst>
                      <a:gs pos="0">
                        <a:srgbClr val="FFFFFF"/>
                      </a:gs>
                      <a:gs pos="100000">
                        <a:srgbClr val="FFFFFF"/>
                      </a:gs>
                    </a:gsLst>
                    <a:lin ang="5400000" scaled="0"/>
                  </a:gradFill>
                </a:rPr>
                <a:t>Logging </a:t>
              </a:r>
              <a:r>
                <a:rPr lang="en-US" sz="1600" dirty="0" smtClean="0">
                  <a:gradFill>
                    <a:gsLst>
                      <a:gs pos="0">
                        <a:srgbClr val="FFFFFF"/>
                      </a:gs>
                      <a:gs pos="100000">
                        <a:srgbClr val="FFFFFF"/>
                      </a:gs>
                    </a:gsLst>
                    <a:lin ang="5400000" scaled="0"/>
                  </a:gradFill>
                </a:rPr>
                <a:t>Channel</a:t>
              </a:r>
              <a:endParaRPr lang="en-US" sz="1600" dirty="0">
                <a:gradFill>
                  <a:gsLst>
                    <a:gs pos="0">
                      <a:srgbClr val="FFFFFF"/>
                    </a:gs>
                    <a:gs pos="100000">
                      <a:srgbClr val="FFFFFF"/>
                    </a:gs>
                  </a:gsLst>
                  <a:lin ang="5400000" scaled="0"/>
                </a:gradFill>
              </a:endParaRPr>
            </a:p>
          </p:txBody>
        </p:sp>
        <p:sp>
          <p:nvSpPr>
            <p:cNvPr id="32" name="Rectangle 31"/>
            <p:cNvSpPr/>
            <p:nvPr/>
          </p:nvSpPr>
          <p:spPr>
            <a:xfrm>
              <a:off x="4224701" y="3657672"/>
              <a:ext cx="1249436" cy="594996"/>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a:gradFill>
                    <a:gsLst>
                      <a:gs pos="0">
                        <a:srgbClr val="FFFFFF"/>
                      </a:gs>
                      <a:gs pos="100000">
                        <a:srgbClr val="FFFFFF"/>
                      </a:gs>
                    </a:gsLst>
                    <a:lin ang="5400000" scaled="0"/>
                  </a:gradFill>
                </a:rPr>
                <a:t>Logging Channel</a:t>
              </a:r>
            </a:p>
          </p:txBody>
        </p:sp>
      </p:grpSp>
      <p:cxnSp>
        <p:nvCxnSpPr>
          <p:cNvPr id="35" name="Straight Arrow Connector 34"/>
          <p:cNvCxnSpPr>
            <a:stCxn id="11" idx="3"/>
            <a:endCxn id="9" idx="1"/>
          </p:cNvCxnSpPr>
          <p:nvPr/>
        </p:nvCxnSpPr>
        <p:spPr>
          <a:xfrm flipV="1">
            <a:off x="5474137" y="4183072"/>
            <a:ext cx="744100" cy="360726"/>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3"/>
            <a:endCxn id="9" idx="1"/>
          </p:cNvCxnSpPr>
          <p:nvPr/>
        </p:nvCxnSpPr>
        <p:spPr>
          <a:xfrm flipV="1">
            <a:off x="5474137" y="4183072"/>
            <a:ext cx="744100" cy="109850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a:endCxn id="9" idx="1"/>
          </p:cNvCxnSpPr>
          <p:nvPr/>
        </p:nvCxnSpPr>
        <p:spPr>
          <a:xfrm>
            <a:off x="5474137" y="3822346"/>
            <a:ext cx="744100" cy="360726"/>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3"/>
            <a:endCxn id="9" idx="1"/>
          </p:cNvCxnSpPr>
          <p:nvPr/>
        </p:nvCxnSpPr>
        <p:spPr>
          <a:xfrm>
            <a:off x="5474137" y="3084570"/>
            <a:ext cx="744100" cy="109850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9" idx="0"/>
            <a:endCxn id="7" idx="1"/>
          </p:cNvCxnSpPr>
          <p:nvPr/>
        </p:nvCxnSpPr>
        <p:spPr>
          <a:xfrm rot="5400000" flipH="1" flipV="1">
            <a:off x="7141691" y="3549763"/>
            <a:ext cx="180363" cy="491897"/>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4" name="Explosion 1 53"/>
          <p:cNvSpPr/>
          <p:nvPr/>
        </p:nvSpPr>
        <p:spPr bwMode="auto">
          <a:xfrm>
            <a:off x="6228231" y="4839145"/>
            <a:ext cx="1137314" cy="1118590"/>
          </a:xfrm>
          <a:prstGeom prst="irregularSeal1">
            <a:avLst/>
          </a:pr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r>
              <a:rPr lang="en-US" sz="1600" spc="-102" dirty="0" smtClean="0">
                <a:gradFill>
                  <a:gsLst>
                    <a:gs pos="0">
                      <a:srgbClr val="FFFFFF"/>
                    </a:gs>
                    <a:gs pos="100000">
                      <a:srgbClr val="FFFFFF"/>
                    </a:gs>
                  </a:gsLst>
                  <a:lin ang="5400000" scaled="0"/>
                </a:gradFill>
                <a:ea typeface="Segoe UI" pitchFamily="34" charset="0"/>
                <a:cs typeface="Segoe UI" pitchFamily="34" charset="0"/>
              </a:rPr>
              <a:t>Error</a:t>
            </a:r>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56" name="Flowchart: Magnetic Disk 55"/>
          <p:cNvSpPr/>
          <p:nvPr/>
        </p:nvSpPr>
        <p:spPr bwMode="auto">
          <a:xfrm>
            <a:off x="7753611" y="5571216"/>
            <a:ext cx="1268674" cy="910146"/>
          </a:xfrm>
          <a:prstGeom prst="flowChartMagneticDisk">
            <a:avLst/>
          </a:prstGeom>
          <a:solidFill>
            <a:srgbClr val="00B0F0"/>
          </a:solidFill>
          <a:ln>
            <a:solidFill>
              <a:srgbClr val="FFFFFF"/>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Log File</a:t>
            </a:r>
            <a:endParaRPr lang="en-US" sz="1600" dirty="0">
              <a:gradFill>
                <a:gsLst>
                  <a:gs pos="0">
                    <a:srgbClr val="FFFFFF"/>
                  </a:gs>
                  <a:gs pos="100000">
                    <a:srgbClr val="FFFFFF"/>
                  </a:gs>
                </a:gsLst>
                <a:lin ang="5400000" scaled="0"/>
              </a:gradFill>
            </a:endParaRPr>
          </a:p>
        </p:txBody>
      </p:sp>
      <p:sp>
        <p:nvSpPr>
          <p:cNvPr id="57" name="Cloud 56"/>
          <p:cNvSpPr/>
          <p:nvPr/>
        </p:nvSpPr>
        <p:spPr bwMode="auto">
          <a:xfrm>
            <a:off x="10256837" y="3725872"/>
            <a:ext cx="1644826" cy="914400"/>
          </a:xfrm>
          <a:prstGeom prst="cloud">
            <a:avLst/>
          </a:prstGeom>
          <a:solidFill>
            <a:srgbClr val="00B0F0"/>
          </a:solidFill>
          <a:ln>
            <a:solidFill>
              <a:srgbClr val="FFFFFF"/>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Your  Backend</a:t>
            </a:r>
            <a:endParaRPr lang="en-US" sz="1600" dirty="0">
              <a:gradFill>
                <a:gsLst>
                  <a:gs pos="0">
                    <a:srgbClr val="FFFFFF"/>
                  </a:gs>
                  <a:gs pos="100000">
                    <a:srgbClr val="FFFFFF"/>
                  </a:gs>
                </a:gsLst>
                <a:lin ang="5400000" scaled="0"/>
              </a:gradFill>
            </a:endParaRPr>
          </a:p>
        </p:txBody>
      </p:sp>
      <p:cxnSp>
        <p:nvCxnSpPr>
          <p:cNvPr id="59" name="Straight Arrow Connector 58"/>
          <p:cNvCxnSpPr>
            <a:stCxn id="7" idx="2"/>
            <a:endCxn id="56" idx="1"/>
          </p:cNvCxnSpPr>
          <p:nvPr/>
        </p:nvCxnSpPr>
        <p:spPr>
          <a:xfrm>
            <a:off x="8354121" y="4002709"/>
            <a:ext cx="33827" cy="156850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6" idx="4"/>
            <a:endCxn id="57" idx="1"/>
          </p:cNvCxnSpPr>
          <p:nvPr/>
        </p:nvCxnSpPr>
        <p:spPr>
          <a:xfrm flipV="1">
            <a:off x="9022285" y="4639298"/>
            <a:ext cx="2056965" cy="1386991"/>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71034" y="4459928"/>
            <a:ext cx="1534138" cy="307777"/>
          </a:xfrm>
          <a:prstGeom prst="rect">
            <a:avLst/>
          </a:prstGeom>
          <a:noFill/>
        </p:spPr>
        <p:txBody>
          <a:bodyPr wrap="none" rtlCol="0">
            <a:spAutoFit/>
          </a:bodyPr>
          <a:lstStyle/>
          <a:p>
            <a:r>
              <a:rPr lang="en-US" sz="1400" dirty="0" smtClean="0">
                <a:solidFill>
                  <a:srgbClr val="505050"/>
                </a:solidFill>
                <a:ea typeface="+mj-ea"/>
                <a:cs typeface="+mj-cs"/>
              </a:rPr>
              <a:t>SaveToDiskAsync</a:t>
            </a:r>
            <a:endParaRPr lang="en-US" sz="1400" dirty="0">
              <a:solidFill>
                <a:srgbClr val="505050"/>
              </a:solidFill>
              <a:ea typeface="+mj-ea"/>
              <a:cs typeface="+mj-cs"/>
            </a:endParaRPr>
          </a:p>
        </p:txBody>
      </p:sp>
      <p:sp>
        <p:nvSpPr>
          <p:cNvPr id="34" name="TextBox 33"/>
          <p:cNvSpPr txBox="1"/>
          <p:nvPr/>
        </p:nvSpPr>
        <p:spPr>
          <a:xfrm>
            <a:off x="9111264" y="6026289"/>
            <a:ext cx="1907573" cy="307777"/>
          </a:xfrm>
          <a:prstGeom prst="rect">
            <a:avLst/>
          </a:prstGeom>
          <a:noFill/>
        </p:spPr>
        <p:txBody>
          <a:bodyPr wrap="none" rtlCol="0">
            <a:spAutoFit/>
          </a:bodyPr>
          <a:lstStyle/>
          <a:p>
            <a:r>
              <a:rPr lang="en-US" sz="1400" dirty="0" smtClean="0">
                <a:solidFill>
                  <a:srgbClr val="505050"/>
                </a:solidFill>
                <a:ea typeface="+mj-ea"/>
                <a:cs typeface="+mj-cs"/>
              </a:rPr>
              <a:t>Background Uploader</a:t>
            </a:r>
            <a:endParaRPr lang="en-US" sz="1400" dirty="0">
              <a:solidFill>
                <a:srgbClr val="505050"/>
              </a:solidFill>
              <a:ea typeface="+mj-ea"/>
              <a:cs typeface="+mj-cs"/>
            </a:endParaRPr>
          </a:p>
        </p:txBody>
      </p:sp>
    </p:spTree>
    <p:extLst>
      <p:ext uri="{BB962C8B-B14F-4D97-AF65-F5344CB8AC3E}">
        <p14:creationId xmlns:p14="http://schemas.microsoft.com/office/powerpoint/2010/main" val="409550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strips(upRight)">
                                      <p:cBhvr>
                                        <p:cTn id="24" dur="500"/>
                                        <p:tgtEl>
                                          <p:spTgt spid="5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44"/>
                                        </p:tgtEl>
                                      </p:cBhvr>
                                    </p:animEffect>
                                    <p:set>
                                      <p:cBhvr>
                                        <p:cTn id="33" dur="1" fill="hold">
                                          <p:stCondLst>
                                            <p:cond delay="499"/>
                                          </p:stCondLst>
                                        </p:cTn>
                                        <p:tgtEl>
                                          <p:spTgt spid="4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2500"/>
                            </p:stCondLst>
                            <p:childTnLst>
                              <p:par>
                                <p:cTn id="60" presetID="2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4"/>
                                        </p:tgtEl>
                                        <p:attrNameLst>
                                          <p:attrName>ppt_y</p:attrName>
                                        </p:attrNameLst>
                                      </p:cBhvr>
                                      <p:tavLst>
                                        <p:tav tm="0">
                                          <p:val>
                                            <p:strVal val="#ppt_y"/>
                                          </p:val>
                                        </p:tav>
                                        <p:tav tm="100000">
                                          <p:val>
                                            <p:strVal val="#ppt_y"/>
                                          </p:val>
                                        </p:tav>
                                      </p:tavLst>
                                    </p:anim>
                                    <p:anim calcmode="lin" valueType="num">
                                      <p:cBhvr>
                                        <p:cTn id="69"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500"/>
                                        <p:tgtEl>
                                          <p:spTgt spid="59"/>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childTnLst>
                          </p:cTn>
                        </p:par>
                        <p:par>
                          <p:cTn id="89" fill="hold">
                            <p:stCondLst>
                              <p:cond delay="500"/>
                            </p:stCondLst>
                            <p:childTnLst>
                              <p:par>
                                <p:cTn id="90" presetID="18" presetClass="entr" presetSubtype="3" fill="hold"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strips(upRight)">
                                      <p:cBhvr>
                                        <p:cTn id="92" dur="500"/>
                                        <p:tgtEl>
                                          <p:spTgt spid="6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54" grpId="0" animBg="1"/>
      <p:bldP spid="56" grpId="0" animBg="1"/>
      <p:bldP spid="57" grpId="0" animBg="1"/>
      <p:bldP spid="15"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LoggingChannel example</a:t>
            </a:r>
            <a:endParaRPr lang="en-US" dirty="0"/>
          </a:p>
        </p:txBody>
      </p:sp>
      <p:sp>
        <p:nvSpPr>
          <p:cNvPr id="3" name="Content Placeholder 2"/>
          <p:cNvSpPr>
            <a:spLocks noGrp="1"/>
          </p:cNvSpPr>
          <p:nvPr>
            <p:ph sz="quarter" idx="14"/>
          </p:nvPr>
        </p:nvSpPr>
        <p:spPr/>
        <p:txBody>
          <a:bodyPr>
            <a:normAutofit/>
          </a:bodyPr>
          <a:lstStyle/>
          <a:p>
            <a:r>
              <a:rPr lang="en-US" dirty="0" smtClean="0">
                <a:solidFill>
                  <a:srgbClr val="0000FF"/>
                </a:solidFill>
                <a:highlight>
                  <a:srgbClr val="FFFFFF"/>
                </a:highlight>
              </a:rPr>
              <a:t>var </a:t>
            </a:r>
            <a:r>
              <a:rPr lang="en-US" dirty="0" smtClean="0"/>
              <a:t>channel = </a:t>
            </a:r>
            <a:r>
              <a:rPr lang="en-US" dirty="0">
                <a:solidFill>
                  <a:srgbClr val="0000FF"/>
                </a:solidFill>
                <a:highlight>
                  <a:srgbClr val="FFFFFF"/>
                </a:highlight>
              </a:rPr>
              <a:t>new</a:t>
            </a:r>
            <a:r>
              <a:rPr lang="en-US" dirty="0" smtClean="0"/>
              <a:t> </a:t>
            </a:r>
            <a:r>
              <a:rPr lang="en-US" dirty="0">
                <a:solidFill>
                  <a:srgbClr val="2B91AF"/>
                </a:solidFill>
                <a:highlight>
                  <a:srgbClr val="FFFFFF"/>
                </a:highlight>
              </a:rPr>
              <a:t>LoggingChannel </a:t>
            </a:r>
            <a:r>
              <a:rPr lang="en-US" dirty="0" smtClean="0"/>
              <a:t>(</a:t>
            </a:r>
            <a:r>
              <a:rPr lang="en-US" dirty="0" smtClean="0">
                <a:solidFill>
                  <a:srgbClr val="A31515"/>
                </a:solidFill>
                <a:highlight>
                  <a:srgbClr val="FFFFFF"/>
                </a:highlight>
              </a:rPr>
              <a:t>"ChannelName"</a:t>
            </a:r>
            <a:r>
              <a:rPr lang="en-US" dirty="0" smtClean="0"/>
              <a:t>);</a:t>
            </a:r>
          </a:p>
          <a:p>
            <a:r>
              <a:rPr lang="en-US" dirty="0" smtClean="0"/>
              <a:t>channel.LoggingEnabled += (sender</a:t>
            </a:r>
            <a:r>
              <a:rPr lang="en-US" dirty="0"/>
              <a:t>, </a:t>
            </a:r>
            <a:r>
              <a:rPr lang="en-US" dirty="0" smtClean="0"/>
              <a:t>args) =&gt; {</a:t>
            </a:r>
          </a:p>
          <a:p>
            <a:r>
              <a:rPr lang="en-US" dirty="0" smtClean="0"/>
              <a:t>    _isLoggingEnabled = sender.Enabled;</a:t>
            </a:r>
          </a:p>
          <a:p>
            <a:r>
              <a:rPr lang="en-US" dirty="0" smtClean="0"/>
              <a:t>    _channelLoggingLevel = sender.Level; }</a:t>
            </a:r>
          </a:p>
          <a:p>
            <a:endParaRPr lang="en-US" dirty="0" smtClean="0"/>
          </a:p>
          <a:p>
            <a:r>
              <a:rPr lang="en-US" dirty="0" smtClean="0">
                <a:solidFill>
                  <a:srgbClr val="0000FF"/>
                </a:solidFill>
                <a:highlight>
                  <a:srgbClr val="FFFFFF"/>
                </a:highlight>
              </a:rPr>
              <a:t>var </a:t>
            </a:r>
            <a:r>
              <a:rPr lang="en-US" dirty="0" smtClean="0"/>
              <a:t>level = </a:t>
            </a:r>
            <a:r>
              <a:rPr lang="en-US" dirty="0" smtClean="0">
                <a:solidFill>
                  <a:srgbClr val="2B91AF"/>
                </a:solidFill>
                <a:highlight>
                  <a:srgbClr val="FFFFFF"/>
                </a:highlight>
              </a:rPr>
              <a:t>LoggingLevel</a:t>
            </a:r>
            <a:r>
              <a:rPr lang="en-US" dirty="0" smtClean="0"/>
              <a:t>.Error;</a:t>
            </a:r>
          </a:p>
          <a:p>
            <a:r>
              <a:rPr lang="en-US" dirty="0" smtClean="0">
                <a:solidFill>
                  <a:srgbClr val="0000FF"/>
                </a:solidFill>
                <a:highlight>
                  <a:srgbClr val="FFFFFF"/>
                </a:highlight>
              </a:rPr>
              <a:t>if</a:t>
            </a:r>
            <a:r>
              <a:rPr lang="en-US" dirty="0" smtClean="0"/>
              <a:t> (_isLoggingEnabled &amp;&amp; level &gt;= _channelLoggingLevel) {</a:t>
            </a:r>
          </a:p>
          <a:p>
            <a:r>
              <a:rPr lang="en-US" dirty="0" smtClean="0"/>
              <a:t>  channel.LogMessage(</a:t>
            </a:r>
            <a:r>
              <a:rPr lang="en-US" dirty="0" smtClean="0">
                <a:solidFill>
                  <a:srgbClr val="A31515"/>
                </a:solidFill>
                <a:highlight>
                  <a:srgbClr val="FFFFFF"/>
                </a:highlight>
              </a:rPr>
              <a:t>"Message to log"</a:t>
            </a:r>
            <a:r>
              <a:rPr lang="en-US" dirty="0" smtClean="0"/>
              <a:t>, level);</a:t>
            </a:r>
          </a:p>
          <a:p>
            <a:r>
              <a:rPr lang="en-US" dirty="0" smtClean="0"/>
              <a:t>  channel.LogValuePair(</a:t>
            </a:r>
            <a:r>
              <a:rPr lang="en-US" dirty="0" smtClean="0">
                <a:solidFill>
                  <a:srgbClr val="A31515"/>
                </a:solidFill>
                <a:highlight>
                  <a:srgbClr val="FFFFFF"/>
                </a:highlight>
              </a:rPr>
              <a:t>"Count"</a:t>
            </a:r>
            <a:r>
              <a:rPr lang="en-US" dirty="0" smtClean="0"/>
              <a:t>, 42, level); }</a:t>
            </a:r>
            <a:endParaRPr lang="en-US" dirty="0"/>
          </a:p>
        </p:txBody>
      </p:sp>
      <p:sp>
        <p:nvSpPr>
          <p:cNvPr id="7" name="Content Placeholder 2"/>
          <p:cNvSpPr txBox="1">
            <a:spLocks/>
          </p:cNvSpPr>
          <p:nvPr/>
        </p:nvSpPr>
        <p:spPr>
          <a:xfrm>
            <a:off x="274637" y="1668462"/>
            <a:ext cx="11887200" cy="5029201"/>
          </a:xfrm>
          <a:prstGeom prst="rect">
            <a:avLst/>
          </a:prstGeom>
        </p:spPr>
        <p:txBody>
          <a:bodyPr vert="horz" lIns="0" tIns="0" rIns="0" bIns="0" rtlCol="0">
            <a:normAutofit/>
          </a:bodyPr>
          <a:lstStyle>
            <a:lvl1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1pPr>
            <a:lvl2pPr marL="0" indent="0" algn="l" defTabSz="914166" rtl="0" eaLnBrk="1" latinLnBrk="0" hangingPunct="1">
              <a:spcBef>
                <a:spcPct val="20000"/>
              </a:spcBef>
              <a:spcAft>
                <a:spcPts val="816"/>
              </a:spcAft>
              <a:buFont typeface="Arial" pitchFamily="34" charset="0"/>
              <a:buNone/>
              <a:defRPr sz="2400" kern="1200">
                <a:solidFill>
                  <a:srgbClr val="505050"/>
                </a:solidFill>
                <a:latin typeface="Consolas" pitchFamily="49" charset="0"/>
                <a:ea typeface="+mn-ea"/>
                <a:cs typeface="Consolas" pitchFamily="49" charset="0"/>
              </a:defRPr>
            </a:lvl2pPr>
            <a:lvl3pPr marL="457082" indent="-228541" algn="l" defTabSz="914166" rtl="0" eaLnBrk="1" latinLnBrk="0" hangingPunct="1">
              <a:spcBef>
                <a:spcPct val="20000"/>
              </a:spcBef>
              <a:spcAft>
                <a:spcPts val="816"/>
              </a:spcAft>
              <a:buFont typeface="Arial" pitchFamily="34" charset="0"/>
              <a:buChar char="•"/>
              <a:defRPr sz="2400" kern="1200">
                <a:solidFill>
                  <a:srgbClr val="505050"/>
                </a:solidFill>
                <a:latin typeface="Consolas" pitchFamily="49" charset="0"/>
                <a:ea typeface="+mn-ea"/>
                <a:cs typeface="Consolas" pitchFamily="49" charset="0"/>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FF"/>
                </a:solidFill>
                <a:highlight>
                  <a:srgbClr val="FFFFFF"/>
                </a:highlight>
              </a:rPr>
              <a:t>var </a:t>
            </a:r>
            <a:r>
              <a:rPr lang="en-US" dirty="0" smtClean="0"/>
              <a:t>channel = </a:t>
            </a:r>
            <a:r>
              <a:rPr lang="en-US" dirty="0" smtClean="0">
                <a:solidFill>
                  <a:srgbClr val="0000FF"/>
                </a:solidFill>
                <a:highlight>
                  <a:srgbClr val="FFFFFF"/>
                </a:highlight>
              </a:rPr>
              <a:t>new</a:t>
            </a:r>
            <a:r>
              <a:rPr lang="en-US" dirty="0" smtClean="0"/>
              <a:t> </a:t>
            </a:r>
            <a:r>
              <a:rPr lang="en-US" dirty="0" smtClean="0">
                <a:solidFill>
                  <a:srgbClr val="2B91AF"/>
                </a:solidFill>
                <a:highlight>
                  <a:srgbClr val="FFFFFF"/>
                </a:highlight>
              </a:rPr>
              <a:t>LoggingChannel </a:t>
            </a:r>
            <a:r>
              <a:rPr lang="en-US" dirty="0" smtClean="0"/>
              <a:t>(</a:t>
            </a:r>
            <a:r>
              <a:rPr lang="en-US" dirty="0" smtClean="0">
                <a:solidFill>
                  <a:srgbClr val="A31515"/>
                </a:solidFill>
                <a:highlight>
                  <a:srgbClr val="FFFFFF"/>
                </a:highlight>
              </a:rPr>
              <a:t>"ChannelName"</a:t>
            </a:r>
            <a:r>
              <a:rPr lang="en-US" dirty="0" smtClean="0"/>
              <a:t>);</a:t>
            </a:r>
          </a:p>
          <a:p>
            <a:r>
              <a:rPr lang="en-US" dirty="0" smtClean="0"/>
              <a:t>channel.LoggingEnabled += (sender, args) =&gt; {</a:t>
            </a:r>
          </a:p>
          <a:p>
            <a:r>
              <a:rPr lang="en-US" dirty="0" smtClean="0"/>
              <a:t>    _isLoggingEnabled = sender.Enabled;</a:t>
            </a:r>
          </a:p>
          <a:p>
            <a:r>
              <a:rPr lang="en-US" dirty="0" smtClean="0"/>
              <a:t>    _channelLoggingLevel = sender.Level; }</a:t>
            </a:r>
          </a:p>
        </p:txBody>
      </p:sp>
    </p:spTree>
    <p:extLst>
      <p:ext uri="{BB962C8B-B14F-4D97-AF65-F5344CB8AC3E}">
        <p14:creationId xmlns:p14="http://schemas.microsoft.com/office/powerpoint/2010/main" val="192216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LoggingSession example</a:t>
            </a:r>
            <a:endParaRPr lang="en-US" dirty="0"/>
          </a:p>
        </p:txBody>
      </p:sp>
      <p:sp>
        <p:nvSpPr>
          <p:cNvPr id="3" name="Content Placeholder 2"/>
          <p:cNvSpPr>
            <a:spLocks noGrp="1"/>
          </p:cNvSpPr>
          <p:nvPr>
            <p:ph sz="quarter" idx="14"/>
          </p:nvPr>
        </p:nvSpPr>
        <p:spPr/>
        <p:txBody>
          <a:bodyPr/>
          <a:lstStyle/>
          <a:p>
            <a:r>
              <a:rPr lang="en-US" dirty="0" smtClean="0">
                <a:solidFill>
                  <a:srgbClr val="0000FF"/>
                </a:solidFill>
                <a:highlight>
                  <a:srgbClr val="FFFFFF"/>
                </a:highlight>
              </a:rPr>
              <a:t>var</a:t>
            </a:r>
            <a:r>
              <a:rPr lang="en-US" dirty="0" smtClean="0"/>
              <a:t> session </a:t>
            </a:r>
            <a:r>
              <a:rPr lang="en-US" dirty="0"/>
              <a:t>= </a:t>
            </a:r>
            <a:r>
              <a:rPr lang="en-US" dirty="0">
                <a:solidFill>
                  <a:srgbClr val="0000FF"/>
                </a:solidFill>
                <a:highlight>
                  <a:srgbClr val="FFFFFF"/>
                </a:highlight>
              </a:rPr>
              <a:t>new</a:t>
            </a:r>
            <a:r>
              <a:rPr lang="en-US" dirty="0"/>
              <a:t> </a:t>
            </a:r>
            <a:r>
              <a:rPr lang="en-US" dirty="0">
                <a:solidFill>
                  <a:srgbClr val="2B91AF"/>
                </a:solidFill>
                <a:highlight>
                  <a:srgbClr val="FFFFFF"/>
                </a:highlight>
              </a:rPr>
              <a:t>LoggingSession</a:t>
            </a:r>
            <a:r>
              <a:rPr lang="en-US" dirty="0" smtClean="0"/>
              <a:t>(</a:t>
            </a:r>
            <a:r>
              <a:rPr lang="en-US" dirty="0" smtClean="0">
                <a:solidFill>
                  <a:srgbClr val="A31515"/>
                </a:solidFill>
                <a:highlight>
                  <a:srgbClr val="FFFFFF"/>
                </a:highlight>
              </a:rPr>
              <a:t>"</a:t>
            </a:r>
            <a:r>
              <a:rPr lang="en-US" dirty="0">
                <a:solidFill>
                  <a:srgbClr val="A31515"/>
                </a:solidFill>
                <a:highlight>
                  <a:srgbClr val="FFFFFF"/>
                </a:highlight>
              </a:rPr>
              <a:t>Session Name</a:t>
            </a:r>
            <a:r>
              <a:rPr lang="en-US" dirty="0" smtClean="0">
                <a:solidFill>
                  <a:srgbClr val="A31515"/>
                </a:solidFill>
                <a:highlight>
                  <a:srgbClr val="FFFFFF"/>
                </a:highlight>
              </a:rPr>
              <a:t>"</a:t>
            </a:r>
            <a:r>
              <a:rPr lang="en-US" dirty="0" smtClean="0"/>
              <a:t>);</a:t>
            </a:r>
          </a:p>
          <a:p>
            <a:r>
              <a:rPr lang="en-US" dirty="0"/>
              <a:t>session.AddLoggingChannel(channel, </a:t>
            </a:r>
            <a:r>
              <a:rPr lang="en-US" dirty="0" smtClean="0">
                <a:solidFill>
                  <a:srgbClr val="2B91AF"/>
                </a:solidFill>
                <a:highlight>
                  <a:srgbClr val="FFFFFF"/>
                </a:highlight>
              </a:rPr>
              <a:t>LoggingLevel</a:t>
            </a:r>
            <a:r>
              <a:rPr lang="en-US" dirty="0" smtClean="0"/>
              <a:t>.Warning);</a:t>
            </a:r>
          </a:p>
          <a:p>
            <a:endParaRPr lang="en-US" dirty="0" smtClean="0"/>
          </a:p>
          <a:p>
            <a:r>
              <a:rPr lang="en-US" dirty="0" smtClean="0">
                <a:solidFill>
                  <a:srgbClr val="008000"/>
                </a:solidFill>
                <a:highlight>
                  <a:srgbClr val="FFFFFF"/>
                </a:highlight>
              </a:rPr>
              <a:t>//when error detected, save the log session to disk then upload</a:t>
            </a:r>
            <a:endParaRPr lang="en-US" dirty="0" smtClean="0"/>
          </a:p>
          <a:p>
            <a:r>
              <a:rPr lang="en-US" dirty="0">
                <a:solidFill>
                  <a:srgbClr val="2B91AF"/>
                </a:solidFill>
                <a:highlight>
                  <a:srgbClr val="FFFFFF"/>
                </a:highlight>
              </a:rPr>
              <a:t>StorageFile</a:t>
            </a:r>
            <a:r>
              <a:rPr lang="en-US" dirty="0" smtClean="0">
                <a:solidFill>
                  <a:srgbClr val="0000FF"/>
                </a:solidFill>
                <a:highlight>
                  <a:srgbClr val="FFFFFF"/>
                </a:highlight>
              </a:rPr>
              <a:t> </a:t>
            </a:r>
            <a:r>
              <a:rPr lang="en-US" dirty="0" smtClean="0"/>
              <a:t>logFile = </a:t>
            </a:r>
            <a:r>
              <a:rPr lang="en-US" dirty="0">
                <a:solidFill>
                  <a:srgbClr val="0000FF"/>
                </a:solidFill>
                <a:highlight>
                  <a:srgbClr val="FFFFFF"/>
                </a:highlight>
              </a:rPr>
              <a:t>await</a:t>
            </a:r>
            <a:r>
              <a:rPr lang="en-US" dirty="0" smtClean="0"/>
              <a:t> session.SaveToFileAsync(logFolder, name)</a:t>
            </a:r>
          </a:p>
          <a:p>
            <a:r>
              <a:rPr lang="en-US" dirty="0" smtClean="0">
                <a:solidFill>
                  <a:srgbClr val="008000"/>
                </a:solidFill>
                <a:highlight>
                  <a:srgbClr val="FFFFFF"/>
                </a:highlight>
              </a:rPr>
              <a:t>//background uploader code omitted</a:t>
            </a:r>
            <a:endParaRPr lang="en-US" dirty="0"/>
          </a:p>
        </p:txBody>
      </p:sp>
    </p:spTree>
    <p:extLst>
      <p:ext uri="{BB962C8B-B14F-4D97-AF65-F5344CB8AC3E}">
        <p14:creationId xmlns:p14="http://schemas.microsoft.com/office/powerpoint/2010/main" val="284554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Making your Windows Store </a:t>
            </a:r>
            <a:r>
              <a:rPr lang="en-US" sz="5400" dirty="0" smtClean="0"/>
              <a:t>app </a:t>
            </a:r>
            <a:br>
              <a:rPr lang="en-US" sz="5400" dirty="0" smtClean="0"/>
            </a:br>
            <a:r>
              <a:rPr lang="en-US" sz="5400" dirty="0" smtClean="0"/>
              <a:t>more reliable</a:t>
            </a:r>
            <a:endParaRPr lang="en-US" sz="5400" dirty="0"/>
          </a:p>
        </p:txBody>
      </p:sp>
      <p:sp>
        <p:nvSpPr>
          <p:cNvPr id="3" name="Subtitle 2"/>
          <p:cNvSpPr>
            <a:spLocks noGrp="1"/>
          </p:cNvSpPr>
          <p:nvPr>
            <p:ph type="subTitle" idx="1"/>
          </p:nvPr>
        </p:nvSpPr>
        <p:spPr>
          <a:xfrm>
            <a:off x="274640" y="5478462"/>
            <a:ext cx="9143997" cy="1219201"/>
          </a:xfrm>
        </p:spPr>
        <p:txBody>
          <a:bodyPr/>
          <a:lstStyle/>
          <a:p>
            <a:r>
              <a:rPr lang="en-US" dirty="0" smtClean="0"/>
              <a:t>Harry Pierson</a:t>
            </a:r>
          </a:p>
          <a:p>
            <a:r>
              <a:rPr lang="en-US" dirty="0" smtClean="0"/>
              <a:t>Senior Program Manager, Runtime Experience Team</a:t>
            </a:r>
          </a:p>
          <a:p>
            <a:r>
              <a:rPr lang="en-US" dirty="0" smtClean="0"/>
              <a:t>@</a:t>
            </a:r>
            <a:r>
              <a:rPr lang="en-US" dirty="0" err="1" smtClean="0"/>
              <a:t>devhawk</a:t>
            </a:r>
            <a:endParaRPr lang="en-US" dirty="0" smtClean="0"/>
          </a:p>
          <a:p>
            <a:r>
              <a:rPr lang="en-US" dirty="0" smtClean="0"/>
              <a:t>3-136</a:t>
            </a:r>
          </a:p>
        </p:txBody>
      </p:sp>
    </p:spTree>
    <p:extLst>
      <p:ext uri="{BB962C8B-B14F-4D97-AF65-F5344CB8AC3E}">
        <p14:creationId xmlns:p14="http://schemas.microsoft.com/office/powerpoint/2010/main" val="23190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75038" y="1668482"/>
            <a:ext cx="8686801" cy="5029181"/>
          </a:xfrm>
        </p:spPr>
        <p:txBody>
          <a:bodyPr/>
          <a:lstStyle/>
          <a:p>
            <a:endParaRPr lang="en-US" sz="2400" dirty="0">
              <a:latin typeface="+mn-lt"/>
              <a:ea typeface="+mj-ea"/>
              <a:cs typeface="+mj-cs"/>
            </a:endParaRPr>
          </a:p>
        </p:txBody>
      </p:sp>
      <p:sp>
        <p:nvSpPr>
          <p:cNvPr id="7" name="Rectangle 6"/>
          <p:cNvSpPr/>
          <p:nvPr/>
        </p:nvSpPr>
        <p:spPr>
          <a:xfrm>
            <a:off x="6218237" y="4399502"/>
            <a:ext cx="1546627" cy="59436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Memory Buffer</a:t>
            </a:r>
            <a:endParaRPr lang="en-US" sz="1600" dirty="0">
              <a:gradFill>
                <a:gsLst>
                  <a:gs pos="0">
                    <a:srgbClr val="FFFFFF"/>
                  </a:gs>
                  <a:gs pos="100000">
                    <a:srgbClr val="FFFFFF"/>
                  </a:gs>
                </a:gsLst>
                <a:lin ang="5400000" scaled="0"/>
              </a:gradFill>
            </a:endParaRPr>
          </a:p>
        </p:txBody>
      </p:sp>
      <p:sp>
        <p:nvSpPr>
          <p:cNvPr id="2" name="Text Placeholder 1"/>
          <p:cNvSpPr>
            <a:spLocks noGrp="1"/>
          </p:cNvSpPr>
          <p:nvPr>
            <p:ph type="body" sz="quarter" idx="11"/>
          </p:nvPr>
        </p:nvSpPr>
        <p:spPr/>
        <p:txBody>
          <a:bodyPr/>
          <a:lstStyle/>
          <a:p>
            <a:r>
              <a:rPr lang="en-US" dirty="0">
                <a:solidFill>
                  <a:srgbClr val="505050"/>
                </a:solidFill>
              </a:rPr>
              <a:t>Log all events to disk. </a:t>
            </a:r>
            <a:endParaRPr lang="en-US" dirty="0" smtClean="0">
              <a:solidFill>
                <a:srgbClr val="505050"/>
              </a:solidFill>
            </a:endParaRPr>
          </a:p>
          <a:p>
            <a:endParaRPr lang="en-US" dirty="0">
              <a:solidFill>
                <a:srgbClr val="505050"/>
              </a:solidFill>
            </a:endParaRPr>
          </a:p>
          <a:p>
            <a:r>
              <a:rPr lang="en-US" dirty="0" smtClean="0">
                <a:solidFill>
                  <a:srgbClr val="505050"/>
                </a:solidFill>
              </a:rPr>
              <a:t>Send </a:t>
            </a:r>
            <a:r>
              <a:rPr lang="en-US" dirty="0">
                <a:solidFill>
                  <a:srgbClr val="505050"/>
                </a:solidFill>
              </a:rPr>
              <a:t>log file when file reaches a specified size. </a:t>
            </a:r>
            <a:endParaRPr lang="en-US" dirty="0" smtClean="0">
              <a:solidFill>
                <a:srgbClr val="505050"/>
              </a:solidFill>
            </a:endParaRPr>
          </a:p>
          <a:p>
            <a:endParaRPr lang="en-US" dirty="0">
              <a:solidFill>
                <a:srgbClr val="505050"/>
              </a:solidFill>
            </a:endParaRPr>
          </a:p>
          <a:p>
            <a:r>
              <a:rPr lang="en-US" dirty="0" smtClean="0">
                <a:solidFill>
                  <a:srgbClr val="505050"/>
                </a:solidFill>
              </a:rPr>
              <a:t>Flush log memory </a:t>
            </a:r>
            <a:r>
              <a:rPr lang="en-US" dirty="0">
                <a:solidFill>
                  <a:srgbClr val="505050"/>
                </a:solidFill>
              </a:rPr>
              <a:t>buffer to disk on crash </a:t>
            </a:r>
            <a:r>
              <a:rPr lang="en-US" dirty="0" smtClean="0">
                <a:solidFill>
                  <a:srgbClr val="505050"/>
                </a:solidFill>
              </a:rPr>
              <a:t>and send just like in the log to memory example.</a:t>
            </a:r>
            <a:endParaRPr lang="en-US" dirty="0">
              <a:solidFill>
                <a:srgbClr val="505050"/>
              </a:solidFill>
            </a:endParaRPr>
          </a:p>
        </p:txBody>
      </p:sp>
      <p:sp>
        <p:nvSpPr>
          <p:cNvPr id="24" name="Title 23"/>
          <p:cNvSpPr>
            <a:spLocks noGrp="1"/>
          </p:cNvSpPr>
          <p:nvPr>
            <p:ph type="title"/>
          </p:nvPr>
        </p:nvSpPr>
        <p:spPr/>
        <p:txBody>
          <a:bodyPr>
            <a:normAutofit/>
          </a:bodyPr>
          <a:lstStyle/>
          <a:p>
            <a:r>
              <a:rPr lang="en-US" dirty="0" smtClean="0"/>
              <a:t>Logging to disk</a:t>
            </a:r>
            <a:endParaRPr lang="en-US" dirty="0"/>
          </a:p>
        </p:txBody>
      </p:sp>
      <p:sp>
        <p:nvSpPr>
          <p:cNvPr id="9" name="Rectangle 8"/>
          <p:cNvSpPr/>
          <p:nvPr/>
        </p:nvSpPr>
        <p:spPr>
          <a:xfrm>
            <a:off x="6223863" y="3300682"/>
            <a:ext cx="1535374" cy="594360"/>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File Logging Session</a:t>
            </a:r>
            <a:endParaRPr lang="en-US" sz="1600" dirty="0">
              <a:gradFill>
                <a:gsLst>
                  <a:gs pos="0">
                    <a:srgbClr val="FFFFFF"/>
                  </a:gs>
                  <a:gs pos="100000">
                    <a:srgbClr val="FFFFFF"/>
                  </a:gs>
                </a:gsLst>
                <a:lin ang="5400000" scaled="0"/>
              </a:gradFill>
            </a:endParaRPr>
          </a:p>
        </p:txBody>
      </p:sp>
      <p:grpSp>
        <p:nvGrpSpPr>
          <p:cNvPr id="33" name="Group 32"/>
          <p:cNvGrpSpPr/>
          <p:nvPr/>
        </p:nvGrpSpPr>
        <p:grpSpPr>
          <a:xfrm>
            <a:off x="4224701" y="2201862"/>
            <a:ext cx="1249436" cy="2792000"/>
            <a:chOff x="4224701" y="2919896"/>
            <a:chExt cx="1249436" cy="2792000"/>
          </a:xfrm>
        </p:grpSpPr>
        <p:sp>
          <p:nvSpPr>
            <p:cNvPr id="11" name="Rectangle 10"/>
            <p:cNvSpPr/>
            <p:nvPr/>
          </p:nvSpPr>
          <p:spPr>
            <a:xfrm>
              <a:off x="4224701" y="4379124"/>
              <a:ext cx="1249436" cy="594996"/>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a:gradFill>
                    <a:gsLst>
                      <a:gs pos="0">
                        <a:srgbClr val="FFFFFF"/>
                      </a:gs>
                      <a:gs pos="100000">
                        <a:srgbClr val="FFFFFF"/>
                      </a:gs>
                    </a:gsLst>
                    <a:lin ang="5400000" scaled="0"/>
                  </a:gradFill>
                </a:rPr>
                <a:t>Logging Channel</a:t>
              </a:r>
            </a:p>
          </p:txBody>
        </p:sp>
        <p:sp>
          <p:nvSpPr>
            <p:cNvPr id="30" name="Rectangle 29"/>
            <p:cNvSpPr/>
            <p:nvPr/>
          </p:nvSpPr>
          <p:spPr>
            <a:xfrm>
              <a:off x="4224701" y="5116900"/>
              <a:ext cx="1249436" cy="594996"/>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a:gradFill>
                    <a:gsLst>
                      <a:gs pos="0">
                        <a:srgbClr val="FFFFFF"/>
                      </a:gs>
                      <a:gs pos="100000">
                        <a:srgbClr val="FFFFFF"/>
                      </a:gs>
                    </a:gsLst>
                    <a:lin ang="5400000" scaled="0"/>
                  </a:gradFill>
                </a:rPr>
                <a:t>Logging Channel</a:t>
              </a:r>
            </a:p>
          </p:txBody>
        </p:sp>
        <p:sp>
          <p:nvSpPr>
            <p:cNvPr id="31" name="Rectangle 30"/>
            <p:cNvSpPr/>
            <p:nvPr/>
          </p:nvSpPr>
          <p:spPr>
            <a:xfrm>
              <a:off x="4224701" y="2919896"/>
              <a:ext cx="1249436" cy="594996"/>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a:gradFill>
                    <a:gsLst>
                      <a:gs pos="0">
                        <a:srgbClr val="FFFFFF"/>
                      </a:gs>
                      <a:gs pos="100000">
                        <a:srgbClr val="FFFFFF"/>
                      </a:gs>
                    </a:gsLst>
                    <a:lin ang="5400000" scaled="0"/>
                  </a:gradFill>
                </a:rPr>
                <a:t>Logging Channel</a:t>
              </a:r>
            </a:p>
          </p:txBody>
        </p:sp>
        <p:sp>
          <p:nvSpPr>
            <p:cNvPr id="32" name="Rectangle 31"/>
            <p:cNvSpPr/>
            <p:nvPr/>
          </p:nvSpPr>
          <p:spPr>
            <a:xfrm>
              <a:off x="4224701" y="3657672"/>
              <a:ext cx="1249436" cy="594996"/>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a:gradFill>
                    <a:gsLst>
                      <a:gs pos="0">
                        <a:srgbClr val="FFFFFF"/>
                      </a:gs>
                      <a:gs pos="100000">
                        <a:srgbClr val="FFFFFF"/>
                      </a:gs>
                    </a:gsLst>
                    <a:lin ang="5400000" scaled="0"/>
                  </a:gradFill>
                </a:rPr>
                <a:t>Logging Channel</a:t>
              </a:r>
            </a:p>
          </p:txBody>
        </p:sp>
      </p:grpSp>
      <p:cxnSp>
        <p:nvCxnSpPr>
          <p:cNvPr id="35" name="Straight Arrow Connector 34"/>
          <p:cNvCxnSpPr>
            <a:stCxn id="11" idx="3"/>
            <a:endCxn id="9" idx="1"/>
          </p:cNvCxnSpPr>
          <p:nvPr/>
        </p:nvCxnSpPr>
        <p:spPr>
          <a:xfrm flipV="1">
            <a:off x="5474137" y="3597862"/>
            <a:ext cx="749726" cy="360726"/>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3"/>
            <a:endCxn id="9" idx="1"/>
          </p:cNvCxnSpPr>
          <p:nvPr/>
        </p:nvCxnSpPr>
        <p:spPr>
          <a:xfrm flipV="1">
            <a:off x="5474137" y="3597862"/>
            <a:ext cx="749726" cy="109850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3"/>
            <a:endCxn id="9" idx="1"/>
          </p:cNvCxnSpPr>
          <p:nvPr/>
        </p:nvCxnSpPr>
        <p:spPr>
          <a:xfrm>
            <a:off x="5474137" y="3237136"/>
            <a:ext cx="749726" cy="360726"/>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3"/>
            <a:endCxn id="9" idx="1"/>
          </p:cNvCxnSpPr>
          <p:nvPr/>
        </p:nvCxnSpPr>
        <p:spPr>
          <a:xfrm>
            <a:off x="5474137" y="2499360"/>
            <a:ext cx="749726" cy="109850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9" idx="2"/>
            <a:endCxn id="7" idx="0"/>
          </p:cNvCxnSpPr>
          <p:nvPr/>
        </p:nvCxnSpPr>
        <p:spPr>
          <a:xfrm rot="16200000" flipH="1">
            <a:off x="6739320" y="4147271"/>
            <a:ext cx="504460" cy="1"/>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6" name="Flowchart: Magnetic Disk 55"/>
          <p:cNvSpPr/>
          <p:nvPr/>
        </p:nvSpPr>
        <p:spPr bwMode="auto">
          <a:xfrm>
            <a:off x="6357213" y="5571216"/>
            <a:ext cx="1268674" cy="910146"/>
          </a:xfrm>
          <a:prstGeom prst="flowChartMagneticDisk">
            <a:avLst/>
          </a:prstGeom>
          <a:solidFill>
            <a:srgbClr val="00B0F0"/>
          </a:solidFill>
          <a:ln>
            <a:solidFill>
              <a:srgbClr val="FFFFFF"/>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Log File</a:t>
            </a:r>
            <a:endParaRPr lang="en-US" sz="1600" dirty="0">
              <a:gradFill>
                <a:gsLst>
                  <a:gs pos="0">
                    <a:srgbClr val="FFFFFF"/>
                  </a:gs>
                  <a:gs pos="100000">
                    <a:srgbClr val="FFFFFF"/>
                  </a:gs>
                </a:gsLst>
                <a:lin ang="5400000" scaled="0"/>
              </a:gradFill>
            </a:endParaRPr>
          </a:p>
        </p:txBody>
      </p:sp>
      <p:sp>
        <p:nvSpPr>
          <p:cNvPr id="57" name="Cloud 56"/>
          <p:cNvSpPr/>
          <p:nvPr/>
        </p:nvSpPr>
        <p:spPr bwMode="auto">
          <a:xfrm>
            <a:off x="10256837" y="3725872"/>
            <a:ext cx="1644826" cy="914400"/>
          </a:xfrm>
          <a:prstGeom prst="cloud">
            <a:avLst/>
          </a:prstGeom>
          <a:solidFill>
            <a:srgbClr val="00B0F0"/>
          </a:solidFill>
          <a:ln>
            <a:solidFill>
              <a:srgbClr val="FFFFFF"/>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Your  Backend</a:t>
            </a:r>
            <a:endParaRPr lang="en-US" sz="1600" dirty="0">
              <a:gradFill>
                <a:gsLst>
                  <a:gs pos="0">
                    <a:srgbClr val="FFFFFF"/>
                  </a:gs>
                  <a:gs pos="100000">
                    <a:srgbClr val="FFFFFF"/>
                  </a:gs>
                </a:gsLst>
                <a:lin ang="5400000" scaled="0"/>
              </a:gradFill>
            </a:endParaRPr>
          </a:p>
        </p:txBody>
      </p:sp>
      <p:cxnSp>
        <p:nvCxnSpPr>
          <p:cNvPr id="63" name="Elbow Connector 62"/>
          <p:cNvCxnSpPr>
            <a:endCxn id="57" idx="1"/>
          </p:cNvCxnSpPr>
          <p:nvPr/>
        </p:nvCxnSpPr>
        <p:spPr>
          <a:xfrm flipV="1">
            <a:off x="9602057" y="4639298"/>
            <a:ext cx="1477193" cy="1386991"/>
          </a:xfrm>
          <a:prstGeom prst="bent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964067" y="6054198"/>
            <a:ext cx="1177374" cy="523220"/>
          </a:xfrm>
          <a:prstGeom prst="rect">
            <a:avLst/>
          </a:prstGeom>
          <a:noFill/>
        </p:spPr>
        <p:txBody>
          <a:bodyPr wrap="none" rtlCol="0">
            <a:spAutoFit/>
          </a:bodyPr>
          <a:lstStyle/>
          <a:p>
            <a:pPr algn="ctr"/>
            <a:r>
              <a:rPr lang="en-US" sz="1400" dirty="0" smtClean="0">
                <a:solidFill>
                  <a:srgbClr val="505050"/>
                </a:solidFill>
                <a:ea typeface="+mj-ea"/>
                <a:cs typeface="+mj-cs"/>
              </a:rPr>
              <a:t>Background </a:t>
            </a:r>
          </a:p>
          <a:p>
            <a:pPr algn="ctr"/>
            <a:r>
              <a:rPr lang="en-US" sz="1400" dirty="0" smtClean="0">
                <a:solidFill>
                  <a:srgbClr val="505050"/>
                </a:solidFill>
                <a:ea typeface="+mj-ea"/>
                <a:cs typeface="+mj-cs"/>
              </a:rPr>
              <a:t>Uploader</a:t>
            </a:r>
            <a:endParaRPr lang="en-US" sz="1400" dirty="0">
              <a:solidFill>
                <a:srgbClr val="505050"/>
              </a:solidFill>
              <a:ea typeface="+mj-ea"/>
              <a:cs typeface="+mj-cs"/>
            </a:endParaRPr>
          </a:p>
        </p:txBody>
      </p:sp>
      <p:grpSp>
        <p:nvGrpSpPr>
          <p:cNvPr id="21" name="Group 20"/>
          <p:cNvGrpSpPr/>
          <p:nvPr/>
        </p:nvGrpSpPr>
        <p:grpSpPr>
          <a:xfrm>
            <a:off x="4263632" y="5527839"/>
            <a:ext cx="1821913" cy="914400"/>
            <a:chOff x="4263632" y="5527839"/>
            <a:chExt cx="1821913" cy="914400"/>
          </a:xfrm>
        </p:grpSpPr>
        <p:sp>
          <p:nvSpPr>
            <p:cNvPr id="38" name="Lightning Bolt 37"/>
            <p:cNvSpPr/>
            <p:nvPr/>
          </p:nvSpPr>
          <p:spPr bwMode="auto">
            <a:xfrm>
              <a:off x="5171145" y="5527839"/>
              <a:ext cx="914400" cy="914400"/>
            </a:xfrm>
            <a:prstGeom prst="lightningBolt">
              <a:avLst/>
            </a:prstGeom>
            <a:solidFill>
              <a:srgbClr val="FFA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anchor="b" anchorCtr="0"/>
            <a:lstStyle/>
            <a:p>
              <a:pPr defTabSz="932406"/>
              <a:endParaRPr lang="en-US" sz="10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9" name="TextBox 38"/>
            <p:cNvSpPr txBox="1"/>
            <p:nvPr/>
          </p:nvSpPr>
          <p:spPr>
            <a:xfrm>
              <a:off x="4263632" y="5913680"/>
              <a:ext cx="1305165" cy="523220"/>
            </a:xfrm>
            <a:prstGeom prst="rect">
              <a:avLst/>
            </a:prstGeom>
            <a:noFill/>
          </p:spPr>
          <p:txBody>
            <a:bodyPr wrap="none" rtlCol="0">
              <a:spAutoFit/>
            </a:bodyPr>
            <a:lstStyle/>
            <a:p>
              <a:pPr algn="r"/>
              <a:r>
                <a:rPr lang="en-US" sz="1400" dirty="0" smtClean="0">
                  <a:solidFill>
                    <a:srgbClr val="505050"/>
                  </a:solidFill>
                  <a:ea typeface="+mj-ea"/>
                  <a:cs typeface="+mj-cs"/>
                </a:rPr>
                <a:t>File Size Limit </a:t>
              </a:r>
            </a:p>
            <a:p>
              <a:pPr algn="r"/>
              <a:r>
                <a:rPr lang="en-US" sz="1400" dirty="0" smtClean="0">
                  <a:solidFill>
                    <a:srgbClr val="505050"/>
                  </a:solidFill>
                  <a:ea typeface="+mj-ea"/>
                  <a:cs typeface="+mj-cs"/>
                </a:rPr>
                <a:t>reached</a:t>
              </a:r>
              <a:r>
                <a:rPr lang="en-US" sz="1400" dirty="0" smtClean="0">
                  <a:gradFill>
                    <a:gsLst>
                      <a:gs pos="0">
                        <a:srgbClr val="FFFFFF"/>
                      </a:gs>
                      <a:gs pos="100000">
                        <a:srgbClr val="FFFFFF"/>
                      </a:gs>
                    </a:gsLst>
                    <a:lin ang="5400000" scaled="0"/>
                  </a:gradFill>
                </a:rPr>
                <a:t> </a:t>
              </a:r>
            </a:p>
          </p:txBody>
        </p:sp>
      </p:grpSp>
      <p:sp>
        <p:nvSpPr>
          <p:cNvPr id="42" name="Flowchart: Magnetic Disk 41"/>
          <p:cNvSpPr/>
          <p:nvPr/>
        </p:nvSpPr>
        <p:spPr bwMode="auto">
          <a:xfrm>
            <a:off x="6370637" y="5554662"/>
            <a:ext cx="1268674" cy="910146"/>
          </a:xfrm>
          <a:prstGeom prst="flowChartMagneticDisk">
            <a:avLst/>
          </a:prstGeom>
          <a:solidFill>
            <a:srgbClr val="00B0F0"/>
          </a:solidFill>
          <a:ln>
            <a:solidFill>
              <a:srgbClr val="FFFFFF"/>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dirty="0" smtClean="0">
                <a:gradFill>
                  <a:gsLst>
                    <a:gs pos="0">
                      <a:srgbClr val="FFFFFF"/>
                    </a:gs>
                    <a:gs pos="100000">
                      <a:srgbClr val="FFFFFF"/>
                    </a:gs>
                  </a:gsLst>
                  <a:lin ang="5400000" scaled="0"/>
                </a:gradFill>
              </a:rPr>
              <a:t>Log File</a:t>
            </a:r>
            <a:endParaRPr lang="en-US" sz="1600" dirty="0">
              <a:gradFill>
                <a:gsLst>
                  <a:gs pos="0">
                    <a:srgbClr val="FFFFFF"/>
                  </a:gs>
                  <a:gs pos="100000">
                    <a:srgbClr val="FFFFFF"/>
                  </a:gs>
                </a:gsLst>
                <a:lin ang="5400000" scaled="0"/>
              </a:gradFill>
            </a:endParaRPr>
          </a:p>
        </p:txBody>
      </p:sp>
      <p:cxnSp>
        <p:nvCxnSpPr>
          <p:cNvPr id="59" name="Straight Arrow Connector 58"/>
          <p:cNvCxnSpPr>
            <a:stCxn id="7" idx="2"/>
            <a:endCxn id="56" idx="1"/>
          </p:cNvCxnSpPr>
          <p:nvPr/>
        </p:nvCxnSpPr>
        <p:spPr>
          <a:xfrm flipH="1">
            <a:off x="6991550" y="4993862"/>
            <a:ext cx="1" cy="57735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61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44"/>
                                        </p:tgtEl>
                                      </p:cBhvr>
                                    </p:animEffect>
                                    <p:set>
                                      <p:cBhvr>
                                        <p:cTn id="41" dur="1" fill="hold">
                                          <p:stCondLst>
                                            <p:cond delay="499"/>
                                          </p:stCondLst>
                                        </p:cTn>
                                        <p:tgtEl>
                                          <p:spTgt spid="4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grpId="1" nodeType="clickEffect">
                                  <p:stCondLst>
                                    <p:cond delay="0"/>
                                  </p:stCondLst>
                                  <p:childTnLst>
                                    <p:animMotion origin="layout" path="M -4.92213E-6 -2.42851E-6 L 0.17042 -2.42851E-6 " pathEditMode="relative" rAng="0" ptsTypes="AA">
                                      <p:cBhvr>
                                        <p:cTn id="76" dur="2000" fill="hold"/>
                                        <p:tgtEl>
                                          <p:spTgt spid="56"/>
                                        </p:tgtEl>
                                        <p:attrNameLst>
                                          <p:attrName>ppt_x</p:attrName>
                                          <p:attrName>ppt_y</p:attrName>
                                        </p:attrNameLst>
                                      </p:cBhvr>
                                      <p:rCtr x="8514" y="0"/>
                                    </p:animMotion>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strips(upRight)">
                                      <p:cBhvr>
                                        <p:cTn id="85" dur="500"/>
                                        <p:tgtEl>
                                          <p:spTgt spid="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6" grpId="0" animBg="1"/>
      <p:bldP spid="56" grpId="1" animBg="1"/>
      <p:bldP spid="57" grpId="0" animBg="1"/>
      <p:bldP spid="34"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FileLoggingSession example</a:t>
            </a:r>
            <a:endParaRPr lang="en-US" dirty="0"/>
          </a:p>
        </p:txBody>
      </p:sp>
      <p:sp>
        <p:nvSpPr>
          <p:cNvPr id="3" name="Content Placeholder 2"/>
          <p:cNvSpPr>
            <a:spLocks noGrp="1"/>
          </p:cNvSpPr>
          <p:nvPr>
            <p:ph sz="quarter" idx="14"/>
          </p:nvPr>
        </p:nvSpPr>
        <p:spPr/>
        <p:txBody>
          <a:bodyPr>
            <a:normAutofit/>
          </a:bodyPr>
          <a:lstStyle/>
          <a:p>
            <a:pPr>
              <a:spcBef>
                <a:spcPts val="0"/>
              </a:spcBef>
              <a:spcAft>
                <a:spcPts val="0"/>
              </a:spcAft>
            </a:pPr>
            <a:r>
              <a:rPr lang="en-US" dirty="0" smtClean="0">
                <a:solidFill>
                  <a:srgbClr val="0000FF"/>
                </a:solidFill>
                <a:highlight>
                  <a:srgbClr val="FFFFFF"/>
                </a:highlight>
              </a:rPr>
              <a:t>var</a:t>
            </a:r>
            <a:r>
              <a:rPr lang="en-US" dirty="0" smtClean="0"/>
              <a:t> session </a:t>
            </a:r>
            <a:r>
              <a:rPr lang="en-US" dirty="0"/>
              <a:t>= </a:t>
            </a:r>
            <a:r>
              <a:rPr lang="en-US" dirty="0">
                <a:solidFill>
                  <a:srgbClr val="0000FF"/>
                </a:solidFill>
                <a:highlight>
                  <a:srgbClr val="FFFFFF"/>
                </a:highlight>
              </a:rPr>
              <a:t>new</a:t>
            </a:r>
            <a:r>
              <a:rPr lang="en-US" dirty="0"/>
              <a:t> </a:t>
            </a:r>
            <a:r>
              <a:rPr lang="en-US" dirty="0" smtClean="0">
                <a:solidFill>
                  <a:srgbClr val="2B91AF"/>
                </a:solidFill>
                <a:highlight>
                  <a:srgbClr val="FFFFFF"/>
                </a:highlight>
              </a:rPr>
              <a:t>FileLoggingSession</a:t>
            </a:r>
            <a:r>
              <a:rPr lang="en-US" dirty="0" smtClean="0"/>
              <a:t>(</a:t>
            </a:r>
            <a:r>
              <a:rPr lang="en-US" dirty="0" smtClean="0">
                <a:solidFill>
                  <a:srgbClr val="A31515"/>
                </a:solidFill>
                <a:highlight>
                  <a:srgbClr val="FFFFFF"/>
                </a:highlight>
              </a:rPr>
              <a:t>"</a:t>
            </a:r>
            <a:r>
              <a:rPr lang="en-US" dirty="0">
                <a:solidFill>
                  <a:srgbClr val="A31515"/>
                </a:solidFill>
                <a:highlight>
                  <a:srgbClr val="FFFFFF"/>
                </a:highlight>
              </a:rPr>
              <a:t>Session Name</a:t>
            </a:r>
            <a:r>
              <a:rPr lang="en-US" dirty="0" smtClean="0">
                <a:solidFill>
                  <a:srgbClr val="A31515"/>
                </a:solidFill>
                <a:highlight>
                  <a:srgbClr val="FFFFFF"/>
                </a:highlight>
              </a:rPr>
              <a:t>"</a:t>
            </a:r>
            <a:r>
              <a:rPr lang="en-US" dirty="0" smtClean="0"/>
              <a:t>);</a:t>
            </a:r>
          </a:p>
          <a:p>
            <a:pPr>
              <a:spcBef>
                <a:spcPts val="0"/>
              </a:spcBef>
              <a:spcAft>
                <a:spcPts val="0"/>
              </a:spcAft>
            </a:pPr>
            <a:r>
              <a:rPr lang="en-US" dirty="0"/>
              <a:t>session.AddLoggingChannel(channel, </a:t>
            </a:r>
            <a:r>
              <a:rPr lang="en-US" dirty="0" smtClean="0">
                <a:solidFill>
                  <a:srgbClr val="2B91AF"/>
                </a:solidFill>
                <a:highlight>
                  <a:srgbClr val="FFFFFF"/>
                </a:highlight>
              </a:rPr>
              <a:t>LoggingLevel</a:t>
            </a:r>
            <a:r>
              <a:rPr lang="en-US" dirty="0" smtClean="0"/>
              <a:t>.Warning);</a:t>
            </a:r>
          </a:p>
          <a:p>
            <a:endParaRPr lang="en-US" dirty="0" smtClean="0"/>
          </a:p>
          <a:p>
            <a:pPr>
              <a:spcBef>
                <a:spcPts val="0"/>
              </a:spcBef>
              <a:spcAft>
                <a:spcPts val="0"/>
              </a:spcAft>
            </a:pPr>
            <a:r>
              <a:rPr lang="en-US" dirty="0"/>
              <a:t>session.LogFileGenerated += </a:t>
            </a:r>
            <a:r>
              <a:rPr lang="en-US" dirty="0" smtClean="0"/>
              <a:t>(senders, args) =&gt; {</a:t>
            </a:r>
          </a:p>
          <a:p>
            <a:pPr>
              <a:spcBef>
                <a:spcPts val="0"/>
              </a:spcBef>
              <a:spcAft>
                <a:spcPts val="0"/>
              </a:spcAft>
            </a:pPr>
            <a:r>
              <a:rPr lang="en-US" dirty="0" smtClean="0">
                <a:solidFill>
                  <a:srgbClr val="008000"/>
                </a:solidFill>
                <a:highlight>
                  <a:srgbClr val="FFFFFF"/>
                </a:highlight>
              </a:rPr>
              <a:t>    //</a:t>
            </a:r>
            <a:r>
              <a:rPr lang="en-US" dirty="0">
                <a:solidFill>
                  <a:srgbClr val="008000"/>
                </a:solidFill>
                <a:highlight>
                  <a:srgbClr val="FFFFFF"/>
                </a:highlight>
              </a:rPr>
              <a:t>when </a:t>
            </a:r>
            <a:r>
              <a:rPr lang="en-US" dirty="0" smtClean="0">
                <a:solidFill>
                  <a:srgbClr val="008000"/>
                </a:solidFill>
                <a:highlight>
                  <a:srgbClr val="FFFFFF"/>
                </a:highlight>
              </a:rPr>
              <a:t>file generated, move it so it doesn’t get overwritten</a:t>
            </a:r>
            <a:endParaRPr lang="en-US" dirty="0"/>
          </a:p>
          <a:p>
            <a:pPr>
              <a:spcBef>
                <a:spcPts val="0"/>
              </a:spcBef>
              <a:spcAft>
                <a:spcPts val="0"/>
              </a:spcAft>
            </a:pPr>
            <a:r>
              <a:rPr lang="en-US" dirty="0" smtClean="0">
                <a:highlight>
                  <a:srgbClr val="FFFFFF"/>
                </a:highlight>
              </a:rPr>
              <a:t>    </a:t>
            </a:r>
            <a:r>
              <a:rPr lang="en-US" dirty="0" smtClean="0">
                <a:solidFill>
                  <a:srgbClr val="0000FF"/>
                </a:solidFill>
                <a:highlight>
                  <a:srgbClr val="FFFFFF"/>
                </a:highlight>
              </a:rPr>
              <a:t>await</a:t>
            </a:r>
            <a:r>
              <a:rPr lang="en-US" dirty="0" smtClean="0"/>
              <a:t> args.File.MoveAsync(logFolder);</a:t>
            </a:r>
          </a:p>
          <a:p>
            <a:pPr>
              <a:spcBef>
                <a:spcPts val="0"/>
              </a:spcBef>
              <a:spcAft>
                <a:spcPts val="0"/>
              </a:spcAft>
            </a:pPr>
            <a:r>
              <a:rPr lang="en-US" dirty="0" smtClean="0"/>
              <a:t>    </a:t>
            </a:r>
            <a:r>
              <a:rPr lang="en-US" dirty="0" smtClean="0">
                <a:solidFill>
                  <a:srgbClr val="008000"/>
                </a:solidFill>
                <a:highlight>
                  <a:srgbClr val="FFFFFF"/>
                </a:highlight>
              </a:rPr>
              <a:t>//background uploader code </a:t>
            </a:r>
            <a:r>
              <a:rPr lang="en-US" dirty="0">
                <a:solidFill>
                  <a:srgbClr val="008000"/>
                </a:solidFill>
                <a:highlight>
                  <a:srgbClr val="FFFFFF"/>
                </a:highlight>
              </a:rPr>
              <a:t>omitted</a:t>
            </a:r>
            <a:endParaRPr lang="en-US" dirty="0" smtClean="0"/>
          </a:p>
          <a:p>
            <a:r>
              <a:rPr lang="en-US" dirty="0" smtClean="0"/>
              <a:t>}</a:t>
            </a:r>
          </a:p>
          <a:p>
            <a:endParaRPr lang="en-US" dirty="0" smtClean="0"/>
          </a:p>
          <a:p>
            <a:pPr>
              <a:spcBef>
                <a:spcPts val="0"/>
              </a:spcBef>
              <a:spcAft>
                <a:spcPts val="0"/>
              </a:spcAft>
            </a:pPr>
            <a:r>
              <a:rPr lang="en-US" dirty="0">
                <a:solidFill>
                  <a:srgbClr val="008000"/>
                </a:solidFill>
                <a:highlight>
                  <a:srgbClr val="FFFFFF"/>
                </a:highlight>
              </a:rPr>
              <a:t>//Flush log to disk on demand</a:t>
            </a:r>
          </a:p>
          <a:p>
            <a:pPr>
              <a:spcBef>
                <a:spcPts val="0"/>
              </a:spcBef>
              <a:spcAft>
                <a:spcPts val="0"/>
              </a:spcAft>
            </a:pPr>
            <a:r>
              <a:rPr lang="en-US" dirty="0" err="1">
                <a:solidFill>
                  <a:srgbClr val="0000FF"/>
                </a:solidFill>
                <a:highlight>
                  <a:srgbClr val="FFFFFF"/>
                </a:highlight>
              </a:rPr>
              <a:t>var</a:t>
            </a:r>
            <a:r>
              <a:rPr lang="en-US" dirty="0" smtClean="0"/>
              <a:t> file = </a:t>
            </a:r>
            <a:r>
              <a:rPr lang="en-US" dirty="0">
                <a:solidFill>
                  <a:srgbClr val="0000FF"/>
                </a:solidFill>
                <a:highlight>
                  <a:srgbClr val="FFFFFF"/>
                </a:highlight>
              </a:rPr>
              <a:t>await</a:t>
            </a:r>
            <a:r>
              <a:rPr lang="en-US" dirty="0" smtClean="0"/>
              <a:t> </a:t>
            </a:r>
            <a:r>
              <a:rPr lang="en-US" dirty="0" err="1" smtClean="0"/>
              <a:t>session.CloseAndSaveToFileAsync</a:t>
            </a:r>
            <a:r>
              <a:rPr lang="en-US" dirty="0" smtClean="0"/>
              <a:t>();</a:t>
            </a:r>
            <a:endParaRPr lang="en-US" dirty="0"/>
          </a:p>
        </p:txBody>
      </p:sp>
    </p:spTree>
    <p:extLst>
      <p:ext uri="{BB962C8B-B14F-4D97-AF65-F5344CB8AC3E}">
        <p14:creationId xmlns:p14="http://schemas.microsoft.com/office/powerpoint/2010/main" val="124865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8.1 improves exception interop</a:t>
            </a:r>
            <a:r>
              <a:rPr lang="en-US" dirty="0"/>
              <a:t> </a:t>
            </a:r>
            <a:r>
              <a:rPr lang="en-US" dirty="0" smtClean="0"/>
              <a:t>and provides a </a:t>
            </a:r>
            <a:r>
              <a:rPr lang="en-US" dirty="0"/>
              <a:t>mechanism to observe unhandled </a:t>
            </a:r>
            <a:r>
              <a:rPr lang="en-US" dirty="0" smtClean="0"/>
              <a:t/>
            </a:r>
            <a:br>
              <a:rPr lang="en-US" dirty="0" smtClean="0"/>
            </a:br>
            <a:r>
              <a:rPr lang="en-US" dirty="0" smtClean="0"/>
              <a:t>errors before </a:t>
            </a:r>
            <a:r>
              <a:rPr lang="en-US" dirty="0"/>
              <a:t>process </a:t>
            </a:r>
            <a:r>
              <a:rPr lang="en-US" dirty="0" smtClean="0"/>
              <a:t>termination.</a:t>
            </a:r>
            <a:endParaRPr lang="en-US" dirty="0"/>
          </a:p>
        </p:txBody>
      </p:sp>
    </p:spTree>
    <p:extLst>
      <p:ext uri="{BB962C8B-B14F-4D97-AF65-F5344CB8AC3E}">
        <p14:creationId xmlns:p14="http://schemas.microsoft.com/office/powerpoint/2010/main" val="53361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XAML’s UnhandledException event if you wish, especially if you’re a managed developer.</a:t>
            </a:r>
            <a:br>
              <a:rPr lang="en-US" dirty="0" smtClean="0"/>
            </a:br>
            <a:r>
              <a:rPr lang="en-US" dirty="0"/>
              <a:t/>
            </a:r>
            <a:br>
              <a:rPr lang="en-US" dirty="0"/>
            </a:br>
            <a:r>
              <a:rPr lang="en-US" dirty="0" smtClean="0"/>
              <a:t>CoreApplication.UnhandledErrorDetected is better for </a:t>
            </a:r>
            <a:r>
              <a:rPr lang="en-US" dirty="0"/>
              <a:t>C++ </a:t>
            </a:r>
            <a:r>
              <a:rPr lang="en-US"/>
              <a:t>developers </a:t>
            </a:r>
            <a:r>
              <a:rPr lang="en-US" smtClean="0"/>
              <a:t>and logging </a:t>
            </a:r>
            <a:r>
              <a:rPr lang="en-US" dirty="0"/>
              <a:t>components.</a:t>
            </a:r>
          </a:p>
        </p:txBody>
      </p:sp>
    </p:spTree>
    <p:extLst>
      <p:ext uri="{BB962C8B-B14F-4D97-AF65-F5344CB8AC3E}">
        <p14:creationId xmlns:p14="http://schemas.microsoft.com/office/powerpoint/2010/main" val="8242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UnhandledErrorDetected example</a:t>
            </a:r>
            <a:endParaRPr lang="en-US" dirty="0"/>
          </a:p>
        </p:txBody>
      </p:sp>
      <p:sp>
        <p:nvSpPr>
          <p:cNvPr id="3" name="Content Placeholder 2"/>
          <p:cNvSpPr>
            <a:spLocks noGrp="1"/>
          </p:cNvSpPr>
          <p:nvPr>
            <p:ph sz="quarter" idx="14"/>
          </p:nvPr>
        </p:nvSpPr>
        <p:spPr/>
        <p:txBody>
          <a:bodyPr>
            <a:normAutofit lnSpcReduction="10000"/>
          </a:bodyPr>
          <a:lstStyle/>
          <a:p>
            <a:r>
              <a:rPr lang="en-US" dirty="0" smtClean="0">
                <a:solidFill>
                  <a:srgbClr val="2B91AF"/>
                </a:solidFill>
                <a:highlight>
                  <a:srgbClr val="FFFFFF"/>
                </a:highlight>
              </a:rPr>
              <a:t>CoreApplication</a:t>
            </a:r>
            <a:r>
              <a:rPr lang="en-US" dirty="0" smtClean="0"/>
              <a:t>.UnhandledErrorDetected += </a:t>
            </a:r>
            <a:r>
              <a:rPr lang="en-US" dirty="0"/>
              <a:t>(sender, args) </a:t>
            </a:r>
            <a:r>
              <a:rPr lang="en-US" dirty="0" smtClean="0"/>
              <a:t>=&gt; {</a:t>
            </a:r>
            <a:endParaRPr lang="en-US" dirty="0"/>
          </a:p>
          <a:p>
            <a:r>
              <a:rPr lang="en-US" dirty="0"/>
              <a:t>    </a:t>
            </a:r>
            <a:r>
              <a:rPr lang="en-US" dirty="0">
                <a:solidFill>
                  <a:srgbClr val="0000FF"/>
                </a:solidFill>
                <a:highlight>
                  <a:srgbClr val="FFFFFF"/>
                </a:highlight>
              </a:rPr>
              <a:t>try</a:t>
            </a:r>
            <a:r>
              <a:rPr lang="en-US" dirty="0" smtClean="0"/>
              <a:t>  {</a:t>
            </a:r>
            <a:endParaRPr lang="en-US" dirty="0"/>
          </a:p>
          <a:p>
            <a:r>
              <a:rPr lang="en-US" dirty="0"/>
              <a:t>        args.UnhandledError.Propagate();</a:t>
            </a:r>
          </a:p>
          <a:p>
            <a:r>
              <a:rPr lang="en-US" dirty="0"/>
              <a:t>    }</a:t>
            </a:r>
          </a:p>
          <a:p>
            <a:r>
              <a:rPr lang="en-US" dirty="0"/>
              <a:t>    </a:t>
            </a:r>
            <a:r>
              <a:rPr lang="en-US" dirty="0">
                <a:solidFill>
                  <a:srgbClr val="0000FF"/>
                </a:solidFill>
                <a:highlight>
                  <a:srgbClr val="FFFFFF"/>
                </a:highlight>
              </a:rPr>
              <a:t>catch</a:t>
            </a:r>
            <a:r>
              <a:rPr lang="en-US" dirty="0"/>
              <a:t> (</a:t>
            </a:r>
            <a:r>
              <a:rPr lang="en-US" dirty="0">
                <a:solidFill>
                  <a:srgbClr val="2B91AF"/>
                </a:solidFill>
                <a:highlight>
                  <a:srgbClr val="FFFFFF"/>
                </a:highlight>
              </a:rPr>
              <a:t>Exception</a:t>
            </a:r>
            <a:r>
              <a:rPr lang="en-US" dirty="0"/>
              <a:t> ex</a:t>
            </a:r>
            <a:r>
              <a:rPr lang="en-US" dirty="0" smtClean="0"/>
              <a:t>) {</a:t>
            </a:r>
            <a:endParaRPr lang="en-US" dirty="0"/>
          </a:p>
          <a:p>
            <a:r>
              <a:rPr lang="en-US" dirty="0"/>
              <a:t>        channel.LogMessage(ex.Message, </a:t>
            </a:r>
            <a:r>
              <a:rPr lang="en-US" dirty="0" smtClean="0">
                <a:solidFill>
                  <a:srgbClr val="2B91AF"/>
                </a:solidFill>
                <a:highlight>
                  <a:srgbClr val="FFFFFF"/>
                </a:highlight>
              </a:rPr>
              <a:t>LoggingLevel</a:t>
            </a:r>
            <a:r>
              <a:rPr lang="en-US" dirty="0">
                <a:highlight>
                  <a:srgbClr val="FFFFFF"/>
                </a:highlight>
              </a:rPr>
              <a:t>.</a:t>
            </a:r>
            <a:r>
              <a:rPr lang="en-US" dirty="0" smtClean="0"/>
              <a:t>Critical</a:t>
            </a:r>
            <a:r>
              <a:rPr lang="en-US" dirty="0"/>
              <a:t>);</a:t>
            </a:r>
          </a:p>
          <a:p>
            <a:r>
              <a:rPr lang="en-US" dirty="0"/>
              <a:t>        </a:t>
            </a:r>
            <a:r>
              <a:rPr lang="en-US" dirty="0">
                <a:solidFill>
                  <a:srgbClr val="008000"/>
                </a:solidFill>
                <a:highlight>
                  <a:srgbClr val="FFFFFF"/>
                </a:highlight>
              </a:rPr>
              <a:t>//code to save log and background upload </a:t>
            </a:r>
            <a:r>
              <a:rPr lang="en-US" dirty="0" smtClean="0">
                <a:solidFill>
                  <a:srgbClr val="008000"/>
                </a:solidFill>
                <a:highlight>
                  <a:srgbClr val="FFFFFF"/>
                </a:highlight>
              </a:rPr>
              <a:t>omitted</a:t>
            </a:r>
          </a:p>
          <a:p>
            <a:r>
              <a:rPr lang="en-US" dirty="0">
                <a:solidFill>
                  <a:srgbClr val="008000"/>
                </a:solidFill>
                <a:highlight>
                  <a:srgbClr val="FFFFFF"/>
                </a:highlight>
              </a:rPr>
              <a:t> </a:t>
            </a:r>
            <a:r>
              <a:rPr lang="en-US" dirty="0" smtClean="0">
                <a:solidFill>
                  <a:srgbClr val="008000"/>
                </a:solidFill>
                <a:highlight>
                  <a:srgbClr val="FFFFFF"/>
                </a:highlight>
              </a:rPr>
              <a:t>       </a:t>
            </a:r>
            <a:r>
              <a:rPr lang="en-US" dirty="0">
                <a:solidFill>
                  <a:srgbClr val="0000FF"/>
                </a:solidFill>
                <a:highlight>
                  <a:srgbClr val="FFFFFF"/>
                </a:highlight>
              </a:rPr>
              <a:t>throw</a:t>
            </a:r>
            <a:r>
              <a:rPr lang="en-US" dirty="0"/>
              <a:t>;</a:t>
            </a:r>
          </a:p>
          <a:p>
            <a:r>
              <a:rPr lang="en-US" dirty="0"/>
              <a:t>    }</a:t>
            </a:r>
          </a:p>
          <a:p>
            <a:r>
              <a:rPr lang="en-US" dirty="0" smtClean="0"/>
              <a:t>};</a:t>
            </a:r>
            <a:endParaRPr lang="en-US" dirty="0" smtClean="0">
              <a:solidFill>
                <a:srgbClr val="0000FF"/>
              </a:solidFill>
              <a:highlight>
                <a:srgbClr val="FFFFFF"/>
              </a:highlight>
            </a:endParaRPr>
          </a:p>
        </p:txBody>
      </p:sp>
    </p:spTree>
    <p:extLst>
      <p:ext uri="{BB962C8B-B14F-4D97-AF65-F5344CB8AC3E}">
        <p14:creationId xmlns:p14="http://schemas.microsoft.com/office/powerpoint/2010/main" val="402146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XAML’s UnhandledException example</a:t>
            </a:r>
            <a:endParaRPr lang="en-US" dirty="0"/>
          </a:p>
        </p:txBody>
      </p:sp>
      <p:sp>
        <p:nvSpPr>
          <p:cNvPr id="3" name="Content Placeholder 2"/>
          <p:cNvSpPr>
            <a:spLocks noGrp="1"/>
          </p:cNvSpPr>
          <p:nvPr>
            <p:ph sz="quarter" idx="14"/>
          </p:nvPr>
        </p:nvSpPr>
        <p:spPr/>
        <p:txBody>
          <a:bodyPr/>
          <a:lstStyle/>
          <a:p>
            <a:r>
              <a:rPr lang="en-US" dirty="0" smtClean="0">
                <a:solidFill>
                  <a:srgbClr val="2B91AF"/>
                </a:solidFill>
                <a:highlight>
                  <a:srgbClr val="FFFFFF"/>
                </a:highlight>
              </a:rPr>
              <a:t>App</a:t>
            </a:r>
            <a:r>
              <a:rPr lang="en-US" dirty="0" smtClean="0"/>
              <a:t>.Current.UnhandledException += </a:t>
            </a:r>
            <a:r>
              <a:rPr lang="en-US" dirty="0"/>
              <a:t>(sender, args) =&gt; {</a:t>
            </a:r>
          </a:p>
          <a:p>
            <a:r>
              <a:rPr lang="en-US" dirty="0" smtClean="0"/>
              <a:t>    channel.LogMessage(args.Exception.Message</a:t>
            </a:r>
            <a:r>
              <a:rPr lang="en-US" dirty="0"/>
              <a:t>, </a:t>
            </a:r>
            <a:r>
              <a:rPr lang="en-US" dirty="0">
                <a:solidFill>
                  <a:srgbClr val="2B91AF"/>
                </a:solidFill>
                <a:highlight>
                  <a:srgbClr val="FFFFFF"/>
                </a:highlight>
              </a:rPr>
              <a:t>LoggingLevel</a:t>
            </a:r>
            <a:r>
              <a:rPr lang="en-US" dirty="0">
                <a:highlight>
                  <a:srgbClr val="FFFFFF"/>
                </a:highlight>
              </a:rPr>
              <a:t>.</a:t>
            </a:r>
            <a:r>
              <a:rPr lang="en-US" dirty="0"/>
              <a:t>Critical</a:t>
            </a:r>
            <a:r>
              <a:rPr lang="en-US" dirty="0" smtClean="0"/>
              <a:t>);</a:t>
            </a:r>
            <a:endParaRPr lang="en-US" dirty="0"/>
          </a:p>
          <a:p>
            <a:r>
              <a:rPr lang="en-US" dirty="0" smtClean="0">
                <a:solidFill>
                  <a:srgbClr val="008000"/>
                </a:solidFill>
                <a:highlight>
                  <a:srgbClr val="FFFFFF"/>
                </a:highlight>
              </a:rPr>
              <a:t>    //</a:t>
            </a:r>
            <a:r>
              <a:rPr lang="en-US" dirty="0">
                <a:solidFill>
                  <a:srgbClr val="008000"/>
                </a:solidFill>
                <a:highlight>
                  <a:srgbClr val="FFFFFF"/>
                </a:highlight>
              </a:rPr>
              <a:t>code to save log and background upload omitted</a:t>
            </a:r>
          </a:p>
          <a:p>
            <a:r>
              <a:rPr lang="en-US" dirty="0" smtClean="0"/>
              <a:t>};</a:t>
            </a:r>
            <a:endParaRPr lang="en-US" dirty="0">
              <a:solidFill>
                <a:srgbClr val="0000FF"/>
              </a:solidFill>
              <a:highlight>
                <a:srgbClr val="FFFFFF"/>
              </a:highlight>
            </a:endParaRPr>
          </a:p>
        </p:txBody>
      </p:sp>
    </p:spTree>
    <p:extLst>
      <p:ext uri="{BB962C8B-B14F-4D97-AF65-F5344CB8AC3E}">
        <p14:creationId xmlns:p14="http://schemas.microsoft.com/office/powerpoint/2010/main" val="1073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Demo: Add logging code to my app</a:t>
            </a:r>
            <a:endParaRPr lang="en-US" dirty="0"/>
          </a:p>
        </p:txBody>
      </p:sp>
    </p:spTree>
    <p:extLst>
      <p:ext uri="{BB962C8B-B14F-4D97-AF65-F5344CB8AC3E}">
        <p14:creationId xmlns:p14="http://schemas.microsoft.com/office/powerpoint/2010/main" val="160489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a:t>Monitor and regularly improve the quality of your app in order to avoid </a:t>
            </a:r>
            <a:r>
              <a:rPr lang="en-US" dirty="0" smtClean="0"/>
              <a:t/>
            </a:r>
            <a:br>
              <a:rPr lang="en-US" dirty="0" smtClean="0"/>
            </a:br>
            <a:r>
              <a:rPr lang="en-US" dirty="0" smtClean="0"/>
              <a:t>the </a:t>
            </a:r>
            <a:r>
              <a:rPr lang="en-US" dirty="0"/>
              <a:t>#1 cause of bad </a:t>
            </a:r>
            <a:r>
              <a:rPr lang="en-US" dirty="0" smtClean="0"/>
              <a:t>reviews.</a:t>
            </a:r>
            <a:endParaRPr lang="en-US" dirty="0"/>
          </a:p>
        </p:txBody>
      </p:sp>
    </p:spTree>
    <p:extLst>
      <p:ext uri="{BB962C8B-B14F-4D97-AF65-F5344CB8AC3E}">
        <p14:creationId xmlns:p14="http://schemas.microsoft.com/office/powerpoint/2010/main" val="107952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solidFill>
                  <a:schemeClr val="bg1"/>
                </a:solidFill>
              </a:rPr>
              <a:t>Regularly review your app’s quality telemetry </a:t>
            </a:r>
            <a:r>
              <a:rPr lang="en-US" dirty="0" smtClean="0">
                <a:solidFill>
                  <a:schemeClr val="bg1"/>
                </a:solidFill>
              </a:rPr>
              <a:t>on </a:t>
            </a:r>
            <a:r>
              <a:rPr lang="en-US" dirty="0">
                <a:solidFill>
                  <a:schemeClr val="bg1"/>
                </a:solidFill>
              </a:rPr>
              <a:t>the Windows </a:t>
            </a:r>
            <a:r>
              <a:rPr lang="en-US" dirty="0" err="1">
                <a:solidFill>
                  <a:schemeClr val="bg1"/>
                </a:solidFill>
              </a:rPr>
              <a:t>Dev</a:t>
            </a:r>
            <a:r>
              <a:rPr lang="en-US" dirty="0">
                <a:solidFill>
                  <a:schemeClr val="bg1"/>
                </a:solidFill>
              </a:rPr>
              <a:t> Center.</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Log what is happening inside your application.</a:t>
            </a:r>
            <a:br>
              <a:rPr lang="en-US" dirty="0">
                <a:solidFill>
                  <a:schemeClr val="bg1"/>
                </a:solidFill>
              </a:rPr>
            </a:br>
            <a:r>
              <a:rPr lang="en-US" dirty="0">
                <a:solidFill>
                  <a:schemeClr val="bg1"/>
                </a:solidFill>
              </a:rPr>
              <a:t/>
            </a:r>
            <a:br>
              <a:rPr lang="en-US" dirty="0">
                <a:solidFill>
                  <a:schemeClr val="bg1"/>
                </a:solidFill>
              </a:rPr>
            </a:br>
            <a:r>
              <a:rPr lang="en-US" dirty="0">
                <a:solidFill>
                  <a:schemeClr val="bg1"/>
                </a:solidFill>
              </a:rPr>
              <a:t>Take advantage of new logging and error </a:t>
            </a:r>
            <a:r>
              <a:rPr lang="en-US" dirty="0" smtClean="0">
                <a:solidFill>
                  <a:schemeClr val="bg1"/>
                </a:solidFill>
              </a:rPr>
              <a:t>APIs </a:t>
            </a:r>
            <a:r>
              <a:rPr lang="en-US" dirty="0">
                <a:solidFill>
                  <a:schemeClr val="bg1"/>
                </a:solidFill>
              </a:rPr>
              <a:t>in Windows 8.1</a:t>
            </a:r>
            <a:br>
              <a:rPr lang="en-US" dirty="0">
                <a:solidFill>
                  <a:schemeClr val="bg1"/>
                </a:solidFill>
              </a:rPr>
            </a:br>
            <a:endParaRPr lang="en-US" dirty="0">
              <a:solidFill>
                <a:schemeClr val="bg1"/>
              </a:solidFill>
            </a:endParaRPr>
          </a:p>
        </p:txBody>
      </p:sp>
      <p:sp>
        <p:nvSpPr>
          <p:cNvPr id="4" name="Title 3"/>
          <p:cNvSpPr>
            <a:spLocks noGrp="1"/>
          </p:cNvSpPr>
          <p:nvPr>
            <p:ph type="ctrTitle"/>
          </p:nvPr>
        </p:nvSpPr>
        <p:spPr>
          <a:solidFill>
            <a:schemeClr val="bg2"/>
          </a:solidFill>
        </p:spPr>
        <p:txBody>
          <a:bodyPr/>
          <a:lstStyle/>
          <a:p>
            <a:r>
              <a:rPr lang="en-US" dirty="0" smtClean="0"/>
              <a:t>Summary</a:t>
            </a:r>
            <a:endParaRPr lang="en-US" dirty="0"/>
          </a:p>
        </p:txBody>
      </p:sp>
    </p:spTree>
    <p:extLst>
      <p:ext uri="{BB962C8B-B14F-4D97-AF65-F5344CB8AC3E}">
        <p14:creationId xmlns:p14="http://schemas.microsoft.com/office/powerpoint/2010/main" val="397954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5" name="Text Placeholder 4"/>
          <p:cNvSpPr>
            <a:spLocks noGrp="1"/>
          </p:cNvSpPr>
          <p:nvPr>
            <p:ph type="body" sz="quarter" idx="10"/>
          </p:nvPr>
        </p:nvSpPr>
        <p:spPr/>
        <p:txBody>
          <a:bodyPr/>
          <a:lstStyle/>
          <a:p>
            <a:r>
              <a:rPr lang="en-US" dirty="0"/>
              <a:t>2-138 </a:t>
            </a:r>
            <a:r>
              <a:rPr lang="en-US" dirty="0" smtClean="0"/>
              <a:t>– Improve Application </a:t>
            </a:r>
            <a:r>
              <a:rPr lang="en-US" dirty="0"/>
              <a:t>Health by Leveraging Crash Analytics Collected from End Users</a:t>
            </a:r>
          </a:p>
          <a:p>
            <a:r>
              <a:rPr lang="en-US" dirty="0" smtClean="0"/>
              <a:t>3-133 – Testing your </a:t>
            </a:r>
            <a:r>
              <a:rPr lang="en-US" dirty="0"/>
              <a:t>C#-based Windows Store app: Top 10 areas to look for bugs </a:t>
            </a:r>
            <a:endParaRPr lang="en-US" dirty="0" smtClean="0"/>
          </a:p>
          <a:p>
            <a:r>
              <a:rPr lang="en-US" dirty="0" smtClean="0"/>
              <a:t>4-107 </a:t>
            </a:r>
            <a:r>
              <a:rPr lang="en-US" dirty="0"/>
              <a:t>– Windows Runtime Internals: Understanding the threading </a:t>
            </a:r>
            <a:r>
              <a:rPr lang="en-US" dirty="0" smtClean="0"/>
              <a:t>model</a:t>
            </a:r>
          </a:p>
          <a:p>
            <a:endParaRPr lang="en-US" dirty="0" smtClean="0"/>
          </a:p>
        </p:txBody>
      </p:sp>
    </p:spTree>
    <p:extLst>
      <p:ext uri="{BB962C8B-B14F-4D97-AF65-F5344CB8AC3E}">
        <p14:creationId xmlns:p14="http://schemas.microsoft.com/office/powerpoint/2010/main" val="105818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ratings and reviews are critical to </a:t>
            </a:r>
            <a:br>
              <a:rPr lang="en-US" dirty="0" smtClean="0"/>
            </a:br>
            <a:r>
              <a:rPr lang="en-US" dirty="0" smtClean="0"/>
              <a:t>the success of your Windows Store app.</a:t>
            </a:r>
            <a:endParaRPr lang="en-US" dirty="0"/>
          </a:p>
        </p:txBody>
      </p:sp>
    </p:spTree>
    <p:extLst>
      <p:ext uri="{BB962C8B-B14F-4D97-AF65-F5344CB8AC3E}">
        <p14:creationId xmlns:p14="http://schemas.microsoft.com/office/powerpoint/2010/main" val="202923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400837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7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3600" dirty="0" smtClean="0"/>
              <a:t>Unreliability is the top reason why users give apps bad ratings and reviews.</a:t>
            </a:r>
            <a:endParaRPr lang="en-US" sz="3600" dirty="0"/>
          </a:p>
        </p:txBody>
      </p:sp>
      <p:sp>
        <p:nvSpPr>
          <p:cNvPr id="4" name="Title 3"/>
          <p:cNvSpPr>
            <a:spLocks noGrp="1"/>
          </p:cNvSpPr>
          <p:nvPr>
            <p:ph type="title"/>
          </p:nvPr>
        </p:nvSpPr>
        <p:spPr/>
        <p:txBody>
          <a:bodyPr/>
          <a:lstStyle/>
          <a:p>
            <a:endParaRPr lang="en-US" dirty="0"/>
          </a:p>
        </p:txBody>
      </p:sp>
      <p:graphicFrame>
        <p:nvGraphicFramePr>
          <p:cNvPr id="3" name="Chart 2"/>
          <p:cNvGraphicFramePr/>
          <p:nvPr>
            <p:extLst/>
          </p:nvPr>
        </p:nvGraphicFramePr>
        <p:xfrm>
          <a:off x="3779836" y="1668483"/>
          <a:ext cx="8381999" cy="43433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463529" y="6655971"/>
            <a:ext cx="3972946" cy="307777"/>
          </a:xfrm>
          <a:prstGeom prst="rect">
            <a:avLst/>
          </a:prstGeom>
          <a:noFill/>
        </p:spPr>
        <p:txBody>
          <a:bodyPr wrap="none" rtlCol="0">
            <a:spAutoFit/>
          </a:bodyPr>
          <a:lstStyle/>
          <a:p>
            <a:pPr algn="r"/>
            <a:r>
              <a:rPr lang="en-US" sz="1400" dirty="0" smtClean="0">
                <a:gradFill>
                  <a:gsLst>
                    <a:gs pos="0">
                      <a:srgbClr val="FFFFFF"/>
                    </a:gs>
                    <a:gs pos="100000">
                      <a:srgbClr val="FFFFFF"/>
                    </a:gs>
                  </a:gsLst>
                  <a:lin ang="5400000" scaled="0"/>
                </a:gradFill>
              </a:rPr>
              <a:t>Source: Apigee 2012 Mobile App Review Survey</a:t>
            </a:r>
          </a:p>
        </p:txBody>
      </p:sp>
    </p:spTree>
    <p:extLst>
      <p:ext uri="{BB962C8B-B14F-4D97-AF65-F5344CB8AC3E}">
        <p14:creationId xmlns:p14="http://schemas.microsoft.com/office/powerpoint/2010/main" val="263384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89038" y="2107565"/>
            <a:ext cx="10058400" cy="912813"/>
          </a:xfrm>
          <a:prstGeom prst="rect">
            <a:avLst/>
          </a:prstGeom>
        </p:spPr>
        <p:txBody>
          <a:bodyPr vert="horz" lIns="0" tIns="0" rIns="0" bIns="0" rtlCol="0" anchor="t">
            <a:noAutofit/>
          </a:bodyPr>
          <a:lstStyle>
            <a:lvl1pPr algn="l" defTabSz="914166" rtl="0" eaLnBrk="1" latinLnBrk="0" hangingPunct="1">
              <a:spcBef>
                <a:spcPct val="0"/>
              </a:spcBef>
              <a:buNone/>
              <a:defRPr sz="3600" kern="1200">
                <a:gradFill>
                  <a:gsLst>
                    <a:gs pos="0">
                      <a:schemeClr val="tx1"/>
                    </a:gs>
                    <a:gs pos="100000">
                      <a:schemeClr val="tx1"/>
                    </a:gs>
                  </a:gsLst>
                  <a:lin ang="5400000" scaled="0"/>
                </a:gradFill>
                <a:latin typeface="+mj-lt"/>
                <a:ea typeface="+mj-ea"/>
                <a:cs typeface="+mj-cs"/>
              </a:defRPr>
            </a:lvl1pPr>
          </a:lstStyle>
          <a:p>
            <a:r>
              <a:rPr lang="en-US" dirty="0" smtClean="0">
                <a:gradFill>
                  <a:gsLst>
                    <a:gs pos="0">
                      <a:srgbClr val="FFFFFF"/>
                    </a:gs>
                    <a:gs pos="100000">
                      <a:srgbClr val="FFFFFF"/>
                    </a:gs>
                  </a:gsLst>
                  <a:lin ang="5400000" scaled="0"/>
                </a:gradFill>
              </a:rPr>
              <a:t>Bad things happen to good apps.</a:t>
            </a:r>
          </a:p>
        </p:txBody>
      </p:sp>
      <p:sp>
        <p:nvSpPr>
          <p:cNvPr id="2" name="Title 1"/>
          <p:cNvSpPr>
            <a:spLocks noGrp="1"/>
          </p:cNvSpPr>
          <p:nvPr>
            <p:ph type="title"/>
          </p:nvPr>
        </p:nvSpPr>
        <p:spPr>
          <a:xfrm>
            <a:off x="1189039" y="3421062"/>
            <a:ext cx="10058400" cy="912813"/>
          </a:xfrm>
        </p:spPr>
        <p:txBody>
          <a:bodyPr/>
          <a:lstStyle/>
          <a:p>
            <a:r>
              <a:rPr lang="en-US" dirty="0" smtClean="0"/>
              <a:t>Reliability is a continuing process.</a:t>
            </a:r>
            <a:br>
              <a:rPr lang="en-US" dirty="0" smtClean="0"/>
            </a:br>
            <a:endParaRPr lang="en-US" dirty="0"/>
          </a:p>
        </p:txBody>
      </p:sp>
    </p:spTree>
    <p:extLst>
      <p:ext uri="{BB962C8B-B14F-4D97-AF65-F5344CB8AC3E}">
        <p14:creationId xmlns:p14="http://schemas.microsoft.com/office/powerpoint/2010/main" val="120248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dirty="0"/>
          </a:p>
        </p:txBody>
      </p:sp>
      <p:sp>
        <p:nvSpPr>
          <p:cNvPr id="3" name="Title 2"/>
          <p:cNvSpPr>
            <a:spLocks noGrp="1"/>
          </p:cNvSpPr>
          <p:nvPr>
            <p:ph type="title"/>
          </p:nvPr>
        </p:nvSpPr>
        <p:spPr/>
        <p:txBody>
          <a:bodyPr/>
          <a:lstStyle/>
          <a:p>
            <a:r>
              <a:rPr lang="en-US" dirty="0"/>
              <a:t>Monitor and regularly improve the quality of your app in order to avoid </a:t>
            </a:r>
            <a:r>
              <a:rPr lang="en-US" dirty="0" smtClean="0"/>
              <a:t/>
            </a:r>
            <a:br>
              <a:rPr lang="en-US" dirty="0" smtClean="0"/>
            </a:br>
            <a:r>
              <a:rPr lang="en-US" dirty="0" smtClean="0"/>
              <a:t>the </a:t>
            </a:r>
            <a:r>
              <a:rPr lang="en-US" dirty="0"/>
              <a:t>#1 cause of bad </a:t>
            </a:r>
            <a:r>
              <a:rPr lang="en-US" dirty="0" smtClean="0"/>
              <a:t>reviews.</a:t>
            </a:r>
            <a:endParaRPr lang="en-US" dirty="0"/>
          </a:p>
        </p:txBody>
      </p:sp>
    </p:spTree>
    <p:extLst>
      <p:ext uri="{BB962C8B-B14F-4D97-AF65-F5344CB8AC3E}">
        <p14:creationId xmlns:p14="http://schemas.microsoft.com/office/powerpoint/2010/main" val="203522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3040062"/>
            <a:ext cx="7315203" cy="914400"/>
          </a:xfrm>
        </p:spPr>
        <p:txBody>
          <a:bodyPr/>
          <a:lstStyle/>
          <a:p>
            <a:pPr>
              <a:spcAft>
                <a:spcPts val="864"/>
              </a:spcAft>
            </a:pPr>
            <a:r>
              <a:rPr lang="en-US" dirty="0" smtClean="0"/>
              <a:t>Quality telemetry and the </a:t>
            </a:r>
            <a:br>
              <a:rPr lang="en-US" dirty="0" smtClean="0"/>
            </a:br>
            <a:r>
              <a:rPr lang="en-US" dirty="0" smtClean="0"/>
              <a:t>Windows Dev Center</a:t>
            </a:r>
          </a:p>
          <a:p>
            <a:pPr>
              <a:spcAft>
                <a:spcPts val="864"/>
              </a:spcAft>
            </a:pPr>
            <a:r>
              <a:rPr lang="en-US" dirty="0" smtClean="0"/>
              <a:t>Adding logging to your app</a:t>
            </a:r>
          </a:p>
          <a:p>
            <a:pPr>
              <a:spcAft>
                <a:spcPts val="864"/>
              </a:spcAft>
            </a:pPr>
            <a:r>
              <a:rPr lang="en-US" dirty="0" smtClean="0"/>
              <a:t>New Windows Runtime error and logging APIs</a:t>
            </a:r>
          </a:p>
          <a:p>
            <a:pPr>
              <a:spcAft>
                <a:spcPts val="864"/>
              </a:spcAft>
            </a:pPr>
            <a:r>
              <a:rPr lang="en-US" dirty="0" smtClean="0"/>
              <a:t>End-to-end demo</a:t>
            </a:r>
            <a:endParaRPr lang="en-US"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10" name="Picture Placeholder 4"/>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l="1" r="1"/>
          <a:stretch/>
        </p:blipFill>
        <p:spPr/>
      </p:pic>
    </p:spTree>
    <p:extLst>
      <p:ext uri="{BB962C8B-B14F-4D97-AF65-F5344CB8AC3E}">
        <p14:creationId xmlns:p14="http://schemas.microsoft.com/office/powerpoint/2010/main" val="329577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endParaRPr lang="en-US" dirty="0"/>
          </a:p>
        </p:txBody>
      </p:sp>
      <p:sp>
        <p:nvSpPr>
          <p:cNvPr id="4" name="Title 3"/>
          <p:cNvSpPr>
            <a:spLocks noGrp="1"/>
          </p:cNvSpPr>
          <p:nvPr>
            <p:ph type="title"/>
          </p:nvPr>
        </p:nvSpPr>
        <p:spPr/>
        <p:txBody>
          <a:bodyPr/>
          <a:lstStyle/>
          <a:p>
            <a:r>
              <a:rPr lang="en-US" dirty="0" smtClean="0"/>
              <a:t>Regularly review your app’s quality telemetry on the Windows Dev Center.</a:t>
            </a:r>
            <a:endParaRPr lang="en-US" dirty="0"/>
          </a:p>
        </p:txBody>
      </p:sp>
    </p:spTree>
    <p:extLst>
      <p:ext uri="{BB962C8B-B14F-4D97-AF65-F5344CB8AC3E}">
        <p14:creationId xmlns:p14="http://schemas.microsoft.com/office/powerpoint/2010/main" val="206605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automatically collects analytics and telemetry data about your Windows Store app.</a:t>
            </a:r>
            <a:endParaRPr lang="en-US" dirty="0"/>
          </a:p>
        </p:txBody>
      </p:sp>
    </p:spTree>
    <p:extLst>
      <p:ext uri="{BB962C8B-B14F-4D97-AF65-F5344CB8AC3E}">
        <p14:creationId xmlns:p14="http://schemas.microsoft.com/office/powerpoint/2010/main" val="343757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2.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Harry Pierson</External_x0020_Speaker>
    <Session_x0020_Code xmlns="2295e2e7-0eeb-498e-8716-217bb2ee6ee3">3-136</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6B4C58-F9B2-43BC-BF4E-8D7166BE8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infopath/2007/PartnerControls"/>
    <ds:schemaRef ds:uri="8b529f77-48ab-4581-b468-93f09345b8aa"/>
    <ds:schemaRef ds:uri="230e9df3-be65-4c73-a93b-d1236ebd677e"/>
    <ds:schemaRef ds:uri="2295e2e7-0eeb-498e-8716-217bb2ee6ee3"/>
    <ds:schemaRef ds:uri="http://schemas.microsoft.com/office/2006/metadata/propertie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Build_Template_16x9 - Rev 03</Template>
  <TotalTime>69</TotalTime>
  <Words>1638</Words>
  <Application>Microsoft Office PowerPoint</Application>
  <PresentationFormat>Custom</PresentationFormat>
  <Paragraphs>158</Paragraphs>
  <Slides>31</Slides>
  <Notes>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31</vt:i4>
      </vt:variant>
    </vt:vector>
  </HeadingPairs>
  <TitlesOfParts>
    <vt:vector size="43" baseType="lpstr">
      <vt:lpstr>ＭＳ Ｐゴシック</vt:lpstr>
      <vt:lpstr>Arial</vt:lpstr>
      <vt:lpstr>Avenir LT Pro 45 Book</vt:lpstr>
      <vt:lpstr>Calibri</vt:lpstr>
      <vt:lpstr>Consolas</vt:lpstr>
      <vt:lpstr>Segoe UI</vt:lpstr>
      <vt:lpstr>Segoe UI Light</vt:lpstr>
      <vt:lpstr>Build_Template_16x9 - Rev 03</vt:lpstr>
      <vt:lpstr>1_Build_Template_16x9 - Rev 03</vt:lpstr>
      <vt:lpstr>2_Build_Template_16x9 - Rev 03</vt:lpstr>
      <vt:lpstr>3_Build_Template_16x9 - Rev 03</vt:lpstr>
      <vt:lpstr>1_5-30426_BUILD_2013_Template_D.Blue</vt:lpstr>
      <vt:lpstr>PowerPoint Presentation</vt:lpstr>
      <vt:lpstr>Making your Windows Store app  more reliable</vt:lpstr>
      <vt:lpstr>Good ratings and reviews are critical to  the success of your Windows Store app.</vt:lpstr>
      <vt:lpstr>PowerPoint Presentation</vt:lpstr>
      <vt:lpstr>Reliability is a continuing process. </vt:lpstr>
      <vt:lpstr>Monitor and regularly improve the quality of your app in order to avoid  the #1 cause of bad reviews.</vt:lpstr>
      <vt:lpstr>Agenda </vt:lpstr>
      <vt:lpstr>Regularly review your app’s quality telemetry on the Windows Dev Center.</vt:lpstr>
      <vt:lpstr>Microsoft automatically collects analytics and telemetry data about your Windows Store app.</vt:lpstr>
      <vt:lpstr>PowerPoint Presentation</vt:lpstr>
      <vt:lpstr>PowerPoint Presentation</vt:lpstr>
      <vt:lpstr>PowerPoint Presentation</vt:lpstr>
      <vt:lpstr>PowerPoint Presentation</vt:lpstr>
      <vt:lpstr>Error reports are not as useful as you might think.</vt:lpstr>
      <vt:lpstr>Take advantage of the new logging and  error APIs to keep track of what is happening inside your application.</vt:lpstr>
      <vt:lpstr>Logs can provide temporal context needed to diagnose issues that occur on customers’ machines.</vt:lpstr>
      <vt:lpstr>Logging to memory</vt:lpstr>
      <vt:lpstr>LoggingChannel example</vt:lpstr>
      <vt:lpstr>LoggingSession example</vt:lpstr>
      <vt:lpstr>Logging to disk</vt:lpstr>
      <vt:lpstr>FileLoggingSession example</vt:lpstr>
      <vt:lpstr>Windows 8.1 improves exception interop and provides a mechanism to observe unhandled  errors before process termination.</vt:lpstr>
      <vt:lpstr>Use XAML’s UnhandledException event if you wish, especially if you’re a managed developer.  CoreApplication.UnhandledErrorDetected is better for C++ developers and logging components.</vt:lpstr>
      <vt:lpstr>UnhandledErrorDetected example</vt:lpstr>
      <vt:lpstr>XAML’s UnhandledException example</vt:lpstr>
      <vt:lpstr>Demo: Add logging code to my app</vt:lpstr>
      <vt:lpstr>Monitor and regularly improve the quality of your app in order to avoid  the #1 cause of bad reviews.</vt:lpstr>
      <vt:lpstr>Summary</vt:lpstr>
      <vt:lpstr>Related Sessions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your Windows Store app more reliable</dc:title>
  <dc:subject>Build 2013</dc:subject>
  <dc:creator>Vijay Rajagopalan</dc:creator>
  <cp:keywords>Build 2013</cp:keywords>
  <dc:description>Template: Mitchell Derrey, Silver Fox Productions
Formatting: Brett Perry, Silver Fox Productions
Date: June 25 - June 28, 2013
Location: MSCC, Redmond, WA
Audience Type: Internal</dc:description>
  <cp:lastModifiedBy>Shows</cp:lastModifiedBy>
  <cp:revision>14</cp:revision>
  <dcterms:created xsi:type="dcterms:W3CDTF">2013-03-29T21:32:40Z</dcterms:created>
  <dcterms:modified xsi:type="dcterms:W3CDTF">2013-06-27T21:50:35Z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