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8" r:id="rId6"/>
    <p:sldMasterId id="2147484437" r:id="rId7"/>
    <p:sldMasterId id="2147484450" r:id="rId8"/>
    <p:sldMasterId id="2147484463" r:id="rId9"/>
  </p:sldMasterIdLst>
  <p:notesMasterIdLst>
    <p:notesMasterId r:id="rId77"/>
  </p:notesMasterIdLst>
  <p:handoutMasterIdLst>
    <p:handoutMasterId r:id="rId78"/>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6" r:id="rId69"/>
    <p:sldId id="317" r:id="rId70"/>
    <p:sldId id="318" r:id="rId71"/>
    <p:sldId id="319" r:id="rId72"/>
    <p:sldId id="320" r:id="rId73"/>
    <p:sldId id="321" r:id="rId74"/>
    <p:sldId id="323" r:id="rId75"/>
    <p:sldId id="322" r:id="rId76"/>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0135" autoAdjust="0"/>
  </p:normalViewPr>
  <p:slideViewPr>
    <p:cSldViewPr>
      <p:cViewPr varScale="1">
        <p:scale>
          <a:sx n="101" d="100"/>
          <a:sy n="101" d="100"/>
        </p:scale>
        <p:origin x="684" y="96"/>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6/27/2013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6/27/2013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AE6D20-C907-400C-9B31-A396E27ACC6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638102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424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67206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82407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EDCE61-6559-4B4D-A3D2-04A5D682E4F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229102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7F28894-8859-433D-BA30-27967DA3FA3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303451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75597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125396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138685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85451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58012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6/27/2013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832817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60742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EDCE61-6559-4B4D-A3D2-04A5D682E4F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480724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E195864-8851-4E6B-9AE8-B1A5C8795959}"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244772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571155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996968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16778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217065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843333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312187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82051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8F5B6A1-DD65-4347-A152-672548E65F16}"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568775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693859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917887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917254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100291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928423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918708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EDCE61-6559-4B4D-A3D2-04A5D682E4F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587589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E6EAD19-4A67-4468-AE90-8E095BD04536}"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205117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556143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2804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249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458117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586806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8382053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448796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342076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9837729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57120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EDCE61-6559-4B4D-A3D2-04A5D682E4F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7521092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456571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EDCE61-6559-4B4D-A3D2-04A5D682E4F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2580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620293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DBC97C8-B62D-43E9-90E2-93F20F23763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8069014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6720647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2532773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0271630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105627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205314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2123020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EDCE61-6559-4B4D-A3D2-04A5D682E4F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8276905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2DCDBF2-47B7-4393-B4CA-06B1F6A6424B}"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7511845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3FE3845-B9A8-4BA4-BCCD-6C9C483EA76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38426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7941048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6:30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62934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09312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0270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70CE2D9-5397-413D-800E-434FD3A931D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6292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70830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545551"/>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95341725"/>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570804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2040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24619440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03621395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1815141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19784737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60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9233286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51025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7388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926920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9912305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332980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833780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721598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659659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5196193"/>
      </p:ext>
    </p:extLst>
  </p:cSld>
  <p:clrMapOvr>
    <a:masterClrMapping/>
  </p:clrMapOvr>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720690285"/>
      </p:ext>
    </p:extLst>
  </p:cSld>
  <p:clrMapOvr>
    <a:masterClrMapping/>
  </p:clrMapOvr>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5770783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363184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7051775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8445907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3871760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4118615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1590028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968333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79962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5291257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8045104"/>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834053302"/>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722938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6535162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99665622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54230350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11793316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76287182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24717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4028957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942885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53717175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81216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449044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24230399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1004777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937153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3408131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9319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906231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32143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049688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426935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965835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189621431"/>
      </p:ext>
    </p:extLst>
  </p:cSld>
  <p:clrMap bg1="dk1" tx1="lt1" bg2="dk2" tx2="lt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 id="2147484435" r:id="rId17"/>
    <p:sldLayoutId id="2147484436" r:id="rId18"/>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616403722"/>
      </p:ext>
    </p:extLst>
  </p:cSld>
  <p:clrMap bg1="dk1" tx1="lt1" bg2="dk2" tx2="lt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449"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355356458"/>
      </p:ext>
    </p:extLst>
  </p:cSld>
  <p:clrMap bg1="dk1" tx1="lt1" bg2="dk2" tx2="lt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58866261"/>
      </p:ext>
    </p:extLst>
  </p:cSld>
  <p:clrMap bg1="dk1" tx1="lt1" bg2="dk2" tx2="lt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 id="2147484475" r:id="rId12"/>
    <p:sldLayoutId id="2147484476"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9.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9.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9.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0.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0.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9.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9.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49.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49.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9.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49.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49.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49.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49.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49.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49.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5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5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50.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50.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50.xml"/><Relationship Id="rId6" Type="http://schemas.openxmlformats.org/officeDocument/2006/relationships/image" Target="../media/image14.png"/><Relationship Id="rId5" Type="http://schemas.openxmlformats.org/officeDocument/2006/relationships/image" Target="../media/image53.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50.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50.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5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2.xml"/><Relationship Id="rId1" Type="http://schemas.openxmlformats.org/officeDocument/2006/relationships/slideLayout" Target="../slideLayouts/slideLayout50.xml"/><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50.xml"/><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4.xml"/><Relationship Id="rId1" Type="http://schemas.openxmlformats.org/officeDocument/2006/relationships/slideLayout" Target="../slideLayouts/slideLayout50.xml"/><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5.xml"/><Relationship Id="rId1" Type="http://schemas.openxmlformats.org/officeDocument/2006/relationships/slideLayout" Target="../slideLayouts/slideLayout50.xml"/><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6.xml"/><Relationship Id="rId1" Type="http://schemas.openxmlformats.org/officeDocument/2006/relationships/slideLayout" Target="../slideLayouts/slideLayout50.xml"/><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49.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5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0.xml"/><Relationship Id="rId1" Type="http://schemas.openxmlformats.org/officeDocument/2006/relationships/slideLayout" Target="../slideLayouts/slideLayout73.xml"/><Relationship Id="rId5" Type="http://schemas.openxmlformats.org/officeDocument/2006/relationships/image" Target="../media/image74.png"/><Relationship Id="rId4" Type="http://schemas.openxmlformats.org/officeDocument/2006/relationships/image" Target="../media/image7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06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637" y="1211262"/>
            <a:ext cx="5353797" cy="4391638"/>
          </a:xfrm>
          <a:prstGeom prst="rect">
            <a:avLst/>
          </a:prstGeom>
        </p:spPr>
      </p:pic>
      <p:sp>
        <p:nvSpPr>
          <p:cNvPr id="3" name="Title 2"/>
          <p:cNvSpPr>
            <a:spLocks noGrp="1"/>
          </p:cNvSpPr>
          <p:nvPr>
            <p:ph type="title"/>
          </p:nvPr>
        </p:nvSpPr>
        <p:spPr/>
        <p:txBody>
          <a:bodyPr/>
          <a:lstStyle/>
          <a:p>
            <a:r>
              <a:rPr lang="en-US" dirty="0" smtClean="0"/>
              <a:t>Panning </a:t>
            </a:r>
            <a:r>
              <a:rPr lang="en-US" dirty="0" err="1" smtClean="0"/>
              <a:t>perf</a:t>
            </a:r>
            <a:r>
              <a:rPr lang="en-US" dirty="0" smtClean="0"/>
              <a:t> overview</a:t>
            </a:r>
            <a:endParaRPr lang="en-US" dirty="0"/>
          </a:p>
        </p:txBody>
      </p:sp>
    </p:spTree>
    <p:extLst>
      <p:ext uri="{BB962C8B-B14F-4D97-AF65-F5344CB8AC3E}">
        <p14:creationId xmlns:p14="http://schemas.microsoft.com/office/powerpoint/2010/main" val="1574505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974" y="1211262"/>
            <a:ext cx="5325217" cy="4391638"/>
          </a:xfrm>
          <a:prstGeom prst="rect">
            <a:avLst/>
          </a:prstGeom>
        </p:spPr>
      </p:pic>
      <p:sp>
        <p:nvSpPr>
          <p:cNvPr id="3" name="Title 2"/>
          <p:cNvSpPr>
            <a:spLocks noGrp="1"/>
          </p:cNvSpPr>
          <p:nvPr>
            <p:ph type="title"/>
          </p:nvPr>
        </p:nvSpPr>
        <p:spPr/>
        <p:txBody>
          <a:bodyPr/>
          <a:lstStyle/>
          <a:p>
            <a:r>
              <a:rPr lang="en-US" dirty="0" smtClean="0"/>
              <a:t>Panning </a:t>
            </a:r>
            <a:r>
              <a:rPr lang="en-US" dirty="0" err="1" smtClean="0"/>
              <a:t>perf</a:t>
            </a:r>
            <a:r>
              <a:rPr lang="en-US" dirty="0" smtClean="0"/>
              <a:t> overview</a:t>
            </a:r>
            <a:endParaRPr lang="en-US" dirty="0"/>
          </a:p>
        </p:txBody>
      </p:sp>
    </p:spTree>
    <p:extLst>
      <p:ext uri="{BB962C8B-B14F-4D97-AF65-F5344CB8AC3E}">
        <p14:creationId xmlns:p14="http://schemas.microsoft.com/office/powerpoint/2010/main" val="2368374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Panning </a:t>
            </a:r>
            <a:r>
              <a:rPr lang="en-US" dirty="0" err="1" smtClean="0"/>
              <a:t>perf</a:t>
            </a:r>
            <a:r>
              <a:rPr lang="en-US" dirty="0" smtClean="0"/>
              <a:t> overview – UI virtualization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7" y="1449679"/>
            <a:ext cx="11887199" cy="24237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638" y="4056369"/>
            <a:ext cx="11887198" cy="2412693"/>
          </a:xfrm>
          <a:prstGeom prst="rect">
            <a:avLst/>
          </a:prstGeom>
        </p:spPr>
      </p:pic>
    </p:spTree>
    <p:extLst>
      <p:ext uri="{BB962C8B-B14F-4D97-AF65-F5344CB8AC3E}">
        <p14:creationId xmlns:p14="http://schemas.microsoft.com/office/powerpoint/2010/main" val="223105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Panning </a:t>
            </a:r>
            <a:r>
              <a:rPr lang="en-US" dirty="0" err="1" smtClean="0"/>
              <a:t>perf</a:t>
            </a:r>
            <a:r>
              <a:rPr lang="en-US" dirty="0" smtClean="0"/>
              <a:t> overview – UI virtualization</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7" y="1455187"/>
            <a:ext cx="11887199" cy="241269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638" y="4061877"/>
            <a:ext cx="11887198" cy="2401677"/>
          </a:xfrm>
          <a:prstGeom prst="rect">
            <a:avLst/>
          </a:prstGeom>
        </p:spPr>
      </p:pic>
    </p:spTree>
    <p:extLst>
      <p:ext uri="{BB962C8B-B14F-4D97-AF65-F5344CB8AC3E}">
        <p14:creationId xmlns:p14="http://schemas.microsoft.com/office/powerpoint/2010/main" val="111184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dirty="0" err="1" smtClean="0"/>
              <a:t>ItemsStackPanel</a:t>
            </a:r>
            <a:r>
              <a:rPr lang="en-US" dirty="0" smtClean="0"/>
              <a:t> or </a:t>
            </a:r>
            <a:r>
              <a:rPr lang="en-US" dirty="0" err="1" smtClean="0"/>
              <a:t>ItemsWrapGrid</a:t>
            </a:r>
            <a:r>
              <a:rPr lang="en-US" dirty="0" smtClean="0"/>
              <a:t> to get item virtualization. The framework automatically does this for all apps that use the default </a:t>
            </a:r>
            <a:r>
              <a:rPr lang="en-US" dirty="0" err="1" smtClean="0"/>
              <a:t>ItemsPanel</a:t>
            </a:r>
            <a:r>
              <a:rPr lang="en-US" dirty="0" smtClean="0"/>
              <a:t>.</a:t>
            </a:r>
            <a:endParaRPr lang="en-US" dirty="0"/>
          </a:p>
        </p:txBody>
      </p:sp>
    </p:spTree>
    <p:extLst>
      <p:ext uri="{BB962C8B-B14F-4D97-AF65-F5344CB8AC3E}">
        <p14:creationId xmlns:p14="http://schemas.microsoft.com/office/powerpoint/2010/main" val="17115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Item virtualization improvements</a:t>
            </a:r>
            <a:endParaRPr lang="en-US" dirty="0"/>
          </a:p>
        </p:txBody>
      </p:sp>
    </p:spTree>
    <p:extLst>
      <p:ext uri="{BB962C8B-B14F-4D97-AF65-F5344CB8AC3E}">
        <p14:creationId xmlns:p14="http://schemas.microsoft.com/office/powerpoint/2010/main" val="1714094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Panning </a:t>
            </a:r>
            <a:r>
              <a:rPr lang="en-US" dirty="0" err="1" smtClean="0"/>
              <a:t>perf</a:t>
            </a:r>
            <a:r>
              <a:rPr lang="en-US" dirty="0" smtClean="0"/>
              <a:t> overview</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637" y="1228725"/>
            <a:ext cx="7037624" cy="364943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72" y="5478462"/>
            <a:ext cx="9526329" cy="733527"/>
          </a:xfrm>
          <a:prstGeom prst="rect">
            <a:avLst/>
          </a:prstGeom>
        </p:spPr>
      </p:pic>
    </p:spTree>
    <p:extLst>
      <p:ext uri="{BB962C8B-B14F-4D97-AF65-F5344CB8AC3E}">
        <p14:creationId xmlns:p14="http://schemas.microsoft.com/office/powerpoint/2010/main" val="3262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Panning </a:t>
            </a:r>
            <a:r>
              <a:rPr lang="en-US" dirty="0" err="1" smtClean="0"/>
              <a:t>perf</a:t>
            </a:r>
            <a:r>
              <a:rPr lang="en-US" dirty="0" smtClean="0"/>
              <a:t> overview</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637" y="1228725"/>
            <a:ext cx="7037624" cy="364943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72" y="5478462"/>
            <a:ext cx="9526329" cy="733527"/>
          </a:xfrm>
          <a:prstGeom prst="rect">
            <a:avLst/>
          </a:prstGeom>
        </p:spPr>
      </p:pic>
      <p:sp>
        <p:nvSpPr>
          <p:cNvPr id="7" name="TextBox 6"/>
          <p:cNvSpPr txBox="1"/>
          <p:nvPr/>
        </p:nvSpPr>
        <p:spPr>
          <a:xfrm>
            <a:off x="3017837" y="5616625"/>
            <a:ext cx="2514600" cy="457200"/>
          </a:xfrm>
          <a:prstGeom prst="rect">
            <a:avLst/>
          </a:prstGeom>
          <a:noFill/>
        </p:spPr>
        <p:txBody>
          <a:bodyPr wrap="square" rtlCol="0">
            <a:spAutoFit/>
          </a:bodyPr>
          <a:lstStyle/>
          <a:p>
            <a:r>
              <a:rPr lang="en-US" sz="2400" dirty="0" smtClean="0">
                <a:gradFill>
                  <a:gsLst>
                    <a:gs pos="0">
                      <a:srgbClr val="FFFFFF"/>
                    </a:gs>
                    <a:gs pos="100000">
                      <a:srgbClr val="FFFFFF"/>
                    </a:gs>
                  </a:gsLst>
                  <a:lin ang="5400000" scaled="0"/>
                </a:gradFill>
              </a:rPr>
              <a:t>UI thread work</a:t>
            </a:r>
          </a:p>
        </p:txBody>
      </p:sp>
    </p:spTree>
    <p:extLst>
      <p:ext uri="{BB962C8B-B14F-4D97-AF65-F5344CB8AC3E}">
        <p14:creationId xmlns:p14="http://schemas.microsoft.com/office/powerpoint/2010/main" val="825965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Panning </a:t>
            </a:r>
            <a:r>
              <a:rPr lang="en-US" dirty="0" err="1"/>
              <a:t>perf</a:t>
            </a:r>
            <a:r>
              <a:rPr lang="en-US" dirty="0"/>
              <a:t> overview</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711" y="1363663"/>
            <a:ext cx="4670746" cy="335279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72" y="5478462"/>
            <a:ext cx="9526329" cy="733527"/>
          </a:xfrm>
          <a:prstGeom prst="rect">
            <a:avLst/>
          </a:prstGeom>
        </p:spPr>
      </p:pic>
      <p:sp>
        <p:nvSpPr>
          <p:cNvPr id="6" name="TextBox 5"/>
          <p:cNvSpPr txBox="1"/>
          <p:nvPr/>
        </p:nvSpPr>
        <p:spPr>
          <a:xfrm>
            <a:off x="6446837" y="5025792"/>
            <a:ext cx="2514600" cy="461665"/>
          </a:xfrm>
          <a:prstGeom prst="rect">
            <a:avLst/>
          </a:prstGeom>
          <a:noFill/>
        </p:spPr>
        <p:txBody>
          <a:bodyPr wrap="square" rtlCol="0">
            <a:spAutoFit/>
          </a:bodyPr>
          <a:lstStyle/>
          <a:p>
            <a:r>
              <a:rPr lang="en-US" sz="2400" dirty="0" smtClean="0">
                <a:gradFill>
                  <a:gsLst>
                    <a:gs pos="0">
                      <a:srgbClr val="FFFFFF"/>
                    </a:gs>
                    <a:gs pos="100000">
                      <a:srgbClr val="FFFFFF"/>
                    </a:gs>
                  </a:gsLst>
                  <a:lin ang="5400000" scaled="0"/>
                </a:gradFill>
              </a:rPr>
              <a:t>render item 21</a:t>
            </a:r>
          </a:p>
        </p:txBody>
      </p:sp>
    </p:spTree>
    <p:extLst>
      <p:ext uri="{BB962C8B-B14F-4D97-AF65-F5344CB8AC3E}">
        <p14:creationId xmlns:p14="http://schemas.microsoft.com/office/powerpoint/2010/main" val="4268014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Panning </a:t>
            </a:r>
            <a:r>
              <a:rPr lang="en-US" dirty="0" err="1"/>
              <a:t>perf</a:t>
            </a:r>
            <a:r>
              <a:rPr lang="en-US" dirty="0"/>
              <a:t> overview</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711" y="1363663"/>
            <a:ext cx="4670746" cy="335279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72" y="5478462"/>
            <a:ext cx="9526329" cy="733527"/>
          </a:xfrm>
          <a:prstGeom prst="rect">
            <a:avLst/>
          </a:prstGeom>
        </p:spPr>
      </p:pic>
      <p:sp>
        <p:nvSpPr>
          <p:cNvPr id="5" name="TextBox 4"/>
          <p:cNvSpPr txBox="1"/>
          <p:nvPr/>
        </p:nvSpPr>
        <p:spPr>
          <a:xfrm>
            <a:off x="7818437" y="5014503"/>
            <a:ext cx="2209800" cy="461665"/>
          </a:xfrm>
          <a:prstGeom prst="rect">
            <a:avLst/>
          </a:prstGeom>
          <a:noFill/>
        </p:spPr>
        <p:txBody>
          <a:bodyPr wrap="square" rtlCol="0">
            <a:spAutoFit/>
          </a:bodyPr>
          <a:lstStyle/>
          <a:p>
            <a:r>
              <a:rPr lang="en-US" sz="2400" dirty="0" smtClean="0">
                <a:gradFill>
                  <a:gsLst>
                    <a:gs pos="0">
                      <a:srgbClr val="FFFFFF"/>
                    </a:gs>
                    <a:gs pos="100000">
                      <a:srgbClr val="FFFFFF"/>
                    </a:gs>
                  </a:gsLst>
                  <a:lin ang="5400000" scaled="0"/>
                </a:gradFill>
              </a:rPr>
              <a:t>render item 22</a:t>
            </a:r>
          </a:p>
        </p:txBody>
      </p:sp>
    </p:spTree>
    <p:extLst>
      <p:ext uri="{BB962C8B-B14F-4D97-AF65-F5344CB8AC3E}">
        <p14:creationId xmlns:p14="http://schemas.microsoft.com/office/powerpoint/2010/main" val="1129553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sz="6000" dirty="0" smtClean="0"/>
              <a:t>Dramatically increase performance for large amounts of data in </a:t>
            </a:r>
            <a:r>
              <a:rPr lang="en-US" sz="6000" dirty="0" err="1" smtClean="0"/>
              <a:t>Xaml</a:t>
            </a:r>
            <a:r>
              <a:rPr lang="en-US" sz="6000" dirty="0" smtClean="0"/>
              <a:t> </a:t>
            </a:r>
            <a:r>
              <a:rPr lang="en-US" sz="6000" dirty="0" err="1" smtClean="0"/>
              <a:t>GridView</a:t>
            </a:r>
            <a:r>
              <a:rPr lang="en-US" sz="6000" dirty="0" smtClean="0"/>
              <a:t> and </a:t>
            </a:r>
            <a:r>
              <a:rPr lang="en-US" sz="6000" dirty="0" err="1" smtClean="0"/>
              <a:t>ListView</a:t>
            </a:r>
            <a:endParaRPr lang="en-US" sz="6000" dirty="0"/>
          </a:p>
        </p:txBody>
      </p:sp>
      <p:sp>
        <p:nvSpPr>
          <p:cNvPr id="3" name="Subtitle 2"/>
          <p:cNvSpPr>
            <a:spLocks noGrp="1"/>
          </p:cNvSpPr>
          <p:nvPr>
            <p:ph type="subTitle" idx="1"/>
          </p:nvPr>
        </p:nvSpPr>
        <p:spPr/>
        <p:txBody>
          <a:bodyPr/>
          <a:lstStyle/>
          <a:p>
            <a:r>
              <a:rPr lang="en-US" smtClean="0"/>
              <a:t>Chipalo Street</a:t>
            </a:r>
          </a:p>
          <a:p>
            <a:r>
              <a:rPr lang="en-US" smtClean="0"/>
              <a:t>Program Manager II</a:t>
            </a:r>
          </a:p>
          <a:p>
            <a:r>
              <a:rPr lang="en-US" smtClean="0"/>
              <a:t>3-158</a:t>
            </a:r>
            <a:endParaRPr lang="en-US" dirty="0" smtClean="0"/>
          </a:p>
        </p:txBody>
      </p:sp>
    </p:spTree>
    <p:extLst>
      <p:ext uri="{BB962C8B-B14F-4D97-AF65-F5344CB8AC3E}">
        <p14:creationId xmlns:p14="http://schemas.microsoft.com/office/powerpoint/2010/main" val="373656510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Panning </a:t>
            </a:r>
            <a:r>
              <a:rPr lang="en-US" dirty="0" err="1"/>
              <a:t>perf</a:t>
            </a:r>
            <a:r>
              <a:rPr lang="en-US" dirty="0"/>
              <a:t> overview</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711" y="1363663"/>
            <a:ext cx="4670746" cy="335279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72" y="5478462"/>
            <a:ext cx="9526329" cy="733527"/>
          </a:xfrm>
          <a:prstGeom prst="rect">
            <a:avLst/>
          </a:prstGeom>
        </p:spPr>
      </p:pic>
      <p:sp>
        <p:nvSpPr>
          <p:cNvPr id="5" name="TextBox 4"/>
          <p:cNvSpPr txBox="1"/>
          <p:nvPr/>
        </p:nvSpPr>
        <p:spPr>
          <a:xfrm>
            <a:off x="9190037" y="5016797"/>
            <a:ext cx="2209800" cy="461665"/>
          </a:xfrm>
          <a:prstGeom prst="rect">
            <a:avLst/>
          </a:prstGeom>
          <a:noFill/>
        </p:spPr>
        <p:txBody>
          <a:bodyPr wrap="square" rtlCol="0">
            <a:spAutoFit/>
          </a:bodyPr>
          <a:lstStyle/>
          <a:p>
            <a:r>
              <a:rPr lang="en-US" sz="2400" dirty="0" smtClean="0">
                <a:gradFill>
                  <a:gsLst>
                    <a:gs pos="0">
                      <a:srgbClr val="FFFFFF"/>
                    </a:gs>
                    <a:gs pos="100000">
                      <a:srgbClr val="FFFFFF"/>
                    </a:gs>
                  </a:gsLst>
                  <a:lin ang="5400000" scaled="0"/>
                </a:gradFill>
              </a:rPr>
              <a:t>render item 23</a:t>
            </a:r>
          </a:p>
        </p:txBody>
      </p:sp>
    </p:spTree>
    <p:extLst>
      <p:ext uri="{BB962C8B-B14F-4D97-AF65-F5344CB8AC3E}">
        <p14:creationId xmlns:p14="http://schemas.microsoft.com/office/powerpoint/2010/main" val="2011887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751637" y="5859462"/>
            <a:ext cx="5486400" cy="838200"/>
          </a:xfrm>
        </p:spPr>
        <p:txBody>
          <a:bodyPr/>
          <a:lstStyle/>
          <a:p>
            <a:r>
              <a:rPr lang="en-US" sz="2000" dirty="0"/>
              <a:t>&lt;</a:t>
            </a:r>
            <a:r>
              <a:rPr lang="en-US" sz="2000" dirty="0" err="1" smtClean="0"/>
              <a:t>GridView</a:t>
            </a:r>
            <a:r>
              <a:rPr lang="en-US" sz="2000" dirty="0" smtClean="0"/>
              <a:t> </a:t>
            </a:r>
            <a:r>
              <a:rPr lang="en-US" sz="2000" dirty="0" err="1" smtClean="0"/>
              <a:t>ShowsScrollingPlaceholders</a:t>
            </a:r>
            <a:r>
              <a:rPr lang="en-US" sz="2000" dirty="0"/>
              <a:t>="</a:t>
            </a:r>
            <a:r>
              <a:rPr lang="en-US" sz="2000" dirty="0" smtClean="0"/>
              <a:t>true“&gt;</a:t>
            </a:r>
            <a:endParaRPr lang="en-US" sz="2000" dirty="0"/>
          </a:p>
        </p:txBody>
      </p:sp>
      <p:sp>
        <p:nvSpPr>
          <p:cNvPr id="3" name="Title 2"/>
          <p:cNvSpPr>
            <a:spLocks noGrp="1"/>
          </p:cNvSpPr>
          <p:nvPr>
            <p:ph type="title"/>
          </p:nvPr>
        </p:nvSpPr>
        <p:spPr/>
        <p:txBody>
          <a:bodyPr/>
          <a:lstStyle/>
          <a:p>
            <a:r>
              <a:rPr lang="en-US" dirty="0" smtClean="0"/>
              <a:t>Placeholders increase perceived performance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76" y="1287463"/>
            <a:ext cx="5348321" cy="441069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237" y="1287462"/>
            <a:ext cx="6144482" cy="4410690"/>
          </a:xfrm>
          <a:prstGeom prst="rect">
            <a:avLst/>
          </a:prstGeom>
        </p:spPr>
      </p:pic>
    </p:spTree>
    <p:extLst>
      <p:ext uri="{BB962C8B-B14F-4D97-AF65-F5344CB8AC3E}">
        <p14:creationId xmlns:p14="http://schemas.microsoft.com/office/powerpoint/2010/main" val="49946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apps running on Windows 8.1 get placeholders for free.</a:t>
            </a:r>
            <a:endParaRPr lang="en-US" dirty="0"/>
          </a:p>
        </p:txBody>
      </p:sp>
    </p:spTree>
    <p:extLst>
      <p:ext uri="{BB962C8B-B14F-4D97-AF65-F5344CB8AC3E}">
        <p14:creationId xmlns:p14="http://schemas.microsoft.com/office/powerpoint/2010/main" val="82073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err="1" smtClean="0"/>
              <a:t>Perf</a:t>
            </a:r>
            <a:r>
              <a:rPr lang="en-US" dirty="0" smtClean="0"/>
              <a:t> improvement from placeholders</a:t>
            </a:r>
            <a:endParaRPr lang="en-US" dirty="0"/>
          </a:p>
        </p:txBody>
      </p:sp>
    </p:spTree>
    <p:extLst>
      <p:ext uri="{BB962C8B-B14F-4D97-AF65-F5344CB8AC3E}">
        <p14:creationId xmlns:p14="http://schemas.microsoft.com/office/powerpoint/2010/main" val="4049305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Incrementally updating the data template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75" y="1516062"/>
            <a:ext cx="6144482" cy="441069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237" y="1516062"/>
            <a:ext cx="6144482" cy="4410691"/>
          </a:xfrm>
          <a:prstGeom prst="rect">
            <a:avLst/>
          </a:prstGeom>
        </p:spPr>
      </p:pic>
    </p:spTree>
    <p:extLst>
      <p:ext uri="{BB962C8B-B14F-4D97-AF65-F5344CB8AC3E}">
        <p14:creationId xmlns:p14="http://schemas.microsoft.com/office/powerpoint/2010/main" val="47800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Incrementally updating the data template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711" y="1363663"/>
            <a:ext cx="4670747" cy="335279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72" y="5478462"/>
            <a:ext cx="9526329" cy="733527"/>
          </a:xfrm>
          <a:prstGeom prst="rect">
            <a:avLst/>
          </a:prstGeom>
        </p:spPr>
      </p:pic>
      <p:sp>
        <p:nvSpPr>
          <p:cNvPr id="5" name="TextBox 4"/>
          <p:cNvSpPr txBox="1"/>
          <p:nvPr/>
        </p:nvSpPr>
        <p:spPr>
          <a:xfrm>
            <a:off x="3017837" y="5616625"/>
            <a:ext cx="2514600" cy="457200"/>
          </a:xfrm>
          <a:prstGeom prst="rect">
            <a:avLst/>
          </a:prstGeom>
          <a:noFill/>
        </p:spPr>
        <p:txBody>
          <a:bodyPr wrap="square" rtlCol="0">
            <a:spAutoFit/>
          </a:bodyPr>
          <a:lstStyle/>
          <a:p>
            <a:r>
              <a:rPr lang="en-US" sz="2400" dirty="0" smtClean="0">
                <a:gradFill>
                  <a:gsLst>
                    <a:gs pos="0">
                      <a:srgbClr val="FFFFFF"/>
                    </a:gs>
                    <a:gs pos="100000">
                      <a:srgbClr val="FFFFFF"/>
                    </a:gs>
                  </a:gsLst>
                  <a:lin ang="5400000" scaled="0"/>
                </a:gradFill>
              </a:rPr>
              <a:t>UI thread work</a:t>
            </a:r>
          </a:p>
        </p:txBody>
      </p:sp>
    </p:spTree>
    <p:extLst>
      <p:ext uri="{BB962C8B-B14F-4D97-AF65-F5344CB8AC3E}">
        <p14:creationId xmlns:p14="http://schemas.microsoft.com/office/powerpoint/2010/main" val="3719657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Incrementally updating the data template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711" y="1363663"/>
            <a:ext cx="4670747" cy="335279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72" y="5478462"/>
            <a:ext cx="9526329" cy="733527"/>
          </a:xfrm>
          <a:prstGeom prst="rect">
            <a:avLst/>
          </a:prstGeom>
        </p:spPr>
      </p:pic>
      <p:sp>
        <p:nvSpPr>
          <p:cNvPr id="2" name="TextBox 1"/>
          <p:cNvSpPr txBox="1"/>
          <p:nvPr/>
        </p:nvSpPr>
        <p:spPr>
          <a:xfrm>
            <a:off x="3017837" y="5616625"/>
            <a:ext cx="2514600" cy="457200"/>
          </a:xfrm>
          <a:prstGeom prst="rect">
            <a:avLst/>
          </a:prstGeom>
          <a:noFill/>
        </p:spPr>
        <p:txBody>
          <a:bodyPr wrap="square" rtlCol="0">
            <a:spAutoFit/>
          </a:bodyPr>
          <a:lstStyle/>
          <a:p>
            <a:r>
              <a:rPr lang="en-US" sz="2400" dirty="0" smtClean="0">
                <a:gradFill>
                  <a:gsLst>
                    <a:gs pos="0">
                      <a:srgbClr val="FFFFFF"/>
                    </a:gs>
                    <a:gs pos="100000">
                      <a:srgbClr val="FFFFFF"/>
                    </a:gs>
                  </a:gsLst>
                  <a:lin ang="5400000" scaled="0"/>
                </a:gradFill>
              </a:rPr>
              <a:t>UI thread work</a:t>
            </a:r>
          </a:p>
        </p:txBody>
      </p:sp>
    </p:spTree>
    <p:extLst>
      <p:ext uri="{BB962C8B-B14F-4D97-AF65-F5344CB8AC3E}">
        <p14:creationId xmlns:p14="http://schemas.microsoft.com/office/powerpoint/2010/main" val="1156787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712" y="1363663"/>
            <a:ext cx="4670745" cy="3352799"/>
          </a:xfrm>
          <a:prstGeom prst="rect">
            <a:avLst/>
          </a:prstGeom>
        </p:spPr>
      </p:pic>
      <p:sp>
        <p:nvSpPr>
          <p:cNvPr id="3" name="Title 2"/>
          <p:cNvSpPr>
            <a:spLocks noGrp="1"/>
          </p:cNvSpPr>
          <p:nvPr>
            <p:ph type="title"/>
          </p:nvPr>
        </p:nvSpPr>
        <p:spPr/>
        <p:txBody>
          <a:bodyPr/>
          <a:lstStyle/>
          <a:p>
            <a:r>
              <a:rPr lang="en-US" dirty="0"/>
              <a:t>Incrementally updating the data template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72" y="5478462"/>
            <a:ext cx="9526329" cy="733527"/>
          </a:xfrm>
          <a:prstGeom prst="rect">
            <a:avLst/>
          </a:prstGeom>
        </p:spPr>
      </p:pic>
      <p:sp>
        <p:nvSpPr>
          <p:cNvPr id="5" name="TextBox 4"/>
          <p:cNvSpPr txBox="1"/>
          <p:nvPr/>
        </p:nvSpPr>
        <p:spPr>
          <a:xfrm>
            <a:off x="6599237" y="5025792"/>
            <a:ext cx="1295400" cy="461665"/>
          </a:xfrm>
          <a:prstGeom prst="rect">
            <a:avLst/>
          </a:prstGeom>
          <a:noFill/>
        </p:spPr>
        <p:txBody>
          <a:bodyPr wrap="square" rtlCol="0">
            <a:spAutoFit/>
          </a:bodyPr>
          <a:lstStyle/>
          <a:p>
            <a:r>
              <a:rPr lang="en-US" sz="2400" dirty="0">
                <a:gradFill>
                  <a:gsLst>
                    <a:gs pos="0">
                      <a:srgbClr val="FFFFFF"/>
                    </a:gs>
                    <a:gs pos="100000">
                      <a:srgbClr val="FFFFFF"/>
                    </a:gs>
                  </a:gsLst>
                  <a:lin ang="5400000" scaled="0"/>
                </a:gradFill>
              </a:rPr>
              <a:t>p</a:t>
            </a:r>
            <a:r>
              <a:rPr lang="en-US" sz="2400" dirty="0" smtClean="0">
                <a:gradFill>
                  <a:gsLst>
                    <a:gs pos="0">
                      <a:srgbClr val="FFFFFF"/>
                    </a:gs>
                    <a:gs pos="100000">
                      <a:srgbClr val="FFFFFF"/>
                    </a:gs>
                  </a:gsLst>
                  <a:lin ang="5400000" scaled="0"/>
                </a:gradFill>
              </a:rPr>
              <a:t>hase 0</a:t>
            </a:r>
          </a:p>
        </p:txBody>
      </p:sp>
    </p:spTree>
    <p:extLst>
      <p:ext uri="{BB962C8B-B14F-4D97-AF65-F5344CB8AC3E}">
        <p14:creationId xmlns:p14="http://schemas.microsoft.com/office/powerpoint/2010/main" val="3269425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Incrementally updating the data template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712" y="1363663"/>
            <a:ext cx="4670745" cy="335279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72" y="5478462"/>
            <a:ext cx="9526329" cy="733527"/>
          </a:xfrm>
          <a:prstGeom prst="rect">
            <a:avLst/>
          </a:prstGeom>
        </p:spPr>
      </p:pic>
      <p:sp>
        <p:nvSpPr>
          <p:cNvPr id="5" name="TextBox 4"/>
          <p:cNvSpPr txBox="1"/>
          <p:nvPr/>
        </p:nvSpPr>
        <p:spPr>
          <a:xfrm>
            <a:off x="7589837" y="5025792"/>
            <a:ext cx="1295400" cy="461665"/>
          </a:xfrm>
          <a:prstGeom prst="rect">
            <a:avLst/>
          </a:prstGeom>
          <a:noFill/>
        </p:spPr>
        <p:txBody>
          <a:bodyPr wrap="square" rtlCol="0">
            <a:spAutoFit/>
          </a:bodyPr>
          <a:lstStyle/>
          <a:p>
            <a:r>
              <a:rPr lang="en-US" sz="2400" dirty="0">
                <a:gradFill>
                  <a:gsLst>
                    <a:gs pos="0">
                      <a:srgbClr val="FFFFFF"/>
                    </a:gs>
                    <a:gs pos="100000">
                      <a:srgbClr val="FFFFFF"/>
                    </a:gs>
                  </a:gsLst>
                  <a:lin ang="5400000" scaled="0"/>
                </a:gradFill>
              </a:rPr>
              <a:t>p</a:t>
            </a:r>
            <a:r>
              <a:rPr lang="en-US" sz="2400" dirty="0" smtClean="0">
                <a:gradFill>
                  <a:gsLst>
                    <a:gs pos="0">
                      <a:srgbClr val="FFFFFF"/>
                    </a:gs>
                    <a:gs pos="100000">
                      <a:srgbClr val="FFFFFF"/>
                    </a:gs>
                  </a:gsLst>
                  <a:lin ang="5400000" scaled="0"/>
                </a:gradFill>
              </a:rPr>
              <a:t>hase 1</a:t>
            </a:r>
          </a:p>
        </p:txBody>
      </p:sp>
    </p:spTree>
    <p:extLst>
      <p:ext uri="{BB962C8B-B14F-4D97-AF65-F5344CB8AC3E}">
        <p14:creationId xmlns:p14="http://schemas.microsoft.com/office/powerpoint/2010/main" val="1964979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244" y="5493181"/>
            <a:ext cx="9656055" cy="704087"/>
          </a:xfrm>
          <a:prstGeom prst="rect">
            <a:avLst/>
          </a:prstGeom>
        </p:spPr>
      </p:pic>
      <p:sp>
        <p:nvSpPr>
          <p:cNvPr id="3" name="Title 2"/>
          <p:cNvSpPr>
            <a:spLocks noGrp="1"/>
          </p:cNvSpPr>
          <p:nvPr>
            <p:ph type="title"/>
          </p:nvPr>
        </p:nvSpPr>
        <p:spPr/>
        <p:txBody>
          <a:bodyPr/>
          <a:lstStyle/>
          <a:p>
            <a:r>
              <a:rPr lang="en-US" dirty="0"/>
              <a:t>Incrementally updating the data template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713" y="1363663"/>
            <a:ext cx="4670743" cy="3352797"/>
          </a:xfrm>
          <a:prstGeom prst="rect">
            <a:avLst/>
          </a:prstGeom>
        </p:spPr>
      </p:pic>
      <p:sp>
        <p:nvSpPr>
          <p:cNvPr id="6" name="TextBox 5"/>
          <p:cNvSpPr txBox="1"/>
          <p:nvPr/>
        </p:nvSpPr>
        <p:spPr>
          <a:xfrm>
            <a:off x="9342437" y="5025792"/>
            <a:ext cx="1295400" cy="461665"/>
          </a:xfrm>
          <a:prstGeom prst="rect">
            <a:avLst/>
          </a:prstGeom>
          <a:noFill/>
        </p:spPr>
        <p:txBody>
          <a:bodyPr wrap="square" rtlCol="0">
            <a:spAutoFit/>
          </a:bodyPr>
          <a:lstStyle/>
          <a:p>
            <a:r>
              <a:rPr lang="en-US" sz="2400" dirty="0">
                <a:gradFill>
                  <a:gsLst>
                    <a:gs pos="0">
                      <a:srgbClr val="FFFFFF"/>
                    </a:gs>
                    <a:gs pos="100000">
                      <a:srgbClr val="FFFFFF"/>
                    </a:gs>
                  </a:gsLst>
                  <a:lin ang="5400000" scaled="0"/>
                </a:gradFill>
              </a:rPr>
              <a:t>p</a:t>
            </a:r>
            <a:r>
              <a:rPr lang="en-US" sz="2400" dirty="0" smtClean="0">
                <a:gradFill>
                  <a:gsLst>
                    <a:gs pos="0">
                      <a:srgbClr val="FFFFFF"/>
                    </a:gs>
                    <a:gs pos="100000">
                      <a:srgbClr val="FFFFFF"/>
                    </a:gs>
                  </a:gsLst>
                  <a:lin ang="5400000" scaled="0"/>
                </a:gradFill>
              </a:rPr>
              <a:t>hase 2</a:t>
            </a:r>
          </a:p>
        </p:txBody>
      </p:sp>
    </p:spTree>
    <p:extLst>
      <p:ext uri="{BB962C8B-B14F-4D97-AF65-F5344CB8AC3E}">
        <p14:creationId xmlns:p14="http://schemas.microsoft.com/office/powerpoint/2010/main" val="2020577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latin typeface="+mn-lt"/>
              </a:rPr>
              <a:t>Panning</a:t>
            </a:r>
          </a:p>
          <a:p>
            <a:pPr marL="457200" indent="-457200">
              <a:buFont typeface="Arial" panose="020B0604020202020204" pitchFamily="34" charset="0"/>
              <a:buChar char="•"/>
            </a:pPr>
            <a:r>
              <a:rPr lang="en-US" sz="2400" dirty="0" smtClean="0">
                <a:latin typeface="+mn-lt"/>
              </a:rPr>
              <a:t>Item virtualization </a:t>
            </a:r>
          </a:p>
          <a:p>
            <a:pPr marL="457200" indent="-457200">
              <a:buFont typeface="Arial" panose="020B0604020202020204" pitchFamily="34" charset="0"/>
              <a:buChar char="•"/>
            </a:pPr>
            <a:r>
              <a:rPr lang="en-US" sz="2400" dirty="0" smtClean="0">
                <a:latin typeface="+mn-lt"/>
              </a:rPr>
              <a:t>Placeholder elements</a:t>
            </a:r>
          </a:p>
          <a:p>
            <a:pPr marL="457200" indent="-457200">
              <a:buFont typeface="Arial" panose="020B0604020202020204" pitchFamily="34" charset="0"/>
              <a:buChar char="•"/>
            </a:pPr>
            <a:r>
              <a:rPr lang="en-US" sz="2400" dirty="0" smtClean="0">
                <a:latin typeface="+mn-lt"/>
              </a:rPr>
              <a:t>Incremental update</a:t>
            </a:r>
          </a:p>
          <a:p>
            <a:endParaRPr lang="en-US" dirty="0" smtClean="0">
              <a:latin typeface="+mn-lt"/>
            </a:endParaRPr>
          </a:p>
          <a:p>
            <a:r>
              <a:rPr lang="en-US" dirty="0" smtClean="0">
                <a:latin typeface="+mn-lt"/>
              </a:rPr>
              <a:t>Startup</a:t>
            </a:r>
          </a:p>
          <a:p>
            <a:pPr marL="457200" indent="-457200">
              <a:buFont typeface="Arial" panose="020B0604020202020204" pitchFamily="34" charset="0"/>
              <a:buChar char="•"/>
            </a:pPr>
            <a:r>
              <a:rPr lang="en-US" sz="2400" dirty="0" smtClean="0">
                <a:latin typeface="+mn-lt"/>
              </a:rPr>
              <a:t>Presenter elements</a:t>
            </a:r>
            <a:endParaRPr lang="en-US" sz="2400" dirty="0">
              <a:latin typeface="+mn-lt"/>
            </a:endParaRPr>
          </a:p>
          <a:p>
            <a:pPr marL="457200" indent="-457200">
              <a:buFont typeface="Arial" panose="020B0604020202020204" pitchFamily="34" charset="0"/>
              <a:buChar char="•"/>
            </a:pPr>
            <a:r>
              <a:rPr lang="en-US" sz="2400" dirty="0" smtClean="0">
                <a:latin typeface="+mn-lt"/>
              </a:rPr>
              <a:t>Customizing presenters</a:t>
            </a:r>
          </a:p>
          <a:p>
            <a:pPr marL="457200" indent="-457200">
              <a:buFont typeface="Arial" panose="020B0604020202020204" pitchFamily="34" charset="0"/>
              <a:buChar char="•"/>
            </a:pPr>
            <a:endParaRPr lang="en-US" sz="2400" dirty="0">
              <a:latin typeface="+mn-lt"/>
            </a:endParaRPr>
          </a:p>
        </p:txBody>
      </p:sp>
      <p:pic>
        <p:nvPicPr>
          <p:cNvPr id="4" name="Picture Placeholder 3"/>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6575" r="16575"/>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2832785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Incrementally updating the data template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713" y="1363663"/>
            <a:ext cx="4670743" cy="335279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72" y="5478462"/>
            <a:ext cx="9526329" cy="733527"/>
          </a:xfrm>
          <a:prstGeom prst="rect">
            <a:avLst/>
          </a:prstGeom>
        </p:spPr>
      </p:pic>
      <p:sp>
        <p:nvSpPr>
          <p:cNvPr id="5" name="TextBox 4"/>
          <p:cNvSpPr txBox="1"/>
          <p:nvPr/>
        </p:nvSpPr>
        <p:spPr>
          <a:xfrm>
            <a:off x="1722437" y="5616625"/>
            <a:ext cx="2514600" cy="457200"/>
          </a:xfrm>
          <a:prstGeom prst="rect">
            <a:avLst/>
          </a:prstGeom>
          <a:noFill/>
        </p:spPr>
        <p:txBody>
          <a:bodyPr wrap="square" rtlCol="0">
            <a:spAutoFit/>
          </a:bodyPr>
          <a:lstStyle/>
          <a:p>
            <a:r>
              <a:rPr lang="en-US" sz="2400" dirty="0" smtClean="0">
                <a:gradFill>
                  <a:gsLst>
                    <a:gs pos="0">
                      <a:srgbClr val="FFFFFF"/>
                    </a:gs>
                    <a:gs pos="100000">
                      <a:srgbClr val="FFFFFF"/>
                    </a:gs>
                  </a:gsLst>
                  <a:lin ang="5400000" scaled="0"/>
                </a:gradFill>
              </a:rPr>
              <a:t>UI thread work</a:t>
            </a:r>
          </a:p>
        </p:txBody>
      </p:sp>
    </p:spTree>
    <p:extLst>
      <p:ext uri="{BB962C8B-B14F-4D97-AF65-F5344CB8AC3E}">
        <p14:creationId xmlns:p14="http://schemas.microsoft.com/office/powerpoint/2010/main" val="3765475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Incrementally updating the data template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713" y="1363663"/>
            <a:ext cx="4670743" cy="335279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72" y="5478462"/>
            <a:ext cx="9526329" cy="733527"/>
          </a:xfrm>
          <a:prstGeom prst="rect">
            <a:avLst/>
          </a:prstGeom>
        </p:spPr>
      </p:pic>
      <p:sp>
        <p:nvSpPr>
          <p:cNvPr id="6" name="TextBox 5"/>
          <p:cNvSpPr txBox="1"/>
          <p:nvPr/>
        </p:nvSpPr>
        <p:spPr>
          <a:xfrm>
            <a:off x="3779837" y="5025792"/>
            <a:ext cx="1295400" cy="461665"/>
          </a:xfrm>
          <a:prstGeom prst="rect">
            <a:avLst/>
          </a:prstGeom>
          <a:noFill/>
        </p:spPr>
        <p:txBody>
          <a:bodyPr wrap="square" rtlCol="0">
            <a:spAutoFit/>
          </a:bodyPr>
          <a:lstStyle/>
          <a:p>
            <a:r>
              <a:rPr lang="en-US" sz="2400" dirty="0">
                <a:gradFill>
                  <a:gsLst>
                    <a:gs pos="0">
                      <a:srgbClr val="FFFFFF"/>
                    </a:gs>
                    <a:gs pos="100000">
                      <a:srgbClr val="FFFFFF"/>
                    </a:gs>
                  </a:gsLst>
                  <a:lin ang="5400000" scaled="0"/>
                </a:gradFill>
              </a:rPr>
              <a:t>p</a:t>
            </a:r>
            <a:r>
              <a:rPr lang="en-US" sz="2400" dirty="0" smtClean="0">
                <a:gradFill>
                  <a:gsLst>
                    <a:gs pos="0">
                      <a:srgbClr val="FFFFFF"/>
                    </a:gs>
                    <a:gs pos="100000">
                      <a:srgbClr val="FFFFFF"/>
                    </a:gs>
                  </a:gsLst>
                  <a:lin ang="5400000" scaled="0"/>
                </a:gradFill>
              </a:rPr>
              <a:t>hase 0</a:t>
            </a:r>
          </a:p>
        </p:txBody>
      </p:sp>
    </p:spTree>
    <p:extLst>
      <p:ext uri="{BB962C8B-B14F-4D97-AF65-F5344CB8AC3E}">
        <p14:creationId xmlns:p14="http://schemas.microsoft.com/office/powerpoint/2010/main" val="892247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Incrementally updating the data template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713" y="1363663"/>
            <a:ext cx="4670742" cy="335279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72" y="5478462"/>
            <a:ext cx="9526329" cy="733527"/>
          </a:xfrm>
          <a:prstGeom prst="rect">
            <a:avLst/>
          </a:prstGeom>
        </p:spPr>
      </p:pic>
      <p:sp>
        <p:nvSpPr>
          <p:cNvPr id="5" name="TextBox 4"/>
          <p:cNvSpPr txBox="1"/>
          <p:nvPr/>
        </p:nvSpPr>
        <p:spPr>
          <a:xfrm>
            <a:off x="4237037" y="5025792"/>
            <a:ext cx="1295400" cy="461665"/>
          </a:xfrm>
          <a:prstGeom prst="rect">
            <a:avLst/>
          </a:prstGeom>
          <a:noFill/>
        </p:spPr>
        <p:txBody>
          <a:bodyPr wrap="square" rtlCol="0">
            <a:spAutoFit/>
          </a:bodyPr>
          <a:lstStyle/>
          <a:p>
            <a:r>
              <a:rPr lang="en-US" sz="2400" dirty="0">
                <a:gradFill>
                  <a:gsLst>
                    <a:gs pos="0">
                      <a:srgbClr val="FFFFFF"/>
                    </a:gs>
                    <a:gs pos="100000">
                      <a:srgbClr val="FFFFFF"/>
                    </a:gs>
                  </a:gsLst>
                  <a:lin ang="5400000" scaled="0"/>
                </a:gradFill>
              </a:rPr>
              <a:t>p</a:t>
            </a:r>
            <a:r>
              <a:rPr lang="en-US" sz="2400" dirty="0" smtClean="0">
                <a:gradFill>
                  <a:gsLst>
                    <a:gs pos="0">
                      <a:srgbClr val="FFFFFF"/>
                    </a:gs>
                    <a:gs pos="100000">
                      <a:srgbClr val="FFFFFF"/>
                    </a:gs>
                  </a:gsLst>
                  <a:lin ang="5400000" scaled="0"/>
                </a:gradFill>
              </a:rPr>
              <a:t>hase 1</a:t>
            </a:r>
          </a:p>
        </p:txBody>
      </p:sp>
    </p:spTree>
    <p:extLst>
      <p:ext uri="{BB962C8B-B14F-4D97-AF65-F5344CB8AC3E}">
        <p14:creationId xmlns:p14="http://schemas.microsoft.com/office/powerpoint/2010/main" val="2366986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Incrementally updating the data template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713" y="1363663"/>
            <a:ext cx="4670742" cy="335279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72" y="5478462"/>
            <a:ext cx="9526329" cy="733527"/>
          </a:xfrm>
          <a:prstGeom prst="rect">
            <a:avLst/>
          </a:prstGeom>
        </p:spPr>
      </p:pic>
      <p:sp>
        <p:nvSpPr>
          <p:cNvPr id="6" name="TextBox 5"/>
          <p:cNvSpPr txBox="1"/>
          <p:nvPr/>
        </p:nvSpPr>
        <p:spPr>
          <a:xfrm>
            <a:off x="4922837" y="5025792"/>
            <a:ext cx="1295400" cy="461665"/>
          </a:xfrm>
          <a:prstGeom prst="rect">
            <a:avLst/>
          </a:prstGeom>
          <a:noFill/>
        </p:spPr>
        <p:txBody>
          <a:bodyPr wrap="square" rtlCol="0">
            <a:spAutoFit/>
          </a:bodyPr>
          <a:lstStyle/>
          <a:p>
            <a:r>
              <a:rPr lang="en-US" sz="2400" dirty="0">
                <a:gradFill>
                  <a:gsLst>
                    <a:gs pos="0">
                      <a:srgbClr val="FFFFFF"/>
                    </a:gs>
                    <a:gs pos="100000">
                      <a:srgbClr val="FFFFFF"/>
                    </a:gs>
                  </a:gsLst>
                  <a:lin ang="5400000" scaled="0"/>
                </a:gradFill>
              </a:rPr>
              <a:t>p</a:t>
            </a:r>
            <a:r>
              <a:rPr lang="en-US" sz="2400" dirty="0" smtClean="0">
                <a:gradFill>
                  <a:gsLst>
                    <a:gs pos="0">
                      <a:srgbClr val="FFFFFF"/>
                    </a:gs>
                    <a:gs pos="100000">
                      <a:srgbClr val="FFFFFF"/>
                    </a:gs>
                  </a:gsLst>
                  <a:lin ang="5400000" scaled="0"/>
                </a:gradFill>
              </a:rPr>
              <a:t>hase 2</a:t>
            </a:r>
          </a:p>
        </p:txBody>
      </p:sp>
    </p:spTree>
    <p:extLst>
      <p:ext uri="{BB962C8B-B14F-4D97-AF65-F5344CB8AC3E}">
        <p14:creationId xmlns:p14="http://schemas.microsoft.com/office/powerpoint/2010/main" val="3360866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Incrementally updating the data template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714" y="1363663"/>
            <a:ext cx="4670740" cy="335279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72" y="5478462"/>
            <a:ext cx="9526329" cy="733527"/>
          </a:xfrm>
          <a:prstGeom prst="rect">
            <a:avLst/>
          </a:prstGeom>
        </p:spPr>
      </p:pic>
      <p:sp>
        <p:nvSpPr>
          <p:cNvPr id="5" name="TextBox 4"/>
          <p:cNvSpPr txBox="1"/>
          <p:nvPr/>
        </p:nvSpPr>
        <p:spPr>
          <a:xfrm>
            <a:off x="5380037" y="5025792"/>
            <a:ext cx="1295400" cy="461665"/>
          </a:xfrm>
          <a:prstGeom prst="rect">
            <a:avLst/>
          </a:prstGeom>
          <a:noFill/>
        </p:spPr>
        <p:txBody>
          <a:bodyPr wrap="square" rtlCol="0">
            <a:spAutoFit/>
          </a:bodyPr>
          <a:lstStyle/>
          <a:p>
            <a:r>
              <a:rPr lang="en-US" sz="2400" dirty="0">
                <a:gradFill>
                  <a:gsLst>
                    <a:gs pos="0">
                      <a:srgbClr val="FFFFFF"/>
                    </a:gs>
                    <a:gs pos="100000">
                      <a:srgbClr val="FFFFFF"/>
                    </a:gs>
                  </a:gsLst>
                  <a:lin ang="5400000" scaled="0"/>
                </a:gradFill>
              </a:rPr>
              <a:t>p</a:t>
            </a:r>
            <a:r>
              <a:rPr lang="en-US" sz="2400" dirty="0" smtClean="0">
                <a:gradFill>
                  <a:gsLst>
                    <a:gs pos="0">
                      <a:srgbClr val="FFFFFF"/>
                    </a:gs>
                    <a:gs pos="100000">
                      <a:srgbClr val="FFFFFF"/>
                    </a:gs>
                  </a:gsLst>
                  <a:lin ang="5400000" scaled="0"/>
                </a:gradFill>
              </a:rPr>
              <a:t>hase 2</a:t>
            </a:r>
          </a:p>
        </p:txBody>
      </p:sp>
    </p:spTree>
    <p:extLst>
      <p:ext uri="{BB962C8B-B14F-4D97-AF65-F5344CB8AC3E}">
        <p14:creationId xmlns:p14="http://schemas.microsoft.com/office/powerpoint/2010/main" val="980913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Incrementally updating the data template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714" y="1363663"/>
            <a:ext cx="4670740" cy="33527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072" y="5478462"/>
            <a:ext cx="9526329" cy="733527"/>
          </a:xfrm>
          <a:prstGeom prst="rect">
            <a:avLst/>
          </a:prstGeom>
        </p:spPr>
      </p:pic>
      <p:sp>
        <p:nvSpPr>
          <p:cNvPr id="5" name="TextBox 4"/>
          <p:cNvSpPr txBox="1"/>
          <p:nvPr/>
        </p:nvSpPr>
        <p:spPr>
          <a:xfrm>
            <a:off x="8123237" y="5025792"/>
            <a:ext cx="1295400" cy="461665"/>
          </a:xfrm>
          <a:prstGeom prst="rect">
            <a:avLst/>
          </a:prstGeom>
          <a:noFill/>
        </p:spPr>
        <p:txBody>
          <a:bodyPr wrap="square" rtlCol="0">
            <a:spAutoFit/>
          </a:bodyPr>
          <a:lstStyle/>
          <a:p>
            <a:r>
              <a:rPr lang="en-US" sz="2400" dirty="0">
                <a:gradFill>
                  <a:gsLst>
                    <a:gs pos="0">
                      <a:srgbClr val="FFFFFF"/>
                    </a:gs>
                    <a:gs pos="100000">
                      <a:srgbClr val="FFFFFF"/>
                    </a:gs>
                  </a:gsLst>
                  <a:lin ang="5400000" scaled="0"/>
                </a:gradFill>
              </a:rPr>
              <a:t>p</a:t>
            </a:r>
            <a:r>
              <a:rPr lang="en-US" sz="2400" dirty="0" smtClean="0">
                <a:gradFill>
                  <a:gsLst>
                    <a:gs pos="0">
                      <a:srgbClr val="FFFFFF"/>
                    </a:gs>
                    <a:gs pos="100000">
                      <a:srgbClr val="FFFFFF"/>
                    </a:gs>
                  </a:gsLst>
                  <a:lin ang="5400000" scaled="0"/>
                </a:gradFill>
              </a:rPr>
              <a:t>hase 3</a:t>
            </a:r>
          </a:p>
        </p:txBody>
      </p:sp>
    </p:spTree>
    <p:extLst>
      <p:ext uri="{BB962C8B-B14F-4D97-AF65-F5344CB8AC3E}">
        <p14:creationId xmlns:p14="http://schemas.microsoft.com/office/powerpoint/2010/main" val="3831602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ContainerContentChanging</a:t>
            </a:r>
            <a:endParaRPr lang="en-US" dirty="0"/>
          </a:p>
        </p:txBody>
      </p:sp>
      <p:sp>
        <p:nvSpPr>
          <p:cNvPr id="2" name="Text Placeholder 1"/>
          <p:cNvSpPr>
            <a:spLocks noGrp="1"/>
          </p:cNvSpPr>
          <p:nvPr>
            <p:ph type="body" sz="quarter" idx="10"/>
          </p:nvPr>
        </p:nvSpPr>
        <p:spPr/>
        <p:txBody>
          <a:bodyPr/>
          <a:lstStyle/>
          <a:p>
            <a:r>
              <a:rPr lang="en-US" sz="3200" dirty="0"/>
              <a:t>&lt;</a:t>
            </a:r>
            <a:r>
              <a:rPr lang="en-US" sz="3200" dirty="0" err="1"/>
              <a:t>GridView</a:t>
            </a:r>
            <a:r>
              <a:rPr lang="en-US" sz="3200" dirty="0"/>
              <a:t> </a:t>
            </a:r>
            <a:r>
              <a:rPr lang="en-US" sz="3200" dirty="0" err="1" smtClean="0"/>
              <a:t>ContainerContentChanging</a:t>
            </a:r>
            <a:r>
              <a:rPr lang="en-US" sz="3200" dirty="0" smtClean="0"/>
              <a:t>=“</a:t>
            </a:r>
            <a:r>
              <a:rPr lang="en-US" sz="3200" dirty="0" err="1" smtClean="0"/>
              <a:t>YourCCCEventHandler</a:t>
            </a:r>
            <a:r>
              <a:rPr lang="en-US" sz="3200" dirty="0" smtClean="0"/>
              <a:t>“&gt;</a:t>
            </a:r>
          </a:p>
          <a:p>
            <a:endParaRPr lang="en-US" sz="3200" dirty="0"/>
          </a:p>
          <a:p>
            <a:r>
              <a:rPr lang="en-US" sz="3200" dirty="0" err="1" smtClean="0"/>
              <a:t>ContainerContentChanging</a:t>
            </a:r>
            <a:r>
              <a:rPr lang="en-US" sz="3200" dirty="0" smtClean="0"/>
              <a:t> </a:t>
            </a:r>
            <a:r>
              <a:rPr lang="en-US" sz="3200" dirty="0" err="1" smtClean="0"/>
              <a:t>args</a:t>
            </a:r>
            <a:endParaRPr lang="en-US" sz="3200" dirty="0" smtClean="0"/>
          </a:p>
          <a:p>
            <a:pPr marL="457200" indent="-457200">
              <a:buFont typeface="Arial" panose="020B0604020202020204" pitchFamily="34" charset="0"/>
              <a:buChar char="•"/>
            </a:pPr>
            <a:r>
              <a:rPr lang="en-US" sz="2400" dirty="0"/>
              <a:t>Phase</a:t>
            </a:r>
          </a:p>
          <a:p>
            <a:pPr marL="457200" indent="-457200">
              <a:buFont typeface="Arial" panose="020B0604020202020204" pitchFamily="34" charset="0"/>
              <a:buChar char="•"/>
            </a:pPr>
            <a:r>
              <a:rPr lang="en-US" sz="2400" dirty="0" err="1" smtClean="0"/>
              <a:t>RegisterUpdateCallback</a:t>
            </a:r>
            <a:endParaRPr lang="en-US" sz="2400" dirty="0" smtClean="0"/>
          </a:p>
          <a:p>
            <a:pPr marL="457200" indent="-457200">
              <a:buFont typeface="Arial" panose="020B0604020202020204" pitchFamily="34" charset="0"/>
              <a:buChar char="•"/>
            </a:pPr>
            <a:r>
              <a:rPr lang="en-US" sz="2400" dirty="0" smtClean="0"/>
              <a:t>Handled</a:t>
            </a:r>
          </a:p>
          <a:p>
            <a:pPr marL="457200" indent="-457200">
              <a:buFont typeface="Arial" panose="020B0604020202020204" pitchFamily="34" charset="0"/>
              <a:buChar char="•"/>
            </a:pPr>
            <a:r>
              <a:rPr lang="en-US" sz="2400" dirty="0" err="1" smtClean="0"/>
              <a:t>ItemContainer</a:t>
            </a:r>
            <a:endParaRPr lang="en-US" sz="2400" dirty="0" smtClean="0"/>
          </a:p>
          <a:p>
            <a:pPr marL="457200" indent="-457200">
              <a:buFont typeface="Arial" panose="020B0604020202020204" pitchFamily="34" charset="0"/>
              <a:buChar char="•"/>
            </a:pPr>
            <a:r>
              <a:rPr lang="en-US" sz="2400" dirty="0" smtClean="0"/>
              <a:t>Item</a:t>
            </a:r>
          </a:p>
          <a:p>
            <a:pPr marL="457200" indent="-457200">
              <a:buFont typeface="Arial" panose="020B0604020202020204" pitchFamily="34" charset="0"/>
              <a:buChar char="•"/>
            </a:pPr>
            <a:r>
              <a:rPr lang="en-US" sz="2400" dirty="0" err="1" smtClean="0"/>
              <a:t>InRecycleQueue</a:t>
            </a:r>
            <a:endParaRPr lang="en-US" sz="2400" dirty="0" smtClean="0"/>
          </a:p>
          <a:p>
            <a:pPr marL="457200" indent="-457200">
              <a:buFont typeface="Arial" panose="020B0604020202020204" pitchFamily="34" charset="0"/>
              <a:buChar char="•"/>
            </a:pPr>
            <a:r>
              <a:rPr lang="en-US" sz="2400" dirty="0" err="1" smtClean="0"/>
              <a:t>ItemIndex</a:t>
            </a:r>
            <a:endParaRPr lang="en-US" sz="2400" dirty="0" smtClean="0"/>
          </a:p>
        </p:txBody>
      </p:sp>
    </p:spTree>
    <p:extLst>
      <p:ext uri="{BB962C8B-B14F-4D97-AF65-F5344CB8AC3E}">
        <p14:creationId xmlns:p14="http://schemas.microsoft.com/office/powerpoint/2010/main" val="82864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implementing incremental updating for scenarios when rendering items is expensive. </a:t>
            </a:r>
            <a:endParaRPr lang="en-US" dirty="0"/>
          </a:p>
        </p:txBody>
      </p:sp>
    </p:spTree>
    <p:extLst>
      <p:ext uri="{BB962C8B-B14F-4D97-AF65-F5344CB8AC3E}">
        <p14:creationId xmlns:p14="http://schemas.microsoft.com/office/powerpoint/2010/main" val="35977717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Using </a:t>
            </a:r>
            <a:r>
              <a:rPr lang="en-US" dirty="0" err="1" smtClean="0"/>
              <a:t>ContainerContentChanging</a:t>
            </a:r>
            <a:r>
              <a:rPr lang="en-US" dirty="0" smtClean="0"/>
              <a:t> to implement incremental updating</a:t>
            </a:r>
            <a:endParaRPr lang="en-US" dirty="0"/>
          </a:p>
        </p:txBody>
      </p:sp>
    </p:spTree>
    <p:extLst>
      <p:ext uri="{BB962C8B-B14F-4D97-AF65-F5344CB8AC3E}">
        <p14:creationId xmlns:p14="http://schemas.microsoft.com/office/powerpoint/2010/main" val="250623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Startup</a:t>
            </a:r>
            <a:br>
              <a:rPr lang="en-US" dirty="0" smtClean="0"/>
            </a:br>
            <a:endParaRPr lang="en-US" dirty="0"/>
          </a:p>
        </p:txBody>
      </p:sp>
    </p:spTree>
    <p:extLst>
      <p:ext uri="{BB962C8B-B14F-4D97-AF65-F5344CB8AC3E}">
        <p14:creationId xmlns:p14="http://schemas.microsoft.com/office/powerpoint/2010/main" val="3283110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Panning </a:t>
            </a:r>
            <a:endParaRPr lang="en-US" dirty="0"/>
          </a:p>
        </p:txBody>
      </p:sp>
    </p:spTree>
    <p:extLst>
      <p:ext uri="{BB962C8B-B14F-4D97-AF65-F5344CB8AC3E}">
        <p14:creationId xmlns:p14="http://schemas.microsoft.com/office/powerpoint/2010/main" val="2479323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837" y="2125662"/>
            <a:ext cx="2924583" cy="292458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2837" y="2125662"/>
            <a:ext cx="2924583" cy="2924583"/>
          </a:xfrm>
          <a:prstGeom prst="rect">
            <a:avLst/>
          </a:prstGeom>
        </p:spPr>
      </p:pic>
      <p:sp>
        <p:nvSpPr>
          <p:cNvPr id="11" name="Title 2"/>
          <p:cNvSpPr>
            <a:spLocks noGrp="1"/>
          </p:cNvSpPr>
          <p:nvPr>
            <p:ph type="title"/>
          </p:nvPr>
        </p:nvSpPr>
        <p:spPr>
          <a:xfrm>
            <a:off x="274638" y="296862"/>
            <a:ext cx="11887200" cy="914400"/>
          </a:xfrm>
        </p:spPr>
        <p:txBody>
          <a:bodyPr/>
          <a:lstStyle/>
          <a:p>
            <a:r>
              <a:rPr lang="en-US" dirty="0" smtClean="0">
                <a:solidFill>
                  <a:srgbClr val="7FBA00"/>
                </a:solidFill>
              </a:rPr>
              <a:t>Data template </a:t>
            </a:r>
            <a:r>
              <a:rPr lang="en-US" dirty="0" smtClean="0"/>
              <a:t>vs. item container template</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237" y="2125662"/>
            <a:ext cx="2924583" cy="292458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6637" y="2120898"/>
            <a:ext cx="2943636" cy="2934109"/>
          </a:xfrm>
          <a:prstGeom prst="rect">
            <a:avLst/>
          </a:prstGeom>
        </p:spPr>
      </p:pic>
    </p:spTree>
    <p:extLst>
      <p:ext uri="{BB962C8B-B14F-4D97-AF65-F5344CB8AC3E}">
        <p14:creationId xmlns:p14="http://schemas.microsoft.com/office/powerpoint/2010/main" val="316632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237" y="2125661"/>
            <a:ext cx="2913378" cy="29245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237" y="2125662"/>
            <a:ext cx="2913377" cy="2924582"/>
          </a:xfrm>
          <a:prstGeom prst="rect">
            <a:avLst/>
          </a:prstGeom>
        </p:spPr>
      </p:pic>
      <p:sp>
        <p:nvSpPr>
          <p:cNvPr id="11" name="Title 2"/>
          <p:cNvSpPr>
            <a:spLocks noGrp="1"/>
          </p:cNvSpPr>
          <p:nvPr>
            <p:ph type="title"/>
          </p:nvPr>
        </p:nvSpPr>
        <p:spPr>
          <a:xfrm>
            <a:off x="274638" y="296862"/>
            <a:ext cx="11887200" cy="914400"/>
          </a:xfrm>
        </p:spPr>
        <p:txBody>
          <a:bodyPr/>
          <a:lstStyle/>
          <a:p>
            <a:r>
              <a:rPr lang="en-US" dirty="0"/>
              <a:t>Data template vs. </a:t>
            </a:r>
            <a:r>
              <a:rPr lang="en-US" dirty="0">
                <a:solidFill>
                  <a:srgbClr val="7FBA00"/>
                </a:solidFill>
              </a:rPr>
              <a:t>item container template</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8439" y="2125662"/>
            <a:ext cx="2913378" cy="292458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7021" y="2120898"/>
            <a:ext cx="2922867" cy="2934109"/>
          </a:xfrm>
          <a:prstGeom prst="rect">
            <a:avLst/>
          </a:prstGeom>
        </p:spPr>
      </p:pic>
    </p:spTree>
    <p:extLst>
      <p:ext uri="{BB962C8B-B14F-4D97-AF65-F5344CB8AC3E}">
        <p14:creationId xmlns:p14="http://schemas.microsoft.com/office/powerpoint/2010/main" val="48437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348" y="2125662"/>
            <a:ext cx="2922867" cy="2934109"/>
          </a:xfrm>
          <a:prstGeom prst="rect">
            <a:avLst/>
          </a:prstGeom>
        </p:spPr>
      </p:pic>
      <p:sp>
        <p:nvSpPr>
          <p:cNvPr id="11" name="Title 2"/>
          <p:cNvSpPr>
            <a:spLocks noGrp="1"/>
          </p:cNvSpPr>
          <p:nvPr>
            <p:ph type="title"/>
          </p:nvPr>
        </p:nvSpPr>
        <p:spPr>
          <a:xfrm>
            <a:off x="274638" y="296862"/>
            <a:ext cx="11887200" cy="914400"/>
          </a:xfrm>
        </p:spPr>
        <p:txBody>
          <a:bodyPr/>
          <a:lstStyle/>
          <a:p>
            <a:r>
              <a:rPr lang="en-US" dirty="0">
                <a:solidFill>
                  <a:schemeClr val="tx1"/>
                </a:solidFill>
              </a:rPr>
              <a:t>Data template </a:t>
            </a:r>
            <a:r>
              <a:rPr lang="en-US" dirty="0"/>
              <a:t>vs. </a:t>
            </a:r>
            <a:r>
              <a:rPr lang="en-US" dirty="0">
                <a:solidFill>
                  <a:srgbClr val="7FBA00"/>
                </a:solidFill>
              </a:rPr>
              <a:t>item container template</a:t>
            </a:r>
          </a:p>
        </p:txBody>
      </p:sp>
    </p:spTree>
    <p:extLst>
      <p:ext uri="{BB962C8B-B14F-4D97-AF65-F5344CB8AC3E}">
        <p14:creationId xmlns:p14="http://schemas.microsoft.com/office/powerpoint/2010/main" val="35229441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Win 8 item container templates are expensive</a:t>
            </a:r>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637" y="1590437"/>
            <a:ext cx="2886478" cy="468695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32" y="1329073"/>
            <a:ext cx="2477501" cy="2487029"/>
          </a:xfrm>
          <a:prstGeom prst="rect">
            <a:avLst/>
          </a:prstGeom>
        </p:spPr>
      </p:pic>
    </p:spTree>
    <p:extLst>
      <p:ext uri="{BB962C8B-B14F-4D97-AF65-F5344CB8AC3E}">
        <p14:creationId xmlns:p14="http://schemas.microsoft.com/office/powerpoint/2010/main" val="293913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a:t>Win 8 item container templates are expensive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45" y="1590437"/>
            <a:ext cx="9621593" cy="468695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32" y="1329073"/>
            <a:ext cx="2477501" cy="2487029"/>
          </a:xfrm>
          <a:prstGeom prst="rect">
            <a:avLst/>
          </a:prstGeom>
        </p:spPr>
      </p:pic>
    </p:spTree>
    <p:extLst>
      <p:ext uri="{BB962C8B-B14F-4D97-AF65-F5344CB8AC3E}">
        <p14:creationId xmlns:p14="http://schemas.microsoft.com/office/powerpoint/2010/main" val="1195536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a:t>Win 8 item container templates are expensive</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45" y="1590437"/>
            <a:ext cx="9621593" cy="4686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6237" y="1058862"/>
            <a:ext cx="2477501" cy="248702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32" y="1329074"/>
            <a:ext cx="2477500" cy="2487028"/>
          </a:xfrm>
          <a:prstGeom prst="rect">
            <a:avLst/>
          </a:prstGeom>
        </p:spPr>
      </p:pic>
      <p:pic>
        <p:nvPicPr>
          <p:cNvPr id="8" name="Picture 7" descr="\\windesign\Shared\zachshal\Assets\Hands\Han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14210" y="3192462"/>
            <a:ext cx="2019956" cy="463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0770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a:t>Win 8 item container templates are expensive</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45" y="1590437"/>
            <a:ext cx="9621593" cy="468695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32" y="1329073"/>
            <a:ext cx="2477501" cy="2487029"/>
          </a:xfrm>
          <a:prstGeom prst="rect">
            <a:avLst/>
          </a:prstGeom>
        </p:spPr>
      </p:pic>
    </p:spTree>
    <p:extLst>
      <p:ext uri="{BB962C8B-B14F-4D97-AF65-F5344CB8AC3E}">
        <p14:creationId xmlns:p14="http://schemas.microsoft.com/office/powerpoint/2010/main" val="9416671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Many items exacerbate problem</a:t>
            </a:r>
            <a:endParaRPr lang="en-US" dirty="0"/>
          </a:p>
        </p:txBody>
      </p:sp>
      <p:sp>
        <p:nvSpPr>
          <p:cNvPr id="4" name="Content Placeholder 3"/>
          <p:cNvSpPr>
            <a:spLocks noGrp="1"/>
          </p:cNvSpPr>
          <p:nvPr>
            <p:ph type="body" sz="quarter" idx="11"/>
          </p:nvPr>
        </p:nvSpPr>
        <p:spPr>
          <a:xfrm>
            <a:off x="8732838" y="1664918"/>
            <a:ext cx="3429000" cy="5029181"/>
          </a:xfrm>
        </p:spPr>
        <p:txBody>
          <a:bodyPr/>
          <a:lstStyle/>
          <a:p>
            <a:r>
              <a:rPr lang="en-US" sz="2000" dirty="0" smtClean="0"/>
              <a:t>1050 objects created for state alone!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75" y="1664918"/>
            <a:ext cx="8185952" cy="3679414"/>
          </a:xfrm>
          <a:prstGeom prst="rect">
            <a:avLst/>
          </a:prstGeom>
        </p:spPr>
      </p:pic>
    </p:spTree>
    <p:extLst>
      <p:ext uri="{BB962C8B-B14F-4D97-AF65-F5344CB8AC3E}">
        <p14:creationId xmlns:p14="http://schemas.microsoft.com/office/powerpoint/2010/main" val="172340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Item presenters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37" y="1973262"/>
            <a:ext cx="7195634" cy="3505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237" y="1973262"/>
            <a:ext cx="1238423" cy="1943371"/>
          </a:xfrm>
          <a:prstGeom prst="rect">
            <a:avLst/>
          </a:prstGeom>
        </p:spPr>
      </p:pic>
      <p:sp>
        <p:nvSpPr>
          <p:cNvPr id="5" name="TextBox 4"/>
          <p:cNvSpPr txBox="1"/>
          <p:nvPr/>
        </p:nvSpPr>
        <p:spPr>
          <a:xfrm>
            <a:off x="1874837" y="5859462"/>
            <a:ext cx="2590800" cy="584775"/>
          </a:xfrm>
          <a:prstGeom prst="rect">
            <a:avLst/>
          </a:prstGeom>
          <a:noFill/>
        </p:spPr>
        <p:txBody>
          <a:bodyPr wrap="square" rtlCol="0">
            <a:spAutoFit/>
          </a:bodyPr>
          <a:lstStyle/>
          <a:p>
            <a:r>
              <a:rPr lang="en-US" sz="3200" dirty="0" smtClean="0">
                <a:gradFill>
                  <a:gsLst>
                    <a:gs pos="0">
                      <a:srgbClr val="FFFFFF"/>
                    </a:gs>
                    <a:gs pos="100000">
                      <a:srgbClr val="FFFFFF"/>
                    </a:gs>
                  </a:gsLst>
                  <a:lin ang="5400000" scaled="0"/>
                </a:gradFill>
              </a:rPr>
              <a:t>Windows 8</a:t>
            </a:r>
          </a:p>
        </p:txBody>
      </p:sp>
      <p:sp>
        <p:nvSpPr>
          <p:cNvPr id="7" name="TextBox 6"/>
          <p:cNvSpPr txBox="1"/>
          <p:nvPr/>
        </p:nvSpPr>
        <p:spPr>
          <a:xfrm>
            <a:off x="8732837" y="5859462"/>
            <a:ext cx="2590800" cy="584775"/>
          </a:xfrm>
          <a:prstGeom prst="rect">
            <a:avLst/>
          </a:prstGeom>
          <a:noFill/>
        </p:spPr>
        <p:txBody>
          <a:bodyPr wrap="square" rtlCol="0">
            <a:spAutoFit/>
          </a:bodyPr>
          <a:lstStyle/>
          <a:p>
            <a:r>
              <a:rPr lang="en-US" sz="3200" dirty="0" smtClean="0">
                <a:gradFill>
                  <a:gsLst>
                    <a:gs pos="0">
                      <a:srgbClr val="FFFFFF"/>
                    </a:gs>
                    <a:gs pos="100000">
                      <a:srgbClr val="FFFFFF"/>
                    </a:gs>
                  </a:gsLst>
                  <a:lin ang="5400000" scaled="0"/>
                </a:gradFill>
              </a:rPr>
              <a:t>Windows 8.1</a:t>
            </a:r>
          </a:p>
        </p:txBody>
      </p:sp>
    </p:spTree>
    <p:extLst>
      <p:ext uri="{BB962C8B-B14F-4D97-AF65-F5344CB8AC3E}">
        <p14:creationId xmlns:p14="http://schemas.microsoft.com/office/powerpoint/2010/main" val="343601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Segoe UI Light" pitchFamily="34" charset="0"/>
              </a:rPr>
              <a:t>All apps that </a:t>
            </a:r>
            <a:r>
              <a:rPr lang="en-US" dirty="0" smtClean="0">
                <a:solidFill>
                  <a:schemeClr val="tx1"/>
                </a:solidFill>
                <a:latin typeface="Segoe UI Light" pitchFamily="34" charset="0"/>
              </a:rPr>
              <a:t>use default item </a:t>
            </a:r>
            <a:r>
              <a:rPr lang="en-US" dirty="0">
                <a:solidFill>
                  <a:schemeClr val="tx1"/>
                </a:solidFill>
                <a:latin typeface="Segoe UI Light" pitchFamily="34" charset="0"/>
              </a:rPr>
              <a:t>container </a:t>
            </a:r>
            <a:r>
              <a:rPr lang="en-US" dirty="0" smtClean="0">
                <a:solidFill>
                  <a:schemeClr val="tx1"/>
                </a:solidFill>
                <a:latin typeface="Segoe UI Light" pitchFamily="34" charset="0"/>
              </a:rPr>
              <a:t>visuals start up to 26% faster when running on Windows 8.1</a:t>
            </a:r>
            <a:endParaRPr lang="en-US" dirty="0"/>
          </a:p>
        </p:txBody>
      </p:sp>
    </p:spTree>
    <p:extLst>
      <p:ext uri="{BB962C8B-B14F-4D97-AF65-F5344CB8AC3E}">
        <p14:creationId xmlns:p14="http://schemas.microsoft.com/office/powerpoint/2010/main" val="343461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837" y="2125662"/>
            <a:ext cx="2924583" cy="292458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2837" y="2125662"/>
            <a:ext cx="2924583" cy="2924583"/>
          </a:xfrm>
          <a:prstGeom prst="rect">
            <a:avLst/>
          </a:prstGeom>
        </p:spPr>
      </p:pic>
      <p:sp>
        <p:nvSpPr>
          <p:cNvPr id="11" name="Title 2"/>
          <p:cNvSpPr>
            <a:spLocks noGrp="1"/>
          </p:cNvSpPr>
          <p:nvPr>
            <p:ph type="title"/>
          </p:nvPr>
        </p:nvSpPr>
        <p:spPr>
          <a:xfrm>
            <a:off x="274638" y="296862"/>
            <a:ext cx="11887200" cy="914400"/>
          </a:xfrm>
        </p:spPr>
        <p:txBody>
          <a:bodyPr/>
          <a:lstStyle/>
          <a:p>
            <a:r>
              <a:rPr lang="en-US" dirty="0">
                <a:solidFill>
                  <a:srgbClr val="7FBA00"/>
                </a:solidFill>
              </a:rPr>
              <a:t>Data template</a:t>
            </a:r>
            <a:r>
              <a:rPr lang="en-US" dirty="0"/>
              <a:t> vs. item container template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237" y="2125662"/>
            <a:ext cx="2924583" cy="292458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6637" y="2120898"/>
            <a:ext cx="2943636" cy="2934109"/>
          </a:xfrm>
          <a:prstGeom prst="rect">
            <a:avLst/>
          </a:prstGeom>
        </p:spPr>
      </p:pic>
    </p:spTree>
    <p:extLst>
      <p:ext uri="{BB962C8B-B14F-4D97-AF65-F5344CB8AC3E}">
        <p14:creationId xmlns:p14="http://schemas.microsoft.com/office/powerpoint/2010/main" val="322695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sz="4000" dirty="0" smtClean="0"/>
              <a:t>Use presenters in customized item container templates</a:t>
            </a:r>
            <a:endParaRPr lang="en-US" sz="4000" dirty="0"/>
          </a:p>
        </p:txBody>
      </p:sp>
      <p:sp>
        <p:nvSpPr>
          <p:cNvPr id="7" name="Content Placeholder 3"/>
          <p:cNvSpPr>
            <a:spLocks noGrp="1"/>
          </p:cNvSpPr>
          <p:nvPr>
            <p:ph type="body" sz="quarter" idx="11"/>
          </p:nvPr>
        </p:nvSpPr>
        <p:spPr>
          <a:xfrm>
            <a:off x="3732150" y="2982733"/>
            <a:ext cx="4798497" cy="1417638"/>
          </a:xfrm>
        </p:spPr>
        <p:txBody>
          <a:bodyPr/>
          <a:lstStyle/>
          <a:p>
            <a:r>
              <a:rPr lang="en-US" sz="2000" dirty="0" smtClean="0"/>
              <a:t>&lt;</a:t>
            </a:r>
            <a:r>
              <a:rPr lang="en-US" sz="2000" dirty="0" err="1" smtClean="0"/>
              <a:t>GridViewItemPresenter</a:t>
            </a:r>
            <a:endParaRPr lang="en-US" sz="2000" dirty="0" smtClean="0"/>
          </a:p>
          <a:p>
            <a:r>
              <a:rPr lang="en-US" sz="2000" dirty="0" err="1" smtClean="0"/>
              <a:t>SelectionChecMarkVisualEnabled</a:t>
            </a:r>
            <a:r>
              <a:rPr lang="en-US" sz="2000" dirty="0" smtClean="0"/>
              <a:t>=“False”</a:t>
            </a:r>
          </a:p>
          <a:p>
            <a:r>
              <a:rPr lang="en-US" sz="2000" dirty="0" err="1" smtClean="0"/>
              <a:t>SelectionBackground</a:t>
            </a:r>
            <a:r>
              <a:rPr lang="en-US" sz="2000" dirty="0" smtClean="0"/>
              <a:t>=“#FFFF8c00”</a:t>
            </a:r>
          </a:p>
          <a:p>
            <a:r>
              <a:rPr lang="en-US" sz="2000" dirty="0" err="1" smtClean="0"/>
              <a:t>SeletionBorderThickness</a:t>
            </a:r>
            <a:r>
              <a:rPr lang="en-US" sz="2000" dirty="0" smtClean="0"/>
              <a:t>=“5” /&gt;</a:t>
            </a:r>
          </a:p>
        </p:txBody>
      </p:sp>
      <p:sp>
        <p:nvSpPr>
          <p:cNvPr id="2" name="TextBox 1"/>
          <p:cNvSpPr txBox="1"/>
          <p:nvPr/>
        </p:nvSpPr>
        <p:spPr>
          <a:xfrm>
            <a:off x="2865437" y="2982740"/>
            <a:ext cx="566365" cy="1200329"/>
          </a:xfrm>
          <a:prstGeom prst="rect">
            <a:avLst/>
          </a:prstGeom>
          <a:noFill/>
        </p:spPr>
        <p:txBody>
          <a:bodyPr wrap="square" rtlCol="0">
            <a:spAutoFit/>
          </a:bodyPr>
          <a:lstStyle/>
          <a:p>
            <a:r>
              <a:rPr lang="en-US" sz="7200" dirty="0" smtClean="0">
                <a:gradFill>
                  <a:gsLst>
                    <a:gs pos="0">
                      <a:srgbClr val="FFFFFF"/>
                    </a:gs>
                    <a:gs pos="100000">
                      <a:srgbClr val="FFFFFF"/>
                    </a:gs>
                  </a:gsLst>
                  <a:lin ang="5400000" scaled="0"/>
                </a:gradFill>
              </a:rPr>
              <a:t>+</a:t>
            </a:r>
          </a:p>
        </p:txBody>
      </p:sp>
      <p:sp>
        <p:nvSpPr>
          <p:cNvPr id="9" name="TextBox 8"/>
          <p:cNvSpPr txBox="1"/>
          <p:nvPr/>
        </p:nvSpPr>
        <p:spPr>
          <a:xfrm>
            <a:off x="8502135" y="2982733"/>
            <a:ext cx="687902" cy="1200329"/>
          </a:xfrm>
          <a:prstGeom prst="rect">
            <a:avLst/>
          </a:prstGeom>
          <a:noFill/>
        </p:spPr>
        <p:txBody>
          <a:bodyPr wrap="square" rtlCol="0">
            <a:spAutoFit/>
          </a:bodyPr>
          <a:lstStyle/>
          <a:p>
            <a:r>
              <a:rPr lang="en-US" sz="7200" dirty="0" smtClean="0">
                <a:gradFill>
                  <a:gsLst>
                    <a:gs pos="0">
                      <a:srgbClr val="FFFFFF"/>
                    </a:gs>
                    <a:gs pos="100000">
                      <a:srgbClr val="FFFFFF"/>
                    </a:gs>
                  </a:gsLst>
                  <a:lin ang="5400000" scaled="0"/>
                </a:gra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12" y="2592447"/>
            <a:ext cx="2477501" cy="24678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9485" y="2582862"/>
            <a:ext cx="2448267" cy="2438740"/>
          </a:xfrm>
          <a:prstGeom prst="rect">
            <a:avLst/>
          </a:prstGeom>
        </p:spPr>
      </p:pic>
    </p:spTree>
    <p:extLst>
      <p:ext uri="{BB962C8B-B14F-4D97-AF65-F5344CB8AC3E}">
        <p14:creationId xmlns:p14="http://schemas.microsoft.com/office/powerpoint/2010/main" val="68629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presenters in customized </a:t>
            </a:r>
            <a:r>
              <a:rPr lang="en-US" dirty="0" smtClean="0"/>
              <a:t>item container templates to get start up improvements on Windows 8.1</a:t>
            </a:r>
            <a:endParaRPr lang="en-US" dirty="0"/>
          </a:p>
        </p:txBody>
      </p:sp>
    </p:spTree>
    <p:extLst>
      <p:ext uri="{BB962C8B-B14F-4D97-AF65-F5344CB8AC3E}">
        <p14:creationId xmlns:p14="http://schemas.microsoft.com/office/powerpoint/2010/main" val="22885576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Migrating to </a:t>
            </a:r>
            <a:r>
              <a:rPr lang="en-US" dirty="0" err="1" smtClean="0"/>
              <a:t>GridViewItemPresenter</a:t>
            </a:r>
            <a:endParaRPr lang="en-US" dirty="0"/>
          </a:p>
        </p:txBody>
      </p:sp>
    </p:spTree>
    <p:extLst>
      <p:ext uri="{BB962C8B-B14F-4D97-AF65-F5344CB8AC3E}">
        <p14:creationId xmlns:p14="http://schemas.microsoft.com/office/powerpoint/2010/main" val="13163659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6874" y="2278062"/>
            <a:ext cx="2362200" cy="584775"/>
          </a:xfrm>
          <a:prstGeom prst="rect">
            <a:avLst/>
          </a:prstGeom>
          <a:noFill/>
        </p:spPr>
        <p:txBody>
          <a:bodyPr wrap="square" rtlCol="0">
            <a:spAutoFit/>
          </a:bodyPr>
          <a:lstStyle/>
          <a:p>
            <a:r>
              <a:rPr lang="en-US" sz="3200" dirty="0" smtClean="0">
                <a:gradFill>
                  <a:gsLst>
                    <a:gs pos="0">
                      <a:srgbClr val="FFFFFF"/>
                    </a:gs>
                    <a:gs pos="100000">
                      <a:srgbClr val="FFFFFF"/>
                    </a:gs>
                  </a:gsLst>
                  <a:lin ang="5400000" scaled="0"/>
                </a:gradFill>
              </a:rPr>
              <a:t>Default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674" y="1439862"/>
            <a:ext cx="2448915" cy="243938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153" y="1420349"/>
            <a:ext cx="2478157" cy="2468514"/>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6950074" y="1005886"/>
                <a:ext cx="1677987" cy="14773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9600" dirty="0">
                          <a:solidFill>
                            <a:srgbClr val="E84823"/>
                          </a:solidFill>
                          <a:latin typeface="Segoe UI Symbol" panose="020B0502040204020203" pitchFamily="34" charset="0"/>
                          <a:ea typeface="Segoe UI Symbol" panose="020B0502040204020203" pitchFamily="34" charset="0"/>
                        </a:rPr>
                        <m:t>✘</m:t>
                      </m:r>
                    </m:oMath>
                  </m:oMathPara>
                </a14:m>
                <a:endParaRPr lang="en-US" sz="9600" dirty="0" smtClean="0">
                  <a:gradFill>
                    <a:gsLst>
                      <a:gs pos="0">
                        <a:srgbClr val="FFFFFF"/>
                      </a:gs>
                      <a:gs pos="100000">
                        <a:srgbClr val="FFFFFF"/>
                      </a:gs>
                    </a:gsLst>
                    <a:lin ang="5400000" scaled="0"/>
                  </a:gra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950074" y="1005886"/>
                <a:ext cx="1677987" cy="147732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759074" y="1055393"/>
                <a:ext cx="1677987" cy="14773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9600" dirty="0">
                          <a:solidFill>
                            <a:srgbClr val="E84823"/>
                          </a:solidFill>
                          <a:latin typeface="Segoe UI Symbol" panose="020B0502040204020203" pitchFamily="34" charset="0"/>
                          <a:ea typeface="Segoe UI Symbol" panose="020B0502040204020203" pitchFamily="34" charset="0"/>
                        </a:rPr>
                        <m:t>✘</m:t>
                      </m:r>
                    </m:oMath>
                  </m:oMathPara>
                </a14:m>
                <a:endParaRPr lang="en-US" sz="9600" dirty="0" smtClean="0">
                  <a:gradFill>
                    <a:gsLst>
                      <a:gs pos="0">
                        <a:srgbClr val="FFFFFF"/>
                      </a:gs>
                      <a:gs pos="100000">
                        <a:srgbClr val="FFFFFF"/>
                      </a:gs>
                    </a:gsLst>
                    <a:lin ang="5400000" scaled="0"/>
                  </a:gra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759074" y="1055393"/>
                <a:ext cx="1677987" cy="1477328"/>
              </a:xfrm>
              <a:prstGeom prst="rect">
                <a:avLst/>
              </a:prstGeom>
              <a:blipFill rotWithShape="0">
                <a:blip r:embed="rId6"/>
                <a:stretch>
                  <a:fillRect/>
                </a:stretch>
              </a:blipFill>
            </p:spPr>
            <p:txBody>
              <a:bodyPr/>
              <a:lstStyle/>
              <a:p>
                <a:r>
                  <a:rPr lang="en-US">
                    <a:noFill/>
                  </a:rPr>
                  <a:t> </a:t>
                </a:r>
              </a:p>
            </p:txBody>
          </p:sp>
        </mc:Fallback>
      </mc:AlternateContent>
      <p:sp>
        <p:nvSpPr>
          <p:cNvPr id="3" name="Title 2"/>
          <p:cNvSpPr>
            <a:spLocks noGrp="1"/>
          </p:cNvSpPr>
          <p:nvPr>
            <p:ph type="title"/>
          </p:nvPr>
        </p:nvSpPr>
        <p:spPr>
          <a:xfrm>
            <a:off x="274638" y="296862"/>
            <a:ext cx="11887200" cy="914400"/>
          </a:xfrm>
        </p:spPr>
        <p:txBody>
          <a:bodyPr/>
          <a:lstStyle/>
          <a:p>
            <a:r>
              <a:rPr lang="en-US" sz="4600" dirty="0" smtClean="0"/>
              <a:t>Structural item container template customization</a:t>
            </a:r>
            <a:endParaRPr lang="en-US" sz="4600"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6611" y="4221328"/>
            <a:ext cx="2448915" cy="2439386"/>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50091" y="4173025"/>
            <a:ext cx="2478157" cy="2487689"/>
          </a:xfrm>
          <a:prstGeom prst="rect">
            <a:avLst/>
          </a:prstGeom>
        </p:spPr>
      </p:pic>
      <p:sp>
        <p:nvSpPr>
          <p:cNvPr id="6" name="TextBox 5"/>
          <p:cNvSpPr txBox="1"/>
          <p:nvPr/>
        </p:nvSpPr>
        <p:spPr>
          <a:xfrm>
            <a:off x="404811" y="4996598"/>
            <a:ext cx="2362200" cy="584775"/>
          </a:xfrm>
          <a:prstGeom prst="rect">
            <a:avLst/>
          </a:prstGeom>
          <a:noFill/>
        </p:spPr>
        <p:txBody>
          <a:bodyPr wrap="square" rtlCol="0">
            <a:spAutoFit/>
          </a:bodyPr>
          <a:lstStyle/>
          <a:p>
            <a:r>
              <a:rPr lang="en-US" sz="3200" dirty="0" smtClean="0">
                <a:solidFill>
                  <a:srgbClr val="FFFFFF"/>
                </a:solidFill>
              </a:rPr>
              <a:t>Customized</a:t>
            </a:r>
          </a:p>
        </p:txBody>
      </p:sp>
    </p:spTree>
    <p:extLst>
      <p:ext uri="{BB962C8B-B14F-4D97-AF65-F5344CB8AC3E}">
        <p14:creationId xmlns:p14="http://schemas.microsoft.com/office/powerpoint/2010/main" val="269299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3"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Build visual tree with </a:t>
            </a:r>
            <a:r>
              <a:rPr lang="en-US" dirty="0" err="1" smtClean="0"/>
              <a:t>GoToElementStateCore</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637" y="2396897"/>
            <a:ext cx="2477500" cy="248702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143" y="1744662"/>
            <a:ext cx="1857634" cy="4372585"/>
          </a:xfrm>
          <a:prstGeom prst="rect">
            <a:avLst/>
          </a:prstGeom>
        </p:spPr>
      </p:pic>
    </p:spTree>
    <p:extLst>
      <p:ext uri="{BB962C8B-B14F-4D97-AF65-F5344CB8AC3E}">
        <p14:creationId xmlns:p14="http://schemas.microsoft.com/office/powerpoint/2010/main" val="37747560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143" y="1744661"/>
            <a:ext cx="2657846" cy="4372585"/>
          </a:xfrm>
          <a:prstGeom prst="rect">
            <a:avLst/>
          </a:prstGeom>
        </p:spPr>
      </p:pic>
      <p:sp>
        <p:nvSpPr>
          <p:cNvPr id="3" name="Title 2"/>
          <p:cNvSpPr>
            <a:spLocks noGrp="1"/>
          </p:cNvSpPr>
          <p:nvPr>
            <p:ph type="title"/>
          </p:nvPr>
        </p:nvSpPr>
        <p:spPr>
          <a:xfrm>
            <a:off x="274638" y="296862"/>
            <a:ext cx="11887200" cy="914400"/>
          </a:xfrm>
        </p:spPr>
        <p:txBody>
          <a:bodyPr/>
          <a:lstStyle/>
          <a:p>
            <a:r>
              <a:rPr lang="en-US" dirty="0"/>
              <a:t>Build visual tree with </a:t>
            </a:r>
            <a:r>
              <a:rPr lang="en-US" dirty="0" err="1"/>
              <a:t>GoToElementStateCore</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637" y="2396897"/>
            <a:ext cx="2477499" cy="2487029"/>
          </a:xfrm>
          <a:prstGeom prst="rect">
            <a:avLst/>
          </a:prstGeom>
        </p:spPr>
      </p:pic>
    </p:spTree>
    <p:extLst>
      <p:ext uri="{BB962C8B-B14F-4D97-AF65-F5344CB8AC3E}">
        <p14:creationId xmlns:p14="http://schemas.microsoft.com/office/powerpoint/2010/main" val="7826385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143" y="1744661"/>
            <a:ext cx="2657846" cy="4372585"/>
          </a:xfrm>
          <a:prstGeom prst="rect">
            <a:avLst/>
          </a:prstGeom>
        </p:spPr>
      </p:pic>
      <p:sp>
        <p:nvSpPr>
          <p:cNvPr id="3" name="Title 2"/>
          <p:cNvSpPr>
            <a:spLocks noGrp="1"/>
          </p:cNvSpPr>
          <p:nvPr>
            <p:ph type="title"/>
          </p:nvPr>
        </p:nvSpPr>
        <p:spPr>
          <a:xfrm>
            <a:off x="274638" y="296862"/>
            <a:ext cx="11887200" cy="914400"/>
          </a:xfrm>
        </p:spPr>
        <p:txBody>
          <a:bodyPr/>
          <a:lstStyle/>
          <a:p>
            <a:r>
              <a:rPr lang="en-US" dirty="0"/>
              <a:t>Build visual tree with </a:t>
            </a:r>
            <a:r>
              <a:rPr lang="en-US" dirty="0" err="1"/>
              <a:t>GoToElementStateCore</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637" y="2406482"/>
            <a:ext cx="2477499" cy="2467859"/>
          </a:xfrm>
          <a:prstGeom prst="rect">
            <a:avLst/>
          </a:prstGeom>
        </p:spPr>
      </p:pic>
    </p:spTree>
    <p:extLst>
      <p:ext uri="{BB962C8B-B14F-4D97-AF65-F5344CB8AC3E}">
        <p14:creationId xmlns:p14="http://schemas.microsoft.com/office/powerpoint/2010/main" val="27758345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143" y="1744661"/>
            <a:ext cx="2657846" cy="4372585"/>
          </a:xfrm>
          <a:prstGeom prst="rect">
            <a:avLst/>
          </a:prstGeom>
        </p:spPr>
      </p:pic>
      <p:sp>
        <p:nvSpPr>
          <p:cNvPr id="3" name="Title 2"/>
          <p:cNvSpPr>
            <a:spLocks noGrp="1"/>
          </p:cNvSpPr>
          <p:nvPr>
            <p:ph type="title"/>
          </p:nvPr>
        </p:nvSpPr>
        <p:spPr>
          <a:xfrm>
            <a:off x="274638" y="296862"/>
            <a:ext cx="11887200" cy="914400"/>
          </a:xfrm>
        </p:spPr>
        <p:txBody>
          <a:bodyPr/>
          <a:lstStyle/>
          <a:p>
            <a:r>
              <a:rPr lang="en-US" dirty="0"/>
              <a:t>Build visual tree with </a:t>
            </a:r>
            <a:r>
              <a:rPr lang="en-US" dirty="0" err="1"/>
              <a:t>GoToElementStateCore</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637" y="2406482"/>
            <a:ext cx="2477499" cy="2467858"/>
          </a:xfrm>
          <a:prstGeom prst="rect">
            <a:avLst/>
          </a:prstGeom>
        </p:spPr>
      </p:pic>
    </p:spTree>
    <p:extLst>
      <p:ext uri="{BB962C8B-B14F-4D97-AF65-F5344CB8AC3E}">
        <p14:creationId xmlns:p14="http://schemas.microsoft.com/office/powerpoint/2010/main" val="12975139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7" y="1287462"/>
            <a:ext cx="2657846" cy="4372585"/>
          </a:xfrm>
          <a:prstGeom prst="rect">
            <a:avLst/>
          </a:prstGeom>
        </p:spPr>
      </p:pic>
      <p:sp>
        <p:nvSpPr>
          <p:cNvPr id="3" name="Title 2"/>
          <p:cNvSpPr>
            <a:spLocks noGrp="1"/>
          </p:cNvSpPr>
          <p:nvPr>
            <p:ph type="title"/>
          </p:nvPr>
        </p:nvSpPr>
        <p:spPr>
          <a:xfrm>
            <a:off x="274638" y="296862"/>
            <a:ext cx="11887200" cy="914400"/>
          </a:xfrm>
        </p:spPr>
        <p:txBody>
          <a:bodyPr/>
          <a:lstStyle/>
          <a:p>
            <a:r>
              <a:rPr lang="en-US" dirty="0" smtClean="0"/>
              <a:t>Build visual tree with </a:t>
            </a:r>
            <a:r>
              <a:rPr lang="en-US" dirty="0" err="1" smtClean="0"/>
              <a:t>GoToElementStateCore</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037" y="1721154"/>
            <a:ext cx="7195634" cy="3505200"/>
          </a:xfrm>
          <a:prstGeom prst="rect">
            <a:avLst/>
          </a:prstGeom>
        </p:spPr>
      </p:pic>
      <p:sp>
        <p:nvSpPr>
          <p:cNvPr id="4" name="TextBox 3"/>
          <p:cNvSpPr txBox="1"/>
          <p:nvPr/>
        </p:nvSpPr>
        <p:spPr>
          <a:xfrm>
            <a:off x="866774" y="5866665"/>
            <a:ext cx="3733800" cy="830997"/>
          </a:xfrm>
          <a:prstGeom prst="rect">
            <a:avLst/>
          </a:prstGeom>
          <a:noFill/>
        </p:spPr>
        <p:txBody>
          <a:bodyPr wrap="square" rtlCol="0">
            <a:spAutoFit/>
          </a:bodyPr>
          <a:lstStyle/>
          <a:p>
            <a:r>
              <a:rPr lang="en-US" sz="2400" dirty="0" smtClean="0">
                <a:gradFill>
                  <a:gsLst>
                    <a:gs pos="0">
                      <a:srgbClr val="FFFFFF"/>
                    </a:gs>
                    <a:gs pos="100000">
                      <a:srgbClr val="FFFFFF"/>
                    </a:gs>
                  </a:gsLst>
                  <a:lin ang="5400000" scaled="0"/>
                </a:gradFill>
              </a:rPr>
              <a:t>Customization via </a:t>
            </a:r>
            <a:r>
              <a:rPr lang="en-US" sz="2400" dirty="0" err="1" smtClean="0">
                <a:gradFill>
                  <a:gsLst>
                    <a:gs pos="0">
                      <a:srgbClr val="FFFFFF"/>
                    </a:gs>
                    <a:gs pos="100000">
                      <a:srgbClr val="FFFFFF"/>
                    </a:gs>
                  </a:gsLst>
                  <a:lin ang="5400000" scaled="0"/>
                </a:gradFill>
              </a:rPr>
              <a:t>GoToElementStateCore</a:t>
            </a:r>
            <a:endParaRPr lang="en-US" sz="2400" dirty="0" smtClean="0">
              <a:gradFill>
                <a:gsLst>
                  <a:gs pos="0">
                    <a:srgbClr val="FFFFFF"/>
                  </a:gs>
                  <a:gs pos="100000">
                    <a:srgbClr val="FFFFFF"/>
                  </a:gs>
                </a:gsLst>
                <a:lin ang="5400000" scaled="0"/>
              </a:gradFill>
            </a:endParaRPr>
          </a:p>
        </p:txBody>
      </p:sp>
      <p:sp>
        <p:nvSpPr>
          <p:cNvPr id="7" name="TextBox 6"/>
          <p:cNvSpPr txBox="1"/>
          <p:nvPr/>
        </p:nvSpPr>
        <p:spPr>
          <a:xfrm>
            <a:off x="6348954" y="5736246"/>
            <a:ext cx="3733800" cy="830997"/>
          </a:xfrm>
          <a:prstGeom prst="rect">
            <a:avLst/>
          </a:prstGeom>
          <a:noFill/>
        </p:spPr>
        <p:txBody>
          <a:bodyPr wrap="square" rtlCol="0">
            <a:spAutoFit/>
          </a:bodyPr>
          <a:lstStyle/>
          <a:p>
            <a:r>
              <a:rPr lang="en-US" sz="2400" dirty="0" smtClean="0">
                <a:gradFill>
                  <a:gsLst>
                    <a:gs pos="0">
                      <a:srgbClr val="FFFFFF"/>
                    </a:gs>
                    <a:gs pos="100000">
                      <a:srgbClr val="FFFFFF"/>
                    </a:gs>
                  </a:gsLst>
                  <a:lin ang="5400000" scaled="0"/>
                </a:gradFill>
              </a:rPr>
              <a:t>Customization via Windows 8 template</a:t>
            </a:r>
          </a:p>
        </p:txBody>
      </p:sp>
    </p:spTree>
    <p:extLst>
      <p:ext uri="{BB962C8B-B14F-4D97-AF65-F5344CB8AC3E}">
        <p14:creationId xmlns:p14="http://schemas.microsoft.com/office/powerpoint/2010/main" val="4668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visual tree on demand of customized item container templates results in better startup performance and reduced memory overhead.</a:t>
            </a:r>
            <a:endParaRPr lang="en-US" dirty="0"/>
          </a:p>
        </p:txBody>
      </p:sp>
    </p:spTree>
    <p:extLst>
      <p:ext uri="{BB962C8B-B14F-4D97-AF65-F5344CB8AC3E}">
        <p14:creationId xmlns:p14="http://schemas.microsoft.com/office/powerpoint/2010/main" val="4149169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237" y="2125661"/>
            <a:ext cx="2913378" cy="29245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237" y="2125662"/>
            <a:ext cx="2913377" cy="2924582"/>
          </a:xfrm>
          <a:prstGeom prst="rect">
            <a:avLst/>
          </a:prstGeom>
        </p:spPr>
      </p:pic>
      <p:sp>
        <p:nvSpPr>
          <p:cNvPr id="11" name="Title 2"/>
          <p:cNvSpPr>
            <a:spLocks noGrp="1"/>
          </p:cNvSpPr>
          <p:nvPr>
            <p:ph type="title"/>
          </p:nvPr>
        </p:nvSpPr>
        <p:spPr>
          <a:xfrm>
            <a:off x="274638" y="296862"/>
            <a:ext cx="11887200" cy="914400"/>
          </a:xfrm>
        </p:spPr>
        <p:txBody>
          <a:bodyPr/>
          <a:lstStyle/>
          <a:p>
            <a:r>
              <a:rPr lang="en-US" dirty="0">
                <a:solidFill>
                  <a:schemeClr val="tx1"/>
                </a:solidFill>
              </a:rPr>
              <a:t>Data template </a:t>
            </a:r>
            <a:r>
              <a:rPr lang="en-US" dirty="0"/>
              <a:t>vs. </a:t>
            </a:r>
            <a:r>
              <a:rPr lang="en-US" dirty="0">
                <a:solidFill>
                  <a:srgbClr val="7FBA00"/>
                </a:solidFill>
              </a:rPr>
              <a:t>item container template</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8439" y="2125662"/>
            <a:ext cx="2913378" cy="292458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7021" y="2120898"/>
            <a:ext cx="2922867" cy="2934109"/>
          </a:xfrm>
          <a:prstGeom prst="rect">
            <a:avLst/>
          </a:prstGeom>
        </p:spPr>
      </p:pic>
    </p:spTree>
    <p:extLst>
      <p:ext uri="{BB962C8B-B14F-4D97-AF65-F5344CB8AC3E}">
        <p14:creationId xmlns:p14="http://schemas.microsoft.com/office/powerpoint/2010/main" val="47048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 Item virtualization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9" y="1177925"/>
            <a:ext cx="11887198" cy="2401677"/>
          </a:xfrm>
          <a:prstGeom prst="rect">
            <a:avLst/>
          </a:prstGeom>
        </p:spPr>
      </p:pic>
      <p:graphicFrame>
        <p:nvGraphicFramePr>
          <p:cNvPr id="4" name="Table 3"/>
          <p:cNvGraphicFramePr>
            <a:graphicFrameLocks noGrp="1"/>
          </p:cNvGraphicFramePr>
          <p:nvPr>
            <p:extLst/>
          </p:nvPr>
        </p:nvGraphicFramePr>
        <p:xfrm>
          <a:off x="427037" y="4757101"/>
          <a:ext cx="11658600" cy="1864361"/>
        </p:xfrm>
        <a:graphic>
          <a:graphicData uri="http://schemas.openxmlformats.org/drawingml/2006/table">
            <a:tbl>
              <a:tblPr firstRow="1" bandRow="1">
                <a:tableStyleId>{5A111915-BE36-4E01-A7E5-04B1672EAD32}</a:tableStyleId>
              </a:tblPr>
              <a:tblGrid>
                <a:gridCol w="3886200"/>
                <a:gridCol w="3886200"/>
                <a:gridCol w="3886200"/>
              </a:tblGrid>
              <a:tr h="618590">
                <a:tc>
                  <a:txBody>
                    <a:bodyPr/>
                    <a:lstStyle/>
                    <a:p>
                      <a:endParaRPr lang="en-US" sz="2800" dirty="0">
                        <a:solidFill>
                          <a:schemeClr val="tx1"/>
                        </a:solidFill>
                      </a:endParaRPr>
                    </a:p>
                  </a:txBody>
                  <a:tcPr>
                    <a:solidFill>
                      <a:srgbClr val="505050">
                        <a:alpha val="0"/>
                      </a:srgbClr>
                    </a:solidFill>
                  </a:tcPr>
                </a:tc>
                <a:tc>
                  <a:txBody>
                    <a:bodyPr/>
                    <a:lstStyle/>
                    <a:p>
                      <a:r>
                        <a:rPr lang="en-US" sz="2800" dirty="0" smtClean="0">
                          <a:solidFill>
                            <a:schemeClr val="tx1"/>
                          </a:solidFill>
                        </a:rPr>
                        <a:t>Default </a:t>
                      </a:r>
                      <a:r>
                        <a:rPr lang="en-US" sz="2800" dirty="0" err="1" smtClean="0">
                          <a:solidFill>
                            <a:schemeClr val="tx1"/>
                          </a:solidFill>
                        </a:rPr>
                        <a:t>ItemsPanel</a:t>
                      </a:r>
                      <a:endParaRPr lang="en-US" sz="2800" dirty="0">
                        <a:solidFill>
                          <a:schemeClr val="tx1"/>
                        </a:solidFill>
                      </a:endParaRPr>
                    </a:p>
                  </a:txBody>
                  <a:tcPr>
                    <a:solidFill>
                      <a:srgbClr val="7FBA00"/>
                    </a:solidFill>
                  </a:tcPr>
                </a:tc>
                <a:tc>
                  <a:txBody>
                    <a:bodyPr/>
                    <a:lstStyle/>
                    <a:p>
                      <a:r>
                        <a:rPr lang="en-US" sz="2800" dirty="0" smtClean="0">
                          <a:solidFill>
                            <a:schemeClr val="tx1"/>
                          </a:solidFill>
                        </a:rPr>
                        <a:t>Custom</a:t>
                      </a:r>
                      <a:r>
                        <a:rPr lang="en-US" sz="2800" baseline="0" dirty="0" smtClean="0">
                          <a:solidFill>
                            <a:schemeClr val="tx1"/>
                          </a:solidFill>
                        </a:rPr>
                        <a:t> </a:t>
                      </a:r>
                      <a:r>
                        <a:rPr lang="en-US" sz="2800" baseline="0" dirty="0" err="1" smtClean="0">
                          <a:solidFill>
                            <a:schemeClr val="tx1"/>
                          </a:solidFill>
                        </a:rPr>
                        <a:t>ItemsPanel</a:t>
                      </a:r>
                      <a:endParaRPr lang="en-US" sz="2800" dirty="0">
                        <a:solidFill>
                          <a:schemeClr val="tx1"/>
                        </a:solidFill>
                      </a:endParaRPr>
                    </a:p>
                  </a:txBody>
                  <a:tcPr>
                    <a:solidFill>
                      <a:srgbClr val="7FBA00"/>
                    </a:solidFill>
                  </a:tcPr>
                </a:tc>
              </a:tr>
              <a:tr h="627181">
                <a:tc>
                  <a:txBody>
                    <a:bodyPr/>
                    <a:lstStyle/>
                    <a:p>
                      <a:r>
                        <a:rPr lang="en-US" sz="2800" b="1" dirty="0" smtClean="0">
                          <a:solidFill>
                            <a:schemeClr val="tx1"/>
                          </a:solidFill>
                        </a:rPr>
                        <a:t>Windows 8</a:t>
                      </a:r>
                      <a:endParaRPr lang="en-US" sz="2800" b="1" dirty="0">
                        <a:solidFill>
                          <a:schemeClr val="tx1"/>
                        </a:solidFill>
                      </a:endParaRPr>
                    </a:p>
                  </a:txBody>
                  <a:tcPr>
                    <a:solidFill>
                      <a:srgbClr val="7FBA00"/>
                    </a:solidFill>
                  </a:tcPr>
                </a:tc>
                <a:tc>
                  <a:txBody>
                    <a:bodyPr/>
                    <a:lstStyle/>
                    <a:p>
                      <a:r>
                        <a:rPr lang="en-US" sz="2800" dirty="0" smtClean="0">
                          <a:solidFill>
                            <a:schemeClr val="tx1"/>
                          </a:solidFill>
                        </a:rPr>
                        <a:t>Recompile app for 8.1</a:t>
                      </a:r>
                      <a:endParaRPr lang="en-US" sz="2800" dirty="0">
                        <a:solidFill>
                          <a:schemeClr val="tx1"/>
                        </a:solidFill>
                      </a:endParaRPr>
                    </a:p>
                  </a:txBody>
                  <a:tcPr/>
                </a:tc>
                <a:tc>
                  <a:txBody>
                    <a:bodyPr/>
                    <a:lstStyle/>
                    <a:p>
                      <a:r>
                        <a:rPr lang="en-US" sz="2800" dirty="0" smtClean="0">
                          <a:solidFill>
                            <a:schemeClr val="tx1"/>
                          </a:solidFill>
                        </a:rPr>
                        <a:t>Change to new panel</a:t>
                      </a:r>
                      <a:endParaRPr lang="en-US" sz="2800" dirty="0">
                        <a:solidFill>
                          <a:schemeClr val="tx1"/>
                        </a:solidFill>
                      </a:endParaRPr>
                    </a:p>
                  </a:txBody>
                  <a:tcPr/>
                </a:tc>
              </a:tr>
              <a:tr h="618590">
                <a:tc>
                  <a:txBody>
                    <a:bodyPr/>
                    <a:lstStyle/>
                    <a:p>
                      <a:r>
                        <a:rPr lang="en-US" sz="2800" b="1" dirty="0" smtClean="0">
                          <a:solidFill>
                            <a:schemeClr val="tx1"/>
                          </a:solidFill>
                        </a:rPr>
                        <a:t>Windows</a:t>
                      </a:r>
                      <a:r>
                        <a:rPr lang="en-US" sz="2800" b="1" baseline="0" dirty="0" smtClean="0">
                          <a:solidFill>
                            <a:schemeClr val="tx1"/>
                          </a:solidFill>
                        </a:rPr>
                        <a:t> 8.1</a:t>
                      </a:r>
                      <a:endParaRPr lang="en-US" sz="2800" b="1" dirty="0">
                        <a:solidFill>
                          <a:schemeClr val="tx1"/>
                        </a:solidFill>
                      </a:endParaRPr>
                    </a:p>
                  </a:txBody>
                  <a:tcPr>
                    <a:solidFill>
                      <a:srgbClr val="7FBA00"/>
                    </a:solidFill>
                  </a:tcPr>
                </a:tc>
                <a:tc>
                  <a:txBody>
                    <a:bodyPr/>
                    <a:lstStyle/>
                    <a:p>
                      <a:r>
                        <a:rPr lang="en-US" sz="2800" dirty="0" smtClean="0">
                          <a:solidFill>
                            <a:schemeClr val="tx1"/>
                          </a:solidFill>
                        </a:rPr>
                        <a:t>FREE!</a:t>
                      </a:r>
                      <a:endParaRPr lang="en-US" sz="2800" dirty="0">
                        <a:solidFill>
                          <a:schemeClr val="tx1"/>
                        </a:solidFill>
                      </a:endParaRPr>
                    </a:p>
                  </a:txBody>
                  <a:tcPr/>
                </a:tc>
                <a:tc>
                  <a:txBody>
                    <a:bodyPr/>
                    <a:lstStyle/>
                    <a:p>
                      <a:r>
                        <a:rPr lang="en-US" sz="2800" dirty="0" smtClean="0">
                          <a:solidFill>
                            <a:schemeClr val="tx1"/>
                          </a:solidFill>
                        </a:rPr>
                        <a:t>Change to new panel</a:t>
                      </a:r>
                      <a:endParaRPr lang="en-US" sz="2800" dirty="0">
                        <a:solidFill>
                          <a:schemeClr val="tx1"/>
                        </a:solidFill>
                      </a:endParaRPr>
                    </a:p>
                  </a:txBody>
                  <a:tcPr/>
                </a:tc>
              </a:tr>
            </a:tbl>
          </a:graphicData>
        </a:graphic>
      </p:graphicFrame>
      <p:sp>
        <p:nvSpPr>
          <p:cNvPr id="5" name="TextBox 4"/>
          <p:cNvSpPr txBox="1"/>
          <p:nvPr/>
        </p:nvSpPr>
        <p:spPr>
          <a:xfrm>
            <a:off x="350837" y="3649662"/>
            <a:ext cx="11811000" cy="914400"/>
          </a:xfrm>
          <a:prstGeom prst="rect">
            <a:avLst/>
          </a:prstGeom>
          <a:noFill/>
        </p:spPr>
        <p:txBody>
          <a:bodyPr wrap="square" rtlCol="0">
            <a:spAutoFit/>
          </a:bodyPr>
          <a:lstStyle/>
          <a:p>
            <a:endParaRPr lang="en-US" sz="2400" dirty="0" smtClean="0">
              <a:gradFill>
                <a:gsLst>
                  <a:gs pos="0">
                    <a:srgbClr val="FFFFFF"/>
                  </a:gs>
                  <a:gs pos="100000">
                    <a:srgbClr val="FFFFFF"/>
                  </a:gs>
                </a:gsLst>
                <a:lin ang="5400000" scaled="0"/>
              </a:gradFill>
            </a:endParaRPr>
          </a:p>
        </p:txBody>
      </p:sp>
      <p:sp>
        <p:nvSpPr>
          <p:cNvPr id="7" name="TextBox 6"/>
          <p:cNvSpPr txBox="1"/>
          <p:nvPr/>
        </p:nvSpPr>
        <p:spPr>
          <a:xfrm>
            <a:off x="274638" y="3432602"/>
            <a:ext cx="11049000" cy="707886"/>
          </a:xfrm>
          <a:prstGeom prst="rect">
            <a:avLst/>
          </a:prstGeom>
          <a:noFill/>
        </p:spPr>
        <p:txBody>
          <a:bodyPr wrap="square" rtlCol="0">
            <a:spAutoFit/>
          </a:bodyPr>
          <a:lstStyle/>
          <a:p>
            <a:r>
              <a:rPr lang="en-US" sz="4000" dirty="0" smtClean="0">
                <a:gradFill>
                  <a:gsLst>
                    <a:gs pos="0">
                      <a:srgbClr val="FFFFFF"/>
                    </a:gs>
                    <a:gs pos="100000">
                      <a:srgbClr val="FFFFFF"/>
                    </a:gs>
                  </a:gsLst>
                  <a:lin ang="5400000" scaled="0"/>
                </a:gradFill>
                <a:latin typeface="Segoe UI Light"/>
              </a:rPr>
              <a:t>Faster startup and faster item presentation</a:t>
            </a:r>
          </a:p>
        </p:txBody>
      </p:sp>
      <p:sp>
        <p:nvSpPr>
          <p:cNvPr id="8" name="Rectangle 7"/>
          <p:cNvSpPr/>
          <p:nvPr/>
        </p:nvSpPr>
        <p:spPr bwMode="auto">
          <a:xfrm>
            <a:off x="350837" y="4609909"/>
            <a:ext cx="3962400" cy="7620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8199437" y="4634122"/>
            <a:ext cx="3962400" cy="213974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4477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 Placeholders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75" y="1516062"/>
            <a:ext cx="6144482" cy="4410690"/>
          </a:xfrm>
          <a:prstGeom prst="rect">
            <a:avLst/>
          </a:prstGeom>
        </p:spPr>
      </p:pic>
      <p:sp>
        <p:nvSpPr>
          <p:cNvPr id="5" name="Title 1"/>
          <p:cNvSpPr txBox="1">
            <a:spLocks/>
          </p:cNvSpPr>
          <p:nvPr/>
        </p:nvSpPr>
        <p:spPr>
          <a:xfrm>
            <a:off x="6751637" y="2049462"/>
            <a:ext cx="5257800" cy="838199"/>
          </a:xfrm>
          <a:prstGeom prst="rect">
            <a:avLst/>
          </a:prstGeom>
        </p:spPr>
        <p:txBody>
          <a:bodyPr vert="horz" lIns="0" tIns="0" rIns="0" bIns="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r>
              <a:rPr lang="en-US" dirty="0" smtClean="0">
                <a:gradFill>
                  <a:gsLst>
                    <a:gs pos="0">
                      <a:srgbClr val="FFFFFF"/>
                    </a:gs>
                    <a:gs pos="100000">
                      <a:srgbClr val="FFFFFF"/>
                    </a:gs>
                  </a:gsLst>
                  <a:lin ang="5400000" scaled="0"/>
                </a:gradFill>
              </a:rPr>
              <a:t>Improves perceived performance</a:t>
            </a:r>
          </a:p>
          <a:p>
            <a:endParaRPr lang="en-US" dirty="0" smtClean="0">
              <a:gradFill>
                <a:gsLst>
                  <a:gs pos="0">
                    <a:srgbClr val="FFFFFF"/>
                  </a:gs>
                  <a:gs pos="100000">
                    <a:srgbClr val="FFFFFF"/>
                  </a:gs>
                </a:gsLst>
                <a:lin ang="5400000" scaled="0"/>
              </a:gradFill>
            </a:endParaRPr>
          </a:p>
          <a:p>
            <a:r>
              <a:rPr lang="en-US" dirty="0" smtClean="0">
                <a:gradFill>
                  <a:gsLst>
                    <a:gs pos="0">
                      <a:srgbClr val="FFFFFF"/>
                    </a:gs>
                    <a:gs pos="100000">
                      <a:srgbClr val="FFFFFF"/>
                    </a:gs>
                  </a:gsLst>
                  <a:lin ang="5400000" scaled="0"/>
                </a:gradFill>
              </a:rPr>
              <a:t>Free for all apps!</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09715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 Incremental update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7" y="1516062"/>
            <a:ext cx="6096000" cy="4375890"/>
          </a:xfrm>
          <a:prstGeom prst="rect">
            <a:avLst/>
          </a:prstGeom>
        </p:spPr>
      </p:pic>
      <p:sp>
        <p:nvSpPr>
          <p:cNvPr id="4" name="Title 1"/>
          <p:cNvSpPr txBox="1">
            <a:spLocks/>
          </p:cNvSpPr>
          <p:nvPr/>
        </p:nvSpPr>
        <p:spPr>
          <a:xfrm>
            <a:off x="6363710" y="1516062"/>
            <a:ext cx="5795673" cy="1904999"/>
          </a:xfrm>
          <a:prstGeom prst="rect">
            <a:avLst/>
          </a:prstGeom>
        </p:spPr>
        <p:txBody>
          <a:bodyPr vert="horz" lIns="0" tIns="0" rIns="0" bIns="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r>
              <a:rPr lang="en-US" sz="3600" dirty="0" smtClean="0">
                <a:gradFill>
                  <a:gsLst>
                    <a:gs pos="0">
                      <a:srgbClr val="FFFFFF"/>
                    </a:gs>
                    <a:gs pos="100000">
                      <a:srgbClr val="FFFFFF"/>
                    </a:gs>
                  </a:gsLst>
                  <a:lin ang="5400000" scaled="0"/>
                </a:gradFill>
              </a:rPr>
              <a:t>Incrementally update all items instead of fully rendering a few</a:t>
            </a:r>
          </a:p>
          <a:p>
            <a:endParaRPr lang="en-US" sz="3600" dirty="0">
              <a:gradFill>
                <a:gsLst>
                  <a:gs pos="0">
                    <a:srgbClr val="FFFFFF"/>
                  </a:gs>
                  <a:gs pos="100000">
                    <a:srgbClr val="FFFFFF"/>
                  </a:gs>
                </a:gsLst>
                <a:lin ang="5400000" scaled="0"/>
              </a:gradFill>
            </a:endParaRPr>
          </a:p>
          <a:p>
            <a:r>
              <a:rPr lang="en-US" sz="3600" dirty="0" smtClean="0">
                <a:gradFill>
                  <a:gsLst>
                    <a:gs pos="0">
                      <a:srgbClr val="FFFFFF"/>
                    </a:gs>
                    <a:gs pos="100000">
                      <a:srgbClr val="FFFFFF"/>
                    </a:gs>
                  </a:gsLst>
                  <a:lin ang="5400000" scaled="0"/>
                </a:gradFill>
              </a:rPr>
              <a:t>Windows 8 – N/A</a:t>
            </a:r>
          </a:p>
          <a:p>
            <a:endParaRPr lang="en-US" sz="3600" dirty="0" smtClean="0">
              <a:gradFill>
                <a:gsLst>
                  <a:gs pos="0">
                    <a:srgbClr val="FFFFFF"/>
                  </a:gs>
                  <a:gs pos="100000">
                    <a:srgbClr val="FFFFFF"/>
                  </a:gs>
                </a:gsLst>
                <a:lin ang="5400000" scaled="0"/>
              </a:gradFill>
            </a:endParaRPr>
          </a:p>
          <a:p>
            <a:r>
              <a:rPr lang="en-US" sz="3600" dirty="0" smtClean="0">
                <a:gradFill>
                  <a:gsLst>
                    <a:gs pos="0">
                      <a:srgbClr val="FFFFFF"/>
                    </a:gs>
                    <a:gs pos="100000">
                      <a:srgbClr val="FFFFFF"/>
                    </a:gs>
                  </a:gsLst>
                  <a:lin ang="5400000" scaled="0"/>
                </a:gradFill>
              </a:rPr>
              <a:t>Windows 8.1 – Use </a:t>
            </a:r>
            <a:r>
              <a:rPr lang="en-US" sz="3600" dirty="0" err="1" smtClean="0">
                <a:gradFill>
                  <a:gsLst>
                    <a:gs pos="0">
                      <a:srgbClr val="FFFFFF"/>
                    </a:gs>
                    <a:gs pos="100000">
                      <a:srgbClr val="FFFFFF"/>
                    </a:gs>
                  </a:gsLst>
                  <a:lin ang="5400000" scaled="0"/>
                </a:gradFill>
              </a:rPr>
              <a:t>ContainerContentChanging</a:t>
            </a:r>
            <a:endParaRPr lang="en-US" sz="36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42575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5763491" y="2430461"/>
          <a:ext cx="6245946" cy="3768531"/>
        </p:xfrm>
        <a:graphic>
          <a:graphicData uri="http://schemas.openxmlformats.org/drawingml/2006/table">
            <a:tbl>
              <a:tblPr firstRow="1" bandRow="1">
                <a:tableStyleId>{5A111915-BE36-4E01-A7E5-04B1672EAD32}</a:tableStyleId>
              </a:tblPr>
              <a:tblGrid>
                <a:gridCol w="1750146"/>
                <a:gridCol w="2133600"/>
                <a:gridCol w="2362200"/>
              </a:tblGrid>
              <a:tr h="971111">
                <a:tc>
                  <a:txBody>
                    <a:bodyPr/>
                    <a:lstStyle/>
                    <a:p>
                      <a:endParaRPr lang="en-US" sz="2000" dirty="0">
                        <a:solidFill>
                          <a:schemeClr val="tx1"/>
                        </a:solidFill>
                      </a:endParaRPr>
                    </a:p>
                  </a:txBody>
                  <a:tcPr>
                    <a:solidFill>
                      <a:srgbClr val="505050">
                        <a:alpha val="0"/>
                      </a:srgbClr>
                    </a:solidFill>
                  </a:tcPr>
                </a:tc>
                <a:tc>
                  <a:txBody>
                    <a:bodyPr/>
                    <a:lstStyle/>
                    <a:p>
                      <a:r>
                        <a:rPr lang="en-US" sz="2000" dirty="0" smtClean="0">
                          <a:solidFill>
                            <a:schemeClr val="tx1"/>
                          </a:solidFill>
                        </a:rPr>
                        <a:t>Default </a:t>
                      </a:r>
                      <a:r>
                        <a:rPr lang="en-US" sz="2000" dirty="0" err="1" smtClean="0">
                          <a:solidFill>
                            <a:schemeClr val="tx1"/>
                          </a:solidFill>
                        </a:rPr>
                        <a:t>ItemContainer</a:t>
                      </a:r>
                      <a:endParaRPr lang="en-US" sz="2000" dirty="0" smtClean="0">
                        <a:solidFill>
                          <a:schemeClr val="tx1"/>
                        </a:solidFill>
                      </a:endParaRPr>
                    </a:p>
                    <a:p>
                      <a:r>
                        <a:rPr lang="en-US" sz="2000" dirty="0" smtClean="0">
                          <a:solidFill>
                            <a:schemeClr val="tx1"/>
                          </a:solidFill>
                        </a:rPr>
                        <a:t>Style</a:t>
                      </a:r>
                      <a:endParaRPr lang="en-US" sz="2000" dirty="0">
                        <a:solidFill>
                          <a:schemeClr val="tx1"/>
                        </a:solidFill>
                      </a:endParaRPr>
                    </a:p>
                  </a:txBody>
                  <a:tcPr>
                    <a:solidFill>
                      <a:srgbClr val="7FBA00"/>
                    </a:solidFill>
                  </a:tcPr>
                </a:tc>
                <a:tc>
                  <a:txBody>
                    <a:bodyPr/>
                    <a:lstStyle/>
                    <a:p>
                      <a:r>
                        <a:rPr lang="en-US" sz="2000" dirty="0" smtClean="0">
                          <a:solidFill>
                            <a:schemeClr val="tx1"/>
                          </a:solidFill>
                        </a:rPr>
                        <a:t>Custom</a:t>
                      </a:r>
                      <a:r>
                        <a:rPr lang="en-US" sz="2000" baseline="0" dirty="0" smtClean="0">
                          <a:solidFill>
                            <a:schemeClr val="tx1"/>
                          </a:solidFill>
                        </a:rPr>
                        <a:t> </a:t>
                      </a:r>
                      <a:r>
                        <a:rPr lang="en-US" sz="2000" baseline="0" dirty="0" err="1" smtClean="0">
                          <a:solidFill>
                            <a:schemeClr val="tx1"/>
                          </a:solidFill>
                        </a:rPr>
                        <a:t>ItemContainer</a:t>
                      </a:r>
                      <a:endParaRPr lang="en-US" sz="2000" baseline="0" dirty="0" smtClean="0">
                        <a:solidFill>
                          <a:schemeClr val="tx1"/>
                        </a:solidFill>
                      </a:endParaRPr>
                    </a:p>
                    <a:p>
                      <a:r>
                        <a:rPr lang="en-US" sz="2000" baseline="0" dirty="0" smtClean="0">
                          <a:solidFill>
                            <a:schemeClr val="tx1"/>
                          </a:solidFill>
                        </a:rPr>
                        <a:t>Style</a:t>
                      </a:r>
                      <a:endParaRPr lang="en-US" sz="2000" dirty="0">
                        <a:solidFill>
                          <a:schemeClr val="tx1"/>
                        </a:solidFill>
                      </a:endParaRPr>
                    </a:p>
                  </a:txBody>
                  <a:tcPr>
                    <a:solidFill>
                      <a:srgbClr val="7FBA00"/>
                    </a:solidFill>
                  </a:tcPr>
                </a:tc>
              </a:tr>
              <a:tr h="1397811">
                <a:tc>
                  <a:txBody>
                    <a:bodyPr/>
                    <a:lstStyle/>
                    <a:p>
                      <a:r>
                        <a:rPr lang="en-US" sz="2000" b="1" dirty="0" smtClean="0">
                          <a:solidFill>
                            <a:schemeClr val="tx1"/>
                          </a:solidFill>
                        </a:rPr>
                        <a:t>Windows 8</a:t>
                      </a:r>
                      <a:endParaRPr lang="en-US" sz="2000" b="1" dirty="0">
                        <a:solidFill>
                          <a:schemeClr val="tx1"/>
                        </a:solidFill>
                      </a:endParaRPr>
                    </a:p>
                  </a:txBody>
                  <a:tcPr anchor="ctr">
                    <a:solidFill>
                      <a:srgbClr val="7FBA00"/>
                    </a:solidFill>
                  </a:tcPr>
                </a:tc>
                <a:tc>
                  <a:txBody>
                    <a:bodyPr/>
                    <a:lstStyle/>
                    <a:p>
                      <a:r>
                        <a:rPr lang="en-US" sz="2000" dirty="0" smtClean="0">
                          <a:solidFill>
                            <a:schemeClr val="tx1"/>
                          </a:solidFill>
                        </a:rPr>
                        <a:t>Recompile app for 8.1</a:t>
                      </a:r>
                      <a:endParaRPr lang="en-US" sz="2000" dirty="0">
                        <a:solidFill>
                          <a:schemeClr val="tx1"/>
                        </a:solidFill>
                      </a:endParaRPr>
                    </a:p>
                  </a:txBody>
                  <a:tcPr anchor="ctr"/>
                </a:tc>
                <a:tc>
                  <a:txBody>
                    <a:bodyPr/>
                    <a:lstStyle/>
                    <a:p>
                      <a:r>
                        <a:rPr lang="en-US" sz="2000" dirty="0" smtClean="0">
                          <a:solidFill>
                            <a:schemeClr val="tx1"/>
                          </a:solidFill>
                        </a:rPr>
                        <a:t>Change template to use presenters</a:t>
                      </a:r>
                      <a:endParaRPr lang="en-US" sz="2000" dirty="0">
                        <a:solidFill>
                          <a:schemeClr val="tx1"/>
                        </a:solidFill>
                      </a:endParaRPr>
                    </a:p>
                  </a:txBody>
                  <a:tcPr anchor="ctr"/>
                </a:tc>
              </a:tr>
              <a:tr h="1364880">
                <a:tc>
                  <a:txBody>
                    <a:bodyPr/>
                    <a:lstStyle/>
                    <a:p>
                      <a:r>
                        <a:rPr lang="en-US" sz="2000" b="1" dirty="0" smtClean="0">
                          <a:solidFill>
                            <a:schemeClr val="tx1"/>
                          </a:solidFill>
                        </a:rPr>
                        <a:t>Windows</a:t>
                      </a:r>
                      <a:r>
                        <a:rPr lang="en-US" sz="2000" b="1" baseline="0" dirty="0" smtClean="0">
                          <a:solidFill>
                            <a:schemeClr val="tx1"/>
                          </a:solidFill>
                        </a:rPr>
                        <a:t> 8.1</a:t>
                      </a:r>
                      <a:endParaRPr lang="en-US" sz="2000" b="1" dirty="0">
                        <a:solidFill>
                          <a:schemeClr val="tx1"/>
                        </a:solidFill>
                      </a:endParaRPr>
                    </a:p>
                  </a:txBody>
                  <a:tcPr anchor="ctr">
                    <a:solidFill>
                      <a:srgbClr val="7FBA00"/>
                    </a:solidFill>
                  </a:tcPr>
                </a:tc>
                <a:tc>
                  <a:txBody>
                    <a:bodyPr/>
                    <a:lstStyle/>
                    <a:p>
                      <a:r>
                        <a:rPr lang="en-US" sz="2000" dirty="0" smtClean="0">
                          <a:solidFill>
                            <a:schemeClr val="tx1"/>
                          </a:solidFill>
                        </a:rPr>
                        <a:t>FREE!</a:t>
                      </a:r>
                      <a:endParaRPr lang="en-US" sz="2000" dirty="0">
                        <a:solidFill>
                          <a:schemeClr val="tx1"/>
                        </a:solidFill>
                      </a:endParaRPr>
                    </a:p>
                  </a:txBody>
                  <a:tcPr anchor="ctr"/>
                </a:tc>
                <a:tc>
                  <a:txBody>
                    <a:bodyPr/>
                    <a:lstStyle/>
                    <a:p>
                      <a:pPr marL="0" marR="0" indent="0" algn="l" defTabSz="914166"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Change template to use presenters</a:t>
                      </a:r>
                    </a:p>
                  </a:txBody>
                  <a:tcPr anchor="ctr"/>
                </a:tc>
              </a:tr>
            </a:tbl>
          </a:graphicData>
        </a:graphic>
      </p:graphicFrame>
      <p:sp>
        <p:nvSpPr>
          <p:cNvPr id="2" name="Title 1"/>
          <p:cNvSpPr>
            <a:spLocks noGrp="1"/>
          </p:cNvSpPr>
          <p:nvPr>
            <p:ph type="title"/>
          </p:nvPr>
        </p:nvSpPr>
        <p:spPr/>
        <p:txBody>
          <a:bodyPr/>
          <a:lstStyle/>
          <a:p>
            <a:r>
              <a:rPr lang="en-US" dirty="0" smtClean="0"/>
              <a:t>Review – Presenters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791" y="1401491"/>
            <a:ext cx="1238423" cy="19433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5" y="3725862"/>
            <a:ext cx="5005658" cy="243840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19651" y="4206398"/>
                <a:ext cx="1677987" cy="14773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9600" dirty="0">
                          <a:solidFill>
                            <a:srgbClr val="E84823"/>
                          </a:solidFill>
                          <a:latin typeface="Segoe UI Symbol" panose="020B0502040204020203" pitchFamily="34" charset="0"/>
                          <a:ea typeface="Segoe UI Symbol" panose="020B0502040204020203" pitchFamily="34" charset="0"/>
                        </a:rPr>
                        <m:t>✘</m:t>
                      </m:r>
                    </m:oMath>
                  </m:oMathPara>
                </a14:m>
                <a:endParaRPr lang="en-US" sz="9600" dirty="0" smtClean="0">
                  <a:gradFill>
                    <a:gsLst>
                      <a:gs pos="0">
                        <a:srgbClr val="FFFFFF"/>
                      </a:gs>
                      <a:gs pos="100000">
                        <a:srgbClr val="FFFFFF"/>
                      </a:gs>
                    </a:gsLst>
                    <a:lin ang="5400000" scaled="0"/>
                  </a:gra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19651" y="4206398"/>
                <a:ext cx="1677987" cy="147732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93237" y="1592263"/>
                <a:ext cx="1677987" cy="14773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9600" i="1" dirty="0" smtClean="0">
                          <a:solidFill>
                            <a:srgbClr val="7FBA00"/>
                          </a:solidFill>
                          <a:latin typeface="Cambria Math" panose="02040503050406030204" pitchFamily="18" charset="0"/>
                          <a:ea typeface="Segoe UI Symbol" panose="020B0502040204020203" pitchFamily="34" charset="0"/>
                        </a:rPr>
                        <m:t>✔</m:t>
                      </m:r>
                    </m:oMath>
                  </m:oMathPara>
                </a14:m>
                <a:endParaRPr lang="en-US" sz="9600" dirty="0" smtClean="0">
                  <a:solidFill>
                    <a:srgbClr val="7FBA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3237" y="1592263"/>
                <a:ext cx="1677987" cy="1477328"/>
              </a:xfrm>
              <a:prstGeom prst="rect">
                <a:avLst/>
              </a:prstGeom>
              <a:blipFill rotWithShape="0">
                <a:blip r:embed="rId6"/>
                <a:stretch>
                  <a:fillRect/>
                </a:stretch>
              </a:blipFill>
            </p:spPr>
            <p:txBody>
              <a:bodyPr/>
              <a:lstStyle/>
              <a:p>
                <a:r>
                  <a:rPr lang="en-US">
                    <a:noFill/>
                  </a:rPr>
                  <a:t> </a:t>
                </a:r>
              </a:p>
            </p:txBody>
          </p:sp>
        </mc:Fallback>
      </mc:AlternateContent>
      <p:sp>
        <p:nvSpPr>
          <p:cNvPr id="8" name="Title 1"/>
          <p:cNvSpPr txBox="1">
            <a:spLocks/>
          </p:cNvSpPr>
          <p:nvPr/>
        </p:nvSpPr>
        <p:spPr>
          <a:xfrm>
            <a:off x="5763491" y="1492727"/>
            <a:ext cx="6398346" cy="838200"/>
          </a:xfrm>
          <a:prstGeom prst="rect">
            <a:avLst/>
          </a:prstGeom>
        </p:spPr>
        <p:txBody>
          <a:bodyPr vert="horz" lIns="0" tIns="0" rIns="0" bIns="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r>
              <a:rPr lang="en-US" sz="3600" dirty="0" smtClean="0">
                <a:gradFill>
                  <a:gsLst>
                    <a:gs pos="0">
                      <a:srgbClr val="FFFFFF"/>
                    </a:gs>
                    <a:gs pos="100000">
                      <a:srgbClr val="FFFFFF"/>
                    </a:gs>
                  </a:gsLst>
                  <a:lin ang="5400000" scaled="0"/>
                </a:gradFill>
              </a:rPr>
              <a:t>Improve startup by up to 26%</a:t>
            </a:r>
          </a:p>
        </p:txBody>
      </p:sp>
      <p:sp>
        <p:nvSpPr>
          <p:cNvPr id="10" name="Rectangle 9"/>
          <p:cNvSpPr/>
          <p:nvPr/>
        </p:nvSpPr>
        <p:spPr bwMode="auto">
          <a:xfrm>
            <a:off x="5151437" y="2330927"/>
            <a:ext cx="2359423" cy="1090135"/>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9647237" y="2383980"/>
            <a:ext cx="2514600" cy="421483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3451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 </a:t>
            </a:r>
            <a:r>
              <a:rPr lang="en-US" dirty="0" err="1" smtClean="0"/>
              <a:t>GoToElementStateCore</a:t>
            </a:r>
            <a:endParaRPr lang="en-US" dirty="0"/>
          </a:p>
        </p:txBody>
      </p:sp>
      <p:sp>
        <p:nvSpPr>
          <p:cNvPr id="3" name="Title 1"/>
          <p:cNvSpPr txBox="1">
            <a:spLocks/>
          </p:cNvSpPr>
          <p:nvPr/>
        </p:nvSpPr>
        <p:spPr>
          <a:xfrm>
            <a:off x="274638" y="1516062"/>
            <a:ext cx="9982199" cy="3581400"/>
          </a:xfrm>
          <a:prstGeom prst="rect">
            <a:avLst/>
          </a:prstGeom>
        </p:spPr>
        <p:txBody>
          <a:bodyPr vert="horz" lIns="0" tIns="0" rIns="0" bIns="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r>
              <a:rPr lang="en-US" sz="3600" dirty="0" smtClean="0">
                <a:gradFill>
                  <a:gsLst>
                    <a:gs pos="0">
                      <a:srgbClr val="FFFFFF"/>
                    </a:gs>
                    <a:gs pos="100000">
                      <a:srgbClr val="FFFFFF"/>
                    </a:gs>
                  </a:gsLst>
                  <a:lin ang="5400000" scaled="0"/>
                </a:gradFill>
              </a:rPr>
              <a:t>Improve startup by up to 26%</a:t>
            </a:r>
          </a:p>
          <a:p>
            <a:endParaRPr lang="en-US" sz="3600" dirty="0">
              <a:gradFill>
                <a:gsLst>
                  <a:gs pos="0">
                    <a:srgbClr val="FFFFFF"/>
                  </a:gs>
                  <a:gs pos="100000">
                    <a:srgbClr val="FFFFFF"/>
                  </a:gs>
                </a:gsLst>
                <a:lin ang="5400000" scaled="0"/>
              </a:gradFill>
            </a:endParaRPr>
          </a:p>
          <a:p>
            <a:r>
              <a:rPr lang="en-US" sz="3600" dirty="0" smtClean="0">
                <a:gradFill>
                  <a:gsLst>
                    <a:gs pos="0">
                      <a:srgbClr val="FFFFFF"/>
                    </a:gs>
                    <a:gs pos="100000">
                      <a:srgbClr val="FFFFFF"/>
                    </a:gs>
                  </a:gsLst>
                  <a:lin ang="5400000" scaled="0"/>
                </a:gradFill>
              </a:rPr>
              <a:t>Windows 8 – N/A</a:t>
            </a:r>
          </a:p>
          <a:p>
            <a:endParaRPr lang="en-US" sz="3600" dirty="0" smtClean="0">
              <a:gradFill>
                <a:gsLst>
                  <a:gs pos="0">
                    <a:srgbClr val="FFFFFF"/>
                  </a:gs>
                  <a:gs pos="100000">
                    <a:srgbClr val="FFFFFF"/>
                  </a:gs>
                </a:gsLst>
                <a:lin ang="5400000" scaled="0"/>
              </a:gradFill>
            </a:endParaRPr>
          </a:p>
          <a:p>
            <a:r>
              <a:rPr lang="en-US" sz="3600" dirty="0" smtClean="0">
                <a:gradFill>
                  <a:gsLst>
                    <a:gs pos="0">
                      <a:srgbClr val="FFFFFF"/>
                    </a:gs>
                    <a:gs pos="100000">
                      <a:srgbClr val="FFFFFF"/>
                    </a:gs>
                  </a:gsLst>
                  <a:lin ang="5400000" scaled="0"/>
                </a:gradFill>
              </a:rPr>
              <a:t>Windows 8.1 – Use  </a:t>
            </a:r>
            <a:r>
              <a:rPr lang="en-US" sz="3600" dirty="0" err="1" smtClean="0">
                <a:gradFill>
                  <a:gsLst>
                    <a:gs pos="0">
                      <a:srgbClr val="FFFFFF"/>
                    </a:gs>
                    <a:gs pos="100000">
                      <a:srgbClr val="FFFFFF"/>
                    </a:gs>
                  </a:gsLst>
                  <a:lin ang="5400000" scaled="0"/>
                </a:gradFill>
              </a:rPr>
              <a:t>GoToElementStateCore</a:t>
            </a:r>
            <a:endParaRPr lang="en-US" sz="36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9341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Text Placeholder 4"/>
          <p:cNvSpPr>
            <a:spLocks noGrp="1"/>
          </p:cNvSpPr>
          <p:nvPr>
            <p:ph type="body" sz="quarter" idx="10"/>
          </p:nvPr>
        </p:nvSpPr>
        <p:spPr/>
        <p:txBody>
          <a:bodyPr/>
          <a:lstStyle/>
          <a:p>
            <a:r>
              <a:rPr lang="en-US" sz="2800" dirty="0" smtClean="0"/>
              <a:t>Notes in the slides!</a:t>
            </a:r>
          </a:p>
          <a:p>
            <a:r>
              <a:rPr lang="en-US" sz="2800" dirty="0" smtClean="0"/>
              <a:t>3-157 </a:t>
            </a:r>
            <a:r>
              <a:rPr lang="en-US" sz="2800" dirty="0" err="1" smtClean="0"/>
              <a:t>Xaml</a:t>
            </a:r>
            <a:r>
              <a:rPr lang="en-US" sz="2800" dirty="0" smtClean="0"/>
              <a:t> Performance Fundamentals</a:t>
            </a:r>
          </a:p>
          <a:p>
            <a:r>
              <a:rPr lang="en-US" sz="2800" dirty="0"/>
              <a:t>3-403 App Performance: The Mental Model for Interacting with the Platform</a:t>
            </a:r>
          </a:p>
          <a:p>
            <a:r>
              <a:rPr lang="en-US" sz="2800" dirty="0" smtClean="0"/>
              <a:t>3-099 App Performance: From UX to API for 5 Key Scenarios</a:t>
            </a:r>
          </a:p>
          <a:p>
            <a:r>
              <a:rPr lang="en-US" sz="2800" dirty="0" smtClean="0"/>
              <a:t>2-100 </a:t>
            </a:r>
            <a:r>
              <a:rPr lang="en-US" sz="2800" dirty="0"/>
              <a:t>App </a:t>
            </a:r>
            <a:r>
              <a:rPr lang="en-US" sz="2800" dirty="0" smtClean="0"/>
              <a:t>Performance</a:t>
            </a:r>
            <a:r>
              <a:rPr lang="en-US" sz="2800" dirty="0"/>
              <a:t>: The Windows Performance Toolkit</a:t>
            </a:r>
          </a:p>
          <a:p>
            <a:r>
              <a:rPr lang="en-US" sz="2800" dirty="0" smtClean="0"/>
              <a:t>2-098 App Performance: Planning Costs Less Than Architecting</a:t>
            </a:r>
          </a:p>
          <a:p>
            <a:r>
              <a:rPr lang="en-US" sz="2800" dirty="0" smtClean="0"/>
              <a:t>http</a:t>
            </a:r>
            <a:r>
              <a:rPr lang="en-US" sz="2800" dirty="0"/>
              <a:t>://</a:t>
            </a:r>
            <a:r>
              <a:rPr lang="en-US" sz="2800" dirty="0" smtClean="0"/>
              <a:t>aka.ms.fastxaml</a:t>
            </a:r>
          </a:p>
        </p:txBody>
      </p:sp>
    </p:spTree>
    <p:extLst>
      <p:ext uri="{BB962C8B-B14F-4D97-AF65-F5344CB8AC3E}">
        <p14:creationId xmlns:p14="http://schemas.microsoft.com/office/powerpoint/2010/main" val="36378652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133558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683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964" y="2125662"/>
            <a:ext cx="2943636" cy="2934109"/>
          </a:xfrm>
          <a:prstGeom prst="rect">
            <a:avLst/>
          </a:prstGeom>
        </p:spPr>
      </p:pic>
      <p:sp>
        <p:nvSpPr>
          <p:cNvPr id="11" name="Title 2"/>
          <p:cNvSpPr>
            <a:spLocks noGrp="1"/>
          </p:cNvSpPr>
          <p:nvPr>
            <p:ph type="title"/>
          </p:nvPr>
        </p:nvSpPr>
        <p:spPr>
          <a:xfrm>
            <a:off x="274638" y="296862"/>
            <a:ext cx="11887200" cy="914400"/>
          </a:xfrm>
        </p:spPr>
        <p:txBody>
          <a:bodyPr/>
          <a:lstStyle/>
          <a:p>
            <a:r>
              <a:rPr lang="en-US" dirty="0">
                <a:solidFill>
                  <a:srgbClr val="7FBA00"/>
                </a:solidFill>
              </a:rPr>
              <a:t>Data template</a:t>
            </a:r>
            <a:r>
              <a:rPr lang="en-US" dirty="0"/>
              <a:t> vs. item container template</a:t>
            </a:r>
          </a:p>
        </p:txBody>
      </p:sp>
    </p:spTree>
    <p:extLst>
      <p:ext uri="{BB962C8B-B14F-4D97-AF65-F5344CB8AC3E}">
        <p14:creationId xmlns:p14="http://schemas.microsoft.com/office/powerpoint/2010/main" val="2365150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Panning </a:t>
            </a:r>
            <a:r>
              <a:rPr lang="en-US" dirty="0" err="1" smtClean="0"/>
              <a:t>perf</a:t>
            </a:r>
            <a:r>
              <a:rPr lang="en-US" dirty="0" smtClean="0"/>
              <a:t> overview</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637" y="1211262"/>
            <a:ext cx="5353797" cy="4391638"/>
          </a:xfrm>
          <a:prstGeom prst="rect">
            <a:avLst/>
          </a:prstGeom>
        </p:spPr>
      </p:pic>
      <p:pic>
        <p:nvPicPr>
          <p:cNvPr id="5" name="Picture 4" descr="\\windesign\Shared\zachshal\Assets\Hands\Han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61237" y="4677471"/>
            <a:ext cx="2019956" cy="463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298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7" y="1211262"/>
            <a:ext cx="8468907" cy="4391638"/>
          </a:xfrm>
          <a:prstGeom prst="rect">
            <a:avLst/>
          </a:prstGeom>
        </p:spPr>
      </p:pic>
      <p:sp>
        <p:nvSpPr>
          <p:cNvPr id="3" name="Title 2"/>
          <p:cNvSpPr>
            <a:spLocks noGrp="1"/>
          </p:cNvSpPr>
          <p:nvPr>
            <p:ph type="title"/>
          </p:nvPr>
        </p:nvSpPr>
        <p:spPr/>
        <p:txBody>
          <a:bodyPr/>
          <a:lstStyle/>
          <a:p>
            <a:r>
              <a:rPr lang="en-US" dirty="0" smtClean="0"/>
              <a:t>Panning </a:t>
            </a:r>
            <a:r>
              <a:rPr lang="en-US" dirty="0" err="1" smtClean="0"/>
              <a:t>perf</a:t>
            </a:r>
            <a:r>
              <a:rPr lang="en-US" dirty="0" smtClean="0"/>
              <a:t> overview</a:t>
            </a:r>
            <a:endParaRPr lang="en-US" dirty="0"/>
          </a:p>
        </p:txBody>
      </p:sp>
      <p:pic>
        <p:nvPicPr>
          <p:cNvPr id="4" name="Picture 3" descr="\\windesign\Shared\zachshal\Assets\Hands\Han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79837" y="4677471"/>
            <a:ext cx="2019956" cy="463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100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0DD32DD0-D69E-4CFF-A0B1-C3BC1547CA53}"/>
    </a:ext>
  </a:ext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15BB8D36-BFCB-4EA6-B816-869B286C4401}"/>
    </a:ext>
  </a:extLst>
</a:theme>
</file>

<file path=ppt/theme/theme3.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6.xml><?xml version="1.0" encoding="utf-8"?>
<a:theme xmlns:a="http://schemas.openxmlformats.org/drawingml/2006/main" name="2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Chipalo Street</External_x0020_Speaker>
    <Session_x0020_Code xmlns="2295e2e7-0eeb-498e-8716-217bb2ee6ee3">3-158</Session_x0020_Code>
    <ProductTaxHTField0 xmlns="2295e2e7-0eeb-498e-8716-217bb2ee6ee3">
      <Terms xmlns="http://schemas.microsoft.com/office/infopath/2007/PartnerControls"/>
    </ProductTaxHTField0>
    <Presentation_x0020_Date xmlns="2295e2e7-0eeb-498e-8716-217bb2ee6ee3">2013-06-27T00:00:00-07:00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8b529f77-48ab-4581-b468-93f09345b8aa"/>
    <ds:schemaRef ds:uri="230e9df3-be65-4c73-a93b-d1236ebd677e"/>
    <ds:schemaRef ds:uri="2295e2e7-0eeb-498e-8716-217bb2ee6ee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Build_2013_Template_16x9_v02</Template>
  <TotalTime>39</TotalTime>
  <Words>7949</Words>
  <Application>Microsoft Office PowerPoint</Application>
  <PresentationFormat>Custom</PresentationFormat>
  <Paragraphs>461</Paragraphs>
  <Slides>67</Slides>
  <Notes>60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67</vt:i4>
      </vt:variant>
    </vt:vector>
  </HeadingPairs>
  <TitlesOfParts>
    <vt:vector size="82" baseType="lpstr">
      <vt:lpstr>ＭＳ Ｐゴシック</vt:lpstr>
      <vt:lpstr>Arial</vt:lpstr>
      <vt:lpstr>Avenir LT Pro 45 Book</vt:lpstr>
      <vt:lpstr>Calibri</vt:lpstr>
      <vt:lpstr>Cambria Math</vt:lpstr>
      <vt:lpstr>Consolas</vt:lpstr>
      <vt:lpstr>Segoe UI</vt:lpstr>
      <vt:lpstr>Segoe UI Light</vt:lpstr>
      <vt:lpstr>Segoe UI Symbol</vt:lpstr>
      <vt:lpstr>5-30426_BUILD_2013_Template_White</vt:lpstr>
      <vt:lpstr>1_5-30426_BUILD_2013_Template_D.Blue</vt:lpstr>
      <vt:lpstr>Build_Template_16x9 - Rev 03</vt:lpstr>
      <vt:lpstr>3_Build_Template_16x9 - Rev 03</vt:lpstr>
      <vt:lpstr>2_Build_Template_16x9 - Rev 03</vt:lpstr>
      <vt:lpstr>2_5-30426_BUILD_2013_Template_D.Blue</vt:lpstr>
      <vt:lpstr>PowerPoint Presentation</vt:lpstr>
      <vt:lpstr>Dramatically increase performance for large amounts of data in Xaml GridView and ListView</vt:lpstr>
      <vt:lpstr>Agenda </vt:lpstr>
      <vt:lpstr>Panning </vt:lpstr>
      <vt:lpstr>Data template vs. item container template</vt:lpstr>
      <vt:lpstr>Data template vs. item container template</vt:lpstr>
      <vt:lpstr>Data template vs. item container template</vt:lpstr>
      <vt:lpstr>Panning perf overview</vt:lpstr>
      <vt:lpstr>Panning perf overview</vt:lpstr>
      <vt:lpstr>Panning perf overview</vt:lpstr>
      <vt:lpstr>Panning perf overview</vt:lpstr>
      <vt:lpstr>Panning perf overview – UI virtualization</vt:lpstr>
      <vt:lpstr>Panning perf overview – UI virtualization</vt:lpstr>
      <vt:lpstr>Use ItemsStackPanel or ItemsWrapGrid to get item virtualization. The framework automatically does this for all apps that use the default ItemsPanel.</vt:lpstr>
      <vt:lpstr>Item virtualization improvements</vt:lpstr>
      <vt:lpstr>Panning perf overview</vt:lpstr>
      <vt:lpstr>Panning perf overview</vt:lpstr>
      <vt:lpstr>Panning perf overview</vt:lpstr>
      <vt:lpstr>Panning perf overview</vt:lpstr>
      <vt:lpstr>Panning perf overview</vt:lpstr>
      <vt:lpstr>Placeholders increase perceived performance</vt:lpstr>
      <vt:lpstr>All apps running on Windows 8.1 get placeholders for free.</vt:lpstr>
      <vt:lpstr>Perf improvement from placeholders</vt:lpstr>
      <vt:lpstr>Incrementally updating the data template</vt:lpstr>
      <vt:lpstr>Incrementally updating the data template</vt:lpstr>
      <vt:lpstr>Incrementally updating the data template</vt:lpstr>
      <vt:lpstr>Incrementally updating the data template</vt:lpstr>
      <vt:lpstr>Incrementally updating the data template</vt:lpstr>
      <vt:lpstr>Incrementally updating the data template</vt:lpstr>
      <vt:lpstr>Incrementally updating the data template</vt:lpstr>
      <vt:lpstr>Incrementally updating the data template</vt:lpstr>
      <vt:lpstr>Incrementally updating the data template</vt:lpstr>
      <vt:lpstr>Incrementally updating the data template</vt:lpstr>
      <vt:lpstr>Incrementally updating the data template</vt:lpstr>
      <vt:lpstr>Incrementally updating the data template</vt:lpstr>
      <vt:lpstr>ContainerContentChanging</vt:lpstr>
      <vt:lpstr>Consider implementing incremental updating for scenarios when rendering items is expensive. </vt:lpstr>
      <vt:lpstr>Using ContainerContentChanging to implement incremental updating</vt:lpstr>
      <vt:lpstr>Startup </vt:lpstr>
      <vt:lpstr>Data template vs. item container template</vt:lpstr>
      <vt:lpstr>Data template vs. item container template</vt:lpstr>
      <vt:lpstr>Data template vs. item container template</vt:lpstr>
      <vt:lpstr>Win 8 item container templates are expensive</vt:lpstr>
      <vt:lpstr>Win 8 item container templates are expensive</vt:lpstr>
      <vt:lpstr>Win 8 item container templates are expensive</vt:lpstr>
      <vt:lpstr>Win 8 item container templates are expensive</vt:lpstr>
      <vt:lpstr>Many items exacerbate problem</vt:lpstr>
      <vt:lpstr>Item presenters</vt:lpstr>
      <vt:lpstr>All apps that use default item container visuals start up to 26% faster when running on Windows 8.1</vt:lpstr>
      <vt:lpstr>Use presenters in customized item container templates</vt:lpstr>
      <vt:lpstr>Use presenters in customized item container templates to get start up improvements on Windows 8.1</vt:lpstr>
      <vt:lpstr>Migrating to GridViewItemPresenter</vt:lpstr>
      <vt:lpstr>Structural item container template customization</vt:lpstr>
      <vt:lpstr>Build visual tree with GoToElementStateCore</vt:lpstr>
      <vt:lpstr>Build visual tree with GoToElementStateCore</vt:lpstr>
      <vt:lpstr>Build visual tree with GoToElementStateCore</vt:lpstr>
      <vt:lpstr>Build visual tree with GoToElementStateCore</vt:lpstr>
      <vt:lpstr>Build visual tree with GoToElementStateCore</vt:lpstr>
      <vt:lpstr>Building a visual tree on demand of customized item container templates results in better startup performance and reduced memory overhead.</vt:lpstr>
      <vt:lpstr>Review – Item virtualization</vt:lpstr>
      <vt:lpstr>Review – Placeholders</vt:lpstr>
      <vt:lpstr>Review – Incremental update</vt:lpstr>
      <vt:lpstr>Review – Presenters</vt:lpstr>
      <vt:lpstr>Review – GoToElementStateCore</vt:lpstr>
      <vt:lpstr>Resources</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Dramatically increase performance for large amounts of data in Xaml GridView and ListView.</dc:title>
  <dc:subject>Build 2013</dc:subject>
  <dc:creator>Shows</dc:creator>
  <cp:keywords>Build 2013</cp:keywords>
  <dc:description>Template: Mitchell Derrey, Silver Fox Productions
Formatting: 
Date: October 26-28, 2013
Location: San Francisco, CA
Audience Type: Internal</dc:description>
  <cp:lastModifiedBy>Shows</cp:lastModifiedBy>
  <cp:revision>2</cp:revision>
  <dcterms:created xsi:type="dcterms:W3CDTF">2013-06-27T19:47:35Z</dcterms:created>
  <dcterms:modified xsi:type="dcterms:W3CDTF">2013-06-28T01:31:13Z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