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1" r:id="rId7"/>
    <p:sldMasterId id="2147484449" r:id="rId8"/>
    <p:sldMasterId id="2147484462" r:id="rId9"/>
  </p:sldMasterIdLst>
  <p:notesMasterIdLst>
    <p:notesMasterId r:id="rId30"/>
  </p:notesMasterIdLst>
  <p:handoutMasterIdLst>
    <p:handoutMasterId r:id="rId31"/>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3" autoAdjust="0"/>
    <p:restoredTop sz="38897" autoAdjust="0"/>
  </p:normalViewPr>
  <p:slideViewPr>
    <p:cSldViewPr>
      <p:cViewPr varScale="1">
        <p:scale>
          <a:sx n="39" d="100"/>
          <a:sy n="39" d="100"/>
        </p:scale>
        <p:origin x="3090" y="48"/>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33525" y="914400"/>
            <a:ext cx="8126413" cy="4572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4"/>
          </p:nvPr>
        </p:nvSpPr>
        <p:spPr/>
        <p:txBody>
          <a:bodyPr/>
          <a:lstStyle/>
          <a:p>
            <a:fld id="{3CC11E09-DF29-41C6-8284-8E6AA427DAE1}" type="datetime1">
              <a:rPr lang="en-US" smtClean="0">
                <a:solidFill>
                  <a:prstClr val="black"/>
                </a:solidFill>
              </a:rPr>
              <a:pPr/>
              <a:t>6/27/2013</a:t>
            </a:fld>
            <a:endParaRPr lang="en-US" dirty="0">
              <a:solidFill>
                <a:prstClr val="black"/>
              </a:solidFill>
            </a:endParaRPr>
          </a:p>
        </p:txBody>
      </p:sp>
      <p:sp>
        <p:nvSpPr>
          <p:cNvPr id="9" name="Header Placeholder 8"/>
          <p:cNvSpPr>
            <a:spLocks noGrp="1"/>
          </p:cNvSpPr>
          <p:nvPr>
            <p:ph type="hdr" sz="quarter" idx="15"/>
          </p:nvPr>
        </p:nvSpPr>
        <p:spPr/>
        <p:txBody>
          <a:bodyPr/>
          <a:lstStyle/>
          <a:p>
            <a:r>
              <a:rPr lang="en-US" smtClean="0">
                <a:solidFill>
                  <a:prstClr val="black"/>
                </a:solidFill>
              </a:rPr>
              <a:t>Windows Azure</a:t>
            </a:r>
            <a:endParaRPr lang="en-US" dirty="0">
              <a:solidFill>
                <a:prstClr val="black"/>
              </a:solidFill>
            </a:endParaRPr>
          </a:p>
        </p:txBody>
      </p:sp>
      <p:sp>
        <p:nvSpPr>
          <p:cNvPr id="10" name="Slide Number Placeholder 9"/>
          <p:cNvSpPr>
            <a:spLocks noGrp="1"/>
          </p:cNvSpPr>
          <p:nvPr>
            <p:ph type="sldNum" sz="quarter" idx="16"/>
          </p:nvPr>
        </p:nvSpPr>
        <p:spPr/>
        <p:txBody>
          <a:bodyPr/>
          <a:lstStyle/>
          <a:p>
            <a:fld id="{8B263312-38AA-4E1E-B2B5-0F8F122B24FE}" type="slidenum">
              <a:rPr lang="en-US" smtClean="0">
                <a:solidFill>
                  <a:prstClr val="black"/>
                </a:solidFill>
              </a:rPr>
              <a:pPr/>
              <a:t>2</a:t>
            </a:fld>
            <a:endParaRPr lang="en-US" dirty="0">
              <a:solidFill>
                <a:prstClr val="black"/>
              </a:solidFill>
            </a:endParaRPr>
          </a:p>
        </p:txBody>
      </p:sp>
      <p:sp>
        <p:nvSpPr>
          <p:cNvPr id="11" name="Footer Placeholder 10"/>
          <p:cNvSpPr>
            <a:spLocks noGrp="1"/>
          </p:cNvSpPr>
          <p:nvPr>
            <p:ph type="ftr" sz="quarter" idx="17"/>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solidFill>
                <a:srgbClr val="000000"/>
              </a:solidFill>
              <a:latin typeface="Segoe UI" pitchFamily="34" charset="0"/>
            </a:endParaRPr>
          </a:p>
        </p:txBody>
      </p:sp>
    </p:spTree>
    <p:extLst>
      <p:ext uri="{BB962C8B-B14F-4D97-AF65-F5344CB8AC3E}">
        <p14:creationId xmlns:p14="http://schemas.microsoft.com/office/powerpoint/2010/main" val="1854676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16CED0-41F3-4803-B407-F98151516825}"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47481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94D22F-CD1A-4B48-B839-EA6800BCFC65}"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12625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B8E343B-F5E2-4A2D-8A54-CACC2A82CC93}"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222499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5:23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9336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159DC2D-0D4E-4A9E-9BDC-EE4BEEA7B55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057542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A31A8B-5BE1-4D55-8580-0D0A1A3F0E1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445788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A31A8B-5BE1-4D55-8580-0D0A1A3F0E1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8015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A31A8B-5BE1-4D55-8580-0D0A1A3F0E1E}"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212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3CDF92B-8EAF-48B6-9EB8-A449655582C4}"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465550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634C4A5-6AC1-4DD9-961B-5789E5028EE7}"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47029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C2DD36C-2F06-458F-8081-2B257E68779C}"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8947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Header Placeholder 3"/>
          <p:cNvSpPr>
            <a:spLocks noGrp="1"/>
          </p:cNvSpPr>
          <p:nvPr>
            <p:ph type="hdr" sz="quarter" idx="10"/>
          </p:nvPr>
        </p:nvSpPr>
        <p:spPr/>
        <p:txBody>
          <a:bodyPr/>
          <a:lstStyle/>
          <a:p>
            <a:r>
              <a:rPr lang="en-US" smtClean="0"/>
              <a:t>Build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E5AF8C-41B7-4112-8DFE-8A532592351C}" type="datetime1">
              <a:rPr lang="en-US" smtClean="0"/>
              <a:t>6/27/2013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01806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7453735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554341"/>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777150415"/>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11217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578635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635581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666544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197718716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4197634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83273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0601124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079951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2047389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476881"/>
      </p:ext>
    </p:extLst>
  </p:cSld>
  <p:clrMapOvr>
    <a:masterClrMapping/>
  </p:clrMapOvr>
  <p:extLst>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59662528"/>
      </p:ext>
    </p:extLst>
  </p:cSld>
  <p:clrMapOvr>
    <a:masterClrMapping/>
  </p:clrMapOvr>
  <p:extLst>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347910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140732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00396148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969696">
              <a:alpha val="80000"/>
            </a:srgbClr>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547206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418505281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57025053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5910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0488701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90979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2383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20650" y="6316662"/>
            <a:ext cx="10745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2013 </a:t>
            </a:r>
            <a:r>
              <a:rPr lang="en-US" sz="700" dirty="0">
                <a:gradFill>
                  <a:gsLst>
                    <a:gs pos="0">
                      <a:srgbClr val="FFFFFF"/>
                    </a:gs>
                    <a:gs pos="100000">
                      <a:srgbClr val="FFFFFF"/>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941193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de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103365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FFFFFF"/>
                    </a:gs>
                    <a:gs pos="100000">
                      <a:srgbClr val="FFFFFF"/>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rgbClr val="FFFFFF"/>
                    </a:gs>
                    <a:gs pos="100000">
                      <a:srgbClr val="FFFFFF"/>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dirty="0" smtClean="0"/>
              <a:t>Click to edit Master subtitle style</a:t>
            </a:r>
            <a:endParaRPr lang="en-US" dirty="0"/>
          </a:p>
        </p:txBody>
      </p:sp>
      <p:sp>
        <p:nvSpPr>
          <p:cNvPr id="7" name="Freeform 6"/>
          <p:cNvSpPr>
            <a:spLocks noChangeAspect="1" noEditPoints="1"/>
          </p:cNvSpPr>
          <p:nvPr userDrawn="1"/>
        </p:nvSpPr>
        <p:spPr bwMode="auto">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30187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74638" y="2125663"/>
            <a:ext cx="11887202" cy="912813"/>
          </a:xfrm>
        </p:spPr>
        <p:txBody>
          <a:bodyPr/>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0331579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_Color  2">
    <p:bg>
      <p:bgPr>
        <a:solidFill>
          <a:srgbClr val="505050"/>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0" tIns="0" rIns="0" bIns="0"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0" tIns="0" rIns="0" bIns="0"/>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409374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Content Layout">
    <p:bg>
      <p:bgPr>
        <a:solidFill>
          <a:srgbClr val="505050"/>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0" tIns="0" rIns="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7120103"/>
      </p:ext>
    </p:extLst>
  </p:cSld>
  <p:clrMapOvr>
    <a:masterClrMapping/>
  </p:clrMapOvr>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2">
    <p:bg>
      <p:bgPr>
        <a:solidFill>
          <a:srgbClr val="505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0" tIns="0" rIns="0" bIns="0">
            <a:noAutofit/>
          </a:bodyPr>
          <a:lstStyle>
            <a:lvl1pPr>
              <a:defRPr sz="3600"/>
            </a:lvl1pPr>
            <a:lvl2pPr>
              <a:defRPr sz="28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0" tIns="0" rIns="0" bIns="0">
            <a:noAutofit/>
          </a:bodyPr>
          <a:lstStyle>
            <a:lvl1pPr algn="l" defTabSz="914166" rtl="0" eaLnBrk="1" latinLnBrk="0" hangingPunct="1">
              <a:spcBef>
                <a:spcPct val="0"/>
              </a:spcBef>
              <a:buNone/>
              <a:defRPr lang="en-US" sz="2400" kern="1200" dirty="0" smtClean="0">
                <a:gradFill>
                  <a:gsLst>
                    <a:gs pos="0">
                      <a:schemeClr val="tx1"/>
                    </a:gs>
                    <a:gs pos="100000">
                      <a:schemeClr val="tx1"/>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3" name="Title 2"/>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33375077"/>
      </p:ext>
    </p:extLst>
  </p:cSld>
  <p:clrMapOvr>
    <a:masterClrMapping/>
  </p:clrMapOvr>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505050"/>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588344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505050"/>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0" tIns="0" rIns="0" bIns="0"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26679437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0" tIns="0" rIns="0" bIns="0" anchor="ctr">
            <a:noAutofit/>
          </a:bodyPr>
          <a:lstStyle>
            <a:lvl1pPr>
              <a:lnSpc>
                <a:spcPct val="95000"/>
              </a:lnSpc>
              <a:spcBef>
                <a:spcPts val="0"/>
              </a:spcBef>
              <a:spcAft>
                <a:spcPts val="1632"/>
              </a:spcAft>
              <a:defRPr lang="en-US" sz="3600" kern="1200" dirty="0" smtClean="0">
                <a:gradFill>
                  <a:gsLst>
                    <a:gs pos="0">
                      <a:schemeClr val="tx1"/>
                    </a:gs>
                    <a:gs pos="100000">
                      <a:schemeClr val="tx1"/>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914709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0" tIns="0" rIns="0" bIns="0"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rgbClr val="00BCF2"/>
          </a:solidFill>
          <a:ln>
            <a:noFill/>
          </a:ln>
          <a:extLst/>
        </p:spPr>
        <p:txBody>
          <a:bodyPr vert="horz" wrap="square" lIns="91440" tIns="0" rIns="91440" bIns="0"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103349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bg>
      <p:bgPr>
        <a:solidFill>
          <a:srgbClr val="505050"/>
        </a:solidFill>
        <a:effectLst/>
      </p:bgPr>
    </p:bg>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0" tIns="0" rIns="0" bIns="0" rtlCol="0" anchor="ctr">
            <a:noAutofit/>
          </a:bodyPr>
          <a:lstStyle>
            <a:lvl1pPr>
              <a:defRPr lang="en-US" sz="3600" kern="1200" dirty="0" smtClean="0">
                <a:gradFill>
                  <a:gsLst>
                    <a:gs pos="0">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1"/>
          <a:lstStyle/>
          <a:p>
            <a:r>
              <a:rPr lang="en-US" smtClean="0"/>
              <a:t>Click icon to add picture</a:t>
            </a:r>
            <a:endParaRPr lang="en-US" dirty="0"/>
          </a:p>
        </p:txBody>
      </p:sp>
      <p:sp>
        <p:nvSpPr>
          <p:cNvPr id="2" name="Title 1"/>
          <p:cNvSpPr>
            <a:spLocks noGrp="1"/>
          </p:cNvSpPr>
          <p:nvPr>
            <p:ph type="title" hasCustomPrompt="1"/>
          </p:nvPr>
        </p:nvSpPr>
        <p:spPr/>
        <p:txBody>
          <a:bodyPr lIns="0" tIns="0" rIns="0" bIns="0"/>
          <a:lstStyle/>
          <a:p>
            <a:r>
              <a:rPr lang="en-US" dirty="0" smtClean="0"/>
              <a:t>Click to edit master title style</a:t>
            </a:r>
            <a:endParaRPr lang="en-US" dirty="0"/>
          </a:p>
        </p:txBody>
      </p:sp>
    </p:spTree>
    <p:extLst>
      <p:ext uri="{BB962C8B-B14F-4D97-AF65-F5344CB8AC3E}">
        <p14:creationId xmlns:p14="http://schemas.microsoft.com/office/powerpoint/2010/main" val="30347548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bg>
      <p:bgPr>
        <a:solidFill>
          <a:srgbClr val="505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lIns="0" tIns="0" bIns="0"/>
          <a:lstStyle/>
          <a:p>
            <a:r>
              <a:rPr lang="en-US" dirty="0" smtClean="0"/>
              <a:t>Click to edit master title style</a:t>
            </a:r>
            <a:endParaRPr lang="en-US" dirty="0"/>
          </a:p>
        </p:txBody>
      </p:sp>
    </p:spTree>
    <p:extLst>
      <p:ext uri="{BB962C8B-B14F-4D97-AF65-F5344CB8AC3E}">
        <p14:creationId xmlns:p14="http://schemas.microsoft.com/office/powerpoint/2010/main" val="169599949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rgbClr val="505050"/>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auto">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10533915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bg>
      <p:bgPr>
        <a:solidFill>
          <a:srgbClr val="505050"/>
        </a:solidFill>
        <a:effectLst/>
      </p:bgPr>
    </p:bg>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49993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Logo on Background">
    <p:bg>
      <p:bgPr>
        <a:solidFill>
          <a:srgbClr val="505050"/>
        </a:solidFill>
        <a:effectLst/>
      </p:bgPr>
    </p:bg>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11888787"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2012 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6651633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15990996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82293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841280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424797733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365838874"/>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451158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9353326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83502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53928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95118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251168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403423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443725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5.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2991450563"/>
      </p:ext>
    </p:extLst>
  </p:cSld>
  <p:clrMap bg1="dk1" tx1="lt1" bg2="dk2" tx2="lt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668462"/>
            <a:ext cx="11887200" cy="502920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578882017"/>
      </p:ext>
    </p:extLst>
  </p:cSld>
  <p:clrMap bg1="dk1" tx1="lt1" bg2="dk2" tx2="lt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 id="2147484443" r:id="rId12"/>
    <p:sldLayoutId id="2147484444" r:id="rId13"/>
    <p:sldLayoutId id="2147484445" r:id="rId14"/>
    <p:sldLayoutId id="2147484446" r:id="rId15"/>
    <p:sldLayoutId id="2147484447" r:id="rId16"/>
    <p:sldLayoutId id="2147484448" r:id="rId17"/>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505050"/>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0" tIns="0" rIns="0" bIns="0"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057584437"/>
      </p:ext>
    </p:extLst>
  </p:cSld>
  <p:clrMap bg1="dk1" tx1="lt1" bg2="dk2" tx2="lt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txStyles>
    <p:titleStyle>
      <a:lvl1pPr algn="l" defTabSz="914166" rtl="0" eaLnBrk="1" latinLnBrk="0" hangingPunct="1">
        <a:spcBef>
          <a:spcPct val="0"/>
        </a:spcBef>
        <a:buNone/>
        <a:defRPr sz="4800" kern="1200">
          <a:gradFill>
            <a:gsLst>
              <a:gs pos="0">
                <a:schemeClr val="tx1"/>
              </a:gs>
              <a:gs pos="100000">
                <a:schemeClr val="tx1"/>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0">
                <a:schemeClr val="tx1"/>
              </a:gs>
              <a:gs pos="100000">
                <a:schemeClr val="tx1"/>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0">
                <a:schemeClr val="tx1"/>
              </a:gs>
              <a:gs pos="100000">
                <a:schemeClr val="tx1"/>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0">
                <a:schemeClr val="tx1"/>
              </a:gs>
              <a:gs pos="100000">
                <a:schemeClr val="tx1"/>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0">
                <a:schemeClr val="tx1"/>
              </a:gs>
              <a:gs pos="100000">
                <a:schemeClr val="tx1"/>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0">
                <a:schemeClr val="tx1"/>
              </a:gs>
              <a:gs pos="100000">
                <a:schemeClr val="tx1"/>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346801020"/>
      </p:ext>
    </p:extLst>
  </p:cSld>
  <p:clrMap bg1="dk1" tx1="lt1" bg2="dk2" tx2="lt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 id="2147484474" r:id="rId12"/>
    <p:sldLayoutId id="2147484475"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hyperlink" Target="http://msdn.microsoft.com/en-us/library/windows/apps/dn301831.aspx" TargetMode="External"/><Relationship Id="rId2" Type="http://schemas.openxmlformats.org/officeDocument/2006/relationships/hyperlink" Target="http://msdn.microsoft.com/en-us/library/windows/apps/windows.ui.xaml.controls.webview.aspx" TargetMode="External"/><Relationship Id="rId1" Type="http://schemas.openxmlformats.org/officeDocument/2006/relationships/slideLayout" Target="../slideLayouts/slideLayout43.xml"/><Relationship Id="rId5" Type="http://schemas.openxmlformats.org/officeDocument/2006/relationships/hyperlink" Target="http://msdn.microsoft.com/library/windows/apps/bg182410" TargetMode="External"/><Relationship Id="rId4" Type="http://schemas.openxmlformats.org/officeDocument/2006/relationships/hyperlink" Target="http://code.msdn.microsoft.com/windowsapp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2.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59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err="1" smtClean="0"/>
              <a:t>WebView</a:t>
            </a:r>
            <a:r>
              <a:rPr lang="en-US" dirty="0" smtClean="0"/>
              <a:t> events</a:t>
            </a:r>
            <a:endParaRPr lang="en-US" dirty="0"/>
          </a:p>
        </p:txBody>
      </p:sp>
      <p:sp>
        <p:nvSpPr>
          <p:cNvPr id="3" name="Text Placeholder 2"/>
          <p:cNvSpPr>
            <a:spLocks noGrp="1"/>
          </p:cNvSpPr>
          <p:nvPr>
            <p:ph type="body" sz="quarter" idx="10"/>
          </p:nvPr>
        </p:nvSpPr>
        <p:spPr>
          <a:xfrm>
            <a:off x="427036" y="1668463"/>
            <a:ext cx="11734801" cy="5027612"/>
          </a:xfrm>
        </p:spPr>
        <p:txBody>
          <a:bodyPr>
            <a:normAutofit fontScale="92500" lnSpcReduction="20000"/>
          </a:bodyPr>
          <a:lstStyle/>
          <a:p>
            <a:r>
              <a:rPr lang="en-US" dirty="0" smtClean="0"/>
              <a:t>Navigation events </a:t>
            </a:r>
          </a:p>
          <a:p>
            <a:pPr marL="571500" indent="-571500">
              <a:buFont typeface="Arial" panose="020B0604020202020204" pitchFamily="34" charset="0"/>
              <a:buChar char="•"/>
            </a:pPr>
            <a:r>
              <a:rPr lang="en-US" sz="3200" dirty="0" smtClean="0"/>
              <a:t>Navigation starting </a:t>
            </a:r>
          </a:p>
          <a:p>
            <a:pPr marL="571500" indent="-571500">
              <a:buFont typeface="Arial" panose="020B0604020202020204" pitchFamily="34" charset="0"/>
              <a:buChar char="•"/>
            </a:pPr>
            <a:r>
              <a:rPr lang="en-US" sz="3200" dirty="0" smtClean="0"/>
              <a:t>Content loading </a:t>
            </a:r>
          </a:p>
          <a:p>
            <a:pPr marL="571500" indent="-571500">
              <a:buFont typeface="Arial" panose="020B0604020202020204" pitchFamily="34" charset="0"/>
              <a:buChar char="•"/>
            </a:pPr>
            <a:r>
              <a:rPr lang="en-US" sz="3200" dirty="0" err="1" smtClean="0"/>
              <a:t>DOMContentLoaded</a:t>
            </a:r>
            <a:r>
              <a:rPr lang="en-US" sz="3200" dirty="0" smtClean="0"/>
              <a:t> </a:t>
            </a:r>
          </a:p>
          <a:p>
            <a:pPr marL="571500" indent="-571500">
              <a:buFont typeface="Arial" panose="020B0604020202020204" pitchFamily="34" charset="0"/>
              <a:buChar char="•"/>
            </a:pPr>
            <a:r>
              <a:rPr lang="en-US" sz="3200" dirty="0" smtClean="0"/>
              <a:t>Navigation completed </a:t>
            </a:r>
          </a:p>
          <a:p>
            <a:r>
              <a:rPr lang="en-US" dirty="0" smtClean="0"/>
              <a:t>Content events</a:t>
            </a:r>
          </a:p>
          <a:p>
            <a:pPr marL="571500" indent="-571500">
              <a:buFont typeface="Arial" panose="020B0604020202020204" pitchFamily="34" charset="0"/>
              <a:buChar char="•"/>
            </a:pPr>
            <a:r>
              <a:rPr lang="en-US" sz="3200" dirty="0" err="1" smtClean="0"/>
              <a:t>Unviewable</a:t>
            </a:r>
            <a:r>
              <a:rPr lang="en-US" sz="3200" dirty="0" smtClean="0"/>
              <a:t> content </a:t>
            </a:r>
          </a:p>
          <a:p>
            <a:pPr marL="571500" indent="-571500">
              <a:buFont typeface="Arial" panose="020B0604020202020204" pitchFamily="34" charset="0"/>
              <a:buChar char="•"/>
            </a:pPr>
            <a:r>
              <a:rPr lang="en-US" sz="3200" dirty="0" smtClean="0"/>
              <a:t>Potentially unsafe </a:t>
            </a:r>
            <a:r>
              <a:rPr lang="en-US" sz="3200" dirty="0"/>
              <a:t>c</a:t>
            </a:r>
            <a:r>
              <a:rPr lang="en-US" sz="3200" dirty="0" smtClean="0"/>
              <a:t>ontent</a:t>
            </a:r>
          </a:p>
          <a:p>
            <a:r>
              <a:rPr lang="en-US" dirty="0" smtClean="0"/>
              <a:t>Script</a:t>
            </a:r>
          </a:p>
          <a:p>
            <a:pPr marL="571500" indent="-571500">
              <a:buFont typeface="Arial" panose="020B0604020202020204" pitchFamily="34" charset="0"/>
              <a:buChar char="•"/>
            </a:pPr>
            <a:r>
              <a:rPr lang="en-US" sz="3200" dirty="0" smtClean="0"/>
              <a:t>Script executing</a:t>
            </a:r>
            <a:endParaRPr lang="en-US" sz="3200" dirty="0"/>
          </a:p>
        </p:txBody>
      </p:sp>
    </p:spTree>
    <p:extLst>
      <p:ext uri="{BB962C8B-B14F-4D97-AF65-F5344CB8AC3E}">
        <p14:creationId xmlns:p14="http://schemas.microsoft.com/office/powerpoint/2010/main" val="3951329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err="1" smtClean="0"/>
              <a:t>WebView</a:t>
            </a:r>
            <a:r>
              <a:rPr lang="en-US" dirty="0" smtClean="0"/>
              <a:t> methods</a:t>
            </a:r>
            <a:endParaRPr lang="en-US" dirty="0"/>
          </a:p>
        </p:txBody>
      </p:sp>
      <p:sp>
        <p:nvSpPr>
          <p:cNvPr id="3" name="Text Placeholder 2"/>
          <p:cNvSpPr>
            <a:spLocks noGrp="1"/>
          </p:cNvSpPr>
          <p:nvPr>
            <p:ph type="body" sz="quarter" idx="10"/>
          </p:nvPr>
        </p:nvSpPr>
        <p:spPr>
          <a:xfrm>
            <a:off x="427036" y="1668463"/>
            <a:ext cx="11734801" cy="5027612"/>
          </a:xfrm>
        </p:spPr>
        <p:txBody>
          <a:bodyPr>
            <a:normAutofit fontScale="92500" lnSpcReduction="10000"/>
          </a:bodyPr>
          <a:lstStyle/>
          <a:p>
            <a:r>
              <a:rPr lang="en-US" dirty="0" smtClean="0"/>
              <a:t>Navigation</a:t>
            </a:r>
          </a:p>
          <a:p>
            <a:pPr marL="571500" indent="-571500">
              <a:buFont typeface="Arial" panose="020B0604020202020204" pitchFamily="34" charset="0"/>
              <a:buChar char="•"/>
            </a:pPr>
            <a:r>
              <a:rPr lang="en-US" dirty="0" smtClean="0"/>
              <a:t>Navigate / Stop / Refresh</a:t>
            </a:r>
          </a:p>
          <a:p>
            <a:pPr marL="571500" indent="-571500">
              <a:buFont typeface="Arial" panose="020B0604020202020204" pitchFamily="34" charset="0"/>
              <a:buChar char="•"/>
            </a:pPr>
            <a:r>
              <a:rPr lang="en-US" dirty="0" err="1" smtClean="0"/>
              <a:t>CanGoForward</a:t>
            </a:r>
            <a:r>
              <a:rPr lang="en-US" dirty="0"/>
              <a:t> </a:t>
            </a:r>
            <a:r>
              <a:rPr lang="en-US" dirty="0" smtClean="0"/>
              <a:t>&amp; </a:t>
            </a:r>
            <a:r>
              <a:rPr lang="en-US" dirty="0" err="1" smtClean="0"/>
              <a:t>GoForward</a:t>
            </a:r>
            <a:endParaRPr lang="en-US" dirty="0" smtClean="0"/>
          </a:p>
          <a:p>
            <a:pPr marL="571500" indent="-571500">
              <a:buFont typeface="Arial" panose="020B0604020202020204" pitchFamily="34" charset="0"/>
              <a:buChar char="•"/>
            </a:pPr>
            <a:r>
              <a:rPr lang="en-US" dirty="0" err="1" smtClean="0"/>
              <a:t>CanGoBack</a:t>
            </a:r>
            <a:r>
              <a:rPr lang="en-US" dirty="0"/>
              <a:t> </a:t>
            </a:r>
            <a:r>
              <a:rPr lang="en-US" dirty="0" smtClean="0"/>
              <a:t>&amp; </a:t>
            </a:r>
            <a:r>
              <a:rPr lang="en-US" dirty="0" err="1" smtClean="0"/>
              <a:t>GoBack</a:t>
            </a:r>
            <a:endParaRPr lang="en-US" dirty="0" smtClean="0"/>
          </a:p>
          <a:p>
            <a:r>
              <a:rPr lang="en-US" dirty="0"/>
              <a:t>Content</a:t>
            </a:r>
          </a:p>
          <a:p>
            <a:pPr marL="571500" indent="-571500">
              <a:buFont typeface="Arial" panose="020B0604020202020204" pitchFamily="34" charset="0"/>
              <a:buChar char="•"/>
            </a:pPr>
            <a:r>
              <a:rPr lang="en-US" dirty="0"/>
              <a:t>Capture </a:t>
            </a:r>
            <a:r>
              <a:rPr lang="en-US" dirty="0" smtClean="0"/>
              <a:t>preview </a:t>
            </a:r>
            <a:endParaRPr lang="en-US" dirty="0"/>
          </a:p>
          <a:p>
            <a:pPr marL="571500" indent="-571500">
              <a:buFont typeface="Arial" panose="020B0604020202020204" pitchFamily="34" charset="0"/>
              <a:buChar char="•"/>
            </a:pPr>
            <a:r>
              <a:rPr lang="en-US" dirty="0"/>
              <a:t>Capture </a:t>
            </a:r>
            <a:r>
              <a:rPr lang="en-US" dirty="0" smtClean="0"/>
              <a:t>selection</a:t>
            </a:r>
            <a:endParaRPr lang="en-US" dirty="0"/>
          </a:p>
          <a:p>
            <a:r>
              <a:rPr lang="en-US" dirty="0" smtClean="0"/>
              <a:t>Communication</a:t>
            </a:r>
          </a:p>
          <a:p>
            <a:pPr marL="571500" indent="-571500">
              <a:buFont typeface="Arial" panose="020B0604020202020204" pitchFamily="34" charset="0"/>
              <a:buChar char="•"/>
            </a:pPr>
            <a:r>
              <a:rPr lang="en-US" dirty="0" err="1" smtClean="0"/>
              <a:t>InvokeScriptAsync</a:t>
            </a:r>
            <a:r>
              <a:rPr lang="en-US" dirty="0" smtClean="0"/>
              <a:t> &amp; </a:t>
            </a:r>
            <a:r>
              <a:rPr lang="en-US" dirty="0" err="1" smtClean="0"/>
              <a:t>ScriptNotify</a:t>
            </a:r>
            <a:endParaRPr lang="en-US" dirty="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048538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Protecting your app and customer data</a:t>
            </a:r>
            <a:endParaRPr lang="en-US" dirty="0"/>
          </a:p>
        </p:txBody>
      </p:sp>
      <p:sp>
        <p:nvSpPr>
          <p:cNvPr id="3" name="Text Placeholder 2"/>
          <p:cNvSpPr>
            <a:spLocks noGrp="1"/>
          </p:cNvSpPr>
          <p:nvPr>
            <p:ph type="body" sz="quarter" idx="10"/>
          </p:nvPr>
        </p:nvSpPr>
        <p:spPr/>
        <p:txBody>
          <a:bodyPr/>
          <a:lstStyle/>
          <a:p>
            <a:pPr marL="571500" indent="-571500">
              <a:lnSpc>
                <a:spcPct val="150000"/>
              </a:lnSpc>
              <a:buFont typeface="Arial" panose="020B0604020202020204" pitchFamily="34" charset="0"/>
              <a:buChar char="•"/>
            </a:pPr>
            <a:r>
              <a:rPr lang="en-US" dirty="0" err="1" smtClean="0"/>
              <a:t>SmartScreen</a:t>
            </a:r>
            <a:r>
              <a:rPr lang="en-US" dirty="0" smtClean="0"/>
              <a:t> in WebView</a:t>
            </a:r>
          </a:p>
          <a:p>
            <a:pPr marL="571500" indent="-571500">
              <a:lnSpc>
                <a:spcPct val="150000"/>
              </a:lnSpc>
              <a:buFont typeface="Arial" panose="020B0604020202020204" pitchFamily="34" charset="0"/>
              <a:buChar char="•"/>
            </a:pPr>
            <a:r>
              <a:rPr lang="en-US" dirty="0" smtClean="0"/>
              <a:t>Intentional and Trustworthy Communication</a:t>
            </a:r>
          </a:p>
          <a:p>
            <a:pPr marL="571500" indent="-571500">
              <a:lnSpc>
                <a:spcPct val="150000"/>
              </a:lnSpc>
              <a:buFont typeface="Arial" panose="020B0604020202020204" pitchFamily="34" charset="0"/>
              <a:buChar char="•"/>
            </a:pPr>
            <a:r>
              <a:rPr lang="en-US" dirty="0" smtClean="0"/>
              <a:t>Manifest and SSL is critical for app and data integrity</a:t>
            </a:r>
          </a:p>
          <a:p>
            <a:pPr marL="1028582" lvl="2" indent="-571500">
              <a:lnSpc>
                <a:spcPct val="150000"/>
              </a:lnSpc>
            </a:pPr>
            <a:r>
              <a:rPr lang="en-US" dirty="0" smtClean="0"/>
              <a:t>Impact for </a:t>
            </a:r>
            <a:r>
              <a:rPr lang="en-US" dirty="0" err="1" smtClean="0"/>
              <a:t>iframes</a:t>
            </a:r>
            <a:r>
              <a:rPr lang="en-US" dirty="0" smtClean="0"/>
              <a:t> </a:t>
            </a:r>
          </a:p>
          <a:p>
            <a:pPr marL="1028582" lvl="2" indent="-571500">
              <a:lnSpc>
                <a:spcPct val="150000"/>
              </a:lnSpc>
            </a:pPr>
            <a:r>
              <a:rPr lang="en-US" dirty="0" smtClean="0"/>
              <a:t>WebView and </a:t>
            </a:r>
            <a:r>
              <a:rPr lang="en-US" dirty="0" err="1" smtClean="0"/>
              <a:t>ScriptNotify</a:t>
            </a:r>
            <a:endParaRPr lang="en-US" dirty="0" smtClean="0"/>
          </a:p>
          <a:p>
            <a:pPr lvl="1"/>
            <a:endParaRPr lang="en-US" dirty="0"/>
          </a:p>
          <a:p>
            <a:pPr lvl="1"/>
            <a:endParaRPr lang="en-US" dirty="0" smtClean="0"/>
          </a:p>
          <a:p>
            <a:pPr lvl="1"/>
            <a:endParaRPr lang="en-US" dirty="0" smtClean="0"/>
          </a:p>
          <a:p>
            <a:endParaRPr lang="en-US" dirty="0" smtClean="0"/>
          </a:p>
          <a:p>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230269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 Intro to WebView</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3123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 WebView in HTML</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10841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WebView local </a:t>
            </a:r>
            <a:r>
              <a:rPr lang="en-US" dirty="0"/>
              <a:t>n</a:t>
            </a:r>
            <a:r>
              <a:rPr lang="en-US" dirty="0" smtClean="0"/>
              <a:t>avigation </a:t>
            </a:r>
            <a:r>
              <a:rPr lang="en-US" dirty="0"/>
              <a:t>s</a:t>
            </a:r>
            <a:r>
              <a:rPr lang="en-US" dirty="0" smtClean="0"/>
              <a:t>upport</a:t>
            </a:r>
            <a:endParaRPr lang="en-US" dirty="0"/>
          </a:p>
        </p:txBody>
      </p:sp>
      <p:sp>
        <p:nvSpPr>
          <p:cNvPr id="3" name="Text Placeholder 2"/>
          <p:cNvSpPr>
            <a:spLocks noGrp="1"/>
          </p:cNvSpPr>
          <p:nvPr>
            <p:ph type="body" sz="quarter" idx="10"/>
          </p:nvPr>
        </p:nvSpPr>
        <p:spPr>
          <a:xfrm>
            <a:off x="427036" y="1668463"/>
            <a:ext cx="11734801" cy="5027612"/>
          </a:xfrm>
        </p:spPr>
        <p:txBody>
          <a:bodyPr/>
          <a:lstStyle/>
          <a:p>
            <a:pPr marL="571500" indent="-571500">
              <a:buFont typeface="Arial" panose="020B0604020202020204" pitchFamily="34" charset="0"/>
              <a:buChar char="•"/>
            </a:pPr>
            <a:r>
              <a:rPr lang="en-US" dirty="0" smtClean="0"/>
              <a:t>Navigation to </a:t>
            </a:r>
            <a:r>
              <a:rPr lang="en-US" dirty="0" err="1" smtClean="0"/>
              <a:t>ms-appdata</a:t>
            </a:r>
            <a:r>
              <a:rPr lang="en-US" dirty="0" smtClean="0"/>
              <a:t>:// </a:t>
            </a:r>
          </a:p>
          <a:p>
            <a:pPr marL="1028582" lvl="2" indent="-571500"/>
            <a:r>
              <a:rPr lang="en-US" dirty="0" smtClean="0"/>
              <a:t>http:// - navigate to internet content</a:t>
            </a:r>
          </a:p>
          <a:p>
            <a:pPr marL="1028582" lvl="2" indent="-571500"/>
            <a:r>
              <a:rPr lang="en-US" dirty="0" err="1" smtClean="0"/>
              <a:t>ms</a:t>
            </a:r>
            <a:r>
              <a:rPr lang="en-US" dirty="0" smtClean="0"/>
              <a:t>-</a:t>
            </a:r>
            <a:r>
              <a:rPr lang="en-US" dirty="0" err="1" smtClean="0"/>
              <a:t>appx</a:t>
            </a:r>
            <a:r>
              <a:rPr lang="en-US" dirty="0" smtClean="0"/>
              <a:t>-web:// - navigate to content in app package</a:t>
            </a:r>
          </a:p>
          <a:p>
            <a:pPr marL="1028582" lvl="2" indent="-571500"/>
            <a:r>
              <a:rPr lang="en-US" dirty="0" err="1" smtClean="0"/>
              <a:t>ms-appdata</a:t>
            </a:r>
            <a:r>
              <a:rPr lang="en-US" dirty="0" smtClean="0"/>
              <a:t>:// - navigate to local app state directory</a:t>
            </a:r>
            <a:endParaRPr lang="en-US" sz="2000" dirty="0" smtClean="0">
              <a:latin typeface="Consolas" panose="020B0609020204030204" pitchFamily="49" charset="0"/>
              <a:cs typeface="Consolas" panose="020B0609020204030204" pitchFamily="49" charset="0"/>
            </a:endParaRPr>
          </a:p>
          <a:p>
            <a:pPr marL="342900" indent="-342900">
              <a:buFont typeface="Arial" panose="020B0604020202020204" pitchFamily="34" charset="0"/>
              <a:buChar char="•"/>
            </a:pPr>
            <a:endParaRPr lang="en-US" sz="2000" dirty="0">
              <a:latin typeface="Consolas" panose="020B0609020204030204" pitchFamily="49" charset="0"/>
              <a:cs typeface="Consolas" panose="020B0609020204030204" pitchFamily="49" charset="0"/>
            </a:endParaRPr>
          </a:p>
          <a:p>
            <a:pPr marL="571500" indent="-571500">
              <a:buFont typeface="Arial" panose="020B0604020202020204" pitchFamily="34" charset="0"/>
              <a:buChar char="•"/>
            </a:pPr>
            <a:r>
              <a:rPr lang="en-US" dirty="0" err="1" smtClean="0"/>
              <a:t>Nativation</a:t>
            </a:r>
            <a:r>
              <a:rPr lang="en-US" dirty="0" smtClean="0"/>
              <a:t> to </a:t>
            </a:r>
            <a:r>
              <a:rPr lang="en-US" dirty="0" err="1" smtClean="0"/>
              <a:t>ms</a:t>
            </a:r>
            <a:r>
              <a:rPr lang="en-US" dirty="0" smtClean="0"/>
              <a:t>-local-stream://</a:t>
            </a:r>
            <a:endParaRPr lang="en-US" dirty="0"/>
          </a:p>
          <a:p>
            <a:pPr marL="1028582" lvl="2" indent="-571500"/>
            <a:r>
              <a:rPr lang="en-US" dirty="0" err="1" smtClean="0"/>
              <a:t>myWebView.NavigateToLocalStreamUri</a:t>
            </a:r>
            <a:r>
              <a:rPr lang="en-US" dirty="0" smtClean="0"/>
              <a:t>( </a:t>
            </a:r>
            <a:r>
              <a:rPr lang="en-US" dirty="0" err="1" smtClean="0"/>
              <a:t>initialUri</a:t>
            </a:r>
            <a:r>
              <a:rPr lang="en-US" dirty="0" smtClean="0"/>
              <a:t>, resolver );</a:t>
            </a:r>
          </a:p>
          <a:p>
            <a:pPr marL="1028582" lvl="2" indent="-571500"/>
            <a:r>
              <a:rPr lang="en-US" dirty="0" err="1" smtClean="0"/>
              <a:t>BuildLocalStreamUri</a:t>
            </a:r>
            <a:r>
              <a:rPr lang="en-US" dirty="0" smtClean="0"/>
              <a:t> </a:t>
            </a:r>
            <a:r>
              <a:rPr lang="en-US" i="1" dirty="0" smtClean="0"/>
              <a:t>– constructs initial </a:t>
            </a:r>
            <a:r>
              <a:rPr lang="en-US" i="1" dirty="0" err="1" smtClean="0"/>
              <a:t>ms</a:t>
            </a:r>
            <a:r>
              <a:rPr lang="en-US" i="1" dirty="0" smtClean="0"/>
              <a:t>-local-stream:// URI</a:t>
            </a:r>
          </a:p>
          <a:p>
            <a:pPr marL="1028582" lvl="2" indent="-571500"/>
            <a:r>
              <a:rPr lang="en-US" dirty="0" err="1" smtClean="0"/>
              <a:t>IUriToStreamResolver</a:t>
            </a:r>
            <a:r>
              <a:rPr lang="en-US" dirty="0" smtClean="0"/>
              <a:t> </a:t>
            </a:r>
            <a:r>
              <a:rPr lang="en-US" i="1" dirty="0" smtClean="0"/>
              <a:t>– returns </a:t>
            </a:r>
            <a:r>
              <a:rPr lang="en-US" i="1" dirty="0" err="1" smtClean="0"/>
              <a:t>Windows.Storage.Streams.IInputStream</a:t>
            </a:r>
            <a:endParaRPr lang="en-US" i="1" dirty="0" smtClean="0"/>
          </a:p>
          <a:p>
            <a:pPr marL="1028582" lvl="2" indent="-571500"/>
            <a:endParaRPr lang="en-US" dirty="0" smtClean="0"/>
          </a:p>
          <a:p>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0783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DEMO: WebView on XAML</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7424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sz="quarter" idx="10"/>
          </p:nvPr>
        </p:nvSpPr>
        <p:spPr/>
        <p:txBody>
          <a:bodyPr/>
          <a:lstStyle/>
          <a:p>
            <a:pPr marL="571500" indent="-571500">
              <a:buFont typeface="Arial" panose="020B0604020202020204" pitchFamily="34" charset="0"/>
              <a:buChar char="•"/>
            </a:pPr>
            <a:r>
              <a:rPr lang="en-US" dirty="0" smtClean="0"/>
              <a:t>Dramatically improved WebView</a:t>
            </a:r>
          </a:p>
          <a:p>
            <a:pPr marL="571500" indent="-571500">
              <a:buFont typeface="Arial" panose="020B0604020202020204" pitchFamily="34" charset="0"/>
              <a:buChar char="•"/>
            </a:pPr>
            <a:r>
              <a:rPr lang="en-US" dirty="0" smtClean="0"/>
              <a:t>Use </a:t>
            </a:r>
            <a:r>
              <a:rPr lang="en-US" dirty="0" err="1" smtClean="0"/>
              <a:t>WebView</a:t>
            </a:r>
            <a:r>
              <a:rPr lang="en-US" dirty="0" smtClean="0"/>
              <a:t> where possible</a:t>
            </a:r>
          </a:p>
          <a:p>
            <a:pPr marL="571500" indent="-571500">
              <a:buFont typeface="Arial" panose="020B0604020202020204" pitchFamily="34" charset="0"/>
              <a:buChar char="•"/>
            </a:pPr>
            <a:r>
              <a:rPr lang="en-US" dirty="0" smtClean="0"/>
              <a:t>Move to SSL to protect your code and your customer</a:t>
            </a:r>
            <a:endParaRPr lang="en-US" dirty="0"/>
          </a:p>
        </p:txBody>
      </p:sp>
    </p:spTree>
    <p:extLst>
      <p:ext uri="{BB962C8B-B14F-4D97-AF65-F5344CB8AC3E}">
        <p14:creationId xmlns:p14="http://schemas.microsoft.com/office/powerpoint/2010/main" val="2046433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en-US" dirty="0" smtClean="0">
                <a:hlinkClick r:id="rId2"/>
              </a:rPr>
              <a:t>WebView API reference (XAML)</a:t>
            </a:r>
            <a:endParaRPr lang="en-US" dirty="0" smtClean="0"/>
          </a:p>
          <a:p>
            <a:pPr marL="571500" indent="-571500">
              <a:buFont typeface="Arial" panose="020B0604020202020204" pitchFamily="34" charset="0"/>
              <a:buChar char="•"/>
            </a:pPr>
            <a:r>
              <a:rPr lang="en-US" dirty="0" smtClean="0">
                <a:hlinkClick r:id="rId3"/>
              </a:rPr>
              <a:t>WebView API reference (WinJS)</a:t>
            </a:r>
            <a:endParaRPr lang="en-US" dirty="0" smtClean="0"/>
          </a:p>
          <a:p>
            <a:pPr marL="571500" indent="-571500">
              <a:buFont typeface="Arial" panose="020B0604020202020204" pitchFamily="34" charset="0"/>
              <a:buChar char="•"/>
            </a:pPr>
            <a:r>
              <a:rPr lang="en-US" dirty="0" smtClean="0">
                <a:hlinkClick r:id="rId4"/>
              </a:rPr>
              <a:t>Windows 8.1 Preview Samples</a:t>
            </a:r>
            <a:endParaRPr lang="en-US" dirty="0" smtClean="0"/>
          </a:p>
          <a:p>
            <a:pPr marL="571500" indent="-571500">
              <a:buFont typeface="Arial" panose="020B0604020202020204" pitchFamily="34" charset="0"/>
              <a:buChar char="•"/>
            </a:pPr>
            <a:r>
              <a:rPr lang="en-US" dirty="0" smtClean="0">
                <a:hlinkClick r:id="rId5"/>
              </a:rPr>
              <a:t>Windows 8.1 Preview: New APIs and features for developers</a:t>
            </a:r>
            <a:endParaRPr lang="en-US" dirty="0"/>
          </a:p>
        </p:txBody>
      </p:sp>
    </p:spTree>
    <p:extLst>
      <p:ext uri="{BB962C8B-B14F-4D97-AF65-F5344CB8AC3E}">
        <p14:creationId xmlns:p14="http://schemas.microsoft.com/office/powerpoint/2010/main" val="3403006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98776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WebView: Bringing the web to your app</a:t>
            </a:r>
            <a:endParaRPr lang="en-US" sz="5400" dirty="0"/>
          </a:p>
        </p:txBody>
      </p:sp>
      <p:sp>
        <p:nvSpPr>
          <p:cNvPr id="3" name="Subtitle 2"/>
          <p:cNvSpPr>
            <a:spLocks noGrp="1"/>
          </p:cNvSpPr>
          <p:nvPr>
            <p:ph type="subTitle" idx="1"/>
          </p:nvPr>
        </p:nvSpPr>
        <p:spPr/>
        <p:txBody>
          <a:bodyPr/>
          <a:lstStyle/>
          <a:p>
            <a:r>
              <a:rPr lang="en-US" dirty="0" smtClean="0"/>
              <a:t>John Hazen</a:t>
            </a:r>
          </a:p>
          <a:p>
            <a:r>
              <a:rPr lang="en-US" dirty="0" smtClean="0"/>
              <a:t>Program Manager</a:t>
            </a:r>
          </a:p>
          <a:p>
            <a:r>
              <a:rPr lang="en-US" dirty="0" smtClean="0"/>
              <a:t>3-179</a:t>
            </a:r>
          </a:p>
        </p:txBody>
      </p:sp>
    </p:spTree>
    <p:extLst>
      <p:ext uri="{BB962C8B-B14F-4D97-AF65-F5344CB8AC3E}">
        <p14:creationId xmlns:p14="http://schemas.microsoft.com/office/powerpoint/2010/main" val="2659466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043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694237" y="1820862"/>
            <a:ext cx="7315203" cy="3200401"/>
          </a:xfrm>
        </p:spPr>
        <p:txBody>
          <a:bodyPr/>
          <a:lstStyle/>
          <a:p>
            <a:r>
              <a:rPr lang="en-US" dirty="0" smtClean="0"/>
              <a:t>Web + Windows</a:t>
            </a:r>
          </a:p>
          <a:p>
            <a:r>
              <a:rPr lang="en-US" dirty="0" smtClean="0"/>
              <a:t>Introduction to WebView</a:t>
            </a:r>
          </a:p>
          <a:p>
            <a:r>
              <a:rPr lang="en-US" baseline="0" dirty="0" smtClean="0"/>
              <a:t>Demos and Code</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6625" r="16625"/>
          <a:stretch>
            <a:fillRect/>
          </a:stretch>
        </p:blipFill>
        <p:spPr>
          <a:xfrm>
            <a:off x="274637" y="1535875"/>
            <a:ext cx="3962399" cy="3922776"/>
          </a:xfrm>
        </p:spPr>
      </p:pic>
    </p:spTree>
    <p:extLst>
      <p:ext uri="{BB962C8B-B14F-4D97-AF65-F5344CB8AC3E}">
        <p14:creationId xmlns:p14="http://schemas.microsoft.com/office/powerpoint/2010/main" val="619713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237" y="2221469"/>
            <a:ext cx="2593992" cy="2593992"/>
          </a:xfrm>
          <a:prstGeom prst="rect">
            <a:avLst/>
          </a:prstGeom>
        </p:spPr>
      </p:pic>
      <p:sp>
        <p:nvSpPr>
          <p:cNvPr id="9" name="Plus 8"/>
          <p:cNvSpPr/>
          <p:nvPr/>
        </p:nvSpPr>
        <p:spPr bwMode="auto">
          <a:xfrm>
            <a:off x="5075237" y="2700626"/>
            <a:ext cx="1752600" cy="1593272"/>
          </a:xfrm>
          <a:prstGeom prst="mathPlus">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2429" y="1562099"/>
            <a:ext cx="3572608" cy="3870325"/>
          </a:xfrm>
          <a:prstGeom prst="rect">
            <a:avLst/>
          </a:prstGeom>
        </p:spPr>
      </p:pic>
    </p:spTree>
    <p:extLst>
      <p:ext uri="{BB962C8B-B14F-4D97-AF65-F5344CB8AC3E}">
        <p14:creationId xmlns:p14="http://schemas.microsoft.com/office/powerpoint/2010/main" val="3623293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3481007" y="41106"/>
            <a:ext cx="4878412" cy="30861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6237" y="2221469"/>
            <a:ext cx="2593992" cy="2593992"/>
          </a:xfrm>
          <a:prstGeom prst="rect">
            <a:avLst/>
          </a:prstGeom>
        </p:spPr>
      </p:pic>
      <p:sp>
        <p:nvSpPr>
          <p:cNvPr id="9" name="Plus 8"/>
          <p:cNvSpPr/>
          <p:nvPr/>
        </p:nvSpPr>
        <p:spPr bwMode="auto">
          <a:xfrm>
            <a:off x="5075237" y="2700626"/>
            <a:ext cx="1752600" cy="1593272"/>
          </a:xfrm>
          <a:prstGeom prst="mathPlus">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
        <p:nvSpPr>
          <p:cNvPr id="3" name="Arc 2"/>
          <p:cNvSpPr/>
          <p:nvPr/>
        </p:nvSpPr>
        <p:spPr>
          <a:xfrm>
            <a:off x="-563563" y="220662"/>
            <a:ext cx="4419600" cy="7543800"/>
          </a:xfrm>
          <a:prstGeom prst="arc">
            <a:avLst/>
          </a:prstGeom>
          <a:ln w="66675">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7" name="Arc 6"/>
          <p:cNvSpPr/>
          <p:nvPr/>
        </p:nvSpPr>
        <p:spPr>
          <a:xfrm flipH="1">
            <a:off x="8077200" y="220662"/>
            <a:ext cx="4084637" cy="7543800"/>
          </a:xfrm>
          <a:prstGeom prst="arc">
            <a:avLst/>
          </a:prstGeom>
          <a:ln w="66675">
            <a:solidFill>
              <a:schemeClr val="tx1"/>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pic>
        <p:nvPicPr>
          <p:cNvPr id="13" name="Picture 1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2429" y="1562099"/>
            <a:ext cx="3572608" cy="387032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65166" y="4293898"/>
            <a:ext cx="4610100" cy="2591915"/>
          </a:xfrm>
          <a:prstGeom prst="rect">
            <a:avLst/>
          </a:prstGeom>
        </p:spPr>
      </p:pic>
    </p:spTree>
    <p:extLst>
      <p:ext uri="{BB962C8B-B14F-4D97-AF65-F5344CB8AC3E}">
        <p14:creationId xmlns:p14="http://schemas.microsoft.com/office/powerpoint/2010/main" val="1162973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 fill="hold"/>
                                        <p:tgtEl>
                                          <p:spTgt spid="6"/>
                                        </p:tgtEl>
                                      </p:cBhvr>
                                      <p:by x="50000" y="50000"/>
                                    </p:animScale>
                                  </p:childTnLst>
                                </p:cTn>
                              </p:par>
                              <p:par>
                                <p:cTn id="7" presetID="2" presetClass="entr" presetSubtype="1"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0-#ppt_h/2"/>
                                          </p:val>
                                        </p:tav>
                                        <p:tav tm="100000">
                                          <p:val>
                                            <p:strVal val="#ppt_y"/>
                                          </p:val>
                                        </p:tav>
                                      </p:tavLst>
                                    </p:anim>
                                  </p:childTnLst>
                                </p:cTn>
                              </p:par>
                              <p:par>
                                <p:cTn id="11" presetID="2"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6" presetClass="emph" presetSubtype="0" fill="hold" nodeType="withEffect">
                                  <p:stCondLst>
                                    <p:cond delay="0"/>
                                  </p:stCondLst>
                                  <p:childTnLst>
                                    <p:animScale>
                                      <p:cBhvr>
                                        <p:cTn id="16" dur="500" fill="hold"/>
                                        <p:tgtEl>
                                          <p:spTgt spid="13"/>
                                        </p:tgtEl>
                                      </p:cBhvr>
                                      <p:by x="50000" y="50000"/>
                                    </p:animScale>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10" presetClass="exit" presetSubtype="0" fill="hold" grpId="0"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par>
                          <p:cTn id="24" fill="hold">
                            <p:stCondLst>
                              <p:cond delay="500"/>
                            </p:stCondLst>
                            <p:childTnLst>
                              <p:par>
                                <p:cTn id="25" presetID="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27037" y="539876"/>
            <a:ext cx="11887199" cy="912813"/>
          </a:xfrm>
        </p:spPr>
        <p:txBody>
          <a:bodyPr/>
          <a:lstStyle/>
          <a:p>
            <a:r>
              <a:rPr lang="en-US" dirty="0" smtClean="0"/>
              <a:t>Continuum of Support</a:t>
            </a:r>
            <a:endParaRPr lang="en-US" dirty="0"/>
          </a:p>
        </p:txBody>
      </p:sp>
      <p:sp>
        <p:nvSpPr>
          <p:cNvPr id="12" name="Text Placeholder 11"/>
          <p:cNvSpPr>
            <a:spLocks noGrp="1"/>
          </p:cNvSpPr>
          <p:nvPr>
            <p:ph type="body" sz="quarter" idx="10"/>
          </p:nvPr>
        </p:nvSpPr>
        <p:spPr>
          <a:xfrm>
            <a:off x="1514223" y="2735262"/>
            <a:ext cx="10668000" cy="3581400"/>
          </a:xfrm>
        </p:spPr>
        <p:txBody>
          <a:bodyPr/>
          <a:lstStyle/>
          <a:p>
            <a:pPr marL="571500" indent="-571500">
              <a:buFont typeface="Arial" panose="020B0604020202020204" pitchFamily="34" charset="0"/>
              <a:buChar char="•"/>
            </a:pPr>
            <a:r>
              <a:rPr lang="en-US" dirty="0" smtClean="0"/>
              <a:t>IE with live </a:t>
            </a:r>
            <a:r>
              <a:rPr lang="en-US" dirty="0"/>
              <a:t>t</a:t>
            </a:r>
            <a:r>
              <a:rPr lang="en-US" dirty="0" smtClean="0"/>
              <a:t>iles, notifications, and contracts</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Building </a:t>
            </a:r>
            <a:r>
              <a:rPr lang="en-US" dirty="0" smtClean="0"/>
              <a:t>Windows Store </a:t>
            </a:r>
            <a:r>
              <a:rPr lang="en-US" dirty="0"/>
              <a:t>apps using familiar web technologies</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r>
              <a:rPr lang="en-US" dirty="0" smtClean="0"/>
              <a:t>Web </a:t>
            </a:r>
            <a:r>
              <a:rPr lang="en-US" dirty="0"/>
              <a:t>s</a:t>
            </a:r>
            <a:r>
              <a:rPr lang="en-US" dirty="0" smtClean="0"/>
              <a:t>ites integrated into Windows Store </a:t>
            </a:r>
            <a:r>
              <a:rPr lang="en-US" dirty="0"/>
              <a:t>a</a:t>
            </a:r>
            <a:r>
              <a:rPr lang="en-US" dirty="0" smtClean="0"/>
              <a:t>pps</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237" y="449262"/>
            <a:ext cx="1370013" cy="1370013"/>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53548" y="277359"/>
            <a:ext cx="1593911" cy="1581956"/>
          </a:xfrm>
          <a:prstGeom prst="rect">
            <a:avLst/>
          </a:prstGeom>
        </p:spPr>
      </p:pic>
      <p:sp>
        <p:nvSpPr>
          <p:cNvPr id="9" name="Plus 8"/>
          <p:cNvSpPr/>
          <p:nvPr/>
        </p:nvSpPr>
        <p:spPr bwMode="auto">
          <a:xfrm>
            <a:off x="8797043" y="687337"/>
            <a:ext cx="838200" cy="762000"/>
          </a:xfrm>
          <a:prstGeom prst="mathPlus">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44921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Windows Store apps and the Web</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637" y="982662"/>
            <a:ext cx="2666771" cy="2666771"/>
          </a:xfrm>
          <a:prstGeom prst="rect">
            <a:avLst/>
          </a:prstGeom>
        </p:spPr>
      </p:pic>
      <p:grpSp>
        <p:nvGrpSpPr>
          <p:cNvPr id="15" name="Group 14"/>
          <p:cNvGrpSpPr/>
          <p:nvPr/>
        </p:nvGrpSpPr>
        <p:grpSpPr>
          <a:xfrm>
            <a:off x="1454080" y="3954462"/>
            <a:ext cx="5783332" cy="2628900"/>
            <a:chOff x="1454080" y="3954462"/>
            <a:chExt cx="5783332" cy="2628900"/>
          </a:xfrm>
        </p:grpSpPr>
        <p:pic>
          <p:nvPicPr>
            <p:cNvPr id="9" name="Picture 8"/>
            <p:cNvPicPr>
              <a:picLocks noChangeAspect="1"/>
            </p:cNvPicPr>
            <p:nvPr/>
          </p:nvPicPr>
          <p:blipFill>
            <a:blip r:embed="rId4"/>
            <a:stretch>
              <a:fillRect/>
            </a:stretch>
          </p:blipFill>
          <p:spPr>
            <a:xfrm>
              <a:off x="4846637" y="3954462"/>
              <a:ext cx="2390775" cy="2628900"/>
            </a:xfrm>
            <a:prstGeom prst="rect">
              <a:avLst/>
            </a:prstGeom>
          </p:spPr>
        </p:pic>
        <p:sp>
          <p:nvSpPr>
            <p:cNvPr id="12" name="TextBox 11"/>
            <p:cNvSpPr txBox="1"/>
            <p:nvPr/>
          </p:nvSpPr>
          <p:spPr>
            <a:xfrm>
              <a:off x="1454080" y="5752365"/>
              <a:ext cx="3143296" cy="830997"/>
            </a:xfrm>
            <a:prstGeom prst="rect">
              <a:avLst/>
            </a:prstGeom>
            <a:noFill/>
          </p:spPr>
          <p:txBody>
            <a:bodyPr wrap="none" rtlCol="0">
              <a:spAutoFit/>
            </a:bodyPr>
            <a:lstStyle/>
            <a:p>
              <a:pPr algn="r"/>
              <a:r>
                <a:rPr lang="en-US" sz="2400" dirty="0" smtClean="0">
                  <a:gradFill>
                    <a:gsLst>
                      <a:gs pos="0">
                        <a:srgbClr val="FFFFFF"/>
                      </a:gs>
                      <a:gs pos="100000">
                        <a:srgbClr val="FFFFFF"/>
                      </a:gs>
                    </a:gsLst>
                    <a:lin ang="5400000" scaled="0"/>
                  </a:gradFill>
                </a:rPr>
                <a:t>Integrate a web </a:t>
              </a:r>
            </a:p>
            <a:p>
              <a:pPr algn="r"/>
              <a:r>
                <a:rPr lang="en-US" sz="2400" dirty="0">
                  <a:gradFill>
                    <a:gsLst>
                      <a:gs pos="0">
                        <a:srgbClr val="FFFFFF"/>
                      </a:gs>
                      <a:gs pos="100000">
                        <a:srgbClr val="FFFFFF"/>
                      </a:gs>
                    </a:gsLst>
                    <a:lin ang="5400000" scaled="0"/>
                  </a:gradFill>
                </a:rPr>
                <a:t>c</a:t>
              </a:r>
              <a:r>
                <a:rPr lang="en-US" sz="2400" dirty="0" smtClean="0">
                  <a:gradFill>
                    <a:gsLst>
                      <a:gs pos="0">
                        <a:srgbClr val="FFFFFF"/>
                      </a:gs>
                      <a:gs pos="100000">
                        <a:srgbClr val="FFFFFF"/>
                      </a:gs>
                    </a:gsLst>
                    <a:lin ang="5400000" scaled="0"/>
                  </a:gradFill>
                </a:rPr>
                <a:t>omponent or service</a:t>
              </a:r>
            </a:p>
          </p:txBody>
        </p:sp>
      </p:grpSp>
      <p:grpSp>
        <p:nvGrpSpPr>
          <p:cNvPr id="18" name="Group 17"/>
          <p:cNvGrpSpPr/>
          <p:nvPr/>
        </p:nvGrpSpPr>
        <p:grpSpPr>
          <a:xfrm>
            <a:off x="7557669" y="2201893"/>
            <a:ext cx="4612105" cy="2594678"/>
            <a:chOff x="7557669" y="2201893"/>
            <a:chExt cx="4612105" cy="2594678"/>
          </a:xfrm>
        </p:grpSpPr>
        <p:sp>
          <p:nvSpPr>
            <p:cNvPr id="13" name="TextBox 12"/>
            <p:cNvSpPr txBox="1"/>
            <p:nvPr/>
          </p:nvSpPr>
          <p:spPr>
            <a:xfrm>
              <a:off x="7557669" y="3965574"/>
              <a:ext cx="4612105" cy="830997"/>
            </a:xfrm>
            <a:prstGeom prst="rect">
              <a:avLst/>
            </a:prstGeom>
            <a:noFill/>
          </p:spPr>
          <p:txBody>
            <a:bodyPr wrap="square" rtlCol="0">
              <a:spAutoFit/>
            </a:bodyPr>
            <a:lstStyle/>
            <a:p>
              <a:pPr algn="ctr"/>
              <a:r>
                <a:rPr lang="en-US" sz="2400" dirty="0" smtClean="0">
                  <a:gradFill>
                    <a:gsLst>
                      <a:gs pos="0">
                        <a:srgbClr val="FFFFFF"/>
                      </a:gs>
                      <a:gs pos="100000">
                        <a:srgbClr val="FFFFFF"/>
                      </a:gs>
                    </a:gsLst>
                    <a:lin ang="5400000" scaled="0"/>
                  </a:gradFill>
                </a:rPr>
                <a:t>Provide a native experience</a:t>
              </a:r>
            </a:p>
            <a:p>
              <a:pPr algn="ctr"/>
              <a:r>
                <a:rPr lang="en-US" sz="2400" dirty="0">
                  <a:gradFill>
                    <a:gsLst>
                      <a:gs pos="0">
                        <a:srgbClr val="FFFFFF"/>
                      </a:gs>
                      <a:gs pos="100000">
                        <a:srgbClr val="FFFFFF"/>
                      </a:gs>
                    </a:gsLst>
                    <a:lin ang="5400000" scaled="0"/>
                  </a:gradFill>
                </a:rPr>
                <a:t>f</a:t>
              </a:r>
              <a:r>
                <a:rPr lang="en-US" sz="2400" dirty="0" smtClean="0">
                  <a:gradFill>
                    <a:gsLst>
                      <a:gs pos="0">
                        <a:srgbClr val="FFFFFF"/>
                      </a:gs>
                      <a:gs pos="100000">
                        <a:srgbClr val="FFFFFF"/>
                      </a:gs>
                    </a:gsLst>
                    <a:lin ang="5400000" scaled="0"/>
                  </a:gradFill>
                </a:rPr>
                <a:t>or a cloud based app</a:t>
              </a:r>
            </a:p>
          </p:txBody>
        </p:sp>
        <p:pic>
          <p:nvPicPr>
            <p:cNvPr id="17" name="Picture 16"/>
            <p:cNvPicPr>
              <a:picLocks noChangeAspect="1"/>
            </p:cNvPicPr>
            <p:nvPr/>
          </p:nvPicPr>
          <p:blipFill>
            <a:blip r:embed="rId5"/>
            <a:stretch>
              <a:fillRect/>
            </a:stretch>
          </p:blipFill>
          <p:spPr>
            <a:xfrm>
              <a:off x="8153983" y="2201893"/>
              <a:ext cx="3419475" cy="1657350"/>
            </a:xfrm>
            <a:prstGeom prst="rect">
              <a:avLst/>
            </a:prstGeom>
          </p:spPr>
        </p:pic>
      </p:grpSp>
      <p:sp>
        <p:nvSpPr>
          <p:cNvPr id="2" name="TextBox 1"/>
          <p:cNvSpPr txBox="1"/>
          <p:nvPr/>
        </p:nvSpPr>
        <p:spPr>
          <a:xfrm>
            <a:off x="4844183" y="3136148"/>
            <a:ext cx="1831142" cy="461665"/>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The Internet</a:t>
            </a:r>
          </a:p>
        </p:txBody>
      </p:sp>
      <p:grpSp>
        <p:nvGrpSpPr>
          <p:cNvPr id="6" name="Group 5"/>
          <p:cNvGrpSpPr/>
          <p:nvPr/>
        </p:nvGrpSpPr>
        <p:grpSpPr>
          <a:xfrm>
            <a:off x="469445" y="2085214"/>
            <a:ext cx="3539109" cy="2585234"/>
            <a:chOff x="469445" y="2085214"/>
            <a:chExt cx="3539109" cy="2585234"/>
          </a:xfrm>
        </p:grpSpPr>
        <p:sp>
          <p:nvSpPr>
            <p:cNvPr id="11" name="TextBox 10"/>
            <p:cNvSpPr txBox="1"/>
            <p:nvPr/>
          </p:nvSpPr>
          <p:spPr>
            <a:xfrm>
              <a:off x="922388" y="2085214"/>
              <a:ext cx="2819298" cy="461665"/>
            </a:xfrm>
            <a:prstGeom prst="rect">
              <a:avLst/>
            </a:prstGeom>
            <a:noFill/>
          </p:spPr>
          <p:txBody>
            <a:bodyPr wrap="none" rtlCol="0">
              <a:spAutoFit/>
            </a:bodyPr>
            <a:lstStyle/>
            <a:p>
              <a:r>
                <a:rPr lang="en-US" sz="2400" dirty="0" smtClean="0">
                  <a:gradFill>
                    <a:gsLst>
                      <a:gs pos="0">
                        <a:srgbClr val="FFFFFF"/>
                      </a:gs>
                      <a:gs pos="100000">
                        <a:srgbClr val="FFFFFF"/>
                      </a:gs>
                    </a:gsLst>
                    <a:lin ang="5400000" scaled="0"/>
                  </a:gradFill>
                </a:rPr>
                <a:t>Display a web page</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9445" y="2679699"/>
              <a:ext cx="3539109" cy="1990749"/>
            </a:xfrm>
            <a:prstGeom prst="rect">
              <a:avLst/>
            </a:prstGeom>
          </p:spPr>
        </p:pic>
      </p:grpSp>
      <p:sp>
        <p:nvSpPr>
          <p:cNvPr id="5" name="Rectangle 4"/>
          <p:cNvSpPr/>
          <p:nvPr/>
        </p:nvSpPr>
        <p:spPr bwMode="auto">
          <a:xfrm>
            <a:off x="1189037" y="2887662"/>
            <a:ext cx="2819517" cy="1782786"/>
          </a:xfrm>
          <a:prstGeom prst="rect">
            <a:avLst/>
          </a:prstGeom>
          <a:noFill/>
          <a:ln w="762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34294" bIns="34294" rtlCol="0" anchor="t" anchorCtr="0"/>
          <a:lstStyle/>
          <a:p>
            <a:pPr algn="ctr" defTabSz="932406"/>
            <a:endParaRPr lang="en-US" sz="1600" spc="-102" dirty="0">
              <a:noFill/>
              <a:ea typeface="Segoe UI" pitchFamily="34" charset="0"/>
              <a:cs typeface="Segoe UI" pitchFamily="34" charset="0"/>
            </a:endParaRPr>
          </a:p>
        </p:txBody>
      </p:sp>
    </p:spTree>
    <p:extLst>
      <p:ext uri="{BB962C8B-B14F-4D97-AF65-F5344CB8AC3E}">
        <p14:creationId xmlns:p14="http://schemas.microsoft.com/office/powerpoint/2010/main" val="6772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Displaying Web Content in Windows 8</a:t>
            </a:r>
            <a:endParaRPr lang="en-US" dirty="0"/>
          </a:p>
        </p:txBody>
      </p:sp>
      <p:sp>
        <p:nvSpPr>
          <p:cNvPr id="4" name="Text Placeholder 3"/>
          <p:cNvSpPr>
            <a:spLocks noGrp="1"/>
          </p:cNvSpPr>
          <p:nvPr>
            <p:ph type="body" sz="quarter" idx="10"/>
          </p:nvPr>
        </p:nvSpPr>
        <p:spPr>
          <a:xfrm>
            <a:off x="274638" y="1668463"/>
            <a:ext cx="11887200" cy="3733799"/>
          </a:xfrm>
        </p:spPr>
        <p:txBody>
          <a:bodyPr/>
          <a:lstStyle/>
          <a:p>
            <a:r>
              <a:rPr lang="en-US" sz="2800" dirty="0">
                <a:solidFill>
                  <a:srgbClr val="FFFFFF"/>
                </a:solidFill>
                <a:latin typeface="Consolas" panose="020B0609020204030204" pitchFamily="49" charset="0"/>
                <a:cs typeface="Consolas" panose="020B0609020204030204" pitchFamily="49" charset="0"/>
              </a:rPr>
              <a:t>&lt;</a:t>
            </a:r>
            <a:r>
              <a:rPr lang="en-US" sz="2800" dirty="0" err="1">
                <a:solidFill>
                  <a:srgbClr val="FFFFFF"/>
                </a:solidFill>
                <a:latin typeface="Consolas" panose="020B0609020204030204" pitchFamily="49" charset="0"/>
                <a:cs typeface="Consolas" panose="020B0609020204030204" pitchFamily="49" charset="0"/>
              </a:rPr>
              <a:t>iframe</a:t>
            </a:r>
            <a:r>
              <a:rPr lang="en-US" sz="2800" dirty="0">
                <a:solidFill>
                  <a:srgbClr val="FFFFFF"/>
                </a:solidFill>
                <a:latin typeface="Consolas" panose="020B0609020204030204" pitchFamily="49" charset="0"/>
                <a:cs typeface="Consolas" panose="020B0609020204030204" pitchFamily="49" charset="0"/>
              </a:rPr>
              <a:t> id=“</a:t>
            </a:r>
            <a:r>
              <a:rPr lang="en-US" sz="2800" dirty="0" err="1">
                <a:solidFill>
                  <a:srgbClr val="FFFFFF"/>
                </a:solidFill>
                <a:latin typeface="Consolas" panose="020B0609020204030204" pitchFamily="49" charset="0"/>
                <a:cs typeface="Consolas" panose="020B0609020204030204" pitchFamily="49" charset="0"/>
              </a:rPr>
              <a:t>myIframe</a:t>
            </a:r>
            <a:r>
              <a:rPr lang="en-US" sz="2800" dirty="0">
                <a:solidFill>
                  <a:srgbClr val="FFFFFF"/>
                </a:solidFill>
                <a:latin typeface="Consolas" panose="020B0609020204030204" pitchFamily="49" charset="0"/>
                <a:cs typeface="Consolas" panose="020B0609020204030204" pitchFamily="49" charset="0"/>
              </a:rPr>
              <a:t>” </a:t>
            </a:r>
            <a:r>
              <a:rPr lang="en-US" sz="2800" dirty="0" err="1">
                <a:solidFill>
                  <a:srgbClr val="FFFFFF"/>
                </a:solidFill>
                <a:latin typeface="Consolas" panose="020B0609020204030204" pitchFamily="49" charset="0"/>
                <a:cs typeface="Consolas" panose="020B0609020204030204" pitchFamily="49" charset="0"/>
              </a:rPr>
              <a:t>src</a:t>
            </a:r>
            <a:r>
              <a:rPr lang="en-US" sz="2800" dirty="0">
                <a:solidFill>
                  <a:srgbClr val="FFFFFF"/>
                </a:solidFill>
                <a:latin typeface="Consolas" panose="020B0609020204030204" pitchFamily="49" charset="0"/>
                <a:cs typeface="Consolas" panose="020B0609020204030204" pitchFamily="49" charset="0"/>
              </a:rPr>
              <a:t>=“http://example.com”&gt;&lt;/</a:t>
            </a:r>
            <a:r>
              <a:rPr lang="en-US" sz="2800" dirty="0" err="1">
                <a:solidFill>
                  <a:srgbClr val="FFFFFF"/>
                </a:solidFill>
                <a:latin typeface="Consolas" panose="020B0609020204030204" pitchFamily="49" charset="0"/>
                <a:cs typeface="Consolas" panose="020B0609020204030204" pitchFamily="49" charset="0"/>
              </a:rPr>
              <a:t>iframe</a:t>
            </a:r>
            <a:r>
              <a:rPr lang="en-US" sz="2800" dirty="0">
                <a:solidFill>
                  <a:srgbClr val="FFFFFF"/>
                </a:solidFill>
                <a:latin typeface="Consolas" panose="020B0609020204030204" pitchFamily="49" charset="0"/>
                <a:cs typeface="Consolas" panose="020B0609020204030204" pitchFamily="49" charset="0"/>
              </a:rPr>
              <a:t>&gt; </a:t>
            </a:r>
          </a:p>
          <a:p>
            <a:pPr marL="571500" indent="-571500">
              <a:buFont typeface="Arial" panose="020B0604020202020204" pitchFamily="34" charset="0"/>
              <a:buChar char="•"/>
            </a:pPr>
            <a:r>
              <a:rPr lang="en-US" dirty="0" smtClean="0">
                <a:solidFill>
                  <a:srgbClr val="FFFFFF"/>
                </a:solidFill>
              </a:rPr>
              <a:t>Familiar mechanism for HTML developers</a:t>
            </a:r>
          </a:p>
          <a:p>
            <a:endParaRPr lang="en-US" dirty="0">
              <a:solidFill>
                <a:srgbClr val="FFFFFF"/>
              </a:solidFill>
            </a:endParaRPr>
          </a:p>
          <a:p>
            <a:r>
              <a:rPr lang="en-US" sz="2800" dirty="0">
                <a:solidFill>
                  <a:srgbClr val="FFFFFF"/>
                </a:solidFill>
                <a:latin typeface="Consolas" panose="020B0609020204030204" pitchFamily="49" charset="0"/>
                <a:cs typeface="Consolas" panose="020B0609020204030204" pitchFamily="49" charset="0"/>
              </a:rPr>
              <a:t>&lt;WebView x:Name="myWebView" Source="http</a:t>
            </a:r>
            <a:r>
              <a:rPr lang="en-US" sz="2800" dirty="0" smtClean="0">
                <a:solidFill>
                  <a:srgbClr val="FFFFFF"/>
                </a:solidFill>
                <a:latin typeface="Consolas" panose="020B0609020204030204" pitchFamily="49" charset="0"/>
                <a:cs typeface="Consolas" panose="020B0609020204030204" pitchFamily="49" charset="0"/>
              </a:rPr>
              <a:t>://example.com</a:t>
            </a:r>
            <a:r>
              <a:rPr lang="en-US" sz="2800" dirty="0">
                <a:solidFill>
                  <a:srgbClr val="FFFFFF"/>
                </a:solidFill>
                <a:latin typeface="Consolas" panose="020B0609020204030204" pitchFamily="49" charset="0"/>
                <a:cs typeface="Consolas" panose="020B0609020204030204" pitchFamily="49" charset="0"/>
              </a:rPr>
              <a:t>" </a:t>
            </a:r>
            <a:r>
              <a:rPr lang="en-US" sz="2800" dirty="0" smtClean="0">
                <a:solidFill>
                  <a:srgbClr val="FFFFFF"/>
                </a:solidFill>
                <a:latin typeface="Consolas" panose="020B0609020204030204" pitchFamily="49" charset="0"/>
                <a:cs typeface="Consolas" panose="020B0609020204030204" pitchFamily="49" charset="0"/>
              </a:rPr>
              <a:t>/&gt;</a:t>
            </a:r>
          </a:p>
          <a:p>
            <a:pPr marL="571500" indent="-571500">
              <a:buFont typeface="Arial" panose="020B0604020202020204" pitchFamily="34" charset="0"/>
              <a:buChar char="•"/>
            </a:pPr>
            <a:r>
              <a:rPr lang="en-US" dirty="0" smtClean="0"/>
              <a:t>Familiar </a:t>
            </a:r>
            <a:r>
              <a:rPr lang="en-US" dirty="0"/>
              <a:t>mechanism for </a:t>
            </a:r>
            <a:r>
              <a:rPr lang="en-US" dirty="0" smtClean="0"/>
              <a:t>XAML developers</a:t>
            </a:r>
            <a:endParaRPr lang="en-US" dirty="0"/>
          </a:p>
          <a:p>
            <a:endParaRPr lang="en-US" dirty="0" smtClean="0"/>
          </a:p>
        </p:txBody>
      </p:sp>
      <p:sp>
        <p:nvSpPr>
          <p:cNvPr id="2" name="TextBox 1"/>
          <p:cNvSpPr txBox="1"/>
          <p:nvPr/>
        </p:nvSpPr>
        <p:spPr>
          <a:xfrm>
            <a:off x="808037" y="5427994"/>
            <a:ext cx="5334000" cy="1138773"/>
          </a:xfrm>
          <a:prstGeom prst="rect">
            <a:avLst/>
          </a:prstGeom>
          <a:noFill/>
        </p:spPr>
        <p:txBody>
          <a:bodyPr wrap="square" rtlCol="0">
            <a:spAutoFit/>
          </a:bodyPr>
          <a:lstStyle/>
          <a:p>
            <a:r>
              <a:rPr lang="en-US" sz="3600" dirty="0">
                <a:gradFill>
                  <a:gsLst>
                    <a:gs pos="0">
                      <a:srgbClr val="FFFFFF"/>
                    </a:gs>
                    <a:gs pos="100000">
                      <a:srgbClr val="FFFFFF"/>
                    </a:gs>
                  </a:gsLst>
                  <a:lin ang="5400000" scaled="0"/>
                </a:gradFill>
                <a:latin typeface="Segoe UI Light"/>
              </a:rPr>
              <a:t>Both have limitations…</a:t>
            </a:r>
          </a:p>
          <a:p>
            <a:endParaRPr lang="en-US" sz="3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89574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WebView control for Windows 8.1</a:t>
            </a:r>
            <a:endParaRPr lang="en-US" dirty="0"/>
          </a:p>
        </p:txBody>
      </p:sp>
      <p:sp>
        <p:nvSpPr>
          <p:cNvPr id="3" name="Text Placeholder 2"/>
          <p:cNvSpPr>
            <a:spLocks noGrp="1"/>
          </p:cNvSpPr>
          <p:nvPr>
            <p:ph type="body" sz="quarter" idx="10"/>
          </p:nvPr>
        </p:nvSpPr>
        <p:spPr/>
        <p:txBody>
          <a:bodyPr/>
          <a:lstStyle/>
          <a:p>
            <a:pPr marL="571500" indent="-571500">
              <a:buFont typeface="Arial" panose="020B0604020202020204" pitchFamily="34" charset="0"/>
              <a:buChar char="•"/>
            </a:pPr>
            <a:r>
              <a:rPr lang="en-US" dirty="0" smtClean="0"/>
              <a:t>Integrated WebView into display tree!</a:t>
            </a:r>
          </a:p>
          <a:p>
            <a:pPr marL="571500" indent="-571500">
              <a:buFont typeface="Arial" panose="020B0604020202020204" pitchFamily="34" charset="0"/>
              <a:buChar char="•"/>
            </a:pPr>
            <a:r>
              <a:rPr lang="en-US" dirty="0" smtClean="0"/>
              <a:t>Complete set of navigation events and methods</a:t>
            </a:r>
          </a:p>
          <a:p>
            <a:pPr marL="571500" indent="-571500">
              <a:buFont typeface="Arial" panose="020B0604020202020204" pitchFamily="34" charset="0"/>
              <a:buChar char="•"/>
            </a:pPr>
            <a:r>
              <a:rPr lang="en-US" dirty="0" smtClean="0"/>
              <a:t>Navigate to local content</a:t>
            </a:r>
          </a:p>
          <a:p>
            <a:pPr marL="571500" indent="-571500">
              <a:buFont typeface="Arial" panose="020B0604020202020204" pitchFamily="34" charset="0"/>
              <a:buChar char="•"/>
            </a:pPr>
            <a:r>
              <a:rPr lang="en-US" dirty="0" smtClean="0"/>
              <a:t>Integrated with </a:t>
            </a:r>
            <a:r>
              <a:rPr lang="en-US" dirty="0" err="1" smtClean="0"/>
              <a:t>SmartScreen</a:t>
            </a:r>
            <a:r>
              <a:rPr lang="en-US" dirty="0" smtClean="0"/>
              <a:t> to block phishing attacks</a:t>
            </a:r>
          </a:p>
          <a:p>
            <a:pPr marL="571500" indent="-571500">
              <a:buFont typeface="Arial" panose="020B0604020202020204" pitchFamily="34" charset="0"/>
              <a:buChar char="•"/>
            </a:pPr>
            <a:r>
              <a:rPr lang="en-US" dirty="0" smtClean="0"/>
              <a:t>Single great control available to XAML and HTML developers</a:t>
            </a:r>
            <a:endParaRPr lang="en-US" dirty="0"/>
          </a:p>
        </p:txBody>
      </p:sp>
    </p:spTree>
    <p:extLst>
      <p:ext uri="{BB962C8B-B14F-4D97-AF65-F5344CB8AC3E}">
        <p14:creationId xmlns:p14="http://schemas.microsoft.com/office/powerpoint/2010/main" val="85542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2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4.xml><?xml version="1.0" encoding="utf-8"?>
<a:theme xmlns:a="http://schemas.openxmlformats.org/drawingml/2006/main" name="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5.xml><?xml version="1.0" encoding="utf-8"?>
<a:theme xmlns:a="http://schemas.openxmlformats.org/drawingml/2006/main" name="3_Build_Template_16x9 - Rev 03">
  <a:themeElements>
    <a:clrScheme name="Build - Dark Blue">
      <a:dk1>
        <a:srgbClr val="000000"/>
      </a:dk1>
      <a:lt1>
        <a:srgbClr val="FFFFFF"/>
      </a:lt1>
      <a:dk2>
        <a:srgbClr val="00188F"/>
      </a:dk2>
      <a:lt2>
        <a:srgbClr val="FFFFFF"/>
      </a:lt2>
      <a:accent1>
        <a:srgbClr val="00BCF2"/>
      </a:accent1>
      <a:accent2>
        <a:srgbClr val="9B4F96"/>
      </a:accent2>
      <a:accent3>
        <a:srgbClr val="E81123"/>
      </a:accent3>
      <a:accent4>
        <a:srgbClr val="00D8CC"/>
      </a:accent4>
      <a:accent5>
        <a:srgbClr val="7FBA00"/>
      </a:accent5>
      <a:accent6>
        <a:srgbClr val="FF8C00"/>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34A28"/>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gs>
                <a:gs pos="100000">
                  <a:schemeClr val="tx1"/>
                </a:gs>
              </a:gsLst>
              <a:lin ang="5400000" scaled="0"/>
            </a:gradFill>
          </a:defRPr>
        </a:defPPr>
      </a:lstStyle>
    </a:txDef>
  </a:objectDefaults>
  <a:extraClrSchemeLst/>
  <a:extLst>
    <a:ext uri="{05A4C25C-085E-4340-85A3-A5531E510DB2}">
      <thm15:themeFamily xmlns:thm15="http://schemas.microsoft.com/office/thememl/2012/main" name="Build_Template_16x9 - Rev 03 [Read-Only]" id="{3715F126-5FAF-444E-A931-07015B778CCF}" vid="{9C2C21D9-DFED-4637-943F-3FAAACE59A3C}"/>
    </a:ext>
  </a:extLst>
</a:theme>
</file>

<file path=ppt/theme/theme6.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John Hazen</External_x0020_Speaker>
    <Session_x0020_Code xmlns="2295e2e7-0eeb-498e-8716-217bb2ee6ee3">3-179</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www.w3.org/XML/1998/namespace"/>
    <ds:schemaRef ds:uri="http://purl.org/dc/terms/"/>
    <ds:schemaRef ds:uri="http://schemas.microsoft.com/office/infopath/2007/PartnerControls"/>
    <ds:schemaRef ds:uri="http://purl.org/dc/dcmitype/"/>
    <ds:schemaRef ds:uri="2295e2e7-0eeb-498e-8716-217bb2ee6ee3"/>
    <ds:schemaRef ds:uri="http://schemas.openxmlformats.org/package/2006/metadata/core-properties"/>
    <ds:schemaRef ds:uri="http://purl.org/dc/elements/1.1/"/>
    <ds:schemaRef ds:uri="8b529f77-48ab-4581-b468-93f09345b8aa"/>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36</TotalTime>
  <Words>1970</Words>
  <Application>Microsoft Office PowerPoint</Application>
  <PresentationFormat>Custom</PresentationFormat>
  <Paragraphs>155</Paragraphs>
  <Slides>20</Slides>
  <Notes>13</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20</vt:i4>
      </vt:variant>
    </vt:vector>
  </HeadingPairs>
  <TitlesOfParts>
    <vt:vector size="33" baseType="lpstr">
      <vt:lpstr>ＭＳ Ｐゴシック</vt:lpstr>
      <vt:lpstr>Arial</vt:lpstr>
      <vt:lpstr>Avenir LT Pro 45 Book</vt:lpstr>
      <vt:lpstr>Calibri</vt:lpstr>
      <vt:lpstr>Consolas</vt:lpstr>
      <vt:lpstr>Segoe UI</vt:lpstr>
      <vt:lpstr>Segoe UI Light</vt:lpstr>
      <vt:lpstr>5-30426_BUILD_2013_Template_White</vt:lpstr>
      <vt:lpstr>1_5-30426_BUILD_2013_Template_D.Blue</vt:lpstr>
      <vt:lpstr>2_Build_Template_16x9 - Rev 03</vt:lpstr>
      <vt:lpstr>Build_Template_16x9 - Rev 03</vt:lpstr>
      <vt:lpstr>3_Build_Template_16x9 - Rev 03</vt:lpstr>
      <vt:lpstr>2_5-30426_BUILD_2013_Template_D.Blue</vt:lpstr>
      <vt:lpstr>PowerPoint Presentation</vt:lpstr>
      <vt:lpstr>WebView: Bringing the web to your app</vt:lpstr>
      <vt:lpstr>Agenda </vt:lpstr>
      <vt:lpstr>PowerPoint Presentation</vt:lpstr>
      <vt:lpstr>PowerPoint Presentation</vt:lpstr>
      <vt:lpstr>Continuum of Support</vt:lpstr>
      <vt:lpstr>Windows Store apps and the Web</vt:lpstr>
      <vt:lpstr>Displaying Web Content in Windows 8</vt:lpstr>
      <vt:lpstr>WebView control for Windows 8.1</vt:lpstr>
      <vt:lpstr>Key WebView events</vt:lpstr>
      <vt:lpstr>Key WebView methods</vt:lpstr>
      <vt:lpstr>Protecting your app and customer data</vt:lpstr>
      <vt:lpstr>DEMO: Intro to WebView</vt:lpstr>
      <vt:lpstr>DEMO: WebView in HTML</vt:lpstr>
      <vt:lpstr>WebView local navigation support</vt:lpstr>
      <vt:lpstr>DEMO: WebView on XAML</vt:lpstr>
      <vt:lpstr>Summary</vt:lpstr>
      <vt:lpstr>Resources</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WebView: Bringing the web to your app</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5</cp:revision>
  <dcterms:created xsi:type="dcterms:W3CDTF">2013-06-26T20:47:59Z</dcterms:created>
  <dcterms:modified xsi:type="dcterms:W3CDTF">2013-06-28T00:24:24Z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