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4.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0" r:id="rId4"/>
    <p:sldMasterId id="2147484401" r:id="rId5"/>
    <p:sldMasterId id="2147484418" r:id="rId6"/>
    <p:sldMasterId id="2147484439" r:id="rId7"/>
    <p:sldMasterId id="2147484452" r:id="rId8"/>
  </p:sldMasterIdLst>
  <p:notesMasterIdLst>
    <p:notesMasterId r:id="rId48"/>
  </p:notesMasterIdLst>
  <p:handoutMasterIdLst>
    <p:handoutMasterId r:id="rId49"/>
  </p:handoutMasterIdLst>
  <p:sldIdLst>
    <p:sldId id="293" r:id="rId9"/>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5" r:id="rId46"/>
    <p:sldId id="292" r:id="rId47"/>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323232"/>
    <a:srgbClr val="1E1E1E"/>
    <a:srgbClr val="666666"/>
    <a:srgbClr val="505050"/>
    <a:srgbClr val="00BCF2"/>
    <a:srgbClr val="FFFFFF"/>
    <a:srgbClr val="000000"/>
    <a:srgbClr val="969696"/>
    <a:srgbClr val="00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4" autoAdjust="0"/>
    <p:restoredTop sz="90135" autoAdjust="0"/>
  </p:normalViewPr>
  <p:slideViewPr>
    <p:cSldViewPr>
      <p:cViewPr varScale="1">
        <p:scale>
          <a:sx n="101" d="100"/>
          <a:sy n="101" d="100"/>
        </p:scale>
        <p:origin x="684" y="96"/>
      </p:cViewPr>
      <p:guideLst>
        <p:guide orient="horz" pos="188"/>
        <p:guide orient="horz" pos="763"/>
        <p:guide orient="horz" pos="1339"/>
        <p:guide orient="horz" pos="2491"/>
        <p:guide orient="horz" pos="4218"/>
        <p:guide orient="horz" pos="3643"/>
        <p:guide orient="horz" pos="3067"/>
        <p:guide orient="horz" pos="1915"/>
        <p:guide pos="173"/>
        <p:guide pos="1325"/>
        <p:guide pos="7661"/>
        <p:guide pos="749"/>
        <p:guide pos="7085"/>
        <p:guide pos="3629"/>
        <p:guide pos="1901"/>
        <p:guide pos="2477"/>
        <p:guide pos="4205"/>
        <p:guide pos="4781"/>
        <p:guide pos="5357"/>
        <p:guide pos="5933"/>
        <p:guide pos="6509"/>
        <p:guide pos="30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95" d="100"/>
          <a:sy n="95" d="100"/>
        </p:scale>
        <p:origin x="358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commentAuthors" Target="commen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a:t>
            </a:r>
            <a:r>
              <a:rPr lang="en-US" dirty="0" smtClean="0"/>
              <a:t>2013</a:t>
            </a:r>
            <a:endParaRPr lang="en-US" dirty="0"/>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6/27/2013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6/27/2013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6/27/2013</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2</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3780501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5D0DA1B-F75D-49D6-82DF-95B9B44C3DC8}"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621731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59C7D49-3E3D-4764-99E3-6A6AF1842203}"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806327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F24E2BA-77C0-48B7-9394-9C2C90BB02E5}"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70309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A660A75-0137-4C65-8C15-59F9D9B0A335}"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725688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4A40214-00AA-423F-A0EC-D226835CEAFD}"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60752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4A40214-00AA-423F-A0EC-D226835CEAFD}"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720987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AE9898DB-E05F-4028-B5E4-15C22816E166}"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6007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63" rtl="0" eaLnBrk="1" fontAlgn="auto" latinLnBrk="0" hangingPunct="1">
              <a:lnSpc>
                <a:spcPct val="90000"/>
              </a:lnSpc>
              <a:spcBef>
                <a:spcPts val="0"/>
              </a:spcBef>
              <a:spcAft>
                <a:spcPts val="333"/>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393535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63" rtl="0" eaLnBrk="1" fontAlgn="auto" latinLnBrk="0" hangingPunct="1">
              <a:lnSpc>
                <a:spcPct val="90000"/>
              </a:lnSpc>
              <a:spcBef>
                <a:spcPts val="0"/>
              </a:spcBef>
              <a:spcAft>
                <a:spcPts val="333"/>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767165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27D7C43-461D-4E3F-AF88-1E612BF1C401}"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425091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AD9A5D3-6A18-4F9A-9DF3-CF8DC8019B8C}"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432204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CD89CEE-1CEA-4510-B1CB-128A9E1DAE7D}"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508864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CD89CEE-1CEA-4510-B1CB-128A9E1DAE7D}"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1164151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55FC1EA-820B-4484-BDD7-DA5C9ED06B59}"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151020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D1D4E42-EE7E-4CE2-997B-A53428CEF90C}"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8420604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D1D4E42-EE7E-4CE2-997B-A53428CEF90C}"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39686788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E1CC897E-1DF8-4279-85BA-8DE721507EA0}"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38478003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D1D4E42-EE7E-4CE2-997B-A53428CEF90C}"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6452712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6CB10EF-0A81-47E1-8F24-BBBE5FAB3D1F}"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337146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6CB10EF-0A81-47E1-8F24-BBBE5FAB3D1F}"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6769762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6CB10EF-0A81-47E1-8F24-BBBE5FAB3D1F}"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2679922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4E1DC10-6312-4BFD-A253-F93E39BD7F27}"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390271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6/27/2013 6:19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778494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8FA4A354-F415-4BA7-9CAC-420EE3D859A0}"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904301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869748BD-4F53-4629-8B4B-5C1D9BE3572B}"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9108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EA11E92D-7D45-4D0E-81A7-39DAF0A1C26D}"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042819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A6E684F-F135-4D66-8F91-0D39CAE739AE}"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024055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AA97D4B-9996-4A07-8E7C-998A42FF9BE0}" type="datetime1">
              <a:rPr lang="en-US" smtClean="0">
                <a:solidFill>
                  <a:prstClr val="black"/>
                </a:solidFill>
              </a:rPr>
              <a:pPr/>
              <a:t>6/27/2013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765230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D139745D-782E-4D45-9AEC-17D15F0F5E25}" type="slidenum">
              <a:rPr lang="en-US" i="0" smtClean="0">
                <a:solidFill>
                  <a:prstClr val="black"/>
                </a:solidFill>
              </a:rPr>
              <a:pPr/>
              <a:t>11</a:t>
            </a:fld>
            <a:endParaRPr lang="en-US" i="0" smtClean="0">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91049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bg>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8459787" cy="726353"/>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 </a:t>
            </a:r>
            <a:r>
              <a:rPr lang="en-US" sz="700" dirty="0" smtClean="0">
                <a:gradFill>
                  <a:gsLst>
                    <a:gs pos="0">
                      <a:schemeClr val="tx1">
                        <a:lumMod val="75000"/>
                        <a:lumOff val="25000"/>
                      </a:schemeClr>
                    </a:gs>
                    <a:gs pos="100000">
                      <a:schemeClr val="tx1">
                        <a:lumMod val="75000"/>
                        <a:lumOff val="25000"/>
                      </a:schemeClr>
                    </a:gs>
                  </a:gsLst>
                  <a:lin ang="5400000" scaled="0"/>
                </a:gradFill>
                <a:cs typeface="Segoe UI" pitchFamily="34" charset="0"/>
              </a:rPr>
              <a:t>2013 </a:t>
            </a:r>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35970746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5568502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404040"/>
                    </a:gs>
                    <a:gs pos="100000">
                      <a:schemeClr val="tx1">
                        <a:lumMod val="75000"/>
                        <a:lumOff val="25000"/>
                      </a:schemeClr>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chemeClr val="tx1">
                        <a:lumMod val="75000"/>
                        <a:lumOff val="25000"/>
                      </a:schemeClr>
                    </a:gs>
                    <a:gs pos="100000">
                      <a:schemeClr val="tx1">
                        <a:lumMod val="75000"/>
                        <a:lumOff val="25000"/>
                      </a:schemeClr>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smtClean="0"/>
              <a:t>Click to edit Master subtitle style</a:t>
            </a:r>
            <a:endParaRPr lang="en-US" dirty="0"/>
          </a:p>
        </p:txBody>
      </p:sp>
      <p:sp>
        <p:nvSpPr>
          <p:cNvPr id="7" name="Freeform 6"/>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671304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002731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56721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752412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304456001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948674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7788523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42600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32498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92128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56269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458154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292998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967914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37973188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9016595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50559680"/>
      </p:ext>
    </p:extLst>
  </p:cSld>
  <p:clrMapOvr>
    <a:masterClrMapping/>
  </p:clrMapOvr>
  <p:extLst>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831676295"/>
      </p:ext>
    </p:extLst>
  </p:cSld>
  <p:clrMapOvr>
    <a:masterClrMapping/>
  </p:clrMapOvr>
  <p:extLst>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198527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6230860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20272280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39797693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100154223"/>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3705864505"/>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675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80989476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12673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072732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120650" y="6316662"/>
            <a:ext cx="10745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a:t>
            </a:r>
            <a:r>
              <a:rPr lang="en-US" sz="700" dirty="0" smtClean="0">
                <a:gradFill>
                  <a:gsLst>
                    <a:gs pos="0">
                      <a:srgbClr val="FFFFFF"/>
                    </a:gs>
                    <a:gs pos="100000">
                      <a:srgbClr val="FFFFFF"/>
                    </a:gs>
                  </a:gsLst>
                  <a:lin ang="5400000" scaled="0"/>
                </a:gradFill>
                <a:cs typeface="Segoe UI" pitchFamily="34" charset="0"/>
              </a:rPr>
              <a:t>2013 </a:t>
            </a:r>
            <a:r>
              <a:rPr lang="en-US" sz="700" dirty="0">
                <a:gradFill>
                  <a:gsLst>
                    <a:gs pos="0">
                      <a:srgbClr val="FFFFFF"/>
                    </a:gs>
                    <a:gs pos="100000">
                      <a:srgbClr val="FFFFFF"/>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8530274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3243448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1671393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0916" y="2203601"/>
            <a:ext cx="4267934" cy="39580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92034" y="2203601"/>
            <a:ext cx="4267933" cy="39580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7349612" y="6161630"/>
            <a:ext cx="930225" cy="372394"/>
          </a:xfrm>
          <a:prstGeom prst="rect">
            <a:avLst/>
          </a:prstGeom>
        </p:spPr>
        <p:txBody>
          <a:bodyPr/>
          <a:lstStyle/>
          <a:p>
            <a:fld id="{D41D3725-EE9D-48D1-B019-1B37317AB88E}" type="datetimeFigureOut">
              <a:rPr lang="en-US" smtClean="0">
                <a:solidFill>
                  <a:srgbClr val="FFFFFF"/>
                </a:solidFill>
              </a:rPr>
              <a:pPr/>
              <a:t>6/27/2013</a:t>
            </a:fld>
            <a:endParaRPr lang="en-US">
              <a:solidFill>
                <a:srgbClr val="FFFFFF"/>
              </a:solidFill>
            </a:endParaRPr>
          </a:p>
        </p:txBody>
      </p:sp>
      <p:sp>
        <p:nvSpPr>
          <p:cNvPr id="6" name="Footer Placeholder 5"/>
          <p:cNvSpPr>
            <a:spLocks noGrp="1"/>
          </p:cNvSpPr>
          <p:nvPr>
            <p:ph type="ftr" sz="quarter" idx="11"/>
          </p:nvPr>
        </p:nvSpPr>
        <p:spPr>
          <a:xfrm>
            <a:off x="690916" y="6161630"/>
            <a:ext cx="6423892" cy="372394"/>
          </a:xfrm>
          <a:prstGeom prst="rect">
            <a:avLst/>
          </a:prstGeom>
        </p:spPr>
        <p:txBody>
          <a:bodyPr/>
          <a:lstStyle/>
          <a:p>
            <a:endParaRPr lang="en-US">
              <a:solidFill>
                <a:srgbClr val="FFFFFF"/>
              </a:solidFill>
            </a:endParaRPr>
          </a:p>
        </p:txBody>
      </p:sp>
      <p:sp>
        <p:nvSpPr>
          <p:cNvPr id="7" name="Slide Number Placeholder 6"/>
          <p:cNvSpPr>
            <a:spLocks noGrp="1"/>
          </p:cNvSpPr>
          <p:nvPr>
            <p:ph type="sldNum" sz="quarter" idx="12"/>
          </p:nvPr>
        </p:nvSpPr>
        <p:spPr>
          <a:xfrm>
            <a:off x="8762924" y="6161630"/>
            <a:ext cx="697041" cy="372394"/>
          </a:xfrm>
          <a:prstGeom prst="rect">
            <a:avLst/>
          </a:prstGeom>
        </p:spPr>
        <p:txBody>
          <a:bodyPr/>
          <a:lstStyle/>
          <a:p>
            <a:fld id="{665FAD9F-C0C9-4BF3-B4A6-EEA87B6EC0FC}"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027523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877739165"/>
      </p:ext>
    </p:extLst>
  </p:cSld>
  <p:clrMapOvr>
    <a:masterClrMapping/>
  </p:clrMapOvr>
  <p:transition spd="slow">
    <p:push dir="u"/>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549" y="404776"/>
            <a:ext cx="11428171" cy="1243471"/>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14550" y="1834444"/>
            <a:ext cx="5618005" cy="49269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39829" y="1834444"/>
            <a:ext cx="5620165" cy="49269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83683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581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_Color  2">
    <p:bg>
      <p:bgPr>
        <a:solidFill>
          <a:srgbClr val="505050"/>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0034027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mp; Content Layout">
    <p:bg>
      <p:bgPr>
        <a:solidFill>
          <a:srgbClr val="505050"/>
        </a:solidFill>
        <a:effectLst/>
      </p:bgPr>
    </p:bg>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31816640"/>
      </p:ext>
    </p:extLst>
  </p:cSld>
  <p:clrMapOvr>
    <a:masterClrMapping/>
  </p:clrMapOvr>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mp; Content 2">
    <p:bg>
      <p:bgPr>
        <a:solidFill>
          <a:srgbClr val="505050"/>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393256771"/>
      </p:ext>
    </p:extLst>
  </p:cSld>
  <p:clrMapOvr>
    <a:masterClrMapping/>
  </p:clrMapOvr>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ext Only_Large">
    <p:bg>
      <p:bgPr>
        <a:solidFill>
          <a:srgbClr val="505050"/>
        </a:solidFill>
        <a:effectLst/>
      </p:bgPr>
    </p:bg>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3070692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505050"/>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4977283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52068698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97259697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1762541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bg>
      <p:bgPr>
        <a:solidFill>
          <a:srgbClr val="5050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1222178254"/>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lank Layout">
    <p:bg>
      <p:bgPr>
        <a:solidFill>
          <a:srgbClr val="505050"/>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324536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bg>
      <p:bgPr>
        <a:solidFill>
          <a:srgbClr val="505050"/>
        </a:solidFill>
        <a:effectLst/>
      </p:bgPr>
    </p:bg>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40055833"/>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505050"/>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9986836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427756198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136711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928003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2197073104"/>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8759783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00158337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6451821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96930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40750957"/>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05993466"/>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725563850"/>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841104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103673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3" Type="http://schemas.openxmlformats.org/officeDocument/2006/relationships/slideLayout" Target="../slideLayouts/slideLayout32.xml"/><Relationship Id="rId21" Type="http://schemas.openxmlformats.org/officeDocument/2006/relationships/theme" Target="../theme/theme3.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4.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1778585588"/>
      </p:ext>
    </p:extLst>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400" r:id="rId11"/>
    <p:sldLayoutId id="2147484398" r:id="rId12"/>
    <p:sldLayoutId id="2147484399" r:id="rId13"/>
    <p:sldLayoutId id="2147484341" r:id="rId14"/>
    <p:sldLayoutId id="2147484342" r:id="rId15"/>
    <p:sldLayoutId id="2147484343" r:id="rId16"/>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4127301949"/>
      </p:ext>
    </p:extLst>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 id="2147484411" r:id="rId10"/>
    <p:sldLayoutId id="2147484415" r:id="rId11"/>
    <p:sldLayoutId id="2147484416" r:id="rId12"/>
    <p:sldLayoutId id="2147484417"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668462"/>
            <a:ext cx="11887200" cy="5029202"/>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782507077"/>
      </p:ext>
    </p:extLst>
  </p:cSld>
  <p:clrMap bg1="dk1" tx1="lt1" bg2="dk2" tx2="lt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 id="2147484430" r:id="rId12"/>
    <p:sldLayoutId id="2147484431" r:id="rId13"/>
    <p:sldLayoutId id="2147484432" r:id="rId14"/>
    <p:sldLayoutId id="2147484433" r:id="rId15"/>
    <p:sldLayoutId id="2147484434" r:id="rId16"/>
    <p:sldLayoutId id="2147484435" r:id="rId17"/>
    <p:sldLayoutId id="2147484436" r:id="rId18"/>
    <p:sldLayoutId id="2147484437" r:id="rId19"/>
    <p:sldLayoutId id="2147484438" r:id="rId20"/>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5050"/>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1237286112"/>
      </p:ext>
    </p:extLst>
  </p:cSld>
  <p:clrMap bg1="dk1" tx1="lt1" bg2="dk2" tx2="lt2" accent1="accent1" accent2="accent2" accent3="accent3" accent4="accent4" accent5="accent5" accent6="accent6" hlink="hlink" folHlink="folHlink"/>
  <p:sldLayoutIdLst>
    <p:sldLayoutId id="2147484440" r:id="rId1"/>
    <p:sldLayoutId id="2147484441" r:id="rId2"/>
    <p:sldLayoutId id="2147484442" r:id="rId3"/>
    <p:sldLayoutId id="2147484443" r:id="rId4"/>
    <p:sldLayoutId id="2147484444" r:id="rId5"/>
    <p:sldLayoutId id="2147484445" r:id="rId6"/>
    <p:sldLayoutId id="2147484446" r:id="rId7"/>
    <p:sldLayoutId id="2147484447" r:id="rId8"/>
    <p:sldLayoutId id="2147484448" r:id="rId9"/>
    <p:sldLayoutId id="2147484449" r:id="rId10"/>
    <p:sldLayoutId id="2147484450" r:id="rId11"/>
    <p:sldLayoutId id="2147484451" r:id="rId12"/>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234919897"/>
      </p:ext>
    </p:extLst>
  </p:cSld>
  <p:clrMap bg1="dk1" tx1="lt1" bg2="dk2" tx2="lt2" accent1="accent1" accent2="accent2" accent3="accent3" accent4="accent4" accent5="accent5" accent6="accent6" hlink="hlink" folHlink="folHlink"/>
  <p:sldLayoutIdLst>
    <p:sldLayoutId id="2147484453" r:id="rId1"/>
    <p:sldLayoutId id="2147484454" r:id="rId2"/>
    <p:sldLayoutId id="2147484455" r:id="rId3"/>
    <p:sldLayoutId id="2147484456" r:id="rId4"/>
    <p:sldLayoutId id="2147484457" r:id="rId5"/>
    <p:sldLayoutId id="2147484458" r:id="rId6"/>
    <p:sldLayoutId id="2147484459" r:id="rId7"/>
    <p:sldLayoutId id="2147484460" r:id="rId8"/>
    <p:sldLayoutId id="2147484461" r:id="rId9"/>
    <p:sldLayoutId id="2147484462" r:id="rId10"/>
    <p:sldLayoutId id="2147484463" r:id="rId11"/>
    <p:sldLayoutId id="2147484464" r:id="rId12"/>
    <p:sldLayoutId id="2147484465"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2" Type="http://schemas.openxmlformats.org/officeDocument/2006/relationships/hyperlink" Target="http://go.microsoft.com/fwlink/?LinkID=288801&amp;clcid=0x409" TargetMode="Externa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47.xml"/></Relationships>
</file>

<file path=ppt/slides/_rels/slide36.xml.rels><?xml version="1.0" encoding="UTF-8" standalone="yes"?>
<Relationships xmlns="http://schemas.openxmlformats.org/package/2006/relationships"><Relationship Id="rId3" Type="http://schemas.openxmlformats.org/officeDocument/2006/relationships/hyperlink" Target="http://msdn.microsoft.com/en-us/library/windows/apps/dn166864.aspx" TargetMode="External"/><Relationship Id="rId2" Type="http://schemas.openxmlformats.org/officeDocument/2006/relationships/hyperlink" Target="http://msdn.microsoft.com/en-us/library/windows/apps/dn166881.aspx" TargetMode="External"/><Relationship Id="rId1" Type="http://schemas.openxmlformats.org/officeDocument/2006/relationships/slideLayout" Target="../slideLayouts/slideLayout31.xml"/><Relationship Id="rId6" Type="http://schemas.openxmlformats.org/officeDocument/2006/relationships/hyperlink" Target="http://msdn.microsoft.com/en-us/library/windows/desktop/ff476876.aspx" TargetMode="External"/><Relationship Id="rId5" Type="http://schemas.openxmlformats.org/officeDocument/2006/relationships/hyperlink" Target="http://msdn.microsoft.com/en-us/library/windows/desktop/ff476880.aspx" TargetMode="External"/><Relationship Id="rId4" Type="http://schemas.openxmlformats.org/officeDocument/2006/relationships/hyperlink" Target="http://msdn.microsoft.com/en-us/library/windows/apps/dn166863.asp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msdn.microsoft.com/en-us/library/windows/desktop/hh706346.aspx" TargetMode="External"/><Relationship Id="rId7" Type="http://schemas.openxmlformats.org/officeDocument/2006/relationships/hyperlink" Target="http://go.microsoft.com/fwlink/?LinkId=311739" TargetMode="External"/><Relationship Id="rId2" Type="http://schemas.openxmlformats.org/officeDocument/2006/relationships/hyperlink" Target="http://msdn.microsoft.com/en-us/library/windows/desktop/bb509638.aspx" TargetMode="External"/><Relationship Id="rId1" Type="http://schemas.openxmlformats.org/officeDocument/2006/relationships/slideLayout" Target="../slideLayouts/slideLayout31.xml"/><Relationship Id="rId6" Type="http://schemas.openxmlformats.org/officeDocument/2006/relationships/hyperlink" Target="http://blogs.msdn.com/b/chuckw/" TargetMode="External"/><Relationship Id="rId5" Type="http://schemas.openxmlformats.org/officeDocument/2006/relationships/hyperlink" Target="http://msdn.microsoft.com/en-us/library/windows/apps/hh825871.aspx" TargetMode="External"/><Relationship Id="rId4" Type="http://schemas.openxmlformats.org/officeDocument/2006/relationships/hyperlink" Target="http://msdn.microsoft.com/en-us/library/windows/desktop/ee417025.aspx"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63.xml"/><Relationship Id="rId5" Type="http://schemas.openxmlformats.org/officeDocument/2006/relationships/image" Target="../media/image7.png"/><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161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dirty="0" smtClean="0"/>
              <a:t>Direct3D 11 Key Concepts</a:t>
            </a:r>
            <a:endParaRPr lang="en-US" dirty="0"/>
          </a:p>
        </p:txBody>
      </p:sp>
      <p:sp>
        <p:nvSpPr>
          <p:cNvPr id="113667" name="Rectangle 3"/>
          <p:cNvSpPr>
            <a:spLocks noGrp="1" noChangeArrowheads="1"/>
          </p:cNvSpPr>
          <p:nvPr>
            <p:ph type="body" idx="1"/>
          </p:nvPr>
        </p:nvSpPr>
        <p:spPr/>
        <p:txBody>
          <a:bodyPr/>
          <a:lstStyle/>
          <a:p>
            <a:pPr marL="228541" lvl="2" indent="0">
              <a:buNone/>
            </a:pPr>
            <a:r>
              <a:rPr lang="en-US" sz="2800" dirty="0" smtClean="0">
                <a:solidFill>
                  <a:schemeClr val="tx1"/>
                </a:solidFill>
                <a:latin typeface="+mj-lt"/>
              </a:rPr>
              <a:t>API redesigned to more closely reflect </a:t>
            </a:r>
            <a:r>
              <a:rPr lang="en-US" sz="2800" dirty="0">
                <a:solidFill>
                  <a:schemeClr val="tx1"/>
                </a:solidFill>
                <a:latin typeface="+mj-lt"/>
              </a:rPr>
              <a:t>underlying </a:t>
            </a:r>
            <a:r>
              <a:rPr lang="en-US" sz="2800" dirty="0" smtClean="0">
                <a:solidFill>
                  <a:schemeClr val="tx1"/>
                </a:solidFill>
                <a:latin typeface="+mj-lt"/>
              </a:rPr>
              <a:t>hardware</a:t>
            </a:r>
          </a:p>
          <a:p>
            <a:pPr marL="228541" lvl="2" indent="0">
              <a:buNone/>
            </a:pPr>
            <a:r>
              <a:rPr lang="en-US" sz="2800" dirty="0" smtClean="0">
                <a:solidFill>
                  <a:schemeClr val="tx1"/>
                </a:solidFill>
                <a:latin typeface="+mj-lt"/>
              </a:rPr>
              <a:t>Resources now two logical pieces</a:t>
            </a:r>
          </a:p>
          <a:p>
            <a:pPr marL="228541" lvl="2" indent="0">
              <a:buNone/>
            </a:pPr>
            <a:r>
              <a:rPr lang="en-US" dirty="0" smtClean="0">
                <a:solidFill>
                  <a:schemeClr val="tx1"/>
                </a:solidFill>
              </a:rPr>
              <a:t>	Direct3D 11 Resource contains actual bits</a:t>
            </a:r>
          </a:p>
          <a:p>
            <a:pPr marL="228541" lvl="2" indent="0">
              <a:buNone/>
            </a:pPr>
            <a:r>
              <a:rPr lang="en-US" dirty="0">
                <a:solidFill>
                  <a:schemeClr val="tx1"/>
                </a:solidFill>
              </a:rPr>
              <a:t>	</a:t>
            </a:r>
            <a:r>
              <a:rPr lang="en-US" dirty="0" smtClean="0">
                <a:solidFill>
                  <a:schemeClr val="tx1"/>
                </a:solidFill>
              </a:rPr>
              <a:t>View controls interpretation of those bits and binding to pipeline stages</a:t>
            </a:r>
          </a:p>
          <a:p>
            <a:pPr marL="228541" lvl="2" indent="0">
              <a:buNone/>
            </a:pPr>
            <a:r>
              <a:rPr lang="en-US" dirty="0">
                <a:solidFill>
                  <a:schemeClr val="tx1"/>
                </a:solidFill>
              </a:rPr>
              <a:t>	</a:t>
            </a:r>
            <a:r>
              <a:rPr lang="en-US" dirty="0" smtClean="0">
                <a:solidFill>
                  <a:schemeClr val="tx1"/>
                </a:solidFill>
              </a:rPr>
              <a:t>Multiple </a:t>
            </a:r>
            <a:r>
              <a:rPr lang="en-US" dirty="0">
                <a:solidFill>
                  <a:schemeClr val="tx1"/>
                </a:solidFill>
              </a:rPr>
              <a:t>views can reference the same </a:t>
            </a:r>
            <a:r>
              <a:rPr lang="en-US" dirty="0" smtClean="0">
                <a:solidFill>
                  <a:schemeClr val="tx1"/>
                </a:solidFill>
              </a:rPr>
              <a:t>resource</a:t>
            </a:r>
            <a:endParaRPr lang="en-US" dirty="0">
              <a:solidFill>
                <a:schemeClr val="tx1"/>
              </a:solidFill>
            </a:endParaRPr>
          </a:p>
          <a:p>
            <a:pPr>
              <a:lnSpc>
                <a:spcPct val="100000"/>
              </a:lnSpc>
            </a:pPr>
            <a:r>
              <a:rPr lang="en-US" sz="2800" dirty="0" smtClean="0">
                <a:solidFill>
                  <a:schemeClr val="tx1"/>
                </a:solidFill>
              </a:rPr>
              <a:t> GPU and Video Memory virtualized</a:t>
            </a:r>
          </a:p>
          <a:p>
            <a:pPr marL="804658" lvl="4" indent="0">
              <a:buNone/>
            </a:pPr>
            <a:r>
              <a:rPr lang="en-US" sz="2400" dirty="0" smtClean="0">
                <a:solidFill>
                  <a:schemeClr val="tx1"/>
                </a:solidFill>
              </a:rPr>
              <a:t>No more “LOST DEVICE” condition</a:t>
            </a:r>
          </a:p>
          <a:p>
            <a:pPr marL="804658" lvl="4" indent="0">
              <a:buNone/>
            </a:pPr>
            <a:r>
              <a:rPr lang="en-US" sz="2400" dirty="0" smtClean="0">
                <a:solidFill>
                  <a:schemeClr val="tx1"/>
                </a:solidFill>
              </a:rPr>
              <a:t>Multiple Direct3D applications can now properly multitask and share the GPU</a:t>
            </a:r>
          </a:p>
          <a:p>
            <a:pPr lvl="1" indent="-228541"/>
            <a:r>
              <a:rPr lang="en-US" dirty="0" smtClean="0">
                <a:solidFill>
                  <a:schemeClr val="tx1"/>
                </a:solidFill>
                <a:latin typeface="+mj-lt"/>
              </a:rPr>
              <a:t> Separation of low-level </a:t>
            </a:r>
            <a:r>
              <a:rPr lang="en-US" dirty="0">
                <a:solidFill>
                  <a:schemeClr val="tx1"/>
                </a:solidFill>
                <a:latin typeface="+mj-lt"/>
              </a:rPr>
              <a:t>tasks </a:t>
            </a:r>
            <a:r>
              <a:rPr lang="en-US" dirty="0" smtClean="0">
                <a:solidFill>
                  <a:schemeClr val="tx1"/>
                </a:solidFill>
                <a:latin typeface="+mj-lt"/>
              </a:rPr>
              <a:t>and those of the 3D runtime (DXGI)</a:t>
            </a:r>
            <a:endParaRPr lang="en-US" dirty="0">
              <a:solidFill>
                <a:schemeClr val="tx1"/>
              </a:solidFill>
              <a:latin typeface="+mj-lt"/>
            </a:endParaRPr>
          </a:p>
          <a:p>
            <a:pPr marL="804658" lvl="4" indent="0">
              <a:buNone/>
            </a:pPr>
            <a:endParaRPr lang="en-US" sz="2400" dirty="0" smtClean="0"/>
          </a:p>
          <a:p>
            <a:pPr lvl="1" indent="-228541"/>
            <a:endParaRPr lang="en-US" sz="3400" dirty="0" smtClean="0"/>
          </a:p>
          <a:p>
            <a:pPr lvl="1" indent="-228541"/>
            <a:endParaRPr lang="en-US" sz="3400" dirty="0" smtClean="0"/>
          </a:p>
          <a:p>
            <a:pPr lvl="1" indent="-228541"/>
            <a:endParaRPr lang="en-US" sz="3400" dirty="0" smtClean="0"/>
          </a:p>
          <a:p>
            <a:pPr indent="-228541"/>
            <a:endParaRPr lang="en-US" sz="4200" dirty="0" smtClean="0"/>
          </a:p>
          <a:p>
            <a:pPr lvl="2"/>
            <a:endParaRPr lang="en-US" dirty="0" smtClean="0"/>
          </a:p>
          <a:p>
            <a:pPr lvl="2"/>
            <a:endParaRPr lang="en-US" dirty="0" smtClean="0"/>
          </a:p>
          <a:p>
            <a:pPr lvl="1"/>
            <a:endParaRPr lang="en-US" dirty="0"/>
          </a:p>
          <a:p>
            <a:endParaRPr lang="en-US" dirty="0"/>
          </a:p>
        </p:txBody>
      </p:sp>
    </p:spTree>
    <p:extLst>
      <p:ext uri="{BB962C8B-B14F-4D97-AF65-F5344CB8AC3E}">
        <p14:creationId xmlns:p14="http://schemas.microsoft.com/office/powerpoint/2010/main" val="3240584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t>Direct3D 9 v Direct3D 11 API</a:t>
            </a:r>
          </a:p>
        </p:txBody>
      </p:sp>
      <p:sp>
        <p:nvSpPr>
          <p:cNvPr id="20483" name="Rectangle 3"/>
          <p:cNvSpPr>
            <a:spLocks noGrp="1" noChangeArrowheads="1"/>
          </p:cNvSpPr>
          <p:nvPr>
            <p:ph type="body" sz="half" idx="1"/>
          </p:nvPr>
        </p:nvSpPr>
        <p:spPr>
          <a:xfrm>
            <a:off x="655637" y="1516062"/>
            <a:ext cx="4267934" cy="3958028"/>
          </a:xfrm>
        </p:spPr>
        <p:txBody>
          <a:bodyPr/>
          <a:lstStyle/>
          <a:p>
            <a:r>
              <a:rPr lang="en-US" sz="2754" dirty="0">
                <a:solidFill>
                  <a:schemeClr val="tx1"/>
                </a:solidFill>
              </a:rPr>
              <a:t>IDirect3DIndexBuffer9</a:t>
            </a:r>
          </a:p>
          <a:p>
            <a:r>
              <a:rPr lang="en-US" sz="2754" dirty="0">
                <a:solidFill>
                  <a:schemeClr val="tx1"/>
                </a:solidFill>
              </a:rPr>
              <a:t>IDirect3DVertexBuffer9  </a:t>
            </a:r>
          </a:p>
          <a:p>
            <a:pPr eaLnBrk="1" hangingPunct="1">
              <a:buFontTx/>
              <a:buNone/>
            </a:pPr>
            <a:r>
              <a:rPr lang="en-US" sz="2754" dirty="0" smtClean="0">
                <a:solidFill>
                  <a:schemeClr val="tx1"/>
                </a:solidFill>
              </a:rPr>
              <a:t>IDirect3DBaseTexture9 </a:t>
            </a:r>
            <a:endParaRPr lang="en-US" sz="2754" dirty="0">
              <a:solidFill>
                <a:schemeClr val="tx1"/>
              </a:solidFill>
            </a:endParaRPr>
          </a:p>
          <a:p>
            <a:pPr eaLnBrk="1" hangingPunct="1">
              <a:buFontTx/>
              <a:buNone/>
            </a:pPr>
            <a:r>
              <a:rPr lang="en-US" sz="2754" dirty="0">
                <a:solidFill>
                  <a:schemeClr val="tx1"/>
                </a:solidFill>
              </a:rPr>
              <a:t>IDirect3DTexture9</a:t>
            </a:r>
          </a:p>
          <a:p>
            <a:pPr eaLnBrk="1" hangingPunct="1">
              <a:buFontTx/>
              <a:buNone/>
            </a:pPr>
            <a:r>
              <a:rPr lang="en-US" sz="2754" dirty="0">
                <a:solidFill>
                  <a:schemeClr val="tx1"/>
                </a:solidFill>
              </a:rPr>
              <a:t>IDirect3DCubeTexture9</a:t>
            </a:r>
          </a:p>
          <a:p>
            <a:pPr eaLnBrk="1" hangingPunct="1">
              <a:buFontTx/>
              <a:buNone/>
            </a:pPr>
            <a:r>
              <a:rPr lang="en-US" sz="2754" dirty="0">
                <a:solidFill>
                  <a:schemeClr val="tx1"/>
                </a:solidFill>
              </a:rPr>
              <a:t>IDirect3DVolumeTexture9</a:t>
            </a:r>
          </a:p>
          <a:p>
            <a:pPr eaLnBrk="1" hangingPunct="1">
              <a:buFontTx/>
              <a:buNone/>
            </a:pPr>
            <a:endParaRPr lang="en-US" sz="2754" dirty="0">
              <a:solidFill>
                <a:schemeClr val="tx1"/>
              </a:solidFill>
            </a:endParaRPr>
          </a:p>
          <a:p>
            <a:r>
              <a:rPr lang="en-US" sz="2754" dirty="0">
                <a:solidFill>
                  <a:schemeClr val="tx1"/>
                </a:solidFill>
              </a:rPr>
              <a:t>IDirect3DVertexDeclaration9</a:t>
            </a:r>
          </a:p>
          <a:p>
            <a:pPr eaLnBrk="1" hangingPunct="1">
              <a:buFontTx/>
              <a:buNone/>
            </a:pPr>
            <a:endParaRPr lang="en-US" sz="2754" dirty="0"/>
          </a:p>
        </p:txBody>
      </p:sp>
      <p:sp>
        <p:nvSpPr>
          <p:cNvPr id="20484" name="Rectangle 4"/>
          <p:cNvSpPr>
            <a:spLocks noGrp="1" noChangeArrowheads="1"/>
          </p:cNvSpPr>
          <p:nvPr>
            <p:ph type="body" sz="half" idx="2"/>
          </p:nvPr>
        </p:nvSpPr>
        <p:spPr>
          <a:xfrm>
            <a:off x="6252242" y="2049462"/>
            <a:ext cx="4267933" cy="3958029"/>
          </a:xfrm>
        </p:spPr>
        <p:txBody>
          <a:bodyPr/>
          <a:lstStyle/>
          <a:p>
            <a:pPr eaLnBrk="1" hangingPunct="1">
              <a:buFontTx/>
              <a:buNone/>
            </a:pPr>
            <a:r>
              <a:rPr lang="en-US" sz="2754" dirty="0" smtClean="0">
                <a:solidFill>
                  <a:schemeClr val="tx1"/>
                </a:solidFill>
              </a:rPr>
              <a:t>ID3D11Buffer</a:t>
            </a:r>
            <a:endParaRPr lang="en-US" sz="2754" dirty="0">
              <a:solidFill>
                <a:schemeClr val="tx1"/>
              </a:solidFill>
            </a:endParaRPr>
          </a:p>
          <a:p>
            <a:pPr eaLnBrk="1" hangingPunct="1">
              <a:buFontTx/>
              <a:buNone/>
            </a:pPr>
            <a:r>
              <a:rPr lang="en-US" sz="2754" dirty="0" smtClean="0">
                <a:solidFill>
                  <a:schemeClr val="tx1"/>
                </a:solidFill>
              </a:rPr>
              <a:t>ID3D11Texture1D</a:t>
            </a:r>
            <a:endParaRPr lang="en-US" sz="2754" dirty="0">
              <a:solidFill>
                <a:schemeClr val="tx1"/>
              </a:solidFill>
            </a:endParaRPr>
          </a:p>
          <a:p>
            <a:pPr eaLnBrk="1" hangingPunct="1">
              <a:buFontTx/>
              <a:buNone/>
            </a:pPr>
            <a:r>
              <a:rPr lang="en-US" sz="2754" dirty="0" smtClean="0">
                <a:solidFill>
                  <a:schemeClr val="tx1"/>
                </a:solidFill>
              </a:rPr>
              <a:t>ID3D11Texture2D</a:t>
            </a:r>
            <a:endParaRPr lang="en-US" sz="2754" dirty="0">
              <a:solidFill>
                <a:schemeClr val="tx1"/>
              </a:solidFill>
            </a:endParaRPr>
          </a:p>
          <a:p>
            <a:pPr eaLnBrk="1" hangingPunct="1">
              <a:buFontTx/>
              <a:buNone/>
            </a:pPr>
            <a:r>
              <a:rPr lang="en-US" sz="2754" dirty="0" smtClean="0">
                <a:solidFill>
                  <a:schemeClr val="tx1"/>
                </a:solidFill>
              </a:rPr>
              <a:t>ID3D11Texture3D</a:t>
            </a:r>
          </a:p>
          <a:p>
            <a:pPr eaLnBrk="1" hangingPunct="1">
              <a:buFontTx/>
              <a:buNone/>
            </a:pPr>
            <a:endParaRPr lang="en-US" sz="2754" dirty="0">
              <a:solidFill>
                <a:schemeClr val="tx1"/>
              </a:solidFill>
            </a:endParaRPr>
          </a:p>
          <a:p>
            <a:pPr eaLnBrk="1" hangingPunct="1">
              <a:buFontTx/>
              <a:buNone/>
            </a:pPr>
            <a:endParaRPr lang="en-US" sz="2754" dirty="0" smtClean="0">
              <a:solidFill>
                <a:schemeClr val="tx1"/>
              </a:solidFill>
            </a:endParaRPr>
          </a:p>
          <a:p>
            <a:r>
              <a:rPr lang="en-US" sz="2754" dirty="0" smtClean="0">
                <a:solidFill>
                  <a:schemeClr val="tx1"/>
                </a:solidFill>
              </a:rPr>
              <a:t>ID3D11InputLayout</a:t>
            </a:r>
            <a:endParaRPr lang="en-US" sz="2754" dirty="0">
              <a:solidFill>
                <a:schemeClr val="tx1"/>
              </a:solidFill>
            </a:endParaRPr>
          </a:p>
          <a:p>
            <a:pPr eaLnBrk="1" hangingPunct="1">
              <a:buFontTx/>
              <a:buNone/>
            </a:pPr>
            <a:endParaRPr lang="en-US" sz="2754" dirty="0"/>
          </a:p>
          <a:p>
            <a:pPr eaLnBrk="1" hangingPunct="1">
              <a:buFontTx/>
              <a:buNone/>
            </a:pPr>
            <a:endParaRPr lang="en-US" sz="2754" dirty="0"/>
          </a:p>
        </p:txBody>
      </p:sp>
    </p:spTree>
    <p:extLst>
      <p:ext uri="{BB962C8B-B14F-4D97-AF65-F5344CB8AC3E}">
        <p14:creationId xmlns:p14="http://schemas.microsoft.com/office/powerpoint/2010/main" val="880542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dirty="0"/>
              <a:t>DirectX Graphics Infrastructure (DXGI)</a:t>
            </a:r>
          </a:p>
        </p:txBody>
      </p:sp>
      <p:sp>
        <p:nvSpPr>
          <p:cNvPr id="111619" name="Rectangle 3"/>
          <p:cNvSpPr>
            <a:spLocks noGrp="1" noChangeArrowheads="1"/>
          </p:cNvSpPr>
          <p:nvPr>
            <p:ph type="body" idx="1"/>
          </p:nvPr>
        </p:nvSpPr>
        <p:spPr/>
        <p:txBody>
          <a:bodyPr/>
          <a:lstStyle/>
          <a:p>
            <a:r>
              <a:rPr lang="en-US" dirty="0" smtClean="0">
                <a:solidFill>
                  <a:schemeClr val="tx1"/>
                </a:solidFill>
              </a:rPr>
              <a:t>Performs enumeration, swap chain creation, presentation, </a:t>
            </a:r>
            <a:r>
              <a:rPr lang="en-US" dirty="0" err="1" smtClean="0">
                <a:solidFill>
                  <a:schemeClr val="tx1"/>
                </a:solidFill>
              </a:rPr>
              <a:t>etc</a:t>
            </a:r>
            <a:endParaRPr lang="en-US" dirty="0">
              <a:solidFill>
                <a:schemeClr val="tx1"/>
              </a:solidFill>
            </a:endParaRPr>
          </a:p>
          <a:p>
            <a:r>
              <a:rPr lang="en-US" dirty="0">
                <a:solidFill>
                  <a:schemeClr val="tx1"/>
                </a:solidFill>
              </a:rPr>
              <a:t>Simplified interaction with Window Change states</a:t>
            </a:r>
          </a:p>
          <a:p>
            <a:r>
              <a:rPr lang="en-US" sz="2400" dirty="0">
                <a:solidFill>
                  <a:schemeClr val="tx1"/>
                </a:solidFill>
              </a:rPr>
              <a:t>	</a:t>
            </a:r>
            <a:r>
              <a:rPr lang="en-US" sz="2400" dirty="0">
                <a:solidFill>
                  <a:schemeClr val="tx1"/>
                </a:solidFill>
                <a:latin typeface="+mn-lt"/>
              </a:rPr>
              <a:t>DXGI sets front buffer size</a:t>
            </a:r>
          </a:p>
          <a:p>
            <a:r>
              <a:rPr lang="en-US" sz="2800" dirty="0">
                <a:solidFill>
                  <a:schemeClr val="tx1"/>
                </a:solidFill>
                <a:latin typeface="+mn-lt"/>
              </a:rPr>
              <a:t>	</a:t>
            </a:r>
            <a:r>
              <a:rPr lang="en-US" sz="2400" dirty="0">
                <a:solidFill>
                  <a:schemeClr val="tx1"/>
                </a:solidFill>
                <a:latin typeface="+mn-lt"/>
              </a:rPr>
              <a:t>Call </a:t>
            </a:r>
            <a:r>
              <a:rPr lang="en-US" sz="2400" dirty="0" err="1">
                <a:solidFill>
                  <a:schemeClr val="tx1"/>
                </a:solidFill>
                <a:latin typeface="+mn-lt"/>
              </a:rPr>
              <a:t>IDXGISwapChain</a:t>
            </a:r>
            <a:r>
              <a:rPr lang="en-US" sz="2400" dirty="0">
                <a:solidFill>
                  <a:schemeClr val="tx1"/>
                </a:solidFill>
                <a:latin typeface="+mn-lt"/>
              </a:rPr>
              <a:t>::</a:t>
            </a:r>
            <a:r>
              <a:rPr lang="en-US" sz="2400" dirty="0" err="1">
                <a:solidFill>
                  <a:schemeClr val="tx1"/>
                </a:solidFill>
                <a:latin typeface="+mn-lt"/>
              </a:rPr>
              <a:t>ResizeBuffers</a:t>
            </a:r>
            <a:r>
              <a:rPr lang="en-US" sz="2400" dirty="0">
                <a:solidFill>
                  <a:schemeClr val="tx1"/>
                </a:solidFill>
                <a:latin typeface="+mn-lt"/>
              </a:rPr>
              <a:t> on receiving WM_SIZE</a:t>
            </a:r>
          </a:p>
          <a:p>
            <a:r>
              <a:rPr lang="en-US" sz="2400" dirty="0">
                <a:solidFill>
                  <a:schemeClr val="tx1"/>
                </a:solidFill>
                <a:latin typeface="+mn-lt"/>
              </a:rPr>
              <a:t>	No need to manually set styles </a:t>
            </a:r>
            <a:endParaRPr lang="en-US" sz="2400" dirty="0" smtClean="0">
              <a:solidFill>
                <a:schemeClr val="tx1"/>
              </a:solidFill>
              <a:latin typeface="+mn-lt"/>
            </a:endParaRPr>
          </a:p>
          <a:p>
            <a:r>
              <a:rPr lang="en-US" sz="2400" dirty="0">
                <a:solidFill>
                  <a:schemeClr val="tx1"/>
                </a:solidFill>
                <a:latin typeface="+mn-lt"/>
              </a:rPr>
              <a:t>	</a:t>
            </a:r>
            <a:r>
              <a:rPr lang="en-US" sz="2400" dirty="0" smtClean="0">
                <a:solidFill>
                  <a:schemeClr val="tx1"/>
                </a:solidFill>
                <a:latin typeface="+mn-lt"/>
              </a:rPr>
              <a:t>App calls </a:t>
            </a:r>
            <a:r>
              <a:rPr lang="en-US" sz="2400" dirty="0" err="1" smtClean="0">
                <a:solidFill>
                  <a:schemeClr val="tx1"/>
                </a:solidFill>
                <a:latin typeface="+mn-lt"/>
              </a:rPr>
              <a:t>IDXGISwapChain</a:t>
            </a:r>
            <a:r>
              <a:rPr lang="en-US" sz="2400" dirty="0" smtClean="0">
                <a:solidFill>
                  <a:schemeClr val="tx1"/>
                </a:solidFill>
                <a:latin typeface="+mn-lt"/>
              </a:rPr>
              <a:t>::</a:t>
            </a:r>
            <a:r>
              <a:rPr lang="en-US" sz="2400" dirty="0" err="1" smtClean="0">
                <a:solidFill>
                  <a:schemeClr val="tx1"/>
                </a:solidFill>
                <a:latin typeface="+mn-lt"/>
              </a:rPr>
              <a:t>ResizeTarget</a:t>
            </a:r>
            <a:r>
              <a:rPr lang="en-US" sz="2400" dirty="0" smtClean="0">
                <a:solidFill>
                  <a:schemeClr val="tx1"/>
                </a:solidFill>
                <a:latin typeface="+mn-lt"/>
              </a:rPr>
              <a:t> to resize output</a:t>
            </a:r>
          </a:p>
          <a:p>
            <a:r>
              <a:rPr lang="en-US" dirty="0" smtClean="0">
                <a:solidFill>
                  <a:schemeClr val="tx1"/>
                </a:solidFill>
              </a:rPr>
              <a:t>Swap chains tied to Window and Device at creation</a:t>
            </a:r>
          </a:p>
          <a:p>
            <a:r>
              <a:rPr lang="en-US" dirty="0" smtClean="0">
                <a:solidFill>
                  <a:schemeClr val="tx1"/>
                </a:solidFill>
              </a:rPr>
              <a:t>Use of flip mode required</a:t>
            </a:r>
          </a:p>
          <a:p>
            <a:r>
              <a:rPr lang="en-US" sz="1050" dirty="0">
                <a:solidFill>
                  <a:schemeClr val="tx1"/>
                </a:solidFill>
              </a:rPr>
              <a:t> </a:t>
            </a:r>
          </a:p>
          <a:p>
            <a:endParaRPr lang="en-US" sz="1050" dirty="0" smtClean="0"/>
          </a:p>
          <a:p>
            <a:endParaRPr lang="en-US" sz="1050" dirty="0" smtClean="0"/>
          </a:p>
          <a:p>
            <a:endParaRPr lang="en-US" dirty="0" smtClean="0"/>
          </a:p>
          <a:p>
            <a:endParaRPr lang="en-US" dirty="0"/>
          </a:p>
          <a:p>
            <a:endParaRPr lang="en-US" dirty="0" smtClean="0"/>
          </a:p>
          <a:p>
            <a:endParaRPr lang="en-US" dirty="0"/>
          </a:p>
          <a:p>
            <a:endParaRPr lang="en-US" dirty="0" smtClean="0"/>
          </a:p>
          <a:p>
            <a:pPr lvl="1"/>
            <a:r>
              <a:rPr lang="en-US" b="1" dirty="0" smtClean="0">
                <a:latin typeface="Courier New" panose="02070309020205020404" pitchFamily="49" charset="0"/>
              </a:rPr>
              <a:t>D3DFORMAT</a:t>
            </a:r>
            <a:r>
              <a:rPr lang="en-US" dirty="0" smtClean="0"/>
              <a:t> </a:t>
            </a:r>
            <a:r>
              <a:rPr lang="en-US" dirty="0"/>
              <a:t>type now </a:t>
            </a:r>
            <a:r>
              <a:rPr lang="en-US" b="1" dirty="0">
                <a:latin typeface="Courier New" panose="02070309020205020404" pitchFamily="49" charset="0"/>
              </a:rPr>
              <a:t>DXGI_FORMAT</a:t>
            </a:r>
            <a:r>
              <a:rPr lang="en-US" dirty="0"/>
              <a:t> type</a:t>
            </a:r>
          </a:p>
        </p:txBody>
      </p:sp>
    </p:spTree>
    <p:extLst>
      <p:ext uri="{BB962C8B-B14F-4D97-AF65-F5344CB8AC3E}">
        <p14:creationId xmlns:p14="http://schemas.microsoft.com/office/powerpoint/2010/main" val="6378530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Direct3D 9 </a:t>
            </a:r>
            <a:r>
              <a:rPr lang="en-US" dirty="0" err="1" smtClean="0"/>
              <a:t>vs</a:t>
            </a:r>
            <a:r>
              <a:rPr lang="en-US" dirty="0" smtClean="0"/>
              <a:t> DXGI API</a:t>
            </a:r>
          </a:p>
        </p:txBody>
      </p:sp>
      <p:sp>
        <p:nvSpPr>
          <p:cNvPr id="16387" name="Rectangle 3"/>
          <p:cNvSpPr>
            <a:spLocks noGrp="1" noChangeArrowheads="1"/>
          </p:cNvSpPr>
          <p:nvPr>
            <p:ph type="body" sz="half" idx="1"/>
          </p:nvPr>
        </p:nvSpPr>
        <p:spPr>
          <a:xfrm>
            <a:off x="690916" y="2203600"/>
            <a:ext cx="4267934" cy="4494061"/>
          </a:xfrm>
        </p:spPr>
        <p:txBody>
          <a:bodyPr/>
          <a:lstStyle/>
          <a:p>
            <a:pPr eaLnBrk="1" hangingPunct="1">
              <a:lnSpc>
                <a:spcPct val="100000"/>
              </a:lnSpc>
              <a:buFontTx/>
              <a:buNone/>
            </a:pPr>
            <a:r>
              <a:rPr lang="en-US" sz="2754" dirty="0">
                <a:solidFill>
                  <a:schemeClr val="tx1"/>
                </a:solidFill>
              </a:rPr>
              <a:t>IDirect3D9</a:t>
            </a:r>
          </a:p>
          <a:p>
            <a:pPr eaLnBrk="1" hangingPunct="1">
              <a:lnSpc>
                <a:spcPct val="100000"/>
              </a:lnSpc>
              <a:buFontTx/>
              <a:buNone/>
            </a:pPr>
            <a:endParaRPr lang="en-US" sz="2754" dirty="0">
              <a:solidFill>
                <a:schemeClr val="tx1"/>
              </a:solidFill>
            </a:endParaRPr>
          </a:p>
          <a:p>
            <a:pPr eaLnBrk="1" hangingPunct="1">
              <a:lnSpc>
                <a:spcPct val="100000"/>
              </a:lnSpc>
              <a:buFontTx/>
              <a:buNone/>
            </a:pPr>
            <a:r>
              <a:rPr lang="en-US" sz="2754" dirty="0" smtClean="0">
                <a:solidFill>
                  <a:schemeClr val="tx1"/>
                </a:solidFill>
              </a:rPr>
              <a:t>IDirect3DDevice9</a:t>
            </a:r>
            <a:endParaRPr lang="en-US" sz="2754" dirty="0">
              <a:solidFill>
                <a:schemeClr val="tx1"/>
              </a:solidFill>
            </a:endParaRPr>
          </a:p>
          <a:p>
            <a:pPr lvl="1" eaLnBrk="1" hangingPunct="1">
              <a:lnSpc>
                <a:spcPct val="100000"/>
              </a:lnSpc>
              <a:buFont typeface="Arial" panose="020B0604020202020204" pitchFamily="34" charset="0"/>
              <a:buNone/>
            </a:pPr>
            <a:r>
              <a:rPr lang="en-US" sz="2244" dirty="0">
                <a:solidFill>
                  <a:schemeClr val="tx1"/>
                </a:solidFill>
              </a:rPr>
              <a:t>::</a:t>
            </a:r>
            <a:r>
              <a:rPr lang="en-US" sz="2244" dirty="0" smtClean="0">
                <a:solidFill>
                  <a:schemeClr val="tx1"/>
                </a:solidFill>
              </a:rPr>
              <a:t>Present</a:t>
            </a:r>
          </a:p>
          <a:p>
            <a:pPr lvl="1" eaLnBrk="1" hangingPunct="1">
              <a:lnSpc>
                <a:spcPct val="100000"/>
              </a:lnSpc>
              <a:buFont typeface="Arial" panose="020B0604020202020204" pitchFamily="34" charset="0"/>
              <a:buNone/>
            </a:pPr>
            <a:endParaRPr lang="en-US" sz="2244" dirty="0">
              <a:solidFill>
                <a:schemeClr val="tx1"/>
              </a:solidFill>
            </a:endParaRPr>
          </a:p>
          <a:p>
            <a:pPr fontAlgn="t"/>
            <a:r>
              <a:rPr lang="en-US" sz="2400" dirty="0">
                <a:solidFill>
                  <a:schemeClr val="tx1"/>
                </a:solidFill>
              </a:rPr>
              <a:t>D3DSWAPEFFECT_DISCARD</a:t>
            </a:r>
          </a:p>
          <a:p>
            <a:pPr fontAlgn="t"/>
            <a:r>
              <a:rPr lang="en-US" sz="2400" dirty="0">
                <a:solidFill>
                  <a:schemeClr val="tx1"/>
                </a:solidFill>
              </a:rPr>
              <a:t>D3DSWAPEFFECT_COPY</a:t>
            </a:r>
          </a:p>
          <a:p>
            <a:pPr fontAlgn="t"/>
            <a:r>
              <a:rPr lang="en-US" sz="2400" dirty="0">
                <a:solidFill>
                  <a:schemeClr val="tx1"/>
                </a:solidFill>
              </a:rPr>
              <a:t>D3DSWAPEFFECT_FLIP</a:t>
            </a:r>
          </a:p>
          <a:p>
            <a:pPr fontAlgn="t"/>
            <a:r>
              <a:rPr lang="en-US" sz="2400" dirty="0">
                <a:solidFill>
                  <a:schemeClr val="tx1"/>
                </a:solidFill>
              </a:rPr>
              <a:t>D3DSWAPEFFECT_FLIPEX</a:t>
            </a:r>
          </a:p>
          <a:p>
            <a:pPr lvl="1" eaLnBrk="1" hangingPunct="1">
              <a:lnSpc>
                <a:spcPct val="100000"/>
              </a:lnSpc>
              <a:buFont typeface="Arial" panose="020B0604020202020204" pitchFamily="34" charset="0"/>
              <a:buNone/>
            </a:pPr>
            <a:endParaRPr lang="en-US" sz="1800" dirty="0">
              <a:latin typeface="+mj-lt"/>
            </a:endParaRPr>
          </a:p>
          <a:p>
            <a:pPr lvl="1" eaLnBrk="1" hangingPunct="1">
              <a:lnSpc>
                <a:spcPct val="100000"/>
              </a:lnSpc>
              <a:buFont typeface="Arial" panose="020B0604020202020204" pitchFamily="34" charset="0"/>
              <a:buNone/>
            </a:pPr>
            <a:endParaRPr lang="en-US" sz="1800" dirty="0">
              <a:latin typeface="+mj-lt"/>
            </a:endParaRPr>
          </a:p>
        </p:txBody>
      </p:sp>
      <p:sp>
        <p:nvSpPr>
          <p:cNvPr id="16388" name="Rectangle 4"/>
          <p:cNvSpPr>
            <a:spLocks noGrp="1" noChangeArrowheads="1"/>
          </p:cNvSpPr>
          <p:nvPr>
            <p:ph type="body" sz="half" idx="2"/>
          </p:nvPr>
        </p:nvSpPr>
        <p:spPr>
          <a:xfrm>
            <a:off x="5075237" y="2089300"/>
            <a:ext cx="6629400" cy="4722660"/>
          </a:xfrm>
        </p:spPr>
        <p:txBody>
          <a:bodyPr/>
          <a:lstStyle/>
          <a:p>
            <a:pPr eaLnBrk="1" hangingPunct="1">
              <a:lnSpc>
                <a:spcPct val="100000"/>
              </a:lnSpc>
              <a:buFontTx/>
              <a:buNone/>
            </a:pPr>
            <a:r>
              <a:rPr lang="en-US" sz="2754" dirty="0" err="1">
                <a:solidFill>
                  <a:schemeClr val="tx1"/>
                </a:solidFill>
              </a:rPr>
              <a:t>IDXGIFactory</a:t>
            </a:r>
            <a:r>
              <a:rPr lang="en-US" sz="2754" dirty="0">
                <a:solidFill>
                  <a:schemeClr val="tx1"/>
                </a:solidFill>
              </a:rPr>
              <a:t>, </a:t>
            </a:r>
            <a:r>
              <a:rPr lang="en-US" sz="2754" dirty="0" err="1">
                <a:solidFill>
                  <a:schemeClr val="tx1"/>
                </a:solidFill>
              </a:rPr>
              <a:t>IDXGIAdapter</a:t>
            </a:r>
            <a:r>
              <a:rPr lang="en-US" sz="2754" dirty="0">
                <a:solidFill>
                  <a:schemeClr val="tx1"/>
                </a:solidFill>
              </a:rPr>
              <a:t>, </a:t>
            </a:r>
            <a:r>
              <a:rPr lang="en-US" sz="2754" dirty="0" err="1">
                <a:solidFill>
                  <a:schemeClr val="tx1"/>
                </a:solidFill>
              </a:rPr>
              <a:t>IDXGIDevice</a:t>
            </a:r>
            <a:endParaRPr lang="en-US" sz="2754" dirty="0">
              <a:solidFill>
                <a:schemeClr val="tx1"/>
              </a:solidFill>
            </a:endParaRPr>
          </a:p>
          <a:p>
            <a:pPr eaLnBrk="1" hangingPunct="1">
              <a:lnSpc>
                <a:spcPct val="100000"/>
              </a:lnSpc>
              <a:buFontTx/>
              <a:buNone/>
            </a:pPr>
            <a:endParaRPr lang="en-US" sz="1020" dirty="0">
              <a:solidFill>
                <a:schemeClr val="tx1"/>
              </a:solidFill>
            </a:endParaRPr>
          </a:p>
          <a:p>
            <a:pPr eaLnBrk="1" hangingPunct="1">
              <a:lnSpc>
                <a:spcPct val="100000"/>
              </a:lnSpc>
              <a:buFontTx/>
              <a:buNone/>
            </a:pPr>
            <a:endParaRPr lang="en-US" sz="2754" dirty="0" smtClean="0">
              <a:solidFill>
                <a:schemeClr val="tx1"/>
              </a:solidFill>
            </a:endParaRPr>
          </a:p>
          <a:p>
            <a:pPr eaLnBrk="1" hangingPunct="1">
              <a:lnSpc>
                <a:spcPct val="100000"/>
              </a:lnSpc>
              <a:buFontTx/>
              <a:buNone/>
            </a:pPr>
            <a:r>
              <a:rPr lang="en-US" sz="2754" dirty="0" err="1" smtClean="0">
                <a:solidFill>
                  <a:schemeClr val="tx1"/>
                </a:solidFill>
              </a:rPr>
              <a:t>IDXGISwapChain</a:t>
            </a:r>
            <a:endParaRPr lang="en-US" sz="2754" dirty="0">
              <a:solidFill>
                <a:schemeClr val="tx1"/>
              </a:solidFill>
            </a:endParaRPr>
          </a:p>
          <a:p>
            <a:pPr lvl="1" eaLnBrk="1" hangingPunct="1">
              <a:lnSpc>
                <a:spcPct val="100000"/>
              </a:lnSpc>
              <a:buFont typeface="Arial" panose="020B0604020202020204" pitchFamily="34" charset="0"/>
              <a:buNone/>
            </a:pPr>
            <a:r>
              <a:rPr lang="en-US" sz="2244" dirty="0">
                <a:solidFill>
                  <a:schemeClr val="tx1"/>
                </a:solidFill>
              </a:rPr>
              <a:t>::Present</a:t>
            </a:r>
          </a:p>
          <a:p>
            <a:pPr fontAlgn="t"/>
            <a:endParaRPr lang="en-US" sz="1600" b="1" dirty="0" smtClean="0">
              <a:solidFill>
                <a:schemeClr val="tx1"/>
              </a:solidFill>
            </a:endParaRPr>
          </a:p>
          <a:p>
            <a:pPr fontAlgn="t"/>
            <a:r>
              <a:rPr lang="en-US" sz="2400" b="1" dirty="0" smtClean="0">
                <a:solidFill>
                  <a:schemeClr val="tx1"/>
                </a:solidFill>
              </a:rPr>
              <a:t>DXGI_SWAP_EFFECT_DISCARD</a:t>
            </a:r>
            <a:endParaRPr lang="en-US" sz="2400" dirty="0">
              <a:solidFill>
                <a:schemeClr val="tx1"/>
              </a:solidFill>
            </a:endParaRPr>
          </a:p>
          <a:p>
            <a:pPr fontAlgn="t"/>
            <a:r>
              <a:rPr lang="en-US" sz="2400" dirty="0">
                <a:solidFill>
                  <a:schemeClr val="tx1"/>
                </a:solidFill>
              </a:rPr>
              <a:t>DXGI_SWAP_EFFECT_SEQUENTIAL with 1 buffer</a:t>
            </a:r>
          </a:p>
          <a:p>
            <a:pPr fontAlgn="t"/>
            <a:r>
              <a:rPr lang="en-US" sz="2400" dirty="0">
                <a:solidFill>
                  <a:schemeClr val="tx1"/>
                </a:solidFill>
              </a:rPr>
              <a:t>DXGI_SWAP_EFFECT_SEQUENTIAL with </a:t>
            </a:r>
            <a:r>
              <a:rPr lang="en-US" sz="2400" dirty="0" smtClean="0">
                <a:solidFill>
                  <a:schemeClr val="tx1"/>
                </a:solidFill>
              </a:rPr>
              <a:t>&gt;=2 buffers</a:t>
            </a:r>
            <a:endParaRPr lang="en-US" sz="2400" dirty="0">
              <a:solidFill>
                <a:schemeClr val="tx1"/>
              </a:solidFill>
            </a:endParaRPr>
          </a:p>
          <a:p>
            <a:pPr fontAlgn="t"/>
            <a:r>
              <a:rPr lang="en-US" sz="2400" dirty="0">
                <a:solidFill>
                  <a:schemeClr val="tx1"/>
                </a:solidFill>
              </a:rPr>
              <a:t>DXGI_SWAP_EFFECT_FLIP_SEQUENTIAL </a:t>
            </a:r>
            <a:r>
              <a:rPr lang="en-US" sz="2400" dirty="0" smtClean="0">
                <a:solidFill>
                  <a:schemeClr val="tx1"/>
                </a:solidFill>
              </a:rPr>
              <a:t>&gt;=2 buffers</a:t>
            </a:r>
            <a:endParaRPr lang="en-US" sz="2400" dirty="0">
              <a:solidFill>
                <a:schemeClr val="tx1"/>
              </a:solidFill>
            </a:endParaRPr>
          </a:p>
          <a:p>
            <a:pPr lvl="1" eaLnBrk="1" hangingPunct="1">
              <a:lnSpc>
                <a:spcPct val="100000"/>
              </a:lnSpc>
              <a:buFont typeface="Arial" panose="020B0604020202020204" pitchFamily="34" charset="0"/>
              <a:buNone/>
            </a:pPr>
            <a:endParaRPr lang="en-US" sz="1600" dirty="0"/>
          </a:p>
        </p:txBody>
      </p:sp>
    </p:spTree>
    <p:extLst>
      <p:ext uri="{BB962C8B-B14F-4D97-AF65-F5344CB8AC3E}">
        <p14:creationId xmlns:p14="http://schemas.microsoft.com/office/powerpoint/2010/main" val="3552033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Devices and Contexts</a:t>
            </a:r>
            <a:endParaRPr lang="en-US" dirty="0"/>
          </a:p>
        </p:txBody>
      </p:sp>
      <p:sp>
        <p:nvSpPr>
          <p:cNvPr id="3" name="Content Placeholder 2"/>
          <p:cNvSpPr>
            <a:spLocks noGrp="1"/>
          </p:cNvSpPr>
          <p:nvPr>
            <p:ph idx="1"/>
          </p:nvPr>
        </p:nvSpPr>
        <p:spPr/>
        <p:txBody>
          <a:bodyPr/>
          <a:lstStyle/>
          <a:p>
            <a:r>
              <a:rPr lang="en-US" dirty="0" smtClean="0">
                <a:solidFill>
                  <a:schemeClr val="tx2"/>
                </a:solidFill>
              </a:rPr>
              <a:t>ID3D11Device</a:t>
            </a:r>
            <a:endParaRPr lang="en-US" dirty="0">
              <a:solidFill>
                <a:schemeClr val="tx2"/>
              </a:solidFill>
            </a:endParaRPr>
          </a:p>
          <a:p>
            <a:pPr marL="511045" lvl="3" indent="0">
              <a:buNone/>
            </a:pPr>
            <a:r>
              <a:rPr lang="en-US" dirty="0" smtClean="0">
                <a:solidFill>
                  <a:schemeClr val="tx2"/>
                </a:solidFill>
              </a:rPr>
              <a:t>Each graphics application must create at least one device</a:t>
            </a:r>
          </a:p>
          <a:p>
            <a:pPr marL="511045" lvl="3" indent="0">
              <a:buNone/>
            </a:pPr>
            <a:r>
              <a:rPr lang="en-US" dirty="0" smtClean="0">
                <a:solidFill>
                  <a:schemeClr val="tx2"/>
                </a:solidFill>
              </a:rPr>
              <a:t>Create</a:t>
            </a:r>
            <a:r>
              <a:rPr lang="en-US" dirty="0">
                <a:solidFill>
                  <a:schemeClr val="tx2"/>
                </a:solidFill>
              </a:rPr>
              <a:t>* methods </a:t>
            </a:r>
            <a:r>
              <a:rPr lang="en-US" dirty="0" smtClean="0">
                <a:solidFill>
                  <a:schemeClr val="tx2"/>
                </a:solidFill>
              </a:rPr>
              <a:t>allocate/free </a:t>
            </a:r>
            <a:r>
              <a:rPr lang="en-US" dirty="0">
                <a:solidFill>
                  <a:schemeClr val="tx2"/>
                </a:solidFill>
              </a:rPr>
              <a:t>all API </a:t>
            </a:r>
            <a:r>
              <a:rPr lang="en-US" dirty="0" smtClean="0">
                <a:solidFill>
                  <a:schemeClr val="tx2"/>
                </a:solidFill>
              </a:rPr>
              <a:t>objects/resources </a:t>
            </a:r>
          </a:p>
          <a:p>
            <a:pPr marL="511045" lvl="3" indent="0">
              <a:buNone/>
            </a:pPr>
            <a:r>
              <a:rPr lang="en-US" dirty="0" smtClean="0">
                <a:solidFill>
                  <a:schemeClr val="tx2"/>
                </a:solidFill>
              </a:rPr>
              <a:t>Methods are multi-thread safe</a:t>
            </a:r>
          </a:p>
          <a:p>
            <a:r>
              <a:rPr lang="en-US" dirty="0">
                <a:solidFill>
                  <a:schemeClr val="tx1"/>
                </a:solidFill>
              </a:rPr>
              <a:t>ID3DContext</a:t>
            </a:r>
          </a:p>
          <a:p>
            <a:pPr marL="511045" lvl="3" indent="0">
              <a:buNone/>
            </a:pPr>
            <a:r>
              <a:rPr lang="en-US" dirty="0" smtClean="0">
                <a:solidFill>
                  <a:schemeClr val="tx1"/>
                </a:solidFill>
              </a:rPr>
              <a:t>Object created upon device creation</a:t>
            </a:r>
          </a:p>
          <a:p>
            <a:pPr marL="511045" lvl="3" indent="0">
              <a:buNone/>
            </a:pPr>
            <a:r>
              <a:rPr lang="en-US" dirty="0" smtClean="0">
                <a:solidFill>
                  <a:schemeClr val="tx1"/>
                </a:solidFill>
              </a:rPr>
              <a:t>Used to tell device to perform commands/operations</a:t>
            </a:r>
          </a:p>
          <a:p>
            <a:pPr marL="511045" lvl="3" indent="0">
              <a:buNone/>
            </a:pPr>
            <a:r>
              <a:rPr lang="en-US" dirty="0" smtClean="0">
                <a:solidFill>
                  <a:schemeClr val="tx1"/>
                </a:solidFill>
              </a:rPr>
              <a:t>Contexts must be called on a single thread at a time</a:t>
            </a:r>
          </a:p>
          <a:p>
            <a:pPr marL="511045" lvl="3" indent="0">
              <a:buNone/>
            </a:pPr>
            <a:r>
              <a:rPr lang="en-US" dirty="0" smtClean="0">
                <a:solidFill>
                  <a:schemeClr val="tx1"/>
                </a:solidFill>
              </a:rPr>
              <a:t>But multi-threaded rendering is possible</a:t>
            </a:r>
            <a:endParaRPr lang="en-US" dirty="0">
              <a:solidFill>
                <a:schemeClr val="tx1"/>
              </a:solidFill>
            </a:endParaRPr>
          </a:p>
          <a:p>
            <a:endParaRPr lang="en-US" dirty="0"/>
          </a:p>
        </p:txBody>
      </p:sp>
    </p:spTree>
    <p:extLst>
      <p:ext uri="{BB962C8B-B14F-4D97-AF65-F5344CB8AC3E}">
        <p14:creationId xmlns:p14="http://schemas.microsoft.com/office/powerpoint/2010/main" val="3065980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dirty="0" smtClean="0">
                <a:solidFill>
                  <a:schemeClr val="tx1"/>
                </a:solidFill>
                <a:cs typeface="Consolas" panose="020B0609020204030204" pitchFamily="49" charset="0"/>
              </a:rPr>
              <a:t>Each GPU reports its feature level based on capabilities</a:t>
            </a:r>
          </a:p>
          <a:p>
            <a:r>
              <a:rPr lang="en-US" sz="2800" dirty="0" smtClean="0">
                <a:solidFill>
                  <a:schemeClr val="tx1"/>
                </a:solidFill>
                <a:cs typeface="Consolas" panose="020B0609020204030204" pitchFamily="49" charset="0"/>
              </a:rPr>
              <a:t>Feature levels provide guaranteed feature set</a:t>
            </a:r>
          </a:p>
          <a:p>
            <a:pPr marL="228541" lvl="2" indent="0">
              <a:buNone/>
            </a:pPr>
            <a:r>
              <a:rPr lang="en-US" sz="1600" dirty="0" smtClean="0">
                <a:solidFill>
                  <a:schemeClr val="tx1"/>
                </a:solidFill>
                <a:cs typeface="Consolas" panose="020B0609020204030204" pitchFamily="49" charset="0"/>
              </a:rPr>
              <a:t>	Vast improvement “caps bits” tangle</a:t>
            </a:r>
          </a:p>
          <a:p>
            <a:pPr marL="228541" lvl="2" indent="0">
              <a:buNone/>
            </a:pPr>
            <a:r>
              <a:rPr lang="en-US" sz="1600" dirty="0">
                <a:solidFill>
                  <a:schemeClr val="tx1"/>
                </a:solidFill>
                <a:cs typeface="Consolas" panose="020B0609020204030204" pitchFamily="49" charset="0"/>
              </a:rPr>
              <a:t>	</a:t>
            </a:r>
            <a:r>
              <a:rPr lang="en-US" sz="1600" dirty="0" smtClean="0">
                <a:solidFill>
                  <a:schemeClr val="tx1"/>
                </a:solidFill>
                <a:cs typeface="Consolas" panose="020B0609020204030204" pitchFamily="49" charset="0"/>
              </a:rPr>
              <a:t>Feature level numbers correspond to API features supported by hardware</a:t>
            </a:r>
          </a:p>
          <a:p>
            <a:pPr marL="228541" lvl="2" indent="0">
              <a:buNone/>
            </a:pPr>
            <a:r>
              <a:rPr lang="en-US" sz="1600" dirty="0">
                <a:solidFill>
                  <a:schemeClr val="tx1"/>
                </a:solidFill>
                <a:cs typeface="Consolas" panose="020B0609020204030204" pitchFamily="49" charset="0"/>
              </a:rPr>
              <a:t>	</a:t>
            </a:r>
            <a:r>
              <a:rPr lang="en-US" sz="1600" dirty="0" smtClean="0">
                <a:solidFill>
                  <a:schemeClr val="tx1"/>
                </a:solidFill>
                <a:cs typeface="Consolas" panose="020B0609020204030204" pitchFamily="49" charset="0"/>
              </a:rPr>
              <a:t>Each feature level is a superset of the feature level before it</a:t>
            </a:r>
          </a:p>
          <a:p>
            <a:pPr marL="228541" lvl="2" indent="0">
              <a:buNone/>
            </a:pPr>
            <a:r>
              <a:rPr lang="en-US" sz="1600" dirty="0">
                <a:solidFill>
                  <a:schemeClr val="tx1"/>
                </a:solidFill>
                <a:cs typeface="Consolas" panose="020B0609020204030204" pitchFamily="49" charset="0"/>
              </a:rPr>
              <a:t>	</a:t>
            </a:r>
            <a:r>
              <a:rPr lang="en-US" sz="1600" dirty="0" smtClean="0">
                <a:solidFill>
                  <a:schemeClr val="tx1"/>
                </a:solidFill>
                <a:cs typeface="Consolas" panose="020B0609020204030204" pitchFamily="49" charset="0"/>
              </a:rPr>
              <a:t>Feature levels do not imply performance</a:t>
            </a:r>
          </a:p>
          <a:p>
            <a:pPr lvl="1" indent="-228541"/>
            <a:r>
              <a:rPr lang="en-US" sz="2400" dirty="0" smtClean="0">
                <a:solidFill>
                  <a:schemeClr val="tx1"/>
                </a:solidFill>
                <a:latin typeface="+mj-lt"/>
                <a:cs typeface="Consolas" panose="020B0609020204030204" pitchFamily="49" charset="0"/>
              </a:rPr>
              <a:t>On device create, app provides a list of supported feature levels</a:t>
            </a:r>
          </a:p>
          <a:p>
            <a:pPr lvl="1" indent="-228541"/>
            <a:r>
              <a:rPr lang="en-US" sz="2400" dirty="0" smtClean="0">
                <a:solidFill>
                  <a:schemeClr val="tx1"/>
                </a:solidFill>
                <a:latin typeface="+mj-lt"/>
                <a:cs typeface="Consolas" panose="020B0609020204030204" pitchFamily="49" charset="0"/>
              </a:rPr>
              <a:t>Runtime will return the highest level the user’s hardware can handle</a:t>
            </a:r>
          </a:p>
          <a:p>
            <a:pPr lvl="1" indent="-228541"/>
            <a:r>
              <a:rPr lang="en-US" sz="2400" dirty="0" smtClean="0">
                <a:solidFill>
                  <a:schemeClr val="tx1"/>
                </a:solidFill>
                <a:latin typeface="+mj-lt"/>
                <a:cs typeface="Consolas" panose="020B0609020204030204" pitchFamily="49" charset="0"/>
              </a:rPr>
              <a:t>Windows RT requires support for FL9.1 </a:t>
            </a:r>
          </a:p>
          <a:p>
            <a:pPr lvl="1" indent="-228541"/>
            <a:r>
              <a:rPr lang="en-US" sz="2400" dirty="0" smtClean="0">
                <a:solidFill>
                  <a:schemeClr val="tx1"/>
                </a:solidFill>
                <a:latin typeface="+mj-lt"/>
                <a:cs typeface="Consolas" panose="020B0609020204030204" pitchFamily="49" charset="0"/>
              </a:rPr>
              <a:t>Port your existing code, then add optional enhanced content</a:t>
            </a:r>
          </a:p>
          <a:p>
            <a:pPr marL="228541" lvl="2" indent="0">
              <a:buNone/>
            </a:pPr>
            <a:endParaRPr lang="en-US" sz="1600" dirty="0" smtClean="0">
              <a:solidFill>
                <a:schemeClr val="tx1"/>
              </a:solidFill>
              <a:cs typeface="Consolas" panose="020B0609020204030204" pitchFamily="49" charset="0"/>
            </a:endParaRPr>
          </a:p>
          <a:p>
            <a:pPr lvl="1" indent="-228541"/>
            <a:endParaRPr lang="en-US" sz="2000" dirty="0" smtClean="0">
              <a:solidFill>
                <a:schemeClr val="tx1"/>
              </a:solidFill>
              <a:cs typeface="Consolas" panose="020B0609020204030204" pitchFamily="49" charset="0"/>
            </a:endParaRPr>
          </a:p>
          <a:p>
            <a:pPr lvl="1" indent="-228541"/>
            <a:endParaRPr lang="en-US" sz="2000" dirty="0" smtClean="0">
              <a:solidFill>
                <a:schemeClr val="tx1"/>
              </a:solidFill>
              <a:cs typeface="Consolas" panose="020B0609020204030204" pitchFamily="49" charset="0"/>
            </a:endParaRPr>
          </a:p>
          <a:p>
            <a:pPr lvl="1" indent="-228541"/>
            <a:endParaRPr lang="en-US" sz="2000" dirty="0" smtClean="0">
              <a:solidFill>
                <a:schemeClr val="tx1"/>
              </a:solidFill>
              <a:cs typeface="Consolas" panose="020B0609020204030204" pitchFamily="49" charset="0"/>
            </a:endParaRPr>
          </a:p>
          <a:p>
            <a:endParaRPr lang="en-US" sz="2800" dirty="0">
              <a:solidFill>
                <a:schemeClr val="tx1"/>
              </a:solidFill>
              <a:latin typeface="Consolas" panose="020B0609020204030204" pitchFamily="49" charset="0"/>
              <a:cs typeface="Consolas" panose="020B0609020204030204" pitchFamily="49" charset="0"/>
            </a:endParaRPr>
          </a:p>
        </p:txBody>
      </p:sp>
      <p:sp>
        <p:nvSpPr>
          <p:cNvPr id="4" name="Title 3"/>
          <p:cNvSpPr>
            <a:spLocks noGrp="1"/>
          </p:cNvSpPr>
          <p:nvPr>
            <p:ph type="title"/>
          </p:nvPr>
        </p:nvSpPr>
        <p:spPr/>
        <p:txBody>
          <a:bodyPr/>
          <a:lstStyle/>
          <a:p>
            <a:r>
              <a:rPr lang="en-US" dirty="0" smtClean="0">
                <a:solidFill>
                  <a:schemeClr val="tx1"/>
                </a:solidFill>
              </a:rPr>
              <a:t>Feature level == GPU Generation</a:t>
            </a:r>
            <a:endParaRPr lang="en-US" dirty="0">
              <a:solidFill>
                <a:schemeClr val="tx1"/>
              </a:solidFill>
            </a:endParaRPr>
          </a:p>
        </p:txBody>
      </p:sp>
      <p:sp>
        <p:nvSpPr>
          <p:cNvPr id="5" name="Text Placeholder 4"/>
          <p:cNvSpPr>
            <a:spLocks noGrp="1"/>
          </p:cNvSpPr>
          <p:nvPr>
            <p:ph type="body" sz="quarter" idx="11"/>
          </p:nvPr>
        </p:nvSpPr>
        <p:spPr/>
        <p:txBody>
          <a:bodyPr/>
          <a:lstStyle/>
          <a:p>
            <a:pPr defTabSz="685864">
              <a:defRPr/>
            </a:pPr>
            <a:r>
              <a:rPr lang="en-US" sz="1600" dirty="0">
                <a:solidFill>
                  <a:schemeClr val="tx1"/>
                </a:solidFill>
                <a:latin typeface="Consolas" panose="020B0609020204030204" pitchFamily="49" charset="0"/>
                <a:cs typeface="Consolas" panose="020B0609020204030204" pitchFamily="49" charset="0"/>
              </a:rPr>
              <a:t>D3D_FEATURE_LEVEL </a:t>
            </a:r>
            <a:r>
              <a:rPr lang="en-US" sz="1600" dirty="0" err="1">
                <a:solidFill>
                  <a:schemeClr val="tx1"/>
                </a:solidFill>
                <a:latin typeface="Consolas" panose="020B0609020204030204" pitchFamily="49" charset="0"/>
                <a:cs typeface="Consolas" panose="020B0609020204030204" pitchFamily="49" charset="0"/>
              </a:rPr>
              <a:t>featureLevels</a:t>
            </a:r>
            <a:r>
              <a:rPr lang="en-US" sz="1600" dirty="0">
                <a:solidFill>
                  <a:schemeClr val="tx1"/>
                </a:solidFill>
                <a:latin typeface="Consolas" panose="020B0609020204030204" pitchFamily="49" charset="0"/>
                <a:cs typeface="Consolas" panose="020B0609020204030204" pitchFamily="49" charset="0"/>
              </a:rPr>
              <a:t>[] = </a:t>
            </a:r>
          </a:p>
          <a:p>
            <a:pPr defTabSz="685864">
              <a:defRPr/>
            </a:pPr>
            <a:r>
              <a:rPr lang="en-US" sz="1600" dirty="0">
                <a:solidFill>
                  <a:schemeClr val="tx1"/>
                </a:solidFill>
                <a:latin typeface="Consolas" panose="020B0609020204030204" pitchFamily="49" charset="0"/>
                <a:cs typeface="Consolas" panose="020B0609020204030204" pitchFamily="49" charset="0"/>
              </a:rPr>
              <a:t>    {</a:t>
            </a:r>
          </a:p>
          <a:p>
            <a:pPr defTabSz="685864">
              <a:defRPr/>
            </a:pPr>
            <a:r>
              <a:rPr lang="en-US" sz="1600" dirty="0">
                <a:solidFill>
                  <a:schemeClr val="tx1"/>
                </a:solidFill>
                <a:latin typeface="Consolas" panose="020B0609020204030204" pitchFamily="49" charset="0"/>
                <a:cs typeface="Consolas" panose="020B0609020204030204" pitchFamily="49" charset="0"/>
              </a:rPr>
              <a:t>        D3D_FEATURE_LEVEL_11_1,</a:t>
            </a:r>
          </a:p>
          <a:p>
            <a:pPr defTabSz="685864">
              <a:defRPr/>
            </a:pPr>
            <a:r>
              <a:rPr lang="en-US" sz="1600" dirty="0">
                <a:solidFill>
                  <a:schemeClr val="tx1"/>
                </a:solidFill>
                <a:latin typeface="Consolas" panose="020B0609020204030204" pitchFamily="49" charset="0"/>
                <a:cs typeface="Consolas" panose="020B0609020204030204" pitchFamily="49" charset="0"/>
              </a:rPr>
              <a:t>        D3D_FEATURE_LEVEL_11_0,</a:t>
            </a:r>
          </a:p>
          <a:p>
            <a:pPr defTabSz="685864">
              <a:defRPr/>
            </a:pPr>
            <a:r>
              <a:rPr lang="en-US" sz="1600" dirty="0">
                <a:solidFill>
                  <a:schemeClr val="tx1"/>
                </a:solidFill>
                <a:latin typeface="Consolas" panose="020B0609020204030204" pitchFamily="49" charset="0"/>
                <a:cs typeface="Consolas" panose="020B0609020204030204" pitchFamily="49" charset="0"/>
              </a:rPr>
              <a:t>        D3D_FEATURE_LEVEL_10_1,</a:t>
            </a:r>
          </a:p>
          <a:p>
            <a:pPr defTabSz="685864">
              <a:defRPr/>
            </a:pPr>
            <a:r>
              <a:rPr lang="en-US" sz="1600" dirty="0">
                <a:solidFill>
                  <a:schemeClr val="tx1"/>
                </a:solidFill>
                <a:latin typeface="Consolas" panose="020B0609020204030204" pitchFamily="49" charset="0"/>
                <a:cs typeface="Consolas" panose="020B0609020204030204" pitchFamily="49" charset="0"/>
              </a:rPr>
              <a:t>        D3D_FEATURE_LEVEL_10_0,</a:t>
            </a:r>
          </a:p>
          <a:p>
            <a:pPr defTabSz="685864">
              <a:defRPr/>
            </a:pPr>
            <a:r>
              <a:rPr lang="en-US" sz="1600" dirty="0">
                <a:solidFill>
                  <a:schemeClr val="tx1"/>
                </a:solidFill>
                <a:latin typeface="Consolas" panose="020B0609020204030204" pitchFamily="49" charset="0"/>
                <a:cs typeface="Consolas" panose="020B0609020204030204" pitchFamily="49" charset="0"/>
              </a:rPr>
              <a:t>        D3D_FEATURE_LEVEL_9_3,</a:t>
            </a:r>
          </a:p>
          <a:p>
            <a:pPr defTabSz="685864">
              <a:defRPr/>
            </a:pPr>
            <a:r>
              <a:rPr lang="en-US" sz="1600" dirty="0">
                <a:solidFill>
                  <a:schemeClr val="tx1"/>
                </a:solidFill>
                <a:latin typeface="Consolas" panose="020B0609020204030204" pitchFamily="49" charset="0"/>
                <a:cs typeface="Consolas" panose="020B0609020204030204" pitchFamily="49" charset="0"/>
              </a:rPr>
              <a:t>        D3D_FEATURE_LEVEL_9_1</a:t>
            </a:r>
          </a:p>
          <a:p>
            <a:pPr defTabSz="685864">
              <a:defRPr/>
            </a:pPr>
            <a:r>
              <a:rPr lang="en-US" sz="1600" dirty="0">
                <a:solidFill>
                  <a:schemeClr val="tx1"/>
                </a:solidFill>
                <a:latin typeface="Consolas" panose="020B0609020204030204" pitchFamily="49" charset="0"/>
                <a:cs typeface="Consolas" panose="020B0609020204030204" pitchFamily="49" charset="0"/>
              </a:rPr>
              <a:t>    };</a:t>
            </a:r>
          </a:p>
          <a:p>
            <a:endParaRPr lang="en-US" dirty="0"/>
          </a:p>
        </p:txBody>
      </p:sp>
    </p:spTree>
    <p:extLst>
      <p:ext uri="{BB962C8B-B14F-4D97-AF65-F5344CB8AC3E}">
        <p14:creationId xmlns:p14="http://schemas.microsoft.com/office/powerpoint/2010/main" val="286774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8" y="296862"/>
            <a:ext cx="11887199" cy="912813"/>
          </a:xfrm>
        </p:spPr>
        <p:txBody>
          <a:bodyPr/>
          <a:lstStyle/>
          <a:p>
            <a:r>
              <a:rPr lang="en-US" dirty="0" err="1" smtClean="0"/>
              <a:t>Shaders</a:t>
            </a:r>
            <a:endParaRPr lang="en-US" dirty="0"/>
          </a:p>
        </p:txBody>
      </p:sp>
      <p:sp>
        <p:nvSpPr>
          <p:cNvPr id="3" name="Content Placeholder 2"/>
          <p:cNvSpPr>
            <a:spLocks noGrp="1"/>
          </p:cNvSpPr>
          <p:nvPr>
            <p:ph idx="1"/>
          </p:nvPr>
        </p:nvSpPr>
        <p:spPr/>
        <p:txBody>
          <a:bodyPr/>
          <a:lstStyle/>
          <a:p>
            <a:r>
              <a:rPr lang="en-US" sz="2800" dirty="0" smtClean="0">
                <a:solidFill>
                  <a:schemeClr val="tx1"/>
                </a:solidFill>
              </a:rPr>
              <a:t>All rendering requires the use of </a:t>
            </a:r>
            <a:r>
              <a:rPr lang="en-US" sz="2800" dirty="0" err="1" smtClean="0">
                <a:solidFill>
                  <a:schemeClr val="tx1"/>
                </a:solidFill>
              </a:rPr>
              <a:t>shaders</a:t>
            </a:r>
            <a:endParaRPr lang="en-US" sz="2800" dirty="0" smtClean="0">
              <a:solidFill>
                <a:schemeClr val="tx1"/>
              </a:solidFill>
            </a:endParaRPr>
          </a:p>
          <a:p>
            <a:pPr lvl="1"/>
            <a:r>
              <a:rPr lang="en-US" dirty="0" smtClean="0">
                <a:solidFill>
                  <a:schemeClr val="tx1"/>
                </a:solidFill>
                <a:latin typeface="+mj-lt"/>
              </a:rPr>
              <a:t>Vertex </a:t>
            </a:r>
            <a:r>
              <a:rPr lang="en-US" dirty="0">
                <a:solidFill>
                  <a:schemeClr val="tx1"/>
                </a:solidFill>
                <a:latin typeface="+mj-lt"/>
              </a:rPr>
              <a:t>and Pixel </a:t>
            </a:r>
            <a:r>
              <a:rPr lang="en-US" dirty="0" err="1">
                <a:solidFill>
                  <a:schemeClr val="tx1"/>
                </a:solidFill>
                <a:latin typeface="+mj-lt"/>
              </a:rPr>
              <a:t>shaders</a:t>
            </a:r>
            <a:r>
              <a:rPr lang="en-US" dirty="0">
                <a:solidFill>
                  <a:schemeClr val="tx1"/>
                </a:solidFill>
                <a:latin typeface="+mj-lt"/>
              </a:rPr>
              <a:t> have </a:t>
            </a:r>
            <a:r>
              <a:rPr lang="en-US" dirty="0" smtClean="0">
                <a:solidFill>
                  <a:schemeClr val="tx1"/>
                </a:solidFill>
                <a:latin typeface="+mj-lt"/>
              </a:rPr>
              <a:t>a common </a:t>
            </a:r>
            <a:r>
              <a:rPr lang="en-US" dirty="0" err="1" smtClean="0">
                <a:solidFill>
                  <a:schemeClr val="tx1"/>
                </a:solidFill>
                <a:latin typeface="+mj-lt"/>
              </a:rPr>
              <a:t>shader</a:t>
            </a:r>
            <a:r>
              <a:rPr lang="en-US" dirty="0" smtClean="0">
                <a:solidFill>
                  <a:schemeClr val="tx1"/>
                </a:solidFill>
                <a:latin typeface="+mj-lt"/>
              </a:rPr>
              <a:t> core</a:t>
            </a:r>
          </a:p>
          <a:p>
            <a:pPr lvl="1"/>
            <a:r>
              <a:rPr lang="en-US" dirty="0" err="1" smtClean="0">
                <a:solidFill>
                  <a:schemeClr val="tx1"/>
                </a:solidFill>
                <a:latin typeface="+mj-lt"/>
              </a:rPr>
              <a:t>Shaders</a:t>
            </a:r>
            <a:r>
              <a:rPr lang="en-US" dirty="0" smtClean="0">
                <a:solidFill>
                  <a:schemeClr val="tx1"/>
                </a:solidFill>
                <a:latin typeface="+mj-lt"/>
              </a:rPr>
              <a:t> must be authored in HLSL SM4.0 or greater</a:t>
            </a:r>
          </a:p>
          <a:p>
            <a:pPr lvl="1"/>
            <a:r>
              <a:rPr lang="en-US" sz="2000" dirty="0" smtClean="0">
                <a:solidFill>
                  <a:schemeClr val="tx1"/>
                </a:solidFill>
              </a:rPr>
              <a:t>	HLSL Compiler now part of the OS</a:t>
            </a:r>
          </a:p>
          <a:p>
            <a:pPr lvl="1"/>
            <a:r>
              <a:rPr lang="en-US" sz="2000" dirty="0">
                <a:solidFill>
                  <a:schemeClr val="tx1"/>
                </a:solidFill>
              </a:rPr>
              <a:t>	</a:t>
            </a:r>
            <a:r>
              <a:rPr lang="en-US" sz="2000" dirty="0" smtClean="0">
                <a:solidFill>
                  <a:schemeClr val="tx1"/>
                </a:solidFill>
              </a:rPr>
              <a:t>Profiles correspond to D3D Feature level, upwards compatible</a:t>
            </a:r>
          </a:p>
          <a:p>
            <a:pPr lvl="1"/>
            <a:r>
              <a:rPr lang="en-US" sz="2000" dirty="0">
                <a:solidFill>
                  <a:schemeClr val="tx1"/>
                </a:solidFill>
              </a:rPr>
              <a:t>	</a:t>
            </a:r>
            <a:r>
              <a:rPr lang="en-US" sz="2000" dirty="0" smtClean="0">
                <a:solidFill>
                  <a:schemeClr val="tx1"/>
                </a:solidFill>
              </a:rPr>
              <a:t>DX9 </a:t>
            </a:r>
            <a:r>
              <a:rPr lang="en-US" sz="2000" dirty="0" err="1" smtClean="0">
                <a:solidFill>
                  <a:schemeClr val="tx1"/>
                </a:solidFill>
              </a:rPr>
              <a:t>shaders</a:t>
            </a:r>
            <a:r>
              <a:rPr lang="en-US" sz="2000" dirty="0" smtClean="0">
                <a:solidFill>
                  <a:schemeClr val="tx1"/>
                </a:solidFill>
              </a:rPr>
              <a:t> are </a:t>
            </a:r>
            <a:r>
              <a:rPr lang="en-US" sz="2000" dirty="0">
                <a:solidFill>
                  <a:schemeClr val="tx1"/>
                </a:solidFill>
              </a:rPr>
              <a:t>now </a:t>
            </a:r>
            <a:r>
              <a:rPr lang="en-US" sz="2000" dirty="0" smtClean="0">
                <a:solidFill>
                  <a:schemeClr val="tx1"/>
                </a:solidFill>
              </a:rPr>
              <a:t>called 4_0_level_9_x</a:t>
            </a:r>
            <a:r>
              <a:rPr lang="en-US" sz="2000" dirty="0">
                <a:solidFill>
                  <a:schemeClr val="tx1"/>
                </a:solidFill>
              </a:rPr>
              <a:t>	</a:t>
            </a:r>
            <a:endParaRPr lang="en-US" sz="2000" dirty="0" smtClean="0">
              <a:solidFill>
                <a:schemeClr val="tx1"/>
              </a:solidFill>
            </a:endParaRPr>
          </a:p>
          <a:p>
            <a:pPr lvl="1"/>
            <a:r>
              <a:rPr lang="en-US" dirty="0" err="1" smtClean="0">
                <a:solidFill>
                  <a:schemeClr val="tx1"/>
                </a:solidFill>
                <a:latin typeface="+mj-lt"/>
              </a:rPr>
              <a:t>SetVertexShaderConstant</a:t>
            </a:r>
            <a:r>
              <a:rPr lang="en-US" dirty="0" smtClean="0">
                <a:solidFill>
                  <a:schemeClr val="tx1"/>
                </a:solidFill>
                <a:latin typeface="+mj-lt"/>
              </a:rPr>
              <a:t>, </a:t>
            </a:r>
            <a:r>
              <a:rPr lang="en-US" dirty="0" err="1" smtClean="0">
                <a:solidFill>
                  <a:schemeClr val="tx1"/>
                </a:solidFill>
                <a:latin typeface="+mj-lt"/>
              </a:rPr>
              <a:t>SetPixelShaderConstant</a:t>
            </a:r>
            <a:r>
              <a:rPr lang="en-US" dirty="0" smtClean="0">
                <a:solidFill>
                  <a:schemeClr val="tx1"/>
                </a:solidFill>
                <a:latin typeface="+mj-lt"/>
              </a:rPr>
              <a:t> -&gt; Constant buffers</a:t>
            </a:r>
          </a:p>
          <a:p>
            <a:pPr lvl="1"/>
            <a:r>
              <a:rPr lang="en-US" sz="2400" dirty="0" smtClean="0">
                <a:solidFill>
                  <a:schemeClr val="tx1"/>
                </a:solidFill>
              </a:rPr>
              <a:t>	</a:t>
            </a:r>
            <a:r>
              <a:rPr lang="en-US" sz="2000" dirty="0" smtClean="0">
                <a:solidFill>
                  <a:schemeClr val="tx1"/>
                </a:solidFill>
              </a:rPr>
              <a:t>Optimized for lower-latency and more frequent updates</a:t>
            </a:r>
          </a:p>
          <a:p>
            <a:pPr lvl="1"/>
            <a:r>
              <a:rPr lang="en-US" sz="2000" dirty="0">
                <a:solidFill>
                  <a:schemeClr val="tx1"/>
                </a:solidFill>
              </a:rPr>
              <a:t>	</a:t>
            </a:r>
            <a:r>
              <a:rPr lang="en-US" sz="2000" dirty="0" smtClean="0">
                <a:solidFill>
                  <a:schemeClr val="tx1"/>
                </a:solidFill>
              </a:rPr>
              <a:t>Organize your constants into logical groupings based on access</a:t>
            </a:r>
          </a:p>
          <a:p>
            <a:pPr lvl="1"/>
            <a:r>
              <a:rPr lang="en-US" sz="2000" dirty="0">
                <a:solidFill>
                  <a:schemeClr val="tx1"/>
                </a:solidFill>
              </a:rPr>
              <a:t>	</a:t>
            </a:r>
            <a:r>
              <a:rPr lang="en-US" sz="2000" dirty="0" smtClean="0">
                <a:solidFill>
                  <a:schemeClr val="tx1"/>
                </a:solidFill>
              </a:rPr>
              <a:t>Bound to pipeline through </a:t>
            </a:r>
            <a:r>
              <a:rPr lang="en-US" sz="2000" b="1" dirty="0"/>
              <a:t>ID3D11DeviceContext::</a:t>
            </a:r>
            <a:r>
              <a:rPr lang="en-US" sz="2000" b="1" dirty="0" err="1"/>
              <a:t>VSSetConstantBuffers</a:t>
            </a:r>
            <a:endParaRPr lang="en-US" sz="2000" dirty="0" smtClean="0">
              <a:solidFill>
                <a:schemeClr val="tx1"/>
              </a:solidFill>
            </a:endParaRPr>
          </a:p>
          <a:p>
            <a:pPr lvl="1"/>
            <a:r>
              <a:rPr lang="en-US" dirty="0" smtClean="0">
                <a:solidFill>
                  <a:schemeClr val="tx1"/>
                </a:solidFill>
                <a:latin typeface="+mj-lt"/>
              </a:rPr>
              <a:t>Runtime linking now supported!  </a:t>
            </a:r>
          </a:p>
          <a:p>
            <a:endParaRPr lang="en-US" dirty="0">
              <a:solidFill>
                <a:schemeClr val="tx1"/>
              </a:solidFill>
            </a:endParaRPr>
          </a:p>
          <a:p>
            <a:pPr lvl="1"/>
            <a:endParaRPr lang="en-US" dirty="0"/>
          </a:p>
          <a:p>
            <a:endParaRPr lang="en-US" dirty="0"/>
          </a:p>
        </p:txBody>
      </p:sp>
    </p:spTree>
    <p:extLst>
      <p:ext uri="{BB962C8B-B14F-4D97-AF65-F5344CB8AC3E}">
        <p14:creationId xmlns:p14="http://schemas.microsoft.com/office/powerpoint/2010/main" val="249880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8" y="296862"/>
            <a:ext cx="11887199" cy="912813"/>
          </a:xfrm>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r>
              <a:rPr lang="en-US" sz="2800" dirty="0" smtClean="0">
                <a:solidFill>
                  <a:schemeClr val="tx1"/>
                </a:solidFill>
              </a:rPr>
              <a:t>Several issues in DX9 have been fixed</a:t>
            </a:r>
          </a:p>
          <a:p>
            <a:pPr marL="750696" lvl="4" indent="0">
              <a:buNone/>
            </a:pPr>
            <a:r>
              <a:rPr lang="en-US" sz="2600" dirty="0" smtClean="0">
                <a:solidFill>
                  <a:schemeClr val="tx1"/>
                </a:solidFill>
              </a:rPr>
              <a:t>Gamma - DX9 hardware doesn’t properly do </a:t>
            </a:r>
            <a:r>
              <a:rPr lang="en-US" sz="2600" dirty="0" err="1" smtClean="0">
                <a:solidFill>
                  <a:schemeClr val="tx1"/>
                </a:solidFill>
              </a:rPr>
              <a:t>sRGB</a:t>
            </a:r>
            <a:r>
              <a:rPr lang="en-US" sz="2600" dirty="0" smtClean="0">
                <a:solidFill>
                  <a:schemeClr val="tx1"/>
                </a:solidFill>
              </a:rPr>
              <a:t> blending</a:t>
            </a:r>
          </a:p>
          <a:p>
            <a:pPr marL="750696" lvl="4" indent="0">
              <a:buNone/>
            </a:pPr>
            <a:r>
              <a:rPr lang="en-US" sz="2600" dirty="0" smtClean="0">
                <a:solidFill>
                  <a:schemeClr val="tx1"/>
                </a:solidFill>
              </a:rPr>
              <a:t>Pixel centers - DX9 apps had to subtract (.5, .5) from vertex pixels</a:t>
            </a:r>
          </a:p>
          <a:p>
            <a:pPr marL="750696" lvl="4" indent="0">
              <a:buNone/>
            </a:pPr>
            <a:endParaRPr lang="en-US" sz="2600" dirty="0" smtClean="0">
              <a:solidFill>
                <a:schemeClr val="tx1"/>
              </a:solidFill>
            </a:endParaRPr>
          </a:p>
          <a:p>
            <a:r>
              <a:rPr lang="en-US" sz="2800" dirty="0" smtClean="0">
                <a:solidFill>
                  <a:schemeClr val="tx1"/>
                </a:solidFill>
              </a:rPr>
              <a:t>Apps need to remove dependencies on this old behavior</a:t>
            </a:r>
          </a:p>
          <a:p>
            <a:endParaRPr lang="en-US" sz="2800" dirty="0"/>
          </a:p>
          <a:p>
            <a:endParaRPr lang="en-US" sz="2800" dirty="0" smtClean="0"/>
          </a:p>
          <a:p>
            <a:r>
              <a:rPr lang="en-US" sz="2800" dirty="0"/>
              <a:t>	</a:t>
            </a:r>
            <a:endParaRPr lang="en-US" sz="2800" dirty="0" smtClean="0"/>
          </a:p>
          <a:p>
            <a:endParaRPr lang="en-US" sz="2800" dirty="0" smtClean="0"/>
          </a:p>
          <a:p>
            <a:endParaRPr lang="en-US" dirty="0"/>
          </a:p>
        </p:txBody>
      </p:sp>
    </p:spTree>
    <p:extLst>
      <p:ext uri="{BB962C8B-B14F-4D97-AF65-F5344CB8AC3E}">
        <p14:creationId xmlns:p14="http://schemas.microsoft.com/office/powerpoint/2010/main" val="3749076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chemeClr val="tx1"/>
              </a:solidFill>
            </a:endParaRPr>
          </a:p>
        </p:txBody>
      </p:sp>
      <p:sp>
        <p:nvSpPr>
          <p:cNvPr id="3" name="Title 2"/>
          <p:cNvSpPr>
            <a:spLocks noGrp="1"/>
          </p:cNvSpPr>
          <p:nvPr>
            <p:ph type="title"/>
          </p:nvPr>
        </p:nvSpPr>
        <p:spPr/>
        <p:txBody>
          <a:bodyPr/>
          <a:lstStyle/>
          <a:p>
            <a:r>
              <a:rPr lang="en-US" dirty="0" smtClean="0">
                <a:solidFill>
                  <a:schemeClr val="tx1"/>
                </a:solidFill>
              </a:rPr>
              <a:t>DEMO: Porting from DX9 to DX11</a:t>
            </a:r>
            <a:br>
              <a:rPr lang="en-US" dirty="0" smtClean="0">
                <a:solidFill>
                  <a:schemeClr val="tx1"/>
                </a:solidFill>
              </a:rPr>
            </a:br>
            <a:r>
              <a:rPr lang="en-US" dirty="0">
                <a:solidFill>
                  <a:schemeClr val="tx1"/>
                </a:solidFill>
              </a:rPr>
              <a:t/>
            </a:r>
            <a:br>
              <a:rPr lang="en-US" dirty="0">
                <a:solidFill>
                  <a:schemeClr val="tx1"/>
                </a:solidFill>
              </a:rPr>
            </a:br>
            <a:r>
              <a:rPr lang="en-US" sz="2400" dirty="0" smtClean="0">
                <a:solidFill>
                  <a:schemeClr val="tx1"/>
                </a:solidFill>
              </a:rPr>
              <a:t>Sample can be found at:</a:t>
            </a:r>
            <a:br>
              <a:rPr lang="en-US" sz="2400" dirty="0" smtClean="0">
                <a:solidFill>
                  <a:schemeClr val="tx1"/>
                </a:solidFill>
              </a:rPr>
            </a:br>
            <a:r>
              <a:rPr lang="en-US" sz="2400" u="sng" dirty="0">
                <a:hlinkClick r:id="rId2"/>
              </a:rPr>
              <a:t>http://go.microsoft.com/fwlink/?LinkID=288801&amp;clcid=0x409</a:t>
            </a:r>
            <a:r>
              <a:rPr lang="en-US" sz="2400" dirty="0"/>
              <a:t/>
            </a:r>
            <a:br>
              <a:rPr lang="en-US" sz="2400" dirty="0"/>
            </a:br>
            <a:endParaRPr lang="en-US" dirty="0">
              <a:solidFill>
                <a:schemeClr val="tx1"/>
              </a:solidFill>
            </a:endParaRPr>
          </a:p>
        </p:txBody>
      </p:sp>
    </p:spTree>
    <p:extLst>
      <p:ext uri="{BB962C8B-B14F-4D97-AF65-F5344CB8AC3E}">
        <p14:creationId xmlns:p14="http://schemas.microsoft.com/office/powerpoint/2010/main" val="3897737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chemeClr val="tx1"/>
              </a:solidFill>
            </a:endParaRPr>
          </a:p>
        </p:txBody>
      </p:sp>
      <p:sp>
        <p:nvSpPr>
          <p:cNvPr id="3" name="Title 2"/>
          <p:cNvSpPr>
            <a:spLocks noGrp="1"/>
          </p:cNvSpPr>
          <p:nvPr>
            <p:ph type="title"/>
          </p:nvPr>
        </p:nvSpPr>
        <p:spPr/>
        <p:txBody>
          <a:bodyPr/>
          <a:lstStyle/>
          <a:p>
            <a:r>
              <a:rPr lang="en-US" dirty="0" smtClean="0">
                <a:solidFill>
                  <a:schemeClr val="tx1"/>
                </a:solidFill>
              </a:rPr>
              <a:t>2D and Audio</a:t>
            </a:r>
            <a:endParaRPr lang="en-US" dirty="0">
              <a:solidFill>
                <a:schemeClr val="tx1"/>
              </a:solidFill>
            </a:endParaRPr>
          </a:p>
        </p:txBody>
      </p:sp>
    </p:spTree>
    <p:extLst>
      <p:ext uri="{BB962C8B-B14F-4D97-AF65-F5344CB8AC3E}">
        <p14:creationId xmlns:p14="http://schemas.microsoft.com/office/powerpoint/2010/main" val="1110928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Bringing PC Desktop </a:t>
            </a:r>
            <a:r>
              <a:rPr lang="en-US" sz="5400" dirty="0" smtClean="0"/>
              <a:t>Games</a:t>
            </a:r>
            <a:br>
              <a:rPr lang="en-US" sz="5400" dirty="0" smtClean="0"/>
            </a:br>
            <a:r>
              <a:rPr lang="en-US" sz="5400" dirty="0" smtClean="0"/>
              <a:t>to </a:t>
            </a:r>
            <a:r>
              <a:rPr lang="en-US" sz="5400" dirty="0"/>
              <a:t>the Windows Store</a:t>
            </a:r>
          </a:p>
        </p:txBody>
      </p:sp>
      <p:sp>
        <p:nvSpPr>
          <p:cNvPr id="3" name="Subtitle 2"/>
          <p:cNvSpPr>
            <a:spLocks noGrp="1"/>
          </p:cNvSpPr>
          <p:nvPr>
            <p:ph type="subTitle" idx="1"/>
          </p:nvPr>
        </p:nvSpPr>
        <p:spPr/>
        <p:txBody>
          <a:bodyPr/>
          <a:lstStyle/>
          <a:p>
            <a:r>
              <a:rPr lang="en-US" dirty="0" smtClean="0"/>
              <a:t>Bryan Langley</a:t>
            </a:r>
          </a:p>
          <a:p>
            <a:r>
              <a:rPr lang="en-US" dirty="0" smtClean="0"/>
              <a:t>Mike Riches</a:t>
            </a:r>
          </a:p>
          <a:p>
            <a:r>
              <a:rPr lang="en-US" dirty="0" smtClean="0"/>
              <a:t>Matt Sandy</a:t>
            </a:r>
          </a:p>
          <a:p>
            <a:r>
              <a:rPr lang="en-US" dirty="0" smtClean="0"/>
              <a:t>Windows Graphics</a:t>
            </a:r>
          </a:p>
          <a:p>
            <a:r>
              <a:rPr lang="en-US" dirty="0" smtClean="0"/>
              <a:t>3-190</a:t>
            </a:r>
          </a:p>
        </p:txBody>
      </p:sp>
    </p:spTree>
    <p:extLst>
      <p:ext uri="{BB962C8B-B14F-4D97-AF65-F5344CB8AC3E}">
        <p14:creationId xmlns:p14="http://schemas.microsoft.com/office/powerpoint/2010/main" val="417121977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9" y="1668482"/>
            <a:ext cx="11887202" cy="5029181"/>
          </a:xfrm>
        </p:spPr>
        <p:txBody>
          <a:bodyPr/>
          <a:lstStyle/>
          <a:p>
            <a:r>
              <a:rPr lang="en-US" dirty="0" smtClean="0">
                <a:solidFill>
                  <a:schemeClr val="tx1"/>
                </a:solidFill>
              </a:rPr>
              <a:t>If you do your 2D using 3D, consider porting to Direct2D</a:t>
            </a:r>
          </a:p>
          <a:p>
            <a:r>
              <a:rPr lang="en-US" sz="2000" dirty="0" smtClean="0">
                <a:solidFill>
                  <a:schemeClr val="tx1"/>
                </a:solidFill>
              </a:rPr>
              <a:t>    	</a:t>
            </a:r>
            <a:r>
              <a:rPr lang="en-US" sz="2000" dirty="0" smtClean="0">
                <a:solidFill>
                  <a:schemeClr val="tx1"/>
                </a:solidFill>
                <a:latin typeface="+mn-lt"/>
              </a:rPr>
              <a:t>No performance hit</a:t>
            </a:r>
          </a:p>
          <a:p>
            <a:r>
              <a:rPr lang="en-US" sz="2000" dirty="0" smtClean="0">
                <a:solidFill>
                  <a:schemeClr val="tx1"/>
                </a:solidFill>
                <a:latin typeface="+mn-lt"/>
              </a:rPr>
              <a:t>    	Excellent quality options</a:t>
            </a:r>
          </a:p>
          <a:p>
            <a:r>
              <a:rPr lang="en-US" sz="2000" dirty="0">
                <a:solidFill>
                  <a:schemeClr val="tx1"/>
                </a:solidFill>
                <a:latin typeface="+mn-lt"/>
              </a:rPr>
              <a:t> </a:t>
            </a:r>
            <a:r>
              <a:rPr lang="en-US" sz="2000" dirty="0" smtClean="0">
                <a:solidFill>
                  <a:schemeClr val="tx1"/>
                </a:solidFill>
                <a:latin typeface="+mn-lt"/>
              </a:rPr>
              <a:t>   	Integrated text and imaging</a:t>
            </a:r>
          </a:p>
          <a:p>
            <a:r>
              <a:rPr lang="en-US" sz="2000" dirty="0" smtClean="0">
                <a:solidFill>
                  <a:schemeClr val="tx1"/>
                </a:solidFill>
                <a:latin typeface="+mn-lt"/>
              </a:rPr>
              <a:t>    	Supported by Microsoft</a:t>
            </a:r>
          </a:p>
          <a:p>
            <a:r>
              <a:rPr lang="en-US" dirty="0">
                <a:solidFill>
                  <a:schemeClr val="tx1"/>
                </a:solidFill>
              </a:rPr>
              <a:t>XAML is the replacement for MFC, etc.</a:t>
            </a:r>
          </a:p>
          <a:p>
            <a:r>
              <a:rPr lang="en-US" sz="2000" dirty="0" smtClean="0">
                <a:solidFill>
                  <a:schemeClr val="tx1"/>
                </a:solidFill>
                <a:latin typeface="+mn-lt"/>
              </a:rPr>
              <a:t>	Vital </a:t>
            </a:r>
            <a:r>
              <a:rPr lang="en-US" sz="2000" dirty="0">
                <a:solidFill>
                  <a:schemeClr val="tx1"/>
                </a:solidFill>
                <a:latin typeface="+mn-lt"/>
              </a:rPr>
              <a:t>if you have lots of controls</a:t>
            </a:r>
          </a:p>
          <a:p>
            <a:r>
              <a:rPr lang="en-US" sz="2000" dirty="0" smtClean="0">
                <a:solidFill>
                  <a:schemeClr val="tx1"/>
                </a:solidFill>
                <a:latin typeface="+mn-lt"/>
              </a:rPr>
              <a:t>	XAML </a:t>
            </a:r>
            <a:r>
              <a:rPr lang="en-US" sz="2000" dirty="0">
                <a:solidFill>
                  <a:schemeClr val="tx1"/>
                </a:solidFill>
                <a:latin typeface="+mn-lt"/>
              </a:rPr>
              <a:t>includes its own input model </a:t>
            </a:r>
            <a:r>
              <a:rPr lang="en-US" sz="2000" dirty="0" err="1">
                <a:solidFill>
                  <a:schemeClr val="tx1"/>
                </a:solidFill>
                <a:latin typeface="+mn-lt"/>
              </a:rPr>
              <a:t>vs</a:t>
            </a:r>
            <a:r>
              <a:rPr lang="en-US" sz="2000" dirty="0">
                <a:solidFill>
                  <a:schemeClr val="tx1"/>
                </a:solidFill>
                <a:latin typeface="+mn-lt"/>
              </a:rPr>
              <a:t> </a:t>
            </a:r>
            <a:r>
              <a:rPr lang="en-US" sz="2000" dirty="0" err="1">
                <a:solidFill>
                  <a:schemeClr val="tx1"/>
                </a:solidFill>
                <a:latin typeface="+mn-lt"/>
              </a:rPr>
              <a:t>CoreWindow</a:t>
            </a:r>
            <a:endParaRPr lang="en-US" sz="2000" dirty="0">
              <a:solidFill>
                <a:schemeClr val="tx1"/>
              </a:solidFill>
              <a:latin typeface="+mn-lt"/>
            </a:endParaRPr>
          </a:p>
          <a:p>
            <a:r>
              <a:rPr lang="en-US" sz="2000" dirty="0" smtClean="0">
                <a:solidFill>
                  <a:schemeClr val="tx1"/>
                </a:solidFill>
                <a:latin typeface="+mn-lt"/>
              </a:rPr>
              <a:t>	Variety </a:t>
            </a:r>
            <a:r>
              <a:rPr lang="en-US" sz="2000" dirty="0">
                <a:solidFill>
                  <a:schemeClr val="tx1"/>
                </a:solidFill>
                <a:latin typeface="+mn-lt"/>
              </a:rPr>
              <a:t>of ways to integrate with DirectX</a:t>
            </a:r>
            <a:r>
              <a:rPr lang="en-US" sz="2000" dirty="0" smtClean="0">
                <a:solidFill>
                  <a:schemeClr val="tx1"/>
                </a:solidFill>
                <a:latin typeface="+mn-lt"/>
              </a:rPr>
              <a:t>: </a:t>
            </a:r>
            <a:r>
              <a:rPr lang="en-US" sz="2000" dirty="0" err="1" smtClean="0">
                <a:solidFill>
                  <a:schemeClr val="tx1"/>
                </a:solidFill>
                <a:latin typeface="+mn-lt"/>
                <a:cs typeface="Consolas" panose="020B0609020204030204" pitchFamily="49" charset="0"/>
              </a:rPr>
              <a:t>SwapchainPanel</a:t>
            </a:r>
            <a:r>
              <a:rPr lang="en-US" sz="2000" dirty="0" smtClean="0">
                <a:solidFill>
                  <a:schemeClr val="tx1"/>
                </a:solidFill>
                <a:latin typeface="+mn-lt"/>
                <a:cs typeface="Consolas" panose="020B0609020204030204" pitchFamily="49" charset="0"/>
              </a:rPr>
              <a:t>, </a:t>
            </a:r>
            <a:r>
              <a:rPr lang="en-US" sz="2000" dirty="0" err="1" smtClean="0">
                <a:solidFill>
                  <a:schemeClr val="tx1"/>
                </a:solidFill>
                <a:latin typeface="+mn-lt"/>
                <a:cs typeface="Consolas" panose="020B0609020204030204" pitchFamily="49" charset="0"/>
              </a:rPr>
              <a:t>SurfaceImageSource</a:t>
            </a:r>
            <a:endParaRPr lang="en-US" sz="2000" dirty="0" smtClean="0">
              <a:solidFill>
                <a:schemeClr val="tx1"/>
              </a:solidFill>
              <a:latin typeface="+mn-lt"/>
              <a:cs typeface="Consolas" panose="020B0609020204030204" pitchFamily="49" charset="0"/>
            </a:endParaRPr>
          </a:p>
          <a:p>
            <a:endParaRPr lang="en-US" sz="2000" dirty="0">
              <a:solidFill>
                <a:schemeClr val="tx1"/>
              </a:solidFill>
              <a:latin typeface="+mn-lt"/>
              <a:cs typeface="Consolas" panose="020B0609020204030204" pitchFamily="49" charset="0"/>
            </a:endParaRPr>
          </a:p>
          <a:p>
            <a:r>
              <a:rPr lang="en-US" sz="2000" dirty="0" smtClean="0">
                <a:solidFill>
                  <a:schemeClr val="tx1"/>
                </a:solidFill>
                <a:latin typeface="+mn-lt"/>
              </a:rPr>
              <a:t>See </a:t>
            </a:r>
            <a:r>
              <a:rPr lang="en-US" sz="2000" dirty="0">
                <a:solidFill>
                  <a:schemeClr val="tx1"/>
                </a:solidFill>
                <a:latin typeface="+mn-lt"/>
              </a:rPr>
              <a:t>XAML presentation</a:t>
            </a:r>
          </a:p>
          <a:p>
            <a:endParaRPr lang="en-US" dirty="0" smtClean="0">
              <a:solidFill>
                <a:schemeClr val="tx1"/>
              </a:solidFill>
            </a:endParaRPr>
          </a:p>
          <a:p>
            <a:endParaRPr lang="en-US" dirty="0">
              <a:solidFill>
                <a:schemeClr val="tx1"/>
              </a:solidFill>
            </a:endParaRPr>
          </a:p>
          <a:p>
            <a:endParaRPr lang="en-US" dirty="0">
              <a:solidFill>
                <a:schemeClr val="tx1"/>
              </a:solidFill>
            </a:endParaRPr>
          </a:p>
        </p:txBody>
      </p:sp>
      <p:sp>
        <p:nvSpPr>
          <p:cNvPr id="4" name="Title 3"/>
          <p:cNvSpPr>
            <a:spLocks noGrp="1"/>
          </p:cNvSpPr>
          <p:nvPr>
            <p:ph type="title"/>
          </p:nvPr>
        </p:nvSpPr>
        <p:spPr/>
        <p:txBody>
          <a:bodyPr/>
          <a:lstStyle/>
          <a:p>
            <a:r>
              <a:rPr lang="en-US" dirty="0" smtClean="0">
                <a:solidFill>
                  <a:schemeClr val="tx1"/>
                </a:solidFill>
              </a:rPr>
              <a:t>2-D Graphics, Text, and UI</a:t>
            </a:r>
            <a:endParaRPr lang="en-US" dirty="0">
              <a:solidFill>
                <a:schemeClr val="tx1"/>
              </a:solidFill>
            </a:endParaRPr>
          </a:p>
        </p:txBody>
      </p:sp>
    </p:spTree>
    <p:extLst>
      <p:ext uri="{BB962C8B-B14F-4D97-AF65-F5344CB8AC3E}">
        <p14:creationId xmlns:p14="http://schemas.microsoft.com/office/powerpoint/2010/main" val="11293073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Game Audio Overview</a:t>
            </a:r>
            <a:endParaRPr lang="en-US" dirty="0">
              <a:solidFill>
                <a:schemeClr val="tx1"/>
              </a:solidFill>
            </a:endParaRPr>
          </a:p>
        </p:txBody>
      </p:sp>
      <p:sp>
        <p:nvSpPr>
          <p:cNvPr id="13" name="Text Placeholder 2"/>
          <p:cNvSpPr>
            <a:spLocks noGrp="1"/>
          </p:cNvSpPr>
          <p:nvPr>
            <p:ph type="body" sz="quarter" idx="10"/>
          </p:nvPr>
        </p:nvSpPr>
        <p:spPr/>
        <p:txBody>
          <a:bodyPr>
            <a:normAutofit lnSpcReduction="10000"/>
          </a:bodyPr>
          <a:lstStyle/>
          <a:p>
            <a:r>
              <a:rPr lang="en-US" dirty="0" smtClean="0">
                <a:solidFill>
                  <a:schemeClr val="tx1"/>
                </a:solidFill>
              </a:rPr>
              <a:t>XAudio2 </a:t>
            </a:r>
          </a:p>
          <a:p>
            <a:r>
              <a:rPr lang="en-US" sz="3200" dirty="0">
                <a:solidFill>
                  <a:schemeClr val="tx1"/>
                </a:solidFill>
              </a:rPr>
              <a:t>	</a:t>
            </a:r>
            <a:r>
              <a:rPr lang="en-US" sz="3200" dirty="0" smtClean="0">
                <a:solidFill>
                  <a:schemeClr val="tx1"/>
                </a:solidFill>
                <a:latin typeface="+mn-lt"/>
              </a:rPr>
              <a:t>Low-level access to audio hardware</a:t>
            </a:r>
          </a:p>
          <a:p>
            <a:r>
              <a:rPr lang="en-US" sz="3200" dirty="0">
                <a:solidFill>
                  <a:schemeClr val="tx1"/>
                </a:solidFill>
                <a:latin typeface="+mn-lt"/>
              </a:rPr>
              <a:t>	</a:t>
            </a:r>
            <a:r>
              <a:rPr lang="en-US" sz="3200" dirty="0" smtClean="0">
                <a:solidFill>
                  <a:schemeClr val="tx1"/>
                </a:solidFill>
                <a:latin typeface="+mn-lt"/>
              </a:rPr>
              <a:t>Used directly for special effects in PCM, ADPCM </a:t>
            </a:r>
          </a:p>
          <a:p>
            <a:pPr lvl="1"/>
            <a:r>
              <a:rPr lang="en-US" sz="3600" dirty="0" smtClean="0">
                <a:solidFill>
                  <a:schemeClr val="tx1"/>
                </a:solidFill>
                <a:latin typeface="+mj-lt"/>
              </a:rPr>
              <a:t>Media Foundation</a:t>
            </a:r>
          </a:p>
          <a:p>
            <a:pPr lvl="1"/>
            <a:r>
              <a:rPr lang="en-US" sz="3200" b="1" dirty="0">
                <a:solidFill>
                  <a:schemeClr val="tx1"/>
                </a:solidFill>
                <a:latin typeface="+mj-lt"/>
              </a:rPr>
              <a:t>	</a:t>
            </a:r>
            <a:r>
              <a:rPr lang="en-US" sz="3200" dirty="0" smtClean="0">
                <a:solidFill>
                  <a:schemeClr val="tx1"/>
                </a:solidFill>
              </a:rPr>
              <a:t>Decodes many audio formats into buffers</a:t>
            </a:r>
          </a:p>
          <a:p>
            <a:pPr lvl="1"/>
            <a:r>
              <a:rPr lang="en-US" sz="3200" dirty="0">
                <a:solidFill>
                  <a:schemeClr val="tx1"/>
                </a:solidFill>
              </a:rPr>
              <a:t>	</a:t>
            </a:r>
            <a:r>
              <a:rPr lang="en-US" sz="3200" dirty="0" smtClean="0">
                <a:solidFill>
                  <a:schemeClr val="tx1"/>
                </a:solidFill>
              </a:rPr>
              <a:t>Used for background music</a:t>
            </a:r>
          </a:p>
          <a:p>
            <a:pPr lvl="1"/>
            <a:r>
              <a:rPr lang="en-US" sz="3200" dirty="0">
                <a:solidFill>
                  <a:schemeClr val="tx1"/>
                </a:solidFill>
              </a:rPr>
              <a:t>	</a:t>
            </a:r>
            <a:r>
              <a:rPr lang="en-US" sz="3200" dirty="0" smtClean="0">
                <a:solidFill>
                  <a:schemeClr val="tx1"/>
                </a:solidFill>
              </a:rPr>
              <a:t>Sample available: Marble Maze</a:t>
            </a:r>
          </a:p>
          <a:p>
            <a:pPr>
              <a:lnSpc>
                <a:spcPct val="110000"/>
              </a:lnSpc>
            </a:pPr>
            <a:r>
              <a:rPr lang="en-US" dirty="0" smtClean="0">
                <a:solidFill>
                  <a:schemeClr val="tx1"/>
                </a:solidFill>
              </a:rPr>
              <a:t/>
            </a:r>
            <a:br>
              <a:rPr lang="en-US" dirty="0" smtClean="0">
                <a:solidFill>
                  <a:schemeClr val="tx1"/>
                </a:solidFill>
              </a:rPr>
            </a:br>
            <a:r>
              <a:rPr lang="en-US" dirty="0" smtClean="0">
                <a:solidFill>
                  <a:schemeClr val="tx1"/>
                </a:solidFill>
              </a:rPr>
              <a:t>Third party audio frameworks also available</a:t>
            </a:r>
            <a:endParaRPr lang="en-US" dirty="0" smtClean="0">
              <a:solidFill>
                <a:schemeClr val="bg1"/>
              </a:solidFill>
            </a:endParaRPr>
          </a:p>
        </p:txBody>
      </p:sp>
      <p:grpSp>
        <p:nvGrpSpPr>
          <p:cNvPr id="6" name="Group 5"/>
          <p:cNvGrpSpPr/>
          <p:nvPr/>
        </p:nvGrpSpPr>
        <p:grpSpPr>
          <a:xfrm>
            <a:off x="-78476" y="7072241"/>
            <a:ext cx="12593425" cy="1088037"/>
            <a:chOff x="-77788" y="6934200"/>
            <a:chExt cx="12344400" cy="1066800"/>
          </a:xfrm>
        </p:grpSpPr>
        <p:sp>
          <p:nvSpPr>
            <p:cNvPr id="3" name="Rectangle 2"/>
            <p:cNvSpPr/>
            <p:nvPr/>
          </p:nvSpPr>
          <p:spPr bwMode="auto">
            <a:xfrm>
              <a:off x="-77788" y="6934200"/>
              <a:ext cx="12344400" cy="1066800"/>
            </a:xfrm>
            <a:prstGeom prst="rect">
              <a:avLst/>
            </a:prstGeom>
            <a:solidFill>
              <a:schemeClr val="accent2"/>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437" fontAlgn="base">
                <a:spcBef>
                  <a:spcPct val="0"/>
                </a:spcBef>
                <a:spcAft>
                  <a:spcPct val="0"/>
                </a:spcAft>
              </a:pPr>
              <a:endParaRPr lang="en-US" sz="2312" dirty="0">
                <a:gradFill>
                  <a:gsLst>
                    <a:gs pos="0">
                      <a:srgbClr val="FFFFFF"/>
                    </a:gs>
                    <a:gs pos="100000">
                      <a:srgbClr val="FFFFFF"/>
                    </a:gs>
                  </a:gsLst>
                  <a:lin ang="5400000" scaled="0"/>
                </a:gradFill>
              </a:endParaRPr>
            </a:p>
          </p:txBody>
        </p:sp>
        <p:sp>
          <p:nvSpPr>
            <p:cNvPr id="4" name="Oval 3"/>
            <p:cNvSpPr/>
            <p:nvPr/>
          </p:nvSpPr>
          <p:spPr bwMode="auto">
            <a:xfrm>
              <a:off x="11187112" y="7048500"/>
              <a:ext cx="457200" cy="457200"/>
            </a:xfrm>
            <a:prstGeom prst="ellipse">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437" fontAlgn="base">
                <a:spcBef>
                  <a:spcPct val="0"/>
                </a:spcBef>
                <a:spcAft>
                  <a:spcPct val="0"/>
                </a:spcAft>
              </a:pPr>
              <a:endParaRPr lang="en-US" sz="2312" dirty="0">
                <a:gradFill>
                  <a:gsLst>
                    <a:gs pos="0">
                      <a:srgbClr val="FFFFFF"/>
                    </a:gs>
                    <a:gs pos="100000">
                      <a:srgbClr val="FFFFFF"/>
                    </a:gs>
                  </a:gsLst>
                  <a:lin ang="5400000" scaled="0"/>
                </a:gradFill>
              </a:endParaRPr>
            </a:p>
          </p:txBody>
        </p:sp>
        <p:sp>
          <p:nvSpPr>
            <p:cNvPr id="5" name="TextBox 4"/>
            <p:cNvSpPr txBox="1"/>
            <p:nvPr/>
          </p:nvSpPr>
          <p:spPr>
            <a:xfrm>
              <a:off x="11034712" y="7556500"/>
              <a:ext cx="762000" cy="369416"/>
            </a:xfrm>
            <a:prstGeom prst="rect">
              <a:avLst/>
            </a:prstGeom>
            <a:noFill/>
          </p:spPr>
          <p:txBody>
            <a:bodyPr wrap="square" lIns="0" tIns="0" rIns="0" bIns="0" rtlCol="0">
              <a:spAutoFit/>
            </a:bodyPr>
            <a:lstStyle/>
            <a:p>
              <a:pPr algn="ctr"/>
              <a:r>
                <a:rPr lang="en-US" sz="1224" dirty="0">
                  <a:solidFill>
                    <a:srgbClr val="000000">
                      <a:alpha val="99000"/>
                    </a:srgbClr>
                  </a:solidFill>
                </a:rPr>
                <a:t>Server Browser</a:t>
              </a:r>
            </a:p>
          </p:txBody>
        </p:sp>
      </p:grpSp>
    </p:spTree>
    <p:extLst>
      <p:ext uri="{BB962C8B-B14F-4D97-AF65-F5344CB8AC3E}">
        <p14:creationId xmlns:p14="http://schemas.microsoft.com/office/powerpoint/2010/main" val="1251173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150" dirty="0" smtClean="0">
                <a:solidFill>
                  <a:schemeClr val="tx1"/>
                </a:solidFill>
              </a:rPr>
              <a:t>Using XAudio2</a:t>
            </a:r>
            <a:endParaRPr lang="en-US" spc="-150" dirty="0">
              <a:solidFill>
                <a:schemeClr val="tx1"/>
              </a:solidFill>
            </a:endParaRPr>
          </a:p>
        </p:txBody>
      </p:sp>
      <p:grpSp>
        <p:nvGrpSpPr>
          <p:cNvPr id="6" name="Group 5"/>
          <p:cNvGrpSpPr/>
          <p:nvPr/>
        </p:nvGrpSpPr>
        <p:grpSpPr>
          <a:xfrm>
            <a:off x="-78476" y="7072241"/>
            <a:ext cx="12593425" cy="1088037"/>
            <a:chOff x="-77788" y="6934200"/>
            <a:chExt cx="12344400" cy="1066800"/>
          </a:xfrm>
        </p:grpSpPr>
        <p:sp>
          <p:nvSpPr>
            <p:cNvPr id="3" name="Rectangle 2"/>
            <p:cNvSpPr/>
            <p:nvPr/>
          </p:nvSpPr>
          <p:spPr bwMode="auto">
            <a:xfrm>
              <a:off x="-77788" y="6934200"/>
              <a:ext cx="12344400" cy="1066800"/>
            </a:xfrm>
            <a:prstGeom prst="rect">
              <a:avLst/>
            </a:prstGeom>
            <a:solidFill>
              <a:schemeClr val="accent2"/>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437" fontAlgn="base">
                <a:spcBef>
                  <a:spcPct val="0"/>
                </a:spcBef>
                <a:spcAft>
                  <a:spcPct val="0"/>
                </a:spcAft>
              </a:pPr>
              <a:endParaRPr lang="en-US" sz="2312" dirty="0">
                <a:gradFill>
                  <a:gsLst>
                    <a:gs pos="0">
                      <a:srgbClr val="FFFFFF"/>
                    </a:gs>
                    <a:gs pos="100000">
                      <a:srgbClr val="FFFFFF"/>
                    </a:gs>
                  </a:gsLst>
                  <a:lin ang="5400000" scaled="0"/>
                </a:gradFill>
              </a:endParaRPr>
            </a:p>
          </p:txBody>
        </p:sp>
        <p:sp>
          <p:nvSpPr>
            <p:cNvPr id="4" name="Oval 3"/>
            <p:cNvSpPr/>
            <p:nvPr/>
          </p:nvSpPr>
          <p:spPr bwMode="auto">
            <a:xfrm>
              <a:off x="11187112" y="7048500"/>
              <a:ext cx="457200" cy="457200"/>
            </a:xfrm>
            <a:prstGeom prst="ellipse">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124342" tIns="62171" rIns="124342" bIns="62171" numCol="1" rtlCol="0" anchor="ctr" anchorCtr="0" compatLnSpc="1">
              <a:prstTxWarp prst="textNoShape">
                <a:avLst/>
              </a:prstTxWarp>
            </a:bodyPr>
            <a:lstStyle/>
            <a:p>
              <a:pPr algn="ctr" defTabSz="932437" fontAlgn="base">
                <a:spcBef>
                  <a:spcPct val="0"/>
                </a:spcBef>
                <a:spcAft>
                  <a:spcPct val="0"/>
                </a:spcAft>
              </a:pPr>
              <a:endParaRPr lang="en-US" sz="2312" dirty="0">
                <a:gradFill>
                  <a:gsLst>
                    <a:gs pos="0">
                      <a:srgbClr val="FFFFFF"/>
                    </a:gs>
                    <a:gs pos="100000">
                      <a:srgbClr val="FFFFFF"/>
                    </a:gs>
                  </a:gsLst>
                  <a:lin ang="5400000" scaled="0"/>
                </a:gradFill>
              </a:endParaRPr>
            </a:p>
          </p:txBody>
        </p:sp>
        <p:sp>
          <p:nvSpPr>
            <p:cNvPr id="5" name="TextBox 4"/>
            <p:cNvSpPr txBox="1"/>
            <p:nvPr/>
          </p:nvSpPr>
          <p:spPr>
            <a:xfrm>
              <a:off x="11034712" y="7556500"/>
              <a:ext cx="762000" cy="369416"/>
            </a:xfrm>
            <a:prstGeom prst="rect">
              <a:avLst/>
            </a:prstGeom>
            <a:noFill/>
          </p:spPr>
          <p:txBody>
            <a:bodyPr wrap="square" lIns="0" tIns="0" rIns="0" bIns="0" rtlCol="0">
              <a:spAutoFit/>
            </a:bodyPr>
            <a:lstStyle/>
            <a:p>
              <a:pPr algn="ctr"/>
              <a:r>
                <a:rPr lang="en-US" sz="1224" dirty="0">
                  <a:solidFill>
                    <a:srgbClr val="000000">
                      <a:alpha val="99000"/>
                    </a:srgbClr>
                  </a:solidFill>
                </a:rPr>
                <a:t>Server Browser</a:t>
              </a:r>
            </a:p>
          </p:txBody>
        </p:sp>
      </p:grpSp>
      <p:sp>
        <p:nvSpPr>
          <p:cNvPr id="8" name="Text Placeholder 5"/>
          <p:cNvSpPr txBox="1">
            <a:spLocks/>
          </p:cNvSpPr>
          <p:nvPr/>
        </p:nvSpPr>
        <p:spPr>
          <a:xfrm>
            <a:off x="530466" y="1451073"/>
            <a:ext cx="10934343" cy="5303824"/>
          </a:xfrm>
          <a:prstGeom prst="rect">
            <a:avLst/>
          </a:prstGeom>
        </p:spPr>
        <p:txBody>
          <a:bodyPr vert="horz" wrap="square" lIns="0" tIns="0" rIns="0" bIns="0" rtlCol="0">
            <a:spAutoFit/>
          </a:bodyPr>
          <a:lstStyle>
            <a:lvl1pPr marL="0" indent="0"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nsolas" pitchFamily="49" charset="0"/>
              </a:defRPr>
            </a:lvl1pPr>
            <a:lvl2pPr marL="384954" indent="-7937" algn="l" defTabSz="914363" rtl="0" eaLnBrk="1" latinLnBrk="0" hangingPunct="1">
              <a:lnSpc>
                <a:spcPct val="90000"/>
              </a:lnSpc>
              <a:spcBef>
                <a:spcPct val="20000"/>
              </a:spcBef>
              <a:buFont typeface="Arial" pitchFamily="34" charset="0"/>
              <a:buNone/>
              <a:defRPr sz="2000" b="0" kern="1200">
                <a:gradFill>
                  <a:gsLst>
                    <a:gs pos="0">
                      <a:srgbClr val="000000"/>
                    </a:gs>
                    <a:gs pos="86000">
                      <a:srgbClr val="000000"/>
                    </a:gs>
                  </a:gsLst>
                  <a:lin ang="5400000" scaled="0"/>
                </a:gradFill>
                <a:latin typeface="Consolas" pitchFamily="49" charset="0"/>
                <a:ea typeface="+mn-ea"/>
                <a:cs typeface="Consolas" pitchFamily="49" charset="0"/>
              </a:defRPr>
            </a:lvl2pPr>
            <a:lvl3pPr marL="761970" indent="-7937"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3pPr>
            <a:lvl4pPr marL="1094009" indent="7937"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4pPr>
            <a:lvl5pPr marL="1426047" indent="0" algn="l" defTabSz="914363"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32706">
              <a:defRPr/>
            </a:pPr>
            <a:r>
              <a:rPr lang="en-US" sz="1904" dirty="0">
                <a:solidFill>
                  <a:srgbClr val="50F448"/>
                </a:solidFill>
              </a:rPr>
              <a:t>// Create the XAudio2 engine and mastering voice on the default audio device</a:t>
            </a:r>
          </a:p>
          <a:p>
            <a:pPr defTabSz="932706">
              <a:defRPr/>
            </a:pPr>
            <a:r>
              <a:rPr lang="en-US" sz="1904" dirty="0">
                <a:solidFill>
                  <a:srgbClr val="FFFFFF"/>
                </a:solidFill>
              </a:rPr>
              <a:t>XAudio2Create(&amp;</a:t>
            </a:r>
            <a:r>
              <a:rPr lang="en-US" sz="1904" dirty="0" err="1">
                <a:solidFill>
                  <a:srgbClr val="FFFFFF"/>
                </a:solidFill>
              </a:rPr>
              <a:t>m_audioEngine</a:t>
            </a:r>
            <a:r>
              <a:rPr lang="en-US" sz="1904" dirty="0">
                <a:solidFill>
                  <a:srgbClr val="FFFFFF"/>
                </a:solidFill>
              </a:rPr>
              <a:t>);</a:t>
            </a:r>
          </a:p>
          <a:p>
            <a:pPr defTabSz="932706">
              <a:defRPr/>
            </a:pPr>
            <a:r>
              <a:rPr lang="en-US" sz="1904" dirty="0" err="1">
                <a:solidFill>
                  <a:srgbClr val="FFFFFF"/>
                </a:solidFill>
              </a:rPr>
              <a:t>m_audioEngine</a:t>
            </a:r>
            <a:r>
              <a:rPr lang="en-US" sz="1904" dirty="0">
                <a:solidFill>
                  <a:srgbClr val="FFFFFF"/>
                </a:solidFill>
              </a:rPr>
              <a:t>-&gt;</a:t>
            </a:r>
            <a:r>
              <a:rPr lang="en-US" sz="1904" dirty="0" err="1">
                <a:solidFill>
                  <a:srgbClr val="FFFFFF"/>
                </a:solidFill>
              </a:rPr>
              <a:t>CreateMasteringVoice</a:t>
            </a:r>
            <a:r>
              <a:rPr lang="en-US" sz="1904" dirty="0">
                <a:solidFill>
                  <a:srgbClr val="FFFFFF"/>
                </a:solidFill>
              </a:rPr>
              <a:t>(&amp;</a:t>
            </a:r>
            <a:r>
              <a:rPr lang="en-US" sz="1904" dirty="0" err="1">
                <a:solidFill>
                  <a:srgbClr val="FFFFFF"/>
                </a:solidFill>
              </a:rPr>
              <a:t>m_masteringVoice</a:t>
            </a:r>
            <a:r>
              <a:rPr lang="en-US" sz="1904" dirty="0" smtClean="0">
                <a:solidFill>
                  <a:srgbClr val="FFFFFF"/>
                </a:solidFill>
              </a:rPr>
              <a:t>);</a:t>
            </a:r>
            <a:br>
              <a:rPr lang="en-US" sz="1904" dirty="0" smtClean="0">
                <a:solidFill>
                  <a:srgbClr val="FFFFFF"/>
                </a:solidFill>
              </a:rPr>
            </a:br>
            <a:r>
              <a:rPr lang="en-US" sz="1904" dirty="0" smtClean="0">
                <a:solidFill>
                  <a:srgbClr val="FFFFFF"/>
                </a:solidFill>
              </a:rPr>
              <a:t/>
            </a:r>
            <a:br>
              <a:rPr lang="en-US" sz="1904" dirty="0" smtClean="0">
                <a:solidFill>
                  <a:srgbClr val="FFFFFF"/>
                </a:solidFill>
              </a:rPr>
            </a:br>
            <a:r>
              <a:rPr lang="en-US" sz="1904" dirty="0" smtClean="0">
                <a:solidFill>
                  <a:srgbClr val="50F448"/>
                </a:solidFill>
              </a:rPr>
              <a:t>// Load all audio data for the sound effect into a single in-memory buffer</a:t>
            </a:r>
          </a:p>
          <a:p>
            <a:pPr defTabSz="932706">
              <a:defRPr/>
            </a:pPr>
            <a:r>
              <a:rPr lang="en-US" sz="1904" dirty="0" err="1" smtClean="0">
                <a:solidFill>
                  <a:srgbClr val="FFFFFF"/>
                </a:solidFill>
              </a:rPr>
              <a:t>MediaLoader</a:t>
            </a:r>
            <a:r>
              <a:rPr lang="en-US" sz="1904" dirty="0" smtClean="0">
                <a:solidFill>
                  <a:srgbClr val="FFFFFF"/>
                </a:solidFill>
              </a:rPr>
              <a:t> </a:t>
            </a:r>
            <a:r>
              <a:rPr lang="en-US" sz="1904" dirty="0" err="1" smtClean="0">
                <a:solidFill>
                  <a:srgbClr val="FFFFFF"/>
                </a:solidFill>
              </a:rPr>
              <a:t>soundFile</a:t>
            </a:r>
            <a:r>
              <a:rPr lang="en-US" sz="1904" dirty="0" smtClean="0">
                <a:solidFill>
                  <a:srgbClr val="FFFFFF"/>
                </a:solidFill>
              </a:rPr>
              <a:t>(ref new Platform::String(SOUND_FILE));</a:t>
            </a:r>
            <a:br>
              <a:rPr lang="en-US" sz="1904" dirty="0" smtClean="0">
                <a:solidFill>
                  <a:srgbClr val="FFFFFF"/>
                </a:solidFill>
              </a:rPr>
            </a:br>
            <a:r>
              <a:rPr lang="en-US" sz="1904" dirty="0" err="1" smtClean="0">
                <a:solidFill>
                  <a:srgbClr val="FFFFFF"/>
                </a:solidFill>
              </a:rPr>
              <a:t>m_soundEffectBuffer</a:t>
            </a:r>
            <a:r>
              <a:rPr lang="en-US" sz="1904" dirty="0" smtClean="0">
                <a:solidFill>
                  <a:srgbClr val="FFFFFF"/>
                </a:solidFill>
              </a:rPr>
              <a:t> = </a:t>
            </a:r>
            <a:r>
              <a:rPr lang="en-US" sz="1904" dirty="0" err="1" smtClean="0">
                <a:solidFill>
                  <a:srgbClr val="FFFFFF"/>
                </a:solidFill>
              </a:rPr>
              <a:t>soundFile.ReadAll</a:t>
            </a:r>
            <a:r>
              <a:rPr lang="en-US" sz="1904" dirty="0" smtClean="0">
                <a:solidFill>
                  <a:srgbClr val="FFFFFF"/>
                </a:solidFill>
              </a:rPr>
              <a:t>();</a:t>
            </a:r>
            <a:br>
              <a:rPr lang="en-US" sz="1904" dirty="0" smtClean="0">
                <a:solidFill>
                  <a:srgbClr val="FFFFFF"/>
                </a:solidFill>
              </a:rPr>
            </a:br>
            <a:r>
              <a:rPr lang="en-US" sz="1904" dirty="0" smtClean="0">
                <a:solidFill>
                  <a:srgbClr val="FFFFFF"/>
                </a:solidFill>
              </a:rPr>
              <a:t/>
            </a:r>
            <a:br>
              <a:rPr lang="en-US" sz="1904" dirty="0" smtClean="0">
                <a:solidFill>
                  <a:srgbClr val="FFFFFF"/>
                </a:solidFill>
              </a:rPr>
            </a:br>
            <a:r>
              <a:rPr lang="en-US" sz="1904" dirty="0" smtClean="0">
                <a:solidFill>
                  <a:srgbClr val="50F448"/>
                </a:solidFill>
              </a:rPr>
              <a:t>// Create a single source voice for a sound effect</a:t>
            </a:r>
          </a:p>
          <a:p>
            <a:pPr defTabSz="932706">
              <a:defRPr/>
            </a:pPr>
            <a:r>
              <a:rPr lang="en-US" sz="1904" dirty="0" err="1" smtClean="0">
                <a:solidFill>
                  <a:srgbClr val="FFFFFF"/>
                </a:solidFill>
              </a:rPr>
              <a:t>m_audioEngine</a:t>
            </a:r>
            <a:r>
              <a:rPr lang="en-US" sz="1904" dirty="0" smtClean="0">
                <a:solidFill>
                  <a:srgbClr val="FFFFFF"/>
                </a:solidFill>
              </a:rPr>
              <a:t>-</a:t>
            </a:r>
            <a:r>
              <a:rPr lang="en-US" sz="1904" dirty="0">
                <a:solidFill>
                  <a:srgbClr val="FFFFFF"/>
                </a:solidFill>
              </a:rPr>
              <a:t>&gt;</a:t>
            </a:r>
            <a:r>
              <a:rPr lang="en-US" sz="1904" dirty="0" err="1">
                <a:solidFill>
                  <a:srgbClr val="FFFFFF"/>
                </a:solidFill>
              </a:rPr>
              <a:t>CreateSourceVoice</a:t>
            </a:r>
            <a:r>
              <a:rPr lang="en-US" sz="1904" dirty="0">
                <a:solidFill>
                  <a:srgbClr val="FFFFFF"/>
                </a:solidFill>
              </a:rPr>
              <a:t>(&amp;</a:t>
            </a:r>
            <a:r>
              <a:rPr lang="en-US" sz="1904" dirty="0" err="1">
                <a:solidFill>
                  <a:srgbClr val="FFFFFF"/>
                </a:solidFill>
              </a:rPr>
              <a:t>m_sourceVoice</a:t>
            </a:r>
            <a:r>
              <a:rPr lang="en-US" sz="1904" dirty="0">
                <a:solidFill>
                  <a:srgbClr val="FFFFFF"/>
                </a:solidFill>
              </a:rPr>
              <a:t>,</a:t>
            </a:r>
            <a:br>
              <a:rPr lang="en-US" sz="1904" dirty="0">
                <a:solidFill>
                  <a:srgbClr val="FFFFFF"/>
                </a:solidFill>
              </a:rPr>
            </a:br>
            <a:r>
              <a:rPr lang="en-US" sz="1904" dirty="0">
                <a:solidFill>
                  <a:srgbClr val="FFFFFF"/>
                </a:solidFill>
              </a:rPr>
              <a:t>				    &amp;(</a:t>
            </a:r>
            <a:r>
              <a:rPr lang="en-US" sz="1904" dirty="0" err="1">
                <a:solidFill>
                  <a:srgbClr val="FFFFFF"/>
                </a:solidFill>
              </a:rPr>
              <a:t>soundFile.GetOutputWaveFormatEx</a:t>
            </a:r>
            <a:r>
              <a:rPr lang="en-US" sz="1904" dirty="0">
                <a:solidFill>
                  <a:srgbClr val="FFFFFF"/>
                </a:solidFill>
              </a:rPr>
              <a:t>()));</a:t>
            </a:r>
            <a:br>
              <a:rPr lang="en-US" sz="1904" dirty="0">
                <a:solidFill>
                  <a:srgbClr val="FFFFFF"/>
                </a:solidFill>
              </a:rPr>
            </a:br>
            <a:endParaRPr lang="en-US" sz="1904" dirty="0">
              <a:solidFill>
                <a:srgbClr val="FFFFFF"/>
              </a:solidFill>
            </a:endParaRPr>
          </a:p>
          <a:p>
            <a:pPr defTabSz="932706">
              <a:defRPr/>
            </a:pPr>
            <a:r>
              <a:rPr lang="en-US" sz="1904" dirty="0">
                <a:solidFill>
                  <a:srgbClr val="50F448"/>
                </a:solidFill>
              </a:rPr>
              <a:t>// Trigger sound effect: queue in-memory buffer for playback and start the voice</a:t>
            </a:r>
            <a:r>
              <a:rPr lang="en-US" sz="1904" dirty="0">
                <a:solidFill>
                  <a:srgbClr val="FFFFFF"/>
                </a:solidFill>
              </a:rPr>
              <a:t/>
            </a:r>
            <a:br>
              <a:rPr lang="en-US" sz="1904" dirty="0">
                <a:solidFill>
                  <a:srgbClr val="FFFFFF"/>
                </a:solidFill>
              </a:rPr>
            </a:br>
            <a:r>
              <a:rPr lang="en-US" sz="1904" dirty="0">
                <a:solidFill>
                  <a:srgbClr val="FFFFFF"/>
                </a:solidFill>
              </a:rPr>
              <a:t>XAUDIO2_BUFFER </a:t>
            </a:r>
            <a:r>
              <a:rPr lang="en-US" sz="1904" dirty="0" err="1">
                <a:solidFill>
                  <a:srgbClr val="FFFFFF"/>
                </a:solidFill>
              </a:rPr>
              <a:t>buf</a:t>
            </a:r>
            <a:r>
              <a:rPr lang="en-US" sz="1904" dirty="0">
                <a:solidFill>
                  <a:srgbClr val="FFFFFF"/>
                </a:solidFill>
              </a:rPr>
              <a:t> = {0};</a:t>
            </a:r>
            <a:br>
              <a:rPr lang="en-US" sz="1904" dirty="0">
                <a:solidFill>
                  <a:srgbClr val="FFFFFF"/>
                </a:solidFill>
              </a:rPr>
            </a:br>
            <a:r>
              <a:rPr lang="en-US" sz="1904" dirty="0" err="1">
                <a:solidFill>
                  <a:srgbClr val="FFFFFF"/>
                </a:solidFill>
              </a:rPr>
              <a:t>buf.AudioBytes</a:t>
            </a:r>
            <a:r>
              <a:rPr lang="en-US" sz="1904" dirty="0">
                <a:solidFill>
                  <a:srgbClr val="FFFFFF"/>
                </a:solidFill>
              </a:rPr>
              <a:t> = </a:t>
            </a:r>
            <a:r>
              <a:rPr lang="en-US" sz="1904" dirty="0" err="1">
                <a:solidFill>
                  <a:srgbClr val="FFFFFF"/>
                </a:solidFill>
              </a:rPr>
              <a:t>m_soundEffectBuffer.size</a:t>
            </a:r>
            <a:r>
              <a:rPr lang="en-US" sz="1904" dirty="0">
                <a:solidFill>
                  <a:srgbClr val="FFFFFF"/>
                </a:solidFill>
              </a:rPr>
              <a:t>();</a:t>
            </a:r>
            <a:br>
              <a:rPr lang="en-US" sz="1904" dirty="0">
                <a:solidFill>
                  <a:srgbClr val="FFFFFF"/>
                </a:solidFill>
              </a:rPr>
            </a:br>
            <a:r>
              <a:rPr lang="en-US" sz="1904" dirty="0" err="1">
                <a:solidFill>
                  <a:srgbClr val="FFFFFF"/>
                </a:solidFill>
              </a:rPr>
              <a:t>buf.pAudioData</a:t>
            </a:r>
            <a:r>
              <a:rPr lang="en-US" sz="1904" dirty="0">
                <a:solidFill>
                  <a:srgbClr val="FFFFFF"/>
                </a:solidFill>
              </a:rPr>
              <a:t> = &amp;</a:t>
            </a:r>
            <a:r>
              <a:rPr lang="en-US" sz="1904" dirty="0" err="1">
                <a:solidFill>
                  <a:srgbClr val="FFFFFF"/>
                </a:solidFill>
              </a:rPr>
              <a:t>m_soundEffectBuffer</a:t>
            </a:r>
            <a:r>
              <a:rPr lang="en-US" sz="1904" dirty="0">
                <a:solidFill>
                  <a:srgbClr val="FFFFFF"/>
                </a:solidFill>
              </a:rPr>
              <a:t>[0];</a:t>
            </a:r>
            <a:br>
              <a:rPr lang="en-US" sz="1904" dirty="0">
                <a:solidFill>
                  <a:srgbClr val="FFFFFF"/>
                </a:solidFill>
              </a:rPr>
            </a:br>
            <a:r>
              <a:rPr lang="en-US" sz="1904" dirty="0" err="1">
                <a:solidFill>
                  <a:srgbClr val="FFFFFF"/>
                </a:solidFill>
              </a:rPr>
              <a:t>buf.Flags</a:t>
            </a:r>
            <a:r>
              <a:rPr lang="en-US" sz="1904" dirty="0">
                <a:solidFill>
                  <a:srgbClr val="FFFFFF"/>
                </a:solidFill>
              </a:rPr>
              <a:t> = XAUDIO2_END_OF_STREAM;</a:t>
            </a:r>
            <a:br>
              <a:rPr lang="en-US" sz="1904" dirty="0">
                <a:solidFill>
                  <a:srgbClr val="FFFFFF"/>
                </a:solidFill>
              </a:rPr>
            </a:br>
            <a:r>
              <a:rPr lang="en-US" sz="1904" dirty="0" err="1">
                <a:solidFill>
                  <a:srgbClr val="FFFFFF"/>
                </a:solidFill>
              </a:rPr>
              <a:t>m_sourceVoice</a:t>
            </a:r>
            <a:r>
              <a:rPr lang="en-US" sz="1904" dirty="0">
                <a:solidFill>
                  <a:srgbClr val="FFFFFF"/>
                </a:solidFill>
              </a:rPr>
              <a:t>-&gt;SubmitSourceBuffer(&amp;</a:t>
            </a:r>
            <a:r>
              <a:rPr lang="en-US" sz="1904" dirty="0" err="1">
                <a:solidFill>
                  <a:srgbClr val="FFFFFF"/>
                </a:solidFill>
              </a:rPr>
              <a:t>buf</a:t>
            </a:r>
            <a:r>
              <a:rPr lang="en-US" sz="1904" dirty="0">
                <a:solidFill>
                  <a:srgbClr val="FFFFFF"/>
                </a:solidFill>
              </a:rPr>
              <a:t>);</a:t>
            </a:r>
            <a:br>
              <a:rPr lang="en-US" sz="1904" dirty="0">
                <a:solidFill>
                  <a:srgbClr val="FFFFFF"/>
                </a:solidFill>
              </a:rPr>
            </a:br>
            <a:r>
              <a:rPr lang="en-US" sz="1904" dirty="0" err="1">
                <a:solidFill>
                  <a:srgbClr val="FFFFFF"/>
                </a:solidFill>
              </a:rPr>
              <a:t>m_sourceVoice</a:t>
            </a:r>
            <a:r>
              <a:rPr lang="en-US" sz="1904" dirty="0">
                <a:solidFill>
                  <a:srgbClr val="FFFFFF"/>
                </a:solidFill>
              </a:rPr>
              <a:t>-&gt;Start();</a:t>
            </a:r>
          </a:p>
        </p:txBody>
      </p:sp>
    </p:spTree>
    <p:extLst>
      <p:ext uri="{BB962C8B-B14F-4D97-AF65-F5344CB8AC3E}">
        <p14:creationId xmlns:p14="http://schemas.microsoft.com/office/powerpoint/2010/main" val="1159472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dirty="0" smtClean="0"/>
              <a:t>Input and events</a:t>
            </a:r>
            <a:endParaRPr lang="en-US" dirty="0"/>
          </a:p>
        </p:txBody>
      </p:sp>
    </p:spTree>
    <p:extLst>
      <p:ext uri="{BB962C8B-B14F-4D97-AF65-F5344CB8AC3E}">
        <p14:creationId xmlns:p14="http://schemas.microsoft.com/office/powerpoint/2010/main" val="95513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668482"/>
            <a:ext cx="11887201" cy="5029181"/>
          </a:xfrm>
        </p:spPr>
        <p:txBody>
          <a:bodyPr/>
          <a:lstStyle/>
          <a:p>
            <a:r>
              <a:rPr lang="en-US" dirty="0" smtClean="0"/>
              <a:t>Represents a window (typically full-screen).</a:t>
            </a:r>
          </a:p>
          <a:p>
            <a:endParaRPr lang="en-US" dirty="0" smtClean="0"/>
          </a:p>
          <a:p>
            <a:r>
              <a:rPr lang="en-US" dirty="0" smtClean="0"/>
              <a:t>Has size, focus, visibility properties.</a:t>
            </a:r>
            <a:endParaRPr lang="en-US" dirty="0"/>
          </a:p>
          <a:p>
            <a:endParaRPr lang="en-US" dirty="0"/>
          </a:p>
          <a:p>
            <a:r>
              <a:rPr lang="en-US" dirty="0" smtClean="0"/>
              <a:t>Receives events.</a:t>
            </a:r>
          </a:p>
        </p:txBody>
      </p:sp>
      <p:sp>
        <p:nvSpPr>
          <p:cNvPr id="4" name="Title 3"/>
          <p:cNvSpPr>
            <a:spLocks noGrp="1"/>
          </p:cNvSpPr>
          <p:nvPr>
            <p:ph type="title"/>
          </p:nvPr>
        </p:nvSpPr>
        <p:spPr/>
        <p:txBody>
          <a:bodyPr/>
          <a:lstStyle/>
          <a:p>
            <a:r>
              <a:rPr lang="en-US" dirty="0" smtClean="0"/>
              <a:t>HWND </a:t>
            </a:r>
            <a:r>
              <a:rPr lang="en-US" dirty="0" smtClean="0">
                <a:sym typeface="Wingdings" panose="05000000000000000000" pitchFamily="2" charset="2"/>
              </a:rPr>
              <a:t> CoreWindow</a:t>
            </a:r>
            <a:endParaRPr lang="en-US" dirty="0"/>
          </a:p>
        </p:txBody>
      </p:sp>
    </p:spTree>
    <p:extLst>
      <p:ext uri="{BB962C8B-B14F-4D97-AF65-F5344CB8AC3E}">
        <p14:creationId xmlns:p14="http://schemas.microsoft.com/office/powerpoint/2010/main" val="243841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668482"/>
            <a:ext cx="11887201" cy="5029181"/>
          </a:xfrm>
        </p:spPr>
        <p:txBody>
          <a:bodyPr/>
          <a:lstStyle/>
          <a:p>
            <a:r>
              <a:rPr lang="en-US" dirty="0" smtClean="0">
                <a:solidFill>
                  <a:schemeClr val="tx1"/>
                </a:solidFill>
              </a:rPr>
              <a:t>CoreWindow::</a:t>
            </a:r>
            <a:r>
              <a:rPr lang="en-US" dirty="0" err="1" smtClean="0">
                <a:solidFill>
                  <a:schemeClr val="tx1"/>
                </a:solidFill>
              </a:rPr>
              <a:t>KeyDown</a:t>
            </a:r>
            <a:endParaRPr lang="en-US" dirty="0" smtClean="0">
              <a:solidFill>
                <a:schemeClr val="tx1"/>
              </a:solidFill>
            </a:endParaRPr>
          </a:p>
          <a:p>
            <a:endParaRPr lang="en-US" dirty="0">
              <a:solidFill>
                <a:schemeClr val="tx1"/>
              </a:solidFill>
            </a:endParaRPr>
          </a:p>
          <a:p>
            <a:r>
              <a:rPr lang="en-US" dirty="0" smtClean="0">
                <a:solidFill>
                  <a:schemeClr val="tx1"/>
                </a:solidFill>
              </a:rPr>
              <a:t>CoreWindow::</a:t>
            </a:r>
            <a:r>
              <a:rPr lang="en-US" dirty="0" err="1" smtClean="0">
                <a:solidFill>
                  <a:schemeClr val="tx1"/>
                </a:solidFill>
              </a:rPr>
              <a:t>PointerPressed</a:t>
            </a:r>
            <a:endParaRPr lang="en-US" dirty="0" smtClean="0">
              <a:solidFill>
                <a:schemeClr val="tx1"/>
              </a:solidFill>
            </a:endParaRPr>
          </a:p>
          <a:p>
            <a:endParaRPr lang="en-US" dirty="0" smtClean="0">
              <a:solidFill>
                <a:schemeClr val="tx1"/>
              </a:solidFill>
            </a:endParaRPr>
          </a:p>
          <a:p>
            <a:r>
              <a:rPr lang="en-US" dirty="0" smtClean="0">
                <a:solidFill>
                  <a:schemeClr val="tx1"/>
                </a:solidFill>
              </a:rPr>
              <a:t>Use these to get back up and running.</a:t>
            </a:r>
          </a:p>
          <a:p>
            <a:endParaRPr lang="en-US" dirty="0" smtClean="0">
              <a:solidFill>
                <a:schemeClr val="tx1"/>
              </a:solidFill>
            </a:endParaRPr>
          </a:p>
        </p:txBody>
      </p:sp>
      <p:sp>
        <p:nvSpPr>
          <p:cNvPr id="4" name="Title 3"/>
          <p:cNvSpPr>
            <a:spLocks noGrp="1"/>
          </p:cNvSpPr>
          <p:nvPr>
            <p:ph type="title"/>
          </p:nvPr>
        </p:nvSpPr>
        <p:spPr/>
        <p:txBody>
          <a:bodyPr/>
          <a:lstStyle/>
          <a:p>
            <a:r>
              <a:rPr lang="en-US" dirty="0" err="1" smtClean="0">
                <a:solidFill>
                  <a:schemeClr val="tx1"/>
                </a:solidFill>
              </a:rPr>
              <a:t>WndProc</a:t>
            </a:r>
            <a:r>
              <a:rPr lang="en-US" dirty="0" smtClean="0">
                <a:solidFill>
                  <a:schemeClr val="tx1"/>
                </a:solidFill>
              </a:rPr>
              <a:t> </a:t>
            </a:r>
            <a:r>
              <a:rPr lang="en-US" dirty="0" smtClean="0">
                <a:solidFill>
                  <a:schemeClr val="tx1"/>
                </a:solidFill>
                <a:sym typeface="Wingdings" panose="05000000000000000000" pitchFamily="2" charset="2"/>
              </a:rPr>
              <a:t> Events</a:t>
            </a:r>
            <a:endParaRPr lang="en-US" dirty="0">
              <a:solidFill>
                <a:schemeClr val="tx1"/>
              </a:solidFill>
            </a:endParaRPr>
          </a:p>
        </p:txBody>
      </p:sp>
    </p:spTree>
    <p:extLst>
      <p:ext uri="{BB962C8B-B14F-4D97-AF65-F5344CB8AC3E}">
        <p14:creationId xmlns:p14="http://schemas.microsoft.com/office/powerpoint/2010/main" val="1690840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439862"/>
            <a:ext cx="11887201" cy="5257801"/>
          </a:xfrm>
        </p:spPr>
        <p:txBody>
          <a:bodyPr/>
          <a:lstStyle/>
          <a:p>
            <a:r>
              <a:rPr lang="en-US" dirty="0" smtClean="0">
                <a:solidFill>
                  <a:schemeClr val="tx1"/>
                </a:solidFill>
              </a:rPr>
              <a:t>Triggers event handlers for queued events.</a:t>
            </a:r>
          </a:p>
          <a:p>
            <a:endParaRPr lang="en-US" sz="1600" dirty="0">
              <a:solidFill>
                <a:schemeClr val="tx1"/>
              </a:solidFill>
            </a:endParaRPr>
          </a:p>
          <a:p>
            <a:r>
              <a:rPr lang="en-US" sz="3200" dirty="0" err="1" smtClean="0">
                <a:solidFill>
                  <a:schemeClr val="tx1"/>
                </a:solidFill>
                <a:latin typeface="Consolas" panose="020B0609020204030204" pitchFamily="49" charset="0"/>
                <a:cs typeface="Consolas" panose="020B0609020204030204" pitchFamily="49" charset="0"/>
              </a:rPr>
              <a:t>PeekMessage</a:t>
            </a:r>
            <a:r>
              <a:rPr lang="en-US" sz="3200" dirty="0" smtClean="0">
                <a:solidFill>
                  <a:schemeClr val="tx1"/>
                </a:solidFill>
                <a:latin typeface="Consolas" panose="020B0609020204030204" pitchFamily="49" charset="0"/>
                <a:cs typeface="Consolas" panose="020B0609020204030204" pitchFamily="49" charset="0"/>
              </a:rPr>
              <a:t> </a:t>
            </a:r>
            <a:r>
              <a:rPr lang="en-US" sz="3200" dirty="0" smtClean="0">
                <a:solidFill>
                  <a:schemeClr val="tx1"/>
                </a:solidFill>
                <a:latin typeface="Consolas" panose="020B0609020204030204" pitchFamily="49" charset="0"/>
                <a:cs typeface="Consolas" panose="020B0609020204030204" pitchFamily="49" charset="0"/>
                <a:sym typeface="Wingdings" panose="05000000000000000000" pitchFamily="2" charset="2"/>
              </a:rPr>
              <a:t></a:t>
            </a:r>
            <a:r>
              <a:rPr lang="en-US" sz="3200" dirty="0" smtClean="0">
                <a:solidFill>
                  <a:schemeClr val="tx1"/>
                </a:solidFill>
                <a:latin typeface="Consolas" panose="020B0609020204030204" pitchFamily="49" charset="0"/>
                <a:cs typeface="Consolas" panose="020B0609020204030204" pitchFamily="49" charset="0"/>
              </a:rPr>
              <a:t> </a:t>
            </a:r>
            <a:r>
              <a:rPr lang="en-US" sz="3200" dirty="0" err="1" smtClean="0">
                <a:solidFill>
                  <a:schemeClr val="tx1"/>
                </a:solidFill>
                <a:latin typeface="Consolas" panose="020B0609020204030204" pitchFamily="49" charset="0"/>
                <a:cs typeface="Consolas" panose="020B0609020204030204" pitchFamily="49" charset="0"/>
              </a:rPr>
              <a:t>ProcessAllIfPresent</a:t>
            </a:r>
            <a:endParaRPr lang="en-US" sz="3200" dirty="0">
              <a:solidFill>
                <a:schemeClr val="tx1"/>
              </a:solidFill>
              <a:latin typeface="Consolas" panose="020B0609020204030204" pitchFamily="49" charset="0"/>
              <a:cs typeface="Consolas" panose="020B0609020204030204" pitchFamily="49" charset="0"/>
            </a:endParaRPr>
          </a:p>
          <a:p>
            <a:r>
              <a:rPr lang="en-US" dirty="0" smtClean="0">
                <a:solidFill>
                  <a:schemeClr val="tx1"/>
                </a:solidFill>
              </a:rPr>
              <a:t>Returns immediately if queue is empty.</a:t>
            </a:r>
            <a:endParaRPr lang="en-US" dirty="0" smtClean="0">
              <a:solidFill>
                <a:schemeClr val="tx1"/>
              </a:solidFill>
              <a:latin typeface="Consolas" panose="020B0609020204030204" pitchFamily="49" charset="0"/>
              <a:cs typeface="Consolas" panose="020B0609020204030204" pitchFamily="49" charset="0"/>
            </a:endParaRPr>
          </a:p>
          <a:p>
            <a:endParaRPr lang="en-US" sz="1600" dirty="0" smtClean="0">
              <a:solidFill>
                <a:schemeClr val="tx1"/>
              </a:solidFill>
              <a:latin typeface="Consolas" panose="020B0609020204030204" pitchFamily="49" charset="0"/>
              <a:cs typeface="Consolas" panose="020B0609020204030204" pitchFamily="49" charset="0"/>
            </a:endParaRPr>
          </a:p>
          <a:p>
            <a:r>
              <a:rPr lang="en-US" sz="3200" dirty="0" err="1" smtClean="0">
                <a:solidFill>
                  <a:schemeClr val="tx1"/>
                </a:solidFill>
                <a:latin typeface="Consolas" panose="020B0609020204030204" pitchFamily="49" charset="0"/>
                <a:cs typeface="Consolas" panose="020B0609020204030204" pitchFamily="49" charset="0"/>
              </a:rPr>
              <a:t>GetMessage</a:t>
            </a:r>
            <a:r>
              <a:rPr lang="en-US" sz="3200" dirty="0" smtClean="0">
                <a:solidFill>
                  <a:schemeClr val="tx1"/>
                </a:solidFill>
                <a:latin typeface="Consolas" panose="020B0609020204030204" pitchFamily="49" charset="0"/>
                <a:cs typeface="Consolas" panose="020B0609020204030204" pitchFamily="49" charset="0"/>
              </a:rPr>
              <a:t> </a:t>
            </a:r>
            <a:r>
              <a:rPr lang="en-US" sz="3200" dirty="0" smtClean="0">
                <a:solidFill>
                  <a:schemeClr val="tx1"/>
                </a:solidFill>
                <a:latin typeface="Consolas" panose="020B0609020204030204" pitchFamily="49" charset="0"/>
                <a:cs typeface="Consolas" panose="020B0609020204030204" pitchFamily="49" charset="0"/>
                <a:sym typeface="Wingdings" panose="05000000000000000000" pitchFamily="2" charset="2"/>
              </a:rPr>
              <a:t></a:t>
            </a:r>
            <a:r>
              <a:rPr lang="en-US" sz="3200" dirty="0" smtClean="0">
                <a:solidFill>
                  <a:schemeClr val="tx1"/>
                </a:solidFill>
                <a:latin typeface="Consolas" panose="020B0609020204030204" pitchFamily="49" charset="0"/>
                <a:cs typeface="Consolas" panose="020B0609020204030204" pitchFamily="49" charset="0"/>
              </a:rPr>
              <a:t> </a:t>
            </a:r>
            <a:r>
              <a:rPr lang="en-US" sz="3200" dirty="0" err="1" smtClean="0">
                <a:solidFill>
                  <a:schemeClr val="tx1"/>
                </a:solidFill>
                <a:latin typeface="Consolas" panose="020B0609020204030204" pitchFamily="49" charset="0"/>
                <a:cs typeface="Consolas" panose="020B0609020204030204" pitchFamily="49" charset="0"/>
              </a:rPr>
              <a:t>ProcessOneAndAllPending</a:t>
            </a:r>
            <a:endParaRPr lang="en-US" sz="3200" dirty="0">
              <a:solidFill>
                <a:schemeClr val="tx1"/>
              </a:solidFill>
            </a:endParaRPr>
          </a:p>
          <a:p>
            <a:r>
              <a:rPr lang="en-US" sz="3200" dirty="0" smtClean="0">
                <a:solidFill>
                  <a:schemeClr val="tx1"/>
                </a:solidFill>
              </a:rPr>
              <a:t>Waits if queue is empty (use this to save power).</a:t>
            </a:r>
            <a:endParaRPr lang="en-US" sz="3200" dirty="0" smtClean="0">
              <a:solidFill>
                <a:schemeClr val="tx1"/>
              </a:solidFill>
              <a:latin typeface="Consolas" panose="020B0609020204030204" pitchFamily="49" charset="0"/>
              <a:cs typeface="Consolas" panose="020B0609020204030204" pitchFamily="49" charset="0"/>
            </a:endParaRPr>
          </a:p>
          <a:p>
            <a:endParaRPr lang="en-US" sz="1600" dirty="0" smtClean="0">
              <a:solidFill>
                <a:schemeClr val="tx1"/>
              </a:solidFill>
            </a:endParaRPr>
          </a:p>
          <a:p>
            <a:r>
              <a:rPr lang="en-US" sz="3200" dirty="0" err="1" smtClean="0">
                <a:solidFill>
                  <a:schemeClr val="tx1"/>
                </a:solidFill>
                <a:latin typeface="Consolas" panose="020B0609020204030204" pitchFamily="49" charset="0"/>
                <a:cs typeface="Consolas" panose="020B0609020204030204" pitchFamily="49" charset="0"/>
              </a:rPr>
              <a:t>ProcessUntilQuit</a:t>
            </a:r>
            <a:r>
              <a:rPr lang="en-US" dirty="0">
                <a:solidFill>
                  <a:schemeClr val="tx1"/>
                </a:solidFill>
              </a:rPr>
              <a:t>:</a:t>
            </a:r>
            <a:r>
              <a:rPr lang="en-US" dirty="0" smtClean="0">
                <a:solidFill>
                  <a:schemeClr val="tx1"/>
                </a:solidFill>
              </a:rPr>
              <a:t> </a:t>
            </a:r>
            <a:r>
              <a:rPr lang="en-US" dirty="0">
                <a:solidFill>
                  <a:schemeClr val="tx1"/>
                </a:solidFill>
              </a:rPr>
              <a:t>yield the main </a:t>
            </a:r>
            <a:r>
              <a:rPr lang="en-US" dirty="0" smtClean="0">
                <a:solidFill>
                  <a:schemeClr val="tx1"/>
                </a:solidFill>
              </a:rPr>
              <a:t>thread</a:t>
            </a:r>
            <a:r>
              <a:rPr lang="en-US" dirty="0">
                <a:solidFill>
                  <a:schemeClr val="tx1"/>
                </a:solidFill>
              </a:rPr>
              <a:t> </a:t>
            </a:r>
            <a:r>
              <a:rPr lang="en-US" dirty="0" smtClean="0">
                <a:solidFill>
                  <a:schemeClr val="tx1"/>
                </a:solidFill>
              </a:rPr>
              <a:t>until exit.</a:t>
            </a:r>
          </a:p>
          <a:p>
            <a:r>
              <a:rPr lang="en-US" sz="3000" dirty="0" smtClean="0">
                <a:solidFill>
                  <a:schemeClr val="tx1"/>
                </a:solidFill>
              </a:rPr>
              <a:t>Event handlers continue to fire.</a:t>
            </a:r>
          </a:p>
        </p:txBody>
      </p:sp>
      <p:sp>
        <p:nvSpPr>
          <p:cNvPr id="4" name="Title 3"/>
          <p:cNvSpPr>
            <a:spLocks noGrp="1"/>
          </p:cNvSpPr>
          <p:nvPr>
            <p:ph type="title"/>
          </p:nvPr>
        </p:nvSpPr>
        <p:spPr/>
        <p:txBody>
          <a:bodyPr/>
          <a:lstStyle/>
          <a:p>
            <a:r>
              <a:rPr lang="en-US" dirty="0" smtClean="0">
                <a:solidFill>
                  <a:schemeClr val="tx1"/>
                </a:solidFill>
              </a:rPr>
              <a:t>Message pump </a:t>
            </a:r>
            <a:r>
              <a:rPr lang="en-US" dirty="0" smtClean="0">
                <a:solidFill>
                  <a:schemeClr val="tx1"/>
                </a:solidFill>
                <a:sym typeface="Wingdings" panose="05000000000000000000" pitchFamily="2" charset="2"/>
              </a:rPr>
              <a:t> Dispatcher::</a:t>
            </a:r>
            <a:r>
              <a:rPr lang="en-US" dirty="0" err="1" smtClean="0">
                <a:solidFill>
                  <a:schemeClr val="tx1"/>
                </a:solidFill>
                <a:sym typeface="Wingdings" panose="05000000000000000000" pitchFamily="2" charset="2"/>
              </a:rPr>
              <a:t>ProcessEvents</a:t>
            </a:r>
            <a:endParaRPr lang="en-US" dirty="0">
              <a:solidFill>
                <a:schemeClr val="tx1"/>
              </a:solidFill>
            </a:endParaRPr>
          </a:p>
        </p:txBody>
      </p:sp>
    </p:spTree>
    <p:extLst>
      <p:ext uri="{BB962C8B-B14F-4D97-AF65-F5344CB8AC3E}">
        <p14:creationId xmlns:p14="http://schemas.microsoft.com/office/powerpoint/2010/main" val="110713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500"/>
                                        <p:tgtEl>
                                          <p:spTgt spid="2">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fade">
                                      <p:cBhvr>
                                        <p:cTn id="23" dur="500"/>
                                        <p:tgtEl>
                                          <p:spTgt spid="2">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9" end="9"/>
                                            </p:txEl>
                                          </p:spTgt>
                                        </p:tgtEl>
                                        <p:attrNameLst>
                                          <p:attrName>style.visibility</p:attrName>
                                        </p:attrNameLst>
                                      </p:cBhvr>
                                      <p:to>
                                        <p:strVal val="visible"/>
                                      </p:to>
                                    </p:set>
                                    <p:animEffect transition="in" filter="fade">
                                      <p:cBhvr>
                                        <p:cTn id="26"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chemeClr val="tx1"/>
              </a:solidFill>
            </a:endParaRPr>
          </a:p>
        </p:txBody>
      </p:sp>
      <p:sp>
        <p:nvSpPr>
          <p:cNvPr id="3" name="Title 2"/>
          <p:cNvSpPr>
            <a:spLocks noGrp="1"/>
          </p:cNvSpPr>
          <p:nvPr>
            <p:ph type="title"/>
          </p:nvPr>
        </p:nvSpPr>
        <p:spPr/>
        <p:txBody>
          <a:bodyPr/>
          <a:lstStyle/>
          <a:p>
            <a:r>
              <a:rPr lang="en-US" dirty="0" smtClean="0">
                <a:solidFill>
                  <a:schemeClr val="tx1"/>
                </a:solidFill>
              </a:rPr>
              <a:t>DEMO: Using </a:t>
            </a:r>
            <a:r>
              <a:rPr lang="en-US" dirty="0" err="1" smtClean="0">
                <a:solidFill>
                  <a:schemeClr val="tx1"/>
                </a:solidFill>
              </a:rPr>
              <a:t>CoreWindow</a:t>
            </a:r>
            <a:r>
              <a:rPr lang="en-US" sz="2400" dirty="0" err="1" smtClean="0">
                <a:solidFill>
                  <a:schemeClr val="tx1"/>
                </a:solidFill>
              </a:rPr>
              <a:t>t</a:t>
            </a:r>
            <a:r>
              <a:rPr lang="en-US" sz="2400" dirty="0" smtClean="0">
                <a:solidFill>
                  <a:schemeClr val="tx1"/>
                </a:solidFill>
              </a:rPr>
              <a:t>:</a:t>
            </a:r>
            <a:br>
              <a:rPr lang="en-US" sz="2400"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val="26831790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516062"/>
            <a:ext cx="11887202" cy="5181601"/>
          </a:xfrm>
        </p:spPr>
        <p:txBody>
          <a:bodyPr/>
          <a:lstStyle/>
          <a:p>
            <a:r>
              <a:rPr lang="en-US" dirty="0" smtClean="0">
                <a:solidFill>
                  <a:schemeClr val="tx1"/>
                </a:solidFill>
              </a:rPr>
              <a:t>CoreWindow::Pointer[Pressed/Moved/Released]</a:t>
            </a:r>
          </a:p>
          <a:p>
            <a:endParaRPr lang="en-US" dirty="0" smtClean="0">
              <a:solidFill>
                <a:schemeClr val="tx1"/>
              </a:solidFill>
            </a:endParaRPr>
          </a:p>
          <a:p>
            <a:r>
              <a:rPr lang="en-US" dirty="0" smtClean="0">
                <a:solidFill>
                  <a:schemeClr val="tx1"/>
                </a:solidFill>
              </a:rPr>
              <a:t>Same event for touch, mouse, stylus.</a:t>
            </a:r>
          </a:p>
          <a:p>
            <a:pPr marL="457200" indent="-457200">
              <a:buFont typeface="Arial" panose="020B0604020202020204" pitchFamily="34" charset="0"/>
              <a:buChar char="•"/>
            </a:pPr>
            <a:r>
              <a:rPr lang="en-US" sz="2800" dirty="0" smtClean="0">
                <a:solidFill>
                  <a:schemeClr val="tx1"/>
                </a:solidFill>
              </a:rPr>
              <a:t>Query for type with </a:t>
            </a:r>
            <a:r>
              <a:rPr lang="en-US" sz="2800" dirty="0" err="1" smtClean="0">
                <a:solidFill>
                  <a:schemeClr val="tx1"/>
                </a:solidFill>
              </a:rPr>
              <a:t>PointerDeviceType</a:t>
            </a:r>
            <a:r>
              <a:rPr lang="en-US" sz="2800" dirty="0" smtClean="0">
                <a:solidFill>
                  <a:schemeClr val="tx1"/>
                </a:solidFill>
              </a:rPr>
              <a:t>.</a:t>
            </a:r>
            <a:endParaRPr lang="en-US" sz="2800" dirty="0">
              <a:solidFill>
                <a:schemeClr val="tx1"/>
              </a:solidFill>
            </a:endParaRPr>
          </a:p>
          <a:p>
            <a:endParaRPr lang="en-US" dirty="0" smtClean="0">
              <a:solidFill>
                <a:schemeClr val="tx1"/>
              </a:solidFill>
            </a:endParaRPr>
          </a:p>
          <a:p>
            <a:r>
              <a:rPr lang="en-US" dirty="0" smtClean="0">
                <a:solidFill>
                  <a:schemeClr val="tx1"/>
                </a:solidFill>
              </a:rPr>
              <a:t>Some device-specific events.</a:t>
            </a:r>
          </a:p>
          <a:p>
            <a:pPr marL="457200" indent="-457200">
              <a:buFont typeface="Arial" panose="020B0604020202020204" pitchFamily="34" charset="0"/>
              <a:buChar char="•"/>
            </a:pPr>
            <a:r>
              <a:rPr lang="en-US" sz="2800" dirty="0" smtClean="0">
                <a:solidFill>
                  <a:schemeClr val="tx1"/>
                </a:solidFill>
              </a:rPr>
              <a:t>Mouse wheel.</a:t>
            </a:r>
          </a:p>
          <a:p>
            <a:pPr marL="457200" indent="-457200">
              <a:buFont typeface="Arial" panose="020B0604020202020204" pitchFamily="34" charset="0"/>
              <a:buChar char="•"/>
            </a:pPr>
            <a:r>
              <a:rPr lang="en-US" sz="2800" dirty="0" smtClean="0">
                <a:solidFill>
                  <a:schemeClr val="tx1"/>
                </a:solidFill>
              </a:rPr>
              <a:t>Mouse moved (use for mouse-look controls).</a:t>
            </a:r>
          </a:p>
          <a:p>
            <a:endParaRPr lang="en-US" dirty="0">
              <a:solidFill>
                <a:schemeClr val="tx1"/>
              </a:solidFill>
            </a:endParaRPr>
          </a:p>
        </p:txBody>
      </p:sp>
      <p:sp>
        <p:nvSpPr>
          <p:cNvPr id="4" name="Title 3"/>
          <p:cNvSpPr>
            <a:spLocks noGrp="1"/>
          </p:cNvSpPr>
          <p:nvPr>
            <p:ph type="title"/>
          </p:nvPr>
        </p:nvSpPr>
        <p:spPr/>
        <p:txBody>
          <a:bodyPr/>
          <a:lstStyle/>
          <a:p>
            <a:r>
              <a:rPr lang="en-US" dirty="0" smtClean="0">
                <a:solidFill>
                  <a:schemeClr val="tx1"/>
                </a:solidFill>
              </a:rPr>
              <a:t>Supporting touch input: </a:t>
            </a:r>
            <a:r>
              <a:rPr lang="en-US" dirty="0" err="1" smtClean="0">
                <a:solidFill>
                  <a:schemeClr val="tx1"/>
                </a:solidFill>
              </a:rPr>
              <a:t>PointerPoint</a:t>
            </a:r>
            <a:endParaRPr lang="en-US" dirty="0">
              <a:solidFill>
                <a:schemeClr val="tx1"/>
              </a:solidFill>
            </a:endParaRPr>
          </a:p>
        </p:txBody>
      </p:sp>
    </p:spTree>
    <p:extLst>
      <p:ext uri="{BB962C8B-B14F-4D97-AF65-F5344CB8AC3E}">
        <p14:creationId xmlns:p14="http://schemas.microsoft.com/office/powerpoint/2010/main" val="1104799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500"/>
                                        <p:tgtEl>
                                          <p:spTgt spid="2">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Mouse-look controls</a:t>
            </a:r>
            <a:endParaRPr lang="en-US" dirty="0">
              <a:solidFill>
                <a:schemeClr val="tx1"/>
              </a:solidFill>
            </a:endParaRPr>
          </a:p>
        </p:txBody>
      </p:sp>
      <p:sp>
        <p:nvSpPr>
          <p:cNvPr id="3" name="Text Placeholder 2"/>
          <p:cNvSpPr>
            <a:spLocks noGrp="1"/>
          </p:cNvSpPr>
          <p:nvPr>
            <p:ph type="body" idx="4294967295"/>
          </p:nvPr>
        </p:nvSpPr>
        <p:spPr>
          <a:xfrm>
            <a:off x="274638" y="1211263"/>
            <a:ext cx="11612562" cy="5486400"/>
          </a:xfrm>
        </p:spPr>
        <p:txBody>
          <a:bodyPr/>
          <a:lstStyle/>
          <a:p>
            <a:r>
              <a:rPr lang="en-US" dirty="0" smtClean="0">
                <a:solidFill>
                  <a:schemeClr val="tx1"/>
                </a:solidFill>
              </a:rPr>
              <a:t>Games need free mouse movement to drive cameras.</a:t>
            </a:r>
          </a:p>
          <a:p>
            <a:pPr marL="457200" indent="-457200">
              <a:buFont typeface="Arial" panose="020B0604020202020204" pitchFamily="34" charset="0"/>
              <a:buChar char="•"/>
            </a:pPr>
            <a:r>
              <a:rPr lang="en-US" sz="2800" dirty="0" smtClean="0">
                <a:solidFill>
                  <a:schemeClr val="tx1"/>
                </a:solidFill>
              </a:rPr>
              <a:t>Predominantly first-person shooters.</a:t>
            </a:r>
          </a:p>
          <a:p>
            <a:endParaRPr lang="en-US" dirty="0" smtClean="0">
              <a:solidFill>
                <a:schemeClr val="tx1"/>
              </a:solidFill>
            </a:endParaRPr>
          </a:p>
          <a:p>
            <a:r>
              <a:rPr lang="en-US" dirty="0" smtClean="0">
                <a:solidFill>
                  <a:schemeClr val="tx1"/>
                </a:solidFill>
              </a:rPr>
              <a:t>Mouse API returns incremental values since last frame.</a:t>
            </a:r>
          </a:p>
          <a:p>
            <a:endParaRPr lang="en-US" dirty="0" smtClean="0">
              <a:solidFill>
                <a:schemeClr val="tx1"/>
              </a:solidFill>
            </a:endParaRPr>
          </a:p>
          <a:p>
            <a:pPr lvl="1"/>
            <a:r>
              <a:rPr lang="en-US" sz="3600" dirty="0" smtClean="0">
                <a:solidFill>
                  <a:schemeClr val="tx1"/>
                </a:solidFill>
                <a:latin typeface="+mj-lt"/>
              </a:rPr>
              <a:t>Hide the cursor to lock mouse to the window.</a:t>
            </a:r>
          </a:p>
          <a:p>
            <a:endParaRPr lang="en-US" dirty="0" smtClean="0">
              <a:solidFill>
                <a:schemeClr val="tx1"/>
              </a:solidFill>
            </a:endParaRPr>
          </a:p>
          <a:p>
            <a:r>
              <a:rPr lang="en-US" dirty="0" smtClean="0">
                <a:solidFill>
                  <a:schemeClr val="tx1"/>
                </a:solidFill>
              </a:rPr>
              <a:t>Samples:</a:t>
            </a:r>
            <a:endParaRPr lang="en-US" dirty="0">
              <a:solidFill>
                <a:schemeClr val="tx1"/>
              </a:solidFill>
            </a:endParaRPr>
          </a:p>
          <a:p>
            <a:pPr lvl="1"/>
            <a:r>
              <a:rPr lang="en-US" dirty="0" smtClean="0">
                <a:solidFill>
                  <a:schemeClr val="tx1"/>
                </a:solidFill>
              </a:rPr>
              <a:t>DirectX Shooting Game sample, and DirectX </a:t>
            </a:r>
            <a:r>
              <a:rPr lang="en-US" dirty="0">
                <a:solidFill>
                  <a:schemeClr val="tx1"/>
                </a:solidFill>
              </a:rPr>
              <a:t>touch </a:t>
            </a:r>
            <a:r>
              <a:rPr lang="en-US" dirty="0" smtClean="0">
                <a:solidFill>
                  <a:schemeClr val="tx1"/>
                </a:solidFill>
              </a:rPr>
              <a:t>input sample</a:t>
            </a:r>
            <a:r>
              <a:rPr lang="en-US" dirty="0">
                <a:solidFill>
                  <a:schemeClr val="tx1"/>
                </a:solidFill>
              </a:rPr>
              <a:t>.</a:t>
            </a:r>
          </a:p>
        </p:txBody>
      </p:sp>
    </p:spTree>
    <p:extLst>
      <p:ext uri="{BB962C8B-B14F-4D97-AF65-F5344CB8AC3E}">
        <p14:creationId xmlns:p14="http://schemas.microsoft.com/office/powerpoint/2010/main" val="157451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fade">
                                      <p:cBhvr>
                                        <p:cTn id="2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solidFill>
                  <a:schemeClr val="tx1"/>
                </a:solidFill>
              </a:rPr>
              <a:t>Game developer </a:t>
            </a:r>
            <a:r>
              <a:rPr lang="en-US" dirty="0">
                <a:solidFill>
                  <a:schemeClr val="tx1"/>
                </a:solidFill>
              </a:rPr>
              <a:t>with C++/</a:t>
            </a:r>
            <a:r>
              <a:rPr lang="en-US" dirty="0" smtClean="0">
                <a:solidFill>
                  <a:schemeClr val="tx1"/>
                </a:solidFill>
              </a:rPr>
              <a:t>Direct3D 9 </a:t>
            </a:r>
            <a:r>
              <a:rPr lang="en-US" dirty="0">
                <a:solidFill>
                  <a:schemeClr val="tx1"/>
                </a:solidFill>
              </a:rPr>
              <a:t>codebase</a:t>
            </a:r>
          </a:p>
          <a:p>
            <a:r>
              <a:rPr lang="en-US" dirty="0">
                <a:solidFill>
                  <a:schemeClr val="tx1"/>
                </a:solidFill>
              </a:rPr>
              <a:t>Most of this content will be in C</a:t>
            </a:r>
            <a:r>
              <a:rPr lang="en-US" dirty="0" smtClean="0">
                <a:solidFill>
                  <a:schemeClr val="tx1"/>
                </a:solidFill>
              </a:rPr>
              <a:t>++</a:t>
            </a:r>
          </a:p>
          <a:p>
            <a:r>
              <a:rPr lang="en-US" dirty="0" smtClean="0">
                <a:solidFill>
                  <a:schemeClr val="tx1"/>
                </a:solidFill>
              </a:rPr>
              <a:t>Lots of it applies to Windows phone …</a:t>
            </a:r>
            <a:endParaRPr lang="en-US" dirty="0">
              <a:solidFill>
                <a:schemeClr val="tx1"/>
              </a:solidFill>
            </a:endParaRPr>
          </a:p>
        </p:txBody>
      </p:sp>
      <p:sp>
        <p:nvSpPr>
          <p:cNvPr id="3" name="Text Placeholder 2"/>
          <p:cNvSpPr>
            <a:spLocks noGrp="1"/>
          </p:cNvSpPr>
          <p:nvPr>
            <p:ph type="body" sz="quarter" idx="11"/>
          </p:nvPr>
        </p:nvSpPr>
        <p:spPr/>
        <p:txBody>
          <a:bodyPr/>
          <a:lstStyle/>
          <a:p>
            <a:endParaRPr lang="en-US">
              <a:solidFill>
                <a:schemeClr val="tx1"/>
              </a:solidFill>
            </a:endParaRPr>
          </a:p>
        </p:txBody>
      </p:sp>
      <p:sp>
        <p:nvSpPr>
          <p:cNvPr id="4" name="Title 3"/>
          <p:cNvSpPr>
            <a:spLocks noGrp="1"/>
          </p:cNvSpPr>
          <p:nvPr>
            <p:ph type="title"/>
          </p:nvPr>
        </p:nvSpPr>
        <p:spPr/>
        <p:txBody>
          <a:bodyPr/>
          <a:lstStyle/>
          <a:p>
            <a:r>
              <a:rPr lang="en-US" dirty="0">
                <a:solidFill>
                  <a:schemeClr val="tx1"/>
                </a:solidFill>
              </a:rPr>
              <a:t>Who you are:</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0285982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Implementing touch-look</a:t>
            </a:r>
            <a:endParaRPr lang="en-US" dirty="0">
              <a:solidFill>
                <a:schemeClr val="tx1"/>
              </a:solidFill>
            </a:endParaRPr>
          </a:p>
        </p:txBody>
      </p:sp>
      <p:sp>
        <p:nvSpPr>
          <p:cNvPr id="4" name="Text Placeholder 2"/>
          <p:cNvSpPr txBox="1">
            <a:spLocks/>
          </p:cNvSpPr>
          <p:nvPr/>
        </p:nvSpPr>
        <p:spPr>
          <a:xfrm>
            <a:off x="274638" y="1363661"/>
            <a:ext cx="11612562" cy="5334001"/>
          </a:xfrm>
          <a:prstGeom prst="rect">
            <a:avLst/>
          </a:prstGeom>
        </p:spPr>
        <p:txBody>
          <a:bodyPr vert="horz" lIns="0" tIns="0" rIns="0" bIns="0" rtlCol="0">
            <a:noAutofit/>
          </a:bodyPr>
          <a:lst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FFFF"/>
                </a:solidFill>
              </a:rPr>
              <a:t>Use virtual thumb-sticks</a:t>
            </a:r>
            <a:r>
              <a:rPr lang="en-US" dirty="0">
                <a:solidFill>
                  <a:srgbClr val="FFFFFF"/>
                </a:solidFill>
              </a:rPr>
              <a:t>.</a:t>
            </a:r>
            <a:endParaRPr lang="en-US" dirty="0" smtClean="0">
              <a:solidFill>
                <a:srgbClr val="FFFFFF"/>
              </a:solidFill>
            </a:endParaRPr>
          </a:p>
          <a:p>
            <a:endParaRPr lang="en-US" dirty="0" smtClean="0">
              <a:solidFill>
                <a:srgbClr val="FFFFFF"/>
              </a:solidFill>
            </a:endParaRPr>
          </a:p>
          <a:p>
            <a:r>
              <a:rPr lang="en-US" dirty="0" smtClean="0">
                <a:solidFill>
                  <a:srgbClr val="FFFFFF"/>
                </a:solidFill>
              </a:rPr>
              <a:t>Use DPI appropriately for a consistent experience.</a:t>
            </a:r>
          </a:p>
          <a:p>
            <a:pPr marL="571500" indent="-571500">
              <a:buFont typeface="Arial" pitchFamily="34" charset="0"/>
              <a:buChar char="•"/>
            </a:pPr>
            <a:r>
              <a:rPr lang="en-US" sz="2800" dirty="0" smtClean="0">
                <a:solidFill>
                  <a:srgbClr val="FFFFFF"/>
                </a:solidFill>
              </a:rPr>
              <a:t>Or just make positioning / sensitivity configurable.</a:t>
            </a:r>
          </a:p>
          <a:p>
            <a:pPr marL="571500" indent="-571500">
              <a:buFont typeface="Arial" pitchFamily="34" charset="0"/>
              <a:buChar char="•"/>
            </a:pPr>
            <a:endParaRPr lang="en-US" dirty="0">
              <a:solidFill>
                <a:srgbClr val="FFFFFF"/>
              </a:solidFill>
            </a:endParaRPr>
          </a:p>
          <a:p>
            <a:r>
              <a:rPr lang="en-US" dirty="0" smtClean="0">
                <a:solidFill>
                  <a:srgbClr val="FFFFFF"/>
                </a:solidFill>
              </a:rPr>
              <a:t>Several approaches to positioning.</a:t>
            </a:r>
          </a:p>
          <a:p>
            <a:pPr marL="571500" indent="-571500">
              <a:buFont typeface="Arial" pitchFamily="34" charset="0"/>
              <a:buChar char="•"/>
            </a:pPr>
            <a:r>
              <a:rPr lang="en-US" sz="2800" dirty="0" smtClean="0">
                <a:solidFill>
                  <a:srgbClr val="FFFFFF"/>
                </a:solidFill>
              </a:rPr>
              <a:t>Fixed positioning.</a:t>
            </a:r>
          </a:p>
          <a:p>
            <a:pPr marL="571500" indent="-571500">
              <a:buFont typeface="Arial" pitchFamily="34" charset="0"/>
              <a:buChar char="•"/>
            </a:pPr>
            <a:r>
              <a:rPr lang="en-US" sz="2800" dirty="0" smtClean="0">
                <a:solidFill>
                  <a:srgbClr val="FFFFFF"/>
                </a:solidFill>
              </a:rPr>
              <a:t>Relative to start position.</a:t>
            </a:r>
          </a:p>
          <a:p>
            <a:pPr marL="571500" indent="-571500">
              <a:buFont typeface="Arial" pitchFamily="34" charset="0"/>
              <a:buChar char="•"/>
            </a:pPr>
            <a:r>
              <a:rPr lang="en-US" sz="2800" dirty="0" smtClean="0">
                <a:solidFill>
                  <a:srgbClr val="FFFFFF"/>
                </a:solidFill>
              </a:rPr>
              <a:t>Follow at edges.</a:t>
            </a:r>
          </a:p>
        </p:txBody>
      </p:sp>
    </p:spTree>
    <p:extLst>
      <p:ext uri="{BB962C8B-B14F-4D97-AF65-F5344CB8AC3E}">
        <p14:creationId xmlns:p14="http://schemas.microsoft.com/office/powerpoint/2010/main" val="310008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touch-look</a:t>
            </a:r>
            <a:endParaRPr lang="en-US" dirty="0"/>
          </a:p>
        </p:txBody>
      </p:sp>
      <p:sp>
        <p:nvSpPr>
          <p:cNvPr id="3" name="Rectangle 2"/>
          <p:cNvSpPr/>
          <p:nvPr/>
        </p:nvSpPr>
        <p:spPr bwMode="auto">
          <a:xfrm>
            <a:off x="1399786" y="1463669"/>
            <a:ext cx="9622329" cy="4209668"/>
          </a:xfrm>
          <a:prstGeom prst="rect">
            <a:avLst/>
          </a:prstGeom>
          <a:solidFill>
            <a:srgbClr val="000000"/>
          </a:solidFill>
          <a:ln>
            <a:noFill/>
            <a:headEnd type="none" w="med" len="med"/>
            <a:tailEnd type="none" w="med" len="med"/>
          </a:ln>
          <a:effectLst>
            <a:outerShdw blurRad="177800" dist="139700" dir="8100000" algn="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4" name="Rectangle 3"/>
          <p:cNvSpPr/>
          <p:nvPr/>
        </p:nvSpPr>
        <p:spPr bwMode="auto">
          <a:xfrm>
            <a:off x="1618365" y="1464510"/>
            <a:ext cx="9403750" cy="3963564"/>
          </a:xfrm>
          <a:prstGeom prst="rect">
            <a:avLst/>
          </a:prstGeom>
          <a:solidFill>
            <a:schemeClr val="tx2">
              <a:lumMod val="50000"/>
            </a:schemeClr>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5" name="Oval 4"/>
          <p:cNvSpPr/>
          <p:nvPr/>
        </p:nvSpPr>
        <p:spPr bwMode="auto">
          <a:xfrm>
            <a:off x="2745261" y="2370367"/>
            <a:ext cx="2176074" cy="2176074"/>
          </a:xfrm>
          <a:prstGeom prst="ellipse">
            <a:avLst/>
          </a:prstGeom>
          <a:solidFill>
            <a:srgbClr val="0000FF">
              <a:alpha val="20000"/>
            </a:srgbClr>
          </a:solidFill>
          <a:ln>
            <a:solidFill>
              <a:schemeClr val="bg2"/>
            </a:solid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6" name="Oval 5"/>
          <p:cNvSpPr/>
          <p:nvPr/>
        </p:nvSpPr>
        <p:spPr bwMode="auto">
          <a:xfrm>
            <a:off x="3366996" y="2992102"/>
            <a:ext cx="932603" cy="932603"/>
          </a:xfrm>
          <a:prstGeom prst="ellipse">
            <a:avLst/>
          </a:prstGeom>
          <a:solidFill>
            <a:schemeClr val="bg2">
              <a:lumMod val="40000"/>
              <a:lumOff val="60000"/>
            </a:schemeClr>
          </a:solidFill>
          <a:ln w="63500">
            <a:solidFill>
              <a:schemeClr val="bg2">
                <a:lumMod val="60000"/>
                <a:lumOff val="40000"/>
              </a:schemeClr>
            </a:solid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1788617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10" presetClass="entr" presetSubtype="0" fill="hold" grpId="0" nodeType="withEffect">
                                  <p:stCondLst>
                                    <p:cond delay="1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1" nodeType="clickEffect">
                                  <p:stCondLst>
                                    <p:cond delay="0"/>
                                  </p:stCondLst>
                                  <p:childTnLst>
                                    <p:animMotion origin="layout" path="M -2.91667E-6 -4.44444E-6 L -0.0582 -0.09444 " pathEditMode="relative" rAng="0" ptsTypes="AA">
                                      <p:cBhvr>
                                        <p:cTn id="16" dur="2000" fill="hold"/>
                                        <p:tgtEl>
                                          <p:spTgt spid="6"/>
                                        </p:tgtEl>
                                        <p:attrNameLst>
                                          <p:attrName>ppt_x</p:attrName>
                                          <p:attrName>ppt_y</p:attrName>
                                        </p:attrNameLst>
                                      </p:cBhvr>
                                      <p:rCtr x="-2917" y="-4722"/>
                                    </p:animMotion>
                                  </p:childTnLst>
                                </p:cTn>
                              </p:par>
                            </p:childTnLst>
                          </p:cTn>
                        </p:par>
                        <p:par>
                          <p:cTn id="17" fill="hold">
                            <p:stCondLst>
                              <p:cond delay="2000"/>
                            </p:stCondLst>
                            <p:childTnLst>
                              <p:par>
                                <p:cTn id="18" presetID="42" presetClass="path" presetSubtype="0" accel="50000" decel="50000" fill="hold" grpId="2" nodeType="afterEffect">
                                  <p:stCondLst>
                                    <p:cond delay="0"/>
                                  </p:stCondLst>
                                  <p:childTnLst>
                                    <p:animMotion origin="layout" path="M -0.0582 -0.09444 L 0.0168 0.12778 " pathEditMode="relative" rAng="0" ptsTypes="AA">
                                      <p:cBhvr>
                                        <p:cTn id="19" dur="2000" fill="hold"/>
                                        <p:tgtEl>
                                          <p:spTgt spid="6"/>
                                        </p:tgtEl>
                                        <p:attrNameLst>
                                          <p:attrName>ppt_x</p:attrName>
                                          <p:attrName>ppt_y</p:attrName>
                                        </p:attrNameLst>
                                      </p:cBhvr>
                                      <p:rCtr x="3750" y="11111"/>
                                    </p:animMotion>
                                  </p:childTnLst>
                                </p:cTn>
                              </p:par>
                            </p:childTnLst>
                          </p:cTn>
                        </p:par>
                        <p:par>
                          <p:cTn id="20" fill="hold">
                            <p:stCondLst>
                              <p:cond delay="4000"/>
                            </p:stCondLst>
                            <p:childTnLst>
                              <p:par>
                                <p:cTn id="21" presetID="42" presetClass="path" presetSubtype="0" accel="50000" decel="50000" fill="hold" grpId="3" nodeType="afterEffect">
                                  <p:stCondLst>
                                    <p:cond delay="0"/>
                                  </p:stCondLst>
                                  <p:childTnLst>
                                    <p:animMotion origin="layout" path="M 0.0168 0.12778 L 0.23555 0.15 " pathEditMode="relative" rAng="0" ptsTypes="AA">
                                      <p:cBhvr>
                                        <p:cTn id="22" dur="2000" fill="hold"/>
                                        <p:tgtEl>
                                          <p:spTgt spid="6"/>
                                        </p:tgtEl>
                                        <p:attrNameLst>
                                          <p:attrName>ppt_x</p:attrName>
                                          <p:attrName>ppt_y</p:attrName>
                                        </p:attrNameLst>
                                      </p:cBhvr>
                                      <p:rCtr x="10938" y="1111"/>
                                    </p:animMotion>
                                  </p:childTnLst>
                                </p:cTn>
                              </p:par>
                              <p:par>
                                <p:cTn id="23" presetID="42" presetClass="path" presetSubtype="0" accel="50000" decel="50000" fill="hold" grpId="1" nodeType="withEffect">
                                  <p:stCondLst>
                                    <p:cond delay="0"/>
                                  </p:stCondLst>
                                  <p:childTnLst>
                                    <p:animMotion origin="layout" path="M -2.91667E-6 -4.44444E-6 L 0.17305 0.10556 " pathEditMode="relative" rAng="0" ptsTypes="AA">
                                      <p:cBhvr>
                                        <p:cTn id="24" dur="2000" fill="hold"/>
                                        <p:tgtEl>
                                          <p:spTgt spid="5"/>
                                        </p:tgtEl>
                                        <p:attrNameLst>
                                          <p:attrName>ppt_x</p:attrName>
                                          <p:attrName>ppt_y</p:attrName>
                                        </p:attrNameLst>
                                      </p:cBhvr>
                                      <p:rCtr x="8646" y="5278"/>
                                    </p:animMotion>
                                  </p:childTnLst>
                                </p:cTn>
                              </p:par>
                            </p:childTnLst>
                          </p:cTn>
                        </p:par>
                        <p:par>
                          <p:cTn id="25" fill="hold">
                            <p:stCondLst>
                              <p:cond delay="6000"/>
                            </p:stCondLst>
                            <p:childTnLst>
                              <p:par>
                                <p:cTn id="26" presetID="42" presetClass="path" presetSubtype="0" accel="50000" decel="50000" fill="hold" grpId="4" nodeType="afterEffect">
                                  <p:stCondLst>
                                    <p:cond delay="0"/>
                                  </p:stCondLst>
                                  <p:childTnLst>
                                    <p:animMotion origin="layout" path="M 0.23555 0.15 L 0.1793 -0.05 " pathEditMode="relative" rAng="0" ptsTypes="AA">
                                      <p:cBhvr>
                                        <p:cTn id="27" dur="2000" fill="hold"/>
                                        <p:tgtEl>
                                          <p:spTgt spid="6"/>
                                        </p:tgtEl>
                                        <p:attrNameLst>
                                          <p:attrName>ppt_x</p:attrName>
                                          <p:attrName>ppt_y</p:attrName>
                                        </p:attrNameLst>
                                      </p:cBhvr>
                                      <p:rCtr x="-2812" y="-10000"/>
                                    </p:animMotion>
                                  </p:childTnLst>
                                </p:cTn>
                              </p:par>
                            </p:childTnLst>
                          </p:cTn>
                        </p:par>
                        <p:par>
                          <p:cTn id="28" fill="hold">
                            <p:stCondLst>
                              <p:cond delay="8000"/>
                            </p:stCondLst>
                            <p:childTnLst>
                              <p:par>
                                <p:cTn id="29" presetID="42" presetClass="path" presetSubtype="0" accel="50000" decel="50000" fill="hold" grpId="5" nodeType="afterEffect">
                                  <p:stCondLst>
                                    <p:cond delay="0"/>
                                  </p:stCondLst>
                                  <p:childTnLst>
                                    <p:animMotion origin="layout" path="M 0.1793 -0.05 L 0.17305 -0.18333 " pathEditMode="relative" rAng="0" ptsTypes="AA">
                                      <p:cBhvr>
                                        <p:cTn id="30" dur="2000" fill="hold"/>
                                        <p:tgtEl>
                                          <p:spTgt spid="6"/>
                                        </p:tgtEl>
                                        <p:attrNameLst>
                                          <p:attrName>ppt_x</p:attrName>
                                          <p:attrName>ppt_y</p:attrName>
                                        </p:attrNameLst>
                                      </p:cBhvr>
                                      <p:rCtr x="-313" y="-6667"/>
                                    </p:animMotion>
                                  </p:childTnLst>
                                </p:cTn>
                              </p:par>
                              <p:par>
                                <p:cTn id="31" presetID="42" presetClass="path" presetSubtype="0" accel="50000" decel="50000" fill="hold" grpId="2" nodeType="withEffect">
                                  <p:stCondLst>
                                    <p:cond delay="0"/>
                                  </p:stCondLst>
                                  <p:childTnLst>
                                    <p:animMotion origin="layout" path="M 0.17305 0.10556 L 0.17305 -0.02777 " pathEditMode="relative" rAng="0" ptsTypes="AA">
                                      <p:cBhvr>
                                        <p:cTn id="32" dur="2000" fill="hold"/>
                                        <p:tgtEl>
                                          <p:spTgt spid="5"/>
                                        </p:tgtEl>
                                        <p:attrNameLst>
                                          <p:attrName>ppt_x</p:attrName>
                                          <p:attrName>ppt_y</p:attrName>
                                        </p:attrNameLst>
                                      </p:cBhvr>
                                      <p:rCtr x="0" y="-6667"/>
                                    </p:animMotion>
                                  </p:childTnLst>
                                </p:cTn>
                              </p:par>
                            </p:childTnLst>
                          </p:cTn>
                        </p:par>
                        <p:par>
                          <p:cTn id="33" fill="hold">
                            <p:stCondLst>
                              <p:cond delay="10000"/>
                            </p:stCondLst>
                            <p:childTnLst>
                              <p:par>
                                <p:cTn id="34" presetID="42" presetClass="path" presetSubtype="0" accel="50000" decel="50000" fill="hold" grpId="6" nodeType="afterEffect">
                                  <p:stCondLst>
                                    <p:cond delay="0"/>
                                  </p:stCondLst>
                                  <p:childTnLst>
                                    <p:animMotion origin="layout" path="M 0.17305 -0.18333 L 0.17305 -0.02777 " pathEditMode="relative" rAng="0" ptsTypes="AA">
                                      <p:cBhvr>
                                        <p:cTn id="35" dur="2000" fill="hold"/>
                                        <p:tgtEl>
                                          <p:spTgt spid="6"/>
                                        </p:tgtEl>
                                        <p:attrNameLst>
                                          <p:attrName>ppt_x</p:attrName>
                                          <p:attrName>ppt_y</p:attrName>
                                        </p:attrNameLst>
                                      </p:cBhvr>
                                      <p:rCtr x="0" y="77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6" grpId="0" animBg="1"/>
      <p:bldP spid="6" grpId="1" animBg="1"/>
      <p:bldP spid="6" grpId="2" animBg="1"/>
      <p:bldP spid="6" grpId="3" animBg="1"/>
      <p:bldP spid="6" grpId="4" animBg="1"/>
      <p:bldP spid="6" grpId="5" animBg="1"/>
      <p:bldP spid="6" grpId="6"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Game controller support</a:t>
            </a:r>
            <a:endParaRPr lang="en-US" dirty="0">
              <a:solidFill>
                <a:schemeClr val="tx1"/>
              </a:solidFill>
            </a:endParaRPr>
          </a:p>
        </p:txBody>
      </p:sp>
      <p:sp>
        <p:nvSpPr>
          <p:cNvPr id="3" name="Text Placeholder 2"/>
          <p:cNvSpPr>
            <a:spLocks noGrp="1"/>
          </p:cNvSpPr>
          <p:nvPr>
            <p:ph type="body" idx="4294967295"/>
          </p:nvPr>
        </p:nvSpPr>
        <p:spPr>
          <a:xfrm>
            <a:off x="274638" y="1287461"/>
            <a:ext cx="11612562" cy="5410201"/>
          </a:xfrm>
        </p:spPr>
        <p:txBody>
          <a:bodyPr/>
          <a:lstStyle/>
          <a:p>
            <a:r>
              <a:rPr lang="en-US" dirty="0" err="1" smtClean="0">
                <a:solidFill>
                  <a:schemeClr val="tx1"/>
                </a:solidFill>
              </a:rPr>
              <a:t>Xinput</a:t>
            </a:r>
            <a:r>
              <a:rPr lang="en-US" dirty="0" smtClean="0">
                <a:solidFill>
                  <a:schemeClr val="tx1"/>
                </a:solidFill>
              </a:rPr>
              <a:t> is the API – now in the box!</a:t>
            </a:r>
          </a:p>
          <a:p>
            <a:endParaRPr lang="en-US" dirty="0" smtClean="0">
              <a:solidFill>
                <a:schemeClr val="tx1"/>
              </a:solidFill>
            </a:endParaRPr>
          </a:p>
          <a:p>
            <a:r>
              <a:rPr lang="en-US" dirty="0" smtClean="0">
                <a:solidFill>
                  <a:schemeClr val="tx1"/>
                </a:solidFill>
              </a:rPr>
              <a:t>Supports XBOX 360 controller.</a:t>
            </a:r>
          </a:p>
          <a:p>
            <a:endParaRPr lang="en-US" dirty="0" smtClean="0">
              <a:solidFill>
                <a:schemeClr val="tx1"/>
              </a:solidFill>
            </a:endParaRPr>
          </a:p>
          <a:p>
            <a:r>
              <a:rPr lang="en-US" dirty="0" smtClean="0">
                <a:solidFill>
                  <a:schemeClr val="tx1"/>
                </a:solidFill>
              </a:rPr>
              <a:t>Query-based (not events).</a:t>
            </a:r>
          </a:p>
          <a:p>
            <a:pPr marL="571500" indent="-571500">
              <a:buFont typeface="Arial" panose="020B0604020202020204" pitchFamily="34" charset="0"/>
              <a:buChar char="•"/>
            </a:pPr>
            <a:r>
              <a:rPr lang="en-US" sz="2800" dirty="0" smtClean="0">
                <a:solidFill>
                  <a:schemeClr val="tx1"/>
                </a:solidFill>
              </a:rPr>
              <a:t>Side-effect: doesn’t reset system inactivity timer.</a:t>
            </a:r>
          </a:p>
          <a:p>
            <a:pPr marL="571500" indent="-571500">
              <a:buFont typeface="Arial" panose="020B0604020202020204" pitchFamily="34" charset="0"/>
              <a:buChar char="•"/>
            </a:pPr>
            <a:r>
              <a:rPr lang="en-US" sz="2800" dirty="0" smtClean="0">
                <a:solidFill>
                  <a:schemeClr val="tx1"/>
                </a:solidFill>
              </a:rPr>
              <a:t>Use </a:t>
            </a:r>
            <a:r>
              <a:rPr lang="en-US" sz="2800" dirty="0" err="1" smtClean="0">
                <a:solidFill>
                  <a:schemeClr val="tx1"/>
                </a:solidFill>
              </a:rPr>
              <a:t>DisplayRequest</a:t>
            </a:r>
            <a:r>
              <a:rPr lang="en-US" sz="2800" dirty="0" smtClean="0">
                <a:solidFill>
                  <a:schemeClr val="tx1"/>
                </a:solidFill>
              </a:rPr>
              <a:t>::</a:t>
            </a:r>
            <a:r>
              <a:rPr lang="en-US" sz="2800" dirty="0" err="1" smtClean="0">
                <a:solidFill>
                  <a:schemeClr val="tx1"/>
                </a:solidFill>
              </a:rPr>
              <a:t>RequestActive</a:t>
            </a:r>
            <a:r>
              <a:rPr lang="en-US" sz="2800" dirty="0" smtClean="0">
                <a:solidFill>
                  <a:schemeClr val="tx1"/>
                </a:solidFill>
              </a:rPr>
              <a:t> to manually trigger “active” state.</a:t>
            </a:r>
          </a:p>
          <a:p>
            <a:pPr marL="571500" indent="-571500">
              <a:buFont typeface="Arial" panose="020B0604020202020204" pitchFamily="34" charset="0"/>
              <a:buChar char="•"/>
            </a:pPr>
            <a:endParaRPr lang="en-US" sz="2800" dirty="0">
              <a:solidFill>
                <a:schemeClr val="tx1"/>
              </a:solidFill>
            </a:endParaRPr>
          </a:p>
          <a:p>
            <a:r>
              <a:rPr lang="en-US" sz="2800" dirty="0" smtClean="0">
                <a:solidFill>
                  <a:schemeClr val="tx1"/>
                </a:solidFill>
              </a:rPr>
              <a:t>Sample</a:t>
            </a:r>
            <a:r>
              <a:rPr lang="en-US" sz="2800" dirty="0">
                <a:solidFill>
                  <a:schemeClr val="tx1"/>
                </a:solidFill>
              </a:rPr>
              <a:t>: </a:t>
            </a:r>
            <a:r>
              <a:rPr lang="en-US" sz="2800" dirty="0" err="1" smtClean="0">
                <a:solidFill>
                  <a:schemeClr val="tx1"/>
                </a:solidFill>
              </a:rPr>
              <a:t>ControllerSketch</a:t>
            </a:r>
            <a:endParaRPr lang="en-US" sz="2800" dirty="0" smtClean="0">
              <a:solidFill>
                <a:schemeClr val="tx1"/>
              </a:solidFill>
            </a:endParaRPr>
          </a:p>
        </p:txBody>
      </p:sp>
    </p:spTree>
    <p:extLst>
      <p:ext uri="{BB962C8B-B14F-4D97-AF65-F5344CB8AC3E}">
        <p14:creationId xmlns:p14="http://schemas.microsoft.com/office/powerpoint/2010/main" val="407627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multiple input types</a:t>
            </a:r>
            <a:endParaRPr lang="en-US" dirty="0"/>
          </a:p>
        </p:txBody>
      </p:sp>
      <p:sp>
        <p:nvSpPr>
          <p:cNvPr id="3" name="Text Placeholder 2"/>
          <p:cNvSpPr txBox="1">
            <a:spLocks/>
          </p:cNvSpPr>
          <p:nvPr/>
        </p:nvSpPr>
        <p:spPr>
          <a:xfrm>
            <a:off x="274638" y="1287461"/>
            <a:ext cx="11612562" cy="5410201"/>
          </a:xfrm>
          <a:prstGeom prst="rect">
            <a:avLst/>
          </a:prstGeom>
        </p:spPr>
        <p:txBody>
          <a:bodyPr vert="horz" lIns="0" tIns="0" rIns="0" bIns="0" rtlCol="0">
            <a:noAutofit/>
          </a:bodyPr>
          <a:lst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solidFill>
                <a:srgbClr val="FFFFFF"/>
              </a:solidFill>
            </a:endParaRPr>
          </a:p>
        </p:txBody>
      </p:sp>
      <p:sp>
        <p:nvSpPr>
          <p:cNvPr id="4" name="Text Placeholder 2"/>
          <p:cNvSpPr txBox="1">
            <a:spLocks/>
          </p:cNvSpPr>
          <p:nvPr/>
        </p:nvSpPr>
        <p:spPr>
          <a:xfrm>
            <a:off x="274638" y="1395135"/>
            <a:ext cx="11612562" cy="5410201"/>
          </a:xfrm>
          <a:prstGeom prst="rect">
            <a:avLst/>
          </a:prstGeom>
        </p:spPr>
        <p:txBody>
          <a:bodyPr vert="horz" lIns="0" tIns="0" rIns="0" bIns="0" rtlCol="0">
            <a:noAutofit/>
          </a:bodyPr>
          <a:lst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FFFF"/>
                </a:solidFill>
              </a:rPr>
              <a:t>Allow gamers to use the input devices they want.</a:t>
            </a:r>
          </a:p>
          <a:p>
            <a:endParaRPr lang="en-US" dirty="0">
              <a:solidFill>
                <a:srgbClr val="FFFFFF"/>
              </a:solidFill>
            </a:endParaRPr>
          </a:p>
          <a:p>
            <a:r>
              <a:rPr lang="en-US" dirty="0" smtClean="0">
                <a:solidFill>
                  <a:srgbClr val="FFFFFF"/>
                </a:solidFill>
              </a:rPr>
              <a:t>Don’t forget to clamp total input.</a:t>
            </a:r>
          </a:p>
          <a:p>
            <a:pPr marL="457200" indent="-457200">
              <a:buFont typeface="Arial" pitchFamily="34" charset="0"/>
              <a:buChar char="•"/>
            </a:pPr>
            <a:r>
              <a:rPr lang="en-US" sz="2800" dirty="0" smtClean="0">
                <a:solidFill>
                  <a:srgbClr val="FFFFFF"/>
                </a:solidFill>
              </a:rPr>
              <a:t>Otherwise </a:t>
            </a:r>
            <a:r>
              <a:rPr lang="en-US" sz="2800" dirty="0" err="1" smtClean="0">
                <a:solidFill>
                  <a:srgbClr val="FFFFFF"/>
                </a:solidFill>
              </a:rPr>
              <a:t>WASD+Gamepad</a:t>
            </a:r>
            <a:r>
              <a:rPr lang="en-US" sz="2800" dirty="0" smtClean="0">
                <a:solidFill>
                  <a:srgbClr val="FFFFFF"/>
                </a:solidFill>
              </a:rPr>
              <a:t> = 2x speed.</a:t>
            </a:r>
          </a:p>
          <a:p>
            <a:pPr marL="457200" indent="-457200">
              <a:buFont typeface="Arial" pitchFamily="34" charset="0"/>
              <a:buChar char="•"/>
            </a:pPr>
            <a:endParaRPr lang="en-US" sz="2800" dirty="0">
              <a:solidFill>
                <a:srgbClr val="FFFFFF"/>
              </a:solidFill>
            </a:endParaRPr>
          </a:p>
          <a:p>
            <a:r>
              <a:rPr lang="en-US" dirty="0" smtClean="0">
                <a:solidFill>
                  <a:srgbClr val="FFFFFF"/>
                </a:solidFill>
              </a:rPr>
              <a:t>Allow seamless transitions.</a:t>
            </a:r>
          </a:p>
          <a:p>
            <a:pPr marL="342900" indent="-342900">
              <a:buFont typeface="Arial" pitchFamily="34" charset="0"/>
              <a:buChar char="•"/>
            </a:pPr>
            <a:r>
              <a:rPr lang="en-US" sz="2400" dirty="0" smtClean="0">
                <a:solidFill>
                  <a:srgbClr val="FFFFFF"/>
                </a:solidFill>
              </a:rPr>
              <a:t>Don’t require going to settings menu.</a:t>
            </a:r>
          </a:p>
        </p:txBody>
      </p:sp>
    </p:spTree>
    <p:extLst>
      <p:ext uri="{BB962C8B-B14F-4D97-AF65-F5344CB8AC3E}">
        <p14:creationId xmlns:p14="http://schemas.microsoft.com/office/powerpoint/2010/main" val="316321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 tiles</a:t>
            </a:r>
            <a:endParaRPr lang="en-US" dirty="0"/>
          </a:p>
        </p:txBody>
      </p:sp>
      <p:sp>
        <p:nvSpPr>
          <p:cNvPr id="3" name="Text Placeholder 2"/>
          <p:cNvSpPr txBox="1">
            <a:spLocks/>
          </p:cNvSpPr>
          <p:nvPr/>
        </p:nvSpPr>
        <p:spPr>
          <a:xfrm>
            <a:off x="274638" y="1287461"/>
            <a:ext cx="11612562" cy="5410201"/>
          </a:xfrm>
          <a:prstGeom prst="rect">
            <a:avLst/>
          </a:prstGeom>
        </p:spPr>
        <p:txBody>
          <a:bodyPr vert="horz" lIns="0" tIns="0" rIns="0" bIns="0" rtlCol="0">
            <a:noAutofit/>
          </a:bodyPr>
          <a:lst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solidFill>
                <a:srgbClr val="FFFFFF"/>
              </a:solidFill>
            </a:endParaRPr>
          </a:p>
        </p:txBody>
      </p:sp>
      <p:sp>
        <p:nvSpPr>
          <p:cNvPr id="4" name="Text Placeholder 2"/>
          <p:cNvSpPr txBox="1">
            <a:spLocks/>
          </p:cNvSpPr>
          <p:nvPr/>
        </p:nvSpPr>
        <p:spPr>
          <a:xfrm>
            <a:off x="274638" y="1211263"/>
            <a:ext cx="11612562" cy="5594073"/>
          </a:xfrm>
          <a:prstGeom prst="rect">
            <a:avLst/>
          </a:prstGeom>
        </p:spPr>
        <p:txBody>
          <a:bodyPr vert="horz" lIns="0" tIns="0" rIns="0" bIns="0" rtlCol="0">
            <a:noAutofit/>
          </a:bodyPr>
          <a:lst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FFFF"/>
                </a:solidFill>
              </a:rPr>
              <a:t>Active updates for start screen tiles.</a:t>
            </a:r>
          </a:p>
          <a:p>
            <a:pPr marL="342900" indent="-342900">
              <a:buFont typeface="Arial" pitchFamily="34" charset="0"/>
              <a:buChar char="•"/>
            </a:pPr>
            <a:r>
              <a:rPr lang="en-US" sz="2400" dirty="0" smtClean="0">
                <a:solidFill>
                  <a:srgbClr val="FFFFFF"/>
                </a:solidFill>
              </a:rPr>
              <a:t>XML-based content format.</a:t>
            </a:r>
          </a:p>
          <a:p>
            <a:pPr marL="342900" indent="-342900">
              <a:buFont typeface="Arial" pitchFamily="34" charset="0"/>
              <a:buChar char="•"/>
            </a:pPr>
            <a:r>
              <a:rPr lang="en-US" sz="2400" dirty="0" smtClean="0">
                <a:solidFill>
                  <a:srgbClr val="FFFFFF"/>
                </a:solidFill>
              </a:rPr>
              <a:t>Local: programmatic / timer based.</a:t>
            </a:r>
          </a:p>
          <a:p>
            <a:pPr marL="342900" indent="-342900">
              <a:buFont typeface="Arial" pitchFamily="34" charset="0"/>
              <a:buChar char="•"/>
            </a:pPr>
            <a:r>
              <a:rPr lang="en-US" sz="2400" dirty="0" smtClean="0">
                <a:solidFill>
                  <a:srgbClr val="FFFFFF"/>
                </a:solidFill>
              </a:rPr>
              <a:t>Live: use Windows Notification Server (WNS).</a:t>
            </a:r>
          </a:p>
          <a:p>
            <a:pPr marL="342900" indent="-342900">
              <a:buFont typeface="Arial" pitchFamily="34" charset="0"/>
              <a:buChar char="•"/>
            </a:pPr>
            <a:r>
              <a:rPr lang="en-US" sz="2400" dirty="0" smtClean="0">
                <a:solidFill>
                  <a:srgbClr val="FFFFFF"/>
                </a:solidFill>
              </a:rPr>
              <a:t>Use this for less urgent updates.</a:t>
            </a:r>
          </a:p>
          <a:p>
            <a:pPr marL="342900" indent="-342900">
              <a:buFont typeface="Arial" pitchFamily="34" charset="0"/>
              <a:buChar char="•"/>
            </a:pPr>
            <a:endParaRPr lang="en-US" sz="2400" dirty="0">
              <a:solidFill>
                <a:srgbClr val="FFFFFF"/>
              </a:solidFill>
            </a:endParaRPr>
          </a:p>
          <a:p>
            <a:r>
              <a:rPr lang="en-US" dirty="0" smtClean="0">
                <a:solidFill>
                  <a:srgbClr val="FFFFFF"/>
                </a:solidFill>
              </a:rPr>
              <a:t>Several standard formats in tile schema.</a:t>
            </a:r>
          </a:p>
          <a:p>
            <a:pPr marL="342900" indent="-342900">
              <a:buFont typeface="Arial" pitchFamily="34" charset="0"/>
              <a:buChar char="•"/>
            </a:pPr>
            <a:r>
              <a:rPr lang="en-US" sz="2400" dirty="0" smtClean="0">
                <a:solidFill>
                  <a:srgbClr val="FFFFFF"/>
                </a:solidFill>
              </a:rPr>
              <a:t>Including simply “</a:t>
            </a:r>
            <a:r>
              <a:rPr lang="en-US" sz="2400" dirty="0" err="1" smtClean="0">
                <a:solidFill>
                  <a:srgbClr val="FFFFFF"/>
                </a:solidFill>
              </a:rPr>
              <a:t>TileWideImage</a:t>
            </a:r>
            <a:r>
              <a:rPr lang="en-US" sz="2400" dirty="0" smtClean="0">
                <a:solidFill>
                  <a:srgbClr val="FFFFFF"/>
                </a:solidFill>
              </a:rPr>
              <a:t>” for ultimate flexibility.</a:t>
            </a:r>
          </a:p>
          <a:p>
            <a:pPr marL="342900" indent="-342900">
              <a:buFont typeface="Arial" pitchFamily="34" charset="0"/>
              <a:buChar char="•"/>
            </a:pPr>
            <a:endParaRPr lang="en-US" sz="2400" dirty="0">
              <a:solidFill>
                <a:srgbClr val="FFFFFF"/>
              </a:solidFill>
            </a:endParaRPr>
          </a:p>
          <a:p>
            <a:r>
              <a:rPr lang="en-US" dirty="0" smtClean="0">
                <a:solidFill>
                  <a:srgbClr val="FFFFFF"/>
                </a:solidFill>
              </a:rPr>
              <a:t>See also: tile badges</a:t>
            </a:r>
          </a:p>
          <a:p>
            <a:pPr marL="342900" indent="-342900">
              <a:buFont typeface="Arial" pitchFamily="34" charset="0"/>
              <a:buChar char="•"/>
            </a:pPr>
            <a:r>
              <a:rPr lang="en-US" sz="2400" dirty="0" smtClean="0">
                <a:solidFill>
                  <a:srgbClr val="FFFFFF"/>
                </a:solidFill>
              </a:rPr>
              <a:t># unread messages, etc.</a:t>
            </a:r>
          </a:p>
        </p:txBody>
      </p:sp>
    </p:spTree>
    <p:extLst>
      <p:ext uri="{BB962C8B-B14F-4D97-AF65-F5344CB8AC3E}">
        <p14:creationId xmlns:p14="http://schemas.microsoft.com/office/powerpoint/2010/main" val="138294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Notifications</a:t>
            </a:r>
            <a:endParaRPr lang="en-US" dirty="0"/>
          </a:p>
        </p:txBody>
      </p:sp>
      <p:sp>
        <p:nvSpPr>
          <p:cNvPr id="3" name="Text Placeholder 2"/>
          <p:cNvSpPr txBox="1">
            <a:spLocks/>
          </p:cNvSpPr>
          <p:nvPr/>
        </p:nvSpPr>
        <p:spPr>
          <a:xfrm>
            <a:off x="274638" y="1287461"/>
            <a:ext cx="11612562" cy="5410201"/>
          </a:xfrm>
          <a:prstGeom prst="rect">
            <a:avLst/>
          </a:prstGeom>
        </p:spPr>
        <p:txBody>
          <a:bodyPr vert="horz" lIns="0" tIns="0" rIns="0" bIns="0" rtlCol="0">
            <a:noAutofit/>
          </a:bodyPr>
          <a:lst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solidFill>
                <a:srgbClr val="FFFFFF"/>
              </a:solidFill>
            </a:endParaRPr>
          </a:p>
        </p:txBody>
      </p:sp>
      <p:sp>
        <p:nvSpPr>
          <p:cNvPr id="4" name="Text Placeholder 2"/>
          <p:cNvSpPr txBox="1">
            <a:spLocks/>
          </p:cNvSpPr>
          <p:nvPr/>
        </p:nvSpPr>
        <p:spPr>
          <a:xfrm>
            <a:off x="274638" y="1395135"/>
            <a:ext cx="11612562" cy="5410201"/>
          </a:xfrm>
          <a:prstGeom prst="rect">
            <a:avLst/>
          </a:prstGeom>
        </p:spPr>
        <p:txBody>
          <a:bodyPr vert="horz" lIns="0" tIns="0" rIns="0" bIns="0" rtlCol="0">
            <a:noAutofit/>
          </a:bodyPr>
          <a:lst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FFFF"/>
                </a:solidFill>
              </a:rPr>
              <a:t>Similar model to live tiles.</a:t>
            </a:r>
          </a:p>
          <a:p>
            <a:pPr marL="342900" indent="-342900">
              <a:buFont typeface="Arial" pitchFamily="34" charset="0"/>
              <a:buChar char="•"/>
            </a:pPr>
            <a:r>
              <a:rPr lang="en-US" sz="2400" dirty="0" smtClean="0">
                <a:solidFill>
                  <a:srgbClr val="FFFFFF"/>
                </a:solidFill>
              </a:rPr>
              <a:t>XML-based content format.</a:t>
            </a:r>
          </a:p>
          <a:p>
            <a:pPr marL="342900" indent="-342900">
              <a:buFont typeface="Arial" pitchFamily="34" charset="0"/>
              <a:buChar char="•"/>
            </a:pPr>
            <a:r>
              <a:rPr lang="en-US" sz="2400" dirty="0" smtClean="0">
                <a:solidFill>
                  <a:srgbClr val="FFFFFF"/>
                </a:solidFill>
              </a:rPr>
              <a:t>Can be pushed from WNS.</a:t>
            </a:r>
          </a:p>
          <a:p>
            <a:endParaRPr lang="en-US" sz="2400" dirty="0" smtClean="0">
              <a:solidFill>
                <a:srgbClr val="FFFFFF"/>
              </a:solidFill>
            </a:endParaRPr>
          </a:p>
          <a:p>
            <a:r>
              <a:rPr lang="en-US" dirty="0" smtClean="0">
                <a:solidFill>
                  <a:srgbClr val="FFFFFF"/>
                </a:solidFill>
              </a:rPr>
              <a:t>Use this to provide urgent notifications.</a:t>
            </a:r>
          </a:p>
          <a:p>
            <a:pPr marL="342900" indent="-342900">
              <a:buFont typeface="Arial" pitchFamily="34" charset="0"/>
              <a:buChar char="•"/>
            </a:pPr>
            <a:r>
              <a:rPr lang="en-US" sz="2400" dirty="0" smtClean="0">
                <a:solidFill>
                  <a:srgbClr val="FFFFFF"/>
                </a:solidFill>
              </a:rPr>
              <a:t>Can be disabled by users.</a:t>
            </a:r>
          </a:p>
          <a:p>
            <a:pPr marL="342900" indent="-342900">
              <a:buFont typeface="Arial" pitchFamily="34" charset="0"/>
              <a:buChar char="•"/>
            </a:pPr>
            <a:endParaRPr lang="en-US" sz="2400" dirty="0">
              <a:solidFill>
                <a:srgbClr val="FFFFFF"/>
              </a:solidFill>
            </a:endParaRPr>
          </a:p>
          <a:p>
            <a:endParaRPr lang="en-US" sz="2400" dirty="0" smtClean="0">
              <a:solidFill>
                <a:srgbClr val="FFFFFF"/>
              </a:solidFill>
            </a:endParaRPr>
          </a:p>
          <a:p>
            <a:endParaRPr lang="en-US" dirty="0" smtClean="0">
              <a:solidFill>
                <a:srgbClr val="FFFFFF"/>
              </a:solidFill>
            </a:endParaRPr>
          </a:p>
        </p:txBody>
      </p:sp>
      <p:pic>
        <p:nvPicPr>
          <p:cNvPr id="5" name="Picture 4" descr="C:\Users\masandy\Desktop\toas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7074" y="116302"/>
            <a:ext cx="4239401"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187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Resources</a:t>
            </a:r>
            <a:endParaRPr lang="en-US" dirty="0">
              <a:solidFill>
                <a:schemeClr val="tx1"/>
              </a:solidFill>
            </a:endParaRPr>
          </a:p>
        </p:txBody>
      </p:sp>
      <p:sp>
        <p:nvSpPr>
          <p:cNvPr id="5" name="Text Placeholder 4"/>
          <p:cNvSpPr>
            <a:spLocks noGrp="1"/>
          </p:cNvSpPr>
          <p:nvPr>
            <p:ph type="body" sz="quarter" idx="10"/>
          </p:nvPr>
        </p:nvSpPr>
        <p:spPr/>
        <p:txBody>
          <a:bodyPr/>
          <a:lstStyle/>
          <a:p>
            <a:r>
              <a:rPr lang="en-US" sz="2400" dirty="0"/>
              <a:t>Important changes from Direct3D 9 to Direct3D 11</a:t>
            </a:r>
          </a:p>
          <a:p>
            <a:r>
              <a:rPr lang="en-US" sz="2400" u="sng" dirty="0">
                <a:hlinkClick r:id="rId2"/>
              </a:rPr>
              <a:t>http://msdn.microsoft.com/en-us/library/windows/apps/dn166881.aspx</a:t>
            </a:r>
            <a:endParaRPr lang="en-US" sz="2400" dirty="0"/>
          </a:p>
          <a:p>
            <a:r>
              <a:rPr lang="en-US" sz="2400" dirty="0" smtClean="0"/>
              <a:t>Overview </a:t>
            </a:r>
            <a:r>
              <a:rPr lang="en-US" sz="2400" dirty="0"/>
              <a:t>of moving from Desktop DX9 games to </a:t>
            </a:r>
            <a:r>
              <a:rPr lang="en-US" sz="2400" dirty="0" smtClean="0"/>
              <a:t>Store</a:t>
            </a:r>
            <a:endParaRPr lang="en-US" sz="2400" dirty="0"/>
          </a:p>
          <a:p>
            <a:r>
              <a:rPr lang="en-US" sz="2400" u="sng" dirty="0">
                <a:hlinkClick r:id="rId3"/>
              </a:rPr>
              <a:t>http://</a:t>
            </a:r>
            <a:r>
              <a:rPr lang="en-US" sz="2400" u="sng" dirty="0" smtClean="0">
                <a:hlinkClick r:id="rId3"/>
              </a:rPr>
              <a:t>msdn.microsoft.com/en-us/library/windows/apps/dn166864.aspx</a:t>
            </a:r>
            <a:endParaRPr lang="en-US" sz="2400" u="sng" dirty="0" smtClean="0"/>
          </a:p>
          <a:p>
            <a:r>
              <a:rPr lang="en-US" sz="2400" dirty="0"/>
              <a:t>DirectX 11.1 Porting FAQ</a:t>
            </a:r>
          </a:p>
          <a:p>
            <a:r>
              <a:rPr lang="en-US" sz="2400" u="sng" dirty="0">
                <a:hlinkClick r:id="rId4"/>
              </a:rPr>
              <a:t>http://msdn.microsoft.com/en-us/library/windows/apps/dn166863.aspx</a:t>
            </a:r>
            <a:endParaRPr lang="en-US" sz="2400" dirty="0"/>
          </a:p>
          <a:p>
            <a:r>
              <a:rPr lang="en-US" sz="2400" dirty="0"/>
              <a:t>Introduction to </a:t>
            </a:r>
            <a:r>
              <a:rPr lang="en-US" sz="2400" dirty="0" smtClean="0"/>
              <a:t>a </a:t>
            </a:r>
            <a:r>
              <a:rPr lang="en-US" sz="2400" dirty="0"/>
              <a:t>Device in Direct3D 11</a:t>
            </a:r>
          </a:p>
          <a:p>
            <a:r>
              <a:rPr lang="en-US" sz="2400" u="sng" dirty="0">
                <a:hlinkClick r:id="rId5"/>
              </a:rPr>
              <a:t>http://</a:t>
            </a:r>
            <a:r>
              <a:rPr lang="en-US" sz="2400" u="sng" dirty="0" smtClean="0">
                <a:hlinkClick r:id="rId5"/>
              </a:rPr>
              <a:t>msdn.microsoft.com/en-us/library/windows/desktop/ff476880.aspx</a:t>
            </a:r>
            <a:endParaRPr lang="en-US" sz="2400" dirty="0"/>
          </a:p>
          <a:p>
            <a:r>
              <a:rPr lang="en-US" sz="2400" dirty="0" smtClean="0"/>
              <a:t>Direct3D feature levels</a:t>
            </a:r>
          </a:p>
          <a:p>
            <a:r>
              <a:rPr lang="en-US" sz="2400" dirty="0" smtClean="0">
                <a:hlinkClick r:id="rId6"/>
              </a:rPr>
              <a:t>http://msdn.microsoft.com/en-us/library/windows/desktop/ff476876.aspx</a:t>
            </a:r>
            <a:endParaRPr lang="en-US" sz="2400" dirty="0" smtClean="0"/>
          </a:p>
          <a:p>
            <a:endParaRPr lang="en-US" sz="2400" dirty="0">
              <a:solidFill>
                <a:schemeClr val="tx1"/>
              </a:solidFill>
            </a:endParaRPr>
          </a:p>
        </p:txBody>
      </p:sp>
    </p:spTree>
    <p:extLst>
      <p:ext uri="{BB962C8B-B14F-4D97-AF65-F5344CB8AC3E}">
        <p14:creationId xmlns:p14="http://schemas.microsoft.com/office/powerpoint/2010/main" val="11178755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Resources</a:t>
            </a:r>
            <a:endParaRPr lang="en-US" dirty="0">
              <a:solidFill>
                <a:schemeClr val="tx1"/>
              </a:solidFill>
            </a:endParaRPr>
          </a:p>
        </p:txBody>
      </p:sp>
      <p:sp>
        <p:nvSpPr>
          <p:cNvPr id="5" name="Text Placeholder 4"/>
          <p:cNvSpPr>
            <a:spLocks noGrp="1"/>
          </p:cNvSpPr>
          <p:nvPr>
            <p:ph type="body" sz="quarter" idx="10"/>
          </p:nvPr>
        </p:nvSpPr>
        <p:spPr>
          <a:xfrm>
            <a:off x="274638" y="1363662"/>
            <a:ext cx="11887200" cy="5332413"/>
          </a:xfrm>
        </p:spPr>
        <p:txBody>
          <a:bodyPr/>
          <a:lstStyle/>
          <a:p>
            <a:r>
              <a:rPr lang="en-US" sz="2400" dirty="0" smtClean="0"/>
              <a:t>Reference for HLSL</a:t>
            </a:r>
          </a:p>
          <a:p>
            <a:r>
              <a:rPr lang="en-US" sz="2400" u="sng" dirty="0" smtClean="0">
                <a:hlinkClick r:id="rId2"/>
              </a:rPr>
              <a:t>http://msdn.microsoft.com/en-us/library/windows/desktop/bb509638.aspx</a:t>
            </a:r>
            <a:endParaRPr lang="en-US" sz="2400" dirty="0" smtClean="0"/>
          </a:p>
          <a:p>
            <a:r>
              <a:rPr lang="en-US" sz="2400" dirty="0" smtClean="0"/>
              <a:t>DXGI </a:t>
            </a:r>
            <a:r>
              <a:rPr lang="en-US" sz="2400" dirty="0"/>
              <a:t>Flip Model overview  </a:t>
            </a:r>
          </a:p>
          <a:p>
            <a:r>
              <a:rPr lang="en-US" sz="2400" u="sng" dirty="0">
                <a:hlinkClick r:id="rId3"/>
              </a:rPr>
              <a:t>http://msdn.microsoft.com/en-us/library/windows/desktop/hh706346.aspx</a:t>
            </a:r>
            <a:endParaRPr lang="en-US" sz="2400" dirty="0"/>
          </a:p>
          <a:p>
            <a:r>
              <a:rPr lang="en-US" sz="2400" dirty="0"/>
              <a:t>DXGI Best Practices</a:t>
            </a:r>
          </a:p>
          <a:p>
            <a:r>
              <a:rPr lang="en-US" sz="2400" u="sng" dirty="0">
                <a:hlinkClick r:id="rId4"/>
              </a:rPr>
              <a:t>http://</a:t>
            </a:r>
            <a:r>
              <a:rPr lang="en-US" sz="2400" u="sng" dirty="0" smtClean="0">
                <a:hlinkClick r:id="rId4"/>
              </a:rPr>
              <a:t>msdn.microsoft.com/en-us/library/windows/desktop/ee417025.aspx</a:t>
            </a:r>
            <a:endParaRPr lang="en-US" sz="2400" dirty="0" smtClean="0"/>
          </a:p>
          <a:p>
            <a:r>
              <a:rPr lang="en-US" sz="2400" dirty="0" smtClean="0"/>
              <a:t>DirectX and XAML </a:t>
            </a:r>
            <a:r>
              <a:rPr lang="en-US" sz="2400" dirty="0" err="1" smtClean="0"/>
              <a:t>interop</a:t>
            </a:r>
            <a:endParaRPr lang="en-US" sz="2400" dirty="0" smtClean="0"/>
          </a:p>
          <a:p>
            <a:r>
              <a:rPr lang="en-US" sz="2400" u="sng" dirty="0" smtClean="0">
                <a:hlinkClick r:id="rId5"/>
              </a:rPr>
              <a:t>http://msdn.microsoft.com/en-us/library/windows/apps/hh825871.aspx</a:t>
            </a:r>
            <a:endParaRPr lang="en-US" sz="2400" dirty="0" smtClean="0"/>
          </a:p>
          <a:p>
            <a:r>
              <a:rPr lang="en-US" sz="2400" dirty="0" smtClean="0"/>
              <a:t>Chuck </a:t>
            </a:r>
            <a:r>
              <a:rPr lang="en-US" sz="2400" dirty="0" err="1" smtClean="0"/>
              <a:t>Walbourn’s</a:t>
            </a:r>
            <a:r>
              <a:rPr lang="en-US" sz="2400" dirty="0" smtClean="0"/>
              <a:t> blog</a:t>
            </a:r>
          </a:p>
          <a:p>
            <a:r>
              <a:rPr lang="en-US" sz="2400" u="sng" dirty="0" smtClean="0">
                <a:hlinkClick r:id="rId6"/>
              </a:rPr>
              <a:t>http</a:t>
            </a:r>
            <a:r>
              <a:rPr lang="en-US" sz="2400" u="sng" dirty="0">
                <a:hlinkClick r:id="rId6"/>
              </a:rPr>
              <a:t>://</a:t>
            </a:r>
            <a:r>
              <a:rPr lang="en-US" sz="2400" u="sng" dirty="0" smtClean="0">
                <a:hlinkClick r:id="rId6"/>
              </a:rPr>
              <a:t>blogs.msdn.com/b/chuckw/</a:t>
            </a:r>
            <a:endParaRPr lang="en-US" sz="2400" u="sng" dirty="0" smtClean="0"/>
          </a:p>
          <a:p>
            <a:r>
              <a:rPr lang="en-US" sz="2400" dirty="0" smtClean="0">
                <a:solidFill>
                  <a:schemeClr val="tx1"/>
                </a:solidFill>
              </a:rPr>
              <a:t>Build 2013</a:t>
            </a:r>
          </a:p>
          <a:p>
            <a:r>
              <a:rPr lang="en-US" sz="2400" dirty="0" smtClean="0">
                <a:solidFill>
                  <a:schemeClr val="tx1"/>
                </a:solidFill>
                <a:hlinkClick r:id="rId7"/>
              </a:rPr>
              <a:t>http://go.microsoft.com/fwlink/?LinkId=311739</a:t>
            </a:r>
            <a:endParaRPr lang="en-US" sz="2400" dirty="0" smtClean="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6058946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66049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1250">
                      <a:srgbClr val="FFFFFF"/>
                    </a:gs>
                    <a:gs pos="100000">
                      <a:srgbClr val="FFFFFF"/>
                    </a:gs>
                  </a:gsLst>
                  <a:lin ang="5400000" scaled="0"/>
                </a:gradFill>
                <a:latin typeface="+mn-lt"/>
              </a:rPr>
              <a:t>Scan this QR code</a:t>
            </a:r>
            <a:r>
              <a:rPr lang="en-US" b="1" dirty="0">
                <a:gradFill>
                  <a:gsLst>
                    <a:gs pos="1250">
                      <a:srgbClr val="FFFFFF"/>
                    </a:gs>
                    <a:gs pos="100000">
                      <a:srgbClr val="FFFFFF"/>
                    </a:gs>
                  </a:gsLst>
                  <a:lin ang="5400000" scaled="0"/>
                </a:gradFill>
              </a:rPr>
              <a:t> </a:t>
            </a:r>
            <a:r>
              <a:rPr lang="en-US" dirty="0">
                <a:gradFill>
                  <a:gsLst>
                    <a:gs pos="1250">
                      <a:srgbClr val="FFFFFF"/>
                    </a:gs>
                    <a:gs pos="100000">
                      <a:srgbClr val="FFFFFF"/>
                    </a:gs>
                  </a:gsLst>
                  <a:lin ang="5400000" scaled="0"/>
                </a:gradFill>
              </a:rPr>
              <a:t>to evaluate this session and be automatically entered in a </a:t>
            </a:r>
            <a:r>
              <a:rPr lang="en-US" dirty="0" smtClean="0">
                <a:gradFill>
                  <a:gsLst>
                    <a:gs pos="1250">
                      <a:srgbClr val="FFFFFF"/>
                    </a:gs>
                    <a:gs pos="100000">
                      <a:srgbClr val="FFFFFF"/>
                    </a:gs>
                  </a:gsLst>
                  <a:lin ang="5400000" scaled="0"/>
                </a:gradFill>
              </a:rPr>
              <a:t>drawing </a:t>
            </a:r>
            <a:r>
              <a:rPr lang="en-US" dirty="0">
                <a:gradFill>
                  <a:gsLst>
                    <a:gs pos="1250">
                      <a:srgbClr val="FFFFFF"/>
                    </a:gs>
                    <a:gs pos="100000">
                      <a:srgbClr val="FFFFFF"/>
                    </a:gs>
                  </a:gsLst>
                  <a:lin ang="5400000" scaled="0"/>
                </a:gradFill>
              </a:rPr>
              <a:t>to </a:t>
            </a:r>
            <a:r>
              <a:rPr lang="en-US" dirty="0" smtClean="0">
                <a:gradFill>
                  <a:gsLst>
                    <a:gs pos="1250">
                      <a:srgbClr val="FFFFFF"/>
                    </a:gs>
                    <a:gs pos="100000">
                      <a:srgbClr val="FFFFFF"/>
                    </a:gs>
                  </a:gsLst>
                  <a:lin ang="5400000" scaled="0"/>
                </a:gradFill>
              </a:rPr>
              <a:t>win </a:t>
            </a:r>
            <a:r>
              <a:rPr lang="en-US" dirty="0">
                <a:gradFill>
                  <a:gsLst>
                    <a:gs pos="1250">
                      <a:srgbClr val="FFFFFF"/>
                    </a:gs>
                    <a:gs pos="100000">
                      <a:srgbClr val="FFFFFF"/>
                    </a:gs>
                  </a:gsLst>
                  <a:lin ang="5400000" scaled="0"/>
                </a:gradFill>
              </a:rPr>
              <a:t>a </a:t>
            </a:r>
            <a:r>
              <a:rPr lang="en-US" dirty="0" smtClean="0">
                <a:gradFill>
                  <a:gsLst>
                    <a:gs pos="1250">
                      <a:srgbClr val="FFFFFF"/>
                    </a:gs>
                    <a:gs pos="100000">
                      <a:srgbClr val="FFFFFF"/>
                    </a:gs>
                  </a:gsLst>
                  <a:lin ang="5400000" scaled="0"/>
                </a:gradFill>
              </a:rPr>
              <a:t>prize!</a:t>
            </a:r>
            <a:endParaRPr lang="en-US" b="1" dirty="0">
              <a:gradFill>
                <a:gsLst>
                  <a:gs pos="1250">
                    <a:srgbClr val="FFFFFF"/>
                  </a:gs>
                  <a:gs pos="100000">
                    <a:srgbClr val="FFFFFF"/>
                  </a:gs>
                </a:gsLst>
                <a:lin ang="5400000" scaled="0"/>
              </a:gra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834962"/>
            <a:ext cx="4572000" cy="4572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pPr defTabSz="932742"/>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725289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247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4846638" y="982663"/>
            <a:ext cx="7315203" cy="5105399"/>
          </a:xfrm>
        </p:spPr>
        <p:txBody>
          <a:bodyPr/>
          <a:lstStyle/>
          <a:p>
            <a:r>
              <a:rPr lang="en-US" dirty="0" smtClean="0"/>
              <a:t>Why Windows Store?</a:t>
            </a:r>
          </a:p>
          <a:p>
            <a:r>
              <a:rPr lang="en-US" dirty="0" smtClean="0"/>
              <a:t>Graphics and Audio</a:t>
            </a:r>
          </a:p>
          <a:p>
            <a:r>
              <a:rPr lang="en-US" dirty="0" smtClean="0"/>
              <a:t>Input: touch and controllers</a:t>
            </a:r>
          </a:p>
          <a:p>
            <a:r>
              <a:rPr lang="en-US" dirty="0" smtClean="0"/>
              <a:t>App bar and settings</a:t>
            </a:r>
          </a:p>
          <a:p>
            <a:endParaRPr lang="en-US" dirty="0" smtClean="0"/>
          </a:p>
        </p:txBody>
      </p:sp>
      <p:sp>
        <p:nvSpPr>
          <p:cNvPr id="5" name="Title 4"/>
          <p:cNvSpPr>
            <a:spLocks noGrp="1"/>
          </p:cNvSpPr>
          <p:nvPr>
            <p:ph type="title"/>
          </p:nvPr>
        </p:nvSpPr>
        <p:spPr/>
        <p:txBody>
          <a:bodyPr/>
          <a:lstStyle/>
          <a:p>
            <a:r>
              <a:rPr lang="en-US" dirty="0" smtClean="0"/>
              <a:t>Agenda</a:t>
            </a:r>
            <a:br>
              <a:rPr lang="en-US" dirty="0" smtClean="0"/>
            </a:b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637" y="2278062"/>
            <a:ext cx="2828925" cy="3257550"/>
          </a:xfrm>
          <a:prstGeom prst="rect">
            <a:avLst/>
          </a:prstGeom>
        </p:spPr>
      </p:pic>
      <p:sp>
        <p:nvSpPr>
          <p:cNvPr id="6" name="Picture Placeholder 5"/>
          <p:cNvSpPr>
            <a:spLocks noGrp="1"/>
          </p:cNvSpPr>
          <p:nvPr>
            <p:ph type="pic" sz="quarter" idx="16"/>
          </p:nvPr>
        </p:nvSpPr>
        <p:spPr>
          <a:xfrm>
            <a:off x="233680" y="1945449"/>
            <a:ext cx="3931920" cy="3922776"/>
          </a:xfrm>
        </p:spPr>
      </p:sp>
    </p:spTree>
    <p:extLst>
      <p:ext uri="{BB962C8B-B14F-4D97-AF65-F5344CB8AC3E}">
        <p14:creationId xmlns:p14="http://schemas.microsoft.com/office/powerpoint/2010/main" val="3749085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668462"/>
            <a:ext cx="11887201" cy="5029201"/>
          </a:xfrm>
        </p:spPr>
        <p:txBody>
          <a:bodyPr/>
          <a:lstStyle/>
          <a:p>
            <a:r>
              <a:rPr lang="en-US" sz="2800" dirty="0" smtClean="0">
                <a:solidFill>
                  <a:schemeClr val="tx1"/>
                </a:solidFill>
              </a:rPr>
              <a:t>100M strong and growing</a:t>
            </a:r>
          </a:p>
          <a:p>
            <a:endParaRPr lang="en-US" sz="2800" dirty="0" smtClean="0">
              <a:solidFill>
                <a:schemeClr val="tx1"/>
              </a:solidFill>
            </a:endParaRPr>
          </a:p>
          <a:p>
            <a:r>
              <a:rPr lang="en-US" sz="2800" dirty="0" smtClean="0">
                <a:solidFill>
                  <a:schemeClr val="tx1"/>
                </a:solidFill>
              </a:rPr>
              <a:t>Touch devices = new eyeball minutes</a:t>
            </a:r>
            <a:r>
              <a:rPr lang="en-US" sz="2800" dirty="0">
                <a:solidFill>
                  <a:schemeClr val="tx1"/>
                </a:solidFill>
              </a:rPr>
              <a:t> </a:t>
            </a:r>
            <a:r>
              <a:rPr lang="en-US" sz="2800" dirty="0" smtClean="0">
                <a:solidFill>
                  <a:schemeClr val="tx1"/>
                </a:solidFill>
              </a:rPr>
              <a:t>and revenue</a:t>
            </a:r>
          </a:p>
          <a:p>
            <a:endParaRPr lang="en-US" sz="2800" dirty="0" smtClean="0">
              <a:solidFill>
                <a:schemeClr val="tx1"/>
              </a:solidFill>
            </a:endParaRPr>
          </a:p>
          <a:p>
            <a:r>
              <a:rPr lang="en-US" sz="2800" dirty="0" smtClean="0">
                <a:solidFill>
                  <a:schemeClr val="tx1"/>
                </a:solidFill>
              </a:rPr>
              <a:t>Awesome new platform features and performance</a:t>
            </a:r>
          </a:p>
          <a:p>
            <a:endParaRPr lang="en-US" sz="2800" dirty="0" smtClean="0">
              <a:solidFill>
                <a:schemeClr val="tx1"/>
              </a:solidFill>
            </a:endParaRPr>
          </a:p>
          <a:p>
            <a:r>
              <a:rPr lang="en-US" sz="2800" dirty="0" smtClean="0">
                <a:solidFill>
                  <a:schemeClr val="tx1"/>
                </a:solidFill>
              </a:rPr>
              <a:t>Trusted apps with free </a:t>
            </a:r>
            <a:r>
              <a:rPr lang="en-US" sz="2800" dirty="0">
                <a:solidFill>
                  <a:schemeClr val="tx1"/>
                </a:solidFill>
              </a:rPr>
              <a:t>distribution, updates, and </a:t>
            </a:r>
            <a:r>
              <a:rPr lang="en-US" sz="2800" dirty="0" smtClean="0">
                <a:solidFill>
                  <a:schemeClr val="tx1"/>
                </a:solidFill>
              </a:rPr>
              <a:t>optional </a:t>
            </a:r>
            <a:r>
              <a:rPr lang="en-US" sz="2800" dirty="0">
                <a:solidFill>
                  <a:schemeClr val="tx1"/>
                </a:solidFill>
              </a:rPr>
              <a:t>billing </a:t>
            </a:r>
            <a:r>
              <a:rPr lang="en-US" sz="2800" dirty="0" smtClean="0">
                <a:solidFill>
                  <a:schemeClr val="tx1"/>
                </a:solidFill>
              </a:rPr>
              <a:t>service</a:t>
            </a:r>
          </a:p>
          <a:p>
            <a:endParaRPr lang="en-US" sz="2800" dirty="0">
              <a:solidFill>
                <a:schemeClr val="tx1"/>
              </a:solidFill>
            </a:endParaRPr>
          </a:p>
          <a:p>
            <a:r>
              <a:rPr lang="en-US" sz="2800" dirty="0" smtClean="0">
                <a:solidFill>
                  <a:schemeClr val="tx1"/>
                </a:solidFill>
              </a:rPr>
              <a:t>Skills </a:t>
            </a:r>
            <a:r>
              <a:rPr lang="en-US" sz="2800" dirty="0">
                <a:solidFill>
                  <a:schemeClr val="tx1"/>
                </a:solidFill>
              </a:rPr>
              <a:t>and technologies used to create desktop games remain hugely valuable</a:t>
            </a:r>
          </a:p>
          <a:p>
            <a:endParaRPr lang="en-US" sz="2800" dirty="0">
              <a:solidFill>
                <a:schemeClr val="tx1"/>
              </a:solidFill>
            </a:endParaRPr>
          </a:p>
        </p:txBody>
      </p:sp>
      <p:sp>
        <p:nvSpPr>
          <p:cNvPr id="4" name="Title 3"/>
          <p:cNvSpPr>
            <a:spLocks noGrp="1"/>
          </p:cNvSpPr>
          <p:nvPr>
            <p:ph type="title"/>
          </p:nvPr>
        </p:nvSpPr>
        <p:spPr/>
        <p:txBody>
          <a:bodyPr/>
          <a:lstStyle/>
          <a:p>
            <a:r>
              <a:rPr lang="en-US" dirty="0" smtClean="0">
                <a:solidFill>
                  <a:schemeClr val="tx1"/>
                </a:solidFill>
              </a:rPr>
              <a:t>Why bring your game to Windows Store?</a:t>
            </a:r>
            <a:r>
              <a:rPr lang="en-US" dirty="0">
                <a:solidFill>
                  <a:schemeClr val="tx1"/>
                </a:solidFill>
              </a:rPr>
              <a:t/>
            </a:r>
            <a:br>
              <a:rPr lang="en-US" dirty="0">
                <a:solidFill>
                  <a:schemeClr val="tx1"/>
                </a:solidFill>
              </a:rPr>
            </a:br>
            <a:r>
              <a:rPr lang="en-US" dirty="0">
                <a:solidFill>
                  <a:schemeClr val="tx1"/>
                </a:solidFill>
              </a:rPr>
              <a:t> </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562073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Estimated Porting Costs</a:t>
            </a:r>
            <a:endParaRPr lang="en-US" dirty="0">
              <a:solidFill>
                <a:schemeClr val="tx1"/>
              </a:solidFill>
            </a:endParaRPr>
          </a:p>
        </p:txBody>
      </p:sp>
      <p:sp>
        <p:nvSpPr>
          <p:cNvPr id="3" name="Content Placeholder 2"/>
          <p:cNvSpPr>
            <a:spLocks noGrp="1"/>
          </p:cNvSpPr>
          <p:nvPr>
            <p:ph sz="half" idx="1"/>
          </p:nvPr>
        </p:nvSpPr>
        <p:spPr>
          <a:xfrm>
            <a:off x="1792586" y="2203601"/>
            <a:ext cx="4267934" cy="3958028"/>
          </a:xfrm>
        </p:spPr>
        <p:txBody>
          <a:bodyPr/>
          <a:lstStyle/>
          <a:p>
            <a:r>
              <a:rPr lang="en-US" b="1" dirty="0" smtClean="0">
                <a:solidFill>
                  <a:schemeClr val="tx1"/>
                </a:solidFill>
              </a:rPr>
              <a:t>Low</a:t>
            </a:r>
          </a:p>
          <a:p>
            <a:r>
              <a:rPr lang="en-US" dirty="0" smtClean="0">
                <a:solidFill>
                  <a:schemeClr val="tx1"/>
                </a:solidFill>
              </a:rPr>
              <a:t>Art assets</a:t>
            </a:r>
            <a:endParaRPr lang="en-US" dirty="0">
              <a:solidFill>
                <a:schemeClr val="tx1"/>
              </a:solidFill>
            </a:endParaRPr>
          </a:p>
          <a:p>
            <a:r>
              <a:rPr lang="en-US" dirty="0" smtClean="0">
                <a:solidFill>
                  <a:schemeClr val="tx1"/>
                </a:solidFill>
              </a:rPr>
              <a:t>Media assets</a:t>
            </a:r>
          </a:p>
          <a:p>
            <a:r>
              <a:rPr lang="en-US" dirty="0" smtClean="0">
                <a:solidFill>
                  <a:schemeClr val="tx1"/>
                </a:solidFill>
              </a:rPr>
              <a:t>Gameplay</a:t>
            </a:r>
            <a:endParaRPr lang="en-US" dirty="0">
              <a:solidFill>
                <a:schemeClr val="tx1"/>
              </a:solidFill>
            </a:endParaRPr>
          </a:p>
        </p:txBody>
      </p:sp>
      <p:sp>
        <p:nvSpPr>
          <p:cNvPr id="4" name="Content Placeholder 3"/>
          <p:cNvSpPr>
            <a:spLocks noGrp="1"/>
          </p:cNvSpPr>
          <p:nvPr>
            <p:ph sz="half" idx="2"/>
          </p:nvPr>
        </p:nvSpPr>
        <p:spPr>
          <a:xfrm>
            <a:off x="6293704" y="2203601"/>
            <a:ext cx="4267933" cy="3958029"/>
          </a:xfrm>
        </p:spPr>
        <p:txBody>
          <a:bodyPr/>
          <a:lstStyle/>
          <a:p>
            <a:r>
              <a:rPr lang="en-US" b="1" dirty="0" smtClean="0">
                <a:solidFill>
                  <a:schemeClr val="tx1"/>
                </a:solidFill>
              </a:rPr>
              <a:t>Medium</a:t>
            </a:r>
          </a:p>
          <a:p>
            <a:r>
              <a:rPr lang="en-US" dirty="0">
                <a:solidFill>
                  <a:schemeClr val="tx1"/>
                </a:solidFill>
              </a:rPr>
              <a:t>Graphics </a:t>
            </a:r>
            <a:r>
              <a:rPr lang="en-US" dirty="0" smtClean="0">
                <a:solidFill>
                  <a:schemeClr val="tx1"/>
                </a:solidFill>
              </a:rPr>
              <a:t>&amp; Audio</a:t>
            </a:r>
            <a:endParaRPr lang="en-US" dirty="0">
              <a:solidFill>
                <a:schemeClr val="tx1"/>
              </a:solidFill>
            </a:endParaRPr>
          </a:p>
          <a:p>
            <a:r>
              <a:rPr lang="en-US" dirty="0" smtClean="0">
                <a:solidFill>
                  <a:schemeClr val="tx1"/>
                </a:solidFill>
              </a:rPr>
              <a:t>Input model</a:t>
            </a:r>
          </a:p>
          <a:p>
            <a:r>
              <a:rPr lang="en-US" dirty="0" smtClean="0">
                <a:solidFill>
                  <a:schemeClr val="tx1"/>
                </a:solidFill>
              </a:rPr>
              <a:t>Packaging/Revenue</a:t>
            </a:r>
          </a:p>
          <a:p>
            <a:r>
              <a:rPr lang="en-US" dirty="0" smtClean="0">
                <a:solidFill>
                  <a:schemeClr val="tx1"/>
                </a:solidFill>
              </a:rPr>
              <a:t>Gameplay</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504765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chemeClr val="tx1"/>
              </a:solidFill>
            </a:endParaRPr>
          </a:p>
        </p:txBody>
      </p:sp>
      <p:sp>
        <p:nvSpPr>
          <p:cNvPr id="3" name="Title 2"/>
          <p:cNvSpPr>
            <a:spLocks noGrp="1"/>
          </p:cNvSpPr>
          <p:nvPr>
            <p:ph type="title"/>
          </p:nvPr>
        </p:nvSpPr>
        <p:spPr/>
        <p:txBody>
          <a:bodyPr/>
          <a:lstStyle/>
          <a:p>
            <a:r>
              <a:rPr lang="en-US" dirty="0" smtClean="0">
                <a:solidFill>
                  <a:schemeClr val="tx1"/>
                </a:solidFill>
              </a:rPr>
              <a:t>Updating Direct3D 9 to Direct3D 11</a:t>
            </a:r>
            <a:endParaRPr lang="en-US" dirty="0">
              <a:solidFill>
                <a:schemeClr val="tx1"/>
              </a:solidFill>
            </a:endParaRPr>
          </a:p>
        </p:txBody>
      </p:sp>
    </p:spTree>
    <p:extLst>
      <p:ext uri="{BB962C8B-B14F-4D97-AF65-F5344CB8AC3E}">
        <p14:creationId xmlns:p14="http://schemas.microsoft.com/office/powerpoint/2010/main" val="4233976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Direct3D 11</a:t>
            </a:r>
            <a:endParaRPr lang="en-US" dirty="0"/>
          </a:p>
        </p:txBody>
      </p:sp>
      <p:sp>
        <p:nvSpPr>
          <p:cNvPr id="3" name="Text Placeholder 2"/>
          <p:cNvSpPr>
            <a:spLocks noGrp="1"/>
          </p:cNvSpPr>
          <p:nvPr>
            <p:ph type="body" sz="quarter" idx="10"/>
          </p:nvPr>
        </p:nvSpPr>
        <p:spPr/>
        <p:txBody>
          <a:bodyPr/>
          <a:lstStyle/>
          <a:p>
            <a:r>
              <a:rPr lang="en-US" dirty="0" smtClean="0">
                <a:solidFill>
                  <a:schemeClr val="tx1"/>
                </a:solidFill>
              </a:rPr>
              <a:t>One API for PC graphics hardware, phone, </a:t>
            </a:r>
            <a:r>
              <a:rPr lang="en-US" dirty="0" err="1" smtClean="0">
                <a:solidFill>
                  <a:schemeClr val="tx1"/>
                </a:solidFill>
              </a:rPr>
              <a:t>XBox</a:t>
            </a:r>
            <a:endParaRPr lang="en-US" dirty="0" smtClean="0">
              <a:solidFill>
                <a:schemeClr val="tx1"/>
              </a:solidFill>
            </a:endParaRPr>
          </a:p>
          <a:p>
            <a:r>
              <a:rPr lang="en-US" dirty="0" smtClean="0">
                <a:solidFill>
                  <a:schemeClr val="tx1"/>
                </a:solidFill>
              </a:rPr>
              <a:t>Broad OS availability</a:t>
            </a:r>
          </a:p>
          <a:p>
            <a:r>
              <a:rPr lang="en-US" dirty="0" smtClean="0">
                <a:solidFill>
                  <a:schemeClr val="tx1"/>
                </a:solidFill>
              </a:rPr>
              <a:t>New features, enhanced performance</a:t>
            </a:r>
          </a:p>
          <a:p>
            <a:r>
              <a:rPr lang="en-US" dirty="0" smtClean="0">
                <a:solidFill>
                  <a:schemeClr val="tx1"/>
                </a:solidFill>
              </a:rPr>
              <a:t>Cleaner, more streamlined programming interfaces</a:t>
            </a:r>
          </a:p>
          <a:p>
            <a:r>
              <a:rPr lang="en-US" dirty="0" smtClean="0">
                <a:solidFill>
                  <a:schemeClr val="tx1"/>
                </a:solidFill>
              </a:rPr>
              <a:t>Benefits from future enhancements</a:t>
            </a:r>
            <a:endParaRPr lang="en-US" dirty="0">
              <a:solidFill>
                <a:schemeClr val="tx1"/>
              </a:solidFill>
            </a:endParaRPr>
          </a:p>
        </p:txBody>
      </p:sp>
    </p:spTree>
    <p:extLst>
      <p:ext uri="{BB962C8B-B14F-4D97-AF65-F5344CB8AC3E}">
        <p14:creationId xmlns:p14="http://schemas.microsoft.com/office/powerpoint/2010/main" val="1845263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832370" y="100451"/>
            <a:ext cx="5651288" cy="1243471"/>
          </a:xfrm>
        </p:spPr>
        <p:txBody>
          <a:bodyPr/>
          <a:lstStyle/>
          <a:p>
            <a:r>
              <a:rPr lang="en-US" dirty="0"/>
              <a:t>Direct3D </a:t>
            </a:r>
            <a:r>
              <a:rPr lang="en-US" dirty="0" smtClean="0"/>
              <a:t>11 </a:t>
            </a:r>
            <a:r>
              <a:rPr lang="en-US" dirty="0"/>
              <a:t>Pipeline</a:t>
            </a:r>
          </a:p>
        </p:txBody>
      </p:sp>
      <p:sp>
        <p:nvSpPr>
          <p:cNvPr id="100355" name="Rectangle 3"/>
          <p:cNvSpPr>
            <a:spLocks noGrp="1" noChangeArrowheads="1"/>
          </p:cNvSpPr>
          <p:nvPr>
            <p:ph type="body" sz="half" idx="1"/>
          </p:nvPr>
        </p:nvSpPr>
        <p:spPr>
          <a:xfrm>
            <a:off x="5959766" y="1283795"/>
            <a:ext cx="5618005" cy="2549285"/>
          </a:xfrm>
        </p:spPr>
        <p:txBody>
          <a:bodyPr/>
          <a:lstStyle/>
          <a:p>
            <a:pPr>
              <a:lnSpc>
                <a:spcPct val="100000"/>
              </a:lnSpc>
            </a:pPr>
            <a:r>
              <a:rPr lang="en-US" sz="2754" dirty="0">
                <a:solidFill>
                  <a:schemeClr val="tx2"/>
                </a:solidFill>
              </a:rPr>
              <a:t>Formalized fetch from VB/IB as Input Assembler</a:t>
            </a:r>
          </a:p>
          <a:p>
            <a:pPr>
              <a:lnSpc>
                <a:spcPct val="100000"/>
              </a:lnSpc>
            </a:pPr>
            <a:r>
              <a:rPr lang="en-US" sz="2754" dirty="0">
                <a:solidFill>
                  <a:schemeClr val="tx2"/>
                </a:solidFill>
              </a:rPr>
              <a:t>Formalized stencil/z-test and alpha-blend as Output Merger</a:t>
            </a:r>
          </a:p>
          <a:p>
            <a:pPr>
              <a:lnSpc>
                <a:spcPct val="100000"/>
              </a:lnSpc>
            </a:pPr>
            <a:r>
              <a:rPr lang="en-US" sz="2754" dirty="0" smtClean="0">
                <a:solidFill>
                  <a:schemeClr val="tx2"/>
                </a:solidFill>
              </a:rPr>
              <a:t>Eliminates </a:t>
            </a:r>
            <a:r>
              <a:rPr lang="en-US" sz="2754" dirty="0">
                <a:solidFill>
                  <a:schemeClr val="tx2"/>
                </a:solidFill>
              </a:rPr>
              <a:t>legacy </a:t>
            </a:r>
            <a:r>
              <a:rPr lang="en-US" sz="2754" dirty="0" smtClean="0">
                <a:solidFill>
                  <a:schemeClr val="tx2"/>
                </a:solidFill>
              </a:rPr>
              <a:t>fixed-function</a:t>
            </a:r>
            <a:endParaRPr lang="en-US" sz="2754" dirty="0">
              <a:solidFill>
                <a:schemeClr val="tx2"/>
              </a:solidFill>
            </a:endParaRPr>
          </a:p>
        </p:txBody>
      </p:sp>
      <p:sp>
        <p:nvSpPr>
          <p:cNvPr id="5" name="AutoShape 5"/>
          <p:cNvSpPr>
            <a:spLocks noChangeArrowheads="1"/>
          </p:cNvSpPr>
          <p:nvPr/>
        </p:nvSpPr>
        <p:spPr bwMode="auto">
          <a:xfrm>
            <a:off x="2691955" y="1530078"/>
            <a:ext cx="1446143" cy="560077"/>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500" dirty="0">
                <a:solidFill>
                  <a:srgbClr val="000000"/>
                </a:solidFill>
              </a:rPr>
              <a:t>Vertex</a:t>
            </a:r>
          </a:p>
          <a:p>
            <a:pPr algn="ctr" eaLnBrk="1" hangingPunct="1"/>
            <a:r>
              <a:rPr lang="en-US" sz="1500" dirty="0" err="1">
                <a:solidFill>
                  <a:srgbClr val="000000"/>
                </a:solidFill>
              </a:rPr>
              <a:t>Shader</a:t>
            </a:r>
            <a:endParaRPr lang="en-US" sz="1500" dirty="0">
              <a:solidFill>
                <a:srgbClr val="000000"/>
              </a:solidFill>
            </a:endParaRPr>
          </a:p>
        </p:txBody>
      </p:sp>
      <p:sp>
        <p:nvSpPr>
          <p:cNvPr id="7" name="Rectangle 6"/>
          <p:cNvSpPr>
            <a:spLocks noChangeArrowheads="1"/>
          </p:cNvSpPr>
          <p:nvPr/>
        </p:nvSpPr>
        <p:spPr bwMode="auto">
          <a:xfrm>
            <a:off x="2664813" y="584875"/>
            <a:ext cx="1446143" cy="534785"/>
          </a:xfrm>
          <a:prstGeom prst="rect">
            <a:avLst/>
          </a:prstGeom>
          <a:solidFill>
            <a:srgbClr val="00BCF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500" dirty="0">
                <a:solidFill>
                  <a:srgbClr val="000000"/>
                </a:solidFill>
              </a:rPr>
              <a:t>Input</a:t>
            </a:r>
          </a:p>
          <a:p>
            <a:pPr algn="ctr" eaLnBrk="1" hangingPunct="1"/>
            <a:r>
              <a:rPr lang="en-US" sz="1500" dirty="0">
                <a:solidFill>
                  <a:srgbClr val="000000"/>
                </a:solidFill>
              </a:rPr>
              <a:t>Assembler</a:t>
            </a:r>
          </a:p>
        </p:txBody>
      </p:sp>
      <p:sp>
        <p:nvSpPr>
          <p:cNvPr id="8" name="Rectangle 7"/>
          <p:cNvSpPr>
            <a:spLocks noChangeArrowheads="1"/>
          </p:cNvSpPr>
          <p:nvPr/>
        </p:nvSpPr>
        <p:spPr bwMode="auto">
          <a:xfrm>
            <a:off x="2692818" y="4798307"/>
            <a:ext cx="1452647" cy="21448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500" dirty="0" err="1" smtClean="0">
                <a:solidFill>
                  <a:srgbClr val="000000"/>
                </a:solidFill>
              </a:rPr>
              <a:t>Rasterization</a:t>
            </a:r>
            <a:endParaRPr lang="en-US" sz="1500" dirty="0">
              <a:solidFill>
                <a:srgbClr val="000000"/>
              </a:solidFill>
            </a:endParaRPr>
          </a:p>
        </p:txBody>
      </p:sp>
      <p:sp>
        <p:nvSpPr>
          <p:cNvPr id="10" name="AutoShape 12"/>
          <p:cNvSpPr>
            <a:spLocks noChangeArrowheads="1"/>
          </p:cNvSpPr>
          <p:nvPr/>
        </p:nvSpPr>
        <p:spPr bwMode="auto">
          <a:xfrm>
            <a:off x="3298558" y="1176629"/>
            <a:ext cx="232936" cy="348116"/>
          </a:xfrm>
          <a:prstGeom prst="downArrow">
            <a:avLst>
              <a:gd name="adj1" fmla="val 50000"/>
              <a:gd name="adj2" fmla="val 37500"/>
            </a:avLst>
          </a:prstGeom>
          <a:solidFill>
            <a:srgbClr val="FFFF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11" name="AutoShape 13"/>
          <p:cNvSpPr>
            <a:spLocks noChangeArrowheads="1"/>
          </p:cNvSpPr>
          <p:nvPr/>
        </p:nvSpPr>
        <p:spPr bwMode="auto">
          <a:xfrm>
            <a:off x="3295096" y="2139406"/>
            <a:ext cx="232936" cy="348116"/>
          </a:xfrm>
          <a:prstGeom prst="downArrow">
            <a:avLst>
              <a:gd name="adj1" fmla="val 50000"/>
              <a:gd name="adj2" fmla="val 37500"/>
            </a:avLst>
          </a:prstGeom>
          <a:solidFill>
            <a:srgbClr val="FFFF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12" name="AutoShape 15"/>
          <p:cNvSpPr>
            <a:spLocks noChangeArrowheads="1"/>
          </p:cNvSpPr>
          <p:nvPr/>
        </p:nvSpPr>
        <p:spPr bwMode="auto">
          <a:xfrm>
            <a:off x="3295096" y="4582287"/>
            <a:ext cx="232936" cy="157577"/>
          </a:xfrm>
          <a:prstGeom prst="downArrow">
            <a:avLst>
              <a:gd name="adj1" fmla="val 50000"/>
              <a:gd name="adj2" fmla="val 37500"/>
            </a:avLst>
          </a:prstGeom>
          <a:solidFill>
            <a:srgbClr val="FFFF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13" name="AutoShape 16"/>
          <p:cNvSpPr>
            <a:spLocks noChangeArrowheads="1"/>
          </p:cNvSpPr>
          <p:nvPr/>
        </p:nvSpPr>
        <p:spPr bwMode="auto">
          <a:xfrm>
            <a:off x="3295096" y="5801545"/>
            <a:ext cx="232936" cy="348116"/>
          </a:xfrm>
          <a:prstGeom prst="downArrow">
            <a:avLst>
              <a:gd name="adj1" fmla="val 50000"/>
              <a:gd name="adj2" fmla="val 37500"/>
            </a:avLst>
          </a:prstGeom>
          <a:solidFill>
            <a:srgbClr val="FFFF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14" name="Rectangle 13"/>
          <p:cNvSpPr>
            <a:spLocks noChangeArrowheads="1"/>
          </p:cNvSpPr>
          <p:nvPr/>
        </p:nvSpPr>
        <p:spPr bwMode="auto">
          <a:xfrm>
            <a:off x="208819" y="322494"/>
            <a:ext cx="1281147" cy="6407150"/>
          </a:xfrm>
          <a:prstGeom prst="rect">
            <a:avLst/>
          </a:prstGeom>
          <a:solidFill>
            <a:srgbClr val="99CCFF"/>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sz="1500" dirty="0">
              <a:solidFill>
                <a:srgbClr val="000000"/>
              </a:solidFill>
            </a:endParaRPr>
          </a:p>
          <a:p>
            <a:pPr algn="ctr" eaLnBrk="1" hangingPunct="1"/>
            <a:endParaRPr lang="en-US" sz="1500" dirty="0">
              <a:solidFill>
                <a:srgbClr val="000000"/>
              </a:solidFill>
            </a:endParaRPr>
          </a:p>
          <a:p>
            <a:pPr algn="ctr" eaLnBrk="1" hangingPunct="1"/>
            <a:endParaRPr lang="en-US" sz="1500" dirty="0">
              <a:solidFill>
                <a:srgbClr val="000000"/>
              </a:solidFill>
            </a:endParaRPr>
          </a:p>
        </p:txBody>
      </p:sp>
      <p:sp>
        <p:nvSpPr>
          <p:cNvPr id="15" name="AutoShape 18"/>
          <p:cNvSpPr>
            <a:spLocks noChangeArrowheads="1"/>
          </p:cNvSpPr>
          <p:nvPr/>
        </p:nvSpPr>
        <p:spPr bwMode="auto">
          <a:xfrm>
            <a:off x="3302673" y="199060"/>
            <a:ext cx="232936" cy="348116"/>
          </a:xfrm>
          <a:prstGeom prst="downArrow">
            <a:avLst>
              <a:gd name="adj1" fmla="val 50000"/>
              <a:gd name="adj2" fmla="val 37500"/>
            </a:avLst>
          </a:prstGeom>
          <a:solidFill>
            <a:srgbClr val="FFFF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16" name="Rectangle 15"/>
          <p:cNvSpPr>
            <a:spLocks noChangeArrowheads="1"/>
          </p:cNvSpPr>
          <p:nvPr/>
        </p:nvSpPr>
        <p:spPr bwMode="auto">
          <a:xfrm>
            <a:off x="369425" y="751888"/>
            <a:ext cx="1048212" cy="328686"/>
          </a:xfrm>
          <a:prstGeom prst="rect">
            <a:avLst/>
          </a:prstGeom>
          <a:solidFill>
            <a:srgbClr val="FFFF99"/>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100" b="1" dirty="0" smtClean="0">
                <a:solidFill>
                  <a:srgbClr val="000000"/>
                </a:solidFill>
              </a:rPr>
              <a:t>Vertex Buffer</a:t>
            </a:r>
            <a:endParaRPr lang="en-US" sz="1100" b="1" dirty="0">
              <a:solidFill>
                <a:srgbClr val="000000"/>
              </a:solidFill>
            </a:endParaRPr>
          </a:p>
        </p:txBody>
      </p:sp>
      <p:sp>
        <p:nvSpPr>
          <p:cNvPr id="17" name="Rectangle 16"/>
          <p:cNvSpPr>
            <a:spLocks noChangeArrowheads="1"/>
          </p:cNvSpPr>
          <p:nvPr/>
        </p:nvSpPr>
        <p:spPr bwMode="auto">
          <a:xfrm>
            <a:off x="359040" y="1733488"/>
            <a:ext cx="1048212" cy="265176"/>
          </a:xfrm>
          <a:prstGeom prst="rect">
            <a:avLst/>
          </a:prstGeom>
          <a:solidFill>
            <a:srgbClr val="FFFF99"/>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500" dirty="0">
                <a:solidFill>
                  <a:srgbClr val="000000"/>
                </a:solidFill>
              </a:rPr>
              <a:t>Texture</a:t>
            </a:r>
          </a:p>
        </p:txBody>
      </p:sp>
      <p:sp>
        <p:nvSpPr>
          <p:cNvPr id="20" name="Rectangle 19"/>
          <p:cNvSpPr>
            <a:spLocks noChangeArrowheads="1"/>
          </p:cNvSpPr>
          <p:nvPr/>
        </p:nvSpPr>
        <p:spPr bwMode="auto">
          <a:xfrm>
            <a:off x="369424" y="6399785"/>
            <a:ext cx="1048212" cy="290100"/>
          </a:xfrm>
          <a:prstGeom prst="rect">
            <a:avLst/>
          </a:prstGeom>
          <a:solidFill>
            <a:srgbClr val="FFFF99"/>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200" b="1" dirty="0">
                <a:solidFill>
                  <a:srgbClr val="000000"/>
                </a:solidFill>
              </a:rPr>
              <a:t>Color</a:t>
            </a:r>
          </a:p>
        </p:txBody>
      </p:sp>
      <p:sp>
        <p:nvSpPr>
          <p:cNvPr id="22" name="AutoShape 27"/>
          <p:cNvSpPr>
            <a:spLocks noChangeArrowheads="1"/>
          </p:cNvSpPr>
          <p:nvPr/>
        </p:nvSpPr>
        <p:spPr bwMode="auto">
          <a:xfrm flipH="1">
            <a:off x="1417637" y="830262"/>
            <a:ext cx="1281147" cy="232077"/>
          </a:xfrm>
          <a:prstGeom prst="leftArrow">
            <a:avLst>
              <a:gd name="adj1" fmla="val 50000"/>
              <a:gd name="adj2" fmla="val 137500"/>
            </a:avLst>
          </a:prstGeom>
          <a:solidFill>
            <a:srgbClr val="FFFFFF"/>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23" name="AutoShape 28"/>
          <p:cNvSpPr>
            <a:spLocks noChangeArrowheads="1"/>
          </p:cNvSpPr>
          <p:nvPr/>
        </p:nvSpPr>
        <p:spPr bwMode="auto">
          <a:xfrm flipH="1">
            <a:off x="1395822" y="1180178"/>
            <a:ext cx="1281147" cy="232077"/>
          </a:xfrm>
          <a:prstGeom prst="leftArrow">
            <a:avLst>
              <a:gd name="adj1" fmla="val 50000"/>
              <a:gd name="adj2" fmla="val 137500"/>
            </a:avLst>
          </a:prstGeom>
          <a:solidFill>
            <a:srgbClr val="FFFFFF"/>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24" name="AutoShape 29"/>
          <p:cNvSpPr>
            <a:spLocks noChangeArrowheads="1"/>
          </p:cNvSpPr>
          <p:nvPr/>
        </p:nvSpPr>
        <p:spPr bwMode="auto">
          <a:xfrm flipH="1">
            <a:off x="1436816" y="1738350"/>
            <a:ext cx="1281147" cy="232077"/>
          </a:xfrm>
          <a:prstGeom prst="leftArrow">
            <a:avLst>
              <a:gd name="adj1" fmla="val 50000"/>
              <a:gd name="adj2" fmla="val 137500"/>
            </a:avLst>
          </a:prstGeom>
          <a:solidFill>
            <a:srgbClr val="FFFFFF"/>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25" name="AutoShape 31"/>
          <p:cNvSpPr>
            <a:spLocks noChangeArrowheads="1"/>
          </p:cNvSpPr>
          <p:nvPr/>
        </p:nvSpPr>
        <p:spPr bwMode="auto">
          <a:xfrm flipH="1">
            <a:off x="1407252" y="5279540"/>
            <a:ext cx="1281147" cy="232077"/>
          </a:xfrm>
          <a:prstGeom prst="leftArrow">
            <a:avLst>
              <a:gd name="adj1" fmla="val 50000"/>
              <a:gd name="adj2" fmla="val 137500"/>
            </a:avLst>
          </a:prstGeom>
          <a:solidFill>
            <a:srgbClr val="FFFFFF"/>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26" name="AutoShape 32"/>
          <p:cNvSpPr>
            <a:spLocks noChangeArrowheads="1"/>
          </p:cNvSpPr>
          <p:nvPr/>
        </p:nvSpPr>
        <p:spPr bwMode="auto">
          <a:xfrm>
            <a:off x="1398855" y="6061532"/>
            <a:ext cx="1289544" cy="215205"/>
          </a:xfrm>
          <a:prstGeom prst="leftRightArrow">
            <a:avLst>
              <a:gd name="adj1" fmla="val 50000"/>
              <a:gd name="adj2" fmla="val 130000"/>
            </a:avLst>
          </a:prstGeom>
          <a:solidFill>
            <a:srgbClr val="FFFFFF"/>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2" name="TextBox 1"/>
          <p:cNvSpPr txBox="1"/>
          <p:nvPr/>
        </p:nvSpPr>
        <p:spPr>
          <a:xfrm>
            <a:off x="427658" y="442174"/>
            <a:ext cx="931744" cy="307777"/>
          </a:xfrm>
          <a:prstGeom prst="rect">
            <a:avLst/>
          </a:prstGeom>
          <a:noFill/>
        </p:spPr>
        <p:txBody>
          <a:bodyPr wrap="square" rtlCol="0">
            <a:spAutoFit/>
          </a:bodyPr>
          <a:lstStyle/>
          <a:p>
            <a:r>
              <a:rPr lang="en-US" sz="1400" dirty="0" smtClean="0">
                <a:solidFill>
                  <a:srgbClr val="000000"/>
                </a:solidFill>
              </a:rPr>
              <a:t>Memory</a:t>
            </a:r>
          </a:p>
        </p:txBody>
      </p:sp>
      <p:sp>
        <p:nvSpPr>
          <p:cNvPr id="29" name="AutoShape 5"/>
          <p:cNvSpPr>
            <a:spLocks noChangeArrowheads="1"/>
          </p:cNvSpPr>
          <p:nvPr/>
        </p:nvSpPr>
        <p:spPr bwMode="auto">
          <a:xfrm>
            <a:off x="2714498" y="2487522"/>
            <a:ext cx="1446143" cy="1097371"/>
          </a:xfrm>
          <a:prstGeom prst="roundRect">
            <a:avLst>
              <a:gd name="adj" fmla="val 16667"/>
            </a:avLst>
          </a:prstGeom>
          <a:solidFill>
            <a:srgbClr val="50F448"/>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sz="1500" dirty="0">
              <a:solidFill>
                <a:srgbClr val="000000"/>
              </a:solidFill>
            </a:endParaRPr>
          </a:p>
        </p:txBody>
      </p:sp>
      <p:sp>
        <p:nvSpPr>
          <p:cNvPr id="30" name="AutoShape 5"/>
          <p:cNvSpPr>
            <a:spLocks noChangeArrowheads="1"/>
          </p:cNvSpPr>
          <p:nvPr/>
        </p:nvSpPr>
        <p:spPr bwMode="auto">
          <a:xfrm>
            <a:off x="2699322" y="3970708"/>
            <a:ext cx="1446143" cy="571798"/>
          </a:xfrm>
          <a:prstGeom prst="roundRect">
            <a:avLst>
              <a:gd name="adj" fmla="val 16667"/>
            </a:avLst>
          </a:prstGeom>
          <a:solidFill>
            <a:srgbClr val="50F448"/>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500" dirty="0" smtClean="0">
                <a:solidFill>
                  <a:srgbClr val="000000"/>
                </a:solidFill>
              </a:rPr>
              <a:t>Geometry</a:t>
            </a:r>
          </a:p>
          <a:p>
            <a:pPr algn="ctr" eaLnBrk="1" hangingPunct="1"/>
            <a:r>
              <a:rPr lang="en-US" sz="1500" dirty="0" err="1" smtClean="0">
                <a:solidFill>
                  <a:srgbClr val="000000"/>
                </a:solidFill>
              </a:rPr>
              <a:t>Shader</a:t>
            </a:r>
            <a:endParaRPr lang="en-US" sz="1500" dirty="0">
              <a:solidFill>
                <a:srgbClr val="000000"/>
              </a:solidFill>
            </a:endParaRPr>
          </a:p>
        </p:txBody>
      </p:sp>
      <p:sp>
        <p:nvSpPr>
          <p:cNvPr id="31" name="AutoShape 5"/>
          <p:cNvSpPr>
            <a:spLocks noChangeArrowheads="1"/>
          </p:cNvSpPr>
          <p:nvPr/>
        </p:nvSpPr>
        <p:spPr bwMode="auto">
          <a:xfrm>
            <a:off x="2691955" y="5235052"/>
            <a:ext cx="1446143" cy="518288"/>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500" dirty="0" smtClean="0">
                <a:solidFill>
                  <a:srgbClr val="000000"/>
                </a:solidFill>
              </a:rPr>
              <a:t>Pixel </a:t>
            </a:r>
            <a:r>
              <a:rPr lang="en-US" sz="1500" dirty="0" err="1" smtClean="0">
                <a:solidFill>
                  <a:srgbClr val="000000"/>
                </a:solidFill>
              </a:rPr>
              <a:t>Shader</a:t>
            </a:r>
            <a:endParaRPr lang="en-US" sz="1500" dirty="0">
              <a:solidFill>
                <a:srgbClr val="000000"/>
              </a:solidFill>
            </a:endParaRPr>
          </a:p>
        </p:txBody>
      </p:sp>
      <p:sp>
        <p:nvSpPr>
          <p:cNvPr id="32" name="Rectangle 31"/>
          <p:cNvSpPr>
            <a:spLocks noChangeArrowheads="1"/>
          </p:cNvSpPr>
          <p:nvPr/>
        </p:nvSpPr>
        <p:spPr bwMode="auto">
          <a:xfrm>
            <a:off x="2691955" y="6226134"/>
            <a:ext cx="1446143" cy="475741"/>
          </a:xfrm>
          <a:prstGeom prst="rect">
            <a:avLst/>
          </a:prstGeom>
          <a:solidFill>
            <a:srgbClr val="00BCF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500" dirty="0" smtClean="0">
                <a:solidFill>
                  <a:srgbClr val="000000"/>
                </a:solidFill>
              </a:rPr>
              <a:t>Output </a:t>
            </a:r>
          </a:p>
          <a:p>
            <a:pPr algn="ctr" eaLnBrk="1" hangingPunct="1"/>
            <a:r>
              <a:rPr lang="en-US" sz="1500" dirty="0" smtClean="0">
                <a:solidFill>
                  <a:srgbClr val="000000"/>
                </a:solidFill>
              </a:rPr>
              <a:t>Merger</a:t>
            </a:r>
            <a:endParaRPr lang="en-US" sz="1500" dirty="0">
              <a:solidFill>
                <a:srgbClr val="000000"/>
              </a:solidFill>
            </a:endParaRPr>
          </a:p>
        </p:txBody>
      </p:sp>
      <p:sp>
        <p:nvSpPr>
          <p:cNvPr id="34" name="AutoShape 15"/>
          <p:cNvSpPr>
            <a:spLocks noChangeArrowheads="1"/>
          </p:cNvSpPr>
          <p:nvPr/>
        </p:nvSpPr>
        <p:spPr bwMode="auto">
          <a:xfrm>
            <a:off x="3295096" y="5097123"/>
            <a:ext cx="232936" cy="157577"/>
          </a:xfrm>
          <a:prstGeom prst="downArrow">
            <a:avLst>
              <a:gd name="adj1" fmla="val 50000"/>
              <a:gd name="adj2" fmla="val 37500"/>
            </a:avLst>
          </a:prstGeom>
          <a:solidFill>
            <a:srgbClr val="FFFF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35" name="Rectangle 34"/>
          <p:cNvSpPr>
            <a:spLocks noChangeArrowheads="1"/>
          </p:cNvSpPr>
          <p:nvPr/>
        </p:nvSpPr>
        <p:spPr bwMode="auto">
          <a:xfrm>
            <a:off x="369424" y="1133718"/>
            <a:ext cx="1048212" cy="328686"/>
          </a:xfrm>
          <a:prstGeom prst="rect">
            <a:avLst/>
          </a:prstGeom>
          <a:solidFill>
            <a:srgbClr val="FFFF99"/>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100" b="1" dirty="0" smtClean="0">
                <a:solidFill>
                  <a:srgbClr val="000000"/>
                </a:solidFill>
              </a:rPr>
              <a:t>Index Buffer</a:t>
            </a:r>
            <a:endParaRPr lang="en-US" sz="1100" b="1" dirty="0">
              <a:solidFill>
                <a:srgbClr val="000000"/>
              </a:solidFill>
            </a:endParaRPr>
          </a:p>
        </p:txBody>
      </p:sp>
      <p:sp>
        <p:nvSpPr>
          <p:cNvPr id="40" name="Rectangle 39"/>
          <p:cNvSpPr>
            <a:spLocks noChangeArrowheads="1"/>
          </p:cNvSpPr>
          <p:nvPr/>
        </p:nvSpPr>
        <p:spPr bwMode="auto">
          <a:xfrm>
            <a:off x="359040" y="6045024"/>
            <a:ext cx="1048212" cy="290100"/>
          </a:xfrm>
          <a:prstGeom prst="rect">
            <a:avLst/>
          </a:prstGeom>
          <a:solidFill>
            <a:srgbClr val="FFFF99"/>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200" b="1" dirty="0" smtClean="0">
                <a:solidFill>
                  <a:srgbClr val="000000"/>
                </a:solidFill>
              </a:rPr>
              <a:t>Depth/Stencil</a:t>
            </a:r>
            <a:endParaRPr lang="en-US" sz="1200" b="1" dirty="0">
              <a:solidFill>
                <a:srgbClr val="000000"/>
              </a:solidFill>
            </a:endParaRPr>
          </a:p>
        </p:txBody>
      </p:sp>
      <p:sp>
        <p:nvSpPr>
          <p:cNvPr id="41" name="Rectangle 40"/>
          <p:cNvSpPr>
            <a:spLocks noChangeArrowheads="1"/>
          </p:cNvSpPr>
          <p:nvPr/>
        </p:nvSpPr>
        <p:spPr bwMode="auto">
          <a:xfrm>
            <a:off x="349200" y="5230776"/>
            <a:ext cx="1048212" cy="265822"/>
          </a:xfrm>
          <a:prstGeom prst="rect">
            <a:avLst/>
          </a:prstGeom>
          <a:solidFill>
            <a:srgbClr val="FFFF99"/>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500" dirty="0">
                <a:solidFill>
                  <a:srgbClr val="000000"/>
                </a:solidFill>
              </a:rPr>
              <a:t>Texture</a:t>
            </a:r>
          </a:p>
        </p:txBody>
      </p:sp>
      <p:sp>
        <p:nvSpPr>
          <p:cNvPr id="42" name="AutoShape 32"/>
          <p:cNvSpPr>
            <a:spLocks noChangeArrowheads="1"/>
          </p:cNvSpPr>
          <p:nvPr/>
        </p:nvSpPr>
        <p:spPr bwMode="auto">
          <a:xfrm>
            <a:off x="1413438" y="6424781"/>
            <a:ext cx="1289544" cy="215205"/>
          </a:xfrm>
          <a:prstGeom prst="leftRightArrow">
            <a:avLst>
              <a:gd name="adj1" fmla="val 50000"/>
              <a:gd name="adj2" fmla="val 130000"/>
            </a:avLst>
          </a:prstGeom>
          <a:solidFill>
            <a:srgbClr val="FFFFFF"/>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
        <p:nvSpPr>
          <p:cNvPr id="3" name="Rectangle 2"/>
          <p:cNvSpPr/>
          <p:nvPr/>
        </p:nvSpPr>
        <p:spPr>
          <a:xfrm>
            <a:off x="5832369" y="4134737"/>
            <a:ext cx="4881667" cy="830997"/>
          </a:xfrm>
          <a:prstGeom prst="rect">
            <a:avLst/>
          </a:prstGeom>
        </p:spPr>
        <p:txBody>
          <a:bodyPr wrap="square">
            <a:spAutoFit/>
          </a:bodyPr>
          <a:lstStyle/>
          <a:p>
            <a:r>
              <a:rPr lang="en-US" sz="2400" dirty="0">
                <a:solidFill>
                  <a:srgbClr val="FFFFFF"/>
                </a:solidFill>
              </a:rPr>
              <a:t>New stages: Geometry </a:t>
            </a:r>
            <a:r>
              <a:rPr lang="en-US" sz="2400" dirty="0" err="1">
                <a:solidFill>
                  <a:srgbClr val="FFFFFF"/>
                </a:solidFill>
              </a:rPr>
              <a:t>Shader</a:t>
            </a:r>
            <a:r>
              <a:rPr lang="en-US" sz="2400" dirty="0">
                <a:solidFill>
                  <a:srgbClr val="FFFFFF"/>
                </a:solidFill>
              </a:rPr>
              <a:t>, Tessellation</a:t>
            </a:r>
          </a:p>
        </p:txBody>
      </p:sp>
      <p:sp>
        <p:nvSpPr>
          <p:cNvPr id="6" name="Rounded Rectangle 5"/>
          <p:cNvSpPr/>
          <p:nvPr/>
        </p:nvSpPr>
        <p:spPr bwMode="auto">
          <a:xfrm>
            <a:off x="2741290" y="2559245"/>
            <a:ext cx="1396458" cy="279458"/>
          </a:xfrm>
          <a:prstGeom prst="roundRect">
            <a:avLst/>
          </a:prstGeom>
          <a:solidFill>
            <a:srgbClr val="50F448"/>
          </a:solidFill>
          <a:ln w="28575">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1"/>
          <a:lstStyle/>
          <a:p>
            <a:pPr algn="ctr" defTabSz="932406"/>
            <a:r>
              <a:rPr lang="en-US" sz="1600" kern="700" spc="-102" dirty="0" smtClean="0">
                <a:solidFill>
                  <a:srgbClr val="000000"/>
                </a:solidFill>
                <a:ea typeface="Segoe UI" pitchFamily="34" charset="0"/>
                <a:cs typeface="Segoe UI" pitchFamily="34" charset="0"/>
              </a:rPr>
              <a:t>Hull </a:t>
            </a:r>
            <a:r>
              <a:rPr lang="en-US" sz="1600" kern="700" spc="-102" dirty="0" err="1" smtClean="0">
                <a:solidFill>
                  <a:srgbClr val="000000"/>
                </a:solidFill>
                <a:ea typeface="Segoe UI" pitchFamily="34" charset="0"/>
                <a:cs typeface="Segoe UI" pitchFamily="34" charset="0"/>
              </a:rPr>
              <a:t>Shader</a:t>
            </a:r>
            <a:endParaRPr lang="en-US" sz="1600" kern="700" spc="-102" dirty="0">
              <a:solidFill>
                <a:srgbClr val="000000"/>
              </a:solidFill>
              <a:ea typeface="Segoe UI" pitchFamily="34" charset="0"/>
              <a:cs typeface="Segoe UI" pitchFamily="34" charset="0"/>
            </a:endParaRPr>
          </a:p>
        </p:txBody>
      </p:sp>
      <p:sp>
        <p:nvSpPr>
          <p:cNvPr id="44" name="Rounded Rectangle 43"/>
          <p:cNvSpPr/>
          <p:nvPr/>
        </p:nvSpPr>
        <p:spPr bwMode="auto">
          <a:xfrm>
            <a:off x="2741290" y="2894491"/>
            <a:ext cx="1396458" cy="290072"/>
          </a:xfrm>
          <a:prstGeom prst="roundRect">
            <a:avLst/>
          </a:prstGeom>
          <a:solidFill>
            <a:srgbClr val="50F448"/>
          </a:solidFill>
          <a:ln w="28575">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1"/>
          <a:lstStyle/>
          <a:p>
            <a:pPr algn="ctr" defTabSz="932406"/>
            <a:r>
              <a:rPr lang="en-US" sz="1600" kern="700" spc="-102" dirty="0" err="1" smtClean="0">
                <a:solidFill>
                  <a:srgbClr val="000000"/>
                </a:solidFill>
                <a:ea typeface="Segoe UI" pitchFamily="34" charset="0"/>
                <a:cs typeface="Segoe UI" pitchFamily="34" charset="0"/>
              </a:rPr>
              <a:t>Tessellator</a:t>
            </a:r>
            <a:endParaRPr lang="en-US" sz="1600" kern="700" spc="-102" dirty="0">
              <a:solidFill>
                <a:srgbClr val="000000"/>
              </a:solidFill>
              <a:ea typeface="Segoe UI" pitchFamily="34" charset="0"/>
              <a:cs typeface="Segoe UI" pitchFamily="34" charset="0"/>
            </a:endParaRPr>
          </a:p>
        </p:txBody>
      </p:sp>
      <p:sp>
        <p:nvSpPr>
          <p:cNvPr id="45" name="Rounded Rectangle 44"/>
          <p:cNvSpPr/>
          <p:nvPr/>
        </p:nvSpPr>
        <p:spPr bwMode="auto">
          <a:xfrm>
            <a:off x="2741290" y="3229736"/>
            <a:ext cx="1396458" cy="253479"/>
          </a:xfrm>
          <a:prstGeom prst="roundRect">
            <a:avLst/>
          </a:prstGeom>
          <a:solidFill>
            <a:srgbClr val="50F448"/>
          </a:solidFill>
          <a:ln w="28575">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1"/>
          <a:lstStyle/>
          <a:p>
            <a:pPr algn="ctr" defTabSz="932406"/>
            <a:r>
              <a:rPr lang="en-US" sz="1600" kern="700" spc="-102" dirty="0" smtClean="0">
                <a:solidFill>
                  <a:srgbClr val="000000"/>
                </a:solidFill>
                <a:ea typeface="Segoe UI" pitchFamily="34" charset="0"/>
                <a:cs typeface="Segoe UI" pitchFamily="34" charset="0"/>
              </a:rPr>
              <a:t>Domain </a:t>
            </a:r>
            <a:r>
              <a:rPr lang="en-US" sz="1600" kern="700" spc="-102" dirty="0" err="1" smtClean="0">
                <a:solidFill>
                  <a:srgbClr val="000000"/>
                </a:solidFill>
                <a:ea typeface="Segoe UI" pitchFamily="34" charset="0"/>
                <a:cs typeface="Segoe UI" pitchFamily="34" charset="0"/>
              </a:rPr>
              <a:t>Shader</a:t>
            </a:r>
            <a:endParaRPr lang="en-US" sz="1600" kern="700" spc="-102" dirty="0">
              <a:solidFill>
                <a:srgbClr val="000000"/>
              </a:solidFill>
              <a:ea typeface="Segoe UI" pitchFamily="34" charset="0"/>
              <a:cs typeface="Segoe UI" pitchFamily="34" charset="0"/>
            </a:endParaRPr>
          </a:p>
        </p:txBody>
      </p:sp>
      <p:sp>
        <p:nvSpPr>
          <p:cNvPr id="46" name="AutoShape 13"/>
          <p:cNvSpPr>
            <a:spLocks noChangeArrowheads="1"/>
          </p:cNvSpPr>
          <p:nvPr/>
        </p:nvSpPr>
        <p:spPr bwMode="auto">
          <a:xfrm>
            <a:off x="3295096" y="3634144"/>
            <a:ext cx="232936" cy="348116"/>
          </a:xfrm>
          <a:prstGeom prst="downArrow">
            <a:avLst>
              <a:gd name="adj1" fmla="val 50000"/>
              <a:gd name="adj2" fmla="val 37500"/>
            </a:avLst>
          </a:prstGeom>
          <a:solidFill>
            <a:srgbClr val="FFFF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solidFill>
                <a:srgbClr val="FFFFFF"/>
              </a:solidFill>
            </a:endParaRPr>
          </a:p>
        </p:txBody>
      </p:sp>
    </p:spTree>
    <p:extLst>
      <p:ext uri="{BB962C8B-B14F-4D97-AF65-F5344CB8AC3E}">
        <p14:creationId xmlns:p14="http://schemas.microsoft.com/office/powerpoint/2010/main" val="218245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1000"/>
                                        <p:tgtEl>
                                          <p:spTgt spid="44"/>
                                        </p:tgtEl>
                                      </p:cBhvr>
                                    </p:animEffect>
                                    <p:anim calcmode="lin" valueType="num">
                                      <p:cBhvr>
                                        <p:cTn id="13" dur="1000" fill="hold"/>
                                        <p:tgtEl>
                                          <p:spTgt spid="44"/>
                                        </p:tgtEl>
                                        <p:attrNameLst>
                                          <p:attrName>ppt_x</p:attrName>
                                        </p:attrNameLst>
                                      </p:cBhvr>
                                      <p:tavLst>
                                        <p:tav tm="0">
                                          <p:val>
                                            <p:strVal val="#ppt_x"/>
                                          </p:val>
                                        </p:tav>
                                        <p:tav tm="100000">
                                          <p:val>
                                            <p:strVal val="#ppt_x"/>
                                          </p:val>
                                        </p:tav>
                                      </p:tavLst>
                                    </p:anim>
                                    <p:anim calcmode="lin" valueType="num">
                                      <p:cBhvr>
                                        <p:cTn id="14" dur="1000" fill="hold"/>
                                        <p:tgtEl>
                                          <p:spTgt spid="4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1000"/>
                                        <p:tgtEl>
                                          <p:spTgt spid="29"/>
                                        </p:tgtEl>
                                      </p:cBhvr>
                                    </p:animEffect>
                                    <p:anim calcmode="lin" valueType="num">
                                      <p:cBhvr>
                                        <p:cTn id="18" dur="1000" fill="hold"/>
                                        <p:tgtEl>
                                          <p:spTgt spid="29"/>
                                        </p:tgtEl>
                                        <p:attrNameLst>
                                          <p:attrName>ppt_x</p:attrName>
                                        </p:attrNameLst>
                                      </p:cBhvr>
                                      <p:tavLst>
                                        <p:tav tm="0">
                                          <p:val>
                                            <p:strVal val="#ppt_x"/>
                                          </p:val>
                                        </p:tav>
                                        <p:tav tm="100000">
                                          <p:val>
                                            <p:strVal val="#ppt_x"/>
                                          </p:val>
                                        </p:tav>
                                      </p:tavLst>
                                    </p:anim>
                                    <p:anim calcmode="lin" valueType="num">
                                      <p:cBhvr>
                                        <p:cTn id="19" dur="1000" fill="hold"/>
                                        <p:tgtEl>
                                          <p:spTgt spid="2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1000"/>
                                        <p:tgtEl>
                                          <p:spTgt spid="45"/>
                                        </p:tgtEl>
                                      </p:cBhvr>
                                    </p:animEffect>
                                    <p:anim calcmode="lin" valueType="num">
                                      <p:cBhvr>
                                        <p:cTn id="23" dur="1000" fill="hold"/>
                                        <p:tgtEl>
                                          <p:spTgt spid="45"/>
                                        </p:tgtEl>
                                        <p:attrNameLst>
                                          <p:attrName>ppt_x</p:attrName>
                                        </p:attrNameLst>
                                      </p:cBhvr>
                                      <p:tavLst>
                                        <p:tav tm="0">
                                          <p:val>
                                            <p:strVal val="#ppt_x"/>
                                          </p:val>
                                        </p:tav>
                                        <p:tav tm="100000">
                                          <p:val>
                                            <p:strVal val="#ppt_x"/>
                                          </p:val>
                                        </p:tav>
                                      </p:tavLst>
                                    </p:anim>
                                    <p:anim calcmode="lin" valueType="num">
                                      <p:cBhvr>
                                        <p:cTn id="24" dur="1000" fill="hold"/>
                                        <p:tgtEl>
                                          <p:spTgt spid="4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anim calcmode="lin" valueType="num">
                                      <p:cBhvr>
                                        <p:cTn id="28" dur="1000" fill="hold"/>
                                        <p:tgtEl>
                                          <p:spTgt spid="46"/>
                                        </p:tgtEl>
                                        <p:attrNameLst>
                                          <p:attrName>ppt_x</p:attrName>
                                        </p:attrNameLst>
                                      </p:cBhvr>
                                      <p:tavLst>
                                        <p:tav tm="0">
                                          <p:val>
                                            <p:strVal val="#ppt_x"/>
                                          </p:val>
                                        </p:tav>
                                        <p:tav tm="100000">
                                          <p:val>
                                            <p:strVal val="#ppt_x"/>
                                          </p:val>
                                        </p:tav>
                                      </p:tavLst>
                                    </p:anim>
                                    <p:anim calcmode="lin" valueType="num">
                                      <p:cBhvr>
                                        <p:cTn id="29" dur="1000" fill="hold"/>
                                        <p:tgtEl>
                                          <p:spTgt spid="4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1000"/>
                                        <p:tgtEl>
                                          <p:spTgt spid="30"/>
                                        </p:tgtEl>
                                      </p:cBhvr>
                                    </p:animEffect>
                                    <p:anim calcmode="lin" valueType="num">
                                      <p:cBhvr>
                                        <p:cTn id="33" dur="1000" fill="hold"/>
                                        <p:tgtEl>
                                          <p:spTgt spid="30"/>
                                        </p:tgtEl>
                                        <p:attrNameLst>
                                          <p:attrName>ppt_x</p:attrName>
                                        </p:attrNameLst>
                                      </p:cBhvr>
                                      <p:tavLst>
                                        <p:tav tm="0">
                                          <p:val>
                                            <p:strVal val="#ppt_x"/>
                                          </p:val>
                                        </p:tav>
                                        <p:tav tm="100000">
                                          <p:val>
                                            <p:strVal val="#ppt_x"/>
                                          </p:val>
                                        </p:tav>
                                      </p:tavLst>
                                    </p:anim>
                                    <p:anim calcmode="lin" valueType="num">
                                      <p:cBhvr>
                                        <p:cTn id="34" dur="1000" fill="hold"/>
                                        <p:tgtEl>
                                          <p:spTgt spid="3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 grpId="0"/>
      <p:bldP spid="6" grpId="0" animBg="1"/>
      <p:bldP spid="44" grpId="0" animBg="1"/>
      <p:bldP spid="45" grpId="0" animBg="1"/>
      <p:bldP spid="46" grpId="0" animBg="1"/>
    </p:bldLst>
  </p:timing>
</p:sld>
</file>

<file path=ppt/theme/theme1.xml><?xml version="1.0" encoding="utf-8"?>
<a:theme xmlns:a="http://schemas.openxmlformats.org/drawingml/2006/main" name="5-30426_BUILD_2013_Template_Whit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Presentation2" id="{01CC4781-2D43-4389-B8C5-5917EDE70A2B}" vid="{0DD32DD0-D69E-4CFF-A0B1-C3BC1547CA53}"/>
    </a:ext>
  </a:extLst>
</a:theme>
</file>

<file path=ppt/theme/theme2.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Presentation2" id="{01CC4781-2D43-4389-B8C5-5917EDE70A2B}" vid="{15BB8D36-BFCB-4EA6-B816-869B286C4401}"/>
    </a:ext>
  </a:extLst>
</a:theme>
</file>

<file path=ppt/theme/theme3.xml><?xml version="1.0" encoding="utf-8"?>
<a:theme xmlns:a="http://schemas.openxmlformats.org/drawingml/2006/main" name="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4.xml><?xml version="1.0" encoding="utf-8"?>
<a:theme xmlns:a="http://schemas.openxmlformats.org/drawingml/2006/main" name="3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5.xml><?xml version="1.0" encoding="utf-8"?>
<a:theme xmlns:a="http://schemas.openxmlformats.org/drawingml/2006/main" name="2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 Bryan Langley; Mike Riches; Matt Sandy</External_x0020_Speaker>
    <Session_x0020_Code xmlns="2295e2e7-0eeb-498e-8716-217bb2ee6ee3">3-190</Session_x0020_Code>
    <ProductTaxHTField0 xmlns="2295e2e7-0eeb-498e-8716-217bb2ee6ee3">
      <Terms xmlns="http://schemas.microsoft.com/office/infopath/2007/PartnerControls"/>
    </ProductTaxHTField0>
    <Presentation_x0020_Date xmlns="2295e2e7-0eeb-498e-8716-217bb2ee6ee3">2013-06-27T00:00:00-07:00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schemas.openxmlformats.org/package/2006/metadata/core-properties"/>
    <ds:schemaRef ds:uri="http://schemas.microsoft.com/office/2006/documentManagement/types"/>
    <ds:schemaRef ds:uri="http://purl.org/dc/terms/"/>
    <ds:schemaRef ds:uri="230e9df3-be65-4c73-a93b-d1236ebd677e"/>
    <ds:schemaRef ds:uri="8b529f77-48ab-4581-b468-93f09345b8aa"/>
    <ds:schemaRef ds:uri="http://purl.org/dc/elements/1.1/"/>
    <ds:schemaRef ds:uri="http://schemas.microsoft.com/office/infopath/2007/PartnerControls"/>
    <ds:schemaRef ds:uri="http://schemas.microsoft.com/office/2006/metadata/properties"/>
    <ds:schemaRef ds:uri="2295e2e7-0eeb-498e-8716-217bb2ee6ee3"/>
    <ds:schemaRef ds:uri="http://www.w3.org/XML/1998/namespace"/>
    <ds:schemaRef ds:uri="http://purl.org/dc/dcmitype/"/>
  </ds:schemaRefs>
</ds:datastoreItem>
</file>

<file path=customXml/itemProps3.xml><?xml version="1.0" encoding="utf-8"?>
<ds:datastoreItem xmlns:ds="http://schemas.openxmlformats.org/officeDocument/2006/customXml" ds:itemID="{0B689815-4B65-4FA2-B74B-E9A4DF6AE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Build_2013_Template_16x9_v02</Template>
  <TotalTime>42</TotalTime>
  <Words>4323</Words>
  <Application>Microsoft Office PowerPoint</Application>
  <PresentationFormat>Custom</PresentationFormat>
  <Paragraphs>485</Paragraphs>
  <Slides>39</Slides>
  <Notes>30</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39</vt:i4>
      </vt:variant>
    </vt:vector>
  </HeadingPairs>
  <TitlesOfParts>
    <vt:vector size="53" baseType="lpstr">
      <vt:lpstr>ＭＳ Ｐゴシック</vt:lpstr>
      <vt:lpstr>Arial</vt:lpstr>
      <vt:lpstr>Avenir LT Pro 45 Book</vt:lpstr>
      <vt:lpstr>Calibri</vt:lpstr>
      <vt:lpstr>Consolas</vt:lpstr>
      <vt:lpstr>Courier New</vt:lpstr>
      <vt:lpstr>Segoe UI</vt:lpstr>
      <vt:lpstr>Segoe UI Light</vt:lpstr>
      <vt:lpstr>Wingdings</vt:lpstr>
      <vt:lpstr>5-30426_BUILD_2013_Template_White</vt:lpstr>
      <vt:lpstr>1_5-30426_BUILD_2013_Template_D.Blue</vt:lpstr>
      <vt:lpstr>Build_Template_16x9 - Rev 03</vt:lpstr>
      <vt:lpstr>3_Build_Template_16x9 - Rev 03</vt:lpstr>
      <vt:lpstr>2_5-30426_BUILD_2013_Template_D.Blue</vt:lpstr>
      <vt:lpstr>PowerPoint Presentation</vt:lpstr>
      <vt:lpstr>Bringing PC Desktop Games to the Windows Store</vt:lpstr>
      <vt:lpstr>Who you are: </vt:lpstr>
      <vt:lpstr>Agenda </vt:lpstr>
      <vt:lpstr>Why bring your game to Windows Store?   </vt:lpstr>
      <vt:lpstr>Estimated Porting Costs</vt:lpstr>
      <vt:lpstr>Updating Direct3D 9 to Direct3D 11</vt:lpstr>
      <vt:lpstr>Why Direct3D 11</vt:lpstr>
      <vt:lpstr>Direct3D 11 Pipeline</vt:lpstr>
      <vt:lpstr>Direct3D 11 Key Concepts</vt:lpstr>
      <vt:lpstr>Direct3D 9 v Direct3D 11 API</vt:lpstr>
      <vt:lpstr>DirectX Graphics Infrastructure (DXGI)</vt:lpstr>
      <vt:lpstr>Direct3D 9 vs DXGI API</vt:lpstr>
      <vt:lpstr>Devices and Contexts</vt:lpstr>
      <vt:lpstr>Feature level == GPU Generation</vt:lpstr>
      <vt:lpstr>Shaders</vt:lpstr>
      <vt:lpstr>Other considerations</vt:lpstr>
      <vt:lpstr>DEMO: Porting from DX9 to DX11  Sample can be found at: http://go.microsoft.com/fwlink/?LinkID=288801&amp;clcid=0x409 </vt:lpstr>
      <vt:lpstr>2D and Audio</vt:lpstr>
      <vt:lpstr>2-D Graphics, Text, and UI</vt:lpstr>
      <vt:lpstr>Game Audio Overview</vt:lpstr>
      <vt:lpstr>Using XAudio2</vt:lpstr>
      <vt:lpstr>Input and events</vt:lpstr>
      <vt:lpstr>HWND  CoreWindow</vt:lpstr>
      <vt:lpstr>WndProc  Events</vt:lpstr>
      <vt:lpstr>Message pump  Dispatcher::ProcessEvents</vt:lpstr>
      <vt:lpstr>DEMO: Using CoreWindowt: </vt:lpstr>
      <vt:lpstr>Supporting touch input: PointerPoint</vt:lpstr>
      <vt:lpstr>Mouse-look controls</vt:lpstr>
      <vt:lpstr>Implementing touch-look</vt:lpstr>
      <vt:lpstr>Implementing touch-look</vt:lpstr>
      <vt:lpstr>Game controller support</vt:lpstr>
      <vt:lpstr>Support multiple input types</vt:lpstr>
      <vt:lpstr>Live tiles</vt:lpstr>
      <vt:lpstr>Notifications</vt:lpstr>
      <vt:lpstr>Resources</vt:lpstr>
      <vt:lpstr>Resources</vt:lpstr>
      <vt:lpstr>Evaluate this session</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PC Desktop Games to the Windows Store</dc:title>
  <dc:subject>Build 2013</dc:subject>
  <dc:creator>Shows</dc:creator>
  <cp:keywords>Build 2013</cp:keywords>
  <dc:description>Template: Mitchell Derrey, Silver Fox Productions
Formatting: 
Date: October 26-28, 2013
Location: San Francisco, CA
Audience Type: Internal</dc:description>
  <cp:lastModifiedBy>Shows</cp:lastModifiedBy>
  <cp:revision>4</cp:revision>
  <dcterms:created xsi:type="dcterms:W3CDTF">2013-06-27T18:13:58Z</dcterms:created>
  <dcterms:modified xsi:type="dcterms:W3CDTF">2013-06-28T01:33:54Z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