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30" r:id="rId4"/>
    <p:sldMasterId id="2147484401" r:id="rId5"/>
  </p:sldMasterIdLst>
  <p:notesMasterIdLst>
    <p:notesMasterId r:id="rId33"/>
  </p:notesMasterIdLst>
  <p:handoutMasterIdLst>
    <p:handoutMasterId r:id="rId34"/>
  </p:handoutMasterIdLst>
  <p:sldIdLst>
    <p:sldId id="1164" r:id="rId6"/>
    <p:sldId id="1118" r:id="rId7"/>
    <p:sldId id="1155" r:id="rId8"/>
    <p:sldId id="1138" r:id="rId9"/>
    <p:sldId id="1139" r:id="rId10"/>
    <p:sldId id="1136" r:id="rId11"/>
    <p:sldId id="1141" r:id="rId12"/>
    <p:sldId id="1143" r:id="rId13"/>
    <p:sldId id="1144" r:id="rId14"/>
    <p:sldId id="1145" r:id="rId15"/>
    <p:sldId id="1140" r:id="rId16"/>
    <p:sldId id="1135" r:id="rId17"/>
    <p:sldId id="1137" r:id="rId18"/>
    <p:sldId id="1159" r:id="rId19"/>
    <p:sldId id="1152" r:id="rId20"/>
    <p:sldId id="1160" r:id="rId21"/>
    <p:sldId id="1161" r:id="rId22"/>
    <p:sldId id="1162" r:id="rId23"/>
    <p:sldId id="1157" r:id="rId24"/>
    <p:sldId id="1158" r:id="rId25"/>
    <p:sldId id="1163" r:id="rId26"/>
    <p:sldId id="1156" r:id="rId27"/>
    <p:sldId id="1149" r:id="rId28"/>
    <p:sldId id="1151" r:id="rId29"/>
    <p:sldId id="1153" r:id="rId30"/>
    <p:sldId id="1154" r:id="rId31"/>
    <p:sldId id="1110" r:id="rId32"/>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Template" id="{D88B19E0-7F40-4EB1-BF25-B9D8E02B1AB4}">
          <p14:sldIdLst>
            <p14:sldId id="1164"/>
            <p14:sldId id="1118"/>
            <p14:sldId id="1155"/>
            <p14:sldId id="1138"/>
            <p14:sldId id="1139"/>
            <p14:sldId id="1136"/>
            <p14:sldId id="1141"/>
            <p14:sldId id="1143"/>
            <p14:sldId id="1144"/>
            <p14:sldId id="1145"/>
            <p14:sldId id="1140"/>
            <p14:sldId id="1135"/>
            <p14:sldId id="1137"/>
            <p14:sldId id="1159"/>
            <p14:sldId id="1152"/>
            <p14:sldId id="1160"/>
            <p14:sldId id="1161"/>
            <p14:sldId id="1162"/>
            <p14:sldId id="1157"/>
            <p14:sldId id="1158"/>
            <p14:sldId id="1163"/>
            <p14:sldId id="1156"/>
            <p14:sldId id="1149"/>
            <p14:sldId id="1151"/>
            <p14:sldId id="1153"/>
            <p14:sldId id="1154"/>
            <p14:sldId id="1110"/>
          </p14:sldIdLst>
        </p14:section>
      </p14:sectionLst>
    </p:ex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323232"/>
    <a:srgbClr val="1E1E1E"/>
    <a:srgbClr val="666666"/>
    <a:srgbClr val="505050"/>
    <a:srgbClr val="00BCF2"/>
    <a:srgbClr val="FFFFFF"/>
    <a:srgbClr val="000000"/>
    <a:srgbClr val="969696"/>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3738" autoAdjust="0"/>
  </p:normalViewPr>
  <p:slideViewPr>
    <p:cSldViewPr>
      <p:cViewPr varScale="1">
        <p:scale>
          <a:sx n="84" d="100"/>
          <a:sy n="84" d="100"/>
        </p:scale>
        <p:origin x="1452" y="90"/>
      </p:cViewPr>
      <p:guideLst>
        <p:guide orient="horz" pos="188"/>
        <p:guide orient="horz" pos="763"/>
        <p:guide orient="horz" pos="1339"/>
        <p:guide orient="horz" pos="2491"/>
        <p:guide orient="horz" pos="4218"/>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95" d="100"/>
          <a:sy n="95" d="100"/>
        </p:scale>
        <p:origin x="358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0F800D-047D-4113-B445-4ECB6AEC9671}" type="doc">
      <dgm:prSet loTypeId="urn:microsoft.com/office/officeart/2005/8/layout/equation1" loCatId="relationship" qsTypeId="urn:microsoft.com/office/officeart/2005/8/quickstyle/simple1" qsCatId="simple" csTypeId="urn:microsoft.com/office/officeart/2005/8/colors/colorful1" csCatId="colorful" phldr="1"/>
      <dgm:spPr/>
    </dgm:pt>
    <dgm:pt modelId="{868E688F-9B61-4436-A821-77200D791BE3}">
      <dgm:prSet phldrT="[Text]" custT="1"/>
      <dgm:spPr/>
      <dgm:t>
        <a:bodyPr/>
        <a:lstStyle/>
        <a:p>
          <a:r>
            <a:rPr lang="en-US" sz="2000" dirty="0" smtClean="0"/>
            <a:t>Runtime</a:t>
          </a:r>
          <a:endParaRPr lang="en-US" sz="2000" dirty="0"/>
        </a:p>
      </dgm:t>
    </dgm:pt>
    <dgm:pt modelId="{F8EB9A50-F757-4B37-9C84-7A38604DC0CC}" type="parTrans" cxnId="{097E16C7-6DCF-49C3-9A38-239C60350623}">
      <dgm:prSet/>
      <dgm:spPr/>
      <dgm:t>
        <a:bodyPr/>
        <a:lstStyle/>
        <a:p>
          <a:endParaRPr lang="en-US" sz="2000"/>
        </a:p>
      </dgm:t>
    </dgm:pt>
    <dgm:pt modelId="{7FE4BFC3-8046-4EA6-A881-3213F76E1388}" type="sibTrans" cxnId="{097E16C7-6DCF-49C3-9A38-239C60350623}">
      <dgm:prSet custT="1"/>
      <dgm:spPr/>
      <dgm:t>
        <a:bodyPr/>
        <a:lstStyle/>
        <a:p>
          <a:endParaRPr lang="en-US" sz="2000"/>
        </a:p>
      </dgm:t>
    </dgm:pt>
    <dgm:pt modelId="{6DCF31D4-41EF-440B-8788-908DF13EAB40}">
      <dgm:prSet phldrT="[Text]" custT="1"/>
      <dgm:spPr/>
      <dgm:t>
        <a:bodyPr/>
        <a:lstStyle/>
        <a:p>
          <a:r>
            <a:rPr lang="en-US" sz="2000" dirty="0" smtClean="0"/>
            <a:t>Libraries</a:t>
          </a:r>
          <a:endParaRPr lang="en-US" sz="2000" dirty="0"/>
        </a:p>
      </dgm:t>
    </dgm:pt>
    <dgm:pt modelId="{D4E48FA3-A3B7-4854-9392-A8A9FB49D9F3}" type="parTrans" cxnId="{9566F3AA-FD9B-4C67-8C7E-3FB11ACEC19C}">
      <dgm:prSet/>
      <dgm:spPr/>
      <dgm:t>
        <a:bodyPr/>
        <a:lstStyle/>
        <a:p>
          <a:endParaRPr lang="en-US" sz="2000"/>
        </a:p>
      </dgm:t>
    </dgm:pt>
    <dgm:pt modelId="{02A0BD28-A8F1-4676-A1C3-67F17677AC79}" type="sibTrans" cxnId="{9566F3AA-FD9B-4C67-8C7E-3FB11ACEC19C}">
      <dgm:prSet custT="1"/>
      <dgm:spPr/>
      <dgm:t>
        <a:bodyPr/>
        <a:lstStyle/>
        <a:p>
          <a:endParaRPr lang="en-US" sz="2000"/>
        </a:p>
      </dgm:t>
    </dgm:pt>
    <dgm:pt modelId="{5460C4E5-F781-4EED-BC68-BC21AD59D016}">
      <dgm:prSet phldrT="[Text]" custT="1"/>
      <dgm:spPr/>
      <dgm:t>
        <a:bodyPr/>
        <a:lstStyle/>
        <a:p>
          <a:r>
            <a:rPr lang="en-US" sz="2400" dirty="0" smtClean="0"/>
            <a:t>.NET</a:t>
          </a:r>
          <a:endParaRPr lang="en-US" sz="2400" dirty="0"/>
        </a:p>
      </dgm:t>
    </dgm:pt>
    <dgm:pt modelId="{A5F1D24F-7171-469F-A74F-F67AABFEFB69}" type="parTrans" cxnId="{8EF20BBB-D7C4-4C85-BC2A-652C4BAE7C3B}">
      <dgm:prSet/>
      <dgm:spPr/>
      <dgm:t>
        <a:bodyPr/>
        <a:lstStyle/>
        <a:p>
          <a:endParaRPr lang="en-US" sz="2000"/>
        </a:p>
      </dgm:t>
    </dgm:pt>
    <dgm:pt modelId="{BCAD7EC8-5B06-42ED-B829-0B335A1550BA}" type="sibTrans" cxnId="{8EF20BBB-D7C4-4C85-BC2A-652C4BAE7C3B}">
      <dgm:prSet/>
      <dgm:spPr/>
      <dgm:t>
        <a:bodyPr/>
        <a:lstStyle/>
        <a:p>
          <a:endParaRPr lang="en-US" sz="2000"/>
        </a:p>
      </dgm:t>
    </dgm:pt>
    <dgm:pt modelId="{1E44D0FA-AF85-4C0B-8321-368D095CC643}">
      <dgm:prSet phldrT="[Text]" custT="1"/>
      <dgm:spPr/>
      <dgm:t>
        <a:bodyPr/>
        <a:lstStyle/>
        <a:p>
          <a:r>
            <a:rPr lang="en-US" sz="1600" dirty="0" smtClean="0"/>
            <a:t>Languages</a:t>
          </a:r>
          <a:endParaRPr lang="en-US" sz="1600" dirty="0"/>
        </a:p>
      </dgm:t>
    </dgm:pt>
    <dgm:pt modelId="{B9E633B4-541C-4AE3-BF3D-4822079D9B4E}" type="parTrans" cxnId="{C12BC3C9-2DEC-4DEA-9CDF-368CCB5EA591}">
      <dgm:prSet/>
      <dgm:spPr/>
      <dgm:t>
        <a:bodyPr/>
        <a:lstStyle/>
        <a:p>
          <a:endParaRPr lang="en-US" sz="2000"/>
        </a:p>
      </dgm:t>
    </dgm:pt>
    <dgm:pt modelId="{4526E6DD-A5F7-4B66-A756-800684207D46}" type="sibTrans" cxnId="{C12BC3C9-2DEC-4DEA-9CDF-368CCB5EA591}">
      <dgm:prSet custT="1"/>
      <dgm:spPr/>
      <dgm:t>
        <a:bodyPr/>
        <a:lstStyle/>
        <a:p>
          <a:endParaRPr lang="en-US" sz="2000"/>
        </a:p>
      </dgm:t>
    </dgm:pt>
    <dgm:pt modelId="{57583E6A-C5BC-47AE-AEBF-35A6EBB6A39E}">
      <dgm:prSet phldrT="[Text]" custT="1"/>
      <dgm:spPr/>
      <dgm:t>
        <a:bodyPr/>
        <a:lstStyle/>
        <a:p>
          <a:r>
            <a:rPr lang="en-US" sz="2400" dirty="0" smtClean="0"/>
            <a:t>Tools</a:t>
          </a:r>
          <a:endParaRPr lang="en-US" sz="2400" dirty="0"/>
        </a:p>
      </dgm:t>
    </dgm:pt>
    <dgm:pt modelId="{A3E45F6D-ECA5-464B-A8AC-23285C4B11C4}" type="parTrans" cxnId="{64C6B6A5-B145-41CB-AB20-CB0799AFA12A}">
      <dgm:prSet/>
      <dgm:spPr/>
      <dgm:t>
        <a:bodyPr/>
        <a:lstStyle/>
        <a:p>
          <a:endParaRPr lang="en-US" sz="2000"/>
        </a:p>
      </dgm:t>
    </dgm:pt>
    <dgm:pt modelId="{C4AAF823-294E-4B7F-97F2-AB023439E74A}" type="sibTrans" cxnId="{64C6B6A5-B145-41CB-AB20-CB0799AFA12A}">
      <dgm:prSet custT="1"/>
      <dgm:spPr/>
      <dgm:t>
        <a:bodyPr/>
        <a:lstStyle/>
        <a:p>
          <a:endParaRPr lang="en-US" sz="2000"/>
        </a:p>
      </dgm:t>
    </dgm:pt>
    <dgm:pt modelId="{EC4F97C2-16E7-4FD2-A43A-8B997CF5E673}" type="pres">
      <dgm:prSet presAssocID="{EF0F800D-047D-4113-B445-4ECB6AEC9671}" presName="linearFlow" presStyleCnt="0">
        <dgm:presLayoutVars>
          <dgm:dir/>
          <dgm:resizeHandles val="exact"/>
        </dgm:presLayoutVars>
      </dgm:prSet>
      <dgm:spPr/>
    </dgm:pt>
    <dgm:pt modelId="{00EF79AC-23E6-4E35-AB5B-1D2EC0AC3BE3}" type="pres">
      <dgm:prSet presAssocID="{868E688F-9B61-4436-A821-77200D791BE3}" presName="node" presStyleLbl="node1" presStyleIdx="0" presStyleCnt="5">
        <dgm:presLayoutVars>
          <dgm:bulletEnabled val="1"/>
        </dgm:presLayoutVars>
      </dgm:prSet>
      <dgm:spPr/>
      <dgm:t>
        <a:bodyPr/>
        <a:lstStyle/>
        <a:p>
          <a:endParaRPr lang="en-US"/>
        </a:p>
      </dgm:t>
    </dgm:pt>
    <dgm:pt modelId="{03DEC2C5-5C2E-4218-AB03-625CED007102}" type="pres">
      <dgm:prSet presAssocID="{7FE4BFC3-8046-4EA6-A881-3213F76E1388}" presName="spacerL" presStyleCnt="0"/>
      <dgm:spPr/>
    </dgm:pt>
    <dgm:pt modelId="{D9F5CBA9-ECD5-4260-B0BC-A91CEF2564C8}" type="pres">
      <dgm:prSet presAssocID="{7FE4BFC3-8046-4EA6-A881-3213F76E1388}" presName="sibTrans" presStyleLbl="sibTrans2D1" presStyleIdx="0" presStyleCnt="4"/>
      <dgm:spPr/>
      <dgm:t>
        <a:bodyPr/>
        <a:lstStyle/>
        <a:p>
          <a:endParaRPr lang="en-US"/>
        </a:p>
      </dgm:t>
    </dgm:pt>
    <dgm:pt modelId="{F85CF0D5-538D-4EAF-B379-0F1A11FFEBE6}" type="pres">
      <dgm:prSet presAssocID="{7FE4BFC3-8046-4EA6-A881-3213F76E1388}" presName="spacerR" presStyleCnt="0"/>
      <dgm:spPr/>
    </dgm:pt>
    <dgm:pt modelId="{10B4AD4D-1778-45D1-A463-8A4D4665E329}" type="pres">
      <dgm:prSet presAssocID="{6DCF31D4-41EF-440B-8788-908DF13EAB40}" presName="node" presStyleLbl="node1" presStyleIdx="1" presStyleCnt="5">
        <dgm:presLayoutVars>
          <dgm:bulletEnabled val="1"/>
        </dgm:presLayoutVars>
      </dgm:prSet>
      <dgm:spPr/>
      <dgm:t>
        <a:bodyPr/>
        <a:lstStyle/>
        <a:p>
          <a:endParaRPr lang="en-US"/>
        </a:p>
      </dgm:t>
    </dgm:pt>
    <dgm:pt modelId="{636D8252-F85D-4703-84F3-313F0304DDF8}" type="pres">
      <dgm:prSet presAssocID="{02A0BD28-A8F1-4676-A1C3-67F17677AC79}" presName="spacerL" presStyleCnt="0"/>
      <dgm:spPr/>
    </dgm:pt>
    <dgm:pt modelId="{AFFF2E85-E777-4F62-9AC4-639093EC606B}" type="pres">
      <dgm:prSet presAssocID="{02A0BD28-A8F1-4676-A1C3-67F17677AC79}" presName="sibTrans" presStyleLbl="sibTrans2D1" presStyleIdx="1" presStyleCnt="4"/>
      <dgm:spPr/>
      <dgm:t>
        <a:bodyPr/>
        <a:lstStyle/>
        <a:p>
          <a:endParaRPr lang="en-US"/>
        </a:p>
      </dgm:t>
    </dgm:pt>
    <dgm:pt modelId="{1931D030-27FC-4D0A-8F1C-C665B24EF292}" type="pres">
      <dgm:prSet presAssocID="{02A0BD28-A8F1-4676-A1C3-67F17677AC79}" presName="spacerR" presStyleCnt="0"/>
      <dgm:spPr/>
    </dgm:pt>
    <dgm:pt modelId="{23A36BEC-75C4-4B0F-BEA5-85AF6B84F456}" type="pres">
      <dgm:prSet presAssocID="{1E44D0FA-AF85-4C0B-8321-368D095CC643}" presName="node" presStyleLbl="node1" presStyleIdx="2" presStyleCnt="5">
        <dgm:presLayoutVars>
          <dgm:bulletEnabled val="1"/>
        </dgm:presLayoutVars>
      </dgm:prSet>
      <dgm:spPr/>
      <dgm:t>
        <a:bodyPr/>
        <a:lstStyle/>
        <a:p>
          <a:endParaRPr lang="en-US"/>
        </a:p>
      </dgm:t>
    </dgm:pt>
    <dgm:pt modelId="{F7CF9806-E475-46B4-BBFA-56EAC75102B9}" type="pres">
      <dgm:prSet presAssocID="{4526E6DD-A5F7-4B66-A756-800684207D46}" presName="spacerL" presStyleCnt="0"/>
      <dgm:spPr/>
    </dgm:pt>
    <dgm:pt modelId="{FBB468B0-BDF5-4B3B-8FDA-A028018DF022}" type="pres">
      <dgm:prSet presAssocID="{4526E6DD-A5F7-4B66-A756-800684207D46}" presName="sibTrans" presStyleLbl="sibTrans2D1" presStyleIdx="2" presStyleCnt="4"/>
      <dgm:spPr/>
      <dgm:t>
        <a:bodyPr/>
        <a:lstStyle/>
        <a:p>
          <a:endParaRPr lang="en-US"/>
        </a:p>
      </dgm:t>
    </dgm:pt>
    <dgm:pt modelId="{45B79BD6-C5F1-4B60-981B-0CC5E7A9C06A}" type="pres">
      <dgm:prSet presAssocID="{4526E6DD-A5F7-4B66-A756-800684207D46}" presName="spacerR" presStyleCnt="0"/>
      <dgm:spPr/>
    </dgm:pt>
    <dgm:pt modelId="{AA0EB50A-3FBD-409A-8A96-70C74970FCAF}" type="pres">
      <dgm:prSet presAssocID="{57583E6A-C5BC-47AE-AEBF-35A6EBB6A39E}" presName="node" presStyleLbl="node1" presStyleIdx="3" presStyleCnt="5">
        <dgm:presLayoutVars>
          <dgm:bulletEnabled val="1"/>
        </dgm:presLayoutVars>
      </dgm:prSet>
      <dgm:spPr/>
      <dgm:t>
        <a:bodyPr/>
        <a:lstStyle/>
        <a:p>
          <a:endParaRPr lang="en-US"/>
        </a:p>
      </dgm:t>
    </dgm:pt>
    <dgm:pt modelId="{42069177-AD52-442B-A0D1-7AFB782A8D2F}" type="pres">
      <dgm:prSet presAssocID="{C4AAF823-294E-4B7F-97F2-AB023439E74A}" presName="spacerL" presStyleCnt="0"/>
      <dgm:spPr/>
    </dgm:pt>
    <dgm:pt modelId="{789290A4-F36B-43F3-8F2E-62D809AC3414}" type="pres">
      <dgm:prSet presAssocID="{C4AAF823-294E-4B7F-97F2-AB023439E74A}" presName="sibTrans" presStyleLbl="sibTrans2D1" presStyleIdx="3" presStyleCnt="4"/>
      <dgm:spPr/>
      <dgm:t>
        <a:bodyPr/>
        <a:lstStyle/>
        <a:p>
          <a:endParaRPr lang="en-US"/>
        </a:p>
      </dgm:t>
    </dgm:pt>
    <dgm:pt modelId="{C1DA2903-95E0-4934-A0DA-0183E291EF34}" type="pres">
      <dgm:prSet presAssocID="{C4AAF823-294E-4B7F-97F2-AB023439E74A}" presName="spacerR" presStyleCnt="0"/>
      <dgm:spPr/>
    </dgm:pt>
    <dgm:pt modelId="{C308D7BF-C1FF-49F1-86A4-35686327CAFB}" type="pres">
      <dgm:prSet presAssocID="{5460C4E5-F781-4EED-BC68-BC21AD59D016}" presName="node" presStyleLbl="node1" presStyleIdx="4" presStyleCnt="5">
        <dgm:presLayoutVars>
          <dgm:bulletEnabled val="1"/>
        </dgm:presLayoutVars>
      </dgm:prSet>
      <dgm:spPr/>
      <dgm:t>
        <a:bodyPr/>
        <a:lstStyle/>
        <a:p>
          <a:endParaRPr lang="en-US"/>
        </a:p>
      </dgm:t>
    </dgm:pt>
  </dgm:ptLst>
  <dgm:cxnLst>
    <dgm:cxn modelId="{414775D7-F6FA-4F1A-B647-344306EBC12D}" type="presOf" srcId="{6DCF31D4-41EF-440B-8788-908DF13EAB40}" destId="{10B4AD4D-1778-45D1-A463-8A4D4665E329}" srcOrd="0" destOrd="0" presId="urn:microsoft.com/office/officeart/2005/8/layout/equation1"/>
    <dgm:cxn modelId="{C2981C91-5D39-4B1A-A368-A080AC61EA0E}" type="presOf" srcId="{4526E6DD-A5F7-4B66-A756-800684207D46}" destId="{FBB468B0-BDF5-4B3B-8FDA-A028018DF022}" srcOrd="0" destOrd="0" presId="urn:microsoft.com/office/officeart/2005/8/layout/equation1"/>
    <dgm:cxn modelId="{18B2A475-BB1B-4C05-AD3D-529223AAB87B}" type="presOf" srcId="{7FE4BFC3-8046-4EA6-A881-3213F76E1388}" destId="{D9F5CBA9-ECD5-4260-B0BC-A91CEF2564C8}" srcOrd="0" destOrd="0" presId="urn:microsoft.com/office/officeart/2005/8/layout/equation1"/>
    <dgm:cxn modelId="{64C6B6A5-B145-41CB-AB20-CB0799AFA12A}" srcId="{EF0F800D-047D-4113-B445-4ECB6AEC9671}" destId="{57583E6A-C5BC-47AE-AEBF-35A6EBB6A39E}" srcOrd="3" destOrd="0" parTransId="{A3E45F6D-ECA5-464B-A8AC-23285C4B11C4}" sibTransId="{C4AAF823-294E-4B7F-97F2-AB023439E74A}"/>
    <dgm:cxn modelId="{7531067C-786A-4BA2-9910-9424C5229DEF}" type="presOf" srcId="{5460C4E5-F781-4EED-BC68-BC21AD59D016}" destId="{C308D7BF-C1FF-49F1-86A4-35686327CAFB}" srcOrd="0" destOrd="0" presId="urn:microsoft.com/office/officeart/2005/8/layout/equation1"/>
    <dgm:cxn modelId="{9566F3AA-FD9B-4C67-8C7E-3FB11ACEC19C}" srcId="{EF0F800D-047D-4113-B445-4ECB6AEC9671}" destId="{6DCF31D4-41EF-440B-8788-908DF13EAB40}" srcOrd="1" destOrd="0" parTransId="{D4E48FA3-A3B7-4854-9392-A8A9FB49D9F3}" sibTransId="{02A0BD28-A8F1-4676-A1C3-67F17677AC79}"/>
    <dgm:cxn modelId="{8098917B-ABBE-40EC-A5D8-89C1980DE106}" type="presOf" srcId="{868E688F-9B61-4436-A821-77200D791BE3}" destId="{00EF79AC-23E6-4E35-AB5B-1D2EC0AC3BE3}" srcOrd="0" destOrd="0" presId="urn:microsoft.com/office/officeart/2005/8/layout/equation1"/>
    <dgm:cxn modelId="{90BBFA46-6546-4329-AB8C-3CBBE66001C7}" type="presOf" srcId="{EF0F800D-047D-4113-B445-4ECB6AEC9671}" destId="{EC4F97C2-16E7-4FD2-A43A-8B997CF5E673}" srcOrd="0" destOrd="0" presId="urn:microsoft.com/office/officeart/2005/8/layout/equation1"/>
    <dgm:cxn modelId="{097E16C7-6DCF-49C3-9A38-239C60350623}" srcId="{EF0F800D-047D-4113-B445-4ECB6AEC9671}" destId="{868E688F-9B61-4436-A821-77200D791BE3}" srcOrd="0" destOrd="0" parTransId="{F8EB9A50-F757-4B37-9C84-7A38604DC0CC}" sibTransId="{7FE4BFC3-8046-4EA6-A881-3213F76E1388}"/>
    <dgm:cxn modelId="{71B6FF9D-92EF-48A4-B815-7390DC41BF4E}" type="presOf" srcId="{57583E6A-C5BC-47AE-AEBF-35A6EBB6A39E}" destId="{AA0EB50A-3FBD-409A-8A96-70C74970FCAF}" srcOrd="0" destOrd="0" presId="urn:microsoft.com/office/officeart/2005/8/layout/equation1"/>
    <dgm:cxn modelId="{C12BC3C9-2DEC-4DEA-9CDF-368CCB5EA591}" srcId="{EF0F800D-047D-4113-B445-4ECB6AEC9671}" destId="{1E44D0FA-AF85-4C0B-8321-368D095CC643}" srcOrd="2" destOrd="0" parTransId="{B9E633B4-541C-4AE3-BF3D-4822079D9B4E}" sibTransId="{4526E6DD-A5F7-4B66-A756-800684207D46}"/>
    <dgm:cxn modelId="{3AF35959-D08C-4CF5-A2DF-DABEA1203CF5}" type="presOf" srcId="{02A0BD28-A8F1-4676-A1C3-67F17677AC79}" destId="{AFFF2E85-E777-4F62-9AC4-639093EC606B}" srcOrd="0" destOrd="0" presId="urn:microsoft.com/office/officeart/2005/8/layout/equation1"/>
    <dgm:cxn modelId="{F1B953E2-C133-4B05-AC46-303F0F179F49}" type="presOf" srcId="{1E44D0FA-AF85-4C0B-8321-368D095CC643}" destId="{23A36BEC-75C4-4B0F-BEA5-85AF6B84F456}" srcOrd="0" destOrd="0" presId="urn:microsoft.com/office/officeart/2005/8/layout/equation1"/>
    <dgm:cxn modelId="{98768916-CB11-4C5B-B626-1B727406735C}" type="presOf" srcId="{C4AAF823-294E-4B7F-97F2-AB023439E74A}" destId="{789290A4-F36B-43F3-8F2E-62D809AC3414}" srcOrd="0" destOrd="0" presId="urn:microsoft.com/office/officeart/2005/8/layout/equation1"/>
    <dgm:cxn modelId="{8EF20BBB-D7C4-4C85-BC2A-652C4BAE7C3B}" srcId="{EF0F800D-047D-4113-B445-4ECB6AEC9671}" destId="{5460C4E5-F781-4EED-BC68-BC21AD59D016}" srcOrd="4" destOrd="0" parTransId="{A5F1D24F-7171-469F-A74F-F67AABFEFB69}" sibTransId="{BCAD7EC8-5B06-42ED-B829-0B335A1550BA}"/>
    <dgm:cxn modelId="{F14DAA08-92DA-436E-AFBA-8F0A52ACED8F}" type="presParOf" srcId="{EC4F97C2-16E7-4FD2-A43A-8B997CF5E673}" destId="{00EF79AC-23E6-4E35-AB5B-1D2EC0AC3BE3}" srcOrd="0" destOrd="0" presId="urn:microsoft.com/office/officeart/2005/8/layout/equation1"/>
    <dgm:cxn modelId="{032163D3-DB38-4EC0-A722-9A6558B82463}" type="presParOf" srcId="{EC4F97C2-16E7-4FD2-A43A-8B997CF5E673}" destId="{03DEC2C5-5C2E-4218-AB03-625CED007102}" srcOrd="1" destOrd="0" presId="urn:microsoft.com/office/officeart/2005/8/layout/equation1"/>
    <dgm:cxn modelId="{C077D0E0-0194-4B20-AD48-9898CA511B76}" type="presParOf" srcId="{EC4F97C2-16E7-4FD2-A43A-8B997CF5E673}" destId="{D9F5CBA9-ECD5-4260-B0BC-A91CEF2564C8}" srcOrd="2" destOrd="0" presId="urn:microsoft.com/office/officeart/2005/8/layout/equation1"/>
    <dgm:cxn modelId="{4FAA05A0-4123-4DB8-B289-373B42D7E556}" type="presParOf" srcId="{EC4F97C2-16E7-4FD2-A43A-8B997CF5E673}" destId="{F85CF0D5-538D-4EAF-B379-0F1A11FFEBE6}" srcOrd="3" destOrd="0" presId="urn:microsoft.com/office/officeart/2005/8/layout/equation1"/>
    <dgm:cxn modelId="{CA5A98BB-7984-43D6-97DF-C894CE3FB07E}" type="presParOf" srcId="{EC4F97C2-16E7-4FD2-A43A-8B997CF5E673}" destId="{10B4AD4D-1778-45D1-A463-8A4D4665E329}" srcOrd="4" destOrd="0" presId="urn:microsoft.com/office/officeart/2005/8/layout/equation1"/>
    <dgm:cxn modelId="{44766F8D-E6E4-4DD4-A384-EBB0945350C8}" type="presParOf" srcId="{EC4F97C2-16E7-4FD2-A43A-8B997CF5E673}" destId="{636D8252-F85D-4703-84F3-313F0304DDF8}" srcOrd="5" destOrd="0" presId="urn:microsoft.com/office/officeart/2005/8/layout/equation1"/>
    <dgm:cxn modelId="{2E25263D-51A8-4643-8A64-423CC746D627}" type="presParOf" srcId="{EC4F97C2-16E7-4FD2-A43A-8B997CF5E673}" destId="{AFFF2E85-E777-4F62-9AC4-639093EC606B}" srcOrd="6" destOrd="0" presId="urn:microsoft.com/office/officeart/2005/8/layout/equation1"/>
    <dgm:cxn modelId="{95982D18-8CAE-4174-9A75-D2106A1C75F4}" type="presParOf" srcId="{EC4F97C2-16E7-4FD2-A43A-8B997CF5E673}" destId="{1931D030-27FC-4D0A-8F1C-C665B24EF292}" srcOrd="7" destOrd="0" presId="urn:microsoft.com/office/officeart/2005/8/layout/equation1"/>
    <dgm:cxn modelId="{C087BC79-C0E6-4298-B351-463BF229B45A}" type="presParOf" srcId="{EC4F97C2-16E7-4FD2-A43A-8B997CF5E673}" destId="{23A36BEC-75C4-4B0F-BEA5-85AF6B84F456}" srcOrd="8" destOrd="0" presId="urn:microsoft.com/office/officeart/2005/8/layout/equation1"/>
    <dgm:cxn modelId="{D6F61538-F563-47C6-BE55-6B867B6D6B4D}" type="presParOf" srcId="{EC4F97C2-16E7-4FD2-A43A-8B997CF5E673}" destId="{F7CF9806-E475-46B4-BBFA-56EAC75102B9}" srcOrd="9" destOrd="0" presId="urn:microsoft.com/office/officeart/2005/8/layout/equation1"/>
    <dgm:cxn modelId="{3989C5E2-E5D9-4A8C-B3E1-1EF627B2F4A9}" type="presParOf" srcId="{EC4F97C2-16E7-4FD2-A43A-8B997CF5E673}" destId="{FBB468B0-BDF5-4B3B-8FDA-A028018DF022}" srcOrd="10" destOrd="0" presId="urn:microsoft.com/office/officeart/2005/8/layout/equation1"/>
    <dgm:cxn modelId="{F5F34E7C-5200-4B24-A6F6-A89A3799A90E}" type="presParOf" srcId="{EC4F97C2-16E7-4FD2-A43A-8B997CF5E673}" destId="{45B79BD6-C5F1-4B60-981B-0CC5E7A9C06A}" srcOrd="11" destOrd="0" presId="urn:microsoft.com/office/officeart/2005/8/layout/equation1"/>
    <dgm:cxn modelId="{BAC24A23-B37B-4249-B0EE-28E0F9AE4C9B}" type="presParOf" srcId="{EC4F97C2-16E7-4FD2-A43A-8B997CF5E673}" destId="{AA0EB50A-3FBD-409A-8A96-70C74970FCAF}" srcOrd="12" destOrd="0" presId="urn:microsoft.com/office/officeart/2005/8/layout/equation1"/>
    <dgm:cxn modelId="{A370B73D-66AC-4377-98EA-1BB54673BDD2}" type="presParOf" srcId="{EC4F97C2-16E7-4FD2-A43A-8B997CF5E673}" destId="{42069177-AD52-442B-A0D1-7AFB782A8D2F}" srcOrd="13" destOrd="0" presId="urn:microsoft.com/office/officeart/2005/8/layout/equation1"/>
    <dgm:cxn modelId="{6179AE59-145F-4775-BD14-5CC17126BA88}" type="presParOf" srcId="{EC4F97C2-16E7-4FD2-A43A-8B997CF5E673}" destId="{789290A4-F36B-43F3-8F2E-62D809AC3414}" srcOrd="14" destOrd="0" presId="urn:microsoft.com/office/officeart/2005/8/layout/equation1"/>
    <dgm:cxn modelId="{FCF57C73-36B8-4CD5-97D3-10825000AD53}" type="presParOf" srcId="{EC4F97C2-16E7-4FD2-A43A-8B997CF5E673}" destId="{C1DA2903-95E0-4934-A0DA-0183E291EF34}" srcOrd="15" destOrd="0" presId="urn:microsoft.com/office/officeart/2005/8/layout/equation1"/>
    <dgm:cxn modelId="{A313D8CD-B704-4A00-A429-0BE7C03ADCF5}" type="presParOf" srcId="{EC4F97C2-16E7-4FD2-A43A-8B997CF5E673}" destId="{C308D7BF-C1FF-49F1-86A4-35686327CAFB}" srcOrd="16"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a:t>
            </a:r>
            <a:r>
              <a:rPr lang="en-US" dirty="0" smtClean="0"/>
              <a:t>2013</a:t>
            </a:r>
            <a:endParaRPr lang="en-US" dirty="0"/>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6/28/2013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6/28/2013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28D225D-24E4-4F74-8E3C-88B6B58093CE}"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854866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E8DB3F0-656B-4255-AE34-76FE15A351F5}"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3481831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AE647B6-A374-42B2-A2C4-5A4FF75E2FAD}"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1315854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ABEBEDE-F33F-498F-860E-A088B4F12178}"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789632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9A1F017-A7DB-441F-9D49-8ED0BA91FCC5}"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15180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5929247-3C9B-48C9-B6F6-A44D945FBA53}"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684296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768FBE3-A838-485D-9EC2-EA00E85BE545}"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731015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D109132-93CC-499C-B750-DEC2F7FA1550}"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174215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F6259FF-865C-4D6F-9123-CA8F3690FBC9}"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2591449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C62CCBD-6812-42C2-AE7A-E306F87C697C}"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131725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6307AD2-F345-4B5F-8361-F4AEFAE87869}"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85794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1C88D27-23A8-4FEA-8351-EAD5487E9B41}"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1389956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BB904D1-091D-489B-9D8D-8E28E6F86DA3}"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2254418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B17EA34-AF32-48A0-A7B4-FBE3ABA0608F}"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275243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16203F5-D387-4C3C-BA27-CCD4CD299C4E}"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089996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77FF742-42E6-4476-B4DE-8E57C333322F}"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870097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a:solidFill>
                  <a:prstClr val="black"/>
                </a:solidFill>
              </a:rPr>
              <a:t>DPE Metro Template</a:t>
            </a:r>
          </a:p>
        </p:txBody>
      </p:sp>
      <p:sp>
        <p:nvSpPr>
          <p:cNvPr id="5" name="Date Placeholder 4"/>
          <p:cNvSpPr>
            <a:spLocks noGrp="1"/>
          </p:cNvSpPr>
          <p:nvPr>
            <p:ph type="dt" idx="11"/>
          </p:nvPr>
        </p:nvSpPr>
        <p:spPr/>
        <p:txBody>
          <a:bodyPr/>
          <a:lstStyle/>
          <a:p>
            <a:pPr>
              <a:defRPr/>
            </a:pPr>
            <a:fld id="{14EE93FC-8518-402B-8980-08C4867B9725}" type="datetime1">
              <a:rPr lang="en-US">
                <a:solidFill>
                  <a:prstClr val="black"/>
                </a:solidFill>
              </a:rPr>
              <a:pPr>
                <a:defRPr/>
              </a:pPr>
              <a:t>6/28/2013</a:t>
            </a:fld>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r>
              <a:rPr lang="en-US"/>
              <a:t>© 2012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pPr>
              <a:defRPr/>
            </a:pPr>
            <a:fld id="{86BF4EA1-61BC-AE4C-B411-C699DC7DF964}" type="slidenum">
              <a:rPr lang="en-US">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2189389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E22E9C4-ED70-4286-852F-6E2855201B58}"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121247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2FAEBAC-28B0-4E00-B1BB-5B5DC58461EE}"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819192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92A89F8-A8C6-430B-AA09-2CB9283B44D4}"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153339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4995C90-6CD1-4425-A008-AFB6ACD0797A}"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632438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7142052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825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8459787"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 </a:t>
            </a:r>
            <a:r>
              <a:rPr lang="en-US" sz="700" dirty="0" smtClean="0">
                <a:gradFill>
                  <a:gsLst>
                    <a:gs pos="0">
                      <a:schemeClr val="tx1">
                        <a:lumMod val="75000"/>
                        <a:lumOff val="25000"/>
                      </a:schemeClr>
                    </a:gs>
                    <a:gs pos="100000">
                      <a:schemeClr val="tx1">
                        <a:lumMod val="75000"/>
                        <a:lumOff val="25000"/>
                      </a:schemeClr>
                    </a:gs>
                  </a:gsLst>
                  <a:lin ang="5400000" scaled="0"/>
                </a:gradFill>
                <a:cs typeface="Segoe UI" pitchFamily="34" charset="0"/>
              </a:rPr>
              <a:t>2013 </a:t>
            </a:r>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35970746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5568502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404040"/>
                    </a:gs>
                    <a:gs pos="100000">
                      <a:schemeClr val="tx1">
                        <a:lumMod val="75000"/>
                        <a:lumOff val="25000"/>
                      </a:schemeClr>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chemeClr val="tx1">
                        <a:lumMod val="75000"/>
                        <a:lumOff val="25000"/>
                      </a:schemeClr>
                    </a:gs>
                    <a:gs pos="100000">
                      <a:schemeClr val="tx1">
                        <a:lumMod val="75000"/>
                        <a:lumOff val="25000"/>
                      </a:schemeClr>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smtClean="0"/>
              <a:t>Click to edit Master subtitle style</a:t>
            </a:r>
            <a:endParaRPr lang="en-US" dirty="0"/>
          </a:p>
        </p:txBody>
      </p:sp>
      <p:sp>
        <p:nvSpPr>
          <p:cNvPr id="7" name="Freeform 6"/>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671304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300143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39567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52948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9546239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797395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2002731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43175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567216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752412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304456001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948674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7788523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42600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32498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921281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56269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458154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797318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292998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967914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8655377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687142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422700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007216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60280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smtClean="0"/>
              <a:t>Click to edit Master text styles</a:t>
            </a:r>
          </a:p>
          <a:p>
            <a:pPr lvl="1"/>
            <a:r>
              <a:rPr lang="en-US" smtClean="0"/>
              <a:t>Second level</a:t>
            </a:r>
          </a:p>
          <a:p>
            <a:pPr lvl="2"/>
            <a:r>
              <a:rPr lang="en-US"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82904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778585588"/>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400" r:id="rId11"/>
    <p:sldLayoutId id="2147484398" r:id="rId12"/>
    <p:sldLayoutId id="2147484399" r:id="rId13"/>
    <p:sldLayoutId id="2147484341" r:id="rId14"/>
    <p:sldLayoutId id="2147484342" r:id="rId15"/>
    <p:sldLayoutId id="2147484343" r:id="rId16"/>
    <p:sldLayoutId id="2147484446" r:id="rId17"/>
    <p:sldLayoutId id="2147484447" r:id="rId18"/>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4127301949"/>
      </p:ext>
    </p:extLst>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5" r:id="rId11"/>
    <p:sldLayoutId id="2147484416" r:id="rId12"/>
    <p:sldLayoutId id="2147484417"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7.jpg"/><Relationship Id="rId5" Type="http://schemas.openxmlformats.org/officeDocument/2006/relationships/image" Target="../media/image2.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http://msdn.microsoft.com/en-us/magazine/hh852593.aspx"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31.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blogs.msdn.com/b/dotnet/p/nugetpackages.asp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hyperlink" Target="http://www.microsoft.com/net/nettechnologyguidanc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5.png"/><Relationship Id="rId7" Type="http://schemas.openxmlformats.org/officeDocument/2006/relationships/hyperlink" Target="mailto:dotnet@microsoft.com" TargetMode="External"/><Relationship Id="rId2" Type="http://schemas.openxmlformats.org/officeDocument/2006/relationships/hyperlink" Target="https://twitter.com/DotNet" TargetMode="External"/><Relationship Id="rId1" Type="http://schemas.openxmlformats.org/officeDocument/2006/relationships/slideLayout" Target="../slideLayouts/slideLayout2.xml"/><Relationship Id="rId6" Type="http://schemas.openxmlformats.org/officeDocument/2006/relationships/hyperlink" Target="http://blogs.msdn.com/b/dotnet" TargetMode="External"/><Relationship Id="rId11" Type="http://schemas.openxmlformats.org/officeDocument/2006/relationships/hyperlink" Target="http://social.msdn.microsoft.com/Forums/en-US/home?category=netdevelopment" TargetMode="External"/><Relationship Id="rId5" Type="http://schemas.openxmlformats.org/officeDocument/2006/relationships/image" Target="../media/image2.png"/><Relationship Id="rId10" Type="http://schemas.openxmlformats.org/officeDocument/2006/relationships/image" Target="../media/image37.png"/><Relationship Id="rId4" Type="http://schemas.openxmlformats.org/officeDocument/2006/relationships/hyperlink" Target="https://www.facebook.com/dotnet" TargetMode="External"/><Relationship Id="rId9" Type="http://schemas.openxmlformats.org/officeDocument/2006/relationships/hyperlink" Target="http://visualstudio.uservoice.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netflix.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jp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dev.voxmobile.com/wp-content/uploads/2011/03/android_logo.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dev.voxmobile.com/wp-content/uploads/2011/03/android_logo.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9778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Inexorable Trends</a:t>
            </a:r>
            <a:endParaRPr lang="en-US" dirty="0"/>
          </a:p>
        </p:txBody>
      </p:sp>
      <p:sp>
        <p:nvSpPr>
          <p:cNvPr id="3" name="Text Placeholder 2"/>
          <p:cNvSpPr>
            <a:spLocks noGrp="1"/>
          </p:cNvSpPr>
          <p:nvPr>
            <p:ph type="body" sz="quarter" idx="10"/>
          </p:nvPr>
        </p:nvSpPr>
        <p:spPr/>
        <p:txBody>
          <a:bodyPr/>
          <a:lstStyle/>
          <a:p>
            <a:r>
              <a:rPr lang="en-US" dirty="0" smtClean="0"/>
              <a:t>1. Devices will continue to proliferate at an astonishing rate</a:t>
            </a:r>
          </a:p>
          <a:p>
            <a:pPr marL="571500" indent="-571500">
              <a:buFont typeface="Arial" panose="020B0604020202020204" pitchFamily="34" charset="0"/>
              <a:buChar char="•"/>
            </a:pPr>
            <a:r>
              <a:rPr lang="en-US" dirty="0" smtClean="0"/>
              <a:t>Form factors that we can’t imagine today</a:t>
            </a:r>
            <a:endParaRPr lang="en-US" dirty="0"/>
          </a:p>
          <a:p>
            <a:endParaRPr lang="en-US" dirty="0" smtClean="0"/>
          </a:p>
          <a:p>
            <a:endParaRPr lang="en-US" dirty="0" smtClean="0"/>
          </a:p>
          <a:p>
            <a:endParaRPr lang="en-US" dirty="0"/>
          </a:p>
          <a:p>
            <a:endParaRPr lang="en-US" dirty="0" smtClean="0"/>
          </a:p>
          <a:p>
            <a:r>
              <a:rPr lang="en-US" dirty="0" smtClean="0"/>
              <a:t>2. The Cloud movement is just beginning</a:t>
            </a:r>
            <a:endParaRPr lang="en-US" dirty="0"/>
          </a:p>
        </p:txBody>
      </p:sp>
      <p:pic>
        <p:nvPicPr>
          <p:cNvPr id="1026" name="Picture 2" descr="http://cdn.timmmmyboy.com/wp-content/uploads/2012/09/Replicator-2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964" y="3419303"/>
            <a:ext cx="3121152" cy="17556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1862" y="3425590"/>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http://news.xbox.com/~/media/Images/Media%20Assets/May%2021%20Press%20Kit/Hardware%20and%20Accessories/Hero%20Shots/Xbox_Consle_Sensr_controllr_F_TransBG_RGB_2013.png?w=9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037" y="3268193"/>
            <a:ext cx="2985180" cy="2057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651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Developer Expectations</a:t>
            </a:r>
            <a:endParaRPr lang="en-US" dirty="0"/>
          </a:p>
        </p:txBody>
      </p:sp>
      <p:sp>
        <p:nvSpPr>
          <p:cNvPr id="3" name="Text Placeholder 2"/>
          <p:cNvSpPr>
            <a:spLocks noGrp="1"/>
          </p:cNvSpPr>
          <p:nvPr>
            <p:ph type="body" sz="quarter" idx="10"/>
          </p:nvPr>
        </p:nvSpPr>
        <p:spPr/>
        <p:txBody>
          <a:bodyPr/>
          <a:lstStyle/>
          <a:p>
            <a:r>
              <a:rPr lang="en-US" dirty="0"/>
              <a:t>Easy to reuse source code and binaries across devices</a:t>
            </a:r>
          </a:p>
          <a:p>
            <a:endParaRPr lang="en-US" dirty="0" smtClean="0"/>
          </a:p>
          <a:p>
            <a:r>
              <a:rPr lang="en-US" dirty="0" smtClean="0"/>
              <a:t>New </a:t>
            </a:r>
            <a:r>
              <a:rPr lang="en-US" dirty="0"/>
              <a:t>devices do not constitute a reset</a:t>
            </a:r>
          </a:p>
          <a:p>
            <a:endParaRPr lang="en-US" dirty="0"/>
          </a:p>
        </p:txBody>
      </p:sp>
    </p:spTree>
    <p:extLst>
      <p:ext uri="{BB962C8B-B14F-4D97-AF65-F5344CB8AC3E}">
        <p14:creationId xmlns:p14="http://schemas.microsoft.com/office/powerpoint/2010/main" val="1060698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Existing WPF Application</a:t>
            </a:r>
            <a:endParaRPr lang="en-US" dirty="0"/>
          </a:p>
        </p:txBody>
      </p:sp>
      <p:sp>
        <p:nvSpPr>
          <p:cNvPr id="3" name="Text Placeholder 2"/>
          <p:cNvSpPr>
            <a:spLocks noGrp="1"/>
          </p:cNvSpPr>
          <p:nvPr>
            <p:ph type="body" sz="quarter" idx="10"/>
          </p:nvPr>
        </p:nvSpPr>
        <p:spPr/>
        <p:txBody>
          <a:bodyPr/>
          <a:lstStyle/>
          <a:p>
            <a:r>
              <a:rPr lang="en-US" dirty="0" smtClean="0"/>
              <a:t>Rich UI</a:t>
            </a:r>
          </a:p>
          <a:p>
            <a:r>
              <a:rPr lang="en-US" dirty="0" smtClean="0"/>
              <a:t>On-</a:t>
            </a:r>
            <a:r>
              <a:rPr lang="en-US" dirty="0" err="1" smtClean="0"/>
              <a:t>Prem</a:t>
            </a:r>
            <a:r>
              <a:rPr lang="en-US" dirty="0" smtClean="0"/>
              <a:t> DB</a:t>
            </a:r>
            <a:endParaRPr lang="en-US" dirty="0"/>
          </a:p>
        </p:txBody>
      </p:sp>
      <p:pic>
        <p:nvPicPr>
          <p:cNvPr id="4" name="Picture 3"/>
          <p:cNvPicPr>
            <a:picLocks noChangeAspect="1"/>
          </p:cNvPicPr>
          <p:nvPr/>
        </p:nvPicPr>
        <p:blipFill>
          <a:blip r:embed="rId3"/>
          <a:stretch>
            <a:fillRect/>
          </a:stretch>
        </p:blipFill>
        <p:spPr>
          <a:xfrm>
            <a:off x="4389437" y="1668462"/>
            <a:ext cx="7316221" cy="5001323"/>
          </a:xfrm>
          <a:prstGeom prst="rect">
            <a:avLst/>
          </a:prstGeom>
        </p:spPr>
      </p:pic>
    </p:spTree>
    <p:extLst>
      <p:ext uri="{BB962C8B-B14F-4D97-AF65-F5344CB8AC3E}">
        <p14:creationId xmlns:p14="http://schemas.microsoft.com/office/powerpoint/2010/main" val="3863368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“Experience Continuum”</a:t>
            </a:r>
            <a:endParaRPr lang="en-US" dirty="0"/>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3"/>
          <a:stretch>
            <a:fillRect/>
          </a:stretch>
        </p:blipFill>
        <p:spPr>
          <a:xfrm>
            <a:off x="557583" y="1415086"/>
            <a:ext cx="3414236" cy="2333951"/>
          </a:xfrm>
          <a:prstGeom prst="rect">
            <a:avLst/>
          </a:prstGeom>
        </p:spPr>
      </p:pic>
      <p:pic>
        <p:nvPicPr>
          <p:cNvPr id="5" name="Picture 4"/>
          <p:cNvPicPr>
            <a:picLocks noChangeAspect="1"/>
          </p:cNvPicPr>
          <p:nvPr/>
        </p:nvPicPr>
        <p:blipFill>
          <a:blip r:embed="rId4"/>
          <a:stretch>
            <a:fillRect/>
          </a:stretch>
        </p:blipFill>
        <p:spPr>
          <a:xfrm>
            <a:off x="8367097" y="4005369"/>
            <a:ext cx="3658111" cy="2057687"/>
          </a:xfrm>
          <a:prstGeom prst="rect">
            <a:avLst/>
          </a:prstGeom>
        </p:spPr>
      </p:pic>
      <p:sp>
        <p:nvSpPr>
          <p:cNvPr id="6" name="TextBox 5"/>
          <p:cNvSpPr txBox="1"/>
          <p:nvPr/>
        </p:nvSpPr>
        <p:spPr>
          <a:xfrm>
            <a:off x="1188156" y="3771581"/>
            <a:ext cx="2153090" cy="461665"/>
          </a:xfrm>
          <a:prstGeom prst="rect">
            <a:avLst/>
          </a:prstGeom>
          <a:noFill/>
        </p:spPr>
        <p:txBody>
          <a:bodyPr wrap="none" rtlCol="0">
            <a:spAutoFit/>
          </a:bodyPr>
          <a:lstStyle/>
          <a:p>
            <a:r>
              <a:rPr lang="en-US" sz="2400" dirty="0" smtClean="0">
                <a:gradFill>
                  <a:gsLst>
                    <a:gs pos="0">
                      <a:schemeClr val="tx1">
                        <a:lumMod val="75000"/>
                        <a:lumOff val="25000"/>
                      </a:schemeClr>
                    </a:gs>
                    <a:gs pos="100000">
                      <a:schemeClr val="tx1">
                        <a:lumMod val="75000"/>
                        <a:lumOff val="25000"/>
                      </a:schemeClr>
                    </a:gs>
                  </a:gsLst>
                  <a:lin ang="5400000" scaled="0"/>
                </a:gradFill>
              </a:rPr>
              <a:t>Desktop (Rich)</a:t>
            </a:r>
          </a:p>
        </p:txBody>
      </p:sp>
      <p:sp>
        <p:nvSpPr>
          <p:cNvPr id="7" name="TextBox 6"/>
          <p:cNvSpPr txBox="1"/>
          <p:nvPr/>
        </p:nvSpPr>
        <p:spPr>
          <a:xfrm>
            <a:off x="9841728" y="6092064"/>
            <a:ext cx="708848" cy="461665"/>
          </a:xfrm>
          <a:prstGeom prst="rect">
            <a:avLst/>
          </a:prstGeom>
          <a:noFill/>
        </p:spPr>
        <p:txBody>
          <a:bodyPr wrap="none" rtlCol="0">
            <a:spAutoFit/>
          </a:bodyPr>
          <a:lstStyle/>
          <a:p>
            <a:r>
              <a:rPr lang="en-US" sz="2400" dirty="0" smtClean="0">
                <a:gradFill>
                  <a:gsLst>
                    <a:gs pos="0">
                      <a:schemeClr val="tx1">
                        <a:lumMod val="75000"/>
                        <a:lumOff val="25000"/>
                      </a:schemeClr>
                    </a:gs>
                    <a:gs pos="100000">
                      <a:schemeClr val="tx1">
                        <a:lumMod val="75000"/>
                        <a:lumOff val="25000"/>
                      </a:schemeClr>
                    </a:gs>
                  </a:gsLst>
                  <a:lin ang="5400000" scaled="0"/>
                </a:gradFill>
              </a:rPr>
              <a:t>NUI</a:t>
            </a:r>
          </a:p>
        </p:txBody>
      </p:sp>
      <p:pic>
        <p:nvPicPr>
          <p:cNvPr id="8" name="Picture 7"/>
          <p:cNvPicPr>
            <a:picLocks noChangeAspect="1"/>
          </p:cNvPicPr>
          <p:nvPr/>
        </p:nvPicPr>
        <p:blipFill>
          <a:blip r:embed="rId5"/>
          <a:stretch>
            <a:fillRect/>
          </a:stretch>
        </p:blipFill>
        <p:spPr>
          <a:xfrm>
            <a:off x="930552" y="4337918"/>
            <a:ext cx="3572374" cy="2010056"/>
          </a:xfrm>
          <a:prstGeom prst="rect">
            <a:avLst/>
          </a:prstGeom>
        </p:spPr>
      </p:pic>
      <p:sp>
        <p:nvSpPr>
          <p:cNvPr id="9" name="TextBox 8"/>
          <p:cNvSpPr txBox="1"/>
          <p:nvPr/>
        </p:nvSpPr>
        <p:spPr>
          <a:xfrm>
            <a:off x="1773179" y="6424705"/>
            <a:ext cx="1887120" cy="461665"/>
          </a:xfrm>
          <a:prstGeom prst="rect">
            <a:avLst/>
          </a:prstGeom>
          <a:noFill/>
        </p:spPr>
        <p:txBody>
          <a:bodyPr wrap="none" rtlCol="0">
            <a:spAutoFit/>
          </a:bodyPr>
          <a:lstStyle/>
          <a:p>
            <a:r>
              <a:rPr lang="en-US" sz="2400" dirty="0" smtClean="0">
                <a:gradFill>
                  <a:gsLst>
                    <a:gs pos="0">
                      <a:schemeClr val="tx1">
                        <a:lumMod val="75000"/>
                        <a:lumOff val="25000"/>
                      </a:schemeClr>
                    </a:gs>
                    <a:gs pos="100000">
                      <a:schemeClr val="tx1">
                        <a:lumMod val="75000"/>
                        <a:lumOff val="25000"/>
                      </a:schemeClr>
                    </a:gs>
                  </a:gsLst>
                  <a:lin ang="5400000" scaled="0"/>
                </a:gradFill>
              </a:rPr>
              <a:t>Web (Reach)</a:t>
            </a:r>
          </a:p>
        </p:txBody>
      </p:sp>
      <p:pic>
        <p:nvPicPr>
          <p:cNvPr id="10" name="Picture 9"/>
          <p:cNvPicPr>
            <a:picLocks noChangeAspect="1"/>
          </p:cNvPicPr>
          <p:nvPr/>
        </p:nvPicPr>
        <p:blipFill>
          <a:blip r:embed="rId6"/>
          <a:stretch>
            <a:fillRect/>
          </a:stretch>
        </p:blipFill>
        <p:spPr>
          <a:xfrm>
            <a:off x="9519240" y="1061917"/>
            <a:ext cx="1265096" cy="228250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94344" y="1668463"/>
            <a:ext cx="3253242" cy="1829055"/>
          </a:xfrm>
          <a:prstGeom prst="rect">
            <a:avLst/>
          </a:prstGeom>
        </p:spPr>
      </p:pic>
      <p:sp>
        <p:nvSpPr>
          <p:cNvPr id="12" name="TextBox 11"/>
          <p:cNvSpPr txBox="1"/>
          <p:nvPr/>
        </p:nvSpPr>
        <p:spPr>
          <a:xfrm>
            <a:off x="5415021" y="3474053"/>
            <a:ext cx="2211888" cy="461665"/>
          </a:xfrm>
          <a:prstGeom prst="rect">
            <a:avLst/>
          </a:prstGeom>
          <a:noFill/>
        </p:spPr>
        <p:txBody>
          <a:bodyPr wrap="none" rtlCol="0">
            <a:spAutoFit/>
          </a:bodyPr>
          <a:lstStyle/>
          <a:p>
            <a:r>
              <a:rPr lang="en-US" sz="2400" dirty="0" smtClean="0">
                <a:gradFill>
                  <a:gsLst>
                    <a:gs pos="0">
                      <a:schemeClr val="tx1">
                        <a:lumMod val="75000"/>
                        <a:lumOff val="25000"/>
                      </a:schemeClr>
                    </a:gs>
                    <a:gs pos="100000">
                      <a:schemeClr val="tx1">
                        <a:lumMod val="75000"/>
                        <a:lumOff val="25000"/>
                      </a:schemeClr>
                    </a:gs>
                  </a:gsLst>
                  <a:lin ang="5400000" scaled="0"/>
                </a:gradFill>
              </a:rPr>
              <a:t>Tablet (Mobile)</a:t>
            </a:r>
          </a:p>
        </p:txBody>
      </p:sp>
      <p:sp>
        <p:nvSpPr>
          <p:cNvPr id="13" name="TextBox 12"/>
          <p:cNvSpPr txBox="1"/>
          <p:nvPr/>
        </p:nvSpPr>
        <p:spPr>
          <a:xfrm>
            <a:off x="8691575" y="3358929"/>
            <a:ext cx="3009157" cy="461665"/>
          </a:xfrm>
          <a:prstGeom prst="rect">
            <a:avLst/>
          </a:prstGeom>
          <a:noFill/>
        </p:spPr>
        <p:txBody>
          <a:bodyPr wrap="none" rtlCol="0">
            <a:spAutoFit/>
          </a:bodyPr>
          <a:lstStyle/>
          <a:p>
            <a:r>
              <a:rPr lang="en-US" sz="2400" dirty="0" smtClean="0">
                <a:gradFill>
                  <a:gsLst>
                    <a:gs pos="0">
                      <a:schemeClr val="tx1">
                        <a:lumMod val="75000"/>
                        <a:lumOff val="25000"/>
                      </a:schemeClr>
                    </a:gs>
                    <a:gs pos="100000">
                      <a:schemeClr val="tx1">
                        <a:lumMod val="75000"/>
                        <a:lumOff val="25000"/>
                      </a:schemeClr>
                    </a:gs>
                  </a:gsLst>
                  <a:lin ang="5400000" scaled="0"/>
                </a:gradFill>
              </a:rPr>
              <a:t>Phone (Ultra Mobile)</a:t>
            </a:r>
          </a:p>
        </p:txBody>
      </p:sp>
      <p:pic>
        <p:nvPicPr>
          <p:cNvPr id="15" name="Picture 3" descr="\\MAGNUM\Projects\Microsoft\Cloud Power FY12\Design\Icons\PNGs\Public_Cloud_Productivity.png"/>
          <p:cNvPicPr>
            <a:picLocks noChangeAspect="1" noChangeArrowheads="1"/>
          </p:cNvPicPr>
          <p:nvPr/>
        </p:nvPicPr>
        <p:blipFill>
          <a:blip r:embed="rId8" cstate="print">
            <a:duotone>
              <a:prstClr val="black"/>
              <a:schemeClr val="tx2">
                <a:tint val="45000"/>
                <a:satMod val="400000"/>
              </a:schemeClr>
            </a:duotone>
          </a:blip>
          <a:stretch>
            <a:fillRect/>
          </a:stretch>
        </p:blipFill>
        <p:spPr bwMode="auto">
          <a:xfrm>
            <a:off x="5415021" y="3887115"/>
            <a:ext cx="1828800" cy="1828800"/>
          </a:xfrm>
          <a:prstGeom prst="rect">
            <a:avLst/>
          </a:prstGeom>
          <a:solidFill>
            <a:schemeClr val="bg1"/>
          </a:solidFill>
        </p:spPr>
      </p:pic>
      <p:sp>
        <p:nvSpPr>
          <p:cNvPr id="16" name="TextBox 15"/>
          <p:cNvSpPr txBox="1"/>
          <p:nvPr/>
        </p:nvSpPr>
        <p:spPr>
          <a:xfrm>
            <a:off x="4714107" y="5375489"/>
            <a:ext cx="3230628" cy="369332"/>
          </a:xfrm>
          <a:prstGeom prst="rect">
            <a:avLst/>
          </a:prstGeom>
          <a:noFill/>
        </p:spPr>
        <p:txBody>
          <a:bodyPr wrap="none" rtlCol="0">
            <a:spAutoFit/>
          </a:bodyPr>
          <a:lstStyle/>
          <a:p>
            <a:r>
              <a:rPr lang="en-US" dirty="0" smtClean="0">
                <a:gradFill>
                  <a:gsLst>
                    <a:gs pos="0">
                      <a:schemeClr val="tx1">
                        <a:lumMod val="75000"/>
                        <a:lumOff val="25000"/>
                      </a:schemeClr>
                    </a:gs>
                    <a:gs pos="100000">
                      <a:schemeClr val="tx1">
                        <a:lumMod val="75000"/>
                        <a:lumOff val="25000"/>
                      </a:schemeClr>
                    </a:gs>
                  </a:gsLst>
                  <a:lin ang="5400000" scaled="0"/>
                </a:gradFill>
              </a:rPr>
              <a:t>Cloud (The Connective Tissue)</a:t>
            </a:r>
          </a:p>
        </p:txBody>
      </p:sp>
    </p:spTree>
    <p:extLst>
      <p:ext uri="{BB962C8B-B14F-4D97-AF65-F5344CB8AC3E}">
        <p14:creationId xmlns:p14="http://schemas.microsoft.com/office/powerpoint/2010/main" val="3615217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.NET is part of many Microsoft platforms</a:t>
            </a:r>
            <a:endParaRPr lang="en-US" dirty="0"/>
          </a:p>
        </p:txBody>
      </p:sp>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34551" y="1441448"/>
            <a:ext cx="2128418" cy="23542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6828" y="3164142"/>
            <a:ext cx="3671356" cy="767845"/>
          </a:xfrm>
          <a:prstGeom prst="rect">
            <a:avLst/>
          </a:prstGeom>
        </p:spPr>
      </p:pic>
      <p:pic>
        <p:nvPicPr>
          <p:cNvPr id="10" name="Picture 9"/>
          <p:cNvPicPr>
            <a:picLocks noChangeAspect="1"/>
          </p:cNvPicPr>
          <p:nvPr/>
        </p:nvPicPr>
        <p:blipFill>
          <a:blip r:embed="rId5"/>
          <a:stretch>
            <a:fillRect/>
          </a:stretch>
        </p:blipFill>
        <p:spPr>
          <a:xfrm>
            <a:off x="5303837" y="1272980"/>
            <a:ext cx="1371600" cy="1345599"/>
          </a:xfrm>
          <a:prstGeom prst="rect">
            <a:avLst/>
          </a:prstGeom>
        </p:spPr>
      </p:pic>
      <p:sp>
        <p:nvSpPr>
          <p:cNvPr id="4" name="TextBox 3"/>
          <p:cNvSpPr txBox="1"/>
          <p:nvPr/>
        </p:nvSpPr>
        <p:spPr>
          <a:xfrm>
            <a:off x="6647824" y="1713066"/>
            <a:ext cx="2127698" cy="461665"/>
          </a:xfrm>
          <a:prstGeom prst="rect">
            <a:avLst/>
          </a:prstGeom>
          <a:noFill/>
        </p:spPr>
        <p:txBody>
          <a:bodyPr wrap="none" rtlCol="0">
            <a:spAutoFit/>
          </a:bodyPr>
          <a:lstStyle/>
          <a:p>
            <a:r>
              <a:rPr lang="en-US" sz="2400" dirty="0" smtClean="0">
                <a:gradFill>
                  <a:gsLst>
                    <a:gs pos="0">
                      <a:schemeClr val="tx1">
                        <a:lumMod val="75000"/>
                        <a:lumOff val="25000"/>
                      </a:schemeClr>
                    </a:gs>
                    <a:gs pos="100000">
                      <a:schemeClr val="tx1">
                        <a:lumMod val="75000"/>
                        <a:lumOff val="25000"/>
                      </a:schemeClr>
                    </a:gs>
                  </a:gsLst>
                  <a:lin ang="5400000" scaled="0"/>
                </a:gradFill>
              </a:rPr>
              <a:t>(Redistributes)</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03837" y="4054841"/>
            <a:ext cx="4699000" cy="2908300"/>
          </a:xfrm>
          <a:prstGeom prst="rect">
            <a:avLst/>
          </a:prstGeom>
        </p:spPr>
      </p:pic>
    </p:spTree>
    <p:extLst>
      <p:ext uri="{BB962C8B-B14F-4D97-AF65-F5344CB8AC3E}">
        <p14:creationId xmlns:p14="http://schemas.microsoft.com/office/powerpoint/2010/main" val="321394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(A </a:t>
            </a:r>
            <a:r>
              <a:rPr lang="en-US" b="1" dirty="0" smtClean="0"/>
              <a:t>*Very*</a:t>
            </a:r>
            <a:r>
              <a:rPr lang="en-US" dirty="0" smtClean="0"/>
              <a:t> Simplified View)</a:t>
            </a:r>
            <a:endParaRPr lang="en-US" dirty="0"/>
          </a:p>
        </p:txBody>
      </p:sp>
      <p:graphicFrame>
        <p:nvGraphicFramePr>
          <p:cNvPr id="4" name="Diagram 3"/>
          <p:cNvGraphicFramePr/>
          <p:nvPr>
            <p:extLst/>
          </p:nvPr>
        </p:nvGraphicFramePr>
        <p:xfrm>
          <a:off x="262070" y="1671946"/>
          <a:ext cx="11912335" cy="3650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bwMode="auto">
          <a:xfrm>
            <a:off x="2789237" y="2582862"/>
            <a:ext cx="1676400" cy="1828800"/>
          </a:xfrm>
          <a:prstGeom prst="round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p:cNvSpPr txBox="1"/>
          <p:nvPr/>
        </p:nvSpPr>
        <p:spPr>
          <a:xfrm>
            <a:off x="2255837" y="4716462"/>
            <a:ext cx="3102314" cy="830997"/>
          </a:xfrm>
          <a:prstGeom prst="rect">
            <a:avLst/>
          </a:prstGeom>
          <a:noFill/>
        </p:spPr>
        <p:txBody>
          <a:bodyPr wrap="square" rtlCol="0">
            <a:spAutoFit/>
          </a:bodyPr>
          <a:lstStyle/>
          <a:p>
            <a:r>
              <a:rPr lang="en-US" sz="2400" dirty="0" smtClean="0">
                <a:gradFill>
                  <a:gsLst>
                    <a:gs pos="0">
                      <a:schemeClr val="tx1">
                        <a:lumMod val="75000"/>
                        <a:lumOff val="25000"/>
                      </a:schemeClr>
                    </a:gs>
                    <a:gs pos="100000">
                      <a:schemeClr val="tx1">
                        <a:lumMod val="75000"/>
                        <a:lumOff val="25000"/>
                      </a:schemeClr>
                    </a:gs>
                  </a:gsLst>
                  <a:lin ang="5400000" scaled="0"/>
                </a:gradFill>
              </a:rPr>
              <a:t>General </a:t>
            </a:r>
            <a:r>
              <a:rPr lang="en-US" sz="2400" smtClean="0">
                <a:gradFill>
                  <a:gsLst>
                    <a:gs pos="0">
                      <a:schemeClr val="tx1">
                        <a:lumMod val="75000"/>
                        <a:lumOff val="25000"/>
                      </a:schemeClr>
                    </a:gs>
                    <a:gs pos="100000">
                      <a:schemeClr val="tx1">
                        <a:lumMod val="75000"/>
                        <a:lumOff val="25000"/>
                      </a:schemeClr>
                    </a:gs>
                  </a:gsLst>
                  <a:lin ang="5400000" scaled="0"/>
                </a:gradFill>
              </a:rPr>
              <a:t>&amp; platform </a:t>
            </a:r>
            <a:r>
              <a:rPr lang="en-US" sz="2400" dirty="0" smtClean="0">
                <a:gradFill>
                  <a:gsLst>
                    <a:gs pos="0">
                      <a:schemeClr val="tx1">
                        <a:lumMod val="75000"/>
                        <a:lumOff val="25000"/>
                      </a:schemeClr>
                    </a:gs>
                    <a:gs pos="100000">
                      <a:schemeClr val="tx1">
                        <a:lumMod val="75000"/>
                        <a:lumOff val="25000"/>
                      </a:schemeClr>
                    </a:gs>
                  </a:gsLst>
                  <a:lin ang="5400000" scaled="0"/>
                </a:gradFill>
              </a:rPr>
              <a:t>specific capabilities</a:t>
            </a:r>
          </a:p>
        </p:txBody>
      </p:sp>
    </p:spTree>
    <p:extLst>
      <p:ext uri="{BB962C8B-B14F-4D97-AF65-F5344CB8AC3E}">
        <p14:creationId xmlns:p14="http://schemas.microsoft.com/office/powerpoint/2010/main" val="2657076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Project proliferation</a:t>
            </a:r>
            <a:endParaRPr lang="en-US" dirty="0"/>
          </a:p>
        </p:txBody>
      </p:sp>
      <p:grpSp>
        <p:nvGrpSpPr>
          <p:cNvPr id="2" name="Group 1"/>
          <p:cNvGrpSpPr/>
          <p:nvPr/>
        </p:nvGrpSpPr>
        <p:grpSpPr>
          <a:xfrm>
            <a:off x="6675438" y="298450"/>
            <a:ext cx="3657600" cy="6399212"/>
            <a:chOff x="6675438" y="298450"/>
            <a:chExt cx="3657600" cy="6399212"/>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8362"/>
            <a:stretch/>
          </p:blipFill>
          <p:spPr>
            <a:xfrm>
              <a:off x="6675438" y="298450"/>
              <a:ext cx="3657600" cy="578485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91329"/>
            <a:stretch/>
          </p:blipFill>
          <p:spPr>
            <a:xfrm>
              <a:off x="6675438" y="6083300"/>
              <a:ext cx="3657600" cy="614362"/>
            </a:xfrm>
            <a:prstGeom prst="rect">
              <a:avLst/>
            </a:prstGeom>
          </p:spPr>
        </p:pic>
      </p:grpSp>
    </p:spTree>
    <p:extLst>
      <p:ext uri="{BB962C8B-B14F-4D97-AF65-F5344CB8AC3E}">
        <p14:creationId xmlns:p14="http://schemas.microsoft.com/office/powerpoint/2010/main" val="191553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731837" y="1592262"/>
            <a:ext cx="5943604" cy="4724399"/>
          </a:xfrm>
        </p:spPr>
        <p:txBody>
          <a:bodyPr anchor="t"/>
          <a:lstStyle/>
          <a:p>
            <a:r>
              <a:rPr lang="en-US" dirty="0" smtClean="0"/>
              <a:t>One source</a:t>
            </a:r>
          </a:p>
          <a:p>
            <a:r>
              <a:rPr lang="en-US" dirty="0" smtClean="0"/>
              <a:t>One project</a:t>
            </a:r>
          </a:p>
          <a:p>
            <a:r>
              <a:rPr lang="en-US" dirty="0" smtClean="0"/>
              <a:t>One binary</a:t>
            </a:r>
          </a:p>
          <a:p>
            <a:endParaRPr lang="en-US" dirty="0"/>
          </a:p>
          <a:p>
            <a:r>
              <a:rPr lang="en-US" sz="4000" dirty="0" smtClean="0"/>
              <a:t>Multiple platforms!</a:t>
            </a:r>
            <a:endParaRPr lang="en-US" sz="4000" dirty="0"/>
          </a:p>
        </p:txBody>
      </p:sp>
      <p:sp>
        <p:nvSpPr>
          <p:cNvPr id="4" name="Title 3"/>
          <p:cNvSpPr>
            <a:spLocks noGrp="1"/>
          </p:cNvSpPr>
          <p:nvPr>
            <p:ph type="title"/>
          </p:nvPr>
        </p:nvSpPr>
        <p:spPr/>
        <p:txBody>
          <a:bodyPr/>
          <a:lstStyle/>
          <a:p>
            <a:r>
              <a:rPr lang="en-US" dirty="0" smtClean="0"/>
              <a:t>Portable Class Libraries</a:t>
            </a:r>
            <a:endParaRPr lang="en-US" dirty="0"/>
          </a:p>
        </p:txBody>
      </p:sp>
      <p:pic>
        <p:nvPicPr>
          <p:cNvPr id="3" name="Picture 2"/>
          <p:cNvPicPr>
            <a:picLocks noChangeAspect="1"/>
          </p:cNvPicPr>
          <p:nvPr/>
        </p:nvPicPr>
        <p:blipFill>
          <a:blip r:embed="rId3"/>
          <a:stretch>
            <a:fillRect/>
          </a:stretch>
        </p:blipFill>
        <p:spPr>
          <a:xfrm>
            <a:off x="6294437" y="1187415"/>
            <a:ext cx="5501456" cy="5358561"/>
          </a:xfrm>
          <a:prstGeom prst="rect">
            <a:avLst/>
          </a:prstGeom>
        </p:spPr>
      </p:pic>
    </p:spTree>
    <p:extLst>
      <p:ext uri="{BB962C8B-B14F-4D97-AF65-F5344CB8AC3E}">
        <p14:creationId xmlns:p14="http://schemas.microsoft.com/office/powerpoint/2010/main" val="351356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ln/>
          <a:extLst/>
        </p:spPr>
        <p:style>
          <a:lnRef idx="1">
            <a:schemeClr val="accent3"/>
          </a:lnRef>
          <a:fillRef idx="3">
            <a:schemeClr val="accent3"/>
          </a:fillRef>
          <a:effectRef idx="2">
            <a:schemeClr val="accent3"/>
          </a:effectRef>
          <a:fontRef idx="minor">
            <a:schemeClr val="lt1"/>
          </a:fontRef>
        </p:style>
        <p:txBody>
          <a:bodyPr vert="horz" wrap="square" lIns="248654" tIns="0" rIns="248654" bIns="0" numCol="1" rtlCol="0" anchor="ctr" anchorCtr="0" compatLnSpc="1">
            <a:prstTxWarp prst="textNoShape">
              <a:avLst/>
            </a:prstTxWarp>
            <a:noAutofit/>
          </a:bodyPr>
          <a:lstStyle>
            <a:lvl1pPr algn="l" defTabSz="914166" rtl="0" eaLnBrk="1" latinLnBrk="0" hangingPunct="1">
              <a:lnSpc>
                <a:spcPct val="95000"/>
              </a:lnSpc>
              <a:spcBef>
                <a:spcPct val="0"/>
              </a:spcBef>
              <a:buNone/>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r>
              <a:rPr dirty="0"/>
              <a:t>What can I use and where?</a:t>
            </a:r>
          </a:p>
        </p:txBody>
      </p:sp>
      <p:graphicFrame>
        <p:nvGraphicFramePr>
          <p:cNvPr id="3" name="Table 2"/>
          <p:cNvGraphicFramePr>
            <a:graphicFrameLocks noGrp="1"/>
          </p:cNvGraphicFramePr>
          <p:nvPr>
            <p:extLst>
              <p:ext uri="{D42A27DB-BD31-4B8C-83A1-F6EECF244321}">
                <p14:modId xmlns:p14="http://schemas.microsoft.com/office/powerpoint/2010/main" val="3675597852"/>
              </p:ext>
            </p:extLst>
          </p:nvPr>
        </p:nvGraphicFramePr>
        <p:xfrm>
          <a:off x="5075237" y="144462"/>
          <a:ext cx="7177215" cy="6342714"/>
        </p:xfrm>
        <a:graphic>
          <a:graphicData uri="http://schemas.openxmlformats.org/drawingml/2006/table">
            <a:tbl>
              <a:tblPr/>
              <a:tblGrid>
                <a:gridCol w="1435443"/>
                <a:gridCol w="1435443"/>
                <a:gridCol w="1435443"/>
                <a:gridCol w="1435443"/>
                <a:gridCol w="1435443"/>
              </a:tblGrid>
              <a:tr h="309172">
                <a:tc>
                  <a:txBody>
                    <a:bodyPr/>
                    <a:lstStyle/>
                    <a:p>
                      <a:pPr algn="l"/>
                      <a:r>
                        <a:rPr lang="en-US" sz="1400" dirty="0">
                          <a:solidFill>
                            <a:srgbClr val="2A2A2A"/>
                          </a:solidFill>
                          <a:effectLst/>
                        </a:rPr>
                        <a:t>Feature</a:t>
                      </a:r>
                    </a:p>
                  </a:txBody>
                  <a:tcPr marL="44167" marR="44167" marT="55209" marB="55209" anchor="ctr">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solidFill>
                      <a:srgbClr val="EDEDED"/>
                    </a:solidFill>
                  </a:tcPr>
                </a:tc>
                <a:tc>
                  <a:txBody>
                    <a:bodyPr/>
                    <a:lstStyle/>
                    <a:p>
                      <a:pPr algn="l"/>
                      <a:r>
                        <a:rPr lang="en-US" sz="1400">
                          <a:solidFill>
                            <a:srgbClr val="2A2A2A"/>
                          </a:solidFill>
                          <a:effectLst/>
                        </a:rPr>
                        <a:t>.NET Framework</a:t>
                      </a:r>
                    </a:p>
                  </a:txBody>
                  <a:tcPr marL="44167" marR="44167" marT="55209" marB="55209" anchor="ctr">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solidFill>
                      <a:srgbClr val="EDEDED"/>
                    </a:solidFill>
                  </a:tcPr>
                </a:tc>
                <a:tc>
                  <a:txBody>
                    <a:bodyPr/>
                    <a:lstStyle/>
                    <a:p>
                      <a:pPr algn="l"/>
                      <a:r>
                        <a:rPr lang="en-US" sz="1400">
                          <a:solidFill>
                            <a:srgbClr val="2A2A2A"/>
                          </a:solidFill>
                          <a:effectLst/>
                        </a:rPr>
                        <a:t>Windows Store</a:t>
                      </a:r>
                    </a:p>
                  </a:txBody>
                  <a:tcPr marL="44167" marR="44167" marT="55209" marB="55209" anchor="ctr">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solidFill>
                      <a:srgbClr val="EDEDED"/>
                    </a:solidFill>
                  </a:tcPr>
                </a:tc>
                <a:tc>
                  <a:txBody>
                    <a:bodyPr/>
                    <a:lstStyle/>
                    <a:p>
                      <a:pPr algn="l"/>
                      <a:r>
                        <a:rPr lang="en-US" sz="1400">
                          <a:solidFill>
                            <a:srgbClr val="2A2A2A"/>
                          </a:solidFill>
                          <a:effectLst/>
                        </a:rPr>
                        <a:t>Silverlight</a:t>
                      </a:r>
                    </a:p>
                  </a:txBody>
                  <a:tcPr marL="44167" marR="44167" marT="55209" marB="55209" anchor="ctr">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solidFill>
                      <a:srgbClr val="EDEDED"/>
                    </a:solidFill>
                  </a:tcPr>
                </a:tc>
                <a:tc>
                  <a:txBody>
                    <a:bodyPr/>
                    <a:lstStyle/>
                    <a:p>
                      <a:pPr algn="l"/>
                      <a:r>
                        <a:rPr lang="en-US" sz="1400" dirty="0">
                          <a:solidFill>
                            <a:srgbClr val="2A2A2A"/>
                          </a:solidFill>
                          <a:effectLst/>
                        </a:rPr>
                        <a:t>Windows Phone</a:t>
                      </a:r>
                    </a:p>
                  </a:txBody>
                  <a:tcPr marL="44167" marR="44167" marT="55209" marB="55209" anchor="ctr">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solidFill>
                      <a:srgbClr val="EDEDED"/>
                    </a:solidFill>
                  </a:tcPr>
                </a:tc>
              </a:tr>
              <a:tr h="309172">
                <a:tc>
                  <a:txBody>
                    <a:bodyPr/>
                    <a:lstStyle/>
                    <a:p>
                      <a:pPr fontAlgn="t"/>
                      <a:r>
                        <a:rPr lang="en-US" sz="1400">
                          <a:solidFill>
                            <a:srgbClr val="2A2A2A"/>
                          </a:solidFill>
                          <a:effectLst/>
                        </a:rPr>
                        <a:t>Core</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r>
              <a:tr h="309172">
                <a:tc>
                  <a:txBody>
                    <a:bodyPr/>
                    <a:lstStyle/>
                    <a:p>
                      <a:pPr fontAlgn="t"/>
                      <a:r>
                        <a:rPr lang="en-US" sz="1400">
                          <a:solidFill>
                            <a:srgbClr val="2A2A2A"/>
                          </a:solidFill>
                          <a:effectLst/>
                        </a:rPr>
                        <a:t>LINQ</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r>
              <a:tr h="309172">
                <a:tc>
                  <a:txBody>
                    <a:bodyPr/>
                    <a:lstStyle/>
                    <a:p>
                      <a:pPr fontAlgn="t"/>
                      <a:r>
                        <a:rPr lang="en-US" sz="1400">
                          <a:solidFill>
                            <a:srgbClr val="2A2A2A"/>
                          </a:solidFill>
                          <a:effectLst/>
                        </a:rPr>
                        <a:t>IQueryable</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7.5 and higher</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r>
              <a:tr h="309172">
                <a:tc>
                  <a:txBody>
                    <a:bodyPr/>
                    <a:lstStyle/>
                    <a:p>
                      <a:pPr fontAlgn="t"/>
                      <a:r>
                        <a:rPr lang="en-US" sz="1400">
                          <a:solidFill>
                            <a:srgbClr val="2A2A2A"/>
                          </a:solidFill>
                          <a:effectLst/>
                        </a:rPr>
                        <a:t>Dynamic keyword</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dirty="0" smtClean="0">
                          <a:solidFill>
                            <a:srgbClr val="2A2A2A"/>
                          </a:solidFill>
                          <a:effectLst/>
                        </a:rPr>
                        <a:t>4.5 and higher</a:t>
                      </a:r>
                      <a:endParaRPr lang="en-US" sz="1400" dirty="0">
                        <a:solidFill>
                          <a:srgbClr val="2A2A2A"/>
                        </a:solidFill>
                        <a:effectLst/>
                      </a:endParaRP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endParaRPr lang="en-US" sz="1400">
                        <a:solidFill>
                          <a:srgbClr val="2A2A2A"/>
                        </a:solidFill>
                        <a:effectLst/>
                      </a:endParaRP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r>
              <a:tr h="706680">
                <a:tc>
                  <a:txBody>
                    <a:bodyPr/>
                    <a:lstStyle/>
                    <a:p>
                      <a:pPr fontAlgn="t"/>
                      <a:r>
                        <a:rPr lang="en-US" sz="1400">
                          <a:solidFill>
                            <a:srgbClr val="2A2A2A"/>
                          </a:solidFill>
                          <a:effectLst/>
                        </a:rPr>
                        <a:t>Managed Extensibility Framework (MEF)</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endParaRPr lang="en-US" sz="1400">
                        <a:solidFill>
                          <a:srgbClr val="2A2A2A"/>
                        </a:solidFill>
                        <a:effectLst/>
                      </a:endParaRP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r>
              <a:tr h="507926">
                <a:tc>
                  <a:txBody>
                    <a:bodyPr/>
                    <a:lstStyle/>
                    <a:p>
                      <a:pPr fontAlgn="t"/>
                      <a:r>
                        <a:rPr lang="en-US" sz="1400">
                          <a:solidFill>
                            <a:srgbClr val="2A2A2A"/>
                          </a:solidFill>
                          <a:effectLst/>
                        </a:rPr>
                        <a:t>Network Class Library (NCL)</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r>
              <a:tr h="309172">
                <a:tc>
                  <a:txBody>
                    <a:bodyPr/>
                    <a:lstStyle/>
                    <a:p>
                      <a:pPr fontAlgn="t"/>
                      <a:r>
                        <a:rPr lang="en-US" sz="1400">
                          <a:solidFill>
                            <a:srgbClr val="2A2A2A"/>
                          </a:solidFill>
                          <a:effectLst/>
                        </a:rPr>
                        <a:t>Serialization</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r>
              <a:tr h="706680">
                <a:tc>
                  <a:txBody>
                    <a:bodyPr/>
                    <a:lstStyle/>
                    <a:p>
                      <a:pPr fontAlgn="t"/>
                      <a:r>
                        <a:rPr lang="en-US" sz="1400">
                          <a:solidFill>
                            <a:srgbClr val="2A2A2A"/>
                          </a:solidFill>
                          <a:effectLst/>
                        </a:rPr>
                        <a:t>Windows Communication Foundation (WCF)</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r>
              <a:tr h="507926">
                <a:tc>
                  <a:txBody>
                    <a:bodyPr/>
                    <a:lstStyle/>
                    <a:p>
                      <a:pPr fontAlgn="t"/>
                      <a:r>
                        <a:rPr lang="en-US" sz="1400">
                          <a:solidFill>
                            <a:srgbClr val="2A2A2A"/>
                          </a:solidFill>
                          <a:effectLst/>
                        </a:rPr>
                        <a:t>Model-View-View Model (MVVM)</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dirty="0" smtClean="0">
                          <a:solidFill>
                            <a:srgbClr val="2A2A2A"/>
                          </a:solidFill>
                          <a:effectLst/>
                        </a:rPr>
                        <a:t>4.5 and higher</a:t>
                      </a:r>
                      <a:endParaRPr lang="en-US" sz="1400" dirty="0">
                        <a:solidFill>
                          <a:srgbClr val="2A2A2A"/>
                        </a:solidFill>
                        <a:effectLst/>
                      </a:endParaRP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r>
              <a:tr h="309172">
                <a:tc>
                  <a:txBody>
                    <a:bodyPr/>
                    <a:lstStyle/>
                    <a:p>
                      <a:pPr fontAlgn="t"/>
                      <a:r>
                        <a:rPr lang="en-US" sz="1400">
                          <a:solidFill>
                            <a:srgbClr val="2A2A2A"/>
                          </a:solidFill>
                          <a:effectLst/>
                        </a:rPr>
                        <a:t>Data annotations</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dirty="0" smtClean="0">
                          <a:solidFill>
                            <a:srgbClr val="2A2A2A"/>
                          </a:solidFill>
                          <a:effectLst/>
                        </a:rPr>
                        <a:t>4.0.3 </a:t>
                      </a:r>
                      <a:r>
                        <a:rPr lang="en-US" sz="1400" dirty="0">
                          <a:solidFill>
                            <a:srgbClr val="2A2A2A"/>
                          </a:solidFill>
                          <a:effectLst/>
                        </a:rPr>
                        <a:t>and </a:t>
                      </a:r>
                      <a:r>
                        <a:rPr lang="en-US" sz="1400" dirty="0" smtClean="0">
                          <a:solidFill>
                            <a:srgbClr val="2A2A2A"/>
                          </a:solidFill>
                          <a:effectLst/>
                        </a:rPr>
                        <a:t>4.5+</a:t>
                      </a:r>
                      <a:endParaRPr lang="en-US" sz="1400" dirty="0">
                        <a:solidFill>
                          <a:srgbClr val="2A2A2A"/>
                        </a:solidFill>
                        <a:effectLst/>
                      </a:endParaRP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endParaRPr lang="en-US" sz="1400">
                        <a:solidFill>
                          <a:srgbClr val="2A2A2A"/>
                        </a:solidFill>
                        <a:effectLst/>
                      </a:endParaRP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r>
              <a:tr h="309172">
                <a:tc>
                  <a:txBody>
                    <a:bodyPr/>
                    <a:lstStyle/>
                    <a:p>
                      <a:pPr fontAlgn="t"/>
                      <a:r>
                        <a:rPr lang="en-US" sz="1400">
                          <a:solidFill>
                            <a:srgbClr val="2A2A2A"/>
                          </a:solidFill>
                          <a:effectLst/>
                        </a:rPr>
                        <a:t>XLINQ</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dirty="0" smtClean="0">
                          <a:solidFill>
                            <a:srgbClr val="2A2A2A"/>
                          </a:solidFill>
                          <a:effectLst/>
                        </a:rPr>
                        <a:t>4.0.3 </a:t>
                      </a:r>
                      <a:r>
                        <a:rPr lang="en-US" sz="1400" dirty="0">
                          <a:solidFill>
                            <a:srgbClr val="2A2A2A"/>
                          </a:solidFill>
                          <a:effectLst/>
                        </a:rPr>
                        <a:t>and </a:t>
                      </a:r>
                      <a:r>
                        <a:rPr lang="en-US" sz="1400" dirty="0" smtClean="0">
                          <a:solidFill>
                            <a:srgbClr val="2A2A2A"/>
                          </a:solidFill>
                          <a:effectLst/>
                        </a:rPr>
                        <a:t>4.5+</a:t>
                      </a:r>
                      <a:endParaRPr lang="en-US" sz="1400" dirty="0">
                        <a:solidFill>
                          <a:srgbClr val="2A2A2A"/>
                        </a:solidFill>
                        <a:effectLst/>
                      </a:endParaRP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r>
              <a:tr h="309172">
                <a:tc>
                  <a:txBody>
                    <a:bodyPr/>
                    <a:lstStyle/>
                    <a:p>
                      <a:pPr fontAlgn="t"/>
                      <a:r>
                        <a:rPr lang="en-US" sz="1400">
                          <a:solidFill>
                            <a:srgbClr val="2A2A2A"/>
                          </a:solidFill>
                          <a:effectLst/>
                        </a:rPr>
                        <a:t>System.Numerics</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r>
                        <a:rPr lang="en-US" sz="1400">
                          <a:solidFill>
                            <a:srgbClr val="2A2A2A"/>
                          </a:solidFill>
                          <a:effectLst/>
                        </a:rPr>
                        <a:t>√</a:t>
                      </a: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c>
                  <a:txBody>
                    <a:bodyPr/>
                    <a:lstStyle/>
                    <a:p>
                      <a:pPr fontAlgn="t"/>
                      <a:endParaRPr lang="en-US" sz="1400" dirty="0">
                        <a:solidFill>
                          <a:srgbClr val="2A2A2A"/>
                        </a:solidFill>
                        <a:effectLst/>
                      </a:endParaRPr>
                    </a:p>
                  </a:txBody>
                  <a:tcPr marL="44167" marR="44167" marT="55209" marB="55209">
                    <a:lnL w="7620" cap="flat" cmpd="sng" algn="ctr">
                      <a:solidFill>
                        <a:srgbClr val="BBBBBB"/>
                      </a:solidFill>
                      <a:prstDash val="solid"/>
                      <a:round/>
                      <a:headEnd type="none" w="med" len="med"/>
                      <a:tailEnd type="none" w="med" len="med"/>
                    </a:lnL>
                    <a:lnR w="7620" cap="flat" cmpd="sng" algn="ctr">
                      <a:solidFill>
                        <a:srgbClr val="BBBBBB"/>
                      </a:solidFill>
                      <a:prstDash val="solid"/>
                      <a:round/>
                      <a:headEnd type="none" w="med" len="med"/>
                      <a:tailEnd type="none" w="med" len="med"/>
                    </a:lnR>
                    <a:lnT w="7620" cap="flat" cmpd="sng" algn="ctr">
                      <a:solidFill>
                        <a:srgbClr val="BBBBBB"/>
                      </a:solidFill>
                      <a:prstDash val="solid"/>
                      <a:round/>
                      <a:headEnd type="none" w="med" len="med"/>
                      <a:tailEnd type="none" w="med" len="med"/>
                    </a:lnT>
                    <a:lnB w="7620" cap="flat" cmpd="sng" algn="ctr">
                      <a:solidFill>
                        <a:srgbClr val="BBBBBB"/>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0082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Model-View-</a:t>
            </a:r>
            <a:r>
              <a:rPr lang="en-US" dirty="0" err="1"/>
              <a:t>ViewModel</a:t>
            </a:r>
            <a:r>
              <a:rPr lang="en-US" dirty="0"/>
              <a:t> (MVVM)</a:t>
            </a:r>
          </a:p>
        </p:txBody>
      </p:sp>
      <p:sp>
        <p:nvSpPr>
          <p:cNvPr id="4" name="Text Placeholder 5"/>
          <p:cNvSpPr txBox="1">
            <a:spLocks/>
          </p:cNvSpPr>
          <p:nvPr/>
        </p:nvSpPr>
        <p:spPr>
          <a:xfrm>
            <a:off x="519921" y="1448089"/>
            <a:ext cx="3575863" cy="4647041"/>
          </a:xfrm>
          <a:prstGeom prst="rect">
            <a:avLst/>
          </a:prstGeom>
        </p:spPr>
        <p:txBody>
          <a:bodyPr vert="horz" lIns="0" tIns="0" rIns="0" bIns="0" rtlCol="0">
            <a:sp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gradFill>
                  <a:gsLst>
                    <a:gs pos="100000">
                      <a:schemeClr val="tx2"/>
                    </a:gs>
                    <a:gs pos="0">
                      <a:schemeClr val="tx2"/>
                    </a:gs>
                  </a:gsLst>
                  <a:lin ang="5400000" scaled="0"/>
                </a:gradFill>
                <a:latin typeface="+mj-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2000" kern="1200" spc="0" baseline="0">
                <a:gradFill>
                  <a:gsLst>
                    <a:gs pos="100000">
                      <a:schemeClr val="tx1"/>
                    </a:gs>
                    <a:gs pos="6000">
                      <a:schemeClr val="tx1"/>
                    </a:gs>
                  </a:gsLst>
                  <a:lin ang="5400000" scaled="0"/>
                </a:gra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2000" kern="1200" spc="0" baseline="0">
                <a:gradFill>
                  <a:gsLst>
                    <a:gs pos="100000">
                      <a:schemeClr val="tx1"/>
                    </a:gs>
                    <a:gs pos="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3999" dirty="0">
                <a:solidFill>
                  <a:schemeClr val="tx1"/>
                </a:solidFill>
              </a:rPr>
              <a:t>Views</a:t>
            </a:r>
          </a:p>
          <a:p>
            <a:pPr lvl="1">
              <a:defRPr/>
            </a:pPr>
            <a:r>
              <a:rPr lang="en-US" dirty="0">
                <a:solidFill>
                  <a:schemeClr val="tx1"/>
                </a:solidFill>
                <a:latin typeface="+mj-lt"/>
              </a:rPr>
              <a:t>How to display information</a:t>
            </a:r>
          </a:p>
          <a:p>
            <a:pPr lvl="1">
              <a:defRPr/>
            </a:pPr>
            <a:r>
              <a:rPr lang="en-US" dirty="0">
                <a:solidFill>
                  <a:schemeClr val="tx1"/>
                </a:solidFill>
                <a:latin typeface="+mj-lt"/>
              </a:rPr>
              <a:t>Written in XAML</a:t>
            </a:r>
          </a:p>
          <a:p>
            <a:pPr>
              <a:defRPr/>
            </a:pPr>
            <a:r>
              <a:rPr lang="en-US" sz="3999" dirty="0">
                <a:solidFill>
                  <a:schemeClr val="tx1"/>
                </a:solidFill>
              </a:rPr>
              <a:t>View Models</a:t>
            </a:r>
          </a:p>
          <a:p>
            <a:pPr lvl="1">
              <a:defRPr/>
            </a:pPr>
            <a:r>
              <a:rPr lang="en-US" dirty="0">
                <a:solidFill>
                  <a:schemeClr val="tx1"/>
                </a:solidFill>
                <a:latin typeface="+mj-lt"/>
              </a:rPr>
              <a:t>What information to display</a:t>
            </a:r>
          </a:p>
          <a:p>
            <a:pPr lvl="1">
              <a:defRPr/>
            </a:pPr>
            <a:r>
              <a:rPr lang="en-US" dirty="0">
                <a:solidFill>
                  <a:schemeClr val="tx1"/>
                </a:solidFill>
                <a:latin typeface="+mj-lt"/>
              </a:rPr>
              <a:t>Flow of interaction</a:t>
            </a:r>
          </a:p>
          <a:p>
            <a:pPr>
              <a:defRPr/>
            </a:pPr>
            <a:r>
              <a:rPr lang="en-US" sz="3999" dirty="0">
                <a:solidFill>
                  <a:schemeClr val="tx1"/>
                </a:solidFill>
              </a:rPr>
              <a:t>Models</a:t>
            </a:r>
          </a:p>
          <a:p>
            <a:pPr lvl="1">
              <a:defRPr/>
            </a:pPr>
            <a:r>
              <a:rPr lang="en-US" dirty="0">
                <a:solidFill>
                  <a:schemeClr val="tx1"/>
                </a:solidFill>
                <a:latin typeface="+mj-lt"/>
              </a:rPr>
              <a:t>Data objects</a:t>
            </a:r>
          </a:p>
          <a:p>
            <a:pPr lvl="1">
              <a:defRPr/>
            </a:pPr>
            <a:r>
              <a:rPr lang="en-US" dirty="0">
                <a:solidFill>
                  <a:schemeClr val="tx1"/>
                </a:solidFill>
                <a:latin typeface="+mj-lt"/>
              </a:rPr>
              <a:t>Business logic</a:t>
            </a:r>
          </a:p>
          <a:p>
            <a:pPr lvl="1">
              <a:defRPr/>
            </a:pPr>
            <a:r>
              <a:rPr lang="en-US" dirty="0">
                <a:solidFill>
                  <a:schemeClr val="tx1"/>
                </a:solidFill>
                <a:latin typeface="+mj-lt"/>
              </a:rPr>
              <a:t>Etc.</a:t>
            </a:r>
          </a:p>
        </p:txBody>
      </p:sp>
      <p:sp>
        <p:nvSpPr>
          <p:cNvPr id="5" name="Rectangle 4"/>
          <p:cNvSpPr/>
          <p:nvPr/>
        </p:nvSpPr>
        <p:spPr bwMode="auto">
          <a:xfrm>
            <a:off x="3932564" y="4876368"/>
            <a:ext cx="4560875" cy="719036"/>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4039" fontAlgn="base">
              <a:spcBef>
                <a:spcPct val="0"/>
              </a:spcBef>
              <a:spcAft>
                <a:spcPct val="0"/>
              </a:spcAft>
              <a:defRPr/>
            </a:pPr>
            <a:r>
              <a:rPr lang="en-US" sz="2400" kern="0" dirty="0"/>
              <a:t>Model</a:t>
            </a:r>
          </a:p>
        </p:txBody>
      </p:sp>
      <p:sp>
        <p:nvSpPr>
          <p:cNvPr id="6" name="Rectangle 5"/>
          <p:cNvSpPr/>
          <p:nvPr/>
        </p:nvSpPr>
        <p:spPr bwMode="auto">
          <a:xfrm>
            <a:off x="3932563" y="3197817"/>
            <a:ext cx="4560876" cy="719036"/>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4039" fontAlgn="base">
              <a:spcBef>
                <a:spcPct val="0"/>
              </a:spcBef>
              <a:spcAft>
                <a:spcPct val="0"/>
              </a:spcAft>
              <a:defRPr/>
            </a:pPr>
            <a:r>
              <a:rPr lang="en-US" sz="2400" kern="0" dirty="0"/>
              <a:t>View Model</a:t>
            </a:r>
          </a:p>
        </p:txBody>
      </p:sp>
      <p:sp>
        <p:nvSpPr>
          <p:cNvPr id="7" name="Rectangle 6"/>
          <p:cNvSpPr/>
          <p:nvPr/>
        </p:nvSpPr>
        <p:spPr bwMode="auto">
          <a:xfrm>
            <a:off x="3932563" y="1519267"/>
            <a:ext cx="4560876" cy="719036"/>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4039" fontAlgn="base">
              <a:spcBef>
                <a:spcPct val="0"/>
              </a:spcBef>
              <a:spcAft>
                <a:spcPct val="0"/>
              </a:spcAft>
              <a:defRPr/>
            </a:pPr>
            <a:r>
              <a:rPr lang="en-US" sz="2400" kern="0" dirty="0"/>
              <a:t>View</a:t>
            </a:r>
          </a:p>
        </p:txBody>
      </p:sp>
      <p:sp>
        <p:nvSpPr>
          <p:cNvPr id="8" name="Right Brace 7"/>
          <p:cNvSpPr/>
          <p:nvPr/>
        </p:nvSpPr>
        <p:spPr>
          <a:xfrm>
            <a:off x="8725517" y="3221222"/>
            <a:ext cx="289734" cy="2394962"/>
          </a:xfrm>
          <a:prstGeom prst="rightBrace">
            <a:avLst>
              <a:gd name="adj1" fmla="val 77645"/>
              <a:gd name="adj2" fmla="val 50000"/>
            </a:avLst>
          </a:prstGeom>
          <a:noFill/>
          <a:ln w="19050" cap="flat" cmpd="sng" algn="ctr">
            <a:solidFill>
              <a:schemeClr val="tx1"/>
            </a:solidFill>
            <a:prstDash val="solid"/>
            <a:headEnd type="none"/>
            <a:tailEnd type="none"/>
          </a:ln>
          <a:effectLst/>
        </p:spPr>
        <p:txBody>
          <a:bodyPr rtlCol="0" anchor="ctr"/>
          <a:lstStyle/>
          <a:p>
            <a:pPr algn="ctr" defTabSz="914303">
              <a:defRPr/>
            </a:pPr>
            <a:endParaRPr lang="en-US" sz="1801" kern="0"/>
          </a:p>
        </p:txBody>
      </p:sp>
      <p:sp>
        <p:nvSpPr>
          <p:cNvPr id="9" name="Right Brace 8"/>
          <p:cNvSpPr/>
          <p:nvPr/>
        </p:nvSpPr>
        <p:spPr>
          <a:xfrm>
            <a:off x="8716926" y="1518534"/>
            <a:ext cx="242953" cy="719036"/>
          </a:xfrm>
          <a:prstGeom prst="rightBrace">
            <a:avLst>
              <a:gd name="adj1" fmla="val 77645"/>
              <a:gd name="adj2" fmla="val 50000"/>
            </a:avLst>
          </a:prstGeom>
          <a:noFill/>
          <a:ln w="19050" cap="flat" cmpd="sng" algn="ctr">
            <a:solidFill>
              <a:schemeClr val="tx1"/>
            </a:solidFill>
            <a:prstDash val="solid"/>
            <a:headEnd type="none"/>
            <a:tailEnd type="none"/>
          </a:ln>
          <a:effectLst/>
        </p:spPr>
        <p:txBody>
          <a:bodyPr rtlCol="0" anchor="ctr"/>
          <a:lstStyle/>
          <a:p>
            <a:pPr algn="ctr" defTabSz="914303">
              <a:defRPr/>
            </a:pPr>
            <a:endParaRPr lang="en-US" sz="1801" kern="0"/>
          </a:p>
        </p:txBody>
      </p:sp>
      <p:sp>
        <p:nvSpPr>
          <p:cNvPr id="10" name="TextBox 9"/>
          <p:cNvSpPr txBox="1"/>
          <p:nvPr/>
        </p:nvSpPr>
        <p:spPr>
          <a:xfrm>
            <a:off x="9163337" y="1661391"/>
            <a:ext cx="2285882" cy="369332"/>
          </a:xfrm>
          <a:prstGeom prst="rect">
            <a:avLst/>
          </a:prstGeom>
          <a:noFill/>
        </p:spPr>
        <p:txBody>
          <a:bodyPr wrap="none" lIns="0" tIns="0" rIns="0" bIns="0" rtlCol="0">
            <a:spAutoFit/>
          </a:bodyPr>
          <a:lstStyle/>
          <a:p>
            <a:pPr defTabSz="914303">
              <a:defRPr/>
            </a:pPr>
            <a:r>
              <a:rPr lang="en-US" sz="2400" kern="0" dirty="0"/>
              <a:t>Platform-specific</a:t>
            </a:r>
          </a:p>
        </p:txBody>
      </p:sp>
      <p:sp>
        <p:nvSpPr>
          <p:cNvPr id="11" name="TextBox 10"/>
          <p:cNvSpPr txBox="1"/>
          <p:nvPr/>
        </p:nvSpPr>
        <p:spPr>
          <a:xfrm>
            <a:off x="9163337" y="4233184"/>
            <a:ext cx="1139736" cy="369332"/>
          </a:xfrm>
          <a:prstGeom prst="rect">
            <a:avLst/>
          </a:prstGeom>
          <a:noFill/>
        </p:spPr>
        <p:txBody>
          <a:bodyPr wrap="none" lIns="0" tIns="0" rIns="0" bIns="0" rtlCol="0">
            <a:spAutoFit/>
          </a:bodyPr>
          <a:lstStyle/>
          <a:p>
            <a:pPr defTabSz="914303">
              <a:defRPr/>
            </a:pPr>
            <a:r>
              <a:rPr lang="en-US" sz="2400" kern="0" dirty="0"/>
              <a:t>Portable</a:t>
            </a:r>
          </a:p>
        </p:txBody>
      </p:sp>
      <p:sp>
        <p:nvSpPr>
          <p:cNvPr id="12" name="Down Arrow 11"/>
          <p:cNvSpPr/>
          <p:nvPr/>
        </p:nvSpPr>
        <p:spPr bwMode="auto">
          <a:xfrm>
            <a:off x="6039036" y="4086004"/>
            <a:ext cx="347930" cy="639989"/>
          </a:xfrm>
          <a:prstGeom prst="downArrow">
            <a:avLst/>
          </a:prstGeom>
          <a:solidFill>
            <a:schemeClr val="accent2"/>
          </a:solidFill>
          <a:ln w="1079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algn="ctr" defTabSz="914039" fontAlgn="base">
              <a:spcBef>
                <a:spcPct val="0"/>
              </a:spcBef>
              <a:spcAft>
                <a:spcPct val="0"/>
              </a:spcAft>
              <a:defRPr/>
            </a:pPr>
            <a:endParaRPr lang="en-US" sz="2000" kern="0" dirty="0"/>
          </a:p>
        </p:txBody>
      </p:sp>
      <p:sp>
        <p:nvSpPr>
          <p:cNvPr id="13" name="TextBox 12"/>
          <p:cNvSpPr txBox="1"/>
          <p:nvPr/>
        </p:nvSpPr>
        <p:spPr>
          <a:xfrm>
            <a:off x="6437022" y="4077341"/>
            <a:ext cx="1235916" cy="307777"/>
          </a:xfrm>
          <a:prstGeom prst="rect">
            <a:avLst/>
          </a:prstGeom>
          <a:noFill/>
        </p:spPr>
        <p:txBody>
          <a:bodyPr wrap="none" lIns="0" tIns="0" rIns="0" bIns="0" rtlCol="0">
            <a:spAutoFit/>
          </a:bodyPr>
          <a:lstStyle/>
          <a:p>
            <a:pPr defTabSz="914303">
              <a:defRPr/>
            </a:pPr>
            <a:r>
              <a:rPr lang="en-US" sz="2000" kern="0" dirty="0"/>
              <a:t>References</a:t>
            </a:r>
          </a:p>
        </p:txBody>
      </p:sp>
      <p:sp>
        <p:nvSpPr>
          <p:cNvPr id="14" name="Down Arrow 13"/>
          <p:cNvSpPr/>
          <p:nvPr/>
        </p:nvSpPr>
        <p:spPr bwMode="auto">
          <a:xfrm>
            <a:off x="6039036" y="2400457"/>
            <a:ext cx="347930" cy="639989"/>
          </a:xfrm>
          <a:prstGeom prst="downArrow">
            <a:avLst/>
          </a:prstGeom>
          <a:solidFill>
            <a:schemeClr val="accent2"/>
          </a:solidFill>
          <a:ln w="10795" cap="flat" cmpd="sng" algn="ctr">
            <a:noFill/>
            <a:prstDash val="solid"/>
            <a:headEnd type="none" w="med" len="med"/>
            <a:tailEnd type="none" w="med" len="med"/>
          </a:ln>
          <a:effectLst/>
        </p:spPr>
        <p:txBody>
          <a:bodyPr vert="horz" wrap="square" lIns="91423" tIns="45711" rIns="91423" bIns="45711" numCol="1" rtlCol="0" anchor="ctr" anchorCtr="0" compatLnSpc="1">
            <a:prstTxWarp prst="textNoShape">
              <a:avLst/>
            </a:prstTxWarp>
          </a:bodyPr>
          <a:lstStyle/>
          <a:p>
            <a:pPr algn="ctr" defTabSz="914039" fontAlgn="base">
              <a:spcBef>
                <a:spcPct val="0"/>
              </a:spcBef>
              <a:spcAft>
                <a:spcPct val="0"/>
              </a:spcAft>
              <a:defRPr/>
            </a:pPr>
            <a:endParaRPr lang="en-US" sz="2000" kern="0" dirty="0"/>
          </a:p>
        </p:txBody>
      </p:sp>
      <p:sp>
        <p:nvSpPr>
          <p:cNvPr id="15" name="TextBox 14"/>
          <p:cNvSpPr txBox="1"/>
          <p:nvPr/>
        </p:nvSpPr>
        <p:spPr>
          <a:xfrm>
            <a:off x="6437022" y="2394253"/>
            <a:ext cx="1144544" cy="307777"/>
          </a:xfrm>
          <a:prstGeom prst="rect">
            <a:avLst/>
          </a:prstGeom>
          <a:noFill/>
        </p:spPr>
        <p:txBody>
          <a:bodyPr wrap="none" lIns="0" tIns="0" rIns="0" bIns="0" rtlCol="0">
            <a:spAutoFit/>
          </a:bodyPr>
          <a:lstStyle/>
          <a:p>
            <a:pPr defTabSz="914303">
              <a:defRPr/>
            </a:pPr>
            <a:r>
              <a:rPr lang="en-US" sz="2000" kern="0" dirty="0" err="1"/>
              <a:t>Databinds</a:t>
            </a:r>
            <a:endParaRPr lang="en-US" sz="2000" kern="0" dirty="0"/>
          </a:p>
        </p:txBody>
      </p:sp>
    </p:spTree>
    <p:extLst>
      <p:ext uri="{BB962C8B-B14F-4D97-AF65-F5344CB8AC3E}">
        <p14:creationId xmlns:p14="http://schemas.microsoft.com/office/powerpoint/2010/main" val="225024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animEffect transition="in" filter="fade">
                                      <p:cBhvr>
                                        <p:cTn id="7" dur="500"/>
                                        <p:tgtEl>
                                          <p:spTgt spid="4">
                                            <p:txEl>
                                              <p:pRg st="9" end="9"/>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8" end="8"/>
                                            </p:txEl>
                                          </p:spTgt>
                                        </p:tgtEl>
                                        <p:attrNameLst>
                                          <p:attrName>style.visibility</p:attrName>
                                        </p:attrNameLst>
                                      </p:cBhvr>
                                      <p:to>
                                        <p:strVal val="visible"/>
                                      </p:to>
                                    </p:set>
                                    <p:animEffect transition="in" filter="fade">
                                      <p:cBhvr>
                                        <p:cTn id="10" dur="500"/>
                                        <p:tgtEl>
                                          <p:spTgt spid="4">
                                            <p:txEl>
                                              <p:pRg st="8" end="8"/>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Effect transition="in" filter="fade">
                                      <p:cBhvr>
                                        <p:cTn id="13" dur="500"/>
                                        <p:tgtEl>
                                          <p:spTgt spid="4">
                                            <p:txEl>
                                              <p:pRg st="7" end="7"/>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500"/>
                                        <p:tgtEl>
                                          <p:spTgt spid="4">
                                            <p:txEl>
                                              <p:pRg st="1" end="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fade">
                                      <p:cBhvr>
                                        <p:cTn id="38" dur="500"/>
                                        <p:tgtEl>
                                          <p:spTgt spid="4">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rev="1"/>
      <p:bldP spid="5" grpId="0" animBg="1"/>
      <p:bldP spid="6" grpId="0" animBg="1"/>
      <p:bldP spid="7" grpId="0" animBg="1"/>
      <p:bldP spid="8" grpId="0" animBg="1"/>
      <p:bldP spid="9" grpId="0" animBg="1"/>
      <p:bldP spid="10" grpId="0"/>
      <p:bldP spid="11" grpId="0"/>
      <p:bldP spid="12" grpId="0" animBg="1"/>
      <p:bldP spid="13" grpId="0"/>
      <p:bldP spid="14"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275637" y="677862"/>
            <a:ext cx="4019898" cy="3943693"/>
          </a:xfrm>
          <a:prstGeom prst="rect">
            <a:avLst/>
          </a:prstGeom>
        </p:spPr>
      </p:pic>
      <p:sp>
        <p:nvSpPr>
          <p:cNvPr id="2" name="Title 1"/>
          <p:cNvSpPr>
            <a:spLocks noGrp="1"/>
          </p:cNvSpPr>
          <p:nvPr>
            <p:ph type="ctrTitle"/>
          </p:nvPr>
        </p:nvSpPr>
        <p:spPr>
          <a:xfrm>
            <a:off x="274638" y="1897062"/>
            <a:ext cx="10896599" cy="3048001"/>
          </a:xfrm>
        </p:spPr>
        <p:txBody>
          <a:bodyPr/>
          <a:lstStyle/>
          <a:p>
            <a:r>
              <a:rPr lang="en-US" dirty="0"/>
              <a:t>Building .NET </a:t>
            </a:r>
            <a:r>
              <a:rPr lang="en-US" dirty="0" smtClean="0"/>
              <a:t>Apps for Devices </a:t>
            </a:r>
            <a:r>
              <a:rPr lang="en-US" dirty="0"/>
              <a:t>and Services</a:t>
            </a:r>
          </a:p>
        </p:txBody>
      </p:sp>
      <p:sp>
        <p:nvSpPr>
          <p:cNvPr id="3" name="Subtitle 2"/>
          <p:cNvSpPr>
            <a:spLocks noGrp="1"/>
          </p:cNvSpPr>
          <p:nvPr>
            <p:ph type="subTitle" idx="1"/>
          </p:nvPr>
        </p:nvSpPr>
        <p:spPr>
          <a:xfrm>
            <a:off x="274640" y="5783263"/>
            <a:ext cx="9296397" cy="914400"/>
          </a:xfrm>
        </p:spPr>
        <p:txBody>
          <a:bodyPr/>
          <a:lstStyle/>
          <a:p>
            <a:r>
              <a:rPr lang="en-US" dirty="0" smtClean="0"/>
              <a:t>Habib Heydarian (habibh@microsoft.com)</a:t>
            </a:r>
            <a:endParaRPr lang="en-US" dirty="0"/>
          </a:p>
          <a:p>
            <a:r>
              <a:rPr lang="en-US" dirty="0" smtClean="0"/>
              <a:t>Program Manager, .NET</a:t>
            </a:r>
            <a:endParaRPr lang="en-US" dirty="0"/>
          </a:p>
          <a:p>
            <a:r>
              <a:rPr lang="en-US" dirty="0" smtClean="0"/>
              <a:t>3-304</a:t>
            </a:r>
            <a:r>
              <a:rPr lang="en-US" dirty="0"/>
              <a:t>: Building .NET Applications for Devices and Services</a:t>
            </a:r>
          </a:p>
        </p:txBody>
      </p:sp>
    </p:spTree>
    <p:extLst>
      <p:ext uri="{BB962C8B-B14F-4D97-AF65-F5344CB8AC3E}">
        <p14:creationId xmlns:p14="http://schemas.microsoft.com/office/powerpoint/2010/main" val="404653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Platform App Architecture</a:t>
            </a:r>
            <a:endParaRPr lang="en-US" dirty="0"/>
          </a:p>
        </p:txBody>
      </p:sp>
      <p:sp>
        <p:nvSpPr>
          <p:cNvPr id="4" name="Rounded Rectangle 3"/>
          <p:cNvSpPr/>
          <p:nvPr/>
        </p:nvSpPr>
        <p:spPr bwMode="auto">
          <a:xfrm>
            <a:off x="504049" y="1440154"/>
            <a:ext cx="4113652" cy="2474539"/>
          </a:xfrm>
          <a:prstGeom prst="roundRect">
            <a:avLst>
              <a:gd name="adj" fmla="val 0"/>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23" tIns="45711" rIns="91423" bIns="45711" numCol="1" rtlCol="0" anchor="ctr" anchorCtr="0" compatLnSpc="1">
            <a:prstTxWarp prst="textNoShape">
              <a:avLst/>
            </a:prstTxWarp>
          </a:bodyPr>
          <a:lstStyle/>
          <a:p>
            <a:pPr algn="ctr" defTabSz="914039" fontAlgn="base">
              <a:spcBef>
                <a:spcPct val="0"/>
              </a:spcBef>
              <a:spcAft>
                <a:spcPct val="0"/>
              </a:spcAft>
              <a:defRPr/>
            </a:pPr>
            <a:endParaRPr lang="en-US" sz="2000" kern="0" dirty="0"/>
          </a:p>
        </p:txBody>
      </p:sp>
      <p:sp>
        <p:nvSpPr>
          <p:cNvPr id="5" name="Rectangle 4"/>
          <p:cNvSpPr/>
          <p:nvPr/>
        </p:nvSpPr>
        <p:spPr bwMode="auto">
          <a:xfrm>
            <a:off x="659448" y="2086455"/>
            <a:ext cx="3802851" cy="489327"/>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23" tIns="45711" rIns="91423" bIns="45711" numCol="1" rtlCol="0" anchor="ctr" anchorCtr="0" compatLnSpc="1">
            <a:prstTxWarp prst="textNoShape">
              <a:avLst/>
            </a:prstTxWarp>
          </a:bodyPr>
          <a:lstStyle/>
          <a:p>
            <a:pPr algn="ctr" defTabSz="914039" fontAlgn="base">
              <a:spcBef>
                <a:spcPct val="0"/>
              </a:spcBef>
              <a:spcAft>
                <a:spcPct val="0"/>
              </a:spcAft>
              <a:defRPr/>
            </a:pPr>
            <a:r>
              <a:rPr lang="en-US" sz="2000" kern="0" dirty="0"/>
              <a:t>Startup</a:t>
            </a:r>
          </a:p>
        </p:txBody>
      </p:sp>
      <p:sp>
        <p:nvSpPr>
          <p:cNvPr id="6" name="Rectangle 5"/>
          <p:cNvSpPr/>
          <p:nvPr/>
        </p:nvSpPr>
        <p:spPr bwMode="auto">
          <a:xfrm>
            <a:off x="659448" y="2670079"/>
            <a:ext cx="3802851" cy="489327"/>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23" tIns="45711" rIns="91423" bIns="45711" numCol="1" rtlCol="0" anchor="ctr" anchorCtr="0" compatLnSpc="1">
            <a:prstTxWarp prst="textNoShape">
              <a:avLst/>
            </a:prstTxWarp>
          </a:bodyPr>
          <a:lstStyle/>
          <a:p>
            <a:pPr algn="ctr" defTabSz="914039" fontAlgn="base">
              <a:spcBef>
                <a:spcPct val="0"/>
              </a:spcBef>
              <a:spcAft>
                <a:spcPct val="0"/>
              </a:spcAft>
              <a:defRPr/>
            </a:pPr>
            <a:r>
              <a:rPr lang="en-US" sz="2000" kern="0" dirty="0"/>
              <a:t>Views</a:t>
            </a:r>
          </a:p>
        </p:txBody>
      </p:sp>
      <p:sp>
        <p:nvSpPr>
          <p:cNvPr id="7" name="TextBox 6"/>
          <p:cNvSpPr txBox="1"/>
          <p:nvPr/>
        </p:nvSpPr>
        <p:spPr>
          <a:xfrm>
            <a:off x="1050391" y="1592560"/>
            <a:ext cx="3020963" cy="369332"/>
          </a:xfrm>
          <a:prstGeom prst="rect">
            <a:avLst/>
          </a:prstGeom>
          <a:noFill/>
        </p:spPr>
        <p:txBody>
          <a:bodyPr wrap="square" lIns="0" tIns="0" rIns="0" bIns="0" rtlCol="0">
            <a:spAutoFit/>
          </a:bodyPr>
          <a:lstStyle/>
          <a:p>
            <a:pPr algn="ctr" defTabSz="914303">
              <a:defRPr/>
            </a:pPr>
            <a:r>
              <a:rPr lang="en-US" sz="2400" kern="0" spc="-69" dirty="0"/>
              <a:t>Windows Store App</a:t>
            </a:r>
          </a:p>
        </p:txBody>
      </p:sp>
      <p:sp>
        <p:nvSpPr>
          <p:cNvPr id="8" name="Rectangle 7"/>
          <p:cNvSpPr/>
          <p:nvPr/>
        </p:nvSpPr>
        <p:spPr bwMode="auto">
          <a:xfrm>
            <a:off x="659448" y="3253701"/>
            <a:ext cx="3802851" cy="489327"/>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23" tIns="45711" rIns="91423" bIns="45711" numCol="1" rtlCol="0" anchor="ctr" anchorCtr="0" compatLnSpc="1">
            <a:prstTxWarp prst="textNoShape">
              <a:avLst/>
            </a:prstTxWarp>
          </a:bodyPr>
          <a:lstStyle/>
          <a:p>
            <a:pPr algn="ctr" defTabSz="914039" fontAlgn="base">
              <a:spcBef>
                <a:spcPct val="0"/>
              </a:spcBef>
              <a:spcAft>
                <a:spcPct val="0"/>
              </a:spcAft>
              <a:defRPr/>
            </a:pPr>
            <a:r>
              <a:rPr lang="en-US" sz="2000" kern="0" dirty="0"/>
              <a:t>Platform specific functionality</a:t>
            </a:r>
          </a:p>
        </p:txBody>
      </p:sp>
      <p:sp>
        <p:nvSpPr>
          <p:cNvPr id="9" name="Rounded Rectangle 8"/>
          <p:cNvSpPr/>
          <p:nvPr/>
        </p:nvSpPr>
        <p:spPr bwMode="auto">
          <a:xfrm>
            <a:off x="3677629" y="4157848"/>
            <a:ext cx="4667004" cy="2474539"/>
          </a:xfrm>
          <a:prstGeom prst="roundRect">
            <a:avLst>
              <a:gd name="adj" fmla="val 0"/>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23" tIns="45711" rIns="91423" bIns="45711" numCol="1" rtlCol="0" anchor="ctr" anchorCtr="0" compatLnSpc="1">
            <a:prstTxWarp prst="textNoShape">
              <a:avLst/>
            </a:prstTxWarp>
          </a:bodyPr>
          <a:lstStyle/>
          <a:p>
            <a:pPr algn="ctr" defTabSz="914039" fontAlgn="base">
              <a:spcBef>
                <a:spcPct val="0"/>
              </a:spcBef>
              <a:spcAft>
                <a:spcPct val="0"/>
              </a:spcAft>
              <a:defRPr/>
            </a:pPr>
            <a:endParaRPr lang="en-US" sz="2000" kern="0" dirty="0"/>
          </a:p>
        </p:txBody>
      </p:sp>
      <p:sp>
        <p:nvSpPr>
          <p:cNvPr id="10" name="Rectangle 9"/>
          <p:cNvSpPr/>
          <p:nvPr/>
        </p:nvSpPr>
        <p:spPr bwMode="auto">
          <a:xfrm>
            <a:off x="3853933" y="4804151"/>
            <a:ext cx="4314395" cy="489327"/>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23" tIns="45711" rIns="91423" bIns="45711" numCol="1" rtlCol="0" anchor="ctr" anchorCtr="0" compatLnSpc="1">
            <a:prstTxWarp prst="textNoShape">
              <a:avLst/>
            </a:prstTxWarp>
          </a:bodyPr>
          <a:lstStyle/>
          <a:p>
            <a:pPr algn="ctr" defTabSz="914039" fontAlgn="base">
              <a:spcBef>
                <a:spcPct val="0"/>
              </a:spcBef>
              <a:spcAft>
                <a:spcPct val="0"/>
              </a:spcAft>
              <a:defRPr/>
            </a:pPr>
            <a:r>
              <a:rPr lang="en-US" sz="2000" kern="0" dirty="0"/>
              <a:t>View Models</a:t>
            </a:r>
          </a:p>
        </p:txBody>
      </p:sp>
      <p:sp>
        <p:nvSpPr>
          <p:cNvPr id="11" name="Rectangle 10"/>
          <p:cNvSpPr/>
          <p:nvPr/>
        </p:nvSpPr>
        <p:spPr bwMode="auto">
          <a:xfrm>
            <a:off x="3853933" y="5387773"/>
            <a:ext cx="4314395" cy="489327"/>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23" tIns="45711" rIns="91423" bIns="45711" numCol="1" rtlCol="0" anchor="ctr" anchorCtr="0" compatLnSpc="1">
            <a:prstTxWarp prst="textNoShape">
              <a:avLst/>
            </a:prstTxWarp>
          </a:bodyPr>
          <a:lstStyle/>
          <a:p>
            <a:pPr algn="ctr" defTabSz="914039" fontAlgn="base">
              <a:spcBef>
                <a:spcPct val="0"/>
              </a:spcBef>
              <a:spcAft>
                <a:spcPct val="0"/>
              </a:spcAft>
              <a:defRPr/>
            </a:pPr>
            <a:r>
              <a:rPr lang="en-US" sz="2000" kern="0" dirty="0"/>
              <a:t>Models</a:t>
            </a:r>
          </a:p>
        </p:txBody>
      </p:sp>
      <p:sp>
        <p:nvSpPr>
          <p:cNvPr id="12" name="TextBox 11"/>
          <p:cNvSpPr txBox="1"/>
          <p:nvPr/>
        </p:nvSpPr>
        <p:spPr>
          <a:xfrm>
            <a:off x="4297463" y="4310255"/>
            <a:ext cx="3427329" cy="369332"/>
          </a:xfrm>
          <a:prstGeom prst="rect">
            <a:avLst/>
          </a:prstGeom>
          <a:noFill/>
        </p:spPr>
        <p:txBody>
          <a:bodyPr wrap="square" lIns="0" tIns="0" rIns="0" bIns="0" rtlCol="0">
            <a:spAutoFit/>
          </a:bodyPr>
          <a:lstStyle/>
          <a:p>
            <a:pPr algn="ctr" defTabSz="914303">
              <a:defRPr/>
            </a:pPr>
            <a:r>
              <a:rPr lang="en-US" sz="2400" kern="0" spc="-69" dirty="0"/>
              <a:t>Portable Class Library</a:t>
            </a:r>
          </a:p>
        </p:txBody>
      </p:sp>
      <p:sp>
        <p:nvSpPr>
          <p:cNvPr id="13" name="Rectangle 12"/>
          <p:cNvSpPr/>
          <p:nvPr/>
        </p:nvSpPr>
        <p:spPr bwMode="auto">
          <a:xfrm>
            <a:off x="3853933" y="5971396"/>
            <a:ext cx="4314395" cy="489327"/>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23" tIns="45711" rIns="91423" bIns="45711" numCol="1" rtlCol="0" anchor="ctr" anchorCtr="0" compatLnSpc="1">
            <a:prstTxWarp prst="textNoShape">
              <a:avLst/>
            </a:prstTxWarp>
          </a:bodyPr>
          <a:lstStyle/>
          <a:p>
            <a:pPr algn="ctr" defTabSz="914039" fontAlgn="base">
              <a:spcBef>
                <a:spcPct val="0"/>
              </a:spcBef>
              <a:spcAft>
                <a:spcPct val="0"/>
              </a:spcAft>
              <a:defRPr/>
            </a:pPr>
            <a:r>
              <a:rPr lang="en-US" sz="2000" kern="0" dirty="0"/>
              <a:t>Platform functionality abstractions</a:t>
            </a:r>
          </a:p>
        </p:txBody>
      </p:sp>
      <p:sp>
        <p:nvSpPr>
          <p:cNvPr id="14" name="Rounded Rectangle 13"/>
          <p:cNvSpPr/>
          <p:nvPr/>
        </p:nvSpPr>
        <p:spPr bwMode="auto">
          <a:xfrm>
            <a:off x="7455508" y="1440154"/>
            <a:ext cx="4113652" cy="2474539"/>
          </a:xfrm>
          <a:prstGeom prst="roundRect">
            <a:avLst>
              <a:gd name="adj" fmla="val 0"/>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23" tIns="45711" rIns="91423" bIns="45711" numCol="1" rtlCol="0" anchor="ctr" anchorCtr="0" compatLnSpc="1">
            <a:prstTxWarp prst="textNoShape">
              <a:avLst/>
            </a:prstTxWarp>
          </a:bodyPr>
          <a:lstStyle/>
          <a:p>
            <a:pPr algn="ctr" defTabSz="914039" fontAlgn="base">
              <a:spcBef>
                <a:spcPct val="0"/>
              </a:spcBef>
              <a:spcAft>
                <a:spcPct val="0"/>
              </a:spcAft>
              <a:defRPr/>
            </a:pPr>
            <a:endParaRPr lang="en-US" sz="2000" kern="0" dirty="0"/>
          </a:p>
        </p:txBody>
      </p:sp>
      <p:sp>
        <p:nvSpPr>
          <p:cNvPr id="15" name="Rectangle 14"/>
          <p:cNvSpPr/>
          <p:nvPr/>
        </p:nvSpPr>
        <p:spPr bwMode="auto">
          <a:xfrm>
            <a:off x="7610907" y="2086455"/>
            <a:ext cx="3802851" cy="489327"/>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23" tIns="45711" rIns="91423" bIns="45711" numCol="1" rtlCol="0" anchor="ctr" anchorCtr="0" compatLnSpc="1">
            <a:prstTxWarp prst="textNoShape">
              <a:avLst/>
            </a:prstTxWarp>
          </a:bodyPr>
          <a:lstStyle/>
          <a:p>
            <a:pPr algn="ctr" defTabSz="914039" fontAlgn="base">
              <a:spcBef>
                <a:spcPct val="0"/>
              </a:spcBef>
              <a:spcAft>
                <a:spcPct val="0"/>
              </a:spcAft>
              <a:defRPr/>
            </a:pPr>
            <a:r>
              <a:rPr lang="en-US" sz="2000" kern="0" dirty="0"/>
              <a:t>Startup</a:t>
            </a:r>
          </a:p>
        </p:txBody>
      </p:sp>
      <p:sp>
        <p:nvSpPr>
          <p:cNvPr id="16" name="Rectangle 15"/>
          <p:cNvSpPr/>
          <p:nvPr/>
        </p:nvSpPr>
        <p:spPr bwMode="auto">
          <a:xfrm>
            <a:off x="7610907" y="2670079"/>
            <a:ext cx="3802851" cy="489327"/>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23" tIns="45711" rIns="91423" bIns="45711" numCol="1" rtlCol="0" anchor="ctr" anchorCtr="0" compatLnSpc="1">
            <a:prstTxWarp prst="textNoShape">
              <a:avLst/>
            </a:prstTxWarp>
          </a:bodyPr>
          <a:lstStyle/>
          <a:p>
            <a:pPr algn="ctr" defTabSz="914039" fontAlgn="base">
              <a:spcBef>
                <a:spcPct val="0"/>
              </a:spcBef>
              <a:spcAft>
                <a:spcPct val="0"/>
              </a:spcAft>
              <a:defRPr/>
            </a:pPr>
            <a:r>
              <a:rPr lang="en-US" sz="2000" kern="0" dirty="0"/>
              <a:t>Views</a:t>
            </a:r>
          </a:p>
        </p:txBody>
      </p:sp>
      <p:sp>
        <p:nvSpPr>
          <p:cNvPr id="17" name="TextBox 16"/>
          <p:cNvSpPr txBox="1"/>
          <p:nvPr/>
        </p:nvSpPr>
        <p:spPr>
          <a:xfrm>
            <a:off x="8001850" y="1592560"/>
            <a:ext cx="3020963" cy="369332"/>
          </a:xfrm>
          <a:prstGeom prst="rect">
            <a:avLst/>
          </a:prstGeom>
          <a:noFill/>
        </p:spPr>
        <p:txBody>
          <a:bodyPr wrap="square" lIns="0" tIns="0" rIns="0" bIns="0" rtlCol="0">
            <a:spAutoFit/>
          </a:bodyPr>
          <a:lstStyle/>
          <a:p>
            <a:pPr algn="ctr" defTabSz="914303">
              <a:defRPr/>
            </a:pPr>
            <a:r>
              <a:rPr lang="en-US" sz="2400" kern="0" spc="-69" dirty="0"/>
              <a:t>Windows Phone App</a:t>
            </a:r>
          </a:p>
        </p:txBody>
      </p:sp>
      <p:sp>
        <p:nvSpPr>
          <p:cNvPr id="18" name="Rectangle 17"/>
          <p:cNvSpPr/>
          <p:nvPr/>
        </p:nvSpPr>
        <p:spPr bwMode="auto">
          <a:xfrm>
            <a:off x="7610907" y="3253701"/>
            <a:ext cx="3802851" cy="489327"/>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23" tIns="45711" rIns="91423" bIns="45711" numCol="1" rtlCol="0" anchor="ctr" anchorCtr="0" compatLnSpc="1">
            <a:prstTxWarp prst="textNoShape">
              <a:avLst/>
            </a:prstTxWarp>
          </a:bodyPr>
          <a:lstStyle/>
          <a:p>
            <a:pPr algn="ctr" defTabSz="914039" fontAlgn="base">
              <a:spcBef>
                <a:spcPct val="0"/>
              </a:spcBef>
              <a:spcAft>
                <a:spcPct val="0"/>
              </a:spcAft>
              <a:defRPr/>
            </a:pPr>
            <a:r>
              <a:rPr lang="en-US" sz="2000" kern="0" dirty="0"/>
              <a:t>Platform specific functionality</a:t>
            </a:r>
          </a:p>
        </p:txBody>
      </p:sp>
      <p:sp>
        <p:nvSpPr>
          <p:cNvPr id="19" name="Bent Arrow 18"/>
          <p:cNvSpPr/>
          <p:nvPr/>
        </p:nvSpPr>
        <p:spPr bwMode="auto">
          <a:xfrm flipV="1">
            <a:off x="2728274" y="4157848"/>
            <a:ext cx="769128" cy="808466"/>
          </a:xfrm>
          <a:prstGeom prst="ben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23" tIns="45711" rIns="91423" bIns="45711" numCol="1" rtlCol="0" anchor="ctr" anchorCtr="0" compatLnSpc="1">
            <a:prstTxWarp prst="textNoShape">
              <a:avLst/>
            </a:prstTxWarp>
          </a:bodyPr>
          <a:lstStyle/>
          <a:p>
            <a:pPr algn="ctr" defTabSz="914039" fontAlgn="base">
              <a:spcBef>
                <a:spcPct val="0"/>
              </a:spcBef>
              <a:spcAft>
                <a:spcPct val="0"/>
              </a:spcAft>
              <a:defRPr/>
            </a:pPr>
            <a:endParaRPr lang="en-US" sz="2000" kern="0" dirty="0"/>
          </a:p>
        </p:txBody>
      </p:sp>
      <p:sp>
        <p:nvSpPr>
          <p:cNvPr id="20" name="TextBox 19"/>
          <p:cNvSpPr txBox="1"/>
          <p:nvPr/>
        </p:nvSpPr>
        <p:spPr>
          <a:xfrm>
            <a:off x="1475351" y="4864173"/>
            <a:ext cx="1266885" cy="369332"/>
          </a:xfrm>
          <a:prstGeom prst="rect">
            <a:avLst/>
          </a:prstGeom>
          <a:noFill/>
        </p:spPr>
        <p:txBody>
          <a:bodyPr wrap="none" lIns="0" tIns="0" rIns="0" bIns="0" rtlCol="0">
            <a:spAutoFit/>
          </a:bodyPr>
          <a:lstStyle/>
          <a:p>
            <a:pPr defTabSz="914303">
              <a:defRPr/>
            </a:pPr>
            <a:r>
              <a:rPr lang="en-US" sz="2400" kern="0" spc="-69" dirty="0"/>
              <a:t>Reference</a:t>
            </a:r>
          </a:p>
        </p:txBody>
      </p:sp>
      <p:sp>
        <p:nvSpPr>
          <p:cNvPr id="21" name="Bent Arrow 20"/>
          <p:cNvSpPr/>
          <p:nvPr/>
        </p:nvSpPr>
        <p:spPr bwMode="auto">
          <a:xfrm flipH="1" flipV="1">
            <a:off x="8584479" y="4157848"/>
            <a:ext cx="769128" cy="808466"/>
          </a:xfrm>
          <a:prstGeom prst="ben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23" tIns="45711" rIns="91423" bIns="45711" numCol="1" rtlCol="0" anchor="ctr" anchorCtr="0" compatLnSpc="1">
            <a:prstTxWarp prst="textNoShape">
              <a:avLst/>
            </a:prstTxWarp>
          </a:bodyPr>
          <a:lstStyle/>
          <a:p>
            <a:pPr algn="ctr" defTabSz="914039" fontAlgn="base">
              <a:spcBef>
                <a:spcPct val="0"/>
              </a:spcBef>
              <a:spcAft>
                <a:spcPct val="0"/>
              </a:spcAft>
              <a:defRPr/>
            </a:pPr>
            <a:endParaRPr lang="en-US" sz="2000" kern="0" dirty="0"/>
          </a:p>
        </p:txBody>
      </p:sp>
      <p:sp>
        <p:nvSpPr>
          <p:cNvPr id="22" name="TextBox 21"/>
          <p:cNvSpPr txBox="1"/>
          <p:nvPr/>
        </p:nvSpPr>
        <p:spPr>
          <a:xfrm>
            <a:off x="9353606" y="4864173"/>
            <a:ext cx="1266885" cy="369332"/>
          </a:xfrm>
          <a:prstGeom prst="rect">
            <a:avLst/>
          </a:prstGeom>
          <a:noFill/>
        </p:spPr>
        <p:txBody>
          <a:bodyPr wrap="none" lIns="0" tIns="0" rIns="0" bIns="0" rtlCol="0">
            <a:spAutoFit/>
          </a:bodyPr>
          <a:lstStyle/>
          <a:p>
            <a:pPr defTabSz="914303">
              <a:defRPr/>
            </a:pPr>
            <a:r>
              <a:rPr lang="en-US" sz="2400" kern="0" spc="-69" dirty="0"/>
              <a:t>Reference</a:t>
            </a:r>
          </a:p>
        </p:txBody>
      </p:sp>
    </p:spTree>
    <p:extLst>
      <p:ext uri="{BB962C8B-B14F-4D97-AF65-F5344CB8AC3E}">
        <p14:creationId xmlns:p14="http://schemas.microsoft.com/office/powerpoint/2010/main" val="149380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Azure service bus</a:t>
            </a:r>
            <a:endParaRPr lang="en-US" dirty="0"/>
          </a:p>
        </p:txBody>
      </p:sp>
      <p:grpSp>
        <p:nvGrpSpPr>
          <p:cNvPr id="4" name="Group 3"/>
          <p:cNvGrpSpPr/>
          <p:nvPr/>
        </p:nvGrpSpPr>
        <p:grpSpPr>
          <a:xfrm>
            <a:off x="274638" y="1211263"/>
            <a:ext cx="5486400" cy="3657600"/>
            <a:chOff x="274638" y="1211263"/>
            <a:chExt cx="5486400" cy="3657600"/>
          </a:xfrm>
        </p:grpSpPr>
        <p:sp>
          <p:nvSpPr>
            <p:cNvPr id="3" name="Rectangle 2"/>
            <p:cNvSpPr/>
            <p:nvPr/>
          </p:nvSpPr>
          <p:spPr bwMode="auto">
            <a:xfrm>
              <a:off x="274638" y="1211263"/>
              <a:ext cx="5486400" cy="3657600"/>
            </a:xfrm>
            <a:prstGeom prst="rect">
              <a:avLst/>
            </a:prstGeom>
            <a:solidFill>
              <a:srgbClr val="E0E0E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24" name="Picture 2" descr="The AzureServiceEventHandler Class"/>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7000"/>
                      </a14:imgEffect>
                    </a14:imgLayer>
                  </a14:imgProps>
                </a:ext>
                <a:ext uri="{28A0092B-C50C-407E-A947-70E740481C1C}">
                  <a14:useLocalDpi xmlns:a14="http://schemas.microsoft.com/office/drawing/2010/main" val="0"/>
                </a:ext>
              </a:extLst>
            </a:blip>
            <a:srcRect/>
            <a:stretch>
              <a:fillRect/>
            </a:stretch>
          </p:blipFill>
          <p:spPr bwMode="auto">
            <a:xfrm>
              <a:off x="380935" y="1470851"/>
              <a:ext cx="5238750" cy="31146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5806756" y="1211263"/>
            <a:ext cx="5893407" cy="3657600"/>
            <a:chOff x="5806756" y="1211263"/>
            <a:chExt cx="5893407" cy="3657600"/>
          </a:xfrm>
        </p:grpSpPr>
        <p:sp>
          <p:nvSpPr>
            <p:cNvPr id="7" name="Rectangle 6"/>
            <p:cNvSpPr/>
            <p:nvPr/>
          </p:nvSpPr>
          <p:spPr bwMode="auto">
            <a:xfrm>
              <a:off x="5806756" y="1211263"/>
              <a:ext cx="5893407" cy="3657600"/>
            </a:xfrm>
            <a:prstGeom prst="rect">
              <a:avLst/>
            </a:prstGeom>
            <a:solidFill>
              <a:srgbClr val="E0E0E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25" name="Picture 4" descr="Device-to-Device Workflow"/>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7000"/>
                      </a14:imgEffect>
                    </a14:imgLayer>
                  </a14:imgProps>
                </a:ext>
                <a:ext uri="{28A0092B-C50C-407E-A947-70E740481C1C}">
                  <a14:useLocalDpi xmlns:a14="http://schemas.microsoft.com/office/drawing/2010/main" val="0"/>
                </a:ext>
              </a:extLst>
            </a:blip>
            <a:srcRect/>
            <a:stretch>
              <a:fillRect/>
            </a:stretch>
          </p:blipFill>
          <p:spPr bwMode="auto">
            <a:xfrm>
              <a:off x="6212345" y="1442277"/>
              <a:ext cx="5238750" cy="3143250"/>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p:cNvSpPr txBox="1"/>
          <p:nvPr/>
        </p:nvSpPr>
        <p:spPr>
          <a:xfrm>
            <a:off x="308198" y="5185235"/>
            <a:ext cx="9211753" cy="1046440"/>
          </a:xfrm>
          <a:prstGeom prst="rect">
            <a:avLst/>
          </a:prstGeom>
          <a:noFill/>
        </p:spPr>
        <p:txBody>
          <a:bodyPr wrap="none" lIns="0" tIns="0" rIns="0" bIns="0" rtlCol="0">
            <a:spAutoFit/>
          </a:bodyPr>
          <a:lstStyle/>
          <a:p>
            <a:r>
              <a:rPr lang="en-US" sz="3600" spc="-70" dirty="0" smtClean="0">
                <a:gradFill>
                  <a:gsLst>
                    <a:gs pos="0">
                      <a:srgbClr val="00BCF2"/>
                    </a:gs>
                    <a:gs pos="100000">
                      <a:srgbClr val="00BCF2"/>
                    </a:gs>
                  </a:gsLst>
                  <a:lin ang="5400000" scaled="0"/>
                </a:gradFill>
                <a:latin typeface="Segoe UI Light"/>
              </a:rPr>
              <a:t>MSDN Magazine:</a:t>
            </a:r>
          </a:p>
          <a:p>
            <a:r>
              <a:rPr lang="en-US" sz="3200" spc="-70" dirty="0" smtClean="0">
                <a:gradFill>
                  <a:gsLst>
                    <a:gs pos="0">
                      <a:srgbClr val="00BCF2"/>
                    </a:gs>
                    <a:gs pos="100000">
                      <a:srgbClr val="00BCF2"/>
                    </a:gs>
                  </a:gsLst>
                  <a:lin ang="5400000" scaled="0"/>
                </a:gradFill>
                <a:latin typeface="Segoe UI Light"/>
                <a:hlinkClick r:id="rId7"/>
              </a:rPr>
              <a:t>Create a Continuous Client Using Portable Class Libraries</a:t>
            </a:r>
            <a:endParaRPr lang="en-US" sz="3200" spc="-70" dirty="0" smtClean="0">
              <a:gradFill>
                <a:gsLst>
                  <a:gs pos="0">
                    <a:srgbClr val="00BCF2"/>
                  </a:gs>
                  <a:gs pos="100000">
                    <a:srgbClr val="00BCF2"/>
                  </a:gs>
                </a:gsLst>
                <a:lin ang="5400000" scaled="0"/>
              </a:gradFill>
              <a:latin typeface="Segoe UI Light"/>
            </a:endParaRPr>
          </a:p>
        </p:txBody>
      </p:sp>
    </p:spTree>
    <p:extLst>
      <p:ext uri="{BB962C8B-B14F-4D97-AF65-F5344CB8AC3E}">
        <p14:creationId xmlns:p14="http://schemas.microsoft.com/office/powerpoint/2010/main" val="336852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 Platform Code Reuse</a:t>
            </a:r>
          </a:p>
        </p:txBody>
      </p:sp>
      <p:sp>
        <p:nvSpPr>
          <p:cNvPr id="3" name="Text Placeholder 2"/>
          <p:cNvSpPr>
            <a:spLocks noGrp="1"/>
          </p:cNvSpPr>
          <p:nvPr>
            <p:ph type="body" sz="quarter" idx="10"/>
          </p:nvPr>
        </p:nvSpPr>
        <p:spPr/>
        <p:txBody>
          <a:bodyPr/>
          <a:lstStyle/>
          <a:p>
            <a:r>
              <a:rPr lang="en-US" sz="3200" dirty="0"/>
              <a:t>Share code across platforms with Portable Class Libraries</a:t>
            </a:r>
          </a:p>
          <a:p>
            <a:endParaRPr lang="en-US" sz="3200" dirty="0" smtClean="0"/>
          </a:p>
          <a:p>
            <a:r>
              <a:rPr lang="en-US" sz="3200" dirty="0" smtClean="0"/>
              <a:t>Use </a:t>
            </a:r>
            <a:r>
              <a:rPr lang="en-US" sz="3200" dirty="0"/>
              <a:t>the MVVM pattern to write cross platform apps</a:t>
            </a:r>
          </a:p>
          <a:p>
            <a:pPr marL="571500" indent="-571500">
              <a:buFont typeface="Arial" panose="020B0604020202020204" pitchFamily="34" charset="0"/>
              <a:buChar char="•"/>
            </a:pPr>
            <a:r>
              <a:rPr lang="en-US" sz="3200" dirty="0" smtClean="0"/>
              <a:t>Put </a:t>
            </a:r>
            <a:r>
              <a:rPr lang="en-US" sz="3200" dirty="0"/>
              <a:t>models and view models in portable </a:t>
            </a:r>
            <a:r>
              <a:rPr lang="en-US" sz="3200" dirty="0" smtClean="0"/>
              <a:t>libraries</a:t>
            </a:r>
          </a:p>
          <a:p>
            <a:pPr marL="571500" indent="-571500">
              <a:buFont typeface="Arial" panose="020B0604020202020204" pitchFamily="34" charset="0"/>
              <a:buChar char="•"/>
            </a:pPr>
            <a:r>
              <a:rPr lang="en-US" sz="3200" dirty="0" smtClean="0"/>
              <a:t>Create </a:t>
            </a:r>
            <a:r>
              <a:rPr lang="en-US" sz="3200" dirty="0"/>
              <a:t>platform-specific views</a:t>
            </a:r>
          </a:p>
          <a:p>
            <a:endParaRPr lang="en-US" sz="3200" dirty="0" smtClean="0"/>
          </a:p>
          <a:p>
            <a:r>
              <a:rPr lang="en-US" sz="3200" dirty="0" smtClean="0"/>
              <a:t>Create </a:t>
            </a:r>
            <a:r>
              <a:rPr lang="en-US" sz="3200" dirty="0"/>
              <a:t>portable abstractions for non-portable functionality</a:t>
            </a:r>
          </a:p>
          <a:p>
            <a:pPr marL="571500" indent="-571500">
              <a:buFont typeface="Arial" panose="020B0604020202020204" pitchFamily="34" charset="0"/>
              <a:buChar char="•"/>
            </a:pPr>
            <a:r>
              <a:rPr lang="en-US" sz="3200" dirty="0"/>
              <a:t>Implement the abstractions for each platform you target</a:t>
            </a:r>
          </a:p>
          <a:p>
            <a:endParaRPr lang="en-US" sz="3200" dirty="0" smtClean="0"/>
          </a:p>
          <a:p>
            <a:endParaRPr lang="en-US" sz="3200" dirty="0"/>
          </a:p>
        </p:txBody>
      </p:sp>
    </p:spTree>
    <p:extLst>
      <p:ext uri="{BB962C8B-B14F-4D97-AF65-F5344CB8AC3E}">
        <p14:creationId xmlns:p14="http://schemas.microsoft.com/office/powerpoint/2010/main" val="687027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NuGet</a:t>
            </a:r>
            <a:r>
              <a:rPr lang="en-US" dirty="0" smtClean="0"/>
              <a:t> Packages</a:t>
            </a:r>
            <a:endParaRPr lang="en-US" dirty="0"/>
          </a:p>
        </p:txBody>
      </p:sp>
      <p:sp>
        <p:nvSpPr>
          <p:cNvPr id="3" name="Text Placeholder 2"/>
          <p:cNvSpPr>
            <a:spLocks noGrp="1"/>
          </p:cNvSpPr>
          <p:nvPr>
            <p:ph type="body" sz="quarter" idx="10"/>
          </p:nvPr>
        </p:nvSpPr>
        <p:spPr/>
        <p:txBody>
          <a:bodyPr/>
          <a:lstStyle/>
          <a:p>
            <a:r>
              <a:rPr lang="en-US" sz="2400" dirty="0"/>
              <a:t>During .NET 4.5 we released two components via </a:t>
            </a:r>
            <a:r>
              <a:rPr lang="en-US" sz="2400" dirty="0" err="1"/>
              <a:t>NuGet</a:t>
            </a:r>
            <a:r>
              <a:rPr lang="en-US" sz="2400" dirty="0"/>
              <a:t>:</a:t>
            </a:r>
          </a:p>
          <a:p>
            <a:pPr marL="571500" indent="-571500">
              <a:buFont typeface="Arial" panose="020B0604020202020204" pitchFamily="34" charset="0"/>
              <a:buChar char="•"/>
            </a:pPr>
            <a:r>
              <a:rPr lang="en-US" sz="2400" dirty="0"/>
              <a:t>MEF (</a:t>
            </a:r>
            <a:r>
              <a:rPr lang="en-US" sz="2400" dirty="0" err="1"/>
              <a:t>Microsoft.Composition</a:t>
            </a:r>
            <a:r>
              <a:rPr lang="en-US" sz="2400" dirty="0"/>
              <a:t>) for web and Windows Store apps</a:t>
            </a:r>
          </a:p>
          <a:p>
            <a:pPr marL="571500" indent="-571500">
              <a:buFont typeface="Arial" panose="020B0604020202020204" pitchFamily="34" charset="0"/>
              <a:buChar char="•"/>
            </a:pPr>
            <a:r>
              <a:rPr lang="en-US" sz="2400" dirty="0"/>
              <a:t>TPL Dataflow (</a:t>
            </a:r>
            <a:r>
              <a:rPr lang="en-US" sz="2400" dirty="0" err="1"/>
              <a:t>Microsoft.Tpl.Dataflow</a:t>
            </a:r>
            <a:r>
              <a:rPr lang="en-US" sz="2400" dirty="0"/>
              <a:t>)</a:t>
            </a:r>
          </a:p>
          <a:p>
            <a:pPr marL="571500" indent="-571500">
              <a:buFont typeface="Arial" panose="020B0604020202020204" pitchFamily="34" charset="0"/>
              <a:buChar char="•"/>
            </a:pPr>
            <a:r>
              <a:rPr lang="en-US" sz="2400" dirty="0"/>
              <a:t>These </a:t>
            </a:r>
            <a:r>
              <a:rPr lang="en-US" sz="2400" dirty="0" smtClean="0"/>
              <a:t>(and new packages) are </a:t>
            </a:r>
            <a:r>
              <a:rPr lang="en-US" sz="2400" dirty="0"/>
              <a:t>treated as any other .NET 4.5 component, i.e. are fully </a:t>
            </a:r>
            <a:r>
              <a:rPr lang="en-US" sz="2400" dirty="0" smtClean="0"/>
              <a:t>supported</a:t>
            </a:r>
            <a:endParaRPr lang="en-US" sz="2400" dirty="0"/>
          </a:p>
        </p:txBody>
      </p:sp>
      <p:sp>
        <p:nvSpPr>
          <p:cNvPr id="5" name="Rectangle 4"/>
          <p:cNvSpPr/>
          <p:nvPr/>
        </p:nvSpPr>
        <p:spPr>
          <a:xfrm>
            <a:off x="1798637" y="5300359"/>
            <a:ext cx="8858130" cy="139730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48" dirty="0">
                <a:solidFill>
                  <a:srgbClr val="FFFFFF"/>
                </a:solidFill>
              </a:rPr>
              <a:t>.NET (“in box”)</a:t>
            </a:r>
          </a:p>
        </p:txBody>
      </p:sp>
      <p:sp>
        <p:nvSpPr>
          <p:cNvPr id="6" name="Rectangle 5"/>
          <p:cNvSpPr/>
          <p:nvPr/>
        </p:nvSpPr>
        <p:spPr>
          <a:xfrm>
            <a:off x="1798639" y="4133802"/>
            <a:ext cx="1999809" cy="1051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48" dirty="0">
                <a:solidFill>
                  <a:srgbClr val="FFFFFF"/>
                </a:solidFill>
              </a:rPr>
              <a:t>System</a:t>
            </a:r>
          </a:p>
          <a:p>
            <a:pPr algn="ctr"/>
            <a:r>
              <a:rPr lang="en-US" sz="2448" dirty="0">
                <a:solidFill>
                  <a:srgbClr val="FFFFFF"/>
                </a:solidFill>
              </a:rPr>
              <a:t>Composition</a:t>
            </a:r>
          </a:p>
        </p:txBody>
      </p:sp>
      <p:sp>
        <p:nvSpPr>
          <p:cNvPr id="7" name="Rectangle 6"/>
          <p:cNvSpPr/>
          <p:nvPr/>
        </p:nvSpPr>
        <p:spPr>
          <a:xfrm>
            <a:off x="3954806" y="4133802"/>
            <a:ext cx="1484511" cy="1051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48" dirty="0">
                <a:solidFill>
                  <a:srgbClr val="FFFFFF"/>
                </a:solidFill>
              </a:rPr>
              <a:t>TPL Dataflow</a:t>
            </a:r>
          </a:p>
        </p:txBody>
      </p:sp>
      <p:sp>
        <p:nvSpPr>
          <p:cNvPr id="8" name="Rectangle 7"/>
          <p:cNvSpPr/>
          <p:nvPr/>
        </p:nvSpPr>
        <p:spPr>
          <a:xfrm>
            <a:off x="5595675" y="4133802"/>
            <a:ext cx="1484511" cy="10511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48" dirty="0">
                <a:solidFill>
                  <a:srgbClr val="FFFFFF"/>
                </a:solidFill>
              </a:rPr>
              <a:t>Http Client</a:t>
            </a:r>
          </a:p>
        </p:txBody>
      </p:sp>
      <p:sp>
        <p:nvSpPr>
          <p:cNvPr id="9" name="Rectangle 8"/>
          <p:cNvSpPr/>
          <p:nvPr/>
        </p:nvSpPr>
        <p:spPr>
          <a:xfrm>
            <a:off x="7236544" y="4133802"/>
            <a:ext cx="1484511" cy="10511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48" dirty="0">
                <a:solidFill>
                  <a:srgbClr val="FFFFFF"/>
                </a:solidFill>
              </a:rPr>
              <a:t>Async</a:t>
            </a:r>
          </a:p>
        </p:txBody>
      </p:sp>
      <p:sp>
        <p:nvSpPr>
          <p:cNvPr id="10" name="Rectangle 9"/>
          <p:cNvSpPr/>
          <p:nvPr/>
        </p:nvSpPr>
        <p:spPr>
          <a:xfrm>
            <a:off x="8877413" y="4133802"/>
            <a:ext cx="1779354" cy="10511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48" dirty="0">
                <a:solidFill>
                  <a:srgbClr val="FFFFFF"/>
                </a:solidFill>
              </a:rPr>
              <a:t>Immutable Collections</a:t>
            </a:r>
          </a:p>
        </p:txBody>
      </p:sp>
    </p:spTree>
    <p:extLst>
      <p:ext uri="{BB962C8B-B14F-4D97-AF65-F5344CB8AC3E}">
        <p14:creationId xmlns:p14="http://schemas.microsoft.com/office/powerpoint/2010/main" val="329083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Framework </a:t>
            </a:r>
            <a:r>
              <a:rPr lang="en-US" dirty="0" err="1" smtClean="0"/>
              <a:t>NuGet</a:t>
            </a:r>
            <a:r>
              <a:rPr lang="en-US" dirty="0" smtClean="0"/>
              <a:t> Packages</a:t>
            </a:r>
            <a:endParaRPr lang="en-US" dirty="0"/>
          </a:p>
        </p:txBody>
      </p:sp>
      <p:sp>
        <p:nvSpPr>
          <p:cNvPr id="3" name="Text Placeholder 2"/>
          <p:cNvSpPr>
            <a:spLocks noGrp="1"/>
          </p:cNvSpPr>
          <p:nvPr>
            <p:ph type="body" sz="quarter" idx="10"/>
          </p:nvPr>
        </p:nvSpPr>
        <p:spPr>
          <a:xfrm>
            <a:off x="274638" y="1668463"/>
            <a:ext cx="6248399" cy="5027612"/>
          </a:xfrm>
        </p:spPr>
        <p:txBody>
          <a:bodyPr/>
          <a:lstStyle/>
          <a:p>
            <a:r>
              <a:rPr lang="en-US" dirty="0" smtClean="0"/>
              <a:t>One-stop shopping for all of your .NET Framework </a:t>
            </a:r>
            <a:r>
              <a:rPr lang="en-US" dirty="0" err="1" smtClean="0"/>
              <a:t>NuGet</a:t>
            </a:r>
            <a:r>
              <a:rPr lang="en-US" dirty="0" smtClean="0"/>
              <a:t> packages released by Microsoft</a:t>
            </a:r>
          </a:p>
          <a:p>
            <a:pPr marL="571500" indent="-571500">
              <a:buFont typeface="Arial" panose="020B0604020202020204" pitchFamily="34" charset="0"/>
              <a:buChar char="•"/>
            </a:pPr>
            <a:r>
              <a:rPr lang="en-US" dirty="0" smtClean="0"/>
              <a:t>In Visual Studio 20[</a:t>
            </a:r>
            <a:r>
              <a:rPr lang="en-US" b="1" dirty="0" smtClean="0"/>
              <a:t>10,12,13]</a:t>
            </a:r>
          </a:p>
          <a:p>
            <a:pPr marL="571500" indent="-571500">
              <a:buFont typeface="Arial" panose="020B0604020202020204" pitchFamily="34" charset="0"/>
              <a:buChar char="•"/>
            </a:pPr>
            <a:r>
              <a:rPr lang="en-US" dirty="0" smtClean="0"/>
              <a:t>On the </a:t>
            </a:r>
            <a:r>
              <a:rPr lang="en-US" dirty="0" smtClean="0">
                <a:hlinkClick r:id="rId3"/>
              </a:rPr>
              <a:t>Web</a:t>
            </a:r>
            <a:endParaRPr lang="en-US" dirty="0"/>
          </a:p>
        </p:txBody>
      </p:sp>
      <p:pic>
        <p:nvPicPr>
          <p:cNvPr id="4" name="Picture 3"/>
          <p:cNvPicPr>
            <a:picLocks noChangeAspect="1"/>
          </p:cNvPicPr>
          <p:nvPr/>
        </p:nvPicPr>
        <p:blipFill>
          <a:blip r:embed="rId4"/>
          <a:stretch>
            <a:fillRect/>
          </a:stretch>
        </p:blipFill>
        <p:spPr>
          <a:xfrm>
            <a:off x="6254226" y="1897062"/>
            <a:ext cx="6029325" cy="4021931"/>
          </a:xfrm>
          <a:prstGeom prst="rect">
            <a:avLst/>
          </a:prstGeom>
          <a:ln>
            <a:noFill/>
          </a:ln>
          <a:effectLst>
            <a:outerShdw blurRad="292100" dist="139700" dir="2700000" algn="tl" rotWithShape="0">
              <a:srgbClr val="333333">
                <a:alpha val="65000"/>
              </a:srgbClr>
            </a:outerShdw>
          </a:effectLst>
        </p:spPr>
      </p:pic>
      <p:pic>
        <p:nvPicPr>
          <p:cNvPr id="5" name="Picture 4" descr="http://blog.appharbor.com/resources/images/nuge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2283" y="5554662"/>
            <a:ext cx="3173108" cy="964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696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Technology Guidance</a:t>
            </a:r>
            <a:endParaRPr lang="en-US" dirty="0"/>
          </a:p>
        </p:txBody>
      </p:sp>
      <p:sp>
        <p:nvSpPr>
          <p:cNvPr id="3" name="Text Placeholder 2"/>
          <p:cNvSpPr>
            <a:spLocks noGrp="1"/>
          </p:cNvSpPr>
          <p:nvPr>
            <p:ph type="body" sz="quarter" idx="10"/>
          </p:nvPr>
        </p:nvSpPr>
        <p:spPr>
          <a:xfrm>
            <a:off x="274638" y="1668463"/>
            <a:ext cx="5257799" cy="5027612"/>
          </a:xfrm>
        </p:spPr>
        <p:txBody>
          <a:bodyPr/>
          <a:lstStyle/>
          <a:p>
            <a:r>
              <a:rPr lang="en-US" sz="3200" dirty="0" smtClean="0"/>
              <a:t>Brand new set of .NET developer guidance released this week</a:t>
            </a:r>
          </a:p>
          <a:p>
            <a:endParaRPr lang="en-US" sz="3200" dirty="0" smtClean="0"/>
          </a:p>
          <a:p>
            <a:r>
              <a:rPr lang="en-US" sz="3200" dirty="0" smtClean="0"/>
              <a:t>Provides a roadmap for multiple scenarios</a:t>
            </a:r>
          </a:p>
          <a:p>
            <a:endParaRPr lang="en-US" sz="3200" dirty="0" smtClean="0"/>
          </a:p>
          <a:p>
            <a:r>
              <a:rPr lang="en-US" sz="3200" dirty="0" smtClean="0"/>
              <a:t>Visit </a:t>
            </a:r>
            <a:r>
              <a:rPr lang="en-US" sz="3200" dirty="0" smtClean="0">
                <a:hlinkClick r:id="rId3"/>
              </a:rPr>
              <a:t>.NET Technology Guidance</a:t>
            </a:r>
            <a:endParaRPr lang="en-US" sz="3200" dirty="0"/>
          </a:p>
        </p:txBody>
      </p:sp>
      <p:pic>
        <p:nvPicPr>
          <p:cNvPr id="4" name="Picture 3"/>
          <p:cNvPicPr>
            <a:picLocks noChangeAspect="1"/>
          </p:cNvPicPr>
          <p:nvPr/>
        </p:nvPicPr>
        <p:blipFill>
          <a:blip r:embed="rId4"/>
          <a:stretch>
            <a:fillRect/>
          </a:stretch>
        </p:blipFill>
        <p:spPr>
          <a:xfrm>
            <a:off x="4770437" y="1592262"/>
            <a:ext cx="7309485" cy="48291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260577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would love to hear from you!</a:t>
            </a:r>
            <a:endParaRPr lang="en-US" dirty="0"/>
          </a:p>
        </p:txBody>
      </p:sp>
      <p:sp>
        <p:nvSpPr>
          <p:cNvPr id="5" name="Freeform 13"/>
          <p:cNvSpPr>
            <a:spLocks noChangeAspect="1" noEditPoints="1"/>
          </p:cNvSpPr>
          <p:nvPr/>
        </p:nvSpPr>
        <p:spPr bwMode="black">
          <a:xfrm>
            <a:off x="9986971" y="2264006"/>
            <a:ext cx="1072094" cy="912813"/>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chemeClr val="accent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
        <p:nvSpPr>
          <p:cNvPr id="8" name="Rectangle 7"/>
          <p:cNvSpPr/>
          <p:nvPr/>
        </p:nvSpPr>
        <p:spPr>
          <a:xfrm>
            <a:off x="9834571" y="3355666"/>
            <a:ext cx="1083951" cy="369332"/>
          </a:xfrm>
          <a:prstGeom prst="rect">
            <a:avLst/>
          </a:prstGeom>
        </p:spPr>
        <p:txBody>
          <a:bodyPr wrap="none">
            <a:spAutoFit/>
          </a:bodyPr>
          <a:lstStyle/>
          <a:p>
            <a:r>
              <a:rPr lang="en-US" dirty="0">
                <a:hlinkClick r:id="rId2"/>
              </a:rPr>
              <a:t>@dotnet</a:t>
            </a:r>
            <a:endParaRPr lang="en-US" dirty="0"/>
          </a:p>
        </p:txBody>
      </p:sp>
      <p:pic>
        <p:nvPicPr>
          <p:cNvPr id="9" name="Picture 8"/>
          <p:cNvPicPr>
            <a:picLocks noChangeAspect="1"/>
          </p:cNvPicPr>
          <p:nvPr/>
        </p:nvPicPr>
        <p:blipFill>
          <a:blip r:embed="rId3"/>
          <a:stretch>
            <a:fillRect/>
          </a:stretch>
        </p:blipFill>
        <p:spPr>
          <a:xfrm>
            <a:off x="7299960" y="2339379"/>
            <a:ext cx="762066" cy="762066"/>
          </a:xfrm>
          <a:prstGeom prst="rect">
            <a:avLst/>
          </a:prstGeom>
        </p:spPr>
      </p:pic>
      <p:sp>
        <p:nvSpPr>
          <p:cNvPr id="10" name="Rectangle 9"/>
          <p:cNvSpPr/>
          <p:nvPr/>
        </p:nvSpPr>
        <p:spPr>
          <a:xfrm>
            <a:off x="7249624" y="3356530"/>
            <a:ext cx="862737" cy="369332"/>
          </a:xfrm>
          <a:prstGeom prst="rect">
            <a:avLst/>
          </a:prstGeom>
        </p:spPr>
        <p:txBody>
          <a:bodyPr wrap="none">
            <a:spAutoFit/>
          </a:bodyPr>
          <a:lstStyle/>
          <a:p>
            <a:r>
              <a:rPr lang="en-US" dirty="0" smtClean="0">
                <a:hlinkClick r:id="rId4"/>
              </a:rPr>
              <a:t>dotnet</a:t>
            </a:r>
            <a:endParaRPr lang="en-US" dirty="0"/>
          </a:p>
        </p:txBody>
      </p:sp>
      <p:pic>
        <p:nvPicPr>
          <p:cNvPr id="11" name="Picture 10"/>
          <p:cNvPicPr>
            <a:picLocks noChangeAspect="1"/>
          </p:cNvPicPr>
          <p:nvPr/>
        </p:nvPicPr>
        <p:blipFill>
          <a:blip r:embed="rId5"/>
          <a:stretch>
            <a:fillRect/>
          </a:stretch>
        </p:blipFill>
        <p:spPr>
          <a:xfrm>
            <a:off x="1265237" y="2128858"/>
            <a:ext cx="1205969" cy="1183108"/>
          </a:xfrm>
          <a:prstGeom prst="rect">
            <a:avLst/>
          </a:prstGeom>
        </p:spPr>
      </p:pic>
      <p:sp>
        <p:nvSpPr>
          <p:cNvPr id="12" name="Rectangle 11"/>
          <p:cNvSpPr/>
          <p:nvPr/>
        </p:nvSpPr>
        <p:spPr>
          <a:xfrm>
            <a:off x="1545857" y="3355666"/>
            <a:ext cx="644728" cy="369332"/>
          </a:xfrm>
          <a:prstGeom prst="rect">
            <a:avLst/>
          </a:prstGeom>
        </p:spPr>
        <p:txBody>
          <a:bodyPr wrap="none">
            <a:spAutoFit/>
          </a:bodyPr>
          <a:lstStyle/>
          <a:p>
            <a:r>
              <a:rPr lang="en-US" dirty="0" smtClean="0">
                <a:hlinkClick r:id="rId6"/>
              </a:rPr>
              <a:t>Blog</a:t>
            </a:r>
            <a:endParaRPr lang="en-US" dirty="0"/>
          </a:p>
        </p:txBody>
      </p:sp>
      <p:sp>
        <p:nvSpPr>
          <p:cNvPr id="13" name="Freeform 128"/>
          <p:cNvSpPr>
            <a:spLocks noChangeAspect="1" noEditPoints="1"/>
          </p:cNvSpPr>
          <p:nvPr/>
        </p:nvSpPr>
        <p:spPr bwMode="black">
          <a:xfrm>
            <a:off x="4396152" y="2378107"/>
            <a:ext cx="978862" cy="684610"/>
          </a:xfrm>
          <a:custGeom>
            <a:avLst/>
            <a:gdLst>
              <a:gd name="T0" fmla="*/ 7 w 300"/>
              <a:gd name="T1" fmla="*/ 0 h 210"/>
              <a:gd name="T2" fmla="*/ 293 w 300"/>
              <a:gd name="T3" fmla="*/ 0 h 210"/>
              <a:gd name="T4" fmla="*/ 150 w 300"/>
              <a:gd name="T5" fmla="*/ 120 h 210"/>
              <a:gd name="T6" fmla="*/ 7 w 300"/>
              <a:gd name="T7" fmla="*/ 0 h 210"/>
              <a:gd name="T8" fmla="*/ 153 w 300"/>
              <a:gd name="T9" fmla="*/ 130 h 210"/>
              <a:gd name="T10" fmla="*/ 153 w 300"/>
              <a:gd name="T11" fmla="*/ 130 h 210"/>
              <a:gd name="T12" fmla="*/ 153 w 300"/>
              <a:gd name="T13" fmla="*/ 131 h 210"/>
              <a:gd name="T14" fmla="*/ 152 w 300"/>
              <a:gd name="T15" fmla="*/ 131 h 210"/>
              <a:gd name="T16" fmla="*/ 152 w 300"/>
              <a:gd name="T17" fmla="*/ 131 h 210"/>
              <a:gd name="T18" fmla="*/ 151 w 300"/>
              <a:gd name="T19" fmla="*/ 131 h 210"/>
              <a:gd name="T20" fmla="*/ 151 w 300"/>
              <a:gd name="T21" fmla="*/ 131 h 210"/>
              <a:gd name="T22" fmla="*/ 150 w 300"/>
              <a:gd name="T23" fmla="*/ 131 h 210"/>
              <a:gd name="T24" fmla="*/ 150 w 300"/>
              <a:gd name="T25" fmla="*/ 131 h 210"/>
              <a:gd name="T26" fmla="*/ 150 w 300"/>
              <a:gd name="T27" fmla="*/ 131 h 210"/>
              <a:gd name="T28" fmla="*/ 149 w 300"/>
              <a:gd name="T29" fmla="*/ 131 h 210"/>
              <a:gd name="T30" fmla="*/ 149 w 300"/>
              <a:gd name="T31" fmla="*/ 131 h 210"/>
              <a:gd name="T32" fmla="*/ 148 w 300"/>
              <a:gd name="T33" fmla="*/ 131 h 210"/>
              <a:gd name="T34" fmla="*/ 148 w 300"/>
              <a:gd name="T35" fmla="*/ 131 h 210"/>
              <a:gd name="T36" fmla="*/ 147 w 300"/>
              <a:gd name="T37" fmla="*/ 131 h 210"/>
              <a:gd name="T38" fmla="*/ 147 w 300"/>
              <a:gd name="T39" fmla="*/ 130 h 210"/>
              <a:gd name="T40" fmla="*/ 147 w 300"/>
              <a:gd name="T41" fmla="*/ 130 h 210"/>
              <a:gd name="T42" fmla="*/ 125 w 300"/>
              <a:gd name="T43" fmla="*/ 112 h 210"/>
              <a:gd name="T44" fmla="*/ 8 w 300"/>
              <a:gd name="T45" fmla="*/ 210 h 210"/>
              <a:gd name="T46" fmla="*/ 293 w 300"/>
              <a:gd name="T47" fmla="*/ 210 h 210"/>
              <a:gd name="T48" fmla="*/ 175 w 300"/>
              <a:gd name="T49" fmla="*/ 112 h 210"/>
              <a:gd name="T50" fmla="*/ 153 w 300"/>
              <a:gd name="T51" fmla="*/ 130 h 210"/>
              <a:gd name="T52" fmla="*/ 0 w 300"/>
              <a:gd name="T53" fmla="*/ 6 h 210"/>
              <a:gd name="T54" fmla="*/ 0 w 300"/>
              <a:gd name="T55" fmla="*/ 204 h 210"/>
              <a:gd name="T56" fmla="*/ 118 w 300"/>
              <a:gd name="T57" fmla="*/ 106 h 210"/>
              <a:gd name="T58" fmla="*/ 0 w 300"/>
              <a:gd name="T59" fmla="*/ 6 h 210"/>
              <a:gd name="T60" fmla="*/ 182 w 300"/>
              <a:gd name="T61" fmla="*/ 106 h 210"/>
              <a:gd name="T62" fmla="*/ 300 w 300"/>
              <a:gd name="T63" fmla="*/ 204 h 210"/>
              <a:gd name="T64" fmla="*/ 300 w 300"/>
              <a:gd name="T65" fmla="*/ 6 h 210"/>
              <a:gd name="T66" fmla="*/ 182 w 300"/>
              <a:gd name="T67" fmla="*/ 10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210">
                <a:moveTo>
                  <a:pt x="7" y="0"/>
                </a:moveTo>
                <a:cubicBezTo>
                  <a:pt x="293" y="0"/>
                  <a:pt x="293" y="0"/>
                  <a:pt x="293" y="0"/>
                </a:cubicBezTo>
                <a:cubicBezTo>
                  <a:pt x="150" y="120"/>
                  <a:pt x="150" y="120"/>
                  <a:pt x="150" y="120"/>
                </a:cubicBezTo>
                <a:lnTo>
                  <a:pt x="7" y="0"/>
                </a:lnTo>
                <a:close/>
                <a:moveTo>
                  <a:pt x="153" y="130"/>
                </a:moveTo>
                <a:cubicBezTo>
                  <a:pt x="153" y="130"/>
                  <a:pt x="153" y="130"/>
                  <a:pt x="153" y="130"/>
                </a:cubicBezTo>
                <a:cubicBezTo>
                  <a:pt x="153" y="130"/>
                  <a:pt x="153" y="130"/>
                  <a:pt x="153" y="131"/>
                </a:cubicBezTo>
                <a:cubicBezTo>
                  <a:pt x="153" y="131"/>
                  <a:pt x="152" y="131"/>
                  <a:pt x="152" y="131"/>
                </a:cubicBezTo>
                <a:cubicBezTo>
                  <a:pt x="152" y="131"/>
                  <a:pt x="152" y="131"/>
                  <a:pt x="152" y="131"/>
                </a:cubicBezTo>
                <a:cubicBezTo>
                  <a:pt x="152" y="131"/>
                  <a:pt x="151" y="131"/>
                  <a:pt x="151" y="131"/>
                </a:cubicBezTo>
                <a:cubicBezTo>
                  <a:pt x="151" y="131"/>
                  <a:pt x="151" y="131"/>
                  <a:pt x="151" y="131"/>
                </a:cubicBezTo>
                <a:cubicBezTo>
                  <a:pt x="151" y="131"/>
                  <a:pt x="150" y="131"/>
                  <a:pt x="150" y="131"/>
                </a:cubicBezTo>
                <a:cubicBezTo>
                  <a:pt x="150" y="131"/>
                  <a:pt x="150" y="131"/>
                  <a:pt x="150" y="131"/>
                </a:cubicBezTo>
                <a:cubicBezTo>
                  <a:pt x="150" y="131"/>
                  <a:pt x="150" y="131"/>
                  <a:pt x="150" y="131"/>
                </a:cubicBezTo>
                <a:cubicBezTo>
                  <a:pt x="150" y="131"/>
                  <a:pt x="149" y="131"/>
                  <a:pt x="149" y="131"/>
                </a:cubicBezTo>
                <a:cubicBezTo>
                  <a:pt x="149" y="131"/>
                  <a:pt x="149" y="131"/>
                  <a:pt x="149" y="131"/>
                </a:cubicBezTo>
                <a:cubicBezTo>
                  <a:pt x="149" y="131"/>
                  <a:pt x="148" y="131"/>
                  <a:pt x="148" y="131"/>
                </a:cubicBezTo>
                <a:cubicBezTo>
                  <a:pt x="148" y="131"/>
                  <a:pt x="148" y="131"/>
                  <a:pt x="148" y="131"/>
                </a:cubicBezTo>
                <a:cubicBezTo>
                  <a:pt x="148" y="131"/>
                  <a:pt x="148" y="131"/>
                  <a:pt x="147" y="131"/>
                </a:cubicBezTo>
                <a:cubicBezTo>
                  <a:pt x="147" y="130"/>
                  <a:pt x="147" y="130"/>
                  <a:pt x="147" y="130"/>
                </a:cubicBezTo>
                <a:cubicBezTo>
                  <a:pt x="147" y="130"/>
                  <a:pt x="147" y="130"/>
                  <a:pt x="147" y="130"/>
                </a:cubicBezTo>
                <a:cubicBezTo>
                  <a:pt x="125" y="112"/>
                  <a:pt x="125" y="112"/>
                  <a:pt x="125" y="112"/>
                </a:cubicBezTo>
                <a:cubicBezTo>
                  <a:pt x="8" y="210"/>
                  <a:pt x="8" y="210"/>
                  <a:pt x="8" y="210"/>
                </a:cubicBezTo>
                <a:cubicBezTo>
                  <a:pt x="293" y="210"/>
                  <a:pt x="293" y="210"/>
                  <a:pt x="293" y="210"/>
                </a:cubicBezTo>
                <a:cubicBezTo>
                  <a:pt x="175" y="112"/>
                  <a:pt x="175" y="112"/>
                  <a:pt x="175" y="112"/>
                </a:cubicBezTo>
                <a:lnTo>
                  <a:pt x="153" y="130"/>
                </a:lnTo>
                <a:close/>
                <a:moveTo>
                  <a:pt x="0" y="6"/>
                </a:moveTo>
                <a:cubicBezTo>
                  <a:pt x="0" y="204"/>
                  <a:pt x="0" y="204"/>
                  <a:pt x="0" y="204"/>
                </a:cubicBezTo>
                <a:cubicBezTo>
                  <a:pt x="118" y="106"/>
                  <a:pt x="118" y="106"/>
                  <a:pt x="118" y="106"/>
                </a:cubicBezTo>
                <a:lnTo>
                  <a:pt x="0" y="6"/>
                </a:lnTo>
                <a:close/>
                <a:moveTo>
                  <a:pt x="182" y="106"/>
                </a:moveTo>
                <a:cubicBezTo>
                  <a:pt x="300" y="204"/>
                  <a:pt x="300" y="204"/>
                  <a:pt x="300" y="204"/>
                </a:cubicBezTo>
                <a:cubicBezTo>
                  <a:pt x="300" y="6"/>
                  <a:pt x="300" y="6"/>
                  <a:pt x="300" y="6"/>
                </a:cubicBezTo>
                <a:lnTo>
                  <a:pt x="182" y="106"/>
                </a:lnTo>
                <a:close/>
              </a:path>
            </a:pathLst>
          </a:custGeom>
          <a:solidFill>
            <a:schemeClr val="accent3"/>
          </a:solidFill>
          <a:ln>
            <a:noFill/>
          </a:ln>
          <a:extLst/>
        </p:spPr>
        <p:txBody>
          <a:bodyPr vert="horz" wrap="square" lIns="82305" tIns="41153" rIns="82305" bIns="41153" numCol="1" anchor="t" anchorCtr="0" compatLnSpc="1">
            <a:prstTxWarp prst="textNoShape">
              <a:avLst/>
            </a:prstTxWarp>
          </a:bodyPr>
          <a:lstStyle/>
          <a:p>
            <a:endParaRPr lang="en-US" sz="1600"/>
          </a:p>
        </p:txBody>
      </p:sp>
      <p:sp>
        <p:nvSpPr>
          <p:cNvPr id="14" name="Rectangle 13"/>
          <p:cNvSpPr/>
          <p:nvPr/>
        </p:nvSpPr>
        <p:spPr>
          <a:xfrm>
            <a:off x="4474252" y="3355666"/>
            <a:ext cx="822661" cy="369332"/>
          </a:xfrm>
          <a:prstGeom prst="rect">
            <a:avLst/>
          </a:prstGeom>
        </p:spPr>
        <p:txBody>
          <a:bodyPr wrap="none">
            <a:spAutoFit/>
          </a:bodyPr>
          <a:lstStyle/>
          <a:p>
            <a:r>
              <a:rPr lang="en-US" dirty="0" smtClean="0">
                <a:hlinkClick r:id="rId7"/>
              </a:rPr>
              <a:t>E-mail</a:t>
            </a:r>
            <a:endParaRPr lang="en-US" dirty="0"/>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72228" y="4564062"/>
            <a:ext cx="914400" cy="914400"/>
          </a:xfrm>
          <a:prstGeom prst="rect">
            <a:avLst/>
          </a:prstGeom>
        </p:spPr>
      </p:pic>
      <p:sp>
        <p:nvSpPr>
          <p:cNvPr id="20" name="Rectangle 19"/>
          <p:cNvSpPr/>
          <p:nvPr/>
        </p:nvSpPr>
        <p:spPr>
          <a:xfrm>
            <a:off x="8535419" y="5686463"/>
            <a:ext cx="1188018" cy="369332"/>
          </a:xfrm>
          <a:prstGeom prst="rect">
            <a:avLst/>
          </a:prstGeom>
        </p:spPr>
        <p:txBody>
          <a:bodyPr wrap="none">
            <a:spAutoFit/>
          </a:bodyPr>
          <a:lstStyle/>
          <a:p>
            <a:r>
              <a:rPr lang="en-US" dirty="0" smtClean="0">
                <a:hlinkClick r:id="rId9"/>
              </a:rPr>
              <a:t>UserVoice</a:t>
            </a:r>
            <a:endParaRPr lang="en-US" dirty="0"/>
          </a:p>
        </p:txBody>
      </p:sp>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08237" y="4773612"/>
            <a:ext cx="1895475" cy="495300"/>
          </a:xfrm>
          <a:prstGeom prst="rect">
            <a:avLst/>
          </a:prstGeom>
        </p:spPr>
      </p:pic>
      <p:sp>
        <p:nvSpPr>
          <p:cNvPr id="22" name="Rectangle 21"/>
          <p:cNvSpPr/>
          <p:nvPr/>
        </p:nvSpPr>
        <p:spPr>
          <a:xfrm>
            <a:off x="2641789" y="5686463"/>
            <a:ext cx="1665841" cy="369332"/>
          </a:xfrm>
          <a:prstGeom prst="rect">
            <a:avLst/>
          </a:prstGeom>
        </p:spPr>
        <p:txBody>
          <a:bodyPr wrap="none">
            <a:spAutoFit/>
          </a:bodyPr>
          <a:lstStyle/>
          <a:p>
            <a:r>
              <a:rPr lang="en-US" dirty="0" smtClean="0">
                <a:hlinkClick r:id="rId11"/>
              </a:rPr>
              <a:t>MSDN Forums</a:t>
            </a:r>
            <a:endParaRPr lang="en-US" dirty="0"/>
          </a:p>
        </p:txBody>
      </p:sp>
    </p:spTree>
    <p:extLst>
      <p:ext uri="{BB962C8B-B14F-4D97-AF65-F5344CB8AC3E}">
        <p14:creationId xmlns:p14="http://schemas.microsoft.com/office/powerpoint/2010/main" val="227462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69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Let’s a start with a quick demo!</a:t>
            </a:r>
            <a:endParaRPr lang="en-US" dirty="0"/>
          </a:p>
        </p:txBody>
      </p:sp>
    </p:spTree>
    <p:extLst>
      <p:ext uri="{BB962C8B-B14F-4D97-AF65-F5344CB8AC3E}">
        <p14:creationId xmlns:p14="http://schemas.microsoft.com/office/powerpoint/2010/main" val="105651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evolution of </a:t>
            </a:r>
            <a:r>
              <a:rPr lang="en-US" b="1" dirty="0" smtClean="0"/>
              <a:t>application</a:t>
            </a:r>
            <a:r>
              <a:rPr lang="en-US" dirty="0" smtClean="0"/>
              <a:t> into </a:t>
            </a:r>
            <a:r>
              <a:rPr lang="en-US" b="1" dirty="0" smtClean="0"/>
              <a:t>experience</a:t>
            </a:r>
            <a:endParaRPr lang="en-US" b="1" dirty="0"/>
          </a:p>
        </p:txBody>
      </p:sp>
      <p:sp>
        <p:nvSpPr>
          <p:cNvPr id="3" name="Text Placeholder 2"/>
          <p:cNvSpPr>
            <a:spLocks noGrp="1"/>
          </p:cNvSpPr>
          <p:nvPr>
            <p:ph type="body" sz="quarter" idx="10"/>
          </p:nvPr>
        </p:nvSpPr>
        <p:spPr/>
        <p:txBody>
          <a:bodyPr/>
          <a:lstStyle/>
          <a:p>
            <a:r>
              <a:rPr lang="en-US" dirty="0" smtClean="0"/>
              <a:t>What used to be:</a:t>
            </a:r>
          </a:p>
          <a:p>
            <a:endParaRPr lang="en-US" dirty="0"/>
          </a:p>
          <a:p>
            <a:endParaRPr lang="en-US" dirty="0" smtClean="0"/>
          </a:p>
          <a:p>
            <a:r>
              <a:rPr lang="en-US" dirty="0" smtClean="0"/>
              <a:t>Has evolved into:</a:t>
            </a:r>
          </a:p>
          <a:p>
            <a:endParaRPr lang="en-US" dirty="0"/>
          </a:p>
        </p:txBody>
      </p:sp>
      <p:sp>
        <p:nvSpPr>
          <p:cNvPr id="5" name="Rectangle 4"/>
          <p:cNvSpPr/>
          <p:nvPr/>
        </p:nvSpPr>
        <p:spPr>
          <a:xfrm>
            <a:off x="2127245" y="2806997"/>
            <a:ext cx="8181984" cy="461665"/>
          </a:xfrm>
          <a:prstGeom prst="rect">
            <a:avLst/>
          </a:prstGeom>
        </p:spPr>
        <p:txBody>
          <a:bodyPr wrap="none">
            <a:spAutoFit/>
          </a:bodyPr>
          <a:lstStyle/>
          <a:p>
            <a:pPr algn="ctr"/>
            <a:r>
              <a:rPr lang="en-US" sz="2400" dirty="0">
                <a:latin typeface="+mj-lt"/>
              </a:rPr>
              <a:t>“I </a:t>
            </a:r>
            <a:r>
              <a:rPr lang="en-US" sz="2400" dirty="0" smtClean="0">
                <a:latin typeface="+mj-lt"/>
              </a:rPr>
              <a:t>type </a:t>
            </a:r>
            <a:r>
              <a:rPr lang="en-US" sz="2400" dirty="0">
                <a:latin typeface="+mj-lt"/>
                <a:hlinkClick r:id="rId3"/>
              </a:rPr>
              <a:t>http://www.netflix.com</a:t>
            </a:r>
            <a:r>
              <a:rPr lang="en-US" sz="2400" dirty="0">
                <a:latin typeface="+mj-lt"/>
              </a:rPr>
              <a:t> </a:t>
            </a:r>
            <a:r>
              <a:rPr lang="en-US" sz="2400" dirty="0" smtClean="0">
                <a:latin typeface="+mj-lt"/>
              </a:rPr>
              <a:t>in my browser to watch a movie”</a:t>
            </a:r>
            <a:endParaRPr lang="en-US" sz="2400" dirty="0">
              <a:latin typeface="+mj-lt"/>
            </a:endParaRPr>
          </a:p>
        </p:txBody>
      </p:sp>
      <p:sp>
        <p:nvSpPr>
          <p:cNvPr id="7" name="Rectangle 6"/>
          <p:cNvSpPr/>
          <p:nvPr/>
        </p:nvSpPr>
        <p:spPr>
          <a:xfrm>
            <a:off x="1303337" y="4716462"/>
            <a:ext cx="9829800" cy="1200329"/>
          </a:xfrm>
          <a:prstGeom prst="rect">
            <a:avLst/>
          </a:prstGeom>
        </p:spPr>
        <p:txBody>
          <a:bodyPr wrap="square">
            <a:spAutoFit/>
          </a:bodyPr>
          <a:lstStyle/>
          <a:p>
            <a:pPr algn="ctr"/>
            <a:r>
              <a:rPr lang="en-US" sz="2400" dirty="0">
                <a:latin typeface="+mj-lt"/>
              </a:rPr>
              <a:t>“My friend mentions </a:t>
            </a:r>
            <a:r>
              <a:rPr lang="en-US" sz="2400" dirty="0" smtClean="0">
                <a:latin typeface="+mj-lt"/>
              </a:rPr>
              <a:t>the TV series </a:t>
            </a:r>
            <a:r>
              <a:rPr lang="en-US" sz="2400" i="1" dirty="0" smtClean="0">
                <a:latin typeface="+mj-lt"/>
              </a:rPr>
              <a:t>Breaking </a:t>
            </a:r>
            <a:r>
              <a:rPr lang="en-US" sz="2400" i="1" dirty="0">
                <a:latin typeface="+mj-lt"/>
              </a:rPr>
              <a:t>Bad</a:t>
            </a:r>
            <a:r>
              <a:rPr lang="en-US" sz="2400" dirty="0">
                <a:latin typeface="+mj-lt"/>
              </a:rPr>
              <a:t> over a coffee. I use my </a:t>
            </a:r>
            <a:r>
              <a:rPr lang="en-US" sz="2400" b="1" dirty="0" smtClean="0">
                <a:latin typeface="+mj-lt"/>
              </a:rPr>
              <a:t>phone</a:t>
            </a:r>
            <a:r>
              <a:rPr lang="en-US" sz="2400" dirty="0" smtClean="0">
                <a:latin typeface="+mj-lt"/>
              </a:rPr>
              <a:t> to </a:t>
            </a:r>
            <a:r>
              <a:rPr lang="en-US" sz="2400" dirty="0">
                <a:latin typeface="+mj-lt"/>
              </a:rPr>
              <a:t>find </a:t>
            </a:r>
            <a:r>
              <a:rPr lang="en-US" sz="2400" dirty="0" smtClean="0">
                <a:latin typeface="+mj-lt"/>
              </a:rPr>
              <a:t>it and </a:t>
            </a:r>
            <a:r>
              <a:rPr lang="en-US" sz="2400" dirty="0">
                <a:latin typeface="+mj-lt"/>
              </a:rPr>
              <a:t>add it to my </a:t>
            </a:r>
            <a:r>
              <a:rPr lang="en-US" sz="2400" dirty="0" smtClean="0">
                <a:latin typeface="+mj-lt"/>
              </a:rPr>
              <a:t>Netflix queue</a:t>
            </a:r>
            <a:r>
              <a:rPr lang="en-US" sz="2400" dirty="0">
                <a:latin typeface="+mj-lt"/>
              </a:rPr>
              <a:t>. I start watching it on the bus on my </a:t>
            </a:r>
            <a:r>
              <a:rPr lang="en-US" sz="2400" b="1" dirty="0">
                <a:latin typeface="+mj-lt"/>
              </a:rPr>
              <a:t>tablet</a:t>
            </a:r>
            <a:r>
              <a:rPr lang="en-US" sz="2400" dirty="0">
                <a:latin typeface="+mj-lt"/>
              </a:rPr>
              <a:t>. I then continue watching it </a:t>
            </a:r>
            <a:r>
              <a:rPr lang="en-US" sz="2400" dirty="0" smtClean="0">
                <a:latin typeface="+mj-lt"/>
              </a:rPr>
              <a:t>at home </a:t>
            </a:r>
            <a:r>
              <a:rPr lang="en-US" sz="2400" dirty="0">
                <a:latin typeface="+mj-lt"/>
              </a:rPr>
              <a:t>on my TV.”</a:t>
            </a:r>
          </a:p>
        </p:txBody>
      </p:sp>
    </p:spTree>
    <p:extLst>
      <p:ext uri="{BB962C8B-B14F-4D97-AF65-F5344CB8AC3E}">
        <p14:creationId xmlns:p14="http://schemas.microsoft.com/office/powerpoint/2010/main" val="4116848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application?</a:t>
            </a:r>
            <a:endParaRPr lang="en-US" dirty="0"/>
          </a:p>
        </p:txBody>
      </p:sp>
      <p:sp>
        <p:nvSpPr>
          <p:cNvPr id="3" name="Text Placeholder 2"/>
          <p:cNvSpPr>
            <a:spLocks noGrp="1"/>
          </p:cNvSpPr>
          <p:nvPr>
            <p:ph type="body" sz="quarter" idx="10"/>
          </p:nvPr>
        </p:nvSpPr>
        <p:spPr/>
        <p:txBody>
          <a:bodyPr/>
          <a:lstStyle/>
          <a:p>
            <a:r>
              <a:rPr lang="en-US" b="1" dirty="0" smtClean="0"/>
              <a:t>In the 80s &amp; most of 90s</a:t>
            </a:r>
          </a:p>
          <a:p>
            <a:pPr marL="571500" indent="-571500">
              <a:buFont typeface="Arial" panose="020B0604020202020204" pitchFamily="34" charset="0"/>
              <a:buChar char="•"/>
            </a:pPr>
            <a:r>
              <a:rPr lang="en-US" dirty="0" smtClean="0"/>
              <a:t>An app is an </a:t>
            </a:r>
            <a:r>
              <a:rPr lang="en-US" b="1" dirty="0" smtClean="0"/>
              <a:t>exe</a:t>
            </a:r>
            <a:r>
              <a:rPr lang="en-US" dirty="0" smtClean="0"/>
              <a:t> on my machine</a:t>
            </a:r>
            <a:endParaRPr lang="en-US" dirty="0"/>
          </a:p>
          <a:p>
            <a:r>
              <a:rPr lang="en-US" b="1" dirty="0" smtClean="0"/>
              <a:t>In the ~1</a:t>
            </a:r>
            <a:r>
              <a:rPr lang="en-US" b="1" baseline="30000" dirty="0" smtClean="0"/>
              <a:t>st</a:t>
            </a:r>
            <a:r>
              <a:rPr lang="en-US" b="1" dirty="0" smtClean="0"/>
              <a:t> decade of 2000</a:t>
            </a:r>
          </a:p>
          <a:p>
            <a:pPr marL="571500" indent="-571500">
              <a:buFont typeface="Arial" panose="020B0604020202020204" pitchFamily="34" charset="0"/>
              <a:buChar char="•"/>
            </a:pPr>
            <a:r>
              <a:rPr lang="en-US" dirty="0" smtClean="0"/>
              <a:t>An app is an </a:t>
            </a:r>
            <a:r>
              <a:rPr lang="en-US" b="1" dirty="0" smtClean="0"/>
              <a:t>exe</a:t>
            </a:r>
            <a:r>
              <a:rPr lang="en-US" dirty="0" smtClean="0"/>
              <a:t> on my machine or a </a:t>
            </a:r>
            <a:r>
              <a:rPr lang="en-US" b="1" dirty="0" smtClean="0"/>
              <a:t>website</a:t>
            </a:r>
          </a:p>
          <a:p>
            <a:r>
              <a:rPr lang="en-US" b="1" dirty="0" smtClean="0"/>
              <a:t>Today</a:t>
            </a:r>
          </a:p>
          <a:p>
            <a:pPr marL="571500" indent="-571500">
              <a:buFont typeface="Arial" panose="020B0604020202020204" pitchFamily="34" charset="0"/>
              <a:buChar char="•"/>
            </a:pPr>
            <a:r>
              <a:rPr lang="en-US" dirty="0" smtClean="0"/>
              <a:t>An app is something that runs on a phone or tablet or PC or console or car or ?. Is connected. Could also be a website or service, or ???</a:t>
            </a:r>
          </a:p>
        </p:txBody>
      </p:sp>
    </p:spTree>
    <p:extLst>
      <p:ext uri="{BB962C8B-B14F-4D97-AF65-F5344CB8AC3E}">
        <p14:creationId xmlns:p14="http://schemas.microsoft.com/office/powerpoint/2010/main" val="2749067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famous-wallpapers.com/wp-content/uploads/2009/06/chaplin-charlie-modern-times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1" y="-1"/>
            <a:ext cx="9326033" cy="6994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spect="1"/>
          </p:cNvSpPr>
          <p:nvPr/>
        </p:nvSpPr>
        <p:spPr bwMode="auto">
          <a:xfrm rot="18476455">
            <a:off x="5935474" y="821593"/>
            <a:ext cx="7645479" cy="4266804"/>
          </a:xfrm>
          <a:custGeom>
            <a:avLst/>
            <a:gdLst>
              <a:gd name="connsiteX0" fmla="*/ 0 w 2902688"/>
              <a:gd name="connsiteY0" fmla="*/ 0 h 3763925"/>
              <a:gd name="connsiteX1" fmla="*/ 2902688 w 2902688"/>
              <a:gd name="connsiteY1" fmla="*/ 0 h 3763925"/>
              <a:gd name="connsiteX2" fmla="*/ 2902688 w 2902688"/>
              <a:gd name="connsiteY2" fmla="*/ 3763925 h 3763925"/>
              <a:gd name="connsiteX3" fmla="*/ 0 w 2902688"/>
              <a:gd name="connsiteY3" fmla="*/ 3763925 h 3763925"/>
              <a:gd name="connsiteX4" fmla="*/ 0 w 2902688"/>
              <a:gd name="connsiteY4" fmla="*/ 0 h 3763925"/>
              <a:gd name="connsiteX0" fmla="*/ 0 w 3839107"/>
              <a:gd name="connsiteY0" fmla="*/ 0 h 3763925"/>
              <a:gd name="connsiteX1" fmla="*/ 3839107 w 3839107"/>
              <a:gd name="connsiteY1" fmla="*/ 941718 h 3763925"/>
              <a:gd name="connsiteX2" fmla="*/ 2902688 w 3839107"/>
              <a:gd name="connsiteY2" fmla="*/ 3763925 h 3763925"/>
              <a:gd name="connsiteX3" fmla="*/ 0 w 3839107"/>
              <a:gd name="connsiteY3" fmla="*/ 3763925 h 3763925"/>
              <a:gd name="connsiteX4" fmla="*/ 0 w 3839107"/>
              <a:gd name="connsiteY4" fmla="*/ 0 h 3763925"/>
              <a:gd name="connsiteX0" fmla="*/ 0 w 3839107"/>
              <a:gd name="connsiteY0" fmla="*/ 0 h 3763925"/>
              <a:gd name="connsiteX1" fmla="*/ 3839107 w 3839107"/>
              <a:gd name="connsiteY1" fmla="*/ 941718 h 3763925"/>
              <a:gd name="connsiteX2" fmla="*/ 1858549 w 3839107"/>
              <a:gd name="connsiteY2" fmla="*/ 2407352 h 3763925"/>
              <a:gd name="connsiteX3" fmla="*/ 0 w 3839107"/>
              <a:gd name="connsiteY3" fmla="*/ 3763925 h 3763925"/>
              <a:gd name="connsiteX4" fmla="*/ 0 w 3839107"/>
              <a:gd name="connsiteY4" fmla="*/ 0 h 3763925"/>
              <a:gd name="connsiteX0" fmla="*/ 0 w 4249876"/>
              <a:gd name="connsiteY0" fmla="*/ 593800 h 4357725"/>
              <a:gd name="connsiteX1" fmla="*/ 4249876 w 4249876"/>
              <a:gd name="connsiteY1" fmla="*/ 0 h 4357725"/>
              <a:gd name="connsiteX2" fmla="*/ 1858549 w 4249876"/>
              <a:gd name="connsiteY2" fmla="*/ 3001152 h 4357725"/>
              <a:gd name="connsiteX3" fmla="*/ 0 w 4249876"/>
              <a:gd name="connsiteY3" fmla="*/ 4357725 h 4357725"/>
              <a:gd name="connsiteX4" fmla="*/ 0 w 4249876"/>
              <a:gd name="connsiteY4" fmla="*/ 593800 h 4357725"/>
              <a:gd name="connsiteX0" fmla="*/ 0 w 5545243"/>
              <a:gd name="connsiteY0" fmla="*/ 593800 h 4357725"/>
              <a:gd name="connsiteX1" fmla="*/ 4249876 w 5545243"/>
              <a:gd name="connsiteY1" fmla="*/ 0 h 4357725"/>
              <a:gd name="connsiteX2" fmla="*/ 5545243 w 5545243"/>
              <a:gd name="connsiteY2" fmla="*/ 1650673 h 4357725"/>
              <a:gd name="connsiteX3" fmla="*/ 0 w 5545243"/>
              <a:gd name="connsiteY3" fmla="*/ 4357725 h 4357725"/>
              <a:gd name="connsiteX4" fmla="*/ 0 w 5545243"/>
              <a:gd name="connsiteY4" fmla="*/ 593800 h 4357725"/>
              <a:gd name="connsiteX0" fmla="*/ 0 w 5545243"/>
              <a:gd name="connsiteY0" fmla="*/ 593800 h 3523715"/>
              <a:gd name="connsiteX1" fmla="*/ 4249876 w 5545243"/>
              <a:gd name="connsiteY1" fmla="*/ 0 h 3523715"/>
              <a:gd name="connsiteX2" fmla="*/ 5545243 w 5545243"/>
              <a:gd name="connsiteY2" fmla="*/ 1650673 h 3523715"/>
              <a:gd name="connsiteX3" fmla="*/ 718607 w 5545243"/>
              <a:gd name="connsiteY3" fmla="*/ 3523715 h 3523715"/>
              <a:gd name="connsiteX4" fmla="*/ 0 w 5545243"/>
              <a:gd name="connsiteY4" fmla="*/ 593800 h 3523715"/>
              <a:gd name="connsiteX0" fmla="*/ 0 w 5545243"/>
              <a:gd name="connsiteY0" fmla="*/ 593800 h 3033927"/>
              <a:gd name="connsiteX1" fmla="*/ 4249876 w 5545243"/>
              <a:gd name="connsiteY1" fmla="*/ 0 h 3033927"/>
              <a:gd name="connsiteX2" fmla="*/ 5545243 w 5545243"/>
              <a:gd name="connsiteY2" fmla="*/ 1650673 h 3033927"/>
              <a:gd name="connsiteX3" fmla="*/ 268314 w 5545243"/>
              <a:gd name="connsiteY3" fmla="*/ 3033927 h 3033927"/>
              <a:gd name="connsiteX4" fmla="*/ 0 w 5545243"/>
              <a:gd name="connsiteY4" fmla="*/ 593800 h 3033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5243" h="3033927">
                <a:moveTo>
                  <a:pt x="0" y="593800"/>
                </a:moveTo>
                <a:lnTo>
                  <a:pt x="4249876" y="0"/>
                </a:lnTo>
                <a:lnTo>
                  <a:pt x="5545243" y="1650673"/>
                </a:lnTo>
                <a:lnTo>
                  <a:pt x="268314" y="3033927"/>
                </a:lnTo>
                <a:lnTo>
                  <a:pt x="0" y="593800"/>
                </a:lnTo>
                <a:close/>
              </a:path>
            </a:pathLst>
          </a:custGeom>
          <a:solidFill>
            <a:srgbClr val="67217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lnSpc>
                <a:spcPct val="90000"/>
              </a:lnSpc>
              <a:spcBef>
                <a:spcPct val="0"/>
              </a:spcBef>
              <a:spcAft>
                <a:spcPct val="0"/>
              </a:spcAft>
            </a:pPr>
            <a:endParaRPr lang="en-US" sz="2040" spc="-52" dirty="0">
              <a:gradFill>
                <a:gsLst>
                  <a:gs pos="0">
                    <a:srgbClr val="FFFFFF"/>
                  </a:gs>
                  <a:gs pos="100000">
                    <a:srgbClr val="FFFFFF"/>
                  </a:gs>
                </a:gsLst>
                <a:lin ang="5400000" scaled="0"/>
              </a:gradFill>
            </a:endParaRPr>
          </a:p>
        </p:txBody>
      </p:sp>
      <p:sp>
        <p:nvSpPr>
          <p:cNvPr id="7" name="Rectangle 6"/>
          <p:cNvSpPr/>
          <p:nvPr/>
        </p:nvSpPr>
        <p:spPr bwMode="auto">
          <a:xfrm>
            <a:off x="9328535" y="-1"/>
            <a:ext cx="3105440" cy="6994525"/>
          </a:xfrm>
          <a:prstGeom prst="rect">
            <a:avLst/>
          </a:prstGeom>
          <a:solidFill>
            <a:srgbClr val="67217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lnSpc>
                <a:spcPct val="90000"/>
              </a:lnSpc>
              <a:spcBef>
                <a:spcPct val="0"/>
              </a:spcBef>
              <a:spcAft>
                <a:spcPct val="0"/>
              </a:spcAft>
            </a:pPr>
            <a:endParaRPr lang="en-US" sz="2040" spc="-52" dirty="0">
              <a:gradFill>
                <a:gsLst>
                  <a:gs pos="0">
                    <a:srgbClr val="FFFFFF"/>
                  </a:gs>
                  <a:gs pos="100000">
                    <a:srgbClr val="FFFFFF"/>
                  </a:gs>
                </a:gsLst>
                <a:lin ang="5400000" scaled="0"/>
              </a:gradFill>
            </a:endParaRPr>
          </a:p>
        </p:txBody>
      </p:sp>
      <p:sp>
        <p:nvSpPr>
          <p:cNvPr id="3" name="Title 1"/>
          <p:cNvSpPr>
            <a:spLocks noGrp="1"/>
          </p:cNvSpPr>
          <p:nvPr>
            <p:ph type="title"/>
          </p:nvPr>
        </p:nvSpPr>
        <p:spPr>
          <a:xfrm>
            <a:off x="7198814" y="3792074"/>
            <a:ext cx="5120996" cy="1767580"/>
          </a:xfrm>
        </p:spPr>
        <p:txBody>
          <a:bodyPr>
            <a:noAutofit/>
          </a:bodyPr>
          <a:lstStyle/>
          <a:p>
            <a:r>
              <a:rPr lang="en-US" sz="5500" b="1" dirty="0">
                <a:solidFill>
                  <a:schemeClr val="bg1"/>
                </a:solidFill>
                <a:latin typeface="Segoe UI Light" panose="020B0502040204020203" pitchFamily="34" charset="0"/>
                <a:cs typeface="Segoe UI Light" panose="020B0502040204020203" pitchFamily="34" charset="0"/>
              </a:rPr>
              <a:t>Application</a:t>
            </a:r>
            <a:br>
              <a:rPr lang="en-US" sz="5500" b="1" dirty="0">
                <a:solidFill>
                  <a:schemeClr val="bg1"/>
                </a:solidFill>
                <a:latin typeface="Segoe UI Light" panose="020B0502040204020203" pitchFamily="34" charset="0"/>
                <a:cs typeface="Segoe UI Light" panose="020B0502040204020203" pitchFamily="34" charset="0"/>
              </a:rPr>
            </a:br>
            <a:r>
              <a:rPr lang="en-US" sz="5500" b="1" dirty="0">
                <a:solidFill>
                  <a:schemeClr val="bg1"/>
                </a:solidFill>
                <a:latin typeface="Segoe UI Light" panose="020B0502040204020203" pitchFamily="34" charset="0"/>
                <a:cs typeface="Segoe UI Light" panose="020B0502040204020203" pitchFamily="34" charset="0"/>
              </a:rPr>
              <a:t>Modernization</a:t>
            </a:r>
            <a:endParaRPr lang="en-US" sz="5500" dirty="0">
              <a:solidFill>
                <a:schemeClr val="bg1"/>
              </a:solidFill>
              <a:latin typeface="Segoe UI Light" panose="020B0502040204020203" pitchFamily="34" charset="0"/>
              <a:cs typeface="Segoe UI Light" panose="020B0502040204020203" pitchFamily="34" charset="0"/>
            </a:endParaRPr>
          </a:p>
        </p:txBody>
      </p:sp>
      <p:sp>
        <p:nvSpPr>
          <p:cNvPr id="8" name="Title 1"/>
          <p:cNvSpPr txBox="1">
            <a:spLocks/>
          </p:cNvSpPr>
          <p:nvPr/>
        </p:nvSpPr>
        <p:spPr>
          <a:xfrm>
            <a:off x="2734033" y="369474"/>
            <a:ext cx="5436762" cy="925380"/>
          </a:xfrm>
          <a:prstGeom prst="rect">
            <a:avLst/>
          </a:prstGeom>
        </p:spPr>
        <p:txBody>
          <a:bodyPr vert="horz" wrap="square" lIns="0" tIns="0" rIns="0" bIns="0" rtlCol="0" anchor="t">
            <a:noAutofit/>
          </a:bodyPr>
          <a:lstStyle>
            <a:lvl1pPr algn="l" defTabSz="685800" rtl="0" fontAlgn="base">
              <a:lnSpc>
                <a:spcPct val="90000"/>
              </a:lnSpc>
              <a:spcBef>
                <a:spcPct val="0"/>
              </a:spcBef>
              <a:spcAft>
                <a:spcPct val="0"/>
              </a:spcAft>
              <a:defRPr lang="en-US" sz="4100" kern="1200" spc="-75" dirty="0">
                <a:ln w="3175">
                  <a:noFill/>
                </a:ln>
                <a:solidFill>
                  <a:srgbClr val="68217A"/>
                </a:solidFill>
                <a:latin typeface="Segoe UI Light" pitchFamily="34" charset="0"/>
                <a:ea typeface="ＭＳ Ｐゴシック" charset="0"/>
                <a:cs typeface="Arial" charset="0"/>
              </a:defRPr>
            </a:lvl1pPr>
            <a:lvl2pPr algn="l" defTabSz="685800" rtl="0" fontAlgn="base">
              <a:lnSpc>
                <a:spcPct val="90000"/>
              </a:lnSpc>
              <a:spcBef>
                <a:spcPct val="0"/>
              </a:spcBef>
              <a:spcAft>
                <a:spcPct val="0"/>
              </a:spcAft>
              <a:defRPr sz="4100">
                <a:solidFill>
                  <a:schemeClr val="tx1"/>
                </a:solidFill>
                <a:latin typeface="Segoe UI Light" charset="0"/>
                <a:ea typeface="ＭＳ Ｐゴシック" charset="0"/>
              </a:defRPr>
            </a:lvl2pPr>
            <a:lvl3pPr algn="l" defTabSz="685800" rtl="0" fontAlgn="base">
              <a:lnSpc>
                <a:spcPct val="90000"/>
              </a:lnSpc>
              <a:spcBef>
                <a:spcPct val="0"/>
              </a:spcBef>
              <a:spcAft>
                <a:spcPct val="0"/>
              </a:spcAft>
              <a:defRPr sz="4100">
                <a:solidFill>
                  <a:schemeClr val="tx1"/>
                </a:solidFill>
                <a:latin typeface="Segoe UI Light" charset="0"/>
                <a:ea typeface="ＭＳ Ｐゴシック" charset="0"/>
              </a:defRPr>
            </a:lvl3pPr>
            <a:lvl4pPr algn="l" defTabSz="685800" rtl="0" fontAlgn="base">
              <a:lnSpc>
                <a:spcPct val="90000"/>
              </a:lnSpc>
              <a:spcBef>
                <a:spcPct val="0"/>
              </a:spcBef>
              <a:spcAft>
                <a:spcPct val="0"/>
              </a:spcAft>
              <a:defRPr sz="4100">
                <a:solidFill>
                  <a:schemeClr val="tx1"/>
                </a:solidFill>
                <a:latin typeface="Segoe UI Light" charset="0"/>
                <a:ea typeface="ＭＳ Ｐゴシック" charset="0"/>
              </a:defRPr>
            </a:lvl4pPr>
            <a:lvl5pPr algn="l" defTabSz="685800" rtl="0" fontAlgn="base">
              <a:lnSpc>
                <a:spcPct val="90000"/>
              </a:lnSpc>
              <a:spcBef>
                <a:spcPct val="0"/>
              </a:spcBef>
              <a:spcAft>
                <a:spcPct val="0"/>
              </a:spcAft>
              <a:defRPr sz="4100">
                <a:solidFill>
                  <a:schemeClr val="tx1"/>
                </a:solidFill>
                <a:latin typeface="Segoe UI Light" charset="0"/>
                <a:ea typeface="ＭＳ Ｐゴシック" charset="0"/>
              </a:defRPr>
            </a:lvl5pPr>
            <a:lvl6pPr marL="457200" algn="l" defTabSz="685800" rtl="0" fontAlgn="base">
              <a:lnSpc>
                <a:spcPct val="90000"/>
              </a:lnSpc>
              <a:spcBef>
                <a:spcPct val="0"/>
              </a:spcBef>
              <a:spcAft>
                <a:spcPct val="0"/>
              </a:spcAft>
              <a:defRPr sz="4100">
                <a:solidFill>
                  <a:schemeClr val="tx1"/>
                </a:solidFill>
                <a:latin typeface="Segoe UI Light" charset="0"/>
                <a:ea typeface="ＭＳ Ｐゴシック" charset="0"/>
              </a:defRPr>
            </a:lvl6pPr>
            <a:lvl7pPr marL="914400" algn="l" defTabSz="685800" rtl="0" fontAlgn="base">
              <a:lnSpc>
                <a:spcPct val="90000"/>
              </a:lnSpc>
              <a:spcBef>
                <a:spcPct val="0"/>
              </a:spcBef>
              <a:spcAft>
                <a:spcPct val="0"/>
              </a:spcAft>
              <a:defRPr sz="4100">
                <a:solidFill>
                  <a:schemeClr val="tx1"/>
                </a:solidFill>
                <a:latin typeface="Segoe UI Light" charset="0"/>
                <a:ea typeface="ＭＳ Ｐゴシック" charset="0"/>
              </a:defRPr>
            </a:lvl7pPr>
            <a:lvl8pPr marL="1371600" algn="l" defTabSz="685800" rtl="0" fontAlgn="base">
              <a:lnSpc>
                <a:spcPct val="90000"/>
              </a:lnSpc>
              <a:spcBef>
                <a:spcPct val="0"/>
              </a:spcBef>
              <a:spcAft>
                <a:spcPct val="0"/>
              </a:spcAft>
              <a:defRPr sz="4100">
                <a:solidFill>
                  <a:schemeClr val="tx1"/>
                </a:solidFill>
                <a:latin typeface="Segoe UI Light" charset="0"/>
                <a:ea typeface="ＭＳ Ｐゴシック" charset="0"/>
              </a:defRPr>
            </a:lvl8pPr>
            <a:lvl9pPr marL="1828800" algn="l" defTabSz="685800" rtl="0" fontAlgn="base">
              <a:lnSpc>
                <a:spcPct val="90000"/>
              </a:lnSpc>
              <a:spcBef>
                <a:spcPct val="0"/>
              </a:spcBef>
              <a:spcAft>
                <a:spcPct val="0"/>
              </a:spcAft>
              <a:defRPr sz="4100">
                <a:solidFill>
                  <a:schemeClr val="tx1"/>
                </a:solidFill>
                <a:latin typeface="Segoe UI Light" charset="0"/>
                <a:ea typeface="ＭＳ Ｐゴシック" charset="0"/>
              </a:defRPr>
            </a:lvl9pPr>
          </a:lstStyle>
          <a:p>
            <a:r>
              <a:rPr sz="6120" dirty="0">
                <a:solidFill>
                  <a:srgbClr val="FFFFFF"/>
                </a:solidFill>
                <a:latin typeface="Segoe UI"/>
                <a:cs typeface="Segoe UI" panose="020B0502040204020203" pitchFamily="34" charset="0"/>
              </a:rPr>
              <a:t>Modern Times!</a:t>
            </a:r>
            <a:endParaRPr sz="6120" dirty="0">
              <a:solidFill>
                <a:srgbClr val="FFFFFF"/>
              </a:solidFill>
              <a:latin typeface="Segoe UI"/>
            </a:endParaRPr>
          </a:p>
        </p:txBody>
      </p:sp>
    </p:spTree>
    <p:extLst>
      <p:ext uri="{BB962C8B-B14F-4D97-AF65-F5344CB8AC3E}">
        <p14:creationId xmlns:p14="http://schemas.microsoft.com/office/powerpoint/2010/main" val="133041288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targets are evolving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4453" y="1588811"/>
            <a:ext cx="1964758" cy="183225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2186" y="1487236"/>
            <a:ext cx="1832251" cy="183225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6437" y="5016663"/>
            <a:ext cx="1896128" cy="168099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237" y="5108236"/>
            <a:ext cx="2556493" cy="143802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2436" y="5013050"/>
            <a:ext cx="1649185" cy="1649185"/>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78853" y="5018565"/>
            <a:ext cx="1649184" cy="1649184"/>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43659" y="1485679"/>
            <a:ext cx="2695398" cy="1826738"/>
          </a:xfrm>
          <a:prstGeom prst="rect">
            <a:avLst/>
          </a:prstGeom>
        </p:spPr>
      </p:pic>
      <p:sp>
        <p:nvSpPr>
          <p:cNvPr id="18" name="Down Arrow 17"/>
          <p:cNvSpPr/>
          <p:nvPr/>
        </p:nvSpPr>
        <p:spPr bwMode="auto">
          <a:xfrm>
            <a:off x="10247312" y="3684212"/>
            <a:ext cx="762000" cy="1290064"/>
          </a:xfrm>
          <a:prstGeom prst="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20" name="Picture 3" descr="\\MAGNUM\Projects\Microsoft\Cloud Power FY12\Design\Icons\PNGs\Public_Cloud_Productivity.png"/>
          <p:cNvPicPr>
            <a:picLocks noChangeAspect="1" noChangeArrowheads="1"/>
          </p:cNvPicPr>
          <p:nvPr/>
        </p:nvPicPr>
        <p:blipFill>
          <a:blip r:embed="rId10" cstate="print">
            <a:duotone>
              <a:prstClr val="black"/>
              <a:schemeClr val="tx2">
                <a:tint val="45000"/>
                <a:satMod val="400000"/>
              </a:schemeClr>
            </a:duotone>
          </a:blip>
          <a:stretch>
            <a:fillRect/>
          </a:stretch>
        </p:blipFill>
        <p:spPr bwMode="auto">
          <a:xfrm>
            <a:off x="9664462" y="5165725"/>
            <a:ext cx="1828800" cy="1828800"/>
          </a:xfrm>
          <a:prstGeom prst="rect">
            <a:avLst/>
          </a:prstGeom>
          <a:solidFill>
            <a:schemeClr val="bg1"/>
          </a:solidFill>
        </p:spPr>
      </p:pic>
      <p:sp>
        <p:nvSpPr>
          <p:cNvPr id="21" name="Down Arrow 20"/>
          <p:cNvSpPr/>
          <p:nvPr/>
        </p:nvSpPr>
        <p:spPr bwMode="auto">
          <a:xfrm>
            <a:off x="2330878" y="3593373"/>
            <a:ext cx="762000" cy="1290064"/>
          </a:xfrm>
          <a:prstGeom prst="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2" name="Down Arrow 21"/>
          <p:cNvSpPr/>
          <p:nvPr/>
        </p:nvSpPr>
        <p:spPr bwMode="auto">
          <a:xfrm>
            <a:off x="6524078" y="3593373"/>
            <a:ext cx="762000" cy="1290064"/>
          </a:xfrm>
          <a:prstGeom prst="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42165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patterns evolution</a:t>
            </a:r>
            <a:endParaRPr lang="en-US" dirty="0"/>
          </a:p>
        </p:txBody>
      </p:sp>
      <p:grpSp>
        <p:nvGrpSpPr>
          <p:cNvPr id="4" name="Group 3"/>
          <p:cNvGrpSpPr/>
          <p:nvPr/>
        </p:nvGrpSpPr>
        <p:grpSpPr>
          <a:xfrm>
            <a:off x="1586361" y="1438030"/>
            <a:ext cx="9584909" cy="5000264"/>
            <a:chOff x="1552944" y="1409962"/>
            <a:chExt cx="9397823" cy="4902666"/>
          </a:xfrm>
        </p:grpSpPr>
        <p:grpSp>
          <p:nvGrpSpPr>
            <p:cNvPr id="5" name="Group 4"/>
            <p:cNvGrpSpPr/>
            <p:nvPr/>
          </p:nvGrpSpPr>
          <p:grpSpPr>
            <a:xfrm>
              <a:off x="1552944" y="1409962"/>
              <a:ext cx="9397823" cy="4337785"/>
              <a:chOff x="1552944" y="1814004"/>
              <a:chExt cx="9397823" cy="4337785"/>
            </a:xfrm>
          </p:grpSpPr>
          <p:sp>
            <p:nvSpPr>
              <p:cNvPr id="7" name="Pentagon 6"/>
              <p:cNvSpPr/>
              <p:nvPr/>
            </p:nvSpPr>
            <p:spPr bwMode="auto">
              <a:xfrm>
                <a:off x="1552944" y="1814004"/>
                <a:ext cx="9397823" cy="2120260"/>
              </a:xfrm>
              <a:prstGeom prst="homePlate">
                <a:avLst>
                  <a:gd name="adj" fmla="val 48525"/>
                </a:avLst>
              </a:prstGeom>
              <a:solidFill>
                <a:srgbClr val="EAEAEA"/>
              </a:solidFill>
              <a:ln w="38100" cap="flat">
                <a:noFill/>
                <a:prstDash val="sysDot"/>
                <a:miter lim="800000"/>
                <a:headEnd/>
                <a:tailEnd/>
              </a:ln>
              <a:effectLst/>
            </p:spPr>
            <p:txBody>
              <a:bodyPr vert="horz" wrap="square" lIns="126822" tIns="95117" rIns="126822" bIns="0" numCol="1" anchor="t" anchorCtr="0" compatLnSpc="1">
                <a:prstTxWarp prst="textNoShape">
                  <a:avLst/>
                </a:prstTxWarp>
              </a:bodyPr>
              <a:lstStyle/>
              <a:p>
                <a:pPr algn="ctr" defTabSz="713227" fontAlgn="base">
                  <a:lnSpc>
                    <a:spcPct val="110000"/>
                  </a:lnSpc>
                  <a:spcBef>
                    <a:spcPct val="0"/>
                  </a:spcBef>
                  <a:spcAft>
                    <a:spcPct val="0"/>
                  </a:spcAft>
                </a:pPr>
                <a:endParaRPr lang="en-US" sz="1248" b="1" i="1" dirty="0" err="1">
                  <a:gradFill>
                    <a:gsLst>
                      <a:gs pos="0">
                        <a:srgbClr val="000000">
                          <a:lumMod val="75000"/>
                          <a:lumOff val="25000"/>
                        </a:srgbClr>
                      </a:gs>
                      <a:gs pos="80000">
                        <a:srgbClr val="000000">
                          <a:lumMod val="65000"/>
                          <a:lumOff val="35000"/>
                        </a:srgbClr>
                      </a:gs>
                    </a:gsLst>
                    <a:lin ang="16200000" scaled="0"/>
                  </a:gradFill>
                  <a:latin typeface="+mj-lt"/>
                  <a:ea typeface="ＭＳ Ｐゴシック" charset="0"/>
                  <a:cs typeface="Segoe UI" pitchFamily="34" charset="0"/>
                </a:endParaRPr>
              </a:p>
            </p:txBody>
          </p:sp>
          <p:sp>
            <p:nvSpPr>
              <p:cNvPr id="8" name="Pentagon 7"/>
              <p:cNvSpPr/>
              <p:nvPr/>
            </p:nvSpPr>
            <p:spPr bwMode="auto">
              <a:xfrm>
                <a:off x="1552945" y="4031529"/>
                <a:ext cx="9397820" cy="2120260"/>
              </a:xfrm>
              <a:prstGeom prst="homePlate">
                <a:avLst>
                  <a:gd name="adj" fmla="val 47686"/>
                </a:avLst>
              </a:prstGeom>
              <a:solidFill>
                <a:srgbClr val="EAEAEA"/>
              </a:solidFill>
              <a:ln w="38100" cap="flat">
                <a:noFill/>
                <a:prstDash val="sysDot"/>
                <a:miter lim="800000"/>
                <a:headEnd/>
                <a:tailEnd/>
              </a:ln>
              <a:effectLst/>
            </p:spPr>
            <p:txBody>
              <a:bodyPr vert="horz" wrap="square" lIns="126822" tIns="95117" rIns="126822" bIns="0" numCol="1" anchor="t" anchorCtr="0" compatLnSpc="1">
                <a:prstTxWarp prst="textNoShape">
                  <a:avLst/>
                </a:prstTxWarp>
              </a:bodyPr>
              <a:lstStyle/>
              <a:p>
                <a:pPr algn="ctr" defTabSz="713227" fontAlgn="base">
                  <a:lnSpc>
                    <a:spcPct val="110000"/>
                  </a:lnSpc>
                  <a:spcBef>
                    <a:spcPct val="0"/>
                  </a:spcBef>
                  <a:spcAft>
                    <a:spcPct val="0"/>
                  </a:spcAft>
                </a:pPr>
                <a:endParaRPr lang="en-US" sz="1248" b="1" i="1" dirty="0" err="1">
                  <a:gradFill>
                    <a:gsLst>
                      <a:gs pos="0">
                        <a:srgbClr val="000000">
                          <a:lumMod val="75000"/>
                          <a:lumOff val="25000"/>
                        </a:srgbClr>
                      </a:gs>
                      <a:gs pos="80000">
                        <a:srgbClr val="000000">
                          <a:lumMod val="65000"/>
                          <a:lumOff val="35000"/>
                        </a:srgbClr>
                      </a:gs>
                    </a:gsLst>
                    <a:lin ang="16200000" scaled="0"/>
                  </a:gradFill>
                  <a:latin typeface="+mj-lt"/>
                  <a:ea typeface="ＭＳ Ｐゴシック" charset="0"/>
                  <a:cs typeface="Segoe UI" pitchFamily="34" charset="0"/>
                </a:endParaRPr>
              </a:p>
            </p:txBody>
          </p:sp>
          <p:sp>
            <p:nvSpPr>
              <p:cNvPr id="9" name="Oval 2"/>
              <p:cNvSpPr>
                <a:spLocks/>
              </p:cNvSpPr>
              <p:nvPr/>
            </p:nvSpPr>
            <p:spPr bwMode="auto">
              <a:xfrm>
                <a:off x="5502083" y="4135436"/>
                <a:ext cx="3781164" cy="1797417"/>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5117" tIns="47558" rIns="47558" bIns="95117" numCol="1" spcCol="0" rtlCol="0" fromWordArt="0" anchor="b" anchorCtr="0" forceAA="0" compatLnSpc="1">
                <a:prstTxWarp prst="textNoShape">
                  <a:avLst/>
                </a:prstTxWarp>
                <a:noAutofit/>
              </a:bodyPr>
              <a:lstStyle/>
              <a:p>
                <a:pPr algn="ctr" defTabSz="950843" fontAlgn="base">
                  <a:spcBef>
                    <a:spcPct val="0"/>
                  </a:spcBef>
                  <a:spcAft>
                    <a:spcPct val="0"/>
                  </a:spcAft>
                </a:pPr>
                <a:endParaRPr lang="en-US" sz="1873" kern="0" spc="-52" dirty="0">
                  <a:gradFill>
                    <a:gsLst>
                      <a:gs pos="0">
                        <a:srgbClr val="505050">
                          <a:lumMod val="0"/>
                          <a:lumOff val="100000"/>
                        </a:srgbClr>
                      </a:gs>
                      <a:gs pos="100000">
                        <a:srgbClr val="505050">
                          <a:lumMod val="0"/>
                          <a:lumOff val="100000"/>
                        </a:srgbClr>
                      </a:gs>
                    </a:gsLst>
                    <a:lin ang="5400000" scaled="0"/>
                  </a:gradFill>
                  <a:latin typeface="+mj-lt"/>
                  <a:ea typeface="Segoe UI" pitchFamily="34" charset="0"/>
                  <a:cs typeface="Segoe UI" pitchFamily="34" charset="0"/>
                </a:endParaRPr>
              </a:p>
            </p:txBody>
          </p:sp>
          <p:sp>
            <p:nvSpPr>
              <p:cNvPr id="10" name="TextBox 9"/>
              <p:cNvSpPr txBox="1"/>
              <p:nvPr/>
            </p:nvSpPr>
            <p:spPr>
              <a:xfrm>
                <a:off x="6365791" y="5328763"/>
                <a:ext cx="1969659" cy="604090"/>
              </a:xfrm>
              <a:prstGeom prst="rect">
                <a:avLst/>
              </a:prstGeom>
              <a:noFill/>
              <a:ln w="38100" cap="flat">
                <a:noFill/>
                <a:prstDash val="sysDot"/>
                <a:miter lim="800000"/>
                <a:headEnd/>
                <a:tailEnd/>
              </a:ln>
              <a:effectLst/>
            </p:spPr>
            <p:txBody>
              <a:bodyPr vert="horz" wrap="square" lIns="126822" tIns="95117" rIns="126822" bIns="0" numCol="1" anchor="t" anchorCtr="0" compatLnSpc="1">
                <a:prstTxWarp prst="textNoShape">
                  <a:avLst/>
                </a:prstTxWarp>
              </a:bodyPr>
              <a:lstStyle>
                <a:defPPr>
                  <a:defRPr lang="en-US"/>
                </a:defPPr>
                <a:lvl1pPr algn="ctr" defTabSz="699311">
                  <a:lnSpc>
                    <a:spcPct val="110000"/>
                  </a:lnSpc>
                  <a:defRPr sz="1224" b="1" i="1">
                    <a:gradFill>
                      <a:gsLst>
                        <a:gs pos="0">
                          <a:srgbClr val="000000">
                            <a:lumMod val="75000"/>
                            <a:lumOff val="25000"/>
                          </a:srgbClr>
                        </a:gs>
                        <a:gs pos="80000">
                          <a:srgbClr val="000000">
                            <a:lumMod val="65000"/>
                            <a:lumOff val="35000"/>
                          </a:srgbClr>
                        </a:gs>
                      </a:gsLst>
                      <a:lin ang="16200000" scaled="0"/>
                    </a:gradFill>
                    <a:cs typeface="Segoe UI" pitchFamily="34" charset="0"/>
                  </a:defRPr>
                </a:lvl1pPr>
              </a:lstStyle>
              <a:p>
                <a:pPr fontAlgn="base">
                  <a:spcBef>
                    <a:spcPct val="0"/>
                  </a:spcBef>
                  <a:spcAft>
                    <a:spcPct val="0"/>
                  </a:spcAft>
                </a:pPr>
                <a:r>
                  <a:rPr lang="en-US" sz="2040" dirty="0">
                    <a:solidFill>
                      <a:srgbClr val="FFFFFF"/>
                    </a:solidFill>
                    <a:latin typeface="+mj-lt"/>
                    <a:ea typeface="ＭＳ Ｐゴシック" charset="0"/>
                  </a:rPr>
                  <a:t>Services</a:t>
                </a:r>
              </a:p>
            </p:txBody>
          </p:sp>
          <p:grpSp>
            <p:nvGrpSpPr>
              <p:cNvPr id="11" name="Group 10"/>
              <p:cNvGrpSpPr/>
              <p:nvPr/>
            </p:nvGrpSpPr>
            <p:grpSpPr>
              <a:xfrm>
                <a:off x="6717224" y="4405779"/>
                <a:ext cx="1266793" cy="960798"/>
                <a:chOff x="4791923" y="4991367"/>
                <a:chExt cx="1069803" cy="843324"/>
              </a:xfrm>
            </p:grpSpPr>
            <p:sp>
              <p:nvSpPr>
                <p:cNvPr id="31" name="Freeform 5"/>
                <p:cNvSpPr>
                  <a:spLocks noChangeAspect="1" noEditPoints="1"/>
                </p:cNvSpPr>
                <p:nvPr/>
              </p:nvSpPr>
              <p:spPr bwMode="auto">
                <a:xfrm>
                  <a:off x="4791923" y="5459880"/>
                  <a:ext cx="480009" cy="374811"/>
                </a:xfrm>
                <a:custGeom>
                  <a:avLst/>
                  <a:gdLst>
                    <a:gd name="T0" fmla="*/ 69 w 289"/>
                    <a:gd name="T1" fmla="*/ 83 h 225"/>
                    <a:gd name="T2" fmla="*/ 140 w 289"/>
                    <a:gd name="T3" fmla="*/ 57 h 225"/>
                    <a:gd name="T4" fmla="*/ 140 w 289"/>
                    <a:gd name="T5" fmla="*/ 23 h 225"/>
                    <a:gd name="T6" fmla="*/ 70 w 289"/>
                    <a:gd name="T7" fmla="*/ 0 h 225"/>
                    <a:gd name="T8" fmla="*/ 0 w 289"/>
                    <a:gd name="T9" fmla="*/ 23 h 225"/>
                    <a:gd name="T10" fmla="*/ 0 w 289"/>
                    <a:gd name="T11" fmla="*/ 137 h 225"/>
                    <a:gd name="T12" fmla="*/ 69 w 289"/>
                    <a:gd name="T13" fmla="*/ 161 h 225"/>
                    <a:gd name="T14" fmla="*/ 69 w 289"/>
                    <a:gd name="T15" fmla="*/ 83 h 225"/>
                    <a:gd name="T16" fmla="*/ 70 w 289"/>
                    <a:gd name="T17" fmla="*/ 7 h 225"/>
                    <a:gd name="T18" fmla="*/ 129 w 289"/>
                    <a:gd name="T19" fmla="*/ 23 h 225"/>
                    <a:gd name="T20" fmla="*/ 70 w 289"/>
                    <a:gd name="T21" fmla="*/ 39 h 225"/>
                    <a:gd name="T22" fmla="*/ 11 w 289"/>
                    <a:gd name="T23" fmla="*/ 23 h 225"/>
                    <a:gd name="T24" fmla="*/ 70 w 289"/>
                    <a:gd name="T25" fmla="*/ 7 h 225"/>
                    <a:gd name="T26" fmla="*/ 219 w 289"/>
                    <a:gd name="T27" fmla="*/ 0 h 225"/>
                    <a:gd name="T28" fmla="*/ 150 w 289"/>
                    <a:gd name="T29" fmla="*/ 23 h 225"/>
                    <a:gd name="T30" fmla="*/ 150 w 289"/>
                    <a:gd name="T31" fmla="*/ 57 h 225"/>
                    <a:gd name="T32" fmla="*/ 221 w 289"/>
                    <a:gd name="T33" fmla="*/ 83 h 225"/>
                    <a:gd name="T34" fmla="*/ 221 w 289"/>
                    <a:gd name="T35" fmla="*/ 161 h 225"/>
                    <a:gd name="T36" fmla="*/ 289 w 289"/>
                    <a:gd name="T37" fmla="*/ 137 h 225"/>
                    <a:gd name="T38" fmla="*/ 289 w 289"/>
                    <a:gd name="T39" fmla="*/ 23 h 225"/>
                    <a:gd name="T40" fmla="*/ 219 w 289"/>
                    <a:gd name="T41" fmla="*/ 0 h 225"/>
                    <a:gd name="T42" fmla="*/ 219 w 289"/>
                    <a:gd name="T43" fmla="*/ 39 h 225"/>
                    <a:gd name="T44" fmla="*/ 161 w 289"/>
                    <a:gd name="T45" fmla="*/ 23 h 225"/>
                    <a:gd name="T46" fmla="*/ 219 w 289"/>
                    <a:gd name="T47" fmla="*/ 7 h 225"/>
                    <a:gd name="T48" fmla="*/ 278 w 289"/>
                    <a:gd name="T49" fmla="*/ 23 h 225"/>
                    <a:gd name="T50" fmla="*/ 219 w 289"/>
                    <a:gd name="T51" fmla="*/ 39 h 225"/>
                    <a:gd name="T52" fmla="*/ 145 w 289"/>
                    <a:gd name="T53" fmla="*/ 64 h 225"/>
                    <a:gd name="T54" fmla="*/ 75 w 289"/>
                    <a:gd name="T55" fmla="*/ 88 h 225"/>
                    <a:gd name="T56" fmla="*/ 75 w 289"/>
                    <a:gd name="T57" fmla="*/ 202 h 225"/>
                    <a:gd name="T58" fmla="*/ 145 w 289"/>
                    <a:gd name="T59" fmla="*/ 225 h 225"/>
                    <a:gd name="T60" fmla="*/ 215 w 289"/>
                    <a:gd name="T61" fmla="*/ 202 h 225"/>
                    <a:gd name="T62" fmla="*/ 215 w 289"/>
                    <a:gd name="T63" fmla="*/ 88 h 225"/>
                    <a:gd name="T64" fmla="*/ 145 w 289"/>
                    <a:gd name="T65" fmla="*/ 64 h 225"/>
                    <a:gd name="T66" fmla="*/ 145 w 289"/>
                    <a:gd name="T67" fmla="*/ 103 h 225"/>
                    <a:gd name="T68" fmla="*/ 86 w 289"/>
                    <a:gd name="T69" fmla="*/ 87 h 225"/>
                    <a:gd name="T70" fmla="*/ 145 w 289"/>
                    <a:gd name="T71" fmla="*/ 71 h 225"/>
                    <a:gd name="T72" fmla="*/ 204 w 289"/>
                    <a:gd name="T73" fmla="*/ 87 h 225"/>
                    <a:gd name="T74" fmla="*/ 145 w 289"/>
                    <a:gd name="T75"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9" h="225">
                      <a:moveTo>
                        <a:pt x="69" y="83"/>
                      </a:moveTo>
                      <a:cubicBezTo>
                        <a:pt x="69" y="64"/>
                        <a:pt x="111" y="58"/>
                        <a:pt x="140" y="57"/>
                      </a:cubicBezTo>
                      <a:cubicBezTo>
                        <a:pt x="140" y="23"/>
                        <a:pt x="140" y="23"/>
                        <a:pt x="140" y="23"/>
                      </a:cubicBezTo>
                      <a:cubicBezTo>
                        <a:pt x="140" y="5"/>
                        <a:pt x="96" y="0"/>
                        <a:pt x="70" y="0"/>
                      </a:cubicBezTo>
                      <a:cubicBezTo>
                        <a:pt x="44" y="0"/>
                        <a:pt x="0" y="5"/>
                        <a:pt x="0" y="23"/>
                      </a:cubicBezTo>
                      <a:cubicBezTo>
                        <a:pt x="0" y="137"/>
                        <a:pt x="0" y="137"/>
                        <a:pt x="0" y="137"/>
                      </a:cubicBezTo>
                      <a:cubicBezTo>
                        <a:pt x="0" y="155"/>
                        <a:pt x="43" y="160"/>
                        <a:pt x="69" y="161"/>
                      </a:cubicBezTo>
                      <a:cubicBezTo>
                        <a:pt x="69" y="143"/>
                        <a:pt x="69" y="117"/>
                        <a:pt x="69" y="83"/>
                      </a:cubicBezTo>
                      <a:close/>
                      <a:moveTo>
                        <a:pt x="70" y="7"/>
                      </a:moveTo>
                      <a:cubicBezTo>
                        <a:pt x="103" y="7"/>
                        <a:pt x="129" y="14"/>
                        <a:pt x="129" y="23"/>
                      </a:cubicBezTo>
                      <a:cubicBezTo>
                        <a:pt x="129" y="32"/>
                        <a:pt x="103" y="39"/>
                        <a:pt x="70" y="39"/>
                      </a:cubicBezTo>
                      <a:cubicBezTo>
                        <a:pt x="38" y="39"/>
                        <a:pt x="11" y="32"/>
                        <a:pt x="11" y="23"/>
                      </a:cubicBezTo>
                      <a:cubicBezTo>
                        <a:pt x="11" y="14"/>
                        <a:pt x="38" y="7"/>
                        <a:pt x="70" y="7"/>
                      </a:cubicBezTo>
                      <a:close/>
                      <a:moveTo>
                        <a:pt x="219" y="0"/>
                      </a:moveTo>
                      <a:cubicBezTo>
                        <a:pt x="193" y="0"/>
                        <a:pt x="150" y="5"/>
                        <a:pt x="150" y="23"/>
                      </a:cubicBezTo>
                      <a:cubicBezTo>
                        <a:pt x="150" y="36"/>
                        <a:pt x="150" y="47"/>
                        <a:pt x="150" y="57"/>
                      </a:cubicBezTo>
                      <a:cubicBezTo>
                        <a:pt x="178" y="58"/>
                        <a:pt x="221" y="64"/>
                        <a:pt x="221" y="83"/>
                      </a:cubicBezTo>
                      <a:cubicBezTo>
                        <a:pt x="221" y="83"/>
                        <a:pt x="221" y="83"/>
                        <a:pt x="221" y="161"/>
                      </a:cubicBezTo>
                      <a:cubicBezTo>
                        <a:pt x="247" y="160"/>
                        <a:pt x="289" y="155"/>
                        <a:pt x="289" y="137"/>
                      </a:cubicBezTo>
                      <a:cubicBezTo>
                        <a:pt x="289" y="23"/>
                        <a:pt x="289" y="23"/>
                        <a:pt x="289" y="23"/>
                      </a:cubicBezTo>
                      <a:cubicBezTo>
                        <a:pt x="289" y="5"/>
                        <a:pt x="245" y="0"/>
                        <a:pt x="219" y="0"/>
                      </a:cubicBezTo>
                      <a:close/>
                      <a:moveTo>
                        <a:pt x="219" y="39"/>
                      </a:moveTo>
                      <a:cubicBezTo>
                        <a:pt x="187" y="39"/>
                        <a:pt x="161" y="32"/>
                        <a:pt x="161" y="23"/>
                      </a:cubicBezTo>
                      <a:cubicBezTo>
                        <a:pt x="161" y="14"/>
                        <a:pt x="187" y="7"/>
                        <a:pt x="219" y="7"/>
                      </a:cubicBezTo>
                      <a:cubicBezTo>
                        <a:pt x="252" y="7"/>
                        <a:pt x="278" y="14"/>
                        <a:pt x="278" y="23"/>
                      </a:cubicBezTo>
                      <a:cubicBezTo>
                        <a:pt x="278" y="32"/>
                        <a:pt x="252" y="39"/>
                        <a:pt x="219" y="39"/>
                      </a:cubicBezTo>
                      <a:close/>
                      <a:moveTo>
                        <a:pt x="145" y="64"/>
                      </a:moveTo>
                      <a:cubicBezTo>
                        <a:pt x="119" y="64"/>
                        <a:pt x="75" y="69"/>
                        <a:pt x="75" y="88"/>
                      </a:cubicBezTo>
                      <a:cubicBezTo>
                        <a:pt x="75" y="202"/>
                        <a:pt x="75" y="202"/>
                        <a:pt x="75" y="202"/>
                      </a:cubicBezTo>
                      <a:cubicBezTo>
                        <a:pt x="75" y="220"/>
                        <a:pt x="119" y="225"/>
                        <a:pt x="145" y="225"/>
                      </a:cubicBezTo>
                      <a:cubicBezTo>
                        <a:pt x="171" y="225"/>
                        <a:pt x="215" y="220"/>
                        <a:pt x="215" y="202"/>
                      </a:cubicBezTo>
                      <a:cubicBezTo>
                        <a:pt x="215" y="88"/>
                        <a:pt x="215" y="88"/>
                        <a:pt x="215" y="88"/>
                      </a:cubicBezTo>
                      <a:cubicBezTo>
                        <a:pt x="215" y="69"/>
                        <a:pt x="171" y="64"/>
                        <a:pt x="145" y="64"/>
                      </a:cubicBezTo>
                      <a:close/>
                      <a:moveTo>
                        <a:pt x="145" y="103"/>
                      </a:moveTo>
                      <a:cubicBezTo>
                        <a:pt x="112" y="103"/>
                        <a:pt x="86" y="96"/>
                        <a:pt x="86" y="87"/>
                      </a:cubicBezTo>
                      <a:cubicBezTo>
                        <a:pt x="86" y="78"/>
                        <a:pt x="112" y="71"/>
                        <a:pt x="145" y="71"/>
                      </a:cubicBezTo>
                      <a:cubicBezTo>
                        <a:pt x="177" y="71"/>
                        <a:pt x="204" y="78"/>
                        <a:pt x="204" y="87"/>
                      </a:cubicBezTo>
                      <a:cubicBezTo>
                        <a:pt x="204" y="96"/>
                        <a:pt x="177" y="103"/>
                        <a:pt x="145" y="103"/>
                      </a:cubicBez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defTabSz="951304">
                    <a:defRPr/>
                  </a:pPr>
                  <a:endParaRPr lang="en-US" sz="1836" kern="0">
                    <a:gradFill>
                      <a:gsLst>
                        <a:gs pos="0">
                          <a:srgbClr val="505050">
                            <a:lumMod val="0"/>
                            <a:lumOff val="100000"/>
                          </a:srgbClr>
                        </a:gs>
                        <a:gs pos="100000">
                          <a:srgbClr val="505050">
                            <a:lumMod val="0"/>
                            <a:lumOff val="100000"/>
                          </a:srgbClr>
                        </a:gs>
                      </a:gsLst>
                      <a:lin ang="5400000" scaled="0"/>
                    </a:gradFill>
                    <a:latin typeface="+mj-lt"/>
                    <a:ea typeface="ＭＳ Ｐゴシック" charset="0"/>
                  </a:endParaRPr>
                </a:p>
              </p:txBody>
            </p:sp>
            <p:pic>
              <p:nvPicPr>
                <p:cNvPr id="32" name="Picture 31" descr="\\MAGNUM\Projects\Microsoft\Cloud Power FY12\Design\Icons\PNGs\Server_2.png"/>
                <p:cNvPicPr>
                  <a:picLocks noChangeAspect="1" noChangeArrowheads="1"/>
                </p:cNvPicPr>
                <p:nvPr/>
              </p:nvPicPr>
              <p:blipFill rotWithShape="1">
                <a:blip r:embed="rId3" cstate="print">
                  <a:lum bright="100000"/>
                </a:blip>
                <a:srcRect l="27992" t="9777" r="28409" b="9255"/>
                <a:stretch/>
              </p:blipFill>
              <p:spPr bwMode="auto">
                <a:xfrm>
                  <a:off x="5407605" y="4991367"/>
                  <a:ext cx="454121" cy="843324"/>
                </a:xfrm>
                <a:prstGeom prst="rect">
                  <a:avLst/>
                </a:prstGeom>
                <a:noFill/>
              </p:spPr>
            </p:pic>
          </p:grpSp>
          <p:sp>
            <p:nvSpPr>
              <p:cNvPr id="12" name="Oval 2"/>
              <p:cNvSpPr>
                <a:spLocks/>
              </p:cNvSpPr>
              <p:nvPr/>
            </p:nvSpPr>
            <p:spPr bwMode="auto">
              <a:xfrm>
                <a:off x="5502082" y="1928434"/>
                <a:ext cx="3785135" cy="1796637"/>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5117" tIns="47558" rIns="47558" bIns="95117" numCol="1" spcCol="0" rtlCol="0" fromWordArt="0" anchor="b" anchorCtr="0" forceAA="0" compatLnSpc="1">
                <a:prstTxWarp prst="textNoShape">
                  <a:avLst/>
                </a:prstTxWarp>
                <a:noAutofit/>
              </a:bodyPr>
              <a:lstStyle/>
              <a:p>
                <a:pPr algn="ctr" defTabSz="950843" fontAlgn="base">
                  <a:spcBef>
                    <a:spcPct val="0"/>
                  </a:spcBef>
                  <a:spcAft>
                    <a:spcPct val="0"/>
                  </a:spcAft>
                </a:pPr>
                <a:endParaRPr lang="en-US" sz="1873" kern="0" spc="-52" dirty="0">
                  <a:gradFill>
                    <a:gsLst>
                      <a:gs pos="0">
                        <a:srgbClr val="505050">
                          <a:lumMod val="0"/>
                          <a:lumOff val="100000"/>
                        </a:srgbClr>
                      </a:gs>
                      <a:gs pos="100000">
                        <a:srgbClr val="505050">
                          <a:lumMod val="0"/>
                          <a:lumOff val="100000"/>
                        </a:srgbClr>
                      </a:gs>
                    </a:gsLst>
                    <a:lin ang="5400000" scaled="0"/>
                  </a:gradFill>
                  <a:latin typeface="+mj-lt"/>
                  <a:ea typeface="Segoe UI" pitchFamily="34" charset="0"/>
                  <a:cs typeface="Segoe UI" pitchFamily="34" charset="0"/>
                </a:endParaRPr>
              </a:p>
            </p:txBody>
          </p:sp>
          <p:grpSp>
            <p:nvGrpSpPr>
              <p:cNvPr id="13" name="Group 12"/>
              <p:cNvGrpSpPr/>
              <p:nvPr/>
            </p:nvGrpSpPr>
            <p:grpSpPr>
              <a:xfrm>
                <a:off x="6160844" y="2568415"/>
                <a:ext cx="2312809" cy="461667"/>
                <a:chOff x="4035383" y="3093929"/>
                <a:chExt cx="2312809" cy="479836"/>
              </a:xfrm>
            </p:grpSpPr>
            <p:grpSp>
              <p:nvGrpSpPr>
                <p:cNvPr id="19" name="Group 18"/>
                <p:cNvGrpSpPr/>
                <p:nvPr/>
              </p:nvGrpSpPr>
              <p:grpSpPr>
                <a:xfrm>
                  <a:off x="4035383" y="3093929"/>
                  <a:ext cx="1834454" cy="479836"/>
                  <a:chOff x="4851301" y="3410234"/>
                  <a:chExt cx="1492169" cy="390305"/>
                </a:xfrm>
              </p:grpSpPr>
              <p:grpSp>
                <p:nvGrpSpPr>
                  <p:cNvPr id="21" name="Group 20"/>
                  <p:cNvGrpSpPr/>
                  <p:nvPr/>
                </p:nvGrpSpPr>
                <p:grpSpPr>
                  <a:xfrm>
                    <a:off x="4851301" y="3410234"/>
                    <a:ext cx="246721" cy="390305"/>
                    <a:chOff x="14996645" y="2106809"/>
                    <a:chExt cx="240762" cy="380880"/>
                  </a:xfrm>
                </p:grpSpPr>
                <p:sp>
                  <p:nvSpPr>
                    <p:cNvPr id="29" name="Freeform 14"/>
                    <p:cNvSpPr>
                      <a:spLocks noEditPoints="1"/>
                    </p:cNvSpPr>
                    <p:nvPr/>
                  </p:nvSpPr>
                  <p:spPr bwMode="auto">
                    <a:xfrm>
                      <a:off x="15047647" y="2231580"/>
                      <a:ext cx="138699" cy="131339"/>
                    </a:xfrm>
                    <a:custGeom>
                      <a:avLst/>
                      <a:gdLst>
                        <a:gd name="T0" fmla="*/ 52 w 117"/>
                        <a:gd name="T1" fmla="*/ 9 h 117"/>
                        <a:gd name="T2" fmla="*/ 117 w 117"/>
                        <a:gd name="T3" fmla="*/ 0 h 117"/>
                        <a:gd name="T4" fmla="*/ 117 w 117"/>
                        <a:gd name="T5" fmla="*/ 57 h 117"/>
                        <a:gd name="T6" fmla="*/ 52 w 117"/>
                        <a:gd name="T7" fmla="*/ 57 h 117"/>
                        <a:gd name="T8" fmla="*/ 52 w 117"/>
                        <a:gd name="T9" fmla="*/ 9 h 117"/>
                        <a:gd name="T10" fmla="*/ 52 w 117"/>
                        <a:gd name="T11" fmla="*/ 9 h 117"/>
                        <a:gd name="T12" fmla="*/ 50 w 117"/>
                        <a:gd name="T13" fmla="*/ 57 h 117"/>
                        <a:gd name="T14" fmla="*/ 50 w 117"/>
                        <a:gd name="T15" fmla="*/ 9 h 117"/>
                        <a:gd name="T16" fmla="*/ 0 w 117"/>
                        <a:gd name="T17" fmla="*/ 16 h 117"/>
                        <a:gd name="T18" fmla="*/ 0 w 117"/>
                        <a:gd name="T19" fmla="*/ 57 h 117"/>
                        <a:gd name="T20" fmla="*/ 50 w 117"/>
                        <a:gd name="T21" fmla="*/ 57 h 117"/>
                        <a:gd name="T22" fmla="*/ 50 w 117"/>
                        <a:gd name="T23" fmla="*/ 57 h 117"/>
                        <a:gd name="T24" fmla="*/ 52 w 117"/>
                        <a:gd name="T25" fmla="*/ 59 h 117"/>
                        <a:gd name="T26" fmla="*/ 52 w 117"/>
                        <a:gd name="T27" fmla="*/ 108 h 117"/>
                        <a:gd name="T28" fmla="*/ 117 w 117"/>
                        <a:gd name="T29" fmla="*/ 117 h 117"/>
                        <a:gd name="T30" fmla="*/ 117 w 117"/>
                        <a:gd name="T31" fmla="*/ 59 h 117"/>
                        <a:gd name="T32" fmla="*/ 52 w 117"/>
                        <a:gd name="T33" fmla="*/ 59 h 117"/>
                        <a:gd name="T34" fmla="*/ 52 w 117"/>
                        <a:gd name="T35" fmla="*/ 59 h 117"/>
                        <a:gd name="T36" fmla="*/ 50 w 117"/>
                        <a:gd name="T37" fmla="*/ 59 h 117"/>
                        <a:gd name="T38" fmla="*/ 0 w 117"/>
                        <a:gd name="T39" fmla="*/ 59 h 117"/>
                        <a:gd name="T40" fmla="*/ 0 w 117"/>
                        <a:gd name="T41" fmla="*/ 100 h 117"/>
                        <a:gd name="T42" fmla="*/ 50 w 117"/>
                        <a:gd name="T43" fmla="*/ 107 h 117"/>
                        <a:gd name="T44" fmla="*/ 50 w 117"/>
                        <a:gd name="T45" fmla="*/ 59 h 117"/>
                        <a:gd name="T46" fmla="*/ 50 w 117"/>
                        <a:gd name="T47"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7">
                          <a:moveTo>
                            <a:pt x="52" y="9"/>
                          </a:moveTo>
                          <a:cubicBezTo>
                            <a:pt x="117" y="0"/>
                            <a:pt x="117" y="0"/>
                            <a:pt x="117" y="0"/>
                          </a:cubicBezTo>
                          <a:cubicBezTo>
                            <a:pt x="117" y="57"/>
                            <a:pt x="117" y="57"/>
                            <a:pt x="117" y="57"/>
                          </a:cubicBezTo>
                          <a:cubicBezTo>
                            <a:pt x="52" y="57"/>
                            <a:pt x="52" y="57"/>
                            <a:pt x="52" y="57"/>
                          </a:cubicBezTo>
                          <a:cubicBezTo>
                            <a:pt x="52" y="9"/>
                            <a:pt x="52" y="9"/>
                            <a:pt x="52" y="9"/>
                          </a:cubicBezTo>
                          <a:cubicBezTo>
                            <a:pt x="52" y="9"/>
                            <a:pt x="52" y="9"/>
                            <a:pt x="52" y="9"/>
                          </a:cubicBezTo>
                          <a:close/>
                          <a:moveTo>
                            <a:pt x="50" y="57"/>
                          </a:moveTo>
                          <a:cubicBezTo>
                            <a:pt x="50" y="9"/>
                            <a:pt x="50" y="9"/>
                            <a:pt x="50" y="9"/>
                          </a:cubicBezTo>
                          <a:cubicBezTo>
                            <a:pt x="0" y="16"/>
                            <a:pt x="0" y="16"/>
                            <a:pt x="0" y="16"/>
                          </a:cubicBezTo>
                          <a:cubicBezTo>
                            <a:pt x="0" y="57"/>
                            <a:pt x="0" y="57"/>
                            <a:pt x="0" y="57"/>
                          </a:cubicBezTo>
                          <a:cubicBezTo>
                            <a:pt x="50" y="57"/>
                            <a:pt x="50" y="57"/>
                            <a:pt x="50" y="57"/>
                          </a:cubicBezTo>
                          <a:cubicBezTo>
                            <a:pt x="50" y="57"/>
                            <a:pt x="50" y="57"/>
                            <a:pt x="50" y="57"/>
                          </a:cubicBezTo>
                          <a:close/>
                          <a:moveTo>
                            <a:pt x="52" y="59"/>
                          </a:moveTo>
                          <a:cubicBezTo>
                            <a:pt x="52" y="108"/>
                            <a:pt x="52" y="108"/>
                            <a:pt x="52" y="108"/>
                          </a:cubicBezTo>
                          <a:cubicBezTo>
                            <a:pt x="117" y="117"/>
                            <a:pt x="117" y="117"/>
                            <a:pt x="117" y="117"/>
                          </a:cubicBezTo>
                          <a:cubicBezTo>
                            <a:pt x="117" y="59"/>
                            <a:pt x="117" y="59"/>
                            <a:pt x="117" y="59"/>
                          </a:cubicBezTo>
                          <a:cubicBezTo>
                            <a:pt x="52" y="59"/>
                            <a:pt x="52" y="59"/>
                            <a:pt x="52" y="59"/>
                          </a:cubicBezTo>
                          <a:cubicBezTo>
                            <a:pt x="52" y="59"/>
                            <a:pt x="52" y="59"/>
                            <a:pt x="52" y="59"/>
                          </a:cubicBezTo>
                          <a:close/>
                          <a:moveTo>
                            <a:pt x="50" y="59"/>
                          </a:moveTo>
                          <a:cubicBezTo>
                            <a:pt x="0" y="59"/>
                            <a:pt x="0" y="59"/>
                            <a:pt x="0" y="59"/>
                          </a:cubicBezTo>
                          <a:cubicBezTo>
                            <a:pt x="0" y="100"/>
                            <a:pt x="0" y="100"/>
                            <a:pt x="0" y="100"/>
                          </a:cubicBezTo>
                          <a:cubicBezTo>
                            <a:pt x="50" y="107"/>
                            <a:pt x="50" y="107"/>
                            <a:pt x="50" y="107"/>
                          </a:cubicBezTo>
                          <a:cubicBezTo>
                            <a:pt x="50" y="59"/>
                            <a:pt x="50" y="59"/>
                            <a:pt x="50" y="59"/>
                          </a:cubicBezTo>
                          <a:cubicBezTo>
                            <a:pt x="50" y="59"/>
                            <a:pt x="50" y="59"/>
                            <a:pt x="50"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50707">
                        <a:defRPr/>
                      </a:pPr>
                      <a:endParaRPr lang="en-US" sz="1977" kern="0" dirty="0">
                        <a:gradFill>
                          <a:gsLst>
                            <a:gs pos="0">
                              <a:srgbClr val="505050">
                                <a:lumMod val="0"/>
                                <a:lumOff val="100000"/>
                              </a:srgbClr>
                            </a:gs>
                            <a:gs pos="100000">
                              <a:srgbClr val="505050">
                                <a:lumMod val="0"/>
                                <a:lumOff val="100000"/>
                              </a:srgbClr>
                            </a:gs>
                          </a:gsLst>
                          <a:lin ang="5400000" scaled="0"/>
                        </a:gradFill>
                        <a:latin typeface="+mj-lt"/>
                        <a:ea typeface="ＭＳ Ｐゴシック" charset="0"/>
                      </a:endParaRPr>
                    </a:p>
                  </p:txBody>
                </p:sp>
                <p:sp>
                  <p:nvSpPr>
                    <p:cNvPr id="30" name="Freeform 138"/>
                    <p:cNvSpPr>
                      <a:spLocks noEditPoints="1"/>
                    </p:cNvSpPr>
                    <p:nvPr/>
                  </p:nvSpPr>
                  <p:spPr bwMode="auto">
                    <a:xfrm>
                      <a:off x="14996645" y="2106809"/>
                      <a:ext cx="240762" cy="38088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rgbClr val="FFFFFF"/>
                    </a:solidFill>
                    <a:ln>
                      <a:noFill/>
                    </a:ln>
                  </p:spPr>
                  <p:txBody>
                    <a:bodyPr vert="horz" wrap="square" lIns="95117" tIns="47558" rIns="95117" bIns="47558" numCol="1" anchor="t" anchorCtr="0" compatLnSpc="1">
                      <a:prstTxWarp prst="textNoShape">
                        <a:avLst/>
                      </a:prstTxWarp>
                    </a:bodyPr>
                    <a:lstStyle/>
                    <a:p>
                      <a:pPr defTabSz="950707">
                        <a:defRPr/>
                      </a:pPr>
                      <a:endParaRPr lang="en-US" sz="1977" kern="0" dirty="0">
                        <a:gradFill>
                          <a:gsLst>
                            <a:gs pos="0">
                              <a:srgbClr val="505050">
                                <a:lumMod val="0"/>
                                <a:lumOff val="100000"/>
                              </a:srgbClr>
                            </a:gs>
                            <a:gs pos="100000">
                              <a:srgbClr val="505050">
                                <a:lumMod val="0"/>
                                <a:lumOff val="100000"/>
                              </a:srgbClr>
                            </a:gs>
                          </a:gsLst>
                          <a:lin ang="5400000" scaled="0"/>
                        </a:gradFill>
                        <a:latin typeface="+mj-lt"/>
                        <a:ea typeface="ＭＳ Ｐゴシック" charset="0"/>
                      </a:endParaRPr>
                    </a:p>
                  </p:txBody>
                </p:sp>
              </p:grpSp>
              <p:grpSp>
                <p:nvGrpSpPr>
                  <p:cNvPr id="22" name="Group 21"/>
                  <p:cNvGrpSpPr/>
                  <p:nvPr/>
                </p:nvGrpSpPr>
                <p:grpSpPr>
                  <a:xfrm>
                    <a:off x="5630264" y="3410234"/>
                    <a:ext cx="246721" cy="390305"/>
                    <a:chOff x="14034083" y="1015093"/>
                    <a:chExt cx="240762" cy="380880"/>
                  </a:xfrm>
                </p:grpSpPr>
                <p:pic>
                  <p:nvPicPr>
                    <p:cNvPr id="27" name="Picture 26" descr="http://dev.voxmobile.com/wp-content/uploads/2011/03/android_logo.png">
                      <a:hlinkClick r:id="rId4"/>
                    </p:cNvPr>
                    <p:cNvPicPr>
                      <a:picLocks noChangeAspect="1" noChangeArrowheads="1"/>
                    </p:cNvPicPr>
                    <p:nvPr/>
                  </p:nvPicPr>
                  <p:blipFill rotWithShape="1">
                    <a:blip r:embed="rId5" cstate="print">
                      <a:biLevel thresh="50000"/>
                      <a:extLst>
                        <a:ext uri="{28A0092B-C50C-407E-A947-70E740481C1C}">
                          <a14:useLocalDpi xmlns:a14="http://schemas.microsoft.com/office/drawing/2010/main" val="0"/>
                        </a:ext>
                      </a:extLst>
                    </a:blip>
                    <a:srcRect l="21197" r="20195"/>
                    <a:stretch/>
                  </p:blipFill>
                  <p:spPr bwMode="auto">
                    <a:xfrm>
                      <a:off x="14079743" y="1103422"/>
                      <a:ext cx="153497" cy="194734"/>
                    </a:xfrm>
                    <a:prstGeom prst="rect">
                      <a:avLst/>
                    </a:prstGeom>
                    <a:noFill/>
                    <a:extLst>
                      <a:ext uri="{909E8E84-426E-40DD-AFC4-6F175D3DCCD1}">
                        <a14:hiddenFill xmlns:a14="http://schemas.microsoft.com/office/drawing/2010/main">
                          <a:solidFill>
                            <a:srgbClr val="FFFFFF"/>
                          </a:solidFill>
                        </a14:hiddenFill>
                      </a:ext>
                    </a:extLst>
                  </p:spPr>
                </p:pic>
                <p:sp>
                  <p:nvSpPr>
                    <p:cNvPr id="28" name="Freeform 138"/>
                    <p:cNvSpPr>
                      <a:spLocks noEditPoints="1"/>
                    </p:cNvSpPr>
                    <p:nvPr/>
                  </p:nvSpPr>
                  <p:spPr bwMode="auto">
                    <a:xfrm>
                      <a:off x="14034083" y="1015093"/>
                      <a:ext cx="240762" cy="38088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rgbClr val="FFFFFF"/>
                    </a:solidFill>
                    <a:ln>
                      <a:noFill/>
                    </a:ln>
                  </p:spPr>
                  <p:txBody>
                    <a:bodyPr vert="horz" wrap="square" lIns="95117" tIns="47558" rIns="95117" bIns="47558" numCol="1" anchor="t" anchorCtr="0" compatLnSpc="1">
                      <a:prstTxWarp prst="textNoShape">
                        <a:avLst/>
                      </a:prstTxWarp>
                    </a:bodyPr>
                    <a:lstStyle/>
                    <a:p>
                      <a:pPr defTabSz="950707">
                        <a:defRPr/>
                      </a:pPr>
                      <a:endParaRPr lang="en-US" sz="1977" kern="0" dirty="0">
                        <a:gradFill>
                          <a:gsLst>
                            <a:gs pos="0">
                              <a:srgbClr val="505050">
                                <a:lumMod val="0"/>
                                <a:lumOff val="100000"/>
                              </a:srgbClr>
                            </a:gs>
                            <a:gs pos="100000">
                              <a:srgbClr val="505050">
                                <a:lumMod val="0"/>
                                <a:lumOff val="100000"/>
                              </a:srgbClr>
                            </a:gs>
                          </a:gsLst>
                          <a:lin ang="5400000" scaled="0"/>
                        </a:gradFill>
                        <a:latin typeface="+mj-lt"/>
                        <a:ea typeface="ＭＳ Ｐゴシック" charset="0"/>
                      </a:endParaRPr>
                    </a:p>
                  </p:txBody>
                </p:sp>
              </p:grpSp>
              <p:grpSp>
                <p:nvGrpSpPr>
                  <p:cNvPr id="23" name="Group 22"/>
                  <p:cNvGrpSpPr/>
                  <p:nvPr/>
                </p:nvGrpSpPr>
                <p:grpSpPr>
                  <a:xfrm>
                    <a:off x="5240780" y="3410234"/>
                    <a:ext cx="246721" cy="390305"/>
                    <a:chOff x="13412615" y="1015093"/>
                    <a:chExt cx="240762" cy="380880"/>
                  </a:xfrm>
                </p:grpSpPr>
                <p:pic>
                  <p:nvPicPr>
                    <p:cNvPr id="25" name="Picture 24"/>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13463146" y="1120089"/>
                      <a:ext cx="139650" cy="170888"/>
                    </a:xfrm>
                    <a:prstGeom prst="rect">
                      <a:avLst/>
                    </a:prstGeom>
                  </p:spPr>
                </p:pic>
                <p:sp>
                  <p:nvSpPr>
                    <p:cNvPr id="26" name="Freeform 25"/>
                    <p:cNvSpPr>
                      <a:spLocks noEditPoints="1"/>
                    </p:cNvSpPr>
                    <p:nvPr/>
                  </p:nvSpPr>
                  <p:spPr bwMode="auto">
                    <a:xfrm>
                      <a:off x="13412615" y="1015093"/>
                      <a:ext cx="240762" cy="38088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rgbClr val="FFFFFF"/>
                    </a:solidFill>
                    <a:ln>
                      <a:noFill/>
                    </a:ln>
                  </p:spPr>
                  <p:txBody>
                    <a:bodyPr vert="horz" wrap="square" lIns="95117" tIns="47558" rIns="95117" bIns="47558" numCol="1" anchor="t" anchorCtr="0" compatLnSpc="1">
                      <a:prstTxWarp prst="textNoShape">
                        <a:avLst/>
                      </a:prstTxWarp>
                    </a:bodyPr>
                    <a:lstStyle/>
                    <a:p>
                      <a:pPr defTabSz="950707">
                        <a:defRPr/>
                      </a:pPr>
                      <a:endParaRPr lang="en-US" sz="1977" kern="0" dirty="0">
                        <a:gradFill>
                          <a:gsLst>
                            <a:gs pos="0">
                              <a:srgbClr val="505050">
                                <a:lumMod val="0"/>
                                <a:lumOff val="100000"/>
                              </a:srgbClr>
                            </a:gs>
                            <a:gs pos="100000">
                              <a:srgbClr val="505050">
                                <a:lumMod val="0"/>
                                <a:lumOff val="100000"/>
                              </a:srgbClr>
                            </a:gs>
                          </a:gsLst>
                          <a:lin ang="5400000" scaled="0"/>
                        </a:gradFill>
                        <a:latin typeface="+mj-lt"/>
                        <a:ea typeface="ＭＳ Ｐゴシック" charset="0"/>
                      </a:endParaRPr>
                    </a:p>
                  </p:txBody>
                </p:sp>
              </p:grpSp>
              <p:sp>
                <p:nvSpPr>
                  <p:cNvPr id="24" name="Freeform 6"/>
                  <p:cNvSpPr>
                    <a:spLocks/>
                  </p:cNvSpPr>
                  <p:nvPr/>
                </p:nvSpPr>
                <p:spPr bwMode="auto">
                  <a:xfrm>
                    <a:off x="5962988" y="3470715"/>
                    <a:ext cx="380482" cy="309510"/>
                  </a:xfrm>
                  <a:custGeom>
                    <a:avLst/>
                    <a:gdLst>
                      <a:gd name="T0" fmla="*/ 625 w 1294"/>
                      <a:gd name="T1" fmla="*/ 344 h 975"/>
                      <a:gd name="T2" fmla="*/ 775 w 1294"/>
                      <a:gd name="T3" fmla="*/ 70 h 975"/>
                      <a:gd name="T4" fmla="*/ 815 w 1294"/>
                      <a:gd name="T5" fmla="*/ 60 h 975"/>
                      <a:gd name="T6" fmla="*/ 855 w 1294"/>
                      <a:gd name="T7" fmla="*/ 33 h 975"/>
                      <a:gd name="T8" fmla="*/ 872 w 1294"/>
                      <a:gd name="T9" fmla="*/ 57 h 975"/>
                      <a:gd name="T10" fmla="*/ 860 w 1294"/>
                      <a:gd name="T11" fmla="*/ 100 h 975"/>
                      <a:gd name="T12" fmla="*/ 1132 w 1294"/>
                      <a:gd name="T13" fmla="*/ 330 h 975"/>
                      <a:gd name="T14" fmla="*/ 1153 w 1294"/>
                      <a:gd name="T15" fmla="*/ 354 h 975"/>
                      <a:gd name="T16" fmla="*/ 1288 w 1294"/>
                      <a:gd name="T17" fmla="*/ 348 h 975"/>
                      <a:gd name="T18" fmla="*/ 1175 w 1294"/>
                      <a:gd name="T19" fmla="*/ 415 h 975"/>
                      <a:gd name="T20" fmla="*/ 1175 w 1294"/>
                      <a:gd name="T21" fmla="*/ 425 h 975"/>
                      <a:gd name="T22" fmla="*/ 1294 w 1294"/>
                      <a:gd name="T23" fmla="*/ 433 h 975"/>
                      <a:gd name="T24" fmla="*/ 1142 w 1294"/>
                      <a:gd name="T25" fmla="*/ 492 h 975"/>
                      <a:gd name="T26" fmla="*/ 888 w 1294"/>
                      <a:gd name="T27" fmla="*/ 817 h 975"/>
                      <a:gd name="T28" fmla="*/ 0 w 1294"/>
                      <a:gd name="T29" fmla="*/ 664 h 975"/>
                      <a:gd name="T30" fmla="*/ 478 w 1294"/>
                      <a:gd name="T31" fmla="*/ 646 h 975"/>
                      <a:gd name="T32" fmla="*/ 433 w 1294"/>
                      <a:gd name="T33" fmla="*/ 535 h 975"/>
                      <a:gd name="T34" fmla="*/ 288 w 1294"/>
                      <a:gd name="T35" fmla="*/ 470 h 975"/>
                      <a:gd name="T36" fmla="*/ 295 w 1294"/>
                      <a:gd name="T37" fmla="*/ 441 h 975"/>
                      <a:gd name="T38" fmla="*/ 364 w 1294"/>
                      <a:gd name="T39" fmla="*/ 420 h 975"/>
                      <a:gd name="T40" fmla="*/ 227 w 1294"/>
                      <a:gd name="T41" fmla="*/ 307 h 975"/>
                      <a:gd name="T42" fmla="*/ 239 w 1294"/>
                      <a:gd name="T43" fmla="*/ 286 h 975"/>
                      <a:gd name="T44" fmla="*/ 298 w 1294"/>
                      <a:gd name="T45" fmla="*/ 278 h 975"/>
                      <a:gd name="T46" fmla="*/ 196 w 1294"/>
                      <a:gd name="T47" fmla="*/ 151 h 975"/>
                      <a:gd name="T48" fmla="*/ 230 w 1294"/>
                      <a:gd name="T49" fmla="*/ 130 h 975"/>
                      <a:gd name="T50" fmla="*/ 625 w 1294"/>
                      <a:gd name="T51" fmla="*/ 34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4" h="975">
                        <a:moveTo>
                          <a:pt x="625" y="344"/>
                        </a:moveTo>
                        <a:cubicBezTo>
                          <a:pt x="666" y="215"/>
                          <a:pt x="717" y="131"/>
                          <a:pt x="775" y="70"/>
                        </a:cubicBezTo>
                        <a:cubicBezTo>
                          <a:pt x="818" y="25"/>
                          <a:pt x="841" y="10"/>
                          <a:pt x="815" y="60"/>
                        </a:cubicBezTo>
                        <a:cubicBezTo>
                          <a:pt x="827" y="51"/>
                          <a:pt x="843" y="39"/>
                          <a:pt x="855" y="33"/>
                        </a:cubicBezTo>
                        <a:cubicBezTo>
                          <a:pt x="926" y="0"/>
                          <a:pt x="921" y="27"/>
                          <a:pt x="872" y="57"/>
                        </a:cubicBezTo>
                        <a:cubicBezTo>
                          <a:pt x="1005" y="10"/>
                          <a:pt x="1000" y="70"/>
                          <a:pt x="860" y="100"/>
                        </a:cubicBezTo>
                        <a:cubicBezTo>
                          <a:pt x="975" y="102"/>
                          <a:pt x="1096" y="175"/>
                          <a:pt x="1132" y="330"/>
                        </a:cubicBezTo>
                        <a:cubicBezTo>
                          <a:pt x="1136" y="352"/>
                          <a:pt x="1131" y="350"/>
                          <a:pt x="1153" y="354"/>
                        </a:cubicBezTo>
                        <a:cubicBezTo>
                          <a:pt x="1200" y="362"/>
                          <a:pt x="1245" y="362"/>
                          <a:pt x="1288" y="348"/>
                        </a:cubicBezTo>
                        <a:cubicBezTo>
                          <a:pt x="1283" y="380"/>
                          <a:pt x="1241" y="401"/>
                          <a:pt x="1175" y="415"/>
                        </a:cubicBezTo>
                        <a:cubicBezTo>
                          <a:pt x="1150" y="420"/>
                          <a:pt x="1145" y="418"/>
                          <a:pt x="1175" y="425"/>
                        </a:cubicBezTo>
                        <a:cubicBezTo>
                          <a:pt x="1211" y="433"/>
                          <a:pt x="1251" y="435"/>
                          <a:pt x="1294" y="433"/>
                        </a:cubicBezTo>
                        <a:cubicBezTo>
                          <a:pt x="1261" y="471"/>
                          <a:pt x="1208" y="491"/>
                          <a:pt x="1142" y="492"/>
                        </a:cubicBezTo>
                        <a:cubicBezTo>
                          <a:pt x="1101" y="642"/>
                          <a:pt x="1007" y="749"/>
                          <a:pt x="888" y="817"/>
                        </a:cubicBezTo>
                        <a:cubicBezTo>
                          <a:pt x="609" y="975"/>
                          <a:pt x="203" y="952"/>
                          <a:pt x="0" y="664"/>
                        </a:cubicBezTo>
                        <a:cubicBezTo>
                          <a:pt x="133" y="769"/>
                          <a:pt x="331" y="792"/>
                          <a:pt x="478" y="646"/>
                        </a:cubicBezTo>
                        <a:cubicBezTo>
                          <a:pt x="382" y="646"/>
                          <a:pt x="357" y="574"/>
                          <a:pt x="433" y="535"/>
                        </a:cubicBezTo>
                        <a:cubicBezTo>
                          <a:pt x="361" y="534"/>
                          <a:pt x="315" y="511"/>
                          <a:pt x="288" y="470"/>
                        </a:cubicBezTo>
                        <a:cubicBezTo>
                          <a:pt x="278" y="454"/>
                          <a:pt x="278" y="453"/>
                          <a:pt x="295" y="441"/>
                        </a:cubicBezTo>
                        <a:cubicBezTo>
                          <a:pt x="313" y="428"/>
                          <a:pt x="338" y="422"/>
                          <a:pt x="364" y="420"/>
                        </a:cubicBezTo>
                        <a:cubicBezTo>
                          <a:pt x="289" y="398"/>
                          <a:pt x="243" y="359"/>
                          <a:pt x="227" y="307"/>
                        </a:cubicBezTo>
                        <a:cubicBezTo>
                          <a:pt x="222" y="290"/>
                          <a:pt x="221" y="291"/>
                          <a:pt x="239" y="286"/>
                        </a:cubicBezTo>
                        <a:cubicBezTo>
                          <a:pt x="256" y="282"/>
                          <a:pt x="278" y="279"/>
                          <a:pt x="298" y="278"/>
                        </a:cubicBezTo>
                        <a:cubicBezTo>
                          <a:pt x="240" y="243"/>
                          <a:pt x="204" y="199"/>
                          <a:pt x="196" y="151"/>
                        </a:cubicBezTo>
                        <a:cubicBezTo>
                          <a:pt x="187" y="105"/>
                          <a:pt x="196" y="117"/>
                          <a:pt x="230" y="130"/>
                        </a:cubicBezTo>
                        <a:cubicBezTo>
                          <a:pt x="383" y="188"/>
                          <a:pt x="535" y="251"/>
                          <a:pt x="625" y="3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224" kern="0" dirty="0">
                      <a:gradFill>
                        <a:gsLst>
                          <a:gs pos="0">
                            <a:srgbClr val="505050">
                              <a:lumMod val="0"/>
                              <a:lumOff val="100000"/>
                            </a:srgbClr>
                          </a:gs>
                          <a:gs pos="100000">
                            <a:srgbClr val="505050">
                              <a:lumMod val="0"/>
                              <a:lumOff val="100000"/>
                            </a:srgbClr>
                          </a:gs>
                        </a:gsLst>
                        <a:lin ang="5400000" scaled="0"/>
                      </a:gradFill>
                      <a:latin typeface="+mj-lt"/>
                      <a:ea typeface="ＭＳ Ｐゴシック" charset="0"/>
                    </a:endParaRPr>
                  </a:p>
                </p:txBody>
              </p:sp>
            </p:grpSp>
            <p:sp>
              <p:nvSpPr>
                <p:cNvPr id="20" name="Freeform 43"/>
                <p:cNvSpPr>
                  <a:spLocks noEditPoints="1"/>
                </p:cNvSpPr>
                <p:nvPr/>
              </p:nvSpPr>
              <p:spPr bwMode="auto">
                <a:xfrm>
                  <a:off x="5965132" y="3168283"/>
                  <a:ext cx="383060" cy="405481"/>
                </a:xfrm>
                <a:custGeom>
                  <a:avLst/>
                  <a:gdLst>
                    <a:gd name="T0" fmla="*/ 173 w 183"/>
                    <a:gd name="T1" fmla="*/ 0 h 183"/>
                    <a:gd name="T2" fmla="*/ 11 w 183"/>
                    <a:gd name="T3" fmla="*/ 0 h 183"/>
                    <a:gd name="T4" fmla="*/ 0 w 183"/>
                    <a:gd name="T5" fmla="*/ 10 h 183"/>
                    <a:gd name="T6" fmla="*/ 0 w 183"/>
                    <a:gd name="T7" fmla="*/ 173 h 183"/>
                    <a:gd name="T8" fmla="*/ 11 w 183"/>
                    <a:gd name="T9" fmla="*/ 183 h 183"/>
                    <a:gd name="T10" fmla="*/ 173 w 183"/>
                    <a:gd name="T11" fmla="*/ 183 h 183"/>
                    <a:gd name="T12" fmla="*/ 183 w 183"/>
                    <a:gd name="T13" fmla="*/ 173 h 183"/>
                    <a:gd name="T14" fmla="*/ 183 w 183"/>
                    <a:gd name="T15" fmla="*/ 10 h 183"/>
                    <a:gd name="T16" fmla="*/ 173 w 183"/>
                    <a:gd name="T17" fmla="*/ 0 h 183"/>
                    <a:gd name="T18" fmla="*/ 156 w 183"/>
                    <a:gd name="T19" fmla="*/ 103 h 183"/>
                    <a:gd name="T20" fmla="*/ 131 w 183"/>
                    <a:gd name="T21" fmla="*/ 103 h 183"/>
                    <a:gd name="T22" fmla="*/ 131 w 183"/>
                    <a:gd name="T23" fmla="*/ 170 h 183"/>
                    <a:gd name="T24" fmla="*/ 105 w 183"/>
                    <a:gd name="T25" fmla="*/ 170 h 183"/>
                    <a:gd name="T26" fmla="*/ 105 w 183"/>
                    <a:gd name="T27" fmla="*/ 103 h 183"/>
                    <a:gd name="T28" fmla="*/ 87 w 183"/>
                    <a:gd name="T29" fmla="*/ 103 h 183"/>
                    <a:gd name="T30" fmla="*/ 87 w 183"/>
                    <a:gd name="T31" fmla="*/ 78 h 183"/>
                    <a:gd name="T32" fmla="*/ 105 w 183"/>
                    <a:gd name="T33" fmla="*/ 78 h 183"/>
                    <a:gd name="T34" fmla="*/ 105 w 183"/>
                    <a:gd name="T35" fmla="*/ 58 h 183"/>
                    <a:gd name="T36" fmla="*/ 140 w 183"/>
                    <a:gd name="T37" fmla="*/ 26 h 183"/>
                    <a:gd name="T38" fmla="*/ 157 w 183"/>
                    <a:gd name="T39" fmla="*/ 27 h 183"/>
                    <a:gd name="T40" fmla="*/ 156 w 183"/>
                    <a:gd name="T41" fmla="*/ 50 h 183"/>
                    <a:gd name="T42" fmla="*/ 141 w 183"/>
                    <a:gd name="T43" fmla="*/ 50 h 183"/>
                    <a:gd name="T44" fmla="*/ 131 w 183"/>
                    <a:gd name="T45" fmla="*/ 61 h 183"/>
                    <a:gd name="T46" fmla="*/ 131 w 183"/>
                    <a:gd name="T47" fmla="*/ 78 h 183"/>
                    <a:gd name="T48" fmla="*/ 157 w 183"/>
                    <a:gd name="T49" fmla="*/ 78 h 183"/>
                    <a:gd name="T50" fmla="*/ 156 w 183"/>
                    <a:gd name="T51" fmla="*/ 10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3" h="183">
                      <a:moveTo>
                        <a:pt x="173" y="0"/>
                      </a:moveTo>
                      <a:cubicBezTo>
                        <a:pt x="11" y="0"/>
                        <a:pt x="11" y="0"/>
                        <a:pt x="11" y="0"/>
                      </a:cubicBezTo>
                      <a:cubicBezTo>
                        <a:pt x="5" y="0"/>
                        <a:pt x="0" y="4"/>
                        <a:pt x="0" y="10"/>
                      </a:cubicBezTo>
                      <a:cubicBezTo>
                        <a:pt x="0" y="173"/>
                        <a:pt x="0" y="173"/>
                        <a:pt x="0" y="173"/>
                      </a:cubicBezTo>
                      <a:cubicBezTo>
                        <a:pt x="0" y="178"/>
                        <a:pt x="5" y="183"/>
                        <a:pt x="11" y="183"/>
                      </a:cubicBezTo>
                      <a:cubicBezTo>
                        <a:pt x="173" y="183"/>
                        <a:pt x="173" y="183"/>
                        <a:pt x="173" y="183"/>
                      </a:cubicBezTo>
                      <a:cubicBezTo>
                        <a:pt x="179" y="183"/>
                        <a:pt x="183" y="178"/>
                        <a:pt x="183" y="173"/>
                      </a:cubicBezTo>
                      <a:cubicBezTo>
                        <a:pt x="183" y="10"/>
                        <a:pt x="183" y="10"/>
                        <a:pt x="183" y="10"/>
                      </a:cubicBezTo>
                      <a:cubicBezTo>
                        <a:pt x="183" y="4"/>
                        <a:pt x="179" y="0"/>
                        <a:pt x="173" y="0"/>
                      </a:cubicBezTo>
                      <a:close/>
                      <a:moveTo>
                        <a:pt x="156" y="103"/>
                      </a:moveTo>
                      <a:cubicBezTo>
                        <a:pt x="131" y="103"/>
                        <a:pt x="131" y="103"/>
                        <a:pt x="131" y="103"/>
                      </a:cubicBezTo>
                      <a:cubicBezTo>
                        <a:pt x="131" y="170"/>
                        <a:pt x="131" y="170"/>
                        <a:pt x="131" y="170"/>
                      </a:cubicBezTo>
                      <a:cubicBezTo>
                        <a:pt x="105" y="170"/>
                        <a:pt x="105" y="170"/>
                        <a:pt x="105" y="170"/>
                      </a:cubicBezTo>
                      <a:cubicBezTo>
                        <a:pt x="105" y="103"/>
                        <a:pt x="105" y="103"/>
                        <a:pt x="105" y="103"/>
                      </a:cubicBezTo>
                      <a:cubicBezTo>
                        <a:pt x="87" y="103"/>
                        <a:pt x="87" y="103"/>
                        <a:pt x="87" y="103"/>
                      </a:cubicBezTo>
                      <a:cubicBezTo>
                        <a:pt x="87" y="78"/>
                        <a:pt x="87" y="78"/>
                        <a:pt x="87" y="78"/>
                      </a:cubicBezTo>
                      <a:cubicBezTo>
                        <a:pt x="105" y="78"/>
                        <a:pt x="105" y="78"/>
                        <a:pt x="105" y="78"/>
                      </a:cubicBezTo>
                      <a:cubicBezTo>
                        <a:pt x="105" y="58"/>
                        <a:pt x="105" y="58"/>
                        <a:pt x="105" y="58"/>
                      </a:cubicBezTo>
                      <a:cubicBezTo>
                        <a:pt x="105" y="41"/>
                        <a:pt x="115" y="26"/>
                        <a:pt x="140" y="26"/>
                      </a:cubicBezTo>
                      <a:cubicBezTo>
                        <a:pt x="149" y="26"/>
                        <a:pt x="157" y="27"/>
                        <a:pt x="157" y="27"/>
                      </a:cubicBezTo>
                      <a:cubicBezTo>
                        <a:pt x="156" y="50"/>
                        <a:pt x="156" y="50"/>
                        <a:pt x="156" y="50"/>
                      </a:cubicBezTo>
                      <a:cubicBezTo>
                        <a:pt x="156" y="50"/>
                        <a:pt x="149" y="50"/>
                        <a:pt x="141" y="50"/>
                      </a:cubicBezTo>
                      <a:cubicBezTo>
                        <a:pt x="132" y="50"/>
                        <a:pt x="131" y="54"/>
                        <a:pt x="131" y="61"/>
                      </a:cubicBezTo>
                      <a:cubicBezTo>
                        <a:pt x="131" y="78"/>
                        <a:pt x="131" y="78"/>
                        <a:pt x="131" y="78"/>
                      </a:cubicBezTo>
                      <a:cubicBezTo>
                        <a:pt x="157" y="78"/>
                        <a:pt x="157" y="78"/>
                        <a:pt x="157" y="78"/>
                      </a:cubicBezTo>
                      <a:lnTo>
                        <a:pt x="156" y="103"/>
                      </a:lnTo>
                      <a:close/>
                    </a:path>
                  </a:pathLst>
                </a:custGeom>
                <a:solidFill>
                  <a:srgbClr val="FFFFFF"/>
                </a:solidFill>
                <a:ln>
                  <a:noFill/>
                </a:ln>
                <a:extLst/>
              </p:spPr>
              <p:txBody>
                <a:bodyPr vert="horz" wrap="square" lIns="93236" tIns="46618" rIns="93236" bIns="46618" numCol="1" anchor="t" anchorCtr="0" compatLnSpc="1">
                  <a:prstTxWarp prst="textNoShape">
                    <a:avLst/>
                  </a:prstTxWarp>
                </a:bodyPr>
                <a:lstStyle/>
                <a:p>
                  <a:pPr defTabSz="932279">
                    <a:defRPr/>
                  </a:pPr>
                  <a:endParaRPr lang="en-US" sz="1733" kern="0">
                    <a:gradFill>
                      <a:gsLst>
                        <a:gs pos="0">
                          <a:srgbClr val="505050">
                            <a:lumMod val="0"/>
                            <a:lumOff val="100000"/>
                          </a:srgbClr>
                        </a:gs>
                        <a:gs pos="100000">
                          <a:srgbClr val="505050">
                            <a:lumMod val="0"/>
                            <a:lumOff val="100000"/>
                          </a:srgbClr>
                        </a:gs>
                      </a:gsLst>
                      <a:lin ang="5400000" scaled="0"/>
                    </a:gradFill>
                    <a:latin typeface="+mj-lt"/>
                    <a:ea typeface="ＭＳ Ｐゴシック" charset="0"/>
                  </a:endParaRPr>
                </a:p>
              </p:txBody>
            </p:sp>
          </p:grpSp>
          <p:sp>
            <p:nvSpPr>
              <p:cNvPr id="14" name="TextBox 13"/>
              <p:cNvSpPr txBox="1"/>
              <p:nvPr/>
            </p:nvSpPr>
            <p:spPr>
              <a:xfrm>
                <a:off x="6367569" y="3120981"/>
                <a:ext cx="1969659" cy="572464"/>
              </a:xfrm>
              <a:prstGeom prst="rect">
                <a:avLst/>
              </a:prstGeom>
              <a:noFill/>
            </p:spPr>
            <p:txBody>
              <a:bodyPr wrap="square" lIns="186521" tIns="149217" rIns="186521" bIns="149217" rtlCol="0">
                <a:spAutoFit/>
              </a:bodyPr>
              <a:lstStyle/>
              <a:p>
                <a:pPr algn="ctr" defTabSz="951304">
                  <a:lnSpc>
                    <a:spcPct val="90000"/>
                  </a:lnSpc>
                  <a:defRPr/>
                </a:pPr>
                <a:r>
                  <a:rPr lang="en-US" sz="2040" b="1" i="1" dirty="0">
                    <a:solidFill>
                      <a:srgbClr val="FFFFFF"/>
                    </a:solidFill>
                    <a:latin typeface="+mj-lt"/>
                    <a:ea typeface="ＭＳ Ｐゴシック" charset="0"/>
                    <a:cs typeface="Segoe UI" pitchFamily="34" charset="0"/>
                  </a:rPr>
                  <a:t>Devices</a:t>
                </a:r>
              </a:p>
            </p:txBody>
          </p:sp>
          <p:cxnSp>
            <p:nvCxnSpPr>
              <p:cNvPr id="15" name="Straight Connector 14"/>
              <p:cNvCxnSpPr/>
              <p:nvPr/>
            </p:nvCxnSpPr>
            <p:spPr>
              <a:xfrm flipV="1">
                <a:off x="7034812" y="3692172"/>
                <a:ext cx="0" cy="864092"/>
              </a:xfrm>
              <a:prstGeom prst="line">
                <a:avLst/>
              </a:prstGeom>
              <a:noFill/>
              <a:ln w="57150" cap="flat" cmpd="sng" algn="ctr">
                <a:solidFill>
                  <a:schemeClr val="bg2">
                    <a:lumMod val="50000"/>
                  </a:schemeClr>
                </a:solidFill>
                <a:prstDash val="solid"/>
                <a:headEnd type="triangle"/>
                <a:tailEnd type="triangle"/>
              </a:ln>
              <a:effectLst/>
            </p:spPr>
          </p:cxnSp>
          <p:grpSp>
            <p:nvGrpSpPr>
              <p:cNvPr id="16" name="Group 15"/>
              <p:cNvGrpSpPr/>
              <p:nvPr/>
            </p:nvGrpSpPr>
            <p:grpSpPr>
              <a:xfrm>
                <a:off x="4063618" y="2467086"/>
                <a:ext cx="1494436" cy="3068583"/>
                <a:chOff x="1455754" y="3376730"/>
                <a:chExt cx="1494436" cy="2646079"/>
              </a:xfrm>
            </p:grpSpPr>
            <p:sp>
              <p:nvSpPr>
                <p:cNvPr id="17" name="Rectangle 16"/>
                <p:cNvSpPr/>
                <p:nvPr/>
              </p:nvSpPr>
              <p:spPr>
                <a:xfrm>
                  <a:off x="1455754" y="3376730"/>
                  <a:ext cx="1494436" cy="742069"/>
                </a:xfrm>
                <a:prstGeom prst="rect">
                  <a:avLst/>
                </a:prstGeom>
                <a:noFill/>
                <a:ln w="25400" cap="flat" cmpd="sng" algn="ctr">
                  <a:noFill/>
                  <a:prstDash val="solid"/>
                  <a:miter lim="800000"/>
                  <a:headEnd type="none" w="med" len="med"/>
                  <a:tailEnd type="none" w="med" len="med"/>
                </a:ln>
                <a:effectLst/>
              </p:spPr>
              <p:txBody>
                <a:bodyPr vert="horz" wrap="square" lIns="186521" tIns="149217" rIns="186521" bIns="149217" numCol="1" rtlCol="0" anchor="t" anchorCtr="0" compatLnSpc="1">
                  <a:prstTxWarp prst="textNoShape">
                    <a:avLst/>
                  </a:prstTxWarp>
                  <a:spAutoFit/>
                </a:bodyPr>
                <a:lstStyle/>
                <a:p>
                  <a:pPr algn="ctr" defTabSz="1242835" fontAlgn="base">
                    <a:lnSpc>
                      <a:spcPct val="90000"/>
                    </a:lnSpc>
                    <a:spcBef>
                      <a:spcPct val="0"/>
                    </a:spcBef>
                    <a:spcAft>
                      <a:spcPct val="0"/>
                    </a:spcAft>
                  </a:pPr>
                  <a:r>
                    <a:rPr lang="en-US" sz="4080" b="1" kern="0" dirty="0">
                      <a:solidFill>
                        <a:srgbClr val="D2D2D2">
                          <a:lumMod val="50000"/>
                        </a:srgbClr>
                      </a:solidFill>
                      <a:latin typeface="+mj-lt"/>
                      <a:ea typeface="ＭＳ Ｐゴシック" charset="0"/>
                    </a:rPr>
                    <a:t>+</a:t>
                  </a:r>
                </a:p>
              </p:txBody>
            </p:sp>
            <p:sp>
              <p:nvSpPr>
                <p:cNvPr id="18" name="Rectangle 17"/>
                <p:cNvSpPr/>
                <p:nvPr/>
              </p:nvSpPr>
              <p:spPr>
                <a:xfrm>
                  <a:off x="1455754" y="5280740"/>
                  <a:ext cx="1494436" cy="742069"/>
                </a:xfrm>
                <a:prstGeom prst="rect">
                  <a:avLst/>
                </a:prstGeom>
                <a:noFill/>
                <a:ln w="25400" cap="flat" cmpd="sng" algn="ctr">
                  <a:noFill/>
                  <a:prstDash val="solid"/>
                  <a:miter lim="800000"/>
                  <a:headEnd type="none" w="med" len="med"/>
                  <a:tailEnd type="none" w="med" len="med"/>
                </a:ln>
                <a:effectLst/>
              </p:spPr>
              <p:txBody>
                <a:bodyPr vert="horz" wrap="square" lIns="186521" tIns="149217" rIns="186521" bIns="149217" numCol="1" rtlCol="0" anchor="t" anchorCtr="0" compatLnSpc="1">
                  <a:prstTxWarp prst="textNoShape">
                    <a:avLst/>
                  </a:prstTxWarp>
                  <a:spAutoFit/>
                </a:bodyPr>
                <a:lstStyle/>
                <a:p>
                  <a:pPr algn="ctr" defTabSz="1242835" fontAlgn="base">
                    <a:lnSpc>
                      <a:spcPct val="90000"/>
                    </a:lnSpc>
                    <a:spcBef>
                      <a:spcPct val="0"/>
                    </a:spcBef>
                    <a:spcAft>
                      <a:spcPct val="0"/>
                    </a:spcAft>
                  </a:pPr>
                  <a:r>
                    <a:rPr lang="en-US" sz="4080" b="1" kern="0" dirty="0">
                      <a:solidFill>
                        <a:srgbClr val="D2D2D2">
                          <a:lumMod val="50000"/>
                        </a:srgbClr>
                      </a:solidFill>
                      <a:latin typeface="+mj-lt"/>
                      <a:ea typeface="ＭＳ Ｐゴシック" charset="0"/>
                    </a:rPr>
                    <a:t>+</a:t>
                  </a:r>
                </a:p>
              </p:txBody>
            </p:sp>
          </p:grpSp>
        </p:grpSp>
        <p:sp>
          <p:nvSpPr>
            <p:cNvPr id="6" name="Rectangle 5"/>
            <p:cNvSpPr/>
            <p:nvPr/>
          </p:nvSpPr>
          <p:spPr>
            <a:xfrm>
              <a:off x="4415504" y="5844885"/>
              <a:ext cx="6068198" cy="467743"/>
            </a:xfrm>
            <a:prstGeom prst="rect">
              <a:avLst/>
            </a:prstGeom>
          </p:spPr>
          <p:txBody>
            <a:bodyPr wrap="square">
              <a:spAutoFit/>
            </a:bodyPr>
            <a:lstStyle/>
            <a:p>
              <a:pPr algn="ctr" defTabSz="951248" fontAlgn="base">
                <a:spcBef>
                  <a:spcPct val="0"/>
                </a:spcBef>
                <a:spcAft>
                  <a:spcPct val="0"/>
                </a:spcAft>
              </a:pPr>
              <a:r>
                <a:rPr lang="en-US" sz="2500" b="1" dirty="0">
                  <a:latin typeface="+mj-lt"/>
                  <a:ea typeface="ＭＳ Ｐゴシック" charset="0"/>
                </a:rPr>
                <a:t>Emerging patterns</a:t>
              </a:r>
            </a:p>
          </p:txBody>
        </p:sp>
      </p:grpSp>
      <p:grpSp>
        <p:nvGrpSpPr>
          <p:cNvPr id="33" name="Group 32"/>
          <p:cNvGrpSpPr/>
          <p:nvPr/>
        </p:nvGrpSpPr>
        <p:grpSpPr>
          <a:xfrm>
            <a:off x="1422400" y="1438160"/>
            <a:ext cx="3217333" cy="5034673"/>
            <a:chOff x="1392183" y="1410089"/>
            <a:chExt cx="3154535" cy="4936404"/>
          </a:xfrm>
        </p:grpSpPr>
        <p:grpSp>
          <p:nvGrpSpPr>
            <p:cNvPr id="34" name="Group 33"/>
            <p:cNvGrpSpPr/>
            <p:nvPr/>
          </p:nvGrpSpPr>
          <p:grpSpPr>
            <a:xfrm>
              <a:off x="1529571" y="1410089"/>
              <a:ext cx="2885932" cy="4341035"/>
              <a:chOff x="1529571" y="1814131"/>
              <a:chExt cx="2885932" cy="4341035"/>
            </a:xfrm>
          </p:grpSpPr>
          <p:grpSp>
            <p:nvGrpSpPr>
              <p:cNvPr id="36" name="Group 35"/>
              <p:cNvGrpSpPr>
                <a:grpSpLocks noChangeAspect="1"/>
              </p:cNvGrpSpPr>
              <p:nvPr/>
            </p:nvGrpSpPr>
            <p:grpSpPr>
              <a:xfrm>
                <a:off x="2512469" y="4766463"/>
                <a:ext cx="725406" cy="977979"/>
                <a:chOff x="557490" y="4735414"/>
                <a:chExt cx="887407" cy="1031660"/>
              </a:xfrm>
            </p:grpSpPr>
            <p:pic>
              <p:nvPicPr>
                <p:cNvPr id="48" name="Picture 47" descr="\\MAGNUM\Projects\Microsoft\Cloud Power FY12\Design\Icons\PNGs\Server_2.png"/>
                <p:cNvPicPr>
                  <a:picLocks noChangeAspect="1" noChangeArrowheads="1"/>
                </p:cNvPicPr>
                <p:nvPr/>
              </p:nvPicPr>
              <p:blipFill rotWithShape="1">
                <a:blip r:embed="rId3" cstate="print">
                  <a:lum bright="100000"/>
                </a:blip>
                <a:srcRect l="27992" t="9777" r="28409" b="9255"/>
                <a:stretch/>
              </p:blipFill>
              <p:spPr bwMode="auto">
                <a:xfrm>
                  <a:off x="889359" y="4735414"/>
                  <a:ext cx="555538" cy="1031660"/>
                </a:xfrm>
                <a:prstGeom prst="rect">
                  <a:avLst/>
                </a:prstGeom>
                <a:noFill/>
              </p:spPr>
            </p:pic>
            <p:grpSp>
              <p:nvGrpSpPr>
                <p:cNvPr id="49" name="Group 48"/>
                <p:cNvGrpSpPr/>
                <p:nvPr/>
              </p:nvGrpSpPr>
              <p:grpSpPr>
                <a:xfrm>
                  <a:off x="557490" y="4825909"/>
                  <a:ext cx="274321" cy="878028"/>
                  <a:chOff x="557490" y="4765590"/>
                  <a:chExt cx="274321" cy="878028"/>
                </a:xfrm>
              </p:grpSpPr>
              <p:sp>
                <p:nvSpPr>
                  <p:cNvPr id="50" name="Freeform 5"/>
                  <p:cNvSpPr>
                    <a:spLocks noChangeAspect="1" noEditPoints="1"/>
                  </p:cNvSpPr>
                  <p:nvPr/>
                </p:nvSpPr>
                <p:spPr bwMode="auto">
                  <a:xfrm>
                    <a:off x="557491" y="5330340"/>
                    <a:ext cx="274320" cy="313278"/>
                  </a:xfrm>
                  <a:custGeom>
                    <a:avLst/>
                    <a:gdLst>
                      <a:gd name="T0" fmla="*/ 70 w 140"/>
                      <a:gd name="T1" fmla="*/ 0 h 161"/>
                      <a:gd name="T2" fmla="*/ 0 w 140"/>
                      <a:gd name="T3" fmla="*/ 23 h 161"/>
                      <a:gd name="T4" fmla="*/ 0 w 140"/>
                      <a:gd name="T5" fmla="*/ 138 h 161"/>
                      <a:gd name="T6" fmla="*/ 70 w 140"/>
                      <a:gd name="T7" fmla="*/ 161 h 161"/>
                      <a:gd name="T8" fmla="*/ 140 w 140"/>
                      <a:gd name="T9" fmla="*/ 138 h 161"/>
                      <a:gd name="T10" fmla="*/ 140 w 140"/>
                      <a:gd name="T11" fmla="*/ 23 h 161"/>
                      <a:gd name="T12" fmla="*/ 70 w 140"/>
                      <a:gd name="T13" fmla="*/ 0 h 161"/>
                      <a:gd name="T14" fmla="*/ 70 w 140"/>
                      <a:gd name="T15" fmla="*/ 39 h 161"/>
                      <a:gd name="T16" fmla="*/ 11 w 140"/>
                      <a:gd name="T17" fmla="*/ 23 h 161"/>
                      <a:gd name="T18" fmla="*/ 70 w 140"/>
                      <a:gd name="T19" fmla="*/ 7 h 161"/>
                      <a:gd name="T20" fmla="*/ 129 w 140"/>
                      <a:gd name="T21" fmla="*/ 23 h 161"/>
                      <a:gd name="T22" fmla="*/ 70 w 140"/>
                      <a:gd name="T23"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61">
                        <a:moveTo>
                          <a:pt x="70" y="0"/>
                        </a:moveTo>
                        <a:cubicBezTo>
                          <a:pt x="44" y="0"/>
                          <a:pt x="0" y="5"/>
                          <a:pt x="0" y="23"/>
                        </a:cubicBezTo>
                        <a:cubicBezTo>
                          <a:pt x="0" y="138"/>
                          <a:pt x="0" y="138"/>
                          <a:pt x="0" y="138"/>
                        </a:cubicBezTo>
                        <a:cubicBezTo>
                          <a:pt x="0" y="156"/>
                          <a:pt x="44" y="161"/>
                          <a:pt x="70" y="161"/>
                        </a:cubicBezTo>
                        <a:cubicBezTo>
                          <a:pt x="96" y="161"/>
                          <a:pt x="140" y="156"/>
                          <a:pt x="140" y="138"/>
                        </a:cubicBezTo>
                        <a:cubicBezTo>
                          <a:pt x="140" y="23"/>
                          <a:pt x="140" y="23"/>
                          <a:pt x="140" y="23"/>
                        </a:cubicBezTo>
                        <a:cubicBezTo>
                          <a:pt x="140" y="5"/>
                          <a:pt x="96" y="0"/>
                          <a:pt x="70" y="0"/>
                        </a:cubicBezTo>
                        <a:close/>
                        <a:moveTo>
                          <a:pt x="70" y="39"/>
                        </a:moveTo>
                        <a:cubicBezTo>
                          <a:pt x="37" y="39"/>
                          <a:pt x="11" y="32"/>
                          <a:pt x="11" y="23"/>
                        </a:cubicBezTo>
                        <a:cubicBezTo>
                          <a:pt x="11" y="14"/>
                          <a:pt x="37" y="7"/>
                          <a:pt x="70" y="7"/>
                        </a:cubicBezTo>
                        <a:cubicBezTo>
                          <a:pt x="102" y="7"/>
                          <a:pt x="129" y="14"/>
                          <a:pt x="129" y="23"/>
                        </a:cubicBezTo>
                        <a:cubicBezTo>
                          <a:pt x="129" y="32"/>
                          <a:pt x="102" y="39"/>
                          <a:pt x="70" y="39"/>
                        </a:cubicBez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defTabSz="951304">
                      <a:defRPr/>
                    </a:pPr>
                    <a:endParaRPr lang="en-US" sz="1836" kern="0">
                      <a:gradFill>
                        <a:gsLst>
                          <a:gs pos="0">
                            <a:srgbClr val="505050">
                              <a:lumMod val="0"/>
                              <a:lumOff val="100000"/>
                            </a:srgbClr>
                          </a:gs>
                          <a:gs pos="100000">
                            <a:srgbClr val="505050">
                              <a:lumMod val="0"/>
                              <a:lumOff val="100000"/>
                            </a:srgbClr>
                          </a:gs>
                        </a:gsLst>
                        <a:lin ang="5400000" scaled="0"/>
                      </a:gradFill>
                      <a:latin typeface="+mj-lt"/>
                      <a:ea typeface="ＭＳ Ｐゴシック" charset="0"/>
                    </a:endParaRPr>
                  </a:p>
                </p:txBody>
              </p:sp>
              <p:sp>
                <p:nvSpPr>
                  <p:cNvPr id="51" name="Freeform 9"/>
                  <p:cNvSpPr>
                    <a:spLocks noChangeAspect="1" noEditPoints="1"/>
                  </p:cNvSpPr>
                  <p:nvPr/>
                </p:nvSpPr>
                <p:spPr bwMode="auto">
                  <a:xfrm>
                    <a:off x="557490" y="4765590"/>
                    <a:ext cx="274319" cy="233414"/>
                  </a:xfrm>
                  <a:custGeom>
                    <a:avLst/>
                    <a:gdLst>
                      <a:gd name="T0" fmla="*/ 547 w 576"/>
                      <a:gd name="T1" fmla="*/ 461 h 490"/>
                      <a:gd name="T2" fmla="*/ 0 w 576"/>
                      <a:gd name="T3" fmla="*/ 87 h 490"/>
                      <a:gd name="T4" fmla="*/ 0 w 576"/>
                      <a:gd name="T5" fmla="*/ 490 h 490"/>
                      <a:gd name="T6" fmla="*/ 576 w 576"/>
                      <a:gd name="T7" fmla="*/ 0 h 490"/>
                      <a:gd name="T8" fmla="*/ 0 w 576"/>
                      <a:gd name="T9" fmla="*/ 0 h 490"/>
                      <a:gd name="T10" fmla="*/ 335 w 576"/>
                      <a:gd name="T11" fmla="*/ 277 h 490"/>
                      <a:gd name="T12" fmla="*/ 319 w 576"/>
                      <a:gd name="T13" fmla="*/ 248 h 490"/>
                      <a:gd name="T14" fmla="*/ 300 w 576"/>
                      <a:gd name="T15" fmla="*/ 232 h 490"/>
                      <a:gd name="T16" fmla="*/ 268 w 576"/>
                      <a:gd name="T17" fmla="*/ 217 h 490"/>
                      <a:gd name="T18" fmla="*/ 243 w 576"/>
                      <a:gd name="T19" fmla="*/ 217 h 490"/>
                      <a:gd name="T20" fmla="*/ 212 w 576"/>
                      <a:gd name="T21" fmla="*/ 232 h 490"/>
                      <a:gd name="T22" fmla="*/ 193 w 576"/>
                      <a:gd name="T23" fmla="*/ 248 h 490"/>
                      <a:gd name="T24" fmla="*/ 177 w 576"/>
                      <a:gd name="T25" fmla="*/ 277 h 490"/>
                      <a:gd name="T26" fmla="*/ 172 w 576"/>
                      <a:gd name="T27" fmla="*/ 301 h 490"/>
                      <a:gd name="T28" fmla="*/ 178 w 576"/>
                      <a:gd name="T29" fmla="*/ 334 h 490"/>
                      <a:gd name="T30" fmla="*/ 190 w 576"/>
                      <a:gd name="T31" fmla="*/ 355 h 490"/>
                      <a:gd name="T32" fmla="*/ 216 w 576"/>
                      <a:gd name="T33" fmla="*/ 377 h 490"/>
                      <a:gd name="T34" fmla="*/ 239 w 576"/>
                      <a:gd name="T35" fmla="*/ 386 h 490"/>
                      <a:gd name="T36" fmla="*/ 259 w 576"/>
                      <a:gd name="T37" fmla="*/ 364 h 490"/>
                      <a:gd name="T38" fmla="*/ 293 w 576"/>
                      <a:gd name="T39" fmla="*/ 381 h 490"/>
                      <a:gd name="T40" fmla="*/ 298 w 576"/>
                      <a:gd name="T41" fmla="*/ 348 h 490"/>
                      <a:gd name="T42" fmla="*/ 335 w 576"/>
                      <a:gd name="T43" fmla="*/ 340 h 490"/>
                      <a:gd name="T44" fmla="*/ 317 w 576"/>
                      <a:gd name="T45" fmla="*/ 311 h 490"/>
                      <a:gd name="T46" fmla="*/ 290 w 576"/>
                      <a:gd name="T47" fmla="*/ 303 h 490"/>
                      <a:gd name="T48" fmla="*/ 232 w 576"/>
                      <a:gd name="T49" fmla="*/ 328 h 490"/>
                      <a:gd name="T50" fmla="*/ 256 w 576"/>
                      <a:gd name="T51" fmla="*/ 269 h 490"/>
                      <a:gd name="T52" fmla="*/ 240 w 576"/>
                      <a:gd name="T53" fmla="*/ 303 h 490"/>
                      <a:gd name="T54" fmla="*/ 256 w 576"/>
                      <a:gd name="T55" fmla="*/ 319 h 490"/>
                      <a:gd name="T56" fmla="*/ 396 w 576"/>
                      <a:gd name="T57" fmla="*/ 242 h 490"/>
                      <a:gd name="T58" fmla="*/ 406 w 576"/>
                      <a:gd name="T59" fmla="*/ 224 h 490"/>
                      <a:gd name="T60" fmla="*/ 397 w 576"/>
                      <a:gd name="T61" fmla="*/ 213 h 490"/>
                      <a:gd name="T62" fmla="*/ 373 w 576"/>
                      <a:gd name="T63" fmla="*/ 211 h 490"/>
                      <a:gd name="T64" fmla="*/ 358 w 576"/>
                      <a:gd name="T65" fmla="*/ 195 h 490"/>
                      <a:gd name="T66" fmla="*/ 340 w 576"/>
                      <a:gd name="T67" fmla="*/ 217 h 490"/>
                      <a:gd name="T68" fmla="*/ 323 w 576"/>
                      <a:gd name="T69" fmla="*/ 215 h 490"/>
                      <a:gd name="T70" fmla="*/ 319 w 576"/>
                      <a:gd name="T71" fmla="*/ 227 h 490"/>
                      <a:gd name="T72" fmla="*/ 330 w 576"/>
                      <a:gd name="T73" fmla="*/ 248 h 490"/>
                      <a:gd name="T74" fmla="*/ 319 w 576"/>
                      <a:gd name="T75" fmla="*/ 262 h 490"/>
                      <a:gd name="T76" fmla="*/ 328 w 576"/>
                      <a:gd name="T77" fmla="*/ 271 h 490"/>
                      <a:gd name="T78" fmla="*/ 354 w 576"/>
                      <a:gd name="T79" fmla="*/ 286 h 490"/>
                      <a:gd name="T80" fmla="*/ 370 w 576"/>
                      <a:gd name="T81" fmla="*/ 286 h 490"/>
                      <a:gd name="T82" fmla="*/ 396 w 576"/>
                      <a:gd name="T83" fmla="*/ 271 h 490"/>
                      <a:gd name="T84" fmla="*/ 406 w 576"/>
                      <a:gd name="T85" fmla="*/ 262 h 490"/>
                      <a:gd name="T86" fmla="*/ 395 w 576"/>
                      <a:gd name="T87" fmla="*/ 248 h 490"/>
                      <a:gd name="T88" fmla="*/ 362 w 576"/>
                      <a:gd name="T89" fmla="*/ 255 h 490"/>
                      <a:gd name="T90" fmla="*/ 375 w 576"/>
                      <a:gd name="T91" fmla="*/ 242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6" h="490">
                        <a:moveTo>
                          <a:pt x="28" y="116"/>
                        </a:moveTo>
                        <a:cubicBezTo>
                          <a:pt x="28" y="461"/>
                          <a:pt x="28" y="461"/>
                          <a:pt x="28" y="461"/>
                        </a:cubicBezTo>
                        <a:cubicBezTo>
                          <a:pt x="547" y="461"/>
                          <a:pt x="547" y="461"/>
                          <a:pt x="547" y="461"/>
                        </a:cubicBezTo>
                        <a:cubicBezTo>
                          <a:pt x="547" y="116"/>
                          <a:pt x="547" y="116"/>
                          <a:pt x="547" y="116"/>
                        </a:cubicBezTo>
                        <a:cubicBezTo>
                          <a:pt x="28" y="116"/>
                          <a:pt x="28" y="116"/>
                          <a:pt x="28" y="116"/>
                        </a:cubicBezTo>
                        <a:close/>
                        <a:moveTo>
                          <a:pt x="0" y="87"/>
                        </a:moveTo>
                        <a:cubicBezTo>
                          <a:pt x="576" y="87"/>
                          <a:pt x="576" y="87"/>
                          <a:pt x="576" y="87"/>
                        </a:cubicBezTo>
                        <a:cubicBezTo>
                          <a:pt x="576" y="490"/>
                          <a:pt x="576" y="490"/>
                          <a:pt x="576" y="490"/>
                        </a:cubicBezTo>
                        <a:cubicBezTo>
                          <a:pt x="0" y="490"/>
                          <a:pt x="0" y="490"/>
                          <a:pt x="0" y="490"/>
                        </a:cubicBezTo>
                        <a:cubicBezTo>
                          <a:pt x="0" y="87"/>
                          <a:pt x="0" y="87"/>
                          <a:pt x="0" y="87"/>
                        </a:cubicBezTo>
                        <a:close/>
                        <a:moveTo>
                          <a:pt x="0" y="0"/>
                        </a:moveTo>
                        <a:cubicBezTo>
                          <a:pt x="576" y="0"/>
                          <a:pt x="576" y="0"/>
                          <a:pt x="576" y="0"/>
                        </a:cubicBezTo>
                        <a:cubicBezTo>
                          <a:pt x="576" y="58"/>
                          <a:pt x="576" y="58"/>
                          <a:pt x="576" y="58"/>
                        </a:cubicBezTo>
                        <a:cubicBezTo>
                          <a:pt x="0" y="58"/>
                          <a:pt x="0" y="58"/>
                          <a:pt x="0" y="58"/>
                        </a:cubicBezTo>
                        <a:cubicBezTo>
                          <a:pt x="0" y="0"/>
                          <a:pt x="0" y="0"/>
                          <a:pt x="0" y="0"/>
                        </a:cubicBezTo>
                        <a:close/>
                        <a:moveTo>
                          <a:pt x="342" y="296"/>
                        </a:moveTo>
                        <a:cubicBezTo>
                          <a:pt x="339" y="280"/>
                          <a:pt x="339" y="280"/>
                          <a:pt x="339" y="280"/>
                        </a:cubicBezTo>
                        <a:cubicBezTo>
                          <a:pt x="339" y="279"/>
                          <a:pt x="338" y="277"/>
                          <a:pt x="335" y="277"/>
                        </a:cubicBezTo>
                        <a:cubicBezTo>
                          <a:pt x="311" y="276"/>
                          <a:pt x="311" y="276"/>
                          <a:pt x="311" y="276"/>
                        </a:cubicBezTo>
                        <a:cubicBezTo>
                          <a:pt x="310" y="274"/>
                          <a:pt x="309" y="272"/>
                          <a:pt x="307" y="270"/>
                        </a:cubicBezTo>
                        <a:cubicBezTo>
                          <a:pt x="319" y="248"/>
                          <a:pt x="319" y="248"/>
                          <a:pt x="319" y="248"/>
                        </a:cubicBezTo>
                        <a:cubicBezTo>
                          <a:pt x="320" y="246"/>
                          <a:pt x="319" y="244"/>
                          <a:pt x="317" y="243"/>
                        </a:cubicBezTo>
                        <a:cubicBezTo>
                          <a:pt x="305" y="233"/>
                          <a:pt x="305" y="233"/>
                          <a:pt x="305" y="233"/>
                        </a:cubicBezTo>
                        <a:cubicBezTo>
                          <a:pt x="304" y="231"/>
                          <a:pt x="301" y="231"/>
                          <a:pt x="300" y="232"/>
                        </a:cubicBezTo>
                        <a:cubicBezTo>
                          <a:pt x="280" y="247"/>
                          <a:pt x="280" y="247"/>
                          <a:pt x="280" y="247"/>
                        </a:cubicBezTo>
                        <a:cubicBezTo>
                          <a:pt x="278" y="246"/>
                          <a:pt x="277" y="246"/>
                          <a:pt x="274" y="245"/>
                        </a:cubicBezTo>
                        <a:cubicBezTo>
                          <a:pt x="268" y="217"/>
                          <a:pt x="268" y="217"/>
                          <a:pt x="268" y="217"/>
                        </a:cubicBezTo>
                        <a:cubicBezTo>
                          <a:pt x="268" y="215"/>
                          <a:pt x="266" y="214"/>
                          <a:pt x="264" y="214"/>
                        </a:cubicBezTo>
                        <a:cubicBezTo>
                          <a:pt x="248" y="214"/>
                          <a:pt x="248" y="214"/>
                          <a:pt x="248" y="214"/>
                        </a:cubicBezTo>
                        <a:cubicBezTo>
                          <a:pt x="246" y="214"/>
                          <a:pt x="244" y="215"/>
                          <a:pt x="243" y="217"/>
                        </a:cubicBezTo>
                        <a:cubicBezTo>
                          <a:pt x="238" y="245"/>
                          <a:pt x="238" y="245"/>
                          <a:pt x="238" y="245"/>
                        </a:cubicBezTo>
                        <a:cubicBezTo>
                          <a:pt x="235" y="246"/>
                          <a:pt x="233" y="246"/>
                          <a:pt x="232" y="247"/>
                        </a:cubicBezTo>
                        <a:cubicBezTo>
                          <a:pt x="212" y="232"/>
                          <a:pt x="212" y="232"/>
                          <a:pt x="212" y="232"/>
                        </a:cubicBezTo>
                        <a:cubicBezTo>
                          <a:pt x="210" y="231"/>
                          <a:pt x="208" y="231"/>
                          <a:pt x="207" y="232"/>
                        </a:cubicBezTo>
                        <a:cubicBezTo>
                          <a:pt x="194" y="243"/>
                          <a:pt x="194" y="243"/>
                          <a:pt x="194" y="243"/>
                        </a:cubicBezTo>
                        <a:cubicBezTo>
                          <a:pt x="193" y="244"/>
                          <a:pt x="193" y="246"/>
                          <a:pt x="193" y="248"/>
                        </a:cubicBezTo>
                        <a:cubicBezTo>
                          <a:pt x="204" y="270"/>
                          <a:pt x="204" y="270"/>
                          <a:pt x="204" y="270"/>
                        </a:cubicBezTo>
                        <a:cubicBezTo>
                          <a:pt x="203" y="272"/>
                          <a:pt x="202" y="274"/>
                          <a:pt x="201" y="276"/>
                        </a:cubicBezTo>
                        <a:cubicBezTo>
                          <a:pt x="177" y="277"/>
                          <a:pt x="177" y="277"/>
                          <a:pt x="177" y="277"/>
                        </a:cubicBezTo>
                        <a:cubicBezTo>
                          <a:pt x="174" y="277"/>
                          <a:pt x="173" y="279"/>
                          <a:pt x="172" y="280"/>
                        </a:cubicBezTo>
                        <a:cubicBezTo>
                          <a:pt x="169" y="296"/>
                          <a:pt x="169" y="296"/>
                          <a:pt x="169" y="296"/>
                        </a:cubicBezTo>
                        <a:cubicBezTo>
                          <a:pt x="169" y="298"/>
                          <a:pt x="170" y="300"/>
                          <a:pt x="172" y="301"/>
                        </a:cubicBezTo>
                        <a:cubicBezTo>
                          <a:pt x="195" y="311"/>
                          <a:pt x="195" y="311"/>
                          <a:pt x="195" y="311"/>
                        </a:cubicBezTo>
                        <a:cubicBezTo>
                          <a:pt x="195" y="313"/>
                          <a:pt x="195" y="315"/>
                          <a:pt x="196" y="318"/>
                        </a:cubicBezTo>
                        <a:cubicBezTo>
                          <a:pt x="178" y="334"/>
                          <a:pt x="178" y="334"/>
                          <a:pt x="178" y="334"/>
                        </a:cubicBezTo>
                        <a:cubicBezTo>
                          <a:pt x="177" y="335"/>
                          <a:pt x="176" y="338"/>
                          <a:pt x="177" y="340"/>
                        </a:cubicBezTo>
                        <a:cubicBezTo>
                          <a:pt x="185" y="354"/>
                          <a:pt x="185" y="354"/>
                          <a:pt x="185" y="354"/>
                        </a:cubicBezTo>
                        <a:cubicBezTo>
                          <a:pt x="186" y="355"/>
                          <a:pt x="188" y="356"/>
                          <a:pt x="190" y="355"/>
                        </a:cubicBezTo>
                        <a:cubicBezTo>
                          <a:pt x="214" y="348"/>
                          <a:pt x="214" y="348"/>
                          <a:pt x="214" y="348"/>
                        </a:cubicBezTo>
                        <a:cubicBezTo>
                          <a:pt x="216" y="350"/>
                          <a:pt x="217" y="351"/>
                          <a:pt x="219" y="353"/>
                        </a:cubicBezTo>
                        <a:cubicBezTo>
                          <a:pt x="216" y="377"/>
                          <a:pt x="216" y="377"/>
                          <a:pt x="216" y="377"/>
                        </a:cubicBezTo>
                        <a:cubicBezTo>
                          <a:pt x="216" y="379"/>
                          <a:pt x="217" y="381"/>
                          <a:pt x="219" y="381"/>
                        </a:cubicBezTo>
                        <a:cubicBezTo>
                          <a:pt x="234" y="387"/>
                          <a:pt x="234" y="387"/>
                          <a:pt x="234" y="387"/>
                        </a:cubicBezTo>
                        <a:cubicBezTo>
                          <a:pt x="236" y="387"/>
                          <a:pt x="238" y="387"/>
                          <a:pt x="239" y="386"/>
                        </a:cubicBezTo>
                        <a:cubicBezTo>
                          <a:pt x="252" y="364"/>
                          <a:pt x="252" y="364"/>
                          <a:pt x="252" y="364"/>
                        </a:cubicBezTo>
                        <a:cubicBezTo>
                          <a:pt x="253" y="364"/>
                          <a:pt x="255" y="365"/>
                          <a:pt x="256" y="365"/>
                        </a:cubicBezTo>
                        <a:cubicBezTo>
                          <a:pt x="257" y="365"/>
                          <a:pt x="258" y="364"/>
                          <a:pt x="259" y="364"/>
                        </a:cubicBezTo>
                        <a:cubicBezTo>
                          <a:pt x="272" y="386"/>
                          <a:pt x="272" y="386"/>
                          <a:pt x="272" y="386"/>
                        </a:cubicBezTo>
                        <a:cubicBezTo>
                          <a:pt x="274" y="387"/>
                          <a:pt x="276" y="387"/>
                          <a:pt x="278" y="387"/>
                        </a:cubicBezTo>
                        <a:cubicBezTo>
                          <a:pt x="293" y="381"/>
                          <a:pt x="293" y="381"/>
                          <a:pt x="293" y="381"/>
                        </a:cubicBezTo>
                        <a:cubicBezTo>
                          <a:pt x="295" y="381"/>
                          <a:pt x="296" y="379"/>
                          <a:pt x="296" y="377"/>
                        </a:cubicBezTo>
                        <a:cubicBezTo>
                          <a:pt x="293" y="353"/>
                          <a:pt x="293" y="353"/>
                          <a:pt x="293" y="353"/>
                        </a:cubicBezTo>
                        <a:cubicBezTo>
                          <a:pt x="294" y="351"/>
                          <a:pt x="296" y="350"/>
                          <a:pt x="298" y="348"/>
                        </a:cubicBezTo>
                        <a:cubicBezTo>
                          <a:pt x="322" y="355"/>
                          <a:pt x="322" y="355"/>
                          <a:pt x="322" y="355"/>
                        </a:cubicBezTo>
                        <a:cubicBezTo>
                          <a:pt x="323" y="356"/>
                          <a:pt x="326" y="355"/>
                          <a:pt x="326" y="354"/>
                        </a:cubicBezTo>
                        <a:cubicBezTo>
                          <a:pt x="335" y="340"/>
                          <a:pt x="335" y="340"/>
                          <a:pt x="335" y="340"/>
                        </a:cubicBezTo>
                        <a:cubicBezTo>
                          <a:pt x="336" y="338"/>
                          <a:pt x="335" y="335"/>
                          <a:pt x="334" y="334"/>
                        </a:cubicBezTo>
                        <a:cubicBezTo>
                          <a:pt x="316" y="318"/>
                          <a:pt x="316" y="318"/>
                          <a:pt x="316" y="318"/>
                        </a:cubicBezTo>
                        <a:cubicBezTo>
                          <a:pt x="316" y="315"/>
                          <a:pt x="316" y="313"/>
                          <a:pt x="317" y="311"/>
                        </a:cubicBezTo>
                        <a:cubicBezTo>
                          <a:pt x="340" y="301"/>
                          <a:pt x="340" y="301"/>
                          <a:pt x="340" y="301"/>
                        </a:cubicBezTo>
                        <a:cubicBezTo>
                          <a:pt x="342" y="300"/>
                          <a:pt x="342" y="299"/>
                          <a:pt x="342" y="296"/>
                        </a:cubicBezTo>
                        <a:close/>
                        <a:moveTo>
                          <a:pt x="290" y="303"/>
                        </a:moveTo>
                        <a:cubicBezTo>
                          <a:pt x="290" y="313"/>
                          <a:pt x="286" y="321"/>
                          <a:pt x="280" y="328"/>
                        </a:cubicBezTo>
                        <a:cubicBezTo>
                          <a:pt x="274" y="334"/>
                          <a:pt x="265" y="338"/>
                          <a:pt x="256" y="338"/>
                        </a:cubicBezTo>
                        <a:cubicBezTo>
                          <a:pt x="246" y="338"/>
                          <a:pt x="238" y="334"/>
                          <a:pt x="232" y="328"/>
                        </a:cubicBezTo>
                        <a:cubicBezTo>
                          <a:pt x="226" y="321"/>
                          <a:pt x="222" y="313"/>
                          <a:pt x="222" y="303"/>
                        </a:cubicBezTo>
                        <a:cubicBezTo>
                          <a:pt x="222" y="294"/>
                          <a:pt x="226" y="285"/>
                          <a:pt x="232" y="279"/>
                        </a:cubicBezTo>
                        <a:cubicBezTo>
                          <a:pt x="238" y="273"/>
                          <a:pt x="246" y="269"/>
                          <a:pt x="256" y="269"/>
                        </a:cubicBezTo>
                        <a:cubicBezTo>
                          <a:pt x="265" y="269"/>
                          <a:pt x="274" y="273"/>
                          <a:pt x="280" y="279"/>
                        </a:cubicBezTo>
                        <a:cubicBezTo>
                          <a:pt x="286" y="285"/>
                          <a:pt x="290" y="294"/>
                          <a:pt x="290" y="303"/>
                        </a:cubicBezTo>
                        <a:close/>
                        <a:moveTo>
                          <a:pt x="240" y="303"/>
                        </a:moveTo>
                        <a:cubicBezTo>
                          <a:pt x="240" y="295"/>
                          <a:pt x="247" y="288"/>
                          <a:pt x="256" y="288"/>
                        </a:cubicBezTo>
                        <a:cubicBezTo>
                          <a:pt x="265" y="288"/>
                          <a:pt x="272" y="295"/>
                          <a:pt x="272" y="303"/>
                        </a:cubicBezTo>
                        <a:cubicBezTo>
                          <a:pt x="272" y="312"/>
                          <a:pt x="265" y="319"/>
                          <a:pt x="256" y="319"/>
                        </a:cubicBezTo>
                        <a:cubicBezTo>
                          <a:pt x="247" y="319"/>
                          <a:pt x="240" y="312"/>
                          <a:pt x="240" y="303"/>
                        </a:cubicBezTo>
                        <a:close/>
                        <a:moveTo>
                          <a:pt x="395" y="248"/>
                        </a:moveTo>
                        <a:cubicBezTo>
                          <a:pt x="395" y="247"/>
                          <a:pt x="396" y="244"/>
                          <a:pt x="396" y="242"/>
                        </a:cubicBezTo>
                        <a:cubicBezTo>
                          <a:pt x="396" y="240"/>
                          <a:pt x="395" y="238"/>
                          <a:pt x="395" y="236"/>
                        </a:cubicBezTo>
                        <a:cubicBezTo>
                          <a:pt x="404" y="227"/>
                          <a:pt x="404" y="227"/>
                          <a:pt x="404" y="227"/>
                        </a:cubicBezTo>
                        <a:cubicBezTo>
                          <a:pt x="406" y="227"/>
                          <a:pt x="406" y="225"/>
                          <a:pt x="406" y="224"/>
                        </a:cubicBezTo>
                        <a:cubicBezTo>
                          <a:pt x="406" y="224"/>
                          <a:pt x="406" y="223"/>
                          <a:pt x="406" y="222"/>
                        </a:cubicBezTo>
                        <a:cubicBezTo>
                          <a:pt x="401" y="215"/>
                          <a:pt x="401" y="215"/>
                          <a:pt x="401" y="215"/>
                        </a:cubicBezTo>
                        <a:cubicBezTo>
                          <a:pt x="400" y="214"/>
                          <a:pt x="399" y="213"/>
                          <a:pt x="397" y="213"/>
                        </a:cubicBezTo>
                        <a:cubicBezTo>
                          <a:pt x="397" y="213"/>
                          <a:pt x="397" y="213"/>
                          <a:pt x="396" y="213"/>
                        </a:cubicBezTo>
                        <a:cubicBezTo>
                          <a:pt x="384" y="217"/>
                          <a:pt x="384" y="217"/>
                          <a:pt x="384" y="217"/>
                        </a:cubicBezTo>
                        <a:cubicBezTo>
                          <a:pt x="381" y="214"/>
                          <a:pt x="377" y="212"/>
                          <a:pt x="373" y="211"/>
                        </a:cubicBezTo>
                        <a:cubicBezTo>
                          <a:pt x="370" y="198"/>
                          <a:pt x="370" y="198"/>
                          <a:pt x="370" y="198"/>
                        </a:cubicBezTo>
                        <a:cubicBezTo>
                          <a:pt x="370" y="197"/>
                          <a:pt x="368" y="195"/>
                          <a:pt x="366" y="195"/>
                        </a:cubicBezTo>
                        <a:cubicBezTo>
                          <a:pt x="358" y="195"/>
                          <a:pt x="358" y="195"/>
                          <a:pt x="358" y="195"/>
                        </a:cubicBezTo>
                        <a:cubicBezTo>
                          <a:pt x="356" y="195"/>
                          <a:pt x="354" y="197"/>
                          <a:pt x="354" y="198"/>
                        </a:cubicBezTo>
                        <a:cubicBezTo>
                          <a:pt x="351" y="211"/>
                          <a:pt x="351" y="211"/>
                          <a:pt x="351" y="211"/>
                        </a:cubicBezTo>
                        <a:cubicBezTo>
                          <a:pt x="347" y="212"/>
                          <a:pt x="343" y="214"/>
                          <a:pt x="340" y="217"/>
                        </a:cubicBezTo>
                        <a:cubicBezTo>
                          <a:pt x="328" y="213"/>
                          <a:pt x="328" y="213"/>
                          <a:pt x="328" y="213"/>
                        </a:cubicBezTo>
                        <a:cubicBezTo>
                          <a:pt x="327" y="213"/>
                          <a:pt x="327" y="213"/>
                          <a:pt x="327" y="213"/>
                        </a:cubicBezTo>
                        <a:cubicBezTo>
                          <a:pt x="325" y="213"/>
                          <a:pt x="324" y="214"/>
                          <a:pt x="323" y="215"/>
                        </a:cubicBezTo>
                        <a:cubicBezTo>
                          <a:pt x="319" y="222"/>
                          <a:pt x="319" y="222"/>
                          <a:pt x="319" y="222"/>
                        </a:cubicBezTo>
                        <a:cubicBezTo>
                          <a:pt x="318" y="223"/>
                          <a:pt x="318" y="224"/>
                          <a:pt x="318" y="224"/>
                        </a:cubicBezTo>
                        <a:cubicBezTo>
                          <a:pt x="318" y="225"/>
                          <a:pt x="319" y="227"/>
                          <a:pt x="319" y="227"/>
                        </a:cubicBezTo>
                        <a:cubicBezTo>
                          <a:pt x="330" y="236"/>
                          <a:pt x="330" y="236"/>
                          <a:pt x="330" y="236"/>
                        </a:cubicBezTo>
                        <a:cubicBezTo>
                          <a:pt x="329" y="238"/>
                          <a:pt x="328" y="240"/>
                          <a:pt x="328" y="242"/>
                        </a:cubicBezTo>
                        <a:cubicBezTo>
                          <a:pt x="328" y="244"/>
                          <a:pt x="329" y="246"/>
                          <a:pt x="330" y="248"/>
                        </a:cubicBezTo>
                        <a:cubicBezTo>
                          <a:pt x="319" y="257"/>
                          <a:pt x="319" y="257"/>
                          <a:pt x="319" y="257"/>
                        </a:cubicBezTo>
                        <a:cubicBezTo>
                          <a:pt x="319" y="258"/>
                          <a:pt x="318" y="259"/>
                          <a:pt x="318" y="260"/>
                        </a:cubicBezTo>
                        <a:cubicBezTo>
                          <a:pt x="318" y="261"/>
                          <a:pt x="318" y="261"/>
                          <a:pt x="319" y="262"/>
                        </a:cubicBezTo>
                        <a:cubicBezTo>
                          <a:pt x="323" y="269"/>
                          <a:pt x="323" y="269"/>
                          <a:pt x="323" y="269"/>
                        </a:cubicBezTo>
                        <a:cubicBezTo>
                          <a:pt x="324" y="271"/>
                          <a:pt x="325" y="271"/>
                          <a:pt x="327" y="271"/>
                        </a:cubicBezTo>
                        <a:cubicBezTo>
                          <a:pt x="327" y="271"/>
                          <a:pt x="327" y="271"/>
                          <a:pt x="328" y="271"/>
                        </a:cubicBezTo>
                        <a:cubicBezTo>
                          <a:pt x="340" y="267"/>
                          <a:pt x="340" y="267"/>
                          <a:pt x="340" y="267"/>
                        </a:cubicBezTo>
                        <a:cubicBezTo>
                          <a:pt x="343" y="270"/>
                          <a:pt x="347" y="272"/>
                          <a:pt x="351" y="273"/>
                        </a:cubicBezTo>
                        <a:cubicBezTo>
                          <a:pt x="354" y="286"/>
                          <a:pt x="354" y="286"/>
                          <a:pt x="354" y="286"/>
                        </a:cubicBezTo>
                        <a:cubicBezTo>
                          <a:pt x="354" y="288"/>
                          <a:pt x="356" y="289"/>
                          <a:pt x="358" y="289"/>
                        </a:cubicBezTo>
                        <a:cubicBezTo>
                          <a:pt x="366" y="289"/>
                          <a:pt x="366" y="289"/>
                          <a:pt x="366" y="289"/>
                        </a:cubicBezTo>
                        <a:cubicBezTo>
                          <a:pt x="368" y="289"/>
                          <a:pt x="370" y="288"/>
                          <a:pt x="370" y="286"/>
                        </a:cubicBezTo>
                        <a:cubicBezTo>
                          <a:pt x="373" y="274"/>
                          <a:pt x="373" y="274"/>
                          <a:pt x="373" y="274"/>
                        </a:cubicBezTo>
                        <a:cubicBezTo>
                          <a:pt x="377" y="272"/>
                          <a:pt x="381" y="270"/>
                          <a:pt x="384" y="267"/>
                        </a:cubicBezTo>
                        <a:cubicBezTo>
                          <a:pt x="396" y="271"/>
                          <a:pt x="396" y="271"/>
                          <a:pt x="396" y="271"/>
                        </a:cubicBezTo>
                        <a:cubicBezTo>
                          <a:pt x="397" y="271"/>
                          <a:pt x="397" y="271"/>
                          <a:pt x="397" y="271"/>
                        </a:cubicBezTo>
                        <a:cubicBezTo>
                          <a:pt x="399" y="271"/>
                          <a:pt x="400" y="271"/>
                          <a:pt x="401" y="269"/>
                        </a:cubicBezTo>
                        <a:cubicBezTo>
                          <a:pt x="406" y="262"/>
                          <a:pt x="406" y="262"/>
                          <a:pt x="406" y="262"/>
                        </a:cubicBezTo>
                        <a:cubicBezTo>
                          <a:pt x="406" y="261"/>
                          <a:pt x="406" y="261"/>
                          <a:pt x="406" y="260"/>
                        </a:cubicBezTo>
                        <a:cubicBezTo>
                          <a:pt x="406" y="259"/>
                          <a:pt x="406" y="258"/>
                          <a:pt x="404" y="257"/>
                        </a:cubicBezTo>
                        <a:cubicBezTo>
                          <a:pt x="395" y="248"/>
                          <a:pt x="395" y="248"/>
                          <a:pt x="395" y="248"/>
                        </a:cubicBezTo>
                        <a:cubicBezTo>
                          <a:pt x="395" y="248"/>
                          <a:pt x="395" y="248"/>
                          <a:pt x="395" y="248"/>
                        </a:cubicBezTo>
                        <a:close/>
                        <a:moveTo>
                          <a:pt x="375" y="242"/>
                        </a:moveTo>
                        <a:cubicBezTo>
                          <a:pt x="375" y="249"/>
                          <a:pt x="369" y="255"/>
                          <a:pt x="362" y="255"/>
                        </a:cubicBezTo>
                        <a:cubicBezTo>
                          <a:pt x="355" y="255"/>
                          <a:pt x="349" y="249"/>
                          <a:pt x="349" y="242"/>
                        </a:cubicBezTo>
                        <a:cubicBezTo>
                          <a:pt x="349" y="235"/>
                          <a:pt x="355" y="229"/>
                          <a:pt x="362" y="229"/>
                        </a:cubicBezTo>
                        <a:cubicBezTo>
                          <a:pt x="369" y="229"/>
                          <a:pt x="375" y="235"/>
                          <a:pt x="375" y="242"/>
                        </a:cubicBez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defTabSz="951304">
                      <a:defRPr/>
                    </a:pPr>
                    <a:endParaRPr lang="en-US" sz="1836" kern="0">
                      <a:gradFill>
                        <a:gsLst>
                          <a:gs pos="0">
                            <a:srgbClr val="505050">
                              <a:lumMod val="0"/>
                              <a:lumOff val="100000"/>
                            </a:srgbClr>
                          </a:gs>
                          <a:gs pos="100000">
                            <a:srgbClr val="505050">
                              <a:lumMod val="0"/>
                              <a:lumOff val="100000"/>
                            </a:srgbClr>
                          </a:gs>
                        </a:gsLst>
                        <a:lin ang="5400000" scaled="0"/>
                      </a:gradFill>
                      <a:latin typeface="+mj-lt"/>
                      <a:ea typeface="ＭＳ Ｐゴシック" charset="0"/>
                    </a:endParaRPr>
                  </a:p>
                </p:txBody>
              </p:sp>
              <p:cxnSp>
                <p:nvCxnSpPr>
                  <p:cNvPr id="52" name="Straight Arrow Connector 51"/>
                  <p:cNvCxnSpPr/>
                  <p:nvPr/>
                </p:nvCxnSpPr>
                <p:spPr>
                  <a:xfrm>
                    <a:off x="694650" y="5028918"/>
                    <a:ext cx="0" cy="274320"/>
                  </a:xfrm>
                  <a:prstGeom prst="straightConnector1">
                    <a:avLst/>
                  </a:prstGeom>
                  <a:noFill/>
                  <a:ln w="25400" cap="flat" cmpd="sng" algn="ctr">
                    <a:solidFill>
                      <a:srgbClr val="FFFFFF"/>
                    </a:solidFill>
                    <a:prstDash val="solid"/>
                    <a:headEnd type="triangle"/>
                    <a:tailEnd type="triangle"/>
                  </a:ln>
                  <a:effectLst/>
                </p:spPr>
              </p:cxnSp>
            </p:grpSp>
          </p:grpSp>
          <p:sp>
            <p:nvSpPr>
              <p:cNvPr id="37" name="Rectangle 36"/>
              <p:cNvSpPr/>
              <p:nvPr/>
            </p:nvSpPr>
            <p:spPr bwMode="auto">
              <a:xfrm>
                <a:off x="1552946" y="4031656"/>
                <a:ext cx="2862557" cy="2123510"/>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46" tIns="0" rIns="46611" bIns="0" numCol="1" spcCol="0" rtlCol="0" fromWordArt="0" anchor="ctr" anchorCtr="0" forceAA="0" compatLnSpc="1">
                <a:prstTxWarp prst="textNoShape">
                  <a:avLst/>
                </a:prstTxWarp>
                <a:noAutofit/>
              </a:bodyPr>
              <a:lstStyle/>
              <a:p>
                <a:pPr defTabSz="932290" fontAlgn="base">
                  <a:spcBef>
                    <a:spcPct val="0"/>
                  </a:spcBef>
                  <a:spcAft>
                    <a:spcPct val="0"/>
                  </a:spcAft>
                </a:pPr>
                <a:endParaRPr lang="en-US" sz="1428" b="1" spc="-51" dirty="0" err="1">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38" name="Picture 37" descr="\\MAGNUM\Projects\Microsoft\Cloud Power FY12\Design\Icons\PNGs\Server_2.png"/>
              <p:cNvPicPr>
                <a:picLocks noChangeAspect="1" noChangeArrowheads="1"/>
              </p:cNvPicPr>
              <p:nvPr/>
            </p:nvPicPr>
            <p:blipFill rotWithShape="1">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colorTemperature colorTemp="11500"/>
                        </a14:imgEffect>
                        <a14:imgEffect>
                          <a14:saturation sat="400000"/>
                        </a14:imgEffect>
                        <a14:imgEffect>
                          <a14:brightnessContrast bright="100000" contrast="100000"/>
                        </a14:imgEffect>
                      </a14:imgLayer>
                    </a14:imgProps>
                  </a:ext>
                </a:extLst>
              </a:blip>
              <a:srcRect l="27992" t="9777" r="28409" b="9255"/>
              <a:stretch/>
            </p:blipFill>
            <p:spPr bwMode="auto">
              <a:xfrm>
                <a:off x="2936082" y="4427484"/>
                <a:ext cx="518157" cy="925805"/>
              </a:xfrm>
              <a:prstGeom prst="rect">
                <a:avLst/>
              </a:prstGeom>
              <a:noFill/>
              <a:ln w="10795" cap="flat" cmpd="sng" algn="ctr">
                <a:noFill/>
                <a:prstDash val="solid"/>
                <a:headEnd type="none" w="med" len="med"/>
                <a:tailEnd type="none" w="med" len="med"/>
              </a:ln>
              <a:effectLst/>
            </p:spPr>
          </p:pic>
          <p:sp>
            <p:nvSpPr>
              <p:cNvPr id="39" name="Freeform 5"/>
              <p:cNvSpPr>
                <a:spLocks noChangeAspect="1" noEditPoints="1"/>
              </p:cNvSpPr>
              <p:nvPr/>
            </p:nvSpPr>
            <p:spPr bwMode="auto">
              <a:xfrm>
                <a:off x="2626545" y="5015497"/>
                <a:ext cx="255861" cy="281134"/>
              </a:xfrm>
              <a:custGeom>
                <a:avLst/>
                <a:gdLst>
                  <a:gd name="T0" fmla="*/ 70 w 140"/>
                  <a:gd name="T1" fmla="*/ 0 h 161"/>
                  <a:gd name="T2" fmla="*/ 0 w 140"/>
                  <a:gd name="T3" fmla="*/ 23 h 161"/>
                  <a:gd name="T4" fmla="*/ 0 w 140"/>
                  <a:gd name="T5" fmla="*/ 138 h 161"/>
                  <a:gd name="T6" fmla="*/ 70 w 140"/>
                  <a:gd name="T7" fmla="*/ 161 h 161"/>
                  <a:gd name="T8" fmla="*/ 140 w 140"/>
                  <a:gd name="T9" fmla="*/ 138 h 161"/>
                  <a:gd name="T10" fmla="*/ 140 w 140"/>
                  <a:gd name="T11" fmla="*/ 23 h 161"/>
                  <a:gd name="T12" fmla="*/ 70 w 140"/>
                  <a:gd name="T13" fmla="*/ 0 h 161"/>
                  <a:gd name="T14" fmla="*/ 70 w 140"/>
                  <a:gd name="T15" fmla="*/ 39 h 161"/>
                  <a:gd name="T16" fmla="*/ 11 w 140"/>
                  <a:gd name="T17" fmla="*/ 23 h 161"/>
                  <a:gd name="T18" fmla="*/ 70 w 140"/>
                  <a:gd name="T19" fmla="*/ 7 h 161"/>
                  <a:gd name="T20" fmla="*/ 129 w 140"/>
                  <a:gd name="T21" fmla="*/ 23 h 161"/>
                  <a:gd name="T22" fmla="*/ 70 w 140"/>
                  <a:gd name="T23"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61">
                    <a:moveTo>
                      <a:pt x="70" y="0"/>
                    </a:moveTo>
                    <a:cubicBezTo>
                      <a:pt x="44" y="0"/>
                      <a:pt x="0" y="5"/>
                      <a:pt x="0" y="23"/>
                    </a:cubicBezTo>
                    <a:cubicBezTo>
                      <a:pt x="0" y="138"/>
                      <a:pt x="0" y="138"/>
                      <a:pt x="0" y="138"/>
                    </a:cubicBezTo>
                    <a:cubicBezTo>
                      <a:pt x="0" y="156"/>
                      <a:pt x="44" y="161"/>
                      <a:pt x="70" y="161"/>
                    </a:cubicBezTo>
                    <a:cubicBezTo>
                      <a:pt x="96" y="161"/>
                      <a:pt x="140" y="156"/>
                      <a:pt x="140" y="138"/>
                    </a:cubicBezTo>
                    <a:cubicBezTo>
                      <a:pt x="140" y="23"/>
                      <a:pt x="140" y="23"/>
                      <a:pt x="140" y="23"/>
                    </a:cubicBezTo>
                    <a:cubicBezTo>
                      <a:pt x="140" y="5"/>
                      <a:pt x="96" y="0"/>
                      <a:pt x="70" y="0"/>
                    </a:cubicBezTo>
                    <a:close/>
                    <a:moveTo>
                      <a:pt x="70" y="39"/>
                    </a:moveTo>
                    <a:cubicBezTo>
                      <a:pt x="37" y="39"/>
                      <a:pt x="11" y="32"/>
                      <a:pt x="11" y="23"/>
                    </a:cubicBezTo>
                    <a:cubicBezTo>
                      <a:pt x="11" y="14"/>
                      <a:pt x="37" y="7"/>
                      <a:pt x="70" y="7"/>
                    </a:cubicBezTo>
                    <a:cubicBezTo>
                      <a:pt x="102" y="7"/>
                      <a:pt x="129" y="14"/>
                      <a:pt x="129" y="23"/>
                    </a:cubicBezTo>
                    <a:cubicBezTo>
                      <a:pt x="129" y="32"/>
                      <a:pt x="102" y="39"/>
                      <a:pt x="70" y="39"/>
                    </a:cubicBezTo>
                    <a:close/>
                  </a:path>
                </a:pathLst>
              </a:custGeom>
              <a:solidFill>
                <a:schemeClr val="tx1"/>
              </a:solidFill>
              <a:ln w="10795" cap="flat" cmpd="sng" algn="ctr">
                <a:noFill/>
                <a:prstDash val="solid"/>
                <a:headEnd type="none" w="med" len="med"/>
                <a:tailEnd type="none" w="med" len="med"/>
              </a:ln>
              <a:effectLst/>
            </p:spPr>
            <p:txBody>
              <a:bodyPr vert="horz" wrap="square" lIns="0" tIns="46628" rIns="93256" bIns="46628" numCol="1" rtlCol="0" anchor="ctr" anchorCtr="0" compatLnSpc="1">
                <a:prstTxWarp prst="textNoShape">
                  <a:avLst/>
                </a:prstTxWarp>
              </a:bodyPr>
              <a:lstStyle/>
              <a:p>
                <a:pPr algn="ctr" defTabSz="755481" fontAlgn="base">
                  <a:spcBef>
                    <a:spcPct val="0"/>
                  </a:spcBef>
                  <a:spcAft>
                    <a:spcPct val="0"/>
                  </a:spcAft>
                </a:pPr>
                <a:endParaRPr lang="en-US" sz="1942" kern="0" spc="-124">
                  <a:gradFill>
                    <a:gsLst>
                      <a:gs pos="0">
                        <a:srgbClr val="FFFFFF"/>
                      </a:gs>
                      <a:gs pos="100000">
                        <a:srgbClr val="FFFFFF"/>
                      </a:gs>
                    </a:gsLst>
                    <a:lin ang="5400000" scaled="0"/>
                  </a:gradFill>
                  <a:latin typeface="+mj-lt"/>
                  <a:ea typeface="ＭＳ Ｐゴシック" charset="0"/>
                </a:endParaRPr>
              </a:p>
            </p:txBody>
          </p:sp>
          <p:sp>
            <p:nvSpPr>
              <p:cNvPr id="40" name="Freeform 9"/>
              <p:cNvSpPr>
                <a:spLocks noChangeAspect="1" noEditPoints="1"/>
              </p:cNvSpPr>
              <p:nvPr/>
            </p:nvSpPr>
            <p:spPr bwMode="auto">
              <a:xfrm>
                <a:off x="2626544" y="4508694"/>
                <a:ext cx="255860" cy="209464"/>
              </a:xfrm>
              <a:custGeom>
                <a:avLst/>
                <a:gdLst>
                  <a:gd name="T0" fmla="*/ 547 w 576"/>
                  <a:gd name="T1" fmla="*/ 461 h 490"/>
                  <a:gd name="T2" fmla="*/ 0 w 576"/>
                  <a:gd name="T3" fmla="*/ 87 h 490"/>
                  <a:gd name="T4" fmla="*/ 0 w 576"/>
                  <a:gd name="T5" fmla="*/ 490 h 490"/>
                  <a:gd name="T6" fmla="*/ 576 w 576"/>
                  <a:gd name="T7" fmla="*/ 0 h 490"/>
                  <a:gd name="T8" fmla="*/ 0 w 576"/>
                  <a:gd name="T9" fmla="*/ 0 h 490"/>
                  <a:gd name="T10" fmla="*/ 335 w 576"/>
                  <a:gd name="T11" fmla="*/ 277 h 490"/>
                  <a:gd name="T12" fmla="*/ 319 w 576"/>
                  <a:gd name="T13" fmla="*/ 248 h 490"/>
                  <a:gd name="T14" fmla="*/ 300 w 576"/>
                  <a:gd name="T15" fmla="*/ 232 h 490"/>
                  <a:gd name="T16" fmla="*/ 268 w 576"/>
                  <a:gd name="T17" fmla="*/ 217 h 490"/>
                  <a:gd name="T18" fmla="*/ 243 w 576"/>
                  <a:gd name="T19" fmla="*/ 217 h 490"/>
                  <a:gd name="T20" fmla="*/ 212 w 576"/>
                  <a:gd name="T21" fmla="*/ 232 h 490"/>
                  <a:gd name="T22" fmla="*/ 193 w 576"/>
                  <a:gd name="T23" fmla="*/ 248 h 490"/>
                  <a:gd name="T24" fmla="*/ 177 w 576"/>
                  <a:gd name="T25" fmla="*/ 277 h 490"/>
                  <a:gd name="T26" fmla="*/ 172 w 576"/>
                  <a:gd name="T27" fmla="*/ 301 h 490"/>
                  <a:gd name="T28" fmla="*/ 178 w 576"/>
                  <a:gd name="T29" fmla="*/ 334 h 490"/>
                  <a:gd name="T30" fmla="*/ 190 w 576"/>
                  <a:gd name="T31" fmla="*/ 355 h 490"/>
                  <a:gd name="T32" fmla="*/ 216 w 576"/>
                  <a:gd name="T33" fmla="*/ 377 h 490"/>
                  <a:gd name="T34" fmla="*/ 239 w 576"/>
                  <a:gd name="T35" fmla="*/ 386 h 490"/>
                  <a:gd name="T36" fmla="*/ 259 w 576"/>
                  <a:gd name="T37" fmla="*/ 364 h 490"/>
                  <a:gd name="T38" fmla="*/ 293 w 576"/>
                  <a:gd name="T39" fmla="*/ 381 h 490"/>
                  <a:gd name="T40" fmla="*/ 298 w 576"/>
                  <a:gd name="T41" fmla="*/ 348 h 490"/>
                  <a:gd name="T42" fmla="*/ 335 w 576"/>
                  <a:gd name="T43" fmla="*/ 340 h 490"/>
                  <a:gd name="T44" fmla="*/ 317 w 576"/>
                  <a:gd name="T45" fmla="*/ 311 h 490"/>
                  <a:gd name="T46" fmla="*/ 290 w 576"/>
                  <a:gd name="T47" fmla="*/ 303 h 490"/>
                  <a:gd name="T48" fmla="*/ 232 w 576"/>
                  <a:gd name="T49" fmla="*/ 328 h 490"/>
                  <a:gd name="T50" fmla="*/ 256 w 576"/>
                  <a:gd name="T51" fmla="*/ 269 h 490"/>
                  <a:gd name="T52" fmla="*/ 240 w 576"/>
                  <a:gd name="T53" fmla="*/ 303 h 490"/>
                  <a:gd name="T54" fmla="*/ 256 w 576"/>
                  <a:gd name="T55" fmla="*/ 319 h 490"/>
                  <a:gd name="T56" fmla="*/ 396 w 576"/>
                  <a:gd name="T57" fmla="*/ 242 h 490"/>
                  <a:gd name="T58" fmla="*/ 406 w 576"/>
                  <a:gd name="T59" fmla="*/ 224 h 490"/>
                  <a:gd name="T60" fmla="*/ 397 w 576"/>
                  <a:gd name="T61" fmla="*/ 213 h 490"/>
                  <a:gd name="T62" fmla="*/ 373 w 576"/>
                  <a:gd name="T63" fmla="*/ 211 h 490"/>
                  <a:gd name="T64" fmla="*/ 358 w 576"/>
                  <a:gd name="T65" fmla="*/ 195 h 490"/>
                  <a:gd name="T66" fmla="*/ 340 w 576"/>
                  <a:gd name="T67" fmla="*/ 217 h 490"/>
                  <a:gd name="T68" fmla="*/ 323 w 576"/>
                  <a:gd name="T69" fmla="*/ 215 h 490"/>
                  <a:gd name="T70" fmla="*/ 319 w 576"/>
                  <a:gd name="T71" fmla="*/ 227 h 490"/>
                  <a:gd name="T72" fmla="*/ 330 w 576"/>
                  <a:gd name="T73" fmla="*/ 248 h 490"/>
                  <a:gd name="T74" fmla="*/ 319 w 576"/>
                  <a:gd name="T75" fmla="*/ 262 h 490"/>
                  <a:gd name="T76" fmla="*/ 328 w 576"/>
                  <a:gd name="T77" fmla="*/ 271 h 490"/>
                  <a:gd name="T78" fmla="*/ 354 w 576"/>
                  <a:gd name="T79" fmla="*/ 286 h 490"/>
                  <a:gd name="T80" fmla="*/ 370 w 576"/>
                  <a:gd name="T81" fmla="*/ 286 h 490"/>
                  <a:gd name="T82" fmla="*/ 396 w 576"/>
                  <a:gd name="T83" fmla="*/ 271 h 490"/>
                  <a:gd name="T84" fmla="*/ 406 w 576"/>
                  <a:gd name="T85" fmla="*/ 262 h 490"/>
                  <a:gd name="T86" fmla="*/ 395 w 576"/>
                  <a:gd name="T87" fmla="*/ 248 h 490"/>
                  <a:gd name="T88" fmla="*/ 362 w 576"/>
                  <a:gd name="T89" fmla="*/ 255 h 490"/>
                  <a:gd name="T90" fmla="*/ 375 w 576"/>
                  <a:gd name="T91" fmla="*/ 242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6" h="490">
                    <a:moveTo>
                      <a:pt x="28" y="116"/>
                    </a:moveTo>
                    <a:cubicBezTo>
                      <a:pt x="28" y="461"/>
                      <a:pt x="28" y="461"/>
                      <a:pt x="28" y="461"/>
                    </a:cubicBezTo>
                    <a:cubicBezTo>
                      <a:pt x="547" y="461"/>
                      <a:pt x="547" y="461"/>
                      <a:pt x="547" y="461"/>
                    </a:cubicBezTo>
                    <a:cubicBezTo>
                      <a:pt x="547" y="116"/>
                      <a:pt x="547" y="116"/>
                      <a:pt x="547" y="116"/>
                    </a:cubicBezTo>
                    <a:cubicBezTo>
                      <a:pt x="28" y="116"/>
                      <a:pt x="28" y="116"/>
                      <a:pt x="28" y="116"/>
                    </a:cubicBezTo>
                    <a:close/>
                    <a:moveTo>
                      <a:pt x="0" y="87"/>
                    </a:moveTo>
                    <a:cubicBezTo>
                      <a:pt x="576" y="87"/>
                      <a:pt x="576" y="87"/>
                      <a:pt x="576" y="87"/>
                    </a:cubicBezTo>
                    <a:cubicBezTo>
                      <a:pt x="576" y="490"/>
                      <a:pt x="576" y="490"/>
                      <a:pt x="576" y="490"/>
                    </a:cubicBezTo>
                    <a:cubicBezTo>
                      <a:pt x="0" y="490"/>
                      <a:pt x="0" y="490"/>
                      <a:pt x="0" y="490"/>
                    </a:cubicBezTo>
                    <a:cubicBezTo>
                      <a:pt x="0" y="87"/>
                      <a:pt x="0" y="87"/>
                      <a:pt x="0" y="87"/>
                    </a:cubicBezTo>
                    <a:close/>
                    <a:moveTo>
                      <a:pt x="0" y="0"/>
                    </a:moveTo>
                    <a:cubicBezTo>
                      <a:pt x="576" y="0"/>
                      <a:pt x="576" y="0"/>
                      <a:pt x="576" y="0"/>
                    </a:cubicBezTo>
                    <a:cubicBezTo>
                      <a:pt x="576" y="58"/>
                      <a:pt x="576" y="58"/>
                      <a:pt x="576" y="58"/>
                    </a:cubicBezTo>
                    <a:cubicBezTo>
                      <a:pt x="0" y="58"/>
                      <a:pt x="0" y="58"/>
                      <a:pt x="0" y="58"/>
                    </a:cubicBezTo>
                    <a:cubicBezTo>
                      <a:pt x="0" y="0"/>
                      <a:pt x="0" y="0"/>
                      <a:pt x="0" y="0"/>
                    </a:cubicBezTo>
                    <a:close/>
                    <a:moveTo>
                      <a:pt x="342" y="296"/>
                    </a:moveTo>
                    <a:cubicBezTo>
                      <a:pt x="339" y="280"/>
                      <a:pt x="339" y="280"/>
                      <a:pt x="339" y="280"/>
                    </a:cubicBezTo>
                    <a:cubicBezTo>
                      <a:pt x="339" y="279"/>
                      <a:pt x="338" y="277"/>
                      <a:pt x="335" y="277"/>
                    </a:cubicBezTo>
                    <a:cubicBezTo>
                      <a:pt x="311" y="276"/>
                      <a:pt x="311" y="276"/>
                      <a:pt x="311" y="276"/>
                    </a:cubicBezTo>
                    <a:cubicBezTo>
                      <a:pt x="310" y="274"/>
                      <a:pt x="309" y="272"/>
                      <a:pt x="307" y="270"/>
                    </a:cubicBezTo>
                    <a:cubicBezTo>
                      <a:pt x="319" y="248"/>
                      <a:pt x="319" y="248"/>
                      <a:pt x="319" y="248"/>
                    </a:cubicBezTo>
                    <a:cubicBezTo>
                      <a:pt x="320" y="246"/>
                      <a:pt x="319" y="244"/>
                      <a:pt x="317" y="243"/>
                    </a:cubicBezTo>
                    <a:cubicBezTo>
                      <a:pt x="305" y="233"/>
                      <a:pt x="305" y="233"/>
                      <a:pt x="305" y="233"/>
                    </a:cubicBezTo>
                    <a:cubicBezTo>
                      <a:pt x="304" y="231"/>
                      <a:pt x="301" y="231"/>
                      <a:pt x="300" y="232"/>
                    </a:cubicBezTo>
                    <a:cubicBezTo>
                      <a:pt x="280" y="247"/>
                      <a:pt x="280" y="247"/>
                      <a:pt x="280" y="247"/>
                    </a:cubicBezTo>
                    <a:cubicBezTo>
                      <a:pt x="278" y="246"/>
                      <a:pt x="277" y="246"/>
                      <a:pt x="274" y="245"/>
                    </a:cubicBezTo>
                    <a:cubicBezTo>
                      <a:pt x="268" y="217"/>
                      <a:pt x="268" y="217"/>
                      <a:pt x="268" y="217"/>
                    </a:cubicBezTo>
                    <a:cubicBezTo>
                      <a:pt x="268" y="215"/>
                      <a:pt x="266" y="214"/>
                      <a:pt x="264" y="214"/>
                    </a:cubicBezTo>
                    <a:cubicBezTo>
                      <a:pt x="248" y="214"/>
                      <a:pt x="248" y="214"/>
                      <a:pt x="248" y="214"/>
                    </a:cubicBezTo>
                    <a:cubicBezTo>
                      <a:pt x="246" y="214"/>
                      <a:pt x="244" y="215"/>
                      <a:pt x="243" y="217"/>
                    </a:cubicBezTo>
                    <a:cubicBezTo>
                      <a:pt x="238" y="245"/>
                      <a:pt x="238" y="245"/>
                      <a:pt x="238" y="245"/>
                    </a:cubicBezTo>
                    <a:cubicBezTo>
                      <a:pt x="235" y="246"/>
                      <a:pt x="233" y="246"/>
                      <a:pt x="232" y="247"/>
                    </a:cubicBezTo>
                    <a:cubicBezTo>
                      <a:pt x="212" y="232"/>
                      <a:pt x="212" y="232"/>
                      <a:pt x="212" y="232"/>
                    </a:cubicBezTo>
                    <a:cubicBezTo>
                      <a:pt x="210" y="231"/>
                      <a:pt x="208" y="231"/>
                      <a:pt x="207" y="232"/>
                    </a:cubicBezTo>
                    <a:cubicBezTo>
                      <a:pt x="194" y="243"/>
                      <a:pt x="194" y="243"/>
                      <a:pt x="194" y="243"/>
                    </a:cubicBezTo>
                    <a:cubicBezTo>
                      <a:pt x="193" y="244"/>
                      <a:pt x="193" y="246"/>
                      <a:pt x="193" y="248"/>
                    </a:cubicBezTo>
                    <a:cubicBezTo>
                      <a:pt x="204" y="270"/>
                      <a:pt x="204" y="270"/>
                      <a:pt x="204" y="270"/>
                    </a:cubicBezTo>
                    <a:cubicBezTo>
                      <a:pt x="203" y="272"/>
                      <a:pt x="202" y="274"/>
                      <a:pt x="201" y="276"/>
                    </a:cubicBezTo>
                    <a:cubicBezTo>
                      <a:pt x="177" y="277"/>
                      <a:pt x="177" y="277"/>
                      <a:pt x="177" y="277"/>
                    </a:cubicBezTo>
                    <a:cubicBezTo>
                      <a:pt x="174" y="277"/>
                      <a:pt x="173" y="279"/>
                      <a:pt x="172" y="280"/>
                    </a:cubicBezTo>
                    <a:cubicBezTo>
                      <a:pt x="169" y="296"/>
                      <a:pt x="169" y="296"/>
                      <a:pt x="169" y="296"/>
                    </a:cubicBezTo>
                    <a:cubicBezTo>
                      <a:pt x="169" y="298"/>
                      <a:pt x="170" y="300"/>
                      <a:pt x="172" y="301"/>
                    </a:cubicBezTo>
                    <a:cubicBezTo>
                      <a:pt x="195" y="311"/>
                      <a:pt x="195" y="311"/>
                      <a:pt x="195" y="311"/>
                    </a:cubicBezTo>
                    <a:cubicBezTo>
                      <a:pt x="195" y="313"/>
                      <a:pt x="195" y="315"/>
                      <a:pt x="196" y="318"/>
                    </a:cubicBezTo>
                    <a:cubicBezTo>
                      <a:pt x="178" y="334"/>
                      <a:pt x="178" y="334"/>
                      <a:pt x="178" y="334"/>
                    </a:cubicBezTo>
                    <a:cubicBezTo>
                      <a:pt x="177" y="335"/>
                      <a:pt x="176" y="338"/>
                      <a:pt x="177" y="340"/>
                    </a:cubicBezTo>
                    <a:cubicBezTo>
                      <a:pt x="185" y="354"/>
                      <a:pt x="185" y="354"/>
                      <a:pt x="185" y="354"/>
                    </a:cubicBezTo>
                    <a:cubicBezTo>
                      <a:pt x="186" y="355"/>
                      <a:pt x="188" y="356"/>
                      <a:pt x="190" y="355"/>
                    </a:cubicBezTo>
                    <a:cubicBezTo>
                      <a:pt x="214" y="348"/>
                      <a:pt x="214" y="348"/>
                      <a:pt x="214" y="348"/>
                    </a:cubicBezTo>
                    <a:cubicBezTo>
                      <a:pt x="216" y="350"/>
                      <a:pt x="217" y="351"/>
                      <a:pt x="219" y="353"/>
                    </a:cubicBezTo>
                    <a:cubicBezTo>
                      <a:pt x="216" y="377"/>
                      <a:pt x="216" y="377"/>
                      <a:pt x="216" y="377"/>
                    </a:cubicBezTo>
                    <a:cubicBezTo>
                      <a:pt x="216" y="379"/>
                      <a:pt x="217" y="381"/>
                      <a:pt x="219" y="381"/>
                    </a:cubicBezTo>
                    <a:cubicBezTo>
                      <a:pt x="234" y="387"/>
                      <a:pt x="234" y="387"/>
                      <a:pt x="234" y="387"/>
                    </a:cubicBezTo>
                    <a:cubicBezTo>
                      <a:pt x="236" y="387"/>
                      <a:pt x="238" y="387"/>
                      <a:pt x="239" y="386"/>
                    </a:cubicBezTo>
                    <a:cubicBezTo>
                      <a:pt x="252" y="364"/>
                      <a:pt x="252" y="364"/>
                      <a:pt x="252" y="364"/>
                    </a:cubicBezTo>
                    <a:cubicBezTo>
                      <a:pt x="253" y="364"/>
                      <a:pt x="255" y="365"/>
                      <a:pt x="256" y="365"/>
                    </a:cubicBezTo>
                    <a:cubicBezTo>
                      <a:pt x="257" y="365"/>
                      <a:pt x="258" y="364"/>
                      <a:pt x="259" y="364"/>
                    </a:cubicBezTo>
                    <a:cubicBezTo>
                      <a:pt x="272" y="386"/>
                      <a:pt x="272" y="386"/>
                      <a:pt x="272" y="386"/>
                    </a:cubicBezTo>
                    <a:cubicBezTo>
                      <a:pt x="274" y="387"/>
                      <a:pt x="276" y="387"/>
                      <a:pt x="278" y="387"/>
                    </a:cubicBezTo>
                    <a:cubicBezTo>
                      <a:pt x="293" y="381"/>
                      <a:pt x="293" y="381"/>
                      <a:pt x="293" y="381"/>
                    </a:cubicBezTo>
                    <a:cubicBezTo>
                      <a:pt x="295" y="381"/>
                      <a:pt x="296" y="379"/>
                      <a:pt x="296" y="377"/>
                    </a:cubicBezTo>
                    <a:cubicBezTo>
                      <a:pt x="293" y="353"/>
                      <a:pt x="293" y="353"/>
                      <a:pt x="293" y="353"/>
                    </a:cubicBezTo>
                    <a:cubicBezTo>
                      <a:pt x="294" y="351"/>
                      <a:pt x="296" y="350"/>
                      <a:pt x="298" y="348"/>
                    </a:cubicBezTo>
                    <a:cubicBezTo>
                      <a:pt x="322" y="355"/>
                      <a:pt x="322" y="355"/>
                      <a:pt x="322" y="355"/>
                    </a:cubicBezTo>
                    <a:cubicBezTo>
                      <a:pt x="323" y="356"/>
                      <a:pt x="326" y="355"/>
                      <a:pt x="326" y="354"/>
                    </a:cubicBezTo>
                    <a:cubicBezTo>
                      <a:pt x="335" y="340"/>
                      <a:pt x="335" y="340"/>
                      <a:pt x="335" y="340"/>
                    </a:cubicBezTo>
                    <a:cubicBezTo>
                      <a:pt x="336" y="338"/>
                      <a:pt x="335" y="335"/>
                      <a:pt x="334" y="334"/>
                    </a:cubicBezTo>
                    <a:cubicBezTo>
                      <a:pt x="316" y="318"/>
                      <a:pt x="316" y="318"/>
                      <a:pt x="316" y="318"/>
                    </a:cubicBezTo>
                    <a:cubicBezTo>
                      <a:pt x="316" y="315"/>
                      <a:pt x="316" y="313"/>
                      <a:pt x="317" y="311"/>
                    </a:cubicBezTo>
                    <a:cubicBezTo>
                      <a:pt x="340" y="301"/>
                      <a:pt x="340" y="301"/>
                      <a:pt x="340" y="301"/>
                    </a:cubicBezTo>
                    <a:cubicBezTo>
                      <a:pt x="342" y="300"/>
                      <a:pt x="342" y="299"/>
                      <a:pt x="342" y="296"/>
                    </a:cubicBezTo>
                    <a:close/>
                    <a:moveTo>
                      <a:pt x="290" y="303"/>
                    </a:moveTo>
                    <a:cubicBezTo>
                      <a:pt x="290" y="313"/>
                      <a:pt x="286" y="321"/>
                      <a:pt x="280" y="328"/>
                    </a:cubicBezTo>
                    <a:cubicBezTo>
                      <a:pt x="274" y="334"/>
                      <a:pt x="265" y="338"/>
                      <a:pt x="256" y="338"/>
                    </a:cubicBezTo>
                    <a:cubicBezTo>
                      <a:pt x="246" y="338"/>
                      <a:pt x="238" y="334"/>
                      <a:pt x="232" y="328"/>
                    </a:cubicBezTo>
                    <a:cubicBezTo>
                      <a:pt x="226" y="321"/>
                      <a:pt x="222" y="313"/>
                      <a:pt x="222" y="303"/>
                    </a:cubicBezTo>
                    <a:cubicBezTo>
                      <a:pt x="222" y="294"/>
                      <a:pt x="226" y="285"/>
                      <a:pt x="232" y="279"/>
                    </a:cubicBezTo>
                    <a:cubicBezTo>
                      <a:pt x="238" y="273"/>
                      <a:pt x="246" y="269"/>
                      <a:pt x="256" y="269"/>
                    </a:cubicBezTo>
                    <a:cubicBezTo>
                      <a:pt x="265" y="269"/>
                      <a:pt x="274" y="273"/>
                      <a:pt x="280" y="279"/>
                    </a:cubicBezTo>
                    <a:cubicBezTo>
                      <a:pt x="286" y="285"/>
                      <a:pt x="290" y="294"/>
                      <a:pt x="290" y="303"/>
                    </a:cubicBezTo>
                    <a:close/>
                    <a:moveTo>
                      <a:pt x="240" y="303"/>
                    </a:moveTo>
                    <a:cubicBezTo>
                      <a:pt x="240" y="295"/>
                      <a:pt x="247" y="288"/>
                      <a:pt x="256" y="288"/>
                    </a:cubicBezTo>
                    <a:cubicBezTo>
                      <a:pt x="265" y="288"/>
                      <a:pt x="272" y="295"/>
                      <a:pt x="272" y="303"/>
                    </a:cubicBezTo>
                    <a:cubicBezTo>
                      <a:pt x="272" y="312"/>
                      <a:pt x="265" y="319"/>
                      <a:pt x="256" y="319"/>
                    </a:cubicBezTo>
                    <a:cubicBezTo>
                      <a:pt x="247" y="319"/>
                      <a:pt x="240" y="312"/>
                      <a:pt x="240" y="303"/>
                    </a:cubicBezTo>
                    <a:close/>
                    <a:moveTo>
                      <a:pt x="395" y="248"/>
                    </a:moveTo>
                    <a:cubicBezTo>
                      <a:pt x="395" y="247"/>
                      <a:pt x="396" y="244"/>
                      <a:pt x="396" y="242"/>
                    </a:cubicBezTo>
                    <a:cubicBezTo>
                      <a:pt x="396" y="240"/>
                      <a:pt x="395" y="238"/>
                      <a:pt x="395" y="236"/>
                    </a:cubicBezTo>
                    <a:cubicBezTo>
                      <a:pt x="404" y="227"/>
                      <a:pt x="404" y="227"/>
                      <a:pt x="404" y="227"/>
                    </a:cubicBezTo>
                    <a:cubicBezTo>
                      <a:pt x="406" y="227"/>
                      <a:pt x="406" y="225"/>
                      <a:pt x="406" y="224"/>
                    </a:cubicBezTo>
                    <a:cubicBezTo>
                      <a:pt x="406" y="224"/>
                      <a:pt x="406" y="223"/>
                      <a:pt x="406" y="222"/>
                    </a:cubicBezTo>
                    <a:cubicBezTo>
                      <a:pt x="401" y="215"/>
                      <a:pt x="401" y="215"/>
                      <a:pt x="401" y="215"/>
                    </a:cubicBezTo>
                    <a:cubicBezTo>
                      <a:pt x="400" y="214"/>
                      <a:pt x="399" y="213"/>
                      <a:pt x="397" y="213"/>
                    </a:cubicBezTo>
                    <a:cubicBezTo>
                      <a:pt x="397" y="213"/>
                      <a:pt x="397" y="213"/>
                      <a:pt x="396" y="213"/>
                    </a:cubicBezTo>
                    <a:cubicBezTo>
                      <a:pt x="384" y="217"/>
                      <a:pt x="384" y="217"/>
                      <a:pt x="384" y="217"/>
                    </a:cubicBezTo>
                    <a:cubicBezTo>
                      <a:pt x="381" y="214"/>
                      <a:pt x="377" y="212"/>
                      <a:pt x="373" y="211"/>
                    </a:cubicBezTo>
                    <a:cubicBezTo>
                      <a:pt x="370" y="198"/>
                      <a:pt x="370" y="198"/>
                      <a:pt x="370" y="198"/>
                    </a:cubicBezTo>
                    <a:cubicBezTo>
                      <a:pt x="370" y="197"/>
                      <a:pt x="368" y="195"/>
                      <a:pt x="366" y="195"/>
                    </a:cubicBezTo>
                    <a:cubicBezTo>
                      <a:pt x="358" y="195"/>
                      <a:pt x="358" y="195"/>
                      <a:pt x="358" y="195"/>
                    </a:cubicBezTo>
                    <a:cubicBezTo>
                      <a:pt x="356" y="195"/>
                      <a:pt x="354" y="197"/>
                      <a:pt x="354" y="198"/>
                    </a:cubicBezTo>
                    <a:cubicBezTo>
                      <a:pt x="351" y="211"/>
                      <a:pt x="351" y="211"/>
                      <a:pt x="351" y="211"/>
                    </a:cubicBezTo>
                    <a:cubicBezTo>
                      <a:pt x="347" y="212"/>
                      <a:pt x="343" y="214"/>
                      <a:pt x="340" y="217"/>
                    </a:cubicBezTo>
                    <a:cubicBezTo>
                      <a:pt x="328" y="213"/>
                      <a:pt x="328" y="213"/>
                      <a:pt x="328" y="213"/>
                    </a:cubicBezTo>
                    <a:cubicBezTo>
                      <a:pt x="327" y="213"/>
                      <a:pt x="327" y="213"/>
                      <a:pt x="327" y="213"/>
                    </a:cubicBezTo>
                    <a:cubicBezTo>
                      <a:pt x="325" y="213"/>
                      <a:pt x="324" y="214"/>
                      <a:pt x="323" y="215"/>
                    </a:cubicBezTo>
                    <a:cubicBezTo>
                      <a:pt x="319" y="222"/>
                      <a:pt x="319" y="222"/>
                      <a:pt x="319" y="222"/>
                    </a:cubicBezTo>
                    <a:cubicBezTo>
                      <a:pt x="318" y="223"/>
                      <a:pt x="318" y="224"/>
                      <a:pt x="318" y="224"/>
                    </a:cubicBezTo>
                    <a:cubicBezTo>
                      <a:pt x="318" y="225"/>
                      <a:pt x="319" y="227"/>
                      <a:pt x="319" y="227"/>
                    </a:cubicBezTo>
                    <a:cubicBezTo>
                      <a:pt x="330" y="236"/>
                      <a:pt x="330" y="236"/>
                      <a:pt x="330" y="236"/>
                    </a:cubicBezTo>
                    <a:cubicBezTo>
                      <a:pt x="329" y="238"/>
                      <a:pt x="328" y="240"/>
                      <a:pt x="328" y="242"/>
                    </a:cubicBezTo>
                    <a:cubicBezTo>
                      <a:pt x="328" y="244"/>
                      <a:pt x="329" y="246"/>
                      <a:pt x="330" y="248"/>
                    </a:cubicBezTo>
                    <a:cubicBezTo>
                      <a:pt x="319" y="257"/>
                      <a:pt x="319" y="257"/>
                      <a:pt x="319" y="257"/>
                    </a:cubicBezTo>
                    <a:cubicBezTo>
                      <a:pt x="319" y="258"/>
                      <a:pt x="318" y="259"/>
                      <a:pt x="318" y="260"/>
                    </a:cubicBezTo>
                    <a:cubicBezTo>
                      <a:pt x="318" y="261"/>
                      <a:pt x="318" y="261"/>
                      <a:pt x="319" y="262"/>
                    </a:cubicBezTo>
                    <a:cubicBezTo>
                      <a:pt x="323" y="269"/>
                      <a:pt x="323" y="269"/>
                      <a:pt x="323" y="269"/>
                    </a:cubicBezTo>
                    <a:cubicBezTo>
                      <a:pt x="324" y="271"/>
                      <a:pt x="325" y="271"/>
                      <a:pt x="327" y="271"/>
                    </a:cubicBezTo>
                    <a:cubicBezTo>
                      <a:pt x="327" y="271"/>
                      <a:pt x="327" y="271"/>
                      <a:pt x="328" y="271"/>
                    </a:cubicBezTo>
                    <a:cubicBezTo>
                      <a:pt x="340" y="267"/>
                      <a:pt x="340" y="267"/>
                      <a:pt x="340" y="267"/>
                    </a:cubicBezTo>
                    <a:cubicBezTo>
                      <a:pt x="343" y="270"/>
                      <a:pt x="347" y="272"/>
                      <a:pt x="351" y="273"/>
                    </a:cubicBezTo>
                    <a:cubicBezTo>
                      <a:pt x="354" y="286"/>
                      <a:pt x="354" y="286"/>
                      <a:pt x="354" y="286"/>
                    </a:cubicBezTo>
                    <a:cubicBezTo>
                      <a:pt x="354" y="288"/>
                      <a:pt x="356" y="289"/>
                      <a:pt x="358" y="289"/>
                    </a:cubicBezTo>
                    <a:cubicBezTo>
                      <a:pt x="366" y="289"/>
                      <a:pt x="366" y="289"/>
                      <a:pt x="366" y="289"/>
                    </a:cubicBezTo>
                    <a:cubicBezTo>
                      <a:pt x="368" y="289"/>
                      <a:pt x="370" y="288"/>
                      <a:pt x="370" y="286"/>
                    </a:cubicBezTo>
                    <a:cubicBezTo>
                      <a:pt x="373" y="274"/>
                      <a:pt x="373" y="274"/>
                      <a:pt x="373" y="274"/>
                    </a:cubicBezTo>
                    <a:cubicBezTo>
                      <a:pt x="377" y="272"/>
                      <a:pt x="381" y="270"/>
                      <a:pt x="384" y="267"/>
                    </a:cubicBezTo>
                    <a:cubicBezTo>
                      <a:pt x="396" y="271"/>
                      <a:pt x="396" y="271"/>
                      <a:pt x="396" y="271"/>
                    </a:cubicBezTo>
                    <a:cubicBezTo>
                      <a:pt x="397" y="271"/>
                      <a:pt x="397" y="271"/>
                      <a:pt x="397" y="271"/>
                    </a:cubicBezTo>
                    <a:cubicBezTo>
                      <a:pt x="399" y="271"/>
                      <a:pt x="400" y="271"/>
                      <a:pt x="401" y="269"/>
                    </a:cubicBezTo>
                    <a:cubicBezTo>
                      <a:pt x="406" y="262"/>
                      <a:pt x="406" y="262"/>
                      <a:pt x="406" y="262"/>
                    </a:cubicBezTo>
                    <a:cubicBezTo>
                      <a:pt x="406" y="261"/>
                      <a:pt x="406" y="261"/>
                      <a:pt x="406" y="260"/>
                    </a:cubicBezTo>
                    <a:cubicBezTo>
                      <a:pt x="406" y="259"/>
                      <a:pt x="406" y="258"/>
                      <a:pt x="404" y="257"/>
                    </a:cubicBezTo>
                    <a:cubicBezTo>
                      <a:pt x="395" y="248"/>
                      <a:pt x="395" y="248"/>
                      <a:pt x="395" y="248"/>
                    </a:cubicBezTo>
                    <a:cubicBezTo>
                      <a:pt x="395" y="248"/>
                      <a:pt x="395" y="248"/>
                      <a:pt x="395" y="248"/>
                    </a:cubicBezTo>
                    <a:close/>
                    <a:moveTo>
                      <a:pt x="375" y="242"/>
                    </a:moveTo>
                    <a:cubicBezTo>
                      <a:pt x="375" y="249"/>
                      <a:pt x="369" y="255"/>
                      <a:pt x="362" y="255"/>
                    </a:cubicBezTo>
                    <a:cubicBezTo>
                      <a:pt x="355" y="255"/>
                      <a:pt x="349" y="249"/>
                      <a:pt x="349" y="242"/>
                    </a:cubicBezTo>
                    <a:cubicBezTo>
                      <a:pt x="349" y="235"/>
                      <a:pt x="355" y="229"/>
                      <a:pt x="362" y="229"/>
                    </a:cubicBezTo>
                    <a:cubicBezTo>
                      <a:pt x="369" y="229"/>
                      <a:pt x="375" y="235"/>
                      <a:pt x="375" y="242"/>
                    </a:cubicBezTo>
                    <a:close/>
                  </a:path>
                </a:pathLst>
              </a:custGeom>
              <a:solidFill>
                <a:schemeClr val="tx1"/>
              </a:solidFill>
              <a:ln w="10795" cap="flat" cmpd="sng" algn="ctr">
                <a:noFill/>
                <a:prstDash val="solid"/>
                <a:headEnd type="none" w="med" len="med"/>
                <a:tailEnd type="none" w="med" len="med"/>
              </a:ln>
              <a:effectLst/>
            </p:spPr>
            <p:txBody>
              <a:bodyPr vert="horz" wrap="square" lIns="0" tIns="46628" rIns="93256" bIns="46628" numCol="1" rtlCol="0" anchor="ctr" anchorCtr="0" compatLnSpc="1">
                <a:prstTxWarp prst="textNoShape">
                  <a:avLst/>
                </a:prstTxWarp>
              </a:bodyPr>
              <a:lstStyle/>
              <a:p>
                <a:pPr algn="ctr" defTabSz="755481" fontAlgn="base">
                  <a:spcBef>
                    <a:spcPct val="0"/>
                  </a:spcBef>
                  <a:spcAft>
                    <a:spcPct val="0"/>
                  </a:spcAft>
                </a:pPr>
                <a:endParaRPr lang="en-US" sz="1942" kern="0" spc="-124">
                  <a:gradFill>
                    <a:gsLst>
                      <a:gs pos="0">
                        <a:srgbClr val="FFFFFF"/>
                      </a:gs>
                      <a:gs pos="100000">
                        <a:srgbClr val="FFFFFF"/>
                      </a:gs>
                    </a:gsLst>
                    <a:lin ang="5400000" scaled="0"/>
                  </a:gradFill>
                  <a:latin typeface="+mj-lt"/>
                  <a:ea typeface="ＭＳ Ｐゴシック" charset="0"/>
                </a:endParaRPr>
              </a:p>
            </p:txBody>
          </p:sp>
          <p:cxnSp>
            <p:nvCxnSpPr>
              <p:cNvPr id="41" name="Straight Arrow Connector 40"/>
              <p:cNvCxnSpPr/>
              <p:nvPr/>
            </p:nvCxnSpPr>
            <p:spPr>
              <a:xfrm>
                <a:off x="2754475" y="4745003"/>
                <a:ext cx="0" cy="246173"/>
              </a:xfrm>
              <a:prstGeom prst="straightConnector1">
                <a:avLst/>
              </a:prstGeom>
              <a:noFill/>
              <a:ln w="25400" cap="flat" cmpd="sng" algn="ctr">
                <a:solidFill>
                  <a:srgbClr val="FFFFFF"/>
                </a:solidFill>
                <a:prstDash val="solid"/>
                <a:headEnd type="triangle"/>
                <a:tailEnd type="triangle"/>
              </a:ln>
              <a:effectLst/>
            </p:spPr>
          </p:cxnSp>
          <p:sp>
            <p:nvSpPr>
              <p:cNvPr id="42" name="TextBox 41"/>
              <p:cNvSpPr txBox="1"/>
              <p:nvPr/>
            </p:nvSpPr>
            <p:spPr>
              <a:xfrm>
                <a:off x="2023273" y="5328891"/>
                <a:ext cx="1969659" cy="572464"/>
              </a:xfrm>
              <a:prstGeom prst="rect">
                <a:avLst/>
              </a:prstGeom>
              <a:noFill/>
            </p:spPr>
            <p:txBody>
              <a:bodyPr wrap="square" lIns="186521" tIns="149217" rIns="186521" bIns="149217" rtlCol="0">
                <a:spAutoFit/>
              </a:bodyPr>
              <a:lstStyle/>
              <a:p>
                <a:pPr algn="ctr" defTabSz="951304">
                  <a:lnSpc>
                    <a:spcPct val="90000"/>
                  </a:lnSpc>
                  <a:defRPr/>
                </a:pPr>
                <a:r>
                  <a:rPr lang="en-US" sz="2040" b="1" i="1" dirty="0" smtClean="0">
                    <a:solidFill>
                      <a:srgbClr val="FFFFFF"/>
                    </a:solidFill>
                    <a:latin typeface="+mj-lt"/>
                    <a:ea typeface="ＭＳ Ｐゴシック" charset="0"/>
                    <a:cs typeface="Segoe UI" pitchFamily="34" charset="0"/>
                  </a:rPr>
                  <a:t>Servers</a:t>
                </a:r>
                <a:endParaRPr lang="en-US" sz="2040" b="1" i="1" dirty="0">
                  <a:solidFill>
                    <a:srgbClr val="FFFFFF"/>
                  </a:solidFill>
                  <a:latin typeface="+mj-lt"/>
                  <a:ea typeface="ＭＳ Ｐゴシック" charset="0"/>
                  <a:cs typeface="Segoe UI" pitchFamily="34" charset="0"/>
                </a:endParaRPr>
              </a:p>
            </p:txBody>
          </p:sp>
          <p:sp>
            <p:nvSpPr>
              <p:cNvPr id="43" name="Rectangle 42"/>
              <p:cNvSpPr/>
              <p:nvPr/>
            </p:nvSpPr>
            <p:spPr bwMode="auto">
              <a:xfrm>
                <a:off x="1529571" y="1814131"/>
                <a:ext cx="2862557" cy="2120260"/>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46" tIns="0" rIns="46611" bIns="0" numCol="1" spcCol="0" rtlCol="0" fromWordArt="0" anchor="ctr" anchorCtr="0" forceAA="0" compatLnSpc="1">
                <a:prstTxWarp prst="textNoShape">
                  <a:avLst/>
                </a:prstTxWarp>
                <a:noAutofit/>
              </a:bodyPr>
              <a:lstStyle/>
              <a:p>
                <a:pPr defTabSz="932290" fontAlgn="base">
                  <a:spcBef>
                    <a:spcPct val="0"/>
                  </a:spcBef>
                  <a:spcAft>
                    <a:spcPct val="0"/>
                  </a:spcAft>
                </a:pPr>
                <a:endParaRPr lang="en-US" sz="1428" b="1" spc="-51" dirty="0" err="1">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44" name="TextBox 43"/>
              <p:cNvSpPr txBox="1"/>
              <p:nvPr/>
            </p:nvSpPr>
            <p:spPr>
              <a:xfrm>
                <a:off x="2032187" y="3121108"/>
                <a:ext cx="1969659" cy="572464"/>
              </a:xfrm>
              <a:prstGeom prst="rect">
                <a:avLst/>
              </a:prstGeom>
              <a:noFill/>
            </p:spPr>
            <p:txBody>
              <a:bodyPr wrap="square" lIns="186521" tIns="149217" rIns="186521" bIns="149217" rtlCol="0">
                <a:spAutoFit/>
              </a:bodyPr>
              <a:lstStyle/>
              <a:p>
                <a:pPr algn="ctr" defTabSz="951304">
                  <a:lnSpc>
                    <a:spcPct val="90000"/>
                  </a:lnSpc>
                  <a:defRPr/>
                </a:pPr>
                <a:r>
                  <a:rPr lang="en-US" sz="2040" b="1" i="1" dirty="0">
                    <a:solidFill>
                      <a:srgbClr val="FFFFFF"/>
                    </a:solidFill>
                    <a:latin typeface="+mj-lt"/>
                    <a:ea typeface="ＭＳ Ｐゴシック" charset="0"/>
                    <a:cs typeface="Segoe UI" pitchFamily="34" charset="0"/>
                  </a:rPr>
                  <a:t>Client</a:t>
                </a:r>
              </a:p>
            </p:txBody>
          </p:sp>
          <p:sp>
            <p:nvSpPr>
              <p:cNvPr id="45" name="Freeform 44"/>
              <p:cNvSpPr>
                <a:spLocks noEditPoints="1"/>
              </p:cNvSpPr>
              <p:nvPr/>
            </p:nvSpPr>
            <p:spPr bwMode="black">
              <a:xfrm>
                <a:off x="3320447" y="2517229"/>
                <a:ext cx="300383" cy="582809"/>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tx1"/>
              </a:solidFill>
              <a:ln w="10795" cap="flat" cmpd="sng" algn="ctr">
                <a:noFill/>
                <a:prstDash val="solid"/>
                <a:headEnd type="none" w="med" len="med"/>
                <a:tailEnd type="none" w="med" len="med"/>
              </a:ln>
              <a:effectLst/>
              <a:extLst/>
            </p:spPr>
            <p:txBody>
              <a:bodyPr vert="horz" wrap="square" lIns="0" tIns="46628" rIns="93256" bIns="46628" numCol="1" rtlCol="0" anchor="ctr" anchorCtr="0" compatLnSpc="1">
                <a:prstTxWarp prst="textNoShape">
                  <a:avLst/>
                </a:prstTxWarp>
              </a:bodyPr>
              <a:lstStyle/>
              <a:p>
                <a:pPr algn="ctr" defTabSz="755481">
                  <a:defRPr/>
                </a:pPr>
                <a:endParaRPr lang="en-US" sz="1836" kern="0" spc="-124" dirty="0">
                  <a:gradFill>
                    <a:gsLst>
                      <a:gs pos="0">
                        <a:srgbClr val="FFFFFF"/>
                      </a:gs>
                      <a:gs pos="100000">
                        <a:srgbClr val="FFFFFF"/>
                      </a:gs>
                    </a:gsLst>
                    <a:lin ang="5400000" scaled="0"/>
                  </a:gradFill>
                  <a:latin typeface="+mj-lt"/>
                  <a:ea typeface="ＭＳ Ｐゴシック" charset="0"/>
                </a:endParaRPr>
              </a:p>
            </p:txBody>
          </p:sp>
          <p:sp>
            <p:nvSpPr>
              <p:cNvPr id="46" name="Freeform 88"/>
              <p:cNvSpPr>
                <a:spLocks noEditPoints="1"/>
              </p:cNvSpPr>
              <p:nvPr/>
            </p:nvSpPr>
            <p:spPr bwMode="black">
              <a:xfrm>
                <a:off x="2413202" y="2400343"/>
                <a:ext cx="857591" cy="69969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1"/>
              </a:solidFill>
              <a:ln w="10795" cap="flat" cmpd="sng" algn="ctr">
                <a:noFill/>
                <a:prstDash val="solid"/>
                <a:headEnd type="none" w="med" len="med"/>
                <a:tailEnd type="none" w="med" len="med"/>
              </a:ln>
              <a:effectLst/>
              <a:extLst/>
            </p:spPr>
            <p:txBody>
              <a:bodyPr vert="horz" wrap="square" lIns="0" tIns="46628" rIns="93256" bIns="46628" numCol="1" rtlCol="0" anchor="ctr" anchorCtr="0" compatLnSpc="1">
                <a:prstTxWarp prst="textNoShape">
                  <a:avLst/>
                </a:prstTxWarp>
              </a:bodyPr>
              <a:lstStyle/>
              <a:p>
                <a:pPr algn="ctr" defTabSz="755481" fontAlgn="base">
                  <a:spcBef>
                    <a:spcPct val="0"/>
                  </a:spcBef>
                  <a:spcAft>
                    <a:spcPct val="0"/>
                  </a:spcAft>
                </a:pPr>
                <a:endParaRPr lang="en-US" sz="1942" kern="0" spc="-124" dirty="0">
                  <a:gradFill>
                    <a:gsLst>
                      <a:gs pos="0">
                        <a:srgbClr val="FFFFFF"/>
                      </a:gs>
                      <a:gs pos="100000">
                        <a:srgbClr val="FFFFFF"/>
                      </a:gs>
                    </a:gsLst>
                    <a:lin ang="5400000" scaled="0"/>
                  </a:gradFill>
                  <a:latin typeface="+mj-lt"/>
                  <a:ea typeface="ＭＳ Ｐゴシック" charset="0"/>
                </a:endParaRPr>
              </a:p>
            </p:txBody>
          </p:sp>
          <p:sp>
            <p:nvSpPr>
              <p:cNvPr id="47" name="Freeform 14"/>
              <p:cNvSpPr>
                <a:spLocks noChangeAspect="1" noEditPoints="1"/>
              </p:cNvSpPr>
              <p:nvPr/>
            </p:nvSpPr>
            <p:spPr bwMode="auto">
              <a:xfrm>
                <a:off x="2707707" y="2577633"/>
                <a:ext cx="273810" cy="263550"/>
              </a:xfrm>
              <a:custGeom>
                <a:avLst/>
                <a:gdLst>
                  <a:gd name="T0" fmla="*/ 52 w 117"/>
                  <a:gd name="T1" fmla="*/ 9 h 117"/>
                  <a:gd name="T2" fmla="*/ 117 w 117"/>
                  <a:gd name="T3" fmla="*/ 0 h 117"/>
                  <a:gd name="T4" fmla="*/ 117 w 117"/>
                  <a:gd name="T5" fmla="*/ 57 h 117"/>
                  <a:gd name="T6" fmla="*/ 52 w 117"/>
                  <a:gd name="T7" fmla="*/ 57 h 117"/>
                  <a:gd name="T8" fmla="*/ 52 w 117"/>
                  <a:gd name="T9" fmla="*/ 9 h 117"/>
                  <a:gd name="T10" fmla="*/ 52 w 117"/>
                  <a:gd name="T11" fmla="*/ 9 h 117"/>
                  <a:gd name="T12" fmla="*/ 50 w 117"/>
                  <a:gd name="T13" fmla="*/ 57 h 117"/>
                  <a:gd name="T14" fmla="*/ 50 w 117"/>
                  <a:gd name="T15" fmla="*/ 9 h 117"/>
                  <a:gd name="T16" fmla="*/ 0 w 117"/>
                  <a:gd name="T17" fmla="*/ 16 h 117"/>
                  <a:gd name="T18" fmla="*/ 0 w 117"/>
                  <a:gd name="T19" fmla="*/ 57 h 117"/>
                  <a:gd name="T20" fmla="*/ 50 w 117"/>
                  <a:gd name="T21" fmla="*/ 57 h 117"/>
                  <a:gd name="T22" fmla="*/ 50 w 117"/>
                  <a:gd name="T23" fmla="*/ 57 h 117"/>
                  <a:gd name="T24" fmla="*/ 52 w 117"/>
                  <a:gd name="T25" fmla="*/ 59 h 117"/>
                  <a:gd name="T26" fmla="*/ 52 w 117"/>
                  <a:gd name="T27" fmla="*/ 108 h 117"/>
                  <a:gd name="T28" fmla="*/ 117 w 117"/>
                  <a:gd name="T29" fmla="*/ 117 h 117"/>
                  <a:gd name="T30" fmla="*/ 117 w 117"/>
                  <a:gd name="T31" fmla="*/ 59 h 117"/>
                  <a:gd name="T32" fmla="*/ 52 w 117"/>
                  <a:gd name="T33" fmla="*/ 59 h 117"/>
                  <a:gd name="T34" fmla="*/ 52 w 117"/>
                  <a:gd name="T35" fmla="*/ 59 h 117"/>
                  <a:gd name="T36" fmla="*/ 50 w 117"/>
                  <a:gd name="T37" fmla="*/ 59 h 117"/>
                  <a:gd name="T38" fmla="*/ 0 w 117"/>
                  <a:gd name="T39" fmla="*/ 59 h 117"/>
                  <a:gd name="T40" fmla="*/ 0 w 117"/>
                  <a:gd name="T41" fmla="*/ 100 h 117"/>
                  <a:gd name="T42" fmla="*/ 50 w 117"/>
                  <a:gd name="T43" fmla="*/ 107 h 117"/>
                  <a:gd name="T44" fmla="*/ 50 w 117"/>
                  <a:gd name="T45" fmla="*/ 59 h 117"/>
                  <a:gd name="T46" fmla="*/ 50 w 117"/>
                  <a:gd name="T47"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7">
                    <a:moveTo>
                      <a:pt x="52" y="9"/>
                    </a:moveTo>
                    <a:cubicBezTo>
                      <a:pt x="117" y="0"/>
                      <a:pt x="117" y="0"/>
                      <a:pt x="117" y="0"/>
                    </a:cubicBezTo>
                    <a:cubicBezTo>
                      <a:pt x="117" y="57"/>
                      <a:pt x="117" y="57"/>
                      <a:pt x="117" y="57"/>
                    </a:cubicBezTo>
                    <a:cubicBezTo>
                      <a:pt x="52" y="57"/>
                      <a:pt x="52" y="57"/>
                      <a:pt x="52" y="57"/>
                    </a:cubicBezTo>
                    <a:cubicBezTo>
                      <a:pt x="52" y="9"/>
                      <a:pt x="52" y="9"/>
                      <a:pt x="52" y="9"/>
                    </a:cubicBezTo>
                    <a:cubicBezTo>
                      <a:pt x="52" y="9"/>
                      <a:pt x="52" y="9"/>
                      <a:pt x="52" y="9"/>
                    </a:cubicBezTo>
                    <a:close/>
                    <a:moveTo>
                      <a:pt x="50" y="57"/>
                    </a:moveTo>
                    <a:cubicBezTo>
                      <a:pt x="50" y="9"/>
                      <a:pt x="50" y="9"/>
                      <a:pt x="50" y="9"/>
                    </a:cubicBezTo>
                    <a:cubicBezTo>
                      <a:pt x="0" y="16"/>
                      <a:pt x="0" y="16"/>
                      <a:pt x="0" y="16"/>
                    </a:cubicBezTo>
                    <a:cubicBezTo>
                      <a:pt x="0" y="57"/>
                      <a:pt x="0" y="57"/>
                      <a:pt x="0" y="57"/>
                    </a:cubicBezTo>
                    <a:cubicBezTo>
                      <a:pt x="50" y="57"/>
                      <a:pt x="50" y="57"/>
                      <a:pt x="50" y="57"/>
                    </a:cubicBezTo>
                    <a:cubicBezTo>
                      <a:pt x="50" y="57"/>
                      <a:pt x="50" y="57"/>
                      <a:pt x="50" y="57"/>
                    </a:cubicBezTo>
                    <a:close/>
                    <a:moveTo>
                      <a:pt x="52" y="59"/>
                    </a:moveTo>
                    <a:cubicBezTo>
                      <a:pt x="52" y="108"/>
                      <a:pt x="52" y="108"/>
                      <a:pt x="52" y="108"/>
                    </a:cubicBezTo>
                    <a:cubicBezTo>
                      <a:pt x="117" y="117"/>
                      <a:pt x="117" y="117"/>
                      <a:pt x="117" y="117"/>
                    </a:cubicBezTo>
                    <a:cubicBezTo>
                      <a:pt x="117" y="59"/>
                      <a:pt x="117" y="59"/>
                      <a:pt x="117" y="59"/>
                    </a:cubicBezTo>
                    <a:cubicBezTo>
                      <a:pt x="52" y="59"/>
                      <a:pt x="52" y="59"/>
                      <a:pt x="52" y="59"/>
                    </a:cubicBezTo>
                    <a:cubicBezTo>
                      <a:pt x="52" y="59"/>
                      <a:pt x="52" y="59"/>
                      <a:pt x="52" y="59"/>
                    </a:cubicBezTo>
                    <a:close/>
                    <a:moveTo>
                      <a:pt x="50" y="59"/>
                    </a:moveTo>
                    <a:cubicBezTo>
                      <a:pt x="0" y="59"/>
                      <a:pt x="0" y="59"/>
                      <a:pt x="0" y="59"/>
                    </a:cubicBezTo>
                    <a:cubicBezTo>
                      <a:pt x="0" y="100"/>
                      <a:pt x="0" y="100"/>
                      <a:pt x="0" y="100"/>
                    </a:cubicBezTo>
                    <a:cubicBezTo>
                      <a:pt x="50" y="107"/>
                      <a:pt x="50" y="107"/>
                      <a:pt x="50" y="107"/>
                    </a:cubicBezTo>
                    <a:cubicBezTo>
                      <a:pt x="50" y="59"/>
                      <a:pt x="50" y="59"/>
                      <a:pt x="50" y="59"/>
                    </a:cubicBezTo>
                    <a:cubicBezTo>
                      <a:pt x="50" y="59"/>
                      <a:pt x="50" y="59"/>
                      <a:pt x="50" y="59"/>
                    </a:cubicBezTo>
                    <a:close/>
                  </a:path>
                </a:pathLst>
              </a:custGeom>
              <a:solidFill>
                <a:schemeClr val="tx1"/>
              </a:solidFill>
              <a:ln w="10795" cap="flat" cmpd="sng" algn="ctr">
                <a:noFill/>
                <a:prstDash val="solid"/>
                <a:headEnd type="none" w="med" len="med"/>
                <a:tailEnd type="none" w="med" len="med"/>
              </a:ln>
              <a:effectLst/>
              <a:extLst/>
            </p:spPr>
            <p:txBody>
              <a:bodyPr vert="horz" wrap="square" lIns="0" tIns="46628" rIns="93256" bIns="46628" numCol="1" rtlCol="0" anchor="ctr" anchorCtr="0" compatLnSpc="1">
                <a:prstTxWarp prst="textNoShape">
                  <a:avLst/>
                </a:prstTxWarp>
              </a:bodyPr>
              <a:lstStyle/>
              <a:p>
                <a:pPr algn="ctr" defTabSz="755481" fontAlgn="base">
                  <a:spcBef>
                    <a:spcPct val="0"/>
                  </a:spcBef>
                  <a:spcAft>
                    <a:spcPct val="0"/>
                  </a:spcAft>
                </a:pPr>
                <a:endParaRPr lang="en-US" sz="1942" kern="0" spc="-124" dirty="0">
                  <a:gradFill>
                    <a:gsLst>
                      <a:gs pos="0">
                        <a:srgbClr val="FFFFFF"/>
                      </a:gs>
                      <a:gs pos="100000">
                        <a:srgbClr val="FFFFFF"/>
                      </a:gs>
                    </a:gsLst>
                    <a:lin ang="5400000" scaled="0"/>
                  </a:gradFill>
                  <a:latin typeface="+mj-lt"/>
                  <a:ea typeface="ＭＳ Ｐゴシック" charset="0"/>
                </a:endParaRPr>
              </a:p>
            </p:txBody>
          </p:sp>
        </p:grpSp>
        <p:sp>
          <p:nvSpPr>
            <p:cNvPr id="35" name="Rectangle 34"/>
            <p:cNvSpPr/>
            <p:nvPr/>
          </p:nvSpPr>
          <p:spPr>
            <a:xfrm>
              <a:off x="1392183" y="5863662"/>
              <a:ext cx="3154535" cy="482831"/>
            </a:xfrm>
            <a:prstGeom prst="rect">
              <a:avLst/>
            </a:prstGeom>
          </p:spPr>
          <p:txBody>
            <a:bodyPr wrap="square">
              <a:spAutoFit/>
            </a:bodyPr>
            <a:lstStyle/>
            <a:p>
              <a:pPr algn="ctr" defTabSz="951248" fontAlgn="base">
                <a:spcBef>
                  <a:spcPct val="0"/>
                </a:spcBef>
                <a:spcAft>
                  <a:spcPct val="0"/>
                </a:spcAft>
              </a:pPr>
              <a:r>
                <a:rPr lang="en-US" sz="2500" b="1" dirty="0">
                  <a:latin typeface="+mj-lt"/>
                  <a:ea typeface="ＭＳ Ｐゴシック" charset="0"/>
                </a:rPr>
                <a:t>Established patterns</a:t>
              </a:r>
            </a:p>
          </p:txBody>
        </p:sp>
      </p:grpSp>
    </p:spTree>
    <p:extLst>
      <p:ext uri="{BB962C8B-B14F-4D97-AF65-F5344CB8AC3E}">
        <p14:creationId xmlns:p14="http://schemas.microsoft.com/office/powerpoint/2010/main" val="113588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Application Modernization</a:t>
            </a:r>
          </a:p>
        </p:txBody>
      </p:sp>
      <p:sp>
        <p:nvSpPr>
          <p:cNvPr id="4" name="Pentagon 3"/>
          <p:cNvSpPr/>
          <p:nvPr/>
        </p:nvSpPr>
        <p:spPr bwMode="auto">
          <a:xfrm>
            <a:off x="1293906" y="3403276"/>
            <a:ext cx="10029731" cy="1580439"/>
          </a:xfrm>
          <a:prstGeom prst="homePlate">
            <a:avLst>
              <a:gd name="adj" fmla="val 23815"/>
            </a:avLst>
          </a:prstGeom>
          <a:solidFill>
            <a:srgbClr val="EAEAEA"/>
          </a:solidFill>
          <a:ln w="38100" cap="flat">
            <a:noFill/>
            <a:prstDash val="sysDot"/>
            <a:miter lim="800000"/>
            <a:headEnd/>
            <a:tailEnd/>
          </a:ln>
          <a:effectLst/>
        </p:spPr>
        <p:txBody>
          <a:bodyPr vert="horz" wrap="square" lIns="126822" tIns="95117" rIns="126822" bIns="0" numCol="1" anchor="t" anchorCtr="0" compatLnSpc="1">
            <a:prstTxWarp prst="textNoShape">
              <a:avLst/>
            </a:prstTxWarp>
          </a:bodyPr>
          <a:lstStyle/>
          <a:p>
            <a:pPr algn="ctr" defTabSz="713227">
              <a:lnSpc>
                <a:spcPct val="110000"/>
              </a:lnSpc>
            </a:pPr>
            <a:endParaRPr lang="en-US" sz="1248" b="1" i="1" dirty="0" err="1">
              <a:gradFill>
                <a:gsLst>
                  <a:gs pos="0">
                    <a:srgbClr val="000000">
                      <a:lumMod val="75000"/>
                      <a:lumOff val="25000"/>
                    </a:srgbClr>
                  </a:gs>
                  <a:gs pos="80000">
                    <a:srgbClr val="000000">
                      <a:lumMod val="65000"/>
                      <a:lumOff val="35000"/>
                    </a:srgbClr>
                  </a:gs>
                </a:gsLst>
                <a:lin ang="16200000" scaled="0"/>
              </a:gradFill>
              <a:latin typeface="+mj-lt"/>
              <a:cs typeface="Segoe UI" pitchFamily="34" charset="0"/>
            </a:endParaRPr>
          </a:p>
        </p:txBody>
      </p:sp>
      <p:sp>
        <p:nvSpPr>
          <p:cNvPr id="5" name="Rectangle 4"/>
          <p:cNvSpPr/>
          <p:nvPr/>
        </p:nvSpPr>
        <p:spPr bwMode="auto">
          <a:xfrm>
            <a:off x="5377135" y="3545825"/>
            <a:ext cx="1590840" cy="1266585"/>
          </a:xfrm>
          <a:prstGeom prst="rect">
            <a:avLst/>
          </a:prstGeom>
          <a:solidFill>
            <a:srgbClr val="008272"/>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lnSpc>
                <a:spcPct val="90000"/>
              </a:lnSpc>
              <a:spcBef>
                <a:spcPct val="0"/>
              </a:spcBef>
              <a:spcAft>
                <a:spcPct val="0"/>
              </a:spcAft>
              <a:defRPr/>
            </a:pPr>
            <a:r>
              <a:rPr lang="en-US" sz="1428" kern="0" dirty="0">
                <a:gradFill>
                  <a:gsLst>
                    <a:gs pos="100000">
                      <a:srgbClr val="FFFFFF"/>
                    </a:gs>
                    <a:gs pos="0">
                      <a:srgbClr val="FFFFFF"/>
                    </a:gs>
                  </a:gsLst>
                  <a:lin ang="16200000" scaled="0"/>
                </a:gradFill>
                <a:latin typeface="+mj-lt"/>
                <a:cs typeface="Segoe UI Light" pitchFamily="34" charset="0"/>
              </a:rPr>
              <a:t>Windows Store</a:t>
            </a:r>
            <a:endParaRPr lang="en-US" sz="1428" kern="0" dirty="0">
              <a:gradFill>
                <a:gsLst>
                  <a:gs pos="100000">
                    <a:srgbClr val="FFFFFF"/>
                  </a:gs>
                  <a:gs pos="0">
                    <a:srgbClr val="FFFFFF"/>
                  </a:gs>
                </a:gsLst>
                <a:lin ang="16200000" scaled="0"/>
              </a:gradFill>
              <a:latin typeface="+mj-lt"/>
              <a:ea typeface="Segoe UI" pitchFamily="34" charset="0"/>
              <a:cs typeface="Segoe UI" pitchFamily="34" charset="0"/>
            </a:endParaRPr>
          </a:p>
        </p:txBody>
      </p:sp>
      <p:sp>
        <p:nvSpPr>
          <p:cNvPr id="6" name="Rectangle 5"/>
          <p:cNvSpPr/>
          <p:nvPr/>
        </p:nvSpPr>
        <p:spPr bwMode="auto">
          <a:xfrm>
            <a:off x="7044212" y="3545825"/>
            <a:ext cx="1603381" cy="1266585"/>
          </a:xfrm>
          <a:prstGeom prst="rect">
            <a:avLst/>
          </a:prstGeom>
          <a:solidFill>
            <a:srgbClr val="008272"/>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lvl="1" defTabSz="932433">
              <a:defRPr/>
            </a:pPr>
            <a:r>
              <a:rPr lang="en-US" sz="1428" kern="0" dirty="0">
                <a:gradFill>
                  <a:gsLst>
                    <a:gs pos="100000">
                      <a:srgbClr val="FFFFFF"/>
                    </a:gs>
                    <a:gs pos="0">
                      <a:srgbClr val="FFFFFF"/>
                    </a:gs>
                  </a:gsLst>
                  <a:lin ang="16200000" scaled="0"/>
                </a:gradFill>
                <a:latin typeface="+mj-lt"/>
                <a:cs typeface="Segoe UI Light" pitchFamily="34" charset="0"/>
              </a:rPr>
              <a:t>Windows Phone</a:t>
            </a:r>
          </a:p>
        </p:txBody>
      </p:sp>
      <p:sp>
        <p:nvSpPr>
          <p:cNvPr id="7" name="Rectangle 6"/>
          <p:cNvSpPr/>
          <p:nvPr/>
        </p:nvSpPr>
        <p:spPr bwMode="auto">
          <a:xfrm>
            <a:off x="8712078" y="3545825"/>
            <a:ext cx="1603382" cy="1266585"/>
          </a:xfrm>
          <a:prstGeom prst="rect">
            <a:avLst/>
          </a:prstGeom>
          <a:solidFill>
            <a:srgbClr val="008272"/>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lvl="1" defTabSz="932433">
              <a:defRPr/>
            </a:pPr>
            <a:r>
              <a:rPr lang="en-US" sz="1428" kern="0" dirty="0">
                <a:gradFill>
                  <a:gsLst>
                    <a:gs pos="100000">
                      <a:srgbClr val="FFFFFF"/>
                    </a:gs>
                    <a:gs pos="0">
                      <a:srgbClr val="FFFFFF"/>
                    </a:gs>
                  </a:gsLst>
                  <a:lin ang="16200000" scaled="0"/>
                </a:gradFill>
                <a:latin typeface="+mj-lt"/>
                <a:cs typeface="Segoe UI Light" pitchFamily="34" charset="0"/>
              </a:rPr>
              <a:t>Non-Microsoft native apps</a:t>
            </a:r>
          </a:p>
        </p:txBody>
      </p:sp>
      <p:grpSp>
        <p:nvGrpSpPr>
          <p:cNvPr id="8" name="Group 7"/>
          <p:cNvGrpSpPr/>
          <p:nvPr/>
        </p:nvGrpSpPr>
        <p:grpSpPr>
          <a:xfrm>
            <a:off x="6088973" y="4227568"/>
            <a:ext cx="577363" cy="414054"/>
            <a:chOff x="2581162" y="3123364"/>
            <a:chExt cx="1314866" cy="927487"/>
          </a:xfrm>
        </p:grpSpPr>
        <p:sp>
          <p:nvSpPr>
            <p:cNvPr id="9" name="Rounded Rectangle 6"/>
            <p:cNvSpPr/>
            <p:nvPr/>
          </p:nvSpPr>
          <p:spPr bwMode="black">
            <a:xfrm rot="16200000">
              <a:off x="2774851" y="2929675"/>
              <a:ext cx="927487" cy="1314866"/>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rgbClr val="FFFFFF"/>
            </a:solidFill>
            <a:ln w="10795" cap="flat" cmpd="sng" algn="ctr">
              <a:noFill/>
              <a:prstDash val="solid"/>
              <a:headEnd type="none" w="med" len="med"/>
              <a:tailEnd type="none" w="med" len="med"/>
            </a:ln>
            <a:effectLst/>
          </p:spPr>
          <p:txBody>
            <a:bodyPr vert="horz" wrap="square" lIns="0" tIns="31477" rIns="62956" bIns="31477" numCol="1" rtlCol="0" anchor="ctr" anchorCtr="0" compatLnSpc="1">
              <a:prstTxWarp prst="textNoShape">
                <a:avLst/>
              </a:prstTxWarp>
            </a:bodyPr>
            <a:lstStyle/>
            <a:p>
              <a:pPr algn="ctr" defTabSz="566611">
                <a:defRPr/>
              </a:pPr>
              <a:endParaRPr lang="en-US" sz="1122" kern="0" spc="-94" dirty="0">
                <a:gradFill>
                  <a:gsLst>
                    <a:gs pos="0">
                      <a:srgbClr val="FFFFFF"/>
                    </a:gs>
                    <a:gs pos="100000">
                      <a:srgbClr val="FFFFFF"/>
                    </a:gs>
                  </a:gsLst>
                  <a:lin ang="5400000" scaled="0"/>
                </a:gradFill>
                <a:latin typeface="+mj-lt"/>
              </a:endParaRPr>
            </a:p>
          </p:txBody>
        </p:sp>
        <p:sp>
          <p:nvSpPr>
            <p:cNvPr id="10" name="Freeform 14"/>
            <p:cNvSpPr>
              <a:spLocks noEditPoints="1"/>
            </p:cNvSpPr>
            <p:nvPr/>
          </p:nvSpPr>
          <p:spPr bwMode="auto">
            <a:xfrm>
              <a:off x="3003118" y="3351632"/>
              <a:ext cx="470952" cy="470952"/>
            </a:xfrm>
            <a:custGeom>
              <a:avLst/>
              <a:gdLst>
                <a:gd name="T0" fmla="*/ 52 w 117"/>
                <a:gd name="T1" fmla="*/ 9 h 117"/>
                <a:gd name="T2" fmla="*/ 117 w 117"/>
                <a:gd name="T3" fmla="*/ 0 h 117"/>
                <a:gd name="T4" fmla="*/ 117 w 117"/>
                <a:gd name="T5" fmla="*/ 57 h 117"/>
                <a:gd name="T6" fmla="*/ 52 w 117"/>
                <a:gd name="T7" fmla="*/ 57 h 117"/>
                <a:gd name="T8" fmla="*/ 52 w 117"/>
                <a:gd name="T9" fmla="*/ 9 h 117"/>
                <a:gd name="T10" fmla="*/ 52 w 117"/>
                <a:gd name="T11" fmla="*/ 9 h 117"/>
                <a:gd name="T12" fmla="*/ 50 w 117"/>
                <a:gd name="T13" fmla="*/ 57 h 117"/>
                <a:gd name="T14" fmla="*/ 50 w 117"/>
                <a:gd name="T15" fmla="*/ 9 h 117"/>
                <a:gd name="T16" fmla="*/ 0 w 117"/>
                <a:gd name="T17" fmla="*/ 16 h 117"/>
                <a:gd name="T18" fmla="*/ 0 w 117"/>
                <a:gd name="T19" fmla="*/ 57 h 117"/>
                <a:gd name="T20" fmla="*/ 50 w 117"/>
                <a:gd name="T21" fmla="*/ 57 h 117"/>
                <a:gd name="T22" fmla="*/ 50 w 117"/>
                <a:gd name="T23" fmla="*/ 57 h 117"/>
                <a:gd name="T24" fmla="*/ 52 w 117"/>
                <a:gd name="T25" fmla="*/ 59 h 117"/>
                <a:gd name="T26" fmla="*/ 52 w 117"/>
                <a:gd name="T27" fmla="*/ 108 h 117"/>
                <a:gd name="T28" fmla="*/ 117 w 117"/>
                <a:gd name="T29" fmla="*/ 117 h 117"/>
                <a:gd name="T30" fmla="*/ 117 w 117"/>
                <a:gd name="T31" fmla="*/ 59 h 117"/>
                <a:gd name="T32" fmla="*/ 52 w 117"/>
                <a:gd name="T33" fmla="*/ 59 h 117"/>
                <a:gd name="T34" fmla="*/ 52 w 117"/>
                <a:gd name="T35" fmla="*/ 59 h 117"/>
                <a:gd name="T36" fmla="*/ 50 w 117"/>
                <a:gd name="T37" fmla="*/ 59 h 117"/>
                <a:gd name="T38" fmla="*/ 0 w 117"/>
                <a:gd name="T39" fmla="*/ 59 h 117"/>
                <a:gd name="T40" fmla="*/ 0 w 117"/>
                <a:gd name="T41" fmla="*/ 100 h 117"/>
                <a:gd name="T42" fmla="*/ 50 w 117"/>
                <a:gd name="T43" fmla="*/ 107 h 117"/>
                <a:gd name="T44" fmla="*/ 50 w 117"/>
                <a:gd name="T45" fmla="*/ 59 h 117"/>
                <a:gd name="T46" fmla="*/ 50 w 117"/>
                <a:gd name="T47"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7">
                  <a:moveTo>
                    <a:pt x="52" y="9"/>
                  </a:moveTo>
                  <a:cubicBezTo>
                    <a:pt x="117" y="0"/>
                    <a:pt x="117" y="0"/>
                    <a:pt x="117" y="0"/>
                  </a:cubicBezTo>
                  <a:cubicBezTo>
                    <a:pt x="117" y="57"/>
                    <a:pt x="117" y="57"/>
                    <a:pt x="117" y="57"/>
                  </a:cubicBezTo>
                  <a:cubicBezTo>
                    <a:pt x="52" y="57"/>
                    <a:pt x="52" y="57"/>
                    <a:pt x="52" y="57"/>
                  </a:cubicBezTo>
                  <a:cubicBezTo>
                    <a:pt x="52" y="9"/>
                    <a:pt x="52" y="9"/>
                    <a:pt x="52" y="9"/>
                  </a:cubicBezTo>
                  <a:cubicBezTo>
                    <a:pt x="52" y="9"/>
                    <a:pt x="52" y="9"/>
                    <a:pt x="52" y="9"/>
                  </a:cubicBezTo>
                  <a:close/>
                  <a:moveTo>
                    <a:pt x="50" y="57"/>
                  </a:moveTo>
                  <a:cubicBezTo>
                    <a:pt x="50" y="9"/>
                    <a:pt x="50" y="9"/>
                    <a:pt x="50" y="9"/>
                  </a:cubicBezTo>
                  <a:cubicBezTo>
                    <a:pt x="0" y="16"/>
                    <a:pt x="0" y="16"/>
                    <a:pt x="0" y="16"/>
                  </a:cubicBezTo>
                  <a:cubicBezTo>
                    <a:pt x="0" y="57"/>
                    <a:pt x="0" y="57"/>
                    <a:pt x="0" y="57"/>
                  </a:cubicBezTo>
                  <a:cubicBezTo>
                    <a:pt x="50" y="57"/>
                    <a:pt x="50" y="57"/>
                    <a:pt x="50" y="57"/>
                  </a:cubicBezTo>
                  <a:cubicBezTo>
                    <a:pt x="50" y="57"/>
                    <a:pt x="50" y="57"/>
                    <a:pt x="50" y="57"/>
                  </a:cubicBezTo>
                  <a:close/>
                  <a:moveTo>
                    <a:pt x="52" y="59"/>
                  </a:moveTo>
                  <a:cubicBezTo>
                    <a:pt x="52" y="108"/>
                    <a:pt x="52" y="108"/>
                    <a:pt x="52" y="108"/>
                  </a:cubicBezTo>
                  <a:cubicBezTo>
                    <a:pt x="117" y="117"/>
                    <a:pt x="117" y="117"/>
                    <a:pt x="117" y="117"/>
                  </a:cubicBezTo>
                  <a:cubicBezTo>
                    <a:pt x="117" y="59"/>
                    <a:pt x="117" y="59"/>
                    <a:pt x="117" y="59"/>
                  </a:cubicBezTo>
                  <a:cubicBezTo>
                    <a:pt x="52" y="59"/>
                    <a:pt x="52" y="59"/>
                    <a:pt x="52" y="59"/>
                  </a:cubicBezTo>
                  <a:cubicBezTo>
                    <a:pt x="52" y="59"/>
                    <a:pt x="52" y="59"/>
                    <a:pt x="52" y="59"/>
                  </a:cubicBezTo>
                  <a:close/>
                  <a:moveTo>
                    <a:pt x="50" y="59"/>
                  </a:moveTo>
                  <a:cubicBezTo>
                    <a:pt x="0" y="59"/>
                    <a:pt x="0" y="59"/>
                    <a:pt x="0" y="59"/>
                  </a:cubicBezTo>
                  <a:cubicBezTo>
                    <a:pt x="0" y="100"/>
                    <a:pt x="0" y="100"/>
                    <a:pt x="0" y="100"/>
                  </a:cubicBezTo>
                  <a:cubicBezTo>
                    <a:pt x="50" y="107"/>
                    <a:pt x="50" y="107"/>
                    <a:pt x="50" y="107"/>
                  </a:cubicBezTo>
                  <a:cubicBezTo>
                    <a:pt x="50" y="59"/>
                    <a:pt x="50" y="59"/>
                    <a:pt x="50" y="59"/>
                  </a:cubicBezTo>
                  <a:cubicBezTo>
                    <a:pt x="50" y="59"/>
                    <a:pt x="50" y="59"/>
                    <a:pt x="50"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19">
                <a:defRPr/>
              </a:pPr>
              <a:endParaRPr lang="en-US" sz="1122" kern="0">
                <a:solidFill>
                  <a:srgbClr val="000000"/>
                </a:solidFill>
                <a:latin typeface="+mj-lt"/>
                <a:ea typeface="ＭＳ Ｐゴシック" charset="0"/>
              </a:endParaRPr>
            </a:p>
          </p:txBody>
        </p:sp>
      </p:grpSp>
      <p:grpSp>
        <p:nvGrpSpPr>
          <p:cNvPr id="11" name="Group 10"/>
          <p:cNvGrpSpPr/>
          <p:nvPr/>
        </p:nvGrpSpPr>
        <p:grpSpPr>
          <a:xfrm>
            <a:off x="8182702" y="4161655"/>
            <a:ext cx="253645" cy="457705"/>
            <a:chOff x="5727373" y="3420417"/>
            <a:chExt cx="376112" cy="628343"/>
          </a:xfrm>
        </p:grpSpPr>
        <p:sp>
          <p:nvSpPr>
            <p:cNvPr id="12" name="Freeform 138"/>
            <p:cNvSpPr>
              <a:spLocks noEditPoints="1"/>
            </p:cNvSpPr>
            <p:nvPr/>
          </p:nvSpPr>
          <p:spPr bwMode="auto">
            <a:xfrm>
              <a:off x="5727373" y="3420417"/>
              <a:ext cx="376112" cy="628343"/>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rgbClr val="FFFFFF"/>
            </a:solidFill>
            <a:ln>
              <a:noFill/>
            </a:ln>
          </p:spPr>
          <p:txBody>
            <a:bodyPr vert="horz" wrap="square" lIns="69945" tIns="34973" rIns="69945" bIns="34973" numCol="1" anchor="t" anchorCtr="0" compatLnSpc="1">
              <a:prstTxWarp prst="textNoShape">
                <a:avLst/>
              </a:prstTxWarp>
            </a:bodyPr>
            <a:lstStyle/>
            <a:p>
              <a:pPr defTabSz="699419">
                <a:defRPr/>
              </a:pPr>
              <a:endParaRPr lang="en-US" sz="1122" kern="0">
                <a:solidFill>
                  <a:srgbClr val="000000"/>
                </a:solidFill>
                <a:latin typeface="+mj-lt"/>
                <a:ea typeface="ＭＳ Ｐゴシック" charset="0"/>
              </a:endParaRPr>
            </a:p>
          </p:txBody>
        </p:sp>
        <p:sp>
          <p:nvSpPr>
            <p:cNvPr id="13" name="Freeform 14"/>
            <p:cNvSpPr>
              <a:spLocks noEditPoints="1"/>
            </p:cNvSpPr>
            <p:nvPr/>
          </p:nvSpPr>
          <p:spPr bwMode="auto">
            <a:xfrm>
              <a:off x="5822994" y="3616543"/>
              <a:ext cx="193122" cy="193122"/>
            </a:xfrm>
            <a:custGeom>
              <a:avLst/>
              <a:gdLst>
                <a:gd name="T0" fmla="*/ 52 w 117"/>
                <a:gd name="T1" fmla="*/ 9 h 117"/>
                <a:gd name="T2" fmla="*/ 117 w 117"/>
                <a:gd name="T3" fmla="*/ 0 h 117"/>
                <a:gd name="T4" fmla="*/ 117 w 117"/>
                <a:gd name="T5" fmla="*/ 57 h 117"/>
                <a:gd name="T6" fmla="*/ 52 w 117"/>
                <a:gd name="T7" fmla="*/ 57 h 117"/>
                <a:gd name="T8" fmla="*/ 52 w 117"/>
                <a:gd name="T9" fmla="*/ 9 h 117"/>
                <a:gd name="T10" fmla="*/ 52 w 117"/>
                <a:gd name="T11" fmla="*/ 9 h 117"/>
                <a:gd name="T12" fmla="*/ 50 w 117"/>
                <a:gd name="T13" fmla="*/ 57 h 117"/>
                <a:gd name="T14" fmla="*/ 50 w 117"/>
                <a:gd name="T15" fmla="*/ 9 h 117"/>
                <a:gd name="T16" fmla="*/ 0 w 117"/>
                <a:gd name="T17" fmla="*/ 16 h 117"/>
                <a:gd name="T18" fmla="*/ 0 w 117"/>
                <a:gd name="T19" fmla="*/ 57 h 117"/>
                <a:gd name="T20" fmla="*/ 50 w 117"/>
                <a:gd name="T21" fmla="*/ 57 h 117"/>
                <a:gd name="T22" fmla="*/ 50 w 117"/>
                <a:gd name="T23" fmla="*/ 57 h 117"/>
                <a:gd name="T24" fmla="*/ 52 w 117"/>
                <a:gd name="T25" fmla="*/ 59 h 117"/>
                <a:gd name="T26" fmla="*/ 52 w 117"/>
                <a:gd name="T27" fmla="*/ 108 h 117"/>
                <a:gd name="T28" fmla="*/ 117 w 117"/>
                <a:gd name="T29" fmla="*/ 117 h 117"/>
                <a:gd name="T30" fmla="*/ 117 w 117"/>
                <a:gd name="T31" fmla="*/ 59 h 117"/>
                <a:gd name="T32" fmla="*/ 52 w 117"/>
                <a:gd name="T33" fmla="*/ 59 h 117"/>
                <a:gd name="T34" fmla="*/ 52 w 117"/>
                <a:gd name="T35" fmla="*/ 59 h 117"/>
                <a:gd name="T36" fmla="*/ 50 w 117"/>
                <a:gd name="T37" fmla="*/ 59 h 117"/>
                <a:gd name="T38" fmla="*/ 0 w 117"/>
                <a:gd name="T39" fmla="*/ 59 h 117"/>
                <a:gd name="T40" fmla="*/ 0 w 117"/>
                <a:gd name="T41" fmla="*/ 100 h 117"/>
                <a:gd name="T42" fmla="*/ 50 w 117"/>
                <a:gd name="T43" fmla="*/ 107 h 117"/>
                <a:gd name="T44" fmla="*/ 50 w 117"/>
                <a:gd name="T45" fmla="*/ 59 h 117"/>
                <a:gd name="T46" fmla="*/ 50 w 117"/>
                <a:gd name="T47"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7">
                  <a:moveTo>
                    <a:pt x="52" y="9"/>
                  </a:moveTo>
                  <a:cubicBezTo>
                    <a:pt x="117" y="0"/>
                    <a:pt x="117" y="0"/>
                    <a:pt x="117" y="0"/>
                  </a:cubicBezTo>
                  <a:cubicBezTo>
                    <a:pt x="117" y="57"/>
                    <a:pt x="117" y="57"/>
                    <a:pt x="117" y="57"/>
                  </a:cubicBezTo>
                  <a:cubicBezTo>
                    <a:pt x="52" y="57"/>
                    <a:pt x="52" y="57"/>
                    <a:pt x="52" y="57"/>
                  </a:cubicBezTo>
                  <a:cubicBezTo>
                    <a:pt x="52" y="9"/>
                    <a:pt x="52" y="9"/>
                    <a:pt x="52" y="9"/>
                  </a:cubicBezTo>
                  <a:cubicBezTo>
                    <a:pt x="52" y="9"/>
                    <a:pt x="52" y="9"/>
                    <a:pt x="52" y="9"/>
                  </a:cubicBezTo>
                  <a:close/>
                  <a:moveTo>
                    <a:pt x="50" y="57"/>
                  </a:moveTo>
                  <a:cubicBezTo>
                    <a:pt x="50" y="9"/>
                    <a:pt x="50" y="9"/>
                    <a:pt x="50" y="9"/>
                  </a:cubicBezTo>
                  <a:cubicBezTo>
                    <a:pt x="0" y="16"/>
                    <a:pt x="0" y="16"/>
                    <a:pt x="0" y="16"/>
                  </a:cubicBezTo>
                  <a:cubicBezTo>
                    <a:pt x="0" y="57"/>
                    <a:pt x="0" y="57"/>
                    <a:pt x="0" y="57"/>
                  </a:cubicBezTo>
                  <a:cubicBezTo>
                    <a:pt x="50" y="57"/>
                    <a:pt x="50" y="57"/>
                    <a:pt x="50" y="57"/>
                  </a:cubicBezTo>
                  <a:cubicBezTo>
                    <a:pt x="50" y="57"/>
                    <a:pt x="50" y="57"/>
                    <a:pt x="50" y="57"/>
                  </a:cubicBezTo>
                  <a:close/>
                  <a:moveTo>
                    <a:pt x="52" y="59"/>
                  </a:moveTo>
                  <a:cubicBezTo>
                    <a:pt x="52" y="108"/>
                    <a:pt x="52" y="108"/>
                    <a:pt x="52" y="108"/>
                  </a:cubicBezTo>
                  <a:cubicBezTo>
                    <a:pt x="117" y="117"/>
                    <a:pt x="117" y="117"/>
                    <a:pt x="117" y="117"/>
                  </a:cubicBezTo>
                  <a:cubicBezTo>
                    <a:pt x="117" y="59"/>
                    <a:pt x="117" y="59"/>
                    <a:pt x="117" y="59"/>
                  </a:cubicBezTo>
                  <a:cubicBezTo>
                    <a:pt x="52" y="59"/>
                    <a:pt x="52" y="59"/>
                    <a:pt x="52" y="59"/>
                  </a:cubicBezTo>
                  <a:cubicBezTo>
                    <a:pt x="52" y="59"/>
                    <a:pt x="52" y="59"/>
                    <a:pt x="52" y="59"/>
                  </a:cubicBezTo>
                  <a:close/>
                  <a:moveTo>
                    <a:pt x="50" y="59"/>
                  </a:moveTo>
                  <a:cubicBezTo>
                    <a:pt x="0" y="59"/>
                    <a:pt x="0" y="59"/>
                    <a:pt x="0" y="59"/>
                  </a:cubicBezTo>
                  <a:cubicBezTo>
                    <a:pt x="0" y="100"/>
                    <a:pt x="0" y="100"/>
                    <a:pt x="0" y="100"/>
                  </a:cubicBezTo>
                  <a:cubicBezTo>
                    <a:pt x="50" y="107"/>
                    <a:pt x="50" y="107"/>
                    <a:pt x="50" y="107"/>
                  </a:cubicBezTo>
                  <a:cubicBezTo>
                    <a:pt x="50" y="59"/>
                    <a:pt x="50" y="59"/>
                    <a:pt x="50" y="59"/>
                  </a:cubicBezTo>
                  <a:cubicBezTo>
                    <a:pt x="50" y="59"/>
                    <a:pt x="50" y="59"/>
                    <a:pt x="50"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19">
                <a:defRPr/>
              </a:pPr>
              <a:endParaRPr lang="en-US" sz="1122" kern="0">
                <a:solidFill>
                  <a:srgbClr val="000000"/>
                </a:solidFill>
                <a:latin typeface="+mj-lt"/>
                <a:ea typeface="ＭＳ Ｐゴシック" charset="0"/>
              </a:endParaRPr>
            </a:p>
          </p:txBody>
        </p:sp>
      </p:grpSp>
      <p:grpSp>
        <p:nvGrpSpPr>
          <p:cNvPr id="14" name="Group 13"/>
          <p:cNvGrpSpPr/>
          <p:nvPr/>
        </p:nvGrpSpPr>
        <p:grpSpPr>
          <a:xfrm>
            <a:off x="9707517" y="4249170"/>
            <a:ext cx="463802" cy="370191"/>
            <a:chOff x="8117938" y="3148435"/>
            <a:chExt cx="1062413" cy="773386"/>
          </a:xfrm>
        </p:grpSpPr>
        <p:sp>
          <p:nvSpPr>
            <p:cNvPr id="15" name="Freeform 45"/>
            <p:cNvSpPr>
              <a:spLocks noEditPoints="1"/>
            </p:cNvSpPr>
            <p:nvPr/>
          </p:nvSpPr>
          <p:spPr bwMode="auto">
            <a:xfrm>
              <a:off x="8117938" y="3148435"/>
              <a:ext cx="463353" cy="773386"/>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defTabSz="951248" fontAlgn="base">
                <a:spcBef>
                  <a:spcPct val="0"/>
                </a:spcBef>
                <a:spcAft>
                  <a:spcPct val="0"/>
                </a:spcAft>
                <a:defRPr/>
              </a:pPr>
              <a:endParaRPr lang="en-US" sz="1632" kern="0">
                <a:solidFill>
                  <a:srgbClr val="505050"/>
                </a:solidFill>
                <a:latin typeface="+mj-lt"/>
                <a:ea typeface="ＭＳ Ｐゴシック" charset="0"/>
              </a:endParaRPr>
            </a:p>
          </p:txBody>
        </p:sp>
        <p:sp>
          <p:nvSpPr>
            <p:cNvPr id="16" name="Freeform 45"/>
            <p:cNvSpPr>
              <a:spLocks noEditPoints="1"/>
            </p:cNvSpPr>
            <p:nvPr/>
          </p:nvSpPr>
          <p:spPr bwMode="auto">
            <a:xfrm>
              <a:off x="8716998" y="3148435"/>
              <a:ext cx="463353" cy="773386"/>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defTabSz="951248" fontAlgn="base">
                <a:spcBef>
                  <a:spcPct val="0"/>
                </a:spcBef>
                <a:spcAft>
                  <a:spcPct val="0"/>
                </a:spcAft>
                <a:defRPr/>
              </a:pPr>
              <a:endParaRPr lang="en-US" sz="1632" kern="0">
                <a:solidFill>
                  <a:srgbClr val="505050"/>
                </a:solidFill>
                <a:latin typeface="+mj-lt"/>
                <a:ea typeface="ＭＳ Ｐゴシック" charset="0"/>
              </a:endParaRPr>
            </a:p>
          </p:txBody>
        </p:sp>
      </p:grpSp>
      <p:sp>
        <p:nvSpPr>
          <p:cNvPr id="17" name="Rounded Rectangle 6"/>
          <p:cNvSpPr/>
          <p:nvPr/>
        </p:nvSpPr>
        <p:spPr bwMode="black">
          <a:xfrm rot="16200000">
            <a:off x="9067666" y="4156514"/>
            <a:ext cx="414054" cy="577363"/>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rgbClr val="FFFFFF"/>
          </a:solidFill>
          <a:ln w="10795" cap="flat" cmpd="sng" algn="ctr">
            <a:noFill/>
            <a:prstDash val="solid"/>
            <a:headEnd type="none" w="med" len="med"/>
            <a:tailEnd type="none" w="med" len="med"/>
          </a:ln>
          <a:effectLst/>
        </p:spPr>
        <p:txBody>
          <a:bodyPr vert="horz" wrap="square" lIns="0" tIns="31477" rIns="62956" bIns="31477" numCol="1" rtlCol="0" anchor="ctr" anchorCtr="0" compatLnSpc="1">
            <a:prstTxWarp prst="textNoShape">
              <a:avLst/>
            </a:prstTxWarp>
          </a:bodyPr>
          <a:lstStyle/>
          <a:p>
            <a:pPr algn="ctr" defTabSz="566611">
              <a:defRPr/>
            </a:pPr>
            <a:endParaRPr lang="en-US" sz="1122" kern="0" spc="-94" dirty="0">
              <a:gradFill>
                <a:gsLst>
                  <a:gs pos="0">
                    <a:srgbClr val="FFFFFF"/>
                  </a:gs>
                  <a:gs pos="100000">
                    <a:srgbClr val="FFFFFF"/>
                  </a:gs>
                </a:gsLst>
                <a:lin ang="5400000" scaled="0"/>
              </a:gradFill>
              <a:latin typeface="+mj-lt"/>
            </a:endParaRPr>
          </a:p>
        </p:txBody>
      </p:sp>
      <p:sp>
        <p:nvSpPr>
          <p:cNvPr id="18" name="Rectangle 17"/>
          <p:cNvSpPr/>
          <p:nvPr/>
        </p:nvSpPr>
        <p:spPr>
          <a:xfrm>
            <a:off x="1453167" y="3126492"/>
            <a:ext cx="2827525" cy="318286"/>
          </a:xfrm>
          <a:prstGeom prst="rect">
            <a:avLst/>
          </a:prstGeom>
        </p:spPr>
        <p:txBody>
          <a:bodyPr wrap="square">
            <a:spAutoFit/>
          </a:bodyPr>
          <a:lstStyle/>
          <a:p>
            <a:pPr defTabSz="950940" fontAlgn="base">
              <a:spcBef>
                <a:spcPct val="0"/>
              </a:spcBef>
              <a:spcAft>
                <a:spcPct val="0"/>
              </a:spcAft>
            </a:pPr>
            <a:r>
              <a:rPr lang="en-US" sz="1428" b="1" i="1" dirty="0">
                <a:latin typeface="+mj-lt"/>
                <a:cs typeface="Segoe UI" pitchFamily="34" charset="0"/>
              </a:rPr>
              <a:t>NATIVE APPLICATIONS</a:t>
            </a:r>
          </a:p>
        </p:txBody>
      </p:sp>
      <p:sp>
        <p:nvSpPr>
          <p:cNvPr id="19" name="Pentagon 18"/>
          <p:cNvSpPr/>
          <p:nvPr/>
        </p:nvSpPr>
        <p:spPr bwMode="auto">
          <a:xfrm>
            <a:off x="1293906" y="1522313"/>
            <a:ext cx="10029731" cy="1566070"/>
          </a:xfrm>
          <a:prstGeom prst="homePlate">
            <a:avLst>
              <a:gd name="adj" fmla="val 23330"/>
            </a:avLst>
          </a:prstGeom>
          <a:solidFill>
            <a:srgbClr val="EAEAEA"/>
          </a:solidFill>
          <a:ln w="38100" cap="flat">
            <a:noFill/>
            <a:prstDash val="sysDot"/>
            <a:miter lim="800000"/>
            <a:headEnd/>
            <a:tailEnd/>
          </a:ln>
          <a:effectLst/>
        </p:spPr>
        <p:txBody>
          <a:bodyPr vert="horz" wrap="square" lIns="126822" tIns="95117" rIns="126822" bIns="0" numCol="1" anchor="t" anchorCtr="0" compatLnSpc="1">
            <a:prstTxWarp prst="textNoShape">
              <a:avLst/>
            </a:prstTxWarp>
          </a:bodyPr>
          <a:lstStyle/>
          <a:p>
            <a:pPr algn="ctr" defTabSz="713227">
              <a:lnSpc>
                <a:spcPct val="110000"/>
              </a:lnSpc>
            </a:pPr>
            <a:endParaRPr lang="en-US" sz="1248" b="1" i="1" dirty="0" err="1">
              <a:gradFill>
                <a:gsLst>
                  <a:gs pos="0">
                    <a:srgbClr val="000000">
                      <a:lumMod val="75000"/>
                      <a:lumOff val="25000"/>
                    </a:srgbClr>
                  </a:gs>
                  <a:gs pos="80000">
                    <a:srgbClr val="000000">
                      <a:lumMod val="65000"/>
                      <a:lumOff val="35000"/>
                    </a:srgbClr>
                  </a:gs>
                </a:gsLst>
                <a:lin ang="16200000" scaled="0"/>
              </a:gradFill>
              <a:latin typeface="+mj-lt"/>
              <a:cs typeface="Segoe UI" pitchFamily="34" charset="0"/>
            </a:endParaRPr>
          </a:p>
        </p:txBody>
      </p:sp>
      <p:sp>
        <p:nvSpPr>
          <p:cNvPr id="20" name="Rectangle 19"/>
          <p:cNvSpPr/>
          <p:nvPr/>
        </p:nvSpPr>
        <p:spPr>
          <a:xfrm>
            <a:off x="1503862" y="1238030"/>
            <a:ext cx="2827525" cy="318286"/>
          </a:xfrm>
          <a:prstGeom prst="rect">
            <a:avLst/>
          </a:prstGeom>
        </p:spPr>
        <p:txBody>
          <a:bodyPr wrap="square">
            <a:spAutoFit/>
          </a:bodyPr>
          <a:lstStyle/>
          <a:p>
            <a:pPr defTabSz="950940" fontAlgn="base">
              <a:spcBef>
                <a:spcPct val="0"/>
              </a:spcBef>
              <a:spcAft>
                <a:spcPct val="0"/>
              </a:spcAft>
            </a:pPr>
            <a:r>
              <a:rPr lang="en-US" sz="1428" b="1" i="1" dirty="0">
                <a:latin typeface="+mj-lt"/>
                <a:cs typeface="Segoe UI" pitchFamily="34" charset="0"/>
              </a:rPr>
              <a:t>WEB APPLICATIONS</a:t>
            </a:r>
          </a:p>
        </p:txBody>
      </p:sp>
      <p:sp>
        <p:nvSpPr>
          <p:cNvPr id="21" name="Rectangle 20"/>
          <p:cNvSpPr/>
          <p:nvPr/>
        </p:nvSpPr>
        <p:spPr bwMode="auto">
          <a:xfrm>
            <a:off x="1507373" y="1672057"/>
            <a:ext cx="2998871" cy="1266585"/>
          </a:xfrm>
          <a:prstGeom prst="rect">
            <a:avLst/>
          </a:prstGeom>
          <a:solidFill>
            <a:srgbClr val="008272"/>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lnSpc>
                <a:spcPct val="90000"/>
              </a:lnSpc>
              <a:spcBef>
                <a:spcPct val="0"/>
              </a:spcBef>
              <a:spcAft>
                <a:spcPct val="0"/>
              </a:spcAft>
              <a:defRPr/>
            </a:pPr>
            <a:r>
              <a:rPr lang="en-US" sz="1428" kern="0" dirty="0" smtClean="0">
                <a:gradFill>
                  <a:gsLst>
                    <a:gs pos="100000">
                      <a:srgbClr val="FFFFFF"/>
                    </a:gs>
                    <a:gs pos="0">
                      <a:srgbClr val="FFFFFF"/>
                    </a:gs>
                  </a:gsLst>
                  <a:lin ang="16200000" scaled="0"/>
                </a:gradFill>
                <a:latin typeface="+mj-lt"/>
                <a:cs typeface="Segoe UI Light" pitchFamily="34" charset="0"/>
              </a:rPr>
              <a:t>Web-PC </a:t>
            </a:r>
            <a:r>
              <a:rPr lang="en-US" sz="1428" kern="0" dirty="0">
                <a:gradFill>
                  <a:gsLst>
                    <a:gs pos="100000">
                      <a:srgbClr val="FFFFFF"/>
                    </a:gs>
                    <a:gs pos="0">
                      <a:srgbClr val="FFFFFF"/>
                    </a:gs>
                  </a:gsLst>
                  <a:lin ang="16200000" scaled="0"/>
                </a:gradFill>
                <a:latin typeface="+mj-lt"/>
                <a:cs typeface="Segoe UI Light" pitchFamily="34" charset="0"/>
              </a:rPr>
              <a:t>form factor</a:t>
            </a:r>
            <a:endParaRPr lang="en-US" sz="1428" kern="0" dirty="0">
              <a:gradFill>
                <a:gsLst>
                  <a:gs pos="100000">
                    <a:srgbClr val="FFFFFF"/>
                  </a:gs>
                  <a:gs pos="0">
                    <a:srgbClr val="FFFFFF"/>
                  </a:gs>
                </a:gsLst>
                <a:lin ang="16200000" scaled="0"/>
              </a:gradFill>
              <a:latin typeface="+mj-lt"/>
              <a:ea typeface="Segoe UI" pitchFamily="34" charset="0"/>
              <a:cs typeface="Segoe UI" pitchFamily="34" charset="0"/>
            </a:endParaRPr>
          </a:p>
        </p:txBody>
      </p:sp>
      <p:sp>
        <p:nvSpPr>
          <p:cNvPr id="22" name="Freeform 626"/>
          <p:cNvSpPr>
            <a:spLocks noChangeAspect="1" noEditPoints="1"/>
          </p:cNvSpPr>
          <p:nvPr/>
        </p:nvSpPr>
        <p:spPr bwMode="auto">
          <a:xfrm>
            <a:off x="3678896" y="2310102"/>
            <a:ext cx="601796" cy="432677"/>
          </a:xfrm>
          <a:custGeom>
            <a:avLst/>
            <a:gdLst>
              <a:gd name="T0" fmla="*/ 340 w 400"/>
              <a:gd name="T1" fmla="*/ 0 h 214"/>
              <a:gd name="T2" fmla="*/ 61 w 400"/>
              <a:gd name="T3" fmla="*/ 0 h 214"/>
              <a:gd name="T4" fmla="*/ 51 w 400"/>
              <a:gd name="T5" fmla="*/ 10 h 214"/>
              <a:gd name="T6" fmla="*/ 51 w 400"/>
              <a:gd name="T7" fmla="*/ 181 h 214"/>
              <a:gd name="T8" fmla="*/ 61 w 400"/>
              <a:gd name="T9" fmla="*/ 191 h 214"/>
              <a:gd name="T10" fmla="*/ 340 w 400"/>
              <a:gd name="T11" fmla="*/ 191 h 214"/>
              <a:gd name="T12" fmla="*/ 350 w 400"/>
              <a:gd name="T13" fmla="*/ 181 h 214"/>
              <a:gd name="T14" fmla="*/ 350 w 400"/>
              <a:gd name="T15" fmla="*/ 10 h 214"/>
              <a:gd name="T16" fmla="*/ 340 w 400"/>
              <a:gd name="T17" fmla="*/ 0 h 214"/>
              <a:gd name="T18" fmla="*/ 337 w 400"/>
              <a:gd name="T19" fmla="*/ 179 h 214"/>
              <a:gd name="T20" fmla="*/ 64 w 400"/>
              <a:gd name="T21" fmla="*/ 179 h 214"/>
              <a:gd name="T22" fmla="*/ 64 w 400"/>
              <a:gd name="T23" fmla="*/ 11 h 214"/>
              <a:gd name="T24" fmla="*/ 337 w 400"/>
              <a:gd name="T25" fmla="*/ 11 h 214"/>
              <a:gd name="T26" fmla="*/ 337 w 400"/>
              <a:gd name="T27" fmla="*/ 179 h 214"/>
              <a:gd name="T28" fmla="*/ 228 w 400"/>
              <a:gd name="T29" fmla="*/ 198 h 214"/>
              <a:gd name="T30" fmla="*/ 228 w 400"/>
              <a:gd name="T31" fmla="*/ 200 h 214"/>
              <a:gd name="T32" fmla="*/ 224 w 400"/>
              <a:gd name="T33" fmla="*/ 203 h 214"/>
              <a:gd name="T34" fmla="*/ 177 w 400"/>
              <a:gd name="T35" fmla="*/ 203 h 214"/>
              <a:gd name="T36" fmla="*/ 173 w 400"/>
              <a:gd name="T37" fmla="*/ 200 h 214"/>
              <a:gd name="T38" fmla="*/ 173 w 400"/>
              <a:gd name="T39" fmla="*/ 198 h 214"/>
              <a:gd name="T40" fmla="*/ 0 w 400"/>
              <a:gd name="T41" fmla="*/ 198 h 214"/>
              <a:gd name="T42" fmla="*/ 0 w 400"/>
              <a:gd name="T43" fmla="*/ 208 h 214"/>
              <a:gd name="T44" fmla="*/ 13 w 400"/>
              <a:gd name="T45" fmla="*/ 214 h 214"/>
              <a:gd name="T46" fmla="*/ 13 w 400"/>
              <a:gd name="T47" fmla="*/ 214 h 214"/>
              <a:gd name="T48" fmla="*/ 387 w 400"/>
              <a:gd name="T49" fmla="*/ 214 h 214"/>
              <a:gd name="T50" fmla="*/ 387 w 400"/>
              <a:gd name="T51" fmla="*/ 214 h 214"/>
              <a:gd name="T52" fmla="*/ 400 w 400"/>
              <a:gd name="T53" fmla="*/ 208 h 214"/>
              <a:gd name="T54" fmla="*/ 400 w 400"/>
              <a:gd name="T55" fmla="*/ 198 h 214"/>
              <a:gd name="T56" fmla="*/ 228 w 400"/>
              <a:gd name="T57" fmla="*/ 19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0" h="214">
                <a:moveTo>
                  <a:pt x="340" y="0"/>
                </a:moveTo>
                <a:cubicBezTo>
                  <a:pt x="61" y="0"/>
                  <a:pt x="61" y="0"/>
                  <a:pt x="61" y="0"/>
                </a:cubicBezTo>
                <a:cubicBezTo>
                  <a:pt x="56" y="0"/>
                  <a:pt x="51" y="4"/>
                  <a:pt x="51" y="10"/>
                </a:cubicBezTo>
                <a:cubicBezTo>
                  <a:pt x="51" y="181"/>
                  <a:pt x="51" y="181"/>
                  <a:pt x="51" y="181"/>
                </a:cubicBezTo>
                <a:cubicBezTo>
                  <a:pt x="51" y="187"/>
                  <a:pt x="56" y="191"/>
                  <a:pt x="61" y="191"/>
                </a:cubicBezTo>
                <a:cubicBezTo>
                  <a:pt x="340" y="191"/>
                  <a:pt x="340" y="191"/>
                  <a:pt x="340" y="191"/>
                </a:cubicBezTo>
                <a:cubicBezTo>
                  <a:pt x="346" y="191"/>
                  <a:pt x="350" y="187"/>
                  <a:pt x="350" y="181"/>
                </a:cubicBezTo>
                <a:cubicBezTo>
                  <a:pt x="350" y="10"/>
                  <a:pt x="350" y="10"/>
                  <a:pt x="350" y="10"/>
                </a:cubicBezTo>
                <a:cubicBezTo>
                  <a:pt x="350" y="4"/>
                  <a:pt x="346" y="0"/>
                  <a:pt x="340" y="0"/>
                </a:cubicBezTo>
                <a:close/>
                <a:moveTo>
                  <a:pt x="337" y="179"/>
                </a:moveTo>
                <a:cubicBezTo>
                  <a:pt x="64" y="179"/>
                  <a:pt x="64" y="179"/>
                  <a:pt x="64" y="179"/>
                </a:cubicBezTo>
                <a:cubicBezTo>
                  <a:pt x="64" y="11"/>
                  <a:pt x="64" y="11"/>
                  <a:pt x="64" y="11"/>
                </a:cubicBezTo>
                <a:cubicBezTo>
                  <a:pt x="337" y="11"/>
                  <a:pt x="337" y="11"/>
                  <a:pt x="337" y="11"/>
                </a:cubicBezTo>
                <a:cubicBezTo>
                  <a:pt x="337" y="179"/>
                  <a:pt x="337" y="179"/>
                  <a:pt x="337" y="179"/>
                </a:cubicBezTo>
                <a:close/>
                <a:moveTo>
                  <a:pt x="228" y="198"/>
                </a:moveTo>
                <a:cubicBezTo>
                  <a:pt x="228" y="200"/>
                  <a:pt x="228" y="200"/>
                  <a:pt x="228" y="200"/>
                </a:cubicBezTo>
                <a:cubicBezTo>
                  <a:pt x="228" y="202"/>
                  <a:pt x="226" y="203"/>
                  <a:pt x="224" y="203"/>
                </a:cubicBezTo>
                <a:cubicBezTo>
                  <a:pt x="177" y="203"/>
                  <a:pt x="177" y="203"/>
                  <a:pt x="177" y="203"/>
                </a:cubicBezTo>
                <a:cubicBezTo>
                  <a:pt x="175" y="203"/>
                  <a:pt x="173" y="202"/>
                  <a:pt x="173" y="200"/>
                </a:cubicBezTo>
                <a:cubicBezTo>
                  <a:pt x="173" y="198"/>
                  <a:pt x="173" y="198"/>
                  <a:pt x="173" y="198"/>
                </a:cubicBezTo>
                <a:cubicBezTo>
                  <a:pt x="0" y="198"/>
                  <a:pt x="0" y="198"/>
                  <a:pt x="0" y="198"/>
                </a:cubicBezTo>
                <a:cubicBezTo>
                  <a:pt x="0" y="208"/>
                  <a:pt x="0" y="208"/>
                  <a:pt x="0" y="208"/>
                </a:cubicBezTo>
                <a:cubicBezTo>
                  <a:pt x="0" y="208"/>
                  <a:pt x="9" y="214"/>
                  <a:pt x="13" y="214"/>
                </a:cubicBezTo>
                <a:cubicBezTo>
                  <a:pt x="13" y="214"/>
                  <a:pt x="13" y="214"/>
                  <a:pt x="13" y="214"/>
                </a:cubicBezTo>
                <a:cubicBezTo>
                  <a:pt x="387" y="214"/>
                  <a:pt x="387" y="214"/>
                  <a:pt x="387" y="214"/>
                </a:cubicBezTo>
                <a:cubicBezTo>
                  <a:pt x="387" y="214"/>
                  <a:pt x="387" y="214"/>
                  <a:pt x="387" y="214"/>
                </a:cubicBezTo>
                <a:cubicBezTo>
                  <a:pt x="391" y="214"/>
                  <a:pt x="400" y="208"/>
                  <a:pt x="400" y="208"/>
                </a:cubicBezTo>
                <a:cubicBezTo>
                  <a:pt x="400" y="198"/>
                  <a:pt x="400" y="198"/>
                  <a:pt x="400" y="198"/>
                </a:cubicBezTo>
                <a:lnTo>
                  <a:pt x="228" y="198"/>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defTabSz="932597">
              <a:defRPr/>
            </a:pPr>
            <a:endParaRPr lang="en-US" sz="1836" kern="0">
              <a:solidFill>
                <a:sysClr val="windowText" lastClr="000000"/>
              </a:solidFill>
              <a:latin typeface="+mj-lt"/>
            </a:endParaRPr>
          </a:p>
        </p:txBody>
      </p:sp>
      <p:sp>
        <p:nvSpPr>
          <p:cNvPr id="23" name="Pentagon 22"/>
          <p:cNvSpPr/>
          <p:nvPr/>
        </p:nvSpPr>
        <p:spPr bwMode="auto">
          <a:xfrm>
            <a:off x="1293906" y="5360192"/>
            <a:ext cx="10029731" cy="1566070"/>
          </a:xfrm>
          <a:prstGeom prst="homePlate">
            <a:avLst>
              <a:gd name="adj" fmla="val 23330"/>
            </a:avLst>
          </a:prstGeom>
          <a:solidFill>
            <a:srgbClr val="EAEAEA"/>
          </a:solidFill>
          <a:ln w="38100" cap="flat">
            <a:noFill/>
            <a:prstDash val="sysDot"/>
            <a:miter lim="800000"/>
            <a:headEnd/>
            <a:tailEnd/>
          </a:ln>
          <a:effectLst/>
        </p:spPr>
        <p:txBody>
          <a:bodyPr vert="horz" wrap="square" lIns="126822" tIns="95117" rIns="126822" bIns="0" numCol="1" anchor="t" anchorCtr="0" compatLnSpc="1">
            <a:prstTxWarp prst="textNoShape">
              <a:avLst/>
            </a:prstTxWarp>
          </a:bodyPr>
          <a:lstStyle/>
          <a:p>
            <a:pPr algn="ctr" defTabSz="713227">
              <a:lnSpc>
                <a:spcPct val="110000"/>
              </a:lnSpc>
            </a:pPr>
            <a:endParaRPr lang="en-US" sz="1248" b="1" i="1" dirty="0" err="1">
              <a:gradFill>
                <a:gsLst>
                  <a:gs pos="0">
                    <a:srgbClr val="000000">
                      <a:lumMod val="75000"/>
                      <a:lumOff val="25000"/>
                    </a:srgbClr>
                  </a:gs>
                  <a:gs pos="80000">
                    <a:srgbClr val="000000">
                      <a:lumMod val="65000"/>
                      <a:lumOff val="35000"/>
                    </a:srgbClr>
                  </a:gs>
                </a:gsLst>
                <a:lin ang="16200000" scaled="0"/>
              </a:gradFill>
              <a:latin typeface="+mj-lt"/>
              <a:cs typeface="Segoe UI" pitchFamily="34" charset="0"/>
            </a:endParaRPr>
          </a:p>
        </p:txBody>
      </p:sp>
      <p:sp>
        <p:nvSpPr>
          <p:cNvPr id="24" name="Rectangle 23"/>
          <p:cNvSpPr/>
          <p:nvPr/>
        </p:nvSpPr>
        <p:spPr bwMode="auto">
          <a:xfrm>
            <a:off x="1514178" y="5516068"/>
            <a:ext cx="2998871" cy="1266585"/>
          </a:xfrm>
          <a:prstGeom prst="rect">
            <a:avLst/>
          </a:prstGeom>
          <a:solidFill>
            <a:srgbClr val="008272"/>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lnSpc>
                <a:spcPct val="90000"/>
              </a:lnSpc>
              <a:spcBef>
                <a:spcPct val="0"/>
              </a:spcBef>
              <a:spcAft>
                <a:spcPct val="0"/>
              </a:spcAft>
              <a:defRPr/>
            </a:pPr>
            <a:r>
              <a:rPr lang="en-US" sz="1428" kern="0" dirty="0">
                <a:gradFill>
                  <a:gsLst>
                    <a:gs pos="100000">
                      <a:srgbClr val="FFFFFF"/>
                    </a:gs>
                    <a:gs pos="0">
                      <a:srgbClr val="FFFFFF"/>
                    </a:gs>
                  </a:gsLst>
                  <a:lin ang="16200000" scaled="0"/>
                </a:gradFill>
                <a:latin typeface="+mj-lt"/>
                <a:cs typeface="Segoe UI Light" pitchFamily="34" charset="0"/>
              </a:rPr>
              <a:t>On-premises only</a:t>
            </a:r>
            <a:endParaRPr lang="en-US" sz="1428" kern="0" dirty="0">
              <a:gradFill>
                <a:gsLst>
                  <a:gs pos="100000">
                    <a:srgbClr val="FFFFFF"/>
                  </a:gs>
                  <a:gs pos="0">
                    <a:srgbClr val="FFFFFF"/>
                  </a:gs>
                </a:gsLst>
                <a:lin ang="16200000" scaled="0"/>
              </a:gradFill>
              <a:latin typeface="+mj-lt"/>
              <a:ea typeface="Segoe UI" pitchFamily="34" charset="0"/>
              <a:cs typeface="Segoe UI" pitchFamily="34" charset="0"/>
            </a:endParaRPr>
          </a:p>
        </p:txBody>
      </p:sp>
      <p:pic>
        <p:nvPicPr>
          <p:cNvPr id="25" name="Picture 2" descr="\\MAGNUM\Projects\Microsoft\Cloud Power FY12\Design\ICONS_PNG\Building.png"/>
          <p:cNvPicPr>
            <a:picLocks noChangeAspect="1" noChangeArrowheads="1"/>
          </p:cNvPicPr>
          <p:nvPr/>
        </p:nvPicPr>
        <p:blipFill>
          <a:blip r:embed="rId3" cstate="print">
            <a:biLevel thresh="50000"/>
          </a:blip>
          <a:srcRect/>
          <a:stretch>
            <a:fillRect/>
          </a:stretch>
        </p:blipFill>
        <p:spPr bwMode="auto">
          <a:xfrm>
            <a:off x="3258897" y="5911049"/>
            <a:ext cx="884076" cy="770059"/>
          </a:xfrm>
          <a:prstGeom prst="rect">
            <a:avLst/>
          </a:prstGeom>
          <a:noFill/>
        </p:spPr>
      </p:pic>
      <p:sp>
        <p:nvSpPr>
          <p:cNvPr id="26" name="Rectangle 25"/>
          <p:cNvSpPr/>
          <p:nvPr/>
        </p:nvSpPr>
        <p:spPr bwMode="auto">
          <a:xfrm>
            <a:off x="5377135" y="5514316"/>
            <a:ext cx="1590840" cy="1266585"/>
          </a:xfrm>
          <a:prstGeom prst="rect">
            <a:avLst/>
          </a:prstGeom>
          <a:solidFill>
            <a:srgbClr val="008272"/>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lnSpc>
                <a:spcPct val="90000"/>
              </a:lnSpc>
              <a:spcBef>
                <a:spcPct val="0"/>
              </a:spcBef>
              <a:spcAft>
                <a:spcPct val="0"/>
              </a:spcAft>
              <a:defRPr/>
            </a:pPr>
            <a:r>
              <a:rPr lang="en-US" sz="1428" kern="0" dirty="0">
                <a:gradFill>
                  <a:gsLst>
                    <a:gs pos="100000">
                      <a:srgbClr val="FFFFFF"/>
                    </a:gs>
                    <a:gs pos="0">
                      <a:srgbClr val="FFFFFF"/>
                    </a:gs>
                  </a:gsLst>
                  <a:lin ang="16200000" scaled="0"/>
                </a:gradFill>
                <a:latin typeface="+mj-lt"/>
                <a:cs typeface="Segoe UI Light" pitchFamily="34" charset="0"/>
              </a:rPr>
              <a:t>Hybrid</a:t>
            </a:r>
            <a:endParaRPr lang="en-US" sz="1428" kern="0" dirty="0">
              <a:gradFill>
                <a:gsLst>
                  <a:gs pos="100000">
                    <a:srgbClr val="FFFFFF"/>
                  </a:gs>
                  <a:gs pos="0">
                    <a:srgbClr val="FFFFFF"/>
                  </a:gs>
                </a:gsLst>
                <a:lin ang="16200000" scaled="0"/>
              </a:gradFill>
              <a:latin typeface="+mj-lt"/>
              <a:ea typeface="Segoe UI" pitchFamily="34" charset="0"/>
              <a:cs typeface="Segoe UI" pitchFamily="34" charset="0"/>
            </a:endParaRPr>
          </a:p>
        </p:txBody>
      </p:sp>
      <p:sp>
        <p:nvSpPr>
          <p:cNvPr id="27" name="Freeform 10"/>
          <p:cNvSpPr>
            <a:spLocks noEditPoints="1"/>
          </p:cNvSpPr>
          <p:nvPr/>
        </p:nvSpPr>
        <p:spPr bwMode="black">
          <a:xfrm>
            <a:off x="5983839" y="6213953"/>
            <a:ext cx="455005" cy="236561"/>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47"/>
            <a:endParaRPr lang="en-US" sz="1377">
              <a:solidFill>
                <a:prstClr val="black"/>
              </a:solidFill>
              <a:latin typeface="+mj-lt"/>
              <a:cs typeface="Segoe UI Light" pitchFamily="34" charset="0"/>
            </a:endParaRPr>
          </a:p>
        </p:txBody>
      </p:sp>
      <p:sp>
        <p:nvSpPr>
          <p:cNvPr id="28" name="Rectangle 27"/>
          <p:cNvSpPr/>
          <p:nvPr/>
        </p:nvSpPr>
        <p:spPr>
          <a:xfrm>
            <a:off x="1453166" y="5078308"/>
            <a:ext cx="2827525" cy="318286"/>
          </a:xfrm>
          <a:prstGeom prst="rect">
            <a:avLst/>
          </a:prstGeom>
        </p:spPr>
        <p:txBody>
          <a:bodyPr wrap="square">
            <a:spAutoFit/>
          </a:bodyPr>
          <a:lstStyle/>
          <a:p>
            <a:pPr defTabSz="950940" fontAlgn="base">
              <a:spcBef>
                <a:spcPct val="0"/>
              </a:spcBef>
              <a:spcAft>
                <a:spcPct val="0"/>
              </a:spcAft>
            </a:pPr>
            <a:r>
              <a:rPr lang="en-US" sz="1428" b="1" i="1" dirty="0">
                <a:latin typeface="+mj-lt"/>
                <a:cs typeface="Segoe UI" pitchFamily="34" charset="0"/>
              </a:rPr>
              <a:t>SERVICES</a:t>
            </a:r>
          </a:p>
        </p:txBody>
      </p:sp>
      <p:sp>
        <p:nvSpPr>
          <p:cNvPr id="29" name="Rectangle 28"/>
          <p:cNvSpPr/>
          <p:nvPr/>
        </p:nvSpPr>
        <p:spPr bwMode="auto">
          <a:xfrm>
            <a:off x="5377135" y="1669469"/>
            <a:ext cx="2998871" cy="1266585"/>
          </a:xfrm>
          <a:prstGeom prst="rect">
            <a:avLst/>
          </a:prstGeom>
          <a:solidFill>
            <a:srgbClr val="008272"/>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lnSpc>
                <a:spcPct val="90000"/>
              </a:lnSpc>
              <a:spcBef>
                <a:spcPct val="0"/>
              </a:spcBef>
              <a:spcAft>
                <a:spcPct val="0"/>
              </a:spcAft>
              <a:defRPr/>
            </a:pPr>
            <a:r>
              <a:rPr lang="en-US" sz="1428" kern="0" dirty="0" smtClean="0">
                <a:gradFill>
                  <a:gsLst>
                    <a:gs pos="100000">
                      <a:srgbClr val="FFFFFF"/>
                    </a:gs>
                    <a:gs pos="0">
                      <a:srgbClr val="FFFFFF"/>
                    </a:gs>
                  </a:gsLst>
                  <a:lin ang="16200000" scaled="0"/>
                </a:gradFill>
                <a:latin typeface="+mj-lt"/>
                <a:cs typeface="Segoe UI Light" pitchFamily="34" charset="0"/>
              </a:rPr>
              <a:t>Web tablet </a:t>
            </a:r>
            <a:r>
              <a:rPr lang="en-US" sz="1428" kern="0" dirty="0">
                <a:gradFill>
                  <a:gsLst>
                    <a:gs pos="100000">
                      <a:srgbClr val="FFFFFF"/>
                    </a:gs>
                    <a:gs pos="0">
                      <a:srgbClr val="FFFFFF"/>
                    </a:gs>
                  </a:gsLst>
                  <a:lin ang="16200000" scaled="0"/>
                </a:gradFill>
                <a:latin typeface="+mj-lt"/>
                <a:cs typeface="Segoe UI Light" pitchFamily="34" charset="0"/>
              </a:rPr>
              <a:t>/ </a:t>
            </a:r>
            <a:r>
              <a:rPr lang="en-US" sz="1428" kern="0" dirty="0" smtClean="0">
                <a:gradFill>
                  <a:gsLst>
                    <a:gs pos="100000">
                      <a:srgbClr val="FFFFFF"/>
                    </a:gs>
                    <a:gs pos="0">
                      <a:srgbClr val="FFFFFF"/>
                    </a:gs>
                  </a:gsLst>
                  <a:lin ang="16200000" scaled="0"/>
                </a:gradFill>
                <a:latin typeface="+mj-lt"/>
                <a:cs typeface="Segoe UI Light" pitchFamily="34" charset="0"/>
              </a:rPr>
              <a:t>phone </a:t>
            </a:r>
            <a:r>
              <a:rPr lang="en-US" sz="1428" kern="0" dirty="0">
                <a:gradFill>
                  <a:gsLst>
                    <a:gs pos="100000">
                      <a:srgbClr val="FFFFFF"/>
                    </a:gs>
                    <a:gs pos="0">
                      <a:srgbClr val="FFFFFF"/>
                    </a:gs>
                  </a:gsLst>
                  <a:lin ang="16200000" scaled="0"/>
                </a:gradFill>
                <a:latin typeface="+mj-lt"/>
                <a:cs typeface="Segoe UI Light" pitchFamily="34" charset="0"/>
              </a:rPr>
              <a:t>form-factors</a:t>
            </a:r>
            <a:endParaRPr lang="en-US" sz="1428" kern="0" dirty="0">
              <a:gradFill>
                <a:gsLst>
                  <a:gs pos="100000">
                    <a:srgbClr val="FFFFFF"/>
                  </a:gs>
                  <a:gs pos="0">
                    <a:srgbClr val="FFFFFF"/>
                  </a:gs>
                </a:gsLst>
                <a:lin ang="16200000" scaled="0"/>
              </a:gradFill>
              <a:latin typeface="+mj-lt"/>
              <a:ea typeface="Segoe UI" pitchFamily="34" charset="0"/>
              <a:cs typeface="Segoe UI" pitchFamily="34" charset="0"/>
            </a:endParaRPr>
          </a:p>
        </p:txBody>
      </p:sp>
      <p:sp>
        <p:nvSpPr>
          <p:cNvPr id="30" name="Freeform 45"/>
          <p:cNvSpPr>
            <a:spLocks noEditPoints="1"/>
          </p:cNvSpPr>
          <p:nvPr/>
        </p:nvSpPr>
        <p:spPr bwMode="auto">
          <a:xfrm>
            <a:off x="7819550" y="2321328"/>
            <a:ext cx="202279" cy="370191"/>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defTabSz="951248" fontAlgn="base">
              <a:spcBef>
                <a:spcPct val="0"/>
              </a:spcBef>
              <a:spcAft>
                <a:spcPct val="0"/>
              </a:spcAft>
              <a:defRPr/>
            </a:pPr>
            <a:endParaRPr lang="en-US" sz="1632" kern="0">
              <a:solidFill>
                <a:srgbClr val="505050"/>
              </a:solidFill>
              <a:latin typeface="+mj-lt"/>
              <a:ea typeface="ＭＳ Ｐゴシック" charset="0"/>
            </a:endParaRPr>
          </a:p>
        </p:txBody>
      </p:sp>
      <p:sp>
        <p:nvSpPr>
          <p:cNvPr id="31" name="Rounded Rectangle 6"/>
          <p:cNvSpPr/>
          <p:nvPr/>
        </p:nvSpPr>
        <p:spPr bwMode="black">
          <a:xfrm rot="16200000">
            <a:off x="7179697" y="2228672"/>
            <a:ext cx="414054" cy="577363"/>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rgbClr val="FFFFFF"/>
          </a:solidFill>
          <a:ln w="10795" cap="flat" cmpd="sng" algn="ctr">
            <a:noFill/>
            <a:prstDash val="solid"/>
            <a:headEnd type="none" w="med" len="med"/>
            <a:tailEnd type="none" w="med" len="med"/>
          </a:ln>
          <a:effectLst/>
        </p:spPr>
        <p:txBody>
          <a:bodyPr vert="horz" wrap="square" lIns="0" tIns="31477" rIns="62956" bIns="31477" numCol="1" rtlCol="0" anchor="ctr" anchorCtr="0" compatLnSpc="1">
            <a:prstTxWarp prst="textNoShape">
              <a:avLst/>
            </a:prstTxWarp>
          </a:bodyPr>
          <a:lstStyle/>
          <a:p>
            <a:pPr algn="ctr" defTabSz="566611">
              <a:defRPr/>
            </a:pPr>
            <a:endParaRPr lang="en-US" sz="1122" kern="0" spc="-94" dirty="0">
              <a:gradFill>
                <a:gsLst>
                  <a:gs pos="0">
                    <a:srgbClr val="FFFFFF"/>
                  </a:gs>
                  <a:gs pos="100000">
                    <a:srgbClr val="FFFFFF"/>
                  </a:gs>
                </a:gsLst>
                <a:lin ang="5400000" scaled="0"/>
              </a:gradFill>
              <a:latin typeface="+mj-lt"/>
            </a:endParaRPr>
          </a:p>
        </p:txBody>
      </p:sp>
      <p:sp>
        <p:nvSpPr>
          <p:cNvPr id="32" name="Rectangle 31"/>
          <p:cNvSpPr/>
          <p:nvPr/>
        </p:nvSpPr>
        <p:spPr bwMode="auto">
          <a:xfrm>
            <a:off x="1501335" y="3545825"/>
            <a:ext cx="3004908" cy="1266585"/>
          </a:xfrm>
          <a:prstGeom prst="rect">
            <a:avLst/>
          </a:prstGeom>
          <a:solidFill>
            <a:srgbClr val="008272"/>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lnSpc>
                <a:spcPct val="90000"/>
              </a:lnSpc>
              <a:spcBef>
                <a:spcPct val="0"/>
              </a:spcBef>
              <a:spcAft>
                <a:spcPct val="0"/>
              </a:spcAft>
              <a:defRPr/>
            </a:pPr>
            <a:r>
              <a:rPr lang="en-US" sz="1428" kern="0" dirty="0">
                <a:gradFill>
                  <a:gsLst>
                    <a:gs pos="100000">
                      <a:srgbClr val="FFFFFF"/>
                    </a:gs>
                    <a:gs pos="0">
                      <a:srgbClr val="FFFFFF"/>
                    </a:gs>
                  </a:gsLst>
                  <a:lin ang="16200000" scaled="0"/>
                </a:gradFill>
                <a:latin typeface="+mj-lt"/>
                <a:cs typeface="Segoe UI Light" pitchFamily="34" charset="0"/>
              </a:rPr>
              <a:t>Desktop-only</a:t>
            </a:r>
            <a:endParaRPr lang="en-US" sz="1428" kern="0" dirty="0">
              <a:gradFill>
                <a:gsLst>
                  <a:gs pos="100000">
                    <a:srgbClr val="FFFFFF"/>
                  </a:gs>
                  <a:gs pos="0">
                    <a:srgbClr val="FFFFFF"/>
                  </a:gs>
                </a:gsLst>
                <a:lin ang="16200000" scaled="0"/>
              </a:gradFill>
              <a:latin typeface="+mj-lt"/>
              <a:ea typeface="Segoe UI" pitchFamily="34" charset="0"/>
              <a:cs typeface="Segoe UI" pitchFamily="34" charset="0"/>
            </a:endParaRPr>
          </a:p>
        </p:txBody>
      </p:sp>
      <p:sp>
        <p:nvSpPr>
          <p:cNvPr id="33" name="Freeform 626"/>
          <p:cNvSpPr>
            <a:spLocks noChangeAspect="1" noEditPoints="1"/>
          </p:cNvSpPr>
          <p:nvPr/>
        </p:nvSpPr>
        <p:spPr bwMode="auto">
          <a:xfrm>
            <a:off x="3678896" y="4233051"/>
            <a:ext cx="601796" cy="432677"/>
          </a:xfrm>
          <a:custGeom>
            <a:avLst/>
            <a:gdLst>
              <a:gd name="T0" fmla="*/ 340 w 400"/>
              <a:gd name="T1" fmla="*/ 0 h 214"/>
              <a:gd name="T2" fmla="*/ 61 w 400"/>
              <a:gd name="T3" fmla="*/ 0 h 214"/>
              <a:gd name="T4" fmla="*/ 51 w 400"/>
              <a:gd name="T5" fmla="*/ 10 h 214"/>
              <a:gd name="T6" fmla="*/ 51 w 400"/>
              <a:gd name="T7" fmla="*/ 181 h 214"/>
              <a:gd name="T8" fmla="*/ 61 w 400"/>
              <a:gd name="T9" fmla="*/ 191 h 214"/>
              <a:gd name="T10" fmla="*/ 340 w 400"/>
              <a:gd name="T11" fmla="*/ 191 h 214"/>
              <a:gd name="T12" fmla="*/ 350 w 400"/>
              <a:gd name="T13" fmla="*/ 181 h 214"/>
              <a:gd name="T14" fmla="*/ 350 w 400"/>
              <a:gd name="T15" fmla="*/ 10 h 214"/>
              <a:gd name="T16" fmla="*/ 340 w 400"/>
              <a:gd name="T17" fmla="*/ 0 h 214"/>
              <a:gd name="T18" fmla="*/ 337 w 400"/>
              <a:gd name="T19" fmla="*/ 179 h 214"/>
              <a:gd name="T20" fmla="*/ 64 w 400"/>
              <a:gd name="T21" fmla="*/ 179 h 214"/>
              <a:gd name="T22" fmla="*/ 64 w 400"/>
              <a:gd name="T23" fmla="*/ 11 h 214"/>
              <a:gd name="T24" fmla="*/ 337 w 400"/>
              <a:gd name="T25" fmla="*/ 11 h 214"/>
              <a:gd name="T26" fmla="*/ 337 w 400"/>
              <a:gd name="T27" fmla="*/ 179 h 214"/>
              <a:gd name="T28" fmla="*/ 228 w 400"/>
              <a:gd name="T29" fmla="*/ 198 h 214"/>
              <a:gd name="T30" fmla="*/ 228 w 400"/>
              <a:gd name="T31" fmla="*/ 200 h 214"/>
              <a:gd name="T32" fmla="*/ 224 w 400"/>
              <a:gd name="T33" fmla="*/ 203 h 214"/>
              <a:gd name="T34" fmla="*/ 177 w 400"/>
              <a:gd name="T35" fmla="*/ 203 h 214"/>
              <a:gd name="T36" fmla="*/ 173 w 400"/>
              <a:gd name="T37" fmla="*/ 200 h 214"/>
              <a:gd name="T38" fmla="*/ 173 w 400"/>
              <a:gd name="T39" fmla="*/ 198 h 214"/>
              <a:gd name="T40" fmla="*/ 0 w 400"/>
              <a:gd name="T41" fmla="*/ 198 h 214"/>
              <a:gd name="T42" fmla="*/ 0 w 400"/>
              <a:gd name="T43" fmla="*/ 208 h 214"/>
              <a:gd name="T44" fmla="*/ 13 w 400"/>
              <a:gd name="T45" fmla="*/ 214 h 214"/>
              <a:gd name="T46" fmla="*/ 13 w 400"/>
              <a:gd name="T47" fmla="*/ 214 h 214"/>
              <a:gd name="T48" fmla="*/ 387 w 400"/>
              <a:gd name="T49" fmla="*/ 214 h 214"/>
              <a:gd name="T50" fmla="*/ 387 w 400"/>
              <a:gd name="T51" fmla="*/ 214 h 214"/>
              <a:gd name="T52" fmla="*/ 400 w 400"/>
              <a:gd name="T53" fmla="*/ 208 h 214"/>
              <a:gd name="T54" fmla="*/ 400 w 400"/>
              <a:gd name="T55" fmla="*/ 198 h 214"/>
              <a:gd name="T56" fmla="*/ 228 w 400"/>
              <a:gd name="T57" fmla="*/ 19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0" h="214">
                <a:moveTo>
                  <a:pt x="340" y="0"/>
                </a:moveTo>
                <a:cubicBezTo>
                  <a:pt x="61" y="0"/>
                  <a:pt x="61" y="0"/>
                  <a:pt x="61" y="0"/>
                </a:cubicBezTo>
                <a:cubicBezTo>
                  <a:pt x="56" y="0"/>
                  <a:pt x="51" y="4"/>
                  <a:pt x="51" y="10"/>
                </a:cubicBezTo>
                <a:cubicBezTo>
                  <a:pt x="51" y="181"/>
                  <a:pt x="51" y="181"/>
                  <a:pt x="51" y="181"/>
                </a:cubicBezTo>
                <a:cubicBezTo>
                  <a:pt x="51" y="187"/>
                  <a:pt x="56" y="191"/>
                  <a:pt x="61" y="191"/>
                </a:cubicBezTo>
                <a:cubicBezTo>
                  <a:pt x="340" y="191"/>
                  <a:pt x="340" y="191"/>
                  <a:pt x="340" y="191"/>
                </a:cubicBezTo>
                <a:cubicBezTo>
                  <a:pt x="346" y="191"/>
                  <a:pt x="350" y="187"/>
                  <a:pt x="350" y="181"/>
                </a:cubicBezTo>
                <a:cubicBezTo>
                  <a:pt x="350" y="10"/>
                  <a:pt x="350" y="10"/>
                  <a:pt x="350" y="10"/>
                </a:cubicBezTo>
                <a:cubicBezTo>
                  <a:pt x="350" y="4"/>
                  <a:pt x="346" y="0"/>
                  <a:pt x="340" y="0"/>
                </a:cubicBezTo>
                <a:close/>
                <a:moveTo>
                  <a:pt x="337" y="179"/>
                </a:moveTo>
                <a:cubicBezTo>
                  <a:pt x="64" y="179"/>
                  <a:pt x="64" y="179"/>
                  <a:pt x="64" y="179"/>
                </a:cubicBezTo>
                <a:cubicBezTo>
                  <a:pt x="64" y="11"/>
                  <a:pt x="64" y="11"/>
                  <a:pt x="64" y="11"/>
                </a:cubicBezTo>
                <a:cubicBezTo>
                  <a:pt x="337" y="11"/>
                  <a:pt x="337" y="11"/>
                  <a:pt x="337" y="11"/>
                </a:cubicBezTo>
                <a:cubicBezTo>
                  <a:pt x="337" y="179"/>
                  <a:pt x="337" y="179"/>
                  <a:pt x="337" y="179"/>
                </a:cubicBezTo>
                <a:close/>
                <a:moveTo>
                  <a:pt x="228" y="198"/>
                </a:moveTo>
                <a:cubicBezTo>
                  <a:pt x="228" y="200"/>
                  <a:pt x="228" y="200"/>
                  <a:pt x="228" y="200"/>
                </a:cubicBezTo>
                <a:cubicBezTo>
                  <a:pt x="228" y="202"/>
                  <a:pt x="226" y="203"/>
                  <a:pt x="224" y="203"/>
                </a:cubicBezTo>
                <a:cubicBezTo>
                  <a:pt x="177" y="203"/>
                  <a:pt x="177" y="203"/>
                  <a:pt x="177" y="203"/>
                </a:cubicBezTo>
                <a:cubicBezTo>
                  <a:pt x="175" y="203"/>
                  <a:pt x="173" y="202"/>
                  <a:pt x="173" y="200"/>
                </a:cubicBezTo>
                <a:cubicBezTo>
                  <a:pt x="173" y="198"/>
                  <a:pt x="173" y="198"/>
                  <a:pt x="173" y="198"/>
                </a:cubicBezTo>
                <a:cubicBezTo>
                  <a:pt x="0" y="198"/>
                  <a:pt x="0" y="198"/>
                  <a:pt x="0" y="198"/>
                </a:cubicBezTo>
                <a:cubicBezTo>
                  <a:pt x="0" y="208"/>
                  <a:pt x="0" y="208"/>
                  <a:pt x="0" y="208"/>
                </a:cubicBezTo>
                <a:cubicBezTo>
                  <a:pt x="0" y="208"/>
                  <a:pt x="9" y="214"/>
                  <a:pt x="13" y="214"/>
                </a:cubicBezTo>
                <a:cubicBezTo>
                  <a:pt x="13" y="214"/>
                  <a:pt x="13" y="214"/>
                  <a:pt x="13" y="214"/>
                </a:cubicBezTo>
                <a:cubicBezTo>
                  <a:pt x="387" y="214"/>
                  <a:pt x="387" y="214"/>
                  <a:pt x="387" y="214"/>
                </a:cubicBezTo>
                <a:cubicBezTo>
                  <a:pt x="387" y="214"/>
                  <a:pt x="387" y="214"/>
                  <a:pt x="387" y="214"/>
                </a:cubicBezTo>
                <a:cubicBezTo>
                  <a:pt x="391" y="214"/>
                  <a:pt x="400" y="208"/>
                  <a:pt x="400" y="208"/>
                </a:cubicBezTo>
                <a:cubicBezTo>
                  <a:pt x="400" y="198"/>
                  <a:pt x="400" y="198"/>
                  <a:pt x="400" y="198"/>
                </a:cubicBezTo>
                <a:lnTo>
                  <a:pt x="228" y="198"/>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defTabSz="932597">
              <a:defRPr/>
            </a:pPr>
            <a:endParaRPr lang="en-US" sz="1836" kern="0">
              <a:solidFill>
                <a:sysClr val="windowText" lastClr="000000"/>
              </a:solidFill>
              <a:latin typeface="+mj-lt"/>
            </a:endParaRPr>
          </a:p>
        </p:txBody>
      </p:sp>
      <p:sp>
        <p:nvSpPr>
          <p:cNvPr id="34" name="Rectangle 33"/>
          <p:cNvSpPr/>
          <p:nvPr/>
        </p:nvSpPr>
        <p:spPr bwMode="auto">
          <a:xfrm>
            <a:off x="7056753" y="5514316"/>
            <a:ext cx="1590840" cy="1266585"/>
          </a:xfrm>
          <a:prstGeom prst="rect">
            <a:avLst/>
          </a:prstGeom>
          <a:solidFill>
            <a:srgbClr val="008272"/>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lnSpc>
                <a:spcPct val="90000"/>
              </a:lnSpc>
              <a:spcBef>
                <a:spcPct val="0"/>
              </a:spcBef>
              <a:spcAft>
                <a:spcPct val="0"/>
              </a:spcAft>
              <a:defRPr/>
            </a:pPr>
            <a:r>
              <a:rPr lang="en-US" sz="1428" kern="0" dirty="0">
                <a:gradFill>
                  <a:gsLst>
                    <a:gs pos="100000">
                      <a:srgbClr val="FFFFFF"/>
                    </a:gs>
                    <a:gs pos="0">
                      <a:srgbClr val="FFFFFF"/>
                    </a:gs>
                  </a:gsLst>
                  <a:lin ang="16200000" scaled="0"/>
                </a:gradFill>
                <a:latin typeface="+mj-lt"/>
                <a:cs typeface="Segoe UI Light" pitchFamily="34" charset="0"/>
              </a:rPr>
              <a:t>Cloud</a:t>
            </a:r>
            <a:endParaRPr lang="en-US" sz="1428" kern="0" dirty="0">
              <a:gradFill>
                <a:gsLst>
                  <a:gs pos="100000">
                    <a:srgbClr val="FFFFFF"/>
                  </a:gs>
                  <a:gs pos="0">
                    <a:srgbClr val="FFFFFF"/>
                  </a:gs>
                </a:gsLst>
                <a:lin ang="16200000" scaled="0"/>
              </a:gradFill>
              <a:latin typeface="+mj-lt"/>
              <a:ea typeface="Segoe UI" pitchFamily="34" charset="0"/>
              <a:cs typeface="Segoe UI" pitchFamily="34" charset="0"/>
            </a:endParaRPr>
          </a:p>
        </p:txBody>
      </p:sp>
      <p:sp>
        <p:nvSpPr>
          <p:cNvPr id="35" name="Freeform 10"/>
          <p:cNvSpPr>
            <a:spLocks noEditPoints="1"/>
          </p:cNvSpPr>
          <p:nvPr/>
        </p:nvSpPr>
        <p:spPr bwMode="black">
          <a:xfrm>
            <a:off x="7741603" y="6129785"/>
            <a:ext cx="838135" cy="435755"/>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47"/>
            <a:endParaRPr lang="en-US" sz="1377">
              <a:solidFill>
                <a:prstClr val="black"/>
              </a:solidFill>
              <a:latin typeface="+mj-lt"/>
              <a:cs typeface="Segoe UI Light" pitchFamily="34" charset="0"/>
            </a:endParaRPr>
          </a:p>
        </p:txBody>
      </p:sp>
      <p:pic>
        <p:nvPicPr>
          <p:cNvPr id="36" name="Picture 2" descr="\\MAGNUM\Projects\Microsoft\Cloud Power FY12\Design\ICONS_PNG\Building.png"/>
          <p:cNvPicPr>
            <a:picLocks noChangeAspect="1" noChangeArrowheads="1"/>
          </p:cNvPicPr>
          <p:nvPr/>
        </p:nvPicPr>
        <p:blipFill>
          <a:blip r:embed="rId3" cstate="print">
            <a:biLevel thresh="50000"/>
          </a:blip>
          <a:srcRect/>
          <a:stretch>
            <a:fillRect/>
          </a:stretch>
        </p:blipFill>
        <p:spPr bwMode="auto">
          <a:xfrm>
            <a:off x="6249724" y="6213953"/>
            <a:ext cx="616331" cy="536845"/>
          </a:xfrm>
          <a:prstGeom prst="rect">
            <a:avLst/>
          </a:prstGeom>
          <a:noFill/>
        </p:spPr>
      </p:pic>
      <p:sp>
        <p:nvSpPr>
          <p:cNvPr id="37" name="Chevron 36"/>
          <p:cNvSpPr/>
          <p:nvPr/>
        </p:nvSpPr>
        <p:spPr bwMode="auto">
          <a:xfrm>
            <a:off x="4670450" y="2038862"/>
            <a:ext cx="519090" cy="519090"/>
          </a:xfrm>
          <a:prstGeom prst="chevron">
            <a:avLst/>
          </a:prstGeom>
          <a:solidFill>
            <a:srgbClr val="9696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38" name="Chevron 37"/>
          <p:cNvSpPr/>
          <p:nvPr/>
        </p:nvSpPr>
        <p:spPr bwMode="auto">
          <a:xfrm>
            <a:off x="4679158" y="3917150"/>
            <a:ext cx="519090" cy="519090"/>
          </a:xfrm>
          <a:prstGeom prst="chevron">
            <a:avLst/>
          </a:prstGeom>
          <a:solidFill>
            <a:srgbClr val="9696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39" name="Chevron 38"/>
          <p:cNvSpPr/>
          <p:nvPr/>
        </p:nvSpPr>
        <p:spPr bwMode="auto">
          <a:xfrm>
            <a:off x="4675849" y="5883682"/>
            <a:ext cx="519090" cy="519090"/>
          </a:xfrm>
          <a:prstGeom prst="chevron">
            <a:avLst/>
          </a:prstGeom>
          <a:solidFill>
            <a:srgbClr val="9696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40" name="Picture 39" descr="http://dev.voxmobile.com/wp-content/uploads/2011/03/android_logo.png">
            <a:hlinkClick r:id="rId4"/>
          </p:cNvPr>
          <p:cNvPicPr>
            <a:picLocks noChangeArrowheads="1"/>
          </p:cNvPicPr>
          <p:nvPr/>
        </p:nvPicPr>
        <p:blipFill rotWithShape="1">
          <a:blip r:embed="rId5" cstate="print">
            <a:biLevel thresh="50000"/>
            <a:extLst>
              <a:ext uri="{28A0092B-C50C-407E-A947-70E740481C1C}">
                <a14:useLocalDpi xmlns:a14="http://schemas.microsoft.com/office/drawing/2010/main" val="0"/>
              </a:ext>
            </a:extLst>
          </a:blip>
          <a:stretch/>
        </p:blipFill>
        <p:spPr bwMode="auto">
          <a:xfrm>
            <a:off x="9940914" y="4327856"/>
            <a:ext cx="267683" cy="19535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9205612" y="4355726"/>
            <a:ext cx="133010" cy="164185"/>
          </a:xfrm>
          <a:prstGeom prst="rect">
            <a:avLst/>
          </a:prstGeom>
        </p:spPr>
      </p:pic>
      <p:pic>
        <p:nvPicPr>
          <p:cNvPr id="42" name="Picture 41"/>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9751010" y="4332970"/>
            <a:ext cx="133010" cy="164185"/>
          </a:xfrm>
          <a:prstGeom prst="rect">
            <a:avLst/>
          </a:prstGeom>
        </p:spPr>
      </p:pic>
      <p:grpSp>
        <p:nvGrpSpPr>
          <p:cNvPr id="43" name="Group 15"/>
          <p:cNvGrpSpPr>
            <a:grpSpLocks noChangeAspect="1"/>
          </p:cNvGrpSpPr>
          <p:nvPr/>
        </p:nvGrpSpPr>
        <p:grpSpPr bwMode="auto">
          <a:xfrm>
            <a:off x="6452215" y="2349439"/>
            <a:ext cx="324171" cy="313967"/>
            <a:chOff x="3338" y="2688"/>
            <a:chExt cx="1271" cy="1231"/>
          </a:xfrm>
          <a:solidFill>
            <a:schemeClr val="tx1"/>
          </a:solidFill>
        </p:grpSpPr>
        <p:sp>
          <p:nvSpPr>
            <p:cNvPr id="44" name="Freeform 16"/>
            <p:cNvSpPr>
              <a:spLocks noEditPoints="1"/>
            </p:cNvSpPr>
            <p:nvPr/>
          </p:nvSpPr>
          <p:spPr bwMode="auto">
            <a:xfrm>
              <a:off x="3338" y="2688"/>
              <a:ext cx="1271" cy="1231"/>
            </a:xfrm>
            <a:custGeom>
              <a:avLst/>
              <a:gdLst>
                <a:gd name="T0" fmla="*/ 511 w 538"/>
                <a:gd name="T1" fmla="*/ 164 h 521"/>
                <a:gd name="T2" fmla="*/ 509 w 538"/>
                <a:gd name="T3" fmla="*/ 31 h 521"/>
                <a:gd name="T4" fmla="*/ 322 w 538"/>
                <a:gd name="T5" fmla="*/ 47 h 521"/>
                <a:gd name="T6" fmla="*/ 312 w 538"/>
                <a:gd name="T7" fmla="*/ 46 h 521"/>
                <a:gd name="T8" fmla="*/ 160 w 538"/>
                <a:gd name="T9" fmla="*/ 104 h 521"/>
                <a:gd name="T10" fmla="*/ 89 w 538"/>
                <a:gd name="T11" fmla="*/ 222 h 521"/>
                <a:gd name="T12" fmla="*/ 192 w 538"/>
                <a:gd name="T13" fmla="*/ 132 h 521"/>
                <a:gd name="T14" fmla="*/ 206 w 538"/>
                <a:gd name="T15" fmla="*/ 125 h 521"/>
                <a:gd name="T16" fmla="*/ 176 w 538"/>
                <a:gd name="T17" fmla="*/ 153 h 521"/>
                <a:gd name="T18" fmla="*/ 50 w 538"/>
                <a:gd name="T19" fmla="*/ 488 h 521"/>
                <a:gd name="T20" fmla="*/ 213 w 538"/>
                <a:gd name="T21" fmla="*/ 475 h 521"/>
                <a:gd name="T22" fmla="*/ 312 w 538"/>
                <a:gd name="T23" fmla="*/ 496 h 521"/>
                <a:gd name="T24" fmla="*/ 441 w 538"/>
                <a:gd name="T25" fmla="*/ 458 h 521"/>
                <a:gd name="T26" fmla="*/ 526 w 538"/>
                <a:gd name="T27" fmla="*/ 348 h 521"/>
                <a:gd name="T28" fmla="*/ 403 w 538"/>
                <a:gd name="T29" fmla="*/ 348 h 521"/>
                <a:gd name="T30" fmla="*/ 313 w 538"/>
                <a:gd name="T31" fmla="*/ 399 h 521"/>
                <a:gd name="T32" fmla="*/ 215 w 538"/>
                <a:gd name="T33" fmla="*/ 304 h 521"/>
                <a:gd name="T34" fmla="*/ 215 w 538"/>
                <a:gd name="T35" fmla="*/ 302 h 521"/>
                <a:gd name="T36" fmla="*/ 214 w 538"/>
                <a:gd name="T37" fmla="*/ 299 h 521"/>
                <a:gd name="T38" fmla="*/ 217 w 538"/>
                <a:gd name="T39" fmla="*/ 299 h 521"/>
                <a:gd name="T40" fmla="*/ 535 w 538"/>
                <a:gd name="T41" fmla="*/ 299 h 521"/>
                <a:gd name="T42" fmla="*/ 535 w 538"/>
                <a:gd name="T43" fmla="*/ 294 h 521"/>
                <a:gd name="T44" fmla="*/ 537 w 538"/>
                <a:gd name="T45" fmla="*/ 270 h 521"/>
                <a:gd name="T46" fmla="*/ 511 w 538"/>
                <a:gd name="T47" fmla="*/ 164 h 521"/>
                <a:gd name="T48" fmla="*/ 85 w 538"/>
                <a:gd name="T49" fmla="*/ 479 h 521"/>
                <a:gd name="T50" fmla="*/ 98 w 538"/>
                <a:gd name="T51" fmla="*/ 346 h 521"/>
                <a:gd name="T52" fmla="*/ 166 w 538"/>
                <a:gd name="T53" fmla="*/ 446 h 521"/>
                <a:gd name="T54" fmla="*/ 197 w 538"/>
                <a:gd name="T55" fmla="*/ 467 h 521"/>
                <a:gd name="T56" fmla="*/ 85 w 538"/>
                <a:gd name="T57" fmla="*/ 479 h 521"/>
                <a:gd name="T58" fmla="*/ 204 w 538"/>
                <a:gd name="T59" fmla="*/ 471 h 521"/>
                <a:gd name="T60" fmla="*/ 205 w 538"/>
                <a:gd name="T61" fmla="*/ 472 h 521"/>
                <a:gd name="T62" fmla="*/ 204 w 538"/>
                <a:gd name="T63" fmla="*/ 471 h 521"/>
                <a:gd name="T64" fmla="*/ 409 w 538"/>
                <a:gd name="T65" fmla="*/ 239 h 521"/>
                <a:gd name="T66" fmla="*/ 217 w 538"/>
                <a:gd name="T67" fmla="*/ 239 h 521"/>
                <a:gd name="T68" fmla="*/ 215 w 538"/>
                <a:gd name="T69" fmla="*/ 239 h 521"/>
                <a:gd name="T70" fmla="*/ 215 w 538"/>
                <a:gd name="T71" fmla="*/ 237 h 521"/>
                <a:gd name="T72" fmla="*/ 316 w 538"/>
                <a:gd name="T73" fmla="*/ 146 h 521"/>
                <a:gd name="T74" fmla="*/ 411 w 538"/>
                <a:gd name="T75" fmla="*/ 237 h 521"/>
                <a:gd name="T76" fmla="*/ 411 w 538"/>
                <a:gd name="T77" fmla="*/ 239 h 521"/>
                <a:gd name="T78" fmla="*/ 409 w 538"/>
                <a:gd name="T79" fmla="*/ 239 h 521"/>
                <a:gd name="T80" fmla="*/ 468 w 538"/>
                <a:gd name="T81" fmla="*/ 108 h 521"/>
                <a:gd name="T82" fmla="*/ 392 w 538"/>
                <a:gd name="T83" fmla="*/ 61 h 521"/>
                <a:gd name="T84" fmla="*/ 507 w 538"/>
                <a:gd name="T85" fmla="*/ 57 h 521"/>
                <a:gd name="T86" fmla="*/ 504 w 538"/>
                <a:gd name="T87" fmla="*/ 152 h 521"/>
                <a:gd name="T88" fmla="*/ 504 w 538"/>
                <a:gd name="T89" fmla="*/ 152 h 521"/>
                <a:gd name="T90" fmla="*/ 468 w 538"/>
                <a:gd name="T91" fmla="*/ 108 h 521"/>
                <a:gd name="T92" fmla="*/ 508 w 538"/>
                <a:gd name="T93" fmla="*/ 158 h 521"/>
                <a:gd name="T94" fmla="*/ 508 w 538"/>
                <a:gd name="T95" fmla="*/ 158 h 521"/>
                <a:gd name="T96" fmla="*/ 508 w 538"/>
                <a:gd name="T97" fmla="*/ 15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521">
                  <a:moveTo>
                    <a:pt x="511" y="164"/>
                  </a:moveTo>
                  <a:cubicBezTo>
                    <a:pt x="536" y="107"/>
                    <a:pt x="538" y="60"/>
                    <a:pt x="509" y="31"/>
                  </a:cubicBezTo>
                  <a:cubicBezTo>
                    <a:pt x="478" y="0"/>
                    <a:pt x="402" y="9"/>
                    <a:pt x="322" y="47"/>
                  </a:cubicBezTo>
                  <a:cubicBezTo>
                    <a:pt x="319" y="47"/>
                    <a:pt x="315" y="46"/>
                    <a:pt x="312" y="46"/>
                  </a:cubicBezTo>
                  <a:cubicBezTo>
                    <a:pt x="256" y="46"/>
                    <a:pt x="201" y="67"/>
                    <a:pt x="160" y="104"/>
                  </a:cubicBezTo>
                  <a:cubicBezTo>
                    <a:pt x="125" y="135"/>
                    <a:pt x="100" y="176"/>
                    <a:pt x="89" y="222"/>
                  </a:cubicBezTo>
                  <a:cubicBezTo>
                    <a:pt x="97" y="212"/>
                    <a:pt x="142" y="160"/>
                    <a:pt x="192" y="132"/>
                  </a:cubicBezTo>
                  <a:cubicBezTo>
                    <a:pt x="193" y="132"/>
                    <a:pt x="205" y="125"/>
                    <a:pt x="206" y="125"/>
                  </a:cubicBezTo>
                  <a:cubicBezTo>
                    <a:pt x="206" y="125"/>
                    <a:pt x="181" y="148"/>
                    <a:pt x="176" y="153"/>
                  </a:cubicBezTo>
                  <a:cubicBezTo>
                    <a:pt x="65" y="265"/>
                    <a:pt x="0" y="437"/>
                    <a:pt x="50" y="488"/>
                  </a:cubicBezTo>
                  <a:cubicBezTo>
                    <a:pt x="83" y="521"/>
                    <a:pt x="143" y="513"/>
                    <a:pt x="213" y="475"/>
                  </a:cubicBezTo>
                  <a:cubicBezTo>
                    <a:pt x="243" y="489"/>
                    <a:pt x="276" y="496"/>
                    <a:pt x="312" y="496"/>
                  </a:cubicBezTo>
                  <a:cubicBezTo>
                    <a:pt x="359" y="496"/>
                    <a:pt x="404" y="483"/>
                    <a:pt x="441" y="458"/>
                  </a:cubicBezTo>
                  <a:cubicBezTo>
                    <a:pt x="480" y="433"/>
                    <a:pt x="509" y="394"/>
                    <a:pt x="526" y="348"/>
                  </a:cubicBezTo>
                  <a:cubicBezTo>
                    <a:pt x="403" y="348"/>
                    <a:pt x="403" y="348"/>
                    <a:pt x="403" y="348"/>
                  </a:cubicBezTo>
                  <a:cubicBezTo>
                    <a:pt x="388" y="378"/>
                    <a:pt x="351" y="399"/>
                    <a:pt x="313" y="399"/>
                  </a:cubicBezTo>
                  <a:cubicBezTo>
                    <a:pt x="260" y="399"/>
                    <a:pt x="215" y="355"/>
                    <a:pt x="215" y="304"/>
                  </a:cubicBezTo>
                  <a:cubicBezTo>
                    <a:pt x="215" y="302"/>
                    <a:pt x="215" y="302"/>
                    <a:pt x="215" y="302"/>
                  </a:cubicBezTo>
                  <a:cubicBezTo>
                    <a:pt x="214" y="299"/>
                    <a:pt x="214" y="299"/>
                    <a:pt x="214" y="299"/>
                  </a:cubicBezTo>
                  <a:cubicBezTo>
                    <a:pt x="217" y="299"/>
                    <a:pt x="217" y="299"/>
                    <a:pt x="217" y="299"/>
                  </a:cubicBezTo>
                  <a:cubicBezTo>
                    <a:pt x="535" y="299"/>
                    <a:pt x="535" y="299"/>
                    <a:pt x="535" y="299"/>
                  </a:cubicBezTo>
                  <a:cubicBezTo>
                    <a:pt x="535" y="298"/>
                    <a:pt x="535" y="296"/>
                    <a:pt x="535" y="294"/>
                  </a:cubicBezTo>
                  <a:cubicBezTo>
                    <a:pt x="536" y="286"/>
                    <a:pt x="537" y="277"/>
                    <a:pt x="537" y="270"/>
                  </a:cubicBezTo>
                  <a:cubicBezTo>
                    <a:pt x="537" y="232"/>
                    <a:pt x="528" y="196"/>
                    <a:pt x="511" y="164"/>
                  </a:cubicBezTo>
                  <a:close/>
                  <a:moveTo>
                    <a:pt x="85" y="479"/>
                  </a:moveTo>
                  <a:cubicBezTo>
                    <a:pt x="60" y="454"/>
                    <a:pt x="67" y="405"/>
                    <a:pt x="98" y="346"/>
                  </a:cubicBezTo>
                  <a:cubicBezTo>
                    <a:pt x="113" y="386"/>
                    <a:pt x="136" y="420"/>
                    <a:pt x="166" y="446"/>
                  </a:cubicBezTo>
                  <a:cubicBezTo>
                    <a:pt x="176" y="454"/>
                    <a:pt x="186" y="461"/>
                    <a:pt x="197" y="467"/>
                  </a:cubicBezTo>
                  <a:cubicBezTo>
                    <a:pt x="147" y="494"/>
                    <a:pt x="106" y="500"/>
                    <a:pt x="85" y="479"/>
                  </a:cubicBezTo>
                  <a:close/>
                  <a:moveTo>
                    <a:pt x="204" y="471"/>
                  </a:moveTo>
                  <a:cubicBezTo>
                    <a:pt x="204" y="471"/>
                    <a:pt x="205" y="471"/>
                    <a:pt x="205" y="472"/>
                  </a:cubicBezTo>
                  <a:cubicBezTo>
                    <a:pt x="205" y="471"/>
                    <a:pt x="204" y="471"/>
                    <a:pt x="204" y="471"/>
                  </a:cubicBezTo>
                  <a:close/>
                  <a:moveTo>
                    <a:pt x="409" y="239"/>
                  </a:moveTo>
                  <a:cubicBezTo>
                    <a:pt x="217" y="239"/>
                    <a:pt x="217" y="239"/>
                    <a:pt x="217" y="239"/>
                  </a:cubicBezTo>
                  <a:cubicBezTo>
                    <a:pt x="215" y="239"/>
                    <a:pt x="215" y="239"/>
                    <a:pt x="215" y="239"/>
                  </a:cubicBezTo>
                  <a:cubicBezTo>
                    <a:pt x="215" y="237"/>
                    <a:pt x="215" y="237"/>
                    <a:pt x="215" y="237"/>
                  </a:cubicBezTo>
                  <a:cubicBezTo>
                    <a:pt x="217" y="188"/>
                    <a:pt x="264" y="146"/>
                    <a:pt x="316" y="146"/>
                  </a:cubicBezTo>
                  <a:cubicBezTo>
                    <a:pt x="367" y="146"/>
                    <a:pt x="408" y="186"/>
                    <a:pt x="411" y="237"/>
                  </a:cubicBezTo>
                  <a:cubicBezTo>
                    <a:pt x="411" y="239"/>
                    <a:pt x="411" y="239"/>
                    <a:pt x="411" y="239"/>
                  </a:cubicBezTo>
                  <a:lnTo>
                    <a:pt x="409" y="239"/>
                  </a:lnTo>
                  <a:close/>
                  <a:moveTo>
                    <a:pt x="468" y="108"/>
                  </a:moveTo>
                  <a:cubicBezTo>
                    <a:pt x="446" y="87"/>
                    <a:pt x="420" y="72"/>
                    <a:pt x="392" y="61"/>
                  </a:cubicBezTo>
                  <a:cubicBezTo>
                    <a:pt x="443" y="38"/>
                    <a:pt x="485" y="35"/>
                    <a:pt x="507" y="57"/>
                  </a:cubicBezTo>
                  <a:cubicBezTo>
                    <a:pt x="525" y="75"/>
                    <a:pt x="523" y="109"/>
                    <a:pt x="504" y="152"/>
                  </a:cubicBezTo>
                  <a:cubicBezTo>
                    <a:pt x="504" y="152"/>
                    <a:pt x="504" y="152"/>
                    <a:pt x="504" y="152"/>
                  </a:cubicBezTo>
                  <a:cubicBezTo>
                    <a:pt x="494" y="136"/>
                    <a:pt x="482" y="121"/>
                    <a:pt x="468" y="108"/>
                  </a:cubicBezTo>
                  <a:close/>
                  <a:moveTo>
                    <a:pt x="508" y="158"/>
                  </a:moveTo>
                  <a:cubicBezTo>
                    <a:pt x="508" y="158"/>
                    <a:pt x="508" y="158"/>
                    <a:pt x="508" y="158"/>
                  </a:cubicBezTo>
                  <a:cubicBezTo>
                    <a:pt x="508" y="158"/>
                    <a:pt x="508" y="158"/>
                    <a:pt x="508" y="158"/>
                  </a:cubicBezTo>
                  <a:close/>
                </a:path>
              </a:pathLst>
            </a:custGeom>
            <a:solidFill>
              <a:srgbClr val="FFFFFF"/>
            </a:solidFill>
            <a:ln>
              <a:noFill/>
            </a:ln>
            <a:extLst/>
          </p:spPr>
          <p:txBody>
            <a:bodyPr vert="horz" wrap="square" lIns="68580" tIns="34290" rIns="68580" bIns="34290" numCol="1" anchor="t" anchorCtr="0" compatLnSpc="1">
              <a:prstTxWarp prst="textNoShape">
                <a:avLst/>
              </a:prstTxWarp>
            </a:bodyPr>
            <a:lstStyle/>
            <a:p>
              <a:pPr defTabSz="685772" fontAlgn="auto">
                <a:spcBef>
                  <a:spcPts val="0"/>
                </a:spcBef>
                <a:spcAft>
                  <a:spcPts val="0"/>
                </a:spcAft>
              </a:pPr>
              <a:endParaRPr lang="en-US" sz="1350">
                <a:solidFill>
                  <a:srgbClr val="000000"/>
                </a:solidFill>
                <a:latin typeface="+mj-lt"/>
              </a:endParaRPr>
            </a:p>
          </p:txBody>
        </p:sp>
        <p:sp>
          <p:nvSpPr>
            <p:cNvPr id="45" name="Freeform 17"/>
            <p:cNvSpPr>
              <a:spLocks noEditPoints="1"/>
            </p:cNvSpPr>
            <p:nvPr/>
          </p:nvSpPr>
          <p:spPr bwMode="auto">
            <a:xfrm>
              <a:off x="4401" y="3791"/>
              <a:ext cx="69" cy="69"/>
            </a:xfrm>
            <a:custGeom>
              <a:avLst/>
              <a:gdLst>
                <a:gd name="T0" fmla="*/ 29 w 29"/>
                <a:gd name="T1" fmla="*/ 15 h 29"/>
                <a:gd name="T2" fmla="*/ 25 w 29"/>
                <a:gd name="T3" fmla="*/ 25 h 29"/>
                <a:gd name="T4" fmla="*/ 15 w 29"/>
                <a:gd name="T5" fmla="*/ 29 h 29"/>
                <a:gd name="T6" fmla="*/ 4 w 29"/>
                <a:gd name="T7" fmla="*/ 25 h 29"/>
                <a:gd name="T8" fmla="*/ 0 w 29"/>
                <a:gd name="T9" fmla="*/ 15 h 29"/>
                <a:gd name="T10" fmla="*/ 4 w 29"/>
                <a:gd name="T11" fmla="*/ 5 h 29"/>
                <a:gd name="T12" fmla="*/ 15 w 29"/>
                <a:gd name="T13" fmla="*/ 0 h 29"/>
                <a:gd name="T14" fmla="*/ 25 w 29"/>
                <a:gd name="T15" fmla="*/ 4 h 29"/>
                <a:gd name="T16" fmla="*/ 29 w 29"/>
                <a:gd name="T17" fmla="*/ 15 h 29"/>
                <a:gd name="T18" fmla="*/ 27 w 29"/>
                <a:gd name="T19" fmla="*/ 15 h 29"/>
                <a:gd name="T20" fmla="*/ 24 w 29"/>
                <a:gd name="T21" fmla="*/ 6 h 29"/>
                <a:gd name="T22" fmla="*/ 15 w 29"/>
                <a:gd name="T23" fmla="*/ 2 h 29"/>
                <a:gd name="T24" fmla="*/ 5 w 29"/>
                <a:gd name="T25" fmla="*/ 6 h 29"/>
                <a:gd name="T26" fmla="*/ 2 w 29"/>
                <a:gd name="T27" fmla="*/ 15 h 29"/>
                <a:gd name="T28" fmla="*/ 5 w 29"/>
                <a:gd name="T29" fmla="*/ 24 h 29"/>
                <a:gd name="T30" fmla="*/ 15 w 29"/>
                <a:gd name="T31" fmla="*/ 28 h 29"/>
                <a:gd name="T32" fmla="*/ 24 w 29"/>
                <a:gd name="T33" fmla="*/ 24 h 29"/>
                <a:gd name="T34" fmla="*/ 27 w 29"/>
                <a:gd name="T35" fmla="*/ 15 h 29"/>
                <a:gd name="T36" fmla="*/ 22 w 29"/>
                <a:gd name="T37" fmla="*/ 24 h 29"/>
                <a:gd name="T38" fmla="*/ 19 w 29"/>
                <a:gd name="T39" fmla="*/ 24 h 29"/>
                <a:gd name="T40" fmla="*/ 16 w 29"/>
                <a:gd name="T41" fmla="*/ 19 h 29"/>
                <a:gd name="T42" fmla="*/ 13 w 29"/>
                <a:gd name="T43" fmla="*/ 16 h 29"/>
                <a:gd name="T44" fmla="*/ 11 w 29"/>
                <a:gd name="T45" fmla="*/ 16 h 29"/>
                <a:gd name="T46" fmla="*/ 11 w 29"/>
                <a:gd name="T47" fmla="*/ 24 h 29"/>
                <a:gd name="T48" fmla="*/ 9 w 29"/>
                <a:gd name="T49" fmla="*/ 24 h 29"/>
                <a:gd name="T50" fmla="*/ 9 w 29"/>
                <a:gd name="T51" fmla="*/ 5 h 29"/>
                <a:gd name="T52" fmla="*/ 14 w 29"/>
                <a:gd name="T53" fmla="*/ 5 h 29"/>
                <a:gd name="T54" fmla="*/ 19 w 29"/>
                <a:gd name="T55" fmla="*/ 7 h 29"/>
                <a:gd name="T56" fmla="*/ 21 w 29"/>
                <a:gd name="T57" fmla="*/ 10 h 29"/>
                <a:gd name="T58" fmla="*/ 20 w 29"/>
                <a:gd name="T59" fmla="*/ 14 h 29"/>
                <a:gd name="T60" fmla="*/ 16 w 29"/>
                <a:gd name="T61" fmla="*/ 15 h 29"/>
                <a:gd name="T62" fmla="*/ 16 w 29"/>
                <a:gd name="T63" fmla="*/ 16 h 29"/>
                <a:gd name="T64" fmla="*/ 19 w 29"/>
                <a:gd name="T65" fmla="*/ 19 h 29"/>
                <a:gd name="T66" fmla="*/ 22 w 29"/>
                <a:gd name="T67" fmla="*/ 24 h 29"/>
                <a:gd name="T68" fmla="*/ 18 w 29"/>
                <a:gd name="T69" fmla="*/ 11 h 29"/>
                <a:gd name="T70" fmla="*/ 17 w 29"/>
                <a:gd name="T71" fmla="*/ 8 h 29"/>
                <a:gd name="T72" fmla="*/ 14 w 29"/>
                <a:gd name="T73" fmla="*/ 8 h 29"/>
                <a:gd name="T74" fmla="*/ 11 w 29"/>
                <a:gd name="T75" fmla="*/ 8 h 29"/>
                <a:gd name="T76" fmla="*/ 11 w 29"/>
                <a:gd name="T77" fmla="*/ 14 h 29"/>
                <a:gd name="T78" fmla="*/ 14 w 29"/>
                <a:gd name="T79" fmla="*/ 14 h 29"/>
                <a:gd name="T80" fmla="*/ 18 w 29"/>
                <a:gd name="T81"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 h="29">
                  <a:moveTo>
                    <a:pt x="29" y="15"/>
                  </a:moveTo>
                  <a:cubicBezTo>
                    <a:pt x="29" y="19"/>
                    <a:pt x="28" y="22"/>
                    <a:pt x="25" y="25"/>
                  </a:cubicBezTo>
                  <a:cubicBezTo>
                    <a:pt x="22" y="28"/>
                    <a:pt x="19" y="29"/>
                    <a:pt x="15" y="29"/>
                  </a:cubicBezTo>
                  <a:cubicBezTo>
                    <a:pt x="10" y="29"/>
                    <a:pt x="7" y="28"/>
                    <a:pt x="4" y="25"/>
                  </a:cubicBezTo>
                  <a:cubicBezTo>
                    <a:pt x="1" y="22"/>
                    <a:pt x="0" y="19"/>
                    <a:pt x="0" y="15"/>
                  </a:cubicBezTo>
                  <a:cubicBezTo>
                    <a:pt x="0" y="11"/>
                    <a:pt x="1" y="7"/>
                    <a:pt x="4" y="5"/>
                  </a:cubicBezTo>
                  <a:cubicBezTo>
                    <a:pt x="7" y="2"/>
                    <a:pt x="10" y="0"/>
                    <a:pt x="15" y="0"/>
                  </a:cubicBezTo>
                  <a:cubicBezTo>
                    <a:pt x="19" y="0"/>
                    <a:pt x="22" y="2"/>
                    <a:pt x="25" y="4"/>
                  </a:cubicBezTo>
                  <a:cubicBezTo>
                    <a:pt x="28" y="7"/>
                    <a:pt x="29" y="11"/>
                    <a:pt x="29" y="15"/>
                  </a:cubicBezTo>
                  <a:close/>
                  <a:moveTo>
                    <a:pt x="27" y="15"/>
                  </a:moveTo>
                  <a:cubicBezTo>
                    <a:pt x="27" y="11"/>
                    <a:pt x="26" y="8"/>
                    <a:pt x="24" y="6"/>
                  </a:cubicBezTo>
                  <a:cubicBezTo>
                    <a:pt x="21" y="3"/>
                    <a:pt x="18" y="2"/>
                    <a:pt x="15" y="2"/>
                  </a:cubicBezTo>
                  <a:cubicBezTo>
                    <a:pt x="11" y="2"/>
                    <a:pt x="8" y="3"/>
                    <a:pt x="5" y="6"/>
                  </a:cubicBezTo>
                  <a:cubicBezTo>
                    <a:pt x="3" y="8"/>
                    <a:pt x="2" y="11"/>
                    <a:pt x="2" y="15"/>
                  </a:cubicBezTo>
                  <a:cubicBezTo>
                    <a:pt x="2" y="19"/>
                    <a:pt x="3" y="22"/>
                    <a:pt x="5" y="24"/>
                  </a:cubicBezTo>
                  <a:cubicBezTo>
                    <a:pt x="8" y="27"/>
                    <a:pt x="11" y="28"/>
                    <a:pt x="15" y="28"/>
                  </a:cubicBezTo>
                  <a:cubicBezTo>
                    <a:pt x="18" y="28"/>
                    <a:pt x="21" y="27"/>
                    <a:pt x="24" y="24"/>
                  </a:cubicBezTo>
                  <a:cubicBezTo>
                    <a:pt x="26" y="22"/>
                    <a:pt x="27" y="18"/>
                    <a:pt x="27" y="15"/>
                  </a:cubicBezTo>
                  <a:close/>
                  <a:moveTo>
                    <a:pt x="22" y="24"/>
                  </a:moveTo>
                  <a:cubicBezTo>
                    <a:pt x="19" y="24"/>
                    <a:pt x="19" y="24"/>
                    <a:pt x="19" y="24"/>
                  </a:cubicBezTo>
                  <a:cubicBezTo>
                    <a:pt x="16" y="19"/>
                    <a:pt x="16" y="19"/>
                    <a:pt x="16" y="19"/>
                  </a:cubicBezTo>
                  <a:cubicBezTo>
                    <a:pt x="15" y="17"/>
                    <a:pt x="14" y="16"/>
                    <a:pt x="13" y="16"/>
                  </a:cubicBezTo>
                  <a:cubicBezTo>
                    <a:pt x="11" y="16"/>
                    <a:pt x="11" y="16"/>
                    <a:pt x="11" y="16"/>
                  </a:cubicBezTo>
                  <a:cubicBezTo>
                    <a:pt x="11" y="24"/>
                    <a:pt x="11" y="24"/>
                    <a:pt x="11" y="24"/>
                  </a:cubicBezTo>
                  <a:cubicBezTo>
                    <a:pt x="9" y="24"/>
                    <a:pt x="9" y="24"/>
                    <a:pt x="9" y="24"/>
                  </a:cubicBezTo>
                  <a:cubicBezTo>
                    <a:pt x="9" y="5"/>
                    <a:pt x="9" y="5"/>
                    <a:pt x="9" y="5"/>
                  </a:cubicBezTo>
                  <a:cubicBezTo>
                    <a:pt x="14" y="5"/>
                    <a:pt x="14" y="5"/>
                    <a:pt x="14" y="5"/>
                  </a:cubicBezTo>
                  <a:cubicBezTo>
                    <a:pt x="16" y="5"/>
                    <a:pt x="18" y="6"/>
                    <a:pt x="19" y="7"/>
                  </a:cubicBezTo>
                  <a:cubicBezTo>
                    <a:pt x="20" y="8"/>
                    <a:pt x="21" y="9"/>
                    <a:pt x="21" y="10"/>
                  </a:cubicBezTo>
                  <a:cubicBezTo>
                    <a:pt x="21" y="12"/>
                    <a:pt x="20" y="13"/>
                    <a:pt x="20" y="14"/>
                  </a:cubicBezTo>
                  <a:cubicBezTo>
                    <a:pt x="19" y="15"/>
                    <a:pt x="18" y="15"/>
                    <a:pt x="16" y="15"/>
                  </a:cubicBezTo>
                  <a:cubicBezTo>
                    <a:pt x="16" y="16"/>
                    <a:pt x="16" y="16"/>
                    <a:pt x="16" y="16"/>
                  </a:cubicBezTo>
                  <a:cubicBezTo>
                    <a:pt x="17" y="16"/>
                    <a:pt x="18" y="17"/>
                    <a:pt x="19" y="19"/>
                  </a:cubicBezTo>
                  <a:lnTo>
                    <a:pt x="22" y="24"/>
                  </a:lnTo>
                  <a:close/>
                  <a:moveTo>
                    <a:pt x="18" y="11"/>
                  </a:moveTo>
                  <a:cubicBezTo>
                    <a:pt x="18" y="10"/>
                    <a:pt x="18" y="9"/>
                    <a:pt x="17" y="8"/>
                  </a:cubicBezTo>
                  <a:cubicBezTo>
                    <a:pt x="17" y="8"/>
                    <a:pt x="15" y="8"/>
                    <a:pt x="14" y="8"/>
                  </a:cubicBezTo>
                  <a:cubicBezTo>
                    <a:pt x="11" y="8"/>
                    <a:pt x="11" y="8"/>
                    <a:pt x="11" y="8"/>
                  </a:cubicBezTo>
                  <a:cubicBezTo>
                    <a:pt x="11" y="14"/>
                    <a:pt x="11" y="14"/>
                    <a:pt x="11" y="14"/>
                  </a:cubicBezTo>
                  <a:cubicBezTo>
                    <a:pt x="14" y="14"/>
                    <a:pt x="14" y="14"/>
                    <a:pt x="14" y="14"/>
                  </a:cubicBezTo>
                  <a:cubicBezTo>
                    <a:pt x="17" y="14"/>
                    <a:pt x="18" y="13"/>
                    <a:pt x="18" y="11"/>
                  </a:cubicBezTo>
                  <a:close/>
                </a:path>
              </a:pathLst>
            </a:custGeom>
            <a:solidFill>
              <a:srgbClr val="FFFFFF"/>
            </a:solidFill>
            <a:ln>
              <a:noFill/>
            </a:ln>
            <a:extLst/>
          </p:spPr>
          <p:txBody>
            <a:bodyPr vert="horz" wrap="square" lIns="68580" tIns="34290" rIns="68580" bIns="34290" numCol="1" anchor="t" anchorCtr="0" compatLnSpc="1">
              <a:prstTxWarp prst="textNoShape">
                <a:avLst/>
              </a:prstTxWarp>
            </a:bodyPr>
            <a:lstStyle/>
            <a:p>
              <a:pPr defTabSz="685772" fontAlgn="auto">
                <a:spcBef>
                  <a:spcPts val="0"/>
                </a:spcBef>
                <a:spcAft>
                  <a:spcPts val="0"/>
                </a:spcAft>
              </a:pPr>
              <a:endParaRPr lang="en-US" sz="1350">
                <a:solidFill>
                  <a:srgbClr val="000000"/>
                </a:solidFill>
                <a:latin typeface="+mj-lt"/>
              </a:endParaRPr>
            </a:p>
          </p:txBody>
        </p:sp>
      </p:grpSp>
      <p:grpSp>
        <p:nvGrpSpPr>
          <p:cNvPr id="46" name="Group 15"/>
          <p:cNvGrpSpPr>
            <a:grpSpLocks noChangeAspect="1"/>
          </p:cNvGrpSpPr>
          <p:nvPr/>
        </p:nvGrpSpPr>
        <p:grpSpPr bwMode="auto">
          <a:xfrm>
            <a:off x="3110537" y="2360369"/>
            <a:ext cx="324171" cy="313967"/>
            <a:chOff x="3338" y="2688"/>
            <a:chExt cx="1271" cy="1231"/>
          </a:xfrm>
          <a:solidFill>
            <a:schemeClr val="tx1"/>
          </a:solidFill>
        </p:grpSpPr>
        <p:sp>
          <p:nvSpPr>
            <p:cNvPr id="47" name="Freeform 16"/>
            <p:cNvSpPr>
              <a:spLocks noEditPoints="1"/>
            </p:cNvSpPr>
            <p:nvPr/>
          </p:nvSpPr>
          <p:spPr bwMode="auto">
            <a:xfrm>
              <a:off x="3338" y="2688"/>
              <a:ext cx="1271" cy="1231"/>
            </a:xfrm>
            <a:custGeom>
              <a:avLst/>
              <a:gdLst>
                <a:gd name="T0" fmla="*/ 511 w 538"/>
                <a:gd name="T1" fmla="*/ 164 h 521"/>
                <a:gd name="T2" fmla="*/ 509 w 538"/>
                <a:gd name="T3" fmla="*/ 31 h 521"/>
                <a:gd name="T4" fmla="*/ 322 w 538"/>
                <a:gd name="T5" fmla="*/ 47 h 521"/>
                <a:gd name="T6" fmla="*/ 312 w 538"/>
                <a:gd name="T7" fmla="*/ 46 h 521"/>
                <a:gd name="T8" fmla="*/ 160 w 538"/>
                <a:gd name="T9" fmla="*/ 104 h 521"/>
                <a:gd name="T10" fmla="*/ 89 w 538"/>
                <a:gd name="T11" fmla="*/ 222 h 521"/>
                <a:gd name="T12" fmla="*/ 192 w 538"/>
                <a:gd name="T13" fmla="*/ 132 h 521"/>
                <a:gd name="T14" fmla="*/ 206 w 538"/>
                <a:gd name="T15" fmla="*/ 125 h 521"/>
                <a:gd name="T16" fmla="*/ 176 w 538"/>
                <a:gd name="T17" fmla="*/ 153 h 521"/>
                <a:gd name="T18" fmla="*/ 50 w 538"/>
                <a:gd name="T19" fmla="*/ 488 h 521"/>
                <a:gd name="T20" fmla="*/ 213 w 538"/>
                <a:gd name="T21" fmla="*/ 475 h 521"/>
                <a:gd name="T22" fmla="*/ 312 w 538"/>
                <a:gd name="T23" fmla="*/ 496 h 521"/>
                <a:gd name="T24" fmla="*/ 441 w 538"/>
                <a:gd name="T25" fmla="*/ 458 h 521"/>
                <a:gd name="T26" fmla="*/ 526 w 538"/>
                <a:gd name="T27" fmla="*/ 348 h 521"/>
                <a:gd name="T28" fmla="*/ 403 w 538"/>
                <a:gd name="T29" fmla="*/ 348 h 521"/>
                <a:gd name="T30" fmla="*/ 313 w 538"/>
                <a:gd name="T31" fmla="*/ 399 h 521"/>
                <a:gd name="T32" fmla="*/ 215 w 538"/>
                <a:gd name="T33" fmla="*/ 304 h 521"/>
                <a:gd name="T34" fmla="*/ 215 w 538"/>
                <a:gd name="T35" fmla="*/ 302 h 521"/>
                <a:gd name="T36" fmla="*/ 214 w 538"/>
                <a:gd name="T37" fmla="*/ 299 h 521"/>
                <a:gd name="T38" fmla="*/ 217 w 538"/>
                <a:gd name="T39" fmla="*/ 299 h 521"/>
                <a:gd name="T40" fmla="*/ 535 w 538"/>
                <a:gd name="T41" fmla="*/ 299 h 521"/>
                <a:gd name="T42" fmla="*/ 535 w 538"/>
                <a:gd name="T43" fmla="*/ 294 h 521"/>
                <a:gd name="T44" fmla="*/ 537 w 538"/>
                <a:gd name="T45" fmla="*/ 270 h 521"/>
                <a:gd name="T46" fmla="*/ 511 w 538"/>
                <a:gd name="T47" fmla="*/ 164 h 521"/>
                <a:gd name="T48" fmla="*/ 85 w 538"/>
                <a:gd name="T49" fmla="*/ 479 h 521"/>
                <a:gd name="T50" fmla="*/ 98 w 538"/>
                <a:gd name="T51" fmla="*/ 346 h 521"/>
                <a:gd name="T52" fmla="*/ 166 w 538"/>
                <a:gd name="T53" fmla="*/ 446 h 521"/>
                <a:gd name="T54" fmla="*/ 197 w 538"/>
                <a:gd name="T55" fmla="*/ 467 h 521"/>
                <a:gd name="T56" fmla="*/ 85 w 538"/>
                <a:gd name="T57" fmla="*/ 479 h 521"/>
                <a:gd name="T58" fmla="*/ 204 w 538"/>
                <a:gd name="T59" fmla="*/ 471 h 521"/>
                <a:gd name="T60" fmla="*/ 205 w 538"/>
                <a:gd name="T61" fmla="*/ 472 h 521"/>
                <a:gd name="T62" fmla="*/ 204 w 538"/>
                <a:gd name="T63" fmla="*/ 471 h 521"/>
                <a:gd name="T64" fmla="*/ 409 w 538"/>
                <a:gd name="T65" fmla="*/ 239 h 521"/>
                <a:gd name="T66" fmla="*/ 217 w 538"/>
                <a:gd name="T67" fmla="*/ 239 h 521"/>
                <a:gd name="T68" fmla="*/ 215 w 538"/>
                <a:gd name="T69" fmla="*/ 239 h 521"/>
                <a:gd name="T70" fmla="*/ 215 w 538"/>
                <a:gd name="T71" fmla="*/ 237 h 521"/>
                <a:gd name="T72" fmla="*/ 316 w 538"/>
                <a:gd name="T73" fmla="*/ 146 h 521"/>
                <a:gd name="T74" fmla="*/ 411 w 538"/>
                <a:gd name="T75" fmla="*/ 237 h 521"/>
                <a:gd name="T76" fmla="*/ 411 w 538"/>
                <a:gd name="T77" fmla="*/ 239 h 521"/>
                <a:gd name="T78" fmla="*/ 409 w 538"/>
                <a:gd name="T79" fmla="*/ 239 h 521"/>
                <a:gd name="T80" fmla="*/ 468 w 538"/>
                <a:gd name="T81" fmla="*/ 108 h 521"/>
                <a:gd name="T82" fmla="*/ 392 w 538"/>
                <a:gd name="T83" fmla="*/ 61 h 521"/>
                <a:gd name="T84" fmla="*/ 507 w 538"/>
                <a:gd name="T85" fmla="*/ 57 h 521"/>
                <a:gd name="T86" fmla="*/ 504 w 538"/>
                <a:gd name="T87" fmla="*/ 152 h 521"/>
                <a:gd name="T88" fmla="*/ 504 w 538"/>
                <a:gd name="T89" fmla="*/ 152 h 521"/>
                <a:gd name="T90" fmla="*/ 468 w 538"/>
                <a:gd name="T91" fmla="*/ 108 h 521"/>
                <a:gd name="T92" fmla="*/ 508 w 538"/>
                <a:gd name="T93" fmla="*/ 158 h 521"/>
                <a:gd name="T94" fmla="*/ 508 w 538"/>
                <a:gd name="T95" fmla="*/ 158 h 521"/>
                <a:gd name="T96" fmla="*/ 508 w 538"/>
                <a:gd name="T97" fmla="*/ 15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521">
                  <a:moveTo>
                    <a:pt x="511" y="164"/>
                  </a:moveTo>
                  <a:cubicBezTo>
                    <a:pt x="536" y="107"/>
                    <a:pt x="538" y="60"/>
                    <a:pt x="509" y="31"/>
                  </a:cubicBezTo>
                  <a:cubicBezTo>
                    <a:pt x="478" y="0"/>
                    <a:pt x="402" y="9"/>
                    <a:pt x="322" y="47"/>
                  </a:cubicBezTo>
                  <a:cubicBezTo>
                    <a:pt x="319" y="47"/>
                    <a:pt x="315" y="46"/>
                    <a:pt x="312" y="46"/>
                  </a:cubicBezTo>
                  <a:cubicBezTo>
                    <a:pt x="256" y="46"/>
                    <a:pt x="201" y="67"/>
                    <a:pt x="160" y="104"/>
                  </a:cubicBezTo>
                  <a:cubicBezTo>
                    <a:pt x="125" y="135"/>
                    <a:pt x="100" y="176"/>
                    <a:pt x="89" y="222"/>
                  </a:cubicBezTo>
                  <a:cubicBezTo>
                    <a:pt x="97" y="212"/>
                    <a:pt x="142" y="160"/>
                    <a:pt x="192" y="132"/>
                  </a:cubicBezTo>
                  <a:cubicBezTo>
                    <a:pt x="193" y="132"/>
                    <a:pt x="205" y="125"/>
                    <a:pt x="206" y="125"/>
                  </a:cubicBezTo>
                  <a:cubicBezTo>
                    <a:pt x="206" y="125"/>
                    <a:pt x="181" y="148"/>
                    <a:pt x="176" y="153"/>
                  </a:cubicBezTo>
                  <a:cubicBezTo>
                    <a:pt x="65" y="265"/>
                    <a:pt x="0" y="437"/>
                    <a:pt x="50" y="488"/>
                  </a:cubicBezTo>
                  <a:cubicBezTo>
                    <a:pt x="83" y="521"/>
                    <a:pt x="143" y="513"/>
                    <a:pt x="213" y="475"/>
                  </a:cubicBezTo>
                  <a:cubicBezTo>
                    <a:pt x="243" y="489"/>
                    <a:pt x="276" y="496"/>
                    <a:pt x="312" y="496"/>
                  </a:cubicBezTo>
                  <a:cubicBezTo>
                    <a:pt x="359" y="496"/>
                    <a:pt x="404" y="483"/>
                    <a:pt x="441" y="458"/>
                  </a:cubicBezTo>
                  <a:cubicBezTo>
                    <a:pt x="480" y="433"/>
                    <a:pt x="509" y="394"/>
                    <a:pt x="526" y="348"/>
                  </a:cubicBezTo>
                  <a:cubicBezTo>
                    <a:pt x="403" y="348"/>
                    <a:pt x="403" y="348"/>
                    <a:pt x="403" y="348"/>
                  </a:cubicBezTo>
                  <a:cubicBezTo>
                    <a:pt x="388" y="378"/>
                    <a:pt x="351" y="399"/>
                    <a:pt x="313" y="399"/>
                  </a:cubicBezTo>
                  <a:cubicBezTo>
                    <a:pt x="260" y="399"/>
                    <a:pt x="215" y="355"/>
                    <a:pt x="215" y="304"/>
                  </a:cubicBezTo>
                  <a:cubicBezTo>
                    <a:pt x="215" y="302"/>
                    <a:pt x="215" y="302"/>
                    <a:pt x="215" y="302"/>
                  </a:cubicBezTo>
                  <a:cubicBezTo>
                    <a:pt x="214" y="299"/>
                    <a:pt x="214" y="299"/>
                    <a:pt x="214" y="299"/>
                  </a:cubicBezTo>
                  <a:cubicBezTo>
                    <a:pt x="217" y="299"/>
                    <a:pt x="217" y="299"/>
                    <a:pt x="217" y="299"/>
                  </a:cubicBezTo>
                  <a:cubicBezTo>
                    <a:pt x="535" y="299"/>
                    <a:pt x="535" y="299"/>
                    <a:pt x="535" y="299"/>
                  </a:cubicBezTo>
                  <a:cubicBezTo>
                    <a:pt x="535" y="298"/>
                    <a:pt x="535" y="296"/>
                    <a:pt x="535" y="294"/>
                  </a:cubicBezTo>
                  <a:cubicBezTo>
                    <a:pt x="536" y="286"/>
                    <a:pt x="537" y="277"/>
                    <a:pt x="537" y="270"/>
                  </a:cubicBezTo>
                  <a:cubicBezTo>
                    <a:pt x="537" y="232"/>
                    <a:pt x="528" y="196"/>
                    <a:pt x="511" y="164"/>
                  </a:cubicBezTo>
                  <a:close/>
                  <a:moveTo>
                    <a:pt x="85" y="479"/>
                  </a:moveTo>
                  <a:cubicBezTo>
                    <a:pt x="60" y="454"/>
                    <a:pt x="67" y="405"/>
                    <a:pt x="98" y="346"/>
                  </a:cubicBezTo>
                  <a:cubicBezTo>
                    <a:pt x="113" y="386"/>
                    <a:pt x="136" y="420"/>
                    <a:pt x="166" y="446"/>
                  </a:cubicBezTo>
                  <a:cubicBezTo>
                    <a:pt x="176" y="454"/>
                    <a:pt x="186" y="461"/>
                    <a:pt x="197" y="467"/>
                  </a:cubicBezTo>
                  <a:cubicBezTo>
                    <a:pt x="147" y="494"/>
                    <a:pt x="106" y="500"/>
                    <a:pt x="85" y="479"/>
                  </a:cubicBezTo>
                  <a:close/>
                  <a:moveTo>
                    <a:pt x="204" y="471"/>
                  </a:moveTo>
                  <a:cubicBezTo>
                    <a:pt x="204" y="471"/>
                    <a:pt x="205" y="471"/>
                    <a:pt x="205" y="472"/>
                  </a:cubicBezTo>
                  <a:cubicBezTo>
                    <a:pt x="205" y="471"/>
                    <a:pt x="204" y="471"/>
                    <a:pt x="204" y="471"/>
                  </a:cubicBezTo>
                  <a:close/>
                  <a:moveTo>
                    <a:pt x="409" y="239"/>
                  </a:moveTo>
                  <a:cubicBezTo>
                    <a:pt x="217" y="239"/>
                    <a:pt x="217" y="239"/>
                    <a:pt x="217" y="239"/>
                  </a:cubicBezTo>
                  <a:cubicBezTo>
                    <a:pt x="215" y="239"/>
                    <a:pt x="215" y="239"/>
                    <a:pt x="215" y="239"/>
                  </a:cubicBezTo>
                  <a:cubicBezTo>
                    <a:pt x="215" y="237"/>
                    <a:pt x="215" y="237"/>
                    <a:pt x="215" y="237"/>
                  </a:cubicBezTo>
                  <a:cubicBezTo>
                    <a:pt x="217" y="188"/>
                    <a:pt x="264" y="146"/>
                    <a:pt x="316" y="146"/>
                  </a:cubicBezTo>
                  <a:cubicBezTo>
                    <a:pt x="367" y="146"/>
                    <a:pt x="408" y="186"/>
                    <a:pt x="411" y="237"/>
                  </a:cubicBezTo>
                  <a:cubicBezTo>
                    <a:pt x="411" y="239"/>
                    <a:pt x="411" y="239"/>
                    <a:pt x="411" y="239"/>
                  </a:cubicBezTo>
                  <a:lnTo>
                    <a:pt x="409" y="239"/>
                  </a:lnTo>
                  <a:close/>
                  <a:moveTo>
                    <a:pt x="468" y="108"/>
                  </a:moveTo>
                  <a:cubicBezTo>
                    <a:pt x="446" y="87"/>
                    <a:pt x="420" y="72"/>
                    <a:pt x="392" y="61"/>
                  </a:cubicBezTo>
                  <a:cubicBezTo>
                    <a:pt x="443" y="38"/>
                    <a:pt x="485" y="35"/>
                    <a:pt x="507" y="57"/>
                  </a:cubicBezTo>
                  <a:cubicBezTo>
                    <a:pt x="525" y="75"/>
                    <a:pt x="523" y="109"/>
                    <a:pt x="504" y="152"/>
                  </a:cubicBezTo>
                  <a:cubicBezTo>
                    <a:pt x="504" y="152"/>
                    <a:pt x="504" y="152"/>
                    <a:pt x="504" y="152"/>
                  </a:cubicBezTo>
                  <a:cubicBezTo>
                    <a:pt x="494" y="136"/>
                    <a:pt x="482" y="121"/>
                    <a:pt x="468" y="108"/>
                  </a:cubicBezTo>
                  <a:close/>
                  <a:moveTo>
                    <a:pt x="508" y="158"/>
                  </a:moveTo>
                  <a:cubicBezTo>
                    <a:pt x="508" y="158"/>
                    <a:pt x="508" y="158"/>
                    <a:pt x="508" y="158"/>
                  </a:cubicBezTo>
                  <a:cubicBezTo>
                    <a:pt x="508" y="158"/>
                    <a:pt x="508" y="158"/>
                    <a:pt x="508" y="158"/>
                  </a:cubicBezTo>
                  <a:close/>
                </a:path>
              </a:pathLst>
            </a:custGeom>
            <a:solidFill>
              <a:srgbClr val="FFFFFF"/>
            </a:solidFill>
            <a:ln>
              <a:noFill/>
            </a:ln>
            <a:extLst/>
          </p:spPr>
          <p:txBody>
            <a:bodyPr vert="horz" wrap="square" lIns="68580" tIns="34290" rIns="68580" bIns="34290" numCol="1" anchor="t" anchorCtr="0" compatLnSpc="1">
              <a:prstTxWarp prst="textNoShape">
                <a:avLst/>
              </a:prstTxWarp>
            </a:bodyPr>
            <a:lstStyle/>
            <a:p>
              <a:pPr defTabSz="685772" fontAlgn="auto">
                <a:spcBef>
                  <a:spcPts val="0"/>
                </a:spcBef>
                <a:spcAft>
                  <a:spcPts val="0"/>
                </a:spcAft>
              </a:pPr>
              <a:endParaRPr lang="en-US" sz="1350">
                <a:solidFill>
                  <a:srgbClr val="000000"/>
                </a:solidFill>
                <a:latin typeface="+mj-lt"/>
              </a:endParaRPr>
            </a:p>
          </p:txBody>
        </p:sp>
        <p:sp>
          <p:nvSpPr>
            <p:cNvPr id="48" name="Freeform 17"/>
            <p:cNvSpPr>
              <a:spLocks noEditPoints="1"/>
            </p:cNvSpPr>
            <p:nvPr/>
          </p:nvSpPr>
          <p:spPr bwMode="auto">
            <a:xfrm>
              <a:off x="4401" y="3791"/>
              <a:ext cx="69" cy="69"/>
            </a:xfrm>
            <a:custGeom>
              <a:avLst/>
              <a:gdLst>
                <a:gd name="T0" fmla="*/ 29 w 29"/>
                <a:gd name="T1" fmla="*/ 15 h 29"/>
                <a:gd name="T2" fmla="*/ 25 w 29"/>
                <a:gd name="T3" fmla="*/ 25 h 29"/>
                <a:gd name="T4" fmla="*/ 15 w 29"/>
                <a:gd name="T5" fmla="*/ 29 h 29"/>
                <a:gd name="T6" fmla="*/ 4 w 29"/>
                <a:gd name="T7" fmla="*/ 25 h 29"/>
                <a:gd name="T8" fmla="*/ 0 w 29"/>
                <a:gd name="T9" fmla="*/ 15 h 29"/>
                <a:gd name="T10" fmla="*/ 4 w 29"/>
                <a:gd name="T11" fmla="*/ 5 h 29"/>
                <a:gd name="T12" fmla="*/ 15 w 29"/>
                <a:gd name="T13" fmla="*/ 0 h 29"/>
                <a:gd name="T14" fmla="*/ 25 w 29"/>
                <a:gd name="T15" fmla="*/ 4 h 29"/>
                <a:gd name="T16" fmla="*/ 29 w 29"/>
                <a:gd name="T17" fmla="*/ 15 h 29"/>
                <a:gd name="T18" fmla="*/ 27 w 29"/>
                <a:gd name="T19" fmla="*/ 15 h 29"/>
                <a:gd name="T20" fmla="*/ 24 w 29"/>
                <a:gd name="T21" fmla="*/ 6 h 29"/>
                <a:gd name="T22" fmla="*/ 15 w 29"/>
                <a:gd name="T23" fmla="*/ 2 h 29"/>
                <a:gd name="T24" fmla="*/ 5 w 29"/>
                <a:gd name="T25" fmla="*/ 6 h 29"/>
                <a:gd name="T26" fmla="*/ 2 w 29"/>
                <a:gd name="T27" fmla="*/ 15 h 29"/>
                <a:gd name="T28" fmla="*/ 5 w 29"/>
                <a:gd name="T29" fmla="*/ 24 h 29"/>
                <a:gd name="T30" fmla="*/ 15 w 29"/>
                <a:gd name="T31" fmla="*/ 28 h 29"/>
                <a:gd name="T32" fmla="*/ 24 w 29"/>
                <a:gd name="T33" fmla="*/ 24 h 29"/>
                <a:gd name="T34" fmla="*/ 27 w 29"/>
                <a:gd name="T35" fmla="*/ 15 h 29"/>
                <a:gd name="T36" fmla="*/ 22 w 29"/>
                <a:gd name="T37" fmla="*/ 24 h 29"/>
                <a:gd name="T38" fmla="*/ 19 w 29"/>
                <a:gd name="T39" fmla="*/ 24 h 29"/>
                <a:gd name="T40" fmla="*/ 16 w 29"/>
                <a:gd name="T41" fmla="*/ 19 h 29"/>
                <a:gd name="T42" fmla="*/ 13 w 29"/>
                <a:gd name="T43" fmla="*/ 16 h 29"/>
                <a:gd name="T44" fmla="*/ 11 w 29"/>
                <a:gd name="T45" fmla="*/ 16 h 29"/>
                <a:gd name="T46" fmla="*/ 11 w 29"/>
                <a:gd name="T47" fmla="*/ 24 h 29"/>
                <a:gd name="T48" fmla="*/ 9 w 29"/>
                <a:gd name="T49" fmla="*/ 24 h 29"/>
                <a:gd name="T50" fmla="*/ 9 w 29"/>
                <a:gd name="T51" fmla="*/ 5 h 29"/>
                <a:gd name="T52" fmla="*/ 14 w 29"/>
                <a:gd name="T53" fmla="*/ 5 h 29"/>
                <a:gd name="T54" fmla="*/ 19 w 29"/>
                <a:gd name="T55" fmla="*/ 7 h 29"/>
                <a:gd name="T56" fmla="*/ 21 w 29"/>
                <a:gd name="T57" fmla="*/ 10 h 29"/>
                <a:gd name="T58" fmla="*/ 20 w 29"/>
                <a:gd name="T59" fmla="*/ 14 h 29"/>
                <a:gd name="T60" fmla="*/ 16 w 29"/>
                <a:gd name="T61" fmla="*/ 15 h 29"/>
                <a:gd name="T62" fmla="*/ 16 w 29"/>
                <a:gd name="T63" fmla="*/ 16 h 29"/>
                <a:gd name="T64" fmla="*/ 19 w 29"/>
                <a:gd name="T65" fmla="*/ 19 h 29"/>
                <a:gd name="T66" fmla="*/ 22 w 29"/>
                <a:gd name="T67" fmla="*/ 24 h 29"/>
                <a:gd name="T68" fmla="*/ 18 w 29"/>
                <a:gd name="T69" fmla="*/ 11 h 29"/>
                <a:gd name="T70" fmla="*/ 17 w 29"/>
                <a:gd name="T71" fmla="*/ 8 h 29"/>
                <a:gd name="T72" fmla="*/ 14 w 29"/>
                <a:gd name="T73" fmla="*/ 8 h 29"/>
                <a:gd name="T74" fmla="*/ 11 w 29"/>
                <a:gd name="T75" fmla="*/ 8 h 29"/>
                <a:gd name="T76" fmla="*/ 11 w 29"/>
                <a:gd name="T77" fmla="*/ 14 h 29"/>
                <a:gd name="T78" fmla="*/ 14 w 29"/>
                <a:gd name="T79" fmla="*/ 14 h 29"/>
                <a:gd name="T80" fmla="*/ 18 w 29"/>
                <a:gd name="T81"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 h="29">
                  <a:moveTo>
                    <a:pt x="29" y="15"/>
                  </a:moveTo>
                  <a:cubicBezTo>
                    <a:pt x="29" y="19"/>
                    <a:pt x="28" y="22"/>
                    <a:pt x="25" y="25"/>
                  </a:cubicBezTo>
                  <a:cubicBezTo>
                    <a:pt x="22" y="28"/>
                    <a:pt x="19" y="29"/>
                    <a:pt x="15" y="29"/>
                  </a:cubicBezTo>
                  <a:cubicBezTo>
                    <a:pt x="10" y="29"/>
                    <a:pt x="7" y="28"/>
                    <a:pt x="4" y="25"/>
                  </a:cubicBezTo>
                  <a:cubicBezTo>
                    <a:pt x="1" y="22"/>
                    <a:pt x="0" y="19"/>
                    <a:pt x="0" y="15"/>
                  </a:cubicBezTo>
                  <a:cubicBezTo>
                    <a:pt x="0" y="11"/>
                    <a:pt x="1" y="7"/>
                    <a:pt x="4" y="5"/>
                  </a:cubicBezTo>
                  <a:cubicBezTo>
                    <a:pt x="7" y="2"/>
                    <a:pt x="10" y="0"/>
                    <a:pt x="15" y="0"/>
                  </a:cubicBezTo>
                  <a:cubicBezTo>
                    <a:pt x="19" y="0"/>
                    <a:pt x="22" y="2"/>
                    <a:pt x="25" y="4"/>
                  </a:cubicBezTo>
                  <a:cubicBezTo>
                    <a:pt x="28" y="7"/>
                    <a:pt x="29" y="11"/>
                    <a:pt x="29" y="15"/>
                  </a:cubicBezTo>
                  <a:close/>
                  <a:moveTo>
                    <a:pt x="27" y="15"/>
                  </a:moveTo>
                  <a:cubicBezTo>
                    <a:pt x="27" y="11"/>
                    <a:pt x="26" y="8"/>
                    <a:pt x="24" y="6"/>
                  </a:cubicBezTo>
                  <a:cubicBezTo>
                    <a:pt x="21" y="3"/>
                    <a:pt x="18" y="2"/>
                    <a:pt x="15" y="2"/>
                  </a:cubicBezTo>
                  <a:cubicBezTo>
                    <a:pt x="11" y="2"/>
                    <a:pt x="8" y="3"/>
                    <a:pt x="5" y="6"/>
                  </a:cubicBezTo>
                  <a:cubicBezTo>
                    <a:pt x="3" y="8"/>
                    <a:pt x="2" y="11"/>
                    <a:pt x="2" y="15"/>
                  </a:cubicBezTo>
                  <a:cubicBezTo>
                    <a:pt x="2" y="19"/>
                    <a:pt x="3" y="22"/>
                    <a:pt x="5" y="24"/>
                  </a:cubicBezTo>
                  <a:cubicBezTo>
                    <a:pt x="8" y="27"/>
                    <a:pt x="11" y="28"/>
                    <a:pt x="15" y="28"/>
                  </a:cubicBezTo>
                  <a:cubicBezTo>
                    <a:pt x="18" y="28"/>
                    <a:pt x="21" y="27"/>
                    <a:pt x="24" y="24"/>
                  </a:cubicBezTo>
                  <a:cubicBezTo>
                    <a:pt x="26" y="22"/>
                    <a:pt x="27" y="18"/>
                    <a:pt x="27" y="15"/>
                  </a:cubicBezTo>
                  <a:close/>
                  <a:moveTo>
                    <a:pt x="22" y="24"/>
                  </a:moveTo>
                  <a:cubicBezTo>
                    <a:pt x="19" y="24"/>
                    <a:pt x="19" y="24"/>
                    <a:pt x="19" y="24"/>
                  </a:cubicBezTo>
                  <a:cubicBezTo>
                    <a:pt x="16" y="19"/>
                    <a:pt x="16" y="19"/>
                    <a:pt x="16" y="19"/>
                  </a:cubicBezTo>
                  <a:cubicBezTo>
                    <a:pt x="15" y="17"/>
                    <a:pt x="14" y="16"/>
                    <a:pt x="13" y="16"/>
                  </a:cubicBezTo>
                  <a:cubicBezTo>
                    <a:pt x="11" y="16"/>
                    <a:pt x="11" y="16"/>
                    <a:pt x="11" y="16"/>
                  </a:cubicBezTo>
                  <a:cubicBezTo>
                    <a:pt x="11" y="24"/>
                    <a:pt x="11" y="24"/>
                    <a:pt x="11" y="24"/>
                  </a:cubicBezTo>
                  <a:cubicBezTo>
                    <a:pt x="9" y="24"/>
                    <a:pt x="9" y="24"/>
                    <a:pt x="9" y="24"/>
                  </a:cubicBezTo>
                  <a:cubicBezTo>
                    <a:pt x="9" y="5"/>
                    <a:pt x="9" y="5"/>
                    <a:pt x="9" y="5"/>
                  </a:cubicBezTo>
                  <a:cubicBezTo>
                    <a:pt x="14" y="5"/>
                    <a:pt x="14" y="5"/>
                    <a:pt x="14" y="5"/>
                  </a:cubicBezTo>
                  <a:cubicBezTo>
                    <a:pt x="16" y="5"/>
                    <a:pt x="18" y="6"/>
                    <a:pt x="19" y="7"/>
                  </a:cubicBezTo>
                  <a:cubicBezTo>
                    <a:pt x="20" y="8"/>
                    <a:pt x="21" y="9"/>
                    <a:pt x="21" y="10"/>
                  </a:cubicBezTo>
                  <a:cubicBezTo>
                    <a:pt x="21" y="12"/>
                    <a:pt x="20" y="13"/>
                    <a:pt x="20" y="14"/>
                  </a:cubicBezTo>
                  <a:cubicBezTo>
                    <a:pt x="19" y="15"/>
                    <a:pt x="18" y="15"/>
                    <a:pt x="16" y="15"/>
                  </a:cubicBezTo>
                  <a:cubicBezTo>
                    <a:pt x="16" y="16"/>
                    <a:pt x="16" y="16"/>
                    <a:pt x="16" y="16"/>
                  </a:cubicBezTo>
                  <a:cubicBezTo>
                    <a:pt x="17" y="16"/>
                    <a:pt x="18" y="17"/>
                    <a:pt x="19" y="19"/>
                  </a:cubicBezTo>
                  <a:lnTo>
                    <a:pt x="22" y="24"/>
                  </a:lnTo>
                  <a:close/>
                  <a:moveTo>
                    <a:pt x="18" y="11"/>
                  </a:moveTo>
                  <a:cubicBezTo>
                    <a:pt x="18" y="10"/>
                    <a:pt x="18" y="9"/>
                    <a:pt x="17" y="8"/>
                  </a:cubicBezTo>
                  <a:cubicBezTo>
                    <a:pt x="17" y="8"/>
                    <a:pt x="15" y="8"/>
                    <a:pt x="14" y="8"/>
                  </a:cubicBezTo>
                  <a:cubicBezTo>
                    <a:pt x="11" y="8"/>
                    <a:pt x="11" y="8"/>
                    <a:pt x="11" y="8"/>
                  </a:cubicBezTo>
                  <a:cubicBezTo>
                    <a:pt x="11" y="14"/>
                    <a:pt x="11" y="14"/>
                    <a:pt x="11" y="14"/>
                  </a:cubicBezTo>
                  <a:cubicBezTo>
                    <a:pt x="14" y="14"/>
                    <a:pt x="14" y="14"/>
                    <a:pt x="14" y="14"/>
                  </a:cubicBezTo>
                  <a:cubicBezTo>
                    <a:pt x="17" y="14"/>
                    <a:pt x="18" y="13"/>
                    <a:pt x="18" y="11"/>
                  </a:cubicBezTo>
                  <a:close/>
                </a:path>
              </a:pathLst>
            </a:custGeom>
            <a:solidFill>
              <a:srgbClr val="FFFFFF"/>
            </a:solidFill>
            <a:ln>
              <a:noFill/>
            </a:ln>
            <a:extLst/>
          </p:spPr>
          <p:txBody>
            <a:bodyPr vert="horz" wrap="square" lIns="68580" tIns="34290" rIns="68580" bIns="34290" numCol="1" anchor="t" anchorCtr="0" compatLnSpc="1">
              <a:prstTxWarp prst="textNoShape">
                <a:avLst/>
              </a:prstTxWarp>
            </a:bodyPr>
            <a:lstStyle/>
            <a:p>
              <a:pPr defTabSz="685772" fontAlgn="auto">
                <a:spcBef>
                  <a:spcPts val="0"/>
                </a:spcBef>
                <a:spcAft>
                  <a:spcPts val="0"/>
                </a:spcAft>
              </a:pPr>
              <a:endParaRPr lang="en-US" sz="1350">
                <a:solidFill>
                  <a:srgbClr val="000000"/>
                </a:solidFill>
                <a:latin typeface="+mj-lt"/>
              </a:endParaRPr>
            </a:p>
          </p:txBody>
        </p:sp>
      </p:grpSp>
    </p:spTree>
    <p:extLst>
      <p:ext uri="{BB962C8B-B14F-4D97-AF65-F5344CB8AC3E}">
        <p14:creationId xmlns:p14="http://schemas.microsoft.com/office/powerpoint/2010/main" val="1429780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5-30426_BUILD_2013_Template_Whit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 id="{F0E36718-832C-4AEA-8417-41A66B189204}" vid="{161FDC1C-887D-4D37-A3B8-501A0D7FCE91}"/>
    </a:ext>
  </a:extLst>
</a:theme>
</file>

<file path=ppt/theme/theme2.xml><?xml version="1.0" encoding="utf-8"?>
<a:theme xmlns:a="http://schemas.openxmlformats.org/drawingml/2006/main" name="1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 id="{F0E36718-832C-4AEA-8417-41A66B189204}" vid="{406DC43E-3286-418B-B3CF-9AE2AA3691B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89fe5faf2f25a24617a4f509b32cc989">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dfcb5511298a0ed35e170e5fd997f4f9"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2013-06-28T07:00:00+00:00</Event_x0020_End_x0020_Date>
    <Event_x0020_Start_x0020_Date xmlns="2295e2e7-0eeb-498e-8716-217bb2ee6ee3">2013-06-26T07:00:00+00:00</Event_x0020_Start_x0020_Date>
    <MS_x0020_Speaker xmlns="2295e2e7-0eeb-498e-8716-217bb2ee6ee3">
      <UserInfo>
        <DisplayName/>
        <AccountId xsi:nil="true"/>
        <AccountType/>
      </UserInfo>
    </MS_x0020_Speaker>
    <External_x0020_Speaker xmlns="2295e2e7-0eeb-498e-8716-217bb2ee6ee3">Habib Heydarian</External_x0020_Speaker>
    <Session_x0020_Code xmlns="2295e2e7-0eeb-498e-8716-217bb2ee6ee3">3-304</Session_x0020_Code>
    <ProductTaxHTField0 xmlns="2295e2e7-0eeb-498e-8716-217bb2ee6ee3">
      <Terms xmlns="http://schemas.microsoft.com/office/infopath/2007/PartnerControls"/>
    </ProductTaxHTField0>
    <Presentation_x0020_Date xmlns="2295e2e7-0eeb-498e-8716-217bb2ee6ee3">2013-06-28T00:00:00-07:00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Event_x0020_VenueTaxHTField0>
    <TaxCatchAll xmlns="230e9df3-be65-4c73-a93b-d1236ebd677e">
      <Value>497</Value>
      <Value>605</Value>
    </TaxCatchAll>
    <AudienceTaxHTField0 xmlns="8b529f77-48ab-4581-b468-93f09345b8aa">
      <Terms xmlns="http://schemas.microsoft.com/office/infopath/2007/PartnerControls"/>
    </AudienceTaxHTField0>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0B689815-4B65-4FA2-B74B-E9A4DF6AE7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2006/documentManagement/types"/>
    <ds:schemaRef ds:uri="http://purl.org/dc/dcmitype/"/>
    <ds:schemaRef ds:uri="http://schemas.microsoft.com/office/2006/metadata/properties"/>
    <ds:schemaRef ds:uri="http://www.w3.org/XML/1998/namespace"/>
    <ds:schemaRef ds:uri="230e9df3-be65-4c73-a93b-d1236ebd677e"/>
    <ds:schemaRef ds:uri="8b529f77-48ab-4581-b468-93f09345b8aa"/>
    <ds:schemaRef ds:uri="http://schemas.microsoft.com/office/infopath/2007/PartnerControls"/>
    <ds:schemaRef ds:uri="http://purl.org/dc/elements/1.1/"/>
    <ds:schemaRef ds:uri="http://schemas.openxmlformats.org/package/2006/metadata/core-properties"/>
    <ds:schemaRef ds:uri="2295e2e7-0eeb-498e-8716-217bb2ee6ee3"/>
    <ds:schemaRef ds:uri="http://purl.org/dc/terms/"/>
  </ds:schemaRefs>
</ds:datastoreItem>
</file>

<file path=docProps/app.xml><?xml version="1.0" encoding="utf-8"?>
<Properties xmlns="http://schemas.openxmlformats.org/officeDocument/2006/extended-properties" xmlns:vt="http://schemas.openxmlformats.org/officeDocument/2006/docPropsVTypes">
  <Template>Build_2013_Template_16x9</Template>
  <TotalTime>1113</TotalTime>
  <Words>3258</Words>
  <Application>Microsoft Office PowerPoint</Application>
  <PresentationFormat>Custom</PresentationFormat>
  <Paragraphs>323</Paragraphs>
  <Slides>27</Slides>
  <Notes>21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ＭＳ Ｐゴシック</vt:lpstr>
      <vt:lpstr>Arial</vt:lpstr>
      <vt:lpstr>Avenir LT Pro 45 Book</vt:lpstr>
      <vt:lpstr>Calibri</vt:lpstr>
      <vt:lpstr>Consolas</vt:lpstr>
      <vt:lpstr>Segoe Light</vt:lpstr>
      <vt:lpstr>Segoe UI</vt:lpstr>
      <vt:lpstr>Segoe UI Light</vt:lpstr>
      <vt:lpstr>Wingdings</vt:lpstr>
      <vt:lpstr>5-30426_BUILD_2013_Template_White</vt:lpstr>
      <vt:lpstr>1_5-30426_BUILD_2013_Template_D.Blue</vt:lpstr>
      <vt:lpstr>PowerPoint Presentation</vt:lpstr>
      <vt:lpstr>Building .NET Apps for Devices and Services</vt:lpstr>
      <vt:lpstr>Let’s a start with a quick demo!</vt:lpstr>
      <vt:lpstr>The evolution of application into experience</vt:lpstr>
      <vt:lpstr>What is an application?</vt:lpstr>
      <vt:lpstr>Application Modernization</vt:lpstr>
      <vt:lpstr>Development targets are evolving</vt:lpstr>
      <vt:lpstr>Application patterns evolution</vt:lpstr>
      <vt:lpstr>.NET Application Modernization</vt:lpstr>
      <vt:lpstr>Two Inexorable Trends</vt:lpstr>
      <vt:lpstr>Developer Expectations</vt:lpstr>
      <vt:lpstr>An Example: Existing WPF Application</vt:lpstr>
      <vt:lpstr>The “Experience Continuum”</vt:lpstr>
      <vt:lpstr>.NET is part of many Microsoft platforms</vt:lpstr>
      <vt:lpstr>.NET (A *Very* Simplified View)</vt:lpstr>
      <vt:lpstr>Project proliferation</vt:lpstr>
      <vt:lpstr>Portable Class Libraries</vt:lpstr>
      <vt:lpstr>PowerPoint Presentation</vt:lpstr>
      <vt:lpstr>Model-View-ViewModel (MVVM)</vt:lpstr>
      <vt:lpstr>Cross Platform App Architecture</vt:lpstr>
      <vt:lpstr>Azure service bus</vt:lpstr>
      <vt:lpstr>Cross Platform Code Reuse</vt:lpstr>
      <vt:lpstr>NuGet Packages</vt:lpstr>
      <vt:lpstr>.NET Framework NuGet Packages</vt:lpstr>
      <vt:lpstr>.NET Technology Guidance</vt:lpstr>
      <vt:lpstr>We would love to hear from you!</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.NET Apps for Devices and Services</dc:title>
  <dc:subject>Build 2013</dc:subject>
  <dc:creator>Habib Heydarian</dc:creator>
  <cp:keywords>Build 2013</cp:keywords>
  <dc:description>Template: Mitchell Derrey, Silver Fox Productions
Formatting: 
Date: October 26-28, 2013
Location: San Francisco, CA
Audience Type: Internal</dc:description>
  <cp:lastModifiedBy>Shows</cp:lastModifiedBy>
  <cp:revision>109</cp:revision>
  <dcterms:created xsi:type="dcterms:W3CDTF">2013-06-07T20:45:34Z</dcterms:created>
  <dcterms:modified xsi:type="dcterms:W3CDTF">2013-06-28T19:49:41Z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497;#San Francisco|84dfcb53-432b-499d-8965-93d483d36b4a</vt:lpwstr>
  </property>
  <property fmtid="{D5CDD505-2E9C-101B-9397-08002B2CF9AE}" pid="7" name="Campaign">
    <vt:lpwstr/>
  </property>
  <property fmtid="{D5CDD505-2E9C-101B-9397-08002B2CF9AE}" pid="8" name="Event Venue">
    <vt:lpwstr/>
  </property>
  <property fmtid="{D5CDD505-2E9C-101B-9397-08002B2CF9AE}" pid="9" name="Track">
    <vt:lpwstr/>
  </property>
</Properties>
</file>