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330" r:id="rId5"/>
    <p:sldMasterId id="2147484345" r:id="rId6"/>
    <p:sldMasterId id="2147484364" r:id="rId7"/>
    <p:sldMasterId id="2147484379" r:id="rId8"/>
    <p:sldMasterId id="2147484393" r:id="rId9"/>
    <p:sldMasterId id="2147484408" r:id="rId10"/>
  </p:sldMasterIdLst>
  <p:notesMasterIdLst>
    <p:notesMasterId r:id="rId42"/>
  </p:notesMasterIdLst>
  <p:handoutMasterIdLst>
    <p:handoutMasterId r:id="rId43"/>
  </p:handoutMasterIdLst>
  <p:sldIdLst>
    <p:sldId id="1117" r:id="rId11"/>
    <p:sldId id="1161" r:id="rId12"/>
    <p:sldId id="1162" r:id="rId13"/>
    <p:sldId id="1163" r:id="rId14"/>
    <p:sldId id="1164" r:id="rId15"/>
    <p:sldId id="1165" r:id="rId16"/>
    <p:sldId id="1166" r:id="rId17"/>
    <p:sldId id="1167" r:id="rId18"/>
    <p:sldId id="1168" r:id="rId19"/>
    <p:sldId id="1169" r:id="rId20"/>
    <p:sldId id="1170" r:id="rId21"/>
    <p:sldId id="1171" r:id="rId22"/>
    <p:sldId id="1172" r:id="rId23"/>
    <p:sldId id="1173" r:id="rId24"/>
    <p:sldId id="1174" r:id="rId25"/>
    <p:sldId id="1175" r:id="rId26"/>
    <p:sldId id="1176" r:id="rId27"/>
    <p:sldId id="1177" r:id="rId28"/>
    <p:sldId id="1178" r:id="rId29"/>
    <p:sldId id="1179" r:id="rId30"/>
    <p:sldId id="1180" r:id="rId31"/>
    <p:sldId id="1181" r:id="rId32"/>
    <p:sldId id="1182" r:id="rId33"/>
    <p:sldId id="1183" r:id="rId34"/>
    <p:sldId id="1184" r:id="rId35"/>
    <p:sldId id="1185" r:id="rId36"/>
    <p:sldId id="1186" r:id="rId37"/>
    <p:sldId id="1187" r:id="rId38"/>
    <p:sldId id="1188" r:id="rId39"/>
    <p:sldId id="1160" r:id="rId40"/>
    <p:sldId id="1110" r:id="rId41"/>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w to use this template" id="{E60AC486-1BAF-498A-9A57-7A5A1B7BADB5}">
          <p14:sldIdLst>
            <p14:sldId id="1117"/>
            <p14:sldId id="1161"/>
            <p14:sldId id="1162"/>
            <p14:sldId id="1163"/>
            <p14:sldId id="1164"/>
            <p14:sldId id="1165"/>
            <p14:sldId id="1166"/>
            <p14:sldId id="1167"/>
            <p14:sldId id="1168"/>
            <p14:sldId id="1169"/>
            <p14:sldId id="1170"/>
            <p14:sldId id="1171"/>
            <p14:sldId id="1172"/>
            <p14:sldId id="1173"/>
            <p14:sldId id="1174"/>
            <p14:sldId id="1175"/>
            <p14:sldId id="1176"/>
            <p14:sldId id="1177"/>
            <p14:sldId id="1178"/>
            <p14:sldId id="1179"/>
            <p14:sldId id="1180"/>
            <p14:sldId id="1181"/>
            <p14:sldId id="1182"/>
            <p14:sldId id="1183"/>
            <p14:sldId id="1184"/>
            <p14:sldId id="1185"/>
            <p14:sldId id="1186"/>
            <p14:sldId id="1187"/>
            <p14:sldId id="1188"/>
            <p14:sldId id="1160"/>
            <p14:sldId id="1110"/>
          </p14:sldIdLst>
        </p14:section>
        <p14:section name="Build Template" id="{D88B19E0-7F40-4EB1-BF25-B9D8E02B1AB4}">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00BCF2"/>
    <a:srgbClr val="FFFFFF"/>
    <a:srgbClr val="000000"/>
    <a:srgbClr val="969696"/>
    <a:srgbClr val="002050"/>
    <a:srgbClr val="442359"/>
    <a:srgbClr val="333333"/>
    <a:srgbClr val="00FF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22" autoAdjust="0"/>
    <p:restoredTop sz="90110" autoAdjust="0"/>
  </p:normalViewPr>
  <p:slideViewPr>
    <p:cSldViewPr>
      <p:cViewPr varScale="1">
        <p:scale>
          <a:sx n="91" d="100"/>
          <a:sy n="91" d="100"/>
        </p:scale>
        <p:origin x="1614" y="78"/>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p:scale>
        <a:sx n="33" d="100"/>
        <a:sy n="33" d="100"/>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0" Type="http://schemas.openxmlformats.org/officeDocument/2006/relationships/slide" Target="slides/slide10.xml"/><Relationship Id="rId41"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6/28/2013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6/28/2013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C0AE6D20-C907-400C-9B31-A396E27ACC62}"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0282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93850" y="930275"/>
            <a:ext cx="8264525" cy="46482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6/28/2013</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dirty="0"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2</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329795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24154"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24154"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93480A8-7FF1-4A69-8BEE-D387FD6B0244}"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16784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24154"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24154"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E98027E6-C0B5-47B0-A74C-AA802197E6FC}"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16125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MGXFY13</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24154"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24154"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C548596-DCD2-44CE-8A1F-876786E8DB10}"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784556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12:51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248711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451225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79731883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080713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700902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32846028"/>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034778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6960105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6248403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8156968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5200875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13279153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426059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85903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6262675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_Color  2">
    <p:bg>
      <p:bgPr>
        <a:solidFill>
          <a:srgbClr val="50505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1436036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Content Layout">
    <p:bg>
      <p:bgPr>
        <a:solidFill>
          <a:srgbClr val="505050"/>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1754357"/>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mp; Content 2">
    <p:bg>
      <p:bgPr>
        <a:solidFill>
          <a:srgbClr val="505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934615679"/>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Only_Large">
    <p:bg>
      <p:bgPr>
        <a:solidFill>
          <a:srgbClr val="505050"/>
        </a:solid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3202776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50505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494994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484712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884410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3869133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bg>
      <p:bgPr>
        <a:solidFill>
          <a:srgbClr val="505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3823785898"/>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rgbClr val="505050"/>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727766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bg>
      <p:bgPr>
        <a:solidFill>
          <a:srgbClr val="505050"/>
        </a:solidFill>
        <a:effectLst/>
      </p:bgPr>
    </p:bg>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3618659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505050"/>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1157291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67854150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5916627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701394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4056091546"/>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050726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16287687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397163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926131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30460656"/>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693702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199252364"/>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202833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8231229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5667397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30002110"/>
      </p:ext>
    </p:extLst>
  </p:cSld>
  <p:clrMapOvr>
    <a:masterClrMapping/>
  </p:clrMapOvr>
  <p:extLst>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247888837"/>
      </p:ext>
    </p:extLst>
  </p:cSld>
  <p:clrMapOvr>
    <a:masterClrMapping/>
  </p:clrMapOvr>
  <p:extLst>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470536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21771943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1151928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9864725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93528466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76047275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938973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0437299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351180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84860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4560" y="1144706"/>
            <a:ext cx="9327356" cy="2435131"/>
          </a:xfrm>
        </p:spPr>
        <p:txBody>
          <a:bodyPr anchor="b"/>
          <a:lstStyle>
            <a:lvl1pPr algn="ctr">
              <a:defRPr sz="6119"/>
            </a:lvl1pPr>
          </a:lstStyle>
          <a:p>
            <a:r>
              <a:rPr lang="en-US" smtClean="0"/>
              <a:t>Click to edit Master title style</a:t>
            </a:r>
            <a:endParaRPr lang="en-US"/>
          </a:p>
        </p:txBody>
      </p:sp>
      <p:sp>
        <p:nvSpPr>
          <p:cNvPr id="3" name="Subtitle 2"/>
          <p:cNvSpPr>
            <a:spLocks noGrp="1"/>
          </p:cNvSpPr>
          <p:nvPr>
            <p:ph type="subTitle" idx="1"/>
          </p:nvPr>
        </p:nvSpPr>
        <p:spPr>
          <a:xfrm>
            <a:off x="1554560" y="3673745"/>
            <a:ext cx="9327356" cy="1688724"/>
          </a:xfrm>
        </p:spPr>
        <p:txBody>
          <a:bodyPr/>
          <a:lstStyle>
            <a:lvl1pPr marL="0" indent="0" algn="ctr">
              <a:buNone/>
              <a:defRPr sz="2448"/>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smtClean="0"/>
              <a:t>Click to edit Master subtitle style</a:t>
            </a:r>
            <a:endParaRPr lang="en-US"/>
          </a:p>
        </p:txBody>
      </p:sp>
      <p:sp>
        <p:nvSpPr>
          <p:cNvPr id="4" name="Date Placeholder 3"/>
          <p:cNvSpPr>
            <a:spLocks noGrp="1"/>
          </p:cNvSpPr>
          <p:nvPr>
            <p:ph type="dt" sz="half" idx="10"/>
          </p:nvPr>
        </p:nvSpPr>
        <p:spPr>
          <a:xfrm>
            <a:off x="855008" y="6482889"/>
            <a:ext cx="2798207" cy="372394"/>
          </a:xfrm>
          <a:prstGeom prst="rect">
            <a:avLst/>
          </a:prstGeom>
        </p:spPr>
        <p:txBody>
          <a:bodyPr/>
          <a:lstStyle/>
          <a:p>
            <a:fld id="{2E8324F4-2C73-4C5F-8EF3-3574AF88A65D}" type="datetimeFigureOut">
              <a:rPr lang="en-US" smtClean="0">
                <a:solidFill>
                  <a:srgbClr val="FFFFFF"/>
                </a:solidFill>
              </a:rPr>
              <a:pPr/>
              <a:t>6/28/2013</a:t>
            </a:fld>
            <a:endParaRPr lang="en-US" dirty="0">
              <a:solidFill>
                <a:srgbClr val="FFFFFF"/>
              </a:solidFill>
            </a:endParaRPr>
          </a:p>
        </p:txBody>
      </p:sp>
      <p:sp>
        <p:nvSpPr>
          <p:cNvPr id="5" name="Footer Placeholder 4"/>
          <p:cNvSpPr>
            <a:spLocks noGrp="1"/>
          </p:cNvSpPr>
          <p:nvPr>
            <p:ph type="ftr" sz="quarter" idx="11"/>
          </p:nvPr>
        </p:nvSpPr>
        <p:spPr>
          <a:xfrm>
            <a:off x="4119583" y="6482889"/>
            <a:ext cx="4197310" cy="372394"/>
          </a:xfrm>
          <a:prstGeom prst="rect">
            <a:avLst/>
          </a:prstGeom>
        </p:spPr>
        <p:txBody>
          <a:bodyPr/>
          <a:lstStyle/>
          <a:p>
            <a:endParaRPr lang="en-US" dirty="0">
              <a:solidFill>
                <a:srgbClr val="FFFFFF"/>
              </a:solidFill>
            </a:endParaRPr>
          </a:p>
        </p:txBody>
      </p:sp>
      <p:sp>
        <p:nvSpPr>
          <p:cNvPr id="6" name="Slide Number Placeholder 5"/>
          <p:cNvSpPr>
            <a:spLocks noGrp="1"/>
          </p:cNvSpPr>
          <p:nvPr>
            <p:ph type="sldNum" sz="quarter" idx="12"/>
          </p:nvPr>
        </p:nvSpPr>
        <p:spPr>
          <a:xfrm>
            <a:off x="8783260" y="6482889"/>
            <a:ext cx="2798207" cy="372394"/>
          </a:xfrm>
          <a:prstGeom prst="rect">
            <a:avLst/>
          </a:prstGeom>
        </p:spPr>
        <p:txBody>
          <a:bodyPr/>
          <a:lstStyle/>
          <a:p>
            <a:fld id="{D60D578C-624F-47BC-94F0-F69706ABBD2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5637254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4560" y="1144706"/>
            <a:ext cx="9327357" cy="2435131"/>
          </a:xfrm>
        </p:spPr>
        <p:txBody>
          <a:bodyPr anchor="b"/>
          <a:lstStyle>
            <a:lvl1pPr algn="ctr">
              <a:defRPr sz="6117"/>
            </a:lvl1pPr>
          </a:lstStyle>
          <a:p>
            <a:r>
              <a:rPr lang="en-US" smtClean="0"/>
              <a:t>Click to edit Master title style</a:t>
            </a:r>
            <a:endParaRPr lang="en-US"/>
          </a:p>
        </p:txBody>
      </p:sp>
      <p:sp>
        <p:nvSpPr>
          <p:cNvPr id="3" name="Subtitle 2"/>
          <p:cNvSpPr>
            <a:spLocks noGrp="1"/>
          </p:cNvSpPr>
          <p:nvPr>
            <p:ph type="subTitle" idx="1"/>
          </p:nvPr>
        </p:nvSpPr>
        <p:spPr>
          <a:xfrm>
            <a:off x="1554560" y="3673745"/>
            <a:ext cx="9327357" cy="1688724"/>
          </a:xfrm>
        </p:spPr>
        <p:txBody>
          <a:bodyPr/>
          <a:lstStyle>
            <a:lvl1pPr marL="0" indent="0" algn="ctr">
              <a:buNone/>
              <a:defRPr sz="2447"/>
            </a:lvl1pPr>
            <a:lvl2pPr marL="466159" indent="0" algn="ctr">
              <a:buNone/>
              <a:defRPr sz="2039"/>
            </a:lvl2pPr>
            <a:lvl3pPr marL="932317" indent="0" algn="ctr">
              <a:buNone/>
              <a:defRPr sz="1835"/>
            </a:lvl3pPr>
            <a:lvl4pPr marL="1398476" indent="0" algn="ctr">
              <a:buNone/>
              <a:defRPr sz="1632"/>
            </a:lvl4pPr>
            <a:lvl5pPr marL="1864633" indent="0" algn="ctr">
              <a:buNone/>
              <a:defRPr sz="1632"/>
            </a:lvl5pPr>
            <a:lvl6pPr marL="2330792" indent="0" algn="ctr">
              <a:buNone/>
              <a:defRPr sz="1632"/>
            </a:lvl6pPr>
            <a:lvl7pPr marL="2796950" indent="0" algn="ctr">
              <a:buNone/>
              <a:defRPr sz="1632"/>
            </a:lvl7pPr>
            <a:lvl8pPr marL="3263109" indent="0" algn="ctr">
              <a:buNone/>
              <a:defRPr sz="1632"/>
            </a:lvl8pPr>
            <a:lvl9pPr marL="3729267" indent="0" algn="ctr">
              <a:buNone/>
              <a:defRPr sz="1632"/>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00991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9404063"/>
      </p:ext>
    </p:extLst>
  </p:cSld>
  <p:clrMapOvr>
    <a:masterClrMapping/>
  </p:clrMapOvr>
  <p:transition>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8530" y="1743776"/>
            <a:ext cx="10726460" cy="2909528"/>
          </a:xfrm>
        </p:spPr>
        <p:txBody>
          <a:bodyPr anchor="b"/>
          <a:lstStyle>
            <a:lvl1pPr>
              <a:defRPr sz="6117"/>
            </a:lvl1pPr>
          </a:lstStyle>
          <a:p>
            <a:r>
              <a:rPr lang="en-US" smtClean="0"/>
              <a:t>Click to edit Master title style</a:t>
            </a:r>
            <a:endParaRPr lang="en-US"/>
          </a:p>
        </p:txBody>
      </p:sp>
      <p:sp>
        <p:nvSpPr>
          <p:cNvPr id="3" name="Text Placeholder 2"/>
          <p:cNvSpPr>
            <a:spLocks noGrp="1"/>
          </p:cNvSpPr>
          <p:nvPr>
            <p:ph type="body" idx="1"/>
          </p:nvPr>
        </p:nvSpPr>
        <p:spPr>
          <a:xfrm>
            <a:off x="848530" y="4680829"/>
            <a:ext cx="10726460" cy="1530052"/>
          </a:xfrm>
        </p:spPr>
        <p:txBody>
          <a:bodyPr/>
          <a:lstStyle>
            <a:lvl1pPr marL="0" indent="0">
              <a:buNone/>
              <a:defRPr sz="2447">
                <a:solidFill>
                  <a:schemeClr val="tx1">
                    <a:tint val="75000"/>
                  </a:schemeClr>
                </a:solidFill>
              </a:defRPr>
            </a:lvl1pPr>
            <a:lvl2pPr marL="466159" indent="0">
              <a:buNone/>
              <a:defRPr sz="2039">
                <a:solidFill>
                  <a:schemeClr val="tx1">
                    <a:tint val="75000"/>
                  </a:schemeClr>
                </a:solidFill>
              </a:defRPr>
            </a:lvl2pPr>
            <a:lvl3pPr marL="932317" indent="0">
              <a:buNone/>
              <a:defRPr sz="1835">
                <a:solidFill>
                  <a:schemeClr val="tx1">
                    <a:tint val="75000"/>
                  </a:schemeClr>
                </a:solidFill>
              </a:defRPr>
            </a:lvl3pPr>
            <a:lvl4pPr marL="1398476" indent="0">
              <a:buNone/>
              <a:defRPr sz="1632">
                <a:solidFill>
                  <a:schemeClr val="tx1">
                    <a:tint val="75000"/>
                  </a:schemeClr>
                </a:solidFill>
              </a:defRPr>
            </a:lvl4pPr>
            <a:lvl5pPr marL="1864633" indent="0">
              <a:buNone/>
              <a:defRPr sz="1632">
                <a:solidFill>
                  <a:schemeClr val="tx1">
                    <a:tint val="75000"/>
                  </a:schemeClr>
                </a:solidFill>
              </a:defRPr>
            </a:lvl5pPr>
            <a:lvl6pPr marL="2330792" indent="0">
              <a:buNone/>
              <a:defRPr sz="1632">
                <a:solidFill>
                  <a:schemeClr val="tx1">
                    <a:tint val="75000"/>
                  </a:schemeClr>
                </a:solidFill>
              </a:defRPr>
            </a:lvl6pPr>
            <a:lvl7pPr marL="2796950" indent="0">
              <a:buNone/>
              <a:defRPr sz="1632">
                <a:solidFill>
                  <a:schemeClr val="tx1">
                    <a:tint val="75000"/>
                  </a:schemeClr>
                </a:solidFill>
              </a:defRPr>
            </a:lvl7pPr>
            <a:lvl8pPr marL="3263109" indent="0">
              <a:buNone/>
              <a:defRPr sz="1632">
                <a:solidFill>
                  <a:schemeClr val="tx1">
                    <a:tint val="75000"/>
                  </a:schemeClr>
                </a:solidFill>
              </a:defRPr>
            </a:lvl8pPr>
            <a:lvl9pPr marL="3729267" indent="0">
              <a:buNone/>
              <a:defRPr sz="163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452999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55009" y="1861968"/>
            <a:ext cx="5285502" cy="4437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95965" y="1861968"/>
            <a:ext cx="5285502" cy="4437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432271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627" y="372395"/>
            <a:ext cx="10726460" cy="135195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56628" y="1714631"/>
            <a:ext cx="5261212" cy="840314"/>
          </a:xfrm>
        </p:spPr>
        <p:txBody>
          <a:bodyPr anchor="b"/>
          <a:lstStyle>
            <a:lvl1pPr marL="0" indent="0">
              <a:buNone/>
              <a:defRPr sz="2447" b="1"/>
            </a:lvl1pPr>
            <a:lvl2pPr marL="466159" indent="0">
              <a:buNone/>
              <a:defRPr sz="2039" b="1"/>
            </a:lvl2pPr>
            <a:lvl3pPr marL="932317" indent="0">
              <a:buNone/>
              <a:defRPr sz="1835" b="1"/>
            </a:lvl3pPr>
            <a:lvl4pPr marL="1398476" indent="0">
              <a:buNone/>
              <a:defRPr sz="1632" b="1"/>
            </a:lvl4pPr>
            <a:lvl5pPr marL="1864633" indent="0">
              <a:buNone/>
              <a:defRPr sz="1632" b="1"/>
            </a:lvl5pPr>
            <a:lvl6pPr marL="2330792" indent="0">
              <a:buNone/>
              <a:defRPr sz="1632" b="1"/>
            </a:lvl6pPr>
            <a:lvl7pPr marL="2796950" indent="0">
              <a:buNone/>
              <a:defRPr sz="1632" b="1"/>
            </a:lvl7pPr>
            <a:lvl8pPr marL="3263109" indent="0">
              <a:buNone/>
              <a:defRPr sz="1632" b="1"/>
            </a:lvl8pPr>
            <a:lvl9pPr marL="3729267" indent="0">
              <a:buNone/>
              <a:defRPr sz="1632" b="1"/>
            </a:lvl9pPr>
          </a:lstStyle>
          <a:p>
            <a:pPr lvl="0"/>
            <a:r>
              <a:rPr lang="en-US" smtClean="0"/>
              <a:t>Click to edit Master text styles</a:t>
            </a:r>
          </a:p>
        </p:txBody>
      </p:sp>
      <p:sp>
        <p:nvSpPr>
          <p:cNvPr id="4" name="Content Placeholder 3"/>
          <p:cNvSpPr>
            <a:spLocks noGrp="1"/>
          </p:cNvSpPr>
          <p:nvPr>
            <p:ph sz="half" idx="2"/>
          </p:nvPr>
        </p:nvSpPr>
        <p:spPr>
          <a:xfrm>
            <a:off x="856628" y="2554944"/>
            <a:ext cx="5261212" cy="37579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95966" y="1714631"/>
            <a:ext cx="5287122" cy="840314"/>
          </a:xfrm>
        </p:spPr>
        <p:txBody>
          <a:bodyPr anchor="b"/>
          <a:lstStyle>
            <a:lvl1pPr marL="0" indent="0">
              <a:buNone/>
              <a:defRPr sz="2447" b="1"/>
            </a:lvl1pPr>
            <a:lvl2pPr marL="466159" indent="0">
              <a:buNone/>
              <a:defRPr sz="2039" b="1"/>
            </a:lvl2pPr>
            <a:lvl3pPr marL="932317" indent="0">
              <a:buNone/>
              <a:defRPr sz="1835" b="1"/>
            </a:lvl3pPr>
            <a:lvl4pPr marL="1398476" indent="0">
              <a:buNone/>
              <a:defRPr sz="1632" b="1"/>
            </a:lvl4pPr>
            <a:lvl5pPr marL="1864633" indent="0">
              <a:buNone/>
              <a:defRPr sz="1632" b="1"/>
            </a:lvl5pPr>
            <a:lvl6pPr marL="2330792" indent="0">
              <a:buNone/>
              <a:defRPr sz="1632" b="1"/>
            </a:lvl6pPr>
            <a:lvl7pPr marL="2796950" indent="0">
              <a:buNone/>
              <a:defRPr sz="1632" b="1"/>
            </a:lvl7pPr>
            <a:lvl8pPr marL="3263109" indent="0">
              <a:buNone/>
              <a:defRPr sz="1632" b="1"/>
            </a:lvl8pPr>
            <a:lvl9pPr marL="3729267" indent="0">
              <a:buNone/>
              <a:defRPr sz="1632" b="1"/>
            </a:lvl9pPr>
          </a:lstStyle>
          <a:p>
            <a:pPr lvl="0"/>
            <a:r>
              <a:rPr lang="en-US" smtClean="0"/>
              <a:t>Click to edit Master text styles</a:t>
            </a:r>
          </a:p>
        </p:txBody>
      </p:sp>
      <p:sp>
        <p:nvSpPr>
          <p:cNvPr id="6" name="Content Placeholder 5"/>
          <p:cNvSpPr>
            <a:spLocks noGrp="1"/>
          </p:cNvSpPr>
          <p:nvPr>
            <p:ph sz="quarter" idx="4"/>
          </p:nvPr>
        </p:nvSpPr>
        <p:spPr>
          <a:xfrm>
            <a:off x="6295966" y="2554944"/>
            <a:ext cx="5287122" cy="37579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617683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652796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3283892"/>
      </p:ext>
    </p:extLst>
  </p:cSld>
  <p:clrMapOvr>
    <a:masterClrMapping/>
  </p:clrMapOvr>
  <p:transition>
    <p:fad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629" y="466302"/>
            <a:ext cx="4011087" cy="1632056"/>
          </a:xfrm>
        </p:spPr>
        <p:txBody>
          <a:bodyPr anchor="b"/>
          <a:lstStyle>
            <a:lvl1pPr>
              <a:defRPr sz="3263"/>
            </a:lvl1pPr>
          </a:lstStyle>
          <a:p>
            <a:r>
              <a:rPr lang="en-US" smtClean="0"/>
              <a:t>Click to edit Master title style</a:t>
            </a:r>
            <a:endParaRPr lang="en-US"/>
          </a:p>
        </p:txBody>
      </p:sp>
      <p:sp>
        <p:nvSpPr>
          <p:cNvPr id="3" name="Content Placeholder 2"/>
          <p:cNvSpPr>
            <a:spLocks noGrp="1"/>
          </p:cNvSpPr>
          <p:nvPr>
            <p:ph idx="1"/>
          </p:nvPr>
        </p:nvSpPr>
        <p:spPr>
          <a:xfrm>
            <a:off x="5287122" y="1007084"/>
            <a:ext cx="6295966" cy="4970646"/>
          </a:xfrm>
        </p:spPr>
        <p:txBody>
          <a:bodyPr/>
          <a:lstStyle>
            <a:lvl1pPr>
              <a:defRPr sz="3263"/>
            </a:lvl1pPr>
            <a:lvl2pPr>
              <a:defRPr sz="2855"/>
            </a:lvl2pPr>
            <a:lvl3pPr>
              <a:defRPr sz="2447"/>
            </a:lvl3pPr>
            <a:lvl4pPr>
              <a:defRPr sz="2039"/>
            </a:lvl4pPr>
            <a:lvl5pPr>
              <a:defRPr sz="2039"/>
            </a:lvl5pPr>
            <a:lvl6pPr>
              <a:defRPr sz="2039"/>
            </a:lvl6pPr>
            <a:lvl7pPr>
              <a:defRPr sz="2039"/>
            </a:lvl7pPr>
            <a:lvl8pPr>
              <a:defRPr sz="2039"/>
            </a:lvl8pPr>
            <a:lvl9pPr>
              <a:defRPr sz="203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56629" y="2098357"/>
            <a:ext cx="4011087" cy="3887467"/>
          </a:xfrm>
        </p:spPr>
        <p:txBody>
          <a:bodyPr/>
          <a:lstStyle>
            <a:lvl1pPr marL="0" indent="0">
              <a:buNone/>
              <a:defRPr sz="1632"/>
            </a:lvl1pPr>
            <a:lvl2pPr marL="466159" indent="0">
              <a:buNone/>
              <a:defRPr sz="1428"/>
            </a:lvl2pPr>
            <a:lvl3pPr marL="932317" indent="0">
              <a:buNone/>
              <a:defRPr sz="1224"/>
            </a:lvl3pPr>
            <a:lvl4pPr marL="1398476" indent="0">
              <a:buNone/>
              <a:defRPr sz="1020"/>
            </a:lvl4pPr>
            <a:lvl5pPr marL="1864633" indent="0">
              <a:buNone/>
              <a:defRPr sz="1020"/>
            </a:lvl5pPr>
            <a:lvl6pPr marL="2330792" indent="0">
              <a:buNone/>
              <a:defRPr sz="1020"/>
            </a:lvl6pPr>
            <a:lvl7pPr marL="2796950" indent="0">
              <a:buNone/>
              <a:defRPr sz="1020"/>
            </a:lvl7pPr>
            <a:lvl8pPr marL="3263109" indent="0">
              <a:buNone/>
              <a:defRPr sz="1020"/>
            </a:lvl8pPr>
            <a:lvl9pPr marL="3729267" indent="0">
              <a:buNone/>
              <a:defRPr sz="10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5446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629" y="466302"/>
            <a:ext cx="4011087" cy="1632056"/>
          </a:xfrm>
        </p:spPr>
        <p:txBody>
          <a:bodyPr anchor="b"/>
          <a:lstStyle>
            <a:lvl1pPr>
              <a:defRPr sz="3263"/>
            </a:lvl1pPr>
          </a:lstStyle>
          <a:p>
            <a:r>
              <a:rPr lang="en-US" smtClean="0"/>
              <a:t>Click to edit Master title style</a:t>
            </a:r>
            <a:endParaRPr lang="en-US"/>
          </a:p>
        </p:txBody>
      </p:sp>
      <p:sp>
        <p:nvSpPr>
          <p:cNvPr id="3" name="Picture Placeholder 2"/>
          <p:cNvSpPr>
            <a:spLocks noGrp="1"/>
          </p:cNvSpPr>
          <p:nvPr>
            <p:ph type="pic" idx="1"/>
          </p:nvPr>
        </p:nvSpPr>
        <p:spPr>
          <a:xfrm>
            <a:off x="5287122" y="1007084"/>
            <a:ext cx="6295966" cy="4970646"/>
          </a:xfrm>
        </p:spPr>
        <p:txBody>
          <a:bodyPr/>
          <a:lstStyle>
            <a:lvl1pPr marL="0" indent="0">
              <a:buNone/>
              <a:defRPr sz="3263"/>
            </a:lvl1pPr>
            <a:lvl2pPr marL="466159" indent="0">
              <a:buNone/>
              <a:defRPr sz="2855"/>
            </a:lvl2pPr>
            <a:lvl3pPr marL="932317" indent="0">
              <a:buNone/>
              <a:defRPr sz="2447"/>
            </a:lvl3pPr>
            <a:lvl4pPr marL="1398476" indent="0">
              <a:buNone/>
              <a:defRPr sz="2039"/>
            </a:lvl4pPr>
            <a:lvl5pPr marL="1864633" indent="0">
              <a:buNone/>
              <a:defRPr sz="2039"/>
            </a:lvl5pPr>
            <a:lvl6pPr marL="2330792" indent="0">
              <a:buNone/>
              <a:defRPr sz="2039"/>
            </a:lvl6pPr>
            <a:lvl7pPr marL="2796950" indent="0">
              <a:buNone/>
              <a:defRPr sz="2039"/>
            </a:lvl7pPr>
            <a:lvl8pPr marL="3263109" indent="0">
              <a:buNone/>
              <a:defRPr sz="2039"/>
            </a:lvl8pPr>
            <a:lvl9pPr marL="3729267" indent="0">
              <a:buNone/>
              <a:defRPr sz="2039"/>
            </a:lvl9pPr>
          </a:lstStyle>
          <a:p>
            <a:endParaRPr lang="en-US" dirty="0"/>
          </a:p>
        </p:txBody>
      </p:sp>
      <p:sp>
        <p:nvSpPr>
          <p:cNvPr id="4" name="Text Placeholder 3"/>
          <p:cNvSpPr>
            <a:spLocks noGrp="1"/>
          </p:cNvSpPr>
          <p:nvPr>
            <p:ph type="body" sz="half" idx="2"/>
          </p:nvPr>
        </p:nvSpPr>
        <p:spPr>
          <a:xfrm>
            <a:off x="856629" y="2098357"/>
            <a:ext cx="4011087" cy="3887467"/>
          </a:xfrm>
        </p:spPr>
        <p:txBody>
          <a:bodyPr/>
          <a:lstStyle>
            <a:lvl1pPr marL="0" indent="0">
              <a:buNone/>
              <a:defRPr sz="1632"/>
            </a:lvl1pPr>
            <a:lvl2pPr marL="466159" indent="0">
              <a:buNone/>
              <a:defRPr sz="1428"/>
            </a:lvl2pPr>
            <a:lvl3pPr marL="932317" indent="0">
              <a:buNone/>
              <a:defRPr sz="1224"/>
            </a:lvl3pPr>
            <a:lvl4pPr marL="1398476" indent="0">
              <a:buNone/>
              <a:defRPr sz="1020"/>
            </a:lvl4pPr>
            <a:lvl5pPr marL="1864633" indent="0">
              <a:buNone/>
              <a:defRPr sz="1020"/>
            </a:lvl5pPr>
            <a:lvl6pPr marL="2330792" indent="0">
              <a:buNone/>
              <a:defRPr sz="1020"/>
            </a:lvl6pPr>
            <a:lvl7pPr marL="2796950" indent="0">
              <a:buNone/>
              <a:defRPr sz="1020"/>
            </a:lvl7pPr>
            <a:lvl8pPr marL="3263109" indent="0">
              <a:buNone/>
              <a:defRPr sz="1020"/>
            </a:lvl8pPr>
            <a:lvl9pPr marL="3729267" indent="0">
              <a:buNone/>
              <a:defRPr sz="10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635797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595980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9853" y="372394"/>
            <a:ext cx="2681615" cy="592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5008" y="372394"/>
            <a:ext cx="7889389" cy="592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B4D26-F780-46DA-8091-312A6794D7C3}" type="datetimeFigureOut">
              <a:rPr lang="en-US" smtClean="0">
                <a:solidFill>
                  <a:prstClr val="black">
                    <a:tint val="75000"/>
                  </a:prstClr>
                </a:solidFill>
              </a:rPr>
              <a:pPr/>
              <a:t>6/28/2013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A1A62C6-3F75-4690-A8A9-6A7A5A6B6B0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826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theme" Target="../theme/theme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theme" Target="../theme/theme6.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7.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6" r:id="rId6"/>
    <p:sldLayoutId id="2147484187" r:id="rId7"/>
    <p:sldLayoutId id="2147484191" r:id="rId8"/>
    <p:sldLayoutId id="2147484188" r:id="rId9"/>
    <p:sldLayoutId id="2147484196" r:id="rId10"/>
    <p:sldLayoutId id="2147484189" r:id="rId11"/>
    <p:sldLayoutId id="2147484217" r:id="rId12"/>
    <p:sldLayoutId id="2147484218" r:id="rId13"/>
    <p:sldLayoutId id="2147484198" r:id="rId14"/>
    <p:sldLayoutId id="2147484344" r:id="rId15"/>
    <p:sldLayoutId id="2147484362" r:id="rId16"/>
    <p:sldLayoutId id="2147484363"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778585588"/>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Lst>
  <p:txStyles>
    <p:titleStyle>
      <a:lvl1pPr algn="l" defTabSz="914166" rtl="0" eaLnBrk="1" latinLnBrk="0" hangingPunct="1">
        <a:spcBef>
          <a:spcPct val="0"/>
        </a:spcBef>
        <a:buNone/>
        <a:defRPr sz="4800" kern="1200">
          <a:solidFill>
            <a:srgbClr val="505050"/>
          </a:soli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solidFill>
            <a:srgbClr val="505050"/>
          </a:solidFill>
          <a:latin typeface="+mj-lt"/>
          <a:ea typeface="+mn-ea"/>
          <a:cs typeface="+mn-cs"/>
        </a:defRPr>
      </a:lvl1pPr>
      <a:lvl2pPr marL="0" indent="0" algn="l" defTabSz="914166" rtl="0" eaLnBrk="1" latinLnBrk="0" hangingPunct="1">
        <a:spcBef>
          <a:spcPct val="20000"/>
        </a:spcBef>
        <a:buFont typeface="Arial" pitchFamily="34" charset="0"/>
        <a:buNone/>
        <a:defRPr sz="2800" kern="1200">
          <a:solidFill>
            <a:srgbClr val="505050"/>
          </a:soli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solidFill>
            <a:srgbClr val="505050"/>
          </a:soli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solidFill>
            <a:srgbClr val="505050"/>
          </a:soli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solidFill>
            <a:srgbClr val="505050"/>
          </a:soli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145866818"/>
      </p:ext>
    </p:extLst>
  </p:cSld>
  <p:clrMap bg1="dk1" tx1="lt1" bg2="dk2" tx2="lt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 id="2147484359"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5050"/>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451785515"/>
      </p:ext>
    </p:extLst>
  </p:cSld>
  <p:clrMap bg1="dk1" tx1="lt1" bg2="dk2" tx2="lt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8"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478830869"/>
      </p:ext>
    </p:extLst>
  </p:cSld>
  <p:clrMap bg1="dk1" tx1="lt1" bg2="dk2" tx2="lt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2145583564"/>
      </p:ext>
    </p:extLst>
  </p:cSld>
  <p:clrMap bg1="dk1" tx1="lt1" bg2="dk2" tx2="lt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 id="2147484405" r:id="rId12"/>
    <p:sldLayoutId id="2147484406" r:id="rId13"/>
    <p:sldLayoutId id="2147484407" r:id="rId14"/>
  </p:sldLayoutIdLst>
  <p:txStyles>
    <p:titleStyle>
      <a:lvl1pPr algn="l" defTabSz="914166" rtl="0" eaLnBrk="1" latinLnBrk="0" hangingPunct="1">
        <a:spcBef>
          <a:spcPct val="0"/>
        </a:spcBef>
        <a:buNone/>
        <a:defRPr sz="4800" kern="1200">
          <a:solidFill>
            <a:srgbClr val="505050"/>
          </a:soli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solidFill>
            <a:srgbClr val="505050"/>
          </a:solidFill>
          <a:latin typeface="+mj-lt"/>
          <a:ea typeface="+mn-ea"/>
          <a:cs typeface="+mn-cs"/>
        </a:defRPr>
      </a:lvl1pPr>
      <a:lvl2pPr marL="0" indent="0" algn="l" defTabSz="914166" rtl="0" eaLnBrk="1" latinLnBrk="0" hangingPunct="1">
        <a:spcBef>
          <a:spcPct val="20000"/>
        </a:spcBef>
        <a:buFont typeface="Arial" pitchFamily="34" charset="0"/>
        <a:buNone/>
        <a:defRPr sz="2800" kern="1200">
          <a:solidFill>
            <a:srgbClr val="505050"/>
          </a:soli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solidFill>
            <a:srgbClr val="505050"/>
          </a:soli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solidFill>
            <a:srgbClr val="505050"/>
          </a:soli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solidFill>
            <a:srgbClr val="505050"/>
          </a:soli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5008" y="372395"/>
            <a:ext cx="10726460" cy="135195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55008" y="1861968"/>
            <a:ext cx="10726460" cy="4437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55008" y="6482890"/>
            <a:ext cx="2798207" cy="372394"/>
          </a:xfrm>
          <a:prstGeom prst="rect">
            <a:avLst/>
          </a:prstGeom>
        </p:spPr>
        <p:txBody>
          <a:bodyPr vert="horz" lIns="91440" tIns="45720" rIns="91440" bIns="45720" rtlCol="0" anchor="ctr"/>
          <a:lstStyle>
            <a:lvl1pPr algn="l">
              <a:defRPr sz="1224">
                <a:solidFill>
                  <a:schemeClr val="tx1">
                    <a:tint val="75000"/>
                  </a:schemeClr>
                </a:solidFill>
              </a:defRPr>
            </a:lvl1pPr>
          </a:lstStyle>
          <a:p>
            <a:pPr defTabSz="932559"/>
            <a:fld id="{055B4D26-F780-46DA-8091-312A6794D7C3}" type="datetimeFigureOut">
              <a:rPr lang="en-US" smtClean="0">
                <a:solidFill>
                  <a:prstClr val="black">
                    <a:tint val="75000"/>
                  </a:prstClr>
                </a:solidFill>
              </a:rPr>
              <a:pPr defTabSz="932559"/>
              <a:t>6/28/2013</a:t>
            </a:fld>
            <a:endParaRPr lang="en-US" dirty="0">
              <a:solidFill>
                <a:prstClr val="black">
                  <a:tint val="75000"/>
                </a:prstClr>
              </a:solidFill>
            </a:endParaRPr>
          </a:p>
        </p:txBody>
      </p:sp>
      <p:sp>
        <p:nvSpPr>
          <p:cNvPr id="5" name="Footer Placeholder 4"/>
          <p:cNvSpPr>
            <a:spLocks noGrp="1"/>
          </p:cNvSpPr>
          <p:nvPr>
            <p:ph type="ftr" sz="quarter" idx="3"/>
          </p:nvPr>
        </p:nvSpPr>
        <p:spPr>
          <a:xfrm>
            <a:off x="4119583" y="6482890"/>
            <a:ext cx="4197310" cy="372394"/>
          </a:xfrm>
          <a:prstGeom prst="rect">
            <a:avLst/>
          </a:prstGeom>
        </p:spPr>
        <p:txBody>
          <a:bodyPr vert="horz" lIns="91440" tIns="45720" rIns="91440" bIns="45720" rtlCol="0" anchor="ctr"/>
          <a:lstStyle>
            <a:lvl1pPr algn="ctr">
              <a:defRPr sz="1224">
                <a:solidFill>
                  <a:schemeClr val="tx1">
                    <a:tint val="75000"/>
                  </a:schemeClr>
                </a:solidFill>
              </a:defRPr>
            </a:lvl1pPr>
          </a:lstStyle>
          <a:p>
            <a:pPr defTabSz="932559"/>
            <a:endParaRPr lang="en-US" dirty="0">
              <a:solidFill>
                <a:prstClr val="black">
                  <a:tint val="75000"/>
                </a:prstClr>
              </a:solidFill>
            </a:endParaRPr>
          </a:p>
        </p:txBody>
      </p:sp>
      <p:sp>
        <p:nvSpPr>
          <p:cNvPr id="6" name="Slide Number Placeholder 5"/>
          <p:cNvSpPr>
            <a:spLocks noGrp="1"/>
          </p:cNvSpPr>
          <p:nvPr>
            <p:ph type="sldNum" sz="quarter" idx="4"/>
          </p:nvPr>
        </p:nvSpPr>
        <p:spPr>
          <a:xfrm>
            <a:off x="8783260" y="6482890"/>
            <a:ext cx="2798207" cy="372394"/>
          </a:xfrm>
          <a:prstGeom prst="rect">
            <a:avLst/>
          </a:prstGeom>
        </p:spPr>
        <p:txBody>
          <a:bodyPr vert="horz" lIns="91440" tIns="45720" rIns="91440" bIns="45720" rtlCol="0" anchor="ctr"/>
          <a:lstStyle>
            <a:lvl1pPr algn="r">
              <a:defRPr sz="1224">
                <a:solidFill>
                  <a:schemeClr val="tx1">
                    <a:tint val="75000"/>
                  </a:schemeClr>
                </a:solidFill>
              </a:defRPr>
            </a:lvl1pPr>
          </a:lstStyle>
          <a:p>
            <a:pPr defTabSz="932559"/>
            <a:fld id="{FA1A62C6-3F75-4690-A8A9-6A7A5A6B6B0A}" type="slidenum">
              <a:rPr lang="en-US" smtClean="0">
                <a:solidFill>
                  <a:prstClr val="black">
                    <a:tint val="75000"/>
                  </a:prstClr>
                </a:solidFill>
              </a:rPr>
              <a:pPr defTabSz="932559"/>
              <a:t>‹#›</a:t>
            </a:fld>
            <a:endParaRPr lang="en-US" dirty="0">
              <a:solidFill>
                <a:prstClr val="black">
                  <a:tint val="75000"/>
                </a:prstClr>
              </a:solidFill>
            </a:endParaRPr>
          </a:p>
        </p:txBody>
      </p:sp>
    </p:spTree>
    <p:extLst>
      <p:ext uri="{BB962C8B-B14F-4D97-AF65-F5344CB8AC3E}">
        <p14:creationId xmlns:p14="http://schemas.microsoft.com/office/powerpoint/2010/main" val="124635107"/>
      </p:ext>
    </p:extLst>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Lst>
  <p:transition>
    <p:fade/>
  </p:transition>
  <p:timing>
    <p:tnLst>
      <p:par>
        <p:cTn id="1" dur="indefinite" restart="never" nodeType="tmRoot"/>
      </p:par>
    </p:tnLst>
  </p:timing>
  <p:txStyles>
    <p:titleStyle>
      <a:lvl1pPr algn="l" defTabSz="932317" rtl="0" eaLnBrk="1" latinLnBrk="0" hangingPunct="1">
        <a:lnSpc>
          <a:spcPct val="90000"/>
        </a:lnSpc>
        <a:spcBef>
          <a:spcPct val="0"/>
        </a:spcBef>
        <a:buNone/>
        <a:defRPr sz="4487" kern="1200">
          <a:solidFill>
            <a:schemeClr val="tx1"/>
          </a:solidFill>
          <a:latin typeface="+mj-lt"/>
          <a:ea typeface="+mj-ea"/>
          <a:cs typeface="+mj-cs"/>
        </a:defRPr>
      </a:lvl1pPr>
    </p:titleStyle>
    <p:bodyStyle>
      <a:lvl1pPr marL="233079" indent="-233079" algn="l" defTabSz="932317" rtl="0" eaLnBrk="1" latinLnBrk="0" hangingPunct="1">
        <a:lnSpc>
          <a:spcPct val="90000"/>
        </a:lnSpc>
        <a:spcBef>
          <a:spcPts val="1020"/>
        </a:spcBef>
        <a:buFont typeface="Arial" panose="020B0604020202020204" pitchFamily="34" charset="0"/>
        <a:buChar char="•"/>
        <a:defRPr sz="2855" kern="1200">
          <a:solidFill>
            <a:schemeClr val="tx1"/>
          </a:solidFill>
          <a:latin typeface="+mn-lt"/>
          <a:ea typeface="+mn-ea"/>
          <a:cs typeface="+mn-cs"/>
        </a:defRPr>
      </a:lvl1pPr>
      <a:lvl2pPr marL="699237" indent="-233079" algn="l" defTabSz="932317" rtl="0" eaLnBrk="1" latinLnBrk="0" hangingPunct="1">
        <a:lnSpc>
          <a:spcPct val="90000"/>
        </a:lnSpc>
        <a:spcBef>
          <a:spcPts val="510"/>
        </a:spcBef>
        <a:buFont typeface="Arial" panose="020B0604020202020204" pitchFamily="34" charset="0"/>
        <a:buChar char="•"/>
        <a:defRPr sz="2447" kern="1200">
          <a:solidFill>
            <a:schemeClr val="tx1"/>
          </a:solidFill>
          <a:latin typeface="+mn-lt"/>
          <a:ea typeface="+mn-ea"/>
          <a:cs typeface="+mn-cs"/>
        </a:defRPr>
      </a:lvl2pPr>
      <a:lvl3pPr marL="1165396" indent="-233079" algn="l" defTabSz="932317" rtl="0" eaLnBrk="1" latinLnBrk="0" hangingPunct="1">
        <a:lnSpc>
          <a:spcPct val="90000"/>
        </a:lnSpc>
        <a:spcBef>
          <a:spcPts val="510"/>
        </a:spcBef>
        <a:buFont typeface="Arial" panose="020B0604020202020204" pitchFamily="34" charset="0"/>
        <a:buChar char="•"/>
        <a:defRPr sz="2039" kern="1200">
          <a:solidFill>
            <a:schemeClr val="tx1"/>
          </a:solidFill>
          <a:latin typeface="+mn-lt"/>
          <a:ea typeface="+mn-ea"/>
          <a:cs typeface="+mn-cs"/>
        </a:defRPr>
      </a:lvl3pPr>
      <a:lvl4pPr marL="1631554" indent="-233079" algn="l" defTabSz="932317" rtl="0" eaLnBrk="1" latinLnBrk="0" hangingPunct="1">
        <a:lnSpc>
          <a:spcPct val="90000"/>
        </a:lnSpc>
        <a:spcBef>
          <a:spcPts val="510"/>
        </a:spcBef>
        <a:buFont typeface="Arial" panose="020B0604020202020204" pitchFamily="34" charset="0"/>
        <a:buChar char="•"/>
        <a:defRPr sz="1835" kern="1200">
          <a:solidFill>
            <a:schemeClr val="tx1"/>
          </a:solidFill>
          <a:latin typeface="+mn-lt"/>
          <a:ea typeface="+mn-ea"/>
          <a:cs typeface="+mn-cs"/>
        </a:defRPr>
      </a:lvl4pPr>
      <a:lvl5pPr marL="2097713" indent="-233079" algn="l" defTabSz="932317" rtl="0" eaLnBrk="1" latinLnBrk="0" hangingPunct="1">
        <a:lnSpc>
          <a:spcPct val="90000"/>
        </a:lnSpc>
        <a:spcBef>
          <a:spcPts val="510"/>
        </a:spcBef>
        <a:buFont typeface="Arial" panose="020B0604020202020204" pitchFamily="34" charset="0"/>
        <a:buChar char="•"/>
        <a:defRPr sz="1835" kern="1200">
          <a:solidFill>
            <a:schemeClr val="tx1"/>
          </a:solidFill>
          <a:latin typeface="+mn-lt"/>
          <a:ea typeface="+mn-ea"/>
          <a:cs typeface="+mn-cs"/>
        </a:defRPr>
      </a:lvl5pPr>
      <a:lvl6pPr marL="2563872" indent="-233079" algn="l" defTabSz="932317" rtl="0" eaLnBrk="1" latinLnBrk="0" hangingPunct="1">
        <a:lnSpc>
          <a:spcPct val="90000"/>
        </a:lnSpc>
        <a:spcBef>
          <a:spcPts val="510"/>
        </a:spcBef>
        <a:buFont typeface="Arial" panose="020B0604020202020204" pitchFamily="34" charset="0"/>
        <a:buChar char="•"/>
        <a:defRPr sz="1835" kern="1200">
          <a:solidFill>
            <a:schemeClr val="tx1"/>
          </a:solidFill>
          <a:latin typeface="+mn-lt"/>
          <a:ea typeface="+mn-ea"/>
          <a:cs typeface="+mn-cs"/>
        </a:defRPr>
      </a:lvl6pPr>
      <a:lvl7pPr marL="3030029" indent="-233079" algn="l" defTabSz="932317" rtl="0" eaLnBrk="1" latinLnBrk="0" hangingPunct="1">
        <a:lnSpc>
          <a:spcPct val="90000"/>
        </a:lnSpc>
        <a:spcBef>
          <a:spcPts val="510"/>
        </a:spcBef>
        <a:buFont typeface="Arial" panose="020B0604020202020204" pitchFamily="34" charset="0"/>
        <a:buChar char="•"/>
        <a:defRPr sz="1835" kern="1200">
          <a:solidFill>
            <a:schemeClr val="tx1"/>
          </a:solidFill>
          <a:latin typeface="+mn-lt"/>
          <a:ea typeface="+mn-ea"/>
          <a:cs typeface="+mn-cs"/>
        </a:defRPr>
      </a:lvl7pPr>
      <a:lvl8pPr marL="3496188" indent="-233079" algn="l" defTabSz="932317" rtl="0" eaLnBrk="1" latinLnBrk="0" hangingPunct="1">
        <a:lnSpc>
          <a:spcPct val="90000"/>
        </a:lnSpc>
        <a:spcBef>
          <a:spcPts val="510"/>
        </a:spcBef>
        <a:buFont typeface="Arial" panose="020B0604020202020204" pitchFamily="34" charset="0"/>
        <a:buChar char="•"/>
        <a:defRPr sz="1835" kern="1200">
          <a:solidFill>
            <a:schemeClr val="tx1"/>
          </a:solidFill>
          <a:latin typeface="+mn-lt"/>
          <a:ea typeface="+mn-ea"/>
          <a:cs typeface="+mn-cs"/>
        </a:defRPr>
      </a:lvl8pPr>
      <a:lvl9pPr marL="3962346" indent="-233079" algn="l" defTabSz="932317" rtl="0" eaLnBrk="1" latinLnBrk="0" hangingPunct="1">
        <a:lnSpc>
          <a:spcPct val="90000"/>
        </a:lnSpc>
        <a:spcBef>
          <a:spcPts val="510"/>
        </a:spcBef>
        <a:buFont typeface="Arial" panose="020B0604020202020204" pitchFamily="34" charset="0"/>
        <a:buChar char="•"/>
        <a:defRPr sz="1835" kern="1200">
          <a:solidFill>
            <a:schemeClr val="tx1"/>
          </a:solidFill>
          <a:latin typeface="+mn-lt"/>
          <a:ea typeface="+mn-ea"/>
          <a:cs typeface="+mn-cs"/>
        </a:defRPr>
      </a:lvl9pPr>
    </p:bodyStyle>
    <p:otherStyle>
      <a:defPPr>
        <a:defRPr lang="en-US"/>
      </a:defPPr>
      <a:lvl1pPr marL="0" algn="l" defTabSz="932317" rtl="0" eaLnBrk="1" latinLnBrk="0" hangingPunct="1">
        <a:defRPr sz="1835" kern="1200">
          <a:solidFill>
            <a:schemeClr val="tx1"/>
          </a:solidFill>
          <a:latin typeface="+mn-lt"/>
          <a:ea typeface="+mn-ea"/>
          <a:cs typeface="+mn-cs"/>
        </a:defRPr>
      </a:lvl1pPr>
      <a:lvl2pPr marL="466159" algn="l" defTabSz="932317" rtl="0" eaLnBrk="1" latinLnBrk="0" hangingPunct="1">
        <a:defRPr sz="1835" kern="1200">
          <a:solidFill>
            <a:schemeClr val="tx1"/>
          </a:solidFill>
          <a:latin typeface="+mn-lt"/>
          <a:ea typeface="+mn-ea"/>
          <a:cs typeface="+mn-cs"/>
        </a:defRPr>
      </a:lvl2pPr>
      <a:lvl3pPr marL="932317" algn="l" defTabSz="932317" rtl="0" eaLnBrk="1" latinLnBrk="0" hangingPunct="1">
        <a:defRPr sz="1835" kern="1200">
          <a:solidFill>
            <a:schemeClr val="tx1"/>
          </a:solidFill>
          <a:latin typeface="+mn-lt"/>
          <a:ea typeface="+mn-ea"/>
          <a:cs typeface="+mn-cs"/>
        </a:defRPr>
      </a:lvl3pPr>
      <a:lvl4pPr marL="1398476" algn="l" defTabSz="932317" rtl="0" eaLnBrk="1" latinLnBrk="0" hangingPunct="1">
        <a:defRPr sz="1835" kern="1200">
          <a:solidFill>
            <a:schemeClr val="tx1"/>
          </a:solidFill>
          <a:latin typeface="+mn-lt"/>
          <a:ea typeface="+mn-ea"/>
          <a:cs typeface="+mn-cs"/>
        </a:defRPr>
      </a:lvl4pPr>
      <a:lvl5pPr marL="1864633" algn="l" defTabSz="932317" rtl="0" eaLnBrk="1" latinLnBrk="0" hangingPunct="1">
        <a:defRPr sz="1835" kern="1200">
          <a:solidFill>
            <a:schemeClr val="tx1"/>
          </a:solidFill>
          <a:latin typeface="+mn-lt"/>
          <a:ea typeface="+mn-ea"/>
          <a:cs typeface="+mn-cs"/>
        </a:defRPr>
      </a:lvl5pPr>
      <a:lvl6pPr marL="2330792" algn="l" defTabSz="932317" rtl="0" eaLnBrk="1" latinLnBrk="0" hangingPunct="1">
        <a:defRPr sz="1835" kern="1200">
          <a:solidFill>
            <a:schemeClr val="tx1"/>
          </a:solidFill>
          <a:latin typeface="+mn-lt"/>
          <a:ea typeface="+mn-ea"/>
          <a:cs typeface="+mn-cs"/>
        </a:defRPr>
      </a:lvl6pPr>
      <a:lvl7pPr marL="2796950" algn="l" defTabSz="932317" rtl="0" eaLnBrk="1" latinLnBrk="0" hangingPunct="1">
        <a:defRPr sz="1835" kern="1200">
          <a:solidFill>
            <a:schemeClr val="tx1"/>
          </a:solidFill>
          <a:latin typeface="+mn-lt"/>
          <a:ea typeface="+mn-ea"/>
          <a:cs typeface="+mn-cs"/>
        </a:defRPr>
      </a:lvl7pPr>
      <a:lvl8pPr marL="3263109" algn="l" defTabSz="932317" rtl="0" eaLnBrk="1" latinLnBrk="0" hangingPunct="1">
        <a:defRPr sz="1835" kern="1200">
          <a:solidFill>
            <a:schemeClr val="tx1"/>
          </a:solidFill>
          <a:latin typeface="+mn-lt"/>
          <a:ea typeface="+mn-ea"/>
          <a:cs typeface="+mn-cs"/>
        </a:defRPr>
      </a:lvl8pPr>
      <a:lvl9pPr marL="3729267" algn="l" defTabSz="932317" rtl="0" eaLnBrk="1" latinLnBrk="0" hangingPunct="1">
        <a:defRPr sz="1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channel9.msdn.com/Events/Build/2013/3-099" TargetMode="External"/><Relationship Id="rId3" Type="http://schemas.openxmlformats.org/officeDocument/2006/relationships/hyperlink" Target="http://channel9.msdn.com/Events/Speakers/Chris-Anderson" TargetMode="External"/><Relationship Id="rId7" Type="http://schemas.openxmlformats.org/officeDocument/2006/relationships/hyperlink" Target="http://channel9.msdn.com/Events/Speakers/chipalo-street" TargetMode="External"/><Relationship Id="rId2" Type="http://schemas.openxmlformats.org/officeDocument/2006/relationships/hyperlink" Target="http://channel9.msdn.com/Events/Build/2013/2-192" TargetMode="External"/><Relationship Id="rId1" Type="http://schemas.openxmlformats.org/officeDocument/2006/relationships/slideLayout" Target="../slideLayouts/slideLayout2.xml"/><Relationship Id="rId6" Type="http://schemas.openxmlformats.org/officeDocument/2006/relationships/hyperlink" Target="http://channel9.msdn.com/Events/Build/2013/3-158" TargetMode="External"/><Relationship Id="rId5" Type="http://schemas.openxmlformats.org/officeDocument/2006/relationships/hyperlink" Target="http://channel9.msdn.com/Events/Speakers/kiran-kumar" TargetMode="External"/><Relationship Id="rId4" Type="http://schemas.openxmlformats.org/officeDocument/2006/relationships/hyperlink" Target="http://channel9.msdn.com/Events/Build/2013/3-157" TargetMode="External"/><Relationship Id="rId9" Type="http://schemas.openxmlformats.org/officeDocument/2006/relationships/hyperlink" Target="http://channel9.msdn.com/Events/Speakers/jason-hendrickson"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vsdr@microsoft.com" TargetMode="External"/><Relationship Id="rId2" Type="http://schemas.openxmlformats.org/officeDocument/2006/relationships/notesSlide" Target="../notesSlides/notesSlide5.xml"/><Relationship Id="rId1" Type="http://schemas.openxmlformats.org/officeDocument/2006/relationships/slideLayout" Target="../slideLayouts/slideLayout8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6.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138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Platform::String </a:t>
            </a:r>
            <a:r>
              <a:rPr lang="en-US" dirty="0" smtClean="0"/>
              <a:t>↔ </a:t>
            </a:r>
            <a:r>
              <a:rPr lang="en-US" dirty="0"/>
              <a:t>C++ string types</a:t>
            </a:r>
          </a:p>
        </p:txBody>
      </p:sp>
      <p:sp>
        <p:nvSpPr>
          <p:cNvPr id="3" name="Text Placeholder 2"/>
          <p:cNvSpPr>
            <a:spLocks noGrp="1"/>
          </p:cNvSpPr>
          <p:nvPr>
            <p:ph type="body" sz="quarter" idx="10"/>
          </p:nvPr>
        </p:nvSpPr>
        <p:spPr/>
        <p:txBody>
          <a:bodyPr/>
          <a:lstStyle/>
          <a:p>
            <a:r>
              <a:rPr lang="en-US" sz="4000" dirty="0" smtClean="0"/>
              <a:t>Duplication due to type conversion</a:t>
            </a:r>
          </a:p>
          <a:p>
            <a:pPr lvl="1"/>
            <a:r>
              <a:rPr lang="en-US" sz="3200" dirty="0" smtClean="0"/>
              <a:t>	Platform::String^ </a:t>
            </a:r>
            <a:r>
              <a:rPr lang="en-US" sz="3200" dirty="0"/>
              <a:t>→</a:t>
            </a:r>
            <a:r>
              <a:rPr lang="en-US" sz="3200" dirty="0" smtClean="0"/>
              <a:t> std::wstring</a:t>
            </a:r>
            <a:endParaRPr lang="en-US" sz="3200" dirty="0"/>
          </a:p>
          <a:p>
            <a:pPr lvl="1"/>
            <a:r>
              <a:rPr lang="en-US" sz="3200" dirty="0" smtClean="0"/>
              <a:t>	wchar_t*, wstring </a:t>
            </a:r>
            <a:r>
              <a:rPr lang="en-US" sz="3200" dirty="0"/>
              <a:t>→</a:t>
            </a:r>
            <a:r>
              <a:rPr lang="en-US" sz="3200" dirty="0" smtClean="0"/>
              <a:t> Platform::String^</a:t>
            </a:r>
          </a:p>
          <a:p>
            <a:pPr lvl="2"/>
            <a:endParaRPr lang="en-US" sz="3600" dirty="0"/>
          </a:p>
          <a:p>
            <a:r>
              <a:rPr lang="en-US" sz="4000" dirty="0" smtClean="0"/>
              <a:t>Duplication overhead</a:t>
            </a:r>
            <a:endParaRPr lang="en-US" sz="4000" dirty="0"/>
          </a:p>
          <a:p>
            <a:pPr lvl="1"/>
            <a:r>
              <a:rPr lang="en-US" sz="3600" dirty="0" smtClean="0"/>
              <a:t>	</a:t>
            </a:r>
            <a:r>
              <a:rPr lang="en-US" sz="3200" dirty="0" smtClean="0"/>
              <a:t>Allocation | Copy | Memory usage</a:t>
            </a:r>
            <a:endParaRPr lang="en-US" sz="3200" dirty="0"/>
          </a:p>
        </p:txBody>
      </p:sp>
      <p:grpSp>
        <p:nvGrpSpPr>
          <p:cNvPr id="4" name="Group 3"/>
          <p:cNvGrpSpPr/>
          <p:nvPr/>
        </p:nvGrpSpPr>
        <p:grpSpPr>
          <a:xfrm>
            <a:off x="198437" y="5102712"/>
            <a:ext cx="411480" cy="307777"/>
            <a:chOff x="427036" y="2525859"/>
            <a:chExt cx="824805" cy="615554"/>
          </a:xfrm>
        </p:grpSpPr>
        <p:sp>
          <p:nvSpPr>
            <p:cNvPr id="5" name="Isosceles Triangle 4"/>
            <p:cNvSpPr/>
            <p:nvPr/>
          </p:nvSpPr>
          <p:spPr bwMode="auto">
            <a:xfrm>
              <a:off x="612970" y="2582862"/>
              <a:ext cx="452939" cy="393192"/>
            </a:xfrm>
            <a:prstGeom prst="triangle">
              <a:avLst/>
            </a:prstGeom>
            <a:solidFill>
              <a:schemeClr val="accent6"/>
            </a:solidFill>
            <a:ln w="38100">
              <a:solidFill>
                <a:schemeClr val="accent6"/>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TextBox 5"/>
            <p:cNvSpPr txBox="1"/>
            <p:nvPr/>
          </p:nvSpPr>
          <p:spPr>
            <a:xfrm>
              <a:off x="427036" y="2525859"/>
              <a:ext cx="824805" cy="615554"/>
            </a:xfrm>
            <a:prstGeom prst="rect">
              <a:avLst/>
            </a:prstGeom>
            <a:noFill/>
          </p:spPr>
          <p:txBody>
            <a:bodyPr wrap="square" rtlCol="0">
              <a:spAutoFit/>
            </a:bodyPr>
            <a:lstStyle/>
            <a:p>
              <a:pPr algn="ctr"/>
              <a:r>
                <a:rPr lang="en-US" sz="1400" b="1" dirty="0" smtClean="0">
                  <a:solidFill>
                    <a:srgbClr val="FFFF00"/>
                  </a:solidFill>
                </a:rPr>
                <a:t>!</a:t>
              </a:r>
              <a:endParaRPr lang="en-US" sz="4800" b="1" dirty="0" smtClean="0">
                <a:solidFill>
                  <a:srgbClr val="FFFF00"/>
                </a:solidFill>
              </a:endParaRPr>
            </a:p>
          </p:txBody>
        </p:sp>
      </p:grpSp>
    </p:spTree>
    <p:extLst>
      <p:ext uri="{BB962C8B-B14F-4D97-AF65-F5344CB8AC3E}">
        <p14:creationId xmlns:p14="http://schemas.microsoft.com/office/powerpoint/2010/main" val="559685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demo</a:t>
            </a:r>
            <a:endParaRPr lang="en-US" dirty="0"/>
          </a:p>
        </p:txBody>
      </p:sp>
    </p:spTree>
    <p:extLst>
      <p:ext uri="{BB962C8B-B14F-4D97-AF65-F5344CB8AC3E}">
        <p14:creationId xmlns:p14="http://schemas.microsoft.com/office/powerpoint/2010/main" val="1312116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Text Placeholder 2"/>
          <p:cNvSpPr>
            <a:spLocks noGrp="1"/>
          </p:cNvSpPr>
          <p:nvPr>
            <p:ph type="body" sz="quarter" idx="10"/>
          </p:nvPr>
        </p:nvSpPr>
        <p:spPr/>
        <p:txBody>
          <a:bodyPr>
            <a:normAutofit fontScale="92500" lnSpcReduction="10000"/>
          </a:bodyPr>
          <a:lstStyle/>
          <a:p>
            <a:pPr lvl="1"/>
            <a:r>
              <a:rPr lang="en-US" sz="4300" dirty="0" smtClean="0"/>
              <a:t>✔	</a:t>
            </a:r>
            <a:r>
              <a:rPr lang="en-US" sz="3500" dirty="0" smtClean="0"/>
              <a:t>Use </a:t>
            </a:r>
            <a:r>
              <a:rPr lang="en-US" sz="3500" dirty="0"/>
              <a:t>C++ types </a:t>
            </a:r>
            <a:r>
              <a:rPr lang="en-US" sz="3500" dirty="0" smtClean="0"/>
              <a:t>as </a:t>
            </a:r>
            <a:r>
              <a:rPr lang="en-US" sz="3500" dirty="0"/>
              <a:t>string </a:t>
            </a:r>
            <a:r>
              <a:rPr lang="en-US" sz="3500" dirty="0" smtClean="0"/>
              <a:t>builder</a:t>
            </a:r>
          </a:p>
          <a:p>
            <a:pPr lvl="1"/>
            <a:endParaRPr lang="en-US" dirty="0" smtClean="0"/>
          </a:p>
          <a:p>
            <a:pPr lvl="1"/>
            <a:r>
              <a:rPr lang="en-US" sz="4300" dirty="0" smtClean="0"/>
              <a:t>✔	</a:t>
            </a:r>
            <a:r>
              <a:rPr lang="en-US" sz="3500" dirty="0" smtClean="0"/>
              <a:t>Use String</a:t>
            </a:r>
            <a:r>
              <a:rPr lang="en-US" sz="3500" dirty="0"/>
              <a:t>^ iterators to </a:t>
            </a:r>
            <a:r>
              <a:rPr lang="en-US" sz="3500" dirty="0" smtClean="0"/>
              <a:t>inter-op with STL</a:t>
            </a:r>
          </a:p>
          <a:p>
            <a:pPr lvl="1"/>
            <a:endParaRPr lang="en-US" dirty="0" smtClean="0"/>
          </a:p>
          <a:p>
            <a:pPr lvl="1"/>
            <a:r>
              <a:rPr lang="en-US" sz="4300" dirty="0" smtClean="0"/>
              <a:t>✔	</a:t>
            </a:r>
            <a:r>
              <a:rPr lang="en-US" sz="3500" dirty="0" smtClean="0"/>
              <a:t>Use String</a:t>
            </a:r>
            <a:r>
              <a:rPr lang="en-US" sz="3500" dirty="0"/>
              <a:t>^ iterators to </a:t>
            </a:r>
            <a:r>
              <a:rPr lang="en-US" sz="3500" dirty="0" smtClean="0"/>
              <a:t>inter-op </a:t>
            </a:r>
            <a:r>
              <a:rPr lang="en-US" sz="3500" dirty="0"/>
              <a:t>with </a:t>
            </a:r>
            <a:r>
              <a:rPr lang="en-US" sz="3500" dirty="0" smtClean="0"/>
              <a:t>application logic</a:t>
            </a:r>
          </a:p>
          <a:p>
            <a:pPr lvl="1"/>
            <a:endParaRPr lang="en-US" dirty="0"/>
          </a:p>
          <a:p>
            <a:pPr lvl="1"/>
            <a:r>
              <a:rPr lang="en-US" sz="4300" dirty="0" smtClean="0"/>
              <a:t>✔	</a:t>
            </a:r>
            <a:r>
              <a:rPr lang="en-US" sz="3500" dirty="0" smtClean="0"/>
              <a:t>Use String</a:t>
            </a:r>
            <a:r>
              <a:rPr lang="en-US" sz="3500" dirty="0"/>
              <a:t>^ for pass through </a:t>
            </a:r>
            <a:r>
              <a:rPr lang="en-US" sz="3500" dirty="0" smtClean="0"/>
              <a:t>strings</a:t>
            </a:r>
          </a:p>
          <a:p>
            <a:pPr lvl="1"/>
            <a:endParaRPr lang="en-US" dirty="0"/>
          </a:p>
          <a:p>
            <a:pPr lvl="1"/>
            <a:r>
              <a:rPr lang="en-US" sz="4300" dirty="0" smtClean="0"/>
              <a:t>✔	</a:t>
            </a:r>
            <a:r>
              <a:rPr lang="en-US" sz="3500" dirty="0" smtClean="0"/>
              <a:t>Use </a:t>
            </a:r>
            <a:r>
              <a:rPr lang="en-US" sz="3500" dirty="0"/>
              <a:t>StringReference for “IN” </a:t>
            </a:r>
            <a:r>
              <a:rPr lang="en-US" sz="3500" dirty="0" smtClean="0"/>
              <a:t>parameters</a:t>
            </a:r>
            <a:endParaRPr lang="en-US" sz="3500" dirty="0"/>
          </a:p>
        </p:txBody>
      </p:sp>
    </p:spTree>
    <p:extLst>
      <p:ext uri="{BB962C8B-B14F-4D97-AF65-F5344CB8AC3E}">
        <p14:creationId xmlns:p14="http://schemas.microsoft.com/office/powerpoint/2010/main" val="402290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dirty="0" smtClean="0"/>
              <a:t>3. collections and Collections</a:t>
            </a:r>
            <a:endParaRPr lang="en-US" dirty="0"/>
          </a:p>
        </p:txBody>
      </p:sp>
    </p:spTree>
    <p:extLst>
      <p:ext uri="{BB962C8B-B14F-4D97-AF65-F5344CB8AC3E}">
        <p14:creationId xmlns:p14="http://schemas.microsoft.com/office/powerpoint/2010/main" val="1391961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WinRT </a:t>
            </a:r>
            <a:r>
              <a:rPr lang="en-US" b="1" dirty="0"/>
              <a:t>collections</a:t>
            </a:r>
          </a:p>
        </p:txBody>
      </p:sp>
      <p:sp>
        <p:nvSpPr>
          <p:cNvPr id="3" name="Text Placeholder 2"/>
          <p:cNvSpPr>
            <a:spLocks noGrp="1"/>
          </p:cNvSpPr>
          <p:nvPr>
            <p:ph type="body" sz="quarter" idx="10"/>
          </p:nvPr>
        </p:nvSpPr>
        <p:spPr/>
        <p:txBody>
          <a:bodyPr>
            <a:noAutofit/>
          </a:bodyPr>
          <a:lstStyle/>
          <a:p>
            <a:r>
              <a:rPr lang="en-US" sz="4000" dirty="0" smtClean="0"/>
              <a:t>Change triggers notification</a:t>
            </a:r>
          </a:p>
          <a:p>
            <a:pPr lvl="1"/>
            <a:r>
              <a:rPr lang="en-US" sz="4000" dirty="0" smtClean="0"/>
              <a:t>	</a:t>
            </a:r>
            <a:r>
              <a:rPr lang="en-US" sz="3200" dirty="0" smtClean="0"/>
              <a:t>Insertion | Deletion | Element change</a:t>
            </a:r>
          </a:p>
          <a:p>
            <a:pPr lvl="1"/>
            <a:endParaRPr lang="en-US" sz="3200" dirty="0" smtClean="0"/>
          </a:p>
          <a:p>
            <a:r>
              <a:rPr lang="en-US" sz="4000" dirty="0" smtClean="0"/>
              <a:t>Element access</a:t>
            </a:r>
          </a:p>
          <a:p>
            <a:pPr lvl="1"/>
            <a:r>
              <a:rPr lang="en-US" sz="4000" dirty="0" smtClean="0"/>
              <a:t>	</a:t>
            </a:r>
            <a:r>
              <a:rPr lang="en-US" sz="3200" dirty="0" smtClean="0"/>
              <a:t>Virtual call across boundary | Out of bounds check </a:t>
            </a:r>
            <a:endParaRPr lang="en-US" dirty="0"/>
          </a:p>
          <a:p>
            <a:pPr lvl="1"/>
            <a:endParaRPr lang="en-US" sz="2800" dirty="0"/>
          </a:p>
          <a:p>
            <a:r>
              <a:rPr lang="en-US" sz="4000" dirty="0" smtClean="0"/>
              <a:t>Implication becomes obvious as collection size scales</a:t>
            </a:r>
          </a:p>
        </p:txBody>
      </p:sp>
      <p:grpSp>
        <p:nvGrpSpPr>
          <p:cNvPr id="4" name="Group 3"/>
          <p:cNvGrpSpPr/>
          <p:nvPr/>
        </p:nvGrpSpPr>
        <p:grpSpPr>
          <a:xfrm>
            <a:off x="198437" y="2634292"/>
            <a:ext cx="411480" cy="307777"/>
            <a:chOff x="427036" y="2525859"/>
            <a:chExt cx="824805" cy="615554"/>
          </a:xfrm>
        </p:grpSpPr>
        <p:sp>
          <p:nvSpPr>
            <p:cNvPr id="5" name="Isosceles Triangle 4"/>
            <p:cNvSpPr/>
            <p:nvPr/>
          </p:nvSpPr>
          <p:spPr bwMode="auto">
            <a:xfrm>
              <a:off x="612970" y="2582862"/>
              <a:ext cx="452939" cy="393192"/>
            </a:xfrm>
            <a:prstGeom prst="triangle">
              <a:avLst/>
            </a:prstGeom>
            <a:solidFill>
              <a:schemeClr val="accent6"/>
            </a:solidFill>
            <a:ln w="38100">
              <a:solidFill>
                <a:schemeClr val="accent6"/>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TextBox 5"/>
            <p:cNvSpPr txBox="1"/>
            <p:nvPr/>
          </p:nvSpPr>
          <p:spPr>
            <a:xfrm>
              <a:off x="427036" y="2525859"/>
              <a:ext cx="824805" cy="615554"/>
            </a:xfrm>
            <a:prstGeom prst="rect">
              <a:avLst/>
            </a:prstGeom>
            <a:noFill/>
          </p:spPr>
          <p:txBody>
            <a:bodyPr wrap="square" rtlCol="0">
              <a:spAutoFit/>
            </a:bodyPr>
            <a:lstStyle/>
            <a:p>
              <a:pPr algn="ctr"/>
              <a:r>
                <a:rPr lang="en-US" sz="1400" b="1" dirty="0" smtClean="0">
                  <a:solidFill>
                    <a:srgbClr val="FFFF00"/>
                  </a:solidFill>
                </a:rPr>
                <a:t>!</a:t>
              </a:r>
              <a:endParaRPr lang="en-US" sz="4800" b="1" dirty="0" smtClean="0">
                <a:solidFill>
                  <a:srgbClr val="FFFF00"/>
                </a:solidFill>
              </a:endParaRPr>
            </a:p>
          </p:txBody>
        </p:sp>
      </p:grpSp>
      <p:grpSp>
        <p:nvGrpSpPr>
          <p:cNvPr id="7" name="Group 6"/>
          <p:cNvGrpSpPr/>
          <p:nvPr/>
        </p:nvGrpSpPr>
        <p:grpSpPr>
          <a:xfrm>
            <a:off x="198437" y="4701118"/>
            <a:ext cx="411480" cy="307777"/>
            <a:chOff x="427036" y="2525859"/>
            <a:chExt cx="824805" cy="615554"/>
          </a:xfrm>
        </p:grpSpPr>
        <p:sp>
          <p:nvSpPr>
            <p:cNvPr id="8" name="Isosceles Triangle 7"/>
            <p:cNvSpPr/>
            <p:nvPr/>
          </p:nvSpPr>
          <p:spPr bwMode="auto">
            <a:xfrm>
              <a:off x="612970" y="2582862"/>
              <a:ext cx="452939" cy="393192"/>
            </a:xfrm>
            <a:prstGeom prst="triangle">
              <a:avLst/>
            </a:prstGeom>
            <a:solidFill>
              <a:schemeClr val="accent6"/>
            </a:solidFill>
            <a:ln w="38100">
              <a:solidFill>
                <a:schemeClr val="accent6"/>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9" name="TextBox 8"/>
            <p:cNvSpPr txBox="1"/>
            <p:nvPr/>
          </p:nvSpPr>
          <p:spPr>
            <a:xfrm>
              <a:off x="427036" y="2525859"/>
              <a:ext cx="824805" cy="615554"/>
            </a:xfrm>
            <a:prstGeom prst="rect">
              <a:avLst/>
            </a:prstGeom>
            <a:noFill/>
          </p:spPr>
          <p:txBody>
            <a:bodyPr wrap="square" rtlCol="0">
              <a:spAutoFit/>
            </a:bodyPr>
            <a:lstStyle/>
            <a:p>
              <a:pPr algn="ctr"/>
              <a:r>
                <a:rPr lang="en-US" sz="1400" b="1" dirty="0" smtClean="0">
                  <a:solidFill>
                    <a:srgbClr val="FFFF00"/>
                  </a:solidFill>
                </a:rPr>
                <a:t>!</a:t>
              </a:r>
              <a:endParaRPr lang="en-US" sz="4800" b="1" dirty="0" smtClean="0">
                <a:solidFill>
                  <a:srgbClr val="FFFF00"/>
                </a:solidFill>
              </a:endParaRPr>
            </a:p>
          </p:txBody>
        </p:sp>
      </p:grpSp>
    </p:spTree>
    <p:extLst>
      <p:ext uri="{BB962C8B-B14F-4D97-AF65-F5344CB8AC3E}">
        <p14:creationId xmlns:p14="http://schemas.microsoft.com/office/powerpoint/2010/main" val="4201050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Collections demo</a:t>
            </a:r>
            <a:endParaRPr lang="en-US" dirty="0"/>
          </a:p>
        </p:txBody>
      </p:sp>
    </p:spTree>
    <p:extLst>
      <p:ext uri="{BB962C8B-B14F-4D97-AF65-F5344CB8AC3E}">
        <p14:creationId xmlns:p14="http://schemas.microsoft.com/office/powerpoint/2010/main" val="773408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Text Placeholder 2"/>
          <p:cNvSpPr>
            <a:spLocks noGrp="1"/>
          </p:cNvSpPr>
          <p:nvPr>
            <p:ph type="body" sz="quarter" idx="10"/>
          </p:nvPr>
        </p:nvSpPr>
        <p:spPr/>
        <p:txBody>
          <a:bodyPr/>
          <a:lstStyle/>
          <a:p>
            <a:pPr lvl="1"/>
            <a:r>
              <a:rPr lang="en-US" sz="4000" dirty="0" smtClean="0"/>
              <a:t>✔	</a:t>
            </a:r>
            <a:r>
              <a:rPr lang="en-US" sz="3200" dirty="0" smtClean="0"/>
              <a:t>Use in std::vector for initial population</a:t>
            </a:r>
          </a:p>
          <a:p>
            <a:pPr lvl="1"/>
            <a:endParaRPr lang="en-US" dirty="0" smtClean="0"/>
          </a:p>
          <a:p>
            <a:pPr lvl="1"/>
            <a:r>
              <a:rPr lang="en-US" sz="4000" dirty="0" smtClean="0"/>
              <a:t>✔	</a:t>
            </a:r>
            <a:r>
              <a:rPr lang="en-US" sz="3200" dirty="0" smtClean="0"/>
              <a:t>Use ReplaceAll</a:t>
            </a:r>
          </a:p>
          <a:p>
            <a:pPr lvl="1"/>
            <a:endParaRPr lang="en-US" dirty="0"/>
          </a:p>
          <a:p>
            <a:pPr lvl="1"/>
            <a:r>
              <a:rPr lang="en-US" sz="4000" dirty="0" smtClean="0"/>
              <a:t>✔	</a:t>
            </a:r>
            <a:r>
              <a:rPr lang="en-US" sz="3200" dirty="0" smtClean="0"/>
              <a:t>Use GetMany</a:t>
            </a:r>
          </a:p>
          <a:p>
            <a:pPr lvl="1"/>
            <a:endParaRPr lang="en-US" dirty="0" smtClean="0"/>
          </a:p>
        </p:txBody>
      </p:sp>
    </p:spTree>
    <p:extLst>
      <p:ext uri="{BB962C8B-B14F-4D97-AF65-F5344CB8AC3E}">
        <p14:creationId xmlns:p14="http://schemas.microsoft.com/office/powerpoint/2010/main" val="357973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dirty="0" smtClean="0"/>
              <a:t>4. Who are you calling?</a:t>
            </a:r>
            <a:endParaRPr lang="en-US" dirty="0"/>
          </a:p>
        </p:txBody>
      </p:sp>
    </p:spTree>
    <p:extLst>
      <p:ext uri="{BB962C8B-B14F-4D97-AF65-F5344CB8AC3E}">
        <p14:creationId xmlns:p14="http://schemas.microsoft.com/office/powerpoint/2010/main" val="4049388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Casts </a:t>
            </a:r>
            <a:endParaRPr lang="en-US" dirty="0"/>
          </a:p>
        </p:txBody>
      </p:sp>
      <p:sp>
        <p:nvSpPr>
          <p:cNvPr id="3" name="Text Placeholder 2"/>
          <p:cNvSpPr>
            <a:spLocks noGrp="1"/>
          </p:cNvSpPr>
          <p:nvPr>
            <p:ph type="body" sz="quarter" idx="10"/>
          </p:nvPr>
        </p:nvSpPr>
        <p:spPr/>
        <p:txBody>
          <a:bodyPr/>
          <a:lstStyle/>
          <a:p>
            <a:r>
              <a:rPr lang="en-US" sz="4000" dirty="0" smtClean="0"/>
              <a:t>Implicit</a:t>
            </a:r>
            <a:r>
              <a:rPr lang="en-US" sz="4400" dirty="0" smtClean="0"/>
              <a:t> Cast</a:t>
            </a:r>
          </a:p>
          <a:p>
            <a:pPr lvl="1"/>
            <a:r>
              <a:rPr lang="en-US" sz="3200" dirty="0" smtClean="0"/>
              <a:t>	Invoking member on non-default interface</a:t>
            </a:r>
          </a:p>
          <a:p>
            <a:pPr lvl="1"/>
            <a:r>
              <a:rPr lang="en-US" sz="3200" dirty="0" smtClean="0"/>
              <a:t>	Invoking member </a:t>
            </a:r>
            <a:r>
              <a:rPr lang="en-US" sz="3200" dirty="0"/>
              <a:t>of an interface required by “I</a:t>
            </a:r>
            <a:r>
              <a:rPr lang="en-US" sz="3200" dirty="0" smtClean="0"/>
              <a:t>”</a:t>
            </a:r>
          </a:p>
          <a:p>
            <a:pPr lvl="1"/>
            <a:r>
              <a:rPr lang="en-US" sz="3200" dirty="0" smtClean="0"/>
              <a:t>	Function arguments</a:t>
            </a:r>
          </a:p>
          <a:p>
            <a:pPr lvl="1"/>
            <a:endParaRPr lang="en-US" sz="3600" dirty="0" smtClean="0"/>
          </a:p>
          <a:p>
            <a:r>
              <a:rPr lang="en-US" sz="4000" dirty="0" smtClean="0"/>
              <a:t>Cast is QueryInterface</a:t>
            </a:r>
          </a:p>
          <a:p>
            <a:pPr lvl="1"/>
            <a:r>
              <a:rPr lang="en-US" sz="3200" dirty="0" smtClean="0"/>
              <a:t>	Virtual </a:t>
            </a:r>
            <a:r>
              <a:rPr lang="en-US" sz="3200" dirty="0"/>
              <a:t>call </a:t>
            </a:r>
            <a:r>
              <a:rPr lang="en-US" sz="3200" dirty="0" smtClean="0"/>
              <a:t>| Interlocked operation</a:t>
            </a:r>
            <a:endParaRPr lang="en-US" sz="3200" dirty="0"/>
          </a:p>
          <a:p>
            <a:pPr lvl="2"/>
            <a:endParaRPr lang="en-US" dirty="0"/>
          </a:p>
          <a:p>
            <a:pPr lvl="1"/>
            <a:endParaRPr lang="en-US" dirty="0"/>
          </a:p>
          <a:p>
            <a:endParaRPr lang="en-US" dirty="0" smtClean="0"/>
          </a:p>
          <a:p>
            <a:endParaRPr lang="en-US" dirty="0"/>
          </a:p>
        </p:txBody>
      </p:sp>
      <p:grpSp>
        <p:nvGrpSpPr>
          <p:cNvPr id="4" name="Group 3"/>
          <p:cNvGrpSpPr/>
          <p:nvPr/>
        </p:nvGrpSpPr>
        <p:grpSpPr>
          <a:xfrm>
            <a:off x="198437" y="5707062"/>
            <a:ext cx="411480" cy="307777"/>
            <a:chOff x="427036" y="2525859"/>
            <a:chExt cx="824805" cy="615554"/>
          </a:xfrm>
        </p:grpSpPr>
        <p:sp>
          <p:nvSpPr>
            <p:cNvPr id="5" name="Isosceles Triangle 4"/>
            <p:cNvSpPr/>
            <p:nvPr/>
          </p:nvSpPr>
          <p:spPr bwMode="auto">
            <a:xfrm>
              <a:off x="612970" y="2582862"/>
              <a:ext cx="452939" cy="393192"/>
            </a:xfrm>
            <a:prstGeom prst="triangle">
              <a:avLst/>
            </a:prstGeom>
            <a:solidFill>
              <a:schemeClr val="accent6"/>
            </a:solidFill>
            <a:ln w="38100">
              <a:solidFill>
                <a:schemeClr val="accent6"/>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TextBox 5"/>
            <p:cNvSpPr txBox="1"/>
            <p:nvPr/>
          </p:nvSpPr>
          <p:spPr>
            <a:xfrm>
              <a:off x="427036" y="2525859"/>
              <a:ext cx="824805" cy="615554"/>
            </a:xfrm>
            <a:prstGeom prst="rect">
              <a:avLst/>
            </a:prstGeom>
            <a:noFill/>
          </p:spPr>
          <p:txBody>
            <a:bodyPr wrap="square" rtlCol="0">
              <a:spAutoFit/>
            </a:bodyPr>
            <a:lstStyle/>
            <a:p>
              <a:pPr algn="ctr"/>
              <a:r>
                <a:rPr lang="en-US" sz="1400" b="1" dirty="0" smtClean="0">
                  <a:solidFill>
                    <a:srgbClr val="FFFF00"/>
                  </a:solidFill>
                </a:rPr>
                <a:t>!</a:t>
              </a:r>
              <a:endParaRPr lang="en-US" sz="4800" b="1" dirty="0" smtClean="0">
                <a:solidFill>
                  <a:srgbClr val="FFFF00"/>
                </a:solidFill>
              </a:endParaRPr>
            </a:p>
          </p:txBody>
        </p:sp>
      </p:grpSp>
    </p:spTree>
    <p:extLst>
      <p:ext uri="{BB962C8B-B14F-4D97-AF65-F5344CB8AC3E}">
        <p14:creationId xmlns:p14="http://schemas.microsoft.com/office/powerpoint/2010/main" val="2303840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 demo</a:t>
            </a:r>
            <a:endParaRPr lang="en-US" dirty="0"/>
          </a:p>
        </p:txBody>
      </p:sp>
    </p:spTree>
    <p:extLst>
      <p:ext uri="{BB962C8B-B14F-4D97-AF65-F5344CB8AC3E}">
        <p14:creationId xmlns:p14="http://schemas.microsoft.com/office/powerpoint/2010/main" val="1822184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C++/CX Patterns for Performance</a:t>
            </a:r>
            <a:endParaRPr lang="en-US" sz="5400" dirty="0"/>
          </a:p>
        </p:txBody>
      </p:sp>
      <p:sp>
        <p:nvSpPr>
          <p:cNvPr id="3" name="Subtitle 2"/>
          <p:cNvSpPr>
            <a:spLocks noGrp="1"/>
          </p:cNvSpPr>
          <p:nvPr>
            <p:ph type="subTitle" idx="1"/>
          </p:nvPr>
        </p:nvSpPr>
        <p:spPr/>
        <p:txBody>
          <a:bodyPr/>
          <a:lstStyle/>
          <a:p>
            <a:r>
              <a:rPr lang="en-US" dirty="0" smtClean="0"/>
              <a:t>Sridhar Madhugiri</a:t>
            </a:r>
          </a:p>
          <a:p>
            <a:r>
              <a:rPr lang="en-US" dirty="0" smtClean="0"/>
              <a:t>Principal Development Engineer</a:t>
            </a:r>
          </a:p>
          <a:p>
            <a:r>
              <a:rPr lang="en-US" dirty="0" smtClean="0"/>
              <a:t>3-308</a:t>
            </a:r>
          </a:p>
        </p:txBody>
      </p:sp>
    </p:spTree>
    <p:extLst>
      <p:ext uri="{BB962C8B-B14F-4D97-AF65-F5344CB8AC3E}">
        <p14:creationId xmlns:p14="http://schemas.microsoft.com/office/powerpoint/2010/main" val="251280035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Text Placeholder 2"/>
          <p:cNvSpPr>
            <a:spLocks noGrp="1"/>
          </p:cNvSpPr>
          <p:nvPr>
            <p:ph type="body" sz="quarter" idx="10"/>
          </p:nvPr>
        </p:nvSpPr>
        <p:spPr/>
        <p:txBody>
          <a:bodyPr/>
          <a:lstStyle/>
          <a:p>
            <a:pPr lvl="1"/>
            <a:r>
              <a:rPr lang="en-US" sz="4000" dirty="0" smtClean="0"/>
              <a:t>✔	</a:t>
            </a:r>
            <a:r>
              <a:rPr lang="en-US" sz="3200" dirty="0" smtClean="0"/>
              <a:t>Optimizer will optimize casts but not on escaped variables</a:t>
            </a:r>
            <a:endParaRPr lang="en-US" sz="3200" dirty="0"/>
          </a:p>
          <a:p>
            <a:pPr marL="228541" lvl="2" indent="0">
              <a:buNone/>
            </a:pPr>
            <a:r>
              <a:rPr lang="en-US" sz="2800" dirty="0" smtClean="0"/>
              <a:t>		Global | Member variable | Address taken</a:t>
            </a:r>
          </a:p>
          <a:p>
            <a:pPr marL="228541" lvl="2" indent="0">
              <a:buNone/>
            </a:pPr>
            <a:endParaRPr lang="en-US" dirty="0" smtClean="0"/>
          </a:p>
          <a:p>
            <a:pPr lvl="1"/>
            <a:r>
              <a:rPr lang="en-US" sz="4000" dirty="0" smtClean="0"/>
              <a:t>✔	</a:t>
            </a:r>
            <a:r>
              <a:rPr lang="en-US" sz="3200" dirty="0" smtClean="0"/>
              <a:t>Use local variables to optimize redundant casts</a:t>
            </a:r>
          </a:p>
        </p:txBody>
      </p:sp>
      <p:grpSp>
        <p:nvGrpSpPr>
          <p:cNvPr id="4" name="Group 3"/>
          <p:cNvGrpSpPr/>
          <p:nvPr/>
        </p:nvGrpSpPr>
        <p:grpSpPr>
          <a:xfrm>
            <a:off x="198437" y="2506662"/>
            <a:ext cx="411480" cy="307777"/>
            <a:chOff x="427036" y="2525859"/>
            <a:chExt cx="824805" cy="615554"/>
          </a:xfrm>
        </p:grpSpPr>
        <p:sp>
          <p:nvSpPr>
            <p:cNvPr id="5" name="Isosceles Triangle 4"/>
            <p:cNvSpPr/>
            <p:nvPr/>
          </p:nvSpPr>
          <p:spPr bwMode="auto">
            <a:xfrm>
              <a:off x="612970" y="2582862"/>
              <a:ext cx="452939" cy="393192"/>
            </a:xfrm>
            <a:prstGeom prst="triangle">
              <a:avLst/>
            </a:prstGeom>
            <a:solidFill>
              <a:schemeClr val="accent6"/>
            </a:solidFill>
            <a:ln w="38100">
              <a:solidFill>
                <a:schemeClr val="accent6"/>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TextBox 5"/>
            <p:cNvSpPr txBox="1"/>
            <p:nvPr/>
          </p:nvSpPr>
          <p:spPr>
            <a:xfrm>
              <a:off x="427036" y="2525859"/>
              <a:ext cx="824805" cy="615554"/>
            </a:xfrm>
            <a:prstGeom prst="rect">
              <a:avLst/>
            </a:prstGeom>
            <a:noFill/>
          </p:spPr>
          <p:txBody>
            <a:bodyPr wrap="square" rtlCol="0">
              <a:spAutoFit/>
            </a:bodyPr>
            <a:lstStyle/>
            <a:p>
              <a:pPr algn="ctr"/>
              <a:r>
                <a:rPr lang="en-US" sz="1400" b="1" dirty="0" smtClean="0">
                  <a:solidFill>
                    <a:srgbClr val="FFFF00"/>
                  </a:solidFill>
                </a:rPr>
                <a:t>!</a:t>
              </a:r>
              <a:endParaRPr lang="en-US" sz="4800" b="1" dirty="0" smtClean="0">
                <a:solidFill>
                  <a:srgbClr val="FFFF00"/>
                </a:solidFill>
              </a:endParaRPr>
            </a:p>
          </p:txBody>
        </p:sp>
      </p:grpSp>
    </p:spTree>
    <p:extLst>
      <p:ext uri="{BB962C8B-B14F-4D97-AF65-F5344CB8AC3E}">
        <p14:creationId xmlns:p14="http://schemas.microsoft.com/office/powerpoint/2010/main" val="376812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pPr lvl="0"/>
            <a:r>
              <a:rPr lang="en-US" dirty="0"/>
              <a:t>5. </a:t>
            </a:r>
            <a:r>
              <a:rPr lang="en-US" dirty="0" smtClean="0"/>
              <a:t>“class” </a:t>
            </a:r>
            <a:r>
              <a:rPr lang="en-US" dirty="0"/>
              <a:t>for app logic</a:t>
            </a:r>
            <a:endParaRPr lang="en-US" sz="4800" dirty="0"/>
          </a:p>
        </p:txBody>
      </p:sp>
    </p:spTree>
    <p:extLst>
      <p:ext uri="{BB962C8B-B14F-4D97-AF65-F5344CB8AC3E}">
        <p14:creationId xmlns:p14="http://schemas.microsoft.com/office/powerpoint/2010/main" val="2695035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vs. ref class</a:t>
            </a:r>
            <a:endParaRPr lang="en-US" dirty="0"/>
          </a:p>
        </p:txBody>
      </p:sp>
      <p:sp>
        <p:nvSpPr>
          <p:cNvPr id="3" name="Text Placeholder 2"/>
          <p:cNvSpPr>
            <a:spLocks noGrp="1"/>
          </p:cNvSpPr>
          <p:nvPr>
            <p:ph type="body" sz="quarter" idx="10"/>
          </p:nvPr>
        </p:nvSpPr>
        <p:spPr/>
        <p:txBody>
          <a:bodyPr/>
          <a:lstStyle/>
          <a:p>
            <a:r>
              <a:rPr lang="en-US" sz="4000" dirty="0"/>
              <a:t>C++ classes give flexibility</a:t>
            </a:r>
          </a:p>
          <a:p>
            <a:pPr lvl="1"/>
            <a:r>
              <a:rPr lang="en-US" sz="3200" dirty="0" smtClean="0"/>
              <a:t>	Instance </a:t>
            </a:r>
            <a:r>
              <a:rPr lang="en-US" sz="3200" dirty="0"/>
              <a:t>on stack, unique ownership, shared ownership</a:t>
            </a:r>
          </a:p>
          <a:p>
            <a:pPr lvl="1"/>
            <a:endParaRPr lang="en-US" sz="3200" dirty="0" smtClean="0"/>
          </a:p>
          <a:p>
            <a:r>
              <a:rPr lang="en-US" sz="4000" dirty="0" smtClean="0"/>
              <a:t>R</a:t>
            </a:r>
            <a:r>
              <a:rPr lang="en-US" sz="4000" dirty="0"/>
              <a:t>^ is equivalent to shared_ptr&lt;N&gt;</a:t>
            </a:r>
          </a:p>
          <a:p>
            <a:pPr lvl="1"/>
            <a:r>
              <a:rPr lang="en-US" sz="3200" dirty="0"/>
              <a:t>	</a:t>
            </a:r>
            <a:r>
              <a:rPr lang="en-US" sz="3200" dirty="0" smtClean="0"/>
              <a:t>“this” for ref class is equivalent to shared_ptr&lt;N&gt;</a:t>
            </a:r>
          </a:p>
          <a:p>
            <a:pPr lvl="1"/>
            <a:r>
              <a:rPr lang="en-US" sz="3200" dirty="0" smtClean="0"/>
              <a:t>	Overhead similar to using shared_ptr&lt;N&gt;</a:t>
            </a:r>
          </a:p>
          <a:p>
            <a:pPr lvl="2"/>
            <a:endParaRPr lang="en-US" sz="2800" dirty="0"/>
          </a:p>
          <a:p>
            <a:pPr lvl="2"/>
            <a:endParaRPr lang="en-US" sz="2800" dirty="0"/>
          </a:p>
        </p:txBody>
      </p:sp>
    </p:spTree>
    <p:extLst>
      <p:ext uri="{BB962C8B-B14F-4D97-AF65-F5344CB8AC3E}">
        <p14:creationId xmlns:p14="http://schemas.microsoft.com/office/powerpoint/2010/main" val="3311539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Text Placeholder 2"/>
          <p:cNvSpPr>
            <a:spLocks noGrp="1"/>
          </p:cNvSpPr>
          <p:nvPr>
            <p:ph type="body" sz="quarter" idx="10"/>
          </p:nvPr>
        </p:nvSpPr>
        <p:spPr/>
        <p:txBody>
          <a:bodyPr/>
          <a:lstStyle/>
          <a:p>
            <a:pPr lvl="1"/>
            <a:r>
              <a:rPr lang="en-US" sz="4000" dirty="0" smtClean="0"/>
              <a:t>✔	</a:t>
            </a:r>
            <a:r>
              <a:rPr lang="en-US" sz="3200" dirty="0" smtClean="0"/>
              <a:t>Use stack allocation or unique_ptr</a:t>
            </a:r>
          </a:p>
          <a:p>
            <a:pPr lvl="1"/>
            <a:endParaRPr lang="en-US" sz="2400" dirty="0"/>
          </a:p>
          <a:p>
            <a:pPr lvl="1"/>
            <a:r>
              <a:rPr lang="en-US" sz="4000" dirty="0" smtClean="0"/>
              <a:t>✔	</a:t>
            </a:r>
            <a:r>
              <a:rPr lang="en-US" sz="3200" dirty="0" smtClean="0"/>
              <a:t>Use shared_ptr </a:t>
            </a:r>
            <a:r>
              <a:rPr lang="en-US" sz="3200" dirty="0"/>
              <a:t>for </a:t>
            </a:r>
            <a:r>
              <a:rPr lang="en-US" sz="3200" dirty="0" smtClean="0"/>
              <a:t>shared ownership</a:t>
            </a:r>
          </a:p>
          <a:p>
            <a:pPr lvl="1"/>
            <a:endParaRPr lang="en-US" dirty="0"/>
          </a:p>
          <a:p>
            <a:pPr lvl="1"/>
            <a:r>
              <a:rPr lang="en-US" sz="4000" dirty="0" smtClean="0"/>
              <a:t>✔	</a:t>
            </a:r>
            <a:r>
              <a:rPr lang="en-US" sz="3200" dirty="0" smtClean="0"/>
              <a:t>Use </a:t>
            </a:r>
            <a:r>
              <a:rPr lang="en-US" sz="3200" dirty="0"/>
              <a:t>ref classes for </a:t>
            </a:r>
            <a:r>
              <a:rPr lang="en-US" sz="3200" dirty="0" smtClean="0"/>
              <a:t>interaction </a:t>
            </a:r>
            <a:r>
              <a:rPr lang="en-US" sz="3200" dirty="0"/>
              <a:t>with </a:t>
            </a:r>
            <a:r>
              <a:rPr lang="en-US" sz="3200" dirty="0" smtClean="0"/>
              <a:t>boundary</a:t>
            </a:r>
            <a:endParaRPr lang="en-US" sz="3200" dirty="0"/>
          </a:p>
          <a:p>
            <a:pPr lvl="1"/>
            <a:endParaRPr lang="en-US" dirty="0"/>
          </a:p>
          <a:p>
            <a:pPr lvl="1"/>
            <a:endParaRPr lang="en-US" dirty="0" smtClean="0"/>
          </a:p>
          <a:p>
            <a:endParaRPr lang="en-US" sz="2800" dirty="0">
              <a:latin typeface="+mn-lt"/>
            </a:endParaRPr>
          </a:p>
          <a:p>
            <a:endParaRPr lang="en-US" dirty="0"/>
          </a:p>
        </p:txBody>
      </p:sp>
    </p:spTree>
    <p:extLst>
      <p:ext uri="{BB962C8B-B14F-4D97-AF65-F5344CB8AC3E}">
        <p14:creationId xmlns:p14="http://schemas.microsoft.com/office/powerpoint/2010/main" val="251502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dirty="0" smtClean="0"/>
              <a:t>6. XAML data binding</a:t>
            </a:r>
            <a:endParaRPr lang="en-US" dirty="0"/>
          </a:p>
        </p:txBody>
      </p:sp>
    </p:spTree>
    <p:extLst>
      <p:ext uri="{BB962C8B-B14F-4D97-AF65-F5344CB8AC3E}">
        <p14:creationId xmlns:p14="http://schemas.microsoft.com/office/powerpoint/2010/main" val="2372694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Text Placeholder 2"/>
          <p:cNvSpPr>
            <a:spLocks noGrp="1"/>
          </p:cNvSpPr>
          <p:nvPr>
            <p:ph type="body" sz="quarter" idx="10"/>
          </p:nvPr>
        </p:nvSpPr>
        <p:spPr/>
        <p:txBody>
          <a:bodyPr>
            <a:normAutofit lnSpcReduction="10000"/>
          </a:bodyPr>
          <a:lstStyle/>
          <a:p>
            <a:pPr lvl="1"/>
            <a:r>
              <a:rPr lang="en-US" sz="4300" dirty="0" smtClean="0"/>
              <a:t>✔	</a:t>
            </a:r>
            <a:r>
              <a:rPr lang="en-US" sz="3500" dirty="0" smtClean="0"/>
              <a:t>Implement </a:t>
            </a:r>
            <a:r>
              <a:rPr lang="en-US" sz="3500" dirty="0"/>
              <a:t>INotifyPropertyChange only </a:t>
            </a:r>
            <a:r>
              <a:rPr lang="en-US" sz="3500" dirty="0" smtClean="0"/>
              <a:t>when required</a:t>
            </a:r>
          </a:p>
          <a:p>
            <a:pPr lvl="1"/>
            <a:endParaRPr lang="en-US" dirty="0"/>
          </a:p>
          <a:p>
            <a:pPr lvl="1"/>
            <a:r>
              <a:rPr lang="en-US" sz="4300" dirty="0" smtClean="0"/>
              <a:t>✔	</a:t>
            </a:r>
            <a:r>
              <a:rPr lang="en-US" sz="3500" dirty="0" smtClean="0"/>
              <a:t>Implement only public </a:t>
            </a:r>
            <a:r>
              <a:rPr lang="en-US" sz="3500" dirty="0"/>
              <a:t>property </a:t>
            </a:r>
            <a:r>
              <a:rPr lang="en-US" sz="3500" dirty="0" smtClean="0"/>
              <a:t>getter</a:t>
            </a:r>
          </a:p>
          <a:p>
            <a:pPr marL="228541" lvl="2" indent="0">
              <a:buNone/>
            </a:pPr>
            <a:r>
              <a:rPr lang="en-US" dirty="0" smtClean="0"/>
              <a:t>		</a:t>
            </a:r>
            <a:r>
              <a:rPr lang="en-US" sz="3000" dirty="0" smtClean="0"/>
              <a:t>Public setter required if UI modifies value</a:t>
            </a:r>
          </a:p>
          <a:p>
            <a:pPr lvl="1"/>
            <a:endParaRPr lang="en-US" dirty="0"/>
          </a:p>
          <a:p>
            <a:pPr lvl="1"/>
            <a:r>
              <a:rPr lang="en-US" sz="4300" dirty="0" smtClean="0"/>
              <a:t>✔	</a:t>
            </a:r>
            <a:r>
              <a:rPr lang="en-US" sz="3500" dirty="0" smtClean="0"/>
              <a:t>Keep data model hierarchy shallow</a:t>
            </a:r>
          </a:p>
          <a:p>
            <a:pPr lvl="1"/>
            <a:endParaRPr lang="en-US" dirty="0" smtClean="0"/>
          </a:p>
          <a:p>
            <a:pPr lvl="1"/>
            <a:r>
              <a:rPr lang="en-US" sz="4300" dirty="0" smtClean="0"/>
              <a:t>✔	</a:t>
            </a:r>
            <a:r>
              <a:rPr lang="en-US" sz="3500" dirty="0" smtClean="0">
                <a:solidFill>
                  <a:schemeClr val="tx1"/>
                </a:solidFill>
              </a:rPr>
              <a:t>M</a:t>
            </a:r>
            <a:r>
              <a:rPr lang="en-US" sz="3500" dirty="0" smtClean="0"/>
              <a:t>inimize cost to satisfy data request from XAML</a:t>
            </a:r>
          </a:p>
          <a:p>
            <a:pPr lvl="1"/>
            <a:endParaRPr lang="en-US" dirty="0"/>
          </a:p>
          <a:p>
            <a:pPr lvl="1" algn="ctr"/>
            <a:endParaRPr lang="en-US" sz="2300" dirty="0">
              <a:solidFill>
                <a:schemeClr val="tx1">
                  <a:lumMod val="75000"/>
                </a:schemeClr>
              </a:solidFill>
            </a:endParaRPr>
          </a:p>
        </p:txBody>
      </p:sp>
    </p:spTree>
    <p:extLst>
      <p:ext uri="{BB962C8B-B14F-4D97-AF65-F5344CB8AC3E}">
        <p14:creationId xmlns:p14="http://schemas.microsoft.com/office/powerpoint/2010/main" val="418916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a:t>
            </a:r>
            <a:r>
              <a:rPr lang="en-US" dirty="0">
                <a:solidFill>
                  <a:schemeClr val="tx1">
                    <a:lumMod val="75000"/>
                  </a:schemeClr>
                </a:solidFill>
              </a:rPr>
              <a:t>build/ talks </a:t>
            </a:r>
            <a:r>
              <a:rPr lang="en-US" dirty="0" smtClean="0">
                <a:solidFill>
                  <a:schemeClr val="tx1">
                    <a:lumMod val="75000"/>
                  </a:schemeClr>
                </a:solidFill>
              </a:rPr>
              <a:t>related to performance</a:t>
            </a:r>
            <a:endParaRPr lang="en-US" dirty="0"/>
          </a:p>
        </p:txBody>
      </p:sp>
      <p:sp>
        <p:nvSpPr>
          <p:cNvPr id="3" name="Text Placeholder 2"/>
          <p:cNvSpPr>
            <a:spLocks noGrp="1"/>
          </p:cNvSpPr>
          <p:nvPr>
            <p:ph type="body" sz="quarter" idx="10"/>
          </p:nvPr>
        </p:nvSpPr>
        <p:spPr/>
        <p:txBody>
          <a:bodyPr>
            <a:normAutofit fontScale="92500" lnSpcReduction="10000"/>
          </a:bodyPr>
          <a:lstStyle/>
          <a:p>
            <a:pPr lvl="1"/>
            <a:r>
              <a:rPr lang="en-US" dirty="0" smtClean="0">
                <a:hlinkClick r:id="rId2"/>
              </a:rPr>
              <a:t>2-192 Building </a:t>
            </a:r>
            <a:r>
              <a:rPr lang="en-US" dirty="0">
                <a:hlinkClick r:id="rId2"/>
              </a:rPr>
              <a:t>a UI: What Does it </a:t>
            </a:r>
            <a:r>
              <a:rPr lang="en-US" dirty="0" smtClean="0">
                <a:hlinkClick r:id="rId2"/>
              </a:rPr>
              <a:t>Cost?</a:t>
            </a:r>
            <a:endParaRPr lang="en-US" dirty="0" smtClean="0"/>
          </a:p>
          <a:p>
            <a:pPr marL="228541" lvl="2" indent="0">
              <a:buNone/>
            </a:pPr>
            <a:r>
              <a:rPr lang="en-US" dirty="0" smtClean="0">
                <a:hlinkClick r:id="rId3"/>
              </a:rPr>
              <a:t>Chris Anderson</a:t>
            </a:r>
            <a:endParaRPr lang="en-US" dirty="0" smtClean="0"/>
          </a:p>
          <a:p>
            <a:pPr lvl="1"/>
            <a:endParaRPr lang="en-US" dirty="0" smtClean="0"/>
          </a:p>
          <a:p>
            <a:pPr lvl="1"/>
            <a:r>
              <a:rPr lang="en-US" dirty="0" smtClean="0">
                <a:hlinkClick r:id="rId4"/>
              </a:rPr>
              <a:t>3-157 XAML </a:t>
            </a:r>
            <a:r>
              <a:rPr lang="en-US" dirty="0">
                <a:hlinkClick r:id="rId4"/>
              </a:rPr>
              <a:t>Performance </a:t>
            </a:r>
            <a:r>
              <a:rPr lang="en-US" dirty="0" smtClean="0">
                <a:hlinkClick r:id="rId4"/>
              </a:rPr>
              <a:t>Fundamentals</a:t>
            </a:r>
            <a:endParaRPr lang="en-US" dirty="0" smtClean="0"/>
          </a:p>
          <a:p>
            <a:pPr marL="228541" lvl="2" indent="0">
              <a:buNone/>
            </a:pPr>
            <a:r>
              <a:rPr lang="en-US" dirty="0" smtClean="0">
                <a:hlinkClick r:id="rId5"/>
              </a:rPr>
              <a:t>Kiran </a:t>
            </a:r>
            <a:r>
              <a:rPr lang="en-US" dirty="0">
                <a:hlinkClick r:id="rId5"/>
              </a:rPr>
              <a:t>Kumar</a:t>
            </a:r>
            <a:r>
              <a:rPr lang="en-US" dirty="0"/>
              <a:t> </a:t>
            </a:r>
            <a:endParaRPr lang="en-US" dirty="0" smtClean="0"/>
          </a:p>
          <a:p>
            <a:pPr lvl="1"/>
            <a:endParaRPr lang="en-US" dirty="0" smtClean="0"/>
          </a:p>
          <a:p>
            <a:pPr lvl="1"/>
            <a:r>
              <a:rPr lang="en-US" dirty="0">
                <a:hlinkClick r:id="rId6"/>
              </a:rPr>
              <a:t>3-158</a:t>
            </a:r>
            <a:r>
              <a:rPr lang="en-US" dirty="0"/>
              <a:t> </a:t>
            </a:r>
            <a:r>
              <a:rPr lang="en-US" dirty="0" smtClean="0">
                <a:hlinkClick r:id="rId6"/>
              </a:rPr>
              <a:t>Dramatically </a:t>
            </a:r>
            <a:r>
              <a:rPr lang="en-US" dirty="0">
                <a:hlinkClick r:id="rId6"/>
              </a:rPr>
              <a:t>Increase Performance when Users Interact with Large Amounts of Data in GridView and </a:t>
            </a:r>
            <a:r>
              <a:rPr lang="en-US" dirty="0" smtClean="0">
                <a:hlinkClick r:id="rId6"/>
              </a:rPr>
              <a:t>ListView</a:t>
            </a:r>
            <a:endParaRPr lang="en-US" dirty="0" smtClean="0"/>
          </a:p>
          <a:p>
            <a:pPr marL="228541" lvl="2" indent="0">
              <a:buNone/>
            </a:pPr>
            <a:r>
              <a:rPr lang="en-US" dirty="0" smtClean="0">
                <a:hlinkClick r:id="rId7"/>
              </a:rPr>
              <a:t>Chipalo </a:t>
            </a:r>
            <a:r>
              <a:rPr lang="en-US" dirty="0">
                <a:hlinkClick r:id="rId7"/>
              </a:rPr>
              <a:t>Street</a:t>
            </a:r>
            <a:r>
              <a:rPr lang="en-US" dirty="0"/>
              <a:t> </a:t>
            </a:r>
            <a:endParaRPr lang="en-US" dirty="0" smtClean="0"/>
          </a:p>
          <a:p>
            <a:pPr lvl="1" indent="-228541"/>
            <a:endParaRPr lang="en-US" dirty="0" smtClean="0"/>
          </a:p>
          <a:p>
            <a:pPr lvl="1"/>
            <a:r>
              <a:rPr lang="en-US" dirty="0">
                <a:hlinkClick r:id="rId8"/>
              </a:rPr>
              <a:t>3-099</a:t>
            </a:r>
            <a:r>
              <a:rPr lang="en-US" dirty="0"/>
              <a:t> </a:t>
            </a:r>
            <a:r>
              <a:rPr lang="en-US" dirty="0" smtClean="0">
                <a:hlinkClick r:id="rId8"/>
              </a:rPr>
              <a:t>App </a:t>
            </a:r>
            <a:r>
              <a:rPr lang="en-US" dirty="0">
                <a:hlinkClick r:id="rId8"/>
              </a:rPr>
              <a:t>Performance: From UX to API for 5 Key </a:t>
            </a:r>
            <a:r>
              <a:rPr lang="en-US" dirty="0" smtClean="0">
                <a:hlinkClick r:id="rId8"/>
              </a:rPr>
              <a:t>Scenarios</a:t>
            </a:r>
            <a:endParaRPr lang="en-US" dirty="0" smtClean="0"/>
          </a:p>
          <a:p>
            <a:pPr marL="228541" lvl="2" indent="0">
              <a:buNone/>
            </a:pPr>
            <a:r>
              <a:rPr lang="en-US" dirty="0" smtClean="0">
                <a:hlinkClick r:id="rId9"/>
              </a:rPr>
              <a:t>Jason </a:t>
            </a:r>
            <a:r>
              <a:rPr lang="en-US" dirty="0">
                <a:hlinkClick r:id="rId9"/>
              </a:rPr>
              <a:t>Hendrickson</a:t>
            </a:r>
            <a:r>
              <a:rPr lang="en-US" dirty="0"/>
              <a:t> </a:t>
            </a:r>
          </a:p>
          <a:p>
            <a:pPr lvl="1" indent="-22854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838677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2" name="Text Placeholder 1"/>
          <p:cNvSpPr>
            <a:spLocks noGrp="1"/>
          </p:cNvSpPr>
          <p:nvPr>
            <p:ph type="body" sz="quarter" idx="10"/>
          </p:nvPr>
        </p:nvSpPr>
        <p:spPr/>
        <p:txBody>
          <a:bodyPr/>
          <a:lstStyle/>
          <a:p>
            <a:r>
              <a:rPr lang="en-US" sz="4000" dirty="0" smtClean="0"/>
              <a:t>WinRT </a:t>
            </a:r>
            <a:r>
              <a:rPr lang="en-US" sz="4000" dirty="0"/>
              <a:t>presents a new boundary with </a:t>
            </a:r>
            <a:r>
              <a:rPr lang="en-US" sz="4000" dirty="0" smtClean="0"/>
              <a:t>unique issues</a:t>
            </a:r>
          </a:p>
          <a:p>
            <a:endParaRPr lang="en-US" sz="4000" dirty="0"/>
          </a:p>
          <a:p>
            <a:r>
              <a:rPr lang="en-US" sz="4000" dirty="0" smtClean="0"/>
              <a:t>Measure </a:t>
            </a:r>
            <a:r>
              <a:rPr lang="en-US" sz="4000" dirty="0"/>
              <a:t>and understand the </a:t>
            </a:r>
            <a:r>
              <a:rPr lang="en-US" sz="4000" dirty="0" smtClean="0"/>
              <a:t>performance bottlenecks</a:t>
            </a:r>
          </a:p>
          <a:p>
            <a:endParaRPr lang="en-US" sz="4000" dirty="0"/>
          </a:p>
          <a:p>
            <a:r>
              <a:rPr lang="en-US" sz="4000" dirty="0" smtClean="0"/>
              <a:t>Use </a:t>
            </a:r>
            <a:r>
              <a:rPr lang="en-US" sz="4000" dirty="0"/>
              <a:t>guidelines and patterns to help with productivity, correctness and performance</a:t>
            </a:r>
          </a:p>
          <a:p>
            <a:endParaRPr lang="en-US" sz="4000" dirty="0"/>
          </a:p>
        </p:txBody>
      </p:sp>
    </p:spTree>
    <p:extLst>
      <p:ext uri="{BB962C8B-B14F-4D97-AF65-F5344CB8AC3E}">
        <p14:creationId xmlns:p14="http://schemas.microsoft.com/office/powerpoint/2010/main" val="1270444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8164703" y="1416784"/>
            <a:ext cx="3730413" cy="4844475"/>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 tIns="46630" rIns="466302" bIns="93260" numCol="1" spcCol="0" rtlCol="0" fromWordArt="0" anchor="t" anchorCtr="0" forceAA="0" compatLnSpc="1">
            <a:prstTxWarp prst="textNoShape">
              <a:avLst/>
            </a:prstTxWarp>
            <a:noAutofit/>
          </a:bodyPr>
          <a:lstStyle/>
          <a:p>
            <a:pPr defTabSz="932559">
              <a:lnSpc>
                <a:spcPct val="90000"/>
              </a:lnSpc>
            </a:pPr>
            <a:endParaRPr lang="en-US" sz="2040" dirty="0">
              <a:solidFill>
                <a:prstClr val="white"/>
              </a:solidFill>
              <a:latin typeface="Calibri Light" panose="020F0302020204030204"/>
              <a:ea typeface="Segoe UI" pitchFamily="34" charset="0"/>
              <a:cs typeface="Segoe UI" pitchFamily="34" charset="0"/>
            </a:endParaRPr>
          </a:p>
        </p:txBody>
      </p:sp>
      <p:sp>
        <p:nvSpPr>
          <p:cNvPr id="14" name="Rectangle 13"/>
          <p:cNvSpPr/>
          <p:nvPr/>
        </p:nvSpPr>
        <p:spPr bwMode="auto">
          <a:xfrm>
            <a:off x="4297386" y="1416784"/>
            <a:ext cx="3730413" cy="4844475"/>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 tIns="46630" rIns="466302" bIns="93260" numCol="1" spcCol="0" rtlCol="0" fromWordArt="0" anchor="t" anchorCtr="0" forceAA="0" compatLnSpc="1">
            <a:prstTxWarp prst="textNoShape">
              <a:avLst/>
            </a:prstTxWarp>
            <a:noAutofit/>
          </a:bodyPr>
          <a:lstStyle/>
          <a:p>
            <a:pPr defTabSz="932559">
              <a:lnSpc>
                <a:spcPct val="90000"/>
              </a:lnSpc>
            </a:pPr>
            <a:endParaRPr lang="en-US" sz="2040" dirty="0">
              <a:solidFill>
                <a:prstClr val="white"/>
              </a:solidFill>
              <a:latin typeface="Calibri Light" panose="020F0302020204030204"/>
              <a:ea typeface="Segoe UI" pitchFamily="34" charset="0"/>
              <a:cs typeface="Segoe UI" pitchFamily="34" charset="0"/>
            </a:endParaRPr>
          </a:p>
        </p:txBody>
      </p:sp>
      <p:sp>
        <p:nvSpPr>
          <p:cNvPr id="15" name="Rectangle 14"/>
          <p:cNvSpPr/>
          <p:nvPr/>
        </p:nvSpPr>
        <p:spPr bwMode="auto">
          <a:xfrm>
            <a:off x="430071" y="1416784"/>
            <a:ext cx="3730413" cy="4844475"/>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 tIns="46630" rIns="466302" bIns="93260" numCol="1" spcCol="0" rtlCol="0" fromWordArt="0" anchor="t" anchorCtr="0" forceAA="0" compatLnSpc="1">
            <a:prstTxWarp prst="textNoShape">
              <a:avLst/>
            </a:prstTxWarp>
            <a:noAutofit/>
          </a:bodyPr>
          <a:lstStyle/>
          <a:p>
            <a:pPr defTabSz="932559">
              <a:lnSpc>
                <a:spcPct val="90000"/>
              </a:lnSpc>
            </a:pPr>
            <a:r>
              <a:rPr lang="en-US" sz="2448" dirty="0">
                <a:solidFill>
                  <a:srgbClr val="FFFFFF">
                    <a:alpha val="99000"/>
                  </a:srgbClr>
                </a:solidFill>
                <a:latin typeface="Calibri Light" panose="020F0302020204030204"/>
                <a:ea typeface="Segoe UI" pitchFamily="34" charset="0"/>
                <a:cs typeface="Segoe UI" pitchFamily="34" charset="0"/>
              </a:rPr>
              <a:t/>
            </a:r>
            <a:br>
              <a:rPr lang="en-US" sz="2448" dirty="0">
                <a:solidFill>
                  <a:srgbClr val="FFFFFF">
                    <a:alpha val="99000"/>
                  </a:srgbClr>
                </a:solidFill>
                <a:latin typeface="Calibri Light" panose="020F0302020204030204"/>
                <a:ea typeface="Segoe UI" pitchFamily="34" charset="0"/>
                <a:cs typeface="Segoe UI" pitchFamily="34" charset="0"/>
              </a:rPr>
            </a:br>
            <a:endParaRPr lang="fi-FI" sz="2448">
              <a:solidFill>
                <a:srgbClr val="FFFFFF">
                  <a:alpha val="99000"/>
                </a:srgbClr>
              </a:solidFill>
              <a:latin typeface="Calibri Light" panose="020F0302020204030204"/>
              <a:ea typeface="Segoe UI" pitchFamily="34" charset="0"/>
              <a:cs typeface="Segoe UI" pitchFamily="34" charset="0"/>
            </a:endParaRPr>
          </a:p>
          <a:p>
            <a:pPr defTabSz="932559">
              <a:lnSpc>
                <a:spcPct val="90000"/>
              </a:lnSpc>
            </a:pPr>
            <a:endParaRPr lang="fi-FI" sz="2448" dirty="0">
              <a:solidFill>
                <a:srgbClr val="FFFFFF">
                  <a:alpha val="99000"/>
                </a:srgbClr>
              </a:solidFill>
              <a:latin typeface="Calibri Light" panose="020F0302020204030204"/>
              <a:ea typeface="Segoe UI" pitchFamily="34" charset="0"/>
              <a:cs typeface="Segoe UI" pitchFamily="34" charset="0"/>
            </a:endParaRPr>
          </a:p>
        </p:txBody>
      </p:sp>
      <p:sp>
        <p:nvSpPr>
          <p:cNvPr id="90" name="TextBox 89"/>
          <p:cNvSpPr txBox="1"/>
          <p:nvPr/>
        </p:nvSpPr>
        <p:spPr>
          <a:xfrm>
            <a:off x="571584" y="1563369"/>
            <a:ext cx="3450632" cy="3295923"/>
          </a:xfrm>
          <a:prstGeom prst="rect">
            <a:avLst/>
          </a:prstGeom>
          <a:noFill/>
        </p:spPr>
        <p:txBody>
          <a:bodyPr wrap="square" rtlCol="0">
            <a:spAutoFit/>
          </a:bodyPr>
          <a:lstStyle/>
          <a:p>
            <a:pPr defTabSz="932559"/>
            <a:r>
              <a:rPr lang="en-US" sz="3264" b="1" dirty="0">
                <a:solidFill>
                  <a:prstClr val="white"/>
                </a:solidFill>
                <a:latin typeface="Segoe UI" panose="020B0502040204020203" pitchFamily="34" charset="0"/>
                <a:ea typeface="Segoe UI" panose="020B0502040204020203" pitchFamily="34" charset="0"/>
                <a:cs typeface="Segoe UI" panose="020B0502040204020203" pitchFamily="34" charset="0"/>
              </a:rPr>
              <a:t>What?</a:t>
            </a:r>
          </a:p>
          <a:p>
            <a:pPr defTabSz="932559"/>
            <a:endParaRPr lang="en-US" sz="2448"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marL="291436" indent="-291436" defTabSz="932559">
              <a:buFont typeface="Arial" panose="020B0604020202020204" pitchFamily="34" charset="0"/>
              <a:buChar char="•"/>
            </a:pPr>
            <a:r>
              <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rPr>
              <a:t>Are you interested in having an impact on the future user experiences in Visual Studio? Come help us shape the future.</a:t>
            </a:r>
          </a:p>
        </p:txBody>
      </p:sp>
      <p:sp>
        <p:nvSpPr>
          <p:cNvPr id="11" name="Rectangle 10"/>
          <p:cNvSpPr/>
          <p:nvPr/>
        </p:nvSpPr>
        <p:spPr>
          <a:xfrm>
            <a:off x="310795" y="302260"/>
            <a:ext cx="6048530" cy="798558"/>
          </a:xfrm>
          <a:prstGeom prst="rect">
            <a:avLst/>
          </a:prstGeom>
        </p:spPr>
        <p:txBody>
          <a:bodyPr wrap="none">
            <a:spAutoFit/>
          </a:bodyPr>
          <a:lstStyle/>
          <a:p>
            <a:pPr defTabSz="932279"/>
            <a:r>
              <a:rPr lang="en-US" sz="4488" dirty="0">
                <a:solidFill>
                  <a:prstClr val="black"/>
                </a:solidFill>
                <a:latin typeface="Segoe UI" panose="020B0502040204020203" pitchFamily="34" charset="0"/>
                <a:cs typeface="Segoe UI" panose="020B0502040204020203" pitchFamily="34" charset="0"/>
              </a:rPr>
              <a:t>Give us your feedback!</a:t>
            </a:r>
            <a:endParaRPr lang="en-US" sz="4080" dirty="0">
              <a:solidFill>
                <a:prstClr val="black"/>
              </a:solidFill>
            </a:endParaRPr>
          </a:p>
        </p:txBody>
      </p:sp>
      <p:sp>
        <p:nvSpPr>
          <p:cNvPr id="21" name="TextBox 20"/>
          <p:cNvSpPr txBox="1"/>
          <p:nvPr/>
        </p:nvSpPr>
        <p:spPr>
          <a:xfrm>
            <a:off x="4408343" y="1563370"/>
            <a:ext cx="3450632" cy="3680127"/>
          </a:xfrm>
          <a:prstGeom prst="rect">
            <a:avLst/>
          </a:prstGeom>
          <a:noFill/>
        </p:spPr>
        <p:txBody>
          <a:bodyPr wrap="square" rtlCol="0">
            <a:spAutoFit/>
          </a:bodyPr>
          <a:lstStyle/>
          <a:p>
            <a:pPr defTabSz="932559"/>
            <a:r>
              <a:rPr lang="en-US" sz="3264" b="1" dirty="0">
                <a:solidFill>
                  <a:prstClr val="white"/>
                </a:solidFill>
                <a:latin typeface="Segoe UI" panose="020B0502040204020203" pitchFamily="34" charset="0"/>
                <a:ea typeface="Segoe UI" panose="020B0502040204020203" pitchFamily="34" charset="0"/>
                <a:cs typeface="Segoe UI" panose="020B0502040204020203" pitchFamily="34" charset="0"/>
              </a:rPr>
              <a:t>When &amp; Where?</a:t>
            </a:r>
          </a:p>
          <a:p>
            <a:pPr defTabSz="932559"/>
            <a:endParaRPr lang="en-US" sz="2448"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marL="291436" indent="-291436" defTabSz="932559">
              <a:buFont typeface="Arial" panose="020B0604020202020204" pitchFamily="34" charset="0"/>
              <a:buChar char="•"/>
            </a:pPr>
            <a:r>
              <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rPr>
              <a:t>Participant in ongoing feedback sessions</a:t>
            </a:r>
          </a:p>
          <a:p>
            <a:pPr marL="291436" indent="-291436" defTabSz="932559">
              <a:buFont typeface="Arial" panose="020B0604020202020204" pitchFamily="34" charset="0"/>
              <a:buChar char="•"/>
            </a:pPr>
            <a:endPar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marL="291436" indent="-291436" defTabSz="932559">
              <a:buFont typeface="Arial" panose="020B0604020202020204" pitchFamily="34" charset="0"/>
              <a:buChar char="•"/>
            </a:pPr>
            <a:r>
              <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rPr>
              <a:t>Send us an email </a:t>
            </a:r>
            <a:r>
              <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hlinkClick r:id="rId3"/>
              </a:rPr>
              <a:t>vsdr@microsoft.com</a:t>
            </a:r>
            <a:endPar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defTabSz="932559"/>
            <a:endPar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
        <p:nvSpPr>
          <p:cNvPr id="22" name="TextBox 21"/>
          <p:cNvSpPr txBox="1"/>
          <p:nvPr/>
        </p:nvSpPr>
        <p:spPr>
          <a:xfrm>
            <a:off x="8304593" y="1563370"/>
            <a:ext cx="3450632" cy="4064333"/>
          </a:xfrm>
          <a:prstGeom prst="rect">
            <a:avLst/>
          </a:prstGeom>
          <a:noFill/>
        </p:spPr>
        <p:txBody>
          <a:bodyPr wrap="square" rtlCol="0">
            <a:spAutoFit/>
          </a:bodyPr>
          <a:lstStyle/>
          <a:p>
            <a:pPr defTabSz="932559"/>
            <a:r>
              <a:rPr lang="en-US" sz="3264" b="1" dirty="0">
                <a:solidFill>
                  <a:prstClr val="white"/>
                </a:solidFill>
                <a:latin typeface="Segoe UI" panose="020B0502040204020203" pitchFamily="34" charset="0"/>
                <a:ea typeface="Segoe UI" panose="020B0502040204020203" pitchFamily="34" charset="0"/>
                <a:cs typeface="Segoe UI" panose="020B0502040204020203" pitchFamily="34" charset="0"/>
              </a:rPr>
              <a:t>Why?</a:t>
            </a:r>
          </a:p>
          <a:p>
            <a:pPr defTabSz="932559"/>
            <a:endParaRPr lang="en-US" sz="2448"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marL="291436" indent="-291436" defTabSz="932559">
              <a:buFont typeface="Arial" panose="020B0604020202020204" pitchFamily="34" charset="0"/>
              <a:buChar char="•"/>
            </a:pPr>
            <a:r>
              <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rPr>
              <a:t>Your input and feedback will influence future Microsoft Visual Studio tools</a:t>
            </a:r>
          </a:p>
          <a:p>
            <a:pPr defTabSz="932559"/>
            <a:endParaRPr lang="en-US" sz="2448"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defTabSz="932559"/>
            <a:endParaRPr lang="en-US" sz="2448"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a:p>
            <a:pPr defTabSz="932559"/>
            <a:endParaRPr lang="en-US" sz="2448" b="1" dirty="0">
              <a:solidFill>
                <a:prstClr val="white"/>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11344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br>
              <a:rPr lang="en-US" dirty="0" smtClean="0"/>
            </a:br>
            <a:r>
              <a:rPr lang="en-US" dirty="0"/>
              <a:t/>
            </a:r>
            <a:br>
              <a:rPr lang="en-US" dirty="0"/>
            </a:br>
            <a:r>
              <a:rPr lang="en-US" dirty="0" smtClean="0"/>
              <a:t>Sridhar Madhugiri</a:t>
            </a:r>
            <a:br>
              <a:rPr lang="en-US" dirty="0" smtClean="0"/>
            </a:br>
            <a:r>
              <a:rPr lang="en-US" dirty="0" smtClean="0"/>
              <a:t>sridmad at Microsoft dot com</a:t>
            </a:r>
            <a:endParaRPr lang="en-US" dirty="0"/>
          </a:p>
        </p:txBody>
      </p:sp>
    </p:spTree>
    <p:extLst>
      <p:ext uri="{BB962C8B-B14F-4D97-AF65-F5344CB8AC3E}">
        <p14:creationId xmlns:p14="http://schemas.microsoft.com/office/powerpoint/2010/main" val="3558821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Text Placeholder 2"/>
          <p:cNvSpPr>
            <a:spLocks noGrp="1"/>
          </p:cNvSpPr>
          <p:nvPr>
            <p:ph type="body" sz="quarter" idx="10"/>
          </p:nvPr>
        </p:nvSpPr>
        <p:spPr/>
        <p:txBody>
          <a:bodyPr/>
          <a:lstStyle/>
          <a:p>
            <a:r>
              <a:rPr lang="en-US" sz="4000" dirty="0"/>
              <a:t>Performance investigation of store </a:t>
            </a:r>
            <a:r>
              <a:rPr lang="en-US" sz="4000" dirty="0" smtClean="0"/>
              <a:t>applications in CX</a:t>
            </a:r>
            <a:endParaRPr lang="en-US" sz="4000" dirty="0"/>
          </a:p>
          <a:p>
            <a:pPr lvl="1"/>
            <a:r>
              <a:rPr lang="en-US" dirty="0" smtClean="0"/>
              <a:t>	</a:t>
            </a:r>
            <a:r>
              <a:rPr lang="en-US" sz="3200" dirty="0" smtClean="0"/>
              <a:t>Internal Apps | Samples </a:t>
            </a:r>
            <a:r>
              <a:rPr lang="en-US" sz="3200" dirty="0"/>
              <a:t>| Customer feedback</a:t>
            </a:r>
            <a:endParaRPr lang="en-US" dirty="0"/>
          </a:p>
          <a:p>
            <a:pPr lvl="1"/>
            <a:endParaRPr lang="en-US" sz="4000" dirty="0"/>
          </a:p>
          <a:p>
            <a:r>
              <a:rPr lang="en-US" sz="4000" dirty="0"/>
              <a:t>Unanticipated patterns detrimental to performance</a:t>
            </a:r>
          </a:p>
          <a:p>
            <a:pPr lvl="1"/>
            <a:endParaRPr lang="en-US" sz="4000" dirty="0"/>
          </a:p>
          <a:p>
            <a:r>
              <a:rPr lang="en-US" sz="4000" dirty="0" smtClean="0"/>
              <a:t>Some parts critical </a:t>
            </a:r>
            <a:r>
              <a:rPr lang="en-US" sz="4000" dirty="0"/>
              <a:t>for </a:t>
            </a:r>
            <a:r>
              <a:rPr lang="en-US" sz="4000" dirty="0" smtClean="0"/>
              <a:t>application responsiveness</a:t>
            </a:r>
          </a:p>
        </p:txBody>
      </p:sp>
    </p:spTree>
    <p:extLst>
      <p:ext uri="{BB962C8B-B14F-4D97-AF65-F5344CB8AC3E}">
        <p14:creationId xmlns:p14="http://schemas.microsoft.com/office/powerpoint/2010/main" val="2838718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bwMode="auto">
          <a:xfrm>
            <a:off x="4759570" y="1735016"/>
            <a:ext cx="4736122" cy="4736122"/>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Isosceles Triangle 11"/>
          <p:cNvSpPr/>
          <p:nvPr/>
        </p:nvSpPr>
        <p:spPr bwMode="auto">
          <a:xfrm rot="5400000">
            <a:off x="7589748" y="3663852"/>
            <a:ext cx="4554072" cy="896294"/>
          </a:xfrm>
          <a:prstGeom prst="triangle">
            <a:avLst/>
          </a:prstGeom>
          <a:gradFill flip="none" rotWithShape="1">
            <a:gsLst>
              <a:gs pos="0">
                <a:schemeClr val="bg2"/>
              </a:gs>
              <a:gs pos="100000">
                <a:schemeClr val="bg2">
                  <a:alpha val="0"/>
                </a:scheme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gradFill>
                  <a:gsLst>
                    <a:gs pos="42478">
                      <a:schemeClr val="bg1"/>
                    </a:gs>
                    <a:gs pos="83000">
                      <a:schemeClr val="bg1"/>
                    </a:gs>
                  </a:gsLst>
                  <a:lin ang="5400000" scaled="1"/>
                </a:gradFill>
              </a:rPr>
              <a:t>Evaluate this session</a:t>
            </a:r>
            <a:endParaRPr lang="en-US" dirty="0">
              <a:gradFill>
                <a:gsLst>
                  <a:gs pos="42478">
                    <a:schemeClr val="bg1"/>
                  </a:gs>
                  <a:gs pos="83000">
                    <a:schemeClr val="bg1"/>
                  </a:gs>
                </a:gsLst>
                <a:lin ang="5400000" scaled="1"/>
              </a:gradFill>
            </a:endParaRPr>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42478">
                      <a:schemeClr val="bg1"/>
                    </a:gs>
                    <a:gs pos="83000">
                      <a:schemeClr val="bg1"/>
                    </a:gs>
                  </a:gsLst>
                  <a:lin ang="5400000" scaled="1"/>
                </a:gradFill>
                <a:latin typeface="+mn-lt"/>
              </a:rPr>
              <a:t>Scan this QR code</a:t>
            </a:r>
            <a:r>
              <a:rPr lang="en-US" b="1" dirty="0">
                <a:gradFill>
                  <a:gsLst>
                    <a:gs pos="42478">
                      <a:schemeClr val="bg1"/>
                    </a:gs>
                    <a:gs pos="83000">
                      <a:schemeClr val="bg1"/>
                    </a:gs>
                  </a:gsLst>
                  <a:lin ang="5400000" scaled="1"/>
                </a:gradFill>
              </a:rPr>
              <a:t> </a:t>
            </a:r>
            <a:r>
              <a:rPr lang="en-US" dirty="0">
                <a:gradFill>
                  <a:gsLst>
                    <a:gs pos="42478">
                      <a:schemeClr val="bg1"/>
                    </a:gs>
                    <a:gs pos="83000">
                      <a:schemeClr val="bg1"/>
                    </a:gs>
                  </a:gsLst>
                  <a:lin ang="5400000" scaled="1"/>
                </a:gradFill>
              </a:rPr>
              <a:t>to evaluate this session and be automatically entered in a </a:t>
            </a:r>
            <a:r>
              <a:rPr lang="en-US" dirty="0" smtClean="0">
                <a:gradFill>
                  <a:gsLst>
                    <a:gs pos="42478">
                      <a:schemeClr val="bg1"/>
                    </a:gs>
                    <a:gs pos="83000">
                      <a:schemeClr val="bg1"/>
                    </a:gs>
                  </a:gsLst>
                  <a:lin ang="5400000" scaled="1"/>
                </a:gradFill>
              </a:rPr>
              <a:t>drawing </a:t>
            </a:r>
            <a:r>
              <a:rPr lang="en-US" dirty="0">
                <a:gradFill>
                  <a:gsLst>
                    <a:gs pos="42478">
                      <a:schemeClr val="bg1"/>
                    </a:gs>
                    <a:gs pos="83000">
                      <a:schemeClr val="bg1"/>
                    </a:gs>
                  </a:gsLst>
                  <a:lin ang="5400000" scaled="1"/>
                </a:gradFill>
              </a:rPr>
              <a:t>to </a:t>
            </a:r>
            <a:r>
              <a:rPr lang="en-US" dirty="0" smtClean="0">
                <a:gradFill>
                  <a:gsLst>
                    <a:gs pos="42478">
                      <a:schemeClr val="bg1"/>
                    </a:gs>
                    <a:gs pos="83000">
                      <a:schemeClr val="bg1"/>
                    </a:gs>
                  </a:gsLst>
                  <a:lin ang="5400000" scaled="1"/>
                </a:gradFill>
              </a:rPr>
              <a:t>win </a:t>
            </a:r>
            <a:r>
              <a:rPr lang="en-US" dirty="0">
                <a:gradFill>
                  <a:gsLst>
                    <a:gs pos="42478">
                      <a:schemeClr val="bg1"/>
                    </a:gs>
                    <a:gs pos="83000">
                      <a:schemeClr val="bg1"/>
                    </a:gs>
                  </a:gsLst>
                  <a:lin ang="5400000" scaled="1"/>
                </a:gradFill>
              </a:rPr>
              <a:t>a </a:t>
            </a:r>
            <a:r>
              <a:rPr lang="en-US" dirty="0" smtClean="0">
                <a:gradFill>
                  <a:gsLst>
                    <a:gs pos="42478">
                      <a:schemeClr val="bg1"/>
                    </a:gs>
                    <a:gs pos="83000">
                      <a:schemeClr val="bg1"/>
                    </a:gs>
                  </a:gsLst>
                  <a:lin ang="5400000" scaled="1"/>
                </a:gradFill>
              </a:rPr>
              <a:t>prize!</a:t>
            </a:r>
            <a:endParaRPr lang="en-US" b="1" dirty="0">
              <a:gradFill>
                <a:gsLst>
                  <a:gs pos="42478">
                    <a:schemeClr val="bg1"/>
                  </a:gs>
                  <a:gs pos="83000">
                    <a:schemeClr val="bg1"/>
                  </a:gs>
                </a:gsLst>
                <a:lin ang="5400000" scaled="1"/>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1631" y="1817077"/>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255769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69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3322632" y="3344862"/>
            <a:ext cx="8839205" cy="914400"/>
          </a:xfrm>
        </p:spPr>
        <p:txBody>
          <a:bodyPr/>
          <a:lstStyle/>
          <a:p>
            <a:pPr lvl="0"/>
            <a:r>
              <a:rPr lang="en-US" sz="4400" dirty="0" smtClean="0"/>
              <a:t>1. Know your boundaries</a:t>
            </a:r>
            <a:endParaRPr lang="en-US" sz="4400" dirty="0"/>
          </a:p>
          <a:p>
            <a:pPr lvl="1"/>
            <a:r>
              <a:rPr lang="en-US" sz="4400" dirty="0" smtClean="0">
                <a:latin typeface="+mj-lt"/>
              </a:rPr>
              <a:t>2. String theory</a:t>
            </a:r>
            <a:endParaRPr lang="en-US" sz="4400" dirty="0">
              <a:latin typeface="+mj-lt"/>
            </a:endParaRPr>
          </a:p>
          <a:p>
            <a:pPr lvl="1"/>
            <a:r>
              <a:rPr lang="en-US" sz="4400" dirty="0" smtClean="0">
                <a:latin typeface="+mj-lt"/>
              </a:rPr>
              <a:t>3. collections and Collections</a:t>
            </a:r>
            <a:endParaRPr lang="en-US" sz="4400" dirty="0">
              <a:latin typeface="+mj-lt"/>
            </a:endParaRPr>
          </a:p>
          <a:p>
            <a:pPr lvl="0"/>
            <a:r>
              <a:rPr lang="en-US" sz="4400" dirty="0" smtClean="0"/>
              <a:t>4. Who are you calling?</a:t>
            </a:r>
            <a:endParaRPr lang="en-US" sz="4000" dirty="0"/>
          </a:p>
          <a:p>
            <a:pPr lvl="0"/>
            <a:r>
              <a:rPr lang="en-US" sz="4400" dirty="0" smtClean="0"/>
              <a:t>5. “class” for app logic</a:t>
            </a:r>
            <a:endParaRPr lang="en-US" sz="4000" dirty="0"/>
          </a:p>
          <a:p>
            <a:pPr lvl="0"/>
            <a:r>
              <a:rPr lang="en-US" sz="4400" dirty="0" smtClean="0"/>
              <a:t>6. XAML data binding</a:t>
            </a:r>
            <a:endParaRPr lang="en-US" sz="4000" dirty="0"/>
          </a:p>
        </p:txBody>
      </p:sp>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2101862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dirty="0" smtClean="0"/>
              <a:t>1. Know your boundaries</a:t>
            </a:r>
            <a:endParaRPr lang="en-US" dirty="0"/>
          </a:p>
        </p:txBody>
      </p:sp>
    </p:spTree>
    <p:extLst>
      <p:ext uri="{BB962C8B-B14F-4D97-AF65-F5344CB8AC3E}">
        <p14:creationId xmlns:p14="http://schemas.microsoft.com/office/powerpoint/2010/main" val="3150002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accent1">
                <a:lumMod val="5000"/>
                <a:lumOff val="95000"/>
              </a:schemeClr>
            </a:gs>
            <a:gs pos="100000">
              <a:srgbClr val="CDF4FF"/>
            </a:gs>
            <a:gs pos="84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p:cNvSpPr txBox="1"/>
          <p:nvPr/>
        </p:nvSpPr>
        <p:spPr>
          <a:xfrm>
            <a:off x="1017677" y="4575394"/>
            <a:ext cx="1758347" cy="958518"/>
          </a:xfrm>
          <a:prstGeom prst="rect">
            <a:avLst/>
          </a:prstGeom>
          <a:noFill/>
        </p:spPr>
        <p:txBody>
          <a:bodyPr wrap="square" rtlCol="0">
            <a:spAutoFit/>
          </a:bodyPr>
          <a:lstStyle/>
          <a:p>
            <a:r>
              <a:rPr lang="en-US" sz="5507" dirty="0">
                <a:solidFill>
                  <a:srgbClr val="00188F">
                    <a:lumMod val="25000"/>
                  </a:srgbClr>
                </a:solidFill>
                <a:latin typeface="Segoe UI Light" panose="020B0502040204020203" pitchFamily="34" charset="0"/>
                <a:cs typeface="Segoe UI Light" panose="020B0502040204020203" pitchFamily="34" charset="0"/>
              </a:rPr>
              <a:t>Input</a:t>
            </a:r>
          </a:p>
        </p:txBody>
      </p:sp>
      <p:sp>
        <p:nvSpPr>
          <p:cNvPr id="6" name="TextBox 5"/>
          <p:cNvSpPr txBox="1"/>
          <p:nvPr/>
        </p:nvSpPr>
        <p:spPr>
          <a:xfrm>
            <a:off x="360322" y="252580"/>
            <a:ext cx="3025041" cy="798558"/>
          </a:xfrm>
          <a:prstGeom prst="rect">
            <a:avLst/>
          </a:prstGeom>
          <a:noFill/>
        </p:spPr>
        <p:txBody>
          <a:bodyPr wrap="square" rtlCol="0">
            <a:spAutoFit/>
          </a:bodyPr>
          <a:lstStyle/>
          <a:p>
            <a:r>
              <a:rPr lang="en-US" sz="4400" dirty="0" smtClean="0">
                <a:solidFill>
                  <a:prstClr val="black">
                    <a:lumMod val="85000"/>
                    <a:lumOff val="15000"/>
                  </a:prstClr>
                </a:solidFill>
                <a:latin typeface="Segoe UI Semibold" panose="020B0702040204020203" pitchFamily="34" charset="0"/>
                <a:cs typeface="Segoe UI Semibold" panose="020B0702040204020203" pitchFamily="34" charset="0"/>
              </a:rPr>
              <a:t>Boundary</a:t>
            </a:r>
            <a:endParaRPr lang="en-US" sz="4488" dirty="0">
              <a:solidFill>
                <a:srgbClr val="000000"/>
              </a:solidFill>
              <a:latin typeface="Segoe UI Semibold" panose="020B0702040204020203" pitchFamily="34" charset="0"/>
              <a:cs typeface="Segoe UI Semibold" panose="020B0702040204020203" pitchFamily="34" charset="0"/>
            </a:endParaRPr>
          </a:p>
        </p:txBody>
      </p:sp>
      <p:sp>
        <p:nvSpPr>
          <p:cNvPr id="8" name="TextBox 7"/>
          <p:cNvSpPr txBox="1"/>
          <p:nvPr/>
        </p:nvSpPr>
        <p:spPr>
          <a:xfrm>
            <a:off x="9269488" y="4578315"/>
            <a:ext cx="2540270" cy="958518"/>
          </a:xfrm>
          <a:prstGeom prst="rect">
            <a:avLst/>
          </a:prstGeom>
          <a:noFill/>
        </p:spPr>
        <p:txBody>
          <a:bodyPr wrap="square" rtlCol="0">
            <a:spAutoFit/>
          </a:bodyPr>
          <a:lstStyle/>
          <a:p>
            <a:r>
              <a:rPr lang="en-US" sz="5507" dirty="0">
                <a:solidFill>
                  <a:srgbClr val="00188F">
                    <a:lumMod val="25000"/>
                  </a:srgbClr>
                </a:solidFill>
                <a:latin typeface="Segoe UI Light" panose="020B0502040204020203" pitchFamily="34" charset="0"/>
                <a:cs typeface="Segoe UI Light" panose="020B0502040204020203" pitchFamily="34" charset="0"/>
              </a:rPr>
              <a:t>Output</a:t>
            </a:r>
          </a:p>
        </p:txBody>
      </p:sp>
      <p:grpSp>
        <p:nvGrpSpPr>
          <p:cNvPr id="2" name="Group 1"/>
          <p:cNvGrpSpPr/>
          <p:nvPr/>
        </p:nvGrpSpPr>
        <p:grpSpPr>
          <a:xfrm>
            <a:off x="1199826" y="2591019"/>
            <a:ext cx="1394050" cy="1812487"/>
            <a:chOff x="1199826" y="2510418"/>
            <a:chExt cx="1394050" cy="1812487"/>
          </a:xfrm>
        </p:grpSpPr>
        <p:sp>
          <p:nvSpPr>
            <p:cNvPr id="14" name="Down Arrow 13"/>
            <p:cNvSpPr/>
            <p:nvPr/>
          </p:nvSpPr>
          <p:spPr>
            <a:xfrm>
              <a:off x="1440264" y="2510418"/>
              <a:ext cx="913174" cy="1270991"/>
            </a:xfrm>
            <a:prstGeom prst="downArrow">
              <a:avLst/>
            </a:prstGeom>
            <a:solidFill>
              <a:srgbClr val="A4C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7" name="Round Same Side Corner Rectangle 16"/>
            <p:cNvSpPr/>
            <p:nvPr/>
          </p:nvSpPr>
          <p:spPr>
            <a:xfrm rot="10800000">
              <a:off x="1199826" y="3933703"/>
              <a:ext cx="1394050" cy="389202"/>
            </a:xfrm>
            <a:prstGeom prst="round2SameRect">
              <a:avLst/>
            </a:prstGeom>
            <a:noFill/>
            <a:ln w="152400">
              <a:solidFill>
                <a:srgbClr val="A4C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grpSp>
        <p:nvGrpSpPr>
          <p:cNvPr id="38" name="Group 37"/>
          <p:cNvGrpSpPr/>
          <p:nvPr/>
        </p:nvGrpSpPr>
        <p:grpSpPr>
          <a:xfrm>
            <a:off x="9842598" y="2583514"/>
            <a:ext cx="1394050" cy="1827497"/>
            <a:chOff x="9310094" y="2456699"/>
            <a:chExt cx="1366840" cy="1791826"/>
          </a:xfrm>
        </p:grpSpPr>
        <p:sp>
          <p:nvSpPr>
            <p:cNvPr id="18" name="Round Same Side Corner Rectangle 17"/>
            <p:cNvSpPr/>
            <p:nvPr/>
          </p:nvSpPr>
          <p:spPr>
            <a:xfrm rot="10800000">
              <a:off x="9310094" y="3866920"/>
              <a:ext cx="1366840" cy="381605"/>
            </a:xfrm>
            <a:prstGeom prst="round2SameRect">
              <a:avLst/>
            </a:prstGeom>
            <a:noFill/>
            <a:ln w="152400">
              <a:solidFill>
                <a:srgbClr val="A829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9" name="Down Arrow 18"/>
            <p:cNvSpPr/>
            <p:nvPr/>
          </p:nvSpPr>
          <p:spPr>
            <a:xfrm rot="10800000">
              <a:off x="9545839" y="2456699"/>
              <a:ext cx="895350" cy="1246183"/>
            </a:xfrm>
            <a:prstGeom prst="downArrow">
              <a:avLst/>
            </a:prstGeom>
            <a:solidFill>
              <a:srgbClr val="A82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sp>
        <p:nvSpPr>
          <p:cNvPr id="10" name="TextBox 9"/>
          <p:cNvSpPr txBox="1"/>
          <p:nvPr/>
        </p:nvSpPr>
        <p:spPr>
          <a:xfrm>
            <a:off x="5333650" y="4575394"/>
            <a:ext cx="1758347" cy="939809"/>
          </a:xfrm>
          <a:prstGeom prst="rect">
            <a:avLst/>
          </a:prstGeom>
          <a:noFill/>
        </p:spPr>
        <p:txBody>
          <a:bodyPr wrap="square" rtlCol="0">
            <a:spAutoFit/>
          </a:bodyPr>
          <a:lstStyle/>
          <a:p>
            <a:r>
              <a:rPr lang="en-US" sz="5507" dirty="0" smtClean="0">
                <a:solidFill>
                  <a:srgbClr val="00188F">
                    <a:lumMod val="25000"/>
                  </a:srgbClr>
                </a:solidFill>
                <a:latin typeface="Segoe UI Light" panose="020B0502040204020203" pitchFamily="34" charset="0"/>
                <a:cs typeface="Segoe UI Light" panose="020B0502040204020203" pitchFamily="34" charset="0"/>
              </a:rPr>
              <a:t>Logic</a:t>
            </a:r>
            <a:endParaRPr lang="en-US" sz="5507" dirty="0">
              <a:solidFill>
                <a:srgbClr val="00188F">
                  <a:lumMod val="25000"/>
                </a:srgbClr>
              </a:solidFill>
              <a:latin typeface="Segoe UI Light" panose="020B0502040204020203" pitchFamily="34" charset="0"/>
              <a:cs typeface="Segoe UI Light" panose="020B0502040204020203" pitchFamily="34" charset="0"/>
            </a:endParaRPr>
          </a:p>
        </p:txBody>
      </p:sp>
      <p:sp>
        <p:nvSpPr>
          <p:cNvPr id="16" name="Freeform 15"/>
          <p:cNvSpPr/>
          <p:nvPr/>
        </p:nvSpPr>
        <p:spPr>
          <a:xfrm>
            <a:off x="5333650" y="2614801"/>
            <a:ext cx="1769174" cy="1764923"/>
          </a:xfrm>
          <a:custGeom>
            <a:avLst/>
            <a:gdLst>
              <a:gd name="connsiteX0" fmla="*/ 713162 w 1769174"/>
              <a:gd name="connsiteY0" fmla="*/ 0 h 1764923"/>
              <a:gd name="connsiteX1" fmla="*/ 971029 w 1769174"/>
              <a:gd name="connsiteY1" fmla="*/ 257438 h 1764923"/>
              <a:gd name="connsiteX2" fmla="*/ 926989 w 1769174"/>
              <a:gd name="connsiteY2" fmla="*/ 401374 h 1764923"/>
              <a:gd name="connsiteX3" fmla="*/ 924012 w 1769174"/>
              <a:gd name="connsiteY3" fmla="*/ 404976 h 1764923"/>
              <a:gd name="connsiteX4" fmla="*/ 1426327 w 1769174"/>
              <a:gd name="connsiteY4" fmla="*/ 404976 h 1764923"/>
              <a:gd name="connsiteX5" fmla="*/ 1426327 w 1769174"/>
              <a:gd name="connsiteY5" fmla="*/ 785578 h 1764923"/>
              <a:gd name="connsiteX6" fmla="*/ 1459338 w 1769174"/>
              <a:gd name="connsiteY6" fmla="*/ 775348 h 1764923"/>
              <a:gd name="connsiteX7" fmla="*/ 1511307 w 1769174"/>
              <a:gd name="connsiteY7" fmla="*/ 770118 h 1764923"/>
              <a:gd name="connsiteX8" fmla="*/ 1769174 w 1769174"/>
              <a:gd name="connsiteY8" fmla="*/ 1027556 h 1764923"/>
              <a:gd name="connsiteX9" fmla="*/ 1511307 w 1769174"/>
              <a:gd name="connsiteY9" fmla="*/ 1284994 h 1764923"/>
              <a:gd name="connsiteX10" fmla="*/ 1459338 w 1769174"/>
              <a:gd name="connsiteY10" fmla="*/ 1279764 h 1764923"/>
              <a:gd name="connsiteX11" fmla="*/ 1426327 w 1769174"/>
              <a:gd name="connsiteY11" fmla="*/ 1269534 h 1764923"/>
              <a:gd name="connsiteX12" fmla="*/ 1426327 w 1769174"/>
              <a:gd name="connsiteY12" fmla="*/ 1764923 h 1764923"/>
              <a:gd name="connsiteX13" fmla="*/ 971029 w 1769174"/>
              <a:gd name="connsiteY13" fmla="*/ 1764923 h 1764923"/>
              <a:gd name="connsiteX14" fmla="*/ 971029 w 1769174"/>
              <a:gd name="connsiteY14" fmla="*/ 1764922 h 1764923"/>
              <a:gd name="connsiteX15" fmla="*/ 713162 w 1769174"/>
              <a:gd name="connsiteY15" fmla="*/ 1507484 h 1764923"/>
              <a:gd name="connsiteX16" fmla="*/ 455295 w 1769174"/>
              <a:gd name="connsiteY16" fmla="*/ 1764922 h 1764923"/>
              <a:gd name="connsiteX17" fmla="*/ 455295 w 1769174"/>
              <a:gd name="connsiteY17" fmla="*/ 1764923 h 1764923"/>
              <a:gd name="connsiteX18" fmla="*/ 0 w 1769174"/>
              <a:gd name="connsiteY18" fmla="*/ 1764923 h 1764923"/>
              <a:gd name="connsiteX19" fmla="*/ 0 w 1769174"/>
              <a:gd name="connsiteY19" fmla="*/ 1361063 h 1764923"/>
              <a:gd name="connsiteX20" fmla="*/ 23961 w 1769174"/>
              <a:gd name="connsiteY20" fmla="*/ 1363474 h 1764923"/>
              <a:gd name="connsiteX21" fmla="*/ 281828 w 1769174"/>
              <a:gd name="connsiteY21" fmla="*/ 1106036 h 1764923"/>
              <a:gd name="connsiteX22" fmla="*/ 23961 w 1769174"/>
              <a:gd name="connsiteY22" fmla="*/ 848598 h 1764923"/>
              <a:gd name="connsiteX23" fmla="*/ 0 w 1769174"/>
              <a:gd name="connsiteY23" fmla="*/ 851010 h 1764923"/>
              <a:gd name="connsiteX24" fmla="*/ 0 w 1769174"/>
              <a:gd name="connsiteY24" fmla="*/ 404976 h 1764923"/>
              <a:gd name="connsiteX25" fmla="*/ 502311 w 1769174"/>
              <a:gd name="connsiteY25" fmla="*/ 404976 h 1764923"/>
              <a:gd name="connsiteX26" fmla="*/ 499334 w 1769174"/>
              <a:gd name="connsiteY26" fmla="*/ 401374 h 1764923"/>
              <a:gd name="connsiteX27" fmla="*/ 455295 w 1769174"/>
              <a:gd name="connsiteY27" fmla="*/ 257438 h 1764923"/>
              <a:gd name="connsiteX28" fmla="*/ 713162 w 1769174"/>
              <a:gd name="connsiteY28" fmla="*/ 0 h 17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69174" h="1764923">
                <a:moveTo>
                  <a:pt x="713162" y="0"/>
                </a:moveTo>
                <a:cubicBezTo>
                  <a:pt x="855578" y="0"/>
                  <a:pt x="971029" y="115259"/>
                  <a:pt x="971029" y="257438"/>
                </a:cubicBezTo>
                <a:cubicBezTo>
                  <a:pt x="971029" y="310755"/>
                  <a:pt x="954793" y="360287"/>
                  <a:pt x="926989" y="401374"/>
                </a:cubicBezTo>
                <a:lnTo>
                  <a:pt x="924012" y="404976"/>
                </a:lnTo>
                <a:lnTo>
                  <a:pt x="1426327" y="404976"/>
                </a:lnTo>
                <a:lnTo>
                  <a:pt x="1426327" y="785578"/>
                </a:lnTo>
                <a:lnTo>
                  <a:pt x="1459338" y="775348"/>
                </a:lnTo>
                <a:cubicBezTo>
                  <a:pt x="1476125" y="771919"/>
                  <a:pt x="1493505" y="770118"/>
                  <a:pt x="1511307" y="770118"/>
                </a:cubicBezTo>
                <a:cubicBezTo>
                  <a:pt x="1653723" y="770118"/>
                  <a:pt x="1769174" y="885377"/>
                  <a:pt x="1769174" y="1027556"/>
                </a:cubicBezTo>
                <a:cubicBezTo>
                  <a:pt x="1769174" y="1169735"/>
                  <a:pt x="1653723" y="1284994"/>
                  <a:pt x="1511307" y="1284994"/>
                </a:cubicBezTo>
                <a:cubicBezTo>
                  <a:pt x="1493505" y="1284994"/>
                  <a:pt x="1476125" y="1283193"/>
                  <a:pt x="1459338" y="1279764"/>
                </a:cubicBezTo>
                <a:lnTo>
                  <a:pt x="1426327" y="1269534"/>
                </a:lnTo>
                <a:lnTo>
                  <a:pt x="1426327" y="1764923"/>
                </a:lnTo>
                <a:lnTo>
                  <a:pt x="971029" y="1764923"/>
                </a:lnTo>
                <a:lnTo>
                  <a:pt x="971029" y="1764922"/>
                </a:lnTo>
                <a:cubicBezTo>
                  <a:pt x="971029" y="1622743"/>
                  <a:pt x="855578" y="1507484"/>
                  <a:pt x="713162" y="1507484"/>
                </a:cubicBezTo>
                <a:cubicBezTo>
                  <a:pt x="570746" y="1507484"/>
                  <a:pt x="455295" y="1622743"/>
                  <a:pt x="455295" y="1764922"/>
                </a:cubicBezTo>
                <a:lnTo>
                  <a:pt x="455295" y="1764923"/>
                </a:lnTo>
                <a:lnTo>
                  <a:pt x="0" y="1764923"/>
                </a:lnTo>
                <a:lnTo>
                  <a:pt x="0" y="1361063"/>
                </a:lnTo>
                <a:lnTo>
                  <a:pt x="23961" y="1363474"/>
                </a:lnTo>
                <a:cubicBezTo>
                  <a:pt x="166377" y="1363474"/>
                  <a:pt x="281828" y="1248215"/>
                  <a:pt x="281828" y="1106036"/>
                </a:cubicBezTo>
                <a:cubicBezTo>
                  <a:pt x="281828" y="963857"/>
                  <a:pt x="166377" y="848598"/>
                  <a:pt x="23961" y="848598"/>
                </a:cubicBezTo>
                <a:lnTo>
                  <a:pt x="0" y="851010"/>
                </a:lnTo>
                <a:lnTo>
                  <a:pt x="0" y="404976"/>
                </a:lnTo>
                <a:lnTo>
                  <a:pt x="502311" y="404976"/>
                </a:lnTo>
                <a:lnTo>
                  <a:pt x="499334" y="401374"/>
                </a:lnTo>
                <a:cubicBezTo>
                  <a:pt x="471530" y="360287"/>
                  <a:pt x="455295" y="310755"/>
                  <a:pt x="455295" y="257438"/>
                </a:cubicBezTo>
                <a:cubicBezTo>
                  <a:pt x="455295" y="115259"/>
                  <a:pt x="570746" y="0"/>
                  <a:pt x="713162" y="0"/>
                </a:cubicBezTo>
                <a:close/>
              </a:path>
            </a:pathLst>
          </a:custGeom>
          <a:solidFill>
            <a:srgbClr val="71B8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36" dirty="0">
              <a:solidFill>
                <a:srgbClr val="FFFFFF"/>
              </a:solidFill>
            </a:endParaRPr>
          </a:p>
        </p:txBody>
      </p:sp>
      <p:sp>
        <p:nvSpPr>
          <p:cNvPr id="42" name="Right Arrow 41"/>
          <p:cNvSpPr/>
          <p:nvPr/>
        </p:nvSpPr>
        <p:spPr>
          <a:xfrm>
            <a:off x="3300740" y="3313545"/>
            <a:ext cx="1085608" cy="404977"/>
          </a:xfrm>
          <a:prstGeom prst="rightArrow">
            <a:avLst>
              <a:gd name="adj1" fmla="val 28333"/>
              <a:gd name="adj2" fmla="val 132895"/>
            </a:avLst>
          </a:prstGeom>
          <a:solidFill>
            <a:srgbClr val="1E1E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43" name="Right Arrow 42"/>
          <p:cNvSpPr/>
          <p:nvPr/>
        </p:nvSpPr>
        <p:spPr>
          <a:xfrm>
            <a:off x="8050126" y="3313545"/>
            <a:ext cx="1085608" cy="404977"/>
          </a:xfrm>
          <a:prstGeom prst="rightArrow">
            <a:avLst>
              <a:gd name="adj1" fmla="val 28333"/>
              <a:gd name="adj2" fmla="val 132895"/>
            </a:avLst>
          </a:prstGeom>
          <a:solidFill>
            <a:srgbClr val="1E1E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Tree>
    <p:extLst>
      <p:ext uri="{BB962C8B-B14F-4D97-AF65-F5344CB8AC3E}">
        <p14:creationId xmlns:p14="http://schemas.microsoft.com/office/powerpoint/2010/main" val="3919712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accent1">
                <a:lumMod val="5000"/>
                <a:lumOff val="95000"/>
              </a:schemeClr>
            </a:gs>
            <a:gs pos="100000">
              <a:srgbClr val="CDF4FF"/>
            </a:gs>
            <a:gs pos="84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6" name="TextBox 5"/>
          <p:cNvSpPr txBox="1"/>
          <p:nvPr/>
        </p:nvSpPr>
        <p:spPr>
          <a:xfrm>
            <a:off x="360322" y="252580"/>
            <a:ext cx="3025041" cy="798558"/>
          </a:xfrm>
          <a:prstGeom prst="rect">
            <a:avLst/>
          </a:prstGeom>
          <a:noFill/>
        </p:spPr>
        <p:txBody>
          <a:bodyPr wrap="square" rtlCol="0">
            <a:spAutoFit/>
          </a:bodyPr>
          <a:lstStyle/>
          <a:p>
            <a:r>
              <a:rPr lang="en-US" sz="4400" dirty="0" smtClean="0">
                <a:solidFill>
                  <a:prstClr val="black">
                    <a:lumMod val="85000"/>
                    <a:lumOff val="15000"/>
                  </a:prstClr>
                </a:solidFill>
                <a:latin typeface="Segoe UI Semibold" panose="020B0702040204020203" pitchFamily="34" charset="0"/>
                <a:cs typeface="Segoe UI Semibold" panose="020B0702040204020203" pitchFamily="34" charset="0"/>
              </a:rPr>
              <a:t>Boundary</a:t>
            </a:r>
            <a:endParaRPr lang="en-US" sz="4488" dirty="0">
              <a:solidFill>
                <a:srgbClr val="FFFFFF">
                  <a:lumMod val="85000"/>
                  <a:lumOff val="15000"/>
                </a:srgbClr>
              </a:solidFill>
              <a:latin typeface="Segoe UI Semibold" panose="020B0702040204020203" pitchFamily="34" charset="0"/>
              <a:cs typeface="Segoe UI Semibold" panose="020B0702040204020203" pitchFamily="34" charset="0"/>
            </a:endParaRPr>
          </a:p>
        </p:txBody>
      </p:sp>
      <p:sp>
        <p:nvSpPr>
          <p:cNvPr id="16" name="TextBox 15"/>
          <p:cNvSpPr txBox="1"/>
          <p:nvPr/>
        </p:nvSpPr>
        <p:spPr>
          <a:xfrm>
            <a:off x="224941" y="4461701"/>
            <a:ext cx="906699" cy="684483"/>
          </a:xfrm>
          <a:prstGeom prst="rect">
            <a:avLst/>
          </a:prstGeom>
          <a:noFill/>
        </p:spPr>
        <p:txBody>
          <a:bodyPr wrap="square" rtlCol="0">
            <a:spAutoFit/>
          </a:bodyPr>
          <a:lstStyle/>
          <a:p>
            <a:r>
              <a:rPr lang="en-US" sz="2448" dirty="0" smtClean="0">
                <a:solidFill>
                  <a:srgbClr val="00188F">
                    <a:lumMod val="25000"/>
                  </a:srgbClr>
                </a:solidFill>
                <a:latin typeface="Segoe UI Light" panose="020B0502040204020203" pitchFamily="34" charset="0"/>
                <a:cs typeface="Segoe UI Light" panose="020B0502040204020203" pitchFamily="34" charset="0"/>
              </a:rPr>
              <a:t>Input</a:t>
            </a:r>
          </a:p>
          <a:p>
            <a:r>
              <a:rPr lang="en-US" sz="1400" dirty="0" smtClean="0">
                <a:solidFill>
                  <a:srgbClr val="00188F">
                    <a:lumMod val="25000"/>
                  </a:srgbClr>
                </a:solidFill>
                <a:latin typeface="Segoe UI Light" panose="020B0502040204020203" pitchFamily="34" charset="0"/>
                <a:cs typeface="Segoe UI Light" panose="020B0502040204020203" pitchFamily="34" charset="0"/>
              </a:rPr>
              <a:t>User | OS</a:t>
            </a:r>
            <a:endParaRPr lang="en-US" sz="1400" dirty="0">
              <a:solidFill>
                <a:srgbClr val="00188F">
                  <a:lumMod val="25000"/>
                </a:srgbClr>
              </a:solidFill>
              <a:latin typeface="Segoe UI Light" panose="020B0502040204020203" pitchFamily="34" charset="0"/>
              <a:cs typeface="Segoe UI Light" panose="020B0502040204020203" pitchFamily="34" charset="0"/>
            </a:endParaRPr>
          </a:p>
        </p:txBody>
      </p:sp>
      <p:sp>
        <p:nvSpPr>
          <p:cNvPr id="20" name="TextBox 19"/>
          <p:cNvSpPr txBox="1"/>
          <p:nvPr/>
        </p:nvSpPr>
        <p:spPr>
          <a:xfrm>
            <a:off x="11179985" y="4453222"/>
            <a:ext cx="1200308" cy="478376"/>
          </a:xfrm>
          <a:prstGeom prst="rect">
            <a:avLst/>
          </a:prstGeom>
          <a:noFill/>
        </p:spPr>
        <p:txBody>
          <a:bodyPr wrap="square" rtlCol="0">
            <a:spAutoFit/>
          </a:bodyPr>
          <a:lstStyle/>
          <a:p>
            <a:r>
              <a:rPr lang="en-US" sz="2448" dirty="0">
                <a:solidFill>
                  <a:srgbClr val="00188F">
                    <a:lumMod val="25000"/>
                  </a:srgbClr>
                </a:solidFill>
                <a:latin typeface="Segoe UI Light" panose="020B0502040204020203" pitchFamily="34" charset="0"/>
                <a:cs typeface="Segoe UI Light" panose="020B0502040204020203" pitchFamily="34" charset="0"/>
              </a:rPr>
              <a:t>Output</a:t>
            </a:r>
          </a:p>
        </p:txBody>
      </p:sp>
      <p:sp>
        <p:nvSpPr>
          <p:cNvPr id="22" name="TextBox 21"/>
          <p:cNvSpPr txBox="1"/>
          <p:nvPr/>
        </p:nvSpPr>
        <p:spPr>
          <a:xfrm>
            <a:off x="4934598" y="4461701"/>
            <a:ext cx="2567280" cy="469039"/>
          </a:xfrm>
          <a:prstGeom prst="rect">
            <a:avLst/>
          </a:prstGeom>
          <a:noFill/>
        </p:spPr>
        <p:txBody>
          <a:bodyPr wrap="square" rtlCol="0">
            <a:spAutoFit/>
          </a:bodyPr>
          <a:lstStyle/>
          <a:p>
            <a:pPr algn="ctr"/>
            <a:r>
              <a:rPr lang="en-US" sz="2448" dirty="0" smtClean="0">
                <a:solidFill>
                  <a:srgbClr val="00188F">
                    <a:lumMod val="25000"/>
                  </a:srgbClr>
                </a:solidFill>
                <a:latin typeface="Segoe UI Light" panose="020B0502040204020203" pitchFamily="34" charset="0"/>
                <a:cs typeface="Segoe UI Light" panose="020B0502040204020203" pitchFamily="34" charset="0"/>
              </a:rPr>
              <a:t>Application Logic</a:t>
            </a:r>
            <a:endParaRPr lang="en-US" sz="2448" dirty="0">
              <a:solidFill>
                <a:srgbClr val="00188F">
                  <a:lumMod val="25000"/>
                </a:srgbClr>
              </a:solidFill>
              <a:latin typeface="Segoe UI Light" panose="020B0502040204020203" pitchFamily="34" charset="0"/>
              <a:cs typeface="Segoe UI Light" panose="020B0502040204020203" pitchFamily="34" charset="0"/>
            </a:endParaRPr>
          </a:p>
        </p:txBody>
      </p:sp>
      <p:sp>
        <p:nvSpPr>
          <p:cNvPr id="26" name="TextBox 25"/>
          <p:cNvSpPr txBox="1"/>
          <p:nvPr/>
        </p:nvSpPr>
        <p:spPr>
          <a:xfrm rot="16200000">
            <a:off x="7437623" y="3044937"/>
            <a:ext cx="3199946" cy="470856"/>
          </a:xfrm>
          <a:prstGeom prst="rect">
            <a:avLst/>
          </a:prstGeom>
          <a:solidFill>
            <a:srgbClr val="00B0F0"/>
          </a:solidFill>
        </p:spPr>
        <p:txBody>
          <a:bodyPr wrap="square" rtlCol="0">
            <a:spAutoFit/>
          </a:bodyPr>
          <a:lstStyle/>
          <a:p>
            <a:pPr algn="ctr"/>
            <a:r>
              <a:rPr lang="en-US" sz="2400" dirty="0">
                <a:solidFill>
                  <a:srgbClr val="000000"/>
                </a:solidFill>
              </a:rPr>
              <a:t>Data Transformation</a:t>
            </a:r>
          </a:p>
        </p:txBody>
      </p:sp>
      <p:sp>
        <p:nvSpPr>
          <p:cNvPr id="27" name="TextBox 26"/>
          <p:cNvSpPr txBox="1"/>
          <p:nvPr/>
        </p:nvSpPr>
        <p:spPr>
          <a:xfrm rot="16200000">
            <a:off x="7895357" y="3730963"/>
            <a:ext cx="3199946" cy="470856"/>
          </a:xfrm>
          <a:prstGeom prst="rect">
            <a:avLst/>
          </a:prstGeom>
          <a:solidFill>
            <a:schemeClr val="accent3">
              <a:lumMod val="60000"/>
              <a:lumOff val="40000"/>
            </a:schemeClr>
          </a:solidFill>
        </p:spPr>
        <p:txBody>
          <a:bodyPr wrap="square" rtlCol="0">
            <a:spAutoFit/>
          </a:bodyPr>
          <a:lstStyle/>
          <a:p>
            <a:pPr algn="ctr"/>
            <a:r>
              <a:rPr lang="en-US" sz="2400" dirty="0">
                <a:solidFill>
                  <a:srgbClr val="000000"/>
                </a:solidFill>
              </a:rPr>
              <a:t>Data Copy</a:t>
            </a:r>
          </a:p>
        </p:txBody>
      </p:sp>
      <p:sp>
        <p:nvSpPr>
          <p:cNvPr id="28" name="TextBox 27"/>
          <p:cNvSpPr txBox="1"/>
          <p:nvPr/>
        </p:nvSpPr>
        <p:spPr>
          <a:xfrm rot="16200000">
            <a:off x="6966767" y="4318608"/>
            <a:ext cx="3199946" cy="470856"/>
          </a:xfrm>
          <a:prstGeom prst="rect">
            <a:avLst/>
          </a:prstGeom>
          <a:solidFill>
            <a:srgbClr val="92D050"/>
          </a:solidFill>
        </p:spPr>
        <p:txBody>
          <a:bodyPr wrap="square" rtlCol="0">
            <a:spAutoFit/>
          </a:bodyPr>
          <a:lstStyle/>
          <a:p>
            <a:pPr algn="ctr"/>
            <a:r>
              <a:rPr lang="en-US" sz="2400" dirty="0">
                <a:solidFill>
                  <a:srgbClr val="000000"/>
                </a:solidFill>
              </a:rPr>
              <a:t>Type Conversion</a:t>
            </a:r>
          </a:p>
        </p:txBody>
      </p:sp>
      <p:grpSp>
        <p:nvGrpSpPr>
          <p:cNvPr id="3" name="Group 2"/>
          <p:cNvGrpSpPr/>
          <p:nvPr/>
        </p:nvGrpSpPr>
        <p:grpSpPr>
          <a:xfrm>
            <a:off x="346135" y="3576382"/>
            <a:ext cx="664313" cy="780018"/>
            <a:chOff x="101382" y="2857980"/>
            <a:chExt cx="664313" cy="780018"/>
          </a:xfrm>
        </p:grpSpPr>
        <p:sp>
          <p:nvSpPr>
            <p:cNvPr id="31" name="Down Arrow 30"/>
            <p:cNvSpPr/>
            <p:nvPr/>
          </p:nvSpPr>
          <p:spPr>
            <a:xfrm>
              <a:off x="247462" y="2857980"/>
              <a:ext cx="372155" cy="517980"/>
            </a:xfrm>
            <a:prstGeom prst="downArrow">
              <a:avLst/>
            </a:prstGeom>
            <a:solidFill>
              <a:srgbClr val="A4C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32" name="Round Same Side Corner Rectangle 31"/>
            <p:cNvSpPr/>
            <p:nvPr/>
          </p:nvSpPr>
          <p:spPr>
            <a:xfrm rot="10800000">
              <a:off x="101382" y="3452530"/>
              <a:ext cx="664313" cy="185468"/>
            </a:xfrm>
            <a:prstGeom prst="round2SameRect">
              <a:avLst/>
            </a:prstGeom>
            <a:noFill/>
            <a:ln w="76200">
              <a:solidFill>
                <a:srgbClr val="A4C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sp>
        <p:nvSpPr>
          <p:cNvPr id="30" name="Freeform 29"/>
          <p:cNvSpPr/>
          <p:nvPr/>
        </p:nvSpPr>
        <p:spPr>
          <a:xfrm>
            <a:off x="5795939" y="3445690"/>
            <a:ext cx="844598" cy="842568"/>
          </a:xfrm>
          <a:custGeom>
            <a:avLst/>
            <a:gdLst>
              <a:gd name="connsiteX0" fmla="*/ 340461 w 844598"/>
              <a:gd name="connsiteY0" fmla="*/ 0 h 842568"/>
              <a:gd name="connsiteX1" fmla="*/ 463566 w 844598"/>
              <a:gd name="connsiteY1" fmla="*/ 122900 h 842568"/>
              <a:gd name="connsiteX2" fmla="*/ 453892 w 844598"/>
              <a:gd name="connsiteY2" fmla="*/ 170738 h 842568"/>
              <a:gd name="connsiteX3" fmla="*/ 438632 w 844598"/>
              <a:gd name="connsiteY3" fmla="*/ 193334 h 842568"/>
              <a:gd name="connsiteX4" fmla="*/ 680923 w 844598"/>
              <a:gd name="connsiteY4" fmla="*/ 193334 h 842568"/>
              <a:gd name="connsiteX5" fmla="*/ 680923 w 844598"/>
              <a:gd name="connsiteY5" fmla="*/ 375828 h 842568"/>
              <a:gd name="connsiteX6" fmla="*/ 721493 w 844598"/>
              <a:gd name="connsiteY6" fmla="*/ 367651 h 842568"/>
              <a:gd name="connsiteX7" fmla="*/ 844598 w 844598"/>
              <a:gd name="connsiteY7" fmla="*/ 490551 h 842568"/>
              <a:gd name="connsiteX8" fmla="*/ 721493 w 844598"/>
              <a:gd name="connsiteY8" fmla="*/ 613451 h 842568"/>
              <a:gd name="connsiteX9" fmla="*/ 680923 w 844598"/>
              <a:gd name="connsiteY9" fmla="*/ 605274 h 842568"/>
              <a:gd name="connsiteX10" fmla="*/ 680923 w 844598"/>
              <a:gd name="connsiteY10" fmla="*/ 842568 h 842568"/>
              <a:gd name="connsiteX11" fmla="*/ 463566 w 844598"/>
              <a:gd name="connsiteY11" fmla="*/ 842568 h 842568"/>
              <a:gd name="connsiteX12" fmla="*/ 340461 w 844598"/>
              <a:gd name="connsiteY12" fmla="*/ 719668 h 842568"/>
              <a:gd name="connsiteX13" fmla="*/ 217356 w 844598"/>
              <a:gd name="connsiteY13" fmla="*/ 842568 h 842568"/>
              <a:gd name="connsiteX14" fmla="*/ 0 w 844598"/>
              <a:gd name="connsiteY14" fmla="*/ 842568 h 842568"/>
              <a:gd name="connsiteX15" fmla="*/ 0 w 844598"/>
              <a:gd name="connsiteY15" fmla="*/ 648612 h 842568"/>
              <a:gd name="connsiteX16" fmla="*/ 11439 w 844598"/>
              <a:gd name="connsiteY16" fmla="*/ 650917 h 842568"/>
              <a:gd name="connsiteX17" fmla="*/ 134544 w 844598"/>
              <a:gd name="connsiteY17" fmla="*/ 528017 h 842568"/>
              <a:gd name="connsiteX18" fmla="*/ 11439 w 844598"/>
              <a:gd name="connsiteY18" fmla="*/ 405117 h 842568"/>
              <a:gd name="connsiteX19" fmla="*/ 0 w 844598"/>
              <a:gd name="connsiteY19" fmla="*/ 407423 h 842568"/>
              <a:gd name="connsiteX20" fmla="*/ 0 w 844598"/>
              <a:gd name="connsiteY20" fmla="*/ 193334 h 842568"/>
              <a:gd name="connsiteX21" fmla="*/ 242290 w 844598"/>
              <a:gd name="connsiteY21" fmla="*/ 193334 h 842568"/>
              <a:gd name="connsiteX22" fmla="*/ 227030 w 844598"/>
              <a:gd name="connsiteY22" fmla="*/ 170738 h 842568"/>
              <a:gd name="connsiteX23" fmla="*/ 217356 w 844598"/>
              <a:gd name="connsiteY23" fmla="*/ 122900 h 842568"/>
              <a:gd name="connsiteX24" fmla="*/ 340461 w 844598"/>
              <a:gd name="connsiteY24" fmla="*/ 0 h 842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44598" h="842568">
                <a:moveTo>
                  <a:pt x="340461" y="0"/>
                </a:moveTo>
                <a:cubicBezTo>
                  <a:pt x="408450" y="0"/>
                  <a:pt x="463566" y="55024"/>
                  <a:pt x="463566" y="122900"/>
                </a:cubicBezTo>
                <a:cubicBezTo>
                  <a:pt x="463566" y="139869"/>
                  <a:pt x="460121" y="156035"/>
                  <a:pt x="453892" y="170738"/>
                </a:cubicBezTo>
                <a:lnTo>
                  <a:pt x="438632" y="193334"/>
                </a:lnTo>
                <a:lnTo>
                  <a:pt x="680923" y="193334"/>
                </a:lnTo>
                <a:lnTo>
                  <a:pt x="680923" y="375828"/>
                </a:lnTo>
                <a:lnTo>
                  <a:pt x="721493" y="367651"/>
                </a:lnTo>
                <a:cubicBezTo>
                  <a:pt x="789482" y="367651"/>
                  <a:pt x="844598" y="422675"/>
                  <a:pt x="844598" y="490551"/>
                </a:cubicBezTo>
                <a:cubicBezTo>
                  <a:pt x="844598" y="558427"/>
                  <a:pt x="789482" y="613451"/>
                  <a:pt x="721493" y="613451"/>
                </a:cubicBezTo>
                <a:lnTo>
                  <a:pt x="680923" y="605274"/>
                </a:lnTo>
                <a:lnTo>
                  <a:pt x="680923" y="842568"/>
                </a:lnTo>
                <a:lnTo>
                  <a:pt x="463566" y="842568"/>
                </a:lnTo>
                <a:cubicBezTo>
                  <a:pt x="463566" y="774692"/>
                  <a:pt x="408450" y="719668"/>
                  <a:pt x="340461" y="719668"/>
                </a:cubicBezTo>
                <a:cubicBezTo>
                  <a:pt x="272472" y="719668"/>
                  <a:pt x="217356" y="774692"/>
                  <a:pt x="217356" y="842568"/>
                </a:cubicBezTo>
                <a:lnTo>
                  <a:pt x="0" y="842568"/>
                </a:lnTo>
                <a:lnTo>
                  <a:pt x="0" y="648612"/>
                </a:lnTo>
                <a:lnTo>
                  <a:pt x="11439" y="650917"/>
                </a:lnTo>
                <a:cubicBezTo>
                  <a:pt x="79428" y="650917"/>
                  <a:pt x="134544" y="595893"/>
                  <a:pt x="134544" y="528017"/>
                </a:cubicBezTo>
                <a:cubicBezTo>
                  <a:pt x="134544" y="460141"/>
                  <a:pt x="79428" y="405117"/>
                  <a:pt x="11439" y="405117"/>
                </a:cubicBezTo>
                <a:lnTo>
                  <a:pt x="0" y="407423"/>
                </a:lnTo>
                <a:lnTo>
                  <a:pt x="0" y="193334"/>
                </a:lnTo>
                <a:lnTo>
                  <a:pt x="242290" y="193334"/>
                </a:lnTo>
                <a:lnTo>
                  <a:pt x="227030" y="170738"/>
                </a:lnTo>
                <a:cubicBezTo>
                  <a:pt x="220801" y="156035"/>
                  <a:pt x="217356" y="139869"/>
                  <a:pt x="217356" y="122900"/>
                </a:cubicBezTo>
                <a:cubicBezTo>
                  <a:pt x="217356" y="55024"/>
                  <a:pt x="272472" y="0"/>
                  <a:pt x="340461" y="0"/>
                </a:cubicBezTo>
                <a:close/>
              </a:path>
            </a:pathLst>
          </a:custGeom>
          <a:solidFill>
            <a:srgbClr val="71B8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36" dirty="0">
              <a:solidFill>
                <a:srgbClr val="FFFFFF"/>
              </a:solidFill>
            </a:endParaRPr>
          </a:p>
        </p:txBody>
      </p:sp>
      <p:grpSp>
        <p:nvGrpSpPr>
          <p:cNvPr id="2" name="Group 1"/>
          <p:cNvGrpSpPr/>
          <p:nvPr/>
        </p:nvGrpSpPr>
        <p:grpSpPr>
          <a:xfrm>
            <a:off x="11447983" y="3586099"/>
            <a:ext cx="664313" cy="780018"/>
            <a:chOff x="11594060" y="3128726"/>
            <a:chExt cx="664313" cy="780018"/>
          </a:xfrm>
        </p:grpSpPr>
        <p:sp>
          <p:nvSpPr>
            <p:cNvPr id="39" name="Down Arrow 38"/>
            <p:cNvSpPr/>
            <p:nvPr/>
          </p:nvSpPr>
          <p:spPr>
            <a:xfrm rot="10800000">
              <a:off x="11740140" y="3128726"/>
              <a:ext cx="372155" cy="517980"/>
            </a:xfrm>
            <a:prstGeom prst="downArrow">
              <a:avLst/>
            </a:prstGeom>
            <a:solidFill>
              <a:srgbClr val="A82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40" name="Round Same Side Corner Rectangle 39"/>
            <p:cNvSpPr/>
            <p:nvPr/>
          </p:nvSpPr>
          <p:spPr>
            <a:xfrm rot="10800000">
              <a:off x="11594060" y="3723276"/>
              <a:ext cx="664313" cy="185468"/>
            </a:xfrm>
            <a:prstGeom prst="round2SameRect">
              <a:avLst/>
            </a:prstGeom>
            <a:noFill/>
            <a:ln w="76200">
              <a:solidFill>
                <a:srgbClr val="A829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sp>
        <p:nvSpPr>
          <p:cNvPr id="41" name="Right Arrow 40"/>
          <p:cNvSpPr/>
          <p:nvPr/>
        </p:nvSpPr>
        <p:spPr>
          <a:xfrm>
            <a:off x="1458898" y="3816947"/>
            <a:ext cx="801219" cy="298888"/>
          </a:xfrm>
          <a:prstGeom prst="rightArrow">
            <a:avLst>
              <a:gd name="adj1" fmla="val 28333"/>
              <a:gd name="adj2" fmla="val 132895"/>
            </a:avLst>
          </a:prstGeom>
          <a:solidFill>
            <a:srgbClr val="1E1E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44" name="Right Arrow 43"/>
          <p:cNvSpPr/>
          <p:nvPr/>
        </p:nvSpPr>
        <p:spPr>
          <a:xfrm>
            <a:off x="4550765" y="3816947"/>
            <a:ext cx="801219" cy="298888"/>
          </a:xfrm>
          <a:prstGeom prst="rightArrow">
            <a:avLst>
              <a:gd name="adj1" fmla="val 28333"/>
              <a:gd name="adj2" fmla="val 132895"/>
            </a:avLst>
          </a:prstGeom>
          <a:solidFill>
            <a:srgbClr val="1E1E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45" name="Right Arrow 44"/>
          <p:cNvSpPr/>
          <p:nvPr/>
        </p:nvSpPr>
        <p:spPr>
          <a:xfrm>
            <a:off x="7084930" y="3816947"/>
            <a:ext cx="801219" cy="298888"/>
          </a:xfrm>
          <a:prstGeom prst="rightArrow">
            <a:avLst>
              <a:gd name="adj1" fmla="val 28333"/>
              <a:gd name="adj2" fmla="val 132895"/>
            </a:avLst>
          </a:prstGeom>
          <a:solidFill>
            <a:srgbClr val="1E1E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46" name="Right Arrow 45"/>
          <p:cNvSpPr/>
          <p:nvPr/>
        </p:nvSpPr>
        <p:spPr>
          <a:xfrm>
            <a:off x="10202202" y="3816947"/>
            <a:ext cx="801219" cy="298888"/>
          </a:xfrm>
          <a:prstGeom prst="rightArrow">
            <a:avLst>
              <a:gd name="adj1" fmla="val 28333"/>
              <a:gd name="adj2" fmla="val 132895"/>
            </a:avLst>
          </a:prstGeom>
          <a:solidFill>
            <a:srgbClr val="1E1E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33" name="TextBox 32"/>
          <p:cNvSpPr txBox="1"/>
          <p:nvPr/>
        </p:nvSpPr>
        <p:spPr>
          <a:xfrm rot="16200000">
            <a:off x="1812029" y="3047254"/>
            <a:ext cx="3199946" cy="470856"/>
          </a:xfrm>
          <a:prstGeom prst="rect">
            <a:avLst/>
          </a:prstGeom>
          <a:solidFill>
            <a:srgbClr val="00B0F0"/>
          </a:solidFill>
        </p:spPr>
        <p:txBody>
          <a:bodyPr wrap="square" rtlCol="0">
            <a:spAutoFit/>
          </a:bodyPr>
          <a:lstStyle/>
          <a:p>
            <a:pPr algn="ctr"/>
            <a:r>
              <a:rPr lang="en-US" sz="2400" dirty="0">
                <a:solidFill>
                  <a:srgbClr val="000000"/>
                </a:solidFill>
              </a:rPr>
              <a:t>Data Transformation</a:t>
            </a:r>
          </a:p>
        </p:txBody>
      </p:sp>
      <p:sp>
        <p:nvSpPr>
          <p:cNvPr id="34" name="TextBox 33"/>
          <p:cNvSpPr txBox="1"/>
          <p:nvPr/>
        </p:nvSpPr>
        <p:spPr>
          <a:xfrm rot="16200000">
            <a:off x="2269763" y="3733280"/>
            <a:ext cx="3199946" cy="470856"/>
          </a:xfrm>
          <a:prstGeom prst="rect">
            <a:avLst/>
          </a:prstGeom>
          <a:solidFill>
            <a:schemeClr val="accent3">
              <a:lumMod val="60000"/>
              <a:lumOff val="40000"/>
            </a:schemeClr>
          </a:solidFill>
        </p:spPr>
        <p:txBody>
          <a:bodyPr wrap="square" rtlCol="0">
            <a:spAutoFit/>
          </a:bodyPr>
          <a:lstStyle/>
          <a:p>
            <a:pPr algn="ctr"/>
            <a:r>
              <a:rPr lang="en-US" sz="2400" dirty="0">
                <a:solidFill>
                  <a:srgbClr val="000000"/>
                </a:solidFill>
              </a:rPr>
              <a:t>Data Copy</a:t>
            </a:r>
          </a:p>
        </p:txBody>
      </p:sp>
      <p:sp>
        <p:nvSpPr>
          <p:cNvPr id="35" name="TextBox 34"/>
          <p:cNvSpPr txBox="1"/>
          <p:nvPr/>
        </p:nvSpPr>
        <p:spPr>
          <a:xfrm rot="16200000">
            <a:off x="1341173" y="4320925"/>
            <a:ext cx="3199946" cy="470856"/>
          </a:xfrm>
          <a:prstGeom prst="rect">
            <a:avLst/>
          </a:prstGeom>
          <a:solidFill>
            <a:srgbClr val="92D050"/>
          </a:solidFill>
        </p:spPr>
        <p:txBody>
          <a:bodyPr wrap="square" rtlCol="0">
            <a:spAutoFit/>
          </a:bodyPr>
          <a:lstStyle/>
          <a:p>
            <a:pPr algn="ctr"/>
            <a:r>
              <a:rPr lang="en-US" sz="2400" dirty="0">
                <a:solidFill>
                  <a:srgbClr val="000000"/>
                </a:solidFill>
              </a:rPr>
              <a:t>Type Conversion</a:t>
            </a:r>
          </a:p>
        </p:txBody>
      </p:sp>
    </p:spTree>
    <p:extLst>
      <p:ext uri="{BB962C8B-B14F-4D97-AF65-F5344CB8AC3E}">
        <p14:creationId xmlns:p14="http://schemas.microsoft.com/office/powerpoint/2010/main" val="201741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200"/>
                                  </p:stCondLst>
                                  <p:childTnLst>
                                    <p:set>
                                      <p:cBhvr>
                                        <p:cTn id="21" dur="1" fill="hold">
                                          <p:stCondLst>
                                            <p:cond delay="0"/>
                                          </p:stCondLst>
                                        </p:cTn>
                                        <p:tgtEl>
                                          <p:spTgt spid="28"/>
                                        </p:tgtEl>
                                        <p:attrNameLst>
                                          <p:attrName>style.visibility</p:attrName>
                                        </p:attrNameLst>
                                      </p:cBhvr>
                                      <p:to>
                                        <p:strVal val="visible"/>
                                      </p:to>
                                    </p:set>
                                  </p:childTnLst>
                                </p:cTn>
                              </p:par>
                            </p:childTnLst>
                          </p:cTn>
                        </p:par>
                        <p:par>
                          <p:cTn id="22" fill="hold">
                            <p:stCondLst>
                              <p:cond delay="200"/>
                            </p:stCondLst>
                            <p:childTnLst>
                              <p:par>
                                <p:cTn id="23" presetID="1" presetClass="entr" presetSubtype="0" fill="hold" grpId="0" nodeType="afterEffect">
                                  <p:stCondLst>
                                    <p:cond delay="20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a:t>
            </a:r>
          </a:p>
        </p:txBody>
      </p:sp>
      <p:sp>
        <p:nvSpPr>
          <p:cNvPr id="3" name="Text Placeholder 2"/>
          <p:cNvSpPr>
            <a:spLocks noGrp="1"/>
          </p:cNvSpPr>
          <p:nvPr>
            <p:ph type="body" sz="quarter" idx="10"/>
          </p:nvPr>
        </p:nvSpPr>
        <p:spPr/>
        <p:txBody>
          <a:bodyPr/>
          <a:lstStyle/>
          <a:p>
            <a:pPr lvl="1"/>
            <a:r>
              <a:rPr lang="en-US" sz="4000" dirty="0" smtClean="0"/>
              <a:t>✔	</a:t>
            </a:r>
            <a:r>
              <a:rPr lang="en-US" sz="3200" dirty="0" smtClean="0"/>
              <a:t>Reduce number of calls across the boundary</a:t>
            </a:r>
            <a:endParaRPr lang="en-US" sz="3600" dirty="0" smtClean="0"/>
          </a:p>
          <a:p>
            <a:pPr lvl="1"/>
            <a:endParaRPr lang="en-US" sz="3600" dirty="0"/>
          </a:p>
          <a:p>
            <a:pPr lvl="1"/>
            <a:r>
              <a:rPr lang="en-US" sz="4000" dirty="0" smtClean="0"/>
              <a:t>✔	</a:t>
            </a:r>
            <a:r>
              <a:rPr lang="en-US" sz="3200" dirty="0" smtClean="0"/>
              <a:t>Use algorithms </a:t>
            </a:r>
            <a:r>
              <a:rPr lang="en-US" sz="3200" dirty="0"/>
              <a:t>that </a:t>
            </a:r>
            <a:r>
              <a:rPr lang="en-US" sz="3200" dirty="0" smtClean="0"/>
              <a:t>do </a:t>
            </a:r>
            <a:r>
              <a:rPr lang="en-US" sz="3200" dirty="0"/>
              <a:t>not require </a:t>
            </a:r>
            <a:r>
              <a:rPr lang="en-US" sz="3200" dirty="0" smtClean="0"/>
              <a:t>data copy</a:t>
            </a:r>
            <a:endParaRPr lang="en-US" sz="3200" dirty="0"/>
          </a:p>
          <a:p>
            <a:pPr lvl="1"/>
            <a:endParaRPr lang="en-US" sz="3600" dirty="0" smtClean="0"/>
          </a:p>
          <a:p>
            <a:pPr lvl="1"/>
            <a:r>
              <a:rPr lang="en-US" sz="4000" dirty="0" smtClean="0"/>
              <a:t>✔	</a:t>
            </a:r>
            <a:r>
              <a:rPr lang="en-US" sz="3200" dirty="0" smtClean="0"/>
              <a:t>Reduce type </a:t>
            </a:r>
            <a:r>
              <a:rPr lang="en-US" sz="3200" dirty="0"/>
              <a:t>conversions</a:t>
            </a:r>
          </a:p>
          <a:p>
            <a:endParaRPr lang="en-US" dirty="0"/>
          </a:p>
        </p:txBody>
      </p:sp>
    </p:spTree>
    <p:extLst>
      <p:ext uri="{BB962C8B-B14F-4D97-AF65-F5344CB8AC3E}">
        <p14:creationId xmlns:p14="http://schemas.microsoft.com/office/powerpoint/2010/main" val="277164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dirty="0" smtClean="0"/>
              <a:t>2. String theory</a:t>
            </a:r>
            <a:endParaRPr lang="en-US" dirty="0"/>
          </a:p>
        </p:txBody>
      </p:sp>
    </p:spTree>
    <p:extLst>
      <p:ext uri="{BB962C8B-B14F-4D97-AF65-F5344CB8AC3E}">
        <p14:creationId xmlns:p14="http://schemas.microsoft.com/office/powerpoint/2010/main" val="8284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2.xml><?xml version="1.0" encoding="utf-8"?>
<a:theme xmlns:a="http://schemas.openxmlformats.org/drawingml/2006/main" name="1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3.xml><?xml version="1.0" encoding="utf-8"?>
<a:theme xmlns:a="http://schemas.openxmlformats.org/drawingml/2006/main" name="2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4.xml><?xml version="1.0" encoding="utf-8"?>
<a:theme xmlns:a="http://schemas.openxmlformats.org/drawingml/2006/main" name="3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5.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6.xml><?xml version="1.0" encoding="utf-8"?>
<a:theme xmlns:a="http://schemas.openxmlformats.org/drawingml/2006/main" name="4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 Sridhar Madhugiri</External_x0020_Speaker>
    <Session_x0020_Code xmlns="2295e2e7-0eeb-498e-8716-217bb2ee6ee3">3-308</Session_x0020_Code>
    <ProductTaxHTField0 xmlns="2295e2e7-0eeb-498e-8716-217bb2ee6ee3">
      <Terms xmlns="http://schemas.microsoft.com/office/infopath/2007/PartnerControls"/>
    </ProductTaxHTField0>
    <Presentation_x0020_Date xmlns="2295e2e7-0eeb-498e-8716-217bb2ee6ee3">2013-06-28T00:00:00-07:00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purl.org/dc/terms/"/>
    <ds:schemaRef ds:uri="http://www.w3.org/XML/1998/namespace"/>
    <ds:schemaRef ds:uri="http://purl.org/dc/elements/1.1/"/>
    <ds:schemaRef ds:uri="http://schemas.microsoft.com/office/infopath/2007/PartnerControls"/>
    <ds:schemaRef ds:uri="2295e2e7-0eeb-498e-8716-217bb2ee6ee3"/>
    <ds:schemaRef ds:uri="8b529f77-48ab-4581-b468-93f09345b8aa"/>
    <ds:schemaRef ds:uri="http://schemas.microsoft.com/office/2006/documentManagement/types"/>
    <ds:schemaRef ds:uri="http://purl.org/dc/dcmitype/"/>
    <ds:schemaRef ds:uri="http://schemas.openxmlformats.org/package/2006/metadata/core-properties"/>
    <ds:schemaRef ds:uri="230e9df3-be65-4c73-a93b-d1236ebd677e"/>
    <ds:schemaRef ds:uri="http://schemas.microsoft.com/office/2006/metadata/properties"/>
  </ds:schemaRefs>
</ds:datastoreItem>
</file>

<file path=customXml/itemProps3.xml><?xml version="1.0" encoding="utf-8"?>
<ds:datastoreItem xmlns:ds="http://schemas.openxmlformats.org/officeDocument/2006/customXml" ds:itemID="{AD6B4C58-F9B2-43BC-BF4E-8D7166BE8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Build_Template_16x9 - Rev 03</Template>
  <TotalTime>60</TotalTime>
  <Words>1082</Words>
  <Application>Microsoft Office PowerPoint</Application>
  <PresentationFormat>Custom</PresentationFormat>
  <Paragraphs>191</Paragraphs>
  <Slides>31</Slides>
  <Notes>6</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31</vt:i4>
      </vt:variant>
    </vt:vector>
  </HeadingPairs>
  <TitlesOfParts>
    <vt:vector size="47" baseType="lpstr">
      <vt:lpstr>ＭＳ Ｐゴシック</vt:lpstr>
      <vt:lpstr>Arial</vt:lpstr>
      <vt:lpstr>Avenir LT Pro 45 Book</vt:lpstr>
      <vt:lpstr>Calibri</vt:lpstr>
      <vt:lpstr>Calibri Light</vt:lpstr>
      <vt:lpstr>Consolas</vt:lpstr>
      <vt:lpstr>Segoe UI</vt:lpstr>
      <vt:lpstr>Segoe UI Light</vt:lpstr>
      <vt:lpstr>Segoe UI Semibold</vt:lpstr>
      <vt:lpstr>Build_Template_16x9 - Rev 03</vt:lpstr>
      <vt:lpstr>1_Build_Template_16x9 - Rev 03</vt:lpstr>
      <vt:lpstr>2_Build_Template_16x9 - Rev 03</vt:lpstr>
      <vt:lpstr>3_Build_Template_16x9 - Rev 03</vt:lpstr>
      <vt:lpstr>1_5-30426_BUILD_2013_Template_D.Blue</vt:lpstr>
      <vt:lpstr>4_Build_Template_16x9 - Rev 03</vt:lpstr>
      <vt:lpstr>Office Theme</vt:lpstr>
      <vt:lpstr>PowerPoint Presentation</vt:lpstr>
      <vt:lpstr>C++/CX Patterns for Performance</vt:lpstr>
      <vt:lpstr>Motivation</vt:lpstr>
      <vt:lpstr>Agenda </vt:lpstr>
      <vt:lpstr>1. Know your boundaries</vt:lpstr>
      <vt:lpstr>PowerPoint Presentation</vt:lpstr>
      <vt:lpstr>PowerPoint Presentation</vt:lpstr>
      <vt:lpstr>Guidelines</vt:lpstr>
      <vt:lpstr>2. String theory</vt:lpstr>
      <vt:lpstr>Platform::String ↔ C++ string types</vt:lpstr>
      <vt:lpstr>String demo</vt:lpstr>
      <vt:lpstr>Guidelines</vt:lpstr>
      <vt:lpstr>3. collections and Collections</vt:lpstr>
      <vt:lpstr>WinRT collections</vt:lpstr>
      <vt:lpstr>Collections demo</vt:lpstr>
      <vt:lpstr>Guidelines</vt:lpstr>
      <vt:lpstr>4. Who are you calling?</vt:lpstr>
      <vt:lpstr>Casts </vt:lpstr>
      <vt:lpstr>Cast demo</vt:lpstr>
      <vt:lpstr>Guidelines</vt:lpstr>
      <vt:lpstr>5. “class” for app logic</vt:lpstr>
      <vt:lpstr>class vs. ref class</vt:lpstr>
      <vt:lpstr>Guidelines</vt:lpstr>
      <vt:lpstr>6. XAML data binding</vt:lpstr>
      <vt:lpstr>Guidelines</vt:lpstr>
      <vt:lpstr>//build/ talks related to performance</vt:lpstr>
      <vt:lpstr>Summary</vt:lpstr>
      <vt:lpstr>PowerPoint Presentation</vt:lpstr>
      <vt:lpstr>Q &amp; A  Sridhar Madhugiri sridmad at Microsoft dot com</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C++/CX Patterns for Performance</dc:title>
  <dc:subject>Build 2013</dc:subject>
  <dc:creator>Vijay Rajagopalan</dc:creator>
  <cp:keywords>Build 2013</cp:keywords>
  <dc:description>Template: Mitchell Derrey, Silver Fox Productions
Formatting: Brett Perry, Silver Fox Productions
Date: June 25 - June 28, 2013
Location: MSCC, Redmond, WA
Audience Type: Internal</dc:description>
  <cp:lastModifiedBy>Shows</cp:lastModifiedBy>
  <cp:revision>16</cp:revision>
  <dcterms:created xsi:type="dcterms:W3CDTF">2013-03-29T21:32:40Z</dcterms:created>
  <dcterms:modified xsi:type="dcterms:W3CDTF">2013-06-28T19:51:43Z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