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9" r:id="rId6"/>
  </p:sldMasterIdLst>
  <p:notesMasterIdLst>
    <p:notesMasterId r:id="rId27"/>
  </p:notesMasterIdLst>
  <p:handoutMasterIdLst>
    <p:handoutMasterId r:id="rId28"/>
  </p:handoutMasterIdLst>
  <p:sldIdLst>
    <p:sldId id="1157" r:id="rId7"/>
    <p:sldId id="1118" r:id="rId8"/>
    <p:sldId id="1135" r:id="rId9"/>
    <p:sldId id="1136" r:id="rId10"/>
    <p:sldId id="1137" r:id="rId11"/>
    <p:sldId id="1139" r:id="rId12"/>
    <p:sldId id="1138" r:id="rId13"/>
    <p:sldId id="1141" r:id="rId14"/>
    <p:sldId id="1140" r:id="rId15"/>
    <p:sldId id="1151" r:id="rId16"/>
    <p:sldId id="1153" r:id="rId17"/>
    <p:sldId id="1148" r:id="rId18"/>
    <p:sldId id="1156" r:id="rId19"/>
    <p:sldId id="1149" r:id="rId20"/>
    <p:sldId id="1144" r:id="rId21"/>
    <p:sldId id="1147" r:id="rId22"/>
    <p:sldId id="1111" r:id="rId23"/>
    <p:sldId id="1159" r:id="rId24"/>
    <p:sldId id="1158" r:id="rId25"/>
    <p:sldId id="1142" r:id="rId26"/>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157"/>
            <p14:sldId id="1118"/>
            <p14:sldId id="1135"/>
            <p14:sldId id="1136"/>
            <p14:sldId id="1137"/>
            <p14:sldId id="1139"/>
            <p14:sldId id="1138"/>
            <p14:sldId id="1141"/>
            <p14:sldId id="1140"/>
            <p14:sldId id="1151"/>
            <p14:sldId id="1153"/>
            <p14:sldId id="1148"/>
            <p14:sldId id="1156"/>
            <p14:sldId id="1149"/>
            <p14:sldId id="1144"/>
            <p14:sldId id="1147"/>
            <p14:sldId id="1111"/>
            <p14:sldId id="1159"/>
            <p14:sldId id="1158"/>
            <p14:sldId id="1142"/>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6" autoAdjust="0"/>
    <p:restoredTop sz="90135" autoAdjust="0"/>
  </p:normalViewPr>
  <p:slideViewPr>
    <p:cSldViewPr>
      <p:cViewPr varScale="1">
        <p:scale>
          <a:sx n="91" d="100"/>
          <a:sy n="91" d="100"/>
        </p:scale>
        <p:origin x="1422" y="78"/>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6/26/2013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6/26/2013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6:09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31129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7"/>
            <a:ext cx="11375536" cy="762786"/>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1" y="1476622"/>
            <a:ext cx="11375536" cy="2040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19319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954274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39963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422194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27094257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6628301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112966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828037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2751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53842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2325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42892637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7296411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33758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828262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9786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95750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2602957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9517241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226374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7922947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542597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466736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 id="2147484418" r:id="rId17"/>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371216038"/>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 id="2147484434" r:id="rId15"/>
    <p:sldLayoutId id="2147484435" r:id="rId16"/>
    <p:sldLayoutId id="2147484436" r:id="rId17"/>
    <p:sldLayoutId id="2147484437" r:id="rId18"/>
    <p:sldLayoutId id="2147484438" r:id="rId19"/>
    <p:sldLayoutId id="2147484439" r:id="rId20"/>
    <p:sldLayoutId id="2147484440" r:id="rId21"/>
    <p:sldLayoutId id="2147484441" r:id="rId22"/>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758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200" dirty="0" smtClean="0"/>
              <a:t>Type inference and structural typing</a:t>
            </a:r>
          </a:p>
          <a:p>
            <a:pPr lvl="1"/>
            <a:r>
              <a:rPr lang="en-US" sz="2000" dirty="0" smtClean="0"/>
              <a:t>In practice very few type annotations are necessary</a:t>
            </a:r>
          </a:p>
          <a:p>
            <a:pPr lvl="1"/>
            <a:endParaRPr lang="en-US" sz="1400" dirty="0" smtClean="0"/>
          </a:p>
          <a:p>
            <a:r>
              <a:rPr lang="en-US" sz="3200" dirty="0" smtClean="0"/>
              <a:t>Generics</a:t>
            </a:r>
          </a:p>
          <a:p>
            <a:pPr lvl="1"/>
            <a:r>
              <a:rPr lang="en-US" sz="2000" dirty="0" smtClean="0"/>
              <a:t>Enables more accurate expression of flow of types</a:t>
            </a:r>
          </a:p>
          <a:p>
            <a:pPr lvl="1"/>
            <a:endParaRPr lang="en-US" sz="1400" dirty="0" smtClean="0"/>
          </a:p>
          <a:p>
            <a:r>
              <a:rPr lang="en-US" sz="3200" dirty="0" smtClean="0"/>
              <a:t>Works with existing JavaScript libraries</a:t>
            </a:r>
          </a:p>
          <a:p>
            <a:pPr lvl="1"/>
            <a:r>
              <a:rPr lang="en-US" sz="2000" dirty="0" smtClean="0"/>
              <a:t>Declaration files can be written and maintained separately</a:t>
            </a:r>
          </a:p>
          <a:p>
            <a:pPr lvl="1"/>
            <a:endParaRPr lang="en-US" sz="1400" dirty="0"/>
          </a:p>
          <a:p>
            <a:r>
              <a:rPr lang="en-US" sz="3200" dirty="0" smtClean="0"/>
              <a:t>Types enable tooling</a:t>
            </a:r>
            <a:endParaRPr lang="en-US" sz="3200" dirty="0"/>
          </a:p>
          <a:p>
            <a:pPr lvl="1"/>
            <a:r>
              <a:rPr lang="en-US" sz="2000" dirty="0" smtClean="0"/>
              <a:t>Provide verification and assistance, but not hard guarantees</a:t>
            </a:r>
            <a:endParaRPr lang="en-US" sz="2000" dirty="0"/>
          </a:p>
        </p:txBody>
      </p:sp>
      <p:sp>
        <p:nvSpPr>
          <p:cNvPr id="6" name="Text Placeholder 5"/>
          <p:cNvSpPr>
            <a:spLocks noGrp="1"/>
          </p:cNvSpPr>
          <p:nvPr>
            <p:ph type="body" sz="quarter" idx="11"/>
          </p:nvPr>
        </p:nvSpPr>
        <p:spPr/>
        <p:txBody>
          <a:bodyPr/>
          <a:lstStyle/>
          <a:p>
            <a:r>
              <a:rPr lang="en-US" sz="2000" dirty="0"/>
              <a:t>TypeScript’s </a:t>
            </a:r>
            <a:r>
              <a:rPr lang="en-US" sz="2000" i="1" dirty="0"/>
              <a:t>static</a:t>
            </a:r>
            <a:r>
              <a:rPr lang="en-US" sz="2000" dirty="0"/>
              <a:t> compile-time type system </a:t>
            </a:r>
            <a:r>
              <a:rPr lang="en-US" sz="2000" dirty="0" smtClean="0"/>
              <a:t>accurately models </a:t>
            </a:r>
            <a:r>
              <a:rPr lang="en-US" sz="2000" dirty="0"/>
              <a:t>the </a:t>
            </a:r>
            <a:r>
              <a:rPr lang="en-US" sz="2000" i="1" dirty="0"/>
              <a:t>dynamic</a:t>
            </a:r>
            <a:r>
              <a:rPr lang="en-US" sz="2000" dirty="0"/>
              <a:t> run-time type system of JavaScript</a:t>
            </a:r>
          </a:p>
        </p:txBody>
      </p:sp>
      <p:sp>
        <p:nvSpPr>
          <p:cNvPr id="3" name="Title 2"/>
          <p:cNvSpPr>
            <a:spLocks noGrp="1"/>
          </p:cNvSpPr>
          <p:nvPr>
            <p:ph type="title"/>
          </p:nvPr>
        </p:nvSpPr>
        <p:spPr/>
        <p:txBody>
          <a:bodyPr/>
          <a:lstStyle/>
          <a:p>
            <a:r>
              <a:rPr lang="en-US" dirty="0" smtClean="0"/>
              <a:t>Type System</a:t>
            </a:r>
            <a:endParaRPr lang="en-US" dirty="0"/>
          </a:p>
        </p:txBody>
      </p:sp>
    </p:spTree>
    <p:extLst>
      <p:ext uri="{BB962C8B-B14F-4D97-AF65-F5344CB8AC3E}">
        <p14:creationId xmlns:p14="http://schemas.microsoft.com/office/powerpoint/2010/main" val="2448630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200" dirty="0" smtClean="0"/>
              <a:t>Scalable application structuring</a:t>
            </a:r>
          </a:p>
          <a:p>
            <a:pPr lvl="1"/>
            <a:r>
              <a:rPr lang="en-US" sz="2000" dirty="0"/>
              <a:t>Classes, Modules</a:t>
            </a:r>
            <a:r>
              <a:rPr lang="en-US" sz="2000" dirty="0" smtClean="0"/>
              <a:t>, </a:t>
            </a:r>
            <a:r>
              <a:rPr lang="en-US" sz="2000" dirty="0"/>
              <a:t>Interfaces enable clear contracts between components</a:t>
            </a:r>
          </a:p>
          <a:p>
            <a:pPr lvl="1"/>
            <a:endParaRPr lang="en-US" sz="1400" dirty="0" smtClean="0"/>
          </a:p>
          <a:p>
            <a:r>
              <a:rPr lang="en-US" sz="3200" dirty="0"/>
              <a:t>Aligned with emerging standards</a:t>
            </a:r>
          </a:p>
          <a:p>
            <a:pPr lvl="1"/>
            <a:r>
              <a:rPr lang="en-US" sz="2000" dirty="0" smtClean="0"/>
              <a:t>Class, Module</a:t>
            </a:r>
            <a:r>
              <a:rPr lang="en-US" sz="2000" dirty="0"/>
              <a:t>, </a:t>
            </a:r>
            <a:r>
              <a:rPr lang="en-US" sz="2000" dirty="0" smtClean="0"/>
              <a:t>Lambda </a:t>
            </a:r>
            <a:r>
              <a:rPr lang="en-US" sz="2000" dirty="0"/>
              <a:t>syntax </a:t>
            </a:r>
            <a:r>
              <a:rPr lang="en-US" sz="2000" dirty="0" smtClean="0"/>
              <a:t>aligns </a:t>
            </a:r>
            <a:r>
              <a:rPr lang="en-US" sz="2000" dirty="0"/>
              <a:t>with </a:t>
            </a:r>
            <a:r>
              <a:rPr lang="en-US" sz="2000" dirty="0" err="1"/>
              <a:t>ECMAScript</a:t>
            </a:r>
            <a:r>
              <a:rPr lang="en-US" sz="2000" dirty="0"/>
              <a:t> 6 proposals</a:t>
            </a:r>
          </a:p>
          <a:p>
            <a:pPr lvl="1"/>
            <a:endParaRPr lang="en-US" sz="1400" dirty="0" smtClean="0"/>
          </a:p>
          <a:p>
            <a:r>
              <a:rPr lang="en-US" sz="3200" dirty="0" smtClean="0"/>
              <a:t>Supports popular module systems</a:t>
            </a:r>
          </a:p>
          <a:p>
            <a:pPr lvl="1"/>
            <a:r>
              <a:rPr lang="en-US" sz="2000" dirty="0" err="1"/>
              <a:t>CommonJS</a:t>
            </a:r>
            <a:r>
              <a:rPr lang="en-US" sz="2000" dirty="0"/>
              <a:t> and AMD modules in </a:t>
            </a:r>
            <a:r>
              <a:rPr lang="en-US" sz="2000" dirty="0" smtClean="0"/>
              <a:t>any </a:t>
            </a:r>
            <a:r>
              <a:rPr lang="en-US" sz="2000" dirty="0" err="1" smtClean="0"/>
              <a:t>ECMAScript</a:t>
            </a:r>
            <a:r>
              <a:rPr lang="en-US" sz="2000" dirty="0" smtClean="0"/>
              <a:t> </a:t>
            </a:r>
            <a:r>
              <a:rPr lang="en-US" sz="2000" dirty="0"/>
              <a:t>3 </a:t>
            </a:r>
            <a:r>
              <a:rPr lang="en-US" sz="2000" dirty="0" smtClean="0"/>
              <a:t>environment</a:t>
            </a:r>
            <a:endParaRPr lang="en-US" sz="2000" dirty="0"/>
          </a:p>
        </p:txBody>
      </p:sp>
      <p:sp>
        <p:nvSpPr>
          <p:cNvPr id="6" name="Text Placeholder 5"/>
          <p:cNvSpPr>
            <a:spLocks noGrp="1"/>
          </p:cNvSpPr>
          <p:nvPr>
            <p:ph type="body" sz="quarter" idx="11"/>
          </p:nvPr>
        </p:nvSpPr>
        <p:spPr/>
        <p:txBody>
          <a:bodyPr/>
          <a:lstStyle/>
          <a:p>
            <a:r>
              <a:rPr lang="en-US" sz="2000" dirty="0"/>
              <a:t>TypeScript’s </a:t>
            </a:r>
            <a:r>
              <a:rPr lang="en-US" sz="2000" i="1" dirty="0"/>
              <a:t>static</a:t>
            </a:r>
            <a:r>
              <a:rPr lang="en-US" sz="2000" dirty="0"/>
              <a:t> compile-time type system </a:t>
            </a:r>
            <a:r>
              <a:rPr lang="en-US" sz="2000" dirty="0" smtClean="0"/>
              <a:t>accurately models </a:t>
            </a:r>
            <a:r>
              <a:rPr lang="en-US" sz="2000" dirty="0"/>
              <a:t>the </a:t>
            </a:r>
            <a:r>
              <a:rPr lang="en-US" sz="2000" i="1" dirty="0"/>
              <a:t>dynamic</a:t>
            </a:r>
            <a:r>
              <a:rPr lang="en-US" sz="2000" dirty="0"/>
              <a:t> run-time type system of JavaScript</a:t>
            </a:r>
          </a:p>
        </p:txBody>
      </p:sp>
      <p:sp>
        <p:nvSpPr>
          <p:cNvPr id="3" name="Title 2"/>
          <p:cNvSpPr>
            <a:spLocks noGrp="1"/>
          </p:cNvSpPr>
          <p:nvPr>
            <p:ph type="title"/>
          </p:nvPr>
        </p:nvSpPr>
        <p:spPr/>
        <p:txBody>
          <a:bodyPr/>
          <a:lstStyle/>
          <a:p>
            <a:r>
              <a:rPr lang="en-US" dirty="0" smtClean="0"/>
              <a:t>Classes and Modules</a:t>
            </a:r>
            <a:endParaRPr lang="en-US" dirty="0"/>
          </a:p>
        </p:txBody>
      </p:sp>
    </p:spTree>
    <p:extLst>
      <p:ext uri="{BB962C8B-B14F-4D97-AF65-F5344CB8AC3E}">
        <p14:creationId xmlns:p14="http://schemas.microsoft.com/office/powerpoint/2010/main" val="142983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smtClean="0"/>
              <a:t>Language</a:t>
            </a:r>
            <a:endParaRPr lang="en-US" sz="3200" dirty="0"/>
          </a:p>
          <a:p>
            <a:pPr lvl="1"/>
            <a:r>
              <a:rPr lang="en-US" sz="2000" dirty="0"/>
              <a:t>Generic classes, interfaces, and </a:t>
            </a:r>
            <a:r>
              <a:rPr lang="en-US" sz="2000" dirty="0" smtClean="0"/>
              <a:t>methods</a:t>
            </a:r>
            <a:endParaRPr lang="en-US" sz="2000" dirty="0"/>
          </a:p>
          <a:p>
            <a:pPr lvl="1"/>
            <a:r>
              <a:rPr lang="en-US" sz="2000" dirty="0" smtClean="0"/>
              <a:t>Overloading on constants</a:t>
            </a:r>
          </a:p>
          <a:p>
            <a:pPr lvl="1"/>
            <a:r>
              <a:rPr lang="en-US" sz="2000" dirty="0" err="1" smtClean="0"/>
              <a:t>Enum</a:t>
            </a:r>
            <a:r>
              <a:rPr lang="en-US" sz="2000" dirty="0" smtClean="0"/>
              <a:t> types</a:t>
            </a:r>
          </a:p>
          <a:p>
            <a:pPr lvl="1"/>
            <a:r>
              <a:rPr lang="en-US" sz="2000" dirty="0" smtClean="0"/>
              <a:t>‘export =‘</a:t>
            </a:r>
          </a:p>
          <a:p>
            <a:pPr lvl="1"/>
            <a:r>
              <a:rPr lang="en-US" sz="2000" dirty="0" smtClean="0"/>
              <a:t>Function/class/module merging</a:t>
            </a:r>
          </a:p>
          <a:p>
            <a:pPr lvl="1"/>
            <a:r>
              <a:rPr lang="en-US" sz="2000" dirty="0" smtClean="0"/>
              <a:t>Methods in object literals</a:t>
            </a:r>
          </a:p>
          <a:p>
            <a:pPr lvl="1"/>
            <a:endParaRPr lang="en-US" sz="1200" dirty="0"/>
          </a:p>
          <a:p>
            <a:r>
              <a:rPr lang="en-US" sz="3200" dirty="0"/>
              <a:t>Compiler</a:t>
            </a:r>
          </a:p>
          <a:p>
            <a:pPr lvl="1"/>
            <a:r>
              <a:rPr lang="en-US" sz="2000" dirty="0"/>
              <a:t>Incremental </a:t>
            </a:r>
            <a:r>
              <a:rPr lang="en-US" sz="2000" dirty="0" smtClean="0"/>
              <a:t>parser</a:t>
            </a:r>
          </a:p>
          <a:p>
            <a:pPr lvl="1"/>
            <a:r>
              <a:rPr lang="en-US" sz="2000" dirty="0"/>
              <a:t>P</a:t>
            </a:r>
            <a:r>
              <a:rPr lang="en-US" sz="2000" dirty="0" smtClean="0"/>
              <a:t>ull-model </a:t>
            </a:r>
            <a:r>
              <a:rPr lang="en-US" sz="2000" dirty="0"/>
              <a:t>type </a:t>
            </a:r>
            <a:r>
              <a:rPr lang="en-US" sz="2000" dirty="0" smtClean="0"/>
              <a:t>checker</a:t>
            </a:r>
          </a:p>
          <a:p>
            <a:pPr lvl="1"/>
            <a:r>
              <a:rPr lang="en-US" sz="2000" dirty="0"/>
              <a:t>S</a:t>
            </a:r>
            <a:r>
              <a:rPr lang="en-US" sz="2000" dirty="0" smtClean="0"/>
              <a:t>caling to 100K+ line projects</a:t>
            </a:r>
            <a:endParaRPr lang="en-US" sz="2000" dirty="0"/>
          </a:p>
          <a:p>
            <a:endParaRPr lang="en-US" sz="3200" dirty="0"/>
          </a:p>
        </p:txBody>
      </p:sp>
      <p:sp>
        <p:nvSpPr>
          <p:cNvPr id="3" name="Text Placeholder 2"/>
          <p:cNvSpPr>
            <a:spLocks noGrp="1"/>
          </p:cNvSpPr>
          <p:nvPr>
            <p:ph type="body" sz="quarter" idx="11"/>
          </p:nvPr>
        </p:nvSpPr>
        <p:spPr/>
        <p:txBody>
          <a:bodyPr/>
          <a:lstStyle/>
          <a:p>
            <a:r>
              <a:rPr lang="en-US" sz="2000" dirty="0"/>
              <a:t>This release represents the largest update to TypeScript to date, bringing significant changes to the language, compiler and </a:t>
            </a:r>
            <a:r>
              <a:rPr lang="en-US" sz="2000" dirty="0" smtClean="0"/>
              <a:t>tools.</a:t>
            </a:r>
            <a:endParaRPr lang="en-US" sz="2000" dirty="0"/>
          </a:p>
        </p:txBody>
      </p:sp>
      <p:sp>
        <p:nvSpPr>
          <p:cNvPr id="4" name="Title 3"/>
          <p:cNvSpPr>
            <a:spLocks noGrp="1"/>
          </p:cNvSpPr>
          <p:nvPr>
            <p:ph type="title"/>
          </p:nvPr>
        </p:nvSpPr>
        <p:spPr/>
        <p:txBody>
          <a:bodyPr/>
          <a:lstStyle/>
          <a:p>
            <a:r>
              <a:rPr lang="en-US" dirty="0" err="1" smtClean="0"/>
              <a:t>TypeScript</a:t>
            </a:r>
            <a:r>
              <a:rPr lang="en-US" dirty="0" smtClean="0"/>
              <a:t> 0.9</a:t>
            </a:r>
            <a:endParaRPr lang="en-US" dirty="0"/>
          </a:p>
        </p:txBody>
      </p:sp>
    </p:spTree>
    <p:extLst>
      <p:ext uri="{BB962C8B-B14F-4D97-AF65-F5344CB8AC3E}">
        <p14:creationId xmlns:p14="http://schemas.microsoft.com/office/powerpoint/2010/main" val="2905471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174" y="4231268"/>
            <a:ext cx="4710137" cy="2618465"/>
          </a:xfrm>
          <a:prstGeom prst="rect">
            <a:avLst/>
          </a:prstGeom>
          <a:ln w="9525"/>
        </p:spPr>
        <p:style>
          <a:lnRef idx="1">
            <a:schemeClr val="dk1"/>
          </a:lnRef>
          <a:fillRef idx="2">
            <a:schemeClr val="dk1"/>
          </a:fillRef>
          <a:effectRef idx="1">
            <a:schemeClr val="dk1"/>
          </a:effectRef>
          <a:fontRef idx="minor">
            <a:schemeClr val="dk1"/>
          </a:fontRef>
        </p:style>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174" y="4791680"/>
            <a:ext cx="4762500" cy="1809750"/>
          </a:xfrm>
          <a:prstGeom prst="rect">
            <a:avLst/>
          </a:prstGeom>
          <a:solidFill>
            <a:schemeClr val="bg1">
              <a:alpha val="40000"/>
            </a:schemeClr>
          </a:solidFill>
          <a:ln>
            <a:noFill/>
          </a:ln>
        </p:spPr>
      </p:pic>
      <p:pic>
        <p:nvPicPr>
          <p:cNvPr id="1026" name="Picture 2"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315" y="1324494"/>
            <a:ext cx="4780270" cy="3391968"/>
          </a:xfrm>
          <a:prstGeom prst="rect">
            <a:avLst/>
          </a:prstGeom>
          <a:ln w="9525"/>
        </p:spPr>
        <p:style>
          <a:lnRef idx="1">
            <a:schemeClr val="dk1"/>
          </a:lnRef>
          <a:fillRef idx="2">
            <a:schemeClr val="dk1"/>
          </a:fillRef>
          <a:effectRef idx="1">
            <a:schemeClr val="dk1"/>
          </a:effectRef>
          <a:fontRef idx="minor">
            <a:schemeClr val="dk1"/>
          </a:fontRef>
        </p:style>
      </p:pic>
      <p:pic>
        <p:nvPicPr>
          <p:cNvPr id="1027" name="Picture 2"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267" y="189727"/>
            <a:ext cx="5470106" cy="1738917"/>
          </a:xfrm>
          <a:prstGeom prst="rect">
            <a:avLst/>
          </a:prstGeom>
          <a:ln w="9525"/>
        </p:spPr>
        <p:style>
          <a:lnRef idx="1">
            <a:schemeClr val="dk1"/>
          </a:lnRef>
          <a:fillRef idx="2">
            <a:schemeClr val="dk1"/>
          </a:fillRef>
          <a:effectRef idx="1">
            <a:schemeClr val="dk1"/>
          </a:effectRef>
          <a:fontRef idx="minor">
            <a:schemeClr val="dk1"/>
          </a:fontRef>
        </p:style>
      </p:pic>
      <p:pic>
        <p:nvPicPr>
          <p:cNvPr id="1029" name="Picture 3"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2" y="4852526"/>
            <a:ext cx="5576982" cy="1991497"/>
          </a:xfrm>
          <a:prstGeom prst="rect">
            <a:avLst/>
          </a:prstGeom>
          <a:ln w="9525"/>
        </p:spPr>
        <p:style>
          <a:lnRef idx="1">
            <a:schemeClr val="dk1"/>
          </a:lnRef>
          <a:fillRef idx="2">
            <a:schemeClr val="dk1"/>
          </a:fillRef>
          <a:effectRef idx="1">
            <a:schemeClr val="dk1"/>
          </a:effectRef>
          <a:fontRef idx="minor">
            <a:schemeClr val="dk1"/>
          </a:fontRef>
        </p:style>
      </p:pic>
      <p:pic>
        <p:nvPicPr>
          <p:cNvPr id="4" name="Picture 3"/>
          <p:cNvPicPr>
            <a:picLocks noChangeAspect="1"/>
          </p:cNvPicPr>
          <p:nvPr/>
        </p:nvPicPr>
        <p:blipFill>
          <a:blip r:embed="rId7"/>
          <a:stretch>
            <a:fillRect/>
          </a:stretch>
        </p:blipFill>
        <p:spPr>
          <a:xfrm>
            <a:off x="5886003" y="1632585"/>
            <a:ext cx="5542744" cy="3228939"/>
          </a:xfrm>
          <a:prstGeom prst="rect">
            <a:avLst/>
          </a:prstGeom>
          <a:ln w="9525"/>
        </p:spPr>
        <p:style>
          <a:lnRef idx="1">
            <a:schemeClr val="dk1"/>
          </a:lnRef>
          <a:fillRef idx="2">
            <a:schemeClr val="dk1"/>
          </a:fillRef>
          <a:effectRef idx="1">
            <a:schemeClr val="dk1"/>
          </a:effectRef>
          <a:fontRef idx="minor">
            <a:schemeClr val="dk1"/>
          </a:fontRef>
        </p:style>
      </p:pic>
      <p:pic>
        <p:nvPicPr>
          <p:cNvPr id="1031" name="Picture 6" descr="image0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3226" y="116223"/>
            <a:ext cx="1923767" cy="388585"/>
          </a:xfrm>
          <a:prstGeom prst="rect">
            <a:avLst/>
          </a:prstGeom>
          <a:ln w="9525"/>
        </p:spPr>
        <p:style>
          <a:lnRef idx="1">
            <a:schemeClr val="dk1"/>
          </a:lnRef>
          <a:fillRef idx="2">
            <a:schemeClr val="dk1"/>
          </a:fillRef>
          <a:effectRef idx="1">
            <a:schemeClr val="dk1"/>
          </a:effectRef>
          <a:fontRef idx="minor">
            <a:schemeClr val="dk1"/>
          </a:fontRef>
        </p:style>
      </p:pic>
      <p:pic>
        <p:nvPicPr>
          <p:cNvPr id="1032" name="Picture 2" descr="image0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038251"/>
            <a:ext cx="3711511" cy="3302970"/>
          </a:xfrm>
          <a:prstGeom prst="rect">
            <a:avLst/>
          </a:prstGeom>
          <a:ln w="9525"/>
        </p:spPr>
        <p:style>
          <a:lnRef idx="1">
            <a:schemeClr val="dk1"/>
          </a:lnRef>
          <a:fillRef idx="2">
            <a:schemeClr val="dk1"/>
          </a:fillRef>
          <a:effectRef idx="1">
            <a:schemeClr val="dk1"/>
          </a:effectRef>
          <a:fontRef idx="minor">
            <a:schemeClr val="dk1"/>
          </a:fontRef>
        </p:style>
      </p:pic>
      <p:pic>
        <p:nvPicPr>
          <p:cNvPr id="12" name="Picture 11"/>
          <p:cNvPicPr>
            <a:picLocks noChangeAspect="1"/>
          </p:cNvPicPr>
          <p:nvPr/>
        </p:nvPicPr>
        <p:blipFill>
          <a:blip r:embed="rId10"/>
          <a:stretch>
            <a:fillRect/>
          </a:stretch>
        </p:blipFill>
        <p:spPr>
          <a:xfrm>
            <a:off x="4323354" y="3194328"/>
            <a:ext cx="7099661" cy="2502227"/>
          </a:xfrm>
          <a:prstGeom prst="rect">
            <a:avLst/>
          </a:prstGeom>
          <a:ln w="9525"/>
        </p:spPr>
        <p:style>
          <a:lnRef idx="1">
            <a:schemeClr val="dk1"/>
          </a:lnRef>
          <a:fillRef idx="2">
            <a:schemeClr val="dk1"/>
          </a:fillRef>
          <a:effectRef idx="1">
            <a:schemeClr val="dk1"/>
          </a:effectRef>
          <a:fontRef idx="minor">
            <a:schemeClr val="dk1"/>
          </a:fontRef>
        </p:style>
      </p:pic>
      <p:sp>
        <p:nvSpPr>
          <p:cNvPr id="11" name="Title 3"/>
          <p:cNvSpPr txBox="1">
            <a:spLocks/>
          </p:cNvSpPr>
          <p:nvPr/>
        </p:nvSpPr>
        <p:spPr>
          <a:xfrm>
            <a:off x="274638" y="298450"/>
            <a:ext cx="11887199" cy="912813"/>
          </a:xfrm>
          <a:prstGeom prst="rect">
            <a:avLst/>
          </a:prstGeom>
        </p:spPr>
        <p:txBody>
          <a:bodyPr/>
          <a:lst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a:lstStyle>
          <a:p>
            <a:r>
              <a:rPr lang="en-US" dirty="0" smtClean="0"/>
              <a:t>TypeScript Adoption</a:t>
            </a:r>
            <a:endParaRPr lang="en-US" dirty="0"/>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3637" y="2331518"/>
            <a:ext cx="2438400" cy="2438400"/>
          </a:xfrm>
          <a:prstGeom prst="rect">
            <a:avLst/>
          </a:prstGeom>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82674" y="2193995"/>
            <a:ext cx="2211678" cy="2713446"/>
          </a:xfrm>
          <a:prstGeom prst="rect">
            <a:avLst/>
          </a:prstGeom>
          <a:ln>
            <a:solidFill>
              <a:schemeClr val="tx1"/>
            </a:solidFill>
          </a:ln>
        </p:spPr>
      </p:pic>
    </p:spTree>
    <p:extLst>
      <p:ext uri="{BB962C8B-B14F-4D97-AF65-F5344CB8AC3E}">
        <p14:creationId xmlns:p14="http://schemas.microsoft.com/office/powerpoint/2010/main" val="4273855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Xbox Music and </a:t>
            </a:r>
            <a:r>
              <a:rPr lang="en-US" dirty="0" err="1" smtClean="0"/>
              <a:t>TypeScript</a:t>
            </a:r>
            <a:endParaRPr lang="en-US" dirty="0"/>
          </a:p>
        </p:txBody>
      </p:sp>
    </p:spTree>
    <p:extLst>
      <p:ext uri="{BB962C8B-B14F-4D97-AF65-F5344CB8AC3E}">
        <p14:creationId xmlns:p14="http://schemas.microsoft.com/office/powerpoint/2010/main" val="1599883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200" dirty="0" smtClean="0"/>
              <a:t>Frameworks</a:t>
            </a:r>
            <a:endParaRPr lang="en-US" sz="3200" dirty="0"/>
          </a:p>
          <a:p>
            <a:pPr lvl="1"/>
            <a:r>
              <a:rPr lang="en-US" sz="2000" dirty="0" smtClean="0"/>
              <a:t>Definitely Typed has 150+ community curated library </a:t>
            </a:r>
            <a:r>
              <a:rPr lang="en-US" sz="2000" dirty="0" err="1" smtClean="0"/>
              <a:t>typings</a:t>
            </a:r>
            <a:endParaRPr lang="en-US" sz="2000" dirty="0" smtClean="0"/>
          </a:p>
          <a:p>
            <a:pPr lvl="1"/>
            <a:r>
              <a:rPr lang="en-US" sz="2000" dirty="0" smtClean="0"/>
              <a:t>Over 90% of top 20 JavaScript frameworks covered</a:t>
            </a:r>
          </a:p>
          <a:p>
            <a:pPr lvl="1"/>
            <a:endParaRPr lang="en-US" sz="1200" dirty="0" smtClean="0"/>
          </a:p>
          <a:p>
            <a:r>
              <a:rPr lang="en-US" sz="3200" dirty="0" smtClean="0"/>
              <a:t>Tools</a:t>
            </a:r>
            <a:endParaRPr lang="en-US" sz="3200" dirty="0"/>
          </a:p>
          <a:p>
            <a:pPr lvl="1"/>
            <a:r>
              <a:rPr lang="en-US" sz="2000" i="1" dirty="0" smtClean="0"/>
              <a:t>Rich IDEs</a:t>
            </a:r>
            <a:r>
              <a:rPr lang="en-US" sz="2000" dirty="0" smtClean="0"/>
              <a:t>: Visual Studio, </a:t>
            </a:r>
            <a:r>
              <a:rPr lang="en-US" sz="2000" dirty="0" err="1" smtClean="0"/>
              <a:t>WebStorm</a:t>
            </a:r>
            <a:r>
              <a:rPr lang="en-US" sz="2000" dirty="0" smtClean="0"/>
              <a:t>, Cloud9, Brackets</a:t>
            </a:r>
            <a:endParaRPr lang="en-US" sz="2000" dirty="0"/>
          </a:p>
          <a:p>
            <a:pPr lvl="1"/>
            <a:r>
              <a:rPr lang="en-US" sz="2000" i="1" dirty="0" smtClean="0"/>
              <a:t>Text Editors</a:t>
            </a:r>
            <a:r>
              <a:rPr lang="en-US" sz="2000" dirty="0" smtClean="0"/>
              <a:t>: </a:t>
            </a:r>
            <a:r>
              <a:rPr lang="en-US" sz="2000" dirty="0" err="1" smtClean="0"/>
              <a:t>SublimeText</a:t>
            </a:r>
            <a:r>
              <a:rPr lang="en-US" sz="2000" dirty="0" smtClean="0"/>
              <a:t>, vi, </a:t>
            </a:r>
            <a:r>
              <a:rPr lang="en-US" sz="2000" dirty="0" err="1" smtClean="0"/>
              <a:t>Emacs</a:t>
            </a:r>
            <a:r>
              <a:rPr lang="en-US" sz="2000" dirty="0" smtClean="0"/>
              <a:t>, </a:t>
            </a:r>
            <a:r>
              <a:rPr lang="en-US" sz="2000" dirty="0" err="1" smtClean="0"/>
              <a:t>JSBin</a:t>
            </a:r>
            <a:endParaRPr lang="en-US" sz="2000" dirty="0" smtClean="0"/>
          </a:p>
          <a:p>
            <a:pPr lvl="1"/>
            <a:r>
              <a:rPr lang="en-US" sz="2000" i="1" dirty="0" smtClean="0"/>
              <a:t>Build Integration</a:t>
            </a:r>
            <a:r>
              <a:rPr lang="en-US" sz="2000" dirty="0" smtClean="0"/>
              <a:t>: ASP.NET, node.js, compile-in-client, Ruby, grunt</a:t>
            </a:r>
          </a:p>
          <a:p>
            <a:pPr lvl="1"/>
            <a:endParaRPr lang="en-US" sz="1200" dirty="0"/>
          </a:p>
          <a:p>
            <a:r>
              <a:rPr lang="en-US" sz="3200" dirty="0" smtClean="0"/>
              <a:t>Process</a:t>
            </a:r>
            <a:endParaRPr lang="en-US" sz="3200" dirty="0"/>
          </a:p>
          <a:p>
            <a:pPr lvl="1"/>
            <a:r>
              <a:rPr lang="en-US" sz="2000" dirty="0" smtClean="0"/>
              <a:t>Active Open Source development on </a:t>
            </a:r>
            <a:r>
              <a:rPr lang="en-US" sz="2000" dirty="0" err="1" smtClean="0"/>
              <a:t>CodePlex</a:t>
            </a:r>
            <a:endParaRPr lang="en-US" sz="2000" dirty="0"/>
          </a:p>
          <a:p>
            <a:pPr lvl="1"/>
            <a:r>
              <a:rPr lang="en-US" sz="2000" dirty="0" smtClean="0"/>
              <a:t>Thousands of discussion posts and tracked issues</a:t>
            </a:r>
            <a:endParaRPr lang="en-US" sz="2000" dirty="0"/>
          </a:p>
          <a:p>
            <a:endParaRPr lang="en-US" sz="2800" dirty="0"/>
          </a:p>
        </p:txBody>
      </p:sp>
      <p:sp>
        <p:nvSpPr>
          <p:cNvPr id="6" name="Text Placeholder 5"/>
          <p:cNvSpPr>
            <a:spLocks noGrp="1"/>
          </p:cNvSpPr>
          <p:nvPr>
            <p:ph type="body" sz="quarter" idx="11"/>
          </p:nvPr>
        </p:nvSpPr>
        <p:spPr/>
        <p:txBody>
          <a:bodyPr/>
          <a:lstStyle/>
          <a:p>
            <a:r>
              <a:rPr lang="en-US" sz="2000" dirty="0"/>
              <a:t>“</a:t>
            </a:r>
            <a:r>
              <a:rPr lang="en-US" sz="2000" dirty="0" err="1"/>
              <a:t>TypeScript</a:t>
            </a:r>
            <a:r>
              <a:rPr lang="en-US" sz="2000" dirty="0"/>
              <a:t> is quite a good piece of work for Visual Studio users, and smartly aligned with ES6.”</a:t>
            </a:r>
          </a:p>
          <a:p>
            <a:endParaRPr lang="en-US" sz="2000" dirty="0"/>
          </a:p>
          <a:p>
            <a:r>
              <a:rPr lang="en-US" sz="2000" dirty="0"/>
              <a:t>- </a:t>
            </a:r>
            <a:r>
              <a:rPr lang="en-US" sz="2000" i="1" dirty="0"/>
              <a:t>Brendan </a:t>
            </a:r>
            <a:r>
              <a:rPr lang="en-US" sz="2000" i="1" dirty="0" err="1" smtClean="0"/>
              <a:t>Eich</a:t>
            </a:r>
            <a:endParaRPr lang="en-US" sz="2000" i="1" dirty="0"/>
          </a:p>
        </p:txBody>
      </p:sp>
      <p:sp>
        <p:nvSpPr>
          <p:cNvPr id="3" name="Title 2"/>
          <p:cNvSpPr>
            <a:spLocks noGrp="1"/>
          </p:cNvSpPr>
          <p:nvPr>
            <p:ph type="title"/>
          </p:nvPr>
        </p:nvSpPr>
        <p:spPr/>
        <p:txBody>
          <a:bodyPr/>
          <a:lstStyle/>
          <a:p>
            <a:r>
              <a:rPr lang="en-US" dirty="0" err="1" smtClean="0"/>
              <a:t>TypeScript</a:t>
            </a:r>
            <a:r>
              <a:rPr lang="en-US" dirty="0" smtClean="0"/>
              <a:t> Ecosystem</a:t>
            </a:r>
            <a:endParaRPr lang="en-US" dirty="0"/>
          </a:p>
        </p:txBody>
      </p:sp>
    </p:spTree>
    <p:extLst>
      <p:ext uri="{BB962C8B-B14F-4D97-AF65-F5344CB8AC3E}">
        <p14:creationId xmlns:p14="http://schemas.microsoft.com/office/powerpoint/2010/main" val="198439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7" y="2125663"/>
            <a:ext cx="11734800" cy="912813"/>
          </a:xfrm>
        </p:spPr>
        <p:txBody>
          <a:bodyPr/>
          <a:lstStyle/>
          <a:p>
            <a:pPr algn="ctr"/>
            <a:r>
              <a:rPr lang="en-US" sz="4000" dirty="0" smtClean="0"/>
              <a:t>http://typescriptlang.org</a:t>
            </a:r>
            <a:r>
              <a:rPr lang="en-US" sz="4000" dirty="0"/>
              <a:t/>
            </a:r>
            <a:br>
              <a:rPr lang="en-US" sz="4000" dirty="0"/>
            </a:br>
            <a:endParaRPr lang="en-US" sz="4000" dirty="0"/>
          </a:p>
        </p:txBody>
      </p:sp>
    </p:spTree>
    <p:extLst>
      <p:ext uri="{BB962C8B-B14F-4D97-AF65-F5344CB8AC3E}">
        <p14:creationId xmlns:p14="http://schemas.microsoft.com/office/powerpoint/2010/main" val="1351212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p:txBody>
          <a:bodyPr/>
          <a:lstStyle/>
          <a:p>
            <a:r>
              <a:rPr lang="en-US" dirty="0" smtClean="0"/>
              <a:t>Use this slide to list resources, white papers, </a:t>
            </a:r>
            <a:br>
              <a:rPr lang="en-US" dirty="0" smtClean="0"/>
            </a:br>
            <a:r>
              <a:rPr lang="en-US" dirty="0" smtClean="0"/>
              <a:t>videos and links.</a:t>
            </a:r>
            <a:endParaRPr lang="en-US" dirty="0"/>
          </a:p>
        </p:txBody>
      </p:sp>
    </p:spTree>
    <p:extLst>
      <p:ext uri="{BB962C8B-B14F-4D97-AF65-F5344CB8AC3E}">
        <p14:creationId xmlns:p14="http://schemas.microsoft.com/office/powerpoint/2010/main" val="3445984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3"/>
          <p:cNvSpPr txBox="1">
            <a:spLocks/>
          </p:cNvSpPr>
          <p:nvPr/>
        </p:nvSpPr>
        <p:spPr>
          <a:xfrm>
            <a:off x="253219" y="4095143"/>
            <a:ext cx="11946719" cy="2085699"/>
          </a:xfrm>
          <a:prstGeom prst="rect">
            <a:avLst/>
          </a:prstGeom>
        </p:spPr>
        <p:txBody>
          <a:bodyPr vert="horz" wrap="square" lIns="182880" tIns="146304" rIns="182880" bIns="146304" rtlCol="0" anchor="t">
            <a:spAutoFit/>
          </a:bodyPr>
          <a:lst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a:lstStyle>
          <a:p>
            <a:pPr>
              <a:lnSpc>
                <a:spcPct val="90000"/>
              </a:lnSpc>
            </a:pPr>
            <a:r>
              <a:rPr lang="en-US" sz="3200" spc="-50" dirty="0">
                <a:gradFill>
                  <a:gsLst>
                    <a:gs pos="62393">
                      <a:srgbClr val="00BCF2"/>
                    </a:gs>
                    <a:gs pos="49000">
                      <a:srgbClr val="00BCF2"/>
                    </a:gs>
                  </a:gsLst>
                  <a:lin ang="5400000" scaled="0"/>
                </a:gradFill>
                <a:latin typeface="Segoe UI Semilight" panose="020B0402040204020203" pitchFamily="34" charset="0"/>
                <a:cs typeface="Segoe UI Semilight" panose="020B0402040204020203" pitchFamily="34" charset="0"/>
              </a:rPr>
              <a:t>Device distribution starts after sessions conclude today (</a:t>
            </a:r>
            <a:r>
              <a:rPr lang="en-US" sz="3200" spc="-50" dirty="0" smtClean="0">
                <a:gradFill>
                  <a:gsLst>
                    <a:gs pos="62393">
                      <a:srgbClr val="00BCF2"/>
                    </a:gs>
                    <a:gs pos="49000">
                      <a:srgbClr val="00BCF2"/>
                    </a:gs>
                  </a:gsLst>
                  <a:lin ang="5400000" scaled="0"/>
                </a:gradFill>
                <a:latin typeface="Segoe UI Semilight" panose="020B0402040204020203" pitchFamily="34" charset="0"/>
                <a:cs typeface="Segoe UI Semilight" panose="020B0402040204020203" pitchFamily="34" charset="0"/>
              </a:rPr>
              <a:t>approximately </a:t>
            </a:r>
            <a:r>
              <a:rPr lang="en-US" sz="3200" spc="-50" dirty="0">
                <a:gradFill>
                  <a:gsLst>
                    <a:gs pos="62393">
                      <a:srgbClr val="00BCF2"/>
                    </a:gs>
                    <a:gs pos="49000">
                      <a:srgbClr val="00BCF2"/>
                    </a:gs>
                  </a:gsLst>
                  <a:lin ang="5400000" scaled="0"/>
                </a:gradFill>
                <a:latin typeface="Segoe UI Semilight" panose="020B0402040204020203" pitchFamily="34" charset="0"/>
                <a:cs typeface="Segoe UI Semilight" panose="020B0402040204020203" pitchFamily="34" charset="0"/>
              </a:rPr>
              <a:t>6:00pm) in the Big Room, Hall D.  </a:t>
            </a:r>
          </a:p>
          <a:p>
            <a:pPr>
              <a:lnSpc>
                <a:spcPct val="90000"/>
              </a:lnSpc>
              <a:spcBef>
                <a:spcPts val="1000"/>
              </a:spcBef>
            </a:pPr>
            <a:r>
              <a:rPr lang="en-US" sz="2800" dirty="0">
                <a:gradFill>
                  <a:gsLst>
                    <a:gs pos="15385">
                      <a:srgbClr val="FFFFFF"/>
                    </a:gs>
                    <a:gs pos="26496">
                      <a:srgbClr val="FFFFFF"/>
                    </a:gs>
                  </a:gsLst>
                  <a:lin ang="5400000" scaled="0"/>
                </a:gradFill>
                <a:latin typeface="Segoe UI Semilight" panose="020B0402040204020203" pitchFamily="34" charset="0"/>
                <a:cs typeface="Segoe UI Semilight" panose="020B0402040204020203" pitchFamily="34" charset="0"/>
              </a:rPr>
              <a:t>If you choose not to pick up your devices tonight, distribution </a:t>
            </a:r>
            <a:r>
              <a:rPr lang="en-US" sz="2800" dirty="0" smtClean="0">
                <a:gradFill>
                  <a:gsLst>
                    <a:gs pos="15385">
                      <a:srgbClr val="FFFFFF"/>
                    </a:gs>
                    <a:gs pos="26496">
                      <a:srgbClr val="FFFFFF"/>
                    </a:gs>
                  </a:gsLst>
                  <a:lin ang="5400000" scaled="0"/>
                </a:gradFill>
                <a:latin typeface="Segoe UI Semilight" panose="020B0402040204020203" pitchFamily="34" charset="0"/>
                <a:cs typeface="Segoe UI Semilight" panose="020B0402040204020203" pitchFamily="34" charset="0"/>
              </a:rPr>
              <a:t>will </a:t>
            </a:r>
            <a:r>
              <a:rPr lang="en-US" sz="2800" dirty="0">
                <a:gradFill>
                  <a:gsLst>
                    <a:gs pos="15385">
                      <a:srgbClr val="FFFFFF"/>
                    </a:gs>
                    <a:gs pos="26496">
                      <a:srgbClr val="FFFFFF"/>
                    </a:gs>
                  </a:gsLst>
                  <a:lin ang="5400000" scaled="0"/>
                </a:gradFill>
                <a:latin typeface="Segoe UI Semilight" panose="020B0402040204020203" pitchFamily="34" charset="0"/>
                <a:cs typeface="Segoe UI Semilight" panose="020B0402040204020203" pitchFamily="34" charset="0"/>
              </a:rPr>
              <a:t>continue for the duration of the conference at Registration </a:t>
            </a:r>
            <a:r>
              <a:rPr lang="en-US" sz="2800" dirty="0" smtClean="0">
                <a:gradFill>
                  <a:gsLst>
                    <a:gs pos="15385">
                      <a:srgbClr val="FFFFFF"/>
                    </a:gs>
                    <a:gs pos="26496">
                      <a:srgbClr val="FFFFFF"/>
                    </a:gs>
                  </a:gsLst>
                  <a:lin ang="5400000" scaled="0"/>
                </a:gradFill>
                <a:latin typeface="Segoe UI Semilight" panose="020B0402040204020203" pitchFamily="34" charset="0"/>
                <a:cs typeface="Segoe UI Semilight" panose="020B0402040204020203" pitchFamily="34" charset="0"/>
              </a:rPr>
              <a:t>in </a:t>
            </a:r>
            <a:r>
              <a:rPr lang="en-US" sz="2800" dirty="0">
                <a:gradFill>
                  <a:gsLst>
                    <a:gs pos="15385">
                      <a:srgbClr val="FFFFFF"/>
                    </a:gs>
                    <a:gs pos="26496">
                      <a:srgbClr val="FFFFFF"/>
                    </a:gs>
                  </a:gsLst>
                  <a:lin ang="5400000" scaled="0"/>
                </a:gradFill>
                <a:latin typeface="Segoe UI Semilight" panose="020B0402040204020203" pitchFamily="34" charset="0"/>
                <a:cs typeface="Segoe UI Semilight" panose="020B0402040204020203" pitchFamily="34" charset="0"/>
              </a:rPr>
              <a:t>the North </a:t>
            </a:r>
            <a:r>
              <a:rPr lang="en-US" sz="2800" dirty="0" smtClean="0">
                <a:gradFill>
                  <a:gsLst>
                    <a:gs pos="15385">
                      <a:srgbClr val="FFFFFF"/>
                    </a:gs>
                    <a:gs pos="26496">
                      <a:srgbClr val="FFFFFF"/>
                    </a:gs>
                  </a:gsLst>
                  <a:lin ang="5400000" scaled="0"/>
                </a:gradFill>
                <a:latin typeface="Segoe UI Semilight" panose="020B0402040204020203" pitchFamily="34" charset="0"/>
                <a:cs typeface="Segoe UI Semilight" panose="020B0402040204020203" pitchFamily="34" charset="0"/>
              </a:rPr>
              <a:t>Lobby.</a:t>
            </a:r>
            <a:endParaRPr lang="en-US" sz="2800" dirty="0">
              <a:gradFill>
                <a:gsLst>
                  <a:gs pos="15385">
                    <a:srgbClr val="FFFFFF"/>
                  </a:gs>
                  <a:gs pos="26496">
                    <a:srgbClr val="FFFFFF"/>
                  </a:gs>
                </a:gsLst>
                <a:lin ang="5400000" scaled="0"/>
              </a:gradFill>
              <a:latin typeface="Segoe UI Semilight" panose="020B0402040204020203" pitchFamily="34" charset="0"/>
              <a:cs typeface="Segoe UI Semilight" panose="020B0402040204020203" pitchFamily="34" charset="0"/>
            </a:endParaRPr>
          </a:p>
        </p:txBody>
      </p:sp>
      <p:sp>
        <p:nvSpPr>
          <p:cNvPr id="15" name="Title 3"/>
          <p:cNvSpPr txBox="1">
            <a:spLocks/>
          </p:cNvSpPr>
          <p:nvPr/>
        </p:nvSpPr>
        <p:spPr>
          <a:xfrm>
            <a:off x="253219" y="2968023"/>
            <a:ext cx="10033001" cy="1209562"/>
          </a:xfrm>
          <a:prstGeom prst="rect">
            <a:avLst/>
          </a:prstGeom>
        </p:spPr>
        <p:txBody>
          <a:bodyPr vert="horz" wrap="square" lIns="182880" tIns="146304" rIns="182880" bIns="146304" rtlCol="0" anchor="b" anchorCtr="0">
            <a:spAutoFit/>
          </a:bodyPr>
          <a:lst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a:lstStyle>
          <a:p>
            <a:pPr>
              <a:lnSpc>
                <a:spcPct val="90000"/>
              </a:lnSpc>
            </a:pPr>
            <a:r>
              <a:rPr lang="en-US" sz="6600" dirty="0">
                <a:gradFill>
                  <a:gsLst>
                    <a:gs pos="82906">
                      <a:srgbClr val="FFFFFF"/>
                    </a:gs>
                    <a:gs pos="66981">
                      <a:srgbClr val="FFFFFF"/>
                    </a:gs>
                  </a:gsLst>
                  <a:lin ang="5400000" scaled="0"/>
                </a:gradFill>
              </a:rPr>
              <a:t>Get your goodies</a:t>
            </a:r>
          </a:p>
        </p:txBody>
      </p:sp>
      <p:sp>
        <p:nvSpPr>
          <p:cNvPr id="2" name="Rectangle 1"/>
          <p:cNvSpPr/>
          <p:nvPr/>
        </p:nvSpPr>
        <p:spPr bwMode="auto">
          <a:xfrm>
            <a:off x="0" y="0"/>
            <a:ext cx="12436475" cy="296802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5003538" y="340645"/>
            <a:ext cx="6853370" cy="2401250"/>
            <a:chOff x="4720029" y="241311"/>
            <a:chExt cx="7293780" cy="2555558"/>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l="2083" t="19107" r="6096" b="14321"/>
            <a:stretch/>
          </p:blipFill>
          <p:spPr>
            <a:xfrm>
              <a:off x="7589838" y="241311"/>
              <a:ext cx="4423971" cy="2555558"/>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0029" y="775417"/>
              <a:ext cx="4578604" cy="2007525"/>
            </a:xfrm>
            <a:prstGeom prst="rect">
              <a:avLst/>
            </a:prstGeom>
          </p:spPr>
        </p:pic>
      </p:grpSp>
      <p:sp>
        <p:nvSpPr>
          <p:cNvPr id="3" name="TextBox 2"/>
          <p:cNvSpPr txBox="1"/>
          <p:nvPr/>
        </p:nvSpPr>
        <p:spPr>
          <a:xfrm>
            <a:off x="253216" y="1048445"/>
            <a:ext cx="5507819" cy="1077218"/>
          </a:xfrm>
          <a:prstGeom prst="rect">
            <a:avLst/>
          </a:prstGeom>
          <a:noFill/>
        </p:spPr>
        <p:txBody>
          <a:bodyPr wrap="square" lIns="182880" rtlCol="0">
            <a:spAutoFit/>
          </a:bodyPr>
          <a:lstStyle/>
          <a:p>
            <a:r>
              <a:rPr lang="en-US" sz="3200" spc="-90" dirty="0" smtClean="0">
                <a:gradFill>
                  <a:gsLst>
                    <a:gs pos="15929">
                      <a:srgbClr val="00BCF2"/>
                    </a:gs>
                    <a:gs pos="62000">
                      <a:srgbClr val="00BCF2"/>
                    </a:gs>
                  </a:gsLst>
                  <a:lin ang="5400000" scaled="0"/>
                </a:gradFill>
                <a:latin typeface="Segoe UI Light"/>
              </a:rPr>
              <a:t>Acer </a:t>
            </a:r>
            <a:r>
              <a:rPr lang="en-US" sz="3200" spc="-90" dirty="0" err="1" smtClean="0">
                <a:gradFill>
                  <a:gsLst>
                    <a:gs pos="15929">
                      <a:srgbClr val="00BCF2"/>
                    </a:gs>
                    <a:gs pos="62000">
                      <a:srgbClr val="00BCF2"/>
                    </a:gs>
                  </a:gsLst>
                  <a:lin ang="5400000" scaled="0"/>
                </a:gradFill>
                <a:latin typeface="Segoe UI Light"/>
              </a:rPr>
              <a:t>Iconia</a:t>
            </a:r>
            <a:r>
              <a:rPr lang="en-US" sz="3200" spc="-90" dirty="0" smtClean="0">
                <a:gradFill>
                  <a:gsLst>
                    <a:gs pos="15929">
                      <a:srgbClr val="00BCF2"/>
                    </a:gs>
                    <a:gs pos="62000">
                      <a:srgbClr val="00BCF2"/>
                    </a:gs>
                  </a:gsLst>
                  <a:lin ang="5400000" scaled="0"/>
                </a:gradFill>
                <a:latin typeface="Segoe UI Light"/>
              </a:rPr>
              <a:t> W3, Surface Pro, </a:t>
            </a:r>
            <a:br>
              <a:rPr lang="en-US" sz="3200" spc="-90" dirty="0" smtClean="0">
                <a:gradFill>
                  <a:gsLst>
                    <a:gs pos="15929">
                      <a:srgbClr val="00BCF2"/>
                    </a:gs>
                    <a:gs pos="62000">
                      <a:srgbClr val="00BCF2"/>
                    </a:gs>
                  </a:gsLst>
                  <a:lin ang="5400000" scaled="0"/>
                </a:gradFill>
                <a:latin typeface="Segoe UI Light"/>
              </a:rPr>
            </a:br>
            <a:r>
              <a:rPr lang="en-US" sz="3200" spc="-90" dirty="0" smtClean="0">
                <a:gradFill>
                  <a:gsLst>
                    <a:gs pos="15929">
                      <a:srgbClr val="00BCF2"/>
                    </a:gs>
                    <a:gs pos="62000">
                      <a:srgbClr val="00BCF2"/>
                    </a:gs>
                  </a:gsLst>
                  <a:lin ang="5400000" scaled="0"/>
                </a:gradFill>
                <a:latin typeface="Segoe UI Light"/>
              </a:rPr>
              <a:t>and Surface </a:t>
            </a:r>
            <a:r>
              <a:rPr lang="en-US" sz="3200" spc="-90" dirty="0">
                <a:gradFill>
                  <a:gsLst>
                    <a:gs pos="15929">
                      <a:srgbClr val="00BCF2"/>
                    </a:gs>
                    <a:gs pos="62000">
                      <a:srgbClr val="00BCF2"/>
                    </a:gs>
                  </a:gsLst>
                  <a:lin ang="5400000" scaled="0"/>
                </a:gradFill>
                <a:latin typeface="Segoe UI Light"/>
              </a:rPr>
              <a:t>Type Cover</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318" y="6221405"/>
            <a:ext cx="598738" cy="395337"/>
          </a:xfrm>
          <a:prstGeom prst="rect">
            <a:avLst/>
          </a:prstGeom>
        </p:spPr>
      </p:pic>
      <p:grpSp>
        <p:nvGrpSpPr>
          <p:cNvPr id="12" name="Group 11"/>
          <p:cNvGrpSpPr>
            <a:grpSpLocks noChangeAspect="1"/>
          </p:cNvGrpSpPr>
          <p:nvPr/>
        </p:nvGrpSpPr>
        <p:grpSpPr>
          <a:xfrm>
            <a:off x="10821757" y="6365923"/>
            <a:ext cx="1242438" cy="264974"/>
            <a:chOff x="4846638" y="3441700"/>
            <a:chExt cx="5910262" cy="1260475"/>
          </a:xfrm>
        </p:grpSpPr>
        <p:sp>
          <p:nvSpPr>
            <p:cNvPr id="16"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a:solidFill>
                  <a:srgbClr val="000000"/>
                </a:solidFill>
              </a:endParaRPr>
            </a:p>
          </p:txBody>
        </p:sp>
        <p:sp>
          <p:nvSpPr>
            <p:cNvPr id="17"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a:solidFill>
                  <a:srgbClr val="000000"/>
                </a:solidFill>
              </a:endParaRPr>
            </a:p>
          </p:txBody>
        </p:sp>
        <p:sp>
          <p:nvSpPr>
            <p:cNvPr id="18"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a:solidFill>
                  <a:srgbClr val="000000"/>
                </a:solidFill>
              </a:endParaRPr>
            </a:p>
          </p:txBody>
        </p:sp>
        <p:sp>
          <p:nvSpPr>
            <p:cNvPr id="19"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a:solidFill>
                  <a:srgbClr val="000000"/>
                </a:solidFill>
              </a:endParaRPr>
            </a:p>
          </p:txBody>
        </p:sp>
        <p:sp>
          <p:nvSpPr>
            <p:cNvPr id="20"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US">
                <a:solidFill>
                  <a:srgbClr val="000000"/>
                </a:solidFill>
              </a:endParaRPr>
            </a:p>
          </p:txBody>
        </p:sp>
      </p:grpSp>
    </p:spTree>
    <p:extLst>
      <p:ext uri="{BB962C8B-B14F-4D97-AF65-F5344CB8AC3E}">
        <p14:creationId xmlns:p14="http://schemas.microsoft.com/office/powerpoint/2010/main" val="785524254"/>
      </p:ext>
    </p:extLst>
  </p:cSld>
  <p:clrMapOvr>
    <a:masterClrMapping/>
  </p:clrMapOvr>
  <mc:AlternateContent xmlns:mc="http://schemas.openxmlformats.org/markup-compatibility/2006">
    <mc:Choice xmlns:p14="http://schemas.microsoft.com/office/powerpoint/2010/main" Requires="p14">
      <p:transition spd="slow" p14:dur="800">
        <p:strips dir="ld"/>
      </p:transition>
    </mc:Choice>
    <mc:Fallback>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5" presetClass="path" presetSubtype="0" decel="100000" fill="hold" nodeType="withEffect">
                                  <p:stCondLst>
                                    <p:cond delay="0"/>
                                  </p:stCondLst>
                                  <p:childTnLst>
                                    <p:animMotion origin="layout" path="M -3.71968E-6 -4.23513E-6 L 0.00996 -0.04403 " pathEditMode="relative" rAng="0" ptsTypes="AA">
                                      <p:cBhvr>
                                        <p:cTn id="9" dur="700" spd="-100000" fill="hold"/>
                                        <p:tgtEl>
                                          <p:spTgt spid="4"/>
                                        </p:tgtEl>
                                        <p:attrNameLst>
                                          <p:attrName>ppt_x</p:attrName>
                                          <p:attrName>ppt_y</p:attrName>
                                        </p:attrNameLst>
                                      </p:cBhvr>
                                      <p:rCtr x="498" y="-2202"/>
                                    </p:animMotion>
                                  </p:childTnLst>
                                </p:cTn>
                              </p:par>
                              <p:par>
                                <p:cTn id="10" presetID="10" presetClass="entr" presetSubtype="0" fill="hold" grpId="0" nodeType="withEffect">
                                  <p:stCondLst>
                                    <p:cond delay="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35" presetClass="path" presetSubtype="0" decel="100000" fill="hold" grpId="1" nodeType="withEffect">
                                  <p:stCondLst>
                                    <p:cond delay="200"/>
                                  </p:stCondLst>
                                  <p:childTnLst>
                                    <p:animMotion origin="layout" path="M -3.71968E-6 -4.23513E-6 L 0.00996 -0.04403 " pathEditMode="relative" rAng="0" ptsTypes="AA">
                                      <p:cBhvr>
                                        <p:cTn id="14" dur="700" spd="-100000" fill="hold"/>
                                        <p:tgtEl>
                                          <p:spTgt spid="3"/>
                                        </p:tgtEl>
                                        <p:attrNameLst>
                                          <p:attrName>ppt_x</p:attrName>
                                          <p:attrName>ppt_y</p:attrName>
                                        </p:attrNameLst>
                                      </p:cBhvr>
                                      <p:rCtr x="498" y="-2202"/>
                                    </p:animMotion>
                                  </p:childTnLst>
                                </p:cTn>
                              </p:par>
                              <p:par>
                                <p:cTn id="15" presetID="10" presetClass="entr" presetSubtype="0" fill="hold" grpId="0" nodeType="withEffect">
                                  <p:stCondLst>
                                    <p:cond delay="4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35" presetClass="path" presetSubtype="0" decel="100000" fill="hold" grpId="1" nodeType="withEffect">
                                  <p:stCondLst>
                                    <p:cond delay="400"/>
                                  </p:stCondLst>
                                  <p:childTnLst>
                                    <p:animMotion origin="layout" path="M -3.71968E-6 -4.23513E-6 L 0.00996 -0.04403 " pathEditMode="relative" rAng="0" ptsTypes="AA">
                                      <p:cBhvr>
                                        <p:cTn id="19" dur="700" spd="-100000" fill="hold"/>
                                        <p:tgtEl>
                                          <p:spTgt spid="15"/>
                                        </p:tgtEl>
                                        <p:attrNameLst>
                                          <p:attrName>ppt_x</p:attrName>
                                          <p:attrName>ppt_y</p:attrName>
                                        </p:attrNameLst>
                                      </p:cBhvr>
                                      <p:rCtr x="498" y="-2202"/>
                                    </p:animMotion>
                                  </p:childTnLst>
                                </p:cTn>
                              </p:par>
                              <p:par>
                                <p:cTn id="20" presetID="10" presetClass="entr" presetSubtype="0" fill="hold" grpId="0"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35" presetClass="path" presetSubtype="0" decel="100000" fill="hold" grpId="1" nodeType="withEffect">
                                  <p:stCondLst>
                                    <p:cond delay="600"/>
                                  </p:stCondLst>
                                  <p:childTnLst>
                                    <p:animMotion origin="layout" path="M 1.75645E-6 -3.01861E-6 L 0.00995 -0.04403 " pathEditMode="relative" rAng="0" ptsTypes="AA">
                                      <p:cBhvr>
                                        <p:cTn id="24" dur="700" spd="-100000" fill="hold"/>
                                        <p:tgtEl>
                                          <p:spTgt spid="9"/>
                                        </p:tgtEl>
                                        <p:attrNameLst>
                                          <p:attrName>ppt_x</p:attrName>
                                          <p:attrName>ppt_y</p:attrName>
                                        </p:attrNameLst>
                                      </p:cBhvr>
                                      <p:rCtr x="498" y="-22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15"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bwMode="auto">
          <a:xfrm>
            <a:off x="4759570" y="1735016"/>
            <a:ext cx="4736122" cy="4736122"/>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Isosceles Triangle 11"/>
          <p:cNvSpPr/>
          <p:nvPr/>
        </p:nvSpPr>
        <p:spPr bwMode="auto">
          <a:xfrm rot="5400000">
            <a:off x="7589748" y="3663852"/>
            <a:ext cx="4554072" cy="896294"/>
          </a:xfrm>
          <a:prstGeom prst="triangle">
            <a:avLst/>
          </a:prstGeom>
          <a:gradFill flip="none" rotWithShape="1">
            <a:gsLst>
              <a:gs pos="0">
                <a:schemeClr val="bg2"/>
              </a:gs>
              <a:gs pos="100000">
                <a:schemeClr val="bg2">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gradFill>
                  <a:gsLst>
                    <a:gs pos="42478">
                      <a:schemeClr val="bg1"/>
                    </a:gs>
                    <a:gs pos="83000">
                      <a:schemeClr val="bg1"/>
                    </a:gs>
                  </a:gsLst>
                  <a:lin ang="5400000" scaled="1"/>
                </a:gradFill>
              </a:rPr>
              <a:t>Evaluate this session</a:t>
            </a:r>
            <a:endParaRPr lang="en-US" dirty="0">
              <a:gradFill>
                <a:gsLst>
                  <a:gs pos="42478">
                    <a:schemeClr val="bg1"/>
                  </a:gs>
                  <a:gs pos="83000">
                    <a:schemeClr val="bg1"/>
                  </a:gs>
                </a:gsLst>
                <a:lin ang="5400000" scaled="1"/>
              </a:gradFill>
            </a:endParaRPr>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42478">
                      <a:schemeClr val="bg1"/>
                    </a:gs>
                    <a:gs pos="83000">
                      <a:schemeClr val="bg1"/>
                    </a:gs>
                  </a:gsLst>
                  <a:lin ang="5400000" scaled="1"/>
                </a:gradFill>
                <a:latin typeface="+mn-lt"/>
              </a:rPr>
              <a:t>Scan this QR code</a:t>
            </a:r>
            <a:r>
              <a:rPr lang="en-US" b="1" dirty="0">
                <a:gradFill>
                  <a:gsLst>
                    <a:gs pos="42478">
                      <a:schemeClr val="bg1"/>
                    </a:gs>
                    <a:gs pos="83000">
                      <a:schemeClr val="bg1"/>
                    </a:gs>
                  </a:gsLst>
                  <a:lin ang="5400000" scaled="1"/>
                </a:gradFill>
              </a:rPr>
              <a:t> </a:t>
            </a:r>
            <a:r>
              <a:rPr lang="en-US" dirty="0">
                <a:gradFill>
                  <a:gsLst>
                    <a:gs pos="42478">
                      <a:schemeClr val="bg1"/>
                    </a:gs>
                    <a:gs pos="83000">
                      <a:schemeClr val="bg1"/>
                    </a:gs>
                  </a:gsLst>
                  <a:lin ang="5400000" scaled="1"/>
                </a:gradFill>
              </a:rPr>
              <a:t>to evaluate this session and be automatically entered in a </a:t>
            </a:r>
            <a:r>
              <a:rPr lang="en-US" dirty="0" smtClean="0">
                <a:gradFill>
                  <a:gsLst>
                    <a:gs pos="42478">
                      <a:schemeClr val="bg1"/>
                    </a:gs>
                    <a:gs pos="83000">
                      <a:schemeClr val="bg1"/>
                    </a:gs>
                  </a:gsLst>
                  <a:lin ang="5400000" scaled="1"/>
                </a:gradFill>
              </a:rPr>
              <a:t>drawing </a:t>
            </a:r>
            <a:r>
              <a:rPr lang="en-US" dirty="0">
                <a:gradFill>
                  <a:gsLst>
                    <a:gs pos="42478">
                      <a:schemeClr val="bg1"/>
                    </a:gs>
                    <a:gs pos="83000">
                      <a:schemeClr val="bg1"/>
                    </a:gs>
                  </a:gsLst>
                  <a:lin ang="5400000" scaled="1"/>
                </a:gradFill>
              </a:rPr>
              <a:t>to </a:t>
            </a:r>
            <a:r>
              <a:rPr lang="en-US" dirty="0" smtClean="0">
                <a:gradFill>
                  <a:gsLst>
                    <a:gs pos="42478">
                      <a:schemeClr val="bg1"/>
                    </a:gs>
                    <a:gs pos="83000">
                      <a:schemeClr val="bg1"/>
                    </a:gs>
                  </a:gsLst>
                  <a:lin ang="5400000" scaled="1"/>
                </a:gradFill>
              </a:rPr>
              <a:t>win </a:t>
            </a:r>
            <a:r>
              <a:rPr lang="en-US" dirty="0">
                <a:gradFill>
                  <a:gsLst>
                    <a:gs pos="42478">
                      <a:schemeClr val="bg1"/>
                    </a:gs>
                    <a:gs pos="83000">
                      <a:schemeClr val="bg1"/>
                    </a:gs>
                  </a:gsLst>
                  <a:lin ang="5400000" scaled="1"/>
                </a:gradFill>
              </a:rPr>
              <a:t>a </a:t>
            </a:r>
            <a:r>
              <a:rPr lang="en-US" dirty="0" smtClean="0">
                <a:gradFill>
                  <a:gsLst>
                    <a:gs pos="42478">
                      <a:schemeClr val="bg1"/>
                    </a:gs>
                    <a:gs pos="83000">
                      <a:schemeClr val="bg1"/>
                    </a:gs>
                  </a:gsLst>
                  <a:lin ang="5400000" scaled="1"/>
                </a:gradFill>
              </a:rPr>
              <a:t>prize!</a:t>
            </a:r>
            <a:endParaRPr lang="en-US" b="1" dirty="0">
              <a:gradFill>
                <a:gsLst>
                  <a:gs pos="42478">
                    <a:schemeClr val="bg1"/>
                  </a:gs>
                  <a:gs pos="83000">
                    <a:schemeClr val="bg1"/>
                  </a:gs>
                </a:gsLst>
                <a:lin ang="5400000" scaled="1"/>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1631" y="1817077"/>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87702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err="1" smtClean="0"/>
              <a:t>TypeScript</a:t>
            </a:r>
            <a:r>
              <a:rPr lang="en-US" sz="4800" dirty="0" smtClean="0"/>
              <a:t>: Application </a:t>
            </a:r>
            <a:r>
              <a:rPr lang="en-US" sz="4800" dirty="0"/>
              <a:t>scale JavaScript</a:t>
            </a:r>
          </a:p>
        </p:txBody>
      </p:sp>
      <p:sp>
        <p:nvSpPr>
          <p:cNvPr id="3" name="Subtitle 2"/>
          <p:cNvSpPr>
            <a:spLocks noGrp="1"/>
          </p:cNvSpPr>
          <p:nvPr>
            <p:ph type="subTitle" idx="1"/>
          </p:nvPr>
        </p:nvSpPr>
        <p:spPr/>
        <p:txBody>
          <a:bodyPr/>
          <a:lstStyle/>
          <a:p>
            <a:r>
              <a:rPr lang="en-US" dirty="0" smtClean="0"/>
              <a:t>Anders Hejlsberg</a:t>
            </a:r>
            <a:endParaRPr lang="en-US" dirty="0"/>
          </a:p>
          <a:p>
            <a:r>
              <a:rPr lang="en-US" dirty="0" smtClean="0"/>
              <a:t>Technical Fellow</a:t>
            </a:r>
            <a:endParaRPr lang="en-US" dirty="0"/>
          </a:p>
          <a:p>
            <a:r>
              <a:rPr lang="en-US" dirty="0" smtClean="0"/>
              <a:t>3-314</a:t>
            </a:r>
            <a:endParaRPr lang="en-US" dirty="0"/>
          </a:p>
        </p:txBody>
      </p:sp>
    </p:spTree>
    <p:extLst>
      <p:ext uri="{BB962C8B-B14F-4D97-AF65-F5344CB8AC3E}">
        <p14:creationId xmlns:p14="http://schemas.microsoft.com/office/powerpoint/2010/main" val="4046530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544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a:t>Application scale JavaScript</a:t>
            </a:r>
            <a:br>
              <a:rPr lang="en-US" sz="4000" dirty="0"/>
            </a:br>
            <a:r>
              <a:rPr lang="en-US" sz="4000" dirty="0"/>
              <a:t>development is hard.</a:t>
            </a:r>
            <a:br>
              <a:rPr lang="en-US" sz="4000" dirty="0"/>
            </a:br>
            <a:endParaRPr lang="en-US" sz="4000" dirty="0"/>
          </a:p>
        </p:txBody>
      </p:sp>
    </p:spTree>
    <p:extLst>
      <p:ext uri="{BB962C8B-B14F-4D97-AF65-F5344CB8AC3E}">
        <p14:creationId xmlns:p14="http://schemas.microsoft.com/office/powerpoint/2010/main" val="591149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538" y="2125663"/>
            <a:ext cx="10439398" cy="912813"/>
          </a:xfrm>
        </p:spPr>
        <p:txBody>
          <a:bodyPr/>
          <a:lstStyle/>
          <a:p>
            <a:pPr algn="ctr"/>
            <a:r>
              <a:rPr lang="en-US" sz="4000" dirty="0" err="1" smtClean="0"/>
              <a:t>TypeScript</a:t>
            </a:r>
            <a:r>
              <a:rPr lang="en-US" sz="4000" dirty="0" smtClean="0"/>
              <a:t>: A </a:t>
            </a:r>
            <a:r>
              <a:rPr lang="en-US" sz="4000" dirty="0"/>
              <a:t>language for application </a:t>
            </a:r>
            <a:r>
              <a:rPr lang="en-US" sz="4000" dirty="0" smtClean="0"/>
              <a:t>scale JavaScript </a:t>
            </a:r>
            <a:r>
              <a:rPr lang="en-US" sz="4000" dirty="0"/>
              <a:t>development.</a:t>
            </a:r>
            <a:br>
              <a:rPr lang="en-US" sz="4000" dirty="0"/>
            </a:br>
            <a:endParaRPr lang="en-US" sz="4000" dirty="0"/>
          </a:p>
        </p:txBody>
      </p:sp>
    </p:spTree>
    <p:extLst>
      <p:ext uri="{BB962C8B-B14F-4D97-AF65-F5344CB8AC3E}">
        <p14:creationId xmlns:p14="http://schemas.microsoft.com/office/powerpoint/2010/main" val="819755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7" y="2125663"/>
            <a:ext cx="11734800" cy="912813"/>
          </a:xfrm>
        </p:spPr>
        <p:txBody>
          <a:bodyPr/>
          <a:lstStyle/>
          <a:p>
            <a:pPr algn="ctr"/>
            <a:r>
              <a:rPr lang="en-US" sz="4000" dirty="0" err="1" smtClean="0"/>
              <a:t>TypeScript</a:t>
            </a:r>
            <a:r>
              <a:rPr lang="en-US" sz="4000" dirty="0" smtClean="0"/>
              <a:t>: A typed </a:t>
            </a:r>
            <a:r>
              <a:rPr lang="en-US" sz="4000" dirty="0"/>
              <a:t>superset of </a:t>
            </a:r>
            <a:r>
              <a:rPr lang="en-US" sz="4000" dirty="0" smtClean="0"/>
              <a:t>JavaScript that </a:t>
            </a:r>
            <a:r>
              <a:rPr lang="en-US" sz="4000" dirty="0"/>
              <a:t>compiles to plain JavaScript.</a:t>
            </a:r>
            <a:br>
              <a:rPr lang="en-US" sz="4000" dirty="0"/>
            </a:br>
            <a:endParaRPr lang="en-US" sz="4000" dirty="0"/>
          </a:p>
        </p:txBody>
      </p:sp>
    </p:spTree>
    <p:extLst>
      <p:ext uri="{BB962C8B-B14F-4D97-AF65-F5344CB8AC3E}">
        <p14:creationId xmlns:p14="http://schemas.microsoft.com/office/powerpoint/2010/main" val="3569503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7" y="2125663"/>
            <a:ext cx="11734800" cy="912813"/>
          </a:xfrm>
        </p:spPr>
        <p:txBody>
          <a:bodyPr/>
          <a:lstStyle/>
          <a:p>
            <a:pPr algn="ctr"/>
            <a:r>
              <a:rPr lang="en-US" sz="4000" dirty="0" smtClean="0"/>
              <a:t>Any browser. Any host. Any OS.</a:t>
            </a:r>
            <a:r>
              <a:rPr lang="en-US" sz="4000" dirty="0"/>
              <a:t/>
            </a:r>
            <a:br>
              <a:rPr lang="en-US" sz="4000" dirty="0"/>
            </a:br>
            <a:endParaRPr lang="en-US" sz="4000" dirty="0"/>
          </a:p>
        </p:txBody>
      </p:sp>
    </p:spTree>
    <p:extLst>
      <p:ext uri="{BB962C8B-B14F-4D97-AF65-F5344CB8AC3E}">
        <p14:creationId xmlns:p14="http://schemas.microsoft.com/office/powerpoint/2010/main" val="1039755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7" y="2125663"/>
            <a:ext cx="11734800" cy="912813"/>
          </a:xfrm>
        </p:spPr>
        <p:txBody>
          <a:bodyPr/>
          <a:lstStyle/>
          <a:p>
            <a:pPr algn="ctr"/>
            <a:r>
              <a:rPr lang="en-US" sz="4000" dirty="0" smtClean="0"/>
              <a:t>Open Source.</a:t>
            </a:r>
            <a:r>
              <a:rPr lang="en-US" sz="4000" dirty="0"/>
              <a:t/>
            </a:r>
            <a:br>
              <a:rPr lang="en-US" sz="4000" dirty="0"/>
            </a:br>
            <a:endParaRPr lang="en-US" sz="4000" dirty="0"/>
          </a:p>
        </p:txBody>
      </p:sp>
    </p:spTree>
    <p:extLst>
      <p:ext uri="{BB962C8B-B14F-4D97-AF65-F5344CB8AC3E}">
        <p14:creationId xmlns:p14="http://schemas.microsoft.com/office/powerpoint/2010/main" val="1039755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3200" dirty="0"/>
              <a:t>Starts with JavaScript</a:t>
            </a:r>
          </a:p>
          <a:p>
            <a:pPr lvl="1"/>
            <a:r>
              <a:rPr lang="en-US" sz="2000" dirty="0"/>
              <a:t>All JavaScript code is </a:t>
            </a:r>
            <a:r>
              <a:rPr lang="en-US" sz="2000" dirty="0" err="1"/>
              <a:t>TypeScript</a:t>
            </a:r>
            <a:r>
              <a:rPr lang="en-US" sz="2000" dirty="0"/>
              <a:t> code, simply copy and paste</a:t>
            </a:r>
          </a:p>
          <a:p>
            <a:pPr lvl="1"/>
            <a:r>
              <a:rPr lang="en-US" sz="2000" dirty="0"/>
              <a:t>All JavaScript libraries work with </a:t>
            </a:r>
            <a:r>
              <a:rPr lang="en-US" sz="2000" dirty="0" err="1" smtClean="0"/>
              <a:t>TypeScript</a:t>
            </a:r>
            <a:endParaRPr lang="en-US" sz="2000" dirty="0" smtClean="0"/>
          </a:p>
          <a:p>
            <a:pPr lvl="1"/>
            <a:endParaRPr lang="en-US" sz="1400" dirty="0"/>
          </a:p>
          <a:p>
            <a:r>
              <a:rPr lang="en-US" sz="3200" dirty="0"/>
              <a:t>Optional Static Types, Classes, Modules</a:t>
            </a:r>
          </a:p>
          <a:p>
            <a:pPr lvl="1"/>
            <a:r>
              <a:rPr lang="en-US" sz="2000" dirty="0"/>
              <a:t>Enable scalable application development and excellent tooling</a:t>
            </a:r>
          </a:p>
          <a:p>
            <a:pPr lvl="1"/>
            <a:r>
              <a:rPr lang="en-US" sz="2000" dirty="0"/>
              <a:t>Zero cost: Static types completely disappear at </a:t>
            </a:r>
            <a:r>
              <a:rPr lang="en-US" sz="2000" dirty="0" smtClean="0"/>
              <a:t>run-time</a:t>
            </a:r>
          </a:p>
          <a:p>
            <a:pPr lvl="1"/>
            <a:endParaRPr lang="en-US" sz="1400" dirty="0"/>
          </a:p>
          <a:p>
            <a:r>
              <a:rPr lang="en-US" sz="3200" dirty="0"/>
              <a:t>Ends with JavaScript</a:t>
            </a:r>
          </a:p>
          <a:p>
            <a:pPr lvl="1"/>
            <a:r>
              <a:rPr lang="en-US" sz="2000" dirty="0"/>
              <a:t>Compiles to idiomatic JavaScript</a:t>
            </a:r>
          </a:p>
          <a:p>
            <a:pPr lvl="1"/>
            <a:r>
              <a:rPr lang="en-US" sz="2000" dirty="0"/>
              <a:t>Runs in any browser or host, on any OS</a:t>
            </a:r>
          </a:p>
          <a:p>
            <a:endParaRPr lang="en-US" sz="2800" dirty="0"/>
          </a:p>
        </p:txBody>
      </p:sp>
      <p:sp>
        <p:nvSpPr>
          <p:cNvPr id="6" name="Text Placeholder 5"/>
          <p:cNvSpPr>
            <a:spLocks noGrp="1"/>
          </p:cNvSpPr>
          <p:nvPr>
            <p:ph type="body" sz="quarter" idx="11"/>
          </p:nvPr>
        </p:nvSpPr>
        <p:spPr/>
        <p:txBody>
          <a:bodyPr/>
          <a:lstStyle/>
          <a:p>
            <a:r>
              <a:rPr lang="en-US" sz="2000" dirty="0" smtClean="0"/>
              <a:t>An Open Source </a:t>
            </a:r>
            <a:r>
              <a:rPr lang="en-US" sz="2000" dirty="0"/>
              <a:t>language for application scale JavaScript development.</a:t>
            </a:r>
          </a:p>
        </p:txBody>
      </p:sp>
      <p:sp>
        <p:nvSpPr>
          <p:cNvPr id="3" name="Title 2"/>
          <p:cNvSpPr>
            <a:spLocks noGrp="1"/>
          </p:cNvSpPr>
          <p:nvPr>
            <p:ph type="title"/>
          </p:nvPr>
        </p:nvSpPr>
        <p:spPr/>
        <p:txBody>
          <a:bodyPr/>
          <a:lstStyle/>
          <a:p>
            <a:r>
              <a:rPr lang="en-US" dirty="0" err="1" smtClean="0"/>
              <a:t>TypeScript</a:t>
            </a:r>
            <a:endParaRPr lang="en-US" dirty="0"/>
          </a:p>
        </p:txBody>
      </p:sp>
    </p:spTree>
    <p:extLst>
      <p:ext uri="{BB962C8B-B14F-4D97-AF65-F5344CB8AC3E}">
        <p14:creationId xmlns:p14="http://schemas.microsoft.com/office/powerpoint/2010/main" val="4263431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a:t>
            </a:r>
            <a:r>
              <a:rPr lang="en-US" dirty="0" err="1" smtClean="0"/>
              <a:t>TypeScript</a:t>
            </a:r>
            <a:r>
              <a:rPr lang="en-US" dirty="0" smtClean="0"/>
              <a:t> in Action</a:t>
            </a:r>
            <a:endParaRPr lang="en-US" dirty="0"/>
          </a:p>
        </p:txBody>
      </p:sp>
    </p:spTree>
    <p:extLst>
      <p:ext uri="{BB962C8B-B14F-4D97-AF65-F5344CB8AC3E}">
        <p14:creationId xmlns:p14="http://schemas.microsoft.com/office/powerpoint/2010/main" val="2967003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ild_2013_Template_16x9">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3.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Anders Hejlsberg</External_x0020_Speaker>
    <Session_x0020_Code xmlns="2295e2e7-0eeb-498e-8716-217bb2ee6ee3" xsi:nil="true"/>
    <ProductTaxHTField0 xmlns="2295e2e7-0eeb-498e-8716-217bb2ee6ee3">
      <Terms xmlns="http://schemas.microsoft.com/office/infopath/2007/PartnerControls"/>
    </ProductTaxHTField0>
    <Presentation_x0020_Date xmlns="2295e2e7-0eeb-498e-8716-217bb2ee6ee3">2013-06-26T00:00:00-07:00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purl.org/dc/dcmitype/"/>
    <ds:schemaRef ds:uri="http://purl.org/dc/elements/1.1/"/>
    <ds:schemaRef ds:uri="230e9df3-be65-4c73-a93b-d1236ebd677e"/>
    <ds:schemaRef ds:uri="http://schemas.microsoft.com/office/2006/metadata/properties"/>
    <ds:schemaRef ds:uri="http://schemas.microsoft.com/office/2006/documentManagement/types"/>
    <ds:schemaRef ds:uri="2295e2e7-0eeb-498e-8716-217bb2ee6ee3"/>
    <ds:schemaRef ds:uri="8b529f77-48ab-4581-b468-93f09345b8aa"/>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Build_2013_Template_16x9</Template>
  <TotalTime>225</TotalTime>
  <Words>636</Words>
  <Application>Microsoft Office PowerPoint</Application>
  <PresentationFormat>Custom</PresentationFormat>
  <Paragraphs>94</Paragraphs>
  <Slides>20</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ＭＳ Ｐゴシック</vt:lpstr>
      <vt:lpstr>Arial</vt:lpstr>
      <vt:lpstr>Avenir LT Pro 45 Book</vt:lpstr>
      <vt:lpstr>Calibri</vt:lpstr>
      <vt:lpstr>Consolas</vt:lpstr>
      <vt:lpstr>Segoe UI</vt:lpstr>
      <vt:lpstr>Segoe UI Light</vt:lpstr>
      <vt:lpstr>Segoe UI Semilight</vt:lpstr>
      <vt:lpstr>Build_2013_Template_16x9</vt:lpstr>
      <vt:lpstr>1_5-30426_BUILD_2013_Template_D.Blue</vt:lpstr>
      <vt:lpstr>5-30426_BUILD_2013_Template_White</vt:lpstr>
      <vt:lpstr>PowerPoint Presentation</vt:lpstr>
      <vt:lpstr>TypeScript: Application scale JavaScript</vt:lpstr>
      <vt:lpstr>Application scale JavaScript development is hard. </vt:lpstr>
      <vt:lpstr>TypeScript: A language for application scale JavaScript development. </vt:lpstr>
      <vt:lpstr>TypeScript: A typed superset of JavaScript that compiles to plain JavaScript. </vt:lpstr>
      <vt:lpstr>Any browser. Any host. Any OS. </vt:lpstr>
      <vt:lpstr>Open Source. </vt:lpstr>
      <vt:lpstr>TypeScript</vt:lpstr>
      <vt:lpstr>Demo: TypeScript in Action</vt:lpstr>
      <vt:lpstr>Type System</vt:lpstr>
      <vt:lpstr>Classes and Modules</vt:lpstr>
      <vt:lpstr>TypeScript 0.9</vt:lpstr>
      <vt:lpstr>PowerPoint Presentation</vt:lpstr>
      <vt:lpstr>Xbox Music and TypeScript</vt:lpstr>
      <vt:lpstr>TypeScript Ecosystem</vt:lpstr>
      <vt:lpstr>http://typescriptlang.org </vt:lpstr>
      <vt:lpstr>Resources</vt:lpstr>
      <vt:lpstr>PowerPoint Presentation</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TypeScript: Application scale JavaScript</dc:title>
  <dc:subject>Build 2013</dc:subject>
  <dc:creator>Anders Hejlsberg</dc:creator>
  <cp:keywords>Build 2013</cp:keywords>
  <dc:description>Template: Mitchell Derrey, Silver Fox Productions
Formatting: 
Date: October 26-28, 2013
Location: San Francisco, CA
Audience Type: Internal</dc:description>
  <cp:lastModifiedBy>Shows</cp:lastModifiedBy>
  <cp:revision>31</cp:revision>
  <dcterms:created xsi:type="dcterms:W3CDTF">2013-06-10T22:34:47Z</dcterms:created>
  <dcterms:modified xsi:type="dcterms:W3CDTF">2013-06-27T01:13:14Z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