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Lst>
  <p:notesMasterIdLst>
    <p:notesMasterId r:id="rId32"/>
  </p:notesMasterIdLst>
  <p:handoutMasterIdLst>
    <p:handoutMasterId r:id="rId33"/>
  </p:handoutMasterIdLst>
  <p:sldIdLst>
    <p:sldId id="1117" r:id="rId9"/>
    <p:sldId id="1118" r:id="rId10"/>
    <p:sldId id="1119" r:id="rId11"/>
    <p:sldId id="1120" r:id="rId12"/>
    <p:sldId id="1121" r:id="rId13"/>
    <p:sldId id="1122" r:id="rId14"/>
    <p:sldId id="1123" r:id="rId15"/>
    <p:sldId id="1124" r:id="rId16"/>
    <p:sldId id="1125" r:id="rId17"/>
    <p:sldId id="1126" r:id="rId18"/>
    <p:sldId id="1127" r:id="rId19"/>
    <p:sldId id="1128" r:id="rId20"/>
    <p:sldId id="1129" r:id="rId21"/>
    <p:sldId id="1130" r:id="rId22"/>
    <p:sldId id="1131" r:id="rId23"/>
    <p:sldId id="1132" r:id="rId24"/>
    <p:sldId id="1133" r:id="rId25"/>
    <p:sldId id="1134" r:id="rId26"/>
    <p:sldId id="1135" r:id="rId27"/>
    <p:sldId id="1136" r:id="rId28"/>
    <p:sldId id="1137" r:id="rId29"/>
    <p:sldId id="1139" r:id="rId30"/>
    <p:sldId id="1138" r:id="rId31"/>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137"/>
            <p14:sldId id="1139"/>
            <p14:sldId id="1138"/>
          </p14:sldIdLst>
        </p14:section>
        <p14:section name="Build Template" id="{D88B19E0-7F40-4EB1-BF25-B9D8E02B1AB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Reasons</a:t>
            </a:r>
            <a:r>
              <a:rPr lang="en-US" baseline="0" dirty="0" smtClean="0"/>
              <a:t> for bad reviews</a:t>
            </a:r>
            <a:endParaRPr lang="en-US" dirty="0"/>
          </a:p>
        </c:rich>
      </c:tx>
      <c:layout>
        <c:manualLayout>
          <c:xMode val="edge"/>
          <c:yMode val="edge"/>
          <c:x val="0.2986557045881002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App Freezes</c:v>
                </c:pt>
                <c:pt idx="1">
                  <c:v>Crashes</c:v>
                </c:pt>
                <c:pt idx="2">
                  <c:v>Slow Responsiveness</c:v>
                </c:pt>
                <c:pt idx="3">
                  <c:v>Heavy Battery Usage</c:v>
                </c:pt>
              </c:strCache>
            </c:strRef>
          </c:cat>
          <c:val>
            <c:numRef>
              <c:f>Sheet1!$B$2:$B$5</c:f>
              <c:numCache>
                <c:formatCode>0%</c:formatCode>
                <c:ptCount val="4"/>
                <c:pt idx="0">
                  <c:v>0.76</c:v>
                </c:pt>
                <c:pt idx="1">
                  <c:v>0.71</c:v>
                </c:pt>
                <c:pt idx="2">
                  <c:v>0.59</c:v>
                </c:pt>
                <c:pt idx="3">
                  <c:v>0.53</c:v>
                </c:pt>
              </c:numCache>
            </c:numRef>
          </c:val>
        </c:ser>
        <c:dLbls>
          <c:showLegendKey val="0"/>
          <c:showVal val="0"/>
          <c:showCatName val="0"/>
          <c:showSerName val="0"/>
          <c:showPercent val="0"/>
          <c:showBubbleSize val="0"/>
        </c:dLbls>
        <c:gapWidth val="150"/>
        <c:axId val="656083120"/>
        <c:axId val="656078768"/>
      </c:barChart>
      <c:catAx>
        <c:axId val="65608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78768"/>
        <c:crosses val="autoZero"/>
        <c:auto val="1"/>
        <c:lblAlgn val="ctr"/>
        <c:lblOffset val="100"/>
        <c:noMultiLvlLbl val="0"/>
      </c:catAx>
      <c:valAx>
        <c:axId val="65607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8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6903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7699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423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1869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7463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9832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8923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9733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9:45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722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6/28/2013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04352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4756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4254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3152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9378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4072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7479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DEEE0E-38CA-4CED-B28C-4585264EEFC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6999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13232"/>
            <a:ext cx="12436475" cy="1962353"/>
          </a:xfrm>
          <a:effectLst/>
        </p:spPr>
        <p:txBody>
          <a:bodyPr anchor="b" anchorCtr="1">
            <a:normAutofit/>
          </a:bodyPr>
          <a:lstStyle>
            <a:lvl1pPr algn="l">
              <a:lnSpc>
                <a:spcPts val="6119"/>
              </a:lnSpc>
              <a:defRPr kumimoji="0" lang="en-US" sz="6119" b="0" i="0" u="none" strike="noStrike" kern="1200" cap="none" spc="-306" normalizeH="0" baseline="0" noProof="0" dirty="0">
                <a:ln>
                  <a:noFill/>
                </a:ln>
                <a:solidFill>
                  <a:srgbClr val="00B9F2"/>
                </a:solidFill>
                <a:effectLst/>
                <a:uLnTx/>
                <a:uFillTx/>
                <a:latin typeface="Segoe UI" pitchFamily="34" charset="0"/>
                <a:ea typeface="Segoe UI" pitchFamily="34" charset="0"/>
                <a:cs typeface="Segoe UI" pitchFamily="34" charset="0"/>
              </a:defRPr>
            </a:lvl1pPr>
          </a:lstStyle>
          <a:p>
            <a:pPr marL="0" marR="0" lvl="0" indent="0" algn="ctr" defTabSz="932597"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Subtitle 2"/>
          <p:cNvSpPr>
            <a:spLocks noGrp="1"/>
          </p:cNvSpPr>
          <p:nvPr>
            <p:ph type="subTitle" idx="1" hasCustomPrompt="1"/>
          </p:nvPr>
        </p:nvSpPr>
        <p:spPr>
          <a:xfrm>
            <a:off x="626613" y="5756480"/>
            <a:ext cx="9769232" cy="375633"/>
          </a:xfrm>
        </p:spPr>
        <p:txBody>
          <a:bodyPr lIns="0">
            <a:noAutofit/>
          </a:bodyPr>
          <a:lstStyle>
            <a:lvl1pPr marL="0" indent="0" algn="l">
              <a:buNone/>
              <a:defRPr sz="2040" b="1" cap="none" spc="0" baseline="0">
                <a:solidFill>
                  <a:schemeClr val="tx1">
                    <a:lumMod val="75000"/>
                    <a:lumOff val="25000"/>
                  </a:schemeClr>
                </a:solidFill>
                <a:latin typeface="Segoe UI" pitchFamily="34" charset="0"/>
                <a:ea typeface="Segoe UI" pitchFamily="34" charset="0"/>
                <a:cs typeface="Segoe UI" pitchFamily="34" charset="0"/>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937168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blip>
          <a:srcRect/>
          <a:stretch>
            <a:fillRect/>
          </a:stretch>
        </p:blipFill>
        <p:spPr bwMode="auto">
          <a:xfrm>
            <a:off x="0" y="0"/>
            <a:ext cx="12436475" cy="6994525"/>
          </a:xfrm>
          <a:prstGeom prst="rect">
            <a:avLst/>
          </a:prstGeom>
          <a:extLst/>
        </p:spPr>
      </p:pic>
      <p:sp>
        <p:nvSpPr>
          <p:cNvPr id="2" name="Title 1"/>
          <p:cNvSpPr>
            <a:spLocks noGrp="1"/>
          </p:cNvSpPr>
          <p:nvPr>
            <p:ph type="ctrTitle"/>
          </p:nvPr>
        </p:nvSpPr>
        <p:spPr>
          <a:xfrm>
            <a:off x="0" y="2613232"/>
            <a:ext cx="12436475" cy="1962353"/>
          </a:xfrm>
        </p:spPr>
        <p:txBody>
          <a:bodyPr anchor="b" anchorCtr="1">
            <a:normAutofit/>
          </a:bodyPr>
          <a:lstStyle>
            <a:lvl1pPr algn="l">
              <a:lnSpc>
                <a:spcPts val="6119"/>
              </a:lnSpc>
              <a:defRPr kumimoji="0" lang="en-US" sz="6119" b="0" i="0" u="none" strike="noStrike" kern="1200" cap="none" spc="-306"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932597"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0286277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paragraph">
    <p:spTree>
      <p:nvGrpSpPr>
        <p:cNvPr id="1" name=""/>
        <p:cNvGrpSpPr/>
        <p:nvPr/>
      </p:nvGrpSpPr>
      <p:grpSpPr>
        <a:xfrm>
          <a:off x="0" y="0"/>
          <a:ext cx="0" cy="0"/>
          <a:chOff x="0" y="0"/>
          <a:chExt cx="0" cy="0"/>
        </a:xfrm>
      </p:grpSpPr>
      <p:sp>
        <p:nvSpPr>
          <p:cNvPr id="16"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26612" y="1398905"/>
            <a:ext cx="10812315" cy="5051601"/>
          </a:xfrm>
        </p:spPr>
        <p:txBody>
          <a:bodyPr>
            <a:noAutofit/>
          </a:bodyPr>
          <a:lstStyle>
            <a:lvl1pPr marL="0" indent="0">
              <a:lnSpc>
                <a:spcPct val="140000"/>
              </a:lnSpc>
              <a:spcBef>
                <a:spcPts val="612"/>
              </a:spcBef>
              <a:spcAft>
                <a:spcPts val="612"/>
              </a:spcAft>
              <a:buNone/>
              <a:defRPr lang="en-US" sz="2448" kern="1200" spc="-20" baseline="0" dirty="0" smtClean="0">
                <a:solidFill>
                  <a:srgbClr val="666666"/>
                </a:solidFill>
                <a:latin typeface="+mn-lt"/>
                <a:ea typeface="Segoe UI" pitchFamily="34" charset="0"/>
                <a:cs typeface="Segoe UI" pitchFamily="34" charset="0"/>
              </a:defRPr>
            </a:lvl1pPr>
            <a:lvl2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2pPr>
            <a:lvl3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3pPr>
            <a:lvl4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4pPr>
            <a:lvl5pPr>
              <a:lnSpc>
                <a:spcPct val="140000"/>
              </a:lnSpc>
              <a:spcBef>
                <a:spcPts val="612"/>
              </a:spcBef>
              <a:spcAft>
                <a:spcPts val="612"/>
              </a:spcAft>
              <a:defRPr lang="en-US" sz="2448" kern="1200" spc="-20" baseline="0" dirty="0">
                <a:solidFill>
                  <a:srgbClr val="666666"/>
                </a:solidFill>
                <a:latin typeface="+mn-lt"/>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7"/>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205170773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7"/>
          </p:nvPr>
        </p:nvSpPr>
        <p:spPr>
          <a:xfrm>
            <a:off x="626613" y="6590284"/>
            <a:ext cx="1850617" cy="131134"/>
          </a:xfrm>
          <a:prstGeom prst="rect">
            <a:avLst/>
          </a:prstGeom>
        </p:spPr>
        <p:txBody>
          <a:bodyPr/>
          <a:lstStyle/>
          <a:p>
            <a:endParaRPr lang="en-US"/>
          </a:p>
        </p:txBody>
      </p:sp>
      <p:sp>
        <p:nvSpPr>
          <p:cNvPr id="6" name="Text Placeholder 8"/>
          <p:cNvSpPr>
            <a:spLocks noGrp="1"/>
          </p:cNvSpPr>
          <p:nvPr>
            <p:ph type="body" sz="quarter" idx="14"/>
          </p:nvPr>
        </p:nvSpPr>
        <p:spPr>
          <a:xfrm>
            <a:off x="626612" y="1398905"/>
            <a:ext cx="10812315" cy="5051601"/>
          </a:xfrm>
        </p:spPr>
        <p:txBody>
          <a:bodyPr>
            <a:noAutofit/>
          </a:bodyPr>
          <a:lstStyle>
            <a:lvl1pPr marL="0" indent="0">
              <a:lnSpc>
                <a:spcPct val="140000"/>
              </a:lnSpc>
              <a:spcBef>
                <a:spcPts val="612"/>
              </a:spcBef>
              <a:spcAft>
                <a:spcPts val="612"/>
              </a:spcAft>
              <a:buNone/>
              <a:defRPr lang="en-US" sz="2448" kern="1200" spc="-20" baseline="0" dirty="0" smtClean="0">
                <a:solidFill>
                  <a:srgbClr val="666666"/>
                </a:solidFill>
                <a:latin typeface="+mn-lt"/>
                <a:ea typeface="Segoe UI" pitchFamily="34" charset="0"/>
                <a:cs typeface="Segoe UI" pitchFamily="34" charset="0"/>
              </a:defRPr>
            </a:lvl1pPr>
            <a:lvl2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2pPr>
            <a:lvl3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3pPr>
            <a:lvl4pPr>
              <a:lnSpc>
                <a:spcPct val="140000"/>
              </a:lnSpc>
              <a:spcBef>
                <a:spcPts val="612"/>
              </a:spcBef>
              <a:spcAft>
                <a:spcPts val="612"/>
              </a:spcAft>
              <a:defRPr lang="en-US" sz="2448" kern="1200" spc="-20" baseline="0" dirty="0" smtClean="0">
                <a:solidFill>
                  <a:srgbClr val="666666"/>
                </a:solidFill>
                <a:latin typeface="+mn-lt"/>
                <a:ea typeface="Segoe UI" pitchFamily="34" charset="0"/>
                <a:cs typeface="Segoe UI" pitchFamily="34" charset="0"/>
              </a:defRPr>
            </a:lvl4pPr>
            <a:lvl5pPr>
              <a:lnSpc>
                <a:spcPct val="140000"/>
              </a:lnSpc>
              <a:spcBef>
                <a:spcPts val="612"/>
              </a:spcBef>
              <a:spcAft>
                <a:spcPts val="612"/>
              </a:spcAft>
              <a:defRPr lang="en-US" sz="2448" kern="1200" spc="-20" baseline="0" dirty="0">
                <a:solidFill>
                  <a:srgbClr val="666666"/>
                </a:solidFill>
                <a:latin typeface="+mn-lt"/>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466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5" y="1840921"/>
            <a:ext cx="11205894" cy="1656342"/>
          </a:xfrm>
        </p:spPr>
        <p:txBody>
          <a:bodyPr lIns="0">
            <a:noAutofit/>
          </a:bodyPr>
          <a:lstStyle>
            <a:lvl1pPr>
              <a:buFont typeface="Wingdings" pitchFamily="2" charset="2"/>
              <a:buChar char="§"/>
              <a:defRPr sz="2040" b="0" baseline="0">
                <a:solidFill>
                  <a:srgbClr val="666666"/>
                </a:solidFill>
              </a:defRPr>
            </a:lvl1pPr>
            <a:lvl2pPr marL="816022" indent="-349724">
              <a:buFont typeface="Wingdings" pitchFamily="2" charset="2"/>
              <a:buChar char="§"/>
              <a:defRPr baseline="0">
                <a:solidFill>
                  <a:srgbClr val="666666"/>
                </a:solidFill>
              </a:defRPr>
            </a:lvl2pPr>
            <a:lvl3pPr marL="1224033" indent="-291436">
              <a:buFont typeface="Wingdings" pitchFamily="2" charset="2"/>
              <a:buChar char="§"/>
              <a:defRPr baseline="0">
                <a:solidFill>
                  <a:srgbClr val="666666"/>
                </a:solidFill>
              </a:defRPr>
            </a:lvl3pPr>
            <a:lvl4pPr marL="1690331" indent="-291436">
              <a:buFont typeface="Wingdings" pitchFamily="2" charset="2"/>
              <a:buChar char="§"/>
              <a:defRPr baseline="0">
                <a:solidFill>
                  <a:srgbClr val="666666"/>
                </a:solidFill>
              </a:defRPr>
            </a:lvl4pPr>
            <a:lvl5pPr marL="2156630" indent="-291436">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21825" y="3497263"/>
            <a:ext cx="5285502" cy="256465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514500" y="3497263"/>
            <a:ext cx="5313220" cy="256465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7"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7"/>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15695983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ne column above two columns with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5" y="2176075"/>
            <a:ext cx="11205894" cy="1321188"/>
          </a:xfrm>
        </p:spPr>
        <p:txBody>
          <a:bodyPr lIns="0">
            <a:noAutofit/>
          </a:bodyPr>
          <a:lstStyle>
            <a:lvl1pPr>
              <a:buFont typeface="Wingdings" pitchFamily="2" charset="2"/>
              <a:buChar char="§"/>
              <a:defRPr sz="2040" b="0" baseline="0">
                <a:solidFill>
                  <a:srgbClr val="666666"/>
                </a:solidFill>
              </a:defRPr>
            </a:lvl1pPr>
            <a:lvl2pPr marL="816022" indent="-349724">
              <a:buFont typeface="Wingdings" pitchFamily="2" charset="2"/>
              <a:buChar char="§"/>
              <a:defRPr baseline="0">
                <a:solidFill>
                  <a:srgbClr val="666666"/>
                </a:solidFill>
              </a:defRPr>
            </a:lvl2pPr>
            <a:lvl3pPr marL="1224033" indent="-291436">
              <a:buFont typeface="Wingdings" pitchFamily="2" charset="2"/>
              <a:buChar char="§"/>
              <a:defRPr baseline="0">
                <a:solidFill>
                  <a:srgbClr val="666666"/>
                </a:solidFill>
              </a:defRPr>
            </a:lvl3pPr>
            <a:lvl4pPr marL="1690331" indent="-291436">
              <a:buFont typeface="Wingdings" pitchFamily="2" charset="2"/>
              <a:buChar char="§"/>
              <a:defRPr baseline="0">
                <a:solidFill>
                  <a:srgbClr val="666666"/>
                </a:solidFill>
              </a:defRPr>
            </a:lvl4pPr>
            <a:lvl5pPr marL="2156630" indent="-291436">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21825" y="3885847"/>
            <a:ext cx="5285502" cy="2176074"/>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514500" y="3885847"/>
            <a:ext cx="5313220" cy="2176074"/>
          </a:xfrm>
        </p:spPr>
        <p:txBody>
          <a:bodyPr>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5" hasCustomPrompt="1"/>
          </p:nvPr>
        </p:nvSpPr>
        <p:spPr>
          <a:xfrm>
            <a:off x="614479" y="1840921"/>
            <a:ext cx="11205894" cy="369155"/>
          </a:xfrm>
        </p:spPr>
        <p:txBody>
          <a:bodyPr lIns="0">
            <a:noAutofit/>
          </a:bodyPr>
          <a:lstStyle>
            <a:lvl1pPr marL="0" indent="0">
              <a:buFont typeface="Arial" pitchFamily="34" charset="0"/>
              <a:buNone/>
              <a:defRPr sz="2040" b="1" cap="all" baseline="0">
                <a:solidFill>
                  <a:srgbClr val="666666"/>
                </a:solidFill>
              </a:defRPr>
            </a:lvl1pPr>
          </a:lstStyle>
          <a:p>
            <a:pPr lvl="0"/>
            <a:r>
              <a:rPr lang="en-US" dirty="0" smtClean="0"/>
              <a:t>CLICK TO ADD HEADER</a:t>
            </a:r>
            <a:endParaRPr lang="en-US" dirty="0"/>
          </a:p>
        </p:txBody>
      </p:sp>
      <p:sp>
        <p:nvSpPr>
          <p:cNvPr id="14" name="Text Placeholder 12"/>
          <p:cNvSpPr>
            <a:spLocks noGrp="1"/>
          </p:cNvSpPr>
          <p:nvPr>
            <p:ph type="body" sz="quarter" idx="16" hasCustomPrompt="1"/>
          </p:nvPr>
        </p:nvSpPr>
        <p:spPr>
          <a:xfrm>
            <a:off x="649151" y="3497263"/>
            <a:ext cx="11178568" cy="369155"/>
          </a:xfrm>
        </p:spPr>
        <p:txBody>
          <a:bodyPr lIns="0">
            <a:noAutofit/>
          </a:bodyPr>
          <a:lstStyle>
            <a:lvl1pPr marL="0" indent="0">
              <a:buFont typeface="Arial" pitchFamily="34" charset="0"/>
              <a:buNone/>
              <a:defRPr sz="2040" b="1" cap="all" baseline="0">
                <a:solidFill>
                  <a:srgbClr val="666666"/>
                </a:solidFill>
              </a:defRPr>
            </a:lvl1pPr>
          </a:lstStyle>
          <a:p>
            <a:pPr lvl="0"/>
            <a:r>
              <a:rPr lang="en-US" dirty="0" smtClean="0"/>
              <a:t>CLICK TO ADD HEADER</a:t>
            </a:r>
            <a:endParaRPr lang="en-US" dirty="0"/>
          </a:p>
        </p:txBody>
      </p:sp>
      <p:sp>
        <p:nvSpPr>
          <p:cNvPr id="18"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2"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6" name="Footer Placeholder 15"/>
          <p:cNvSpPr>
            <a:spLocks noGrp="1"/>
          </p:cNvSpPr>
          <p:nvPr>
            <p:ph type="ftr" sz="quarter" idx="19"/>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369899713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3" y="1840921"/>
            <a:ext cx="5293741" cy="4221001"/>
          </a:xfrm>
        </p:spPr>
        <p:txBody>
          <a:bodyPr lIns="0"/>
          <a:lstStyle>
            <a:lvl1pPr marL="354387" indent="-354387">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4499" y="1840921"/>
            <a:ext cx="5285502" cy="4221001"/>
          </a:xfrm>
        </p:spPr>
        <p:txBody>
          <a:bodyPr lIns="0"/>
          <a:lstStyle>
            <a:lvl1pPr marL="354387" indent="-354387">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7"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6"/>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258271693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6613" y="1840921"/>
            <a:ext cx="5285502" cy="652498"/>
          </a:xfrm>
        </p:spPr>
        <p:txBody>
          <a:bodyPr lIns="0"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6613" y="2486942"/>
            <a:ext cx="5285502" cy="357497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632">
                <a:solidFill>
                  <a:srgbClr val="666666"/>
                </a:solidFill>
              </a:defRPr>
            </a:lvl4pPr>
            <a:lvl5pPr marL="2098342" indent="-233149">
              <a:buFont typeface="Wingdings" pitchFamily="2" charset="2"/>
              <a:buChar char="§"/>
              <a:defRPr sz="1632">
                <a:solidFill>
                  <a:srgbClr val="666666"/>
                </a:solidFill>
              </a:defRPr>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4500" y="1840921"/>
            <a:ext cx="5289820" cy="652498"/>
          </a:xfrm>
        </p:spPr>
        <p:txBody>
          <a:bodyPr lIns="0"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514500" y="2486942"/>
            <a:ext cx="5289820" cy="3574979"/>
          </a:xfrm>
        </p:spPr>
        <p:txBody>
          <a:bodyPr lIns="0">
            <a:noAutofit/>
          </a:bodyPr>
          <a:lstStyle>
            <a:lvl1pPr marL="326409" indent="-326409">
              <a:buFont typeface="Wingdings" pitchFamily="2" charset="2"/>
              <a:buChar char="§"/>
              <a:defRPr sz="2448">
                <a:solidFill>
                  <a:srgbClr val="666666"/>
                </a:solidFill>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1836">
                <a:solidFill>
                  <a:srgbClr val="666666"/>
                </a:solidFill>
              </a:defRPr>
            </a:lvl3pPr>
            <a:lvl4pPr marL="1632044" indent="-233149">
              <a:buFont typeface="Wingdings" pitchFamily="2" charset="2"/>
              <a:buChar char="§"/>
              <a:defRPr sz="1632">
                <a:solidFill>
                  <a:srgbClr val="666666"/>
                </a:solidFill>
              </a:defRPr>
            </a:lvl4pPr>
            <a:lvl5pPr marL="2098342" indent="-233149">
              <a:buFont typeface="Wingdings" pitchFamily="2" charset="2"/>
              <a:buChar char="§"/>
              <a:defRPr sz="1632">
                <a:solidFill>
                  <a:srgbClr val="666666"/>
                </a:solidFill>
              </a:defRPr>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3" hasCustomPrompt="1"/>
          </p:nvPr>
        </p:nvSpPr>
        <p:spPr>
          <a:xfrm>
            <a:off x="621825" y="1398906"/>
            <a:ext cx="11128786"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0"/>
            <a:ext cx="11192828"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7"/>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92214148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on three column grid (right)">
    <p:spTree>
      <p:nvGrpSpPr>
        <p:cNvPr id="1" name=""/>
        <p:cNvGrpSpPr/>
        <p:nvPr/>
      </p:nvGrpSpPr>
      <p:grpSpPr>
        <a:xfrm>
          <a:off x="0" y="0"/>
          <a:ext cx="0" cy="0"/>
          <a:chOff x="0" y="0"/>
          <a:chExt cx="0" cy="0"/>
        </a:xfrm>
      </p:grpSpPr>
      <p:sp>
        <p:nvSpPr>
          <p:cNvPr id="14" name="Content Placeholder 3"/>
          <p:cNvSpPr>
            <a:spLocks noGrp="1"/>
          </p:cNvSpPr>
          <p:nvPr>
            <p:ph sz="half" idx="14"/>
          </p:nvPr>
        </p:nvSpPr>
        <p:spPr>
          <a:xfrm>
            <a:off x="4581091" y="1840921"/>
            <a:ext cx="7246629"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Content Placeholder 3"/>
          <p:cNvSpPr>
            <a:spLocks noGrp="1"/>
          </p:cNvSpPr>
          <p:nvPr>
            <p:ph sz="half" idx="15"/>
          </p:nvPr>
        </p:nvSpPr>
        <p:spPr>
          <a:xfrm>
            <a:off x="633106" y="1840921"/>
            <a:ext cx="3350592"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1" name="Footer Placeholder 10"/>
          <p:cNvSpPr>
            <a:spLocks noGrp="1"/>
          </p:cNvSpPr>
          <p:nvPr>
            <p:ph type="ftr" sz="quarter" idx="18"/>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14676301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lumn on three column grid with headers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3" y="1840921"/>
            <a:ext cx="3357085" cy="652498"/>
          </a:xfrm>
        </p:spPr>
        <p:txBody>
          <a:bodyPr lIns="0"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5" name="Text Placeholder 4"/>
          <p:cNvSpPr>
            <a:spLocks noGrp="1"/>
          </p:cNvSpPr>
          <p:nvPr>
            <p:ph type="body" sz="quarter" idx="3" hasCustomPrompt="1"/>
          </p:nvPr>
        </p:nvSpPr>
        <p:spPr>
          <a:xfrm>
            <a:off x="4581090" y="1840921"/>
            <a:ext cx="7254611" cy="652498"/>
          </a:xfrm>
        </p:spPr>
        <p:txBody>
          <a:bodyPr lIns="0"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16" name="Content Placeholder 3"/>
          <p:cNvSpPr>
            <a:spLocks noGrp="1"/>
          </p:cNvSpPr>
          <p:nvPr>
            <p:ph sz="half" idx="14"/>
          </p:nvPr>
        </p:nvSpPr>
        <p:spPr>
          <a:xfrm>
            <a:off x="4581091" y="2486942"/>
            <a:ext cx="7246629" cy="357497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Content Placeholder 3"/>
          <p:cNvSpPr>
            <a:spLocks noGrp="1"/>
          </p:cNvSpPr>
          <p:nvPr>
            <p:ph sz="half" idx="15"/>
          </p:nvPr>
        </p:nvSpPr>
        <p:spPr>
          <a:xfrm>
            <a:off x="633106" y="2486942"/>
            <a:ext cx="3350592" cy="3574979"/>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7" name="Text Placeholder 12"/>
          <p:cNvSpPr>
            <a:spLocks noGrp="1"/>
          </p:cNvSpPr>
          <p:nvPr>
            <p:ph type="body" sz="quarter" idx="13" hasCustomPrompt="1"/>
          </p:nvPr>
        </p:nvSpPr>
        <p:spPr>
          <a:xfrm>
            <a:off x="621824"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Footer Placeholder 20"/>
          <p:cNvSpPr>
            <a:spLocks noGrp="1"/>
          </p:cNvSpPr>
          <p:nvPr>
            <p:ph type="ftr" sz="quarter" idx="18"/>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89864819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lumn on three column grid (left)">
    <p:spTree>
      <p:nvGrpSpPr>
        <p:cNvPr id="1" name=""/>
        <p:cNvGrpSpPr/>
        <p:nvPr/>
      </p:nvGrpSpPr>
      <p:grpSpPr>
        <a:xfrm>
          <a:off x="0" y="0"/>
          <a:ext cx="0" cy="0"/>
          <a:chOff x="0" y="0"/>
          <a:chExt cx="0" cy="0"/>
        </a:xfrm>
      </p:grpSpPr>
      <p:sp>
        <p:nvSpPr>
          <p:cNvPr id="14" name="Content Placeholder 3"/>
          <p:cNvSpPr>
            <a:spLocks noGrp="1"/>
          </p:cNvSpPr>
          <p:nvPr>
            <p:ph sz="half" idx="16"/>
          </p:nvPr>
        </p:nvSpPr>
        <p:spPr>
          <a:xfrm>
            <a:off x="8503100" y="1840921"/>
            <a:ext cx="3310073"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5" name="Content Placeholder 3"/>
          <p:cNvSpPr>
            <a:spLocks noGrp="1"/>
          </p:cNvSpPr>
          <p:nvPr>
            <p:ph sz="half" idx="15"/>
          </p:nvPr>
        </p:nvSpPr>
        <p:spPr>
          <a:xfrm>
            <a:off x="632878" y="1840921"/>
            <a:ext cx="7271207"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2" name="Footer Placeholder 11"/>
          <p:cNvSpPr>
            <a:spLocks noGrp="1"/>
          </p:cNvSpPr>
          <p:nvPr>
            <p:ph type="ftr" sz="quarter" idx="19"/>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38832190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lumn on three column grid with headers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3" y="1840921"/>
            <a:ext cx="7254611" cy="652498"/>
          </a:xfrm>
        </p:spPr>
        <p:txBody>
          <a:bodyPr anchor="t">
            <a:noAutofit/>
          </a:bodyPr>
          <a:lstStyle>
            <a:lvl1pPr marL="0" indent="0">
              <a:buNone/>
              <a:defRPr sz="2040" b="1" cap="all" spc="51" baseline="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5" name="Text Placeholder 4"/>
          <p:cNvSpPr>
            <a:spLocks noGrp="1"/>
          </p:cNvSpPr>
          <p:nvPr>
            <p:ph type="body" sz="quarter" idx="3" hasCustomPrompt="1"/>
          </p:nvPr>
        </p:nvSpPr>
        <p:spPr>
          <a:xfrm>
            <a:off x="8503101" y="1840921"/>
            <a:ext cx="3316393" cy="652498"/>
          </a:xfrm>
        </p:spPr>
        <p:txBody>
          <a:bodyPr anchor="t">
            <a:noAutofit/>
          </a:bodyPr>
          <a:lstStyle>
            <a:lvl1pPr marL="0" indent="0">
              <a:buNone/>
              <a:defRPr lang="en-US" sz="2040" b="1" kern="1200" cap="all" spc="51" baseline="0" dirty="0" smtClean="0">
                <a:solidFill>
                  <a:srgbClr val="666666"/>
                </a:solidFill>
                <a:latin typeface="Segoe UI" pitchFamily="34" charset="0"/>
                <a:ea typeface="Segoe UI" pitchFamily="34" charset="0"/>
                <a:cs typeface="Segoe UI" pitchFamily="34" charset="0"/>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dirty="0" smtClean="0"/>
              <a:t>Click to edit Headline</a:t>
            </a:r>
          </a:p>
        </p:txBody>
      </p:sp>
      <p:sp>
        <p:nvSpPr>
          <p:cNvPr id="15" name="Content Placeholder 3"/>
          <p:cNvSpPr>
            <a:spLocks noGrp="1"/>
          </p:cNvSpPr>
          <p:nvPr>
            <p:ph sz="half" idx="15"/>
          </p:nvPr>
        </p:nvSpPr>
        <p:spPr>
          <a:xfrm>
            <a:off x="626613" y="2486942"/>
            <a:ext cx="7277473" cy="3574979"/>
          </a:xfrm>
        </p:spPr>
        <p:txBody>
          <a:bodyPr>
            <a:noAutofit/>
          </a:bodyPr>
          <a:lstStyle>
            <a:lvl1pPr marL="325438" indent="-325438">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7" name="Content Placeholder 3"/>
          <p:cNvSpPr>
            <a:spLocks noGrp="1"/>
          </p:cNvSpPr>
          <p:nvPr>
            <p:ph sz="half" idx="16"/>
          </p:nvPr>
        </p:nvSpPr>
        <p:spPr>
          <a:xfrm>
            <a:off x="8503102" y="2486942"/>
            <a:ext cx="3324618" cy="3574979"/>
          </a:xfrm>
        </p:spPr>
        <p:txBody>
          <a:bodyPr>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7735" indent="-291436">
              <a:buFont typeface="Wingdings" pitchFamily="2" charset="2"/>
              <a:buChar char="§"/>
              <a:defRPr sz="2040">
                <a:solidFill>
                  <a:srgbClr val="666666"/>
                </a:solidFill>
              </a:defRPr>
            </a:lvl2pPr>
            <a:lvl3pPr marL="1165746" indent="-233149">
              <a:buFont typeface="Wingdings" pitchFamily="2" charset="2"/>
              <a:buChar char="§"/>
              <a:defRPr sz="2040">
                <a:solidFill>
                  <a:srgbClr val="666666"/>
                </a:solidFill>
              </a:defRPr>
            </a:lvl3pPr>
            <a:lvl4pPr marL="1632044" indent="-233149">
              <a:buFont typeface="Wingdings" pitchFamily="2" charset="2"/>
              <a:buChar char="§"/>
              <a:defRPr sz="1836">
                <a:solidFill>
                  <a:srgbClr val="666666"/>
                </a:solidFill>
              </a:defRPr>
            </a:lvl4pPr>
            <a:lvl5pPr marL="2098342" indent="-233149">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buFontTx/>
              <a:buBlip>
                <a:blip r:embed="rId2"/>
              </a:buBlip>
            </a:pPr>
            <a:r>
              <a:rPr lang="en-US" smtClean="0"/>
              <a:t>Fifth level</a:t>
            </a:r>
            <a:endParaRPr lang="en-US" dirty="0"/>
          </a:p>
        </p:txBody>
      </p:sp>
      <p:sp>
        <p:nvSpPr>
          <p:cNvPr id="16" name="Text Placeholder 12"/>
          <p:cNvSpPr>
            <a:spLocks noGrp="1"/>
          </p:cNvSpPr>
          <p:nvPr>
            <p:ph type="body" sz="quarter" idx="13" hasCustomPrompt="1"/>
          </p:nvPr>
        </p:nvSpPr>
        <p:spPr>
          <a:xfrm>
            <a:off x="621825" y="1398906"/>
            <a:ext cx="11205894"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9"/>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306799521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3" y="1840921"/>
            <a:ext cx="3357085" cy="4221001"/>
          </a:xfrm>
        </p:spPr>
        <p:txBody>
          <a:bodyPr lIns="0">
            <a:noAutofit/>
          </a:bodyPr>
          <a:lstStyle>
            <a:lvl1pPr marL="349724" indent="-349724">
              <a:buFont typeface="Wingdings" pitchFamily="2" charset="2"/>
              <a:buChar char="§"/>
              <a:defRPr sz="2448">
                <a:solidFill>
                  <a:srgbClr val="666666"/>
                </a:solidFill>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9229" y="1840921"/>
            <a:ext cx="3344857"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pPr>
            <a:r>
              <a:rPr lang="en-US" smtClean="0"/>
              <a:t>Fifth level</a:t>
            </a:r>
            <a:endParaRPr lang="en-US" dirty="0"/>
          </a:p>
        </p:txBody>
      </p:sp>
      <p:sp>
        <p:nvSpPr>
          <p:cNvPr id="12" name="Content Placeholder 3"/>
          <p:cNvSpPr>
            <a:spLocks noGrp="1"/>
          </p:cNvSpPr>
          <p:nvPr>
            <p:ph sz="half" idx="14"/>
          </p:nvPr>
        </p:nvSpPr>
        <p:spPr>
          <a:xfrm>
            <a:off x="8503102" y="1840921"/>
            <a:ext cx="3324618" cy="4221001"/>
          </a:xfrm>
        </p:spPr>
        <p:txBody>
          <a:bodyPr lIns="0">
            <a:noAutofit/>
          </a:bodyPr>
          <a:lstStyle>
            <a:lvl1pPr marL="349724" indent="-34972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816022" indent="-349724">
              <a:buFont typeface="Wingdings" pitchFamily="2" charset="2"/>
              <a:buChar char="§"/>
              <a:defRPr sz="2040">
                <a:solidFill>
                  <a:srgbClr val="666666"/>
                </a:solidFill>
              </a:defRPr>
            </a:lvl2pPr>
            <a:lvl3pPr marL="1282320" indent="-349724">
              <a:buFont typeface="Wingdings" pitchFamily="2" charset="2"/>
              <a:buChar char="§"/>
              <a:defRPr sz="2040">
                <a:solidFill>
                  <a:srgbClr val="666666"/>
                </a:solidFill>
              </a:defRPr>
            </a:lvl3pPr>
            <a:lvl4pPr marL="1690331" indent="-291436">
              <a:buFont typeface="Wingdings" pitchFamily="2" charset="2"/>
              <a:buChar char="§"/>
              <a:defRPr sz="1836">
                <a:solidFill>
                  <a:srgbClr val="666666"/>
                </a:solidFill>
              </a:defRPr>
            </a:lvl4pPr>
            <a:lvl5pPr marL="2156630" indent="-291436">
              <a:buFont typeface="Wingdings" pitchFamily="2" charset="2"/>
              <a:buChar char="§"/>
              <a:defRPr sz="1836">
                <a:solidFill>
                  <a:srgbClr val="666666"/>
                </a:solidFill>
              </a:defRPr>
            </a:lvl5pPr>
            <a:lvl6pPr>
              <a:defRPr sz="1836"/>
            </a:lvl6pPr>
            <a:lvl7pPr>
              <a:defRPr sz="1836"/>
            </a:lvl7pPr>
            <a:lvl8pPr>
              <a:defRPr sz="1836"/>
            </a:lvl8pPr>
            <a:lvl9pPr>
              <a:defRPr sz="1836"/>
            </a:lvl9pPr>
          </a:lstStyle>
          <a:p>
            <a:pPr marL="326409" lvl="0" indent="-326409" algn="l" defTabSz="932597" rtl="0" eaLnBrk="1" latinLnBrk="0" hangingPunct="1">
              <a:lnSpc>
                <a:spcPts val="2448"/>
              </a:lnSpc>
              <a:spcBef>
                <a:spcPts val="1836"/>
              </a:spcBef>
              <a:spcAft>
                <a:spcPts val="612"/>
              </a:spcAft>
              <a:buClr>
                <a:srgbClr val="00B0F0"/>
              </a:buClr>
              <a:buSzPct val="100000"/>
            </a:pPr>
            <a:r>
              <a:rPr lang="en-US" smtClean="0"/>
              <a:t>Click to edit Master text styles</a:t>
            </a:r>
          </a:p>
          <a:p>
            <a:pPr marL="326409" lvl="1" indent="-326409" algn="l" defTabSz="932597" rtl="0" eaLnBrk="1" latinLnBrk="0" hangingPunct="1">
              <a:lnSpc>
                <a:spcPts val="2448"/>
              </a:lnSpc>
              <a:spcBef>
                <a:spcPts val="1836"/>
              </a:spcBef>
              <a:spcAft>
                <a:spcPts val="612"/>
              </a:spcAft>
              <a:buClr>
                <a:srgbClr val="00B0F0"/>
              </a:buClr>
              <a:buSzPct val="100000"/>
            </a:pPr>
            <a:r>
              <a:rPr lang="en-US" smtClean="0"/>
              <a:t>Second level</a:t>
            </a:r>
          </a:p>
          <a:p>
            <a:pPr marL="326409" lvl="2" indent="-326409" algn="l" defTabSz="932597" rtl="0" eaLnBrk="1" latinLnBrk="0" hangingPunct="1">
              <a:lnSpc>
                <a:spcPts val="2448"/>
              </a:lnSpc>
              <a:spcBef>
                <a:spcPts val="1836"/>
              </a:spcBef>
              <a:spcAft>
                <a:spcPts val="612"/>
              </a:spcAft>
              <a:buClr>
                <a:srgbClr val="00B0F0"/>
              </a:buClr>
              <a:buSzPct val="100000"/>
            </a:pPr>
            <a:r>
              <a:rPr lang="en-US" smtClean="0"/>
              <a:t>Third level</a:t>
            </a:r>
          </a:p>
          <a:p>
            <a:pPr marL="326409" lvl="3" indent="-326409" algn="l" defTabSz="932597" rtl="0" eaLnBrk="1" latinLnBrk="0" hangingPunct="1">
              <a:lnSpc>
                <a:spcPts val="2448"/>
              </a:lnSpc>
              <a:spcBef>
                <a:spcPts val="1836"/>
              </a:spcBef>
              <a:spcAft>
                <a:spcPts val="612"/>
              </a:spcAft>
              <a:buClr>
                <a:srgbClr val="00B0F0"/>
              </a:buClr>
              <a:buSzPct val="100000"/>
            </a:pPr>
            <a:r>
              <a:rPr lang="en-US" smtClean="0"/>
              <a:t>Fourth level</a:t>
            </a:r>
          </a:p>
          <a:p>
            <a:pPr marL="326409" lvl="4" indent="-326409" algn="l" defTabSz="932597" rtl="0" eaLnBrk="1" latinLnBrk="0" hangingPunct="1">
              <a:lnSpc>
                <a:spcPts val="2448"/>
              </a:lnSpc>
              <a:spcBef>
                <a:spcPts val="1836"/>
              </a:spcBef>
              <a:spcAft>
                <a:spcPts val="612"/>
              </a:spcAft>
              <a:buClr>
                <a:srgbClr val="00B0F0"/>
              </a:buClr>
              <a:buSzPct val="100000"/>
            </a:pPr>
            <a:r>
              <a:rPr lang="en-US" smtClean="0"/>
              <a:t>Fifth level</a:t>
            </a:r>
            <a:endParaRPr lang="en-US" dirty="0"/>
          </a:p>
        </p:txBody>
      </p:sp>
      <p:sp>
        <p:nvSpPr>
          <p:cNvPr id="15" name="Text Placeholder 12"/>
          <p:cNvSpPr>
            <a:spLocks noGrp="1"/>
          </p:cNvSpPr>
          <p:nvPr>
            <p:ph type="body" sz="quarter" idx="13" hasCustomPrompt="1"/>
          </p:nvPr>
        </p:nvSpPr>
        <p:spPr>
          <a:xfrm>
            <a:off x="621824" y="1398906"/>
            <a:ext cx="11133076"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0"/>
            <a:ext cx="11192828" cy="1165754"/>
          </a:xfrm>
        </p:spPr>
        <p:txBody>
          <a:bodyPr lIns="0"/>
          <a:lstStyle>
            <a:lvl1pPr algn="l">
              <a:defRPr/>
            </a:lvl1pPr>
          </a:lstStyle>
          <a:p>
            <a:r>
              <a:rPr lang="en-US" smtClean="0"/>
              <a:t>Click to edit Master title style</a:t>
            </a:r>
            <a:endParaRPr lang="en-US" dirty="0"/>
          </a:p>
        </p:txBody>
      </p:sp>
      <p:sp>
        <p:nvSpPr>
          <p:cNvPr id="14" name="Footer Placeholder 13"/>
          <p:cNvSpPr>
            <a:spLocks noGrp="1"/>
          </p:cNvSpPr>
          <p:nvPr>
            <p:ph type="ftr" sz="quarter" idx="18"/>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277386671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571955" y="0"/>
            <a:ext cx="11255764" cy="1165754"/>
          </a:xfrm>
        </p:spPr>
        <p:txBody>
          <a:bodyPr lIns="0"/>
          <a:lstStyle>
            <a:lvl1pPr algn="l">
              <a:defRPr/>
            </a:lvl1pPr>
          </a:lstStyle>
          <a:p>
            <a:r>
              <a:rPr lang="en-US" smtClean="0"/>
              <a:t>Click to edit Master title style</a:t>
            </a:r>
            <a:endParaRPr lang="en-US" dirty="0"/>
          </a:p>
        </p:txBody>
      </p:sp>
      <p:sp>
        <p:nvSpPr>
          <p:cNvPr id="10" name="Footer Placeholder 9"/>
          <p:cNvSpPr>
            <a:spLocks noGrp="1"/>
          </p:cNvSpPr>
          <p:nvPr>
            <p:ph type="ftr" sz="quarter" idx="16"/>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1061072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ull bleed picture with title (top)">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a:xfrm>
            <a:off x="626613" y="6590284"/>
            <a:ext cx="1850617" cy="131134"/>
          </a:xfrm>
          <a:prstGeom prst="rect">
            <a:avLst/>
          </a:prstGeom>
        </p:spPr>
        <p:txBody>
          <a:bodyPr/>
          <a:lstStyle/>
          <a:p>
            <a:endParaRPr lang="en-US"/>
          </a:p>
        </p:txBody>
      </p:sp>
      <p:sp>
        <p:nvSpPr>
          <p:cNvPr id="18" name="Title 17"/>
          <p:cNvSpPr>
            <a:spLocks noGrp="1"/>
          </p:cNvSpPr>
          <p:nvPr>
            <p:ph type="title"/>
          </p:nvPr>
        </p:nvSpPr>
        <p:spPr>
          <a:xfrm>
            <a:off x="0" y="1"/>
            <a:ext cx="12436475" cy="1419952"/>
          </a:xfrm>
          <a:solidFill>
            <a:srgbClr val="00B0F0"/>
          </a:solidFill>
        </p:spPr>
        <p:txBody>
          <a:bodyPr lIns="182880"/>
          <a:lstStyle>
            <a:lvl1pPr marL="419668">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313212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ull bleed picture with title (bottom)">
    <p:spTree>
      <p:nvGrpSpPr>
        <p:cNvPr id="1" name=""/>
        <p:cNvGrpSpPr/>
        <p:nvPr/>
      </p:nvGrpSpPr>
      <p:grpSpPr>
        <a:xfrm>
          <a:off x="0" y="0"/>
          <a:ext cx="0" cy="0"/>
          <a:chOff x="0" y="0"/>
          <a:chExt cx="0" cy="0"/>
        </a:xfrm>
      </p:grpSpPr>
      <p:sp>
        <p:nvSpPr>
          <p:cNvPr id="18" name="Title 17"/>
          <p:cNvSpPr>
            <a:spLocks noGrp="1"/>
          </p:cNvSpPr>
          <p:nvPr>
            <p:ph type="title"/>
          </p:nvPr>
        </p:nvSpPr>
        <p:spPr>
          <a:xfrm>
            <a:off x="0" y="5574573"/>
            <a:ext cx="12436475" cy="1419952"/>
          </a:xfrm>
          <a:solidFill>
            <a:srgbClr val="00B0F0"/>
          </a:solidFill>
        </p:spPr>
        <p:txBody>
          <a:bodyPr lIns="182880" tIns="228600" anchor="t" anchorCtr="0"/>
          <a:lstStyle>
            <a:lvl1pPr marL="419668">
              <a:spcAft>
                <a:spcPts val="2448"/>
              </a:spcAft>
              <a:defRPr>
                <a:solidFill>
                  <a:schemeClr val="bg1"/>
                </a:solidFill>
              </a:defRPr>
            </a:lvl1pPr>
          </a:lstStyle>
          <a:p>
            <a:r>
              <a:rPr lang="en-US" smtClean="0"/>
              <a:t>Click to edit Master title style</a:t>
            </a:r>
            <a:endParaRPr lang="en-US" dirty="0"/>
          </a:p>
        </p:txBody>
      </p:sp>
      <p:sp>
        <p:nvSpPr>
          <p:cNvPr id="14" name="Footer Placeholder 13"/>
          <p:cNvSpPr>
            <a:spLocks noGrp="1"/>
          </p:cNvSpPr>
          <p:nvPr>
            <p:ph type="ftr" sz="quarter" idx="12"/>
          </p:nvPr>
        </p:nvSpPr>
        <p:spPr>
          <a:xfrm>
            <a:off x="626613" y="6590284"/>
            <a:ext cx="1850617" cy="131134"/>
          </a:xfrm>
          <a:prstGeom prst="rect">
            <a:avLst/>
          </a:prstGeom>
        </p:spPr>
        <p:txBody>
          <a:bodyPr/>
          <a:lstStyle>
            <a:lvl1pPr>
              <a:defRPr>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113410014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0" name="Rectangle 19"/>
          <p:cNvSpPr/>
          <p:nvPr/>
        </p:nvSpPr>
        <p:spPr>
          <a:xfrm>
            <a:off x="-812" y="0"/>
            <a:ext cx="12436475" cy="69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22" name="Group 21"/>
          <p:cNvGrpSpPr/>
          <p:nvPr/>
        </p:nvGrpSpPr>
        <p:grpSpPr>
          <a:xfrm>
            <a:off x="-15422" y="0"/>
            <a:ext cx="12451896" cy="6994525"/>
            <a:chOff x="-11340" y="0"/>
            <a:chExt cx="9155340" cy="6858000"/>
          </a:xfrm>
        </p:grpSpPr>
        <p:sp>
          <p:nvSpPr>
            <p:cNvPr id="23" name="Rectangle 2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24" name="Group 8"/>
            <p:cNvGrpSpPr/>
            <p:nvPr/>
          </p:nvGrpSpPr>
          <p:grpSpPr>
            <a:xfrm>
              <a:off x="-11340" y="0"/>
              <a:ext cx="9155340" cy="6858000"/>
              <a:chOff x="-11340" y="0"/>
              <a:chExt cx="9155340" cy="6858000"/>
            </a:xfrm>
          </p:grpSpPr>
          <p:sp>
            <p:nvSpPr>
              <p:cNvPr id="25" name="Rectangle 24"/>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6" name="Rectangle 25"/>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sp>
        <p:nvSpPr>
          <p:cNvPr id="13" name="Footer Placeholder 12"/>
          <p:cNvSpPr>
            <a:spLocks noGrp="1"/>
          </p:cNvSpPr>
          <p:nvPr>
            <p:ph type="ftr" sz="quarter" idx="12"/>
          </p:nvPr>
        </p:nvSpPr>
        <p:spPr>
          <a:xfrm>
            <a:off x="626613" y="6590284"/>
            <a:ext cx="1850617" cy="131134"/>
          </a:xfrm>
          <a:prstGeom prst="rect">
            <a:avLst/>
          </a:prstGeom>
        </p:spPr>
        <p:txBody>
          <a:bodyPr/>
          <a:lstStyle/>
          <a:p>
            <a:endParaRPr lang="en-US"/>
          </a:p>
        </p:txBody>
      </p:sp>
    </p:spTree>
    <p:extLst>
      <p:ext uri="{BB962C8B-B14F-4D97-AF65-F5344CB8AC3E}">
        <p14:creationId xmlns:p14="http://schemas.microsoft.com/office/powerpoint/2010/main" val="1416224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1" r:id="rId16"/>
    <p:sldLayoutId id="2147484362" r:id="rId17"/>
    <p:sldLayoutId id="2147484363"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15422" y="0"/>
            <a:ext cx="12451896" cy="6994525"/>
            <a:chOff x="-11340" y="0"/>
            <a:chExt cx="9155340" cy="6858000"/>
          </a:xfrm>
        </p:grpSpPr>
        <p:sp>
          <p:nvSpPr>
            <p:cNvPr id="13" name="Rectangle 1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9" name="Group 8"/>
            <p:cNvGrpSpPr/>
            <p:nvPr/>
          </p:nvGrpSpPr>
          <p:grpSpPr>
            <a:xfrm>
              <a:off x="-11340" y="0"/>
              <a:ext cx="9155340" cy="6858000"/>
              <a:chOff x="-11340" y="0"/>
              <a:chExt cx="9155340" cy="6858000"/>
            </a:xfrm>
          </p:grpSpPr>
          <p:sp>
            <p:nvSpPr>
              <p:cNvPr id="7" name="Rectangle 6"/>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8" name="Rectangle 7"/>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sp>
        <p:nvSpPr>
          <p:cNvPr id="2" name="Title Placeholder 1"/>
          <p:cNvSpPr>
            <a:spLocks noGrp="1"/>
          </p:cNvSpPr>
          <p:nvPr>
            <p:ph type="title"/>
          </p:nvPr>
        </p:nvSpPr>
        <p:spPr>
          <a:xfrm>
            <a:off x="573252" y="0"/>
            <a:ext cx="10476073" cy="1165754"/>
          </a:xfrm>
          <a:prstGeom prst="rect">
            <a:avLst/>
          </a:prstGeom>
        </p:spPr>
        <p:txBody>
          <a:bodyPr vert="horz" lIns="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6613" y="1476622"/>
            <a:ext cx="9764443" cy="5051601"/>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14"/>
          <p:cNvSpPr>
            <a:spLocks noGrp="1"/>
          </p:cNvSpPr>
          <p:nvPr>
            <p:ph type="ftr" sz="quarter" idx="3"/>
          </p:nvPr>
        </p:nvSpPr>
        <p:spPr>
          <a:xfrm>
            <a:off x="626613" y="6590284"/>
            <a:ext cx="1850617" cy="131134"/>
          </a:xfrm>
          <a:prstGeom prst="rect">
            <a:avLst/>
          </a:prstGeom>
        </p:spPr>
        <p:txBody>
          <a:bodyPr vert="horz" lIns="0" tIns="45720" rIns="91440" bIns="45720" rtlCol="0" anchor="ctr" anchorCtr="0"/>
          <a:lstStyle>
            <a:lvl1pPr algn="ctr">
              <a:defRPr sz="816" baseline="0">
                <a:solidFill>
                  <a:srgbClr val="808285"/>
                </a:solidFill>
                <a:latin typeface="Segoe UI" pitchFamily="34" charset="0"/>
                <a:ea typeface="Segoe UI" pitchFamily="34" charset="0"/>
                <a:cs typeface="Segoe UI" pitchFamily="34" charset="0"/>
              </a:defRPr>
            </a:lvl1pPr>
          </a:lstStyle>
          <a:p>
            <a:pPr defTabSz="932597"/>
            <a:endParaRPr lang="en-US"/>
          </a:p>
        </p:txBody>
      </p:sp>
    </p:spTree>
    <p:extLst>
      <p:ext uri="{BB962C8B-B14F-4D97-AF65-F5344CB8AC3E}">
        <p14:creationId xmlns:p14="http://schemas.microsoft.com/office/powerpoint/2010/main" val="1614112580"/>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Lst>
  <p:timing>
    <p:tnLst>
      <p:par>
        <p:cTn id="1" dur="indefinite" restart="never" nodeType="tmRoot"/>
      </p:par>
    </p:tnLst>
  </p:timing>
  <p:txStyles>
    <p:titleStyle>
      <a:lvl1pPr algn="l" defTabSz="932597" rtl="0" eaLnBrk="1" latinLnBrk="0" hangingPunct="1">
        <a:lnSpc>
          <a:spcPts val="4896"/>
        </a:lnSpc>
        <a:spcBef>
          <a:spcPct val="0"/>
        </a:spcBef>
        <a:buNone/>
        <a:defRPr sz="4896" kern="1200" spc="-204" baseline="0">
          <a:solidFill>
            <a:srgbClr val="00B9F2"/>
          </a:solidFill>
          <a:latin typeface="Segoe UI Light" pitchFamily="34" charset="0"/>
          <a:ea typeface="+mj-ea"/>
          <a:cs typeface="+mj-cs"/>
        </a:defRPr>
      </a:lvl1pPr>
    </p:titleStyle>
    <p:bodyStyle>
      <a:lvl1pPr marL="349724" indent="-349724" algn="l" defTabSz="932597" rtl="0" eaLnBrk="1" latinLnBrk="0" hangingPunct="1">
        <a:lnSpc>
          <a:spcPct val="85000"/>
        </a:lnSpc>
        <a:spcBef>
          <a:spcPts val="2448"/>
        </a:spcBef>
        <a:spcAft>
          <a:spcPts val="0"/>
        </a:spcAft>
        <a:buClr>
          <a:srgbClr val="00B0F0"/>
        </a:buClr>
        <a:buSzPct val="100000"/>
        <a:buFont typeface="Wingdings" pitchFamily="2" charset="2"/>
        <a:buChar char="§"/>
        <a:defRPr sz="2448" kern="1200" spc="-71" baseline="0">
          <a:solidFill>
            <a:srgbClr val="666666"/>
          </a:solidFill>
          <a:latin typeface="Segoe UI" pitchFamily="34" charset="0"/>
          <a:ea typeface="Segoe UI" pitchFamily="34" charset="0"/>
          <a:cs typeface="Segoe UI" pitchFamily="34" charset="0"/>
        </a:defRPr>
      </a:lvl1pPr>
      <a:lvl2pPr marL="757735" indent="-291436" algn="l" defTabSz="932597" rtl="0" eaLnBrk="1" latinLnBrk="0" hangingPunct="1">
        <a:lnSpc>
          <a:spcPct val="85000"/>
        </a:lnSpc>
        <a:spcBef>
          <a:spcPts val="612"/>
        </a:spcBef>
        <a:spcAft>
          <a:spcPts val="0"/>
        </a:spcAft>
        <a:buClr>
          <a:srgbClr val="00B0F0"/>
        </a:buClr>
        <a:buSzPct val="100000"/>
        <a:buFont typeface="Wingdings" pitchFamily="2" charset="2"/>
        <a:buChar char="§"/>
        <a:defRPr sz="2040" kern="1200" spc="-71" baseline="0">
          <a:solidFill>
            <a:srgbClr val="666666"/>
          </a:solidFill>
          <a:latin typeface="Segoe UI" pitchFamily="34" charset="0"/>
          <a:ea typeface="Segoe UI" pitchFamily="34" charset="0"/>
          <a:cs typeface="Segoe UI" pitchFamily="34" charset="0"/>
        </a:defRPr>
      </a:lvl2pPr>
      <a:lvl3pPr marL="1165746"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3pPr>
      <a:lvl4pPr marL="1632044"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4pPr>
      <a:lvl5pPr marL="2098342" indent="-233149" algn="l" defTabSz="932597" rtl="0" eaLnBrk="1" latinLnBrk="0" hangingPunct="1">
        <a:lnSpc>
          <a:spcPct val="85000"/>
        </a:lnSpc>
        <a:spcBef>
          <a:spcPts val="612"/>
        </a:spcBef>
        <a:spcAft>
          <a:spcPts val="0"/>
        </a:spcAft>
        <a:buClr>
          <a:srgbClr val="00B0F0"/>
        </a:buClr>
        <a:buFont typeface="Wingdings" pitchFamily="2" charset="2"/>
        <a:buChar char="§"/>
        <a:defRPr sz="1836" kern="1200" spc="-71" baseline="0">
          <a:solidFill>
            <a:srgbClr val="666666"/>
          </a:solidFill>
          <a:latin typeface="Segoe UI" pitchFamily="34" charset="0"/>
          <a:ea typeface="Segoe UI" pitchFamily="34" charset="0"/>
          <a:cs typeface="Segoe UI" pitchFamily="34" charset="0"/>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71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20662"/>
            <a:ext cx="11887200" cy="914400"/>
          </a:xfrm>
        </p:spPr>
        <p:txBody>
          <a:bodyPr/>
          <a:lstStyle/>
          <a:p>
            <a:r>
              <a:rPr lang="en-US" dirty="0" smtClean="0"/>
              <a:t>Questions to ask when investigating performance?</a:t>
            </a:r>
            <a:endParaRPr lang="en-US" dirty="0"/>
          </a:p>
        </p:txBody>
      </p:sp>
      <p:sp>
        <p:nvSpPr>
          <p:cNvPr id="2" name="Rectangle 1"/>
          <p:cNvSpPr/>
          <p:nvPr/>
        </p:nvSpPr>
        <p:spPr>
          <a:xfrm>
            <a:off x="274637" y="2622093"/>
            <a:ext cx="11658600" cy="2523768"/>
          </a:xfrm>
          <a:prstGeom prst="rect">
            <a:avLst/>
          </a:prstGeom>
        </p:spPr>
        <p:txBody>
          <a:bodyPr wrap="square">
            <a:spAutoFit/>
          </a:bodyPr>
          <a:lstStyle/>
          <a:p>
            <a:pPr marL="342900" indent="-342900">
              <a:buFontTx/>
              <a:buAutoNum type="arabicPeriod"/>
            </a:pPr>
            <a:r>
              <a:rPr lang="en-US" dirty="0" smtClean="0">
                <a:solidFill>
                  <a:srgbClr val="FFFFFF"/>
                </a:solidFill>
              </a:rPr>
              <a:t>Can I eliminate work entirely?</a:t>
            </a:r>
          </a:p>
          <a:p>
            <a:pPr marL="342900" indent="-342900">
              <a:buFontTx/>
              <a:buAutoNum type="arabicPeriod"/>
            </a:pPr>
            <a:endParaRPr lang="en-US" dirty="0" smtClean="0">
              <a:solidFill>
                <a:srgbClr val="FFFFFF"/>
              </a:solidFill>
            </a:endParaRPr>
          </a:p>
          <a:p>
            <a:pPr marL="342900" indent="-342900">
              <a:buFontTx/>
              <a:buAutoNum type="arabicPeriod"/>
            </a:pPr>
            <a:r>
              <a:rPr lang="en-US" dirty="0" smtClean="0">
                <a:solidFill>
                  <a:srgbClr val="FFFFFF"/>
                </a:solidFill>
              </a:rPr>
              <a:t>Can I optimize existing work?</a:t>
            </a:r>
          </a:p>
          <a:p>
            <a:pPr marL="342900" indent="-342900">
              <a:buFontTx/>
              <a:buAutoNum type="arabicPeriod"/>
            </a:pPr>
            <a:endParaRPr lang="en-US" dirty="0" smtClean="0">
              <a:solidFill>
                <a:srgbClr val="FFFFFF"/>
              </a:solidFill>
            </a:endParaRPr>
          </a:p>
          <a:p>
            <a:pPr marL="342900" indent="-342900">
              <a:buFontTx/>
              <a:buAutoNum type="arabicPeriod"/>
            </a:pPr>
            <a:r>
              <a:rPr lang="en-US" dirty="0" smtClean="0">
                <a:solidFill>
                  <a:srgbClr val="FFFFFF"/>
                </a:solidFill>
              </a:rPr>
              <a:t>Can I defer work, or perform it in parallel?</a:t>
            </a:r>
          </a:p>
          <a:p>
            <a:endParaRPr lang="en-US" sz="1400" dirty="0" smtClean="0">
              <a:solidFill>
                <a:srgbClr val="000000">
                  <a:lumMod val="50000"/>
                  <a:lumOff val="50000"/>
                </a:srgbClr>
              </a:solidFill>
            </a:endParaRPr>
          </a:p>
          <a:p>
            <a:endParaRPr lang="en-US" dirty="0" smtClean="0">
              <a:solidFill>
                <a:srgbClr val="FFFFFF"/>
              </a:solidFill>
            </a:endParaRPr>
          </a:p>
          <a:p>
            <a:pPr lvl="1"/>
            <a:endParaRPr lang="en-US" dirty="0" smtClean="0">
              <a:solidFill>
                <a:srgbClr val="FFFFFF"/>
              </a:solidFill>
            </a:endParaRPr>
          </a:p>
          <a:p>
            <a:pPr marL="342900" indent="-342900">
              <a:buFontTx/>
              <a:buAutoNum type="arabicPeriod"/>
            </a:pPr>
            <a:endParaRPr lang="en-US" dirty="0">
              <a:solidFill>
                <a:srgbClr val="FFFFFF"/>
              </a:solidFill>
            </a:endParaRPr>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717870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Diagnosing page load/UI responsiveness</a:t>
            </a:r>
            <a:endParaRPr lang="en-US" dirty="0"/>
          </a:p>
        </p:txBody>
      </p:sp>
    </p:spTree>
    <p:extLst>
      <p:ext uri="{BB962C8B-B14F-4D97-AF65-F5344CB8AC3E}">
        <p14:creationId xmlns:p14="http://schemas.microsoft.com/office/powerpoint/2010/main" val="248273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20662"/>
            <a:ext cx="11887200" cy="914400"/>
          </a:xfrm>
        </p:spPr>
        <p:txBody>
          <a:bodyPr/>
          <a:lstStyle/>
          <a:p>
            <a:r>
              <a:rPr lang="en-US" dirty="0" smtClean="0"/>
              <a:t>Memory Scenarios to Watch For</a:t>
            </a:r>
            <a:endParaRPr lang="en-US" dirty="0"/>
          </a:p>
        </p:txBody>
      </p:sp>
      <p:sp>
        <p:nvSpPr>
          <p:cNvPr id="2" name="Rectangle 1"/>
          <p:cNvSpPr/>
          <p:nvPr/>
        </p:nvSpPr>
        <p:spPr>
          <a:xfrm>
            <a:off x="198437" y="1521770"/>
            <a:ext cx="11658600" cy="2769989"/>
          </a:xfrm>
          <a:prstGeom prst="rect">
            <a:avLst/>
          </a:prstGeom>
        </p:spPr>
        <p:txBody>
          <a:bodyPr wrap="square">
            <a:spAutoFit/>
          </a:bodyPr>
          <a:lstStyle/>
          <a:p>
            <a:pPr marL="342900" indent="-342900">
              <a:buFontTx/>
              <a:buAutoNum type="arabicPeriod"/>
            </a:pPr>
            <a:r>
              <a:rPr lang="en-US" sz="2400" dirty="0" smtClean="0">
                <a:solidFill>
                  <a:srgbClr val="FFFFFF"/>
                </a:solidFill>
              </a:rPr>
              <a:t>Memory bloat</a:t>
            </a:r>
          </a:p>
          <a:p>
            <a:pPr marL="342900" indent="-342900">
              <a:buFontTx/>
              <a:buAutoNum type="arabicPeriod"/>
            </a:pPr>
            <a:endParaRPr lang="en-US" sz="2400" dirty="0" smtClean="0">
              <a:solidFill>
                <a:srgbClr val="FFFFFF"/>
              </a:solidFill>
            </a:endParaRPr>
          </a:p>
          <a:p>
            <a:pPr marL="342900" indent="-342900">
              <a:buFont typeface="+mj-lt"/>
              <a:buAutoNum type="arabicPeriod" startAt="2"/>
            </a:pPr>
            <a:r>
              <a:rPr lang="en-US" sz="2400" dirty="0" smtClean="0">
                <a:solidFill>
                  <a:srgbClr val="FFFFFF"/>
                </a:solidFill>
              </a:rPr>
              <a:t>Memory leaks</a:t>
            </a:r>
          </a:p>
          <a:p>
            <a:pPr marL="342900" indent="-342900">
              <a:buFontTx/>
              <a:buAutoNum type="arabicPeriod"/>
            </a:pPr>
            <a:endParaRPr lang="en-US" sz="2400" dirty="0" smtClean="0">
              <a:solidFill>
                <a:srgbClr val="FFFFFF"/>
              </a:solidFill>
            </a:endParaRPr>
          </a:p>
          <a:p>
            <a:pPr marL="342900" indent="-342900">
              <a:buFont typeface="+mj-lt"/>
              <a:buAutoNum type="arabicPeriod" startAt="3"/>
            </a:pPr>
            <a:r>
              <a:rPr lang="en-US" sz="2400" dirty="0" smtClean="0">
                <a:solidFill>
                  <a:srgbClr val="FFFFFF"/>
                </a:solidFill>
              </a:rPr>
              <a:t>Object churn </a:t>
            </a:r>
            <a:endParaRPr lang="en-US" dirty="0" smtClean="0">
              <a:solidFill>
                <a:srgbClr val="000000">
                  <a:lumMod val="50000"/>
                  <a:lumOff val="50000"/>
                </a:srgbClr>
              </a:solidFill>
            </a:endParaRPr>
          </a:p>
          <a:p>
            <a:endParaRPr lang="en-US" dirty="0" smtClean="0">
              <a:solidFill>
                <a:srgbClr val="FFFFFF"/>
              </a:solidFill>
            </a:endParaRPr>
          </a:p>
          <a:p>
            <a:pPr lvl="1"/>
            <a:endParaRPr lang="en-US" dirty="0" smtClean="0">
              <a:solidFill>
                <a:srgbClr val="FFFFFF"/>
              </a:solidFill>
            </a:endParaRPr>
          </a:p>
          <a:p>
            <a:pPr marL="342900" indent="-342900">
              <a:buFontTx/>
              <a:buAutoNum type="arabicPeriod"/>
            </a:pPr>
            <a:endParaRPr lang="en-US" dirty="0">
              <a:solidFill>
                <a:srgbClr val="FFFFFF"/>
              </a:solidFill>
            </a:endParaRPr>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719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JavaScript/DOM Object Graph</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1341971" y="29878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Your Object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Arrow Connector 50"/>
          <p:cNvCxnSpPr>
            <a:endCxn id="49" idx="0"/>
          </p:cNvCxnSpPr>
          <p:nvPr/>
        </p:nvCxnSpPr>
        <p:spPr>
          <a:xfrm flipH="1">
            <a:off x="1904740" y="1997253"/>
            <a:ext cx="462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6437782" y="5599655"/>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37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JavaScript/DOM Object Graph</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1341971" y="29878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Your Object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Arrow Connector 50"/>
          <p:cNvCxnSpPr>
            <a:endCxn id="49" idx="0"/>
          </p:cNvCxnSpPr>
          <p:nvPr/>
        </p:nvCxnSpPr>
        <p:spPr>
          <a:xfrm flipH="1">
            <a:off x="1904740" y="1997253"/>
            <a:ext cx="462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6437782" y="5599655"/>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Multiply 1"/>
          <p:cNvSpPr/>
          <p:nvPr/>
        </p:nvSpPr>
        <p:spPr bwMode="auto">
          <a:xfrm>
            <a:off x="1555172" y="2223546"/>
            <a:ext cx="745072" cy="568326"/>
          </a:xfrm>
          <a:prstGeom prst="mathMultiply">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89236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JavaScript/DOM Object Graph</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1341971" y="29878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Your Object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Oval 51"/>
          <p:cNvSpPr/>
          <p:nvPr/>
        </p:nvSpPr>
        <p:spPr bwMode="auto">
          <a:xfrm>
            <a:off x="6437782" y="5599655"/>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9641" y="5609879"/>
            <a:ext cx="2537874" cy="646331"/>
          </a:xfrm>
          <a:prstGeom prst="rect">
            <a:avLst/>
          </a:prstGeom>
          <a:noFill/>
        </p:spPr>
        <p:txBody>
          <a:bodyPr wrap="none" rtlCol="0">
            <a:spAutoFit/>
          </a:bodyPr>
          <a:lstStyle/>
          <a:p>
            <a:r>
              <a:rPr lang="en-US" sz="3600" b="1" dirty="0" smtClean="0">
                <a:solidFill>
                  <a:srgbClr val="E81123"/>
                </a:solidFill>
              </a:rPr>
              <a:t>GC Runs….</a:t>
            </a:r>
          </a:p>
        </p:txBody>
      </p:sp>
    </p:spTree>
    <p:extLst>
      <p:ext uri="{BB962C8B-B14F-4D97-AF65-F5344CB8AC3E}">
        <p14:creationId xmlns:p14="http://schemas.microsoft.com/office/powerpoint/2010/main" val="2201189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JavaScript/DOM Object Graph</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1341971" y="29878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Your Object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Oval 51"/>
          <p:cNvSpPr/>
          <p:nvPr/>
        </p:nvSpPr>
        <p:spPr bwMode="auto">
          <a:xfrm>
            <a:off x="6437782" y="5599655"/>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9641" y="5822731"/>
            <a:ext cx="4130490" cy="646331"/>
          </a:xfrm>
          <a:prstGeom prst="rect">
            <a:avLst/>
          </a:prstGeom>
          <a:noFill/>
        </p:spPr>
        <p:txBody>
          <a:bodyPr wrap="none" rtlCol="0">
            <a:spAutoFit/>
          </a:bodyPr>
          <a:lstStyle/>
          <a:p>
            <a:r>
              <a:rPr lang="en-US" sz="3600" b="1" dirty="0" smtClean="0">
                <a:solidFill>
                  <a:srgbClr val="E81123"/>
                </a:solidFill>
              </a:rPr>
              <a:t>GC Frees Memory</a:t>
            </a:r>
          </a:p>
        </p:txBody>
      </p:sp>
      <p:sp>
        <p:nvSpPr>
          <p:cNvPr id="28" name="Multiply 27"/>
          <p:cNvSpPr/>
          <p:nvPr/>
        </p:nvSpPr>
        <p:spPr bwMode="auto">
          <a:xfrm>
            <a:off x="1564985" y="3214687"/>
            <a:ext cx="745072" cy="568326"/>
          </a:xfrm>
          <a:prstGeom prst="mathMultiply">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4479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JavaScript/DOM Object Graph</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6437782" y="5599655"/>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9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Object Retained Size</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6437782" y="5599655"/>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0577" y="2197397"/>
            <a:ext cx="3478260" cy="461665"/>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Retains all of its children</a:t>
            </a:r>
          </a:p>
        </p:txBody>
      </p:sp>
    </p:spTree>
    <p:extLst>
      <p:ext uri="{BB962C8B-B14F-4D97-AF65-F5344CB8AC3E}">
        <p14:creationId xmlns:p14="http://schemas.microsoft.com/office/powerpoint/2010/main" val="3683966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68262"/>
            <a:ext cx="11887200" cy="914400"/>
          </a:xfrm>
        </p:spPr>
        <p:txBody>
          <a:bodyPr/>
          <a:lstStyle/>
          <a:p>
            <a:r>
              <a:rPr lang="en-US" dirty="0" smtClean="0"/>
              <a:t>Object Retained Size</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Oval 6"/>
          <p:cNvSpPr/>
          <p:nvPr/>
        </p:nvSpPr>
        <p:spPr bwMode="auto">
          <a:xfrm>
            <a:off x="2543164" y="199725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window</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388258" y="99296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Global</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4189625"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237746" y="2036583"/>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&lt;html&gt;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Arrow Connector 16"/>
          <p:cNvCxnSpPr>
            <a:stCxn id="8" idx="5"/>
            <a:endCxn id="7" idx="1"/>
          </p:cNvCxnSpPr>
          <p:nvPr/>
        </p:nvCxnSpPr>
        <p:spPr>
          <a:xfrm>
            <a:off x="2348965" y="1838499"/>
            <a:ext cx="359030" cy="30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5332625" y="3048222"/>
            <a:ext cx="1125538" cy="990600"/>
          </a:xfrm>
          <a:prstGeom prst="ellipse">
            <a:avLst/>
          </a:prstGeom>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&lt;head&gt;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a:stCxn id="13" idx="3"/>
            <a:endCxn id="19" idx="7"/>
          </p:cNvCxnSpPr>
          <p:nvPr/>
        </p:nvCxnSpPr>
        <p:spPr>
          <a:xfrm flipH="1">
            <a:off x="6293332" y="2882113"/>
            <a:ext cx="109245" cy="31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067763" y="3027183"/>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&lt;body&gt;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262720" y="2070279"/>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Arrow Connector 26"/>
          <p:cNvCxnSpPr>
            <a:stCxn id="8" idx="3"/>
            <a:endCxn id="25" idx="7"/>
          </p:cNvCxnSpPr>
          <p:nvPr/>
        </p:nvCxnSpPr>
        <p:spPr>
          <a:xfrm flipH="1">
            <a:off x="1223427" y="1838499"/>
            <a:ext cx="329662" cy="37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6"/>
            <a:endCxn id="9" idx="2"/>
          </p:cNvCxnSpPr>
          <p:nvPr/>
        </p:nvCxnSpPr>
        <p:spPr>
          <a:xfrm>
            <a:off x="3668702" y="2492553"/>
            <a:ext cx="520923" cy="3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6"/>
            <a:endCxn id="13" idx="2"/>
          </p:cNvCxnSpPr>
          <p:nvPr/>
        </p:nvCxnSpPr>
        <p:spPr>
          <a:xfrm>
            <a:off x="5315163" y="2531883"/>
            <a:ext cx="922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22" idx="1"/>
          </p:cNvCxnSpPr>
          <p:nvPr/>
        </p:nvCxnSpPr>
        <p:spPr>
          <a:xfrm>
            <a:off x="7198453" y="2882113"/>
            <a:ext cx="34141" cy="29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6455905" y="4240884"/>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&lt;div&gt;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7829763" y="4240884"/>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&lt;section&gt;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a:stCxn id="22" idx="3"/>
            <a:endCxn id="40" idx="0"/>
          </p:cNvCxnSpPr>
          <p:nvPr/>
        </p:nvCxnSpPr>
        <p:spPr>
          <a:xfrm flipH="1">
            <a:off x="7018674" y="3872713"/>
            <a:ext cx="213920"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41" idx="0"/>
          </p:cNvCxnSpPr>
          <p:nvPr/>
        </p:nvCxnSpPr>
        <p:spPr>
          <a:xfrm>
            <a:off x="8028470" y="3872713"/>
            <a:ext cx="364062"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3411211" y="3249367"/>
            <a:ext cx="1125538" cy="9906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location</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48" name="Straight Arrow Connector 47"/>
          <p:cNvCxnSpPr>
            <a:stCxn id="7" idx="4"/>
            <a:endCxn id="46" idx="1"/>
          </p:cNvCxnSpPr>
          <p:nvPr/>
        </p:nvCxnSpPr>
        <p:spPr>
          <a:xfrm>
            <a:off x="3105933" y="2987853"/>
            <a:ext cx="470109" cy="40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6437782" y="5599655"/>
            <a:ext cx="1125538" cy="990600"/>
          </a:xfrm>
          <a:prstGeom prst="ellipse">
            <a:avLst/>
          </a:prstGeom>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&lt;p&gt;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Arrow Connector 53"/>
          <p:cNvCxnSpPr>
            <a:stCxn id="40" idx="4"/>
            <a:endCxn id="52" idx="0"/>
          </p:cNvCxnSpPr>
          <p:nvPr/>
        </p:nvCxnSpPr>
        <p:spPr>
          <a:xfrm flipH="1">
            <a:off x="7000551" y="5231484"/>
            <a:ext cx="18123" cy="368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0577" y="2197397"/>
            <a:ext cx="3548792" cy="461665"/>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Retains the &lt;body&gt; only</a:t>
            </a:r>
          </a:p>
        </p:txBody>
      </p:sp>
      <p:cxnSp>
        <p:nvCxnSpPr>
          <p:cNvPr id="5" name="Straight Arrow Connector 4"/>
          <p:cNvCxnSpPr>
            <a:stCxn id="46" idx="6"/>
            <a:endCxn id="19" idx="2"/>
          </p:cNvCxnSpPr>
          <p:nvPr/>
        </p:nvCxnSpPr>
        <p:spPr>
          <a:xfrm flipV="1">
            <a:off x="4536749" y="3543522"/>
            <a:ext cx="795876" cy="201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45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Developing high performance websites and modern apps with JavaScript performance tools </a:t>
            </a:r>
          </a:p>
        </p:txBody>
      </p:sp>
      <p:sp>
        <p:nvSpPr>
          <p:cNvPr id="3" name="Subtitle 2"/>
          <p:cNvSpPr>
            <a:spLocks noGrp="1"/>
          </p:cNvSpPr>
          <p:nvPr>
            <p:ph type="subTitle" idx="1"/>
          </p:nvPr>
        </p:nvSpPr>
        <p:spPr/>
        <p:txBody>
          <a:bodyPr/>
          <a:lstStyle/>
          <a:p>
            <a:r>
              <a:rPr lang="en-US" dirty="0" smtClean="0"/>
              <a:t>Jonathan Carter</a:t>
            </a:r>
          </a:p>
          <a:p>
            <a:r>
              <a:rPr lang="en-US" dirty="0" smtClean="0"/>
              <a:t>Program Manager</a:t>
            </a:r>
          </a:p>
          <a:p>
            <a:r>
              <a:rPr lang="en-US" dirty="0" smtClean="0"/>
              <a:t>3-316</a:t>
            </a:r>
          </a:p>
        </p:txBody>
      </p:sp>
    </p:spTree>
    <p:extLst>
      <p:ext uri="{BB962C8B-B14F-4D97-AF65-F5344CB8AC3E}">
        <p14:creationId xmlns:p14="http://schemas.microsoft.com/office/powerpoint/2010/main" val="10342849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Diagnosing memory usage</a:t>
            </a:r>
            <a:endParaRPr lang="en-US" dirty="0"/>
          </a:p>
        </p:txBody>
      </p:sp>
    </p:spTree>
    <p:extLst>
      <p:ext uri="{BB962C8B-B14F-4D97-AF65-F5344CB8AC3E}">
        <p14:creationId xmlns:p14="http://schemas.microsoft.com/office/powerpoint/2010/main" val="288302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Summary</a:t>
            </a:r>
            <a:endParaRPr lang="en-US"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Rectangle 1"/>
          <p:cNvSpPr/>
          <p:nvPr/>
        </p:nvSpPr>
        <p:spPr>
          <a:xfrm>
            <a:off x="274525" y="1703289"/>
            <a:ext cx="10058512" cy="3662541"/>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FFFFFF"/>
                </a:solidFill>
              </a:rPr>
              <a:t>Performance is extremely important (and fun!)</a:t>
            </a:r>
          </a:p>
          <a:p>
            <a:endParaRPr lang="en-US" dirty="0" smtClean="0">
              <a:solidFill>
                <a:srgbClr val="FFFFFF"/>
              </a:solidFill>
            </a:endParaRPr>
          </a:p>
          <a:p>
            <a:endParaRPr lang="en-US" dirty="0" smtClean="0">
              <a:solidFill>
                <a:srgbClr val="FFFFFF"/>
              </a:solidFill>
            </a:endParaRPr>
          </a:p>
          <a:p>
            <a:pPr marL="285750" indent="-285750">
              <a:buFont typeface="Arial" panose="020B0604020202020204" pitchFamily="34" charset="0"/>
              <a:buChar char="•"/>
            </a:pPr>
            <a:r>
              <a:rPr lang="en-US" sz="2000" dirty="0" smtClean="0">
                <a:solidFill>
                  <a:srgbClr val="FFFFFF"/>
                </a:solidFill>
              </a:rPr>
              <a:t>Visual Studio 2013 and IE11 provide tooling for diagnosing issues related to…</a:t>
            </a:r>
          </a:p>
          <a:p>
            <a:pPr marL="752002" lvl="1" indent="-285750">
              <a:buFont typeface="Arial" panose="020B0604020202020204" pitchFamily="34" charset="0"/>
              <a:buChar char="•"/>
            </a:pPr>
            <a:r>
              <a:rPr lang="en-US" sz="2000" dirty="0" smtClean="0">
                <a:solidFill>
                  <a:srgbClr val="FFFFFF"/>
                </a:solidFill>
              </a:rPr>
              <a:t>Page load/resource loading costs</a:t>
            </a:r>
          </a:p>
          <a:p>
            <a:pPr marL="752002" lvl="1" indent="-285750">
              <a:buFont typeface="Arial" panose="020B0604020202020204" pitchFamily="34" charset="0"/>
              <a:buChar char="•"/>
            </a:pPr>
            <a:r>
              <a:rPr lang="en-US" sz="2000" dirty="0" smtClean="0">
                <a:solidFill>
                  <a:srgbClr val="FFFFFF"/>
                </a:solidFill>
              </a:rPr>
              <a:t>UI responsiveness</a:t>
            </a:r>
          </a:p>
          <a:p>
            <a:pPr marL="752002" lvl="1" indent="-285750">
              <a:buFont typeface="Arial" panose="020B0604020202020204" pitchFamily="34" charset="0"/>
              <a:buChar char="•"/>
            </a:pPr>
            <a:r>
              <a:rPr lang="en-US" sz="2000" dirty="0" smtClean="0">
                <a:solidFill>
                  <a:srgbClr val="FFFFFF"/>
                </a:solidFill>
              </a:rPr>
              <a:t>Frame rate</a:t>
            </a:r>
          </a:p>
          <a:p>
            <a:pPr marL="752002" lvl="1" indent="-285750">
              <a:buFont typeface="Arial" panose="020B0604020202020204" pitchFamily="34" charset="0"/>
              <a:buChar char="•"/>
            </a:pPr>
            <a:r>
              <a:rPr lang="en-US" sz="2000" dirty="0" smtClean="0">
                <a:solidFill>
                  <a:srgbClr val="FFFFFF"/>
                </a:solidFill>
              </a:rPr>
              <a:t>Memory efficiency</a:t>
            </a:r>
          </a:p>
          <a:p>
            <a:pPr marL="752002" lvl="1" indent="-285750">
              <a:buFont typeface="Arial" panose="020B0604020202020204" pitchFamily="34" charset="0"/>
              <a:buChar char="•"/>
            </a:pPr>
            <a:endParaRPr lang="en-US" sz="2000" dirty="0">
              <a:solidFill>
                <a:srgbClr val="FFFFFF"/>
              </a:solidFill>
            </a:endParaRPr>
          </a:p>
          <a:p>
            <a:pPr marL="285750" indent="-285750">
              <a:buFont typeface="Arial" panose="020B0604020202020204" pitchFamily="34" charset="0"/>
              <a:buChar char="•"/>
            </a:pPr>
            <a:r>
              <a:rPr lang="en-US" sz="2000" dirty="0" smtClean="0">
                <a:solidFill>
                  <a:srgbClr val="FFFFFF"/>
                </a:solidFill>
              </a:rPr>
              <a:t>Please try out the tools and send us feedback!</a:t>
            </a:r>
            <a:endParaRPr lang="en-US" sz="2000" dirty="0">
              <a:solidFill>
                <a:srgbClr val="FFFFFF"/>
              </a:solidFill>
            </a:endParaRPr>
          </a:p>
          <a:p>
            <a:pPr marL="285750" indent="-285750">
              <a:buFont typeface="Arial" panose="020B0604020202020204" pitchFamily="34" charset="0"/>
              <a:buChar char="•"/>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68855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61336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80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1837" y="3954462"/>
            <a:ext cx="8153400" cy="914400"/>
          </a:xfrm>
        </p:spPr>
        <p:txBody>
          <a:bodyPr/>
          <a:lstStyle/>
          <a:p>
            <a:r>
              <a:rPr lang="en-US" dirty="0" smtClean="0"/>
              <a:t>Why is performance important (or at</a:t>
            </a:r>
          </a:p>
          <a:p>
            <a:r>
              <a:rPr lang="en-US" dirty="0"/>
              <a:t>l</a:t>
            </a:r>
            <a:r>
              <a:rPr lang="en-US" dirty="0" smtClean="0"/>
              <a:t>east interesting)?</a:t>
            </a:r>
          </a:p>
          <a:p>
            <a:endParaRPr lang="en-US" dirty="0" smtClean="0"/>
          </a:p>
          <a:p>
            <a:r>
              <a:rPr lang="en-US" dirty="0" smtClean="0"/>
              <a:t>What are some high-priority</a:t>
            </a:r>
          </a:p>
          <a:p>
            <a:r>
              <a:rPr lang="en-US" dirty="0" smtClean="0"/>
              <a:t>performance scenarios?</a:t>
            </a:r>
          </a:p>
          <a:p>
            <a:pPr marL="571500" indent="-571500">
              <a:buFont typeface="Arial" panose="020B0604020202020204" pitchFamily="34" charset="0"/>
              <a:buChar char="•"/>
            </a:pPr>
            <a:endParaRPr lang="en-US" dirty="0"/>
          </a:p>
          <a:p>
            <a:r>
              <a:rPr lang="en-US" dirty="0" smtClean="0"/>
              <a:t>How can you diagnose these scenarios using Visual Studio 2013 and IE11?</a:t>
            </a:r>
          </a:p>
          <a:p>
            <a:endParaRPr lang="en-US" dirty="0" smtClean="0"/>
          </a:p>
          <a:p>
            <a:endParaRPr lang="en-US" dirty="0"/>
          </a:p>
        </p:txBody>
      </p:sp>
      <p:pic>
        <p:nvPicPr>
          <p:cNvPr id="4" name="Picture Placeholder 3"/>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575" r="16575"/>
          <a:stretch/>
        </p:blipFill>
        <p:spPr/>
      </p:pic>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059281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Why is performance important?</a:t>
            </a:r>
            <a:endParaRPr lang="en-US" dirty="0"/>
          </a:p>
        </p:txBody>
      </p:sp>
      <p:graphicFrame>
        <p:nvGraphicFramePr>
          <p:cNvPr id="8" name="Chart 7"/>
          <p:cNvGraphicFramePr/>
          <p:nvPr>
            <p:extLst/>
          </p:nvPr>
        </p:nvGraphicFramePr>
        <p:xfrm>
          <a:off x="198437" y="1264920"/>
          <a:ext cx="6394651" cy="487886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417637" y="6252130"/>
            <a:ext cx="4572000" cy="338554"/>
          </a:xfrm>
          <a:prstGeom prst="rect">
            <a:avLst/>
          </a:prstGeom>
          <a:noFill/>
        </p:spPr>
        <p:txBody>
          <a:bodyPr wrap="square" rtlCol="0">
            <a:spAutoFit/>
          </a:bodyPr>
          <a:lstStyle/>
          <a:p>
            <a:pPr defTabSz="914400"/>
            <a:r>
              <a:rPr lang="en-US" sz="1600" dirty="0" smtClean="0">
                <a:solidFill>
                  <a:srgbClr val="000000">
                    <a:lumMod val="50000"/>
                    <a:lumOff val="50000"/>
                  </a:srgbClr>
                </a:solidFill>
                <a:latin typeface="Calibri"/>
              </a:rPr>
              <a:t>(source: http</a:t>
            </a:r>
            <a:r>
              <a:rPr lang="en-US" sz="1600" dirty="0">
                <a:solidFill>
                  <a:srgbClr val="000000">
                    <a:lumMod val="50000"/>
                    <a:lumOff val="50000"/>
                  </a:srgbClr>
                </a:solidFill>
                <a:latin typeface="Calibri"/>
              </a:rPr>
              <a:t>://</a:t>
            </a:r>
            <a:r>
              <a:rPr lang="en-US" sz="1600" dirty="0" smtClean="0">
                <a:solidFill>
                  <a:srgbClr val="000000">
                    <a:lumMod val="50000"/>
                    <a:lumOff val="50000"/>
                  </a:srgbClr>
                </a:solidFill>
                <a:latin typeface="Calibri"/>
              </a:rPr>
              <a:t>www.businessnewsdaily.com</a:t>
            </a:r>
            <a:r>
              <a:rPr lang="en-US" sz="1600" dirty="0">
                <a:solidFill>
                  <a:srgbClr val="000000">
                    <a:lumMod val="50000"/>
                    <a:lumOff val="50000"/>
                  </a:srgbClr>
                </a:solidFill>
                <a:latin typeface="Calibri"/>
              </a:rPr>
              <a:t>)</a:t>
            </a:r>
          </a:p>
        </p:txBody>
      </p:sp>
      <p:pic>
        <p:nvPicPr>
          <p:cNvPr id="12" name="Picture 11"/>
          <p:cNvPicPr>
            <a:picLocks noChangeAspect="1"/>
          </p:cNvPicPr>
          <p:nvPr/>
        </p:nvPicPr>
        <p:blipFill>
          <a:blip r:embed="rId3"/>
          <a:stretch>
            <a:fillRect/>
          </a:stretch>
        </p:blipFill>
        <p:spPr>
          <a:xfrm>
            <a:off x="6675437" y="1839734"/>
            <a:ext cx="5490305" cy="1276528"/>
          </a:xfrm>
          <a:prstGeom prst="rect">
            <a:avLst/>
          </a:prstGeom>
        </p:spPr>
      </p:pic>
      <p:pic>
        <p:nvPicPr>
          <p:cNvPr id="14" name="Picture 13"/>
          <p:cNvPicPr>
            <a:picLocks noChangeAspect="1"/>
          </p:cNvPicPr>
          <p:nvPr/>
        </p:nvPicPr>
        <p:blipFill>
          <a:blip r:embed="rId4"/>
          <a:stretch>
            <a:fillRect/>
          </a:stretch>
        </p:blipFill>
        <p:spPr>
          <a:xfrm>
            <a:off x="6675437" y="3268662"/>
            <a:ext cx="5490305" cy="1143000"/>
          </a:xfrm>
          <a:prstGeom prst="rect">
            <a:avLst/>
          </a:prstGeom>
        </p:spPr>
      </p:pic>
    </p:spTree>
    <p:extLst>
      <p:ext uri="{BB962C8B-B14F-4D97-AF65-F5344CB8AC3E}">
        <p14:creationId xmlns:p14="http://schemas.microsoft.com/office/powerpoint/2010/main" val="19722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It isn’t just important for apps…</a:t>
            </a:r>
            <a:endParaRPr lang="en-US" dirty="0"/>
          </a:p>
        </p:txBody>
      </p:sp>
      <p:sp>
        <p:nvSpPr>
          <p:cNvPr id="2" name="Rectangle 1"/>
          <p:cNvSpPr/>
          <p:nvPr/>
        </p:nvSpPr>
        <p:spPr>
          <a:xfrm>
            <a:off x="5456237" y="1592262"/>
            <a:ext cx="6216650" cy="861774"/>
          </a:xfrm>
          <a:prstGeom prst="rect">
            <a:avLst/>
          </a:prstGeom>
        </p:spPr>
        <p:txBody>
          <a:bodyPr>
            <a:spAutoFit/>
          </a:bodyPr>
          <a:lstStyle/>
          <a:p>
            <a:r>
              <a:rPr lang="en-US" dirty="0" smtClean="0">
                <a:solidFill>
                  <a:srgbClr val="FFFFFF"/>
                </a:solidFill>
              </a:rPr>
              <a:t>“People </a:t>
            </a:r>
            <a:r>
              <a:rPr lang="en-US" dirty="0">
                <a:solidFill>
                  <a:srgbClr val="FFFFFF"/>
                </a:solidFill>
              </a:rPr>
              <a:t>will visit a Web site less often if it is slower than a close competitor by more than </a:t>
            </a:r>
            <a:r>
              <a:rPr lang="en-US" b="1" dirty="0">
                <a:solidFill>
                  <a:srgbClr val="00BCF2"/>
                </a:solidFill>
              </a:rPr>
              <a:t>250 </a:t>
            </a:r>
            <a:r>
              <a:rPr lang="en-US" b="1" dirty="0" smtClean="0">
                <a:solidFill>
                  <a:srgbClr val="00BCF2"/>
                </a:solidFill>
              </a:rPr>
              <a:t>milliseconds</a:t>
            </a:r>
            <a:r>
              <a:rPr lang="en-US" dirty="0" smtClean="0">
                <a:solidFill>
                  <a:srgbClr val="FFFFFF"/>
                </a:solidFill>
              </a:rPr>
              <a:t>”</a:t>
            </a:r>
            <a:endParaRPr lang="en-US" dirty="0">
              <a:solidFill>
                <a:srgbClr val="FFFFFF"/>
              </a:solidFill>
            </a:endParaRPr>
          </a:p>
          <a:p>
            <a:r>
              <a:rPr lang="en-US" sz="1400" dirty="0" smtClean="0">
                <a:solidFill>
                  <a:srgbClr val="000000">
                    <a:lumMod val="50000"/>
                    <a:lumOff val="50000"/>
                  </a:srgbClr>
                </a:solidFill>
              </a:rPr>
              <a:t>(</a:t>
            </a:r>
            <a:r>
              <a:rPr lang="en-US" sz="1400" dirty="0">
                <a:solidFill>
                  <a:srgbClr val="000000">
                    <a:lumMod val="50000"/>
                    <a:lumOff val="50000"/>
                  </a:srgbClr>
                </a:solidFill>
              </a:rPr>
              <a:t>s</a:t>
            </a:r>
            <a:r>
              <a:rPr lang="en-US" sz="1400" dirty="0" smtClean="0">
                <a:solidFill>
                  <a:srgbClr val="000000">
                    <a:lumMod val="50000"/>
                    <a:lumOff val="50000"/>
                  </a:srgbClr>
                </a:solidFill>
              </a:rPr>
              <a:t>ource: http://www.nytimes.com)</a:t>
            </a:r>
            <a:endParaRPr lang="en-US" dirty="0">
              <a:solidFill>
                <a:srgbClr val="000000">
                  <a:lumMod val="50000"/>
                  <a:lumOff val="50000"/>
                </a:srgbClr>
              </a:solidFill>
            </a:endParaRPr>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5" name="Picture 4"/>
          <p:cNvPicPr>
            <a:picLocks noChangeAspect="1"/>
          </p:cNvPicPr>
          <p:nvPr/>
        </p:nvPicPr>
        <p:blipFill>
          <a:blip r:embed="rId3"/>
          <a:stretch>
            <a:fillRect/>
          </a:stretch>
        </p:blipFill>
        <p:spPr>
          <a:xfrm>
            <a:off x="274637" y="1687512"/>
            <a:ext cx="4572000" cy="3714750"/>
          </a:xfrm>
          <a:prstGeom prst="rect">
            <a:avLst/>
          </a:prstGeom>
        </p:spPr>
      </p:pic>
      <p:sp>
        <p:nvSpPr>
          <p:cNvPr id="10" name="Rectangle 9"/>
          <p:cNvSpPr/>
          <p:nvPr/>
        </p:nvSpPr>
        <p:spPr>
          <a:xfrm>
            <a:off x="611187" y="5478462"/>
            <a:ext cx="6216650" cy="307777"/>
          </a:xfrm>
          <a:prstGeom prst="rect">
            <a:avLst/>
          </a:prstGeom>
        </p:spPr>
        <p:txBody>
          <a:bodyPr>
            <a:spAutoFit/>
          </a:bodyPr>
          <a:lstStyle/>
          <a:p>
            <a:r>
              <a:rPr lang="en-US" sz="1400" dirty="0" smtClean="0">
                <a:solidFill>
                  <a:srgbClr val="000000">
                    <a:lumMod val="50000"/>
                    <a:lumOff val="50000"/>
                  </a:srgbClr>
                </a:solidFill>
              </a:rPr>
              <a:t>(source: http://www.webperformancetoday.com)</a:t>
            </a:r>
            <a:endParaRPr lang="en-US" dirty="0">
              <a:solidFill>
                <a:srgbClr val="000000">
                  <a:lumMod val="50000"/>
                  <a:lumOff val="50000"/>
                </a:srgbClr>
              </a:solidFill>
            </a:endParaRPr>
          </a:p>
        </p:txBody>
      </p:sp>
    </p:spTree>
    <p:extLst>
      <p:ext uri="{BB962C8B-B14F-4D97-AF65-F5344CB8AC3E}">
        <p14:creationId xmlns:p14="http://schemas.microsoft.com/office/powerpoint/2010/main" val="192179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2037" y="1744662"/>
            <a:ext cx="11658600" cy="914400"/>
          </a:xfrm>
        </p:spPr>
        <p:txBody>
          <a:bodyPr/>
          <a:lstStyle/>
          <a:p>
            <a:r>
              <a:rPr lang="en-US" sz="5400" dirty="0" smtClean="0">
                <a:solidFill>
                  <a:schemeClr val="accent1"/>
                </a:solidFill>
              </a:rPr>
              <a:t>Consumer expectations </a:t>
            </a:r>
            <a:r>
              <a:rPr lang="en-US" sz="5400" dirty="0" smtClean="0"/>
              <a:t>&amp;</a:t>
            </a:r>
            <a:br>
              <a:rPr lang="en-US" sz="5400" dirty="0" smtClean="0"/>
            </a:br>
            <a:r>
              <a:rPr lang="en-US" sz="5400" dirty="0" smtClean="0">
                <a:solidFill>
                  <a:schemeClr val="accent1"/>
                </a:solidFill>
              </a:rPr>
              <a:t>expanding device ecosystem</a:t>
            </a:r>
            <a:br>
              <a:rPr lang="en-US" sz="5400" dirty="0" smtClean="0">
                <a:solidFill>
                  <a:schemeClr val="accent1"/>
                </a:solidFill>
              </a:rPr>
            </a:br>
            <a:r>
              <a:rPr lang="en-US" sz="5400" dirty="0" smtClean="0"/>
              <a:t>make performance more</a:t>
            </a:r>
            <a:br>
              <a:rPr lang="en-US" sz="5400" dirty="0" smtClean="0"/>
            </a:br>
            <a:r>
              <a:rPr lang="en-US" sz="5400" dirty="0" smtClean="0"/>
              <a:t>important than ever</a:t>
            </a:r>
            <a:endParaRPr lang="en-US" sz="5400"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388693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Which are some (of many) high-priority</a:t>
            </a:r>
            <a:br>
              <a:rPr lang="en-US" dirty="0" smtClean="0"/>
            </a:br>
            <a:r>
              <a:rPr lang="en-US" dirty="0" smtClean="0"/>
              <a:t> performance scenarios?</a:t>
            </a:r>
            <a:endParaRPr lang="en-US" dirty="0"/>
          </a:p>
        </p:txBody>
      </p:sp>
      <p:sp>
        <p:nvSpPr>
          <p:cNvPr id="2" name="Rectangle 1"/>
          <p:cNvSpPr/>
          <p:nvPr/>
        </p:nvSpPr>
        <p:spPr>
          <a:xfrm>
            <a:off x="274637" y="2125662"/>
            <a:ext cx="5867400" cy="5447645"/>
          </a:xfrm>
          <a:prstGeom prst="rect">
            <a:avLst/>
          </a:prstGeom>
        </p:spPr>
        <p:txBody>
          <a:bodyPr wrap="square">
            <a:spAutoFit/>
          </a:bodyPr>
          <a:lstStyle/>
          <a:p>
            <a:pPr marL="342900" indent="-342900">
              <a:buFontTx/>
              <a:buAutoNum type="arabicPeriod"/>
            </a:pPr>
            <a:r>
              <a:rPr lang="en-US" u="sng" dirty="0" smtClean="0">
                <a:solidFill>
                  <a:srgbClr val="FFFFFF"/>
                </a:solidFill>
              </a:rPr>
              <a:t>Page/app load time</a:t>
            </a:r>
          </a:p>
          <a:p>
            <a:pPr marL="342900" indent="-342900">
              <a:buFontTx/>
              <a:buAutoNum type="arabicPeriod"/>
            </a:pPr>
            <a:endParaRPr lang="en-US" dirty="0">
              <a:solidFill>
                <a:srgbClr val="FFFFFF"/>
              </a:solidFill>
            </a:endParaRPr>
          </a:p>
          <a:p>
            <a:pPr lvl="1"/>
            <a:r>
              <a:rPr lang="en-US" dirty="0" smtClean="0">
                <a:solidFill>
                  <a:srgbClr val="FFFFFF"/>
                </a:solidFill>
              </a:rPr>
              <a:t>“Decreasing page load time can drastically increase </a:t>
            </a:r>
            <a:r>
              <a:rPr lang="en-US" dirty="0">
                <a:solidFill>
                  <a:srgbClr val="FFFFFF"/>
                </a:solidFill>
              </a:rPr>
              <a:t>c</a:t>
            </a:r>
            <a:r>
              <a:rPr lang="en-US" dirty="0" smtClean="0">
                <a:solidFill>
                  <a:srgbClr val="FFFFFF"/>
                </a:solidFill>
              </a:rPr>
              <a:t>onversions”</a:t>
            </a:r>
          </a:p>
          <a:p>
            <a:pPr lvl="1"/>
            <a:r>
              <a:rPr lang="en-US" sz="1400" dirty="0" smtClean="0">
                <a:solidFill>
                  <a:srgbClr val="000000">
                    <a:lumMod val="50000"/>
                    <a:lumOff val="50000"/>
                  </a:srgbClr>
                </a:solidFill>
              </a:rPr>
              <a:t>(source: http://blog.kissmetrics.com) </a:t>
            </a:r>
          </a:p>
          <a:p>
            <a:pPr lvl="1"/>
            <a:endParaRPr lang="en-US" sz="1400" dirty="0">
              <a:solidFill>
                <a:srgbClr val="FFFFFF"/>
              </a:solidFill>
            </a:endParaRPr>
          </a:p>
          <a:p>
            <a:pPr lvl="1"/>
            <a:r>
              <a:rPr lang="en-US" dirty="0">
                <a:solidFill>
                  <a:srgbClr val="FFFFFF"/>
                </a:solidFill>
              </a:rPr>
              <a:t>“The frustration of waiting for large pages to load can cost the enterprise valuable potential visitors.”</a:t>
            </a:r>
          </a:p>
          <a:p>
            <a:pPr lvl="1"/>
            <a:r>
              <a:rPr lang="en-US" sz="1400" dirty="0" smtClean="0">
                <a:solidFill>
                  <a:srgbClr val="000000">
                    <a:lumMod val="50000"/>
                    <a:lumOff val="50000"/>
                  </a:srgbClr>
                </a:solidFill>
              </a:rPr>
              <a:t>(source: Gartner Inc.)</a:t>
            </a:r>
            <a:endParaRPr lang="en-US" dirty="0">
              <a:solidFill>
                <a:srgbClr val="000000">
                  <a:lumMod val="50000"/>
                  <a:lumOff val="50000"/>
                </a:srgbClr>
              </a:solidFill>
            </a:endParaRPr>
          </a:p>
          <a:p>
            <a:pPr lvl="1"/>
            <a:endParaRPr lang="en-US" dirty="0" smtClean="0">
              <a:solidFill>
                <a:srgbClr val="FFFFFF"/>
              </a:solidFill>
            </a:endParaRPr>
          </a:p>
          <a:p>
            <a:pPr lvl="1"/>
            <a:endParaRPr lang="en-US" dirty="0" smtClean="0">
              <a:solidFill>
                <a:srgbClr val="FFFFFF"/>
              </a:solidFill>
            </a:endParaRPr>
          </a:p>
          <a:p>
            <a:pPr marL="342900" indent="-342900">
              <a:buFontTx/>
              <a:buAutoNum type="arabicPeriod"/>
            </a:pPr>
            <a:r>
              <a:rPr lang="en-US" u="sng" dirty="0" smtClean="0">
                <a:solidFill>
                  <a:srgbClr val="FFFFFF"/>
                </a:solidFill>
              </a:rPr>
              <a:t>UI responsiveness/input lag</a:t>
            </a:r>
          </a:p>
          <a:p>
            <a:pPr marL="342900" indent="-342900">
              <a:buFontTx/>
              <a:buAutoNum type="arabicPeriod"/>
            </a:pPr>
            <a:endParaRPr lang="en-US" dirty="0">
              <a:solidFill>
                <a:srgbClr val="FFFFFF"/>
              </a:solidFill>
            </a:endParaRPr>
          </a:p>
          <a:p>
            <a:pPr lvl="1"/>
            <a:r>
              <a:rPr lang="en-US" dirty="0" smtClean="0">
                <a:solidFill>
                  <a:srgbClr val="FFFFFF"/>
                </a:solidFill>
              </a:rPr>
              <a:t>“</a:t>
            </a:r>
            <a:r>
              <a:rPr lang="en-US" dirty="0">
                <a:solidFill>
                  <a:srgbClr val="FFFFFF"/>
                </a:solidFill>
              </a:rPr>
              <a:t>Research in human-computer interaction points to around 100 </a:t>
            </a:r>
            <a:r>
              <a:rPr lang="en-US" dirty="0" err="1">
                <a:solidFill>
                  <a:srgbClr val="FFFFFF"/>
                </a:solidFill>
              </a:rPr>
              <a:t>ms</a:t>
            </a:r>
            <a:r>
              <a:rPr lang="en-US" dirty="0">
                <a:solidFill>
                  <a:srgbClr val="FFFFFF"/>
                </a:solidFill>
              </a:rPr>
              <a:t> as the maximum acceptable response time to simulate instantaneous </a:t>
            </a:r>
            <a:r>
              <a:rPr lang="en-US" dirty="0" smtClean="0">
                <a:solidFill>
                  <a:srgbClr val="FFFFFF"/>
                </a:solidFill>
              </a:rPr>
              <a:t>behavior”</a:t>
            </a:r>
          </a:p>
          <a:p>
            <a:pPr lvl="1"/>
            <a:r>
              <a:rPr lang="en-US" sz="1400" dirty="0" smtClean="0">
                <a:solidFill>
                  <a:srgbClr val="000000">
                    <a:lumMod val="50000"/>
                    <a:lumOff val="50000"/>
                  </a:srgbClr>
                </a:solidFill>
              </a:rPr>
              <a:t>(source: http://www.informit.com)</a:t>
            </a:r>
          </a:p>
          <a:p>
            <a:endParaRPr lang="en-US" dirty="0" smtClean="0">
              <a:solidFill>
                <a:srgbClr val="FFFFFF"/>
              </a:solidFill>
            </a:endParaRPr>
          </a:p>
          <a:p>
            <a:pPr lvl="1"/>
            <a:endParaRPr lang="en-US" dirty="0" smtClean="0">
              <a:solidFill>
                <a:srgbClr val="FFFFFF"/>
              </a:solidFill>
            </a:endParaRPr>
          </a:p>
          <a:p>
            <a:pPr marL="342900" indent="-342900">
              <a:buFontTx/>
              <a:buAutoNum type="arabicPeriod"/>
            </a:pPr>
            <a:endParaRPr lang="en-US" dirty="0">
              <a:solidFill>
                <a:srgbClr val="FFFFFF"/>
              </a:solidFill>
            </a:endParaRPr>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Rectangle 4"/>
          <p:cNvSpPr/>
          <p:nvPr/>
        </p:nvSpPr>
        <p:spPr>
          <a:xfrm>
            <a:off x="6827837" y="2097147"/>
            <a:ext cx="5181600" cy="4462760"/>
          </a:xfrm>
          <a:prstGeom prst="rect">
            <a:avLst/>
          </a:prstGeom>
        </p:spPr>
        <p:txBody>
          <a:bodyPr wrap="square">
            <a:spAutoFit/>
          </a:bodyPr>
          <a:lstStyle/>
          <a:p>
            <a:pPr marL="342900" indent="-342900">
              <a:buFont typeface="+mj-lt"/>
              <a:buAutoNum type="arabicPeriod" startAt="3"/>
            </a:pPr>
            <a:r>
              <a:rPr lang="en-US" u="sng" dirty="0" smtClean="0">
                <a:solidFill>
                  <a:srgbClr val="FFFFFF"/>
                </a:solidFill>
              </a:rPr>
              <a:t>Fluid scrolling/panning/animations</a:t>
            </a:r>
          </a:p>
          <a:p>
            <a:pPr marL="342900" indent="-342900">
              <a:buFontTx/>
              <a:buAutoNum type="arabicPeriod" startAt="3"/>
            </a:pPr>
            <a:endParaRPr lang="en-US" dirty="0">
              <a:solidFill>
                <a:srgbClr val="FFFFFF"/>
              </a:solidFill>
            </a:endParaRPr>
          </a:p>
          <a:p>
            <a:pPr lvl="1"/>
            <a:r>
              <a:rPr lang="en-US" dirty="0" smtClean="0">
                <a:solidFill>
                  <a:srgbClr val="FFFFFF"/>
                </a:solidFill>
              </a:rPr>
              <a:t>“Low </a:t>
            </a:r>
            <a:r>
              <a:rPr lang="en-US" dirty="0">
                <a:solidFill>
                  <a:srgbClr val="FFFFFF"/>
                </a:solidFill>
              </a:rPr>
              <a:t>FPS does not give the illusion of motion </a:t>
            </a:r>
            <a:r>
              <a:rPr lang="en-US" dirty="0" smtClean="0">
                <a:solidFill>
                  <a:srgbClr val="FFFFFF"/>
                </a:solidFill>
              </a:rPr>
              <a:t>effectively”</a:t>
            </a:r>
          </a:p>
          <a:p>
            <a:pPr lvl="1"/>
            <a:r>
              <a:rPr lang="en-US" sz="1400" dirty="0" smtClean="0">
                <a:solidFill>
                  <a:srgbClr val="000000">
                    <a:lumMod val="50000"/>
                    <a:lumOff val="50000"/>
                  </a:srgbClr>
                </a:solidFill>
              </a:rPr>
              <a:t>(source: http://www.wikipedia.com)</a:t>
            </a:r>
            <a:endParaRPr lang="en-US" dirty="0" smtClean="0">
              <a:solidFill>
                <a:srgbClr val="FFFFFF"/>
              </a:solidFill>
            </a:endParaRPr>
          </a:p>
          <a:p>
            <a:pPr lvl="1"/>
            <a:endParaRPr lang="en-US" dirty="0" smtClean="0">
              <a:solidFill>
                <a:srgbClr val="FFFFFF"/>
              </a:solidFill>
            </a:endParaRPr>
          </a:p>
          <a:p>
            <a:pPr lvl="1"/>
            <a:endParaRPr lang="en-US" dirty="0" smtClean="0">
              <a:solidFill>
                <a:srgbClr val="FFFFFF"/>
              </a:solidFill>
            </a:endParaRPr>
          </a:p>
          <a:p>
            <a:pPr marL="342900" indent="-342900">
              <a:buFontTx/>
              <a:buAutoNum type="arabicPeriod" startAt="3"/>
            </a:pPr>
            <a:r>
              <a:rPr lang="en-US" u="sng" dirty="0" smtClean="0">
                <a:solidFill>
                  <a:srgbClr val="FFFFFF"/>
                </a:solidFill>
              </a:rPr>
              <a:t>Long-term stability</a:t>
            </a:r>
          </a:p>
          <a:p>
            <a:pPr marL="342900" indent="-342900">
              <a:buFontTx/>
              <a:buAutoNum type="arabicPeriod" startAt="3"/>
            </a:pPr>
            <a:endParaRPr lang="en-US" u="sng" dirty="0">
              <a:solidFill>
                <a:srgbClr val="FFFFFF"/>
              </a:solidFill>
            </a:endParaRPr>
          </a:p>
          <a:p>
            <a:pPr lvl="1"/>
            <a:r>
              <a:rPr lang="en-US" dirty="0" smtClean="0">
                <a:solidFill>
                  <a:srgbClr val="FFFFFF"/>
                </a:solidFill>
              </a:rPr>
              <a:t>Resuming use of an app should feel like it has always been running</a:t>
            </a:r>
          </a:p>
          <a:p>
            <a:pPr lvl="1"/>
            <a:endParaRPr lang="en-US" dirty="0">
              <a:solidFill>
                <a:srgbClr val="FFFFFF"/>
              </a:solidFill>
            </a:endParaRPr>
          </a:p>
          <a:p>
            <a:pPr lvl="1"/>
            <a:r>
              <a:rPr lang="en-US" dirty="0" smtClean="0">
                <a:solidFill>
                  <a:srgbClr val="FFFFFF"/>
                </a:solidFill>
              </a:rPr>
              <a:t>Running an app/site for days shouldn’t result in a degradation of usability</a:t>
            </a:r>
          </a:p>
          <a:p>
            <a:pPr lvl="1"/>
            <a:endParaRPr lang="en-US" dirty="0" smtClean="0">
              <a:solidFill>
                <a:srgbClr val="FFFFFF"/>
              </a:solidFill>
            </a:endParaRPr>
          </a:p>
          <a:p>
            <a:pPr marL="342900" indent="-342900">
              <a:buFontTx/>
              <a:buAutoNum type="arabicPeriod"/>
            </a:pPr>
            <a:endParaRPr lang="en-US" dirty="0">
              <a:solidFill>
                <a:srgbClr val="FFFFFF"/>
              </a:solidFill>
            </a:endParaRPr>
          </a:p>
        </p:txBody>
      </p:sp>
    </p:spTree>
    <p:extLst>
      <p:ext uri="{BB962C8B-B14F-4D97-AF65-F5344CB8AC3E}">
        <p14:creationId xmlns:p14="http://schemas.microsoft.com/office/powerpoint/2010/main" val="18299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7237" y="2887662"/>
            <a:ext cx="8763000" cy="914400"/>
          </a:xfrm>
        </p:spPr>
        <p:txBody>
          <a:bodyPr/>
          <a:lstStyle/>
          <a:p>
            <a:r>
              <a:rPr lang="en-US" sz="7200" dirty="0" smtClean="0"/>
              <a:t>Fast, fluid and efficient</a:t>
            </a:r>
            <a:endParaRPr lang="en-US" sz="7200" dirty="0"/>
          </a:p>
        </p:txBody>
      </p:sp>
      <p:sp>
        <p:nvSpPr>
          <p:cNvPr id="4" name="AutoShape 2" descr="% of users who would not return to a slow mobile site"/>
          <p:cNvSpPr>
            <a:spLocks noChangeAspect="1" noChangeArrowheads="1"/>
          </p:cNvSpPr>
          <p:nvPr/>
        </p:nvSpPr>
        <p:spPr bwMode="auto">
          <a:xfrm>
            <a:off x="63500" y="-1782763"/>
            <a:ext cx="457200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19678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ight Arrow 57"/>
          <p:cNvSpPr/>
          <p:nvPr/>
        </p:nvSpPr>
        <p:spPr>
          <a:xfrm>
            <a:off x="684093" y="2505418"/>
            <a:ext cx="11473652" cy="208844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148" tIns="62074" rIns="124148" bIns="62074" rtlCol="0" anchor="ctr"/>
          <a:lstStyle/>
          <a:p>
            <a:pPr algn="ctr" defTabSz="932597"/>
            <a:endParaRPr lang="en-US" sz="1836">
              <a:solidFill>
                <a:prstClr val="white"/>
              </a:solidFill>
            </a:endParaRPr>
          </a:p>
        </p:txBody>
      </p:sp>
      <p:sp>
        <p:nvSpPr>
          <p:cNvPr id="20" name="Rectangle 19"/>
          <p:cNvSpPr/>
          <p:nvPr/>
        </p:nvSpPr>
        <p:spPr>
          <a:xfrm>
            <a:off x="843194" y="3249971"/>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Networking</a:t>
            </a:r>
          </a:p>
        </p:txBody>
      </p:sp>
      <p:sp>
        <p:nvSpPr>
          <p:cNvPr id="22" name="Rectangle 21"/>
          <p:cNvSpPr/>
          <p:nvPr/>
        </p:nvSpPr>
        <p:spPr>
          <a:xfrm>
            <a:off x="2166665" y="324804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Parsers</a:t>
            </a:r>
          </a:p>
        </p:txBody>
      </p:sp>
      <p:grpSp>
        <p:nvGrpSpPr>
          <p:cNvPr id="24" name="Group 23"/>
          <p:cNvGrpSpPr/>
          <p:nvPr/>
        </p:nvGrpSpPr>
        <p:grpSpPr>
          <a:xfrm>
            <a:off x="3547798" y="2538672"/>
            <a:ext cx="1186045" cy="1657961"/>
            <a:chOff x="2621622" y="1255335"/>
            <a:chExt cx="874334" cy="1219200"/>
          </a:xfrm>
        </p:grpSpPr>
        <p:grpSp>
          <p:nvGrpSpPr>
            <p:cNvPr id="19" name="Group 18"/>
            <p:cNvGrpSpPr/>
            <p:nvPr/>
          </p:nvGrpSpPr>
          <p:grpSpPr>
            <a:xfrm>
              <a:off x="2621622" y="1642508"/>
              <a:ext cx="874334" cy="832027"/>
              <a:chOff x="3509976" y="1143018"/>
              <a:chExt cx="1889760" cy="1798320"/>
            </a:xfrm>
          </p:grpSpPr>
          <p:sp>
            <p:nvSpPr>
              <p:cNvPr id="2" name="Flowchart: Connector 1"/>
              <p:cNvSpPr/>
              <p:nvPr/>
            </p:nvSpPr>
            <p:spPr>
              <a:xfrm>
                <a:off x="4317696" y="1143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1</a:t>
                </a:r>
              </a:p>
            </p:txBody>
          </p:sp>
          <p:sp>
            <p:nvSpPr>
              <p:cNvPr id="3" name="Flowchart: Connector 2"/>
              <p:cNvSpPr/>
              <p:nvPr/>
            </p:nvSpPr>
            <p:spPr>
              <a:xfrm>
                <a:off x="3779216" y="16002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2</a:t>
                </a:r>
              </a:p>
            </p:txBody>
          </p:sp>
          <p:sp>
            <p:nvSpPr>
              <p:cNvPr id="4" name="Flowchart: Connector 3"/>
              <p:cNvSpPr/>
              <p:nvPr/>
            </p:nvSpPr>
            <p:spPr>
              <a:xfrm>
                <a:off x="4856176" y="16002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7</a:t>
                </a:r>
              </a:p>
            </p:txBody>
          </p:sp>
          <p:sp>
            <p:nvSpPr>
              <p:cNvPr id="5" name="Flowchart: Connector 4"/>
              <p:cNvSpPr/>
              <p:nvPr/>
            </p:nvSpPr>
            <p:spPr>
              <a:xfrm>
                <a:off x="404845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4</a:t>
                </a:r>
              </a:p>
            </p:txBody>
          </p:sp>
          <p:sp>
            <p:nvSpPr>
              <p:cNvPr id="6" name="Flowchart: Connector 5"/>
              <p:cNvSpPr/>
              <p:nvPr/>
            </p:nvSpPr>
            <p:spPr>
              <a:xfrm>
                <a:off x="350997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3</a:t>
                </a:r>
              </a:p>
            </p:txBody>
          </p:sp>
          <p:sp>
            <p:nvSpPr>
              <p:cNvPr id="7" name="Flowchart: Connector 6"/>
              <p:cNvSpPr/>
              <p:nvPr/>
            </p:nvSpPr>
            <p:spPr>
              <a:xfrm>
                <a:off x="458693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8</a:t>
                </a:r>
              </a:p>
            </p:txBody>
          </p:sp>
          <p:sp>
            <p:nvSpPr>
              <p:cNvPr id="8" name="Flowchart: Connector 7"/>
              <p:cNvSpPr/>
              <p:nvPr/>
            </p:nvSpPr>
            <p:spPr>
              <a:xfrm>
                <a:off x="512541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9</a:t>
                </a:r>
              </a:p>
            </p:txBody>
          </p:sp>
          <p:sp>
            <p:nvSpPr>
              <p:cNvPr id="9" name="Flowchart: Connector 8"/>
              <p:cNvSpPr/>
              <p:nvPr/>
            </p:nvSpPr>
            <p:spPr>
              <a:xfrm>
                <a:off x="3779216" y="2667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5</a:t>
                </a:r>
              </a:p>
            </p:txBody>
          </p:sp>
          <p:sp>
            <p:nvSpPr>
              <p:cNvPr id="10" name="Flowchart: Connector 9"/>
              <p:cNvSpPr/>
              <p:nvPr/>
            </p:nvSpPr>
            <p:spPr>
              <a:xfrm>
                <a:off x="4317696" y="2667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6</a:t>
                </a:r>
              </a:p>
            </p:txBody>
          </p:sp>
          <p:cxnSp>
            <p:nvCxnSpPr>
              <p:cNvPr id="11" name="Straight Arrow Connector 10"/>
              <p:cNvCxnSpPr>
                <a:stCxn id="2" idx="3"/>
                <a:endCxn id="3" idx="7"/>
              </p:cNvCxnSpPr>
              <p:nvPr/>
            </p:nvCxnSpPr>
            <p:spPr>
              <a:xfrm flipH="1">
                <a:off x="4013363" y="1377165"/>
                <a:ext cx="344506" cy="263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6" idx="7"/>
              </p:cNvCxnSpPr>
              <p:nvPr/>
            </p:nvCxnSpPr>
            <p:spPr>
              <a:xfrm flipH="1">
                <a:off x="374412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5"/>
                <a:endCxn id="5" idx="1"/>
              </p:cNvCxnSpPr>
              <p:nvPr/>
            </p:nvCxnSpPr>
            <p:spPr>
              <a:xfrm>
                <a:off x="401336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5"/>
                <a:endCxn id="4" idx="1"/>
              </p:cNvCxnSpPr>
              <p:nvPr/>
            </p:nvCxnSpPr>
            <p:spPr>
              <a:xfrm>
                <a:off x="4551843" y="1377165"/>
                <a:ext cx="344506" cy="263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5"/>
                <a:endCxn id="8" idx="1"/>
              </p:cNvCxnSpPr>
              <p:nvPr/>
            </p:nvCxnSpPr>
            <p:spPr>
              <a:xfrm>
                <a:off x="509032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10" idx="1"/>
              </p:cNvCxnSpPr>
              <p:nvPr/>
            </p:nvCxnSpPr>
            <p:spPr>
              <a:xfrm>
                <a:off x="4282603" y="23677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9" idx="7"/>
              </p:cNvCxnSpPr>
              <p:nvPr/>
            </p:nvCxnSpPr>
            <p:spPr>
              <a:xfrm flipH="1">
                <a:off x="4013363" y="23677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7" idx="7"/>
              </p:cNvCxnSpPr>
              <p:nvPr/>
            </p:nvCxnSpPr>
            <p:spPr>
              <a:xfrm flipH="1">
                <a:off x="482108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653351" y="1255335"/>
              <a:ext cx="810874" cy="375295"/>
            </a:xfrm>
            <a:prstGeom prst="rect">
              <a:avLst/>
            </a:prstGeom>
            <a:noFill/>
          </p:spPr>
          <p:txBody>
            <a:bodyPr wrap="square" rtlCol="0">
              <a:spAutoFit/>
            </a:bodyPr>
            <a:lstStyle/>
            <a:p>
              <a:pPr algn="ctr" defTabSz="932597"/>
              <a:r>
                <a:rPr lang="en-US" sz="1326" dirty="0">
                  <a:solidFill>
                    <a:srgbClr val="1A1A1A"/>
                  </a:solidFill>
                </a:rPr>
                <a:t>DOM</a:t>
              </a:r>
            </a:p>
            <a:p>
              <a:pPr algn="ctr" defTabSz="932597"/>
              <a:r>
                <a:rPr lang="en-US" sz="1326" dirty="0">
                  <a:solidFill>
                    <a:srgbClr val="1A1A1A"/>
                  </a:solidFill>
                </a:rPr>
                <a:t>Tree</a:t>
              </a:r>
            </a:p>
          </p:txBody>
        </p:sp>
      </p:grpSp>
      <p:sp>
        <p:nvSpPr>
          <p:cNvPr id="25" name="Rectangle 24"/>
          <p:cNvSpPr/>
          <p:nvPr/>
        </p:nvSpPr>
        <p:spPr>
          <a:xfrm>
            <a:off x="5126666"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Formatting</a:t>
            </a:r>
          </a:p>
        </p:txBody>
      </p:sp>
      <p:sp>
        <p:nvSpPr>
          <p:cNvPr id="26" name="Rectangle 25"/>
          <p:cNvSpPr/>
          <p:nvPr/>
        </p:nvSpPr>
        <p:spPr>
          <a:xfrm>
            <a:off x="6427285" y="3254823"/>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Layout</a:t>
            </a:r>
          </a:p>
        </p:txBody>
      </p:sp>
      <p:sp>
        <p:nvSpPr>
          <p:cNvPr id="27" name="Rectangle 26"/>
          <p:cNvSpPr/>
          <p:nvPr/>
        </p:nvSpPr>
        <p:spPr>
          <a:xfrm>
            <a:off x="9282888" y="324929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Painting</a:t>
            </a:r>
          </a:p>
        </p:txBody>
      </p:sp>
      <p:grpSp>
        <p:nvGrpSpPr>
          <p:cNvPr id="28" name="Group 27"/>
          <p:cNvGrpSpPr/>
          <p:nvPr/>
        </p:nvGrpSpPr>
        <p:grpSpPr>
          <a:xfrm>
            <a:off x="7779518" y="2506234"/>
            <a:ext cx="1186045" cy="1683949"/>
            <a:chOff x="2621622" y="1236225"/>
            <a:chExt cx="874334" cy="1238310"/>
          </a:xfrm>
        </p:grpSpPr>
        <p:grpSp>
          <p:nvGrpSpPr>
            <p:cNvPr id="29" name="Group 28"/>
            <p:cNvGrpSpPr/>
            <p:nvPr/>
          </p:nvGrpSpPr>
          <p:grpSpPr>
            <a:xfrm>
              <a:off x="2621622" y="1642508"/>
              <a:ext cx="874334" cy="832027"/>
              <a:chOff x="3509976" y="1143018"/>
              <a:chExt cx="1889760" cy="1798320"/>
            </a:xfrm>
          </p:grpSpPr>
          <p:sp>
            <p:nvSpPr>
              <p:cNvPr id="31" name="Flowchart: Connector 30"/>
              <p:cNvSpPr/>
              <p:nvPr/>
            </p:nvSpPr>
            <p:spPr>
              <a:xfrm>
                <a:off x="4317696" y="1143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1</a:t>
                </a:r>
              </a:p>
            </p:txBody>
          </p:sp>
          <p:sp>
            <p:nvSpPr>
              <p:cNvPr id="32" name="Flowchart: Connector 31"/>
              <p:cNvSpPr/>
              <p:nvPr/>
            </p:nvSpPr>
            <p:spPr>
              <a:xfrm>
                <a:off x="3779216" y="16002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2</a:t>
                </a:r>
              </a:p>
            </p:txBody>
          </p:sp>
          <p:sp>
            <p:nvSpPr>
              <p:cNvPr id="33" name="Flowchart: Connector 32"/>
              <p:cNvSpPr/>
              <p:nvPr/>
            </p:nvSpPr>
            <p:spPr>
              <a:xfrm>
                <a:off x="4856176" y="16002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7</a:t>
                </a:r>
              </a:p>
            </p:txBody>
          </p:sp>
          <p:sp>
            <p:nvSpPr>
              <p:cNvPr id="34" name="Flowchart: Connector 33"/>
              <p:cNvSpPr/>
              <p:nvPr/>
            </p:nvSpPr>
            <p:spPr>
              <a:xfrm>
                <a:off x="404845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4</a:t>
                </a:r>
              </a:p>
            </p:txBody>
          </p:sp>
          <p:sp>
            <p:nvSpPr>
              <p:cNvPr id="35" name="Flowchart: Connector 34"/>
              <p:cNvSpPr/>
              <p:nvPr/>
            </p:nvSpPr>
            <p:spPr>
              <a:xfrm>
                <a:off x="350997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3</a:t>
                </a:r>
              </a:p>
            </p:txBody>
          </p:sp>
          <p:sp>
            <p:nvSpPr>
              <p:cNvPr id="36" name="Flowchart: Connector 35"/>
              <p:cNvSpPr/>
              <p:nvPr/>
            </p:nvSpPr>
            <p:spPr>
              <a:xfrm>
                <a:off x="458693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8</a:t>
                </a:r>
              </a:p>
            </p:txBody>
          </p:sp>
          <p:sp>
            <p:nvSpPr>
              <p:cNvPr id="37" name="Flowchart: Connector 36"/>
              <p:cNvSpPr/>
              <p:nvPr/>
            </p:nvSpPr>
            <p:spPr>
              <a:xfrm>
                <a:off x="5125416" y="21336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9</a:t>
                </a:r>
              </a:p>
            </p:txBody>
          </p:sp>
          <p:sp>
            <p:nvSpPr>
              <p:cNvPr id="38" name="Flowchart: Connector 37"/>
              <p:cNvSpPr/>
              <p:nvPr/>
            </p:nvSpPr>
            <p:spPr>
              <a:xfrm>
                <a:off x="3779216" y="2667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5</a:t>
                </a:r>
              </a:p>
            </p:txBody>
          </p:sp>
          <p:sp>
            <p:nvSpPr>
              <p:cNvPr id="39" name="Flowchart: Connector 38"/>
              <p:cNvSpPr/>
              <p:nvPr/>
            </p:nvSpPr>
            <p:spPr>
              <a:xfrm>
                <a:off x="4317696" y="2667018"/>
                <a:ext cx="274320" cy="274320"/>
              </a:xfrm>
              <a:prstGeom prst="flowChartConnector">
                <a:avLst/>
              </a:prstGeom>
              <a:solidFill>
                <a:schemeClr val="bg1">
                  <a:lumMod val="95000"/>
                </a:schemeClr>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932597"/>
                <a:r>
                  <a:rPr lang="en-US" sz="1326" dirty="0">
                    <a:solidFill>
                      <a:srgbClr val="1A1A1A"/>
                    </a:solidFill>
                  </a:rPr>
                  <a:t>6</a:t>
                </a:r>
              </a:p>
            </p:txBody>
          </p:sp>
          <p:cxnSp>
            <p:nvCxnSpPr>
              <p:cNvPr id="40" name="Straight Arrow Connector 39"/>
              <p:cNvCxnSpPr>
                <a:stCxn id="31" idx="3"/>
                <a:endCxn id="32" idx="7"/>
              </p:cNvCxnSpPr>
              <p:nvPr/>
            </p:nvCxnSpPr>
            <p:spPr>
              <a:xfrm flipH="1">
                <a:off x="4013363" y="1377165"/>
                <a:ext cx="344506" cy="263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35" idx="7"/>
              </p:cNvCxnSpPr>
              <p:nvPr/>
            </p:nvCxnSpPr>
            <p:spPr>
              <a:xfrm flipH="1">
                <a:off x="374412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5"/>
                <a:endCxn id="34" idx="1"/>
              </p:cNvCxnSpPr>
              <p:nvPr/>
            </p:nvCxnSpPr>
            <p:spPr>
              <a:xfrm>
                <a:off x="401336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1" idx="5"/>
                <a:endCxn id="33" idx="1"/>
              </p:cNvCxnSpPr>
              <p:nvPr/>
            </p:nvCxnSpPr>
            <p:spPr>
              <a:xfrm>
                <a:off x="4551843" y="1377165"/>
                <a:ext cx="344506" cy="263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3" idx="5"/>
                <a:endCxn id="37" idx="1"/>
              </p:cNvCxnSpPr>
              <p:nvPr/>
            </p:nvCxnSpPr>
            <p:spPr>
              <a:xfrm>
                <a:off x="509032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5"/>
                <a:endCxn id="39" idx="1"/>
              </p:cNvCxnSpPr>
              <p:nvPr/>
            </p:nvCxnSpPr>
            <p:spPr>
              <a:xfrm>
                <a:off x="4282603" y="23677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3"/>
                <a:endCxn id="38" idx="7"/>
              </p:cNvCxnSpPr>
              <p:nvPr/>
            </p:nvCxnSpPr>
            <p:spPr>
              <a:xfrm flipH="1">
                <a:off x="4013363" y="23677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3" idx="3"/>
                <a:endCxn id="36" idx="7"/>
              </p:cNvCxnSpPr>
              <p:nvPr/>
            </p:nvCxnSpPr>
            <p:spPr>
              <a:xfrm flipH="1">
                <a:off x="4821083" y="1834365"/>
                <a:ext cx="75266" cy="33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653351" y="1236225"/>
              <a:ext cx="810874" cy="222272"/>
            </a:xfrm>
            <a:prstGeom prst="rect">
              <a:avLst/>
            </a:prstGeom>
            <a:noFill/>
          </p:spPr>
          <p:txBody>
            <a:bodyPr wrap="square" rtlCol="0">
              <a:spAutoFit/>
            </a:bodyPr>
            <a:lstStyle/>
            <a:p>
              <a:pPr algn="ctr" defTabSz="932597"/>
              <a:r>
                <a:rPr lang="en-US" sz="1326" dirty="0">
                  <a:solidFill>
                    <a:srgbClr val="1A1A1A"/>
                  </a:solidFill>
                </a:rPr>
                <a:t>Display Tree</a:t>
              </a:r>
            </a:p>
          </p:txBody>
        </p:sp>
      </p:grpSp>
      <p:sp>
        <p:nvSpPr>
          <p:cNvPr id="48" name="Rectangle 47"/>
          <p:cNvSpPr/>
          <p:nvPr/>
        </p:nvSpPr>
        <p:spPr>
          <a:xfrm>
            <a:off x="10581192" y="3240456"/>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Compositing</a:t>
            </a:r>
          </a:p>
        </p:txBody>
      </p:sp>
      <p:sp>
        <p:nvSpPr>
          <p:cNvPr id="49" name="Rectangle 48"/>
          <p:cNvSpPr/>
          <p:nvPr/>
        </p:nvSpPr>
        <p:spPr>
          <a:xfrm>
            <a:off x="3644660" y="453348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DOM API</a:t>
            </a:r>
          </a:p>
          <a:p>
            <a:pPr algn="ctr" defTabSz="932597"/>
            <a:r>
              <a:rPr lang="en-US" sz="1224" dirty="0">
                <a:solidFill>
                  <a:srgbClr val="1A1A1A"/>
                </a:solidFill>
              </a:rPr>
              <a:t>&amp; Capabilities</a:t>
            </a:r>
          </a:p>
        </p:txBody>
      </p:sp>
      <p:sp>
        <p:nvSpPr>
          <p:cNvPr id="50" name="Rectangle 49"/>
          <p:cNvSpPr/>
          <p:nvPr/>
        </p:nvSpPr>
        <p:spPr>
          <a:xfrm>
            <a:off x="3644868" y="536246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Chakra</a:t>
            </a:r>
          </a:p>
        </p:txBody>
      </p:sp>
      <p:sp>
        <p:nvSpPr>
          <p:cNvPr id="57" name="Rectangle 56"/>
          <p:cNvSpPr/>
          <p:nvPr/>
        </p:nvSpPr>
        <p:spPr>
          <a:xfrm>
            <a:off x="9634333" y="1097949"/>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1A1A1A"/>
                </a:solidFill>
              </a:rPr>
              <a:t> DMANIP</a:t>
            </a:r>
          </a:p>
        </p:txBody>
      </p:sp>
      <p:sp>
        <p:nvSpPr>
          <p:cNvPr id="59" name="Rectangle 58"/>
          <p:cNvSpPr/>
          <p:nvPr/>
        </p:nvSpPr>
        <p:spPr>
          <a:xfrm>
            <a:off x="9774038" y="1424810"/>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1A1A1A"/>
                </a:solidFill>
              </a:rPr>
              <a:t> Hit Testing</a:t>
            </a:r>
          </a:p>
        </p:txBody>
      </p:sp>
      <p:sp>
        <p:nvSpPr>
          <p:cNvPr id="60" name="Rectangle 59"/>
          <p:cNvSpPr/>
          <p:nvPr/>
        </p:nvSpPr>
        <p:spPr>
          <a:xfrm>
            <a:off x="9918750" y="1735678"/>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t" anchorCtr="0"/>
          <a:lstStyle/>
          <a:p>
            <a:pPr defTabSz="932597"/>
            <a:r>
              <a:rPr lang="en-US" sz="1224" dirty="0">
                <a:solidFill>
                  <a:srgbClr val="1A1A1A"/>
                </a:solidFill>
              </a:rPr>
              <a:t> Input</a:t>
            </a:r>
          </a:p>
        </p:txBody>
      </p:sp>
      <p:sp>
        <p:nvSpPr>
          <p:cNvPr id="77" name="Rectangle 76"/>
          <p:cNvSpPr/>
          <p:nvPr/>
        </p:nvSpPr>
        <p:spPr>
          <a:xfrm>
            <a:off x="3644868" y="1632055"/>
            <a:ext cx="992316" cy="6217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074" rIns="0" bIns="62074" rtlCol="0" anchor="ctr"/>
          <a:lstStyle/>
          <a:p>
            <a:pPr algn="ctr" defTabSz="932597"/>
            <a:r>
              <a:rPr lang="en-US" sz="1224" dirty="0">
                <a:solidFill>
                  <a:srgbClr val="1A1A1A"/>
                </a:solidFill>
              </a:rPr>
              <a:t>Data</a:t>
            </a:r>
          </a:p>
          <a:p>
            <a:pPr algn="ctr" defTabSz="932597"/>
            <a:r>
              <a:rPr lang="en-US" sz="1224" dirty="0">
                <a:solidFill>
                  <a:srgbClr val="1A1A1A"/>
                </a:solidFill>
              </a:rPr>
              <a:t>&amp;State</a:t>
            </a:r>
          </a:p>
        </p:txBody>
      </p:sp>
      <p:sp>
        <p:nvSpPr>
          <p:cNvPr id="55" name="Title 2"/>
          <p:cNvSpPr txBox="1">
            <a:spLocks/>
          </p:cNvSpPr>
          <p:nvPr/>
        </p:nvSpPr>
        <p:spPr>
          <a:xfrm>
            <a:off x="198437" y="144462"/>
            <a:ext cx="11887200" cy="914400"/>
          </a:xfrm>
          <a:prstGeom prst="rect">
            <a:avLst/>
          </a:prstGeom>
        </p:spPr>
        <p:txBody>
          <a:bodyPr/>
          <a:lstStyle>
            <a:lvl1pPr algn="l" defTabSz="932597" rtl="0" eaLnBrk="1" latinLnBrk="0" hangingPunct="1">
              <a:lnSpc>
                <a:spcPts val="4896"/>
              </a:lnSpc>
              <a:spcBef>
                <a:spcPct val="0"/>
              </a:spcBef>
              <a:buNone/>
              <a:defRPr sz="4896" kern="1200" spc="-204" baseline="0">
                <a:solidFill>
                  <a:srgbClr val="00B9F2"/>
                </a:solidFill>
                <a:latin typeface="Segoe UI Light" pitchFamily="34" charset="0"/>
                <a:ea typeface="+mj-ea"/>
                <a:cs typeface="+mj-cs"/>
              </a:defRPr>
            </a:lvl1pPr>
          </a:lstStyle>
          <a:p>
            <a:r>
              <a:rPr lang="en-US" dirty="0" smtClean="0"/>
              <a:t>IE Pipeline</a:t>
            </a:r>
            <a:endParaRPr lang="en-US" dirty="0"/>
          </a:p>
        </p:txBody>
      </p:sp>
    </p:spTree>
    <p:extLst>
      <p:ext uri="{BB962C8B-B14F-4D97-AF65-F5344CB8AC3E}">
        <p14:creationId xmlns:p14="http://schemas.microsoft.com/office/powerpoint/2010/main" val="28278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48" grpId="0" animBg="1"/>
      <p:bldP spid="49" grpId="0" animBg="1"/>
      <p:bldP spid="50" grpId="0" animBg="1"/>
      <p:bldP spid="57" grpId="0" animBg="1"/>
      <p:bldP spid="59" grpId="0" animBg="1"/>
      <p:bldP spid="60" grpId="0" animBg="1"/>
      <p:bldP spid="77" grpId="0" animBg="1"/>
    </p:bld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Theme1">
  <a:themeElements>
    <a:clrScheme name="Metro">
      <a:dk1>
        <a:srgbClr val="1A1A1A"/>
      </a:dk1>
      <a:lt1>
        <a:sysClr val="window" lastClr="FFFFFF"/>
      </a:lt1>
      <a:dk2>
        <a:srgbClr val="1F497D"/>
      </a:dk2>
      <a:lt2>
        <a:srgbClr val="EEECE1"/>
      </a:lt2>
      <a:accent1>
        <a:srgbClr val="00B9F2"/>
      </a:accent1>
      <a:accent2>
        <a:srgbClr val="EBD23F"/>
      </a:accent2>
      <a:accent3>
        <a:srgbClr val="79C21A"/>
      </a:accent3>
      <a:accent4>
        <a:srgbClr val="E85FA6"/>
      </a:accent4>
      <a:accent5>
        <a:srgbClr val="EA9C2D"/>
      </a:accent5>
      <a:accent6>
        <a:srgbClr val="BB4AD2"/>
      </a:accent6>
      <a:hlink>
        <a:srgbClr val="00B9F2"/>
      </a:hlink>
      <a:folHlink>
        <a:srgbClr val="008AB5"/>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ED39843-28B3-48E7-AD03-FD8E52B90BC2}" vid="{F62F1CA5-A552-47A3-9621-72D1DDDA63D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Jonathan Carter</External_x0020_Speaker>
    <Session_x0020_Code xmlns="2295e2e7-0eeb-498e-8716-217bb2ee6ee3">3-316</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230e9df3-be65-4c73-a93b-d1236ebd677e"/>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8b529f77-48ab-4581-b468-93f09345b8aa"/>
    <ds:schemaRef ds:uri="http://schemas.microsoft.com/office/infopath/2007/PartnerControls"/>
    <ds:schemaRef ds:uri="http://schemas.openxmlformats.org/package/2006/metadata/core-properties"/>
    <ds:schemaRef ds:uri="2295e2e7-0eeb-498e-8716-217bb2ee6ee3"/>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71</TotalTime>
  <Words>2691</Words>
  <Application>Microsoft Office PowerPoint</Application>
  <PresentationFormat>Custom</PresentationFormat>
  <Paragraphs>291</Paragraphs>
  <Slides>23</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ＭＳ Ｐゴシック</vt:lpstr>
      <vt:lpstr>Arial</vt:lpstr>
      <vt:lpstr>Avenir LT Pro 45 Book</vt:lpstr>
      <vt:lpstr>Calibri</vt:lpstr>
      <vt:lpstr>Consolas</vt:lpstr>
      <vt:lpstr>Segoe UI</vt:lpstr>
      <vt:lpstr>Segoe UI Light</vt:lpstr>
      <vt:lpstr>Wingdings</vt:lpstr>
      <vt:lpstr>Build_Template_16x9 - Rev 03</vt:lpstr>
      <vt:lpstr>1_Build_Template_16x9 - Rev 03</vt:lpstr>
      <vt:lpstr>2_Build_Template_16x9 - Rev 03</vt:lpstr>
      <vt:lpstr>3_Build_Template_16x9 - Rev 03</vt:lpstr>
      <vt:lpstr>Theme1</vt:lpstr>
      <vt:lpstr>PowerPoint Presentation</vt:lpstr>
      <vt:lpstr>Developing high performance websites and modern apps with JavaScript performance tools </vt:lpstr>
      <vt:lpstr>Agenda</vt:lpstr>
      <vt:lpstr>Why is performance important?</vt:lpstr>
      <vt:lpstr>It isn’t just important for apps…</vt:lpstr>
      <vt:lpstr>Consumer expectations &amp; expanding device ecosystem make performance more important than ever</vt:lpstr>
      <vt:lpstr>Which are some (of many) high-priority  performance scenarios?</vt:lpstr>
      <vt:lpstr>Fast, fluid and efficient</vt:lpstr>
      <vt:lpstr>PowerPoint Presentation</vt:lpstr>
      <vt:lpstr>Questions to ask when investigating performance?</vt:lpstr>
      <vt:lpstr>Diagnosing page load/UI responsiveness</vt:lpstr>
      <vt:lpstr>Memory Scenarios to Watch For</vt:lpstr>
      <vt:lpstr>JavaScript/DOM Object Graph</vt:lpstr>
      <vt:lpstr>JavaScript/DOM Object Graph</vt:lpstr>
      <vt:lpstr>JavaScript/DOM Object Graph</vt:lpstr>
      <vt:lpstr>JavaScript/DOM Object Graph</vt:lpstr>
      <vt:lpstr>JavaScript/DOM Object Graph</vt:lpstr>
      <vt:lpstr>Object Retained Size</vt:lpstr>
      <vt:lpstr>Object Retained Size</vt:lpstr>
      <vt:lpstr>Diagnosing memory usage</vt:lpstr>
      <vt:lpstr>Summary</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high performance websites and modern apps with JavaScript performance tools </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15</cp:revision>
  <dcterms:created xsi:type="dcterms:W3CDTF">2013-03-29T21:32:40Z</dcterms:created>
  <dcterms:modified xsi:type="dcterms:W3CDTF">2013-06-28T16:46:17Z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