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4"/>
    <p:sldMasterId id="2147484401" r:id="rId5"/>
    <p:sldMasterId id="2147484418" r:id="rId6"/>
    <p:sldMasterId id="2147484435" r:id="rId7"/>
  </p:sldMasterIdLst>
  <p:notesMasterIdLst>
    <p:notesMasterId r:id="rId22"/>
  </p:notesMasterIdLst>
  <p:handoutMasterIdLst>
    <p:handoutMasterId r:id="rId23"/>
  </p:handoutMasterIdLst>
  <p:sldIdLst>
    <p:sldId id="1090" r:id="rId8"/>
    <p:sldId id="1091" r:id="rId9"/>
    <p:sldId id="1092" r:id="rId10"/>
    <p:sldId id="1093" r:id="rId11"/>
    <p:sldId id="1094" r:id="rId12"/>
    <p:sldId id="1095" r:id="rId13"/>
    <p:sldId id="1096" r:id="rId14"/>
    <p:sldId id="1097" r:id="rId15"/>
    <p:sldId id="1098" r:id="rId16"/>
    <p:sldId id="1099" r:id="rId17"/>
    <p:sldId id="1100" r:id="rId18"/>
    <p:sldId id="1101" r:id="rId19"/>
    <p:sldId id="1102" r:id="rId20"/>
    <p:sldId id="1103" r:id="rId21"/>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Template" id="{D88B19E0-7F40-4EB1-BF25-B9D8E02B1AB4}">
          <p14:sldIdLst>
            <p14:sldId id="1090"/>
            <p14:sldId id="1091"/>
            <p14:sldId id="1092"/>
            <p14:sldId id="1093"/>
            <p14:sldId id="1094"/>
            <p14:sldId id="1095"/>
            <p14:sldId id="1096"/>
            <p14:sldId id="1097"/>
            <p14:sldId id="1098"/>
            <p14:sldId id="1099"/>
            <p14:sldId id="1100"/>
            <p14:sldId id="1101"/>
            <p14:sldId id="1102"/>
            <p14:sldId id="1103"/>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23232"/>
    <a:srgbClr val="1E1E1E"/>
    <a:srgbClr val="666666"/>
    <a:srgbClr val="505050"/>
    <a:srgbClr val="00BCF2"/>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3" autoAdjust="0"/>
    <p:restoredTop sz="90135" autoAdjust="0"/>
  </p:normalViewPr>
  <p:slideViewPr>
    <p:cSldViewPr>
      <p:cViewPr varScale="1">
        <p:scale>
          <a:sx n="111" d="100"/>
          <a:sy n="111" d="100"/>
        </p:scale>
        <p:origin x="276" y="114"/>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6/26/2013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6/26/2013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6:07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700679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834448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9239174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391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6249684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173">
          <p15:clr>
            <a:srgbClr val="FBAE40"/>
          </p15:clr>
        </p15:guide>
        <p15:guide id="4294967295" pos="1901">
          <p15:clr>
            <a:srgbClr val="FBAE40"/>
          </p15:clr>
        </p15:guide>
        <p15:guide id="4294967295" pos="2189">
          <p15:clr>
            <a:srgbClr val="FBAE40"/>
          </p15:clr>
        </p15:guide>
        <p15:guide id="4294967295" orient="horz" pos="4219">
          <p15:clr>
            <a:srgbClr val="FBAE40"/>
          </p15:clr>
        </p15:guide>
        <p15:guide id="4294967295" orient="horz" pos="763">
          <p15:clr>
            <a:srgbClr val="FBAE40"/>
          </p15:clr>
        </p15:guide>
        <p15:guide id="4294967295" orient="horz" pos="187">
          <p15:clr>
            <a:srgbClr val="FBAE40"/>
          </p15:clr>
        </p15:guide>
        <p15:guide id="4294967295" pos="766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93418443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768315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772625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3832482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76187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8723389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19255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 </a:t>
            </a:r>
            <a:r>
              <a:rPr lang="en-US" sz="700" dirty="0" smtClean="0">
                <a:gradFill>
                  <a:gsLst>
                    <a:gs pos="0">
                      <a:srgbClr val="000000">
                        <a:lumMod val="75000"/>
                        <a:lumOff val="25000"/>
                      </a:srgbClr>
                    </a:gs>
                    <a:gs pos="100000">
                      <a:srgbClr val="000000">
                        <a:lumMod val="75000"/>
                        <a:lumOff val="25000"/>
                      </a:srgbClr>
                    </a:gs>
                  </a:gsLst>
                  <a:lin ang="5400000" scaled="0"/>
                </a:gradFill>
                <a:cs typeface="Segoe UI" pitchFamily="34" charset="0"/>
              </a:rPr>
              <a:t>2013 </a:t>
            </a:r>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3883310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917">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147290034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917">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30482314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8101113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3432448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2899698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83477678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7915376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3917">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77537492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173">
          <p15:clr>
            <a:srgbClr val="FBAE40"/>
          </p15:clr>
        </p15:guide>
        <p15:guide id="4294967295" pos="1901">
          <p15:clr>
            <a:srgbClr val="FBAE40"/>
          </p15:clr>
        </p15:guide>
        <p15:guide id="4294967295" pos="2189">
          <p15:clr>
            <a:srgbClr val="FBAE40"/>
          </p15:clr>
        </p15:guide>
        <p15:guide id="4294967295" orient="horz" pos="4219">
          <p15:clr>
            <a:srgbClr val="FBAE40"/>
          </p15:clr>
        </p15:guide>
        <p15:guide id="4294967295" orient="horz" pos="763">
          <p15:clr>
            <a:srgbClr val="FBAE40"/>
          </p15:clr>
        </p15:guide>
        <p15:guide id="4294967295" orient="horz" pos="187">
          <p15:clr>
            <a:srgbClr val="FBAE40"/>
          </p15:clr>
        </p15:guide>
        <p15:guide id="4294967295" pos="766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9275851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8062020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84470603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2717983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836382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4087840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0286540"/>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15541389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8229884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1358108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093515357"/>
      </p:ext>
    </p:extLst>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096056091"/>
      </p:ext>
    </p:extLst>
  </p:cSld>
  <p:clrMap bg1="dk1" tx1="lt1" bg2="dk2" tx2="lt2" accent1="accent1" accent2="accent2" accent3="accent3" accent4="accent4" accent5="accent5" accent6="accent6" hlink="hlink" folHlink="folHlink"/>
  <p:sldLayoutIdLst>
    <p:sldLayoutId id="2147484436" r:id="rId1"/>
    <p:sldLayoutId id="2147484437" r:id="rId2"/>
    <p:sldLayoutId id="2147484438" r:id="rId3"/>
    <p:sldLayoutId id="2147484439"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9.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unnir@microsoft.com" TargetMode="Externa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7.xml"/><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3.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9.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7.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7.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7.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7.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6372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Sessions</a:t>
            </a:r>
            <a:endParaRPr lang="en-US" dirty="0"/>
          </a:p>
        </p:txBody>
      </p:sp>
      <p:sp>
        <p:nvSpPr>
          <p:cNvPr id="5" name="Text Placeholder 4"/>
          <p:cNvSpPr>
            <a:spLocks noGrp="1"/>
          </p:cNvSpPr>
          <p:nvPr>
            <p:ph type="body" sz="quarter" idx="10"/>
          </p:nvPr>
        </p:nvSpPr>
        <p:spPr>
          <a:xfrm>
            <a:off x="274638" y="1439862"/>
            <a:ext cx="11887200" cy="5027612"/>
          </a:xfrm>
        </p:spPr>
        <p:txBody>
          <a:bodyPr/>
          <a:lstStyle/>
          <a:p>
            <a:r>
              <a:rPr lang="en-US" sz="3200" b="1" dirty="0"/>
              <a:t>Windows 8.1</a:t>
            </a:r>
          </a:p>
          <a:p>
            <a:r>
              <a:rPr lang="en-US" sz="2400" b="1" dirty="0"/>
              <a:t>2-164 - What's new in XAML </a:t>
            </a:r>
            <a:endParaRPr lang="en-US" sz="2400" b="1" dirty="0" smtClean="0"/>
          </a:p>
          <a:p>
            <a:r>
              <a:rPr lang="en-US" sz="2400" b="1" dirty="0"/>
              <a:t>2-082 - Creating your first app using </a:t>
            </a:r>
            <a:r>
              <a:rPr lang="en-US" sz="2400" b="1" dirty="0" smtClean="0"/>
              <a:t>XAML</a:t>
            </a:r>
          </a:p>
          <a:p>
            <a:r>
              <a:rPr lang="en-US" sz="2400" b="1" dirty="0" smtClean="0"/>
              <a:t>3-157 </a:t>
            </a:r>
            <a:r>
              <a:rPr lang="en-US" sz="2400" b="1" dirty="0"/>
              <a:t>- XAML Performance </a:t>
            </a:r>
            <a:r>
              <a:rPr lang="en-US" sz="2400" b="1" dirty="0" smtClean="0"/>
              <a:t>Fundamentals</a:t>
            </a:r>
          </a:p>
          <a:p>
            <a:r>
              <a:rPr lang="en-US" sz="2400" b="1" dirty="0"/>
              <a:t>3-158 - Dramatically increase performance when users interact with large amounts of data </a:t>
            </a:r>
            <a:endParaRPr lang="en-US" sz="2400" b="1" dirty="0" smtClean="0"/>
          </a:p>
          <a:p>
            <a:r>
              <a:rPr lang="en-US" sz="2400" b="1" dirty="0"/>
              <a:t>4-065 - Unlocking the power of DirectX in apps that use XAML </a:t>
            </a:r>
            <a:endParaRPr lang="en-US" sz="2400" b="1" dirty="0" smtClean="0"/>
          </a:p>
          <a:p>
            <a:endParaRPr lang="en-US" sz="2400" b="1" dirty="0"/>
          </a:p>
          <a:p>
            <a:r>
              <a:rPr lang="en-US" sz="3200" b="1" dirty="0" smtClean="0"/>
              <a:t>Visual </a:t>
            </a:r>
            <a:r>
              <a:rPr lang="en-US" sz="3200" b="1" dirty="0"/>
              <a:t>Studio</a:t>
            </a:r>
          </a:p>
          <a:p>
            <a:r>
              <a:rPr lang="en-US" sz="2400" b="1" dirty="0"/>
              <a:t>3-322</a:t>
            </a:r>
            <a:r>
              <a:rPr lang="en-US" sz="2400" dirty="0"/>
              <a:t> – Visual Studio 2013 Diagnostics Tools for XAML-based Windows Store Apps</a:t>
            </a:r>
          </a:p>
          <a:p>
            <a:r>
              <a:rPr lang="en-US" sz="2400" b="1" dirty="0"/>
              <a:t>2-303</a:t>
            </a:r>
            <a:r>
              <a:rPr lang="en-US" sz="2400" dirty="0"/>
              <a:t> – What's new in .NET Development</a:t>
            </a:r>
          </a:p>
          <a:p>
            <a:r>
              <a:rPr lang="en-US" sz="2400" b="1" dirty="0"/>
              <a:t>2-305</a:t>
            </a:r>
            <a:r>
              <a:rPr lang="en-US" sz="2400" dirty="0"/>
              <a:t> – What’s New in Visual Studio 2013 for C++ Developers</a:t>
            </a:r>
          </a:p>
        </p:txBody>
      </p:sp>
    </p:spTree>
    <p:extLst>
      <p:ext uri="{BB962C8B-B14F-4D97-AF65-F5344CB8AC3E}">
        <p14:creationId xmlns:p14="http://schemas.microsoft.com/office/powerpoint/2010/main" val="6699162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Title 3"/>
          <p:cNvSpPr txBox="1">
            <a:spLocks/>
          </p:cNvSpPr>
          <p:nvPr/>
        </p:nvSpPr>
        <p:spPr>
          <a:xfrm>
            <a:off x="253219" y="4095143"/>
            <a:ext cx="11946719" cy="2085699"/>
          </a:xfrm>
          <a:prstGeom prst="rect">
            <a:avLst/>
          </a:prstGeom>
        </p:spPr>
        <p:txBody>
          <a:bodyPr vert="horz" wrap="square" lIns="182880" tIns="146304" rIns="182880" bIns="146304" rtlCol="0" anchor="t">
            <a:sp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pPr>
              <a:lnSpc>
                <a:spcPct val="90000"/>
              </a:lnSpc>
            </a:pPr>
            <a:r>
              <a:rPr lang="en-US" sz="3200" spc="-50" dirty="0">
                <a:gradFill>
                  <a:gsLst>
                    <a:gs pos="62393">
                      <a:srgbClr val="00BCF2"/>
                    </a:gs>
                    <a:gs pos="49000">
                      <a:srgbClr val="00BCF2"/>
                    </a:gs>
                  </a:gsLst>
                  <a:lin ang="5400000" scaled="0"/>
                </a:gradFill>
                <a:latin typeface="Segoe UI Semilight" panose="020B0402040204020203" pitchFamily="34" charset="0"/>
                <a:cs typeface="Segoe UI Semilight" panose="020B0402040204020203" pitchFamily="34" charset="0"/>
              </a:rPr>
              <a:t>Device distribution starts after sessions conclude today (</a:t>
            </a:r>
            <a:r>
              <a:rPr lang="en-US" sz="3200" spc="-50" dirty="0" smtClean="0">
                <a:gradFill>
                  <a:gsLst>
                    <a:gs pos="62393">
                      <a:srgbClr val="00BCF2"/>
                    </a:gs>
                    <a:gs pos="49000">
                      <a:srgbClr val="00BCF2"/>
                    </a:gs>
                  </a:gsLst>
                  <a:lin ang="5400000" scaled="0"/>
                </a:gradFill>
                <a:latin typeface="Segoe UI Semilight" panose="020B0402040204020203" pitchFamily="34" charset="0"/>
                <a:cs typeface="Segoe UI Semilight" panose="020B0402040204020203" pitchFamily="34" charset="0"/>
              </a:rPr>
              <a:t>approximately </a:t>
            </a:r>
            <a:r>
              <a:rPr lang="en-US" sz="3200" spc="-50" dirty="0">
                <a:gradFill>
                  <a:gsLst>
                    <a:gs pos="62393">
                      <a:srgbClr val="00BCF2"/>
                    </a:gs>
                    <a:gs pos="49000">
                      <a:srgbClr val="00BCF2"/>
                    </a:gs>
                  </a:gsLst>
                  <a:lin ang="5400000" scaled="0"/>
                </a:gradFill>
                <a:latin typeface="Segoe UI Semilight" panose="020B0402040204020203" pitchFamily="34" charset="0"/>
                <a:cs typeface="Segoe UI Semilight" panose="020B0402040204020203" pitchFamily="34" charset="0"/>
              </a:rPr>
              <a:t>6:00pm) in the Big Room, Hall D.  </a:t>
            </a:r>
          </a:p>
          <a:p>
            <a:pPr>
              <a:lnSpc>
                <a:spcPct val="90000"/>
              </a:lnSpc>
              <a:spcBef>
                <a:spcPts val="1000"/>
              </a:spcBef>
            </a:pPr>
            <a:r>
              <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If you choose not to pick up your devices tonight, distribution </a:t>
            </a:r>
            <a:r>
              <a:rPr lang="en-US" sz="2800" dirty="0" smtClean="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will </a:t>
            </a:r>
            <a:r>
              <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continue for the duration of the conference at Registration </a:t>
            </a:r>
            <a:r>
              <a:rPr lang="en-US" sz="2800" dirty="0" smtClean="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in </a:t>
            </a:r>
            <a:r>
              <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the North </a:t>
            </a:r>
            <a:r>
              <a:rPr lang="en-US" sz="2800" dirty="0" smtClean="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Lobby.</a:t>
            </a:r>
            <a:endPar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endParaRPr>
          </a:p>
        </p:txBody>
      </p:sp>
      <p:sp>
        <p:nvSpPr>
          <p:cNvPr id="15" name="Title 3"/>
          <p:cNvSpPr txBox="1">
            <a:spLocks/>
          </p:cNvSpPr>
          <p:nvPr/>
        </p:nvSpPr>
        <p:spPr>
          <a:xfrm>
            <a:off x="253219" y="2968023"/>
            <a:ext cx="10033001" cy="1209562"/>
          </a:xfrm>
          <a:prstGeom prst="rect">
            <a:avLst/>
          </a:prstGeom>
        </p:spPr>
        <p:txBody>
          <a:bodyPr vert="horz" wrap="square" lIns="182880" tIns="146304" rIns="182880" bIns="146304" rtlCol="0" anchor="b" anchorCtr="0">
            <a:sp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pPr>
              <a:lnSpc>
                <a:spcPct val="90000"/>
              </a:lnSpc>
            </a:pPr>
            <a:r>
              <a:rPr lang="en-US" sz="6600" dirty="0">
                <a:gradFill>
                  <a:gsLst>
                    <a:gs pos="82906">
                      <a:srgbClr val="FFFFFF"/>
                    </a:gs>
                    <a:gs pos="66981">
                      <a:srgbClr val="FFFFFF"/>
                    </a:gs>
                  </a:gsLst>
                  <a:lin ang="5400000" scaled="0"/>
                </a:gradFill>
              </a:rPr>
              <a:t>Get your goodies</a:t>
            </a:r>
          </a:p>
        </p:txBody>
      </p:sp>
      <p:sp>
        <p:nvSpPr>
          <p:cNvPr id="2" name="Rectangle 1"/>
          <p:cNvSpPr/>
          <p:nvPr/>
        </p:nvSpPr>
        <p:spPr bwMode="auto">
          <a:xfrm>
            <a:off x="0" y="0"/>
            <a:ext cx="12436475" cy="2968023"/>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p:nvGrpSpPr>
        <p:grpSpPr>
          <a:xfrm>
            <a:off x="5003538" y="340645"/>
            <a:ext cx="6853370" cy="2401250"/>
            <a:chOff x="4720029" y="241311"/>
            <a:chExt cx="7293780" cy="2555558"/>
          </a:xfrm>
        </p:grpSpPr>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l="2083" t="19107" r="6096" b="14321"/>
            <a:stretch/>
          </p:blipFill>
          <p:spPr>
            <a:xfrm>
              <a:off x="7589838" y="241311"/>
              <a:ext cx="4423971" cy="2555558"/>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0029" y="775417"/>
              <a:ext cx="4578604" cy="2007525"/>
            </a:xfrm>
            <a:prstGeom prst="rect">
              <a:avLst/>
            </a:prstGeom>
          </p:spPr>
        </p:pic>
      </p:grpSp>
      <p:sp>
        <p:nvSpPr>
          <p:cNvPr id="3" name="TextBox 2"/>
          <p:cNvSpPr txBox="1"/>
          <p:nvPr/>
        </p:nvSpPr>
        <p:spPr>
          <a:xfrm>
            <a:off x="253216" y="1048445"/>
            <a:ext cx="5507819" cy="1077218"/>
          </a:xfrm>
          <a:prstGeom prst="rect">
            <a:avLst/>
          </a:prstGeom>
          <a:noFill/>
        </p:spPr>
        <p:txBody>
          <a:bodyPr wrap="square" lIns="182880" rtlCol="0">
            <a:spAutoFit/>
          </a:bodyPr>
          <a:lstStyle/>
          <a:p>
            <a:r>
              <a:rPr lang="en-US" sz="3200" spc="-90" dirty="0" smtClean="0">
                <a:gradFill>
                  <a:gsLst>
                    <a:gs pos="15929">
                      <a:srgbClr val="00BCF2"/>
                    </a:gs>
                    <a:gs pos="62000">
                      <a:srgbClr val="00BCF2"/>
                    </a:gs>
                  </a:gsLst>
                  <a:lin ang="5400000" scaled="0"/>
                </a:gradFill>
                <a:latin typeface="Segoe UI Light"/>
              </a:rPr>
              <a:t>Acer </a:t>
            </a:r>
            <a:r>
              <a:rPr lang="en-US" sz="3200" spc="-90" dirty="0" err="1" smtClean="0">
                <a:gradFill>
                  <a:gsLst>
                    <a:gs pos="15929">
                      <a:srgbClr val="00BCF2"/>
                    </a:gs>
                    <a:gs pos="62000">
                      <a:srgbClr val="00BCF2"/>
                    </a:gs>
                  </a:gsLst>
                  <a:lin ang="5400000" scaled="0"/>
                </a:gradFill>
                <a:latin typeface="Segoe UI Light"/>
              </a:rPr>
              <a:t>Iconia</a:t>
            </a:r>
            <a:r>
              <a:rPr lang="en-US" sz="3200" spc="-90" dirty="0" smtClean="0">
                <a:gradFill>
                  <a:gsLst>
                    <a:gs pos="15929">
                      <a:srgbClr val="00BCF2"/>
                    </a:gs>
                    <a:gs pos="62000">
                      <a:srgbClr val="00BCF2"/>
                    </a:gs>
                  </a:gsLst>
                  <a:lin ang="5400000" scaled="0"/>
                </a:gradFill>
                <a:latin typeface="Segoe UI Light"/>
              </a:rPr>
              <a:t> W3, Surface Pro, </a:t>
            </a:r>
            <a:br>
              <a:rPr lang="en-US" sz="3200" spc="-90" dirty="0" smtClean="0">
                <a:gradFill>
                  <a:gsLst>
                    <a:gs pos="15929">
                      <a:srgbClr val="00BCF2"/>
                    </a:gs>
                    <a:gs pos="62000">
                      <a:srgbClr val="00BCF2"/>
                    </a:gs>
                  </a:gsLst>
                  <a:lin ang="5400000" scaled="0"/>
                </a:gradFill>
                <a:latin typeface="Segoe UI Light"/>
              </a:rPr>
            </a:br>
            <a:r>
              <a:rPr lang="en-US" sz="3200" spc="-90" dirty="0" smtClean="0">
                <a:gradFill>
                  <a:gsLst>
                    <a:gs pos="15929">
                      <a:srgbClr val="00BCF2"/>
                    </a:gs>
                    <a:gs pos="62000">
                      <a:srgbClr val="00BCF2"/>
                    </a:gs>
                  </a:gsLst>
                  <a:lin ang="5400000" scaled="0"/>
                </a:gradFill>
                <a:latin typeface="Segoe UI Light"/>
              </a:rPr>
              <a:t>and Surface </a:t>
            </a:r>
            <a:r>
              <a:rPr lang="en-US" sz="3200" spc="-90" dirty="0">
                <a:gradFill>
                  <a:gsLst>
                    <a:gs pos="15929">
                      <a:srgbClr val="00BCF2"/>
                    </a:gs>
                    <a:gs pos="62000">
                      <a:srgbClr val="00BCF2"/>
                    </a:gs>
                  </a:gsLst>
                  <a:lin ang="5400000" scaled="0"/>
                </a:gradFill>
                <a:latin typeface="Segoe UI Light"/>
              </a:rPr>
              <a:t>Type Cover</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318" y="6221405"/>
            <a:ext cx="598738" cy="395337"/>
          </a:xfrm>
          <a:prstGeom prst="rect">
            <a:avLst/>
          </a:prstGeom>
        </p:spPr>
      </p:pic>
      <p:grpSp>
        <p:nvGrpSpPr>
          <p:cNvPr id="12" name="Group 11"/>
          <p:cNvGrpSpPr>
            <a:grpSpLocks noChangeAspect="1"/>
          </p:cNvGrpSpPr>
          <p:nvPr/>
        </p:nvGrpSpPr>
        <p:grpSpPr>
          <a:xfrm>
            <a:off x="10821757" y="6365923"/>
            <a:ext cx="1242438" cy="264974"/>
            <a:chOff x="4846638" y="3441700"/>
            <a:chExt cx="5910262" cy="1260475"/>
          </a:xfrm>
        </p:grpSpPr>
        <p:sp>
          <p:nvSpPr>
            <p:cNvPr id="16" name="Freeform 27"/>
            <p:cNvSpPr>
              <a:spLocks noEditPoints="1"/>
            </p:cNvSpPr>
            <p:nvPr/>
          </p:nvSpPr>
          <p:spPr bwMode="auto">
            <a:xfrm>
              <a:off x="6484938" y="3636963"/>
              <a:ext cx="4271962" cy="823913"/>
            </a:xfrm>
            <a:custGeom>
              <a:avLst/>
              <a:gdLst>
                <a:gd name="T0" fmla="*/ 218 w 1139"/>
                <a:gd name="T1" fmla="*/ 217 h 220"/>
                <a:gd name="T2" fmla="*/ 170 w 1139"/>
                <a:gd name="T3" fmla="*/ 15 h 220"/>
                <a:gd name="T4" fmla="*/ 0 w 1139"/>
                <a:gd name="T5" fmla="*/ 15 h 220"/>
                <a:gd name="T6" fmla="*/ 33 w 1139"/>
                <a:gd name="T7" fmla="*/ 62 h 220"/>
                <a:gd name="T8" fmla="*/ 121 w 1139"/>
                <a:gd name="T9" fmla="*/ 217 h 220"/>
                <a:gd name="T10" fmla="*/ 268 w 1139"/>
                <a:gd name="T11" fmla="*/ 11 h 220"/>
                <a:gd name="T12" fmla="*/ 254 w 1139"/>
                <a:gd name="T13" fmla="*/ 44 h 220"/>
                <a:gd name="T14" fmla="*/ 289 w 1139"/>
                <a:gd name="T15" fmla="*/ 31 h 220"/>
                <a:gd name="T16" fmla="*/ 285 w 1139"/>
                <a:gd name="T17" fmla="*/ 72 h 220"/>
                <a:gd name="T18" fmla="*/ 285 w 1139"/>
                <a:gd name="T19" fmla="*/ 217 h 220"/>
                <a:gd name="T20" fmla="*/ 345 w 1139"/>
                <a:gd name="T21" fmla="*/ 79 h 220"/>
                <a:gd name="T22" fmla="*/ 318 w 1139"/>
                <a:gd name="T23" fmla="*/ 185 h 220"/>
                <a:gd name="T24" fmla="*/ 421 w 1139"/>
                <a:gd name="T25" fmla="*/ 211 h 220"/>
                <a:gd name="T26" fmla="*/ 420 w 1139"/>
                <a:gd name="T27" fmla="*/ 180 h 220"/>
                <a:gd name="T28" fmla="*/ 356 w 1139"/>
                <a:gd name="T29" fmla="*/ 180 h 220"/>
                <a:gd name="T30" fmla="*/ 388 w 1139"/>
                <a:gd name="T31" fmla="*/ 97 h 220"/>
                <a:gd name="T32" fmla="*/ 422 w 1139"/>
                <a:gd name="T33" fmla="*/ 76 h 220"/>
                <a:gd name="T34" fmla="*/ 386 w 1139"/>
                <a:gd name="T35" fmla="*/ 69 h 220"/>
                <a:gd name="T36" fmla="*/ 447 w 1139"/>
                <a:gd name="T37" fmla="*/ 72 h 220"/>
                <a:gd name="T38" fmla="*/ 481 w 1139"/>
                <a:gd name="T39" fmla="*/ 143 h 220"/>
                <a:gd name="T40" fmla="*/ 522 w 1139"/>
                <a:gd name="T41" fmla="*/ 102 h 220"/>
                <a:gd name="T42" fmla="*/ 531 w 1139"/>
                <a:gd name="T43" fmla="*/ 72 h 220"/>
                <a:gd name="T44" fmla="*/ 517 w 1139"/>
                <a:gd name="T45" fmla="*/ 70 h 220"/>
                <a:gd name="T46" fmla="*/ 481 w 1139"/>
                <a:gd name="T47" fmla="*/ 97 h 220"/>
                <a:gd name="T48" fmla="*/ 534 w 1139"/>
                <a:gd name="T49" fmla="*/ 146 h 220"/>
                <a:gd name="T50" fmla="*/ 662 w 1139"/>
                <a:gd name="T51" fmla="*/ 199 h 220"/>
                <a:gd name="T52" fmla="*/ 610 w 1139"/>
                <a:gd name="T53" fmla="*/ 69 h 220"/>
                <a:gd name="T54" fmla="*/ 569 w 1139"/>
                <a:gd name="T55" fmla="*/ 145 h 220"/>
                <a:gd name="T56" fmla="*/ 636 w 1139"/>
                <a:gd name="T57" fmla="*/ 109 h 220"/>
                <a:gd name="T58" fmla="*/ 609 w 1139"/>
                <a:gd name="T59" fmla="*/ 192 h 220"/>
                <a:gd name="T60" fmla="*/ 698 w 1139"/>
                <a:gd name="T61" fmla="*/ 113 h 220"/>
                <a:gd name="T62" fmla="*/ 733 w 1139"/>
                <a:gd name="T63" fmla="*/ 156 h 220"/>
                <a:gd name="T64" fmla="*/ 760 w 1139"/>
                <a:gd name="T65" fmla="*/ 179 h 220"/>
                <a:gd name="T66" fmla="*/ 700 w 1139"/>
                <a:gd name="T67" fmla="*/ 180 h 220"/>
                <a:gd name="T68" fmla="*/ 699 w 1139"/>
                <a:gd name="T69" fmla="*/ 212 h 220"/>
                <a:gd name="T70" fmla="*/ 779 w 1139"/>
                <a:gd name="T71" fmla="*/ 208 h 220"/>
                <a:gd name="T72" fmla="*/ 757 w 1139"/>
                <a:gd name="T73" fmla="*/ 132 h 220"/>
                <a:gd name="T74" fmla="*/ 738 w 1139"/>
                <a:gd name="T75" fmla="*/ 100 h 220"/>
                <a:gd name="T76" fmla="*/ 785 w 1139"/>
                <a:gd name="T77" fmla="*/ 105 h 220"/>
                <a:gd name="T78" fmla="*/ 786 w 1139"/>
                <a:gd name="T79" fmla="*/ 75 h 220"/>
                <a:gd name="T80" fmla="*/ 886 w 1139"/>
                <a:gd name="T81" fmla="*/ 69 h 220"/>
                <a:gd name="T82" fmla="*/ 829 w 1139"/>
                <a:gd name="T83" fmla="*/ 200 h 220"/>
                <a:gd name="T84" fmla="*/ 958 w 1139"/>
                <a:gd name="T85" fmla="*/ 143 h 220"/>
                <a:gd name="T86" fmla="*/ 884 w 1139"/>
                <a:gd name="T87" fmla="*/ 192 h 220"/>
                <a:gd name="T88" fmla="*/ 855 w 1139"/>
                <a:gd name="T89" fmla="*/ 109 h 220"/>
                <a:gd name="T90" fmla="*/ 922 w 1139"/>
                <a:gd name="T91" fmla="*/ 144 h 220"/>
                <a:gd name="T92" fmla="*/ 1104 w 1139"/>
                <a:gd name="T93" fmla="*/ 100 h 220"/>
                <a:gd name="T94" fmla="*/ 1124 w 1139"/>
                <a:gd name="T95" fmla="*/ 192 h 220"/>
                <a:gd name="T96" fmla="*/ 1139 w 1139"/>
                <a:gd name="T97" fmla="*/ 187 h 220"/>
                <a:gd name="T98" fmla="*/ 1128 w 1139"/>
                <a:gd name="T99" fmla="*/ 219 h 220"/>
                <a:gd name="T100" fmla="*/ 1070 w 1139"/>
                <a:gd name="T101" fmla="*/ 100 h 220"/>
                <a:gd name="T102" fmla="*/ 985 w 1139"/>
                <a:gd name="T103" fmla="*/ 217 h 220"/>
                <a:gd name="T104" fmla="*/ 961 w 1139"/>
                <a:gd name="T105" fmla="*/ 72 h 220"/>
                <a:gd name="T106" fmla="*/ 991 w 1139"/>
                <a:gd name="T107" fmla="*/ 25 h 220"/>
                <a:gd name="T108" fmla="*/ 1056 w 1139"/>
                <a:gd name="T109" fmla="*/ 3 h 220"/>
                <a:gd name="T110" fmla="*/ 1056 w 1139"/>
                <a:gd name="T111" fmla="*/ 32 h 220"/>
                <a:gd name="T112" fmla="*/ 1019 w 1139"/>
                <a:gd name="T113" fmla="*/ 54 h 220"/>
                <a:gd name="T114" fmla="*/ 1070 w 1139"/>
                <a:gd name="T115" fmla="*/ 40 h 220"/>
                <a:gd name="T116" fmla="*/ 1104 w 1139"/>
                <a:gd name="T117" fmla="*/ 29 h 220"/>
                <a:gd name="T118" fmla="*/ 1139 w 1139"/>
                <a:gd name="T119" fmla="*/ 1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9" h="220">
                  <a:moveTo>
                    <a:pt x="184" y="62"/>
                  </a:moveTo>
                  <a:cubicBezTo>
                    <a:pt x="184" y="217"/>
                    <a:pt x="184" y="217"/>
                    <a:pt x="184" y="217"/>
                  </a:cubicBezTo>
                  <a:cubicBezTo>
                    <a:pt x="218" y="217"/>
                    <a:pt x="218" y="217"/>
                    <a:pt x="218" y="217"/>
                  </a:cubicBezTo>
                  <a:cubicBezTo>
                    <a:pt x="218" y="15"/>
                    <a:pt x="218" y="15"/>
                    <a:pt x="218" y="15"/>
                  </a:cubicBezTo>
                  <a:cubicBezTo>
                    <a:pt x="218" y="15"/>
                    <a:pt x="218" y="15"/>
                    <a:pt x="218" y="15"/>
                  </a:cubicBezTo>
                  <a:cubicBezTo>
                    <a:pt x="170" y="15"/>
                    <a:pt x="170" y="15"/>
                    <a:pt x="170" y="15"/>
                  </a:cubicBezTo>
                  <a:cubicBezTo>
                    <a:pt x="109" y="165"/>
                    <a:pt x="109" y="165"/>
                    <a:pt x="109" y="165"/>
                  </a:cubicBezTo>
                  <a:cubicBezTo>
                    <a:pt x="50" y="15"/>
                    <a:pt x="50" y="15"/>
                    <a:pt x="50" y="15"/>
                  </a:cubicBezTo>
                  <a:cubicBezTo>
                    <a:pt x="0" y="15"/>
                    <a:pt x="0" y="15"/>
                    <a:pt x="0" y="15"/>
                  </a:cubicBezTo>
                  <a:cubicBezTo>
                    <a:pt x="0" y="217"/>
                    <a:pt x="0" y="217"/>
                    <a:pt x="0" y="217"/>
                  </a:cubicBezTo>
                  <a:cubicBezTo>
                    <a:pt x="33" y="217"/>
                    <a:pt x="33" y="217"/>
                    <a:pt x="33" y="217"/>
                  </a:cubicBezTo>
                  <a:cubicBezTo>
                    <a:pt x="33" y="62"/>
                    <a:pt x="33" y="62"/>
                    <a:pt x="33" y="62"/>
                  </a:cubicBezTo>
                  <a:cubicBezTo>
                    <a:pt x="34" y="62"/>
                    <a:pt x="34" y="62"/>
                    <a:pt x="34" y="62"/>
                  </a:cubicBezTo>
                  <a:cubicBezTo>
                    <a:pt x="96" y="217"/>
                    <a:pt x="96" y="217"/>
                    <a:pt x="96" y="217"/>
                  </a:cubicBezTo>
                  <a:cubicBezTo>
                    <a:pt x="121" y="217"/>
                    <a:pt x="121" y="217"/>
                    <a:pt x="121" y="217"/>
                  </a:cubicBezTo>
                  <a:cubicBezTo>
                    <a:pt x="183" y="62"/>
                    <a:pt x="183" y="62"/>
                    <a:pt x="183" y="62"/>
                  </a:cubicBezTo>
                  <a:lnTo>
                    <a:pt x="184" y="62"/>
                  </a:lnTo>
                  <a:close/>
                  <a:moveTo>
                    <a:pt x="268" y="11"/>
                  </a:moveTo>
                  <a:cubicBezTo>
                    <a:pt x="263" y="11"/>
                    <a:pt x="258" y="13"/>
                    <a:pt x="254" y="16"/>
                  </a:cubicBezTo>
                  <a:cubicBezTo>
                    <a:pt x="250" y="20"/>
                    <a:pt x="248" y="25"/>
                    <a:pt x="248" y="31"/>
                  </a:cubicBezTo>
                  <a:cubicBezTo>
                    <a:pt x="248" y="36"/>
                    <a:pt x="250" y="41"/>
                    <a:pt x="254" y="44"/>
                  </a:cubicBezTo>
                  <a:cubicBezTo>
                    <a:pt x="258" y="48"/>
                    <a:pt x="263" y="50"/>
                    <a:pt x="268" y="50"/>
                  </a:cubicBezTo>
                  <a:cubicBezTo>
                    <a:pt x="274" y="50"/>
                    <a:pt x="279" y="48"/>
                    <a:pt x="283" y="44"/>
                  </a:cubicBezTo>
                  <a:cubicBezTo>
                    <a:pt x="287" y="41"/>
                    <a:pt x="289" y="36"/>
                    <a:pt x="289" y="31"/>
                  </a:cubicBezTo>
                  <a:cubicBezTo>
                    <a:pt x="289" y="25"/>
                    <a:pt x="287" y="20"/>
                    <a:pt x="283" y="17"/>
                  </a:cubicBezTo>
                  <a:cubicBezTo>
                    <a:pt x="279" y="13"/>
                    <a:pt x="274" y="11"/>
                    <a:pt x="268" y="11"/>
                  </a:cubicBezTo>
                  <a:close/>
                  <a:moveTo>
                    <a:pt x="285" y="72"/>
                  </a:moveTo>
                  <a:cubicBezTo>
                    <a:pt x="251" y="72"/>
                    <a:pt x="251" y="72"/>
                    <a:pt x="251" y="72"/>
                  </a:cubicBezTo>
                  <a:cubicBezTo>
                    <a:pt x="251" y="217"/>
                    <a:pt x="251" y="217"/>
                    <a:pt x="251" y="217"/>
                  </a:cubicBezTo>
                  <a:cubicBezTo>
                    <a:pt x="285" y="217"/>
                    <a:pt x="285" y="217"/>
                    <a:pt x="285" y="217"/>
                  </a:cubicBezTo>
                  <a:cubicBezTo>
                    <a:pt x="285" y="72"/>
                    <a:pt x="285" y="72"/>
                    <a:pt x="285" y="72"/>
                  </a:cubicBezTo>
                  <a:close/>
                  <a:moveTo>
                    <a:pt x="386" y="69"/>
                  </a:moveTo>
                  <a:cubicBezTo>
                    <a:pt x="371" y="69"/>
                    <a:pt x="357" y="72"/>
                    <a:pt x="345" y="79"/>
                  </a:cubicBezTo>
                  <a:cubicBezTo>
                    <a:pt x="333" y="85"/>
                    <a:pt x="324" y="95"/>
                    <a:pt x="318" y="107"/>
                  </a:cubicBezTo>
                  <a:cubicBezTo>
                    <a:pt x="312" y="119"/>
                    <a:pt x="309" y="133"/>
                    <a:pt x="309" y="148"/>
                  </a:cubicBezTo>
                  <a:cubicBezTo>
                    <a:pt x="309" y="162"/>
                    <a:pt x="312" y="174"/>
                    <a:pt x="318" y="185"/>
                  </a:cubicBezTo>
                  <a:cubicBezTo>
                    <a:pt x="324" y="196"/>
                    <a:pt x="332" y="205"/>
                    <a:pt x="343" y="211"/>
                  </a:cubicBezTo>
                  <a:cubicBezTo>
                    <a:pt x="354" y="217"/>
                    <a:pt x="366" y="220"/>
                    <a:pt x="380" y="220"/>
                  </a:cubicBezTo>
                  <a:cubicBezTo>
                    <a:pt x="396" y="220"/>
                    <a:pt x="410" y="217"/>
                    <a:pt x="421" y="211"/>
                  </a:cubicBezTo>
                  <a:cubicBezTo>
                    <a:pt x="422" y="210"/>
                    <a:pt x="422" y="210"/>
                    <a:pt x="422" y="210"/>
                  </a:cubicBezTo>
                  <a:cubicBezTo>
                    <a:pt x="422" y="179"/>
                    <a:pt x="422" y="179"/>
                    <a:pt x="422" y="179"/>
                  </a:cubicBezTo>
                  <a:cubicBezTo>
                    <a:pt x="420" y="180"/>
                    <a:pt x="420" y="180"/>
                    <a:pt x="420" y="180"/>
                  </a:cubicBezTo>
                  <a:cubicBezTo>
                    <a:pt x="415" y="184"/>
                    <a:pt x="410" y="187"/>
                    <a:pt x="404" y="189"/>
                  </a:cubicBezTo>
                  <a:cubicBezTo>
                    <a:pt x="398" y="191"/>
                    <a:pt x="392" y="192"/>
                    <a:pt x="387" y="192"/>
                  </a:cubicBezTo>
                  <a:cubicBezTo>
                    <a:pt x="374" y="192"/>
                    <a:pt x="363" y="188"/>
                    <a:pt x="356" y="180"/>
                  </a:cubicBezTo>
                  <a:cubicBezTo>
                    <a:pt x="348" y="171"/>
                    <a:pt x="344" y="160"/>
                    <a:pt x="344" y="145"/>
                  </a:cubicBezTo>
                  <a:cubicBezTo>
                    <a:pt x="344" y="131"/>
                    <a:pt x="348" y="119"/>
                    <a:pt x="356" y="110"/>
                  </a:cubicBezTo>
                  <a:cubicBezTo>
                    <a:pt x="364" y="101"/>
                    <a:pt x="375" y="97"/>
                    <a:pt x="388" y="97"/>
                  </a:cubicBezTo>
                  <a:cubicBezTo>
                    <a:pt x="399" y="97"/>
                    <a:pt x="410" y="101"/>
                    <a:pt x="420" y="108"/>
                  </a:cubicBezTo>
                  <a:cubicBezTo>
                    <a:pt x="422" y="109"/>
                    <a:pt x="422" y="109"/>
                    <a:pt x="422" y="109"/>
                  </a:cubicBezTo>
                  <a:cubicBezTo>
                    <a:pt x="422" y="76"/>
                    <a:pt x="422" y="76"/>
                    <a:pt x="422" y="76"/>
                  </a:cubicBezTo>
                  <a:cubicBezTo>
                    <a:pt x="421" y="76"/>
                    <a:pt x="421" y="76"/>
                    <a:pt x="421" y="76"/>
                  </a:cubicBezTo>
                  <a:cubicBezTo>
                    <a:pt x="417" y="74"/>
                    <a:pt x="412" y="72"/>
                    <a:pt x="405" y="71"/>
                  </a:cubicBezTo>
                  <a:cubicBezTo>
                    <a:pt x="399" y="69"/>
                    <a:pt x="393" y="69"/>
                    <a:pt x="386" y="69"/>
                  </a:cubicBezTo>
                  <a:close/>
                  <a:moveTo>
                    <a:pt x="481" y="97"/>
                  </a:moveTo>
                  <a:cubicBezTo>
                    <a:pt x="481" y="72"/>
                    <a:pt x="481" y="72"/>
                    <a:pt x="481" y="72"/>
                  </a:cubicBezTo>
                  <a:cubicBezTo>
                    <a:pt x="447" y="72"/>
                    <a:pt x="447" y="72"/>
                    <a:pt x="447" y="72"/>
                  </a:cubicBezTo>
                  <a:cubicBezTo>
                    <a:pt x="447" y="217"/>
                    <a:pt x="447" y="217"/>
                    <a:pt x="447" y="217"/>
                  </a:cubicBezTo>
                  <a:cubicBezTo>
                    <a:pt x="481" y="217"/>
                    <a:pt x="481" y="217"/>
                    <a:pt x="481" y="217"/>
                  </a:cubicBezTo>
                  <a:cubicBezTo>
                    <a:pt x="481" y="143"/>
                    <a:pt x="481" y="143"/>
                    <a:pt x="481" y="143"/>
                  </a:cubicBezTo>
                  <a:cubicBezTo>
                    <a:pt x="481" y="130"/>
                    <a:pt x="484" y="120"/>
                    <a:pt x="490" y="112"/>
                  </a:cubicBezTo>
                  <a:cubicBezTo>
                    <a:pt x="495" y="104"/>
                    <a:pt x="503" y="100"/>
                    <a:pt x="512" y="100"/>
                  </a:cubicBezTo>
                  <a:cubicBezTo>
                    <a:pt x="515" y="100"/>
                    <a:pt x="518" y="101"/>
                    <a:pt x="522" y="102"/>
                  </a:cubicBezTo>
                  <a:cubicBezTo>
                    <a:pt x="526" y="103"/>
                    <a:pt x="528" y="104"/>
                    <a:pt x="530" y="105"/>
                  </a:cubicBezTo>
                  <a:cubicBezTo>
                    <a:pt x="531" y="106"/>
                    <a:pt x="531" y="106"/>
                    <a:pt x="531" y="106"/>
                  </a:cubicBezTo>
                  <a:cubicBezTo>
                    <a:pt x="531" y="72"/>
                    <a:pt x="531" y="72"/>
                    <a:pt x="531" y="72"/>
                  </a:cubicBezTo>
                  <a:cubicBezTo>
                    <a:pt x="531" y="72"/>
                    <a:pt x="531" y="72"/>
                    <a:pt x="531" y="72"/>
                  </a:cubicBezTo>
                  <a:cubicBezTo>
                    <a:pt x="528" y="70"/>
                    <a:pt x="523" y="70"/>
                    <a:pt x="517" y="70"/>
                  </a:cubicBezTo>
                  <a:cubicBezTo>
                    <a:pt x="517" y="70"/>
                    <a:pt x="517" y="70"/>
                    <a:pt x="517" y="70"/>
                  </a:cubicBezTo>
                  <a:cubicBezTo>
                    <a:pt x="509" y="70"/>
                    <a:pt x="501" y="72"/>
                    <a:pt x="495" y="78"/>
                  </a:cubicBezTo>
                  <a:cubicBezTo>
                    <a:pt x="489" y="83"/>
                    <a:pt x="485" y="89"/>
                    <a:pt x="482" y="97"/>
                  </a:cubicBezTo>
                  <a:lnTo>
                    <a:pt x="481" y="97"/>
                  </a:lnTo>
                  <a:close/>
                  <a:moveTo>
                    <a:pt x="610" y="69"/>
                  </a:moveTo>
                  <a:cubicBezTo>
                    <a:pt x="586" y="69"/>
                    <a:pt x="567" y="76"/>
                    <a:pt x="554" y="89"/>
                  </a:cubicBezTo>
                  <a:cubicBezTo>
                    <a:pt x="540" y="103"/>
                    <a:pt x="534" y="122"/>
                    <a:pt x="534" y="146"/>
                  </a:cubicBezTo>
                  <a:cubicBezTo>
                    <a:pt x="534" y="169"/>
                    <a:pt x="540" y="187"/>
                    <a:pt x="553" y="200"/>
                  </a:cubicBezTo>
                  <a:cubicBezTo>
                    <a:pt x="567" y="213"/>
                    <a:pt x="584" y="220"/>
                    <a:pt x="607" y="220"/>
                  </a:cubicBezTo>
                  <a:cubicBezTo>
                    <a:pt x="630" y="220"/>
                    <a:pt x="648" y="213"/>
                    <a:pt x="662" y="199"/>
                  </a:cubicBezTo>
                  <a:cubicBezTo>
                    <a:pt x="675" y="185"/>
                    <a:pt x="682" y="166"/>
                    <a:pt x="682" y="143"/>
                  </a:cubicBezTo>
                  <a:cubicBezTo>
                    <a:pt x="682" y="120"/>
                    <a:pt x="676" y="102"/>
                    <a:pt x="663" y="89"/>
                  </a:cubicBezTo>
                  <a:cubicBezTo>
                    <a:pt x="650" y="75"/>
                    <a:pt x="632" y="69"/>
                    <a:pt x="610" y="69"/>
                  </a:cubicBezTo>
                  <a:close/>
                  <a:moveTo>
                    <a:pt x="609" y="192"/>
                  </a:moveTo>
                  <a:cubicBezTo>
                    <a:pt x="596" y="192"/>
                    <a:pt x="586" y="188"/>
                    <a:pt x="579" y="180"/>
                  </a:cubicBezTo>
                  <a:cubicBezTo>
                    <a:pt x="572" y="172"/>
                    <a:pt x="569" y="160"/>
                    <a:pt x="569" y="145"/>
                  </a:cubicBezTo>
                  <a:cubicBezTo>
                    <a:pt x="569" y="130"/>
                    <a:pt x="572" y="118"/>
                    <a:pt x="579" y="109"/>
                  </a:cubicBezTo>
                  <a:cubicBezTo>
                    <a:pt x="586" y="101"/>
                    <a:pt x="596" y="97"/>
                    <a:pt x="608" y="97"/>
                  </a:cubicBezTo>
                  <a:cubicBezTo>
                    <a:pt x="620" y="97"/>
                    <a:pt x="630" y="101"/>
                    <a:pt x="636" y="109"/>
                  </a:cubicBezTo>
                  <a:cubicBezTo>
                    <a:pt x="643" y="117"/>
                    <a:pt x="647" y="129"/>
                    <a:pt x="647" y="144"/>
                  </a:cubicBezTo>
                  <a:cubicBezTo>
                    <a:pt x="647" y="160"/>
                    <a:pt x="644" y="172"/>
                    <a:pt x="637" y="180"/>
                  </a:cubicBezTo>
                  <a:cubicBezTo>
                    <a:pt x="631" y="188"/>
                    <a:pt x="621" y="192"/>
                    <a:pt x="609" y="192"/>
                  </a:cubicBezTo>
                  <a:close/>
                  <a:moveTo>
                    <a:pt x="754" y="69"/>
                  </a:moveTo>
                  <a:cubicBezTo>
                    <a:pt x="737" y="69"/>
                    <a:pt x="724" y="73"/>
                    <a:pt x="714" y="81"/>
                  </a:cubicBezTo>
                  <a:cubicBezTo>
                    <a:pt x="703" y="89"/>
                    <a:pt x="698" y="100"/>
                    <a:pt x="698" y="113"/>
                  </a:cubicBezTo>
                  <a:cubicBezTo>
                    <a:pt x="698" y="120"/>
                    <a:pt x="699" y="126"/>
                    <a:pt x="702" y="131"/>
                  </a:cubicBezTo>
                  <a:cubicBezTo>
                    <a:pt x="704" y="136"/>
                    <a:pt x="707" y="141"/>
                    <a:pt x="712" y="144"/>
                  </a:cubicBezTo>
                  <a:cubicBezTo>
                    <a:pt x="716" y="148"/>
                    <a:pt x="723" y="152"/>
                    <a:pt x="733" y="156"/>
                  </a:cubicBezTo>
                  <a:cubicBezTo>
                    <a:pt x="741" y="159"/>
                    <a:pt x="746" y="162"/>
                    <a:pt x="750" y="164"/>
                  </a:cubicBezTo>
                  <a:cubicBezTo>
                    <a:pt x="754" y="166"/>
                    <a:pt x="756" y="168"/>
                    <a:pt x="758" y="171"/>
                  </a:cubicBezTo>
                  <a:cubicBezTo>
                    <a:pt x="759" y="173"/>
                    <a:pt x="760" y="175"/>
                    <a:pt x="760" y="179"/>
                  </a:cubicBezTo>
                  <a:cubicBezTo>
                    <a:pt x="760" y="188"/>
                    <a:pt x="753" y="193"/>
                    <a:pt x="738" y="193"/>
                  </a:cubicBezTo>
                  <a:cubicBezTo>
                    <a:pt x="732" y="193"/>
                    <a:pt x="726" y="192"/>
                    <a:pt x="719" y="190"/>
                  </a:cubicBezTo>
                  <a:cubicBezTo>
                    <a:pt x="712" y="187"/>
                    <a:pt x="705" y="184"/>
                    <a:pt x="700" y="180"/>
                  </a:cubicBezTo>
                  <a:cubicBezTo>
                    <a:pt x="698" y="179"/>
                    <a:pt x="698" y="179"/>
                    <a:pt x="698" y="179"/>
                  </a:cubicBezTo>
                  <a:cubicBezTo>
                    <a:pt x="698" y="212"/>
                    <a:pt x="698" y="212"/>
                    <a:pt x="698" y="212"/>
                  </a:cubicBezTo>
                  <a:cubicBezTo>
                    <a:pt x="699" y="212"/>
                    <a:pt x="699" y="212"/>
                    <a:pt x="699" y="212"/>
                  </a:cubicBezTo>
                  <a:cubicBezTo>
                    <a:pt x="704" y="215"/>
                    <a:pt x="710" y="216"/>
                    <a:pt x="717" y="218"/>
                  </a:cubicBezTo>
                  <a:cubicBezTo>
                    <a:pt x="724" y="219"/>
                    <a:pt x="731" y="220"/>
                    <a:pt x="736" y="220"/>
                  </a:cubicBezTo>
                  <a:cubicBezTo>
                    <a:pt x="754" y="220"/>
                    <a:pt x="768" y="216"/>
                    <a:pt x="779" y="208"/>
                  </a:cubicBezTo>
                  <a:cubicBezTo>
                    <a:pt x="789" y="200"/>
                    <a:pt x="794" y="188"/>
                    <a:pt x="794" y="175"/>
                  </a:cubicBezTo>
                  <a:cubicBezTo>
                    <a:pt x="794" y="165"/>
                    <a:pt x="791" y="157"/>
                    <a:pt x="786" y="150"/>
                  </a:cubicBezTo>
                  <a:cubicBezTo>
                    <a:pt x="780" y="143"/>
                    <a:pt x="771" y="137"/>
                    <a:pt x="757" y="132"/>
                  </a:cubicBezTo>
                  <a:cubicBezTo>
                    <a:pt x="746" y="128"/>
                    <a:pt x="740" y="124"/>
                    <a:pt x="737" y="121"/>
                  </a:cubicBezTo>
                  <a:cubicBezTo>
                    <a:pt x="734" y="119"/>
                    <a:pt x="733" y="115"/>
                    <a:pt x="733" y="110"/>
                  </a:cubicBezTo>
                  <a:cubicBezTo>
                    <a:pt x="733" y="106"/>
                    <a:pt x="734" y="103"/>
                    <a:pt x="738" y="100"/>
                  </a:cubicBezTo>
                  <a:cubicBezTo>
                    <a:pt x="741" y="97"/>
                    <a:pt x="746" y="96"/>
                    <a:pt x="752" y="96"/>
                  </a:cubicBezTo>
                  <a:cubicBezTo>
                    <a:pt x="758" y="96"/>
                    <a:pt x="764" y="97"/>
                    <a:pt x="770" y="98"/>
                  </a:cubicBezTo>
                  <a:cubicBezTo>
                    <a:pt x="776" y="100"/>
                    <a:pt x="781" y="103"/>
                    <a:pt x="785" y="105"/>
                  </a:cubicBezTo>
                  <a:cubicBezTo>
                    <a:pt x="787" y="106"/>
                    <a:pt x="787" y="106"/>
                    <a:pt x="787" y="106"/>
                  </a:cubicBezTo>
                  <a:cubicBezTo>
                    <a:pt x="787" y="75"/>
                    <a:pt x="787" y="75"/>
                    <a:pt x="787" y="75"/>
                  </a:cubicBezTo>
                  <a:cubicBezTo>
                    <a:pt x="786" y="75"/>
                    <a:pt x="786" y="75"/>
                    <a:pt x="786" y="75"/>
                  </a:cubicBezTo>
                  <a:cubicBezTo>
                    <a:pt x="782" y="73"/>
                    <a:pt x="777" y="72"/>
                    <a:pt x="771" y="71"/>
                  </a:cubicBezTo>
                  <a:cubicBezTo>
                    <a:pt x="764" y="69"/>
                    <a:pt x="759" y="69"/>
                    <a:pt x="754" y="69"/>
                  </a:cubicBezTo>
                  <a:close/>
                  <a:moveTo>
                    <a:pt x="886" y="69"/>
                  </a:moveTo>
                  <a:cubicBezTo>
                    <a:pt x="862" y="69"/>
                    <a:pt x="843" y="76"/>
                    <a:pt x="829" y="89"/>
                  </a:cubicBezTo>
                  <a:cubicBezTo>
                    <a:pt x="816" y="103"/>
                    <a:pt x="809" y="122"/>
                    <a:pt x="809" y="146"/>
                  </a:cubicBezTo>
                  <a:cubicBezTo>
                    <a:pt x="809" y="169"/>
                    <a:pt x="816" y="187"/>
                    <a:pt x="829" y="200"/>
                  </a:cubicBezTo>
                  <a:cubicBezTo>
                    <a:pt x="842" y="213"/>
                    <a:pt x="860" y="220"/>
                    <a:pt x="882" y="220"/>
                  </a:cubicBezTo>
                  <a:cubicBezTo>
                    <a:pt x="905" y="220"/>
                    <a:pt x="924" y="213"/>
                    <a:pt x="937" y="199"/>
                  </a:cubicBezTo>
                  <a:cubicBezTo>
                    <a:pt x="951" y="185"/>
                    <a:pt x="958" y="166"/>
                    <a:pt x="958" y="143"/>
                  </a:cubicBezTo>
                  <a:cubicBezTo>
                    <a:pt x="958" y="120"/>
                    <a:pt x="951" y="102"/>
                    <a:pt x="938" y="89"/>
                  </a:cubicBezTo>
                  <a:cubicBezTo>
                    <a:pt x="926" y="75"/>
                    <a:pt x="908" y="69"/>
                    <a:pt x="886" y="69"/>
                  </a:cubicBezTo>
                  <a:close/>
                  <a:moveTo>
                    <a:pt x="884" y="192"/>
                  </a:moveTo>
                  <a:cubicBezTo>
                    <a:pt x="872" y="192"/>
                    <a:pt x="862" y="188"/>
                    <a:pt x="855" y="180"/>
                  </a:cubicBezTo>
                  <a:cubicBezTo>
                    <a:pt x="848" y="172"/>
                    <a:pt x="844" y="160"/>
                    <a:pt x="844" y="145"/>
                  </a:cubicBezTo>
                  <a:cubicBezTo>
                    <a:pt x="844" y="130"/>
                    <a:pt x="848" y="118"/>
                    <a:pt x="855" y="109"/>
                  </a:cubicBezTo>
                  <a:cubicBezTo>
                    <a:pt x="862" y="101"/>
                    <a:pt x="871" y="97"/>
                    <a:pt x="884" y="97"/>
                  </a:cubicBezTo>
                  <a:cubicBezTo>
                    <a:pt x="896" y="97"/>
                    <a:pt x="905" y="101"/>
                    <a:pt x="912" y="109"/>
                  </a:cubicBezTo>
                  <a:cubicBezTo>
                    <a:pt x="919" y="117"/>
                    <a:pt x="922" y="129"/>
                    <a:pt x="922" y="144"/>
                  </a:cubicBezTo>
                  <a:cubicBezTo>
                    <a:pt x="922" y="160"/>
                    <a:pt x="919" y="172"/>
                    <a:pt x="913" y="180"/>
                  </a:cubicBezTo>
                  <a:cubicBezTo>
                    <a:pt x="906" y="188"/>
                    <a:pt x="897" y="192"/>
                    <a:pt x="884" y="192"/>
                  </a:cubicBezTo>
                  <a:close/>
                  <a:moveTo>
                    <a:pt x="1104" y="100"/>
                  </a:moveTo>
                  <a:cubicBezTo>
                    <a:pt x="1104" y="168"/>
                    <a:pt x="1104" y="168"/>
                    <a:pt x="1104" y="168"/>
                  </a:cubicBezTo>
                  <a:cubicBezTo>
                    <a:pt x="1104" y="177"/>
                    <a:pt x="1106" y="183"/>
                    <a:pt x="1109" y="187"/>
                  </a:cubicBezTo>
                  <a:cubicBezTo>
                    <a:pt x="1112" y="190"/>
                    <a:pt x="1117" y="192"/>
                    <a:pt x="1124" y="192"/>
                  </a:cubicBezTo>
                  <a:cubicBezTo>
                    <a:pt x="1125" y="192"/>
                    <a:pt x="1128" y="192"/>
                    <a:pt x="1130" y="191"/>
                  </a:cubicBezTo>
                  <a:cubicBezTo>
                    <a:pt x="1133" y="190"/>
                    <a:pt x="1135" y="189"/>
                    <a:pt x="1137" y="188"/>
                  </a:cubicBezTo>
                  <a:cubicBezTo>
                    <a:pt x="1139" y="187"/>
                    <a:pt x="1139" y="187"/>
                    <a:pt x="1139" y="187"/>
                  </a:cubicBezTo>
                  <a:cubicBezTo>
                    <a:pt x="1139" y="215"/>
                    <a:pt x="1139" y="215"/>
                    <a:pt x="1139" y="215"/>
                  </a:cubicBezTo>
                  <a:cubicBezTo>
                    <a:pt x="1138" y="215"/>
                    <a:pt x="1138" y="215"/>
                    <a:pt x="1138" y="215"/>
                  </a:cubicBezTo>
                  <a:cubicBezTo>
                    <a:pt x="1136" y="216"/>
                    <a:pt x="1133" y="217"/>
                    <a:pt x="1128" y="219"/>
                  </a:cubicBezTo>
                  <a:cubicBezTo>
                    <a:pt x="1123" y="220"/>
                    <a:pt x="1118" y="220"/>
                    <a:pt x="1113" y="220"/>
                  </a:cubicBezTo>
                  <a:cubicBezTo>
                    <a:pt x="1085" y="220"/>
                    <a:pt x="1070" y="205"/>
                    <a:pt x="1070" y="174"/>
                  </a:cubicBezTo>
                  <a:cubicBezTo>
                    <a:pt x="1070" y="100"/>
                    <a:pt x="1070" y="100"/>
                    <a:pt x="1070" y="100"/>
                  </a:cubicBezTo>
                  <a:cubicBezTo>
                    <a:pt x="1019" y="100"/>
                    <a:pt x="1019" y="100"/>
                    <a:pt x="1019" y="100"/>
                  </a:cubicBezTo>
                  <a:cubicBezTo>
                    <a:pt x="1019" y="217"/>
                    <a:pt x="1019" y="217"/>
                    <a:pt x="1019" y="217"/>
                  </a:cubicBezTo>
                  <a:cubicBezTo>
                    <a:pt x="985" y="217"/>
                    <a:pt x="985" y="217"/>
                    <a:pt x="985" y="217"/>
                  </a:cubicBezTo>
                  <a:cubicBezTo>
                    <a:pt x="985" y="100"/>
                    <a:pt x="985" y="100"/>
                    <a:pt x="985" y="100"/>
                  </a:cubicBezTo>
                  <a:cubicBezTo>
                    <a:pt x="961" y="100"/>
                    <a:pt x="961" y="100"/>
                    <a:pt x="961" y="100"/>
                  </a:cubicBezTo>
                  <a:cubicBezTo>
                    <a:pt x="961" y="72"/>
                    <a:pt x="961" y="72"/>
                    <a:pt x="961" y="72"/>
                  </a:cubicBezTo>
                  <a:cubicBezTo>
                    <a:pt x="985" y="72"/>
                    <a:pt x="985" y="72"/>
                    <a:pt x="985" y="72"/>
                  </a:cubicBezTo>
                  <a:cubicBezTo>
                    <a:pt x="985" y="52"/>
                    <a:pt x="985" y="52"/>
                    <a:pt x="985" y="52"/>
                  </a:cubicBezTo>
                  <a:cubicBezTo>
                    <a:pt x="985" y="42"/>
                    <a:pt x="987" y="33"/>
                    <a:pt x="991" y="25"/>
                  </a:cubicBezTo>
                  <a:cubicBezTo>
                    <a:pt x="996" y="17"/>
                    <a:pt x="1002" y="11"/>
                    <a:pt x="1010" y="7"/>
                  </a:cubicBezTo>
                  <a:cubicBezTo>
                    <a:pt x="1018" y="3"/>
                    <a:pt x="1027" y="0"/>
                    <a:pt x="1037" y="0"/>
                  </a:cubicBezTo>
                  <a:cubicBezTo>
                    <a:pt x="1045" y="0"/>
                    <a:pt x="1052" y="1"/>
                    <a:pt x="1056" y="3"/>
                  </a:cubicBezTo>
                  <a:cubicBezTo>
                    <a:pt x="1057" y="3"/>
                    <a:pt x="1057" y="3"/>
                    <a:pt x="1057" y="3"/>
                  </a:cubicBezTo>
                  <a:cubicBezTo>
                    <a:pt x="1057" y="32"/>
                    <a:pt x="1057" y="32"/>
                    <a:pt x="1057" y="32"/>
                  </a:cubicBezTo>
                  <a:cubicBezTo>
                    <a:pt x="1056" y="32"/>
                    <a:pt x="1056" y="32"/>
                    <a:pt x="1056" y="32"/>
                  </a:cubicBezTo>
                  <a:cubicBezTo>
                    <a:pt x="1051" y="29"/>
                    <a:pt x="1045" y="28"/>
                    <a:pt x="1041" y="28"/>
                  </a:cubicBezTo>
                  <a:cubicBezTo>
                    <a:pt x="1034" y="28"/>
                    <a:pt x="1029" y="31"/>
                    <a:pt x="1025" y="35"/>
                  </a:cubicBezTo>
                  <a:cubicBezTo>
                    <a:pt x="1021" y="39"/>
                    <a:pt x="1019" y="46"/>
                    <a:pt x="1019" y="54"/>
                  </a:cubicBezTo>
                  <a:cubicBezTo>
                    <a:pt x="1019" y="72"/>
                    <a:pt x="1019" y="72"/>
                    <a:pt x="1019" y="72"/>
                  </a:cubicBezTo>
                  <a:cubicBezTo>
                    <a:pt x="1070" y="72"/>
                    <a:pt x="1070" y="72"/>
                    <a:pt x="1070" y="72"/>
                  </a:cubicBezTo>
                  <a:cubicBezTo>
                    <a:pt x="1070" y="40"/>
                    <a:pt x="1070" y="40"/>
                    <a:pt x="1070" y="40"/>
                  </a:cubicBezTo>
                  <a:cubicBezTo>
                    <a:pt x="1071" y="39"/>
                    <a:pt x="1071" y="39"/>
                    <a:pt x="1071" y="39"/>
                  </a:cubicBezTo>
                  <a:cubicBezTo>
                    <a:pt x="1103" y="30"/>
                    <a:pt x="1103" y="30"/>
                    <a:pt x="1103" y="30"/>
                  </a:cubicBezTo>
                  <a:cubicBezTo>
                    <a:pt x="1104" y="29"/>
                    <a:pt x="1104" y="29"/>
                    <a:pt x="1104" y="29"/>
                  </a:cubicBezTo>
                  <a:cubicBezTo>
                    <a:pt x="1104" y="72"/>
                    <a:pt x="1104" y="72"/>
                    <a:pt x="1104" y="72"/>
                  </a:cubicBezTo>
                  <a:cubicBezTo>
                    <a:pt x="1139" y="72"/>
                    <a:pt x="1139" y="72"/>
                    <a:pt x="1139" y="72"/>
                  </a:cubicBezTo>
                  <a:cubicBezTo>
                    <a:pt x="1139" y="100"/>
                    <a:pt x="1139" y="100"/>
                    <a:pt x="1139" y="100"/>
                  </a:cubicBezTo>
                  <a:lnTo>
                    <a:pt x="1104" y="10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17" name="Rectangle 28"/>
            <p:cNvSpPr>
              <a:spLocks noChangeArrowheads="1"/>
            </p:cNvSpPr>
            <p:nvPr/>
          </p:nvSpPr>
          <p:spPr bwMode="auto">
            <a:xfrm>
              <a:off x="4846638" y="3441700"/>
              <a:ext cx="600075" cy="600075"/>
            </a:xfrm>
            <a:prstGeom prst="rect">
              <a:avLst/>
            </a:prstGeom>
            <a:solidFill>
              <a:srgbClr val="F250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18" name="Rectangle 29"/>
            <p:cNvSpPr>
              <a:spLocks noChangeArrowheads="1"/>
            </p:cNvSpPr>
            <p:nvPr/>
          </p:nvSpPr>
          <p:spPr bwMode="auto">
            <a:xfrm>
              <a:off x="5510213" y="3441700"/>
              <a:ext cx="596900" cy="600075"/>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19" name="Rectangle 30"/>
            <p:cNvSpPr>
              <a:spLocks noChangeArrowheads="1"/>
            </p:cNvSpPr>
            <p:nvPr/>
          </p:nvSpPr>
          <p:spPr bwMode="auto">
            <a:xfrm>
              <a:off x="4846638" y="4102100"/>
              <a:ext cx="600075" cy="600075"/>
            </a:xfrm>
            <a:prstGeom prst="rect">
              <a:avLst/>
            </a:prstGeom>
            <a:solidFill>
              <a:srgbClr val="00A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20" name="Rectangle 31"/>
            <p:cNvSpPr>
              <a:spLocks noChangeArrowheads="1"/>
            </p:cNvSpPr>
            <p:nvPr/>
          </p:nvSpPr>
          <p:spPr bwMode="auto">
            <a:xfrm>
              <a:off x="5510213" y="4102100"/>
              <a:ext cx="596900" cy="600075"/>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grpSp>
    </p:spTree>
    <p:extLst>
      <p:ext uri="{BB962C8B-B14F-4D97-AF65-F5344CB8AC3E}">
        <p14:creationId xmlns:p14="http://schemas.microsoft.com/office/powerpoint/2010/main" val="3473204200"/>
      </p:ext>
    </p:extLst>
  </p:cSld>
  <p:clrMapOvr>
    <a:masterClrMapping/>
  </p:clrMapOvr>
  <mc:AlternateContent xmlns:mc="http://schemas.openxmlformats.org/markup-compatibility/2006">
    <mc:Choice xmlns:p14="http://schemas.microsoft.com/office/powerpoint/2010/main" Requires="p14">
      <p:transition spd="slow" p14:dur="800" advTm="12000">
        <p:strips dir="ld"/>
      </p:transition>
    </mc:Choice>
    <mc:Fallback>
      <p:transition spd="slow" advTm="12000">
        <p:strips dir="l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decel="100000" fill="hold" nodeType="withEffect">
                                  <p:stCondLst>
                                    <p:cond delay="0"/>
                                  </p:stCondLst>
                                  <p:childTnLst>
                                    <p:animMotion origin="layout" path="M -3.71968E-6 -4.23513E-6 L 0.00996 -0.04403 " pathEditMode="relative" rAng="0" ptsTypes="AA">
                                      <p:cBhvr>
                                        <p:cTn id="9" dur="700" spd="-100000" fill="hold"/>
                                        <p:tgtEl>
                                          <p:spTgt spid="4"/>
                                        </p:tgtEl>
                                        <p:attrNameLst>
                                          <p:attrName>ppt_x</p:attrName>
                                          <p:attrName>ppt_y</p:attrName>
                                        </p:attrNameLst>
                                      </p:cBhvr>
                                      <p:rCtr x="498" y="-2202"/>
                                    </p:animMotion>
                                  </p:childTnLst>
                                </p:cTn>
                              </p:par>
                              <p:par>
                                <p:cTn id="10" presetID="10" presetClass="entr" presetSubtype="0" fill="hold" grpId="0"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35" presetClass="path" presetSubtype="0" decel="100000" fill="hold" grpId="1" nodeType="withEffect">
                                  <p:stCondLst>
                                    <p:cond delay="200"/>
                                  </p:stCondLst>
                                  <p:childTnLst>
                                    <p:animMotion origin="layout" path="M -3.71968E-6 -4.23513E-6 L 0.00996 -0.04403 " pathEditMode="relative" rAng="0" ptsTypes="AA">
                                      <p:cBhvr>
                                        <p:cTn id="14" dur="700" spd="-100000" fill="hold"/>
                                        <p:tgtEl>
                                          <p:spTgt spid="3"/>
                                        </p:tgtEl>
                                        <p:attrNameLst>
                                          <p:attrName>ppt_x</p:attrName>
                                          <p:attrName>ppt_y</p:attrName>
                                        </p:attrNameLst>
                                      </p:cBhvr>
                                      <p:rCtr x="498" y="-2202"/>
                                    </p:animMotion>
                                  </p:childTnLst>
                                </p:cTn>
                              </p:par>
                              <p:par>
                                <p:cTn id="15" presetID="10" presetClass="entr" presetSubtype="0" fill="hold" grpId="0" nodeType="withEffect">
                                  <p:stCondLst>
                                    <p:cond delay="4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35" presetClass="path" presetSubtype="0" decel="100000" fill="hold" grpId="1" nodeType="withEffect">
                                  <p:stCondLst>
                                    <p:cond delay="400"/>
                                  </p:stCondLst>
                                  <p:childTnLst>
                                    <p:animMotion origin="layout" path="M -3.71968E-6 -4.23513E-6 L 0.00996 -0.04403 " pathEditMode="relative" rAng="0" ptsTypes="AA">
                                      <p:cBhvr>
                                        <p:cTn id="19" dur="700" spd="-100000" fill="hold"/>
                                        <p:tgtEl>
                                          <p:spTgt spid="15"/>
                                        </p:tgtEl>
                                        <p:attrNameLst>
                                          <p:attrName>ppt_x</p:attrName>
                                          <p:attrName>ppt_y</p:attrName>
                                        </p:attrNameLst>
                                      </p:cBhvr>
                                      <p:rCtr x="498" y="-2202"/>
                                    </p:animMotion>
                                  </p:childTnLst>
                                </p:cTn>
                              </p:par>
                              <p:par>
                                <p:cTn id="20" presetID="10" presetClass="entr" presetSubtype="0" fill="hold" grpId="0" nodeType="withEffect">
                                  <p:stCondLst>
                                    <p:cond delay="6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35" presetClass="path" presetSubtype="0" decel="100000" fill="hold" grpId="1" nodeType="withEffect">
                                  <p:stCondLst>
                                    <p:cond delay="600"/>
                                  </p:stCondLst>
                                  <p:childTnLst>
                                    <p:animMotion origin="layout" path="M 1.75645E-6 -3.01861E-6 L 0.00995 -0.04403 " pathEditMode="relative" rAng="0" ptsTypes="AA">
                                      <p:cBhvr>
                                        <p:cTn id="24" dur="700" spd="-100000" fill="hold"/>
                                        <p:tgtEl>
                                          <p:spTgt spid="9"/>
                                        </p:tgtEl>
                                        <p:attrNameLst>
                                          <p:attrName>ppt_x</p:attrName>
                                          <p:attrName>ppt_y</p:attrName>
                                        </p:attrNameLst>
                                      </p:cBhvr>
                                      <p:rCtr x="498" y="-220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5" grpId="0"/>
      <p:bldP spid="15" grpId="1"/>
      <p:bldP spid="3" grpId="0"/>
      <p:bldP spid="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sp>
        <p:nvSpPr>
          <p:cNvPr id="4" name="Subtitle 2"/>
          <p:cNvSpPr txBox="1">
            <a:spLocks/>
          </p:cNvSpPr>
          <p:nvPr/>
        </p:nvSpPr>
        <p:spPr>
          <a:xfrm>
            <a:off x="7208837" y="449262"/>
            <a:ext cx="7315199" cy="914400"/>
          </a:xfrm>
          <a:prstGeom prst="rect">
            <a:avLst/>
          </a:prstGeom>
        </p:spPr>
        <p:txBody>
          <a:bodyPr/>
          <a:lst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66981">
                      <a:srgbClr val="000000">
                        <a:lumMod val="75000"/>
                        <a:lumOff val="25000"/>
                      </a:srgbClr>
                    </a:gs>
                    <a:gs pos="0">
                      <a:srgbClr val="000000">
                        <a:lumMod val="75000"/>
                        <a:lumOff val="25000"/>
                      </a:srgbClr>
                    </a:gs>
                  </a:gsLst>
                  <a:lin ang="5400000" scaled="0"/>
                </a:gradFill>
              </a:rPr>
              <a:t>Unni Ravindranathan</a:t>
            </a:r>
          </a:p>
          <a:p>
            <a:r>
              <a:rPr lang="en-US" dirty="0" smtClean="0">
                <a:gradFill>
                  <a:gsLst>
                    <a:gs pos="66981">
                      <a:srgbClr val="000000">
                        <a:lumMod val="75000"/>
                        <a:lumOff val="25000"/>
                      </a:srgbClr>
                    </a:gs>
                    <a:gs pos="0">
                      <a:srgbClr val="000000">
                        <a:lumMod val="75000"/>
                        <a:lumOff val="25000"/>
                      </a:srgbClr>
                    </a:gs>
                  </a:gsLst>
                  <a:lin ang="5400000" scaled="0"/>
                </a:gradFill>
              </a:rPr>
              <a:t>Program Manager</a:t>
            </a:r>
          </a:p>
          <a:p>
            <a:r>
              <a:rPr lang="en-US" dirty="0" smtClean="0">
                <a:gradFill>
                  <a:gsLst>
                    <a:gs pos="66981">
                      <a:srgbClr val="000000">
                        <a:lumMod val="75000"/>
                        <a:lumOff val="25000"/>
                      </a:srgbClr>
                    </a:gs>
                    <a:gs pos="0">
                      <a:srgbClr val="000000">
                        <a:lumMod val="75000"/>
                        <a:lumOff val="25000"/>
                      </a:srgbClr>
                    </a:gs>
                  </a:gsLst>
                  <a:lin ang="5400000" scaled="0"/>
                </a:gradFill>
                <a:hlinkClick r:id="rId2"/>
              </a:rPr>
              <a:t>unnir@microsoft.com</a:t>
            </a:r>
            <a:endParaRPr lang="en-US" dirty="0" smtClean="0">
              <a:gradFill>
                <a:gsLst>
                  <a:gs pos="66981">
                    <a:srgbClr val="000000">
                      <a:lumMod val="75000"/>
                      <a:lumOff val="25000"/>
                    </a:srgbClr>
                  </a:gs>
                  <a:gs pos="0">
                    <a:srgbClr val="000000">
                      <a:lumMod val="75000"/>
                      <a:lumOff val="25000"/>
                    </a:srgbClr>
                  </a:gs>
                </a:gsLst>
                <a:lin ang="5400000" scaled="0"/>
              </a:gradFill>
            </a:endParaRPr>
          </a:p>
          <a:p>
            <a:r>
              <a:rPr lang="en-US" dirty="0" smtClean="0">
                <a:gradFill>
                  <a:gsLst>
                    <a:gs pos="66981">
                      <a:srgbClr val="000000">
                        <a:lumMod val="75000"/>
                        <a:lumOff val="25000"/>
                      </a:srgbClr>
                    </a:gs>
                    <a:gs pos="0">
                      <a:srgbClr val="000000">
                        <a:lumMod val="75000"/>
                        <a:lumOff val="25000"/>
                      </a:srgbClr>
                    </a:gs>
                  </a:gsLst>
                  <a:lin ang="5400000" scaled="0"/>
                </a:gradFill>
              </a:rPr>
              <a:t>     @</a:t>
            </a:r>
            <a:r>
              <a:rPr lang="en-US" dirty="0" err="1" smtClean="0">
                <a:gradFill>
                  <a:gsLst>
                    <a:gs pos="66981">
                      <a:srgbClr val="000000">
                        <a:lumMod val="75000"/>
                        <a:lumOff val="25000"/>
                      </a:srgbClr>
                    </a:gs>
                    <a:gs pos="0">
                      <a:srgbClr val="000000">
                        <a:lumMod val="75000"/>
                        <a:lumOff val="25000"/>
                      </a:srgbClr>
                    </a:gs>
                  </a:gsLst>
                  <a:lin ang="5400000" scaled="0"/>
                </a:gradFill>
              </a:rPr>
              <a:t>unnir</a:t>
            </a:r>
            <a:endParaRPr lang="en-US" dirty="0">
              <a:gradFill>
                <a:gsLst>
                  <a:gs pos="66981">
                    <a:srgbClr val="000000">
                      <a:lumMod val="75000"/>
                      <a:lumOff val="25000"/>
                    </a:srgbClr>
                  </a:gs>
                  <a:gs pos="0">
                    <a:srgbClr val="000000">
                      <a:lumMod val="75000"/>
                      <a:lumOff val="25000"/>
                    </a:srgbClr>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5037" y="2594068"/>
            <a:ext cx="457200" cy="369794"/>
          </a:xfrm>
          <a:prstGeom prst="rect">
            <a:avLst/>
          </a:prstGeom>
        </p:spPr>
      </p:pic>
    </p:spTree>
    <p:extLst>
      <p:ext uri="{BB962C8B-B14F-4D97-AF65-F5344CB8AC3E}">
        <p14:creationId xmlns:p14="http://schemas.microsoft.com/office/powerpoint/2010/main" val="27864401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66049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1250">
                      <a:srgbClr val="FFFFFF"/>
                    </a:gs>
                    <a:gs pos="100000">
                      <a:srgbClr val="FFFFFF"/>
                    </a:gs>
                  </a:gsLst>
                  <a:lin ang="5400000" scaled="0"/>
                </a:gradFill>
                <a:latin typeface="+mn-lt"/>
              </a:rPr>
              <a:t>Scan this QR code</a:t>
            </a:r>
            <a:r>
              <a:rPr lang="en-US" b="1" dirty="0">
                <a:gradFill>
                  <a:gsLst>
                    <a:gs pos="1250">
                      <a:srgbClr val="FFFFFF"/>
                    </a:gs>
                    <a:gs pos="100000">
                      <a:srgbClr val="FFFFFF"/>
                    </a:gs>
                  </a:gsLst>
                  <a:lin ang="5400000" scaled="0"/>
                </a:gradFill>
              </a:rPr>
              <a:t> </a:t>
            </a:r>
            <a:r>
              <a:rPr lang="en-US" dirty="0">
                <a:gradFill>
                  <a:gsLst>
                    <a:gs pos="1250">
                      <a:srgbClr val="FFFFFF"/>
                    </a:gs>
                    <a:gs pos="100000">
                      <a:srgbClr val="FFFFFF"/>
                    </a:gs>
                  </a:gsLst>
                  <a:lin ang="5400000" scaled="0"/>
                </a:gradFill>
              </a:rPr>
              <a:t>to evaluate this session and be automatically entered in a </a:t>
            </a:r>
            <a:r>
              <a:rPr lang="en-US" dirty="0" smtClean="0">
                <a:gradFill>
                  <a:gsLst>
                    <a:gs pos="1250">
                      <a:srgbClr val="FFFFFF"/>
                    </a:gs>
                    <a:gs pos="100000">
                      <a:srgbClr val="FFFFFF"/>
                    </a:gs>
                  </a:gsLst>
                  <a:lin ang="5400000" scaled="0"/>
                </a:gradFill>
              </a:rPr>
              <a:t>drawing </a:t>
            </a:r>
            <a:r>
              <a:rPr lang="en-US" dirty="0">
                <a:gradFill>
                  <a:gsLst>
                    <a:gs pos="1250">
                      <a:srgbClr val="FFFFFF"/>
                    </a:gs>
                    <a:gs pos="100000">
                      <a:srgbClr val="FFFFFF"/>
                    </a:gs>
                  </a:gsLst>
                  <a:lin ang="5400000" scaled="0"/>
                </a:gradFill>
              </a:rPr>
              <a:t>to </a:t>
            </a:r>
            <a:r>
              <a:rPr lang="en-US" dirty="0" smtClean="0">
                <a:gradFill>
                  <a:gsLst>
                    <a:gs pos="1250">
                      <a:srgbClr val="FFFFFF"/>
                    </a:gs>
                    <a:gs pos="100000">
                      <a:srgbClr val="FFFFFF"/>
                    </a:gs>
                  </a:gsLst>
                  <a:lin ang="5400000" scaled="0"/>
                </a:gradFill>
              </a:rPr>
              <a:t>win </a:t>
            </a:r>
            <a:r>
              <a:rPr lang="en-US" dirty="0">
                <a:gradFill>
                  <a:gsLst>
                    <a:gs pos="1250">
                      <a:srgbClr val="FFFFFF"/>
                    </a:gs>
                    <a:gs pos="100000">
                      <a:srgbClr val="FFFFFF"/>
                    </a:gs>
                  </a:gsLst>
                  <a:lin ang="5400000" scaled="0"/>
                </a:gradFill>
              </a:rPr>
              <a:t>a </a:t>
            </a:r>
            <a:r>
              <a:rPr lang="en-US" dirty="0" smtClean="0">
                <a:gradFill>
                  <a:gsLst>
                    <a:gs pos="1250">
                      <a:srgbClr val="FFFFFF"/>
                    </a:gs>
                    <a:gs pos="100000">
                      <a:srgbClr val="FFFFFF"/>
                    </a:gs>
                  </a:gsLst>
                  <a:lin ang="5400000" scaled="0"/>
                </a:gradFill>
              </a:rPr>
              <a:t>prize!</a:t>
            </a:r>
            <a:endParaRPr lang="en-US" b="1" dirty="0">
              <a:gradFill>
                <a:gsLst>
                  <a:gs pos="1250">
                    <a:srgbClr val="FFFFFF"/>
                  </a:gs>
                  <a:gs pos="100000">
                    <a:srgbClr val="FFFFFF"/>
                  </a:gs>
                </a:gsLst>
                <a:lin ang="5400000" scaled="0"/>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6638" y="1834962"/>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684876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72727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What's New in </a:t>
            </a:r>
            <a:r>
              <a:rPr lang="en-US" dirty="0" smtClean="0"/>
              <a:t/>
            </a:r>
            <a:br>
              <a:rPr lang="en-US" dirty="0" smtClean="0"/>
            </a:br>
            <a:r>
              <a:rPr lang="en-US" dirty="0" smtClean="0"/>
              <a:t>Visual </a:t>
            </a:r>
            <a:r>
              <a:rPr lang="en-US" dirty="0"/>
              <a:t>Studio &amp; Blend </a:t>
            </a:r>
            <a:r>
              <a:rPr lang="en-US" dirty="0" smtClean="0"/>
              <a:t/>
            </a:r>
            <a:br>
              <a:rPr lang="en-US" dirty="0" smtClean="0"/>
            </a:br>
            <a:r>
              <a:rPr lang="en-US" dirty="0" smtClean="0"/>
              <a:t>for </a:t>
            </a:r>
            <a:r>
              <a:rPr lang="en-US" dirty="0"/>
              <a:t>XAML Developers</a:t>
            </a:r>
          </a:p>
        </p:txBody>
      </p:sp>
      <p:sp>
        <p:nvSpPr>
          <p:cNvPr id="3" name="Subtitle 2"/>
          <p:cNvSpPr>
            <a:spLocks noGrp="1"/>
          </p:cNvSpPr>
          <p:nvPr>
            <p:ph type="subTitle" idx="1"/>
          </p:nvPr>
        </p:nvSpPr>
        <p:spPr/>
        <p:txBody>
          <a:bodyPr/>
          <a:lstStyle/>
          <a:p>
            <a:r>
              <a:rPr lang="en-US" dirty="0" smtClean="0"/>
              <a:t>Unni Ravindranathan</a:t>
            </a:r>
            <a:endParaRPr lang="en-US" dirty="0"/>
          </a:p>
          <a:p>
            <a:r>
              <a:rPr lang="en-US" dirty="0" smtClean="0"/>
              <a:t>Program Manager</a:t>
            </a:r>
          </a:p>
          <a:p>
            <a:r>
              <a:rPr lang="en-US" dirty="0" smtClean="0"/>
              <a:t>3-321</a:t>
            </a:r>
            <a:endParaRPr lang="en-US" dirty="0"/>
          </a:p>
        </p:txBody>
      </p:sp>
    </p:spTree>
    <p:extLst>
      <p:ext uri="{BB962C8B-B14F-4D97-AF65-F5344CB8AC3E}">
        <p14:creationId xmlns:p14="http://schemas.microsoft.com/office/powerpoint/2010/main" val="431373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274638" y="1592262"/>
            <a:ext cx="11887203" cy="2362201"/>
          </a:xfrm>
        </p:spPr>
        <p:txBody>
          <a:bodyPr/>
          <a:lstStyle/>
          <a:p>
            <a:r>
              <a:rPr lang="en-US" dirty="0" smtClean="0"/>
              <a:t>Overview of new features</a:t>
            </a:r>
          </a:p>
          <a:p>
            <a:r>
              <a:rPr lang="en-US" dirty="0" smtClean="0"/>
              <a:t>Deep dive into new Visual Studio and Blend features for authoring XAML apps</a:t>
            </a:r>
          </a:p>
          <a:p>
            <a:r>
              <a:rPr lang="en-US" dirty="0" smtClean="0"/>
              <a:t>Demos and more demos!</a:t>
            </a:r>
          </a:p>
        </p:txBody>
      </p:sp>
      <p:sp>
        <p:nvSpPr>
          <p:cNvPr id="5" name="Title 4"/>
          <p:cNvSpPr>
            <a:spLocks noGrp="1"/>
          </p:cNvSpPr>
          <p:nvPr>
            <p:ph type="title"/>
          </p:nvPr>
        </p:nvSpPr>
        <p:spPr/>
        <p:txBody>
          <a:bodyPr/>
          <a:lstStyle/>
          <a:p>
            <a:r>
              <a:rPr lang="en-US" dirty="0" smtClean="0"/>
              <a:t>Agenda</a:t>
            </a:r>
            <a:br>
              <a:rPr lang="en-US" dirty="0" smtClean="0"/>
            </a:br>
            <a:endParaRPr lang="en-US" dirty="0"/>
          </a:p>
        </p:txBody>
      </p:sp>
    </p:spTree>
    <p:extLst>
      <p:ext uri="{BB962C8B-B14F-4D97-AF65-F5344CB8AC3E}">
        <p14:creationId xmlns:p14="http://schemas.microsoft.com/office/powerpoint/2010/main" val="38122951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Assumption: </a:t>
            </a:r>
            <a:r>
              <a:rPr lang="en-US" dirty="0" smtClean="0"/>
              <a:t>You have already built your first Windows 8 Store app in</a:t>
            </a:r>
            <a:br>
              <a:rPr lang="en-US" dirty="0" smtClean="0"/>
            </a:br>
            <a:r>
              <a:rPr lang="en-US" dirty="0" smtClean="0"/>
              <a:t>C#, C++ or VB.NET and XAML</a:t>
            </a:r>
            <a:endParaRPr lang="en-US" dirty="0"/>
          </a:p>
        </p:txBody>
      </p:sp>
    </p:spTree>
    <p:extLst>
      <p:ext uri="{BB962C8B-B14F-4D97-AF65-F5344CB8AC3E}">
        <p14:creationId xmlns:p14="http://schemas.microsoft.com/office/powerpoint/2010/main" val="40029535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Better Visual Studio for XAML developers</a:t>
            </a:r>
            <a:endParaRPr lang="en-US" dirty="0"/>
          </a:p>
        </p:txBody>
      </p:sp>
      <p:sp>
        <p:nvSpPr>
          <p:cNvPr id="3" name="Text Placeholder 2"/>
          <p:cNvSpPr>
            <a:spLocks noGrp="1"/>
          </p:cNvSpPr>
          <p:nvPr>
            <p:ph type="body" sz="quarter" idx="10"/>
          </p:nvPr>
        </p:nvSpPr>
        <p:spPr/>
        <p:txBody>
          <a:bodyPr/>
          <a:lstStyle/>
          <a:p>
            <a:r>
              <a:rPr lang="en-US" sz="2400" dirty="0"/>
              <a:t>Updated Windows </a:t>
            </a:r>
            <a:r>
              <a:rPr lang="en-US" sz="2400" dirty="0" smtClean="0"/>
              <a:t>8.1 project templates</a:t>
            </a:r>
            <a:endParaRPr lang="en-US" sz="2400" dirty="0"/>
          </a:p>
          <a:p>
            <a:r>
              <a:rPr lang="en-US" sz="2400" dirty="0" smtClean="0"/>
              <a:t>Authoring XAML</a:t>
            </a:r>
          </a:p>
          <a:p>
            <a:r>
              <a:rPr lang="en-US" sz="2400" dirty="0" smtClean="0"/>
              <a:t>	XAML editor enhancements</a:t>
            </a:r>
          </a:p>
          <a:p>
            <a:r>
              <a:rPr lang="en-US" sz="2400" dirty="0"/>
              <a:t>	</a:t>
            </a:r>
            <a:r>
              <a:rPr lang="en-US" sz="2400" dirty="0" smtClean="0"/>
              <a:t>New design experiences in Blend</a:t>
            </a:r>
          </a:p>
          <a:p>
            <a:r>
              <a:rPr lang="en-US" sz="2400" dirty="0"/>
              <a:t>	</a:t>
            </a:r>
            <a:r>
              <a:rPr lang="en-US" sz="2400" dirty="0" smtClean="0"/>
              <a:t>Performance and reliability of the designer</a:t>
            </a:r>
          </a:p>
          <a:p>
            <a:r>
              <a:rPr lang="en-US" sz="2400" dirty="0" smtClean="0"/>
              <a:t>Diagnostics</a:t>
            </a:r>
          </a:p>
          <a:p>
            <a:r>
              <a:rPr lang="en-US" sz="2400" dirty="0"/>
              <a:t>	</a:t>
            </a:r>
            <a:r>
              <a:rPr lang="en-US" sz="2400" dirty="0" smtClean="0"/>
              <a:t>Visual UI responsiveness</a:t>
            </a:r>
            <a:endParaRPr lang="en-US" sz="2400" dirty="0"/>
          </a:p>
          <a:p>
            <a:r>
              <a:rPr lang="en-US" sz="2400" dirty="0" smtClean="0"/>
              <a:t>	Power profiling</a:t>
            </a:r>
          </a:p>
          <a:p>
            <a:r>
              <a:rPr lang="en-US" sz="2400" dirty="0" err="1" smtClean="0"/>
              <a:t>Async</a:t>
            </a:r>
            <a:r>
              <a:rPr lang="en-US" sz="2400" dirty="0" smtClean="0"/>
              <a:t> Debugging</a:t>
            </a:r>
          </a:p>
          <a:p>
            <a:r>
              <a:rPr lang="en-US" sz="2400" dirty="0" smtClean="0"/>
              <a:t>Windows Azure Mobile Services integration</a:t>
            </a:r>
          </a:p>
        </p:txBody>
      </p:sp>
    </p:spTree>
    <p:extLst>
      <p:ext uri="{BB962C8B-B14F-4D97-AF65-F5344CB8AC3E}">
        <p14:creationId xmlns:p14="http://schemas.microsoft.com/office/powerpoint/2010/main" val="39195402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Better Visual Studio for XAML developers</a:t>
            </a:r>
            <a:endParaRPr lang="en-US" dirty="0"/>
          </a:p>
        </p:txBody>
      </p:sp>
      <p:sp>
        <p:nvSpPr>
          <p:cNvPr id="3" name="Text Placeholder 2"/>
          <p:cNvSpPr>
            <a:spLocks noGrp="1"/>
          </p:cNvSpPr>
          <p:nvPr>
            <p:ph type="body" sz="quarter" idx="10"/>
          </p:nvPr>
        </p:nvSpPr>
        <p:spPr/>
        <p:txBody>
          <a:bodyPr/>
          <a:lstStyle/>
          <a:p>
            <a:r>
              <a:rPr lang="en-US" sz="2400" dirty="0" smtClean="0"/>
              <a:t>Store integration</a:t>
            </a:r>
          </a:p>
          <a:p>
            <a:r>
              <a:rPr lang="en-US" sz="2400" dirty="0" smtClean="0"/>
              <a:t>Coded UI testing</a:t>
            </a:r>
          </a:p>
          <a:p>
            <a:r>
              <a:rPr lang="en-US" sz="2400" dirty="0" smtClean="0"/>
              <a:t>.NET</a:t>
            </a:r>
          </a:p>
          <a:p>
            <a:r>
              <a:rPr lang="en-US" sz="2400" dirty="0"/>
              <a:t>	</a:t>
            </a:r>
            <a:r>
              <a:rPr lang="en-US" sz="2400" dirty="0" smtClean="0"/>
              <a:t>Return values for methods</a:t>
            </a:r>
          </a:p>
          <a:p>
            <a:r>
              <a:rPr lang="en-US" sz="2400" dirty="0"/>
              <a:t>	</a:t>
            </a:r>
            <a:r>
              <a:rPr lang="en-US" sz="2400" dirty="0" smtClean="0"/>
              <a:t>64-bit edit-and-continue</a:t>
            </a:r>
          </a:p>
          <a:p>
            <a:r>
              <a:rPr lang="en-US" sz="2400" dirty="0" smtClean="0"/>
              <a:t>C++</a:t>
            </a:r>
          </a:p>
          <a:p>
            <a:r>
              <a:rPr lang="en-US" sz="2400" dirty="0"/>
              <a:t>	</a:t>
            </a:r>
            <a:r>
              <a:rPr lang="en-US" sz="2400" dirty="0" smtClean="0"/>
              <a:t>Editor enhancements</a:t>
            </a:r>
          </a:p>
          <a:p>
            <a:r>
              <a:rPr lang="en-US" sz="2400" dirty="0" smtClean="0"/>
              <a:t>API Deprecation</a:t>
            </a:r>
          </a:p>
          <a:p>
            <a:r>
              <a:rPr lang="en-US" sz="2400" dirty="0" smtClean="0"/>
              <a:t>	XAML support coming shortly!</a:t>
            </a:r>
            <a:endParaRPr lang="en-US" sz="2400" dirty="0"/>
          </a:p>
        </p:txBody>
      </p:sp>
    </p:spTree>
    <p:extLst>
      <p:ext uri="{BB962C8B-B14F-4D97-AF65-F5344CB8AC3E}">
        <p14:creationId xmlns:p14="http://schemas.microsoft.com/office/powerpoint/2010/main" val="7380342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 Visual Studio and Blend</a:t>
            </a:r>
            <a:endParaRPr lang="en-US" dirty="0"/>
          </a:p>
        </p:txBody>
      </p:sp>
    </p:spTree>
    <p:extLst>
      <p:ext uri="{BB962C8B-B14F-4D97-AF65-F5344CB8AC3E}">
        <p14:creationId xmlns:p14="http://schemas.microsoft.com/office/powerpoint/2010/main" val="309616452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Authoring XAML apps – your feedback</a:t>
            </a:r>
            <a:endParaRPr lang="en-US" dirty="0"/>
          </a:p>
        </p:txBody>
      </p:sp>
      <p:sp>
        <p:nvSpPr>
          <p:cNvPr id="3" name="Text Placeholder 2"/>
          <p:cNvSpPr>
            <a:spLocks noGrp="1"/>
          </p:cNvSpPr>
          <p:nvPr>
            <p:ph type="body" sz="quarter" idx="10"/>
          </p:nvPr>
        </p:nvSpPr>
        <p:spPr/>
        <p:txBody>
          <a:bodyPr/>
          <a:lstStyle/>
          <a:p>
            <a:r>
              <a:rPr lang="en-US" dirty="0" smtClean="0"/>
              <a:t>Behaviors!</a:t>
            </a:r>
          </a:p>
          <a:p>
            <a:r>
              <a:rPr lang="en-US" dirty="0" smtClean="0"/>
              <a:t>Data panel and sample data support</a:t>
            </a:r>
          </a:p>
          <a:p>
            <a:r>
              <a:rPr lang="en-US" dirty="0" smtClean="0"/>
              <a:t>A faster and more reliable design surface in Blend</a:t>
            </a:r>
          </a:p>
          <a:p>
            <a:r>
              <a:rPr lang="en-US" dirty="0" smtClean="0"/>
              <a:t>A faster XAML editor in VS</a:t>
            </a:r>
            <a:endParaRPr lang="en-US" dirty="0"/>
          </a:p>
        </p:txBody>
      </p:sp>
    </p:spTree>
    <p:extLst>
      <p:ext uri="{BB962C8B-B14F-4D97-AF65-F5344CB8AC3E}">
        <p14:creationId xmlns:p14="http://schemas.microsoft.com/office/powerpoint/2010/main" val="23091667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Authoring XAML apps – new experiences</a:t>
            </a:r>
            <a:endParaRPr lang="en-US" dirty="0"/>
          </a:p>
        </p:txBody>
      </p:sp>
      <p:sp>
        <p:nvSpPr>
          <p:cNvPr id="3" name="Text Placeholder 2"/>
          <p:cNvSpPr>
            <a:spLocks noGrp="1"/>
          </p:cNvSpPr>
          <p:nvPr>
            <p:ph type="body" sz="quarter" idx="10"/>
          </p:nvPr>
        </p:nvSpPr>
        <p:spPr/>
        <p:txBody>
          <a:bodyPr/>
          <a:lstStyle/>
          <a:p>
            <a:r>
              <a:rPr lang="en-US" dirty="0" smtClean="0"/>
              <a:t>Tons of new XAML editor features</a:t>
            </a:r>
          </a:p>
          <a:p>
            <a:r>
              <a:rPr lang="en-US" dirty="0"/>
              <a:t>	</a:t>
            </a:r>
            <a:r>
              <a:rPr lang="en-US" dirty="0" smtClean="0"/>
              <a:t>IntelliSense for Data bindings and resources</a:t>
            </a:r>
          </a:p>
          <a:p>
            <a:r>
              <a:rPr lang="en-US" dirty="0"/>
              <a:t>	</a:t>
            </a:r>
            <a:r>
              <a:rPr lang="en-US" dirty="0" smtClean="0"/>
              <a:t>F12 support for types, binding and resources</a:t>
            </a:r>
          </a:p>
          <a:p>
            <a:r>
              <a:rPr lang="en-US" dirty="0" smtClean="0"/>
              <a:t>Support for new Windows 8.1 controls like Hub and </a:t>
            </a:r>
            <a:r>
              <a:rPr lang="en-US" dirty="0" err="1" smtClean="0"/>
              <a:t>AppBar</a:t>
            </a:r>
            <a:endParaRPr lang="en-US" dirty="0" smtClean="0"/>
          </a:p>
          <a:p>
            <a:r>
              <a:rPr lang="en-US" dirty="0" smtClean="0"/>
              <a:t>Rulers and guides</a:t>
            </a:r>
          </a:p>
          <a:p>
            <a:r>
              <a:rPr lang="en-US" dirty="0" smtClean="0"/>
              <a:t>Better style/template editing support</a:t>
            </a:r>
            <a:endParaRPr lang="en-US" dirty="0"/>
          </a:p>
        </p:txBody>
      </p:sp>
    </p:spTree>
    <p:extLst>
      <p:ext uri="{BB962C8B-B14F-4D97-AF65-F5344CB8AC3E}">
        <p14:creationId xmlns:p14="http://schemas.microsoft.com/office/powerpoint/2010/main" val="2166562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0DD32DD0-D69E-4CFF-A0B1-C3BC1547CA53}"/>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15BB8D36-BFCB-4EA6-B816-869B286C4401}"/>
    </a:ext>
  </a:extLst>
</a:theme>
</file>

<file path=ppt/theme/theme3.xml><?xml version="1.0" encoding="utf-8"?>
<a:theme xmlns:a="http://schemas.openxmlformats.org/drawingml/2006/main" name="1_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161FDC1C-887D-4D37-A3B8-501A0D7FCE91}"/>
    </a:ext>
  </a:extLst>
</a:theme>
</file>

<file path=ppt/theme/theme4.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ppt/theme/themeOverride2.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ppt/theme/themeOverride3.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ppt/theme/themeOverride4.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ppt/theme/themeOverride5.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ppt/theme/themeOverride6.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ppt/theme/themeOverride7.xml><?xml version="1.0" encoding="utf-8"?>
<a:themeOverride xmlns:a="http://schemas.openxmlformats.org/drawingml/2006/main">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 Unni Ravindranathan</External_x0020_Speaker>
    <Session_x0020_Code xmlns="2295e2e7-0eeb-498e-8716-217bb2ee6ee3">3-321</Session_x0020_Code>
    <ProductTaxHTField0 xmlns="2295e2e7-0eeb-498e-8716-217bb2ee6ee3">
      <Terms xmlns="http://schemas.microsoft.com/office/infopath/2007/PartnerControls"/>
    </ProductTaxHTField0>
    <Presentation_x0020_Date xmlns="2295e2e7-0eeb-498e-8716-217bb2ee6ee3">2013-06-26T00:00:00-07:00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2006/documentManagement/types"/>
    <ds:schemaRef ds:uri="http://www.w3.org/XML/1998/namespace"/>
    <ds:schemaRef ds:uri="230e9df3-be65-4c73-a93b-d1236ebd677e"/>
    <ds:schemaRef ds:uri="http://schemas.openxmlformats.org/package/2006/metadata/core-properties"/>
    <ds:schemaRef ds:uri="http://purl.org/dc/terms/"/>
    <ds:schemaRef ds:uri="http://purl.org/dc/dcmitype/"/>
    <ds:schemaRef ds:uri="http://purl.org/dc/elements/1.1/"/>
    <ds:schemaRef ds:uri="2295e2e7-0eeb-498e-8716-217bb2ee6ee3"/>
    <ds:schemaRef ds:uri="http://schemas.microsoft.com/office/infopath/2007/PartnerControls"/>
    <ds:schemaRef ds:uri="8b529f77-48ab-4581-b468-93f09345b8aa"/>
  </ds:schemaRefs>
</ds:datastoreItem>
</file>

<file path=docProps/app.xml><?xml version="1.0" encoding="utf-8"?>
<Properties xmlns="http://schemas.openxmlformats.org/officeDocument/2006/extended-properties" xmlns:vt="http://schemas.openxmlformats.org/officeDocument/2006/docPropsVTypes">
  <Template>Build_2013_Template_16x9_v02</Template>
  <TotalTime>1</TotalTime>
  <Words>431</Words>
  <Application>Microsoft Office PowerPoint</Application>
  <PresentationFormat>Custom</PresentationFormat>
  <Paragraphs>73</Paragraphs>
  <Slides>14</Slides>
  <Notes>1</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14</vt:i4>
      </vt:variant>
    </vt:vector>
  </HeadingPairs>
  <TitlesOfParts>
    <vt:vector size="26" baseType="lpstr">
      <vt:lpstr>ＭＳ Ｐゴシック</vt:lpstr>
      <vt:lpstr>Arial</vt:lpstr>
      <vt:lpstr>Avenir LT Pro 45 Book</vt:lpstr>
      <vt:lpstr>Calibri</vt:lpstr>
      <vt:lpstr>Consolas</vt:lpstr>
      <vt:lpstr>Segoe UI</vt:lpstr>
      <vt:lpstr>Segoe UI Light</vt:lpstr>
      <vt:lpstr>Segoe UI Semilight</vt:lpstr>
      <vt:lpstr>5-30426_BUILD_2013_Template_White</vt:lpstr>
      <vt:lpstr>1_5-30426_BUILD_2013_Template_D.Blue</vt:lpstr>
      <vt:lpstr>1_5-30426_BUILD_2013_Template_White</vt:lpstr>
      <vt:lpstr>2_5-30426_BUILD_2013_Template_D.Blue</vt:lpstr>
      <vt:lpstr>PowerPoint Presentation</vt:lpstr>
      <vt:lpstr>What's New in  Visual Studio &amp; Blend  for XAML Developers</vt:lpstr>
      <vt:lpstr>Agenda </vt:lpstr>
      <vt:lpstr>Assumption: You have already built your first Windows 8 Store app in C#, C++ or VB.NET and XAML</vt:lpstr>
      <vt:lpstr>A Better Visual Studio for XAML developers</vt:lpstr>
      <vt:lpstr>A Better Visual Studio for XAML developers</vt:lpstr>
      <vt:lpstr>Demo – Visual Studio and Blend</vt:lpstr>
      <vt:lpstr>Authoring XAML apps – your feedback</vt:lpstr>
      <vt:lpstr>Authoring XAML apps – new experiences</vt:lpstr>
      <vt:lpstr>Related Sessions</vt:lpstr>
      <vt:lpstr>PowerPoint Presentation</vt:lpstr>
      <vt:lpstr>Questions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New in Visual Studio &amp; Blend for XAML Developers</dc:title>
  <dc:subject>Build 2013</dc:subject>
  <dc:creator>Shows</dc:creator>
  <cp:keywords>Build 2013</cp:keywords>
  <dc:description>Template: Mitchell Derrey, Silver Fox Productions
Formatting: 
Date: October 26-28, 2013
Location: San Francisco, CA
Audience Type: Internal</dc:description>
  <cp:lastModifiedBy>Shows</cp:lastModifiedBy>
  <cp:revision>1</cp:revision>
  <dcterms:created xsi:type="dcterms:W3CDTF">2013-06-27T01:06:56Z</dcterms:created>
  <dcterms:modified xsi:type="dcterms:W3CDTF">2013-06-27T01:08:26Z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