
<file path=[Content_Types].xml><?xml version="1.0" encoding="utf-8"?>
<Types xmlns="http://schemas.openxmlformats.org/package/2006/content-types">
  <Default Extension="png" ContentType="image/png"/>
  <Default Extension="WMF" ContentType="image/x-w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customXml/itemProps10.xml" ContentType="application/vnd.openxmlformats-officedocument.customXmlProperties+xml"/>
  <Override PartName="/customXml/itemProps11.xml" ContentType="application/vnd.openxmlformats-officedocument.customXmlProperties+xml"/>
  <Override PartName="/customXml/itemProps12.xml" ContentType="application/vnd.openxmlformats-officedocument.customXmlProperties+xml"/>
  <Override PartName="/customXml/itemProps13.xml" ContentType="application/vnd.openxmlformats-officedocument.customXmlProperties+xml"/>
  <Override PartName="/customXml/itemProps14.xml" ContentType="application/vnd.openxmlformats-officedocument.customXmlProperties+xml"/>
  <Override PartName="/customXml/itemProps15.xml" ContentType="application/vnd.openxmlformats-officedocument.customXmlProperties+xml"/>
  <Override PartName="/customXml/itemProps16.xml" ContentType="application/vnd.openxmlformats-officedocument.customXmlProperties+xml"/>
  <Override PartName="/customXml/itemProps17.xml" ContentType="application/vnd.openxmlformats-officedocument.customXmlProperties+xml"/>
  <Override PartName="/customXml/itemProps18.xml" ContentType="application/vnd.openxmlformats-officedocument.customXmlProperties+xml"/>
  <Override PartName="/customXml/itemProps19.xml" ContentType="application/vnd.openxmlformats-officedocument.customXmlProperties+xml"/>
  <Override PartName="/customXml/itemProps20.xml" ContentType="application/vnd.openxmlformats-officedocument.customXmlProperties+xml"/>
  <Override PartName="/customXml/itemProps21.xml" ContentType="application/vnd.openxmlformats-officedocument.customXmlProperties+xml"/>
  <Override PartName="/customXml/itemProps22.xml" ContentType="application/vnd.openxmlformats-officedocument.customXmlProperties+xml"/>
  <Override PartName="/customXml/itemProps23.xml" ContentType="application/vnd.openxmlformats-officedocument.customXmlProperties+xml"/>
  <Override PartName="/customXml/itemProps24.xml" ContentType="application/vnd.openxmlformats-officedocument.customXmlProperties+xml"/>
  <Override PartName="/customXml/itemProps25.xml" ContentType="application/vnd.openxmlformats-officedocument.customXmlProperties+xml"/>
  <Override PartName="/customXml/itemProps26.xml" ContentType="application/vnd.openxmlformats-officedocument.customXmlProperties+xml"/>
  <Override PartName="/customXml/itemProps27.xml" ContentType="application/vnd.openxmlformats-officedocument.customXmlProperties+xml"/>
  <Override PartName="/customXml/itemProps28.xml" ContentType="application/vnd.openxmlformats-officedocument.customXmlProperties+xml"/>
  <Override PartName="/customXml/itemProps29.xml" ContentType="application/vnd.openxmlformats-officedocument.customXmlProperties+xml"/>
  <Override PartName="/customXml/itemProps30.xml" ContentType="application/vnd.openxmlformats-officedocument.customXmlProperties+xml"/>
  <Override PartName="/customXml/itemProps31.xml" ContentType="application/vnd.openxmlformats-officedocument.customXmlProperties+xml"/>
  <Override PartName="/customXml/itemProps32.xml" ContentType="application/vnd.openxmlformats-officedocument.customXmlProperties+xml"/>
  <Override PartName="/customXml/itemProps33.xml" ContentType="application/vnd.openxmlformats-officedocument.customXmlProperties+xml"/>
  <Override PartName="/customXml/itemProps3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330" r:id="rId35"/>
    <p:sldMasterId id="2147484401" r:id="rId36"/>
    <p:sldMasterId id="2147484422" r:id="rId37"/>
  </p:sldMasterIdLst>
  <p:notesMasterIdLst>
    <p:notesMasterId r:id="rId78"/>
  </p:notesMasterIdLst>
  <p:handoutMasterIdLst>
    <p:handoutMasterId r:id="rId79"/>
  </p:handoutMasterIdLst>
  <p:sldIdLst>
    <p:sldId id="1196" r:id="rId38"/>
    <p:sldId id="1118" r:id="rId39"/>
    <p:sldId id="1149" r:id="rId40"/>
    <p:sldId id="1150" r:id="rId41"/>
    <p:sldId id="1151" r:id="rId42"/>
    <p:sldId id="1152" r:id="rId43"/>
    <p:sldId id="1153" r:id="rId44"/>
    <p:sldId id="1176" r:id="rId45"/>
    <p:sldId id="1177" r:id="rId46"/>
    <p:sldId id="1156" r:id="rId47"/>
    <p:sldId id="1179" r:id="rId48"/>
    <p:sldId id="1180" r:id="rId49"/>
    <p:sldId id="1181" r:id="rId50"/>
    <p:sldId id="1182" r:id="rId51"/>
    <p:sldId id="1183" r:id="rId52"/>
    <p:sldId id="1186" r:id="rId53"/>
    <p:sldId id="1187" r:id="rId54"/>
    <p:sldId id="1184" r:id="rId55"/>
    <p:sldId id="1185" r:id="rId56"/>
    <p:sldId id="1191" r:id="rId57"/>
    <p:sldId id="1190" r:id="rId58"/>
    <p:sldId id="1158" r:id="rId59"/>
    <p:sldId id="1157" r:id="rId60"/>
    <p:sldId id="1154" r:id="rId61"/>
    <p:sldId id="1161" r:id="rId62"/>
    <p:sldId id="1162" r:id="rId63"/>
    <p:sldId id="1163" r:id="rId64"/>
    <p:sldId id="1164" r:id="rId65"/>
    <p:sldId id="1165" r:id="rId66"/>
    <p:sldId id="1166" r:id="rId67"/>
    <p:sldId id="1169" r:id="rId68"/>
    <p:sldId id="1170" r:id="rId69"/>
    <p:sldId id="1171" r:id="rId70"/>
    <p:sldId id="1178" r:id="rId71"/>
    <p:sldId id="1193" r:id="rId72"/>
    <p:sldId id="1194" r:id="rId73"/>
    <p:sldId id="1192" r:id="rId74"/>
    <p:sldId id="1148" r:id="rId75"/>
    <p:sldId id="1195" r:id="rId76"/>
    <p:sldId id="1110" r:id="rId77"/>
  </p:sldIdLst>
  <p:sldSz cx="12436475" cy="6994525"/>
  <p:notesSz cx="6858000" cy="9144000"/>
  <p:defaultTextStyle>
    <a:defPPr>
      <a:defRPr lang="en-US"/>
    </a:defPPr>
    <a:lvl1pPr marL="0" algn="l" defTabSz="932503" rtl="0" eaLnBrk="1" latinLnBrk="0" hangingPunct="1">
      <a:defRPr sz="1800" kern="1200">
        <a:solidFill>
          <a:schemeClr val="tx1"/>
        </a:solidFill>
        <a:latin typeface="+mn-lt"/>
        <a:ea typeface="+mn-ea"/>
        <a:cs typeface="+mn-cs"/>
      </a:defRPr>
    </a:lvl1pPr>
    <a:lvl2pPr marL="466252" algn="l" defTabSz="932503" rtl="0" eaLnBrk="1" latinLnBrk="0" hangingPunct="1">
      <a:defRPr sz="1800" kern="1200">
        <a:solidFill>
          <a:schemeClr val="tx1"/>
        </a:solidFill>
        <a:latin typeface="+mn-lt"/>
        <a:ea typeface="+mn-ea"/>
        <a:cs typeface="+mn-cs"/>
      </a:defRPr>
    </a:lvl2pPr>
    <a:lvl3pPr marL="932503" algn="l" defTabSz="932503" rtl="0" eaLnBrk="1" latinLnBrk="0" hangingPunct="1">
      <a:defRPr sz="1800" kern="1200">
        <a:solidFill>
          <a:schemeClr val="tx1"/>
        </a:solidFill>
        <a:latin typeface="+mn-lt"/>
        <a:ea typeface="+mn-ea"/>
        <a:cs typeface="+mn-cs"/>
      </a:defRPr>
    </a:lvl3pPr>
    <a:lvl4pPr marL="1398755" algn="l" defTabSz="932503" rtl="0" eaLnBrk="1" latinLnBrk="0" hangingPunct="1">
      <a:defRPr sz="1800" kern="1200">
        <a:solidFill>
          <a:schemeClr val="tx1"/>
        </a:solidFill>
        <a:latin typeface="+mn-lt"/>
        <a:ea typeface="+mn-ea"/>
        <a:cs typeface="+mn-cs"/>
      </a:defRPr>
    </a:lvl4pPr>
    <a:lvl5pPr marL="1865006" algn="l" defTabSz="932503" rtl="0" eaLnBrk="1" latinLnBrk="0" hangingPunct="1">
      <a:defRPr sz="1800" kern="1200">
        <a:solidFill>
          <a:schemeClr val="tx1"/>
        </a:solidFill>
        <a:latin typeface="+mn-lt"/>
        <a:ea typeface="+mn-ea"/>
        <a:cs typeface="+mn-cs"/>
      </a:defRPr>
    </a:lvl5pPr>
    <a:lvl6pPr marL="2331259" algn="l" defTabSz="932503" rtl="0" eaLnBrk="1" latinLnBrk="0" hangingPunct="1">
      <a:defRPr sz="1800" kern="1200">
        <a:solidFill>
          <a:schemeClr val="tx1"/>
        </a:solidFill>
        <a:latin typeface="+mn-lt"/>
        <a:ea typeface="+mn-ea"/>
        <a:cs typeface="+mn-cs"/>
      </a:defRPr>
    </a:lvl6pPr>
    <a:lvl7pPr marL="2797510" algn="l" defTabSz="932503" rtl="0" eaLnBrk="1" latinLnBrk="0" hangingPunct="1">
      <a:defRPr sz="1800" kern="1200">
        <a:solidFill>
          <a:schemeClr val="tx1"/>
        </a:solidFill>
        <a:latin typeface="+mn-lt"/>
        <a:ea typeface="+mn-ea"/>
        <a:cs typeface="+mn-cs"/>
      </a:defRPr>
    </a:lvl7pPr>
    <a:lvl8pPr marL="3263762" algn="l" defTabSz="932503" rtl="0" eaLnBrk="1" latinLnBrk="0" hangingPunct="1">
      <a:defRPr sz="1800" kern="1200">
        <a:solidFill>
          <a:schemeClr val="tx1"/>
        </a:solidFill>
        <a:latin typeface="+mn-lt"/>
        <a:ea typeface="+mn-ea"/>
        <a:cs typeface="+mn-cs"/>
      </a:defRPr>
    </a:lvl8pPr>
    <a:lvl9pPr marL="3730014" algn="l" defTabSz="932503"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uild Template" id="{D88B19E0-7F40-4EB1-BF25-B9D8E02B1AB4}">
          <p14:sldIdLst>
            <p14:sldId id="1196"/>
            <p14:sldId id="1118"/>
            <p14:sldId id="1149"/>
            <p14:sldId id="1150"/>
            <p14:sldId id="1151"/>
            <p14:sldId id="1152"/>
            <p14:sldId id="1153"/>
            <p14:sldId id="1176"/>
            <p14:sldId id="1177"/>
            <p14:sldId id="1156"/>
            <p14:sldId id="1179"/>
            <p14:sldId id="1180"/>
            <p14:sldId id="1181"/>
            <p14:sldId id="1182"/>
            <p14:sldId id="1183"/>
            <p14:sldId id="1186"/>
            <p14:sldId id="1187"/>
            <p14:sldId id="1184"/>
            <p14:sldId id="1185"/>
            <p14:sldId id="1191"/>
            <p14:sldId id="1190"/>
            <p14:sldId id="1158"/>
            <p14:sldId id="1157"/>
            <p14:sldId id="1154"/>
            <p14:sldId id="1161"/>
            <p14:sldId id="1162"/>
            <p14:sldId id="1163"/>
            <p14:sldId id="1164"/>
            <p14:sldId id="1165"/>
            <p14:sldId id="1166"/>
            <p14:sldId id="1169"/>
            <p14:sldId id="1170"/>
            <p14:sldId id="1171"/>
            <p14:sldId id="1178"/>
            <p14:sldId id="1193"/>
            <p14:sldId id="1194"/>
            <p14:sldId id="1192"/>
            <p14:sldId id="1148"/>
            <p14:sldId id="1195"/>
            <p14:sldId id="1110"/>
          </p14:sldIdLst>
        </p14:section>
      </p14:sectionLst>
    </p:ext>
    <p:ext uri="{EFAFB233-063F-42B5-8137-9DF3F51BA10A}">
      <p15:sldGuideLst xmlns:p15="http://schemas.microsoft.com/office/powerpoint/2012/main">
        <p15:guide id="1" orient="horz" pos="188">
          <p15:clr>
            <a:srgbClr val="A4A3A4"/>
          </p15:clr>
        </p15:guide>
        <p15:guide id="2" orient="horz" pos="763">
          <p15:clr>
            <a:srgbClr val="A4A3A4"/>
          </p15:clr>
        </p15:guide>
        <p15:guide id="3" orient="horz" pos="1339">
          <p15:clr>
            <a:srgbClr val="A4A3A4"/>
          </p15:clr>
        </p15:guide>
        <p15:guide id="4" orient="horz" pos="2491">
          <p15:clr>
            <a:srgbClr val="A4A3A4"/>
          </p15:clr>
        </p15:guide>
        <p15:guide id="5" orient="horz" pos="4218">
          <p15:clr>
            <a:srgbClr val="A4A3A4"/>
          </p15:clr>
        </p15:guide>
        <p15:guide id="6" orient="horz" pos="3643">
          <p15:clr>
            <a:srgbClr val="A4A3A4"/>
          </p15:clr>
        </p15:guide>
        <p15:guide id="7" orient="horz" pos="3067">
          <p15:clr>
            <a:srgbClr val="A4A3A4"/>
          </p15:clr>
        </p15:guide>
        <p15:guide id="8" orient="horz" pos="1915">
          <p15:clr>
            <a:srgbClr val="A4A3A4"/>
          </p15:clr>
        </p15:guide>
        <p15:guide id="10" pos="173">
          <p15:clr>
            <a:srgbClr val="A4A3A4"/>
          </p15:clr>
        </p15:guide>
        <p15:guide id="11" pos="1325">
          <p15:clr>
            <a:srgbClr val="A4A3A4"/>
          </p15:clr>
        </p15:guide>
        <p15:guide id="12" pos="7661">
          <p15:clr>
            <a:srgbClr val="A4A3A4"/>
          </p15:clr>
        </p15:guide>
        <p15:guide id="13" pos="749">
          <p15:clr>
            <a:srgbClr val="A4A3A4"/>
          </p15:clr>
        </p15:guide>
        <p15:guide id="14" pos="7085">
          <p15:clr>
            <a:srgbClr val="A4A3A4"/>
          </p15:clr>
        </p15:guide>
        <p15:guide id="15" pos="3629">
          <p15:clr>
            <a:srgbClr val="A4A3A4"/>
          </p15:clr>
        </p15:guide>
        <p15:guide id="16" pos="1901">
          <p15:clr>
            <a:srgbClr val="A4A3A4"/>
          </p15:clr>
        </p15:guide>
        <p15:guide id="17" pos="2477">
          <p15:clr>
            <a:srgbClr val="A4A3A4"/>
          </p15:clr>
        </p15:guide>
        <p15:guide id="18" pos="4205">
          <p15:clr>
            <a:srgbClr val="A4A3A4"/>
          </p15:clr>
        </p15:guide>
        <p15:guide id="19" pos="4781">
          <p15:clr>
            <a:srgbClr val="A4A3A4"/>
          </p15:clr>
        </p15:guide>
        <p15:guide id="20" pos="5357">
          <p15:clr>
            <a:srgbClr val="A4A3A4"/>
          </p15:clr>
        </p15:guide>
        <p15:guide id="21" pos="5933">
          <p15:clr>
            <a:srgbClr val="A4A3A4"/>
          </p15:clr>
        </p15:guide>
        <p15:guide id="22" pos="6509">
          <p15:clr>
            <a:srgbClr val="A4A3A4"/>
          </p15:clr>
        </p15:guide>
        <p15:guide id="23" pos="3053">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F2"/>
    <a:srgbClr val="404040"/>
    <a:srgbClr val="323232"/>
    <a:srgbClr val="1E1E1E"/>
    <a:srgbClr val="666666"/>
    <a:srgbClr val="505050"/>
    <a:srgbClr val="FFFFFF"/>
    <a:srgbClr val="000000"/>
    <a:srgbClr val="969696"/>
    <a:srgbClr val="002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25" autoAdjust="0"/>
    <p:restoredTop sz="90135" autoAdjust="0"/>
  </p:normalViewPr>
  <p:slideViewPr>
    <p:cSldViewPr>
      <p:cViewPr varScale="1">
        <p:scale>
          <a:sx n="101" d="100"/>
          <a:sy n="101" d="100"/>
        </p:scale>
        <p:origin x="906" y="96"/>
      </p:cViewPr>
      <p:guideLst>
        <p:guide orient="horz" pos="188"/>
        <p:guide orient="horz" pos="763"/>
        <p:guide orient="horz" pos="1339"/>
        <p:guide orient="horz" pos="2491"/>
        <p:guide orient="horz" pos="4218"/>
        <p:guide orient="horz" pos="3643"/>
        <p:guide orient="horz" pos="3067"/>
        <p:guide orient="horz" pos="1915"/>
        <p:guide pos="173"/>
        <p:guide pos="1325"/>
        <p:guide pos="7661"/>
        <p:guide pos="749"/>
        <p:guide pos="7085"/>
        <p:guide pos="3629"/>
        <p:guide pos="1901"/>
        <p:guide pos="2477"/>
        <p:guide pos="4205"/>
        <p:guide pos="4781"/>
        <p:guide pos="5357"/>
        <p:guide pos="5933"/>
        <p:guide pos="6509"/>
        <p:guide pos="305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 d="100"/>
        <a:sy n="20" d="100"/>
      </p:scale>
      <p:origin x="0" y="0"/>
    </p:cViewPr>
  </p:sorterViewPr>
  <p:notesViewPr>
    <p:cSldViewPr showGuides="1">
      <p:cViewPr varScale="1">
        <p:scale>
          <a:sx n="95" d="100"/>
          <a:sy n="95" d="100"/>
        </p:scale>
        <p:origin x="3582"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customXml" Target="../customXml/item26.xml"/><Relationship Id="rId21" Type="http://schemas.openxmlformats.org/officeDocument/2006/relationships/customXml" Target="../customXml/item21.xml"/><Relationship Id="rId42" Type="http://schemas.openxmlformats.org/officeDocument/2006/relationships/slide" Target="slides/slide5.xml"/><Relationship Id="rId47" Type="http://schemas.openxmlformats.org/officeDocument/2006/relationships/slide" Target="slides/slide10.xml"/><Relationship Id="rId63" Type="http://schemas.openxmlformats.org/officeDocument/2006/relationships/slide" Target="slides/slide26.xml"/><Relationship Id="rId68" Type="http://schemas.openxmlformats.org/officeDocument/2006/relationships/slide" Target="slides/slide31.xml"/><Relationship Id="rId84" Type="http://schemas.openxmlformats.org/officeDocument/2006/relationships/tableStyles" Target="tableStyles.xml"/><Relationship Id="rId16" Type="http://schemas.openxmlformats.org/officeDocument/2006/relationships/customXml" Target="../customXml/item16.xml"/><Relationship Id="rId11" Type="http://schemas.openxmlformats.org/officeDocument/2006/relationships/customXml" Target="../customXml/item11.xml"/><Relationship Id="rId32" Type="http://schemas.openxmlformats.org/officeDocument/2006/relationships/customXml" Target="../customXml/item32.xml"/><Relationship Id="rId37" Type="http://schemas.openxmlformats.org/officeDocument/2006/relationships/slideMaster" Target="slideMasters/slideMaster3.xml"/><Relationship Id="rId53" Type="http://schemas.openxmlformats.org/officeDocument/2006/relationships/slide" Target="slides/slide16.xml"/><Relationship Id="rId58" Type="http://schemas.openxmlformats.org/officeDocument/2006/relationships/slide" Target="slides/slide21.xml"/><Relationship Id="rId74" Type="http://schemas.openxmlformats.org/officeDocument/2006/relationships/slide" Target="slides/slide37.xml"/><Relationship Id="rId79" Type="http://schemas.openxmlformats.org/officeDocument/2006/relationships/handoutMaster" Target="handoutMasters/handoutMaster1.xml"/><Relationship Id="rId5" Type="http://schemas.openxmlformats.org/officeDocument/2006/relationships/customXml" Target="../customXml/item5.xml"/><Relationship Id="rId61" Type="http://schemas.openxmlformats.org/officeDocument/2006/relationships/slide" Target="slides/slide24.xml"/><Relationship Id="rId82" Type="http://schemas.openxmlformats.org/officeDocument/2006/relationships/viewProps" Target="viewProps.xml"/><Relationship Id="rId19" Type="http://schemas.openxmlformats.org/officeDocument/2006/relationships/customXml" Target="../customXml/item19.xml"/><Relationship Id="rId14" Type="http://schemas.openxmlformats.org/officeDocument/2006/relationships/customXml" Target="../customXml/item14.xml"/><Relationship Id="rId22" Type="http://schemas.openxmlformats.org/officeDocument/2006/relationships/customXml" Target="../customXml/item22.xml"/><Relationship Id="rId27" Type="http://schemas.openxmlformats.org/officeDocument/2006/relationships/customXml" Target="../customXml/item27.xml"/><Relationship Id="rId30" Type="http://schemas.openxmlformats.org/officeDocument/2006/relationships/customXml" Target="../customXml/item30.xml"/><Relationship Id="rId35" Type="http://schemas.openxmlformats.org/officeDocument/2006/relationships/slideMaster" Target="slideMasters/slideMaster1.xml"/><Relationship Id="rId43" Type="http://schemas.openxmlformats.org/officeDocument/2006/relationships/slide" Target="slides/slide6.xml"/><Relationship Id="rId48" Type="http://schemas.openxmlformats.org/officeDocument/2006/relationships/slide" Target="slides/slide11.xml"/><Relationship Id="rId56" Type="http://schemas.openxmlformats.org/officeDocument/2006/relationships/slide" Target="slides/slide19.xml"/><Relationship Id="rId64" Type="http://schemas.openxmlformats.org/officeDocument/2006/relationships/slide" Target="slides/slide27.xml"/><Relationship Id="rId69" Type="http://schemas.openxmlformats.org/officeDocument/2006/relationships/slide" Target="slides/slide32.xml"/><Relationship Id="rId77" Type="http://schemas.openxmlformats.org/officeDocument/2006/relationships/slide" Target="slides/slide40.xml"/><Relationship Id="rId8" Type="http://schemas.openxmlformats.org/officeDocument/2006/relationships/customXml" Target="../customXml/item8.xml"/><Relationship Id="rId51" Type="http://schemas.openxmlformats.org/officeDocument/2006/relationships/slide" Target="slides/slide14.xml"/><Relationship Id="rId72" Type="http://schemas.openxmlformats.org/officeDocument/2006/relationships/slide" Target="slides/slide35.xml"/><Relationship Id="rId80"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customXml" Target="../customXml/item12.xml"/><Relationship Id="rId17" Type="http://schemas.openxmlformats.org/officeDocument/2006/relationships/customXml" Target="../customXml/item17.xml"/><Relationship Id="rId25" Type="http://schemas.openxmlformats.org/officeDocument/2006/relationships/customXml" Target="../customXml/item25.xml"/><Relationship Id="rId33" Type="http://schemas.openxmlformats.org/officeDocument/2006/relationships/customXml" Target="../customXml/item33.xml"/><Relationship Id="rId38" Type="http://schemas.openxmlformats.org/officeDocument/2006/relationships/slide" Target="slides/slide1.xml"/><Relationship Id="rId46" Type="http://schemas.openxmlformats.org/officeDocument/2006/relationships/slide" Target="slides/slide9.xml"/><Relationship Id="rId59" Type="http://schemas.openxmlformats.org/officeDocument/2006/relationships/slide" Target="slides/slide22.xml"/><Relationship Id="rId67" Type="http://schemas.openxmlformats.org/officeDocument/2006/relationships/slide" Target="slides/slide30.xml"/><Relationship Id="rId20" Type="http://schemas.openxmlformats.org/officeDocument/2006/relationships/customXml" Target="../customXml/item20.xml"/><Relationship Id="rId41" Type="http://schemas.openxmlformats.org/officeDocument/2006/relationships/slide" Target="slides/slide4.xml"/><Relationship Id="rId54" Type="http://schemas.openxmlformats.org/officeDocument/2006/relationships/slide" Target="slides/slide17.xml"/><Relationship Id="rId62" Type="http://schemas.openxmlformats.org/officeDocument/2006/relationships/slide" Target="slides/slide25.xml"/><Relationship Id="rId70" Type="http://schemas.openxmlformats.org/officeDocument/2006/relationships/slide" Target="slides/slide33.xml"/><Relationship Id="rId75" Type="http://schemas.openxmlformats.org/officeDocument/2006/relationships/slide" Target="slides/slide38.xml"/><Relationship Id="rId83"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customXml" Target="../customXml/item6.xml"/><Relationship Id="rId15" Type="http://schemas.openxmlformats.org/officeDocument/2006/relationships/customXml" Target="../customXml/item15.xml"/><Relationship Id="rId23" Type="http://schemas.openxmlformats.org/officeDocument/2006/relationships/customXml" Target="../customXml/item23.xml"/><Relationship Id="rId28" Type="http://schemas.openxmlformats.org/officeDocument/2006/relationships/customXml" Target="../customXml/item28.xml"/><Relationship Id="rId36" Type="http://schemas.openxmlformats.org/officeDocument/2006/relationships/slideMaster" Target="slideMasters/slideMaster2.xml"/><Relationship Id="rId49" Type="http://schemas.openxmlformats.org/officeDocument/2006/relationships/slide" Target="slides/slide12.xml"/><Relationship Id="rId57" Type="http://schemas.openxmlformats.org/officeDocument/2006/relationships/slide" Target="slides/slide20.xml"/><Relationship Id="rId10" Type="http://schemas.openxmlformats.org/officeDocument/2006/relationships/customXml" Target="../customXml/item10.xml"/><Relationship Id="rId31" Type="http://schemas.openxmlformats.org/officeDocument/2006/relationships/customXml" Target="../customXml/item31.xml"/><Relationship Id="rId44" Type="http://schemas.openxmlformats.org/officeDocument/2006/relationships/slide" Target="slides/slide7.xml"/><Relationship Id="rId52" Type="http://schemas.openxmlformats.org/officeDocument/2006/relationships/slide" Target="slides/slide15.xml"/><Relationship Id="rId60" Type="http://schemas.openxmlformats.org/officeDocument/2006/relationships/slide" Target="slides/slide23.xml"/><Relationship Id="rId65" Type="http://schemas.openxmlformats.org/officeDocument/2006/relationships/slide" Target="slides/slide28.xml"/><Relationship Id="rId73" Type="http://schemas.openxmlformats.org/officeDocument/2006/relationships/slide" Target="slides/slide36.xml"/><Relationship Id="rId78" Type="http://schemas.openxmlformats.org/officeDocument/2006/relationships/notesMaster" Target="notesMasters/notesMaster1.xml"/><Relationship Id="rId8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customXml" Target="../customXml/item9.xml"/><Relationship Id="rId13" Type="http://schemas.openxmlformats.org/officeDocument/2006/relationships/customXml" Target="../customXml/item13.xml"/><Relationship Id="rId18" Type="http://schemas.openxmlformats.org/officeDocument/2006/relationships/customXml" Target="../customXml/item18.xml"/><Relationship Id="rId39" Type="http://schemas.openxmlformats.org/officeDocument/2006/relationships/slide" Target="slides/slide2.xml"/><Relationship Id="rId34" Type="http://schemas.openxmlformats.org/officeDocument/2006/relationships/customXml" Target="../customXml/item34.xml"/><Relationship Id="rId50" Type="http://schemas.openxmlformats.org/officeDocument/2006/relationships/slide" Target="slides/slide13.xml"/><Relationship Id="rId55" Type="http://schemas.openxmlformats.org/officeDocument/2006/relationships/slide" Target="slides/slide18.xml"/><Relationship Id="rId76" Type="http://schemas.openxmlformats.org/officeDocument/2006/relationships/slide" Target="slides/slide39.xml"/><Relationship Id="rId7" Type="http://schemas.openxmlformats.org/officeDocument/2006/relationships/customXml" Target="../customXml/item7.xml"/><Relationship Id="rId71" Type="http://schemas.openxmlformats.org/officeDocument/2006/relationships/slide" Target="slides/slide34.xml"/><Relationship Id="rId2" Type="http://schemas.openxmlformats.org/officeDocument/2006/relationships/customXml" Target="../customXml/item2.xml"/><Relationship Id="rId29" Type="http://schemas.openxmlformats.org/officeDocument/2006/relationships/customXml" Target="../customXml/item29.xml"/><Relationship Id="rId24" Type="http://schemas.openxmlformats.org/officeDocument/2006/relationships/customXml" Target="../customXml/item24.xml"/><Relationship Id="rId40" Type="http://schemas.openxmlformats.org/officeDocument/2006/relationships/slide" Target="slides/slide3.xml"/><Relationship Id="rId45" Type="http://schemas.openxmlformats.org/officeDocument/2006/relationships/slide" Target="slides/slide8.xml"/><Relationship Id="rId66" Type="http://schemas.openxmlformats.org/officeDocument/2006/relationships/slide" Target="slides/slide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a:t>Build </a:t>
            </a:r>
            <a:r>
              <a:rPr lang="en-US" dirty="0" smtClean="0"/>
              <a:t>2013</a:t>
            </a:r>
            <a:endParaRPr lang="en-US" dirty="0"/>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E219B1A-AE41-483B-A766-69B9363DDA6A}" type="datetimeFigureOut">
              <a:rPr lang="en-US" smtClean="0">
                <a:latin typeface="Segoe UI" pitchFamily="34" charset="0"/>
              </a:rPr>
              <a:t>6/27/2013</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51B1278-D92B-4AF3-A9C1-71DD298190CE}" type="datetimeFigureOut">
              <a:rPr lang="en-US" smtClean="0"/>
              <a:pPr/>
              <a:t>6/27/2013</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503" rtl="0" eaLnBrk="1" latinLnBrk="0" hangingPunct="1">
      <a:lnSpc>
        <a:spcPct val="90000"/>
      </a:lnSpc>
      <a:spcAft>
        <a:spcPts val="340"/>
      </a:spcAft>
      <a:defRPr sz="1000" kern="1200">
        <a:solidFill>
          <a:schemeClr val="tx1"/>
        </a:solidFill>
        <a:latin typeface="Segoe UI Light" pitchFamily="34" charset="0"/>
        <a:ea typeface="+mn-ea"/>
        <a:cs typeface="+mn-cs"/>
      </a:defRPr>
    </a:lvl1pPr>
    <a:lvl2pPr marL="217206" indent="-107928"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2pPr>
    <a:lvl3pPr marL="334578"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3pPr>
    <a:lvl4pPr marL="492423" indent="-149751"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4pPr>
    <a:lvl5pPr marL="627335" indent="-117373" algn="l" defTabSz="932503" rtl="0" eaLnBrk="1" latinLnBrk="0" hangingPunct="1">
      <a:lnSpc>
        <a:spcPct val="90000"/>
      </a:lnSpc>
      <a:spcAft>
        <a:spcPts val="340"/>
      </a:spcAft>
      <a:buFont typeface="Arial" pitchFamily="34" charset="0"/>
      <a:buChar char="•"/>
      <a:defRPr sz="1000" kern="1200">
        <a:solidFill>
          <a:schemeClr val="tx1"/>
        </a:solidFill>
        <a:latin typeface="Segoe UI Light" pitchFamily="34" charset="0"/>
        <a:ea typeface="+mn-ea"/>
        <a:cs typeface="+mn-cs"/>
      </a:defRPr>
    </a:lvl5pPr>
    <a:lvl6pPr marL="2331259" algn="l" defTabSz="932503" rtl="0" eaLnBrk="1" latinLnBrk="0" hangingPunct="1">
      <a:defRPr sz="1200" kern="1200">
        <a:solidFill>
          <a:schemeClr val="tx1"/>
        </a:solidFill>
        <a:latin typeface="+mn-lt"/>
        <a:ea typeface="+mn-ea"/>
        <a:cs typeface="+mn-cs"/>
      </a:defRPr>
    </a:lvl6pPr>
    <a:lvl7pPr marL="2797510" algn="l" defTabSz="932503" rtl="0" eaLnBrk="1" latinLnBrk="0" hangingPunct="1">
      <a:defRPr sz="1200" kern="1200">
        <a:solidFill>
          <a:schemeClr val="tx1"/>
        </a:solidFill>
        <a:latin typeface="+mn-lt"/>
        <a:ea typeface="+mn-ea"/>
        <a:cs typeface="+mn-cs"/>
      </a:defRPr>
    </a:lvl7pPr>
    <a:lvl8pPr marL="3263762" algn="l" defTabSz="932503" rtl="0" eaLnBrk="1" latinLnBrk="0" hangingPunct="1">
      <a:defRPr sz="1200" kern="1200">
        <a:solidFill>
          <a:schemeClr val="tx1"/>
        </a:solidFill>
        <a:latin typeface="+mn-lt"/>
        <a:ea typeface="+mn-ea"/>
        <a:cs typeface="+mn-cs"/>
      </a:defRPr>
    </a:lvl8pPr>
    <a:lvl9pPr marL="3730014" algn="l" defTabSz="93250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6/27/2013 5:16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3291272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 16</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3D4F21B9-22D4-4DBD-9EBB-DD9E95A1F5F9}" type="datetime1">
              <a:rPr lang="en-US" smtClean="0"/>
              <a:t>6/27/2013</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27829655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6/27/2013 5:16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39</a:t>
            </a:fld>
            <a:endParaRPr lang="en-US" dirty="0">
              <a:solidFill>
                <a:prstClr val="black"/>
              </a:solidFill>
            </a:endParaRPr>
          </a:p>
        </p:txBody>
      </p:sp>
    </p:spTree>
    <p:extLst>
      <p:ext uri="{BB962C8B-B14F-4D97-AF65-F5344CB8AC3E}">
        <p14:creationId xmlns:p14="http://schemas.microsoft.com/office/powerpoint/2010/main" val="9016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_Color  2">
    <p:bg>
      <p:bgRef idx="1001">
        <a:schemeClr val="bg1"/>
      </p:bgRef>
    </p:bg>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71420528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4448250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Logo on Background">
    <p:spTree>
      <p:nvGrpSpPr>
        <p:cNvPr id="1" name=""/>
        <p:cNvGrpSpPr/>
        <p:nvPr/>
      </p:nvGrpSpPr>
      <p:grpSpPr>
        <a:xfrm>
          <a:off x="0" y="0"/>
          <a:ext cx="0" cy="0"/>
          <a:chOff x="0" y="0"/>
          <a:chExt cx="0" cy="0"/>
        </a:xfrm>
      </p:grpSpPr>
      <p:sp>
        <p:nvSpPr>
          <p:cNvPr id="3" name="Text Box 3"/>
          <p:cNvSpPr txBox="1">
            <a:spLocks noChangeArrowheads="1"/>
          </p:cNvSpPr>
          <p:nvPr userDrawn="1"/>
        </p:nvSpPr>
        <p:spPr bwMode="blackWhite">
          <a:xfrm>
            <a:off x="273050" y="6079032"/>
            <a:ext cx="8459787" cy="726353"/>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 </a:t>
            </a:r>
            <a:r>
              <a:rPr lang="en-US" sz="700" dirty="0" smtClean="0">
                <a:gradFill>
                  <a:gsLst>
                    <a:gs pos="0">
                      <a:schemeClr val="tx1">
                        <a:lumMod val="75000"/>
                        <a:lumOff val="25000"/>
                      </a:schemeClr>
                    </a:gs>
                    <a:gs pos="100000">
                      <a:schemeClr val="tx1">
                        <a:lumMod val="75000"/>
                        <a:lumOff val="25000"/>
                      </a:schemeClr>
                    </a:gs>
                  </a:gsLst>
                  <a:lin ang="5400000" scaled="0"/>
                </a:gradFill>
                <a:cs typeface="Segoe UI" pitchFamily="34" charset="0"/>
              </a:rPr>
              <a:t>2013 </a:t>
            </a:r>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chemeClr val="tx1">
                        <a:lumMod val="75000"/>
                        <a:lumOff val="25000"/>
                      </a:schemeClr>
                    </a:gs>
                    <a:gs pos="100000">
                      <a:schemeClr val="tx1">
                        <a:lumMod val="75000"/>
                        <a:lumOff val="25000"/>
                      </a:scheme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359707467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sp>
        <p:nvSpPr>
          <p:cNvPr id="7" name="Freeform 6"/>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5568502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91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74638" y="3040063"/>
            <a:ext cx="11887200" cy="914400"/>
          </a:xfrm>
        </p:spPr>
        <p:txBody>
          <a:bodyPr lIns="182880" tIns="146304" rIns="182880" bIns="146304" anchor="ctr">
            <a:noAutofit/>
          </a:bodyPr>
          <a:lstStyle>
            <a:lvl1pPr>
              <a:lnSpc>
                <a:spcPct val="90000"/>
              </a:lnSpc>
              <a:defRPr sz="6600" spc="0" baseline="0">
                <a:gradFill>
                  <a:gsLst>
                    <a:gs pos="0">
                      <a:srgbClr val="404040"/>
                    </a:gs>
                    <a:gs pos="100000">
                      <a:schemeClr val="tx1">
                        <a:lumMod val="75000"/>
                        <a:lumOff val="25000"/>
                      </a:schemeClr>
                    </a:gs>
                  </a:gsLst>
                  <a:lin ang="5400000" scaled="0"/>
                </a:gradFill>
                <a:latin typeface="Segoe UI Light" pitchFamily="34" charset="0"/>
                <a:cs typeface="Segoe UI Light"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74640" y="5783263"/>
            <a:ext cx="7315199" cy="914400"/>
          </a:xfrm>
        </p:spPr>
        <p:txBody>
          <a:bodyPr lIns="182880" tIns="146304" rIns="182880" bIns="146304" anchor="b">
            <a:noAutofit/>
          </a:bodyPr>
          <a:lstStyle>
            <a:lvl1pPr marL="0" indent="0" algn="l">
              <a:lnSpc>
                <a:spcPct val="90000"/>
              </a:lnSpc>
              <a:spcBef>
                <a:spcPts val="0"/>
              </a:spcBef>
              <a:buNone/>
              <a:defRPr sz="2800" b="0" spc="-52" baseline="0">
                <a:gradFill>
                  <a:gsLst>
                    <a:gs pos="0">
                      <a:schemeClr val="tx1">
                        <a:lumMod val="75000"/>
                        <a:lumOff val="25000"/>
                      </a:schemeClr>
                    </a:gs>
                    <a:gs pos="100000">
                      <a:schemeClr val="tx1">
                        <a:lumMod val="75000"/>
                        <a:lumOff val="25000"/>
                      </a:schemeClr>
                    </a:gs>
                  </a:gsLst>
                  <a:lin ang="5400000" scaled="0"/>
                </a:gradFill>
                <a:latin typeface="+mn-lt"/>
                <a:cs typeface="Segoe UI" pitchFamily="34" charset="0"/>
              </a:defRPr>
            </a:lvl1pPr>
            <a:lvl2pPr marL="466207" indent="0" algn="ctr">
              <a:buNone/>
              <a:defRPr>
                <a:solidFill>
                  <a:schemeClr val="tx1">
                    <a:tint val="75000"/>
                  </a:schemeClr>
                </a:solidFill>
              </a:defRPr>
            </a:lvl2pPr>
            <a:lvl3pPr marL="932411" indent="0" algn="ctr">
              <a:buNone/>
              <a:defRPr>
                <a:solidFill>
                  <a:schemeClr val="tx1">
                    <a:tint val="75000"/>
                  </a:schemeClr>
                </a:solidFill>
              </a:defRPr>
            </a:lvl3pPr>
            <a:lvl4pPr marL="1398619" indent="0" algn="ctr">
              <a:buNone/>
              <a:defRPr>
                <a:solidFill>
                  <a:schemeClr val="tx1">
                    <a:tint val="75000"/>
                  </a:schemeClr>
                </a:solidFill>
              </a:defRPr>
            </a:lvl4pPr>
            <a:lvl5pPr marL="1864824" indent="0" algn="ctr">
              <a:buNone/>
              <a:defRPr>
                <a:solidFill>
                  <a:schemeClr val="tx1">
                    <a:tint val="75000"/>
                  </a:schemeClr>
                </a:solidFill>
              </a:defRPr>
            </a:lvl5pPr>
            <a:lvl6pPr marL="2331032" indent="0" algn="ctr">
              <a:buNone/>
              <a:defRPr>
                <a:solidFill>
                  <a:schemeClr val="tx1">
                    <a:tint val="75000"/>
                  </a:schemeClr>
                </a:solidFill>
              </a:defRPr>
            </a:lvl6pPr>
            <a:lvl7pPr marL="2797234" indent="0" algn="ctr">
              <a:buNone/>
              <a:defRPr>
                <a:solidFill>
                  <a:schemeClr val="tx1">
                    <a:tint val="75000"/>
                  </a:schemeClr>
                </a:solidFill>
              </a:defRPr>
            </a:lvl7pPr>
            <a:lvl8pPr marL="3263441" indent="0" algn="ctr">
              <a:buNone/>
              <a:defRPr>
                <a:solidFill>
                  <a:schemeClr val="tx1">
                    <a:tint val="75000"/>
                  </a:schemeClr>
                </a:solidFill>
              </a:defRPr>
            </a:lvl8pPr>
            <a:lvl9pPr marL="3729649" indent="0" algn="ctr">
              <a:buNone/>
              <a:defRPr>
                <a:solidFill>
                  <a:schemeClr val="tx1">
                    <a:tint val="75000"/>
                  </a:schemeClr>
                </a:solidFill>
              </a:defRPr>
            </a:lvl9pPr>
          </a:lstStyle>
          <a:p>
            <a:r>
              <a:rPr lang="en-US" smtClean="0"/>
              <a:t>Click to edit Master subtitle style</a:t>
            </a:r>
            <a:endParaRPr lang="en-US" dirty="0"/>
          </a:p>
        </p:txBody>
      </p:sp>
      <p:sp>
        <p:nvSpPr>
          <p:cNvPr id="7" name="Freeform 6"/>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6713047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83001430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23395671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93529480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574445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mp; 2-color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25170"/>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134586903"/>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28213793"/>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943175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3917"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55587720"/>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3200273125"/>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7567216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127524125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04456001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429486749"/>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7788523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84260087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5324984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592128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mp; Content 2">
    <p:bg>
      <p:bgRef idx="1001">
        <a:schemeClr val="bg1"/>
      </p:bgRef>
    </p:bg>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379731883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extLst mod="1">
    <p:ext uri="{DCECCB84-F9BA-43D5-87BE-67443E8EF086}">
      <p15:sldGuideLst xmlns:p15="http://schemas.microsoft.com/office/powerpoint/2012/main">
        <p15:guide id="1" orient="horz" pos="1051" userDrawn="1">
          <p15:clr>
            <a:srgbClr val="FBAE40"/>
          </p15:clr>
        </p15:guide>
        <p15:guide id="2" pos="173" userDrawn="1">
          <p15:clr>
            <a:srgbClr val="FBAE40"/>
          </p15:clr>
        </p15:guide>
        <p15:guide id="3" pos="1901" userDrawn="1">
          <p15:clr>
            <a:srgbClr val="FBAE40"/>
          </p15:clr>
        </p15:guide>
        <p15:guide id="4" pos="2189" userDrawn="1">
          <p15:clr>
            <a:srgbClr val="FBAE40"/>
          </p15:clr>
        </p15:guide>
        <p15:guide id="5" orient="horz" pos="4219" userDrawn="1">
          <p15:clr>
            <a:srgbClr val="FBAE40"/>
          </p15:clr>
        </p15:guide>
        <p15:guide id="6" orient="horz" pos="763" userDrawn="1">
          <p15:clr>
            <a:srgbClr val="FBAE40"/>
          </p15:clr>
        </p15:guide>
        <p15:guide id="7" orient="horz" pos="187" userDrawn="1">
          <p15:clr>
            <a:srgbClr val="FBAE40"/>
          </p15:clr>
        </p15:guide>
        <p15:guide id="8" pos="7661"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1562698"/>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445815478"/>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92929987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69679149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Slide_Color  2">
    <p:spTree>
      <p:nvGrpSpPr>
        <p:cNvPr id="1" name=""/>
        <p:cNvGrpSpPr/>
        <p:nvPr/>
      </p:nvGrpSpPr>
      <p:grpSpPr>
        <a:xfrm>
          <a:off x="0" y="0"/>
          <a:ext cx="0" cy="0"/>
          <a:chOff x="0" y="0"/>
          <a:chExt cx="0" cy="0"/>
        </a:xfrm>
      </p:grpSpPr>
      <p:sp>
        <p:nvSpPr>
          <p:cNvPr id="7" name="Text Placeholder 6"/>
          <p:cNvSpPr>
            <a:spLocks noGrp="1"/>
          </p:cNvSpPr>
          <p:nvPr>
            <p:ph type="body" sz="quarter" idx="11"/>
          </p:nvPr>
        </p:nvSpPr>
        <p:spPr>
          <a:xfrm>
            <a:off x="274638" y="5783263"/>
            <a:ext cx="11887200" cy="914400"/>
          </a:xfrm>
        </p:spPr>
        <p:txBody>
          <a:bodyPr lIns="182880" tIns="146304" rIns="182880" bIns="146304" anchor="b">
            <a:noAutofit/>
          </a:bodyPr>
          <a:lstStyle>
            <a:lvl1pPr>
              <a:defRPr sz="2000" baseline="0">
                <a:latin typeface="+mn-lt"/>
              </a:defRPr>
            </a:lvl1pPr>
          </a:lstStyle>
          <a:p>
            <a:pPr lvl="0"/>
            <a:r>
              <a:rPr lang="en-US" smtClean="0"/>
              <a:t>Click to edit Master text styles</a:t>
            </a:r>
          </a:p>
        </p:txBody>
      </p:sp>
      <p:sp>
        <p:nvSpPr>
          <p:cNvPr id="2" name="Title 1"/>
          <p:cNvSpPr>
            <a:spLocks noGrp="1"/>
          </p:cNvSpPr>
          <p:nvPr>
            <p:ph type="title" hasCustomPrompt="1"/>
          </p:nvPr>
        </p:nvSpPr>
        <p:spPr>
          <a:xfrm>
            <a:off x="274638" y="3040856"/>
            <a:ext cx="11887199" cy="912813"/>
          </a:xfrm>
        </p:spPr>
        <p:txBody>
          <a:bodyPr lIns="182880" tIns="146304" rIns="182880" bIns="146304"/>
          <a:lstStyle>
            <a:lvl1pPr>
              <a:defRPr sz="5400"/>
            </a:lvl1pPr>
          </a:lstStyle>
          <a:p>
            <a:r>
              <a:rPr lang="en-US" dirty="0" smtClean="0"/>
              <a:t>Click to edit master title style</a:t>
            </a:r>
            <a:endParaRPr lang="en-US" dirty="0"/>
          </a:p>
        </p:txBody>
      </p:sp>
    </p:spTree>
    <p:extLst>
      <p:ext uri="{BB962C8B-B14F-4D97-AF65-F5344CB8AC3E}">
        <p14:creationId xmlns:p14="http://schemas.microsoft.com/office/powerpoint/2010/main" val="183023872"/>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mp; Content Layou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lIns="182880" tIns="146304" rIns="182880" bIns="146304"/>
          <a:lstStyle/>
          <a:p>
            <a:r>
              <a:rPr lang="en-US" dirty="0" smtClean="0"/>
              <a:t>Click to edit master title style</a:t>
            </a:r>
            <a:endParaRPr lang="en-US" dirty="0"/>
          </a:p>
        </p:txBody>
      </p:sp>
      <p:sp>
        <p:nvSpPr>
          <p:cNvPr id="5" name="Text Placeholder 4"/>
          <p:cNvSpPr>
            <a:spLocks noGrp="1"/>
          </p:cNvSpPr>
          <p:nvPr>
            <p:ph type="body" sz="quarter" idx="10"/>
          </p:nvPr>
        </p:nvSpPr>
        <p:spPr>
          <a:xfrm>
            <a:off x="274638" y="1668463"/>
            <a:ext cx="11887200" cy="5027612"/>
          </a:xfrm>
        </p:spPr>
        <p:txBody>
          <a:bodyPr lIns="182880" tIns="146304" rIns="182880" bIns="14630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9575808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3917">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mp; Content 2">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3475038" y="1668482"/>
            <a:ext cx="8686801" cy="5029181"/>
          </a:xfrm>
        </p:spPr>
        <p:txBody>
          <a:bodyPr lIns="182880" tIns="146304" rIns="182880" bIns="146304">
            <a:noAutofit/>
          </a:bodyPr>
          <a:lstStyle>
            <a:lvl1pPr>
              <a:defRPr sz="3600">
                <a:gradFill>
                  <a:gsLst>
                    <a:gs pos="100000">
                      <a:schemeClr val="tx1">
                        <a:lumMod val="75000"/>
                        <a:lumOff val="25000"/>
                      </a:schemeClr>
                    </a:gs>
                    <a:gs pos="0">
                      <a:schemeClr val="tx1">
                        <a:lumMod val="75000"/>
                        <a:lumOff val="25000"/>
                      </a:schemeClr>
                    </a:gs>
                  </a:gsLst>
                  <a:lin ang="5400000" scaled="0"/>
                </a:gradFill>
              </a:defRPr>
            </a:lvl1pPr>
            <a:lvl2pPr>
              <a:defRPr sz="2800">
                <a:gradFill>
                  <a:gsLst>
                    <a:gs pos="100000">
                      <a:schemeClr val="tx1">
                        <a:lumMod val="75000"/>
                        <a:lumOff val="25000"/>
                      </a:schemeClr>
                    </a:gs>
                    <a:gs pos="0">
                      <a:schemeClr val="tx1">
                        <a:lumMod val="75000"/>
                        <a:lumOff val="25000"/>
                      </a:schemeClr>
                    </a:gs>
                  </a:gsLst>
                  <a:lin ang="5400000" scaled="0"/>
                </a:gradFill>
              </a:defRPr>
            </a:lvl2pPr>
            <a:lvl3pPr>
              <a:defRPr sz="2400">
                <a:gradFill>
                  <a:gsLst>
                    <a:gs pos="100000">
                      <a:schemeClr val="tx1">
                        <a:lumMod val="75000"/>
                        <a:lumOff val="25000"/>
                      </a:schemeClr>
                    </a:gs>
                    <a:gs pos="0">
                      <a:schemeClr val="tx1">
                        <a:lumMod val="75000"/>
                        <a:lumOff val="25000"/>
                      </a:schemeClr>
                    </a:gs>
                  </a:gsLst>
                  <a:lin ang="5400000" scaled="0"/>
                </a:gradFill>
              </a:defRPr>
            </a:lvl3pPr>
            <a:lvl4pPr>
              <a:defRPr sz="2000">
                <a:gradFill>
                  <a:gsLst>
                    <a:gs pos="100000">
                      <a:schemeClr val="tx1">
                        <a:lumMod val="75000"/>
                        <a:lumOff val="25000"/>
                      </a:schemeClr>
                    </a:gs>
                    <a:gs pos="0">
                      <a:schemeClr val="tx1">
                        <a:lumMod val="75000"/>
                        <a:lumOff val="25000"/>
                      </a:schemeClr>
                    </a:gs>
                  </a:gsLst>
                  <a:lin ang="5400000" scaled="0"/>
                </a:gradFill>
              </a:defRPr>
            </a:lvl4pPr>
            <a:lvl5pPr>
              <a:defRPr sz="1800">
                <a:gradFill>
                  <a:gsLst>
                    <a:gs pos="100000">
                      <a:schemeClr val="tx1">
                        <a:lumMod val="75000"/>
                        <a:lumOff val="25000"/>
                      </a:schemeClr>
                    </a:gs>
                    <a:gs pos="0">
                      <a:schemeClr val="tx1">
                        <a:lumMod val="75000"/>
                        <a:lumOff val="25000"/>
                      </a:schemeClr>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6"/>
          <p:cNvSpPr>
            <a:spLocks noGrp="1"/>
          </p:cNvSpPr>
          <p:nvPr>
            <p:ph type="body" sz="quarter" idx="11"/>
          </p:nvPr>
        </p:nvSpPr>
        <p:spPr>
          <a:xfrm>
            <a:off x="274638" y="1668482"/>
            <a:ext cx="2743200" cy="5029181"/>
          </a:xfrm>
        </p:spPr>
        <p:txBody>
          <a:bodyPr lIns="182880" tIns="146304" rIns="182880" bIns="146304">
            <a:noAutofit/>
          </a:bodyPr>
          <a:lstStyle>
            <a:lvl1pPr algn="l" defTabSz="914166" rtl="0" eaLnBrk="1" latinLnBrk="0" hangingPunct="1">
              <a:spcBef>
                <a:spcPct val="0"/>
              </a:spcBef>
              <a:buNone/>
              <a:defRPr lang="en-US" sz="2400" kern="1200" dirty="0" smtClean="0">
                <a:gradFill>
                  <a:gsLst>
                    <a:gs pos="100000">
                      <a:schemeClr val="tx1">
                        <a:lumMod val="75000"/>
                        <a:lumOff val="25000"/>
                      </a:schemeClr>
                    </a:gs>
                    <a:gs pos="0">
                      <a:schemeClr val="tx1">
                        <a:lumMod val="75000"/>
                        <a:lumOff val="25000"/>
                      </a:schemeClr>
                    </a:gs>
                  </a:gsLst>
                  <a:lin ang="5400000" scaled="0"/>
                </a:gradFill>
                <a:latin typeface="+mn-lt"/>
                <a:ea typeface="+mj-ea"/>
                <a:cs typeface="+mj-cs"/>
              </a:defRPr>
            </a:lvl1pPr>
            <a:lvl2pPr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2pPr>
            <a:lvl3pPr marL="228541"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3pPr>
            <a:lvl4pPr marL="457082" indent="0" algn="l" defTabSz="914166" rtl="0" eaLnBrk="1" latinLnBrk="0" hangingPunct="1">
              <a:spcBef>
                <a:spcPct val="0"/>
              </a:spcBef>
              <a:buNone/>
              <a:defRPr lang="en-US" sz="1600" kern="1200" dirty="0" smtClean="0">
                <a:gradFill>
                  <a:gsLst>
                    <a:gs pos="0">
                      <a:schemeClr val="tx1"/>
                    </a:gs>
                    <a:gs pos="100000">
                      <a:schemeClr val="tx1"/>
                    </a:gs>
                  </a:gsLst>
                  <a:lin ang="5400000" scaled="0"/>
                </a:gradFill>
                <a:latin typeface="+mn-lt"/>
                <a:ea typeface="+mj-ea"/>
                <a:cs typeface="+mj-cs"/>
              </a:defRPr>
            </a:lvl4pPr>
            <a:lvl5pPr marL="739586" indent="0" algn="l" defTabSz="914166" rtl="0" eaLnBrk="1" latinLnBrk="0" hangingPunct="1">
              <a:spcBef>
                <a:spcPct val="0"/>
              </a:spcBef>
              <a:buNone/>
              <a:defRPr lang="en-US" sz="1600" kern="1200" dirty="0">
                <a:gradFill>
                  <a:gsLst>
                    <a:gs pos="0">
                      <a:schemeClr val="tx1"/>
                    </a:gs>
                    <a:gs pos="100000">
                      <a:schemeClr val="tx1"/>
                    </a:gs>
                  </a:gsLst>
                  <a:lin ang="5400000" scaled="0"/>
                </a:gradFill>
                <a:latin typeface="+mn-lt"/>
                <a:ea typeface="+mj-ea"/>
                <a:cs typeface="+mj-cs"/>
              </a:defRPr>
            </a:lvl5pPr>
          </a:lstStyle>
          <a:p>
            <a:pPr lvl="0"/>
            <a:r>
              <a:rPr lang="en-US" dirty="0" smtClean="0"/>
              <a:t>Click to edit Master text styles</a:t>
            </a:r>
          </a:p>
        </p:txBody>
      </p:sp>
      <p:sp>
        <p:nvSpPr>
          <p:cNvPr id="2" name="Title 1"/>
          <p:cNvSpPr>
            <a:spLocks noGrp="1"/>
          </p:cNvSpPr>
          <p:nvPr>
            <p:ph type="title"/>
          </p:nvPr>
        </p:nvSpPr>
        <p:spPr/>
        <p:txBody>
          <a:bodyPr/>
          <a:lstStyle>
            <a:lvl1pPr>
              <a:defRPr>
                <a:gradFill>
                  <a:gsLst>
                    <a:gs pos="100000">
                      <a:schemeClr val="tx1">
                        <a:lumMod val="75000"/>
                        <a:lumOff val="25000"/>
                      </a:schemeClr>
                    </a:gs>
                    <a:gs pos="0">
                      <a:schemeClr val="tx1">
                        <a:lumMod val="75000"/>
                        <a:lumOff val="25000"/>
                      </a:schemeClr>
                    </a:gs>
                  </a:gsLst>
                  <a:lin ang="5400000" scaled="0"/>
                </a:gradFill>
              </a:defRPr>
            </a:lvl1pPr>
          </a:lstStyle>
          <a:p>
            <a:r>
              <a:rPr lang="en-US" dirty="0" smtClean="0"/>
              <a:t>Click to edit Master title style</a:t>
            </a:r>
            <a:endParaRPr lang="en-US" dirty="0"/>
          </a:p>
        </p:txBody>
      </p:sp>
    </p:spTree>
    <p:extLst>
      <p:ext uri="{BB962C8B-B14F-4D97-AF65-F5344CB8AC3E}">
        <p14:creationId xmlns:p14="http://schemas.microsoft.com/office/powerpoint/2010/main" val="74349806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051">
          <p15:clr>
            <a:srgbClr val="FBAE40"/>
          </p15:clr>
        </p15:guide>
        <p15:guide id="2" pos="173">
          <p15:clr>
            <a:srgbClr val="FBAE40"/>
          </p15:clr>
        </p15:guide>
        <p15:guide id="3" pos="1901">
          <p15:clr>
            <a:srgbClr val="FBAE40"/>
          </p15:clr>
        </p15:guide>
        <p15:guide id="4" pos="2189">
          <p15:clr>
            <a:srgbClr val="FBAE40"/>
          </p15:clr>
        </p15:guide>
        <p15:guide id="5" orient="horz" pos="4219">
          <p15:clr>
            <a:srgbClr val="FBAE40"/>
          </p15:clr>
        </p15:guide>
        <p15:guide id="6" orient="horz" pos="763">
          <p15:clr>
            <a:srgbClr val="FBAE40"/>
          </p15:clr>
        </p15:guide>
        <p15:guide id="7" orient="horz" pos="187">
          <p15:clr>
            <a:srgbClr val="FBAE40"/>
          </p15:clr>
        </p15:guide>
        <p15:guide id="8" pos="766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3537294518"/>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dirty="0" smtClean="0"/>
              <a:t>Click to edit Master text styles</a:t>
            </a:r>
          </a:p>
        </p:txBody>
      </p:sp>
      <p:sp>
        <p:nvSpPr>
          <p:cNvPr id="3" name="Title 2"/>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092714027"/>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17849959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Only_Large">
    <p:spTree>
      <p:nvGrpSpPr>
        <p:cNvPr id="1" name=""/>
        <p:cNvGrpSpPr/>
        <p:nvPr/>
      </p:nvGrpSpPr>
      <p:grpSpPr>
        <a:xfrm>
          <a:off x="0" y="0"/>
          <a:ext cx="0" cy="0"/>
          <a:chOff x="0" y="0"/>
          <a:chExt cx="0" cy="0"/>
        </a:xfrm>
      </p:grpSpPr>
      <p:sp>
        <p:nvSpPr>
          <p:cNvPr id="4" name="Title 3"/>
          <p:cNvSpPr>
            <a:spLocks noGrp="1"/>
          </p:cNvSpPr>
          <p:nvPr>
            <p:ph type="title" hasCustomPrompt="1"/>
          </p:nvPr>
        </p:nvSpPr>
        <p:spPr>
          <a:xfrm>
            <a:off x="1189039" y="2125663"/>
            <a:ext cx="10058400" cy="912813"/>
          </a:xfrm>
        </p:spPr>
        <p:txBody>
          <a:bodyPr/>
          <a:lstStyle>
            <a:lvl1pPr>
              <a:defRPr sz="4800"/>
            </a:lvl1pPr>
          </a:lstStyle>
          <a:p>
            <a:r>
              <a:rPr lang="en-US" dirty="0" smtClean="0"/>
              <a:t>Click to edit master title style</a:t>
            </a:r>
            <a:endParaRPr lang="en-US" dirty="0"/>
          </a:p>
        </p:txBody>
      </p:sp>
    </p:spTree>
    <p:extLst>
      <p:ext uri="{BB962C8B-B14F-4D97-AF65-F5344CB8AC3E}">
        <p14:creationId xmlns:p14="http://schemas.microsoft.com/office/powerpoint/2010/main" val="865537763"/>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45136500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2546812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57006781"/>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040424"/>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3528576108"/>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150227"/>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7495032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Black Notes slide Layout">
    <p:bg bwMode="black">
      <p:bgRef idx="1001">
        <a:schemeClr val="bg1"/>
      </p:bgRef>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49"/>
            <a:ext cx="11887200" cy="5483225"/>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23683347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668482"/>
            <a:ext cx="2743200" cy="5027593"/>
          </a:xfrm>
        </p:spPr>
        <p:txBody>
          <a:bodyPr vert="horz" lIns="182880" tIns="146304" rIns="182880" bIns="146304" rtlCol="0">
            <a:noAutofit/>
          </a:bodyPr>
          <a:lstStyle>
            <a:lvl1pPr>
              <a:defRPr lang="en-US" sz="2400" dirty="0" smtClean="0">
                <a:latin typeface="+mn-lt"/>
                <a:ea typeface="+mj-ea"/>
                <a:cs typeface="+mj-cs"/>
              </a:defRPr>
            </a:lvl1pPr>
          </a:lstStyle>
          <a:p>
            <a:pPr lvl="0">
              <a:spcBef>
                <a:spcPct val="0"/>
              </a:spcBef>
            </a:pPr>
            <a:r>
              <a:rPr lang="en-US" smtClean="0"/>
              <a:t>Click to edit Master text styles</a:t>
            </a:r>
          </a:p>
        </p:txBody>
      </p:sp>
      <p:sp>
        <p:nvSpPr>
          <p:cNvPr id="3" name="Title 2"/>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06871424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542270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a:defRPr lang="en-US" sz="4800" dirty="0" smtClean="0">
                <a:ea typeface="+mj-ea"/>
                <a:cs typeface="+mj-cs"/>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250072167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lstStyle/>
          <a:p>
            <a:r>
              <a:rPr lang="en-US" smtClean="0"/>
              <a:t>Click icon to add picture</a:t>
            </a:r>
            <a:endParaRPr lang="en-US" dirty="0"/>
          </a:p>
        </p:txBody>
      </p:sp>
      <p:sp>
        <p:nvSpPr>
          <p:cNvPr id="3" name="Title 2"/>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4602804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03" userDrawn="1">
          <p15:clr>
            <a:srgbClr val="FBAE40"/>
          </p15:clr>
        </p15:guide>
        <p15:guide id="2" pos="3053"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mp; Content_with Subtitle">
    <p:spTree>
      <p:nvGrpSpPr>
        <p:cNvPr id="1" name=""/>
        <p:cNvGrpSpPr/>
        <p:nvPr/>
      </p:nvGrpSpPr>
      <p:grpSpPr>
        <a:xfrm>
          <a:off x="0" y="0"/>
          <a:ext cx="0" cy="0"/>
          <a:chOff x="0" y="0"/>
          <a:chExt cx="0" cy="0"/>
        </a:xfrm>
      </p:grpSpPr>
      <p:sp>
        <p:nvSpPr>
          <p:cNvPr id="3" name="Content Placeholder 4"/>
          <p:cNvSpPr>
            <a:spLocks noGrp="1"/>
          </p:cNvSpPr>
          <p:nvPr>
            <p:ph sz="quarter" idx="14"/>
          </p:nvPr>
        </p:nvSpPr>
        <p:spPr>
          <a:xfrm>
            <a:off x="274638" y="1668462"/>
            <a:ext cx="11887200" cy="5029201"/>
          </a:xfrm>
        </p:spPr>
        <p:txBody>
          <a:bodyPr>
            <a:normAutofit/>
          </a:bodyPr>
          <a:lstStyle>
            <a:lvl1pPr>
              <a:spcAft>
                <a:spcPts val="816"/>
              </a:spcAft>
              <a:defRPr sz="2400">
                <a:latin typeface="Consolas" pitchFamily="49" charset="0"/>
                <a:cs typeface="Consolas" pitchFamily="49" charset="0"/>
              </a:defRPr>
            </a:lvl1pPr>
            <a:lvl2pPr>
              <a:spcAft>
                <a:spcPts val="816"/>
              </a:spcAft>
              <a:defRPr sz="2400">
                <a:latin typeface="Consolas" pitchFamily="49" charset="0"/>
                <a:cs typeface="Consolas" pitchFamily="49" charset="0"/>
              </a:defRPr>
            </a:lvl2pPr>
            <a:lvl3pPr>
              <a:spcAft>
                <a:spcPts val="816"/>
              </a:spcAft>
              <a:defRPr sz="2400">
                <a:latin typeface="Consolas" pitchFamily="49" charset="0"/>
                <a:cs typeface="Consolas" pitchFamily="49" charset="0"/>
              </a:defRPr>
            </a:lvl3pPr>
          </a:lstStyle>
          <a:p>
            <a:pPr lvl="0"/>
            <a:r>
              <a:rPr lang="en-US" smtClean="0"/>
              <a:t>Click to edit Master text styles</a:t>
            </a:r>
          </a:p>
          <a:p>
            <a:pPr lvl="1"/>
            <a:r>
              <a:rPr lang="en-US" smtClean="0"/>
              <a:t>Second level</a:t>
            </a:r>
          </a:p>
          <a:p>
            <a:pPr lvl="2"/>
            <a:r>
              <a:rPr lang="en-US" smtClean="0"/>
              <a:t>Third level</a:t>
            </a:r>
          </a:p>
        </p:txBody>
      </p:sp>
      <p:sp>
        <p:nvSpPr>
          <p:cNvPr id="4" name="Title 3"/>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7829040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smtClean="0"/>
              <a:t>Click to edit Master title style</a:t>
            </a:r>
            <a:endParaRPr lang="en-US" dirty="0"/>
          </a:p>
        </p:txBody>
      </p:sp>
    </p:spTree>
    <p:extLst>
      <p:ext uri="{BB962C8B-B14F-4D97-AF65-F5344CB8AC3E}">
        <p14:creationId xmlns:p14="http://schemas.microsoft.com/office/powerpoint/2010/main" val="1778585588"/>
      </p:ext>
    </p:extLst>
  </p:cSld>
  <p:clrMap bg1="lt1" tx1="dk1" bg2="lt2" tx2="dk2" accent1="accent1" accent2="accent2" accent3="accent3" accent4="accent4" accent5="accent5" accent6="accent6" hlink="hlink" folHlink="folHlink"/>
  <p:sldLayoutIdLst>
    <p:sldLayoutId id="2147484331" r:id="rId1"/>
    <p:sldLayoutId id="2147484332" r:id="rId2"/>
    <p:sldLayoutId id="2147484333" r:id="rId3"/>
    <p:sldLayoutId id="2147484334" r:id="rId4"/>
    <p:sldLayoutId id="2147484335" r:id="rId5"/>
    <p:sldLayoutId id="2147484336" r:id="rId6"/>
    <p:sldLayoutId id="2147484337" r:id="rId7"/>
    <p:sldLayoutId id="2147484338" r:id="rId8"/>
    <p:sldLayoutId id="2147484339" r:id="rId9"/>
    <p:sldLayoutId id="2147484340" r:id="rId10"/>
    <p:sldLayoutId id="2147484400" r:id="rId11"/>
    <p:sldLayoutId id="2147484398" r:id="rId12"/>
    <p:sldLayoutId id="2147484399" r:id="rId13"/>
    <p:sldLayoutId id="2147484341" r:id="rId14"/>
    <p:sldLayoutId id="2147484342" r:id="rId15"/>
    <p:sldLayoutId id="2147484343" r:id="rId16"/>
    <p:sldLayoutId id="2147484418" r:id="rId17"/>
    <p:sldLayoutId id="2147484419" r:id="rId18"/>
    <p:sldLayoutId id="2147484420" r:id="rId19"/>
    <p:sldLayoutId id="2147484421" r:id="rId20"/>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4127301949"/>
      </p:ext>
    </p:extLst>
  </p:cSld>
  <p:clrMap bg1="dk1" tx1="lt1" bg2="dk2" tx2="lt2" accent1="accent1" accent2="accent2" accent3="accent3" accent4="accent4" accent5="accent5" accent6="accent6" hlink="hlink" folHlink="folHlink"/>
  <p:sldLayoutIdLst>
    <p:sldLayoutId id="2147484402" r:id="rId1"/>
    <p:sldLayoutId id="2147484403" r:id="rId2"/>
    <p:sldLayoutId id="2147484404" r:id="rId3"/>
    <p:sldLayoutId id="2147484405" r:id="rId4"/>
    <p:sldLayoutId id="2147484406" r:id="rId5"/>
    <p:sldLayoutId id="2147484407" r:id="rId6"/>
    <p:sldLayoutId id="2147484408" r:id="rId7"/>
    <p:sldLayoutId id="2147484409" r:id="rId8"/>
    <p:sldLayoutId id="2147484410" r:id="rId9"/>
    <p:sldLayoutId id="2147484411" r:id="rId10"/>
    <p:sldLayoutId id="2147484415" r:id="rId11"/>
    <p:sldLayoutId id="2147484416" r:id="rId12"/>
    <p:sldLayoutId id="2147484417"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8" name="Text Placeholder 7"/>
          <p:cNvSpPr>
            <a:spLocks noGrp="1"/>
          </p:cNvSpPr>
          <p:nvPr>
            <p:ph type="body" idx="1"/>
          </p:nvPr>
        </p:nvSpPr>
        <p:spPr>
          <a:xfrm>
            <a:off x="274638" y="1485603"/>
            <a:ext cx="11887200" cy="5212061"/>
          </a:xfrm>
          <a:prstGeom prst="rect">
            <a:avLst/>
          </a:prstGeom>
        </p:spPr>
        <p:txBody>
          <a:bodyPr vert="horz" lIns="182880" tIns="146304" rIns="182880" bIns="146304" rtlCol="0">
            <a:no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Title Placeholder 8"/>
          <p:cNvSpPr>
            <a:spLocks noGrp="1"/>
          </p:cNvSpPr>
          <p:nvPr>
            <p:ph type="title"/>
          </p:nvPr>
        </p:nvSpPr>
        <p:spPr>
          <a:xfrm>
            <a:off x="274638" y="298450"/>
            <a:ext cx="11887199" cy="912813"/>
          </a:xfrm>
          <a:prstGeom prst="rect">
            <a:avLst/>
          </a:prstGeom>
        </p:spPr>
        <p:txBody>
          <a:bodyPr vert="horz" lIns="182880" tIns="146304" rIns="182880" bIns="146304" rtlCol="0" anchor="t">
            <a:noAutofit/>
          </a:bodyPr>
          <a:lstStyle/>
          <a:p>
            <a:r>
              <a:rPr lang="en-US" dirty="0" smtClean="0"/>
              <a:t>Click to edit Master title style</a:t>
            </a:r>
            <a:endParaRPr lang="en-US" dirty="0"/>
          </a:p>
        </p:txBody>
      </p:sp>
    </p:spTree>
    <p:extLst>
      <p:ext uri="{BB962C8B-B14F-4D97-AF65-F5344CB8AC3E}">
        <p14:creationId xmlns:p14="http://schemas.microsoft.com/office/powerpoint/2010/main" val="3979172867"/>
      </p:ext>
    </p:extLst>
  </p:cSld>
  <p:clrMap bg1="dk1" tx1="lt1" bg2="dk2" tx2="lt2" accent1="accent1" accent2="accent2" accent3="accent3" accent4="accent4" accent5="accent5" accent6="accent6" hlink="hlink" folHlink="folHlink"/>
  <p:sldLayoutIdLst>
    <p:sldLayoutId id="2147484423" r:id="rId1"/>
    <p:sldLayoutId id="2147484424" r:id="rId2"/>
    <p:sldLayoutId id="2147484425" r:id="rId3"/>
    <p:sldLayoutId id="2147484426" r:id="rId4"/>
    <p:sldLayoutId id="2147484427" r:id="rId5"/>
    <p:sldLayoutId id="2147484428" r:id="rId6"/>
    <p:sldLayoutId id="2147484429" r:id="rId7"/>
    <p:sldLayoutId id="2147484430" r:id="rId8"/>
    <p:sldLayoutId id="2147484431" r:id="rId9"/>
    <p:sldLayoutId id="2147484432" r:id="rId10"/>
    <p:sldLayoutId id="2147484433" r:id="rId11"/>
    <p:sldLayoutId id="2147484434" r:id="rId12"/>
    <p:sldLayoutId id="2147484435" r:id="rId13"/>
  </p:sldLayoutIdLst>
  <p:timing>
    <p:tnLst>
      <p:par>
        <p:cTn id="1" dur="indefinite" restart="never" nodeType="tmRoot"/>
      </p:par>
    </p:tnLst>
  </p:timing>
  <p:txStyles>
    <p:titleStyle>
      <a:lvl1pPr algn="l" defTabSz="914166" rtl="0" eaLnBrk="1" latinLnBrk="0" hangingPunct="1">
        <a:spcBef>
          <a:spcPct val="0"/>
        </a:spcBef>
        <a:buNone/>
        <a:defRPr sz="4800" kern="1200">
          <a:gradFill>
            <a:gsLst>
              <a:gs pos="66981">
                <a:schemeClr val="tx1">
                  <a:lumMod val="75000"/>
                  <a:lumOff val="25000"/>
                </a:schemeClr>
              </a:gs>
              <a:gs pos="0">
                <a:schemeClr val="tx1">
                  <a:lumMod val="75000"/>
                  <a:lumOff val="25000"/>
                </a:schemeClr>
              </a:gs>
            </a:gsLst>
            <a:lin ang="5400000" scaled="0"/>
          </a:gradFill>
          <a:latin typeface="+mj-lt"/>
          <a:ea typeface="+mj-ea"/>
          <a:cs typeface="+mj-cs"/>
        </a:defRPr>
      </a:lvl1pPr>
    </p:titleStyle>
    <p:bodyStyle>
      <a:lvl1pPr marL="0" indent="0" algn="l" defTabSz="914166" rtl="0" eaLnBrk="1" latinLnBrk="0" hangingPunct="1">
        <a:spcBef>
          <a:spcPct val="20000"/>
        </a:spcBef>
        <a:buFont typeface="Arial" pitchFamily="34" charset="0"/>
        <a:buNone/>
        <a:defRPr sz="3600" kern="1200">
          <a:gradFill>
            <a:gsLst>
              <a:gs pos="66981">
                <a:schemeClr val="tx1">
                  <a:lumMod val="75000"/>
                  <a:lumOff val="25000"/>
                </a:schemeClr>
              </a:gs>
              <a:gs pos="0">
                <a:schemeClr val="tx1">
                  <a:lumMod val="75000"/>
                  <a:lumOff val="25000"/>
                </a:schemeClr>
              </a:gs>
            </a:gsLst>
            <a:lin ang="5400000" scaled="0"/>
          </a:gradFill>
          <a:latin typeface="+mj-lt"/>
          <a:ea typeface="+mn-ea"/>
          <a:cs typeface="+mn-cs"/>
        </a:defRPr>
      </a:lvl1pPr>
      <a:lvl2pPr marL="0" indent="0" algn="l" defTabSz="914166" rtl="0" eaLnBrk="1" latinLnBrk="0" hangingPunct="1">
        <a:spcBef>
          <a:spcPct val="20000"/>
        </a:spcBef>
        <a:buFont typeface="Arial" pitchFamily="34" charset="0"/>
        <a:buNone/>
        <a:defRPr sz="2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2pPr>
      <a:lvl3pPr marL="457082" indent="-228541" algn="l" defTabSz="914166" rtl="0" eaLnBrk="1" latinLnBrk="0" hangingPunct="1">
        <a:spcBef>
          <a:spcPct val="20000"/>
        </a:spcBef>
        <a:buFont typeface="Arial" pitchFamily="34" charset="0"/>
        <a:buChar char="•"/>
        <a:defRPr sz="24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3pPr>
      <a:lvl4pPr marL="739586" indent="-282503" algn="l" defTabSz="914166" rtl="0" eaLnBrk="1" latinLnBrk="0" hangingPunct="1">
        <a:spcBef>
          <a:spcPct val="20000"/>
        </a:spcBef>
        <a:buFont typeface="Arial" pitchFamily="34" charset="0"/>
        <a:buChar char="–"/>
        <a:defRPr sz="20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4pPr>
      <a:lvl5pPr marL="1033199" indent="-293612" algn="l" defTabSz="914166" rtl="0" eaLnBrk="1" latinLnBrk="0" hangingPunct="1">
        <a:spcBef>
          <a:spcPct val="20000"/>
        </a:spcBef>
        <a:buFont typeface="Arial" pitchFamily="34" charset="0"/>
        <a:buChar char="»"/>
        <a:defRPr sz="1800" kern="1200">
          <a:gradFill>
            <a:gsLst>
              <a:gs pos="66981">
                <a:schemeClr val="tx1">
                  <a:lumMod val="75000"/>
                  <a:lumOff val="25000"/>
                </a:schemeClr>
              </a:gs>
              <a:gs pos="0">
                <a:schemeClr val="tx1">
                  <a:lumMod val="75000"/>
                  <a:lumOff val="25000"/>
                </a:schemeClr>
              </a:gs>
            </a:gsLst>
            <a:lin ang="5400000" scaled="0"/>
          </a:gradFill>
          <a:latin typeface="+mn-lt"/>
          <a:ea typeface="+mn-ea"/>
          <a:cs typeface="+mn-cs"/>
        </a:defRPr>
      </a:lvl5pPr>
      <a:lvl6pPr marL="2513956"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038"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122"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204" indent="-228541" algn="l" defTabSz="91416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166" rtl="0" eaLnBrk="1" latinLnBrk="0" hangingPunct="1">
        <a:defRPr sz="1800" kern="1200">
          <a:solidFill>
            <a:schemeClr val="tx1"/>
          </a:solidFill>
          <a:latin typeface="+mn-lt"/>
          <a:ea typeface="+mn-ea"/>
          <a:cs typeface="+mn-cs"/>
        </a:defRPr>
      </a:lvl1pPr>
      <a:lvl2pPr marL="457082" algn="l" defTabSz="914166" rtl="0" eaLnBrk="1" latinLnBrk="0" hangingPunct="1">
        <a:defRPr sz="1800" kern="1200">
          <a:solidFill>
            <a:schemeClr val="tx1"/>
          </a:solidFill>
          <a:latin typeface="+mn-lt"/>
          <a:ea typeface="+mn-ea"/>
          <a:cs typeface="+mn-cs"/>
        </a:defRPr>
      </a:lvl2pPr>
      <a:lvl3pPr marL="914166" algn="l" defTabSz="914166" rtl="0" eaLnBrk="1" latinLnBrk="0" hangingPunct="1">
        <a:defRPr sz="1800" kern="1200">
          <a:solidFill>
            <a:schemeClr val="tx1"/>
          </a:solidFill>
          <a:latin typeface="+mn-lt"/>
          <a:ea typeface="+mn-ea"/>
          <a:cs typeface="+mn-cs"/>
        </a:defRPr>
      </a:lvl3pPr>
      <a:lvl4pPr marL="1371249" algn="l" defTabSz="914166" rtl="0" eaLnBrk="1" latinLnBrk="0" hangingPunct="1">
        <a:defRPr sz="1800" kern="1200">
          <a:solidFill>
            <a:schemeClr val="tx1"/>
          </a:solidFill>
          <a:latin typeface="+mn-lt"/>
          <a:ea typeface="+mn-ea"/>
          <a:cs typeface="+mn-cs"/>
        </a:defRPr>
      </a:lvl4pPr>
      <a:lvl5pPr marL="1828332" algn="l" defTabSz="914166" rtl="0" eaLnBrk="1" latinLnBrk="0" hangingPunct="1">
        <a:defRPr sz="1800" kern="1200">
          <a:solidFill>
            <a:schemeClr val="tx1"/>
          </a:solidFill>
          <a:latin typeface="+mn-lt"/>
          <a:ea typeface="+mn-ea"/>
          <a:cs typeface="+mn-cs"/>
        </a:defRPr>
      </a:lvl5pPr>
      <a:lvl6pPr marL="2285415" algn="l" defTabSz="914166" rtl="0" eaLnBrk="1" latinLnBrk="0" hangingPunct="1">
        <a:defRPr sz="1800" kern="1200">
          <a:solidFill>
            <a:schemeClr val="tx1"/>
          </a:solidFill>
          <a:latin typeface="+mn-lt"/>
          <a:ea typeface="+mn-ea"/>
          <a:cs typeface="+mn-cs"/>
        </a:defRPr>
      </a:lvl6pPr>
      <a:lvl7pPr marL="2742498" algn="l" defTabSz="914166" rtl="0" eaLnBrk="1" latinLnBrk="0" hangingPunct="1">
        <a:defRPr sz="1800" kern="1200">
          <a:solidFill>
            <a:schemeClr val="tx1"/>
          </a:solidFill>
          <a:latin typeface="+mn-lt"/>
          <a:ea typeface="+mn-ea"/>
          <a:cs typeface="+mn-cs"/>
        </a:defRPr>
      </a:lvl7pPr>
      <a:lvl8pPr marL="3199581" algn="l" defTabSz="914166" rtl="0" eaLnBrk="1" latinLnBrk="0" hangingPunct="1">
        <a:defRPr sz="1800" kern="1200">
          <a:solidFill>
            <a:schemeClr val="tx1"/>
          </a:solidFill>
          <a:latin typeface="+mn-lt"/>
          <a:ea typeface="+mn-ea"/>
          <a:cs typeface="+mn-cs"/>
        </a:defRPr>
      </a:lvl8pPr>
      <a:lvl9pPr marL="3656663" algn="l" defTabSz="91416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hyperlink" Target="http://attributerouting.net/" TargetMode="Externa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hyperlink" Target="http://owin.org/"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customXml" Target="../../customXml/item2.xml"/><Relationship Id="rId7" Type="http://schemas.openxmlformats.org/officeDocument/2006/relationships/slideLayout" Target="../slideLayouts/slideLayout19.xml"/><Relationship Id="rId2" Type="http://schemas.openxmlformats.org/officeDocument/2006/relationships/customXml" Target="../../customXml/item32.xml"/><Relationship Id="rId1" Type="http://schemas.openxmlformats.org/officeDocument/2006/relationships/customXml" Target="../../customXml/item29.xml"/><Relationship Id="rId6" Type="http://schemas.openxmlformats.org/officeDocument/2006/relationships/customXml" Target="../../customXml/item12.xml"/><Relationship Id="rId5" Type="http://schemas.openxmlformats.org/officeDocument/2006/relationships/customXml" Target="../../customXml/item4.xml"/><Relationship Id="rId4" Type="http://schemas.openxmlformats.org/officeDocument/2006/relationships/customXml" Target="../../customXml/item24.xml"/></Relationships>
</file>

<file path=ppt/slides/_rels/slide28.xml.rels><?xml version="1.0" encoding="UTF-8" standalone="yes"?>
<Relationships xmlns="http://schemas.openxmlformats.org/package/2006/relationships"><Relationship Id="rId8" Type="http://schemas.openxmlformats.org/officeDocument/2006/relationships/customXml" Target="../../customXml/item33.xml"/><Relationship Id="rId3" Type="http://schemas.openxmlformats.org/officeDocument/2006/relationships/customXml" Target="../../customXml/item26.xml"/><Relationship Id="rId7" Type="http://schemas.openxmlformats.org/officeDocument/2006/relationships/customXml" Target="../../customXml/item8.xml"/><Relationship Id="rId2" Type="http://schemas.openxmlformats.org/officeDocument/2006/relationships/customXml" Target="../../customXml/item28.xml"/><Relationship Id="rId1" Type="http://schemas.openxmlformats.org/officeDocument/2006/relationships/customXml" Target="../../customXml/item11.xml"/><Relationship Id="rId6" Type="http://schemas.openxmlformats.org/officeDocument/2006/relationships/customXml" Target="../../customXml/item14.xml"/><Relationship Id="rId5" Type="http://schemas.openxmlformats.org/officeDocument/2006/relationships/customXml" Target="../../customXml/item22.xml"/><Relationship Id="rId10" Type="http://schemas.openxmlformats.org/officeDocument/2006/relationships/slideLayout" Target="../slideLayouts/slideLayout19.xml"/><Relationship Id="rId4" Type="http://schemas.openxmlformats.org/officeDocument/2006/relationships/customXml" Target="../../customXml/item21.xml"/><Relationship Id="rId9" Type="http://schemas.openxmlformats.org/officeDocument/2006/relationships/customXml" Target="../../customXml/item15.xml"/></Relationships>
</file>

<file path=ppt/slides/_rels/slide29.xml.rels><?xml version="1.0" encoding="UTF-8" standalone="yes"?>
<Relationships xmlns="http://schemas.openxmlformats.org/package/2006/relationships"><Relationship Id="rId3" Type="http://schemas.openxmlformats.org/officeDocument/2006/relationships/customXml" Target="../../customXml/item13.xml"/><Relationship Id="rId7" Type="http://schemas.openxmlformats.org/officeDocument/2006/relationships/slideLayout" Target="../slideLayouts/slideLayout19.xml"/><Relationship Id="rId2" Type="http://schemas.openxmlformats.org/officeDocument/2006/relationships/customXml" Target="../../customXml/item20.xml"/><Relationship Id="rId1" Type="http://schemas.openxmlformats.org/officeDocument/2006/relationships/customXml" Target="../../customXml/item9.xml"/><Relationship Id="rId6" Type="http://schemas.openxmlformats.org/officeDocument/2006/relationships/customXml" Target="../../customXml/item10.xml"/><Relationship Id="rId5" Type="http://schemas.openxmlformats.org/officeDocument/2006/relationships/customXml" Target="../../customXml/item1.xml"/><Relationship Id="rId4" Type="http://schemas.openxmlformats.org/officeDocument/2006/relationships/customXml" Target="../../customXml/item1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8" Type="http://schemas.openxmlformats.org/officeDocument/2006/relationships/customXml" Target="../../customXml/item27.xml"/><Relationship Id="rId3" Type="http://schemas.openxmlformats.org/officeDocument/2006/relationships/customXml" Target="../../customXml/item18.xml"/><Relationship Id="rId7" Type="http://schemas.openxmlformats.org/officeDocument/2006/relationships/customXml" Target="../../customXml/item7.xml"/><Relationship Id="rId2" Type="http://schemas.openxmlformats.org/officeDocument/2006/relationships/customXml" Target="../../customXml/item34.xml"/><Relationship Id="rId1" Type="http://schemas.openxmlformats.org/officeDocument/2006/relationships/customXml" Target="../../customXml/item3.xml"/><Relationship Id="rId6" Type="http://schemas.openxmlformats.org/officeDocument/2006/relationships/customXml" Target="../../customXml/item23.xml"/><Relationship Id="rId5" Type="http://schemas.openxmlformats.org/officeDocument/2006/relationships/customXml" Target="../../customXml/item31.xml"/><Relationship Id="rId10" Type="http://schemas.openxmlformats.org/officeDocument/2006/relationships/slideLayout" Target="../slideLayouts/slideLayout19.xml"/><Relationship Id="rId4" Type="http://schemas.openxmlformats.org/officeDocument/2006/relationships/customXml" Target="../../customXml/item16.xml"/><Relationship Id="rId9" Type="http://schemas.openxmlformats.org/officeDocument/2006/relationships/customXml" Target="../../customXml/item5.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customXml" Target="../../customXml/item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hyperlink" Target="http://katanaproject.codeplex.com/" TargetMode="External"/><Relationship Id="rId2" Type="http://schemas.openxmlformats.org/officeDocument/2006/relationships/hyperlink" Target="http://aspnetwebstack.codeplex.com/"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35.xml"/><Relationship Id="rId5" Type="http://schemas.openxmlformats.org/officeDocument/2006/relationships/image" Target="../media/image23.png"/><Relationship Id="rId4" Type="http://schemas.openxmlformats.org/officeDocument/2006/relationships/image" Target="../media/image22.png"/></Relationships>
</file>

<file path=ppt/slides/_rels/slide4.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image" Target="../media/image10.png"/><Relationship Id="rId17" Type="http://schemas.openxmlformats.org/officeDocument/2006/relationships/image" Target="../media/image14.png"/><Relationship Id="rId2" Type="http://schemas.openxmlformats.org/officeDocument/2006/relationships/image" Target="../media/image2.png"/><Relationship Id="rId16" Type="http://schemas.openxmlformats.org/officeDocument/2006/relationships/image" Target="../media/image13.png"/><Relationship Id="rId1" Type="http://schemas.openxmlformats.org/officeDocument/2006/relationships/slideLayout" Target="../slideLayouts/slideLayout22.xml"/><Relationship Id="rId6" Type="http://schemas.openxmlformats.org/officeDocument/2006/relationships/image" Target="../media/image5.png"/><Relationship Id="rId11" Type="http://schemas.microsoft.com/office/2007/relationships/hdphoto" Target="../media/hdphoto2.wdp"/><Relationship Id="rId5" Type="http://schemas.openxmlformats.org/officeDocument/2006/relationships/image" Target="../media/image4.png"/><Relationship Id="rId15" Type="http://schemas.microsoft.com/office/2007/relationships/hdphoto" Target="../media/hdphoto3.wdp"/><Relationship Id="rId10" Type="http://schemas.openxmlformats.org/officeDocument/2006/relationships/image" Target="../media/image9.png"/><Relationship Id="rId4" Type="http://schemas.microsoft.com/office/2007/relationships/hdphoto" Target="../media/hdphoto1.wdp"/><Relationship Id="rId9" Type="http://schemas.openxmlformats.org/officeDocument/2006/relationships/image" Target="../media/image8.png"/><Relationship Id="rId14" Type="http://schemas.openxmlformats.org/officeDocument/2006/relationships/image" Target="../media/image1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image" Target="../media/image10.png"/><Relationship Id="rId17" Type="http://schemas.openxmlformats.org/officeDocument/2006/relationships/image" Target="../media/image14.png"/><Relationship Id="rId2" Type="http://schemas.openxmlformats.org/officeDocument/2006/relationships/image" Target="../media/image2.png"/><Relationship Id="rId16" Type="http://schemas.openxmlformats.org/officeDocument/2006/relationships/image" Target="../media/image13.png"/><Relationship Id="rId1" Type="http://schemas.openxmlformats.org/officeDocument/2006/relationships/slideLayout" Target="../slideLayouts/slideLayout22.xml"/><Relationship Id="rId6" Type="http://schemas.openxmlformats.org/officeDocument/2006/relationships/image" Target="../media/image5.png"/><Relationship Id="rId11" Type="http://schemas.microsoft.com/office/2007/relationships/hdphoto" Target="../media/hdphoto2.wdp"/><Relationship Id="rId5" Type="http://schemas.openxmlformats.org/officeDocument/2006/relationships/image" Target="../media/image4.png"/><Relationship Id="rId15" Type="http://schemas.microsoft.com/office/2007/relationships/hdphoto" Target="../media/hdphoto3.wdp"/><Relationship Id="rId10" Type="http://schemas.openxmlformats.org/officeDocument/2006/relationships/image" Target="../media/image9.png"/><Relationship Id="rId4" Type="http://schemas.microsoft.com/office/2007/relationships/hdphoto" Target="../media/hdphoto1.wdp"/><Relationship Id="rId9" Type="http://schemas.openxmlformats.org/officeDocument/2006/relationships/image" Target="../media/image8.png"/><Relationship Id="rId14" Type="http://schemas.openxmlformats.org/officeDocument/2006/relationships/image" Target="../media/image12.png"/></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1.png"/><Relationship Id="rId18" Type="http://schemas.openxmlformats.org/officeDocument/2006/relationships/image" Target="../media/image15.WMF"/><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image" Target="../media/image10.png"/><Relationship Id="rId17" Type="http://schemas.openxmlformats.org/officeDocument/2006/relationships/image" Target="../media/image14.png"/><Relationship Id="rId2" Type="http://schemas.openxmlformats.org/officeDocument/2006/relationships/image" Target="../media/image2.png"/><Relationship Id="rId16" Type="http://schemas.openxmlformats.org/officeDocument/2006/relationships/image" Target="../media/image13.png"/><Relationship Id="rId20" Type="http://schemas.openxmlformats.org/officeDocument/2006/relationships/image" Target="../media/image17.WMF"/><Relationship Id="rId1" Type="http://schemas.openxmlformats.org/officeDocument/2006/relationships/slideLayout" Target="../slideLayouts/slideLayout22.xml"/><Relationship Id="rId6" Type="http://schemas.openxmlformats.org/officeDocument/2006/relationships/image" Target="../media/image5.png"/><Relationship Id="rId11" Type="http://schemas.microsoft.com/office/2007/relationships/hdphoto" Target="../media/hdphoto2.wdp"/><Relationship Id="rId5" Type="http://schemas.openxmlformats.org/officeDocument/2006/relationships/image" Target="../media/image4.png"/><Relationship Id="rId15" Type="http://schemas.microsoft.com/office/2007/relationships/hdphoto" Target="../media/hdphoto3.wdp"/><Relationship Id="rId10" Type="http://schemas.openxmlformats.org/officeDocument/2006/relationships/image" Target="../media/image9.png"/><Relationship Id="rId19" Type="http://schemas.openxmlformats.org/officeDocument/2006/relationships/image" Target="../media/image16.WMF"/><Relationship Id="rId4" Type="http://schemas.microsoft.com/office/2007/relationships/hdphoto" Target="../media/hdphoto1.wdp"/><Relationship Id="rId9" Type="http://schemas.openxmlformats.org/officeDocument/2006/relationships/image" Target="../media/image8.png"/><Relationship Id="rId1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1.png"/><Relationship Id="rId3" Type="http://schemas.openxmlformats.org/officeDocument/2006/relationships/image" Target="../media/image3.png"/><Relationship Id="rId7" Type="http://schemas.openxmlformats.org/officeDocument/2006/relationships/image" Target="../media/image6.png"/><Relationship Id="rId12" Type="http://schemas.openxmlformats.org/officeDocument/2006/relationships/image" Target="../media/image10.png"/><Relationship Id="rId17" Type="http://schemas.openxmlformats.org/officeDocument/2006/relationships/image" Target="../media/image14.png"/><Relationship Id="rId2" Type="http://schemas.openxmlformats.org/officeDocument/2006/relationships/image" Target="../media/image2.png"/><Relationship Id="rId16" Type="http://schemas.openxmlformats.org/officeDocument/2006/relationships/image" Target="../media/image13.png"/><Relationship Id="rId1" Type="http://schemas.openxmlformats.org/officeDocument/2006/relationships/slideLayout" Target="../slideLayouts/slideLayout22.xml"/><Relationship Id="rId6" Type="http://schemas.openxmlformats.org/officeDocument/2006/relationships/image" Target="../media/image5.png"/><Relationship Id="rId11" Type="http://schemas.microsoft.com/office/2007/relationships/hdphoto" Target="../media/hdphoto2.wdp"/><Relationship Id="rId5" Type="http://schemas.openxmlformats.org/officeDocument/2006/relationships/image" Target="../media/image4.png"/><Relationship Id="rId15" Type="http://schemas.microsoft.com/office/2007/relationships/hdphoto" Target="../media/hdphoto3.wdp"/><Relationship Id="rId10" Type="http://schemas.openxmlformats.org/officeDocument/2006/relationships/image" Target="../media/image9.png"/><Relationship Id="rId4" Type="http://schemas.microsoft.com/office/2007/relationships/hdphoto" Target="../media/hdphoto1.wdp"/><Relationship Id="rId9" Type="http://schemas.openxmlformats.org/officeDocument/2006/relationships/image" Target="../media/image8.png"/><Relationship Id="rId1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hyperlink" Target="http://aspnetwebstack.codeplex.com/" TargetMode="External"/><Relationship Id="rId2" Type="http://schemas.openxmlformats.org/officeDocument/2006/relationships/hyperlink" Target="http://www.asp.net/vnext"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18778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4770438" y="3475148"/>
            <a:ext cx="7391400" cy="914400"/>
          </a:xfrm>
        </p:spPr>
        <p:txBody>
          <a:bodyPr/>
          <a:lstStyle/>
          <a:p>
            <a:r>
              <a:rPr lang="en-US" dirty="0"/>
              <a:t>Attribute routing</a:t>
            </a:r>
          </a:p>
          <a:p>
            <a:r>
              <a:rPr lang="en-US" dirty="0" smtClean="0"/>
              <a:t>OWIN integration</a:t>
            </a:r>
          </a:p>
          <a:p>
            <a:r>
              <a:rPr lang="en-US" dirty="0" smtClean="0"/>
              <a:t>Easier to unit test (</a:t>
            </a:r>
            <a:r>
              <a:rPr lang="en-US" dirty="0" err="1" smtClean="0"/>
              <a:t>IHttpActionResult</a:t>
            </a:r>
            <a:r>
              <a:rPr lang="en-US" dirty="0" smtClean="0"/>
              <a:t>)</a:t>
            </a:r>
          </a:p>
          <a:p>
            <a:r>
              <a:rPr lang="en-US" dirty="0" smtClean="0"/>
              <a:t>Portable Web API clients</a:t>
            </a:r>
          </a:p>
          <a:p>
            <a:r>
              <a:rPr lang="en-US" dirty="0" smtClean="0"/>
              <a:t>OData</a:t>
            </a:r>
            <a:r>
              <a:rPr lang="en-US" dirty="0"/>
              <a:t>: $select, $expand, $</a:t>
            </a:r>
            <a:r>
              <a:rPr lang="en-US" dirty="0" smtClean="0"/>
              <a:t>batch</a:t>
            </a:r>
          </a:p>
          <a:p>
            <a:r>
              <a:rPr lang="en-US" dirty="0" smtClean="0"/>
              <a:t>Request batching</a:t>
            </a:r>
          </a:p>
          <a:p>
            <a:r>
              <a:rPr lang="en-US" dirty="0" smtClean="0"/>
              <a:t>Web </a:t>
            </a:r>
            <a:r>
              <a:rPr lang="en-US" dirty="0"/>
              <a:t>API </a:t>
            </a:r>
            <a:r>
              <a:rPr lang="en-US" dirty="0" smtClean="0"/>
              <a:t>security (CORS, </a:t>
            </a:r>
            <a:r>
              <a:rPr lang="en-US" dirty="0" err="1" smtClean="0"/>
              <a:t>OAuth</a:t>
            </a:r>
            <a:r>
              <a:rPr lang="en-US" dirty="0" smtClean="0"/>
              <a:t> 2.0)</a:t>
            </a:r>
            <a:endParaRPr lang="en-US" dirty="0"/>
          </a:p>
        </p:txBody>
      </p:sp>
      <p:pic>
        <p:nvPicPr>
          <p:cNvPr id="4" name="Picture Placeholder 3"/>
          <p:cNvPicPr>
            <a:picLocks noGrp="1" noChangeAspect="1"/>
          </p:cNvPicPr>
          <p:nvPr>
            <p:ph type="pic" sz="quarter" idx="16"/>
          </p:nvPr>
        </p:nvPicPr>
        <p:blipFill rotWithShape="1">
          <a:blip r:embed="rId2" cstate="email">
            <a:extLst>
              <a:ext uri="{28A0092B-C50C-407E-A947-70E740481C1C}">
                <a14:useLocalDpi xmlns:a14="http://schemas.microsoft.com/office/drawing/2010/main"/>
              </a:ext>
            </a:extLst>
          </a:blip>
          <a:srcRect l="16545" r="16545"/>
          <a:stretch/>
        </p:blipFill>
        <p:spPr/>
      </p:pic>
      <p:sp>
        <p:nvSpPr>
          <p:cNvPr id="5" name="Title 4"/>
          <p:cNvSpPr>
            <a:spLocks noGrp="1"/>
          </p:cNvSpPr>
          <p:nvPr>
            <p:ph type="title"/>
          </p:nvPr>
        </p:nvSpPr>
        <p:spPr/>
        <p:txBody>
          <a:bodyPr/>
          <a:lstStyle/>
          <a:p>
            <a:r>
              <a:rPr lang="en-US" dirty="0"/>
              <a:t>What’s new in ASP.NET Web API 2</a:t>
            </a:r>
          </a:p>
        </p:txBody>
      </p:sp>
    </p:spTree>
    <p:extLst>
      <p:ext uri="{BB962C8B-B14F-4D97-AF65-F5344CB8AC3E}">
        <p14:creationId xmlns:p14="http://schemas.microsoft.com/office/powerpoint/2010/main" val="31246703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1"/>
          </p:nvPr>
        </p:nvSpPr>
        <p:spPr/>
        <p:txBody>
          <a:bodyPr/>
          <a:lstStyle/>
          <a:p>
            <a:r>
              <a:rPr lang="en-US" dirty="0"/>
              <a:t>Bring your routes closer to your resources</a:t>
            </a:r>
          </a:p>
          <a:p>
            <a:endParaRPr lang="en-US" dirty="0"/>
          </a:p>
        </p:txBody>
      </p:sp>
      <p:sp>
        <p:nvSpPr>
          <p:cNvPr id="5" name="Title 4"/>
          <p:cNvSpPr>
            <a:spLocks noGrp="1"/>
          </p:cNvSpPr>
          <p:nvPr>
            <p:ph type="title"/>
          </p:nvPr>
        </p:nvSpPr>
        <p:spPr/>
        <p:txBody>
          <a:bodyPr/>
          <a:lstStyle/>
          <a:p>
            <a:r>
              <a:rPr lang="en-US" dirty="0" smtClean="0"/>
              <a:t>Attribute routing</a:t>
            </a:r>
            <a:endParaRPr lang="en-US" dirty="0"/>
          </a:p>
        </p:txBody>
      </p:sp>
      <p:sp>
        <p:nvSpPr>
          <p:cNvPr id="7" name="Rectangle 6"/>
          <p:cNvSpPr/>
          <p:nvPr/>
        </p:nvSpPr>
        <p:spPr>
          <a:xfrm>
            <a:off x="3505199" y="1821785"/>
            <a:ext cx="8656638" cy="1477328"/>
          </a:xfrm>
          <a:prstGeom prst="rect">
            <a:avLst/>
          </a:prstGeom>
        </p:spPr>
        <p:txBody>
          <a:bodyPr wrap="square">
            <a:spAutoFit/>
          </a:bodyPr>
          <a:lstStyle/>
          <a:p>
            <a:r>
              <a:rPr lang="en-US" dirty="0" err="1" smtClean="0">
                <a:solidFill>
                  <a:srgbClr val="000000"/>
                </a:solidFill>
                <a:highlight>
                  <a:srgbClr val="FFFFFF"/>
                </a:highlight>
                <a:latin typeface="Consolas" panose="020B0609020204030204" pitchFamily="49" charset="0"/>
              </a:rPr>
              <a:t>config.Routes.MapHttpRoute</a:t>
            </a:r>
            <a:r>
              <a:rPr lang="en-US" dirty="0">
                <a:solidFill>
                  <a:srgbClr val="000000"/>
                </a:solidFill>
                <a:highlight>
                  <a:srgbClr val="FFFFFF"/>
                </a:highlight>
                <a:latin typeface="Consolas" panose="020B0609020204030204" pitchFamily="49" charset="0"/>
              </a:rPr>
              <a:t>(</a:t>
            </a:r>
          </a:p>
          <a:p>
            <a:r>
              <a:rPr lang="en-US" dirty="0" smtClean="0">
                <a:solidFill>
                  <a:srgbClr val="000000"/>
                </a:solidFill>
                <a:highlight>
                  <a:srgbClr val="FFFFFF"/>
                </a:highlight>
                <a:latin typeface="Consolas" panose="020B0609020204030204" pitchFamily="49" charset="0"/>
              </a:rPr>
              <a:t>    name</a:t>
            </a:r>
            <a:r>
              <a:rPr lang="en-US" dirty="0">
                <a:solidFill>
                  <a:srgbClr val="000000"/>
                </a:solidFill>
                <a:highlight>
                  <a:srgbClr val="FFFFFF"/>
                </a:highlight>
                <a:latin typeface="Consolas" panose="020B0609020204030204" pitchFamily="49" charset="0"/>
              </a:rPr>
              <a:t>: </a:t>
            </a:r>
            <a:r>
              <a:rPr lang="en-US" dirty="0" smtClean="0">
                <a:solidFill>
                  <a:srgbClr val="A31515"/>
                </a:solidFill>
                <a:highlight>
                  <a:srgbClr val="FFFFFF"/>
                </a:highlight>
                <a:latin typeface="Consolas" panose="020B0609020204030204" pitchFamily="49" charset="0"/>
              </a:rPr>
              <a:t>“</a:t>
            </a:r>
            <a:r>
              <a:rPr lang="en-US" dirty="0" err="1" smtClean="0">
                <a:solidFill>
                  <a:srgbClr val="A31515"/>
                </a:solidFill>
                <a:highlight>
                  <a:srgbClr val="FFFFFF"/>
                </a:highlight>
                <a:latin typeface="Consolas" panose="020B0609020204030204" pitchFamily="49" charset="0"/>
              </a:rPr>
              <a:t>TodosForTodoList</a:t>
            </a:r>
            <a:r>
              <a:rPr lang="en-US" dirty="0" smtClean="0">
                <a:solidFill>
                  <a:srgbClr val="A31515"/>
                </a:solidFill>
                <a:highlight>
                  <a:srgbClr val="FFFFFF"/>
                </a:highlight>
                <a:latin typeface="Consolas" panose="020B0609020204030204" pitchFamily="49" charset="0"/>
              </a:rPr>
              <a:t>"</a:t>
            </a:r>
            <a:r>
              <a:rPr lang="en-US" dirty="0" smtClean="0">
                <a:solidFill>
                  <a:srgbClr val="000000"/>
                </a:solidFill>
                <a:highlight>
                  <a:srgbClr val="FFFFFF"/>
                </a:highlight>
                <a:latin typeface="Consolas" panose="020B0609020204030204" pitchFamily="49" charset="0"/>
              </a:rPr>
              <a:t>,</a:t>
            </a:r>
            <a:endParaRPr lang="en-US" dirty="0">
              <a:solidFill>
                <a:srgbClr val="000000"/>
              </a:solidFill>
              <a:highlight>
                <a:srgbClr val="FFFFFF"/>
              </a:highlight>
              <a:latin typeface="Consolas" panose="020B0609020204030204" pitchFamily="49" charset="0"/>
            </a:endParaRPr>
          </a:p>
          <a:p>
            <a:r>
              <a:rPr lang="en-US" dirty="0" smtClean="0">
                <a:solidFill>
                  <a:srgbClr val="000000"/>
                </a:solidFill>
                <a:highlight>
                  <a:srgbClr val="FFFFFF"/>
                </a:highlight>
                <a:latin typeface="Consolas" panose="020B0609020204030204" pitchFamily="49" charset="0"/>
              </a:rPr>
              <a:t>    </a:t>
            </a:r>
            <a:r>
              <a:rPr lang="en-US" dirty="0" err="1" smtClean="0">
                <a:solidFill>
                  <a:srgbClr val="000000"/>
                </a:solidFill>
                <a:highlight>
                  <a:srgbClr val="FFFFFF"/>
                </a:highlight>
                <a:latin typeface="Consolas" panose="020B0609020204030204" pitchFamily="49" charset="0"/>
              </a:rPr>
              <a:t>routeTemplate</a:t>
            </a:r>
            <a:r>
              <a:rPr lang="en-US" dirty="0">
                <a:solidFill>
                  <a:srgbClr val="000000"/>
                </a:solidFill>
                <a:highlight>
                  <a:srgbClr val="FFFFFF"/>
                </a:highlight>
                <a:latin typeface="Consolas" panose="020B0609020204030204" pitchFamily="49" charset="0"/>
              </a:rPr>
              <a:t>: </a:t>
            </a:r>
            <a:r>
              <a:rPr lang="en-US" dirty="0">
                <a:solidFill>
                  <a:srgbClr val="A31515"/>
                </a:solidFill>
                <a:highlight>
                  <a:srgbClr val="FFFFFF"/>
                </a:highlight>
                <a:latin typeface="Consolas" panose="020B0609020204030204" pitchFamily="49" charset="0"/>
              </a:rPr>
              <a:t>"</a:t>
            </a:r>
            <a:r>
              <a:rPr lang="en-US" dirty="0" err="1" smtClean="0">
                <a:solidFill>
                  <a:srgbClr val="A31515"/>
                </a:solidFill>
                <a:highlight>
                  <a:srgbClr val="FFFFFF"/>
                </a:highlight>
                <a:latin typeface="Consolas" panose="020B0609020204030204" pitchFamily="49" charset="0"/>
              </a:rPr>
              <a:t>api</a:t>
            </a:r>
            <a:r>
              <a:rPr lang="en-US" dirty="0" smtClean="0">
                <a:solidFill>
                  <a:srgbClr val="A31515"/>
                </a:solidFill>
                <a:highlight>
                  <a:srgbClr val="FFFFFF"/>
                </a:highlight>
                <a:latin typeface="Consolas" panose="020B0609020204030204" pitchFamily="49" charset="0"/>
              </a:rPr>
              <a:t>/</a:t>
            </a:r>
            <a:r>
              <a:rPr lang="en-US" dirty="0" err="1" smtClean="0">
                <a:solidFill>
                  <a:srgbClr val="A31515"/>
                </a:solidFill>
                <a:highlight>
                  <a:srgbClr val="FFFFFF"/>
                </a:highlight>
                <a:latin typeface="Consolas" panose="020B0609020204030204" pitchFamily="49" charset="0"/>
              </a:rPr>
              <a:t>todolists</a:t>
            </a:r>
            <a:r>
              <a:rPr lang="en-US" dirty="0" smtClean="0">
                <a:solidFill>
                  <a:srgbClr val="A31515"/>
                </a:solidFill>
                <a:highlight>
                  <a:srgbClr val="FFFFFF"/>
                </a:highlight>
                <a:latin typeface="Consolas" panose="020B0609020204030204" pitchFamily="49" charset="0"/>
              </a:rPr>
              <a:t>/{</a:t>
            </a:r>
            <a:r>
              <a:rPr lang="en-US" dirty="0">
                <a:solidFill>
                  <a:srgbClr val="A31515"/>
                </a:solidFill>
                <a:highlight>
                  <a:srgbClr val="FFFFFF"/>
                </a:highlight>
                <a:latin typeface="Consolas" panose="020B0609020204030204" pitchFamily="49" charset="0"/>
              </a:rPr>
              <a:t>id</a:t>
            </a:r>
            <a:r>
              <a:rPr lang="en-US" dirty="0" smtClean="0">
                <a:solidFill>
                  <a:srgbClr val="A31515"/>
                </a:solidFill>
                <a:highlight>
                  <a:srgbClr val="FFFFFF"/>
                </a:highlight>
                <a:latin typeface="Consolas" panose="020B0609020204030204" pitchFamily="49" charset="0"/>
              </a:rPr>
              <a:t>}/</a:t>
            </a:r>
            <a:r>
              <a:rPr lang="en-US" dirty="0" err="1" smtClean="0">
                <a:solidFill>
                  <a:srgbClr val="A31515"/>
                </a:solidFill>
                <a:highlight>
                  <a:srgbClr val="FFFFFF"/>
                </a:highlight>
                <a:latin typeface="Consolas" panose="020B0609020204030204" pitchFamily="49" charset="0"/>
              </a:rPr>
              <a:t>todos</a:t>
            </a:r>
            <a:r>
              <a:rPr lang="en-US" dirty="0" smtClean="0">
                <a:solidFill>
                  <a:srgbClr val="A31515"/>
                </a:solidFill>
                <a:highlight>
                  <a:srgbClr val="FFFFFF"/>
                </a:highlight>
                <a:latin typeface="Consolas" panose="020B0609020204030204" pitchFamily="49" charset="0"/>
              </a:rPr>
              <a:t>"</a:t>
            </a:r>
            <a:r>
              <a:rPr lang="en-US" dirty="0" smtClean="0">
                <a:solidFill>
                  <a:srgbClr val="000000"/>
                </a:solidFill>
                <a:highlight>
                  <a:srgbClr val="FFFFFF"/>
                </a:highlight>
                <a:latin typeface="Consolas" panose="020B0609020204030204" pitchFamily="49" charset="0"/>
              </a:rPr>
              <a:t>,</a:t>
            </a:r>
            <a:endParaRPr lang="en-US" dirty="0">
              <a:solidFill>
                <a:srgbClr val="000000"/>
              </a:solidFill>
              <a:highlight>
                <a:srgbClr val="FFFFFF"/>
              </a:highlight>
              <a:latin typeface="Consolas" panose="020B0609020204030204" pitchFamily="49" charset="0"/>
            </a:endParaRPr>
          </a:p>
          <a:p>
            <a:r>
              <a:rPr lang="en-US" dirty="0" smtClean="0">
                <a:solidFill>
                  <a:srgbClr val="000000"/>
                </a:solidFill>
                <a:highlight>
                  <a:srgbClr val="FFFFFF"/>
                </a:highlight>
                <a:latin typeface="Consolas" panose="020B0609020204030204" pitchFamily="49" charset="0"/>
              </a:rPr>
              <a:t>    defaults</a:t>
            </a:r>
            <a:r>
              <a:rPr lang="en-US" dirty="0">
                <a:solidFill>
                  <a:srgbClr val="000000"/>
                </a:solidFill>
                <a:highlight>
                  <a:srgbClr val="FFFFFF"/>
                </a:highlight>
                <a:latin typeface="Consolas" panose="020B0609020204030204" pitchFamily="49" charset="0"/>
              </a:rPr>
              <a:t>: </a:t>
            </a:r>
            <a:r>
              <a:rPr lang="en-US" dirty="0" smtClean="0">
                <a:solidFill>
                  <a:srgbClr val="0000FF"/>
                </a:solidFill>
                <a:highlight>
                  <a:srgbClr val="FFFFFF"/>
                </a:highlight>
                <a:latin typeface="Consolas" panose="020B0609020204030204" pitchFamily="49" charset="0"/>
              </a:rPr>
              <a:t>new</a:t>
            </a:r>
            <a:r>
              <a:rPr lang="en-US" dirty="0" smtClean="0">
                <a:solidFill>
                  <a:srgbClr val="000000"/>
                </a:solidFill>
                <a:highlight>
                  <a:srgbClr val="FFFFFF"/>
                </a:highlight>
                <a:latin typeface="Consolas" panose="020B0609020204030204" pitchFamily="49" charset="0"/>
              </a:rPr>
              <a:t> { controller = “</a:t>
            </a:r>
            <a:r>
              <a:rPr lang="en-US" dirty="0" err="1" smtClean="0">
                <a:solidFill>
                  <a:srgbClr val="000000"/>
                </a:solidFill>
                <a:highlight>
                  <a:srgbClr val="FFFFFF"/>
                </a:highlight>
                <a:latin typeface="Consolas" panose="020B0609020204030204" pitchFamily="49" charset="0"/>
              </a:rPr>
              <a:t>todolists</a:t>
            </a:r>
            <a:r>
              <a:rPr lang="en-US" dirty="0" smtClean="0">
                <a:solidFill>
                  <a:srgbClr val="000000"/>
                </a:solidFill>
                <a:highlight>
                  <a:srgbClr val="FFFFFF"/>
                </a:highlight>
                <a:latin typeface="Consolas" panose="020B0609020204030204" pitchFamily="49" charset="0"/>
              </a:rPr>
              <a:t>”, action = “</a:t>
            </a:r>
            <a:r>
              <a:rPr lang="en-US" dirty="0" err="1" smtClean="0">
                <a:solidFill>
                  <a:srgbClr val="000000"/>
                </a:solidFill>
                <a:highlight>
                  <a:srgbClr val="FFFFFF"/>
                </a:highlight>
                <a:latin typeface="Consolas" panose="020B0609020204030204" pitchFamily="49" charset="0"/>
              </a:rPr>
              <a:t>GetTodos</a:t>
            </a:r>
            <a:r>
              <a:rPr lang="en-US" dirty="0" smtClean="0">
                <a:solidFill>
                  <a:srgbClr val="000000"/>
                </a:solidFill>
                <a:highlight>
                  <a:srgbClr val="FFFFFF"/>
                </a:highlight>
                <a:latin typeface="Consolas" panose="020B0609020204030204" pitchFamily="49" charset="0"/>
              </a:rPr>
              <a:t>” }</a:t>
            </a:r>
          </a:p>
          <a:p>
            <a:r>
              <a:rPr lang="en-US" dirty="0" smtClean="0">
                <a:solidFill>
                  <a:srgbClr val="000000"/>
                </a:solidFill>
                <a:highlight>
                  <a:srgbClr val="FFFFFF"/>
                </a:highlight>
                <a:latin typeface="Consolas" panose="020B0609020204030204" pitchFamily="49" charset="0"/>
              </a:rPr>
              <a:t>);</a:t>
            </a:r>
            <a:endParaRPr lang="en-US" dirty="0"/>
          </a:p>
        </p:txBody>
      </p:sp>
      <p:sp>
        <p:nvSpPr>
          <p:cNvPr id="8" name="Rectangle 7"/>
          <p:cNvSpPr/>
          <p:nvPr/>
        </p:nvSpPr>
        <p:spPr bwMode="auto">
          <a:xfrm>
            <a:off x="4694237" y="3604835"/>
            <a:ext cx="3276600" cy="4572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Controller Selector</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p:cNvSpPr/>
          <p:nvPr/>
        </p:nvSpPr>
        <p:spPr bwMode="auto">
          <a:xfrm>
            <a:off x="4694237" y="4585725"/>
            <a:ext cx="3276600" cy="4572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1600" spc="-102" smtClean="0">
                <a:gradFill>
                  <a:gsLst>
                    <a:gs pos="0">
                      <a:srgbClr val="FFFFFF"/>
                    </a:gs>
                    <a:gs pos="100000">
                      <a:srgbClr val="FFFFFF"/>
                    </a:gs>
                  </a:gsLst>
                  <a:lin ang="5400000" scaled="0"/>
                </a:gradFill>
                <a:ea typeface="Segoe UI" pitchFamily="34" charset="0"/>
                <a:cs typeface="Segoe UI" pitchFamily="34" charset="0"/>
              </a:rPr>
              <a:t>Action Selector</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a:xfrm>
            <a:off x="3505162" y="5642530"/>
            <a:ext cx="6613524" cy="369332"/>
          </a:xfrm>
          <a:prstGeom prst="rect">
            <a:avLst/>
          </a:prstGeom>
        </p:spPr>
        <p:txBody>
          <a:bodyPr wrap="square">
            <a:spAutoFit/>
          </a:bodyPr>
          <a:lstStyle/>
          <a:p>
            <a:r>
              <a:rPr lang="en-US" dirty="0" smtClean="0">
                <a:solidFill>
                  <a:srgbClr val="0000FF"/>
                </a:solidFill>
                <a:highlight>
                  <a:srgbClr val="FFFFFF"/>
                </a:highlight>
                <a:latin typeface="Consolas" panose="020B0609020204030204" pitchFamily="49" charset="0"/>
              </a:rPr>
              <a:t>public</a:t>
            </a:r>
            <a:r>
              <a:rPr lang="en-US" dirty="0" smtClean="0">
                <a:solidFill>
                  <a:srgbClr val="000000"/>
                </a:solidFill>
                <a:highlight>
                  <a:srgbClr val="FFFFFF"/>
                </a:highlight>
                <a:latin typeface="Consolas" panose="020B0609020204030204" pitchFamily="49" charset="0"/>
              </a:rPr>
              <a:t> </a:t>
            </a:r>
            <a:r>
              <a:rPr lang="en-US" dirty="0" err="1" smtClean="0">
                <a:solidFill>
                  <a:srgbClr val="2B91AF"/>
                </a:solidFill>
                <a:highlight>
                  <a:srgbClr val="FFFFFF"/>
                </a:highlight>
                <a:latin typeface="Consolas" panose="020B0609020204030204" pitchFamily="49" charset="0"/>
              </a:rPr>
              <a:t>IEnumerable</a:t>
            </a:r>
            <a:r>
              <a:rPr lang="en-US" dirty="0" smtClean="0">
                <a:solidFill>
                  <a:srgbClr val="000000"/>
                </a:solidFill>
                <a:highlight>
                  <a:srgbClr val="FFFFFF"/>
                </a:highlight>
                <a:latin typeface="Consolas" panose="020B0609020204030204" pitchFamily="49" charset="0"/>
              </a:rPr>
              <a:t>&lt;</a:t>
            </a:r>
            <a:r>
              <a:rPr lang="en-US" dirty="0" err="1" smtClean="0">
                <a:solidFill>
                  <a:srgbClr val="2B91AF"/>
                </a:solidFill>
                <a:highlight>
                  <a:srgbClr val="FFFFFF"/>
                </a:highlight>
                <a:latin typeface="Consolas" panose="020B0609020204030204" pitchFamily="49" charset="0"/>
              </a:rPr>
              <a:t>TodoItem</a:t>
            </a:r>
            <a:r>
              <a:rPr lang="en-US" dirty="0" smtClean="0">
                <a:solidFill>
                  <a:srgbClr val="000000"/>
                </a:solidFill>
                <a:highlight>
                  <a:srgbClr val="FFFFFF"/>
                </a:highlight>
                <a:latin typeface="Consolas" panose="020B0609020204030204" pitchFamily="49" charset="0"/>
              </a:rPr>
              <a:t>&gt; </a:t>
            </a:r>
            <a:r>
              <a:rPr lang="en-US" dirty="0" err="1" smtClean="0">
                <a:solidFill>
                  <a:srgbClr val="000000"/>
                </a:solidFill>
                <a:highlight>
                  <a:srgbClr val="FFFFFF"/>
                </a:highlight>
                <a:latin typeface="Consolas" panose="020B0609020204030204" pitchFamily="49" charset="0"/>
              </a:rPr>
              <a:t>GetTodos</a:t>
            </a:r>
            <a:r>
              <a:rPr lang="en-US" dirty="0" smtClean="0">
                <a:solidFill>
                  <a:srgbClr val="000000"/>
                </a:solidFill>
                <a:highlight>
                  <a:srgbClr val="FFFFFF"/>
                </a:highlight>
                <a:latin typeface="Consolas" panose="020B0609020204030204" pitchFamily="49" charset="0"/>
              </a:rPr>
              <a:t>() { … }</a:t>
            </a:r>
            <a:endParaRPr lang="en-US" dirty="0">
              <a:solidFill>
                <a:srgbClr val="000000"/>
              </a:solidFill>
              <a:highlight>
                <a:srgbClr val="FFFFFF"/>
              </a:highlight>
              <a:latin typeface="Consolas" panose="020B0609020204030204" pitchFamily="49" charset="0"/>
            </a:endParaRPr>
          </a:p>
        </p:txBody>
      </p:sp>
      <p:sp>
        <p:nvSpPr>
          <p:cNvPr id="12" name="Down Arrow 11"/>
          <p:cNvSpPr/>
          <p:nvPr/>
        </p:nvSpPr>
        <p:spPr bwMode="auto">
          <a:xfrm>
            <a:off x="6090221" y="3144864"/>
            <a:ext cx="484632" cy="417490"/>
          </a:xfrm>
          <a:prstGeom prst="downArrow">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3" name="Down Arrow 12"/>
          <p:cNvSpPr/>
          <p:nvPr/>
        </p:nvSpPr>
        <p:spPr bwMode="auto">
          <a:xfrm>
            <a:off x="6090221" y="4122750"/>
            <a:ext cx="484632" cy="417490"/>
          </a:xfrm>
          <a:prstGeom prst="downArrow">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4" name="Down Arrow 13"/>
          <p:cNvSpPr/>
          <p:nvPr/>
        </p:nvSpPr>
        <p:spPr bwMode="auto">
          <a:xfrm>
            <a:off x="6090221" y="5088410"/>
            <a:ext cx="484632" cy="417490"/>
          </a:xfrm>
          <a:prstGeom prst="downArrow">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5298494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1"/>
          </p:nvPr>
        </p:nvSpPr>
        <p:spPr/>
        <p:txBody>
          <a:bodyPr/>
          <a:lstStyle/>
          <a:p>
            <a:r>
              <a:rPr lang="en-US" dirty="0"/>
              <a:t>Bring your routes closer to your resources</a:t>
            </a:r>
          </a:p>
          <a:p>
            <a:endParaRPr lang="en-US" dirty="0"/>
          </a:p>
        </p:txBody>
      </p:sp>
      <p:sp>
        <p:nvSpPr>
          <p:cNvPr id="5" name="Title 4"/>
          <p:cNvSpPr>
            <a:spLocks noGrp="1"/>
          </p:cNvSpPr>
          <p:nvPr>
            <p:ph type="title"/>
          </p:nvPr>
        </p:nvSpPr>
        <p:spPr/>
        <p:txBody>
          <a:bodyPr/>
          <a:lstStyle/>
          <a:p>
            <a:r>
              <a:rPr lang="en-US" dirty="0" smtClean="0"/>
              <a:t>Attribute routing</a:t>
            </a:r>
            <a:endParaRPr lang="en-US" dirty="0"/>
          </a:p>
        </p:txBody>
      </p:sp>
      <p:sp>
        <p:nvSpPr>
          <p:cNvPr id="10" name="Rectangle 9"/>
          <p:cNvSpPr/>
          <p:nvPr/>
        </p:nvSpPr>
        <p:spPr>
          <a:xfrm>
            <a:off x="3551237" y="1820862"/>
            <a:ext cx="6613524" cy="1477328"/>
          </a:xfrm>
          <a:prstGeom prst="rect">
            <a:avLst/>
          </a:prstGeom>
        </p:spPr>
        <p:txBody>
          <a:bodyPr wrap="square">
            <a:spAutoFit/>
          </a:bodyPr>
          <a:lstStyle/>
          <a:p>
            <a:r>
              <a:rPr lang="en-US" dirty="0" err="1" smtClean="0">
                <a:solidFill>
                  <a:srgbClr val="000000"/>
                </a:solidFill>
                <a:highlight>
                  <a:srgbClr val="FFFFFF"/>
                </a:highlight>
                <a:latin typeface="Consolas" panose="020B0609020204030204" pitchFamily="49" charset="0"/>
              </a:rPr>
              <a:t>config.MapHttpAttributeRoutes</a:t>
            </a:r>
            <a:r>
              <a:rPr lang="en-US" dirty="0" smtClean="0">
                <a:solidFill>
                  <a:srgbClr val="000000"/>
                </a:solidFill>
                <a:highlight>
                  <a:srgbClr val="FFFFFF"/>
                </a:highlight>
                <a:latin typeface="Consolas" panose="020B0609020204030204" pitchFamily="49" charset="0"/>
              </a:rPr>
              <a:t>();</a:t>
            </a:r>
          </a:p>
          <a:p>
            <a:endParaRPr lang="en-US" dirty="0">
              <a:solidFill>
                <a:srgbClr val="000000"/>
              </a:solidFill>
              <a:highlight>
                <a:srgbClr val="FFFFFF"/>
              </a:highlight>
              <a:latin typeface="Consolas" panose="020B0609020204030204" pitchFamily="49" charset="0"/>
            </a:endParaRPr>
          </a:p>
          <a:p>
            <a:endParaRPr lang="en-US" dirty="0" smtClean="0">
              <a:solidFill>
                <a:srgbClr val="000000"/>
              </a:solidFill>
              <a:highlight>
                <a:srgbClr val="FFFFFF"/>
              </a:highlight>
              <a:latin typeface="Consolas" panose="020B0609020204030204" pitchFamily="49" charset="0"/>
            </a:endParaRPr>
          </a:p>
          <a:p>
            <a:r>
              <a:rPr lang="en-US" dirty="0" smtClean="0">
                <a:solidFill>
                  <a:srgbClr val="000000"/>
                </a:solidFill>
                <a:highlight>
                  <a:srgbClr val="FFFFFF"/>
                </a:highlight>
                <a:latin typeface="Consolas" panose="020B0609020204030204" pitchFamily="49" charset="0"/>
              </a:rPr>
              <a:t>[</a:t>
            </a:r>
            <a:r>
              <a:rPr lang="en-US" dirty="0" err="1">
                <a:solidFill>
                  <a:srgbClr val="2B91AF"/>
                </a:solidFill>
                <a:highlight>
                  <a:srgbClr val="FFFFFF"/>
                </a:highlight>
                <a:latin typeface="Consolas" panose="020B0609020204030204" pitchFamily="49" charset="0"/>
              </a:rPr>
              <a:t>HttpGet</a:t>
            </a:r>
            <a:r>
              <a:rPr lang="en-US" dirty="0">
                <a:solidFill>
                  <a:srgbClr val="000000"/>
                </a:solidFill>
                <a:highlight>
                  <a:srgbClr val="FFFFFF"/>
                </a:highlight>
                <a:latin typeface="Consolas" panose="020B0609020204030204" pitchFamily="49" charset="0"/>
              </a:rPr>
              <a:t>(</a:t>
            </a:r>
            <a:r>
              <a:rPr lang="en-US" dirty="0">
                <a:solidFill>
                  <a:srgbClr val="A31515"/>
                </a:solidFill>
                <a:highlight>
                  <a:srgbClr val="FFFFFF"/>
                </a:highlight>
                <a:latin typeface="Consolas" panose="020B0609020204030204" pitchFamily="49" charset="0"/>
              </a:rPr>
              <a:t>"</a:t>
            </a:r>
            <a:r>
              <a:rPr lang="en-US" dirty="0" err="1">
                <a:solidFill>
                  <a:srgbClr val="A31515"/>
                </a:solidFill>
                <a:highlight>
                  <a:srgbClr val="FFFFFF"/>
                </a:highlight>
                <a:latin typeface="Consolas" panose="020B0609020204030204" pitchFamily="49" charset="0"/>
              </a:rPr>
              <a:t>api</a:t>
            </a:r>
            <a:r>
              <a:rPr lang="en-US" dirty="0">
                <a:solidFill>
                  <a:srgbClr val="A31515"/>
                </a:solidFill>
                <a:highlight>
                  <a:srgbClr val="FFFFFF"/>
                </a:highlight>
                <a:latin typeface="Consolas" panose="020B0609020204030204" pitchFamily="49" charset="0"/>
              </a:rPr>
              <a:t>/</a:t>
            </a:r>
            <a:r>
              <a:rPr lang="en-US" dirty="0" err="1">
                <a:solidFill>
                  <a:srgbClr val="A31515"/>
                </a:solidFill>
                <a:highlight>
                  <a:srgbClr val="FFFFFF"/>
                </a:highlight>
                <a:latin typeface="Consolas" panose="020B0609020204030204" pitchFamily="49" charset="0"/>
              </a:rPr>
              <a:t>todolists</a:t>
            </a:r>
            <a:r>
              <a:rPr lang="en-US" dirty="0">
                <a:solidFill>
                  <a:srgbClr val="A31515"/>
                </a:solidFill>
                <a:highlight>
                  <a:srgbClr val="FFFFFF"/>
                </a:highlight>
                <a:latin typeface="Consolas" panose="020B0609020204030204" pitchFamily="49" charset="0"/>
              </a:rPr>
              <a:t>/{id}/</a:t>
            </a:r>
            <a:r>
              <a:rPr lang="en-US" dirty="0" err="1">
                <a:solidFill>
                  <a:srgbClr val="A31515"/>
                </a:solidFill>
                <a:highlight>
                  <a:srgbClr val="FFFFFF"/>
                </a:highlight>
                <a:latin typeface="Consolas" panose="020B0609020204030204" pitchFamily="49" charset="0"/>
              </a:rPr>
              <a:t>todos</a:t>
            </a:r>
            <a:r>
              <a:rPr lang="en-US" dirty="0">
                <a:solidFill>
                  <a:srgbClr val="A31515"/>
                </a:solidFill>
                <a:highlight>
                  <a:srgbClr val="FFFFFF"/>
                </a:highlight>
                <a:latin typeface="Consolas" panose="020B0609020204030204" pitchFamily="49" charset="0"/>
              </a:rPr>
              <a:t>"</a:t>
            </a:r>
            <a:r>
              <a:rPr lang="en-US" dirty="0">
                <a:solidFill>
                  <a:srgbClr val="000000"/>
                </a:solidFill>
                <a:highlight>
                  <a:srgbClr val="FFFFFF"/>
                </a:highlight>
                <a:latin typeface="Consolas" panose="020B0609020204030204" pitchFamily="49" charset="0"/>
              </a:rPr>
              <a:t>)]</a:t>
            </a:r>
            <a:endParaRPr lang="en-US" dirty="0" smtClean="0">
              <a:solidFill>
                <a:srgbClr val="0000FF"/>
              </a:solidFill>
              <a:highlight>
                <a:srgbClr val="FFFFFF"/>
              </a:highlight>
              <a:latin typeface="Consolas" panose="020B0609020204030204" pitchFamily="49" charset="0"/>
            </a:endParaRPr>
          </a:p>
          <a:p>
            <a:r>
              <a:rPr lang="en-US" dirty="0" smtClean="0">
                <a:solidFill>
                  <a:srgbClr val="0000FF"/>
                </a:solidFill>
                <a:highlight>
                  <a:srgbClr val="FFFFFF"/>
                </a:highlight>
                <a:latin typeface="Consolas" panose="020B0609020204030204" pitchFamily="49" charset="0"/>
              </a:rPr>
              <a:t>public</a:t>
            </a:r>
            <a:r>
              <a:rPr lang="en-US" dirty="0" smtClean="0">
                <a:solidFill>
                  <a:srgbClr val="000000"/>
                </a:solidFill>
                <a:highlight>
                  <a:srgbClr val="FFFFFF"/>
                </a:highlight>
                <a:latin typeface="Consolas" panose="020B0609020204030204" pitchFamily="49" charset="0"/>
              </a:rPr>
              <a:t> </a:t>
            </a:r>
            <a:r>
              <a:rPr lang="en-US" dirty="0" err="1" smtClean="0">
                <a:solidFill>
                  <a:srgbClr val="2B91AF"/>
                </a:solidFill>
                <a:highlight>
                  <a:srgbClr val="FFFFFF"/>
                </a:highlight>
                <a:latin typeface="Consolas" panose="020B0609020204030204" pitchFamily="49" charset="0"/>
              </a:rPr>
              <a:t>IEnumerable</a:t>
            </a:r>
            <a:r>
              <a:rPr lang="en-US" dirty="0" smtClean="0">
                <a:solidFill>
                  <a:srgbClr val="000000"/>
                </a:solidFill>
                <a:highlight>
                  <a:srgbClr val="FFFFFF"/>
                </a:highlight>
                <a:latin typeface="Consolas" panose="020B0609020204030204" pitchFamily="49" charset="0"/>
              </a:rPr>
              <a:t>&lt;</a:t>
            </a:r>
            <a:r>
              <a:rPr lang="en-US" dirty="0" err="1" smtClean="0">
                <a:solidFill>
                  <a:srgbClr val="2B91AF"/>
                </a:solidFill>
                <a:highlight>
                  <a:srgbClr val="FFFFFF"/>
                </a:highlight>
                <a:latin typeface="Consolas" panose="020B0609020204030204" pitchFamily="49" charset="0"/>
              </a:rPr>
              <a:t>TodoItem</a:t>
            </a:r>
            <a:r>
              <a:rPr lang="en-US" dirty="0" smtClean="0">
                <a:solidFill>
                  <a:srgbClr val="000000"/>
                </a:solidFill>
                <a:highlight>
                  <a:srgbClr val="FFFFFF"/>
                </a:highlight>
                <a:latin typeface="Consolas" panose="020B0609020204030204" pitchFamily="49" charset="0"/>
              </a:rPr>
              <a:t>&gt; </a:t>
            </a:r>
            <a:r>
              <a:rPr lang="en-US" dirty="0" err="1">
                <a:solidFill>
                  <a:srgbClr val="0000FF"/>
                </a:solidFill>
                <a:highlight>
                  <a:srgbClr val="FFFFFF"/>
                </a:highlight>
                <a:latin typeface="Consolas" panose="020B0609020204030204" pitchFamily="49" charset="0"/>
              </a:rPr>
              <a:t>GetTodos</a:t>
            </a:r>
            <a:r>
              <a:rPr lang="en-US" dirty="0">
                <a:solidFill>
                  <a:srgbClr val="0000FF"/>
                </a:solidFill>
                <a:highlight>
                  <a:srgbClr val="FFFFFF"/>
                </a:highlight>
                <a:latin typeface="Consolas" panose="020B0609020204030204" pitchFamily="49" charset="0"/>
              </a:rPr>
              <a:t>(</a:t>
            </a:r>
            <a:r>
              <a:rPr lang="en-US" dirty="0" err="1">
                <a:solidFill>
                  <a:srgbClr val="0000FF"/>
                </a:solidFill>
                <a:highlight>
                  <a:srgbClr val="FFFFFF"/>
                </a:highlight>
                <a:latin typeface="Consolas" panose="020B0609020204030204" pitchFamily="49" charset="0"/>
              </a:rPr>
              <a:t>int</a:t>
            </a:r>
            <a:r>
              <a:rPr lang="en-US" dirty="0" smtClean="0">
                <a:solidFill>
                  <a:srgbClr val="000000"/>
                </a:solidFill>
                <a:highlight>
                  <a:srgbClr val="FFFFFF"/>
                </a:highlight>
                <a:latin typeface="Consolas" panose="020B0609020204030204" pitchFamily="49" charset="0"/>
              </a:rPr>
              <a:t> id) { … }</a:t>
            </a:r>
            <a:endParaRPr lang="en-US" dirty="0">
              <a:solidFill>
                <a:srgbClr val="000000"/>
              </a:solidFill>
              <a:highlight>
                <a:srgbClr val="FFFFFF"/>
              </a:highlight>
              <a:latin typeface="Consolas" panose="020B0609020204030204" pitchFamily="49" charset="0"/>
            </a:endParaRPr>
          </a:p>
        </p:txBody>
      </p:sp>
    </p:spTree>
    <p:extLst>
      <p:ext uri="{BB962C8B-B14F-4D97-AF65-F5344CB8AC3E}">
        <p14:creationId xmlns:p14="http://schemas.microsoft.com/office/powerpoint/2010/main" val="35698655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1"/>
          </p:nvPr>
        </p:nvSpPr>
        <p:spPr/>
        <p:txBody>
          <a:bodyPr/>
          <a:lstStyle/>
          <a:p>
            <a:r>
              <a:rPr lang="en-US" dirty="0" smtClean="0"/>
              <a:t>Optional values</a:t>
            </a:r>
          </a:p>
          <a:p>
            <a:endParaRPr lang="en-US" dirty="0"/>
          </a:p>
          <a:p>
            <a:endParaRPr lang="en-US" dirty="0" smtClean="0"/>
          </a:p>
          <a:p>
            <a:endParaRPr lang="en-US" dirty="0" smtClean="0"/>
          </a:p>
          <a:p>
            <a:r>
              <a:rPr lang="en-US" dirty="0" smtClean="0"/>
              <a:t>Default values</a:t>
            </a:r>
          </a:p>
          <a:p>
            <a:endParaRPr lang="en-US" dirty="0"/>
          </a:p>
          <a:p>
            <a:endParaRPr lang="en-US" dirty="0" smtClean="0"/>
          </a:p>
          <a:p>
            <a:endParaRPr lang="en-US" dirty="0" smtClean="0"/>
          </a:p>
          <a:p>
            <a:r>
              <a:rPr lang="en-US" dirty="0" smtClean="0"/>
              <a:t>Inline constraints</a:t>
            </a:r>
          </a:p>
          <a:p>
            <a:endParaRPr lang="en-US" dirty="0"/>
          </a:p>
          <a:p>
            <a:endParaRPr lang="en-US" dirty="0"/>
          </a:p>
        </p:txBody>
      </p:sp>
      <p:sp>
        <p:nvSpPr>
          <p:cNvPr id="5" name="Title 4"/>
          <p:cNvSpPr>
            <a:spLocks noGrp="1"/>
          </p:cNvSpPr>
          <p:nvPr>
            <p:ph type="title"/>
          </p:nvPr>
        </p:nvSpPr>
        <p:spPr/>
        <p:txBody>
          <a:bodyPr/>
          <a:lstStyle/>
          <a:p>
            <a:r>
              <a:rPr lang="en-US" dirty="0" smtClean="0"/>
              <a:t>Attribute routing</a:t>
            </a:r>
            <a:endParaRPr lang="en-US" dirty="0"/>
          </a:p>
        </p:txBody>
      </p:sp>
      <p:sp>
        <p:nvSpPr>
          <p:cNvPr id="10" name="Rectangle 9"/>
          <p:cNvSpPr/>
          <p:nvPr/>
        </p:nvSpPr>
        <p:spPr>
          <a:xfrm>
            <a:off x="3551237" y="1820862"/>
            <a:ext cx="6765924" cy="646331"/>
          </a:xfrm>
          <a:prstGeom prst="rect">
            <a:avLst/>
          </a:prstGeom>
        </p:spPr>
        <p:txBody>
          <a:bodyPr wrap="square">
            <a:spAutoFit/>
          </a:bodyPr>
          <a:lstStyle/>
          <a:p>
            <a:r>
              <a:rPr lang="en-US" dirty="0">
                <a:solidFill>
                  <a:srgbClr val="000000"/>
                </a:solidFill>
                <a:highlight>
                  <a:srgbClr val="FFFFFF"/>
                </a:highlight>
                <a:latin typeface="Consolas" panose="020B0609020204030204" pitchFamily="49" charset="0"/>
              </a:rPr>
              <a:t>[</a:t>
            </a:r>
            <a:r>
              <a:rPr lang="en-US" dirty="0" err="1">
                <a:solidFill>
                  <a:srgbClr val="2B91AF"/>
                </a:solidFill>
                <a:highlight>
                  <a:srgbClr val="FFFFFF"/>
                </a:highlight>
                <a:latin typeface="Consolas" panose="020B0609020204030204" pitchFamily="49" charset="0"/>
              </a:rPr>
              <a:t>HttpGet</a:t>
            </a:r>
            <a:r>
              <a:rPr lang="en-US" dirty="0" smtClean="0">
                <a:solidFill>
                  <a:srgbClr val="000000"/>
                </a:solidFill>
                <a:highlight>
                  <a:srgbClr val="FFFFFF"/>
                </a:highlight>
                <a:latin typeface="Consolas" panose="020B0609020204030204" pitchFamily="49" charset="0"/>
              </a:rPr>
              <a:t>(</a:t>
            </a:r>
            <a:r>
              <a:rPr lang="en-US" dirty="0" smtClean="0">
                <a:solidFill>
                  <a:srgbClr val="A31515"/>
                </a:solidFill>
                <a:highlight>
                  <a:srgbClr val="FFFFFF"/>
                </a:highlight>
                <a:latin typeface="Consolas" panose="020B0609020204030204" pitchFamily="49" charset="0"/>
              </a:rPr>
              <a:t>“Demographics/{</a:t>
            </a:r>
            <a:r>
              <a:rPr lang="en-US" dirty="0">
                <a:solidFill>
                  <a:srgbClr val="A31515"/>
                </a:solidFill>
                <a:highlight>
                  <a:srgbClr val="FFFFFF"/>
                </a:highlight>
                <a:latin typeface="Consolas" panose="020B0609020204030204" pitchFamily="49" charset="0"/>
              </a:rPr>
              <a:t>zipcode?}"</a:t>
            </a:r>
            <a:r>
              <a:rPr lang="en-US" dirty="0">
                <a:solidFill>
                  <a:srgbClr val="000000"/>
                </a:solidFill>
                <a:highlight>
                  <a:srgbClr val="FFFFFF"/>
                </a:highlight>
                <a:latin typeface="Consolas" panose="020B0609020204030204" pitchFamily="49" charset="0"/>
              </a:rPr>
              <a:t>)]</a:t>
            </a:r>
          </a:p>
          <a:p>
            <a:r>
              <a:rPr lang="en-US" dirty="0">
                <a:solidFill>
                  <a:srgbClr val="0000FF"/>
                </a:solidFill>
                <a:highlight>
                  <a:srgbClr val="FFFFFF"/>
                </a:highlight>
                <a:latin typeface="Consolas" panose="020B0609020204030204" pitchFamily="49" charset="0"/>
              </a:rPr>
              <a:t>public</a:t>
            </a:r>
            <a:r>
              <a:rPr lang="en-US" dirty="0">
                <a:solidFill>
                  <a:srgbClr val="000000"/>
                </a:solidFill>
                <a:highlight>
                  <a:srgbClr val="FFFFFF"/>
                </a:highlight>
                <a:latin typeface="Consolas" panose="020B0609020204030204" pitchFamily="49" charset="0"/>
              </a:rPr>
              <a:t> </a:t>
            </a:r>
            <a:r>
              <a:rPr lang="en-US" dirty="0">
                <a:solidFill>
                  <a:srgbClr val="2B91AF"/>
                </a:solidFill>
                <a:highlight>
                  <a:srgbClr val="FFFFFF"/>
                </a:highlight>
                <a:latin typeface="Consolas" panose="020B0609020204030204" pitchFamily="49" charset="0"/>
              </a:rPr>
              <a:t>Demographics</a:t>
            </a:r>
            <a:r>
              <a:rPr lang="en-US" dirty="0">
                <a:solidFill>
                  <a:srgbClr val="000000"/>
                </a:solidFill>
                <a:highlight>
                  <a:srgbClr val="FFFFFF"/>
                </a:highlight>
                <a:latin typeface="Consolas" panose="020B0609020204030204" pitchFamily="49" charset="0"/>
              </a:rPr>
              <a:t> </a:t>
            </a:r>
            <a:r>
              <a:rPr lang="en-US" dirty="0" smtClean="0">
                <a:solidFill>
                  <a:srgbClr val="000000"/>
                </a:solidFill>
                <a:highlight>
                  <a:srgbClr val="FFFFFF"/>
                </a:highlight>
                <a:latin typeface="Consolas" panose="020B0609020204030204" pitchFamily="49" charset="0"/>
              </a:rPr>
              <a:t>Get(</a:t>
            </a:r>
            <a:r>
              <a:rPr lang="en-US" dirty="0" err="1" smtClean="0">
                <a:solidFill>
                  <a:srgbClr val="0000FF"/>
                </a:solidFill>
                <a:highlight>
                  <a:srgbClr val="FFFFFF"/>
                </a:highlight>
                <a:latin typeface="Consolas" panose="020B0609020204030204" pitchFamily="49" charset="0"/>
              </a:rPr>
              <a:t>int</a:t>
            </a:r>
            <a:r>
              <a:rPr lang="en-US" dirty="0" smtClean="0">
                <a:solidFill>
                  <a:srgbClr val="0000FF"/>
                </a:solidFill>
                <a:highlight>
                  <a:srgbClr val="FFFFFF"/>
                </a:highlight>
                <a:latin typeface="Consolas" panose="020B0609020204030204" pitchFamily="49" charset="0"/>
              </a:rPr>
              <a:t>?</a:t>
            </a:r>
            <a:r>
              <a:rPr lang="en-US" dirty="0" smtClean="0">
                <a:solidFill>
                  <a:srgbClr val="000000"/>
                </a:solidFill>
                <a:highlight>
                  <a:srgbClr val="FFFFFF"/>
                </a:highlight>
                <a:latin typeface="Consolas" panose="020B0609020204030204" pitchFamily="49" charset="0"/>
              </a:rPr>
              <a:t> zipcode) </a:t>
            </a:r>
            <a:r>
              <a:rPr lang="en-US" dirty="0">
                <a:solidFill>
                  <a:srgbClr val="000000"/>
                </a:solidFill>
                <a:highlight>
                  <a:srgbClr val="FFFFFF"/>
                </a:highlight>
                <a:latin typeface="Consolas" panose="020B0609020204030204" pitchFamily="49" charset="0"/>
              </a:rPr>
              <a:t>{ … }</a:t>
            </a:r>
            <a:endParaRPr lang="en-US" dirty="0"/>
          </a:p>
        </p:txBody>
      </p:sp>
      <p:sp>
        <p:nvSpPr>
          <p:cNvPr id="2" name="Rectangle 1"/>
          <p:cNvSpPr/>
          <p:nvPr/>
        </p:nvSpPr>
        <p:spPr>
          <a:xfrm>
            <a:off x="3551237" y="4771557"/>
            <a:ext cx="6363696" cy="1477328"/>
          </a:xfrm>
          <a:prstGeom prst="rect">
            <a:avLst/>
          </a:prstGeom>
        </p:spPr>
        <p:txBody>
          <a:bodyPr wrap="square">
            <a:spAutoFit/>
          </a:bodyPr>
          <a:lstStyle/>
          <a:p>
            <a:r>
              <a:rPr lang="en-US" dirty="0" smtClean="0">
                <a:solidFill>
                  <a:srgbClr val="000000"/>
                </a:solidFill>
                <a:highlight>
                  <a:srgbClr val="FFFFFF"/>
                </a:highlight>
                <a:latin typeface="Consolas" panose="020B0609020204030204" pitchFamily="49" charset="0"/>
              </a:rPr>
              <a:t>[</a:t>
            </a:r>
            <a:r>
              <a:rPr lang="en-US" dirty="0" err="1">
                <a:solidFill>
                  <a:srgbClr val="2B91AF"/>
                </a:solidFill>
                <a:highlight>
                  <a:srgbClr val="FFFFFF"/>
                </a:highlight>
                <a:latin typeface="Consolas" panose="020B0609020204030204" pitchFamily="49" charset="0"/>
              </a:rPr>
              <a:t>HttpGet</a:t>
            </a:r>
            <a:r>
              <a:rPr lang="en-US" dirty="0">
                <a:solidFill>
                  <a:srgbClr val="000000"/>
                </a:solidFill>
                <a:highlight>
                  <a:srgbClr val="FFFFFF"/>
                </a:highlight>
                <a:latin typeface="Consolas" panose="020B0609020204030204" pitchFamily="49" charset="0"/>
              </a:rPr>
              <a:t>(</a:t>
            </a:r>
            <a:r>
              <a:rPr lang="en-US" dirty="0">
                <a:solidFill>
                  <a:srgbClr val="A31515"/>
                </a:solidFill>
                <a:highlight>
                  <a:srgbClr val="FFFFFF"/>
                </a:highlight>
                <a:latin typeface="Consolas" panose="020B0609020204030204" pitchFamily="49" charset="0"/>
              </a:rPr>
              <a:t>"people/{</a:t>
            </a:r>
            <a:r>
              <a:rPr lang="en-US" dirty="0" err="1">
                <a:solidFill>
                  <a:srgbClr val="A31515"/>
                </a:solidFill>
                <a:highlight>
                  <a:srgbClr val="FFFFFF"/>
                </a:highlight>
                <a:latin typeface="Consolas" panose="020B0609020204030204" pitchFamily="49" charset="0"/>
              </a:rPr>
              <a:t>id:int</a:t>
            </a:r>
            <a:r>
              <a:rPr lang="en-US" dirty="0">
                <a:solidFill>
                  <a:srgbClr val="A31515"/>
                </a:solidFill>
                <a:highlight>
                  <a:srgbClr val="FFFFFF"/>
                </a:highlight>
                <a:latin typeface="Consolas" panose="020B0609020204030204" pitchFamily="49" charset="0"/>
              </a:rPr>
              <a:t>}"</a:t>
            </a:r>
            <a:r>
              <a:rPr lang="en-US" dirty="0">
                <a:solidFill>
                  <a:srgbClr val="000000"/>
                </a:solidFill>
                <a:highlight>
                  <a:srgbClr val="FFFFFF"/>
                </a:highlight>
                <a:latin typeface="Consolas" panose="020B0609020204030204" pitchFamily="49" charset="0"/>
              </a:rPr>
              <a:t>)]</a:t>
            </a:r>
          </a:p>
          <a:p>
            <a:r>
              <a:rPr lang="en-US" dirty="0" smtClean="0">
                <a:solidFill>
                  <a:srgbClr val="0000FF"/>
                </a:solidFill>
                <a:highlight>
                  <a:srgbClr val="FFFFFF"/>
                </a:highlight>
                <a:latin typeface="Consolas" panose="020B0609020204030204" pitchFamily="49" charset="0"/>
              </a:rPr>
              <a:t>public</a:t>
            </a:r>
            <a:r>
              <a:rPr lang="en-US" dirty="0" smtClean="0">
                <a:solidFill>
                  <a:srgbClr val="000000"/>
                </a:solidFill>
                <a:highlight>
                  <a:srgbClr val="FFFFFF"/>
                </a:highlight>
                <a:latin typeface="Consolas" panose="020B0609020204030204" pitchFamily="49" charset="0"/>
              </a:rPr>
              <a:t> </a:t>
            </a:r>
            <a:r>
              <a:rPr lang="en-US" dirty="0">
                <a:solidFill>
                  <a:srgbClr val="2B91AF"/>
                </a:solidFill>
                <a:highlight>
                  <a:srgbClr val="FFFFFF"/>
                </a:highlight>
                <a:latin typeface="Consolas" panose="020B0609020204030204" pitchFamily="49" charset="0"/>
              </a:rPr>
              <a:t>Person</a:t>
            </a:r>
            <a:r>
              <a:rPr lang="en-US" dirty="0">
                <a:solidFill>
                  <a:srgbClr val="000000"/>
                </a:solidFill>
                <a:highlight>
                  <a:srgbClr val="FFFFFF"/>
                </a:highlight>
                <a:latin typeface="Consolas" panose="020B0609020204030204" pitchFamily="49" charset="0"/>
              </a:rPr>
              <a:t> Get(</a:t>
            </a:r>
            <a:r>
              <a:rPr lang="en-US" dirty="0" err="1">
                <a:solidFill>
                  <a:srgbClr val="0000FF"/>
                </a:solidFill>
                <a:highlight>
                  <a:srgbClr val="FFFFFF"/>
                </a:highlight>
                <a:latin typeface="Consolas" panose="020B0609020204030204" pitchFamily="49" charset="0"/>
              </a:rPr>
              <a:t>int</a:t>
            </a:r>
            <a:r>
              <a:rPr lang="en-US" dirty="0">
                <a:solidFill>
                  <a:srgbClr val="000000"/>
                </a:solidFill>
                <a:highlight>
                  <a:srgbClr val="FFFFFF"/>
                </a:highlight>
                <a:latin typeface="Consolas" panose="020B0609020204030204" pitchFamily="49" charset="0"/>
              </a:rPr>
              <a:t> id</a:t>
            </a:r>
            <a:r>
              <a:rPr lang="en-US" dirty="0" smtClean="0">
                <a:solidFill>
                  <a:srgbClr val="000000"/>
                </a:solidFill>
                <a:highlight>
                  <a:srgbClr val="FFFFFF"/>
                </a:highlight>
                <a:latin typeface="Consolas" panose="020B0609020204030204" pitchFamily="49" charset="0"/>
              </a:rPr>
              <a:t>) { … }</a:t>
            </a:r>
            <a:endParaRPr lang="en-US" dirty="0">
              <a:solidFill>
                <a:srgbClr val="000000"/>
              </a:solidFill>
              <a:highlight>
                <a:srgbClr val="FFFFFF"/>
              </a:highlight>
              <a:latin typeface="Consolas" panose="020B0609020204030204" pitchFamily="49" charset="0"/>
            </a:endParaRPr>
          </a:p>
          <a:p>
            <a:endParaRPr lang="en-US" dirty="0">
              <a:solidFill>
                <a:srgbClr val="000000"/>
              </a:solidFill>
              <a:highlight>
                <a:srgbClr val="FFFFFF"/>
              </a:highlight>
              <a:latin typeface="Consolas" panose="020B0609020204030204" pitchFamily="49" charset="0"/>
            </a:endParaRPr>
          </a:p>
          <a:p>
            <a:r>
              <a:rPr lang="en-US" dirty="0" smtClean="0">
                <a:solidFill>
                  <a:srgbClr val="000000"/>
                </a:solidFill>
                <a:highlight>
                  <a:srgbClr val="FFFFFF"/>
                </a:highlight>
                <a:latin typeface="Consolas" panose="020B0609020204030204" pitchFamily="49" charset="0"/>
              </a:rPr>
              <a:t>[</a:t>
            </a:r>
            <a:r>
              <a:rPr lang="en-US" dirty="0" err="1">
                <a:solidFill>
                  <a:srgbClr val="2B91AF"/>
                </a:solidFill>
                <a:highlight>
                  <a:srgbClr val="FFFFFF"/>
                </a:highlight>
                <a:latin typeface="Consolas" panose="020B0609020204030204" pitchFamily="49" charset="0"/>
              </a:rPr>
              <a:t>HttpGet</a:t>
            </a:r>
            <a:r>
              <a:rPr lang="en-US" dirty="0">
                <a:solidFill>
                  <a:srgbClr val="000000"/>
                </a:solidFill>
                <a:highlight>
                  <a:srgbClr val="FFFFFF"/>
                </a:highlight>
                <a:latin typeface="Consolas" panose="020B0609020204030204" pitchFamily="49" charset="0"/>
              </a:rPr>
              <a:t>(</a:t>
            </a:r>
            <a:r>
              <a:rPr lang="en-US" dirty="0">
                <a:solidFill>
                  <a:srgbClr val="A31515"/>
                </a:solidFill>
                <a:highlight>
                  <a:srgbClr val="FFFFFF"/>
                </a:highlight>
                <a:latin typeface="Consolas" panose="020B0609020204030204" pitchFamily="49" charset="0"/>
              </a:rPr>
              <a:t>"people</a:t>
            </a:r>
            <a:r>
              <a:rPr lang="en-US" dirty="0" smtClean="0">
                <a:solidFill>
                  <a:srgbClr val="A31515"/>
                </a:solidFill>
                <a:highlight>
                  <a:srgbClr val="FFFFFF"/>
                </a:highlight>
                <a:latin typeface="Consolas" panose="020B0609020204030204" pitchFamily="49" charset="0"/>
              </a:rPr>
              <a:t>/{</a:t>
            </a:r>
            <a:r>
              <a:rPr lang="en-US" dirty="0" err="1" smtClean="0">
                <a:solidFill>
                  <a:srgbClr val="A31515"/>
                </a:solidFill>
                <a:highlight>
                  <a:srgbClr val="FFFFFF"/>
                </a:highlight>
                <a:latin typeface="Consolas" panose="020B0609020204030204" pitchFamily="49" charset="0"/>
              </a:rPr>
              <a:t>name:alpha</a:t>
            </a:r>
            <a:r>
              <a:rPr lang="en-US" dirty="0" smtClean="0">
                <a:solidFill>
                  <a:srgbClr val="A31515"/>
                </a:solidFill>
                <a:highlight>
                  <a:srgbClr val="FFFFFF"/>
                </a:highlight>
                <a:latin typeface="Consolas" panose="020B0609020204030204" pitchFamily="49" charset="0"/>
              </a:rPr>
              <a:t>}"</a:t>
            </a:r>
            <a:r>
              <a:rPr lang="en-US" dirty="0" smtClean="0">
                <a:solidFill>
                  <a:srgbClr val="000000"/>
                </a:solidFill>
                <a:highlight>
                  <a:srgbClr val="FFFFFF"/>
                </a:highlight>
                <a:latin typeface="Consolas" panose="020B0609020204030204" pitchFamily="49" charset="0"/>
              </a:rPr>
              <a:t>)]</a:t>
            </a:r>
            <a:endParaRPr lang="en-US" dirty="0">
              <a:solidFill>
                <a:srgbClr val="000000"/>
              </a:solidFill>
              <a:highlight>
                <a:srgbClr val="FFFFFF"/>
              </a:highlight>
              <a:latin typeface="Consolas" panose="020B0609020204030204" pitchFamily="49" charset="0"/>
            </a:endParaRPr>
          </a:p>
          <a:p>
            <a:r>
              <a:rPr lang="en-US" dirty="0" smtClean="0">
                <a:solidFill>
                  <a:srgbClr val="0000FF"/>
                </a:solidFill>
                <a:highlight>
                  <a:srgbClr val="FFFFFF"/>
                </a:highlight>
                <a:latin typeface="Consolas" panose="020B0609020204030204" pitchFamily="49" charset="0"/>
              </a:rPr>
              <a:t>public</a:t>
            </a:r>
            <a:r>
              <a:rPr lang="en-US" dirty="0" smtClean="0">
                <a:solidFill>
                  <a:srgbClr val="000000"/>
                </a:solidFill>
                <a:highlight>
                  <a:srgbClr val="FFFFFF"/>
                </a:highlight>
                <a:latin typeface="Consolas" panose="020B0609020204030204" pitchFamily="49" charset="0"/>
              </a:rPr>
              <a:t> </a:t>
            </a:r>
            <a:r>
              <a:rPr lang="en-US" dirty="0">
                <a:solidFill>
                  <a:srgbClr val="2B91AF"/>
                </a:solidFill>
                <a:highlight>
                  <a:srgbClr val="FFFFFF"/>
                </a:highlight>
                <a:latin typeface="Consolas" panose="020B0609020204030204" pitchFamily="49" charset="0"/>
              </a:rPr>
              <a:t>Person</a:t>
            </a:r>
            <a:r>
              <a:rPr lang="en-US" dirty="0">
                <a:solidFill>
                  <a:srgbClr val="000000"/>
                </a:solidFill>
                <a:highlight>
                  <a:srgbClr val="FFFFFF"/>
                </a:highlight>
                <a:latin typeface="Consolas" panose="020B0609020204030204" pitchFamily="49" charset="0"/>
              </a:rPr>
              <a:t> Get(</a:t>
            </a:r>
            <a:r>
              <a:rPr lang="en-US" dirty="0">
                <a:solidFill>
                  <a:srgbClr val="0000FF"/>
                </a:solidFill>
                <a:highlight>
                  <a:srgbClr val="FFFFFF"/>
                </a:highlight>
                <a:latin typeface="Consolas" panose="020B0609020204030204" pitchFamily="49" charset="0"/>
              </a:rPr>
              <a:t>string</a:t>
            </a:r>
            <a:r>
              <a:rPr lang="en-US" dirty="0">
                <a:solidFill>
                  <a:srgbClr val="000000"/>
                </a:solidFill>
                <a:highlight>
                  <a:srgbClr val="FFFFFF"/>
                </a:highlight>
                <a:latin typeface="Consolas" panose="020B0609020204030204" pitchFamily="49" charset="0"/>
              </a:rPr>
              <a:t> name</a:t>
            </a:r>
            <a:r>
              <a:rPr lang="en-US" dirty="0" smtClean="0">
                <a:solidFill>
                  <a:srgbClr val="000000"/>
                </a:solidFill>
                <a:highlight>
                  <a:srgbClr val="FFFFFF"/>
                </a:highlight>
                <a:latin typeface="Consolas" panose="020B0609020204030204" pitchFamily="49" charset="0"/>
              </a:rPr>
              <a:t>) { … }</a:t>
            </a:r>
            <a:endParaRPr lang="en-US" dirty="0"/>
          </a:p>
        </p:txBody>
      </p:sp>
      <p:sp>
        <p:nvSpPr>
          <p:cNvPr id="3" name="Rectangle 2"/>
          <p:cNvSpPr/>
          <p:nvPr/>
        </p:nvSpPr>
        <p:spPr>
          <a:xfrm>
            <a:off x="3551237" y="3268662"/>
            <a:ext cx="7315200" cy="646331"/>
          </a:xfrm>
          <a:prstGeom prst="rect">
            <a:avLst/>
          </a:prstGeom>
        </p:spPr>
        <p:txBody>
          <a:bodyPr wrap="square">
            <a:spAutoFit/>
          </a:bodyPr>
          <a:lstStyle/>
          <a:p>
            <a:r>
              <a:rPr lang="en-US" dirty="0" smtClean="0">
                <a:solidFill>
                  <a:srgbClr val="000000"/>
                </a:solidFill>
                <a:highlight>
                  <a:srgbClr val="FFFFFF"/>
                </a:highlight>
                <a:latin typeface="Consolas" panose="020B0609020204030204" pitchFamily="49" charset="0"/>
              </a:rPr>
              <a:t>[</a:t>
            </a:r>
            <a:r>
              <a:rPr lang="en-US" dirty="0" err="1">
                <a:solidFill>
                  <a:srgbClr val="2B91AF"/>
                </a:solidFill>
                <a:highlight>
                  <a:srgbClr val="FFFFFF"/>
                </a:highlight>
                <a:latin typeface="Consolas" panose="020B0609020204030204" pitchFamily="49" charset="0"/>
              </a:rPr>
              <a:t>HttpGet</a:t>
            </a:r>
            <a:r>
              <a:rPr lang="en-US" dirty="0" smtClean="0">
                <a:solidFill>
                  <a:srgbClr val="000000"/>
                </a:solidFill>
                <a:highlight>
                  <a:srgbClr val="FFFFFF"/>
                </a:highlight>
                <a:latin typeface="Consolas" panose="020B0609020204030204" pitchFamily="49" charset="0"/>
              </a:rPr>
              <a:t>(</a:t>
            </a:r>
            <a:r>
              <a:rPr lang="en-US" dirty="0" smtClean="0">
                <a:solidFill>
                  <a:srgbClr val="A31515"/>
                </a:solidFill>
                <a:highlight>
                  <a:srgbClr val="FFFFFF"/>
                </a:highlight>
                <a:latin typeface="Consolas" panose="020B0609020204030204" pitchFamily="49" charset="0"/>
              </a:rPr>
              <a:t>"Demographics/{</a:t>
            </a:r>
            <a:r>
              <a:rPr lang="en-US" dirty="0" err="1" smtClean="0">
                <a:solidFill>
                  <a:srgbClr val="A31515"/>
                </a:solidFill>
                <a:highlight>
                  <a:srgbClr val="FFFFFF"/>
                </a:highlight>
                <a:latin typeface="Consolas" panose="020B0609020204030204" pitchFamily="49" charset="0"/>
              </a:rPr>
              <a:t>zipcode</a:t>
            </a:r>
            <a:r>
              <a:rPr lang="en-US" dirty="0" smtClean="0">
                <a:solidFill>
                  <a:srgbClr val="A31515"/>
                </a:solidFill>
                <a:highlight>
                  <a:srgbClr val="FFFFFF"/>
                </a:highlight>
                <a:latin typeface="Consolas" panose="020B0609020204030204" pitchFamily="49" charset="0"/>
              </a:rPr>
              <a:t>=98052}"</a:t>
            </a:r>
            <a:r>
              <a:rPr lang="en-US" dirty="0" smtClean="0">
                <a:solidFill>
                  <a:srgbClr val="000000"/>
                </a:solidFill>
                <a:highlight>
                  <a:srgbClr val="FFFFFF"/>
                </a:highlight>
                <a:latin typeface="Consolas" panose="020B0609020204030204" pitchFamily="49" charset="0"/>
              </a:rPr>
              <a:t>)]</a:t>
            </a:r>
            <a:endParaRPr lang="en-US" dirty="0">
              <a:solidFill>
                <a:srgbClr val="000000"/>
              </a:solidFill>
              <a:highlight>
                <a:srgbClr val="FFFFFF"/>
              </a:highlight>
              <a:latin typeface="Consolas" panose="020B0609020204030204" pitchFamily="49" charset="0"/>
            </a:endParaRPr>
          </a:p>
          <a:p>
            <a:r>
              <a:rPr lang="en-US" dirty="0" smtClean="0">
                <a:solidFill>
                  <a:srgbClr val="0000FF"/>
                </a:solidFill>
                <a:highlight>
                  <a:srgbClr val="FFFFFF"/>
                </a:highlight>
                <a:latin typeface="Consolas" panose="020B0609020204030204" pitchFamily="49" charset="0"/>
              </a:rPr>
              <a:t>public</a:t>
            </a:r>
            <a:r>
              <a:rPr lang="en-US" dirty="0" smtClean="0">
                <a:solidFill>
                  <a:srgbClr val="000000"/>
                </a:solidFill>
                <a:highlight>
                  <a:srgbClr val="FFFFFF"/>
                </a:highlight>
                <a:latin typeface="Consolas" panose="020B0609020204030204" pitchFamily="49" charset="0"/>
              </a:rPr>
              <a:t> </a:t>
            </a:r>
            <a:r>
              <a:rPr lang="en-US" dirty="0">
                <a:solidFill>
                  <a:srgbClr val="2B91AF"/>
                </a:solidFill>
                <a:highlight>
                  <a:srgbClr val="FFFFFF"/>
                </a:highlight>
                <a:latin typeface="Consolas" panose="020B0609020204030204" pitchFamily="49" charset="0"/>
              </a:rPr>
              <a:t>Demographics</a:t>
            </a:r>
            <a:r>
              <a:rPr lang="en-US" dirty="0">
                <a:solidFill>
                  <a:srgbClr val="000000"/>
                </a:solidFill>
                <a:highlight>
                  <a:srgbClr val="FFFFFF"/>
                </a:highlight>
                <a:latin typeface="Consolas" panose="020B0609020204030204" pitchFamily="49" charset="0"/>
              </a:rPr>
              <a:t> </a:t>
            </a:r>
            <a:r>
              <a:rPr lang="en-US" dirty="0" smtClean="0">
                <a:solidFill>
                  <a:srgbClr val="000000"/>
                </a:solidFill>
                <a:highlight>
                  <a:srgbClr val="FFFFFF"/>
                </a:highlight>
                <a:latin typeface="Consolas" panose="020B0609020204030204" pitchFamily="49" charset="0"/>
              </a:rPr>
              <a:t>Get(</a:t>
            </a:r>
            <a:r>
              <a:rPr lang="en-US" dirty="0" err="1" smtClean="0">
                <a:solidFill>
                  <a:srgbClr val="0000FF"/>
                </a:solidFill>
                <a:highlight>
                  <a:srgbClr val="FFFFFF"/>
                </a:highlight>
                <a:latin typeface="Consolas" panose="020B0609020204030204" pitchFamily="49" charset="0"/>
              </a:rPr>
              <a:t>int</a:t>
            </a:r>
            <a:r>
              <a:rPr lang="en-US" dirty="0" smtClean="0">
                <a:solidFill>
                  <a:srgbClr val="000000"/>
                </a:solidFill>
                <a:highlight>
                  <a:srgbClr val="FFFFFF"/>
                </a:highlight>
                <a:latin typeface="Consolas" panose="020B0609020204030204" pitchFamily="49" charset="0"/>
              </a:rPr>
              <a:t> zipcode) { … </a:t>
            </a:r>
            <a:r>
              <a:rPr lang="en-US" dirty="0">
                <a:solidFill>
                  <a:srgbClr val="000000"/>
                </a:solidFill>
                <a:highlight>
                  <a:srgbClr val="FFFFFF"/>
                </a:highlight>
                <a:latin typeface="Consolas" panose="020B0609020204030204" pitchFamily="49" charset="0"/>
              </a:rPr>
              <a:t>}</a:t>
            </a:r>
            <a:endParaRPr lang="en-US" dirty="0"/>
          </a:p>
        </p:txBody>
      </p:sp>
    </p:spTree>
    <p:extLst>
      <p:ext uri="{BB962C8B-B14F-4D97-AF65-F5344CB8AC3E}">
        <p14:creationId xmlns:p14="http://schemas.microsoft.com/office/powerpoint/2010/main" val="6431588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 Attribute routing</a:t>
            </a:r>
            <a:endParaRPr lang="en-US" dirty="0"/>
          </a:p>
        </p:txBody>
      </p:sp>
    </p:spTree>
    <p:extLst>
      <p:ext uri="{BB962C8B-B14F-4D97-AF65-F5344CB8AC3E}">
        <p14:creationId xmlns:p14="http://schemas.microsoft.com/office/powerpoint/2010/main" val="4059124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84237" y="2125663"/>
            <a:ext cx="10744200" cy="912813"/>
          </a:xfrm>
        </p:spPr>
        <p:txBody>
          <a:bodyPr/>
          <a:lstStyle/>
          <a:p>
            <a:pPr algn="ctr"/>
            <a:r>
              <a:rPr lang="en-US" dirty="0" smtClean="0"/>
              <a:t>Thank you Tim McCall for your contribution!</a:t>
            </a:r>
            <a:br>
              <a:rPr lang="en-US" dirty="0" smtClean="0"/>
            </a:br>
            <a:r>
              <a:rPr lang="en-US" dirty="0" smtClean="0">
                <a:hlinkClick r:id="rId2"/>
              </a:rPr>
              <a:t>http://attributerouting.net</a:t>
            </a:r>
            <a:r>
              <a:rPr lang="en-US" dirty="0" smtClean="0"/>
              <a:t> </a:t>
            </a:r>
            <a:endParaRPr lang="en-US" dirty="0"/>
          </a:p>
        </p:txBody>
      </p:sp>
    </p:spTree>
    <p:extLst>
      <p:ext uri="{BB962C8B-B14F-4D97-AF65-F5344CB8AC3E}">
        <p14:creationId xmlns:p14="http://schemas.microsoft.com/office/powerpoint/2010/main" val="29234161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testing Web APIs</a:t>
            </a:r>
            <a:endParaRPr lang="en-US" dirty="0"/>
          </a:p>
        </p:txBody>
      </p:sp>
      <p:sp>
        <p:nvSpPr>
          <p:cNvPr id="3" name="Text Placeholder 2"/>
          <p:cNvSpPr>
            <a:spLocks noGrp="1"/>
          </p:cNvSpPr>
          <p:nvPr>
            <p:ph type="body" sz="quarter" idx="10"/>
          </p:nvPr>
        </p:nvSpPr>
        <p:spPr/>
        <p:txBody>
          <a:bodyPr/>
          <a:lstStyle/>
          <a:p>
            <a:r>
              <a:rPr lang="en-US" dirty="0" smtClean="0"/>
              <a:t>It used to be harder than it should be . . .</a:t>
            </a:r>
          </a:p>
          <a:p>
            <a:r>
              <a:rPr lang="en-US" dirty="0" smtClean="0"/>
              <a:t>Now unit testing is just:</a:t>
            </a:r>
          </a:p>
          <a:p>
            <a:pPr marL="514350" lvl="1" indent="-514350">
              <a:buAutoNum type="arabicPeriod"/>
            </a:pPr>
            <a:r>
              <a:rPr lang="en-US" dirty="0" smtClean="0"/>
              <a:t>Create your controller</a:t>
            </a:r>
          </a:p>
          <a:p>
            <a:pPr marL="514350" lvl="1" indent="-514350">
              <a:buAutoNum type="arabicPeriod"/>
            </a:pPr>
            <a:r>
              <a:rPr lang="en-US" dirty="0" smtClean="0"/>
              <a:t>Set properties as needed (Request, Configuration, </a:t>
            </a:r>
            <a:r>
              <a:rPr lang="en-US" dirty="0" err="1" smtClean="0"/>
              <a:t>etc</a:t>
            </a:r>
            <a:r>
              <a:rPr lang="en-US" dirty="0" smtClean="0"/>
              <a:t>)</a:t>
            </a:r>
          </a:p>
          <a:p>
            <a:pPr marL="514350" lvl="1" indent="-514350">
              <a:buAutoNum type="arabicPeriod"/>
            </a:pPr>
            <a:r>
              <a:rPr lang="en-US" dirty="0" smtClean="0"/>
              <a:t>Call your action</a:t>
            </a:r>
            <a:endParaRPr lang="en-US" dirty="0"/>
          </a:p>
          <a:p>
            <a:r>
              <a:rPr lang="en-US" dirty="0" smtClean="0"/>
              <a:t>Use </a:t>
            </a:r>
            <a:r>
              <a:rPr lang="en-US" dirty="0" err="1" smtClean="0"/>
              <a:t>IHttpActionResult</a:t>
            </a:r>
            <a:r>
              <a:rPr lang="en-US" dirty="0" smtClean="0"/>
              <a:t> to package up reusable logic</a:t>
            </a:r>
          </a:p>
          <a:p>
            <a:pPr lvl="1"/>
            <a:r>
              <a:rPr lang="en-US" dirty="0" smtClean="0"/>
              <a:t>Executes immediately after the action is run – rest of the pipeline sees the response message</a:t>
            </a:r>
            <a:endParaRPr lang="en-US" dirty="0"/>
          </a:p>
        </p:txBody>
      </p:sp>
    </p:spTree>
    <p:extLst>
      <p:ext uri="{BB962C8B-B14F-4D97-AF65-F5344CB8AC3E}">
        <p14:creationId xmlns:p14="http://schemas.microsoft.com/office/powerpoint/2010/main" val="1798498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DEMO: Web API </a:t>
            </a:r>
            <a:r>
              <a:rPr lang="en-US" dirty="0" smtClean="0"/>
              <a:t>Unit testing</a:t>
            </a:r>
            <a:endParaRPr lang="en-US" dirty="0"/>
          </a:p>
        </p:txBody>
      </p:sp>
    </p:spTree>
    <p:extLst>
      <p:ext uri="{BB962C8B-B14F-4D97-AF65-F5344CB8AC3E}">
        <p14:creationId xmlns:p14="http://schemas.microsoft.com/office/powerpoint/2010/main" val="988849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OWIN integration</a:t>
            </a:r>
            <a:endParaRPr lang="en-US" dirty="0"/>
          </a:p>
        </p:txBody>
      </p:sp>
      <p:sp>
        <p:nvSpPr>
          <p:cNvPr id="3" name="Text Placeholder 2"/>
          <p:cNvSpPr>
            <a:spLocks noGrp="1"/>
          </p:cNvSpPr>
          <p:nvPr>
            <p:ph type="body" sz="quarter" idx="10"/>
          </p:nvPr>
        </p:nvSpPr>
        <p:spPr/>
        <p:txBody>
          <a:bodyPr/>
          <a:lstStyle/>
          <a:p>
            <a:r>
              <a:rPr lang="en-US" dirty="0" smtClean="0"/>
              <a:t>OWIN = Open Web Interface for .NET (</a:t>
            </a:r>
            <a:r>
              <a:rPr lang="en-US" dirty="0" smtClean="0">
                <a:hlinkClick r:id="rId2"/>
              </a:rPr>
              <a:t>http://owin.org</a:t>
            </a:r>
            <a:r>
              <a:rPr lang="en-US" dirty="0" smtClean="0"/>
              <a:t>) </a:t>
            </a:r>
          </a:p>
          <a:p>
            <a:pPr lvl="1"/>
            <a:r>
              <a:rPr lang="en-US" dirty="0" smtClean="0"/>
              <a:t>Defines </a:t>
            </a:r>
            <a:r>
              <a:rPr lang="en-US" dirty="0"/>
              <a:t>a common interface that decouples web </a:t>
            </a:r>
            <a:r>
              <a:rPr lang="en-US" dirty="0" smtClean="0"/>
              <a:t>apps from </a:t>
            </a:r>
            <a:r>
              <a:rPr lang="en-US" dirty="0"/>
              <a:t>web </a:t>
            </a:r>
            <a:r>
              <a:rPr lang="en-US" dirty="0" smtClean="0"/>
              <a:t>servers</a:t>
            </a:r>
          </a:p>
          <a:p>
            <a:pPr lvl="1"/>
            <a:r>
              <a:rPr lang="en-US" dirty="0" smtClean="0"/>
              <a:t>Inspired </a:t>
            </a:r>
            <a:r>
              <a:rPr lang="en-US" dirty="0"/>
              <a:t>by </a:t>
            </a:r>
            <a:r>
              <a:rPr lang="en-US" dirty="0" smtClean="0"/>
              <a:t>the likes of node.js</a:t>
            </a:r>
            <a:r>
              <a:rPr lang="en-US" dirty="0"/>
              <a:t>, Rack, </a:t>
            </a:r>
            <a:r>
              <a:rPr lang="en-US" dirty="0" smtClean="0"/>
              <a:t>WSGI</a:t>
            </a:r>
          </a:p>
          <a:p>
            <a:r>
              <a:rPr lang="en-US" dirty="0"/>
              <a:t>Middleware pipeline sits in . . . well, the middle </a:t>
            </a:r>
            <a:r>
              <a:rPr lang="en-US" dirty="0" smtClean="0">
                <a:sym typeface="Wingdings" panose="05000000000000000000" pitchFamily="2" charset="2"/>
              </a:rPr>
              <a:t></a:t>
            </a:r>
            <a:endParaRPr lang="en-US" dirty="0" smtClean="0"/>
          </a:p>
          <a:p>
            <a:r>
              <a:rPr lang="en-US" dirty="0" smtClean="0"/>
              <a:t>Now deeply integrated with the ASP.NET pipeline</a:t>
            </a:r>
          </a:p>
          <a:p>
            <a:pPr lvl="1"/>
            <a:r>
              <a:rPr lang="en-US" dirty="0" smtClean="0"/>
              <a:t>Ex. run authenticating middleware during the Authenticate ASP.NET pipeline stage</a:t>
            </a:r>
          </a:p>
          <a:p>
            <a:r>
              <a:rPr lang="en-US" dirty="0" smtClean="0"/>
              <a:t>Run your Web APIs on any OWIN compliant host</a:t>
            </a:r>
          </a:p>
          <a:p>
            <a:endParaRPr lang="en-US" dirty="0" smtClean="0"/>
          </a:p>
        </p:txBody>
      </p:sp>
    </p:spTree>
    <p:extLst>
      <p:ext uri="{BB962C8B-B14F-4D97-AF65-F5344CB8AC3E}">
        <p14:creationId xmlns:p14="http://schemas.microsoft.com/office/powerpoint/2010/main" val="3696578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 Web API OWIN self host</a:t>
            </a:r>
            <a:endParaRPr lang="en-US" dirty="0"/>
          </a:p>
        </p:txBody>
      </p:sp>
    </p:spTree>
    <p:extLst>
      <p:ext uri="{BB962C8B-B14F-4D97-AF65-F5344CB8AC3E}">
        <p14:creationId xmlns:p14="http://schemas.microsoft.com/office/powerpoint/2010/main" val="1842886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ASP.NET Web API </a:t>
            </a:r>
            <a:r>
              <a:rPr lang="en-US" dirty="0" smtClean="0"/>
              <a:t>2—Web </a:t>
            </a:r>
            <a:r>
              <a:rPr lang="en-US" dirty="0"/>
              <a:t>Services for Websites, Modern Apps, and Mobile Apps</a:t>
            </a:r>
          </a:p>
        </p:txBody>
      </p:sp>
      <p:sp>
        <p:nvSpPr>
          <p:cNvPr id="3" name="Subtitle 2"/>
          <p:cNvSpPr>
            <a:spLocks noGrp="1"/>
          </p:cNvSpPr>
          <p:nvPr>
            <p:ph type="subTitle" idx="1"/>
          </p:nvPr>
        </p:nvSpPr>
        <p:spPr/>
        <p:txBody>
          <a:bodyPr/>
          <a:lstStyle/>
          <a:p>
            <a:r>
              <a:rPr lang="en-US" dirty="0" smtClean="0"/>
              <a:t>Daniel Roth</a:t>
            </a:r>
            <a:endParaRPr lang="en-US" dirty="0"/>
          </a:p>
          <a:p>
            <a:r>
              <a:rPr lang="en-US" dirty="0" smtClean="0"/>
              <a:t>Senior Program Manager</a:t>
            </a:r>
          </a:p>
          <a:p>
            <a:r>
              <a:rPr lang="en-US" smtClean="0"/>
              <a:t>3-504</a:t>
            </a:r>
            <a:endParaRPr lang="en-US" dirty="0"/>
          </a:p>
        </p:txBody>
      </p:sp>
    </p:spTree>
    <p:extLst>
      <p:ext uri="{BB962C8B-B14F-4D97-AF65-F5344CB8AC3E}">
        <p14:creationId xmlns:p14="http://schemas.microsoft.com/office/powerpoint/2010/main" val="40465306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ASP.NET Web API </a:t>
            </a:r>
            <a:r>
              <a:rPr lang="en-US" dirty="0" err="1" smtClean="0"/>
              <a:t>OData</a:t>
            </a:r>
            <a:endParaRPr lang="en-US" dirty="0"/>
          </a:p>
        </p:txBody>
      </p:sp>
      <p:sp>
        <p:nvSpPr>
          <p:cNvPr id="5" name="Text Placeholder 4"/>
          <p:cNvSpPr>
            <a:spLocks noGrp="1"/>
          </p:cNvSpPr>
          <p:nvPr>
            <p:ph type="body" sz="quarter" idx="10"/>
          </p:nvPr>
        </p:nvSpPr>
        <p:spPr/>
        <p:txBody>
          <a:bodyPr/>
          <a:lstStyle/>
          <a:p>
            <a:r>
              <a:rPr lang="en-US" dirty="0" smtClean="0"/>
              <a:t>Components for implementing </a:t>
            </a:r>
            <a:r>
              <a:rPr lang="en-US" dirty="0" err="1" smtClean="0"/>
              <a:t>OData</a:t>
            </a:r>
            <a:r>
              <a:rPr lang="en-US" dirty="0" smtClean="0"/>
              <a:t> services</a:t>
            </a:r>
          </a:p>
          <a:p>
            <a:pPr lvl="1"/>
            <a:r>
              <a:rPr lang="en-US" dirty="0" smtClean="0"/>
              <a:t>Model builders, formatters (Atom/JSON/XML), path and query parsers, LINQ expression generator, etc.</a:t>
            </a:r>
          </a:p>
          <a:p>
            <a:pPr lvl="1"/>
            <a:r>
              <a:rPr lang="en-US" dirty="0" smtClean="0"/>
              <a:t>It’s not all or nothing – you can use as much as you want</a:t>
            </a:r>
          </a:p>
          <a:p>
            <a:r>
              <a:rPr lang="en-US" dirty="0" smtClean="0"/>
              <a:t>Built on </a:t>
            </a:r>
            <a:r>
              <a:rPr lang="en-US" dirty="0" err="1" smtClean="0"/>
              <a:t>ODataLib</a:t>
            </a:r>
            <a:endParaRPr lang="en-US" dirty="0" smtClean="0"/>
          </a:p>
          <a:p>
            <a:pPr lvl="1"/>
            <a:r>
              <a:rPr lang="en-US" dirty="0" smtClean="0"/>
              <a:t>Same underpinnings as WCF Data Services</a:t>
            </a:r>
          </a:p>
          <a:p>
            <a:r>
              <a:rPr lang="en-US" dirty="0" smtClean="0"/>
              <a:t>Initially shipped with Visual Studio 2012 Update 2</a:t>
            </a:r>
          </a:p>
          <a:p>
            <a:r>
              <a:rPr lang="en-US" dirty="0" smtClean="0"/>
              <a:t>Now supports $select, $expand and $batch!</a:t>
            </a:r>
          </a:p>
        </p:txBody>
      </p:sp>
    </p:spTree>
    <p:extLst>
      <p:ext uri="{BB962C8B-B14F-4D97-AF65-F5344CB8AC3E}">
        <p14:creationId xmlns:p14="http://schemas.microsoft.com/office/powerpoint/2010/main" val="4213809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 OData - $select and $expand</a:t>
            </a:r>
            <a:endParaRPr lang="en-US" dirty="0"/>
          </a:p>
        </p:txBody>
      </p:sp>
    </p:spTree>
    <p:extLst>
      <p:ext uri="{BB962C8B-B14F-4D97-AF65-F5344CB8AC3E}">
        <p14:creationId xmlns:p14="http://schemas.microsoft.com/office/powerpoint/2010/main" val="2038837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03620" y="0"/>
            <a:ext cx="4663017" cy="6994525"/>
          </a:xfrm>
          <a:prstGeom prst="rect">
            <a:avLst/>
          </a:prstGeom>
        </p:spPr>
      </p:pic>
      <p:sp>
        <p:nvSpPr>
          <p:cNvPr id="5" name="TextBox 4"/>
          <p:cNvSpPr txBox="1"/>
          <p:nvPr/>
        </p:nvSpPr>
        <p:spPr>
          <a:xfrm>
            <a:off x="5735379" y="525462"/>
            <a:ext cx="1005403" cy="584775"/>
          </a:xfrm>
          <a:prstGeom prst="rect">
            <a:avLst/>
          </a:prstGeom>
          <a:noFill/>
        </p:spPr>
        <p:txBody>
          <a:bodyPr wrap="none" rtlCol="0">
            <a:spAutoFit/>
          </a:bodyPr>
          <a:lstStyle/>
          <a:p>
            <a:r>
              <a:rPr lang="en-US" sz="3200" b="1" dirty="0" smtClean="0">
                <a:solidFill>
                  <a:schemeClr val="bg1"/>
                </a:solidFill>
              </a:rPr>
              <a:t>Free</a:t>
            </a:r>
            <a:endParaRPr lang="en-US" sz="2400" b="1" dirty="0" smtClean="0">
              <a:solidFill>
                <a:schemeClr val="bg1"/>
              </a:solidFill>
            </a:endParaRPr>
          </a:p>
        </p:txBody>
      </p:sp>
      <p:sp>
        <p:nvSpPr>
          <p:cNvPr id="6" name="TextBox 5"/>
          <p:cNvSpPr txBox="1"/>
          <p:nvPr/>
        </p:nvSpPr>
        <p:spPr>
          <a:xfrm>
            <a:off x="5444433" y="1744662"/>
            <a:ext cx="1587294" cy="584775"/>
          </a:xfrm>
          <a:prstGeom prst="rect">
            <a:avLst/>
          </a:prstGeom>
          <a:noFill/>
        </p:spPr>
        <p:txBody>
          <a:bodyPr wrap="none" rtlCol="0">
            <a:spAutoFit/>
          </a:bodyPr>
          <a:lstStyle/>
          <a:p>
            <a:r>
              <a:rPr lang="en-US" sz="3200" b="1" dirty="0" smtClean="0">
                <a:solidFill>
                  <a:schemeClr val="bg1"/>
                </a:solidFill>
              </a:rPr>
              <a:t>Friends</a:t>
            </a:r>
          </a:p>
        </p:txBody>
      </p:sp>
      <p:sp>
        <p:nvSpPr>
          <p:cNvPr id="8" name="Rounded Rectangle 7"/>
          <p:cNvSpPr/>
          <p:nvPr/>
        </p:nvSpPr>
        <p:spPr bwMode="auto">
          <a:xfrm>
            <a:off x="8077728" y="3955214"/>
            <a:ext cx="4114800" cy="685800"/>
          </a:xfrm>
          <a:prstGeom prst="roundRect">
            <a:avLst/>
          </a:prstGeom>
          <a:solidFill>
            <a:schemeClr val="bg2">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 name="TextBox 6"/>
          <p:cNvSpPr txBox="1"/>
          <p:nvPr/>
        </p:nvSpPr>
        <p:spPr>
          <a:xfrm>
            <a:off x="8182503" y="4098059"/>
            <a:ext cx="3905250" cy="400110"/>
          </a:xfrm>
          <a:prstGeom prst="rect">
            <a:avLst/>
          </a:prstGeom>
          <a:noFill/>
        </p:spPr>
        <p:txBody>
          <a:bodyPr wrap="square" rtlCol="0">
            <a:spAutoFit/>
          </a:bodyPr>
          <a:lstStyle/>
          <a:p>
            <a:pPr algn="ctr"/>
            <a:r>
              <a:rPr lang="en-US" sz="2000" b="1" dirty="0" smtClean="0">
                <a:gradFill>
                  <a:gsLst>
                    <a:gs pos="0">
                      <a:schemeClr val="tx1">
                        <a:lumMod val="75000"/>
                        <a:lumOff val="25000"/>
                      </a:schemeClr>
                    </a:gs>
                    <a:gs pos="100000">
                      <a:schemeClr val="tx1">
                        <a:lumMod val="75000"/>
                        <a:lumOff val="25000"/>
                      </a:schemeClr>
                    </a:gs>
                  </a:gsLst>
                  <a:lin ang="5400000" scaled="0"/>
                </a:gradFill>
              </a:rPr>
              <a:t>Please give me your password</a:t>
            </a:r>
          </a:p>
        </p:txBody>
      </p:sp>
      <p:sp>
        <p:nvSpPr>
          <p:cNvPr id="2" name="TextBox 1"/>
          <p:cNvSpPr txBox="1"/>
          <p:nvPr/>
        </p:nvSpPr>
        <p:spPr>
          <a:xfrm>
            <a:off x="1887492" y="296862"/>
            <a:ext cx="184731" cy="830997"/>
          </a:xfrm>
          <a:prstGeom prst="rect">
            <a:avLst/>
          </a:prstGeom>
          <a:noFill/>
        </p:spPr>
        <p:txBody>
          <a:bodyPr wrap="none" rtlCol="0">
            <a:spAutoFit/>
          </a:bodyPr>
          <a:lstStyle/>
          <a:p>
            <a:pPr algn="ctr"/>
            <a:endParaRPr lang="en-US" sz="4800" dirty="0" smtClean="0">
              <a:gradFill>
                <a:gsLst>
                  <a:gs pos="0">
                    <a:schemeClr val="tx1">
                      <a:lumMod val="75000"/>
                      <a:lumOff val="25000"/>
                    </a:schemeClr>
                  </a:gs>
                  <a:gs pos="100000">
                    <a:schemeClr val="tx1">
                      <a:lumMod val="75000"/>
                      <a:lumOff val="25000"/>
                    </a:schemeClr>
                  </a:gs>
                </a:gsLst>
                <a:lin ang="5400000" scaled="0"/>
              </a:gradFill>
              <a:latin typeface="+mj-lt"/>
            </a:endParaRPr>
          </a:p>
        </p:txBody>
      </p:sp>
      <p:sp>
        <p:nvSpPr>
          <p:cNvPr id="3" name="Title 2"/>
          <p:cNvSpPr>
            <a:spLocks noGrp="1"/>
          </p:cNvSpPr>
          <p:nvPr>
            <p:ph type="title"/>
          </p:nvPr>
        </p:nvSpPr>
        <p:spPr/>
        <p:txBody>
          <a:bodyPr/>
          <a:lstStyle/>
          <a:p>
            <a:r>
              <a:rPr lang="en-US" dirty="0">
                <a:gradFill>
                  <a:gsLst>
                    <a:gs pos="0">
                      <a:schemeClr val="tx1">
                        <a:lumMod val="75000"/>
                        <a:lumOff val="25000"/>
                      </a:schemeClr>
                    </a:gs>
                    <a:gs pos="100000">
                      <a:schemeClr val="tx1">
                        <a:lumMod val="75000"/>
                        <a:lumOff val="25000"/>
                      </a:schemeClr>
                    </a:gs>
                  </a:gsLst>
                  <a:lin ang="5400000" scaled="0"/>
                </a:gradFill>
              </a:rPr>
              <a:t>Web API </a:t>
            </a:r>
            <a:r>
              <a:rPr lang="en-US" dirty="0" smtClean="0">
                <a:gradFill>
                  <a:gsLst>
                    <a:gs pos="0">
                      <a:schemeClr val="tx1">
                        <a:lumMod val="75000"/>
                        <a:lumOff val="25000"/>
                      </a:schemeClr>
                    </a:gs>
                    <a:gs pos="100000">
                      <a:schemeClr val="tx1">
                        <a:lumMod val="75000"/>
                        <a:lumOff val="25000"/>
                      </a:schemeClr>
                    </a:gs>
                  </a:gsLst>
                  <a:lin ang="5400000" scaled="0"/>
                </a:gradFill>
              </a:rPr>
              <a:t>Security</a:t>
            </a:r>
            <a:r>
              <a:rPr lang="en-US" dirty="0">
                <a:gradFill>
                  <a:gsLst>
                    <a:gs pos="0">
                      <a:schemeClr val="tx1">
                        <a:lumMod val="75000"/>
                        <a:lumOff val="25000"/>
                      </a:schemeClr>
                    </a:gs>
                    <a:gs pos="100000">
                      <a:schemeClr val="tx1">
                        <a:lumMod val="75000"/>
                        <a:lumOff val="25000"/>
                      </a:schemeClr>
                    </a:gs>
                  </a:gsLst>
                  <a:lin ang="5400000" scaled="0"/>
                </a:gradFill>
              </a:rPr>
              <a:t/>
            </a:r>
            <a:br>
              <a:rPr lang="en-US" dirty="0">
                <a:gradFill>
                  <a:gsLst>
                    <a:gs pos="0">
                      <a:schemeClr val="tx1">
                        <a:lumMod val="75000"/>
                        <a:lumOff val="25000"/>
                      </a:schemeClr>
                    </a:gs>
                    <a:gs pos="100000">
                      <a:schemeClr val="tx1">
                        <a:lumMod val="75000"/>
                        <a:lumOff val="25000"/>
                      </a:schemeClr>
                    </a:gs>
                  </a:gsLst>
                  <a:lin ang="5400000" scaled="0"/>
                </a:gradFill>
              </a:rPr>
            </a:br>
            <a:endParaRPr lang="en-US" dirty="0"/>
          </a:p>
        </p:txBody>
      </p:sp>
      <p:sp>
        <p:nvSpPr>
          <p:cNvPr id="9" name="Text Placeholder 8"/>
          <p:cNvSpPr>
            <a:spLocks noGrp="1"/>
          </p:cNvSpPr>
          <p:nvPr>
            <p:ph type="body" sz="quarter" idx="10"/>
          </p:nvPr>
        </p:nvSpPr>
        <p:spPr/>
        <p:txBody>
          <a:bodyPr/>
          <a:lstStyle/>
          <a:p>
            <a:r>
              <a:rPr lang="en-US" dirty="0" smtClean="0"/>
              <a:t>Would you trust this app?</a:t>
            </a:r>
          </a:p>
        </p:txBody>
      </p:sp>
    </p:spTree>
    <p:extLst>
      <p:ext uri="{BB962C8B-B14F-4D97-AF65-F5344CB8AC3E}">
        <p14:creationId xmlns:p14="http://schemas.microsoft.com/office/powerpoint/2010/main" val="29137340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many challenges of Web API security</a:t>
            </a:r>
            <a:endParaRPr lang="en-US" dirty="0"/>
          </a:p>
        </p:txBody>
      </p:sp>
      <p:sp>
        <p:nvSpPr>
          <p:cNvPr id="8" name="Content Placeholder 7"/>
          <p:cNvSpPr>
            <a:spLocks noGrp="1"/>
          </p:cNvSpPr>
          <p:nvPr>
            <p:ph type="body" sz="quarter" idx="10"/>
          </p:nvPr>
        </p:nvSpPr>
        <p:spPr>
          <a:prstGeom prst="rect">
            <a:avLst/>
          </a:prstGeom>
        </p:spPr>
        <p:txBody>
          <a:bodyPr>
            <a:noAutofit/>
          </a:bodyPr>
          <a:lstStyle/>
          <a:p>
            <a:r>
              <a:rPr lang="en-US" sz="3200" dirty="0" smtClean="0"/>
              <a:t>Users may </a:t>
            </a:r>
            <a:r>
              <a:rPr lang="en-US" sz="3200" dirty="0"/>
              <a:t>not </a:t>
            </a:r>
            <a:r>
              <a:rPr lang="en-US" sz="3200" dirty="0" smtClean="0"/>
              <a:t>want to trust client apps </a:t>
            </a:r>
            <a:r>
              <a:rPr lang="en-US" sz="3200" dirty="0"/>
              <a:t>with </a:t>
            </a:r>
            <a:r>
              <a:rPr lang="en-US" sz="3200" dirty="0" smtClean="0"/>
              <a:t>their credentials</a:t>
            </a:r>
            <a:endParaRPr lang="en-US" sz="3200" dirty="0"/>
          </a:p>
          <a:p>
            <a:r>
              <a:rPr lang="en-US" sz="3200" dirty="0" smtClean="0"/>
              <a:t>Apps don’t want to </a:t>
            </a:r>
            <a:r>
              <a:rPr lang="en-US" sz="3200" dirty="0"/>
              <a:t>have to store </a:t>
            </a:r>
            <a:r>
              <a:rPr lang="en-US" sz="3200" dirty="0" smtClean="0"/>
              <a:t>user credentials</a:t>
            </a:r>
          </a:p>
          <a:p>
            <a:r>
              <a:rPr lang="en-US" sz="3200" dirty="0" smtClean="0"/>
              <a:t>Many servers don’t want to have to store user credentials either</a:t>
            </a:r>
            <a:endParaRPr lang="en-US" sz="3200" dirty="0"/>
          </a:p>
          <a:p>
            <a:r>
              <a:rPr lang="en-US" sz="3200" dirty="0" smtClean="0"/>
              <a:t>Client </a:t>
            </a:r>
            <a:r>
              <a:rPr lang="en-US" sz="3200" dirty="0"/>
              <a:t>app access to protected </a:t>
            </a:r>
            <a:r>
              <a:rPr lang="en-US" sz="3200" dirty="0" smtClean="0"/>
              <a:t>resources should be scoped</a:t>
            </a:r>
          </a:p>
          <a:p>
            <a:r>
              <a:rPr lang="en-US" sz="3200" dirty="0" smtClean="0"/>
              <a:t>Support browser clients (even cross origin)</a:t>
            </a:r>
          </a:p>
          <a:p>
            <a:r>
              <a:rPr lang="en-US" sz="3200" dirty="0"/>
              <a:t>A</a:t>
            </a:r>
            <a:r>
              <a:rPr lang="en-US" sz="3200" dirty="0" smtClean="0"/>
              <a:t>void the perils of request forgery</a:t>
            </a:r>
          </a:p>
          <a:p>
            <a:r>
              <a:rPr lang="en-US" sz="3200" dirty="0" smtClean="0"/>
              <a:t>Need a friendly approach for native and mobile applications</a:t>
            </a:r>
          </a:p>
          <a:p>
            <a:endParaRPr lang="en-US" sz="3200" dirty="0"/>
          </a:p>
          <a:p>
            <a:endParaRPr lang="en-US" sz="3200" dirty="0" smtClean="0"/>
          </a:p>
        </p:txBody>
      </p:sp>
    </p:spTree>
    <p:extLst>
      <p:ext uri="{BB962C8B-B14F-4D97-AF65-F5344CB8AC3E}">
        <p14:creationId xmlns:p14="http://schemas.microsoft.com/office/powerpoint/2010/main" val="857098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00"/>
            <a:ext cx="7215542" cy="6993324"/>
          </a:xfrm>
          <a:prstGeom prst="rect">
            <a:avLst/>
          </a:prstGeom>
        </p:spPr>
      </p:pic>
      <p:sp>
        <p:nvSpPr>
          <p:cNvPr id="6" name="Rectangle 5"/>
          <p:cNvSpPr/>
          <p:nvPr/>
        </p:nvSpPr>
        <p:spPr>
          <a:xfrm>
            <a:off x="7215541" y="1058862"/>
            <a:ext cx="5220934" cy="4708981"/>
          </a:xfrm>
          <a:prstGeom prst="rect">
            <a:avLst/>
          </a:prstGeom>
        </p:spPr>
        <p:txBody>
          <a:bodyPr wrap="square">
            <a:spAutoFit/>
          </a:bodyPr>
          <a:lstStyle/>
          <a:p>
            <a:pPr algn="ctr" defTabSz="932406"/>
            <a:r>
              <a:rPr lang="en-US" sz="9600" dirty="0">
                <a:latin typeface="Andy" panose="03080602030302030203" pitchFamily="66" charset="0"/>
              </a:rPr>
              <a:t>Why </a:t>
            </a:r>
            <a:r>
              <a:rPr lang="en-US" sz="9600" dirty="0" smtClean="0">
                <a:latin typeface="Andy" panose="03080602030302030203" pitchFamily="66" charset="0"/>
              </a:rPr>
              <a:t>no </a:t>
            </a:r>
            <a:r>
              <a:rPr lang="en-US" sz="10600" b="1" dirty="0" smtClean="0">
                <a:latin typeface="Andy" panose="03080602030302030203" pitchFamily="66" charset="0"/>
              </a:rPr>
              <a:t>COOKIES</a:t>
            </a:r>
          </a:p>
          <a:p>
            <a:pPr algn="ctr" defTabSz="932406"/>
            <a:r>
              <a:rPr lang="en-US" sz="9600" b="1" dirty="0" smtClean="0">
                <a:latin typeface="Andy" panose="03080602030302030203" pitchFamily="66" charset="0"/>
              </a:rPr>
              <a:t>!?!</a:t>
            </a:r>
            <a:endParaRPr lang="en-US" sz="9600" b="1" dirty="0">
              <a:latin typeface="Andy" panose="03080602030302030203" pitchFamily="66" charset="0"/>
            </a:endParaRPr>
          </a:p>
        </p:txBody>
      </p:sp>
    </p:spTree>
    <p:extLst>
      <p:ext uri="{BB962C8B-B14F-4D97-AF65-F5344CB8AC3E}">
        <p14:creationId xmlns:p14="http://schemas.microsoft.com/office/powerpoint/2010/main" val="274368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OAuth</a:t>
            </a:r>
            <a:r>
              <a:rPr lang="en-US" dirty="0" smtClean="0"/>
              <a:t> 2.0</a:t>
            </a:r>
            <a:endParaRPr lang="en-US" dirty="0"/>
          </a:p>
        </p:txBody>
      </p:sp>
      <p:sp>
        <p:nvSpPr>
          <p:cNvPr id="3" name="Text Placeholder 2"/>
          <p:cNvSpPr>
            <a:spLocks noGrp="1"/>
          </p:cNvSpPr>
          <p:nvPr>
            <p:ph type="body" sz="quarter" idx="10"/>
          </p:nvPr>
        </p:nvSpPr>
        <p:spPr>
          <a:prstGeom prst="rect">
            <a:avLst/>
          </a:prstGeom>
        </p:spPr>
        <p:txBody>
          <a:bodyPr/>
          <a:lstStyle/>
          <a:p>
            <a:r>
              <a:rPr lang="en-US" dirty="0"/>
              <a:t>Framework for authorizing clients to access a user’s protected resources</a:t>
            </a:r>
          </a:p>
          <a:p>
            <a:pPr lvl="1"/>
            <a:r>
              <a:rPr lang="en-US" dirty="0" smtClean="0"/>
              <a:t>IETF standard (RFCs 6749, 6750)</a:t>
            </a:r>
          </a:p>
          <a:p>
            <a:r>
              <a:rPr lang="en-US" dirty="0" smtClean="0"/>
              <a:t>Designed to work with HTTP services</a:t>
            </a:r>
          </a:p>
          <a:p>
            <a:r>
              <a:rPr lang="en-US" dirty="0" smtClean="0"/>
              <a:t>Multiple profiles according to client and access types</a:t>
            </a:r>
          </a:p>
          <a:p>
            <a:r>
              <a:rPr lang="en-US" dirty="0" smtClean="0"/>
              <a:t>It isn’t an authentication protocol</a:t>
            </a:r>
          </a:p>
          <a:p>
            <a:pPr lvl="1"/>
            <a:r>
              <a:rPr lang="en-US" dirty="0" smtClean="0"/>
              <a:t>…but one can be manufactured on its basis.</a:t>
            </a:r>
          </a:p>
        </p:txBody>
      </p:sp>
    </p:spTree>
    <p:extLst>
      <p:ext uri="{BB962C8B-B14F-4D97-AF65-F5344CB8AC3E}">
        <p14:creationId xmlns:p14="http://schemas.microsoft.com/office/powerpoint/2010/main" val="61618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4237037" y="2678207"/>
            <a:ext cx="4191000" cy="461665"/>
            <a:chOff x="4237037" y="2678207"/>
            <a:chExt cx="4191000" cy="461665"/>
          </a:xfrm>
        </p:grpSpPr>
        <p:cxnSp>
          <p:nvCxnSpPr>
            <p:cNvPr id="14" name="Straight Arrow Connector 13"/>
            <p:cNvCxnSpPr/>
            <p:nvPr/>
          </p:nvCxnSpPr>
          <p:spPr>
            <a:xfrm flipH="1">
              <a:off x="4237037" y="2887662"/>
              <a:ext cx="4191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846637" y="2678207"/>
              <a:ext cx="2872902" cy="461665"/>
            </a:xfrm>
            <a:prstGeom prst="rect">
              <a:avLst/>
            </a:prstGeom>
            <a:solidFill>
              <a:schemeClr val="bg2"/>
            </a:solidFill>
          </p:spPr>
          <p:txBody>
            <a:bodyPr wrap="none" rtlCol="0">
              <a:spAutoFit/>
            </a:bodyPr>
            <a:lstStyle/>
            <a:p>
              <a:r>
                <a:rPr lang="en-US" sz="2400" dirty="0"/>
                <a:t>Authorization </a:t>
              </a:r>
              <a:r>
                <a:rPr lang="en-US" sz="2400" dirty="0" smtClean="0"/>
                <a:t>Grant</a:t>
              </a:r>
              <a:endParaRPr lang="en-US" sz="2400" dirty="0" smtClean="0">
                <a:gradFill>
                  <a:gsLst>
                    <a:gs pos="0">
                      <a:schemeClr val="tx1">
                        <a:lumMod val="75000"/>
                        <a:lumOff val="25000"/>
                      </a:schemeClr>
                    </a:gs>
                    <a:gs pos="100000">
                      <a:schemeClr val="tx1">
                        <a:lumMod val="75000"/>
                        <a:lumOff val="25000"/>
                      </a:schemeClr>
                    </a:gs>
                  </a:gsLst>
                  <a:lin ang="5400000" scaled="0"/>
                </a:gradFill>
              </a:endParaRPr>
            </a:p>
          </p:txBody>
        </p:sp>
      </p:grpSp>
      <p:grpSp>
        <p:nvGrpSpPr>
          <p:cNvPr id="40" name="Group 39"/>
          <p:cNvGrpSpPr/>
          <p:nvPr/>
        </p:nvGrpSpPr>
        <p:grpSpPr>
          <a:xfrm>
            <a:off x="4237037" y="3619355"/>
            <a:ext cx="4191000" cy="461665"/>
            <a:chOff x="4237037" y="3619355"/>
            <a:chExt cx="4191000" cy="461665"/>
          </a:xfrm>
        </p:grpSpPr>
        <p:cxnSp>
          <p:nvCxnSpPr>
            <p:cNvPr id="21" name="Straight Arrow Connector 20"/>
            <p:cNvCxnSpPr/>
            <p:nvPr/>
          </p:nvCxnSpPr>
          <p:spPr>
            <a:xfrm>
              <a:off x="4237037" y="3854652"/>
              <a:ext cx="4191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4869335" y="3619355"/>
              <a:ext cx="2872902" cy="461665"/>
            </a:xfrm>
            <a:prstGeom prst="rect">
              <a:avLst/>
            </a:prstGeom>
            <a:solidFill>
              <a:schemeClr val="bg2"/>
            </a:solidFill>
          </p:spPr>
          <p:txBody>
            <a:bodyPr wrap="none" rtlCol="0">
              <a:spAutoFit/>
            </a:bodyPr>
            <a:lstStyle/>
            <a:p>
              <a:r>
                <a:rPr lang="en-US" sz="2400" dirty="0"/>
                <a:t>Authorization </a:t>
              </a:r>
              <a:r>
                <a:rPr lang="en-US" sz="2400" dirty="0" smtClean="0"/>
                <a:t>Grant</a:t>
              </a:r>
              <a:endParaRPr lang="en-US" sz="2400" dirty="0" smtClean="0">
                <a:gradFill>
                  <a:gsLst>
                    <a:gs pos="0">
                      <a:schemeClr val="tx1">
                        <a:lumMod val="75000"/>
                        <a:lumOff val="25000"/>
                      </a:schemeClr>
                    </a:gs>
                    <a:gs pos="100000">
                      <a:schemeClr val="tx1">
                        <a:lumMod val="75000"/>
                        <a:lumOff val="25000"/>
                      </a:schemeClr>
                    </a:gs>
                  </a:gsLst>
                  <a:lin ang="5400000" scaled="0"/>
                </a:gradFill>
              </a:endParaRPr>
            </a:p>
          </p:txBody>
        </p:sp>
      </p:grpSp>
      <p:sp>
        <p:nvSpPr>
          <p:cNvPr id="32" name="Rounded Rectangular Callout 31"/>
          <p:cNvSpPr/>
          <p:nvPr/>
        </p:nvSpPr>
        <p:spPr bwMode="auto">
          <a:xfrm>
            <a:off x="5268312" y="3069884"/>
            <a:ext cx="2728179" cy="1002141"/>
          </a:xfrm>
          <a:prstGeom prst="wedgeRoundRectCallout">
            <a:avLst>
              <a:gd name="adj1" fmla="val 58538"/>
              <a:gd name="adj2" fmla="val 51245"/>
              <a:gd name="adj3" fmla="val 16667"/>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Looks good – here’s a token you can use</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38" name="Group 37"/>
          <p:cNvGrpSpPr/>
          <p:nvPr/>
        </p:nvGrpSpPr>
        <p:grpSpPr>
          <a:xfrm>
            <a:off x="4237037" y="5550197"/>
            <a:ext cx="4191000" cy="461665"/>
            <a:chOff x="4237037" y="5550197"/>
            <a:chExt cx="4191000" cy="461665"/>
          </a:xfrm>
        </p:grpSpPr>
        <p:cxnSp>
          <p:nvCxnSpPr>
            <p:cNvPr id="26" name="Straight Arrow Connector 25"/>
            <p:cNvCxnSpPr/>
            <p:nvPr/>
          </p:nvCxnSpPr>
          <p:spPr>
            <a:xfrm flipH="1">
              <a:off x="4237037" y="5759652"/>
              <a:ext cx="4191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938969" y="5550197"/>
              <a:ext cx="2803268" cy="461665"/>
            </a:xfrm>
            <a:prstGeom prst="rect">
              <a:avLst/>
            </a:prstGeom>
            <a:solidFill>
              <a:schemeClr val="bg2"/>
            </a:solidFill>
          </p:spPr>
          <p:txBody>
            <a:bodyPr wrap="none" rtlCol="0">
              <a:spAutoFit/>
            </a:bodyPr>
            <a:lstStyle/>
            <a:p>
              <a:r>
                <a:rPr lang="en-US" sz="2400" dirty="0" smtClean="0">
                  <a:gradFill>
                    <a:gsLst>
                      <a:gs pos="0">
                        <a:schemeClr val="tx1">
                          <a:lumMod val="75000"/>
                          <a:lumOff val="25000"/>
                        </a:schemeClr>
                      </a:gs>
                      <a:gs pos="100000">
                        <a:schemeClr val="tx1">
                          <a:lumMod val="75000"/>
                          <a:lumOff val="25000"/>
                        </a:schemeClr>
                      </a:gs>
                    </a:gsLst>
                    <a:lin ang="5400000" scaled="0"/>
                  </a:gradFill>
                </a:rPr>
                <a:t>Protected Resource</a:t>
              </a:r>
            </a:p>
          </p:txBody>
        </p:sp>
      </p:grpSp>
      <p:grpSp>
        <p:nvGrpSpPr>
          <p:cNvPr id="39" name="Group 38"/>
          <p:cNvGrpSpPr/>
          <p:nvPr/>
        </p:nvGrpSpPr>
        <p:grpSpPr>
          <a:xfrm>
            <a:off x="4237037" y="5067155"/>
            <a:ext cx="4191000" cy="461665"/>
            <a:chOff x="4237037" y="5067155"/>
            <a:chExt cx="4191000" cy="461665"/>
          </a:xfrm>
        </p:grpSpPr>
        <p:cxnSp>
          <p:nvCxnSpPr>
            <p:cNvPr id="25" name="Straight Arrow Connector 24"/>
            <p:cNvCxnSpPr/>
            <p:nvPr/>
          </p:nvCxnSpPr>
          <p:spPr>
            <a:xfrm>
              <a:off x="4237037" y="5302452"/>
              <a:ext cx="4191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5395058" y="5067155"/>
              <a:ext cx="1966179" cy="461665"/>
            </a:xfrm>
            <a:prstGeom prst="rect">
              <a:avLst/>
            </a:prstGeom>
            <a:solidFill>
              <a:schemeClr val="bg2"/>
            </a:solidFill>
          </p:spPr>
          <p:txBody>
            <a:bodyPr wrap="none" rtlCol="0">
              <a:spAutoFit/>
            </a:bodyPr>
            <a:lstStyle/>
            <a:p>
              <a:r>
                <a:rPr lang="en-US" sz="2400" dirty="0" smtClean="0"/>
                <a:t>Access Token</a:t>
              </a:r>
              <a:endParaRPr lang="en-US" sz="2400" dirty="0" smtClean="0">
                <a:gradFill>
                  <a:gsLst>
                    <a:gs pos="0">
                      <a:schemeClr val="tx1">
                        <a:lumMod val="75000"/>
                        <a:lumOff val="25000"/>
                      </a:schemeClr>
                    </a:gs>
                    <a:gs pos="100000">
                      <a:schemeClr val="tx1">
                        <a:lumMod val="75000"/>
                        <a:lumOff val="25000"/>
                      </a:schemeClr>
                    </a:gs>
                  </a:gsLst>
                  <a:lin ang="5400000" scaled="0"/>
                </a:gradFill>
              </a:endParaRPr>
            </a:p>
          </p:txBody>
        </p:sp>
      </p:grpSp>
      <p:sp>
        <p:nvSpPr>
          <p:cNvPr id="34" name="Rounded Rectangular Callout 33"/>
          <p:cNvSpPr/>
          <p:nvPr/>
        </p:nvSpPr>
        <p:spPr bwMode="auto">
          <a:xfrm>
            <a:off x="5248911" y="4977538"/>
            <a:ext cx="2728179" cy="626513"/>
          </a:xfrm>
          <a:prstGeom prst="wedgeRoundRectCallout">
            <a:avLst>
              <a:gd name="adj1" fmla="val 59420"/>
              <a:gd name="adj2" fmla="val 45261"/>
              <a:gd name="adj3" fmla="val 16667"/>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OK, here you go</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err="1" smtClean="0"/>
              <a:t>OAuth</a:t>
            </a:r>
            <a:r>
              <a:rPr lang="en-US" dirty="0" smtClean="0"/>
              <a:t> 2.0</a:t>
            </a:r>
            <a:endParaRPr lang="en-US" dirty="0"/>
          </a:p>
        </p:txBody>
      </p:sp>
      <p:sp>
        <p:nvSpPr>
          <p:cNvPr id="5" name="Rectangle 4"/>
          <p:cNvSpPr/>
          <p:nvPr/>
        </p:nvSpPr>
        <p:spPr bwMode="auto">
          <a:xfrm>
            <a:off x="8428037" y="3421062"/>
            <a:ext cx="2286000" cy="1371600"/>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Authorization</a:t>
            </a:r>
          </a:p>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Server</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8428037" y="4868862"/>
            <a:ext cx="2286000" cy="13716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Resource Server (Web API)</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auto">
          <a:xfrm>
            <a:off x="8428037" y="1953292"/>
            <a:ext cx="2286000" cy="1371600"/>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Resource Owner </a:t>
            </a:r>
          </a:p>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(user)</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8" name="Group 7"/>
          <p:cNvGrpSpPr/>
          <p:nvPr/>
        </p:nvGrpSpPr>
        <p:grpSpPr>
          <a:xfrm>
            <a:off x="1951037" y="1953292"/>
            <a:ext cx="2286000" cy="4287170"/>
            <a:chOff x="5361365" y="648015"/>
            <a:chExt cx="1458210" cy="3038590"/>
          </a:xfrm>
        </p:grpSpPr>
        <p:sp>
          <p:nvSpPr>
            <p:cNvPr id="9" name="Rectangle 8"/>
            <p:cNvSpPr/>
            <p:nvPr/>
          </p:nvSpPr>
          <p:spPr bwMode="auto">
            <a:xfrm>
              <a:off x="5361365" y="648015"/>
              <a:ext cx="1458210" cy="303859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ctr" anchorCtr="0"/>
            <a:lstStyle/>
            <a:p>
              <a:pPr algn="ctr" defTabSz="932406"/>
              <a:endParaRPr lang="en-US" sz="2400" spc="-102" dirty="0" smtClean="0">
                <a:gradFill>
                  <a:gsLst>
                    <a:gs pos="0">
                      <a:srgbClr val="FFFFFF"/>
                    </a:gs>
                    <a:gs pos="100000">
                      <a:srgbClr val="FFFFFF"/>
                    </a:gs>
                  </a:gsLst>
                  <a:lin ang="5400000" scaled="0"/>
                </a:gradFill>
                <a:ea typeface="Segoe UI" pitchFamily="34" charset="0"/>
                <a:cs typeface="Segoe UI" pitchFamily="34" charset="0"/>
              </a:endParaRPr>
            </a:p>
            <a:p>
              <a:pPr algn="ctr" defTabSz="932406"/>
              <a:endParaRPr lang="en-US" sz="2400" spc="-102" dirty="0">
                <a:gradFill>
                  <a:gsLst>
                    <a:gs pos="0">
                      <a:srgbClr val="FFFFFF"/>
                    </a:gs>
                    <a:gs pos="100000">
                      <a:srgbClr val="FFFFFF"/>
                    </a:gs>
                  </a:gsLst>
                  <a:lin ang="5400000" scaled="0"/>
                </a:gradFill>
                <a:ea typeface="Segoe UI" pitchFamily="34" charset="0"/>
                <a:cs typeface="Segoe UI" pitchFamily="34" charset="0"/>
              </a:endParaRPr>
            </a:p>
            <a:p>
              <a:pPr algn="ctr" defTabSz="932406"/>
              <a:endParaRPr lang="en-US" sz="2400" spc="-102" dirty="0" smtClean="0">
                <a:gradFill>
                  <a:gsLst>
                    <a:gs pos="0">
                      <a:srgbClr val="FFFFFF"/>
                    </a:gs>
                    <a:gs pos="100000">
                      <a:srgbClr val="FFFFFF"/>
                    </a:gs>
                  </a:gsLst>
                  <a:lin ang="5400000" scaled="0"/>
                </a:gradFill>
                <a:ea typeface="Segoe UI" pitchFamily="34" charset="0"/>
                <a:cs typeface="Segoe UI" pitchFamily="34" charset="0"/>
              </a:endParaRPr>
            </a:p>
            <a:p>
              <a:pPr algn="ctr" defTabSz="932406"/>
              <a:endParaRPr lang="en-US" sz="2400" spc="-102" dirty="0">
                <a:gradFill>
                  <a:gsLst>
                    <a:gs pos="0">
                      <a:srgbClr val="FFFFFF"/>
                    </a:gs>
                    <a:gs pos="100000">
                      <a:srgbClr val="FFFFFF"/>
                    </a:gs>
                  </a:gsLst>
                  <a:lin ang="5400000" scaled="0"/>
                </a:gradFill>
                <a:ea typeface="Segoe UI" pitchFamily="34" charset="0"/>
                <a:cs typeface="Segoe UI" pitchFamily="34" charset="0"/>
              </a:endParaRPr>
            </a:p>
            <a:p>
              <a:pPr algn="ctr" defTabSz="932406"/>
              <a:endParaRPr lang="en-US" sz="2400" spc="-102" dirty="0" smtClean="0">
                <a:gradFill>
                  <a:gsLst>
                    <a:gs pos="0">
                      <a:srgbClr val="FFFFFF"/>
                    </a:gs>
                    <a:gs pos="100000">
                      <a:srgbClr val="FFFFFF"/>
                    </a:gs>
                  </a:gsLst>
                  <a:lin ang="5400000" scaled="0"/>
                </a:gradFill>
                <a:ea typeface="Segoe UI" pitchFamily="34" charset="0"/>
                <a:cs typeface="Segoe UI" pitchFamily="34" charset="0"/>
              </a:endParaRPr>
            </a:p>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Client</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0" name="Rounded Rectangular Callout 9"/>
            <p:cNvSpPr/>
            <p:nvPr/>
          </p:nvSpPr>
          <p:spPr bwMode="auto">
            <a:xfrm>
              <a:off x="5633270" y="1817814"/>
              <a:ext cx="914400" cy="612648"/>
            </a:xfrm>
            <a:prstGeom prst="wedgeRoundRectCallout">
              <a:avLst>
                <a:gd name="adj1" fmla="val -39947"/>
                <a:gd name="adj2" fmla="val 79616"/>
                <a:gd name="adj3" fmla="val 16667"/>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35" name="Group 34"/>
          <p:cNvGrpSpPr/>
          <p:nvPr/>
        </p:nvGrpSpPr>
        <p:grpSpPr>
          <a:xfrm>
            <a:off x="4237037" y="2195165"/>
            <a:ext cx="4191000" cy="461665"/>
            <a:chOff x="4237037" y="2195165"/>
            <a:chExt cx="4191000" cy="461665"/>
          </a:xfrm>
        </p:grpSpPr>
        <p:cxnSp>
          <p:nvCxnSpPr>
            <p:cNvPr id="12" name="Straight Arrow Connector 11"/>
            <p:cNvCxnSpPr/>
            <p:nvPr/>
          </p:nvCxnSpPr>
          <p:spPr>
            <a:xfrm>
              <a:off x="4237037" y="2430462"/>
              <a:ext cx="4191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4687984" y="2195165"/>
              <a:ext cx="3289106" cy="461665"/>
            </a:xfrm>
            <a:prstGeom prst="rect">
              <a:avLst/>
            </a:prstGeom>
            <a:solidFill>
              <a:schemeClr val="bg2"/>
            </a:solidFill>
          </p:spPr>
          <p:txBody>
            <a:bodyPr wrap="none" rtlCol="0">
              <a:spAutoFit/>
            </a:bodyPr>
            <a:lstStyle/>
            <a:p>
              <a:r>
                <a:rPr lang="en-US" sz="2400" dirty="0"/>
                <a:t>Authorization Request </a:t>
              </a:r>
              <a:endParaRPr lang="en-US" sz="2400" dirty="0" smtClean="0">
                <a:gradFill>
                  <a:gsLst>
                    <a:gs pos="0">
                      <a:schemeClr val="tx1">
                        <a:lumMod val="75000"/>
                        <a:lumOff val="25000"/>
                      </a:schemeClr>
                    </a:gs>
                    <a:gs pos="100000">
                      <a:schemeClr val="tx1">
                        <a:lumMod val="75000"/>
                        <a:lumOff val="25000"/>
                      </a:schemeClr>
                    </a:gs>
                  </a:gsLst>
                  <a:lin ang="5400000" scaled="0"/>
                </a:gradFill>
              </a:endParaRPr>
            </a:p>
          </p:txBody>
        </p:sp>
      </p:grpSp>
      <p:grpSp>
        <p:nvGrpSpPr>
          <p:cNvPr id="37" name="Group 36"/>
          <p:cNvGrpSpPr/>
          <p:nvPr/>
        </p:nvGrpSpPr>
        <p:grpSpPr>
          <a:xfrm>
            <a:off x="4237037" y="4102397"/>
            <a:ext cx="4191000" cy="461665"/>
            <a:chOff x="4237037" y="4102397"/>
            <a:chExt cx="4191000" cy="461665"/>
          </a:xfrm>
        </p:grpSpPr>
        <p:cxnSp>
          <p:nvCxnSpPr>
            <p:cNvPr id="22" name="Straight Arrow Connector 21"/>
            <p:cNvCxnSpPr/>
            <p:nvPr/>
          </p:nvCxnSpPr>
          <p:spPr>
            <a:xfrm flipH="1">
              <a:off x="4237037" y="4311852"/>
              <a:ext cx="419100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5380037" y="4102397"/>
              <a:ext cx="1966179" cy="461665"/>
            </a:xfrm>
            <a:prstGeom prst="rect">
              <a:avLst/>
            </a:prstGeom>
            <a:solidFill>
              <a:schemeClr val="bg2"/>
            </a:solidFill>
          </p:spPr>
          <p:txBody>
            <a:bodyPr wrap="none" rtlCol="0">
              <a:spAutoFit/>
            </a:bodyPr>
            <a:lstStyle/>
            <a:p>
              <a:r>
                <a:rPr lang="en-US" sz="2400" dirty="0" smtClean="0"/>
                <a:t>Access Token</a:t>
              </a:r>
              <a:endParaRPr lang="en-US" sz="2400" dirty="0" smtClean="0">
                <a:gradFill>
                  <a:gsLst>
                    <a:gs pos="0">
                      <a:schemeClr val="tx1">
                        <a:lumMod val="75000"/>
                        <a:lumOff val="25000"/>
                      </a:schemeClr>
                    </a:gs>
                    <a:gs pos="100000">
                      <a:schemeClr val="tx1">
                        <a:lumMod val="75000"/>
                        <a:lumOff val="25000"/>
                      </a:schemeClr>
                    </a:gs>
                  </a:gsLst>
                  <a:lin ang="5400000" scaled="0"/>
                </a:gradFill>
              </a:endParaRPr>
            </a:p>
          </p:txBody>
        </p:sp>
      </p:grpSp>
      <p:sp>
        <p:nvSpPr>
          <p:cNvPr id="29" name="Rounded Rectangular Callout 28"/>
          <p:cNvSpPr/>
          <p:nvPr/>
        </p:nvSpPr>
        <p:spPr bwMode="auto">
          <a:xfrm>
            <a:off x="4415090" y="350779"/>
            <a:ext cx="2869947" cy="1095781"/>
          </a:xfrm>
          <a:prstGeom prst="wedgeRoundRectCallout">
            <a:avLst>
              <a:gd name="adj1" fmla="val -49951"/>
              <a:gd name="adj2" fmla="val 121801"/>
              <a:gd name="adj3" fmla="val 16667"/>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Hey user, can I access your photos?</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0" name="Rounded Rectangular Callout 29"/>
          <p:cNvSpPr/>
          <p:nvPr/>
        </p:nvSpPr>
        <p:spPr bwMode="auto">
          <a:xfrm>
            <a:off x="5357895" y="1748011"/>
            <a:ext cx="2728179" cy="626513"/>
          </a:xfrm>
          <a:prstGeom prst="wedgeRoundRectCallout">
            <a:avLst>
              <a:gd name="adj1" fmla="val 57215"/>
              <a:gd name="adj2" fmla="val 112475"/>
              <a:gd name="adj3" fmla="val 16667"/>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OK</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1" name="Rounded Rectangular Callout 30"/>
          <p:cNvSpPr/>
          <p:nvPr/>
        </p:nvSpPr>
        <p:spPr bwMode="auto">
          <a:xfrm>
            <a:off x="4429695" y="1478152"/>
            <a:ext cx="2855342" cy="1395085"/>
          </a:xfrm>
          <a:prstGeom prst="wedgeRoundRectCallout">
            <a:avLst>
              <a:gd name="adj1" fmla="val -50833"/>
              <a:gd name="adj2" fmla="val 105023"/>
              <a:gd name="adj3" fmla="val 16667"/>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The user said I could access their photos– here’s proof</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3" name="Rounded Rectangular Callout 32"/>
          <p:cNvSpPr/>
          <p:nvPr/>
        </p:nvSpPr>
        <p:spPr bwMode="auto">
          <a:xfrm>
            <a:off x="4428175" y="3365123"/>
            <a:ext cx="2856862" cy="1381583"/>
          </a:xfrm>
          <a:prstGeom prst="wedgeRoundRectCallout">
            <a:avLst>
              <a:gd name="adj1" fmla="val -49069"/>
              <a:gd name="adj2" fmla="val 78851"/>
              <a:gd name="adj3" fmla="val 16667"/>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Here is my access token. User’s photos, please. </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204314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1" nodeType="clickEffect">
                                  <p:stCondLst>
                                    <p:cond delay="0"/>
                                  </p:stCondLst>
                                  <p:childTnLst>
                                    <p:set>
                                      <p:cBhvr>
                                        <p:cTn id="22" dur="1" fill="hold">
                                          <p:stCondLst>
                                            <p:cond delay="0"/>
                                          </p:stCondLst>
                                        </p:cTn>
                                        <p:tgtEl>
                                          <p:spTgt spid="29"/>
                                        </p:tgtEl>
                                        <p:attrNameLst>
                                          <p:attrName>style.visibility</p:attrName>
                                        </p:attrNameLst>
                                      </p:cBhvr>
                                      <p:to>
                                        <p:strVal val="hidden"/>
                                      </p:to>
                                    </p:set>
                                  </p:childTnLst>
                                </p:cTn>
                              </p:par>
                              <p:par>
                                <p:cTn id="23" presetID="1" presetClass="exit" presetSubtype="0" fill="hold" grpId="1" nodeType="withEffect">
                                  <p:stCondLst>
                                    <p:cond delay="0"/>
                                  </p:stCondLst>
                                  <p:childTnLst>
                                    <p:set>
                                      <p:cBhvr>
                                        <p:cTn id="24" dur="1" fill="hold">
                                          <p:stCondLst>
                                            <p:cond delay="0"/>
                                          </p:stCondLst>
                                        </p:cTn>
                                        <p:tgtEl>
                                          <p:spTgt spid="30"/>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0"/>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xit" presetSubtype="0" fill="hold" grpId="1" nodeType="clickEffect">
                                  <p:stCondLst>
                                    <p:cond delay="0"/>
                                  </p:stCondLst>
                                  <p:childTnLst>
                                    <p:set>
                                      <p:cBhvr>
                                        <p:cTn id="44" dur="1" fill="hold">
                                          <p:stCondLst>
                                            <p:cond delay="0"/>
                                          </p:stCondLst>
                                        </p:cTn>
                                        <p:tgtEl>
                                          <p:spTgt spid="31"/>
                                        </p:tgtEl>
                                        <p:attrNameLst>
                                          <p:attrName>style.visibility</p:attrName>
                                        </p:attrNameLst>
                                      </p:cBhvr>
                                      <p:to>
                                        <p:strVal val="hidden"/>
                                      </p:to>
                                    </p:set>
                                  </p:childTnLst>
                                </p:cTn>
                              </p:par>
                              <p:par>
                                <p:cTn id="45" presetID="1" presetClass="exit" presetSubtype="0" fill="hold" grpId="1" nodeType="withEffect">
                                  <p:stCondLst>
                                    <p:cond delay="0"/>
                                  </p:stCondLst>
                                  <p:childTnLst>
                                    <p:set>
                                      <p:cBhvr>
                                        <p:cTn id="46" dur="1" fill="hold">
                                          <p:stCondLst>
                                            <p:cond delay="0"/>
                                          </p:stCondLst>
                                        </p:cTn>
                                        <p:tgtEl>
                                          <p:spTgt spid="3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3"/>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P spid="34" grpId="0" animBg="1"/>
      <p:bldP spid="29" grpId="0" animBg="1"/>
      <p:bldP spid="29" grpId="1" animBg="1"/>
      <p:bldP spid="30" grpId="0" animBg="1"/>
      <p:bldP spid="30" grpId="1" animBg="1"/>
      <p:bldP spid="31" grpId="0" animBg="1"/>
      <p:bldP spid="31" grpId="1" animBg="1"/>
      <p:bldP spid="3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OAuth</a:t>
            </a:r>
            <a:r>
              <a:rPr lang="en-US" dirty="0" smtClean="0"/>
              <a:t> 2.0 – </a:t>
            </a:r>
            <a:r>
              <a:rPr lang="en-US" dirty="0"/>
              <a:t>o</a:t>
            </a:r>
            <a:r>
              <a:rPr lang="en-US" dirty="0" smtClean="0"/>
              <a:t>btain authorization</a:t>
            </a:r>
            <a:endParaRPr lang="en-US" dirty="0"/>
          </a:p>
        </p:txBody>
      </p:sp>
      <p:grpSp>
        <p:nvGrpSpPr>
          <p:cNvPr id="3" name="Group 2"/>
          <p:cNvGrpSpPr/>
          <p:nvPr>
            <p:custDataLst>
              <p:custData r:id="rId1"/>
            </p:custDataLst>
          </p:nvPr>
        </p:nvGrpSpPr>
        <p:grpSpPr>
          <a:xfrm>
            <a:off x="8399994" y="5156317"/>
            <a:ext cx="2145139" cy="1373767"/>
            <a:chOff x="3173967" y="3901278"/>
            <a:chExt cx="2262553" cy="1448959"/>
          </a:xfrm>
        </p:grpSpPr>
        <p:sp>
          <p:nvSpPr>
            <p:cNvPr id="4" name="Freeform 3"/>
            <p:cNvSpPr/>
            <p:nvPr/>
          </p:nvSpPr>
          <p:spPr bwMode="auto">
            <a:xfrm>
              <a:off x="3783341" y="3901278"/>
              <a:ext cx="1043784" cy="1043784"/>
            </a:xfrm>
            <a:custGeom>
              <a:avLst/>
              <a:gdLst>
                <a:gd name="connsiteX0" fmla="*/ 1409700 w 2819400"/>
                <a:gd name="connsiteY0" fmla="*/ 952500 h 2819400"/>
                <a:gd name="connsiteX1" fmla="*/ 1866900 w 2819400"/>
                <a:gd name="connsiteY1" fmla="*/ 1409700 h 2819400"/>
                <a:gd name="connsiteX2" fmla="*/ 1409700 w 2819400"/>
                <a:gd name="connsiteY2" fmla="*/ 1866900 h 2819400"/>
                <a:gd name="connsiteX3" fmla="*/ 952500 w 2819400"/>
                <a:gd name="connsiteY3" fmla="*/ 1409700 h 2819400"/>
                <a:gd name="connsiteX4" fmla="*/ 1409700 w 2819400"/>
                <a:gd name="connsiteY4" fmla="*/ 952500 h 2819400"/>
                <a:gd name="connsiteX5" fmla="*/ 1333500 w 2819400"/>
                <a:gd name="connsiteY5" fmla="*/ 419100 h 2819400"/>
                <a:gd name="connsiteX6" fmla="*/ 1333500 w 2819400"/>
                <a:gd name="connsiteY6" fmla="*/ 588645 h 2819400"/>
                <a:gd name="connsiteX7" fmla="*/ 1237641 w 2819400"/>
                <a:gd name="connsiteY7" fmla="*/ 599554 h 2819400"/>
                <a:gd name="connsiteX8" fmla="*/ 1159408 w 2819400"/>
                <a:gd name="connsiteY8" fmla="*/ 625030 h 2819400"/>
                <a:gd name="connsiteX9" fmla="*/ 1092784 w 2819400"/>
                <a:gd name="connsiteY9" fmla="*/ 468074 h 2819400"/>
                <a:gd name="connsiteX10" fmla="*/ 952499 w 2819400"/>
                <a:gd name="connsiteY10" fmla="*/ 527622 h 2819400"/>
                <a:gd name="connsiteX11" fmla="*/ 1017714 w 2819400"/>
                <a:gd name="connsiteY11" fmla="*/ 681258 h 2819400"/>
                <a:gd name="connsiteX12" fmla="*/ 995010 w 2819400"/>
                <a:gd name="connsiteY12" fmla="*/ 692834 h 2819400"/>
                <a:gd name="connsiteX13" fmla="*/ 904432 w 2819400"/>
                <a:gd name="connsiteY13" fmla="*/ 753403 h 2819400"/>
                <a:gd name="connsiteX14" fmla="*/ 870603 w 2819400"/>
                <a:gd name="connsiteY14" fmla="*/ 783170 h 2819400"/>
                <a:gd name="connsiteX15" fmla="*/ 750055 w 2819400"/>
                <a:gd name="connsiteY15" fmla="*/ 666758 h 2819400"/>
                <a:gd name="connsiteX16" fmla="*/ 644189 w 2819400"/>
                <a:gd name="connsiteY16" fmla="*/ 776385 h 2819400"/>
                <a:gd name="connsiteX17" fmla="*/ 764315 w 2819400"/>
                <a:gd name="connsiteY17" fmla="*/ 892389 h 2819400"/>
                <a:gd name="connsiteX18" fmla="*/ 749317 w 2819400"/>
                <a:gd name="connsiteY18" fmla="*/ 909661 h 2819400"/>
                <a:gd name="connsiteX19" fmla="*/ 687550 w 2819400"/>
                <a:gd name="connsiteY19" fmla="*/ 1004175 h 2819400"/>
                <a:gd name="connsiteX20" fmla="*/ 674871 w 2819400"/>
                <a:gd name="connsiteY20" fmla="*/ 1030626 h 2819400"/>
                <a:gd name="connsiteX21" fmla="*/ 519777 w 2819400"/>
                <a:gd name="connsiteY21" fmla="*/ 967963 h 2819400"/>
                <a:gd name="connsiteX22" fmla="*/ 462687 w 2819400"/>
                <a:gd name="connsiteY22" fmla="*/ 1109266 h 2819400"/>
                <a:gd name="connsiteX23" fmla="*/ 616892 w 2819400"/>
                <a:gd name="connsiteY23" fmla="*/ 1171569 h 2819400"/>
                <a:gd name="connsiteX24" fmla="*/ 614115 w 2819400"/>
                <a:gd name="connsiteY24" fmla="*/ 1179584 h 2819400"/>
                <a:gd name="connsiteX25" fmla="*/ 590611 w 2819400"/>
                <a:gd name="connsiteY25" fmla="*/ 1286378 h 2819400"/>
                <a:gd name="connsiteX26" fmla="*/ 586601 w 2819400"/>
                <a:gd name="connsiteY26" fmla="*/ 1333500 h 2819400"/>
                <a:gd name="connsiteX27" fmla="*/ 419100 w 2819400"/>
                <a:gd name="connsiteY27" fmla="*/ 1333500 h 2819400"/>
                <a:gd name="connsiteX28" fmla="*/ 419100 w 2819400"/>
                <a:gd name="connsiteY28" fmla="*/ 1485900 h 2819400"/>
                <a:gd name="connsiteX29" fmla="*/ 585667 w 2819400"/>
                <a:gd name="connsiteY29" fmla="*/ 1485900 h 2819400"/>
                <a:gd name="connsiteX30" fmla="*/ 586271 w 2819400"/>
                <a:gd name="connsiteY30" fmla="*/ 1499335 h 2819400"/>
                <a:gd name="connsiteX31" fmla="*/ 604381 w 2819400"/>
                <a:gd name="connsiteY31" fmla="*/ 1603015 h 2819400"/>
                <a:gd name="connsiteX32" fmla="*/ 623507 w 2819400"/>
                <a:gd name="connsiteY32" fmla="*/ 1660639 h 2819400"/>
                <a:gd name="connsiteX33" fmla="*/ 468074 w 2819400"/>
                <a:gd name="connsiteY33" fmla="*/ 1726616 h 2819400"/>
                <a:gd name="connsiteX34" fmla="*/ 527622 w 2819400"/>
                <a:gd name="connsiteY34" fmla="*/ 1866901 h 2819400"/>
                <a:gd name="connsiteX35" fmla="*/ 683091 w 2819400"/>
                <a:gd name="connsiteY35" fmla="*/ 1800908 h 2819400"/>
                <a:gd name="connsiteX36" fmla="*/ 713905 w 2819400"/>
                <a:gd name="connsiteY36" fmla="*/ 1858905 h 2819400"/>
                <a:gd name="connsiteX37" fmla="*/ 776434 w 2819400"/>
                <a:gd name="connsiteY37" fmla="*/ 1943602 h 2819400"/>
                <a:gd name="connsiteX38" fmla="*/ 782287 w 2819400"/>
                <a:gd name="connsiteY38" fmla="*/ 1949711 h 2819400"/>
                <a:gd name="connsiteX39" fmla="*/ 666758 w 2819400"/>
                <a:gd name="connsiteY39" fmla="*/ 2069345 h 2819400"/>
                <a:gd name="connsiteX40" fmla="*/ 776385 w 2819400"/>
                <a:gd name="connsiteY40" fmla="*/ 2175211 h 2819400"/>
                <a:gd name="connsiteX41" fmla="*/ 892759 w 2819400"/>
                <a:gd name="connsiteY41" fmla="*/ 2054702 h 2819400"/>
                <a:gd name="connsiteX42" fmla="*/ 933621 w 2819400"/>
                <a:gd name="connsiteY42" fmla="*/ 2087532 h 2819400"/>
                <a:gd name="connsiteX43" fmla="*/ 1027223 w 2819400"/>
                <a:gd name="connsiteY43" fmla="*/ 2144281 h 2819400"/>
                <a:gd name="connsiteX44" fmla="*/ 1030176 w 2819400"/>
                <a:gd name="connsiteY44" fmla="*/ 2145640 h 2819400"/>
                <a:gd name="connsiteX45" fmla="*/ 967963 w 2819400"/>
                <a:gd name="connsiteY45" fmla="*/ 2299623 h 2819400"/>
                <a:gd name="connsiteX46" fmla="*/ 1109266 w 2819400"/>
                <a:gd name="connsiteY46" fmla="*/ 2356713 h 2819400"/>
                <a:gd name="connsiteX47" fmla="*/ 1171569 w 2819400"/>
                <a:gd name="connsiteY47" fmla="*/ 2202508 h 2819400"/>
                <a:gd name="connsiteX48" fmla="*/ 1179584 w 2819400"/>
                <a:gd name="connsiteY48" fmla="*/ 2205285 h 2819400"/>
                <a:gd name="connsiteX49" fmla="*/ 1260524 w 2819400"/>
                <a:gd name="connsiteY49" fmla="*/ 2224452 h 2819400"/>
                <a:gd name="connsiteX50" fmla="*/ 1333500 w 2819400"/>
                <a:gd name="connsiteY50" fmla="*/ 2230522 h 2819400"/>
                <a:gd name="connsiteX51" fmla="*/ 1333500 w 2819400"/>
                <a:gd name="connsiteY51" fmla="*/ 2400300 h 2819400"/>
                <a:gd name="connsiteX52" fmla="*/ 1485900 w 2819400"/>
                <a:gd name="connsiteY52" fmla="*/ 2400300 h 2819400"/>
                <a:gd name="connsiteX53" fmla="*/ 1485900 w 2819400"/>
                <a:gd name="connsiteY53" fmla="*/ 2230755 h 2819400"/>
                <a:gd name="connsiteX54" fmla="*/ 1581759 w 2819400"/>
                <a:gd name="connsiteY54" fmla="*/ 2219846 h 2819400"/>
                <a:gd name="connsiteX55" fmla="*/ 1659992 w 2819400"/>
                <a:gd name="connsiteY55" fmla="*/ 2194370 h 2819400"/>
                <a:gd name="connsiteX56" fmla="*/ 1726616 w 2819400"/>
                <a:gd name="connsiteY56" fmla="*/ 2351326 h 2819400"/>
                <a:gd name="connsiteX57" fmla="*/ 1866901 w 2819400"/>
                <a:gd name="connsiteY57" fmla="*/ 2291779 h 2819400"/>
                <a:gd name="connsiteX58" fmla="*/ 1801686 w 2819400"/>
                <a:gd name="connsiteY58" fmla="*/ 2138142 h 2819400"/>
                <a:gd name="connsiteX59" fmla="*/ 1824391 w 2819400"/>
                <a:gd name="connsiteY59" fmla="*/ 2126566 h 2819400"/>
                <a:gd name="connsiteX60" fmla="*/ 1914968 w 2819400"/>
                <a:gd name="connsiteY60" fmla="*/ 2065997 h 2819400"/>
                <a:gd name="connsiteX61" fmla="*/ 1948797 w 2819400"/>
                <a:gd name="connsiteY61" fmla="*/ 2036230 h 2819400"/>
                <a:gd name="connsiteX62" fmla="*/ 2069345 w 2819400"/>
                <a:gd name="connsiteY62" fmla="*/ 2152642 h 2819400"/>
                <a:gd name="connsiteX63" fmla="*/ 2175211 w 2819400"/>
                <a:gd name="connsiteY63" fmla="*/ 2043015 h 2819400"/>
                <a:gd name="connsiteX64" fmla="*/ 2055085 w 2819400"/>
                <a:gd name="connsiteY64" fmla="*/ 1927011 h 2819400"/>
                <a:gd name="connsiteX65" fmla="*/ 2070083 w 2819400"/>
                <a:gd name="connsiteY65" fmla="*/ 1909739 h 2819400"/>
                <a:gd name="connsiteX66" fmla="*/ 2131851 w 2819400"/>
                <a:gd name="connsiteY66" fmla="*/ 1815225 h 2819400"/>
                <a:gd name="connsiteX67" fmla="*/ 2144529 w 2819400"/>
                <a:gd name="connsiteY67" fmla="*/ 1788775 h 2819400"/>
                <a:gd name="connsiteX68" fmla="*/ 2299623 w 2819400"/>
                <a:gd name="connsiteY68" fmla="*/ 1851437 h 2819400"/>
                <a:gd name="connsiteX69" fmla="*/ 2356713 w 2819400"/>
                <a:gd name="connsiteY69" fmla="*/ 1710134 h 2819400"/>
                <a:gd name="connsiteX70" fmla="*/ 2202508 w 2819400"/>
                <a:gd name="connsiteY70" fmla="*/ 1647831 h 2819400"/>
                <a:gd name="connsiteX71" fmla="*/ 2205285 w 2819400"/>
                <a:gd name="connsiteY71" fmla="*/ 1639816 h 2819400"/>
                <a:gd name="connsiteX72" fmla="*/ 2228789 w 2819400"/>
                <a:gd name="connsiteY72" fmla="*/ 1533022 h 2819400"/>
                <a:gd name="connsiteX73" fmla="*/ 2232799 w 2819400"/>
                <a:gd name="connsiteY73" fmla="*/ 1485900 h 2819400"/>
                <a:gd name="connsiteX74" fmla="*/ 2400300 w 2819400"/>
                <a:gd name="connsiteY74" fmla="*/ 1485900 h 2819400"/>
                <a:gd name="connsiteX75" fmla="*/ 2400300 w 2819400"/>
                <a:gd name="connsiteY75" fmla="*/ 1333500 h 2819400"/>
                <a:gd name="connsiteX76" fmla="*/ 2233733 w 2819400"/>
                <a:gd name="connsiteY76" fmla="*/ 1333500 h 2819400"/>
                <a:gd name="connsiteX77" fmla="*/ 2233129 w 2819400"/>
                <a:gd name="connsiteY77" fmla="*/ 1320065 h 2819400"/>
                <a:gd name="connsiteX78" fmla="*/ 2215019 w 2819400"/>
                <a:gd name="connsiteY78" fmla="*/ 1216385 h 2819400"/>
                <a:gd name="connsiteX79" fmla="*/ 2195893 w 2819400"/>
                <a:gd name="connsiteY79" fmla="*/ 1158761 h 2819400"/>
                <a:gd name="connsiteX80" fmla="*/ 2351326 w 2819400"/>
                <a:gd name="connsiteY80" fmla="*/ 1092784 h 2819400"/>
                <a:gd name="connsiteX81" fmla="*/ 2291778 w 2819400"/>
                <a:gd name="connsiteY81" fmla="*/ 952499 h 2819400"/>
                <a:gd name="connsiteX82" fmla="*/ 2136309 w 2819400"/>
                <a:gd name="connsiteY82" fmla="*/ 1018492 h 2819400"/>
                <a:gd name="connsiteX83" fmla="*/ 2105495 w 2819400"/>
                <a:gd name="connsiteY83" fmla="*/ 960495 h 2819400"/>
                <a:gd name="connsiteX84" fmla="*/ 2042966 w 2819400"/>
                <a:gd name="connsiteY84" fmla="*/ 875798 h 2819400"/>
                <a:gd name="connsiteX85" fmla="*/ 2037113 w 2819400"/>
                <a:gd name="connsiteY85" fmla="*/ 869689 h 2819400"/>
                <a:gd name="connsiteX86" fmla="*/ 2152642 w 2819400"/>
                <a:gd name="connsiteY86" fmla="*/ 750055 h 2819400"/>
                <a:gd name="connsiteX87" fmla="*/ 2043015 w 2819400"/>
                <a:gd name="connsiteY87" fmla="*/ 644189 h 2819400"/>
                <a:gd name="connsiteX88" fmla="*/ 1926641 w 2819400"/>
                <a:gd name="connsiteY88" fmla="*/ 764698 h 2819400"/>
                <a:gd name="connsiteX89" fmla="*/ 1885779 w 2819400"/>
                <a:gd name="connsiteY89" fmla="*/ 731868 h 2819400"/>
                <a:gd name="connsiteX90" fmla="*/ 1792177 w 2819400"/>
                <a:gd name="connsiteY90" fmla="*/ 675118 h 2819400"/>
                <a:gd name="connsiteX91" fmla="*/ 1789224 w 2819400"/>
                <a:gd name="connsiteY91" fmla="*/ 673760 h 2819400"/>
                <a:gd name="connsiteX92" fmla="*/ 1851437 w 2819400"/>
                <a:gd name="connsiteY92" fmla="*/ 519777 h 2819400"/>
                <a:gd name="connsiteX93" fmla="*/ 1710134 w 2819400"/>
                <a:gd name="connsiteY93" fmla="*/ 462687 h 2819400"/>
                <a:gd name="connsiteX94" fmla="*/ 1647831 w 2819400"/>
                <a:gd name="connsiteY94" fmla="*/ 616892 h 2819400"/>
                <a:gd name="connsiteX95" fmla="*/ 1639816 w 2819400"/>
                <a:gd name="connsiteY95" fmla="*/ 614115 h 2819400"/>
                <a:gd name="connsiteX96" fmla="*/ 1558876 w 2819400"/>
                <a:gd name="connsiteY96" fmla="*/ 594948 h 2819400"/>
                <a:gd name="connsiteX97" fmla="*/ 1485900 w 2819400"/>
                <a:gd name="connsiteY97" fmla="*/ 588878 h 2819400"/>
                <a:gd name="connsiteX98" fmla="*/ 1485900 w 2819400"/>
                <a:gd name="connsiteY98" fmla="*/ 419100 h 2819400"/>
                <a:gd name="connsiteX99" fmla="*/ 0 w 2819400"/>
                <a:gd name="connsiteY99" fmla="*/ 0 h 2819400"/>
                <a:gd name="connsiteX100" fmla="*/ 2819400 w 2819400"/>
                <a:gd name="connsiteY100" fmla="*/ 0 h 2819400"/>
                <a:gd name="connsiteX101" fmla="*/ 2819400 w 2819400"/>
                <a:gd name="connsiteY101" fmla="*/ 2819400 h 2819400"/>
                <a:gd name="connsiteX102" fmla="*/ 0 w 2819400"/>
                <a:gd name="connsiteY102" fmla="*/ 281940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819400" h="2819400">
                  <a:moveTo>
                    <a:pt x="1409700" y="952500"/>
                  </a:moveTo>
                  <a:cubicBezTo>
                    <a:pt x="1662205" y="952500"/>
                    <a:pt x="1866900" y="1157195"/>
                    <a:pt x="1866900" y="1409700"/>
                  </a:cubicBezTo>
                  <a:cubicBezTo>
                    <a:pt x="1866900" y="1662205"/>
                    <a:pt x="1662205" y="1866900"/>
                    <a:pt x="1409700" y="1866900"/>
                  </a:cubicBezTo>
                  <a:cubicBezTo>
                    <a:pt x="1157195" y="1866900"/>
                    <a:pt x="952500" y="1662205"/>
                    <a:pt x="952500" y="1409700"/>
                  </a:cubicBezTo>
                  <a:cubicBezTo>
                    <a:pt x="952500" y="1157195"/>
                    <a:pt x="1157195" y="952500"/>
                    <a:pt x="1409700" y="952500"/>
                  </a:cubicBezTo>
                  <a:close/>
                  <a:moveTo>
                    <a:pt x="1333500" y="419100"/>
                  </a:moveTo>
                  <a:lnTo>
                    <a:pt x="1333500" y="588645"/>
                  </a:lnTo>
                  <a:lnTo>
                    <a:pt x="1237641" y="599554"/>
                  </a:lnTo>
                  <a:lnTo>
                    <a:pt x="1159408" y="625030"/>
                  </a:lnTo>
                  <a:lnTo>
                    <a:pt x="1092784" y="468074"/>
                  </a:lnTo>
                  <a:lnTo>
                    <a:pt x="952499" y="527622"/>
                  </a:lnTo>
                  <a:lnTo>
                    <a:pt x="1017714" y="681258"/>
                  </a:lnTo>
                  <a:lnTo>
                    <a:pt x="995010" y="692834"/>
                  </a:lnTo>
                  <a:cubicBezTo>
                    <a:pt x="963601" y="710974"/>
                    <a:pt x="933332" y="731197"/>
                    <a:pt x="904432" y="753403"/>
                  </a:cubicBezTo>
                  <a:lnTo>
                    <a:pt x="870603" y="783170"/>
                  </a:lnTo>
                  <a:lnTo>
                    <a:pt x="750055" y="666758"/>
                  </a:lnTo>
                  <a:lnTo>
                    <a:pt x="644189" y="776385"/>
                  </a:lnTo>
                  <a:lnTo>
                    <a:pt x="764315" y="892389"/>
                  </a:lnTo>
                  <a:lnTo>
                    <a:pt x="749317" y="909661"/>
                  </a:lnTo>
                  <a:cubicBezTo>
                    <a:pt x="726820" y="939410"/>
                    <a:pt x="706153" y="970948"/>
                    <a:pt x="687550" y="1004175"/>
                  </a:cubicBezTo>
                  <a:lnTo>
                    <a:pt x="674871" y="1030626"/>
                  </a:lnTo>
                  <a:lnTo>
                    <a:pt x="519777" y="967963"/>
                  </a:lnTo>
                  <a:lnTo>
                    <a:pt x="462687" y="1109266"/>
                  </a:lnTo>
                  <a:lnTo>
                    <a:pt x="616892" y="1171569"/>
                  </a:lnTo>
                  <a:lnTo>
                    <a:pt x="614115" y="1179584"/>
                  </a:lnTo>
                  <a:cubicBezTo>
                    <a:pt x="603822" y="1215010"/>
                    <a:pt x="596017" y="1250677"/>
                    <a:pt x="590611" y="1286378"/>
                  </a:cubicBezTo>
                  <a:lnTo>
                    <a:pt x="586601" y="1333500"/>
                  </a:lnTo>
                  <a:lnTo>
                    <a:pt x="419100" y="1333500"/>
                  </a:lnTo>
                  <a:lnTo>
                    <a:pt x="419100" y="1485900"/>
                  </a:lnTo>
                  <a:lnTo>
                    <a:pt x="585667" y="1485900"/>
                  </a:lnTo>
                  <a:lnTo>
                    <a:pt x="586271" y="1499335"/>
                  </a:lnTo>
                  <a:cubicBezTo>
                    <a:pt x="590113" y="1534344"/>
                    <a:pt x="596179" y="1568973"/>
                    <a:pt x="604381" y="1603015"/>
                  </a:cubicBezTo>
                  <a:lnTo>
                    <a:pt x="623507" y="1660639"/>
                  </a:lnTo>
                  <a:lnTo>
                    <a:pt x="468074" y="1726616"/>
                  </a:lnTo>
                  <a:lnTo>
                    <a:pt x="527622" y="1866901"/>
                  </a:lnTo>
                  <a:lnTo>
                    <a:pt x="683091" y="1800908"/>
                  </a:lnTo>
                  <a:lnTo>
                    <a:pt x="713905" y="1858905"/>
                  </a:lnTo>
                  <a:cubicBezTo>
                    <a:pt x="732875" y="1888345"/>
                    <a:pt x="753748" y="1916647"/>
                    <a:pt x="776434" y="1943602"/>
                  </a:cubicBezTo>
                  <a:lnTo>
                    <a:pt x="782287" y="1949711"/>
                  </a:lnTo>
                  <a:lnTo>
                    <a:pt x="666758" y="2069345"/>
                  </a:lnTo>
                  <a:lnTo>
                    <a:pt x="776385" y="2175211"/>
                  </a:lnTo>
                  <a:lnTo>
                    <a:pt x="892759" y="2054702"/>
                  </a:lnTo>
                  <a:lnTo>
                    <a:pt x="933621" y="2087532"/>
                  </a:lnTo>
                  <a:cubicBezTo>
                    <a:pt x="963213" y="2108277"/>
                    <a:pt x="994443" y="2127263"/>
                    <a:pt x="1027223" y="2144281"/>
                  </a:cubicBezTo>
                  <a:lnTo>
                    <a:pt x="1030176" y="2145640"/>
                  </a:lnTo>
                  <a:lnTo>
                    <a:pt x="967963" y="2299623"/>
                  </a:lnTo>
                  <a:lnTo>
                    <a:pt x="1109266" y="2356713"/>
                  </a:lnTo>
                  <a:lnTo>
                    <a:pt x="1171569" y="2202508"/>
                  </a:lnTo>
                  <a:lnTo>
                    <a:pt x="1179584" y="2205285"/>
                  </a:lnTo>
                  <a:cubicBezTo>
                    <a:pt x="1206456" y="2213093"/>
                    <a:pt x="1233465" y="2219469"/>
                    <a:pt x="1260524" y="2224452"/>
                  </a:cubicBezTo>
                  <a:lnTo>
                    <a:pt x="1333500" y="2230522"/>
                  </a:lnTo>
                  <a:lnTo>
                    <a:pt x="1333500" y="2400300"/>
                  </a:lnTo>
                  <a:lnTo>
                    <a:pt x="1485900" y="2400300"/>
                  </a:lnTo>
                  <a:lnTo>
                    <a:pt x="1485900" y="2230755"/>
                  </a:lnTo>
                  <a:lnTo>
                    <a:pt x="1581759" y="2219846"/>
                  </a:lnTo>
                  <a:lnTo>
                    <a:pt x="1659992" y="2194370"/>
                  </a:lnTo>
                  <a:lnTo>
                    <a:pt x="1726616" y="2351326"/>
                  </a:lnTo>
                  <a:lnTo>
                    <a:pt x="1866901" y="2291779"/>
                  </a:lnTo>
                  <a:lnTo>
                    <a:pt x="1801686" y="2138142"/>
                  </a:lnTo>
                  <a:lnTo>
                    <a:pt x="1824391" y="2126566"/>
                  </a:lnTo>
                  <a:cubicBezTo>
                    <a:pt x="1855799" y="2108425"/>
                    <a:pt x="1886069" y="2088203"/>
                    <a:pt x="1914968" y="2065997"/>
                  </a:cubicBezTo>
                  <a:lnTo>
                    <a:pt x="1948797" y="2036230"/>
                  </a:lnTo>
                  <a:lnTo>
                    <a:pt x="2069345" y="2152642"/>
                  </a:lnTo>
                  <a:lnTo>
                    <a:pt x="2175211" y="2043015"/>
                  </a:lnTo>
                  <a:lnTo>
                    <a:pt x="2055085" y="1927011"/>
                  </a:lnTo>
                  <a:lnTo>
                    <a:pt x="2070083" y="1909739"/>
                  </a:lnTo>
                  <a:cubicBezTo>
                    <a:pt x="2092580" y="1879990"/>
                    <a:pt x="2113247" y="1848452"/>
                    <a:pt x="2131851" y="1815225"/>
                  </a:cubicBezTo>
                  <a:lnTo>
                    <a:pt x="2144529" y="1788775"/>
                  </a:lnTo>
                  <a:lnTo>
                    <a:pt x="2299623" y="1851437"/>
                  </a:lnTo>
                  <a:lnTo>
                    <a:pt x="2356713" y="1710134"/>
                  </a:lnTo>
                  <a:lnTo>
                    <a:pt x="2202508" y="1647831"/>
                  </a:lnTo>
                  <a:lnTo>
                    <a:pt x="2205285" y="1639816"/>
                  </a:lnTo>
                  <a:cubicBezTo>
                    <a:pt x="2215578" y="1604389"/>
                    <a:pt x="2223384" y="1568723"/>
                    <a:pt x="2228789" y="1533022"/>
                  </a:cubicBezTo>
                  <a:lnTo>
                    <a:pt x="2232799" y="1485900"/>
                  </a:lnTo>
                  <a:lnTo>
                    <a:pt x="2400300" y="1485900"/>
                  </a:lnTo>
                  <a:lnTo>
                    <a:pt x="2400300" y="1333500"/>
                  </a:lnTo>
                  <a:lnTo>
                    <a:pt x="2233733" y="1333500"/>
                  </a:lnTo>
                  <a:lnTo>
                    <a:pt x="2233129" y="1320065"/>
                  </a:lnTo>
                  <a:cubicBezTo>
                    <a:pt x="2229287" y="1285056"/>
                    <a:pt x="2223221" y="1250427"/>
                    <a:pt x="2215019" y="1216385"/>
                  </a:cubicBezTo>
                  <a:lnTo>
                    <a:pt x="2195893" y="1158761"/>
                  </a:lnTo>
                  <a:lnTo>
                    <a:pt x="2351326" y="1092784"/>
                  </a:lnTo>
                  <a:lnTo>
                    <a:pt x="2291778" y="952499"/>
                  </a:lnTo>
                  <a:lnTo>
                    <a:pt x="2136309" y="1018492"/>
                  </a:lnTo>
                  <a:lnTo>
                    <a:pt x="2105495" y="960495"/>
                  </a:lnTo>
                  <a:cubicBezTo>
                    <a:pt x="2086525" y="931054"/>
                    <a:pt x="2065652" y="902753"/>
                    <a:pt x="2042966" y="875798"/>
                  </a:cubicBezTo>
                  <a:lnTo>
                    <a:pt x="2037113" y="869689"/>
                  </a:lnTo>
                  <a:lnTo>
                    <a:pt x="2152642" y="750055"/>
                  </a:lnTo>
                  <a:lnTo>
                    <a:pt x="2043015" y="644189"/>
                  </a:lnTo>
                  <a:lnTo>
                    <a:pt x="1926641" y="764698"/>
                  </a:lnTo>
                  <a:lnTo>
                    <a:pt x="1885779" y="731868"/>
                  </a:lnTo>
                  <a:cubicBezTo>
                    <a:pt x="1856188" y="711122"/>
                    <a:pt x="1824957" y="692137"/>
                    <a:pt x="1792177" y="675118"/>
                  </a:cubicBezTo>
                  <a:lnTo>
                    <a:pt x="1789224" y="673760"/>
                  </a:lnTo>
                  <a:lnTo>
                    <a:pt x="1851437" y="519777"/>
                  </a:lnTo>
                  <a:lnTo>
                    <a:pt x="1710134" y="462687"/>
                  </a:lnTo>
                  <a:lnTo>
                    <a:pt x="1647831" y="616892"/>
                  </a:lnTo>
                  <a:lnTo>
                    <a:pt x="1639816" y="614115"/>
                  </a:lnTo>
                  <a:cubicBezTo>
                    <a:pt x="1612945" y="606307"/>
                    <a:pt x="1585935" y="599931"/>
                    <a:pt x="1558876" y="594948"/>
                  </a:cubicBezTo>
                  <a:lnTo>
                    <a:pt x="1485900" y="588878"/>
                  </a:lnTo>
                  <a:lnTo>
                    <a:pt x="1485900" y="419100"/>
                  </a:lnTo>
                  <a:close/>
                  <a:moveTo>
                    <a:pt x="0" y="0"/>
                  </a:moveTo>
                  <a:lnTo>
                    <a:pt x="2819400" y="0"/>
                  </a:lnTo>
                  <a:lnTo>
                    <a:pt x="2819400" y="2819400"/>
                  </a:lnTo>
                  <a:lnTo>
                    <a:pt x="0" y="2819400"/>
                  </a:lnTo>
                  <a:close/>
                </a:path>
              </a:pathLst>
            </a:cu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7222" tIns="67222" rIns="25211" bIns="25211" rtlCol="0" anchor="ctr" anchorCtr="0"/>
            <a:lstStyle/>
            <a:p>
              <a:pPr algn="ctr" defTabSz="685467"/>
              <a:endParaRPr lang="en-US" spc="-75"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Box 4"/>
            <p:cNvSpPr txBox="1"/>
            <p:nvPr/>
          </p:nvSpPr>
          <p:spPr>
            <a:xfrm>
              <a:off x="3173967" y="4960690"/>
              <a:ext cx="2262553" cy="389547"/>
            </a:xfrm>
            <a:prstGeom prst="rect">
              <a:avLst/>
            </a:prstGeom>
            <a:noFill/>
          </p:spPr>
          <p:txBody>
            <a:bodyPr wrap="none" rtlCol="0">
              <a:spAutoFit/>
            </a:bodyPr>
            <a:lstStyle/>
            <a:p>
              <a:pPr algn="ctr"/>
              <a:r>
                <a:rPr lang="en-US" dirty="0"/>
                <a:t>P</a:t>
              </a:r>
              <a:r>
                <a:rPr lang="en-US" dirty="0" smtClean="0"/>
                <a:t>rotected </a:t>
              </a:r>
              <a:r>
                <a:rPr lang="en-US" dirty="0"/>
                <a:t>R</a:t>
              </a:r>
              <a:r>
                <a:rPr lang="en-US" dirty="0" smtClean="0"/>
                <a:t>esource</a:t>
              </a:r>
              <a:endParaRPr lang="en-US" dirty="0"/>
            </a:p>
          </p:txBody>
        </p:sp>
      </p:grpSp>
      <p:grpSp>
        <p:nvGrpSpPr>
          <p:cNvPr id="14" name="Group 13"/>
          <p:cNvGrpSpPr/>
          <p:nvPr/>
        </p:nvGrpSpPr>
        <p:grpSpPr>
          <a:xfrm>
            <a:off x="2506995" y="5159904"/>
            <a:ext cx="1005411" cy="1378515"/>
            <a:chOff x="2506995" y="5159904"/>
            <a:chExt cx="1005411" cy="1378515"/>
          </a:xfrm>
        </p:grpSpPr>
        <p:grpSp>
          <p:nvGrpSpPr>
            <p:cNvPr id="40" name="Group 39"/>
            <p:cNvGrpSpPr/>
            <p:nvPr/>
          </p:nvGrpSpPr>
          <p:grpSpPr>
            <a:xfrm>
              <a:off x="2506995" y="5159904"/>
              <a:ext cx="1005411" cy="1005411"/>
              <a:chOff x="5361365" y="1445282"/>
              <a:chExt cx="1458210" cy="1458210"/>
            </a:xfrm>
          </p:grpSpPr>
          <p:sp>
            <p:nvSpPr>
              <p:cNvPr id="51" name="Rectangle 50"/>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52" name="Rounded Rectangular Callout 51"/>
              <p:cNvSpPr/>
              <p:nvPr/>
            </p:nvSpPr>
            <p:spPr bwMode="auto">
              <a:xfrm>
                <a:off x="5633270" y="1817814"/>
                <a:ext cx="914400" cy="612648"/>
              </a:xfrm>
              <a:prstGeom prst="wedgeRoundRectCallout">
                <a:avLst>
                  <a:gd name="adj1" fmla="val -39947"/>
                  <a:gd name="adj2" fmla="val 79616"/>
                  <a:gd name="adj3" fmla="val 16667"/>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8" name="TextBox 7"/>
            <p:cNvSpPr txBox="1"/>
            <p:nvPr/>
          </p:nvSpPr>
          <p:spPr>
            <a:xfrm>
              <a:off x="2618467" y="6161734"/>
              <a:ext cx="783451" cy="376685"/>
            </a:xfrm>
            <a:prstGeom prst="rect">
              <a:avLst/>
            </a:prstGeom>
            <a:noFill/>
          </p:spPr>
          <p:txBody>
            <a:bodyPr wrap="none" rtlCol="0">
              <a:spAutoFit/>
            </a:bodyPr>
            <a:lstStyle/>
            <a:p>
              <a:pPr algn="ctr"/>
              <a:r>
                <a:rPr lang="en-US" dirty="0"/>
                <a:t>Client</a:t>
              </a:r>
            </a:p>
          </p:txBody>
        </p:sp>
      </p:grpSp>
      <p:grpSp>
        <p:nvGrpSpPr>
          <p:cNvPr id="28" name="Group 27"/>
          <p:cNvGrpSpPr/>
          <p:nvPr>
            <p:custDataLst>
              <p:custData r:id="rId2"/>
            </p:custDataLst>
          </p:nvPr>
        </p:nvGrpSpPr>
        <p:grpSpPr>
          <a:xfrm>
            <a:off x="4396666" y="1268461"/>
            <a:ext cx="3738381" cy="829729"/>
            <a:chOff x="4349965" y="1149118"/>
            <a:chExt cx="3738911" cy="829847"/>
          </a:xfrm>
        </p:grpSpPr>
        <p:sp>
          <p:nvSpPr>
            <p:cNvPr id="29" name="TextBox 28"/>
            <p:cNvSpPr txBox="1"/>
            <p:nvPr/>
          </p:nvSpPr>
          <p:spPr>
            <a:xfrm>
              <a:off x="4731816" y="1149118"/>
              <a:ext cx="2975212" cy="461731"/>
            </a:xfrm>
            <a:prstGeom prst="rect">
              <a:avLst/>
            </a:prstGeom>
            <a:noFill/>
          </p:spPr>
          <p:txBody>
            <a:bodyPr wrap="none" rtlCol="0">
              <a:spAutoFit/>
            </a:bodyPr>
            <a:lstStyle/>
            <a:p>
              <a:pPr algn="ctr"/>
              <a:r>
                <a:rPr lang="en-US" sz="2400" dirty="0"/>
                <a:t>A</a:t>
              </a:r>
              <a:r>
                <a:rPr lang="en-US" sz="2400" dirty="0" smtClean="0"/>
                <a:t>uthorization </a:t>
              </a:r>
              <a:r>
                <a:rPr lang="en-US" sz="2400" dirty="0"/>
                <a:t>S</a:t>
              </a:r>
              <a:r>
                <a:rPr lang="en-US" sz="2400" dirty="0" smtClean="0"/>
                <a:t>erver</a:t>
              </a:r>
              <a:endParaRPr lang="en-US" sz="2400" dirty="0"/>
            </a:p>
          </p:txBody>
        </p:sp>
        <p:sp>
          <p:nvSpPr>
            <p:cNvPr id="30" name="Freeform 29"/>
            <p:cNvSpPr/>
            <p:nvPr/>
          </p:nvSpPr>
          <p:spPr bwMode="auto">
            <a:xfrm>
              <a:off x="4349965" y="1549689"/>
              <a:ext cx="3738911" cy="429276"/>
            </a:xfrm>
            <a:custGeom>
              <a:avLst/>
              <a:gdLst>
                <a:gd name="connsiteX0" fmla="*/ 0 w 3037633"/>
                <a:gd name="connsiteY0" fmla="*/ 0 h 429276"/>
                <a:gd name="connsiteX1" fmla="*/ 3037633 w 3037633"/>
                <a:gd name="connsiteY1" fmla="*/ 0 h 429276"/>
                <a:gd name="connsiteX2" fmla="*/ 3037633 w 3037633"/>
                <a:gd name="connsiteY2" fmla="*/ 429276 h 429276"/>
                <a:gd name="connsiteX3" fmla="*/ 2966762 w 3037633"/>
                <a:gd name="connsiteY3" fmla="*/ 429276 h 429276"/>
                <a:gd name="connsiteX4" fmla="*/ 2966762 w 3037633"/>
                <a:gd name="connsiteY4" fmla="*/ 78162 h 429276"/>
                <a:gd name="connsiteX5" fmla="*/ 70870 w 3037633"/>
                <a:gd name="connsiteY5" fmla="*/ 78162 h 429276"/>
                <a:gd name="connsiteX6" fmla="*/ 70870 w 3037633"/>
                <a:gd name="connsiteY6" fmla="*/ 429276 h 429276"/>
                <a:gd name="connsiteX7" fmla="*/ 0 w 3037633"/>
                <a:gd name="connsiteY7" fmla="*/ 429276 h 4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7633" h="429276">
                  <a:moveTo>
                    <a:pt x="0" y="0"/>
                  </a:moveTo>
                  <a:lnTo>
                    <a:pt x="3037633" y="0"/>
                  </a:lnTo>
                  <a:lnTo>
                    <a:pt x="3037633" y="429276"/>
                  </a:lnTo>
                  <a:lnTo>
                    <a:pt x="2966762" y="429276"/>
                  </a:lnTo>
                  <a:lnTo>
                    <a:pt x="2966762" y="78162"/>
                  </a:lnTo>
                  <a:lnTo>
                    <a:pt x="70870" y="78162"/>
                  </a:lnTo>
                  <a:lnTo>
                    <a:pt x="70870" y="429276"/>
                  </a:lnTo>
                  <a:lnTo>
                    <a:pt x="0" y="429276"/>
                  </a:lnTo>
                  <a:close/>
                </a:path>
              </a:pathLst>
            </a:cu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grpSp>
      <p:grpSp>
        <p:nvGrpSpPr>
          <p:cNvPr id="31" name="Group 30"/>
          <p:cNvGrpSpPr/>
          <p:nvPr>
            <p:custDataLst>
              <p:custData r:id="rId3"/>
            </p:custDataLst>
          </p:nvPr>
        </p:nvGrpSpPr>
        <p:grpSpPr>
          <a:xfrm>
            <a:off x="4693773" y="1775959"/>
            <a:ext cx="1563248" cy="1280738"/>
            <a:chOff x="4717735" y="1581031"/>
            <a:chExt cx="1563469" cy="1280919"/>
          </a:xfrm>
          <a:solidFill>
            <a:schemeClr val="accent1"/>
          </a:solidFill>
        </p:grpSpPr>
        <p:sp>
          <p:nvSpPr>
            <p:cNvPr id="32" name="Freeform 31"/>
            <p:cNvSpPr/>
            <p:nvPr/>
          </p:nvSpPr>
          <p:spPr bwMode="auto">
            <a:xfrm>
              <a:off x="5151437" y="2165882"/>
              <a:ext cx="696068" cy="696068"/>
            </a:xfrm>
            <a:custGeom>
              <a:avLst/>
              <a:gdLst>
                <a:gd name="connsiteX0" fmla="*/ 538670 w 696068"/>
                <a:gd name="connsiteY0" fmla="*/ 386705 h 696068"/>
                <a:gd name="connsiteX1" fmla="*/ 538670 w 696068"/>
                <a:gd name="connsiteY1" fmla="*/ 539706 h 696068"/>
                <a:gd name="connsiteX2" fmla="*/ 585270 w 696068"/>
                <a:gd name="connsiteY2" fmla="*/ 478498 h 696068"/>
                <a:gd name="connsiteX3" fmla="*/ 613228 w 696068"/>
                <a:gd name="connsiteY3" fmla="*/ 402587 h 696068"/>
                <a:gd name="connsiteX4" fmla="*/ 614828 w 696068"/>
                <a:gd name="connsiteY4" fmla="*/ 386705 h 696068"/>
                <a:gd name="connsiteX5" fmla="*/ 386704 w 696068"/>
                <a:gd name="connsiteY5" fmla="*/ 386705 h 696068"/>
                <a:gd name="connsiteX6" fmla="*/ 386704 w 696068"/>
                <a:gd name="connsiteY6" fmla="*/ 615314 h 696068"/>
                <a:gd name="connsiteX7" fmla="*/ 395950 w 696068"/>
                <a:gd name="connsiteY7" fmla="*/ 614499 h 696068"/>
                <a:gd name="connsiteX8" fmla="*/ 472723 w 696068"/>
                <a:gd name="connsiteY8" fmla="*/ 588362 h 696068"/>
                <a:gd name="connsiteX9" fmla="*/ 492266 w 696068"/>
                <a:gd name="connsiteY9" fmla="*/ 574211 h 696068"/>
                <a:gd name="connsiteX10" fmla="*/ 492266 w 696068"/>
                <a:gd name="connsiteY10" fmla="*/ 386705 h 696068"/>
                <a:gd name="connsiteX11" fmla="*/ 195868 w 696068"/>
                <a:gd name="connsiteY11" fmla="*/ 386705 h 696068"/>
                <a:gd name="connsiteX12" fmla="*/ 195868 w 696068"/>
                <a:gd name="connsiteY12" fmla="*/ 568467 h 696068"/>
                <a:gd name="connsiteX13" fmla="*/ 223344 w 696068"/>
                <a:gd name="connsiteY13" fmla="*/ 588362 h 696068"/>
                <a:gd name="connsiteX14" fmla="*/ 300117 w 696068"/>
                <a:gd name="connsiteY14" fmla="*/ 614499 h 696068"/>
                <a:gd name="connsiteX15" fmla="*/ 309363 w 696068"/>
                <a:gd name="connsiteY15" fmla="*/ 615314 h 696068"/>
                <a:gd name="connsiteX16" fmla="*/ 309363 w 696068"/>
                <a:gd name="connsiteY16" fmla="*/ 386705 h 696068"/>
                <a:gd name="connsiteX17" fmla="*/ 81239 w 696068"/>
                <a:gd name="connsiteY17" fmla="*/ 386705 h 696068"/>
                <a:gd name="connsiteX18" fmla="*/ 82841 w 696068"/>
                <a:gd name="connsiteY18" fmla="*/ 402587 h 696068"/>
                <a:gd name="connsiteX19" fmla="*/ 110798 w 696068"/>
                <a:gd name="connsiteY19" fmla="*/ 478498 h 696068"/>
                <a:gd name="connsiteX20" fmla="*/ 149464 w 696068"/>
                <a:gd name="connsiteY20" fmla="*/ 529286 h 696068"/>
                <a:gd name="connsiteX21" fmla="*/ 149464 w 696068"/>
                <a:gd name="connsiteY21" fmla="*/ 386705 h 696068"/>
                <a:gd name="connsiteX22" fmla="*/ 149464 w 696068"/>
                <a:gd name="connsiteY22" fmla="*/ 166782 h 696068"/>
                <a:gd name="connsiteX23" fmla="*/ 110798 w 696068"/>
                <a:gd name="connsiteY23" fmla="*/ 217570 h 696068"/>
                <a:gd name="connsiteX24" fmla="*/ 82841 w 696068"/>
                <a:gd name="connsiteY24" fmla="*/ 293480 h 696068"/>
                <a:gd name="connsiteX25" fmla="*/ 81239 w 696068"/>
                <a:gd name="connsiteY25" fmla="*/ 309364 h 696068"/>
                <a:gd name="connsiteX26" fmla="*/ 149464 w 696068"/>
                <a:gd name="connsiteY26" fmla="*/ 309364 h 696068"/>
                <a:gd name="connsiteX27" fmla="*/ 538670 w 696068"/>
                <a:gd name="connsiteY27" fmla="*/ 156361 h 696068"/>
                <a:gd name="connsiteX28" fmla="*/ 538670 w 696068"/>
                <a:gd name="connsiteY28" fmla="*/ 309364 h 696068"/>
                <a:gd name="connsiteX29" fmla="*/ 614828 w 696068"/>
                <a:gd name="connsiteY29" fmla="*/ 309364 h 696068"/>
                <a:gd name="connsiteX30" fmla="*/ 613228 w 696068"/>
                <a:gd name="connsiteY30" fmla="*/ 293480 h 696068"/>
                <a:gd name="connsiteX31" fmla="*/ 585270 w 696068"/>
                <a:gd name="connsiteY31" fmla="*/ 217570 h 696068"/>
                <a:gd name="connsiteX32" fmla="*/ 386704 w 696068"/>
                <a:gd name="connsiteY32" fmla="*/ 80753 h 696068"/>
                <a:gd name="connsiteX33" fmla="*/ 386704 w 696068"/>
                <a:gd name="connsiteY33" fmla="*/ 309364 h 696068"/>
                <a:gd name="connsiteX34" fmla="*/ 492266 w 696068"/>
                <a:gd name="connsiteY34" fmla="*/ 309364 h 696068"/>
                <a:gd name="connsiteX35" fmla="*/ 492266 w 696068"/>
                <a:gd name="connsiteY35" fmla="*/ 121856 h 696068"/>
                <a:gd name="connsiteX36" fmla="*/ 472723 w 696068"/>
                <a:gd name="connsiteY36" fmla="*/ 107705 h 696068"/>
                <a:gd name="connsiteX37" fmla="*/ 395950 w 696068"/>
                <a:gd name="connsiteY37" fmla="*/ 81568 h 696068"/>
                <a:gd name="connsiteX38" fmla="*/ 309363 w 696068"/>
                <a:gd name="connsiteY38" fmla="*/ 80753 h 696068"/>
                <a:gd name="connsiteX39" fmla="*/ 300117 w 696068"/>
                <a:gd name="connsiteY39" fmla="*/ 81568 h 696068"/>
                <a:gd name="connsiteX40" fmla="*/ 223344 w 696068"/>
                <a:gd name="connsiteY40" fmla="*/ 107705 h 696068"/>
                <a:gd name="connsiteX41" fmla="*/ 195868 w 696068"/>
                <a:gd name="connsiteY41" fmla="*/ 127600 h 696068"/>
                <a:gd name="connsiteX42" fmla="*/ 195868 w 696068"/>
                <a:gd name="connsiteY42" fmla="*/ 309364 h 696068"/>
                <a:gd name="connsiteX43" fmla="*/ 309363 w 696068"/>
                <a:gd name="connsiteY43" fmla="*/ 309364 h 696068"/>
                <a:gd name="connsiteX44" fmla="*/ 348034 w 696068"/>
                <a:gd name="connsiteY44" fmla="*/ 0 h 696068"/>
                <a:gd name="connsiteX45" fmla="*/ 696068 w 696068"/>
                <a:gd name="connsiteY45" fmla="*/ 348034 h 696068"/>
                <a:gd name="connsiteX46" fmla="*/ 348034 w 696068"/>
                <a:gd name="connsiteY46" fmla="*/ 696068 h 696068"/>
                <a:gd name="connsiteX47" fmla="*/ 0 w 696068"/>
                <a:gd name="connsiteY47" fmla="*/ 348034 h 696068"/>
                <a:gd name="connsiteX48" fmla="*/ 348034 w 696068"/>
                <a:gd name="connsiteY48" fmla="*/ 0 h 696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96068" h="696068">
                  <a:moveTo>
                    <a:pt x="538670" y="386705"/>
                  </a:moveTo>
                  <a:lnTo>
                    <a:pt x="538670" y="539706"/>
                  </a:lnTo>
                  <a:lnTo>
                    <a:pt x="585270" y="478498"/>
                  </a:lnTo>
                  <a:cubicBezTo>
                    <a:pt x="598170" y="455091"/>
                    <a:pt x="607706" y="429570"/>
                    <a:pt x="613228" y="402587"/>
                  </a:cubicBezTo>
                  <a:lnTo>
                    <a:pt x="614828" y="386705"/>
                  </a:lnTo>
                  <a:close/>
                  <a:moveTo>
                    <a:pt x="386704" y="386705"/>
                  </a:moveTo>
                  <a:lnTo>
                    <a:pt x="386704" y="615314"/>
                  </a:lnTo>
                  <a:lnTo>
                    <a:pt x="395950" y="614499"/>
                  </a:lnTo>
                  <a:cubicBezTo>
                    <a:pt x="423168" y="609638"/>
                    <a:pt x="448976" y="600708"/>
                    <a:pt x="472723" y="588362"/>
                  </a:cubicBezTo>
                  <a:lnTo>
                    <a:pt x="492266" y="574211"/>
                  </a:lnTo>
                  <a:lnTo>
                    <a:pt x="492266" y="386705"/>
                  </a:lnTo>
                  <a:close/>
                  <a:moveTo>
                    <a:pt x="195868" y="386705"/>
                  </a:moveTo>
                  <a:lnTo>
                    <a:pt x="195868" y="568467"/>
                  </a:lnTo>
                  <a:lnTo>
                    <a:pt x="223344" y="588362"/>
                  </a:lnTo>
                  <a:cubicBezTo>
                    <a:pt x="247092" y="600708"/>
                    <a:pt x="272899" y="609638"/>
                    <a:pt x="300117" y="614499"/>
                  </a:cubicBezTo>
                  <a:lnTo>
                    <a:pt x="309363" y="615314"/>
                  </a:lnTo>
                  <a:lnTo>
                    <a:pt x="309363" y="386705"/>
                  </a:lnTo>
                  <a:close/>
                  <a:moveTo>
                    <a:pt x="81239" y="386705"/>
                  </a:moveTo>
                  <a:lnTo>
                    <a:pt x="82841" y="402587"/>
                  </a:lnTo>
                  <a:cubicBezTo>
                    <a:pt x="88362" y="429570"/>
                    <a:pt x="97898" y="455091"/>
                    <a:pt x="110798" y="478498"/>
                  </a:cubicBezTo>
                  <a:lnTo>
                    <a:pt x="149464" y="529286"/>
                  </a:lnTo>
                  <a:lnTo>
                    <a:pt x="149464" y="386705"/>
                  </a:lnTo>
                  <a:close/>
                  <a:moveTo>
                    <a:pt x="149464" y="166782"/>
                  </a:moveTo>
                  <a:lnTo>
                    <a:pt x="110798" y="217570"/>
                  </a:lnTo>
                  <a:cubicBezTo>
                    <a:pt x="97898" y="240976"/>
                    <a:pt x="88362" y="266497"/>
                    <a:pt x="82841" y="293480"/>
                  </a:cubicBezTo>
                  <a:lnTo>
                    <a:pt x="81239" y="309364"/>
                  </a:lnTo>
                  <a:lnTo>
                    <a:pt x="149464" y="309364"/>
                  </a:lnTo>
                  <a:close/>
                  <a:moveTo>
                    <a:pt x="538670" y="156361"/>
                  </a:moveTo>
                  <a:lnTo>
                    <a:pt x="538670" y="309364"/>
                  </a:lnTo>
                  <a:lnTo>
                    <a:pt x="614828" y="309364"/>
                  </a:lnTo>
                  <a:lnTo>
                    <a:pt x="613228" y="293480"/>
                  </a:lnTo>
                  <a:cubicBezTo>
                    <a:pt x="607706" y="266497"/>
                    <a:pt x="598170" y="240976"/>
                    <a:pt x="585270" y="217570"/>
                  </a:cubicBezTo>
                  <a:close/>
                  <a:moveTo>
                    <a:pt x="386704" y="80753"/>
                  </a:moveTo>
                  <a:lnTo>
                    <a:pt x="386704" y="309364"/>
                  </a:lnTo>
                  <a:lnTo>
                    <a:pt x="492266" y="309364"/>
                  </a:lnTo>
                  <a:lnTo>
                    <a:pt x="492266" y="121856"/>
                  </a:lnTo>
                  <a:lnTo>
                    <a:pt x="472723" y="107705"/>
                  </a:lnTo>
                  <a:cubicBezTo>
                    <a:pt x="448976" y="95359"/>
                    <a:pt x="423168" y="86430"/>
                    <a:pt x="395950" y="81568"/>
                  </a:cubicBezTo>
                  <a:close/>
                  <a:moveTo>
                    <a:pt x="309363" y="80753"/>
                  </a:moveTo>
                  <a:lnTo>
                    <a:pt x="300117" y="81568"/>
                  </a:lnTo>
                  <a:cubicBezTo>
                    <a:pt x="272899" y="86430"/>
                    <a:pt x="247092" y="95359"/>
                    <a:pt x="223344" y="107705"/>
                  </a:cubicBezTo>
                  <a:lnTo>
                    <a:pt x="195868" y="127600"/>
                  </a:lnTo>
                  <a:lnTo>
                    <a:pt x="195868" y="309364"/>
                  </a:lnTo>
                  <a:lnTo>
                    <a:pt x="309363" y="309364"/>
                  </a:lnTo>
                  <a:close/>
                  <a:moveTo>
                    <a:pt x="348034" y="0"/>
                  </a:moveTo>
                  <a:cubicBezTo>
                    <a:pt x="540247" y="0"/>
                    <a:pt x="696068" y="155820"/>
                    <a:pt x="696068" y="348034"/>
                  </a:cubicBezTo>
                  <a:cubicBezTo>
                    <a:pt x="696068" y="540247"/>
                    <a:pt x="540247" y="696068"/>
                    <a:pt x="348034" y="696068"/>
                  </a:cubicBezTo>
                  <a:cubicBezTo>
                    <a:pt x="155820" y="696068"/>
                    <a:pt x="0" y="540247"/>
                    <a:pt x="0" y="348034"/>
                  </a:cubicBezTo>
                  <a:cubicBezTo>
                    <a:pt x="0" y="155820"/>
                    <a:pt x="155820" y="0"/>
                    <a:pt x="348034" y="0"/>
                  </a:cubicBezTo>
                  <a:close/>
                </a:path>
              </a:pathLst>
            </a:custGeom>
            <a:grpFill/>
            <a:ln>
              <a:solidFill>
                <a:schemeClr val="accent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3" name="TextBox 32"/>
            <p:cNvSpPr txBox="1"/>
            <p:nvPr/>
          </p:nvSpPr>
          <p:spPr>
            <a:xfrm>
              <a:off x="4717735" y="1581031"/>
              <a:ext cx="1563469" cy="646422"/>
            </a:xfrm>
            <a:prstGeom prst="rect">
              <a:avLst/>
            </a:prstGeom>
            <a:noFill/>
            <a:ln>
              <a:noFill/>
            </a:ln>
          </p:spPr>
          <p:txBody>
            <a:bodyPr wrap="none" rtlCol="0">
              <a:spAutoFit/>
            </a:bodyPr>
            <a:lstStyle/>
            <a:p>
              <a:pPr algn="ctr"/>
              <a:r>
                <a:rPr lang="en-US" dirty="0"/>
                <a:t>A</a:t>
              </a:r>
              <a:r>
                <a:rPr lang="en-US" dirty="0" smtClean="0"/>
                <a:t>uthorization</a:t>
              </a:r>
              <a:endParaRPr lang="en-US" dirty="0"/>
            </a:p>
            <a:p>
              <a:pPr algn="ctr"/>
              <a:r>
                <a:rPr lang="en-US" dirty="0"/>
                <a:t>E</a:t>
              </a:r>
              <a:r>
                <a:rPr lang="en-US" dirty="0" smtClean="0"/>
                <a:t>ndpoint</a:t>
              </a:r>
              <a:endParaRPr lang="en-US" dirty="0"/>
            </a:p>
          </p:txBody>
        </p:sp>
      </p:grpSp>
      <p:grpSp>
        <p:nvGrpSpPr>
          <p:cNvPr id="46" name="Group 45"/>
          <p:cNvGrpSpPr/>
          <p:nvPr>
            <p:custDataLst>
              <p:custData r:id="rId4"/>
            </p:custDataLst>
          </p:nvPr>
        </p:nvGrpSpPr>
        <p:grpSpPr>
          <a:xfrm>
            <a:off x="6555646" y="1720359"/>
            <a:ext cx="1103187" cy="1280738"/>
            <a:chOff x="6446196" y="1581031"/>
            <a:chExt cx="1103344" cy="1280919"/>
          </a:xfrm>
        </p:grpSpPr>
        <p:sp>
          <p:nvSpPr>
            <p:cNvPr id="47" name="Freeform 46"/>
            <p:cNvSpPr/>
            <p:nvPr/>
          </p:nvSpPr>
          <p:spPr bwMode="auto">
            <a:xfrm>
              <a:off x="6589013" y="2236695"/>
              <a:ext cx="817709" cy="625255"/>
            </a:xfrm>
            <a:custGeom>
              <a:avLst/>
              <a:gdLst>
                <a:gd name="connsiteX0" fmla="*/ 323690 w 1143000"/>
                <a:gd name="connsiteY0" fmla="*/ 635980 h 873987"/>
                <a:gd name="connsiteX1" fmla="*/ 242118 w 1143000"/>
                <a:gd name="connsiteY1" fmla="*/ 776621 h 873987"/>
                <a:gd name="connsiteX2" fmla="*/ 323690 w 1143000"/>
                <a:gd name="connsiteY2" fmla="*/ 776621 h 873987"/>
                <a:gd name="connsiteX3" fmla="*/ 817709 w 1143000"/>
                <a:gd name="connsiteY3" fmla="*/ 633219 h 873987"/>
                <a:gd name="connsiteX4" fmla="*/ 817709 w 1143000"/>
                <a:gd name="connsiteY4" fmla="*/ 776621 h 873987"/>
                <a:gd name="connsiteX5" fmla="*/ 900882 w 1143000"/>
                <a:gd name="connsiteY5" fmla="*/ 776621 h 873987"/>
                <a:gd name="connsiteX6" fmla="*/ 647700 w 1143000"/>
                <a:gd name="connsiteY6" fmla="*/ 340100 h 873987"/>
                <a:gd name="connsiteX7" fmla="*/ 647700 w 1143000"/>
                <a:gd name="connsiteY7" fmla="*/ 776621 h 873987"/>
                <a:gd name="connsiteX8" fmla="*/ 759315 w 1143000"/>
                <a:gd name="connsiteY8" fmla="*/ 776621 h 873987"/>
                <a:gd name="connsiteX9" fmla="*/ 759315 w 1143000"/>
                <a:gd name="connsiteY9" fmla="*/ 532540 h 873987"/>
                <a:gd name="connsiteX10" fmla="*/ 495300 w 1143000"/>
                <a:gd name="connsiteY10" fmla="*/ 340100 h 873987"/>
                <a:gd name="connsiteX11" fmla="*/ 382084 w 1143000"/>
                <a:gd name="connsiteY11" fmla="*/ 535300 h 873987"/>
                <a:gd name="connsiteX12" fmla="*/ 382084 w 1143000"/>
                <a:gd name="connsiteY12" fmla="*/ 776621 h 873987"/>
                <a:gd name="connsiteX13" fmla="*/ 495300 w 1143000"/>
                <a:gd name="connsiteY13" fmla="*/ 776621 h 873987"/>
                <a:gd name="connsiteX14" fmla="*/ 571500 w 1143000"/>
                <a:gd name="connsiteY14" fmla="*/ 0 h 873987"/>
                <a:gd name="connsiteX15" fmla="*/ 1143000 w 1143000"/>
                <a:gd name="connsiteY15" fmla="*/ 872700 h 873987"/>
                <a:gd name="connsiteX16" fmla="*/ 382084 w 1143000"/>
                <a:gd name="connsiteY16" fmla="*/ 872700 h 873987"/>
                <a:gd name="connsiteX17" fmla="*/ 382084 w 1143000"/>
                <a:gd name="connsiteY17" fmla="*/ 873987 h 873987"/>
                <a:gd name="connsiteX18" fmla="*/ 323690 w 1143000"/>
                <a:gd name="connsiteY18" fmla="*/ 873987 h 873987"/>
                <a:gd name="connsiteX19" fmla="*/ 323690 w 1143000"/>
                <a:gd name="connsiteY19" fmla="*/ 872700 h 873987"/>
                <a:gd name="connsiteX20" fmla="*/ 0 w 1143000"/>
                <a:gd name="connsiteY20" fmla="*/ 872700 h 87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43000" h="873987">
                  <a:moveTo>
                    <a:pt x="323690" y="635980"/>
                  </a:moveTo>
                  <a:lnTo>
                    <a:pt x="242118" y="776621"/>
                  </a:lnTo>
                  <a:lnTo>
                    <a:pt x="323690" y="776621"/>
                  </a:lnTo>
                  <a:close/>
                  <a:moveTo>
                    <a:pt x="817709" y="633219"/>
                  </a:moveTo>
                  <a:lnTo>
                    <a:pt x="817709" y="776621"/>
                  </a:lnTo>
                  <a:lnTo>
                    <a:pt x="900882" y="776621"/>
                  </a:lnTo>
                  <a:close/>
                  <a:moveTo>
                    <a:pt x="647700" y="340100"/>
                  </a:moveTo>
                  <a:lnTo>
                    <a:pt x="647700" y="776621"/>
                  </a:lnTo>
                  <a:lnTo>
                    <a:pt x="759315" y="776621"/>
                  </a:lnTo>
                  <a:lnTo>
                    <a:pt x="759315" y="532540"/>
                  </a:lnTo>
                  <a:close/>
                  <a:moveTo>
                    <a:pt x="495300" y="340100"/>
                  </a:moveTo>
                  <a:lnTo>
                    <a:pt x="382084" y="535300"/>
                  </a:lnTo>
                  <a:lnTo>
                    <a:pt x="382084" y="776621"/>
                  </a:lnTo>
                  <a:lnTo>
                    <a:pt x="495300" y="776621"/>
                  </a:lnTo>
                  <a:close/>
                  <a:moveTo>
                    <a:pt x="571500" y="0"/>
                  </a:moveTo>
                  <a:lnTo>
                    <a:pt x="1143000" y="872700"/>
                  </a:lnTo>
                  <a:lnTo>
                    <a:pt x="382084" y="872700"/>
                  </a:lnTo>
                  <a:lnTo>
                    <a:pt x="382084" y="873987"/>
                  </a:lnTo>
                  <a:lnTo>
                    <a:pt x="323690" y="873987"/>
                  </a:lnTo>
                  <a:lnTo>
                    <a:pt x="323690" y="872700"/>
                  </a:lnTo>
                  <a:lnTo>
                    <a:pt x="0" y="872700"/>
                  </a:lnTo>
                  <a:close/>
                </a:path>
              </a:pathLst>
            </a:cu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8" name="TextBox 47"/>
            <p:cNvSpPr txBox="1"/>
            <p:nvPr/>
          </p:nvSpPr>
          <p:spPr>
            <a:xfrm>
              <a:off x="6446196" y="1581031"/>
              <a:ext cx="1103344" cy="646422"/>
            </a:xfrm>
            <a:prstGeom prst="rect">
              <a:avLst/>
            </a:prstGeom>
            <a:noFill/>
          </p:spPr>
          <p:txBody>
            <a:bodyPr wrap="none" rtlCol="0">
              <a:spAutoFit/>
            </a:bodyPr>
            <a:lstStyle/>
            <a:p>
              <a:pPr algn="ctr"/>
              <a:r>
                <a:rPr lang="en-US" dirty="0"/>
                <a:t>T</a:t>
              </a:r>
              <a:r>
                <a:rPr lang="en-US" dirty="0" smtClean="0"/>
                <a:t>oken</a:t>
              </a:r>
              <a:endParaRPr lang="en-US" dirty="0"/>
            </a:p>
            <a:p>
              <a:pPr algn="ctr"/>
              <a:r>
                <a:rPr lang="en-US" dirty="0"/>
                <a:t>E</a:t>
              </a:r>
              <a:r>
                <a:rPr lang="en-US" dirty="0" smtClean="0"/>
                <a:t>ndpoint</a:t>
              </a:r>
              <a:endParaRPr lang="en-US" dirty="0"/>
            </a:p>
          </p:txBody>
        </p:sp>
      </p:grpSp>
      <p:grpSp>
        <p:nvGrpSpPr>
          <p:cNvPr id="10" name="Group 9"/>
          <p:cNvGrpSpPr/>
          <p:nvPr/>
        </p:nvGrpSpPr>
        <p:grpSpPr>
          <a:xfrm>
            <a:off x="703316" y="2595771"/>
            <a:ext cx="1821229" cy="820718"/>
            <a:chOff x="2524303" y="4975991"/>
            <a:chExt cx="1785681" cy="804699"/>
          </a:xfrm>
        </p:grpSpPr>
        <p:sp>
          <p:nvSpPr>
            <p:cNvPr id="9" name="Rectangle 8"/>
            <p:cNvSpPr/>
            <p:nvPr/>
          </p:nvSpPr>
          <p:spPr>
            <a:xfrm>
              <a:off x="3038147" y="4975991"/>
              <a:ext cx="1271837" cy="804699"/>
            </a:xfrm>
            <a:prstGeom prst="rect">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smtClean="0">
                  <a:solidFill>
                    <a:schemeClr val="tx1"/>
                  </a:solidFill>
                </a:rPr>
                <a:t>Browser</a:t>
              </a:r>
              <a:endParaRPr lang="en-US" sz="1836" dirty="0">
                <a:solidFill>
                  <a:schemeClr val="tx1"/>
                </a:solidFill>
              </a:endParaRPr>
            </a:p>
          </p:txBody>
        </p:sp>
        <p:sp>
          <p:nvSpPr>
            <p:cNvPr id="11" name="Smiley Face 10"/>
            <p:cNvSpPr/>
            <p:nvPr/>
          </p:nvSpPr>
          <p:spPr>
            <a:xfrm>
              <a:off x="2524303" y="5112759"/>
              <a:ext cx="410561" cy="410561"/>
            </a:xfrm>
            <a:prstGeom prst="smileyFac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grpSp>
      <p:sp>
        <p:nvSpPr>
          <p:cNvPr id="45" name="Hexagon 44"/>
          <p:cNvSpPr/>
          <p:nvPr>
            <p:custDataLst>
              <p:custData r:id="rId5"/>
            </p:custDataLst>
          </p:nvPr>
        </p:nvSpPr>
        <p:spPr bwMode="auto">
          <a:xfrm>
            <a:off x="3310615" y="3179871"/>
            <a:ext cx="914270" cy="282891"/>
          </a:xfrm>
          <a:prstGeom prst="hexagon">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r>
              <a:rPr lang="en-US" sz="2000" b="1" dirty="0">
                <a:solidFill>
                  <a:schemeClr val="bg2"/>
                </a:solidFill>
              </a:rPr>
              <a:t>CODE</a:t>
            </a:r>
          </a:p>
        </p:txBody>
      </p:sp>
      <p:cxnSp>
        <p:nvCxnSpPr>
          <p:cNvPr id="53" name="Straight Arrow Connector 52"/>
          <p:cNvCxnSpPr/>
          <p:nvPr/>
        </p:nvCxnSpPr>
        <p:spPr>
          <a:xfrm>
            <a:off x="2045783" y="3566791"/>
            <a:ext cx="594463" cy="14214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44" name="Group 43"/>
          <p:cNvGrpSpPr/>
          <p:nvPr/>
        </p:nvGrpSpPr>
        <p:grpSpPr>
          <a:xfrm>
            <a:off x="2697497" y="3028509"/>
            <a:ext cx="2397744" cy="434160"/>
            <a:chOff x="2643980" y="2969396"/>
            <a:chExt cx="2350943" cy="425686"/>
          </a:xfrm>
        </p:grpSpPr>
        <p:cxnSp>
          <p:nvCxnSpPr>
            <p:cNvPr id="49" name="Straight Arrow Connector 48"/>
            <p:cNvCxnSpPr/>
            <p:nvPr/>
          </p:nvCxnSpPr>
          <p:spPr>
            <a:xfrm flipH="1">
              <a:off x="2643980" y="2969396"/>
              <a:ext cx="2311537"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Oval 49"/>
            <p:cNvSpPr/>
            <p:nvPr/>
          </p:nvSpPr>
          <p:spPr>
            <a:xfrm>
              <a:off x="4661919" y="3062078"/>
              <a:ext cx="333004" cy="3330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3</a:t>
              </a:r>
            </a:p>
          </p:txBody>
        </p:sp>
        <p:sp>
          <p:nvSpPr>
            <p:cNvPr id="61" name="TextBox 60"/>
            <p:cNvSpPr txBox="1"/>
            <p:nvPr/>
          </p:nvSpPr>
          <p:spPr>
            <a:xfrm>
              <a:off x="4155280" y="3013490"/>
              <a:ext cx="564578" cy="374846"/>
            </a:xfrm>
            <a:prstGeom prst="rect">
              <a:avLst/>
            </a:prstGeom>
            <a:noFill/>
          </p:spPr>
          <p:txBody>
            <a:bodyPr wrap="none" rtlCol="0">
              <a:spAutoFit/>
            </a:bodyPr>
            <a:lstStyle/>
            <a:p>
              <a:r>
                <a:rPr lang="en-US" sz="1836" dirty="0"/>
                <a:t>302</a:t>
              </a:r>
            </a:p>
          </p:txBody>
        </p:sp>
      </p:grpSp>
      <p:grpSp>
        <p:nvGrpSpPr>
          <p:cNvPr id="62" name="Group 61"/>
          <p:cNvGrpSpPr/>
          <p:nvPr/>
        </p:nvGrpSpPr>
        <p:grpSpPr>
          <a:xfrm>
            <a:off x="10272992" y="5533391"/>
            <a:ext cx="817836" cy="612545"/>
            <a:chOff x="10071610" y="5425386"/>
            <a:chExt cx="801873" cy="600589"/>
          </a:xfrm>
        </p:grpSpPr>
        <p:sp>
          <p:nvSpPr>
            <p:cNvPr id="42" name="Rectangle 41"/>
            <p:cNvSpPr/>
            <p:nvPr/>
          </p:nvSpPr>
          <p:spPr>
            <a:xfrm>
              <a:off x="10071610" y="5425386"/>
              <a:ext cx="801873" cy="6005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60" name="Smiley Face 59"/>
            <p:cNvSpPr/>
            <p:nvPr/>
          </p:nvSpPr>
          <p:spPr>
            <a:xfrm>
              <a:off x="10259100" y="5527007"/>
              <a:ext cx="410561" cy="410561"/>
            </a:xfrm>
            <a:prstGeom prst="smileyFac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grpSp>
      <p:grpSp>
        <p:nvGrpSpPr>
          <p:cNvPr id="12" name="Group 11"/>
          <p:cNvGrpSpPr/>
          <p:nvPr/>
        </p:nvGrpSpPr>
        <p:grpSpPr>
          <a:xfrm>
            <a:off x="639749" y="3533210"/>
            <a:ext cx="1752629" cy="2026367"/>
            <a:chOff x="639749" y="3533210"/>
            <a:chExt cx="1752629" cy="2026367"/>
          </a:xfrm>
        </p:grpSpPr>
        <p:grpSp>
          <p:nvGrpSpPr>
            <p:cNvPr id="22" name="Group 21"/>
            <p:cNvGrpSpPr/>
            <p:nvPr/>
          </p:nvGrpSpPr>
          <p:grpSpPr>
            <a:xfrm>
              <a:off x="1570340" y="3533210"/>
              <a:ext cx="822038" cy="2026367"/>
              <a:chOff x="1545162" y="3474639"/>
              <a:chExt cx="805993" cy="1986815"/>
            </a:xfrm>
          </p:grpSpPr>
          <p:cxnSp>
            <p:nvCxnSpPr>
              <p:cNvPr id="13" name="Straight Arrow Connector 12"/>
              <p:cNvCxnSpPr/>
              <p:nvPr/>
            </p:nvCxnSpPr>
            <p:spPr>
              <a:xfrm flipH="1" flipV="1">
                <a:off x="1573232" y="3474639"/>
                <a:ext cx="777923" cy="18723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1545162" y="4716593"/>
                <a:ext cx="574304" cy="367530"/>
              </a:xfrm>
              <a:prstGeom prst="rect">
                <a:avLst/>
              </a:prstGeom>
              <a:noFill/>
            </p:spPr>
            <p:txBody>
              <a:bodyPr wrap="square" rtlCol="0">
                <a:spAutoFit/>
              </a:bodyPr>
              <a:lstStyle/>
              <a:p>
                <a:r>
                  <a:rPr lang="en-US" sz="1836" dirty="0" smtClean="0"/>
                  <a:t>302</a:t>
                </a:r>
                <a:endParaRPr lang="en-US" sz="1836" dirty="0"/>
              </a:p>
            </p:txBody>
          </p:sp>
          <p:sp>
            <p:nvSpPr>
              <p:cNvPr id="16" name="Oval 15"/>
              <p:cNvSpPr/>
              <p:nvPr/>
            </p:nvSpPr>
            <p:spPr>
              <a:xfrm>
                <a:off x="1844824" y="5128450"/>
                <a:ext cx="333004" cy="3330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1</a:t>
                </a:r>
              </a:p>
            </p:txBody>
          </p:sp>
        </p:grpSp>
        <p:sp>
          <p:nvSpPr>
            <p:cNvPr id="38" name="TextBox 37"/>
            <p:cNvSpPr txBox="1"/>
            <p:nvPr/>
          </p:nvSpPr>
          <p:spPr>
            <a:xfrm>
              <a:off x="639749" y="4431182"/>
              <a:ext cx="1422703" cy="382308"/>
            </a:xfrm>
            <a:prstGeom prst="rect">
              <a:avLst/>
            </a:prstGeom>
            <a:noFill/>
          </p:spPr>
          <p:txBody>
            <a:bodyPr wrap="none" rtlCol="0">
              <a:spAutoFit/>
            </a:bodyPr>
            <a:lstStyle/>
            <a:p>
              <a:r>
                <a:rPr lang="en-US" sz="1836" dirty="0"/>
                <a:t>&lt;Client ID&gt;</a:t>
              </a:r>
            </a:p>
          </p:txBody>
        </p:sp>
      </p:grpSp>
      <p:grpSp>
        <p:nvGrpSpPr>
          <p:cNvPr id="7" name="Group 6"/>
          <p:cNvGrpSpPr/>
          <p:nvPr/>
        </p:nvGrpSpPr>
        <p:grpSpPr>
          <a:xfrm>
            <a:off x="2706731" y="1903911"/>
            <a:ext cx="2247729" cy="784603"/>
            <a:chOff x="2706731" y="1903911"/>
            <a:chExt cx="2247729" cy="784603"/>
          </a:xfrm>
        </p:grpSpPr>
        <p:grpSp>
          <p:nvGrpSpPr>
            <p:cNvPr id="41" name="Group 40"/>
            <p:cNvGrpSpPr/>
            <p:nvPr/>
          </p:nvGrpSpPr>
          <p:grpSpPr>
            <a:xfrm>
              <a:off x="2706731" y="2262988"/>
              <a:ext cx="2247729" cy="425526"/>
              <a:chOff x="3163510" y="3503761"/>
              <a:chExt cx="2203856" cy="417220"/>
            </a:xfrm>
          </p:grpSpPr>
          <p:cxnSp>
            <p:nvCxnSpPr>
              <p:cNvPr id="35" name="Straight Arrow Connector 34"/>
              <p:cNvCxnSpPr/>
              <p:nvPr/>
            </p:nvCxnSpPr>
            <p:spPr>
              <a:xfrm>
                <a:off x="3218778" y="3920980"/>
                <a:ext cx="2148588" cy="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3163510" y="3503761"/>
                <a:ext cx="333004" cy="3330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2</a:t>
                </a:r>
              </a:p>
            </p:txBody>
          </p:sp>
          <p:sp>
            <p:nvSpPr>
              <p:cNvPr id="24" name="TextBox 23"/>
              <p:cNvSpPr txBox="1"/>
              <p:nvPr/>
            </p:nvSpPr>
            <p:spPr>
              <a:xfrm>
                <a:off x="3941427" y="3535834"/>
                <a:ext cx="1394934" cy="374846"/>
              </a:xfrm>
              <a:prstGeom prst="rect">
                <a:avLst/>
              </a:prstGeom>
              <a:noFill/>
            </p:spPr>
            <p:txBody>
              <a:bodyPr wrap="none" rtlCol="0">
                <a:spAutoFit/>
              </a:bodyPr>
              <a:lstStyle/>
              <a:p>
                <a:r>
                  <a:rPr lang="en-US" sz="1836" dirty="0"/>
                  <a:t>&lt;Client ID&gt;</a:t>
                </a:r>
              </a:p>
            </p:txBody>
          </p:sp>
        </p:grpSp>
        <p:sp>
          <p:nvSpPr>
            <p:cNvPr id="54" name="Freeform 53"/>
            <p:cNvSpPr/>
            <p:nvPr>
              <p:custDataLst>
                <p:custData r:id="rId6"/>
              </p:custDataLst>
            </p:nvPr>
          </p:nvSpPr>
          <p:spPr bwMode="auto">
            <a:xfrm>
              <a:off x="3261555" y="2197283"/>
              <a:ext cx="178460" cy="405338"/>
            </a:xfrm>
            <a:custGeom>
              <a:avLst/>
              <a:gdLst>
                <a:gd name="connsiteX0" fmla="*/ 284818 w 569636"/>
                <a:gd name="connsiteY0" fmla="*/ 94318 h 1293813"/>
                <a:gd name="connsiteX1" fmla="*/ 94318 w 569636"/>
                <a:gd name="connsiteY1" fmla="*/ 284818 h 1293813"/>
                <a:gd name="connsiteX2" fmla="*/ 284818 w 569636"/>
                <a:gd name="connsiteY2" fmla="*/ 475318 h 1293813"/>
                <a:gd name="connsiteX3" fmla="*/ 475318 w 569636"/>
                <a:gd name="connsiteY3" fmla="*/ 284818 h 1293813"/>
                <a:gd name="connsiteX4" fmla="*/ 284818 w 569636"/>
                <a:gd name="connsiteY4" fmla="*/ 94318 h 1293813"/>
                <a:gd name="connsiteX5" fmla="*/ 284818 w 569636"/>
                <a:gd name="connsiteY5" fmla="*/ 0 h 1293813"/>
                <a:gd name="connsiteX6" fmla="*/ 569636 w 569636"/>
                <a:gd name="connsiteY6" fmla="*/ 284818 h 1293813"/>
                <a:gd name="connsiteX7" fmla="*/ 395682 w 569636"/>
                <a:gd name="connsiteY7" fmla="*/ 547254 h 1293813"/>
                <a:gd name="connsiteX8" fmla="*/ 361018 w 569636"/>
                <a:gd name="connsiteY8" fmla="*/ 554252 h 1293813"/>
                <a:gd name="connsiteX9" fmla="*/ 361018 w 569636"/>
                <a:gd name="connsiteY9" fmla="*/ 1293813 h 1293813"/>
                <a:gd name="connsiteX10" fmla="*/ 208618 w 569636"/>
                <a:gd name="connsiteY10" fmla="*/ 1293813 h 1293813"/>
                <a:gd name="connsiteX11" fmla="*/ 208618 w 569636"/>
                <a:gd name="connsiteY11" fmla="*/ 1255436 h 1293813"/>
                <a:gd name="connsiteX12" fmla="*/ 0 w 569636"/>
                <a:gd name="connsiteY12" fmla="*/ 1255436 h 1293813"/>
                <a:gd name="connsiteX13" fmla="*/ 0 w 569636"/>
                <a:gd name="connsiteY13" fmla="*/ 1148210 h 1293813"/>
                <a:gd name="connsiteX14" fmla="*/ 11309 w 569636"/>
                <a:gd name="connsiteY14" fmla="*/ 1150653 h 1293813"/>
                <a:gd name="connsiteX15" fmla="*/ 82514 w 569636"/>
                <a:gd name="connsiteY15" fmla="*/ 1074453 h 1293813"/>
                <a:gd name="connsiteX16" fmla="*/ 11309 w 569636"/>
                <a:gd name="connsiteY16" fmla="*/ 998253 h 1293813"/>
                <a:gd name="connsiteX17" fmla="*/ 0 w 569636"/>
                <a:gd name="connsiteY17" fmla="*/ 1000696 h 1293813"/>
                <a:gd name="connsiteX18" fmla="*/ 0 w 569636"/>
                <a:gd name="connsiteY18" fmla="*/ 912813 h 1293813"/>
                <a:gd name="connsiteX19" fmla="*/ 208618 w 569636"/>
                <a:gd name="connsiteY19" fmla="*/ 912813 h 1293813"/>
                <a:gd name="connsiteX20" fmla="*/ 208618 w 569636"/>
                <a:gd name="connsiteY20" fmla="*/ 554252 h 1293813"/>
                <a:gd name="connsiteX21" fmla="*/ 173954 w 569636"/>
                <a:gd name="connsiteY21" fmla="*/ 547254 h 1293813"/>
                <a:gd name="connsiteX22" fmla="*/ 0 w 569636"/>
                <a:gd name="connsiteY22" fmla="*/ 284818 h 1293813"/>
                <a:gd name="connsiteX23" fmla="*/ 284818 w 569636"/>
                <a:gd name="connsiteY23" fmla="*/ 0 h 1293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69636" h="1293813">
                  <a:moveTo>
                    <a:pt x="284818" y="94318"/>
                  </a:moveTo>
                  <a:cubicBezTo>
                    <a:pt x="179608" y="94318"/>
                    <a:pt x="94318" y="179608"/>
                    <a:pt x="94318" y="284818"/>
                  </a:cubicBezTo>
                  <a:cubicBezTo>
                    <a:pt x="94318" y="390028"/>
                    <a:pt x="179608" y="475318"/>
                    <a:pt x="284818" y="475318"/>
                  </a:cubicBezTo>
                  <a:cubicBezTo>
                    <a:pt x="390028" y="475318"/>
                    <a:pt x="475318" y="390028"/>
                    <a:pt x="475318" y="284818"/>
                  </a:cubicBezTo>
                  <a:cubicBezTo>
                    <a:pt x="475318" y="179608"/>
                    <a:pt x="390028" y="94318"/>
                    <a:pt x="284818" y="94318"/>
                  </a:cubicBezTo>
                  <a:close/>
                  <a:moveTo>
                    <a:pt x="284818" y="0"/>
                  </a:moveTo>
                  <a:cubicBezTo>
                    <a:pt x="442119" y="0"/>
                    <a:pt x="569636" y="127517"/>
                    <a:pt x="569636" y="284818"/>
                  </a:cubicBezTo>
                  <a:cubicBezTo>
                    <a:pt x="569636" y="402794"/>
                    <a:pt x="497908" y="504016"/>
                    <a:pt x="395682" y="547254"/>
                  </a:cubicBezTo>
                  <a:lnTo>
                    <a:pt x="361018" y="554252"/>
                  </a:lnTo>
                  <a:lnTo>
                    <a:pt x="361018" y="1293813"/>
                  </a:lnTo>
                  <a:lnTo>
                    <a:pt x="208618" y="1293813"/>
                  </a:lnTo>
                  <a:lnTo>
                    <a:pt x="208618" y="1255436"/>
                  </a:lnTo>
                  <a:lnTo>
                    <a:pt x="0" y="1255436"/>
                  </a:lnTo>
                  <a:lnTo>
                    <a:pt x="0" y="1148210"/>
                  </a:lnTo>
                  <a:lnTo>
                    <a:pt x="11309" y="1150653"/>
                  </a:lnTo>
                  <a:cubicBezTo>
                    <a:pt x="50634" y="1150653"/>
                    <a:pt x="82514" y="1116537"/>
                    <a:pt x="82514" y="1074453"/>
                  </a:cubicBezTo>
                  <a:cubicBezTo>
                    <a:pt x="82514" y="1032369"/>
                    <a:pt x="50634" y="998253"/>
                    <a:pt x="11309" y="998253"/>
                  </a:cubicBezTo>
                  <a:lnTo>
                    <a:pt x="0" y="1000696"/>
                  </a:lnTo>
                  <a:lnTo>
                    <a:pt x="0" y="912813"/>
                  </a:lnTo>
                  <a:lnTo>
                    <a:pt x="208618" y="912813"/>
                  </a:lnTo>
                  <a:lnTo>
                    <a:pt x="208618" y="554252"/>
                  </a:lnTo>
                  <a:lnTo>
                    <a:pt x="173954" y="547254"/>
                  </a:lnTo>
                  <a:cubicBezTo>
                    <a:pt x="71728" y="504016"/>
                    <a:pt x="0" y="402794"/>
                    <a:pt x="0" y="284818"/>
                  </a:cubicBezTo>
                  <a:cubicBezTo>
                    <a:pt x="0" y="127517"/>
                    <a:pt x="127517" y="0"/>
                    <a:pt x="284818" y="0"/>
                  </a:cubicBezTo>
                  <a:close/>
                </a:path>
              </a:pathLst>
            </a:cu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7222" tIns="67222" rIns="25211" bIns="25211" anchor="b" anchorCtr="0"/>
            <a:lstStyle/>
            <a:p>
              <a:pPr defTabSz="685467"/>
              <a:endParaRPr lang="en-US" sz="735" spc="-75"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Box 5"/>
            <p:cNvSpPr txBox="1"/>
            <p:nvPr/>
          </p:nvSpPr>
          <p:spPr>
            <a:xfrm>
              <a:off x="3067694" y="1903911"/>
              <a:ext cx="566181" cy="338554"/>
            </a:xfrm>
            <a:prstGeom prst="rect">
              <a:avLst/>
            </a:prstGeom>
            <a:noFill/>
          </p:spPr>
          <p:txBody>
            <a:bodyPr wrap="none" rtlCol="0">
              <a:spAutoFit/>
            </a:bodyPr>
            <a:lstStyle/>
            <a:p>
              <a:r>
                <a:rPr lang="en-US" sz="1600" dirty="0" smtClean="0"/>
                <a:t>user</a:t>
              </a:r>
            </a:p>
          </p:txBody>
        </p:sp>
      </p:grpSp>
      <p:sp>
        <p:nvSpPr>
          <p:cNvPr id="55" name="TextBox 54"/>
          <p:cNvSpPr txBox="1"/>
          <p:nvPr/>
        </p:nvSpPr>
        <p:spPr>
          <a:xfrm>
            <a:off x="591922" y="3098164"/>
            <a:ext cx="641522" cy="369332"/>
          </a:xfrm>
          <a:prstGeom prst="rect">
            <a:avLst/>
          </a:prstGeom>
          <a:noFill/>
        </p:spPr>
        <p:txBody>
          <a:bodyPr wrap="none" rtlCol="0">
            <a:spAutoFit/>
          </a:bodyPr>
          <a:lstStyle/>
          <a:p>
            <a:pPr algn="ctr"/>
            <a:r>
              <a:rPr lang="en-US" dirty="0" smtClean="0"/>
              <a:t>User</a:t>
            </a:r>
            <a:endParaRPr lang="en-US" dirty="0"/>
          </a:p>
        </p:txBody>
      </p:sp>
    </p:spTree>
    <p:extLst>
      <p:ext uri="{BB962C8B-B14F-4D97-AF65-F5344CB8AC3E}">
        <p14:creationId xmlns:p14="http://schemas.microsoft.com/office/powerpoint/2010/main" val="11704805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37" presetClass="path" presetSubtype="0" accel="50000" decel="50000" fill="hold" grpId="1" nodeType="clickEffect">
                                  <p:stCondLst>
                                    <p:cond delay="0"/>
                                  </p:stCondLst>
                                  <p:childTnLst>
                                    <p:animMotion origin="layout" path="M -0.00325 -0.00046 L -0.0776 0.01504 C -0.09466 0.0162 -0.10651 0.03055 -0.1121 0.05069 C -0.1177 0.07384 -0.11458 0.09838 -0.10481 0.12153 L -0.0608 0.23102 " pathEditMode="relative" rAng="6840000" ptsTypes="AAAAA">
                                      <p:cBhvr>
                                        <p:cTn id="20" dur="2000" fill="hold"/>
                                        <p:tgtEl>
                                          <p:spTgt spid="45"/>
                                        </p:tgtEl>
                                        <p:attrNameLst>
                                          <p:attrName>ppt_x</p:attrName>
                                          <p:attrName>ppt_y</p:attrName>
                                        </p:attrNameLst>
                                      </p:cBhvr>
                                      <p:rCtr x="-6875" y="8403"/>
                                    </p:animMotion>
                                  </p:childTnLst>
                                </p:cTn>
                              </p:par>
                              <p:par>
                                <p:cTn id="21" presetID="1" presetClass="entr" presetSubtype="0"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5"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OAuth</a:t>
            </a:r>
            <a:r>
              <a:rPr lang="en-US" dirty="0" smtClean="0"/>
              <a:t> 2.0 – token request</a:t>
            </a:r>
            <a:endParaRPr lang="en-US" dirty="0"/>
          </a:p>
        </p:txBody>
      </p:sp>
      <p:grpSp>
        <p:nvGrpSpPr>
          <p:cNvPr id="3" name="Group 2"/>
          <p:cNvGrpSpPr/>
          <p:nvPr>
            <p:custDataLst>
              <p:custData r:id="rId1"/>
            </p:custDataLst>
          </p:nvPr>
        </p:nvGrpSpPr>
        <p:grpSpPr>
          <a:xfrm>
            <a:off x="8399157" y="5157295"/>
            <a:ext cx="2145139" cy="1373767"/>
            <a:chOff x="3173967" y="3901278"/>
            <a:chExt cx="2262553" cy="1448959"/>
          </a:xfrm>
        </p:grpSpPr>
        <p:sp>
          <p:nvSpPr>
            <p:cNvPr id="4" name="Freeform 3"/>
            <p:cNvSpPr/>
            <p:nvPr/>
          </p:nvSpPr>
          <p:spPr bwMode="auto">
            <a:xfrm>
              <a:off x="3783341" y="3901278"/>
              <a:ext cx="1043784" cy="1043784"/>
            </a:xfrm>
            <a:custGeom>
              <a:avLst/>
              <a:gdLst>
                <a:gd name="connsiteX0" fmla="*/ 1409700 w 2819400"/>
                <a:gd name="connsiteY0" fmla="*/ 952500 h 2819400"/>
                <a:gd name="connsiteX1" fmla="*/ 1866900 w 2819400"/>
                <a:gd name="connsiteY1" fmla="*/ 1409700 h 2819400"/>
                <a:gd name="connsiteX2" fmla="*/ 1409700 w 2819400"/>
                <a:gd name="connsiteY2" fmla="*/ 1866900 h 2819400"/>
                <a:gd name="connsiteX3" fmla="*/ 952500 w 2819400"/>
                <a:gd name="connsiteY3" fmla="*/ 1409700 h 2819400"/>
                <a:gd name="connsiteX4" fmla="*/ 1409700 w 2819400"/>
                <a:gd name="connsiteY4" fmla="*/ 952500 h 2819400"/>
                <a:gd name="connsiteX5" fmla="*/ 1333500 w 2819400"/>
                <a:gd name="connsiteY5" fmla="*/ 419100 h 2819400"/>
                <a:gd name="connsiteX6" fmla="*/ 1333500 w 2819400"/>
                <a:gd name="connsiteY6" fmla="*/ 588645 h 2819400"/>
                <a:gd name="connsiteX7" fmla="*/ 1237641 w 2819400"/>
                <a:gd name="connsiteY7" fmla="*/ 599554 h 2819400"/>
                <a:gd name="connsiteX8" fmla="*/ 1159408 w 2819400"/>
                <a:gd name="connsiteY8" fmla="*/ 625030 h 2819400"/>
                <a:gd name="connsiteX9" fmla="*/ 1092784 w 2819400"/>
                <a:gd name="connsiteY9" fmla="*/ 468074 h 2819400"/>
                <a:gd name="connsiteX10" fmla="*/ 952499 w 2819400"/>
                <a:gd name="connsiteY10" fmla="*/ 527622 h 2819400"/>
                <a:gd name="connsiteX11" fmla="*/ 1017714 w 2819400"/>
                <a:gd name="connsiteY11" fmla="*/ 681258 h 2819400"/>
                <a:gd name="connsiteX12" fmla="*/ 995010 w 2819400"/>
                <a:gd name="connsiteY12" fmla="*/ 692834 h 2819400"/>
                <a:gd name="connsiteX13" fmla="*/ 904432 w 2819400"/>
                <a:gd name="connsiteY13" fmla="*/ 753403 h 2819400"/>
                <a:gd name="connsiteX14" fmla="*/ 870603 w 2819400"/>
                <a:gd name="connsiteY14" fmla="*/ 783170 h 2819400"/>
                <a:gd name="connsiteX15" fmla="*/ 750055 w 2819400"/>
                <a:gd name="connsiteY15" fmla="*/ 666758 h 2819400"/>
                <a:gd name="connsiteX16" fmla="*/ 644189 w 2819400"/>
                <a:gd name="connsiteY16" fmla="*/ 776385 h 2819400"/>
                <a:gd name="connsiteX17" fmla="*/ 764315 w 2819400"/>
                <a:gd name="connsiteY17" fmla="*/ 892389 h 2819400"/>
                <a:gd name="connsiteX18" fmla="*/ 749317 w 2819400"/>
                <a:gd name="connsiteY18" fmla="*/ 909661 h 2819400"/>
                <a:gd name="connsiteX19" fmla="*/ 687550 w 2819400"/>
                <a:gd name="connsiteY19" fmla="*/ 1004175 h 2819400"/>
                <a:gd name="connsiteX20" fmla="*/ 674871 w 2819400"/>
                <a:gd name="connsiteY20" fmla="*/ 1030626 h 2819400"/>
                <a:gd name="connsiteX21" fmla="*/ 519777 w 2819400"/>
                <a:gd name="connsiteY21" fmla="*/ 967963 h 2819400"/>
                <a:gd name="connsiteX22" fmla="*/ 462687 w 2819400"/>
                <a:gd name="connsiteY22" fmla="*/ 1109266 h 2819400"/>
                <a:gd name="connsiteX23" fmla="*/ 616892 w 2819400"/>
                <a:gd name="connsiteY23" fmla="*/ 1171569 h 2819400"/>
                <a:gd name="connsiteX24" fmla="*/ 614115 w 2819400"/>
                <a:gd name="connsiteY24" fmla="*/ 1179584 h 2819400"/>
                <a:gd name="connsiteX25" fmla="*/ 590611 w 2819400"/>
                <a:gd name="connsiteY25" fmla="*/ 1286378 h 2819400"/>
                <a:gd name="connsiteX26" fmla="*/ 586601 w 2819400"/>
                <a:gd name="connsiteY26" fmla="*/ 1333500 h 2819400"/>
                <a:gd name="connsiteX27" fmla="*/ 419100 w 2819400"/>
                <a:gd name="connsiteY27" fmla="*/ 1333500 h 2819400"/>
                <a:gd name="connsiteX28" fmla="*/ 419100 w 2819400"/>
                <a:gd name="connsiteY28" fmla="*/ 1485900 h 2819400"/>
                <a:gd name="connsiteX29" fmla="*/ 585667 w 2819400"/>
                <a:gd name="connsiteY29" fmla="*/ 1485900 h 2819400"/>
                <a:gd name="connsiteX30" fmla="*/ 586271 w 2819400"/>
                <a:gd name="connsiteY30" fmla="*/ 1499335 h 2819400"/>
                <a:gd name="connsiteX31" fmla="*/ 604381 w 2819400"/>
                <a:gd name="connsiteY31" fmla="*/ 1603015 h 2819400"/>
                <a:gd name="connsiteX32" fmla="*/ 623507 w 2819400"/>
                <a:gd name="connsiteY32" fmla="*/ 1660639 h 2819400"/>
                <a:gd name="connsiteX33" fmla="*/ 468074 w 2819400"/>
                <a:gd name="connsiteY33" fmla="*/ 1726616 h 2819400"/>
                <a:gd name="connsiteX34" fmla="*/ 527622 w 2819400"/>
                <a:gd name="connsiteY34" fmla="*/ 1866901 h 2819400"/>
                <a:gd name="connsiteX35" fmla="*/ 683091 w 2819400"/>
                <a:gd name="connsiteY35" fmla="*/ 1800908 h 2819400"/>
                <a:gd name="connsiteX36" fmla="*/ 713905 w 2819400"/>
                <a:gd name="connsiteY36" fmla="*/ 1858905 h 2819400"/>
                <a:gd name="connsiteX37" fmla="*/ 776434 w 2819400"/>
                <a:gd name="connsiteY37" fmla="*/ 1943602 h 2819400"/>
                <a:gd name="connsiteX38" fmla="*/ 782287 w 2819400"/>
                <a:gd name="connsiteY38" fmla="*/ 1949711 h 2819400"/>
                <a:gd name="connsiteX39" fmla="*/ 666758 w 2819400"/>
                <a:gd name="connsiteY39" fmla="*/ 2069345 h 2819400"/>
                <a:gd name="connsiteX40" fmla="*/ 776385 w 2819400"/>
                <a:gd name="connsiteY40" fmla="*/ 2175211 h 2819400"/>
                <a:gd name="connsiteX41" fmla="*/ 892759 w 2819400"/>
                <a:gd name="connsiteY41" fmla="*/ 2054702 h 2819400"/>
                <a:gd name="connsiteX42" fmla="*/ 933621 w 2819400"/>
                <a:gd name="connsiteY42" fmla="*/ 2087532 h 2819400"/>
                <a:gd name="connsiteX43" fmla="*/ 1027223 w 2819400"/>
                <a:gd name="connsiteY43" fmla="*/ 2144281 h 2819400"/>
                <a:gd name="connsiteX44" fmla="*/ 1030176 w 2819400"/>
                <a:gd name="connsiteY44" fmla="*/ 2145640 h 2819400"/>
                <a:gd name="connsiteX45" fmla="*/ 967963 w 2819400"/>
                <a:gd name="connsiteY45" fmla="*/ 2299623 h 2819400"/>
                <a:gd name="connsiteX46" fmla="*/ 1109266 w 2819400"/>
                <a:gd name="connsiteY46" fmla="*/ 2356713 h 2819400"/>
                <a:gd name="connsiteX47" fmla="*/ 1171569 w 2819400"/>
                <a:gd name="connsiteY47" fmla="*/ 2202508 h 2819400"/>
                <a:gd name="connsiteX48" fmla="*/ 1179584 w 2819400"/>
                <a:gd name="connsiteY48" fmla="*/ 2205285 h 2819400"/>
                <a:gd name="connsiteX49" fmla="*/ 1260524 w 2819400"/>
                <a:gd name="connsiteY49" fmla="*/ 2224452 h 2819400"/>
                <a:gd name="connsiteX50" fmla="*/ 1333500 w 2819400"/>
                <a:gd name="connsiteY50" fmla="*/ 2230522 h 2819400"/>
                <a:gd name="connsiteX51" fmla="*/ 1333500 w 2819400"/>
                <a:gd name="connsiteY51" fmla="*/ 2400300 h 2819400"/>
                <a:gd name="connsiteX52" fmla="*/ 1485900 w 2819400"/>
                <a:gd name="connsiteY52" fmla="*/ 2400300 h 2819400"/>
                <a:gd name="connsiteX53" fmla="*/ 1485900 w 2819400"/>
                <a:gd name="connsiteY53" fmla="*/ 2230755 h 2819400"/>
                <a:gd name="connsiteX54" fmla="*/ 1581759 w 2819400"/>
                <a:gd name="connsiteY54" fmla="*/ 2219846 h 2819400"/>
                <a:gd name="connsiteX55" fmla="*/ 1659992 w 2819400"/>
                <a:gd name="connsiteY55" fmla="*/ 2194370 h 2819400"/>
                <a:gd name="connsiteX56" fmla="*/ 1726616 w 2819400"/>
                <a:gd name="connsiteY56" fmla="*/ 2351326 h 2819400"/>
                <a:gd name="connsiteX57" fmla="*/ 1866901 w 2819400"/>
                <a:gd name="connsiteY57" fmla="*/ 2291779 h 2819400"/>
                <a:gd name="connsiteX58" fmla="*/ 1801686 w 2819400"/>
                <a:gd name="connsiteY58" fmla="*/ 2138142 h 2819400"/>
                <a:gd name="connsiteX59" fmla="*/ 1824391 w 2819400"/>
                <a:gd name="connsiteY59" fmla="*/ 2126566 h 2819400"/>
                <a:gd name="connsiteX60" fmla="*/ 1914968 w 2819400"/>
                <a:gd name="connsiteY60" fmla="*/ 2065997 h 2819400"/>
                <a:gd name="connsiteX61" fmla="*/ 1948797 w 2819400"/>
                <a:gd name="connsiteY61" fmla="*/ 2036230 h 2819400"/>
                <a:gd name="connsiteX62" fmla="*/ 2069345 w 2819400"/>
                <a:gd name="connsiteY62" fmla="*/ 2152642 h 2819400"/>
                <a:gd name="connsiteX63" fmla="*/ 2175211 w 2819400"/>
                <a:gd name="connsiteY63" fmla="*/ 2043015 h 2819400"/>
                <a:gd name="connsiteX64" fmla="*/ 2055085 w 2819400"/>
                <a:gd name="connsiteY64" fmla="*/ 1927011 h 2819400"/>
                <a:gd name="connsiteX65" fmla="*/ 2070083 w 2819400"/>
                <a:gd name="connsiteY65" fmla="*/ 1909739 h 2819400"/>
                <a:gd name="connsiteX66" fmla="*/ 2131851 w 2819400"/>
                <a:gd name="connsiteY66" fmla="*/ 1815225 h 2819400"/>
                <a:gd name="connsiteX67" fmla="*/ 2144529 w 2819400"/>
                <a:gd name="connsiteY67" fmla="*/ 1788775 h 2819400"/>
                <a:gd name="connsiteX68" fmla="*/ 2299623 w 2819400"/>
                <a:gd name="connsiteY68" fmla="*/ 1851437 h 2819400"/>
                <a:gd name="connsiteX69" fmla="*/ 2356713 w 2819400"/>
                <a:gd name="connsiteY69" fmla="*/ 1710134 h 2819400"/>
                <a:gd name="connsiteX70" fmla="*/ 2202508 w 2819400"/>
                <a:gd name="connsiteY70" fmla="*/ 1647831 h 2819400"/>
                <a:gd name="connsiteX71" fmla="*/ 2205285 w 2819400"/>
                <a:gd name="connsiteY71" fmla="*/ 1639816 h 2819400"/>
                <a:gd name="connsiteX72" fmla="*/ 2228789 w 2819400"/>
                <a:gd name="connsiteY72" fmla="*/ 1533022 h 2819400"/>
                <a:gd name="connsiteX73" fmla="*/ 2232799 w 2819400"/>
                <a:gd name="connsiteY73" fmla="*/ 1485900 h 2819400"/>
                <a:gd name="connsiteX74" fmla="*/ 2400300 w 2819400"/>
                <a:gd name="connsiteY74" fmla="*/ 1485900 h 2819400"/>
                <a:gd name="connsiteX75" fmla="*/ 2400300 w 2819400"/>
                <a:gd name="connsiteY75" fmla="*/ 1333500 h 2819400"/>
                <a:gd name="connsiteX76" fmla="*/ 2233733 w 2819400"/>
                <a:gd name="connsiteY76" fmla="*/ 1333500 h 2819400"/>
                <a:gd name="connsiteX77" fmla="*/ 2233129 w 2819400"/>
                <a:gd name="connsiteY77" fmla="*/ 1320065 h 2819400"/>
                <a:gd name="connsiteX78" fmla="*/ 2215019 w 2819400"/>
                <a:gd name="connsiteY78" fmla="*/ 1216385 h 2819400"/>
                <a:gd name="connsiteX79" fmla="*/ 2195893 w 2819400"/>
                <a:gd name="connsiteY79" fmla="*/ 1158761 h 2819400"/>
                <a:gd name="connsiteX80" fmla="*/ 2351326 w 2819400"/>
                <a:gd name="connsiteY80" fmla="*/ 1092784 h 2819400"/>
                <a:gd name="connsiteX81" fmla="*/ 2291778 w 2819400"/>
                <a:gd name="connsiteY81" fmla="*/ 952499 h 2819400"/>
                <a:gd name="connsiteX82" fmla="*/ 2136309 w 2819400"/>
                <a:gd name="connsiteY82" fmla="*/ 1018492 h 2819400"/>
                <a:gd name="connsiteX83" fmla="*/ 2105495 w 2819400"/>
                <a:gd name="connsiteY83" fmla="*/ 960495 h 2819400"/>
                <a:gd name="connsiteX84" fmla="*/ 2042966 w 2819400"/>
                <a:gd name="connsiteY84" fmla="*/ 875798 h 2819400"/>
                <a:gd name="connsiteX85" fmla="*/ 2037113 w 2819400"/>
                <a:gd name="connsiteY85" fmla="*/ 869689 h 2819400"/>
                <a:gd name="connsiteX86" fmla="*/ 2152642 w 2819400"/>
                <a:gd name="connsiteY86" fmla="*/ 750055 h 2819400"/>
                <a:gd name="connsiteX87" fmla="*/ 2043015 w 2819400"/>
                <a:gd name="connsiteY87" fmla="*/ 644189 h 2819400"/>
                <a:gd name="connsiteX88" fmla="*/ 1926641 w 2819400"/>
                <a:gd name="connsiteY88" fmla="*/ 764698 h 2819400"/>
                <a:gd name="connsiteX89" fmla="*/ 1885779 w 2819400"/>
                <a:gd name="connsiteY89" fmla="*/ 731868 h 2819400"/>
                <a:gd name="connsiteX90" fmla="*/ 1792177 w 2819400"/>
                <a:gd name="connsiteY90" fmla="*/ 675118 h 2819400"/>
                <a:gd name="connsiteX91" fmla="*/ 1789224 w 2819400"/>
                <a:gd name="connsiteY91" fmla="*/ 673760 h 2819400"/>
                <a:gd name="connsiteX92" fmla="*/ 1851437 w 2819400"/>
                <a:gd name="connsiteY92" fmla="*/ 519777 h 2819400"/>
                <a:gd name="connsiteX93" fmla="*/ 1710134 w 2819400"/>
                <a:gd name="connsiteY93" fmla="*/ 462687 h 2819400"/>
                <a:gd name="connsiteX94" fmla="*/ 1647831 w 2819400"/>
                <a:gd name="connsiteY94" fmla="*/ 616892 h 2819400"/>
                <a:gd name="connsiteX95" fmla="*/ 1639816 w 2819400"/>
                <a:gd name="connsiteY95" fmla="*/ 614115 h 2819400"/>
                <a:gd name="connsiteX96" fmla="*/ 1558876 w 2819400"/>
                <a:gd name="connsiteY96" fmla="*/ 594948 h 2819400"/>
                <a:gd name="connsiteX97" fmla="*/ 1485900 w 2819400"/>
                <a:gd name="connsiteY97" fmla="*/ 588878 h 2819400"/>
                <a:gd name="connsiteX98" fmla="*/ 1485900 w 2819400"/>
                <a:gd name="connsiteY98" fmla="*/ 419100 h 2819400"/>
                <a:gd name="connsiteX99" fmla="*/ 0 w 2819400"/>
                <a:gd name="connsiteY99" fmla="*/ 0 h 2819400"/>
                <a:gd name="connsiteX100" fmla="*/ 2819400 w 2819400"/>
                <a:gd name="connsiteY100" fmla="*/ 0 h 2819400"/>
                <a:gd name="connsiteX101" fmla="*/ 2819400 w 2819400"/>
                <a:gd name="connsiteY101" fmla="*/ 2819400 h 2819400"/>
                <a:gd name="connsiteX102" fmla="*/ 0 w 2819400"/>
                <a:gd name="connsiteY102" fmla="*/ 281940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819400" h="2819400">
                  <a:moveTo>
                    <a:pt x="1409700" y="952500"/>
                  </a:moveTo>
                  <a:cubicBezTo>
                    <a:pt x="1662205" y="952500"/>
                    <a:pt x="1866900" y="1157195"/>
                    <a:pt x="1866900" y="1409700"/>
                  </a:cubicBezTo>
                  <a:cubicBezTo>
                    <a:pt x="1866900" y="1662205"/>
                    <a:pt x="1662205" y="1866900"/>
                    <a:pt x="1409700" y="1866900"/>
                  </a:cubicBezTo>
                  <a:cubicBezTo>
                    <a:pt x="1157195" y="1866900"/>
                    <a:pt x="952500" y="1662205"/>
                    <a:pt x="952500" y="1409700"/>
                  </a:cubicBezTo>
                  <a:cubicBezTo>
                    <a:pt x="952500" y="1157195"/>
                    <a:pt x="1157195" y="952500"/>
                    <a:pt x="1409700" y="952500"/>
                  </a:cubicBezTo>
                  <a:close/>
                  <a:moveTo>
                    <a:pt x="1333500" y="419100"/>
                  </a:moveTo>
                  <a:lnTo>
                    <a:pt x="1333500" y="588645"/>
                  </a:lnTo>
                  <a:lnTo>
                    <a:pt x="1237641" y="599554"/>
                  </a:lnTo>
                  <a:lnTo>
                    <a:pt x="1159408" y="625030"/>
                  </a:lnTo>
                  <a:lnTo>
                    <a:pt x="1092784" y="468074"/>
                  </a:lnTo>
                  <a:lnTo>
                    <a:pt x="952499" y="527622"/>
                  </a:lnTo>
                  <a:lnTo>
                    <a:pt x="1017714" y="681258"/>
                  </a:lnTo>
                  <a:lnTo>
                    <a:pt x="995010" y="692834"/>
                  </a:lnTo>
                  <a:cubicBezTo>
                    <a:pt x="963601" y="710974"/>
                    <a:pt x="933332" y="731197"/>
                    <a:pt x="904432" y="753403"/>
                  </a:cubicBezTo>
                  <a:lnTo>
                    <a:pt x="870603" y="783170"/>
                  </a:lnTo>
                  <a:lnTo>
                    <a:pt x="750055" y="666758"/>
                  </a:lnTo>
                  <a:lnTo>
                    <a:pt x="644189" y="776385"/>
                  </a:lnTo>
                  <a:lnTo>
                    <a:pt x="764315" y="892389"/>
                  </a:lnTo>
                  <a:lnTo>
                    <a:pt x="749317" y="909661"/>
                  </a:lnTo>
                  <a:cubicBezTo>
                    <a:pt x="726820" y="939410"/>
                    <a:pt x="706153" y="970948"/>
                    <a:pt x="687550" y="1004175"/>
                  </a:cubicBezTo>
                  <a:lnTo>
                    <a:pt x="674871" y="1030626"/>
                  </a:lnTo>
                  <a:lnTo>
                    <a:pt x="519777" y="967963"/>
                  </a:lnTo>
                  <a:lnTo>
                    <a:pt x="462687" y="1109266"/>
                  </a:lnTo>
                  <a:lnTo>
                    <a:pt x="616892" y="1171569"/>
                  </a:lnTo>
                  <a:lnTo>
                    <a:pt x="614115" y="1179584"/>
                  </a:lnTo>
                  <a:cubicBezTo>
                    <a:pt x="603822" y="1215010"/>
                    <a:pt x="596017" y="1250677"/>
                    <a:pt x="590611" y="1286378"/>
                  </a:cubicBezTo>
                  <a:lnTo>
                    <a:pt x="586601" y="1333500"/>
                  </a:lnTo>
                  <a:lnTo>
                    <a:pt x="419100" y="1333500"/>
                  </a:lnTo>
                  <a:lnTo>
                    <a:pt x="419100" y="1485900"/>
                  </a:lnTo>
                  <a:lnTo>
                    <a:pt x="585667" y="1485900"/>
                  </a:lnTo>
                  <a:lnTo>
                    <a:pt x="586271" y="1499335"/>
                  </a:lnTo>
                  <a:cubicBezTo>
                    <a:pt x="590113" y="1534344"/>
                    <a:pt x="596179" y="1568973"/>
                    <a:pt x="604381" y="1603015"/>
                  </a:cubicBezTo>
                  <a:lnTo>
                    <a:pt x="623507" y="1660639"/>
                  </a:lnTo>
                  <a:lnTo>
                    <a:pt x="468074" y="1726616"/>
                  </a:lnTo>
                  <a:lnTo>
                    <a:pt x="527622" y="1866901"/>
                  </a:lnTo>
                  <a:lnTo>
                    <a:pt x="683091" y="1800908"/>
                  </a:lnTo>
                  <a:lnTo>
                    <a:pt x="713905" y="1858905"/>
                  </a:lnTo>
                  <a:cubicBezTo>
                    <a:pt x="732875" y="1888345"/>
                    <a:pt x="753748" y="1916647"/>
                    <a:pt x="776434" y="1943602"/>
                  </a:cubicBezTo>
                  <a:lnTo>
                    <a:pt x="782287" y="1949711"/>
                  </a:lnTo>
                  <a:lnTo>
                    <a:pt x="666758" y="2069345"/>
                  </a:lnTo>
                  <a:lnTo>
                    <a:pt x="776385" y="2175211"/>
                  </a:lnTo>
                  <a:lnTo>
                    <a:pt x="892759" y="2054702"/>
                  </a:lnTo>
                  <a:lnTo>
                    <a:pt x="933621" y="2087532"/>
                  </a:lnTo>
                  <a:cubicBezTo>
                    <a:pt x="963213" y="2108277"/>
                    <a:pt x="994443" y="2127263"/>
                    <a:pt x="1027223" y="2144281"/>
                  </a:cubicBezTo>
                  <a:lnTo>
                    <a:pt x="1030176" y="2145640"/>
                  </a:lnTo>
                  <a:lnTo>
                    <a:pt x="967963" y="2299623"/>
                  </a:lnTo>
                  <a:lnTo>
                    <a:pt x="1109266" y="2356713"/>
                  </a:lnTo>
                  <a:lnTo>
                    <a:pt x="1171569" y="2202508"/>
                  </a:lnTo>
                  <a:lnTo>
                    <a:pt x="1179584" y="2205285"/>
                  </a:lnTo>
                  <a:cubicBezTo>
                    <a:pt x="1206456" y="2213093"/>
                    <a:pt x="1233465" y="2219469"/>
                    <a:pt x="1260524" y="2224452"/>
                  </a:cubicBezTo>
                  <a:lnTo>
                    <a:pt x="1333500" y="2230522"/>
                  </a:lnTo>
                  <a:lnTo>
                    <a:pt x="1333500" y="2400300"/>
                  </a:lnTo>
                  <a:lnTo>
                    <a:pt x="1485900" y="2400300"/>
                  </a:lnTo>
                  <a:lnTo>
                    <a:pt x="1485900" y="2230755"/>
                  </a:lnTo>
                  <a:lnTo>
                    <a:pt x="1581759" y="2219846"/>
                  </a:lnTo>
                  <a:lnTo>
                    <a:pt x="1659992" y="2194370"/>
                  </a:lnTo>
                  <a:lnTo>
                    <a:pt x="1726616" y="2351326"/>
                  </a:lnTo>
                  <a:lnTo>
                    <a:pt x="1866901" y="2291779"/>
                  </a:lnTo>
                  <a:lnTo>
                    <a:pt x="1801686" y="2138142"/>
                  </a:lnTo>
                  <a:lnTo>
                    <a:pt x="1824391" y="2126566"/>
                  </a:lnTo>
                  <a:cubicBezTo>
                    <a:pt x="1855799" y="2108425"/>
                    <a:pt x="1886069" y="2088203"/>
                    <a:pt x="1914968" y="2065997"/>
                  </a:cubicBezTo>
                  <a:lnTo>
                    <a:pt x="1948797" y="2036230"/>
                  </a:lnTo>
                  <a:lnTo>
                    <a:pt x="2069345" y="2152642"/>
                  </a:lnTo>
                  <a:lnTo>
                    <a:pt x="2175211" y="2043015"/>
                  </a:lnTo>
                  <a:lnTo>
                    <a:pt x="2055085" y="1927011"/>
                  </a:lnTo>
                  <a:lnTo>
                    <a:pt x="2070083" y="1909739"/>
                  </a:lnTo>
                  <a:cubicBezTo>
                    <a:pt x="2092580" y="1879990"/>
                    <a:pt x="2113247" y="1848452"/>
                    <a:pt x="2131851" y="1815225"/>
                  </a:cubicBezTo>
                  <a:lnTo>
                    <a:pt x="2144529" y="1788775"/>
                  </a:lnTo>
                  <a:lnTo>
                    <a:pt x="2299623" y="1851437"/>
                  </a:lnTo>
                  <a:lnTo>
                    <a:pt x="2356713" y="1710134"/>
                  </a:lnTo>
                  <a:lnTo>
                    <a:pt x="2202508" y="1647831"/>
                  </a:lnTo>
                  <a:lnTo>
                    <a:pt x="2205285" y="1639816"/>
                  </a:lnTo>
                  <a:cubicBezTo>
                    <a:pt x="2215578" y="1604389"/>
                    <a:pt x="2223384" y="1568723"/>
                    <a:pt x="2228789" y="1533022"/>
                  </a:cubicBezTo>
                  <a:lnTo>
                    <a:pt x="2232799" y="1485900"/>
                  </a:lnTo>
                  <a:lnTo>
                    <a:pt x="2400300" y="1485900"/>
                  </a:lnTo>
                  <a:lnTo>
                    <a:pt x="2400300" y="1333500"/>
                  </a:lnTo>
                  <a:lnTo>
                    <a:pt x="2233733" y="1333500"/>
                  </a:lnTo>
                  <a:lnTo>
                    <a:pt x="2233129" y="1320065"/>
                  </a:lnTo>
                  <a:cubicBezTo>
                    <a:pt x="2229287" y="1285056"/>
                    <a:pt x="2223221" y="1250427"/>
                    <a:pt x="2215019" y="1216385"/>
                  </a:cubicBezTo>
                  <a:lnTo>
                    <a:pt x="2195893" y="1158761"/>
                  </a:lnTo>
                  <a:lnTo>
                    <a:pt x="2351326" y="1092784"/>
                  </a:lnTo>
                  <a:lnTo>
                    <a:pt x="2291778" y="952499"/>
                  </a:lnTo>
                  <a:lnTo>
                    <a:pt x="2136309" y="1018492"/>
                  </a:lnTo>
                  <a:lnTo>
                    <a:pt x="2105495" y="960495"/>
                  </a:lnTo>
                  <a:cubicBezTo>
                    <a:pt x="2086525" y="931054"/>
                    <a:pt x="2065652" y="902753"/>
                    <a:pt x="2042966" y="875798"/>
                  </a:cubicBezTo>
                  <a:lnTo>
                    <a:pt x="2037113" y="869689"/>
                  </a:lnTo>
                  <a:lnTo>
                    <a:pt x="2152642" y="750055"/>
                  </a:lnTo>
                  <a:lnTo>
                    <a:pt x="2043015" y="644189"/>
                  </a:lnTo>
                  <a:lnTo>
                    <a:pt x="1926641" y="764698"/>
                  </a:lnTo>
                  <a:lnTo>
                    <a:pt x="1885779" y="731868"/>
                  </a:lnTo>
                  <a:cubicBezTo>
                    <a:pt x="1856188" y="711122"/>
                    <a:pt x="1824957" y="692137"/>
                    <a:pt x="1792177" y="675118"/>
                  </a:cubicBezTo>
                  <a:lnTo>
                    <a:pt x="1789224" y="673760"/>
                  </a:lnTo>
                  <a:lnTo>
                    <a:pt x="1851437" y="519777"/>
                  </a:lnTo>
                  <a:lnTo>
                    <a:pt x="1710134" y="462687"/>
                  </a:lnTo>
                  <a:lnTo>
                    <a:pt x="1647831" y="616892"/>
                  </a:lnTo>
                  <a:lnTo>
                    <a:pt x="1639816" y="614115"/>
                  </a:lnTo>
                  <a:cubicBezTo>
                    <a:pt x="1612945" y="606307"/>
                    <a:pt x="1585935" y="599931"/>
                    <a:pt x="1558876" y="594948"/>
                  </a:cubicBezTo>
                  <a:lnTo>
                    <a:pt x="1485900" y="588878"/>
                  </a:lnTo>
                  <a:lnTo>
                    <a:pt x="1485900" y="419100"/>
                  </a:lnTo>
                  <a:close/>
                  <a:moveTo>
                    <a:pt x="0" y="0"/>
                  </a:moveTo>
                  <a:lnTo>
                    <a:pt x="2819400" y="0"/>
                  </a:lnTo>
                  <a:lnTo>
                    <a:pt x="2819400" y="2819400"/>
                  </a:lnTo>
                  <a:lnTo>
                    <a:pt x="0" y="2819400"/>
                  </a:lnTo>
                  <a:close/>
                </a:path>
              </a:pathLst>
            </a:cu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7222" tIns="67222" rIns="25211" bIns="25211" rtlCol="0" anchor="ctr" anchorCtr="0"/>
            <a:lstStyle/>
            <a:p>
              <a:pPr algn="ctr" defTabSz="685467"/>
              <a:endParaRPr lang="en-US" spc="-75"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Box 4"/>
            <p:cNvSpPr txBox="1"/>
            <p:nvPr/>
          </p:nvSpPr>
          <p:spPr>
            <a:xfrm>
              <a:off x="3173967" y="4960690"/>
              <a:ext cx="2262553" cy="389547"/>
            </a:xfrm>
            <a:prstGeom prst="rect">
              <a:avLst/>
            </a:prstGeom>
            <a:noFill/>
          </p:spPr>
          <p:txBody>
            <a:bodyPr wrap="none" rtlCol="0">
              <a:spAutoFit/>
            </a:bodyPr>
            <a:lstStyle/>
            <a:p>
              <a:pPr algn="ctr"/>
              <a:r>
                <a:rPr lang="en-US" dirty="0"/>
                <a:t>P</a:t>
              </a:r>
              <a:r>
                <a:rPr lang="en-US" dirty="0" smtClean="0"/>
                <a:t>rotected </a:t>
              </a:r>
              <a:r>
                <a:rPr lang="en-US" dirty="0"/>
                <a:t>R</a:t>
              </a:r>
              <a:r>
                <a:rPr lang="en-US" dirty="0" smtClean="0"/>
                <a:t>esource</a:t>
              </a:r>
              <a:endParaRPr lang="en-US" dirty="0"/>
            </a:p>
          </p:txBody>
        </p:sp>
      </p:grpSp>
      <p:grpSp>
        <p:nvGrpSpPr>
          <p:cNvPr id="6" name="Group 5"/>
          <p:cNvGrpSpPr/>
          <p:nvPr>
            <p:custDataLst>
              <p:custData r:id="rId2"/>
            </p:custDataLst>
          </p:nvPr>
        </p:nvGrpSpPr>
        <p:grpSpPr>
          <a:xfrm>
            <a:off x="2509585" y="5157296"/>
            <a:ext cx="1004435" cy="1381121"/>
            <a:chOff x="1189038" y="2659062"/>
            <a:chExt cx="1004578" cy="1381316"/>
          </a:xfrm>
        </p:grpSpPr>
        <p:sp>
          <p:nvSpPr>
            <p:cNvPr id="7" name="Freeform 6"/>
            <p:cNvSpPr/>
            <p:nvPr/>
          </p:nvSpPr>
          <p:spPr bwMode="auto">
            <a:xfrm>
              <a:off x="1189038" y="2659062"/>
              <a:ext cx="1004578" cy="1004578"/>
            </a:xfrm>
            <a:custGeom>
              <a:avLst/>
              <a:gdLst>
                <a:gd name="connsiteX0" fmla="*/ 682703 w 989759"/>
                <a:gd name="connsiteY0" fmla="*/ 532980 h 989759"/>
                <a:gd name="connsiteX1" fmla="*/ 757738 w 989759"/>
                <a:gd name="connsiteY1" fmla="*/ 532980 h 989759"/>
                <a:gd name="connsiteX2" fmla="*/ 756161 w 989759"/>
                <a:gd name="connsiteY2" fmla="*/ 548628 h 989759"/>
                <a:gd name="connsiteX3" fmla="*/ 728616 w 989759"/>
                <a:gd name="connsiteY3" fmla="*/ 623419 h 989759"/>
                <a:gd name="connsiteX4" fmla="*/ 682703 w 989759"/>
                <a:gd name="connsiteY4" fmla="*/ 683724 h 989759"/>
                <a:gd name="connsiteX5" fmla="*/ 532979 w 989759"/>
                <a:gd name="connsiteY5" fmla="*/ 532980 h 989759"/>
                <a:gd name="connsiteX6" fmla="*/ 636984 w 989759"/>
                <a:gd name="connsiteY6" fmla="*/ 532980 h 989759"/>
                <a:gd name="connsiteX7" fmla="*/ 636984 w 989759"/>
                <a:gd name="connsiteY7" fmla="*/ 717720 h 989759"/>
                <a:gd name="connsiteX8" fmla="*/ 617729 w 989759"/>
                <a:gd name="connsiteY8" fmla="*/ 731662 h 989759"/>
                <a:gd name="connsiteX9" fmla="*/ 542089 w 989759"/>
                <a:gd name="connsiteY9" fmla="*/ 757414 h 989759"/>
                <a:gd name="connsiteX10" fmla="*/ 532979 w 989759"/>
                <a:gd name="connsiteY10" fmla="*/ 758217 h 989759"/>
                <a:gd name="connsiteX11" fmla="*/ 344958 w 989759"/>
                <a:gd name="connsiteY11" fmla="*/ 532980 h 989759"/>
                <a:gd name="connsiteX12" fmla="*/ 456779 w 989759"/>
                <a:gd name="connsiteY12" fmla="*/ 532980 h 989759"/>
                <a:gd name="connsiteX13" fmla="*/ 456779 w 989759"/>
                <a:gd name="connsiteY13" fmla="*/ 758217 h 989759"/>
                <a:gd name="connsiteX14" fmla="*/ 447669 w 989759"/>
                <a:gd name="connsiteY14" fmla="*/ 757414 h 989759"/>
                <a:gd name="connsiteX15" fmla="*/ 372029 w 989759"/>
                <a:gd name="connsiteY15" fmla="*/ 731662 h 989759"/>
                <a:gd name="connsiteX16" fmla="*/ 344958 w 989759"/>
                <a:gd name="connsiteY16" fmla="*/ 712061 h 989759"/>
                <a:gd name="connsiteX17" fmla="*/ 232020 w 989759"/>
                <a:gd name="connsiteY17" fmla="*/ 532980 h 989759"/>
                <a:gd name="connsiteX18" fmla="*/ 299239 w 989759"/>
                <a:gd name="connsiteY18" fmla="*/ 532980 h 989759"/>
                <a:gd name="connsiteX19" fmla="*/ 299239 w 989759"/>
                <a:gd name="connsiteY19" fmla="*/ 673458 h 989759"/>
                <a:gd name="connsiteX20" fmla="*/ 261143 w 989759"/>
                <a:gd name="connsiteY20" fmla="*/ 623419 h 989759"/>
                <a:gd name="connsiteX21" fmla="*/ 233598 w 989759"/>
                <a:gd name="connsiteY21" fmla="*/ 548628 h 989759"/>
                <a:gd name="connsiteX22" fmla="*/ 299239 w 989759"/>
                <a:gd name="connsiteY22" fmla="*/ 316301 h 989759"/>
                <a:gd name="connsiteX23" fmla="*/ 299239 w 989759"/>
                <a:gd name="connsiteY23" fmla="*/ 456780 h 989759"/>
                <a:gd name="connsiteX24" fmla="*/ 232020 w 989759"/>
                <a:gd name="connsiteY24" fmla="*/ 456780 h 989759"/>
                <a:gd name="connsiteX25" fmla="*/ 233598 w 989759"/>
                <a:gd name="connsiteY25" fmla="*/ 441130 h 989759"/>
                <a:gd name="connsiteX26" fmla="*/ 261143 w 989759"/>
                <a:gd name="connsiteY26" fmla="*/ 366340 h 989759"/>
                <a:gd name="connsiteX27" fmla="*/ 682703 w 989759"/>
                <a:gd name="connsiteY27" fmla="*/ 306034 h 989759"/>
                <a:gd name="connsiteX28" fmla="*/ 728616 w 989759"/>
                <a:gd name="connsiteY28" fmla="*/ 366340 h 989759"/>
                <a:gd name="connsiteX29" fmla="*/ 756161 w 989759"/>
                <a:gd name="connsiteY29" fmla="*/ 441130 h 989759"/>
                <a:gd name="connsiteX30" fmla="*/ 757738 w 989759"/>
                <a:gd name="connsiteY30" fmla="*/ 456780 h 989759"/>
                <a:gd name="connsiteX31" fmla="*/ 682703 w 989759"/>
                <a:gd name="connsiteY31" fmla="*/ 456780 h 989759"/>
                <a:gd name="connsiteX32" fmla="*/ 532979 w 989759"/>
                <a:gd name="connsiteY32" fmla="*/ 231541 h 989759"/>
                <a:gd name="connsiteX33" fmla="*/ 542089 w 989759"/>
                <a:gd name="connsiteY33" fmla="*/ 232344 h 989759"/>
                <a:gd name="connsiteX34" fmla="*/ 617729 w 989759"/>
                <a:gd name="connsiteY34" fmla="*/ 258096 h 989759"/>
                <a:gd name="connsiteX35" fmla="*/ 636984 w 989759"/>
                <a:gd name="connsiteY35" fmla="*/ 272038 h 989759"/>
                <a:gd name="connsiteX36" fmla="*/ 636984 w 989759"/>
                <a:gd name="connsiteY36" fmla="*/ 456780 h 989759"/>
                <a:gd name="connsiteX37" fmla="*/ 532979 w 989759"/>
                <a:gd name="connsiteY37" fmla="*/ 456780 h 989759"/>
                <a:gd name="connsiteX38" fmla="*/ 456779 w 989759"/>
                <a:gd name="connsiteY38" fmla="*/ 231541 h 989759"/>
                <a:gd name="connsiteX39" fmla="*/ 456779 w 989759"/>
                <a:gd name="connsiteY39" fmla="*/ 456780 h 989759"/>
                <a:gd name="connsiteX40" fmla="*/ 344958 w 989759"/>
                <a:gd name="connsiteY40" fmla="*/ 456780 h 989759"/>
                <a:gd name="connsiteX41" fmla="*/ 344958 w 989759"/>
                <a:gd name="connsiteY41" fmla="*/ 277697 h 989759"/>
                <a:gd name="connsiteX42" fmla="*/ 372029 w 989759"/>
                <a:gd name="connsiteY42" fmla="*/ 258096 h 989759"/>
                <a:gd name="connsiteX43" fmla="*/ 447669 w 989759"/>
                <a:gd name="connsiteY43" fmla="*/ 232344 h 989759"/>
                <a:gd name="connsiteX44" fmla="*/ 494879 w 989759"/>
                <a:gd name="connsiteY44" fmla="*/ 151979 h 989759"/>
                <a:gd name="connsiteX45" fmla="*/ 151979 w 989759"/>
                <a:gd name="connsiteY45" fmla="*/ 494879 h 989759"/>
                <a:gd name="connsiteX46" fmla="*/ 494879 w 989759"/>
                <a:gd name="connsiteY46" fmla="*/ 837779 h 989759"/>
                <a:gd name="connsiteX47" fmla="*/ 837779 w 989759"/>
                <a:gd name="connsiteY47" fmla="*/ 494879 h 989759"/>
                <a:gd name="connsiteX48" fmla="*/ 494879 w 989759"/>
                <a:gd name="connsiteY48" fmla="*/ 151979 h 989759"/>
                <a:gd name="connsiteX49" fmla="*/ 0 w 989759"/>
                <a:gd name="connsiteY49" fmla="*/ 0 h 989759"/>
                <a:gd name="connsiteX50" fmla="*/ 989759 w 989759"/>
                <a:gd name="connsiteY50" fmla="*/ 0 h 989759"/>
                <a:gd name="connsiteX51" fmla="*/ 989759 w 989759"/>
                <a:gd name="connsiteY51" fmla="*/ 989759 h 989759"/>
                <a:gd name="connsiteX52" fmla="*/ 0 w 989759"/>
                <a:gd name="connsiteY52" fmla="*/ 989759 h 989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989759" h="989759">
                  <a:moveTo>
                    <a:pt x="682703" y="532980"/>
                  </a:moveTo>
                  <a:lnTo>
                    <a:pt x="757738" y="532980"/>
                  </a:lnTo>
                  <a:lnTo>
                    <a:pt x="756161" y="548628"/>
                  </a:lnTo>
                  <a:cubicBezTo>
                    <a:pt x="750721" y="575213"/>
                    <a:pt x="741325" y="600357"/>
                    <a:pt x="728616" y="623419"/>
                  </a:cubicBezTo>
                  <a:lnTo>
                    <a:pt x="682703" y="683724"/>
                  </a:lnTo>
                  <a:close/>
                  <a:moveTo>
                    <a:pt x="532979" y="532980"/>
                  </a:moveTo>
                  <a:lnTo>
                    <a:pt x="636984" y="532980"/>
                  </a:lnTo>
                  <a:lnTo>
                    <a:pt x="636984" y="717720"/>
                  </a:lnTo>
                  <a:lnTo>
                    <a:pt x="617729" y="731662"/>
                  </a:lnTo>
                  <a:cubicBezTo>
                    <a:pt x="594332" y="743826"/>
                    <a:pt x="568905" y="752624"/>
                    <a:pt x="542089" y="757414"/>
                  </a:cubicBezTo>
                  <a:lnTo>
                    <a:pt x="532979" y="758217"/>
                  </a:lnTo>
                  <a:close/>
                  <a:moveTo>
                    <a:pt x="344958" y="532980"/>
                  </a:moveTo>
                  <a:lnTo>
                    <a:pt x="456779" y="532980"/>
                  </a:lnTo>
                  <a:lnTo>
                    <a:pt x="456779" y="758217"/>
                  </a:lnTo>
                  <a:lnTo>
                    <a:pt x="447669" y="757414"/>
                  </a:lnTo>
                  <a:cubicBezTo>
                    <a:pt x="420853" y="752624"/>
                    <a:pt x="395426" y="743826"/>
                    <a:pt x="372029" y="731662"/>
                  </a:cubicBezTo>
                  <a:lnTo>
                    <a:pt x="344958" y="712061"/>
                  </a:lnTo>
                  <a:close/>
                  <a:moveTo>
                    <a:pt x="232020" y="532980"/>
                  </a:moveTo>
                  <a:lnTo>
                    <a:pt x="299239" y="532980"/>
                  </a:lnTo>
                  <a:lnTo>
                    <a:pt x="299239" y="673458"/>
                  </a:lnTo>
                  <a:lnTo>
                    <a:pt x="261143" y="623419"/>
                  </a:lnTo>
                  <a:cubicBezTo>
                    <a:pt x="248433" y="600357"/>
                    <a:pt x="239038" y="575213"/>
                    <a:pt x="233598" y="548628"/>
                  </a:cubicBezTo>
                  <a:close/>
                  <a:moveTo>
                    <a:pt x="299239" y="316301"/>
                  </a:moveTo>
                  <a:lnTo>
                    <a:pt x="299239" y="456780"/>
                  </a:lnTo>
                  <a:lnTo>
                    <a:pt x="232020" y="456780"/>
                  </a:lnTo>
                  <a:lnTo>
                    <a:pt x="233598" y="441130"/>
                  </a:lnTo>
                  <a:cubicBezTo>
                    <a:pt x="239038" y="414545"/>
                    <a:pt x="248433" y="389401"/>
                    <a:pt x="261143" y="366340"/>
                  </a:cubicBezTo>
                  <a:close/>
                  <a:moveTo>
                    <a:pt x="682703" y="306034"/>
                  </a:moveTo>
                  <a:lnTo>
                    <a:pt x="728616" y="366340"/>
                  </a:lnTo>
                  <a:cubicBezTo>
                    <a:pt x="741325" y="389401"/>
                    <a:pt x="750721" y="414545"/>
                    <a:pt x="756161" y="441130"/>
                  </a:cubicBezTo>
                  <a:lnTo>
                    <a:pt x="757738" y="456780"/>
                  </a:lnTo>
                  <a:lnTo>
                    <a:pt x="682703" y="456780"/>
                  </a:lnTo>
                  <a:close/>
                  <a:moveTo>
                    <a:pt x="532979" y="231541"/>
                  </a:moveTo>
                  <a:lnTo>
                    <a:pt x="542089" y="232344"/>
                  </a:lnTo>
                  <a:cubicBezTo>
                    <a:pt x="568905" y="237134"/>
                    <a:pt x="594332" y="245932"/>
                    <a:pt x="617729" y="258096"/>
                  </a:cubicBezTo>
                  <a:lnTo>
                    <a:pt x="636984" y="272038"/>
                  </a:lnTo>
                  <a:lnTo>
                    <a:pt x="636984" y="456780"/>
                  </a:lnTo>
                  <a:lnTo>
                    <a:pt x="532979" y="456780"/>
                  </a:lnTo>
                  <a:close/>
                  <a:moveTo>
                    <a:pt x="456779" y="231541"/>
                  </a:moveTo>
                  <a:lnTo>
                    <a:pt x="456779" y="456780"/>
                  </a:lnTo>
                  <a:lnTo>
                    <a:pt x="344958" y="456780"/>
                  </a:lnTo>
                  <a:lnTo>
                    <a:pt x="344958" y="277697"/>
                  </a:lnTo>
                  <a:lnTo>
                    <a:pt x="372029" y="258096"/>
                  </a:lnTo>
                  <a:cubicBezTo>
                    <a:pt x="395426" y="245932"/>
                    <a:pt x="420853" y="237134"/>
                    <a:pt x="447669" y="232344"/>
                  </a:cubicBezTo>
                  <a:close/>
                  <a:moveTo>
                    <a:pt x="494879" y="151979"/>
                  </a:moveTo>
                  <a:cubicBezTo>
                    <a:pt x="305501" y="151979"/>
                    <a:pt x="151979" y="305501"/>
                    <a:pt x="151979" y="494879"/>
                  </a:cubicBezTo>
                  <a:cubicBezTo>
                    <a:pt x="151979" y="684257"/>
                    <a:pt x="305501" y="837779"/>
                    <a:pt x="494879" y="837779"/>
                  </a:cubicBezTo>
                  <a:cubicBezTo>
                    <a:pt x="684257" y="837779"/>
                    <a:pt x="837779" y="684257"/>
                    <a:pt x="837779" y="494879"/>
                  </a:cubicBezTo>
                  <a:cubicBezTo>
                    <a:pt x="837779" y="305501"/>
                    <a:pt x="684257" y="151979"/>
                    <a:pt x="494879" y="151979"/>
                  </a:cubicBezTo>
                  <a:close/>
                  <a:moveTo>
                    <a:pt x="0" y="0"/>
                  </a:moveTo>
                  <a:lnTo>
                    <a:pt x="989759" y="0"/>
                  </a:lnTo>
                  <a:lnTo>
                    <a:pt x="989759" y="989759"/>
                  </a:lnTo>
                  <a:lnTo>
                    <a:pt x="0" y="989759"/>
                  </a:lnTo>
                  <a:close/>
                </a:path>
              </a:pathLst>
            </a:cu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TextBox 7"/>
            <p:cNvSpPr txBox="1"/>
            <p:nvPr/>
          </p:nvSpPr>
          <p:spPr>
            <a:xfrm>
              <a:off x="1299550" y="3663640"/>
              <a:ext cx="783563" cy="376738"/>
            </a:xfrm>
            <a:prstGeom prst="rect">
              <a:avLst/>
            </a:prstGeom>
            <a:noFill/>
          </p:spPr>
          <p:txBody>
            <a:bodyPr wrap="none" rtlCol="0">
              <a:spAutoFit/>
            </a:bodyPr>
            <a:lstStyle/>
            <a:p>
              <a:pPr algn="ctr"/>
              <a:r>
                <a:rPr lang="en-US" dirty="0"/>
                <a:t>Client</a:t>
              </a:r>
            </a:p>
          </p:txBody>
        </p:sp>
      </p:grpSp>
      <p:grpSp>
        <p:nvGrpSpPr>
          <p:cNvPr id="28" name="Group 27"/>
          <p:cNvGrpSpPr/>
          <p:nvPr>
            <p:custDataLst>
              <p:custData r:id="rId3"/>
            </p:custDataLst>
          </p:nvPr>
        </p:nvGrpSpPr>
        <p:grpSpPr>
          <a:xfrm>
            <a:off x="4396666" y="1268340"/>
            <a:ext cx="3738381" cy="829729"/>
            <a:chOff x="4349965" y="1149118"/>
            <a:chExt cx="3738911" cy="829847"/>
          </a:xfrm>
        </p:grpSpPr>
        <p:sp>
          <p:nvSpPr>
            <p:cNvPr id="29" name="TextBox 28"/>
            <p:cNvSpPr txBox="1"/>
            <p:nvPr/>
          </p:nvSpPr>
          <p:spPr>
            <a:xfrm>
              <a:off x="4731816" y="1149118"/>
              <a:ext cx="2975212" cy="461731"/>
            </a:xfrm>
            <a:prstGeom prst="rect">
              <a:avLst/>
            </a:prstGeom>
            <a:noFill/>
          </p:spPr>
          <p:txBody>
            <a:bodyPr wrap="none" rtlCol="0">
              <a:spAutoFit/>
            </a:bodyPr>
            <a:lstStyle/>
            <a:p>
              <a:pPr algn="ctr"/>
              <a:r>
                <a:rPr lang="en-US" sz="2400" dirty="0"/>
                <a:t>A</a:t>
              </a:r>
              <a:r>
                <a:rPr lang="en-US" sz="2400" dirty="0" smtClean="0"/>
                <a:t>uthorization </a:t>
              </a:r>
              <a:r>
                <a:rPr lang="en-US" sz="2400" dirty="0"/>
                <a:t>S</a:t>
              </a:r>
              <a:r>
                <a:rPr lang="en-US" sz="2400" dirty="0" smtClean="0"/>
                <a:t>erver</a:t>
              </a:r>
              <a:endParaRPr lang="en-US" sz="2400" dirty="0"/>
            </a:p>
          </p:txBody>
        </p:sp>
        <p:sp>
          <p:nvSpPr>
            <p:cNvPr id="30" name="Freeform 29"/>
            <p:cNvSpPr/>
            <p:nvPr/>
          </p:nvSpPr>
          <p:spPr bwMode="auto">
            <a:xfrm>
              <a:off x="4349965" y="1549689"/>
              <a:ext cx="3738911" cy="429276"/>
            </a:xfrm>
            <a:custGeom>
              <a:avLst/>
              <a:gdLst>
                <a:gd name="connsiteX0" fmla="*/ 0 w 3037633"/>
                <a:gd name="connsiteY0" fmla="*/ 0 h 429276"/>
                <a:gd name="connsiteX1" fmla="*/ 3037633 w 3037633"/>
                <a:gd name="connsiteY1" fmla="*/ 0 h 429276"/>
                <a:gd name="connsiteX2" fmla="*/ 3037633 w 3037633"/>
                <a:gd name="connsiteY2" fmla="*/ 429276 h 429276"/>
                <a:gd name="connsiteX3" fmla="*/ 2966762 w 3037633"/>
                <a:gd name="connsiteY3" fmla="*/ 429276 h 429276"/>
                <a:gd name="connsiteX4" fmla="*/ 2966762 w 3037633"/>
                <a:gd name="connsiteY4" fmla="*/ 78162 h 429276"/>
                <a:gd name="connsiteX5" fmla="*/ 70870 w 3037633"/>
                <a:gd name="connsiteY5" fmla="*/ 78162 h 429276"/>
                <a:gd name="connsiteX6" fmla="*/ 70870 w 3037633"/>
                <a:gd name="connsiteY6" fmla="*/ 429276 h 429276"/>
                <a:gd name="connsiteX7" fmla="*/ 0 w 3037633"/>
                <a:gd name="connsiteY7" fmla="*/ 429276 h 4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7633" h="429276">
                  <a:moveTo>
                    <a:pt x="0" y="0"/>
                  </a:moveTo>
                  <a:lnTo>
                    <a:pt x="3037633" y="0"/>
                  </a:lnTo>
                  <a:lnTo>
                    <a:pt x="3037633" y="429276"/>
                  </a:lnTo>
                  <a:lnTo>
                    <a:pt x="2966762" y="429276"/>
                  </a:lnTo>
                  <a:lnTo>
                    <a:pt x="2966762" y="78162"/>
                  </a:lnTo>
                  <a:lnTo>
                    <a:pt x="70870" y="78162"/>
                  </a:lnTo>
                  <a:lnTo>
                    <a:pt x="70870" y="429276"/>
                  </a:lnTo>
                  <a:lnTo>
                    <a:pt x="0" y="429276"/>
                  </a:lnTo>
                  <a:close/>
                </a:path>
              </a:pathLst>
            </a:cu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grpSp>
      <p:grpSp>
        <p:nvGrpSpPr>
          <p:cNvPr id="31" name="Group 30"/>
          <p:cNvGrpSpPr/>
          <p:nvPr>
            <p:custDataLst>
              <p:custData r:id="rId4"/>
            </p:custDataLst>
          </p:nvPr>
        </p:nvGrpSpPr>
        <p:grpSpPr>
          <a:xfrm>
            <a:off x="4693773" y="1775959"/>
            <a:ext cx="1563248" cy="1280738"/>
            <a:chOff x="4717735" y="1581031"/>
            <a:chExt cx="1563469" cy="1280919"/>
          </a:xfrm>
        </p:grpSpPr>
        <p:sp>
          <p:nvSpPr>
            <p:cNvPr id="32" name="Freeform 31"/>
            <p:cNvSpPr/>
            <p:nvPr/>
          </p:nvSpPr>
          <p:spPr bwMode="auto">
            <a:xfrm>
              <a:off x="5151437" y="2165882"/>
              <a:ext cx="696068" cy="696068"/>
            </a:xfrm>
            <a:custGeom>
              <a:avLst/>
              <a:gdLst>
                <a:gd name="connsiteX0" fmla="*/ 538670 w 696068"/>
                <a:gd name="connsiteY0" fmla="*/ 386705 h 696068"/>
                <a:gd name="connsiteX1" fmla="*/ 538670 w 696068"/>
                <a:gd name="connsiteY1" fmla="*/ 539706 h 696068"/>
                <a:gd name="connsiteX2" fmla="*/ 585270 w 696068"/>
                <a:gd name="connsiteY2" fmla="*/ 478498 h 696068"/>
                <a:gd name="connsiteX3" fmla="*/ 613228 w 696068"/>
                <a:gd name="connsiteY3" fmla="*/ 402587 h 696068"/>
                <a:gd name="connsiteX4" fmla="*/ 614828 w 696068"/>
                <a:gd name="connsiteY4" fmla="*/ 386705 h 696068"/>
                <a:gd name="connsiteX5" fmla="*/ 386704 w 696068"/>
                <a:gd name="connsiteY5" fmla="*/ 386705 h 696068"/>
                <a:gd name="connsiteX6" fmla="*/ 386704 w 696068"/>
                <a:gd name="connsiteY6" fmla="*/ 615314 h 696068"/>
                <a:gd name="connsiteX7" fmla="*/ 395950 w 696068"/>
                <a:gd name="connsiteY7" fmla="*/ 614499 h 696068"/>
                <a:gd name="connsiteX8" fmla="*/ 472723 w 696068"/>
                <a:gd name="connsiteY8" fmla="*/ 588362 h 696068"/>
                <a:gd name="connsiteX9" fmla="*/ 492266 w 696068"/>
                <a:gd name="connsiteY9" fmla="*/ 574211 h 696068"/>
                <a:gd name="connsiteX10" fmla="*/ 492266 w 696068"/>
                <a:gd name="connsiteY10" fmla="*/ 386705 h 696068"/>
                <a:gd name="connsiteX11" fmla="*/ 195868 w 696068"/>
                <a:gd name="connsiteY11" fmla="*/ 386705 h 696068"/>
                <a:gd name="connsiteX12" fmla="*/ 195868 w 696068"/>
                <a:gd name="connsiteY12" fmla="*/ 568467 h 696068"/>
                <a:gd name="connsiteX13" fmla="*/ 223344 w 696068"/>
                <a:gd name="connsiteY13" fmla="*/ 588362 h 696068"/>
                <a:gd name="connsiteX14" fmla="*/ 300117 w 696068"/>
                <a:gd name="connsiteY14" fmla="*/ 614499 h 696068"/>
                <a:gd name="connsiteX15" fmla="*/ 309363 w 696068"/>
                <a:gd name="connsiteY15" fmla="*/ 615314 h 696068"/>
                <a:gd name="connsiteX16" fmla="*/ 309363 w 696068"/>
                <a:gd name="connsiteY16" fmla="*/ 386705 h 696068"/>
                <a:gd name="connsiteX17" fmla="*/ 81239 w 696068"/>
                <a:gd name="connsiteY17" fmla="*/ 386705 h 696068"/>
                <a:gd name="connsiteX18" fmla="*/ 82841 w 696068"/>
                <a:gd name="connsiteY18" fmla="*/ 402587 h 696068"/>
                <a:gd name="connsiteX19" fmla="*/ 110798 w 696068"/>
                <a:gd name="connsiteY19" fmla="*/ 478498 h 696068"/>
                <a:gd name="connsiteX20" fmla="*/ 149464 w 696068"/>
                <a:gd name="connsiteY20" fmla="*/ 529286 h 696068"/>
                <a:gd name="connsiteX21" fmla="*/ 149464 w 696068"/>
                <a:gd name="connsiteY21" fmla="*/ 386705 h 696068"/>
                <a:gd name="connsiteX22" fmla="*/ 149464 w 696068"/>
                <a:gd name="connsiteY22" fmla="*/ 166782 h 696068"/>
                <a:gd name="connsiteX23" fmla="*/ 110798 w 696068"/>
                <a:gd name="connsiteY23" fmla="*/ 217570 h 696068"/>
                <a:gd name="connsiteX24" fmla="*/ 82841 w 696068"/>
                <a:gd name="connsiteY24" fmla="*/ 293480 h 696068"/>
                <a:gd name="connsiteX25" fmla="*/ 81239 w 696068"/>
                <a:gd name="connsiteY25" fmla="*/ 309364 h 696068"/>
                <a:gd name="connsiteX26" fmla="*/ 149464 w 696068"/>
                <a:gd name="connsiteY26" fmla="*/ 309364 h 696068"/>
                <a:gd name="connsiteX27" fmla="*/ 538670 w 696068"/>
                <a:gd name="connsiteY27" fmla="*/ 156361 h 696068"/>
                <a:gd name="connsiteX28" fmla="*/ 538670 w 696068"/>
                <a:gd name="connsiteY28" fmla="*/ 309364 h 696068"/>
                <a:gd name="connsiteX29" fmla="*/ 614828 w 696068"/>
                <a:gd name="connsiteY29" fmla="*/ 309364 h 696068"/>
                <a:gd name="connsiteX30" fmla="*/ 613228 w 696068"/>
                <a:gd name="connsiteY30" fmla="*/ 293480 h 696068"/>
                <a:gd name="connsiteX31" fmla="*/ 585270 w 696068"/>
                <a:gd name="connsiteY31" fmla="*/ 217570 h 696068"/>
                <a:gd name="connsiteX32" fmla="*/ 386704 w 696068"/>
                <a:gd name="connsiteY32" fmla="*/ 80753 h 696068"/>
                <a:gd name="connsiteX33" fmla="*/ 386704 w 696068"/>
                <a:gd name="connsiteY33" fmla="*/ 309364 h 696068"/>
                <a:gd name="connsiteX34" fmla="*/ 492266 w 696068"/>
                <a:gd name="connsiteY34" fmla="*/ 309364 h 696068"/>
                <a:gd name="connsiteX35" fmla="*/ 492266 w 696068"/>
                <a:gd name="connsiteY35" fmla="*/ 121856 h 696068"/>
                <a:gd name="connsiteX36" fmla="*/ 472723 w 696068"/>
                <a:gd name="connsiteY36" fmla="*/ 107705 h 696068"/>
                <a:gd name="connsiteX37" fmla="*/ 395950 w 696068"/>
                <a:gd name="connsiteY37" fmla="*/ 81568 h 696068"/>
                <a:gd name="connsiteX38" fmla="*/ 309363 w 696068"/>
                <a:gd name="connsiteY38" fmla="*/ 80753 h 696068"/>
                <a:gd name="connsiteX39" fmla="*/ 300117 w 696068"/>
                <a:gd name="connsiteY39" fmla="*/ 81568 h 696068"/>
                <a:gd name="connsiteX40" fmla="*/ 223344 w 696068"/>
                <a:gd name="connsiteY40" fmla="*/ 107705 h 696068"/>
                <a:gd name="connsiteX41" fmla="*/ 195868 w 696068"/>
                <a:gd name="connsiteY41" fmla="*/ 127600 h 696068"/>
                <a:gd name="connsiteX42" fmla="*/ 195868 w 696068"/>
                <a:gd name="connsiteY42" fmla="*/ 309364 h 696068"/>
                <a:gd name="connsiteX43" fmla="*/ 309363 w 696068"/>
                <a:gd name="connsiteY43" fmla="*/ 309364 h 696068"/>
                <a:gd name="connsiteX44" fmla="*/ 348034 w 696068"/>
                <a:gd name="connsiteY44" fmla="*/ 0 h 696068"/>
                <a:gd name="connsiteX45" fmla="*/ 696068 w 696068"/>
                <a:gd name="connsiteY45" fmla="*/ 348034 h 696068"/>
                <a:gd name="connsiteX46" fmla="*/ 348034 w 696068"/>
                <a:gd name="connsiteY46" fmla="*/ 696068 h 696068"/>
                <a:gd name="connsiteX47" fmla="*/ 0 w 696068"/>
                <a:gd name="connsiteY47" fmla="*/ 348034 h 696068"/>
                <a:gd name="connsiteX48" fmla="*/ 348034 w 696068"/>
                <a:gd name="connsiteY48" fmla="*/ 0 h 696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96068" h="696068">
                  <a:moveTo>
                    <a:pt x="538670" y="386705"/>
                  </a:moveTo>
                  <a:lnTo>
                    <a:pt x="538670" y="539706"/>
                  </a:lnTo>
                  <a:lnTo>
                    <a:pt x="585270" y="478498"/>
                  </a:lnTo>
                  <a:cubicBezTo>
                    <a:pt x="598170" y="455091"/>
                    <a:pt x="607706" y="429570"/>
                    <a:pt x="613228" y="402587"/>
                  </a:cubicBezTo>
                  <a:lnTo>
                    <a:pt x="614828" y="386705"/>
                  </a:lnTo>
                  <a:close/>
                  <a:moveTo>
                    <a:pt x="386704" y="386705"/>
                  </a:moveTo>
                  <a:lnTo>
                    <a:pt x="386704" y="615314"/>
                  </a:lnTo>
                  <a:lnTo>
                    <a:pt x="395950" y="614499"/>
                  </a:lnTo>
                  <a:cubicBezTo>
                    <a:pt x="423168" y="609638"/>
                    <a:pt x="448976" y="600708"/>
                    <a:pt x="472723" y="588362"/>
                  </a:cubicBezTo>
                  <a:lnTo>
                    <a:pt x="492266" y="574211"/>
                  </a:lnTo>
                  <a:lnTo>
                    <a:pt x="492266" y="386705"/>
                  </a:lnTo>
                  <a:close/>
                  <a:moveTo>
                    <a:pt x="195868" y="386705"/>
                  </a:moveTo>
                  <a:lnTo>
                    <a:pt x="195868" y="568467"/>
                  </a:lnTo>
                  <a:lnTo>
                    <a:pt x="223344" y="588362"/>
                  </a:lnTo>
                  <a:cubicBezTo>
                    <a:pt x="247092" y="600708"/>
                    <a:pt x="272899" y="609638"/>
                    <a:pt x="300117" y="614499"/>
                  </a:cubicBezTo>
                  <a:lnTo>
                    <a:pt x="309363" y="615314"/>
                  </a:lnTo>
                  <a:lnTo>
                    <a:pt x="309363" y="386705"/>
                  </a:lnTo>
                  <a:close/>
                  <a:moveTo>
                    <a:pt x="81239" y="386705"/>
                  </a:moveTo>
                  <a:lnTo>
                    <a:pt x="82841" y="402587"/>
                  </a:lnTo>
                  <a:cubicBezTo>
                    <a:pt x="88362" y="429570"/>
                    <a:pt x="97898" y="455091"/>
                    <a:pt x="110798" y="478498"/>
                  </a:cubicBezTo>
                  <a:lnTo>
                    <a:pt x="149464" y="529286"/>
                  </a:lnTo>
                  <a:lnTo>
                    <a:pt x="149464" y="386705"/>
                  </a:lnTo>
                  <a:close/>
                  <a:moveTo>
                    <a:pt x="149464" y="166782"/>
                  </a:moveTo>
                  <a:lnTo>
                    <a:pt x="110798" y="217570"/>
                  </a:lnTo>
                  <a:cubicBezTo>
                    <a:pt x="97898" y="240976"/>
                    <a:pt x="88362" y="266497"/>
                    <a:pt x="82841" y="293480"/>
                  </a:cubicBezTo>
                  <a:lnTo>
                    <a:pt x="81239" y="309364"/>
                  </a:lnTo>
                  <a:lnTo>
                    <a:pt x="149464" y="309364"/>
                  </a:lnTo>
                  <a:close/>
                  <a:moveTo>
                    <a:pt x="538670" y="156361"/>
                  </a:moveTo>
                  <a:lnTo>
                    <a:pt x="538670" y="309364"/>
                  </a:lnTo>
                  <a:lnTo>
                    <a:pt x="614828" y="309364"/>
                  </a:lnTo>
                  <a:lnTo>
                    <a:pt x="613228" y="293480"/>
                  </a:lnTo>
                  <a:cubicBezTo>
                    <a:pt x="607706" y="266497"/>
                    <a:pt x="598170" y="240976"/>
                    <a:pt x="585270" y="217570"/>
                  </a:cubicBezTo>
                  <a:close/>
                  <a:moveTo>
                    <a:pt x="386704" y="80753"/>
                  </a:moveTo>
                  <a:lnTo>
                    <a:pt x="386704" y="309364"/>
                  </a:lnTo>
                  <a:lnTo>
                    <a:pt x="492266" y="309364"/>
                  </a:lnTo>
                  <a:lnTo>
                    <a:pt x="492266" y="121856"/>
                  </a:lnTo>
                  <a:lnTo>
                    <a:pt x="472723" y="107705"/>
                  </a:lnTo>
                  <a:cubicBezTo>
                    <a:pt x="448976" y="95359"/>
                    <a:pt x="423168" y="86430"/>
                    <a:pt x="395950" y="81568"/>
                  </a:cubicBezTo>
                  <a:close/>
                  <a:moveTo>
                    <a:pt x="309363" y="80753"/>
                  </a:moveTo>
                  <a:lnTo>
                    <a:pt x="300117" y="81568"/>
                  </a:lnTo>
                  <a:cubicBezTo>
                    <a:pt x="272899" y="86430"/>
                    <a:pt x="247092" y="95359"/>
                    <a:pt x="223344" y="107705"/>
                  </a:cubicBezTo>
                  <a:lnTo>
                    <a:pt x="195868" y="127600"/>
                  </a:lnTo>
                  <a:lnTo>
                    <a:pt x="195868" y="309364"/>
                  </a:lnTo>
                  <a:lnTo>
                    <a:pt x="309363" y="309364"/>
                  </a:lnTo>
                  <a:close/>
                  <a:moveTo>
                    <a:pt x="348034" y="0"/>
                  </a:moveTo>
                  <a:cubicBezTo>
                    <a:pt x="540247" y="0"/>
                    <a:pt x="696068" y="155820"/>
                    <a:pt x="696068" y="348034"/>
                  </a:cubicBezTo>
                  <a:cubicBezTo>
                    <a:pt x="696068" y="540247"/>
                    <a:pt x="540247" y="696068"/>
                    <a:pt x="348034" y="696068"/>
                  </a:cubicBezTo>
                  <a:cubicBezTo>
                    <a:pt x="155820" y="696068"/>
                    <a:pt x="0" y="540247"/>
                    <a:pt x="0" y="348034"/>
                  </a:cubicBezTo>
                  <a:cubicBezTo>
                    <a:pt x="0" y="155820"/>
                    <a:pt x="155820" y="0"/>
                    <a:pt x="348034" y="0"/>
                  </a:cubicBezTo>
                  <a:close/>
                </a:path>
              </a:pathLst>
            </a:cu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3" name="TextBox 32"/>
            <p:cNvSpPr txBox="1"/>
            <p:nvPr/>
          </p:nvSpPr>
          <p:spPr>
            <a:xfrm>
              <a:off x="4717735" y="1581031"/>
              <a:ext cx="1563469" cy="646422"/>
            </a:xfrm>
            <a:prstGeom prst="rect">
              <a:avLst/>
            </a:prstGeom>
            <a:noFill/>
          </p:spPr>
          <p:txBody>
            <a:bodyPr wrap="none" rtlCol="0">
              <a:spAutoFit/>
            </a:bodyPr>
            <a:lstStyle/>
            <a:p>
              <a:pPr algn="ctr"/>
              <a:r>
                <a:rPr lang="en-US" dirty="0"/>
                <a:t>A</a:t>
              </a:r>
              <a:r>
                <a:rPr lang="en-US" dirty="0" smtClean="0"/>
                <a:t>uthorization</a:t>
              </a:r>
              <a:endParaRPr lang="en-US" dirty="0"/>
            </a:p>
            <a:p>
              <a:pPr algn="ctr"/>
              <a:r>
                <a:rPr lang="en-US" dirty="0"/>
                <a:t>E</a:t>
              </a:r>
              <a:r>
                <a:rPr lang="en-US" dirty="0" smtClean="0"/>
                <a:t>ndpoint</a:t>
              </a:r>
              <a:endParaRPr lang="en-US" dirty="0"/>
            </a:p>
          </p:txBody>
        </p:sp>
      </p:grpSp>
      <p:grpSp>
        <p:nvGrpSpPr>
          <p:cNvPr id="46" name="Group 45"/>
          <p:cNvGrpSpPr/>
          <p:nvPr>
            <p:custDataLst>
              <p:custData r:id="rId5"/>
            </p:custDataLst>
          </p:nvPr>
        </p:nvGrpSpPr>
        <p:grpSpPr>
          <a:xfrm>
            <a:off x="6555646" y="1720359"/>
            <a:ext cx="1103187" cy="1280738"/>
            <a:chOff x="6446196" y="1581031"/>
            <a:chExt cx="1103344" cy="1280919"/>
          </a:xfrm>
        </p:grpSpPr>
        <p:sp>
          <p:nvSpPr>
            <p:cNvPr id="47" name="Freeform 46"/>
            <p:cNvSpPr/>
            <p:nvPr/>
          </p:nvSpPr>
          <p:spPr bwMode="auto">
            <a:xfrm>
              <a:off x="6589013" y="2236695"/>
              <a:ext cx="817709" cy="625255"/>
            </a:xfrm>
            <a:custGeom>
              <a:avLst/>
              <a:gdLst>
                <a:gd name="connsiteX0" fmla="*/ 323690 w 1143000"/>
                <a:gd name="connsiteY0" fmla="*/ 635980 h 873987"/>
                <a:gd name="connsiteX1" fmla="*/ 242118 w 1143000"/>
                <a:gd name="connsiteY1" fmla="*/ 776621 h 873987"/>
                <a:gd name="connsiteX2" fmla="*/ 323690 w 1143000"/>
                <a:gd name="connsiteY2" fmla="*/ 776621 h 873987"/>
                <a:gd name="connsiteX3" fmla="*/ 817709 w 1143000"/>
                <a:gd name="connsiteY3" fmla="*/ 633219 h 873987"/>
                <a:gd name="connsiteX4" fmla="*/ 817709 w 1143000"/>
                <a:gd name="connsiteY4" fmla="*/ 776621 h 873987"/>
                <a:gd name="connsiteX5" fmla="*/ 900882 w 1143000"/>
                <a:gd name="connsiteY5" fmla="*/ 776621 h 873987"/>
                <a:gd name="connsiteX6" fmla="*/ 647700 w 1143000"/>
                <a:gd name="connsiteY6" fmla="*/ 340100 h 873987"/>
                <a:gd name="connsiteX7" fmla="*/ 647700 w 1143000"/>
                <a:gd name="connsiteY7" fmla="*/ 776621 h 873987"/>
                <a:gd name="connsiteX8" fmla="*/ 759315 w 1143000"/>
                <a:gd name="connsiteY8" fmla="*/ 776621 h 873987"/>
                <a:gd name="connsiteX9" fmla="*/ 759315 w 1143000"/>
                <a:gd name="connsiteY9" fmla="*/ 532540 h 873987"/>
                <a:gd name="connsiteX10" fmla="*/ 495300 w 1143000"/>
                <a:gd name="connsiteY10" fmla="*/ 340100 h 873987"/>
                <a:gd name="connsiteX11" fmla="*/ 382084 w 1143000"/>
                <a:gd name="connsiteY11" fmla="*/ 535300 h 873987"/>
                <a:gd name="connsiteX12" fmla="*/ 382084 w 1143000"/>
                <a:gd name="connsiteY12" fmla="*/ 776621 h 873987"/>
                <a:gd name="connsiteX13" fmla="*/ 495300 w 1143000"/>
                <a:gd name="connsiteY13" fmla="*/ 776621 h 873987"/>
                <a:gd name="connsiteX14" fmla="*/ 571500 w 1143000"/>
                <a:gd name="connsiteY14" fmla="*/ 0 h 873987"/>
                <a:gd name="connsiteX15" fmla="*/ 1143000 w 1143000"/>
                <a:gd name="connsiteY15" fmla="*/ 872700 h 873987"/>
                <a:gd name="connsiteX16" fmla="*/ 382084 w 1143000"/>
                <a:gd name="connsiteY16" fmla="*/ 872700 h 873987"/>
                <a:gd name="connsiteX17" fmla="*/ 382084 w 1143000"/>
                <a:gd name="connsiteY17" fmla="*/ 873987 h 873987"/>
                <a:gd name="connsiteX18" fmla="*/ 323690 w 1143000"/>
                <a:gd name="connsiteY18" fmla="*/ 873987 h 873987"/>
                <a:gd name="connsiteX19" fmla="*/ 323690 w 1143000"/>
                <a:gd name="connsiteY19" fmla="*/ 872700 h 873987"/>
                <a:gd name="connsiteX20" fmla="*/ 0 w 1143000"/>
                <a:gd name="connsiteY20" fmla="*/ 872700 h 87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43000" h="873987">
                  <a:moveTo>
                    <a:pt x="323690" y="635980"/>
                  </a:moveTo>
                  <a:lnTo>
                    <a:pt x="242118" y="776621"/>
                  </a:lnTo>
                  <a:lnTo>
                    <a:pt x="323690" y="776621"/>
                  </a:lnTo>
                  <a:close/>
                  <a:moveTo>
                    <a:pt x="817709" y="633219"/>
                  </a:moveTo>
                  <a:lnTo>
                    <a:pt x="817709" y="776621"/>
                  </a:lnTo>
                  <a:lnTo>
                    <a:pt x="900882" y="776621"/>
                  </a:lnTo>
                  <a:close/>
                  <a:moveTo>
                    <a:pt x="647700" y="340100"/>
                  </a:moveTo>
                  <a:lnTo>
                    <a:pt x="647700" y="776621"/>
                  </a:lnTo>
                  <a:lnTo>
                    <a:pt x="759315" y="776621"/>
                  </a:lnTo>
                  <a:lnTo>
                    <a:pt x="759315" y="532540"/>
                  </a:lnTo>
                  <a:close/>
                  <a:moveTo>
                    <a:pt x="495300" y="340100"/>
                  </a:moveTo>
                  <a:lnTo>
                    <a:pt x="382084" y="535300"/>
                  </a:lnTo>
                  <a:lnTo>
                    <a:pt x="382084" y="776621"/>
                  </a:lnTo>
                  <a:lnTo>
                    <a:pt x="495300" y="776621"/>
                  </a:lnTo>
                  <a:close/>
                  <a:moveTo>
                    <a:pt x="571500" y="0"/>
                  </a:moveTo>
                  <a:lnTo>
                    <a:pt x="1143000" y="872700"/>
                  </a:lnTo>
                  <a:lnTo>
                    <a:pt x="382084" y="872700"/>
                  </a:lnTo>
                  <a:lnTo>
                    <a:pt x="382084" y="873987"/>
                  </a:lnTo>
                  <a:lnTo>
                    <a:pt x="323690" y="873987"/>
                  </a:lnTo>
                  <a:lnTo>
                    <a:pt x="323690" y="872700"/>
                  </a:lnTo>
                  <a:lnTo>
                    <a:pt x="0" y="872700"/>
                  </a:lnTo>
                  <a:close/>
                </a:path>
              </a:pathLst>
            </a:cu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8" name="TextBox 47"/>
            <p:cNvSpPr txBox="1"/>
            <p:nvPr/>
          </p:nvSpPr>
          <p:spPr>
            <a:xfrm>
              <a:off x="6446196" y="1581031"/>
              <a:ext cx="1103344" cy="646422"/>
            </a:xfrm>
            <a:prstGeom prst="rect">
              <a:avLst/>
            </a:prstGeom>
            <a:noFill/>
          </p:spPr>
          <p:txBody>
            <a:bodyPr wrap="none" rtlCol="0">
              <a:spAutoFit/>
            </a:bodyPr>
            <a:lstStyle/>
            <a:p>
              <a:pPr algn="ctr"/>
              <a:r>
                <a:rPr lang="en-US" dirty="0"/>
                <a:t>T</a:t>
              </a:r>
              <a:r>
                <a:rPr lang="en-US" dirty="0" smtClean="0"/>
                <a:t>oken</a:t>
              </a:r>
              <a:endParaRPr lang="en-US" dirty="0"/>
            </a:p>
            <a:p>
              <a:pPr algn="ctr"/>
              <a:r>
                <a:rPr lang="en-US" dirty="0"/>
                <a:t>E</a:t>
              </a:r>
              <a:r>
                <a:rPr lang="en-US" dirty="0" smtClean="0"/>
                <a:t>ndpoint</a:t>
              </a:r>
              <a:endParaRPr lang="en-US" dirty="0"/>
            </a:p>
          </p:txBody>
        </p:sp>
      </p:grpSp>
      <p:sp>
        <p:nvSpPr>
          <p:cNvPr id="45" name="Hexagon 44"/>
          <p:cNvSpPr/>
          <p:nvPr>
            <p:custDataLst>
              <p:custData r:id="rId6"/>
            </p:custDataLst>
          </p:nvPr>
        </p:nvSpPr>
        <p:spPr bwMode="auto">
          <a:xfrm>
            <a:off x="2554667" y="4798985"/>
            <a:ext cx="914270" cy="282891"/>
          </a:xfrm>
          <a:prstGeom prst="hexagon">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r>
              <a:rPr lang="en-US" sz="2000" b="1" dirty="0">
                <a:solidFill>
                  <a:schemeClr val="bg2"/>
                </a:solidFill>
              </a:rPr>
              <a:t>CODE</a:t>
            </a:r>
          </a:p>
        </p:txBody>
      </p:sp>
      <p:grpSp>
        <p:nvGrpSpPr>
          <p:cNvPr id="9" name="Group 8"/>
          <p:cNvGrpSpPr/>
          <p:nvPr/>
        </p:nvGrpSpPr>
        <p:grpSpPr>
          <a:xfrm>
            <a:off x="3699981" y="3198183"/>
            <a:ext cx="3426458" cy="2062433"/>
            <a:chOff x="3626897" y="3135758"/>
            <a:chExt cx="3359578" cy="2022177"/>
          </a:xfrm>
        </p:grpSpPr>
        <p:cxnSp>
          <p:nvCxnSpPr>
            <p:cNvPr id="18" name="Straight Arrow Connector 17"/>
            <p:cNvCxnSpPr/>
            <p:nvPr/>
          </p:nvCxnSpPr>
          <p:spPr>
            <a:xfrm flipH="1">
              <a:off x="3626897" y="3135758"/>
              <a:ext cx="3177247" cy="20221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6653471" y="3269170"/>
              <a:ext cx="333004" cy="3330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2</a:t>
              </a:r>
            </a:p>
          </p:txBody>
        </p:sp>
      </p:grpSp>
      <p:grpSp>
        <p:nvGrpSpPr>
          <p:cNvPr id="52" name="Group 51"/>
          <p:cNvGrpSpPr/>
          <p:nvPr>
            <p:custDataLst>
              <p:custData r:id="rId7"/>
            </p:custDataLst>
          </p:nvPr>
        </p:nvGrpSpPr>
        <p:grpSpPr>
          <a:xfrm>
            <a:off x="5241965" y="4026044"/>
            <a:ext cx="1097281" cy="761272"/>
            <a:chOff x="3901601" y="4374383"/>
            <a:chExt cx="1097436" cy="761381"/>
          </a:xfrm>
        </p:grpSpPr>
        <p:sp>
          <p:nvSpPr>
            <p:cNvPr id="54" name="Regular Pentagon 53"/>
            <p:cNvSpPr/>
            <p:nvPr/>
          </p:nvSpPr>
          <p:spPr bwMode="auto">
            <a:xfrm>
              <a:off x="4198866" y="4374383"/>
              <a:ext cx="502906" cy="478958"/>
            </a:xfrm>
            <a:prstGeom prst="pentagon">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55" name="TextBox 54"/>
            <p:cNvSpPr txBox="1"/>
            <p:nvPr/>
          </p:nvSpPr>
          <p:spPr>
            <a:xfrm>
              <a:off x="3901601" y="4853341"/>
              <a:ext cx="1097436" cy="282423"/>
            </a:xfrm>
            <a:prstGeom prst="rect">
              <a:avLst/>
            </a:prstGeom>
            <a:noFill/>
          </p:spPr>
          <p:txBody>
            <a:bodyPr wrap="square" rtlCol="0">
              <a:spAutoFit/>
            </a:bodyPr>
            <a:lstStyle/>
            <a:p>
              <a:pPr algn="ctr"/>
              <a:r>
                <a:rPr lang="en-US" sz="1199" dirty="0"/>
                <a:t>access token</a:t>
              </a:r>
            </a:p>
          </p:txBody>
        </p:sp>
      </p:grpSp>
      <p:grpSp>
        <p:nvGrpSpPr>
          <p:cNvPr id="56" name="Group 55"/>
          <p:cNvGrpSpPr/>
          <p:nvPr>
            <p:custDataLst>
              <p:custData r:id="rId8"/>
            </p:custDataLst>
          </p:nvPr>
        </p:nvGrpSpPr>
        <p:grpSpPr>
          <a:xfrm>
            <a:off x="5968315" y="3555348"/>
            <a:ext cx="1138924" cy="761272"/>
            <a:chOff x="4849739" y="4374383"/>
            <a:chExt cx="1139086" cy="761381"/>
          </a:xfrm>
        </p:grpSpPr>
        <p:sp>
          <p:nvSpPr>
            <p:cNvPr id="57" name="Freeform 56"/>
            <p:cNvSpPr/>
            <p:nvPr/>
          </p:nvSpPr>
          <p:spPr bwMode="auto">
            <a:xfrm>
              <a:off x="5167829" y="4374383"/>
              <a:ext cx="502906" cy="478958"/>
            </a:xfrm>
            <a:custGeom>
              <a:avLst/>
              <a:gdLst>
                <a:gd name="connsiteX0" fmla="*/ 702188 w 890703"/>
                <a:gd name="connsiteY0" fmla="*/ 510404 h 848288"/>
                <a:gd name="connsiteX1" fmla="*/ 703209 w 890703"/>
                <a:gd name="connsiteY1" fmla="*/ 512508 h 848288"/>
                <a:gd name="connsiteX2" fmla="*/ 702155 w 890703"/>
                <a:gd name="connsiteY2" fmla="*/ 510634 h 848288"/>
                <a:gd name="connsiteX3" fmla="*/ 204426 w 890703"/>
                <a:gd name="connsiteY3" fmla="*/ 475801 h 848288"/>
                <a:gd name="connsiteX4" fmla="*/ 208091 w 890703"/>
                <a:gd name="connsiteY4" fmla="*/ 480700 h 848288"/>
                <a:gd name="connsiteX5" fmla="*/ 207009 w 890703"/>
                <a:gd name="connsiteY5" fmla="*/ 479841 h 848288"/>
                <a:gd name="connsiteX6" fmla="*/ 205683 w 890703"/>
                <a:gd name="connsiteY6" fmla="*/ 478790 h 848288"/>
                <a:gd name="connsiteX7" fmla="*/ 683549 w 890703"/>
                <a:gd name="connsiteY7" fmla="*/ 475382 h 848288"/>
                <a:gd name="connsiteX8" fmla="*/ 684676 w 890703"/>
                <a:gd name="connsiteY8" fmla="*/ 476181 h 848288"/>
                <a:gd name="connsiteX9" fmla="*/ 686057 w 890703"/>
                <a:gd name="connsiteY9" fmla="*/ 477159 h 848288"/>
                <a:gd name="connsiteX10" fmla="*/ 687472 w 890703"/>
                <a:gd name="connsiteY10" fmla="*/ 480077 h 848288"/>
                <a:gd name="connsiteX11" fmla="*/ 190452 w 890703"/>
                <a:gd name="connsiteY11" fmla="*/ 442573 h 848288"/>
                <a:gd name="connsiteX12" fmla="*/ 191404 w 890703"/>
                <a:gd name="connsiteY12" fmla="*/ 444501 h 848288"/>
                <a:gd name="connsiteX13" fmla="*/ 191358 w 890703"/>
                <a:gd name="connsiteY13" fmla="*/ 444728 h 848288"/>
                <a:gd name="connsiteX14" fmla="*/ 410322 w 890703"/>
                <a:gd name="connsiteY14" fmla="*/ 312886 h 848288"/>
                <a:gd name="connsiteX15" fmla="*/ 348803 w 890703"/>
                <a:gd name="connsiteY15" fmla="*/ 321573 h 848288"/>
                <a:gd name="connsiteX16" fmla="*/ 332295 w 890703"/>
                <a:gd name="connsiteY16" fmla="*/ 326418 h 848288"/>
                <a:gd name="connsiteX17" fmla="*/ 322209 w 890703"/>
                <a:gd name="connsiteY17" fmla="*/ 328167 h 848288"/>
                <a:gd name="connsiteX18" fmla="*/ 312395 w 890703"/>
                <a:gd name="connsiteY18" fmla="*/ 332259 h 848288"/>
                <a:gd name="connsiteX19" fmla="*/ 292504 w 890703"/>
                <a:gd name="connsiteY19" fmla="*/ 338098 h 848288"/>
                <a:gd name="connsiteX20" fmla="*/ 271296 w 890703"/>
                <a:gd name="connsiteY20" fmla="*/ 349394 h 848288"/>
                <a:gd name="connsiteX21" fmla="*/ 251478 w 890703"/>
                <a:gd name="connsiteY21" fmla="*/ 357657 h 848288"/>
                <a:gd name="connsiteX22" fmla="*/ 238136 w 890703"/>
                <a:gd name="connsiteY22" fmla="*/ 367058 h 848288"/>
                <a:gd name="connsiteX23" fmla="*/ 233466 w 890703"/>
                <a:gd name="connsiteY23" fmla="*/ 369545 h 848288"/>
                <a:gd name="connsiteX24" fmla="*/ 231365 w 890703"/>
                <a:gd name="connsiteY24" fmla="*/ 371829 h 848288"/>
                <a:gd name="connsiteX25" fmla="*/ 224840 w 890703"/>
                <a:gd name="connsiteY25" fmla="*/ 376426 h 848288"/>
                <a:gd name="connsiteX26" fmla="*/ 205201 w 890703"/>
                <a:gd name="connsiteY26" fmla="*/ 397183 h 848288"/>
                <a:gd name="connsiteX27" fmla="*/ 201370 w 890703"/>
                <a:gd name="connsiteY27" fmla="*/ 404424 h 848288"/>
                <a:gd name="connsiteX28" fmla="*/ 198905 w 890703"/>
                <a:gd name="connsiteY28" fmla="*/ 407102 h 848288"/>
                <a:gd name="connsiteX29" fmla="*/ 198266 w 890703"/>
                <a:gd name="connsiteY29" fmla="*/ 410291 h 848288"/>
                <a:gd name="connsiteX30" fmla="*/ 193443 w 890703"/>
                <a:gd name="connsiteY30" fmla="*/ 419405 h 848288"/>
                <a:gd name="connsiteX31" fmla="*/ 190452 w 890703"/>
                <a:gd name="connsiteY31" fmla="*/ 442573 h 848288"/>
                <a:gd name="connsiteX32" fmla="*/ 196785 w 890703"/>
                <a:gd name="connsiteY32" fmla="*/ 530693 h 848288"/>
                <a:gd name="connsiteX33" fmla="*/ 305386 w 890703"/>
                <a:gd name="connsiteY33" fmla="*/ 617754 h 848288"/>
                <a:gd name="connsiteX34" fmla="*/ 375678 w 890703"/>
                <a:gd name="connsiteY34" fmla="*/ 628107 h 848288"/>
                <a:gd name="connsiteX35" fmla="*/ 378995 w 890703"/>
                <a:gd name="connsiteY35" fmla="*/ 674267 h 848288"/>
                <a:gd name="connsiteX36" fmla="*/ 429773 w 890703"/>
                <a:gd name="connsiteY36" fmla="*/ 583547 h 848288"/>
                <a:gd name="connsiteX37" fmla="*/ 366028 w 890703"/>
                <a:gd name="connsiteY37" fmla="*/ 493825 h 848288"/>
                <a:gd name="connsiteX38" fmla="*/ 369345 w 890703"/>
                <a:gd name="connsiteY38" fmla="*/ 539986 h 848288"/>
                <a:gd name="connsiteX39" fmla="*/ 299053 w 890703"/>
                <a:gd name="connsiteY39" fmla="*/ 529633 h 848288"/>
                <a:gd name="connsiteX40" fmla="*/ 288687 w 890703"/>
                <a:gd name="connsiteY40" fmla="*/ 525716 h 848288"/>
                <a:gd name="connsiteX41" fmla="*/ 243191 w 890703"/>
                <a:gd name="connsiteY41" fmla="*/ 508523 h 848288"/>
                <a:gd name="connsiteX42" fmla="*/ 227891 w 890703"/>
                <a:gd name="connsiteY42" fmla="*/ 496394 h 848288"/>
                <a:gd name="connsiteX43" fmla="*/ 212655 w 890703"/>
                <a:gd name="connsiteY43" fmla="*/ 484317 h 848288"/>
                <a:gd name="connsiteX44" fmla="*/ 244487 w 890703"/>
                <a:gd name="connsiteY44" fmla="*/ 454308 h 848288"/>
                <a:gd name="connsiteX45" fmla="*/ 287213 w 890703"/>
                <a:gd name="connsiteY45" fmla="*/ 431491 h 848288"/>
                <a:gd name="connsiteX46" fmla="*/ 301710 w 890703"/>
                <a:gd name="connsiteY46" fmla="*/ 425915 h 848288"/>
                <a:gd name="connsiteX47" fmla="*/ 330662 w 890703"/>
                <a:gd name="connsiteY47" fmla="*/ 416893 h 848288"/>
                <a:gd name="connsiteX48" fmla="*/ 416655 w 890703"/>
                <a:gd name="connsiteY48" fmla="*/ 401007 h 848288"/>
                <a:gd name="connsiteX49" fmla="*/ 502505 w 890703"/>
                <a:gd name="connsiteY49" fmla="*/ 291264 h 848288"/>
                <a:gd name="connsiteX50" fmla="*/ 456669 w 890703"/>
                <a:gd name="connsiteY50" fmla="*/ 384577 h 848288"/>
                <a:gd name="connsiteX51" fmla="*/ 525136 w 890703"/>
                <a:gd name="connsiteY51" fmla="*/ 470750 h 848288"/>
                <a:gd name="connsiteX52" fmla="*/ 519347 w 890703"/>
                <a:gd name="connsiteY52" fmla="*/ 424834 h 848288"/>
                <a:gd name="connsiteX53" fmla="*/ 590093 w 890703"/>
                <a:gd name="connsiteY53" fmla="*/ 431400 h 848288"/>
                <a:gd name="connsiteX54" fmla="*/ 600654 w 890703"/>
                <a:gd name="connsiteY54" fmla="*/ 434755 h 848288"/>
                <a:gd name="connsiteX55" fmla="*/ 647007 w 890703"/>
                <a:gd name="connsiteY55" fmla="*/ 449482 h 848288"/>
                <a:gd name="connsiteX56" fmla="*/ 662936 w 890703"/>
                <a:gd name="connsiteY56" fmla="*/ 460772 h 848288"/>
                <a:gd name="connsiteX57" fmla="*/ 678798 w 890703"/>
                <a:gd name="connsiteY57" fmla="*/ 472015 h 848288"/>
                <a:gd name="connsiteX58" fmla="*/ 648622 w 890703"/>
                <a:gd name="connsiteY58" fmla="*/ 503688 h 848288"/>
                <a:gd name="connsiteX59" fmla="*/ 648622 w 890703"/>
                <a:gd name="connsiteY59" fmla="*/ 503689 h 848288"/>
                <a:gd name="connsiteX60" fmla="*/ 607183 w 890703"/>
                <a:gd name="connsiteY60" fmla="*/ 528765 h 848288"/>
                <a:gd name="connsiteX61" fmla="*/ 593005 w 890703"/>
                <a:gd name="connsiteY61" fmla="*/ 535112 h 848288"/>
                <a:gd name="connsiteX62" fmla="*/ 564579 w 890703"/>
                <a:gd name="connsiteY62" fmla="*/ 545674 h 848288"/>
                <a:gd name="connsiteX63" fmla="*/ 479563 w 890703"/>
                <a:gd name="connsiteY63" fmla="*/ 566151 h 848288"/>
                <a:gd name="connsiteX64" fmla="*/ 490615 w 890703"/>
                <a:gd name="connsiteY64" fmla="*/ 653806 h 848288"/>
                <a:gd name="connsiteX65" fmla="*/ 551579 w 890703"/>
                <a:gd name="connsiteY65" fmla="*/ 641830 h 848288"/>
                <a:gd name="connsiteX66" fmla="*/ 567803 w 890703"/>
                <a:gd name="connsiteY66" fmla="*/ 636106 h 848288"/>
                <a:gd name="connsiteX67" fmla="*/ 577781 w 890703"/>
                <a:gd name="connsiteY67" fmla="*/ 633818 h 848288"/>
                <a:gd name="connsiteX68" fmla="*/ 587361 w 890703"/>
                <a:gd name="connsiteY68" fmla="*/ 629205 h 848288"/>
                <a:gd name="connsiteX69" fmla="*/ 606910 w 890703"/>
                <a:gd name="connsiteY69" fmla="*/ 622308 h 848288"/>
                <a:gd name="connsiteX70" fmla="*/ 627481 w 890703"/>
                <a:gd name="connsiteY70" fmla="*/ 609890 h 848288"/>
                <a:gd name="connsiteX71" fmla="*/ 646828 w 890703"/>
                <a:gd name="connsiteY71" fmla="*/ 600575 h 848288"/>
                <a:gd name="connsiteX72" fmla="*/ 659646 w 890703"/>
                <a:gd name="connsiteY72" fmla="*/ 590472 h 848288"/>
                <a:gd name="connsiteX73" fmla="*/ 664175 w 890703"/>
                <a:gd name="connsiteY73" fmla="*/ 587738 h 848288"/>
                <a:gd name="connsiteX74" fmla="*/ 666151 w 890703"/>
                <a:gd name="connsiteY74" fmla="*/ 585345 h 848288"/>
                <a:gd name="connsiteX75" fmla="*/ 672420 w 890703"/>
                <a:gd name="connsiteY75" fmla="*/ 580404 h 848288"/>
                <a:gd name="connsiteX76" fmla="*/ 690917 w 890703"/>
                <a:gd name="connsiteY76" fmla="*/ 558623 h 848288"/>
                <a:gd name="connsiteX77" fmla="*/ 694354 w 890703"/>
                <a:gd name="connsiteY77" fmla="*/ 551187 h 848288"/>
                <a:gd name="connsiteX78" fmla="*/ 696671 w 890703"/>
                <a:gd name="connsiteY78" fmla="*/ 548381 h 848288"/>
                <a:gd name="connsiteX79" fmla="*/ 697139 w 890703"/>
                <a:gd name="connsiteY79" fmla="*/ 545162 h 848288"/>
                <a:gd name="connsiteX80" fmla="*/ 701465 w 890703"/>
                <a:gd name="connsiteY80" fmla="*/ 535802 h 848288"/>
                <a:gd name="connsiteX81" fmla="*/ 703209 w 890703"/>
                <a:gd name="connsiteY81" fmla="*/ 512508 h 848288"/>
                <a:gd name="connsiteX82" fmla="*/ 692157 w 890703"/>
                <a:gd name="connsiteY82" fmla="*/ 424854 h 848288"/>
                <a:gd name="connsiteX83" fmla="*/ 579041 w 890703"/>
                <a:gd name="connsiteY83" fmla="*/ 343746 h 848288"/>
                <a:gd name="connsiteX84" fmla="*/ 508295 w 890703"/>
                <a:gd name="connsiteY84" fmla="*/ 337180 h 848288"/>
                <a:gd name="connsiteX85" fmla="*/ 445352 w 890703"/>
                <a:gd name="connsiteY85" fmla="*/ 0 h 848288"/>
                <a:gd name="connsiteX86" fmla="*/ 890703 w 890703"/>
                <a:gd name="connsiteY86" fmla="*/ 324017 h 848288"/>
                <a:gd name="connsiteX87" fmla="*/ 720594 w 890703"/>
                <a:gd name="connsiteY87" fmla="*/ 848288 h 848288"/>
                <a:gd name="connsiteX88" fmla="*/ 170109 w 890703"/>
                <a:gd name="connsiteY88" fmla="*/ 848288 h 848288"/>
                <a:gd name="connsiteX89" fmla="*/ 0 w 890703"/>
                <a:gd name="connsiteY89" fmla="*/ 324017 h 84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890703" h="848288">
                  <a:moveTo>
                    <a:pt x="702188" y="510404"/>
                  </a:moveTo>
                  <a:lnTo>
                    <a:pt x="703209" y="512508"/>
                  </a:lnTo>
                  <a:lnTo>
                    <a:pt x="702155" y="510634"/>
                  </a:lnTo>
                  <a:close/>
                  <a:moveTo>
                    <a:pt x="204426" y="475801"/>
                  </a:moveTo>
                  <a:lnTo>
                    <a:pt x="208091" y="480700"/>
                  </a:lnTo>
                  <a:lnTo>
                    <a:pt x="207009" y="479841"/>
                  </a:lnTo>
                  <a:lnTo>
                    <a:pt x="205683" y="478790"/>
                  </a:lnTo>
                  <a:close/>
                  <a:moveTo>
                    <a:pt x="683549" y="475382"/>
                  </a:moveTo>
                  <a:lnTo>
                    <a:pt x="684676" y="476181"/>
                  </a:lnTo>
                  <a:lnTo>
                    <a:pt x="686057" y="477159"/>
                  </a:lnTo>
                  <a:lnTo>
                    <a:pt x="687472" y="480077"/>
                  </a:lnTo>
                  <a:close/>
                  <a:moveTo>
                    <a:pt x="190452" y="442573"/>
                  </a:moveTo>
                  <a:lnTo>
                    <a:pt x="191404" y="444501"/>
                  </a:lnTo>
                  <a:lnTo>
                    <a:pt x="191358" y="444728"/>
                  </a:lnTo>
                  <a:close/>
                  <a:moveTo>
                    <a:pt x="410322" y="312886"/>
                  </a:moveTo>
                  <a:lnTo>
                    <a:pt x="348803" y="321573"/>
                  </a:lnTo>
                  <a:lnTo>
                    <a:pt x="332295" y="326418"/>
                  </a:lnTo>
                  <a:lnTo>
                    <a:pt x="322209" y="328167"/>
                  </a:lnTo>
                  <a:lnTo>
                    <a:pt x="312395" y="332259"/>
                  </a:lnTo>
                  <a:lnTo>
                    <a:pt x="292504" y="338098"/>
                  </a:lnTo>
                  <a:lnTo>
                    <a:pt x="271296" y="349394"/>
                  </a:lnTo>
                  <a:lnTo>
                    <a:pt x="251478" y="357657"/>
                  </a:lnTo>
                  <a:lnTo>
                    <a:pt x="238136" y="367058"/>
                  </a:lnTo>
                  <a:lnTo>
                    <a:pt x="233466" y="369545"/>
                  </a:lnTo>
                  <a:lnTo>
                    <a:pt x="231365" y="371829"/>
                  </a:lnTo>
                  <a:lnTo>
                    <a:pt x="224840" y="376426"/>
                  </a:lnTo>
                  <a:cubicBezTo>
                    <a:pt x="217079" y="383043"/>
                    <a:pt x="210483" y="389991"/>
                    <a:pt x="205201" y="397183"/>
                  </a:cubicBezTo>
                  <a:lnTo>
                    <a:pt x="201370" y="404424"/>
                  </a:lnTo>
                  <a:lnTo>
                    <a:pt x="198905" y="407102"/>
                  </a:lnTo>
                  <a:lnTo>
                    <a:pt x="198266" y="410291"/>
                  </a:lnTo>
                  <a:lnTo>
                    <a:pt x="193443" y="419405"/>
                  </a:lnTo>
                  <a:cubicBezTo>
                    <a:pt x="190936" y="426999"/>
                    <a:pt x="189890" y="434751"/>
                    <a:pt x="190452" y="442573"/>
                  </a:cubicBezTo>
                  <a:lnTo>
                    <a:pt x="196785" y="530693"/>
                  </a:lnTo>
                  <a:cubicBezTo>
                    <a:pt x="199570" y="569442"/>
                    <a:pt x="241655" y="601667"/>
                    <a:pt x="305386" y="617754"/>
                  </a:cubicBezTo>
                  <a:cubicBezTo>
                    <a:pt x="326629" y="623117"/>
                    <a:pt x="350278" y="626686"/>
                    <a:pt x="375678" y="628107"/>
                  </a:cubicBezTo>
                  <a:lnTo>
                    <a:pt x="378995" y="674267"/>
                  </a:lnTo>
                  <a:lnTo>
                    <a:pt x="429773" y="583547"/>
                  </a:lnTo>
                  <a:lnTo>
                    <a:pt x="366028" y="493825"/>
                  </a:lnTo>
                  <a:lnTo>
                    <a:pt x="369345" y="539986"/>
                  </a:lnTo>
                  <a:cubicBezTo>
                    <a:pt x="343945" y="538565"/>
                    <a:pt x="320296" y="534996"/>
                    <a:pt x="299053" y="529633"/>
                  </a:cubicBezTo>
                  <a:lnTo>
                    <a:pt x="288687" y="525716"/>
                  </a:lnTo>
                  <a:lnTo>
                    <a:pt x="243191" y="508523"/>
                  </a:lnTo>
                  <a:lnTo>
                    <a:pt x="227891" y="496394"/>
                  </a:lnTo>
                  <a:lnTo>
                    <a:pt x="212655" y="484317"/>
                  </a:lnTo>
                  <a:lnTo>
                    <a:pt x="244487" y="454308"/>
                  </a:lnTo>
                  <a:lnTo>
                    <a:pt x="287213" y="431491"/>
                  </a:lnTo>
                  <a:lnTo>
                    <a:pt x="301710" y="425915"/>
                  </a:lnTo>
                  <a:lnTo>
                    <a:pt x="330662" y="416893"/>
                  </a:lnTo>
                  <a:lnTo>
                    <a:pt x="416655" y="401007"/>
                  </a:lnTo>
                  <a:close/>
                  <a:moveTo>
                    <a:pt x="502505" y="291264"/>
                  </a:moveTo>
                  <a:lnTo>
                    <a:pt x="456669" y="384577"/>
                  </a:lnTo>
                  <a:lnTo>
                    <a:pt x="525136" y="470750"/>
                  </a:lnTo>
                  <a:lnTo>
                    <a:pt x="519347" y="424834"/>
                  </a:lnTo>
                  <a:cubicBezTo>
                    <a:pt x="544786" y="424889"/>
                    <a:pt x="568593" y="427185"/>
                    <a:pt x="590093" y="431400"/>
                  </a:cubicBezTo>
                  <a:lnTo>
                    <a:pt x="600654" y="434755"/>
                  </a:lnTo>
                  <a:lnTo>
                    <a:pt x="647007" y="449482"/>
                  </a:lnTo>
                  <a:lnTo>
                    <a:pt x="662936" y="460772"/>
                  </a:lnTo>
                  <a:lnTo>
                    <a:pt x="678798" y="472015"/>
                  </a:lnTo>
                  <a:lnTo>
                    <a:pt x="648622" y="503688"/>
                  </a:lnTo>
                  <a:lnTo>
                    <a:pt x="648622" y="503689"/>
                  </a:lnTo>
                  <a:lnTo>
                    <a:pt x="607183" y="528765"/>
                  </a:lnTo>
                  <a:lnTo>
                    <a:pt x="593005" y="535112"/>
                  </a:lnTo>
                  <a:lnTo>
                    <a:pt x="564579" y="545674"/>
                  </a:lnTo>
                  <a:lnTo>
                    <a:pt x="479563" y="566151"/>
                  </a:lnTo>
                  <a:lnTo>
                    <a:pt x="490615" y="653806"/>
                  </a:lnTo>
                  <a:lnTo>
                    <a:pt x="551579" y="641830"/>
                  </a:lnTo>
                  <a:lnTo>
                    <a:pt x="567803" y="636106"/>
                  </a:lnTo>
                  <a:lnTo>
                    <a:pt x="577781" y="633818"/>
                  </a:lnTo>
                  <a:lnTo>
                    <a:pt x="587361" y="629205"/>
                  </a:lnTo>
                  <a:lnTo>
                    <a:pt x="606910" y="622308"/>
                  </a:lnTo>
                  <a:lnTo>
                    <a:pt x="627481" y="609890"/>
                  </a:lnTo>
                  <a:lnTo>
                    <a:pt x="646828" y="600575"/>
                  </a:lnTo>
                  <a:lnTo>
                    <a:pt x="659646" y="590472"/>
                  </a:lnTo>
                  <a:lnTo>
                    <a:pt x="664175" y="587738"/>
                  </a:lnTo>
                  <a:lnTo>
                    <a:pt x="666151" y="585345"/>
                  </a:lnTo>
                  <a:lnTo>
                    <a:pt x="672420" y="580404"/>
                  </a:lnTo>
                  <a:cubicBezTo>
                    <a:pt x="679815" y="573380"/>
                    <a:pt x="686029" y="566089"/>
                    <a:pt x="690917" y="558623"/>
                  </a:cubicBezTo>
                  <a:lnTo>
                    <a:pt x="694354" y="551187"/>
                  </a:lnTo>
                  <a:lnTo>
                    <a:pt x="696671" y="548381"/>
                  </a:lnTo>
                  <a:lnTo>
                    <a:pt x="697139" y="545162"/>
                  </a:lnTo>
                  <a:lnTo>
                    <a:pt x="701465" y="535802"/>
                  </a:lnTo>
                  <a:cubicBezTo>
                    <a:pt x="703561" y="528084"/>
                    <a:pt x="704190" y="520288"/>
                    <a:pt x="703209" y="512508"/>
                  </a:cubicBezTo>
                  <a:lnTo>
                    <a:pt x="692157" y="424854"/>
                  </a:lnTo>
                  <a:cubicBezTo>
                    <a:pt x="687297" y="386310"/>
                    <a:pt x="643544" y="356390"/>
                    <a:pt x="579041" y="343746"/>
                  </a:cubicBezTo>
                  <a:cubicBezTo>
                    <a:pt x="557541" y="339531"/>
                    <a:pt x="533734" y="337235"/>
                    <a:pt x="508295" y="337180"/>
                  </a:cubicBezTo>
                  <a:close/>
                  <a:moveTo>
                    <a:pt x="445352" y="0"/>
                  </a:moveTo>
                  <a:lnTo>
                    <a:pt x="890703" y="324017"/>
                  </a:lnTo>
                  <a:lnTo>
                    <a:pt x="720594" y="848288"/>
                  </a:lnTo>
                  <a:lnTo>
                    <a:pt x="170109" y="848288"/>
                  </a:lnTo>
                  <a:lnTo>
                    <a:pt x="0" y="324017"/>
                  </a:lnTo>
                  <a:close/>
                </a:path>
              </a:pathLst>
            </a:cu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58" name="TextBox 57"/>
            <p:cNvSpPr txBox="1"/>
            <p:nvPr/>
          </p:nvSpPr>
          <p:spPr>
            <a:xfrm>
              <a:off x="4849739" y="4853341"/>
              <a:ext cx="1139086" cy="282423"/>
            </a:xfrm>
            <a:prstGeom prst="rect">
              <a:avLst/>
            </a:prstGeom>
            <a:noFill/>
          </p:spPr>
          <p:txBody>
            <a:bodyPr wrap="square" rtlCol="0">
              <a:spAutoFit/>
            </a:bodyPr>
            <a:lstStyle/>
            <a:p>
              <a:pPr algn="ctr"/>
              <a:r>
                <a:rPr lang="en-US" sz="1199" dirty="0"/>
                <a:t>refresh token</a:t>
              </a:r>
            </a:p>
          </p:txBody>
        </p:sp>
      </p:grpSp>
      <p:grpSp>
        <p:nvGrpSpPr>
          <p:cNvPr id="41" name="Group 40"/>
          <p:cNvGrpSpPr/>
          <p:nvPr/>
        </p:nvGrpSpPr>
        <p:grpSpPr>
          <a:xfrm>
            <a:off x="10272992" y="5533391"/>
            <a:ext cx="817836" cy="612545"/>
            <a:chOff x="10071610" y="5425386"/>
            <a:chExt cx="801873" cy="600589"/>
          </a:xfrm>
        </p:grpSpPr>
        <p:sp>
          <p:nvSpPr>
            <p:cNvPr id="50" name="Rectangle 49"/>
            <p:cNvSpPr/>
            <p:nvPr/>
          </p:nvSpPr>
          <p:spPr>
            <a:xfrm>
              <a:off x="10071610" y="5425386"/>
              <a:ext cx="801873" cy="6005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53" name="Smiley Face 52"/>
            <p:cNvSpPr/>
            <p:nvPr/>
          </p:nvSpPr>
          <p:spPr>
            <a:xfrm>
              <a:off x="10259100" y="5527007"/>
              <a:ext cx="410561" cy="410561"/>
            </a:xfrm>
            <a:prstGeom prst="smileyFac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grpSp>
      <p:grpSp>
        <p:nvGrpSpPr>
          <p:cNvPr id="43" name="Group 42"/>
          <p:cNvGrpSpPr/>
          <p:nvPr/>
        </p:nvGrpSpPr>
        <p:grpSpPr>
          <a:xfrm>
            <a:off x="2506995" y="5159904"/>
            <a:ext cx="1005411" cy="1378515"/>
            <a:chOff x="2506995" y="5159904"/>
            <a:chExt cx="1005411" cy="1378515"/>
          </a:xfrm>
        </p:grpSpPr>
        <p:grpSp>
          <p:nvGrpSpPr>
            <p:cNvPr id="44" name="Group 43"/>
            <p:cNvGrpSpPr/>
            <p:nvPr/>
          </p:nvGrpSpPr>
          <p:grpSpPr>
            <a:xfrm>
              <a:off x="2506995" y="5159904"/>
              <a:ext cx="1005411" cy="1005411"/>
              <a:chOff x="5361365" y="1445282"/>
              <a:chExt cx="1458210" cy="1458210"/>
            </a:xfrm>
          </p:grpSpPr>
          <p:sp>
            <p:nvSpPr>
              <p:cNvPr id="59" name="Rectangle 58"/>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0" name="Rounded Rectangular Callout 59"/>
              <p:cNvSpPr/>
              <p:nvPr/>
            </p:nvSpPr>
            <p:spPr bwMode="auto">
              <a:xfrm>
                <a:off x="5633270" y="1817814"/>
                <a:ext cx="914400" cy="612648"/>
              </a:xfrm>
              <a:prstGeom prst="wedgeRoundRectCallout">
                <a:avLst>
                  <a:gd name="adj1" fmla="val -39947"/>
                  <a:gd name="adj2" fmla="val 79616"/>
                  <a:gd name="adj3" fmla="val 16667"/>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49" name="TextBox 48"/>
            <p:cNvSpPr txBox="1"/>
            <p:nvPr/>
          </p:nvSpPr>
          <p:spPr>
            <a:xfrm>
              <a:off x="2618467" y="6161734"/>
              <a:ext cx="783451" cy="376685"/>
            </a:xfrm>
            <a:prstGeom prst="rect">
              <a:avLst/>
            </a:prstGeom>
            <a:noFill/>
          </p:spPr>
          <p:txBody>
            <a:bodyPr wrap="none" rtlCol="0">
              <a:spAutoFit/>
            </a:bodyPr>
            <a:lstStyle/>
            <a:p>
              <a:pPr algn="ctr"/>
              <a:r>
                <a:rPr lang="en-US" dirty="0"/>
                <a:t>Client</a:t>
              </a:r>
            </a:p>
          </p:txBody>
        </p:sp>
      </p:grpSp>
      <p:grpSp>
        <p:nvGrpSpPr>
          <p:cNvPr id="10" name="Group 9"/>
          <p:cNvGrpSpPr/>
          <p:nvPr/>
        </p:nvGrpSpPr>
        <p:grpSpPr>
          <a:xfrm>
            <a:off x="3322636" y="3056697"/>
            <a:ext cx="3267248" cy="1925024"/>
            <a:chOff x="3322636" y="3056697"/>
            <a:chExt cx="3267248" cy="1925024"/>
          </a:xfrm>
        </p:grpSpPr>
        <p:grpSp>
          <p:nvGrpSpPr>
            <p:cNvPr id="19" name="Group 18"/>
            <p:cNvGrpSpPr/>
            <p:nvPr/>
          </p:nvGrpSpPr>
          <p:grpSpPr>
            <a:xfrm>
              <a:off x="3322636" y="3056697"/>
              <a:ext cx="3267248" cy="1925024"/>
              <a:chOff x="3256919" y="2997034"/>
              <a:chExt cx="3203476" cy="1887450"/>
            </a:xfrm>
          </p:grpSpPr>
          <p:cxnSp>
            <p:nvCxnSpPr>
              <p:cNvPr id="14" name="Straight Arrow Connector 13"/>
              <p:cNvCxnSpPr/>
              <p:nvPr/>
            </p:nvCxnSpPr>
            <p:spPr>
              <a:xfrm flipV="1">
                <a:off x="3444566" y="2997034"/>
                <a:ext cx="3015829" cy="18874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256919" y="4440824"/>
                <a:ext cx="333004" cy="3330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1</a:t>
                </a:r>
              </a:p>
            </p:txBody>
          </p:sp>
          <p:sp>
            <p:nvSpPr>
              <p:cNvPr id="40" name="TextBox 39"/>
              <p:cNvSpPr txBox="1"/>
              <p:nvPr/>
            </p:nvSpPr>
            <p:spPr>
              <a:xfrm>
                <a:off x="3671100" y="3756093"/>
                <a:ext cx="1394934" cy="374846"/>
              </a:xfrm>
              <a:prstGeom prst="rect">
                <a:avLst/>
              </a:prstGeom>
              <a:noFill/>
            </p:spPr>
            <p:txBody>
              <a:bodyPr wrap="none" rtlCol="0">
                <a:spAutoFit/>
              </a:bodyPr>
              <a:lstStyle/>
              <a:p>
                <a:r>
                  <a:rPr lang="en-US" sz="1836" dirty="0"/>
                  <a:t>&lt;Client ID&gt;</a:t>
                </a:r>
              </a:p>
            </p:txBody>
          </p:sp>
          <p:sp>
            <p:nvSpPr>
              <p:cNvPr id="42" name="Freeform 41"/>
              <p:cNvSpPr/>
              <p:nvPr>
                <p:custDataLst>
                  <p:custData r:id="rId9"/>
                </p:custDataLst>
              </p:nvPr>
            </p:nvSpPr>
            <p:spPr bwMode="auto">
              <a:xfrm>
                <a:off x="4833739" y="3477074"/>
                <a:ext cx="174977" cy="397426"/>
              </a:xfrm>
              <a:custGeom>
                <a:avLst/>
                <a:gdLst>
                  <a:gd name="connsiteX0" fmla="*/ 284818 w 569636"/>
                  <a:gd name="connsiteY0" fmla="*/ 94318 h 1293813"/>
                  <a:gd name="connsiteX1" fmla="*/ 94318 w 569636"/>
                  <a:gd name="connsiteY1" fmla="*/ 284818 h 1293813"/>
                  <a:gd name="connsiteX2" fmla="*/ 284818 w 569636"/>
                  <a:gd name="connsiteY2" fmla="*/ 475318 h 1293813"/>
                  <a:gd name="connsiteX3" fmla="*/ 475318 w 569636"/>
                  <a:gd name="connsiteY3" fmla="*/ 284818 h 1293813"/>
                  <a:gd name="connsiteX4" fmla="*/ 284818 w 569636"/>
                  <a:gd name="connsiteY4" fmla="*/ 94318 h 1293813"/>
                  <a:gd name="connsiteX5" fmla="*/ 284818 w 569636"/>
                  <a:gd name="connsiteY5" fmla="*/ 0 h 1293813"/>
                  <a:gd name="connsiteX6" fmla="*/ 569636 w 569636"/>
                  <a:gd name="connsiteY6" fmla="*/ 284818 h 1293813"/>
                  <a:gd name="connsiteX7" fmla="*/ 395682 w 569636"/>
                  <a:gd name="connsiteY7" fmla="*/ 547254 h 1293813"/>
                  <a:gd name="connsiteX8" fmla="*/ 361018 w 569636"/>
                  <a:gd name="connsiteY8" fmla="*/ 554252 h 1293813"/>
                  <a:gd name="connsiteX9" fmla="*/ 361018 w 569636"/>
                  <a:gd name="connsiteY9" fmla="*/ 1293813 h 1293813"/>
                  <a:gd name="connsiteX10" fmla="*/ 208618 w 569636"/>
                  <a:gd name="connsiteY10" fmla="*/ 1293813 h 1293813"/>
                  <a:gd name="connsiteX11" fmla="*/ 208618 w 569636"/>
                  <a:gd name="connsiteY11" fmla="*/ 1255436 h 1293813"/>
                  <a:gd name="connsiteX12" fmla="*/ 0 w 569636"/>
                  <a:gd name="connsiteY12" fmla="*/ 1255436 h 1293813"/>
                  <a:gd name="connsiteX13" fmla="*/ 0 w 569636"/>
                  <a:gd name="connsiteY13" fmla="*/ 1148210 h 1293813"/>
                  <a:gd name="connsiteX14" fmla="*/ 11309 w 569636"/>
                  <a:gd name="connsiteY14" fmla="*/ 1150653 h 1293813"/>
                  <a:gd name="connsiteX15" fmla="*/ 82514 w 569636"/>
                  <a:gd name="connsiteY15" fmla="*/ 1074453 h 1293813"/>
                  <a:gd name="connsiteX16" fmla="*/ 11309 w 569636"/>
                  <a:gd name="connsiteY16" fmla="*/ 998253 h 1293813"/>
                  <a:gd name="connsiteX17" fmla="*/ 0 w 569636"/>
                  <a:gd name="connsiteY17" fmla="*/ 1000696 h 1293813"/>
                  <a:gd name="connsiteX18" fmla="*/ 0 w 569636"/>
                  <a:gd name="connsiteY18" fmla="*/ 912813 h 1293813"/>
                  <a:gd name="connsiteX19" fmla="*/ 208618 w 569636"/>
                  <a:gd name="connsiteY19" fmla="*/ 912813 h 1293813"/>
                  <a:gd name="connsiteX20" fmla="*/ 208618 w 569636"/>
                  <a:gd name="connsiteY20" fmla="*/ 554252 h 1293813"/>
                  <a:gd name="connsiteX21" fmla="*/ 173954 w 569636"/>
                  <a:gd name="connsiteY21" fmla="*/ 547254 h 1293813"/>
                  <a:gd name="connsiteX22" fmla="*/ 0 w 569636"/>
                  <a:gd name="connsiteY22" fmla="*/ 284818 h 1293813"/>
                  <a:gd name="connsiteX23" fmla="*/ 284818 w 569636"/>
                  <a:gd name="connsiteY23" fmla="*/ 0 h 1293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69636" h="1293813">
                    <a:moveTo>
                      <a:pt x="284818" y="94318"/>
                    </a:moveTo>
                    <a:cubicBezTo>
                      <a:pt x="179608" y="94318"/>
                      <a:pt x="94318" y="179608"/>
                      <a:pt x="94318" y="284818"/>
                    </a:cubicBezTo>
                    <a:cubicBezTo>
                      <a:pt x="94318" y="390028"/>
                      <a:pt x="179608" y="475318"/>
                      <a:pt x="284818" y="475318"/>
                    </a:cubicBezTo>
                    <a:cubicBezTo>
                      <a:pt x="390028" y="475318"/>
                      <a:pt x="475318" y="390028"/>
                      <a:pt x="475318" y="284818"/>
                    </a:cubicBezTo>
                    <a:cubicBezTo>
                      <a:pt x="475318" y="179608"/>
                      <a:pt x="390028" y="94318"/>
                      <a:pt x="284818" y="94318"/>
                    </a:cubicBezTo>
                    <a:close/>
                    <a:moveTo>
                      <a:pt x="284818" y="0"/>
                    </a:moveTo>
                    <a:cubicBezTo>
                      <a:pt x="442119" y="0"/>
                      <a:pt x="569636" y="127517"/>
                      <a:pt x="569636" y="284818"/>
                    </a:cubicBezTo>
                    <a:cubicBezTo>
                      <a:pt x="569636" y="402794"/>
                      <a:pt x="497908" y="504016"/>
                      <a:pt x="395682" y="547254"/>
                    </a:cubicBezTo>
                    <a:lnTo>
                      <a:pt x="361018" y="554252"/>
                    </a:lnTo>
                    <a:lnTo>
                      <a:pt x="361018" y="1293813"/>
                    </a:lnTo>
                    <a:lnTo>
                      <a:pt x="208618" y="1293813"/>
                    </a:lnTo>
                    <a:lnTo>
                      <a:pt x="208618" y="1255436"/>
                    </a:lnTo>
                    <a:lnTo>
                      <a:pt x="0" y="1255436"/>
                    </a:lnTo>
                    <a:lnTo>
                      <a:pt x="0" y="1148210"/>
                    </a:lnTo>
                    <a:lnTo>
                      <a:pt x="11309" y="1150653"/>
                    </a:lnTo>
                    <a:cubicBezTo>
                      <a:pt x="50634" y="1150653"/>
                      <a:pt x="82514" y="1116537"/>
                      <a:pt x="82514" y="1074453"/>
                    </a:cubicBezTo>
                    <a:cubicBezTo>
                      <a:pt x="82514" y="1032369"/>
                      <a:pt x="50634" y="998253"/>
                      <a:pt x="11309" y="998253"/>
                    </a:cubicBezTo>
                    <a:lnTo>
                      <a:pt x="0" y="1000696"/>
                    </a:lnTo>
                    <a:lnTo>
                      <a:pt x="0" y="912813"/>
                    </a:lnTo>
                    <a:lnTo>
                      <a:pt x="208618" y="912813"/>
                    </a:lnTo>
                    <a:lnTo>
                      <a:pt x="208618" y="554252"/>
                    </a:lnTo>
                    <a:lnTo>
                      <a:pt x="173954" y="547254"/>
                    </a:lnTo>
                    <a:cubicBezTo>
                      <a:pt x="71728" y="504016"/>
                      <a:pt x="0" y="402794"/>
                      <a:pt x="0" y="284818"/>
                    </a:cubicBezTo>
                    <a:cubicBezTo>
                      <a:pt x="0" y="127517"/>
                      <a:pt x="127517" y="0"/>
                      <a:pt x="284818" y="0"/>
                    </a:cubicBezTo>
                    <a:close/>
                  </a:path>
                </a:pathLst>
              </a:cu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7222" tIns="67222" rIns="25211" bIns="25211" anchor="b" anchorCtr="0"/>
              <a:lstStyle/>
              <a:p>
                <a:pPr defTabSz="685467"/>
                <a:endParaRPr lang="en-US" sz="735" spc="-75" dirty="0">
                  <a:gradFill>
                    <a:gsLst>
                      <a:gs pos="0">
                        <a:srgbClr val="FFFFFF"/>
                      </a:gs>
                      <a:gs pos="100000">
                        <a:srgbClr val="FFFFFF"/>
                      </a:gs>
                    </a:gsLst>
                    <a:lin ang="5400000" scaled="0"/>
                  </a:gradFill>
                  <a:ea typeface="Segoe UI" pitchFamily="34" charset="0"/>
                  <a:cs typeface="Segoe UI" pitchFamily="34" charset="0"/>
                </a:endParaRPr>
              </a:p>
            </p:txBody>
          </p:sp>
        </p:grpSp>
        <p:sp>
          <p:nvSpPr>
            <p:cNvPr id="61" name="TextBox 60"/>
            <p:cNvSpPr txBox="1"/>
            <p:nvPr/>
          </p:nvSpPr>
          <p:spPr>
            <a:xfrm>
              <a:off x="4683190" y="3267398"/>
              <a:ext cx="670376" cy="338554"/>
            </a:xfrm>
            <a:prstGeom prst="rect">
              <a:avLst/>
            </a:prstGeom>
            <a:noFill/>
          </p:spPr>
          <p:txBody>
            <a:bodyPr wrap="none" rtlCol="0">
              <a:spAutoFit/>
            </a:bodyPr>
            <a:lstStyle/>
            <a:p>
              <a:r>
                <a:rPr lang="en-US" sz="1600" dirty="0" smtClean="0"/>
                <a:t>client</a:t>
              </a:r>
            </a:p>
          </p:txBody>
        </p:sp>
      </p:grpSp>
    </p:spTree>
    <p:extLst>
      <p:ext uri="{BB962C8B-B14F-4D97-AF65-F5344CB8AC3E}">
        <p14:creationId xmlns:p14="http://schemas.microsoft.com/office/powerpoint/2010/main" val="10474393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70833E-6 0 L 0.07357 -0.08958 " pathEditMode="relative" rAng="0" ptsTypes="AA">
                                      <p:cBhvr>
                                        <p:cTn id="6" dur="1000" fill="hold"/>
                                        <p:tgtEl>
                                          <p:spTgt spid="45"/>
                                        </p:tgtEl>
                                        <p:attrNameLst>
                                          <p:attrName>ppt_x</p:attrName>
                                          <p:attrName>ppt_y</p:attrName>
                                        </p:attrNameLst>
                                      </p:cBhvr>
                                      <p:rCtr x="3672" y="-4491"/>
                                    </p:animMotion>
                                  </p:childTnLst>
                                </p:cTn>
                              </p:par>
                            </p:childTnLst>
                          </p:cTn>
                        </p:par>
                        <p:par>
                          <p:cTn id="7" fill="hold">
                            <p:stCondLst>
                              <p:cond delay="1000"/>
                            </p:stCondLst>
                            <p:childTnLst>
                              <p:par>
                                <p:cTn id="8" presetID="1" presetClass="entr" presetSubtype="0"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52"/>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5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nodeType="clickEffect">
                                  <p:stCondLst>
                                    <p:cond delay="0"/>
                                  </p:stCondLst>
                                  <p:childTnLst>
                                    <p:animMotion origin="layout" path="M 5E-6 3.7037E-7 L -0.30417 0.22616 " pathEditMode="relative" rAng="0" ptsTypes="AA">
                                      <p:cBhvr>
                                        <p:cTn id="21" dur="2000" fill="hold"/>
                                        <p:tgtEl>
                                          <p:spTgt spid="52"/>
                                        </p:tgtEl>
                                        <p:attrNameLst>
                                          <p:attrName>ppt_x</p:attrName>
                                          <p:attrName>ppt_y</p:attrName>
                                        </p:attrNameLst>
                                      </p:cBhvr>
                                      <p:rCtr x="-15208" y="11296"/>
                                    </p:animMotion>
                                  </p:childTnLst>
                                </p:cTn>
                              </p:par>
                              <p:par>
                                <p:cTn id="22" presetID="42" presetClass="path" presetSubtype="0" accel="50000" decel="50000" fill="hold" nodeType="withEffect">
                                  <p:stCondLst>
                                    <p:cond delay="0"/>
                                  </p:stCondLst>
                                  <p:childTnLst>
                                    <p:animMotion origin="layout" path="M -1.04167E-6 1.48148E-6 L -0.36328 0.18287 " pathEditMode="relative" rAng="0" ptsTypes="AA">
                                      <p:cBhvr>
                                        <p:cTn id="23" dur="2000" fill="hold"/>
                                        <p:tgtEl>
                                          <p:spTgt spid="56"/>
                                        </p:tgtEl>
                                        <p:attrNameLst>
                                          <p:attrName>ppt_x</p:attrName>
                                          <p:attrName>ppt_y</p:attrName>
                                        </p:attrNameLst>
                                      </p:cBhvr>
                                      <p:rCtr x="-18164" y="91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OAuth</a:t>
            </a:r>
            <a:r>
              <a:rPr lang="en-US" dirty="0" smtClean="0"/>
              <a:t> 2.0 – resource request</a:t>
            </a:r>
            <a:endParaRPr lang="en-US" dirty="0"/>
          </a:p>
        </p:txBody>
      </p:sp>
      <p:grpSp>
        <p:nvGrpSpPr>
          <p:cNvPr id="3" name="Group 2"/>
          <p:cNvGrpSpPr/>
          <p:nvPr>
            <p:custDataLst>
              <p:custData r:id="rId1"/>
            </p:custDataLst>
          </p:nvPr>
        </p:nvGrpSpPr>
        <p:grpSpPr>
          <a:xfrm>
            <a:off x="8399157" y="5157295"/>
            <a:ext cx="2145139" cy="1373767"/>
            <a:chOff x="3173967" y="3901278"/>
            <a:chExt cx="2262553" cy="1448959"/>
          </a:xfrm>
        </p:grpSpPr>
        <p:sp>
          <p:nvSpPr>
            <p:cNvPr id="4" name="Freeform 3"/>
            <p:cNvSpPr/>
            <p:nvPr/>
          </p:nvSpPr>
          <p:spPr bwMode="auto">
            <a:xfrm>
              <a:off x="3783341" y="3901278"/>
              <a:ext cx="1043784" cy="1043784"/>
            </a:xfrm>
            <a:custGeom>
              <a:avLst/>
              <a:gdLst>
                <a:gd name="connsiteX0" fmla="*/ 1409700 w 2819400"/>
                <a:gd name="connsiteY0" fmla="*/ 952500 h 2819400"/>
                <a:gd name="connsiteX1" fmla="*/ 1866900 w 2819400"/>
                <a:gd name="connsiteY1" fmla="*/ 1409700 h 2819400"/>
                <a:gd name="connsiteX2" fmla="*/ 1409700 w 2819400"/>
                <a:gd name="connsiteY2" fmla="*/ 1866900 h 2819400"/>
                <a:gd name="connsiteX3" fmla="*/ 952500 w 2819400"/>
                <a:gd name="connsiteY3" fmla="*/ 1409700 h 2819400"/>
                <a:gd name="connsiteX4" fmla="*/ 1409700 w 2819400"/>
                <a:gd name="connsiteY4" fmla="*/ 952500 h 2819400"/>
                <a:gd name="connsiteX5" fmla="*/ 1333500 w 2819400"/>
                <a:gd name="connsiteY5" fmla="*/ 419100 h 2819400"/>
                <a:gd name="connsiteX6" fmla="*/ 1333500 w 2819400"/>
                <a:gd name="connsiteY6" fmla="*/ 588645 h 2819400"/>
                <a:gd name="connsiteX7" fmla="*/ 1237641 w 2819400"/>
                <a:gd name="connsiteY7" fmla="*/ 599554 h 2819400"/>
                <a:gd name="connsiteX8" fmla="*/ 1159408 w 2819400"/>
                <a:gd name="connsiteY8" fmla="*/ 625030 h 2819400"/>
                <a:gd name="connsiteX9" fmla="*/ 1092784 w 2819400"/>
                <a:gd name="connsiteY9" fmla="*/ 468074 h 2819400"/>
                <a:gd name="connsiteX10" fmla="*/ 952499 w 2819400"/>
                <a:gd name="connsiteY10" fmla="*/ 527622 h 2819400"/>
                <a:gd name="connsiteX11" fmla="*/ 1017714 w 2819400"/>
                <a:gd name="connsiteY11" fmla="*/ 681258 h 2819400"/>
                <a:gd name="connsiteX12" fmla="*/ 995010 w 2819400"/>
                <a:gd name="connsiteY12" fmla="*/ 692834 h 2819400"/>
                <a:gd name="connsiteX13" fmla="*/ 904432 w 2819400"/>
                <a:gd name="connsiteY13" fmla="*/ 753403 h 2819400"/>
                <a:gd name="connsiteX14" fmla="*/ 870603 w 2819400"/>
                <a:gd name="connsiteY14" fmla="*/ 783170 h 2819400"/>
                <a:gd name="connsiteX15" fmla="*/ 750055 w 2819400"/>
                <a:gd name="connsiteY15" fmla="*/ 666758 h 2819400"/>
                <a:gd name="connsiteX16" fmla="*/ 644189 w 2819400"/>
                <a:gd name="connsiteY16" fmla="*/ 776385 h 2819400"/>
                <a:gd name="connsiteX17" fmla="*/ 764315 w 2819400"/>
                <a:gd name="connsiteY17" fmla="*/ 892389 h 2819400"/>
                <a:gd name="connsiteX18" fmla="*/ 749317 w 2819400"/>
                <a:gd name="connsiteY18" fmla="*/ 909661 h 2819400"/>
                <a:gd name="connsiteX19" fmla="*/ 687550 w 2819400"/>
                <a:gd name="connsiteY19" fmla="*/ 1004175 h 2819400"/>
                <a:gd name="connsiteX20" fmla="*/ 674871 w 2819400"/>
                <a:gd name="connsiteY20" fmla="*/ 1030626 h 2819400"/>
                <a:gd name="connsiteX21" fmla="*/ 519777 w 2819400"/>
                <a:gd name="connsiteY21" fmla="*/ 967963 h 2819400"/>
                <a:gd name="connsiteX22" fmla="*/ 462687 w 2819400"/>
                <a:gd name="connsiteY22" fmla="*/ 1109266 h 2819400"/>
                <a:gd name="connsiteX23" fmla="*/ 616892 w 2819400"/>
                <a:gd name="connsiteY23" fmla="*/ 1171569 h 2819400"/>
                <a:gd name="connsiteX24" fmla="*/ 614115 w 2819400"/>
                <a:gd name="connsiteY24" fmla="*/ 1179584 h 2819400"/>
                <a:gd name="connsiteX25" fmla="*/ 590611 w 2819400"/>
                <a:gd name="connsiteY25" fmla="*/ 1286378 h 2819400"/>
                <a:gd name="connsiteX26" fmla="*/ 586601 w 2819400"/>
                <a:gd name="connsiteY26" fmla="*/ 1333500 h 2819400"/>
                <a:gd name="connsiteX27" fmla="*/ 419100 w 2819400"/>
                <a:gd name="connsiteY27" fmla="*/ 1333500 h 2819400"/>
                <a:gd name="connsiteX28" fmla="*/ 419100 w 2819400"/>
                <a:gd name="connsiteY28" fmla="*/ 1485900 h 2819400"/>
                <a:gd name="connsiteX29" fmla="*/ 585667 w 2819400"/>
                <a:gd name="connsiteY29" fmla="*/ 1485900 h 2819400"/>
                <a:gd name="connsiteX30" fmla="*/ 586271 w 2819400"/>
                <a:gd name="connsiteY30" fmla="*/ 1499335 h 2819400"/>
                <a:gd name="connsiteX31" fmla="*/ 604381 w 2819400"/>
                <a:gd name="connsiteY31" fmla="*/ 1603015 h 2819400"/>
                <a:gd name="connsiteX32" fmla="*/ 623507 w 2819400"/>
                <a:gd name="connsiteY32" fmla="*/ 1660639 h 2819400"/>
                <a:gd name="connsiteX33" fmla="*/ 468074 w 2819400"/>
                <a:gd name="connsiteY33" fmla="*/ 1726616 h 2819400"/>
                <a:gd name="connsiteX34" fmla="*/ 527622 w 2819400"/>
                <a:gd name="connsiteY34" fmla="*/ 1866901 h 2819400"/>
                <a:gd name="connsiteX35" fmla="*/ 683091 w 2819400"/>
                <a:gd name="connsiteY35" fmla="*/ 1800908 h 2819400"/>
                <a:gd name="connsiteX36" fmla="*/ 713905 w 2819400"/>
                <a:gd name="connsiteY36" fmla="*/ 1858905 h 2819400"/>
                <a:gd name="connsiteX37" fmla="*/ 776434 w 2819400"/>
                <a:gd name="connsiteY37" fmla="*/ 1943602 h 2819400"/>
                <a:gd name="connsiteX38" fmla="*/ 782287 w 2819400"/>
                <a:gd name="connsiteY38" fmla="*/ 1949711 h 2819400"/>
                <a:gd name="connsiteX39" fmla="*/ 666758 w 2819400"/>
                <a:gd name="connsiteY39" fmla="*/ 2069345 h 2819400"/>
                <a:gd name="connsiteX40" fmla="*/ 776385 w 2819400"/>
                <a:gd name="connsiteY40" fmla="*/ 2175211 h 2819400"/>
                <a:gd name="connsiteX41" fmla="*/ 892759 w 2819400"/>
                <a:gd name="connsiteY41" fmla="*/ 2054702 h 2819400"/>
                <a:gd name="connsiteX42" fmla="*/ 933621 w 2819400"/>
                <a:gd name="connsiteY42" fmla="*/ 2087532 h 2819400"/>
                <a:gd name="connsiteX43" fmla="*/ 1027223 w 2819400"/>
                <a:gd name="connsiteY43" fmla="*/ 2144281 h 2819400"/>
                <a:gd name="connsiteX44" fmla="*/ 1030176 w 2819400"/>
                <a:gd name="connsiteY44" fmla="*/ 2145640 h 2819400"/>
                <a:gd name="connsiteX45" fmla="*/ 967963 w 2819400"/>
                <a:gd name="connsiteY45" fmla="*/ 2299623 h 2819400"/>
                <a:gd name="connsiteX46" fmla="*/ 1109266 w 2819400"/>
                <a:gd name="connsiteY46" fmla="*/ 2356713 h 2819400"/>
                <a:gd name="connsiteX47" fmla="*/ 1171569 w 2819400"/>
                <a:gd name="connsiteY47" fmla="*/ 2202508 h 2819400"/>
                <a:gd name="connsiteX48" fmla="*/ 1179584 w 2819400"/>
                <a:gd name="connsiteY48" fmla="*/ 2205285 h 2819400"/>
                <a:gd name="connsiteX49" fmla="*/ 1260524 w 2819400"/>
                <a:gd name="connsiteY49" fmla="*/ 2224452 h 2819400"/>
                <a:gd name="connsiteX50" fmla="*/ 1333500 w 2819400"/>
                <a:gd name="connsiteY50" fmla="*/ 2230522 h 2819400"/>
                <a:gd name="connsiteX51" fmla="*/ 1333500 w 2819400"/>
                <a:gd name="connsiteY51" fmla="*/ 2400300 h 2819400"/>
                <a:gd name="connsiteX52" fmla="*/ 1485900 w 2819400"/>
                <a:gd name="connsiteY52" fmla="*/ 2400300 h 2819400"/>
                <a:gd name="connsiteX53" fmla="*/ 1485900 w 2819400"/>
                <a:gd name="connsiteY53" fmla="*/ 2230755 h 2819400"/>
                <a:gd name="connsiteX54" fmla="*/ 1581759 w 2819400"/>
                <a:gd name="connsiteY54" fmla="*/ 2219846 h 2819400"/>
                <a:gd name="connsiteX55" fmla="*/ 1659992 w 2819400"/>
                <a:gd name="connsiteY55" fmla="*/ 2194370 h 2819400"/>
                <a:gd name="connsiteX56" fmla="*/ 1726616 w 2819400"/>
                <a:gd name="connsiteY56" fmla="*/ 2351326 h 2819400"/>
                <a:gd name="connsiteX57" fmla="*/ 1866901 w 2819400"/>
                <a:gd name="connsiteY57" fmla="*/ 2291779 h 2819400"/>
                <a:gd name="connsiteX58" fmla="*/ 1801686 w 2819400"/>
                <a:gd name="connsiteY58" fmla="*/ 2138142 h 2819400"/>
                <a:gd name="connsiteX59" fmla="*/ 1824391 w 2819400"/>
                <a:gd name="connsiteY59" fmla="*/ 2126566 h 2819400"/>
                <a:gd name="connsiteX60" fmla="*/ 1914968 w 2819400"/>
                <a:gd name="connsiteY60" fmla="*/ 2065997 h 2819400"/>
                <a:gd name="connsiteX61" fmla="*/ 1948797 w 2819400"/>
                <a:gd name="connsiteY61" fmla="*/ 2036230 h 2819400"/>
                <a:gd name="connsiteX62" fmla="*/ 2069345 w 2819400"/>
                <a:gd name="connsiteY62" fmla="*/ 2152642 h 2819400"/>
                <a:gd name="connsiteX63" fmla="*/ 2175211 w 2819400"/>
                <a:gd name="connsiteY63" fmla="*/ 2043015 h 2819400"/>
                <a:gd name="connsiteX64" fmla="*/ 2055085 w 2819400"/>
                <a:gd name="connsiteY64" fmla="*/ 1927011 h 2819400"/>
                <a:gd name="connsiteX65" fmla="*/ 2070083 w 2819400"/>
                <a:gd name="connsiteY65" fmla="*/ 1909739 h 2819400"/>
                <a:gd name="connsiteX66" fmla="*/ 2131851 w 2819400"/>
                <a:gd name="connsiteY66" fmla="*/ 1815225 h 2819400"/>
                <a:gd name="connsiteX67" fmla="*/ 2144529 w 2819400"/>
                <a:gd name="connsiteY67" fmla="*/ 1788775 h 2819400"/>
                <a:gd name="connsiteX68" fmla="*/ 2299623 w 2819400"/>
                <a:gd name="connsiteY68" fmla="*/ 1851437 h 2819400"/>
                <a:gd name="connsiteX69" fmla="*/ 2356713 w 2819400"/>
                <a:gd name="connsiteY69" fmla="*/ 1710134 h 2819400"/>
                <a:gd name="connsiteX70" fmla="*/ 2202508 w 2819400"/>
                <a:gd name="connsiteY70" fmla="*/ 1647831 h 2819400"/>
                <a:gd name="connsiteX71" fmla="*/ 2205285 w 2819400"/>
                <a:gd name="connsiteY71" fmla="*/ 1639816 h 2819400"/>
                <a:gd name="connsiteX72" fmla="*/ 2228789 w 2819400"/>
                <a:gd name="connsiteY72" fmla="*/ 1533022 h 2819400"/>
                <a:gd name="connsiteX73" fmla="*/ 2232799 w 2819400"/>
                <a:gd name="connsiteY73" fmla="*/ 1485900 h 2819400"/>
                <a:gd name="connsiteX74" fmla="*/ 2400300 w 2819400"/>
                <a:gd name="connsiteY74" fmla="*/ 1485900 h 2819400"/>
                <a:gd name="connsiteX75" fmla="*/ 2400300 w 2819400"/>
                <a:gd name="connsiteY75" fmla="*/ 1333500 h 2819400"/>
                <a:gd name="connsiteX76" fmla="*/ 2233733 w 2819400"/>
                <a:gd name="connsiteY76" fmla="*/ 1333500 h 2819400"/>
                <a:gd name="connsiteX77" fmla="*/ 2233129 w 2819400"/>
                <a:gd name="connsiteY77" fmla="*/ 1320065 h 2819400"/>
                <a:gd name="connsiteX78" fmla="*/ 2215019 w 2819400"/>
                <a:gd name="connsiteY78" fmla="*/ 1216385 h 2819400"/>
                <a:gd name="connsiteX79" fmla="*/ 2195893 w 2819400"/>
                <a:gd name="connsiteY79" fmla="*/ 1158761 h 2819400"/>
                <a:gd name="connsiteX80" fmla="*/ 2351326 w 2819400"/>
                <a:gd name="connsiteY80" fmla="*/ 1092784 h 2819400"/>
                <a:gd name="connsiteX81" fmla="*/ 2291778 w 2819400"/>
                <a:gd name="connsiteY81" fmla="*/ 952499 h 2819400"/>
                <a:gd name="connsiteX82" fmla="*/ 2136309 w 2819400"/>
                <a:gd name="connsiteY82" fmla="*/ 1018492 h 2819400"/>
                <a:gd name="connsiteX83" fmla="*/ 2105495 w 2819400"/>
                <a:gd name="connsiteY83" fmla="*/ 960495 h 2819400"/>
                <a:gd name="connsiteX84" fmla="*/ 2042966 w 2819400"/>
                <a:gd name="connsiteY84" fmla="*/ 875798 h 2819400"/>
                <a:gd name="connsiteX85" fmla="*/ 2037113 w 2819400"/>
                <a:gd name="connsiteY85" fmla="*/ 869689 h 2819400"/>
                <a:gd name="connsiteX86" fmla="*/ 2152642 w 2819400"/>
                <a:gd name="connsiteY86" fmla="*/ 750055 h 2819400"/>
                <a:gd name="connsiteX87" fmla="*/ 2043015 w 2819400"/>
                <a:gd name="connsiteY87" fmla="*/ 644189 h 2819400"/>
                <a:gd name="connsiteX88" fmla="*/ 1926641 w 2819400"/>
                <a:gd name="connsiteY88" fmla="*/ 764698 h 2819400"/>
                <a:gd name="connsiteX89" fmla="*/ 1885779 w 2819400"/>
                <a:gd name="connsiteY89" fmla="*/ 731868 h 2819400"/>
                <a:gd name="connsiteX90" fmla="*/ 1792177 w 2819400"/>
                <a:gd name="connsiteY90" fmla="*/ 675118 h 2819400"/>
                <a:gd name="connsiteX91" fmla="*/ 1789224 w 2819400"/>
                <a:gd name="connsiteY91" fmla="*/ 673760 h 2819400"/>
                <a:gd name="connsiteX92" fmla="*/ 1851437 w 2819400"/>
                <a:gd name="connsiteY92" fmla="*/ 519777 h 2819400"/>
                <a:gd name="connsiteX93" fmla="*/ 1710134 w 2819400"/>
                <a:gd name="connsiteY93" fmla="*/ 462687 h 2819400"/>
                <a:gd name="connsiteX94" fmla="*/ 1647831 w 2819400"/>
                <a:gd name="connsiteY94" fmla="*/ 616892 h 2819400"/>
                <a:gd name="connsiteX95" fmla="*/ 1639816 w 2819400"/>
                <a:gd name="connsiteY95" fmla="*/ 614115 h 2819400"/>
                <a:gd name="connsiteX96" fmla="*/ 1558876 w 2819400"/>
                <a:gd name="connsiteY96" fmla="*/ 594948 h 2819400"/>
                <a:gd name="connsiteX97" fmla="*/ 1485900 w 2819400"/>
                <a:gd name="connsiteY97" fmla="*/ 588878 h 2819400"/>
                <a:gd name="connsiteX98" fmla="*/ 1485900 w 2819400"/>
                <a:gd name="connsiteY98" fmla="*/ 419100 h 2819400"/>
                <a:gd name="connsiteX99" fmla="*/ 0 w 2819400"/>
                <a:gd name="connsiteY99" fmla="*/ 0 h 2819400"/>
                <a:gd name="connsiteX100" fmla="*/ 2819400 w 2819400"/>
                <a:gd name="connsiteY100" fmla="*/ 0 h 2819400"/>
                <a:gd name="connsiteX101" fmla="*/ 2819400 w 2819400"/>
                <a:gd name="connsiteY101" fmla="*/ 2819400 h 2819400"/>
                <a:gd name="connsiteX102" fmla="*/ 0 w 2819400"/>
                <a:gd name="connsiteY102" fmla="*/ 281940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819400" h="2819400">
                  <a:moveTo>
                    <a:pt x="1409700" y="952500"/>
                  </a:moveTo>
                  <a:cubicBezTo>
                    <a:pt x="1662205" y="952500"/>
                    <a:pt x="1866900" y="1157195"/>
                    <a:pt x="1866900" y="1409700"/>
                  </a:cubicBezTo>
                  <a:cubicBezTo>
                    <a:pt x="1866900" y="1662205"/>
                    <a:pt x="1662205" y="1866900"/>
                    <a:pt x="1409700" y="1866900"/>
                  </a:cubicBezTo>
                  <a:cubicBezTo>
                    <a:pt x="1157195" y="1866900"/>
                    <a:pt x="952500" y="1662205"/>
                    <a:pt x="952500" y="1409700"/>
                  </a:cubicBezTo>
                  <a:cubicBezTo>
                    <a:pt x="952500" y="1157195"/>
                    <a:pt x="1157195" y="952500"/>
                    <a:pt x="1409700" y="952500"/>
                  </a:cubicBezTo>
                  <a:close/>
                  <a:moveTo>
                    <a:pt x="1333500" y="419100"/>
                  </a:moveTo>
                  <a:lnTo>
                    <a:pt x="1333500" y="588645"/>
                  </a:lnTo>
                  <a:lnTo>
                    <a:pt x="1237641" y="599554"/>
                  </a:lnTo>
                  <a:lnTo>
                    <a:pt x="1159408" y="625030"/>
                  </a:lnTo>
                  <a:lnTo>
                    <a:pt x="1092784" y="468074"/>
                  </a:lnTo>
                  <a:lnTo>
                    <a:pt x="952499" y="527622"/>
                  </a:lnTo>
                  <a:lnTo>
                    <a:pt x="1017714" y="681258"/>
                  </a:lnTo>
                  <a:lnTo>
                    <a:pt x="995010" y="692834"/>
                  </a:lnTo>
                  <a:cubicBezTo>
                    <a:pt x="963601" y="710974"/>
                    <a:pt x="933332" y="731197"/>
                    <a:pt x="904432" y="753403"/>
                  </a:cubicBezTo>
                  <a:lnTo>
                    <a:pt x="870603" y="783170"/>
                  </a:lnTo>
                  <a:lnTo>
                    <a:pt x="750055" y="666758"/>
                  </a:lnTo>
                  <a:lnTo>
                    <a:pt x="644189" y="776385"/>
                  </a:lnTo>
                  <a:lnTo>
                    <a:pt x="764315" y="892389"/>
                  </a:lnTo>
                  <a:lnTo>
                    <a:pt x="749317" y="909661"/>
                  </a:lnTo>
                  <a:cubicBezTo>
                    <a:pt x="726820" y="939410"/>
                    <a:pt x="706153" y="970948"/>
                    <a:pt x="687550" y="1004175"/>
                  </a:cubicBezTo>
                  <a:lnTo>
                    <a:pt x="674871" y="1030626"/>
                  </a:lnTo>
                  <a:lnTo>
                    <a:pt x="519777" y="967963"/>
                  </a:lnTo>
                  <a:lnTo>
                    <a:pt x="462687" y="1109266"/>
                  </a:lnTo>
                  <a:lnTo>
                    <a:pt x="616892" y="1171569"/>
                  </a:lnTo>
                  <a:lnTo>
                    <a:pt x="614115" y="1179584"/>
                  </a:lnTo>
                  <a:cubicBezTo>
                    <a:pt x="603822" y="1215010"/>
                    <a:pt x="596017" y="1250677"/>
                    <a:pt x="590611" y="1286378"/>
                  </a:cubicBezTo>
                  <a:lnTo>
                    <a:pt x="586601" y="1333500"/>
                  </a:lnTo>
                  <a:lnTo>
                    <a:pt x="419100" y="1333500"/>
                  </a:lnTo>
                  <a:lnTo>
                    <a:pt x="419100" y="1485900"/>
                  </a:lnTo>
                  <a:lnTo>
                    <a:pt x="585667" y="1485900"/>
                  </a:lnTo>
                  <a:lnTo>
                    <a:pt x="586271" y="1499335"/>
                  </a:lnTo>
                  <a:cubicBezTo>
                    <a:pt x="590113" y="1534344"/>
                    <a:pt x="596179" y="1568973"/>
                    <a:pt x="604381" y="1603015"/>
                  </a:cubicBezTo>
                  <a:lnTo>
                    <a:pt x="623507" y="1660639"/>
                  </a:lnTo>
                  <a:lnTo>
                    <a:pt x="468074" y="1726616"/>
                  </a:lnTo>
                  <a:lnTo>
                    <a:pt x="527622" y="1866901"/>
                  </a:lnTo>
                  <a:lnTo>
                    <a:pt x="683091" y="1800908"/>
                  </a:lnTo>
                  <a:lnTo>
                    <a:pt x="713905" y="1858905"/>
                  </a:lnTo>
                  <a:cubicBezTo>
                    <a:pt x="732875" y="1888345"/>
                    <a:pt x="753748" y="1916647"/>
                    <a:pt x="776434" y="1943602"/>
                  </a:cubicBezTo>
                  <a:lnTo>
                    <a:pt x="782287" y="1949711"/>
                  </a:lnTo>
                  <a:lnTo>
                    <a:pt x="666758" y="2069345"/>
                  </a:lnTo>
                  <a:lnTo>
                    <a:pt x="776385" y="2175211"/>
                  </a:lnTo>
                  <a:lnTo>
                    <a:pt x="892759" y="2054702"/>
                  </a:lnTo>
                  <a:lnTo>
                    <a:pt x="933621" y="2087532"/>
                  </a:lnTo>
                  <a:cubicBezTo>
                    <a:pt x="963213" y="2108277"/>
                    <a:pt x="994443" y="2127263"/>
                    <a:pt x="1027223" y="2144281"/>
                  </a:cubicBezTo>
                  <a:lnTo>
                    <a:pt x="1030176" y="2145640"/>
                  </a:lnTo>
                  <a:lnTo>
                    <a:pt x="967963" y="2299623"/>
                  </a:lnTo>
                  <a:lnTo>
                    <a:pt x="1109266" y="2356713"/>
                  </a:lnTo>
                  <a:lnTo>
                    <a:pt x="1171569" y="2202508"/>
                  </a:lnTo>
                  <a:lnTo>
                    <a:pt x="1179584" y="2205285"/>
                  </a:lnTo>
                  <a:cubicBezTo>
                    <a:pt x="1206456" y="2213093"/>
                    <a:pt x="1233465" y="2219469"/>
                    <a:pt x="1260524" y="2224452"/>
                  </a:cubicBezTo>
                  <a:lnTo>
                    <a:pt x="1333500" y="2230522"/>
                  </a:lnTo>
                  <a:lnTo>
                    <a:pt x="1333500" y="2400300"/>
                  </a:lnTo>
                  <a:lnTo>
                    <a:pt x="1485900" y="2400300"/>
                  </a:lnTo>
                  <a:lnTo>
                    <a:pt x="1485900" y="2230755"/>
                  </a:lnTo>
                  <a:lnTo>
                    <a:pt x="1581759" y="2219846"/>
                  </a:lnTo>
                  <a:lnTo>
                    <a:pt x="1659992" y="2194370"/>
                  </a:lnTo>
                  <a:lnTo>
                    <a:pt x="1726616" y="2351326"/>
                  </a:lnTo>
                  <a:lnTo>
                    <a:pt x="1866901" y="2291779"/>
                  </a:lnTo>
                  <a:lnTo>
                    <a:pt x="1801686" y="2138142"/>
                  </a:lnTo>
                  <a:lnTo>
                    <a:pt x="1824391" y="2126566"/>
                  </a:lnTo>
                  <a:cubicBezTo>
                    <a:pt x="1855799" y="2108425"/>
                    <a:pt x="1886069" y="2088203"/>
                    <a:pt x="1914968" y="2065997"/>
                  </a:cubicBezTo>
                  <a:lnTo>
                    <a:pt x="1948797" y="2036230"/>
                  </a:lnTo>
                  <a:lnTo>
                    <a:pt x="2069345" y="2152642"/>
                  </a:lnTo>
                  <a:lnTo>
                    <a:pt x="2175211" y="2043015"/>
                  </a:lnTo>
                  <a:lnTo>
                    <a:pt x="2055085" y="1927011"/>
                  </a:lnTo>
                  <a:lnTo>
                    <a:pt x="2070083" y="1909739"/>
                  </a:lnTo>
                  <a:cubicBezTo>
                    <a:pt x="2092580" y="1879990"/>
                    <a:pt x="2113247" y="1848452"/>
                    <a:pt x="2131851" y="1815225"/>
                  </a:cubicBezTo>
                  <a:lnTo>
                    <a:pt x="2144529" y="1788775"/>
                  </a:lnTo>
                  <a:lnTo>
                    <a:pt x="2299623" y="1851437"/>
                  </a:lnTo>
                  <a:lnTo>
                    <a:pt x="2356713" y="1710134"/>
                  </a:lnTo>
                  <a:lnTo>
                    <a:pt x="2202508" y="1647831"/>
                  </a:lnTo>
                  <a:lnTo>
                    <a:pt x="2205285" y="1639816"/>
                  </a:lnTo>
                  <a:cubicBezTo>
                    <a:pt x="2215578" y="1604389"/>
                    <a:pt x="2223384" y="1568723"/>
                    <a:pt x="2228789" y="1533022"/>
                  </a:cubicBezTo>
                  <a:lnTo>
                    <a:pt x="2232799" y="1485900"/>
                  </a:lnTo>
                  <a:lnTo>
                    <a:pt x="2400300" y="1485900"/>
                  </a:lnTo>
                  <a:lnTo>
                    <a:pt x="2400300" y="1333500"/>
                  </a:lnTo>
                  <a:lnTo>
                    <a:pt x="2233733" y="1333500"/>
                  </a:lnTo>
                  <a:lnTo>
                    <a:pt x="2233129" y="1320065"/>
                  </a:lnTo>
                  <a:cubicBezTo>
                    <a:pt x="2229287" y="1285056"/>
                    <a:pt x="2223221" y="1250427"/>
                    <a:pt x="2215019" y="1216385"/>
                  </a:cubicBezTo>
                  <a:lnTo>
                    <a:pt x="2195893" y="1158761"/>
                  </a:lnTo>
                  <a:lnTo>
                    <a:pt x="2351326" y="1092784"/>
                  </a:lnTo>
                  <a:lnTo>
                    <a:pt x="2291778" y="952499"/>
                  </a:lnTo>
                  <a:lnTo>
                    <a:pt x="2136309" y="1018492"/>
                  </a:lnTo>
                  <a:lnTo>
                    <a:pt x="2105495" y="960495"/>
                  </a:lnTo>
                  <a:cubicBezTo>
                    <a:pt x="2086525" y="931054"/>
                    <a:pt x="2065652" y="902753"/>
                    <a:pt x="2042966" y="875798"/>
                  </a:cubicBezTo>
                  <a:lnTo>
                    <a:pt x="2037113" y="869689"/>
                  </a:lnTo>
                  <a:lnTo>
                    <a:pt x="2152642" y="750055"/>
                  </a:lnTo>
                  <a:lnTo>
                    <a:pt x="2043015" y="644189"/>
                  </a:lnTo>
                  <a:lnTo>
                    <a:pt x="1926641" y="764698"/>
                  </a:lnTo>
                  <a:lnTo>
                    <a:pt x="1885779" y="731868"/>
                  </a:lnTo>
                  <a:cubicBezTo>
                    <a:pt x="1856188" y="711122"/>
                    <a:pt x="1824957" y="692137"/>
                    <a:pt x="1792177" y="675118"/>
                  </a:cubicBezTo>
                  <a:lnTo>
                    <a:pt x="1789224" y="673760"/>
                  </a:lnTo>
                  <a:lnTo>
                    <a:pt x="1851437" y="519777"/>
                  </a:lnTo>
                  <a:lnTo>
                    <a:pt x="1710134" y="462687"/>
                  </a:lnTo>
                  <a:lnTo>
                    <a:pt x="1647831" y="616892"/>
                  </a:lnTo>
                  <a:lnTo>
                    <a:pt x="1639816" y="614115"/>
                  </a:lnTo>
                  <a:cubicBezTo>
                    <a:pt x="1612945" y="606307"/>
                    <a:pt x="1585935" y="599931"/>
                    <a:pt x="1558876" y="594948"/>
                  </a:cubicBezTo>
                  <a:lnTo>
                    <a:pt x="1485900" y="588878"/>
                  </a:lnTo>
                  <a:lnTo>
                    <a:pt x="1485900" y="419100"/>
                  </a:lnTo>
                  <a:close/>
                  <a:moveTo>
                    <a:pt x="0" y="0"/>
                  </a:moveTo>
                  <a:lnTo>
                    <a:pt x="2819400" y="0"/>
                  </a:lnTo>
                  <a:lnTo>
                    <a:pt x="2819400" y="2819400"/>
                  </a:lnTo>
                  <a:lnTo>
                    <a:pt x="0" y="2819400"/>
                  </a:lnTo>
                  <a:close/>
                </a:path>
              </a:pathLst>
            </a:cu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7222" tIns="67222" rIns="25211" bIns="25211" rtlCol="0" anchor="ctr" anchorCtr="0"/>
            <a:lstStyle/>
            <a:p>
              <a:pPr algn="ctr" defTabSz="685467"/>
              <a:endParaRPr lang="en-US" spc="-75"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Box 4"/>
            <p:cNvSpPr txBox="1"/>
            <p:nvPr/>
          </p:nvSpPr>
          <p:spPr>
            <a:xfrm>
              <a:off x="3173967" y="4960690"/>
              <a:ext cx="2262553" cy="389547"/>
            </a:xfrm>
            <a:prstGeom prst="rect">
              <a:avLst/>
            </a:prstGeom>
            <a:noFill/>
          </p:spPr>
          <p:txBody>
            <a:bodyPr wrap="none" rtlCol="0">
              <a:spAutoFit/>
            </a:bodyPr>
            <a:lstStyle/>
            <a:p>
              <a:pPr algn="ctr"/>
              <a:r>
                <a:rPr lang="en-US" dirty="0"/>
                <a:t>P</a:t>
              </a:r>
              <a:r>
                <a:rPr lang="en-US" dirty="0" smtClean="0"/>
                <a:t>rotected </a:t>
              </a:r>
              <a:r>
                <a:rPr lang="en-US" dirty="0"/>
                <a:t>R</a:t>
              </a:r>
              <a:r>
                <a:rPr lang="en-US" dirty="0" smtClean="0"/>
                <a:t>esource</a:t>
              </a:r>
              <a:endParaRPr lang="en-US" dirty="0"/>
            </a:p>
          </p:txBody>
        </p:sp>
      </p:grpSp>
      <p:grpSp>
        <p:nvGrpSpPr>
          <p:cNvPr id="6" name="Group 5"/>
          <p:cNvGrpSpPr/>
          <p:nvPr>
            <p:custDataLst>
              <p:custData r:id="rId2"/>
            </p:custDataLst>
          </p:nvPr>
        </p:nvGrpSpPr>
        <p:grpSpPr>
          <a:xfrm>
            <a:off x="2509585" y="5157296"/>
            <a:ext cx="1004435" cy="1381121"/>
            <a:chOff x="1189038" y="2659062"/>
            <a:chExt cx="1004578" cy="1381316"/>
          </a:xfrm>
        </p:grpSpPr>
        <p:sp>
          <p:nvSpPr>
            <p:cNvPr id="7" name="Freeform 6"/>
            <p:cNvSpPr/>
            <p:nvPr/>
          </p:nvSpPr>
          <p:spPr bwMode="auto">
            <a:xfrm>
              <a:off x="1189038" y="2659062"/>
              <a:ext cx="1004578" cy="1004578"/>
            </a:xfrm>
            <a:custGeom>
              <a:avLst/>
              <a:gdLst>
                <a:gd name="connsiteX0" fmla="*/ 682703 w 989759"/>
                <a:gd name="connsiteY0" fmla="*/ 532980 h 989759"/>
                <a:gd name="connsiteX1" fmla="*/ 757738 w 989759"/>
                <a:gd name="connsiteY1" fmla="*/ 532980 h 989759"/>
                <a:gd name="connsiteX2" fmla="*/ 756161 w 989759"/>
                <a:gd name="connsiteY2" fmla="*/ 548628 h 989759"/>
                <a:gd name="connsiteX3" fmla="*/ 728616 w 989759"/>
                <a:gd name="connsiteY3" fmla="*/ 623419 h 989759"/>
                <a:gd name="connsiteX4" fmla="*/ 682703 w 989759"/>
                <a:gd name="connsiteY4" fmla="*/ 683724 h 989759"/>
                <a:gd name="connsiteX5" fmla="*/ 532979 w 989759"/>
                <a:gd name="connsiteY5" fmla="*/ 532980 h 989759"/>
                <a:gd name="connsiteX6" fmla="*/ 636984 w 989759"/>
                <a:gd name="connsiteY6" fmla="*/ 532980 h 989759"/>
                <a:gd name="connsiteX7" fmla="*/ 636984 w 989759"/>
                <a:gd name="connsiteY7" fmla="*/ 717720 h 989759"/>
                <a:gd name="connsiteX8" fmla="*/ 617729 w 989759"/>
                <a:gd name="connsiteY8" fmla="*/ 731662 h 989759"/>
                <a:gd name="connsiteX9" fmla="*/ 542089 w 989759"/>
                <a:gd name="connsiteY9" fmla="*/ 757414 h 989759"/>
                <a:gd name="connsiteX10" fmla="*/ 532979 w 989759"/>
                <a:gd name="connsiteY10" fmla="*/ 758217 h 989759"/>
                <a:gd name="connsiteX11" fmla="*/ 344958 w 989759"/>
                <a:gd name="connsiteY11" fmla="*/ 532980 h 989759"/>
                <a:gd name="connsiteX12" fmla="*/ 456779 w 989759"/>
                <a:gd name="connsiteY12" fmla="*/ 532980 h 989759"/>
                <a:gd name="connsiteX13" fmla="*/ 456779 w 989759"/>
                <a:gd name="connsiteY13" fmla="*/ 758217 h 989759"/>
                <a:gd name="connsiteX14" fmla="*/ 447669 w 989759"/>
                <a:gd name="connsiteY14" fmla="*/ 757414 h 989759"/>
                <a:gd name="connsiteX15" fmla="*/ 372029 w 989759"/>
                <a:gd name="connsiteY15" fmla="*/ 731662 h 989759"/>
                <a:gd name="connsiteX16" fmla="*/ 344958 w 989759"/>
                <a:gd name="connsiteY16" fmla="*/ 712061 h 989759"/>
                <a:gd name="connsiteX17" fmla="*/ 232020 w 989759"/>
                <a:gd name="connsiteY17" fmla="*/ 532980 h 989759"/>
                <a:gd name="connsiteX18" fmla="*/ 299239 w 989759"/>
                <a:gd name="connsiteY18" fmla="*/ 532980 h 989759"/>
                <a:gd name="connsiteX19" fmla="*/ 299239 w 989759"/>
                <a:gd name="connsiteY19" fmla="*/ 673458 h 989759"/>
                <a:gd name="connsiteX20" fmla="*/ 261143 w 989759"/>
                <a:gd name="connsiteY20" fmla="*/ 623419 h 989759"/>
                <a:gd name="connsiteX21" fmla="*/ 233598 w 989759"/>
                <a:gd name="connsiteY21" fmla="*/ 548628 h 989759"/>
                <a:gd name="connsiteX22" fmla="*/ 299239 w 989759"/>
                <a:gd name="connsiteY22" fmla="*/ 316301 h 989759"/>
                <a:gd name="connsiteX23" fmla="*/ 299239 w 989759"/>
                <a:gd name="connsiteY23" fmla="*/ 456780 h 989759"/>
                <a:gd name="connsiteX24" fmla="*/ 232020 w 989759"/>
                <a:gd name="connsiteY24" fmla="*/ 456780 h 989759"/>
                <a:gd name="connsiteX25" fmla="*/ 233598 w 989759"/>
                <a:gd name="connsiteY25" fmla="*/ 441130 h 989759"/>
                <a:gd name="connsiteX26" fmla="*/ 261143 w 989759"/>
                <a:gd name="connsiteY26" fmla="*/ 366340 h 989759"/>
                <a:gd name="connsiteX27" fmla="*/ 682703 w 989759"/>
                <a:gd name="connsiteY27" fmla="*/ 306034 h 989759"/>
                <a:gd name="connsiteX28" fmla="*/ 728616 w 989759"/>
                <a:gd name="connsiteY28" fmla="*/ 366340 h 989759"/>
                <a:gd name="connsiteX29" fmla="*/ 756161 w 989759"/>
                <a:gd name="connsiteY29" fmla="*/ 441130 h 989759"/>
                <a:gd name="connsiteX30" fmla="*/ 757738 w 989759"/>
                <a:gd name="connsiteY30" fmla="*/ 456780 h 989759"/>
                <a:gd name="connsiteX31" fmla="*/ 682703 w 989759"/>
                <a:gd name="connsiteY31" fmla="*/ 456780 h 989759"/>
                <a:gd name="connsiteX32" fmla="*/ 532979 w 989759"/>
                <a:gd name="connsiteY32" fmla="*/ 231541 h 989759"/>
                <a:gd name="connsiteX33" fmla="*/ 542089 w 989759"/>
                <a:gd name="connsiteY33" fmla="*/ 232344 h 989759"/>
                <a:gd name="connsiteX34" fmla="*/ 617729 w 989759"/>
                <a:gd name="connsiteY34" fmla="*/ 258096 h 989759"/>
                <a:gd name="connsiteX35" fmla="*/ 636984 w 989759"/>
                <a:gd name="connsiteY35" fmla="*/ 272038 h 989759"/>
                <a:gd name="connsiteX36" fmla="*/ 636984 w 989759"/>
                <a:gd name="connsiteY36" fmla="*/ 456780 h 989759"/>
                <a:gd name="connsiteX37" fmla="*/ 532979 w 989759"/>
                <a:gd name="connsiteY37" fmla="*/ 456780 h 989759"/>
                <a:gd name="connsiteX38" fmla="*/ 456779 w 989759"/>
                <a:gd name="connsiteY38" fmla="*/ 231541 h 989759"/>
                <a:gd name="connsiteX39" fmla="*/ 456779 w 989759"/>
                <a:gd name="connsiteY39" fmla="*/ 456780 h 989759"/>
                <a:gd name="connsiteX40" fmla="*/ 344958 w 989759"/>
                <a:gd name="connsiteY40" fmla="*/ 456780 h 989759"/>
                <a:gd name="connsiteX41" fmla="*/ 344958 w 989759"/>
                <a:gd name="connsiteY41" fmla="*/ 277697 h 989759"/>
                <a:gd name="connsiteX42" fmla="*/ 372029 w 989759"/>
                <a:gd name="connsiteY42" fmla="*/ 258096 h 989759"/>
                <a:gd name="connsiteX43" fmla="*/ 447669 w 989759"/>
                <a:gd name="connsiteY43" fmla="*/ 232344 h 989759"/>
                <a:gd name="connsiteX44" fmla="*/ 494879 w 989759"/>
                <a:gd name="connsiteY44" fmla="*/ 151979 h 989759"/>
                <a:gd name="connsiteX45" fmla="*/ 151979 w 989759"/>
                <a:gd name="connsiteY45" fmla="*/ 494879 h 989759"/>
                <a:gd name="connsiteX46" fmla="*/ 494879 w 989759"/>
                <a:gd name="connsiteY46" fmla="*/ 837779 h 989759"/>
                <a:gd name="connsiteX47" fmla="*/ 837779 w 989759"/>
                <a:gd name="connsiteY47" fmla="*/ 494879 h 989759"/>
                <a:gd name="connsiteX48" fmla="*/ 494879 w 989759"/>
                <a:gd name="connsiteY48" fmla="*/ 151979 h 989759"/>
                <a:gd name="connsiteX49" fmla="*/ 0 w 989759"/>
                <a:gd name="connsiteY49" fmla="*/ 0 h 989759"/>
                <a:gd name="connsiteX50" fmla="*/ 989759 w 989759"/>
                <a:gd name="connsiteY50" fmla="*/ 0 h 989759"/>
                <a:gd name="connsiteX51" fmla="*/ 989759 w 989759"/>
                <a:gd name="connsiteY51" fmla="*/ 989759 h 989759"/>
                <a:gd name="connsiteX52" fmla="*/ 0 w 989759"/>
                <a:gd name="connsiteY52" fmla="*/ 989759 h 989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989759" h="989759">
                  <a:moveTo>
                    <a:pt x="682703" y="532980"/>
                  </a:moveTo>
                  <a:lnTo>
                    <a:pt x="757738" y="532980"/>
                  </a:lnTo>
                  <a:lnTo>
                    <a:pt x="756161" y="548628"/>
                  </a:lnTo>
                  <a:cubicBezTo>
                    <a:pt x="750721" y="575213"/>
                    <a:pt x="741325" y="600357"/>
                    <a:pt x="728616" y="623419"/>
                  </a:cubicBezTo>
                  <a:lnTo>
                    <a:pt x="682703" y="683724"/>
                  </a:lnTo>
                  <a:close/>
                  <a:moveTo>
                    <a:pt x="532979" y="532980"/>
                  </a:moveTo>
                  <a:lnTo>
                    <a:pt x="636984" y="532980"/>
                  </a:lnTo>
                  <a:lnTo>
                    <a:pt x="636984" y="717720"/>
                  </a:lnTo>
                  <a:lnTo>
                    <a:pt x="617729" y="731662"/>
                  </a:lnTo>
                  <a:cubicBezTo>
                    <a:pt x="594332" y="743826"/>
                    <a:pt x="568905" y="752624"/>
                    <a:pt x="542089" y="757414"/>
                  </a:cubicBezTo>
                  <a:lnTo>
                    <a:pt x="532979" y="758217"/>
                  </a:lnTo>
                  <a:close/>
                  <a:moveTo>
                    <a:pt x="344958" y="532980"/>
                  </a:moveTo>
                  <a:lnTo>
                    <a:pt x="456779" y="532980"/>
                  </a:lnTo>
                  <a:lnTo>
                    <a:pt x="456779" y="758217"/>
                  </a:lnTo>
                  <a:lnTo>
                    <a:pt x="447669" y="757414"/>
                  </a:lnTo>
                  <a:cubicBezTo>
                    <a:pt x="420853" y="752624"/>
                    <a:pt x="395426" y="743826"/>
                    <a:pt x="372029" y="731662"/>
                  </a:cubicBezTo>
                  <a:lnTo>
                    <a:pt x="344958" y="712061"/>
                  </a:lnTo>
                  <a:close/>
                  <a:moveTo>
                    <a:pt x="232020" y="532980"/>
                  </a:moveTo>
                  <a:lnTo>
                    <a:pt x="299239" y="532980"/>
                  </a:lnTo>
                  <a:lnTo>
                    <a:pt x="299239" y="673458"/>
                  </a:lnTo>
                  <a:lnTo>
                    <a:pt x="261143" y="623419"/>
                  </a:lnTo>
                  <a:cubicBezTo>
                    <a:pt x="248433" y="600357"/>
                    <a:pt x="239038" y="575213"/>
                    <a:pt x="233598" y="548628"/>
                  </a:cubicBezTo>
                  <a:close/>
                  <a:moveTo>
                    <a:pt x="299239" y="316301"/>
                  </a:moveTo>
                  <a:lnTo>
                    <a:pt x="299239" y="456780"/>
                  </a:lnTo>
                  <a:lnTo>
                    <a:pt x="232020" y="456780"/>
                  </a:lnTo>
                  <a:lnTo>
                    <a:pt x="233598" y="441130"/>
                  </a:lnTo>
                  <a:cubicBezTo>
                    <a:pt x="239038" y="414545"/>
                    <a:pt x="248433" y="389401"/>
                    <a:pt x="261143" y="366340"/>
                  </a:cubicBezTo>
                  <a:close/>
                  <a:moveTo>
                    <a:pt x="682703" y="306034"/>
                  </a:moveTo>
                  <a:lnTo>
                    <a:pt x="728616" y="366340"/>
                  </a:lnTo>
                  <a:cubicBezTo>
                    <a:pt x="741325" y="389401"/>
                    <a:pt x="750721" y="414545"/>
                    <a:pt x="756161" y="441130"/>
                  </a:cubicBezTo>
                  <a:lnTo>
                    <a:pt x="757738" y="456780"/>
                  </a:lnTo>
                  <a:lnTo>
                    <a:pt x="682703" y="456780"/>
                  </a:lnTo>
                  <a:close/>
                  <a:moveTo>
                    <a:pt x="532979" y="231541"/>
                  </a:moveTo>
                  <a:lnTo>
                    <a:pt x="542089" y="232344"/>
                  </a:lnTo>
                  <a:cubicBezTo>
                    <a:pt x="568905" y="237134"/>
                    <a:pt x="594332" y="245932"/>
                    <a:pt x="617729" y="258096"/>
                  </a:cubicBezTo>
                  <a:lnTo>
                    <a:pt x="636984" y="272038"/>
                  </a:lnTo>
                  <a:lnTo>
                    <a:pt x="636984" y="456780"/>
                  </a:lnTo>
                  <a:lnTo>
                    <a:pt x="532979" y="456780"/>
                  </a:lnTo>
                  <a:close/>
                  <a:moveTo>
                    <a:pt x="456779" y="231541"/>
                  </a:moveTo>
                  <a:lnTo>
                    <a:pt x="456779" y="456780"/>
                  </a:lnTo>
                  <a:lnTo>
                    <a:pt x="344958" y="456780"/>
                  </a:lnTo>
                  <a:lnTo>
                    <a:pt x="344958" y="277697"/>
                  </a:lnTo>
                  <a:lnTo>
                    <a:pt x="372029" y="258096"/>
                  </a:lnTo>
                  <a:cubicBezTo>
                    <a:pt x="395426" y="245932"/>
                    <a:pt x="420853" y="237134"/>
                    <a:pt x="447669" y="232344"/>
                  </a:cubicBezTo>
                  <a:close/>
                  <a:moveTo>
                    <a:pt x="494879" y="151979"/>
                  </a:moveTo>
                  <a:cubicBezTo>
                    <a:pt x="305501" y="151979"/>
                    <a:pt x="151979" y="305501"/>
                    <a:pt x="151979" y="494879"/>
                  </a:cubicBezTo>
                  <a:cubicBezTo>
                    <a:pt x="151979" y="684257"/>
                    <a:pt x="305501" y="837779"/>
                    <a:pt x="494879" y="837779"/>
                  </a:cubicBezTo>
                  <a:cubicBezTo>
                    <a:pt x="684257" y="837779"/>
                    <a:pt x="837779" y="684257"/>
                    <a:pt x="837779" y="494879"/>
                  </a:cubicBezTo>
                  <a:cubicBezTo>
                    <a:pt x="837779" y="305501"/>
                    <a:pt x="684257" y="151979"/>
                    <a:pt x="494879" y="151979"/>
                  </a:cubicBezTo>
                  <a:close/>
                  <a:moveTo>
                    <a:pt x="0" y="0"/>
                  </a:moveTo>
                  <a:lnTo>
                    <a:pt x="989759" y="0"/>
                  </a:lnTo>
                  <a:lnTo>
                    <a:pt x="989759" y="989759"/>
                  </a:lnTo>
                  <a:lnTo>
                    <a:pt x="0" y="989759"/>
                  </a:lnTo>
                  <a:close/>
                </a:path>
              </a:pathLst>
            </a:custGeom>
            <a:solidFill>
              <a:schemeClr val="accent4"/>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TextBox 7"/>
            <p:cNvSpPr txBox="1"/>
            <p:nvPr/>
          </p:nvSpPr>
          <p:spPr>
            <a:xfrm>
              <a:off x="1299550" y="3663640"/>
              <a:ext cx="783563" cy="376738"/>
            </a:xfrm>
            <a:prstGeom prst="rect">
              <a:avLst/>
            </a:prstGeom>
            <a:noFill/>
          </p:spPr>
          <p:txBody>
            <a:bodyPr wrap="none" rtlCol="0">
              <a:spAutoFit/>
            </a:bodyPr>
            <a:lstStyle/>
            <a:p>
              <a:pPr algn="ctr"/>
              <a:r>
                <a:rPr lang="en-US" dirty="0"/>
                <a:t>Client</a:t>
              </a:r>
            </a:p>
          </p:txBody>
        </p:sp>
      </p:grpSp>
      <p:grpSp>
        <p:nvGrpSpPr>
          <p:cNvPr id="28" name="Group 27"/>
          <p:cNvGrpSpPr/>
          <p:nvPr>
            <p:custDataLst>
              <p:custData r:id="rId3"/>
            </p:custDataLst>
          </p:nvPr>
        </p:nvGrpSpPr>
        <p:grpSpPr>
          <a:xfrm>
            <a:off x="4396666" y="1268340"/>
            <a:ext cx="3738381" cy="829729"/>
            <a:chOff x="4349965" y="1149118"/>
            <a:chExt cx="3738911" cy="829847"/>
          </a:xfrm>
        </p:grpSpPr>
        <p:sp>
          <p:nvSpPr>
            <p:cNvPr id="29" name="TextBox 28"/>
            <p:cNvSpPr txBox="1"/>
            <p:nvPr/>
          </p:nvSpPr>
          <p:spPr>
            <a:xfrm>
              <a:off x="4740627" y="1149118"/>
              <a:ext cx="2957588" cy="470922"/>
            </a:xfrm>
            <a:prstGeom prst="rect">
              <a:avLst/>
            </a:prstGeom>
            <a:noFill/>
          </p:spPr>
          <p:txBody>
            <a:bodyPr wrap="none" rtlCol="0">
              <a:spAutoFit/>
            </a:bodyPr>
            <a:lstStyle/>
            <a:p>
              <a:pPr algn="ctr"/>
              <a:r>
                <a:rPr lang="en-US" sz="2400" dirty="0"/>
                <a:t>authorization server</a:t>
              </a:r>
            </a:p>
          </p:txBody>
        </p:sp>
        <p:sp>
          <p:nvSpPr>
            <p:cNvPr id="30" name="Freeform 29"/>
            <p:cNvSpPr/>
            <p:nvPr/>
          </p:nvSpPr>
          <p:spPr bwMode="auto">
            <a:xfrm>
              <a:off x="4349965" y="1549689"/>
              <a:ext cx="3738911" cy="429276"/>
            </a:xfrm>
            <a:custGeom>
              <a:avLst/>
              <a:gdLst>
                <a:gd name="connsiteX0" fmla="*/ 0 w 3037633"/>
                <a:gd name="connsiteY0" fmla="*/ 0 h 429276"/>
                <a:gd name="connsiteX1" fmla="*/ 3037633 w 3037633"/>
                <a:gd name="connsiteY1" fmla="*/ 0 h 429276"/>
                <a:gd name="connsiteX2" fmla="*/ 3037633 w 3037633"/>
                <a:gd name="connsiteY2" fmla="*/ 429276 h 429276"/>
                <a:gd name="connsiteX3" fmla="*/ 2966762 w 3037633"/>
                <a:gd name="connsiteY3" fmla="*/ 429276 h 429276"/>
                <a:gd name="connsiteX4" fmla="*/ 2966762 w 3037633"/>
                <a:gd name="connsiteY4" fmla="*/ 78162 h 429276"/>
                <a:gd name="connsiteX5" fmla="*/ 70870 w 3037633"/>
                <a:gd name="connsiteY5" fmla="*/ 78162 h 429276"/>
                <a:gd name="connsiteX6" fmla="*/ 70870 w 3037633"/>
                <a:gd name="connsiteY6" fmla="*/ 429276 h 429276"/>
                <a:gd name="connsiteX7" fmla="*/ 0 w 3037633"/>
                <a:gd name="connsiteY7" fmla="*/ 429276 h 4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7633" h="429276">
                  <a:moveTo>
                    <a:pt x="0" y="0"/>
                  </a:moveTo>
                  <a:lnTo>
                    <a:pt x="3037633" y="0"/>
                  </a:lnTo>
                  <a:lnTo>
                    <a:pt x="3037633" y="429276"/>
                  </a:lnTo>
                  <a:lnTo>
                    <a:pt x="2966762" y="429276"/>
                  </a:lnTo>
                  <a:lnTo>
                    <a:pt x="2966762" y="78162"/>
                  </a:lnTo>
                  <a:lnTo>
                    <a:pt x="70870" y="78162"/>
                  </a:lnTo>
                  <a:lnTo>
                    <a:pt x="70870" y="429276"/>
                  </a:lnTo>
                  <a:lnTo>
                    <a:pt x="0" y="429276"/>
                  </a:lnTo>
                  <a:close/>
                </a:path>
              </a:pathLst>
            </a:cu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grpSp>
      <p:grpSp>
        <p:nvGrpSpPr>
          <p:cNvPr id="31" name="Group 30"/>
          <p:cNvGrpSpPr/>
          <p:nvPr>
            <p:custDataLst>
              <p:custData r:id="rId4"/>
            </p:custDataLst>
          </p:nvPr>
        </p:nvGrpSpPr>
        <p:grpSpPr>
          <a:xfrm>
            <a:off x="4693773" y="1775959"/>
            <a:ext cx="1563248" cy="1280738"/>
            <a:chOff x="4717735" y="1581031"/>
            <a:chExt cx="1563469" cy="1280919"/>
          </a:xfrm>
        </p:grpSpPr>
        <p:sp>
          <p:nvSpPr>
            <p:cNvPr id="32" name="Freeform 31"/>
            <p:cNvSpPr/>
            <p:nvPr/>
          </p:nvSpPr>
          <p:spPr bwMode="auto">
            <a:xfrm>
              <a:off x="5151437" y="2165882"/>
              <a:ext cx="696068" cy="696068"/>
            </a:xfrm>
            <a:custGeom>
              <a:avLst/>
              <a:gdLst>
                <a:gd name="connsiteX0" fmla="*/ 538670 w 696068"/>
                <a:gd name="connsiteY0" fmla="*/ 386705 h 696068"/>
                <a:gd name="connsiteX1" fmla="*/ 538670 w 696068"/>
                <a:gd name="connsiteY1" fmla="*/ 539706 h 696068"/>
                <a:gd name="connsiteX2" fmla="*/ 585270 w 696068"/>
                <a:gd name="connsiteY2" fmla="*/ 478498 h 696068"/>
                <a:gd name="connsiteX3" fmla="*/ 613228 w 696068"/>
                <a:gd name="connsiteY3" fmla="*/ 402587 h 696068"/>
                <a:gd name="connsiteX4" fmla="*/ 614828 w 696068"/>
                <a:gd name="connsiteY4" fmla="*/ 386705 h 696068"/>
                <a:gd name="connsiteX5" fmla="*/ 386704 w 696068"/>
                <a:gd name="connsiteY5" fmla="*/ 386705 h 696068"/>
                <a:gd name="connsiteX6" fmla="*/ 386704 w 696068"/>
                <a:gd name="connsiteY6" fmla="*/ 615314 h 696068"/>
                <a:gd name="connsiteX7" fmla="*/ 395950 w 696068"/>
                <a:gd name="connsiteY7" fmla="*/ 614499 h 696068"/>
                <a:gd name="connsiteX8" fmla="*/ 472723 w 696068"/>
                <a:gd name="connsiteY8" fmla="*/ 588362 h 696068"/>
                <a:gd name="connsiteX9" fmla="*/ 492266 w 696068"/>
                <a:gd name="connsiteY9" fmla="*/ 574211 h 696068"/>
                <a:gd name="connsiteX10" fmla="*/ 492266 w 696068"/>
                <a:gd name="connsiteY10" fmla="*/ 386705 h 696068"/>
                <a:gd name="connsiteX11" fmla="*/ 195868 w 696068"/>
                <a:gd name="connsiteY11" fmla="*/ 386705 h 696068"/>
                <a:gd name="connsiteX12" fmla="*/ 195868 w 696068"/>
                <a:gd name="connsiteY12" fmla="*/ 568467 h 696068"/>
                <a:gd name="connsiteX13" fmla="*/ 223344 w 696068"/>
                <a:gd name="connsiteY13" fmla="*/ 588362 h 696068"/>
                <a:gd name="connsiteX14" fmla="*/ 300117 w 696068"/>
                <a:gd name="connsiteY14" fmla="*/ 614499 h 696068"/>
                <a:gd name="connsiteX15" fmla="*/ 309363 w 696068"/>
                <a:gd name="connsiteY15" fmla="*/ 615314 h 696068"/>
                <a:gd name="connsiteX16" fmla="*/ 309363 w 696068"/>
                <a:gd name="connsiteY16" fmla="*/ 386705 h 696068"/>
                <a:gd name="connsiteX17" fmla="*/ 81239 w 696068"/>
                <a:gd name="connsiteY17" fmla="*/ 386705 h 696068"/>
                <a:gd name="connsiteX18" fmla="*/ 82841 w 696068"/>
                <a:gd name="connsiteY18" fmla="*/ 402587 h 696068"/>
                <a:gd name="connsiteX19" fmla="*/ 110798 w 696068"/>
                <a:gd name="connsiteY19" fmla="*/ 478498 h 696068"/>
                <a:gd name="connsiteX20" fmla="*/ 149464 w 696068"/>
                <a:gd name="connsiteY20" fmla="*/ 529286 h 696068"/>
                <a:gd name="connsiteX21" fmla="*/ 149464 w 696068"/>
                <a:gd name="connsiteY21" fmla="*/ 386705 h 696068"/>
                <a:gd name="connsiteX22" fmla="*/ 149464 w 696068"/>
                <a:gd name="connsiteY22" fmla="*/ 166782 h 696068"/>
                <a:gd name="connsiteX23" fmla="*/ 110798 w 696068"/>
                <a:gd name="connsiteY23" fmla="*/ 217570 h 696068"/>
                <a:gd name="connsiteX24" fmla="*/ 82841 w 696068"/>
                <a:gd name="connsiteY24" fmla="*/ 293480 h 696068"/>
                <a:gd name="connsiteX25" fmla="*/ 81239 w 696068"/>
                <a:gd name="connsiteY25" fmla="*/ 309364 h 696068"/>
                <a:gd name="connsiteX26" fmla="*/ 149464 w 696068"/>
                <a:gd name="connsiteY26" fmla="*/ 309364 h 696068"/>
                <a:gd name="connsiteX27" fmla="*/ 538670 w 696068"/>
                <a:gd name="connsiteY27" fmla="*/ 156361 h 696068"/>
                <a:gd name="connsiteX28" fmla="*/ 538670 w 696068"/>
                <a:gd name="connsiteY28" fmla="*/ 309364 h 696068"/>
                <a:gd name="connsiteX29" fmla="*/ 614828 w 696068"/>
                <a:gd name="connsiteY29" fmla="*/ 309364 h 696068"/>
                <a:gd name="connsiteX30" fmla="*/ 613228 w 696068"/>
                <a:gd name="connsiteY30" fmla="*/ 293480 h 696068"/>
                <a:gd name="connsiteX31" fmla="*/ 585270 w 696068"/>
                <a:gd name="connsiteY31" fmla="*/ 217570 h 696068"/>
                <a:gd name="connsiteX32" fmla="*/ 386704 w 696068"/>
                <a:gd name="connsiteY32" fmla="*/ 80753 h 696068"/>
                <a:gd name="connsiteX33" fmla="*/ 386704 w 696068"/>
                <a:gd name="connsiteY33" fmla="*/ 309364 h 696068"/>
                <a:gd name="connsiteX34" fmla="*/ 492266 w 696068"/>
                <a:gd name="connsiteY34" fmla="*/ 309364 h 696068"/>
                <a:gd name="connsiteX35" fmla="*/ 492266 w 696068"/>
                <a:gd name="connsiteY35" fmla="*/ 121856 h 696068"/>
                <a:gd name="connsiteX36" fmla="*/ 472723 w 696068"/>
                <a:gd name="connsiteY36" fmla="*/ 107705 h 696068"/>
                <a:gd name="connsiteX37" fmla="*/ 395950 w 696068"/>
                <a:gd name="connsiteY37" fmla="*/ 81568 h 696068"/>
                <a:gd name="connsiteX38" fmla="*/ 309363 w 696068"/>
                <a:gd name="connsiteY38" fmla="*/ 80753 h 696068"/>
                <a:gd name="connsiteX39" fmla="*/ 300117 w 696068"/>
                <a:gd name="connsiteY39" fmla="*/ 81568 h 696068"/>
                <a:gd name="connsiteX40" fmla="*/ 223344 w 696068"/>
                <a:gd name="connsiteY40" fmla="*/ 107705 h 696068"/>
                <a:gd name="connsiteX41" fmla="*/ 195868 w 696068"/>
                <a:gd name="connsiteY41" fmla="*/ 127600 h 696068"/>
                <a:gd name="connsiteX42" fmla="*/ 195868 w 696068"/>
                <a:gd name="connsiteY42" fmla="*/ 309364 h 696068"/>
                <a:gd name="connsiteX43" fmla="*/ 309363 w 696068"/>
                <a:gd name="connsiteY43" fmla="*/ 309364 h 696068"/>
                <a:gd name="connsiteX44" fmla="*/ 348034 w 696068"/>
                <a:gd name="connsiteY44" fmla="*/ 0 h 696068"/>
                <a:gd name="connsiteX45" fmla="*/ 696068 w 696068"/>
                <a:gd name="connsiteY45" fmla="*/ 348034 h 696068"/>
                <a:gd name="connsiteX46" fmla="*/ 348034 w 696068"/>
                <a:gd name="connsiteY46" fmla="*/ 696068 h 696068"/>
                <a:gd name="connsiteX47" fmla="*/ 0 w 696068"/>
                <a:gd name="connsiteY47" fmla="*/ 348034 h 696068"/>
                <a:gd name="connsiteX48" fmla="*/ 348034 w 696068"/>
                <a:gd name="connsiteY48" fmla="*/ 0 h 696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96068" h="696068">
                  <a:moveTo>
                    <a:pt x="538670" y="386705"/>
                  </a:moveTo>
                  <a:lnTo>
                    <a:pt x="538670" y="539706"/>
                  </a:lnTo>
                  <a:lnTo>
                    <a:pt x="585270" y="478498"/>
                  </a:lnTo>
                  <a:cubicBezTo>
                    <a:pt x="598170" y="455091"/>
                    <a:pt x="607706" y="429570"/>
                    <a:pt x="613228" y="402587"/>
                  </a:cubicBezTo>
                  <a:lnTo>
                    <a:pt x="614828" y="386705"/>
                  </a:lnTo>
                  <a:close/>
                  <a:moveTo>
                    <a:pt x="386704" y="386705"/>
                  </a:moveTo>
                  <a:lnTo>
                    <a:pt x="386704" y="615314"/>
                  </a:lnTo>
                  <a:lnTo>
                    <a:pt x="395950" y="614499"/>
                  </a:lnTo>
                  <a:cubicBezTo>
                    <a:pt x="423168" y="609638"/>
                    <a:pt x="448976" y="600708"/>
                    <a:pt x="472723" y="588362"/>
                  </a:cubicBezTo>
                  <a:lnTo>
                    <a:pt x="492266" y="574211"/>
                  </a:lnTo>
                  <a:lnTo>
                    <a:pt x="492266" y="386705"/>
                  </a:lnTo>
                  <a:close/>
                  <a:moveTo>
                    <a:pt x="195868" y="386705"/>
                  </a:moveTo>
                  <a:lnTo>
                    <a:pt x="195868" y="568467"/>
                  </a:lnTo>
                  <a:lnTo>
                    <a:pt x="223344" y="588362"/>
                  </a:lnTo>
                  <a:cubicBezTo>
                    <a:pt x="247092" y="600708"/>
                    <a:pt x="272899" y="609638"/>
                    <a:pt x="300117" y="614499"/>
                  </a:cubicBezTo>
                  <a:lnTo>
                    <a:pt x="309363" y="615314"/>
                  </a:lnTo>
                  <a:lnTo>
                    <a:pt x="309363" y="386705"/>
                  </a:lnTo>
                  <a:close/>
                  <a:moveTo>
                    <a:pt x="81239" y="386705"/>
                  </a:moveTo>
                  <a:lnTo>
                    <a:pt x="82841" y="402587"/>
                  </a:lnTo>
                  <a:cubicBezTo>
                    <a:pt x="88362" y="429570"/>
                    <a:pt x="97898" y="455091"/>
                    <a:pt x="110798" y="478498"/>
                  </a:cubicBezTo>
                  <a:lnTo>
                    <a:pt x="149464" y="529286"/>
                  </a:lnTo>
                  <a:lnTo>
                    <a:pt x="149464" y="386705"/>
                  </a:lnTo>
                  <a:close/>
                  <a:moveTo>
                    <a:pt x="149464" y="166782"/>
                  </a:moveTo>
                  <a:lnTo>
                    <a:pt x="110798" y="217570"/>
                  </a:lnTo>
                  <a:cubicBezTo>
                    <a:pt x="97898" y="240976"/>
                    <a:pt x="88362" y="266497"/>
                    <a:pt x="82841" y="293480"/>
                  </a:cubicBezTo>
                  <a:lnTo>
                    <a:pt x="81239" y="309364"/>
                  </a:lnTo>
                  <a:lnTo>
                    <a:pt x="149464" y="309364"/>
                  </a:lnTo>
                  <a:close/>
                  <a:moveTo>
                    <a:pt x="538670" y="156361"/>
                  </a:moveTo>
                  <a:lnTo>
                    <a:pt x="538670" y="309364"/>
                  </a:lnTo>
                  <a:lnTo>
                    <a:pt x="614828" y="309364"/>
                  </a:lnTo>
                  <a:lnTo>
                    <a:pt x="613228" y="293480"/>
                  </a:lnTo>
                  <a:cubicBezTo>
                    <a:pt x="607706" y="266497"/>
                    <a:pt x="598170" y="240976"/>
                    <a:pt x="585270" y="217570"/>
                  </a:cubicBezTo>
                  <a:close/>
                  <a:moveTo>
                    <a:pt x="386704" y="80753"/>
                  </a:moveTo>
                  <a:lnTo>
                    <a:pt x="386704" y="309364"/>
                  </a:lnTo>
                  <a:lnTo>
                    <a:pt x="492266" y="309364"/>
                  </a:lnTo>
                  <a:lnTo>
                    <a:pt x="492266" y="121856"/>
                  </a:lnTo>
                  <a:lnTo>
                    <a:pt x="472723" y="107705"/>
                  </a:lnTo>
                  <a:cubicBezTo>
                    <a:pt x="448976" y="95359"/>
                    <a:pt x="423168" y="86430"/>
                    <a:pt x="395950" y="81568"/>
                  </a:cubicBezTo>
                  <a:close/>
                  <a:moveTo>
                    <a:pt x="309363" y="80753"/>
                  </a:moveTo>
                  <a:lnTo>
                    <a:pt x="300117" y="81568"/>
                  </a:lnTo>
                  <a:cubicBezTo>
                    <a:pt x="272899" y="86430"/>
                    <a:pt x="247092" y="95359"/>
                    <a:pt x="223344" y="107705"/>
                  </a:cubicBezTo>
                  <a:lnTo>
                    <a:pt x="195868" y="127600"/>
                  </a:lnTo>
                  <a:lnTo>
                    <a:pt x="195868" y="309364"/>
                  </a:lnTo>
                  <a:lnTo>
                    <a:pt x="309363" y="309364"/>
                  </a:lnTo>
                  <a:close/>
                  <a:moveTo>
                    <a:pt x="348034" y="0"/>
                  </a:moveTo>
                  <a:cubicBezTo>
                    <a:pt x="540247" y="0"/>
                    <a:pt x="696068" y="155820"/>
                    <a:pt x="696068" y="348034"/>
                  </a:cubicBezTo>
                  <a:cubicBezTo>
                    <a:pt x="696068" y="540247"/>
                    <a:pt x="540247" y="696068"/>
                    <a:pt x="348034" y="696068"/>
                  </a:cubicBezTo>
                  <a:cubicBezTo>
                    <a:pt x="155820" y="696068"/>
                    <a:pt x="0" y="540247"/>
                    <a:pt x="0" y="348034"/>
                  </a:cubicBezTo>
                  <a:cubicBezTo>
                    <a:pt x="0" y="155820"/>
                    <a:pt x="155820" y="0"/>
                    <a:pt x="348034" y="0"/>
                  </a:cubicBezTo>
                  <a:close/>
                </a:path>
              </a:pathLst>
            </a:cu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3" name="TextBox 32"/>
            <p:cNvSpPr txBox="1"/>
            <p:nvPr/>
          </p:nvSpPr>
          <p:spPr>
            <a:xfrm>
              <a:off x="4717735" y="1581031"/>
              <a:ext cx="1563469" cy="646422"/>
            </a:xfrm>
            <a:prstGeom prst="rect">
              <a:avLst/>
            </a:prstGeom>
            <a:noFill/>
          </p:spPr>
          <p:txBody>
            <a:bodyPr wrap="none" rtlCol="0">
              <a:spAutoFit/>
            </a:bodyPr>
            <a:lstStyle/>
            <a:p>
              <a:pPr algn="ctr"/>
              <a:r>
                <a:rPr lang="en-US" dirty="0"/>
                <a:t>A</a:t>
              </a:r>
              <a:r>
                <a:rPr lang="en-US" dirty="0" smtClean="0"/>
                <a:t>uthorization</a:t>
              </a:r>
              <a:endParaRPr lang="en-US" dirty="0"/>
            </a:p>
            <a:p>
              <a:pPr algn="ctr"/>
              <a:r>
                <a:rPr lang="en-US" dirty="0"/>
                <a:t>E</a:t>
              </a:r>
              <a:r>
                <a:rPr lang="en-US" dirty="0" smtClean="0"/>
                <a:t>ndpoint</a:t>
              </a:r>
              <a:endParaRPr lang="en-US" dirty="0"/>
            </a:p>
          </p:txBody>
        </p:sp>
      </p:grpSp>
      <p:grpSp>
        <p:nvGrpSpPr>
          <p:cNvPr id="46" name="Group 45"/>
          <p:cNvGrpSpPr/>
          <p:nvPr>
            <p:custDataLst>
              <p:custData r:id="rId5"/>
            </p:custDataLst>
          </p:nvPr>
        </p:nvGrpSpPr>
        <p:grpSpPr>
          <a:xfrm>
            <a:off x="6555646" y="1720359"/>
            <a:ext cx="1103187" cy="1280738"/>
            <a:chOff x="6446196" y="1581031"/>
            <a:chExt cx="1103344" cy="1280919"/>
          </a:xfrm>
        </p:grpSpPr>
        <p:sp>
          <p:nvSpPr>
            <p:cNvPr id="47" name="Freeform 46"/>
            <p:cNvSpPr/>
            <p:nvPr/>
          </p:nvSpPr>
          <p:spPr bwMode="auto">
            <a:xfrm>
              <a:off x="6589013" y="2236695"/>
              <a:ext cx="817709" cy="625255"/>
            </a:xfrm>
            <a:custGeom>
              <a:avLst/>
              <a:gdLst>
                <a:gd name="connsiteX0" fmla="*/ 323690 w 1143000"/>
                <a:gd name="connsiteY0" fmla="*/ 635980 h 873987"/>
                <a:gd name="connsiteX1" fmla="*/ 242118 w 1143000"/>
                <a:gd name="connsiteY1" fmla="*/ 776621 h 873987"/>
                <a:gd name="connsiteX2" fmla="*/ 323690 w 1143000"/>
                <a:gd name="connsiteY2" fmla="*/ 776621 h 873987"/>
                <a:gd name="connsiteX3" fmla="*/ 817709 w 1143000"/>
                <a:gd name="connsiteY3" fmla="*/ 633219 h 873987"/>
                <a:gd name="connsiteX4" fmla="*/ 817709 w 1143000"/>
                <a:gd name="connsiteY4" fmla="*/ 776621 h 873987"/>
                <a:gd name="connsiteX5" fmla="*/ 900882 w 1143000"/>
                <a:gd name="connsiteY5" fmla="*/ 776621 h 873987"/>
                <a:gd name="connsiteX6" fmla="*/ 647700 w 1143000"/>
                <a:gd name="connsiteY6" fmla="*/ 340100 h 873987"/>
                <a:gd name="connsiteX7" fmla="*/ 647700 w 1143000"/>
                <a:gd name="connsiteY7" fmla="*/ 776621 h 873987"/>
                <a:gd name="connsiteX8" fmla="*/ 759315 w 1143000"/>
                <a:gd name="connsiteY8" fmla="*/ 776621 h 873987"/>
                <a:gd name="connsiteX9" fmla="*/ 759315 w 1143000"/>
                <a:gd name="connsiteY9" fmla="*/ 532540 h 873987"/>
                <a:gd name="connsiteX10" fmla="*/ 495300 w 1143000"/>
                <a:gd name="connsiteY10" fmla="*/ 340100 h 873987"/>
                <a:gd name="connsiteX11" fmla="*/ 382084 w 1143000"/>
                <a:gd name="connsiteY11" fmla="*/ 535300 h 873987"/>
                <a:gd name="connsiteX12" fmla="*/ 382084 w 1143000"/>
                <a:gd name="connsiteY12" fmla="*/ 776621 h 873987"/>
                <a:gd name="connsiteX13" fmla="*/ 495300 w 1143000"/>
                <a:gd name="connsiteY13" fmla="*/ 776621 h 873987"/>
                <a:gd name="connsiteX14" fmla="*/ 571500 w 1143000"/>
                <a:gd name="connsiteY14" fmla="*/ 0 h 873987"/>
                <a:gd name="connsiteX15" fmla="*/ 1143000 w 1143000"/>
                <a:gd name="connsiteY15" fmla="*/ 872700 h 873987"/>
                <a:gd name="connsiteX16" fmla="*/ 382084 w 1143000"/>
                <a:gd name="connsiteY16" fmla="*/ 872700 h 873987"/>
                <a:gd name="connsiteX17" fmla="*/ 382084 w 1143000"/>
                <a:gd name="connsiteY17" fmla="*/ 873987 h 873987"/>
                <a:gd name="connsiteX18" fmla="*/ 323690 w 1143000"/>
                <a:gd name="connsiteY18" fmla="*/ 873987 h 873987"/>
                <a:gd name="connsiteX19" fmla="*/ 323690 w 1143000"/>
                <a:gd name="connsiteY19" fmla="*/ 872700 h 873987"/>
                <a:gd name="connsiteX20" fmla="*/ 0 w 1143000"/>
                <a:gd name="connsiteY20" fmla="*/ 872700 h 87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43000" h="873987">
                  <a:moveTo>
                    <a:pt x="323690" y="635980"/>
                  </a:moveTo>
                  <a:lnTo>
                    <a:pt x="242118" y="776621"/>
                  </a:lnTo>
                  <a:lnTo>
                    <a:pt x="323690" y="776621"/>
                  </a:lnTo>
                  <a:close/>
                  <a:moveTo>
                    <a:pt x="817709" y="633219"/>
                  </a:moveTo>
                  <a:lnTo>
                    <a:pt x="817709" y="776621"/>
                  </a:lnTo>
                  <a:lnTo>
                    <a:pt x="900882" y="776621"/>
                  </a:lnTo>
                  <a:close/>
                  <a:moveTo>
                    <a:pt x="647700" y="340100"/>
                  </a:moveTo>
                  <a:lnTo>
                    <a:pt x="647700" y="776621"/>
                  </a:lnTo>
                  <a:lnTo>
                    <a:pt x="759315" y="776621"/>
                  </a:lnTo>
                  <a:lnTo>
                    <a:pt x="759315" y="532540"/>
                  </a:lnTo>
                  <a:close/>
                  <a:moveTo>
                    <a:pt x="495300" y="340100"/>
                  </a:moveTo>
                  <a:lnTo>
                    <a:pt x="382084" y="535300"/>
                  </a:lnTo>
                  <a:lnTo>
                    <a:pt x="382084" y="776621"/>
                  </a:lnTo>
                  <a:lnTo>
                    <a:pt x="495300" y="776621"/>
                  </a:lnTo>
                  <a:close/>
                  <a:moveTo>
                    <a:pt x="571500" y="0"/>
                  </a:moveTo>
                  <a:lnTo>
                    <a:pt x="1143000" y="872700"/>
                  </a:lnTo>
                  <a:lnTo>
                    <a:pt x="382084" y="872700"/>
                  </a:lnTo>
                  <a:lnTo>
                    <a:pt x="382084" y="873987"/>
                  </a:lnTo>
                  <a:lnTo>
                    <a:pt x="323690" y="873987"/>
                  </a:lnTo>
                  <a:lnTo>
                    <a:pt x="323690" y="872700"/>
                  </a:lnTo>
                  <a:lnTo>
                    <a:pt x="0" y="872700"/>
                  </a:lnTo>
                  <a:close/>
                </a:path>
              </a:pathLst>
            </a:cu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8" name="TextBox 47"/>
            <p:cNvSpPr txBox="1"/>
            <p:nvPr/>
          </p:nvSpPr>
          <p:spPr>
            <a:xfrm>
              <a:off x="6446196" y="1581031"/>
              <a:ext cx="1103344" cy="646422"/>
            </a:xfrm>
            <a:prstGeom prst="rect">
              <a:avLst/>
            </a:prstGeom>
            <a:noFill/>
          </p:spPr>
          <p:txBody>
            <a:bodyPr wrap="none" rtlCol="0">
              <a:spAutoFit/>
            </a:bodyPr>
            <a:lstStyle/>
            <a:p>
              <a:pPr algn="ctr"/>
              <a:r>
                <a:rPr lang="en-US" dirty="0"/>
                <a:t>T</a:t>
              </a:r>
              <a:r>
                <a:rPr lang="en-US" dirty="0" smtClean="0"/>
                <a:t>oken</a:t>
              </a:r>
              <a:endParaRPr lang="en-US" dirty="0"/>
            </a:p>
            <a:p>
              <a:pPr algn="ctr"/>
              <a:r>
                <a:rPr lang="en-US" dirty="0"/>
                <a:t>E</a:t>
              </a:r>
              <a:r>
                <a:rPr lang="en-US" dirty="0" smtClean="0"/>
                <a:t>ndpoint</a:t>
              </a:r>
              <a:endParaRPr lang="en-US" dirty="0"/>
            </a:p>
          </p:txBody>
        </p:sp>
      </p:grpSp>
      <p:grpSp>
        <p:nvGrpSpPr>
          <p:cNvPr id="53" name="Group 52"/>
          <p:cNvGrpSpPr/>
          <p:nvPr/>
        </p:nvGrpSpPr>
        <p:grpSpPr>
          <a:xfrm>
            <a:off x="10272992" y="5533391"/>
            <a:ext cx="817836" cy="612545"/>
            <a:chOff x="10071610" y="5425386"/>
            <a:chExt cx="801873" cy="600589"/>
          </a:xfrm>
          <a:solidFill>
            <a:schemeClr val="bg1"/>
          </a:solidFill>
        </p:grpSpPr>
        <p:sp>
          <p:nvSpPr>
            <p:cNvPr id="59" name="Rectangle 58"/>
            <p:cNvSpPr/>
            <p:nvPr/>
          </p:nvSpPr>
          <p:spPr>
            <a:xfrm>
              <a:off x="10071610" y="5425386"/>
              <a:ext cx="801873" cy="6005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60" name="Smiley Face 59"/>
            <p:cNvSpPr/>
            <p:nvPr/>
          </p:nvSpPr>
          <p:spPr>
            <a:xfrm>
              <a:off x="10259100" y="5527007"/>
              <a:ext cx="410561" cy="410561"/>
            </a:xfrm>
            <a:prstGeom prst="smileyFac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grpSp>
      <p:grpSp>
        <p:nvGrpSpPr>
          <p:cNvPr id="20" name="Group 19"/>
          <p:cNvGrpSpPr/>
          <p:nvPr/>
        </p:nvGrpSpPr>
        <p:grpSpPr>
          <a:xfrm>
            <a:off x="3635677" y="4865562"/>
            <a:ext cx="5152022" cy="428361"/>
            <a:chOff x="3563848" y="4856208"/>
            <a:chExt cx="5051461" cy="420000"/>
          </a:xfrm>
        </p:grpSpPr>
        <p:cxnSp>
          <p:nvCxnSpPr>
            <p:cNvPr id="10" name="Straight Arrow Connector 9"/>
            <p:cNvCxnSpPr/>
            <p:nvPr/>
          </p:nvCxnSpPr>
          <p:spPr>
            <a:xfrm>
              <a:off x="3563848" y="5276208"/>
              <a:ext cx="505146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1" name="Oval 60"/>
            <p:cNvSpPr/>
            <p:nvPr/>
          </p:nvSpPr>
          <p:spPr>
            <a:xfrm>
              <a:off x="3745049" y="4856208"/>
              <a:ext cx="333004" cy="3330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1</a:t>
              </a:r>
            </a:p>
          </p:txBody>
        </p:sp>
      </p:grpSp>
      <p:grpSp>
        <p:nvGrpSpPr>
          <p:cNvPr id="15" name="Group 14"/>
          <p:cNvGrpSpPr/>
          <p:nvPr/>
        </p:nvGrpSpPr>
        <p:grpSpPr>
          <a:xfrm>
            <a:off x="1455639" y="5615205"/>
            <a:ext cx="1097281" cy="761272"/>
            <a:chOff x="5138783" y="3947462"/>
            <a:chExt cx="1075863" cy="746413"/>
          </a:xfrm>
        </p:grpSpPr>
        <p:sp>
          <p:nvSpPr>
            <p:cNvPr id="65" name="Regular Pentagon 64"/>
            <p:cNvSpPr/>
            <p:nvPr/>
          </p:nvSpPr>
          <p:spPr bwMode="auto">
            <a:xfrm>
              <a:off x="5430204" y="3947462"/>
              <a:ext cx="493020" cy="469542"/>
            </a:xfrm>
            <a:prstGeom prst="pentagon">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66" name="TextBox 65"/>
            <p:cNvSpPr txBox="1"/>
            <p:nvPr/>
          </p:nvSpPr>
          <p:spPr>
            <a:xfrm>
              <a:off x="5138783" y="4417004"/>
              <a:ext cx="1075863" cy="276871"/>
            </a:xfrm>
            <a:prstGeom prst="rect">
              <a:avLst/>
            </a:prstGeom>
            <a:noFill/>
          </p:spPr>
          <p:txBody>
            <a:bodyPr wrap="square" rtlCol="0">
              <a:spAutoFit/>
            </a:bodyPr>
            <a:lstStyle/>
            <a:p>
              <a:pPr algn="ctr"/>
              <a:r>
                <a:rPr lang="en-US" sz="1199" dirty="0"/>
                <a:t>access token</a:t>
              </a:r>
            </a:p>
          </p:txBody>
        </p:sp>
      </p:grpSp>
      <p:grpSp>
        <p:nvGrpSpPr>
          <p:cNvPr id="17" name="Group 16"/>
          <p:cNvGrpSpPr/>
          <p:nvPr/>
        </p:nvGrpSpPr>
        <p:grpSpPr>
          <a:xfrm>
            <a:off x="3635677" y="5490398"/>
            <a:ext cx="5152022" cy="438500"/>
            <a:chOff x="3563848" y="5468848"/>
            <a:chExt cx="5051461" cy="429941"/>
          </a:xfrm>
        </p:grpSpPr>
        <p:cxnSp>
          <p:nvCxnSpPr>
            <p:cNvPr id="13" name="Straight Arrow Connector 12"/>
            <p:cNvCxnSpPr/>
            <p:nvPr/>
          </p:nvCxnSpPr>
          <p:spPr>
            <a:xfrm flipH="1">
              <a:off x="3563848" y="5468848"/>
              <a:ext cx="505146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Oval 66"/>
            <p:cNvSpPr/>
            <p:nvPr/>
          </p:nvSpPr>
          <p:spPr>
            <a:xfrm>
              <a:off x="8167339" y="5565785"/>
              <a:ext cx="333004" cy="3330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2</a:t>
              </a:r>
            </a:p>
          </p:txBody>
        </p:sp>
      </p:grpSp>
      <p:grpSp>
        <p:nvGrpSpPr>
          <p:cNvPr id="68" name="Group 67"/>
          <p:cNvGrpSpPr/>
          <p:nvPr>
            <p:custDataLst>
              <p:custData r:id="rId6"/>
            </p:custDataLst>
          </p:nvPr>
        </p:nvGrpSpPr>
        <p:grpSpPr>
          <a:xfrm>
            <a:off x="1456648" y="4832811"/>
            <a:ext cx="1138924" cy="761272"/>
            <a:chOff x="4849739" y="4374383"/>
            <a:chExt cx="1139086" cy="761381"/>
          </a:xfrm>
        </p:grpSpPr>
        <p:sp>
          <p:nvSpPr>
            <p:cNvPr id="69" name="Freeform 68"/>
            <p:cNvSpPr/>
            <p:nvPr/>
          </p:nvSpPr>
          <p:spPr bwMode="auto">
            <a:xfrm>
              <a:off x="5167829" y="4374383"/>
              <a:ext cx="502906" cy="478958"/>
            </a:xfrm>
            <a:custGeom>
              <a:avLst/>
              <a:gdLst>
                <a:gd name="connsiteX0" fmla="*/ 702188 w 890703"/>
                <a:gd name="connsiteY0" fmla="*/ 510404 h 848288"/>
                <a:gd name="connsiteX1" fmla="*/ 703209 w 890703"/>
                <a:gd name="connsiteY1" fmla="*/ 512508 h 848288"/>
                <a:gd name="connsiteX2" fmla="*/ 702155 w 890703"/>
                <a:gd name="connsiteY2" fmla="*/ 510634 h 848288"/>
                <a:gd name="connsiteX3" fmla="*/ 204426 w 890703"/>
                <a:gd name="connsiteY3" fmla="*/ 475801 h 848288"/>
                <a:gd name="connsiteX4" fmla="*/ 208091 w 890703"/>
                <a:gd name="connsiteY4" fmla="*/ 480700 h 848288"/>
                <a:gd name="connsiteX5" fmla="*/ 207009 w 890703"/>
                <a:gd name="connsiteY5" fmla="*/ 479841 h 848288"/>
                <a:gd name="connsiteX6" fmla="*/ 205683 w 890703"/>
                <a:gd name="connsiteY6" fmla="*/ 478790 h 848288"/>
                <a:gd name="connsiteX7" fmla="*/ 683549 w 890703"/>
                <a:gd name="connsiteY7" fmla="*/ 475382 h 848288"/>
                <a:gd name="connsiteX8" fmla="*/ 684676 w 890703"/>
                <a:gd name="connsiteY8" fmla="*/ 476181 h 848288"/>
                <a:gd name="connsiteX9" fmla="*/ 686057 w 890703"/>
                <a:gd name="connsiteY9" fmla="*/ 477159 h 848288"/>
                <a:gd name="connsiteX10" fmla="*/ 687472 w 890703"/>
                <a:gd name="connsiteY10" fmla="*/ 480077 h 848288"/>
                <a:gd name="connsiteX11" fmla="*/ 190452 w 890703"/>
                <a:gd name="connsiteY11" fmla="*/ 442573 h 848288"/>
                <a:gd name="connsiteX12" fmla="*/ 191404 w 890703"/>
                <a:gd name="connsiteY12" fmla="*/ 444501 h 848288"/>
                <a:gd name="connsiteX13" fmla="*/ 191358 w 890703"/>
                <a:gd name="connsiteY13" fmla="*/ 444728 h 848288"/>
                <a:gd name="connsiteX14" fmla="*/ 410322 w 890703"/>
                <a:gd name="connsiteY14" fmla="*/ 312886 h 848288"/>
                <a:gd name="connsiteX15" fmla="*/ 348803 w 890703"/>
                <a:gd name="connsiteY15" fmla="*/ 321573 h 848288"/>
                <a:gd name="connsiteX16" fmla="*/ 332295 w 890703"/>
                <a:gd name="connsiteY16" fmla="*/ 326418 h 848288"/>
                <a:gd name="connsiteX17" fmla="*/ 322209 w 890703"/>
                <a:gd name="connsiteY17" fmla="*/ 328167 h 848288"/>
                <a:gd name="connsiteX18" fmla="*/ 312395 w 890703"/>
                <a:gd name="connsiteY18" fmla="*/ 332259 h 848288"/>
                <a:gd name="connsiteX19" fmla="*/ 292504 w 890703"/>
                <a:gd name="connsiteY19" fmla="*/ 338098 h 848288"/>
                <a:gd name="connsiteX20" fmla="*/ 271296 w 890703"/>
                <a:gd name="connsiteY20" fmla="*/ 349394 h 848288"/>
                <a:gd name="connsiteX21" fmla="*/ 251478 w 890703"/>
                <a:gd name="connsiteY21" fmla="*/ 357657 h 848288"/>
                <a:gd name="connsiteX22" fmla="*/ 238136 w 890703"/>
                <a:gd name="connsiteY22" fmla="*/ 367058 h 848288"/>
                <a:gd name="connsiteX23" fmla="*/ 233466 w 890703"/>
                <a:gd name="connsiteY23" fmla="*/ 369545 h 848288"/>
                <a:gd name="connsiteX24" fmla="*/ 231365 w 890703"/>
                <a:gd name="connsiteY24" fmla="*/ 371829 h 848288"/>
                <a:gd name="connsiteX25" fmla="*/ 224840 w 890703"/>
                <a:gd name="connsiteY25" fmla="*/ 376426 h 848288"/>
                <a:gd name="connsiteX26" fmla="*/ 205201 w 890703"/>
                <a:gd name="connsiteY26" fmla="*/ 397183 h 848288"/>
                <a:gd name="connsiteX27" fmla="*/ 201370 w 890703"/>
                <a:gd name="connsiteY27" fmla="*/ 404424 h 848288"/>
                <a:gd name="connsiteX28" fmla="*/ 198905 w 890703"/>
                <a:gd name="connsiteY28" fmla="*/ 407102 h 848288"/>
                <a:gd name="connsiteX29" fmla="*/ 198266 w 890703"/>
                <a:gd name="connsiteY29" fmla="*/ 410291 h 848288"/>
                <a:gd name="connsiteX30" fmla="*/ 193443 w 890703"/>
                <a:gd name="connsiteY30" fmla="*/ 419405 h 848288"/>
                <a:gd name="connsiteX31" fmla="*/ 190452 w 890703"/>
                <a:gd name="connsiteY31" fmla="*/ 442573 h 848288"/>
                <a:gd name="connsiteX32" fmla="*/ 196785 w 890703"/>
                <a:gd name="connsiteY32" fmla="*/ 530693 h 848288"/>
                <a:gd name="connsiteX33" fmla="*/ 305386 w 890703"/>
                <a:gd name="connsiteY33" fmla="*/ 617754 h 848288"/>
                <a:gd name="connsiteX34" fmla="*/ 375678 w 890703"/>
                <a:gd name="connsiteY34" fmla="*/ 628107 h 848288"/>
                <a:gd name="connsiteX35" fmla="*/ 378995 w 890703"/>
                <a:gd name="connsiteY35" fmla="*/ 674267 h 848288"/>
                <a:gd name="connsiteX36" fmla="*/ 429773 w 890703"/>
                <a:gd name="connsiteY36" fmla="*/ 583547 h 848288"/>
                <a:gd name="connsiteX37" fmla="*/ 366028 w 890703"/>
                <a:gd name="connsiteY37" fmla="*/ 493825 h 848288"/>
                <a:gd name="connsiteX38" fmla="*/ 369345 w 890703"/>
                <a:gd name="connsiteY38" fmla="*/ 539986 h 848288"/>
                <a:gd name="connsiteX39" fmla="*/ 299053 w 890703"/>
                <a:gd name="connsiteY39" fmla="*/ 529633 h 848288"/>
                <a:gd name="connsiteX40" fmla="*/ 288687 w 890703"/>
                <a:gd name="connsiteY40" fmla="*/ 525716 h 848288"/>
                <a:gd name="connsiteX41" fmla="*/ 243191 w 890703"/>
                <a:gd name="connsiteY41" fmla="*/ 508523 h 848288"/>
                <a:gd name="connsiteX42" fmla="*/ 227891 w 890703"/>
                <a:gd name="connsiteY42" fmla="*/ 496394 h 848288"/>
                <a:gd name="connsiteX43" fmla="*/ 212655 w 890703"/>
                <a:gd name="connsiteY43" fmla="*/ 484317 h 848288"/>
                <a:gd name="connsiteX44" fmla="*/ 244487 w 890703"/>
                <a:gd name="connsiteY44" fmla="*/ 454308 h 848288"/>
                <a:gd name="connsiteX45" fmla="*/ 287213 w 890703"/>
                <a:gd name="connsiteY45" fmla="*/ 431491 h 848288"/>
                <a:gd name="connsiteX46" fmla="*/ 301710 w 890703"/>
                <a:gd name="connsiteY46" fmla="*/ 425915 h 848288"/>
                <a:gd name="connsiteX47" fmla="*/ 330662 w 890703"/>
                <a:gd name="connsiteY47" fmla="*/ 416893 h 848288"/>
                <a:gd name="connsiteX48" fmla="*/ 416655 w 890703"/>
                <a:gd name="connsiteY48" fmla="*/ 401007 h 848288"/>
                <a:gd name="connsiteX49" fmla="*/ 502505 w 890703"/>
                <a:gd name="connsiteY49" fmla="*/ 291264 h 848288"/>
                <a:gd name="connsiteX50" fmla="*/ 456669 w 890703"/>
                <a:gd name="connsiteY50" fmla="*/ 384577 h 848288"/>
                <a:gd name="connsiteX51" fmla="*/ 525136 w 890703"/>
                <a:gd name="connsiteY51" fmla="*/ 470750 h 848288"/>
                <a:gd name="connsiteX52" fmla="*/ 519347 w 890703"/>
                <a:gd name="connsiteY52" fmla="*/ 424834 h 848288"/>
                <a:gd name="connsiteX53" fmla="*/ 590093 w 890703"/>
                <a:gd name="connsiteY53" fmla="*/ 431400 h 848288"/>
                <a:gd name="connsiteX54" fmla="*/ 600654 w 890703"/>
                <a:gd name="connsiteY54" fmla="*/ 434755 h 848288"/>
                <a:gd name="connsiteX55" fmla="*/ 647007 w 890703"/>
                <a:gd name="connsiteY55" fmla="*/ 449482 h 848288"/>
                <a:gd name="connsiteX56" fmla="*/ 662936 w 890703"/>
                <a:gd name="connsiteY56" fmla="*/ 460772 h 848288"/>
                <a:gd name="connsiteX57" fmla="*/ 678798 w 890703"/>
                <a:gd name="connsiteY57" fmla="*/ 472015 h 848288"/>
                <a:gd name="connsiteX58" fmla="*/ 648622 w 890703"/>
                <a:gd name="connsiteY58" fmla="*/ 503688 h 848288"/>
                <a:gd name="connsiteX59" fmla="*/ 648622 w 890703"/>
                <a:gd name="connsiteY59" fmla="*/ 503689 h 848288"/>
                <a:gd name="connsiteX60" fmla="*/ 607183 w 890703"/>
                <a:gd name="connsiteY60" fmla="*/ 528765 h 848288"/>
                <a:gd name="connsiteX61" fmla="*/ 593005 w 890703"/>
                <a:gd name="connsiteY61" fmla="*/ 535112 h 848288"/>
                <a:gd name="connsiteX62" fmla="*/ 564579 w 890703"/>
                <a:gd name="connsiteY62" fmla="*/ 545674 h 848288"/>
                <a:gd name="connsiteX63" fmla="*/ 479563 w 890703"/>
                <a:gd name="connsiteY63" fmla="*/ 566151 h 848288"/>
                <a:gd name="connsiteX64" fmla="*/ 490615 w 890703"/>
                <a:gd name="connsiteY64" fmla="*/ 653806 h 848288"/>
                <a:gd name="connsiteX65" fmla="*/ 551579 w 890703"/>
                <a:gd name="connsiteY65" fmla="*/ 641830 h 848288"/>
                <a:gd name="connsiteX66" fmla="*/ 567803 w 890703"/>
                <a:gd name="connsiteY66" fmla="*/ 636106 h 848288"/>
                <a:gd name="connsiteX67" fmla="*/ 577781 w 890703"/>
                <a:gd name="connsiteY67" fmla="*/ 633818 h 848288"/>
                <a:gd name="connsiteX68" fmla="*/ 587361 w 890703"/>
                <a:gd name="connsiteY68" fmla="*/ 629205 h 848288"/>
                <a:gd name="connsiteX69" fmla="*/ 606910 w 890703"/>
                <a:gd name="connsiteY69" fmla="*/ 622308 h 848288"/>
                <a:gd name="connsiteX70" fmla="*/ 627481 w 890703"/>
                <a:gd name="connsiteY70" fmla="*/ 609890 h 848288"/>
                <a:gd name="connsiteX71" fmla="*/ 646828 w 890703"/>
                <a:gd name="connsiteY71" fmla="*/ 600575 h 848288"/>
                <a:gd name="connsiteX72" fmla="*/ 659646 w 890703"/>
                <a:gd name="connsiteY72" fmla="*/ 590472 h 848288"/>
                <a:gd name="connsiteX73" fmla="*/ 664175 w 890703"/>
                <a:gd name="connsiteY73" fmla="*/ 587738 h 848288"/>
                <a:gd name="connsiteX74" fmla="*/ 666151 w 890703"/>
                <a:gd name="connsiteY74" fmla="*/ 585345 h 848288"/>
                <a:gd name="connsiteX75" fmla="*/ 672420 w 890703"/>
                <a:gd name="connsiteY75" fmla="*/ 580404 h 848288"/>
                <a:gd name="connsiteX76" fmla="*/ 690917 w 890703"/>
                <a:gd name="connsiteY76" fmla="*/ 558623 h 848288"/>
                <a:gd name="connsiteX77" fmla="*/ 694354 w 890703"/>
                <a:gd name="connsiteY77" fmla="*/ 551187 h 848288"/>
                <a:gd name="connsiteX78" fmla="*/ 696671 w 890703"/>
                <a:gd name="connsiteY78" fmla="*/ 548381 h 848288"/>
                <a:gd name="connsiteX79" fmla="*/ 697139 w 890703"/>
                <a:gd name="connsiteY79" fmla="*/ 545162 h 848288"/>
                <a:gd name="connsiteX80" fmla="*/ 701465 w 890703"/>
                <a:gd name="connsiteY80" fmla="*/ 535802 h 848288"/>
                <a:gd name="connsiteX81" fmla="*/ 703209 w 890703"/>
                <a:gd name="connsiteY81" fmla="*/ 512508 h 848288"/>
                <a:gd name="connsiteX82" fmla="*/ 692157 w 890703"/>
                <a:gd name="connsiteY82" fmla="*/ 424854 h 848288"/>
                <a:gd name="connsiteX83" fmla="*/ 579041 w 890703"/>
                <a:gd name="connsiteY83" fmla="*/ 343746 h 848288"/>
                <a:gd name="connsiteX84" fmla="*/ 508295 w 890703"/>
                <a:gd name="connsiteY84" fmla="*/ 337180 h 848288"/>
                <a:gd name="connsiteX85" fmla="*/ 445352 w 890703"/>
                <a:gd name="connsiteY85" fmla="*/ 0 h 848288"/>
                <a:gd name="connsiteX86" fmla="*/ 890703 w 890703"/>
                <a:gd name="connsiteY86" fmla="*/ 324017 h 848288"/>
                <a:gd name="connsiteX87" fmla="*/ 720594 w 890703"/>
                <a:gd name="connsiteY87" fmla="*/ 848288 h 848288"/>
                <a:gd name="connsiteX88" fmla="*/ 170109 w 890703"/>
                <a:gd name="connsiteY88" fmla="*/ 848288 h 848288"/>
                <a:gd name="connsiteX89" fmla="*/ 0 w 890703"/>
                <a:gd name="connsiteY89" fmla="*/ 324017 h 84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890703" h="848288">
                  <a:moveTo>
                    <a:pt x="702188" y="510404"/>
                  </a:moveTo>
                  <a:lnTo>
                    <a:pt x="703209" y="512508"/>
                  </a:lnTo>
                  <a:lnTo>
                    <a:pt x="702155" y="510634"/>
                  </a:lnTo>
                  <a:close/>
                  <a:moveTo>
                    <a:pt x="204426" y="475801"/>
                  </a:moveTo>
                  <a:lnTo>
                    <a:pt x="208091" y="480700"/>
                  </a:lnTo>
                  <a:lnTo>
                    <a:pt x="207009" y="479841"/>
                  </a:lnTo>
                  <a:lnTo>
                    <a:pt x="205683" y="478790"/>
                  </a:lnTo>
                  <a:close/>
                  <a:moveTo>
                    <a:pt x="683549" y="475382"/>
                  </a:moveTo>
                  <a:lnTo>
                    <a:pt x="684676" y="476181"/>
                  </a:lnTo>
                  <a:lnTo>
                    <a:pt x="686057" y="477159"/>
                  </a:lnTo>
                  <a:lnTo>
                    <a:pt x="687472" y="480077"/>
                  </a:lnTo>
                  <a:close/>
                  <a:moveTo>
                    <a:pt x="190452" y="442573"/>
                  </a:moveTo>
                  <a:lnTo>
                    <a:pt x="191404" y="444501"/>
                  </a:lnTo>
                  <a:lnTo>
                    <a:pt x="191358" y="444728"/>
                  </a:lnTo>
                  <a:close/>
                  <a:moveTo>
                    <a:pt x="410322" y="312886"/>
                  </a:moveTo>
                  <a:lnTo>
                    <a:pt x="348803" y="321573"/>
                  </a:lnTo>
                  <a:lnTo>
                    <a:pt x="332295" y="326418"/>
                  </a:lnTo>
                  <a:lnTo>
                    <a:pt x="322209" y="328167"/>
                  </a:lnTo>
                  <a:lnTo>
                    <a:pt x="312395" y="332259"/>
                  </a:lnTo>
                  <a:lnTo>
                    <a:pt x="292504" y="338098"/>
                  </a:lnTo>
                  <a:lnTo>
                    <a:pt x="271296" y="349394"/>
                  </a:lnTo>
                  <a:lnTo>
                    <a:pt x="251478" y="357657"/>
                  </a:lnTo>
                  <a:lnTo>
                    <a:pt x="238136" y="367058"/>
                  </a:lnTo>
                  <a:lnTo>
                    <a:pt x="233466" y="369545"/>
                  </a:lnTo>
                  <a:lnTo>
                    <a:pt x="231365" y="371829"/>
                  </a:lnTo>
                  <a:lnTo>
                    <a:pt x="224840" y="376426"/>
                  </a:lnTo>
                  <a:cubicBezTo>
                    <a:pt x="217079" y="383043"/>
                    <a:pt x="210483" y="389991"/>
                    <a:pt x="205201" y="397183"/>
                  </a:cubicBezTo>
                  <a:lnTo>
                    <a:pt x="201370" y="404424"/>
                  </a:lnTo>
                  <a:lnTo>
                    <a:pt x="198905" y="407102"/>
                  </a:lnTo>
                  <a:lnTo>
                    <a:pt x="198266" y="410291"/>
                  </a:lnTo>
                  <a:lnTo>
                    <a:pt x="193443" y="419405"/>
                  </a:lnTo>
                  <a:cubicBezTo>
                    <a:pt x="190936" y="426999"/>
                    <a:pt x="189890" y="434751"/>
                    <a:pt x="190452" y="442573"/>
                  </a:cubicBezTo>
                  <a:lnTo>
                    <a:pt x="196785" y="530693"/>
                  </a:lnTo>
                  <a:cubicBezTo>
                    <a:pt x="199570" y="569442"/>
                    <a:pt x="241655" y="601667"/>
                    <a:pt x="305386" y="617754"/>
                  </a:cubicBezTo>
                  <a:cubicBezTo>
                    <a:pt x="326629" y="623117"/>
                    <a:pt x="350278" y="626686"/>
                    <a:pt x="375678" y="628107"/>
                  </a:cubicBezTo>
                  <a:lnTo>
                    <a:pt x="378995" y="674267"/>
                  </a:lnTo>
                  <a:lnTo>
                    <a:pt x="429773" y="583547"/>
                  </a:lnTo>
                  <a:lnTo>
                    <a:pt x="366028" y="493825"/>
                  </a:lnTo>
                  <a:lnTo>
                    <a:pt x="369345" y="539986"/>
                  </a:lnTo>
                  <a:cubicBezTo>
                    <a:pt x="343945" y="538565"/>
                    <a:pt x="320296" y="534996"/>
                    <a:pt x="299053" y="529633"/>
                  </a:cubicBezTo>
                  <a:lnTo>
                    <a:pt x="288687" y="525716"/>
                  </a:lnTo>
                  <a:lnTo>
                    <a:pt x="243191" y="508523"/>
                  </a:lnTo>
                  <a:lnTo>
                    <a:pt x="227891" y="496394"/>
                  </a:lnTo>
                  <a:lnTo>
                    <a:pt x="212655" y="484317"/>
                  </a:lnTo>
                  <a:lnTo>
                    <a:pt x="244487" y="454308"/>
                  </a:lnTo>
                  <a:lnTo>
                    <a:pt x="287213" y="431491"/>
                  </a:lnTo>
                  <a:lnTo>
                    <a:pt x="301710" y="425915"/>
                  </a:lnTo>
                  <a:lnTo>
                    <a:pt x="330662" y="416893"/>
                  </a:lnTo>
                  <a:lnTo>
                    <a:pt x="416655" y="401007"/>
                  </a:lnTo>
                  <a:close/>
                  <a:moveTo>
                    <a:pt x="502505" y="291264"/>
                  </a:moveTo>
                  <a:lnTo>
                    <a:pt x="456669" y="384577"/>
                  </a:lnTo>
                  <a:lnTo>
                    <a:pt x="525136" y="470750"/>
                  </a:lnTo>
                  <a:lnTo>
                    <a:pt x="519347" y="424834"/>
                  </a:lnTo>
                  <a:cubicBezTo>
                    <a:pt x="544786" y="424889"/>
                    <a:pt x="568593" y="427185"/>
                    <a:pt x="590093" y="431400"/>
                  </a:cubicBezTo>
                  <a:lnTo>
                    <a:pt x="600654" y="434755"/>
                  </a:lnTo>
                  <a:lnTo>
                    <a:pt x="647007" y="449482"/>
                  </a:lnTo>
                  <a:lnTo>
                    <a:pt x="662936" y="460772"/>
                  </a:lnTo>
                  <a:lnTo>
                    <a:pt x="678798" y="472015"/>
                  </a:lnTo>
                  <a:lnTo>
                    <a:pt x="648622" y="503688"/>
                  </a:lnTo>
                  <a:lnTo>
                    <a:pt x="648622" y="503689"/>
                  </a:lnTo>
                  <a:lnTo>
                    <a:pt x="607183" y="528765"/>
                  </a:lnTo>
                  <a:lnTo>
                    <a:pt x="593005" y="535112"/>
                  </a:lnTo>
                  <a:lnTo>
                    <a:pt x="564579" y="545674"/>
                  </a:lnTo>
                  <a:lnTo>
                    <a:pt x="479563" y="566151"/>
                  </a:lnTo>
                  <a:lnTo>
                    <a:pt x="490615" y="653806"/>
                  </a:lnTo>
                  <a:lnTo>
                    <a:pt x="551579" y="641830"/>
                  </a:lnTo>
                  <a:lnTo>
                    <a:pt x="567803" y="636106"/>
                  </a:lnTo>
                  <a:lnTo>
                    <a:pt x="577781" y="633818"/>
                  </a:lnTo>
                  <a:lnTo>
                    <a:pt x="587361" y="629205"/>
                  </a:lnTo>
                  <a:lnTo>
                    <a:pt x="606910" y="622308"/>
                  </a:lnTo>
                  <a:lnTo>
                    <a:pt x="627481" y="609890"/>
                  </a:lnTo>
                  <a:lnTo>
                    <a:pt x="646828" y="600575"/>
                  </a:lnTo>
                  <a:lnTo>
                    <a:pt x="659646" y="590472"/>
                  </a:lnTo>
                  <a:lnTo>
                    <a:pt x="664175" y="587738"/>
                  </a:lnTo>
                  <a:lnTo>
                    <a:pt x="666151" y="585345"/>
                  </a:lnTo>
                  <a:lnTo>
                    <a:pt x="672420" y="580404"/>
                  </a:lnTo>
                  <a:cubicBezTo>
                    <a:pt x="679815" y="573380"/>
                    <a:pt x="686029" y="566089"/>
                    <a:pt x="690917" y="558623"/>
                  </a:cubicBezTo>
                  <a:lnTo>
                    <a:pt x="694354" y="551187"/>
                  </a:lnTo>
                  <a:lnTo>
                    <a:pt x="696671" y="548381"/>
                  </a:lnTo>
                  <a:lnTo>
                    <a:pt x="697139" y="545162"/>
                  </a:lnTo>
                  <a:lnTo>
                    <a:pt x="701465" y="535802"/>
                  </a:lnTo>
                  <a:cubicBezTo>
                    <a:pt x="703561" y="528084"/>
                    <a:pt x="704190" y="520288"/>
                    <a:pt x="703209" y="512508"/>
                  </a:cubicBezTo>
                  <a:lnTo>
                    <a:pt x="692157" y="424854"/>
                  </a:lnTo>
                  <a:cubicBezTo>
                    <a:pt x="687297" y="386310"/>
                    <a:pt x="643544" y="356390"/>
                    <a:pt x="579041" y="343746"/>
                  </a:cubicBezTo>
                  <a:cubicBezTo>
                    <a:pt x="557541" y="339531"/>
                    <a:pt x="533734" y="337235"/>
                    <a:pt x="508295" y="337180"/>
                  </a:cubicBezTo>
                  <a:close/>
                  <a:moveTo>
                    <a:pt x="445352" y="0"/>
                  </a:moveTo>
                  <a:lnTo>
                    <a:pt x="890703" y="324017"/>
                  </a:lnTo>
                  <a:lnTo>
                    <a:pt x="720594" y="848288"/>
                  </a:lnTo>
                  <a:lnTo>
                    <a:pt x="170109" y="848288"/>
                  </a:lnTo>
                  <a:lnTo>
                    <a:pt x="0" y="324017"/>
                  </a:lnTo>
                  <a:close/>
                </a:path>
              </a:pathLst>
            </a:cu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70" name="TextBox 69"/>
            <p:cNvSpPr txBox="1"/>
            <p:nvPr/>
          </p:nvSpPr>
          <p:spPr>
            <a:xfrm>
              <a:off x="4849739" y="4853341"/>
              <a:ext cx="1139086" cy="282423"/>
            </a:xfrm>
            <a:prstGeom prst="rect">
              <a:avLst/>
            </a:prstGeom>
            <a:noFill/>
          </p:spPr>
          <p:txBody>
            <a:bodyPr wrap="square" rtlCol="0">
              <a:spAutoFit/>
            </a:bodyPr>
            <a:lstStyle/>
            <a:p>
              <a:pPr algn="ctr"/>
              <a:r>
                <a:rPr lang="en-US" sz="1199" dirty="0"/>
                <a:t>refresh token</a:t>
              </a:r>
            </a:p>
          </p:txBody>
        </p:sp>
      </p:grpSp>
      <p:grpSp>
        <p:nvGrpSpPr>
          <p:cNvPr id="34" name="Group 33"/>
          <p:cNvGrpSpPr/>
          <p:nvPr/>
        </p:nvGrpSpPr>
        <p:grpSpPr>
          <a:xfrm>
            <a:off x="2506995" y="5159904"/>
            <a:ext cx="1005411" cy="1378515"/>
            <a:chOff x="2506995" y="5159904"/>
            <a:chExt cx="1005411" cy="1378515"/>
          </a:xfrm>
        </p:grpSpPr>
        <p:grpSp>
          <p:nvGrpSpPr>
            <p:cNvPr id="35" name="Group 34"/>
            <p:cNvGrpSpPr/>
            <p:nvPr/>
          </p:nvGrpSpPr>
          <p:grpSpPr>
            <a:xfrm>
              <a:off x="2506995" y="5159904"/>
              <a:ext cx="1005411" cy="1005411"/>
              <a:chOff x="5361365" y="1445282"/>
              <a:chExt cx="1458210" cy="1458210"/>
            </a:xfrm>
          </p:grpSpPr>
          <p:sp>
            <p:nvSpPr>
              <p:cNvPr id="37" name="Rectangle 36"/>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8" name="Rounded Rectangular Callout 37"/>
              <p:cNvSpPr/>
              <p:nvPr/>
            </p:nvSpPr>
            <p:spPr bwMode="auto">
              <a:xfrm>
                <a:off x="5633270" y="1817814"/>
                <a:ext cx="914400" cy="612648"/>
              </a:xfrm>
              <a:prstGeom prst="wedgeRoundRectCallout">
                <a:avLst>
                  <a:gd name="adj1" fmla="val -39947"/>
                  <a:gd name="adj2" fmla="val 79616"/>
                  <a:gd name="adj3" fmla="val 16667"/>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36" name="TextBox 35"/>
            <p:cNvSpPr txBox="1"/>
            <p:nvPr/>
          </p:nvSpPr>
          <p:spPr>
            <a:xfrm>
              <a:off x="2618467" y="6161734"/>
              <a:ext cx="783451" cy="376685"/>
            </a:xfrm>
            <a:prstGeom prst="rect">
              <a:avLst/>
            </a:prstGeom>
            <a:noFill/>
          </p:spPr>
          <p:txBody>
            <a:bodyPr wrap="none" rtlCol="0">
              <a:spAutoFit/>
            </a:bodyPr>
            <a:lstStyle/>
            <a:p>
              <a:pPr algn="ctr"/>
              <a:r>
                <a:rPr lang="en-US" dirty="0"/>
                <a:t>Client</a:t>
              </a:r>
            </a:p>
          </p:txBody>
        </p:sp>
      </p:grpSp>
      <p:sp>
        <p:nvSpPr>
          <p:cNvPr id="9" name="TextBox 8"/>
          <p:cNvSpPr txBox="1"/>
          <p:nvPr/>
        </p:nvSpPr>
        <p:spPr>
          <a:xfrm>
            <a:off x="4219769" y="4835863"/>
            <a:ext cx="2323265" cy="369332"/>
          </a:xfrm>
          <a:prstGeom prst="rect">
            <a:avLst/>
          </a:prstGeom>
          <a:noFill/>
        </p:spPr>
        <p:txBody>
          <a:bodyPr wrap="none" rtlCol="0">
            <a:spAutoFit/>
          </a:bodyPr>
          <a:lstStyle/>
          <a:p>
            <a:r>
              <a:rPr lang="en-US" dirty="0" smtClean="0"/>
              <a:t>Authorization: Bearer</a:t>
            </a:r>
          </a:p>
        </p:txBody>
      </p:sp>
    </p:spTree>
    <p:extLst>
      <p:ext uri="{BB962C8B-B14F-4D97-AF65-F5344CB8AC3E}">
        <p14:creationId xmlns:p14="http://schemas.microsoft.com/office/powerpoint/2010/main" val="209158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42" presetClass="path" presetSubtype="0" accel="50000" decel="50000" fill="hold" nodeType="clickEffect">
                                  <p:stCondLst>
                                    <p:cond delay="0"/>
                                  </p:stCondLst>
                                  <p:childTnLst>
                                    <p:animMotion origin="layout" path="M -2.67296E-6 -1.27099E-7 L 0.40018 -0.15002 " pathEditMode="relative" rAng="0" ptsTypes="AA">
                                      <p:cBhvr>
                                        <p:cTn id="12" dur="2000" fill="hold"/>
                                        <p:tgtEl>
                                          <p:spTgt spid="15"/>
                                        </p:tgtEl>
                                        <p:attrNameLst>
                                          <p:attrName>ppt_x</p:attrName>
                                          <p:attrName>ppt_y</p:attrName>
                                        </p:attrNameLst>
                                      </p:cBhvr>
                                      <p:rCtr x="20003" y="-7512"/>
                                    </p:animMotion>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42" presetClass="path" presetSubtype="0" accel="50000" decel="50000" fill="hold" nodeType="withEffect">
                                  <p:stCondLst>
                                    <p:cond delay="0"/>
                                  </p:stCondLst>
                                  <p:childTnLst>
                                    <p:animMotion origin="layout" path="M -4.16667E-6 -3.7037E-6 L -0.70091 0.00255 " pathEditMode="relative" rAng="0" ptsTypes="AA">
                                      <p:cBhvr>
                                        <p:cTn id="18" dur="2000" fill="hold"/>
                                        <p:tgtEl>
                                          <p:spTgt spid="53"/>
                                        </p:tgtEl>
                                        <p:attrNameLst>
                                          <p:attrName>ppt_x</p:attrName>
                                          <p:attrName>ppt_y</p:attrName>
                                        </p:attrNameLst>
                                      </p:cBhvr>
                                      <p:rCtr x="-35052" y="11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70037" y="2354262"/>
            <a:ext cx="9601200" cy="1862048"/>
          </a:xfrm>
          <a:prstGeom prst="rect">
            <a:avLst/>
          </a:prstGeom>
          <a:noFill/>
        </p:spPr>
        <p:txBody>
          <a:bodyPr wrap="square" rtlCol="0">
            <a:spAutoFit/>
          </a:bodyPr>
          <a:lstStyle/>
          <a:p>
            <a:pPr algn="ctr"/>
            <a:r>
              <a:rPr lang="en-US" sz="11500" dirty="0" smtClean="0">
                <a:gradFill>
                  <a:gsLst>
                    <a:gs pos="0">
                      <a:schemeClr val="tx1">
                        <a:lumMod val="75000"/>
                        <a:lumOff val="25000"/>
                      </a:schemeClr>
                    </a:gs>
                    <a:gs pos="100000">
                      <a:schemeClr val="tx1">
                        <a:lumMod val="75000"/>
                        <a:lumOff val="25000"/>
                      </a:schemeClr>
                    </a:gs>
                  </a:gsLst>
                  <a:lin ang="5400000" scaled="0"/>
                </a:gradFill>
              </a:rPr>
              <a:t>Web Services</a:t>
            </a:r>
          </a:p>
        </p:txBody>
      </p:sp>
      <p:sp>
        <p:nvSpPr>
          <p:cNvPr id="7" name="TextBox 6"/>
          <p:cNvSpPr txBox="1"/>
          <p:nvPr/>
        </p:nvSpPr>
        <p:spPr>
          <a:xfrm rot="21324270">
            <a:off x="982948" y="1030823"/>
            <a:ext cx="4556055" cy="2646878"/>
          </a:xfrm>
          <a:prstGeom prst="rect">
            <a:avLst/>
          </a:prstGeom>
          <a:noFill/>
        </p:spPr>
        <p:txBody>
          <a:bodyPr wrap="none" rtlCol="0">
            <a:spAutoFit/>
          </a:bodyPr>
          <a:lstStyle/>
          <a:p>
            <a:r>
              <a:rPr lang="en-US" sz="16600" b="1" dirty="0" smtClean="0">
                <a:latin typeface="Andy" panose="03080602030302030203" pitchFamily="66" charset="0"/>
              </a:rPr>
              <a:t>HTTP</a:t>
            </a:r>
          </a:p>
        </p:txBody>
      </p:sp>
      <p:sp>
        <p:nvSpPr>
          <p:cNvPr id="13" name="Freeform 12"/>
          <p:cNvSpPr/>
          <p:nvPr/>
        </p:nvSpPr>
        <p:spPr bwMode="auto">
          <a:xfrm>
            <a:off x="2423258" y="3009014"/>
            <a:ext cx="2637840" cy="797442"/>
          </a:xfrm>
          <a:custGeom>
            <a:avLst/>
            <a:gdLst>
              <a:gd name="connsiteX0" fmla="*/ 965 w 2637840"/>
              <a:gd name="connsiteY0" fmla="*/ 10633 h 797442"/>
              <a:gd name="connsiteX1" fmla="*/ 86026 w 2637840"/>
              <a:gd name="connsiteY1" fmla="*/ 21265 h 797442"/>
              <a:gd name="connsiteX2" fmla="*/ 160454 w 2637840"/>
              <a:gd name="connsiteY2" fmla="*/ 31898 h 797442"/>
              <a:gd name="connsiteX3" fmla="*/ 1021691 w 2637840"/>
              <a:gd name="connsiteY3" fmla="*/ 10633 h 797442"/>
              <a:gd name="connsiteX4" fmla="*/ 2084947 w 2637840"/>
              <a:gd name="connsiteY4" fmla="*/ 0 h 797442"/>
              <a:gd name="connsiteX5" fmla="*/ 2329495 w 2637840"/>
              <a:gd name="connsiteY5" fmla="*/ 10633 h 797442"/>
              <a:gd name="connsiteX6" fmla="*/ 2361393 w 2637840"/>
              <a:gd name="connsiteY6" fmla="*/ 21265 h 797442"/>
              <a:gd name="connsiteX7" fmla="*/ 2297598 w 2637840"/>
              <a:gd name="connsiteY7" fmla="*/ 31898 h 797442"/>
              <a:gd name="connsiteX8" fmla="*/ 2223170 w 2637840"/>
              <a:gd name="connsiteY8" fmla="*/ 42530 h 797442"/>
              <a:gd name="connsiteX9" fmla="*/ 2053049 w 2637840"/>
              <a:gd name="connsiteY9" fmla="*/ 63795 h 797442"/>
              <a:gd name="connsiteX10" fmla="*/ 1946723 w 2637840"/>
              <a:gd name="connsiteY10" fmla="*/ 85060 h 797442"/>
              <a:gd name="connsiteX11" fmla="*/ 1829765 w 2637840"/>
              <a:gd name="connsiteY11" fmla="*/ 95693 h 797442"/>
              <a:gd name="connsiteX12" fmla="*/ 1446993 w 2637840"/>
              <a:gd name="connsiteY12" fmla="*/ 180753 h 797442"/>
              <a:gd name="connsiteX13" fmla="*/ 1181179 w 2637840"/>
              <a:gd name="connsiteY13" fmla="*/ 265814 h 797442"/>
              <a:gd name="connsiteX14" fmla="*/ 1053589 w 2637840"/>
              <a:gd name="connsiteY14" fmla="*/ 287079 h 797442"/>
              <a:gd name="connsiteX15" fmla="*/ 872835 w 2637840"/>
              <a:gd name="connsiteY15" fmla="*/ 350874 h 797442"/>
              <a:gd name="connsiteX16" fmla="*/ 798407 w 2637840"/>
              <a:gd name="connsiteY16" fmla="*/ 382772 h 797442"/>
              <a:gd name="connsiteX17" fmla="*/ 755877 w 2637840"/>
              <a:gd name="connsiteY17" fmla="*/ 393405 h 797442"/>
              <a:gd name="connsiteX18" fmla="*/ 723979 w 2637840"/>
              <a:gd name="connsiteY18" fmla="*/ 414670 h 797442"/>
              <a:gd name="connsiteX19" fmla="*/ 692082 w 2637840"/>
              <a:gd name="connsiteY19" fmla="*/ 425302 h 797442"/>
              <a:gd name="connsiteX20" fmla="*/ 968528 w 2637840"/>
              <a:gd name="connsiteY20" fmla="*/ 414670 h 797442"/>
              <a:gd name="connsiteX21" fmla="*/ 1181179 w 2637840"/>
              <a:gd name="connsiteY21" fmla="*/ 372139 h 797442"/>
              <a:gd name="connsiteX22" fmla="*/ 1276872 w 2637840"/>
              <a:gd name="connsiteY22" fmla="*/ 361507 h 797442"/>
              <a:gd name="connsiteX23" fmla="*/ 1415095 w 2637840"/>
              <a:gd name="connsiteY23" fmla="*/ 340242 h 797442"/>
              <a:gd name="connsiteX24" fmla="*/ 1840398 w 2637840"/>
              <a:gd name="connsiteY24" fmla="*/ 350874 h 797442"/>
              <a:gd name="connsiteX25" fmla="*/ 1808500 w 2637840"/>
              <a:gd name="connsiteY25" fmla="*/ 372139 h 797442"/>
              <a:gd name="connsiteX26" fmla="*/ 1755337 w 2637840"/>
              <a:gd name="connsiteY26" fmla="*/ 382772 h 797442"/>
              <a:gd name="connsiteX27" fmla="*/ 1415095 w 2637840"/>
              <a:gd name="connsiteY27" fmla="*/ 404037 h 797442"/>
              <a:gd name="connsiteX28" fmla="*/ 936630 w 2637840"/>
              <a:gd name="connsiteY28" fmla="*/ 425302 h 797442"/>
              <a:gd name="connsiteX29" fmla="*/ 777142 w 2637840"/>
              <a:gd name="connsiteY29" fmla="*/ 435935 h 797442"/>
              <a:gd name="connsiteX30" fmla="*/ 649551 w 2637840"/>
              <a:gd name="connsiteY30" fmla="*/ 446567 h 797442"/>
              <a:gd name="connsiteX31" fmla="*/ 405002 w 2637840"/>
              <a:gd name="connsiteY31" fmla="*/ 457200 h 797442"/>
              <a:gd name="connsiteX32" fmla="*/ 319942 w 2637840"/>
              <a:gd name="connsiteY32" fmla="*/ 467833 h 797442"/>
              <a:gd name="connsiteX33" fmla="*/ 362472 w 2637840"/>
              <a:gd name="connsiteY33" fmla="*/ 489098 h 797442"/>
              <a:gd name="connsiteX34" fmla="*/ 479430 w 2637840"/>
              <a:gd name="connsiteY34" fmla="*/ 499730 h 797442"/>
              <a:gd name="connsiteX35" fmla="*/ 553858 w 2637840"/>
              <a:gd name="connsiteY35" fmla="*/ 520995 h 797442"/>
              <a:gd name="connsiteX36" fmla="*/ 649551 w 2637840"/>
              <a:gd name="connsiteY36" fmla="*/ 531628 h 797442"/>
              <a:gd name="connsiteX37" fmla="*/ 1021691 w 2637840"/>
              <a:gd name="connsiteY37" fmla="*/ 542260 h 797442"/>
              <a:gd name="connsiteX38" fmla="*/ 1287505 w 2637840"/>
              <a:gd name="connsiteY38" fmla="*/ 563526 h 797442"/>
              <a:gd name="connsiteX39" fmla="*/ 2637840 w 2637840"/>
              <a:gd name="connsiteY39" fmla="*/ 584791 h 797442"/>
              <a:gd name="connsiteX40" fmla="*/ 2542147 w 2637840"/>
              <a:gd name="connsiteY40" fmla="*/ 595423 h 797442"/>
              <a:gd name="connsiteX41" fmla="*/ 1574584 w 2637840"/>
              <a:gd name="connsiteY41" fmla="*/ 595423 h 797442"/>
              <a:gd name="connsiteX42" fmla="*/ 1255607 w 2637840"/>
              <a:gd name="connsiteY42" fmla="*/ 531628 h 797442"/>
              <a:gd name="connsiteX43" fmla="*/ 1106751 w 2637840"/>
              <a:gd name="connsiteY43" fmla="*/ 478465 h 797442"/>
              <a:gd name="connsiteX44" fmla="*/ 968528 w 2637840"/>
              <a:gd name="connsiteY44" fmla="*/ 446567 h 797442"/>
              <a:gd name="connsiteX45" fmla="*/ 904733 w 2637840"/>
              <a:gd name="connsiteY45" fmla="*/ 414670 h 797442"/>
              <a:gd name="connsiteX46" fmla="*/ 809040 w 2637840"/>
              <a:gd name="connsiteY46" fmla="*/ 372139 h 797442"/>
              <a:gd name="connsiteX47" fmla="*/ 862202 w 2637840"/>
              <a:gd name="connsiteY47" fmla="*/ 329609 h 797442"/>
              <a:gd name="connsiteX48" fmla="*/ 915365 w 2637840"/>
              <a:gd name="connsiteY48" fmla="*/ 318977 h 797442"/>
              <a:gd name="connsiteX49" fmla="*/ 979161 w 2637840"/>
              <a:gd name="connsiteY49" fmla="*/ 297712 h 797442"/>
              <a:gd name="connsiteX50" fmla="*/ 1053589 w 2637840"/>
              <a:gd name="connsiteY50" fmla="*/ 265814 h 797442"/>
              <a:gd name="connsiteX51" fmla="*/ 1128016 w 2637840"/>
              <a:gd name="connsiteY51" fmla="*/ 255181 h 797442"/>
              <a:gd name="connsiteX52" fmla="*/ 1234342 w 2637840"/>
              <a:gd name="connsiteY52" fmla="*/ 233916 h 797442"/>
              <a:gd name="connsiteX53" fmla="*/ 1500156 w 2637840"/>
              <a:gd name="connsiteY53" fmla="*/ 212651 h 797442"/>
              <a:gd name="connsiteX54" fmla="*/ 1032323 w 2637840"/>
              <a:gd name="connsiteY54" fmla="*/ 233916 h 797442"/>
              <a:gd name="connsiteX55" fmla="*/ 745244 w 2637840"/>
              <a:gd name="connsiteY55" fmla="*/ 255181 h 797442"/>
              <a:gd name="connsiteX56" fmla="*/ 596389 w 2637840"/>
              <a:gd name="connsiteY56" fmla="*/ 265814 h 797442"/>
              <a:gd name="connsiteX57" fmla="*/ 511328 w 2637840"/>
              <a:gd name="connsiteY57" fmla="*/ 287079 h 797442"/>
              <a:gd name="connsiteX58" fmla="*/ 490063 w 2637840"/>
              <a:gd name="connsiteY58" fmla="*/ 318977 h 797442"/>
              <a:gd name="connsiteX59" fmla="*/ 458165 w 2637840"/>
              <a:gd name="connsiteY59" fmla="*/ 340242 h 797442"/>
              <a:gd name="connsiteX60" fmla="*/ 436900 w 2637840"/>
              <a:gd name="connsiteY60" fmla="*/ 382772 h 797442"/>
              <a:gd name="connsiteX61" fmla="*/ 415635 w 2637840"/>
              <a:gd name="connsiteY61" fmla="*/ 414670 h 797442"/>
              <a:gd name="connsiteX62" fmla="*/ 405002 w 2637840"/>
              <a:gd name="connsiteY62" fmla="*/ 446567 h 797442"/>
              <a:gd name="connsiteX63" fmla="*/ 415635 w 2637840"/>
              <a:gd name="connsiteY63" fmla="*/ 489098 h 797442"/>
              <a:gd name="connsiteX64" fmla="*/ 458165 w 2637840"/>
              <a:gd name="connsiteY64" fmla="*/ 499730 h 797442"/>
              <a:gd name="connsiteX65" fmla="*/ 521961 w 2637840"/>
              <a:gd name="connsiteY65" fmla="*/ 510363 h 797442"/>
              <a:gd name="connsiteX66" fmla="*/ 1053589 w 2637840"/>
              <a:gd name="connsiteY66" fmla="*/ 478465 h 797442"/>
              <a:gd name="connsiteX67" fmla="*/ 1149282 w 2637840"/>
              <a:gd name="connsiteY67" fmla="*/ 457200 h 797442"/>
              <a:gd name="connsiteX68" fmla="*/ 1393830 w 2637840"/>
              <a:gd name="connsiteY68" fmla="*/ 414670 h 797442"/>
              <a:gd name="connsiteX69" fmla="*/ 1585216 w 2637840"/>
              <a:gd name="connsiteY69" fmla="*/ 372139 h 797442"/>
              <a:gd name="connsiteX70" fmla="*/ 1638379 w 2637840"/>
              <a:gd name="connsiteY70" fmla="*/ 350874 h 797442"/>
              <a:gd name="connsiteX71" fmla="*/ 1819133 w 2637840"/>
              <a:gd name="connsiteY71" fmla="*/ 329609 h 797442"/>
              <a:gd name="connsiteX72" fmla="*/ 1691542 w 2637840"/>
              <a:gd name="connsiteY72" fmla="*/ 361507 h 797442"/>
              <a:gd name="connsiteX73" fmla="*/ 1563951 w 2637840"/>
              <a:gd name="connsiteY73" fmla="*/ 393405 h 797442"/>
              <a:gd name="connsiteX74" fmla="*/ 1287505 w 2637840"/>
              <a:gd name="connsiteY74" fmla="*/ 446567 h 797442"/>
              <a:gd name="connsiteX75" fmla="*/ 1159914 w 2637840"/>
              <a:gd name="connsiteY75" fmla="*/ 499730 h 797442"/>
              <a:gd name="connsiteX76" fmla="*/ 1032323 w 2637840"/>
              <a:gd name="connsiteY76" fmla="*/ 510363 h 797442"/>
              <a:gd name="connsiteX77" fmla="*/ 851570 w 2637840"/>
              <a:gd name="connsiteY77" fmla="*/ 531628 h 797442"/>
              <a:gd name="connsiteX78" fmla="*/ 468798 w 2637840"/>
              <a:gd name="connsiteY78" fmla="*/ 552893 h 797442"/>
              <a:gd name="connsiteX79" fmla="*/ 351840 w 2637840"/>
              <a:gd name="connsiteY79" fmla="*/ 574158 h 797442"/>
              <a:gd name="connsiteX80" fmla="*/ 266779 w 2637840"/>
              <a:gd name="connsiteY80" fmla="*/ 563526 h 797442"/>
              <a:gd name="connsiteX81" fmla="*/ 224249 w 2637840"/>
              <a:gd name="connsiteY81" fmla="*/ 552893 h 797442"/>
              <a:gd name="connsiteX82" fmla="*/ 149821 w 2637840"/>
              <a:gd name="connsiteY82" fmla="*/ 520995 h 797442"/>
              <a:gd name="connsiteX83" fmla="*/ 117923 w 2637840"/>
              <a:gd name="connsiteY83" fmla="*/ 489098 h 797442"/>
              <a:gd name="connsiteX84" fmla="*/ 86026 w 2637840"/>
              <a:gd name="connsiteY84" fmla="*/ 478465 h 797442"/>
              <a:gd name="connsiteX85" fmla="*/ 32863 w 2637840"/>
              <a:gd name="connsiteY85" fmla="*/ 435935 h 797442"/>
              <a:gd name="connsiteX86" fmla="*/ 11598 w 2637840"/>
              <a:gd name="connsiteY86" fmla="*/ 393405 h 797442"/>
              <a:gd name="connsiteX87" fmla="*/ 965 w 2637840"/>
              <a:gd name="connsiteY87" fmla="*/ 361507 h 797442"/>
              <a:gd name="connsiteX88" fmla="*/ 32863 w 2637840"/>
              <a:gd name="connsiteY88" fmla="*/ 340242 h 797442"/>
              <a:gd name="connsiteX89" fmla="*/ 139189 w 2637840"/>
              <a:gd name="connsiteY89" fmla="*/ 318977 h 797442"/>
              <a:gd name="connsiteX90" fmla="*/ 202984 w 2637840"/>
              <a:gd name="connsiteY90" fmla="*/ 297712 h 797442"/>
              <a:gd name="connsiteX91" fmla="*/ 373105 w 2637840"/>
              <a:gd name="connsiteY91" fmla="*/ 276446 h 797442"/>
              <a:gd name="connsiteX92" fmla="*/ 947263 w 2637840"/>
              <a:gd name="connsiteY92" fmla="*/ 244549 h 797442"/>
              <a:gd name="connsiteX93" fmla="*/ 2053049 w 2637840"/>
              <a:gd name="connsiteY93" fmla="*/ 255181 h 797442"/>
              <a:gd name="connsiteX94" fmla="*/ 2116844 w 2637840"/>
              <a:gd name="connsiteY94" fmla="*/ 297712 h 797442"/>
              <a:gd name="connsiteX95" fmla="*/ 2138109 w 2637840"/>
              <a:gd name="connsiteY95" fmla="*/ 361507 h 797442"/>
              <a:gd name="connsiteX96" fmla="*/ 2106212 w 2637840"/>
              <a:gd name="connsiteY96" fmla="*/ 414670 h 797442"/>
              <a:gd name="connsiteX97" fmla="*/ 2031784 w 2637840"/>
              <a:gd name="connsiteY97" fmla="*/ 478465 h 797442"/>
              <a:gd name="connsiteX98" fmla="*/ 1989254 w 2637840"/>
              <a:gd name="connsiteY98" fmla="*/ 489098 h 797442"/>
              <a:gd name="connsiteX99" fmla="*/ 1893561 w 2637840"/>
              <a:gd name="connsiteY99" fmla="*/ 542260 h 797442"/>
              <a:gd name="connsiteX100" fmla="*/ 1723440 w 2637840"/>
              <a:gd name="connsiteY100" fmla="*/ 595423 h 797442"/>
              <a:gd name="connsiteX101" fmla="*/ 1542686 w 2637840"/>
              <a:gd name="connsiteY101" fmla="*/ 648586 h 797442"/>
              <a:gd name="connsiteX102" fmla="*/ 1446993 w 2637840"/>
              <a:gd name="connsiteY102" fmla="*/ 669851 h 797442"/>
              <a:gd name="connsiteX103" fmla="*/ 532593 w 2637840"/>
              <a:gd name="connsiteY103" fmla="*/ 680484 h 797442"/>
              <a:gd name="connsiteX104" fmla="*/ 468798 w 2637840"/>
              <a:gd name="connsiteY104" fmla="*/ 691116 h 797442"/>
              <a:gd name="connsiteX105" fmla="*/ 394370 w 2637840"/>
              <a:gd name="connsiteY105" fmla="*/ 701749 h 797442"/>
              <a:gd name="connsiteX106" fmla="*/ 362472 w 2637840"/>
              <a:gd name="connsiteY106" fmla="*/ 712381 h 797442"/>
              <a:gd name="connsiteX107" fmla="*/ 224249 w 2637840"/>
              <a:gd name="connsiteY107" fmla="*/ 733646 h 797442"/>
              <a:gd name="connsiteX108" fmla="*/ 160454 w 2637840"/>
              <a:gd name="connsiteY108" fmla="*/ 797442 h 797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Lst>
            <a:rect l="l" t="t" r="r" b="b"/>
            <a:pathLst>
              <a:path w="2637840" h="797442">
                <a:moveTo>
                  <a:pt x="965" y="10633"/>
                </a:moveTo>
                <a:lnTo>
                  <a:pt x="86026" y="21265"/>
                </a:lnTo>
                <a:cubicBezTo>
                  <a:pt x="110867" y="24577"/>
                  <a:pt x="135394" y="32183"/>
                  <a:pt x="160454" y="31898"/>
                </a:cubicBezTo>
                <a:cubicBezTo>
                  <a:pt x="447602" y="28635"/>
                  <a:pt x="734564" y="15392"/>
                  <a:pt x="1021691" y="10633"/>
                </a:cubicBezTo>
                <a:lnTo>
                  <a:pt x="2084947" y="0"/>
                </a:lnTo>
                <a:cubicBezTo>
                  <a:pt x="2166463" y="3544"/>
                  <a:pt x="2248142" y="4375"/>
                  <a:pt x="2329495" y="10633"/>
                </a:cubicBezTo>
                <a:cubicBezTo>
                  <a:pt x="2340670" y="11493"/>
                  <a:pt x="2370718" y="15048"/>
                  <a:pt x="2361393" y="21265"/>
                </a:cubicBezTo>
                <a:cubicBezTo>
                  <a:pt x="2343455" y="33224"/>
                  <a:pt x="2318906" y="28620"/>
                  <a:pt x="2297598" y="31898"/>
                </a:cubicBezTo>
                <a:cubicBezTo>
                  <a:pt x="2272828" y="35709"/>
                  <a:pt x="2248021" y="39289"/>
                  <a:pt x="2223170" y="42530"/>
                </a:cubicBezTo>
                <a:cubicBezTo>
                  <a:pt x="2166502" y="49921"/>
                  <a:pt x="2109088" y="52587"/>
                  <a:pt x="2053049" y="63795"/>
                </a:cubicBezTo>
                <a:cubicBezTo>
                  <a:pt x="2017607" y="70883"/>
                  <a:pt x="1982504" y="79948"/>
                  <a:pt x="1946723" y="85060"/>
                </a:cubicBezTo>
                <a:cubicBezTo>
                  <a:pt x="1907970" y="90596"/>
                  <a:pt x="1868609" y="90837"/>
                  <a:pt x="1829765" y="95693"/>
                </a:cubicBezTo>
                <a:cubicBezTo>
                  <a:pt x="1689644" y="113208"/>
                  <a:pt x="1589604" y="135117"/>
                  <a:pt x="1446993" y="180753"/>
                </a:cubicBezTo>
                <a:cubicBezTo>
                  <a:pt x="1358388" y="209107"/>
                  <a:pt x="1272944" y="250520"/>
                  <a:pt x="1181179" y="265814"/>
                </a:cubicBezTo>
                <a:lnTo>
                  <a:pt x="1053589" y="287079"/>
                </a:lnTo>
                <a:cubicBezTo>
                  <a:pt x="880144" y="373800"/>
                  <a:pt x="1060451" y="292244"/>
                  <a:pt x="872835" y="350874"/>
                </a:cubicBezTo>
                <a:cubicBezTo>
                  <a:pt x="847072" y="358925"/>
                  <a:pt x="823774" y="373548"/>
                  <a:pt x="798407" y="382772"/>
                </a:cubicBezTo>
                <a:cubicBezTo>
                  <a:pt x="784674" y="387766"/>
                  <a:pt x="770054" y="389861"/>
                  <a:pt x="755877" y="393405"/>
                </a:cubicBezTo>
                <a:cubicBezTo>
                  <a:pt x="745244" y="400493"/>
                  <a:pt x="735409" y="408955"/>
                  <a:pt x="723979" y="414670"/>
                </a:cubicBezTo>
                <a:cubicBezTo>
                  <a:pt x="713955" y="419682"/>
                  <a:pt x="680875" y="425302"/>
                  <a:pt x="692082" y="425302"/>
                </a:cubicBezTo>
                <a:cubicBezTo>
                  <a:pt x="784299" y="425302"/>
                  <a:pt x="876379" y="418214"/>
                  <a:pt x="968528" y="414670"/>
                </a:cubicBezTo>
                <a:cubicBezTo>
                  <a:pt x="1189132" y="387094"/>
                  <a:pt x="884655" y="428620"/>
                  <a:pt x="1181179" y="372139"/>
                </a:cubicBezTo>
                <a:cubicBezTo>
                  <a:pt x="1212706" y="366134"/>
                  <a:pt x="1245072" y="365843"/>
                  <a:pt x="1276872" y="361507"/>
                </a:cubicBezTo>
                <a:cubicBezTo>
                  <a:pt x="1323061" y="355209"/>
                  <a:pt x="1369021" y="347330"/>
                  <a:pt x="1415095" y="340242"/>
                </a:cubicBezTo>
                <a:cubicBezTo>
                  <a:pt x="1556863" y="343786"/>
                  <a:pt x="1699050" y="339414"/>
                  <a:pt x="1840398" y="350874"/>
                </a:cubicBezTo>
                <a:cubicBezTo>
                  <a:pt x="1853135" y="351907"/>
                  <a:pt x="1820465" y="367652"/>
                  <a:pt x="1808500" y="372139"/>
                </a:cubicBezTo>
                <a:cubicBezTo>
                  <a:pt x="1791579" y="378485"/>
                  <a:pt x="1773350" y="381311"/>
                  <a:pt x="1755337" y="382772"/>
                </a:cubicBezTo>
                <a:cubicBezTo>
                  <a:pt x="1642073" y="391956"/>
                  <a:pt x="1528577" y="398142"/>
                  <a:pt x="1415095" y="404037"/>
                </a:cubicBezTo>
                <a:cubicBezTo>
                  <a:pt x="1255664" y="412319"/>
                  <a:pt x="1095922" y="414682"/>
                  <a:pt x="936630" y="425302"/>
                </a:cubicBezTo>
                <a:lnTo>
                  <a:pt x="777142" y="435935"/>
                </a:lnTo>
                <a:cubicBezTo>
                  <a:pt x="734581" y="439088"/>
                  <a:pt x="692159" y="444132"/>
                  <a:pt x="649551" y="446567"/>
                </a:cubicBezTo>
                <a:cubicBezTo>
                  <a:pt x="568091" y="451222"/>
                  <a:pt x="486518" y="453656"/>
                  <a:pt x="405002" y="457200"/>
                </a:cubicBezTo>
                <a:cubicBezTo>
                  <a:pt x="376649" y="460744"/>
                  <a:pt x="342801" y="450688"/>
                  <a:pt x="319942" y="467833"/>
                </a:cubicBezTo>
                <a:cubicBezTo>
                  <a:pt x="307262" y="477343"/>
                  <a:pt x="346930" y="485990"/>
                  <a:pt x="362472" y="489098"/>
                </a:cubicBezTo>
                <a:cubicBezTo>
                  <a:pt x="400859" y="496775"/>
                  <a:pt x="440444" y="496186"/>
                  <a:pt x="479430" y="499730"/>
                </a:cubicBezTo>
                <a:cubicBezTo>
                  <a:pt x="504239" y="506818"/>
                  <a:pt x="528498" y="516240"/>
                  <a:pt x="553858" y="520995"/>
                </a:cubicBezTo>
                <a:cubicBezTo>
                  <a:pt x="585402" y="526910"/>
                  <a:pt x="617490" y="530171"/>
                  <a:pt x="649551" y="531628"/>
                </a:cubicBezTo>
                <a:cubicBezTo>
                  <a:pt x="773520" y="537263"/>
                  <a:pt x="897644" y="538716"/>
                  <a:pt x="1021691" y="542260"/>
                </a:cubicBezTo>
                <a:cubicBezTo>
                  <a:pt x="1110296" y="549349"/>
                  <a:pt x="1198635" y="561737"/>
                  <a:pt x="1287505" y="563526"/>
                </a:cubicBezTo>
                <a:cubicBezTo>
                  <a:pt x="2668391" y="591329"/>
                  <a:pt x="2187697" y="434739"/>
                  <a:pt x="2637840" y="584791"/>
                </a:cubicBezTo>
                <a:cubicBezTo>
                  <a:pt x="2605942" y="588335"/>
                  <a:pt x="2574227" y="594493"/>
                  <a:pt x="2542147" y="595423"/>
                </a:cubicBezTo>
                <a:cubicBezTo>
                  <a:pt x="1944697" y="612740"/>
                  <a:pt x="2039019" y="610405"/>
                  <a:pt x="1574584" y="595423"/>
                </a:cubicBezTo>
                <a:cubicBezTo>
                  <a:pt x="1398175" y="563349"/>
                  <a:pt x="1385740" y="566330"/>
                  <a:pt x="1255607" y="531628"/>
                </a:cubicBezTo>
                <a:cubicBezTo>
                  <a:pt x="1102292" y="490744"/>
                  <a:pt x="1260270" y="533293"/>
                  <a:pt x="1106751" y="478465"/>
                </a:cubicBezTo>
                <a:cubicBezTo>
                  <a:pt x="1047281" y="457226"/>
                  <a:pt x="1027957" y="456472"/>
                  <a:pt x="968528" y="446567"/>
                </a:cubicBezTo>
                <a:cubicBezTo>
                  <a:pt x="947263" y="435935"/>
                  <a:pt x="926923" y="423205"/>
                  <a:pt x="904733" y="414670"/>
                </a:cubicBezTo>
                <a:cubicBezTo>
                  <a:pt x="807157" y="377141"/>
                  <a:pt x="853798" y="416899"/>
                  <a:pt x="809040" y="372139"/>
                </a:cubicBezTo>
                <a:cubicBezTo>
                  <a:pt x="826761" y="357962"/>
                  <a:pt x="841904" y="339758"/>
                  <a:pt x="862202" y="329609"/>
                </a:cubicBezTo>
                <a:cubicBezTo>
                  <a:pt x="878366" y="321527"/>
                  <a:pt x="897930" y="323732"/>
                  <a:pt x="915365" y="318977"/>
                </a:cubicBezTo>
                <a:cubicBezTo>
                  <a:pt x="936991" y="313079"/>
                  <a:pt x="958239" y="305759"/>
                  <a:pt x="979161" y="297712"/>
                </a:cubicBezTo>
                <a:cubicBezTo>
                  <a:pt x="1004354" y="288023"/>
                  <a:pt x="1027636" y="273229"/>
                  <a:pt x="1053589" y="265814"/>
                </a:cubicBezTo>
                <a:cubicBezTo>
                  <a:pt x="1077686" y="258929"/>
                  <a:pt x="1103336" y="259536"/>
                  <a:pt x="1128016" y="255181"/>
                </a:cubicBezTo>
                <a:cubicBezTo>
                  <a:pt x="1163610" y="248900"/>
                  <a:pt x="1198432" y="238020"/>
                  <a:pt x="1234342" y="233916"/>
                </a:cubicBezTo>
                <a:cubicBezTo>
                  <a:pt x="1322655" y="223823"/>
                  <a:pt x="1588952" y="208615"/>
                  <a:pt x="1500156" y="212651"/>
                </a:cubicBezTo>
                <a:lnTo>
                  <a:pt x="1032323" y="233916"/>
                </a:lnTo>
                <a:cubicBezTo>
                  <a:pt x="818754" y="244595"/>
                  <a:pt x="921802" y="241056"/>
                  <a:pt x="745244" y="255181"/>
                </a:cubicBezTo>
                <a:lnTo>
                  <a:pt x="596389" y="265814"/>
                </a:lnTo>
                <a:cubicBezTo>
                  <a:pt x="593738" y="266344"/>
                  <a:pt x="522228" y="278359"/>
                  <a:pt x="511328" y="287079"/>
                </a:cubicBezTo>
                <a:cubicBezTo>
                  <a:pt x="501349" y="295062"/>
                  <a:pt x="499099" y="309941"/>
                  <a:pt x="490063" y="318977"/>
                </a:cubicBezTo>
                <a:cubicBezTo>
                  <a:pt x="481027" y="328013"/>
                  <a:pt x="468798" y="333154"/>
                  <a:pt x="458165" y="340242"/>
                </a:cubicBezTo>
                <a:cubicBezTo>
                  <a:pt x="451077" y="354419"/>
                  <a:pt x="444764" y="369010"/>
                  <a:pt x="436900" y="382772"/>
                </a:cubicBezTo>
                <a:cubicBezTo>
                  <a:pt x="430560" y="393867"/>
                  <a:pt x="421350" y="403240"/>
                  <a:pt x="415635" y="414670"/>
                </a:cubicBezTo>
                <a:cubicBezTo>
                  <a:pt x="410623" y="424694"/>
                  <a:pt x="408546" y="435935"/>
                  <a:pt x="405002" y="446567"/>
                </a:cubicBezTo>
                <a:cubicBezTo>
                  <a:pt x="408546" y="460744"/>
                  <a:pt x="405302" y="478765"/>
                  <a:pt x="415635" y="489098"/>
                </a:cubicBezTo>
                <a:cubicBezTo>
                  <a:pt x="425968" y="499431"/>
                  <a:pt x="443836" y="496864"/>
                  <a:pt x="458165" y="499730"/>
                </a:cubicBezTo>
                <a:cubicBezTo>
                  <a:pt x="479305" y="503958"/>
                  <a:pt x="500696" y="506819"/>
                  <a:pt x="521961" y="510363"/>
                </a:cubicBezTo>
                <a:cubicBezTo>
                  <a:pt x="739642" y="503107"/>
                  <a:pt x="850586" y="506465"/>
                  <a:pt x="1053589" y="478465"/>
                </a:cubicBezTo>
                <a:cubicBezTo>
                  <a:pt x="1085958" y="474000"/>
                  <a:pt x="1117166" y="463222"/>
                  <a:pt x="1149282" y="457200"/>
                </a:cubicBezTo>
                <a:cubicBezTo>
                  <a:pt x="1230604" y="441952"/>
                  <a:pt x="1314580" y="438445"/>
                  <a:pt x="1393830" y="414670"/>
                </a:cubicBezTo>
                <a:cubicBezTo>
                  <a:pt x="1527525" y="374561"/>
                  <a:pt x="1463439" y="387362"/>
                  <a:pt x="1585216" y="372139"/>
                </a:cubicBezTo>
                <a:cubicBezTo>
                  <a:pt x="1602937" y="365051"/>
                  <a:pt x="1620272" y="356909"/>
                  <a:pt x="1638379" y="350874"/>
                </a:cubicBezTo>
                <a:cubicBezTo>
                  <a:pt x="1697345" y="331219"/>
                  <a:pt x="1756134" y="334455"/>
                  <a:pt x="1819133" y="329609"/>
                </a:cubicBezTo>
                <a:lnTo>
                  <a:pt x="1691542" y="361507"/>
                </a:lnTo>
                <a:cubicBezTo>
                  <a:pt x="1649012" y="372140"/>
                  <a:pt x="1607194" y="386198"/>
                  <a:pt x="1563951" y="393405"/>
                </a:cubicBezTo>
                <a:cubicBezTo>
                  <a:pt x="1493809" y="405095"/>
                  <a:pt x="1351998" y="426723"/>
                  <a:pt x="1287505" y="446567"/>
                </a:cubicBezTo>
                <a:cubicBezTo>
                  <a:pt x="1243468" y="460117"/>
                  <a:pt x="1204613" y="488555"/>
                  <a:pt x="1159914" y="499730"/>
                </a:cubicBezTo>
                <a:cubicBezTo>
                  <a:pt x="1118511" y="510081"/>
                  <a:pt x="1074789" y="506116"/>
                  <a:pt x="1032323" y="510363"/>
                </a:cubicBezTo>
                <a:cubicBezTo>
                  <a:pt x="924265" y="521169"/>
                  <a:pt x="965724" y="522115"/>
                  <a:pt x="851570" y="531628"/>
                </a:cubicBezTo>
                <a:cubicBezTo>
                  <a:pt x="726884" y="542018"/>
                  <a:pt x="592658" y="546995"/>
                  <a:pt x="468798" y="552893"/>
                </a:cubicBezTo>
                <a:cubicBezTo>
                  <a:pt x="431571" y="562200"/>
                  <a:pt x="389943" y="574158"/>
                  <a:pt x="351840" y="574158"/>
                </a:cubicBezTo>
                <a:cubicBezTo>
                  <a:pt x="323266" y="574158"/>
                  <a:pt x="295133" y="567070"/>
                  <a:pt x="266779" y="563526"/>
                </a:cubicBezTo>
                <a:cubicBezTo>
                  <a:pt x="252602" y="559982"/>
                  <a:pt x="237680" y="558649"/>
                  <a:pt x="224249" y="552893"/>
                </a:cubicBezTo>
                <a:cubicBezTo>
                  <a:pt x="121451" y="508836"/>
                  <a:pt x="271921" y="551521"/>
                  <a:pt x="149821" y="520995"/>
                </a:cubicBezTo>
                <a:cubicBezTo>
                  <a:pt x="139188" y="510363"/>
                  <a:pt x="130434" y="497439"/>
                  <a:pt x="117923" y="489098"/>
                </a:cubicBezTo>
                <a:cubicBezTo>
                  <a:pt x="108598" y="482881"/>
                  <a:pt x="94778" y="485466"/>
                  <a:pt x="86026" y="478465"/>
                </a:cubicBezTo>
                <a:cubicBezTo>
                  <a:pt x="17326" y="423503"/>
                  <a:pt x="113035" y="462657"/>
                  <a:pt x="32863" y="435935"/>
                </a:cubicBezTo>
                <a:cubicBezTo>
                  <a:pt x="25775" y="421758"/>
                  <a:pt x="17842" y="407973"/>
                  <a:pt x="11598" y="393405"/>
                </a:cubicBezTo>
                <a:cubicBezTo>
                  <a:pt x="7183" y="383103"/>
                  <a:pt x="-3197" y="371913"/>
                  <a:pt x="965" y="361507"/>
                </a:cubicBezTo>
                <a:cubicBezTo>
                  <a:pt x="5711" y="349642"/>
                  <a:pt x="20649" y="344000"/>
                  <a:pt x="32863" y="340242"/>
                </a:cubicBezTo>
                <a:cubicBezTo>
                  <a:pt x="67409" y="329613"/>
                  <a:pt x="104124" y="327743"/>
                  <a:pt x="139189" y="318977"/>
                </a:cubicBezTo>
                <a:cubicBezTo>
                  <a:pt x="160935" y="313541"/>
                  <a:pt x="180930" y="301722"/>
                  <a:pt x="202984" y="297712"/>
                </a:cubicBezTo>
                <a:cubicBezTo>
                  <a:pt x="259210" y="287489"/>
                  <a:pt x="316398" y="283535"/>
                  <a:pt x="373105" y="276446"/>
                </a:cubicBezTo>
                <a:cubicBezTo>
                  <a:pt x="676902" y="238471"/>
                  <a:pt x="486119" y="256684"/>
                  <a:pt x="947263" y="244549"/>
                </a:cubicBezTo>
                <a:lnTo>
                  <a:pt x="2053049" y="255181"/>
                </a:lnTo>
                <a:cubicBezTo>
                  <a:pt x="2078580" y="256342"/>
                  <a:pt x="2116844" y="297712"/>
                  <a:pt x="2116844" y="297712"/>
                </a:cubicBezTo>
                <a:cubicBezTo>
                  <a:pt x="2123932" y="318977"/>
                  <a:pt x="2149641" y="342286"/>
                  <a:pt x="2138109" y="361507"/>
                </a:cubicBezTo>
                <a:cubicBezTo>
                  <a:pt x="2127477" y="379228"/>
                  <a:pt x="2118612" y="398137"/>
                  <a:pt x="2106212" y="414670"/>
                </a:cubicBezTo>
                <a:cubicBezTo>
                  <a:pt x="2093445" y="431692"/>
                  <a:pt x="2049029" y="469842"/>
                  <a:pt x="2031784" y="478465"/>
                </a:cubicBezTo>
                <a:cubicBezTo>
                  <a:pt x="2018714" y="485000"/>
                  <a:pt x="2003431" y="485554"/>
                  <a:pt x="1989254" y="489098"/>
                </a:cubicBezTo>
                <a:cubicBezTo>
                  <a:pt x="1957356" y="506819"/>
                  <a:pt x="1926577" y="526723"/>
                  <a:pt x="1893561" y="542260"/>
                </a:cubicBezTo>
                <a:cubicBezTo>
                  <a:pt x="1818855" y="577416"/>
                  <a:pt x="1801473" y="573574"/>
                  <a:pt x="1723440" y="595423"/>
                </a:cubicBezTo>
                <a:cubicBezTo>
                  <a:pt x="1662963" y="612357"/>
                  <a:pt x="1603994" y="634962"/>
                  <a:pt x="1542686" y="648586"/>
                </a:cubicBezTo>
                <a:cubicBezTo>
                  <a:pt x="1510788" y="655674"/>
                  <a:pt x="1479652" y="668820"/>
                  <a:pt x="1446993" y="669851"/>
                </a:cubicBezTo>
                <a:cubicBezTo>
                  <a:pt x="1142324" y="679472"/>
                  <a:pt x="837393" y="676940"/>
                  <a:pt x="532593" y="680484"/>
                </a:cubicBezTo>
                <a:lnTo>
                  <a:pt x="468798" y="691116"/>
                </a:lnTo>
                <a:cubicBezTo>
                  <a:pt x="444028" y="694927"/>
                  <a:pt x="418945" y="696834"/>
                  <a:pt x="394370" y="701749"/>
                </a:cubicBezTo>
                <a:cubicBezTo>
                  <a:pt x="383380" y="703947"/>
                  <a:pt x="373488" y="710316"/>
                  <a:pt x="362472" y="712381"/>
                </a:cubicBezTo>
                <a:cubicBezTo>
                  <a:pt x="316654" y="720972"/>
                  <a:pt x="270323" y="726558"/>
                  <a:pt x="224249" y="733646"/>
                </a:cubicBezTo>
                <a:lnTo>
                  <a:pt x="160454" y="797442"/>
                </a:lnTo>
              </a:path>
            </a:pathLst>
          </a:custGeom>
          <a:noFill/>
          <a:ln w="76200">
            <a:solidFill>
              <a:srgbClr val="FF00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30889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OAuth</a:t>
            </a:r>
            <a:r>
              <a:rPr lang="en-US" dirty="0" smtClean="0"/>
              <a:t> 2.0 – refresh access token</a:t>
            </a:r>
            <a:endParaRPr lang="en-US" dirty="0"/>
          </a:p>
        </p:txBody>
      </p:sp>
      <p:grpSp>
        <p:nvGrpSpPr>
          <p:cNvPr id="3" name="Group 2"/>
          <p:cNvGrpSpPr/>
          <p:nvPr>
            <p:custDataLst>
              <p:custData r:id="rId1"/>
            </p:custDataLst>
          </p:nvPr>
        </p:nvGrpSpPr>
        <p:grpSpPr>
          <a:xfrm>
            <a:off x="8399157" y="5157295"/>
            <a:ext cx="2145139" cy="1373767"/>
            <a:chOff x="3173967" y="3901278"/>
            <a:chExt cx="2262553" cy="1448959"/>
          </a:xfrm>
        </p:grpSpPr>
        <p:sp>
          <p:nvSpPr>
            <p:cNvPr id="4" name="Freeform 3"/>
            <p:cNvSpPr/>
            <p:nvPr/>
          </p:nvSpPr>
          <p:spPr bwMode="auto">
            <a:xfrm>
              <a:off x="3783341" y="3901278"/>
              <a:ext cx="1043784" cy="1043784"/>
            </a:xfrm>
            <a:custGeom>
              <a:avLst/>
              <a:gdLst>
                <a:gd name="connsiteX0" fmla="*/ 1409700 w 2819400"/>
                <a:gd name="connsiteY0" fmla="*/ 952500 h 2819400"/>
                <a:gd name="connsiteX1" fmla="*/ 1866900 w 2819400"/>
                <a:gd name="connsiteY1" fmla="*/ 1409700 h 2819400"/>
                <a:gd name="connsiteX2" fmla="*/ 1409700 w 2819400"/>
                <a:gd name="connsiteY2" fmla="*/ 1866900 h 2819400"/>
                <a:gd name="connsiteX3" fmla="*/ 952500 w 2819400"/>
                <a:gd name="connsiteY3" fmla="*/ 1409700 h 2819400"/>
                <a:gd name="connsiteX4" fmla="*/ 1409700 w 2819400"/>
                <a:gd name="connsiteY4" fmla="*/ 952500 h 2819400"/>
                <a:gd name="connsiteX5" fmla="*/ 1333500 w 2819400"/>
                <a:gd name="connsiteY5" fmla="*/ 419100 h 2819400"/>
                <a:gd name="connsiteX6" fmla="*/ 1333500 w 2819400"/>
                <a:gd name="connsiteY6" fmla="*/ 588645 h 2819400"/>
                <a:gd name="connsiteX7" fmla="*/ 1237641 w 2819400"/>
                <a:gd name="connsiteY7" fmla="*/ 599554 h 2819400"/>
                <a:gd name="connsiteX8" fmla="*/ 1159408 w 2819400"/>
                <a:gd name="connsiteY8" fmla="*/ 625030 h 2819400"/>
                <a:gd name="connsiteX9" fmla="*/ 1092784 w 2819400"/>
                <a:gd name="connsiteY9" fmla="*/ 468074 h 2819400"/>
                <a:gd name="connsiteX10" fmla="*/ 952499 w 2819400"/>
                <a:gd name="connsiteY10" fmla="*/ 527622 h 2819400"/>
                <a:gd name="connsiteX11" fmla="*/ 1017714 w 2819400"/>
                <a:gd name="connsiteY11" fmla="*/ 681258 h 2819400"/>
                <a:gd name="connsiteX12" fmla="*/ 995010 w 2819400"/>
                <a:gd name="connsiteY12" fmla="*/ 692834 h 2819400"/>
                <a:gd name="connsiteX13" fmla="*/ 904432 w 2819400"/>
                <a:gd name="connsiteY13" fmla="*/ 753403 h 2819400"/>
                <a:gd name="connsiteX14" fmla="*/ 870603 w 2819400"/>
                <a:gd name="connsiteY14" fmla="*/ 783170 h 2819400"/>
                <a:gd name="connsiteX15" fmla="*/ 750055 w 2819400"/>
                <a:gd name="connsiteY15" fmla="*/ 666758 h 2819400"/>
                <a:gd name="connsiteX16" fmla="*/ 644189 w 2819400"/>
                <a:gd name="connsiteY16" fmla="*/ 776385 h 2819400"/>
                <a:gd name="connsiteX17" fmla="*/ 764315 w 2819400"/>
                <a:gd name="connsiteY17" fmla="*/ 892389 h 2819400"/>
                <a:gd name="connsiteX18" fmla="*/ 749317 w 2819400"/>
                <a:gd name="connsiteY18" fmla="*/ 909661 h 2819400"/>
                <a:gd name="connsiteX19" fmla="*/ 687550 w 2819400"/>
                <a:gd name="connsiteY19" fmla="*/ 1004175 h 2819400"/>
                <a:gd name="connsiteX20" fmla="*/ 674871 w 2819400"/>
                <a:gd name="connsiteY20" fmla="*/ 1030626 h 2819400"/>
                <a:gd name="connsiteX21" fmla="*/ 519777 w 2819400"/>
                <a:gd name="connsiteY21" fmla="*/ 967963 h 2819400"/>
                <a:gd name="connsiteX22" fmla="*/ 462687 w 2819400"/>
                <a:gd name="connsiteY22" fmla="*/ 1109266 h 2819400"/>
                <a:gd name="connsiteX23" fmla="*/ 616892 w 2819400"/>
                <a:gd name="connsiteY23" fmla="*/ 1171569 h 2819400"/>
                <a:gd name="connsiteX24" fmla="*/ 614115 w 2819400"/>
                <a:gd name="connsiteY24" fmla="*/ 1179584 h 2819400"/>
                <a:gd name="connsiteX25" fmla="*/ 590611 w 2819400"/>
                <a:gd name="connsiteY25" fmla="*/ 1286378 h 2819400"/>
                <a:gd name="connsiteX26" fmla="*/ 586601 w 2819400"/>
                <a:gd name="connsiteY26" fmla="*/ 1333500 h 2819400"/>
                <a:gd name="connsiteX27" fmla="*/ 419100 w 2819400"/>
                <a:gd name="connsiteY27" fmla="*/ 1333500 h 2819400"/>
                <a:gd name="connsiteX28" fmla="*/ 419100 w 2819400"/>
                <a:gd name="connsiteY28" fmla="*/ 1485900 h 2819400"/>
                <a:gd name="connsiteX29" fmla="*/ 585667 w 2819400"/>
                <a:gd name="connsiteY29" fmla="*/ 1485900 h 2819400"/>
                <a:gd name="connsiteX30" fmla="*/ 586271 w 2819400"/>
                <a:gd name="connsiteY30" fmla="*/ 1499335 h 2819400"/>
                <a:gd name="connsiteX31" fmla="*/ 604381 w 2819400"/>
                <a:gd name="connsiteY31" fmla="*/ 1603015 h 2819400"/>
                <a:gd name="connsiteX32" fmla="*/ 623507 w 2819400"/>
                <a:gd name="connsiteY32" fmla="*/ 1660639 h 2819400"/>
                <a:gd name="connsiteX33" fmla="*/ 468074 w 2819400"/>
                <a:gd name="connsiteY33" fmla="*/ 1726616 h 2819400"/>
                <a:gd name="connsiteX34" fmla="*/ 527622 w 2819400"/>
                <a:gd name="connsiteY34" fmla="*/ 1866901 h 2819400"/>
                <a:gd name="connsiteX35" fmla="*/ 683091 w 2819400"/>
                <a:gd name="connsiteY35" fmla="*/ 1800908 h 2819400"/>
                <a:gd name="connsiteX36" fmla="*/ 713905 w 2819400"/>
                <a:gd name="connsiteY36" fmla="*/ 1858905 h 2819400"/>
                <a:gd name="connsiteX37" fmla="*/ 776434 w 2819400"/>
                <a:gd name="connsiteY37" fmla="*/ 1943602 h 2819400"/>
                <a:gd name="connsiteX38" fmla="*/ 782287 w 2819400"/>
                <a:gd name="connsiteY38" fmla="*/ 1949711 h 2819400"/>
                <a:gd name="connsiteX39" fmla="*/ 666758 w 2819400"/>
                <a:gd name="connsiteY39" fmla="*/ 2069345 h 2819400"/>
                <a:gd name="connsiteX40" fmla="*/ 776385 w 2819400"/>
                <a:gd name="connsiteY40" fmla="*/ 2175211 h 2819400"/>
                <a:gd name="connsiteX41" fmla="*/ 892759 w 2819400"/>
                <a:gd name="connsiteY41" fmla="*/ 2054702 h 2819400"/>
                <a:gd name="connsiteX42" fmla="*/ 933621 w 2819400"/>
                <a:gd name="connsiteY42" fmla="*/ 2087532 h 2819400"/>
                <a:gd name="connsiteX43" fmla="*/ 1027223 w 2819400"/>
                <a:gd name="connsiteY43" fmla="*/ 2144281 h 2819400"/>
                <a:gd name="connsiteX44" fmla="*/ 1030176 w 2819400"/>
                <a:gd name="connsiteY44" fmla="*/ 2145640 h 2819400"/>
                <a:gd name="connsiteX45" fmla="*/ 967963 w 2819400"/>
                <a:gd name="connsiteY45" fmla="*/ 2299623 h 2819400"/>
                <a:gd name="connsiteX46" fmla="*/ 1109266 w 2819400"/>
                <a:gd name="connsiteY46" fmla="*/ 2356713 h 2819400"/>
                <a:gd name="connsiteX47" fmla="*/ 1171569 w 2819400"/>
                <a:gd name="connsiteY47" fmla="*/ 2202508 h 2819400"/>
                <a:gd name="connsiteX48" fmla="*/ 1179584 w 2819400"/>
                <a:gd name="connsiteY48" fmla="*/ 2205285 h 2819400"/>
                <a:gd name="connsiteX49" fmla="*/ 1260524 w 2819400"/>
                <a:gd name="connsiteY49" fmla="*/ 2224452 h 2819400"/>
                <a:gd name="connsiteX50" fmla="*/ 1333500 w 2819400"/>
                <a:gd name="connsiteY50" fmla="*/ 2230522 h 2819400"/>
                <a:gd name="connsiteX51" fmla="*/ 1333500 w 2819400"/>
                <a:gd name="connsiteY51" fmla="*/ 2400300 h 2819400"/>
                <a:gd name="connsiteX52" fmla="*/ 1485900 w 2819400"/>
                <a:gd name="connsiteY52" fmla="*/ 2400300 h 2819400"/>
                <a:gd name="connsiteX53" fmla="*/ 1485900 w 2819400"/>
                <a:gd name="connsiteY53" fmla="*/ 2230755 h 2819400"/>
                <a:gd name="connsiteX54" fmla="*/ 1581759 w 2819400"/>
                <a:gd name="connsiteY54" fmla="*/ 2219846 h 2819400"/>
                <a:gd name="connsiteX55" fmla="*/ 1659992 w 2819400"/>
                <a:gd name="connsiteY55" fmla="*/ 2194370 h 2819400"/>
                <a:gd name="connsiteX56" fmla="*/ 1726616 w 2819400"/>
                <a:gd name="connsiteY56" fmla="*/ 2351326 h 2819400"/>
                <a:gd name="connsiteX57" fmla="*/ 1866901 w 2819400"/>
                <a:gd name="connsiteY57" fmla="*/ 2291779 h 2819400"/>
                <a:gd name="connsiteX58" fmla="*/ 1801686 w 2819400"/>
                <a:gd name="connsiteY58" fmla="*/ 2138142 h 2819400"/>
                <a:gd name="connsiteX59" fmla="*/ 1824391 w 2819400"/>
                <a:gd name="connsiteY59" fmla="*/ 2126566 h 2819400"/>
                <a:gd name="connsiteX60" fmla="*/ 1914968 w 2819400"/>
                <a:gd name="connsiteY60" fmla="*/ 2065997 h 2819400"/>
                <a:gd name="connsiteX61" fmla="*/ 1948797 w 2819400"/>
                <a:gd name="connsiteY61" fmla="*/ 2036230 h 2819400"/>
                <a:gd name="connsiteX62" fmla="*/ 2069345 w 2819400"/>
                <a:gd name="connsiteY62" fmla="*/ 2152642 h 2819400"/>
                <a:gd name="connsiteX63" fmla="*/ 2175211 w 2819400"/>
                <a:gd name="connsiteY63" fmla="*/ 2043015 h 2819400"/>
                <a:gd name="connsiteX64" fmla="*/ 2055085 w 2819400"/>
                <a:gd name="connsiteY64" fmla="*/ 1927011 h 2819400"/>
                <a:gd name="connsiteX65" fmla="*/ 2070083 w 2819400"/>
                <a:gd name="connsiteY65" fmla="*/ 1909739 h 2819400"/>
                <a:gd name="connsiteX66" fmla="*/ 2131851 w 2819400"/>
                <a:gd name="connsiteY66" fmla="*/ 1815225 h 2819400"/>
                <a:gd name="connsiteX67" fmla="*/ 2144529 w 2819400"/>
                <a:gd name="connsiteY67" fmla="*/ 1788775 h 2819400"/>
                <a:gd name="connsiteX68" fmla="*/ 2299623 w 2819400"/>
                <a:gd name="connsiteY68" fmla="*/ 1851437 h 2819400"/>
                <a:gd name="connsiteX69" fmla="*/ 2356713 w 2819400"/>
                <a:gd name="connsiteY69" fmla="*/ 1710134 h 2819400"/>
                <a:gd name="connsiteX70" fmla="*/ 2202508 w 2819400"/>
                <a:gd name="connsiteY70" fmla="*/ 1647831 h 2819400"/>
                <a:gd name="connsiteX71" fmla="*/ 2205285 w 2819400"/>
                <a:gd name="connsiteY71" fmla="*/ 1639816 h 2819400"/>
                <a:gd name="connsiteX72" fmla="*/ 2228789 w 2819400"/>
                <a:gd name="connsiteY72" fmla="*/ 1533022 h 2819400"/>
                <a:gd name="connsiteX73" fmla="*/ 2232799 w 2819400"/>
                <a:gd name="connsiteY73" fmla="*/ 1485900 h 2819400"/>
                <a:gd name="connsiteX74" fmla="*/ 2400300 w 2819400"/>
                <a:gd name="connsiteY74" fmla="*/ 1485900 h 2819400"/>
                <a:gd name="connsiteX75" fmla="*/ 2400300 w 2819400"/>
                <a:gd name="connsiteY75" fmla="*/ 1333500 h 2819400"/>
                <a:gd name="connsiteX76" fmla="*/ 2233733 w 2819400"/>
                <a:gd name="connsiteY76" fmla="*/ 1333500 h 2819400"/>
                <a:gd name="connsiteX77" fmla="*/ 2233129 w 2819400"/>
                <a:gd name="connsiteY77" fmla="*/ 1320065 h 2819400"/>
                <a:gd name="connsiteX78" fmla="*/ 2215019 w 2819400"/>
                <a:gd name="connsiteY78" fmla="*/ 1216385 h 2819400"/>
                <a:gd name="connsiteX79" fmla="*/ 2195893 w 2819400"/>
                <a:gd name="connsiteY79" fmla="*/ 1158761 h 2819400"/>
                <a:gd name="connsiteX80" fmla="*/ 2351326 w 2819400"/>
                <a:gd name="connsiteY80" fmla="*/ 1092784 h 2819400"/>
                <a:gd name="connsiteX81" fmla="*/ 2291778 w 2819400"/>
                <a:gd name="connsiteY81" fmla="*/ 952499 h 2819400"/>
                <a:gd name="connsiteX82" fmla="*/ 2136309 w 2819400"/>
                <a:gd name="connsiteY82" fmla="*/ 1018492 h 2819400"/>
                <a:gd name="connsiteX83" fmla="*/ 2105495 w 2819400"/>
                <a:gd name="connsiteY83" fmla="*/ 960495 h 2819400"/>
                <a:gd name="connsiteX84" fmla="*/ 2042966 w 2819400"/>
                <a:gd name="connsiteY84" fmla="*/ 875798 h 2819400"/>
                <a:gd name="connsiteX85" fmla="*/ 2037113 w 2819400"/>
                <a:gd name="connsiteY85" fmla="*/ 869689 h 2819400"/>
                <a:gd name="connsiteX86" fmla="*/ 2152642 w 2819400"/>
                <a:gd name="connsiteY86" fmla="*/ 750055 h 2819400"/>
                <a:gd name="connsiteX87" fmla="*/ 2043015 w 2819400"/>
                <a:gd name="connsiteY87" fmla="*/ 644189 h 2819400"/>
                <a:gd name="connsiteX88" fmla="*/ 1926641 w 2819400"/>
                <a:gd name="connsiteY88" fmla="*/ 764698 h 2819400"/>
                <a:gd name="connsiteX89" fmla="*/ 1885779 w 2819400"/>
                <a:gd name="connsiteY89" fmla="*/ 731868 h 2819400"/>
                <a:gd name="connsiteX90" fmla="*/ 1792177 w 2819400"/>
                <a:gd name="connsiteY90" fmla="*/ 675118 h 2819400"/>
                <a:gd name="connsiteX91" fmla="*/ 1789224 w 2819400"/>
                <a:gd name="connsiteY91" fmla="*/ 673760 h 2819400"/>
                <a:gd name="connsiteX92" fmla="*/ 1851437 w 2819400"/>
                <a:gd name="connsiteY92" fmla="*/ 519777 h 2819400"/>
                <a:gd name="connsiteX93" fmla="*/ 1710134 w 2819400"/>
                <a:gd name="connsiteY93" fmla="*/ 462687 h 2819400"/>
                <a:gd name="connsiteX94" fmla="*/ 1647831 w 2819400"/>
                <a:gd name="connsiteY94" fmla="*/ 616892 h 2819400"/>
                <a:gd name="connsiteX95" fmla="*/ 1639816 w 2819400"/>
                <a:gd name="connsiteY95" fmla="*/ 614115 h 2819400"/>
                <a:gd name="connsiteX96" fmla="*/ 1558876 w 2819400"/>
                <a:gd name="connsiteY96" fmla="*/ 594948 h 2819400"/>
                <a:gd name="connsiteX97" fmla="*/ 1485900 w 2819400"/>
                <a:gd name="connsiteY97" fmla="*/ 588878 h 2819400"/>
                <a:gd name="connsiteX98" fmla="*/ 1485900 w 2819400"/>
                <a:gd name="connsiteY98" fmla="*/ 419100 h 2819400"/>
                <a:gd name="connsiteX99" fmla="*/ 0 w 2819400"/>
                <a:gd name="connsiteY99" fmla="*/ 0 h 2819400"/>
                <a:gd name="connsiteX100" fmla="*/ 2819400 w 2819400"/>
                <a:gd name="connsiteY100" fmla="*/ 0 h 2819400"/>
                <a:gd name="connsiteX101" fmla="*/ 2819400 w 2819400"/>
                <a:gd name="connsiteY101" fmla="*/ 2819400 h 2819400"/>
                <a:gd name="connsiteX102" fmla="*/ 0 w 2819400"/>
                <a:gd name="connsiteY102" fmla="*/ 281940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819400" h="2819400">
                  <a:moveTo>
                    <a:pt x="1409700" y="952500"/>
                  </a:moveTo>
                  <a:cubicBezTo>
                    <a:pt x="1662205" y="952500"/>
                    <a:pt x="1866900" y="1157195"/>
                    <a:pt x="1866900" y="1409700"/>
                  </a:cubicBezTo>
                  <a:cubicBezTo>
                    <a:pt x="1866900" y="1662205"/>
                    <a:pt x="1662205" y="1866900"/>
                    <a:pt x="1409700" y="1866900"/>
                  </a:cubicBezTo>
                  <a:cubicBezTo>
                    <a:pt x="1157195" y="1866900"/>
                    <a:pt x="952500" y="1662205"/>
                    <a:pt x="952500" y="1409700"/>
                  </a:cubicBezTo>
                  <a:cubicBezTo>
                    <a:pt x="952500" y="1157195"/>
                    <a:pt x="1157195" y="952500"/>
                    <a:pt x="1409700" y="952500"/>
                  </a:cubicBezTo>
                  <a:close/>
                  <a:moveTo>
                    <a:pt x="1333500" y="419100"/>
                  </a:moveTo>
                  <a:lnTo>
                    <a:pt x="1333500" y="588645"/>
                  </a:lnTo>
                  <a:lnTo>
                    <a:pt x="1237641" y="599554"/>
                  </a:lnTo>
                  <a:lnTo>
                    <a:pt x="1159408" y="625030"/>
                  </a:lnTo>
                  <a:lnTo>
                    <a:pt x="1092784" y="468074"/>
                  </a:lnTo>
                  <a:lnTo>
                    <a:pt x="952499" y="527622"/>
                  </a:lnTo>
                  <a:lnTo>
                    <a:pt x="1017714" y="681258"/>
                  </a:lnTo>
                  <a:lnTo>
                    <a:pt x="995010" y="692834"/>
                  </a:lnTo>
                  <a:cubicBezTo>
                    <a:pt x="963601" y="710974"/>
                    <a:pt x="933332" y="731197"/>
                    <a:pt x="904432" y="753403"/>
                  </a:cubicBezTo>
                  <a:lnTo>
                    <a:pt x="870603" y="783170"/>
                  </a:lnTo>
                  <a:lnTo>
                    <a:pt x="750055" y="666758"/>
                  </a:lnTo>
                  <a:lnTo>
                    <a:pt x="644189" y="776385"/>
                  </a:lnTo>
                  <a:lnTo>
                    <a:pt x="764315" y="892389"/>
                  </a:lnTo>
                  <a:lnTo>
                    <a:pt x="749317" y="909661"/>
                  </a:lnTo>
                  <a:cubicBezTo>
                    <a:pt x="726820" y="939410"/>
                    <a:pt x="706153" y="970948"/>
                    <a:pt x="687550" y="1004175"/>
                  </a:cubicBezTo>
                  <a:lnTo>
                    <a:pt x="674871" y="1030626"/>
                  </a:lnTo>
                  <a:lnTo>
                    <a:pt x="519777" y="967963"/>
                  </a:lnTo>
                  <a:lnTo>
                    <a:pt x="462687" y="1109266"/>
                  </a:lnTo>
                  <a:lnTo>
                    <a:pt x="616892" y="1171569"/>
                  </a:lnTo>
                  <a:lnTo>
                    <a:pt x="614115" y="1179584"/>
                  </a:lnTo>
                  <a:cubicBezTo>
                    <a:pt x="603822" y="1215010"/>
                    <a:pt x="596017" y="1250677"/>
                    <a:pt x="590611" y="1286378"/>
                  </a:cubicBezTo>
                  <a:lnTo>
                    <a:pt x="586601" y="1333500"/>
                  </a:lnTo>
                  <a:lnTo>
                    <a:pt x="419100" y="1333500"/>
                  </a:lnTo>
                  <a:lnTo>
                    <a:pt x="419100" y="1485900"/>
                  </a:lnTo>
                  <a:lnTo>
                    <a:pt x="585667" y="1485900"/>
                  </a:lnTo>
                  <a:lnTo>
                    <a:pt x="586271" y="1499335"/>
                  </a:lnTo>
                  <a:cubicBezTo>
                    <a:pt x="590113" y="1534344"/>
                    <a:pt x="596179" y="1568973"/>
                    <a:pt x="604381" y="1603015"/>
                  </a:cubicBezTo>
                  <a:lnTo>
                    <a:pt x="623507" y="1660639"/>
                  </a:lnTo>
                  <a:lnTo>
                    <a:pt x="468074" y="1726616"/>
                  </a:lnTo>
                  <a:lnTo>
                    <a:pt x="527622" y="1866901"/>
                  </a:lnTo>
                  <a:lnTo>
                    <a:pt x="683091" y="1800908"/>
                  </a:lnTo>
                  <a:lnTo>
                    <a:pt x="713905" y="1858905"/>
                  </a:lnTo>
                  <a:cubicBezTo>
                    <a:pt x="732875" y="1888345"/>
                    <a:pt x="753748" y="1916647"/>
                    <a:pt x="776434" y="1943602"/>
                  </a:cubicBezTo>
                  <a:lnTo>
                    <a:pt x="782287" y="1949711"/>
                  </a:lnTo>
                  <a:lnTo>
                    <a:pt x="666758" y="2069345"/>
                  </a:lnTo>
                  <a:lnTo>
                    <a:pt x="776385" y="2175211"/>
                  </a:lnTo>
                  <a:lnTo>
                    <a:pt x="892759" y="2054702"/>
                  </a:lnTo>
                  <a:lnTo>
                    <a:pt x="933621" y="2087532"/>
                  </a:lnTo>
                  <a:cubicBezTo>
                    <a:pt x="963213" y="2108277"/>
                    <a:pt x="994443" y="2127263"/>
                    <a:pt x="1027223" y="2144281"/>
                  </a:cubicBezTo>
                  <a:lnTo>
                    <a:pt x="1030176" y="2145640"/>
                  </a:lnTo>
                  <a:lnTo>
                    <a:pt x="967963" y="2299623"/>
                  </a:lnTo>
                  <a:lnTo>
                    <a:pt x="1109266" y="2356713"/>
                  </a:lnTo>
                  <a:lnTo>
                    <a:pt x="1171569" y="2202508"/>
                  </a:lnTo>
                  <a:lnTo>
                    <a:pt x="1179584" y="2205285"/>
                  </a:lnTo>
                  <a:cubicBezTo>
                    <a:pt x="1206456" y="2213093"/>
                    <a:pt x="1233465" y="2219469"/>
                    <a:pt x="1260524" y="2224452"/>
                  </a:cubicBezTo>
                  <a:lnTo>
                    <a:pt x="1333500" y="2230522"/>
                  </a:lnTo>
                  <a:lnTo>
                    <a:pt x="1333500" y="2400300"/>
                  </a:lnTo>
                  <a:lnTo>
                    <a:pt x="1485900" y="2400300"/>
                  </a:lnTo>
                  <a:lnTo>
                    <a:pt x="1485900" y="2230755"/>
                  </a:lnTo>
                  <a:lnTo>
                    <a:pt x="1581759" y="2219846"/>
                  </a:lnTo>
                  <a:lnTo>
                    <a:pt x="1659992" y="2194370"/>
                  </a:lnTo>
                  <a:lnTo>
                    <a:pt x="1726616" y="2351326"/>
                  </a:lnTo>
                  <a:lnTo>
                    <a:pt x="1866901" y="2291779"/>
                  </a:lnTo>
                  <a:lnTo>
                    <a:pt x="1801686" y="2138142"/>
                  </a:lnTo>
                  <a:lnTo>
                    <a:pt x="1824391" y="2126566"/>
                  </a:lnTo>
                  <a:cubicBezTo>
                    <a:pt x="1855799" y="2108425"/>
                    <a:pt x="1886069" y="2088203"/>
                    <a:pt x="1914968" y="2065997"/>
                  </a:cubicBezTo>
                  <a:lnTo>
                    <a:pt x="1948797" y="2036230"/>
                  </a:lnTo>
                  <a:lnTo>
                    <a:pt x="2069345" y="2152642"/>
                  </a:lnTo>
                  <a:lnTo>
                    <a:pt x="2175211" y="2043015"/>
                  </a:lnTo>
                  <a:lnTo>
                    <a:pt x="2055085" y="1927011"/>
                  </a:lnTo>
                  <a:lnTo>
                    <a:pt x="2070083" y="1909739"/>
                  </a:lnTo>
                  <a:cubicBezTo>
                    <a:pt x="2092580" y="1879990"/>
                    <a:pt x="2113247" y="1848452"/>
                    <a:pt x="2131851" y="1815225"/>
                  </a:cubicBezTo>
                  <a:lnTo>
                    <a:pt x="2144529" y="1788775"/>
                  </a:lnTo>
                  <a:lnTo>
                    <a:pt x="2299623" y="1851437"/>
                  </a:lnTo>
                  <a:lnTo>
                    <a:pt x="2356713" y="1710134"/>
                  </a:lnTo>
                  <a:lnTo>
                    <a:pt x="2202508" y="1647831"/>
                  </a:lnTo>
                  <a:lnTo>
                    <a:pt x="2205285" y="1639816"/>
                  </a:lnTo>
                  <a:cubicBezTo>
                    <a:pt x="2215578" y="1604389"/>
                    <a:pt x="2223384" y="1568723"/>
                    <a:pt x="2228789" y="1533022"/>
                  </a:cubicBezTo>
                  <a:lnTo>
                    <a:pt x="2232799" y="1485900"/>
                  </a:lnTo>
                  <a:lnTo>
                    <a:pt x="2400300" y="1485900"/>
                  </a:lnTo>
                  <a:lnTo>
                    <a:pt x="2400300" y="1333500"/>
                  </a:lnTo>
                  <a:lnTo>
                    <a:pt x="2233733" y="1333500"/>
                  </a:lnTo>
                  <a:lnTo>
                    <a:pt x="2233129" y="1320065"/>
                  </a:lnTo>
                  <a:cubicBezTo>
                    <a:pt x="2229287" y="1285056"/>
                    <a:pt x="2223221" y="1250427"/>
                    <a:pt x="2215019" y="1216385"/>
                  </a:cubicBezTo>
                  <a:lnTo>
                    <a:pt x="2195893" y="1158761"/>
                  </a:lnTo>
                  <a:lnTo>
                    <a:pt x="2351326" y="1092784"/>
                  </a:lnTo>
                  <a:lnTo>
                    <a:pt x="2291778" y="952499"/>
                  </a:lnTo>
                  <a:lnTo>
                    <a:pt x="2136309" y="1018492"/>
                  </a:lnTo>
                  <a:lnTo>
                    <a:pt x="2105495" y="960495"/>
                  </a:lnTo>
                  <a:cubicBezTo>
                    <a:pt x="2086525" y="931054"/>
                    <a:pt x="2065652" y="902753"/>
                    <a:pt x="2042966" y="875798"/>
                  </a:cubicBezTo>
                  <a:lnTo>
                    <a:pt x="2037113" y="869689"/>
                  </a:lnTo>
                  <a:lnTo>
                    <a:pt x="2152642" y="750055"/>
                  </a:lnTo>
                  <a:lnTo>
                    <a:pt x="2043015" y="644189"/>
                  </a:lnTo>
                  <a:lnTo>
                    <a:pt x="1926641" y="764698"/>
                  </a:lnTo>
                  <a:lnTo>
                    <a:pt x="1885779" y="731868"/>
                  </a:lnTo>
                  <a:cubicBezTo>
                    <a:pt x="1856188" y="711122"/>
                    <a:pt x="1824957" y="692137"/>
                    <a:pt x="1792177" y="675118"/>
                  </a:cubicBezTo>
                  <a:lnTo>
                    <a:pt x="1789224" y="673760"/>
                  </a:lnTo>
                  <a:lnTo>
                    <a:pt x="1851437" y="519777"/>
                  </a:lnTo>
                  <a:lnTo>
                    <a:pt x="1710134" y="462687"/>
                  </a:lnTo>
                  <a:lnTo>
                    <a:pt x="1647831" y="616892"/>
                  </a:lnTo>
                  <a:lnTo>
                    <a:pt x="1639816" y="614115"/>
                  </a:lnTo>
                  <a:cubicBezTo>
                    <a:pt x="1612945" y="606307"/>
                    <a:pt x="1585935" y="599931"/>
                    <a:pt x="1558876" y="594948"/>
                  </a:cubicBezTo>
                  <a:lnTo>
                    <a:pt x="1485900" y="588878"/>
                  </a:lnTo>
                  <a:lnTo>
                    <a:pt x="1485900" y="419100"/>
                  </a:lnTo>
                  <a:close/>
                  <a:moveTo>
                    <a:pt x="0" y="0"/>
                  </a:moveTo>
                  <a:lnTo>
                    <a:pt x="2819400" y="0"/>
                  </a:lnTo>
                  <a:lnTo>
                    <a:pt x="2819400" y="2819400"/>
                  </a:lnTo>
                  <a:lnTo>
                    <a:pt x="0" y="2819400"/>
                  </a:lnTo>
                  <a:close/>
                </a:path>
              </a:pathLst>
            </a:cu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7222" tIns="67222" rIns="25211" bIns="25211" rtlCol="0" anchor="ctr" anchorCtr="0"/>
            <a:lstStyle/>
            <a:p>
              <a:pPr algn="ctr" defTabSz="685467"/>
              <a:endParaRPr lang="en-US" spc="-75"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Box 4"/>
            <p:cNvSpPr txBox="1"/>
            <p:nvPr/>
          </p:nvSpPr>
          <p:spPr>
            <a:xfrm>
              <a:off x="3173967" y="4960690"/>
              <a:ext cx="2262553" cy="389547"/>
            </a:xfrm>
            <a:prstGeom prst="rect">
              <a:avLst/>
            </a:prstGeom>
            <a:noFill/>
          </p:spPr>
          <p:txBody>
            <a:bodyPr wrap="none" rtlCol="0">
              <a:spAutoFit/>
            </a:bodyPr>
            <a:lstStyle/>
            <a:p>
              <a:pPr algn="ctr"/>
              <a:r>
                <a:rPr lang="en-US" dirty="0"/>
                <a:t>P</a:t>
              </a:r>
              <a:r>
                <a:rPr lang="en-US" dirty="0" smtClean="0"/>
                <a:t>rotected </a:t>
              </a:r>
              <a:r>
                <a:rPr lang="en-US" dirty="0"/>
                <a:t>R</a:t>
              </a:r>
              <a:r>
                <a:rPr lang="en-US" dirty="0" smtClean="0"/>
                <a:t>esource</a:t>
              </a:r>
              <a:endParaRPr lang="en-US" dirty="0"/>
            </a:p>
          </p:txBody>
        </p:sp>
      </p:grpSp>
      <p:grpSp>
        <p:nvGrpSpPr>
          <p:cNvPr id="6" name="Group 5"/>
          <p:cNvGrpSpPr/>
          <p:nvPr>
            <p:custDataLst>
              <p:custData r:id="rId2"/>
            </p:custDataLst>
          </p:nvPr>
        </p:nvGrpSpPr>
        <p:grpSpPr>
          <a:xfrm>
            <a:off x="2509585" y="5157296"/>
            <a:ext cx="1004435" cy="1381121"/>
            <a:chOff x="1189038" y="2659062"/>
            <a:chExt cx="1004578" cy="1381316"/>
          </a:xfrm>
        </p:grpSpPr>
        <p:sp>
          <p:nvSpPr>
            <p:cNvPr id="7" name="Freeform 6"/>
            <p:cNvSpPr/>
            <p:nvPr/>
          </p:nvSpPr>
          <p:spPr bwMode="auto">
            <a:xfrm>
              <a:off x="1189038" y="2659062"/>
              <a:ext cx="1004578" cy="1004578"/>
            </a:xfrm>
            <a:custGeom>
              <a:avLst/>
              <a:gdLst>
                <a:gd name="connsiteX0" fmla="*/ 682703 w 989759"/>
                <a:gd name="connsiteY0" fmla="*/ 532980 h 989759"/>
                <a:gd name="connsiteX1" fmla="*/ 757738 w 989759"/>
                <a:gd name="connsiteY1" fmla="*/ 532980 h 989759"/>
                <a:gd name="connsiteX2" fmla="*/ 756161 w 989759"/>
                <a:gd name="connsiteY2" fmla="*/ 548628 h 989759"/>
                <a:gd name="connsiteX3" fmla="*/ 728616 w 989759"/>
                <a:gd name="connsiteY3" fmla="*/ 623419 h 989759"/>
                <a:gd name="connsiteX4" fmla="*/ 682703 w 989759"/>
                <a:gd name="connsiteY4" fmla="*/ 683724 h 989759"/>
                <a:gd name="connsiteX5" fmla="*/ 532979 w 989759"/>
                <a:gd name="connsiteY5" fmla="*/ 532980 h 989759"/>
                <a:gd name="connsiteX6" fmla="*/ 636984 w 989759"/>
                <a:gd name="connsiteY6" fmla="*/ 532980 h 989759"/>
                <a:gd name="connsiteX7" fmla="*/ 636984 w 989759"/>
                <a:gd name="connsiteY7" fmla="*/ 717720 h 989759"/>
                <a:gd name="connsiteX8" fmla="*/ 617729 w 989759"/>
                <a:gd name="connsiteY8" fmla="*/ 731662 h 989759"/>
                <a:gd name="connsiteX9" fmla="*/ 542089 w 989759"/>
                <a:gd name="connsiteY9" fmla="*/ 757414 h 989759"/>
                <a:gd name="connsiteX10" fmla="*/ 532979 w 989759"/>
                <a:gd name="connsiteY10" fmla="*/ 758217 h 989759"/>
                <a:gd name="connsiteX11" fmla="*/ 344958 w 989759"/>
                <a:gd name="connsiteY11" fmla="*/ 532980 h 989759"/>
                <a:gd name="connsiteX12" fmla="*/ 456779 w 989759"/>
                <a:gd name="connsiteY12" fmla="*/ 532980 h 989759"/>
                <a:gd name="connsiteX13" fmla="*/ 456779 w 989759"/>
                <a:gd name="connsiteY13" fmla="*/ 758217 h 989759"/>
                <a:gd name="connsiteX14" fmla="*/ 447669 w 989759"/>
                <a:gd name="connsiteY14" fmla="*/ 757414 h 989759"/>
                <a:gd name="connsiteX15" fmla="*/ 372029 w 989759"/>
                <a:gd name="connsiteY15" fmla="*/ 731662 h 989759"/>
                <a:gd name="connsiteX16" fmla="*/ 344958 w 989759"/>
                <a:gd name="connsiteY16" fmla="*/ 712061 h 989759"/>
                <a:gd name="connsiteX17" fmla="*/ 232020 w 989759"/>
                <a:gd name="connsiteY17" fmla="*/ 532980 h 989759"/>
                <a:gd name="connsiteX18" fmla="*/ 299239 w 989759"/>
                <a:gd name="connsiteY18" fmla="*/ 532980 h 989759"/>
                <a:gd name="connsiteX19" fmla="*/ 299239 w 989759"/>
                <a:gd name="connsiteY19" fmla="*/ 673458 h 989759"/>
                <a:gd name="connsiteX20" fmla="*/ 261143 w 989759"/>
                <a:gd name="connsiteY20" fmla="*/ 623419 h 989759"/>
                <a:gd name="connsiteX21" fmla="*/ 233598 w 989759"/>
                <a:gd name="connsiteY21" fmla="*/ 548628 h 989759"/>
                <a:gd name="connsiteX22" fmla="*/ 299239 w 989759"/>
                <a:gd name="connsiteY22" fmla="*/ 316301 h 989759"/>
                <a:gd name="connsiteX23" fmla="*/ 299239 w 989759"/>
                <a:gd name="connsiteY23" fmla="*/ 456780 h 989759"/>
                <a:gd name="connsiteX24" fmla="*/ 232020 w 989759"/>
                <a:gd name="connsiteY24" fmla="*/ 456780 h 989759"/>
                <a:gd name="connsiteX25" fmla="*/ 233598 w 989759"/>
                <a:gd name="connsiteY25" fmla="*/ 441130 h 989759"/>
                <a:gd name="connsiteX26" fmla="*/ 261143 w 989759"/>
                <a:gd name="connsiteY26" fmla="*/ 366340 h 989759"/>
                <a:gd name="connsiteX27" fmla="*/ 682703 w 989759"/>
                <a:gd name="connsiteY27" fmla="*/ 306034 h 989759"/>
                <a:gd name="connsiteX28" fmla="*/ 728616 w 989759"/>
                <a:gd name="connsiteY28" fmla="*/ 366340 h 989759"/>
                <a:gd name="connsiteX29" fmla="*/ 756161 w 989759"/>
                <a:gd name="connsiteY29" fmla="*/ 441130 h 989759"/>
                <a:gd name="connsiteX30" fmla="*/ 757738 w 989759"/>
                <a:gd name="connsiteY30" fmla="*/ 456780 h 989759"/>
                <a:gd name="connsiteX31" fmla="*/ 682703 w 989759"/>
                <a:gd name="connsiteY31" fmla="*/ 456780 h 989759"/>
                <a:gd name="connsiteX32" fmla="*/ 532979 w 989759"/>
                <a:gd name="connsiteY32" fmla="*/ 231541 h 989759"/>
                <a:gd name="connsiteX33" fmla="*/ 542089 w 989759"/>
                <a:gd name="connsiteY33" fmla="*/ 232344 h 989759"/>
                <a:gd name="connsiteX34" fmla="*/ 617729 w 989759"/>
                <a:gd name="connsiteY34" fmla="*/ 258096 h 989759"/>
                <a:gd name="connsiteX35" fmla="*/ 636984 w 989759"/>
                <a:gd name="connsiteY35" fmla="*/ 272038 h 989759"/>
                <a:gd name="connsiteX36" fmla="*/ 636984 w 989759"/>
                <a:gd name="connsiteY36" fmla="*/ 456780 h 989759"/>
                <a:gd name="connsiteX37" fmla="*/ 532979 w 989759"/>
                <a:gd name="connsiteY37" fmla="*/ 456780 h 989759"/>
                <a:gd name="connsiteX38" fmla="*/ 456779 w 989759"/>
                <a:gd name="connsiteY38" fmla="*/ 231541 h 989759"/>
                <a:gd name="connsiteX39" fmla="*/ 456779 w 989759"/>
                <a:gd name="connsiteY39" fmla="*/ 456780 h 989759"/>
                <a:gd name="connsiteX40" fmla="*/ 344958 w 989759"/>
                <a:gd name="connsiteY40" fmla="*/ 456780 h 989759"/>
                <a:gd name="connsiteX41" fmla="*/ 344958 w 989759"/>
                <a:gd name="connsiteY41" fmla="*/ 277697 h 989759"/>
                <a:gd name="connsiteX42" fmla="*/ 372029 w 989759"/>
                <a:gd name="connsiteY42" fmla="*/ 258096 h 989759"/>
                <a:gd name="connsiteX43" fmla="*/ 447669 w 989759"/>
                <a:gd name="connsiteY43" fmla="*/ 232344 h 989759"/>
                <a:gd name="connsiteX44" fmla="*/ 494879 w 989759"/>
                <a:gd name="connsiteY44" fmla="*/ 151979 h 989759"/>
                <a:gd name="connsiteX45" fmla="*/ 151979 w 989759"/>
                <a:gd name="connsiteY45" fmla="*/ 494879 h 989759"/>
                <a:gd name="connsiteX46" fmla="*/ 494879 w 989759"/>
                <a:gd name="connsiteY46" fmla="*/ 837779 h 989759"/>
                <a:gd name="connsiteX47" fmla="*/ 837779 w 989759"/>
                <a:gd name="connsiteY47" fmla="*/ 494879 h 989759"/>
                <a:gd name="connsiteX48" fmla="*/ 494879 w 989759"/>
                <a:gd name="connsiteY48" fmla="*/ 151979 h 989759"/>
                <a:gd name="connsiteX49" fmla="*/ 0 w 989759"/>
                <a:gd name="connsiteY49" fmla="*/ 0 h 989759"/>
                <a:gd name="connsiteX50" fmla="*/ 989759 w 989759"/>
                <a:gd name="connsiteY50" fmla="*/ 0 h 989759"/>
                <a:gd name="connsiteX51" fmla="*/ 989759 w 989759"/>
                <a:gd name="connsiteY51" fmla="*/ 989759 h 989759"/>
                <a:gd name="connsiteX52" fmla="*/ 0 w 989759"/>
                <a:gd name="connsiteY52" fmla="*/ 989759 h 989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989759" h="989759">
                  <a:moveTo>
                    <a:pt x="682703" y="532980"/>
                  </a:moveTo>
                  <a:lnTo>
                    <a:pt x="757738" y="532980"/>
                  </a:lnTo>
                  <a:lnTo>
                    <a:pt x="756161" y="548628"/>
                  </a:lnTo>
                  <a:cubicBezTo>
                    <a:pt x="750721" y="575213"/>
                    <a:pt x="741325" y="600357"/>
                    <a:pt x="728616" y="623419"/>
                  </a:cubicBezTo>
                  <a:lnTo>
                    <a:pt x="682703" y="683724"/>
                  </a:lnTo>
                  <a:close/>
                  <a:moveTo>
                    <a:pt x="532979" y="532980"/>
                  </a:moveTo>
                  <a:lnTo>
                    <a:pt x="636984" y="532980"/>
                  </a:lnTo>
                  <a:lnTo>
                    <a:pt x="636984" y="717720"/>
                  </a:lnTo>
                  <a:lnTo>
                    <a:pt x="617729" y="731662"/>
                  </a:lnTo>
                  <a:cubicBezTo>
                    <a:pt x="594332" y="743826"/>
                    <a:pt x="568905" y="752624"/>
                    <a:pt x="542089" y="757414"/>
                  </a:cubicBezTo>
                  <a:lnTo>
                    <a:pt x="532979" y="758217"/>
                  </a:lnTo>
                  <a:close/>
                  <a:moveTo>
                    <a:pt x="344958" y="532980"/>
                  </a:moveTo>
                  <a:lnTo>
                    <a:pt x="456779" y="532980"/>
                  </a:lnTo>
                  <a:lnTo>
                    <a:pt x="456779" y="758217"/>
                  </a:lnTo>
                  <a:lnTo>
                    <a:pt x="447669" y="757414"/>
                  </a:lnTo>
                  <a:cubicBezTo>
                    <a:pt x="420853" y="752624"/>
                    <a:pt x="395426" y="743826"/>
                    <a:pt x="372029" y="731662"/>
                  </a:cubicBezTo>
                  <a:lnTo>
                    <a:pt x="344958" y="712061"/>
                  </a:lnTo>
                  <a:close/>
                  <a:moveTo>
                    <a:pt x="232020" y="532980"/>
                  </a:moveTo>
                  <a:lnTo>
                    <a:pt x="299239" y="532980"/>
                  </a:lnTo>
                  <a:lnTo>
                    <a:pt x="299239" y="673458"/>
                  </a:lnTo>
                  <a:lnTo>
                    <a:pt x="261143" y="623419"/>
                  </a:lnTo>
                  <a:cubicBezTo>
                    <a:pt x="248433" y="600357"/>
                    <a:pt x="239038" y="575213"/>
                    <a:pt x="233598" y="548628"/>
                  </a:cubicBezTo>
                  <a:close/>
                  <a:moveTo>
                    <a:pt x="299239" y="316301"/>
                  </a:moveTo>
                  <a:lnTo>
                    <a:pt x="299239" y="456780"/>
                  </a:lnTo>
                  <a:lnTo>
                    <a:pt x="232020" y="456780"/>
                  </a:lnTo>
                  <a:lnTo>
                    <a:pt x="233598" y="441130"/>
                  </a:lnTo>
                  <a:cubicBezTo>
                    <a:pt x="239038" y="414545"/>
                    <a:pt x="248433" y="389401"/>
                    <a:pt x="261143" y="366340"/>
                  </a:cubicBezTo>
                  <a:close/>
                  <a:moveTo>
                    <a:pt x="682703" y="306034"/>
                  </a:moveTo>
                  <a:lnTo>
                    <a:pt x="728616" y="366340"/>
                  </a:lnTo>
                  <a:cubicBezTo>
                    <a:pt x="741325" y="389401"/>
                    <a:pt x="750721" y="414545"/>
                    <a:pt x="756161" y="441130"/>
                  </a:cubicBezTo>
                  <a:lnTo>
                    <a:pt x="757738" y="456780"/>
                  </a:lnTo>
                  <a:lnTo>
                    <a:pt x="682703" y="456780"/>
                  </a:lnTo>
                  <a:close/>
                  <a:moveTo>
                    <a:pt x="532979" y="231541"/>
                  </a:moveTo>
                  <a:lnTo>
                    <a:pt x="542089" y="232344"/>
                  </a:lnTo>
                  <a:cubicBezTo>
                    <a:pt x="568905" y="237134"/>
                    <a:pt x="594332" y="245932"/>
                    <a:pt x="617729" y="258096"/>
                  </a:cubicBezTo>
                  <a:lnTo>
                    <a:pt x="636984" y="272038"/>
                  </a:lnTo>
                  <a:lnTo>
                    <a:pt x="636984" y="456780"/>
                  </a:lnTo>
                  <a:lnTo>
                    <a:pt x="532979" y="456780"/>
                  </a:lnTo>
                  <a:close/>
                  <a:moveTo>
                    <a:pt x="456779" y="231541"/>
                  </a:moveTo>
                  <a:lnTo>
                    <a:pt x="456779" y="456780"/>
                  </a:lnTo>
                  <a:lnTo>
                    <a:pt x="344958" y="456780"/>
                  </a:lnTo>
                  <a:lnTo>
                    <a:pt x="344958" y="277697"/>
                  </a:lnTo>
                  <a:lnTo>
                    <a:pt x="372029" y="258096"/>
                  </a:lnTo>
                  <a:cubicBezTo>
                    <a:pt x="395426" y="245932"/>
                    <a:pt x="420853" y="237134"/>
                    <a:pt x="447669" y="232344"/>
                  </a:cubicBezTo>
                  <a:close/>
                  <a:moveTo>
                    <a:pt x="494879" y="151979"/>
                  </a:moveTo>
                  <a:cubicBezTo>
                    <a:pt x="305501" y="151979"/>
                    <a:pt x="151979" y="305501"/>
                    <a:pt x="151979" y="494879"/>
                  </a:cubicBezTo>
                  <a:cubicBezTo>
                    <a:pt x="151979" y="684257"/>
                    <a:pt x="305501" y="837779"/>
                    <a:pt x="494879" y="837779"/>
                  </a:cubicBezTo>
                  <a:cubicBezTo>
                    <a:pt x="684257" y="837779"/>
                    <a:pt x="837779" y="684257"/>
                    <a:pt x="837779" y="494879"/>
                  </a:cubicBezTo>
                  <a:cubicBezTo>
                    <a:pt x="837779" y="305501"/>
                    <a:pt x="684257" y="151979"/>
                    <a:pt x="494879" y="151979"/>
                  </a:cubicBezTo>
                  <a:close/>
                  <a:moveTo>
                    <a:pt x="0" y="0"/>
                  </a:moveTo>
                  <a:lnTo>
                    <a:pt x="989759" y="0"/>
                  </a:lnTo>
                  <a:lnTo>
                    <a:pt x="989759" y="989759"/>
                  </a:lnTo>
                  <a:lnTo>
                    <a:pt x="0" y="989759"/>
                  </a:lnTo>
                  <a:close/>
                </a:path>
              </a:pathLst>
            </a:cu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8" name="TextBox 7"/>
            <p:cNvSpPr txBox="1"/>
            <p:nvPr/>
          </p:nvSpPr>
          <p:spPr>
            <a:xfrm>
              <a:off x="1299550" y="3663640"/>
              <a:ext cx="783563" cy="376738"/>
            </a:xfrm>
            <a:prstGeom prst="rect">
              <a:avLst/>
            </a:prstGeom>
            <a:noFill/>
          </p:spPr>
          <p:txBody>
            <a:bodyPr wrap="none" rtlCol="0">
              <a:spAutoFit/>
            </a:bodyPr>
            <a:lstStyle/>
            <a:p>
              <a:pPr algn="ctr"/>
              <a:r>
                <a:rPr lang="en-US" dirty="0"/>
                <a:t>Client</a:t>
              </a:r>
            </a:p>
          </p:txBody>
        </p:sp>
      </p:grpSp>
      <p:grpSp>
        <p:nvGrpSpPr>
          <p:cNvPr id="28" name="Group 27"/>
          <p:cNvGrpSpPr/>
          <p:nvPr>
            <p:custDataLst>
              <p:custData r:id="rId3"/>
            </p:custDataLst>
          </p:nvPr>
        </p:nvGrpSpPr>
        <p:grpSpPr>
          <a:xfrm>
            <a:off x="4396666" y="1268340"/>
            <a:ext cx="3738381" cy="829729"/>
            <a:chOff x="4349965" y="1149118"/>
            <a:chExt cx="3738911" cy="829847"/>
          </a:xfrm>
        </p:grpSpPr>
        <p:sp>
          <p:nvSpPr>
            <p:cNvPr id="29" name="TextBox 28"/>
            <p:cNvSpPr txBox="1"/>
            <p:nvPr/>
          </p:nvSpPr>
          <p:spPr>
            <a:xfrm>
              <a:off x="4731816" y="1149118"/>
              <a:ext cx="2975212" cy="461731"/>
            </a:xfrm>
            <a:prstGeom prst="rect">
              <a:avLst/>
            </a:prstGeom>
            <a:noFill/>
          </p:spPr>
          <p:txBody>
            <a:bodyPr wrap="none" rtlCol="0">
              <a:spAutoFit/>
            </a:bodyPr>
            <a:lstStyle/>
            <a:p>
              <a:pPr algn="ctr"/>
              <a:r>
                <a:rPr lang="en-US" sz="2400" dirty="0"/>
                <a:t>A</a:t>
              </a:r>
              <a:r>
                <a:rPr lang="en-US" sz="2400" dirty="0" smtClean="0"/>
                <a:t>uthorization Server</a:t>
              </a:r>
              <a:endParaRPr lang="en-US" sz="2400" dirty="0"/>
            </a:p>
          </p:txBody>
        </p:sp>
        <p:sp>
          <p:nvSpPr>
            <p:cNvPr id="30" name="Freeform 29"/>
            <p:cNvSpPr/>
            <p:nvPr/>
          </p:nvSpPr>
          <p:spPr bwMode="auto">
            <a:xfrm>
              <a:off x="4349965" y="1549689"/>
              <a:ext cx="3738911" cy="429276"/>
            </a:xfrm>
            <a:custGeom>
              <a:avLst/>
              <a:gdLst>
                <a:gd name="connsiteX0" fmla="*/ 0 w 3037633"/>
                <a:gd name="connsiteY0" fmla="*/ 0 h 429276"/>
                <a:gd name="connsiteX1" fmla="*/ 3037633 w 3037633"/>
                <a:gd name="connsiteY1" fmla="*/ 0 h 429276"/>
                <a:gd name="connsiteX2" fmla="*/ 3037633 w 3037633"/>
                <a:gd name="connsiteY2" fmla="*/ 429276 h 429276"/>
                <a:gd name="connsiteX3" fmla="*/ 2966762 w 3037633"/>
                <a:gd name="connsiteY3" fmla="*/ 429276 h 429276"/>
                <a:gd name="connsiteX4" fmla="*/ 2966762 w 3037633"/>
                <a:gd name="connsiteY4" fmla="*/ 78162 h 429276"/>
                <a:gd name="connsiteX5" fmla="*/ 70870 w 3037633"/>
                <a:gd name="connsiteY5" fmla="*/ 78162 h 429276"/>
                <a:gd name="connsiteX6" fmla="*/ 70870 w 3037633"/>
                <a:gd name="connsiteY6" fmla="*/ 429276 h 429276"/>
                <a:gd name="connsiteX7" fmla="*/ 0 w 3037633"/>
                <a:gd name="connsiteY7" fmla="*/ 429276 h 429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37633" h="429276">
                  <a:moveTo>
                    <a:pt x="0" y="0"/>
                  </a:moveTo>
                  <a:lnTo>
                    <a:pt x="3037633" y="0"/>
                  </a:lnTo>
                  <a:lnTo>
                    <a:pt x="3037633" y="429276"/>
                  </a:lnTo>
                  <a:lnTo>
                    <a:pt x="2966762" y="429276"/>
                  </a:lnTo>
                  <a:lnTo>
                    <a:pt x="2966762" y="78162"/>
                  </a:lnTo>
                  <a:lnTo>
                    <a:pt x="70870" y="78162"/>
                  </a:lnTo>
                  <a:lnTo>
                    <a:pt x="70870" y="429276"/>
                  </a:lnTo>
                  <a:lnTo>
                    <a:pt x="0" y="429276"/>
                  </a:lnTo>
                  <a:close/>
                </a:path>
              </a:pathLst>
            </a:cu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grpSp>
      <p:grpSp>
        <p:nvGrpSpPr>
          <p:cNvPr id="31" name="Group 30"/>
          <p:cNvGrpSpPr/>
          <p:nvPr>
            <p:custDataLst>
              <p:custData r:id="rId4"/>
            </p:custDataLst>
          </p:nvPr>
        </p:nvGrpSpPr>
        <p:grpSpPr>
          <a:xfrm>
            <a:off x="4693773" y="1775959"/>
            <a:ext cx="1563248" cy="1280738"/>
            <a:chOff x="4717735" y="1581031"/>
            <a:chExt cx="1563469" cy="1280919"/>
          </a:xfrm>
        </p:grpSpPr>
        <p:sp>
          <p:nvSpPr>
            <p:cNvPr id="32" name="Freeform 31"/>
            <p:cNvSpPr/>
            <p:nvPr/>
          </p:nvSpPr>
          <p:spPr bwMode="auto">
            <a:xfrm>
              <a:off x="5151437" y="2165882"/>
              <a:ext cx="696068" cy="696068"/>
            </a:xfrm>
            <a:custGeom>
              <a:avLst/>
              <a:gdLst>
                <a:gd name="connsiteX0" fmla="*/ 538670 w 696068"/>
                <a:gd name="connsiteY0" fmla="*/ 386705 h 696068"/>
                <a:gd name="connsiteX1" fmla="*/ 538670 w 696068"/>
                <a:gd name="connsiteY1" fmla="*/ 539706 h 696068"/>
                <a:gd name="connsiteX2" fmla="*/ 585270 w 696068"/>
                <a:gd name="connsiteY2" fmla="*/ 478498 h 696068"/>
                <a:gd name="connsiteX3" fmla="*/ 613228 w 696068"/>
                <a:gd name="connsiteY3" fmla="*/ 402587 h 696068"/>
                <a:gd name="connsiteX4" fmla="*/ 614828 w 696068"/>
                <a:gd name="connsiteY4" fmla="*/ 386705 h 696068"/>
                <a:gd name="connsiteX5" fmla="*/ 386704 w 696068"/>
                <a:gd name="connsiteY5" fmla="*/ 386705 h 696068"/>
                <a:gd name="connsiteX6" fmla="*/ 386704 w 696068"/>
                <a:gd name="connsiteY6" fmla="*/ 615314 h 696068"/>
                <a:gd name="connsiteX7" fmla="*/ 395950 w 696068"/>
                <a:gd name="connsiteY7" fmla="*/ 614499 h 696068"/>
                <a:gd name="connsiteX8" fmla="*/ 472723 w 696068"/>
                <a:gd name="connsiteY8" fmla="*/ 588362 h 696068"/>
                <a:gd name="connsiteX9" fmla="*/ 492266 w 696068"/>
                <a:gd name="connsiteY9" fmla="*/ 574211 h 696068"/>
                <a:gd name="connsiteX10" fmla="*/ 492266 w 696068"/>
                <a:gd name="connsiteY10" fmla="*/ 386705 h 696068"/>
                <a:gd name="connsiteX11" fmla="*/ 195868 w 696068"/>
                <a:gd name="connsiteY11" fmla="*/ 386705 h 696068"/>
                <a:gd name="connsiteX12" fmla="*/ 195868 w 696068"/>
                <a:gd name="connsiteY12" fmla="*/ 568467 h 696068"/>
                <a:gd name="connsiteX13" fmla="*/ 223344 w 696068"/>
                <a:gd name="connsiteY13" fmla="*/ 588362 h 696068"/>
                <a:gd name="connsiteX14" fmla="*/ 300117 w 696068"/>
                <a:gd name="connsiteY14" fmla="*/ 614499 h 696068"/>
                <a:gd name="connsiteX15" fmla="*/ 309363 w 696068"/>
                <a:gd name="connsiteY15" fmla="*/ 615314 h 696068"/>
                <a:gd name="connsiteX16" fmla="*/ 309363 w 696068"/>
                <a:gd name="connsiteY16" fmla="*/ 386705 h 696068"/>
                <a:gd name="connsiteX17" fmla="*/ 81239 w 696068"/>
                <a:gd name="connsiteY17" fmla="*/ 386705 h 696068"/>
                <a:gd name="connsiteX18" fmla="*/ 82841 w 696068"/>
                <a:gd name="connsiteY18" fmla="*/ 402587 h 696068"/>
                <a:gd name="connsiteX19" fmla="*/ 110798 w 696068"/>
                <a:gd name="connsiteY19" fmla="*/ 478498 h 696068"/>
                <a:gd name="connsiteX20" fmla="*/ 149464 w 696068"/>
                <a:gd name="connsiteY20" fmla="*/ 529286 h 696068"/>
                <a:gd name="connsiteX21" fmla="*/ 149464 w 696068"/>
                <a:gd name="connsiteY21" fmla="*/ 386705 h 696068"/>
                <a:gd name="connsiteX22" fmla="*/ 149464 w 696068"/>
                <a:gd name="connsiteY22" fmla="*/ 166782 h 696068"/>
                <a:gd name="connsiteX23" fmla="*/ 110798 w 696068"/>
                <a:gd name="connsiteY23" fmla="*/ 217570 h 696068"/>
                <a:gd name="connsiteX24" fmla="*/ 82841 w 696068"/>
                <a:gd name="connsiteY24" fmla="*/ 293480 h 696068"/>
                <a:gd name="connsiteX25" fmla="*/ 81239 w 696068"/>
                <a:gd name="connsiteY25" fmla="*/ 309364 h 696068"/>
                <a:gd name="connsiteX26" fmla="*/ 149464 w 696068"/>
                <a:gd name="connsiteY26" fmla="*/ 309364 h 696068"/>
                <a:gd name="connsiteX27" fmla="*/ 538670 w 696068"/>
                <a:gd name="connsiteY27" fmla="*/ 156361 h 696068"/>
                <a:gd name="connsiteX28" fmla="*/ 538670 w 696068"/>
                <a:gd name="connsiteY28" fmla="*/ 309364 h 696068"/>
                <a:gd name="connsiteX29" fmla="*/ 614828 w 696068"/>
                <a:gd name="connsiteY29" fmla="*/ 309364 h 696068"/>
                <a:gd name="connsiteX30" fmla="*/ 613228 w 696068"/>
                <a:gd name="connsiteY30" fmla="*/ 293480 h 696068"/>
                <a:gd name="connsiteX31" fmla="*/ 585270 w 696068"/>
                <a:gd name="connsiteY31" fmla="*/ 217570 h 696068"/>
                <a:gd name="connsiteX32" fmla="*/ 386704 w 696068"/>
                <a:gd name="connsiteY32" fmla="*/ 80753 h 696068"/>
                <a:gd name="connsiteX33" fmla="*/ 386704 w 696068"/>
                <a:gd name="connsiteY33" fmla="*/ 309364 h 696068"/>
                <a:gd name="connsiteX34" fmla="*/ 492266 w 696068"/>
                <a:gd name="connsiteY34" fmla="*/ 309364 h 696068"/>
                <a:gd name="connsiteX35" fmla="*/ 492266 w 696068"/>
                <a:gd name="connsiteY35" fmla="*/ 121856 h 696068"/>
                <a:gd name="connsiteX36" fmla="*/ 472723 w 696068"/>
                <a:gd name="connsiteY36" fmla="*/ 107705 h 696068"/>
                <a:gd name="connsiteX37" fmla="*/ 395950 w 696068"/>
                <a:gd name="connsiteY37" fmla="*/ 81568 h 696068"/>
                <a:gd name="connsiteX38" fmla="*/ 309363 w 696068"/>
                <a:gd name="connsiteY38" fmla="*/ 80753 h 696068"/>
                <a:gd name="connsiteX39" fmla="*/ 300117 w 696068"/>
                <a:gd name="connsiteY39" fmla="*/ 81568 h 696068"/>
                <a:gd name="connsiteX40" fmla="*/ 223344 w 696068"/>
                <a:gd name="connsiteY40" fmla="*/ 107705 h 696068"/>
                <a:gd name="connsiteX41" fmla="*/ 195868 w 696068"/>
                <a:gd name="connsiteY41" fmla="*/ 127600 h 696068"/>
                <a:gd name="connsiteX42" fmla="*/ 195868 w 696068"/>
                <a:gd name="connsiteY42" fmla="*/ 309364 h 696068"/>
                <a:gd name="connsiteX43" fmla="*/ 309363 w 696068"/>
                <a:gd name="connsiteY43" fmla="*/ 309364 h 696068"/>
                <a:gd name="connsiteX44" fmla="*/ 348034 w 696068"/>
                <a:gd name="connsiteY44" fmla="*/ 0 h 696068"/>
                <a:gd name="connsiteX45" fmla="*/ 696068 w 696068"/>
                <a:gd name="connsiteY45" fmla="*/ 348034 h 696068"/>
                <a:gd name="connsiteX46" fmla="*/ 348034 w 696068"/>
                <a:gd name="connsiteY46" fmla="*/ 696068 h 696068"/>
                <a:gd name="connsiteX47" fmla="*/ 0 w 696068"/>
                <a:gd name="connsiteY47" fmla="*/ 348034 h 696068"/>
                <a:gd name="connsiteX48" fmla="*/ 348034 w 696068"/>
                <a:gd name="connsiteY48" fmla="*/ 0 h 696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96068" h="696068">
                  <a:moveTo>
                    <a:pt x="538670" y="386705"/>
                  </a:moveTo>
                  <a:lnTo>
                    <a:pt x="538670" y="539706"/>
                  </a:lnTo>
                  <a:lnTo>
                    <a:pt x="585270" y="478498"/>
                  </a:lnTo>
                  <a:cubicBezTo>
                    <a:pt x="598170" y="455091"/>
                    <a:pt x="607706" y="429570"/>
                    <a:pt x="613228" y="402587"/>
                  </a:cubicBezTo>
                  <a:lnTo>
                    <a:pt x="614828" y="386705"/>
                  </a:lnTo>
                  <a:close/>
                  <a:moveTo>
                    <a:pt x="386704" y="386705"/>
                  </a:moveTo>
                  <a:lnTo>
                    <a:pt x="386704" y="615314"/>
                  </a:lnTo>
                  <a:lnTo>
                    <a:pt x="395950" y="614499"/>
                  </a:lnTo>
                  <a:cubicBezTo>
                    <a:pt x="423168" y="609638"/>
                    <a:pt x="448976" y="600708"/>
                    <a:pt x="472723" y="588362"/>
                  </a:cubicBezTo>
                  <a:lnTo>
                    <a:pt x="492266" y="574211"/>
                  </a:lnTo>
                  <a:lnTo>
                    <a:pt x="492266" y="386705"/>
                  </a:lnTo>
                  <a:close/>
                  <a:moveTo>
                    <a:pt x="195868" y="386705"/>
                  </a:moveTo>
                  <a:lnTo>
                    <a:pt x="195868" y="568467"/>
                  </a:lnTo>
                  <a:lnTo>
                    <a:pt x="223344" y="588362"/>
                  </a:lnTo>
                  <a:cubicBezTo>
                    <a:pt x="247092" y="600708"/>
                    <a:pt x="272899" y="609638"/>
                    <a:pt x="300117" y="614499"/>
                  </a:cubicBezTo>
                  <a:lnTo>
                    <a:pt x="309363" y="615314"/>
                  </a:lnTo>
                  <a:lnTo>
                    <a:pt x="309363" y="386705"/>
                  </a:lnTo>
                  <a:close/>
                  <a:moveTo>
                    <a:pt x="81239" y="386705"/>
                  </a:moveTo>
                  <a:lnTo>
                    <a:pt x="82841" y="402587"/>
                  </a:lnTo>
                  <a:cubicBezTo>
                    <a:pt x="88362" y="429570"/>
                    <a:pt x="97898" y="455091"/>
                    <a:pt x="110798" y="478498"/>
                  </a:cubicBezTo>
                  <a:lnTo>
                    <a:pt x="149464" y="529286"/>
                  </a:lnTo>
                  <a:lnTo>
                    <a:pt x="149464" y="386705"/>
                  </a:lnTo>
                  <a:close/>
                  <a:moveTo>
                    <a:pt x="149464" y="166782"/>
                  </a:moveTo>
                  <a:lnTo>
                    <a:pt x="110798" y="217570"/>
                  </a:lnTo>
                  <a:cubicBezTo>
                    <a:pt x="97898" y="240976"/>
                    <a:pt x="88362" y="266497"/>
                    <a:pt x="82841" y="293480"/>
                  </a:cubicBezTo>
                  <a:lnTo>
                    <a:pt x="81239" y="309364"/>
                  </a:lnTo>
                  <a:lnTo>
                    <a:pt x="149464" y="309364"/>
                  </a:lnTo>
                  <a:close/>
                  <a:moveTo>
                    <a:pt x="538670" y="156361"/>
                  </a:moveTo>
                  <a:lnTo>
                    <a:pt x="538670" y="309364"/>
                  </a:lnTo>
                  <a:lnTo>
                    <a:pt x="614828" y="309364"/>
                  </a:lnTo>
                  <a:lnTo>
                    <a:pt x="613228" y="293480"/>
                  </a:lnTo>
                  <a:cubicBezTo>
                    <a:pt x="607706" y="266497"/>
                    <a:pt x="598170" y="240976"/>
                    <a:pt x="585270" y="217570"/>
                  </a:cubicBezTo>
                  <a:close/>
                  <a:moveTo>
                    <a:pt x="386704" y="80753"/>
                  </a:moveTo>
                  <a:lnTo>
                    <a:pt x="386704" y="309364"/>
                  </a:lnTo>
                  <a:lnTo>
                    <a:pt x="492266" y="309364"/>
                  </a:lnTo>
                  <a:lnTo>
                    <a:pt x="492266" y="121856"/>
                  </a:lnTo>
                  <a:lnTo>
                    <a:pt x="472723" y="107705"/>
                  </a:lnTo>
                  <a:cubicBezTo>
                    <a:pt x="448976" y="95359"/>
                    <a:pt x="423168" y="86430"/>
                    <a:pt x="395950" y="81568"/>
                  </a:cubicBezTo>
                  <a:close/>
                  <a:moveTo>
                    <a:pt x="309363" y="80753"/>
                  </a:moveTo>
                  <a:lnTo>
                    <a:pt x="300117" y="81568"/>
                  </a:lnTo>
                  <a:cubicBezTo>
                    <a:pt x="272899" y="86430"/>
                    <a:pt x="247092" y="95359"/>
                    <a:pt x="223344" y="107705"/>
                  </a:cubicBezTo>
                  <a:lnTo>
                    <a:pt x="195868" y="127600"/>
                  </a:lnTo>
                  <a:lnTo>
                    <a:pt x="195868" y="309364"/>
                  </a:lnTo>
                  <a:lnTo>
                    <a:pt x="309363" y="309364"/>
                  </a:lnTo>
                  <a:close/>
                  <a:moveTo>
                    <a:pt x="348034" y="0"/>
                  </a:moveTo>
                  <a:cubicBezTo>
                    <a:pt x="540247" y="0"/>
                    <a:pt x="696068" y="155820"/>
                    <a:pt x="696068" y="348034"/>
                  </a:cubicBezTo>
                  <a:cubicBezTo>
                    <a:pt x="696068" y="540247"/>
                    <a:pt x="540247" y="696068"/>
                    <a:pt x="348034" y="696068"/>
                  </a:cubicBezTo>
                  <a:cubicBezTo>
                    <a:pt x="155820" y="696068"/>
                    <a:pt x="0" y="540247"/>
                    <a:pt x="0" y="348034"/>
                  </a:cubicBezTo>
                  <a:cubicBezTo>
                    <a:pt x="0" y="155820"/>
                    <a:pt x="155820" y="0"/>
                    <a:pt x="348034" y="0"/>
                  </a:cubicBezTo>
                  <a:close/>
                </a:path>
              </a:pathLst>
            </a:cu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33" name="TextBox 32"/>
            <p:cNvSpPr txBox="1"/>
            <p:nvPr/>
          </p:nvSpPr>
          <p:spPr>
            <a:xfrm>
              <a:off x="4717735" y="1581031"/>
              <a:ext cx="1563469" cy="646422"/>
            </a:xfrm>
            <a:prstGeom prst="rect">
              <a:avLst/>
            </a:prstGeom>
            <a:noFill/>
          </p:spPr>
          <p:txBody>
            <a:bodyPr wrap="none" rtlCol="0">
              <a:spAutoFit/>
            </a:bodyPr>
            <a:lstStyle/>
            <a:p>
              <a:pPr algn="ctr"/>
              <a:r>
                <a:rPr lang="en-US" dirty="0"/>
                <a:t>A</a:t>
              </a:r>
              <a:r>
                <a:rPr lang="en-US" dirty="0" smtClean="0"/>
                <a:t>uthorization</a:t>
              </a:r>
              <a:endParaRPr lang="en-US" dirty="0"/>
            </a:p>
            <a:p>
              <a:pPr algn="ctr"/>
              <a:r>
                <a:rPr lang="en-US" dirty="0"/>
                <a:t>E</a:t>
              </a:r>
              <a:r>
                <a:rPr lang="en-US" dirty="0" smtClean="0"/>
                <a:t>ndpoint</a:t>
              </a:r>
              <a:endParaRPr lang="en-US" dirty="0"/>
            </a:p>
          </p:txBody>
        </p:sp>
      </p:grpSp>
      <p:grpSp>
        <p:nvGrpSpPr>
          <p:cNvPr id="46" name="Group 45"/>
          <p:cNvGrpSpPr/>
          <p:nvPr>
            <p:custDataLst>
              <p:custData r:id="rId5"/>
            </p:custDataLst>
          </p:nvPr>
        </p:nvGrpSpPr>
        <p:grpSpPr>
          <a:xfrm>
            <a:off x="6555646" y="1720359"/>
            <a:ext cx="1103187" cy="1280738"/>
            <a:chOff x="6446196" y="1581031"/>
            <a:chExt cx="1103344" cy="1280919"/>
          </a:xfrm>
        </p:grpSpPr>
        <p:sp>
          <p:nvSpPr>
            <p:cNvPr id="47" name="Freeform 46"/>
            <p:cNvSpPr/>
            <p:nvPr/>
          </p:nvSpPr>
          <p:spPr bwMode="auto">
            <a:xfrm>
              <a:off x="6589013" y="2236695"/>
              <a:ext cx="817709" cy="625255"/>
            </a:xfrm>
            <a:custGeom>
              <a:avLst/>
              <a:gdLst>
                <a:gd name="connsiteX0" fmla="*/ 323690 w 1143000"/>
                <a:gd name="connsiteY0" fmla="*/ 635980 h 873987"/>
                <a:gd name="connsiteX1" fmla="*/ 242118 w 1143000"/>
                <a:gd name="connsiteY1" fmla="*/ 776621 h 873987"/>
                <a:gd name="connsiteX2" fmla="*/ 323690 w 1143000"/>
                <a:gd name="connsiteY2" fmla="*/ 776621 h 873987"/>
                <a:gd name="connsiteX3" fmla="*/ 817709 w 1143000"/>
                <a:gd name="connsiteY3" fmla="*/ 633219 h 873987"/>
                <a:gd name="connsiteX4" fmla="*/ 817709 w 1143000"/>
                <a:gd name="connsiteY4" fmla="*/ 776621 h 873987"/>
                <a:gd name="connsiteX5" fmla="*/ 900882 w 1143000"/>
                <a:gd name="connsiteY5" fmla="*/ 776621 h 873987"/>
                <a:gd name="connsiteX6" fmla="*/ 647700 w 1143000"/>
                <a:gd name="connsiteY6" fmla="*/ 340100 h 873987"/>
                <a:gd name="connsiteX7" fmla="*/ 647700 w 1143000"/>
                <a:gd name="connsiteY7" fmla="*/ 776621 h 873987"/>
                <a:gd name="connsiteX8" fmla="*/ 759315 w 1143000"/>
                <a:gd name="connsiteY8" fmla="*/ 776621 h 873987"/>
                <a:gd name="connsiteX9" fmla="*/ 759315 w 1143000"/>
                <a:gd name="connsiteY9" fmla="*/ 532540 h 873987"/>
                <a:gd name="connsiteX10" fmla="*/ 495300 w 1143000"/>
                <a:gd name="connsiteY10" fmla="*/ 340100 h 873987"/>
                <a:gd name="connsiteX11" fmla="*/ 382084 w 1143000"/>
                <a:gd name="connsiteY11" fmla="*/ 535300 h 873987"/>
                <a:gd name="connsiteX12" fmla="*/ 382084 w 1143000"/>
                <a:gd name="connsiteY12" fmla="*/ 776621 h 873987"/>
                <a:gd name="connsiteX13" fmla="*/ 495300 w 1143000"/>
                <a:gd name="connsiteY13" fmla="*/ 776621 h 873987"/>
                <a:gd name="connsiteX14" fmla="*/ 571500 w 1143000"/>
                <a:gd name="connsiteY14" fmla="*/ 0 h 873987"/>
                <a:gd name="connsiteX15" fmla="*/ 1143000 w 1143000"/>
                <a:gd name="connsiteY15" fmla="*/ 872700 h 873987"/>
                <a:gd name="connsiteX16" fmla="*/ 382084 w 1143000"/>
                <a:gd name="connsiteY16" fmla="*/ 872700 h 873987"/>
                <a:gd name="connsiteX17" fmla="*/ 382084 w 1143000"/>
                <a:gd name="connsiteY17" fmla="*/ 873987 h 873987"/>
                <a:gd name="connsiteX18" fmla="*/ 323690 w 1143000"/>
                <a:gd name="connsiteY18" fmla="*/ 873987 h 873987"/>
                <a:gd name="connsiteX19" fmla="*/ 323690 w 1143000"/>
                <a:gd name="connsiteY19" fmla="*/ 872700 h 873987"/>
                <a:gd name="connsiteX20" fmla="*/ 0 w 1143000"/>
                <a:gd name="connsiteY20" fmla="*/ 872700 h 873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43000" h="873987">
                  <a:moveTo>
                    <a:pt x="323690" y="635980"/>
                  </a:moveTo>
                  <a:lnTo>
                    <a:pt x="242118" y="776621"/>
                  </a:lnTo>
                  <a:lnTo>
                    <a:pt x="323690" y="776621"/>
                  </a:lnTo>
                  <a:close/>
                  <a:moveTo>
                    <a:pt x="817709" y="633219"/>
                  </a:moveTo>
                  <a:lnTo>
                    <a:pt x="817709" y="776621"/>
                  </a:lnTo>
                  <a:lnTo>
                    <a:pt x="900882" y="776621"/>
                  </a:lnTo>
                  <a:close/>
                  <a:moveTo>
                    <a:pt x="647700" y="340100"/>
                  </a:moveTo>
                  <a:lnTo>
                    <a:pt x="647700" y="776621"/>
                  </a:lnTo>
                  <a:lnTo>
                    <a:pt x="759315" y="776621"/>
                  </a:lnTo>
                  <a:lnTo>
                    <a:pt x="759315" y="532540"/>
                  </a:lnTo>
                  <a:close/>
                  <a:moveTo>
                    <a:pt x="495300" y="340100"/>
                  </a:moveTo>
                  <a:lnTo>
                    <a:pt x="382084" y="535300"/>
                  </a:lnTo>
                  <a:lnTo>
                    <a:pt x="382084" y="776621"/>
                  </a:lnTo>
                  <a:lnTo>
                    <a:pt x="495300" y="776621"/>
                  </a:lnTo>
                  <a:close/>
                  <a:moveTo>
                    <a:pt x="571500" y="0"/>
                  </a:moveTo>
                  <a:lnTo>
                    <a:pt x="1143000" y="872700"/>
                  </a:lnTo>
                  <a:lnTo>
                    <a:pt x="382084" y="872700"/>
                  </a:lnTo>
                  <a:lnTo>
                    <a:pt x="382084" y="873987"/>
                  </a:lnTo>
                  <a:lnTo>
                    <a:pt x="323690" y="873987"/>
                  </a:lnTo>
                  <a:lnTo>
                    <a:pt x="323690" y="872700"/>
                  </a:lnTo>
                  <a:lnTo>
                    <a:pt x="0" y="872700"/>
                  </a:lnTo>
                  <a:close/>
                </a:path>
              </a:pathLst>
            </a:custGeom>
            <a:solidFill>
              <a:schemeClr val="accent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48" name="TextBox 47"/>
            <p:cNvSpPr txBox="1"/>
            <p:nvPr/>
          </p:nvSpPr>
          <p:spPr>
            <a:xfrm>
              <a:off x="6446196" y="1581031"/>
              <a:ext cx="1103344" cy="646422"/>
            </a:xfrm>
            <a:prstGeom prst="rect">
              <a:avLst/>
            </a:prstGeom>
            <a:noFill/>
          </p:spPr>
          <p:txBody>
            <a:bodyPr wrap="none" rtlCol="0">
              <a:spAutoFit/>
            </a:bodyPr>
            <a:lstStyle/>
            <a:p>
              <a:pPr algn="ctr"/>
              <a:r>
                <a:rPr lang="en-US" dirty="0"/>
                <a:t>T</a:t>
              </a:r>
              <a:r>
                <a:rPr lang="en-US" dirty="0" smtClean="0"/>
                <a:t>oken</a:t>
              </a:r>
              <a:endParaRPr lang="en-US" dirty="0"/>
            </a:p>
            <a:p>
              <a:pPr algn="ctr"/>
              <a:r>
                <a:rPr lang="en-US" dirty="0"/>
                <a:t>E</a:t>
              </a:r>
              <a:r>
                <a:rPr lang="en-US" dirty="0" smtClean="0"/>
                <a:t>ndpoint</a:t>
              </a:r>
              <a:endParaRPr lang="en-US" dirty="0"/>
            </a:p>
          </p:txBody>
        </p:sp>
      </p:grpSp>
      <p:grpSp>
        <p:nvGrpSpPr>
          <p:cNvPr id="9" name="Group 8"/>
          <p:cNvGrpSpPr/>
          <p:nvPr/>
        </p:nvGrpSpPr>
        <p:grpSpPr>
          <a:xfrm>
            <a:off x="3699981" y="3198183"/>
            <a:ext cx="3426458" cy="2062433"/>
            <a:chOff x="3626897" y="3135758"/>
            <a:chExt cx="3359578" cy="2022177"/>
          </a:xfrm>
        </p:grpSpPr>
        <p:cxnSp>
          <p:nvCxnSpPr>
            <p:cNvPr id="18" name="Straight Arrow Connector 17"/>
            <p:cNvCxnSpPr/>
            <p:nvPr/>
          </p:nvCxnSpPr>
          <p:spPr>
            <a:xfrm flipH="1">
              <a:off x="3626897" y="3135758"/>
              <a:ext cx="3177247" cy="202217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1" name="Oval 50"/>
            <p:cNvSpPr/>
            <p:nvPr/>
          </p:nvSpPr>
          <p:spPr>
            <a:xfrm>
              <a:off x="6653471" y="3269170"/>
              <a:ext cx="333004" cy="3330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2</a:t>
              </a:r>
            </a:p>
          </p:txBody>
        </p:sp>
      </p:grpSp>
      <p:grpSp>
        <p:nvGrpSpPr>
          <p:cNvPr id="52" name="Group 51"/>
          <p:cNvGrpSpPr/>
          <p:nvPr>
            <p:custDataLst>
              <p:custData r:id="rId6"/>
            </p:custDataLst>
          </p:nvPr>
        </p:nvGrpSpPr>
        <p:grpSpPr>
          <a:xfrm>
            <a:off x="5241965" y="4026044"/>
            <a:ext cx="1097281" cy="761272"/>
            <a:chOff x="3901601" y="4374383"/>
            <a:chExt cx="1097436" cy="761381"/>
          </a:xfrm>
        </p:grpSpPr>
        <p:sp>
          <p:nvSpPr>
            <p:cNvPr id="54" name="Regular Pentagon 53"/>
            <p:cNvSpPr/>
            <p:nvPr/>
          </p:nvSpPr>
          <p:spPr bwMode="auto">
            <a:xfrm>
              <a:off x="4198866" y="4374383"/>
              <a:ext cx="502906" cy="478958"/>
            </a:xfrm>
            <a:prstGeom prst="pentagon">
              <a:avLst/>
            </a:pr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55" name="TextBox 54"/>
            <p:cNvSpPr txBox="1"/>
            <p:nvPr/>
          </p:nvSpPr>
          <p:spPr>
            <a:xfrm>
              <a:off x="3901601" y="4853341"/>
              <a:ext cx="1097436" cy="282423"/>
            </a:xfrm>
            <a:prstGeom prst="rect">
              <a:avLst/>
            </a:prstGeom>
            <a:noFill/>
          </p:spPr>
          <p:txBody>
            <a:bodyPr wrap="square" rtlCol="0">
              <a:spAutoFit/>
            </a:bodyPr>
            <a:lstStyle/>
            <a:p>
              <a:pPr algn="ctr"/>
              <a:r>
                <a:rPr lang="en-US" sz="1199" dirty="0"/>
                <a:t>access token</a:t>
              </a:r>
            </a:p>
          </p:txBody>
        </p:sp>
      </p:grpSp>
      <p:grpSp>
        <p:nvGrpSpPr>
          <p:cNvPr id="56" name="Group 55"/>
          <p:cNvGrpSpPr/>
          <p:nvPr>
            <p:custDataLst>
              <p:custData r:id="rId7"/>
            </p:custDataLst>
          </p:nvPr>
        </p:nvGrpSpPr>
        <p:grpSpPr>
          <a:xfrm>
            <a:off x="5968315" y="3555348"/>
            <a:ext cx="1138924" cy="761272"/>
            <a:chOff x="4849739" y="4374383"/>
            <a:chExt cx="1139086" cy="761381"/>
          </a:xfrm>
        </p:grpSpPr>
        <p:sp>
          <p:nvSpPr>
            <p:cNvPr id="57" name="Freeform 56"/>
            <p:cNvSpPr/>
            <p:nvPr/>
          </p:nvSpPr>
          <p:spPr bwMode="auto">
            <a:xfrm>
              <a:off x="5167829" y="4374383"/>
              <a:ext cx="502906" cy="478958"/>
            </a:xfrm>
            <a:custGeom>
              <a:avLst/>
              <a:gdLst>
                <a:gd name="connsiteX0" fmla="*/ 702188 w 890703"/>
                <a:gd name="connsiteY0" fmla="*/ 510404 h 848288"/>
                <a:gd name="connsiteX1" fmla="*/ 703209 w 890703"/>
                <a:gd name="connsiteY1" fmla="*/ 512508 h 848288"/>
                <a:gd name="connsiteX2" fmla="*/ 702155 w 890703"/>
                <a:gd name="connsiteY2" fmla="*/ 510634 h 848288"/>
                <a:gd name="connsiteX3" fmla="*/ 204426 w 890703"/>
                <a:gd name="connsiteY3" fmla="*/ 475801 h 848288"/>
                <a:gd name="connsiteX4" fmla="*/ 208091 w 890703"/>
                <a:gd name="connsiteY4" fmla="*/ 480700 h 848288"/>
                <a:gd name="connsiteX5" fmla="*/ 207009 w 890703"/>
                <a:gd name="connsiteY5" fmla="*/ 479841 h 848288"/>
                <a:gd name="connsiteX6" fmla="*/ 205683 w 890703"/>
                <a:gd name="connsiteY6" fmla="*/ 478790 h 848288"/>
                <a:gd name="connsiteX7" fmla="*/ 683549 w 890703"/>
                <a:gd name="connsiteY7" fmla="*/ 475382 h 848288"/>
                <a:gd name="connsiteX8" fmla="*/ 684676 w 890703"/>
                <a:gd name="connsiteY8" fmla="*/ 476181 h 848288"/>
                <a:gd name="connsiteX9" fmla="*/ 686057 w 890703"/>
                <a:gd name="connsiteY9" fmla="*/ 477159 h 848288"/>
                <a:gd name="connsiteX10" fmla="*/ 687472 w 890703"/>
                <a:gd name="connsiteY10" fmla="*/ 480077 h 848288"/>
                <a:gd name="connsiteX11" fmla="*/ 190452 w 890703"/>
                <a:gd name="connsiteY11" fmla="*/ 442573 h 848288"/>
                <a:gd name="connsiteX12" fmla="*/ 191404 w 890703"/>
                <a:gd name="connsiteY12" fmla="*/ 444501 h 848288"/>
                <a:gd name="connsiteX13" fmla="*/ 191358 w 890703"/>
                <a:gd name="connsiteY13" fmla="*/ 444728 h 848288"/>
                <a:gd name="connsiteX14" fmla="*/ 410322 w 890703"/>
                <a:gd name="connsiteY14" fmla="*/ 312886 h 848288"/>
                <a:gd name="connsiteX15" fmla="*/ 348803 w 890703"/>
                <a:gd name="connsiteY15" fmla="*/ 321573 h 848288"/>
                <a:gd name="connsiteX16" fmla="*/ 332295 w 890703"/>
                <a:gd name="connsiteY16" fmla="*/ 326418 h 848288"/>
                <a:gd name="connsiteX17" fmla="*/ 322209 w 890703"/>
                <a:gd name="connsiteY17" fmla="*/ 328167 h 848288"/>
                <a:gd name="connsiteX18" fmla="*/ 312395 w 890703"/>
                <a:gd name="connsiteY18" fmla="*/ 332259 h 848288"/>
                <a:gd name="connsiteX19" fmla="*/ 292504 w 890703"/>
                <a:gd name="connsiteY19" fmla="*/ 338098 h 848288"/>
                <a:gd name="connsiteX20" fmla="*/ 271296 w 890703"/>
                <a:gd name="connsiteY20" fmla="*/ 349394 h 848288"/>
                <a:gd name="connsiteX21" fmla="*/ 251478 w 890703"/>
                <a:gd name="connsiteY21" fmla="*/ 357657 h 848288"/>
                <a:gd name="connsiteX22" fmla="*/ 238136 w 890703"/>
                <a:gd name="connsiteY22" fmla="*/ 367058 h 848288"/>
                <a:gd name="connsiteX23" fmla="*/ 233466 w 890703"/>
                <a:gd name="connsiteY23" fmla="*/ 369545 h 848288"/>
                <a:gd name="connsiteX24" fmla="*/ 231365 w 890703"/>
                <a:gd name="connsiteY24" fmla="*/ 371829 h 848288"/>
                <a:gd name="connsiteX25" fmla="*/ 224840 w 890703"/>
                <a:gd name="connsiteY25" fmla="*/ 376426 h 848288"/>
                <a:gd name="connsiteX26" fmla="*/ 205201 w 890703"/>
                <a:gd name="connsiteY26" fmla="*/ 397183 h 848288"/>
                <a:gd name="connsiteX27" fmla="*/ 201370 w 890703"/>
                <a:gd name="connsiteY27" fmla="*/ 404424 h 848288"/>
                <a:gd name="connsiteX28" fmla="*/ 198905 w 890703"/>
                <a:gd name="connsiteY28" fmla="*/ 407102 h 848288"/>
                <a:gd name="connsiteX29" fmla="*/ 198266 w 890703"/>
                <a:gd name="connsiteY29" fmla="*/ 410291 h 848288"/>
                <a:gd name="connsiteX30" fmla="*/ 193443 w 890703"/>
                <a:gd name="connsiteY30" fmla="*/ 419405 h 848288"/>
                <a:gd name="connsiteX31" fmla="*/ 190452 w 890703"/>
                <a:gd name="connsiteY31" fmla="*/ 442573 h 848288"/>
                <a:gd name="connsiteX32" fmla="*/ 196785 w 890703"/>
                <a:gd name="connsiteY32" fmla="*/ 530693 h 848288"/>
                <a:gd name="connsiteX33" fmla="*/ 305386 w 890703"/>
                <a:gd name="connsiteY33" fmla="*/ 617754 h 848288"/>
                <a:gd name="connsiteX34" fmla="*/ 375678 w 890703"/>
                <a:gd name="connsiteY34" fmla="*/ 628107 h 848288"/>
                <a:gd name="connsiteX35" fmla="*/ 378995 w 890703"/>
                <a:gd name="connsiteY35" fmla="*/ 674267 h 848288"/>
                <a:gd name="connsiteX36" fmla="*/ 429773 w 890703"/>
                <a:gd name="connsiteY36" fmla="*/ 583547 h 848288"/>
                <a:gd name="connsiteX37" fmla="*/ 366028 w 890703"/>
                <a:gd name="connsiteY37" fmla="*/ 493825 h 848288"/>
                <a:gd name="connsiteX38" fmla="*/ 369345 w 890703"/>
                <a:gd name="connsiteY38" fmla="*/ 539986 h 848288"/>
                <a:gd name="connsiteX39" fmla="*/ 299053 w 890703"/>
                <a:gd name="connsiteY39" fmla="*/ 529633 h 848288"/>
                <a:gd name="connsiteX40" fmla="*/ 288687 w 890703"/>
                <a:gd name="connsiteY40" fmla="*/ 525716 h 848288"/>
                <a:gd name="connsiteX41" fmla="*/ 243191 w 890703"/>
                <a:gd name="connsiteY41" fmla="*/ 508523 h 848288"/>
                <a:gd name="connsiteX42" fmla="*/ 227891 w 890703"/>
                <a:gd name="connsiteY42" fmla="*/ 496394 h 848288"/>
                <a:gd name="connsiteX43" fmla="*/ 212655 w 890703"/>
                <a:gd name="connsiteY43" fmla="*/ 484317 h 848288"/>
                <a:gd name="connsiteX44" fmla="*/ 244487 w 890703"/>
                <a:gd name="connsiteY44" fmla="*/ 454308 h 848288"/>
                <a:gd name="connsiteX45" fmla="*/ 287213 w 890703"/>
                <a:gd name="connsiteY45" fmla="*/ 431491 h 848288"/>
                <a:gd name="connsiteX46" fmla="*/ 301710 w 890703"/>
                <a:gd name="connsiteY46" fmla="*/ 425915 h 848288"/>
                <a:gd name="connsiteX47" fmla="*/ 330662 w 890703"/>
                <a:gd name="connsiteY47" fmla="*/ 416893 h 848288"/>
                <a:gd name="connsiteX48" fmla="*/ 416655 w 890703"/>
                <a:gd name="connsiteY48" fmla="*/ 401007 h 848288"/>
                <a:gd name="connsiteX49" fmla="*/ 502505 w 890703"/>
                <a:gd name="connsiteY49" fmla="*/ 291264 h 848288"/>
                <a:gd name="connsiteX50" fmla="*/ 456669 w 890703"/>
                <a:gd name="connsiteY50" fmla="*/ 384577 h 848288"/>
                <a:gd name="connsiteX51" fmla="*/ 525136 w 890703"/>
                <a:gd name="connsiteY51" fmla="*/ 470750 h 848288"/>
                <a:gd name="connsiteX52" fmla="*/ 519347 w 890703"/>
                <a:gd name="connsiteY52" fmla="*/ 424834 h 848288"/>
                <a:gd name="connsiteX53" fmla="*/ 590093 w 890703"/>
                <a:gd name="connsiteY53" fmla="*/ 431400 h 848288"/>
                <a:gd name="connsiteX54" fmla="*/ 600654 w 890703"/>
                <a:gd name="connsiteY54" fmla="*/ 434755 h 848288"/>
                <a:gd name="connsiteX55" fmla="*/ 647007 w 890703"/>
                <a:gd name="connsiteY55" fmla="*/ 449482 h 848288"/>
                <a:gd name="connsiteX56" fmla="*/ 662936 w 890703"/>
                <a:gd name="connsiteY56" fmla="*/ 460772 h 848288"/>
                <a:gd name="connsiteX57" fmla="*/ 678798 w 890703"/>
                <a:gd name="connsiteY57" fmla="*/ 472015 h 848288"/>
                <a:gd name="connsiteX58" fmla="*/ 648622 w 890703"/>
                <a:gd name="connsiteY58" fmla="*/ 503688 h 848288"/>
                <a:gd name="connsiteX59" fmla="*/ 648622 w 890703"/>
                <a:gd name="connsiteY59" fmla="*/ 503689 h 848288"/>
                <a:gd name="connsiteX60" fmla="*/ 607183 w 890703"/>
                <a:gd name="connsiteY60" fmla="*/ 528765 h 848288"/>
                <a:gd name="connsiteX61" fmla="*/ 593005 w 890703"/>
                <a:gd name="connsiteY61" fmla="*/ 535112 h 848288"/>
                <a:gd name="connsiteX62" fmla="*/ 564579 w 890703"/>
                <a:gd name="connsiteY62" fmla="*/ 545674 h 848288"/>
                <a:gd name="connsiteX63" fmla="*/ 479563 w 890703"/>
                <a:gd name="connsiteY63" fmla="*/ 566151 h 848288"/>
                <a:gd name="connsiteX64" fmla="*/ 490615 w 890703"/>
                <a:gd name="connsiteY64" fmla="*/ 653806 h 848288"/>
                <a:gd name="connsiteX65" fmla="*/ 551579 w 890703"/>
                <a:gd name="connsiteY65" fmla="*/ 641830 h 848288"/>
                <a:gd name="connsiteX66" fmla="*/ 567803 w 890703"/>
                <a:gd name="connsiteY66" fmla="*/ 636106 h 848288"/>
                <a:gd name="connsiteX67" fmla="*/ 577781 w 890703"/>
                <a:gd name="connsiteY67" fmla="*/ 633818 h 848288"/>
                <a:gd name="connsiteX68" fmla="*/ 587361 w 890703"/>
                <a:gd name="connsiteY68" fmla="*/ 629205 h 848288"/>
                <a:gd name="connsiteX69" fmla="*/ 606910 w 890703"/>
                <a:gd name="connsiteY69" fmla="*/ 622308 h 848288"/>
                <a:gd name="connsiteX70" fmla="*/ 627481 w 890703"/>
                <a:gd name="connsiteY70" fmla="*/ 609890 h 848288"/>
                <a:gd name="connsiteX71" fmla="*/ 646828 w 890703"/>
                <a:gd name="connsiteY71" fmla="*/ 600575 h 848288"/>
                <a:gd name="connsiteX72" fmla="*/ 659646 w 890703"/>
                <a:gd name="connsiteY72" fmla="*/ 590472 h 848288"/>
                <a:gd name="connsiteX73" fmla="*/ 664175 w 890703"/>
                <a:gd name="connsiteY73" fmla="*/ 587738 h 848288"/>
                <a:gd name="connsiteX74" fmla="*/ 666151 w 890703"/>
                <a:gd name="connsiteY74" fmla="*/ 585345 h 848288"/>
                <a:gd name="connsiteX75" fmla="*/ 672420 w 890703"/>
                <a:gd name="connsiteY75" fmla="*/ 580404 h 848288"/>
                <a:gd name="connsiteX76" fmla="*/ 690917 w 890703"/>
                <a:gd name="connsiteY76" fmla="*/ 558623 h 848288"/>
                <a:gd name="connsiteX77" fmla="*/ 694354 w 890703"/>
                <a:gd name="connsiteY77" fmla="*/ 551187 h 848288"/>
                <a:gd name="connsiteX78" fmla="*/ 696671 w 890703"/>
                <a:gd name="connsiteY78" fmla="*/ 548381 h 848288"/>
                <a:gd name="connsiteX79" fmla="*/ 697139 w 890703"/>
                <a:gd name="connsiteY79" fmla="*/ 545162 h 848288"/>
                <a:gd name="connsiteX80" fmla="*/ 701465 w 890703"/>
                <a:gd name="connsiteY80" fmla="*/ 535802 h 848288"/>
                <a:gd name="connsiteX81" fmla="*/ 703209 w 890703"/>
                <a:gd name="connsiteY81" fmla="*/ 512508 h 848288"/>
                <a:gd name="connsiteX82" fmla="*/ 692157 w 890703"/>
                <a:gd name="connsiteY82" fmla="*/ 424854 h 848288"/>
                <a:gd name="connsiteX83" fmla="*/ 579041 w 890703"/>
                <a:gd name="connsiteY83" fmla="*/ 343746 h 848288"/>
                <a:gd name="connsiteX84" fmla="*/ 508295 w 890703"/>
                <a:gd name="connsiteY84" fmla="*/ 337180 h 848288"/>
                <a:gd name="connsiteX85" fmla="*/ 445352 w 890703"/>
                <a:gd name="connsiteY85" fmla="*/ 0 h 848288"/>
                <a:gd name="connsiteX86" fmla="*/ 890703 w 890703"/>
                <a:gd name="connsiteY86" fmla="*/ 324017 h 848288"/>
                <a:gd name="connsiteX87" fmla="*/ 720594 w 890703"/>
                <a:gd name="connsiteY87" fmla="*/ 848288 h 848288"/>
                <a:gd name="connsiteX88" fmla="*/ 170109 w 890703"/>
                <a:gd name="connsiteY88" fmla="*/ 848288 h 848288"/>
                <a:gd name="connsiteX89" fmla="*/ 0 w 890703"/>
                <a:gd name="connsiteY89" fmla="*/ 324017 h 84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890703" h="848288">
                  <a:moveTo>
                    <a:pt x="702188" y="510404"/>
                  </a:moveTo>
                  <a:lnTo>
                    <a:pt x="703209" y="512508"/>
                  </a:lnTo>
                  <a:lnTo>
                    <a:pt x="702155" y="510634"/>
                  </a:lnTo>
                  <a:close/>
                  <a:moveTo>
                    <a:pt x="204426" y="475801"/>
                  </a:moveTo>
                  <a:lnTo>
                    <a:pt x="208091" y="480700"/>
                  </a:lnTo>
                  <a:lnTo>
                    <a:pt x="207009" y="479841"/>
                  </a:lnTo>
                  <a:lnTo>
                    <a:pt x="205683" y="478790"/>
                  </a:lnTo>
                  <a:close/>
                  <a:moveTo>
                    <a:pt x="683549" y="475382"/>
                  </a:moveTo>
                  <a:lnTo>
                    <a:pt x="684676" y="476181"/>
                  </a:lnTo>
                  <a:lnTo>
                    <a:pt x="686057" y="477159"/>
                  </a:lnTo>
                  <a:lnTo>
                    <a:pt x="687472" y="480077"/>
                  </a:lnTo>
                  <a:close/>
                  <a:moveTo>
                    <a:pt x="190452" y="442573"/>
                  </a:moveTo>
                  <a:lnTo>
                    <a:pt x="191404" y="444501"/>
                  </a:lnTo>
                  <a:lnTo>
                    <a:pt x="191358" y="444728"/>
                  </a:lnTo>
                  <a:close/>
                  <a:moveTo>
                    <a:pt x="410322" y="312886"/>
                  </a:moveTo>
                  <a:lnTo>
                    <a:pt x="348803" y="321573"/>
                  </a:lnTo>
                  <a:lnTo>
                    <a:pt x="332295" y="326418"/>
                  </a:lnTo>
                  <a:lnTo>
                    <a:pt x="322209" y="328167"/>
                  </a:lnTo>
                  <a:lnTo>
                    <a:pt x="312395" y="332259"/>
                  </a:lnTo>
                  <a:lnTo>
                    <a:pt x="292504" y="338098"/>
                  </a:lnTo>
                  <a:lnTo>
                    <a:pt x="271296" y="349394"/>
                  </a:lnTo>
                  <a:lnTo>
                    <a:pt x="251478" y="357657"/>
                  </a:lnTo>
                  <a:lnTo>
                    <a:pt x="238136" y="367058"/>
                  </a:lnTo>
                  <a:lnTo>
                    <a:pt x="233466" y="369545"/>
                  </a:lnTo>
                  <a:lnTo>
                    <a:pt x="231365" y="371829"/>
                  </a:lnTo>
                  <a:lnTo>
                    <a:pt x="224840" y="376426"/>
                  </a:lnTo>
                  <a:cubicBezTo>
                    <a:pt x="217079" y="383043"/>
                    <a:pt x="210483" y="389991"/>
                    <a:pt x="205201" y="397183"/>
                  </a:cubicBezTo>
                  <a:lnTo>
                    <a:pt x="201370" y="404424"/>
                  </a:lnTo>
                  <a:lnTo>
                    <a:pt x="198905" y="407102"/>
                  </a:lnTo>
                  <a:lnTo>
                    <a:pt x="198266" y="410291"/>
                  </a:lnTo>
                  <a:lnTo>
                    <a:pt x="193443" y="419405"/>
                  </a:lnTo>
                  <a:cubicBezTo>
                    <a:pt x="190936" y="426999"/>
                    <a:pt x="189890" y="434751"/>
                    <a:pt x="190452" y="442573"/>
                  </a:cubicBezTo>
                  <a:lnTo>
                    <a:pt x="196785" y="530693"/>
                  </a:lnTo>
                  <a:cubicBezTo>
                    <a:pt x="199570" y="569442"/>
                    <a:pt x="241655" y="601667"/>
                    <a:pt x="305386" y="617754"/>
                  </a:cubicBezTo>
                  <a:cubicBezTo>
                    <a:pt x="326629" y="623117"/>
                    <a:pt x="350278" y="626686"/>
                    <a:pt x="375678" y="628107"/>
                  </a:cubicBezTo>
                  <a:lnTo>
                    <a:pt x="378995" y="674267"/>
                  </a:lnTo>
                  <a:lnTo>
                    <a:pt x="429773" y="583547"/>
                  </a:lnTo>
                  <a:lnTo>
                    <a:pt x="366028" y="493825"/>
                  </a:lnTo>
                  <a:lnTo>
                    <a:pt x="369345" y="539986"/>
                  </a:lnTo>
                  <a:cubicBezTo>
                    <a:pt x="343945" y="538565"/>
                    <a:pt x="320296" y="534996"/>
                    <a:pt x="299053" y="529633"/>
                  </a:cubicBezTo>
                  <a:lnTo>
                    <a:pt x="288687" y="525716"/>
                  </a:lnTo>
                  <a:lnTo>
                    <a:pt x="243191" y="508523"/>
                  </a:lnTo>
                  <a:lnTo>
                    <a:pt x="227891" y="496394"/>
                  </a:lnTo>
                  <a:lnTo>
                    <a:pt x="212655" y="484317"/>
                  </a:lnTo>
                  <a:lnTo>
                    <a:pt x="244487" y="454308"/>
                  </a:lnTo>
                  <a:lnTo>
                    <a:pt x="287213" y="431491"/>
                  </a:lnTo>
                  <a:lnTo>
                    <a:pt x="301710" y="425915"/>
                  </a:lnTo>
                  <a:lnTo>
                    <a:pt x="330662" y="416893"/>
                  </a:lnTo>
                  <a:lnTo>
                    <a:pt x="416655" y="401007"/>
                  </a:lnTo>
                  <a:close/>
                  <a:moveTo>
                    <a:pt x="502505" y="291264"/>
                  </a:moveTo>
                  <a:lnTo>
                    <a:pt x="456669" y="384577"/>
                  </a:lnTo>
                  <a:lnTo>
                    <a:pt x="525136" y="470750"/>
                  </a:lnTo>
                  <a:lnTo>
                    <a:pt x="519347" y="424834"/>
                  </a:lnTo>
                  <a:cubicBezTo>
                    <a:pt x="544786" y="424889"/>
                    <a:pt x="568593" y="427185"/>
                    <a:pt x="590093" y="431400"/>
                  </a:cubicBezTo>
                  <a:lnTo>
                    <a:pt x="600654" y="434755"/>
                  </a:lnTo>
                  <a:lnTo>
                    <a:pt x="647007" y="449482"/>
                  </a:lnTo>
                  <a:lnTo>
                    <a:pt x="662936" y="460772"/>
                  </a:lnTo>
                  <a:lnTo>
                    <a:pt x="678798" y="472015"/>
                  </a:lnTo>
                  <a:lnTo>
                    <a:pt x="648622" y="503688"/>
                  </a:lnTo>
                  <a:lnTo>
                    <a:pt x="648622" y="503689"/>
                  </a:lnTo>
                  <a:lnTo>
                    <a:pt x="607183" y="528765"/>
                  </a:lnTo>
                  <a:lnTo>
                    <a:pt x="593005" y="535112"/>
                  </a:lnTo>
                  <a:lnTo>
                    <a:pt x="564579" y="545674"/>
                  </a:lnTo>
                  <a:lnTo>
                    <a:pt x="479563" y="566151"/>
                  </a:lnTo>
                  <a:lnTo>
                    <a:pt x="490615" y="653806"/>
                  </a:lnTo>
                  <a:lnTo>
                    <a:pt x="551579" y="641830"/>
                  </a:lnTo>
                  <a:lnTo>
                    <a:pt x="567803" y="636106"/>
                  </a:lnTo>
                  <a:lnTo>
                    <a:pt x="577781" y="633818"/>
                  </a:lnTo>
                  <a:lnTo>
                    <a:pt x="587361" y="629205"/>
                  </a:lnTo>
                  <a:lnTo>
                    <a:pt x="606910" y="622308"/>
                  </a:lnTo>
                  <a:lnTo>
                    <a:pt x="627481" y="609890"/>
                  </a:lnTo>
                  <a:lnTo>
                    <a:pt x="646828" y="600575"/>
                  </a:lnTo>
                  <a:lnTo>
                    <a:pt x="659646" y="590472"/>
                  </a:lnTo>
                  <a:lnTo>
                    <a:pt x="664175" y="587738"/>
                  </a:lnTo>
                  <a:lnTo>
                    <a:pt x="666151" y="585345"/>
                  </a:lnTo>
                  <a:lnTo>
                    <a:pt x="672420" y="580404"/>
                  </a:lnTo>
                  <a:cubicBezTo>
                    <a:pt x="679815" y="573380"/>
                    <a:pt x="686029" y="566089"/>
                    <a:pt x="690917" y="558623"/>
                  </a:cubicBezTo>
                  <a:lnTo>
                    <a:pt x="694354" y="551187"/>
                  </a:lnTo>
                  <a:lnTo>
                    <a:pt x="696671" y="548381"/>
                  </a:lnTo>
                  <a:lnTo>
                    <a:pt x="697139" y="545162"/>
                  </a:lnTo>
                  <a:lnTo>
                    <a:pt x="701465" y="535802"/>
                  </a:lnTo>
                  <a:cubicBezTo>
                    <a:pt x="703561" y="528084"/>
                    <a:pt x="704190" y="520288"/>
                    <a:pt x="703209" y="512508"/>
                  </a:cubicBezTo>
                  <a:lnTo>
                    <a:pt x="692157" y="424854"/>
                  </a:lnTo>
                  <a:cubicBezTo>
                    <a:pt x="687297" y="386310"/>
                    <a:pt x="643544" y="356390"/>
                    <a:pt x="579041" y="343746"/>
                  </a:cubicBezTo>
                  <a:cubicBezTo>
                    <a:pt x="557541" y="339531"/>
                    <a:pt x="533734" y="337235"/>
                    <a:pt x="508295" y="337180"/>
                  </a:cubicBezTo>
                  <a:close/>
                  <a:moveTo>
                    <a:pt x="445352" y="0"/>
                  </a:moveTo>
                  <a:lnTo>
                    <a:pt x="890703" y="324017"/>
                  </a:lnTo>
                  <a:lnTo>
                    <a:pt x="720594" y="848288"/>
                  </a:lnTo>
                  <a:lnTo>
                    <a:pt x="170109" y="848288"/>
                  </a:lnTo>
                  <a:lnTo>
                    <a:pt x="0" y="324017"/>
                  </a:lnTo>
                  <a:close/>
                </a:path>
              </a:pathLst>
            </a:cu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58" name="TextBox 57"/>
            <p:cNvSpPr txBox="1"/>
            <p:nvPr/>
          </p:nvSpPr>
          <p:spPr>
            <a:xfrm>
              <a:off x="4849739" y="4853341"/>
              <a:ext cx="1139086" cy="282423"/>
            </a:xfrm>
            <a:prstGeom prst="rect">
              <a:avLst/>
            </a:prstGeom>
            <a:noFill/>
          </p:spPr>
          <p:txBody>
            <a:bodyPr wrap="square" rtlCol="0">
              <a:spAutoFit/>
            </a:bodyPr>
            <a:lstStyle/>
            <a:p>
              <a:pPr algn="ctr"/>
              <a:r>
                <a:rPr lang="en-US" sz="1199" dirty="0"/>
                <a:t>refresh token</a:t>
              </a:r>
            </a:p>
          </p:txBody>
        </p:sp>
      </p:grpSp>
      <p:grpSp>
        <p:nvGrpSpPr>
          <p:cNvPr id="41" name="Group 40"/>
          <p:cNvGrpSpPr/>
          <p:nvPr>
            <p:custDataLst>
              <p:custData r:id="rId8"/>
            </p:custDataLst>
          </p:nvPr>
        </p:nvGrpSpPr>
        <p:grpSpPr>
          <a:xfrm>
            <a:off x="1456648" y="4843726"/>
            <a:ext cx="1138924" cy="761272"/>
            <a:chOff x="4849739" y="4374383"/>
            <a:chExt cx="1139086" cy="761381"/>
          </a:xfrm>
        </p:grpSpPr>
        <p:sp>
          <p:nvSpPr>
            <p:cNvPr id="50" name="Freeform 49"/>
            <p:cNvSpPr/>
            <p:nvPr/>
          </p:nvSpPr>
          <p:spPr bwMode="auto">
            <a:xfrm>
              <a:off x="5167829" y="4374383"/>
              <a:ext cx="502906" cy="478958"/>
            </a:xfrm>
            <a:custGeom>
              <a:avLst/>
              <a:gdLst>
                <a:gd name="connsiteX0" fmla="*/ 702188 w 890703"/>
                <a:gd name="connsiteY0" fmla="*/ 510404 h 848288"/>
                <a:gd name="connsiteX1" fmla="*/ 703209 w 890703"/>
                <a:gd name="connsiteY1" fmla="*/ 512508 h 848288"/>
                <a:gd name="connsiteX2" fmla="*/ 702155 w 890703"/>
                <a:gd name="connsiteY2" fmla="*/ 510634 h 848288"/>
                <a:gd name="connsiteX3" fmla="*/ 204426 w 890703"/>
                <a:gd name="connsiteY3" fmla="*/ 475801 h 848288"/>
                <a:gd name="connsiteX4" fmla="*/ 208091 w 890703"/>
                <a:gd name="connsiteY4" fmla="*/ 480700 h 848288"/>
                <a:gd name="connsiteX5" fmla="*/ 207009 w 890703"/>
                <a:gd name="connsiteY5" fmla="*/ 479841 h 848288"/>
                <a:gd name="connsiteX6" fmla="*/ 205683 w 890703"/>
                <a:gd name="connsiteY6" fmla="*/ 478790 h 848288"/>
                <a:gd name="connsiteX7" fmla="*/ 683549 w 890703"/>
                <a:gd name="connsiteY7" fmla="*/ 475382 h 848288"/>
                <a:gd name="connsiteX8" fmla="*/ 684676 w 890703"/>
                <a:gd name="connsiteY8" fmla="*/ 476181 h 848288"/>
                <a:gd name="connsiteX9" fmla="*/ 686057 w 890703"/>
                <a:gd name="connsiteY9" fmla="*/ 477159 h 848288"/>
                <a:gd name="connsiteX10" fmla="*/ 687472 w 890703"/>
                <a:gd name="connsiteY10" fmla="*/ 480077 h 848288"/>
                <a:gd name="connsiteX11" fmla="*/ 190452 w 890703"/>
                <a:gd name="connsiteY11" fmla="*/ 442573 h 848288"/>
                <a:gd name="connsiteX12" fmla="*/ 191404 w 890703"/>
                <a:gd name="connsiteY12" fmla="*/ 444501 h 848288"/>
                <a:gd name="connsiteX13" fmla="*/ 191358 w 890703"/>
                <a:gd name="connsiteY13" fmla="*/ 444728 h 848288"/>
                <a:gd name="connsiteX14" fmla="*/ 410322 w 890703"/>
                <a:gd name="connsiteY14" fmla="*/ 312886 h 848288"/>
                <a:gd name="connsiteX15" fmla="*/ 348803 w 890703"/>
                <a:gd name="connsiteY15" fmla="*/ 321573 h 848288"/>
                <a:gd name="connsiteX16" fmla="*/ 332295 w 890703"/>
                <a:gd name="connsiteY16" fmla="*/ 326418 h 848288"/>
                <a:gd name="connsiteX17" fmla="*/ 322209 w 890703"/>
                <a:gd name="connsiteY17" fmla="*/ 328167 h 848288"/>
                <a:gd name="connsiteX18" fmla="*/ 312395 w 890703"/>
                <a:gd name="connsiteY18" fmla="*/ 332259 h 848288"/>
                <a:gd name="connsiteX19" fmla="*/ 292504 w 890703"/>
                <a:gd name="connsiteY19" fmla="*/ 338098 h 848288"/>
                <a:gd name="connsiteX20" fmla="*/ 271296 w 890703"/>
                <a:gd name="connsiteY20" fmla="*/ 349394 h 848288"/>
                <a:gd name="connsiteX21" fmla="*/ 251478 w 890703"/>
                <a:gd name="connsiteY21" fmla="*/ 357657 h 848288"/>
                <a:gd name="connsiteX22" fmla="*/ 238136 w 890703"/>
                <a:gd name="connsiteY22" fmla="*/ 367058 h 848288"/>
                <a:gd name="connsiteX23" fmla="*/ 233466 w 890703"/>
                <a:gd name="connsiteY23" fmla="*/ 369545 h 848288"/>
                <a:gd name="connsiteX24" fmla="*/ 231365 w 890703"/>
                <a:gd name="connsiteY24" fmla="*/ 371829 h 848288"/>
                <a:gd name="connsiteX25" fmla="*/ 224840 w 890703"/>
                <a:gd name="connsiteY25" fmla="*/ 376426 h 848288"/>
                <a:gd name="connsiteX26" fmla="*/ 205201 w 890703"/>
                <a:gd name="connsiteY26" fmla="*/ 397183 h 848288"/>
                <a:gd name="connsiteX27" fmla="*/ 201370 w 890703"/>
                <a:gd name="connsiteY27" fmla="*/ 404424 h 848288"/>
                <a:gd name="connsiteX28" fmla="*/ 198905 w 890703"/>
                <a:gd name="connsiteY28" fmla="*/ 407102 h 848288"/>
                <a:gd name="connsiteX29" fmla="*/ 198266 w 890703"/>
                <a:gd name="connsiteY29" fmla="*/ 410291 h 848288"/>
                <a:gd name="connsiteX30" fmla="*/ 193443 w 890703"/>
                <a:gd name="connsiteY30" fmla="*/ 419405 h 848288"/>
                <a:gd name="connsiteX31" fmla="*/ 190452 w 890703"/>
                <a:gd name="connsiteY31" fmla="*/ 442573 h 848288"/>
                <a:gd name="connsiteX32" fmla="*/ 196785 w 890703"/>
                <a:gd name="connsiteY32" fmla="*/ 530693 h 848288"/>
                <a:gd name="connsiteX33" fmla="*/ 305386 w 890703"/>
                <a:gd name="connsiteY33" fmla="*/ 617754 h 848288"/>
                <a:gd name="connsiteX34" fmla="*/ 375678 w 890703"/>
                <a:gd name="connsiteY34" fmla="*/ 628107 h 848288"/>
                <a:gd name="connsiteX35" fmla="*/ 378995 w 890703"/>
                <a:gd name="connsiteY35" fmla="*/ 674267 h 848288"/>
                <a:gd name="connsiteX36" fmla="*/ 429773 w 890703"/>
                <a:gd name="connsiteY36" fmla="*/ 583547 h 848288"/>
                <a:gd name="connsiteX37" fmla="*/ 366028 w 890703"/>
                <a:gd name="connsiteY37" fmla="*/ 493825 h 848288"/>
                <a:gd name="connsiteX38" fmla="*/ 369345 w 890703"/>
                <a:gd name="connsiteY38" fmla="*/ 539986 h 848288"/>
                <a:gd name="connsiteX39" fmla="*/ 299053 w 890703"/>
                <a:gd name="connsiteY39" fmla="*/ 529633 h 848288"/>
                <a:gd name="connsiteX40" fmla="*/ 288687 w 890703"/>
                <a:gd name="connsiteY40" fmla="*/ 525716 h 848288"/>
                <a:gd name="connsiteX41" fmla="*/ 243191 w 890703"/>
                <a:gd name="connsiteY41" fmla="*/ 508523 h 848288"/>
                <a:gd name="connsiteX42" fmla="*/ 227891 w 890703"/>
                <a:gd name="connsiteY42" fmla="*/ 496394 h 848288"/>
                <a:gd name="connsiteX43" fmla="*/ 212655 w 890703"/>
                <a:gd name="connsiteY43" fmla="*/ 484317 h 848288"/>
                <a:gd name="connsiteX44" fmla="*/ 244487 w 890703"/>
                <a:gd name="connsiteY44" fmla="*/ 454308 h 848288"/>
                <a:gd name="connsiteX45" fmla="*/ 287213 w 890703"/>
                <a:gd name="connsiteY45" fmla="*/ 431491 h 848288"/>
                <a:gd name="connsiteX46" fmla="*/ 301710 w 890703"/>
                <a:gd name="connsiteY46" fmla="*/ 425915 h 848288"/>
                <a:gd name="connsiteX47" fmla="*/ 330662 w 890703"/>
                <a:gd name="connsiteY47" fmla="*/ 416893 h 848288"/>
                <a:gd name="connsiteX48" fmla="*/ 416655 w 890703"/>
                <a:gd name="connsiteY48" fmla="*/ 401007 h 848288"/>
                <a:gd name="connsiteX49" fmla="*/ 502505 w 890703"/>
                <a:gd name="connsiteY49" fmla="*/ 291264 h 848288"/>
                <a:gd name="connsiteX50" fmla="*/ 456669 w 890703"/>
                <a:gd name="connsiteY50" fmla="*/ 384577 h 848288"/>
                <a:gd name="connsiteX51" fmla="*/ 525136 w 890703"/>
                <a:gd name="connsiteY51" fmla="*/ 470750 h 848288"/>
                <a:gd name="connsiteX52" fmla="*/ 519347 w 890703"/>
                <a:gd name="connsiteY52" fmla="*/ 424834 h 848288"/>
                <a:gd name="connsiteX53" fmla="*/ 590093 w 890703"/>
                <a:gd name="connsiteY53" fmla="*/ 431400 h 848288"/>
                <a:gd name="connsiteX54" fmla="*/ 600654 w 890703"/>
                <a:gd name="connsiteY54" fmla="*/ 434755 h 848288"/>
                <a:gd name="connsiteX55" fmla="*/ 647007 w 890703"/>
                <a:gd name="connsiteY55" fmla="*/ 449482 h 848288"/>
                <a:gd name="connsiteX56" fmla="*/ 662936 w 890703"/>
                <a:gd name="connsiteY56" fmla="*/ 460772 h 848288"/>
                <a:gd name="connsiteX57" fmla="*/ 678798 w 890703"/>
                <a:gd name="connsiteY57" fmla="*/ 472015 h 848288"/>
                <a:gd name="connsiteX58" fmla="*/ 648622 w 890703"/>
                <a:gd name="connsiteY58" fmla="*/ 503688 h 848288"/>
                <a:gd name="connsiteX59" fmla="*/ 648622 w 890703"/>
                <a:gd name="connsiteY59" fmla="*/ 503689 h 848288"/>
                <a:gd name="connsiteX60" fmla="*/ 607183 w 890703"/>
                <a:gd name="connsiteY60" fmla="*/ 528765 h 848288"/>
                <a:gd name="connsiteX61" fmla="*/ 593005 w 890703"/>
                <a:gd name="connsiteY61" fmla="*/ 535112 h 848288"/>
                <a:gd name="connsiteX62" fmla="*/ 564579 w 890703"/>
                <a:gd name="connsiteY62" fmla="*/ 545674 h 848288"/>
                <a:gd name="connsiteX63" fmla="*/ 479563 w 890703"/>
                <a:gd name="connsiteY63" fmla="*/ 566151 h 848288"/>
                <a:gd name="connsiteX64" fmla="*/ 490615 w 890703"/>
                <a:gd name="connsiteY64" fmla="*/ 653806 h 848288"/>
                <a:gd name="connsiteX65" fmla="*/ 551579 w 890703"/>
                <a:gd name="connsiteY65" fmla="*/ 641830 h 848288"/>
                <a:gd name="connsiteX66" fmla="*/ 567803 w 890703"/>
                <a:gd name="connsiteY66" fmla="*/ 636106 h 848288"/>
                <a:gd name="connsiteX67" fmla="*/ 577781 w 890703"/>
                <a:gd name="connsiteY67" fmla="*/ 633818 h 848288"/>
                <a:gd name="connsiteX68" fmla="*/ 587361 w 890703"/>
                <a:gd name="connsiteY68" fmla="*/ 629205 h 848288"/>
                <a:gd name="connsiteX69" fmla="*/ 606910 w 890703"/>
                <a:gd name="connsiteY69" fmla="*/ 622308 h 848288"/>
                <a:gd name="connsiteX70" fmla="*/ 627481 w 890703"/>
                <a:gd name="connsiteY70" fmla="*/ 609890 h 848288"/>
                <a:gd name="connsiteX71" fmla="*/ 646828 w 890703"/>
                <a:gd name="connsiteY71" fmla="*/ 600575 h 848288"/>
                <a:gd name="connsiteX72" fmla="*/ 659646 w 890703"/>
                <a:gd name="connsiteY72" fmla="*/ 590472 h 848288"/>
                <a:gd name="connsiteX73" fmla="*/ 664175 w 890703"/>
                <a:gd name="connsiteY73" fmla="*/ 587738 h 848288"/>
                <a:gd name="connsiteX74" fmla="*/ 666151 w 890703"/>
                <a:gd name="connsiteY74" fmla="*/ 585345 h 848288"/>
                <a:gd name="connsiteX75" fmla="*/ 672420 w 890703"/>
                <a:gd name="connsiteY75" fmla="*/ 580404 h 848288"/>
                <a:gd name="connsiteX76" fmla="*/ 690917 w 890703"/>
                <a:gd name="connsiteY76" fmla="*/ 558623 h 848288"/>
                <a:gd name="connsiteX77" fmla="*/ 694354 w 890703"/>
                <a:gd name="connsiteY77" fmla="*/ 551187 h 848288"/>
                <a:gd name="connsiteX78" fmla="*/ 696671 w 890703"/>
                <a:gd name="connsiteY78" fmla="*/ 548381 h 848288"/>
                <a:gd name="connsiteX79" fmla="*/ 697139 w 890703"/>
                <a:gd name="connsiteY79" fmla="*/ 545162 h 848288"/>
                <a:gd name="connsiteX80" fmla="*/ 701465 w 890703"/>
                <a:gd name="connsiteY80" fmla="*/ 535802 h 848288"/>
                <a:gd name="connsiteX81" fmla="*/ 703209 w 890703"/>
                <a:gd name="connsiteY81" fmla="*/ 512508 h 848288"/>
                <a:gd name="connsiteX82" fmla="*/ 692157 w 890703"/>
                <a:gd name="connsiteY82" fmla="*/ 424854 h 848288"/>
                <a:gd name="connsiteX83" fmla="*/ 579041 w 890703"/>
                <a:gd name="connsiteY83" fmla="*/ 343746 h 848288"/>
                <a:gd name="connsiteX84" fmla="*/ 508295 w 890703"/>
                <a:gd name="connsiteY84" fmla="*/ 337180 h 848288"/>
                <a:gd name="connsiteX85" fmla="*/ 445352 w 890703"/>
                <a:gd name="connsiteY85" fmla="*/ 0 h 848288"/>
                <a:gd name="connsiteX86" fmla="*/ 890703 w 890703"/>
                <a:gd name="connsiteY86" fmla="*/ 324017 h 848288"/>
                <a:gd name="connsiteX87" fmla="*/ 720594 w 890703"/>
                <a:gd name="connsiteY87" fmla="*/ 848288 h 848288"/>
                <a:gd name="connsiteX88" fmla="*/ 170109 w 890703"/>
                <a:gd name="connsiteY88" fmla="*/ 848288 h 848288"/>
                <a:gd name="connsiteX89" fmla="*/ 0 w 890703"/>
                <a:gd name="connsiteY89" fmla="*/ 324017 h 84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890703" h="848288">
                  <a:moveTo>
                    <a:pt x="702188" y="510404"/>
                  </a:moveTo>
                  <a:lnTo>
                    <a:pt x="703209" y="512508"/>
                  </a:lnTo>
                  <a:lnTo>
                    <a:pt x="702155" y="510634"/>
                  </a:lnTo>
                  <a:close/>
                  <a:moveTo>
                    <a:pt x="204426" y="475801"/>
                  </a:moveTo>
                  <a:lnTo>
                    <a:pt x="208091" y="480700"/>
                  </a:lnTo>
                  <a:lnTo>
                    <a:pt x="207009" y="479841"/>
                  </a:lnTo>
                  <a:lnTo>
                    <a:pt x="205683" y="478790"/>
                  </a:lnTo>
                  <a:close/>
                  <a:moveTo>
                    <a:pt x="683549" y="475382"/>
                  </a:moveTo>
                  <a:lnTo>
                    <a:pt x="684676" y="476181"/>
                  </a:lnTo>
                  <a:lnTo>
                    <a:pt x="686057" y="477159"/>
                  </a:lnTo>
                  <a:lnTo>
                    <a:pt x="687472" y="480077"/>
                  </a:lnTo>
                  <a:close/>
                  <a:moveTo>
                    <a:pt x="190452" y="442573"/>
                  </a:moveTo>
                  <a:lnTo>
                    <a:pt x="191404" y="444501"/>
                  </a:lnTo>
                  <a:lnTo>
                    <a:pt x="191358" y="444728"/>
                  </a:lnTo>
                  <a:close/>
                  <a:moveTo>
                    <a:pt x="410322" y="312886"/>
                  </a:moveTo>
                  <a:lnTo>
                    <a:pt x="348803" y="321573"/>
                  </a:lnTo>
                  <a:lnTo>
                    <a:pt x="332295" y="326418"/>
                  </a:lnTo>
                  <a:lnTo>
                    <a:pt x="322209" y="328167"/>
                  </a:lnTo>
                  <a:lnTo>
                    <a:pt x="312395" y="332259"/>
                  </a:lnTo>
                  <a:lnTo>
                    <a:pt x="292504" y="338098"/>
                  </a:lnTo>
                  <a:lnTo>
                    <a:pt x="271296" y="349394"/>
                  </a:lnTo>
                  <a:lnTo>
                    <a:pt x="251478" y="357657"/>
                  </a:lnTo>
                  <a:lnTo>
                    <a:pt x="238136" y="367058"/>
                  </a:lnTo>
                  <a:lnTo>
                    <a:pt x="233466" y="369545"/>
                  </a:lnTo>
                  <a:lnTo>
                    <a:pt x="231365" y="371829"/>
                  </a:lnTo>
                  <a:lnTo>
                    <a:pt x="224840" y="376426"/>
                  </a:lnTo>
                  <a:cubicBezTo>
                    <a:pt x="217079" y="383043"/>
                    <a:pt x="210483" y="389991"/>
                    <a:pt x="205201" y="397183"/>
                  </a:cubicBezTo>
                  <a:lnTo>
                    <a:pt x="201370" y="404424"/>
                  </a:lnTo>
                  <a:lnTo>
                    <a:pt x="198905" y="407102"/>
                  </a:lnTo>
                  <a:lnTo>
                    <a:pt x="198266" y="410291"/>
                  </a:lnTo>
                  <a:lnTo>
                    <a:pt x="193443" y="419405"/>
                  </a:lnTo>
                  <a:cubicBezTo>
                    <a:pt x="190936" y="426999"/>
                    <a:pt x="189890" y="434751"/>
                    <a:pt x="190452" y="442573"/>
                  </a:cubicBezTo>
                  <a:lnTo>
                    <a:pt x="196785" y="530693"/>
                  </a:lnTo>
                  <a:cubicBezTo>
                    <a:pt x="199570" y="569442"/>
                    <a:pt x="241655" y="601667"/>
                    <a:pt x="305386" y="617754"/>
                  </a:cubicBezTo>
                  <a:cubicBezTo>
                    <a:pt x="326629" y="623117"/>
                    <a:pt x="350278" y="626686"/>
                    <a:pt x="375678" y="628107"/>
                  </a:cubicBezTo>
                  <a:lnTo>
                    <a:pt x="378995" y="674267"/>
                  </a:lnTo>
                  <a:lnTo>
                    <a:pt x="429773" y="583547"/>
                  </a:lnTo>
                  <a:lnTo>
                    <a:pt x="366028" y="493825"/>
                  </a:lnTo>
                  <a:lnTo>
                    <a:pt x="369345" y="539986"/>
                  </a:lnTo>
                  <a:cubicBezTo>
                    <a:pt x="343945" y="538565"/>
                    <a:pt x="320296" y="534996"/>
                    <a:pt x="299053" y="529633"/>
                  </a:cubicBezTo>
                  <a:lnTo>
                    <a:pt x="288687" y="525716"/>
                  </a:lnTo>
                  <a:lnTo>
                    <a:pt x="243191" y="508523"/>
                  </a:lnTo>
                  <a:lnTo>
                    <a:pt x="227891" y="496394"/>
                  </a:lnTo>
                  <a:lnTo>
                    <a:pt x="212655" y="484317"/>
                  </a:lnTo>
                  <a:lnTo>
                    <a:pt x="244487" y="454308"/>
                  </a:lnTo>
                  <a:lnTo>
                    <a:pt x="287213" y="431491"/>
                  </a:lnTo>
                  <a:lnTo>
                    <a:pt x="301710" y="425915"/>
                  </a:lnTo>
                  <a:lnTo>
                    <a:pt x="330662" y="416893"/>
                  </a:lnTo>
                  <a:lnTo>
                    <a:pt x="416655" y="401007"/>
                  </a:lnTo>
                  <a:close/>
                  <a:moveTo>
                    <a:pt x="502505" y="291264"/>
                  </a:moveTo>
                  <a:lnTo>
                    <a:pt x="456669" y="384577"/>
                  </a:lnTo>
                  <a:lnTo>
                    <a:pt x="525136" y="470750"/>
                  </a:lnTo>
                  <a:lnTo>
                    <a:pt x="519347" y="424834"/>
                  </a:lnTo>
                  <a:cubicBezTo>
                    <a:pt x="544786" y="424889"/>
                    <a:pt x="568593" y="427185"/>
                    <a:pt x="590093" y="431400"/>
                  </a:cubicBezTo>
                  <a:lnTo>
                    <a:pt x="600654" y="434755"/>
                  </a:lnTo>
                  <a:lnTo>
                    <a:pt x="647007" y="449482"/>
                  </a:lnTo>
                  <a:lnTo>
                    <a:pt x="662936" y="460772"/>
                  </a:lnTo>
                  <a:lnTo>
                    <a:pt x="678798" y="472015"/>
                  </a:lnTo>
                  <a:lnTo>
                    <a:pt x="648622" y="503688"/>
                  </a:lnTo>
                  <a:lnTo>
                    <a:pt x="648622" y="503689"/>
                  </a:lnTo>
                  <a:lnTo>
                    <a:pt x="607183" y="528765"/>
                  </a:lnTo>
                  <a:lnTo>
                    <a:pt x="593005" y="535112"/>
                  </a:lnTo>
                  <a:lnTo>
                    <a:pt x="564579" y="545674"/>
                  </a:lnTo>
                  <a:lnTo>
                    <a:pt x="479563" y="566151"/>
                  </a:lnTo>
                  <a:lnTo>
                    <a:pt x="490615" y="653806"/>
                  </a:lnTo>
                  <a:lnTo>
                    <a:pt x="551579" y="641830"/>
                  </a:lnTo>
                  <a:lnTo>
                    <a:pt x="567803" y="636106"/>
                  </a:lnTo>
                  <a:lnTo>
                    <a:pt x="577781" y="633818"/>
                  </a:lnTo>
                  <a:lnTo>
                    <a:pt x="587361" y="629205"/>
                  </a:lnTo>
                  <a:lnTo>
                    <a:pt x="606910" y="622308"/>
                  </a:lnTo>
                  <a:lnTo>
                    <a:pt x="627481" y="609890"/>
                  </a:lnTo>
                  <a:lnTo>
                    <a:pt x="646828" y="600575"/>
                  </a:lnTo>
                  <a:lnTo>
                    <a:pt x="659646" y="590472"/>
                  </a:lnTo>
                  <a:lnTo>
                    <a:pt x="664175" y="587738"/>
                  </a:lnTo>
                  <a:lnTo>
                    <a:pt x="666151" y="585345"/>
                  </a:lnTo>
                  <a:lnTo>
                    <a:pt x="672420" y="580404"/>
                  </a:lnTo>
                  <a:cubicBezTo>
                    <a:pt x="679815" y="573380"/>
                    <a:pt x="686029" y="566089"/>
                    <a:pt x="690917" y="558623"/>
                  </a:cubicBezTo>
                  <a:lnTo>
                    <a:pt x="694354" y="551187"/>
                  </a:lnTo>
                  <a:lnTo>
                    <a:pt x="696671" y="548381"/>
                  </a:lnTo>
                  <a:lnTo>
                    <a:pt x="697139" y="545162"/>
                  </a:lnTo>
                  <a:lnTo>
                    <a:pt x="701465" y="535802"/>
                  </a:lnTo>
                  <a:cubicBezTo>
                    <a:pt x="703561" y="528084"/>
                    <a:pt x="704190" y="520288"/>
                    <a:pt x="703209" y="512508"/>
                  </a:cubicBezTo>
                  <a:lnTo>
                    <a:pt x="692157" y="424854"/>
                  </a:lnTo>
                  <a:cubicBezTo>
                    <a:pt x="687297" y="386310"/>
                    <a:pt x="643544" y="356390"/>
                    <a:pt x="579041" y="343746"/>
                  </a:cubicBezTo>
                  <a:cubicBezTo>
                    <a:pt x="557541" y="339531"/>
                    <a:pt x="533734" y="337235"/>
                    <a:pt x="508295" y="337180"/>
                  </a:cubicBezTo>
                  <a:close/>
                  <a:moveTo>
                    <a:pt x="445352" y="0"/>
                  </a:moveTo>
                  <a:lnTo>
                    <a:pt x="890703" y="324017"/>
                  </a:lnTo>
                  <a:lnTo>
                    <a:pt x="720594" y="848288"/>
                  </a:lnTo>
                  <a:lnTo>
                    <a:pt x="170109" y="848288"/>
                  </a:lnTo>
                  <a:lnTo>
                    <a:pt x="0" y="324017"/>
                  </a:lnTo>
                  <a:close/>
                </a:path>
              </a:pathLst>
            </a:custGeom>
            <a:solidFill>
              <a:schemeClr val="tx1"/>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0" rIns="0" bIns="46630" numCol="1" rtlCol="0" anchor="ctr" anchorCtr="0" compatLnSpc="1">
              <a:prstTxWarp prst="textNoShape">
                <a:avLst/>
              </a:prstTxWarp>
            </a:bodyPr>
            <a:lstStyle/>
            <a:p>
              <a:pPr algn="ctr" defTabSz="932293" fontAlgn="base">
                <a:spcBef>
                  <a:spcPct val="0"/>
                </a:spcBef>
                <a:spcAft>
                  <a:spcPct val="0"/>
                </a:spcAft>
              </a:pPr>
              <a:endParaRPr lang="en-US" dirty="0">
                <a:gradFill>
                  <a:gsLst>
                    <a:gs pos="0">
                      <a:srgbClr val="FFFFFF"/>
                    </a:gs>
                    <a:gs pos="100000">
                      <a:srgbClr val="FFFFFF"/>
                    </a:gs>
                  </a:gsLst>
                  <a:lin ang="5400000" scaled="0"/>
                </a:gradFill>
              </a:endParaRPr>
            </a:p>
          </p:txBody>
        </p:sp>
        <p:sp>
          <p:nvSpPr>
            <p:cNvPr id="53" name="TextBox 52"/>
            <p:cNvSpPr txBox="1"/>
            <p:nvPr/>
          </p:nvSpPr>
          <p:spPr>
            <a:xfrm>
              <a:off x="4849739" y="4853341"/>
              <a:ext cx="1139086" cy="282423"/>
            </a:xfrm>
            <a:prstGeom prst="rect">
              <a:avLst/>
            </a:prstGeom>
            <a:noFill/>
          </p:spPr>
          <p:txBody>
            <a:bodyPr wrap="square" rtlCol="0">
              <a:spAutoFit/>
            </a:bodyPr>
            <a:lstStyle/>
            <a:p>
              <a:pPr algn="ctr"/>
              <a:r>
                <a:rPr lang="en-US" sz="1199" dirty="0"/>
                <a:t>refresh token</a:t>
              </a:r>
            </a:p>
          </p:txBody>
        </p:sp>
      </p:grpSp>
      <p:grpSp>
        <p:nvGrpSpPr>
          <p:cNvPr id="38" name="Group 37"/>
          <p:cNvGrpSpPr/>
          <p:nvPr/>
        </p:nvGrpSpPr>
        <p:grpSpPr>
          <a:xfrm>
            <a:off x="10272992" y="5533391"/>
            <a:ext cx="817836" cy="612545"/>
            <a:chOff x="10071610" y="5425386"/>
            <a:chExt cx="801873" cy="600589"/>
          </a:xfrm>
        </p:grpSpPr>
        <p:sp>
          <p:nvSpPr>
            <p:cNvPr id="45" name="Rectangle 44"/>
            <p:cNvSpPr/>
            <p:nvPr/>
          </p:nvSpPr>
          <p:spPr>
            <a:xfrm>
              <a:off x="10071610" y="5425386"/>
              <a:ext cx="801873" cy="6005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59" name="Smiley Face 58"/>
            <p:cNvSpPr/>
            <p:nvPr/>
          </p:nvSpPr>
          <p:spPr>
            <a:xfrm>
              <a:off x="10259100" y="5527007"/>
              <a:ext cx="410561" cy="410561"/>
            </a:xfrm>
            <a:prstGeom prst="smileyFac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grpSp>
      <p:grpSp>
        <p:nvGrpSpPr>
          <p:cNvPr id="43" name="Group 42"/>
          <p:cNvGrpSpPr/>
          <p:nvPr/>
        </p:nvGrpSpPr>
        <p:grpSpPr>
          <a:xfrm>
            <a:off x="2506995" y="5159904"/>
            <a:ext cx="1005411" cy="1378515"/>
            <a:chOff x="2506995" y="5159904"/>
            <a:chExt cx="1005411" cy="1378515"/>
          </a:xfrm>
        </p:grpSpPr>
        <p:grpSp>
          <p:nvGrpSpPr>
            <p:cNvPr id="44" name="Group 43"/>
            <p:cNvGrpSpPr/>
            <p:nvPr/>
          </p:nvGrpSpPr>
          <p:grpSpPr>
            <a:xfrm>
              <a:off x="2506995" y="5159904"/>
              <a:ext cx="1005411" cy="1005411"/>
              <a:chOff x="5361365" y="1445282"/>
              <a:chExt cx="1458210" cy="1458210"/>
            </a:xfrm>
          </p:grpSpPr>
          <p:sp>
            <p:nvSpPr>
              <p:cNvPr id="60" name="Rectangle 59"/>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1" name="Rounded Rectangular Callout 60"/>
              <p:cNvSpPr/>
              <p:nvPr/>
            </p:nvSpPr>
            <p:spPr bwMode="auto">
              <a:xfrm>
                <a:off x="5633270" y="1817814"/>
                <a:ext cx="914400" cy="612648"/>
              </a:xfrm>
              <a:prstGeom prst="wedgeRoundRectCallout">
                <a:avLst>
                  <a:gd name="adj1" fmla="val -39947"/>
                  <a:gd name="adj2" fmla="val 79616"/>
                  <a:gd name="adj3" fmla="val 16667"/>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49" name="TextBox 48"/>
            <p:cNvSpPr txBox="1"/>
            <p:nvPr/>
          </p:nvSpPr>
          <p:spPr>
            <a:xfrm>
              <a:off x="2618467" y="6161734"/>
              <a:ext cx="783451" cy="376685"/>
            </a:xfrm>
            <a:prstGeom prst="rect">
              <a:avLst/>
            </a:prstGeom>
            <a:noFill/>
          </p:spPr>
          <p:txBody>
            <a:bodyPr wrap="none" rtlCol="0">
              <a:spAutoFit/>
            </a:bodyPr>
            <a:lstStyle/>
            <a:p>
              <a:pPr algn="ctr"/>
              <a:r>
                <a:rPr lang="en-US" dirty="0"/>
                <a:t>Client</a:t>
              </a:r>
            </a:p>
          </p:txBody>
        </p:sp>
      </p:grpSp>
      <p:grpSp>
        <p:nvGrpSpPr>
          <p:cNvPr id="10" name="Group 9"/>
          <p:cNvGrpSpPr/>
          <p:nvPr/>
        </p:nvGrpSpPr>
        <p:grpSpPr>
          <a:xfrm>
            <a:off x="3415867" y="3006308"/>
            <a:ext cx="3174019" cy="1975413"/>
            <a:chOff x="3415867" y="3006308"/>
            <a:chExt cx="3174019" cy="1975413"/>
          </a:xfrm>
        </p:grpSpPr>
        <p:grpSp>
          <p:nvGrpSpPr>
            <p:cNvPr id="19" name="Group 18"/>
            <p:cNvGrpSpPr/>
            <p:nvPr/>
          </p:nvGrpSpPr>
          <p:grpSpPr>
            <a:xfrm>
              <a:off x="3415867" y="3056697"/>
              <a:ext cx="3174019" cy="1925024"/>
              <a:chOff x="3348329" y="2997034"/>
              <a:chExt cx="3112066" cy="1887450"/>
            </a:xfrm>
          </p:grpSpPr>
          <p:cxnSp>
            <p:nvCxnSpPr>
              <p:cNvPr id="14" name="Straight Arrow Connector 13"/>
              <p:cNvCxnSpPr/>
              <p:nvPr/>
            </p:nvCxnSpPr>
            <p:spPr>
              <a:xfrm flipV="1">
                <a:off x="3444566" y="2997034"/>
                <a:ext cx="3015829" cy="188745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Oval 38"/>
              <p:cNvSpPr/>
              <p:nvPr/>
            </p:nvSpPr>
            <p:spPr>
              <a:xfrm>
                <a:off x="3348329" y="4389313"/>
                <a:ext cx="333004" cy="333004"/>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36" dirty="0">
                    <a:solidFill>
                      <a:schemeClr val="tx1"/>
                    </a:solidFill>
                  </a:rPr>
                  <a:t>1</a:t>
                </a:r>
              </a:p>
            </p:txBody>
          </p:sp>
          <p:sp>
            <p:nvSpPr>
              <p:cNvPr id="40" name="TextBox 39"/>
              <p:cNvSpPr txBox="1"/>
              <p:nvPr/>
            </p:nvSpPr>
            <p:spPr>
              <a:xfrm>
                <a:off x="4005445" y="3516157"/>
                <a:ext cx="1394934" cy="374846"/>
              </a:xfrm>
              <a:prstGeom prst="rect">
                <a:avLst/>
              </a:prstGeom>
              <a:noFill/>
            </p:spPr>
            <p:txBody>
              <a:bodyPr wrap="none" rtlCol="0">
                <a:spAutoFit/>
              </a:bodyPr>
              <a:lstStyle/>
              <a:p>
                <a:r>
                  <a:rPr lang="en-US" sz="1836" dirty="0"/>
                  <a:t>&lt;Client ID&gt;</a:t>
                </a:r>
              </a:p>
            </p:txBody>
          </p:sp>
          <p:sp>
            <p:nvSpPr>
              <p:cNvPr id="42" name="Freeform 41"/>
              <p:cNvSpPr/>
              <p:nvPr>
                <p:custDataLst>
                  <p:custData r:id="rId9"/>
                </p:custDataLst>
              </p:nvPr>
            </p:nvSpPr>
            <p:spPr bwMode="auto">
              <a:xfrm>
                <a:off x="5172234" y="3236959"/>
                <a:ext cx="174977" cy="397426"/>
              </a:xfrm>
              <a:custGeom>
                <a:avLst/>
                <a:gdLst>
                  <a:gd name="connsiteX0" fmla="*/ 284818 w 569636"/>
                  <a:gd name="connsiteY0" fmla="*/ 94318 h 1293813"/>
                  <a:gd name="connsiteX1" fmla="*/ 94318 w 569636"/>
                  <a:gd name="connsiteY1" fmla="*/ 284818 h 1293813"/>
                  <a:gd name="connsiteX2" fmla="*/ 284818 w 569636"/>
                  <a:gd name="connsiteY2" fmla="*/ 475318 h 1293813"/>
                  <a:gd name="connsiteX3" fmla="*/ 475318 w 569636"/>
                  <a:gd name="connsiteY3" fmla="*/ 284818 h 1293813"/>
                  <a:gd name="connsiteX4" fmla="*/ 284818 w 569636"/>
                  <a:gd name="connsiteY4" fmla="*/ 94318 h 1293813"/>
                  <a:gd name="connsiteX5" fmla="*/ 284818 w 569636"/>
                  <a:gd name="connsiteY5" fmla="*/ 0 h 1293813"/>
                  <a:gd name="connsiteX6" fmla="*/ 569636 w 569636"/>
                  <a:gd name="connsiteY6" fmla="*/ 284818 h 1293813"/>
                  <a:gd name="connsiteX7" fmla="*/ 395682 w 569636"/>
                  <a:gd name="connsiteY7" fmla="*/ 547254 h 1293813"/>
                  <a:gd name="connsiteX8" fmla="*/ 361018 w 569636"/>
                  <a:gd name="connsiteY8" fmla="*/ 554252 h 1293813"/>
                  <a:gd name="connsiteX9" fmla="*/ 361018 w 569636"/>
                  <a:gd name="connsiteY9" fmla="*/ 1293813 h 1293813"/>
                  <a:gd name="connsiteX10" fmla="*/ 208618 w 569636"/>
                  <a:gd name="connsiteY10" fmla="*/ 1293813 h 1293813"/>
                  <a:gd name="connsiteX11" fmla="*/ 208618 w 569636"/>
                  <a:gd name="connsiteY11" fmla="*/ 1255436 h 1293813"/>
                  <a:gd name="connsiteX12" fmla="*/ 0 w 569636"/>
                  <a:gd name="connsiteY12" fmla="*/ 1255436 h 1293813"/>
                  <a:gd name="connsiteX13" fmla="*/ 0 w 569636"/>
                  <a:gd name="connsiteY13" fmla="*/ 1148210 h 1293813"/>
                  <a:gd name="connsiteX14" fmla="*/ 11309 w 569636"/>
                  <a:gd name="connsiteY14" fmla="*/ 1150653 h 1293813"/>
                  <a:gd name="connsiteX15" fmla="*/ 82514 w 569636"/>
                  <a:gd name="connsiteY15" fmla="*/ 1074453 h 1293813"/>
                  <a:gd name="connsiteX16" fmla="*/ 11309 w 569636"/>
                  <a:gd name="connsiteY16" fmla="*/ 998253 h 1293813"/>
                  <a:gd name="connsiteX17" fmla="*/ 0 w 569636"/>
                  <a:gd name="connsiteY17" fmla="*/ 1000696 h 1293813"/>
                  <a:gd name="connsiteX18" fmla="*/ 0 w 569636"/>
                  <a:gd name="connsiteY18" fmla="*/ 912813 h 1293813"/>
                  <a:gd name="connsiteX19" fmla="*/ 208618 w 569636"/>
                  <a:gd name="connsiteY19" fmla="*/ 912813 h 1293813"/>
                  <a:gd name="connsiteX20" fmla="*/ 208618 w 569636"/>
                  <a:gd name="connsiteY20" fmla="*/ 554252 h 1293813"/>
                  <a:gd name="connsiteX21" fmla="*/ 173954 w 569636"/>
                  <a:gd name="connsiteY21" fmla="*/ 547254 h 1293813"/>
                  <a:gd name="connsiteX22" fmla="*/ 0 w 569636"/>
                  <a:gd name="connsiteY22" fmla="*/ 284818 h 1293813"/>
                  <a:gd name="connsiteX23" fmla="*/ 284818 w 569636"/>
                  <a:gd name="connsiteY23" fmla="*/ 0 h 12938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69636" h="1293813">
                    <a:moveTo>
                      <a:pt x="284818" y="94318"/>
                    </a:moveTo>
                    <a:cubicBezTo>
                      <a:pt x="179608" y="94318"/>
                      <a:pt x="94318" y="179608"/>
                      <a:pt x="94318" y="284818"/>
                    </a:cubicBezTo>
                    <a:cubicBezTo>
                      <a:pt x="94318" y="390028"/>
                      <a:pt x="179608" y="475318"/>
                      <a:pt x="284818" y="475318"/>
                    </a:cubicBezTo>
                    <a:cubicBezTo>
                      <a:pt x="390028" y="475318"/>
                      <a:pt x="475318" y="390028"/>
                      <a:pt x="475318" y="284818"/>
                    </a:cubicBezTo>
                    <a:cubicBezTo>
                      <a:pt x="475318" y="179608"/>
                      <a:pt x="390028" y="94318"/>
                      <a:pt x="284818" y="94318"/>
                    </a:cubicBezTo>
                    <a:close/>
                    <a:moveTo>
                      <a:pt x="284818" y="0"/>
                    </a:moveTo>
                    <a:cubicBezTo>
                      <a:pt x="442119" y="0"/>
                      <a:pt x="569636" y="127517"/>
                      <a:pt x="569636" y="284818"/>
                    </a:cubicBezTo>
                    <a:cubicBezTo>
                      <a:pt x="569636" y="402794"/>
                      <a:pt x="497908" y="504016"/>
                      <a:pt x="395682" y="547254"/>
                    </a:cubicBezTo>
                    <a:lnTo>
                      <a:pt x="361018" y="554252"/>
                    </a:lnTo>
                    <a:lnTo>
                      <a:pt x="361018" y="1293813"/>
                    </a:lnTo>
                    <a:lnTo>
                      <a:pt x="208618" y="1293813"/>
                    </a:lnTo>
                    <a:lnTo>
                      <a:pt x="208618" y="1255436"/>
                    </a:lnTo>
                    <a:lnTo>
                      <a:pt x="0" y="1255436"/>
                    </a:lnTo>
                    <a:lnTo>
                      <a:pt x="0" y="1148210"/>
                    </a:lnTo>
                    <a:lnTo>
                      <a:pt x="11309" y="1150653"/>
                    </a:lnTo>
                    <a:cubicBezTo>
                      <a:pt x="50634" y="1150653"/>
                      <a:pt x="82514" y="1116537"/>
                      <a:pt x="82514" y="1074453"/>
                    </a:cubicBezTo>
                    <a:cubicBezTo>
                      <a:pt x="82514" y="1032369"/>
                      <a:pt x="50634" y="998253"/>
                      <a:pt x="11309" y="998253"/>
                    </a:cubicBezTo>
                    <a:lnTo>
                      <a:pt x="0" y="1000696"/>
                    </a:lnTo>
                    <a:lnTo>
                      <a:pt x="0" y="912813"/>
                    </a:lnTo>
                    <a:lnTo>
                      <a:pt x="208618" y="912813"/>
                    </a:lnTo>
                    <a:lnTo>
                      <a:pt x="208618" y="554252"/>
                    </a:lnTo>
                    <a:lnTo>
                      <a:pt x="173954" y="547254"/>
                    </a:lnTo>
                    <a:cubicBezTo>
                      <a:pt x="71728" y="504016"/>
                      <a:pt x="0" y="402794"/>
                      <a:pt x="0" y="284818"/>
                    </a:cubicBezTo>
                    <a:cubicBezTo>
                      <a:pt x="0" y="127517"/>
                      <a:pt x="127517" y="0"/>
                      <a:pt x="284818" y="0"/>
                    </a:cubicBezTo>
                    <a:close/>
                  </a:path>
                </a:pathLst>
              </a:cu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7222" tIns="67222" rIns="25211" bIns="25211" anchor="b" anchorCtr="0"/>
              <a:lstStyle/>
              <a:p>
                <a:pPr defTabSz="685467"/>
                <a:endParaRPr lang="en-US" sz="735" spc="-75" dirty="0">
                  <a:gradFill>
                    <a:gsLst>
                      <a:gs pos="0">
                        <a:srgbClr val="FFFFFF"/>
                      </a:gs>
                      <a:gs pos="100000">
                        <a:srgbClr val="FFFFFF"/>
                      </a:gs>
                    </a:gsLst>
                    <a:lin ang="5400000" scaled="0"/>
                  </a:gradFill>
                  <a:ea typeface="Segoe UI" pitchFamily="34" charset="0"/>
                  <a:cs typeface="Segoe UI" pitchFamily="34" charset="0"/>
                </a:endParaRPr>
              </a:p>
            </p:txBody>
          </p:sp>
        </p:grpSp>
        <p:sp>
          <p:nvSpPr>
            <p:cNvPr id="62" name="TextBox 61"/>
            <p:cNvSpPr txBox="1"/>
            <p:nvPr/>
          </p:nvSpPr>
          <p:spPr>
            <a:xfrm>
              <a:off x="5014461" y="3006308"/>
              <a:ext cx="670376" cy="338554"/>
            </a:xfrm>
            <a:prstGeom prst="rect">
              <a:avLst/>
            </a:prstGeom>
            <a:noFill/>
          </p:spPr>
          <p:txBody>
            <a:bodyPr wrap="none" rtlCol="0">
              <a:spAutoFit/>
            </a:bodyPr>
            <a:lstStyle/>
            <a:p>
              <a:r>
                <a:rPr lang="en-US" sz="1600" dirty="0" smtClean="0"/>
                <a:t>client</a:t>
              </a:r>
            </a:p>
          </p:txBody>
        </p:sp>
      </p:grpSp>
    </p:spTree>
    <p:extLst>
      <p:ext uri="{BB962C8B-B14F-4D97-AF65-F5344CB8AC3E}">
        <p14:creationId xmlns:p14="http://schemas.microsoft.com/office/powerpoint/2010/main" val="20026659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6.25E-7 2.22222E-6 L 0.15326 -0.1581 " pathEditMode="relative" rAng="0" ptsTypes="AA">
                                      <p:cBhvr>
                                        <p:cTn id="6" dur="1000" fill="hold"/>
                                        <p:tgtEl>
                                          <p:spTgt spid="41"/>
                                        </p:tgtEl>
                                        <p:attrNameLst>
                                          <p:attrName>ppt_x</p:attrName>
                                          <p:attrName>ppt_y</p:attrName>
                                        </p:attrNameLst>
                                      </p:cBhvr>
                                      <p:rCtr x="7656" y="-7917"/>
                                    </p:animMotion>
                                  </p:childTnLst>
                                </p:cTn>
                              </p:par>
                            </p:childTnLst>
                          </p:cTn>
                        </p:par>
                        <p:par>
                          <p:cTn id="7" fill="hold">
                            <p:stCondLst>
                              <p:cond delay="1000"/>
                            </p:stCondLst>
                            <p:childTnLst>
                              <p:par>
                                <p:cTn id="8" presetID="1" presetClass="entr" presetSubtype="0" fill="hold" nodeType="afterEffect">
                                  <p:stCondLst>
                                    <p:cond delay="0"/>
                                  </p:stCondLst>
                                  <p:childTnLst>
                                    <p:set>
                                      <p:cBhvr>
                                        <p:cTn id="9" dur="1" fill="hold">
                                          <p:stCondLst>
                                            <p:cond delay="0"/>
                                          </p:stCondLst>
                                        </p:cTn>
                                        <p:tgtEl>
                                          <p:spTgt spid="10"/>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52"/>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56"/>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42" presetClass="path" presetSubtype="0" accel="50000" decel="50000" fill="hold" nodeType="clickEffect">
                                  <p:stCondLst>
                                    <p:cond delay="0"/>
                                  </p:stCondLst>
                                  <p:childTnLst>
                                    <p:animMotion origin="layout" path="M 5E-6 3.7037E-7 L -0.30417 0.22616 " pathEditMode="relative" rAng="0" ptsTypes="AA">
                                      <p:cBhvr>
                                        <p:cTn id="21" dur="2000" fill="hold"/>
                                        <p:tgtEl>
                                          <p:spTgt spid="52"/>
                                        </p:tgtEl>
                                        <p:attrNameLst>
                                          <p:attrName>ppt_x</p:attrName>
                                          <p:attrName>ppt_y</p:attrName>
                                        </p:attrNameLst>
                                      </p:cBhvr>
                                      <p:rCtr x="-15208" y="11296"/>
                                    </p:animMotion>
                                  </p:childTnLst>
                                </p:cTn>
                              </p:par>
                              <p:par>
                                <p:cTn id="22" presetID="42" presetClass="path" presetSubtype="0" accel="50000" decel="50000" fill="hold" nodeType="withEffect">
                                  <p:stCondLst>
                                    <p:cond delay="0"/>
                                  </p:stCondLst>
                                  <p:childTnLst>
                                    <p:animMotion origin="layout" path="M -1.04167E-6 1.48148E-6 L -0.36276 0.18426 " pathEditMode="relative" rAng="0" ptsTypes="AA">
                                      <p:cBhvr>
                                        <p:cTn id="23" dur="2000" fill="hold"/>
                                        <p:tgtEl>
                                          <p:spTgt spid="56"/>
                                        </p:tgtEl>
                                        <p:attrNameLst>
                                          <p:attrName>ppt_x</p:attrName>
                                          <p:attrName>ppt_y</p:attrName>
                                        </p:attrNameLst>
                                      </p:cBhvr>
                                      <p:rCtr x="-18125" y="9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OAuth</a:t>
            </a:r>
            <a:r>
              <a:rPr lang="en-US" dirty="0" smtClean="0"/>
              <a:t> 2.0 Bearer token support</a:t>
            </a:r>
            <a:endParaRPr lang="en-US" dirty="0"/>
          </a:p>
        </p:txBody>
      </p:sp>
      <p:sp>
        <p:nvSpPr>
          <p:cNvPr id="3" name="Text Placeholder 2"/>
          <p:cNvSpPr>
            <a:spLocks noGrp="1"/>
          </p:cNvSpPr>
          <p:nvPr>
            <p:ph type="body" sz="quarter" idx="10"/>
          </p:nvPr>
        </p:nvSpPr>
        <p:spPr>
          <a:xfrm>
            <a:off x="274638" y="1668463"/>
            <a:ext cx="11887200" cy="1335224"/>
          </a:xfrm>
        </p:spPr>
        <p:txBody>
          <a:bodyPr/>
          <a:lstStyle/>
          <a:p>
            <a:r>
              <a:rPr lang="en-US" dirty="0" smtClean="0"/>
              <a:t>Authorize requests using </a:t>
            </a:r>
            <a:r>
              <a:rPr lang="en-US" dirty="0" err="1" smtClean="0"/>
              <a:t>OAuth</a:t>
            </a:r>
            <a:r>
              <a:rPr lang="en-US" dirty="0" smtClean="0"/>
              <a:t> 2.0 Bearer tokens</a:t>
            </a:r>
          </a:p>
          <a:p>
            <a:pPr lvl="1"/>
            <a:r>
              <a:rPr lang="en-US" dirty="0" smtClean="0"/>
              <a:t>Bearer </a:t>
            </a:r>
            <a:r>
              <a:rPr lang="en-US" dirty="0" err="1" smtClean="0"/>
              <a:t>auth</a:t>
            </a:r>
            <a:r>
              <a:rPr lang="en-US" dirty="0" smtClean="0"/>
              <a:t> middleware validates tokens and converts tokens into claims</a:t>
            </a:r>
          </a:p>
          <a:p>
            <a:endParaRPr lang="en-US" dirty="0"/>
          </a:p>
        </p:txBody>
      </p:sp>
      <p:grpSp>
        <p:nvGrpSpPr>
          <p:cNvPr id="4" name="Group 3"/>
          <p:cNvGrpSpPr/>
          <p:nvPr>
            <p:custDataLst>
              <p:custData r:id="rId1"/>
            </p:custDataLst>
          </p:nvPr>
        </p:nvGrpSpPr>
        <p:grpSpPr>
          <a:xfrm>
            <a:off x="8862722" y="4030661"/>
            <a:ext cx="1226426" cy="1650766"/>
            <a:chOff x="3658465" y="3901278"/>
            <a:chExt cx="1293554" cy="1741119"/>
          </a:xfrm>
        </p:grpSpPr>
        <p:sp>
          <p:nvSpPr>
            <p:cNvPr id="5" name="Freeform 4"/>
            <p:cNvSpPr/>
            <p:nvPr/>
          </p:nvSpPr>
          <p:spPr bwMode="auto">
            <a:xfrm>
              <a:off x="3783341" y="3901278"/>
              <a:ext cx="1043784" cy="1043784"/>
            </a:xfrm>
            <a:custGeom>
              <a:avLst/>
              <a:gdLst>
                <a:gd name="connsiteX0" fmla="*/ 1409700 w 2819400"/>
                <a:gd name="connsiteY0" fmla="*/ 952500 h 2819400"/>
                <a:gd name="connsiteX1" fmla="*/ 1866900 w 2819400"/>
                <a:gd name="connsiteY1" fmla="*/ 1409700 h 2819400"/>
                <a:gd name="connsiteX2" fmla="*/ 1409700 w 2819400"/>
                <a:gd name="connsiteY2" fmla="*/ 1866900 h 2819400"/>
                <a:gd name="connsiteX3" fmla="*/ 952500 w 2819400"/>
                <a:gd name="connsiteY3" fmla="*/ 1409700 h 2819400"/>
                <a:gd name="connsiteX4" fmla="*/ 1409700 w 2819400"/>
                <a:gd name="connsiteY4" fmla="*/ 952500 h 2819400"/>
                <a:gd name="connsiteX5" fmla="*/ 1333500 w 2819400"/>
                <a:gd name="connsiteY5" fmla="*/ 419100 h 2819400"/>
                <a:gd name="connsiteX6" fmla="*/ 1333500 w 2819400"/>
                <a:gd name="connsiteY6" fmla="*/ 588645 h 2819400"/>
                <a:gd name="connsiteX7" fmla="*/ 1237641 w 2819400"/>
                <a:gd name="connsiteY7" fmla="*/ 599554 h 2819400"/>
                <a:gd name="connsiteX8" fmla="*/ 1159408 w 2819400"/>
                <a:gd name="connsiteY8" fmla="*/ 625030 h 2819400"/>
                <a:gd name="connsiteX9" fmla="*/ 1092784 w 2819400"/>
                <a:gd name="connsiteY9" fmla="*/ 468074 h 2819400"/>
                <a:gd name="connsiteX10" fmla="*/ 952499 w 2819400"/>
                <a:gd name="connsiteY10" fmla="*/ 527622 h 2819400"/>
                <a:gd name="connsiteX11" fmla="*/ 1017714 w 2819400"/>
                <a:gd name="connsiteY11" fmla="*/ 681258 h 2819400"/>
                <a:gd name="connsiteX12" fmla="*/ 995010 w 2819400"/>
                <a:gd name="connsiteY12" fmla="*/ 692834 h 2819400"/>
                <a:gd name="connsiteX13" fmla="*/ 904432 w 2819400"/>
                <a:gd name="connsiteY13" fmla="*/ 753403 h 2819400"/>
                <a:gd name="connsiteX14" fmla="*/ 870603 w 2819400"/>
                <a:gd name="connsiteY14" fmla="*/ 783170 h 2819400"/>
                <a:gd name="connsiteX15" fmla="*/ 750055 w 2819400"/>
                <a:gd name="connsiteY15" fmla="*/ 666758 h 2819400"/>
                <a:gd name="connsiteX16" fmla="*/ 644189 w 2819400"/>
                <a:gd name="connsiteY16" fmla="*/ 776385 h 2819400"/>
                <a:gd name="connsiteX17" fmla="*/ 764315 w 2819400"/>
                <a:gd name="connsiteY17" fmla="*/ 892389 h 2819400"/>
                <a:gd name="connsiteX18" fmla="*/ 749317 w 2819400"/>
                <a:gd name="connsiteY18" fmla="*/ 909661 h 2819400"/>
                <a:gd name="connsiteX19" fmla="*/ 687550 w 2819400"/>
                <a:gd name="connsiteY19" fmla="*/ 1004175 h 2819400"/>
                <a:gd name="connsiteX20" fmla="*/ 674871 w 2819400"/>
                <a:gd name="connsiteY20" fmla="*/ 1030626 h 2819400"/>
                <a:gd name="connsiteX21" fmla="*/ 519777 w 2819400"/>
                <a:gd name="connsiteY21" fmla="*/ 967963 h 2819400"/>
                <a:gd name="connsiteX22" fmla="*/ 462687 w 2819400"/>
                <a:gd name="connsiteY22" fmla="*/ 1109266 h 2819400"/>
                <a:gd name="connsiteX23" fmla="*/ 616892 w 2819400"/>
                <a:gd name="connsiteY23" fmla="*/ 1171569 h 2819400"/>
                <a:gd name="connsiteX24" fmla="*/ 614115 w 2819400"/>
                <a:gd name="connsiteY24" fmla="*/ 1179584 h 2819400"/>
                <a:gd name="connsiteX25" fmla="*/ 590611 w 2819400"/>
                <a:gd name="connsiteY25" fmla="*/ 1286378 h 2819400"/>
                <a:gd name="connsiteX26" fmla="*/ 586601 w 2819400"/>
                <a:gd name="connsiteY26" fmla="*/ 1333500 h 2819400"/>
                <a:gd name="connsiteX27" fmla="*/ 419100 w 2819400"/>
                <a:gd name="connsiteY27" fmla="*/ 1333500 h 2819400"/>
                <a:gd name="connsiteX28" fmla="*/ 419100 w 2819400"/>
                <a:gd name="connsiteY28" fmla="*/ 1485900 h 2819400"/>
                <a:gd name="connsiteX29" fmla="*/ 585667 w 2819400"/>
                <a:gd name="connsiteY29" fmla="*/ 1485900 h 2819400"/>
                <a:gd name="connsiteX30" fmla="*/ 586271 w 2819400"/>
                <a:gd name="connsiteY30" fmla="*/ 1499335 h 2819400"/>
                <a:gd name="connsiteX31" fmla="*/ 604381 w 2819400"/>
                <a:gd name="connsiteY31" fmla="*/ 1603015 h 2819400"/>
                <a:gd name="connsiteX32" fmla="*/ 623507 w 2819400"/>
                <a:gd name="connsiteY32" fmla="*/ 1660639 h 2819400"/>
                <a:gd name="connsiteX33" fmla="*/ 468074 w 2819400"/>
                <a:gd name="connsiteY33" fmla="*/ 1726616 h 2819400"/>
                <a:gd name="connsiteX34" fmla="*/ 527622 w 2819400"/>
                <a:gd name="connsiteY34" fmla="*/ 1866901 h 2819400"/>
                <a:gd name="connsiteX35" fmla="*/ 683091 w 2819400"/>
                <a:gd name="connsiteY35" fmla="*/ 1800908 h 2819400"/>
                <a:gd name="connsiteX36" fmla="*/ 713905 w 2819400"/>
                <a:gd name="connsiteY36" fmla="*/ 1858905 h 2819400"/>
                <a:gd name="connsiteX37" fmla="*/ 776434 w 2819400"/>
                <a:gd name="connsiteY37" fmla="*/ 1943602 h 2819400"/>
                <a:gd name="connsiteX38" fmla="*/ 782287 w 2819400"/>
                <a:gd name="connsiteY38" fmla="*/ 1949711 h 2819400"/>
                <a:gd name="connsiteX39" fmla="*/ 666758 w 2819400"/>
                <a:gd name="connsiteY39" fmla="*/ 2069345 h 2819400"/>
                <a:gd name="connsiteX40" fmla="*/ 776385 w 2819400"/>
                <a:gd name="connsiteY40" fmla="*/ 2175211 h 2819400"/>
                <a:gd name="connsiteX41" fmla="*/ 892759 w 2819400"/>
                <a:gd name="connsiteY41" fmla="*/ 2054702 h 2819400"/>
                <a:gd name="connsiteX42" fmla="*/ 933621 w 2819400"/>
                <a:gd name="connsiteY42" fmla="*/ 2087532 h 2819400"/>
                <a:gd name="connsiteX43" fmla="*/ 1027223 w 2819400"/>
                <a:gd name="connsiteY43" fmla="*/ 2144281 h 2819400"/>
                <a:gd name="connsiteX44" fmla="*/ 1030176 w 2819400"/>
                <a:gd name="connsiteY44" fmla="*/ 2145640 h 2819400"/>
                <a:gd name="connsiteX45" fmla="*/ 967963 w 2819400"/>
                <a:gd name="connsiteY45" fmla="*/ 2299623 h 2819400"/>
                <a:gd name="connsiteX46" fmla="*/ 1109266 w 2819400"/>
                <a:gd name="connsiteY46" fmla="*/ 2356713 h 2819400"/>
                <a:gd name="connsiteX47" fmla="*/ 1171569 w 2819400"/>
                <a:gd name="connsiteY47" fmla="*/ 2202508 h 2819400"/>
                <a:gd name="connsiteX48" fmla="*/ 1179584 w 2819400"/>
                <a:gd name="connsiteY48" fmla="*/ 2205285 h 2819400"/>
                <a:gd name="connsiteX49" fmla="*/ 1260524 w 2819400"/>
                <a:gd name="connsiteY49" fmla="*/ 2224452 h 2819400"/>
                <a:gd name="connsiteX50" fmla="*/ 1333500 w 2819400"/>
                <a:gd name="connsiteY50" fmla="*/ 2230522 h 2819400"/>
                <a:gd name="connsiteX51" fmla="*/ 1333500 w 2819400"/>
                <a:gd name="connsiteY51" fmla="*/ 2400300 h 2819400"/>
                <a:gd name="connsiteX52" fmla="*/ 1485900 w 2819400"/>
                <a:gd name="connsiteY52" fmla="*/ 2400300 h 2819400"/>
                <a:gd name="connsiteX53" fmla="*/ 1485900 w 2819400"/>
                <a:gd name="connsiteY53" fmla="*/ 2230755 h 2819400"/>
                <a:gd name="connsiteX54" fmla="*/ 1581759 w 2819400"/>
                <a:gd name="connsiteY54" fmla="*/ 2219846 h 2819400"/>
                <a:gd name="connsiteX55" fmla="*/ 1659992 w 2819400"/>
                <a:gd name="connsiteY55" fmla="*/ 2194370 h 2819400"/>
                <a:gd name="connsiteX56" fmla="*/ 1726616 w 2819400"/>
                <a:gd name="connsiteY56" fmla="*/ 2351326 h 2819400"/>
                <a:gd name="connsiteX57" fmla="*/ 1866901 w 2819400"/>
                <a:gd name="connsiteY57" fmla="*/ 2291779 h 2819400"/>
                <a:gd name="connsiteX58" fmla="*/ 1801686 w 2819400"/>
                <a:gd name="connsiteY58" fmla="*/ 2138142 h 2819400"/>
                <a:gd name="connsiteX59" fmla="*/ 1824391 w 2819400"/>
                <a:gd name="connsiteY59" fmla="*/ 2126566 h 2819400"/>
                <a:gd name="connsiteX60" fmla="*/ 1914968 w 2819400"/>
                <a:gd name="connsiteY60" fmla="*/ 2065997 h 2819400"/>
                <a:gd name="connsiteX61" fmla="*/ 1948797 w 2819400"/>
                <a:gd name="connsiteY61" fmla="*/ 2036230 h 2819400"/>
                <a:gd name="connsiteX62" fmla="*/ 2069345 w 2819400"/>
                <a:gd name="connsiteY62" fmla="*/ 2152642 h 2819400"/>
                <a:gd name="connsiteX63" fmla="*/ 2175211 w 2819400"/>
                <a:gd name="connsiteY63" fmla="*/ 2043015 h 2819400"/>
                <a:gd name="connsiteX64" fmla="*/ 2055085 w 2819400"/>
                <a:gd name="connsiteY64" fmla="*/ 1927011 h 2819400"/>
                <a:gd name="connsiteX65" fmla="*/ 2070083 w 2819400"/>
                <a:gd name="connsiteY65" fmla="*/ 1909739 h 2819400"/>
                <a:gd name="connsiteX66" fmla="*/ 2131851 w 2819400"/>
                <a:gd name="connsiteY66" fmla="*/ 1815225 h 2819400"/>
                <a:gd name="connsiteX67" fmla="*/ 2144529 w 2819400"/>
                <a:gd name="connsiteY67" fmla="*/ 1788775 h 2819400"/>
                <a:gd name="connsiteX68" fmla="*/ 2299623 w 2819400"/>
                <a:gd name="connsiteY68" fmla="*/ 1851437 h 2819400"/>
                <a:gd name="connsiteX69" fmla="*/ 2356713 w 2819400"/>
                <a:gd name="connsiteY69" fmla="*/ 1710134 h 2819400"/>
                <a:gd name="connsiteX70" fmla="*/ 2202508 w 2819400"/>
                <a:gd name="connsiteY70" fmla="*/ 1647831 h 2819400"/>
                <a:gd name="connsiteX71" fmla="*/ 2205285 w 2819400"/>
                <a:gd name="connsiteY71" fmla="*/ 1639816 h 2819400"/>
                <a:gd name="connsiteX72" fmla="*/ 2228789 w 2819400"/>
                <a:gd name="connsiteY72" fmla="*/ 1533022 h 2819400"/>
                <a:gd name="connsiteX73" fmla="*/ 2232799 w 2819400"/>
                <a:gd name="connsiteY73" fmla="*/ 1485900 h 2819400"/>
                <a:gd name="connsiteX74" fmla="*/ 2400300 w 2819400"/>
                <a:gd name="connsiteY74" fmla="*/ 1485900 h 2819400"/>
                <a:gd name="connsiteX75" fmla="*/ 2400300 w 2819400"/>
                <a:gd name="connsiteY75" fmla="*/ 1333500 h 2819400"/>
                <a:gd name="connsiteX76" fmla="*/ 2233733 w 2819400"/>
                <a:gd name="connsiteY76" fmla="*/ 1333500 h 2819400"/>
                <a:gd name="connsiteX77" fmla="*/ 2233129 w 2819400"/>
                <a:gd name="connsiteY77" fmla="*/ 1320065 h 2819400"/>
                <a:gd name="connsiteX78" fmla="*/ 2215019 w 2819400"/>
                <a:gd name="connsiteY78" fmla="*/ 1216385 h 2819400"/>
                <a:gd name="connsiteX79" fmla="*/ 2195893 w 2819400"/>
                <a:gd name="connsiteY79" fmla="*/ 1158761 h 2819400"/>
                <a:gd name="connsiteX80" fmla="*/ 2351326 w 2819400"/>
                <a:gd name="connsiteY80" fmla="*/ 1092784 h 2819400"/>
                <a:gd name="connsiteX81" fmla="*/ 2291778 w 2819400"/>
                <a:gd name="connsiteY81" fmla="*/ 952499 h 2819400"/>
                <a:gd name="connsiteX82" fmla="*/ 2136309 w 2819400"/>
                <a:gd name="connsiteY82" fmla="*/ 1018492 h 2819400"/>
                <a:gd name="connsiteX83" fmla="*/ 2105495 w 2819400"/>
                <a:gd name="connsiteY83" fmla="*/ 960495 h 2819400"/>
                <a:gd name="connsiteX84" fmla="*/ 2042966 w 2819400"/>
                <a:gd name="connsiteY84" fmla="*/ 875798 h 2819400"/>
                <a:gd name="connsiteX85" fmla="*/ 2037113 w 2819400"/>
                <a:gd name="connsiteY85" fmla="*/ 869689 h 2819400"/>
                <a:gd name="connsiteX86" fmla="*/ 2152642 w 2819400"/>
                <a:gd name="connsiteY86" fmla="*/ 750055 h 2819400"/>
                <a:gd name="connsiteX87" fmla="*/ 2043015 w 2819400"/>
                <a:gd name="connsiteY87" fmla="*/ 644189 h 2819400"/>
                <a:gd name="connsiteX88" fmla="*/ 1926641 w 2819400"/>
                <a:gd name="connsiteY88" fmla="*/ 764698 h 2819400"/>
                <a:gd name="connsiteX89" fmla="*/ 1885779 w 2819400"/>
                <a:gd name="connsiteY89" fmla="*/ 731868 h 2819400"/>
                <a:gd name="connsiteX90" fmla="*/ 1792177 w 2819400"/>
                <a:gd name="connsiteY90" fmla="*/ 675118 h 2819400"/>
                <a:gd name="connsiteX91" fmla="*/ 1789224 w 2819400"/>
                <a:gd name="connsiteY91" fmla="*/ 673760 h 2819400"/>
                <a:gd name="connsiteX92" fmla="*/ 1851437 w 2819400"/>
                <a:gd name="connsiteY92" fmla="*/ 519777 h 2819400"/>
                <a:gd name="connsiteX93" fmla="*/ 1710134 w 2819400"/>
                <a:gd name="connsiteY93" fmla="*/ 462687 h 2819400"/>
                <a:gd name="connsiteX94" fmla="*/ 1647831 w 2819400"/>
                <a:gd name="connsiteY94" fmla="*/ 616892 h 2819400"/>
                <a:gd name="connsiteX95" fmla="*/ 1639816 w 2819400"/>
                <a:gd name="connsiteY95" fmla="*/ 614115 h 2819400"/>
                <a:gd name="connsiteX96" fmla="*/ 1558876 w 2819400"/>
                <a:gd name="connsiteY96" fmla="*/ 594948 h 2819400"/>
                <a:gd name="connsiteX97" fmla="*/ 1485900 w 2819400"/>
                <a:gd name="connsiteY97" fmla="*/ 588878 h 2819400"/>
                <a:gd name="connsiteX98" fmla="*/ 1485900 w 2819400"/>
                <a:gd name="connsiteY98" fmla="*/ 419100 h 2819400"/>
                <a:gd name="connsiteX99" fmla="*/ 0 w 2819400"/>
                <a:gd name="connsiteY99" fmla="*/ 0 h 2819400"/>
                <a:gd name="connsiteX100" fmla="*/ 2819400 w 2819400"/>
                <a:gd name="connsiteY100" fmla="*/ 0 h 2819400"/>
                <a:gd name="connsiteX101" fmla="*/ 2819400 w 2819400"/>
                <a:gd name="connsiteY101" fmla="*/ 2819400 h 2819400"/>
                <a:gd name="connsiteX102" fmla="*/ 0 w 2819400"/>
                <a:gd name="connsiteY102" fmla="*/ 2819400 h 2819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2819400" h="2819400">
                  <a:moveTo>
                    <a:pt x="1409700" y="952500"/>
                  </a:moveTo>
                  <a:cubicBezTo>
                    <a:pt x="1662205" y="952500"/>
                    <a:pt x="1866900" y="1157195"/>
                    <a:pt x="1866900" y="1409700"/>
                  </a:cubicBezTo>
                  <a:cubicBezTo>
                    <a:pt x="1866900" y="1662205"/>
                    <a:pt x="1662205" y="1866900"/>
                    <a:pt x="1409700" y="1866900"/>
                  </a:cubicBezTo>
                  <a:cubicBezTo>
                    <a:pt x="1157195" y="1866900"/>
                    <a:pt x="952500" y="1662205"/>
                    <a:pt x="952500" y="1409700"/>
                  </a:cubicBezTo>
                  <a:cubicBezTo>
                    <a:pt x="952500" y="1157195"/>
                    <a:pt x="1157195" y="952500"/>
                    <a:pt x="1409700" y="952500"/>
                  </a:cubicBezTo>
                  <a:close/>
                  <a:moveTo>
                    <a:pt x="1333500" y="419100"/>
                  </a:moveTo>
                  <a:lnTo>
                    <a:pt x="1333500" y="588645"/>
                  </a:lnTo>
                  <a:lnTo>
                    <a:pt x="1237641" y="599554"/>
                  </a:lnTo>
                  <a:lnTo>
                    <a:pt x="1159408" y="625030"/>
                  </a:lnTo>
                  <a:lnTo>
                    <a:pt x="1092784" y="468074"/>
                  </a:lnTo>
                  <a:lnTo>
                    <a:pt x="952499" y="527622"/>
                  </a:lnTo>
                  <a:lnTo>
                    <a:pt x="1017714" y="681258"/>
                  </a:lnTo>
                  <a:lnTo>
                    <a:pt x="995010" y="692834"/>
                  </a:lnTo>
                  <a:cubicBezTo>
                    <a:pt x="963601" y="710974"/>
                    <a:pt x="933332" y="731197"/>
                    <a:pt x="904432" y="753403"/>
                  </a:cubicBezTo>
                  <a:lnTo>
                    <a:pt x="870603" y="783170"/>
                  </a:lnTo>
                  <a:lnTo>
                    <a:pt x="750055" y="666758"/>
                  </a:lnTo>
                  <a:lnTo>
                    <a:pt x="644189" y="776385"/>
                  </a:lnTo>
                  <a:lnTo>
                    <a:pt x="764315" y="892389"/>
                  </a:lnTo>
                  <a:lnTo>
                    <a:pt x="749317" y="909661"/>
                  </a:lnTo>
                  <a:cubicBezTo>
                    <a:pt x="726820" y="939410"/>
                    <a:pt x="706153" y="970948"/>
                    <a:pt x="687550" y="1004175"/>
                  </a:cubicBezTo>
                  <a:lnTo>
                    <a:pt x="674871" y="1030626"/>
                  </a:lnTo>
                  <a:lnTo>
                    <a:pt x="519777" y="967963"/>
                  </a:lnTo>
                  <a:lnTo>
                    <a:pt x="462687" y="1109266"/>
                  </a:lnTo>
                  <a:lnTo>
                    <a:pt x="616892" y="1171569"/>
                  </a:lnTo>
                  <a:lnTo>
                    <a:pt x="614115" y="1179584"/>
                  </a:lnTo>
                  <a:cubicBezTo>
                    <a:pt x="603822" y="1215010"/>
                    <a:pt x="596017" y="1250677"/>
                    <a:pt x="590611" y="1286378"/>
                  </a:cubicBezTo>
                  <a:lnTo>
                    <a:pt x="586601" y="1333500"/>
                  </a:lnTo>
                  <a:lnTo>
                    <a:pt x="419100" y="1333500"/>
                  </a:lnTo>
                  <a:lnTo>
                    <a:pt x="419100" y="1485900"/>
                  </a:lnTo>
                  <a:lnTo>
                    <a:pt x="585667" y="1485900"/>
                  </a:lnTo>
                  <a:lnTo>
                    <a:pt x="586271" y="1499335"/>
                  </a:lnTo>
                  <a:cubicBezTo>
                    <a:pt x="590113" y="1534344"/>
                    <a:pt x="596179" y="1568973"/>
                    <a:pt x="604381" y="1603015"/>
                  </a:cubicBezTo>
                  <a:lnTo>
                    <a:pt x="623507" y="1660639"/>
                  </a:lnTo>
                  <a:lnTo>
                    <a:pt x="468074" y="1726616"/>
                  </a:lnTo>
                  <a:lnTo>
                    <a:pt x="527622" y="1866901"/>
                  </a:lnTo>
                  <a:lnTo>
                    <a:pt x="683091" y="1800908"/>
                  </a:lnTo>
                  <a:lnTo>
                    <a:pt x="713905" y="1858905"/>
                  </a:lnTo>
                  <a:cubicBezTo>
                    <a:pt x="732875" y="1888345"/>
                    <a:pt x="753748" y="1916647"/>
                    <a:pt x="776434" y="1943602"/>
                  </a:cubicBezTo>
                  <a:lnTo>
                    <a:pt x="782287" y="1949711"/>
                  </a:lnTo>
                  <a:lnTo>
                    <a:pt x="666758" y="2069345"/>
                  </a:lnTo>
                  <a:lnTo>
                    <a:pt x="776385" y="2175211"/>
                  </a:lnTo>
                  <a:lnTo>
                    <a:pt x="892759" y="2054702"/>
                  </a:lnTo>
                  <a:lnTo>
                    <a:pt x="933621" y="2087532"/>
                  </a:lnTo>
                  <a:cubicBezTo>
                    <a:pt x="963213" y="2108277"/>
                    <a:pt x="994443" y="2127263"/>
                    <a:pt x="1027223" y="2144281"/>
                  </a:cubicBezTo>
                  <a:lnTo>
                    <a:pt x="1030176" y="2145640"/>
                  </a:lnTo>
                  <a:lnTo>
                    <a:pt x="967963" y="2299623"/>
                  </a:lnTo>
                  <a:lnTo>
                    <a:pt x="1109266" y="2356713"/>
                  </a:lnTo>
                  <a:lnTo>
                    <a:pt x="1171569" y="2202508"/>
                  </a:lnTo>
                  <a:lnTo>
                    <a:pt x="1179584" y="2205285"/>
                  </a:lnTo>
                  <a:cubicBezTo>
                    <a:pt x="1206456" y="2213093"/>
                    <a:pt x="1233465" y="2219469"/>
                    <a:pt x="1260524" y="2224452"/>
                  </a:cubicBezTo>
                  <a:lnTo>
                    <a:pt x="1333500" y="2230522"/>
                  </a:lnTo>
                  <a:lnTo>
                    <a:pt x="1333500" y="2400300"/>
                  </a:lnTo>
                  <a:lnTo>
                    <a:pt x="1485900" y="2400300"/>
                  </a:lnTo>
                  <a:lnTo>
                    <a:pt x="1485900" y="2230755"/>
                  </a:lnTo>
                  <a:lnTo>
                    <a:pt x="1581759" y="2219846"/>
                  </a:lnTo>
                  <a:lnTo>
                    <a:pt x="1659992" y="2194370"/>
                  </a:lnTo>
                  <a:lnTo>
                    <a:pt x="1726616" y="2351326"/>
                  </a:lnTo>
                  <a:lnTo>
                    <a:pt x="1866901" y="2291779"/>
                  </a:lnTo>
                  <a:lnTo>
                    <a:pt x="1801686" y="2138142"/>
                  </a:lnTo>
                  <a:lnTo>
                    <a:pt x="1824391" y="2126566"/>
                  </a:lnTo>
                  <a:cubicBezTo>
                    <a:pt x="1855799" y="2108425"/>
                    <a:pt x="1886069" y="2088203"/>
                    <a:pt x="1914968" y="2065997"/>
                  </a:cubicBezTo>
                  <a:lnTo>
                    <a:pt x="1948797" y="2036230"/>
                  </a:lnTo>
                  <a:lnTo>
                    <a:pt x="2069345" y="2152642"/>
                  </a:lnTo>
                  <a:lnTo>
                    <a:pt x="2175211" y="2043015"/>
                  </a:lnTo>
                  <a:lnTo>
                    <a:pt x="2055085" y="1927011"/>
                  </a:lnTo>
                  <a:lnTo>
                    <a:pt x="2070083" y="1909739"/>
                  </a:lnTo>
                  <a:cubicBezTo>
                    <a:pt x="2092580" y="1879990"/>
                    <a:pt x="2113247" y="1848452"/>
                    <a:pt x="2131851" y="1815225"/>
                  </a:cubicBezTo>
                  <a:lnTo>
                    <a:pt x="2144529" y="1788775"/>
                  </a:lnTo>
                  <a:lnTo>
                    <a:pt x="2299623" y="1851437"/>
                  </a:lnTo>
                  <a:lnTo>
                    <a:pt x="2356713" y="1710134"/>
                  </a:lnTo>
                  <a:lnTo>
                    <a:pt x="2202508" y="1647831"/>
                  </a:lnTo>
                  <a:lnTo>
                    <a:pt x="2205285" y="1639816"/>
                  </a:lnTo>
                  <a:cubicBezTo>
                    <a:pt x="2215578" y="1604389"/>
                    <a:pt x="2223384" y="1568723"/>
                    <a:pt x="2228789" y="1533022"/>
                  </a:cubicBezTo>
                  <a:lnTo>
                    <a:pt x="2232799" y="1485900"/>
                  </a:lnTo>
                  <a:lnTo>
                    <a:pt x="2400300" y="1485900"/>
                  </a:lnTo>
                  <a:lnTo>
                    <a:pt x="2400300" y="1333500"/>
                  </a:lnTo>
                  <a:lnTo>
                    <a:pt x="2233733" y="1333500"/>
                  </a:lnTo>
                  <a:lnTo>
                    <a:pt x="2233129" y="1320065"/>
                  </a:lnTo>
                  <a:cubicBezTo>
                    <a:pt x="2229287" y="1285056"/>
                    <a:pt x="2223221" y="1250427"/>
                    <a:pt x="2215019" y="1216385"/>
                  </a:cubicBezTo>
                  <a:lnTo>
                    <a:pt x="2195893" y="1158761"/>
                  </a:lnTo>
                  <a:lnTo>
                    <a:pt x="2351326" y="1092784"/>
                  </a:lnTo>
                  <a:lnTo>
                    <a:pt x="2291778" y="952499"/>
                  </a:lnTo>
                  <a:lnTo>
                    <a:pt x="2136309" y="1018492"/>
                  </a:lnTo>
                  <a:lnTo>
                    <a:pt x="2105495" y="960495"/>
                  </a:lnTo>
                  <a:cubicBezTo>
                    <a:pt x="2086525" y="931054"/>
                    <a:pt x="2065652" y="902753"/>
                    <a:pt x="2042966" y="875798"/>
                  </a:cubicBezTo>
                  <a:lnTo>
                    <a:pt x="2037113" y="869689"/>
                  </a:lnTo>
                  <a:lnTo>
                    <a:pt x="2152642" y="750055"/>
                  </a:lnTo>
                  <a:lnTo>
                    <a:pt x="2043015" y="644189"/>
                  </a:lnTo>
                  <a:lnTo>
                    <a:pt x="1926641" y="764698"/>
                  </a:lnTo>
                  <a:lnTo>
                    <a:pt x="1885779" y="731868"/>
                  </a:lnTo>
                  <a:cubicBezTo>
                    <a:pt x="1856188" y="711122"/>
                    <a:pt x="1824957" y="692137"/>
                    <a:pt x="1792177" y="675118"/>
                  </a:cubicBezTo>
                  <a:lnTo>
                    <a:pt x="1789224" y="673760"/>
                  </a:lnTo>
                  <a:lnTo>
                    <a:pt x="1851437" y="519777"/>
                  </a:lnTo>
                  <a:lnTo>
                    <a:pt x="1710134" y="462687"/>
                  </a:lnTo>
                  <a:lnTo>
                    <a:pt x="1647831" y="616892"/>
                  </a:lnTo>
                  <a:lnTo>
                    <a:pt x="1639816" y="614115"/>
                  </a:lnTo>
                  <a:cubicBezTo>
                    <a:pt x="1612945" y="606307"/>
                    <a:pt x="1585935" y="599931"/>
                    <a:pt x="1558876" y="594948"/>
                  </a:cubicBezTo>
                  <a:lnTo>
                    <a:pt x="1485900" y="588878"/>
                  </a:lnTo>
                  <a:lnTo>
                    <a:pt x="1485900" y="419100"/>
                  </a:lnTo>
                  <a:close/>
                  <a:moveTo>
                    <a:pt x="0" y="0"/>
                  </a:moveTo>
                  <a:lnTo>
                    <a:pt x="2819400" y="0"/>
                  </a:lnTo>
                  <a:lnTo>
                    <a:pt x="2819400" y="2819400"/>
                  </a:lnTo>
                  <a:lnTo>
                    <a:pt x="0" y="2819400"/>
                  </a:lnTo>
                  <a:close/>
                </a:path>
              </a:pathLst>
            </a:cu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67222" tIns="67222" rIns="25211" bIns="25211" rtlCol="0" anchor="ctr" anchorCtr="0"/>
            <a:lstStyle/>
            <a:p>
              <a:pPr algn="ctr" defTabSz="685467"/>
              <a:endParaRPr lang="en-US" spc="-75"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Box 5"/>
            <p:cNvSpPr txBox="1"/>
            <p:nvPr/>
          </p:nvSpPr>
          <p:spPr>
            <a:xfrm>
              <a:off x="3658465" y="4960690"/>
              <a:ext cx="1293554" cy="681707"/>
            </a:xfrm>
            <a:prstGeom prst="rect">
              <a:avLst/>
            </a:prstGeom>
            <a:noFill/>
          </p:spPr>
          <p:txBody>
            <a:bodyPr wrap="none" rtlCol="0">
              <a:spAutoFit/>
            </a:bodyPr>
            <a:lstStyle/>
            <a:p>
              <a:pPr algn="ctr"/>
              <a:r>
                <a:rPr lang="en-US" dirty="0"/>
                <a:t>P</a:t>
              </a:r>
              <a:r>
                <a:rPr lang="en-US" dirty="0" smtClean="0"/>
                <a:t>rotected </a:t>
              </a:r>
            </a:p>
            <a:p>
              <a:pPr algn="ctr"/>
              <a:r>
                <a:rPr lang="en-US" dirty="0"/>
                <a:t>R</a:t>
              </a:r>
              <a:r>
                <a:rPr lang="en-US" dirty="0" smtClean="0"/>
                <a:t>esource</a:t>
              </a:r>
              <a:endParaRPr lang="en-US" dirty="0"/>
            </a:p>
          </p:txBody>
        </p:sp>
      </p:grpSp>
      <p:grpSp>
        <p:nvGrpSpPr>
          <p:cNvPr id="10" name="Group 9"/>
          <p:cNvGrpSpPr/>
          <p:nvPr/>
        </p:nvGrpSpPr>
        <p:grpSpPr>
          <a:xfrm>
            <a:off x="10277201" y="4716462"/>
            <a:ext cx="817836" cy="612545"/>
            <a:chOff x="10071610" y="5425386"/>
            <a:chExt cx="801873" cy="600589"/>
          </a:xfrm>
          <a:solidFill>
            <a:schemeClr val="bg1"/>
          </a:solidFill>
        </p:grpSpPr>
        <p:sp>
          <p:nvSpPr>
            <p:cNvPr id="11" name="Rectangle 10"/>
            <p:cNvSpPr/>
            <p:nvPr/>
          </p:nvSpPr>
          <p:spPr>
            <a:xfrm>
              <a:off x="10071610" y="5425386"/>
              <a:ext cx="801873" cy="6005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12" name="Smiley Face 11"/>
            <p:cNvSpPr/>
            <p:nvPr/>
          </p:nvSpPr>
          <p:spPr>
            <a:xfrm>
              <a:off x="10259100" y="5527007"/>
              <a:ext cx="410561" cy="410561"/>
            </a:xfrm>
            <a:prstGeom prst="smileyFac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grpSp>
      <p:cxnSp>
        <p:nvCxnSpPr>
          <p:cNvPr id="14" name="Straight Arrow Connector 13"/>
          <p:cNvCxnSpPr/>
          <p:nvPr/>
        </p:nvCxnSpPr>
        <p:spPr>
          <a:xfrm flipV="1">
            <a:off x="3516615" y="4410041"/>
            <a:ext cx="4416725" cy="1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a:off x="3520819" y="4640262"/>
            <a:ext cx="435920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5" name="Group 24"/>
          <p:cNvGrpSpPr/>
          <p:nvPr/>
        </p:nvGrpSpPr>
        <p:grpSpPr>
          <a:xfrm>
            <a:off x="2511204" y="4023747"/>
            <a:ext cx="1005411" cy="1378515"/>
            <a:chOff x="2506995" y="5159904"/>
            <a:chExt cx="1005411" cy="1378515"/>
          </a:xfrm>
        </p:grpSpPr>
        <p:grpSp>
          <p:nvGrpSpPr>
            <p:cNvPr id="26" name="Group 25"/>
            <p:cNvGrpSpPr/>
            <p:nvPr/>
          </p:nvGrpSpPr>
          <p:grpSpPr>
            <a:xfrm>
              <a:off x="2506995" y="5159904"/>
              <a:ext cx="1005411" cy="1005411"/>
              <a:chOff x="5361365" y="1445282"/>
              <a:chExt cx="1458210" cy="1458210"/>
            </a:xfrm>
          </p:grpSpPr>
          <p:sp>
            <p:nvSpPr>
              <p:cNvPr id="28" name="Rectangle 27"/>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29" name="Rounded Rectangular Callout 28"/>
              <p:cNvSpPr/>
              <p:nvPr/>
            </p:nvSpPr>
            <p:spPr bwMode="auto">
              <a:xfrm>
                <a:off x="5633270" y="1817814"/>
                <a:ext cx="914400" cy="612648"/>
              </a:xfrm>
              <a:prstGeom prst="wedgeRoundRectCallout">
                <a:avLst>
                  <a:gd name="adj1" fmla="val -39947"/>
                  <a:gd name="adj2" fmla="val 79616"/>
                  <a:gd name="adj3" fmla="val 16667"/>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27" name="TextBox 26"/>
            <p:cNvSpPr txBox="1"/>
            <p:nvPr/>
          </p:nvSpPr>
          <p:spPr>
            <a:xfrm>
              <a:off x="2618467" y="6161734"/>
              <a:ext cx="783451" cy="376685"/>
            </a:xfrm>
            <a:prstGeom prst="rect">
              <a:avLst/>
            </a:prstGeom>
            <a:noFill/>
          </p:spPr>
          <p:txBody>
            <a:bodyPr wrap="none" rtlCol="0">
              <a:spAutoFit/>
            </a:bodyPr>
            <a:lstStyle/>
            <a:p>
              <a:pPr algn="ctr"/>
              <a:r>
                <a:rPr lang="en-US" dirty="0"/>
                <a:t>Client</a:t>
              </a:r>
            </a:p>
          </p:txBody>
        </p:sp>
      </p:grpSp>
      <p:sp>
        <p:nvSpPr>
          <p:cNvPr id="39" name="Rectangle 38"/>
          <p:cNvSpPr/>
          <p:nvPr/>
        </p:nvSpPr>
        <p:spPr bwMode="auto">
          <a:xfrm>
            <a:off x="7934954" y="3460887"/>
            <a:ext cx="991232" cy="2169975"/>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pc="-102" dirty="0" smtClean="0">
                <a:gradFill>
                  <a:gsLst>
                    <a:gs pos="0">
                      <a:srgbClr val="FFFFFF"/>
                    </a:gs>
                    <a:gs pos="100000">
                      <a:srgbClr val="FFFFFF"/>
                    </a:gs>
                  </a:gsLst>
                  <a:lin ang="5400000" scaled="0"/>
                </a:gradFill>
                <a:ea typeface="Segoe UI" pitchFamily="34" charset="0"/>
                <a:cs typeface="Segoe UI" pitchFamily="34" charset="0"/>
              </a:rPr>
              <a:t>Bearer</a:t>
            </a:r>
          </a:p>
          <a:p>
            <a:pPr algn="ctr" defTabSz="932406"/>
            <a:r>
              <a:rPr lang="en-US" spc="-102" dirty="0" err="1" smtClean="0">
                <a:gradFill>
                  <a:gsLst>
                    <a:gs pos="0">
                      <a:srgbClr val="FFFFFF"/>
                    </a:gs>
                    <a:gs pos="100000">
                      <a:srgbClr val="FFFFFF"/>
                    </a:gs>
                  </a:gsLst>
                  <a:lin ang="5400000" scaled="0"/>
                </a:gradFill>
                <a:ea typeface="Segoe UI" pitchFamily="34" charset="0"/>
                <a:cs typeface="Segoe UI" pitchFamily="34" charset="0"/>
              </a:rPr>
              <a:t>Auth</a:t>
            </a:r>
            <a:endParaRPr lang="en-US" spc="-102" dirty="0"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43" name="Group 42"/>
          <p:cNvGrpSpPr/>
          <p:nvPr/>
        </p:nvGrpSpPr>
        <p:grpSpPr>
          <a:xfrm>
            <a:off x="10285138" y="4716462"/>
            <a:ext cx="817836" cy="612545"/>
            <a:chOff x="10071610" y="5425386"/>
            <a:chExt cx="801873" cy="600589"/>
          </a:xfrm>
          <a:solidFill>
            <a:schemeClr val="bg1"/>
          </a:solidFill>
        </p:grpSpPr>
        <p:sp>
          <p:nvSpPr>
            <p:cNvPr id="44" name="Rectangle 43"/>
            <p:cNvSpPr/>
            <p:nvPr/>
          </p:nvSpPr>
          <p:spPr>
            <a:xfrm>
              <a:off x="10071610" y="5425386"/>
              <a:ext cx="801873" cy="60058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sp>
          <p:nvSpPr>
            <p:cNvPr id="45" name="Smiley Face 44"/>
            <p:cNvSpPr/>
            <p:nvPr/>
          </p:nvSpPr>
          <p:spPr>
            <a:xfrm>
              <a:off x="10259100" y="5527007"/>
              <a:ext cx="410561" cy="410561"/>
            </a:xfrm>
            <a:prstGeom prst="smileyFace">
              <a:avLst/>
            </a:prstGeom>
            <a:solidFill>
              <a:schemeClr val="accent3"/>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36"/>
            </a:p>
          </p:txBody>
        </p:sp>
      </p:grpSp>
      <p:grpSp>
        <p:nvGrpSpPr>
          <p:cNvPr id="58" name="Group 57"/>
          <p:cNvGrpSpPr/>
          <p:nvPr/>
        </p:nvGrpSpPr>
        <p:grpSpPr>
          <a:xfrm>
            <a:off x="3627437" y="3906088"/>
            <a:ext cx="692456" cy="425571"/>
            <a:chOff x="648981" y="3927836"/>
            <a:chExt cx="692456" cy="425571"/>
          </a:xfrm>
        </p:grpSpPr>
        <p:sp>
          <p:nvSpPr>
            <p:cNvPr id="55" name="Right Triangle 54"/>
            <p:cNvSpPr/>
            <p:nvPr/>
          </p:nvSpPr>
          <p:spPr bwMode="auto">
            <a:xfrm>
              <a:off x="648981" y="3954463"/>
              <a:ext cx="692456" cy="398944"/>
            </a:xfrm>
            <a:prstGeom prst="rtTriangl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56" name="Right Triangle 55"/>
            <p:cNvSpPr/>
            <p:nvPr/>
          </p:nvSpPr>
          <p:spPr bwMode="auto">
            <a:xfrm flipH="1">
              <a:off x="655637" y="3954462"/>
              <a:ext cx="685800" cy="398944"/>
            </a:xfrm>
            <a:prstGeom prst="rtTriangl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57" name="Isosceles Triangle 56"/>
            <p:cNvSpPr/>
            <p:nvPr/>
          </p:nvSpPr>
          <p:spPr bwMode="auto">
            <a:xfrm flipV="1">
              <a:off x="728509" y="3927836"/>
              <a:ext cx="533400" cy="143799"/>
            </a:xfrm>
            <a:prstGeom prst="triangl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48" name="TextBox 47"/>
          <p:cNvSpPr txBox="1"/>
          <p:nvPr/>
        </p:nvSpPr>
        <p:spPr>
          <a:xfrm>
            <a:off x="7642617" y="3686789"/>
            <a:ext cx="583814" cy="769441"/>
          </a:xfrm>
          <a:prstGeom prst="rect">
            <a:avLst/>
          </a:prstGeom>
          <a:noFill/>
        </p:spPr>
        <p:txBody>
          <a:bodyPr wrap="none" rtlCol="0">
            <a:spAutoFit/>
          </a:bodyPr>
          <a:lstStyle/>
          <a:p>
            <a:r>
              <a:rPr lang="en-US" sz="4400" b="1" dirty="0" smtClean="0">
                <a:ln w="12700" cmpd="sng">
                  <a:solidFill>
                    <a:schemeClr val="accent5"/>
                  </a:solidFill>
                  <a:prstDash val="solid"/>
                </a:ln>
                <a:solidFill>
                  <a:srgbClr val="FF0000"/>
                </a:solidFill>
              </a:rPr>
              <a:t>×</a:t>
            </a:r>
          </a:p>
        </p:txBody>
      </p:sp>
      <p:grpSp>
        <p:nvGrpSpPr>
          <p:cNvPr id="64" name="Group 63"/>
          <p:cNvGrpSpPr/>
          <p:nvPr/>
        </p:nvGrpSpPr>
        <p:grpSpPr>
          <a:xfrm>
            <a:off x="3627437" y="3909891"/>
            <a:ext cx="692456" cy="425571"/>
            <a:chOff x="3627437" y="3909891"/>
            <a:chExt cx="692456" cy="425571"/>
          </a:xfrm>
        </p:grpSpPr>
        <p:grpSp>
          <p:nvGrpSpPr>
            <p:cNvPr id="59" name="Group 58"/>
            <p:cNvGrpSpPr/>
            <p:nvPr/>
          </p:nvGrpSpPr>
          <p:grpSpPr>
            <a:xfrm>
              <a:off x="3627437" y="3909891"/>
              <a:ext cx="692456" cy="425571"/>
              <a:chOff x="648981" y="3927836"/>
              <a:chExt cx="692456" cy="425571"/>
            </a:xfrm>
          </p:grpSpPr>
          <p:sp>
            <p:nvSpPr>
              <p:cNvPr id="60" name="Right Triangle 59"/>
              <p:cNvSpPr/>
              <p:nvPr/>
            </p:nvSpPr>
            <p:spPr bwMode="auto">
              <a:xfrm>
                <a:off x="648981" y="3954463"/>
                <a:ext cx="692456" cy="398944"/>
              </a:xfrm>
              <a:prstGeom prst="rtTriangl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1" name="Right Triangle 60"/>
              <p:cNvSpPr/>
              <p:nvPr/>
            </p:nvSpPr>
            <p:spPr bwMode="auto">
              <a:xfrm flipH="1">
                <a:off x="655637" y="3954462"/>
                <a:ext cx="685800" cy="398944"/>
              </a:xfrm>
              <a:prstGeom prst="rtTriangl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2" name="Isosceles Triangle 61"/>
              <p:cNvSpPr/>
              <p:nvPr/>
            </p:nvSpPr>
            <p:spPr bwMode="auto">
              <a:xfrm flipV="1">
                <a:off x="728509" y="3927836"/>
                <a:ext cx="533400" cy="143799"/>
              </a:xfrm>
              <a:prstGeom prst="triangle">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63" name="Regular Pentagon 62"/>
            <p:cNvSpPr/>
            <p:nvPr/>
          </p:nvSpPr>
          <p:spPr bwMode="auto">
            <a:xfrm>
              <a:off x="3984851" y="3993649"/>
              <a:ext cx="299563" cy="285298"/>
            </a:xfrm>
            <a:prstGeom prst="pentagon">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47" name="TextBox 46"/>
          <p:cNvSpPr txBox="1"/>
          <p:nvPr/>
        </p:nvSpPr>
        <p:spPr>
          <a:xfrm>
            <a:off x="7666495" y="3748344"/>
            <a:ext cx="588623" cy="707886"/>
          </a:xfrm>
          <a:prstGeom prst="rect">
            <a:avLst/>
          </a:prstGeom>
          <a:noFill/>
        </p:spPr>
        <p:txBody>
          <a:bodyPr wrap="none" rtlCol="0">
            <a:spAutoFit/>
          </a:bodyPr>
          <a:lstStyle/>
          <a:p>
            <a:r>
              <a:rPr lang="en-US"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sym typeface="Wingdings" panose="05000000000000000000" pitchFamily="2" charset="2"/>
              </a:rPr>
              <a:t></a:t>
            </a:r>
            <a:endParaRPr lang="en-US" sz="4000" b="1" dirty="0" smtClean="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ndParaRPr>
          </a:p>
        </p:txBody>
      </p:sp>
    </p:spTree>
    <p:extLst>
      <p:ext uri="{BB962C8B-B14F-4D97-AF65-F5344CB8AC3E}">
        <p14:creationId xmlns:p14="http://schemas.microsoft.com/office/powerpoint/2010/main" val="26622821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4.723E-6 4.13073E-7 L 0.295 0.00113 " pathEditMode="relative" rAng="0" ptsTypes="AA">
                                      <p:cBhvr>
                                        <p:cTn id="8" dur="2000" fill="hold"/>
                                        <p:tgtEl>
                                          <p:spTgt spid="58"/>
                                        </p:tgtEl>
                                        <p:attrNameLst>
                                          <p:attrName>ppt_x</p:attrName>
                                          <p:attrName>ppt_y</p:attrName>
                                        </p:attrNameLst>
                                      </p:cBhvr>
                                      <p:rCtr x="14743" y="45"/>
                                    </p:animMotion>
                                  </p:childTnLst>
                                </p:cTn>
                              </p:par>
                            </p:childTnLst>
                          </p:cTn>
                        </p:par>
                        <p:par>
                          <p:cTn id="9" fill="hold">
                            <p:stCondLst>
                              <p:cond delay="2000"/>
                            </p:stCondLst>
                            <p:childTnLst>
                              <p:par>
                                <p:cTn id="10" presetID="1" presetClass="entr" presetSubtype="0" fill="hold" grpId="0" nodeType="afterEffect">
                                  <p:stCondLst>
                                    <p:cond delay="0"/>
                                  </p:stCondLst>
                                  <p:childTnLst>
                                    <p:set>
                                      <p:cBhvr>
                                        <p:cTn id="11" dur="1" fill="hold">
                                          <p:stCondLst>
                                            <p:cond delay="0"/>
                                          </p:stCondLst>
                                        </p:cTn>
                                        <p:tgtEl>
                                          <p:spTgt spid="4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1" nodeType="clickEffect">
                                  <p:stCondLst>
                                    <p:cond delay="0"/>
                                  </p:stCondLst>
                                  <p:childTnLst>
                                    <p:set>
                                      <p:cBhvr>
                                        <p:cTn id="15" dur="1" fill="hold">
                                          <p:stCondLst>
                                            <p:cond delay="0"/>
                                          </p:stCondLst>
                                        </p:cTn>
                                        <p:tgtEl>
                                          <p:spTgt spid="48"/>
                                        </p:tgtEl>
                                        <p:attrNameLst>
                                          <p:attrName>style.visibility</p:attrName>
                                        </p:attrNameLst>
                                      </p:cBhvr>
                                      <p:to>
                                        <p:strVal val="hidden"/>
                                      </p:to>
                                    </p:set>
                                  </p:childTnLst>
                                </p:cTn>
                              </p:par>
                              <p:par>
                                <p:cTn id="16" presetID="1" presetClass="exit" presetSubtype="0" fill="hold" nodeType="withEffect">
                                  <p:stCondLst>
                                    <p:cond delay="0"/>
                                  </p:stCondLst>
                                  <p:childTnLst>
                                    <p:set>
                                      <p:cBhvr>
                                        <p:cTn id="17" dur="1" fill="hold">
                                          <p:stCondLst>
                                            <p:cond delay="0"/>
                                          </p:stCondLst>
                                        </p:cTn>
                                        <p:tgtEl>
                                          <p:spTgt spid="58"/>
                                        </p:tgtEl>
                                        <p:attrNameLst>
                                          <p:attrName>style.visibility</p:attrName>
                                        </p:attrNameLst>
                                      </p:cBhvr>
                                      <p:to>
                                        <p:strVal val="hidden"/>
                                      </p:to>
                                    </p:set>
                                  </p:childTnLst>
                                </p:cTn>
                              </p:par>
                              <p:par>
                                <p:cTn id="18" presetID="1" presetClass="entr" presetSubtype="0" fill="hold" nodeType="withEffect">
                                  <p:stCondLst>
                                    <p:cond delay="0"/>
                                  </p:stCondLst>
                                  <p:childTnLst>
                                    <p:set>
                                      <p:cBhvr>
                                        <p:cTn id="19" dur="1" fill="hold">
                                          <p:stCondLst>
                                            <p:cond delay="0"/>
                                          </p:stCondLst>
                                        </p:cTn>
                                        <p:tgtEl>
                                          <p:spTgt spid="6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42" presetClass="path" presetSubtype="0" accel="50000" decel="50000" fill="hold" nodeType="clickEffect">
                                  <p:stCondLst>
                                    <p:cond delay="0"/>
                                  </p:stCondLst>
                                  <p:childTnLst>
                                    <p:animMotion origin="layout" path="M -4.723E-6 -3.51339E-6 L 0.29692 0.00023 " pathEditMode="relative" rAng="0" ptsTypes="AA">
                                      <p:cBhvr>
                                        <p:cTn id="23" dur="2000" fill="hold"/>
                                        <p:tgtEl>
                                          <p:spTgt spid="64"/>
                                        </p:tgtEl>
                                        <p:attrNameLst>
                                          <p:attrName>ppt_x</p:attrName>
                                          <p:attrName>ppt_y</p:attrName>
                                        </p:attrNameLst>
                                      </p:cBhvr>
                                      <p:rCtr x="14846" y="0"/>
                                    </p:animMotion>
                                  </p:childTnLst>
                                </p:cTn>
                              </p:par>
                            </p:childTnLst>
                          </p:cTn>
                        </p:par>
                        <p:par>
                          <p:cTn id="24" fill="hold">
                            <p:stCondLst>
                              <p:cond delay="2000"/>
                            </p:stCondLst>
                            <p:childTnLst>
                              <p:par>
                                <p:cTn id="25" presetID="1"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par>
                                <p:cTn id="27" presetID="42" presetClass="path" presetSubtype="0" accel="50000" decel="50000" fill="hold" nodeType="withEffect">
                                  <p:stCondLst>
                                    <p:cond delay="0"/>
                                  </p:stCondLst>
                                  <p:childTnLst>
                                    <p:animMotion origin="layout" path="M -3.47204E-6 -1.66591E-6 L -0.70092 0.0025 " pathEditMode="relative" rAng="0" ptsTypes="AA">
                                      <p:cBhvr>
                                        <p:cTn id="28" dur="2000" fill="hold"/>
                                        <p:tgtEl>
                                          <p:spTgt spid="10"/>
                                        </p:tgtEl>
                                        <p:attrNameLst>
                                          <p:attrName>ppt_x</p:attrName>
                                          <p:attrName>ppt_y</p:attrName>
                                        </p:attrNameLst>
                                      </p:cBhvr>
                                      <p:rCtr x="-35052" y="11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8" grpId="1"/>
      <p:bldP spid="4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OAuth</a:t>
            </a:r>
            <a:r>
              <a:rPr lang="en-US" dirty="0" smtClean="0"/>
              <a:t> 2.0 Bearer token support</a:t>
            </a:r>
            <a:endParaRPr lang="en-US" dirty="0"/>
          </a:p>
        </p:txBody>
      </p:sp>
      <p:sp>
        <p:nvSpPr>
          <p:cNvPr id="3" name="Text Placeholder 2"/>
          <p:cNvSpPr>
            <a:spLocks noGrp="1"/>
          </p:cNvSpPr>
          <p:nvPr>
            <p:ph type="body" sz="quarter" idx="10"/>
          </p:nvPr>
        </p:nvSpPr>
        <p:spPr/>
        <p:txBody>
          <a:bodyPr/>
          <a:lstStyle/>
          <a:p>
            <a:r>
              <a:rPr lang="en-US" sz="1800" dirty="0" smtClean="0">
                <a:solidFill>
                  <a:schemeClr val="tx2">
                    <a:lumMod val="60000"/>
                    <a:lumOff val="40000"/>
                  </a:schemeClr>
                </a:solidFill>
                <a:latin typeface="Consolas" panose="020B0609020204030204" pitchFamily="49" charset="0"/>
                <a:cs typeface="Consolas" panose="020B0609020204030204" pitchFamily="49" charset="0"/>
              </a:rPr>
              <a:t>public class </a:t>
            </a:r>
            <a:r>
              <a:rPr lang="en-US" sz="1800" dirty="0" smtClean="0">
                <a:solidFill>
                  <a:schemeClr val="accent6">
                    <a:lumMod val="75000"/>
                  </a:schemeClr>
                </a:solidFill>
                <a:latin typeface="Consolas" panose="020B0609020204030204" pitchFamily="49" charset="0"/>
                <a:cs typeface="Consolas" panose="020B0609020204030204" pitchFamily="49" charset="0"/>
              </a:rPr>
              <a:t>Startup</a:t>
            </a:r>
          </a:p>
          <a:p>
            <a:r>
              <a:rPr lang="en-US" sz="1800" dirty="0">
                <a:latin typeface="Consolas" panose="020B0609020204030204" pitchFamily="49" charset="0"/>
                <a:cs typeface="Consolas" panose="020B0609020204030204" pitchFamily="49" charset="0"/>
              </a:rPr>
              <a:t>{</a:t>
            </a:r>
            <a:endParaRPr lang="en-US" sz="1800" dirty="0" smtClean="0">
              <a:latin typeface="Consolas" panose="020B0609020204030204" pitchFamily="49" charset="0"/>
              <a:cs typeface="Consolas" panose="020B0609020204030204" pitchFamily="49" charset="0"/>
            </a:endParaRPr>
          </a:p>
          <a:p>
            <a:r>
              <a:rPr lang="en-US" sz="1800" dirty="0" smtClean="0">
                <a:latin typeface="Consolas" panose="020B0609020204030204" pitchFamily="49" charset="0"/>
                <a:cs typeface="Consolas" panose="020B0609020204030204" pitchFamily="49" charset="0"/>
              </a:rPr>
              <a:t>    </a:t>
            </a:r>
            <a:r>
              <a:rPr lang="en-US" sz="1800" dirty="0" smtClean="0">
                <a:solidFill>
                  <a:schemeClr val="tx2">
                    <a:lumMod val="60000"/>
                    <a:lumOff val="40000"/>
                  </a:schemeClr>
                </a:solidFill>
                <a:latin typeface="Consolas" panose="020B0609020204030204" pitchFamily="49" charset="0"/>
                <a:cs typeface="Consolas" panose="020B0609020204030204" pitchFamily="49" charset="0"/>
              </a:rPr>
              <a:t>public </a:t>
            </a:r>
            <a:r>
              <a:rPr lang="en-US" sz="1800" dirty="0">
                <a:solidFill>
                  <a:schemeClr val="tx2">
                    <a:lumMod val="60000"/>
                    <a:lumOff val="40000"/>
                  </a:schemeClr>
                </a:solidFill>
                <a:latin typeface="Consolas" panose="020B0609020204030204" pitchFamily="49" charset="0"/>
                <a:cs typeface="Consolas" panose="020B0609020204030204" pitchFamily="49" charset="0"/>
              </a:rPr>
              <a:t>void </a:t>
            </a:r>
            <a:r>
              <a:rPr lang="en-US" sz="1800" dirty="0" err="1" smtClean="0">
                <a:latin typeface="Consolas" panose="020B0609020204030204" pitchFamily="49" charset="0"/>
                <a:cs typeface="Consolas" panose="020B0609020204030204" pitchFamily="49" charset="0"/>
              </a:rPr>
              <a:t>ConfigureAuth</a:t>
            </a:r>
            <a:r>
              <a:rPr lang="en-US" sz="1800" dirty="0" smtClean="0">
                <a:latin typeface="Consolas" panose="020B0609020204030204" pitchFamily="49" charset="0"/>
                <a:cs typeface="Consolas" panose="020B0609020204030204" pitchFamily="49" charset="0"/>
              </a:rPr>
              <a:t>(</a:t>
            </a:r>
            <a:r>
              <a:rPr lang="en-US" sz="1800" dirty="0" err="1" smtClean="0">
                <a:solidFill>
                  <a:schemeClr val="accent6">
                    <a:lumMod val="75000"/>
                  </a:schemeClr>
                </a:solidFill>
                <a:latin typeface="Consolas" panose="020B0609020204030204" pitchFamily="49" charset="0"/>
                <a:cs typeface="Consolas" panose="020B0609020204030204" pitchFamily="49" charset="0"/>
              </a:rPr>
              <a:t>IAppBuilder</a:t>
            </a:r>
            <a:r>
              <a:rPr lang="en-US" sz="1800" dirty="0" smtClean="0">
                <a:latin typeface="Consolas" panose="020B0609020204030204" pitchFamily="49" charset="0"/>
                <a:cs typeface="Consolas" panose="020B0609020204030204" pitchFamily="49" charset="0"/>
              </a:rPr>
              <a:t> app</a:t>
            </a:r>
            <a:r>
              <a:rPr lang="en-US" sz="1800" dirty="0">
                <a:latin typeface="Consolas" panose="020B0609020204030204" pitchFamily="49" charset="0"/>
                <a:cs typeface="Consolas" panose="020B0609020204030204" pitchFamily="49" charset="0"/>
              </a:rPr>
              <a:t>)</a:t>
            </a:r>
          </a:p>
          <a:p>
            <a:r>
              <a:rPr lang="en-US" sz="1800" dirty="0" smtClean="0">
                <a:latin typeface="Consolas" panose="020B0609020204030204" pitchFamily="49" charset="0"/>
                <a:cs typeface="Consolas" panose="020B0609020204030204" pitchFamily="49" charset="0"/>
              </a:rPr>
              <a:t>    {</a:t>
            </a:r>
          </a:p>
          <a:p>
            <a:r>
              <a:rPr lang="en-US" sz="1800" dirty="0" smtClean="0">
                <a:latin typeface="Consolas" panose="020B0609020204030204" pitchFamily="49" charset="0"/>
                <a:cs typeface="Consolas" panose="020B0609020204030204" pitchFamily="49" charset="0"/>
              </a:rPr>
              <a:t>        </a:t>
            </a:r>
            <a:r>
              <a:rPr lang="en-US" sz="1800" dirty="0">
                <a:solidFill>
                  <a:schemeClr val="accent4">
                    <a:lumMod val="75000"/>
                  </a:schemeClr>
                </a:solidFill>
                <a:latin typeface="Consolas" panose="020B0609020204030204" pitchFamily="49" charset="0"/>
                <a:cs typeface="Consolas" panose="020B0609020204030204" pitchFamily="49" charset="0"/>
              </a:rPr>
              <a:t>// Enable the application to use </a:t>
            </a:r>
            <a:r>
              <a:rPr lang="en-US" sz="1800" dirty="0" err="1" smtClean="0">
                <a:solidFill>
                  <a:schemeClr val="accent4">
                    <a:lumMod val="75000"/>
                  </a:schemeClr>
                </a:solidFill>
                <a:latin typeface="Consolas" panose="020B0609020204030204" pitchFamily="49" charset="0"/>
                <a:cs typeface="Consolas" panose="020B0609020204030204" pitchFamily="49" charset="0"/>
              </a:rPr>
              <a:t>OAuth</a:t>
            </a:r>
            <a:r>
              <a:rPr lang="en-US" sz="1800" dirty="0" smtClean="0">
                <a:solidFill>
                  <a:schemeClr val="accent4">
                    <a:lumMod val="75000"/>
                  </a:schemeClr>
                </a:solidFill>
                <a:latin typeface="Consolas" panose="020B0609020204030204" pitchFamily="49" charset="0"/>
                <a:cs typeface="Consolas" panose="020B0609020204030204" pitchFamily="49" charset="0"/>
              </a:rPr>
              <a:t> 2.0 bearer </a:t>
            </a:r>
            <a:r>
              <a:rPr lang="en-US" sz="1800" dirty="0">
                <a:solidFill>
                  <a:schemeClr val="accent4">
                    <a:lumMod val="75000"/>
                  </a:schemeClr>
                </a:solidFill>
                <a:latin typeface="Consolas" panose="020B0609020204030204" pitchFamily="49" charset="0"/>
                <a:cs typeface="Consolas" panose="020B0609020204030204" pitchFamily="49" charset="0"/>
              </a:rPr>
              <a:t>tokens to authenticate users</a:t>
            </a:r>
          </a:p>
          <a:p>
            <a:r>
              <a:rPr lang="en-US" sz="1800" dirty="0">
                <a:latin typeface="Consolas" panose="020B0609020204030204" pitchFamily="49" charset="0"/>
                <a:cs typeface="Consolas" panose="020B0609020204030204" pitchFamily="49" charset="0"/>
              </a:rPr>
              <a:t>        </a:t>
            </a:r>
            <a:r>
              <a:rPr lang="en-US" sz="1800" dirty="0" err="1">
                <a:latin typeface="Consolas" panose="020B0609020204030204" pitchFamily="49" charset="0"/>
                <a:cs typeface="Consolas" panose="020B0609020204030204" pitchFamily="49" charset="0"/>
              </a:rPr>
              <a:t>app.UseOAuthBearerAuthentication</a:t>
            </a:r>
            <a:r>
              <a:rPr lang="en-US" sz="1800" dirty="0">
                <a:latin typeface="Consolas" panose="020B0609020204030204" pitchFamily="49" charset="0"/>
                <a:cs typeface="Consolas" panose="020B0609020204030204" pitchFamily="49" charset="0"/>
              </a:rPr>
              <a:t>(</a:t>
            </a:r>
            <a:r>
              <a:rPr lang="en-US" sz="1800" dirty="0">
                <a:solidFill>
                  <a:schemeClr val="tx2">
                    <a:lumMod val="60000"/>
                    <a:lumOff val="40000"/>
                  </a:schemeClr>
                </a:solidFill>
                <a:latin typeface="Consolas" panose="020B0609020204030204" pitchFamily="49" charset="0"/>
                <a:cs typeface="Consolas" panose="020B0609020204030204" pitchFamily="49" charset="0"/>
              </a:rPr>
              <a:t>new</a:t>
            </a:r>
            <a:r>
              <a:rPr lang="en-US" sz="1800" dirty="0">
                <a:latin typeface="Consolas" panose="020B0609020204030204" pitchFamily="49" charset="0"/>
                <a:cs typeface="Consolas" panose="020B0609020204030204" pitchFamily="49" charset="0"/>
              </a:rPr>
              <a:t> </a:t>
            </a:r>
            <a:r>
              <a:rPr lang="en-US" sz="1800" dirty="0" err="1">
                <a:solidFill>
                  <a:schemeClr val="accent6">
                    <a:lumMod val="75000"/>
                  </a:schemeClr>
                </a:solidFill>
                <a:latin typeface="Consolas" panose="020B0609020204030204" pitchFamily="49" charset="0"/>
                <a:cs typeface="Consolas" panose="020B0609020204030204" pitchFamily="49" charset="0"/>
              </a:rPr>
              <a:t>OAuthBearerAuthenticationOptions</a:t>
            </a:r>
            <a:r>
              <a:rPr lang="en-US" sz="1800" dirty="0">
                <a:latin typeface="Consolas" panose="020B0609020204030204" pitchFamily="49" charset="0"/>
                <a:cs typeface="Consolas" panose="020B0609020204030204" pitchFamily="49" charset="0"/>
              </a:rPr>
              <a:t>());</a:t>
            </a:r>
          </a:p>
          <a:p>
            <a:r>
              <a:rPr lang="en-US" sz="1800" dirty="0" smtClean="0">
                <a:latin typeface="Consolas" panose="020B0609020204030204" pitchFamily="49" charset="0"/>
                <a:cs typeface="Consolas" panose="020B0609020204030204" pitchFamily="49" charset="0"/>
              </a:rPr>
              <a:t>    }</a:t>
            </a:r>
          </a:p>
          <a:p>
            <a:r>
              <a:rPr lang="en-US" sz="1800" dirty="0">
                <a:latin typeface="Consolas" panose="020B0609020204030204" pitchFamily="49" charset="0"/>
                <a:cs typeface="Consolas" panose="020B0609020204030204" pitchFamily="49" charset="0"/>
              </a:rPr>
              <a:t>}</a:t>
            </a:r>
          </a:p>
        </p:txBody>
      </p:sp>
    </p:spTree>
    <p:extLst>
      <p:ext uri="{BB962C8B-B14F-4D97-AF65-F5344CB8AC3E}">
        <p14:creationId xmlns:p14="http://schemas.microsoft.com/office/powerpoint/2010/main" val="39871568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OAuth</a:t>
            </a:r>
            <a:r>
              <a:rPr lang="en-US" dirty="0" smtClean="0"/>
              <a:t> 2.0 authorization server support</a:t>
            </a:r>
            <a:endParaRPr lang="en-US" dirty="0"/>
          </a:p>
        </p:txBody>
      </p:sp>
      <p:sp>
        <p:nvSpPr>
          <p:cNvPr id="3" name="Text Placeholder 2"/>
          <p:cNvSpPr>
            <a:spLocks noGrp="1"/>
          </p:cNvSpPr>
          <p:nvPr>
            <p:ph type="body" sz="quarter" idx="10"/>
          </p:nvPr>
        </p:nvSpPr>
        <p:spPr/>
        <p:txBody>
          <a:bodyPr/>
          <a:lstStyle/>
          <a:p>
            <a:r>
              <a:rPr lang="en-US" dirty="0" smtClean="0"/>
              <a:t>Two options:</a:t>
            </a:r>
          </a:p>
          <a:p>
            <a:r>
              <a:rPr lang="en-US" dirty="0" smtClean="0"/>
              <a:t>1. Host your own</a:t>
            </a:r>
          </a:p>
          <a:p>
            <a:pPr lvl="1"/>
            <a:r>
              <a:rPr lang="en-US" dirty="0" smtClean="0"/>
              <a:t>Simple </a:t>
            </a:r>
            <a:r>
              <a:rPr lang="en-US" dirty="0" err="1" smtClean="0"/>
              <a:t>authz</a:t>
            </a:r>
            <a:r>
              <a:rPr lang="en-US" dirty="0" smtClean="0"/>
              <a:t> server in preview Single Page Application template code</a:t>
            </a:r>
          </a:p>
          <a:p>
            <a:pPr lvl="1"/>
            <a:r>
              <a:rPr lang="en-US" dirty="0" err="1" smtClean="0"/>
              <a:t>Authz</a:t>
            </a:r>
            <a:r>
              <a:rPr lang="en-US" dirty="0" smtClean="0"/>
              <a:t> server support in OWIN middleware (future)</a:t>
            </a:r>
          </a:p>
          <a:p>
            <a:r>
              <a:rPr lang="en-US" dirty="0" smtClean="0"/>
              <a:t>2. Use an existing one</a:t>
            </a:r>
          </a:p>
          <a:p>
            <a:pPr lvl="1"/>
            <a:r>
              <a:rPr lang="en-US" dirty="0" smtClean="0"/>
              <a:t>Windows Azure Active Directory</a:t>
            </a:r>
          </a:p>
          <a:p>
            <a:pPr lvl="1"/>
            <a:r>
              <a:rPr lang="en-US" dirty="0" smtClean="0"/>
              <a:t>Active Directory Federation Services in Window Server 2012 R2</a:t>
            </a:r>
          </a:p>
        </p:txBody>
      </p:sp>
    </p:spTree>
    <p:extLst>
      <p:ext uri="{BB962C8B-B14F-4D97-AF65-F5344CB8AC3E}">
        <p14:creationId xmlns:p14="http://schemas.microsoft.com/office/powerpoint/2010/main" val="156536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 My first secure Web API using </a:t>
            </a:r>
            <a:r>
              <a:rPr lang="en-US" dirty="0" err="1" smtClean="0"/>
              <a:t>OAuth</a:t>
            </a:r>
            <a:r>
              <a:rPr lang="en-US" dirty="0" smtClean="0"/>
              <a:t> 2.0</a:t>
            </a:r>
            <a:endParaRPr lang="en-US" dirty="0"/>
          </a:p>
        </p:txBody>
      </p:sp>
    </p:spTree>
    <p:extLst>
      <p:ext uri="{BB962C8B-B14F-4D97-AF65-F5344CB8AC3E}">
        <p14:creationId xmlns:p14="http://schemas.microsoft.com/office/powerpoint/2010/main" val="190832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Supporting multiple clients with portable libs</a:t>
            </a:r>
            <a:endParaRPr lang="en-US" dirty="0"/>
          </a:p>
        </p:txBody>
      </p:sp>
      <p:sp>
        <p:nvSpPr>
          <p:cNvPr id="3" name="Oval 2"/>
          <p:cNvSpPr/>
          <p:nvPr/>
        </p:nvSpPr>
        <p:spPr bwMode="auto">
          <a:xfrm>
            <a:off x="5456237" y="1592262"/>
            <a:ext cx="1752600" cy="1752600"/>
          </a:xfrm>
          <a:prstGeom prst="ellipse">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91440" rIns="0" bIns="34294" rtlCol="0" anchor="ctr" anchorCtr="0"/>
          <a:lstStyle/>
          <a:p>
            <a:pPr algn="ctr" defTabSz="932406"/>
            <a:r>
              <a:rPr lang="en-US" sz="2400" spc="-102" dirty="0">
                <a:gradFill>
                  <a:gsLst>
                    <a:gs pos="0">
                      <a:srgbClr val="FFFFFF"/>
                    </a:gs>
                    <a:gs pos="100000">
                      <a:srgbClr val="FFFFFF"/>
                    </a:gs>
                  </a:gsLst>
                  <a:lin ang="5400000" scaled="0"/>
                </a:gradFill>
                <a:ea typeface="Segoe UI" pitchFamily="34" charset="0"/>
                <a:cs typeface="Segoe UI" pitchFamily="34" charset="0"/>
              </a:rPr>
              <a:t>Web API</a:t>
            </a:r>
          </a:p>
        </p:txBody>
      </p:sp>
      <p:sp>
        <p:nvSpPr>
          <p:cNvPr id="4" name="Rectangle 3"/>
          <p:cNvSpPr/>
          <p:nvPr/>
        </p:nvSpPr>
        <p:spPr bwMode="auto">
          <a:xfrm>
            <a:off x="5570537" y="4507633"/>
            <a:ext cx="1524000" cy="15240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91440" rIns="0" bIns="91440" rtlCol="0" anchor="ctr" anchorCtr="0"/>
          <a:lstStyle/>
          <a:p>
            <a:pPr algn="ctr" defTabSz="932406"/>
            <a:r>
              <a:rPr lang="en-US" sz="2400" spc="-102" dirty="0">
                <a:gradFill>
                  <a:gsLst>
                    <a:gs pos="0">
                      <a:srgbClr val="FFFFFF"/>
                    </a:gs>
                    <a:gs pos="100000">
                      <a:srgbClr val="FFFFFF"/>
                    </a:gs>
                  </a:gsLst>
                  <a:lin ang="5400000" scaled="0"/>
                </a:gradFill>
                <a:ea typeface="Segoe UI" pitchFamily="34" charset="0"/>
                <a:cs typeface="Segoe UI" pitchFamily="34" charset="0"/>
              </a:rPr>
              <a:t>Single </a:t>
            </a:r>
            <a:r>
              <a:rPr lang="en-US" sz="2400" spc="-102" dirty="0" smtClean="0">
                <a:gradFill>
                  <a:gsLst>
                    <a:gs pos="0">
                      <a:srgbClr val="FFFFFF"/>
                    </a:gs>
                    <a:gs pos="100000">
                      <a:srgbClr val="FFFFFF"/>
                    </a:gs>
                  </a:gsLst>
                  <a:lin ang="5400000" scaled="0"/>
                </a:gradFill>
                <a:ea typeface="Segoe UI" pitchFamily="34" charset="0"/>
                <a:cs typeface="Segoe UI" pitchFamily="34" charset="0"/>
              </a:rPr>
              <a:t/>
            </a:r>
            <a:br>
              <a:rPr lang="en-US" sz="2400" spc="-102" dirty="0" smtClean="0">
                <a:gradFill>
                  <a:gsLst>
                    <a:gs pos="0">
                      <a:srgbClr val="FFFFFF"/>
                    </a:gs>
                    <a:gs pos="100000">
                      <a:srgbClr val="FFFFFF"/>
                    </a:gs>
                  </a:gsLst>
                  <a:lin ang="5400000" scaled="0"/>
                </a:gradFill>
                <a:ea typeface="Segoe UI" pitchFamily="34" charset="0"/>
                <a:cs typeface="Segoe UI" pitchFamily="34" charset="0"/>
              </a:rPr>
            </a:br>
            <a:r>
              <a:rPr lang="en-US" sz="2400" spc="-102" dirty="0" smtClean="0">
                <a:gradFill>
                  <a:gsLst>
                    <a:gs pos="0">
                      <a:srgbClr val="FFFFFF"/>
                    </a:gs>
                    <a:gs pos="100000">
                      <a:srgbClr val="FFFFFF"/>
                    </a:gs>
                  </a:gsLst>
                  <a:lin ang="5400000" scaled="0"/>
                </a:gradFill>
                <a:ea typeface="Segoe UI" pitchFamily="34" charset="0"/>
                <a:cs typeface="Segoe UI" pitchFamily="34" charset="0"/>
              </a:rPr>
              <a:t>Page </a:t>
            </a:r>
            <a:r>
              <a:rPr lang="en-US" sz="2400" spc="-102" dirty="0">
                <a:gradFill>
                  <a:gsLst>
                    <a:gs pos="0">
                      <a:srgbClr val="FFFFFF"/>
                    </a:gs>
                    <a:gs pos="100000">
                      <a:srgbClr val="FFFFFF"/>
                    </a:gs>
                  </a:gsLst>
                  <a:lin ang="5400000" scaled="0"/>
                </a:gradFill>
                <a:ea typeface="Segoe UI" pitchFamily="34" charset="0"/>
                <a:cs typeface="Segoe UI" pitchFamily="34" charset="0"/>
              </a:rPr>
              <a:t>App</a:t>
            </a:r>
          </a:p>
        </p:txBody>
      </p:sp>
      <p:sp>
        <p:nvSpPr>
          <p:cNvPr id="5" name="Rectangle 4"/>
          <p:cNvSpPr/>
          <p:nvPr/>
        </p:nvSpPr>
        <p:spPr bwMode="auto">
          <a:xfrm>
            <a:off x="3932237" y="4507633"/>
            <a:ext cx="1524000" cy="152400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91440" rIns="0" bIns="91440" rtlCol="0" anchor="ctr"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Windows Store App</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 name="Rectangle 5"/>
          <p:cNvSpPr/>
          <p:nvPr/>
        </p:nvSpPr>
        <p:spPr bwMode="auto">
          <a:xfrm>
            <a:off x="7208837" y="4496231"/>
            <a:ext cx="1524000" cy="1524000"/>
          </a:xfrm>
          <a:prstGeom prst="rect">
            <a:avLst/>
          </a:prstGeom>
          <a:solidFill>
            <a:srgbClr val="E34A2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0" tIns="91440" rIns="0" bIns="91440" rtlCol="0" anchor="ctr"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Windows Phone App</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 name="Down Arrow 6"/>
          <p:cNvSpPr/>
          <p:nvPr/>
        </p:nvSpPr>
        <p:spPr bwMode="auto">
          <a:xfrm rot="2588149">
            <a:off x="4951216" y="3090940"/>
            <a:ext cx="540594" cy="1411176"/>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 name="Down Arrow 7"/>
          <p:cNvSpPr/>
          <p:nvPr/>
        </p:nvSpPr>
        <p:spPr bwMode="auto">
          <a:xfrm rot="19011851" flipH="1">
            <a:off x="7161017" y="3082571"/>
            <a:ext cx="540594" cy="1411176"/>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 name="Down Arrow 8"/>
          <p:cNvSpPr/>
          <p:nvPr/>
        </p:nvSpPr>
        <p:spPr bwMode="auto">
          <a:xfrm flipH="1">
            <a:off x="6065837" y="3497263"/>
            <a:ext cx="540594" cy="838200"/>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p:cNvSpPr/>
          <p:nvPr/>
        </p:nvSpPr>
        <p:spPr bwMode="auto">
          <a:xfrm>
            <a:off x="3932237" y="6164262"/>
            <a:ext cx="4800600" cy="589829"/>
          </a:xfrm>
          <a:prstGeom prst="rect">
            <a:avLst/>
          </a:prstGeom>
          <a:solidFill>
            <a:schemeClr val="accent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r>
              <a:rPr lang="en-US" sz="2400" spc="-102" dirty="0" smtClean="0">
                <a:gradFill>
                  <a:gsLst>
                    <a:gs pos="0">
                      <a:srgbClr val="FFFFFF"/>
                    </a:gs>
                    <a:gs pos="100000">
                      <a:srgbClr val="FFFFFF"/>
                    </a:gs>
                  </a:gsLst>
                  <a:lin ang="5400000" scaled="0"/>
                </a:gradFill>
                <a:ea typeface="Segoe UI" pitchFamily="34" charset="0"/>
                <a:cs typeface="Segoe UI" pitchFamily="34" charset="0"/>
              </a:rPr>
              <a:t>Portable Web API Client</a:t>
            </a:r>
            <a:endParaRPr lang="en-US" sz="2400" spc="-102" dirty="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2354932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10"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 One Web API, multiple clients</a:t>
            </a:r>
            <a:endParaRPr lang="en-US" dirty="0"/>
          </a:p>
        </p:txBody>
      </p:sp>
    </p:spTree>
    <p:extLst>
      <p:ext uri="{BB962C8B-B14F-4D97-AF65-F5344CB8AC3E}">
        <p14:creationId xmlns:p14="http://schemas.microsoft.com/office/powerpoint/2010/main" val="2721847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5"/>
          </p:nvPr>
        </p:nvSpPr>
        <p:spPr>
          <a:xfrm>
            <a:off x="4770438" y="3475148"/>
            <a:ext cx="7391400" cy="914400"/>
          </a:xfrm>
        </p:spPr>
        <p:txBody>
          <a:bodyPr/>
          <a:lstStyle/>
          <a:p>
            <a:r>
              <a:rPr lang="en-US" dirty="0"/>
              <a:t>Attribute routing</a:t>
            </a:r>
          </a:p>
          <a:p>
            <a:r>
              <a:rPr lang="en-US" dirty="0" smtClean="0"/>
              <a:t>OWIN integration</a:t>
            </a:r>
          </a:p>
          <a:p>
            <a:r>
              <a:rPr lang="en-US" dirty="0" smtClean="0"/>
              <a:t>Easier to unit test (</a:t>
            </a:r>
            <a:r>
              <a:rPr lang="en-US" dirty="0" err="1" smtClean="0"/>
              <a:t>IHttpActionResult</a:t>
            </a:r>
            <a:r>
              <a:rPr lang="en-US" dirty="0" smtClean="0"/>
              <a:t>)</a:t>
            </a:r>
          </a:p>
          <a:p>
            <a:r>
              <a:rPr lang="en-US" dirty="0" smtClean="0"/>
              <a:t>Portable Web API clients</a:t>
            </a:r>
          </a:p>
          <a:p>
            <a:r>
              <a:rPr lang="en-US" dirty="0" smtClean="0"/>
              <a:t>OData</a:t>
            </a:r>
            <a:r>
              <a:rPr lang="en-US" dirty="0"/>
              <a:t>: $select, $expand, $</a:t>
            </a:r>
            <a:r>
              <a:rPr lang="en-US" dirty="0" smtClean="0"/>
              <a:t>batch</a:t>
            </a:r>
          </a:p>
          <a:p>
            <a:r>
              <a:rPr lang="en-US" dirty="0" smtClean="0"/>
              <a:t>Request batching</a:t>
            </a:r>
          </a:p>
          <a:p>
            <a:r>
              <a:rPr lang="en-US" dirty="0" smtClean="0"/>
              <a:t>Web </a:t>
            </a:r>
            <a:r>
              <a:rPr lang="en-US" dirty="0"/>
              <a:t>API </a:t>
            </a:r>
            <a:r>
              <a:rPr lang="en-US" dirty="0" smtClean="0"/>
              <a:t>security (CORS, </a:t>
            </a:r>
            <a:r>
              <a:rPr lang="en-US" dirty="0" err="1" smtClean="0"/>
              <a:t>OAuth</a:t>
            </a:r>
            <a:r>
              <a:rPr lang="en-US" dirty="0" smtClean="0"/>
              <a:t> 2.0)</a:t>
            </a:r>
            <a:endParaRPr lang="en-US" dirty="0"/>
          </a:p>
        </p:txBody>
      </p:sp>
      <p:pic>
        <p:nvPicPr>
          <p:cNvPr id="4" name="Picture Placeholder 3"/>
          <p:cNvPicPr>
            <a:picLocks noGrp="1" noChangeAspect="1"/>
          </p:cNvPicPr>
          <p:nvPr>
            <p:ph type="pic" sz="quarter" idx="16"/>
          </p:nvPr>
        </p:nvPicPr>
        <p:blipFill rotWithShape="1">
          <a:blip r:embed="rId2" cstate="email">
            <a:extLst>
              <a:ext uri="{28A0092B-C50C-407E-A947-70E740481C1C}">
                <a14:useLocalDpi xmlns:a14="http://schemas.microsoft.com/office/drawing/2010/main"/>
              </a:ext>
            </a:extLst>
          </a:blip>
          <a:srcRect l="16545" r="16545"/>
          <a:stretch/>
        </p:blipFill>
        <p:spPr/>
      </p:pic>
      <p:sp>
        <p:nvSpPr>
          <p:cNvPr id="5" name="Title 4"/>
          <p:cNvSpPr>
            <a:spLocks noGrp="1"/>
          </p:cNvSpPr>
          <p:nvPr>
            <p:ph type="title"/>
          </p:nvPr>
        </p:nvSpPr>
        <p:spPr/>
        <p:txBody>
          <a:bodyPr/>
          <a:lstStyle/>
          <a:p>
            <a:r>
              <a:rPr lang="en-US" dirty="0"/>
              <a:t>What’s new in ASP.NET Web API 2</a:t>
            </a:r>
          </a:p>
        </p:txBody>
      </p:sp>
    </p:spTree>
    <p:extLst>
      <p:ext uri="{BB962C8B-B14F-4D97-AF65-F5344CB8AC3E}">
        <p14:creationId xmlns:p14="http://schemas.microsoft.com/office/powerpoint/2010/main" val="1608130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5" name="Text Placeholder 4"/>
          <p:cNvSpPr>
            <a:spLocks noGrp="1"/>
          </p:cNvSpPr>
          <p:nvPr>
            <p:ph type="body" sz="quarter" idx="10"/>
          </p:nvPr>
        </p:nvSpPr>
        <p:spPr/>
        <p:txBody>
          <a:bodyPr/>
          <a:lstStyle/>
          <a:p>
            <a:r>
              <a:rPr lang="en-US" dirty="0" smtClean="0"/>
              <a:t>Find out more</a:t>
            </a:r>
          </a:p>
          <a:p>
            <a:pPr lvl="1"/>
            <a:r>
              <a:rPr lang="en-US" dirty="0" smtClean="0">
                <a:hlinkClick r:id="rId2"/>
              </a:rPr>
              <a:t>http://www.asp.net/vnext</a:t>
            </a:r>
          </a:p>
          <a:p>
            <a:pPr lvl="1"/>
            <a:r>
              <a:rPr lang="en-US" dirty="0" smtClean="0">
                <a:hlinkClick r:id="rId2"/>
              </a:rPr>
              <a:t>http://www.asp.net/webapi</a:t>
            </a:r>
          </a:p>
          <a:p>
            <a:r>
              <a:rPr lang="en-US" dirty="0" smtClean="0"/>
              <a:t>Follow our progress</a:t>
            </a:r>
            <a:endParaRPr lang="en-US" dirty="0"/>
          </a:p>
          <a:p>
            <a:pPr lvl="1"/>
            <a:r>
              <a:rPr lang="en-US" dirty="0" smtClean="0">
                <a:hlinkClick r:id="rId2"/>
              </a:rPr>
              <a:t>http://aspnetwebstack.codeplex.com</a:t>
            </a:r>
            <a:endParaRPr lang="en-US" dirty="0" smtClean="0"/>
          </a:p>
          <a:p>
            <a:pPr lvl="1"/>
            <a:r>
              <a:rPr lang="en-US" dirty="0" smtClean="0">
                <a:hlinkClick r:id="rId3"/>
              </a:rPr>
              <a:t>http://katanaproject.codeplex.com</a:t>
            </a:r>
            <a:endParaRPr lang="en-US" dirty="0" smtClean="0"/>
          </a:p>
          <a:p>
            <a:pPr lvl="1"/>
            <a:endParaRPr lang="en-US" dirty="0" smtClean="0"/>
          </a:p>
          <a:p>
            <a:endParaRPr lang="en-US" dirty="0"/>
          </a:p>
        </p:txBody>
      </p:sp>
    </p:spTree>
    <p:extLst>
      <p:ext uri="{BB962C8B-B14F-4D97-AF65-F5344CB8AC3E}">
        <p14:creationId xmlns:p14="http://schemas.microsoft.com/office/powerpoint/2010/main" val="2203436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6" name="Rectangle 5"/>
          <p:cNvSpPr/>
          <p:nvPr/>
        </p:nvSpPr>
        <p:spPr bwMode="auto">
          <a:xfrm>
            <a:off x="4759570" y="1735016"/>
            <a:ext cx="4736122" cy="4736122"/>
          </a:xfrm>
          <a:prstGeom prst="rect">
            <a:avLst/>
          </a:prstGeom>
          <a:solidFill>
            <a:srgbClr val="00188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12" name="Isosceles Triangle 11"/>
          <p:cNvSpPr/>
          <p:nvPr/>
        </p:nvSpPr>
        <p:spPr bwMode="auto">
          <a:xfrm rot="5400000">
            <a:off x="7589748" y="3663852"/>
            <a:ext cx="4554072" cy="896294"/>
          </a:xfrm>
          <a:prstGeom prst="triangle">
            <a:avLst/>
          </a:prstGeom>
          <a:gradFill flip="none" rotWithShape="1">
            <a:gsLst>
              <a:gs pos="0">
                <a:schemeClr val="bg2"/>
              </a:gs>
              <a:gs pos="100000">
                <a:schemeClr val="bg2">
                  <a:alpha val="0"/>
                </a:scheme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gradFill>
                  <a:gsLst>
                    <a:gs pos="42478">
                      <a:schemeClr val="bg1"/>
                    </a:gs>
                    <a:gs pos="83000">
                      <a:schemeClr val="bg1"/>
                    </a:gs>
                  </a:gsLst>
                  <a:lin ang="5400000" scaled="1"/>
                </a:gradFill>
              </a:rPr>
              <a:t>Evaluate this session</a:t>
            </a:r>
            <a:endParaRPr lang="en-US" dirty="0">
              <a:gradFill>
                <a:gsLst>
                  <a:gs pos="42478">
                    <a:schemeClr val="bg1"/>
                  </a:gs>
                  <a:gs pos="83000">
                    <a:schemeClr val="bg1"/>
                  </a:gs>
                </a:gsLst>
                <a:lin ang="5400000" scaled="1"/>
              </a:gradFill>
            </a:endParaRPr>
          </a:p>
        </p:txBody>
      </p:sp>
      <p:sp>
        <p:nvSpPr>
          <p:cNvPr id="3" name="Text Placeholder 2"/>
          <p:cNvSpPr>
            <a:spLocks noGrp="1"/>
          </p:cNvSpPr>
          <p:nvPr>
            <p:ph type="body" sz="quarter" idx="10"/>
          </p:nvPr>
        </p:nvSpPr>
        <p:spPr>
          <a:xfrm>
            <a:off x="274638" y="1834961"/>
            <a:ext cx="4445652" cy="4861113"/>
          </a:xfrm>
        </p:spPr>
        <p:txBody>
          <a:bodyPr/>
          <a:lstStyle/>
          <a:p>
            <a:r>
              <a:rPr lang="en-US" b="1" dirty="0">
                <a:gradFill>
                  <a:gsLst>
                    <a:gs pos="42478">
                      <a:schemeClr val="bg1"/>
                    </a:gs>
                    <a:gs pos="83000">
                      <a:schemeClr val="bg1"/>
                    </a:gs>
                  </a:gsLst>
                  <a:lin ang="5400000" scaled="1"/>
                </a:gradFill>
                <a:latin typeface="+mn-lt"/>
              </a:rPr>
              <a:t>Scan this QR code</a:t>
            </a:r>
            <a:r>
              <a:rPr lang="en-US" b="1" dirty="0">
                <a:gradFill>
                  <a:gsLst>
                    <a:gs pos="42478">
                      <a:schemeClr val="bg1"/>
                    </a:gs>
                    <a:gs pos="83000">
                      <a:schemeClr val="bg1"/>
                    </a:gs>
                  </a:gsLst>
                  <a:lin ang="5400000" scaled="1"/>
                </a:gradFill>
              </a:rPr>
              <a:t> </a:t>
            </a:r>
            <a:r>
              <a:rPr lang="en-US" dirty="0">
                <a:gradFill>
                  <a:gsLst>
                    <a:gs pos="42478">
                      <a:schemeClr val="bg1"/>
                    </a:gs>
                    <a:gs pos="83000">
                      <a:schemeClr val="bg1"/>
                    </a:gs>
                  </a:gsLst>
                  <a:lin ang="5400000" scaled="1"/>
                </a:gradFill>
              </a:rPr>
              <a:t>to evaluate this session and be automatically entered in a </a:t>
            </a:r>
            <a:r>
              <a:rPr lang="en-US" dirty="0" smtClean="0">
                <a:gradFill>
                  <a:gsLst>
                    <a:gs pos="42478">
                      <a:schemeClr val="bg1"/>
                    </a:gs>
                    <a:gs pos="83000">
                      <a:schemeClr val="bg1"/>
                    </a:gs>
                  </a:gsLst>
                  <a:lin ang="5400000" scaled="1"/>
                </a:gradFill>
              </a:rPr>
              <a:t>drawing </a:t>
            </a:r>
            <a:r>
              <a:rPr lang="en-US" dirty="0">
                <a:gradFill>
                  <a:gsLst>
                    <a:gs pos="42478">
                      <a:schemeClr val="bg1"/>
                    </a:gs>
                    <a:gs pos="83000">
                      <a:schemeClr val="bg1"/>
                    </a:gs>
                  </a:gsLst>
                  <a:lin ang="5400000" scaled="1"/>
                </a:gradFill>
              </a:rPr>
              <a:t>to </a:t>
            </a:r>
            <a:r>
              <a:rPr lang="en-US" dirty="0" smtClean="0">
                <a:gradFill>
                  <a:gsLst>
                    <a:gs pos="42478">
                      <a:schemeClr val="bg1"/>
                    </a:gs>
                    <a:gs pos="83000">
                      <a:schemeClr val="bg1"/>
                    </a:gs>
                  </a:gsLst>
                  <a:lin ang="5400000" scaled="1"/>
                </a:gradFill>
              </a:rPr>
              <a:t>win </a:t>
            </a:r>
            <a:r>
              <a:rPr lang="en-US" dirty="0">
                <a:gradFill>
                  <a:gsLst>
                    <a:gs pos="42478">
                      <a:schemeClr val="bg1"/>
                    </a:gs>
                    <a:gs pos="83000">
                      <a:schemeClr val="bg1"/>
                    </a:gs>
                  </a:gsLst>
                  <a:lin ang="5400000" scaled="1"/>
                </a:gradFill>
              </a:rPr>
              <a:t>a </a:t>
            </a:r>
            <a:r>
              <a:rPr lang="en-US" dirty="0" smtClean="0">
                <a:gradFill>
                  <a:gsLst>
                    <a:gs pos="42478">
                      <a:schemeClr val="bg1"/>
                    </a:gs>
                    <a:gs pos="83000">
                      <a:schemeClr val="bg1"/>
                    </a:gs>
                  </a:gsLst>
                  <a:lin ang="5400000" scaled="1"/>
                </a:gradFill>
              </a:rPr>
              <a:t>prize!</a:t>
            </a:r>
            <a:endParaRPr lang="en-US" b="1" dirty="0">
              <a:gradFill>
                <a:gsLst>
                  <a:gs pos="42478">
                    <a:schemeClr val="bg1"/>
                  </a:gs>
                  <a:gs pos="83000">
                    <a:schemeClr val="bg1"/>
                  </a:gs>
                </a:gsLst>
                <a:lin ang="5400000" scaled="1"/>
              </a:gradFill>
            </a:endParaRP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1631" y="1817077"/>
            <a:ext cx="4572000" cy="4572000"/>
          </a:xfrm>
          <a:prstGeom prst="rect">
            <a:avLst/>
          </a:prstGeom>
          <a:noFill/>
          <a:extLst>
            <a:ext uri="{909E8E84-426E-40DD-AFC4-6F175D3DCCD1}">
              <a14:hiddenFill xmlns:a14="http://schemas.microsoft.com/office/drawing/2010/main">
                <a:solidFill>
                  <a:srgbClr val="FFFFFF"/>
                </a:solidFill>
              </a14:hiddenFill>
            </a:ext>
          </a:extLst>
        </p:spPr>
      </p:pic>
      <p:grpSp>
        <p:nvGrpSpPr>
          <p:cNvPr id="10" name="Group 9"/>
          <p:cNvGrpSpPr/>
          <p:nvPr/>
        </p:nvGrpSpPr>
        <p:grpSpPr>
          <a:xfrm>
            <a:off x="9943129" y="217960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pPr defTabSz="932742"/>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24397312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Reach more clients</a:t>
            </a:r>
            <a:endParaRPr lang="en-US" dirty="0"/>
          </a:p>
        </p:txBody>
      </p:sp>
      <p:grpSp>
        <p:nvGrpSpPr>
          <p:cNvPr id="29" name="Group 28"/>
          <p:cNvGrpSpPr/>
          <p:nvPr/>
        </p:nvGrpSpPr>
        <p:grpSpPr>
          <a:xfrm>
            <a:off x="2027237" y="4201033"/>
            <a:ext cx="8153400" cy="2039429"/>
            <a:chOff x="2484437" y="3926401"/>
            <a:chExt cx="8153400" cy="2039429"/>
          </a:xfrm>
        </p:grpSpPr>
        <p:grpSp>
          <p:nvGrpSpPr>
            <p:cNvPr id="28" name="Group 27"/>
            <p:cNvGrpSpPr/>
            <p:nvPr/>
          </p:nvGrpSpPr>
          <p:grpSpPr>
            <a:xfrm>
              <a:off x="2484437" y="3984630"/>
              <a:ext cx="1981200" cy="1981200"/>
              <a:chOff x="226291" y="3116262"/>
              <a:chExt cx="1981200" cy="1981200"/>
            </a:xfrm>
          </p:grpSpPr>
          <p:sp>
            <p:nvSpPr>
              <p:cNvPr id="20" name="Rectangle 19"/>
              <p:cNvSpPr/>
              <p:nvPr/>
            </p:nvSpPr>
            <p:spPr bwMode="auto">
              <a:xfrm>
                <a:off x="226291" y="3116262"/>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Browsers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467" y="3243433"/>
                <a:ext cx="977084" cy="939629"/>
              </a:xfrm>
              <a:prstGeom prst="rect">
                <a:avLst/>
              </a:prstGeom>
            </p:spPr>
          </p:pic>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721591" y="3441150"/>
                <a:ext cx="990600" cy="9906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7874" y="3610342"/>
                <a:ext cx="1145441" cy="1145439"/>
              </a:xfrm>
              <a:prstGeom prst="rect">
                <a:avLst/>
              </a:prstGeom>
            </p:spPr>
          </p:pic>
        </p:grpSp>
        <p:grpSp>
          <p:nvGrpSpPr>
            <p:cNvPr id="27" name="Group 26"/>
            <p:cNvGrpSpPr/>
            <p:nvPr/>
          </p:nvGrpSpPr>
          <p:grpSpPr>
            <a:xfrm>
              <a:off x="4541837" y="3984630"/>
              <a:ext cx="1981200" cy="1981200"/>
              <a:chOff x="2567831" y="3095471"/>
              <a:chExt cx="1981200" cy="1981200"/>
            </a:xfrm>
          </p:grpSpPr>
          <p:sp>
            <p:nvSpPr>
              <p:cNvPr id="21" name="Rectangle 20"/>
              <p:cNvSpPr/>
              <p:nvPr/>
            </p:nvSpPr>
            <p:spPr bwMode="auto">
              <a:xfrm>
                <a:off x="2567831" y="3095471"/>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Devices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9" name="Picture 3" descr="\\eventsql\dvd\Online_ART\DVD_Art_Sept-2-2010\Artwork_Imagery\Hardware Photos\OEM HW\Windows CE Embedded Devices\Abocom HA2500 (STB).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95829" y="3344862"/>
                <a:ext cx="1257091" cy="4934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eventsql\dvd\Online_ART\DVD_Art_Sept-2-2010\Artwork_Imagery\Hardware Photos\OEM HW\Windows Embedded\DSCF Windows Embedded AutoPC.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13037" y="3779852"/>
                <a:ext cx="838643" cy="61460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eventsql\dvd\Online_ART\DVD_Art_Sept-2-2010\Artwork_Imagery\Hardware Photos\Microsoft HW\Xbox 360\Kinect for Xbox 360\Xbox360_Gloss_Sensor_7-8View.png"/>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3437924" y="3389565"/>
                <a:ext cx="1063324" cy="1166448"/>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25" name="Group 24"/>
            <p:cNvGrpSpPr/>
            <p:nvPr/>
          </p:nvGrpSpPr>
          <p:grpSpPr>
            <a:xfrm>
              <a:off x="6599237" y="3984630"/>
              <a:ext cx="1981200" cy="1981200"/>
              <a:chOff x="5990818" y="3140482"/>
              <a:chExt cx="1981200" cy="1981200"/>
            </a:xfrm>
          </p:grpSpPr>
          <p:sp>
            <p:nvSpPr>
              <p:cNvPr id="22" name="Rectangle 21"/>
              <p:cNvSpPr/>
              <p:nvPr/>
            </p:nvSpPr>
            <p:spPr bwMode="auto">
              <a:xfrm>
                <a:off x="5990818" y="3140482"/>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Phones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grpSp>
            <p:nvGrpSpPr>
              <p:cNvPr id="10" name="Group 9"/>
              <p:cNvGrpSpPr/>
              <p:nvPr/>
            </p:nvGrpSpPr>
            <p:grpSpPr>
              <a:xfrm>
                <a:off x="6727231" y="3304522"/>
                <a:ext cx="514831" cy="1313781"/>
                <a:chOff x="2907697" y="1347243"/>
                <a:chExt cx="743801" cy="1898080"/>
              </a:xfrm>
            </p:grpSpPr>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07697" y="1347243"/>
                  <a:ext cx="743801" cy="1462805"/>
                </a:xfrm>
                <a:prstGeom prst="rect">
                  <a:avLst/>
                </a:prstGeom>
              </p:spPr>
            </p:pic>
            <p:pic>
              <p:nvPicPr>
                <p:cNvPr id="12" name="Picture 11"/>
                <p:cNvPicPr>
                  <a:picLocks noChangeAspect="1"/>
                </p:cNvPicPr>
                <p:nvPr/>
              </p:nvPicPr>
              <p:blipFill>
                <a:blip r:embed="rId10" cstate="print">
                  <a:extLst>
                    <a:ext uri="{BEBA8EAE-BF5A-486C-A8C5-ECC9F3942E4B}">
                      <a14:imgProps xmlns:a14="http://schemas.microsoft.com/office/drawing/2010/main">
                        <a14:imgLayer r:embed="rId11">
                          <a14:imgEffect>
                            <a14:backgroundRemoval t="0" b="100000" l="0" r="100000">
                              <a14:foregroundMark x1="54119" y1="18066" x2="66133" y2="5859"/>
                            </a14:backgroundRemoval>
                          </a14:imgEffect>
                        </a14:imgLayer>
                      </a14:imgProps>
                    </a:ext>
                    <a:ext uri="{28A0092B-C50C-407E-A947-70E740481C1C}">
                      <a14:useLocalDpi xmlns:a14="http://schemas.microsoft.com/office/drawing/2010/main" val="0"/>
                    </a:ext>
                  </a:extLst>
                </a:blip>
                <a:stretch>
                  <a:fillRect/>
                </a:stretch>
              </p:blipFill>
              <p:spPr>
                <a:xfrm>
                  <a:off x="3116121" y="2830945"/>
                  <a:ext cx="353208" cy="414378"/>
                </a:xfrm>
                <a:prstGeom prst="rect">
                  <a:avLst/>
                </a:prstGeom>
              </p:spPr>
            </p:pic>
          </p:grpSp>
          <p:grpSp>
            <p:nvGrpSpPr>
              <p:cNvPr id="13" name="Group 12"/>
              <p:cNvGrpSpPr/>
              <p:nvPr/>
            </p:nvGrpSpPr>
            <p:grpSpPr>
              <a:xfrm>
                <a:off x="7349249" y="3304522"/>
                <a:ext cx="502071" cy="1418853"/>
                <a:chOff x="9320493" y="3209772"/>
                <a:chExt cx="1152635" cy="3257346"/>
              </a:xfrm>
            </p:grpSpPr>
            <p:pic>
              <p:nvPicPr>
                <p:cNvPr id="14" name="Picture 1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320493" y="3209772"/>
                  <a:ext cx="1152635" cy="2277937"/>
                </a:xfrm>
                <a:prstGeom prst="rect">
                  <a:avLst/>
                </a:prstGeom>
              </p:spPr>
            </p:pic>
            <p:pic>
              <p:nvPicPr>
                <p:cNvPr id="15"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9399181" y="5472718"/>
                  <a:ext cx="994400" cy="99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Group 15"/>
              <p:cNvGrpSpPr/>
              <p:nvPr/>
            </p:nvGrpSpPr>
            <p:grpSpPr>
              <a:xfrm>
                <a:off x="6096946" y="3304522"/>
                <a:ext cx="623335" cy="1356483"/>
                <a:chOff x="806081" y="4063063"/>
                <a:chExt cx="1077398" cy="2344596"/>
              </a:xfrm>
            </p:grpSpPr>
            <p:pic>
              <p:nvPicPr>
                <p:cNvPr id="17" name="Picture 16"/>
                <p:cNvPicPr>
                  <a:picLocks noChangeAspect="1"/>
                </p:cNvPicPr>
                <p:nvPr/>
              </p:nvPicPr>
              <p:blipFill>
                <a:blip r:embed="rId14" cstate="print">
                  <a:extLst>
                    <a:ext uri="{BEBA8EAE-BF5A-486C-A8C5-ECC9F3942E4B}">
                      <a14:imgProps xmlns:a14="http://schemas.microsoft.com/office/drawing/2010/main">
                        <a14:imgLayer r:embed="rId15">
                          <a14:imgEffect>
                            <a14:backgroundRemoval t="0" b="100000" l="1429" r="100000"/>
                          </a14:imgEffect>
                        </a14:imgLayer>
                      </a14:imgProps>
                    </a:ext>
                    <a:ext uri="{28A0092B-C50C-407E-A947-70E740481C1C}">
                      <a14:useLocalDpi xmlns:a14="http://schemas.microsoft.com/office/drawing/2010/main" val="0"/>
                    </a:ext>
                  </a:extLst>
                </a:blip>
                <a:stretch>
                  <a:fillRect/>
                </a:stretch>
              </p:blipFill>
              <p:spPr>
                <a:xfrm>
                  <a:off x="863559" y="4063063"/>
                  <a:ext cx="962444" cy="1814892"/>
                </a:xfrm>
                <a:prstGeom prst="rect">
                  <a:avLst/>
                </a:prstGeom>
              </p:spPr>
            </p:pic>
            <p:pic>
              <p:nvPicPr>
                <p:cNvPr id="18" name="Picture 17"/>
                <p:cNvPicPr>
                  <a:picLocks noChangeAspect="1"/>
                </p:cNvPicPr>
                <p:nvPr/>
              </p:nvPicPr>
              <p:blipFill rotWithShape="1">
                <a:blip r:embed="rId16">
                  <a:extLst>
                    <a:ext uri="{28A0092B-C50C-407E-A947-70E740481C1C}">
                      <a14:useLocalDpi xmlns:a14="http://schemas.microsoft.com/office/drawing/2010/main" val="0"/>
                    </a:ext>
                  </a:extLst>
                </a:blip>
                <a:srcRect t="1" b="24452"/>
                <a:stretch/>
              </p:blipFill>
              <p:spPr>
                <a:xfrm>
                  <a:off x="806081" y="6006964"/>
                  <a:ext cx="1077398" cy="400695"/>
                </a:xfrm>
                <a:prstGeom prst="rect">
                  <a:avLst/>
                </a:prstGeom>
              </p:spPr>
            </p:pic>
          </p:grpSp>
        </p:grpSp>
        <p:grpSp>
          <p:nvGrpSpPr>
            <p:cNvPr id="26" name="Group 25"/>
            <p:cNvGrpSpPr/>
            <p:nvPr/>
          </p:nvGrpSpPr>
          <p:grpSpPr>
            <a:xfrm>
              <a:off x="8656637" y="3926401"/>
              <a:ext cx="1981200" cy="2039429"/>
              <a:chOff x="9179465" y="3612541"/>
              <a:chExt cx="1981200" cy="2039429"/>
            </a:xfrm>
          </p:grpSpPr>
          <p:sp>
            <p:nvSpPr>
              <p:cNvPr id="23" name="Rectangle 22"/>
              <p:cNvSpPr/>
              <p:nvPr/>
            </p:nvSpPr>
            <p:spPr bwMode="auto">
              <a:xfrm>
                <a:off x="9179465" y="3670770"/>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Tablets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24" name="Picture 23" descr="16x9 Tablet view 1 left.png"/>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9209376" y="3612541"/>
                <a:ext cx="1921378" cy="1713639"/>
              </a:xfrm>
              <a:prstGeom prst="rect">
                <a:avLst/>
              </a:prstGeom>
            </p:spPr>
          </p:pic>
        </p:grpSp>
      </p:grpSp>
      <p:sp>
        <p:nvSpPr>
          <p:cNvPr id="30" name="Down Arrow 29"/>
          <p:cNvSpPr/>
          <p:nvPr/>
        </p:nvSpPr>
        <p:spPr bwMode="auto">
          <a:xfrm rot="3406202">
            <a:off x="3322842" y="2871035"/>
            <a:ext cx="540594" cy="1411176"/>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1" name="Down Arrow 30"/>
          <p:cNvSpPr/>
          <p:nvPr/>
        </p:nvSpPr>
        <p:spPr bwMode="auto">
          <a:xfrm rot="18193798" flipH="1">
            <a:off x="8333808" y="2871035"/>
            <a:ext cx="540594" cy="1411176"/>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2" name="Down Arrow 31"/>
          <p:cNvSpPr/>
          <p:nvPr/>
        </p:nvSpPr>
        <p:spPr bwMode="auto">
          <a:xfrm rot="19638260" flipH="1">
            <a:off x="6664945" y="3147480"/>
            <a:ext cx="540594" cy="966113"/>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3" name="Down Arrow 32"/>
          <p:cNvSpPr/>
          <p:nvPr/>
        </p:nvSpPr>
        <p:spPr bwMode="auto">
          <a:xfrm rot="1961740">
            <a:off x="4988545" y="3147480"/>
            <a:ext cx="540594" cy="966113"/>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42" name="TextBox 41"/>
          <p:cNvSpPr txBox="1"/>
          <p:nvPr/>
        </p:nvSpPr>
        <p:spPr>
          <a:xfrm>
            <a:off x="3399817" y="3253457"/>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sp>
        <p:nvSpPr>
          <p:cNvPr id="44" name="TextBox 43"/>
          <p:cNvSpPr txBox="1"/>
          <p:nvPr/>
        </p:nvSpPr>
        <p:spPr>
          <a:xfrm>
            <a:off x="5117359" y="3251666"/>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sp>
        <p:nvSpPr>
          <p:cNvPr id="45" name="TextBox 44"/>
          <p:cNvSpPr txBox="1"/>
          <p:nvPr/>
        </p:nvSpPr>
        <p:spPr>
          <a:xfrm>
            <a:off x="6741920" y="3250885"/>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sp>
        <p:nvSpPr>
          <p:cNvPr id="46" name="TextBox 45"/>
          <p:cNvSpPr txBox="1"/>
          <p:nvPr/>
        </p:nvSpPr>
        <p:spPr>
          <a:xfrm>
            <a:off x="8410783" y="3250884"/>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grpSp>
        <p:nvGrpSpPr>
          <p:cNvPr id="49" name="Group 48"/>
          <p:cNvGrpSpPr/>
          <p:nvPr/>
        </p:nvGrpSpPr>
        <p:grpSpPr>
          <a:xfrm>
            <a:off x="5336732" y="1463040"/>
            <a:ext cx="1458210" cy="1458210"/>
            <a:chOff x="5361365" y="1445282"/>
            <a:chExt cx="1458210" cy="1458210"/>
          </a:xfrm>
        </p:grpSpPr>
        <p:sp>
          <p:nvSpPr>
            <p:cNvPr id="50" name="Rectangle 49"/>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App</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51" name="Rounded Rectangular Callout 50"/>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921892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89694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Make it scale</a:t>
            </a:r>
            <a:endParaRPr lang="en-US" dirty="0"/>
          </a:p>
        </p:txBody>
      </p:sp>
      <p:grpSp>
        <p:nvGrpSpPr>
          <p:cNvPr id="29" name="Group 28"/>
          <p:cNvGrpSpPr/>
          <p:nvPr/>
        </p:nvGrpSpPr>
        <p:grpSpPr>
          <a:xfrm>
            <a:off x="2027237" y="4201033"/>
            <a:ext cx="8153400" cy="2039429"/>
            <a:chOff x="2484437" y="3926401"/>
            <a:chExt cx="8153400" cy="2039429"/>
          </a:xfrm>
        </p:grpSpPr>
        <p:grpSp>
          <p:nvGrpSpPr>
            <p:cNvPr id="28" name="Group 27"/>
            <p:cNvGrpSpPr/>
            <p:nvPr/>
          </p:nvGrpSpPr>
          <p:grpSpPr>
            <a:xfrm>
              <a:off x="2484437" y="3984630"/>
              <a:ext cx="1981200" cy="1981200"/>
              <a:chOff x="226291" y="3116262"/>
              <a:chExt cx="1981200" cy="1981200"/>
            </a:xfrm>
          </p:grpSpPr>
          <p:sp>
            <p:nvSpPr>
              <p:cNvPr id="20" name="Rectangle 19"/>
              <p:cNvSpPr/>
              <p:nvPr/>
            </p:nvSpPr>
            <p:spPr bwMode="auto">
              <a:xfrm>
                <a:off x="226291" y="3116262"/>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Browsers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467" y="3243433"/>
                <a:ext cx="977084" cy="939629"/>
              </a:xfrm>
              <a:prstGeom prst="rect">
                <a:avLst/>
              </a:prstGeom>
            </p:spPr>
          </p:pic>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721591" y="3441150"/>
                <a:ext cx="990600" cy="9906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7874" y="3610342"/>
                <a:ext cx="1145441" cy="1145439"/>
              </a:xfrm>
              <a:prstGeom prst="rect">
                <a:avLst/>
              </a:prstGeom>
            </p:spPr>
          </p:pic>
        </p:grpSp>
        <p:grpSp>
          <p:nvGrpSpPr>
            <p:cNvPr id="27" name="Group 26"/>
            <p:cNvGrpSpPr/>
            <p:nvPr/>
          </p:nvGrpSpPr>
          <p:grpSpPr>
            <a:xfrm>
              <a:off x="4541837" y="3984630"/>
              <a:ext cx="1981200" cy="1981200"/>
              <a:chOff x="2567831" y="3095471"/>
              <a:chExt cx="1981200" cy="1981200"/>
            </a:xfrm>
          </p:grpSpPr>
          <p:sp>
            <p:nvSpPr>
              <p:cNvPr id="21" name="Rectangle 20"/>
              <p:cNvSpPr/>
              <p:nvPr/>
            </p:nvSpPr>
            <p:spPr bwMode="auto">
              <a:xfrm>
                <a:off x="2567831" y="3095471"/>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Devices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9" name="Picture 3" descr="\\eventsql\dvd\Online_ART\DVD_Art_Sept-2-2010\Artwork_Imagery\Hardware Photos\OEM HW\Windows CE Embedded Devices\Abocom HA2500 (STB).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95829" y="3344862"/>
                <a:ext cx="1257091" cy="4934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eventsql\dvd\Online_ART\DVD_Art_Sept-2-2010\Artwork_Imagery\Hardware Photos\OEM HW\Windows Embedded\DSCF Windows Embedded AutoPC.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13037" y="3779852"/>
                <a:ext cx="838643" cy="61460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eventsql\dvd\Online_ART\DVD_Art_Sept-2-2010\Artwork_Imagery\Hardware Photos\Microsoft HW\Xbox 360\Kinect for Xbox 360\Xbox360_Gloss_Sensor_7-8View.png"/>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3437924" y="3389565"/>
                <a:ext cx="1063324" cy="1166448"/>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25" name="Group 24"/>
            <p:cNvGrpSpPr/>
            <p:nvPr/>
          </p:nvGrpSpPr>
          <p:grpSpPr>
            <a:xfrm>
              <a:off x="6599237" y="3984630"/>
              <a:ext cx="1981200" cy="1981200"/>
              <a:chOff x="5990818" y="3140482"/>
              <a:chExt cx="1981200" cy="1981200"/>
            </a:xfrm>
          </p:grpSpPr>
          <p:sp>
            <p:nvSpPr>
              <p:cNvPr id="22" name="Rectangle 21"/>
              <p:cNvSpPr/>
              <p:nvPr/>
            </p:nvSpPr>
            <p:spPr bwMode="auto">
              <a:xfrm>
                <a:off x="5990818" y="3140482"/>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Phones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grpSp>
            <p:nvGrpSpPr>
              <p:cNvPr id="10" name="Group 9"/>
              <p:cNvGrpSpPr/>
              <p:nvPr/>
            </p:nvGrpSpPr>
            <p:grpSpPr>
              <a:xfrm>
                <a:off x="6727231" y="3304522"/>
                <a:ext cx="514831" cy="1313781"/>
                <a:chOff x="2907697" y="1347243"/>
                <a:chExt cx="743801" cy="1898080"/>
              </a:xfrm>
            </p:grpSpPr>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07697" y="1347243"/>
                  <a:ext cx="743801" cy="1462805"/>
                </a:xfrm>
                <a:prstGeom prst="rect">
                  <a:avLst/>
                </a:prstGeom>
              </p:spPr>
            </p:pic>
            <p:pic>
              <p:nvPicPr>
                <p:cNvPr id="12" name="Picture 11"/>
                <p:cNvPicPr>
                  <a:picLocks noChangeAspect="1"/>
                </p:cNvPicPr>
                <p:nvPr/>
              </p:nvPicPr>
              <p:blipFill>
                <a:blip r:embed="rId10" cstate="print">
                  <a:extLst>
                    <a:ext uri="{BEBA8EAE-BF5A-486C-A8C5-ECC9F3942E4B}">
                      <a14:imgProps xmlns:a14="http://schemas.microsoft.com/office/drawing/2010/main">
                        <a14:imgLayer r:embed="rId11">
                          <a14:imgEffect>
                            <a14:backgroundRemoval t="0" b="100000" l="0" r="100000">
                              <a14:foregroundMark x1="54119" y1="18066" x2="66133" y2="5859"/>
                            </a14:backgroundRemoval>
                          </a14:imgEffect>
                        </a14:imgLayer>
                      </a14:imgProps>
                    </a:ext>
                    <a:ext uri="{28A0092B-C50C-407E-A947-70E740481C1C}">
                      <a14:useLocalDpi xmlns:a14="http://schemas.microsoft.com/office/drawing/2010/main" val="0"/>
                    </a:ext>
                  </a:extLst>
                </a:blip>
                <a:stretch>
                  <a:fillRect/>
                </a:stretch>
              </p:blipFill>
              <p:spPr>
                <a:xfrm>
                  <a:off x="3116121" y="2830945"/>
                  <a:ext cx="353208" cy="414378"/>
                </a:xfrm>
                <a:prstGeom prst="rect">
                  <a:avLst/>
                </a:prstGeom>
              </p:spPr>
            </p:pic>
          </p:grpSp>
          <p:grpSp>
            <p:nvGrpSpPr>
              <p:cNvPr id="13" name="Group 12"/>
              <p:cNvGrpSpPr/>
              <p:nvPr/>
            </p:nvGrpSpPr>
            <p:grpSpPr>
              <a:xfrm>
                <a:off x="7349249" y="3304522"/>
                <a:ext cx="502071" cy="1418853"/>
                <a:chOff x="9320493" y="3209772"/>
                <a:chExt cx="1152635" cy="3257346"/>
              </a:xfrm>
            </p:grpSpPr>
            <p:pic>
              <p:nvPicPr>
                <p:cNvPr id="14" name="Picture 1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320493" y="3209772"/>
                  <a:ext cx="1152635" cy="2277937"/>
                </a:xfrm>
                <a:prstGeom prst="rect">
                  <a:avLst/>
                </a:prstGeom>
              </p:spPr>
            </p:pic>
            <p:pic>
              <p:nvPicPr>
                <p:cNvPr id="15"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9399181" y="5472718"/>
                  <a:ext cx="994400" cy="99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Group 15"/>
              <p:cNvGrpSpPr/>
              <p:nvPr/>
            </p:nvGrpSpPr>
            <p:grpSpPr>
              <a:xfrm>
                <a:off x="6096946" y="3304522"/>
                <a:ext cx="623335" cy="1356483"/>
                <a:chOff x="806081" y="4063063"/>
                <a:chExt cx="1077398" cy="2344596"/>
              </a:xfrm>
            </p:grpSpPr>
            <p:pic>
              <p:nvPicPr>
                <p:cNvPr id="17" name="Picture 16"/>
                <p:cNvPicPr>
                  <a:picLocks noChangeAspect="1"/>
                </p:cNvPicPr>
                <p:nvPr/>
              </p:nvPicPr>
              <p:blipFill>
                <a:blip r:embed="rId14" cstate="print">
                  <a:extLst>
                    <a:ext uri="{BEBA8EAE-BF5A-486C-A8C5-ECC9F3942E4B}">
                      <a14:imgProps xmlns:a14="http://schemas.microsoft.com/office/drawing/2010/main">
                        <a14:imgLayer r:embed="rId15">
                          <a14:imgEffect>
                            <a14:backgroundRemoval t="0" b="100000" l="1429" r="100000"/>
                          </a14:imgEffect>
                        </a14:imgLayer>
                      </a14:imgProps>
                    </a:ext>
                    <a:ext uri="{28A0092B-C50C-407E-A947-70E740481C1C}">
                      <a14:useLocalDpi xmlns:a14="http://schemas.microsoft.com/office/drawing/2010/main" val="0"/>
                    </a:ext>
                  </a:extLst>
                </a:blip>
                <a:stretch>
                  <a:fillRect/>
                </a:stretch>
              </p:blipFill>
              <p:spPr>
                <a:xfrm>
                  <a:off x="863559" y="4063063"/>
                  <a:ext cx="962444" cy="1814892"/>
                </a:xfrm>
                <a:prstGeom prst="rect">
                  <a:avLst/>
                </a:prstGeom>
              </p:spPr>
            </p:pic>
            <p:pic>
              <p:nvPicPr>
                <p:cNvPr id="18" name="Picture 17"/>
                <p:cNvPicPr>
                  <a:picLocks noChangeAspect="1"/>
                </p:cNvPicPr>
                <p:nvPr/>
              </p:nvPicPr>
              <p:blipFill rotWithShape="1">
                <a:blip r:embed="rId16">
                  <a:extLst>
                    <a:ext uri="{28A0092B-C50C-407E-A947-70E740481C1C}">
                      <a14:useLocalDpi xmlns:a14="http://schemas.microsoft.com/office/drawing/2010/main" val="0"/>
                    </a:ext>
                  </a:extLst>
                </a:blip>
                <a:srcRect t="1" b="24452"/>
                <a:stretch/>
              </p:blipFill>
              <p:spPr>
                <a:xfrm>
                  <a:off x="806081" y="6006964"/>
                  <a:ext cx="1077398" cy="400695"/>
                </a:xfrm>
                <a:prstGeom prst="rect">
                  <a:avLst/>
                </a:prstGeom>
              </p:spPr>
            </p:pic>
          </p:grpSp>
        </p:grpSp>
        <p:grpSp>
          <p:nvGrpSpPr>
            <p:cNvPr id="26" name="Group 25"/>
            <p:cNvGrpSpPr/>
            <p:nvPr/>
          </p:nvGrpSpPr>
          <p:grpSpPr>
            <a:xfrm>
              <a:off x="8656637" y="3926401"/>
              <a:ext cx="1981200" cy="2039429"/>
              <a:chOff x="9179465" y="3612541"/>
              <a:chExt cx="1981200" cy="2039429"/>
            </a:xfrm>
          </p:grpSpPr>
          <p:sp>
            <p:nvSpPr>
              <p:cNvPr id="23" name="Rectangle 22"/>
              <p:cNvSpPr/>
              <p:nvPr/>
            </p:nvSpPr>
            <p:spPr bwMode="auto">
              <a:xfrm>
                <a:off x="9179465" y="3670770"/>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Tablets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24" name="Picture 23" descr="16x9 Tablet view 1 left.png"/>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9209376" y="3612541"/>
                <a:ext cx="1921378" cy="1713639"/>
              </a:xfrm>
              <a:prstGeom prst="rect">
                <a:avLst/>
              </a:prstGeom>
            </p:spPr>
          </p:pic>
        </p:grpSp>
      </p:grpSp>
      <p:sp>
        <p:nvSpPr>
          <p:cNvPr id="30" name="Down Arrow 29"/>
          <p:cNvSpPr/>
          <p:nvPr/>
        </p:nvSpPr>
        <p:spPr bwMode="auto">
          <a:xfrm rot="3406202">
            <a:off x="3322842" y="2871035"/>
            <a:ext cx="540594" cy="1411176"/>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1" name="Down Arrow 30"/>
          <p:cNvSpPr/>
          <p:nvPr/>
        </p:nvSpPr>
        <p:spPr bwMode="auto">
          <a:xfrm rot="18193798" flipH="1">
            <a:off x="8333808" y="2871035"/>
            <a:ext cx="540594" cy="1411176"/>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2" name="Down Arrow 31"/>
          <p:cNvSpPr/>
          <p:nvPr/>
        </p:nvSpPr>
        <p:spPr bwMode="auto">
          <a:xfrm rot="19638260" flipH="1">
            <a:off x="6664945" y="3147480"/>
            <a:ext cx="540594" cy="966113"/>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3" name="Down Arrow 32"/>
          <p:cNvSpPr/>
          <p:nvPr/>
        </p:nvSpPr>
        <p:spPr bwMode="auto">
          <a:xfrm rot="1961740">
            <a:off x="4988545" y="3147480"/>
            <a:ext cx="540594" cy="966113"/>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75" name="Group 74"/>
          <p:cNvGrpSpPr/>
          <p:nvPr/>
        </p:nvGrpSpPr>
        <p:grpSpPr>
          <a:xfrm>
            <a:off x="3794878" y="1463040"/>
            <a:ext cx="1458210" cy="1458210"/>
            <a:chOff x="5361365" y="1445282"/>
            <a:chExt cx="1458210" cy="1458210"/>
          </a:xfrm>
        </p:grpSpPr>
        <p:sp>
          <p:nvSpPr>
            <p:cNvPr id="76" name="Rectangle 75"/>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7" name="Rounded Rectangular Callout 76"/>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78" name="Group 77"/>
          <p:cNvGrpSpPr/>
          <p:nvPr/>
        </p:nvGrpSpPr>
        <p:grpSpPr>
          <a:xfrm>
            <a:off x="5336732" y="1463040"/>
            <a:ext cx="1458210" cy="1458210"/>
            <a:chOff x="5361365" y="1445282"/>
            <a:chExt cx="1458210" cy="1458210"/>
          </a:xfrm>
        </p:grpSpPr>
        <p:sp>
          <p:nvSpPr>
            <p:cNvPr id="79" name="Rectangle 78"/>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App</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0" name="Rounded Rectangular Callout 79"/>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81" name="Group 80"/>
          <p:cNvGrpSpPr/>
          <p:nvPr/>
        </p:nvGrpSpPr>
        <p:grpSpPr>
          <a:xfrm>
            <a:off x="6878450" y="1463040"/>
            <a:ext cx="1458210" cy="1458210"/>
            <a:chOff x="5361365" y="1445282"/>
            <a:chExt cx="1458210" cy="1458210"/>
          </a:xfrm>
        </p:grpSpPr>
        <p:sp>
          <p:nvSpPr>
            <p:cNvPr id="82" name="Rectangle 81"/>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3" name="Rounded Rectangular Callout 82"/>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87" name="Group 86"/>
          <p:cNvGrpSpPr/>
          <p:nvPr/>
        </p:nvGrpSpPr>
        <p:grpSpPr>
          <a:xfrm>
            <a:off x="8420168" y="1463040"/>
            <a:ext cx="1458210" cy="1458210"/>
            <a:chOff x="5361365" y="1445282"/>
            <a:chExt cx="1458210" cy="1458210"/>
          </a:xfrm>
        </p:grpSpPr>
        <p:sp>
          <p:nvSpPr>
            <p:cNvPr id="88" name="Rectangle 87"/>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9" name="Rounded Rectangular Callout 88"/>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90" name="Group 89"/>
          <p:cNvGrpSpPr/>
          <p:nvPr/>
        </p:nvGrpSpPr>
        <p:grpSpPr>
          <a:xfrm>
            <a:off x="2253024" y="1463040"/>
            <a:ext cx="1458210" cy="1458210"/>
            <a:chOff x="5361365" y="1445282"/>
            <a:chExt cx="1458210" cy="1458210"/>
          </a:xfrm>
        </p:grpSpPr>
        <p:sp>
          <p:nvSpPr>
            <p:cNvPr id="91" name="Rectangle 90"/>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2" name="Rounded Rectangular Callout 91"/>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54" name="TextBox 53"/>
          <p:cNvSpPr txBox="1"/>
          <p:nvPr/>
        </p:nvSpPr>
        <p:spPr>
          <a:xfrm>
            <a:off x="3399817" y="3253457"/>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sp>
        <p:nvSpPr>
          <p:cNvPr id="55" name="TextBox 54"/>
          <p:cNvSpPr txBox="1"/>
          <p:nvPr/>
        </p:nvSpPr>
        <p:spPr>
          <a:xfrm>
            <a:off x="5117359" y="3251666"/>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sp>
        <p:nvSpPr>
          <p:cNvPr id="56" name="TextBox 55"/>
          <p:cNvSpPr txBox="1"/>
          <p:nvPr/>
        </p:nvSpPr>
        <p:spPr>
          <a:xfrm>
            <a:off x="6741920" y="3250885"/>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sp>
        <p:nvSpPr>
          <p:cNvPr id="57" name="TextBox 56"/>
          <p:cNvSpPr txBox="1"/>
          <p:nvPr/>
        </p:nvSpPr>
        <p:spPr>
          <a:xfrm>
            <a:off x="8410783" y="3250884"/>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spTree>
    <p:extLst>
      <p:ext uri="{BB962C8B-B14F-4D97-AF65-F5344CB8AC3E}">
        <p14:creationId xmlns:p14="http://schemas.microsoft.com/office/powerpoint/2010/main" val="3426007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 it simple</a:t>
            </a:r>
            <a:endParaRPr lang="en-US" dirty="0"/>
          </a:p>
        </p:txBody>
      </p:sp>
      <p:grpSp>
        <p:nvGrpSpPr>
          <p:cNvPr id="29" name="Group 28"/>
          <p:cNvGrpSpPr/>
          <p:nvPr/>
        </p:nvGrpSpPr>
        <p:grpSpPr>
          <a:xfrm>
            <a:off x="2027237" y="4201033"/>
            <a:ext cx="8153400" cy="2039429"/>
            <a:chOff x="2484437" y="3926401"/>
            <a:chExt cx="8153400" cy="2039429"/>
          </a:xfrm>
        </p:grpSpPr>
        <p:grpSp>
          <p:nvGrpSpPr>
            <p:cNvPr id="28" name="Group 27"/>
            <p:cNvGrpSpPr/>
            <p:nvPr/>
          </p:nvGrpSpPr>
          <p:grpSpPr>
            <a:xfrm>
              <a:off x="2484437" y="3984630"/>
              <a:ext cx="1981200" cy="1981200"/>
              <a:chOff x="226291" y="3116262"/>
              <a:chExt cx="1981200" cy="1981200"/>
            </a:xfrm>
          </p:grpSpPr>
          <p:sp>
            <p:nvSpPr>
              <p:cNvPr id="20" name="Rectangle 19"/>
              <p:cNvSpPr/>
              <p:nvPr/>
            </p:nvSpPr>
            <p:spPr bwMode="auto">
              <a:xfrm>
                <a:off x="226291" y="3116262"/>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Browsers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467" y="3243433"/>
                <a:ext cx="977084" cy="939629"/>
              </a:xfrm>
              <a:prstGeom prst="rect">
                <a:avLst/>
              </a:prstGeom>
            </p:spPr>
          </p:pic>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721591" y="3441150"/>
                <a:ext cx="990600" cy="9906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7874" y="3610342"/>
                <a:ext cx="1145441" cy="1145439"/>
              </a:xfrm>
              <a:prstGeom prst="rect">
                <a:avLst/>
              </a:prstGeom>
            </p:spPr>
          </p:pic>
        </p:grpSp>
        <p:grpSp>
          <p:nvGrpSpPr>
            <p:cNvPr id="27" name="Group 26"/>
            <p:cNvGrpSpPr/>
            <p:nvPr/>
          </p:nvGrpSpPr>
          <p:grpSpPr>
            <a:xfrm>
              <a:off x="4541837" y="3984630"/>
              <a:ext cx="1981200" cy="1981200"/>
              <a:chOff x="2567831" y="3095471"/>
              <a:chExt cx="1981200" cy="1981200"/>
            </a:xfrm>
          </p:grpSpPr>
          <p:sp>
            <p:nvSpPr>
              <p:cNvPr id="21" name="Rectangle 20"/>
              <p:cNvSpPr/>
              <p:nvPr/>
            </p:nvSpPr>
            <p:spPr bwMode="auto">
              <a:xfrm>
                <a:off x="2567831" y="3095471"/>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Devices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9" name="Picture 3" descr="\\eventsql\dvd\Online_ART\DVD_Art_Sept-2-2010\Artwork_Imagery\Hardware Photos\OEM HW\Windows CE Embedded Devices\Abocom HA2500 (STB).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95829" y="3344862"/>
                <a:ext cx="1257091" cy="4934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eventsql\dvd\Online_ART\DVD_Art_Sept-2-2010\Artwork_Imagery\Hardware Photos\OEM HW\Windows Embedded\DSCF Windows Embedded AutoPC.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13037" y="3779852"/>
                <a:ext cx="838643" cy="61460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eventsql\dvd\Online_ART\DVD_Art_Sept-2-2010\Artwork_Imagery\Hardware Photos\Microsoft HW\Xbox 360\Kinect for Xbox 360\Xbox360_Gloss_Sensor_7-8View.png"/>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3437924" y="3389565"/>
                <a:ext cx="1063324" cy="1166448"/>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25" name="Group 24"/>
            <p:cNvGrpSpPr/>
            <p:nvPr/>
          </p:nvGrpSpPr>
          <p:grpSpPr>
            <a:xfrm>
              <a:off x="6599237" y="3984630"/>
              <a:ext cx="1981200" cy="1981200"/>
              <a:chOff x="5990818" y="3140482"/>
              <a:chExt cx="1981200" cy="1981200"/>
            </a:xfrm>
          </p:grpSpPr>
          <p:sp>
            <p:nvSpPr>
              <p:cNvPr id="22" name="Rectangle 21"/>
              <p:cNvSpPr/>
              <p:nvPr/>
            </p:nvSpPr>
            <p:spPr bwMode="auto">
              <a:xfrm>
                <a:off x="5990818" y="3140482"/>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Phones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grpSp>
            <p:nvGrpSpPr>
              <p:cNvPr id="10" name="Group 9"/>
              <p:cNvGrpSpPr/>
              <p:nvPr/>
            </p:nvGrpSpPr>
            <p:grpSpPr>
              <a:xfrm>
                <a:off x="6727231" y="3304522"/>
                <a:ext cx="514831" cy="1313781"/>
                <a:chOff x="2907697" y="1347243"/>
                <a:chExt cx="743801" cy="1898080"/>
              </a:xfrm>
            </p:grpSpPr>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07697" y="1347243"/>
                  <a:ext cx="743801" cy="1462805"/>
                </a:xfrm>
                <a:prstGeom prst="rect">
                  <a:avLst/>
                </a:prstGeom>
              </p:spPr>
            </p:pic>
            <p:pic>
              <p:nvPicPr>
                <p:cNvPr id="12" name="Picture 11"/>
                <p:cNvPicPr>
                  <a:picLocks noChangeAspect="1"/>
                </p:cNvPicPr>
                <p:nvPr/>
              </p:nvPicPr>
              <p:blipFill>
                <a:blip r:embed="rId10" cstate="print">
                  <a:extLst>
                    <a:ext uri="{BEBA8EAE-BF5A-486C-A8C5-ECC9F3942E4B}">
                      <a14:imgProps xmlns:a14="http://schemas.microsoft.com/office/drawing/2010/main">
                        <a14:imgLayer r:embed="rId11">
                          <a14:imgEffect>
                            <a14:backgroundRemoval t="0" b="100000" l="0" r="100000">
                              <a14:foregroundMark x1="54119" y1="18066" x2="66133" y2="5859"/>
                            </a14:backgroundRemoval>
                          </a14:imgEffect>
                        </a14:imgLayer>
                      </a14:imgProps>
                    </a:ext>
                    <a:ext uri="{28A0092B-C50C-407E-A947-70E740481C1C}">
                      <a14:useLocalDpi xmlns:a14="http://schemas.microsoft.com/office/drawing/2010/main" val="0"/>
                    </a:ext>
                  </a:extLst>
                </a:blip>
                <a:stretch>
                  <a:fillRect/>
                </a:stretch>
              </p:blipFill>
              <p:spPr>
                <a:xfrm>
                  <a:off x="3116121" y="2830945"/>
                  <a:ext cx="353208" cy="414378"/>
                </a:xfrm>
                <a:prstGeom prst="rect">
                  <a:avLst/>
                </a:prstGeom>
              </p:spPr>
            </p:pic>
          </p:grpSp>
          <p:grpSp>
            <p:nvGrpSpPr>
              <p:cNvPr id="13" name="Group 12"/>
              <p:cNvGrpSpPr/>
              <p:nvPr/>
            </p:nvGrpSpPr>
            <p:grpSpPr>
              <a:xfrm>
                <a:off x="7349249" y="3304522"/>
                <a:ext cx="502071" cy="1418853"/>
                <a:chOff x="9320493" y="3209772"/>
                <a:chExt cx="1152635" cy="3257346"/>
              </a:xfrm>
            </p:grpSpPr>
            <p:pic>
              <p:nvPicPr>
                <p:cNvPr id="14" name="Picture 1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320493" y="3209772"/>
                  <a:ext cx="1152635" cy="2277937"/>
                </a:xfrm>
                <a:prstGeom prst="rect">
                  <a:avLst/>
                </a:prstGeom>
              </p:spPr>
            </p:pic>
            <p:pic>
              <p:nvPicPr>
                <p:cNvPr id="15"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9399181" y="5472718"/>
                  <a:ext cx="994400" cy="99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Group 15"/>
              <p:cNvGrpSpPr/>
              <p:nvPr/>
            </p:nvGrpSpPr>
            <p:grpSpPr>
              <a:xfrm>
                <a:off x="6096946" y="3304522"/>
                <a:ext cx="623335" cy="1356483"/>
                <a:chOff x="806081" y="4063063"/>
                <a:chExt cx="1077398" cy="2344596"/>
              </a:xfrm>
            </p:grpSpPr>
            <p:pic>
              <p:nvPicPr>
                <p:cNvPr id="17" name="Picture 16"/>
                <p:cNvPicPr>
                  <a:picLocks noChangeAspect="1"/>
                </p:cNvPicPr>
                <p:nvPr/>
              </p:nvPicPr>
              <p:blipFill>
                <a:blip r:embed="rId14" cstate="print">
                  <a:extLst>
                    <a:ext uri="{BEBA8EAE-BF5A-486C-A8C5-ECC9F3942E4B}">
                      <a14:imgProps xmlns:a14="http://schemas.microsoft.com/office/drawing/2010/main">
                        <a14:imgLayer r:embed="rId15">
                          <a14:imgEffect>
                            <a14:backgroundRemoval t="0" b="100000" l="1429" r="100000"/>
                          </a14:imgEffect>
                        </a14:imgLayer>
                      </a14:imgProps>
                    </a:ext>
                    <a:ext uri="{28A0092B-C50C-407E-A947-70E740481C1C}">
                      <a14:useLocalDpi xmlns:a14="http://schemas.microsoft.com/office/drawing/2010/main" val="0"/>
                    </a:ext>
                  </a:extLst>
                </a:blip>
                <a:stretch>
                  <a:fillRect/>
                </a:stretch>
              </p:blipFill>
              <p:spPr>
                <a:xfrm>
                  <a:off x="863559" y="4063063"/>
                  <a:ext cx="962444" cy="1814892"/>
                </a:xfrm>
                <a:prstGeom prst="rect">
                  <a:avLst/>
                </a:prstGeom>
              </p:spPr>
            </p:pic>
            <p:pic>
              <p:nvPicPr>
                <p:cNvPr id="18" name="Picture 17"/>
                <p:cNvPicPr>
                  <a:picLocks noChangeAspect="1"/>
                </p:cNvPicPr>
                <p:nvPr/>
              </p:nvPicPr>
              <p:blipFill rotWithShape="1">
                <a:blip r:embed="rId16">
                  <a:extLst>
                    <a:ext uri="{28A0092B-C50C-407E-A947-70E740481C1C}">
                      <a14:useLocalDpi xmlns:a14="http://schemas.microsoft.com/office/drawing/2010/main" val="0"/>
                    </a:ext>
                  </a:extLst>
                </a:blip>
                <a:srcRect t="1" b="24452"/>
                <a:stretch/>
              </p:blipFill>
              <p:spPr>
                <a:xfrm>
                  <a:off x="806081" y="6006964"/>
                  <a:ext cx="1077398" cy="400695"/>
                </a:xfrm>
                <a:prstGeom prst="rect">
                  <a:avLst/>
                </a:prstGeom>
              </p:spPr>
            </p:pic>
          </p:grpSp>
        </p:grpSp>
        <p:grpSp>
          <p:nvGrpSpPr>
            <p:cNvPr id="26" name="Group 25"/>
            <p:cNvGrpSpPr/>
            <p:nvPr/>
          </p:nvGrpSpPr>
          <p:grpSpPr>
            <a:xfrm>
              <a:off x="8656637" y="3926401"/>
              <a:ext cx="1981200" cy="2039429"/>
              <a:chOff x="9179465" y="3612541"/>
              <a:chExt cx="1981200" cy="2039429"/>
            </a:xfrm>
          </p:grpSpPr>
          <p:sp>
            <p:nvSpPr>
              <p:cNvPr id="23" name="Rectangle 22"/>
              <p:cNvSpPr/>
              <p:nvPr/>
            </p:nvSpPr>
            <p:spPr bwMode="auto">
              <a:xfrm>
                <a:off x="9179465" y="3670770"/>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Tablets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24" name="Picture 23" descr="16x9 Tablet view 1 left.png"/>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9209376" y="3612541"/>
                <a:ext cx="1921378" cy="1713639"/>
              </a:xfrm>
              <a:prstGeom prst="rect">
                <a:avLst/>
              </a:prstGeom>
            </p:spPr>
          </p:pic>
        </p:grpSp>
      </p:grpSp>
      <p:sp>
        <p:nvSpPr>
          <p:cNvPr id="30" name="Down Arrow 29"/>
          <p:cNvSpPr/>
          <p:nvPr/>
        </p:nvSpPr>
        <p:spPr bwMode="auto">
          <a:xfrm rot="3406202">
            <a:off x="3322842" y="2871035"/>
            <a:ext cx="540594" cy="1411176"/>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1" name="Down Arrow 30"/>
          <p:cNvSpPr/>
          <p:nvPr/>
        </p:nvSpPr>
        <p:spPr bwMode="auto">
          <a:xfrm rot="18193798" flipH="1">
            <a:off x="8333808" y="2871035"/>
            <a:ext cx="540594" cy="1411176"/>
          </a:xfrm>
          <a:prstGeom prst="downArrow">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2" name="Down Arrow 31"/>
          <p:cNvSpPr/>
          <p:nvPr/>
        </p:nvSpPr>
        <p:spPr bwMode="auto">
          <a:xfrm rot="19638260" flipH="1">
            <a:off x="6664945" y="3147480"/>
            <a:ext cx="540594" cy="966113"/>
          </a:xfrm>
          <a:prstGeom prst="downArrow">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33" name="Down Arrow 32"/>
          <p:cNvSpPr/>
          <p:nvPr/>
        </p:nvSpPr>
        <p:spPr bwMode="auto">
          <a:xfrm rot="1961740">
            <a:off x="4988545" y="3147480"/>
            <a:ext cx="540594" cy="966113"/>
          </a:xfrm>
          <a:prstGeom prst="downArrow">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nvGrpSpPr>
          <p:cNvPr id="75" name="Group 74"/>
          <p:cNvGrpSpPr/>
          <p:nvPr/>
        </p:nvGrpSpPr>
        <p:grpSpPr>
          <a:xfrm>
            <a:off x="3794878" y="1463040"/>
            <a:ext cx="1458210" cy="1458210"/>
            <a:chOff x="5361365" y="1445282"/>
            <a:chExt cx="1458210" cy="1458210"/>
          </a:xfrm>
        </p:grpSpPr>
        <p:sp>
          <p:nvSpPr>
            <p:cNvPr id="76" name="Rectangle 75"/>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7" name="Rounded Rectangular Callout 76"/>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78" name="Group 77"/>
          <p:cNvGrpSpPr/>
          <p:nvPr/>
        </p:nvGrpSpPr>
        <p:grpSpPr>
          <a:xfrm>
            <a:off x="5336732" y="1463040"/>
            <a:ext cx="1458210" cy="1458210"/>
            <a:chOff x="5361365" y="1445282"/>
            <a:chExt cx="1458210" cy="1458210"/>
          </a:xfrm>
        </p:grpSpPr>
        <p:sp>
          <p:nvSpPr>
            <p:cNvPr id="79" name="Rectangle 78"/>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App</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0" name="Rounded Rectangular Callout 79"/>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81" name="Group 80"/>
          <p:cNvGrpSpPr/>
          <p:nvPr/>
        </p:nvGrpSpPr>
        <p:grpSpPr>
          <a:xfrm>
            <a:off x="6878450" y="1463040"/>
            <a:ext cx="1458210" cy="1458210"/>
            <a:chOff x="5361365" y="1445282"/>
            <a:chExt cx="1458210" cy="1458210"/>
          </a:xfrm>
        </p:grpSpPr>
        <p:sp>
          <p:nvSpPr>
            <p:cNvPr id="82" name="Rectangle 81"/>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3" name="Rounded Rectangular Callout 82"/>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87" name="Group 86"/>
          <p:cNvGrpSpPr/>
          <p:nvPr/>
        </p:nvGrpSpPr>
        <p:grpSpPr>
          <a:xfrm>
            <a:off x="8420168" y="1463040"/>
            <a:ext cx="1458210" cy="1458210"/>
            <a:chOff x="5361365" y="1445282"/>
            <a:chExt cx="1458210" cy="1458210"/>
          </a:xfrm>
        </p:grpSpPr>
        <p:sp>
          <p:nvSpPr>
            <p:cNvPr id="88" name="Rectangle 87"/>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89" name="Rounded Rectangular Callout 88"/>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90" name="Group 89"/>
          <p:cNvGrpSpPr/>
          <p:nvPr/>
        </p:nvGrpSpPr>
        <p:grpSpPr>
          <a:xfrm>
            <a:off x="2253024" y="1463040"/>
            <a:ext cx="1458210" cy="1458210"/>
            <a:chOff x="5361365" y="1445282"/>
            <a:chExt cx="1458210" cy="1458210"/>
          </a:xfrm>
        </p:grpSpPr>
        <p:sp>
          <p:nvSpPr>
            <p:cNvPr id="91" name="Rectangle 90"/>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92" name="Rounded Rectangular Callout 91"/>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54" name="TextBox 53"/>
          <p:cNvSpPr txBox="1"/>
          <p:nvPr/>
        </p:nvSpPr>
        <p:spPr>
          <a:xfrm>
            <a:off x="3399817" y="3253457"/>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sp>
        <p:nvSpPr>
          <p:cNvPr id="55" name="TextBox 54"/>
          <p:cNvSpPr txBox="1"/>
          <p:nvPr/>
        </p:nvSpPr>
        <p:spPr>
          <a:xfrm>
            <a:off x="5117359" y="3251666"/>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sp>
        <p:nvSpPr>
          <p:cNvPr id="56" name="TextBox 55"/>
          <p:cNvSpPr txBox="1"/>
          <p:nvPr/>
        </p:nvSpPr>
        <p:spPr>
          <a:xfrm>
            <a:off x="6741920" y="3250885"/>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sp>
        <p:nvSpPr>
          <p:cNvPr id="57" name="TextBox 56"/>
          <p:cNvSpPr txBox="1"/>
          <p:nvPr/>
        </p:nvSpPr>
        <p:spPr>
          <a:xfrm>
            <a:off x="8410783" y="3250884"/>
            <a:ext cx="386644" cy="646331"/>
          </a:xfrm>
          <a:prstGeom prst="rect">
            <a:avLst/>
          </a:prstGeom>
          <a:noFill/>
        </p:spPr>
        <p:txBody>
          <a:bodyPr wrap="none" rtlCol="0">
            <a:spAutoFit/>
          </a:bodyPr>
          <a:lstStyle/>
          <a:p>
            <a:r>
              <a:rPr lang="en-US" sz="3600" b="1" dirty="0" smtClean="0">
                <a:gradFill>
                  <a:gsLst>
                    <a:gs pos="0">
                      <a:schemeClr val="tx1"/>
                    </a:gs>
                    <a:gs pos="100000">
                      <a:schemeClr val="tx1"/>
                    </a:gs>
                  </a:gsLst>
                  <a:lin ang="5400000" scaled="0"/>
                </a:gradFill>
              </a:rPr>
              <a:t>?</a:t>
            </a:r>
          </a:p>
        </p:txBody>
      </p:sp>
      <p:sp>
        <p:nvSpPr>
          <p:cNvPr id="3" name="Folded Corner 2"/>
          <p:cNvSpPr/>
          <p:nvPr/>
        </p:nvSpPr>
        <p:spPr bwMode="auto">
          <a:xfrm>
            <a:off x="10662866" y="2867024"/>
            <a:ext cx="1127926" cy="1295400"/>
          </a:xfrm>
          <a:prstGeom prst="foldedCorner">
            <a:avLst/>
          </a:prstGeom>
          <a:ln>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r>
              <a:rPr lang="en-US" sz="2400" dirty="0" smtClean="0">
                <a:gradFill>
                  <a:gsLst>
                    <a:gs pos="0">
                      <a:srgbClr val="FFFFFF"/>
                    </a:gs>
                    <a:gs pos="100000">
                      <a:srgbClr val="FFFFFF"/>
                    </a:gs>
                  </a:gsLst>
                  <a:lin ang="5400000" scaled="0"/>
                </a:gradFill>
              </a:rPr>
              <a:t>.</a:t>
            </a:r>
            <a:r>
              <a:rPr lang="en-US" sz="2400" dirty="0" err="1" smtClean="0">
                <a:gradFill>
                  <a:gsLst>
                    <a:gs pos="0">
                      <a:srgbClr val="FFFFFF"/>
                    </a:gs>
                    <a:gs pos="100000">
                      <a:srgbClr val="FFFFFF"/>
                    </a:gs>
                  </a:gsLst>
                  <a:lin ang="5400000" scaled="0"/>
                </a:gradFill>
              </a:rPr>
              <a:t>config</a:t>
            </a:r>
            <a:endParaRPr lang="en-US" sz="2400" dirty="0">
              <a:gradFill>
                <a:gsLst>
                  <a:gs pos="0">
                    <a:srgbClr val="FFFFFF"/>
                  </a:gs>
                  <a:gs pos="100000">
                    <a:srgbClr val="FFFFFF"/>
                  </a:gs>
                </a:gsLst>
                <a:lin ang="5400000" scaled="0"/>
              </a:gradFill>
            </a:endParaRPr>
          </a:p>
        </p:txBody>
      </p:sp>
      <p:pic>
        <p:nvPicPr>
          <p:cNvPr id="19" name="Picture 18"/>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644927" y="1721024"/>
            <a:ext cx="1163803" cy="1454392"/>
          </a:xfrm>
          <a:prstGeom prst="rect">
            <a:avLst/>
          </a:prstGeom>
        </p:spPr>
      </p:pic>
      <p:pic>
        <p:nvPicPr>
          <p:cNvPr id="34" name="Picture 3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84934" y="3206876"/>
            <a:ext cx="1773936" cy="955548"/>
          </a:xfrm>
          <a:prstGeom prst="rect">
            <a:avLst/>
          </a:prstGeom>
        </p:spPr>
      </p:pic>
      <p:sp>
        <p:nvSpPr>
          <p:cNvPr id="35" name="TextBox 34"/>
          <p:cNvSpPr txBox="1"/>
          <p:nvPr/>
        </p:nvSpPr>
        <p:spPr>
          <a:xfrm>
            <a:off x="538067" y="3986206"/>
            <a:ext cx="1133131" cy="627864"/>
          </a:xfrm>
          <a:prstGeom prst="rect">
            <a:avLst/>
          </a:prstGeom>
          <a:noFill/>
        </p:spPr>
        <p:txBody>
          <a:bodyPr wrap="none" lIns="182880" tIns="146304" rIns="182880" bIns="146304" rtlCol="0">
            <a:spAutoFit/>
          </a:bodyPr>
          <a:lstStyle/>
          <a:p>
            <a:pPr>
              <a:lnSpc>
                <a:spcPct val="90000"/>
              </a:lnSpc>
              <a:spcAft>
                <a:spcPts val="600"/>
              </a:spcAft>
            </a:pPr>
            <a:r>
              <a:rPr lang="en-US" sz="2400" dirty="0" smtClean="0">
                <a:gradFill>
                  <a:gsLst>
                    <a:gs pos="2917">
                      <a:schemeClr val="tx1"/>
                    </a:gs>
                    <a:gs pos="30000">
                      <a:schemeClr val="tx1"/>
                    </a:gs>
                  </a:gsLst>
                  <a:lin ang="5400000" scaled="0"/>
                </a:gradFill>
              </a:rPr>
              <a:t>SOAP</a:t>
            </a:r>
          </a:p>
        </p:txBody>
      </p:sp>
      <p:sp>
        <p:nvSpPr>
          <p:cNvPr id="38" name="Isosceles Triangle 37"/>
          <p:cNvSpPr/>
          <p:nvPr/>
        </p:nvSpPr>
        <p:spPr bwMode="auto">
          <a:xfrm>
            <a:off x="1038244" y="2569787"/>
            <a:ext cx="458666" cy="1016448"/>
          </a:xfrm>
          <a:prstGeom prst="triangle">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pic>
        <p:nvPicPr>
          <p:cNvPr id="37" name="Picture 36"/>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05849" y="2076145"/>
            <a:ext cx="1075083" cy="1128581"/>
          </a:xfrm>
          <a:prstGeom prst="rect">
            <a:avLst/>
          </a:prstGeom>
        </p:spPr>
      </p:pic>
      <p:sp>
        <p:nvSpPr>
          <p:cNvPr id="39" name="Oval 38"/>
          <p:cNvSpPr/>
          <p:nvPr/>
        </p:nvSpPr>
        <p:spPr bwMode="auto">
          <a:xfrm>
            <a:off x="1417637" y="3391381"/>
            <a:ext cx="194854" cy="194854"/>
          </a:xfrm>
          <a:prstGeom prst="ellipse">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
        <p:nvSpPr>
          <p:cNvPr id="59" name="Oval 58"/>
          <p:cNvSpPr/>
          <p:nvPr/>
        </p:nvSpPr>
        <p:spPr bwMode="auto">
          <a:xfrm>
            <a:off x="922265" y="3391381"/>
            <a:ext cx="194854" cy="194854"/>
          </a:xfrm>
          <a:prstGeom prst="ellipse">
            <a:avLst/>
          </a:prstGeom>
          <a:solidFill>
            <a:schemeClr val="accent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922573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Leverage the Web – build Web APIs</a:t>
            </a:r>
            <a:endParaRPr lang="en-US" dirty="0"/>
          </a:p>
        </p:txBody>
      </p:sp>
      <p:grpSp>
        <p:nvGrpSpPr>
          <p:cNvPr id="29" name="Group 28"/>
          <p:cNvGrpSpPr/>
          <p:nvPr/>
        </p:nvGrpSpPr>
        <p:grpSpPr>
          <a:xfrm>
            <a:off x="2027237" y="4201033"/>
            <a:ext cx="8153400" cy="2039429"/>
            <a:chOff x="2484437" y="3926401"/>
            <a:chExt cx="8153400" cy="2039429"/>
          </a:xfrm>
        </p:grpSpPr>
        <p:grpSp>
          <p:nvGrpSpPr>
            <p:cNvPr id="28" name="Group 27"/>
            <p:cNvGrpSpPr/>
            <p:nvPr/>
          </p:nvGrpSpPr>
          <p:grpSpPr>
            <a:xfrm>
              <a:off x="2484437" y="3984630"/>
              <a:ext cx="1981200" cy="1981200"/>
              <a:chOff x="226291" y="3116262"/>
              <a:chExt cx="1981200" cy="1981200"/>
            </a:xfrm>
          </p:grpSpPr>
          <p:sp>
            <p:nvSpPr>
              <p:cNvPr id="20" name="Rectangle 19"/>
              <p:cNvSpPr/>
              <p:nvPr/>
            </p:nvSpPr>
            <p:spPr bwMode="auto">
              <a:xfrm>
                <a:off x="226291" y="3116262"/>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Browsers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0467" y="3243433"/>
                <a:ext cx="977084" cy="939629"/>
              </a:xfrm>
              <a:prstGeom prst="rect">
                <a:avLst/>
              </a:prstGeom>
            </p:spPr>
          </p:pic>
          <p:pic>
            <p:nvPicPr>
              <p:cNvPr id="6" name="Picture 5"/>
              <p:cNvPicPr>
                <a:picLocks noChangeAspect="1"/>
              </p:cNvPicPr>
              <p:nvPr/>
            </p:nvPicPr>
            <p:blipFill>
              <a:blip r:embed="rId3" cstate="print">
                <a:extLst>
                  <a:ext uri="{BEBA8EAE-BF5A-486C-A8C5-ECC9F3942E4B}">
                    <a14:imgProps xmlns:a14="http://schemas.microsoft.com/office/drawing/2010/main">
                      <a14:imgLayer r:embed="rId4">
                        <a14:imgEffect>
                          <a14:backgroundRemoval t="0" b="100000" l="0" r="100000"/>
                        </a14:imgEffect>
                      </a14:imgLayer>
                    </a14:imgProps>
                  </a:ext>
                  <a:ext uri="{28A0092B-C50C-407E-A947-70E740481C1C}">
                    <a14:useLocalDpi xmlns:a14="http://schemas.microsoft.com/office/drawing/2010/main" val="0"/>
                  </a:ext>
                </a:extLst>
              </a:blip>
              <a:stretch>
                <a:fillRect/>
              </a:stretch>
            </p:blipFill>
            <p:spPr>
              <a:xfrm>
                <a:off x="721591" y="3441150"/>
                <a:ext cx="990600" cy="990600"/>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7874" y="3610342"/>
                <a:ext cx="1145441" cy="1145439"/>
              </a:xfrm>
              <a:prstGeom prst="rect">
                <a:avLst/>
              </a:prstGeom>
            </p:spPr>
          </p:pic>
        </p:grpSp>
        <p:grpSp>
          <p:nvGrpSpPr>
            <p:cNvPr id="27" name="Group 26"/>
            <p:cNvGrpSpPr/>
            <p:nvPr/>
          </p:nvGrpSpPr>
          <p:grpSpPr>
            <a:xfrm>
              <a:off x="4541837" y="3984630"/>
              <a:ext cx="1981200" cy="1981200"/>
              <a:chOff x="2567831" y="3095471"/>
              <a:chExt cx="1981200" cy="1981200"/>
            </a:xfrm>
          </p:grpSpPr>
          <p:sp>
            <p:nvSpPr>
              <p:cNvPr id="21" name="Rectangle 20"/>
              <p:cNvSpPr/>
              <p:nvPr/>
            </p:nvSpPr>
            <p:spPr bwMode="auto">
              <a:xfrm>
                <a:off x="2567831" y="3095471"/>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Devices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9" name="Picture 3" descr="\\eventsql\dvd\Online_ART\DVD_Art_Sept-2-2010\Artwork_Imagery\Hardware Photos\OEM HW\Windows CE Embedded Devices\Abocom HA2500 (STB).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95829" y="3344862"/>
                <a:ext cx="1257091" cy="4934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eventsql\dvd\Online_ART\DVD_Art_Sept-2-2010\Artwork_Imagery\Hardware Photos\OEM HW\Windows Embedded\DSCF Windows Embedded AutoPC.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13037" y="3779852"/>
                <a:ext cx="838643" cy="61460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eventsql\dvd\Online_ART\DVD_Art_Sept-2-2010\Artwork_Imagery\Hardware Photos\Microsoft HW\Xbox 360\Kinect for Xbox 360\Xbox360_Gloss_Sensor_7-8View.png"/>
              <p:cNvPicPr>
                <a:picLocks noChangeAspect="1" noChangeArrowheads="1"/>
              </p:cNvPicPr>
              <p:nvPr/>
            </p:nvPicPr>
            <p:blipFill>
              <a:blip r:embed="rId8" cstate="print">
                <a:extLst>
                  <a:ext uri="{28A0092B-C50C-407E-A947-70E740481C1C}">
                    <a14:useLocalDpi xmlns:a14="http://schemas.microsoft.com/office/drawing/2010/main" val="0"/>
                  </a:ext>
                </a:extLst>
              </a:blip>
              <a:stretch>
                <a:fillRect/>
              </a:stretch>
            </p:blipFill>
            <p:spPr bwMode="auto">
              <a:xfrm>
                <a:off x="3437924" y="3389565"/>
                <a:ext cx="1063324" cy="1166448"/>
              </a:xfrm>
              <a:prstGeom prst="rect">
                <a:avLst/>
              </a:prstGeom>
              <a:noFill/>
              <a:ln>
                <a:noFill/>
              </a:ln>
              <a:extLst>
                <a:ext uri="{909E8E84-426E-40DD-AFC4-6F175D3DCCD1}">
                  <a14:hiddenFill xmlns:a14="http://schemas.microsoft.com/office/drawing/2010/main">
                    <a:solidFill>
                      <a:srgbClr val="FFFFFF"/>
                    </a:solidFill>
                  </a14:hiddenFill>
                </a:ext>
              </a:extLst>
            </p:spPr>
          </p:pic>
        </p:grpSp>
        <p:grpSp>
          <p:nvGrpSpPr>
            <p:cNvPr id="25" name="Group 24"/>
            <p:cNvGrpSpPr/>
            <p:nvPr/>
          </p:nvGrpSpPr>
          <p:grpSpPr>
            <a:xfrm>
              <a:off x="6599237" y="3984630"/>
              <a:ext cx="1981200" cy="1981200"/>
              <a:chOff x="5990818" y="3140482"/>
              <a:chExt cx="1981200" cy="1981200"/>
            </a:xfrm>
          </p:grpSpPr>
          <p:sp>
            <p:nvSpPr>
              <p:cNvPr id="22" name="Rectangle 21"/>
              <p:cNvSpPr/>
              <p:nvPr/>
            </p:nvSpPr>
            <p:spPr bwMode="auto">
              <a:xfrm>
                <a:off x="5990818" y="3140482"/>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Phones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grpSp>
            <p:nvGrpSpPr>
              <p:cNvPr id="10" name="Group 9"/>
              <p:cNvGrpSpPr/>
              <p:nvPr/>
            </p:nvGrpSpPr>
            <p:grpSpPr>
              <a:xfrm>
                <a:off x="6727231" y="3304522"/>
                <a:ext cx="514831" cy="1313781"/>
                <a:chOff x="2907697" y="1347243"/>
                <a:chExt cx="743801" cy="1898080"/>
              </a:xfrm>
            </p:grpSpPr>
            <p:pic>
              <p:nvPicPr>
                <p:cNvPr id="11" name="Picture 1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07697" y="1347243"/>
                  <a:ext cx="743801" cy="1462805"/>
                </a:xfrm>
                <a:prstGeom prst="rect">
                  <a:avLst/>
                </a:prstGeom>
              </p:spPr>
            </p:pic>
            <p:pic>
              <p:nvPicPr>
                <p:cNvPr id="12" name="Picture 11"/>
                <p:cNvPicPr>
                  <a:picLocks noChangeAspect="1"/>
                </p:cNvPicPr>
                <p:nvPr/>
              </p:nvPicPr>
              <p:blipFill>
                <a:blip r:embed="rId10" cstate="print">
                  <a:extLst>
                    <a:ext uri="{BEBA8EAE-BF5A-486C-A8C5-ECC9F3942E4B}">
                      <a14:imgProps xmlns:a14="http://schemas.microsoft.com/office/drawing/2010/main">
                        <a14:imgLayer r:embed="rId11">
                          <a14:imgEffect>
                            <a14:backgroundRemoval t="0" b="100000" l="0" r="100000">
                              <a14:foregroundMark x1="54119" y1="18066" x2="66133" y2="5859"/>
                            </a14:backgroundRemoval>
                          </a14:imgEffect>
                        </a14:imgLayer>
                      </a14:imgProps>
                    </a:ext>
                    <a:ext uri="{28A0092B-C50C-407E-A947-70E740481C1C}">
                      <a14:useLocalDpi xmlns:a14="http://schemas.microsoft.com/office/drawing/2010/main" val="0"/>
                    </a:ext>
                  </a:extLst>
                </a:blip>
                <a:stretch>
                  <a:fillRect/>
                </a:stretch>
              </p:blipFill>
              <p:spPr>
                <a:xfrm>
                  <a:off x="3116121" y="2830945"/>
                  <a:ext cx="353208" cy="414378"/>
                </a:xfrm>
                <a:prstGeom prst="rect">
                  <a:avLst/>
                </a:prstGeom>
              </p:spPr>
            </p:pic>
          </p:grpSp>
          <p:grpSp>
            <p:nvGrpSpPr>
              <p:cNvPr id="13" name="Group 12"/>
              <p:cNvGrpSpPr/>
              <p:nvPr/>
            </p:nvGrpSpPr>
            <p:grpSpPr>
              <a:xfrm>
                <a:off x="7349249" y="3304522"/>
                <a:ext cx="502071" cy="1418853"/>
                <a:chOff x="9320493" y="3209772"/>
                <a:chExt cx="1152635" cy="3257346"/>
              </a:xfrm>
            </p:grpSpPr>
            <p:pic>
              <p:nvPicPr>
                <p:cNvPr id="14" name="Picture 1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320493" y="3209772"/>
                  <a:ext cx="1152635" cy="2277937"/>
                </a:xfrm>
                <a:prstGeom prst="rect">
                  <a:avLst/>
                </a:prstGeom>
              </p:spPr>
            </p:pic>
            <p:pic>
              <p:nvPicPr>
                <p:cNvPr id="15" name="Picture 2"/>
                <p:cNvPicPr>
                  <a:picLocks noChangeAspect="1" noChangeArrowheads="1"/>
                </p:cNvPicPr>
                <p:nvPr/>
              </p:nvPicPr>
              <p:blipFill>
                <a:blip r:embed="rId13">
                  <a:extLst>
                    <a:ext uri="{28A0092B-C50C-407E-A947-70E740481C1C}">
                      <a14:useLocalDpi xmlns:a14="http://schemas.microsoft.com/office/drawing/2010/main" val="0"/>
                    </a:ext>
                  </a:extLst>
                </a:blip>
                <a:stretch>
                  <a:fillRect/>
                </a:stretch>
              </p:blipFill>
              <p:spPr bwMode="auto">
                <a:xfrm>
                  <a:off x="9399181" y="5472718"/>
                  <a:ext cx="994400" cy="99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16" name="Group 15"/>
              <p:cNvGrpSpPr/>
              <p:nvPr/>
            </p:nvGrpSpPr>
            <p:grpSpPr>
              <a:xfrm>
                <a:off x="6096946" y="3304522"/>
                <a:ext cx="623335" cy="1356483"/>
                <a:chOff x="806081" y="4063063"/>
                <a:chExt cx="1077398" cy="2344596"/>
              </a:xfrm>
            </p:grpSpPr>
            <p:pic>
              <p:nvPicPr>
                <p:cNvPr id="17" name="Picture 16"/>
                <p:cNvPicPr>
                  <a:picLocks noChangeAspect="1"/>
                </p:cNvPicPr>
                <p:nvPr/>
              </p:nvPicPr>
              <p:blipFill>
                <a:blip r:embed="rId14" cstate="print">
                  <a:extLst>
                    <a:ext uri="{BEBA8EAE-BF5A-486C-A8C5-ECC9F3942E4B}">
                      <a14:imgProps xmlns:a14="http://schemas.microsoft.com/office/drawing/2010/main">
                        <a14:imgLayer r:embed="rId15">
                          <a14:imgEffect>
                            <a14:backgroundRemoval t="0" b="100000" l="1429" r="100000"/>
                          </a14:imgEffect>
                        </a14:imgLayer>
                      </a14:imgProps>
                    </a:ext>
                    <a:ext uri="{28A0092B-C50C-407E-A947-70E740481C1C}">
                      <a14:useLocalDpi xmlns:a14="http://schemas.microsoft.com/office/drawing/2010/main" val="0"/>
                    </a:ext>
                  </a:extLst>
                </a:blip>
                <a:stretch>
                  <a:fillRect/>
                </a:stretch>
              </p:blipFill>
              <p:spPr>
                <a:xfrm>
                  <a:off x="863559" y="4063063"/>
                  <a:ext cx="962444" cy="1814892"/>
                </a:xfrm>
                <a:prstGeom prst="rect">
                  <a:avLst/>
                </a:prstGeom>
              </p:spPr>
            </p:pic>
            <p:pic>
              <p:nvPicPr>
                <p:cNvPr id="18" name="Picture 17"/>
                <p:cNvPicPr>
                  <a:picLocks noChangeAspect="1"/>
                </p:cNvPicPr>
                <p:nvPr/>
              </p:nvPicPr>
              <p:blipFill rotWithShape="1">
                <a:blip r:embed="rId16">
                  <a:extLst>
                    <a:ext uri="{28A0092B-C50C-407E-A947-70E740481C1C}">
                      <a14:useLocalDpi xmlns:a14="http://schemas.microsoft.com/office/drawing/2010/main" val="0"/>
                    </a:ext>
                  </a:extLst>
                </a:blip>
                <a:srcRect t="1" b="24452"/>
                <a:stretch/>
              </p:blipFill>
              <p:spPr>
                <a:xfrm>
                  <a:off x="806081" y="6006964"/>
                  <a:ext cx="1077398" cy="400695"/>
                </a:xfrm>
                <a:prstGeom prst="rect">
                  <a:avLst/>
                </a:prstGeom>
              </p:spPr>
            </p:pic>
          </p:grpSp>
        </p:grpSp>
        <p:grpSp>
          <p:nvGrpSpPr>
            <p:cNvPr id="26" name="Group 25"/>
            <p:cNvGrpSpPr/>
            <p:nvPr/>
          </p:nvGrpSpPr>
          <p:grpSpPr>
            <a:xfrm>
              <a:off x="8656637" y="3926401"/>
              <a:ext cx="1981200" cy="2039429"/>
              <a:chOff x="9179465" y="3612541"/>
              <a:chExt cx="1981200" cy="2039429"/>
            </a:xfrm>
          </p:grpSpPr>
          <p:sp>
            <p:nvSpPr>
              <p:cNvPr id="23" name="Rectangle 22"/>
              <p:cNvSpPr/>
              <p:nvPr/>
            </p:nvSpPr>
            <p:spPr bwMode="auto">
              <a:xfrm>
                <a:off x="9179465" y="3670770"/>
                <a:ext cx="1981200" cy="1981200"/>
              </a:xfrm>
              <a:prstGeom prst="rect">
                <a:avLst/>
              </a:prstGeom>
              <a:solidFill>
                <a:schemeClr val="tx1"/>
              </a:solidFill>
              <a:ln>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b" anchorCtr="0"/>
              <a:lstStyle/>
              <a:p>
                <a:pPr algn="ctr" defTabSz="932406"/>
                <a:r>
                  <a:rPr lang="en-US" sz="2000" spc="-102" dirty="0" smtClean="0">
                    <a:gradFill>
                      <a:gsLst>
                        <a:gs pos="0">
                          <a:srgbClr val="505050"/>
                        </a:gs>
                        <a:gs pos="100000">
                          <a:srgbClr val="505050"/>
                        </a:gs>
                      </a:gsLst>
                      <a:lin ang="5400000" scaled="0"/>
                    </a:gradFill>
                    <a:ea typeface="Segoe UI" pitchFamily="34" charset="0"/>
                    <a:cs typeface="Segoe UI" pitchFamily="34" charset="0"/>
                  </a:rPr>
                  <a:t>Tablets</a:t>
                </a:r>
                <a:endParaRPr lang="en-US" sz="1600" spc="-102" dirty="0">
                  <a:gradFill>
                    <a:gsLst>
                      <a:gs pos="0">
                        <a:srgbClr val="505050"/>
                      </a:gs>
                      <a:gs pos="100000">
                        <a:srgbClr val="505050"/>
                      </a:gs>
                    </a:gsLst>
                    <a:lin ang="5400000" scaled="0"/>
                  </a:gradFill>
                  <a:ea typeface="Segoe UI" pitchFamily="34" charset="0"/>
                  <a:cs typeface="Segoe UI" pitchFamily="34" charset="0"/>
                </a:endParaRPr>
              </a:p>
            </p:txBody>
          </p:sp>
          <p:pic>
            <p:nvPicPr>
              <p:cNvPr id="24" name="Picture 23" descr="16x9 Tablet view 1 left.png"/>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9209376" y="3612541"/>
                <a:ext cx="1921378" cy="1713639"/>
              </a:xfrm>
              <a:prstGeom prst="rect">
                <a:avLst/>
              </a:prstGeom>
            </p:spPr>
          </p:pic>
        </p:grpSp>
      </p:grpSp>
      <p:sp>
        <p:nvSpPr>
          <p:cNvPr id="19" name="Rectangle 18"/>
          <p:cNvSpPr/>
          <p:nvPr/>
        </p:nvSpPr>
        <p:spPr bwMode="auto">
          <a:xfrm>
            <a:off x="2253023" y="2995889"/>
            <a:ext cx="7625355" cy="1171083"/>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ctr" anchorCtr="0"/>
          <a:lstStyle/>
          <a:p>
            <a:pPr algn="ctr" defTabSz="932406"/>
            <a:r>
              <a:rPr lang="en-US" sz="6600" b="1" spc="-102" dirty="0" smtClean="0">
                <a:gradFill>
                  <a:gsLst>
                    <a:gs pos="0">
                      <a:srgbClr val="FFFFFF"/>
                    </a:gs>
                    <a:gs pos="100000">
                      <a:srgbClr val="FFFFFF"/>
                    </a:gs>
                  </a:gsLst>
                  <a:lin ang="5400000" scaled="0"/>
                </a:gradFill>
                <a:latin typeface="+mj-lt"/>
                <a:ea typeface="Segoe UI" pitchFamily="34" charset="0"/>
                <a:cs typeface="Segoe UI" pitchFamily="34" charset="0"/>
              </a:rPr>
              <a:t>ASP.NET Web API</a:t>
            </a:r>
            <a:endParaRPr lang="en-US" sz="6600" b="1" spc="-102" dirty="0">
              <a:gradFill>
                <a:gsLst>
                  <a:gs pos="0">
                    <a:srgbClr val="FFFFFF"/>
                  </a:gs>
                  <a:gs pos="100000">
                    <a:srgbClr val="FFFFFF"/>
                  </a:gs>
                </a:gsLst>
                <a:lin ang="5400000" scaled="0"/>
              </a:gradFill>
              <a:latin typeface="+mj-lt"/>
              <a:ea typeface="Segoe UI" pitchFamily="34" charset="0"/>
              <a:cs typeface="Segoe UI" pitchFamily="34" charset="0"/>
            </a:endParaRPr>
          </a:p>
        </p:txBody>
      </p:sp>
      <p:grpSp>
        <p:nvGrpSpPr>
          <p:cNvPr id="56" name="Group 55"/>
          <p:cNvGrpSpPr/>
          <p:nvPr/>
        </p:nvGrpSpPr>
        <p:grpSpPr>
          <a:xfrm>
            <a:off x="3794878" y="1463040"/>
            <a:ext cx="1458210" cy="1458210"/>
            <a:chOff x="5361365" y="1445282"/>
            <a:chExt cx="1458210" cy="1458210"/>
          </a:xfrm>
        </p:grpSpPr>
        <p:sp>
          <p:nvSpPr>
            <p:cNvPr id="57" name="Rectangle 56"/>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58" name="Rounded Rectangular Callout 57"/>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59" name="Group 58"/>
          <p:cNvGrpSpPr/>
          <p:nvPr/>
        </p:nvGrpSpPr>
        <p:grpSpPr>
          <a:xfrm>
            <a:off x="5336732" y="1463040"/>
            <a:ext cx="1458210" cy="1458210"/>
            <a:chOff x="5361365" y="1445282"/>
            <a:chExt cx="1458210" cy="1458210"/>
          </a:xfrm>
        </p:grpSpPr>
        <p:sp>
          <p:nvSpPr>
            <p:cNvPr id="63" name="Rectangle 62"/>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r>
                <a:rPr lang="en-US" sz="1600" spc="-102" dirty="0" smtClean="0">
                  <a:gradFill>
                    <a:gsLst>
                      <a:gs pos="0">
                        <a:srgbClr val="FFFFFF"/>
                      </a:gs>
                      <a:gs pos="100000">
                        <a:srgbClr val="FFFFFF"/>
                      </a:gs>
                    </a:gsLst>
                    <a:lin ang="5400000" scaled="0"/>
                  </a:gradFill>
                  <a:ea typeface="Segoe UI" pitchFamily="34" charset="0"/>
                  <a:cs typeface="Segoe UI" pitchFamily="34" charset="0"/>
                </a:rPr>
                <a:t>App</a:t>
              </a:r>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64" name="Rounded Rectangular Callout 63"/>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65" name="Group 64"/>
          <p:cNvGrpSpPr/>
          <p:nvPr/>
        </p:nvGrpSpPr>
        <p:grpSpPr>
          <a:xfrm>
            <a:off x="6878450" y="1463040"/>
            <a:ext cx="1458210" cy="1458210"/>
            <a:chOff x="5361365" y="1445282"/>
            <a:chExt cx="1458210" cy="1458210"/>
          </a:xfrm>
        </p:grpSpPr>
        <p:sp>
          <p:nvSpPr>
            <p:cNvPr id="66" name="Rectangle 65"/>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0" name="Rounded Rectangular Callout 69"/>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71" name="Group 70"/>
          <p:cNvGrpSpPr/>
          <p:nvPr/>
        </p:nvGrpSpPr>
        <p:grpSpPr>
          <a:xfrm>
            <a:off x="8420168" y="1463040"/>
            <a:ext cx="1458210" cy="1458210"/>
            <a:chOff x="5361365" y="1445282"/>
            <a:chExt cx="1458210" cy="1458210"/>
          </a:xfrm>
        </p:grpSpPr>
        <p:sp>
          <p:nvSpPr>
            <p:cNvPr id="72" name="Rectangle 71"/>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3" name="Rounded Rectangular Callout 72"/>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grpSp>
        <p:nvGrpSpPr>
          <p:cNvPr id="74" name="Group 73"/>
          <p:cNvGrpSpPr/>
          <p:nvPr/>
        </p:nvGrpSpPr>
        <p:grpSpPr>
          <a:xfrm>
            <a:off x="2253024" y="1463040"/>
            <a:ext cx="1458210" cy="1458210"/>
            <a:chOff x="5361365" y="1445282"/>
            <a:chExt cx="1458210" cy="1458210"/>
          </a:xfrm>
        </p:grpSpPr>
        <p:sp>
          <p:nvSpPr>
            <p:cNvPr id="75" name="Rectangle 74"/>
            <p:cNvSpPr/>
            <p:nvPr/>
          </p:nvSpPr>
          <p:spPr bwMode="auto">
            <a:xfrm>
              <a:off x="5361365" y="1445282"/>
              <a:ext cx="1458210" cy="1458210"/>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91440" rtlCol="0" anchor="b"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sp>
          <p:nvSpPr>
            <p:cNvPr id="76" name="Rounded Rectangular Callout 75"/>
            <p:cNvSpPr/>
            <p:nvPr/>
          </p:nvSpPr>
          <p:spPr bwMode="auto">
            <a:xfrm>
              <a:off x="5633270" y="1817814"/>
              <a:ext cx="914400" cy="612648"/>
            </a:xfrm>
            <a:prstGeom prst="wedgeRoundRectCallout">
              <a:avLst>
                <a:gd name="adj1" fmla="val -39947"/>
                <a:gd name="adj2" fmla="val 79616"/>
                <a:gd name="adj3" fmla="val 16667"/>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lIns="91440" tIns="91440" rIns="34294" bIns="34294" rtlCol="0" anchor="t" anchorCtr="0"/>
            <a:lstStyle/>
            <a:p>
              <a:pPr algn="ctr" defTabSz="932406"/>
              <a:endParaRPr lang="en-US" sz="1600" spc="-102" dirty="0">
                <a:gradFill>
                  <a:gsLst>
                    <a:gs pos="0">
                      <a:srgbClr val="FFFFFF"/>
                    </a:gs>
                    <a:gs pos="100000">
                      <a:srgbClr val="FFFFFF"/>
                    </a:gs>
                  </a:gsLst>
                  <a:lin ang="5400000" scaled="0"/>
                </a:gradFill>
                <a:ea typeface="Segoe UI" pitchFamily="34" charset="0"/>
                <a:cs typeface="Segoe UI" pitchFamily="34" charset="0"/>
              </a:endParaRPr>
            </a:p>
          </p:txBody>
        </p:sp>
      </p:grpSp>
      <p:sp>
        <p:nvSpPr>
          <p:cNvPr id="3" name="TextBox 2"/>
          <p:cNvSpPr txBox="1"/>
          <p:nvPr/>
        </p:nvSpPr>
        <p:spPr>
          <a:xfrm rot="669079">
            <a:off x="9129857" y="1952119"/>
            <a:ext cx="1196655" cy="3154710"/>
          </a:xfrm>
          <a:prstGeom prst="rect">
            <a:avLst/>
          </a:prstGeom>
          <a:noFill/>
        </p:spPr>
        <p:txBody>
          <a:bodyPr wrap="square" rtlCol="0">
            <a:spAutoFit/>
          </a:bodyPr>
          <a:lstStyle/>
          <a:p>
            <a:r>
              <a:rPr lang="en-US" sz="199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rPr>
              <a:t>2</a:t>
            </a:r>
            <a:endParaRPr lang="en-US" sz="2800" b="1" dirty="0" smtClean="0">
              <a:ln w="9525">
                <a:solidFill>
                  <a:schemeClr val="bg1"/>
                </a:solidFill>
                <a:prstDash val="solid"/>
              </a:ln>
              <a:solidFill>
                <a:srgbClr val="FF0000"/>
              </a:solidFill>
              <a:effectLst>
                <a:outerShdw blurRad="12700" dist="38100" dir="2700000" algn="tl" rotWithShape="0">
                  <a:schemeClr val="accent5">
                    <a:lumMod val="60000"/>
                    <a:lumOff val="40000"/>
                  </a:schemeClr>
                </a:outerShdw>
              </a:effectLst>
            </a:endParaRPr>
          </a:p>
        </p:txBody>
      </p:sp>
    </p:spTree>
    <p:extLst>
      <p:ext uri="{BB962C8B-B14F-4D97-AF65-F5344CB8AC3E}">
        <p14:creationId xmlns:p14="http://schemas.microsoft.com/office/powerpoint/2010/main" val="2074546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Getting started with ASP.NET Web API 2</a:t>
            </a:r>
            <a:endParaRPr lang="en-US" dirty="0"/>
          </a:p>
        </p:txBody>
      </p:sp>
      <p:sp>
        <p:nvSpPr>
          <p:cNvPr id="3" name="Text Placeholder 2"/>
          <p:cNvSpPr>
            <a:spLocks noGrp="1"/>
          </p:cNvSpPr>
          <p:nvPr>
            <p:ph type="body" sz="quarter" idx="10"/>
          </p:nvPr>
        </p:nvSpPr>
        <p:spPr/>
        <p:txBody>
          <a:bodyPr/>
          <a:lstStyle/>
          <a:p>
            <a:r>
              <a:rPr lang="en-US" dirty="0"/>
              <a:t>Available as stand-alone </a:t>
            </a:r>
            <a:r>
              <a:rPr lang="en-US" dirty="0" err="1"/>
              <a:t>NuGet</a:t>
            </a:r>
            <a:r>
              <a:rPr lang="en-US" dirty="0"/>
              <a:t> packages</a:t>
            </a:r>
          </a:p>
          <a:p>
            <a:r>
              <a:rPr lang="en-US" dirty="0" smtClean="0"/>
              <a:t>Ships with Visual Studio 2013 Preview</a:t>
            </a:r>
          </a:p>
          <a:p>
            <a:pPr lvl="1"/>
            <a:r>
              <a:rPr lang="en-US" dirty="0" smtClean="0"/>
              <a:t>Install the ASP.NET and Web Tools 2013 Preview Refresh to get additional features and enhancements</a:t>
            </a:r>
          </a:p>
          <a:p>
            <a:r>
              <a:rPr lang="en-US" dirty="0"/>
              <a:t>Get the bits </a:t>
            </a:r>
            <a:r>
              <a:rPr lang="en-US" dirty="0" smtClean="0"/>
              <a:t>at </a:t>
            </a:r>
            <a:r>
              <a:rPr lang="en-US" dirty="0">
                <a:hlinkClick r:id="rId2"/>
              </a:rPr>
              <a:t>http://www.asp.net/vnext</a:t>
            </a:r>
            <a:endParaRPr lang="en-US" dirty="0"/>
          </a:p>
          <a:p>
            <a:r>
              <a:rPr lang="en-US" dirty="0" smtClean="0"/>
              <a:t>Supported on .NET 4.5 and beyond</a:t>
            </a:r>
          </a:p>
          <a:p>
            <a:r>
              <a:rPr lang="en-US" dirty="0" smtClean="0"/>
              <a:t>See the code at </a:t>
            </a:r>
            <a:r>
              <a:rPr lang="en-US" dirty="0" smtClean="0">
                <a:hlinkClick r:id="rId3"/>
              </a:rPr>
              <a:t>http://aspnetwebstack.codeplex.com</a:t>
            </a:r>
            <a:endParaRPr lang="en-US" dirty="0" smtClean="0"/>
          </a:p>
          <a:p>
            <a:endParaRPr lang="en-US" dirty="0" smtClean="0"/>
          </a:p>
          <a:p>
            <a:endParaRPr lang="en-US" dirty="0" smtClean="0"/>
          </a:p>
          <a:p>
            <a:endParaRPr lang="en-US" dirty="0" smtClean="0"/>
          </a:p>
        </p:txBody>
      </p:sp>
    </p:spTree>
    <p:extLst>
      <p:ext uri="{BB962C8B-B14F-4D97-AF65-F5344CB8AC3E}">
        <p14:creationId xmlns:p14="http://schemas.microsoft.com/office/powerpoint/2010/main" val="291921802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DEMO: Your first Web API with </a:t>
            </a:r>
            <a:br>
              <a:rPr lang="en-US" dirty="0" smtClean="0"/>
            </a:br>
            <a:r>
              <a:rPr lang="en-US" dirty="0" smtClean="0"/>
              <a:t>ASP.NET Web API 2</a:t>
            </a:r>
            <a:endParaRPr lang="en-US" dirty="0"/>
          </a:p>
        </p:txBody>
      </p:sp>
    </p:spTree>
    <p:extLst>
      <p:ext uri="{BB962C8B-B14F-4D97-AF65-F5344CB8AC3E}">
        <p14:creationId xmlns:p14="http://schemas.microsoft.com/office/powerpoint/2010/main" val="14349413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5-30426_BUILD_2013_Template_Whit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potx [Read-Only]" id="{B83C5428-4831-4B78-B856-24ACD92B5CF0}" vid="{BF63FD1D-1A93-4FEB-A9E5-BF9999E54C9A}"/>
    </a:ext>
  </a:extLst>
</a:theme>
</file>

<file path=ppt/theme/theme2.xml><?xml version="1.0" encoding="utf-8"?>
<a:theme xmlns:a="http://schemas.openxmlformats.org/drawingml/2006/main" name="1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potx [Read-Only]" id="{B83C5428-4831-4B78-B856-24ACD92B5CF0}" vid="{1229616B-00BC-441D-8DB3-80E557E5760A}"/>
    </a:ext>
  </a:extLst>
</a:theme>
</file>

<file path=ppt/theme/theme3.xml><?xml version="1.0" encoding="utf-8"?>
<a:theme xmlns:a="http://schemas.openxmlformats.org/drawingml/2006/main" name="2_5-30426_BUILD_2013_Template_D.Blue">
  <a:themeElements>
    <a:clrScheme name="Build 2013 Template">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2">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00188F"/>
        </a:solidFill>
        <a:ln>
          <a:noFill/>
          <a:headEnd type="none" w="med" len="med"/>
          <a:tailEnd type="none" w="med" len="med"/>
        </a:ln>
        <a:effectLst/>
      </a:spPr>
      <a:bodyPr lIns="91440" tIns="91440" rIns="34294" bIns="34294" anchor="t" anchorCtr="0"/>
      <a:lstStyle>
        <a:defPPr defTabSz="932406">
          <a:defRPr sz="1600" spc="-102" dirty="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rtlCol="0">
        <a:spAutoFit/>
      </a:bodyPr>
      <a:lstStyle>
        <a:defPPr>
          <a:defRPr sz="2400" dirty="0" smtClean="0">
            <a:gradFill>
              <a:gsLst>
                <a:gs pos="0">
                  <a:schemeClr val="tx1">
                    <a:lumMod val="75000"/>
                    <a:lumOff val="25000"/>
                  </a:schemeClr>
                </a:gs>
                <a:gs pos="100000">
                  <a:schemeClr val="tx1">
                    <a:lumMod val="75000"/>
                    <a:lumOff val="25000"/>
                  </a:schemeClr>
                </a:gs>
              </a:gsLst>
              <a:lin ang="5400000" scaled="0"/>
            </a:gradFill>
          </a:defRPr>
        </a:defPPr>
      </a:lstStyle>
    </a:txDef>
  </a:objectDefaults>
  <a:extraClrSchemeLst/>
  <a:extLst>
    <a:ext uri="{05A4C25C-085E-4340-85A3-A5531E510DB2}">
      <thm15:themeFamily xmlns:thm15="http://schemas.microsoft.com/office/thememl/2012/main" name="Build_2013_Template_16x9" id="{F0E36718-832C-4AEA-8417-41A66B189204}" vid="{406DC43E-3286-418B-B3CF-9AE2AA3691B2}"/>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10.xml.rels><?xml version="1.0" encoding="UTF-8" standalone="yes"?>
<Relationships xmlns="http://schemas.openxmlformats.org/package/2006/relationships"><Relationship Id="rId1" Type="http://schemas.openxmlformats.org/officeDocument/2006/relationships/customXmlProps" Target="itemProps10.xml"/></Relationships>
</file>

<file path=customXml/_rels/item11.xml.rels><?xml version="1.0" encoding="UTF-8" standalone="yes"?>
<Relationships xmlns="http://schemas.openxmlformats.org/package/2006/relationships"><Relationship Id="rId1" Type="http://schemas.openxmlformats.org/officeDocument/2006/relationships/customXmlProps" Target="itemProps11.xml"/></Relationships>
</file>

<file path=customXml/_rels/item12.xml.rels><?xml version="1.0" encoding="UTF-8" standalone="yes"?>
<Relationships xmlns="http://schemas.openxmlformats.org/package/2006/relationships"><Relationship Id="rId1" Type="http://schemas.openxmlformats.org/officeDocument/2006/relationships/customXmlProps" Target="itemProps12.xml"/></Relationships>
</file>

<file path=customXml/_rels/item13.xml.rels><?xml version="1.0" encoding="UTF-8" standalone="yes"?>
<Relationships xmlns="http://schemas.openxmlformats.org/package/2006/relationships"><Relationship Id="rId1" Type="http://schemas.openxmlformats.org/officeDocument/2006/relationships/customXmlProps" Target="itemProps13.xml"/></Relationships>
</file>

<file path=customXml/_rels/item14.xml.rels><?xml version="1.0" encoding="UTF-8" standalone="yes"?>
<Relationships xmlns="http://schemas.openxmlformats.org/package/2006/relationships"><Relationship Id="rId1" Type="http://schemas.openxmlformats.org/officeDocument/2006/relationships/customXmlProps" Target="itemProps14.xml"/></Relationships>
</file>

<file path=customXml/_rels/item15.xml.rels><?xml version="1.0" encoding="UTF-8" standalone="yes"?>
<Relationships xmlns="http://schemas.openxmlformats.org/package/2006/relationships"><Relationship Id="rId1" Type="http://schemas.openxmlformats.org/officeDocument/2006/relationships/customXmlProps" Target="itemProps15.xml"/></Relationships>
</file>

<file path=customXml/_rels/item16.xml.rels><?xml version="1.0" encoding="UTF-8" standalone="yes"?>
<Relationships xmlns="http://schemas.openxmlformats.org/package/2006/relationships"><Relationship Id="rId1" Type="http://schemas.openxmlformats.org/officeDocument/2006/relationships/customXmlProps" Target="itemProps16.xml"/></Relationships>
</file>

<file path=customXml/_rels/item17.xml.rels><?xml version="1.0" encoding="UTF-8" standalone="yes"?>
<Relationships xmlns="http://schemas.openxmlformats.org/package/2006/relationships"><Relationship Id="rId1" Type="http://schemas.openxmlformats.org/officeDocument/2006/relationships/customXmlProps" Target="itemProps17.xml"/></Relationships>
</file>

<file path=customXml/_rels/item18.xml.rels><?xml version="1.0" encoding="UTF-8" standalone="yes"?>
<Relationships xmlns="http://schemas.openxmlformats.org/package/2006/relationships"><Relationship Id="rId1" Type="http://schemas.openxmlformats.org/officeDocument/2006/relationships/customXmlProps" Target="itemProps18.xml"/></Relationships>
</file>

<file path=customXml/_rels/item19.xml.rels><?xml version="1.0" encoding="UTF-8" standalone="yes"?>
<Relationships xmlns="http://schemas.openxmlformats.org/package/2006/relationships"><Relationship Id="rId1" Type="http://schemas.openxmlformats.org/officeDocument/2006/relationships/customXmlProps" Target="itemProps19.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20.xml.rels><?xml version="1.0" encoding="UTF-8" standalone="yes"?>
<Relationships xmlns="http://schemas.openxmlformats.org/package/2006/relationships"><Relationship Id="rId1" Type="http://schemas.openxmlformats.org/officeDocument/2006/relationships/customXmlProps" Target="itemProps20.xml"/></Relationships>
</file>

<file path=customXml/_rels/item21.xml.rels><?xml version="1.0" encoding="UTF-8" standalone="yes"?>
<Relationships xmlns="http://schemas.openxmlformats.org/package/2006/relationships"><Relationship Id="rId1" Type="http://schemas.openxmlformats.org/officeDocument/2006/relationships/customXmlProps" Target="itemProps21.xml"/></Relationships>
</file>

<file path=customXml/_rels/item22.xml.rels><?xml version="1.0" encoding="UTF-8" standalone="yes"?>
<Relationships xmlns="http://schemas.openxmlformats.org/package/2006/relationships"><Relationship Id="rId1" Type="http://schemas.openxmlformats.org/officeDocument/2006/relationships/customXmlProps" Target="itemProps22.xml"/></Relationships>
</file>

<file path=customXml/_rels/item23.xml.rels><?xml version="1.0" encoding="UTF-8" standalone="yes"?>
<Relationships xmlns="http://schemas.openxmlformats.org/package/2006/relationships"><Relationship Id="rId1" Type="http://schemas.openxmlformats.org/officeDocument/2006/relationships/customXmlProps" Target="itemProps23.xml"/></Relationships>
</file>

<file path=customXml/_rels/item24.xml.rels><?xml version="1.0" encoding="UTF-8" standalone="yes"?>
<Relationships xmlns="http://schemas.openxmlformats.org/package/2006/relationships"><Relationship Id="rId1" Type="http://schemas.openxmlformats.org/officeDocument/2006/relationships/customXmlProps" Target="itemProps24.xml"/></Relationships>
</file>

<file path=customXml/_rels/item25.xml.rels><?xml version="1.0" encoding="UTF-8" standalone="yes"?>
<Relationships xmlns="http://schemas.openxmlformats.org/package/2006/relationships"><Relationship Id="rId1" Type="http://schemas.openxmlformats.org/officeDocument/2006/relationships/customXmlProps" Target="itemProps25.xml"/></Relationships>
</file>

<file path=customXml/_rels/item26.xml.rels><?xml version="1.0" encoding="UTF-8" standalone="yes"?>
<Relationships xmlns="http://schemas.openxmlformats.org/package/2006/relationships"><Relationship Id="rId1" Type="http://schemas.openxmlformats.org/officeDocument/2006/relationships/customXmlProps" Target="itemProps26.xml"/></Relationships>
</file>

<file path=customXml/_rels/item27.xml.rels><?xml version="1.0" encoding="UTF-8" standalone="yes"?>
<Relationships xmlns="http://schemas.openxmlformats.org/package/2006/relationships"><Relationship Id="rId1" Type="http://schemas.openxmlformats.org/officeDocument/2006/relationships/customXmlProps" Target="itemProps27.xml"/></Relationships>
</file>

<file path=customXml/_rels/item28.xml.rels><?xml version="1.0" encoding="UTF-8" standalone="yes"?>
<Relationships xmlns="http://schemas.openxmlformats.org/package/2006/relationships"><Relationship Id="rId1" Type="http://schemas.openxmlformats.org/officeDocument/2006/relationships/customXmlProps" Target="itemProps28.xml"/></Relationships>
</file>

<file path=customXml/_rels/item29.xml.rels><?xml version="1.0" encoding="UTF-8" standalone="yes"?>
<Relationships xmlns="http://schemas.openxmlformats.org/package/2006/relationships"><Relationship Id="rId1" Type="http://schemas.openxmlformats.org/officeDocument/2006/relationships/customXmlProps" Target="itemProps29.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30.xml.rels><?xml version="1.0" encoding="UTF-8" standalone="yes"?>
<Relationships xmlns="http://schemas.openxmlformats.org/package/2006/relationships"><Relationship Id="rId1" Type="http://schemas.openxmlformats.org/officeDocument/2006/relationships/customXmlProps" Target="itemProps30.xml"/></Relationships>
</file>

<file path=customXml/_rels/item31.xml.rels><?xml version="1.0" encoding="UTF-8" standalone="yes"?>
<Relationships xmlns="http://schemas.openxmlformats.org/package/2006/relationships"><Relationship Id="rId1" Type="http://schemas.openxmlformats.org/officeDocument/2006/relationships/customXmlProps" Target="itemProps31.xml"/></Relationships>
</file>

<file path=customXml/_rels/item32.xml.rels><?xml version="1.0" encoding="UTF-8" standalone="yes"?>
<Relationships xmlns="http://schemas.openxmlformats.org/package/2006/relationships"><Relationship Id="rId1" Type="http://schemas.openxmlformats.org/officeDocument/2006/relationships/customXmlProps" Target="itemProps32.xml"/></Relationships>
</file>

<file path=customXml/_rels/item33.xml.rels><?xml version="1.0" encoding="UTF-8" standalone="yes"?>
<Relationships xmlns="http://schemas.openxmlformats.org/package/2006/relationships"><Relationship Id="rId1" Type="http://schemas.openxmlformats.org/officeDocument/2006/relationships/customXmlProps" Target="itemProps33.xml"/></Relationships>
</file>

<file path=customXml/_rels/item34.xml.rels><?xml version="1.0" encoding="UTF-8" standalone="yes"?>
<Relationships xmlns="http://schemas.openxmlformats.org/package/2006/relationships"><Relationship Id="rId1" Type="http://schemas.openxmlformats.org/officeDocument/2006/relationships/customXmlProps" Target="itemProps34.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Control xmlns="http://schemas.microsoft.com/VisualStudio/2011/storyboarding/control">
  <Id Name="6ef1baa2-8411-422f-a441-b77a2d48b25e" Revision="1" Stencil="b22d5ca6-96b0-4ed0-abba-c225b5757a6d" StencilVersion="1.0"/>
</Control>
</file>

<file path=customXml/item10.xml><?xml version="1.0" encoding="utf-8"?>
<Control xmlns="http://schemas.microsoft.com/VisualStudio/2011/storyboarding/control">
  <Id Name="d833e27f-3c2c-4dcb-99a2-fdcf5c96f01c" Revision="1" Stencil="b22d5ca6-96b0-4ed0-abba-c225b5757a6d" StencilVersion="1.0"/>
</Control>
</file>

<file path=customXml/item11.xml><?xml version="1.0" encoding="utf-8"?>
<Control xmlns="http://schemas.microsoft.com/VisualStudio/2011/storyboarding/control">
  <Id Name="b4fb1736-f808-4e87-973b-33b01e4761dd" Revision="1" Stencil="b22d5ca6-96b0-4ed0-abba-c225b5757a6d" StencilVersion="1.0"/>
</Control>
</file>

<file path=customXml/item12.xml><?xml version="1.0" encoding="utf-8"?>
<Control xmlns="http://schemas.microsoft.com/VisualStudio/2011/storyboarding/control">
  <Id Name="248e5bce-ac08-433b-a2d9-c1f8e7d05872" Revision="1" Stencil="b22d5ca6-96b0-4ed0-abba-c225b5757a6d" StencilVersion="1.0"/>
</Control>
</file>

<file path=customXml/item13.xml><?xml version="1.0" encoding="utf-8"?>
<Control xmlns="http://schemas.microsoft.com/VisualStudio/2011/storyboarding/control">
  <Id Name="8644fffe-5f83-4ebe-a9a0-f0e79ba63a0a" Revision="1" Stencil="b22d5ca6-96b0-4ed0-abba-c225b5757a6d" StencilVersion="1.0"/>
</Control>
</file>

<file path=customXml/item14.xml><?xml version="1.0" encoding="utf-8"?>
<Control xmlns="http://schemas.microsoft.com/VisualStudio/2011/storyboarding/control">
  <Id Name="a7af41cb-b1c5-4d1f-be36-018b3a3814b3" Revision="1" Stencil="b22d5ca6-96b0-4ed0-abba-c225b5757a6d" StencilVersion="1.0"/>
</Control>
</file>

<file path=customXml/item15.xml><?xml version="1.0" encoding="utf-8"?>
<Control xmlns="http://schemas.microsoft.com/VisualStudio/2011/storyboarding/control">
  <Id Name="248e5bce-ac08-433b-a2d9-c1f8e7d05872" Revision="1" Stencil="b22d5ca6-96b0-4ed0-abba-c225b5757a6d" StencilVersion="1.0"/>
</Control>
</file>

<file path=customXml/item16.xml><?xml version="1.0" encoding="utf-8"?>
<Control xmlns="http://schemas.microsoft.com/VisualStudio/2011/storyboarding/control">
  <Id Name="680c44fd-e136-4ce3-9c93-569c8b0aad16" Revision="1" Stencil="b22d5ca6-96b0-4ed0-abba-c225b5757a6d" StencilVersion="1.0"/>
</Control>
</file>

<file path=customXml/item17.xml><?xml version="1.0" encoding="utf-8"?>
<Control xmlns="http://schemas.microsoft.com/VisualStudio/2011/storyboarding/control">
  <Id Name="680c44fd-e136-4ce3-9c93-569c8b0aad16" Revision="1" Stencil="b22d5ca6-96b0-4ed0-abba-c225b5757a6d" StencilVersion="1.0"/>
</Control>
</file>

<file path=customXml/item18.xml><?xml version="1.0" encoding="utf-8"?>
<Control xmlns="http://schemas.microsoft.com/VisualStudio/2011/storyboarding/control">
  <Id Name="8644fffe-5f83-4ebe-a9a0-f0e79ba63a0a" Revision="1" Stencil="b22d5ca6-96b0-4ed0-abba-c225b5757a6d" StencilVersion="1.0"/>
</Control>
</file>

<file path=customXml/item19.xml><?xml version="1.0" encoding="utf-8"?>
<Control xmlns="http://schemas.microsoft.com/VisualStudio/2011/storyboarding/control">
  <Id Name="b4fb1736-f808-4e87-973b-33b01e4761dd" Revision="1" Stencil="b22d5ca6-96b0-4ed0-abba-c225b5757a6d" StencilVersion="1.0"/>
</Control>
</file>

<file path=customXml/item2.xml><?xml version="1.0" encoding="utf-8"?>
<Control xmlns="http://schemas.microsoft.com/VisualStudio/2011/storyboarding/control">
  <Id Name="680c44fd-e136-4ce3-9c93-569c8b0aad16" Revision="1" Stencil="b22d5ca6-96b0-4ed0-abba-c225b5757a6d" StencilVersion="1.0"/>
</Control>
</file>

<file path=customXml/item20.xml><?xml version="1.0" encoding="utf-8"?>
<Control xmlns="http://schemas.microsoft.com/VisualStudio/2011/storyboarding/control">
  <Id Name="88072450-fb0a-4768-b09a-b4f6d9cd8dc4" Revision="1" Stencil="b22d5ca6-96b0-4ed0-abba-c225b5757a6d" StencilVersion="1.0"/>
</Control>
</file>

<file path=customXml/item21.xml><?xml version="1.0" encoding="utf-8"?>
<Control xmlns="http://schemas.microsoft.com/VisualStudio/2011/storyboarding/control">
  <Id Name="680c44fd-e136-4ce3-9c93-569c8b0aad16" Revision="1" Stencil="b22d5ca6-96b0-4ed0-abba-c225b5757a6d" StencilVersion="1.0"/>
</Control>
</file>

<file path=customXml/item22.xml><?xml version="1.0" encoding="utf-8"?>
<Control xmlns="http://schemas.microsoft.com/VisualStudio/2011/storyboarding/control">
  <Id Name="6ef1baa2-8411-422f-a441-b77a2d48b25e" Revision="1" Stencil="b22d5ca6-96b0-4ed0-abba-c225b5757a6d" StencilVersion="1.0"/>
</Control>
</file>

<file path=customXml/item23.xml><?xml version="1.0" encoding="utf-8"?>
<Control xmlns="http://schemas.microsoft.com/VisualStudio/2011/storyboarding/control">
  <Id Name="36af5a1a-0d85-40c7-b12b-0661f75054bd" Revision="1" Stencil="b22d5ca6-96b0-4ed0-abba-c225b5757a6d" StencilVersion="1.0"/>
</Control>
</file>

<file path=customXml/item24.xml><?xml version="1.0" encoding="utf-8"?>
<Control xmlns="http://schemas.microsoft.com/VisualStudio/2011/storyboarding/control">
  <Id Name="6ef1baa2-8411-422f-a441-b77a2d48b25e" Revision="1" Stencil="b22d5ca6-96b0-4ed0-abba-c225b5757a6d" StencilVersion="1.0"/>
</Control>
</file>

<file path=customXml/item25.xml><?xml version="1.0" encoding="utf-8"?>
<?mso-contentType ?>
<FormTemplates xmlns="http://schemas.microsoft.com/sharepoint/v3/contenttype/forms">
  <Display>DocumentLibraryForm</Display>
  <Edit>DocumentLibraryForm</Edit>
  <New>DocumentLibraryForm</New>
</FormTemplates>
</file>

<file path=customXml/item26.xml><?xml version="1.0" encoding="utf-8"?>
<Control xmlns="http://schemas.microsoft.com/VisualStudio/2011/storyboarding/control">
  <Id Name="8644fffe-5f83-4ebe-a9a0-f0e79ba63a0a" Revision="1" Stencil="b22d5ca6-96b0-4ed0-abba-c225b5757a6d" StencilVersion="1.0"/>
</Control>
</file>

<file path=customXml/item27.xml><?xml version="1.0" encoding="utf-8"?>
<Control xmlns="http://schemas.microsoft.com/VisualStudio/2011/storyboarding/control">
  <Id Name="d833e27f-3c2c-4dcb-99a2-fdcf5c96f01c" Revision="1" Stencil="b22d5ca6-96b0-4ed0-abba-c225b5757a6d" StencilVersion="1.0"/>
</Control>
</file>

<file path=customXml/item28.xml><?xml version="1.0" encoding="utf-8"?>
<Control xmlns="http://schemas.microsoft.com/VisualStudio/2011/storyboarding/control">
  <Id Name="88072450-fb0a-4768-b09a-b4f6d9cd8dc4" Revision="1" Stencil="b22d5ca6-96b0-4ed0-abba-c225b5757a6d" StencilVersion="1.0"/>
</Control>
</file>

<file path=customXml/item29.xml><?xml version="1.0" encoding="utf-8"?>
<Control xmlns="http://schemas.microsoft.com/VisualStudio/2011/storyboarding/control">
  <Id Name="b4fb1736-f808-4e87-973b-33b01e4761dd" Revision="1" Stencil="b22d5ca6-96b0-4ed0-abba-c225b5757a6d" StencilVersion="1.0"/>
</Control>
</file>

<file path=customXml/item3.xml><?xml version="1.0" encoding="utf-8"?>
<Control xmlns="http://schemas.microsoft.com/VisualStudio/2011/storyboarding/control">
  <Id Name="b4fb1736-f808-4e87-973b-33b01e4761dd" Revision="1" Stencil="b22d5ca6-96b0-4ed0-abba-c225b5757a6d" StencilVersion="1.0"/>
</Control>
</file>

<file path=customXml/item30.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2013-06-28T07:00:00+00:00</Event_x0020_End_x0020_Date>
    <Event_x0020_Start_x0020_Date xmlns="2295e2e7-0eeb-498e-8716-217bb2ee6ee3">2013-06-26T07:00:00+00:00</Event_x0020_Start_x0020_Date>
    <MS_x0020_Speaker xmlns="2295e2e7-0eeb-498e-8716-217bb2ee6ee3">
      <UserInfo>
        <DisplayName/>
        <AccountId xsi:nil="true"/>
        <AccountType/>
      </UserInfo>
    </MS_x0020_Speaker>
    <External_x0020_Speaker xmlns="2295e2e7-0eeb-498e-8716-217bb2ee6ee3">Daniel Roth</External_x0020_Speaker>
    <Session_x0020_Code xmlns="2295e2e7-0eeb-498e-8716-217bb2ee6ee3">3-504</Session_x0020_Code>
    <ProductTaxHTField0 xmlns="2295e2e7-0eeb-498e-8716-217bb2ee6ee3">
      <Terms xmlns="http://schemas.microsoft.com/office/infopath/2007/PartnerControls"/>
    </ProductTaxHTField0>
    <Presentation_x0020_Date xmlns="2295e2e7-0eeb-498e-8716-217bb2ee6ee3">2013-06-27T00:00:00-07:00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Event1TaxHTField0>
    <MS_x0020_Content_x0020_Owner xmlns="2295e2e7-0eeb-498e-8716-217bb2ee6ee3">
      <UserInfo>
        <DisplayName/>
        <AccountId xsi:nil="true"/>
        <AccountType/>
      </UserInfo>
    </MS_x0020_Content_x0020_Owner>
    <Event_x0020_VenueTaxHTField0 xmlns="2295e2e7-0eeb-498e-8716-217bb2ee6ee3">
      <Terms xmlns="http://schemas.microsoft.com/office/infopath/2007/PartnerControls"/>
    </Event_x0020_VenueTaxHTField0>
    <TaxCatchAll xmlns="230e9df3-be65-4c73-a93b-d1236ebd677e">
      <Value>497</Value>
      <Value>605</Value>
    </TaxCatchAll>
    <AudienceTaxHTField0 xmlns="8b529f77-48ab-4581-b468-93f09345b8aa">
      <Terms xmlns="http://schemas.microsoft.com/office/infopath/2007/PartnerControls"/>
    </AudienceTaxHTField0>
  </documentManagement>
</p:properties>
</file>

<file path=customXml/item31.xml><?xml version="1.0" encoding="utf-8"?>
<Control xmlns="http://schemas.microsoft.com/VisualStudio/2011/storyboarding/control">
  <Id Name="6ef1baa2-8411-422f-a441-b77a2d48b25e" Revision="1" Stencil="b22d5ca6-96b0-4ed0-abba-c225b5757a6d" StencilVersion="1.0"/>
</Control>
</file>

<file path=customXml/item32.xml><?xml version="1.0" encoding="utf-8"?>
<Control xmlns="http://schemas.microsoft.com/VisualStudio/2011/storyboarding/control">
  <Id Name="8644fffe-5f83-4ebe-a9a0-f0e79ba63a0a" Revision="1" Stencil="b22d5ca6-96b0-4ed0-abba-c225b5757a6d" StencilVersion="1.0"/>
</Control>
</file>

<file path=customXml/item33.xml><?xml version="1.0" encoding="utf-8"?>
<Control xmlns="http://schemas.microsoft.com/VisualStudio/2011/storyboarding/control">
  <Id Name="d833e27f-3c2c-4dcb-99a2-fdcf5c96f01c" Revision="1" Stencil="b22d5ca6-96b0-4ed0-abba-c225b5757a6d" StencilVersion="1.0"/>
</Control>
</file>

<file path=customXml/item34.xml><?xml version="1.0" encoding="utf-8"?>
<Control xmlns="http://schemas.microsoft.com/VisualStudio/2011/storyboarding/control">
  <Id Name="88072450-fb0a-4768-b09a-b4f6d9cd8dc4" Revision="1" Stencil="b22d5ca6-96b0-4ed0-abba-c225b5757a6d" StencilVersion="1.0"/>
</Control>
</file>

<file path=customXml/item4.xml><?xml version="1.0" encoding="utf-8"?>
<Control xmlns="http://schemas.microsoft.com/VisualStudio/2011/storyboarding/control">
  <Id Name="a7af41cb-b1c5-4d1f-be36-018b3a3814b3" Revision="1" Stencil="b22d5ca6-96b0-4ed0-abba-c225b5757a6d" StencilVersion="1.0"/>
</Control>
</file>

<file path=customXml/item5.xml><?xml version="1.0" encoding="utf-8"?>
<Control xmlns="http://schemas.microsoft.com/VisualStudio/2011/storyboarding/control">
  <Id Name="248e5bce-ac08-433b-a2d9-c1f8e7d05872" Revision="1" Stencil="b22d5ca6-96b0-4ed0-abba-c225b5757a6d" StencilVersion="1.0"/>
</Control>
</file>

<file path=customXml/item6.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89fe5faf2f25a24617a4f509b32cc989">
  <xsd:schema xmlns:xsd="http://www.w3.org/2001/XMLSchema" xmlns:xs="http://www.w3.org/2001/XMLSchema" xmlns:p="http://schemas.microsoft.com/office/2006/metadata/properties" xmlns:ns2="2295e2e7-0eeb-498e-8716-217bb2ee6ee3" xmlns:ns3="230e9df3-be65-4c73-a93b-d1236ebd677e" xmlns:ns4="8b529f77-48ab-4581-b468-93f09345b8aa" targetNamespace="http://schemas.microsoft.com/office/2006/metadata/properties" ma:root="true" ma:fieldsID="dfcb5511298a0ed35e170e5fd997f4f9" ns2:_="" ns3:_="" ns4:_="">
    <xsd:import namespace="2295e2e7-0eeb-498e-8716-217bb2ee6ee3"/>
    <xsd:import namespace="230e9df3-be65-4c73-a93b-d1236ebd677e"/>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3:TaxCatchAll" minOccurs="0"/>
                <xsd:element ref="ns2:ProductTaxHTField0" minOccurs="0"/>
                <xsd:element ref="ns3:TaxCatchAllLabel" minOccurs="0"/>
                <xsd:element ref="ns2:CampaignTaxHTField0" minOccurs="0"/>
                <xsd:element ref="ns2:TrackTaxHTField0" minOccurs="0"/>
                <xsd:element ref="ns2:Event_x0020_VenueTaxHTField0" minOccurs="0"/>
                <xsd:element ref="ns4: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e385fb40-52d4-4fae-9c5b-3e8ff8a5878e" ma:termSetId="e8298524-23d5-441d-8e61-21bed1c2c470" ma:anchorId="00000000-0000-0000-0000-000000000000" ma:open="false" ma:isKeyword="false">
      <xsd:complexType>
        <xsd:sequence>
          <xsd:element ref="pc:Terms" minOccurs="0" maxOccurs="1"/>
        </xsd:sequence>
      </xsd:complexType>
    </xsd:element>
    <xsd:element name="CampaignTaxHTField0" ma:index="22" nillable="true" ma:taxonomy="true" ma:internalName="CampaignTaxHTField0" ma:taxonomyFieldName="Campaign" ma:displayName="Campaign" ma:default="" ma:fieldId="{bcb0c99d-b00c-42c6-a16b-e1e19731231d}" ma:taxonomyMulti="true" ma:sspId="e385fb40-52d4-4fae-9c5b-3e8ff8a5878e" ma:termSetId="eb6054b1-3a98-4c79-97b4-d20150dd266e" ma:anchorId="a7bf803d-fc4f-4bb4-903c-88e76437cc17"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e385fb40-52d4-4fae-9c5b-3e8ff8a5878e" ma:termSetId="0e8a185d-72dd-4c1d-8327-06082ee7fbb4"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default="" ma:fieldId="{72225233-bea3-47c9-bcc0-70aff672e91a}" ma:sspId="e385fb40-52d4-4fae-9c5b-3e8ff8a5878e" ma:termSetId="8280d8e6-c94b-487a-bd8b-a7d74984b60f"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e385fb40-52d4-4fae-9c5b-3e8ff8a5878e" ma:termSetId="9f38d074-2cf4-4ed1-a6e5-5a4bce426041" ma:anchorId="00000000-0000-0000-0000-000000000000" ma:open="false" ma:isKeyword="false">
      <xsd:complexType>
        <xsd:sequence>
          <xsd:element ref="pc:Terms" minOccurs="0" maxOccurs="1"/>
        </xsd:sequence>
      </xsd:complexType>
    </xsd:element>
    <xsd:element name="Event1TaxHTField0" ma:index="30" nillable="true" ma:taxonomy="true" ma:internalName="Event1TaxHTField0" ma:taxonomyFieldName="Event1" ma:displayName="Event Name" ma:readOnly="false" ma:default="" ma:fieldId="{173efa96-a0c5-4b7e-a5c5-ebf0027a79b9}" ma:sspId="e385fb40-52d4-4fae-9c5b-3e8ff8a5878e" ma:termSetId="a93ddb37-2243-4aad-9cf2-0d00c5bfa8eb" ma:anchorId="00000000-0000-0000-0000-000000000000" ma:open="fals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e385fb40-52d4-4fae-9c5b-3e8ff8a5878e" ma:termSetId="147febbf-7221-47e1-ac97-bfa1a8e909cb"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7.xml><?xml version="1.0" encoding="utf-8"?>
<Control xmlns="http://schemas.microsoft.com/VisualStudio/2011/storyboarding/control">
  <Id Name="d833e27f-3c2c-4dcb-99a2-fdcf5c96f01c" Revision="1" Stencil="b22d5ca6-96b0-4ed0-abba-c225b5757a6d" StencilVersion="1.0"/>
</Control>
</file>

<file path=customXml/item8.xml><?xml version="1.0" encoding="utf-8"?>
<Control xmlns="http://schemas.microsoft.com/VisualStudio/2011/storyboarding/control">
  <Id Name="36af5a1a-0d85-40c7-b12b-0661f75054bd" Revision="1" Stencil="b22d5ca6-96b0-4ed0-abba-c225b5757a6d" StencilVersion="1.0"/>
</Control>
</file>

<file path=customXml/item9.xml><?xml version="1.0" encoding="utf-8"?>
<Control xmlns="http://schemas.microsoft.com/VisualStudio/2011/storyboarding/control">
  <Id Name="b4fb1736-f808-4e87-973b-33b01e4761dd" Revision="1" Stencil="b22d5ca6-96b0-4ed0-abba-c225b5757a6d" StencilVersion="1.0"/>
</Control>
</file>

<file path=customXml/itemProps1.xml><?xml version="1.0" encoding="utf-8"?>
<ds:datastoreItem xmlns:ds="http://schemas.openxmlformats.org/officeDocument/2006/customXml" ds:itemID="{50FE4052-7B0C-4873-8B23-903037E20077}">
  <ds:schemaRefs>
    <ds:schemaRef ds:uri="http://schemas.microsoft.com/VisualStudio/2011/storyboarding/control"/>
  </ds:schemaRefs>
</ds:datastoreItem>
</file>

<file path=customXml/itemProps10.xml><?xml version="1.0" encoding="utf-8"?>
<ds:datastoreItem xmlns:ds="http://schemas.openxmlformats.org/officeDocument/2006/customXml" ds:itemID="{BECA011F-1F86-49AD-90D4-CCD107BF62BD}">
  <ds:schemaRefs>
    <ds:schemaRef ds:uri="http://schemas.microsoft.com/VisualStudio/2011/storyboarding/control"/>
  </ds:schemaRefs>
</ds:datastoreItem>
</file>

<file path=customXml/itemProps11.xml><?xml version="1.0" encoding="utf-8"?>
<ds:datastoreItem xmlns:ds="http://schemas.openxmlformats.org/officeDocument/2006/customXml" ds:itemID="{3BBE02F1-97DE-4221-B8DB-8A2E0EA4FCFA}">
  <ds:schemaRefs>
    <ds:schemaRef ds:uri="http://schemas.microsoft.com/VisualStudio/2011/storyboarding/control"/>
  </ds:schemaRefs>
</ds:datastoreItem>
</file>

<file path=customXml/itemProps12.xml><?xml version="1.0" encoding="utf-8"?>
<ds:datastoreItem xmlns:ds="http://schemas.openxmlformats.org/officeDocument/2006/customXml" ds:itemID="{F1203B1F-29F9-48CE-97FA-52AF4929BA55}">
  <ds:schemaRefs>
    <ds:schemaRef ds:uri="http://schemas.microsoft.com/VisualStudio/2011/storyboarding/control"/>
  </ds:schemaRefs>
</ds:datastoreItem>
</file>

<file path=customXml/itemProps13.xml><?xml version="1.0" encoding="utf-8"?>
<ds:datastoreItem xmlns:ds="http://schemas.openxmlformats.org/officeDocument/2006/customXml" ds:itemID="{24694326-5EC1-4283-9CE5-C37AE8E3CD7F}">
  <ds:schemaRefs>
    <ds:schemaRef ds:uri="http://schemas.microsoft.com/VisualStudio/2011/storyboarding/control"/>
  </ds:schemaRefs>
</ds:datastoreItem>
</file>

<file path=customXml/itemProps14.xml><?xml version="1.0" encoding="utf-8"?>
<ds:datastoreItem xmlns:ds="http://schemas.openxmlformats.org/officeDocument/2006/customXml" ds:itemID="{D66656BD-4E95-4911-91B1-876F0B6F1B67}">
  <ds:schemaRefs>
    <ds:schemaRef ds:uri="http://schemas.microsoft.com/VisualStudio/2011/storyboarding/control"/>
  </ds:schemaRefs>
</ds:datastoreItem>
</file>

<file path=customXml/itemProps15.xml><?xml version="1.0" encoding="utf-8"?>
<ds:datastoreItem xmlns:ds="http://schemas.openxmlformats.org/officeDocument/2006/customXml" ds:itemID="{E913F7EC-9413-4C97-A6A8-A6319EB29C61}">
  <ds:schemaRefs>
    <ds:schemaRef ds:uri="http://schemas.microsoft.com/VisualStudio/2011/storyboarding/control"/>
  </ds:schemaRefs>
</ds:datastoreItem>
</file>

<file path=customXml/itemProps16.xml><?xml version="1.0" encoding="utf-8"?>
<ds:datastoreItem xmlns:ds="http://schemas.openxmlformats.org/officeDocument/2006/customXml" ds:itemID="{C2A7ED19-0D93-466E-A89D-B9FEEB8397D6}">
  <ds:schemaRefs>
    <ds:schemaRef ds:uri="http://schemas.microsoft.com/VisualStudio/2011/storyboarding/control"/>
  </ds:schemaRefs>
</ds:datastoreItem>
</file>

<file path=customXml/itemProps17.xml><?xml version="1.0" encoding="utf-8"?>
<ds:datastoreItem xmlns:ds="http://schemas.openxmlformats.org/officeDocument/2006/customXml" ds:itemID="{96E3486E-E0DC-428D-A769-F900C92AD9E7}">
  <ds:schemaRefs>
    <ds:schemaRef ds:uri="http://schemas.microsoft.com/VisualStudio/2011/storyboarding/control"/>
  </ds:schemaRefs>
</ds:datastoreItem>
</file>

<file path=customXml/itemProps18.xml><?xml version="1.0" encoding="utf-8"?>
<ds:datastoreItem xmlns:ds="http://schemas.openxmlformats.org/officeDocument/2006/customXml" ds:itemID="{A7ACBB83-4A84-4269-B3C3-E4FAB744FD42}">
  <ds:schemaRefs>
    <ds:schemaRef ds:uri="http://schemas.microsoft.com/VisualStudio/2011/storyboarding/control"/>
  </ds:schemaRefs>
</ds:datastoreItem>
</file>

<file path=customXml/itemProps19.xml><?xml version="1.0" encoding="utf-8"?>
<ds:datastoreItem xmlns:ds="http://schemas.openxmlformats.org/officeDocument/2006/customXml" ds:itemID="{F9313A15-5FB7-4584-B191-87FC388E5E39}">
  <ds:schemaRefs>
    <ds:schemaRef ds:uri="http://schemas.microsoft.com/VisualStudio/2011/storyboarding/control"/>
  </ds:schemaRefs>
</ds:datastoreItem>
</file>

<file path=customXml/itemProps2.xml><?xml version="1.0" encoding="utf-8"?>
<ds:datastoreItem xmlns:ds="http://schemas.openxmlformats.org/officeDocument/2006/customXml" ds:itemID="{BE78882F-33F2-4C7B-B5CA-5F2956B47815}">
  <ds:schemaRefs>
    <ds:schemaRef ds:uri="http://schemas.microsoft.com/VisualStudio/2011/storyboarding/control"/>
  </ds:schemaRefs>
</ds:datastoreItem>
</file>

<file path=customXml/itemProps20.xml><?xml version="1.0" encoding="utf-8"?>
<ds:datastoreItem xmlns:ds="http://schemas.openxmlformats.org/officeDocument/2006/customXml" ds:itemID="{651FB833-BB66-44BB-B530-6096C94F4957}">
  <ds:schemaRefs>
    <ds:schemaRef ds:uri="http://schemas.microsoft.com/VisualStudio/2011/storyboarding/control"/>
  </ds:schemaRefs>
</ds:datastoreItem>
</file>

<file path=customXml/itemProps21.xml><?xml version="1.0" encoding="utf-8"?>
<ds:datastoreItem xmlns:ds="http://schemas.openxmlformats.org/officeDocument/2006/customXml" ds:itemID="{82C22DEA-F966-4125-9C36-A3F885B1A5ED}">
  <ds:schemaRefs>
    <ds:schemaRef ds:uri="http://schemas.microsoft.com/VisualStudio/2011/storyboarding/control"/>
  </ds:schemaRefs>
</ds:datastoreItem>
</file>

<file path=customXml/itemProps22.xml><?xml version="1.0" encoding="utf-8"?>
<ds:datastoreItem xmlns:ds="http://schemas.openxmlformats.org/officeDocument/2006/customXml" ds:itemID="{9572F849-FDEB-4BC5-A51E-EAAAFF95D9CD}">
  <ds:schemaRefs>
    <ds:schemaRef ds:uri="http://schemas.microsoft.com/VisualStudio/2011/storyboarding/control"/>
  </ds:schemaRefs>
</ds:datastoreItem>
</file>

<file path=customXml/itemProps23.xml><?xml version="1.0" encoding="utf-8"?>
<ds:datastoreItem xmlns:ds="http://schemas.openxmlformats.org/officeDocument/2006/customXml" ds:itemID="{B9E99870-0E23-46E4-96AC-732A06CC33CF}">
  <ds:schemaRefs>
    <ds:schemaRef ds:uri="http://schemas.microsoft.com/VisualStudio/2011/storyboarding/control"/>
  </ds:schemaRefs>
</ds:datastoreItem>
</file>

<file path=customXml/itemProps24.xml><?xml version="1.0" encoding="utf-8"?>
<ds:datastoreItem xmlns:ds="http://schemas.openxmlformats.org/officeDocument/2006/customXml" ds:itemID="{FBA44FF5-791A-4CF6-AD79-46696BB3B2CC}">
  <ds:schemaRefs>
    <ds:schemaRef ds:uri="http://schemas.microsoft.com/VisualStudio/2011/storyboarding/control"/>
  </ds:schemaRefs>
</ds:datastoreItem>
</file>

<file path=customXml/itemProps25.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6.xml><?xml version="1.0" encoding="utf-8"?>
<ds:datastoreItem xmlns:ds="http://schemas.openxmlformats.org/officeDocument/2006/customXml" ds:itemID="{9FB1A0CB-75EE-4328-951D-222E4F186ADC}">
  <ds:schemaRefs>
    <ds:schemaRef ds:uri="http://schemas.microsoft.com/VisualStudio/2011/storyboarding/control"/>
  </ds:schemaRefs>
</ds:datastoreItem>
</file>

<file path=customXml/itemProps27.xml><?xml version="1.0" encoding="utf-8"?>
<ds:datastoreItem xmlns:ds="http://schemas.openxmlformats.org/officeDocument/2006/customXml" ds:itemID="{7C74FD2C-D0B6-40AC-B95D-11EEEBE51703}">
  <ds:schemaRefs>
    <ds:schemaRef ds:uri="http://schemas.microsoft.com/VisualStudio/2011/storyboarding/control"/>
  </ds:schemaRefs>
</ds:datastoreItem>
</file>

<file path=customXml/itemProps28.xml><?xml version="1.0" encoding="utf-8"?>
<ds:datastoreItem xmlns:ds="http://schemas.openxmlformats.org/officeDocument/2006/customXml" ds:itemID="{2C4AE52A-CB43-4AF8-ACE8-6697C8386D98}">
  <ds:schemaRefs>
    <ds:schemaRef ds:uri="http://schemas.microsoft.com/VisualStudio/2011/storyboarding/control"/>
  </ds:schemaRefs>
</ds:datastoreItem>
</file>

<file path=customXml/itemProps29.xml><?xml version="1.0" encoding="utf-8"?>
<ds:datastoreItem xmlns:ds="http://schemas.openxmlformats.org/officeDocument/2006/customXml" ds:itemID="{9836FB53-9E49-48AF-8716-A05EB4FAA92F}">
  <ds:schemaRefs>
    <ds:schemaRef ds:uri="http://schemas.microsoft.com/VisualStudio/2011/storyboarding/control"/>
  </ds:schemaRefs>
</ds:datastoreItem>
</file>

<file path=customXml/itemProps3.xml><?xml version="1.0" encoding="utf-8"?>
<ds:datastoreItem xmlns:ds="http://schemas.openxmlformats.org/officeDocument/2006/customXml" ds:itemID="{18552181-6FAA-4B58-8840-61A51172E7DD}">
  <ds:schemaRefs>
    <ds:schemaRef ds:uri="http://schemas.microsoft.com/VisualStudio/2011/storyboarding/control"/>
  </ds:schemaRefs>
</ds:datastoreItem>
</file>

<file path=customXml/itemProps30.xml><?xml version="1.0" encoding="utf-8"?>
<ds:datastoreItem xmlns:ds="http://schemas.openxmlformats.org/officeDocument/2006/customXml" ds:itemID="{F990F116-B58F-4255-B05B-DA3808E0E5C6}">
  <ds:schemaRefs>
    <ds:schemaRef ds:uri="http://purl.org/dc/dcmitype/"/>
    <ds:schemaRef ds:uri="http://purl.org/dc/elements/1.1/"/>
    <ds:schemaRef ds:uri="8b529f77-48ab-4581-b468-93f09345b8aa"/>
    <ds:schemaRef ds:uri="http://schemas.openxmlformats.org/package/2006/metadata/core-properties"/>
    <ds:schemaRef ds:uri="http://schemas.microsoft.com/office/2006/documentManagement/types"/>
    <ds:schemaRef ds:uri="http://purl.org/dc/terms/"/>
    <ds:schemaRef ds:uri="http://schemas.microsoft.com/office/infopath/2007/PartnerControls"/>
    <ds:schemaRef ds:uri="http://www.w3.org/XML/1998/namespace"/>
    <ds:schemaRef ds:uri="230e9df3-be65-4c73-a93b-d1236ebd677e"/>
    <ds:schemaRef ds:uri="2295e2e7-0eeb-498e-8716-217bb2ee6ee3"/>
    <ds:schemaRef ds:uri="http://schemas.microsoft.com/office/2006/metadata/properties"/>
  </ds:schemaRefs>
</ds:datastoreItem>
</file>

<file path=customXml/itemProps31.xml><?xml version="1.0" encoding="utf-8"?>
<ds:datastoreItem xmlns:ds="http://schemas.openxmlformats.org/officeDocument/2006/customXml" ds:itemID="{AA8601BE-BBB5-46E4-9F92-8A318F0A6D44}">
  <ds:schemaRefs>
    <ds:schemaRef ds:uri="http://schemas.microsoft.com/VisualStudio/2011/storyboarding/control"/>
  </ds:schemaRefs>
</ds:datastoreItem>
</file>

<file path=customXml/itemProps32.xml><?xml version="1.0" encoding="utf-8"?>
<ds:datastoreItem xmlns:ds="http://schemas.openxmlformats.org/officeDocument/2006/customXml" ds:itemID="{2DDDE5DE-528C-495F-9E7A-44DB15314351}">
  <ds:schemaRefs>
    <ds:schemaRef ds:uri="http://schemas.microsoft.com/VisualStudio/2011/storyboarding/control"/>
  </ds:schemaRefs>
</ds:datastoreItem>
</file>

<file path=customXml/itemProps33.xml><?xml version="1.0" encoding="utf-8"?>
<ds:datastoreItem xmlns:ds="http://schemas.openxmlformats.org/officeDocument/2006/customXml" ds:itemID="{4DE7E375-567B-4A9F-ABCA-48A1FFA4D0E3}">
  <ds:schemaRefs>
    <ds:schemaRef ds:uri="http://schemas.microsoft.com/VisualStudio/2011/storyboarding/control"/>
  </ds:schemaRefs>
</ds:datastoreItem>
</file>

<file path=customXml/itemProps34.xml><?xml version="1.0" encoding="utf-8"?>
<ds:datastoreItem xmlns:ds="http://schemas.openxmlformats.org/officeDocument/2006/customXml" ds:itemID="{810E47DA-B044-4206-BC41-6682A6D3CAA6}">
  <ds:schemaRefs>
    <ds:schemaRef ds:uri="http://schemas.microsoft.com/VisualStudio/2011/storyboarding/control"/>
  </ds:schemaRefs>
</ds:datastoreItem>
</file>

<file path=customXml/itemProps4.xml><?xml version="1.0" encoding="utf-8"?>
<ds:datastoreItem xmlns:ds="http://schemas.openxmlformats.org/officeDocument/2006/customXml" ds:itemID="{778BFB17-B458-4E39-824C-CB5A608A32E1}">
  <ds:schemaRefs>
    <ds:schemaRef ds:uri="http://schemas.microsoft.com/VisualStudio/2011/storyboarding/control"/>
  </ds:schemaRefs>
</ds:datastoreItem>
</file>

<file path=customXml/itemProps5.xml><?xml version="1.0" encoding="utf-8"?>
<ds:datastoreItem xmlns:ds="http://schemas.openxmlformats.org/officeDocument/2006/customXml" ds:itemID="{E3B123DA-C17A-4376-A7A8-4A2E7C3B9441}">
  <ds:schemaRefs>
    <ds:schemaRef ds:uri="http://schemas.microsoft.com/VisualStudio/2011/storyboarding/control"/>
  </ds:schemaRefs>
</ds:datastoreItem>
</file>

<file path=customXml/itemProps6.xml><?xml version="1.0" encoding="utf-8"?>
<ds:datastoreItem xmlns:ds="http://schemas.openxmlformats.org/officeDocument/2006/customXml" ds:itemID="{0B689815-4B65-4FA2-B74B-E9A4DF6AE7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230e9df3-be65-4c73-a93b-d1236ebd677e"/>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7.xml><?xml version="1.0" encoding="utf-8"?>
<ds:datastoreItem xmlns:ds="http://schemas.openxmlformats.org/officeDocument/2006/customXml" ds:itemID="{BA88612B-A9C9-4206-AACA-69C4F06CF513}">
  <ds:schemaRefs>
    <ds:schemaRef ds:uri="http://schemas.microsoft.com/VisualStudio/2011/storyboarding/control"/>
  </ds:schemaRefs>
</ds:datastoreItem>
</file>

<file path=customXml/itemProps8.xml><?xml version="1.0" encoding="utf-8"?>
<ds:datastoreItem xmlns:ds="http://schemas.openxmlformats.org/officeDocument/2006/customXml" ds:itemID="{83FC0AFC-2778-4880-BA4A-55DC69B24A0D}">
  <ds:schemaRefs>
    <ds:schemaRef ds:uri="http://schemas.microsoft.com/VisualStudio/2011/storyboarding/control"/>
  </ds:schemaRefs>
</ds:datastoreItem>
</file>

<file path=customXml/itemProps9.xml><?xml version="1.0" encoding="utf-8"?>
<ds:datastoreItem xmlns:ds="http://schemas.openxmlformats.org/officeDocument/2006/customXml" ds:itemID="{DF68C22E-D233-4F9C-B430-51295172548E}">
  <ds:schemaRefs>
    <ds:schemaRef ds:uri="http://schemas.microsoft.com/VisualStudio/2011/storyboarding/control"/>
  </ds:schemaRefs>
</ds:datastoreItem>
</file>

<file path=docProps/app.xml><?xml version="1.0" encoding="utf-8"?>
<Properties xmlns="http://schemas.openxmlformats.org/officeDocument/2006/extended-properties" xmlns:vt="http://schemas.openxmlformats.org/officeDocument/2006/docPropsVTypes">
  <Template>Build_2013_Template_16x9</Template>
  <TotalTime>979</TotalTime>
  <Words>1524</Words>
  <Application>Microsoft Office PowerPoint</Application>
  <PresentationFormat>Custom</PresentationFormat>
  <Paragraphs>307</Paragraphs>
  <Slides>40</Slides>
  <Notes>3</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40</vt:i4>
      </vt:variant>
    </vt:vector>
  </HeadingPairs>
  <TitlesOfParts>
    <vt:vector size="52" baseType="lpstr">
      <vt:lpstr>ＭＳ Ｐゴシック</vt:lpstr>
      <vt:lpstr>Andy</vt:lpstr>
      <vt:lpstr>Arial</vt:lpstr>
      <vt:lpstr>Avenir LT Pro 45 Book</vt:lpstr>
      <vt:lpstr>Calibri</vt:lpstr>
      <vt:lpstr>Consolas</vt:lpstr>
      <vt:lpstr>Segoe UI</vt:lpstr>
      <vt:lpstr>Segoe UI Light</vt:lpstr>
      <vt:lpstr>Wingdings</vt:lpstr>
      <vt:lpstr>5-30426_BUILD_2013_Template_White</vt:lpstr>
      <vt:lpstr>1_5-30426_BUILD_2013_Template_D.Blue</vt:lpstr>
      <vt:lpstr>2_5-30426_BUILD_2013_Template_D.Blue</vt:lpstr>
      <vt:lpstr>PowerPoint Presentation</vt:lpstr>
      <vt:lpstr>ASP.NET Web API 2—Web Services for Websites, Modern Apps, and Mobile Apps</vt:lpstr>
      <vt:lpstr>PowerPoint Presentation</vt:lpstr>
      <vt:lpstr>Reach more clients</vt:lpstr>
      <vt:lpstr>Make it scale</vt:lpstr>
      <vt:lpstr>Keep it simple</vt:lpstr>
      <vt:lpstr>Leverage the Web – build Web APIs</vt:lpstr>
      <vt:lpstr>Getting started with ASP.NET Web API 2</vt:lpstr>
      <vt:lpstr>DEMO: Your first Web API with  ASP.NET Web API 2</vt:lpstr>
      <vt:lpstr>What’s new in ASP.NET Web API 2</vt:lpstr>
      <vt:lpstr>Attribute routing</vt:lpstr>
      <vt:lpstr>Attribute routing</vt:lpstr>
      <vt:lpstr>Attribute routing</vt:lpstr>
      <vt:lpstr>DEMO: Attribute routing</vt:lpstr>
      <vt:lpstr>Thank you Tim McCall for your contribution! http://attributerouting.net </vt:lpstr>
      <vt:lpstr>Unit testing Web APIs</vt:lpstr>
      <vt:lpstr>DEMO: Web API Unit testing</vt:lpstr>
      <vt:lpstr>OWIN integration</vt:lpstr>
      <vt:lpstr>DEMO: Web API OWIN self host</vt:lpstr>
      <vt:lpstr>ASP.NET Web API OData</vt:lpstr>
      <vt:lpstr>DEMO: OData - $select and $expand</vt:lpstr>
      <vt:lpstr>Web API Security </vt:lpstr>
      <vt:lpstr>The many challenges of Web API security</vt:lpstr>
      <vt:lpstr>PowerPoint Presentation</vt:lpstr>
      <vt:lpstr>OAuth 2.0</vt:lpstr>
      <vt:lpstr>OAuth 2.0</vt:lpstr>
      <vt:lpstr>OAuth 2.0 – obtain authorization</vt:lpstr>
      <vt:lpstr>OAuth 2.0 – token request</vt:lpstr>
      <vt:lpstr>OAuth 2.0 – resource request</vt:lpstr>
      <vt:lpstr>OAuth 2.0 – refresh access token</vt:lpstr>
      <vt:lpstr>OAuth 2.0 Bearer token support</vt:lpstr>
      <vt:lpstr>OAuth 2.0 Bearer token support</vt:lpstr>
      <vt:lpstr>OAuth 2.0 authorization server support</vt:lpstr>
      <vt:lpstr>DEMO: My first secure Web API using OAuth 2.0</vt:lpstr>
      <vt:lpstr>Supporting multiple clients with portable libs</vt:lpstr>
      <vt:lpstr>DEMO: One Web API, multiple clients</vt:lpstr>
      <vt:lpstr>What’s new in ASP.NET Web API 2</vt:lpstr>
      <vt:lpstr>Resources</vt:lpstr>
      <vt:lpstr>Evaluate this session</vt:lpstr>
      <vt:lpstr>PowerPoint Presentation</vt:lpstr>
    </vt:vector>
  </TitlesOfParts>
  <Manager>Ron Sasaki</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ASP.NET Web API 2 – Web Services for Websites, Modern Apps, and Mobile Apps</dc:title>
  <dc:subject>Build 2013</dc:subject>
  <dc:creator>Daniel Roth</dc:creator>
  <cp:keywords>Build 2013</cp:keywords>
  <dc:description>Template: Mitchell Derrey, Silver Fox Productions
Formatting: 
Date: October 26-28, 2013
Location: San Francisco, CA
Audience Type: Internal</dc:description>
  <cp:lastModifiedBy>Shows</cp:lastModifiedBy>
  <cp:revision>83</cp:revision>
  <dcterms:created xsi:type="dcterms:W3CDTF">2013-06-20T17:17:41Z</dcterms:created>
  <dcterms:modified xsi:type="dcterms:W3CDTF">2013-06-28T00:17:23Z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1">
    <vt:lpwstr>605;#BUILD|58542b36-5bf5-46a6-a53f-a41fb7a73785</vt:lpwstr>
  </property>
  <property fmtid="{D5CDD505-2E9C-101B-9397-08002B2CF9AE}" pid="5" name="Audience">
    <vt:lpwstr/>
  </property>
  <property fmtid="{D5CDD505-2E9C-101B-9397-08002B2CF9AE}" pid="6" name="Event Location">
    <vt:lpwstr>497;#San Francisco|84dfcb53-432b-499d-8965-93d483d36b4a</vt:lpwstr>
  </property>
  <property fmtid="{D5CDD505-2E9C-101B-9397-08002B2CF9AE}" pid="7" name="Campaign">
    <vt:lpwstr/>
  </property>
  <property fmtid="{D5CDD505-2E9C-101B-9397-08002B2CF9AE}" pid="8" name="Event Venue">
    <vt:lpwstr/>
  </property>
  <property fmtid="{D5CDD505-2E9C-101B-9397-08002B2CF9AE}" pid="9" name="Track">
    <vt:lpwstr/>
  </property>
</Properties>
</file>