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44" r:id="rId7"/>
  </p:sldMasterIdLst>
  <p:notesMasterIdLst>
    <p:notesMasterId r:id="rId99"/>
  </p:notesMasterIdLst>
  <p:handoutMasterIdLst>
    <p:handoutMasterId r:id="rId100"/>
  </p:handoutMasterIdLst>
  <p:sldIdLst>
    <p:sldId id="1213" r:id="rId8"/>
    <p:sldId id="1118" r:id="rId9"/>
    <p:sldId id="1119" r:id="rId10"/>
    <p:sldId id="1120" r:id="rId11"/>
    <p:sldId id="1125" r:id="rId12"/>
    <p:sldId id="1123" r:id="rId13"/>
    <p:sldId id="1126" r:id="rId14"/>
    <p:sldId id="1127" r:id="rId15"/>
    <p:sldId id="1205" r:id="rId16"/>
    <p:sldId id="1128" r:id="rId17"/>
    <p:sldId id="1129" r:id="rId18"/>
    <p:sldId id="1130" r:id="rId19"/>
    <p:sldId id="1131" r:id="rId20"/>
    <p:sldId id="1132" r:id="rId21"/>
    <p:sldId id="1133" r:id="rId22"/>
    <p:sldId id="1134" r:id="rId23"/>
    <p:sldId id="1151" r:id="rId24"/>
    <p:sldId id="1152" r:id="rId25"/>
    <p:sldId id="1153" r:id="rId26"/>
    <p:sldId id="1154" r:id="rId27"/>
    <p:sldId id="1208" r:id="rId28"/>
    <p:sldId id="1136" r:id="rId29"/>
    <p:sldId id="1137" r:id="rId30"/>
    <p:sldId id="1138" r:id="rId31"/>
    <p:sldId id="1139" r:id="rId32"/>
    <p:sldId id="1140" r:id="rId33"/>
    <p:sldId id="1141" r:id="rId34"/>
    <p:sldId id="1209" r:id="rId35"/>
    <p:sldId id="1142" r:id="rId36"/>
    <p:sldId id="1143" r:id="rId37"/>
    <p:sldId id="1144" r:id="rId38"/>
    <p:sldId id="1145" r:id="rId39"/>
    <p:sldId id="1146" r:id="rId40"/>
    <p:sldId id="1147" r:id="rId41"/>
    <p:sldId id="1148" r:id="rId42"/>
    <p:sldId id="1210" r:id="rId43"/>
    <p:sldId id="1149" r:id="rId44"/>
    <p:sldId id="1150" r:id="rId45"/>
    <p:sldId id="1211" r:id="rId46"/>
    <p:sldId id="1155" r:id="rId47"/>
    <p:sldId id="1156" r:id="rId48"/>
    <p:sldId id="1157" r:id="rId49"/>
    <p:sldId id="1158" r:id="rId50"/>
    <p:sldId id="1159" r:id="rId51"/>
    <p:sldId id="1160" r:id="rId52"/>
    <p:sldId id="1206" r:id="rId53"/>
    <p:sldId id="1161" r:id="rId54"/>
    <p:sldId id="1162" r:id="rId55"/>
    <p:sldId id="1163" r:id="rId56"/>
    <p:sldId id="1164" r:id="rId57"/>
    <p:sldId id="1165" r:id="rId58"/>
    <p:sldId id="1166" r:id="rId59"/>
    <p:sldId id="1167" r:id="rId60"/>
    <p:sldId id="1168" r:id="rId61"/>
    <p:sldId id="1169" r:id="rId62"/>
    <p:sldId id="1170" r:id="rId63"/>
    <p:sldId id="1171" r:id="rId64"/>
    <p:sldId id="1172" r:id="rId65"/>
    <p:sldId id="1173" r:id="rId66"/>
    <p:sldId id="1174" r:id="rId67"/>
    <p:sldId id="1175" r:id="rId68"/>
    <p:sldId id="1176" r:id="rId69"/>
    <p:sldId id="1177" r:id="rId70"/>
    <p:sldId id="1178" r:id="rId71"/>
    <p:sldId id="1179" r:id="rId72"/>
    <p:sldId id="1195" r:id="rId73"/>
    <p:sldId id="1196" r:id="rId74"/>
    <p:sldId id="1197" r:id="rId75"/>
    <p:sldId id="1200" r:id="rId76"/>
    <p:sldId id="1198" r:id="rId77"/>
    <p:sldId id="1199" r:id="rId78"/>
    <p:sldId id="1212" r:id="rId79"/>
    <p:sldId id="1180" r:id="rId80"/>
    <p:sldId id="1201" r:id="rId81"/>
    <p:sldId id="1202" r:id="rId82"/>
    <p:sldId id="1203" r:id="rId83"/>
    <p:sldId id="1204" r:id="rId84"/>
    <p:sldId id="1207" r:id="rId85"/>
    <p:sldId id="1181" r:id="rId86"/>
    <p:sldId id="1183" r:id="rId87"/>
    <p:sldId id="1184" r:id="rId88"/>
    <p:sldId id="1185" r:id="rId89"/>
    <p:sldId id="1182" r:id="rId90"/>
    <p:sldId id="1190" r:id="rId91"/>
    <p:sldId id="1188" r:id="rId92"/>
    <p:sldId id="1192" r:id="rId93"/>
    <p:sldId id="1193" r:id="rId94"/>
    <p:sldId id="1191" r:id="rId95"/>
    <p:sldId id="1122" r:id="rId96"/>
    <p:sldId id="1121" r:id="rId97"/>
    <p:sldId id="1110" r:id="rId98"/>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213"/>
            <p14:sldId id="1118"/>
            <p14:sldId id="1119"/>
            <p14:sldId id="1120"/>
            <p14:sldId id="1125"/>
            <p14:sldId id="1123"/>
            <p14:sldId id="1126"/>
            <p14:sldId id="1127"/>
            <p14:sldId id="1205"/>
            <p14:sldId id="1128"/>
            <p14:sldId id="1129"/>
            <p14:sldId id="1130"/>
            <p14:sldId id="1131"/>
            <p14:sldId id="1132"/>
            <p14:sldId id="1133"/>
            <p14:sldId id="1134"/>
            <p14:sldId id="1151"/>
            <p14:sldId id="1152"/>
            <p14:sldId id="1153"/>
            <p14:sldId id="1154"/>
            <p14:sldId id="1208"/>
            <p14:sldId id="1136"/>
            <p14:sldId id="1137"/>
            <p14:sldId id="1138"/>
            <p14:sldId id="1139"/>
            <p14:sldId id="1140"/>
            <p14:sldId id="1141"/>
            <p14:sldId id="1209"/>
            <p14:sldId id="1142"/>
            <p14:sldId id="1143"/>
            <p14:sldId id="1144"/>
            <p14:sldId id="1145"/>
            <p14:sldId id="1146"/>
            <p14:sldId id="1147"/>
            <p14:sldId id="1148"/>
            <p14:sldId id="1210"/>
            <p14:sldId id="1149"/>
            <p14:sldId id="1150"/>
            <p14:sldId id="1211"/>
            <p14:sldId id="1155"/>
            <p14:sldId id="1156"/>
            <p14:sldId id="1157"/>
            <p14:sldId id="1158"/>
            <p14:sldId id="1159"/>
            <p14:sldId id="1160"/>
            <p14:sldId id="1206"/>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95"/>
            <p14:sldId id="1196"/>
            <p14:sldId id="1197"/>
            <p14:sldId id="1200"/>
            <p14:sldId id="1198"/>
            <p14:sldId id="1199"/>
            <p14:sldId id="1212"/>
            <p14:sldId id="1180"/>
            <p14:sldId id="1201"/>
            <p14:sldId id="1202"/>
            <p14:sldId id="1203"/>
            <p14:sldId id="1204"/>
            <p14:sldId id="1207"/>
            <p14:sldId id="1181"/>
            <p14:sldId id="1183"/>
            <p14:sldId id="1184"/>
            <p14:sldId id="1185"/>
            <p14:sldId id="1182"/>
            <p14:sldId id="1190"/>
            <p14:sldId id="1188"/>
            <p14:sldId id="1192"/>
            <p14:sldId id="1193"/>
            <p14:sldId id="1191"/>
            <p14:sldId id="1122"/>
            <p14:sldId id="1121"/>
            <p14:sldId id="1110"/>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87698"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extLst>
      <p:ext uri="{BB962C8B-B14F-4D97-AF65-F5344CB8AC3E}">
        <p14:creationId xmlns:p14="http://schemas.microsoft.com/office/powerpoint/2010/main" val="335033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76</a:t>
            </a:fld>
            <a:endParaRPr lang="en-US" dirty="0"/>
          </a:p>
        </p:txBody>
      </p:sp>
    </p:spTree>
    <p:extLst>
      <p:ext uri="{BB962C8B-B14F-4D97-AF65-F5344CB8AC3E}">
        <p14:creationId xmlns:p14="http://schemas.microsoft.com/office/powerpoint/2010/main" val="2574538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77</a:t>
            </a:fld>
            <a:endParaRPr lang="en-US" dirty="0"/>
          </a:p>
        </p:txBody>
      </p:sp>
    </p:spTree>
    <p:extLst>
      <p:ext uri="{BB962C8B-B14F-4D97-AF65-F5344CB8AC3E}">
        <p14:creationId xmlns:p14="http://schemas.microsoft.com/office/powerpoint/2010/main" val="257453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78</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80</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84</a:t>
            </a:fld>
            <a:endParaRPr lang="en-US" dirty="0"/>
          </a:p>
        </p:txBody>
      </p:sp>
    </p:spTree>
    <p:extLst>
      <p:ext uri="{BB962C8B-B14F-4D97-AF65-F5344CB8AC3E}">
        <p14:creationId xmlns:p14="http://schemas.microsoft.com/office/powerpoint/2010/main" val="3350338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F1516E-D76E-4608-A7C9-8C02BCC4C7B4}"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86</a:t>
            </a:fld>
            <a:endParaRPr lang="en-US" dirty="0"/>
          </a:p>
        </p:txBody>
      </p:sp>
    </p:spTree>
    <p:extLst>
      <p:ext uri="{BB962C8B-B14F-4D97-AF65-F5344CB8AC3E}">
        <p14:creationId xmlns:p14="http://schemas.microsoft.com/office/powerpoint/2010/main" val="510811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F1516E-D76E-4608-A7C9-8C02BCC4C7B4}"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87</a:t>
            </a:fld>
            <a:endParaRPr lang="en-US" dirty="0"/>
          </a:p>
        </p:txBody>
      </p:sp>
    </p:spTree>
    <p:extLst>
      <p:ext uri="{BB962C8B-B14F-4D97-AF65-F5344CB8AC3E}">
        <p14:creationId xmlns:p14="http://schemas.microsoft.com/office/powerpoint/2010/main" val="284612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04969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404969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latin typeface="Segoe UI"/>
              </a:endParaRPr>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9020547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38541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6470638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54738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616568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7"/>
            <a:ext cx="6399212" cy="1830388"/>
          </a:xfrm>
          <a:noFill/>
        </p:spPr>
        <p:txBody>
          <a:bodyPr lIns="146286" tIns="109714" rIns="146286" bIns="109714">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86" tIns="91429" rIns="146286" bIns="91429" anchor="t" anchorCtr="0"/>
          <a:lstStyle>
            <a:lvl1pPr>
              <a:defRPr sz="6000" spc="-101" baseline="0">
                <a:solidFill>
                  <a:srgbClr val="00188F"/>
                </a:soli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973054" y="6319670"/>
            <a:ext cx="1005839" cy="19507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580" y="571214"/>
            <a:ext cx="2651731" cy="391455"/>
          </a:xfrm>
          <a:prstGeom prst="rect">
            <a:avLst/>
          </a:prstGeom>
        </p:spPr>
      </p:pic>
    </p:spTree>
    <p:extLst>
      <p:ext uri="{BB962C8B-B14F-4D97-AF65-F5344CB8AC3E}">
        <p14:creationId xmlns:p14="http://schemas.microsoft.com/office/powerpoint/2010/main" val="2224371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867073" y="6287386"/>
            <a:ext cx="1005839" cy="195077"/>
          </a:xfrm>
          <a:prstGeom prst="rect">
            <a:avLst/>
          </a:prstGeom>
        </p:spPr>
      </p:pic>
      <p:sp>
        <p:nvSpPr>
          <p:cNvPr id="4" name="Text Placeholder 4"/>
          <p:cNvSpPr>
            <a:spLocks noGrp="1"/>
          </p:cNvSpPr>
          <p:nvPr>
            <p:ph type="body" sz="quarter" idx="12" hasCustomPrompt="1"/>
          </p:nvPr>
        </p:nvSpPr>
        <p:spPr>
          <a:xfrm>
            <a:off x="276541" y="3954457"/>
            <a:ext cx="6399212" cy="1830388"/>
          </a:xfrm>
          <a:noFill/>
        </p:spPr>
        <p:txBody>
          <a:bodyPr lIns="146286" tIns="109714" rIns="146286" bIns="109714">
            <a:noAutofit/>
          </a:bodyPr>
          <a:lstStyle>
            <a:lvl1pPr marL="0" indent="0">
              <a:spcBef>
                <a:spcPts val="0"/>
              </a:spcBef>
              <a:buNone/>
              <a:defRPr sz="3500" spc="0" baseline="0">
                <a:solidFill>
                  <a:srgbClr val="00188F"/>
                </a:solidFill>
                <a:latin typeface="+mj-lt"/>
              </a:defRPr>
            </a:lvl1pPr>
          </a:lstStyle>
          <a:p>
            <a:pPr lvl="0"/>
            <a:r>
              <a:rPr lang="en-US" dirty="0" smtClean="0"/>
              <a:t>Speaker Name</a:t>
            </a:r>
          </a:p>
        </p:txBody>
      </p:sp>
      <p:sp>
        <p:nvSpPr>
          <p:cNvPr id="5" name="Title 1"/>
          <p:cNvSpPr>
            <a:spLocks noGrp="1"/>
          </p:cNvSpPr>
          <p:nvPr>
            <p:ph type="title" hasCustomPrompt="1"/>
          </p:nvPr>
        </p:nvSpPr>
        <p:spPr>
          <a:xfrm>
            <a:off x="274703" y="2117165"/>
            <a:ext cx="10058336" cy="1837298"/>
          </a:xfrm>
          <a:noFill/>
        </p:spPr>
        <p:txBody>
          <a:bodyPr lIns="146286" tIns="91429" rIns="146286" bIns="91429" anchor="t" anchorCtr="0"/>
          <a:lstStyle>
            <a:lvl1pPr>
              <a:defRPr sz="6000" spc="-101" baseline="0">
                <a:solidFill>
                  <a:srgbClr val="00188F"/>
                </a:solidFill>
              </a:defRPr>
            </a:lvl1pPr>
          </a:lstStyle>
          <a:p>
            <a:r>
              <a:rPr lang="en-US" dirty="0" smtClean="0"/>
              <a:t>Presentation title</a:t>
            </a:r>
            <a:endParaRPr lang="en-US" dirty="0"/>
          </a:p>
        </p:txBody>
      </p:sp>
      <p:pic>
        <p:nvPicPr>
          <p:cNvPr id="6" name="Picture 5" descr="Azure_logo_wht-03.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580" y="571214"/>
            <a:ext cx="2651731" cy="391456"/>
          </a:xfrm>
          <a:prstGeom prst="rect">
            <a:avLst/>
          </a:prstGeom>
        </p:spPr>
      </p:pic>
    </p:spTree>
    <p:extLst>
      <p:ext uri="{BB962C8B-B14F-4D97-AF65-F5344CB8AC3E}">
        <p14:creationId xmlns:p14="http://schemas.microsoft.com/office/powerpoint/2010/main" val="149086255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7" y="2125663"/>
            <a:ext cx="9144000" cy="365760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286" tIns="91429" rIns="146286" bIns="91429" anchor="t" anchorCtr="0"/>
          <a:lstStyle>
            <a:lvl1pPr>
              <a:defRPr sz="6000" spc="-101"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2" y="3955788"/>
            <a:ext cx="9143937" cy="1828007"/>
          </a:xfrm>
          <a:noFill/>
        </p:spPr>
        <p:txBody>
          <a:bodyPr lIns="146286" tIns="109714" rIns="146286" bIns="109714">
            <a:noAutofit/>
          </a:bodyPr>
          <a:lstStyle>
            <a:lvl1pPr marL="0" indent="0">
              <a:spcBef>
                <a:spcPts val="0"/>
              </a:spcBef>
              <a:buNone/>
              <a:defRPr sz="35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973054" y="6320159"/>
            <a:ext cx="1005839" cy="19409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582" y="571214"/>
            <a:ext cx="2651726" cy="391455"/>
          </a:xfrm>
          <a:prstGeom prst="rect">
            <a:avLst/>
          </a:prstGeom>
        </p:spPr>
      </p:pic>
    </p:spTree>
    <p:extLst>
      <p:ext uri="{BB962C8B-B14F-4D97-AF65-F5344CB8AC3E}">
        <p14:creationId xmlns:p14="http://schemas.microsoft.com/office/powerpoint/2010/main" val="3065476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188F"/>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1" y="3954457"/>
            <a:ext cx="6399212" cy="1830388"/>
          </a:xfrm>
          <a:noFill/>
        </p:spPr>
        <p:txBody>
          <a:bodyPr lIns="146286" tIns="109714" rIns="146286" bIns="109714">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86" tIns="91429" rIns="146286" bIns="91429" anchor="t" anchorCtr="0"/>
          <a:lstStyle>
            <a:lvl1pPr>
              <a:defRPr sz="6000" spc="-101"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973054" y="6319670"/>
            <a:ext cx="1005839" cy="195077"/>
          </a:xfrm>
          <a:prstGeom prst="rect">
            <a:avLst/>
          </a:prstGeom>
        </p:spPr>
      </p:pic>
      <p:pic>
        <p:nvPicPr>
          <p:cNvPr id="4" name="Picture 3" descr="Azure_logo_wht-03.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580" y="571214"/>
            <a:ext cx="2651731" cy="391456"/>
          </a:xfrm>
          <a:prstGeom prst="rect">
            <a:avLst/>
          </a:prstGeom>
        </p:spPr>
      </p:pic>
    </p:spTree>
    <p:extLst>
      <p:ext uri="{BB962C8B-B14F-4D97-AF65-F5344CB8AC3E}">
        <p14:creationId xmlns:p14="http://schemas.microsoft.com/office/powerpoint/2010/main" val="3083536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4" descr="WIN12_Morayma_06 copy.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6" cy="6994525"/>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973054" y="6320513"/>
            <a:ext cx="1005839" cy="194099"/>
          </a:xfrm>
          <a:prstGeom prst="rect">
            <a:avLst/>
          </a:prstGeom>
        </p:spPr>
      </p:pic>
      <p:sp>
        <p:nvSpPr>
          <p:cNvPr id="14" name="Rectangle 13"/>
          <p:cNvSpPr/>
          <p:nvPr userDrawn="1"/>
        </p:nvSpPr>
        <p:spPr bwMode="gray">
          <a:xfrm>
            <a:off x="274702" y="1211263"/>
            <a:ext cx="7315200" cy="4572000"/>
          </a:xfrm>
          <a:prstGeom prst="rect">
            <a:avLst/>
          </a:prstGeom>
          <a:solidFill>
            <a:srgbClr val="00188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Title 1"/>
          <p:cNvSpPr>
            <a:spLocks noGrp="1"/>
          </p:cNvSpPr>
          <p:nvPr>
            <p:ph type="title" hasCustomPrompt="1"/>
          </p:nvPr>
        </p:nvSpPr>
        <p:spPr bwMode="ltGray">
          <a:xfrm>
            <a:off x="274638" y="1211263"/>
            <a:ext cx="7315200" cy="1828804"/>
          </a:xfrm>
          <a:noFill/>
        </p:spPr>
        <p:txBody>
          <a:bodyPr lIns="146286" tIns="91429" rIns="146286" bIns="91429" anchor="t" anchorCtr="0"/>
          <a:lstStyle>
            <a:lvl1pPr>
              <a:defRPr sz="6000" spc="-101"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6" name="Text Placeholder 4"/>
          <p:cNvSpPr>
            <a:spLocks noGrp="1"/>
          </p:cNvSpPr>
          <p:nvPr>
            <p:ph type="body" sz="quarter" idx="12" hasCustomPrompt="1"/>
          </p:nvPr>
        </p:nvSpPr>
        <p:spPr bwMode="ltGray">
          <a:xfrm>
            <a:off x="274702" y="3030538"/>
            <a:ext cx="7315200" cy="1830388"/>
          </a:xfrm>
          <a:noFill/>
        </p:spPr>
        <p:txBody>
          <a:bodyPr lIns="146286" tIns="109714" rIns="146286" bIns="109714">
            <a:noAutofit/>
          </a:bodyPr>
          <a:lstStyle>
            <a:lvl1pPr marL="0" indent="0">
              <a:spcBef>
                <a:spcPts val="0"/>
              </a:spcBef>
              <a:buNone/>
              <a:defRPr sz="33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8" name="Picture 17" descr="Azure_logo_wht-03.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580" y="5051725"/>
            <a:ext cx="2651731" cy="391456"/>
          </a:xfrm>
          <a:prstGeom prst="rect">
            <a:avLst/>
          </a:prstGeom>
        </p:spPr>
      </p:pic>
    </p:spTree>
    <p:extLst>
      <p:ext uri="{BB962C8B-B14F-4D97-AF65-F5344CB8AC3E}">
        <p14:creationId xmlns:p14="http://schemas.microsoft.com/office/powerpoint/2010/main" val="2780268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5 ">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1"/>
            <a:ext cx="12425758" cy="6994524"/>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Rectangle 18"/>
          <p:cNvSpPr/>
          <p:nvPr userDrawn="1"/>
        </p:nvSpPr>
        <p:spPr bwMode="gray">
          <a:xfrm>
            <a:off x="274702" y="1211287"/>
            <a:ext cx="7315200" cy="3657600"/>
          </a:xfrm>
          <a:prstGeom prst="rect">
            <a:avLst/>
          </a:prstGeom>
          <a:solidFill>
            <a:srgbClr val="00188F">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Title 1"/>
          <p:cNvSpPr>
            <a:spLocks noGrp="1"/>
          </p:cNvSpPr>
          <p:nvPr>
            <p:ph type="title" hasCustomPrompt="1"/>
          </p:nvPr>
        </p:nvSpPr>
        <p:spPr bwMode="ltGray">
          <a:xfrm>
            <a:off x="274702" y="1211288"/>
            <a:ext cx="7315200" cy="1828804"/>
          </a:xfrm>
          <a:noFill/>
        </p:spPr>
        <p:txBody>
          <a:bodyPr lIns="146286" tIns="91429" rIns="146286" bIns="91429" anchor="t" anchorCtr="0"/>
          <a:lstStyle>
            <a:lvl1pPr>
              <a:defRPr sz="6000" spc="-101"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702" y="3030563"/>
            <a:ext cx="7315200" cy="1830388"/>
          </a:xfrm>
          <a:noFill/>
        </p:spPr>
        <p:txBody>
          <a:bodyPr lIns="146286" tIns="109714" rIns="146286" bIns="109714">
            <a:noAutofit/>
          </a:bodyPr>
          <a:lstStyle>
            <a:lvl1pPr marL="0" indent="0">
              <a:spcBef>
                <a:spcPts val="0"/>
              </a:spcBef>
              <a:buNone/>
              <a:defRPr sz="33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867073" y="6287386"/>
            <a:ext cx="1005839" cy="195077"/>
          </a:xfrm>
          <a:prstGeom prst="rect">
            <a:avLst/>
          </a:prstGeom>
        </p:spPr>
      </p:pic>
      <p:pic>
        <p:nvPicPr>
          <p:cNvPr id="11" name="Picture 10" descr="Azure_logo_wht-03.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580" y="571214"/>
            <a:ext cx="2651731" cy="391456"/>
          </a:xfrm>
          <a:prstGeom prst="rect">
            <a:avLst/>
          </a:prstGeom>
        </p:spPr>
      </p:pic>
    </p:spTree>
    <p:extLst>
      <p:ext uri="{BB962C8B-B14F-4D97-AF65-F5344CB8AC3E}">
        <p14:creationId xmlns:p14="http://schemas.microsoft.com/office/powerpoint/2010/main" val="2975893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28" y="1"/>
            <a:ext cx="12426819" cy="699452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867073" y="6287386"/>
            <a:ext cx="1005839" cy="195077"/>
          </a:xfrm>
          <a:prstGeom prst="rect">
            <a:avLst/>
          </a:prstGeom>
        </p:spPr>
      </p:pic>
      <p:sp>
        <p:nvSpPr>
          <p:cNvPr id="13" name="Rectangle 12"/>
          <p:cNvSpPr/>
          <p:nvPr userDrawn="1"/>
        </p:nvSpPr>
        <p:spPr bwMode="gray">
          <a:xfrm>
            <a:off x="274702" y="2125637"/>
            <a:ext cx="7315200" cy="3657600"/>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Title 1"/>
          <p:cNvSpPr>
            <a:spLocks noGrp="1"/>
          </p:cNvSpPr>
          <p:nvPr>
            <p:ph type="title" hasCustomPrompt="1"/>
          </p:nvPr>
        </p:nvSpPr>
        <p:spPr bwMode="ltGray">
          <a:xfrm>
            <a:off x="274702" y="2123899"/>
            <a:ext cx="7315200" cy="1830538"/>
          </a:xfrm>
          <a:noFill/>
        </p:spPr>
        <p:txBody>
          <a:bodyPr lIns="146286" tIns="91429" rIns="146286" bIns="91429" anchor="t" anchorCtr="0"/>
          <a:lstStyle>
            <a:lvl1pPr>
              <a:defRPr sz="5400" spc="-101" baseline="0">
                <a:solidFill>
                  <a:srgbClr val="00188F"/>
                </a:soli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2" y="3954443"/>
            <a:ext cx="7315200" cy="1825625"/>
          </a:xfrm>
        </p:spPr>
        <p:txBody>
          <a:bodyPr tIns="109714" bIns="109714">
            <a:noAutofit/>
          </a:bodyPr>
          <a:lstStyle>
            <a:lvl1pPr marL="0" indent="0">
              <a:spcBef>
                <a:spcPts val="0"/>
              </a:spcBef>
              <a:buNone/>
              <a:defRPr sz="3300">
                <a:solidFill>
                  <a:srgbClr val="00188F"/>
                </a:solidFill>
              </a:defRPr>
            </a:lvl1pPr>
          </a:lstStyle>
          <a:p>
            <a:pPr lvl="0"/>
            <a:r>
              <a:rPr lang="en-US" smtClean="0"/>
              <a:t>Click to 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580" y="571214"/>
            <a:ext cx="2651731" cy="391455"/>
          </a:xfrm>
          <a:prstGeom prst="rect">
            <a:avLst/>
          </a:prstGeom>
        </p:spPr>
      </p:pic>
    </p:spTree>
    <p:extLst>
      <p:ext uri="{BB962C8B-B14F-4D97-AF65-F5344CB8AC3E}">
        <p14:creationId xmlns:p14="http://schemas.microsoft.com/office/powerpoint/2010/main" val="1101406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WIN12_Nick_0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867073" y="6287386"/>
            <a:ext cx="1005839" cy="195077"/>
          </a:xfrm>
          <a:prstGeom prst="rect">
            <a:avLst/>
          </a:prstGeom>
        </p:spPr>
      </p:pic>
      <p:sp>
        <p:nvSpPr>
          <p:cNvPr id="5" name="Rectangle 4"/>
          <p:cNvSpPr/>
          <p:nvPr userDrawn="1"/>
        </p:nvSpPr>
        <p:spPr bwMode="gray">
          <a:xfrm>
            <a:off x="274702" y="2125637"/>
            <a:ext cx="7315200" cy="3657600"/>
          </a:xfrm>
          <a:prstGeom prst="rect">
            <a:avLst/>
          </a:prstGeom>
          <a:solidFill>
            <a:srgbClr val="00BCF2">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Title 1"/>
          <p:cNvSpPr>
            <a:spLocks noGrp="1"/>
          </p:cNvSpPr>
          <p:nvPr>
            <p:ph type="title" hasCustomPrompt="1"/>
          </p:nvPr>
        </p:nvSpPr>
        <p:spPr bwMode="ltGray">
          <a:xfrm>
            <a:off x="274702" y="2123899"/>
            <a:ext cx="7315200" cy="1830538"/>
          </a:xfrm>
          <a:noFill/>
        </p:spPr>
        <p:txBody>
          <a:bodyPr lIns="146286" tIns="91429" rIns="146286" bIns="91429" anchor="t" anchorCtr="0"/>
          <a:lstStyle>
            <a:lvl1pPr>
              <a:defRPr sz="5400" spc="-101" baseline="0">
                <a:solidFill>
                  <a:srgbClr val="00188F"/>
                </a:solidFill>
              </a:defRPr>
            </a:lvl1pPr>
          </a:lstStyle>
          <a:p>
            <a:r>
              <a:rPr lang="en-US" dirty="0" smtClean="0"/>
              <a:t>Presentation title</a:t>
            </a:r>
            <a:endParaRPr lang="en-US" dirty="0"/>
          </a:p>
        </p:txBody>
      </p:sp>
      <p:sp>
        <p:nvSpPr>
          <p:cNvPr id="7" name="Text Placeholder 2"/>
          <p:cNvSpPr>
            <a:spLocks noGrp="1"/>
          </p:cNvSpPr>
          <p:nvPr>
            <p:ph type="body" sz="quarter" idx="14"/>
          </p:nvPr>
        </p:nvSpPr>
        <p:spPr bwMode="ltGray">
          <a:xfrm>
            <a:off x="274702" y="3954443"/>
            <a:ext cx="7315200" cy="1825625"/>
          </a:xfrm>
        </p:spPr>
        <p:txBody>
          <a:bodyPr tIns="109714" bIns="109714">
            <a:noAutofit/>
          </a:bodyPr>
          <a:lstStyle>
            <a:lvl1pPr marL="0" indent="0">
              <a:spcBef>
                <a:spcPts val="0"/>
              </a:spcBef>
              <a:buNone/>
              <a:defRPr sz="3300">
                <a:solidFill>
                  <a:srgbClr val="00188F"/>
                </a:solidFill>
              </a:defRPr>
            </a:lvl1pPr>
          </a:lstStyle>
          <a:p>
            <a:pPr lvl="0"/>
            <a:r>
              <a:rPr lang="en-US" smtClean="0"/>
              <a:t>Click to edit Master text styles</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582" y="571214"/>
            <a:ext cx="2651726" cy="391455"/>
          </a:xfrm>
          <a:prstGeom prst="rect">
            <a:avLst/>
          </a:prstGeom>
        </p:spPr>
      </p:pic>
    </p:spTree>
    <p:extLst>
      <p:ext uri="{BB962C8B-B14F-4D97-AF65-F5344CB8AC3E}">
        <p14:creationId xmlns:p14="http://schemas.microsoft.com/office/powerpoint/2010/main" val="288087118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bwMode="auto">
          <a:xfrm>
            <a:off x="274639" y="1209974"/>
            <a:ext cx="10056812" cy="2751698"/>
          </a:xfrm>
          <a:noFill/>
        </p:spPr>
        <p:txBody>
          <a:bodyPr tIns="91429" bIns="91429" anchor="t" anchorCtr="0"/>
          <a:lstStyle>
            <a:lvl1pPr>
              <a:defRPr sz="7200" spc="-101"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4"/>
            <a:ext cx="10058400" cy="1829593"/>
          </a:xfrm>
          <a:noFill/>
        </p:spPr>
        <p:txBody>
          <a:bodyPr lIns="182856" tIns="146286" rIns="182856" bIns="146286">
            <a:noAutofit/>
          </a:bodyPr>
          <a:lstStyle>
            <a:lvl1pPr marL="0" indent="0">
              <a:spcBef>
                <a:spcPts val="0"/>
              </a:spcBef>
              <a:buNone/>
              <a:defRPr sz="35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43352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rgbClr val="00188F"/>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9" y="1209974"/>
            <a:ext cx="10056812" cy="2751698"/>
          </a:xfrm>
          <a:noFill/>
        </p:spPr>
        <p:txBody>
          <a:bodyPr tIns="91429" bIns="91429" anchor="t" anchorCtr="0"/>
          <a:lstStyle>
            <a:lvl1pPr>
              <a:defRPr sz="7200" spc="-101" baseline="0">
                <a:solidFill>
                  <a:srgbClr val="00188F"/>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4"/>
            <a:ext cx="10058400" cy="1829593"/>
          </a:xfrm>
          <a:noFill/>
        </p:spPr>
        <p:txBody>
          <a:bodyPr lIns="182856" tIns="146286" rIns="182856" bIns="146286">
            <a:noAutofit/>
          </a:bodyPr>
          <a:lstStyle>
            <a:lvl1pPr marL="0" indent="0">
              <a:spcBef>
                <a:spcPts val="0"/>
              </a:spcBef>
              <a:buNone/>
              <a:defRPr sz="35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061297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9" y="1209974"/>
            <a:ext cx="10056812" cy="2751698"/>
          </a:xfrm>
          <a:noFill/>
        </p:spPr>
        <p:txBody>
          <a:bodyPr tIns="91429" bIns="91429" anchor="t" anchorCtr="0"/>
          <a:lstStyle>
            <a:lvl1pPr>
              <a:defRPr sz="7200" spc="-101" baseline="0">
                <a:solidFill>
                  <a:srgbClr val="00188F"/>
                </a:solidFill>
              </a:defRPr>
            </a:lvl1pPr>
          </a:lstStyle>
          <a:p>
            <a:r>
              <a:rPr lang="en-US" dirty="0" smtClean="0"/>
              <a:t>Video title</a:t>
            </a:r>
            <a:endParaRPr lang="en-US" dirty="0"/>
          </a:p>
        </p:txBody>
      </p:sp>
    </p:spTree>
    <p:extLst>
      <p:ext uri="{BB962C8B-B14F-4D97-AF65-F5344CB8AC3E}">
        <p14:creationId xmlns:p14="http://schemas.microsoft.com/office/powerpoint/2010/main" val="3873293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BCF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35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9" y="1209974"/>
            <a:ext cx="10056812" cy="2751698"/>
          </a:xfrm>
          <a:noFill/>
        </p:spPr>
        <p:txBody>
          <a:bodyPr tIns="91429" bIns="91429" anchor="t" anchorCtr="0"/>
          <a:lstStyle>
            <a:lvl1pPr>
              <a:defRPr sz="7200" spc="-101"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58975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638" y="1211262"/>
            <a:ext cx="8229574" cy="5303837"/>
          </a:xfrm>
          <a:noFill/>
        </p:spPr>
        <p:txBody>
          <a:bodyPr tIns="91429" bIns="91429" anchor="t" anchorCtr="0"/>
          <a:lstStyle>
            <a:lvl1pPr marL="0" marR="0" indent="0" algn="l" defTabSz="932623" rtl="0" eaLnBrk="1" fontAlgn="auto" latinLnBrk="0" hangingPunct="1">
              <a:lnSpc>
                <a:spcPct val="90000"/>
              </a:lnSpc>
              <a:spcBef>
                <a:spcPct val="0"/>
              </a:spcBef>
              <a:spcAft>
                <a:spcPts val="0"/>
              </a:spcAft>
              <a:buClrTx/>
              <a:buSzTx/>
              <a:buFontTx/>
              <a:buNone/>
              <a:tabLst/>
              <a:defRPr lang="en-US" sz="6000" smtClean="0">
                <a:solidFill>
                  <a:srgbClr val="FFFFFF"/>
                </a:solidFill>
              </a:defRPr>
            </a:lvl1pPr>
          </a:lstStyle>
          <a:p>
            <a:r>
              <a:rPr lang="en-US" dirty="0" smtClean="0"/>
              <a:t>Big statement</a:t>
            </a:r>
            <a:endParaRPr lang="en-US" dirty="0"/>
          </a:p>
        </p:txBody>
      </p:sp>
    </p:spTree>
    <p:extLst>
      <p:ext uri="{BB962C8B-B14F-4D97-AF65-F5344CB8AC3E}">
        <p14:creationId xmlns:p14="http://schemas.microsoft.com/office/powerpoint/2010/main" val="27592291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638" y="1211262"/>
            <a:ext cx="8229574" cy="5303837"/>
          </a:xfrm>
          <a:noFill/>
        </p:spPr>
        <p:txBody>
          <a:bodyPr tIns="91429" bIns="91429" anchor="t" anchorCtr="0"/>
          <a:lstStyle>
            <a:lvl1pPr marL="0" marR="0" indent="0" algn="l" defTabSz="932623" rtl="0" eaLnBrk="1" fontAlgn="auto" latinLnBrk="0" hangingPunct="1">
              <a:lnSpc>
                <a:spcPct val="90000"/>
              </a:lnSpc>
              <a:spcBef>
                <a:spcPct val="0"/>
              </a:spcBef>
              <a:spcAft>
                <a:spcPts val="0"/>
              </a:spcAft>
              <a:buClrTx/>
              <a:buSzTx/>
              <a:buFontTx/>
              <a:buNone/>
              <a:tabLst/>
              <a:defRPr lang="en-US" sz="6000" smtClean="0">
                <a:solidFill>
                  <a:schemeClr val="tx2"/>
                </a:solidFill>
              </a:defRPr>
            </a:lvl1pPr>
          </a:lstStyle>
          <a:p>
            <a:r>
              <a:rPr lang="en-US" dirty="0" smtClean="0"/>
              <a:t>Big statement</a:t>
            </a:r>
            <a:endParaRPr lang="en-US" dirty="0"/>
          </a:p>
        </p:txBody>
      </p:sp>
    </p:spTree>
    <p:extLst>
      <p:ext uri="{BB962C8B-B14F-4D97-AF65-F5344CB8AC3E}">
        <p14:creationId xmlns:p14="http://schemas.microsoft.com/office/powerpoint/2010/main" val="40683775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29" bIns="91429" anchor="t" anchorCtr="0"/>
          <a:lstStyle>
            <a:lvl1pPr>
              <a:defRPr sz="8800" spc="-101"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421607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29" bIns="91429" anchor="t" anchorCtr="0"/>
          <a:lstStyle>
            <a:lvl1pPr>
              <a:defRPr sz="8800" spc="-101" baseline="0">
                <a:solidFill>
                  <a:srgbClr val="00188F"/>
                </a:solidFill>
              </a:defRPr>
            </a:lvl1pPr>
          </a:lstStyle>
          <a:p>
            <a:r>
              <a:rPr lang="en-US" dirty="0" smtClean="0"/>
              <a:t>Section title</a:t>
            </a:r>
            <a:endParaRPr lang="en-US" dirty="0"/>
          </a:p>
        </p:txBody>
      </p:sp>
    </p:spTree>
    <p:extLst>
      <p:ext uri="{BB962C8B-B14F-4D97-AF65-F5344CB8AC3E}">
        <p14:creationId xmlns:p14="http://schemas.microsoft.com/office/powerpoint/2010/main" val="12994528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6977_Azure_Cloud_Full_09111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40174" y="0"/>
            <a:ext cx="6796302" cy="6994526"/>
          </a:xfrm>
          <a:prstGeom prst="rect">
            <a:avLst/>
          </a:prstGeom>
        </p:spPr>
      </p:pic>
      <p:sp>
        <p:nvSpPr>
          <p:cNvPr id="3" name="Title 1"/>
          <p:cNvSpPr>
            <a:spLocks noGrp="1"/>
          </p:cNvSpPr>
          <p:nvPr>
            <p:ph type="title" hasCustomPrompt="1"/>
          </p:nvPr>
        </p:nvSpPr>
        <p:spPr>
          <a:xfrm>
            <a:off x="274638" y="2125663"/>
            <a:ext cx="11887200" cy="1831975"/>
          </a:xfrm>
          <a:noFill/>
        </p:spPr>
        <p:txBody>
          <a:bodyPr tIns="91429" bIns="91429" anchor="t" anchorCtr="0"/>
          <a:lstStyle>
            <a:lvl1pPr>
              <a:defRPr sz="8800" spc="-101" baseline="0">
                <a:solidFill>
                  <a:schemeClr val="tx2"/>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286400688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2"/>
        </a:solidFill>
        <a:effectLst/>
      </p:bgPr>
    </p:bg>
    <p:spTree>
      <p:nvGrpSpPr>
        <p:cNvPr id="1" name=""/>
        <p:cNvGrpSpPr/>
        <p:nvPr/>
      </p:nvGrpSpPr>
      <p:grpSpPr>
        <a:xfrm>
          <a:off x="0" y="0"/>
          <a:ext cx="0" cy="0"/>
          <a:chOff x="0" y="0"/>
          <a:chExt cx="0" cy="0"/>
        </a:xfrm>
      </p:grpSpPr>
      <p:sp>
        <p:nvSpPr>
          <p:cNvPr id="4" name="Rectangle 3"/>
          <p:cNvSpPr>
            <a:spLocks/>
          </p:cNvSpPr>
          <p:nvPr userDrawn="1"/>
        </p:nvSpPr>
        <p:spPr bwMode="auto">
          <a:xfrm>
            <a:off x="269885" y="1485605"/>
            <a:ext cx="4576753" cy="429727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32" tIns="146286" rIns="186532" bIns="146286" numCol="1" spcCol="0" rtlCol="0" fromWordArt="0" anchor="t" anchorCtr="0" forceAA="0" compatLnSpc="1">
            <a:prstTxWarp prst="textNoShape">
              <a:avLst/>
            </a:prstTxWarp>
            <a:noAutofit/>
          </a:bodyPr>
          <a:lstStyle/>
          <a:p>
            <a:pPr defTabSz="932352" fontAlgn="base">
              <a:lnSpc>
                <a:spcPct val="90000"/>
              </a:lnSpc>
              <a:spcBef>
                <a:spcPct val="0"/>
              </a:spcBef>
              <a:spcAft>
                <a:spcPct val="0"/>
              </a:spcAft>
            </a:pPr>
            <a:endParaRPr lang="en-US" sz="2000" dirty="0">
              <a:solidFill>
                <a:srgbClr val="00188F"/>
              </a:solidFill>
              <a:latin typeface="Segoe UI"/>
              <a:ea typeface="Segoe UI" pitchFamily="34" charset="0"/>
              <a:cs typeface="Segoe UI" pitchFamily="34" charset="0"/>
            </a:endParaRPr>
          </a:p>
        </p:txBody>
      </p:sp>
      <p:sp>
        <p:nvSpPr>
          <p:cNvPr id="8" name="Text Placeholder 5"/>
          <p:cNvSpPr>
            <a:spLocks noGrp="1"/>
          </p:cNvSpPr>
          <p:nvPr>
            <p:ph type="body" sz="quarter" idx="11"/>
          </p:nvPr>
        </p:nvSpPr>
        <p:spPr>
          <a:xfrm>
            <a:off x="5120587" y="1485603"/>
            <a:ext cx="6858687" cy="4297634"/>
          </a:xfrm>
        </p:spPr>
        <p:txBody>
          <a:bodyPr/>
          <a:lstStyle>
            <a:lvl1pPr marL="0" indent="0">
              <a:buNone/>
              <a:defRPr>
                <a:solidFill>
                  <a:srgbClr val="FFFFFF"/>
                </a:solidFill>
              </a:defRPr>
            </a:lvl1pPr>
            <a:lvl2pPr marL="0" indent="0">
              <a:buFontTx/>
              <a:buNone/>
              <a:defRPr sz="2000">
                <a:solidFill>
                  <a:srgbClr val="FFFFFF"/>
                </a:solidFill>
              </a:defRPr>
            </a:lvl2pPr>
            <a:lvl3pPr marL="228571" indent="0">
              <a:buNone/>
              <a:defRPr>
                <a:solidFill>
                  <a:srgbClr val="FFFFFF"/>
                </a:solidFill>
              </a:defRPr>
            </a:lvl3pPr>
            <a:lvl4pPr marL="457141" indent="0">
              <a:buNone/>
              <a:defRPr>
                <a:solidFill>
                  <a:srgbClr val="FFFFFF"/>
                </a:solidFill>
              </a:defRPr>
            </a:lvl4pPr>
            <a:lvl5pPr marL="685712" indent="0">
              <a:buNone/>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329775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tx2"/>
                </a:solidFill>
              </a:defRPr>
            </a:lvl1pPr>
          </a:lstStyle>
          <a:p>
            <a:r>
              <a:rPr lang="en-US" smtClean="0"/>
              <a:t>Click to edit Master title style</a:t>
            </a:r>
            <a:endParaRPr lang="en-US" dirty="0"/>
          </a:p>
        </p:txBody>
      </p:sp>
      <p:sp>
        <p:nvSpPr>
          <p:cNvPr id="7" name="Rectangle 6"/>
          <p:cNvSpPr/>
          <p:nvPr userDrawn="1"/>
        </p:nvSpPr>
        <p:spPr bwMode="auto">
          <a:xfrm>
            <a:off x="0" y="1211264"/>
            <a:ext cx="3932238" cy="402333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 name="Rectangle 8"/>
          <p:cNvSpPr/>
          <p:nvPr userDrawn="1"/>
        </p:nvSpPr>
        <p:spPr bwMode="auto">
          <a:xfrm>
            <a:off x="3932262" y="1211264"/>
            <a:ext cx="3932238" cy="40233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userDrawn="1"/>
        </p:nvSpPr>
        <p:spPr bwMode="auto">
          <a:xfrm>
            <a:off x="7864139" y="1211264"/>
            <a:ext cx="3932238" cy="402333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Text Placeholder 5"/>
          <p:cNvSpPr>
            <a:spLocks noGrp="1"/>
          </p:cNvSpPr>
          <p:nvPr>
            <p:ph type="body" sz="quarter" idx="10" hasCustomPrompt="1"/>
          </p:nvPr>
        </p:nvSpPr>
        <p:spPr>
          <a:xfrm>
            <a:off x="274638" y="5234603"/>
            <a:ext cx="3474746" cy="466772"/>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1" indent="0">
              <a:buNone/>
              <a:defRPr/>
            </a:lvl3pPr>
            <a:lvl4pPr marL="457141" indent="0">
              <a:buNone/>
              <a:defRPr/>
            </a:lvl4pPr>
            <a:lvl5pPr marL="685712" indent="0">
              <a:buNone/>
              <a:defRPr/>
            </a:lvl5pPr>
          </a:lstStyle>
          <a:p>
            <a:pPr lvl="1"/>
            <a:r>
              <a:rPr lang="en-US" dirty="0" smtClean="0"/>
              <a:t>Second level</a:t>
            </a:r>
          </a:p>
        </p:txBody>
      </p:sp>
      <p:sp>
        <p:nvSpPr>
          <p:cNvPr id="18" name="Text Placeholder 5"/>
          <p:cNvSpPr>
            <a:spLocks noGrp="1"/>
          </p:cNvSpPr>
          <p:nvPr>
            <p:ph type="body" sz="quarter" idx="11" hasCustomPrompt="1"/>
          </p:nvPr>
        </p:nvSpPr>
        <p:spPr>
          <a:xfrm>
            <a:off x="3932262" y="5234603"/>
            <a:ext cx="3657624" cy="466772"/>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1" indent="0">
              <a:buNone/>
              <a:defRPr/>
            </a:lvl3pPr>
            <a:lvl4pPr marL="457141" indent="0">
              <a:buNone/>
              <a:defRPr/>
            </a:lvl4pPr>
            <a:lvl5pPr marL="685712" indent="0">
              <a:buNone/>
              <a:defRPr/>
            </a:lvl5pPr>
          </a:lstStyle>
          <a:p>
            <a:pPr lvl="1"/>
            <a:r>
              <a:rPr lang="en-US" dirty="0" smtClean="0"/>
              <a:t>Second level</a:t>
            </a:r>
          </a:p>
        </p:txBody>
      </p:sp>
      <p:sp>
        <p:nvSpPr>
          <p:cNvPr id="19" name="Text Placeholder 5"/>
          <p:cNvSpPr>
            <a:spLocks noGrp="1"/>
          </p:cNvSpPr>
          <p:nvPr>
            <p:ph type="body" sz="quarter" idx="12" hasCustomPrompt="1"/>
          </p:nvPr>
        </p:nvSpPr>
        <p:spPr>
          <a:xfrm>
            <a:off x="7864139" y="5234603"/>
            <a:ext cx="3657624" cy="466772"/>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1" indent="0">
              <a:buNone/>
              <a:defRPr/>
            </a:lvl3pPr>
            <a:lvl4pPr marL="457141" indent="0">
              <a:buNone/>
              <a:defRPr/>
            </a:lvl4pPr>
            <a:lvl5pPr marL="685712" indent="0">
              <a:buNone/>
              <a:defRPr/>
            </a:lvl5pPr>
          </a:lstStyle>
          <a:p>
            <a:pPr lvl="1"/>
            <a:r>
              <a:rPr lang="en-US" dirty="0" smtClean="0"/>
              <a:t>Second level</a:t>
            </a:r>
          </a:p>
        </p:txBody>
      </p:sp>
    </p:spTree>
    <p:extLst>
      <p:ext uri="{BB962C8B-B14F-4D97-AF65-F5344CB8AC3E}">
        <p14:creationId xmlns:p14="http://schemas.microsoft.com/office/powerpoint/2010/main" val="236999010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rgbClr val="00188F"/>
                </a:solidFill>
              </a:defRPr>
            </a:lvl1pPr>
            <a:lvl2pPr marL="0" indent="0">
              <a:buFontTx/>
              <a:buNone/>
              <a:defRPr sz="2000"/>
            </a:lvl2pPr>
            <a:lvl3pPr marL="228571" indent="0">
              <a:buNone/>
              <a:defRPr/>
            </a:lvl3pPr>
            <a:lvl4pPr marL="457141" indent="0">
              <a:buNone/>
              <a:defRPr/>
            </a:lvl4pPr>
            <a:lvl5pPr marL="68571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0982209"/>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71" indent="0">
              <a:buNone/>
              <a:defRPr/>
            </a:lvl3pPr>
            <a:lvl4pPr marL="457141" indent="0">
              <a:buNone/>
              <a:defRPr/>
            </a:lvl4pPr>
            <a:lvl5pPr marL="68571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310052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351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409607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3510"/>
          </a:xfrm>
        </p:spPr>
        <p:txBody>
          <a:bodyPr>
            <a:spAutoFit/>
          </a:bodyPr>
          <a:lstStyle>
            <a:lvl1pPr>
              <a:defRPr>
                <a:solidFill>
                  <a:srgbClr val="00188F"/>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736946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468368"/>
          </a:xfrm>
        </p:spPr>
        <p:txBody>
          <a:bodyPr wrap="square">
            <a:spAutoFit/>
          </a:bodyPr>
          <a:lstStyle>
            <a:lvl1pPr marL="0" indent="0">
              <a:spcBef>
                <a:spcPts val="1224"/>
              </a:spcBef>
              <a:buClr>
                <a:schemeClr val="tx1"/>
              </a:buClr>
              <a:buFont typeface="Wingdings" pitchFamily="2" charset="2"/>
              <a:buNone/>
              <a:defRPr sz="3500">
                <a:solidFill>
                  <a:srgbClr val="00188F"/>
                </a:solidFill>
              </a:defRPr>
            </a:lvl1pPr>
            <a:lvl2pPr marL="0" indent="0">
              <a:buNone/>
              <a:defRPr sz="2000"/>
            </a:lvl2pPr>
            <a:lvl3pPr marL="231745" indent="0">
              <a:buNone/>
              <a:tabLst/>
              <a:defRPr sz="2000"/>
            </a:lvl3pPr>
            <a:lvl4pPr marL="460316" indent="0">
              <a:buNone/>
              <a:defRPr/>
            </a:lvl4pPr>
            <a:lvl5pPr marL="68571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2468368"/>
          </a:xfrm>
        </p:spPr>
        <p:txBody>
          <a:bodyPr wrap="square">
            <a:spAutoFit/>
          </a:bodyPr>
          <a:lstStyle>
            <a:lvl1pPr marL="0" indent="0">
              <a:spcBef>
                <a:spcPts val="1224"/>
              </a:spcBef>
              <a:buClr>
                <a:schemeClr val="tx1"/>
              </a:buClr>
              <a:buFont typeface="Wingdings" pitchFamily="2" charset="2"/>
              <a:buNone/>
              <a:defRPr sz="3500">
                <a:solidFill>
                  <a:srgbClr val="00188F"/>
                </a:solidFill>
              </a:defRPr>
            </a:lvl1pPr>
            <a:lvl2pPr marL="0" indent="0">
              <a:buNone/>
              <a:defRPr sz="2000"/>
            </a:lvl2pPr>
            <a:lvl3pPr marL="231745" indent="0">
              <a:buNone/>
              <a:tabLst/>
              <a:defRPr sz="2000"/>
            </a:lvl3pPr>
            <a:lvl4pPr marL="460316" indent="0">
              <a:buNone/>
              <a:defRPr/>
            </a:lvl4pPr>
            <a:lvl5pPr marL="68571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154031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468368"/>
          </a:xfrm>
        </p:spPr>
        <p:txBody>
          <a:bodyPr wrap="square">
            <a:spAutoFit/>
          </a:bodyPr>
          <a:lstStyle>
            <a:lvl1pPr marL="0" indent="0">
              <a:spcBef>
                <a:spcPts val="1224"/>
              </a:spcBef>
              <a:buClr>
                <a:schemeClr val="tx1"/>
              </a:buClr>
              <a:buFont typeface="Wingdings" pitchFamily="2" charset="2"/>
              <a:buNone/>
              <a:defRPr sz="3500"/>
            </a:lvl1pPr>
            <a:lvl2pPr marL="0" indent="0">
              <a:buNone/>
              <a:defRPr sz="2000"/>
            </a:lvl2pPr>
            <a:lvl3pPr marL="231745" indent="0">
              <a:buNone/>
              <a:tabLst/>
              <a:defRPr sz="2000"/>
            </a:lvl3pPr>
            <a:lvl4pPr marL="460316" indent="0">
              <a:buNone/>
              <a:defRPr/>
            </a:lvl4pPr>
            <a:lvl5pPr marL="68571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2468368"/>
          </a:xfrm>
        </p:spPr>
        <p:txBody>
          <a:bodyPr wrap="square">
            <a:spAutoFit/>
          </a:bodyPr>
          <a:lstStyle>
            <a:lvl1pPr marL="0" indent="0">
              <a:spcBef>
                <a:spcPts val="1224"/>
              </a:spcBef>
              <a:buClr>
                <a:schemeClr val="tx1"/>
              </a:buClr>
              <a:buFont typeface="Wingdings" pitchFamily="2" charset="2"/>
              <a:buNone/>
              <a:defRPr sz="3500"/>
            </a:lvl1pPr>
            <a:lvl2pPr marL="0" indent="0">
              <a:buNone/>
              <a:defRPr sz="2000"/>
            </a:lvl2pPr>
            <a:lvl3pPr marL="231745" indent="0">
              <a:buNone/>
              <a:tabLst/>
              <a:defRPr sz="2000"/>
            </a:lvl3pPr>
            <a:lvl4pPr marL="460316" indent="0">
              <a:buNone/>
              <a:defRPr/>
            </a:lvl4pPr>
            <a:lvl5pPr marL="68571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7520356"/>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301" indent="-287301">
              <a:spcBef>
                <a:spcPts val="1224"/>
              </a:spcBef>
              <a:buClr>
                <a:schemeClr val="tx1"/>
              </a:buClr>
              <a:buFont typeface="Arial" pitchFamily="34" charset="0"/>
              <a:buChar char="•"/>
              <a:defRPr sz="3500"/>
            </a:lvl1pPr>
            <a:lvl2pPr marL="531098" indent="-233165">
              <a:defRPr sz="2400"/>
            </a:lvl2pPr>
            <a:lvl3pPr marL="699496" indent="-168398">
              <a:tabLst/>
              <a:defRPr sz="2000"/>
            </a:lvl3pPr>
            <a:lvl4pPr marL="880845" indent="-181351">
              <a:defRPr/>
            </a:lvl4pPr>
            <a:lvl5pPr marL="1049243" indent="-16839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2536079"/>
          </a:xfrm>
        </p:spPr>
        <p:txBody>
          <a:bodyPr wrap="square">
            <a:spAutoFit/>
          </a:bodyPr>
          <a:lstStyle>
            <a:lvl1pPr marL="287301" indent="-287301">
              <a:spcBef>
                <a:spcPts val="1224"/>
              </a:spcBef>
              <a:buClr>
                <a:schemeClr val="tx1"/>
              </a:buClr>
              <a:buFont typeface="Arial" pitchFamily="34" charset="0"/>
              <a:buChar char="•"/>
              <a:defRPr sz="3500"/>
            </a:lvl1pPr>
            <a:lvl2pPr marL="531098" indent="-233165">
              <a:defRPr sz="2400"/>
            </a:lvl2pPr>
            <a:lvl3pPr marL="699496" indent="-168398">
              <a:tabLst/>
              <a:defRPr sz="2000"/>
            </a:lvl3pPr>
            <a:lvl4pPr marL="880845" indent="-181351">
              <a:defRPr/>
            </a:lvl4pPr>
            <a:lvl5pPr marL="1049243" indent="-16839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4656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301" indent="-287301">
              <a:spcBef>
                <a:spcPts val="1224"/>
              </a:spcBef>
              <a:buClrTx/>
              <a:buFont typeface="Arial" pitchFamily="34" charset="0"/>
              <a:buChar char="•"/>
              <a:defRPr sz="3500">
                <a:solidFill>
                  <a:srgbClr val="00188F"/>
                </a:solidFill>
              </a:defRPr>
            </a:lvl1pPr>
            <a:lvl2pPr marL="531098" indent="-233165">
              <a:defRPr sz="2400"/>
            </a:lvl2pPr>
            <a:lvl3pPr marL="699496" indent="-168398">
              <a:tabLst/>
              <a:defRPr sz="2000"/>
            </a:lvl3pPr>
            <a:lvl4pPr marL="880845" indent="-181351">
              <a:defRPr/>
            </a:lvl4pPr>
            <a:lvl5pPr marL="1049243" indent="-16839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1" y="1212850"/>
            <a:ext cx="5486399" cy="2536079"/>
          </a:xfrm>
        </p:spPr>
        <p:txBody>
          <a:bodyPr wrap="square">
            <a:spAutoFit/>
          </a:bodyPr>
          <a:lstStyle>
            <a:lvl1pPr marL="287301" indent="-287301">
              <a:spcBef>
                <a:spcPts val="1224"/>
              </a:spcBef>
              <a:buClrTx/>
              <a:buFont typeface="Arial" pitchFamily="34" charset="0"/>
              <a:buChar char="•"/>
              <a:defRPr sz="3500">
                <a:solidFill>
                  <a:srgbClr val="00188F"/>
                </a:solidFill>
              </a:defRPr>
            </a:lvl1pPr>
            <a:lvl2pPr marL="531098" indent="-233165">
              <a:defRPr sz="2400"/>
            </a:lvl2pPr>
            <a:lvl3pPr marL="699496" indent="-168398">
              <a:tabLst/>
              <a:defRPr sz="2000"/>
            </a:lvl3pPr>
            <a:lvl4pPr marL="880845" indent="-181351">
              <a:defRPr/>
            </a:lvl4pPr>
            <a:lvl5pPr marL="1049243" indent="-16839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0850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848979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01004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7671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00BC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6444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D8C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5327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352" fontAlgn="base">
              <a:spcBef>
                <a:spcPct val="0"/>
              </a:spcBef>
              <a:spcAft>
                <a:spcPct val="0"/>
              </a:spcAft>
            </a:pPr>
            <a:endParaRPr lang="en-US"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74639" y="1221157"/>
            <a:ext cx="11887199" cy="1995932"/>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09" indent="0">
              <a:buNone/>
              <a:defRPr>
                <a:gradFill>
                  <a:gsLst>
                    <a:gs pos="1250">
                      <a:srgbClr val="000000"/>
                    </a:gs>
                    <a:gs pos="100000">
                      <a:srgbClr val="000000"/>
                    </a:gs>
                  </a:gsLst>
                  <a:lin ang="5400000" scaled="0"/>
                </a:gradFill>
                <a:latin typeface="Segoe UI" pitchFamily="34" charset="0"/>
                <a:cs typeface="Segoe UI" pitchFamily="34" charset="0"/>
              </a:defRPr>
            </a:lvl2pPr>
            <a:lvl3pPr marL="584532"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59"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86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01764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75076"/>
          </a:xfrm>
          <a:prstGeom prst="rect">
            <a:avLst/>
          </a:prstGeom>
        </p:spPr>
        <p:txBody>
          <a:bodyPr/>
          <a:lstStyle>
            <a:lvl1pPr marL="290476" indent="-290476">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27" indent="-280952">
              <a:buClr>
                <a:schemeClr val="tx1"/>
              </a:buClr>
              <a:buSzPct val="90000"/>
              <a:buFont typeface="Arial" pitchFamily="34" charset="0"/>
              <a:buChar char="•"/>
              <a:defRPr sz="33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03" indent="-290476">
              <a:buClr>
                <a:schemeClr val="tx1"/>
              </a:buClr>
              <a:buSzPct val="90000"/>
              <a:buFont typeface="Arial" pitchFamily="34" charset="0"/>
              <a:buChar char="•"/>
              <a:defRPr sz="29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74" indent="-22857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44" indent="-228571">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1"/>
          </a:xfrm>
          <a:prstGeom prst="rect">
            <a:avLst/>
          </a:prstGeom>
          <a:solidFill>
            <a:srgbClr val="FFFF99"/>
          </a:solidFill>
        </p:spPr>
        <p:txBody>
          <a:bodyPr wrap="square" lIns="155437" tIns="77719" rIns="155437" bIns="77719" anchor="b" anchorCtr="0">
            <a:noAutofit/>
          </a:bodyPr>
          <a:lstStyle>
            <a:lvl1pPr algn="r">
              <a:buFont typeface="Arial" pitchFamily="34" charset="0"/>
              <a:buNone/>
              <a:defRPr sz="37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114250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Slide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WinAzure_rgb_Wht_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296863"/>
            <a:ext cx="2920081" cy="762025"/>
          </a:xfrm>
          <a:prstGeom prst="rect">
            <a:avLst/>
          </a:prstGeom>
        </p:spPr>
      </p:pic>
      <p:pic>
        <p:nvPicPr>
          <p:cNvPr id="2" name="Picture 1" descr="MSFT_logotype_rgb_Wh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14415" y="6150030"/>
            <a:ext cx="1347423" cy="516157"/>
          </a:xfrm>
          <a:prstGeom prst="rect">
            <a:avLst/>
          </a:prstGeom>
        </p:spPr>
      </p:pic>
      <p:sp>
        <p:nvSpPr>
          <p:cNvPr id="5" name="Text Placeholder 4"/>
          <p:cNvSpPr>
            <a:spLocks noGrp="1"/>
          </p:cNvSpPr>
          <p:nvPr>
            <p:ph type="body" sz="quarter" idx="12" hasCustomPrompt="1"/>
          </p:nvPr>
        </p:nvSpPr>
        <p:spPr>
          <a:xfrm>
            <a:off x="274638" y="4684712"/>
            <a:ext cx="6399213" cy="1830388"/>
          </a:xfrm>
          <a:noFill/>
        </p:spPr>
        <p:txBody>
          <a:bodyPr lIns="146304" tIns="109728" rIns="146304" bIns="109728">
            <a:noAutofit/>
          </a:bodyPr>
          <a:lstStyle>
            <a:lvl1pPr marL="0" indent="0">
              <a:spcBef>
                <a:spcPts val="0"/>
              </a:spcBef>
              <a:buNone/>
              <a:defRPr sz="3600" spc="0" baseline="0">
                <a:solidFill>
                  <a:srgbClr val="0054A6"/>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938494"/>
            <a:ext cx="10058336" cy="1837298"/>
          </a:xfrm>
          <a:noFill/>
        </p:spPr>
        <p:txBody>
          <a:bodyPr lIns="146304" tIns="91440" rIns="146304" bIns="91440" anchor="t" anchorCtr="0"/>
          <a:lstStyle>
            <a:lvl1pPr>
              <a:defRPr sz="5400" spc="-100" baseline="0">
                <a:solidFill>
                  <a:srgbClr val="0054A6"/>
                </a:solidFill>
              </a:defRPr>
            </a:lvl1pPr>
          </a:lstStyle>
          <a:p>
            <a:r>
              <a:rPr lang="en-US" dirty="0" smtClean="0"/>
              <a:t>Presentation title</a:t>
            </a:r>
            <a:endParaRPr lang="en-US" dirty="0"/>
          </a:p>
        </p:txBody>
      </p:sp>
      <p:sp>
        <p:nvSpPr>
          <p:cNvPr id="10" name="Text Placeholder 4"/>
          <p:cNvSpPr>
            <a:spLocks noGrp="1"/>
          </p:cNvSpPr>
          <p:nvPr>
            <p:ph type="body" sz="quarter" idx="13" hasCustomPrompt="1"/>
          </p:nvPr>
        </p:nvSpPr>
        <p:spPr>
          <a:xfrm>
            <a:off x="274702" y="2582872"/>
            <a:ext cx="6399213" cy="640059"/>
          </a:xfrm>
          <a:noFill/>
        </p:spPr>
        <p:txBody>
          <a:bodyPr lIns="146304" tIns="109728" rIns="146304" bIns="109728">
            <a:noAutofit/>
          </a:bodyPr>
          <a:lstStyle>
            <a:lvl1pPr marL="0" indent="0">
              <a:spcBef>
                <a:spcPts val="0"/>
              </a:spcBef>
              <a:buNone/>
              <a:defRPr sz="2400" spc="0" baseline="0">
                <a:solidFill>
                  <a:srgbClr val="0054A6"/>
                </a:solidFill>
                <a:latin typeface="+mj-lt"/>
              </a:defRPr>
            </a:lvl1pPr>
          </a:lstStyle>
          <a:p>
            <a:pPr lvl="0"/>
            <a:r>
              <a:rPr lang="en-US" dirty="0" smtClean="0"/>
              <a:t>Category or Service title</a:t>
            </a:r>
          </a:p>
        </p:txBody>
      </p:sp>
    </p:spTree>
    <p:extLst>
      <p:ext uri="{BB962C8B-B14F-4D97-AF65-F5344CB8AC3E}">
        <p14:creationId xmlns:p14="http://schemas.microsoft.com/office/powerpoint/2010/main" val="318022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 id="2147484442" r:id="rId24"/>
    <p:sldLayoutId id="2147484480" r:id="rId25"/>
    <p:sldLayoutId id="2147484481" r:id="rId26"/>
    <p:sldLayoutId id="2147484482"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286" tIns="91429" rIns="146286" bIns="91429"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7" cy="2092881"/>
          </a:xfrm>
          <a:prstGeom prst="rect">
            <a:avLst/>
          </a:prstGeom>
        </p:spPr>
        <p:txBody>
          <a:bodyPr vert="horz" wrap="square" lIns="146286" tIns="91429" rIns="146286" bIns="91429"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4741326"/>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 id="2147484461" r:id="rId17"/>
    <p:sldLayoutId id="2147484462" r:id="rId18"/>
    <p:sldLayoutId id="2147484463" r:id="rId19"/>
    <p:sldLayoutId id="2147484464" r:id="rId20"/>
    <p:sldLayoutId id="2147484465" r:id="rId21"/>
    <p:sldLayoutId id="2147484466" r:id="rId22"/>
    <p:sldLayoutId id="2147484467" r:id="rId23"/>
    <p:sldLayoutId id="2147484468" r:id="rId24"/>
    <p:sldLayoutId id="2147484469" r:id="rId25"/>
    <p:sldLayoutId id="2147484470" r:id="rId26"/>
    <p:sldLayoutId id="2147484471" r:id="rId27"/>
    <p:sldLayoutId id="2147484472" r:id="rId28"/>
    <p:sldLayoutId id="2147484473" r:id="rId29"/>
    <p:sldLayoutId id="2147484474" r:id="rId30"/>
    <p:sldLayoutId id="2147484475" r:id="rId31"/>
    <p:sldLayoutId id="2147484476" r:id="rId32"/>
    <p:sldLayoutId id="2147484477" r:id="rId33"/>
    <p:sldLayoutId id="2147484478" r:id="rId34"/>
    <p:sldLayoutId id="2147484479" r:id="rId35"/>
  </p:sldLayoutIdLst>
  <p:transition>
    <p:fade/>
  </p:transition>
  <p:timing>
    <p:tnLst>
      <p:par>
        <p:cTn id="1" dur="indefinite" restart="never" nodeType="tmRoot"/>
      </p:par>
    </p:tnLst>
  </p:timing>
  <p:txStyles>
    <p:titleStyle>
      <a:lvl1pPr algn="l" defTabSz="932623"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23" rtl="0" eaLnBrk="1" latinLnBrk="0" hangingPunct="1">
        <a:defRPr sz="1800" kern="1200">
          <a:solidFill>
            <a:schemeClr val="tx1"/>
          </a:solidFill>
          <a:latin typeface="+mn-lt"/>
          <a:ea typeface="+mn-ea"/>
          <a:cs typeface="+mn-cs"/>
        </a:defRPr>
      </a:lvl1pPr>
      <a:lvl2pPr marL="466311" algn="l" defTabSz="932623" rtl="0" eaLnBrk="1" latinLnBrk="0" hangingPunct="1">
        <a:defRPr sz="1800" kern="1200">
          <a:solidFill>
            <a:schemeClr val="tx1"/>
          </a:solidFill>
          <a:latin typeface="+mn-lt"/>
          <a:ea typeface="+mn-ea"/>
          <a:cs typeface="+mn-cs"/>
        </a:defRPr>
      </a:lvl2pPr>
      <a:lvl3pPr marL="932623" algn="l" defTabSz="932623" rtl="0" eaLnBrk="1" latinLnBrk="0" hangingPunct="1">
        <a:defRPr sz="1800" kern="1200">
          <a:solidFill>
            <a:schemeClr val="tx1"/>
          </a:solidFill>
          <a:latin typeface="+mn-lt"/>
          <a:ea typeface="+mn-ea"/>
          <a:cs typeface="+mn-cs"/>
        </a:defRPr>
      </a:lvl3pPr>
      <a:lvl4pPr marL="1398934" algn="l" defTabSz="932623" rtl="0" eaLnBrk="1" latinLnBrk="0" hangingPunct="1">
        <a:defRPr sz="1800" kern="1200">
          <a:solidFill>
            <a:schemeClr val="tx1"/>
          </a:solidFill>
          <a:latin typeface="+mn-lt"/>
          <a:ea typeface="+mn-ea"/>
          <a:cs typeface="+mn-cs"/>
        </a:defRPr>
      </a:lvl4pPr>
      <a:lvl5pPr marL="1865245" algn="l" defTabSz="932623" rtl="0" eaLnBrk="1" latinLnBrk="0" hangingPunct="1">
        <a:defRPr sz="1800" kern="1200">
          <a:solidFill>
            <a:schemeClr val="tx1"/>
          </a:solidFill>
          <a:latin typeface="+mn-lt"/>
          <a:ea typeface="+mn-ea"/>
          <a:cs typeface="+mn-cs"/>
        </a:defRPr>
      </a:lvl5pPr>
      <a:lvl6pPr marL="2331558" algn="l" defTabSz="932623" rtl="0" eaLnBrk="1" latinLnBrk="0" hangingPunct="1">
        <a:defRPr sz="1800" kern="1200">
          <a:solidFill>
            <a:schemeClr val="tx1"/>
          </a:solidFill>
          <a:latin typeface="+mn-lt"/>
          <a:ea typeface="+mn-ea"/>
          <a:cs typeface="+mn-cs"/>
        </a:defRPr>
      </a:lvl6pPr>
      <a:lvl7pPr marL="2797868" algn="l" defTabSz="932623" rtl="0" eaLnBrk="1" latinLnBrk="0" hangingPunct="1">
        <a:defRPr sz="1800" kern="1200">
          <a:solidFill>
            <a:schemeClr val="tx1"/>
          </a:solidFill>
          <a:latin typeface="+mn-lt"/>
          <a:ea typeface="+mn-ea"/>
          <a:cs typeface="+mn-cs"/>
        </a:defRPr>
      </a:lvl7pPr>
      <a:lvl8pPr marL="3264180" algn="l" defTabSz="932623" rtl="0" eaLnBrk="1" latinLnBrk="0" hangingPunct="1">
        <a:defRPr sz="1800" kern="1200">
          <a:solidFill>
            <a:schemeClr val="tx1"/>
          </a:solidFill>
          <a:latin typeface="+mn-lt"/>
          <a:ea typeface="+mn-ea"/>
          <a:cs typeface="+mn-cs"/>
        </a:defRPr>
      </a:lvl8pPr>
      <a:lvl9pPr marL="3730491" algn="l" defTabSz="9326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5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hyperlink" Target="http://bit.ly/14b73Gg" TargetMode="Externa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4.png"/><Relationship Id="rId5" Type="http://schemas.openxmlformats.org/officeDocument/2006/relationships/tags" Target="../tags/tag5.xml"/><Relationship Id="rId10" Type="http://schemas.openxmlformats.org/officeDocument/2006/relationships/image" Target="../media/image23.png"/><Relationship Id="rId4" Type="http://schemas.openxmlformats.org/officeDocument/2006/relationships/tags" Target="../tags/tag4.xml"/><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8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53.xml"/><Relationship Id="rId4" Type="http://schemas.openxmlformats.org/officeDocument/2006/relationships/image" Target="../media/image43.jpg"/></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2.xml"/><Relationship Id="rId5" Type="http://schemas.openxmlformats.org/officeDocument/2006/relationships/image" Target="../media/image43.jpg"/><Relationship Id="rId4" Type="http://schemas.openxmlformats.org/officeDocument/2006/relationships/image" Target="../media/image45.png"/></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5.xml"/><Relationship Id="rId5" Type="http://schemas.openxmlformats.org/officeDocument/2006/relationships/image" Target="../media/image43.jpg"/><Relationship Id="rId4" Type="http://schemas.openxmlformats.org/officeDocument/2006/relationships/image" Target="../media/image45.png"/></Relationships>
</file>

<file path=ppt/slides/_rels/slide88.xml.rels><?xml version="1.0" encoding="UTF-8" standalone="yes"?>
<Relationships xmlns="http://schemas.openxmlformats.org/package/2006/relationships"><Relationship Id="rId3" Type="http://schemas.openxmlformats.org/officeDocument/2006/relationships/hyperlink" Target="http://aka.ms/zumoprem2" TargetMode="External"/><Relationship Id="rId2" Type="http://schemas.openxmlformats.org/officeDocument/2006/relationships/hyperlink" Target="http://aka.ms/zumoprem1" TargetMode="External"/><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3" Type="http://schemas.openxmlformats.org/officeDocument/2006/relationships/hyperlink" Target="http://www.windowsazure.com/mobile" TargetMode="External"/><Relationship Id="rId2" Type="http://schemas.openxmlformats.org/officeDocument/2006/relationships/hyperlink" Target="http://www.windowsazure.com" TargetMode="External"/><Relationship Id="rId1" Type="http://schemas.openxmlformats.org/officeDocument/2006/relationships/slideLayout" Target="../slideLayouts/slideLayout2.xml"/><Relationship Id="rId6" Type="http://schemas.openxmlformats.org/officeDocument/2006/relationships/hyperlink" Target="http://twitter.com/chrisrisner" TargetMode="External"/><Relationship Id="rId5" Type="http://schemas.openxmlformats.org/officeDocument/2006/relationships/hyperlink" Target="http://chrisrisner.com" TargetMode="External"/><Relationship Id="rId4" Type="http://schemas.openxmlformats.org/officeDocument/2006/relationships/hyperlink" Target="http://aka.ms/CommonWA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462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Cross-Platform Support</a:t>
            </a:r>
            <a:endParaRPr lang="en-US" dirty="0">
              <a:solidFill>
                <a:srgbClr val="FFFFFF"/>
              </a:solidFill>
            </a:endParaRPr>
          </a:p>
        </p:txBody>
      </p:sp>
    </p:spTree>
    <p:extLst>
      <p:ext uri="{BB962C8B-B14F-4D97-AF65-F5344CB8AC3E}">
        <p14:creationId xmlns:p14="http://schemas.microsoft.com/office/powerpoint/2010/main" val="2373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Cross-Platform Support</a:t>
            </a:r>
            <a:endParaRPr lang="en-US" dirty="0">
              <a:solidFill>
                <a:srgbClr val="292929"/>
              </a:solidFill>
            </a:endParaRPr>
          </a:p>
        </p:txBody>
      </p:sp>
      <p:sp>
        <p:nvSpPr>
          <p:cNvPr id="5" name="Text Placeholder 4"/>
          <p:cNvSpPr>
            <a:spLocks noGrp="1"/>
          </p:cNvSpPr>
          <p:nvPr>
            <p:ph type="body" sz="quarter" idx="10"/>
          </p:nvPr>
        </p:nvSpPr>
        <p:spPr/>
        <p:txBody>
          <a:bodyPr/>
          <a:lstStyle/>
          <a:p>
            <a:endParaRPr lang="en-US" dirty="0" smtClean="0"/>
          </a:p>
          <a:p>
            <a:endParaRPr lang="en-US" dirty="0"/>
          </a:p>
        </p:txBody>
      </p:sp>
      <p:pic>
        <p:nvPicPr>
          <p:cNvPr id="3" name="Picture 2"/>
          <p:cNvPicPr>
            <a:picLocks noChangeAspect="1"/>
          </p:cNvPicPr>
          <p:nvPr/>
        </p:nvPicPr>
        <p:blipFill>
          <a:blip r:embed="rId2"/>
          <a:stretch>
            <a:fillRect/>
          </a:stretch>
        </p:blipFill>
        <p:spPr>
          <a:xfrm>
            <a:off x="350837" y="1287462"/>
            <a:ext cx="2332700" cy="2343978"/>
          </a:xfrm>
          <a:prstGeom prst="rect">
            <a:avLst/>
          </a:prstGeom>
        </p:spPr>
      </p:pic>
      <p:pic>
        <p:nvPicPr>
          <p:cNvPr id="4" name="Picture 3"/>
          <p:cNvPicPr>
            <a:picLocks noChangeAspect="1"/>
          </p:cNvPicPr>
          <p:nvPr/>
        </p:nvPicPr>
        <p:blipFill>
          <a:blip r:embed="rId3"/>
          <a:stretch>
            <a:fillRect/>
          </a:stretch>
        </p:blipFill>
        <p:spPr>
          <a:xfrm>
            <a:off x="7132637" y="3878262"/>
            <a:ext cx="2082800" cy="2578100"/>
          </a:xfrm>
          <a:prstGeom prst="rect">
            <a:avLst/>
          </a:prstGeom>
        </p:spPr>
      </p:pic>
      <p:pic>
        <p:nvPicPr>
          <p:cNvPr id="6" name="Picture 5"/>
          <p:cNvPicPr>
            <a:picLocks noChangeAspect="1"/>
          </p:cNvPicPr>
          <p:nvPr/>
        </p:nvPicPr>
        <p:blipFill>
          <a:blip r:embed="rId4"/>
          <a:stretch>
            <a:fillRect/>
          </a:stretch>
        </p:blipFill>
        <p:spPr>
          <a:xfrm>
            <a:off x="2636837" y="3954462"/>
            <a:ext cx="2162759" cy="2582863"/>
          </a:xfrm>
          <a:prstGeom prst="rect">
            <a:avLst/>
          </a:prstGeom>
        </p:spPr>
      </p:pic>
      <p:pic>
        <p:nvPicPr>
          <p:cNvPr id="7" name="Picture 6"/>
          <p:cNvPicPr>
            <a:picLocks noChangeAspect="1"/>
          </p:cNvPicPr>
          <p:nvPr/>
        </p:nvPicPr>
        <p:blipFill>
          <a:blip r:embed="rId5"/>
          <a:stretch>
            <a:fillRect/>
          </a:stretch>
        </p:blipFill>
        <p:spPr>
          <a:xfrm>
            <a:off x="7056437" y="1211262"/>
            <a:ext cx="2356386" cy="2667000"/>
          </a:xfrm>
          <a:prstGeom prst="rect">
            <a:avLst/>
          </a:prstGeom>
        </p:spPr>
      </p:pic>
      <p:pic>
        <p:nvPicPr>
          <p:cNvPr id="8" name="Picture 7"/>
          <p:cNvPicPr>
            <a:picLocks noChangeAspect="1"/>
          </p:cNvPicPr>
          <p:nvPr/>
        </p:nvPicPr>
        <p:blipFill>
          <a:blip r:embed="rId6"/>
          <a:stretch>
            <a:fillRect/>
          </a:stretch>
        </p:blipFill>
        <p:spPr>
          <a:xfrm>
            <a:off x="9540421" y="1058862"/>
            <a:ext cx="2895600" cy="2895600"/>
          </a:xfrm>
          <a:prstGeom prst="rect">
            <a:avLst/>
          </a:prstGeom>
        </p:spPr>
      </p:pic>
      <p:pic>
        <p:nvPicPr>
          <p:cNvPr id="9" name="Picture 8"/>
          <p:cNvPicPr>
            <a:picLocks noChangeAspect="1"/>
          </p:cNvPicPr>
          <p:nvPr/>
        </p:nvPicPr>
        <p:blipFill>
          <a:blip r:embed="rId7"/>
          <a:stretch>
            <a:fillRect/>
          </a:stretch>
        </p:blipFill>
        <p:spPr>
          <a:xfrm>
            <a:off x="9434571" y="2430462"/>
            <a:ext cx="2963863" cy="2963863"/>
          </a:xfrm>
          <a:prstGeom prst="rect">
            <a:avLst/>
          </a:prstGeom>
        </p:spPr>
      </p:pic>
      <p:pic>
        <p:nvPicPr>
          <p:cNvPr id="11" name="Picture 10"/>
          <p:cNvPicPr>
            <a:picLocks noChangeAspect="1"/>
          </p:cNvPicPr>
          <p:nvPr/>
        </p:nvPicPr>
        <p:blipFill>
          <a:blip r:embed="rId8"/>
          <a:stretch>
            <a:fillRect/>
          </a:stretch>
        </p:blipFill>
        <p:spPr>
          <a:xfrm>
            <a:off x="9765324" y="68262"/>
            <a:ext cx="2667000" cy="2546985"/>
          </a:xfrm>
          <a:prstGeom prst="rect">
            <a:avLst/>
          </a:prstGeom>
        </p:spPr>
      </p:pic>
      <p:pic>
        <p:nvPicPr>
          <p:cNvPr id="12" name="Picture 11"/>
          <p:cNvPicPr>
            <a:picLocks noChangeAspect="1"/>
          </p:cNvPicPr>
          <p:nvPr/>
        </p:nvPicPr>
        <p:blipFill>
          <a:blip r:embed="rId9"/>
          <a:stretch>
            <a:fillRect/>
          </a:stretch>
        </p:blipFill>
        <p:spPr>
          <a:xfrm>
            <a:off x="731837" y="4183062"/>
            <a:ext cx="1976693" cy="2354263"/>
          </a:xfrm>
          <a:prstGeom prst="rect">
            <a:avLst/>
          </a:prstGeom>
        </p:spPr>
      </p:pic>
      <p:pic>
        <p:nvPicPr>
          <p:cNvPr id="13" name="Picture 12"/>
          <p:cNvPicPr>
            <a:picLocks noChangeAspect="1"/>
          </p:cNvPicPr>
          <p:nvPr/>
        </p:nvPicPr>
        <p:blipFill>
          <a:blip r:embed="rId10"/>
          <a:stretch>
            <a:fillRect/>
          </a:stretch>
        </p:blipFill>
        <p:spPr>
          <a:xfrm>
            <a:off x="2941637" y="1363662"/>
            <a:ext cx="3429000" cy="1104534"/>
          </a:xfrm>
          <a:prstGeom prst="rect">
            <a:avLst/>
          </a:prstGeom>
        </p:spPr>
      </p:pic>
      <p:pic>
        <p:nvPicPr>
          <p:cNvPr id="14" name="Picture 13"/>
          <p:cNvPicPr>
            <a:picLocks noChangeAspect="1"/>
          </p:cNvPicPr>
          <p:nvPr/>
        </p:nvPicPr>
        <p:blipFill>
          <a:blip r:embed="rId11"/>
          <a:stretch>
            <a:fillRect/>
          </a:stretch>
        </p:blipFill>
        <p:spPr>
          <a:xfrm>
            <a:off x="4999037" y="4335462"/>
            <a:ext cx="1752600" cy="1752600"/>
          </a:xfrm>
          <a:prstGeom prst="rect">
            <a:avLst/>
          </a:prstGeom>
        </p:spPr>
      </p:pic>
      <p:pic>
        <p:nvPicPr>
          <p:cNvPr id="15" name="Picture 14"/>
          <p:cNvPicPr>
            <a:picLocks noChangeAspect="1"/>
          </p:cNvPicPr>
          <p:nvPr/>
        </p:nvPicPr>
        <p:blipFill>
          <a:blip r:embed="rId12"/>
          <a:stretch>
            <a:fillRect/>
          </a:stretch>
        </p:blipFill>
        <p:spPr>
          <a:xfrm>
            <a:off x="2636837" y="2659062"/>
            <a:ext cx="3810000" cy="901158"/>
          </a:xfrm>
          <a:prstGeom prst="rect">
            <a:avLst/>
          </a:prstGeom>
        </p:spPr>
      </p:pic>
      <p:pic>
        <p:nvPicPr>
          <p:cNvPr id="16" name="Picture 15"/>
          <p:cNvPicPr>
            <a:picLocks noChangeAspect="1"/>
          </p:cNvPicPr>
          <p:nvPr/>
        </p:nvPicPr>
        <p:blipFill>
          <a:blip r:embed="rId13"/>
          <a:stretch>
            <a:fillRect/>
          </a:stretch>
        </p:blipFill>
        <p:spPr>
          <a:xfrm>
            <a:off x="8885237" y="3441700"/>
            <a:ext cx="3713162" cy="3713162"/>
          </a:xfrm>
          <a:prstGeom prst="rect">
            <a:avLst/>
          </a:prstGeom>
        </p:spPr>
      </p:pic>
    </p:spTree>
    <p:extLst>
      <p:ext uri="{BB962C8B-B14F-4D97-AF65-F5344CB8AC3E}">
        <p14:creationId xmlns:p14="http://schemas.microsoft.com/office/powerpoint/2010/main" val="82826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Multi-Device Push</a:t>
            </a:r>
            <a:endParaRPr lang="en-US" dirty="0">
              <a:solidFill>
                <a:srgbClr val="FFFFFF"/>
              </a:solidFill>
            </a:endParaRPr>
          </a:p>
        </p:txBody>
      </p:sp>
    </p:spTree>
    <p:extLst>
      <p:ext uri="{BB962C8B-B14F-4D97-AF65-F5344CB8AC3E}">
        <p14:creationId xmlns:p14="http://schemas.microsoft.com/office/powerpoint/2010/main" val="375760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dirty="0" smtClean="0">
                <a:solidFill>
                  <a:srgbClr val="292929"/>
                </a:solidFill>
              </a:rPr>
              <a:t>Single Platform Push Notifications</a:t>
            </a:r>
            <a:endParaRPr lang="en-US"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b="1" dirty="0"/>
              <a:t>Windows </a:t>
            </a:r>
            <a:r>
              <a:rPr lang="en-US" b="1" dirty="0" smtClean="0"/>
              <a:t>Store</a:t>
            </a:r>
            <a:endParaRPr lang="en-US" b="1" dirty="0"/>
          </a:p>
          <a:p>
            <a:pPr marL="0" indent="0">
              <a:buNone/>
            </a:pPr>
            <a:r>
              <a:rPr lang="en-US" dirty="0"/>
              <a:t>push.wns.sendToastText04(</a:t>
            </a:r>
            <a:r>
              <a:rPr lang="en-US" dirty="0" err="1"/>
              <a:t>item.channel</a:t>
            </a:r>
            <a:r>
              <a:rPr lang="en-US" dirty="0"/>
              <a:t>, {text1: text}, … );</a:t>
            </a:r>
          </a:p>
          <a:p>
            <a:pPr marL="0" indent="0">
              <a:buNone/>
            </a:pPr>
            <a:endParaRPr lang="en-US" dirty="0"/>
          </a:p>
          <a:p>
            <a:pPr marL="0" indent="0">
              <a:buNone/>
            </a:pPr>
            <a:r>
              <a:rPr lang="en-US" b="1" dirty="0"/>
              <a:t>Windows </a:t>
            </a:r>
            <a:r>
              <a:rPr lang="en-US" b="1" dirty="0" smtClean="0"/>
              <a:t>Phone</a:t>
            </a:r>
            <a:endParaRPr lang="en-US" b="1" dirty="0"/>
          </a:p>
          <a:p>
            <a:pPr marL="0" indent="0">
              <a:buNone/>
            </a:pPr>
            <a:r>
              <a:rPr lang="en-US" dirty="0" err="1"/>
              <a:t>push.mpns.sendFlipTile</a:t>
            </a:r>
            <a:r>
              <a:rPr lang="en-US" dirty="0"/>
              <a:t>(</a:t>
            </a:r>
            <a:r>
              <a:rPr lang="en-US" dirty="0" err="1"/>
              <a:t>item.channel</a:t>
            </a:r>
            <a:r>
              <a:rPr lang="en-US" dirty="0"/>
              <a:t>, {title: text}, …);</a:t>
            </a:r>
          </a:p>
          <a:p>
            <a:pPr marL="0" indent="0">
              <a:buNone/>
            </a:pPr>
            <a:endParaRPr lang="en-US" dirty="0"/>
          </a:p>
          <a:p>
            <a:pPr marL="0" indent="0">
              <a:buNone/>
            </a:pPr>
            <a:r>
              <a:rPr lang="en-US" b="1" dirty="0" err="1"/>
              <a:t>iOS</a:t>
            </a:r>
            <a:endParaRPr lang="en-US" b="1" dirty="0"/>
          </a:p>
          <a:p>
            <a:pPr marL="0" indent="0">
              <a:buNone/>
            </a:pPr>
            <a:r>
              <a:rPr lang="en-US" dirty="0" err="1"/>
              <a:t>push.apns.send</a:t>
            </a:r>
            <a:r>
              <a:rPr lang="en-US" dirty="0"/>
              <a:t>(</a:t>
            </a:r>
            <a:r>
              <a:rPr lang="en-US" dirty="0" err="1"/>
              <a:t>item.token</a:t>
            </a:r>
            <a:r>
              <a:rPr lang="en-US" dirty="0"/>
              <a:t>, { alert: text, payload: 					{ </a:t>
            </a:r>
            <a:r>
              <a:rPr lang="en-US" dirty="0" err="1"/>
              <a:t>inAppMessage</a:t>
            </a:r>
            <a:r>
              <a:rPr lang="en-US" dirty="0"/>
              <a:t>: Details }}, …);</a:t>
            </a:r>
          </a:p>
          <a:p>
            <a:pPr marL="0" indent="0">
              <a:buNone/>
            </a:pPr>
            <a:endParaRPr lang="en-US" dirty="0"/>
          </a:p>
          <a:p>
            <a:pPr marL="0" indent="0">
              <a:buNone/>
            </a:pPr>
            <a:r>
              <a:rPr lang="en-US" b="1" dirty="0"/>
              <a:t>Android</a:t>
            </a:r>
          </a:p>
          <a:p>
            <a:pPr marL="0" indent="0">
              <a:buNone/>
            </a:pPr>
            <a:r>
              <a:rPr lang="en-US" dirty="0" err="1"/>
              <a:t>push.gcm.send</a:t>
            </a:r>
            <a:r>
              <a:rPr lang="en-US" dirty="0"/>
              <a:t>(</a:t>
            </a:r>
            <a:r>
              <a:rPr lang="en-US" dirty="0" err="1"/>
              <a:t>item.registrationId</a:t>
            </a:r>
            <a:r>
              <a:rPr lang="en-US" dirty="0"/>
              <a:t>, </a:t>
            </a:r>
            <a:r>
              <a:rPr lang="en-US" dirty="0" err="1"/>
              <a:t>item.text</a:t>
            </a:r>
            <a:r>
              <a:rPr lang="en-US" dirty="0"/>
              <a:t>, …);</a:t>
            </a:r>
          </a:p>
          <a:p>
            <a:pPr marL="0" indent="0">
              <a:buNone/>
            </a:pPr>
            <a:endParaRPr lang="en-US" dirty="0">
              <a:solidFill>
                <a:srgbClr val="292929"/>
              </a:solidFill>
            </a:endParaRPr>
          </a:p>
        </p:txBody>
      </p:sp>
    </p:spTree>
    <p:extLst>
      <p:ext uri="{BB962C8B-B14F-4D97-AF65-F5344CB8AC3E}">
        <p14:creationId xmlns:p14="http://schemas.microsoft.com/office/powerpoint/2010/main" val="24438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53" y="373062"/>
            <a:ext cx="12389761" cy="6248400"/>
          </a:xfrm>
          <a:prstGeom prst="rect">
            <a:avLst/>
          </a:prstGeom>
        </p:spPr>
      </p:pic>
    </p:spTree>
    <p:extLst>
      <p:ext uri="{BB962C8B-B14F-4D97-AF65-F5344CB8AC3E}">
        <p14:creationId xmlns:p14="http://schemas.microsoft.com/office/powerpoint/2010/main" val="1275853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dirty="0" smtClean="0">
                <a:solidFill>
                  <a:srgbClr val="292929"/>
                </a:solidFill>
              </a:rPr>
              <a:t>Multi-Platform Push Notifications</a:t>
            </a:r>
            <a:endParaRPr lang="en-US"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1100" dirty="0"/>
              <a:t>function </a:t>
            </a:r>
            <a:r>
              <a:rPr lang="en-US" sz="1100" dirty="0" err="1"/>
              <a:t>sendNotifications</a:t>
            </a:r>
            <a:r>
              <a:rPr lang="en-US" sz="1100" dirty="0"/>
              <a:t>() {                        </a:t>
            </a:r>
          </a:p>
          <a:p>
            <a:pPr marL="0" indent="0">
              <a:buNone/>
            </a:pPr>
            <a:r>
              <a:rPr lang="en-US" sz="1100" dirty="0"/>
              <a:t>    </a:t>
            </a:r>
            <a:r>
              <a:rPr lang="en-US" sz="1100" dirty="0" err="1"/>
              <a:t>var</a:t>
            </a:r>
            <a:r>
              <a:rPr lang="en-US" sz="1100" dirty="0"/>
              <a:t> </a:t>
            </a:r>
            <a:r>
              <a:rPr lang="en-US" sz="1100" dirty="0" err="1"/>
              <a:t>deviceInfoTable</a:t>
            </a:r>
            <a:r>
              <a:rPr lang="en-US" sz="1100" dirty="0"/>
              <a:t> = </a:t>
            </a:r>
            <a:r>
              <a:rPr lang="en-US" sz="1100" dirty="0" err="1"/>
              <a:t>tables.getTable</a:t>
            </a:r>
            <a:r>
              <a:rPr lang="en-US" sz="1100" dirty="0"/>
              <a:t>('</a:t>
            </a:r>
            <a:r>
              <a:rPr lang="en-US" sz="1100" dirty="0" err="1"/>
              <a:t>DeviceInfo</a:t>
            </a:r>
            <a:r>
              <a:rPr lang="en-US" sz="1100" dirty="0"/>
              <a:t>'); </a:t>
            </a:r>
          </a:p>
          <a:p>
            <a:pPr marL="0" indent="0">
              <a:buNone/>
            </a:pPr>
            <a:r>
              <a:rPr lang="en-US" sz="1100" dirty="0"/>
              <a:t>    </a:t>
            </a:r>
            <a:r>
              <a:rPr lang="en-US" sz="1100" dirty="0" err="1"/>
              <a:t>deviceInfoTable.where</a:t>
            </a:r>
            <a:r>
              <a:rPr lang="en-US" sz="1100" dirty="0"/>
              <a:t>({ </a:t>
            </a:r>
            <a:r>
              <a:rPr lang="en-US" sz="1100" dirty="0" err="1"/>
              <a:t>userId</a:t>
            </a:r>
            <a:r>
              <a:rPr lang="en-US" sz="1100" dirty="0"/>
              <a:t> : </a:t>
            </a:r>
            <a:r>
              <a:rPr lang="en-US" sz="1100" dirty="0" err="1"/>
              <a:t>user.userId</a:t>
            </a:r>
            <a:r>
              <a:rPr lang="en-US" sz="1100" dirty="0"/>
              <a:t> }).read({ </a:t>
            </a:r>
          </a:p>
          <a:p>
            <a:pPr marL="0" indent="0">
              <a:buNone/>
            </a:pPr>
            <a:r>
              <a:rPr lang="en-US" sz="1100" dirty="0"/>
              <a:t>        success: function(</a:t>
            </a:r>
            <a:r>
              <a:rPr lang="en-US" sz="1100" dirty="0" err="1"/>
              <a:t>deviceInfos</a:t>
            </a:r>
            <a:r>
              <a:rPr lang="en-US" sz="1100" dirty="0"/>
              <a:t>){</a:t>
            </a:r>
          </a:p>
          <a:p>
            <a:pPr marL="0" indent="0">
              <a:buNone/>
            </a:pPr>
            <a:r>
              <a:rPr lang="en-US" sz="1100" dirty="0"/>
              <a:t>            </a:t>
            </a:r>
            <a:r>
              <a:rPr lang="en-US" sz="1100" dirty="0" err="1"/>
              <a:t>deviceInfos.forEach</a:t>
            </a:r>
            <a:r>
              <a:rPr lang="en-US" sz="1100" dirty="0"/>
              <a:t>(function(</a:t>
            </a:r>
            <a:r>
              <a:rPr lang="en-US" sz="1100" dirty="0" err="1"/>
              <a:t>deviceInfo</a:t>
            </a:r>
            <a:r>
              <a:rPr lang="en-US" sz="1100" dirty="0"/>
              <a:t>){    </a:t>
            </a:r>
          </a:p>
          <a:p>
            <a:pPr marL="0" indent="0">
              <a:buNone/>
            </a:pPr>
            <a:r>
              <a:rPr lang="en-US" sz="1100" dirty="0"/>
              <a:t>                if (</a:t>
            </a:r>
            <a:r>
              <a:rPr lang="en-US" sz="1100" dirty="0" err="1"/>
              <a:t>deviceInfo.uuid</a:t>
            </a:r>
            <a:r>
              <a:rPr lang="en-US" sz="1100" dirty="0"/>
              <a:t> != </a:t>
            </a:r>
            <a:r>
              <a:rPr lang="en-US" sz="1100" dirty="0" err="1"/>
              <a:t>request.parameters.uuid</a:t>
            </a:r>
            <a:r>
              <a:rPr lang="en-US" sz="1100" dirty="0"/>
              <a:t>) {</a:t>
            </a:r>
          </a:p>
          <a:p>
            <a:pPr marL="0" indent="0">
              <a:buNone/>
            </a:pPr>
            <a:r>
              <a:rPr lang="en-US" sz="1100" dirty="0"/>
              <a:t>                    if (</a:t>
            </a:r>
            <a:r>
              <a:rPr lang="en-US" sz="1100" dirty="0" err="1"/>
              <a:t>deviceInfo.pushToken</a:t>
            </a:r>
            <a:r>
              <a:rPr lang="en-US" sz="1100" dirty="0"/>
              <a:t> != null &amp;&amp; </a:t>
            </a:r>
            <a:r>
              <a:rPr lang="en-US" sz="1100" dirty="0" err="1"/>
              <a:t>deviceInfo.pushToken</a:t>
            </a:r>
            <a:r>
              <a:rPr lang="en-US" sz="1100" dirty="0"/>
              <a:t> != '</a:t>
            </a:r>
            <a:r>
              <a:rPr lang="en-US" sz="1100" dirty="0" err="1"/>
              <a:t>SimulatorToken</a:t>
            </a:r>
            <a:r>
              <a:rPr lang="en-US" sz="1100" dirty="0"/>
              <a:t>') {</a:t>
            </a:r>
          </a:p>
          <a:p>
            <a:pPr marL="0" indent="0">
              <a:buNone/>
            </a:pPr>
            <a:r>
              <a:rPr lang="en-US" sz="1100" dirty="0"/>
              <a:t>                        if (</a:t>
            </a:r>
            <a:r>
              <a:rPr lang="en-US" sz="1100" dirty="0" err="1"/>
              <a:t>deviceInfo.platform</a:t>
            </a:r>
            <a:r>
              <a:rPr lang="en-US" sz="1100" dirty="0"/>
              <a:t> == '</a:t>
            </a:r>
            <a:r>
              <a:rPr lang="en-US" sz="1100" dirty="0" err="1"/>
              <a:t>iOS</a:t>
            </a:r>
            <a:r>
              <a:rPr lang="en-US" sz="1100" dirty="0"/>
              <a:t>') {                                                  </a:t>
            </a:r>
          </a:p>
          <a:p>
            <a:pPr marL="0" indent="0">
              <a:buNone/>
            </a:pPr>
            <a:r>
              <a:rPr lang="en-US" sz="1100" dirty="0"/>
              <a:t>                            </a:t>
            </a:r>
            <a:r>
              <a:rPr lang="en-US" sz="1100" dirty="0" err="1"/>
              <a:t>push.apns.send</a:t>
            </a:r>
            <a:r>
              <a:rPr lang="en-US" sz="1100" dirty="0"/>
              <a:t>(</a:t>
            </a:r>
            <a:r>
              <a:rPr lang="en-US" sz="1100" dirty="0" err="1"/>
              <a:t>deviceInfo.pushToken</a:t>
            </a:r>
            <a:r>
              <a:rPr lang="en-US" sz="1100" dirty="0"/>
              <a:t>, {</a:t>
            </a:r>
          </a:p>
          <a:p>
            <a:pPr marL="0" indent="0">
              <a:buNone/>
            </a:pPr>
            <a:r>
              <a:rPr lang="en-US" sz="1100" dirty="0"/>
              <a:t>                                alert: "New something created"</a:t>
            </a:r>
          </a:p>
          <a:p>
            <a:pPr marL="0" indent="0">
              <a:buNone/>
            </a:pPr>
            <a:r>
              <a:rPr lang="en-US" sz="1100" dirty="0"/>
              <a:t>                            } , </a:t>
            </a:r>
            <a:r>
              <a:rPr lang="en-US" sz="1100" dirty="0" smtClean="0"/>
              <a:t>{ //success / error block}</a:t>
            </a:r>
            <a:r>
              <a:rPr lang="en-US" sz="1100" dirty="0"/>
              <a:t>);</a:t>
            </a:r>
          </a:p>
          <a:p>
            <a:pPr marL="0" indent="0">
              <a:buNone/>
            </a:pPr>
            <a:r>
              <a:rPr lang="en-US" sz="1100" dirty="0"/>
              <a:t>                        } else if (</a:t>
            </a:r>
            <a:r>
              <a:rPr lang="en-US" sz="1100" dirty="0" err="1"/>
              <a:t>deviceInfo.platform</a:t>
            </a:r>
            <a:r>
              <a:rPr lang="en-US" sz="1100" dirty="0"/>
              <a:t> == 'Android') {</a:t>
            </a:r>
          </a:p>
          <a:p>
            <a:pPr marL="0" indent="0">
              <a:buNone/>
            </a:pPr>
            <a:r>
              <a:rPr lang="en-US" sz="1100" dirty="0"/>
              <a:t>                            </a:t>
            </a:r>
            <a:r>
              <a:rPr lang="en-US" sz="1100" dirty="0" err="1"/>
              <a:t>push.gcm.send</a:t>
            </a:r>
            <a:r>
              <a:rPr lang="en-US" sz="1100" dirty="0"/>
              <a:t>(</a:t>
            </a:r>
            <a:r>
              <a:rPr lang="en-US" sz="1100" dirty="0" err="1"/>
              <a:t>deviceInfo.pushToken</a:t>
            </a:r>
            <a:r>
              <a:rPr lang="en-US" sz="1100" dirty="0"/>
              <a:t>, "New something created", </a:t>
            </a:r>
            <a:r>
              <a:rPr lang="en-US" sz="1100" dirty="0" smtClean="0"/>
              <a:t>{ success / error block}</a:t>
            </a:r>
            <a:r>
              <a:rPr lang="en-US" sz="1100" dirty="0"/>
              <a:t>);</a:t>
            </a:r>
          </a:p>
          <a:p>
            <a:pPr marL="0" indent="0">
              <a:buNone/>
            </a:pPr>
            <a:r>
              <a:rPr lang="en-US" sz="1100" dirty="0"/>
              <a:t>                        }</a:t>
            </a:r>
          </a:p>
          <a:p>
            <a:pPr marL="0" indent="0">
              <a:buNone/>
            </a:pPr>
            <a:r>
              <a:rPr lang="en-US" sz="1100" dirty="0"/>
              <a:t>                    }</a:t>
            </a:r>
          </a:p>
          <a:p>
            <a:pPr marL="0" indent="0">
              <a:buNone/>
            </a:pPr>
            <a:r>
              <a:rPr lang="en-US" sz="1100" dirty="0"/>
              <a:t>                }</a:t>
            </a:r>
          </a:p>
          <a:p>
            <a:pPr marL="0" indent="0">
              <a:buNone/>
            </a:pPr>
            <a:r>
              <a:rPr lang="en-US" sz="1100" dirty="0"/>
              <a:t>            });</a:t>
            </a:r>
          </a:p>
          <a:p>
            <a:pPr marL="0" indent="0">
              <a:buNone/>
            </a:pPr>
            <a:r>
              <a:rPr lang="en-US" sz="1100" dirty="0"/>
              <a:t>        }</a:t>
            </a:r>
          </a:p>
          <a:p>
            <a:pPr marL="0" indent="0">
              <a:buNone/>
            </a:pPr>
            <a:r>
              <a:rPr lang="en-US" sz="1100" dirty="0"/>
              <a:t>    });</a:t>
            </a:r>
          </a:p>
          <a:p>
            <a:pPr marL="0" indent="0">
              <a:buNone/>
            </a:pPr>
            <a:r>
              <a:rPr lang="en-US" sz="1100" dirty="0"/>
              <a:t>}</a:t>
            </a:r>
          </a:p>
        </p:txBody>
      </p:sp>
      <p:sp>
        <p:nvSpPr>
          <p:cNvPr id="5" name="Rectangle 4"/>
          <p:cNvSpPr/>
          <p:nvPr/>
        </p:nvSpPr>
        <p:spPr bwMode="auto">
          <a:xfrm>
            <a:off x="2408237" y="4259262"/>
            <a:ext cx="3200400" cy="304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255837" y="3116262"/>
            <a:ext cx="3200400" cy="304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484437" y="3497262"/>
            <a:ext cx="3200400" cy="3048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484437" y="4640262"/>
            <a:ext cx="3200400" cy="3048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067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Don’t forget to check the response on error (or </a:t>
            </a:r>
            <a:r>
              <a:rPr lang="en-US" dirty="0" err="1" smtClean="0">
                <a:solidFill>
                  <a:srgbClr val="292929"/>
                </a:solidFill>
              </a:rPr>
              <a:t>getFeedback</a:t>
            </a:r>
            <a:r>
              <a:rPr lang="en-US" dirty="0" smtClean="0">
                <a:solidFill>
                  <a:srgbClr val="292929"/>
                </a:solidFill>
              </a:rPr>
              <a:t> for APNS)</a:t>
            </a:r>
            <a:br>
              <a:rPr lang="en-US" dirty="0" smtClean="0">
                <a:solidFill>
                  <a:srgbClr val="292929"/>
                </a:solidFill>
              </a:rPr>
            </a:br>
            <a:r>
              <a:rPr lang="en-US" dirty="0">
                <a:solidFill>
                  <a:srgbClr val="292929"/>
                </a:solidFill>
              </a:rPr>
              <a:t/>
            </a:r>
            <a:br>
              <a:rPr lang="en-US" dirty="0">
                <a:solidFill>
                  <a:srgbClr val="292929"/>
                </a:solidFill>
              </a:rPr>
            </a:br>
            <a:r>
              <a:rPr lang="en-US" dirty="0" smtClean="0">
                <a:solidFill>
                  <a:srgbClr val="292929"/>
                </a:solidFill>
              </a:rPr>
              <a:t>Also, check out </a:t>
            </a:r>
            <a:br>
              <a:rPr lang="en-US" dirty="0" smtClean="0">
                <a:solidFill>
                  <a:srgbClr val="292929"/>
                </a:solidFill>
              </a:rPr>
            </a:br>
            <a:r>
              <a:rPr lang="en-US" dirty="0" smtClean="0">
                <a:solidFill>
                  <a:srgbClr val="292929"/>
                </a:solidFill>
              </a:rPr>
              <a:t>Delivering Push Notifications to Millions of Devices – Friday @12pm</a:t>
            </a:r>
            <a:endParaRPr lang="en-US" dirty="0">
              <a:solidFill>
                <a:srgbClr val="292929"/>
              </a:solidFill>
            </a:endParaRPr>
          </a:p>
        </p:txBody>
      </p:sp>
    </p:spTree>
    <p:extLst>
      <p:ext uri="{BB962C8B-B14F-4D97-AF65-F5344CB8AC3E}">
        <p14:creationId xmlns:p14="http://schemas.microsoft.com/office/powerpoint/2010/main" val="114787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Virtual Tables</a:t>
            </a:r>
            <a:endParaRPr lang="en-US" dirty="0">
              <a:solidFill>
                <a:srgbClr val="FFFFFF"/>
              </a:solidFill>
            </a:endParaRPr>
          </a:p>
        </p:txBody>
      </p:sp>
    </p:spTree>
    <p:extLst>
      <p:ext uri="{BB962C8B-B14F-4D97-AF65-F5344CB8AC3E}">
        <p14:creationId xmlns:p14="http://schemas.microsoft.com/office/powerpoint/2010/main" val="218713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Create a table</a:t>
            </a:r>
            <a:br>
              <a:rPr lang="en-US" dirty="0" smtClean="0">
                <a:solidFill>
                  <a:srgbClr val="292929"/>
                </a:solidFill>
              </a:rPr>
            </a:br>
            <a:r>
              <a:rPr lang="en-US" dirty="0" smtClean="0">
                <a:solidFill>
                  <a:srgbClr val="292929"/>
                </a:solidFill>
              </a:rPr>
              <a:t>Use it’s endpoint</a:t>
            </a:r>
            <a:br>
              <a:rPr lang="en-US" dirty="0" smtClean="0">
                <a:solidFill>
                  <a:srgbClr val="292929"/>
                </a:solidFill>
              </a:rPr>
            </a:br>
            <a:r>
              <a:rPr lang="en-US" dirty="0" smtClean="0">
                <a:solidFill>
                  <a:srgbClr val="292929"/>
                </a:solidFill>
              </a:rPr>
              <a:t>Don’t call </a:t>
            </a:r>
            <a:r>
              <a:rPr lang="en-US" dirty="0" err="1" smtClean="0">
                <a:solidFill>
                  <a:srgbClr val="292929"/>
                </a:solidFill>
              </a:rPr>
              <a:t>request.Execute</a:t>
            </a:r>
            <a:endParaRPr lang="en-US" dirty="0">
              <a:solidFill>
                <a:srgbClr val="292929"/>
              </a:solidFill>
            </a:endParaRPr>
          </a:p>
        </p:txBody>
      </p:sp>
    </p:spTree>
    <p:extLst>
      <p:ext uri="{BB962C8B-B14F-4D97-AF65-F5344CB8AC3E}">
        <p14:creationId xmlns:p14="http://schemas.microsoft.com/office/powerpoint/2010/main" val="216061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Custom API</a:t>
            </a:r>
            <a:endParaRPr lang="en-US" dirty="0">
              <a:solidFill>
                <a:srgbClr val="FFFFFF"/>
              </a:solidFill>
            </a:endParaRPr>
          </a:p>
        </p:txBody>
      </p:sp>
    </p:spTree>
    <p:extLst>
      <p:ext uri="{BB962C8B-B14F-4D97-AF65-F5344CB8AC3E}">
        <p14:creationId xmlns:p14="http://schemas.microsoft.com/office/powerpoint/2010/main" val="18397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7" y="2582862"/>
            <a:ext cx="11887200" cy="1904999"/>
          </a:xfrm>
        </p:spPr>
        <p:txBody>
          <a:bodyPr/>
          <a:lstStyle/>
          <a:p>
            <a:r>
              <a:rPr lang="en-US" dirty="0" err="1"/>
              <a:t>Protips</a:t>
            </a:r>
            <a:r>
              <a:rPr lang="en-US" dirty="0"/>
              <a:t> for Windows Azure </a:t>
            </a:r>
            <a:r>
              <a:rPr lang="en-US" dirty="0" smtClean="0"/>
              <a:t>Mobile </a:t>
            </a:r>
            <a:r>
              <a:rPr lang="en-US" dirty="0"/>
              <a:t>Services </a:t>
            </a:r>
          </a:p>
        </p:txBody>
      </p:sp>
      <p:sp>
        <p:nvSpPr>
          <p:cNvPr id="3" name="Subtitle 2"/>
          <p:cNvSpPr>
            <a:spLocks noGrp="1"/>
          </p:cNvSpPr>
          <p:nvPr>
            <p:ph type="subTitle" idx="1"/>
          </p:nvPr>
        </p:nvSpPr>
        <p:spPr/>
        <p:txBody>
          <a:bodyPr/>
          <a:lstStyle/>
          <a:p>
            <a:r>
              <a:rPr lang="en-US" dirty="0" smtClean="0"/>
              <a:t>Chris Risner</a:t>
            </a:r>
            <a:endParaRPr lang="en-US" dirty="0"/>
          </a:p>
          <a:p>
            <a:r>
              <a:rPr lang="en-US" dirty="0" smtClean="0"/>
              <a:t>Technical Evangelist</a:t>
            </a:r>
            <a:endParaRPr lang="en-US" dirty="0"/>
          </a:p>
          <a:p>
            <a:r>
              <a:rPr lang="en-US" dirty="0" smtClean="0"/>
              <a:t>3-543</a:t>
            </a:r>
            <a:endParaRPr lang="en-US" dirty="0"/>
          </a:p>
        </p:txBody>
      </p:sp>
    </p:spTree>
    <p:extLst>
      <p:ext uri="{BB962C8B-B14F-4D97-AF65-F5344CB8AC3E}">
        <p14:creationId xmlns:p14="http://schemas.microsoft.com/office/powerpoint/2010/main" val="404653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Non-table based scripts</a:t>
            </a:r>
          </a:p>
          <a:p>
            <a:r>
              <a:rPr lang="en-US" sz="2800" dirty="0" smtClean="0"/>
              <a:t>Accessible from</a:t>
            </a:r>
          </a:p>
          <a:p>
            <a:pPr lvl="1"/>
            <a:r>
              <a:rPr lang="en-US" sz="2400" dirty="0" smtClean="0"/>
              <a:t>GET</a:t>
            </a:r>
          </a:p>
          <a:p>
            <a:pPr lvl="1"/>
            <a:r>
              <a:rPr lang="en-US" sz="2400" dirty="0" smtClean="0"/>
              <a:t>POST</a:t>
            </a:r>
          </a:p>
          <a:p>
            <a:pPr lvl="1"/>
            <a:r>
              <a:rPr lang="en-US" sz="2400" dirty="0" smtClean="0"/>
              <a:t>PUT</a:t>
            </a:r>
          </a:p>
          <a:p>
            <a:pPr lvl="1"/>
            <a:r>
              <a:rPr lang="en-US" sz="2400" dirty="0" smtClean="0"/>
              <a:t>PATCH</a:t>
            </a:r>
          </a:p>
          <a:p>
            <a:pPr lvl="1"/>
            <a:r>
              <a:rPr lang="en-US" sz="2400" dirty="0" smtClean="0"/>
              <a:t>DELETE</a:t>
            </a:r>
          </a:p>
          <a:p>
            <a:r>
              <a:rPr lang="en-US" sz="2800" dirty="0" smtClean="0"/>
              <a:t>Permissions based</a:t>
            </a:r>
          </a:p>
        </p:txBody>
      </p:sp>
      <p:sp>
        <p:nvSpPr>
          <p:cNvPr id="3" name="Title 2"/>
          <p:cNvSpPr>
            <a:spLocks noGrp="1"/>
          </p:cNvSpPr>
          <p:nvPr>
            <p:ph type="title"/>
          </p:nvPr>
        </p:nvSpPr>
        <p:spPr/>
        <p:txBody>
          <a:bodyPr/>
          <a:lstStyle/>
          <a:p>
            <a:r>
              <a:rPr lang="en-US" dirty="0" smtClean="0"/>
              <a:t>Custom API</a:t>
            </a:r>
            <a:endParaRPr lang="en-US" dirty="0"/>
          </a:p>
        </p:txBody>
      </p:sp>
    </p:spTree>
    <p:extLst>
      <p:ext uri="{BB962C8B-B14F-4D97-AF65-F5344CB8AC3E}">
        <p14:creationId xmlns:p14="http://schemas.microsoft.com/office/powerpoint/2010/main" val="20431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000000"/>
                </a:solidFill>
              </a:rPr>
              <a:t>Custom API Demo</a:t>
            </a:r>
            <a:endParaRPr lang="en-US" dirty="0">
              <a:solidFill>
                <a:srgbClr val="000000"/>
              </a:solidFill>
            </a:endParaRPr>
          </a:p>
        </p:txBody>
      </p:sp>
    </p:spTree>
    <p:extLst>
      <p:ext uri="{BB962C8B-B14F-4D97-AF65-F5344CB8AC3E}">
        <p14:creationId xmlns:p14="http://schemas.microsoft.com/office/powerpoint/2010/main" val="5205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Talking to Azure Storage</a:t>
            </a:r>
            <a:endParaRPr lang="en-US" dirty="0">
              <a:solidFill>
                <a:srgbClr val="FFFFFF"/>
              </a:solidFill>
            </a:endParaRPr>
          </a:p>
        </p:txBody>
      </p:sp>
    </p:spTree>
    <p:extLst>
      <p:ext uri="{BB962C8B-B14F-4D97-AF65-F5344CB8AC3E}">
        <p14:creationId xmlns:p14="http://schemas.microsoft.com/office/powerpoint/2010/main" val="340387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1523999"/>
          </a:xfrm>
        </p:spPr>
        <p:txBody>
          <a:bodyPr/>
          <a:lstStyle/>
          <a:p>
            <a:r>
              <a:rPr lang="en-US" dirty="0" smtClean="0">
                <a:solidFill>
                  <a:srgbClr val="292929"/>
                </a:solidFill>
              </a:rPr>
              <a:t>It’s doable</a:t>
            </a:r>
            <a:br>
              <a:rPr lang="en-US" dirty="0" smtClean="0">
                <a:solidFill>
                  <a:srgbClr val="292929"/>
                </a:solidFill>
              </a:rPr>
            </a:br>
            <a:r>
              <a:rPr lang="en-US" dirty="0" smtClean="0">
                <a:solidFill>
                  <a:srgbClr val="292929"/>
                </a:solidFill>
              </a:rPr>
              <a:t>It’s not perfect</a:t>
            </a:r>
            <a:endParaRPr lang="en-US" dirty="0">
              <a:solidFill>
                <a:srgbClr val="292929"/>
              </a:solidFill>
            </a:endParaRPr>
          </a:p>
        </p:txBody>
      </p:sp>
      <p:sp>
        <p:nvSpPr>
          <p:cNvPr id="4" name="Title 1"/>
          <p:cNvSpPr txBox="1">
            <a:spLocks/>
          </p:cNvSpPr>
          <p:nvPr/>
        </p:nvSpPr>
        <p:spPr>
          <a:xfrm>
            <a:off x="1189037" y="3344862"/>
            <a:ext cx="10058400" cy="1523999"/>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solidFill>
                  <a:srgbClr val="292929"/>
                </a:solidFill>
              </a:rPr>
              <a:t>Scripts</a:t>
            </a:r>
          </a:p>
          <a:p>
            <a:r>
              <a:rPr lang="en-US" dirty="0" smtClean="0">
                <a:solidFill>
                  <a:srgbClr val="292929"/>
                </a:solidFill>
              </a:rPr>
              <a:t>and the Azure module</a:t>
            </a:r>
            <a:endParaRPr lang="en-US" dirty="0">
              <a:solidFill>
                <a:srgbClr val="292929"/>
              </a:solidFill>
            </a:endParaRPr>
          </a:p>
        </p:txBody>
      </p:sp>
    </p:spTree>
    <p:extLst>
      <p:ext uri="{BB962C8B-B14F-4D97-AF65-F5344CB8AC3E}">
        <p14:creationId xmlns:p14="http://schemas.microsoft.com/office/powerpoint/2010/main" val="27222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dirty="0" smtClean="0">
                <a:solidFill>
                  <a:srgbClr val="292929"/>
                </a:solidFill>
              </a:rPr>
              <a:t>Reading Tables</a:t>
            </a:r>
            <a:endParaRPr lang="en-US"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endParaRPr lang="en-US" sz="1400" b="1" dirty="0" smtClean="0"/>
          </a:p>
          <a:p>
            <a:pPr marL="0" indent="0">
              <a:buNone/>
            </a:pPr>
            <a:r>
              <a:rPr lang="en-US" sz="1400" b="1" dirty="0" err="1" smtClean="0"/>
              <a:t>var</a:t>
            </a:r>
            <a:r>
              <a:rPr lang="en-US" sz="1400" b="1" dirty="0" smtClean="0"/>
              <a:t> </a:t>
            </a:r>
            <a:r>
              <a:rPr lang="en-US" sz="1400" b="1" dirty="0"/>
              <a:t>azure = require('azure')</a:t>
            </a:r>
            <a:r>
              <a:rPr lang="en-US" sz="1400" b="1" dirty="0" smtClean="0"/>
              <a:t>;</a:t>
            </a:r>
            <a:endParaRPr lang="en-US" sz="1400" b="1" dirty="0"/>
          </a:p>
          <a:p>
            <a:pPr marL="0" indent="0">
              <a:buNone/>
            </a:pPr>
            <a:r>
              <a:rPr lang="en-US" sz="1400" b="1" dirty="0"/>
              <a:t>function read(query, user, request) {</a:t>
            </a:r>
          </a:p>
          <a:p>
            <a:pPr marL="0" indent="0">
              <a:buNone/>
            </a:pPr>
            <a:r>
              <a:rPr lang="en-US" sz="1400" b="1" dirty="0"/>
              <a:t>    </a:t>
            </a:r>
            <a:r>
              <a:rPr lang="en-US" sz="1400" b="1" dirty="0" err="1"/>
              <a:t>var</a:t>
            </a:r>
            <a:r>
              <a:rPr lang="en-US" sz="1400" b="1" dirty="0"/>
              <a:t> </a:t>
            </a:r>
            <a:r>
              <a:rPr lang="en-US" sz="1400" b="1" dirty="0" err="1"/>
              <a:t>accountName</a:t>
            </a:r>
            <a:r>
              <a:rPr lang="en-US" sz="1400" b="1" dirty="0"/>
              <a:t> = '</a:t>
            </a:r>
            <a:r>
              <a:rPr lang="en-US" sz="1400" b="1" dirty="0" err="1"/>
              <a:t>accountname</a:t>
            </a:r>
            <a:r>
              <a:rPr lang="en-US" sz="1400" b="1" dirty="0"/>
              <a:t>';</a:t>
            </a:r>
          </a:p>
          <a:p>
            <a:pPr marL="0" indent="0">
              <a:buNone/>
            </a:pPr>
            <a:r>
              <a:rPr lang="en-US" sz="1400" b="1" dirty="0"/>
              <a:t>    </a:t>
            </a:r>
            <a:r>
              <a:rPr lang="en-US" sz="1400" b="1" dirty="0" err="1"/>
              <a:t>var</a:t>
            </a:r>
            <a:r>
              <a:rPr lang="en-US" sz="1400" b="1" dirty="0"/>
              <a:t> </a:t>
            </a:r>
            <a:r>
              <a:rPr lang="en-US" sz="1400" b="1" dirty="0" err="1"/>
              <a:t>accountKey</a:t>
            </a:r>
            <a:r>
              <a:rPr lang="en-US" sz="1400" b="1" dirty="0"/>
              <a:t> = '</a:t>
            </a:r>
            <a:r>
              <a:rPr lang="en-US" sz="1400" b="1" dirty="0" err="1"/>
              <a:t>Accountkey</a:t>
            </a:r>
            <a:r>
              <a:rPr lang="en-US" sz="1400" b="1" dirty="0"/>
              <a:t>------------nKHDsW2/0Jzg==';</a:t>
            </a:r>
          </a:p>
          <a:p>
            <a:pPr marL="0" indent="0">
              <a:buNone/>
            </a:pPr>
            <a:r>
              <a:rPr lang="en-US" sz="1400" b="1" dirty="0"/>
              <a:t>    </a:t>
            </a:r>
            <a:r>
              <a:rPr lang="en-US" sz="1400" b="1" dirty="0" err="1"/>
              <a:t>var</a:t>
            </a:r>
            <a:r>
              <a:rPr lang="en-US" sz="1400" b="1" dirty="0"/>
              <a:t> host = </a:t>
            </a:r>
            <a:r>
              <a:rPr lang="en-US" sz="1400" b="1" dirty="0" err="1"/>
              <a:t>accountName</a:t>
            </a:r>
            <a:r>
              <a:rPr lang="en-US" sz="1400" b="1" dirty="0"/>
              <a:t> + '.</a:t>
            </a:r>
            <a:r>
              <a:rPr lang="en-US" sz="1400" b="1" dirty="0" err="1"/>
              <a:t>table.core.windows.net</a:t>
            </a:r>
            <a:r>
              <a:rPr lang="en-US" sz="1400" b="1" dirty="0"/>
              <a:t>';</a:t>
            </a:r>
          </a:p>
          <a:p>
            <a:pPr marL="0" indent="0">
              <a:buNone/>
            </a:pPr>
            <a:r>
              <a:rPr lang="en-US" sz="1400" b="1" dirty="0"/>
              <a:t>    </a:t>
            </a:r>
            <a:r>
              <a:rPr lang="en-US" sz="1400" b="1" dirty="0" err="1"/>
              <a:t>var</a:t>
            </a:r>
            <a:r>
              <a:rPr lang="en-US" sz="1400" b="1" dirty="0"/>
              <a:t> </a:t>
            </a:r>
            <a:r>
              <a:rPr lang="en-US" sz="1400" b="1" dirty="0" err="1"/>
              <a:t>tableService</a:t>
            </a:r>
            <a:r>
              <a:rPr lang="en-US" sz="1400" b="1" dirty="0"/>
              <a:t> = </a:t>
            </a:r>
            <a:r>
              <a:rPr lang="en-US" sz="1400" b="1" dirty="0" err="1"/>
              <a:t>azure.createTableService</a:t>
            </a:r>
            <a:r>
              <a:rPr lang="en-US" sz="1400" b="1" dirty="0"/>
              <a:t>(</a:t>
            </a:r>
            <a:r>
              <a:rPr lang="en-US" sz="1400" b="1" dirty="0" err="1"/>
              <a:t>accountName</a:t>
            </a:r>
            <a:r>
              <a:rPr lang="en-US" sz="1400" b="1" dirty="0"/>
              <a:t>, </a:t>
            </a:r>
            <a:r>
              <a:rPr lang="en-US" sz="1400" b="1" dirty="0" err="1"/>
              <a:t>accountKey</a:t>
            </a:r>
            <a:r>
              <a:rPr lang="en-US" sz="1400" b="1" dirty="0"/>
              <a:t>, host);</a:t>
            </a:r>
          </a:p>
          <a:p>
            <a:pPr marL="0" indent="0">
              <a:buNone/>
            </a:pPr>
            <a:r>
              <a:rPr lang="en-US" sz="1400" b="1" dirty="0"/>
              <a:t>    </a:t>
            </a:r>
          </a:p>
          <a:p>
            <a:pPr marL="0" indent="0">
              <a:buNone/>
            </a:pPr>
            <a:r>
              <a:rPr lang="en-US" sz="1400" b="1" dirty="0"/>
              <a:t>    </a:t>
            </a:r>
            <a:r>
              <a:rPr lang="en-US" sz="1400" b="1" dirty="0" err="1"/>
              <a:t>tableService.queryTables</a:t>
            </a:r>
            <a:r>
              <a:rPr lang="en-US" sz="1400" b="1" dirty="0"/>
              <a:t>(function (error, tables) {</a:t>
            </a:r>
          </a:p>
          <a:p>
            <a:pPr marL="0" indent="0">
              <a:buNone/>
            </a:pPr>
            <a:r>
              <a:rPr lang="en-US" sz="1400" b="1" dirty="0"/>
              <a:t>        if (error) {</a:t>
            </a:r>
          </a:p>
          <a:p>
            <a:pPr marL="0" indent="0">
              <a:buNone/>
            </a:pPr>
            <a:r>
              <a:rPr lang="en-US" sz="1400" b="1" dirty="0"/>
              <a:t>            </a:t>
            </a:r>
            <a:r>
              <a:rPr lang="en-US" sz="1400" b="1" dirty="0" err="1"/>
              <a:t>request.respond</a:t>
            </a:r>
            <a:r>
              <a:rPr lang="en-US" sz="1400" b="1" dirty="0"/>
              <a:t>(500, error);</a:t>
            </a:r>
          </a:p>
          <a:p>
            <a:pPr marL="0" indent="0">
              <a:buNone/>
            </a:pPr>
            <a:r>
              <a:rPr lang="en-US" sz="1400" b="1" dirty="0"/>
              <a:t>        } else {</a:t>
            </a:r>
          </a:p>
          <a:p>
            <a:pPr marL="0" indent="0">
              <a:buNone/>
            </a:pPr>
            <a:r>
              <a:rPr lang="en-US" sz="1400" b="1" dirty="0"/>
              <a:t>            </a:t>
            </a:r>
            <a:r>
              <a:rPr lang="en-US" sz="1400" b="1" dirty="0" err="1"/>
              <a:t>request.respond</a:t>
            </a:r>
            <a:r>
              <a:rPr lang="en-US" sz="1400" b="1" dirty="0"/>
              <a:t>(200, tables);</a:t>
            </a:r>
          </a:p>
          <a:p>
            <a:pPr marL="0" indent="0">
              <a:buNone/>
            </a:pPr>
            <a:r>
              <a:rPr lang="en-US" sz="1400" b="1" dirty="0"/>
              <a:t>        }</a:t>
            </a:r>
          </a:p>
          <a:p>
            <a:pPr marL="0" indent="0">
              <a:buNone/>
            </a:pPr>
            <a:r>
              <a:rPr lang="en-US" sz="1400" b="1" dirty="0"/>
              <a:t>    });</a:t>
            </a:r>
          </a:p>
          <a:p>
            <a:pPr marL="0" indent="0">
              <a:buNone/>
            </a:pPr>
            <a:r>
              <a:rPr lang="en-US" sz="1400" b="1" dirty="0"/>
              <a:t>}</a:t>
            </a:r>
          </a:p>
        </p:txBody>
      </p:sp>
      <p:sp>
        <p:nvSpPr>
          <p:cNvPr id="4" name="Rectangle 3"/>
          <p:cNvSpPr/>
          <p:nvPr/>
        </p:nvSpPr>
        <p:spPr bwMode="auto">
          <a:xfrm>
            <a:off x="579437" y="2125662"/>
            <a:ext cx="7772400" cy="1447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79437" y="3802062"/>
            <a:ext cx="5257800" cy="4572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0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dirty="0" smtClean="0">
                <a:solidFill>
                  <a:srgbClr val="292929"/>
                </a:solidFill>
              </a:rPr>
              <a:t>Reading Table Rows</a:t>
            </a:r>
            <a:endParaRPr lang="en-US"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1000" b="1" dirty="0" err="1"/>
              <a:t>var</a:t>
            </a:r>
            <a:r>
              <a:rPr lang="en-US" sz="1000" b="1" dirty="0"/>
              <a:t> azure = require('azure')</a:t>
            </a:r>
            <a:r>
              <a:rPr lang="en-US" sz="1000" b="1" dirty="0" smtClean="0"/>
              <a:t>;</a:t>
            </a:r>
            <a:endParaRPr lang="en-US" sz="1000" b="1" dirty="0"/>
          </a:p>
          <a:p>
            <a:pPr marL="0" indent="0">
              <a:buNone/>
            </a:pPr>
            <a:r>
              <a:rPr lang="en-US" sz="1000" b="1" dirty="0"/>
              <a:t>function read(query, user, request) </a:t>
            </a:r>
            <a:r>
              <a:rPr lang="en-US" sz="1000" b="1" dirty="0" smtClean="0"/>
              <a:t>{    </a:t>
            </a:r>
            <a:endParaRPr lang="en-US" sz="1000" b="1" dirty="0"/>
          </a:p>
          <a:p>
            <a:pPr marL="0" indent="0">
              <a:buNone/>
            </a:pPr>
            <a:r>
              <a:rPr lang="en-US" sz="1000" b="1" dirty="0"/>
              <a:t>    </a:t>
            </a:r>
            <a:r>
              <a:rPr lang="en-US" sz="1000" b="1" dirty="0" err="1"/>
              <a:t>var</a:t>
            </a:r>
            <a:r>
              <a:rPr lang="en-US" sz="1000" b="1" dirty="0"/>
              <a:t> </a:t>
            </a:r>
            <a:r>
              <a:rPr lang="en-US" sz="1000" b="1" dirty="0" err="1"/>
              <a:t>accountName</a:t>
            </a:r>
            <a:r>
              <a:rPr lang="en-US" sz="1000" b="1" dirty="0"/>
              <a:t> = '</a:t>
            </a:r>
            <a:r>
              <a:rPr lang="en-US" sz="1000" b="1" dirty="0" err="1"/>
              <a:t>accountname</a:t>
            </a:r>
            <a:r>
              <a:rPr lang="en-US" sz="1000" b="1" dirty="0"/>
              <a:t>';</a:t>
            </a:r>
          </a:p>
          <a:p>
            <a:pPr marL="0" indent="0">
              <a:buNone/>
            </a:pPr>
            <a:r>
              <a:rPr lang="en-US" sz="1000" b="1" dirty="0"/>
              <a:t>    </a:t>
            </a:r>
            <a:r>
              <a:rPr lang="en-US" sz="1000" b="1" dirty="0" err="1"/>
              <a:t>var</a:t>
            </a:r>
            <a:r>
              <a:rPr lang="en-US" sz="1000" b="1" dirty="0"/>
              <a:t> </a:t>
            </a:r>
            <a:r>
              <a:rPr lang="en-US" sz="1000" b="1" dirty="0" err="1"/>
              <a:t>accountKey</a:t>
            </a:r>
            <a:r>
              <a:rPr lang="en-US" sz="1000" b="1" dirty="0"/>
              <a:t> = '</a:t>
            </a:r>
            <a:r>
              <a:rPr lang="en-US" sz="1000" b="1" dirty="0" err="1"/>
              <a:t>Accountkey</a:t>
            </a:r>
            <a:r>
              <a:rPr lang="en-US" sz="1000" b="1" dirty="0"/>
              <a:t>------------nKHDsW2/0Jzg==';</a:t>
            </a:r>
          </a:p>
          <a:p>
            <a:pPr marL="0" indent="0">
              <a:buNone/>
            </a:pPr>
            <a:r>
              <a:rPr lang="en-US" sz="1000" b="1" dirty="0"/>
              <a:t>    </a:t>
            </a:r>
            <a:r>
              <a:rPr lang="en-US" sz="1000" b="1" dirty="0" err="1"/>
              <a:t>var</a:t>
            </a:r>
            <a:r>
              <a:rPr lang="en-US" sz="1000" b="1" dirty="0"/>
              <a:t> host = </a:t>
            </a:r>
            <a:r>
              <a:rPr lang="en-US" sz="1000" b="1" dirty="0" err="1"/>
              <a:t>accountName</a:t>
            </a:r>
            <a:r>
              <a:rPr lang="en-US" sz="1000" b="1" dirty="0"/>
              <a:t> + '.</a:t>
            </a:r>
            <a:r>
              <a:rPr lang="en-US" sz="1000" b="1" dirty="0" err="1"/>
              <a:t>table.core.windows.net</a:t>
            </a:r>
            <a:r>
              <a:rPr lang="en-US" sz="1000" b="1" dirty="0"/>
              <a:t>';</a:t>
            </a:r>
          </a:p>
          <a:p>
            <a:pPr marL="0" indent="0">
              <a:buNone/>
            </a:pPr>
            <a:r>
              <a:rPr lang="en-US" sz="1000" b="1" dirty="0"/>
              <a:t>    </a:t>
            </a:r>
            <a:r>
              <a:rPr lang="en-US" sz="1000" b="1" dirty="0" err="1"/>
              <a:t>var</a:t>
            </a:r>
            <a:r>
              <a:rPr lang="en-US" sz="1000" b="1" dirty="0"/>
              <a:t> </a:t>
            </a:r>
            <a:r>
              <a:rPr lang="en-US" sz="1000" b="1" dirty="0" err="1"/>
              <a:t>tableService</a:t>
            </a:r>
            <a:r>
              <a:rPr lang="en-US" sz="1000" b="1" dirty="0"/>
              <a:t> = </a:t>
            </a:r>
            <a:r>
              <a:rPr lang="en-US" sz="1000" b="1" dirty="0" err="1"/>
              <a:t>azure.createTableService</a:t>
            </a:r>
            <a:r>
              <a:rPr lang="en-US" sz="1000" b="1" dirty="0"/>
              <a:t>(</a:t>
            </a:r>
            <a:r>
              <a:rPr lang="en-US" sz="1000" b="1" dirty="0" err="1"/>
              <a:t>accountName</a:t>
            </a:r>
            <a:r>
              <a:rPr lang="en-US" sz="1000" b="1" dirty="0"/>
              <a:t>, </a:t>
            </a:r>
            <a:r>
              <a:rPr lang="en-US" sz="1000" b="1" dirty="0" err="1"/>
              <a:t>accountKey</a:t>
            </a:r>
            <a:r>
              <a:rPr lang="en-US" sz="1000" b="1" dirty="0"/>
              <a:t>, host);</a:t>
            </a:r>
          </a:p>
          <a:p>
            <a:pPr marL="0" indent="0">
              <a:buNone/>
            </a:pPr>
            <a:r>
              <a:rPr lang="en-US" sz="1000" b="1" dirty="0"/>
              <a:t>    </a:t>
            </a:r>
          </a:p>
          <a:p>
            <a:pPr marL="0" indent="0">
              <a:buNone/>
            </a:pPr>
            <a:r>
              <a:rPr lang="en-US" sz="1000" b="1" dirty="0"/>
              <a:t>    </a:t>
            </a:r>
            <a:r>
              <a:rPr lang="en-US" sz="1000" b="1" dirty="0" err="1"/>
              <a:t>var</a:t>
            </a:r>
            <a:r>
              <a:rPr lang="en-US" sz="1000" b="1" dirty="0"/>
              <a:t> </a:t>
            </a:r>
            <a:r>
              <a:rPr lang="en-US" sz="1000" b="1" dirty="0" err="1"/>
              <a:t>tq</a:t>
            </a:r>
            <a:r>
              <a:rPr lang="en-US" sz="1000" b="1" dirty="0"/>
              <a:t> = </a:t>
            </a:r>
            <a:r>
              <a:rPr lang="en-US" sz="1000" b="1" dirty="0" err="1"/>
              <a:t>azure.TableQuery</a:t>
            </a:r>
            <a:endParaRPr lang="en-US" sz="1000" b="1" dirty="0"/>
          </a:p>
          <a:p>
            <a:pPr marL="0" indent="0">
              <a:buNone/>
            </a:pPr>
            <a:r>
              <a:rPr lang="en-US" sz="1000" b="1" dirty="0"/>
              <a:t>        .select()</a:t>
            </a:r>
          </a:p>
          <a:p>
            <a:pPr marL="0" indent="0">
              <a:buNone/>
            </a:pPr>
            <a:r>
              <a:rPr lang="en-US" sz="1000" b="1" dirty="0"/>
              <a:t>        .from(</a:t>
            </a:r>
            <a:r>
              <a:rPr lang="en-US" sz="1000" b="1" dirty="0" err="1"/>
              <a:t>request.parameters.table</a:t>
            </a:r>
            <a:r>
              <a:rPr lang="en-US" sz="1000" b="1" dirty="0"/>
              <a:t>);</a:t>
            </a:r>
          </a:p>
          <a:p>
            <a:pPr marL="0" indent="0">
              <a:buNone/>
            </a:pPr>
            <a:endParaRPr lang="en-US" sz="1000" b="1" dirty="0"/>
          </a:p>
          <a:p>
            <a:pPr marL="0" indent="0">
              <a:buNone/>
            </a:pPr>
            <a:r>
              <a:rPr lang="en-US" sz="1000" b="1" dirty="0"/>
              <a:t>    </a:t>
            </a:r>
            <a:r>
              <a:rPr lang="en-US" sz="1000" b="1" dirty="0" err="1"/>
              <a:t>tableService.queryEntities</a:t>
            </a:r>
            <a:r>
              <a:rPr lang="en-US" sz="1000" b="1" dirty="0"/>
              <a:t>(</a:t>
            </a:r>
            <a:r>
              <a:rPr lang="en-US" sz="1000" b="1" dirty="0" err="1"/>
              <a:t>tq</a:t>
            </a:r>
            <a:r>
              <a:rPr lang="en-US" sz="1000" b="1" dirty="0"/>
              <a:t>, function (error, rows) {</a:t>
            </a:r>
          </a:p>
          <a:p>
            <a:pPr marL="0" indent="0">
              <a:buNone/>
            </a:pPr>
            <a:r>
              <a:rPr lang="en-US" sz="1000" b="1" dirty="0"/>
              <a:t>        if (error) {</a:t>
            </a:r>
          </a:p>
          <a:p>
            <a:pPr marL="0" indent="0">
              <a:buNone/>
            </a:pPr>
            <a:r>
              <a:rPr lang="en-US" sz="1000" b="1" dirty="0"/>
              <a:t>            </a:t>
            </a:r>
            <a:r>
              <a:rPr lang="en-US" sz="1000" b="1" dirty="0" err="1"/>
              <a:t>request.respond</a:t>
            </a:r>
            <a:r>
              <a:rPr lang="en-US" sz="1000" b="1" dirty="0"/>
              <a:t>(500, error);</a:t>
            </a:r>
          </a:p>
          <a:p>
            <a:pPr marL="0" indent="0">
              <a:buNone/>
            </a:pPr>
            <a:r>
              <a:rPr lang="en-US" sz="1000" b="1" dirty="0"/>
              <a:t>        } else {</a:t>
            </a:r>
          </a:p>
          <a:p>
            <a:pPr marL="0" indent="0">
              <a:buNone/>
            </a:pPr>
            <a:r>
              <a:rPr lang="en-US" sz="1000" b="1" dirty="0"/>
              <a:t>            </a:t>
            </a:r>
            <a:r>
              <a:rPr lang="en-US" sz="1000" b="1" dirty="0" err="1"/>
              <a:t>request.respond</a:t>
            </a:r>
            <a:r>
              <a:rPr lang="en-US" sz="1000" b="1" dirty="0"/>
              <a:t>(200, rows)</a:t>
            </a:r>
          </a:p>
          <a:p>
            <a:pPr marL="0" indent="0">
              <a:buNone/>
            </a:pPr>
            <a:r>
              <a:rPr lang="en-US" sz="1000" b="1" dirty="0"/>
              <a:t>        }</a:t>
            </a:r>
          </a:p>
          <a:p>
            <a:pPr marL="0" indent="0">
              <a:buNone/>
            </a:pPr>
            <a:r>
              <a:rPr lang="en-US" sz="1000" b="1" dirty="0"/>
              <a:t>    });</a:t>
            </a:r>
          </a:p>
          <a:p>
            <a:pPr marL="0" indent="0">
              <a:buNone/>
            </a:pPr>
            <a:r>
              <a:rPr lang="en-US" sz="1000" b="1" dirty="0"/>
              <a:t>}</a:t>
            </a:r>
          </a:p>
          <a:p>
            <a:pPr marL="0" indent="0">
              <a:buNone/>
            </a:pPr>
            <a:endParaRPr lang="en-US" sz="1000" b="1" dirty="0"/>
          </a:p>
        </p:txBody>
      </p:sp>
      <p:sp>
        <p:nvSpPr>
          <p:cNvPr id="4" name="Rectangle 3"/>
          <p:cNvSpPr/>
          <p:nvPr/>
        </p:nvSpPr>
        <p:spPr bwMode="auto">
          <a:xfrm>
            <a:off x="579437" y="1744662"/>
            <a:ext cx="5486400" cy="1066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55637" y="3040062"/>
            <a:ext cx="2819400" cy="8382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55637" y="4106862"/>
            <a:ext cx="3962400" cy="3810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9462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dirty="0" smtClean="0">
                <a:solidFill>
                  <a:srgbClr val="292929"/>
                </a:solidFill>
              </a:rPr>
              <a:t>Creating Containers</a:t>
            </a:r>
            <a:endParaRPr lang="en-US"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1100" b="1" dirty="0" err="1"/>
              <a:t>var</a:t>
            </a:r>
            <a:r>
              <a:rPr lang="en-US" sz="1100" b="1" dirty="0"/>
              <a:t> azure = require('azure')</a:t>
            </a:r>
            <a:r>
              <a:rPr lang="en-US" sz="1100" b="1" dirty="0" smtClean="0"/>
              <a:t>;</a:t>
            </a:r>
            <a:endParaRPr lang="en-US" sz="1100" b="1" dirty="0"/>
          </a:p>
          <a:p>
            <a:pPr marL="0" indent="0">
              <a:buNone/>
            </a:pPr>
            <a:r>
              <a:rPr lang="en-US" sz="1100" b="1" dirty="0"/>
              <a:t>function insert(item, user, request) </a:t>
            </a:r>
            <a:r>
              <a:rPr lang="en-US" sz="1100" b="1" dirty="0" smtClean="0"/>
              <a:t>{    </a:t>
            </a:r>
            <a:endParaRPr lang="en-US" sz="1100" b="1" dirty="0"/>
          </a:p>
          <a:p>
            <a:pPr marL="0" indent="0">
              <a:buNone/>
            </a:pPr>
            <a:r>
              <a:rPr lang="en-US" sz="1100" b="1" dirty="0"/>
              <a:t>    </a:t>
            </a:r>
            <a:r>
              <a:rPr lang="en-US" sz="1100" b="1" dirty="0" err="1"/>
              <a:t>var</a:t>
            </a:r>
            <a:r>
              <a:rPr lang="en-US" sz="1100" b="1" dirty="0"/>
              <a:t> </a:t>
            </a:r>
            <a:r>
              <a:rPr lang="en-US" sz="1100" b="1" dirty="0" err="1"/>
              <a:t>accountName</a:t>
            </a:r>
            <a:r>
              <a:rPr lang="en-US" sz="1100" b="1" dirty="0"/>
              <a:t> = '</a:t>
            </a:r>
            <a:r>
              <a:rPr lang="en-US" sz="1100" b="1" dirty="0" err="1"/>
              <a:t>accountname</a:t>
            </a:r>
            <a:r>
              <a:rPr lang="en-US" sz="1100" b="1" dirty="0"/>
              <a:t>';</a:t>
            </a:r>
          </a:p>
          <a:p>
            <a:pPr marL="0" indent="0">
              <a:buNone/>
            </a:pPr>
            <a:r>
              <a:rPr lang="en-US" sz="1100" b="1" dirty="0"/>
              <a:t>    </a:t>
            </a:r>
            <a:r>
              <a:rPr lang="en-US" sz="1100" b="1" dirty="0" err="1"/>
              <a:t>var</a:t>
            </a:r>
            <a:r>
              <a:rPr lang="en-US" sz="1100" b="1" dirty="0"/>
              <a:t> </a:t>
            </a:r>
            <a:r>
              <a:rPr lang="en-US" sz="1100" b="1" dirty="0" err="1"/>
              <a:t>accountKey</a:t>
            </a:r>
            <a:r>
              <a:rPr lang="en-US" sz="1100" b="1" dirty="0"/>
              <a:t> = '</a:t>
            </a:r>
            <a:r>
              <a:rPr lang="en-US" sz="1100" b="1" dirty="0" err="1"/>
              <a:t>Accountkey</a:t>
            </a:r>
            <a:r>
              <a:rPr lang="en-US" sz="1100" b="1" dirty="0"/>
              <a:t>------------nKHDsW2/0Jzg==';</a:t>
            </a:r>
          </a:p>
          <a:p>
            <a:pPr marL="0" indent="0">
              <a:buNone/>
            </a:pPr>
            <a:r>
              <a:rPr lang="en-US" sz="1100" b="1" dirty="0"/>
              <a:t>    </a:t>
            </a:r>
            <a:r>
              <a:rPr lang="en-US" sz="1100" b="1" dirty="0" err="1"/>
              <a:t>var</a:t>
            </a:r>
            <a:r>
              <a:rPr lang="en-US" sz="1100" b="1" dirty="0"/>
              <a:t> host = </a:t>
            </a:r>
            <a:r>
              <a:rPr lang="en-US" sz="1100" b="1" dirty="0" err="1"/>
              <a:t>accountName</a:t>
            </a:r>
            <a:r>
              <a:rPr lang="en-US" sz="1100" b="1" dirty="0"/>
              <a:t> + '.</a:t>
            </a:r>
            <a:r>
              <a:rPr lang="en-US" sz="1100" b="1" dirty="0" err="1"/>
              <a:t>blob.core.windows.net</a:t>
            </a:r>
            <a:r>
              <a:rPr lang="en-US" sz="1100" b="1" dirty="0"/>
              <a:t>';</a:t>
            </a:r>
          </a:p>
          <a:p>
            <a:pPr marL="0" indent="0">
              <a:buNone/>
            </a:pPr>
            <a:r>
              <a:rPr lang="en-US" sz="1100" b="1" dirty="0"/>
              <a:t>    </a:t>
            </a:r>
            <a:r>
              <a:rPr lang="en-US" sz="1100" b="1" dirty="0" err="1"/>
              <a:t>var</a:t>
            </a:r>
            <a:r>
              <a:rPr lang="en-US" sz="1100" b="1" dirty="0"/>
              <a:t> </a:t>
            </a:r>
            <a:r>
              <a:rPr lang="en-US" sz="1100" b="1" dirty="0" err="1"/>
              <a:t>blobService</a:t>
            </a:r>
            <a:r>
              <a:rPr lang="en-US" sz="1100" b="1" dirty="0"/>
              <a:t> = </a:t>
            </a:r>
            <a:r>
              <a:rPr lang="en-US" sz="1100" b="1" dirty="0" err="1"/>
              <a:t>azure.createBlobService</a:t>
            </a:r>
            <a:r>
              <a:rPr lang="en-US" sz="1100" b="1" dirty="0"/>
              <a:t>(</a:t>
            </a:r>
            <a:r>
              <a:rPr lang="en-US" sz="1100" b="1" dirty="0" err="1"/>
              <a:t>accountName</a:t>
            </a:r>
            <a:r>
              <a:rPr lang="en-US" sz="1100" b="1" dirty="0"/>
              <a:t>, </a:t>
            </a:r>
            <a:r>
              <a:rPr lang="en-US" sz="1100" b="1" dirty="0" err="1"/>
              <a:t>accountKey</a:t>
            </a:r>
            <a:r>
              <a:rPr lang="en-US" sz="1100" b="1" dirty="0"/>
              <a:t>, host);</a:t>
            </a:r>
          </a:p>
          <a:p>
            <a:pPr marL="0" indent="0">
              <a:buNone/>
            </a:pPr>
            <a:r>
              <a:rPr lang="en-US" sz="1100" b="1" dirty="0"/>
              <a:t>    </a:t>
            </a:r>
          </a:p>
          <a:p>
            <a:pPr marL="0" indent="0">
              <a:buNone/>
            </a:pPr>
            <a:r>
              <a:rPr lang="en-US" sz="1100" b="1" dirty="0"/>
              <a:t>    if (</a:t>
            </a:r>
            <a:r>
              <a:rPr lang="en-US" sz="1100" b="1" dirty="0" err="1"/>
              <a:t>request.parameters.isPublic</a:t>
            </a:r>
            <a:r>
              <a:rPr lang="en-US" sz="1100" b="1" dirty="0"/>
              <a:t> == 1) {</a:t>
            </a:r>
          </a:p>
          <a:p>
            <a:pPr marL="0" indent="0">
              <a:buNone/>
            </a:pPr>
            <a:r>
              <a:rPr lang="en-US" sz="1100" b="1" dirty="0"/>
              <a:t>        </a:t>
            </a:r>
            <a:r>
              <a:rPr lang="en-US" sz="1100" b="1" dirty="0" err="1"/>
              <a:t>blobService.createContainerIfNotExists</a:t>
            </a:r>
            <a:r>
              <a:rPr lang="en-US" sz="1100" b="1" dirty="0"/>
              <a:t>(</a:t>
            </a:r>
            <a:r>
              <a:rPr lang="en-US" sz="1100" b="1" dirty="0" err="1"/>
              <a:t>item.containerName</a:t>
            </a:r>
            <a:endParaRPr lang="en-US" sz="1100" b="1" dirty="0"/>
          </a:p>
          <a:p>
            <a:pPr marL="0" indent="0">
              <a:buNone/>
            </a:pPr>
            <a:r>
              <a:rPr lang="en-US" sz="1100" b="1" dirty="0"/>
              <a:t>            ,{</a:t>
            </a:r>
            <a:r>
              <a:rPr lang="en-US" sz="1100" b="1" dirty="0" err="1"/>
              <a:t>publicAccessLevel</a:t>
            </a:r>
            <a:r>
              <a:rPr lang="en-US" sz="1100" b="1" dirty="0"/>
              <a:t> : 'blob'}</a:t>
            </a:r>
          </a:p>
          <a:p>
            <a:pPr marL="0" indent="0">
              <a:buNone/>
            </a:pPr>
            <a:r>
              <a:rPr lang="en-US" sz="1100" b="1" dirty="0"/>
              <a:t>            , function (error) {</a:t>
            </a:r>
          </a:p>
          <a:p>
            <a:pPr marL="0" indent="0">
              <a:buNone/>
            </a:pPr>
            <a:r>
              <a:rPr lang="en-US" sz="1100" b="1" dirty="0"/>
              <a:t>                if (!error) </a:t>
            </a:r>
            <a:r>
              <a:rPr lang="en-US" sz="1100" b="1" dirty="0" smtClean="0"/>
              <a:t>{ </a:t>
            </a:r>
            <a:r>
              <a:rPr lang="en-US" sz="1100" b="1" dirty="0" err="1" smtClean="0"/>
              <a:t>request.respond</a:t>
            </a:r>
            <a:r>
              <a:rPr lang="en-US" sz="1100" b="1" dirty="0"/>
              <a:t>(200, item)</a:t>
            </a:r>
            <a:r>
              <a:rPr lang="en-US" sz="1100" b="1" dirty="0" smtClean="0"/>
              <a:t>; } </a:t>
            </a:r>
            <a:r>
              <a:rPr lang="en-US" sz="1100" b="1" dirty="0"/>
              <a:t>else </a:t>
            </a:r>
            <a:r>
              <a:rPr lang="en-US" sz="1100" b="1" dirty="0" smtClean="0"/>
              <a:t>{ /* error */ </a:t>
            </a:r>
            <a:r>
              <a:rPr lang="en-US" sz="1100" b="1" dirty="0" err="1" smtClean="0"/>
              <a:t>request.respond</a:t>
            </a:r>
            <a:r>
              <a:rPr lang="en-US" sz="1100" b="1" dirty="0" smtClean="0"/>
              <a:t>(500);}</a:t>
            </a:r>
            <a:endParaRPr lang="en-US" sz="1100" b="1" dirty="0"/>
          </a:p>
          <a:p>
            <a:pPr marL="0" indent="0">
              <a:buNone/>
            </a:pPr>
            <a:r>
              <a:rPr lang="en-US" sz="1100" b="1" dirty="0"/>
              <a:t>            });</a:t>
            </a:r>
          </a:p>
          <a:p>
            <a:pPr marL="0" indent="0">
              <a:buNone/>
            </a:pPr>
            <a:r>
              <a:rPr lang="en-US" sz="1100" b="1" dirty="0"/>
              <a:t>    } else {    </a:t>
            </a:r>
          </a:p>
          <a:p>
            <a:pPr marL="0" indent="0">
              <a:buNone/>
            </a:pPr>
            <a:r>
              <a:rPr lang="en-US" sz="1100" b="1" dirty="0"/>
              <a:t>        </a:t>
            </a:r>
            <a:r>
              <a:rPr lang="en-US" sz="1100" b="1" dirty="0" err="1"/>
              <a:t>blobService.createContainerIfNotExists</a:t>
            </a:r>
            <a:r>
              <a:rPr lang="en-US" sz="1100" b="1" dirty="0"/>
              <a:t>(</a:t>
            </a:r>
            <a:r>
              <a:rPr lang="en-US" sz="1100" b="1" dirty="0" err="1"/>
              <a:t>item.containerName</a:t>
            </a:r>
            <a:r>
              <a:rPr lang="en-US" sz="1100" b="1" dirty="0"/>
              <a:t>, function (error) {</a:t>
            </a:r>
          </a:p>
          <a:p>
            <a:pPr marL="0" indent="0">
              <a:buNone/>
            </a:pPr>
            <a:r>
              <a:rPr lang="en-US" sz="1100" b="1" dirty="0"/>
              <a:t>            if (!error) </a:t>
            </a:r>
            <a:r>
              <a:rPr lang="en-US" sz="1100" b="1" dirty="0" smtClean="0"/>
              <a:t>{ </a:t>
            </a:r>
            <a:r>
              <a:rPr lang="en-US" sz="1100" b="1" dirty="0" err="1" smtClean="0"/>
              <a:t>request.respond</a:t>
            </a:r>
            <a:r>
              <a:rPr lang="en-US" sz="1100" b="1" dirty="0"/>
              <a:t>(200, item)</a:t>
            </a:r>
            <a:r>
              <a:rPr lang="en-US" sz="1100" b="1" dirty="0" smtClean="0"/>
              <a:t>; } </a:t>
            </a:r>
            <a:r>
              <a:rPr lang="en-US" sz="1100" b="1" dirty="0"/>
              <a:t>else </a:t>
            </a:r>
            <a:r>
              <a:rPr lang="en-US" sz="1100" b="1" dirty="0" smtClean="0"/>
              <a:t>{ /*error */</a:t>
            </a:r>
            <a:r>
              <a:rPr lang="en-US" sz="1100" b="1" dirty="0"/>
              <a:t> </a:t>
            </a:r>
            <a:r>
              <a:rPr lang="en-US" sz="1100" b="1" dirty="0" err="1" smtClean="0"/>
              <a:t>request.respond</a:t>
            </a:r>
            <a:r>
              <a:rPr lang="en-US" sz="1100" b="1" dirty="0"/>
              <a:t>(500);</a:t>
            </a:r>
          </a:p>
          <a:p>
            <a:pPr marL="0" indent="0">
              <a:buNone/>
            </a:pPr>
            <a:r>
              <a:rPr lang="en-US" sz="1100" b="1" dirty="0"/>
              <a:t>            }</a:t>
            </a:r>
          </a:p>
          <a:p>
            <a:pPr marL="0" indent="0">
              <a:buNone/>
            </a:pPr>
            <a:r>
              <a:rPr lang="en-US" sz="1100" b="1" dirty="0"/>
              <a:t>        });</a:t>
            </a:r>
          </a:p>
          <a:p>
            <a:pPr marL="0" indent="0">
              <a:buNone/>
            </a:pPr>
            <a:r>
              <a:rPr lang="en-US" sz="1100" b="1" dirty="0"/>
              <a:t>    }</a:t>
            </a:r>
          </a:p>
          <a:p>
            <a:pPr marL="0" indent="0">
              <a:buNone/>
            </a:pPr>
            <a:r>
              <a:rPr lang="en-US" sz="1100" b="1" dirty="0"/>
              <a:t>}</a:t>
            </a:r>
          </a:p>
        </p:txBody>
      </p:sp>
      <p:sp>
        <p:nvSpPr>
          <p:cNvPr id="4" name="Rectangle 3"/>
          <p:cNvSpPr/>
          <p:nvPr/>
        </p:nvSpPr>
        <p:spPr bwMode="auto">
          <a:xfrm>
            <a:off x="655637" y="1744662"/>
            <a:ext cx="5791200" cy="12192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55637" y="3192462"/>
            <a:ext cx="4800600" cy="8382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84237" y="5249862"/>
            <a:ext cx="6172200" cy="2286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190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dirty="0" smtClean="0">
                <a:solidFill>
                  <a:srgbClr val="292929"/>
                </a:solidFill>
              </a:rPr>
              <a:t>Reading and “Creating” Blobs</a:t>
            </a:r>
            <a:endParaRPr lang="en-US"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lnSpc>
                <a:spcPct val="70000"/>
              </a:lnSpc>
              <a:buNone/>
            </a:pPr>
            <a:r>
              <a:rPr lang="en-US" sz="800" b="1" dirty="0" err="1"/>
              <a:t>var</a:t>
            </a:r>
            <a:r>
              <a:rPr lang="en-US" sz="800" b="1" dirty="0"/>
              <a:t> azure = require('azure'</a:t>
            </a:r>
            <a:r>
              <a:rPr lang="en-US" sz="800" b="1" dirty="0" smtClean="0"/>
              <a:t>), </a:t>
            </a:r>
            <a:r>
              <a:rPr lang="en-US" sz="800" b="1" dirty="0" err="1" smtClean="0"/>
              <a:t>qs</a:t>
            </a:r>
            <a:r>
              <a:rPr lang="en-US" sz="800" b="1" dirty="0" smtClean="0"/>
              <a:t> </a:t>
            </a:r>
            <a:r>
              <a:rPr lang="en-US" sz="800" b="1" dirty="0"/>
              <a:t>= require('</a:t>
            </a:r>
            <a:r>
              <a:rPr lang="en-US" sz="800" b="1" dirty="0" err="1"/>
              <a:t>querystring</a:t>
            </a:r>
            <a:r>
              <a:rPr lang="en-US" sz="800" b="1" dirty="0"/>
              <a:t>')</a:t>
            </a:r>
            <a:r>
              <a:rPr lang="en-US" sz="800" b="1" dirty="0" smtClean="0"/>
              <a:t>;</a:t>
            </a:r>
            <a:endParaRPr lang="en-US" sz="800" b="1" dirty="0"/>
          </a:p>
          <a:p>
            <a:pPr marL="0" indent="0">
              <a:lnSpc>
                <a:spcPct val="70000"/>
              </a:lnSpc>
              <a:buNone/>
            </a:pPr>
            <a:r>
              <a:rPr lang="en-US" sz="800" b="1" dirty="0"/>
              <a:t>function insert(item, user, request) </a:t>
            </a:r>
            <a:r>
              <a:rPr lang="en-US" sz="800" b="1" dirty="0" smtClean="0"/>
              <a:t>{</a:t>
            </a:r>
          </a:p>
          <a:p>
            <a:pPr marL="0" indent="0">
              <a:lnSpc>
                <a:spcPct val="70000"/>
              </a:lnSpc>
              <a:buNone/>
            </a:pPr>
            <a:r>
              <a:rPr lang="en-US" sz="800" b="1" dirty="0"/>
              <a:t> </a:t>
            </a:r>
            <a:r>
              <a:rPr lang="en-US" sz="800" b="1" dirty="0" smtClean="0"/>
              <a:t>   </a:t>
            </a:r>
            <a:r>
              <a:rPr lang="en-US" sz="800" b="1" dirty="0" err="1" smtClean="0"/>
              <a:t>var</a:t>
            </a:r>
            <a:r>
              <a:rPr lang="en-US" sz="800" b="1" dirty="0" smtClean="0"/>
              <a:t> </a:t>
            </a:r>
            <a:r>
              <a:rPr lang="en-US" sz="800" b="1" dirty="0" err="1" smtClean="0"/>
              <a:t>accountName</a:t>
            </a:r>
            <a:r>
              <a:rPr lang="en-US" sz="800" b="1" dirty="0" smtClean="0"/>
              <a:t> = '</a:t>
            </a:r>
            <a:r>
              <a:rPr lang="en-US" sz="800" b="1" dirty="0" err="1" smtClean="0"/>
              <a:t>accountname</a:t>
            </a:r>
            <a:r>
              <a:rPr lang="en-US" sz="800" b="1" dirty="0" smtClean="0"/>
              <a:t>';</a:t>
            </a:r>
          </a:p>
          <a:p>
            <a:pPr marL="0" indent="0">
              <a:lnSpc>
                <a:spcPct val="70000"/>
              </a:lnSpc>
              <a:buNone/>
            </a:pPr>
            <a:r>
              <a:rPr lang="en-US" sz="800" b="1" dirty="0" smtClean="0"/>
              <a:t>    </a:t>
            </a:r>
            <a:r>
              <a:rPr lang="en-US" sz="800" b="1" dirty="0" err="1"/>
              <a:t>var</a:t>
            </a:r>
            <a:r>
              <a:rPr lang="en-US" sz="800" b="1" dirty="0"/>
              <a:t> </a:t>
            </a:r>
            <a:r>
              <a:rPr lang="en-US" sz="800" b="1" dirty="0" err="1"/>
              <a:t>accountKey</a:t>
            </a:r>
            <a:r>
              <a:rPr lang="en-US" sz="800" b="1" dirty="0"/>
              <a:t> = '</a:t>
            </a:r>
            <a:r>
              <a:rPr lang="en-US" sz="800" b="1" dirty="0" err="1"/>
              <a:t>Accountkey</a:t>
            </a:r>
            <a:r>
              <a:rPr lang="en-US" sz="800" b="1" dirty="0"/>
              <a:t>------------nKHDsW2/0Jzg==';</a:t>
            </a:r>
          </a:p>
          <a:p>
            <a:pPr marL="0" indent="0">
              <a:lnSpc>
                <a:spcPct val="70000"/>
              </a:lnSpc>
              <a:buNone/>
            </a:pPr>
            <a:r>
              <a:rPr lang="en-US" sz="800" b="1" dirty="0"/>
              <a:t>    </a:t>
            </a:r>
            <a:r>
              <a:rPr lang="en-US" sz="800" b="1" dirty="0" err="1"/>
              <a:t>var</a:t>
            </a:r>
            <a:r>
              <a:rPr lang="en-US" sz="800" b="1" dirty="0"/>
              <a:t> host = </a:t>
            </a:r>
            <a:r>
              <a:rPr lang="en-US" sz="800" b="1" dirty="0" err="1"/>
              <a:t>accountName</a:t>
            </a:r>
            <a:r>
              <a:rPr lang="en-US" sz="800" b="1" dirty="0"/>
              <a:t> + '.</a:t>
            </a:r>
            <a:r>
              <a:rPr lang="en-US" sz="800" b="1" dirty="0" err="1"/>
              <a:t>blob.core.windows.net</a:t>
            </a:r>
            <a:r>
              <a:rPr lang="en-US" sz="800" b="1" dirty="0"/>
              <a:t>';</a:t>
            </a:r>
          </a:p>
          <a:p>
            <a:pPr marL="0" indent="0">
              <a:lnSpc>
                <a:spcPct val="70000"/>
              </a:lnSpc>
              <a:buNone/>
            </a:pPr>
            <a:r>
              <a:rPr lang="en-US" sz="800" b="1" dirty="0"/>
              <a:t>    </a:t>
            </a:r>
            <a:r>
              <a:rPr lang="en-US" sz="800" b="1" dirty="0" err="1"/>
              <a:t>var</a:t>
            </a:r>
            <a:r>
              <a:rPr lang="en-US" sz="800" b="1" dirty="0"/>
              <a:t> </a:t>
            </a:r>
            <a:r>
              <a:rPr lang="en-US" sz="800" b="1" dirty="0" err="1"/>
              <a:t>blobService</a:t>
            </a:r>
            <a:r>
              <a:rPr lang="en-US" sz="800" b="1" dirty="0"/>
              <a:t> = </a:t>
            </a:r>
            <a:r>
              <a:rPr lang="en-US" sz="800" b="1" dirty="0" err="1"/>
              <a:t>azure.createBlobService</a:t>
            </a:r>
            <a:r>
              <a:rPr lang="en-US" sz="800" b="1" dirty="0"/>
              <a:t>(</a:t>
            </a:r>
            <a:r>
              <a:rPr lang="en-US" sz="800" b="1" dirty="0" err="1"/>
              <a:t>accountName</a:t>
            </a:r>
            <a:r>
              <a:rPr lang="en-US" sz="800" b="1" dirty="0"/>
              <a:t>, </a:t>
            </a:r>
            <a:r>
              <a:rPr lang="en-US" sz="800" b="1" dirty="0" err="1"/>
              <a:t>accountKey</a:t>
            </a:r>
            <a:r>
              <a:rPr lang="en-US" sz="800" b="1" dirty="0"/>
              <a:t>, host);</a:t>
            </a:r>
          </a:p>
          <a:p>
            <a:pPr marL="0" indent="0">
              <a:lnSpc>
                <a:spcPct val="70000"/>
              </a:lnSpc>
              <a:buNone/>
            </a:pPr>
            <a:r>
              <a:rPr lang="en-US" sz="800" b="1" dirty="0"/>
              <a:t>    </a:t>
            </a:r>
          </a:p>
          <a:p>
            <a:pPr marL="0" indent="0">
              <a:lnSpc>
                <a:spcPct val="70000"/>
              </a:lnSpc>
              <a:buNone/>
            </a:pPr>
            <a:r>
              <a:rPr lang="en-US" sz="800" b="1" dirty="0"/>
              <a:t>    </a:t>
            </a:r>
            <a:r>
              <a:rPr lang="en-US" sz="800" b="1" dirty="0" err="1"/>
              <a:t>var</a:t>
            </a:r>
            <a:r>
              <a:rPr lang="en-US" sz="800" b="1" dirty="0"/>
              <a:t> </a:t>
            </a:r>
            <a:r>
              <a:rPr lang="en-US" sz="800" b="1" dirty="0" err="1"/>
              <a:t>sharedAccessPolicy</a:t>
            </a:r>
            <a:r>
              <a:rPr lang="en-US" sz="800" b="1" dirty="0"/>
              <a:t> = { </a:t>
            </a:r>
          </a:p>
          <a:p>
            <a:pPr marL="0" indent="0">
              <a:lnSpc>
                <a:spcPct val="70000"/>
              </a:lnSpc>
              <a:buNone/>
            </a:pPr>
            <a:r>
              <a:rPr lang="en-US" sz="800" b="1" dirty="0"/>
              <a:t>        </a:t>
            </a:r>
            <a:r>
              <a:rPr lang="en-US" sz="800" b="1" dirty="0" err="1"/>
              <a:t>AccessPolicy</a:t>
            </a:r>
            <a:r>
              <a:rPr lang="en-US" sz="800" b="1" dirty="0"/>
              <a:t>: {</a:t>
            </a:r>
          </a:p>
          <a:p>
            <a:pPr marL="0" indent="0">
              <a:lnSpc>
                <a:spcPct val="70000"/>
              </a:lnSpc>
              <a:buNone/>
            </a:pPr>
            <a:r>
              <a:rPr lang="en-US" sz="800" b="1" dirty="0"/>
              <a:t>            Permissions: '</a:t>
            </a:r>
            <a:r>
              <a:rPr lang="en-US" sz="800" b="1" dirty="0" err="1"/>
              <a:t>rw</a:t>
            </a:r>
            <a:r>
              <a:rPr lang="en-US" sz="800" b="1" dirty="0"/>
              <a:t>', //Read and Write permissions</a:t>
            </a:r>
          </a:p>
          <a:p>
            <a:pPr marL="0" indent="0">
              <a:lnSpc>
                <a:spcPct val="70000"/>
              </a:lnSpc>
              <a:buNone/>
            </a:pPr>
            <a:r>
              <a:rPr lang="en-US" sz="800" b="1" dirty="0"/>
              <a:t>            Expiry: </a:t>
            </a:r>
            <a:r>
              <a:rPr lang="en-US" sz="800" b="1" dirty="0" err="1"/>
              <a:t>minutesFromNow</a:t>
            </a:r>
            <a:r>
              <a:rPr lang="en-US" sz="800" b="1" dirty="0"/>
              <a:t>(5) </a:t>
            </a:r>
          </a:p>
          <a:p>
            <a:pPr marL="0" indent="0">
              <a:lnSpc>
                <a:spcPct val="70000"/>
              </a:lnSpc>
              <a:buNone/>
            </a:pPr>
            <a:r>
              <a:rPr lang="en-US" sz="800" b="1" dirty="0"/>
              <a:t>        }</a:t>
            </a:r>
          </a:p>
          <a:p>
            <a:pPr marL="0" indent="0">
              <a:lnSpc>
                <a:spcPct val="70000"/>
              </a:lnSpc>
              <a:buNone/>
            </a:pPr>
            <a:r>
              <a:rPr lang="en-US" sz="800" b="1" dirty="0"/>
              <a:t>    };</a:t>
            </a:r>
          </a:p>
          <a:p>
            <a:pPr marL="0" indent="0">
              <a:lnSpc>
                <a:spcPct val="70000"/>
              </a:lnSpc>
              <a:buNone/>
            </a:pPr>
            <a:r>
              <a:rPr lang="en-US" sz="800" b="1" dirty="0"/>
              <a:t>    </a:t>
            </a:r>
          </a:p>
          <a:p>
            <a:pPr marL="0" indent="0">
              <a:lnSpc>
                <a:spcPct val="70000"/>
              </a:lnSpc>
              <a:buNone/>
            </a:pPr>
            <a:r>
              <a:rPr lang="en-US" sz="800" b="1" dirty="0"/>
              <a:t>    </a:t>
            </a:r>
            <a:r>
              <a:rPr lang="en-US" sz="800" b="1" dirty="0" err="1"/>
              <a:t>var</a:t>
            </a:r>
            <a:r>
              <a:rPr lang="en-US" sz="800" b="1" dirty="0"/>
              <a:t> </a:t>
            </a:r>
            <a:r>
              <a:rPr lang="en-US" sz="800" b="1" dirty="0" err="1"/>
              <a:t>sasUrl</a:t>
            </a:r>
            <a:r>
              <a:rPr lang="en-US" sz="800" b="1" dirty="0"/>
              <a:t> = </a:t>
            </a:r>
            <a:r>
              <a:rPr lang="en-US" sz="800" b="1" dirty="0" err="1"/>
              <a:t>blobService.generateSharedAccessSignature</a:t>
            </a:r>
            <a:r>
              <a:rPr lang="en-US" sz="800" b="1" dirty="0"/>
              <a:t>(</a:t>
            </a:r>
            <a:r>
              <a:rPr lang="en-US" sz="800" b="1" dirty="0" err="1"/>
              <a:t>request.parameters.containerName</a:t>
            </a:r>
            <a:r>
              <a:rPr lang="en-US" sz="800" b="1" dirty="0"/>
              <a:t>,</a:t>
            </a:r>
          </a:p>
          <a:p>
            <a:pPr marL="0" indent="0">
              <a:lnSpc>
                <a:spcPct val="70000"/>
              </a:lnSpc>
              <a:buNone/>
            </a:pPr>
            <a:r>
              <a:rPr lang="en-US" sz="800" b="1" dirty="0"/>
              <a:t>                    </a:t>
            </a:r>
            <a:r>
              <a:rPr lang="en-US" sz="800" b="1" dirty="0" err="1"/>
              <a:t>request.parameters.blobName</a:t>
            </a:r>
            <a:r>
              <a:rPr lang="en-US" sz="800" b="1" dirty="0"/>
              <a:t>, </a:t>
            </a:r>
            <a:r>
              <a:rPr lang="en-US" sz="800" b="1" dirty="0" err="1"/>
              <a:t>sharedAccessPolicy</a:t>
            </a:r>
            <a:r>
              <a:rPr lang="en-US" sz="800" b="1" dirty="0"/>
              <a:t>);</a:t>
            </a:r>
          </a:p>
          <a:p>
            <a:pPr marL="0" indent="0">
              <a:lnSpc>
                <a:spcPct val="70000"/>
              </a:lnSpc>
              <a:buNone/>
            </a:pPr>
            <a:endParaRPr lang="en-US" sz="800" b="1" dirty="0"/>
          </a:p>
          <a:p>
            <a:pPr marL="0" indent="0">
              <a:lnSpc>
                <a:spcPct val="70000"/>
              </a:lnSpc>
              <a:buNone/>
            </a:pPr>
            <a:r>
              <a:rPr lang="en-US" sz="800" b="1" dirty="0"/>
              <a:t>    </a:t>
            </a:r>
            <a:r>
              <a:rPr lang="en-US" sz="800" b="1" dirty="0" err="1"/>
              <a:t>var</a:t>
            </a:r>
            <a:r>
              <a:rPr lang="en-US" sz="800" b="1" dirty="0"/>
              <a:t> </a:t>
            </a:r>
            <a:r>
              <a:rPr lang="en-US" sz="800" b="1" dirty="0" err="1"/>
              <a:t>sasQueryString</a:t>
            </a:r>
            <a:r>
              <a:rPr lang="en-US" sz="800" b="1" dirty="0"/>
              <a:t> = { '</a:t>
            </a:r>
            <a:r>
              <a:rPr lang="en-US" sz="800" b="1" dirty="0" err="1"/>
              <a:t>sasUrl</a:t>
            </a:r>
            <a:r>
              <a:rPr lang="en-US" sz="800" b="1" dirty="0"/>
              <a:t>' : </a:t>
            </a:r>
            <a:r>
              <a:rPr lang="en-US" sz="800" b="1" dirty="0" err="1"/>
              <a:t>sasUrl.baseUrl</a:t>
            </a:r>
            <a:r>
              <a:rPr lang="en-US" sz="800" b="1" dirty="0"/>
              <a:t> + </a:t>
            </a:r>
            <a:r>
              <a:rPr lang="en-US" sz="800" b="1" dirty="0" err="1"/>
              <a:t>sasUrl.path</a:t>
            </a:r>
            <a:r>
              <a:rPr lang="en-US" sz="800" b="1" dirty="0"/>
              <a:t> + '?' + </a:t>
            </a:r>
            <a:r>
              <a:rPr lang="en-US" sz="800" b="1" dirty="0" err="1"/>
              <a:t>qs.stringify</a:t>
            </a:r>
            <a:r>
              <a:rPr lang="en-US" sz="800" b="1" dirty="0"/>
              <a:t>(</a:t>
            </a:r>
            <a:r>
              <a:rPr lang="en-US" sz="800" b="1" dirty="0" err="1"/>
              <a:t>sasUrl.queryString</a:t>
            </a:r>
            <a:r>
              <a:rPr lang="en-US" sz="800" b="1" dirty="0"/>
              <a:t>) };                    </a:t>
            </a:r>
          </a:p>
          <a:p>
            <a:pPr marL="0" indent="0">
              <a:lnSpc>
                <a:spcPct val="70000"/>
              </a:lnSpc>
              <a:buNone/>
            </a:pPr>
            <a:r>
              <a:rPr lang="en-US" sz="800" b="1" dirty="0"/>
              <a:t>    </a:t>
            </a:r>
            <a:r>
              <a:rPr lang="en-US" sz="800" b="1" dirty="0" err="1"/>
              <a:t>request.respond</a:t>
            </a:r>
            <a:r>
              <a:rPr lang="en-US" sz="800" b="1" dirty="0"/>
              <a:t>(200, </a:t>
            </a:r>
            <a:r>
              <a:rPr lang="en-US" sz="800" b="1" dirty="0" err="1"/>
              <a:t>sasQueryString</a:t>
            </a:r>
            <a:r>
              <a:rPr lang="en-US" sz="800" b="1" dirty="0"/>
              <a:t>);</a:t>
            </a:r>
          </a:p>
          <a:p>
            <a:pPr marL="0" indent="0">
              <a:lnSpc>
                <a:spcPct val="70000"/>
              </a:lnSpc>
              <a:buNone/>
            </a:pPr>
            <a:r>
              <a:rPr lang="en-US" sz="800" b="1" dirty="0"/>
              <a:t>}</a:t>
            </a:r>
          </a:p>
          <a:p>
            <a:pPr marL="0" indent="0">
              <a:lnSpc>
                <a:spcPct val="70000"/>
              </a:lnSpc>
              <a:buNone/>
            </a:pPr>
            <a:endParaRPr lang="en-US" sz="800" b="1" dirty="0"/>
          </a:p>
          <a:p>
            <a:pPr marL="0" indent="0">
              <a:lnSpc>
                <a:spcPct val="70000"/>
              </a:lnSpc>
              <a:buNone/>
            </a:pPr>
            <a:r>
              <a:rPr lang="en-US" sz="800" b="1" dirty="0"/>
              <a:t>function </a:t>
            </a:r>
            <a:r>
              <a:rPr lang="en-US" sz="800" b="1" dirty="0" err="1"/>
              <a:t>minutesFromNow</a:t>
            </a:r>
            <a:r>
              <a:rPr lang="en-US" sz="800" b="1" dirty="0"/>
              <a:t>(minutes) {</a:t>
            </a:r>
          </a:p>
          <a:p>
            <a:pPr marL="0" indent="0">
              <a:lnSpc>
                <a:spcPct val="70000"/>
              </a:lnSpc>
              <a:buNone/>
            </a:pPr>
            <a:r>
              <a:rPr lang="en-US" sz="800" b="1" dirty="0"/>
              <a:t>    </a:t>
            </a:r>
            <a:r>
              <a:rPr lang="en-US" sz="800" b="1" dirty="0" err="1"/>
              <a:t>var</a:t>
            </a:r>
            <a:r>
              <a:rPr lang="en-US" sz="800" b="1" dirty="0"/>
              <a:t> date = new Date()</a:t>
            </a:r>
          </a:p>
          <a:p>
            <a:pPr marL="0" indent="0">
              <a:lnSpc>
                <a:spcPct val="70000"/>
              </a:lnSpc>
              <a:buNone/>
            </a:pPr>
            <a:r>
              <a:rPr lang="en-US" sz="800" b="1" dirty="0"/>
              <a:t>  </a:t>
            </a:r>
            <a:r>
              <a:rPr lang="en-US" sz="800" b="1" dirty="0" err="1"/>
              <a:t>date.setMinutes</a:t>
            </a:r>
            <a:r>
              <a:rPr lang="en-US" sz="800" b="1" dirty="0"/>
              <a:t>(</a:t>
            </a:r>
            <a:r>
              <a:rPr lang="en-US" sz="800" b="1" dirty="0" err="1"/>
              <a:t>date.getMinutes</a:t>
            </a:r>
            <a:r>
              <a:rPr lang="en-US" sz="800" b="1" dirty="0"/>
              <a:t>() + minutes);</a:t>
            </a:r>
          </a:p>
          <a:p>
            <a:pPr marL="0" indent="0">
              <a:lnSpc>
                <a:spcPct val="70000"/>
              </a:lnSpc>
              <a:buNone/>
            </a:pPr>
            <a:r>
              <a:rPr lang="en-US" sz="800" b="1" dirty="0"/>
              <a:t>  return date;</a:t>
            </a:r>
          </a:p>
          <a:p>
            <a:pPr marL="0" indent="0">
              <a:lnSpc>
                <a:spcPct val="70000"/>
              </a:lnSpc>
              <a:buNone/>
            </a:pPr>
            <a:r>
              <a:rPr lang="en-US" sz="800" b="1" dirty="0"/>
              <a:t>}</a:t>
            </a:r>
          </a:p>
          <a:p>
            <a:pPr marL="0" indent="0">
              <a:lnSpc>
                <a:spcPct val="70000"/>
              </a:lnSpc>
              <a:buNone/>
            </a:pPr>
            <a:endParaRPr lang="en-US" sz="500" b="1" dirty="0"/>
          </a:p>
        </p:txBody>
      </p:sp>
      <p:sp>
        <p:nvSpPr>
          <p:cNvPr id="4" name="Rectangle 3"/>
          <p:cNvSpPr/>
          <p:nvPr/>
        </p:nvSpPr>
        <p:spPr bwMode="auto">
          <a:xfrm>
            <a:off x="579437" y="1592262"/>
            <a:ext cx="4191000" cy="8382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79437" y="2659062"/>
            <a:ext cx="3352800" cy="12954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579437" y="4183062"/>
            <a:ext cx="5105400" cy="3810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79437" y="4792662"/>
            <a:ext cx="6019800" cy="381000"/>
          </a:xfrm>
          <a:prstGeom prst="rect">
            <a:avLst/>
          </a:prstGeom>
          <a:solidFill>
            <a:schemeClr val="tx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969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000000"/>
                </a:solidFill>
              </a:rPr>
              <a:t>Storage Demo</a:t>
            </a:r>
            <a:endParaRPr lang="en-US" dirty="0">
              <a:solidFill>
                <a:srgbClr val="000000"/>
              </a:solidFill>
            </a:endParaRPr>
          </a:p>
        </p:txBody>
      </p:sp>
    </p:spTree>
    <p:extLst>
      <p:ext uri="{BB962C8B-B14F-4D97-AF65-F5344CB8AC3E}">
        <p14:creationId xmlns:p14="http://schemas.microsoft.com/office/powerpoint/2010/main" val="58657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Talking REST</a:t>
            </a:r>
            <a:endParaRPr lang="en-US" dirty="0">
              <a:solidFill>
                <a:srgbClr val="FFFFFF"/>
              </a:solidFill>
            </a:endParaRPr>
          </a:p>
        </p:txBody>
      </p:sp>
    </p:spTree>
    <p:extLst>
      <p:ext uri="{BB962C8B-B14F-4D97-AF65-F5344CB8AC3E}">
        <p14:creationId xmlns:p14="http://schemas.microsoft.com/office/powerpoint/2010/main" val="227792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6" name="Picture 5" descr="chrisner-400.jpeg"/>
          <p:cNvPicPr>
            <a:picLocks noChangeAspect="1"/>
          </p:cNvPicPr>
          <p:nvPr/>
        </p:nvPicPr>
        <p:blipFill rotWithShape="1">
          <a:blip r:embed="rId2">
            <a:extLst>
              <a:ext uri="{28A0092B-C50C-407E-A947-70E740481C1C}">
                <a14:useLocalDpi xmlns:a14="http://schemas.microsoft.com/office/drawing/2010/main" val="0"/>
              </a:ext>
            </a:extLst>
          </a:blip>
          <a:srcRect l="15787" t="472" r="20830"/>
          <a:stretch/>
        </p:blipFill>
        <p:spPr>
          <a:xfrm>
            <a:off x="274637" y="1744662"/>
            <a:ext cx="2547456" cy="4000152"/>
          </a:xfrm>
          <a:prstGeom prst="rect">
            <a:avLst/>
          </a:prstGeom>
        </p:spPr>
      </p:pic>
      <p:sp>
        <p:nvSpPr>
          <p:cNvPr id="11" name="Rectangle 10"/>
          <p:cNvSpPr/>
          <p:nvPr/>
        </p:nvSpPr>
        <p:spPr bwMode="auto">
          <a:xfrm>
            <a:off x="7808546" y="2045900"/>
            <a:ext cx="4451346" cy="87881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a:t>
            </a:r>
            <a:r>
              <a:rPr lang="en-US" sz="2000" b="1" dirty="0" err="1" smtClean="0">
                <a:gradFill>
                  <a:gsLst>
                    <a:gs pos="0">
                      <a:srgbClr val="FFFFFF"/>
                    </a:gs>
                    <a:gs pos="100000">
                      <a:srgbClr val="FFFFFF"/>
                    </a:gs>
                  </a:gsLst>
                  <a:lin ang="5400000" scaled="0"/>
                </a:gradFill>
                <a:ea typeface="Segoe UI" pitchFamily="34" charset="0"/>
                <a:cs typeface="Segoe UI" pitchFamily="34" charset="0"/>
              </a:rPr>
              <a:t>chrisrisner</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808546" y="3008255"/>
            <a:ext cx="4451346" cy="87881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http://</a:t>
            </a:r>
            <a:r>
              <a:rPr lang="en-US" sz="2000" b="1" dirty="0" err="1" smtClean="0">
                <a:gradFill>
                  <a:gsLst>
                    <a:gs pos="0">
                      <a:srgbClr val="FFFFFF"/>
                    </a:gs>
                    <a:gs pos="100000">
                      <a:srgbClr val="FFFFFF"/>
                    </a:gs>
                  </a:gsLst>
                  <a:lin ang="5400000" scaled="0"/>
                </a:gradFill>
                <a:ea typeface="Segoe UI" pitchFamily="34" charset="0"/>
                <a:cs typeface="Segoe UI" pitchFamily="34" charset="0"/>
              </a:rPr>
              <a:t>chrisrisner.com</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7808546" y="3970610"/>
            <a:ext cx="4451346" cy="87881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Live in Washington</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3273592" y="2045900"/>
            <a:ext cx="4451346" cy="87881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Windows Azure </a:t>
            </a:r>
            <a:br>
              <a:rPr lang="en-US" sz="2000" b="1" dirty="0" smtClean="0">
                <a:gradFill>
                  <a:gsLst>
                    <a:gs pos="0">
                      <a:srgbClr val="FFFFFF"/>
                    </a:gs>
                    <a:gs pos="100000">
                      <a:srgbClr val="FFFFFF"/>
                    </a:gs>
                  </a:gsLst>
                  <a:lin ang="5400000" scaled="0"/>
                </a:gradFill>
                <a:ea typeface="Segoe UI" pitchFamily="34" charset="0"/>
                <a:cs typeface="Segoe UI" pitchFamily="34" charset="0"/>
              </a:rPr>
            </a:br>
            <a:r>
              <a:rPr lang="en-US" sz="2000" b="1" dirty="0" smtClean="0">
                <a:gradFill>
                  <a:gsLst>
                    <a:gs pos="0">
                      <a:srgbClr val="FFFFFF"/>
                    </a:gs>
                    <a:gs pos="100000">
                      <a:srgbClr val="FFFFFF"/>
                    </a:gs>
                  </a:gsLst>
                  <a:lin ang="5400000" scaled="0"/>
                </a:gradFill>
                <a:ea typeface="Segoe UI" pitchFamily="34" charset="0"/>
                <a:cs typeface="Segoe UI" pitchFamily="34" charset="0"/>
              </a:rPr>
              <a:t>Technical Evangelist</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3273592" y="3008255"/>
            <a:ext cx="4451346" cy="87881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Mobile Developer</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3273592" y="3970610"/>
            <a:ext cx="4451346" cy="87881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Former .NET developer</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7808546" y="4933096"/>
            <a:ext cx="4451346" cy="87881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Co-Organizer of Seattle GDG</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3273592" y="4933096"/>
            <a:ext cx="4451346" cy="87881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Grew up in Michigan</a:t>
            </a:r>
          </a:p>
        </p:txBody>
      </p:sp>
    </p:spTree>
    <p:extLst>
      <p:ext uri="{BB962C8B-B14F-4D97-AF65-F5344CB8AC3E}">
        <p14:creationId xmlns:p14="http://schemas.microsoft.com/office/powerpoint/2010/main" val="11975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
                                        <p:tgtEl>
                                          <p:spTgt spid="14"/>
                                        </p:tgtEl>
                                      </p:cBhvr>
                                    </p:animEffect>
                                    <p:anim calcmode="lin" valueType="num">
                                      <p:cBhvr>
                                        <p:cTn id="13" dur="200" fill="hold"/>
                                        <p:tgtEl>
                                          <p:spTgt spid="14"/>
                                        </p:tgtEl>
                                        <p:attrNameLst>
                                          <p:attrName>ppt_x</p:attrName>
                                        </p:attrNameLst>
                                      </p:cBhvr>
                                      <p:tavLst>
                                        <p:tav tm="0">
                                          <p:val>
                                            <p:strVal val="#ppt_x"/>
                                          </p:val>
                                        </p:tav>
                                        <p:tav tm="100000">
                                          <p:val>
                                            <p:strVal val="#ppt_x"/>
                                          </p:val>
                                        </p:tav>
                                      </p:tavLst>
                                    </p:anim>
                                    <p:anim calcmode="lin" valueType="num">
                                      <p:cBhvr>
                                        <p:cTn id="14" dur="2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900"/>
                            </p:stCondLst>
                            <p:childTnLst>
                              <p:par>
                                <p:cTn id="16" presetID="42" presetClass="entr" presetSubtype="0" fill="hold" grpId="0" nodeType="afterEffect">
                                  <p:stCondLst>
                                    <p:cond delay="2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
                                        <p:tgtEl>
                                          <p:spTgt spid="15"/>
                                        </p:tgtEl>
                                      </p:cBhvr>
                                    </p:animEffect>
                                    <p:anim calcmode="lin" valueType="num">
                                      <p:cBhvr>
                                        <p:cTn id="19" dur="200" fill="hold"/>
                                        <p:tgtEl>
                                          <p:spTgt spid="15"/>
                                        </p:tgtEl>
                                        <p:attrNameLst>
                                          <p:attrName>ppt_x</p:attrName>
                                        </p:attrNameLst>
                                      </p:cBhvr>
                                      <p:tavLst>
                                        <p:tav tm="0">
                                          <p:val>
                                            <p:strVal val="#ppt_x"/>
                                          </p:val>
                                        </p:tav>
                                        <p:tav tm="100000">
                                          <p:val>
                                            <p:strVal val="#ppt_x"/>
                                          </p:val>
                                        </p:tav>
                                      </p:tavLst>
                                    </p:anim>
                                    <p:anim calcmode="lin" valueType="num">
                                      <p:cBhvr>
                                        <p:cTn id="20" dur="2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1300"/>
                            </p:stCondLst>
                            <p:childTnLst>
                              <p:par>
                                <p:cTn id="22" presetID="42" presetClass="entr" presetSubtype="0" fill="hold" grpId="0" nodeType="afterEffect">
                                  <p:stCondLst>
                                    <p:cond delay="2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
                                        <p:tgtEl>
                                          <p:spTgt spid="16"/>
                                        </p:tgtEl>
                                      </p:cBhvr>
                                    </p:animEffect>
                                    <p:anim calcmode="lin" valueType="num">
                                      <p:cBhvr>
                                        <p:cTn id="25" dur="200" fill="hold"/>
                                        <p:tgtEl>
                                          <p:spTgt spid="16"/>
                                        </p:tgtEl>
                                        <p:attrNameLst>
                                          <p:attrName>ppt_x</p:attrName>
                                        </p:attrNameLst>
                                      </p:cBhvr>
                                      <p:tavLst>
                                        <p:tav tm="0">
                                          <p:val>
                                            <p:strVal val="#ppt_x"/>
                                          </p:val>
                                        </p:tav>
                                        <p:tav tm="100000">
                                          <p:val>
                                            <p:strVal val="#ppt_x"/>
                                          </p:val>
                                        </p:tav>
                                      </p:tavLst>
                                    </p:anim>
                                    <p:anim calcmode="lin" valueType="num">
                                      <p:cBhvr>
                                        <p:cTn id="26" dur="2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1700"/>
                            </p:stCondLst>
                            <p:childTnLst>
                              <p:par>
                                <p:cTn id="28" presetID="42" presetClass="entr" presetSubtype="0" fill="hold" grpId="0" nodeType="afterEffect">
                                  <p:stCondLst>
                                    <p:cond delay="2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
                                        <p:tgtEl>
                                          <p:spTgt spid="18"/>
                                        </p:tgtEl>
                                      </p:cBhvr>
                                    </p:animEffect>
                                    <p:anim calcmode="lin" valueType="num">
                                      <p:cBhvr>
                                        <p:cTn id="31" dur="200" fill="hold"/>
                                        <p:tgtEl>
                                          <p:spTgt spid="18"/>
                                        </p:tgtEl>
                                        <p:attrNameLst>
                                          <p:attrName>ppt_x</p:attrName>
                                        </p:attrNameLst>
                                      </p:cBhvr>
                                      <p:tavLst>
                                        <p:tav tm="0">
                                          <p:val>
                                            <p:strVal val="#ppt_x"/>
                                          </p:val>
                                        </p:tav>
                                        <p:tav tm="100000">
                                          <p:val>
                                            <p:strVal val="#ppt_x"/>
                                          </p:val>
                                        </p:tav>
                                      </p:tavLst>
                                    </p:anim>
                                    <p:anim calcmode="lin" valueType="num">
                                      <p:cBhvr>
                                        <p:cTn id="32" dur="20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42" presetClass="entr" presetSubtype="0" fill="hold" grpId="0" nodeType="afterEffect">
                                  <p:stCondLst>
                                    <p:cond delay="2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
                                        <p:tgtEl>
                                          <p:spTgt spid="17"/>
                                        </p:tgtEl>
                                      </p:cBhvr>
                                    </p:animEffect>
                                    <p:anim calcmode="lin" valueType="num">
                                      <p:cBhvr>
                                        <p:cTn id="37" dur="200" fill="hold"/>
                                        <p:tgtEl>
                                          <p:spTgt spid="17"/>
                                        </p:tgtEl>
                                        <p:attrNameLst>
                                          <p:attrName>ppt_x</p:attrName>
                                        </p:attrNameLst>
                                      </p:cBhvr>
                                      <p:tavLst>
                                        <p:tav tm="0">
                                          <p:val>
                                            <p:strVal val="#ppt_x"/>
                                          </p:val>
                                        </p:tav>
                                        <p:tav tm="100000">
                                          <p:val>
                                            <p:strVal val="#ppt_x"/>
                                          </p:val>
                                        </p:tav>
                                      </p:tavLst>
                                    </p:anim>
                                    <p:anim calcmode="lin" valueType="num">
                                      <p:cBhvr>
                                        <p:cTn id="38" dur="2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2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
                                        <p:tgtEl>
                                          <p:spTgt spid="13"/>
                                        </p:tgtEl>
                                      </p:cBhvr>
                                    </p:animEffect>
                                    <p:anim calcmode="lin" valueType="num">
                                      <p:cBhvr>
                                        <p:cTn id="43" dur="200" fill="hold"/>
                                        <p:tgtEl>
                                          <p:spTgt spid="13"/>
                                        </p:tgtEl>
                                        <p:attrNameLst>
                                          <p:attrName>ppt_x</p:attrName>
                                        </p:attrNameLst>
                                      </p:cBhvr>
                                      <p:tavLst>
                                        <p:tav tm="0">
                                          <p:val>
                                            <p:strVal val="#ppt_x"/>
                                          </p:val>
                                        </p:tav>
                                        <p:tav tm="100000">
                                          <p:val>
                                            <p:strVal val="#ppt_x"/>
                                          </p:val>
                                        </p:tav>
                                      </p:tavLst>
                                    </p:anim>
                                    <p:anim calcmode="lin" valueType="num">
                                      <p:cBhvr>
                                        <p:cTn id="44" dur="2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2900"/>
                            </p:stCondLst>
                            <p:childTnLst>
                              <p:par>
                                <p:cTn id="46" presetID="42" presetClass="entr" presetSubtype="0" fill="hold" grpId="0" nodeType="afterEffect">
                                  <p:stCondLst>
                                    <p:cond delay="2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
                                        <p:tgtEl>
                                          <p:spTgt spid="12"/>
                                        </p:tgtEl>
                                      </p:cBhvr>
                                    </p:animEffect>
                                    <p:anim calcmode="lin" valueType="num">
                                      <p:cBhvr>
                                        <p:cTn id="49" dur="200" fill="hold"/>
                                        <p:tgtEl>
                                          <p:spTgt spid="12"/>
                                        </p:tgtEl>
                                        <p:attrNameLst>
                                          <p:attrName>ppt_x</p:attrName>
                                        </p:attrNameLst>
                                      </p:cBhvr>
                                      <p:tavLst>
                                        <p:tav tm="0">
                                          <p:val>
                                            <p:strVal val="#ppt_x"/>
                                          </p:val>
                                        </p:tav>
                                        <p:tav tm="100000">
                                          <p:val>
                                            <p:strVal val="#ppt_x"/>
                                          </p:val>
                                        </p:tav>
                                      </p:tavLst>
                                    </p:anim>
                                    <p:anim calcmode="lin" valueType="num">
                                      <p:cBhvr>
                                        <p:cTn id="50" dur="2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3300"/>
                            </p:stCondLst>
                            <p:childTnLst>
                              <p:par>
                                <p:cTn id="52" presetID="42" presetClass="entr" presetSubtype="0" fill="hold" grpId="0" nodeType="afterEffect">
                                  <p:stCondLst>
                                    <p:cond delay="20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
                                        <p:tgtEl>
                                          <p:spTgt spid="11"/>
                                        </p:tgtEl>
                                      </p:cBhvr>
                                    </p:animEffect>
                                    <p:anim calcmode="lin" valueType="num">
                                      <p:cBhvr>
                                        <p:cTn id="55" dur="200" fill="hold"/>
                                        <p:tgtEl>
                                          <p:spTgt spid="11"/>
                                        </p:tgtEl>
                                        <p:attrNameLst>
                                          <p:attrName>ppt_x</p:attrName>
                                        </p:attrNameLst>
                                      </p:cBhvr>
                                      <p:tavLst>
                                        <p:tav tm="0">
                                          <p:val>
                                            <p:strVal val="#ppt_x"/>
                                          </p:val>
                                        </p:tav>
                                        <p:tav tm="100000">
                                          <p:val>
                                            <p:strVal val="#ppt_x"/>
                                          </p:val>
                                        </p:tav>
                                      </p:tavLst>
                                    </p:anim>
                                    <p:anim calcmode="lin" valueType="num">
                                      <p:cBhvr>
                                        <p:cTn id="56" dur="2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REST API</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7480834"/>
              </p:ext>
            </p:extLst>
          </p:nvPr>
        </p:nvGraphicFramePr>
        <p:xfrm>
          <a:off x="434741" y="3669306"/>
          <a:ext cx="11386581" cy="1854200"/>
        </p:xfrm>
        <a:graphic>
          <a:graphicData uri="http://schemas.openxmlformats.org/drawingml/2006/table">
            <a:tbl>
              <a:tblPr firstRow="1" bandRow="1">
                <a:tableStyleId>{5C22544A-7EE6-4342-B048-85BDC9FD1C3A}</a:tableStyleId>
              </a:tblPr>
              <a:tblGrid>
                <a:gridCol w="3795527"/>
                <a:gridCol w="3795527"/>
                <a:gridCol w="3795527"/>
              </a:tblGrid>
              <a:tr h="370840">
                <a:tc>
                  <a:txBody>
                    <a:bodyPr/>
                    <a:lstStyle/>
                    <a:p>
                      <a:r>
                        <a:rPr lang="en-US" dirty="0" smtClean="0"/>
                        <a:t>Action</a:t>
                      </a:r>
                      <a:endParaRPr lang="en-US" dirty="0"/>
                    </a:p>
                  </a:txBody>
                  <a:tcPr/>
                </a:tc>
                <a:tc>
                  <a:txBody>
                    <a:bodyPr/>
                    <a:lstStyle/>
                    <a:p>
                      <a:r>
                        <a:rPr lang="en-US" dirty="0" smtClean="0"/>
                        <a:t>HTTP Verb</a:t>
                      </a:r>
                      <a:endParaRPr lang="en-US" dirty="0"/>
                    </a:p>
                  </a:txBody>
                  <a:tcPr/>
                </a:tc>
                <a:tc>
                  <a:txBody>
                    <a:bodyPr/>
                    <a:lstStyle/>
                    <a:p>
                      <a:r>
                        <a:rPr lang="en-US" dirty="0" smtClean="0"/>
                        <a:t>URL Suffix</a:t>
                      </a:r>
                      <a:endParaRPr lang="en-US" dirty="0"/>
                    </a:p>
                  </a:txBody>
                  <a:tcPr/>
                </a:tc>
              </a:tr>
              <a:tr h="370840">
                <a:tc>
                  <a:txBody>
                    <a:bodyPr/>
                    <a:lstStyle/>
                    <a:p>
                      <a:r>
                        <a:rPr lang="en-US" dirty="0" smtClean="0"/>
                        <a:t>Create</a:t>
                      </a:r>
                      <a:endParaRPr lang="en-US" dirty="0"/>
                    </a:p>
                  </a:txBody>
                  <a:tcPr/>
                </a:tc>
                <a:tc>
                  <a:txBody>
                    <a:bodyPr/>
                    <a:lstStyle/>
                    <a:p>
                      <a:r>
                        <a:rPr lang="en-US" dirty="0" smtClean="0"/>
                        <a:t>POST</a:t>
                      </a:r>
                      <a:endParaRPr lang="en-US" dirty="0"/>
                    </a:p>
                  </a:txBody>
                  <a:tcPr/>
                </a:tc>
                <a:tc>
                  <a:txBody>
                    <a:bodyPr/>
                    <a:lstStyle/>
                    <a:p>
                      <a:r>
                        <a:rPr lang="en-US" dirty="0" smtClean="0"/>
                        <a:t>/</a:t>
                      </a:r>
                      <a:r>
                        <a:rPr lang="en-US" dirty="0" err="1" smtClean="0"/>
                        <a:t>TodoItem</a:t>
                      </a:r>
                      <a:endParaRPr lang="en-US" dirty="0"/>
                    </a:p>
                  </a:txBody>
                  <a:tcPr/>
                </a:tc>
              </a:tr>
              <a:tr h="370840">
                <a:tc>
                  <a:txBody>
                    <a:bodyPr/>
                    <a:lstStyle/>
                    <a:p>
                      <a:r>
                        <a:rPr lang="en-US" dirty="0" smtClean="0"/>
                        <a:t>Retrieve</a:t>
                      </a:r>
                      <a:endParaRPr lang="en-US" dirty="0"/>
                    </a:p>
                  </a:txBody>
                  <a:tcPr/>
                </a:tc>
                <a:tc>
                  <a:txBody>
                    <a:bodyPr/>
                    <a:lstStyle/>
                    <a:p>
                      <a:r>
                        <a:rPr lang="en-US" dirty="0" smtClean="0"/>
                        <a:t>GET</a:t>
                      </a:r>
                      <a:endParaRPr lang="en-US" dirty="0"/>
                    </a:p>
                  </a:txBody>
                  <a:tcPr/>
                </a:tc>
                <a:tc>
                  <a:txBody>
                    <a:bodyPr/>
                    <a:lstStyle/>
                    <a:p>
                      <a:r>
                        <a:rPr lang="en-US" dirty="0" smtClean="0"/>
                        <a:t>/</a:t>
                      </a:r>
                      <a:r>
                        <a:rPr lang="en-US" dirty="0" err="1" smtClean="0"/>
                        <a:t>TodoItem</a:t>
                      </a:r>
                      <a:r>
                        <a:rPr lang="en-US" dirty="0" smtClean="0"/>
                        <a:t>?$filter=id%3D42</a:t>
                      </a:r>
                      <a:endParaRPr lang="en-US" dirty="0"/>
                    </a:p>
                  </a:txBody>
                  <a:tcPr/>
                </a:tc>
              </a:tr>
              <a:tr h="370840">
                <a:tc>
                  <a:txBody>
                    <a:bodyPr/>
                    <a:lstStyle/>
                    <a:p>
                      <a:r>
                        <a:rPr lang="en-US" dirty="0" smtClean="0"/>
                        <a:t>Update</a:t>
                      </a:r>
                      <a:endParaRPr lang="en-US" dirty="0"/>
                    </a:p>
                  </a:txBody>
                  <a:tcPr/>
                </a:tc>
                <a:tc>
                  <a:txBody>
                    <a:bodyPr/>
                    <a:lstStyle/>
                    <a:p>
                      <a:r>
                        <a:rPr lang="en-US" dirty="0" smtClean="0"/>
                        <a:t>PATCH</a:t>
                      </a:r>
                      <a:endParaRPr lang="en-US" dirty="0"/>
                    </a:p>
                  </a:txBody>
                  <a:tcPr/>
                </a:tc>
                <a:tc>
                  <a:txBody>
                    <a:bodyPr/>
                    <a:lstStyle/>
                    <a:p>
                      <a:r>
                        <a:rPr lang="en-US" dirty="0" smtClean="0"/>
                        <a:t>/</a:t>
                      </a:r>
                      <a:r>
                        <a:rPr lang="en-US" dirty="0" err="1" smtClean="0"/>
                        <a:t>TodoItem</a:t>
                      </a:r>
                      <a:r>
                        <a:rPr lang="en-US" dirty="0" smtClean="0"/>
                        <a:t>/id</a:t>
                      </a:r>
                      <a:endParaRPr lang="en-US" dirty="0"/>
                    </a:p>
                  </a:txBody>
                  <a:tcPr/>
                </a:tc>
              </a:tr>
              <a:tr h="370840">
                <a:tc>
                  <a:txBody>
                    <a:bodyPr/>
                    <a:lstStyle/>
                    <a:p>
                      <a:r>
                        <a:rPr lang="en-US" dirty="0" smtClean="0"/>
                        <a:t>Delete</a:t>
                      </a:r>
                      <a:endParaRPr lang="en-US" dirty="0"/>
                    </a:p>
                  </a:txBody>
                  <a:tcPr/>
                </a:tc>
                <a:tc>
                  <a:txBody>
                    <a:bodyPr/>
                    <a:lstStyle/>
                    <a:p>
                      <a:r>
                        <a:rPr lang="en-US" dirty="0" smtClean="0"/>
                        <a:t>DELETE</a:t>
                      </a:r>
                      <a:endParaRPr lang="en-US" dirty="0"/>
                    </a:p>
                  </a:txBody>
                  <a:tcPr/>
                </a:tc>
                <a:tc>
                  <a:txBody>
                    <a:bodyPr/>
                    <a:lstStyle/>
                    <a:p>
                      <a:r>
                        <a:rPr lang="en-US" dirty="0" smtClean="0"/>
                        <a:t>/</a:t>
                      </a:r>
                      <a:r>
                        <a:rPr lang="en-US" dirty="0" err="1" smtClean="0"/>
                        <a:t>TodoItem</a:t>
                      </a:r>
                      <a:r>
                        <a:rPr lang="en-US" dirty="0" smtClean="0"/>
                        <a:t>/id</a:t>
                      </a:r>
                      <a:endParaRPr lang="en-US" dirty="0"/>
                    </a:p>
                  </a:txBody>
                  <a:tcPr/>
                </a:tc>
              </a:tr>
            </a:tbl>
          </a:graphicData>
        </a:graphic>
      </p:graphicFrame>
      <p:sp>
        <p:nvSpPr>
          <p:cNvPr id="6" name="TextBox 5"/>
          <p:cNvSpPr txBox="1"/>
          <p:nvPr/>
        </p:nvSpPr>
        <p:spPr>
          <a:xfrm>
            <a:off x="434741" y="2919663"/>
            <a:ext cx="7829708"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latin typeface="+mj-lt"/>
              </a:rPr>
              <a:t>Data Operations and their REST Equivalents</a:t>
            </a:r>
          </a:p>
        </p:txBody>
      </p:sp>
      <p:sp>
        <p:nvSpPr>
          <p:cNvPr id="7" name="TextBox 6"/>
          <p:cNvSpPr txBox="1"/>
          <p:nvPr/>
        </p:nvSpPr>
        <p:spPr>
          <a:xfrm>
            <a:off x="434741" y="1336424"/>
            <a:ext cx="5252079"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latin typeface="+mj-lt"/>
              </a:rPr>
              <a:t>Base REST API Endpoint URL</a:t>
            </a:r>
          </a:p>
        </p:txBody>
      </p:sp>
      <p:sp>
        <p:nvSpPr>
          <p:cNvPr id="8" name="Rectangle 7"/>
          <p:cNvSpPr/>
          <p:nvPr/>
        </p:nvSpPr>
        <p:spPr bwMode="auto">
          <a:xfrm>
            <a:off x="434741" y="2075087"/>
            <a:ext cx="11470105" cy="8445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http://Mobileservice.azure-mobile.net/tables</a:t>
            </a:r>
            <a:r>
              <a:rPr lang="en-US" sz="3200" dirty="0">
                <a:latin typeface="+mj-lt"/>
              </a:rPr>
              <a:t>/*</a:t>
            </a:r>
          </a:p>
        </p:txBody>
      </p:sp>
    </p:spTree>
    <p:extLst>
      <p:ext uri="{BB962C8B-B14F-4D97-AF65-F5344CB8AC3E}">
        <p14:creationId xmlns:p14="http://schemas.microsoft.com/office/powerpoint/2010/main" val="89164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JSON to SQL Type Mappings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3967074"/>
              </p:ext>
            </p:extLst>
          </p:nvPr>
        </p:nvGraphicFramePr>
        <p:xfrm>
          <a:off x="960121" y="1584963"/>
          <a:ext cx="10393679" cy="3339588"/>
        </p:xfrm>
        <a:graphic>
          <a:graphicData uri="http://schemas.openxmlformats.org/drawingml/2006/table">
            <a:tbl>
              <a:tblPr firstRow="1" firstCol="1" bandRow="1">
                <a:tableStyleId>{68D230F3-CF80-4859-8CE7-A43EE81993B5}</a:tableStyleId>
              </a:tblPr>
              <a:tblGrid>
                <a:gridCol w="4602480"/>
                <a:gridCol w="5791199"/>
              </a:tblGrid>
              <a:tr h="528320">
                <a:tc>
                  <a:txBody>
                    <a:bodyPr/>
                    <a:lstStyle/>
                    <a:p>
                      <a:pPr marL="0" marR="0">
                        <a:spcBef>
                          <a:spcPts val="0"/>
                        </a:spcBef>
                        <a:spcAft>
                          <a:spcPts val="0"/>
                        </a:spcAft>
                      </a:pPr>
                      <a:r>
                        <a:rPr lang="en-US" sz="2800" b="1" dirty="0">
                          <a:effectLst/>
                        </a:rPr>
                        <a:t>JSON Value</a:t>
                      </a:r>
                      <a:endParaRPr lang="en-US" sz="2800" b="1" dirty="0">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a:effectLst/>
                        </a:rPr>
                        <a:t>T-SQL Type</a:t>
                      </a:r>
                      <a:endParaRPr lang="en-US" sz="2800">
                        <a:effectLst/>
                        <a:latin typeface="Calibri"/>
                        <a:ea typeface="Calibri"/>
                        <a:cs typeface="Times New Roman"/>
                      </a:endParaRPr>
                    </a:p>
                  </a:txBody>
                  <a:tcPr marL="50800" marR="50800" marT="50800" marB="50800"/>
                </a:tc>
              </a:tr>
              <a:tr h="955040">
                <a:tc>
                  <a:txBody>
                    <a:bodyPr/>
                    <a:lstStyle/>
                    <a:p>
                      <a:pPr marL="0" marR="0">
                        <a:spcBef>
                          <a:spcPts val="0"/>
                        </a:spcBef>
                        <a:spcAft>
                          <a:spcPts val="0"/>
                        </a:spcAft>
                      </a:pPr>
                      <a:r>
                        <a:rPr lang="en-US" sz="2800" b="0" dirty="0">
                          <a:effectLst/>
                        </a:rPr>
                        <a:t>Numeric values (integer, decimal, floating point)</a:t>
                      </a:r>
                      <a:endParaRPr lang="en-US" sz="2800" b="0" dirty="0">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kern="1200" dirty="0" smtClean="0">
                          <a:solidFill>
                            <a:schemeClr val="tx1"/>
                          </a:solidFill>
                          <a:effectLst/>
                          <a:latin typeface="+mn-lt"/>
                          <a:ea typeface="+mn-ea"/>
                          <a:cs typeface="+mn-cs"/>
                        </a:rPr>
                        <a:t>Float</a:t>
                      </a:r>
                      <a:endParaRPr lang="en-US" sz="2800" kern="1200" dirty="0">
                        <a:solidFill>
                          <a:schemeClr val="tx1"/>
                        </a:solidFill>
                        <a:effectLst/>
                        <a:latin typeface="+mn-lt"/>
                        <a:ea typeface="+mn-ea"/>
                        <a:cs typeface="+mn-cs"/>
                      </a:endParaRPr>
                    </a:p>
                  </a:txBody>
                  <a:tcPr marL="50800" marR="50800" marT="50800" marB="50800"/>
                </a:tc>
              </a:tr>
              <a:tr h="528320">
                <a:tc>
                  <a:txBody>
                    <a:bodyPr/>
                    <a:lstStyle/>
                    <a:p>
                      <a:pPr marL="0" marR="0">
                        <a:spcBef>
                          <a:spcPts val="0"/>
                        </a:spcBef>
                        <a:spcAft>
                          <a:spcPts val="0"/>
                        </a:spcAft>
                      </a:pPr>
                      <a:r>
                        <a:rPr lang="en-US" sz="2800" b="0" dirty="0">
                          <a:effectLst/>
                        </a:rPr>
                        <a:t>Boolean </a:t>
                      </a:r>
                      <a:endParaRPr lang="en-US" sz="2800" b="0" dirty="0">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dirty="0">
                          <a:effectLst/>
                        </a:rPr>
                        <a:t>Bit</a:t>
                      </a:r>
                      <a:endParaRPr lang="en-US" sz="2800" dirty="0">
                        <a:solidFill>
                          <a:srgbClr val="FF0000"/>
                        </a:solidFill>
                        <a:effectLst/>
                        <a:latin typeface="Calibri"/>
                        <a:ea typeface="Calibri"/>
                        <a:cs typeface="Times New Roman"/>
                      </a:endParaRPr>
                    </a:p>
                  </a:txBody>
                  <a:tcPr marL="50800" marR="50800" marT="50800" marB="50800"/>
                </a:tc>
              </a:tr>
              <a:tr h="528320">
                <a:tc>
                  <a:txBody>
                    <a:bodyPr/>
                    <a:lstStyle/>
                    <a:p>
                      <a:pPr marL="0" marR="0">
                        <a:spcBef>
                          <a:spcPts val="0"/>
                        </a:spcBef>
                        <a:spcAft>
                          <a:spcPts val="0"/>
                        </a:spcAft>
                      </a:pPr>
                      <a:r>
                        <a:rPr lang="en-US" sz="2800" b="0" dirty="0" err="1">
                          <a:effectLst/>
                        </a:rPr>
                        <a:t>DateTime</a:t>
                      </a:r>
                      <a:endParaRPr lang="en-US" sz="2800" b="0" dirty="0">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dirty="0" err="1">
                          <a:effectLst/>
                        </a:rPr>
                        <a:t>DateTimeOffset</a:t>
                      </a:r>
                      <a:r>
                        <a:rPr lang="en-US" sz="2800" dirty="0">
                          <a:effectLst/>
                        </a:rPr>
                        <a:t>(3)</a:t>
                      </a:r>
                      <a:endParaRPr lang="en-US" sz="2800" dirty="0">
                        <a:solidFill>
                          <a:srgbClr val="FF0000"/>
                        </a:solidFill>
                        <a:effectLst/>
                        <a:latin typeface="Calibri"/>
                        <a:ea typeface="Calibri"/>
                        <a:cs typeface="Times New Roman"/>
                      </a:endParaRPr>
                    </a:p>
                  </a:txBody>
                  <a:tcPr marL="50800" marR="50800" marT="50800" marB="50800"/>
                </a:tc>
              </a:tr>
              <a:tr h="799588">
                <a:tc>
                  <a:txBody>
                    <a:bodyPr/>
                    <a:lstStyle/>
                    <a:p>
                      <a:pPr marL="0" marR="0">
                        <a:spcBef>
                          <a:spcPts val="0"/>
                        </a:spcBef>
                        <a:spcAft>
                          <a:spcPts val="0"/>
                        </a:spcAft>
                      </a:pPr>
                      <a:r>
                        <a:rPr lang="en-US" sz="2800" b="0" dirty="0">
                          <a:effectLst/>
                        </a:rPr>
                        <a:t>String </a:t>
                      </a:r>
                      <a:endParaRPr lang="en-US" sz="2800" b="0" dirty="0">
                        <a:effectLst/>
                        <a:latin typeface="Calibri"/>
                        <a:ea typeface="Calibri"/>
                        <a:cs typeface="Times New Roman"/>
                      </a:endParaRPr>
                    </a:p>
                  </a:txBody>
                  <a:tcPr marL="50800" marR="50800" marT="50800" marB="50800"/>
                </a:tc>
                <a:tc>
                  <a:txBody>
                    <a:bodyPr/>
                    <a:lstStyle/>
                    <a:p>
                      <a:pPr marL="0" marR="0">
                        <a:spcBef>
                          <a:spcPts val="0"/>
                        </a:spcBef>
                        <a:spcAft>
                          <a:spcPts val="0"/>
                        </a:spcAft>
                      </a:pPr>
                      <a:r>
                        <a:rPr lang="en-US" sz="2800" dirty="0" err="1" smtClean="0">
                          <a:effectLst/>
                        </a:rPr>
                        <a:t>Nvarchar</a:t>
                      </a:r>
                      <a:r>
                        <a:rPr lang="en-US" sz="2800" dirty="0" smtClean="0">
                          <a:effectLst/>
                        </a:rPr>
                        <a:t>(max)</a:t>
                      </a:r>
                      <a:endParaRPr lang="en-US" sz="2800" dirty="0">
                        <a:solidFill>
                          <a:srgbClr val="FF0000"/>
                        </a:solidFill>
                        <a:effectLst/>
                        <a:latin typeface="Calibri"/>
                        <a:ea typeface="Calibri"/>
                        <a:cs typeface="Times New Roman"/>
                      </a:endParaRPr>
                    </a:p>
                  </a:txBody>
                  <a:tcPr marL="50800" marR="50800" marT="50800" marB="50800"/>
                </a:tc>
              </a:tr>
            </a:tbl>
          </a:graphicData>
        </a:graphic>
      </p:graphicFrame>
    </p:spTree>
    <p:extLst>
      <p:ext uri="{BB962C8B-B14F-4D97-AF65-F5344CB8AC3E}">
        <p14:creationId xmlns:p14="http://schemas.microsoft.com/office/powerpoint/2010/main" val="60716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Postman </a:t>
            </a:r>
            <a:br>
              <a:rPr lang="en-US" dirty="0" smtClean="0">
                <a:solidFill>
                  <a:srgbClr val="292929"/>
                </a:solidFill>
              </a:rPr>
            </a:br>
            <a:r>
              <a:rPr lang="en-US" dirty="0" smtClean="0">
                <a:solidFill>
                  <a:srgbClr val="292929"/>
                </a:solidFill>
              </a:rPr>
              <a:t>&amp;</a:t>
            </a:r>
            <a:br>
              <a:rPr lang="en-US" dirty="0" smtClean="0">
                <a:solidFill>
                  <a:srgbClr val="292929"/>
                </a:solidFill>
              </a:rPr>
            </a:br>
            <a:r>
              <a:rPr lang="en-US" dirty="0" err="1" smtClean="0">
                <a:solidFill>
                  <a:srgbClr val="292929"/>
                </a:solidFill>
              </a:rPr>
              <a:t>Runscope</a:t>
            </a:r>
            <a:r>
              <a:rPr lang="en-US" dirty="0" smtClean="0">
                <a:solidFill>
                  <a:srgbClr val="292929"/>
                </a:solidFill>
              </a:rPr>
              <a:t> Demo</a:t>
            </a:r>
            <a:endParaRPr lang="en-US" dirty="0">
              <a:solidFill>
                <a:srgbClr val="292929"/>
              </a:solidFill>
            </a:endParaRPr>
          </a:p>
        </p:txBody>
      </p:sp>
    </p:spTree>
    <p:extLst>
      <p:ext uri="{BB962C8B-B14F-4D97-AF65-F5344CB8AC3E}">
        <p14:creationId xmlns:p14="http://schemas.microsoft.com/office/powerpoint/2010/main" val="11695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Sending Emails</a:t>
            </a:r>
            <a:endParaRPr lang="en-US" dirty="0">
              <a:solidFill>
                <a:srgbClr val="FFFFFF"/>
              </a:solidFill>
            </a:endParaRPr>
          </a:p>
        </p:txBody>
      </p:sp>
    </p:spTree>
    <p:extLst>
      <p:ext uri="{BB962C8B-B14F-4D97-AF65-F5344CB8AC3E}">
        <p14:creationId xmlns:p14="http://schemas.microsoft.com/office/powerpoint/2010/main" val="256110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775" y="134081"/>
            <a:ext cx="11990559" cy="6723678"/>
          </a:xfrm>
          <a:prstGeom prst="rect">
            <a:avLst/>
          </a:prstGeom>
        </p:spPr>
      </p:pic>
    </p:spTree>
    <p:extLst>
      <p:ext uri="{BB962C8B-B14F-4D97-AF65-F5344CB8AC3E}">
        <p14:creationId xmlns:p14="http://schemas.microsoft.com/office/powerpoint/2010/main" val="4161362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dirty="0" smtClean="0">
                <a:solidFill>
                  <a:srgbClr val="292929"/>
                </a:solidFill>
              </a:rPr>
              <a:t>Sending an Email</a:t>
            </a:r>
            <a:endParaRPr lang="en-US"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lnSpc>
                <a:spcPct val="60000"/>
              </a:lnSpc>
              <a:buNone/>
            </a:pPr>
            <a:r>
              <a:rPr lang="en-US" sz="800" b="1" dirty="0"/>
              <a:t>//</a:t>
            </a:r>
            <a:r>
              <a:rPr lang="en-US" sz="800" b="1" dirty="0" err="1"/>
              <a:t>var</a:t>
            </a:r>
            <a:r>
              <a:rPr lang="en-US" sz="800" b="1" dirty="0"/>
              <a:t> crypto = require('crypto');</a:t>
            </a:r>
          </a:p>
          <a:p>
            <a:pPr marL="0" indent="0">
              <a:lnSpc>
                <a:spcPct val="60000"/>
              </a:lnSpc>
              <a:buNone/>
            </a:pPr>
            <a:r>
              <a:rPr lang="en-US" sz="800" b="1" dirty="0"/>
              <a:t>//</a:t>
            </a:r>
            <a:r>
              <a:rPr lang="en-US" sz="800" b="1" dirty="0" err="1"/>
              <a:t>item.tempId</a:t>
            </a:r>
            <a:r>
              <a:rPr lang="en-US" sz="800" b="1" dirty="0"/>
              <a:t> = new Buffer(</a:t>
            </a:r>
            <a:r>
              <a:rPr lang="en-US" sz="800" b="1" dirty="0" err="1"/>
              <a:t>crypto.randomBytes</a:t>
            </a:r>
            <a:r>
              <a:rPr lang="en-US" sz="800" b="1" dirty="0"/>
              <a:t>(16)).</a:t>
            </a:r>
            <a:r>
              <a:rPr lang="en-US" sz="800" b="1" dirty="0" err="1"/>
              <a:t>toString</a:t>
            </a:r>
            <a:r>
              <a:rPr lang="en-US" sz="800" b="1" dirty="0"/>
              <a:t>('hex');</a:t>
            </a:r>
          </a:p>
          <a:p>
            <a:pPr marL="0" indent="0">
              <a:lnSpc>
                <a:spcPct val="60000"/>
              </a:lnSpc>
              <a:buNone/>
            </a:pPr>
            <a:endParaRPr lang="en-US" sz="800" b="1" dirty="0"/>
          </a:p>
          <a:p>
            <a:pPr marL="0" indent="0">
              <a:lnSpc>
                <a:spcPct val="60000"/>
              </a:lnSpc>
              <a:buNone/>
            </a:pPr>
            <a:r>
              <a:rPr lang="en-US" sz="800" b="1" dirty="0"/>
              <a:t>function </a:t>
            </a:r>
            <a:r>
              <a:rPr lang="en-US" sz="800" b="1" dirty="0" err="1"/>
              <a:t>sendEmail</a:t>
            </a:r>
            <a:r>
              <a:rPr lang="en-US" sz="800" b="1" dirty="0"/>
              <a:t>(item) {</a:t>
            </a:r>
          </a:p>
          <a:p>
            <a:pPr marL="0" indent="0">
              <a:lnSpc>
                <a:spcPct val="60000"/>
              </a:lnSpc>
              <a:buNone/>
            </a:pPr>
            <a:r>
              <a:rPr lang="en-US" sz="800" b="1" dirty="0"/>
              <a:t>    </a:t>
            </a:r>
            <a:r>
              <a:rPr lang="en-US" sz="800" b="1" dirty="0" err="1"/>
              <a:t>var</a:t>
            </a:r>
            <a:r>
              <a:rPr lang="en-US" sz="800" b="1" dirty="0"/>
              <a:t> </a:t>
            </a:r>
            <a:r>
              <a:rPr lang="en-US" sz="800" b="1" dirty="0" err="1"/>
              <a:t>sendgrid</a:t>
            </a:r>
            <a:r>
              <a:rPr lang="en-US" sz="800" b="1" dirty="0"/>
              <a:t> = new </a:t>
            </a:r>
            <a:r>
              <a:rPr lang="en-US" sz="800" b="1" dirty="0" err="1"/>
              <a:t>SendGrid</a:t>
            </a:r>
            <a:r>
              <a:rPr lang="en-US" sz="800" b="1" dirty="0"/>
              <a:t>('</a:t>
            </a:r>
            <a:r>
              <a:rPr lang="en-US" sz="800" b="1" dirty="0" err="1"/>
              <a:t>myaccount@azure.com</a:t>
            </a:r>
            <a:r>
              <a:rPr lang="en-US" sz="800" b="1" dirty="0"/>
              <a:t>', '</a:t>
            </a:r>
            <a:r>
              <a:rPr lang="en-US" sz="800" b="1" dirty="0" err="1"/>
              <a:t>mypassword</a:t>
            </a:r>
            <a:r>
              <a:rPr lang="en-US" sz="800" b="1" dirty="0"/>
              <a:t>');      </a:t>
            </a:r>
          </a:p>
          <a:p>
            <a:pPr marL="0" indent="0">
              <a:lnSpc>
                <a:spcPct val="60000"/>
              </a:lnSpc>
              <a:buNone/>
            </a:pPr>
            <a:r>
              <a:rPr lang="en-US" sz="800" b="1" dirty="0"/>
              <a:t>    </a:t>
            </a:r>
            <a:r>
              <a:rPr lang="en-US" sz="800" b="1" dirty="0" err="1"/>
              <a:t>var</a:t>
            </a:r>
            <a:r>
              <a:rPr lang="en-US" sz="800" b="1" dirty="0"/>
              <a:t> email = {</a:t>
            </a:r>
          </a:p>
          <a:p>
            <a:pPr marL="0" indent="0">
              <a:lnSpc>
                <a:spcPct val="60000"/>
              </a:lnSpc>
              <a:buNone/>
            </a:pPr>
            <a:r>
              <a:rPr lang="en-US" sz="800" b="1" dirty="0"/>
              <a:t>        to : </a:t>
            </a:r>
            <a:r>
              <a:rPr lang="en-US" sz="800" b="1" dirty="0" err="1"/>
              <a:t>item.email</a:t>
            </a:r>
            <a:r>
              <a:rPr lang="en-US" sz="800" b="1" dirty="0"/>
              <a:t>,</a:t>
            </a:r>
          </a:p>
          <a:p>
            <a:pPr marL="0" indent="0">
              <a:lnSpc>
                <a:spcPct val="60000"/>
              </a:lnSpc>
              <a:buNone/>
            </a:pPr>
            <a:r>
              <a:rPr lang="en-US" sz="800" b="1" dirty="0"/>
              <a:t>        from : '</a:t>
            </a:r>
            <a:r>
              <a:rPr lang="en-US" sz="800" b="1" dirty="0" err="1"/>
              <a:t>from-me@chrisrisner.com</a:t>
            </a:r>
            <a:r>
              <a:rPr lang="en-US" sz="800" b="1" dirty="0"/>
              <a:t>',</a:t>
            </a:r>
          </a:p>
          <a:p>
            <a:pPr marL="0" indent="0">
              <a:lnSpc>
                <a:spcPct val="60000"/>
              </a:lnSpc>
              <a:buNone/>
            </a:pPr>
            <a:r>
              <a:rPr lang="en-US" sz="800" b="1" dirty="0"/>
              <a:t>        subject : 'Welcome to </a:t>
            </a:r>
            <a:r>
              <a:rPr lang="en-US" sz="800" b="1" dirty="0" err="1"/>
              <a:t>MyApp</a:t>
            </a:r>
            <a:r>
              <a:rPr lang="en-US" sz="800" b="1" dirty="0"/>
              <a:t>',</a:t>
            </a:r>
          </a:p>
          <a:p>
            <a:pPr marL="0" indent="0">
              <a:lnSpc>
                <a:spcPct val="60000"/>
              </a:lnSpc>
              <a:buNone/>
            </a:pPr>
            <a:r>
              <a:rPr lang="en-US" sz="800" b="1" dirty="0"/>
              <a:t>        text: 'Thanks for installing My App!  Click this link to verify:\n\n'</a:t>
            </a:r>
          </a:p>
          <a:p>
            <a:pPr marL="0" indent="0">
              <a:lnSpc>
                <a:spcPct val="60000"/>
              </a:lnSpc>
              <a:buNone/>
            </a:pPr>
            <a:r>
              <a:rPr lang="en-US" sz="800" b="1" dirty="0"/>
              <a:t>        + 'http://</a:t>
            </a:r>
            <a:r>
              <a:rPr lang="en-US" sz="800" b="1" dirty="0" err="1"/>
              <a:t>myapp.azurewebsites.net</a:t>
            </a:r>
            <a:r>
              <a:rPr lang="en-US" sz="800" b="1" dirty="0"/>
              <a:t>/</a:t>
            </a:r>
            <a:r>
              <a:rPr lang="en-US" sz="800" b="1" dirty="0" err="1"/>
              <a:t>activate.html?id</a:t>
            </a:r>
            <a:r>
              <a:rPr lang="en-US" sz="800" b="1" dirty="0"/>
              <a:t>=' + </a:t>
            </a:r>
            <a:r>
              <a:rPr lang="en-US" sz="800" b="1" dirty="0" err="1"/>
              <a:t>item.id</a:t>
            </a:r>
            <a:r>
              <a:rPr lang="en-US" sz="800" b="1" dirty="0"/>
              <a:t> + '&amp;</a:t>
            </a:r>
            <a:r>
              <a:rPr lang="en-US" sz="800" b="1" dirty="0" err="1"/>
              <a:t>tid</a:t>
            </a:r>
            <a:r>
              <a:rPr lang="en-US" sz="800" b="1" dirty="0"/>
              <a:t>=' + </a:t>
            </a:r>
            <a:r>
              <a:rPr lang="en-US" sz="800" b="1" dirty="0" err="1"/>
              <a:t>item.tempId</a:t>
            </a:r>
            <a:r>
              <a:rPr lang="en-US" sz="800" b="1" dirty="0"/>
              <a:t>,</a:t>
            </a:r>
          </a:p>
          <a:p>
            <a:pPr marL="0" indent="0">
              <a:lnSpc>
                <a:spcPct val="60000"/>
              </a:lnSpc>
              <a:buNone/>
            </a:pPr>
            <a:r>
              <a:rPr lang="en-US" sz="800" b="1" dirty="0"/>
              <a:t>        </a:t>
            </a:r>
            <a:r>
              <a:rPr lang="en-US" sz="800" b="1" dirty="0" err="1"/>
              <a:t>createDate</a:t>
            </a:r>
            <a:r>
              <a:rPr lang="en-US" sz="800" b="1" dirty="0"/>
              <a:t> : new Date()</a:t>
            </a:r>
          </a:p>
          <a:p>
            <a:pPr marL="0" indent="0">
              <a:lnSpc>
                <a:spcPct val="60000"/>
              </a:lnSpc>
              <a:buNone/>
            </a:pPr>
            <a:r>
              <a:rPr lang="en-US" sz="800" b="1" dirty="0"/>
              <a:t>    };</a:t>
            </a:r>
          </a:p>
          <a:p>
            <a:pPr marL="0" indent="0">
              <a:lnSpc>
                <a:spcPct val="60000"/>
              </a:lnSpc>
              <a:buNone/>
            </a:pPr>
            <a:endParaRPr lang="en-US" sz="800" b="1" dirty="0"/>
          </a:p>
          <a:p>
            <a:pPr marL="0" indent="0">
              <a:lnSpc>
                <a:spcPct val="60000"/>
              </a:lnSpc>
              <a:buNone/>
            </a:pPr>
            <a:r>
              <a:rPr lang="en-US" sz="800" b="1" dirty="0"/>
              <a:t>    </a:t>
            </a:r>
            <a:r>
              <a:rPr lang="en-US" sz="800" b="1" dirty="0" err="1"/>
              <a:t>sendgrid.send</a:t>
            </a:r>
            <a:r>
              <a:rPr lang="en-US" sz="800" b="1" dirty="0"/>
              <a:t>({</a:t>
            </a:r>
          </a:p>
          <a:p>
            <a:pPr marL="0" indent="0">
              <a:lnSpc>
                <a:spcPct val="60000"/>
              </a:lnSpc>
              <a:buNone/>
            </a:pPr>
            <a:r>
              <a:rPr lang="en-US" sz="800" b="1" dirty="0"/>
              <a:t>        to: </a:t>
            </a:r>
            <a:r>
              <a:rPr lang="en-US" sz="800" b="1" dirty="0" err="1"/>
              <a:t>item.email</a:t>
            </a:r>
            <a:r>
              <a:rPr lang="en-US" sz="800" b="1" dirty="0"/>
              <a:t>,</a:t>
            </a:r>
          </a:p>
          <a:p>
            <a:pPr marL="0" indent="0">
              <a:lnSpc>
                <a:spcPct val="60000"/>
              </a:lnSpc>
              <a:buNone/>
            </a:pPr>
            <a:r>
              <a:rPr lang="en-US" sz="800" b="1" dirty="0"/>
              <a:t>        from: </a:t>
            </a:r>
            <a:r>
              <a:rPr lang="en-US" sz="800" b="1" dirty="0" err="1"/>
              <a:t>email.from</a:t>
            </a:r>
            <a:r>
              <a:rPr lang="en-US" sz="800" b="1" dirty="0"/>
              <a:t>,</a:t>
            </a:r>
          </a:p>
          <a:p>
            <a:pPr marL="0" indent="0">
              <a:lnSpc>
                <a:spcPct val="60000"/>
              </a:lnSpc>
              <a:buNone/>
            </a:pPr>
            <a:r>
              <a:rPr lang="en-US" sz="800" b="1" dirty="0"/>
              <a:t>        subject: </a:t>
            </a:r>
            <a:r>
              <a:rPr lang="en-US" sz="800" b="1" dirty="0" err="1"/>
              <a:t>email.subject</a:t>
            </a:r>
            <a:r>
              <a:rPr lang="en-US" sz="800" b="1" dirty="0"/>
              <a:t>,</a:t>
            </a:r>
          </a:p>
          <a:p>
            <a:pPr marL="0" indent="0">
              <a:lnSpc>
                <a:spcPct val="60000"/>
              </a:lnSpc>
              <a:buNone/>
            </a:pPr>
            <a:r>
              <a:rPr lang="en-US" sz="800" b="1" dirty="0"/>
              <a:t>        text: </a:t>
            </a:r>
            <a:r>
              <a:rPr lang="en-US" sz="800" b="1" dirty="0" err="1"/>
              <a:t>email.text</a:t>
            </a:r>
            <a:endParaRPr lang="en-US" sz="800" b="1" dirty="0"/>
          </a:p>
          <a:p>
            <a:pPr marL="0" indent="0">
              <a:lnSpc>
                <a:spcPct val="60000"/>
              </a:lnSpc>
              <a:buNone/>
            </a:pPr>
            <a:r>
              <a:rPr lang="en-US" sz="800" b="1" dirty="0"/>
              <a:t>    }, function(success, message) {</a:t>
            </a:r>
          </a:p>
          <a:p>
            <a:pPr marL="0" indent="0">
              <a:lnSpc>
                <a:spcPct val="60000"/>
              </a:lnSpc>
              <a:buNone/>
            </a:pPr>
            <a:r>
              <a:rPr lang="en-US" sz="800" b="1" dirty="0"/>
              <a:t>        // If the email failed to send, log it as an error so we can investigate</a:t>
            </a:r>
          </a:p>
          <a:p>
            <a:pPr marL="0" indent="0">
              <a:lnSpc>
                <a:spcPct val="60000"/>
              </a:lnSpc>
              <a:buNone/>
            </a:pPr>
            <a:r>
              <a:rPr lang="en-US" sz="800" b="1" dirty="0"/>
              <a:t>        if (!success) {</a:t>
            </a:r>
          </a:p>
          <a:p>
            <a:pPr marL="0" indent="0">
              <a:lnSpc>
                <a:spcPct val="60000"/>
              </a:lnSpc>
              <a:buNone/>
            </a:pPr>
            <a:r>
              <a:rPr lang="en-US" sz="800" b="1" dirty="0"/>
              <a:t>            </a:t>
            </a:r>
            <a:r>
              <a:rPr lang="en-US" sz="800" b="1" dirty="0" err="1"/>
              <a:t>console.error</a:t>
            </a:r>
            <a:r>
              <a:rPr lang="en-US" sz="800" b="1" dirty="0"/>
              <a:t>(message);</a:t>
            </a:r>
          </a:p>
          <a:p>
            <a:pPr marL="0" indent="0">
              <a:lnSpc>
                <a:spcPct val="60000"/>
              </a:lnSpc>
              <a:buNone/>
            </a:pPr>
            <a:r>
              <a:rPr lang="en-US" sz="800" b="1" dirty="0"/>
              <a:t>        } else {</a:t>
            </a:r>
          </a:p>
          <a:p>
            <a:pPr marL="0" indent="0">
              <a:lnSpc>
                <a:spcPct val="60000"/>
              </a:lnSpc>
              <a:buNone/>
            </a:pPr>
            <a:r>
              <a:rPr lang="en-US" sz="800" b="1" dirty="0"/>
              <a:t>            </a:t>
            </a:r>
            <a:r>
              <a:rPr lang="en-US" sz="800" b="1" dirty="0" err="1"/>
              <a:t>saveSentEmail</a:t>
            </a:r>
            <a:r>
              <a:rPr lang="en-US" sz="800" b="1" dirty="0"/>
              <a:t>(email);</a:t>
            </a:r>
          </a:p>
          <a:p>
            <a:pPr marL="0" indent="0">
              <a:lnSpc>
                <a:spcPct val="60000"/>
              </a:lnSpc>
              <a:buNone/>
            </a:pPr>
            <a:r>
              <a:rPr lang="en-US" sz="800" b="1" dirty="0"/>
              <a:t>        }</a:t>
            </a:r>
          </a:p>
          <a:p>
            <a:pPr marL="0" indent="0">
              <a:lnSpc>
                <a:spcPct val="60000"/>
              </a:lnSpc>
              <a:buNone/>
            </a:pPr>
            <a:r>
              <a:rPr lang="en-US" sz="800" b="1" dirty="0"/>
              <a:t>    });</a:t>
            </a:r>
          </a:p>
          <a:p>
            <a:pPr marL="0" indent="0">
              <a:lnSpc>
                <a:spcPct val="60000"/>
              </a:lnSpc>
              <a:buNone/>
            </a:pPr>
            <a:r>
              <a:rPr lang="en-US" sz="800" b="1" dirty="0"/>
              <a:t>}</a:t>
            </a:r>
          </a:p>
          <a:p>
            <a:pPr marL="0" indent="0">
              <a:lnSpc>
                <a:spcPct val="60000"/>
              </a:lnSpc>
              <a:buNone/>
            </a:pPr>
            <a:endParaRPr lang="en-US" sz="400" b="1" dirty="0"/>
          </a:p>
        </p:txBody>
      </p:sp>
      <p:sp>
        <p:nvSpPr>
          <p:cNvPr id="4" name="Rectangle 3"/>
          <p:cNvSpPr/>
          <p:nvPr/>
        </p:nvSpPr>
        <p:spPr bwMode="auto">
          <a:xfrm>
            <a:off x="350837" y="1135062"/>
            <a:ext cx="4191000" cy="3810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79437" y="1973262"/>
            <a:ext cx="3962400" cy="1524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579437" y="2201862"/>
            <a:ext cx="5181600" cy="16002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79437" y="3954462"/>
            <a:ext cx="1905000" cy="1219200"/>
          </a:xfrm>
          <a:prstGeom prst="rect">
            <a:avLst/>
          </a:prstGeom>
          <a:solidFill>
            <a:schemeClr val="tx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0310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Setting up </a:t>
            </a:r>
            <a:r>
              <a:rPr lang="en-US" dirty="0" err="1" smtClean="0">
                <a:solidFill>
                  <a:srgbClr val="292929"/>
                </a:solidFill>
              </a:rPr>
              <a:t>SendGrid</a:t>
            </a:r>
            <a:r>
              <a:rPr lang="en-US" smtClean="0">
                <a:solidFill>
                  <a:srgbClr val="292929"/>
                </a:solidFill>
              </a:rPr>
              <a:t> Demo</a:t>
            </a:r>
            <a:endParaRPr lang="en-US" dirty="0">
              <a:solidFill>
                <a:srgbClr val="292929"/>
              </a:solidFill>
            </a:endParaRPr>
          </a:p>
        </p:txBody>
      </p:sp>
    </p:spTree>
    <p:extLst>
      <p:ext uri="{BB962C8B-B14F-4D97-AF65-F5344CB8AC3E}">
        <p14:creationId xmlns:p14="http://schemas.microsoft.com/office/powerpoint/2010/main" val="216778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The CLI</a:t>
            </a:r>
            <a:endParaRPr lang="en-US" dirty="0">
              <a:solidFill>
                <a:srgbClr val="FFFFFF"/>
              </a:solidFill>
            </a:endParaRPr>
          </a:p>
        </p:txBody>
      </p:sp>
    </p:spTree>
    <p:extLst>
      <p:ext uri="{BB962C8B-B14F-4D97-AF65-F5344CB8AC3E}">
        <p14:creationId xmlns:p14="http://schemas.microsoft.com/office/powerpoint/2010/main" val="180343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2590798" cy="912813"/>
          </a:xfrm>
        </p:spPr>
        <p:txBody>
          <a:bodyPr/>
          <a:lstStyle/>
          <a:p>
            <a:r>
              <a:rPr lang="en-US" dirty="0" smtClean="0">
                <a:solidFill>
                  <a:srgbClr val="292929"/>
                </a:solidFill>
              </a:rPr>
              <a:t>It’s awe</a:t>
            </a:r>
            <a:endParaRPr lang="en-US" dirty="0">
              <a:solidFill>
                <a:srgbClr val="292929"/>
              </a:solidFill>
            </a:endParaRPr>
          </a:p>
        </p:txBody>
      </p:sp>
      <p:sp>
        <p:nvSpPr>
          <p:cNvPr id="4" name="Title 1"/>
          <p:cNvSpPr txBox="1">
            <a:spLocks/>
          </p:cNvSpPr>
          <p:nvPr/>
        </p:nvSpPr>
        <p:spPr>
          <a:xfrm>
            <a:off x="3170239" y="830262"/>
            <a:ext cx="6553198" cy="912813"/>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16600" dirty="0" smtClean="0">
                <a:solidFill>
                  <a:srgbClr val="292929"/>
                </a:solidFill>
              </a:rPr>
              <a:t>SOME</a:t>
            </a:r>
            <a:endParaRPr lang="en-US" sz="16600" dirty="0">
              <a:solidFill>
                <a:srgbClr val="292929"/>
              </a:solidFill>
            </a:endParaRPr>
          </a:p>
        </p:txBody>
      </p:sp>
    </p:spTree>
    <p:extLst>
      <p:ext uri="{BB962C8B-B14F-4D97-AF65-F5344CB8AC3E}">
        <p14:creationId xmlns:p14="http://schemas.microsoft.com/office/powerpoint/2010/main" val="268883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CLI Demo</a:t>
            </a:r>
            <a:endParaRPr lang="en-US" dirty="0">
              <a:solidFill>
                <a:srgbClr val="292929"/>
              </a:solidFill>
            </a:endParaRPr>
          </a:p>
        </p:txBody>
      </p:sp>
    </p:spTree>
    <p:extLst>
      <p:ext uri="{BB962C8B-B14F-4D97-AF65-F5344CB8AC3E}">
        <p14:creationId xmlns:p14="http://schemas.microsoft.com/office/powerpoint/2010/main" val="243677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pic>
        <p:nvPicPr>
          <p:cNvPr id="8" name="Picture 7" descr="xplat-log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7" y="1668462"/>
            <a:ext cx="3810794" cy="3810794"/>
          </a:xfrm>
          <a:prstGeom prst="rect">
            <a:avLst/>
          </a:prstGeom>
        </p:spPr>
      </p:pic>
      <p:sp>
        <p:nvSpPr>
          <p:cNvPr id="9" name="Rectangle 8"/>
          <p:cNvSpPr/>
          <p:nvPr/>
        </p:nvSpPr>
        <p:spPr bwMode="auto">
          <a:xfrm>
            <a:off x="4541837" y="1973262"/>
            <a:ext cx="3657600" cy="11557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latin typeface="+mj-lt"/>
                <a:ea typeface="Segoe UI" pitchFamily="34" charset="0"/>
                <a:cs typeface="Segoe UI" pitchFamily="34" charset="0"/>
              </a:rPr>
              <a:t>Mobile Services Recap</a:t>
            </a:r>
          </a:p>
        </p:txBody>
      </p:sp>
      <p:sp>
        <p:nvSpPr>
          <p:cNvPr id="10" name="Rectangle 9"/>
          <p:cNvSpPr/>
          <p:nvPr/>
        </p:nvSpPr>
        <p:spPr bwMode="auto">
          <a:xfrm>
            <a:off x="4541837" y="3244740"/>
            <a:ext cx="3657600" cy="11557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latin typeface="+mj-lt"/>
                <a:ea typeface="Segoe UI" pitchFamily="34" charset="0"/>
                <a:cs typeface="Segoe UI" pitchFamily="34" charset="0"/>
              </a:rPr>
              <a:t>Tricks</a:t>
            </a:r>
          </a:p>
        </p:txBody>
      </p:sp>
      <p:sp>
        <p:nvSpPr>
          <p:cNvPr id="11" name="Rectangle 10"/>
          <p:cNvSpPr/>
          <p:nvPr/>
        </p:nvSpPr>
        <p:spPr bwMode="auto">
          <a:xfrm>
            <a:off x="8659451" y="1973262"/>
            <a:ext cx="3657600" cy="11557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latin typeface="+mj-lt"/>
                <a:ea typeface="Segoe UI" pitchFamily="34" charset="0"/>
                <a:cs typeface="Segoe UI" pitchFamily="34" charset="0"/>
              </a:rPr>
              <a:t>Tips</a:t>
            </a:r>
          </a:p>
        </p:txBody>
      </p:sp>
      <p:sp>
        <p:nvSpPr>
          <p:cNvPr id="12" name="Rectangle 11"/>
          <p:cNvSpPr/>
          <p:nvPr/>
        </p:nvSpPr>
        <p:spPr bwMode="auto">
          <a:xfrm>
            <a:off x="8659451" y="3244740"/>
            <a:ext cx="3657600" cy="11557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latin typeface="+mj-lt"/>
                <a:ea typeface="Segoe UI" pitchFamily="34" charset="0"/>
                <a:cs typeface="Segoe UI" pitchFamily="34" charset="0"/>
              </a:rPr>
              <a:t>Tips</a:t>
            </a:r>
          </a:p>
        </p:txBody>
      </p:sp>
      <p:sp>
        <p:nvSpPr>
          <p:cNvPr id="13" name="Rectangle 12"/>
          <p:cNvSpPr/>
          <p:nvPr/>
        </p:nvSpPr>
        <p:spPr bwMode="auto">
          <a:xfrm>
            <a:off x="4539023" y="4553018"/>
            <a:ext cx="3657600" cy="11557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latin typeface="+mj-lt"/>
                <a:ea typeface="Segoe UI" pitchFamily="34" charset="0"/>
                <a:cs typeface="Segoe UI" pitchFamily="34" charset="0"/>
              </a:rPr>
              <a:t>Tricks</a:t>
            </a:r>
          </a:p>
        </p:txBody>
      </p:sp>
      <p:sp>
        <p:nvSpPr>
          <p:cNvPr id="14" name="Rectangle 13"/>
          <p:cNvSpPr/>
          <p:nvPr/>
        </p:nvSpPr>
        <p:spPr bwMode="auto">
          <a:xfrm>
            <a:off x="8656637" y="4553018"/>
            <a:ext cx="3657600" cy="11557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latin typeface="+mj-lt"/>
                <a:ea typeface="Segoe UI" pitchFamily="34" charset="0"/>
                <a:cs typeface="Segoe UI" pitchFamily="34" charset="0"/>
              </a:rPr>
              <a:t>Questions</a:t>
            </a:r>
          </a:p>
        </p:txBody>
      </p:sp>
    </p:spTree>
    <p:extLst>
      <p:ext uri="{BB962C8B-B14F-4D97-AF65-F5344CB8AC3E}">
        <p14:creationId xmlns:p14="http://schemas.microsoft.com/office/powerpoint/2010/main" val="1865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Service Filters and </a:t>
            </a:r>
            <a:r>
              <a:rPr lang="en-US" dirty="0" err="1" smtClean="0">
                <a:solidFill>
                  <a:srgbClr val="FFFFFF"/>
                </a:solidFill>
              </a:rPr>
              <a:t>DelegatingHandlers</a:t>
            </a:r>
            <a:endParaRPr lang="en-US" dirty="0">
              <a:solidFill>
                <a:srgbClr val="FFFFFF"/>
              </a:solidFill>
            </a:endParaRPr>
          </a:p>
        </p:txBody>
      </p:sp>
    </p:spTree>
    <p:extLst>
      <p:ext uri="{BB962C8B-B14F-4D97-AF65-F5344CB8AC3E}">
        <p14:creationId xmlns:p14="http://schemas.microsoft.com/office/powerpoint/2010/main" val="82563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Client side</a:t>
            </a:r>
            <a:br>
              <a:rPr lang="en-US" dirty="0" smtClean="0">
                <a:solidFill>
                  <a:srgbClr val="292929"/>
                </a:solidFill>
              </a:rPr>
            </a:br>
            <a:r>
              <a:rPr lang="en-US" dirty="0" smtClean="0">
                <a:solidFill>
                  <a:srgbClr val="292929"/>
                </a:solidFill>
              </a:rPr>
              <a:t>Intercepts requests</a:t>
            </a:r>
            <a:br>
              <a:rPr lang="en-US" dirty="0" smtClean="0">
                <a:solidFill>
                  <a:srgbClr val="292929"/>
                </a:solidFill>
              </a:rPr>
            </a:br>
            <a:r>
              <a:rPr lang="en-US" dirty="0" smtClean="0">
                <a:solidFill>
                  <a:srgbClr val="292929"/>
                </a:solidFill>
              </a:rPr>
              <a:t>Intercepts responses</a:t>
            </a:r>
            <a:endParaRPr lang="en-US" dirty="0">
              <a:solidFill>
                <a:srgbClr val="292929"/>
              </a:solidFill>
            </a:endParaRPr>
          </a:p>
        </p:txBody>
      </p:sp>
    </p:spTree>
    <p:extLst>
      <p:ext uri="{BB962C8B-B14F-4D97-AF65-F5344CB8AC3E}">
        <p14:creationId xmlns:p14="http://schemas.microsoft.com/office/powerpoint/2010/main" val="399578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Sending Version Info with Each Request</a:t>
            </a:r>
            <a:endParaRPr lang="en-US" sz="4800"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lnSpc>
                <a:spcPct val="50000"/>
              </a:lnSpc>
              <a:buNone/>
            </a:pPr>
            <a:r>
              <a:rPr lang="en-US" sz="1200" b="1" dirty="0"/>
              <a:t>- (void)</a:t>
            </a:r>
            <a:r>
              <a:rPr lang="en-US" sz="1200" b="1" dirty="0" err="1"/>
              <a:t>handleRequest</a:t>
            </a:r>
            <a:r>
              <a:rPr lang="en-US" sz="1200" b="1" dirty="0"/>
              <a:t>:(</a:t>
            </a:r>
            <a:r>
              <a:rPr lang="en-US" sz="1200" b="1" dirty="0" err="1"/>
              <a:t>NSURLRequest</a:t>
            </a:r>
            <a:r>
              <a:rPr lang="en-US" sz="1200" b="1" dirty="0"/>
              <a:t> *)request next:(</a:t>
            </a:r>
            <a:r>
              <a:rPr lang="en-US" sz="1200" b="1" dirty="0" err="1"/>
              <a:t>MSFilterNextBlock</a:t>
            </a:r>
            <a:r>
              <a:rPr lang="en-US" sz="1200" b="1" dirty="0"/>
              <a:t>)next response:(</a:t>
            </a:r>
            <a:r>
              <a:rPr lang="en-US" sz="1200" b="1" dirty="0" err="1"/>
              <a:t>MSFilterResponseBlock</a:t>
            </a:r>
            <a:r>
              <a:rPr lang="en-US" sz="1200" b="1" dirty="0"/>
              <a:t>)response</a:t>
            </a:r>
          </a:p>
          <a:p>
            <a:pPr marL="0" indent="0">
              <a:lnSpc>
                <a:spcPct val="50000"/>
              </a:lnSpc>
              <a:buNone/>
            </a:pPr>
            <a:r>
              <a:rPr lang="en-US" sz="1200" b="1" dirty="0"/>
              <a:t>{</a:t>
            </a:r>
          </a:p>
          <a:p>
            <a:pPr marL="0" indent="0">
              <a:lnSpc>
                <a:spcPct val="50000"/>
              </a:lnSpc>
              <a:buNone/>
            </a:pPr>
            <a:r>
              <a:rPr lang="en-US" sz="1200" b="1" dirty="0"/>
              <a:t>    </a:t>
            </a:r>
            <a:r>
              <a:rPr lang="en-US" sz="1200" b="1" dirty="0" err="1"/>
              <a:t>MSFilterResponseBlock</a:t>
            </a:r>
            <a:r>
              <a:rPr lang="en-US" sz="1200" b="1" dirty="0"/>
              <a:t> </a:t>
            </a:r>
            <a:r>
              <a:rPr lang="en-US" sz="1200" b="1" dirty="0" err="1"/>
              <a:t>wrappedResponse</a:t>
            </a:r>
            <a:r>
              <a:rPr lang="en-US" sz="1200" b="1" dirty="0"/>
              <a:t> = ^(</a:t>
            </a:r>
            <a:r>
              <a:rPr lang="en-US" sz="1200" b="1" dirty="0" err="1"/>
              <a:t>NSHTTPURLResponse</a:t>
            </a:r>
            <a:r>
              <a:rPr lang="en-US" sz="1200" b="1" dirty="0"/>
              <a:t> *</a:t>
            </a:r>
            <a:r>
              <a:rPr lang="en-US" sz="1200" b="1" dirty="0" err="1"/>
              <a:t>innerResponse</a:t>
            </a:r>
            <a:r>
              <a:rPr lang="en-US" sz="1200" b="1" dirty="0"/>
              <a:t>, </a:t>
            </a:r>
            <a:r>
              <a:rPr lang="en-US" sz="1200" b="1" dirty="0" err="1"/>
              <a:t>NSData</a:t>
            </a:r>
            <a:r>
              <a:rPr lang="en-US" sz="1200" b="1" dirty="0"/>
              <a:t> *data, </a:t>
            </a:r>
            <a:r>
              <a:rPr lang="en-US" sz="1200" b="1" dirty="0" err="1"/>
              <a:t>NSError</a:t>
            </a:r>
            <a:r>
              <a:rPr lang="en-US" sz="1200" b="1" dirty="0"/>
              <a:t> *error) {</a:t>
            </a:r>
          </a:p>
          <a:p>
            <a:pPr marL="0" indent="0">
              <a:lnSpc>
                <a:spcPct val="50000"/>
              </a:lnSpc>
              <a:buNone/>
            </a:pPr>
            <a:r>
              <a:rPr lang="en-US" sz="1200" b="1" dirty="0"/>
              <a:t>        response(</a:t>
            </a:r>
            <a:r>
              <a:rPr lang="en-US" sz="1200" b="1" dirty="0" err="1"/>
              <a:t>innerResponse</a:t>
            </a:r>
            <a:r>
              <a:rPr lang="en-US" sz="1200" b="1" dirty="0"/>
              <a:t>, data, error);</a:t>
            </a:r>
          </a:p>
          <a:p>
            <a:pPr marL="0" indent="0">
              <a:lnSpc>
                <a:spcPct val="50000"/>
              </a:lnSpc>
              <a:buNone/>
            </a:pPr>
            <a:r>
              <a:rPr lang="en-US" sz="1200" b="1" dirty="0"/>
              <a:t>    };</a:t>
            </a:r>
          </a:p>
          <a:p>
            <a:pPr marL="0" indent="0">
              <a:lnSpc>
                <a:spcPct val="50000"/>
              </a:lnSpc>
              <a:buNone/>
            </a:pPr>
            <a:r>
              <a:rPr lang="en-US" sz="1200" b="1" dirty="0"/>
              <a:t>    </a:t>
            </a:r>
          </a:p>
          <a:p>
            <a:pPr marL="0" indent="0">
              <a:lnSpc>
                <a:spcPct val="50000"/>
              </a:lnSpc>
              <a:buNone/>
            </a:pPr>
            <a:r>
              <a:rPr lang="en-US" sz="1200" b="1" dirty="0"/>
              <a:t>    // add additional versioning information to the </a:t>
            </a:r>
            <a:r>
              <a:rPr lang="en-US" sz="1200" b="1" dirty="0" err="1"/>
              <a:t>querystring</a:t>
            </a:r>
            <a:r>
              <a:rPr lang="en-US" sz="1200" b="1" dirty="0"/>
              <a:t> for versioning purposes</a:t>
            </a:r>
          </a:p>
          <a:p>
            <a:pPr marL="0" indent="0">
              <a:lnSpc>
                <a:spcPct val="50000"/>
              </a:lnSpc>
              <a:buNone/>
            </a:pPr>
            <a:r>
              <a:rPr lang="en-US" sz="1200" b="1" dirty="0"/>
              <a:t>    </a:t>
            </a:r>
            <a:r>
              <a:rPr lang="en-US" sz="1200" b="1" dirty="0" err="1"/>
              <a:t>NSString</a:t>
            </a:r>
            <a:r>
              <a:rPr lang="en-US" sz="1200" b="1" dirty="0"/>
              <a:t> *append = [</a:t>
            </a:r>
            <a:r>
              <a:rPr lang="en-US" sz="1200" b="1" dirty="0" err="1"/>
              <a:t>NSString</a:t>
            </a:r>
            <a:r>
              <a:rPr lang="en-US" sz="1200" b="1" dirty="0"/>
              <a:t> </a:t>
            </a:r>
            <a:r>
              <a:rPr lang="en-US" sz="1200" b="1" dirty="0" err="1"/>
              <a:t>stringWithFormat</a:t>
            </a:r>
            <a:r>
              <a:rPr lang="en-US" sz="1200" b="1" dirty="0"/>
              <a:t>:@"build=%@&amp;version=%@", </a:t>
            </a:r>
            <a:r>
              <a:rPr lang="en-US" sz="1200" b="1" dirty="0" err="1"/>
              <a:t>self.build</a:t>
            </a:r>
            <a:r>
              <a:rPr lang="en-US" sz="1200" b="1" dirty="0"/>
              <a:t>, </a:t>
            </a:r>
            <a:r>
              <a:rPr lang="en-US" sz="1200" b="1" dirty="0" err="1"/>
              <a:t>self.version</a:t>
            </a:r>
            <a:r>
              <a:rPr lang="en-US" sz="1200" b="1" dirty="0"/>
              <a:t>];</a:t>
            </a:r>
          </a:p>
          <a:p>
            <a:pPr marL="0" indent="0">
              <a:lnSpc>
                <a:spcPct val="50000"/>
              </a:lnSpc>
              <a:buNone/>
            </a:pPr>
            <a:r>
              <a:rPr lang="en-US" sz="1200" b="1" dirty="0"/>
              <a:t>    NSURL *</a:t>
            </a:r>
            <a:r>
              <a:rPr lang="en-US" sz="1200" b="1" dirty="0" err="1"/>
              <a:t>url</a:t>
            </a:r>
            <a:r>
              <a:rPr lang="en-US" sz="1200" b="1" dirty="0"/>
              <a:t> = nil;</a:t>
            </a:r>
          </a:p>
          <a:p>
            <a:pPr marL="0" indent="0">
              <a:lnSpc>
                <a:spcPct val="50000"/>
              </a:lnSpc>
              <a:buNone/>
            </a:pPr>
            <a:r>
              <a:rPr lang="en-US" sz="1200" b="1" dirty="0"/>
              <a:t>    </a:t>
            </a:r>
            <a:r>
              <a:rPr lang="en-US" sz="1200" b="1" dirty="0" err="1"/>
              <a:t>NSRange</a:t>
            </a:r>
            <a:r>
              <a:rPr lang="en-US" sz="1200" b="1" dirty="0"/>
              <a:t> range = [</a:t>
            </a:r>
            <a:r>
              <a:rPr lang="en-US" sz="1200" b="1" dirty="0" err="1"/>
              <a:t>request.URL.absoluteString</a:t>
            </a:r>
            <a:r>
              <a:rPr lang="en-US" sz="1200" b="1" dirty="0"/>
              <a:t> </a:t>
            </a:r>
            <a:r>
              <a:rPr lang="en-US" sz="1200" b="1" dirty="0" err="1"/>
              <a:t>rangeOfString</a:t>
            </a:r>
            <a:r>
              <a:rPr lang="en-US" sz="1200" b="1" dirty="0"/>
              <a:t>:@"?"];</a:t>
            </a:r>
          </a:p>
          <a:p>
            <a:pPr marL="0" indent="0">
              <a:lnSpc>
                <a:spcPct val="50000"/>
              </a:lnSpc>
              <a:buNone/>
            </a:pPr>
            <a:r>
              <a:rPr lang="en-US" sz="1200" b="1" dirty="0"/>
              <a:t>    if (</a:t>
            </a:r>
            <a:r>
              <a:rPr lang="en-US" sz="1200" b="1" dirty="0" err="1"/>
              <a:t>range.length</a:t>
            </a:r>
            <a:r>
              <a:rPr lang="en-US" sz="1200" b="1" dirty="0"/>
              <a:t> &gt; 0) {</a:t>
            </a:r>
          </a:p>
          <a:p>
            <a:pPr marL="0" indent="0">
              <a:lnSpc>
                <a:spcPct val="50000"/>
              </a:lnSpc>
              <a:buNone/>
            </a:pPr>
            <a:r>
              <a:rPr lang="en-US" sz="1200" b="1" dirty="0"/>
              <a:t>        </a:t>
            </a:r>
            <a:r>
              <a:rPr lang="en-US" sz="1200" b="1" dirty="0" err="1"/>
              <a:t>url</a:t>
            </a:r>
            <a:r>
              <a:rPr lang="en-US" sz="1200" b="1" dirty="0"/>
              <a:t> = [NSURL </a:t>
            </a:r>
            <a:r>
              <a:rPr lang="en-US" sz="1200" b="1" dirty="0" err="1"/>
              <a:t>URLWithString</a:t>
            </a:r>
            <a:r>
              <a:rPr lang="en-US" sz="1200" b="1" dirty="0"/>
              <a:t>:[</a:t>
            </a:r>
            <a:r>
              <a:rPr lang="en-US" sz="1200" b="1" dirty="0" err="1"/>
              <a:t>NSString</a:t>
            </a:r>
            <a:r>
              <a:rPr lang="en-US" sz="1200" b="1" dirty="0"/>
              <a:t> </a:t>
            </a:r>
            <a:r>
              <a:rPr lang="en-US" sz="1200" b="1" dirty="0" err="1"/>
              <a:t>stringWithFormat</a:t>
            </a:r>
            <a:r>
              <a:rPr lang="en-US" sz="1200" b="1" dirty="0"/>
              <a:t>:@"%@&amp;%@&amp;p=</a:t>
            </a:r>
            <a:r>
              <a:rPr lang="en-US" sz="1200" b="1" dirty="0" err="1"/>
              <a:t>iOS</a:t>
            </a:r>
            <a:r>
              <a:rPr lang="en-US" sz="1200" b="1" dirty="0"/>
              <a:t>", </a:t>
            </a:r>
            <a:r>
              <a:rPr lang="en-US" sz="1200" b="1" dirty="0" err="1"/>
              <a:t>request.URL.absoluteString</a:t>
            </a:r>
            <a:r>
              <a:rPr lang="en-US" sz="1200" b="1" dirty="0"/>
              <a:t>, append]];</a:t>
            </a:r>
          </a:p>
          <a:p>
            <a:pPr marL="0" indent="0">
              <a:lnSpc>
                <a:spcPct val="50000"/>
              </a:lnSpc>
              <a:buNone/>
            </a:pPr>
            <a:r>
              <a:rPr lang="en-US" sz="1200" b="1" dirty="0"/>
              <a:t>    }</a:t>
            </a:r>
          </a:p>
          <a:p>
            <a:pPr marL="0" indent="0">
              <a:lnSpc>
                <a:spcPct val="50000"/>
              </a:lnSpc>
              <a:buNone/>
            </a:pPr>
            <a:r>
              <a:rPr lang="en-US" sz="1200" b="1" dirty="0"/>
              <a:t>    else {</a:t>
            </a:r>
          </a:p>
          <a:p>
            <a:pPr marL="0" indent="0">
              <a:lnSpc>
                <a:spcPct val="50000"/>
              </a:lnSpc>
              <a:buNone/>
            </a:pPr>
            <a:r>
              <a:rPr lang="en-US" sz="1200" b="1" dirty="0"/>
              <a:t>        </a:t>
            </a:r>
            <a:r>
              <a:rPr lang="en-US" sz="1200" b="1" dirty="0" err="1"/>
              <a:t>url</a:t>
            </a:r>
            <a:r>
              <a:rPr lang="en-US" sz="1200" b="1" dirty="0"/>
              <a:t> = [NSURL </a:t>
            </a:r>
            <a:r>
              <a:rPr lang="en-US" sz="1200" b="1" dirty="0" err="1"/>
              <a:t>URLWithString</a:t>
            </a:r>
            <a:r>
              <a:rPr lang="en-US" sz="1200" b="1" dirty="0"/>
              <a:t>:[</a:t>
            </a:r>
            <a:r>
              <a:rPr lang="en-US" sz="1200" b="1" dirty="0" err="1"/>
              <a:t>NSString</a:t>
            </a:r>
            <a:r>
              <a:rPr lang="en-US" sz="1200" b="1" dirty="0"/>
              <a:t> </a:t>
            </a:r>
            <a:r>
              <a:rPr lang="en-US" sz="1200" b="1" dirty="0" err="1"/>
              <a:t>stringWithFormat</a:t>
            </a:r>
            <a:r>
              <a:rPr lang="en-US" sz="1200" b="1" dirty="0"/>
              <a:t>:@"%@?%@&amp;p=</a:t>
            </a:r>
            <a:r>
              <a:rPr lang="en-US" sz="1200" b="1" dirty="0" err="1"/>
              <a:t>iOS</a:t>
            </a:r>
            <a:r>
              <a:rPr lang="en-US" sz="1200" b="1" dirty="0"/>
              <a:t>", </a:t>
            </a:r>
            <a:r>
              <a:rPr lang="en-US" sz="1200" b="1" dirty="0" err="1"/>
              <a:t>request.URL.absoluteString</a:t>
            </a:r>
            <a:r>
              <a:rPr lang="en-US" sz="1200" b="1" dirty="0"/>
              <a:t>, append]];</a:t>
            </a:r>
          </a:p>
          <a:p>
            <a:pPr marL="0" indent="0">
              <a:lnSpc>
                <a:spcPct val="50000"/>
              </a:lnSpc>
              <a:buNone/>
            </a:pPr>
            <a:r>
              <a:rPr lang="en-US" sz="1200" b="1" dirty="0"/>
              <a:t>    }</a:t>
            </a:r>
          </a:p>
          <a:p>
            <a:pPr marL="0" indent="0">
              <a:lnSpc>
                <a:spcPct val="50000"/>
              </a:lnSpc>
              <a:buNone/>
            </a:pPr>
            <a:r>
              <a:rPr lang="en-US" sz="1200" b="1" dirty="0"/>
              <a:t>    </a:t>
            </a:r>
          </a:p>
          <a:p>
            <a:pPr marL="0" indent="0">
              <a:lnSpc>
                <a:spcPct val="50000"/>
              </a:lnSpc>
              <a:buNone/>
            </a:pPr>
            <a:r>
              <a:rPr lang="en-US" sz="1200" b="1" dirty="0"/>
              <a:t>    </a:t>
            </a:r>
            <a:r>
              <a:rPr lang="en-US" sz="1200" b="1" dirty="0" err="1"/>
              <a:t>NSMutableURLRequest</a:t>
            </a:r>
            <a:r>
              <a:rPr lang="en-US" sz="1200" b="1" dirty="0"/>
              <a:t> *</a:t>
            </a:r>
            <a:r>
              <a:rPr lang="en-US" sz="1200" b="1" dirty="0" err="1"/>
              <a:t>newRequest</a:t>
            </a:r>
            <a:r>
              <a:rPr lang="en-US" sz="1200" b="1" dirty="0"/>
              <a:t> = [request </a:t>
            </a:r>
            <a:r>
              <a:rPr lang="en-US" sz="1200" b="1" dirty="0" err="1"/>
              <a:t>mutableCopy</a:t>
            </a:r>
            <a:r>
              <a:rPr lang="en-US" sz="1200" b="1" dirty="0"/>
              <a:t>];</a:t>
            </a:r>
          </a:p>
          <a:p>
            <a:pPr marL="0" indent="0">
              <a:lnSpc>
                <a:spcPct val="50000"/>
              </a:lnSpc>
              <a:buNone/>
            </a:pPr>
            <a:r>
              <a:rPr lang="en-US" sz="1200" b="1" dirty="0"/>
              <a:t>    </a:t>
            </a:r>
            <a:r>
              <a:rPr lang="en-US" sz="1200" b="1" dirty="0" err="1"/>
              <a:t>newRequest.URL</a:t>
            </a:r>
            <a:r>
              <a:rPr lang="en-US" sz="1200" b="1" dirty="0"/>
              <a:t> = </a:t>
            </a:r>
            <a:r>
              <a:rPr lang="en-US" sz="1200" b="1" dirty="0" err="1"/>
              <a:t>url</a:t>
            </a:r>
            <a:r>
              <a:rPr lang="en-US" sz="1200" b="1" dirty="0"/>
              <a:t>;</a:t>
            </a:r>
          </a:p>
          <a:p>
            <a:pPr marL="0" indent="0">
              <a:lnSpc>
                <a:spcPct val="50000"/>
              </a:lnSpc>
              <a:buNone/>
            </a:pPr>
            <a:r>
              <a:rPr lang="en-US" sz="1200" b="1" dirty="0"/>
              <a:t>    </a:t>
            </a:r>
          </a:p>
          <a:p>
            <a:pPr marL="0" indent="0">
              <a:lnSpc>
                <a:spcPct val="50000"/>
              </a:lnSpc>
              <a:buNone/>
            </a:pPr>
            <a:r>
              <a:rPr lang="en-US" sz="1200" b="1" dirty="0"/>
              <a:t>    next(</a:t>
            </a:r>
            <a:r>
              <a:rPr lang="en-US" sz="1200" b="1" dirty="0" err="1"/>
              <a:t>newRequest</a:t>
            </a:r>
            <a:r>
              <a:rPr lang="en-US" sz="1200" b="1" dirty="0"/>
              <a:t>, </a:t>
            </a:r>
            <a:r>
              <a:rPr lang="en-US" sz="1200" b="1" dirty="0" err="1"/>
              <a:t>wrappedResponse</a:t>
            </a:r>
            <a:r>
              <a:rPr lang="en-US" sz="1200" b="1" dirty="0"/>
              <a:t>);</a:t>
            </a:r>
          </a:p>
          <a:p>
            <a:pPr marL="0" indent="0">
              <a:lnSpc>
                <a:spcPct val="50000"/>
              </a:lnSpc>
              <a:buNone/>
            </a:pPr>
            <a:r>
              <a:rPr lang="en-US" sz="1200" b="1" dirty="0"/>
              <a:t>}</a:t>
            </a:r>
            <a:endParaRPr lang="en-US" sz="700" b="1" dirty="0"/>
          </a:p>
        </p:txBody>
      </p:sp>
      <p:sp>
        <p:nvSpPr>
          <p:cNvPr id="4" name="Rectangle 3"/>
          <p:cNvSpPr/>
          <p:nvPr/>
        </p:nvSpPr>
        <p:spPr bwMode="auto">
          <a:xfrm>
            <a:off x="731837" y="2506662"/>
            <a:ext cx="9372600" cy="23622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731837" y="5097462"/>
            <a:ext cx="4724400" cy="9144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0586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err="1" smtClean="0">
                <a:solidFill>
                  <a:srgbClr val="292929"/>
                </a:solidFill>
              </a:rPr>
              <a:t>DelegatingHandlers</a:t>
            </a:r>
            <a:r>
              <a:rPr lang="en-US" sz="4800" dirty="0" smtClean="0">
                <a:solidFill>
                  <a:srgbClr val="292929"/>
                </a:solidFill>
              </a:rPr>
              <a:t> are Service Filters</a:t>
            </a:r>
            <a:endParaRPr lang="en-US" sz="4800"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lnSpc>
                <a:spcPct val="50000"/>
              </a:lnSpc>
              <a:buNone/>
            </a:pPr>
            <a:r>
              <a:rPr lang="en-US" sz="1400" b="1" dirty="0"/>
              <a:t>public static </a:t>
            </a:r>
            <a:r>
              <a:rPr lang="en-US" sz="1400" b="1" dirty="0" err="1"/>
              <a:t>MobileServiceClient</a:t>
            </a:r>
            <a:r>
              <a:rPr lang="en-US" sz="1400" b="1" dirty="0"/>
              <a:t> </a:t>
            </a:r>
            <a:r>
              <a:rPr lang="en-US" sz="1400" b="1" dirty="0" err="1"/>
              <a:t>MobileService</a:t>
            </a:r>
            <a:r>
              <a:rPr lang="en-US" sz="1400" b="1" dirty="0"/>
              <a:t> = new </a:t>
            </a:r>
            <a:r>
              <a:rPr lang="en-US" sz="1400" b="1" dirty="0" err="1"/>
              <a:t>MobileServiceClient</a:t>
            </a:r>
            <a:r>
              <a:rPr lang="en-US" sz="1400" b="1" dirty="0"/>
              <a:t>(</a:t>
            </a:r>
          </a:p>
          <a:p>
            <a:pPr marL="0" indent="0">
              <a:lnSpc>
                <a:spcPct val="50000"/>
              </a:lnSpc>
              <a:buNone/>
            </a:pPr>
            <a:r>
              <a:rPr lang="en-US" sz="1400" b="1" dirty="0"/>
              <a:t>    "https://&lt;your subdomain&gt;.azure-</a:t>
            </a:r>
            <a:r>
              <a:rPr lang="en-US" sz="1400" b="1" dirty="0" err="1"/>
              <a:t>mobile.net</a:t>
            </a:r>
            <a:r>
              <a:rPr lang="en-US" sz="1400" b="1" dirty="0"/>
              <a:t>/",</a:t>
            </a:r>
          </a:p>
          <a:p>
            <a:pPr marL="0" indent="0">
              <a:lnSpc>
                <a:spcPct val="50000"/>
              </a:lnSpc>
              <a:buNone/>
            </a:pPr>
            <a:r>
              <a:rPr lang="en-US" sz="1400" b="1" dirty="0"/>
              <a:t>    "&lt;your app key&gt;",</a:t>
            </a:r>
          </a:p>
          <a:p>
            <a:pPr marL="0" indent="0">
              <a:lnSpc>
                <a:spcPct val="50000"/>
              </a:lnSpc>
              <a:buNone/>
            </a:pPr>
            <a:r>
              <a:rPr lang="en-US" sz="1400" b="1" dirty="0"/>
              <a:t>     new </a:t>
            </a:r>
            <a:r>
              <a:rPr lang="en-US" sz="1400" b="1" dirty="0" err="1"/>
              <a:t>VersionHandler</a:t>
            </a:r>
            <a:r>
              <a:rPr lang="en-US" sz="1400" b="1" dirty="0"/>
              <a:t>()</a:t>
            </a:r>
          </a:p>
          <a:p>
            <a:pPr marL="0" indent="0">
              <a:lnSpc>
                <a:spcPct val="50000"/>
              </a:lnSpc>
              <a:buNone/>
            </a:pPr>
            <a:r>
              <a:rPr lang="en-US" sz="1400" b="1" dirty="0"/>
              <a:t>);</a:t>
            </a:r>
          </a:p>
          <a:p>
            <a:pPr marL="0" indent="0">
              <a:lnSpc>
                <a:spcPct val="50000"/>
              </a:lnSpc>
              <a:buNone/>
            </a:pPr>
            <a:r>
              <a:rPr lang="en-US" sz="1400" b="1" dirty="0"/>
              <a:t> </a:t>
            </a:r>
          </a:p>
          <a:p>
            <a:pPr marL="0" indent="0">
              <a:lnSpc>
                <a:spcPct val="50000"/>
              </a:lnSpc>
              <a:buNone/>
            </a:pPr>
            <a:r>
              <a:rPr lang="en-US" sz="1400" b="1" dirty="0" smtClean="0"/>
              <a:t>using </a:t>
            </a:r>
            <a:r>
              <a:rPr lang="en-US" sz="1400" b="1" dirty="0"/>
              <a:t>System;</a:t>
            </a:r>
          </a:p>
          <a:p>
            <a:pPr marL="0" indent="0">
              <a:lnSpc>
                <a:spcPct val="50000"/>
              </a:lnSpc>
              <a:buNone/>
            </a:pPr>
            <a:r>
              <a:rPr lang="en-US" sz="1400" b="1" dirty="0"/>
              <a:t>using </a:t>
            </a:r>
            <a:r>
              <a:rPr lang="en-US" sz="1400" b="1" dirty="0" err="1"/>
              <a:t>System.Net.Http</a:t>
            </a:r>
            <a:r>
              <a:rPr lang="en-US" sz="1400" b="1" dirty="0"/>
              <a:t>;</a:t>
            </a:r>
          </a:p>
          <a:p>
            <a:pPr marL="0" indent="0">
              <a:lnSpc>
                <a:spcPct val="50000"/>
              </a:lnSpc>
              <a:buNone/>
            </a:pPr>
            <a:r>
              <a:rPr lang="en-US" sz="1400" b="1" dirty="0"/>
              <a:t>using </a:t>
            </a:r>
            <a:r>
              <a:rPr lang="en-US" sz="1400" b="1" dirty="0" err="1"/>
              <a:t>System.Threading.Tasks</a:t>
            </a:r>
            <a:r>
              <a:rPr lang="en-US" sz="1400" b="1" dirty="0"/>
              <a:t>;</a:t>
            </a:r>
          </a:p>
          <a:p>
            <a:pPr marL="0" indent="0">
              <a:lnSpc>
                <a:spcPct val="50000"/>
              </a:lnSpc>
              <a:buNone/>
            </a:pPr>
            <a:r>
              <a:rPr lang="en-US" sz="1400" b="1" dirty="0"/>
              <a:t>namespace </a:t>
            </a:r>
            <a:r>
              <a:rPr lang="en-US" sz="1400" b="1" dirty="0" err="1"/>
              <a:t>WindowsStore</a:t>
            </a:r>
            <a:endParaRPr lang="en-US" sz="1400" b="1" dirty="0"/>
          </a:p>
          <a:p>
            <a:pPr marL="0" indent="0">
              <a:lnSpc>
                <a:spcPct val="50000"/>
              </a:lnSpc>
              <a:buNone/>
            </a:pPr>
            <a:r>
              <a:rPr lang="en-US" sz="1400" b="1" dirty="0"/>
              <a:t>{</a:t>
            </a:r>
          </a:p>
          <a:p>
            <a:pPr marL="0" indent="0">
              <a:lnSpc>
                <a:spcPct val="50000"/>
              </a:lnSpc>
              <a:buNone/>
            </a:pPr>
            <a:r>
              <a:rPr lang="en-US" sz="1400" b="1" dirty="0"/>
              <a:t>    public class </a:t>
            </a:r>
            <a:r>
              <a:rPr lang="en-US" sz="1400" b="1" dirty="0" err="1"/>
              <a:t>VersionHandler</a:t>
            </a:r>
            <a:r>
              <a:rPr lang="en-US" sz="1400" b="1" dirty="0"/>
              <a:t> : </a:t>
            </a:r>
            <a:r>
              <a:rPr lang="en-US" sz="1400" b="1" dirty="0" err="1"/>
              <a:t>DelegatingHandler</a:t>
            </a:r>
            <a:endParaRPr lang="en-US" sz="1400" b="1" dirty="0"/>
          </a:p>
          <a:p>
            <a:pPr marL="0" indent="0">
              <a:lnSpc>
                <a:spcPct val="50000"/>
              </a:lnSpc>
              <a:buNone/>
            </a:pPr>
            <a:r>
              <a:rPr lang="en-US" sz="1400" b="1" dirty="0"/>
              <a:t>    {        </a:t>
            </a:r>
          </a:p>
          <a:p>
            <a:pPr marL="0" indent="0">
              <a:lnSpc>
                <a:spcPct val="50000"/>
              </a:lnSpc>
              <a:buNone/>
            </a:pPr>
            <a:r>
              <a:rPr lang="en-US" sz="1400" b="1" dirty="0" smtClean="0"/>
              <a:t>        </a:t>
            </a:r>
            <a:r>
              <a:rPr lang="en-US" sz="1400" b="1" dirty="0"/>
              <a:t>protected override Task&lt;</a:t>
            </a:r>
            <a:r>
              <a:rPr lang="en-US" sz="1400" b="1" dirty="0" err="1"/>
              <a:t>HttpResponseMessage</a:t>
            </a:r>
            <a:r>
              <a:rPr lang="en-US" sz="1400" b="1" dirty="0"/>
              <a:t>&gt; </a:t>
            </a:r>
            <a:r>
              <a:rPr lang="en-US" sz="1400" b="1" dirty="0" err="1"/>
              <a:t>SendAsync</a:t>
            </a:r>
            <a:r>
              <a:rPr lang="en-US" sz="1400" b="1" dirty="0"/>
              <a:t>(</a:t>
            </a:r>
            <a:r>
              <a:rPr lang="en-US" sz="1400" b="1" dirty="0" err="1"/>
              <a:t>HttpRequestMessage</a:t>
            </a:r>
            <a:r>
              <a:rPr lang="en-US" sz="1400" b="1" dirty="0"/>
              <a:t> request, </a:t>
            </a:r>
            <a:endParaRPr lang="en-US" sz="1400" b="1" dirty="0" smtClean="0"/>
          </a:p>
          <a:p>
            <a:pPr marL="0" indent="0">
              <a:lnSpc>
                <a:spcPct val="50000"/>
              </a:lnSpc>
              <a:buNone/>
            </a:pPr>
            <a:r>
              <a:rPr lang="en-US" sz="1400" b="1" dirty="0"/>
              <a:t>	</a:t>
            </a:r>
            <a:r>
              <a:rPr lang="en-US" sz="1400" b="1" dirty="0" smtClean="0"/>
              <a:t>				</a:t>
            </a:r>
            <a:r>
              <a:rPr lang="en-US" sz="1400" b="1" dirty="0" err="1" smtClean="0"/>
              <a:t>System.Threading.CancellationToken</a:t>
            </a:r>
            <a:r>
              <a:rPr lang="en-US" sz="1400" b="1" dirty="0" smtClean="0"/>
              <a:t> </a:t>
            </a:r>
            <a:r>
              <a:rPr lang="en-US" sz="1400" b="1" dirty="0" err="1"/>
              <a:t>cancellationToken</a:t>
            </a:r>
            <a:r>
              <a:rPr lang="en-US" sz="1400" b="1" dirty="0"/>
              <a:t>)</a:t>
            </a:r>
          </a:p>
          <a:p>
            <a:pPr marL="0" indent="0">
              <a:lnSpc>
                <a:spcPct val="50000"/>
              </a:lnSpc>
              <a:buNone/>
            </a:pPr>
            <a:r>
              <a:rPr lang="en-US" sz="1400" b="1" dirty="0"/>
              <a:t>        {</a:t>
            </a:r>
          </a:p>
          <a:p>
            <a:pPr marL="0" indent="0">
              <a:lnSpc>
                <a:spcPct val="50000"/>
              </a:lnSpc>
              <a:buNone/>
            </a:pPr>
            <a:r>
              <a:rPr lang="en-US" sz="1400" b="1" dirty="0"/>
              <a:t>            </a:t>
            </a:r>
            <a:r>
              <a:rPr lang="en-US" sz="1400" b="1" dirty="0" err="1"/>
              <a:t>request.RequestUri</a:t>
            </a:r>
            <a:r>
              <a:rPr lang="en-US" sz="1400" b="1" dirty="0"/>
              <a:t> = new Uri(</a:t>
            </a:r>
            <a:r>
              <a:rPr lang="en-US" sz="1400" b="1" dirty="0" err="1"/>
              <a:t>request.RequestUri.AbsoluteUri.ToString</a:t>
            </a:r>
            <a:r>
              <a:rPr lang="en-US" sz="1400" b="1" dirty="0"/>
              <a:t>() + "?version=v2");</a:t>
            </a:r>
          </a:p>
          <a:p>
            <a:pPr marL="0" indent="0">
              <a:lnSpc>
                <a:spcPct val="50000"/>
              </a:lnSpc>
              <a:buNone/>
            </a:pPr>
            <a:r>
              <a:rPr lang="en-US" sz="1400" b="1" dirty="0"/>
              <a:t>            return </a:t>
            </a:r>
            <a:r>
              <a:rPr lang="en-US" sz="1400" b="1" dirty="0" err="1"/>
              <a:t>base.SendAsync</a:t>
            </a:r>
            <a:r>
              <a:rPr lang="en-US" sz="1400" b="1" dirty="0"/>
              <a:t>(request, </a:t>
            </a:r>
            <a:r>
              <a:rPr lang="en-US" sz="1400" b="1" dirty="0" err="1"/>
              <a:t>cancellationToken</a:t>
            </a:r>
            <a:r>
              <a:rPr lang="en-US" sz="1400" b="1" dirty="0"/>
              <a:t>);</a:t>
            </a:r>
          </a:p>
          <a:p>
            <a:pPr marL="0" indent="0">
              <a:lnSpc>
                <a:spcPct val="50000"/>
              </a:lnSpc>
              <a:buNone/>
            </a:pPr>
            <a:r>
              <a:rPr lang="en-US" sz="1400" b="1" dirty="0"/>
              <a:t>        } </a:t>
            </a:r>
          </a:p>
          <a:p>
            <a:pPr marL="0" indent="0">
              <a:lnSpc>
                <a:spcPct val="50000"/>
              </a:lnSpc>
              <a:buNone/>
            </a:pPr>
            <a:r>
              <a:rPr lang="en-US" sz="1400" b="1" dirty="0"/>
              <a:t>    }</a:t>
            </a:r>
          </a:p>
          <a:p>
            <a:pPr marL="0" indent="0">
              <a:lnSpc>
                <a:spcPct val="50000"/>
              </a:lnSpc>
              <a:buNone/>
            </a:pPr>
            <a:r>
              <a:rPr lang="en-US" sz="1400" b="1" dirty="0"/>
              <a:t>}</a:t>
            </a:r>
          </a:p>
          <a:p>
            <a:pPr marL="0" indent="0">
              <a:lnSpc>
                <a:spcPct val="50000"/>
              </a:lnSpc>
              <a:buNone/>
            </a:pPr>
            <a:r>
              <a:rPr lang="en-US" sz="1400" b="1" dirty="0"/>
              <a:t> </a:t>
            </a:r>
          </a:p>
          <a:p>
            <a:pPr marL="0" indent="0">
              <a:lnSpc>
                <a:spcPct val="50000"/>
              </a:lnSpc>
              <a:buNone/>
            </a:pPr>
            <a:r>
              <a:rPr lang="en-US" sz="1400" b="1" dirty="0"/>
              <a:t> </a:t>
            </a:r>
          </a:p>
        </p:txBody>
      </p:sp>
      <p:sp>
        <p:nvSpPr>
          <p:cNvPr id="4" name="Rectangle 3"/>
          <p:cNvSpPr/>
          <p:nvPr/>
        </p:nvSpPr>
        <p:spPr bwMode="auto">
          <a:xfrm>
            <a:off x="808037" y="1897062"/>
            <a:ext cx="2209800" cy="304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112837" y="4411662"/>
            <a:ext cx="9144000" cy="15240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8557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Script Versioning</a:t>
            </a:r>
            <a:endParaRPr lang="en-US" dirty="0">
              <a:solidFill>
                <a:srgbClr val="FFFFFF"/>
              </a:solidFill>
            </a:endParaRPr>
          </a:p>
        </p:txBody>
      </p:sp>
    </p:spTree>
    <p:extLst>
      <p:ext uri="{BB962C8B-B14F-4D97-AF65-F5344CB8AC3E}">
        <p14:creationId xmlns:p14="http://schemas.microsoft.com/office/powerpoint/2010/main" val="201340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Checking the Version in Scripts</a:t>
            </a:r>
            <a:endParaRPr lang="en-US" sz="4800"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1800" b="1" dirty="0"/>
              <a:t>function insert(item, user, request) { </a:t>
            </a:r>
          </a:p>
          <a:p>
            <a:pPr marL="0" indent="0">
              <a:buNone/>
            </a:pPr>
            <a:r>
              <a:rPr lang="en-US" sz="1800" b="1" dirty="0"/>
              <a:t>    if (</a:t>
            </a:r>
            <a:r>
              <a:rPr lang="en-US" sz="1800" b="1" dirty="0" err="1"/>
              <a:t>request.parameters.build</a:t>
            </a:r>
            <a:r>
              <a:rPr lang="en-US" sz="1800" b="1" dirty="0"/>
              <a:t> &lt; 2.0) {</a:t>
            </a:r>
          </a:p>
          <a:p>
            <a:pPr marL="0" indent="0">
              <a:buNone/>
            </a:pPr>
            <a:r>
              <a:rPr lang="en-US" sz="1800" b="1" dirty="0"/>
              <a:t>        </a:t>
            </a:r>
            <a:r>
              <a:rPr lang="en-US" sz="1800" b="1" dirty="0" err="1"/>
              <a:t>item.description</a:t>
            </a:r>
            <a:r>
              <a:rPr lang="en-US" sz="1800" b="1" dirty="0"/>
              <a:t> = 'Not entered';</a:t>
            </a:r>
          </a:p>
          <a:p>
            <a:pPr marL="0" indent="0">
              <a:buNone/>
            </a:pPr>
            <a:r>
              <a:rPr lang="en-US" sz="1800" b="1" dirty="0"/>
              <a:t>    }</a:t>
            </a:r>
          </a:p>
          <a:p>
            <a:pPr marL="0" indent="0">
              <a:buNone/>
            </a:pPr>
            <a:r>
              <a:rPr lang="en-US" sz="1800" b="1" dirty="0"/>
              <a:t>    </a:t>
            </a:r>
            <a:r>
              <a:rPr lang="en-US" sz="1800" b="1" dirty="0" err="1"/>
              <a:t>request.execute</a:t>
            </a:r>
            <a:r>
              <a:rPr lang="en-US" sz="1800" b="1" dirty="0"/>
              <a:t>({</a:t>
            </a:r>
          </a:p>
          <a:p>
            <a:pPr marL="0" indent="0">
              <a:buNone/>
            </a:pPr>
            <a:r>
              <a:rPr lang="en-US" sz="1800" b="1" dirty="0"/>
              <a:t>        success : function() {</a:t>
            </a:r>
          </a:p>
          <a:p>
            <a:pPr marL="0" indent="0">
              <a:buNone/>
            </a:pPr>
            <a:r>
              <a:rPr lang="en-US" sz="1800" b="1" dirty="0"/>
              <a:t>            if (</a:t>
            </a:r>
            <a:r>
              <a:rPr lang="en-US" sz="1800" b="1" dirty="0" err="1"/>
              <a:t>request.parameters.build</a:t>
            </a:r>
            <a:r>
              <a:rPr lang="en-US" sz="1800" b="1" dirty="0"/>
              <a:t> &lt; 2.0) {</a:t>
            </a:r>
          </a:p>
          <a:p>
            <a:pPr marL="0" indent="0">
              <a:buNone/>
            </a:pPr>
            <a:r>
              <a:rPr lang="en-US" sz="1800" b="1" dirty="0"/>
              <a:t>                delete </a:t>
            </a:r>
            <a:r>
              <a:rPr lang="en-US" sz="1800" b="1" dirty="0" err="1"/>
              <a:t>item.description</a:t>
            </a:r>
            <a:r>
              <a:rPr lang="en-US" sz="1800" b="1" dirty="0"/>
              <a:t>;</a:t>
            </a:r>
          </a:p>
          <a:p>
            <a:pPr marL="0" indent="0">
              <a:buNone/>
            </a:pPr>
            <a:r>
              <a:rPr lang="en-US" sz="1800" b="1" dirty="0"/>
              <a:t>            }</a:t>
            </a:r>
          </a:p>
          <a:p>
            <a:pPr marL="0" indent="0">
              <a:buNone/>
            </a:pPr>
            <a:r>
              <a:rPr lang="en-US" sz="1800" b="1" dirty="0"/>
              <a:t>            </a:t>
            </a:r>
            <a:r>
              <a:rPr lang="en-US" sz="1800" b="1" dirty="0" err="1"/>
              <a:t>request.respond</a:t>
            </a:r>
            <a:r>
              <a:rPr lang="en-US" sz="1800" b="1" dirty="0"/>
              <a:t>();</a:t>
            </a:r>
          </a:p>
          <a:p>
            <a:pPr marL="0" indent="0">
              <a:buNone/>
            </a:pPr>
            <a:r>
              <a:rPr lang="en-US" sz="1800" b="1" dirty="0"/>
              <a:t>        }</a:t>
            </a:r>
          </a:p>
          <a:p>
            <a:pPr marL="0" indent="0">
              <a:buNone/>
            </a:pPr>
            <a:r>
              <a:rPr lang="en-US" sz="1800" b="1" dirty="0"/>
              <a:t>    }); </a:t>
            </a:r>
          </a:p>
          <a:p>
            <a:pPr marL="0" indent="0">
              <a:buNone/>
            </a:pPr>
            <a:r>
              <a:rPr lang="en-US" sz="1800" b="1" dirty="0"/>
              <a:t>}</a:t>
            </a:r>
          </a:p>
          <a:p>
            <a:pPr marL="0" indent="0">
              <a:buNone/>
            </a:pPr>
            <a:endParaRPr lang="en-US" sz="1800" b="1" dirty="0"/>
          </a:p>
        </p:txBody>
      </p:sp>
      <p:sp>
        <p:nvSpPr>
          <p:cNvPr id="4" name="Rectangle 3"/>
          <p:cNvSpPr/>
          <p:nvPr/>
        </p:nvSpPr>
        <p:spPr bwMode="auto">
          <a:xfrm>
            <a:off x="808037" y="1592262"/>
            <a:ext cx="4953000" cy="11430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874837" y="3649662"/>
            <a:ext cx="4953000" cy="12192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365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For more on versioning, check out</a:t>
            </a:r>
            <a:br>
              <a:rPr lang="en-US" dirty="0" smtClean="0">
                <a:solidFill>
                  <a:srgbClr val="292929"/>
                </a:solidFill>
              </a:rPr>
            </a:br>
            <a:r>
              <a:rPr lang="en-US" dirty="0" smtClean="0">
                <a:solidFill>
                  <a:srgbClr val="292929"/>
                </a:solidFill>
              </a:rPr>
              <a:t>Going  Live and Beyond with Windows Azure Mobile Services</a:t>
            </a:r>
            <a:br>
              <a:rPr lang="en-US" dirty="0" smtClean="0">
                <a:solidFill>
                  <a:srgbClr val="292929"/>
                </a:solidFill>
              </a:rPr>
            </a:br>
            <a:r>
              <a:rPr lang="en-US" dirty="0" smtClean="0">
                <a:solidFill>
                  <a:srgbClr val="292929"/>
                </a:solidFill>
              </a:rPr>
              <a:t>Friday @ 10:30 am</a:t>
            </a:r>
            <a:br>
              <a:rPr lang="en-US" dirty="0" smtClean="0">
                <a:solidFill>
                  <a:srgbClr val="292929"/>
                </a:solidFill>
              </a:rPr>
            </a:br>
            <a:endParaRPr lang="en-US" dirty="0">
              <a:solidFill>
                <a:srgbClr val="292929"/>
              </a:solidFill>
            </a:endParaRPr>
          </a:p>
        </p:txBody>
      </p:sp>
    </p:spTree>
    <p:extLst>
      <p:ext uri="{BB962C8B-B14F-4D97-AF65-F5344CB8AC3E}">
        <p14:creationId xmlns:p14="http://schemas.microsoft.com/office/powerpoint/2010/main" val="371099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Talking Twitter</a:t>
            </a:r>
            <a:endParaRPr lang="en-US" dirty="0">
              <a:solidFill>
                <a:srgbClr val="FFFFFF"/>
              </a:solidFill>
            </a:endParaRPr>
          </a:p>
        </p:txBody>
      </p:sp>
    </p:spTree>
    <p:extLst>
      <p:ext uri="{BB962C8B-B14F-4D97-AF65-F5344CB8AC3E}">
        <p14:creationId xmlns:p14="http://schemas.microsoft.com/office/powerpoint/2010/main" val="5709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v1 is dead</a:t>
            </a:r>
            <a:br>
              <a:rPr lang="en-US" dirty="0" smtClean="0">
                <a:solidFill>
                  <a:srgbClr val="292929"/>
                </a:solidFill>
              </a:rPr>
            </a:br>
            <a:r>
              <a:rPr lang="en-US" dirty="0" smtClean="0">
                <a:solidFill>
                  <a:srgbClr val="292929"/>
                </a:solidFill>
              </a:rPr>
              <a:t>v1.1 is hard</a:t>
            </a:r>
            <a:endParaRPr lang="en-US" dirty="0">
              <a:solidFill>
                <a:srgbClr val="292929"/>
              </a:solidFill>
            </a:endParaRPr>
          </a:p>
        </p:txBody>
      </p:sp>
    </p:spTree>
    <p:extLst>
      <p:ext uri="{BB962C8B-B14F-4D97-AF65-F5344CB8AC3E}">
        <p14:creationId xmlns:p14="http://schemas.microsoft.com/office/powerpoint/2010/main" val="311786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Part 1: The Helpers</a:t>
            </a:r>
            <a:endParaRPr lang="en-US" sz="4800"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400" dirty="0"/>
              <a:t>function </a:t>
            </a:r>
            <a:r>
              <a:rPr lang="en-US" sz="400" dirty="0" err="1"/>
              <a:t>generateOAuthSignature</a:t>
            </a:r>
            <a:r>
              <a:rPr lang="en-US" sz="400" dirty="0"/>
              <a:t>(method, </a:t>
            </a:r>
            <a:r>
              <a:rPr lang="en-US" sz="400" dirty="0" err="1"/>
              <a:t>url</a:t>
            </a:r>
            <a:r>
              <a:rPr lang="en-US" sz="400" dirty="0"/>
              <a:t>, data){</a:t>
            </a:r>
          </a:p>
          <a:p>
            <a:pPr marL="0" indent="0">
              <a:buNone/>
            </a:pPr>
            <a:r>
              <a:rPr lang="en-US" sz="400" dirty="0"/>
              <a:t>    </a:t>
            </a:r>
            <a:r>
              <a:rPr lang="en-US" sz="400" dirty="0" err="1"/>
              <a:t>var</a:t>
            </a:r>
            <a:r>
              <a:rPr lang="en-US" sz="400" dirty="0"/>
              <a:t> index = </a:t>
            </a:r>
            <a:r>
              <a:rPr lang="en-US" sz="400" dirty="0" err="1"/>
              <a:t>url.indexOf</a:t>
            </a:r>
            <a:r>
              <a:rPr lang="en-US" sz="400" dirty="0"/>
              <a:t>('?');</a:t>
            </a:r>
          </a:p>
          <a:p>
            <a:pPr marL="0" indent="0">
              <a:buNone/>
            </a:pPr>
            <a:r>
              <a:rPr lang="en-US" sz="400" dirty="0"/>
              <a:t>    if (index &gt; 0)</a:t>
            </a:r>
          </a:p>
          <a:p>
            <a:pPr marL="0" indent="0">
              <a:buNone/>
            </a:pPr>
            <a:r>
              <a:rPr lang="en-US" sz="400" dirty="0"/>
              <a:t>        </a:t>
            </a:r>
            <a:r>
              <a:rPr lang="en-US" sz="400" dirty="0" err="1"/>
              <a:t>url</a:t>
            </a:r>
            <a:r>
              <a:rPr lang="en-US" sz="400" dirty="0"/>
              <a:t> = </a:t>
            </a:r>
            <a:r>
              <a:rPr lang="en-US" sz="400" dirty="0" err="1"/>
              <a:t>url.substring</a:t>
            </a:r>
            <a:r>
              <a:rPr lang="en-US" sz="400" dirty="0"/>
              <a:t>(0, </a:t>
            </a:r>
            <a:r>
              <a:rPr lang="en-US" sz="400" dirty="0" err="1"/>
              <a:t>url.indexOf</a:t>
            </a:r>
            <a:r>
              <a:rPr lang="en-US" sz="400" dirty="0"/>
              <a:t>('?'));    </a:t>
            </a:r>
          </a:p>
          <a:p>
            <a:pPr marL="0" indent="0">
              <a:buNone/>
            </a:pPr>
            <a:r>
              <a:rPr lang="en-US" sz="400" dirty="0"/>
              <a:t>    </a:t>
            </a:r>
            <a:r>
              <a:rPr lang="en-US" sz="400" dirty="0" err="1"/>
              <a:t>var</a:t>
            </a:r>
            <a:r>
              <a:rPr lang="en-US" sz="400" dirty="0"/>
              <a:t> </a:t>
            </a:r>
            <a:r>
              <a:rPr lang="en-US" sz="400" dirty="0" err="1"/>
              <a:t>signingToken</a:t>
            </a:r>
            <a:r>
              <a:rPr lang="en-US" sz="400" dirty="0"/>
              <a:t> = </a:t>
            </a:r>
            <a:r>
              <a:rPr lang="en-US" sz="400" dirty="0" err="1"/>
              <a:t>encodeURIComponent</a:t>
            </a:r>
            <a:r>
              <a:rPr lang="en-US" sz="400" dirty="0"/>
              <a:t>('Your Consumer Secret') + "&amp;" + </a:t>
            </a:r>
            <a:r>
              <a:rPr lang="en-US" sz="400" dirty="0" err="1"/>
              <a:t>encodeURIComponent</a:t>
            </a:r>
            <a:r>
              <a:rPr lang="en-US" sz="400" dirty="0"/>
              <a:t>('Your Access Token Secret');</a:t>
            </a:r>
          </a:p>
          <a:p>
            <a:pPr marL="0" indent="0">
              <a:buNone/>
            </a:pPr>
            <a:r>
              <a:rPr lang="en-US" sz="400" dirty="0"/>
              <a:t>    </a:t>
            </a:r>
            <a:r>
              <a:rPr lang="en-US" sz="400" dirty="0" err="1"/>
              <a:t>var</a:t>
            </a:r>
            <a:r>
              <a:rPr lang="en-US" sz="400" dirty="0"/>
              <a:t> keys = [];</a:t>
            </a:r>
          </a:p>
          <a:p>
            <a:pPr marL="0" indent="0">
              <a:buNone/>
            </a:pPr>
            <a:r>
              <a:rPr lang="en-US" sz="400" dirty="0"/>
              <a:t>    for (</a:t>
            </a:r>
            <a:r>
              <a:rPr lang="en-US" sz="400" dirty="0" err="1"/>
              <a:t>var</a:t>
            </a:r>
            <a:r>
              <a:rPr lang="en-US" sz="400" dirty="0"/>
              <a:t> d in data){        </a:t>
            </a:r>
          </a:p>
          <a:p>
            <a:pPr marL="0" indent="0">
              <a:buNone/>
            </a:pPr>
            <a:r>
              <a:rPr lang="en-US" sz="400" dirty="0"/>
              <a:t>        if (d != '</a:t>
            </a:r>
            <a:r>
              <a:rPr lang="en-US" sz="400" dirty="0" err="1"/>
              <a:t>oauth_signature</a:t>
            </a:r>
            <a:r>
              <a:rPr lang="en-US" sz="400" dirty="0"/>
              <a:t>') {</a:t>
            </a:r>
          </a:p>
          <a:p>
            <a:pPr marL="0" indent="0">
              <a:buNone/>
            </a:pPr>
            <a:r>
              <a:rPr lang="en-US" sz="400" dirty="0"/>
              <a:t>            </a:t>
            </a:r>
            <a:r>
              <a:rPr lang="en-US" sz="400" dirty="0" err="1"/>
              <a:t>console.log</a:t>
            </a:r>
            <a:r>
              <a:rPr lang="en-US" sz="400" dirty="0"/>
              <a:t>('data: ' , d);</a:t>
            </a:r>
          </a:p>
          <a:p>
            <a:pPr marL="0" indent="0">
              <a:buNone/>
            </a:pPr>
            <a:r>
              <a:rPr lang="en-US" sz="400" dirty="0"/>
              <a:t>            </a:t>
            </a:r>
            <a:r>
              <a:rPr lang="en-US" sz="400" dirty="0" err="1"/>
              <a:t>keys.push</a:t>
            </a:r>
            <a:r>
              <a:rPr lang="en-US" sz="400" dirty="0"/>
              <a:t>(d);</a:t>
            </a:r>
          </a:p>
          <a:p>
            <a:pPr marL="0" indent="0">
              <a:buNone/>
            </a:pPr>
            <a:r>
              <a:rPr lang="en-US" sz="400" dirty="0"/>
              <a:t>        }</a:t>
            </a:r>
          </a:p>
          <a:p>
            <a:pPr marL="0" indent="0">
              <a:buNone/>
            </a:pPr>
            <a:r>
              <a:rPr lang="en-US" sz="400" dirty="0"/>
              <a:t>    }</a:t>
            </a:r>
          </a:p>
          <a:p>
            <a:pPr marL="0" indent="0">
              <a:buNone/>
            </a:pPr>
            <a:r>
              <a:rPr lang="en-US" sz="400" dirty="0"/>
              <a:t>    </a:t>
            </a:r>
            <a:r>
              <a:rPr lang="en-US" sz="400" dirty="0" err="1"/>
              <a:t>keys.sort</a:t>
            </a:r>
            <a:r>
              <a:rPr lang="en-US" sz="400" dirty="0"/>
              <a:t>();</a:t>
            </a:r>
          </a:p>
          <a:p>
            <a:pPr marL="0" indent="0">
              <a:buNone/>
            </a:pPr>
            <a:r>
              <a:rPr lang="en-US" sz="400" dirty="0"/>
              <a:t>    </a:t>
            </a:r>
            <a:r>
              <a:rPr lang="en-US" sz="400" dirty="0" err="1"/>
              <a:t>var</a:t>
            </a:r>
            <a:r>
              <a:rPr lang="en-US" sz="400" dirty="0"/>
              <a:t> output = "GET&amp;" + </a:t>
            </a:r>
            <a:r>
              <a:rPr lang="en-US" sz="400" dirty="0" err="1"/>
              <a:t>encodeURIComponent</a:t>
            </a:r>
            <a:r>
              <a:rPr lang="en-US" sz="400" dirty="0"/>
              <a:t>(</a:t>
            </a:r>
            <a:r>
              <a:rPr lang="en-US" sz="400" dirty="0" err="1"/>
              <a:t>url</a:t>
            </a:r>
            <a:r>
              <a:rPr lang="en-US" sz="400" dirty="0"/>
              <a:t>) + "&amp;";</a:t>
            </a:r>
          </a:p>
          <a:p>
            <a:pPr marL="0" indent="0">
              <a:buNone/>
            </a:pPr>
            <a:r>
              <a:rPr lang="en-US" sz="400" dirty="0"/>
              <a:t>    </a:t>
            </a:r>
            <a:r>
              <a:rPr lang="en-US" sz="400" dirty="0" err="1"/>
              <a:t>var</a:t>
            </a:r>
            <a:r>
              <a:rPr lang="en-US" sz="400" dirty="0"/>
              <a:t> </a:t>
            </a:r>
            <a:r>
              <a:rPr lang="en-US" sz="400" dirty="0" err="1"/>
              <a:t>params</a:t>
            </a:r>
            <a:r>
              <a:rPr lang="en-US" sz="400" dirty="0"/>
              <a:t> = "";</a:t>
            </a:r>
          </a:p>
          <a:p>
            <a:pPr marL="0" indent="0">
              <a:buNone/>
            </a:pPr>
            <a:r>
              <a:rPr lang="en-US" sz="400" dirty="0"/>
              <a:t>    </a:t>
            </a:r>
            <a:r>
              <a:rPr lang="en-US" sz="400" dirty="0" err="1"/>
              <a:t>keys.forEach</a:t>
            </a:r>
            <a:r>
              <a:rPr lang="en-US" sz="400" dirty="0"/>
              <a:t>(function(k){</a:t>
            </a:r>
          </a:p>
          <a:p>
            <a:pPr marL="0" indent="0">
              <a:buNone/>
            </a:pPr>
            <a:r>
              <a:rPr lang="en-US" sz="400" dirty="0"/>
              <a:t>        </a:t>
            </a:r>
            <a:r>
              <a:rPr lang="en-US" sz="400" dirty="0" err="1"/>
              <a:t>params</a:t>
            </a:r>
            <a:r>
              <a:rPr lang="en-US" sz="400" dirty="0"/>
              <a:t> += "&amp;" + </a:t>
            </a:r>
            <a:r>
              <a:rPr lang="en-US" sz="400" dirty="0" err="1"/>
              <a:t>encodeURIComponent</a:t>
            </a:r>
            <a:r>
              <a:rPr lang="en-US" sz="400" dirty="0"/>
              <a:t>(k) + "=" + </a:t>
            </a:r>
            <a:r>
              <a:rPr lang="en-US" sz="400" dirty="0" err="1"/>
              <a:t>encodeURIComponent</a:t>
            </a:r>
            <a:r>
              <a:rPr lang="en-US" sz="400" dirty="0"/>
              <a:t>(data[k]);</a:t>
            </a:r>
          </a:p>
          <a:p>
            <a:pPr marL="0" indent="0">
              <a:buNone/>
            </a:pPr>
            <a:r>
              <a:rPr lang="en-US" sz="400" dirty="0"/>
              <a:t>    });</a:t>
            </a:r>
          </a:p>
          <a:p>
            <a:pPr marL="0" indent="0">
              <a:buNone/>
            </a:pPr>
            <a:r>
              <a:rPr lang="en-US" sz="400" dirty="0"/>
              <a:t>    </a:t>
            </a:r>
            <a:r>
              <a:rPr lang="en-US" sz="400" dirty="0" err="1"/>
              <a:t>params</a:t>
            </a:r>
            <a:r>
              <a:rPr lang="en-US" sz="400" dirty="0"/>
              <a:t> = </a:t>
            </a:r>
            <a:r>
              <a:rPr lang="en-US" sz="400" dirty="0" err="1"/>
              <a:t>encodeURIComponent</a:t>
            </a:r>
            <a:r>
              <a:rPr lang="en-US" sz="400" dirty="0"/>
              <a:t>(</a:t>
            </a:r>
            <a:r>
              <a:rPr lang="en-US" sz="400" dirty="0" err="1"/>
              <a:t>params.substring</a:t>
            </a:r>
            <a:r>
              <a:rPr lang="en-US" sz="400" dirty="0"/>
              <a:t>(1));   </a:t>
            </a:r>
          </a:p>
          <a:p>
            <a:pPr marL="0" indent="0">
              <a:buNone/>
            </a:pPr>
            <a:r>
              <a:rPr lang="en-US" sz="400" dirty="0"/>
              <a:t>    return </a:t>
            </a:r>
            <a:r>
              <a:rPr lang="en-US" sz="400" dirty="0" err="1"/>
              <a:t>hashString</a:t>
            </a:r>
            <a:r>
              <a:rPr lang="en-US" sz="400" dirty="0"/>
              <a:t>(</a:t>
            </a:r>
            <a:r>
              <a:rPr lang="en-US" sz="400" dirty="0" err="1"/>
              <a:t>signingToken</a:t>
            </a:r>
            <a:r>
              <a:rPr lang="en-US" sz="400" dirty="0"/>
              <a:t>, </a:t>
            </a:r>
            <a:r>
              <a:rPr lang="en-US" sz="400" dirty="0" err="1"/>
              <a:t>output+params</a:t>
            </a:r>
            <a:r>
              <a:rPr lang="en-US" sz="400" dirty="0"/>
              <a:t>, "base64");</a:t>
            </a:r>
          </a:p>
          <a:p>
            <a:pPr marL="0" indent="0">
              <a:buNone/>
            </a:pPr>
            <a:r>
              <a:rPr lang="en-US" sz="400" dirty="0"/>
              <a:t>}</a:t>
            </a:r>
          </a:p>
          <a:p>
            <a:pPr marL="0" indent="0">
              <a:buNone/>
            </a:pPr>
            <a:r>
              <a:rPr lang="en-US" sz="400" dirty="0"/>
              <a:t> </a:t>
            </a:r>
          </a:p>
          <a:p>
            <a:pPr marL="0" indent="0">
              <a:buNone/>
            </a:pPr>
            <a:r>
              <a:rPr lang="en-US" sz="400" dirty="0"/>
              <a:t>function </a:t>
            </a:r>
            <a:r>
              <a:rPr lang="en-US" sz="400" dirty="0" err="1"/>
              <a:t>hashString</a:t>
            </a:r>
            <a:r>
              <a:rPr lang="en-US" sz="400" dirty="0"/>
              <a:t>(key, </a:t>
            </a:r>
            <a:r>
              <a:rPr lang="en-US" sz="400" dirty="0" err="1"/>
              <a:t>str</a:t>
            </a:r>
            <a:r>
              <a:rPr lang="en-US" sz="400" dirty="0"/>
              <a:t>, encoding){</a:t>
            </a:r>
          </a:p>
          <a:p>
            <a:pPr marL="0" indent="0">
              <a:buNone/>
            </a:pPr>
            <a:r>
              <a:rPr lang="en-US" sz="400" dirty="0"/>
              <a:t>    </a:t>
            </a:r>
            <a:r>
              <a:rPr lang="en-US" sz="400" dirty="0" err="1"/>
              <a:t>var</a:t>
            </a:r>
            <a:r>
              <a:rPr lang="en-US" sz="400" dirty="0"/>
              <a:t> </a:t>
            </a:r>
            <a:r>
              <a:rPr lang="en-US" sz="400" dirty="0" err="1"/>
              <a:t>hmac</a:t>
            </a:r>
            <a:r>
              <a:rPr lang="en-US" sz="400" dirty="0"/>
              <a:t> = </a:t>
            </a:r>
            <a:r>
              <a:rPr lang="en-US" sz="400" dirty="0" err="1"/>
              <a:t>crypto.createHmac</a:t>
            </a:r>
            <a:r>
              <a:rPr lang="en-US" sz="400" dirty="0"/>
              <a:t>("sha1", key);</a:t>
            </a:r>
          </a:p>
          <a:p>
            <a:pPr marL="0" indent="0">
              <a:buNone/>
            </a:pPr>
            <a:r>
              <a:rPr lang="en-US" sz="400" dirty="0"/>
              <a:t>    </a:t>
            </a:r>
            <a:r>
              <a:rPr lang="en-US" sz="400" dirty="0" err="1"/>
              <a:t>hmac.update</a:t>
            </a:r>
            <a:r>
              <a:rPr lang="en-US" sz="400" dirty="0"/>
              <a:t>(</a:t>
            </a:r>
            <a:r>
              <a:rPr lang="en-US" sz="400" dirty="0" err="1"/>
              <a:t>str</a:t>
            </a:r>
            <a:r>
              <a:rPr lang="en-US" sz="400" dirty="0"/>
              <a:t>);</a:t>
            </a:r>
          </a:p>
          <a:p>
            <a:pPr marL="0" indent="0">
              <a:buNone/>
            </a:pPr>
            <a:r>
              <a:rPr lang="en-US" sz="400" dirty="0"/>
              <a:t>    return </a:t>
            </a:r>
            <a:r>
              <a:rPr lang="en-US" sz="400" dirty="0" err="1"/>
              <a:t>hmac.digest</a:t>
            </a:r>
            <a:r>
              <a:rPr lang="en-US" sz="400" dirty="0"/>
              <a:t>(encoding);</a:t>
            </a:r>
          </a:p>
          <a:p>
            <a:pPr marL="0" indent="0">
              <a:buNone/>
            </a:pPr>
            <a:r>
              <a:rPr lang="en-US" sz="400" dirty="0"/>
              <a:t>}</a:t>
            </a:r>
          </a:p>
          <a:p>
            <a:pPr marL="0" indent="0">
              <a:buNone/>
            </a:pPr>
            <a:r>
              <a:rPr lang="en-US" sz="400" dirty="0"/>
              <a:t> </a:t>
            </a:r>
          </a:p>
          <a:p>
            <a:pPr marL="0" indent="0">
              <a:buNone/>
            </a:pPr>
            <a:r>
              <a:rPr lang="en-US" sz="400" dirty="0"/>
              <a:t>function </a:t>
            </a:r>
            <a:r>
              <a:rPr lang="en-US" sz="400" dirty="0" err="1"/>
              <a:t>generateNonce</a:t>
            </a:r>
            <a:r>
              <a:rPr lang="en-US" sz="400" dirty="0"/>
              <a:t>() {</a:t>
            </a:r>
          </a:p>
          <a:p>
            <a:pPr marL="0" indent="0">
              <a:buNone/>
            </a:pPr>
            <a:r>
              <a:rPr lang="en-US" sz="400" dirty="0"/>
              <a:t>    </a:t>
            </a:r>
            <a:r>
              <a:rPr lang="en-US" sz="400" dirty="0" err="1"/>
              <a:t>var</a:t>
            </a:r>
            <a:r>
              <a:rPr lang="en-US" sz="400" dirty="0"/>
              <a:t> code = "";</a:t>
            </a:r>
          </a:p>
          <a:p>
            <a:pPr marL="0" indent="0">
              <a:buNone/>
            </a:pPr>
            <a:r>
              <a:rPr lang="en-US" sz="400" dirty="0"/>
              <a:t>    for (</a:t>
            </a:r>
            <a:r>
              <a:rPr lang="en-US" sz="400" dirty="0" err="1"/>
              <a:t>var</a:t>
            </a:r>
            <a:r>
              <a:rPr lang="en-US" sz="400" dirty="0"/>
              <a:t> </a:t>
            </a:r>
            <a:r>
              <a:rPr lang="en-US" sz="400" dirty="0" err="1"/>
              <a:t>i</a:t>
            </a:r>
            <a:r>
              <a:rPr lang="en-US" sz="400" dirty="0"/>
              <a:t> = 0; </a:t>
            </a:r>
            <a:r>
              <a:rPr lang="en-US" sz="400" dirty="0" err="1"/>
              <a:t>i</a:t>
            </a:r>
            <a:r>
              <a:rPr lang="en-US" sz="400" dirty="0"/>
              <a:t> &lt; 20; </a:t>
            </a:r>
            <a:r>
              <a:rPr lang="en-US" sz="400" dirty="0" err="1"/>
              <a:t>i</a:t>
            </a:r>
            <a:r>
              <a:rPr lang="en-US" sz="400" dirty="0"/>
              <a:t>++) {</a:t>
            </a:r>
          </a:p>
          <a:p>
            <a:pPr marL="0" indent="0">
              <a:buNone/>
            </a:pPr>
            <a:r>
              <a:rPr lang="en-US" sz="400" dirty="0"/>
              <a:t>        code += </a:t>
            </a:r>
            <a:r>
              <a:rPr lang="en-US" sz="400" dirty="0" err="1"/>
              <a:t>Math.floor</a:t>
            </a:r>
            <a:r>
              <a:rPr lang="en-US" sz="400" dirty="0"/>
              <a:t>(</a:t>
            </a:r>
            <a:r>
              <a:rPr lang="en-US" sz="400" dirty="0" err="1"/>
              <a:t>Math.random</a:t>
            </a:r>
            <a:r>
              <a:rPr lang="en-US" sz="400" dirty="0"/>
              <a:t>() * 9).</a:t>
            </a:r>
            <a:r>
              <a:rPr lang="en-US" sz="400" dirty="0" err="1"/>
              <a:t>toString</a:t>
            </a:r>
            <a:r>
              <a:rPr lang="en-US" sz="400" dirty="0"/>
              <a:t>();</a:t>
            </a:r>
          </a:p>
          <a:p>
            <a:pPr marL="0" indent="0">
              <a:buNone/>
            </a:pPr>
            <a:r>
              <a:rPr lang="en-US" sz="400" dirty="0"/>
              <a:t>    }</a:t>
            </a:r>
          </a:p>
          <a:p>
            <a:pPr marL="0" indent="0">
              <a:buNone/>
            </a:pPr>
            <a:r>
              <a:rPr lang="en-US" sz="400" dirty="0"/>
              <a:t>    return code;</a:t>
            </a:r>
          </a:p>
          <a:p>
            <a:pPr marL="0" indent="0">
              <a:buNone/>
            </a:pPr>
            <a:r>
              <a:rPr lang="en-US" sz="400" dirty="0"/>
              <a:t>} </a:t>
            </a:r>
          </a:p>
        </p:txBody>
      </p:sp>
    </p:spTree>
    <p:extLst>
      <p:ext uri="{BB962C8B-B14F-4D97-AF65-F5344CB8AC3E}">
        <p14:creationId xmlns:p14="http://schemas.microsoft.com/office/powerpoint/2010/main" val="51266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chemeClr val="bg1"/>
                </a:solidFill>
              </a:rPr>
              <a:t>Mobile Services Recap</a:t>
            </a:r>
            <a:endParaRPr lang="en-US" dirty="0">
              <a:solidFill>
                <a:schemeClr val="bg1"/>
              </a:solidFill>
            </a:endParaRPr>
          </a:p>
        </p:txBody>
      </p:sp>
    </p:spTree>
    <p:extLst>
      <p:ext uri="{BB962C8B-B14F-4D97-AF65-F5344CB8AC3E}">
        <p14:creationId xmlns:p14="http://schemas.microsoft.com/office/powerpoint/2010/main" val="196869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Part 2: The Work (part 1)</a:t>
            </a:r>
            <a:endParaRPr lang="en-US" sz="4800"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300" dirty="0" err="1"/>
              <a:t>var</a:t>
            </a:r>
            <a:r>
              <a:rPr lang="en-US" sz="300" dirty="0"/>
              <a:t> crypto = require('crypto');</a:t>
            </a:r>
          </a:p>
          <a:p>
            <a:pPr marL="0" indent="0">
              <a:buNone/>
            </a:pPr>
            <a:r>
              <a:rPr lang="en-US" sz="300" dirty="0" err="1"/>
              <a:t>var</a:t>
            </a:r>
            <a:r>
              <a:rPr lang="en-US" sz="300" dirty="0"/>
              <a:t> </a:t>
            </a:r>
            <a:r>
              <a:rPr lang="en-US" sz="300" dirty="0" err="1"/>
              <a:t>querystring</a:t>
            </a:r>
            <a:r>
              <a:rPr lang="en-US" sz="300" dirty="0"/>
              <a:t> = require('</a:t>
            </a:r>
            <a:r>
              <a:rPr lang="en-US" sz="300" dirty="0" err="1"/>
              <a:t>querystring</a:t>
            </a:r>
            <a:r>
              <a:rPr lang="en-US" sz="300" dirty="0"/>
              <a:t>');</a:t>
            </a:r>
          </a:p>
          <a:p>
            <a:pPr marL="0" indent="0">
              <a:buNone/>
            </a:pPr>
            <a:r>
              <a:rPr lang="en-US" sz="300" dirty="0"/>
              <a:t> </a:t>
            </a:r>
          </a:p>
          <a:p>
            <a:pPr marL="0" indent="0">
              <a:buNone/>
            </a:pPr>
            <a:r>
              <a:rPr lang="en-US" sz="300" dirty="0"/>
              <a:t>function read(query, user, request) {</a:t>
            </a:r>
          </a:p>
          <a:p>
            <a:pPr marL="0" indent="0">
              <a:buNone/>
            </a:pPr>
            <a:r>
              <a:rPr lang="en-US" sz="300" dirty="0"/>
              <a:t>    </a:t>
            </a:r>
            <a:r>
              <a:rPr lang="en-US" sz="300" dirty="0" err="1"/>
              <a:t>var</a:t>
            </a:r>
            <a:r>
              <a:rPr lang="en-US" sz="300" dirty="0"/>
              <a:t> result = {</a:t>
            </a:r>
          </a:p>
          <a:p>
            <a:pPr marL="0" indent="0">
              <a:buNone/>
            </a:pPr>
            <a:r>
              <a:rPr lang="en-US" sz="300" dirty="0"/>
              <a:t>        id: </a:t>
            </a:r>
            <a:r>
              <a:rPr lang="en-US" sz="300" dirty="0" err="1"/>
              <a:t>query.id</a:t>
            </a:r>
            <a:r>
              <a:rPr lang="en-US" sz="300" dirty="0"/>
              <a:t>,</a:t>
            </a:r>
          </a:p>
          <a:p>
            <a:pPr marL="0" indent="0">
              <a:buNone/>
            </a:pPr>
            <a:r>
              <a:rPr lang="en-US" sz="300" dirty="0"/>
              <a:t>        identities: </a:t>
            </a:r>
            <a:r>
              <a:rPr lang="en-US" sz="300" dirty="0" err="1"/>
              <a:t>user.getIdentities</a:t>
            </a:r>
            <a:r>
              <a:rPr lang="en-US" sz="300" dirty="0"/>
              <a:t>(),</a:t>
            </a:r>
          </a:p>
          <a:p>
            <a:pPr marL="0" indent="0">
              <a:buNone/>
            </a:pPr>
            <a:r>
              <a:rPr lang="en-US" sz="300" dirty="0"/>
              <a:t>        </a:t>
            </a:r>
            <a:r>
              <a:rPr lang="en-US" sz="300" dirty="0" err="1"/>
              <a:t>userName</a:t>
            </a:r>
            <a:r>
              <a:rPr lang="en-US" sz="300" dirty="0"/>
              <a:t>: ''</a:t>
            </a:r>
          </a:p>
          <a:p>
            <a:pPr marL="0" indent="0">
              <a:buNone/>
            </a:pPr>
            <a:r>
              <a:rPr lang="en-US" sz="300" dirty="0"/>
              <a:t>    };</a:t>
            </a:r>
          </a:p>
          <a:p>
            <a:pPr marL="0" indent="0">
              <a:buNone/>
            </a:pPr>
            <a:r>
              <a:rPr lang="en-US" sz="300" dirty="0"/>
              <a:t>    </a:t>
            </a:r>
          </a:p>
          <a:p>
            <a:pPr marL="0" indent="0">
              <a:buNone/>
            </a:pPr>
            <a:r>
              <a:rPr lang="en-US" sz="300" dirty="0"/>
              <a:t>    </a:t>
            </a:r>
            <a:r>
              <a:rPr lang="en-US" sz="300" dirty="0" err="1"/>
              <a:t>var</a:t>
            </a:r>
            <a:r>
              <a:rPr lang="en-US" sz="300" dirty="0"/>
              <a:t> identities = </a:t>
            </a:r>
            <a:r>
              <a:rPr lang="en-US" sz="300" dirty="0" err="1"/>
              <a:t>user.getIdentities</a:t>
            </a:r>
            <a:r>
              <a:rPr lang="en-US" sz="300" dirty="0"/>
              <a:t>();</a:t>
            </a:r>
          </a:p>
          <a:p>
            <a:pPr marL="0" indent="0">
              <a:buNone/>
            </a:pPr>
            <a:r>
              <a:rPr lang="en-US" sz="300" dirty="0"/>
              <a:t>    </a:t>
            </a:r>
            <a:r>
              <a:rPr lang="en-US" sz="300" dirty="0" err="1"/>
              <a:t>var</a:t>
            </a:r>
            <a:r>
              <a:rPr lang="en-US" sz="300" dirty="0"/>
              <a:t> </a:t>
            </a:r>
            <a:r>
              <a:rPr lang="en-US" sz="300" dirty="0" err="1"/>
              <a:t>userId</a:t>
            </a:r>
            <a:r>
              <a:rPr lang="en-US" sz="300" dirty="0"/>
              <a:t> = </a:t>
            </a:r>
            <a:r>
              <a:rPr lang="en-US" sz="300" dirty="0" err="1"/>
              <a:t>user.userId</a:t>
            </a:r>
            <a:r>
              <a:rPr lang="en-US" sz="300" dirty="0"/>
              <a:t>;</a:t>
            </a:r>
          </a:p>
          <a:p>
            <a:pPr marL="0" indent="0">
              <a:buNone/>
            </a:pPr>
            <a:r>
              <a:rPr lang="en-US" sz="300" dirty="0"/>
              <a:t>    </a:t>
            </a:r>
            <a:r>
              <a:rPr lang="en-US" sz="300" dirty="0" err="1"/>
              <a:t>var</a:t>
            </a:r>
            <a:r>
              <a:rPr lang="en-US" sz="300" dirty="0"/>
              <a:t> </a:t>
            </a:r>
            <a:r>
              <a:rPr lang="en-US" sz="300" dirty="0" err="1"/>
              <a:t>twitterId</a:t>
            </a:r>
            <a:r>
              <a:rPr lang="en-US" sz="300" dirty="0"/>
              <a:t> = </a:t>
            </a:r>
            <a:r>
              <a:rPr lang="en-US" sz="300" dirty="0" err="1"/>
              <a:t>userId.substring</a:t>
            </a:r>
            <a:r>
              <a:rPr lang="en-US" sz="300" dirty="0"/>
              <a:t>(</a:t>
            </a:r>
            <a:r>
              <a:rPr lang="en-US" sz="300" dirty="0" err="1"/>
              <a:t>userId.indexOf</a:t>
            </a:r>
            <a:r>
              <a:rPr lang="en-US" sz="300" dirty="0"/>
              <a:t>(':') + 1);</a:t>
            </a:r>
          </a:p>
          <a:p>
            <a:pPr marL="0" indent="0">
              <a:buNone/>
            </a:pPr>
            <a:r>
              <a:rPr lang="en-US" sz="300" dirty="0"/>
              <a:t>    //API 1.0</a:t>
            </a:r>
          </a:p>
          <a:p>
            <a:pPr marL="0" indent="0">
              <a:buNone/>
            </a:pPr>
            <a:r>
              <a:rPr lang="en-US" sz="300" dirty="0"/>
              <a:t>    //</a:t>
            </a:r>
            <a:r>
              <a:rPr lang="en-US" sz="300" dirty="0" err="1"/>
              <a:t>url</a:t>
            </a:r>
            <a:r>
              <a:rPr lang="en-US" sz="300" dirty="0"/>
              <a:t> = 'https://</a:t>
            </a:r>
            <a:r>
              <a:rPr lang="en-US" sz="300" dirty="0" err="1"/>
              <a:t>api.twitter.com</a:t>
            </a:r>
            <a:r>
              <a:rPr lang="en-US" sz="300" dirty="0"/>
              <a:t>/1/users/show/' + </a:t>
            </a:r>
            <a:r>
              <a:rPr lang="en-US" sz="300" dirty="0" err="1"/>
              <a:t>twitterId</a:t>
            </a:r>
            <a:r>
              <a:rPr lang="en-US" sz="300" dirty="0"/>
              <a:t> + '.</a:t>
            </a:r>
            <a:r>
              <a:rPr lang="en-US" sz="300" dirty="0" err="1"/>
              <a:t>json</a:t>
            </a:r>
            <a:r>
              <a:rPr lang="en-US" sz="300" dirty="0"/>
              <a:t>';</a:t>
            </a:r>
          </a:p>
          <a:p>
            <a:pPr marL="0" indent="0">
              <a:buNone/>
            </a:pPr>
            <a:r>
              <a:rPr lang="en-US" sz="300" dirty="0"/>
              <a:t>    </a:t>
            </a:r>
          </a:p>
          <a:p>
            <a:pPr marL="0" indent="0">
              <a:buNone/>
            </a:pPr>
            <a:r>
              <a:rPr lang="en-US" sz="300" dirty="0"/>
              <a:t>    //API 1.1</a:t>
            </a:r>
          </a:p>
          <a:p>
            <a:pPr marL="0" indent="0">
              <a:buNone/>
            </a:pPr>
            <a:r>
              <a:rPr lang="en-US" sz="300" dirty="0"/>
              <a:t>    </a:t>
            </a:r>
            <a:r>
              <a:rPr lang="en-US" sz="300" dirty="0" err="1"/>
              <a:t>var</a:t>
            </a:r>
            <a:r>
              <a:rPr lang="en-US" sz="300" dirty="0"/>
              <a:t> </a:t>
            </a:r>
            <a:r>
              <a:rPr lang="en-US" sz="300" dirty="0" err="1"/>
              <a:t>url</a:t>
            </a:r>
            <a:r>
              <a:rPr lang="en-US" sz="300" dirty="0"/>
              <a:t> = 'https://</a:t>
            </a:r>
            <a:r>
              <a:rPr lang="en-US" sz="300" dirty="0" err="1"/>
              <a:t>api.twitter.com</a:t>
            </a:r>
            <a:r>
              <a:rPr lang="en-US" sz="300" dirty="0"/>
              <a:t>/1.1/users/</a:t>
            </a:r>
            <a:r>
              <a:rPr lang="en-US" sz="300" dirty="0" err="1"/>
              <a:t>show.json?user_id</a:t>
            </a:r>
            <a:r>
              <a:rPr lang="en-US" sz="300" dirty="0"/>
              <a:t>=' + </a:t>
            </a:r>
            <a:r>
              <a:rPr lang="en-US" sz="300" dirty="0" err="1"/>
              <a:t>twitterId</a:t>
            </a:r>
            <a:r>
              <a:rPr lang="en-US" sz="300" dirty="0"/>
              <a:t>;</a:t>
            </a:r>
          </a:p>
          <a:p>
            <a:pPr marL="0" indent="0">
              <a:buNone/>
            </a:pPr>
            <a:r>
              <a:rPr lang="en-US" sz="300" dirty="0"/>
              <a:t>    </a:t>
            </a:r>
            <a:r>
              <a:rPr lang="en-US" sz="300" dirty="0" err="1"/>
              <a:t>var</a:t>
            </a:r>
            <a:r>
              <a:rPr lang="en-US" sz="300" dirty="0"/>
              <a:t> key = 'This is your consumer key';</a:t>
            </a:r>
          </a:p>
          <a:p>
            <a:pPr marL="0" indent="0">
              <a:buNone/>
            </a:pPr>
            <a:r>
              <a:rPr lang="en-US" sz="300" dirty="0"/>
              <a:t>    </a:t>
            </a:r>
            <a:r>
              <a:rPr lang="en-US" sz="300" dirty="0" err="1"/>
              <a:t>var</a:t>
            </a:r>
            <a:r>
              <a:rPr lang="en-US" sz="300" dirty="0"/>
              <a:t> nonce = </a:t>
            </a:r>
            <a:r>
              <a:rPr lang="en-US" sz="300" dirty="0" err="1"/>
              <a:t>generateNonce</a:t>
            </a:r>
            <a:r>
              <a:rPr lang="en-US" sz="300" dirty="0"/>
              <a:t>();</a:t>
            </a:r>
          </a:p>
          <a:p>
            <a:pPr marL="0" indent="0">
              <a:buNone/>
            </a:pPr>
            <a:r>
              <a:rPr lang="en-US" sz="300" dirty="0"/>
              <a:t>    </a:t>
            </a:r>
            <a:r>
              <a:rPr lang="en-US" sz="300" dirty="0" err="1"/>
              <a:t>var</a:t>
            </a:r>
            <a:r>
              <a:rPr lang="en-US" sz="300" dirty="0"/>
              <a:t> </a:t>
            </a:r>
            <a:r>
              <a:rPr lang="en-US" sz="300" dirty="0" err="1"/>
              <a:t>sigmethod</a:t>
            </a:r>
            <a:r>
              <a:rPr lang="en-US" sz="300" dirty="0"/>
              <a:t> = 'HMAC-SHA1';</a:t>
            </a:r>
          </a:p>
          <a:p>
            <a:pPr marL="0" indent="0">
              <a:buNone/>
            </a:pPr>
            <a:r>
              <a:rPr lang="en-US" sz="300" dirty="0"/>
              <a:t>    </a:t>
            </a:r>
            <a:r>
              <a:rPr lang="en-US" sz="300" dirty="0" err="1"/>
              <a:t>var</a:t>
            </a:r>
            <a:r>
              <a:rPr lang="en-US" sz="300" dirty="0"/>
              <a:t> version = '1.0';</a:t>
            </a:r>
          </a:p>
          <a:p>
            <a:pPr marL="0" indent="0">
              <a:buNone/>
            </a:pPr>
            <a:r>
              <a:rPr lang="en-US" sz="300" dirty="0"/>
              <a:t>    </a:t>
            </a:r>
            <a:r>
              <a:rPr lang="en-US" sz="300" dirty="0" err="1"/>
              <a:t>var</a:t>
            </a:r>
            <a:r>
              <a:rPr lang="en-US" sz="300" dirty="0"/>
              <a:t> </a:t>
            </a:r>
            <a:r>
              <a:rPr lang="en-US" sz="300" dirty="0" err="1"/>
              <a:t>twitterAccessToken</a:t>
            </a:r>
            <a:r>
              <a:rPr lang="en-US" sz="300" dirty="0"/>
              <a:t> = </a:t>
            </a:r>
            <a:r>
              <a:rPr lang="en-US" sz="300" dirty="0" err="1"/>
              <a:t>identities.twitter.accessToken</a:t>
            </a:r>
            <a:r>
              <a:rPr lang="en-US" sz="300" dirty="0"/>
              <a:t>;</a:t>
            </a:r>
          </a:p>
          <a:p>
            <a:pPr marL="0" indent="0">
              <a:buNone/>
            </a:pPr>
            <a:r>
              <a:rPr lang="en-US" sz="300" dirty="0"/>
              <a:t>    </a:t>
            </a:r>
            <a:r>
              <a:rPr lang="en-US" sz="300" dirty="0" err="1"/>
              <a:t>var</a:t>
            </a:r>
            <a:r>
              <a:rPr lang="en-US" sz="300" dirty="0"/>
              <a:t> </a:t>
            </a:r>
            <a:r>
              <a:rPr lang="en-US" sz="300" dirty="0" err="1"/>
              <a:t>oauth_token</a:t>
            </a:r>
            <a:r>
              <a:rPr lang="en-US" sz="300" dirty="0"/>
              <a:t> = 'The Access Token';</a:t>
            </a:r>
          </a:p>
          <a:p>
            <a:pPr marL="0" indent="0">
              <a:buNone/>
            </a:pPr>
            <a:r>
              <a:rPr lang="en-US" sz="300" dirty="0"/>
              <a:t>    </a:t>
            </a:r>
            <a:r>
              <a:rPr lang="en-US" sz="300" dirty="0" err="1"/>
              <a:t>var</a:t>
            </a:r>
            <a:r>
              <a:rPr lang="en-US" sz="300" dirty="0"/>
              <a:t> seconds = new Date() / 1000;</a:t>
            </a:r>
          </a:p>
          <a:p>
            <a:pPr marL="0" indent="0">
              <a:buNone/>
            </a:pPr>
            <a:r>
              <a:rPr lang="en-US" sz="300" dirty="0"/>
              <a:t>    seconds = </a:t>
            </a:r>
            <a:r>
              <a:rPr lang="en-US" sz="300" dirty="0" err="1"/>
              <a:t>Math.round</a:t>
            </a:r>
            <a:r>
              <a:rPr lang="en-US" sz="300" dirty="0"/>
              <a:t>(seconds);</a:t>
            </a:r>
          </a:p>
          <a:p>
            <a:pPr marL="0" indent="0">
              <a:buNone/>
            </a:pPr>
            <a:r>
              <a:rPr lang="en-US" sz="300" dirty="0"/>
              <a:t>    </a:t>
            </a:r>
            <a:r>
              <a:rPr lang="en-US" sz="300" dirty="0" err="1"/>
              <a:t>var</a:t>
            </a:r>
            <a:r>
              <a:rPr lang="en-US" sz="300" dirty="0"/>
              <a:t> </a:t>
            </a:r>
            <a:r>
              <a:rPr lang="en-US" sz="300" dirty="0" err="1"/>
              <a:t>requestType</a:t>
            </a:r>
            <a:r>
              <a:rPr lang="en-US" sz="300" dirty="0"/>
              <a:t> = 'GET';</a:t>
            </a:r>
          </a:p>
          <a:p>
            <a:pPr marL="0" indent="0">
              <a:buNone/>
            </a:pPr>
            <a:r>
              <a:rPr lang="en-US" sz="300" dirty="0"/>
              <a:t>    </a:t>
            </a:r>
          </a:p>
          <a:p>
            <a:pPr marL="0" indent="0">
              <a:buNone/>
            </a:pPr>
            <a:r>
              <a:rPr lang="en-US" sz="300" dirty="0"/>
              <a:t>    </a:t>
            </a:r>
            <a:r>
              <a:rPr lang="en-US" sz="300" dirty="0" err="1"/>
              <a:t>var</a:t>
            </a:r>
            <a:r>
              <a:rPr lang="en-US" sz="300" dirty="0"/>
              <a:t> </a:t>
            </a:r>
            <a:r>
              <a:rPr lang="en-US" sz="300" dirty="0" err="1"/>
              <a:t>oauthData</a:t>
            </a:r>
            <a:r>
              <a:rPr lang="en-US" sz="300" dirty="0"/>
              <a:t> = { </a:t>
            </a:r>
            <a:r>
              <a:rPr lang="en-US" sz="300" dirty="0" err="1"/>
              <a:t>oauth_consumer_key</a:t>
            </a:r>
            <a:r>
              <a:rPr lang="en-US" sz="300" dirty="0"/>
              <a:t>: key, </a:t>
            </a:r>
            <a:r>
              <a:rPr lang="en-US" sz="300" dirty="0" err="1"/>
              <a:t>oauth_nonce</a:t>
            </a:r>
            <a:r>
              <a:rPr lang="en-US" sz="300" dirty="0"/>
              <a:t>: nonce, </a:t>
            </a:r>
            <a:r>
              <a:rPr lang="en-US" sz="300" dirty="0" err="1"/>
              <a:t>oauth_signature:null</a:t>
            </a:r>
            <a:r>
              <a:rPr lang="en-US" sz="300" dirty="0"/>
              <a:t>, </a:t>
            </a:r>
          </a:p>
          <a:p>
            <a:pPr marL="0" indent="0">
              <a:buNone/>
            </a:pPr>
            <a:r>
              <a:rPr lang="en-US" sz="300" dirty="0"/>
              <a:t>                      </a:t>
            </a:r>
            <a:r>
              <a:rPr lang="en-US" sz="300" dirty="0" err="1"/>
              <a:t>oauth_signature_method</a:t>
            </a:r>
            <a:r>
              <a:rPr lang="en-US" sz="300" dirty="0"/>
              <a:t>: </a:t>
            </a:r>
            <a:r>
              <a:rPr lang="en-US" sz="300" dirty="0" err="1"/>
              <a:t>sigmethod</a:t>
            </a:r>
            <a:r>
              <a:rPr lang="en-US" sz="300" dirty="0"/>
              <a:t>, </a:t>
            </a:r>
            <a:r>
              <a:rPr lang="en-US" sz="300" dirty="0" err="1"/>
              <a:t>oauth_timestamp</a:t>
            </a:r>
            <a:r>
              <a:rPr lang="en-US" sz="300" dirty="0"/>
              <a:t>: seconds, </a:t>
            </a:r>
          </a:p>
          <a:p>
            <a:pPr marL="0" indent="0">
              <a:buNone/>
            </a:pPr>
            <a:r>
              <a:rPr lang="en-US" sz="300" dirty="0"/>
              <a:t>                      </a:t>
            </a:r>
            <a:r>
              <a:rPr lang="en-US" sz="300" dirty="0" err="1"/>
              <a:t>oauth_token</a:t>
            </a:r>
            <a:r>
              <a:rPr lang="en-US" sz="300" dirty="0"/>
              <a:t>: </a:t>
            </a:r>
            <a:r>
              <a:rPr lang="en-US" sz="300" dirty="0" err="1"/>
              <a:t>oauth_token</a:t>
            </a:r>
            <a:r>
              <a:rPr lang="en-US" sz="300" dirty="0"/>
              <a:t>, </a:t>
            </a:r>
            <a:r>
              <a:rPr lang="en-US" sz="300" dirty="0" err="1"/>
              <a:t>oauth_version</a:t>
            </a:r>
            <a:r>
              <a:rPr lang="en-US" sz="300" dirty="0"/>
              <a:t>: version };</a:t>
            </a:r>
          </a:p>
          <a:p>
            <a:pPr marL="0" indent="0">
              <a:buNone/>
            </a:pPr>
            <a:r>
              <a:rPr lang="en-US" sz="300" dirty="0"/>
              <a:t>    </a:t>
            </a:r>
            <a:r>
              <a:rPr lang="en-US" sz="300" dirty="0" err="1"/>
              <a:t>var</a:t>
            </a:r>
            <a:r>
              <a:rPr lang="en-US" sz="300" dirty="0"/>
              <a:t> </a:t>
            </a:r>
            <a:r>
              <a:rPr lang="en-US" sz="300" dirty="0" err="1"/>
              <a:t>sigData</a:t>
            </a:r>
            <a:r>
              <a:rPr lang="en-US" sz="300" dirty="0"/>
              <a:t> = {};</a:t>
            </a:r>
          </a:p>
          <a:p>
            <a:pPr marL="0" indent="0">
              <a:buNone/>
            </a:pPr>
            <a:r>
              <a:rPr lang="en-US" sz="300" dirty="0"/>
              <a:t>    for (</a:t>
            </a:r>
            <a:r>
              <a:rPr lang="en-US" sz="300" dirty="0" err="1"/>
              <a:t>var</a:t>
            </a:r>
            <a:r>
              <a:rPr lang="en-US" sz="300" dirty="0"/>
              <a:t> k in </a:t>
            </a:r>
            <a:r>
              <a:rPr lang="en-US" sz="300" dirty="0" err="1"/>
              <a:t>oauthData</a:t>
            </a:r>
            <a:r>
              <a:rPr lang="en-US" sz="300" dirty="0"/>
              <a:t>){</a:t>
            </a:r>
          </a:p>
          <a:p>
            <a:pPr marL="0" indent="0">
              <a:buNone/>
            </a:pPr>
            <a:r>
              <a:rPr lang="en-US" sz="300" dirty="0"/>
              <a:t>      </a:t>
            </a:r>
            <a:r>
              <a:rPr lang="en-US" sz="300" dirty="0" err="1"/>
              <a:t>sigData</a:t>
            </a:r>
            <a:r>
              <a:rPr lang="en-US" sz="300" dirty="0"/>
              <a:t>[k] = </a:t>
            </a:r>
            <a:r>
              <a:rPr lang="en-US" sz="300" dirty="0" err="1"/>
              <a:t>oauthData</a:t>
            </a:r>
            <a:r>
              <a:rPr lang="en-US" sz="300" dirty="0"/>
              <a:t>[k];</a:t>
            </a:r>
          </a:p>
          <a:p>
            <a:pPr marL="0" indent="0">
              <a:buNone/>
            </a:pPr>
            <a:r>
              <a:rPr lang="en-US" sz="300" dirty="0"/>
              <a:t>    }</a:t>
            </a:r>
          </a:p>
          <a:p>
            <a:pPr marL="0" indent="0">
              <a:buNone/>
            </a:pPr>
            <a:r>
              <a:rPr lang="en-US" sz="300" dirty="0"/>
              <a:t>    </a:t>
            </a:r>
            <a:r>
              <a:rPr lang="en-US" sz="300" dirty="0" err="1"/>
              <a:t>sigData</a:t>
            </a:r>
            <a:r>
              <a:rPr lang="en-US" sz="300" dirty="0"/>
              <a:t>['</a:t>
            </a:r>
            <a:r>
              <a:rPr lang="en-US" sz="300" dirty="0" err="1"/>
              <a:t>user_id</a:t>
            </a:r>
            <a:r>
              <a:rPr lang="en-US" sz="300" dirty="0"/>
              <a:t>'] = </a:t>
            </a:r>
            <a:r>
              <a:rPr lang="en-US" sz="300" dirty="0" err="1"/>
              <a:t>twitterId</a:t>
            </a:r>
            <a:r>
              <a:rPr lang="en-US" sz="300" dirty="0"/>
              <a:t>;</a:t>
            </a:r>
          </a:p>
          <a:p>
            <a:pPr marL="0" indent="0">
              <a:buNone/>
            </a:pPr>
            <a:r>
              <a:rPr lang="en-US" sz="300" dirty="0"/>
              <a:t> </a:t>
            </a:r>
          </a:p>
        </p:txBody>
      </p:sp>
    </p:spTree>
    <p:extLst>
      <p:ext uri="{BB962C8B-B14F-4D97-AF65-F5344CB8AC3E}">
        <p14:creationId xmlns:p14="http://schemas.microsoft.com/office/powerpoint/2010/main" val="220761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Part 2.2: The Work</a:t>
            </a:r>
            <a:endParaRPr lang="en-US" sz="4800"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300" dirty="0" err="1"/>
              <a:t>var</a:t>
            </a:r>
            <a:r>
              <a:rPr lang="en-US" sz="300" dirty="0"/>
              <a:t> sig = </a:t>
            </a:r>
            <a:r>
              <a:rPr lang="en-US" sz="300" dirty="0" err="1"/>
              <a:t>generateOAuthSignature</a:t>
            </a:r>
            <a:r>
              <a:rPr lang="en-US" sz="300" dirty="0"/>
              <a:t>('GET', </a:t>
            </a:r>
            <a:r>
              <a:rPr lang="en-US" sz="300" dirty="0" err="1"/>
              <a:t>url</a:t>
            </a:r>
            <a:r>
              <a:rPr lang="en-US" sz="300" dirty="0"/>
              <a:t>, </a:t>
            </a:r>
            <a:r>
              <a:rPr lang="en-US" sz="300" dirty="0" err="1"/>
              <a:t>sigData</a:t>
            </a:r>
            <a:r>
              <a:rPr lang="en-US" sz="300" dirty="0"/>
              <a:t>);</a:t>
            </a:r>
          </a:p>
          <a:p>
            <a:pPr marL="0" indent="0">
              <a:buNone/>
            </a:pPr>
            <a:r>
              <a:rPr lang="en-US" sz="300" dirty="0"/>
              <a:t>    </a:t>
            </a:r>
            <a:r>
              <a:rPr lang="en-US" sz="300" dirty="0" err="1"/>
              <a:t>oauthData.oauth_signature</a:t>
            </a:r>
            <a:r>
              <a:rPr lang="en-US" sz="300" dirty="0"/>
              <a:t> = sig;</a:t>
            </a:r>
          </a:p>
          <a:p>
            <a:pPr marL="0" indent="0">
              <a:buNone/>
            </a:pPr>
            <a:r>
              <a:rPr lang="en-US" sz="300" dirty="0"/>
              <a:t>    </a:t>
            </a:r>
            <a:r>
              <a:rPr lang="en-US" sz="300" dirty="0" err="1"/>
              <a:t>var</a:t>
            </a:r>
            <a:r>
              <a:rPr lang="en-US" sz="300" dirty="0"/>
              <a:t> </a:t>
            </a:r>
            <a:r>
              <a:rPr lang="en-US" sz="300" dirty="0" err="1"/>
              <a:t>oauthHeader</a:t>
            </a:r>
            <a:r>
              <a:rPr lang="en-US" sz="300" dirty="0"/>
              <a:t> = "";</a:t>
            </a:r>
          </a:p>
          <a:p>
            <a:pPr marL="0" indent="0">
              <a:buNone/>
            </a:pPr>
            <a:r>
              <a:rPr lang="en-US" sz="300" dirty="0"/>
              <a:t>    for (k in </a:t>
            </a:r>
            <a:r>
              <a:rPr lang="en-US" sz="300" dirty="0" err="1"/>
              <a:t>oauthData</a:t>
            </a:r>
            <a:r>
              <a:rPr lang="en-US" sz="300" dirty="0"/>
              <a:t>){</a:t>
            </a:r>
          </a:p>
          <a:p>
            <a:pPr marL="0" indent="0">
              <a:buNone/>
            </a:pPr>
            <a:r>
              <a:rPr lang="en-US" sz="300" dirty="0"/>
              <a:t>        </a:t>
            </a:r>
            <a:r>
              <a:rPr lang="en-US" sz="300" dirty="0" err="1"/>
              <a:t>oauthHeader</a:t>
            </a:r>
            <a:r>
              <a:rPr lang="en-US" sz="300" dirty="0"/>
              <a:t> += ", " + </a:t>
            </a:r>
            <a:r>
              <a:rPr lang="en-US" sz="300" dirty="0" err="1"/>
              <a:t>encodeURIComponent</a:t>
            </a:r>
            <a:r>
              <a:rPr lang="en-US" sz="300" dirty="0"/>
              <a:t>(k) + "=\"" + </a:t>
            </a:r>
            <a:r>
              <a:rPr lang="en-US" sz="300" dirty="0" err="1"/>
              <a:t>encodeURIComponent</a:t>
            </a:r>
            <a:r>
              <a:rPr lang="en-US" sz="300" dirty="0"/>
              <a:t>(</a:t>
            </a:r>
            <a:r>
              <a:rPr lang="en-US" sz="300" dirty="0" err="1"/>
              <a:t>oauthData</a:t>
            </a:r>
            <a:r>
              <a:rPr lang="en-US" sz="300" dirty="0"/>
              <a:t>[k]) + "\"";</a:t>
            </a:r>
          </a:p>
          <a:p>
            <a:pPr marL="0" indent="0">
              <a:buNone/>
            </a:pPr>
            <a:r>
              <a:rPr lang="en-US" sz="300" dirty="0"/>
              <a:t>    }</a:t>
            </a:r>
          </a:p>
          <a:p>
            <a:pPr marL="0" indent="0">
              <a:buNone/>
            </a:pPr>
            <a:r>
              <a:rPr lang="en-US" sz="300" dirty="0"/>
              <a:t>    </a:t>
            </a:r>
            <a:r>
              <a:rPr lang="en-US" sz="300" dirty="0" err="1"/>
              <a:t>oauthHeader</a:t>
            </a:r>
            <a:r>
              <a:rPr lang="en-US" sz="300" dirty="0"/>
              <a:t> = </a:t>
            </a:r>
            <a:r>
              <a:rPr lang="en-US" sz="300" dirty="0" err="1"/>
              <a:t>oauthHeader.substring</a:t>
            </a:r>
            <a:r>
              <a:rPr lang="en-US" sz="300" dirty="0"/>
              <a:t>(1);    </a:t>
            </a:r>
          </a:p>
          <a:p>
            <a:pPr marL="0" indent="0">
              <a:buNone/>
            </a:pPr>
            <a:r>
              <a:rPr lang="en-US" sz="300" dirty="0"/>
              <a:t>    </a:t>
            </a:r>
            <a:r>
              <a:rPr lang="en-US" sz="300" dirty="0" err="1"/>
              <a:t>var</a:t>
            </a:r>
            <a:r>
              <a:rPr lang="en-US" sz="300" dirty="0"/>
              <a:t> </a:t>
            </a:r>
            <a:r>
              <a:rPr lang="en-US" sz="300" dirty="0" err="1"/>
              <a:t>authHeader</a:t>
            </a:r>
            <a:r>
              <a:rPr lang="en-US" sz="300" dirty="0"/>
              <a:t> = '</a:t>
            </a:r>
            <a:r>
              <a:rPr lang="en-US" sz="300" dirty="0" err="1"/>
              <a:t>OAuth</a:t>
            </a:r>
            <a:r>
              <a:rPr lang="en-US" sz="300" dirty="0"/>
              <a:t>' + </a:t>
            </a:r>
            <a:r>
              <a:rPr lang="en-US" sz="300" dirty="0" err="1"/>
              <a:t>oauthHeader</a:t>
            </a:r>
            <a:r>
              <a:rPr lang="en-US" sz="300" dirty="0"/>
              <a:t>;</a:t>
            </a:r>
          </a:p>
          <a:p>
            <a:pPr marL="0" indent="0">
              <a:buNone/>
            </a:pPr>
            <a:r>
              <a:rPr lang="en-US" sz="300" dirty="0"/>
              <a:t>    //Generate callback for response from Twitter API</a:t>
            </a:r>
          </a:p>
          <a:p>
            <a:pPr marL="0" indent="0">
              <a:buNone/>
            </a:pPr>
            <a:r>
              <a:rPr lang="en-US" sz="300" dirty="0"/>
              <a:t>    </a:t>
            </a:r>
            <a:r>
              <a:rPr lang="en-US" sz="300" dirty="0" err="1"/>
              <a:t>var</a:t>
            </a:r>
            <a:r>
              <a:rPr lang="en-US" sz="300" dirty="0"/>
              <a:t> </a:t>
            </a:r>
            <a:r>
              <a:rPr lang="en-US" sz="300" dirty="0" err="1"/>
              <a:t>requestCallback</a:t>
            </a:r>
            <a:r>
              <a:rPr lang="en-US" sz="300" dirty="0"/>
              <a:t> = function (err, </a:t>
            </a:r>
            <a:r>
              <a:rPr lang="en-US" sz="300" dirty="0" err="1"/>
              <a:t>resp</a:t>
            </a:r>
            <a:r>
              <a:rPr lang="en-US" sz="300" dirty="0"/>
              <a:t>, body) {</a:t>
            </a:r>
          </a:p>
          <a:p>
            <a:pPr marL="0" indent="0">
              <a:buNone/>
            </a:pPr>
            <a:r>
              <a:rPr lang="en-US" sz="300" dirty="0"/>
              <a:t>        if (err || </a:t>
            </a:r>
            <a:r>
              <a:rPr lang="en-US" sz="300" dirty="0" err="1"/>
              <a:t>resp.statusCode</a:t>
            </a:r>
            <a:r>
              <a:rPr lang="en-US" sz="300" dirty="0"/>
              <a:t> !== 200) {</a:t>
            </a:r>
          </a:p>
          <a:p>
            <a:pPr marL="0" indent="0">
              <a:buNone/>
            </a:pPr>
            <a:r>
              <a:rPr lang="en-US" sz="300" dirty="0"/>
              <a:t>            </a:t>
            </a:r>
            <a:r>
              <a:rPr lang="en-US" sz="300" dirty="0" err="1"/>
              <a:t>console.error</a:t>
            </a:r>
            <a:r>
              <a:rPr lang="en-US" sz="300" dirty="0"/>
              <a:t>('Error sending data to the provider: ', err);</a:t>
            </a:r>
          </a:p>
          <a:p>
            <a:pPr marL="0" indent="0">
              <a:buNone/>
            </a:pPr>
            <a:r>
              <a:rPr lang="en-US" sz="300" dirty="0"/>
              <a:t>            </a:t>
            </a:r>
            <a:r>
              <a:rPr lang="en-US" sz="300" dirty="0" err="1"/>
              <a:t>request.respond</a:t>
            </a:r>
            <a:r>
              <a:rPr lang="en-US" sz="300" dirty="0"/>
              <a:t>(</a:t>
            </a:r>
            <a:r>
              <a:rPr lang="en-US" sz="300" dirty="0" err="1"/>
              <a:t>statusCodes.INTERNAL_SERVER_ERROR</a:t>
            </a:r>
            <a:r>
              <a:rPr lang="en-US" sz="300" dirty="0"/>
              <a:t>, body);</a:t>
            </a:r>
          </a:p>
          <a:p>
            <a:pPr marL="0" indent="0">
              <a:buNone/>
            </a:pPr>
            <a:r>
              <a:rPr lang="en-US" sz="300" dirty="0"/>
              <a:t>        } else {</a:t>
            </a:r>
          </a:p>
          <a:p>
            <a:pPr marL="0" indent="0">
              <a:buNone/>
            </a:pPr>
            <a:r>
              <a:rPr lang="en-US" sz="300" dirty="0"/>
              <a:t>            try {</a:t>
            </a:r>
          </a:p>
          <a:p>
            <a:pPr marL="0" indent="0">
              <a:buNone/>
            </a:pPr>
            <a:r>
              <a:rPr lang="en-US" sz="300" dirty="0"/>
              <a:t>                </a:t>
            </a:r>
            <a:r>
              <a:rPr lang="en-US" sz="300" dirty="0" err="1"/>
              <a:t>var</a:t>
            </a:r>
            <a:r>
              <a:rPr lang="en-US" sz="300" dirty="0"/>
              <a:t> </a:t>
            </a:r>
            <a:r>
              <a:rPr lang="en-US" sz="300" dirty="0" err="1"/>
              <a:t>userData</a:t>
            </a:r>
            <a:r>
              <a:rPr lang="en-US" sz="300" dirty="0"/>
              <a:t> = </a:t>
            </a:r>
            <a:r>
              <a:rPr lang="en-US" sz="300" dirty="0" err="1"/>
              <a:t>JSON.parse</a:t>
            </a:r>
            <a:r>
              <a:rPr lang="en-US" sz="300" dirty="0"/>
              <a:t>(body);</a:t>
            </a:r>
          </a:p>
          <a:p>
            <a:pPr marL="0" indent="0">
              <a:buNone/>
            </a:pPr>
            <a:r>
              <a:rPr lang="en-US" sz="300" dirty="0"/>
              <a:t>                if (</a:t>
            </a:r>
            <a:r>
              <a:rPr lang="en-US" sz="300" dirty="0" err="1"/>
              <a:t>userData.name</a:t>
            </a:r>
            <a:r>
              <a:rPr lang="en-US" sz="300" dirty="0"/>
              <a:t> != null)</a:t>
            </a:r>
          </a:p>
          <a:p>
            <a:pPr marL="0" indent="0">
              <a:buNone/>
            </a:pPr>
            <a:r>
              <a:rPr lang="en-US" sz="300" dirty="0"/>
              <a:t>                    </a:t>
            </a:r>
            <a:r>
              <a:rPr lang="en-US" sz="300" dirty="0" err="1"/>
              <a:t>result.UserName</a:t>
            </a:r>
            <a:r>
              <a:rPr lang="en-US" sz="300" dirty="0"/>
              <a:t> = </a:t>
            </a:r>
            <a:r>
              <a:rPr lang="en-US" sz="300" dirty="0" err="1"/>
              <a:t>userData.name</a:t>
            </a:r>
            <a:r>
              <a:rPr lang="en-US" sz="300" dirty="0"/>
              <a:t>;</a:t>
            </a:r>
          </a:p>
          <a:p>
            <a:pPr marL="0" indent="0">
              <a:buNone/>
            </a:pPr>
            <a:r>
              <a:rPr lang="en-US" sz="300" dirty="0"/>
              <a:t>                else</a:t>
            </a:r>
          </a:p>
          <a:p>
            <a:pPr marL="0" indent="0">
              <a:buNone/>
            </a:pPr>
            <a:r>
              <a:rPr lang="en-US" sz="300" dirty="0"/>
              <a:t>                    </a:t>
            </a:r>
            <a:r>
              <a:rPr lang="en-US" sz="300" dirty="0" err="1"/>
              <a:t>result.UserName</a:t>
            </a:r>
            <a:r>
              <a:rPr lang="en-US" sz="300" dirty="0"/>
              <a:t> = "can't get username";</a:t>
            </a:r>
          </a:p>
          <a:p>
            <a:pPr marL="0" indent="0">
              <a:buNone/>
            </a:pPr>
            <a:r>
              <a:rPr lang="en-US" sz="300" dirty="0"/>
              <a:t>                </a:t>
            </a:r>
            <a:r>
              <a:rPr lang="en-US" sz="300" dirty="0" err="1"/>
              <a:t>request.respond</a:t>
            </a:r>
            <a:r>
              <a:rPr lang="en-US" sz="300" dirty="0"/>
              <a:t>(200, [result]);</a:t>
            </a:r>
          </a:p>
          <a:p>
            <a:pPr marL="0" indent="0">
              <a:buNone/>
            </a:pPr>
            <a:r>
              <a:rPr lang="en-US" sz="300" dirty="0"/>
              <a:t>            } catch (ex) {</a:t>
            </a:r>
          </a:p>
          <a:p>
            <a:pPr marL="0" indent="0">
              <a:buNone/>
            </a:pPr>
            <a:r>
              <a:rPr lang="en-US" sz="300" dirty="0"/>
              <a:t>                </a:t>
            </a:r>
            <a:r>
              <a:rPr lang="en-US" sz="300" dirty="0" err="1"/>
              <a:t>console.error</a:t>
            </a:r>
            <a:r>
              <a:rPr lang="en-US" sz="300" dirty="0"/>
              <a:t>('Error parsing response from the provider API: ', ex);</a:t>
            </a:r>
          </a:p>
          <a:p>
            <a:pPr marL="0" indent="0">
              <a:buNone/>
            </a:pPr>
            <a:r>
              <a:rPr lang="en-US" sz="300" dirty="0"/>
              <a:t>                </a:t>
            </a:r>
            <a:r>
              <a:rPr lang="en-US" sz="300" dirty="0" err="1"/>
              <a:t>request.respond</a:t>
            </a:r>
            <a:r>
              <a:rPr lang="en-US" sz="300" dirty="0"/>
              <a:t>(</a:t>
            </a:r>
            <a:r>
              <a:rPr lang="en-US" sz="300" dirty="0" err="1"/>
              <a:t>statusCodes.INTERNAL_SERVER_ERROR</a:t>
            </a:r>
            <a:r>
              <a:rPr lang="en-US" sz="300" dirty="0"/>
              <a:t>, ex);</a:t>
            </a:r>
          </a:p>
          <a:p>
            <a:pPr marL="0" indent="0">
              <a:buNone/>
            </a:pPr>
            <a:r>
              <a:rPr lang="en-US" sz="300" dirty="0"/>
              <a:t>            }</a:t>
            </a:r>
          </a:p>
          <a:p>
            <a:pPr marL="0" indent="0">
              <a:buNone/>
            </a:pPr>
            <a:r>
              <a:rPr lang="en-US" sz="300" dirty="0"/>
              <a:t>        }</a:t>
            </a:r>
          </a:p>
          <a:p>
            <a:pPr marL="0" indent="0">
              <a:buNone/>
            </a:pPr>
            <a:r>
              <a:rPr lang="en-US" sz="300" dirty="0"/>
              <a:t>    }</a:t>
            </a:r>
          </a:p>
          <a:p>
            <a:pPr marL="0" indent="0">
              <a:buNone/>
            </a:pPr>
            <a:r>
              <a:rPr lang="en-US" sz="300" dirty="0"/>
              <a:t>    //Create the request and execute it</a:t>
            </a:r>
          </a:p>
          <a:p>
            <a:pPr marL="0" indent="0">
              <a:buNone/>
            </a:pPr>
            <a:r>
              <a:rPr lang="en-US" sz="300" dirty="0"/>
              <a:t>    </a:t>
            </a:r>
            <a:r>
              <a:rPr lang="en-US" sz="300" dirty="0" err="1"/>
              <a:t>var</a:t>
            </a:r>
            <a:r>
              <a:rPr lang="en-US" sz="300" dirty="0"/>
              <a:t> </a:t>
            </a:r>
            <a:r>
              <a:rPr lang="en-US" sz="300" dirty="0" err="1"/>
              <a:t>req</a:t>
            </a:r>
            <a:r>
              <a:rPr lang="en-US" sz="300" dirty="0"/>
              <a:t> = require('request');</a:t>
            </a:r>
          </a:p>
          <a:p>
            <a:pPr marL="0" indent="0">
              <a:buNone/>
            </a:pPr>
            <a:r>
              <a:rPr lang="en-US" sz="300" dirty="0"/>
              <a:t>    </a:t>
            </a:r>
            <a:r>
              <a:rPr lang="en-US" sz="300" dirty="0" err="1"/>
              <a:t>var</a:t>
            </a:r>
            <a:r>
              <a:rPr lang="en-US" sz="300" dirty="0"/>
              <a:t> </a:t>
            </a:r>
            <a:r>
              <a:rPr lang="en-US" sz="300" dirty="0" err="1"/>
              <a:t>reqOptions</a:t>
            </a:r>
            <a:r>
              <a:rPr lang="en-US" sz="300" dirty="0"/>
              <a:t> = {</a:t>
            </a:r>
          </a:p>
          <a:p>
            <a:pPr marL="0" indent="0">
              <a:buNone/>
            </a:pPr>
            <a:r>
              <a:rPr lang="en-US" sz="300" dirty="0"/>
              <a:t>        </a:t>
            </a:r>
            <a:r>
              <a:rPr lang="en-US" sz="300" dirty="0" err="1"/>
              <a:t>uri</a:t>
            </a:r>
            <a:r>
              <a:rPr lang="en-US" sz="300" dirty="0"/>
              <a:t>: </a:t>
            </a:r>
            <a:r>
              <a:rPr lang="en-US" sz="300" dirty="0" err="1"/>
              <a:t>url</a:t>
            </a:r>
            <a:r>
              <a:rPr lang="en-US" sz="300" dirty="0"/>
              <a:t>,</a:t>
            </a:r>
          </a:p>
          <a:p>
            <a:pPr marL="0" indent="0">
              <a:buNone/>
            </a:pPr>
            <a:r>
              <a:rPr lang="en-US" sz="300" dirty="0"/>
              <a:t>        headers: { Accept: "application/</a:t>
            </a:r>
            <a:r>
              <a:rPr lang="en-US" sz="300" dirty="0" err="1"/>
              <a:t>json</a:t>
            </a:r>
            <a:r>
              <a:rPr lang="en-US" sz="300" dirty="0"/>
              <a:t>" }</a:t>
            </a:r>
          </a:p>
          <a:p>
            <a:pPr marL="0" indent="0">
              <a:buNone/>
            </a:pPr>
            <a:r>
              <a:rPr lang="en-US" sz="300" dirty="0"/>
              <a:t>    };</a:t>
            </a:r>
          </a:p>
          <a:p>
            <a:pPr marL="0" indent="0">
              <a:buNone/>
            </a:pPr>
            <a:r>
              <a:rPr lang="en-US" sz="300" dirty="0"/>
              <a:t>    if (</a:t>
            </a:r>
            <a:r>
              <a:rPr lang="en-US" sz="300" dirty="0" err="1"/>
              <a:t>authHeader</a:t>
            </a:r>
            <a:r>
              <a:rPr lang="en-US" sz="300" dirty="0"/>
              <a:t> != null) </a:t>
            </a:r>
          </a:p>
          <a:p>
            <a:pPr marL="0" indent="0">
              <a:buNone/>
            </a:pPr>
            <a:r>
              <a:rPr lang="en-US" sz="300" dirty="0"/>
              <a:t>    </a:t>
            </a:r>
            <a:r>
              <a:rPr lang="en-US" sz="300" dirty="0" err="1"/>
              <a:t>reqOptions.headers</a:t>
            </a:r>
            <a:r>
              <a:rPr lang="en-US" sz="300" dirty="0"/>
              <a:t>['Authorization'] = </a:t>
            </a:r>
            <a:r>
              <a:rPr lang="en-US" sz="300" dirty="0" err="1"/>
              <a:t>authHeader</a:t>
            </a:r>
            <a:r>
              <a:rPr lang="en-US" sz="300" dirty="0"/>
              <a:t>;</a:t>
            </a:r>
          </a:p>
          <a:p>
            <a:pPr marL="0" indent="0">
              <a:buNone/>
            </a:pPr>
            <a:r>
              <a:rPr lang="en-US" sz="300" dirty="0"/>
              <a:t>    </a:t>
            </a:r>
            <a:r>
              <a:rPr lang="en-US" sz="300" dirty="0" err="1"/>
              <a:t>req</a:t>
            </a:r>
            <a:r>
              <a:rPr lang="en-US" sz="300" dirty="0"/>
              <a:t>(</a:t>
            </a:r>
            <a:r>
              <a:rPr lang="en-US" sz="300" dirty="0" err="1"/>
              <a:t>reqOptions</a:t>
            </a:r>
            <a:r>
              <a:rPr lang="en-US" sz="300" dirty="0"/>
              <a:t>, </a:t>
            </a:r>
            <a:r>
              <a:rPr lang="en-US" sz="300" dirty="0" err="1"/>
              <a:t>requestCallback</a:t>
            </a:r>
            <a:r>
              <a:rPr lang="en-US" sz="300" dirty="0"/>
              <a:t>);</a:t>
            </a:r>
          </a:p>
          <a:p>
            <a:pPr marL="0" indent="0">
              <a:buNone/>
            </a:pPr>
            <a:r>
              <a:rPr lang="en-US" sz="300" dirty="0"/>
              <a:t>}</a:t>
            </a:r>
          </a:p>
        </p:txBody>
      </p:sp>
    </p:spTree>
    <p:extLst>
      <p:ext uri="{BB962C8B-B14F-4D97-AF65-F5344CB8AC3E}">
        <p14:creationId xmlns:p14="http://schemas.microsoft.com/office/powerpoint/2010/main" val="41070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That was terrible</a:t>
            </a:r>
            <a:br>
              <a:rPr lang="en-US" dirty="0" smtClean="0">
                <a:solidFill>
                  <a:srgbClr val="292929"/>
                </a:solidFill>
              </a:rPr>
            </a:br>
            <a:r>
              <a:rPr lang="en-US" dirty="0" smtClean="0">
                <a:solidFill>
                  <a:srgbClr val="292929"/>
                </a:solidFill>
              </a:rPr>
              <a:t>Do this</a:t>
            </a:r>
            <a:endParaRPr lang="en-US" dirty="0">
              <a:solidFill>
                <a:srgbClr val="292929"/>
              </a:solidFill>
            </a:endParaRPr>
          </a:p>
        </p:txBody>
      </p:sp>
    </p:spTree>
    <p:extLst>
      <p:ext uri="{BB962C8B-B14F-4D97-AF65-F5344CB8AC3E}">
        <p14:creationId xmlns:p14="http://schemas.microsoft.com/office/powerpoint/2010/main" val="427052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The Easy Way</a:t>
            </a:r>
            <a:endParaRPr lang="en-US" sz="4800" dirty="0">
              <a:solidFill>
                <a:srgbClr val="292929"/>
              </a:solidFill>
            </a:endParaRPr>
          </a:p>
        </p:txBody>
      </p:sp>
      <p:sp>
        <p:nvSpPr>
          <p:cNvPr id="3" name="Content Placeholder 2"/>
          <p:cNvSpPr>
            <a:spLocks noGrp="1"/>
          </p:cNvSpPr>
          <p:nvPr>
            <p:ph sz="quarter" idx="14"/>
          </p:nvPr>
        </p:nvSpPr>
        <p:spPr>
          <a:xfrm>
            <a:off x="274637" y="1135062"/>
            <a:ext cx="11887200" cy="5029201"/>
          </a:xfrm>
        </p:spPr>
        <p:txBody>
          <a:bodyPr>
            <a:noAutofit/>
          </a:bodyPr>
          <a:lstStyle/>
          <a:p>
            <a:pPr marL="0" indent="0">
              <a:buNone/>
            </a:pPr>
            <a:r>
              <a:rPr lang="en-US" sz="1800" dirty="0" err="1"/>
              <a:t>exports.post</a:t>
            </a:r>
            <a:r>
              <a:rPr lang="en-US" sz="1800" dirty="0"/>
              <a:t> = function(request, response) {</a:t>
            </a:r>
          </a:p>
          <a:p>
            <a:pPr marL="0" indent="0">
              <a:buNone/>
            </a:pPr>
            <a:r>
              <a:rPr lang="en-US" sz="1800" dirty="0"/>
              <a:t>    </a:t>
            </a:r>
            <a:r>
              <a:rPr lang="en-US" sz="1800" dirty="0" err="1"/>
              <a:t>var</a:t>
            </a:r>
            <a:r>
              <a:rPr lang="en-US" sz="1800" dirty="0"/>
              <a:t> twitter = require(‘</a:t>
            </a:r>
            <a:r>
              <a:rPr lang="en-US" sz="1800" dirty="0" err="1"/>
              <a:t>ctwitter.js</a:t>
            </a:r>
            <a:r>
              <a:rPr lang="en-US" sz="1800" dirty="0"/>
              <a:t>’);</a:t>
            </a:r>
          </a:p>
          <a:p>
            <a:pPr marL="0" indent="0">
              <a:buNone/>
            </a:pPr>
            <a:r>
              <a:rPr lang="en-US" sz="1800" dirty="0"/>
              <a:t>    </a:t>
            </a:r>
            <a:r>
              <a:rPr lang="en-US" sz="1800" dirty="0" err="1"/>
              <a:t>twitter.init</a:t>
            </a:r>
            <a:r>
              <a:rPr lang="en-US" sz="1800" dirty="0"/>
              <a:t>(’consumer </a:t>
            </a:r>
            <a:r>
              <a:rPr lang="en-US" sz="1800" dirty="0" err="1"/>
              <a:t>key',’consumer</a:t>
            </a:r>
            <a:r>
              <a:rPr lang="en-US" sz="1800" dirty="0"/>
              <a:t> secret');</a:t>
            </a:r>
          </a:p>
          <a:p>
            <a:pPr marL="0" indent="0">
              <a:buNone/>
            </a:pPr>
            <a:r>
              <a:rPr lang="en-US" sz="1800" dirty="0"/>
              <a:t>    </a:t>
            </a:r>
            <a:r>
              <a:rPr lang="en-US" sz="1800" dirty="0" err="1"/>
              <a:t>twitter.tweet</a:t>
            </a:r>
            <a:r>
              <a:rPr lang="en-US" sz="1800" dirty="0"/>
              <a:t>(</a:t>
            </a:r>
            <a:r>
              <a:rPr lang="en-US" sz="1800" dirty="0" err="1"/>
              <a:t>request.body.tweettext</a:t>
            </a:r>
            <a:r>
              <a:rPr lang="en-US" sz="1800" dirty="0"/>
              <a:t>, </a:t>
            </a:r>
            <a:r>
              <a:rPr lang="en-US" sz="1800" dirty="0" err="1"/>
              <a:t>request.user</a:t>
            </a:r>
            <a:r>
              <a:rPr lang="en-US" sz="1800" dirty="0"/>
              <a:t>, request)</a:t>
            </a:r>
            <a:r>
              <a:rPr lang="en-US" sz="1800" dirty="0" smtClean="0"/>
              <a:t>;</a:t>
            </a:r>
            <a:endParaRPr lang="en-US" sz="1800" dirty="0"/>
          </a:p>
          <a:p>
            <a:pPr marL="0" indent="0">
              <a:buNone/>
            </a:pPr>
            <a:r>
              <a:rPr lang="en-US" sz="1800" dirty="0"/>
              <a:t>}</a:t>
            </a:r>
          </a:p>
          <a:p>
            <a:pPr marL="0" indent="0">
              <a:buNone/>
            </a:pPr>
            <a:endParaRPr lang="en-US" sz="1400" dirty="0" smtClean="0"/>
          </a:p>
          <a:p>
            <a:pPr marL="0" indent="0">
              <a:buNone/>
            </a:pPr>
            <a:r>
              <a:rPr lang="en-US" sz="1800" dirty="0" smtClean="0"/>
              <a:t>Get </a:t>
            </a:r>
            <a:r>
              <a:rPr lang="en-US" sz="1800" dirty="0"/>
              <a:t>the script here: </a:t>
            </a:r>
            <a:r>
              <a:rPr lang="en-US" sz="1800" dirty="0">
                <a:hlinkClick r:id="rId2"/>
              </a:rPr>
              <a:t>http://bit.ly/</a:t>
            </a:r>
            <a:r>
              <a:rPr lang="en-US" sz="1800" dirty="0" smtClean="0">
                <a:hlinkClick r:id="rId2"/>
              </a:rPr>
              <a:t>14b73Gg</a:t>
            </a:r>
            <a:endParaRPr lang="en-US" sz="1800" dirty="0" smtClean="0"/>
          </a:p>
          <a:p>
            <a:pPr marL="0" indent="0">
              <a:buNone/>
            </a:pPr>
            <a:endParaRPr lang="en-US" sz="1800" dirty="0" err="1"/>
          </a:p>
        </p:txBody>
      </p:sp>
    </p:spTree>
    <p:extLst>
      <p:ext uri="{BB962C8B-B14F-4D97-AF65-F5344CB8AC3E}">
        <p14:creationId xmlns:p14="http://schemas.microsoft.com/office/powerpoint/2010/main" val="28350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Script Source Control</a:t>
            </a:r>
            <a:endParaRPr lang="en-US" dirty="0">
              <a:solidFill>
                <a:srgbClr val="FFFFFF"/>
              </a:solidFill>
            </a:endParaRPr>
          </a:p>
        </p:txBody>
      </p:sp>
    </p:spTree>
    <p:extLst>
      <p:ext uri="{BB962C8B-B14F-4D97-AF65-F5344CB8AC3E}">
        <p14:creationId xmlns:p14="http://schemas.microsoft.com/office/powerpoint/2010/main" val="10041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Enable on dashboard</a:t>
            </a:r>
            <a:br>
              <a:rPr lang="en-US" dirty="0" smtClean="0">
                <a:solidFill>
                  <a:srgbClr val="292929"/>
                </a:solidFill>
              </a:rPr>
            </a:br>
            <a:r>
              <a:rPr lang="en-US" dirty="0" smtClean="0">
                <a:solidFill>
                  <a:srgbClr val="292929"/>
                </a:solidFill>
              </a:rPr>
              <a:t>Creates </a:t>
            </a:r>
            <a:r>
              <a:rPr lang="en-US" dirty="0" err="1" smtClean="0">
                <a:solidFill>
                  <a:srgbClr val="292929"/>
                </a:solidFill>
              </a:rPr>
              <a:t>Git</a:t>
            </a:r>
            <a:r>
              <a:rPr lang="en-US" dirty="0" smtClean="0">
                <a:solidFill>
                  <a:srgbClr val="292929"/>
                </a:solidFill>
              </a:rPr>
              <a:t> repo</a:t>
            </a:r>
            <a:br>
              <a:rPr lang="en-US" dirty="0" smtClean="0">
                <a:solidFill>
                  <a:srgbClr val="292929"/>
                </a:solidFill>
              </a:rPr>
            </a:br>
            <a:r>
              <a:rPr lang="en-US" dirty="0" smtClean="0">
                <a:solidFill>
                  <a:srgbClr val="292929"/>
                </a:solidFill>
              </a:rPr>
              <a:t>Changes push from client</a:t>
            </a:r>
            <a:br>
              <a:rPr lang="en-US" dirty="0" smtClean="0">
                <a:solidFill>
                  <a:srgbClr val="292929"/>
                </a:solidFill>
              </a:rPr>
            </a:br>
            <a:endParaRPr lang="en-US" dirty="0">
              <a:solidFill>
                <a:srgbClr val="292929"/>
              </a:solidFill>
            </a:endParaRPr>
          </a:p>
        </p:txBody>
      </p:sp>
    </p:spTree>
    <p:extLst>
      <p:ext uri="{BB962C8B-B14F-4D97-AF65-F5344CB8AC3E}">
        <p14:creationId xmlns:p14="http://schemas.microsoft.com/office/powerpoint/2010/main" val="6293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2037" y="-1"/>
            <a:ext cx="7162800" cy="7052885"/>
          </a:xfrm>
          <a:prstGeom prst="rect">
            <a:avLst/>
          </a:prstGeom>
        </p:spPr>
      </p:pic>
    </p:spTree>
    <p:extLst>
      <p:ext uri="{BB962C8B-B14F-4D97-AF65-F5344CB8AC3E}">
        <p14:creationId xmlns:p14="http://schemas.microsoft.com/office/powerpoint/2010/main" val="2930240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Shared Scripts</a:t>
            </a:r>
            <a:endParaRPr lang="en-US" dirty="0">
              <a:solidFill>
                <a:srgbClr val="FFFFFF"/>
              </a:solidFill>
            </a:endParaRPr>
          </a:p>
        </p:txBody>
      </p:sp>
    </p:spTree>
    <p:extLst>
      <p:ext uri="{BB962C8B-B14F-4D97-AF65-F5344CB8AC3E}">
        <p14:creationId xmlns:p14="http://schemas.microsoft.com/office/powerpoint/2010/main" val="29580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2125663"/>
            <a:ext cx="10058400" cy="1295399"/>
          </a:xfrm>
        </p:spPr>
        <p:txBody>
          <a:bodyPr/>
          <a:lstStyle/>
          <a:p>
            <a:r>
              <a:rPr lang="en-US" sz="3200" dirty="0" smtClean="0">
                <a:solidFill>
                  <a:srgbClr val="292929"/>
                </a:solidFill>
              </a:rPr>
              <a:t>require(‘</a:t>
            </a:r>
            <a:r>
              <a:rPr lang="en-US" sz="3200" dirty="0" err="1" smtClean="0">
                <a:solidFill>
                  <a:srgbClr val="292929"/>
                </a:solidFill>
              </a:rPr>
              <a:t>jsfile.js</a:t>
            </a:r>
            <a:r>
              <a:rPr lang="en-US" sz="3200" dirty="0" smtClean="0">
                <a:solidFill>
                  <a:srgbClr val="292929"/>
                </a:solidFill>
              </a:rPr>
              <a:t>'</a:t>
            </a:r>
            <a:r>
              <a:rPr lang="en-US" sz="3200" dirty="0">
                <a:solidFill>
                  <a:srgbClr val="292929"/>
                </a:solidFill>
              </a:rPr>
              <a:t>)</a:t>
            </a:r>
            <a:r>
              <a:rPr lang="en-US" sz="3200" dirty="0" smtClean="0">
                <a:solidFill>
                  <a:srgbClr val="292929"/>
                </a:solidFill>
              </a:rPr>
              <a:t>;</a:t>
            </a:r>
            <a:br>
              <a:rPr lang="en-US" sz="3200" dirty="0" smtClean="0">
                <a:solidFill>
                  <a:srgbClr val="292929"/>
                </a:solidFill>
              </a:rPr>
            </a:br>
            <a:r>
              <a:rPr lang="en-US" sz="3200" dirty="0">
                <a:solidFill>
                  <a:srgbClr val="292929"/>
                </a:solidFill>
              </a:rPr>
              <a:t/>
            </a:r>
            <a:br>
              <a:rPr lang="en-US" sz="3200" dirty="0">
                <a:solidFill>
                  <a:srgbClr val="292929"/>
                </a:solidFill>
              </a:rPr>
            </a:br>
            <a:r>
              <a:rPr lang="en-US" sz="3200" dirty="0" smtClean="0">
                <a:solidFill>
                  <a:srgbClr val="292929"/>
                </a:solidFill>
              </a:rPr>
              <a:t>*Need a </a:t>
            </a:r>
            <a:r>
              <a:rPr lang="en-US" sz="3200" dirty="0" err="1" smtClean="0">
                <a:solidFill>
                  <a:srgbClr val="292929"/>
                </a:solidFill>
              </a:rPr>
              <a:t>config</a:t>
            </a:r>
            <a:r>
              <a:rPr lang="en-US" sz="3200" dirty="0" smtClean="0">
                <a:solidFill>
                  <a:srgbClr val="292929"/>
                </a:solidFill>
              </a:rPr>
              <a:t> change on update (for now)</a:t>
            </a:r>
            <a:endParaRPr lang="en-US" sz="3200" dirty="0">
              <a:solidFill>
                <a:srgbClr val="292929"/>
              </a:solidFill>
            </a:endParaRPr>
          </a:p>
        </p:txBody>
      </p:sp>
    </p:spTree>
    <p:extLst>
      <p:ext uri="{BB962C8B-B14F-4D97-AF65-F5344CB8AC3E}">
        <p14:creationId xmlns:p14="http://schemas.microsoft.com/office/powerpoint/2010/main" val="114111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err="1" smtClean="0">
                <a:solidFill>
                  <a:srgbClr val="FFFFFF"/>
                </a:solidFill>
              </a:rPr>
              <a:t>Auth</a:t>
            </a:r>
            <a:r>
              <a:rPr lang="en-US" dirty="0" smtClean="0">
                <a:solidFill>
                  <a:srgbClr val="FFFFFF"/>
                </a:solidFill>
              </a:rPr>
              <a:t> Part 1: Custom</a:t>
            </a:r>
            <a:endParaRPr lang="en-US" dirty="0">
              <a:solidFill>
                <a:srgbClr val="FFFFFF"/>
              </a:solidFill>
            </a:endParaRPr>
          </a:p>
        </p:txBody>
      </p:sp>
    </p:spTree>
    <p:extLst>
      <p:ext uri="{BB962C8B-B14F-4D97-AF65-F5344CB8AC3E}">
        <p14:creationId xmlns:p14="http://schemas.microsoft.com/office/powerpoint/2010/main" val="14144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000000"/>
                </a:solidFill>
              </a:rPr>
              <a:t>Windows Azure Mobile Services</a:t>
            </a:r>
            <a:endParaRPr lang="en-US" sz="4800" dirty="0">
              <a:solidFill>
                <a:srgbClr val="000000"/>
              </a:solidFill>
            </a:endParaRPr>
          </a:p>
        </p:txBody>
      </p:sp>
      <p:grpSp>
        <p:nvGrpSpPr>
          <p:cNvPr id="4" name="Group 3"/>
          <p:cNvGrpSpPr/>
          <p:nvPr/>
        </p:nvGrpSpPr>
        <p:grpSpPr>
          <a:xfrm>
            <a:off x="4711380" y="4845395"/>
            <a:ext cx="1524000" cy="1524000"/>
            <a:chOff x="2142565" y="3054079"/>
            <a:chExt cx="1524000" cy="1524000"/>
          </a:xfrm>
          <a:solidFill>
            <a:schemeClr val="accent2"/>
          </a:solidFill>
        </p:grpSpPr>
        <p:sp>
          <p:nvSpPr>
            <p:cNvPr id="5" name="Rectangle 4"/>
            <p:cNvSpPr/>
            <p:nvPr>
              <p:custDataLst>
                <p:tags r:id="rId7"/>
              </p:custDataLst>
            </p:nvPr>
          </p:nvSpPr>
          <p:spPr bwMode="auto">
            <a:xfrm>
              <a:off x="2142565" y="3054079"/>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latin typeface="Segoe UI"/>
                </a:rPr>
                <a:t>Data</a:t>
              </a:r>
            </a:p>
          </p:txBody>
        </p:sp>
        <p:sp>
          <p:nvSpPr>
            <p:cNvPr id="6" name="Freeform 6"/>
            <p:cNvSpPr>
              <a:spLocks noEditPoints="1"/>
            </p:cNvSpPr>
            <p:nvPr/>
          </p:nvSpPr>
          <p:spPr bwMode="auto">
            <a:xfrm>
              <a:off x="2658094" y="3363025"/>
              <a:ext cx="528255" cy="8045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019">
                <a:defRPr/>
              </a:pPr>
              <a:endParaRPr lang="en-US" sz="2400" kern="0" dirty="0">
                <a:solidFill>
                  <a:sysClr val="windowText" lastClr="000000"/>
                </a:solidFill>
                <a:latin typeface="Segoe UI"/>
              </a:endParaRPr>
            </a:p>
          </p:txBody>
        </p:sp>
      </p:grpSp>
      <p:sp>
        <p:nvSpPr>
          <p:cNvPr id="7" name="Rectangle 6"/>
          <p:cNvSpPr/>
          <p:nvPr>
            <p:custDataLst>
              <p:tags r:id="rId1"/>
            </p:custDataLst>
          </p:nvPr>
        </p:nvSpPr>
        <p:spPr bwMode="auto">
          <a:xfrm>
            <a:off x="6328542" y="3229955"/>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53" tIns="45701" rIns="68553" bIns="45701"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latin typeface="Segoe UI"/>
              </a:rPr>
              <a:t>Notifications</a:t>
            </a:r>
          </a:p>
        </p:txBody>
      </p:sp>
      <p:grpSp>
        <p:nvGrpSpPr>
          <p:cNvPr id="8" name="Group 7"/>
          <p:cNvGrpSpPr/>
          <p:nvPr/>
        </p:nvGrpSpPr>
        <p:grpSpPr>
          <a:xfrm>
            <a:off x="6760561" y="3380753"/>
            <a:ext cx="451426" cy="962719"/>
            <a:chOff x="4005600" y="3173284"/>
            <a:chExt cx="555603" cy="1178245"/>
          </a:xfrm>
        </p:grpSpPr>
        <p:sp>
          <p:nvSpPr>
            <p:cNvPr id="9" name="Oval 16"/>
            <p:cNvSpPr>
              <a:spLocks noChangeArrowheads="1"/>
            </p:cNvSpPr>
            <p:nvPr/>
          </p:nvSpPr>
          <p:spPr bwMode="black">
            <a:xfrm>
              <a:off x="4308655" y="3173284"/>
              <a:ext cx="197828" cy="193569"/>
            </a:xfrm>
            <a:prstGeom prst="ellipse">
              <a:avLst/>
            </a:pr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latin typeface="Segoe UI"/>
              </a:endParaRPr>
            </a:p>
          </p:txBody>
        </p:sp>
        <p:sp>
          <p:nvSpPr>
            <p:cNvPr id="10" name="Freeform 17"/>
            <p:cNvSpPr>
              <a:spLocks/>
            </p:cNvSpPr>
            <p:nvPr/>
          </p:nvSpPr>
          <p:spPr bwMode="black">
            <a:xfrm>
              <a:off x="4133978" y="3411037"/>
              <a:ext cx="427225" cy="940492"/>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latin typeface="Segoe UI"/>
              </a:endParaRPr>
            </a:p>
          </p:txBody>
        </p:sp>
        <p:sp>
          <p:nvSpPr>
            <p:cNvPr id="11" name="Freeform 18"/>
            <p:cNvSpPr>
              <a:spLocks/>
            </p:cNvSpPr>
            <p:nvPr/>
          </p:nvSpPr>
          <p:spPr bwMode="black">
            <a:xfrm>
              <a:off x="4180278" y="3366853"/>
              <a:ext cx="351461" cy="273521"/>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latin typeface="Segoe UI"/>
              </a:endParaRPr>
            </a:p>
          </p:txBody>
        </p:sp>
        <p:sp>
          <p:nvSpPr>
            <p:cNvPr id="12" name="Freeform 19"/>
            <p:cNvSpPr>
              <a:spLocks/>
            </p:cNvSpPr>
            <p:nvPr/>
          </p:nvSpPr>
          <p:spPr bwMode="black">
            <a:xfrm>
              <a:off x="4049796" y="3192221"/>
              <a:ext cx="119960" cy="218817"/>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latin typeface="Segoe UI"/>
              </a:endParaRPr>
            </a:p>
          </p:txBody>
        </p:sp>
        <p:sp>
          <p:nvSpPr>
            <p:cNvPr id="13" name="Freeform 20"/>
            <p:cNvSpPr>
              <a:spLocks/>
            </p:cNvSpPr>
            <p:nvPr/>
          </p:nvSpPr>
          <p:spPr bwMode="black">
            <a:xfrm>
              <a:off x="4184488" y="3261652"/>
              <a:ext cx="90496" cy="79952"/>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latin typeface="Segoe UI"/>
              </a:endParaRPr>
            </a:p>
          </p:txBody>
        </p:sp>
        <p:sp>
          <p:nvSpPr>
            <p:cNvPr id="14" name="Freeform 21"/>
            <p:cNvSpPr>
              <a:spLocks/>
            </p:cNvSpPr>
            <p:nvPr/>
          </p:nvSpPr>
          <p:spPr bwMode="black">
            <a:xfrm>
              <a:off x="4005600" y="3173284"/>
              <a:ext cx="25255" cy="25879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latin typeface="Segoe UI"/>
              </a:endParaRPr>
            </a:p>
          </p:txBody>
        </p:sp>
      </p:grpSp>
      <p:grpSp>
        <p:nvGrpSpPr>
          <p:cNvPr id="15" name="Group 14"/>
          <p:cNvGrpSpPr/>
          <p:nvPr/>
        </p:nvGrpSpPr>
        <p:grpSpPr>
          <a:xfrm>
            <a:off x="3094220" y="3229955"/>
            <a:ext cx="1524000" cy="3139440"/>
            <a:chOff x="523683" y="3054079"/>
            <a:chExt cx="1524000" cy="3139440"/>
          </a:xfrm>
          <a:solidFill>
            <a:schemeClr val="accent2"/>
          </a:solidFill>
        </p:grpSpPr>
        <p:sp>
          <p:nvSpPr>
            <p:cNvPr id="16" name="Rectangle 15"/>
            <p:cNvSpPr/>
            <p:nvPr>
              <p:custDataLst>
                <p:tags r:id="rId6"/>
              </p:custDataLst>
            </p:nvPr>
          </p:nvSpPr>
          <p:spPr bwMode="auto">
            <a:xfrm>
              <a:off x="523683" y="3054079"/>
              <a:ext cx="1524000" cy="3139440"/>
            </a:xfrm>
            <a:prstGeom prst="rect">
              <a:avLst/>
            </a:prstGeom>
            <a:grpFill/>
            <a:ln w="10795" cap="flat" cmpd="sng" algn="ctr">
              <a:noFill/>
              <a:prstDash val="solid"/>
              <a:headEnd type="none" w="med" len="med"/>
              <a:tailEnd type="none" w="med" len="med"/>
            </a:ln>
            <a:effectLst/>
          </p:spPr>
          <p:txBody>
            <a:bodyPr vert="horz" wrap="square" lIns="140970" tIns="93980" rIns="140970" bIns="93980" numCol="1" rtlCol="0" anchor="b" anchorCtr="0" compatLnSpc="1">
              <a:prstTxWarp prst="textNoShape">
                <a:avLst/>
              </a:prstTxWarp>
            </a:bodyPr>
            <a:lstStyle/>
            <a:p>
              <a:pPr defTabSz="913719" fontAlgn="base">
                <a:spcBef>
                  <a:spcPct val="0"/>
                </a:spcBef>
                <a:spcAft>
                  <a:spcPct val="0"/>
                </a:spcAft>
                <a:defRPr/>
              </a:pPr>
              <a:r>
                <a:rPr lang="en-US" sz="1500" kern="0" dirty="0" err="1">
                  <a:gradFill flip="none" rotWithShape="1">
                    <a:gsLst>
                      <a:gs pos="0">
                        <a:srgbClr val="FFFFFF"/>
                      </a:gs>
                      <a:gs pos="100000">
                        <a:srgbClr val="FFFFFF"/>
                      </a:gs>
                    </a:gsLst>
                    <a:lin ang="5400000" scaled="0"/>
                    <a:tileRect/>
                  </a:gradFill>
                  <a:latin typeface="Segoe UI"/>
                </a:rPr>
                <a:t>Auth</a:t>
              </a:r>
              <a:endParaRPr lang="en-US" sz="1500" kern="0" dirty="0">
                <a:gradFill flip="none" rotWithShape="1">
                  <a:gsLst>
                    <a:gs pos="0">
                      <a:srgbClr val="FFFFFF"/>
                    </a:gs>
                    <a:gs pos="100000">
                      <a:srgbClr val="FFFFFF"/>
                    </a:gs>
                  </a:gsLst>
                  <a:lin ang="5400000" scaled="0"/>
                  <a:tileRect/>
                </a:gradFill>
                <a:latin typeface="Segoe UI"/>
              </a:endParaRPr>
            </a:p>
          </p:txBody>
        </p:sp>
        <p:sp>
          <p:nvSpPr>
            <p:cNvPr id="17" name="Freeform 164"/>
            <p:cNvSpPr>
              <a:spLocks noEditPoints="1"/>
            </p:cNvSpPr>
            <p:nvPr/>
          </p:nvSpPr>
          <p:spPr bwMode="black">
            <a:xfrm>
              <a:off x="847079" y="4011676"/>
              <a:ext cx="877207" cy="1216165"/>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14019">
                <a:defRPr/>
              </a:pPr>
              <a:endParaRPr lang="en-US" sz="2400" kern="0">
                <a:solidFill>
                  <a:sysClr val="windowText" lastClr="000000"/>
                </a:solidFill>
                <a:latin typeface="Segoe UI"/>
              </a:endParaRPr>
            </a:p>
          </p:txBody>
        </p:sp>
      </p:grpSp>
      <p:grpSp>
        <p:nvGrpSpPr>
          <p:cNvPr id="18" name="Group 17"/>
          <p:cNvGrpSpPr/>
          <p:nvPr/>
        </p:nvGrpSpPr>
        <p:grpSpPr>
          <a:xfrm>
            <a:off x="4711380" y="3234185"/>
            <a:ext cx="1524000" cy="1524000"/>
            <a:chOff x="2155586" y="4666056"/>
            <a:chExt cx="1524000" cy="1524000"/>
          </a:xfrm>
          <a:solidFill>
            <a:schemeClr val="accent2"/>
          </a:solidFill>
        </p:grpSpPr>
        <p:sp>
          <p:nvSpPr>
            <p:cNvPr id="19" name="Rectangle 18"/>
            <p:cNvSpPr/>
            <p:nvPr>
              <p:custDataLst>
                <p:tags r:id="rId5"/>
              </p:custDataLst>
            </p:nvPr>
          </p:nvSpPr>
          <p:spPr bwMode="auto">
            <a:xfrm>
              <a:off x="2155586" y="4666056"/>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a:gradFill flip="none" rotWithShape="1">
                    <a:gsLst>
                      <a:gs pos="0">
                        <a:srgbClr val="FFFFFF"/>
                      </a:gs>
                      <a:gs pos="100000">
                        <a:srgbClr val="FFFFFF"/>
                      </a:gs>
                    </a:gsLst>
                    <a:lin ang="5400000" scaled="0"/>
                    <a:tileRect/>
                  </a:gradFill>
                  <a:latin typeface="Segoe UI"/>
                </a:rPr>
                <a:t>Server Logic</a:t>
              </a:r>
            </a:p>
          </p:txBody>
        </p:sp>
        <p:grpSp>
          <p:nvGrpSpPr>
            <p:cNvPr id="20" name="Group 19"/>
            <p:cNvGrpSpPr/>
            <p:nvPr/>
          </p:nvGrpSpPr>
          <p:grpSpPr bwMode="black">
            <a:xfrm>
              <a:off x="2405244" y="4942461"/>
              <a:ext cx="975049" cy="828286"/>
              <a:chOff x="5184775" y="225425"/>
              <a:chExt cx="1500188" cy="1220788"/>
            </a:xfrm>
            <a:grpFill/>
          </p:grpSpPr>
          <p:sp>
            <p:nvSpPr>
              <p:cNvPr id="21"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latin typeface="Segoe UI"/>
                </a:endParaRPr>
              </a:p>
            </p:txBody>
          </p:sp>
          <p:sp>
            <p:nvSpPr>
              <p:cNvPr id="22"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latin typeface="Segoe UI"/>
                </a:endParaRPr>
              </a:p>
            </p:txBody>
          </p:sp>
          <p:sp>
            <p:nvSpPr>
              <p:cNvPr id="23"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19">
                  <a:defRPr/>
                </a:pPr>
                <a:endParaRPr lang="en-US" sz="1600" kern="0">
                  <a:solidFill>
                    <a:sysClr val="windowText" lastClr="000000"/>
                  </a:solidFill>
                  <a:latin typeface="Segoe UI"/>
                </a:endParaRPr>
              </a:p>
            </p:txBody>
          </p:sp>
        </p:grpSp>
      </p:grpSp>
      <p:grpSp>
        <p:nvGrpSpPr>
          <p:cNvPr id="24" name="Group 23"/>
          <p:cNvGrpSpPr/>
          <p:nvPr/>
        </p:nvGrpSpPr>
        <p:grpSpPr>
          <a:xfrm>
            <a:off x="6330618" y="4845395"/>
            <a:ext cx="1524000" cy="1524000"/>
            <a:chOff x="3758005" y="4666056"/>
            <a:chExt cx="1524000" cy="1524000"/>
          </a:xfrm>
          <a:solidFill>
            <a:schemeClr val="accent2"/>
          </a:solidFill>
        </p:grpSpPr>
        <p:sp>
          <p:nvSpPr>
            <p:cNvPr id="25" name="Rectangle 24"/>
            <p:cNvSpPr/>
            <p:nvPr>
              <p:custDataLst>
                <p:tags r:id="rId4"/>
              </p:custDataLst>
            </p:nvPr>
          </p:nvSpPr>
          <p:spPr bwMode="auto">
            <a:xfrm>
              <a:off x="3758005" y="4666056"/>
              <a:ext cx="1524000" cy="1524000"/>
            </a:xfrm>
            <a:prstGeom prst="rect">
              <a:avLst/>
            </a:prstGeom>
            <a:grp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latin typeface="Segoe UI"/>
                </a:rPr>
                <a:t>Scheduler</a:t>
              </a:r>
              <a:endParaRPr lang="en-US" sz="1500" kern="0" dirty="0">
                <a:gradFill flip="none" rotWithShape="1">
                  <a:gsLst>
                    <a:gs pos="0">
                      <a:srgbClr val="FFFFFF"/>
                    </a:gs>
                    <a:gs pos="100000">
                      <a:srgbClr val="FFFFFF"/>
                    </a:gs>
                  </a:gsLst>
                  <a:lin ang="5400000" scaled="0"/>
                  <a:tileRect/>
                </a:gradFill>
                <a:latin typeface="Segoe UI"/>
              </a:endParaRPr>
            </a:p>
          </p:txBody>
        </p:sp>
        <p:pic>
          <p:nvPicPr>
            <p:cNvPr id="26" name="Picture 4" descr="C:\Users\Jonahs\Dropbox\Projects SCOTT\MEET Windows Azure\source\Background\tile-icon-cach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3735" y="4942458"/>
              <a:ext cx="851488" cy="851488"/>
            </a:xfrm>
            <a:prstGeom prst="rect">
              <a:avLst/>
            </a:prstGeom>
            <a:grpFill/>
            <a:extLst/>
          </p:spPr>
        </p:pic>
      </p:grpSp>
      <p:grpSp>
        <p:nvGrpSpPr>
          <p:cNvPr id="27" name="Group 26"/>
          <p:cNvGrpSpPr/>
          <p:nvPr/>
        </p:nvGrpSpPr>
        <p:grpSpPr>
          <a:xfrm>
            <a:off x="3094220" y="1262447"/>
            <a:ext cx="6650548" cy="1945208"/>
            <a:chOff x="523683" y="1595421"/>
            <a:chExt cx="4975779" cy="1370389"/>
          </a:xfrm>
        </p:grpSpPr>
        <p:sp>
          <p:nvSpPr>
            <p:cNvPr id="28" name="Rectangle 27"/>
            <p:cNvSpPr/>
            <p:nvPr/>
          </p:nvSpPr>
          <p:spPr bwMode="auto">
            <a:xfrm>
              <a:off x="523683" y="1595421"/>
              <a:ext cx="4777177" cy="1298232"/>
            </a:xfrm>
            <a:prstGeom prst="rect">
              <a:avLst/>
            </a:prstGeom>
            <a:solidFill>
              <a:srgbClr val="FFFFFF"/>
            </a:solidFill>
            <a:ln w="10795" cap="flat" cmpd="sng" algn="ctr">
              <a:solidFill>
                <a:schemeClr val="bg2"/>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3719"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pic>
          <p:nvPicPr>
            <p:cNvPr id="29"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2076"/>
            <a:stretch/>
          </p:blipFill>
          <p:spPr bwMode="auto">
            <a:xfrm>
              <a:off x="556341" y="1660843"/>
              <a:ext cx="1357203" cy="1159542"/>
            </a:xfrm>
            <a:prstGeom prst="rect">
              <a:avLst/>
            </a:prstGeom>
            <a:solidFill>
              <a:schemeClr val="accent1"/>
            </a:solidFill>
            <a:ln w="9525">
              <a:noFill/>
              <a:miter lim="800000"/>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0800" y="1814593"/>
              <a:ext cx="4008662" cy="115121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7973725" y="3231289"/>
            <a:ext cx="1524000" cy="1524000"/>
            <a:chOff x="7973725" y="3231289"/>
            <a:chExt cx="1524000" cy="1524000"/>
          </a:xfrm>
        </p:grpSpPr>
        <p:sp>
          <p:nvSpPr>
            <p:cNvPr id="32" name="Rectangle 31"/>
            <p:cNvSpPr/>
            <p:nvPr>
              <p:custDataLst>
                <p:tags r:id="rId3"/>
              </p:custDataLst>
            </p:nvPr>
          </p:nvSpPr>
          <p:spPr bwMode="auto">
            <a:xfrm>
              <a:off x="7973725" y="3231289"/>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latin typeface="Segoe UI"/>
                </a:rPr>
                <a:t>Logging &amp; </a:t>
              </a:r>
              <a:r>
                <a:rPr lang="en-US" sz="1500" kern="0" dirty="0" err="1" smtClean="0">
                  <a:gradFill flip="none" rotWithShape="1">
                    <a:gsLst>
                      <a:gs pos="0">
                        <a:srgbClr val="FFFFFF"/>
                      </a:gs>
                      <a:gs pos="100000">
                        <a:srgbClr val="FFFFFF"/>
                      </a:gs>
                    </a:gsLst>
                    <a:lin ang="5400000" scaled="0"/>
                    <a:tileRect/>
                  </a:gradFill>
                  <a:latin typeface="Segoe UI"/>
                </a:rPr>
                <a:t>Diag</a:t>
              </a:r>
              <a:endParaRPr lang="en-US" sz="1500" kern="0" dirty="0">
                <a:gradFill flip="none" rotWithShape="1">
                  <a:gsLst>
                    <a:gs pos="0">
                      <a:srgbClr val="FFFFFF"/>
                    </a:gs>
                    <a:gs pos="100000">
                      <a:srgbClr val="FFFFFF"/>
                    </a:gs>
                  </a:gsLst>
                  <a:lin ang="5400000" scaled="0"/>
                  <a:tileRect/>
                </a:gradFill>
                <a:latin typeface="Segoe UI"/>
              </a:endParaRPr>
            </a:p>
          </p:txBody>
        </p:sp>
        <p:grpSp>
          <p:nvGrpSpPr>
            <p:cNvPr id="33" name="Group 32"/>
            <p:cNvGrpSpPr/>
            <p:nvPr/>
          </p:nvGrpSpPr>
          <p:grpSpPr>
            <a:xfrm>
              <a:off x="8258106" y="3524595"/>
              <a:ext cx="851488" cy="827454"/>
              <a:chOff x="8258106" y="3524595"/>
              <a:chExt cx="851488" cy="827454"/>
            </a:xfrm>
          </p:grpSpPr>
          <p:cxnSp>
            <p:nvCxnSpPr>
              <p:cNvPr id="34" name="Straight Connector 33"/>
              <p:cNvCxnSpPr/>
              <p:nvPr/>
            </p:nvCxnSpPr>
            <p:spPr>
              <a:xfrm>
                <a:off x="8258106" y="391262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258106" y="4024373"/>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8106" y="413106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58106" y="4240022"/>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58106" y="4352049"/>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bwMode="auto">
              <a:xfrm rot="5400000">
                <a:off x="8551541" y="3608273"/>
                <a:ext cx="226060" cy="219704"/>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latin typeface="Segoe UI"/>
                </a:endParaRPr>
              </a:p>
            </p:txBody>
          </p:sp>
          <p:cxnSp>
            <p:nvCxnSpPr>
              <p:cNvPr id="40" name="Straight Connector 39"/>
              <p:cNvCxnSpPr/>
              <p:nvPr/>
            </p:nvCxnSpPr>
            <p:spPr>
              <a:xfrm>
                <a:off x="8258106" y="3524595"/>
                <a:ext cx="8514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7976225" y="4845395"/>
            <a:ext cx="1524000" cy="1524000"/>
            <a:chOff x="6325159" y="4845395"/>
            <a:chExt cx="1524000" cy="1524000"/>
          </a:xfrm>
        </p:grpSpPr>
        <p:sp>
          <p:nvSpPr>
            <p:cNvPr id="42" name="Rectangle 41"/>
            <p:cNvSpPr/>
            <p:nvPr>
              <p:custDataLst>
                <p:tags r:id="rId2"/>
              </p:custDataLst>
            </p:nvPr>
          </p:nvSpPr>
          <p:spPr bwMode="auto">
            <a:xfrm>
              <a:off x="6325159" y="4845395"/>
              <a:ext cx="1524000" cy="1524000"/>
            </a:xfrm>
            <a:prstGeom prst="rect">
              <a:avLst/>
            </a:prstGeom>
            <a:solidFill>
              <a:schemeClr val="accent2"/>
            </a:solidFill>
            <a:ln w="10795" cap="flat" cmpd="sng" algn="ctr">
              <a:noFill/>
              <a:prstDash val="solid"/>
              <a:headEnd type="none" w="med" len="med"/>
              <a:tailEnd type="none" w="med" len="med"/>
            </a:ln>
            <a:effectLst/>
          </p:spPr>
          <p:txBody>
            <a:bodyPr vert="horz" wrap="square" lIns="68580" tIns="45720" rIns="68580" bIns="45720" numCol="1" rtlCol="0" anchor="b" anchorCtr="0" compatLnSpc="1">
              <a:prstTxWarp prst="textNoShape">
                <a:avLst/>
              </a:prstTxWarp>
            </a:bodyPr>
            <a:lstStyle/>
            <a:p>
              <a:pPr defTabSz="913719" fontAlgn="base">
                <a:spcBef>
                  <a:spcPct val="0"/>
                </a:spcBef>
                <a:spcAft>
                  <a:spcPct val="0"/>
                </a:spcAft>
                <a:defRPr/>
              </a:pPr>
              <a:r>
                <a:rPr lang="en-US" sz="1500" kern="0" dirty="0" smtClean="0">
                  <a:gradFill flip="none" rotWithShape="1">
                    <a:gsLst>
                      <a:gs pos="0">
                        <a:srgbClr val="FFFFFF"/>
                      </a:gs>
                      <a:gs pos="100000">
                        <a:srgbClr val="FFFFFF"/>
                      </a:gs>
                    </a:gsLst>
                    <a:lin ang="5400000" scaled="0"/>
                    <a:tileRect/>
                  </a:gradFill>
                  <a:latin typeface="Segoe UI"/>
                </a:rPr>
                <a:t>Scale</a:t>
              </a:r>
              <a:endParaRPr lang="en-US" sz="1500" kern="0" dirty="0">
                <a:gradFill flip="none" rotWithShape="1">
                  <a:gsLst>
                    <a:gs pos="0">
                      <a:srgbClr val="FFFFFF"/>
                    </a:gs>
                    <a:gs pos="100000">
                      <a:srgbClr val="FFFFFF"/>
                    </a:gs>
                  </a:gsLst>
                  <a:lin ang="5400000" scaled="0"/>
                  <a:tileRect/>
                </a:gradFill>
                <a:latin typeface="Segoe UI"/>
              </a:endParaRPr>
            </a:p>
          </p:txBody>
        </p:sp>
        <p:cxnSp>
          <p:nvCxnSpPr>
            <p:cNvPr id="43" name="Straight Connector 42"/>
            <p:cNvCxnSpPr/>
            <p:nvPr/>
          </p:nvCxnSpPr>
          <p:spPr>
            <a:xfrm flipV="1">
              <a:off x="6484821" y="5733040"/>
              <a:ext cx="309061" cy="1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061488" y="5696011"/>
              <a:ext cx="247650" cy="3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0161" y="5697346"/>
              <a:ext cx="71055" cy="36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44248" y="5676391"/>
              <a:ext cx="105264" cy="20367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950335" y="5309600"/>
              <a:ext cx="65028" cy="580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15565" y="5302442"/>
              <a:ext cx="62865" cy="413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297708" y="5416563"/>
              <a:ext cx="328208" cy="2843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a:off x="8256852" y="352436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257814" y="391080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255333" y="4025346"/>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256285" y="4133000"/>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256294" y="4239697"/>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8256294" y="4353276"/>
            <a:ext cx="853564" cy="0"/>
          </a:xfrm>
          <a:prstGeom prst="line">
            <a:avLst/>
          </a:prstGeom>
          <a:ln w="3810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808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Pass </a:t>
            </a:r>
            <a:r>
              <a:rPr lang="en-US" dirty="0" err="1" smtClean="0">
                <a:solidFill>
                  <a:srgbClr val="292929"/>
                </a:solidFill>
              </a:rPr>
              <a:t>creds</a:t>
            </a:r>
            <a:r>
              <a:rPr lang="en-US" dirty="0" smtClean="0">
                <a:solidFill>
                  <a:srgbClr val="292929"/>
                </a:solidFill>
              </a:rPr>
              <a:t> in</a:t>
            </a:r>
            <a:br>
              <a:rPr lang="en-US" dirty="0" smtClean="0">
                <a:solidFill>
                  <a:srgbClr val="292929"/>
                </a:solidFill>
              </a:rPr>
            </a:br>
            <a:r>
              <a:rPr lang="en-US" dirty="0" smtClean="0">
                <a:solidFill>
                  <a:srgbClr val="292929"/>
                </a:solidFill>
              </a:rPr>
              <a:t>Validate</a:t>
            </a:r>
            <a:br>
              <a:rPr lang="en-US" dirty="0" smtClean="0">
                <a:solidFill>
                  <a:srgbClr val="292929"/>
                </a:solidFill>
              </a:rPr>
            </a:br>
            <a:r>
              <a:rPr lang="en-US" dirty="0" smtClean="0">
                <a:solidFill>
                  <a:srgbClr val="292929"/>
                </a:solidFill>
              </a:rPr>
              <a:t>Hash your salt</a:t>
            </a:r>
            <a:br>
              <a:rPr lang="en-US" dirty="0" smtClean="0">
                <a:solidFill>
                  <a:srgbClr val="292929"/>
                </a:solidFill>
              </a:rPr>
            </a:br>
            <a:r>
              <a:rPr lang="en-US" dirty="0" smtClean="0">
                <a:solidFill>
                  <a:srgbClr val="292929"/>
                </a:solidFill>
              </a:rPr>
              <a:t>Create a JWT</a:t>
            </a:r>
            <a:endParaRPr lang="en-US" dirty="0">
              <a:solidFill>
                <a:srgbClr val="292929"/>
              </a:solidFill>
            </a:endParaRPr>
          </a:p>
        </p:txBody>
      </p:sp>
    </p:spTree>
    <p:extLst>
      <p:ext uri="{BB962C8B-B14F-4D97-AF65-F5344CB8AC3E}">
        <p14:creationId xmlns:p14="http://schemas.microsoft.com/office/powerpoint/2010/main" val="26253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Part 1: The Helpers</a:t>
            </a:r>
            <a:endParaRPr lang="en-US" sz="4800" dirty="0">
              <a:solidFill>
                <a:srgbClr val="292929"/>
              </a:solidFill>
            </a:endParaRPr>
          </a:p>
        </p:txBody>
      </p:sp>
      <p:sp>
        <p:nvSpPr>
          <p:cNvPr id="5" name="Text Placeholder 4"/>
          <p:cNvSpPr txBox="1">
            <a:spLocks/>
          </p:cNvSpPr>
          <p:nvPr/>
        </p:nvSpPr>
        <p:spPr>
          <a:xfrm>
            <a:off x="274638" y="1216152"/>
            <a:ext cx="11887199" cy="524605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0000"/>
              </a:lnSpc>
              <a:buNone/>
            </a:pPr>
            <a:r>
              <a:rPr lang="en-US" sz="900" b="1" dirty="0" smtClean="0">
                <a:latin typeface="Consolas"/>
                <a:cs typeface="Consolas"/>
              </a:rPr>
              <a:t>function hash(text, salt, callback) {</a:t>
            </a:r>
          </a:p>
          <a:p>
            <a:pPr marL="0" indent="0">
              <a:lnSpc>
                <a:spcPct val="70000"/>
              </a:lnSpc>
              <a:buNone/>
            </a:pPr>
            <a:r>
              <a:rPr lang="en-US" sz="900" b="1" dirty="0" smtClean="0">
                <a:latin typeface="Consolas"/>
                <a:cs typeface="Consolas"/>
              </a:rPr>
              <a:t>    crypto.pbkdf2(text, salt, iterations, bytes, function(err, </a:t>
            </a:r>
            <a:r>
              <a:rPr lang="en-US" sz="900" b="1" dirty="0" err="1" smtClean="0">
                <a:latin typeface="Consolas"/>
                <a:cs typeface="Consolas"/>
              </a:rPr>
              <a:t>derivedKey</a:t>
            </a:r>
            <a:r>
              <a:rPr lang="en-US" sz="900" b="1" dirty="0" smtClean="0">
                <a:latin typeface="Consolas"/>
                <a:cs typeface="Consolas"/>
              </a:rPr>
              <a:t>){</a:t>
            </a:r>
          </a:p>
          <a:p>
            <a:pPr marL="0" indent="0">
              <a:lnSpc>
                <a:spcPct val="70000"/>
              </a:lnSpc>
              <a:buNone/>
            </a:pPr>
            <a:r>
              <a:rPr lang="en-US" sz="900" b="1" dirty="0" smtClean="0">
                <a:latin typeface="Consolas"/>
                <a:cs typeface="Consolas"/>
              </a:rPr>
              <a:t>        if (err) { callback(err); }</a:t>
            </a:r>
          </a:p>
          <a:p>
            <a:pPr marL="0" indent="0">
              <a:lnSpc>
                <a:spcPct val="70000"/>
              </a:lnSpc>
              <a:buNone/>
            </a:pPr>
            <a:r>
              <a:rPr lang="en-US" sz="900" b="1" dirty="0" smtClean="0">
                <a:latin typeface="Consolas"/>
                <a:cs typeface="Consolas"/>
              </a:rPr>
              <a:t>        else {</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h = new Buffer(</a:t>
            </a:r>
            <a:r>
              <a:rPr lang="en-US" sz="900" b="1" dirty="0" err="1" smtClean="0">
                <a:latin typeface="Consolas"/>
                <a:cs typeface="Consolas"/>
              </a:rPr>
              <a:t>derivedKey</a:t>
            </a:r>
            <a:r>
              <a:rPr lang="en-US" sz="900" b="1" dirty="0" smtClean="0">
                <a:latin typeface="Consolas"/>
                <a:cs typeface="Consolas"/>
              </a:rPr>
              <a:t>).</a:t>
            </a:r>
            <a:r>
              <a:rPr lang="en-US" sz="900" b="1" dirty="0" err="1" smtClean="0">
                <a:latin typeface="Consolas"/>
                <a:cs typeface="Consolas"/>
              </a:rPr>
              <a:t>toString</a:t>
            </a:r>
            <a:r>
              <a:rPr lang="en-US" sz="900" b="1" dirty="0" smtClean="0">
                <a:latin typeface="Consolas"/>
                <a:cs typeface="Consolas"/>
              </a:rPr>
              <a:t>('base64');</a:t>
            </a:r>
          </a:p>
          <a:p>
            <a:pPr marL="0" indent="0">
              <a:lnSpc>
                <a:spcPct val="70000"/>
              </a:lnSpc>
              <a:buNone/>
            </a:pPr>
            <a:r>
              <a:rPr lang="en-US" sz="900" b="1" dirty="0" smtClean="0">
                <a:latin typeface="Consolas"/>
                <a:cs typeface="Consolas"/>
              </a:rPr>
              <a:t>            callback(null, h);</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function </a:t>
            </a:r>
            <a:r>
              <a:rPr lang="en-US" sz="900" b="1" dirty="0" err="1" smtClean="0">
                <a:latin typeface="Consolas"/>
                <a:cs typeface="Consolas"/>
              </a:rPr>
              <a:t>slowEquals</a:t>
            </a:r>
            <a:r>
              <a:rPr lang="en-US" sz="900" b="1" dirty="0" smtClean="0">
                <a:latin typeface="Consolas"/>
                <a:cs typeface="Consolas"/>
              </a:rPr>
              <a:t>(a, b) {</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diff = </a:t>
            </a:r>
            <a:r>
              <a:rPr lang="en-US" sz="900" b="1" dirty="0" err="1" smtClean="0">
                <a:latin typeface="Consolas"/>
                <a:cs typeface="Consolas"/>
              </a:rPr>
              <a:t>a.length</a:t>
            </a:r>
            <a:r>
              <a:rPr lang="en-US" sz="900" b="1" dirty="0" smtClean="0">
                <a:latin typeface="Consolas"/>
                <a:cs typeface="Consolas"/>
              </a:rPr>
              <a:t> ^ </a:t>
            </a:r>
            <a:r>
              <a:rPr lang="en-US" sz="900" b="1" dirty="0" err="1" smtClean="0">
                <a:latin typeface="Consolas"/>
                <a:cs typeface="Consolas"/>
              </a:rPr>
              <a:t>b.length</a:t>
            </a:r>
            <a:r>
              <a:rPr lang="en-US" sz="900" b="1" dirty="0" smtClean="0">
                <a:latin typeface="Consolas"/>
                <a:cs typeface="Consolas"/>
              </a:rPr>
              <a:t>;</a:t>
            </a:r>
          </a:p>
          <a:p>
            <a:pPr marL="0" indent="0">
              <a:lnSpc>
                <a:spcPct val="70000"/>
              </a:lnSpc>
              <a:buNone/>
            </a:pPr>
            <a:r>
              <a:rPr lang="en-US" sz="900" b="1" dirty="0" smtClean="0">
                <a:latin typeface="Consolas"/>
                <a:cs typeface="Consolas"/>
              </a:rPr>
              <a:t>    for (</a:t>
            </a:r>
            <a:r>
              <a:rPr lang="en-US" sz="900" b="1" dirty="0" err="1" smtClean="0">
                <a:latin typeface="Consolas"/>
                <a:cs typeface="Consolas"/>
              </a:rPr>
              <a:t>var</a:t>
            </a:r>
            <a:r>
              <a:rPr lang="en-US" sz="900" b="1" dirty="0" smtClean="0">
                <a:latin typeface="Consolas"/>
                <a:cs typeface="Consolas"/>
              </a:rPr>
              <a:t> </a:t>
            </a:r>
            <a:r>
              <a:rPr lang="en-US" sz="900" b="1" dirty="0" err="1" smtClean="0">
                <a:latin typeface="Consolas"/>
                <a:cs typeface="Consolas"/>
              </a:rPr>
              <a:t>i</a:t>
            </a:r>
            <a:r>
              <a:rPr lang="en-US" sz="900" b="1" dirty="0" smtClean="0">
                <a:latin typeface="Consolas"/>
                <a:cs typeface="Consolas"/>
              </a:rPr>
              <a:t> = 0; </a:t>
            </a:r>
            <a:r>
              <a:rPr lang="en-US" sz="900" b="1" dirty="0" err="1" smtClean="0">
                <a:latin typeface="Consolas"/>
                <a:cs typeface="Consolas"/>
              </a:rPr>
              <a:t>i</a:t>
            </a:r>
            <a:r>
              <a:rPr lang="en-US" sz="900" b="1" dirty="0" smtClean="0">
                <a:latin typeface="Consolas"/>
                <a:cs typeface="Consolas"/>
              </a:rPr>
              <a:t> &lt; </a:t>
            </a:r>
            <a:r>
              <a:rPr lang="en-US" sz="900" b="1" dirty="0" err="1" smtClean="0">
                <a:latin typeface="Consolas"/>
                <a:cs typeface="Consolas"/>
              </a:rPr>
              <a:t>a.length</a:t>
            </a:r>
            <a:r>
              <a:rPr lang="en-US" sz="900" b="1" dirty="0" smtClean="0">
                <a:latin typeface="Consolas"/>
                <a:cs typeface="Consolas"/>
              </a:rPr>
              <a:t> &amp;&amp; </a:t>
            </a:r>
            <a:r>
              <a:rPr lang="en-US" sz="900" b="1" dirty="0" err="1" smtClean="0">
                <a:latin typeface="Consolas"/>
                <a:cs typeface="Consolas"/>
              </a:rPr>
              <a:t>i</a:t>
            </a:r>
            <a:r>
              <a:rPr lang="en-US" sz="900" b="1" dirty="0" smtClean="0">
                <a:latin typeface="Consolas"/>
                <a:cs typeface="Consolas"/>
              </a:rPr>
              <a:t> &lt; </a:t>
            </a:r>
            <a:r>
              <a:rPr lang="en-US" sz="900" b="1" dirty="0" err="1" smtClean="0">
                <a:latin typeface="Consolas"/>
                <a:cs typeface="Consolas"/>
              </a:rPr>
              <a:t>b.length</a:t>
            </a:r>
            <a:r>
              <a:rPr lang="en-US" sz="900" b="1" dirty="0" smtClean="0">
                <a:latin typeface="Consolas"/>
                <a:cs typeface="Consolas"/>
              </a:rPr>
              <a:t>; </a:t>
            </a:r>
            <a:r>
              <a:rPr lang="en-US" sz="900" b="1" dirty="0" err="1" smtClean="0">
                <a:latin typeface="Consolas"/>
                <a:cs typeface="Consolas"/>
              </a:rPr>
              <a:t>i</a:t>
            </a:r>
            <a:r>
              <a:rPr lang="en-US" sz="900" b="1" dirty="0" smtClean="0">
                <a:latin typeface="Consolas"/>
                <a:cs typeface="Consolas"/>
              </a:rPr>
              <a:t>++) {</a:t>
            </a:r>
          </a:p>
          <a:p>
            <a:pPr marL="0" indent="0">
              <a:lnSpc>
                <a:spcPct val="70000"/>
              </a:lnSpc>
              <a:buNone/>
            </a:pPr>
            <a:r>
              <a:rPr lang="en-US" sz="900" b="1" dirty="0" smtClean="0">
                <a:latin typeface="Consolas"/>
                <a:cs typeface="Consolas"/>
              </a:rPr>
              <a:t>        diff |= (a[</a:t>
            </a:r>
            <a:r>
              <a:rPr lang="en-US" sz="900" b="1" dirty="0" err="1" smtClean="0">
                <a:latin typeface="Consolas"/>
                <a:cs typeface="Consolas"/>
              </a:rPr>
              <a:t>i</a:t>
            </a:r>
            <a:r>
              <a:rPr lang="en-US" sz="900" b="1" dirty="0" smtClean="0">
                <a:latin typeface="Consolas"/>
                <a:cs typeface="Consolas"/>
              </a:rPr>
              <a:t>] ^ b[</a:t>
            </a:r>
            <a:r>
              <a:rPr lang="en-US" sz="900" b="1" dirty="0" err="1" smtClean="0">
                <a:latin typeface="Consolas"/>
                <a:cs typeface="Consolas"/>
              </a:rPr>
              <a:t>i</a:t>
            </a:r>
            <a:r>
              <a:rPr lang="en-US" sz="900" b="1" dirty="0" smtClean="0">
                <a:latin typeface="Consolas"/>
                <a:cs typeface="Consolas"/>
              </a:rPr>
              <a:t>]);</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return diff === 0;</a:t>
            </a:r>
          </a:p>
          <a:p>
            <a:pPr marL="0" indent="0">
              <a:lnSpc>
                <a:spcPct val="70000"/>
              </a:lnSpc>
              <a:buNone/>
            </a:pPr>
            <a:r>
              <a:rPr lang="en-US" sz="900" b="1" dirty="0" smtClean="0">
                <a:latin typeface="Consolas"/>
                <a:cs typeface="Consolas"/>
              </a:rPr>
              <a:t>}</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function </a:t>
            </a:r>
            <a:r>
              <a:rPr lang="en-US" sz="900" b="1" dirty="0" err="1" smtClean="0">
                <a:latin typeface="Consolas"/>
                <a:cs typeface="Consolas"/>
              </a:rPr>
              <a:t>zumoJwt</a:t>
            </a:r>
            <a:r>
              <a:rPr lang="en-US" sz="900" b="1" dirty="0" smtClean="0">
                <a:latin typeface="Consolas"/>
                <a:cs typeface="Consolas"/>
              </a:rPr>
              <a:t>(</a:t>
            </a:r>
            <a:r>
              <a:rPr lang="en-US" sz="900" b="1" dirty="0" err="1" smtClean="0">
                <a:latin typeface="Consolas"/>
                <a:cs typeface="Consolas"/>
              </a:rPr>
              <a:t>expiryDate</a:t>
            </a:r>
            <a:r>
              <a:rPr lang="en-US" sz="900" b="1" dirty="0" smtClean="0">
                <a:latin typeface="Consolas"/>
                <a:cs typeface="Consolas"/>
              </a:rPr>
              <a:t>, </a:t>
            </a:r>
            <a:r>
              <a:rPr lang="en-US" sz="900" b="1" dirty="0" err="1" smtClean="0">
                <a:latin typeface="Consolas"/>
                <a:cs typeface="Consolas"/>
              </a:rPr>
              <a:t>aud</a:t>
            </a:r>
            <a:r>
              <a:rPr lang="en-US" sz="900" b="1" dirty="0" smtClean="0">
                <a:latin typeface="Consolas"/>
                <a:cs typeface="Consolas"/>
              </a:rPr>
              <a:t>, </a:t>
            </a:r>
            <a:r>
              <a:rPr lang="en-US" sz="900" b="1" dirty="0" err="1" smtClean="0">
                <a:latin typeface="Consolas"/>
                <a:cs typeface="Consolas"/>
              </a:rPr>
              <a:t>userId</a:t>
            </a:r>
            <a:r>
              <a:rPr lang="en-US" sz="900" b="1" dirty="0" smtClean="0">
                <a:latin typeface="Consolas"/>
                <a:cs typeface="Consolas"/>
              </a:rPr>
              <a:t>, </a:t>
            </a:r>
            <a:r>
              <a:rPr lang="en-US" sz="900" b="1" dirty="0" err="1" smtClean="0">
                <a:latin typeface="Consolas"/>
                <a:cs typeface="Consolas"/>
              </a:rPr>
              <a:t>masterKey</a:t>
            </a:r>
            <a:r>
              <a:rPr lang="en-US" sz="900" b="1" dirty="0" smtClean="0">
                <a:latin typeface="Consolas"/>
                <a:cs typeface="Consolas"/>
              </a:rPr>
              <a:t>) {</a:t>
            </a:r>
          </a:p>
          <a:p>
            <a:pPr marL="0" indent="0">
              <a:lnSpc>
                <a:spcPct val="70000"/>
              </a:lnSpc>
              <a:buNone/>
            </a:pPr>
            <a:r>
              <a:rPr lang="en-US" sz="900" b="1" dirty="0">
                <a:latin typeface="Consolas"/>
                <a:cs typeface="Consolas"/>
              </a:rPr>
              <a:t> </a:t>
            </a: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crypto = require('crypto');</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function base64(input) {</a:t>
            </a:r>
          </a:p>
          <a:p>
            <a:pPr marL="0" indent="0">
              <a:lnSpc>
                <a:spcPct val="70000"/>
              </a:lnSpc>
              <a:buNone/>
            </a:pPr>
            <a:r>
              <a:rPr lang="en-US" sz="900" b="1" dirty="0" smtClean="0">
                <a:latin typeface="Consolas"/>
                <a:cs typeface="Consolas"/>
              </a:rPr>
              <a:t>        return new Buffer(input, 'utf8').</a:t>
            </a:r>
            <a:r>
              <a:rPr lang="en-US" sz="900" b="1" dirty="0" err="1" smtClean="0">
                <a:latin typeface="Consolas"/>
                <a:cs typeface="Consolas"/>
              </a:rPr>
              <a:t>toString</a:t>
            </a:r>
            <a:r>
              <a:rPr lang="en-US" sz="900" b="1" dirty="0" smtClean="0">
                <a:latin typeface="Consolas"/>
                <a:cs typeface="Consolas"/>
              </a:rPr>
              <a:t>('base64');</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function </a:t>
            </a:r>
            <a:r>
              <a:rPr lang="en-US" sz="900" b="1" dirty="0" err="1" smtClean="0">
                <a:latin typeface="Consolas"/>
                <a:cs typeface="Consolas"/>
              </a:rPr>
              <a:t>urlFriendly</a:t>
            </a:r>
            <a:r>
              <a:rPr lang="en-US" sz="900" b="1" dirty="0" smtClean="0">
                <a:latin typeface="Consolas"/>
                <a:cs typeface="Consolas"/>
              </a:rPr>
              <a:t>(b64) {</a:t>
            </a:r>
          </a:p>
          <a:p>
            <a:pPr marL="0" indent="0">
              <a:lnSpc>
                <a:spcPct val="70000"/>
              </a:lnSpc>
              <a:buNone/>
            </a:pPr>
            <a:r>
              <a:rPr lang="en-US" sz="900" b="1" dirty="0" smtClean="0">
                <a:latin typeface="Consolas"/>
                <a:cs typeface="Consolas"/>
              </a:rPr>
              <a:t>        return b64.replace(/\+/g, '-').replace(/\//g, '_').replace(new </a:t>
            </a:r>
            <a:r>
              <a:rPr lang="en-US" sz="900" b="1" dirty="0" err="1" smtClean="0">
                <a:latin typeface="Consolas"/>
                <a:cs typeface="Consolas"/>
              </a:rPr>
              <a:t>RegExp</a:t>
            </a:r>
            <a:r>
              <a:rPr lang="en-US" sz="900" b="1" dirty="0" smtClean="0">
                <a:latin typeface="Consolas"/>
                <a:cs typeface="Consolas"/>
              </a:rPr>
              <a:t>("=", "g"), '');</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function signature(input) {</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key = </a:t>
            </a:r>
            <a:r>
              <a:rPr lang="en-US" sz="900" b="1" dirty="0" err="1" smtClean="0">
                <a:latin typeface="Consolas"/>
                <a:cs typeface="Consolas"/>
              </a:rPr>
              <a:t>crypto.createHash</a:t>
            </a:r>
            <a:r>
              <a:rPr lang="en-US" sz="900" b="1" dirty="0" smtClean="0">
                <a:latin typeface="Consolas"/>
                <a:cs typeface="Consolas"/>
              </a:rPr>
              <a:t>('sha256').update(</a:t>
            </a:r>
            <a:r>
              <a:rPr lang="en-US" sz="900" b="1" dirty="0" err="1" smtClean="0">
                <a:latin typeface="Consolas"/>
                <a:cs typeface="Consolas"/>
              </a:rPr>
              <a:t>masterKey</a:t>
            </a:r>
            <a:r>
              <a:rPr lang="en-US" sz="900" b="1" dirty="0" smtClean="0">
                <a:latin typeface="Consolas"/>
                <a:cs typeface="Consolas"/>
              </a:rPr>
              <a:t> + "</a:t>
            </a:r>
            <a:r>
              <a:rPr lang="en-US" sz="900" b="1" dirty="0" err="1" smtClean="0">
                <a:latin typeface="Consolas"/>
                <a:cs typeface="Consolas"/>
              </a:rPr>
              <a:t>JWTSig</a:t>
            </a:r>
            <a:r>
              <a:rPr lang="en-US" sz="900" b="1" dirty="0" smtClean="0">
                <a:latin typeface="Consolas"/>
                <a:cs typeface="Consolas"/>
              </a:rPr>
              <a:t>").digest('binary');</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a:t>
            </a:r>
            <a:r>
              <a:rPr lang="en-US" sz="900" b="1" dirty="0" err="1" smtClean="0">
                <a:latin typeface="Consolas"/>
                <a:cs typeface="Consolas"/>
              </a:rPr>
              <a:t>str</a:t>
            </a:r>
            <a:r>
              <a:rPr lang="en-US" sz="900" b="1" dirty="0" smtClean="0">
                <a:latin typeface="Consolas"/>
                <a:cs typeface="Consolas"/>
              </a:rPr>
              <a:t> = </a:t>
            </a:r>
            <a:r>
              <a:rPr lang="en-US" sz="900" b="1" dirty="0" err="1" smtClean="0">
                <a:latin typeface="Consolas"/>
                <a:cs typeface="Consolas"/>
              </a:rPr>
              <a:t>crypto.createHmac</a:t>
            </a:r>
            <a:r>
              <a:rPr lang="en-US" sz="900" b="1" dirty="0" smtClean="0">
                <a:latin typeface="Consolas"/>
                <a:cs typeface="Consolas"/>
              </a:rPr>
              <a:t>('sha256', key).update(input).digest('base64');</a:t>
            </a:r>
          </a:p>
          <a:p>
            <a:pPr marL="0" indent="0">
              <a:lnSpc>
                <a:spcPct val="70000"/>
              </a:lnSpc>
              <a:buNone/>
            </a:pPr>
            <a:r>
              <a:rPr lang="en-US" sz="900" b="1" dirty="0" smtClean="0">
                <a:latin typeface="Consolas"/>
                <a:cs typeface="Consolas"/>
              </a:rPr>
              <a:t>        return </a:t>
            </a:r>
            <a:r>
              <a:rPr lang="en-US" sz="900" b="1" dirty="0" err="1" smtClean="0">
                <a:latin typeface="Consolas"/>
                <a:cs typeface="Consolas"/>
              </a:rPr>
              <a:t>urlFriendly</a:t>
            </a:r>
            <a:r>
              <a:rPr lang="en-US" sz="900" b="1" dirty="0" smtClean="0">
                <a:latin typeface="Consolas"/>
                <a:cs typeface="Consolas"/>
              </a:rPr>
              <a:t>(</a:t>
            </a:r>
            <a:r>
              <a:rPr lang="en-US" sz="900" b="1" dirty="0" err="1" smtClean="0">
                <a:latin typeface="Consolas"/>
                <a:cs typeface="Consolas"/>
              </a:rPr>
              <a:t>str</a:t>
            </a:r>
            <a:r>
              <a:rPr lang="en-US" sz="900" b="1" dirty="0" smtClean="0">
                <a:latin typeface="Consolas"/>
                <a:cs typeface="Consolas"/>
              </a:rPr>
              <a:t>);</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s1 = '{"alg":"HS256","typ":"JWT","kid":0}';</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j2 = {</a:t>
            </a:r>
          </a:p>
          <a:p>
            <a:pPr marL="0" indent="0">
              <a:lnSpc>
                <a:spcPct val="70000"/>
              </a:lnSpc>
              <a:buNone/>
            </a:pPr>
            <a:r>
              <a:rPr lang="en-US" sz="900" b="1" dirty="0" smtClean="0">
                <a:latin typeface="Consolas"/>
                <a:cs typeface="Consolas"/>
              </a:rPr>
              <a:t>        "</a:t>
            </a:r>
            <a:r>
              <a:rPr lang="en-US" sz="900" b="1" dirty="0" err="1" smtClean="0">
                <a:latin typeface="Consolas"/>
                <a:cs typeface="Consolas"/>
              </a:rPr>
              <a:t>exp</a:t>
            </a:r>
            <a:r>
              <a:rPr lang="en-US" sz="900" b="1" dirty="0" smtClean="0">
                <a:latin typeface="Consolas"/>
                <a:cs typeface="Consolas"/>
              </a:rPr>
              <a:t>":</a:t>
            </a:r>
            <a:r>
              <a:rPr lang="en-US" sz="900" b="1" dirty="0" err="1" smtClean="0">
                <a:latin typeface="Consolas"/>
                <a:cs typeface="Consolas"/>
              </a:rPr>
              <a:t>expiryDate.valueOf</a:t>
            </a:r>
            <a:r>
              <a:rPr lang="en-US" sz="900" b="1" dirty="0" smtClean="0">
                <a:latin typeface="Consolas"/>
                <a:cs typeface="Consolas"/>
              </a:rPr>
              <a:t>() / 1000, "</a:t>
            </a:r>
            <a:r>
              <a:rPr lang="en-US" sz="900" b="1" dirty="0" err="1" smtClean="0">
                <a:latin typeface="Consolas"/>
                <a:cs typeface="Consolas"/>
              </a:rPr>
              <a:t>iss</a:t>
            </a:r>
            <a:r>
              <a:rPr lang="en-US" sz="900" b="1" dirty="0" smtClean="0">
                <a:latin typeface="Consolas"/>
                <a:cs typeface="Consolas"/>
              </a:rPr>
              <a:t>":"</a:t>
            </a:r>
            <a:r>
              <a:rPr lang="en-US" sz="900" b="1" dirty="0" err="1" smtClean="0">
                <a:latin typeface="Consolas"/>
                <a:cs typeface="Consolas"/>
              </a:rPr>
              <a:t>urn:microsoft:windows-azure:zumo</a:t>
            </a:r>
            <a:r>
              <a:rPr lang="en-US" sz="900" b="1" dirty="0" smtClean="0">
                <a:latin typeface="Consolas"/>
                <a:cs typeface="Consolas"/>
              </a:rPr>
              <a:t>”, "ver":1,</a:t>
            </a:r>
          </a:p>
          <a:p>
            <a:pPr marL="0" indent="0">
              <a:lnSpc>
                <a:spcPct val="70000"/>
              </a:lnSpc>
              <a:buNone/>
            </a:pPr>
            <a:r>
              <a:rPr lang="en-US" sz="900" b="1" dirty="0" smtClean="0">
                <a:latin typeface="Consolas"/>
                <a:cs typeface="Consolas"/>
              </a:rPr>
              <a:t>        "</a:t>
            </a:r>
            <a:r>
              <a:rPr lang="en-US" sz="900" b="1" dirty="0" err="1" smtClean="0">
                <a:latin typeface="Consolas"/>
                <a:cs typeface="Consolas"/>
              </a:rPr>
              <a:t>aud</a:t>
            </a:r>
            <a:r>
              <a:rPr lang="en-US" sz="900" b="1" dirty="0" smtClean="0">
                <a:latin typeface="Consolas"/>
                <a:cs typeface="Consolas"/>
              </a:rPr>
              <a:t>":</a:t>
            </a:r>
            <a:r>
              <a:rPr lang="en-US" sz="900" b="1" dirty="0" err="1" smtClean="0">
                <a:latin typeface="Consolas"/>
                <a:cs typeface="Consolas"/>
              </a:rPr>
              <a:t>aud</a:t>
            </a:r>
            <a:r>
              <a:rPr lang="en-US" sz="900" b="1" dirty="0" smtClean="0">
                <a:latin typeface="Consolas"/>
                <a:cs typeface="Consolas"/>
              </a:rPr>
              <a:t>, "</a:t>
            </a:r>
            <a:r>
              <a:rPr lang="en-US" sz="900" b="1" dirty="0" err="1" smtClean="0">
                <a:latin typeface="Consolas"/>
                <a:cs typeface="Consolas"/>
              </a:rPr>
              <a:t>uid</a:t>
            </a:r>
            <a:r>
              <a:rPr lang="en-US" sz="900" b="1" dirty="0" smtClean="0">
                <a:latin typeface="Consolas"/>
                <a:cs typeface="Consolas"/>
              </a:rPr>
              <a:t>":</a:t>
            </a:r>
            <a:r>
              <a:rPr lang="en-US" sz="900" b="1" dirty="0" err="1" smtClean="0">
                <a:latin typeface="Consolas"/>
                <a:cs typeface="Consolas"/>
              </a:rPr>
              <a:t>userId</a:t>
            </a:r>
            <a:r>
              <a:rPr lang="en-US" sz="900" b="1" dirty="0" smtClean="0">
                <a:latin typeface="Consolas"/>
                <a:cs typeface="Consolas"/>
              </a:rPr>
              <a:t> </a:t>
            </a:r>
          </a:p>
          <a:p>
            <a:pPr marL="0" indent="0">
              <a:lnSpc>
                <a:spcPct val="70000"/>
              </a:lnSpc>
              <a:buNone/>
            </a:pPr>
            <a:r>
              <a:rPr lang="en-US" sz="900" b="1" dirty="0" smtClean="0">
                <a:latin typeface="Consolas"/>
                <a:cs typeface="Consolas"/>
              </a:rPr>
              <a:t>    };</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s2 = </a:t>
            </a:r>
            <a:r>
              <a:rPr lang="en-US" sz="900" b="1" dirty="0" err="1" smtClean="0">
                <a:latin typeface="Consolas"/>
                <a:cs typeface="Consolas"/>
              </a:rPr>
              <a:t>JSON.stringify</a:t>
            </a:r>
            <a:r>
              <a:rPr lang="en-US" sz="900" b="1" dirty="0" smtClean="0">
                <a:latin typeface="Consolas"/>
                <a:cs typeface="Consolas"/>
              </a:rPr>
              <a:t>(j2);</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b1 = </a:t>
            </a:r>
            <a:r>
              <a:rPr lang="en-US" sz="900" b="1" dirty="0" err="1" smtClean="0">
                <a:latin typeface="Consolas"/>
                <a:cs typeface="Consolas"/>
              </a:rPr>
              <a:t>urlFriendly</a:t>
            </a:r>
            <a:r>
              <a:rPr lang="en-US" sz="900" b="1" dirty="0" smtClean="0">
                <a:latin typeface="Consolas"/>
                <a:cs typeface="Consolas"/>
              </a:rPr>
              <a:t>(base64(s1));</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b2 = </a:t>
            </a:r>
            <a:r>
              <a:rPr lang="en-US" sz="900" b="1" dirty="0" err="1" smtClean="0">
                <a:latin typeface="Consolas"/>
                <a:cs typeface="Consolas"/>
              </a:rPr>
              <a:t>urlFriendly</a:t>
            </a:r>
            <a:r>
              <a:rPr lang="en-US" sz="900" b="1" dirty="0" smtClean="0">
                <a:latin typeface="Consolas"/>
                <a:cs typeface="Consolas"/>
              </a:rPr>
              <a:t>(base64(s2));</a:t>
            </a:r>
          </a:p>
          <a:p>
            <a:pPr marL="0" indent="0">
              <a:lnSpc>
                <a:spcPct val="70000"/>
              </a:lnSpc>
              <a:buNone/>
            </a:pPr>
            <a:r>
              <a:rPr lang="en-US" sz="900" b="1" dirty="0" smtClean="0">
                <a:latin typeface="Consolas"/>
                <a:cs typeface="Consolas"/>
              </a:rPr>
              <a:t>    </a:t>
            </a:r>
            <a:r>
              <a:rPr lang="en-US" sz="900" b="1" dirty="0" err="1" smtClean="0">
                <a:latin typeface="Consolas"/>
                <a:cs typeface="Consolas"/>
              </a:rPr>
              <a:t>var</a:t>
            </a:r>
            <a:r>
              <a:rPr lang="en-US" sz="900" b="1" dirty="0" smtClean="0">
                <a:latin typeface="Consolas"/>
                <a:cs typeface="Consolas"/>
              </a:rPr>
              <a:t> b3 = signature(b1 + "." + b2);</a:t>
            </a:r>
          </a:p>
          <a:p>
            <a:pPr marL="0" indent="0">
              <a:lnSpc>
                <a:spcPct val="70000"/>
              </a:lnSpc>
              <a:buNone/>
            </a:pPr>
            <a:r>
              <a:rPr lang="en-US" sz="900" b="1" dirty="0" smtClean="0">
                <a:latin typeface="Consolas"/>
                <a:cs typeface="Consolas"/>
              </a:rPr>
              <a:t>    return [b1,b2,b3].join(".");</a:t>
            </a:r>
          </a:p>
          <a:p>
            <a:pPr marL="0" indent="0">
              <a:lnSpc>
                <a:spcPct val="70000"/>
              </a:lnSpc>
              <a:buNone/>
            </a:pPr>
            <a:r>
              <a:rPr lang="en-US" sz="900" b="1" dirty="0" smtClean="0">
                <a:latin typeface="Consolas"/>
                <a:cs typeface="Consolas"/>
              </a:rPr>
              <a:t>}</a:t>
            </a:r>
            <a:endParaRPr lang="en-US" sz="900" b="1" dirty="0">
              <a:latin typeface="Consolas"/>
              <a:cs typeface="Consolas"/>
            </a:endParaRPr>
          </a:p>
        </p:txBody>
      </p:sp>
      <p:sp>
        <p:nvSpPr>
          <p:cNvPr id="3" name="Rectangle 2"/>
          <p:cNvSpPr/>
          <p:nvPr/>
        </p:nvSpPr>
        <p:spPr bwMode="auto">
          <a:xfrm>
            <a:off x="274637" y="1211262"/>
            <a:ext cx="5410200" cy="11430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4637" y="2430462"/>
            <a:ext cx="3733800" cy="9144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74637" y="3421062"/>
            <a:ext cx="6019800" cy="35052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3905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Part 2: The Work</a:t>
            </a:r>
            <a:endParaRPr lang="en-US" sz="4800" dirty="0">
              <a:solidFill>
                <a:srgbClr val="292929"/>
              </a:solidFill>
            </a:endParaRPr>
          </a:p>
        </p:txBody>
      </p:sp>
      <p:sp>
        <p:nvSpPr>
          <p:cNvPr id="5" name="Text Placeholder 4"/>
          <p:cNvSpPr txBox="1">
            <a:spLocks/>
          </p:cNvSpPr>
          <p:nvPr/>
        </p:nvSpPr>
        <p:spPr>
          <a:xfrm>
            <a:off x="274638" y="1216152"/>
            <a:ext cx="11887199" cy="561563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0000"/>
              </a:lnSpc>
              <a:buNone/>
            </a:pPr>
            <a:r>
              <a:rPr lang="en-US" sz="1000" b="1" dirty="0" err="1">
                <a:latin typeface="Consolas"/>
                <a:cs typeface="Consolas"/>
              </a:rPr>
              <a:t>var</a:t>
            </a:r>
            <a:r>
              <a:rPr lang="en-US" sz="1000" b="1" dirty="0">
                <a:latin typeface="Consolas"/>
                <a:cs typeface="Consolas"/>
              </a:rPr>
              <a:t> crypto = require('crypto'), iterations = 1000, bytes = 32;</a:t>
            </a:r>
          </a:p>
          <a:p>
            <a:pPr marL="0" indent="0">
              <a:lnSpc>
                <a:spcPct val="70000"/>
              </a:lnSpc>
              <a:buNone/>
            </a:pPr>
            <a:r>
              <a:rPr lang="en-US" sz="1000" b="1" dirty="0" err="1">
                <a:latin typeface="Consolas"/>
                <a:cs typeface="Consolas"/>
              </a:rPr>
              <a:t>var</a:t>
            </a:r>
            <a:r>
              <a:rPr lang="en-US" sz="1000" b="1" dirty="0">
                <a:latin typeface="Consolas"/>
                <a:cs typeface="Consolas"/>
              </a:rPr>
              <a:t> </a:t>
            </a:r>
            <a:r>
              <a:rPr lang="en-US" sz="1000" b="1" dirty="0" err="1">
                <a:latin typeface="Consolas"/>
                <a:cs typeface="Consolas"/>
              </a:rPr>
              <a:t>aud</a:t>
            </a:r>
            <a:r>
              <a:rPr lang="en-US" sz="1000" b="1" dirty="0">
                <a:latin typeface="Consolas"/>
                <a:cs typeface="Consolas"/>
              </a:rPr>
              <a:t> = "Custom", </a:t>
            </a:r>
            <a:r>
              <a:rPr lang="en-US" sz="1000" b="1" dirty="0" err="1">
                <a:latin typeface="Consolas"/>
                <a:cs typeface="Consolas"/>
              </a:rPr>
              <a:t>masterKey</a:t>
            </a:r>
            <a:r>
              <a:rPr lang="en-US" sz="1000" b="1" dirty="0">
                <a:latin typeface="Consolas"/>
                <a:cs typeface="Consolas"/>
              </a:rPr>
              <a:t> = "</a:t>
            </a:r>
            <a:r>
              <a:rPr lang="en-US" sz="1000" b="1" dirty="0" err="1" smtClean="0">
                <a:latin typeface="Consolas"/>
                <a:cs typeface="Consolas"/>
              </a:rPr>
              <a:t>MyMobileServiceMasterKey</a:t>
            </a:r>
            <a:r>
              <a:rPr lang="en-US" sz="1000" b="1" dirty="0" smtClean="0">
                <a:latin typeface="Consolas"/>
                <a:cs typeface="Consolas"/>
              </a:rPr>
              <a:t>”;</a:t>
            </a:r>
            <a:endParaRPr lang="en-US" sz="1000" b="1" dirty="0">
              <a:latin typeface="Consolas"/>
              <a:cs typeface="Consolas"/>
            </a:endParaRPr>
          </a:p>
          <a:p>
            <a:pPr marL="0" indent="0">
              <a:lnSpc>
                <a:spcPct val="70000"/>
              </a:lnSpc>
              <a:buNone/>
            </a:pPr>
            <a:r>
              <a:rPr lang="en-US" sz="1000" b="1" dirty="0">
                <a:latin typeface="Consolas"/>
                <a:cs typeface="Consolas"/>
              </a:rPr>
              <a:t>function insert(item, user, request) {</a:t>
            </a:r>
          </a:p>
          <a:p>
            <a:pPr marL="0" indent="0">
              <a:lnSpc>
                <a:spcPct val="70000"/>
              </a:lnSpc>
              <a:buNone/>
            </a:pPr>
            <a:r>
              <a:rPr lang="en-US" sz="1000" b="1" dirty="0">
                <a:latin typeface="Consolas"/>
                <a:cs typeface="Consolas"/>
              </a:rPr>
              <a:t>    </a:t>
            </a:r>
            <a:r>
              <a:rPr lang="en-US" sz="1000" b="1" dirty="0" err="1">
                <a:latin typeface="Consolas"/>
                <a:cs typeface="Consolas"/>
              </a:rPr>
              <a:t>var</a:t>
            </a:r>
            <a:r>
              <a:rPr lang="en-US" sz="1000" b="1" dirty="0">
                <a:latin typeface="Consolas"/>
                <a:cs typeface="Consolas"/>
              </a:rPr>
              <a:t> accounts = </a:t>
            </a:r>
            <a:r>
              <a:rPr lang="en-US" sz="1000" b="1" dirty="0" err="1">
                <a:latin typeface="Consolas"/>
                <a:cs typeface="Consolas"/>
              </a:rPr>
              <a:t>tables.getTable</a:t>
            </a:r>
            <a:r>
              <a:rPr lang="en-US" sz="1000" b="1" dirty="0">
                <a:latin typeface="Consolas"/>
                <a:cs typeface="Consolas"/>
              </a:rPr>
              <a:t>('accounts');    </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if (!</a:t>
            </a:r>
            <a:r>
              <a:rPr lang="en-US" sz="1000" b="1" dirty="0" err="1">
                <a:latin typeface="Consolas"/>
                <a:cs typeface="Consolas"/>
              </a:rPr>
              <a:t>item.username.match</a:t>
            </a:r>
            <a:r>
              <a:rPr lang="en-US" sz="1000" b="1" dirty="0">
                <a:latin typeface="Consolas"/>
                <a:cs typeface="Consolas"/>
              </a:rPr>
              <a:t>(/^[a-zA-Z0-9]{5,}$/)) {</a:t>
            </a:r>
          </a:p>
          <a:p>
            <a:pPr marL="0" indent="0">
              <a:lnSpc>
                <a:spcPct val="70000"/>
              </a:lnSpc>
              <a:buNone/>
            </a:pPr>
            <a:r>
              <a:rPr lang="en-US" sz="1000" b="1" dirty="0">
                <a:latin typeface="Consolas"/>
                <a:cs typeface="Consolas"/>
              </a:rPr>
              <a:t>        </a:t>
            </a:r>
            <a:r>
              <a:rPr lang="en-US" sz="1000" b="1" dirty="0" err="1">
                <a:latin typeface="Consolas"/>
                <a:cs typeface="Consolas"/>
              </a:rPr>
              <a:t>request.respond</a:t>
            </a:r>
            <a:r>
              <a:rPr lang="en-US" sz="1000" b="1" dirty="0">
                <a:latin typeface="Consolas"/>
                <a:cs typeface="Consolas"/>
              </a:rPr>
              <a:t>(400, "Invalid username (at least 4 chars, alphanumeric only)");</a:t>
            </a:r>
          </a:p>
          <a:p>
            <a:pPr marL="0" indent="0">
              <a:lnSpc>
                <a:spcPct val="70000"/>
              </a:lnSpc>
              <a:buNone/>
            </a:pPr>
            <a:r>
              <a:rPr lang="en-US" sz="1000" b="1" dirty="0">
                <a:latin typeface="Consolas"/>
                <a:cs typeface="Consolas"/>
              </a:rPr>
              <a:t>        return;</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else if (</a:t>
            </a:r>
            <a:r>
              <a:rPr lang="en-US" sz="1000" b="1" dirty="0" err="1">
                <a:latin typeface="Consolas"/>
                <a:cs typeface="Consolas"/>
              </a:rPr>
              <a:t>item.password.length</a:t>
            </a:r>
            <a:r>
              <a:rPr lang="en-US" sz="1000" b="1" dirty="0">
                <a:latin typeface="Consolas"/>
                <a:cs typeface="Consolas"/>
              </a:rPr>
              <a:t> &lt; 7) {</a:t>
            </a:r>
          </a:p>
          <a:p>
            <a:pPr marL="0" indent="0">
              <a:lnSpc>
                <a:spcPct val="70000"/>
              </a:lnSpc>
              <a:buNone/>
            </a:pPr>
            <a:r>
              <a:rPr lang="en-US" sz="1000" b="1" dirty="0">
                <a:latin typeface="Consolas"/>
                <a:cs typeface="Consolas"/>
              </a:rPr>
              <a:t>        </a:t>
            </a:r>
            <a:r>
              <a:rPr lang="en-US" sz="1000" b="1" dirty="0" err="1">
                <a:latin typeface="Consolas"/>
                <a:cs typeface="Consolas"/>
              </a:rPr>
              <a:t>request.respond</a:t>
            </a:r>
            <a:r>
              <a:rPr lang="en-US" sz="1000" b="1" dirty="0">
                <a:latin typeface="Consolas"/>
                <a:cs typeface="Consolas"/>
              </a:rPr>
              <a:t>(400, "Invalid password (least 7 chars required)");</a:t>
            </a:r>
          </a:p>
          <a:p>
            <a:pPr marL="0" indent="0">
              <a:lnSpc>
                <a:spcPct val="70000"/>
              </a:lnSpc>
              <a:buNone/>
            </a:pPr>
            <a:r>
              <a:rPr lang="en-US" sz="1000" b="1" dirty="0">
                <a:latin typeface="Consolas"/>
                <a:cs typeface="Consolas"/>
              </a:rPr>
              <a:t>        return;</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a:t>
            </a:r>
            <a:r>
              <a:rPr lang="en-US" sz="1000" b="1" dirty="0" err="1">
                <a:latin typeface="Consolas"/>
                <a:cs typeface="Consolas"/>
              </a:rPr>
              <a:t>accounts.where</a:t>
            </a:r>
            <a:r>
              <a:rPr lang="en-US" sz="1000" b="1" dirty="0">
                <a:latin typeface="Consolas"/>
                <a:cs typeface="Consolas"/>
              </a:rPr>
              <a:t>({ username : </a:t>
            </a:r>
            <a:r>
              <a:rPr lang="en-US" sz="1000" b="1" dirty="0" err="1">
                <a:latin typeface="Consolas"/>
                <a:cs typeface="Consolas"/>
              </a:rPr>
              <a:t>item.username</a:t>
            </a:r>
            <a:r>
              <a:rPr lang="en-US" sz="1000" b="1" dirty="0">
                <a:latin typeface="Consolas"/>
                <a:cs typeface="Consolas"/>
              </a:rPr>
              <a:t>}).read({</a:t>
            </a:r>
          </a:p>
          <a:p>
            <a:pPr marL="0" indent="0">
              <a:lnSpc>
                <a:spcPct val="70000"/>
              </a:lnSpc>
              <a:buNone/>
            </a:pPr>
            <a:r>
              <a:rPr lang="en-US" sz="1000" b="1" dirty="0">
                <a:latin typeface="Consolas"/>
                <a:cs typeface="Consolas"/>
              </a:rPr>
              <a:t>        success: function(results) {</a:t>
            </a:r>
          </a:p>
          <a:p>
            <a:pPr marL="0" indent="0">
              <a:lnSpc>
                <a:spcPct val="70000"/>
              </a:lnSpc>
              <a:buNone/>
            </a:pPr>
            <a:r>
              <a:rPr lang="en-US" sz="1000" b="1" dirty="0">
                <a:latin typeface="Consolas"/>
                <a:cs typeface="Consolas"/>
              </a:rPr>
              <a:t>            if (</a:t>
            </a:r>
            <a:r>
              <a:rPr lang="en-US" sz="1000" b="1" dirty="0" err="1">
                <a:latin typeface="Consolas"/>
                <a:cs typeface="Consolas"/>
              </a:rPr>
              <a:t>results.length</a:t>
            </a:r>
            <a:r>
              <a:rPr lang="en-US" sz="1000" b="1" dirty="0">
                <a:latin typeface="Consolas"/>
                <a:cs typeface="Consolas"/>
              </a:rPr>
              <a:t> &gt; 0) {</a:t>
            </a:r>
          </a:p>
          <a:p>
            <a:pPr marL="0" indent="0">
              <a:lnSpc>
                <a:spcPct val="70000"/>
              </a:lnSpc>
              <a:buNone/>
            </a:pPr>
            <a:r>
              <a:rPr lang="en-US" sz="1000" b="1" dirty="0">
                <a:latin typeface="Consolas"/>
                <a:cs typeface="Consolas"/>
              </a:rPr>
              <a:t>                </a:t>
            </a:r>
            <a:r>
              <a:rPr lang="en-US" sz="1000" b="1" dirty="0" err="1">
                <a:latin typeface="Consolas"/>
                <a:cs typeface="Consolas"/>
              </a:rPr>
              <a:t>request.respond</a:t>
            </a:r>
            <a:r>
              <a:rPr lang="en-US" sz="1000" b="1" dirty="0">
                <a:latin typeface="Consolas"/>
                <a:cs typeface="Consolas"/>
              </a:rPr>
              <a:t>(400, "Username already exists");</a:t>
            </a:r>
          </a:p>
          <a:p>
            <a:pPr marL="0" indent="0">
              <a:lnSpc>
                <a:spcPct val="70000"/>
              </a:lnSpc>
              <a:buNone/>
            </a:pPr>
            <a:r>
              <a:rPr lang="en-US" sz="1000" b="1" dirty="0">
                <a:latin typeface="Consolas"/>
                <a:cs typeface="Consolas"/>
              </a:rPr>
              <a:t>                return;</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else {                    </a:t>
            </a:r>
          </a:p>
          <a:p>
            <a:pPr marL="0" indent="0">
              <a:lnSpc>
                <a:spcPct val="70000"/>
              </a:lnSpc>
              <a:buNone/>
            </a:pPr>
            <a:r>
              <a:rPr lang="en-US" sz="1000" b="1" dirty="0">
                <a:latin typeface="Consolas"/>
                <a:cs typeface="Consolas"/>
              </a:rPr>
              <a:t>                // add a unique salt to the item</a:t>
            </a:r>
          </a:p>
          <a:p>
            <a:pPr marL="0" indent="0">
              <a:lnSpc>
                <a:spcPct val="70000"/>
              </a:lnSpc>
              <a:buNone/>
            </a:pPr>
            <a:r>
              <a:rPr lang="en-US" sz="1000" b="1" dirty="0">
                <a:latin typeface="Consolas"/>
                <a:cs typeface="Consolas"/>
              </a:rPr>
              <a:t>                </a:t>
            </a:r>
            <a:r>
              <a:rPr lang="en-US" sz="1000" b="1" dirty="0" err="1">
                <a:latin typeface="Consolas"/>
                <a:cs typeface="Consolas"/>
              </a:rPr>
              <a:t>item.salt</a:t>
            </a:r>
            <a:r>
              <a:rPr lang="en-US" sz="1000" b="1" dirty="0">
                <a:latin typeface="Consolas"/>
                <a:cs typeface="Consolas"/>
              </a:rPr>
              <a:t> = new Buffer(</a:t>
            </a:r>
            <a:r>
              <a:rPr lang="en-US" sz="1000" b="1" dirty="0" err="1">
                <a:latin typeface="Consolas"/>
                <a:cs typeface="Consolas"/>
              </a:rPr>
              <a:t>crypto.randomBytes</a:t>
            </a:r>
            <a:r>
              <a:rPr lang="en-US" sz="1000" b="1" dirty="0">
                <a:latin typeface="Consolas"/>
                <a:cs typeface="Consolas"/>
              </a:rPr>
              <a:t>(bytes)).</a:t>
            </a:r>
            <a:r>
              <a:rPr lang="en-US" sz="1000" b="1" dirty="0" err="1">
                <a:latin typeface="Consolas"/>
                <a:cs typeface="Consolas"/>
              </a:rPr>
              <a:t>toString</a:t>
            </a:r>
            <a:r>
              <a:rPr lang="en-US" sz="1000" b="1" dirty="0">
                <a:latin typeface="Consolas"/>
                <a:cs typeface="Consolas"/>
              </a:rPr>
              <a:t>('base64');</a:t>
            </a:r>
          </a:p>
          <a:p>
            <a:pPr marL="0" indent="0">
              <a:lnSpc>
                <a:spcPct val="70000"/>
              </a:lnSpc>
              <a:buNone/>
            </a:pPr>
            <a:r>
              <a:rPr lang="en-US" sz="1000" b="1" dirty="0">
                <a:latin typeface="Consolas"/>
                <a:cs typeface="Consolas"/>
              </a:rPr>
              <a:t>                // hash the password</a:t>
            </a:r>
          </a:p>
          <a:p>
            <a:pPr marL="0" indent="0">
              <a:lnSpc>
                <a:spcPct val="70000"/>
              </a:lnSpc>
              <a:buNone/>
            </a:pPr>
            <a:r>
              <a:rPr lang="en-US" sz="1000" b="1" dirty="0">
                <a:latin typeface="Consolas"/>
                <a:cs typeface="Consolas"/>
              </a:rPr>
              <a:t>                hash(</a:t>
            </a:r>
            <a:r>
              <a:rPr lang="en-US" sz="1000" b="1" dirty="0" err="1">
                <a:latin typeface="Consolas"/>
                <a:cs typeface="Consolas"/>
              </a:rPr>
              <a:t>item.password</a:t>
            </a:r>
            <a:r>
              <a:rPr lang="en-US" sz="1000" b="1" dirty="0">
                <a:latin typeface="Consolas"/>
                <a:cs typeface="Consolas"/>
              </a:rPr>
              <a:t>, </a:t>
            </a:r>
            <a:r>
              <a:rPr lang="en-US" sz="1000" b="1" dirty="0" err="1">
                <a:latin typeface="Consolas"/>
                <a:cs typeface="Consolas"/>
              </a:rPr>
              <a:t>item.salt</a:t>
            </a:r>
            <a:r>
              <a:rPr lang="en-US" sz="1000" b="1" dirty="0">
                <a:latin typeface="Consolas"/>
                <a:cs typeface="Consolas"/>
              </a:rPr>
              <a:t>, function(err, h) {</a:t>
            </a:r>
          </a:p>
          <a:p>
            <a:pPr marL="0" indent="0">
              <a:lnSpc>
                <a:spcPct val="70000"/>
              </a:lnSpc>
              <a:buNone/>
            </a:pPr>
            <a:r>
              <a:rPr lang="en-US" sz="1000" b="1" dirty="0">
                <a:latin typeface="Consolas"/>
                <a:cs typeface="Consolas"/>
              </a:rPr>
              <a:t>                    </a:t>
            </a:r>
            <a:r>
              <a:rPr lang="en-US" sz="1000" b="1" dirty="0" err="1">
                <a:latin typeface="Consolas"/>
                <a:cs typeface="Consolas"/>
              </a:rPr>
              <a:t>item.password</a:t>
            </a:r>
            <a:r>
              <a:rPr lang="en-US" sz="1000" b="1" dirty="0">
                <a:latin typeface="Consolas"/>
                <a:cs typeface="Consolas"/>
              </a:rPr>
              <a:t> = h;</a:t>
            </a:r>
          </a:p>
          <a:p>
            <a:pPr marL="0" indent="0">
              <a:lnSpc>
                <a:spcPct val="70000"/>
              </a:lnSpc>
              <a:buNone/>
            </a:pPr>
            <a:r>
              <a:rPr lang="en-US" sz="1000" b="1" dirty="0">
                <a:latin typeface="Consolas"/>
                <a:cs typeface="Consolas"/>
              </a:rPr>
              <a:t>                    </a:t>
            </a:r>
            <a:r>
              <a:rPr lang="en-US" sz="1000" b="1" dirty="0" err="1">
                <a:latin typeface="Consolas"/>
                <a:cs typeface="Consolas"/>
              </a:rPr>
              <a:t>request.execute</a:t>
            </a:r>
            <a:r>
              <a:rPr lang="en-US" sz="1000" b="1" dirty="0">
                <a:latin typeface="Consolas"/>
                <a:cs typeface="Consolas"/>
              </a:rPr>
              <a:t>({</a:t>
            </a:r>
          </a:p>
          <a:p>
            <a:pPr marL="0" indent="0">
              <a:lnSpc>
                <a:spcPct val="70000"/>
              </a:lnSpc>
              <a:buNone/>
            </a:pPr>
            <a:r>
              <a:rPr lang="en-US" sz="1000" b="1" dirty="0">
                <a:latin typeface="Consolas"/>
                <a:cs typeface="Consolas"/>
              </a:rPr>
              <a:t>                        success: function () {</a:t>
            </a:r>
          </a:p>
          <a:p>
            <a:pPr marL="0" indent="0">
              <a:lnSpc>
                <a:spcPct val="70000"/>
              </a:lnSpc>
              <a:buNone/>
            </a:pPr>
            <a:r>
              <a:rPr lang="en-US" sz="1000" b="1" dirty="0">
                <a:latin typeface="Consolas"/>
                <a:cs typeface="Consolas"/>
              </a:rPr>
              <a:t>                            // We don't want the salt or the password going back to the client</a:t>
            </a:r>
          </a:p>
          <a:p>
            <a:pPr marL="0" indent="0">
              <a:lnSpc>
                <a:spcPct val="70000"/>
              </a:lnSpc>
              <a:buNone/>
            </a:pPr>
            <a:r>
              <a:rPr lang="en-US" sz="1000" b="1" dirty="0">
                <a:latin typeface="Consolas"/>
                <a:cs typeface="Consolas"/>
              </a:rPr>
              <a:t>                            delete </a:t>
            </a:r>
            <a:r>
              <a:rPr lang="en-US" sz="1000" b="1" dirty="0" err="1">
                <a:latin typeface="Consolas"/>
                <a:cs typeface="Consolas"/>
              </a:rPr>
              <a:t>item.password</a:t>
            </a:r>
            <a:r>
              <a:rPr lang="en-US" sz="1000" b="1" dirty="0">
                <a:latin typeface="Consolas"/>
                <a:cs typeface="Consolas"/>
              </a:rPr>
              <a:t>; delete </a:t>
            </a:r>
            <a:r>
              <a:rPr lang="en-US" sz="1000" b="1" dirty="0" err="1">
                <a:latin typeface="Consolas"/>
                <a:cs typeface="Consolas"/>
              </a:rPr>
              <a:t>item.salt</a:t>
            </a:r>
            <a:r>
              <a:rPr lang="en-US" sz="1000" b="1" dirty="0">
                <a:latin typeface="Consolas"/>
                <a:cs typeface="Consolas"/>
              </a:rPr>
              <a:t>;</a:t>
            </a:r>
          </a:p>
          <a:p>
            <a:pPr marL="0" indent="0">
              <a:lnSpc>
                <a:spcPct val="70000"/>
              </a:lnSpc>
              <a:buNone/>
            </a:pPr>
            <a:r>
              <a:rPr lang="en-US" sz="1000" b="1" dirty="0">
                <a:latin typeface="Consolas"/>
                <a:cs typeface="Consolas"/>
              </a:rPr>
              <a:t>                            </a:t>
            </a:r>
            <a:r>
              <a:rPr lang="en-US" sz="1000" b="1" dirty="0" err="1">
                <a:latin typeface="Consolas"/>
                <a:cs typeface="Consolas"/>
              </a:rPr>
              <a:t>var</a:t>
            </a:r>
            <a:r>
              <a:rPr lang="en-US" sz="1000" b="1" dirty="0">
                <a:latin typeface="Consolas"/>
                <a:cs typeface="Consolas"/>
              </a:rPr>
              <a:t> </a:t>
            </a:r>
            <a:r>
              <a:rPr lang="en-US" sz="1000" b="1" dirty="0" err="1">
                <a:latin typeface="Consolas"/>
                <a:cs typeface="Consolas"/>
              </a:rPr>
              <a:t>userId</a:t>
            </a:r>
            <a:r>
              <a:rPr lang="en-US" sz="1000" b="1" dirty="0">
                <a:latin typeface="Consolas"/>
                <a:cs typeface="Consolas"/>
              </a:rPr>
              <a:t> = </a:t>
            </a:r>
            <a:r>
              <a:rPr lang="en-US" sz="1000" b="1" dirty="0" err="1">
                <a:latin typeface="Consolas"/>
                <a:cs typeface="Consolas"/>
              </a:rPr>
              <a:t>aud</a:t>
            </a:r>
            <a:r>
              <a:rPr lang="en-US" sz="1000" b="1" dirty="0">
                <a:latin typeface="Consolas"/>
                <a:cs typeface="Consolas"/>
              </a:rPr>
              <a:t> + ":" + </a:t>
            </a:r>
            <a:r>
              <a:rPr lang="en-US" sz="1000" b="1" dirty="0" err="1">
                <a:latin typeface="Consolas"/>
                <a:cs typeface="Consolas"/>
              </a:rPr>
              <a:t>item.id</a:t>
            </a:r>
            <a:r>
              <a:rPr lang="en-US" sz="1000" b="1" dirty="0">
                <a:latin typeface="Consolas"/>
                <a:cs typeface="Consolas"/>
              </a:rPr>
              <a:t>;</a:t>
            </a:r>
          </a:p>
          <a:p>
            <a:pPr marL="0" indent="0">
              <a:lnSpc>
                <a:spcPct val="70000"/>
              </a:lnSpc>
              <a:buNone/>
            </a:pPr>
            <a:r>
              <a:rPr lang="en-US" sz="1000" b="1" dirty="0">
                <a:latin typeface="Consolas"/>
                <a:cs typeface="Consolas"/>
              </a:rPr>
              <a:t>                            </a:t>
            </a:r>
            <a:r>
              <a:rPr lang="en-US" sz="1000" b="1" dirty="0" err="1">
                <a:latin typeface="Consolas"/>
                <a:cs typeface="Consolas"/>
              </a:rPr>
              <a:t>item.userId</a:t>
            </a:r>
            <a:r>
              <a:rPr lang="en-US" sz="1000" b="1" dirty="0">
                <a:latin typeface="Consolas"/>
                <a:cs typeface="Consolas"/>
              </a:rPr>
              <a:t> = </a:t>
            </a:r>
            <a:r>
              <a:rPr lang="en-US" sz="1000" b="1" dirty="0" err="1">
                <a:latin typeface="Consolas"/>
                <a:cs typeface="Consolas"/>
              </a:rPr>
              <a:t>userId</a:t>
            </a:r>
            <a:r>
              <a:rPr lang="en-US" sz="1000" b="1" dirty="0">
                <a:latin typeface="Consolas"/>
                <a:cs typeface="Consolas"/>
              </a:rPr>
              <a:t>;</a:t>
            </a:r>
          </a:p>
          <a:p>
            <a:pPr marL="0" indent="0">
              <a:lnSpc>
                <a:spcPct val="70000"/>
              </a:lnSpc>
              <a:buNone/>
            </a:pPr>
            <a:r>
              <a:rPr lang="en-US" sz="1000" b="1" dirty="0">
                <a:latin typeface="Consolas"/>
                <a:cs typeface="Consolas"/>
              </a:rPr>
              <a:t>                            </a:t>
            </a:r>
            <a:r>
              <a:rPr lang="en-US" sz="1000" b="1" dirty="0" err="1">
                <a:latin typeface="Consolas"/>
                <a:cs typeface="Consolas"/>
              </a:rPr>
              <a:t>var</a:t>
            </a:r>
            <a:r>
              <a:rPr lang="en-US" sz="1000" b="1" dirty="0">
                <a:latin typeface="Consolas"/>
                <a:cs typeface="Consolas"/>
              </a:rPr>
              <a:t> expiry = new Date().</a:t>
            </a:r>
            <a:r>
              <a:rPr lang="en-US" sz="1000" b="1" dirty="0" err="1">
                <a:latin typeface="Consolas"/>
                <a:cs typeface="Consolas"/>
              </a:rPr>
              <a:t>setUTCDate</a:t>
            </a:r>
            <a:r>
              <a:rPr lang="en-US" sz="1000" b="1" dirty="0">
                <a:latin typeface="Consolas"/>
                <a:cs typeface="Consolas"/>
              </a:rPr>
              <a:t>(new Date().</a:t>
            </a:r>
            <a:r>
              <a:rPr lang="en-US" sz="1000" b="1" dirty="0" err="1">
                <a:latin typeface="Consolas"/>
                <a:cs typeface="Consolas"/>
              </a:rPr>
              <a:t>getUTCDate</a:t>
            </a:r>
            <a:r>
              <a:rPr lang="en-US" sz="1000" b="1" dirty="0">
                <a:latin typeface="Consolas"/>
                <a:cs typeface="Consolas"/>
              </a:rPr>
              <a:t>() + 30);</a:t>
            </a:r>
          </a:p>
          <a:p>
            <a:pPr marL="0" indent="0">
              <a:lnSpc>
                <a:spcPct val="70000"/>
              </a:lnSpc>
              <a:buNone/>
            </a:pPr>
            <a:r>
              <a:rPr lang="en-US" sz="1000" b="1" dirty="0">
                <a:latin typeface="Consolas"/>
                <a:cs typeface="Consolas"/>
              </a:rPr>
              <a:t>                            </a:t>
            </a:r>
            <a:r>
              <a:rPr lang="en-US" sz="1000" b="1" dirty="0" err="1">
                <a:latin typeface="Consolas"/>
                <a:cs typeface="Consolas"/>
              </a:rPr>
              <a:t>item.token</a:t>
            </a:r>
            <a:r>
              <a:rPr lang="en-US" sz="1000" b="1" dirty="0">
                <a:latin typeface="Consolas"/>
                <a:cs typeface="Consolas"/>
              </a:rPr>
              <a:t> = </a:t>
            </a:r>
            <a:r>
              <a:rPr lang="en-US" sz="1000" b="1" dirty="0" err="1">
                <a:latin typeface="Consolas"/>
                <a:cs typeface="Consolas"/>
              </a:rPr>
              <a:t>zumoJwt</a:t>
            </a:r>
            <a:r>
              <a:rPr lang="en-US" sz="1000" b="1" dirty="0">
                <a:latin typeface="Consolas"/>
                <a:cs typeface="Consolas"/>
              </a:rPr>
              <a:t>(expiry, </a:t>
            </a:r>
            <a:r>
              <a:rPr lang="en-US" sz="1000" b="1" dirty="0" err="1">
                <a:latin typeface="Consolas"/>
                <a:cs typeface="Consolas"/>
              </a:rPr>
              <a:t>aud</a:t>
            </a:r>
            <a:r>
              <a:rPr lang="en-US" sz="1000" b="1" dirty="0">
                <a:latin typeface="Consolas"/>
                <a:cs typeface="Consolas"/>
              </a:rPr>
              <a:t>, </a:t>
            </a:r>
            <a:r>
              <a:rPr lang="en-US" sz="1000" b="1" dirty="0" err="1">
                <a:latin typeface="Consolas"/>
                <a:cs typeface="Consolas"/>
              </a:rPr>
              <a:t>userId</a:t>
            </a:r>
            <a:r>
              <a:rPr lang="en-US" sz="1000" b="1" dirty="0">
                <a:latin typeface="Consolas"/>
                <a:cs typeface="Consolas"/>
              </a:rPr>
              <a:t>, </a:t>
            </a:r>
            <a:r>
              <a:rPr lang="en-US" sz="1000" b="1" dirty="0" err="1">
                <a:latin typeface="Consolas"/>
                <a:cs typeface="Consolas"/>
              </a:rPr>
              <a:t>masterKey</a:t>
            </a:r>
            <a:r>
              <a:rPr lang="en-US" sz="1000" b="1" dirty="0">
                <a:latin typeface="Consolas"/>
                <a:cs typeface="Consolas"/>
              </a:rPr>
              <a:t>);</a:t>
            </a:r>
          </a:p>
          <a:p>
            <a:pPr marL="0" indent="0">
              <a:lnSpc>
                <a:spcPct val="70000"/>
              </a:lnSpc>
              <a:buNone/>
            </a:pPr>
            <a:r>
              <a:rPr lang="en-US" sz="1000" b="1" dirty="0">
                <a:latin typeface="Consolas"/>
                <a:cs typeface="Consolas"/>
              </a:rPr>
              <a:t>                            </a:t>
            </a:r>
            <a:r>
              <a:rPr lang="en-US" sz="1000" b="1" dirty="0" err="1">
                <a:latin typeface="Consolas"/>
                <a:cs typeface="Consolas"/>
              </a:rPr>
              <a:t>request.respond</a:t>
            </a:r>
            <a:r>
              <a:rPr lang="en-US" sz="1000" b="1" dirty="0">
                <a:latin typeface="Consolas"/>
                <a:cs typeface="Consolas"/>
              </a:rPr>
              <a:t>();</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    });</a:t>
            </a:r>
          </a:p>
          <a:p>
            <a:pPr marL="0" indent="0">
              <a:lnSpc>
                <a:spcPct val="70000"/>
              </a:lnSpc>
              <a:buNone/>
            </a:pPr>
            <a:r>
              <a:rPr lang="en-US" sz="1000" b="1" dirty="0">
                <a:latin typeface="Consolas"/>
                <a:cs typeface="Consolas"/>
              </a:rPr>
              <a:t>}</a:t>
            </a:r>
          </a:p>
        </p:txBody>
      </p:sp>
      <p:sp>
        <p:nvSpPr>
          <p:cNvPr id="3" name="Rectangle 2"/>
          <p:cNvSpPr/>
          <p:nvPr/>
        </p:nvSpPr>
        <p:spPr bwMode="auto">
          <a:xfrm>
            <a:off x="579437" y="1897062"/>
            <a:ext cx="6172200" cy="11430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189037" y="3268662"/>
            <a:ext cx="3810000" cy="5334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417637" y="4106862"/>
            <a:ext cx="4953000" cy="6858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255837" y="5021262"/>
            <a:ext cx="4724400" cy="9144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3905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Part 3: Signing In</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b="1" dirty="0" err="1">
                <a:latin typeface="Consolas"/>
                <a:cs typeface="Consolas"/>
              </a:rPr>
              <a:t>var</a:t>
            </a:r>
            <a:r>
              <a:rPr lang="en-US" sz="1100" b="1" dirty="0">
                <a:latin typeface="Consolas"/>
                <a:cs typeface="Consolas"/>
              </a:rPr>
              <a:t> crypto = require('crypto'), iterations = 1000, bytes = 32;</a:t>
            </a:r>
          </a:p>
          <a:p>
            <a:pPr marL="0" indent="0">
              <a:buNone/>
            </a:pPr>
            <a:r>
              <a:rPr lang="en-US" sz="1100" b="1" dirty="0" err="1">
                <a:latin typeface="Consolas"/>
                <a:cs typeface="Consolas"/>
              </a:rPr>
              <a:t>var</a:t>
            </a:r>
            <a:r>
              <a:rPr lang="en-US" sz="1100" b="1" dirty="0">
                <a:latin typeface="Consolas"/>
                <a:cs typeface="Consolas"/>
              </a:rPr>
              <a:t> </a:t>
            </a:r>
            <a:r>
              <a:rPr lang="en-US" sz="1100" b="1" dirty="0" err="1">
                <a:latin typeface="Consolas"/>
                <a:cs typeface="Consolas"/>
              </a:rPr>
              <a:t>aud</a:t>
            </a:r>
            <a:r>
              <a:rPr lang="en-US" sz="1100" b="1" dirty="0">
                <a:latin typeface="Consolas"/>
                <a:cs typeface="Consolas"/>
              </a:rPr>
              <a:t> = "Custom", </a:t>
            </a:r>
            <a:r>
              <a:rPr lang="en-US" sz="1100" b="1" dirty="0" err="1">
                <a:latin typeface="Consolas"/>
                <a:cs typeface="Consolas"/>
              </a:rPr>
              <a:t>masterKey</a:t>
            </a:r>
            <a:r>
              <a:rPr lang="en-US" sz="1100" b="1" dirty="0">
                <a:latin typeface="Consolas"/>
                <a:cs typeface="Consolas"/>
              </a:rPr>
              <a:t> = "</a:t>
            </a:r>
            <a:r>
              <a:rPr lang="en-US" sz="1100" b="1" dirty="0" err="1">
                <a:latin typeface="Consolas"/>
                <a:cs typeface="Consolas"/>
              </a:rPr>
              <a:t>MyMobileServiceMasterKey</a:t>
            </a:r>
            <a:r>
              <a:rPr lang="en-US" sz="1100" b="1" dirty="0">
                <a:latin typeface="Consolas"/>
                <a:cs typeface="Consolas"/>
              </a:rPr>
              <a:t>";</a:t>
            </a:r>
          </a:p>
          <a:p>
            <a:pPr marL="0" indent="0">
              <a:buNone/>
            </a:pPr>
            <a:r>
              <a:rPr lang="en-US" sz="1100" b="1" dirty="0">
                <a:latin typeface="Consolas"/>
                <a:cs typeface="Consolas"/>
              </a:rPr>
              <a:t> </a:t>
            </a:r>
          </a:p>
          <a:p>
            <a:pPr marL="0" indent="0">
              <a:buNone/>
            </a:pPr>
            <a:r>
              <a:rPr lang="en-US" sz="1100" b="1" dirty="0">
                <a:latin typeface="Consolas"/>
                <a:cs typeface="Consolas"/>
              </a:rPr>
              <a:t>function insert(item, user, request) {</a:t>
            </a:r>
          </a:p>
          <a:p>
            <a:pPr marL="0" indent="0">
              <a:buNone/>
            </a:pPr>
            <a:r>
              <a:rPr lang="en-US" sz="1100" b="1" dirty="0">
                <a:latin typeface="Consolas"/>
                <a:cs typeface="Consolas"/>
              </a:rPr>
              <a:t>    </a:t>
            </a:r>
            <a:r>
              <a:rPr lang="en-US" sz="1100" b="1" dirty="0" err="1">
                <a:latin typeface="Consolas"/>
                <a:cs typeface="Consolas"/>
              </a:rPr>
              <a:t>var</a:t>
            </a:r>
            <a:r>
              <a:rPr lang="en-US" sz="1100" b="1" dirty="0">
                <a:latin typeface="Consolas"/>
                <a:cs typeface="Consolas"/>
              </a:rPr>
              <a:t> accounts = </a:t>
            </a:r>
            <a:r>
              <a:rPr lang="en-US" sz="1100" b="1" dirty="0" err="1">
                <a:latin typeface="Consolas"/>
                <a:cs typeface="Consolas"/>
              </a:rPr>
              <a:t>tables.getTable</a:t>
            </a:r>
            <a:r>
              <a:rPr lang="en-US" sz="1100" b="1" dirty="0">
                <a:latin typeface="Consolas"/>
                <a:cs typeface="Consolas"/>
              </a:rPr>
              <a:t>('accounts');</a:t>
            </a:r>
          </a:p>
          <a:p>
            <a:pPr marL="0" indent="0">
              <a:buNone/>
            </a:pPr>
            <a:r>
              <a:rPr lang="en-US" sz="1100" b="1" dirty="0">
                <a:latin typeface="Consolas"/>
                <a:cs typeface="Consolas"/>
              </a:rPr>
              <a:t>    </a:t>
            </a:r>
            <a:r>
              <a:rPr lang="en-US" sz="1100" b="1" dirty="0" err="1">
                <a:latin typeface="Consolas"/>
                <a:cs typeface="Consolas"/>
              </a:rPr>
              <a:t>accounts.where</a:t>
            </a:r>
            <a:r>
              <a:rPr lang="en-US" sz="1100" b="1" dirty="0">
                <a:latin typeface="Consolas"/>
                <a:cs typeface="Consolas"/>
              </a:rPr>
              <a:t>({ username : </a:t>
            </a:r>
            <a:r>
              <a:rPr lang="en-US" sz="1100" b="1" dirty="0" err="1">
                <a:latin typeface="Consolas"/>
                <a:cs typeface="Consolas"/>
              </a:rPr>
              <a:t>item.username</a:t>
            </a:r>
            <a:r>
              <a:rPr lang="en-US" sz="1100" b="1" dirty="0">
                <a:latin typeface="Consolas"/>
                <a:cs typeface="Consolas"/>
              </a:rPr>
              <a:t> }).read({</a:t>
            </a:r>
          </a:p>
          <a:p>
            <a:pPr marL="0" indent="0">
              <a:buNone/>
            </a:pPr>
            <a:r>
              <a:rPr lang="en-US" sz="1100" b="1" dirty="0">
                <a:latin typeface="Consolas"/>
                <a:cs typeface="Consolas"/>
              </a:rPr>
              <a:t>        success: function(results) {</a:t>
            </a:r>
          </a:p>
          <a:p>
            <a:pPr marL="0" indent="0">
              <a:buNone/>
            </a:pPr>
            <a:r>
              <a:rPr lang="en-US" sz="1100" b="1" dirty="0">
                <a:latin typeface="Consolas"/>
                <a:cs typeface="Consolas"/>
              </a:rPr>
              <a:t>            if (</a:t>
            </a:r>
            <a:r>
              <a:rPr lang="en-US" sz="1100" b="1" dirty="0" err="1">
                <a:latin typeface="Consolas"/>
                <a:cs typeface="Consolas"/>
              </a:rPr>
              <a:t>results.length</a:t>
            </a:r>
            <a:r>
              <a:rPr lang="en-US" sz="1100" b="1" dirty="0">
                <a:latin typeface="Consolas"/>
                <a:cs typeface="Consolas"/>
              </a:rPr>
              <a:t> === 0) {</a:t>
            </a:r>
          </a:p>
          <a:p>
            <a:pPr marL="0" indent="0">
              <a:buNone/>
            </a:pPr>
            <a:r>
              <a:rPr lang="en-US" sz="1100" b="1" dirty="0">
                <a:latin typeface="Consolas"/>
                <a:cs typeface="Consolas"/>
              </a:rPr>
              <a:t>                </a:t>
            </a:r>
            <a:r>
              <a:rPr lang="en-US" sz="1100" b="1" dirty="0" err="1">
                <a:latin typeface="Consolas"/>
                <a:cs typeface="Consolas"/>
              </a:rPr>
              <a:t>request.respond</a:t>
            </a:r>
            <a:r>
              <a:rPr lang="en-US" sz="1100" b="1" dirty="0">
                <a:latin typeface="Consolas"/>
                <a:cs typeface="Consolas"/>
              </a:rPr>
              <a:t>(401, "Incorrect username or password");</a:t>
            </a:r>
          </a:p>
          <a:p>
            <a:pPr marL="0" indent="0">
              <a:buNone/>
            </a:pPr>
            <a:r>
              <a:rPr lang="en-US" sz="1100" b="1" dirty="0">
                <a:latin typeface="Consolas"/>
                <a:cs typeface="Consolas"/>
              </a:rPr>
              <a:t>            }</a:t>
            </a:r>
          </a:p>
          <a:p>
            <a:pPr marL="0" indent="0">
              <a:buNone/>
            </a:pPr>
            <a:r>
              <a:rPr lang="en-US" sz="1100" b="1" dirty="0">
                <a:latin typeface="Consolas"/>
                <a:cs typeface="Consolas"/>
              </a:rPr>
              <a:t>            else {</a:t>
            </a:r>
          </a:p>
          <a:p>
            <a:pPr marL="0" indent="0">
              <a:buNone/>
            </a:pPr>
            <a:r>
              <a:rPr lang="en-US" sz="1100" b="1" dirty="0">
                <a:latin typeface="Consolas"/>
                <a:cs typeface="Consolas"/>
              </a:rPr>
              <a:t>                </a:t>
            </a:r>
            <a:r>
              <a:rPr lang="en-US" sz="1100" b="1" dirty="0" err="1">
                <a:latin typeface="Consolas"/>
                <a:cs typeface="Consolas"/>
              </a:rPr>
              <a:t>var</a:t>
            </a:r>
            <a:r>
              <a:rPr lang="en-US" sz="1100" b="1" dirty="0">
                <a:latin typeface="Consolas"/>
                <a:cs typeface="Consolas"/>
              </a:rPr>
              <a:t> account = results[0];</a:t>
            </a:r>
          </a:p>
          <a:p>
            <a:pPr marL="0" indent="0">
              <a:buNone/>
            </a:pPr>
            <a:r>
              <a:rPr lang="en-US" sz="1100" b="1" dirty="0">
                <a:latin typeface="Consolas"/>
                <a:cs typeface="Consolas"/>
              </a:rPr>
              <a:t>                hash(</a:t>
            </a:r>
            <a:r>
              <a:rPr lang="en-US" sz="1100" b="1" dirty="0" err="1">
                <a:latin typeface="Consolas"/>
                <a:cs typeface="Consolas"/>
              </a:rPr>
              <a:t>item.password</a:t>
            </a:r>
            <a:r>
              <a:rPr lang="en-US" sz="1100" b="1" dirty="0">
                <a:latin typeface="Consolas"/>
                <a:cs typeface="Consolas"/>
              </a:rPr>
              <a:t>, </a:t>
            </a:r>
            <a:r>
              <a:rPr lang="en-US" sz="1100" b="1" dirty="0" err="1">
                <a:latin typeface="Consolas"/>
                <a:cs typeface="Consolas"/>
              </a:rPr>
              <a:t>account.salt</a:t>
            </a:r>
            <a:r>
              <a:rPr lang="en-US" sz="1100" b="1" dirty="0">
                <a:latin typeface="Consolas"/>
                <a:cs typeface="Consolas"/>
              </a:rPr>
              <a:t>, function(err, h) {</a:t>
            </a:r>
          </a:p>
          <a:p>
            <a:pPr marL="0" indent="0">
              <a:buNone/>
            </a:pPr>
            <a:r>
              <a:rPr lang="en-US" sz="1100" b="1" dirty="0">
                <a:latin typeface="Consolas"/>
                <a:cs typeface="Consolas"/>
              </a:rPr>
              <a:t>                    </a:t>
            </a:r>
            <a:r>
              <a:rPr lang="en-US" sz="1100" b="1" dirty="0" err="1">
                <a:latin typeface="Consolas"/>
                <a:cs typeface="Consolas"/>
              </a:rPr>
              <a:t>var</a:t>
            </a:r>
            <a:r>
              <a:rPr lang="en-US" sz="1100" b="1" dirty="0">
                <a:latin typeface="Consolas"/>
                <a:cs typeface="Consolas"/>
              </a:rPr>
              <a:t> incoming = h;</a:t>
            </a:r>
          </a:p>
          <a:p>
            <a:pPr marL="0" indent="0">
              <a:buNone/>
            </a:pPr>
            <a:r>
              <a:rPr lang="en-US" sz="1100" b="1" dirty="0">
                <a:latin typeface="Consolas"/>
                <a:cs typeface="Consolas"/>
              </a:rPr>
              <a:t>                    if (</a:t>
            </a:r>
            <a:r>
              <a:rPr lang="en-US" sz="1100" b="1" dirty="0" err="1">
                <a:latin typeface="Consolas"/>
                <a:cs typeface="Consolas"/>
              </a:rPr>
              <a:t>slowEquals</a:t>
            </a:r>
            <a:r>
              <a:rPr lang="en-US" sz="1100" b="1" dirty="0">
                <a:latin typeface="Consolas"/>
                <a:cs typeface="Consolas"/>
              </a:rPr>
              <a:t>(incoming, </a:t>
            </a:r>
            <a:r>
              <a:rPr lang="en-US" sz="1100" b="1" dirty="0" err="1">
                <a:latin typeface="Consolas"/>
                <a:cs typeface="Consolas"/>
              </a:rPr>
              <a:t>account.password</a:t>
            </a:r>
            <a:r>
              <a:rPr lang="en-US" sz="1100" b="1" dirty="0">
                <a:latin typeface="Consolas"/>
                <a:cs typeface="Consolas"/>
              </a:rPr>
              <a:t>)) {</a:t>
            </a:r>
          </a:p>
          <a:p>
            <a:pPr marL="0" indent="0">
              <a:buNone/>
            </a:pPr>
            <a:r>
              <a:rPr lang="en-US" sz="1100" b="1" dirty="0">
                <a:latin typeface="Consolas"/>
                <a:cs typeface="Consolas"/>
              </a:rPr>
              <a:t>                        </a:t>
            </a:r>
            <a:r>
              <a:rPr lang="en-US" sz="1100" b="1" dirty="0" err="1">
                <a:latin typeface="Consolas"/>
                <a:cs typeface="Consolas"/>
              </a:rPr>
              <a:t>var</a:t>
            </a:r>
            <a:r>
              <a:rPr lang="en-US" sz="1100" b="1" dirty="0">
                <a:latin typeface="Consolas"/>
                <a:cs typeface="Consolas"/>
              </a:rPr>
              <a:t> expiry = new Date().</a:t>
            </a:r>
            <a:r>
              <a:rPr lang="en-US" sz="1100" b="1" dirty="0" err="1">
                <a:latin typeface="Consolas"/>
                <a:cs typeface="Consolas"/>
              </a:rPr>
              <a:t>setUTCDate</a:t>
            </a:r>
            <a:r>
              <a:rPr lang="en-US" sz="1100" b="1" dirty="0">
                <a:latin typeface="Consolas"/>
                <a:cs typeface="Consolas"/>
              </a:rPr>
              <a:t>(new Date().</a:t>
            </a:r>
            <a:r>
              <a:rPr lang="en-US" sz="1100" b="1" dirty="0" err="1">
                <a:latin typeface="Consolas"/>
                <a:cs typeface="Consolas"/>
              </a:rPr>
              <a:t>getUTCDate</a:t>
            </a:r>
            <a:r>
              <a:rPr lang="en-US" sz="1100" b="1" dirty="0">
                <a:latin typeface="Consolas"/>
                <a:cs typeface="Consolas"/>
              </a:rPr>
              <a:t>() + 30);</a:t>
            </a:r>
          </a:p>
          <a:p>
            <a:pPr marL="0" indent="0">
              <a:buNone/>
            </a:pPr>
            <a:r>
              <a:rPr lang="en-US" sz="1100" b="1" dirty="0">
                <a:latin typeface="Consolas"/>
                <a:cs typeface="Consolas"/>
              </a:rPr>
              <a:t>                        </a:t>
            </a:r>
            <a:r>
              <a:rPr lang="en-US" sz="1100" b="1" dirty="0" err="1">
                <a:latin typeface="Consolas"/>
                <a:cs typeface="Consolas"/>
              </a:rPr>
              <a:t>var</a:t>
            </a:r>
            <a:r>
              <a:rPr lang="en-US" sz="1100" b="1" dirty="0">
                <a:latin typeface="Consolas"/>
                <a:cs typeface="Consolas"/>
              </a:rPr>
              <a:t> </a:t>
            </a:r>
            <a:r>
              <a:rPr lang="en-US" sz="1100" b="1" dirty="0" err="1">
                <a:latin typeface="Consolas"/>
                <a:cs typeface="Consolas"/>
              </a:rPr>
              <a:t>userId</a:t>
            </a:r>
            <a:r>
              <a:rPr lang="en-US" sz="1100" b="1" dirty="0">
                <a:latin typeface="Consolas"/>
                <a:cs typeface="Consolas"/>
              </a:rPr>
              <a:t> = </a:t>
            </a:r>
            <a:r>
              <a:rPr lang="en-US" sz="1100" b="1" dirty="0" err="1">
                <a:latin typeface="Consolas"/>
                <a:cs typeface="Consolas"/>
              </a:rPr>
              <a:t>aud</a:t>
            </a:r>
            <a:r>
              <a:rPr lang="en-US" sz="1100" b="1" dirty="0">
                <a:latin typeface="Consolas"/>
                <a:cs typeface="Consolas"/>
              </a:rPr>
              <a:t> + ":" + </a:t>
            </a:r>
            <a:r>
              <a:rPr lang="en-US" sz="1100" b="1" dirty="0" err="1">
                <a:latin typeface="Consolas"/>
                <a:cs typeface="Consolas"/>
              </a:rPr>
              <a:t>account.id</a:t>
            </a:r>
            <a:r>
              <a:rPr lang="en-US" sz="1100" b="1" dirty="0">
                <a:latin typeface="Consolas"/>
                <a:cs typeface="Consolas"/>
              </a:rPr>
              <a:t>;</a:t>
            </a:r>
          </a:p>
          <a:p>
            <a:pPr marL="0" indent="0">
              <a:buNone/>
            </a:pPr>
            <a:r>
              <a:rPr lang="en-US" sz="1100" b="1" dirty="0">
                <a:latin typeface="Consolas"/>
                <a:cs typeface="Consolas"/>
              </a:rPr>
              <a:t>                        </a:t>
            </a:r>
            <a:r>
              <a:rPr lang="en-US" sz="1100" b="1" dirty="0" err="1">
                <a:latin typeface="Consolas"/>
                <a:cs typeface="Consolas"/>
              </a:rPr>
              <a:t>request.respond</a:t>
            </a:r>
            <a:r>
              <a:rPr lang="en-US" sz="1100" b="1" dirty="0">
                <a:latin typeface="Consolas"/>
                <a:cs typeface="Consolas"/>
              </a:rPr>
              <a:t>(200, {</a:t>
            </a:r>
          </a:p>
          <a:p>
            <a:pPr marL="0" indent="0">
              <a:buNone/>
            </a:pPr>
            <a:r>
              <a:rPr lang="en-US" sz="1100" b="1" dirty="0">
                <a:latin typeface="Consolas"/>
                <a:cs typeface="Consolas"/>
              </a:rPr>
              <a:t>                            </a:t>
            </a:r>
            <a:r>
              <a:rPr lang="en-US" sz="1100" b="1" dirty="0" err="1">
                <a:latin typeface="Consolas"/>
                <a:cs typeface="Consolas"/>
              </a:rPr>
              <a:t>userId</a:t>
            </a:r>
            <a:r>
              <a:rPr lang="en-US" sz="1100" b="1" dirty="0">
                <a:latin typeface="Consolas"/>
                <a:cs typeface="Consolas"/>
              </a:rPr>
              <a:t>: </a:t>
            </a:r>
            <a:r>
              <a:rPr lang="en-US" sz="1100" b="1" dirty="0" err="1">
                <a:latin typeface="Consolas"/>
                <a:cs typeface="Consolas"/>
              </a:rPr>
              <a:t>userId</a:t>
            </a:r>
            <a:r>
              <a:rPr lang="en-US" sz="1100" b="1" dirty="0">
                <a:latin typeface="Consolas"/>
                <a:cs typeface="Consolas"/>
              </a:rPr>
              <a:t>,</a:t>
            </a:r>
          </a:p>
          <a:p>
            <a:pPr marL="0" indent="0">
              <a:buNone/>
            </a:pPr>
            <a:r>
              <a:rPr lang="en-US" sz="1100" b="1" dirty="0">
                <a:latin typeface="Consolas"/>
                <a:cs typeface="Consolas"/>
              </a:rPr>
              <a:t>                            token: </a:t>
            </a:r>
            <a:r>
              <a:rPr lang="en-US" sz="1100" b="1" dirty="0" err="1">
                <a:latin typeface="Consolas"/>
                <a:cs typeface="Consolas"/>
              </a:rPr>
              <a:t>zumoJwt</a:t>
            </a:r>
            <a:r>
              <a:rPr lang="en-US" sz="1100" b="1" dirty="0">
                <a:latin typeface="Consolas"/>
                <a:cs typeface="Consolas"/>
              </a:rPr>
              <a:t>(expiry, </a:t>
            </a:r>
            <a:r>
              <a:rPr lang="en-US" sz="1100" b="1" dirty="0" err="1">
                <a:latin typeface="Consolas"/>
                <a:cs typeface="Consolas"/>
              </a:rPr>
              <a:t>aud</a:t>
            </a:r>
            <a:r>
              <a:rPr lang="en-US" sz="1100" b="1" dirty="0">
                <a:latin typeface="Consolas"/>
                <a:cs typeface="Consolas"/>
              </a:rPr>
              <a:t>, </a:t>
            </a:r>
            <a:r>
              <a:rPr lang="en-US" sz="1100" b="1" dirty="0" err="1">
                <a:latin typeface="Consolas"/>
                <a:cs typeface="Consolas"/>
              </a:rPr>
              <a:t>userId</a:t>
            </a:r>
            <a:r>
              <a:rPr lang="en-US" sz="1100" b="1" dirty="0">
                <a:latin typeface="Consolas"/>
                <a:cs typeface="Consolas"/>
              </a:rPr>
              <a:t>, </a:t>
            </a:r>
            <a:r>
              <a:rPr lang="en-US" sz="1100" b="1" dirty="0" err="1">
                <a:latin typeface="Consolas"/>
                <a:cs typeface="Consolas"/>
              </a:rPr>
              <a:t>masterKey</a:t>
            </a:r>
            <a:r>
              <a:rPr lang="en-US" sz="1100" b="1" dirty="0">
                <a:latin typeface="Consolas"/>
                <a:cs typeface="Consolas"/>
              </a:rPr>
              <a:t>) </a:t>
            </a:r>
          </a:p>
          <a:p>
            <a:pPr marL="0" indent="0">
              <a:buNone/>
            </a:pPr>
            <a:r>
              <a:rPr lang="en-US" sz="1100" b="1" dirty="0">
                <a:latin typeface="Consolas"/>
                <a:cs typeface="Consolas"/>
              </a:rPr>
              <a:t>                        });</a:t>
            </a:r>
          </a:p>
          <a:p>
            <a:pPr marL="0" indent="0">
              <a:buNone/>
            </a:pPr>
            <a:r>
              <a:rPr lang="en-US" sz="1100" b="1" dirty="0">
                <a:latin typeface="Consolas"/>
                <a:cs typeface="Consolas"/>
              </a:rPr>
              <a:t>                    }</a:t>
            </a:r>
          </a:p>
          <a:p>
            <a:pPr marL="0" indent="0">
              <a:buNone/>
            </a:pPr>
            <a:r>
              <a:rPr lang="en-US" sz="1100" b="1" dirty="0">
                <a:latin typeface="Consolas"/>
                <a:cs typeface="Consolas"/>
              </a:rPr>
              <a:t>                    else {</a:t>
            </a:r>
          </a:p>
          <a:p>
            <a:pPr marL="0" indent="0">
              <a:buNone/>
            </a:pPr>
            <a:r>
              <a:rPr lang="en-US" sz="1100" b="1" dirty="0">
                <a:latin typeface="Consolas"/>
                <a:cs typeface="Consolas"/>
              </a:rPr>
              <a:t>                        </a:t>
            </a:r>
            <a:r>
              <a:rPr lang="en-US" sz="1100" b="1" dirty="0" err="1">
                <a:latin typeface="Consolas"/>
                <a:cs typeface="Consolas"/>
              </a:rPr>
              <a:t>request.respond</a:t>
            </a:r>
            <a:r>
              <a:rPr lang="en-US" sz="1100" b="1" dirty="0">
                <a:latin typeface="Consolas"/>
                <a:cs typeface="Consolas"/>
              </a:rPr>
              <a:t>(401, "Incorrect username or password");</a:t>
            </a:r>
          </a:p>
          <a:p>
            <a:pPr marL="0" indent="0">
              <a:buNone/>
            </a:pPr>
            <a:r>
              <a:rPr lang="en-US" sz="1100" b="1" dirty="0">
                <a:latin typeface="Consolas"/>
                <a:cs typeface="Consolas"/>
              </a:rPr>
              <a:t>                    }</a:t>
            </a:r>
          </a:p>
          <a:p>
            <a:pPr marL="0" indent="0">
              <a:buNone/>
            </a:pPr>
            <a:r>
              <a:rPr lang="en-US" sz="1100" b="1" dirty="0">
                <a:latin typeface="Consolas"/>
                <a:cs typeface="Consolas"/>
              </a:rPr>
              <a:t>                });</a:t>
            </a:r>
          </a:p>
          <a:p>
            <a:pPr marL="0" indent="0">
              <a:buNone/>
            </a:pPr>
            <a:r>
              <a:rPr lang="en-US" sz="1100" b="1" dirty="0">
                <a:latin typeface="Consolas"/>
                <a:cs typeface="Consolas"/>
              </a:rPr>
              <a:t>            }</a:t>
            </a:r>
          </a:p>
          <a:p>
            <a:pPr marL="0" indent="0">
              <a:buNone/>
            </a:pPr>
            <a:r>
              <a:rPr lang="en-US" sz="1100" b="1" dirty="0">
                <a:latin typeface="Consolas"/>
                <a:cs typeface="Consolas"/>
              </a:rPr>
              <a:t>        }</a:t>
            </a:r>
          </a:p>
          <a:p>
            <a:pPr marL="0" indent="0">
              <a:buNone/>
            </a:pPr>
            <a:r>
              <a:rPr lang="en-US" sz="1100" b="1" dirty="0">
                <a:latin typeface="Consolas"/>
                <a:cs typeface="Consolas"/>
              </a:rPr>
              <a:t>    });</a:t>
            </a:r>
          </a:p>
          <a:p>
            <a:pPr marL="0" indent="0">
              <a:buNone/>
            </a:pPr>
            <a:r>
              <a:rPr lang="en-US" sz="1100" b="1" dirty="0">
                <a:latin typeface="Consolas"/>
                <a:cs typeface="Consolas"/>
              </a:rPr>
              <a:t>}</a:t>
            </a:r>
          </a:p>
        </p:txBody>
      </p:sp>
      <p:sp>
        <p:nvSpPr>
          <p:cNvPr id="3" name="Rectangle 2"/>
          <p:cNvSpPr/>
          <p:nvPr/>
        </p:nvSpPr>
        <p:spPr bwMode="auto">
          <a:xfrm>
            <a:off x="579437" y="2125662"/>
            <a:ext cx="5334000" cy="9906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70037" y="3421062"/>
            <a:ext cx="5715000" cy="16764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179637" y="5478462"/>
            <a:ext cx="4267200" cy="2286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3905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…or just use Auth0</a:t>
            </a:r>
            <a:br>
              <a:rPr lang="en-US" dirty="0" smtClean="0">
                <a:solidFill>
                  <a:srgbClr val="292929"/>
                </a:solidFill>
              </a:rPr>
            </a:br>
            <a:r>
              <a:rPr lang="en-US" dirty="0" smtClean="0">
                <a:solidFill>
                  <a:srgbClr val="292929"/>
                </a:solidFill>
              </a:rPr>
              <a:t>http://</a:t>
            </a:r>
            <a:r>
              <a:rPr lang="en-US" dirty="0" err="1" smtClean="0">
                <a:solidFill>
                  <a:srgbClr val="292929"/>
                </a:solidFill>
              </a:rPr>
              <a:t>aka.ms</a:t>
            </a:r>
            <a:r>
              <a:rPr lang="en-US" dirty="0" smtClean="0">
                <a:solidFill>
                  <a:srgbClr val="292929"/>
                </a:solidFill>
              </a:rPr>
              <a:t>/</a:t>
            </a:r>
            <a:r>
              <a:rPr lang="en-US" dirty="0" err="1" smtClean="0">
                <a:solidFill>
                  <a:srgbClr val="292929"/>
                </a:solidFill>
              </a:rPr>
              <a:t>authZeroZumo</a:t>
            </a:r>
            <a:r>
              <a:rPr lang="en-US" dirty="0" smtClean="0">
                <a:solidFill>
                  <a:srgbClr val="292929"/>
                </a:solidFill>
              </a:rPr>
              <a:t/>
            </a:r>
            <a:br>
              <a:rPr lang="en-US" dirty="0" smtClean="0">
                <a:solidFill>
                  <a:srgbClr val="292929"/>
                </a:solidFill>
              </a:rPr>
            </a:br>
            <a:r>
              <a:rPr lang="en-US" dirty="0">
                <a:solidFill>
                  <a:srgbClr val="292929"/>
                </a:solidFill>
              </a:rPr>
              <a:t/>
            </a:r>
            <a:br>
              <a:rPr lang="en-US" dirty="0">
                <a:solidFill>
                  <a:srgbClr val="292929"/>
                </a:solidFill>
              </a:rPr>
            </a:br>
            <a:r>
              <a:rPr lang="en-US" dirty="0" smtClean="0">
                <a:solidFill>
                  <a:srgbClr val="292929"/>
                </a:solidFill>
              </a:rPr>
              <a:t>Check out </a:t>
            </a:r>
            <a:br>
              <a:rPr lang="en-US" dirty="0" smtClean="0">
                <a:solidFill>
                  <a:srgbClr val="292929"/>
                </a:solidFill>
              </a:rPr>
            </a:br>
            <a:r>
              <a:rPr lang="en-US" dirty="0" smtClean="0">
                <a:solidFill>
                  <a:srgbClr val="292929"/>
                </a:solidFill>
              </a:rPr>
              <a:t>Who’s that User? – Friday @ 2pm</a:t>
            </a:r>
            <a:endParaRPr lang="en-US" dirty="0">
              <a:solidFill>
                <a:srgbClr val="292929"/>
              </a:solidFill>
            </a:endParaRPr>
          </a:p>
        </p:txBody>
      </p:sp>
    </p:spTree>
    <p:extLst>
      <p:ext uri="{BB962C8B-B14F-4D97-AF65-F5344CB8AC3E}">
        <p14:creationId xmlns:p14="http://schemas.microsoft.com/office/powerpoint/2010/main" val="163969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err="1" smtClean="0">
                <a:solidFill>
                  <a:srgbClr val="FFFFFF"/>
                </a:solidFill>
              </a:rPr>
              <a:t>Auth</a:t>
            </a:r>
            <a:r>
              <a:rPr lang="en-US" dirty="0" smtClean="0">
                <a:solidFill>
                  <a:srgbClr val="FFFFFF"/>
                </a:solidFill>
              </a:rPr>
              <a:t> Part 2: Identity Caching</a:t>
            </a:r>
            <a:endParaRPr lang="en-US" dirty="0">
              <a:solidFill>
                <a:srgbClr val="FFFFFF"/>
              </a:solidFill>
            </a:endParaRPr>
          </a:p>
        </p:txBody>
      </p:sp>
    </p:spTree>
    <p:extLst>
      <p:ext uri="{BB962C8B-B14F-4D97-AF65-F5344CB8AC3E}">
        <p14:creationId xmlns:p14="http://schemas.microsoft.com/office/powerpoint/2010/main" val="17215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Storing Credentials in .NET</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0000"/>
              </a:lnSpc>
              <a:buNone/>
            </a:pPr>
            <a:r>
              <a:rPr lang="en-US" sz="1400" dirty="0">
                <a:latin typeface="Consolas"/>
                <a:cs typeface="Consolas"/>
              </a:rPr>
              <a:t>public static class </a:t>
            </a:r>
            <a:r>
              <a:rPr lang="en-US" sz="1400" dirty="0" err="1">
                <a:latin typeface="Consolas"/>
                <a:cs typeface="Consolas"/>
              </a:rPr>
              <a:t>CredentialLocker</a:t>
            </a:r>
            <a:endParaRPr lang="en-US" sz="1400" dirty="0">
              <a:latin typeface="Consolas"/>
              <a:cs typeface="Consolas"/>
            </a:endParaRPr>
          </a:p>
          <a:p>
            <a:pPr marL="0" indent="0">
              <a:lnSpc>
                <a:spcPct val="60000"/>
              </a:lnSpc>
              <a:buNone/>
            </a:pPr>
            <a:r>
              <a:rPr lang="en-US" sz="1400" dirty="0">
                <a:latin typeface="Consolas"/>
                <a:cs typeface="Consolas"/>
              </a:rPr>
              <a:t>    {</a:t>
            </a:r>
          </a:p>
          <a:p>
            <a:pPr marL="0" indent="0">
              <a:lnSpc>
                <a:spcPct val="60000"/>
              </a:lnSpc>
              <a:buNone/>
            </a:pPr>
            <a:r>
              <a:rPr lang="en-US" sz="1400" dirty="0">
                <a:latin typeface="Consolas"/>
                <a:cs typeface="Consolas"/>
              </a:rPr>
              <a:t>        private </a:t>
            </a:r>
            <a:r>
              <a:rPr lang="en-US" sz="1400" dirty="0" err="1">
                <a:latin typeface="Consolas"/>
                <a:cs typeface="Consolas"/>
              </a:rPr>
              <a:t>const</a:t>
            </a:r>
            <a:r>
              <a:rPr lang="en-US" sz="1400" dirty="0">
                <a:latin typeface="Consolas"/>
                <a:cs typeface="Consolas"/>
              </a:rPr>
              <a:t> string RESOURCE= "</a:t>
            </a:r>
            <a:r>
              <a:rPr lang="en-US" sz="1400" dirty="0" err="1">
                <a:latin typeface="Consolas"/>
                <a:cs typeface="Consolas"/>
              </a:rPr>
              <a:t>MobileServices</a:t>
            </a:r>
            <a:r>
              <a:rPr lang="en-US" sz="1400" dirty="0">
                <a:latin typeface="Consolas"/>
                <a:cs typeface="Consolas"/>
              </a:rPr>
              <a:t>";</a:t>
            </a:r>
          </a:p>
          <a:p>
            <a:pPr marL="0" indent="0">
              <a:lnSpc>
                <a:spcPct val="60000"/>
              </a:lnSpc>
              <a:buNone/>
            </a:pPr>
            <a:r>
              <a:rPr lang="en-US" sz="1400" dirty="0">
                <a:latin typeface="Consolas"/>
                <a:cs typeface="Consolas"/>
              </a:rPr>
              <a:t>        public static void </a:t>
            </a:r>
            <a:r>
              <a:rPr lang="en-US" sz="1400" dirty="0" err="1">
                <a:latin typeface="Consolas"/>
                <a:cs typeface="Consolas"/>
              </a:rPr>
              <a:t>AddCredential</a:t>
            </a:r>
            <a:r>
              <a:rPr lang="en-US" sz="1400" dirty="0">
                <a:latin typeface="Consolas"/>
                <a:cs typeface="Consolas"/>
              </a:rPr>
              <a:t>(string username, string password) {</a:t>
            </a:r>
          </a:p>
          <a:p>
            <a:pPr marL="0" indent="0">
              <a:lnSpc>
                <a:spcPct val="60000"/>
              </a:lnSpc>
              <a:buNone/>
            </a:pPr>
            <a:r>
              <a:rPr lang="en-US" sz="1400" dirty="0">
                <a:latin typeface="Consolas"/>
                <a:cs typeface="Consolas"/>
              </a:rPr>
              <a:t>            </a:t>
            </a:r>
            <a:r>
              <a:rPr lang="en-US" sz="1400" dirty="0" err="1">
                <a:latin typeface="Consolas"/>
                <a:cs typeface="Consolas"/>
              </a:rPr>
              <a:t>var</a:t>
            </a:r>
            <a:r>
              <a:rPr lang="en-US" sz="1400" dirty="0">
                <a:latin typeface="Consolas"/>
                <a:cs typeface="Consolas"/>
              </a:rPr>
              <a:t> vault = new </a:t>
            </a:r>
            <a:r>
              <a:rPr lang="en-US" sz="1400" dirty="0" err="1">
                <a:latin typeface="Consolas"/>
                <a:cs typeface="Consolas"/>
              </a:rPr>
              <a:t>PasswordVault</a:t>
            </a:r>
            <a:r>
              <a:rPr lang="en-US" sz="1400" dirty="0">
                <a:latin typeface="Consolas"/>
                <a:cs typeface="Consolas"/>
              </a:rPr>
              <a:t>();</a:t>
            </a:r>
          </a:p>
          <a:p>
            <a:pPr marL="0" indent="0">
              <a:lnSpc>
                <a:spcPct val="60000"/>
              </a:lnSpc>
              <a:buNone/>
            </a:pPr>
            <a:r>
              <a:rPr lang="en-US" sz="1400" dirty="0">
                <a:latin typeface="Consolas"/>
                <a:cs typeface="Consolas"/>
              </a:rPr>
              <a:t>            </a:t>
            </a:r>
            <a:r>
              <a:rPr lang="en-US" sz="1400" dirty="0" err="1">
                <a:latin typeface="Consolas"/>
                <a:cs typeface="Consolas"/>
              </a:rPr>
              <a:t>var</a:t>
            </a:r>
            <a:r>
              <a:rPr lang="en-US" sz="1400" dirty="0">
                <a:latin typeface="Consolas"/>
                <a:cs typeface="Consolas"/>
              </a:rPr>
              <a:t> credential = new </a:t>
            </a:r>
            <a:r>
              <a:rPr lang="en-US" sz="1400" dirty="0" err="1">
                <a:latin typeface="Consolas"/>
                <a:cs typeface="Consolas"/>
              </a:rPr>
              <a:t>PasswordCredential</a:t>
            </a:r>
            <a:r>
              <a:rPr lang="en-US" sz="1400" dirty="0">
                <a:latin typeface="Consolas"/>
                <a:cs typeface="Consolas"/>
              </a:rPr>
              <a:t>(RESOURCE, username, password);</a:t>
            </a:r>
          </a:p>
          <a:p>
            <a:pPr marL="0" indent="0">
              <a:lnSpc>
                <a:spcPct val="60000"/>
              </a:lnSpc>
              <a:buNone/>
            </a:pPr>
            <a:r>
              <a:rPr lang="en-US" sz="1400" dirty="0">
                <a:latin typeface="Consolas"/>
                <a:cs typeface="Consolas"/>
              </a:rPr>
              <a:t>            </a:t>
            </a:r>
            <a:r>
              <a:rPr lang="en-US" sz="1400" dirty="0" err="1">
                <a:latin typeface="Consolas"/>
                <a:cs typeface="Consolas"/>
              </a:rPr>
              <a:t>vault.Add</a:t>
            </a:r>
            <a:r>
              <a:rPr lang="en-US" sz="1400" dirty="0">
                <a:latin typeface="Consolas"/>
                <a:cs typeface="Consolas"/>
              </a:rPr>
              <a:t>(credential);</a:t>
            </a:r>
          </a:p>
          <a:p>
            <a:pPr marL="0" indent="0">
              <a:lnSpc>
                <a:spcPct val="60000"/>
              </a:lnSpc>
              <a:buNone/>
            </a:pPr>
            <a:r>
              <a:rPr lang="en-US" sz="1400" dirty="0">
                <a:latin typeface="Consolas"/>
                <a:cs typeface="Consolas"/>
              </a:rPr>
              <a:t>        }</a:t>
            </a:r>
          </a:p>
          <a:p>
            <a:pPr marL="0" indent="0">
              <a:lnSpc>
                <a:spcPct val="60000"/>
              </a:lnSpc>
              <a:buNone/>
            </a:pPr>
            <a:r>
              <a:rPr lang="en-US" sz="1400" dirty="0">
                <a:latin typeface="Consolas"/>
                <a:cs typeface="Consolas"/>
              </a:rPr>
              <a:t>        public static </a:t>
            </a:r>
            <a:r>
              <a:rPr lang="en-US" sz="1400" dirty="0" err="1">
                <a:latin typeface="Consolas"/>
                <a:cs typeface="Consolas"/>
              </a:rPr>
              <a:t>PasswordCredential</a:t>
            </a:r>
            <a:r>
              <a:rPr lang="en-US" sz="1400" dirty="0">
                <a:latin typeface="Consolas"/>
                <a:cs typeface="Consolas"/>
              </a:rPr>
              <a:t> </a:t>
            </a:r>
            <a:r>
              <a:rPr lang="en-US" sz="1400" dirty="0" err="1">
                <a:latin typeface="Consolas"/>
                <a:cs typeface="Consolas"/>
              </a:rPr>
              <a:t>GetCredential</a:t>
            </a:r>
            <a:r>
              <a:rPr lang="en-US" sz="1400" dirty="0">
                <a:latin typeface="Consolas"/>
                <a:cs typeface="Consolas"/>
              </a:rPr>
              <a:t>() {            </a:t>
            </a:r>
          </a:p>
          <a:p>
            <a:pPr marL="0" indent="0">
              <a:lnSpc>
                <a:spcPct val="60000"/>
              </a:lnSpc>
              <a:buNone/>
            </a:pPr>
            <a:r>
              <a:rPr lang="en-US" sz="1400" dirty="0">
                <a:latin typeface="Consolas"/>
                <a:cs typeface="Consolas"/>
              </a:rPr>
              <a:t>            </a:t>
            </a:r>
            <a:r>
              <a:rPr lang="en-US" sz="1400" dirty="0" err="1">
                <a:latin typeface="Consolas"/>
                <a:cs typeface="Consolas"/>
              </a:rPr>
              <a:t>PasswordCredential</a:t>
            </a:r>
            <a:r>
              <a:rPr lang="en-US" sz="1400" dirty="0">
                <a:latin typeface="Consolas"/>
                <a:cs typeface="Consolas"/>
              </a:rPr>
              <a:t> credential = null;</a:t>
            </a:r>
          </a:p>
          <a:p>
            <a:pPr marL="0" indent="0">
              <a:lnSpc>
                <a:spcPct val="60000"/>
              </a:lnSpc>
              <a:buNone/>
            </a:pPr>
            <a:r>
              <a:rPr lang="en-US" sz="1400" dirty="0">
                <a:latin typeface="Consolas"/>
                <a:cs typeface="Consolas"/>
              </a:rPr>
              <a:t>            </a:t>
            </a:r>
          </a:p>
          <a:p>
            <a:pPr marL="0" indent="0">
              <a:lnSpc>
                <a:spcPct val="60000"/>
              </a:lnSpc>
              <a:buNone/>
            </a:pPr>
            <a:r>
              <a:rPr lang="en-US" sz="1400" dirty="0">
                <a:latin typeface="Consolas"/>
                <a:cs typeface="Consolas"/>
              </a:rPr>
              <a:t>            </a:t>
            </a:r>
            <a:r>
              <a:rPr lang="en-US" sz="1400" dirty="0" err="1">
                <a:latin typeface="Consolas"/>
                <a:cs typeface="Consolas"/>
              </a:rPr>
              <a:t>var</a:t>
            </a:r>
            <a:r>
              <a:rPr lang="en-US" sz="1400" dirty="0">
                <a:latin typeface="Consolas"/>
                <a:cs typeface="Consolas"/>
              </a:rPr>
              <a:t> vault = new </a:t>
            </a:r>
            <a:r>
              <a:rPr lang="en-US" sz="1400" dirty="0" err="1">
                <a:latin typeface="Consolas"/>
                <a:cs typeface="Consolas"/>
              </a:rPr>
              <a:t>PasswordVault</a:t>
            </a:r>
            <a:r>
              <a:rPr lang="en-US" sz="1400" dirty="0">
                <a:latin typeface="Consolas"/>
                <a:cs typeface="Consolas"/>
              </a:rPr>
              <a:t>();</a:t>
            </a:r>
          </a:p>
          <a:p>
            <a:pPr marL="0" indent="0">
              <a:lnSpc>
                <a:spcPct val="60000"/>
              </a:lnSpc>
              <a:buNone/>
            </a:pPr>
            <a:r>
              <a:rPr lang="en-US" sz="1400" dirty="0">
                <a:latin typeface="Consolas"/>
                <a:cs typeface="Consolas"/>
              </a:rPr>
              <a:t>            </a:t>
            </a:r>
          </a:p>
          <a:p>
            <a:pPr marL="0" indent="0">
              <a:lnSpc>
                <a:spcPct val="60000"/>
              </a:lnSpc>
              <a:buNone/>
            </a:pPr>
            <a:r>
              <a:rPr lang="en-US" sz="1400" dirty="0">
                <a:latin typeface="Consolas"/>
                <a:cs typeface="Consolas"/>
              </a:rPr>
              <a:t>            try {                        </a:t>
            </a:r>
          </a:p>
          <a:p>
            <a:pPr marL="0" indent="0">
              <a:lnSpc>
                <a:spcPct val="60000"/>
              </a:lnSpc>
              <a:buNone/>
            </a:pPr>
            <a:r>
              <a:rPr lang="en-US" sz="1400" dirty="0">
                <a:latin typeface="Consolas"/>
                <a:cs typeface="Consolas"/>
              </a:rPr>
              <a:t>                credential = </a:t>
            </a:r>
            <a:r>
              <a:rPr lang="en-US" sz="1400" dirty="0" err="1">
                <a:latin typeface="Consolas"/>
                <a:cs typeface="Consolas"/>
              </a:rPr>
              <a:t>vault.FindAllByResource</a:t>
            </a:r>
            <a:r>
              <a:rPr lang="en-US" sz="1400" dirty="0">
                <a:latin typeface="Consolas"/>
                <a:cs typeface="Consolas"/>
              </a:rPr>
              <a:t>(RESOURCE).</a:t>
            </a:r>
            <a:r>
              <a:rPr lang="en-US" sz="1400" dirty="0" err="1">
                <a:latin typeface="Consolas"/>
                <a:cs typeface="Consolas"/>
              </a:rPr>
              <a:t>FirstOrDefault</a:t>
            </a:r>
            <a:r>
              <a:rPr lang="en-US" sz="1400" dirty="0">
                <a:latin typeface="Consolas"/>
                <a:cs typeface="Consolas"/>
              </a:rPr>
              <a:t>();</a:t>
            </a:r>
          </a:p>
          <a:p>
            <a:pPr marL="0" indent="0">
              <a:lnSpc>
                <a:spcPct val="60000"/>
              </a:lnSpc>
              <a:buNone/>
            </a:pPr>
            <a:r>
              <a:rPr lang="en-US" sz="1400" dirty="0">
                <a:latin typeface="Consolas"/>
                <a:cs typeface="Consolas"/>
              </a:rPr>
              <a:t>                </a:t>
            </a:r>
          </a:p>
          <a:p>
            <a:pPr marL="0" indent="0">
              <a:lnSpc>
                <a:spcPct val="60000"/>
              </a:lnSpc>
              <a:buNone/>
            </a:pPr>
            <a:r>
              <a:rPr lang="en-US" sz="1400" dirty="0">
                <a:latin typeface="Consolas"/>
                <a:cs typeface="Consolas"/>
              </a:rPr>
              <a:t>                if (credential != null){                                           </a:t>
            </a:r>
          </a:p>
          <a:p>
            <a:pPr marL="0" indent="0">
              <a:lnSpc>
                <a:spcPct val="60000"/>
              </a:lnSpc>
              <a:buNone/>
            </a:pPr>
            <a:r>
              <a:rPr lang="en-US" sz="1400" dirty="0">
                <a:latin typeface="Consolas"/>
                <a:cs typeface="Consolas"/>
              </a:rPr>
              <a:t>                    </a:t>
            </a:r>
            <a:r>
              <a:rPr lang="en-US" sz="1400" dirty="0" err="1">
                <a:latin typeface="Consolas"/>
                <a:cs typeface="Consolas"/>
              </a:rPr>
              <a:t>credential.Password</a:t>
            </a:r>
            <a:r>
              <a:rPr lang="en-US" sz="1400" dirty="0">
                <a:latin typeface="Consolas"/>
                <a:cs typeface="Consolas"/>
              </a:rPr>
              <a:t> = </a:t>
            </a:r>
            <a:r>
              <a:rPr lang="en-US" sz="1400" dirty="0" err="1">
                <a:latin typeface="Consolas"/>
                <a:cs typeface="Consolas"/>
              </a:rPr>
              <a:t>vault.Retrieve</a:t>
            </a:r>
            <a:r>
              <a:rPr lang="en-US" sz="1400" dirty="0">
                <a:latin typeface="Consolas"/>
                <a:cs typeface="Consolas"/>
              </a:rPr>
              <a:t>(RESOURCE, </a:t>
            </a:r>
            <a:r>
              <a:rPr lang="en-US" sz="1400" dirty="0" err="1">
                <a:latin typeface="Consolas"/>
                <a:cs typeface="Consolas"/>
              </a:rPr>
              <a:t>credential.UserName</a:t>
            </a:r>
            <a:r>
              <a:rPr lang="en-US" sz="1400" dirty="0">
                <a:latin typeface="Consolas"/>
                <a:cs typeface="Consolas"/>
              </a:rPr>
              <a:t>).Password;        </a:t>
            </a:r>
          </a:p>
          <a:p>
            <a:pPr marL="0" indent="0">
              <a:lnSpc>
                <a:spcPct val="60000"/>
              </a:lnSpc>
              <a:buNone/>
            </a:pPr>
            <a:r>
              <a:rPr lang="en-US" sz="1400" dirty="0">
                <a:latin typeface="Consolas"/>
                <a:cs typeface="Consolas"/>
              </a:rPr>
              <a:t>                }    </a:t>
            </a:r>
          </a:p>
          <a:p>
            <a:pPr marL="0" indent="0">
              <a:lnSpc>
                <a:spcPct val="60000"/>
              </a:lnSpc>
              <a:buNone/>
            </a:pPr>
            <a:r>
              <a:rPr lang="en-US" sz="1400" dirty="0">
                <a:latin typeface="Consolas"/>
                <a:cs typeface="Consolas"/>
              </a:rPr>
              <a:t>            }    </a:t>
            </a:r>
          </a:p>
          <a:p>
            <a:pPr marL="0" indent="0">
              <a:lnSpc>
                <a:spcPct val="60000"/>
              </a:lnSpc>
              <a:buNone/>
            </a:pPr>
            <a:r>
              <a:rPr lang="en-US" sz="1400" dirty="0">
                <a:latin typeface="Consolas"/>
                <a:cs typeface="Consolas"/>
              </a:rPr>
              <a:t>	 catch (Exception)    { //</a:t>
            </a:r>
            <a:r>
              <a:rPr lang="en-US" sz="1400" dirty="0" err="1">
                <a:latin typeface="Consolas"/>
                <a:cs typeface="Consolas"/>
              </a:rPr>
              <a:t>creds</a:t>
            </a:r>
            <a:r>
              <a:rPr lang="en-US" sz="1400" dirty="0">
                <a:latin typeface="Consolas"/>
                <a:cs typeface="Consolas"/>
              </a:rPr>
              <a:t> not found       }</a:t>
            </a:r>
          </a:p>
          <a:p>
            <a:pPr marL="0" indent="0">
              <a:lnSpc>
                <a:spcPct val="60000"/>
              </a:lnSpc>
              <a:buNone/>
            </a:pPr>
            <a:endParaRPr lang="en-US" sz="1400" dirty="0">
              <a:latin typeface="Consolas"/>
              <a:cs typeface="Consolas"/>
            </a:endParaRPr>
          </a:p>
          <a:p>
            <a:pPr marL="0" indent="0">
              <a:lnSpc>
                <a:spcPct val="60000"/>
              </a:lnSpc>
              <a:buNone/>
            </a:pPr>
            <a:r>
              <a:rPr lang="en-US" sz="1400" dirty="0">
                <a:latin typeface="Consolas"/>
                <a:cs typeface="Consolas"/>
              </a:rPr>
              <a:t>            return credential;</a:t>
            </a:r>
          </a:p>
          <a:p>
            <a:pPr marL="0" indent="0">
              <a:lnSpc>
                <a:spcPct val="60000"/>
              </a:lnSpc>
              <a:buNone/>
            </a:pPr>
            <a:r>
              <a:rPr lang="en-US" sz="1400" dirty="0">
                <a:latin typeface="Consolas"/>
                <a:cs typeface="Consolas"/>
              </a:rPr>
              <a:t>        }</a:t>
            </a:r>
          </a:p>
          <a:p>
            <a:pPr marL="0" indent="0">
              <a:lnSpc>
                <a:spcPct val="60000"/>
              </a:lnSpc>
              <a:buNone/>
            </a:pPr>
            <a:endParaRPr lang="en-US" sz="1400" dirty="0">
              <a:latin typeface="Consolas"/>
              <a:cs typeface="Consolas"/>
            </a:endParaRPr>
          </a:p>
          <a:p>
            <a:pPr marL="0" indent="0">
              <a:lnSpc>
                <a:spcPct val="60000"/>
              </a:lnSpc>
              <a:buNone/>
            </a:pPr>
            <a:r>
              <a:rPr lang="en-US" sz="1400" dirty="0">
                <a:latin typeface="Consolas"/>
                <a:cs typeface="Consolas"/>
              </a:rPr>
              <a:t>        public static void </a:t>
            </a:r>
            <a:r>
              <a:rPr lang="en-US" sz="1400" dirty="0" err="1">
                <a:latin typeface="Consolas"/>
                <a:cs typeface="Consolas"/>
              </a:rPr>
              <a:t>RemoveCredential</a:t>
            </a:r>
            <a:r>
              <a:rPr lang="en-US" sz="1400" dirty="0">
                <a:latin typeface="Consolas"/>
                <a:cs typeface="Consolas"/>
              </a:rPr>
              <a:t>(string username) {    </a:t>
            </a:r>
          </a:p>
          <a:p>
            <a:pPr marL="0" indent="0">
              <a:lnSpc>
                <a:spcPct val="60000"/>
              </a:lnSpc>
              <a:buNone/>
            </a:pPr>
            <a:r>
              <a:rPr lang="en-US" sz="1400" dirty="0">
                <a:latin typeface="Consolas"/>
                <a:cs typeface="Consolas"/>
              </a:rPr>
              <a:t>            </a:t>
            </a:r>
            <a:r>
              <a:rPr lang="en-US" sz="1400" dirty="0" err="1">
                <a:latin typeface="Consolas"/>
                <a:cs typeface="Consolas"/>
              </a:rPr>
              <a:t>var</a:t>
            </a:r>
            <a:r>
              <a:rPr lang="en-US" sz="1400" dirty="0">
                <a:latin typeface="Consolas"/>
                <a:cs typeface="Consolas"/>
              </a:rPr>
              <a:t> vault = new </a:t>
            </a:r>
            <a:r>
              <a:rPr lang="en-US" sz="1400" dirty="0" err="1">
                <a:latin typeface="Consolas"/>
                <a:cs typeface="Consolas"/>
              </a:rPr>
              <a:t>PasswordVault</a:t>
            </a:r>
            <a:r>
              <a:rPr lang="en-US" sz="1400" dirty="0">
                <a:latin typeface="Consolas"/>
                <a:cs typeface="Consolas"/>
              </a:rPr>
              <a:t>();    </a:t>
            </a:r>
          </a:p>
          <a:p>
            <a:pPr marL="0" indent="0">
              <a:lnSpc>
                <a:spcPct val="60000"/>
              </a:lnSpc>
              <a:buNone/>
            </a:pPr>
            <a:r>
              <a:rPr lang="en-US" sz="1400" dirty="0">
                <a:latin typeface="Consolas"/>
                <a:cs typeface="Consolas"/>
              </a:rPr>
              <a:t>            try {        </a:t>
            </a:r>
          </a:p>
          <a:p>
            <a:pPr marL="0" indent="0">
              <a:lnSpc>
                <a:spcPct val="60000"/>
              </a:lnSpc>
              <a:buNone/>
            </a:pPr>
            <a:r>
              <a:rPr lang="en-US" sz="1400" dirty="0">
                <a:latin typeface="Consolas"/>
                <a:cs typeface="Consolas"/>
              </a:rPr>
              <a:t>                // Removes the credential from the password vault.        </a:t>
            </a:r>
          </a:p>
          <a:p>
            <a:pPr marL="0" indent="0">
              <a:lnSpc>
                <a:spcPct val="60000"/>
              </a:lnSpc>
              <a:buNone/>
            </a:pPr>
            <a:r>
              <a:rPr lang="en-US" sz="1400" dirty="0">
                <a:latin typeface="Consolas"/>
                <a:cs typeface="Consolas"/>
              </a:rPr>
              <a:t>                </a:t>
            </a:r>
            <a:r>
              <a:rPr lang="en-US" sz="1400" dirty="0" err="1">
                <a:latin typeface="Consolas"/>
                <a:cs typeface="Consolas"/>
              </a:rPr>
              <a:t>vault.Remove</a:t>
            </a:r>
            <a:r>
              <a:rPr lang="en-US" sz="1400" dirty="0">
                <a:latin typeface="Consolas"/>
                <a:cs typeface="Consolas"/>
              </a:rPr>
              <a:t>(</a:t>
            </a:r>
            <a:r>
              <a:rPr lang="en-US" sz="1400" dirty="0" err="1">
                <a:latin typeface="Consolas"/>
                <a:cs typeface="Consolas"/>
              </a:rPr>
              <a:t>vault.Retrieve</a:t>
            </a:r>
            <a:r>
              <a:rPr lang="en-US" sz="1400" dirty="0">
                <a:latin typeface="Consolas"/>
                <a:cs typeface="Consolas"/>
              </a:rPr>
              <a:t>(RESOURCE, username));    </a:t>
            </a:r>
          </a:p>
          <a:p>
            <a:pPr marL="0" indent="0">
              <a:lnSpc>
                <a:spcPct val="60000"/>
              </a:lnSpc>
              <a:buNone/>
            </a:pPr>
            <a:r>
              <a:rPr lang="en-US" sz="1400" dirty="0">
                <a:latin typeface="Consolas"/>
                <a:cs typeface="Consolas"/>
              </a:rPr>
              <a:t>            }    </a:t>
            </a:r>
          </a:p>
          <a:p>
            <a:pPr marL="0" indent="0">
              <a:lnSpc>
                <a:spcPct val="60000"/>
              </a:lnSpc>
              <a:buNone/>
            </a:pPr>
            <a:r>
              <a:rPr lang="en-US" sz="1400" dirty="0">
                <a:latin typeface="Consolas"/>
                <a:cs typeface="Consolas"/>
              </a:rPr>
              <a:t>            catch (Exception)    { //</a:t>
            </a:r>
            <a:r>
              <a:rPr lang="en-US" sz="1400" dirty="0" err="1">
                <a:latin typeface="Consolas"/>
                <a:cs typeface="Consolas"/>
              </a:rPr>
              <a:t>creds</a:t>
            </a:r>
            <a:r>
              <a:rPr lang="en-US" sz="1400" dirty="0">
                <a:latin typeface="Consolas"/>
                <a:cs typeface="Consolas"/>
              </a:rPr>
              <a:t> not stored       }</a:t>
            </a:r>
          </a:p>
          <a:p>
            <a:pPr marL="0" indent="0">
              <a:lnSpc>
                <a:spcPct val="60000"/>
              </a:lnSpc>
              <a:buNone/>
            </a:pPr>
            <a:r>
              <a:rPr lang="en-US" sz="1400" dirty="0">
                <a:latin typeface="Consolas"/>
                <a:cs typeface="Consolas"/>
              </a:rPr>
              <a:t>        }</a:t>
            </a:r>
          </a:p>
          <a:p>
            <a:pPr marL="0" indent="0">
              <a:lnSpc>
                <a:spcPct val="60000"/>
              </a:lnSpc>
              <a:buNone/>
            </a:pPr>
            <a:r>
              <a:rPr lang="en-US" sz="1400" dirty="0">
                <a:latin typeface="Consolas"/>
                <a:cs typeface="Consolas"/>
              </a:rPr>
              <a:t>    }</a:t>
            </a:r>
          </a:p>
        </p:txBody>
      </p:sp>
      <p:sp>
        <p:nvSpPr>
          <p:cNvPr id="3" name="Rectangle 2"/>
          <p:cNvSpPr/>
          <p:nvPr/>
        </p:nvSpPr>
        <p:spPr bwMode="auto">
          <a:xfrm>
            <a:off x="1036637" y="1668462"/>
            <a:ext cx="7391400" cy="9144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036637" y="2582862"/>
            <a:ext cx="8915400" cy="28194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036637" y="5478462"/>
            <a:ext cx="6096000" cy="13716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372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Getting and Setting Credentials</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Consolas"/>
                <a:cs typeface="Consolas"/>
              </a:rPr>
              <a:t>Setting:</a:t>
            </a:r>
          </a:p>
          <a:p>
            <a:pPr marL="0" indent="0">
              <a:buNone/>
            </a:pPr>
            <a:endParaRPr lang="en-US" sz="2000" dirty="0" smtClean="0">
              <a:latin typeface="Consolas"/>
              <a:cs typeface="Consolas"/>
            </a:endParaRPr>
          </a:p>
          <a:p>
            <a:pPr marL="0" indent="0">
              <a:buNone/>
            </a:pPr>
            <a:r>
              <a:rPr lang="en-US" sz="2000" dirty="0" err="1" smtClean="0">
                <a:latin typeface="Consolas"/>
                <a:cs typeface="Consolas"/>
              </a:rPr>
              <a:t>MoblieServiceUser</a:t>
            </a:r>
            <a:r>
              <a:rPr lang="en-US" sz="2000" dirty="0" smtClean="0">
                <a:latin typeface="Consolas"/>
                <a:cs typeface="Consolas"/>
              </a:rPr>
              <a:t> user;</a:t>
            </a:r>
          </a:p>
          <a:p>
            <a:pPr marL="0" indent="0">
              <a:buNone/>
            </a:pPr>
            <a:r>
              <a:rPr lang="en-US" sz="2000" dirty="0">
                <a:latin typeface="Consolas"/>
                <a:cs typeface="Consolas"/>
              </a:rPr>
              <a:t>user = await </a:t>
            </a:r>
            <a:r>
              <a:rPr lang="en-US" sz="2000" dirty="0" err="1" smtClean="0">
                <a:latin typeface="Consolas"/>
                <a:cs typeface="Consolas"/>
              </a:rPr>
              <a:t>App.MobileService.LoginAsync</a:t>
            </a:r>
            <a:r>
              <a:rPr lang="en-US" sz="2000" dirty="0">
                <a:latin typeface="Consolas"/>
                <a:cs typeface="Consolas"/>
              </a:rPr>
              <a:t>(</a:t>
            </a:r>
            <a:r>
              <a:rPr lang="en-US" sz="2000" dirty="0" err="1">
                <a:latin typeface="Consolas"/>
                <a:cs typeface="Consolas"/>
              </a:rPr>
              <a:t>MobileServiceAuthenticationProvider.Facebook</a:t>
            </a:r>
            <a:r>
              <a:rPr lang="en-US" sz="2000" dirty="0">
                <a:latin typeface="Consolas"/>
                <a:cs typeface="Consolas"/>
              </a:rPr>
              <a:t>)</a:t>
            </a:r>
            <a:r>
              <a:rPr lang="en-US" sz="2000" dirty="0" smtClean="0">
                <a:latin typeface="Consolas"/>
                <a:cs typeface="Consolas"/>
              </a:rPr>
              <a:t>;</a:t>
            </a:r>
          </a:p>
          <a:p>
            <a:pPr marL="0" indent="0">
              <a:buNone/>
            </a:pPr>
            <a:r>
              <a:rPr lang="en-US" sz="2000" dirty="0" err="1" smtClean="0">
                <a:latin typeface="Consolas"/>
                <a:cs typeface="Consolas"/>
              </a:rPr>
              <a:t>CredentialLocker.AddCredential</a:t>
            </a:r>
            <a:r>
              <a:rPr lang="en-US" sz="2000" dirty="0" smtClean="0">
                <a:latin typeface="Consolas"/>
                <a:cs typeface="Consolas"/>
              </a:rPr>
              <a:t>(</a:t>
            </a:r>
            <a:r>
              <a:rPr lang="en-US" sz="2000" dirty="0" err="1" smtClean="0">
                <a:latin typeface="Consolas"/>
                <a:cs typeface="Consolas"/>
              </a:rPr>
              <a:t>user.userId</a:t>
            </a:r>
            <a:r>
              <a:rPr lang="en-US" sz="2000" dirty="0" smtClean="0">
                <a:latin typeface="Consolas"/>
                <a:cs typeface="Consolas"/>
              </a:rPr>
              <a:t>, </a:t>
            </a:r>
            <a:r>
              <a:rPr lang="en-US" sz="2000" dirty="0" err="1" smtClean="0">
                <a:latin typeface="Consolas"/>
                <a:cs typeface="Consolas"/>
              </a:rPr>
              <a:t>user.MobileServiceAuthenticationToken</a:t>
            </a:r>
            <a:r>
              <a:rPr lang="en-US" sz="2000" dirty="0" smtClean="0">
                <a:latin typeface="Consolas"/>
                <a:cs typeface="Consolas"/>
              </a:rPr>
              <a:t>);</a:t>
            </a:r>
            <a:endParaRPr lang="en-US" sz="2000" dirty="0">
              <a:latin typeface="Consolas"/>
              <a:cs typeface="Consolas"/>
            </a:endParaRPr>
          </a:p>
          <a:p>
            <a:pPr marL="0" indent="0">
              <a:buNone/>
            </a:pPr>
            <a:endParaRPr lang="en-US" sz="2000" dirty="0" smtClean="0">
              <a:latin typeface="Consolas"/>
              <a:cs typeface="Consolas"/>
            </a:endParaRPr>
          </a:p>
          <a:p>
            <a:pPr marL="0" indent="0">
              <a:buNone/>
            </a:pPr>
            <a:endParaRPr lang="en-US" sz="2000" dirty="0" smtClean="0">
              <a:latin typeface="Consolas"/>
              <a:cs typeface="Consolas"/>
            </a:endParaRPr>
          </a:p>
          <a:p>
            <a:pPr marL="0" indent="0">
              <a:buNone/>
            </a:pPr>
            <a:r>
              <a:rPr lang="en-US" sz="2000" b="1" dirty="0" smtClean="0">
                <a:latin typeface="Consolas"/>
                <a:cs typeface="Consolas"/>
              </a:rPr>
              <a:t>Getting:</a:t>
            </a:r>
          </a:p>
          <a:p>
            <a:pPr marL="0" indent="0">
              <a:buNone/>
            </a:pPr>
            <a:endParaRPr lang="en-US" sz="2000" dirty="0" smtClean="0">
              <a:latin typeface="Consolas"/>
              <a:cs typeface="Consolas"/>
            </a:endParaRPr>
          </a:p>
          <a:p>
            <a:pPr marL="0" indent="0">
              <a:buNone/>
            </a:pPr>
            <a:r>
              <a:rPr lang="en-US" sz="2000" dirty="0" err="1" smtClean="0">
                <a:latin typeface="Consolas"/>
                <a:cs typeface="Consolas"/>
              </a:rPr>
              <a:t>var</a:t>
            </a:r>
            <a:r>
              <a:rPr lang="en-US" sz="2000" dirty="0" smtClean="0">
                <a:latin typeface="Consolas"/>
                <a:cs typeface="Consolas"/>
              </a:rPr>
              <a:t> </a:t>
            </a:r>
            <a:r>
              <a:rPr lang="en-US" sz="2000" dirty="0">
                <a:latin typeface="Consolas"/>
                <a:cs typeface="Consolas"/>
              </a:rPr>
              <a:t>credential =  </a:t>
            </a:r>
            <a:r>
              <a:rPr lang="en-US" sz="2000" dirty="0" err="1">
                <a:latin typeface="Consolas"/>
                <a:cs typeface="Consolas"/>
              </a:rPr>
              <a:t>CredentialLocker.GetCredential</a:t>
            </a:r>
            <a:r>
              <a:rPr lang="en-US" sz="2000" dirty="0">
                <a:latin typeface="Consolas"/>
                <a:cs typeface="Consolas"/>
              </a:rPr>
              <a:t>();</a:t>
            </a:r>
          </a:p>
          <a:p>
            <a:pPr marL="0" indent="0">
              <a:buNone/>
            </a:pPr>
            <a:r>
              <a:rPr lang="en-US" sz="2000" dirty="0">
                <a:latin typeface="Consolas"/>
                <a:cs typeface="Consolas"/>
              </a:rPr>
              <a:t>if (credential != null)</a:t>
            </a:r>
          </a:p>
          <a:p>
            <a:pPr marL="0" indent="0">
              <a:buNone/>
            </a:pPr>
            <a:r>
              <a:rPr lang="en-US" sz="2000" dirty="0">
                <a:latin typeface="Consolas"/>
                <a:cs typeface="Consolas"/>
              </a:rPr>
              <a:t>{</a:t>
            </a:r>
          </a:p>
          <a:p>
            <a:pPr marL="0" indent="0">
              <a:buNone/>
            </a:pPr>
            <a:r>
              <a:rPr lang="en-US" sz="2000" dirty="0">
                <a:latin typeface="Consolas"/>
                <a:cs typeface="Consolas"/>
              </a:rPr>
              <a:t>      </a:t>
            </a:r>
            <a:r>
              <a:rPr lang="en-US" sz="2000" dirty="0" err="1">
                <a:latin typeface="Consolas"/>
                <a:cs typeface="Consolas"/>
              </a:rPr>
              <a:t>MobileService.CurrentUser</a:t>
            </a:r>
            <a:r>
              <a:rPr lang="en-US" sz="2000" dirty="0">
                <a:latin typeface="Consolas"/>
                <a:cs typeface="Consolas"/>
              </a:rPr>
              <a:t> = new </a:t>
            </a:r>
            <a:r>
              <a:rPr lang="en-US" sz="2000" dirty="0" err="1">
                <a:latin typeface="Consolas"/>
                <a:cs typeface="Consolas"/>
              </a:rPr>
              <a:t>MobileServiceUser</a:t>
            </a:r>
            <a:r>
              <a:rPr lang="en-US" sz="2000" dirty="0">
                <a:latin typeface="Consolas"/>
                <a:cs typeface="Consolas"/>
              </a:rPr>
              <a:t>(</a:t>
            </a:r>
            <a:r>
              <a:rPr lang="en-US" sz="2000" dirty="0" err="1">
                <a:latin typeface="Consolas"/>
                <a:cs typeface="Consolas"/>
              </a:rPr>
              <a:t>credential.UserName</a:t>
            </a:r>
            <a:r>
              <a:rPr lang="en-US" sz="2000" dirty="0">
                <a:latin typeface="Consolas"/>
                <a:cs typeface="Consolas"/>
              </a:rPr>
              <a:t>);                </a:t>
            </a:r>
          </a:p>
          <a:p>
            <a:pPr marL="0" indent="0">
              <a:buNone/>
            </a:pPr>
            <a:r>
              <a:rPr lang="en-US" sz="2000" dirty="0">
                <a:latin typeface="Consolas"/>
                <a:cs typeface="Consolas"/>
              </a:rPr>
              <a:t>      </a:t>
            </a:r>
            <a:r>
              <a:rPr lang="en-US" sz="2000" dirty="0" err="1">
                <a:latin typeface="Consolas"/>
                <a:cs typeface="Consolas"/>
              </a:rPr>
              <a:t>MobileService.CurrentUser.MobileServiceAuthenticationToken</a:t>
            </a:r>
            <a:r>
              <a:rPr lang="en-US" sz="2000" dirty="0">
                <a:latin typeface="Consolas"/>
                <a:cs typeface="Consolas"/>
              </a:rPr>
              <a:t> = </a:t>
            </a:r>
            <a:r>
              <a:rPr lang="en-US" sz="2000" dirty="0" smtClean="0">
                <a:latin typeface="Consolas"/>
                <a:cs typeface="Consolas"/>
              </a:rPr>
              <a:t>									</a:t>
            </a:r>
            <a:r>
              <a:rPr lang="en-US" sz="2000" dirty="0" err="1" smtClean="0">
                <a:latin typeface="Consolas"/>
                <a:cs typeface="Consolas"/>
              </a:rPr>
              <a:t>credential.Password</a:t>
            </a:r>
            <a:r>
              <a:rPr lang="en-US" sz="2000" dirty="0">
                <a:latin typeface="Consolas"/>
                <a:cs typeface="Consolas"/>
              </a:rPr>
              <a:t>;                </a:t>
            </a:r>
          </a:p>
          <a:p>
            <a:pPr marL="0" indent="0">
              <a:buNone/>
            </a:pPr>
            <a:r>
              <a:rPr lang="en-US" sz="2000" dirty="0">
                <a:latin typeface="Consolas"/>
                <a:cs typeface="Consolas"/>
              </a:rPr>
              <a:t>}	</a:t>
            </a:r>
          </a:p>
        </p:txBody>
      </p:sp>
    </p:spTree>
    <p:extLst>
      <p:ext uri="{BB962C8B-B14F-4D97-AF65-F5344CB8AC3E}">
        <p14:creationId xmlns:p14="http://schemas.microsoft.com/office/powerpoint/2010/main" val="21970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err="1" smtClean="0">
                <a:solidFill>
                  <a:srgbClr val="FFFFFF"/>
                </a:solidFill>
              </a:rPr>
              <a:t>Auth</a:t>
            </a:r>
            <a:r>
              <a:rPr lang="en-US" dirty="0" smtClean="0">
                <a:solidFill>
                  <a:srgbClr val="FFFFFF"/>
                </a:solidFill>
              </a:rPr>
              <a:t> Part 3: Expired Tokens</a:t>
            </a:r>
            <a:endParaRPr lang="en-US" dirty="0">
              <a:solidFill>
                <a:srgbClr val="FFFFFF"/>
              </a:solidFill>
            </a:endParaRPr>
          </a:p>
        </p:txBody>
      </p:sp>
    </p:spTree>
    <p:extLst>
      <p:ext uri="{BB962C8B-B14F-4D97-AF65-F5344CB8AC3E}">
        <p14:creationId xmlns:p14="http://schemas.microsoft.com/office/powerpoint/2010/main" val="168753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Expiration Flow</a:t>
            </a:r>
            <a:endParaRPr lang="en-US" dirty="0"/>
          </a:p>
        </p:txBody>
      </p:sp>
      <p:sp>
        <p:nvSpPr>
          <p:cNvPr id="3" name="TextBox 2"/>
          <p:cNvSpPr txBox="1"/>
          <p:nvPr/>
        </p:nvSpPr>
        <p:spPr>
          <a:xfrm>
            <a:off x="503237" y="1516062"/>
            <a:ext cx="2362200" cy="63402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Initial request</a:t>
            </a:r>
          </a:p>
        </p:txBody>
      </p:sp>
      <p:sp>
        <p:nvSpPr>
          <p:cNvPr id="4" name="TextBox 3"/>
          <p:cNvSpPr txBox="1"/>
          <p:nvPr/>
        </p:nvSpPr>
        <p:spPr>
          <a:xfrm>
            <a:off x="4237037" y="2125662"/>
            <a:ext cx="2971800" cy="966418"/>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Check response for 401</a:t>
            </a:r>
          </a:p>
        </p:txBody>
      </p:sp>
      <p:sp>
        <p:nvSpPr>
          <p:cNvPr id="5" name="TextBox 4"/>
          <p:cNvSpPr txBox="1"/>
          <p:nvPr/>
        </p:nvSpPr>
        <p:spPr>
          <a:xfrm>
            <a:off x="7742237" y="2963862"/>
            <a:ext cx="2057400" cy="966418"/>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Relogin</a:t>
            </a:r>
            <a:r>
              <a:rPr lang="en-US" sz="2400" dirty="0" smtClean="0">
                <a:gradFill>
                  <a:gsLst>
                    <a:gs pos="2917">
                      <a:schemeClr val="tx1"/>
                    </a:gs>
                    <a:gs pos="30000">
                      <a:schemeClr val="tx1"/>
                    </a:gs>
                  </a:gsLst>
                  <a:lin ang="5400000" scaled="0"/>
                </a:gradFill>
              </a:rPr>
              <a:t> user</a:t>
            </a:r>
          </a:p>
        </p:txBody>
      </p:sp>
      <p:sp>
        <p:nvSpPr>
          <p:cNvPr id="6" name="TextBox 5"/>
          <p:cNvSpPr txBox="1"/>
          <p:nvPr/>
        </p:nvSpPr>
        <p:spPr>
          <a:xfrm>
            <a:off x="7816524" y="4106862"/>
            <a:ext cx="4595248" cy="63402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Update request with</a:t>
            </a:r>
            <a:r>
              <a:rPr lang="en-US" sz="2400" dirty="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rPr>
              <a:t>new token</a:t>
            </a:r>
          </a:p>
        </p:txBody>
      </p:sp>
      <p:sp>
        <p:nvSpPr>
          <p:cNvPr id="7" name="TextBox 6"/>
          <p:cNvSpPr txBox="1"/>
          <p:nvPr/>
        </p:nvSpPr>
        <p:spPr>
          <a:xfrm>
            <a:off x="4160837" y="5249862"/>
            <a:ext cx="2549416" cy="63402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Resend request</a:t>
            </a:r>
          </a:p>
        </p:txBody>
      </p:sp>
      <p:sp>
        <p:nvSpPr>
          <p:cNvPr id="8" name="TextBox 7"/>
          <p:cNvSpPr txBox="1"/>
          <p:nvPr/>
        </p:nvSpPr>
        <p:spPr>
          <a:xfrm>
            <a:off x="579437" y="6011862"/>
            <a:ext cx="1755078" cy="63402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Update UI</a:t>
            </a:r>
          </a:p>
        </p:txBody>
      </p:sp>
      <p:cxnSp>
        <p:nvCxnSpPr>
          <p:cNvPr id="10" name="Straight Arrow Connector 9"/>
          <p:cNvCxnSpPr/>
          <p:nvPr/>
        </p:nvCxnSpPr>
        <p:spPr>
          <a:xfrm>
            <a:off x="2560637" y="2049462"/>
            <a:ext cx="1752600" cy="45720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51637" y="2811462"/>
            <a:ext cx="990600" cy="38100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28037" y="3878262"/>
            <a:ext cx="0" cy="45720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523037" y="4640262"/>
            <a:ext cx="1524000" cy="68580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3"/>
          </p:cNvCxnSpPr>
          <p:nvPr/>
        </p:nvCxnSpPr>
        <p:spPr>
          <a:xfrm flipH="1">
            <a:off x="2334515" y="5783262"/>
            <a:ext cx="1902522" cy="54561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85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Multi-Platform Apps</a:t>
            </a:r>
            <a:endParaRPr lang="en-US" dirty="0">
              <a:solidFill>
                <a:srgbClr val="FFFFFF"/>
              </a:solidFill>
            </a:endParaRPr>
          </a:p>
        </p:txBody>
      </p:sp>
    </p:spTree>
    <p:extLst>
      <p:ext uri="{BB962C8B-B14F-4D97-AF65-F5344CB8AC3E}">
        <p14:creationId xmlns:p14="http://schemas.microsoft.com/office/powerpoint/2010/main" val="378249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err="1" smtClean="0">
                <a:solidFill>
                  <a:srgbClr val="292929"/>
                </a:solidFill>
              </a:rPr>
              <a:t>DelegationHandlers</a:t>
            </a:r>
            <a:r>
              <a:rPr lang="en-US" sz="4800" dirty="0" smtClean="0">
                <a:solidFill>
                  <a:srgbClr val="292929"/>
                </a:solidFill>
              </a:rPr>
              <a:t> (again)</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0000"/>
              </a:lnSpc>
              <a:buNone/>
            </a:pPr>
            <a:r>
              <a:rPr lang="en-US" sz="2000" dirty="0"/>
              <a:t>public class </a:t>
            </a:r>
            <a:r>
              <a:rPr lang="en-US" sz="2000" dirty="0" err="1"/>
              <a:t>VersionHandler</a:t>
            </a:r>
            <a:r>
              <a:rPr lang="en-US" sz="2000" dirty="0"/>
              <a:t> : </a:t>
            </a:r>
            <a:r>
              <a:rPr lang="en-US" sz="2000" dirty="0" err="1"/>
              <a:t>DelegatingHandler</a:t>
            </a:r>
            <a:endParaRPr lang="en-US" sz="2000" dirty="0"/>
          </a:p>
          <a:p>
            <a:pPr marL="0" indent="0">
              <a:lnSpc>
                <a:spcPct val="70000"/>
              </a:lnSpc>
              <a:buNone/>
            </a:pPr>
            <a:r>
              <a:rPr lang="en-US" sz="2000" dirty="0"/>
              <a:t>{        </a:t>
            </a:r>
          </a:p>
          <a:p>
            <a:pPr marL="0" indent="0">
              <a:lnSpc>
                <a:spcPct val="70000"/>
              </a:lnSpc>
              <a:buNone/>
            </a:pPr>
            <a:r>
              <a:rPr lang="en-US" sz="2000" dirty="0"/>
              <a:t>    protected </a:t>
            </a:r>
            <a:r>
              <a:rPr lang="en-US" sz="2000" dirty="0" err="1"/>
              <a:t>async</a:t>
            </a:r>
            <a:r>
              <a:rPr lang="en-US" sz="2000" dirty="0"/>
              <a:t> override Task&lt;</a:t>
            </a:r>
            <a:r>
              <a:rPr lang="en-US" sz="2000" dirty="0" err="1"/>
              <a:t>HttpResponseMessage</a:t>
            </a:r>
            <a:r>
              <a:rPr lang="en-US" sz="2000" dirty="0"/>
              <a:t>&gt; </a:t>
            </a:r>
            <a:r>
              <a:rPr lang="en-US" sz="2000" dirty="0" err="1"/>
              <a:t>SendAsync</a:t>
            </a:r>
            <a:r>
              <a:rPr lang="en-US" sz="2000" dirty="0"/>
              <a:t>(</a:t>
            </a:r>
            <a:r>
              <a:rPr lang="en-US" sz="2000" dirty="0" err="1"/>
              <a:t>HttpRequestMessage</a:t>
            </a:r>
            <a:r>
              <a:rPr lang="en-US" sz="2000" dirty="0"/>
              <a:t> request,</a:t>
            </a:r>
          </a:p>
          <a:p>
            <a:pPr marL="0" indent="0">
              <a:lnSpc>
                <a:spcPct val="70000"/>
              </a:lnSpc>
              <a:buNone/>
            </a:pPr>
            <a:r>
              <a:rPr lang="en-US" sz="2000" dirty="0"/>
              <a:t>				 </a:t>
            </a:r>
            <a:r>
              <a:rPr lang="en-US" sz="2000" dirty="0" err="1"/>
              <a:t>System.Threading.CancellationToken</a:t>
            </a:r>
            <a:r>
              <a:rPr lang="en-US" sz="2000" dirty="0"/>
              <a:t> </a:t>
            </a:r>
            <a:r>
              <a:rPr lang="en-US" sz="2000" dirty="0" err="1"/>
              <a:t>cancellationToken</a:t>
            </a:r>
            <a:r>
              <a:rPr lang="en-US" sz="2000" dirty="0"/>
              <a:t>)</a:t>
            </a:r>
          </a:p>
          <a:p>
            <a:pPr marL="0" indent="0">
              <a:lnSpc>
                <a:spcPct val="70000"/>
              </a:lnSpc>
              <a:buNone/>
            </a:pPr>
            <a:r>
              <a:rPr lang="en-US" sz="2000" dirty="0"/>
              <a:t>    {</a:t>
            </a:r>
          </a:p>
          <a:p>
            <a:pPr marL="0" indent="0">
              <a:lnSpc>
                <a:spcPct val="70000"/>
              </a:lnSpc>
              <a:buNone/>
            </a:pPr>
            <a:r>
              <a:rPr lang="en-US" sz="2000" dirty="0"/>
              <a:t>        </a:t>
            </a:r>
            <a:r>
              <a:rPr lang="en-US" sz="2000" dirty="0" err="1"/>
              <a:t>var</a:t>
            </a:r>
            <a:r>
              <a:rPr lang="en-US" sz="2000" dirty="0"/>
              <a:t> response = await </a:t>
            </a:r>
            <a:r>
              <a:rPr lang="en-US" sz="2000" dirty="0" err="1"/>
              <a:t>base.SendAsync</a:t>
            </a:r>
            <a:r>
              <a:rPr lang="en-US" sz="2000" dirty="0"/>
              <a:t>(request, </a:t>
            </a:r>
            <a:r>
              <a:rPr lang="en-US" sz="2000" dirty="0" err="1"/>
              <a:t>cancellationToken</a:t>
            </a:r>
            <a:r>
              <a:rPr lang="en-US" sz="2000" dirty="0"/>
              <a:t>);</a:t>
            </a:r>
          </a:p>
          <a:p>
            <a:pPr marL="0" indent="0">
              <a:lnSpc>
                <a:spcPct val="70000"/>
              </a:lnSpc>
              <a:buNone/>
            </a:pPr>
            <a:r>
              <a:rPr lang="en-US" sz="2000" dirty="0"/>
              <a:t>        while (</a:t>
            </a:r>
            <a:r>
              <a:rPr lang="en-US" sz="2000" dirty="0" err="1"/>
              <a:t>response.StatusCode</a:t>
            </a:r>
            <a:r>
              <a:rPr lang="en-US" sz="2000" dirty="0"/>
              <a:t> == </a:t>
            </a:r>
            <a:r>
              <a:rPr lang="en-US" sz="2000" dirty="0" err="1"/>
              <a:t>HttpStatusCode.Unauthorized</a:t>
            </a:r>
            <a:r>
              <a:rPr lang="en-US" sz="2000" dirty="0"/>
              <a:t>) {</a:t>
            </a:r>
          </a:p>
          <a:p>
            <a:pPr marL="0" indent="0">
              <a:lnSpc>
                <a:spcPct val="70000"/>
              </a:lnSpc>
              <a:buNone/>
            </a:pPr>
            <a:r>
              <a:rPr lang="en-US" sz="2000" dirty="0"/>
              <a:t>        	try {</a:t>
            </a:r>
          </a:p>
          <a:p>
            <a:pPr marL="0" indent="0">
              <a:lnSpc>
                <a:spcPct val="70000"/>
              </a:lnSpc>
              <a:buNone/>
            </a:pPr>
            <a:r>
              <a:rPr lang="en-US" sz="2000" dirty="0"/>
              <a:t>        		await </a:t>
            </a:r>
            <a:r>
              <a:rPr lang="en-US" sz="2000" dirty="0" err="1"/>
              <a:t>App.MobileService.LoginAsync</a:t>
            </a:r>
            <a:r>
              <a:rPr lang="en-US" sz="2000" dirty="0"/>
              <a:t>(</a:t>
            </a:r>
            <a:r>
              <a:rPr lang="en-US" sz="2000" dirty="0" err="1"/>
              <a:t>MobileServiceAuthenticationProvider.Facebook</a:t>
            </a:r>
            <a:r>
              <a:rPr lang="en-US" sz="2000" dirty="0"/>
              <a:t>);</a:t>
            </a:r>
          </a:p>
          <a:p>
            <a:pPr marL="0" indent="0">
              <a:lnSpc>
                <a:spcPct val="70000"/>
              </a:lnSpc>
              <a:buNone/>
            </a:pPr>
            <a:r>
              <a:rPr lang="en-US" sz="2000" dirty="0"/>
              <a:t>        		</a:t>
            </a:r>
            <a:r>
              <a:rPr lang="en-US" sz="2000" dirty="0" err="1"/>
              <a:t>request.Headers</a:t>
            </a:r>
            <a:r>
              <a:rPr lang="en-US" sz="2000" dirty="0"/>
              <a:t>['X-ZUMO-AUTH'] = </a:t>
            </a:r>
            <a:endParaRPr lang="en-US" sz="2000" dirty="0" smtClean="0"/>
          </a:p>
          <a:p>
            <a:pPr marL="0" indent="0">
              <a:lnSpc>
                <a:spcPct val="70000"/>
              </a:lnSpc>
              <a:buNone/>
            </a:pPr>
            <a:r>
              <a:rPr lang="en-US" sz="2000" dirty="0"/>
              <a:t>	</a:t>
            </a:r>
            <a:r>
              <a:rPr lang="en-US" sz="2000" dirty="0" smtClean="0"/>
              <a:t>			</a:t>
            </a:r>
            <a:r>
              <a:rPr lang="en-US" sz="2000" dirty="0" err="1" smtClean="0"/>
              <a:t>App.MobileService.CurrentUser.MobileServiceAuthenticationToken</a:t>
            </a:r>
            <a:r>
              <a:rPr lang="en-US" sz="2000" dirty="0"/>
              <a:t>;</a:t>
            </a:r>
          </a:p>
          <a:p>
            <a:pPr marL="0" indent="0">
              <a:lnSpc>
                <a:spcPct val="70000"/>
              </a:lnSpc>
              <a:buNone/>
            </a:pPr>
            <a:r>
              <a:rPr lang="en-US" sz="2000" dirty="0"/>
              <a:t>        	} catch (Exception ex) {</a:t>
            </a:r>
            <a:r>
              <a:rPr lang="en-US" sz="2000" dirty="0" smtClean="0"/>
              <a:t>}</a:t>
            </a:r>
          </a:p>
          <a:p>
            <a:pPr marL="0" indent="0">
              <a:lnSpc>
                <a:spcPct val="70000"/>
              </a:lnSpc>
              <a:buNone/>
            </a:pPr>
            <a:endParaRPr lang="en-US" sz="2000" dirty="0"/>
          </a:p>
          <a:p>
            <a:pPr marL="0" indent="0">
              <a:lnSpc>
                <a:spcPct val="70000"/>
              </a:lnSpc>
              <a:buNone/>
            </a:pPr>
            <a:r>
              <a:rPr lang="en-US" sz="2000" dirty="0"/>
              <a:t>        	response = await </a:t>
            </a:r>
            <a:r>
              <a:rPr lang="en-US" sz="2000" dirty="0" err="1"/>
              <a:t>base.SendAsync</a:t>
            </a:r>
            <a:r>
              <a:rPr lang="en-US" sz="2000" dirty="0"/>
              <a:t>(request, </a:t>
            </a:r>
            <a:r>
              <a:rPr lang="en-US" sz="2000" dirty="0" err="1"/>
              <a:t>cancellationToken</a:t>
            </a:r>
            <a:r>
              <a:rPr lang="en-US" sz="2000" dirty="0"/>
              <a:t>);</a:t>
            </a:r>
          </a:p>
          <a:p>
            <a:pPr marL="0" indent="0">
              <a:lnSpc>
                <a:spcPct val="70000"/>
              </a:lnSpc>
              <a:buNone/>
            </a:pPr>
            <a:r>
              <a:rPr lang="en-US" sz="2000" dirty="0"/>
              <a:t>        }</a:t>
            </a:r>
          </a:p>
          <a:p>
            <a:pPr marL="0" indent="0">
              <a:lnSpc>
                <a:spcPct val="70000"/>
              </a:lnSpc>
              <a:buNone/>
            </a:pPr>
            <a:r>
              <a:rPr lang="en-US" sz="2000" dirty="0"/>
              <a:t>    } </a:t>
            </a:r>
          </a:p>
          <a:p>
            <a:pPr marL="0" indent="0">
              <a:lnSpc>
                <a:spcPct val="70000"/>
              </a:lnSpc>
              <a:buNone/>
            </a:pPr>
            <a:r>
              <a:rPr lang="en-US" sz="2000" dirty="0"/>
              <a:t>}</a:t>
            </a:r>
          </a:p>
        </p:txBody>
      </p:sp>
      <p:sp>
        <p:nvSpPr>
          <p:cNvPr id="3" name="Rectangle 2"/>
          <p:cNvSpPr/>
          <p:nvPr/>
        </p:nvSpPr>
        <p:spPr bwMode="auto">
          <a:xfrm>
            <a:off x="884237" y="2582862"/>
            <a:ext cx="7620000" cy="304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08037" y="2887662"/>
            <a:ext cx="11201400" cy="17526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189037" y="4716462"/>
            <a:ext cx="7391400" cy="4572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918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err="1" smtClean="0">
                <a:solidFill>
                  <a:srgbClr val="292929"/>
                </a:solidFill>
              </a:rPr>
              <a:t>ServiceFilter</a:t>
            </a:r>
            <a:r>
              <a:rPr lang="en-US" sz="4800" dirty="0" smtClean="0">
                <a:solidFill>
                  <a:srgbClr val="292929"/>
                </a:solidFill>
              </a:rPr>
              <a:t> (</a:t>
            </a:r>
            <a:r>
              <a:rPr lang="en-US" sz="4800" dirty="0" err="1" smtClean="0">
                <a:solidFill>
                  <a:srgbClr val="292929"/>
                </a:solidFill>
              </a:rPr>
              <a:t>iOS</a:t>
            </a:r>
            <a:r>
              <a:rPr lang="en-US" sz="4800" dirty="0" smtClean="0">
                <a:solidFill>
                  <a:srgbClr val="292929"/>
                </a:solidFill>
              </a:rPr>
              <a:t>)</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0000"/>
              </a:lnSpc>
              <a:buNone/>
            </a:pPr>
            <a:r>
              <a:rPr lang="en-US" sz="1400" dirty="0"/>
              <a:t>- (void) </a:t>
            </a:r>
            <a:r>
              <a:rPr lang="en-US" sz="1400" dirty="0" err="1"/>
              <a:t>filterResponse</a:t>
            </a:r>
            <a:r>
              <a:rPr lang="en-US" sz="1400" dirty="0"/>
              <a:t>: (</a:t>
            </a:r>
            <a:r>
              <a:rPr lang="en-US" sz="1400" dirty="0" err="1"/>
              <a:t>NSHTTPURLResponse</a:t>
            </a:r>
            <a:r>
              <a:rPr lang="en-US" sz="1400" dirty="0"/>
              <a:t> *) response</a:t>
            </a:r>
          </a:p>
          <a:p>
            <a:pPr marL="0" indent="0">
              <a:lnSpc>
                <a:spcPct val="70000"/>
              </a:lnSpc>
              <a:buNone/>
            </a:pPr>
            <a:r>
              <a:rPr lang="en-US" sz="1400" dirty="0"/>
              <a:t>         </a:t>
            </a:r>
            <a:r>
              <a:rPr lang="en-US" sz="1400" dirty="0" err="1"/>
              <a:t>forData</a:t>
            </a:r>
            <a:r>
              <a:rPr lang="en-US" sz="1400" dirty="0"/>
              <a:t>: (</a:t>
            </a:r>
            <a:r>
              <a:rPr lang="en-US" sz="1400" dirty="0" err="1"/>
              <a:t>NSData</a:t>
            </a:r>
            <a:r>
              <a:rPr lang="en-US" sz="1400" dirty="0"/>
              <a:t> *) data </a:t>
            </a:r>
            <a:r>
              <a:rPr lang="en-US" sz="1400" dirty="0" err="1"/>
              <a:t>withError</a:t>
            </a:r>
            <a:r>
              <a:rPr lang="en-US" sz="1400" dirty="0"/>
              <a:t>: (</a:t>
            </a:r>
            <a:r>
              <a:rPr lang="en-US" sz="1400" dirty="0" err="1"/>
              <a:t>NSError</a:t>
            </a:r>
            <a:r>
              <a:rPr lang="en-US" sz="1400" dirty="0"/>
              <a:t> *) error</a:t>
            </a:r>
          </a:p>
          <a:p>
            <a:pPr marL="0" indent="0">
              <a:lnSpc>
                <a:spcPct val="70000"/>
              </a:lnSpc>
              <a:buNone/>
            </a:pPr>
            <a:r>
              <a:rPr lang="en-US" sz="1400" dirty="0"/>
              <a:t>      </a:t>
            </a:r>
            <a:r>
              <a:rPr lang="en-US" sz="1400" dirty="0" err="1"/>
              <a:t>forRequest</a:t>
            </a:r>
            <a:r>
              <a:rPr lang="en-US" sz="1400" dirty="0"/>
              <a:t>:(</a:t>
            </a:r>
            <a:r>
              <a:rPr lang="en-US" sz="1400" dirty="0" err="1"/>
              <a:t>NSURLRequest</a:t>
            </a:r>
            <a:r>
              <a:rPr lang="en-US" sz="1400" dirty="0"/>
              <a:t> *) request </a:t>
            </a:r>
            <a:r>
              <a:rPr lang="en-US" sz="1400" dirty="0" err="1"/>
              <a:t>onNext</a:t>
            </a:r>
            <a:r>
              <a:rPr lang="en-US" sz="1400" dirty="0"/>
              <a:t>:(</a:t>
            </a:r>
            <a:r>
              <a:rPr lang="en-US" sz="1400" dirty="0" err="1"/>
              <a:t>MSFilterNextBlock</a:t>
            </a:r>
            <a:r>
              <a:rPr lang="en-US" sz="1400" dirty="0"/>
              <a:t>) </a:t>
            </a:r>
            <a:r>
              <a:rPr lang="en-US" sz="1400" dirty="0" err="1"/>
              <a:t>onNext</a:t>
            </a:r>
            <a:endParaRPr lang="en-US" sz="1400" dirty="0"/>
          </a:p>
          <a:p>
            <a:pPr marL="0" indent="0">
              <a:lnSpc>
                <a:spcPct val="70000"/>
              </a:lnSpc>
              <a:buNone/>
            </a:pPr>
            <a:r>
              <a:rPr lang="en-US" sz="1400" dirty="0"/>
              <a:t>      </a:t>
            </a:r>
            <a:r>
              <a:rPr lang="en-US" sz="1400" dirty="0" err="1"/>
              <a:t>onResponse</a:t>
            </a:r>
            <a:r>
              <a:rPr lang="en-US" sz="1400" dirty="0"/>
              <a:t>: (</a:t>
            </a:r>
            <a:r>
              <a:rPr lang="en-US" sz="1400" dirty="0" err="1"/>
              <a:t>MSFilterResponseBlock</a:t>
            </a:r>
            <a:r>
              <a:rPr lang="en-US" sz="1400" dirty="0"/>
              <a:t>) </a:t>
            </a:r>
            <a:r>
              <a:rPr lang="en-US" sz="1400" dirty="0" err="1"/>
              <a:t>onResponse</a:t>
            </a:r>
            <a:endParaRPr lang="en-US" sz="1400" dirty="0"/>
          </a:p>
          <a:p>
            <a:pPr marL="0" indent="0">
              <a:lnSpc>
                <a:spcPct val="70000"/>
              </a:lnSpc>
              <a:buNone/>
            </a:pPr>
            <a:r>
              <a:rPr lang="en-US" sz="1400" dirty="0"/>
              <a:t>{    </a:t>
            </a:r>
          </a:p>
          <a:p>
            <a:pPr marL="0" indent="0">
              <a:lnSpc>
                <a:spcPct val="70000"/>
              </a:lnSpc>
              <a:buNone/>
            </a:pPr>
            <a:r>
              <a:rPr lang="en-US" sz="1400" dirty="0"/>
              <a:t>    if (</a:t>
            </a:r>
            <a:r>
              <a:rPr lang="en-US" sz="1400" dirty="0" err="1"/>
              <a:t>response.statusCode</a:t>
            </a:r>
            <a:r>
              <a:rPr lang="en-US" sz="1400" dirty="0"/>
              <a:t> == 401) {</a:t>
            </a:r>
          </a:p>
          <a:p>
            <a:pPr marL="0" indent="0">
              <a:lnSpc>
                <a:spcPct val="70000"/>
              </a:lnSpc>
              <a:buNone/>
            </a:pPr>
            <a:r>
              <a:rPr lang="en-US" sz="1400" dirty="0"/>
              <a:t>        [</a:t>
            </a:r>
            <a:r>
              <a:rPr lang="en-US" sz="1400" dirty="0" err="1"/>
              <a:t>self.client</a:t>
            </a:r>
            <a:r>
              <a:rPr lang="en-US" sz="1400" dirty="0"/>
              <a:t> </a:t>
            </a:r>
            <a:r>
              <a:rPr lang="en-US" sz="1400" dirty="0" err="1"/>
              <a:t>loginWithProvider</a:t>
            </a:r>
            <a:r>
              <a:rPr lang="en-US" sz="1400" dirty="0"/>
              <a:t>:@"</a:t>
            </a:r>
            <a:r>
              <a:rPr lang="en-US" sz="1400" dirty="0" err="1"/>
              <a:t>facebook</a:t>
            </a:r>
            <a:r>
              <a:rPr lang="en-US" sz="1400" dirty="0"/>
              <a:t>" </a:t>
            </a:r>
            <a:r>
              <a:rPr lang="en-US" sz="1400" dirty="0" err="1"/>
              <a:t>onController</a:t>
            </a:r>
            <a:r>
              <a:rPr lang="en-US" sz="1400" dirty="0"/>
              <a:t>:[[[[</a:t>
            </a:r>
            <a:r>
              <a:rPr lang="en-US" sz="1400" dirty="0" err="1"/>
              <a:t>UIApplication</a:t>
            </a:r>
            <a:r>
              <a:rPr lang="en-US" sz="1400" dirty="0"/>
              <a:t> </a:t>
            </a:r>
            <a:r>
              <a:rPr lang="en-US" sz="1400" dirty="0" err="1"/>
              <a:t>sharedApplication</a:t>
            </a:r>
            <a:r>
              <a:rPr lang="en-US" sz="1400" dirty="0"/>
              <a:t>] delegate] window] </a:t>
            </a:r>
            <a:r>
              <a:rPr lang="en-US" sz="1400" dirty="0" err="1"/>
              <a:t>rootViewController</a:t>
            </a:r>
            <a:r>
              <a:rPr lang="en-US" sz="1400" dirty="0"/>
              <a:t>] </a:t>
            </a:r>
            <a:endParaRPr lang="en-US" sz="1400" dirty="0" smtClean="0"/>
          </a:p>
          <a:p>
            <a:pPr marL="0" indent="0">
              <a:lnSpc>
                <a:spcPct val="70000"/>
              </a:lnSpc>
              <a:buNone/>
            </a:pPr>
            <a:r>
              <a:rPr lang="en-US" sz="1400" dirty="0"/>
              <a:t>	</a:t>
            </a:r>
            <a:r>
              <a:rPr lang="en-US" sz="1400" dirty="0" smtClean="0"/>
              <a:t>						</a:t>
            </a:r>
            <a:r>
              <a:rPr lang="en-US" sz="1400" dirty="0" err="1" smtClean="0"/>
              <a:t>animated:YES</a:t>
            </a:r>
            <a:r>
              <a:rPr lang="en-US" sz="1400" dirty="0" smtClean="0"/>
              <a:t> </a:t>
            </a:r>
            <a:r>
              <a:rPr lang="en-US" sz="1400" dirty="0"/>
              <a:t>completion:^(</a:t>
            </a:r>
            <a:r>
              <a:rPr lang="en-US" sz="1400" dirty="0" err="1"/>
              <a:t>MSUser</a:t>
            </a:r>
            <a:r>
              <a:rPr lang="en-US" sz="1400" dirty="0"/>
              <a:t> *user, </a:t>
            </a:r>
            <a:r>
              <a:rPr lang="en-US" sz="1400" dirty="0" err="1"/>
              <a:t>NSError</a:t>
            </a:r>
            <a:r>
              <a:rPr lang="en-US" sz="1400" dirty="0"/>
              <a:t> *error) {</a:t>
            </a:r>
          </a:p>
          <a:p>
            <a:pPr marL="0" indent="0">
              <a:lnSpc>
                <a:spcPct val="70000"/>
              </a:lnSpc>
              <a:buNone/>
            </a:pPr>
            <a:r>
              <a:rPr lang="en-US" sz="1400" dirty="0"/>
              <a:t>            if (error &amp;&amp; </a:t>
            </a:r>
            <a:r>
              <a:rPr lang="en-US" sz="1400" dirty="0" err="1"/>
              <a:t>error.code</a:t>
            </a:r>
            <a:r>
              <a:rPr lang="en-US" sz="1400" dirty="0"/>
              <a:t> == -9001) {</a:t>
            </a:r>
          </a:p>
          <a:p>
            <a:pPr marL="0" indent="0">
              <a:lnSpc>
                <a:spcPct val="70000"/>
              </a:lnSpc>
              <a:buNone/>
            </a:pPr>
            <a:r>
              <a:rPr lang="en-US" sz="1400" dirty="0"/>
              <a:t>                [self </a:t>
            </a:r>
            <a:r>
              <a:rPr lang="en-US" sz="1400" dirty="0" err="1"/>
              <a:t>busy:NO</a:t>
            </a:r>
            <a:r>
              <a:rPr lang="en-US" sz="1400" dirty="0"/>
              <a:t>];</a:t>
            </a:r>
          </a:p>
          <a:p>
            <a:pPr marL="0" indent="0">
              <a:lnSpc>
                <a:spcPct val="70000"/>
              </a:lnSpc>
              <a:buNone/>
            </a:pPr>
            <a:r>
              <a:rPr lang="en-US" sz="1400" dirty="0"/>
              <a:t>                </a:t>
            </a:r>
            <a:r>
              <a:rPr lang="en-US" sz="1400" dirty="0" err="1"/>
              <a:t>onResponse</a:t>
            </a:r>
            <a:r>
              <a:rPr lang="en-US" sz="1400" dirty="0"/>
              <a:t>(response, data, error);</a:t>
            </a:r>
          </a:p>
          <a:p>
            <a:pPr marL="0" indent="0">
              <a:lnSpc>
                <a:spcPct val="70000"/>
              </a:lnSpc>
              <a:buNone/>
            </a:pPr>
            <a:r>
              <a:rPr lang="en-US" sz="1400" dirty="0"/>
              <a:t>                return;</a:t>
            </a:r>
          </a:p>
          <a:p>
            <a:pPr marL="0" indent="0">
              <a:lnSpc>
                <a:spcPct val="70000"/>
              </a:lnSpc>
              <a:buNone/>
            </a:pPr>
            <a:r>
              <a:rPr lang="en-US" sz="1400" dirty="0"/>
              <a:t>            }</a:t>
            </a:r>
          </a:p>
          <a:p>
            <a:pPr marL="0" indent="0">
              <a:lnSpc>
                <a:spcPct val="70000"/>
              </a:lnSpc>
              <a:buNone/>
            </a:pPr>
            <a:r>
              <a:rPr lang="en-US" sz="1400" dirty="0"/>
              <a:t>            </a:t>
            </a:r>
            <a:r>
              <a:rPr lang="en-US" sz="1400" dirty="0" err="1"/>
              <a:t>NSMutableURLRequest</a:t>
            </a:r>
            <a:r>
              <a:rPr lang="en-US" sz="1400" dirty="0"/>
              <a:t> *</a:t>
            </a:r>
            <a:r>
              <a:rPr lang="en-US" sz="1400" dirty="0" err="1"/>
              <a:t>newRequest</a:t>
            </a:r>
            <a:r>
              <a:rPr lang="en-US" sz="1400" dirty="0"/>
              <a:t> = [request </a:t>
            </a:r>
            <a:r>
              <a:rPr lang="en-US" sz="1400" dirty="0" err="1"/>
              <a:t>mutableCopy</a:t>
            </a:r>
            <a:r>
              <a:rPr lang="en-US" sz="1400" dirty="0"/>
              <a:t>];</a:t>
            </a:r>
          </a:p>
          <a:p>
            <a:pPr marL="0" indent="0">
              <a:lnSpc>
                <a:spcPct val="70000"/>
              </a:lnSpc>
              <a:buNone/>
            </a:pPr>
            <a:r>
              <a:rPr lang="en-US" sz="1400" dirty="0"/>
              <a:t>            [</a:t>
            </a:r>
            <a:r>
              <a:rPr lang="en-US" sz="1400" dirty="0" err="1"/>
              <a:t>newRequest</a:t>
            </a:r>
            <a:r>
              <a:rPr lang="en-US" sz="1400" dirty="0"/>
              <a:t> setValue:self.client.currentUser.mobileServiceAuthenticationToken </a:t>
            </a:r>
            <a:r>
              <a:rPr lang="en-US" sz="1400" dirty="0" err="1"/>
              <a:t>forHTTPHeaderField</a:t>
            </a:r>
            <a:r>
              <a:rPr lang="en-US" sz="1400" dirty="0"/>
              <a:t>:@"X-ZUMO-AUTH"];</a:t>
            </a:r>
          </a:p>
          <a:p>
            <a:pPr marL="0" indent="0">
              <a:lnSpc>
                <a:spcPct val="70000"/>
              </a:lnSpc>
              <a:buNone/>
            </a:pPr>
            <a:r>
              <a:rPr lang="en-US" sz="1400" dirty="0"/>
              <a:t>            </a:t>
            </a:r>
            <a:r>
              <a:rPr lang="en-US" sz="1400" dirty="0" err="1"/>
              <a:t>onNext</a:t>
            </a:r>
            <a:r>
              <a:rPr lang="en-US" sz="1400" dirty="0"/>
              <a:t>(</a:t>
            </a:r>
            <a:r>
              <a:rPr lang="en-US" sz="1400" dirty="0" err="1"/>
              <a:t>newRequest</a:t>
            </a:r>
            <a:r>
              <a:rPr lang="en-US" sz="1400" dirty="0"/>
              <a:t>, ^(</a:t>
            </a:r>
            <a:r>
              <a:rPr lang="en-US" sz="1400" dirty="0" err="1"/>
              <a:t>NSHTTPURLResponse</a:t>
            </a:r>
            <a:r>
              <a:rPr lang="en-US" sz="1400" dirty="0"/>
              <a:t> *</a:t>
            </a:r>
            <a:r>
              <a:rPr lang="en-US" sz="1400" dirty="0" err="1"/>
              <a:t>innerResponse</a:t>
            </a:r>
            <a:r>
              <a:rPr lang="en-US" sz="1400" dirty="0"/>
              <a:t>, </a:t>
            </a:r>
            <a:r>
              <a:rPr lang="en-US" sz="1400" dirty="0" err="1"/>
              <a:t>NSData</a:t>
            </a:r>
            <a:r>
              <a:rPr lang="en-US" sz="1400" dirty="0"/>
              <a:t> *</a:t>
            </a:r>
            <a:r>
              <a:rPr lang="en-US" sz="1400" dirty="0" err="1"/>
              <a:t>innerData</a:t>
            </a:r>
            <a:r>
              <a:rPr lang="en-US" sz="1400" dirty="0"/>
              <a:t>, </a:t>
            </a:r>
            <a:r>
              <a:rPr lang="en-US" sz="1400" dirty="0" err="1"/>
              <a:t>NSError</a:t>
            </a:r>
            <a:r>
              <a:rPr lang="en-US" sz="1400" dirty="0"/>
              <a:t> *</a:t>
            </a:r>
            <a:r>
              <a:rPr lang="en-US" sz="1400" dirty="0" err="1"/>
              <a:t>innerError</a:t>
            </a:r>
            <a:r>
              <a:rPr lang="en-US" sz="1400" dirty="0"/>
              <a:t>){</a:t>
            </a:r>
          </a:p>
          <a:p>
            <a:pPr marL="0" indent="0">
              <a:lnSpc>
                <a:spcPct val="70000"/>
              </a:lnSpc>
              <a:buNone/>
            </a:pPr>
            <a:r>
              <a:rPr lang="en-US" sz="1400" dirty="0"/>
              <a:t>                [self </a:t>
            </a:r>
            <a:r>
              <a:rPr lang="en-US" sz="1400" dirty="0" err="1"/>
              <a:t>filterResponse:innerResponse</a:t>
            </a:r>
            <a:endParaRPr lang="en-US" sz="1400" dirty="0"/>
          </a:p>
          <a:p>
            <a:pPr marL="0" indent="0">
              <a:lnSpc>
                <a:spcPct val="70000"/>
              </a:lnSpc>
              <a:buNone/>
            </a:pPr>
            <a:r>
              <a:rPr lang="en-US" sz="1400" dirty="0"/>
              <a:t>                             </a:t>
            </a:r>
            <a:r>
              <a:rPr lang="en-US" sz="1400" dirty="0" err="1"/>
              <a:t>forData:innerData</a:t>
            </a:r>
            <a:endParaRPr lang="en-US" sz="1400" dirty="0"/>
          </a:p>
          <a:p>
            <a:pPr marL="0" indent="0">
              <a:lnSpc>
                <a:spcPct val="70000"/>
              </a:lnSpc>
              <a:buNone/>
            </a:pPr>
            <a:r>
              <a:rPr lang="en-US" sz="1400" dirty="0"/>
              <a:t>                           </a:t>
            </a:r>
            <a:r>
              <a:rPr lang="en-US" sz="1400" dirty="0" err="1"/>
              <a:t>withError:innerError</a:t>
            </a:r>
            <a:endParaRPr lang="en-US" sz="1400" dirty="0"/>
          </a:p>
          <a:p>
            <a:pPr marL="0" indent="0">
              <a:lnSpc>
                <a:spcPct val="70000"/>
              </a:lnSpc>
              <a:buNone/>
            </a:pPr>
            <a:r>
              <a:rPr lang="en-US" sz="1400" dirty="0"/>
              <a:t>                          </a:t>
            </a:r>
            <a:r>
              <a:rPr lang="en-US" sz="1400" dirty="0" err="1"/>
              <a:t>forRequest:request</a:t>
            </a:r>
            <a:endParaRPr lang="en-US" sz="1400" dirty="0"/>
          </a:p>
          <a:p>
            <a:pPr marL="0" indent="0">
              <a:lnSpc>
                <a:spcPct val="70000"/>
              </a:lnSpc>
              <a:buNone/>
            </a:pPr>
            <a:r>
              <a:rPr lang="en-US" sz="1400" dirty="0"/>
              <a:t>                              </a:t>
            </a:r>
            <a:r>
              <a:rPr lang="en-US" sz="1400" dirty="0" err="1"/>
              <a:t>onNext:onNext</a:t>
            </a:r>
            <a:endParaRPr lang="en-US" sz="1400" dirty="0"/>
          </a:p>
          <a:p>
            <a:pPr marL="0" indent="0">
              <a:lnSpc>
                <a:spcPct val="70000"/>
              </a:lnSpc>
              <a:buNone/>
            </a:pPr>
            <a:r>
              <a:rPr lang="en-US" sz="1400" dirty="0"/>
              <a:t>                          </a:t>
            </a:r>
            <a:r>
              <a:rPr lang="en-US" sz="1400" dirty="0" err="1"/>
              <a:t>onResponse:onResponse</a:t>
            </a:r>
            <a:r>
              <a:rPr lang="en-US" sz="1400" dirty="0"/>
              <a:t>];</a:t>
            </a:r>
          </a:p>
          <a:p>
            <a:pPr marL="0" indent="0">
              <a:lnSpc>
                <a:spcPct val="70000"/>
              </a:lnSpc>
              <a:buNone/>
            </a:pPr>
            <a:r>
              <a:rPr lang="en-US" sz="1400" dirty="0"/>
              <a:t>            });</a:t>
            </a:r>
          </a:p>
          <a:p>
            <a:pPr marL="0" indent="0">
              <a:lnSpc>
                <a:spcPct val="70000"/>
              </a:lnSpc>
              <a:buNone/>
            </a:pPr>
            <a:r>
              <a:rPr lang="en-US" sz="1400" dirty="0"/>
              <a:t>        }];</a:t>
            </a:r>
          </a:p>
          <a:p>
            <a:pPr marL="0" indent="0">
              <a:lnSpc>
                <a:spcPct val="70000"/>
              </a:lnSpc>
              <a:buNone/>
            </a:pPr>
            <a:r>
              <a:rPr lang="en-US" sz="1400" dirty="0"/>
              <a:t>    }</a:t>
            </a:r>
          </a:p>
          <a:p>
            <a:pPr marL="0" indent="0">
              <a:lnSpc>
                <a:spcPct val="70000"/>
              </a:lnSpc>
              <a:buNone/>
            </a:pPr>
            <a:r>
              <a:rPr lang="en-US" sz="1400" dirty="0"/>
              <a:t>    else {</a:t>
            </a:r>
          </a:p>
          <a:p>
            <a:pPr marL="0" indent="0">
              <a:lnSpc>
                <a:spcPct val="70000"/>
              </a:lnSpc>
              <a:buNone/>
            </a:pPr>
            <a:r>
              <a:rPr lang="en-US" sz="1400" dirty="0"/>
              <a:t>        [self </a:t>
            </a:r>
            <a:r>
              <a:rPr lang="en-US" sz="1400" dirty="0" err="1"/>
              <a:t>busy:NO</a:t>
            </a:r>
            <a:r>
              <a:rPr lang="en-US" sz="1400" dirty="0"/>
              <a:t>];</a:t>
            </a:r>
          </a:p>
          <a:p>
            <a:pPr marL="0" indent="0">
              <a:lnSpc>
                <a:spcPct val="70000"/>
              </a:lnSpc>
              <a:buNone/>
            </a:pPr>
            <a:r>
              <a:rPr lang="en-US" sz="1400" dirty="0"/>
              <a:t>        </a:t>
            </a:r>
            <a:r>
              <a:rPr lang="en-US" sz="1400" dirty="0" err="1"/>
              <a:t>onResponse</a:t>
            </a:r>
            <a:r>
              <a:rPr lang="en-US" sz="1400" dirty="0"/>
              <a:t>(response, data, error);</a:t>
            </a:r>
          </a:p>
          <a:p>
            <a:pPr marL="0" indent="0">
              <a:lnSpc>
                <a:spcPct val="70000"/>
              </a:lnSpc>
              <a:buNone/>
            </a:pPr>
            <a:r>
              <a:rPr lang="en-US" sz="1400" dirty="0"/>
              <a:t>    }</a:t>
            </a:r>
          </a:p>
          <a:p>
            <a:pPr marL="0" indent="0">
              <a:lnSpc>
                <a:spcPct val="70000"/>
              </a:lnSpc>
              <a:buNone/>
            </a:pPr>
            <a:r>
              <a:rPr lang="en-US" sz="1400" dirty="0"/>
              <a:t>}</a:t>
            </a:r>
          </a:p>
        </p:txBody>
      </p:sp>
      <p:sp>
        <p:nvSpPr>
          <p:cNvPr id="3" name="Rectangle 2"/>
          <p:cNvSpPr/>
          <p:nvPr/>
        </p:nvSpPr>
        <p:spPr bwMode="auto">
          <a:xfrm>
            <a:off x="503237" y="2201862"/>
            <a:ext cx="11353800" cy="6096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84237" y="3725862"/>
            <a:ext cx="9829800" cy="17526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425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292929"/>
                </a:solidFill>
              </a:rPr>
              <a:t>Auth</a:t>
            </a:r>
            <a:r>
              <a:rPr lang="en-US" smtClean="0">
                <a:solidFill>
                  <a:srgbClr val="292929"/>
                </a:solidFill>
              </a:rPr>
              <a:t> Demo</a:t>
            </a:r>
            <a:endParaRPr lang="en-US" dirty="0">
              <a:solidFill>
                <a:srgbClr val="292929"/>
              </a:solidFill>
            </a:endParaRPr>
          </a:p>
        </p:txBody>
      </p:sp>
    </p:spTree>
    <p:extLst>
      <p:ext uri="{BB962C8B-B14F-4D97-AF65-F5344CB8AC3E}">
        <p14:creationId xmlns:p14="http://schemas.microsoft.com/office/powerpoint/2010/main" val="243677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One-to-Many</a:t>
            </a:r>
            <a:endParaRPr lang="en-US" dirty="0">
              <a:solidFill>
                <a:srgbClr val="FFFFFF"/>
              </a:solidFill>
            </a:endParaRPr>
          </a:p>
        </p:txBody>
      </p:sp>
    </p:spTree>
    <p:extLst>
      <p:ext uri="{BB962C8B-B14F-4D97-AF65-F5344CB8AC3E}">
        <p14:creationId xmlns:p14="http://schemas.microsoft.com/office/powerpoint/2010/main" val="41664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Client</a:t>
            </a:r>
            <a:br>
              <a:rPr lang="en-US" dirty="0" smtClean="0">
                <a:solidFill>
                  <a:srgbClr val="292929"/>
                </a:solidFill>
              </a:rPr>
            </a:br>
            <a:r>
              <a:rPr lang="en-US" dirty="0" smtClean="0">
                <a:solidFill>
                  <a:srgbClr val="292929"/>
                </a:solidFill>
              </a:rPr>
              <a:t>Server</a:t>
            </a:r>
            <a:endParaRPr lang="en-US" dirty="0">
              <a:solidFill>
                <a:srgbClr val="292929"/>
              </a:solidFill>
            </a:endParaRPr>
          </a:p>
        </p:txBody>
      </p:sp>
    </p:spTree>
    <p:extLst>
      <p:ext uri="{BB962C8B-B14F-4D97-AF65-F5344CB8AC3E}">
        <p14:creationId xmlns:p14="http://schemas.microsoft.com/office/powerpoint/2010/main" val="237884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Client</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Consolas"/>
                <a:cs typeface="Consolas"/>
              </a:rPr>
              <a:t>public class </a:t>
            </a:r>
            <a:r>
              <a:rPr lang="en-US" sz="1400" b="1" dirty="0" err="1">
                <a:latin typeface="Consolas"/>
                <a:cs typeface="Consolas"/>
              </a:rPr>
              <a:t>BigTodo</a:t>
            </a:r>
            <a:r>
              <a:rPr lang="en-US" sz="1400" b="1" dirty="0">
                <a:latin typeface="Consolas"/>
                <a:cs typeface="Consolas"/>
              </a:rPr>
              <a:t> {</a:t>
            </a:r>
          </a:p>
          <a:p>
            <a:pPr marL="0" indent="0">
              <a:buNone/>
            </a:pPr>
            <a:r>
              <a:rPr lang="en-US" sz="1400" b="1" dirty="0">
                <a:latin typeface="Consolas"/>
                <a:cs typeface="Consolas"/>
              </a:rPr>
              <a:t>  public </a:t>
            </a:r>
            <a:r>
              <a:rPr lang="en-US" sz="1400" b="1" dirty="0" err="1">
                <a:latin typeface="Consolas"/>
                <a:cs typeface="Consolas"/>
              </a:rPr>
              <a:t>int</a:t>
            </a:r>
            <a:r>
              <a:rPr lang="en-US" sz="1400" b="1" dirty="0">
                <a:latin typeface="Consolas"/>
                <a:cs typeface="Consolas"/>
              </a:rPr>
              <a:t> Id { get; set;}</a:t>
            </a:r>
          </a:p>
          <a:p>
            <a:pPr marL="0" indent="0">
              <a:buNone/>
            </a:pPr>
            <a:r>
              <a:rPr lang="en-US" sz="1400" b="1" dirty="0">
                <a:latin typeface="Consolas"/>
                <a:cs typeface="Consolas"/>
              </a:rPr>
              <a:t>  ...</a:t>
            </a:r>
          </a:p>
          <a:p>
            <a:pPr marL="0" indent="0">
              <a:buNone/>
            </a:pPr>
            <a:r>
              <a:rPr lang="en-US" sz="1400" b="1" dirty="0">
                <a:latin typeface="Consolas"/>
                <a:cs typeface="Consolas"/>
              </a:rPr>
              <a:t>  [</a:t>
            </a:r>
            <a:r>
              <a:rPr lang="en-US" sz="1400" b="1" dirty="0" err="1">
                <a:latin typeface="Consolas"/>
                <a:cs typeface="Consolas"/>
              </a:rPr>
              <a:t>IgnoreDataMember</a:t>
            </a:r>
            <a:r>
              <a:rPr lang="en-US" sz="1400" b="1" dirty="0">
                <a:latin typeface="Consolas"/>
                <a:cs typeface="Consolas"/>
              </a:rPr>
              <a:t>]</a:t>
            </a:r>
          </a:p>
          <a:p>
            <a:pPr marL="0" indent="0">
              <a:buNone/>
            </a:pPr>
            <a:r>
              <a:rPr lang="en-US" sz="1400" b="1" dirty="0">
                <a:latin typeface="Consolas"/>
                <a:cs typeface="Consolas"/>
              </a:rPr>
              <a:t>  public List&lt;</a:t>
            </a:r>
            <a:r>
              <a:rPr lang="en-US" sz="1400" b="1" dirty="0" err="1">
                <a:latin typeface="Consolas"/>
                <a:cs typeface="Consolas"/>
              </a:rPr>
              <a:t>LittleTodo</a:t>
            </a:r>
            <a:r>
              <a:rPr lang="en-US" sz="1400" b="1" dirty="0">
                <a:latin typeface="Consolas"/>
                <a:cs typeface="Consolas"/>
              </a:rPr>
              <a:t>&gt; </a:t>
            </a:r>
            <a:r>
              <a:rPr lang="en-US" sz="1400" b="1" dirty="0" err="1">
                <a:latin typeface="Consolas"/>
                <a:cs typeface="Consolas"/>
              </a:rPr>
              <a:t>LittleTodos</a:t>
            </a:r>
            <a:r>
              <a:rPr lang="en-US" sz="1400" b="1" dirty="0">
                <a:latin typeface="Consolas"/>
                <a:cs typeface="Consolas"/>
              </a:rPr>
              <a:t> { get; set; }</a:t>
            </a:r>
          </a:p>
          <a:p>
            <a:pPr marL="0" indent="0">
              <a:buNone/>
            </a:pPr>
            <a:endParaRPr lang="en-US" sz="1400" b="1" dirty="0">
              <a:latin typeface="Consolas"/>
              <a:cs typeface="Consolas"/>
            </a:endParaRPr>
          </a:p>
          <a:p>
            <a:pPr marL="0" indent="0">
              <a:buNone/>
            </a:pPr>
            <a:r>
              <a:rPr lang="en-US" sz="1400" b="1" dirty="0">
                <a:latin typeface="Consolas"/>
                <a:cs typeface="Consolas"/>
              </a:rPr>
              <a:t>}</a:t>
            </a:r>
          </a:p>
          <a:p>
            <a:pPr marL="0" indent="0">
              <a:buNone/>
            </a:pPr>
            <a:endParaRPr lang="en-US" sz="1400" b="1" dirty="0">
              <a:latin typeface="Consolas"/>
              <a:cs typeface="Consolas"/>
            </a:endParaRPr>
          </a:p>
          <a:p>
            <a:pPr marL="0" indent="0">
              <a:buNone/>
            </a:pPr>
            <a:r>
              <a:rPr lang="en-US" sz="1400" b="1" dirty="0">
                <a:latin typeface="Consolas"/>
                <a:cs typeface="Consolas"/>
              </a:rPr>
              <a:t>//writing data</a:t>
            </a:r>
          </a:p>
          <a:p>
            <a:pPr marL="0" indent="0">
              <a:buNone/>
            </a:pPr>
            <a:r>
              <a:rPr lang="en-US" sz="1400" b="1" dirty="0">
                <a:latin typeface="Consolas"/>
                <a:cs typeface="Consolas"/>
              </a:rPr>
              <a:t>private </a:t>
            </a:r>
            <a:r>
              <a:rPr lang="en-US" sz="1400" b="1" dirty="0" err="1">
                <a:latin typeface="Consolas"/>
                <a:cs typeface="Consolas"/>
              </a:rPr>
              <a:t>async</a:t>
            </a:r>
            <a:r>
              <a:rPr lang="en-US" sz="1400" b="1" dirty="0">
                <a:latin typeface="Consolas"/>
                <a:cs typeface="Consolas"/>
              </a:rPr>
              <a:t> Task </a:t>
            </a:r>
            <a:r>
              <a:rPr lang="en-US" sz="1400" b="1" dirty="0" err="1">
                <a:latin typeface="Consolas"/>
                <a:cs typeface="Consolas"/>
              </a:rPr>
              <a:t>InsertBigTodo</a:t>
            </a:r>
            <a:r>
              <a:rPr lang="en-US" sz="1400" b="1" dirty="0">
                <a:latin typeface="Consolas"/>
                <a:cs typeface="Consolas"/>
              </a:rPr>
              <a:t>(</a:t>
            </a:r>
            <a:r>
              <a:rPr lang="en-US" sz="1400" b="1" dirty="0" err="1">
                <a:latin typeface="Consolas"/>
                <a:cs typeface="Consolas"/>
              </a:rPr>
              <a:t>MobileServiceClient</a:t>
            </a:r>
            <a:r>
              <a:rPr lang="en-US" sz="1400" b="1" dirty="0">
                <a:latin typeface="Consolas"/>
                <a:cs typeface="Consolas"/>
              </a:rPr>
              <a:t> </a:t>
            </a:r>
            <a:r>
              <a:rPr lang="en-US" sz="1400" b="1" dirty="0" err="1">
                <a:latin typeface="Consolas"/>
                <a:cs typeface="Consolas"/>
              </a:rPr>
              <a:t>mobileServiceClient</a:t>
            </a:r>
            <a:r>
              <a:rPr lang="en-US" sz="1400" b="1" dirty="0">
                <a:latin typeface="Consolas"/>
                <a:cs typeface="Consolas"/>
              </a:rPr>
              <a:t>, </a:t>
            </a:r>
            <a:r>
              <a:rPr lang="en-US" sz="1400" b="1" dirty="0" err="1">
                <a:latin typeface="Consolas"/>
                <a:cs typeface="Consolas"/>
              </a:rPr>
              <a:t>BigTodo</a:t>
            </a:r>
            <a:r>
              <a:rPr lang="en-US" sz="1400" b="1" dirty="0">
                <a:latin typeface="Consolas"/>
                <a:cs typeface="Consolas"/>
              </a:rPr>
              <a:t> </a:t>
            </a:r>
            <a:r>
              <a:rPr lang="en-US" sz="1400" b="1" dirty="0" err="1">
                <a:latin typeface="Consolas"/>
                <a:cs typeface="Consolas"/>
              </a:rPr>
              <a:t>bigTodo</a:t>
            </a:r>
            <a:r>
              <a:rPr lang="en-US" sz="1400" b="1" dirty="0">
                <a:latin typeface="Consolas"/>
                <a:cs typeface="Consolas"/>
              </a:rPr>
              <a:t>)</a:t>
            </a:r>
          </a:p>
          <a:p>
            <a:pPr marL="0" indent="0">
              <a:buNone/>
            </a:pPr>
            <a:r>
              <a:rPr lang="en-US" sz="1400" b="1" dirty="0">
                <a:latin typeface="Consolas"/>
                <a:cs typeface="Consolas"/>
              </a:rPr>
              <a:t>{</a:t>
            </a:r>
          </a:p>
          <a:p>
            <a:pPr marL="0" indent="0">
              <a:buNone/>
            </a:pPr>
            <a:r>
              <a:rPr lang="en-US" sz="1400" b="1" dirty="0">
                <a:latin typeface="Consolas"/>
                <a:cs typeface="Consolas"/>
              </a:rPr>
              <a:t>    </a:t>
            </a:r>
            <a:r>
              <a:rPr lang="en-US" sz="1400" b="1" dirty="0" err="1">
                <a:latin typeface="Consolas"/>
                <a:cs typeface="Consolas"/>
              </a:rPr>
              <a:t>var</a:t>
            </a:r>
            <a:r>
              <a:rPr lang="en-US" sz="1400" b="1" dirty="0">
                <a:latin typeface="Consolas"/>
                <a:cs typeface="Consolas"/>
              </a:rPr>
              <a:t> </a:t>
            </a:r>
            <a:r>
              <a:rPr lang="en-US" sz="1400" b="1" dirty="0" err="1">
                <a:latin typeface="Consolas"/>
                <a:cs typeface="Consolas"/>
              </a:rPr>
              <a:t>bigTodoTable</a:t>
            </a:r>
            <a:r>
              <a:rPr lang="en-US" sz="1400" b="1" dirty="0">
                <a:latin typeface="Consolas"/>
                <a:cs typeface="Consolas"/>
              </a:rPr>
              <a:t> = </a:t>
            </a:r>
            <a:r>
              <a:rPr lang="en-US" sz="1400" b="1" dirty="0" err="1">
                <a:latin typeface="Consolas"/>
                <a:cs typeface="Consolas"/>
              </a:rPr>
              <a:t>mobileServiceClient.GetTable</a:t>
            </a:r>
            <a:r>
              <a:rPr lang="en-US" sz="1400" b="1" dirty="0">
                <a:latin typeface="Consolas"/>
                <a:cs typeface="Consolas"/>
              </a:rPr>
              <a:t>&lt;</a:t>
            </a:r>
            <a:r>
              <a:rPr lang="en-US" sz="1400" b="1" dirty="0" err="1">
                <a:latin typeface="Consolas"/>
                <a:cs typeface="Consolas"/>
              </a:rPr>
              <a:t>BigTodo</a:t>
            </a:r>
            <a:r>
              <a:rPr lang="en-US" sz="1400" b="1" dirty="0">
                <a:latin typeface="Consolas"/>
                <a:cs typeface="Consolas"/>
              </a:rPr>
              <a:t>&gt;();</a:t>
            </a:r>
          </a:p>
          <a:p>
            <a:pPr marL="0" indent="0">
              <a:buNone/>
            </a:pPr>
            <a:r>
              <a:rPr lang="en-US" sz="1400" b="1" dirty="0">
                <a:latin typeface="Consolas"/>
                <a:cs typeface="Consolas"/>
              </a:rPr>
              <a:t>    await </a:t>
            </a:r>
            <a:r>
              <a:rPr lang="en-US" sz="1400" b="1" dirty="0" err="1">
                <a:latin typeface="Consolas"/>
                <a:cs typeface="Consolas"/>
              </a:rPr>
              <a:t>bigTodoTable.InsertAsync</a:t>
            </a:r>
            <a:r>
              <a:rPr lang="en-US" sz="1400" b="1" dirty="0">
                <a:latin typeface="Consolas"/>
                <a:cs typeface="Consolas"/>
              </a:rPr>
              <a:t>(</a:t>
            </a:r>
            <a:r>
              <a:rPr lang="en-US" sz="1400" b="1" dirty="0" err="1">
                <a:latin typeface="Consolas"/>
                <a:cs typeface="Consolas"/>
              </a:rPr>
              <a:t>bigTodo</a:t>
            </a:r>
            <a:r>
              <a:rPr lang="en-US" sz="1400" b="1" dirty="0">
                <a:latin typeface="Consolas"/>
                <a:cs typeface="Consolas"/>
              </a:rPr>
              <a:t>);</a:t>
            </a:r>
          </a:p>
          <a:p>
            <a:pPr marL="0" indent="0">
              <a:buNone/>
            </a:pPr>
            <a:r>
              <a:rPr lang="en-US" sz="1400" b="1" dirty="0">
                <a:latin typeface="Consolas"/>
                <a:cs typeface="Consolas"/>
              </a:rPr>
              <a:t>    </a:t>
            </a:r>
            <a:r>
              <a:rPr lang="en-US" sz="1400" b="1" dirty="0" err="1">
                <a:latin typeface="Consolas"/>
                <a:cs typeface="Consolas"/>
              </a:rPr>
              <a:t>var</a:t>
            </a:r>
            <a:r>
              <a:rPr lang="en-US" sz="1400" b="1" dirty="0">
                <a:latin typeface="Consolas"/>
                <a:cs typeface="Consolas"/>
              </a:rPr>
              <a:t> </a:t>
            </a:r>
            <a:r>
              <a:rPr lang="en-US" sz="1400" b="1" dirty="0" err="1">
                <a:latin typeface="Consolas"/>
                <a:cs typeface="Consolas"/>
              </a:rPr>
              <a:t>bigTodoId</a:t>
            </a:r>
            <a:r>
              <a:rPr lang="en-US" sz="1400" b="1" dirty="0">
                <a:latin typeface="Consolas"/>
                <a:cs typeface="Consolas"/>
              </a:rPr>
              <a:t> = </a:t>
            </a:r>
            <a:r>
              <a:rPr lang="en-US" sz="1400" b="1" dirty="0" err="1">
                <a:latin typeface="Consolas"/>
                <a:cs typeface="Consolas"/>
              </a:rPr>
              <a:t>bigTodo.Id</a:t>
            </a:r>
            <a:r>
              <a:rPr lang="en-US" sz="1400" b="1" dirty="0">
                <a:latin typeface="Consolas"/>
                <a:cs typeface="Consolas"/>
              </a:rPr>
              <a:t>;</a:t>
            </a:r>
          </a:p>
          <a:p>
            <a:pPr marL="0" indent="0">
              <a:buNone/>
            </a:pPr>
            <a:r>
              <a:rPr lang="en-US" sz="1400" b="1" dirty="0">
                <a:latin typeface="Consolas"/>
                <a:cs typeface="Consolas"/>
              </a:rPr>
              <a:t> </a:t>
            </a:r>
          </a:p>
          <a:p>
            <a:pPr marL="0" indent="0">
              <a:buNone/>
            </a:pPr>
            <a:r>
              <a:rPr lang="en-US" sz="1400" b="1" dirty="0">
                <a:latin typeface="Consolas"/>
                <a:cs typeface="Consolas"/>
              </a:rPr>
              <a:t>    </a:t>
            </a:r>
            <a:r>
              <a:rPr lang="en-US" sz="1400" b="1" dirty="0" err="1">
                <a:latin typeface="Consolas"/>
                <a:cs typeface="Consolas"/>
              </a:rPr>
              <a:t>var</a:t>
            </a:r>
            <a:r>
              <a:rPr lang="en-US" sz="1400" b="1" dirty="0">
                <a:latin typeface="Consolas"/>
                <a:cs typeface="Consolas"/>
              </a:rPr>
              <a:t> </a:t>
            </a:r>
            <a:r>
              <a:rPr lang="en-US" sz="1400" b="1" dirty="0" err="1">
                <a:latin typeface="Consolas"/>
                <a:cs typeface="Consolas"/>
              </a:rPr>
              <a:t>littleTodosTable</a:t>
            </a:r>
            <a:r>
              <a:rPr lang="en-US" sz="1400" b="1" dirty="0">
                <a:latin typeface="Consolas"/>
                <a:cs typeface="Consolas"/>
              </a:rPr>
              <a:t> = </a:t>
            </a:r>
            <a:r>
              <a:rPr lang="en-US" sz="1400" b="1" dirty="0" err="1">
                <a:latin typeface="Consolas"/>
                <a:cs typeface="Consolas"/>
              </a:rPr>
              <a:t>mobileServiceClient.GetTable</a:t>
            </a:r>
            <a:r>
              <a:rPr lang="en-US" sz="1400" b="1" dirty="0">
                <a:latin typeface="Consolas"/>
                <a:cs typeface="Consolas"/>
              </a:rPr>
              <a:t>&lt;</a:t>
            </a:r>
            <a:r>
              <a:rPr lang="en-US" sz="1400" b="1" dirty="0" err="1">
                <a:latin typeface="Consolas"/>
                <a:cs typeface="Consolas"/>
              </a:rPr>
              <a:t>LittleTodo</a:t>
            </a:r>
            <a:r>
              <a:rPr lang="en-US" sz="1400" b="1" dirty="0">
                <a:latin typeface="Consolas"/>
                <a:cs typeface="Consolas"/>
              </a:rPr>
              <a:t>&gt;();</a:t>
            </a:r>
          </a:p>
          <a:p>
            <a:pPr marL="0" indent="0">
              <a:buNone/>
            </a:pPr>
            <a:r>
              <a:rPr lang="en-US" sz="1400" b="1" dirty="0">
                <a:latin typeface="Consolas"/>
                <a:cs typeface="Consolas"/>
              </a:rPr>
              <a:t>    </a:t>
            </a:r>
            <a:r>
              <a:rPr lang="en-US" sz="1400" b="1" dirty="0" err="1">
                <a:latin typeface="Consolas"/>
                <a:cs typeface="Consolas"/>
              </a:rPr>
              <a:t>foreach</a:t>
            </a:r>
            <a:r>
              <a:rPr lang="en-US" sz="1400" b="1" dirty="0">
                <a:latin typeface="Consolas"/>
                <a:cs typeface="Consolas"/>
              </a:rPr>
              <a:t> (</a:t>
            </a:r>
            <a:r>
              <a:rPr lang="en-US" sz="1400" b="1" dirty="0" err="1">
                <a:latin typeface="Consolas"/>
                <a:cs typeface="Consolas"/>
              </a:rPr>
              <a:t>var</a:t>
            </a:r>
            <a:r>
              <a:rPr lang="en-US" sz="1400" b="1" dirty="0">
                <a:latin typeface="Consolas"/>
                <a:cs typeface="Consolas"/>
              </a:rPr>
              <a:t> </a:t>
            </a:r>
            <a:r>
              <a:rPr lang="en-US" sz="1400" b="1" dirty="0" err="1">
                <a:latin typeface="Consolas"/>
                <a:cs typeface="Consolas"/>
              </a:rPr>
              <a:t>littlTodo</a:t>
            </a:r>
            <a:r>
              <a:rPr lang="en-US" sz="1400" b="1" dirty="0">
                <a:latin typeface="Consolas"/>
                <a:cs typeface="Consolas"/>
              </a:rPr>
              <a:t> in </a:t>
            </a:r>
            <a:r>
              <a:rPr lang="en-US" sz="1400" b="1" dirty="0" err="1">
                <a:latin typeface="Consolas"/>
                <a:cs typeface="Consolas"/>
              </a:rPr>
              <a:t>bigTodo.LittleTodos</a:t>
            </a:r>
            <a:r>
              <a:rPr lang="en-US" sz="1400" b="1" dirty="0">
                <a:latin typeface="Consolas"/>
                <a:cs typeface="Consolas"/>
              </a:rPr>
              <a:t>)</a:t>
            </a:r>
          </a:p>
          <a:p>
            <a:pPr marL="0" indent="0">
              <a:buNone/>
            </a:pPr>
            <a:r>
              <a:rPr lang="en-US" sz="1400" b="1" dirty="0">
                <a:latin typeface="Consolas"/>
                <a:cs typeface="Consolas"/>
              </a:rPr>
              <a:t>    {</a:t>
            </a:r>
          </a:p>
          <a:p>
            <a:pPr marL="0" indent="0">
              <a:buNone/>
            </a:pPr>
            <a:r>
              <a:rPr lang="en-US" sz="1400" b="1" dirty="0">
                <a:latin typeface="Consolas"/>
                <a:cs typeface="Consolas"/>
              </a:rPr>
              <a:t>        </a:t>
            </a:r>
            <a:r>
              <a:rPr lang="en-US" sz="1400" b="1" dirty="0" err="1">
                <a:latin typeface="Consolas"/>
                <a:cs typeface="Consolas"/>
              </a:rPr>
              <a:t>littleTodo.BigTodoId</a:t>
            </a:r>
            <a:r>
              <a:rPr lang="en-US" sz="1400" b="1" dirty="0">
                <a:latin typeface="Consolas"/>
                <a:cs typeface="Consolas"/>
              </a:rPr>
              <a:t> = </a:t>
            </a:r>
            <a:r>
              <a:rPr lang="en-US" sz="1400" b="1" dirty="0" err="1">
                <a:latin typeface="Consolas"/>
                <a:cs typeface="Consolas"/>
              </a:rPr>
              <a:t>bigTodoId</a:t>
            </a:r>
            <a:r>
              <a:rPr lang="en-US" sz="1400" b="1" dirty="0">
                <a:latin typeface="Consolas"/>
                <a:cs typeface="Consolas"/>
              </a:rPr>
              <a:t>;</a:t>
            </a:r>
          </a:p>
          <a:p>
            <a:pPr marL="0" indent="0">
              <a:buNone/>
            </a:pPr>
            <a:r>
              <a:rPr lang="en-US" sz="1400" b="1" dirty="0">
                <a:latin typeface="Consolas"/>
                <a:cs typeface="Consolas"/>
              </a:rPr>
              <a:t>        await </a:t>
            </a:r>
            <a:r>
              <a:rPr lang="en-US" sz="1400" b="1" dirty="0" err="1">
                <a:latin typeface="Consolas"/>
                <a:cs typeface="Consolas"/>
              </a:rPr>
              <a:t>littleTodosTable.InsertAsync</a:t>
            </a:r>
            <a:r>
              <a:rPr lang="en-US" sz="1400" b="1" dirty="0">
                <a:latin typeface="Consolas"/>
                <a:cs typeface="Consolas"/>
              </a:rPr>
              <a:t>(</a:t>
            </a:r>
            <a:r>
              <a:rPr lang="en-US" sz="1400" b="1" dirty="0" err="1">
                <a:latin typeface="Consolas"/>
                <a:cs typeface="Consolas"/>
              </a:rPr>
              <a:t>littleTodo</a:t>
            </a:r>
            <a:r>
              <a:rPr lang="en-US" sz="1400" b="1" dirty="0">
                <a:latin typeface="Consolas"/>
                <a:cs typeface="Consolas"/>
              </a:rPr>
              <a:t>);</a:t>
            </a:r>
          </a:p>
          <a:p>
            <a:pPr marL="0" indent="0">
              <a:buNone/>
            </a:pPr>
            <a:r>
              <a:rPr lang="en-US" sz="1400" b="1" dirty="0">
                <a:latin typeface="Consolas"/>
                <a:cs typeface="Consolas"/>
              </a:rPr>
              <a:t>    }</a:t>
            </a:r>
          </a:p>
          <a:p>
            <a:pPr marL="0" indent="0">
              <a:buNone/>
            </a:pPr>
            <a:r>
              <a:rPr lang="en-US" sz="1400" b="1" dirty="0">
                <a:latin typeface="Consolas"/>
                <a:cs typeface="Consolas"/>
              </a:rPr>
              <a:t>}</a:t>
            </a:r>
            <a:endParaRPr lang="en-US" sz="1200" b="1" dirty="0">
              <a:latin typeface="Consolas"/>
              <a:cs typeface="Consolas"/>
            </a:endParaRPr>
          </a:p>
        </p:txBody>
      </p:sp>
      <p:sp>
        <p:nvSpPr>
          <p:cNvPr id="3" name="Rectangle 2"/>
          <p:cNvSpPr/>
          <p:nvPr/>
        </p:nvSpPr>
        <p:spPr bwMode="auto">
          <a:xfrm>
            <a:off x="503237" y="1897062"/>
            <a:ext cx="4953000" cy="6096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55637" y="4030662"/>
            <a:ext cx="4114800" cy="3048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55637" y="4716462"/>
            <a:ext cx="6553200" cy="14478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322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Server 1</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Consolas"/>
                <a:cs typeface="Consolas"/>
              </a:rPr>
              <a:t>function insert(item, user, request) {    </a:t>
            </a:r>
          </a:p>
          <a:p>
            <a:pPr marL="0" indent="0">
              <a:buNone/>
            </a:pPr>
            <a:r>
              <a:rPr lang="en-US" sz="1600" b="1" dirty="0">
                <a:latin typeface="Consolas"/>
                <a:cs typeface="Consolas"/>
              </a:rPr>
              <a:t>    </a:t>
            </a:r>
            <a:r>
              <a:rPr lang="en-US" sz="1600" b="1" dirty="0" err="1">
                <a:latin typeface="Consolas"/>
                <a:cs typeface="Consolas"/>
              </a:rPr>
              <a:t>var</a:t>
            </a:r>
            <a:r>
              <a:rPr lang="en-US" sz="1600" b="1" dirty="0">
                <a:latin typeface="Consolas"/>
                <a:cs typeface="Consolas"/>
              </a:rPr>
              <a:t> </a:t>
            </a:r>
            <a:r>
              <a:rPr lang="en-US" sz="1600" b="1" dirty="0" err="1">
                <a:latin typeface="Consolas"/>
                <a:cs typeface="Consolas"/>
              </a:rPr>
              <a:t>littleTodosTable</a:t>
            </a:r>
            <a:r>
              <a:rPr lang="en-US" sz="1600" b="1" dirty="0">
                <a:latin typeface="Consolas"/>
                <a:cs typeface="Consolas"/>
              </a:rPr>
              <a:t> = </a:t>
            </a:r>
            <a:r>
              <a:rPr lang="en-US" sz="1600" b="1" dirty="0" err="1">
                <a:latin typeface="Consolas"/>
                <a:cs typeface="Consolas"/>
              </a:rPr>
              <a:t>tables.getTable</a:t>
            </a:r>
            <a:r>
              <a:rPr lang="en-US" sz="1600" b="1" dirty="0">
                <a:latin typeface="Consolas"/>
                <a:cs typeface="Consolas"/>
              </a:rPr>
              <a:t>('</a:t>
            </a:r>
            <a:r>
              <a:rPr lang="en-US" sz="1600" b="1" dirty="0" err="1">
                <a:latin typeface="Consolas"/>
                <a:cs typeface="Consolas"/>
              </a:rPr>
              <a:t>LittleTodo</a:t>
            </a:r>
            <a:r>
              <a:rPr lang="en-US" sz="1600" b="1" dirty="0">
                <a:latin typeface="Consolas"/>
                <a:cs typeface="Consolas"/>
              </a:rPr>
              <a:t>');</a:t>
            </a:r>
          </a:p>
          <a:p>
            <a:pPr marL="0" indent="0">
              <a:buNone/>
            </a:pPr>
            <a:r>
              <a:rPr lang="en-US" sz="1600" b="1" dirty="0">
                <a:latin typeface="Consolas"/>
                <a:cs typeface="Consolas"/>
              </a:rPr>
              <a:t>    </a:t>
            </a:r>
            <a:r>
              <a:rPr lang="en-US" sz="1600" b="1" dirty="0" err="1">
                <a:latin typeface="Consolas"/>
                <a:cs typeface="Consolas"/>
              </a:rPr>
              <a:t>var</a:t>
            </a:r>
            <a:r>
              <a:rPr lang="en-US" sz="1600" b="1" dirty="0">
                <a:latin typeface="Consolas"/>
                <a:cs typeface="Consolas"/>
              </a:rPr>
              <a:t> </a:t>
            </a:r>
            <a:r>
              <a:rPr lang="en-US" sz="1600" b="1" dirty="0" err="1">
                <a:latin typeface="Consolas"/>
                <a:cs typeface="Consolas"/>
              </a:rPr>
              <a:t>littleTodos</a:t>
            </a:r>
            <a:r>
              <a:rPr lang="en-US" sz="1600" b="1" dirty="0">
                <a:latin typeface="Consolas"/>
                <a:cs typeface="Consolas"/>
              </a:rPr>
              <a:t> = </a:t>
            </a:r>
            <a:r>
              <a:rPr lang="en-US" sz="1600" b="1" dirty="0" err="1">
                <a:latin typeface="Consolas"/>
                <a:cs typeface="Consolas"/>
              </a:rPr>
              <a:t>item.LittleTodos</a:t>
            </a:r>
            <a:r>
              <a:rPr lang="en-US" sz="1600" b="1" dirty="0">
                <a:latin typeface="Consolas"/>
                <a:cs typeface="Consolas"/>
              </a:rPr>
              <a:t>;</a:t>
            </a:r>
          </a:p>
          <a:p>
            <a:pPr marL="0" indent="0">
              <a:buNone/>
            </a:pPr>
            <a:r>
              <a:rPr lang="en-US" sz="1600" b="1" dirty="0">
                <a:latin typeface="Consolas"/>
                <a:cs typeface="Consolas"/>
              </a:rPr>
              <a:t>    </a:t>
            </a:r>
            <a:r>
              <a:rPr lang="en-US" sz="1600" b="1" dirty="0" err="1">
                <a:latin typeface="Consolas"/>
                <a:cs typeface="Consolas"/>
              </a:rPr>
              <a:t>var</a:t>
            </a:r>
            <a:r>
              <a:rPr lang="en-US" sz="1600" b="1" dirty="0">
                <a:latin typeface="Consolas"/>
                <a:cs typeface="Consolas"/>
              </a:rPr>
              <a:t> ids = new Array(</a:t>
            </a:r>
            <a:r>
              <a:rPr lang="en-US" sz="1600" b="1" dirty="0" err="1">
                <a:latin typeface="Consolas"/>
                <a:cs typeface="Consolas"/>
              </a:rPr>
              <a:t>littleTodos.length</a:t>
            </a:r>
            <a:r>
              <a:rPr lang="en-US" sz="1600" b="1" dirty="0">
                <a:latin typeface="Consolas"/>
                <a:cs typeface="Consolas"/>
              </a:rPr>
              <a:t>);</a:t>
            </a:r>
          </a:p>
          <a:p>
            <a:pPr marL="0" indent="0">
              <a:buNone/>
            </a:pPr>
            <a:r>
              <a:rPr lang="en-US" sz="1600" b="1" dirty="0">
                <a:latin typeface="Consolas"/>
                <a:cs typeface="Consolas"/>
              </a:rPr>
              <a:t>    </a:t>
            </a:r>
            <a:r>
              <a:rPr lang="en-US" sz="1600" b="1" dirty="0" err="1">
                <a:latin typeface="Consolas"/>
                <a:cs typeface="Consolas"/>
              </a:rPr>
              <a:t>var</a:t>
            </a:r>
            <a:r>
              <a:rPr lang="en-US" sz="1600" b="1" dirty="0">
                <a:latin typeface="Consolas"/>
                <a:cs typeface="Consolas"/>
              </a:rPr>
              <a:t> count = 0;</a:t>
            </a:r>
          </a:p>
          <a:p>
            <a:pPr marL="0" indent="0">
              <a:buNone/>
            </a:pPr>
            <a:r>
              <a:rPr lang="en-US" sz="1600" b="1" dirty="0">
                <a:latin typeface="Consolas"/>
                <a:cs typeface="Consolas"/>
              </a:rPr>
              <a:t>    </a:t>
            </a:r>
            <a:r>
              <a:rPr lang="en-US" sz="1600" b="1" dirty="0" err="1">
                <a:latin typeface="Consolas"/>
                <a:cs typeface="Consolas"/>
              </a:rPr>
              <a:t>littleTodos.forEach</a:t>
            </a:r>
            <a:r>
              <a:rPr lang="en-US" sz="1600" b="1" dirty="0">
                <a:latin typeface="Consolas"/>
                <a:cs typeface="Consolas"/>
              </a:rPr>
              <a:t>(function(</a:t>
            </a:r>
            <a:r>
              <a:rPr lang="en-US" sz="1600" b="1" dirty="0" err="1">
                <a:latin typeface="Consolas"/>
                <a:cs typeface="Consolas"/>
              </a:rPr>
              <a:t>littleTodo</a:t>
            </a:r>
            <a:r>
              <a:rPr lang="en-US" sz="1600" b="1" dirty="0">
                <a:latin typeface="Consolas"/>
                <a:cs typeface="Consolas"/>
              </a:rPr>
              <a:t>, index) {</a:t>
            </a:r>
          </a:p>
          <a:p>
            <a:pPr marL="0" indent="0">
              <a:buNone/>
            </a:pPr>
            <a:r>
              <a:rPr lang="en-US" sz="1600" b="1" dirty="0">
                <a:latin typeface="Consolas"/>
                <a:cs typeface="Consolas"/>
              </a:rPr>
              <a:t>        </a:t>
            </a:r>
            <a:r>
              <a:rPr lang="en-US" sz="1600" b="1" dirty="0" err="1">
                <a:latin typeface="Consolas"/>
                <a:cs typeface="Consolas"/>
              </a:rPr>
              <a:t>littleTodosTable.insert</a:t>
            </a:r>
            <a:r>
              <a:rPr lang="en-US" sz="1600" b="1" dirty="0">
                <a:latin typeface="Consolas"/>
                <a:cs typeface="Consolas"/>
              </a:rPr>
              <a:t>(</a:t>
            </a:r>
            <a:r>
              <a:rPr lang="en-US" sz="1600" b="1" dirty="0" err="1">
                <a:latin typeface="Consolas"/>
                <a:cs typeface="Consolas"/>
              </a:rPr>
              <a:t>littleTodos</a:t>
            </a:r>
            <a:r>
              <a:rPr lang="en-US" sz="1600" b="1" dirty="0">
                <a:latin typeface="Consolas"/>
                <a:cs typeface="Consolas"/>
              </a:rPr>
              <a:t>, {</a:t>
            </a:r>
          </a:p>
          <a:p>
            <a:pPr marL="0" indent="0">
              <a:buNone/>
            </a:pPr>
            <a:r>
              <a:rPr lang="en-US" sz="1600" b="1" dirty="0">
                <a:latin typeface="Consolas"/>
                <a:cs typeface="Consolas"/>
              </a:rPr>
              <a:t>            success: function() {</a:t>
            </a:r>
          </a:p>
          <a:p>
            <a:pPr marL="0" indent="0">
              <a:buNone/>
            </a:pPr>
            <a:r>
              <a:rPr lang="en-US" sz="1600" b="1" dirty="0">
                <a:latin typeface="Consolas"/>
                <a:cs typeface="Consolas"/>
              </a:rPr>
              <a:t>                // keep a count of callbacks</a:t>
            </a:r>
          </a:p>
          <a:p>
            <a:pPr marL="0" indent="0">
              <a:buNone/>
            </a:pPr>
            <a:r>
              <a:rPr lang="en-US" sz="1600" b="1" dirty="0">
                <a:latin typeface="Consolas"/>
                <a:cs typeface="Consolas"/>
              </a:rPr>
              <a:t>                count++;</a:t>
            </a:r>
          </a:p>
          <a:p>
            <a:pPr marL="0" indent="0">
              <a:buNone/>
            </a:pPr>
            <a:r>
              <a:rPr lang="en-US" sz="1600" b="1" dirty="0">
                <a:latin typeface="Consolas"/>
                <a:cs typeface="Consolas"/>
              </a:rPr>
              <a:t>                // build a list of new ids - make sure</a:t>
            </a:r>
          </a:p>
          <a:p>
            <a:pPr marL="0" indent="0">
              <a:buNone/>
            </a:pPr>
            <a:r>
              <a:rPr lang="en-US" sz="1600" b="1" dirty="0">
                <a:latin typeface="Consolas"/>
                <a:cs typeface="Consolas"/>
              </a:rPr>
              <a:t>                // they go back in the right order</a:t>
            </a:r>
          </a:p>
          <a:p>
            <a:pPr marL="0" indent="0">
              <a:buNone/>
            </a:pPr>
            <a:r>
              <a:rPr lang="en-US" sz="1600" b="1" dirty="0">
                <a:latin typeface="Consolas"/>
                <a:cs typeface="Consolas"/>
              </a:rPr>
              <a:t>                ids[index] = </a:t>
            </a:r>
            <a:r>
              <a:rPr lang="en-US" sz="1600" b="1" dirty="0" err="1">
                <a:latin typeface="Consolas"/>
                <a:cs typeface="Consolas"/>
              </a:rPr>
              <a:t>littleTodos.id</a:t>
            </a:r>
            <a:r>
              <a:rPr lang="en-US" sz="1600" b="1" dirty="0">
                <a:latin typeface="Consolas"/>
                <a:cs typeface="Consolas"/>
              </a:rPr>
              <a:t>;</a:t>
            </a:r>
          </a:p>
          <a:p>
            <a:pPr marL="0" indent="0">
              <a:buNone/>
            </a:pPr>
            <a:r>
              <a:rPr lang="en-US" sz="1600" b="1" dirty="0">
                <a:latin typeface="Consolas"/>
                <a:cs typeface="Consolas"/>
              </a:rPr>
              <a:t>                if (</a:t>
            </a:r>
            <a:r>
              <a:rPr lang="en-US" sz="1600" b="1" dirty="0" err="1">
                <a:latin typeface="Consolas"/>
                <a:cs typeface="Consolas"/>
              </a:rPr>
              <a:t>littleTodos.length</a:t>
            </a:r>
            <a:r>
              <a:rPr lang="en-US" sz="1600" b="1" dirty="0">
                <a:latin typeface="Consolas"/>
                <a:cs typeface="Consolas"/>
              </a:rPr>
              <a:t> === count) {</a:t>
            </a:r>
          </a:p>
          <a:p>
            <a:pPr marL="0" indent="0">
              <a:buNone/>
            </a:pPr>
            <a:r>
              <a:rPr lang="en-US" sz="1600" b="1" dirty="0">
                <a:latin typeface="Consolas"/>
                <a:cs typeface="Consolas"/>
              </a:rPr>
              <a:t>                    // we've finished all updates, </a:t>
            </a:r>
          </a:p>
          <a:p>
            <a:pPr marL="0" indent="0">
              <a:buNone/>
            </a:pPr>
            <a:r>
              <a:rPr lang="en-US" sz="1600" b="1" dirty="0">
                <a:latin typeface="Consolas"/>
                <a:cs typeface="Consolas"/>
              </a:rPr>
              <a:t>                    // send response with new IDs</a:t>
            </a:r>
          </a:p>
          <a:p>
            <a:pPr marL="0" indent="0">
              <a:buNone/>
            </a:pPr>
            <a:r>
              <a:rPr lang="en-US" sz="1600" b="1" dirty="0">
                <a:latin typeface="Consolas"/>
                <a:cs typeface="Consolas"/>
              </a:rPr>
              <a:t>                    </a:t>
            </a:r>
            <a:r>
              <a:rPr lang="en-US" sz="1600" b="1" dirty="0" err="1">
                <a:latin typeface="Consolas"/>
                <a:cs typeface="Consolas"/>
              </a:rPr>
              <a:t>request.respond</a:t>
            </a:r>
            <a:r>
              <a:rPr lang="en-US" sz="1600" b="1" dirty="0">
                <a:latin typeface="Consolas"/>
                <a:cs typeface="Consolas"/>
              </a:rPr>
              <a:t>(201, { </a:t>
            </a:r>
            <a:r>
              <a:rPr lang="en-US" sz="1600" b="1" dirty="0" err="1">
                <a:latin typeface="Consolas"/>
                <a:cs typeface="Consolas"/>
              </a:rPr>
              <a:t>littleTodoIds</a:t>
            </a:r>
            <a:r>
              <a:rPr lang="en-US" sz="1600" b="1" dirty="0">
                <a:latin typeface="Consolas"/>
                <a:cs typeface="Consolas"/>
              </a:rPr>
              <a:t>: ids });</a:t>
            </a:r>
          </a:p>
          <a:p>
            <a:pPr marL="0" indent="0">
              <a:buNone/>
            </a:pPr>
            <a:r>
              <a:rPr lang="en-US" sz="1600" b="1" dirty="0">
                <a:latin typeface="Consolas"/>
                <a:cs typeface="Consolas"/>
              </a:rPr>
              <a:t>                }</a:t>
            </a:r>
          </a:p>
          <a:p>
            <a:pPr marL="0" indent="0">
              <a:buNone/>
            </a:pPr>
            <a:r>
              <a:rPr lang="en-US" sz="1600" b="1" dirty="0">
                <a:latin typeface="Consolas"/>
                <a:cs typeface="Consolas"/>
              </a:rPr>
              <a:t>            }</a:t>
            </a:r>
          </a:p>
          <a:p>
            <a:pPr marL="0" indent="0">
              <a:buNone/>
            </a:pPr>
            <a:r>
              <a:rPr lang="en-US" sz="1600" b="1" dirty="0">
                <a:latin typeface="Consolas"/>
                <a:cs typeface="Consolas"/>
              </a:rPr>
              <a:t>        });</a:t>
            </a:r>
          </a:p>
          <a:p>
            <a:pPr marL="0" indent="0">
              <a:buNone/>
            </a:pPr>
            <a:r>
              <a:rPr lang="en-US" sz="1600" b="1" dirty="0">
                <a:latin typeface="Consolas"/>
                <a:cs typeface="Consolas"/>
              </a:rPr>
              <a:t>    });</a:t>
            </a:r>
          </a:p>
          <a:p>
            <a:pPr marL="0" indent="0">
              <a:buNone/>
            </a:pPr>
            <a:r>
              <a:rPr lang="en-US" sz="1600" b="1" dirty="0">
                <a:latin typeface="Consolas"/>
                <a:cs typeface="Consolas"/>
              </a:rPr>
              <a:t>}</a:t>
            </a:r>
            <a:endParaRPr lang="en-US" sz="1400" b="1" dirty="0">
              <a:latin typeface="Consolas"/>
              <a:cs typeface="Consolas"/>
            </a:endParaRPr>
          </a:p>
        </p:txBody>
      </p:sp>
      <p:sp>
        <p:nvSpPr>
          <p:cNvPr id="3" name="Rectangle 2"/>
          <p:cNvSpPr/>
          <p:nvPr/>
        </p:nvSpPr>
        <p:spPr bwMode="auto">
          <a:xfrm>
            <a:off x="731837" y="2582862"/>
            <a:ext cx="5791200" cy="6096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2484437" y="5554662"/>
            <a:ext cx="5334000" cy="3048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1382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Server 2</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b="1" dirty="0">
                <a:latin typeface="Consolas"/>
                <a:cs typeface="Consolas"/>
              </a:rPr>
              <a:t>function insert(item, user, request) {</a:t>
            </a:r>
          </a:p>
          <a:p>
            <a:pPr marL="0" indent="0">
              <a:buNone/>
            </a:pPr>
            <a:r>
              <a:rPr lang="en-US" sz="1050" b="1" dirty="0">
                <a:latin typeface="Consolas"/>
                <a:cs typeface="Consolas"/>
              </a:rPr>
              <a:t>    </a:t>
            </a:r>
            <a:r>
              <a:rPr lang="en-US" sz="1050" b="1" dirty="0" err="1">
                <a:latin typeface="Consolas"/>
                <a:cs typeface="Consolas"/>
              </a:rPr>
              <a:t>var</a:t>
            </a:r>
            <a:r>
              <a:rPr lang="en-US" sz="1050" b="1" dirty="0">
                <a:latin typeface="Consolas"/>
                <a:cs typeface="Consolas"/>
              </a:rPr>
              <a:t> </a:t>
            </a:r>
            <a:r>
              <a:rPr lang="en-US" sz="1050" b="1" dirty="0" err="1">
                <a:latin typeface="Consolas"/>
                <a:cs typeface="Consolas"/>
              </a:rPr>
              <a:t>littleTodos</a:t>
            </a:r>
            <a:r>
              <a:rPr lang="en-US" sz="1050" b="1" dirty="0">
                <a:latin typeface="Consolas"/>
                <a:cs typeface="Consolas"/>
              </a:rPr>
              <a:t>;</a:t>
            </a:r>
          </a:p>
          <a:p>
            <a:pPr marL="0" indent="0">
              <a:buNone/>
            </a:pPr>
            <a:r>
              <a:rPr lang="en-US" sz="1050" b="1" dirty="0">
                <a:latin typeface="Consolas"/>
                <a:cs typeface="Consolas"/>
              </a:rPr>
              <a:t>    if (</a:t>
            </a:r>
            <a:r>
              <a:rPr lang="en-US" sz="1050" b="1" dirty="0" err="1">
                <a:latin typeface="Consolas"/>
                <a:cs typeface="Consolas"/>
              </a:rPr>
              <a:t>item.LittleTodos</a:t>
            </a:r>
            <a:r>
              <a:rPr lang="en-US" sz="1050" b="1" dirty="0">
                <a:latin typeface="Consolas"/>
                <a:cs typeface="Consolas"/>
              </a:rPr>
              <a:t>) {</a:t>
            </a:r>
          </a:p>
          <a:p>
            <a:pPr marL="0" indent="0">
              <a:buNone/>
            </a:pPr>
            <a:r>
              <a:rPr lang="en-US" sz="1050" b="1" dirty="0">
                <a:latin typeface="Consolas"/>
                <a:cs typeface="Consolas"/>
              </a:rPr>
              <a:t>        </a:t>
            </a:r>
            <a:r>
              <a:rPr lang="en-US" sz="1050" b="1" dirty="0" err="1">
                <a:latin typeface="Consolas"/>
                <a:cs typeface="Consolas"/>
              </a:rPr>
              <a:t>littleTodos</a:t>
            </a:r>
            <a:r>
              <a:rPr lang="en-US" sz="1050" b="1" dirty="0">
                <a:latin typeface="Consolas"/>
                <a:cs typeface="Consolas"/>
              </a:rPr>
              <a:t> = </a:t>
            </a:r>
            <a:r>
              <a:rPr lang="en-US" sz="1050" b="1" dirty="0" err="1">
                <a:latin typeface="Consolas"/>
                <a:cs typeface="Consolas"/>
              </a:rPr>
              <a:t>item.LittleTodos</a:t>
            </a:r>
            <a:r>
              <a:rPr lang="en-US" sz="1050" b="1" dirty="0">
                <a:latin typeface="Consolas"/>
                <a:cs typeface="Consolas"/>
              </a:rPr>
              <a:t>;</a:t>
            </a:r>
          </a:p>
          <a:p>
            <a:pPr marL="0" indent="0">
              <a:buNone/>
            </a:pPr>
            <a:r>
              <a:rPr lang="en-US" sz="1050" b="1" dirty="0">
                <a:latin typeface="Consolas"/>
                <a:cs typeface="Consolas"/>
              </a:rPr>
              <a:t>        delete </a:t>
            </a:r>
            <a:r>
              <a:rPr lang="en-US" sz="1050" b="1" dirty="0" err="1">
                <a:latin typeface="Consolas"/>
                <a:cs typeface="Consolas"/>
              </a:rPr>
              <a:t>item.LittleTodos</a:t>
            </a:r>
            <a:r>
              <a:rPr lang="en-US" sz="1050" b="1" dirty="0">
                <a:latin typeface="Consolas"/>
                <a:cs typeface="Consolas"/>
              </a:rPr>
              <a:t>;</a:t>
            </a:r>
          </a:p>
          <a:p>
            <a:pPr marL="0" indent="0">
              <a:buNone/>
            </a:pPr>
            <a:r>
              <a:rPr lang="en-US" sz="1050" b="1" dirty="0">
                <a:latin typeface="Consolas"/>
                <a:cs typeface="Consolas"/>
              </a:rPr>
              <a:t>    </a:t>
            </a:r>
            <a:r>
              <a:rPr lang="en-US" sz="1050" b="1" dirty="0" smtClean="0">
                <a:latin typeface="Consolas"/>
                <a:cs typeface="Consolas"/>
              </a:rPr>
              <a:t>}</a:t>
            </a:r>
            <a:endParaRPr lang="en-US" sz="1050" b="1" dirty="0">
              <a:latin typeface="Consolas"/>
              <a:cs typeface="Consolas"/>
            </a:endParaRPr>
          </a:p>
          <a:p>
            <a:pPr marL="0" indent="0">
              <a:buNone/>
            </a:pPr>
            <a:r>
              <a:rPr lang="en-US" sz="1050" b="1" dirty="0">
                <a:latin typeface="Consolas"/>
                <a:cs typeface="Consolas"/>
              </a:rPr>
              <a:t>    </a:t>
            </a:r>
            <a:r>
              <a:rPr lang="en-US" sz="1050" b="1" dirty="0" err="1">
                <a:latin typeface="Consolas"/>
                <a:cs typeface="Consolas"/>
              </a:rPr>
              <a:t>request.execute</a:t>
            </a:r>
            <a:r>
              <a:rPr lang="en-US" sz="1050" b="1" dirty="0">
                <a:latin typeface="Consolas"/>
                <a:cs typeface="Consolas"/>
              </a:rPr>
              <a:t>({</a:t>
            </a:r>
          </a:p>
          <a:p>
            <a:pPr marL="0" indent="0">
              <a:buNone/>
            </a:pPr>
            <a:r>
              <a:rPr lang="en-US" sz="1050" b="1" dirty="0">
                <a:latin typeface="Consolas"/>
                <a:cs typeface="Consolas"/>
              </a:rPr>
              <a:t>        success: function () {</a:t>
            </a:r>
          </a:p>
          <a:p>
            <a:pPr marL="0" indent="0">
              <a:buNone/>
            </a:pPr>
            <a:r>
              <a:rPr lang="en-US" sz="1050" b="1" dirty="0">
                <a:latin typeface="Consolas"/>
                <a:cs typeface="Consolas"/>
              </a:rPr>
              <a:t>            </a:t>
            </a:r>
            <a:r>
              <a:rPr lang="en-US" sz="1050" b="1" dirty="0" err="1">
                <a:latin typeface="Consolas"/>
                <a:cs typeface="Consolas"/>
              </a:rPr>
              <a:t>item.LittleTodos</a:t>
            </a:r>
            <a:r>
              <a:rPr lang="en-US" sz="1050" b="1" dirty="0">
                <a:latin typeface="Consolas"/>
                <a:cs typeface="Consolas"/>
              </a:rPr>
              <a:t> = [];</a:t>
            </a:r>
          </a:p>
          <a:p>
            <a:pPr marL="0" indent="0">
              <a:buNone/>
            </a:pPr>
            <a:r>
              <a:rPr lang="en-US" sz="1050" b="1" dirty="0">
                <a:latin typeface="Consolas"/>
                <a:cs typeface="Consolas"/>
              </a:rPr>
              <a:t>            if (</a:t>
            </a:r>
            <a:r>
              <a:rPr lang="en-US" sz="1050" b="1" dirty="0" err="1">
                <a:latin typeface="Consolas"/>
                <a:cs typeface="Consolas"/>
              </a:rPr>
              <a:t>littleTodos</a:t>
            </a:r>
            <a:r>
              <a:rPr lang="en-US" sz="1050" b="1" dirty="0">
                <a:latin typeface="Consolas"/>
                <a:cs typeface="Consolas"/>
              </a:rPr>
              <a:t>) {</a:t>
            </a:r>
          </a:p>
          <a:p>
            <a:pPr marL="0" indent="0">
              <a:buNone/>
            </a:pPr>
            <a:r>
              <a:rPr lang="en-US" sz="1050" b="1" dirty="0">
                <a:latin typeface="Consolas"/>
                <a:cs typeface="Consolas"/>
              </a:rPr>
              <a:t>                </a:t>
            </a:r>
            <a:r>
              <a:rPr lang="en-US" sz="1050" b="1" dirty="0" err="1">
                <a:latin typeface="Consolas"/>
                <a:cs typeface="Consolas"/>
              </a:rPr>
              <a:t>var</a:t>
            </a:r>
            <a:r>
              <a:rPr lang="en-US" sz="1050" b="1" dirty="0">
                <a:latin typeface="Consolas"/>
                <a:cs typeface="Consolas"/>
              </a:rPr>
              <a:t> </a:t>
            </a:r>
            <a:r>
              <a:rPr lang="en-US" sz="1050" b="1" dirty="0" err="1">
                <a:latin typeface="Consolas"/>
                <a:cs typeface="Consolas"/>
              </a:rPr>
              <a:t>i</a:t>
            </a:r>
            <a:r>
              <a:rPr lang="en-US" sz="1050" b="1" dirty="0">
                <a:latin typeface="Consolas"/>
                <a:cs typeface="Consolas"/>
              </a:rPr>
              <a:t> = 0;</a:t>
            </a:r>
          </a:p>
          <a:p>
            <a:pPr marL="0" indent="0">
              <a:buNone/>
            </a:pPr>
            <a:r>
              <a:rPr lang="en-US" sz="1050" b="1" dirty="0">
                <a:latin typeface="Consolas"/>
                <a:cs typeface="Consolas"/>
              </a:rPr>
              <a:t>                </a:t>
            </a:r>
            <a:r>
              <a:rPr lang="en-US" sz="1050" b="1" dirty="0" err="1">
                <a:latin typeface="Consolas"/>
                <a:cs typeface="Consolas"/>
              </a:rPr>
              <a:t>var</a:t>
            </a:r>
            <a:r>
              <a:rPr lang="en-US" sz="1050" b="1" dirty="0">
                <a:latin typeface="Consolas"/>
                <a:cs typeface="Consolas"/>
              </a:rPr>
              <a:t> </a:t>
            </a:r>
            <a:r>
              <a:rPr lang="en-US" sz="1050" b="1" dirty="0" err="1">
                <a:latin typeface="Consolas"/>
                <a:cs typeface="Consolas"/>
              </a:rPr>
              <a:t>insertNext</a:t>
            </a:r>
            <a:r>
              <a:rPr lang="en-US" sz="1050" b="1" dirty="0">
                <a:latin typeface="Consolas"/>
                <a:cs typeface="Consolas"/>
              </a:rPr>
              <a:t> = function () {</a:t>
            </a:r>
          </a:p>
          <a:p>
            <a:pPr marL="0" indent="0">
              <a:buNone/>
            </a:pPr>
            <a:r>
              <a:rPr lang="en-US" sz="1050" b="1" dirty="0">
                <a:latin typeface="Consolas"/>
                <a:cs typeface="Consolas"/>
              </a:rPr>
              <a:t>                    if (</a:t>
            </a:r>
            <a:r>
              <a:rPr lang="en-US" sz="1050" b="1" dirty="0" err="1">
                <a:latin typeface="Consolas"/>
                <a:cs typeface="Consolas"/>
              </a:rPr>
              <a:t>i</a:t>
            </a:r>
            <a:r>
              <a:rPr lang="en-US" sz="1050" b="1" dirty="0">
                <a:latin typeface="Consolas"/>
                <a:cs typeface="Consolas"/>
              </a:rPr>
              <a:t> &lt; </a:t>
            </a:r>
            <a:r>
              <a:rPr lang="en-US" sz="1050" b="1" dirty="0" err="1">
                <a:latin typeface="Consolas"/>
                <a:cs typeface="Consolas"/>
              </a:rPr>
              <a:t>littleTodos.length</a:t>
            </a:r>
            <a:r>
              <a:rPr lang="en-US" sz="1050" b="1" dirty="0">
                <a:latin typeface="Consolas"/>
                <a:cs typeface="Consolas"/>
              </a:rPr>
              <a:t>) {</a:t>
            </a:r>
          </a:p>
          <a:p>
            <a:pPr marL="0" indent="0">
              <a:buNone/>
            </a:pPr>
            <a:r>
              <a:rPr lang="en-US" sz="1050" b="1" dirty="0">
                <a:latin typeface="Consolas"/>
                <a:cs typeface="Consolas"/>
              </a:rPr>
              <a:t>                        </a:t>
            </a:r>
            <a:r>
              <a:rPr lang="en-US" sz="1050" b="1" dirty="0" err="1">
                <a:latin typeface="Consolas"/>
                <a:cs typeface="Consolas"/>
              </a:rPr>
              <a:t>var</a:t>
            </a:r>
            <a:r>
              <a:rPr lang="en-US" sz="1050" b="1" dirty="0">
                <a:latin typeface="Consolas"/>
                <a:cs typeface="Consolas"/>
              </a:rPr>
              <a:t> </a:t>
            </a:r>
            <a:r>
              <a:rPr lang="en-US" sz="1050" b="1" dirty="0" err="1">
                <a:latin typeface="Consolas"/>
                <a:cs typeface="Consolas"/>
              </a:rPr>
              <a:t>littleTodo</a:t>
            </a:r>
            <a:r>
              <a:rPr lang="en-US" sz="1050" b="1" dirty="0">
                <a:latin typeface="Consolas"/>
                <a:cs typeface="Consolas"/>
              </a:rPr>
              <a:t> = </a:t>
            </a:r>
            <a:r>
              <a:rPr lang="en-US" sz="1050" b="1" dirty="0" err="1">
                <a:latin typeface="Consolas"/>
                <a:cs typeface="Consolas"/>
              </a:rPr>
              <a:t>littleTodos</a:t>
            </a:r>
            <a:r>
              <a:rPr lang="en-US" sz="1050" b="1" dirty="0">
                <a:latin typeface="Consolas"/>
                <a:cs typeface="Consolas"/>
              </a:rPr>
              <a:t>[</a:t>
            </a:r>
            <a:r>
              <a:rPr lang="en-US" sz="1050" b="1" dirty="0" err="1">
                <a:latin typeface="Consolas"/>
                <a:cs typeface="Consolas"/>
              </a:rPr>
              <a:t>i</a:t>
            </a:r>
            <a:r>
              <a:rPr lang="en-US" sz="1050" b="1" dirty="0">
                <a:latin typeface="Consolas"/>
                <a:cs typeface="Consolas"/>
              </a:rPr>
              <a:t>];</a:t>
            </a:r>
          </a:p>
          <a:p>
            <a:pPr marL="0" indent="0">
              <a:buNone/>
            </a:pPr>
            <a:r>
              <a:rPr lang="en-US" sz="1050" b="1" dirty="0">
                <a:latin typeface="Consolas"/>
                <a:cs typeface="Consolas"/>
              </a:rPr>
              <a:t>                        </a:t>
            </a:r>
            <a:r>
              <a:rPr lang="en-US" sz="1050" b="1" dirty="0" err="1">
                <a:latin typeface="Consolas"/>
                <a:cs typeface="Consolas"/>
              </a:rPr>
              <a:t>littleTodo.BigTodoId</a:t>
            </a:r>
            <a:r>
              <a:rPr lang="en-US" sz="1050" b="1" dirty="0">
                <a:latin typeface="Consolas"/>
                <a:cs typeface="Consolas"/>
              </a:rPr>
              <a:t> = </a:t>
            </a:r>
            <a:r>
              <a:rPr lang="en-US" sz="1050" b="1" dirty="0" err="1">
                <a:latin typeface="Consolas"/>
                <a:cs typeface="Consolas"/>
              </a:rPr>
              <a:t>item.id</a:t>
            </a:r>
            <a:r>
              <a:rPr lang="en-US" sz="1050" b="1" dirty="0">
                <a:latin typeface="Consolas"/>
                <a:cs typeface="Consolas"/>
              </a:rPr>
              <a:t>;</a:t>
            </a:r>
          </a:p>
          <a:p>
            <a:pPr marL="0" indent="0">
              <a:buNone/>
            </a:pPr>
            <a:r>
              <a:rPr lang="en-US" sz="1050" b="1" dirty="0">
                <a:latin typeface="Consolas"/>
                <a:cs typeface="Consolas"/>
              </a:rPr>
              <a:t>                        </a:t>
            </a:r>
            <a:r>
              <a:rPr lang="en-US" sz="1050" b="1" dirty="0" err="1">
                <a:latin typeface="Consolas"/>
                <a:cs typeface="Consolas"/>
              </a:rPr>
              <a:t>littleTodo.LittleTodoOrder</a:t>
            </a:r>
            <a:r>
              <a:rPr lang="en-US" sz="1050" b="1" dirty="0">
                <a:latin typeface="Consolas"/>
                <a:cs typeface="Consolas"/>
              </a:rPr>
              <a:t> = </a:t>
            </a:r>
            <a:r>
              <a:rPr lang="en-US" sz="1050" b="1" dirty="0" err="1">
                <a:latin typeface="Consolas"/>
                <a:cs typeface="Consolas"/>
              </a:rPr>
              <a:t>i</a:t>
            </a:r>
            <a:r>
              <a:rPr lang="en-US" sz="1050" b="1" dirty="0">
                <a:latin typeface="Consolas"/>
                <a:cs typeface="Consolas"/>
              </a:rPr>
              <a:t>;</a:t>
            </a:r>
          </a:p>
          <a:p>
            <a:pPr marL="0" indent="0">
              <a:buNone/>
            </a:pPr>
            <a:r>
              <a:rPr lang="en-US" sz="1050" b="1" dirty="0">
                <a:latin typeface="Consolas"/>
                <a:cs typeface="Consolas"/>
              </a:rPr>
              <a:t>                        </a:t>
            </a:r>
            <a:r>
              <a:rPr lang="en-US" sz="1050" b="1" dirty="0" err="1">
                <a:latin typeface="Consolas"/>
                <a:cs typeface="Consolas"/>
              </a:rPr>
              <a:t>tables.getTable</a:t>
            </a:r>
            <a:r>
              <a:rPr lang="en-US" sz="1050" b="1" dirty="0">
                <a:latin typeface="Consolas"/>
                <a:cs typeface="Consolas"/>
              </a:rPr>
              <a:t>('</a:t>
            </a:r>
            <a:r>
              <a:rPr lang="en-US" sz="1050" b="1" dirty="0" err="1">
                <a:latin typeface="Consolas"/>
                <a:cs typeface="Consolas"/>
              </a:rPr>
              <a:t>LittleTodo</a:t>
            </a:r>
            <a:r>
              <a:rPr lang="en-US" sz="1050" b="1" dirty="0">
                <a:latin typeface="Consolas"/>
                <a:cs typeface="Consolas"/>
              </a:rPr>
              <a:t>').insert(</a:t>
            </a:r>
            <a:r>
              <a:rPr lang="en-US" sz="1050" b="1" dirty="0" err="1">
                <a:latin typeface="Consolas"/>
                <a:cs typeface="Consolas"/>
              </a:rPr>
              <a:t>littleTodo</a:t>
            </a:r>
            <a:r>
              <a:rPr lang="en-US" sz="1050" b="1" dirty="0">
                <a:latin typeface="Consolas"/>
                <a:cs typeface="Consolas"/>
              </a:rPr>
              <a:t>, {</a:t>
            </a:r>
          </a:p>
          <a:p>
            <a:pPr marL="0" indent="0">
              <a:buNone/>
            </a:pPr>
            <a:r>
              <a:rPr lang="en-US" sz="1050" b="1" dirty="0">
                <a:latin typeface="Consolas"/>
                <a:cs typeface="Consolas"/>
              </a:rPr>
              <a:t>                            success: function () {</a:t>
            </a:r>
          </a:p>
          <a:p>
            <a:pPr marL="0" indent="0">
              <a:buNone/>
            </a:pPr>
            <a:r>
              <a:rPr lang="en-US" sz="1050" b="1" dirty="0">
                <a:latin typeface="Consolas"/>
                <a:cs typeface="Consolas"/>
              </a:rPr>
              <a:t>                                </a:t>
            </a:r>
            <a:r>
              <a:rPr lang="en-US" sz="1050" b="1" dirty="0" err="1">
                <a:latin typeface="Consolas"/>
                <a:cs typeface="Consolas"/>
              </a:rPr>
              <a:t>item.LittleTodos.push</a:t>
            </a:r>
            <a:r>
              <a:rPr lang="en-US" sz="1050" b="1" dirty="0">
                <a:latin typeface="Consolas"/>
                <a:cs typeface="Consolas"/>
              </a:rPr>
              <a:t>(</a:t>
            </a:r>
            <a:r>
              <a:rPr lang="en-US" sz="1050" b="1" dirty="0" err="1">
                <a:latin typeface="Consolas"/>
                <a:cs typeface="Consolas"/>
              </a:rPr>
              <a:t>littleTodo</a:t>
            </a:r>
            <a:r>
              <a:rPr lang="en-US" sz="1050" b="1" dirty="0">
                <a:latin typeface="Consolas"/>
                <a:cs typeface="Consolas"/>
              </a:rPr>
              <a:t>);</a:t>
            </a:r>
          </a:p>
          <a:p>
            <a:pPr marL="0" indent="0">
              <a:buNone/>
            </a:pPr>
            <a:r>
              <a:rPr lang="en-US" sz="1050" b="1" dirty="0">
                <a:latin typeface="Consolas"/>
                <a:cs typeface="Consolas"/>
              </a:rPr>
              <a:t>                                </a:t>
            </a:r>
            <a:r>
              <a:rPr lang="en-US" sz="1050" b="1" dirty="0" err="1">
                <a:latin typeface="Consolas"/>
                <a:cs typeface="Consolas"/>
              </a:rPr>
              <a:t>i</a:t>
            </a:r>
            <a:r>
              <a:rPr lang="en-US" sz="1050" b="1" dirty="0">
                <a:latin typeface="Consolas"/>
                <a:cs typeface="Consolas"/>
              </a:rPr>
              <a:t>++;</a:t>
            </a:r>
          </a:p>
          <a:p>
            <a:pPr marL="0" indent="0">
              <a:buNone/>
            </a:pPr>
            <a:r>
              <a:rPr lang="en-US" sz="1050" b="1" dirty="0">
                <a:latin typeface="Consolas"/>
                <a:cs typeface="Consolas"/>
              </a:rPr>
              <a:t>                                </a:t>
            </a:r>
            <a:r>
              <a:rPr lang="en-US" sz="1050" b="1" dirty="0" err="1">
                <a:latin typeface="Consolas"/>
                <a:cs typeface="Consolas"/>
              </a:rPr>
              <a:t>insertNext</a:t>
            </a:r>
            <a:r>
              <a:rPr lang="en-US" sz="1050" b="1" dirty="0">
                <a:latin typeface="Consolas"/>
                <a:cs typeface="Consolas"/>
              </a:rPr>
              <a:t>();</a:t>
            </a:r>
          </a:p>
          <a:p>
            <a:pPr marL="0" indent="0">
              <a:buNone/>
            </a:pPr>
            <a:r>
              <a:rPr lang="en-US" sz="1050" b="1" dirty="0">
                <a:latin typeface="Consolas"/>
                <a:cs typeface="Consolas"/>
              </a:rPr>
              <a:t>                            }</a:t>
            </a:r>
          </a:p>
          <a:p>
            <a:pPr marL="0" indent="0">
              <a:buNone/>
            </a:pPr>
            <a:r>
              <a:rPr lang="en-US" sz="1050" b="1" dirty="0">
                <a:latin typeface="Consolas"/>
                <a:cs typeface="Consolas"/>
              </a:rPr>
              <a:t>                        });</a:t>
            </a:r>
          </a:p>
          <a:p>
            <a:pPr marL="0" indent="0">
              <a:buNone/>
            </a:pPr>
            <a:r>
              <a:rPr lang="en-US" sz="1050" b="1" dirty="0">
                <a:latin typeface="Consolas"/>
                <a:cs typeface="Consolas"/>
              </a:rPr>
              <a:t>                    } else {</a:t>
            </a:r>
          </a:p>
          <a:p>
            <a:pPr marL="0" indent="0">
              <a:buNone/>
            </a:pPr>
            <a:r>
              <a:rPr lang="en-US" sz="1050" b="1" dirty="0">
                <a:latin typeface="Consolas"/>
                <a:cs typeface="Consolas"/>
              </a:rPr>
              <a:t>                        </a:t>
            </a:r>
            <a:r>
              <a:rPr lang="en-US" sz="1050" b="1" dirty="0" err="1">
                <a:latin typeface="Consolas"/>
                <a:cs typeface="Consolas"/>
              </a:rPr>
              <a:t>request.respond</a:t>
            </a:r>
            <a:r>
              <a:rPr lang="en-US" sz="1050" b="1" dirty="0">
                <a:latin typeface="Consolas"/>
                <a:cs typeface="Consolas"/>
              </a:rPr>
              <a:t>();</a:t>
            </a:r>
          </a:p>
          <a:p>
            <a:pPr marL="0" indent="0">
              <a:buNone/>
            </a:pPr>
            <a:r>
              <a:rPr lang="en-US" sz="1050" b="1" dirty="0">
                <a:latin typeface="Consolas"/>
                <a:cs typeface="Consolas"/>
              </a:rPr>
              <a:t>                    }</a:t>
            </a:r>
          </a:p>
          <a:p>
            <a:pPr marL="0" indent="0">
              <a:buNone/>
            </a:pPr>
            <a:r>
              <a:rPr lang="en-US" sz="1050" b="1" dirty="0">
                <a:latin typeface="Consolas"/>
                <a:cs typeface="Consolas"/>
              </a:rPr>
              <a:t>                };</a:t>
            </a:r>
          </a:p>
          <a:p>
            <a:pPr marL="0" indent="0">
              <a:buNone/>
            </a:pPr>
            <a:r>
              <a:rPr lang="en-US" sz="1050" b="1" dirty="0">
                <a:latin typeface="Consolas"/>
                <a:cs typeface="Consolas"/>
              </a:rPr>
              <a:t>                </a:t>
            </a:r>
            <a:r>
              <a:rPr lang="en-US" sz="1050" b="1" dirty="0" err="1">
                <a:latin typeface="Consolas"/>
                <a:cs typeface="Consolas"/>
              </a:rPr>
              <a:t>insertNext</a:t>
            </a:r>
            <a:r>
              <a:rPr lang="en-US" sz="1050" b="1" dirty="0">
                <a:latin typeface="Consolas"/>
                <a:cs typeface="Consolas"/>
              </a:rPr>
              <a:t>();</a:t>
            </a:r>
          </a:p>
          <a:p>
            <a:pPr marL="0" indent="0">
              <a:buNone/>
            </a:pPr>
            <a:r>
              <a:rPr lang="en-US" sz="1050" b="1" dirty="0">
                <a:latin typeface="Consolas"/>
                <a:cs typeface="Consolas"/>
              </a:rPr>
              <a:t>            }</a:t>
            </a:r>
          </a:p>
          <a:p>
            <a:pPr marL="0" indent="0">
              <a:buNone/>
            </a:pPr>
            <a:r>
              <a:rPr lang="en-US" sz="1050" b="1" dirty="0">
                <a:latin typeface="Consolas"/>
                <a:cs typeface="Consolas"/>
              </a:rPr>
              <a:t>        }</a:t>
            </a:r>
          </a:p>
          <a:p>
            <a:pPr marL="0" indent="0">
              <a:buNone/>
            </a:pPr>
            <a:r>
              <a:rPr lang="en-US" sz="1050" b="1" dirty="0">
                <a:latin typeface="Consolas"/>
                <a:cs typeface="Consolas"/>
              </a:rPr>
              <a:t>    });</a:t>
            </a:r>
          </a:p>
          <a:p>
            <a:pPr marL="0" indent="0">
              <a:buNone/>
            </a:pPr>
            <a:r>
              <a:rPr lang="en-US" sz="1050" b="1" dirty="0">
                <a:latin typeface="Consolas"/>
                <a:cs typeface="Consolas"/>
              </a:rPr>
              <a:t>}</a:t>
            </a:r>
            <a:endParaRPr lang="en-US" sz="1000" b="1" dirty="0">
              <a:latin typeface="Consolas"/>
              <a:cs typeface="Consolas"/>
            </a:endParaRPr>
          </a:p>
        </p:txBody>
      </p:sp>
      <p:sp>
        <p:nvSpPr>
          <p:cNvPr id="3" name="Rectangle 2"/>
          <p:cNvSpPr/>
          <p:nvPr/>
        </p:nvSpPr>
        <p:spPr bwMode="auto">
          <a:xfrm>
            <a:off x="579437" y="1592262"/>
            <a:ext cx="2819400" cy="685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493837" y="3192462"/>
            <a:ext cx="4572000" cy="27432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493837" y="5935662"/>
            <a:ext cx="1066800" cy="3048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0027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Remember API call #s when </a:t>
            </a:r>
            <a:br>
              <a:rPr lang="en-US" dirty="0" smtClean="0">
                <a:solidFill>
                  <a:srgbClr val="292929"/>
                </a:solidFill>
              </a:rPr>
            </a:br>
            <a:r>
              <a:rPr lang="en-US" dirty="0" smtClean="0">
                <a:solidFill>
                  <a:srgbClr val="292929"/>
                </a:solidFill>
              </a:rPr>
              <a:t>considering client side one-to-many</a:t>
            </a:r>
            <a:endParaRPr lang="en-US" dirty="0">
              <a:solidFill>
                <a:srgbClr val="292929"/>
              </a:solidFill>
            </a:endParaRPr>
          </a:p>
        </p:txBody>
      </p:sp>
    </p:spTree>
    <p:extLst>
      <p:ext uri="{BB962C8B-B14F-4D97-AF65-F5344CB8AC3E}">
        <p14:creationId xmlns:p14="http://schemas.microsoft.com/office/powerpoint/2010/main" val="96071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Paging Data</a:t>
            </a:r>
            <a:endParaRPr lang="en-US" dirty="0">
              <a:solidFill>
                <a:srgbClr val="FFFFFF"/>
              </a:solidFill>
            </a:endParaRPr>
          </a:p>
        </p:txBody>
      </p:sp>
    </p:spTree>
    <p:extLst>
      <p:ext uri="{BB962C8B-B14F-4D97-AF65-F5344CB8AC3E}">
        <p14:creationId xmlns:p14="http://schemas.microsoft.com/office/powerpoint/2010/main" val="108119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You don’t need a different Mobile Service for each platform!</a:t>
            </a:r>
            <a:endParaRPr lang="en-US" dirty="0">
              <a:solidFill>
                <a:srgbClr val="292929"/>
              </a:solidFill>
            </a:endParaRPr>
          </a:p>
        </p:txBody>
      </p:sp>
    </p:spTree>
    <p:extLst>
      <p:ext uri="{BB962C8B-B14F-4D97-AF65-F5344CB8AC3E}">
        <p14:creationId xmlns:p14="http://schemas.microsoft.com/office/powerpoint/2010/main" val="106994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Client</a:t>
            </a:r>
            <a:br>
              <a:rPr lang="en-US" dirty="0" smtClean="0">
                <a:solidFill>
                  <a:srgbClr val="292929"/>
                </a:solidFill>
              </a:rPr>
            </a:br>
            <a:r>
              <a:rPr lang="en-US" dirty="0" smtClean="0">
                <a:solidFill>
                  <a:srgbClr val="292929"/>
                </a:solidFill>
              </a:rPr>
              <a:t>Server</a:t>
            </a:r>
            <a:endParaRPr lang="en-US" dirty="0">
              <a:solidFill>
                <a:srgbClr val="292929"/>
              </a:solidFill>
            </a:endParaRPr>
          </a:p>
        </p:txBody>
      </p:sp>
    </p:spTree>
    <p:extLst>
      <p:ext uri="{BB962C8B-B14F-4D97-AF65-F5344CB8AC3E}">
        <p14:creationId xmlns:p14="http://schemas.microsoft.com/office/powerpoint/2010/main" val="383909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Client</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latin typeface="Consolas"/>
                <a:cs typeface="Consolas"/>
              </a:rPr>
              <a:t>C#:</a:t>
            </a:r>
          </a:p>
          <a:p>
            <a:pPr marL="0" indent="0">
              <a:buNone/>
            </a:pPr>
            <a:r>
              <a:rPr lang="en-US" sz="1400" b="1" dirty="0" err="1" smtClean="0">
                <a:latin typeface="Consolas"/>
                <a:cs typeface="Consolas"/>
              </a:rPr>
              <a:t>IMobileServiceTableQuery</a:t>
            </a:r>
            <a:r>
              <a:rPr lang="en-US" sz="1400" b="1" dirty="0">
                <a:latin typeface="Consolas"/>
                <a:cs typeface="Consolas"/>
              </a:rPr>
              <a:t>&lt;</a:t>
            </a:r>
            <a:r>
              <a:rPr lang="en-US" sz="1400" b="1" dirty="0" err="1">
                <a:latin typeface="Consolas"/>
                <a:cs typeface="Consolas"/>
              </a:rPr>
              <a:t>TodoItem</a:t>
            </a:r>
            <a:r>
              <a:rPr lang="en-US" sz="1400" b="1" dirty="0">
                <a:latin typeface="Consolas"/>
                <a:cs typeface="Consolas"/>
              </a:rPr>
              <a:t>&gt; query = </a:t>
            </a:r>
            <a:r>
              <a:rPr lang="en-US" sz="1400" b="1" dirty="0" err="1">
                <a:latin typeface="Consolas"/>
                <a:cs typeface="Consolas"/>
              </a:rPr>
              <a:t>todoTable</a:t>
            </a:r>
            <a:endParaRPr lang="en-US" sz="1400" b="1" dirty="0">
              <a:latin typeface="Consolas"/>
              <a:cs typeface="Consolas"/>
            </a:endParaRPr>
          </a:p>
          <a:p>
            <a:pPr marL="0" indent="0">
              <a:buNone/>
            </a:pPr>
            <a:r>
              <a:rPr lang="en-US" sz="1400" b="1" dirty="0">
                <a:latin typeface="Consolas"/>
                <a:cs typeface="Consolas"/>
              </a:rPr>
              <a:t>                   .Where(</a:t>
            </a:r>
            <a:r>
              <a:rPr lang="en-US" sz="1400" b="1" dirty="0" err="1">
                <a:latin typeface="Consolas"/>
                <a:cs typeface="Consolas"/>
              </a:rPr>
              <a:t>todoItem</a:t>
            </a:r>
            <a:r>
              <a:rPr lang="en-US" sz="1400" b="1" dirty="0">
                <a:latin typeface="Consolas"/>
                <a:cs typeface="Consolas"/>
              </a:rPr>
              <a:t> =&gt; </a:t>
            </a:r>
            <a:r>
              <a:rPr lang="en-US" sz="1400" b="1" dirty="0" err="1">
                <a:latin typeface="Consolas"/>
                <a:cs typeface="Consolas"/>
              </a:rPr>
              <a:t>todoItem.Complete</a:t>
            </a:r>
            <a:r>
              <a:rPr lang="en-US" sz="1400" b="1" dirty="0">
                <a:latin typeface="Consolas"/>
                <a:cs typeface="Consolas"/>
              </a:rPr>
              <a:t> == false)</a:t>
            </a:r>
          </a:p>
          <a:p>
            <a:pPr marL="0" indent="0">
              <a:buNone/>
            </a:pPr>
            <a:r>
              <a:rPr lang="en-US" sz="1400" b="1" dirty="0">
                <a:latin typeface="Consolas"/>
                <a:cs typeface="Consolas"/>
              </a:rPr>
              <a:t>                   .Skip(3)</a:t>
            </a:r>
          </a:p>
          <a:p>
            <a:pPr marL="0" indent="0">
              <a:buNone/>
            </a:pPr>
            <a:r>
              <a:rPr lang="en-US" sz="1400" b="1" dirty="0">
                <a:latin typeface="Consolas"/>
                <a:cs typeface="Consolas"/>
              </a:rPr>
              <a:t>                   .Take(3);</a:t>
            </a:r>
          </a:p>
          <a:p>
            <a:pPr marL="0" indent="0">
              <a:buNone/>
            </a:pPr>
            <a:r>
              <a:rPr lang="en-US" sz="1400" b="1" dirty="0" smtClean="0">
                <a:latin typeface="Consolas"/>
                <a:cs typeface="Consolas"/>
              </a:rPr>
              <a:t>items </a:t>
            </a:r>
            <a:r>
              <a:rPr lang="en-US" sz="1400" b="1" dirty="0">
                <a:latin typeface="Consolas"/>
                <a:cs typeface="Consolas"/>
              </a:rPr>
              <a:t>= await </a:t>
            </a:r>
            <a:r>
              <a:rPr lang="en-US" sz="1400" b="1" dirty="0" err="1">
                <a:latin typeface="Consolas"/>
                <a:cs typeface="Consolas"/>
              </a:rPr>
              <a:t>query.ToCollectionAsync</a:t>
            </a:r>
            <a:r>
              <a:rPr lang="en-US" sz="1400" b="1" dirty="0">
                <a:latin typeface="Consolas"/>
                <a:cs typeface="Consolas"/>
              </a:rPr>
              <a:t>();</a:t>
            </a:r>
          </a:p>
          <a:p>
            <a:pPr marL="0" indent="0">
              <a:buNone/>
            </a:pPr>
            <a:r>
              <a:rPr lang="en-US" sz="1400" b="1" dirty="0" err="1" smtClean="0">
                <a:latin typeface="Consolas"/>
                <a:cs typeface="Consolas"/>
              </a:rPr>
              <a:t>ListItems.ItemsSource</a:t>
            </a:r>
            <a:r>
              <a:rPr lang="en-US" sz="1400" b="1" dirty="0" smtClean="0">
                <a:latin typeface="Consolas"/>
                <a:cs typeface="Consolas"/>
              </a:rPr>
              <a:t> </a:t>
            </a:r>
            <a:r>
              <a:rPr lang="en-US" sz="1400" b="1" dirty="0">
                <a:latin typeface="Consolas"/>
                <a:cs typeface="Consolas"/>
              </a:rPr>
              <a:t>= items</a:t>
            </a:r>
            <a:r>
              <a:rPr lang="en-US" sz="1400" b="1" dirty="0" smtClean="0">
                <a:latin typeface="Consolas"/>
                <a:cs typeface="Consolas"/>
              </a:rPr>
              <a:t>;</a:t>
            </a:r>
          </a:p>
          <a:p>
            <a:pPr marL="0" indent="0">
              <a:buNone/>
            </a:pPr>
            <a:endParaRPr lang="en-US" sz="1400" b="1" dirty="0">
              <a:latin typeface="Consolas"/>
              <a:cs typeface="Consolas"/>
            </a:endParaRPr>
          </a:p>
          <a:p>
            <a:pPr marL="0" indent="0">
              <a:buNone/>
            </a:pPr>
            <a:r>
              <a:rPr lang="en-US" sz="1600" b="1" dirty="0" err="1" smtClean="0">
                <a:latin typeface="Consolas"/>
                <a:cs typeface="Consolas"/>
              </a:rPr>
              <a:t>iOS</a:t>
            </a:r>
            <a:r>
              <a:rPr lang="en-US" sz="1600" b="1" dirty="0" smtClean="0">
                <a:latin typeface="Consolas"/>
                <a:cs typeface="Consolas"/>
              </a:rPr>
              <a:t>:</a:t>
            </a:r>
          </a:p>
          <a:p>
            <a:pPr marL="0" indent="0">
              <a:buNone/>
            </a:pPr>
            <a:r>
              <a:rPr lang="en-US" sz="1400" b="1" dirty="0" err="1">
                <a:latin typeface="Consolas"/>
                <a:cs typeface="Consolas"/>
              </a:rPr>
              <a:t>NSPredicate</a:t>
            </a:r>
            <a:r>
              <a:rPr lang="en-US" sz="1400" b="1" dirty="0">
                <a:latin typeface="Consolas"/>
                <a:cs typeface="Consolas"/>
              </a:rPr>
              <a:t> * predicate = [</a:t>
            </a:r>
            <a:r>
              <a:rPr lang="en-US" sz="1400" b="1" dirty="0" err="1">
                <a:latin typeface="Consolas"/>
                <a:cs typeface="Consolas"/>
              </a:rPr>
              <a:t>NSPredicate</a:t>
            </a:r>
            <a:r>
              <a:rPr lang="en-US" sz="1400" b="1" dirty="0">
                <a:latin typeface="Consolas"/>
                <a:cs typeface="Consolas"/>
              </a:rPr>
              <a:t> </a:t>
            </a:r>
            <a:r>
              <a:rPr lang="en-US" sz="1400" b="1" dirty="0" err="1">
                <a:latin typeface="Consolas"/>
                <a:cs typeface="Consolas"/>
              </a:rPr>
              <a:t>predicateWithFormat</a:t>
            </a:r>
            <a:r>
              <a:rPr lang="en-US" sz="1400" b="1" dirty="0">
                <a:latin typeface="Consolas"/>
                <a:cs typeface="Consolas"/>
              </a:rPr>
              <a:t>:@"complete == NO"];</a:t>
            </a:r>
          </a:p>
          <a:p>
            <a:pPr marL="0" indent="0">
              <a:buNone/>
            </a:pPr>
            <a:r>
              <a:rPr lang="en-US" sz="1400" b="1" dirty="0">
                <a:latin typeface="Consolas"/>
                <a:cs typeface="Consolas"/>
              </a:rPr>
              <a:t>MSQuery * query = [</a:t>
            </a:r>
            <a:r>
              <a:rPr lang="en-US" sz="1400" b="1" dirty="0" err="1">
                <a:latin typeface="Consolas"/>
                <a:cs typeface="Consolas"/>
              </a:rPr>
              <a:t>self.table</a:t>
            </a:r>
            <a:r>
              <a:rPr lang="en-US" sz="1400" b="1" dirty="0">
                <a:latin typeface="Consolas"/>
                <a:cs typeface="Consolas"/>
              </a:rPr>
              <a:t> </a:t>
            </a:r>
            <a:r>
              <a:rPr lang="en-US" sz="1400" b="1" dirty="0" err="1">
                <a:latin typeface="Consolas"/>
                <a:cs typeface="Consolas"/>
              </a:rPr>
              <a:t>queryWithPredicate:predicate</a:t>
            </a:r>
            <a:r>
              <a:rPr lang="en-US" sz="1400" b="1" dirty="0">
                <a:latin typeface="Consolas"/>
                <a:cs typeface="Consolas"/>
              </a:rPr>
              <a:t>];</a:t>
            </a:r>
          </a:p>
          <a:p>
            <a:pPr marL="0" indent="0">
              <a:buNone/>
            </a:pPr>
            <a:r>
              <a:rPr lang="en-US" sz="1400" b="1" dirty="0" err="1">
                <a:latin typeface="Consolas"/>
                <a:cs typeface="Consolas"/>
              </a:rPr>
              <a:t>query.includeTotalCount</a:t>
            </a:r>
            <a:r>
              <a:rPr lang="en-US" sz="1400" b="1" dirty="0">
                <a:latin typeface="Consolas"/>
                <a:cs typeface="Consolas"/>
              </a:rPr>
              <a:t> = YES; // Request the total item count</a:t>
            </a:r>
          </a:p>
          <a:p>
            <a:pPr marL="0" indent="0">
              <a:buNone/>
            </a:pPr>
            <a:endParaRPr lang="en-US" sz="1400" b="1" dirty="0">
              <a:latin typeface="Consolas"/>
              <a:cs typeface="Consolas"/>
            </a:endParaRPr>
          </a:p>
          <a:p>
            <a:pPr marL="0" indent="0">
              <a:buNone/>
            </a:pPr>
            <a:r>
              <a:rPr lang="en-US" sz="1400" b="1" dirty="0" err="1">
                <a:latin typeface="Consolas"/>
                <a:cs typeface="Consolas"/>
              </a:rPr>
              <a:t>query.fetchOffset</a:t>
            </a:r>
            <a:r>
              <a:rPr lang="en-US" sz="1400" b="1" dirty="0">
                <a:latin typeface="Consolas"/>
                <a:cs typeface="Consolas"/>
              </a:rPr>
              <a:t> = 3;</a:t>
            </a:r>
          </a:p>
          <a:p>
            <a:pPr marL="0" indent="0">
              <a:buNone/>
            </a:pPr>
            <a:r>
              <a:rPr lang="en-US" sz="1400" b="1" dirty="0" err="1">
                <a:latin typeface="Consolas"/>
                <a:cs typeface="Consolas"/>
              </a:rPr>
              <a:t>query.fetchLimit</a:t>
            </a:r>
            <a:r>
              <a:rPr lang="en-US" sz="1400" b="1" dirty="0">
                <a:latin typeface="Consolas"/>
                <a:cs typeface="Consolas"/>
              </a:rPr>
              <a:t> = 3;</a:t>
            </a:r>
          </a:p>
          <a:p>
            <a:pPr marL="0" indent="0">
              <a:buNone/>
            </a:pPr>
            <a:endParaRPr lang="en-US" sz="1400" b="1" dirty="0">
              <a:latin typeface="Consolas"/>
              <a:cs typeface="Consolas"/>
            </a:endParaRPr>
          </a:p>
          <a:p>
            <a:pPr marL="0" indent="0">
              <a:buNone/>
            </a:pPr>
            <a:r>
              <a:rPr lang="en-US" sz="1400" b="1" dirty="0">
                <a:latin typeface="Consolas"/>
                <a:cs typeface="Consolas"/>
              </a:rPr>
              <a:t>[query </a:t>
            </a:r>
            <a:r>
              <a:rPr lang="en-US" sz="1400" b="1" dirty="0" err="1">
                <a:latin typeface="Consolas"/>
                <a:cs typeface="Consolas"/>
              </a:rPr>
              <a:t>readWithCompletion</a:t>
            </a:r>
            <a:r>
              <a:rPr lang="en-US" sz="1400" b="1" dirty="0">
                <a:latin typeface="Consolas"/>
                <a:cs typeface="Consolas"/>
              </a:rPr>
              <a:t>:^(</a:t>
            </a:r>
            <a:r>
              <a:rPr lang="en-US" sz="1400" b="1" dirty="0" err="1">
                <a:latin typeface="Consolas"/>
                <a:cs typeface="Consolas"/>
              </a:rPr>
              <a:t>NSArray</a:t>
            </a:r>
            <a:r>
              <a:rPr lang="en-US" sz="1400" b="1" dirty="0">
                <a:latin typeface="Consolas"/>
                <a:cs typeface="Consolas"/>
              </a:rPr>
              <a:t> *results, </a:t>
            </a:r>
            <a:r>
              <a:rPr lang="en-US" sz="1400" b="1" dirty="0" err="1">
                <a:latin typeface="Consolas"/>
                <a:cs typeface="Consolas"/>
              </a:rPr>
              <a:t>NSInteger</a:t>
            </a:r>
            <a:r>
              <a:rPr lang="en-US" sz="1400" b="1" dirty="0">
                <a:latin typeface="Consolas"/>
                <a:cs typeface="Consolas"/>
              </a:rPr>
              <a:t> </a:t>
            </a:r>
            <a:r>
              <a:rPr lang="en-US" sz="1400" b="1" dirty="0" err="1">
                <a:latin typeface="Consolas"/>
                <a:cs typeface="Consolas"/>
              </a:rPr>
              <a:t>totalCount</a:t>
            </a:r>
            <a:r>
              <a:rPr lang="en-US" sz="1400" b="1" dirty="0">
                <a:latin typeface="Consolas"/>
                <a:cs typeface="Consolas"/>
              </a:rPr>
              <a:t>, </a:t>
            </a:r>
            <a:r>
              <a:rPr lang="en-US" sz="1400" b="1" dirty="0" err="1">
                <a:latin typeface="Consolas"/>
                <a:cs typeface="Consolas"/>
              </a:rPr>
              <a:t>NSError</a:t>
            </a:r>
            <a:r>
              <a:rPr lang="en-US" sz="1400" b="1" dirty="0">
                <a:latin typeface="Consolas"/>
                <a:cs typeface="Consolas"/>
              </a:rPr>
              <a:t> *error) </a:t>
            </a:r>
            <a:r>
              <a:rPr lang="en-US" sz="1400" b="1" dirty="0" smtClean="0">
                <a:latin typeface="Consolas"/>
                <a:cs typeface="Consolas"/>
              </a:rPr>
              <a:t>{ …</a:t>
            </a:r>
          </a:p>
          <a:p>
            <a:pPr marL="0" indent="0">
              <a:buNone/>
            </a:pPr>
            <a:endParaRPr lang="en-US" sz="1400" b="1" dirty="0">
              <a:latin typeface="Consolas"/>
              <a:cs typeface="Consolas"/>
            </a:endParaRPr>
          </a:p>
          <a:p>
            <a:pPr marL="0" indent="0">
              <a:buNone/>
            </a:pPr>
            <a:endParaRPr lang="en-US" sz="1400" b="1" dirty="0" smtClean="0">
              <a:latin typeface="Consolas"/>
              <a:cs typeface="Consolas"/>
            </a:endParaRPr>
          </a:p>
          <a:p>
            <a:pPr marL="0" indent="0">
              <a:buNone/>
            </a:pPr>
            <a:r>
              <a:rPr lang="en-US" sz="1600" b="1" dirty="0" smtClean="0">
                <a:latin typeface="Consolas"/>
                <a:cs typeface="Consolas"/>
              </a:rPr>
              <a:t>Android:</a:t>
            </a:r>
          </a:p>
          <a:p>
            <a:pPr marL="0" indent="0">
              <a:buNone/>
            </a:pPr>
            <a:r>
              <a:rPr lang="en-US" sz="1400" b="1" dirty="0" err="1">
                <a:latin typeface="Consolas"/>
                <a:cs typeface="Consolas"/>
              </a:rPr>
              <a:t>mToDoTable.where</a:t>
            </a:r>
            <a:r>
              <a:rPr lang="en-US" sz="1400" b="1" dirty="0">
                <a:latin typeface="Consolas"/>
                <a:cs typeface="Consolas"/>
              </a:rPr>
              <a:t>().field("complete").</a:t>
            </a:r>
            <a:r>
              <a:rPr lang="en-US" sz="1400" b="1" dirty="0" err="1">
                <a:latin typeface="Consolas"/>
                <a:cs typeface="Consolas"/>
              </a:rPr>
              <a:t>eq</a:t>
            </a:r>
            <a:r>
              <a:rPr lang="en-US" sz="1400" b="1" dirty="0">
                <a:latin typeface="Consolas"/>
                <a:cs typeface="Consolas"/>
              </a:rPr>
              <a:t>(false</a:t>
            </a:r>
            <a:r>
              <a:rPr lang="en-US" sz="1400" b="1" dirty="0" smtClean="0">
                <a:latin typeface="Consolas"/>
                <a:cs typeface="Consolas"/>
              </a:rPr>
              <a:t>).skip(3).top</a:t>
            </a:r>
            <a:r>
              <a:rPr lang="en-US" sz="1400" b="1" dirty="0">
                <a:latin typeface="Consolas"/>
                <a:cs typeface="Consolas"/>
              </a:rPr>
              <a:t>(3)</a:t>
            </a:r>
          </a:p>
          <a:p>
            <a:pPr marL="0" indent="0">
              <a:buNone/>
            </a:pPr>
            <a:r>
              <a:rPr lang="en-US" sz="1400" b="1" dirty="0">
                <a:latin typeface="Consolas"/>
                <a:cs typeface="Consolas"/>
              </a:rPr>
              <a:t>            .execute(new </a:t>
            </a:r>
            <a:r>
              <a:rPr lang="en-US" sz="1400" b="1" dirty="0" err="1">
                <a:latin typeface="Consolas"/>
                <a:cs typeface="Consolas"/>
              </a:rPr>
              <a:t>TableQueryCallback</a:t>
            </a:r>
            <a:r>
              <a:rPr lang="en-US" sz="1400" b="1" dirty="0">
                <a:latin typeface="Consolas"/>
                <a:cs typeface="Consolas"/>
              </a:rPr>
              <a:t>&lt;</a:t>
            </a:r>
            <a:r>
              <a:rPr lang="en-US" sz="1400" b="1" dirty="0" err="1">
                <a:latin typeface="Consolas"/>
                <a:cs typeface="Consolas"/>
              </a:rPr>
              <a:t>ToDoItem</a:t>
            </a:r>
            <a:r>
              <a:rPr lang="en-US" sz="1400" b="1" dirty="0">
                <a:latin typeface="Consolas"/>
                <a:cs typeface="Consolas"/>
              </a:rPr>
              <a:t>&gt;() {</a:t>
            </a:r>
          </a:p>
        </p:txBody>
      </p:sp>
      <p:sp>
        <p:nvSpPr>
          <p:cNvPr id="3" name="Rectangle 2"/>
          <p:cNvSpPr/>
          <p:nvPr/>
        </p:nvSpPr>
        <p:spPr bwMode="auto">
          <a:xfrm>
            <a:off x="2179637" y="1744662"/>
            <a:ext cx="4572000" cy="6858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350837" y="3421062"/>
            <a:ext cx="7772400" cy="14478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98437" y="6011862"/>
            <a:ext cx="6248400" cy="3048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3595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450"/>
            <a:ext cx="11887199" cy="912813"/>
          </a:xfrm>
        </p:spPr>
        <p:txBody>
          <a:bodyPr/>
          <a:lstStyle/>
          <a:p>
            <a:r>
              <a:rPr lang="en-US" sz="4800" dirty="0" smtClean="0">
                <a:solidFill>
                  <a:srgbClr val="292929"/>
                </a:solidFill>
              </a:rPr>
              <a:t>Server Scripts</a:t>
            </a:r>
            <a:endParaRPr lang="en-US" sz="4800" dirty="0">
              <a:solidFill>
                <a:srgbClr val="292929"/>
              </a:solidFill>
            </a:endParaRPr>
          </a:p>
        </p:txBody>
      </p:sp>
      <p:sp>
        <p:nvSpPr>
          <p:cNvPr id="5" name="Text Placeholder 4"/>
          <p:cNvSpPr txBox="1">
            <a:spLocks/>
          </p:cNvSpPr>
          <p:nvPr/>
        </p:nvSpPr>
        <p:spPr>
          <a:xfrm>
            <a:off x="274638" y="1216152"/>
            <a:ext cx="11887199" cy="591187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Consolas"/>
                <a:cs typeface="Consolas"/>
              </a:rPr>
              <a:t>Option 1:</a:t>
            </a:r>
          </a:p>
          <a:p>
            <a:pPr marL="0" indent="0">
              <a:buNone/>
            </a:pPr>
            <a:r>
              <a:rPr lang="en-US" sz="2000" b="1" dirty="0" err="1">
                <a:latin typeface="Consolas"/>
                <a:cs typeface="Consolas"/>
              </a:rPr>
              <a:t>query.where</a:t>
            </a:r>
            <a:r>
              <a:rPr lang="en-US" sz="2000" b="1" dirty="0">
                <a:latin typeface="Consolas"/>
                <a:cs typeface="Consolas"/>
              </a:rPr>
              <a:t>({complete: false})</a:t>
            </a:r>
          </a:p>
          <a:p>
            <a:pPr marL="0" indent="0">
              <a:buNone/>
            </a:pPr>
            <a:r>
              <a:rPr lang="en-US" sz="2000" b="1" dirty="0">
                <a:latin typeface="Consolas"/>
                <a:cs typeface="Consolas"/>
              </a:rPr>
              <a:t>     .take(3)</a:t>
            </a:r>
          </a:p>
          <a:p>
            <a:pPr marL="0" indent="0">
              <a:buNone/>
            </a:pPr>
            <a:r>
              <a:rPr lang="en-US" sz="2000" b="1" dirty="0">
                <a:latin typeface="Consolas"/>
                <a:cs typeface="Consolas"/>
              </a:rPr>
              <a:t>     .skip(3)</a:t>
            </a:r>
            <a:r>
              <a:rPr lang="en-US" sz="2000" b="1" dirty="0" smtClean="0">
                <a:latin typeface="Consolas"/>
                <a:cs typeface="Consolas"/>
              </a:rPr>
              <a:t>;</a:t>
            </a:r>
          </a:p>
          <a:p>
            <a:pPr marL="0" indent="0">
              <a:buNone/>
            </a:pPr>
            <a:endParaRPr lang="en-US" sz="2000" b="1" dirty="0">
              <a:latin typeface="Consolas"/>
              <a:cs typeface="Consolas"/>
            </a:endParaRPr>
          </a:p>
          <a:p>
            <a:pPr marL="0" indent="0">
              <a:buNone/>
            </a:pPr>
            <a:r>
              <a:rPr lang="en-US" sz="2400" b="1" dirty="0" smtClean="0">
                <a:latin typeface="Consolas"/>
                <a:cs typeface="Consolas"/>
              </a:rPr>
              <a:t>Option 2:</a:t>
            </a:r>
          </a:p>
          <a:p>
            <a:pPr marL="0" indent="0">
              <a:buNone/>
            </a:pPr>
            <a:r>
              <a:rPr lang="en-US" sz="2000" b="1" dirty="0" err="1">
                <a:latin typeface="Consolas"/>
                <a:cs typeface="Consolas"/>
              </a:rPr>
              <a:t>var</a:t>
            </a:r>
            <a:r>
              <a:rPr lang="en-US" sz="2000" b="1" dirty="0">
                <a:latin typeface="Consolas"/>
                <a:cs typeface="Consolas"/>
              </a:rPr>
              <a:t> q = </a:t>
            </a:r>
            <a:r>
              <a:rPr lang="en-US" sz="2000" b="1" dirty="0" err="1">
                <a:latin typeface="Consolas"/>
                <a:cs typeface="Consolas"/>
              </a:rPr>
              <a:t>query.getComponents</a:t>
            </a:r>
            <a:r>
              <a:rPr lang="en-US" sz="2000" b="1" dirty="0">
                <a:latin typeface="Consolas"/>
                <a:cs typeface="Consolas"/>
              </a:rPr>
              <a:t>();</a:t>
            </a:r>
          </a:p>
          <a:p>
            <a:pPr marL="0" indent="0">
              <a:buNone/>
            </a:pPr>
            <a:r>
              <a:rPr lang="en-US" sz="2000" b="1" dirty="0" err="1">
                <a:latin typeface="Consolas"/>
                <a:cs typeface="Consolas"/>
              </a:rPr>
              <a:t>q.take</a:t>
            </a:r>
            <a:r>
              <a:rPr lang="en-US" sz="2000" b="1" dirty="0">
                <a:latin typeface="Consolas"/>
                <a:cs typeface="Consolas"/>
              </a:rPr>
              <a:t> = 3;</a:t>
            </a:r>
          </a:p>
          <a:p>
            <a:pPr marL="0" indent="0">
              <a:buNone/>
            </a:pPr>
            <a:r>
              <a:rPr lang="en-US" sz="2000" b="1" dirty="0" err="1">
                <a:latin typeface="Consolas"/>
                <a:cs typeface="Consolas"/>
              </a:rPr>
              <a:t>q.skip</a:t>
            </a:r>
            <a:r>
              <a:rPr lang="en-US" sz="2000" b="1" dirty="0">
                <a:latin typeface="Consolas"/>
                <a:cs typeface="Consolas"/>
              </a:rPr>
              <a:t> = 1;</a:t>
            </a:r>
          </a:p>
          <a:p>
            <a:pPr marL="0" indent="0">
              <a:buNone/>
            </a:pPr>
            <a:r>
              <a:rPr lang="en-US" sz="2000" b="1" dirty="0" err="1">
                <a:latin typeface="Consolas"/>
                <a:cs typeface="Consolas"/>
              </a:rPr>
              <a:t>query.setComponents</a:t>
            </a:r>
            <a:r>
              <a:rPr lang="en-US" sz="2000" b="1" dirty="0">
                <a:latin typeface="Consolas"/>
                <a:cs typeface="Consolas"/>
              </a:rPr>
              <a:t>(q)</a:t>
            </a:r>
            <a:r>
              <a:rPr lang="en-US" sz="2000" b="1" dirty="0" smtClean="0">
                <a:latin typeface="Consolas"/>
                <a:cs typeface="Consolas"/>
              </a:rPr>
              <a:t>;</a:t>
            </a:r>
          </a:p>
          <a:p>
            <a:pPr marL="0" indent="0">
              <a:buNone/>
            </a:pPr>
            <a:endParaRPr lang="en-US" sz="2000" b="1" dirty="0">
              <a:latin typeface="Consolas"/>
              <a:cs typeface="Consolas"/>
            </a:endParaRPr>
          </a:p>
          <a:p>
            <a:pPr marL="0" indent="0">
              <a:buNone/>
            </a:pPr>
            <a:r>
              <a:rPr lang="en-US" sz="2400" b="1" dirty="0" smtClean="0">
                <a:latin typeface="Consolas"/>
                <a:cs typeface="Consolas"/>
              </a:rPr>
              <a:t>Option 3:</a:t>
            </a:r>
          </a:p>
          <a:p>
            <a:pPr marL="0" indent="0">
              <a:buNone/>
            </a:pPr>
            <a:r>
              <a:rPr lang="en-US" sz="2000" b="1" dirty="0" err="1">
                <a:latin typeface="Consolas"/>
                <a:cs typeface="Consolas"/>
              </a:rPr>
              <a:t>query.where</a:t>
            </a:r>
            <a:r>
              <a:rPr lang="en-US" sz="2000" b="1" dirty="0">
                <a:latin typeface="Consolas"/>
                <a:cs typeface="Consolas"/>
              </a:rPr>
              <a:t>(function() {</a:t>
            </a:r>
          </a:p>
          <a:p>
            <a:pPr marL="0" indent="0">
              <a:buNone/>
            </a:pPr>
            <a:r>
              <a:rPr lang="en-US" sz="2000" b="1" dirty="0">
                <a:latin typeface="Consolas"/>
                <a:cs typeface="Consolas"/>
              </a:rPr>
              <a:t>	return </a:t>
            </a:r>
            <a:r>
              <a:rPr lang="en-US" sz="2000" b="1" dirty="0" err="1">
                <a:latin typeface="Consolas"/>
                <a:cs typeface="Consolas"/>
              </a:rPr>
              <a:t>this.complete</a:t>
            </a:r>
            <a:r>
              <a:rPr lang="en-US" sz="2000" b="1" dirty="0">
                <a:latin typeface="Consolas"/>
                <a:cs typeface="Consolas"/>
              </a:rPr>
              <a:t> == false})</a:t>
            </a:r>
          </a:p>
          <a:p>
            <a:pPr marL="0" indent="0">
              <a:buNone/>
            </a:pPr>
            <a:r>
              <a:rPr lang="en-US" sz="2000" b="1" dirty="0">
                <a:latin typeface="Consolas"/>
                <a:cs typeface="Consolas"/>
              </a:rPr>
              <a:t>    .take(3)</a:t>
            </a:r>
          </a:p>
          <a:p>
            <a:pPr marL="0" indent="0">
              <a:buNone/>
            </a:pPr>
            <a:r>
              <a:rPr lang="en-US" sz="2000" b="1" dirty="0">
                <a:latin typeface="Consolas"/>
                <a:cs typeface="Consolas"/>
              </a:rPr>
              <a:t>    .skip(3);</a:t>
            </a:r>
          </a:p>
          <a:p>
            <a:pPr marL="0" indent="0">
              <a:buNone/>
            </a:pPr>
            <a:endParaRPr lang="en-US" sz="2000" b="1" dirty="0" smtClean="0">
              <a:latin typeface="Consolas"/>
              <a:cs typeface="Consolas"/>
            </a:endParaRPr>
          </a:p>
          <a:p>
            <a:pPr marL="0" indent="0">
              <a:buNone/>
            </a:pPr>
            <a:endParaRPr lang="en-US" sz="2000" b="1" dirty="0" smtClean="0">
              <a:latin typeface="Consolas"/>
              <a:cs typeface="Consolas"/>
            </a:endParaRPr>
          </a:p>
        </p:txBody>
      </p:sp>
      <p:sp>
        <p:nvSpPr>
          <p:cNvPr id="3" name="Rectangle 2"/>
          <p:cNvSpPr/>
          <p:nvPr/>
        </p:nvSpPr>
        <p:spPr bwMode="auto">
          <a:xfrm>
            <a:off x="274637" y="1668462"/>
            <a:ext cx="4495800" cy="1143000"/>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274637" y="3421062"/>
            <a:ext cx="4572000" cy="1371600"/>
          </a:xfrm>
          <a:prstGeom prst="rect">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4637" y="5554662"/>
            <a:ext cx="5486400" cy="1295400"/>
          </a:xfrm>
          <a:prstGeom prst="rect">
            <a:avLst/>
          </a:prstGeom>
          <a:solidFill>
            <a:schemeClr val="accent5">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942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rgbClr val="FFFFFF"/>
                </a:solidFill>
              </a:rPr>
              <a:t>On-</a:t>
            </a:r>
            <a:r>
              <a:rPr lang="en-US" dirty="0" err="1" smtClean="0">
                <a:solidFill>
                  <a:srgbClr val="FFFFFF"/>
                </a:solidFill>
              </a:rPr>
              <a:t>Prem</a:t>
            </a:r>
            <a:endParaRPr lang="en-US" dirty="0">
              <a:solidFill>
                <a:srgbClr val="FFFFFF"/>
              </a:solidFill>
            </a:endParaRPr>
          </a:p>
        </p:txBody>
      </p:sp>
    </p:spTree>
    <p:extLst>
      <p:ext uri="{BB962C8B-B14F-4D97-AF65-F5344CB8AC3E}">
        <p14:creationId xmlns:p14="http://schemas.microsoft.com/office/powerpoint/2010/main" val="149634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a:t>
            </a:r>
            <a:r>
              <a:rPr lang="en-US" dirty="0" err="1" smtClean="0"/>
              <a:t>Prem</a:t>
            </a:r>
            <a:r>
              <a:rPr lang="en-US" dirty="0" smtClean="0"/>
              <a:t> Solutions </a:t>
            </a:r>
            <a:r>
              <a:rPr lang="en-US" dirty="0"/>
              <a:t>in Windows Azure</a:t>
            </a:r>
          </a:p>
        </p:txBody>
      </p:sp>
      <p:sp>
        <p:nvSpPr>
          <p:cNvPr id="48" name="Rectangle 47"/>
          <p:cNvSpPr/>
          <p:nvPr/>
        </p:nvSpPr>
        <p:spPr>
          <a:xfrm>
            <a:off x="4499068" y="5222474"/>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t>Secure Site-to-Site </a:t>
            </a:r>
          </a:p>
          <a:p>
            <a:pPr algn="ctr" defTabSz="776882" fontAlgn="base">
              <a:lnSpc>
                <a:spcPct val="80000"/>
              </a:lnSpc>
            </a:pPr>
            <a:r>
              <a:rPr lang="en-US" sz="1938" dirty="0"/>
              <a:t>Network Connectivity</a:t>
            </a:r>
          </a:p>
          <a:p>
            <a:pPr algn="ctr" defTabSz="776882" fontAlgn="base">
              <a:lnSpc>
                <a:spcPct val="80000"/>
              </a:lnSpc>
            </a:pPr>
            <a:r>
              <a:rPr lang="en-US" sz="918" dirty="0"/>
              <a:t>Windows Azure Virtual Network</a:t>
            </a:r>
          </a:p>
        </p:txBody>
      </p:sp>
      <p:grpSp>
        <p:nvGrpSpPr>
          <p:cNvPr id="57" name="Group 56"/>
          <p:cNvGrpSpPr/>
          <p:nvPr/>
        </p:nvGrpSpPr>
        <p:grpSpPr>
          <a:xfrm>
            <a:off x="8275856" y="5120296"/>
            <a:ext cx="2424768" cy="932603"/>
            <a:chOff x="8111868" y="4860859"/>
            <a:chExt cx="2377439" cy="914400"/>
          </a:xfrm>
        </p:grpSpPr>
        <p:sp>
          <p:nvSpPr>
            <p:cNvPr id="59" name="Freeform 58"/>
            <p:cNvSpPr/>
            <p:nvPr/>
          </p:nvSpPr>
          <p:spPr>
            <a:xfrm>
              <a:off x="8111868" y="4860859"/>
              <a:ext cx="2377439"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4" name="Freeform 17"/>
            <p:cNvSpPr>
              <a:spLocks noEditPoints="1"/>
            </p:cNvSpPr>
            <p:nvPr/>
          </p:nvSpPr>
          <p:spPr bwMode="auto">
            <a:xfrm>
              <a:off x="8975363" y="4990019"/>
              <a:ext cx="650449" cy="656080"/>
            </a:xfrm>
            <a:custGeom>
              <a:avLst/>
              <a:gdLst>
                <a:gd name="T0" fmla="*/ 57 w 293"/>
                <a:gd name="T1" fmla="*/ 195 h 296"/>
                <a:gd name="T2" fmla="*/ 112 w 293"/>
                <a:gd name="T3" fmla="*/ 187 h 296"/>
                <a:gd name="T4" fmla="*/ 229 w 293"/>
                <a:gd name="T5" fmla="*/ 213 h 296"/>
                <a:gd name="T6" fmla="*/ 44 w 293"/>
                <a:gd name="T7" fmla="*/ 120 h 296"/>
                <a:gd name="T8" fmla="*/ 61 w 293"/>
                <a:gd name="T9" fmla="*/ 101 h 296"/>
                <a:gd name="T10" fmla="*/ 44 w 293"/>
                <a:gd name="T11" fmla="*/ 217 h 296"/>
                <a:gd name="T12" fmla="*/ 52 w 293"/>
                <a:gd name="T13" fmla="*/ 236 h 296"/>
                <a:gd name="T14" fmla="*/ 183 w 293"/>
                <a:gd name="T15" fmla="*/ 236 h 296"/>
                <a:gd name="T16" fmla="*/ 223 w 293"/>
                <a:gd name="T17" fmla="*/ 244 h 296"/>
                <a:gd name="T18" fmla="*/ 229 w 293"/>
                <a:gd name="T19" fmla="*/ 179 h 296"/>
                <a:gd name="T20" fmla="*/ 223 w 293"/>
                <a:gd name="T21" fmla="*/ 143 h 296"/>
                <a:gd name="T22" fmla="*/ 32 w 293"/>
                <a:gd name="T23" fmla="*/ 139 h 296"/>
                <a:gd name="T24" fmla="*/ 56 w 293"/>
                <a:gd name="T25" fmla="*/ 142 h 296"/>
                <a:gd name="T26" fmla="*/ 179 w 293"/>
                <a:gd name="T27" fmla="*/ 150 h 296"/>
                <a:gd name="T28" fmla="*/ 57 w 293"/>
                <a:gd name="T29" fmla="*/ 60 h 296"/>
                <a:gd name="T30" fmla="*/ 112 w 293"/>
                <a:gd name="T31" fmla="*/ 52 h 296"/>
                <a:gd name="T32" fmla="*/ 261 w 293"/>
                <a:gd name="T33" fmla="*/ 194 h 296"/>
                <a:gd name="T34" fmla="*/ 277 w 293"/>
                <a:gd name="T35" fmla="*/ 147 h 296"/>
                <a:gd name="T36" fmla="*/ 246 w 293"/>
                <a:gd name="T37" fmla="*/ 279 h 296"/>
                <a:gd name="T38" fmla="*/ 261 w 293"/>
                <a:gd name="T39" fmla="*/ 254 h 296"/>
                <a:gd name="T40" fmla="*/ 223 w 293"/>
                <a:gd name="T41" fmla="*/ 87 h 296"/>
                <a:gd name="T42" fmla="*/ 253 w 293"/>
                <a:gd name="T43" fmla="*/ 254 h 296"/>
                <a:gd name="T44" fmla="*/ 79 w 293"/>
                <a:gd name="T45" fmla="*/ 272 h 296"/>
                <a:gd name="T46" fmla="*/ 43 w 293"/>
                <a:gd name="T47" fmla="*/ 23 h 296"/>
                <a:gd name="T48" fmla="*/ 226 w 293"/>
                <a:gd name="T49" fmla="*/ 109 h 296"/>
                <a:gd name="T50" fmla="*/ 4 w 293"/>
                <a:gd name="T51" fmla="*/ 96 h 296"/>
                <a:gd name="T52" fmla="*/ 61 w 293"/>
                <a:gd name="T53" fmla="*/ 4 h 296"/>
                <a:gd name="T54" fmla="*/ 4 w 293"/>
                <a:gd name="T55" fmla="*/ 24 h 296"/>
                <a:gd name="T56" fmla="*/ 69 w 293"/>
                <a:gd name="T57" fmla="*/ 0 h 296"/>
                <a:gd name="T58" fmla="*/ 0 w 293"/>
                <a:gd name="T59" fmla="*/ 56 h 296"/>
                <a:gd name="T60" fmla="*/ 4 w 293"/>
                <a:gd name="T61" fmla="*/ 42 h 296"/>
                <a:gd name="T62" fmla="*/ 4 w 293"/>
                <a:gd name="T63" fmla="*/ 72 h 296"/>
                <a:gd name="T64" fmla="*/ 109 w 293"/>
                <a:gd name="T65" fmla="*/ 0 h 296"/>
                <a:gd name="T66" fmla="*/ 259 w 293"/>
                <a:gd name="T67" fmla="*/ 61 h 296"/>
                <a:gd name="T68" fmla="*/ 274 w 293"/>
                <a:gd name="T69" fmla="*/ 89 h 296"/>
                <a:gd name="T70" fmla="*/ 243 w 293"/>
                <a:gd name="T71" fmla="*/ 33 h 296"/>
                <a:gd name="T72" fmla="*/ 205 w 293"/>
                <a:gd name="T73" fmla="*/ 4 h 296"/>
                <a:gd name="T74" fmla="*/ 172 w 293"/>
                <a:gd name="T75" fmla="*/ 0 h 296"/>
                <a:gd name="T76" fmla="*/ 210 w 293"/>
                <a:gd name="T77" fmla="*/ 11 h 296"/>
                <a:gd name="T78" fmla="*/ 291 w 293"/>
                <a:gd name="T79" fmla="*/ 142 h 296"/>
                <a:gd name="T80" fmla="*/ 234 w 293"/>
                <a:gd name="T81" fmla="*/ 292 h 296"/>
                <a:gd name="T82" fmla="*/ 218 w 293"/>
                <a:gd name="T83" fmla="*/ 292 h 296"/>
                <a:gd name="T84" fmla="*/ 171 w 293"/>
                <a:gd name="T85" fmla="*/ 292 h 296"/>
                <a:gd name="T86" fmla="*/ 203 w 293"/>
                <a:gd name="T87" fmla="*/ 292 h 296"/>
                <a:gd name="T88" fmla="*/ 281 w 293"/>
                <a:gd name="T89" fmla="*/ 284 h 296"/>
                <a:gd name="T90" fmla="*/ 293 w 293"/>
                <a:gd name="T91" fmla="*/ 175 h 296"/>
                <a:gd name="T92" fmla="*/ 282 w 293"/>
                <a:gd name="T93" fmla="*/ 120 h 296"/>
                <a:gd name="T94" fmla="*/ 283 w 293"/>
                <a:gd name="T95" fmla="*/ 276 h 296"/>
                <a:gd name="T96" fmla="*/ 288 w 293"/>
                <a:gd name="T97" fmla="*/ 262 h 296"/>
                <a:gd name="T98" fmla="*/ 289 w 293"/>
                <a:gd name="T99" fmla="*/ 246 h 296"/>
                <a:gd name="T100" fmla="*/ 4 w 293"/>
                <a:gd name="T101" fmla="*/ 215 h 296"/>
                <a:gd name="T102" fmla="*/ 4 w 293"/>
                <a:gd name="T103" fmla="*/ 247 h 296"/>
                <a:gd name="T104" fmla="*/ 4 w 293"/>
                <a:gd name="T105" fmla="*/ 183 h 296"/>
                <a:gd name="T106" fmla="*/ 4 w 293"/>
                <a:gd name="T107" fmla="*/ 104 h 296"/>
                <a:gd name="T108" fmla="*/ 4 w 293"/>
                <a:gd name="T109" fmla="*/ 151 h 296"/>
                <a:gd name="T110" fmla="*/ 51 w 293"/>
                <a:gd name="T111" fmla="*/ 296 h 296"/>
                <a:gd name="T112" fmla="*/ 67 w 293"/>
                <a:gd name="T113" fmla="*/ 296 h 296"/>
                <a:gd name="T114" fmla="*/ 20 w 293"/>
                <a:gd name="T115" fmla="*/ 290 h 296"/>
                <a:gd name="T116" fmla="*/ 43 w 293"/>
                <a:gd name="T117"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296">
                  <a:moveTo>
                    <a:pt x="187" y="172"/>
                  </a:moveTo>
                  <a:cubicBezTo>
                    <a:pt x="44" y="172"/>
                    <a:pt x="44" y="172"/>
                    <a:pt x="44" y="172"/>
                  </a:cubicBezTo>
                  <a:cubicBezTo>
                    <a:pt x="38" y="172"/>
                    <a:pt x="32" y="178"/>
                    <a:pt x="32" y="184"/>
                  </a:cubicBezTo>
                  <a:cubicBezTo>
                    <a:pt x="32" y="198"/>
                    <a:pt x="32" y="198"/>
                    <a:pt x="32" y="198"/>
                  </a:cubicBezTo>
                  <a:cubicBezTo>
                    <a:pt x="32" y="205"/>
                    <a:pt x="38" y="210"/>
                    <a:pt x="44" y="210"/>
                  </a:cubicBezTo>
                  <a:cubicBezTo>
                    <a:pt x="187" y="210"/>
                    <a:pt x="187" y="210"/>
                    <a:pt x="187" y="210"/>
                  </a:cubicBezTo>
                  <a:cubicBezTo>
                    <a:pt x="194" y="210"/>
                    <a:pt x="199" y="205"/>
                    <a:pt x="199" y="198"/>
                  </a:cubicBezTo>
                  <a:cubicBezTo>
                    <a:pt x="199" y="184"/>
                    <a:pt x="199" y="184"/>
                    <a:pt x="199" y="184"/>
                  </a:cubicBezTo>
                  <a:cubicBezTo>
                    <a:pt x="199" y="178"/>
                    <a:pt x="194" y="172"/>
                    <a:pt x="187" y="172"/>
                  </a:cubicBezTo>
                  <a:close/>
                  <a:moveTo>
                    <a:pt x="57" y="195"/>
                  </a:moveTo>
                  <a:cubicBezTo>
                    <a:pt x="56" y="195"/>
                    <a:pt x="56" y="195"/>
                    <a:pt x="56" y="195"/>
                  </a:cubicBezTo>
                  <a:cubicBezTo>
                    <a:pt x="54" y="195"/>
                    <a:pt x="52" y="193"/>
                    <a:pt x="52" y="191"/>
                  </a:cubicBezTo>
                  <a:cubicBezTo>
                    <a:pt x="52" y="189"/>
                    <a:pt x="54" y="187"/>
                    <a:pt x="56" y="187"/>
                  </a:cubicBezTo>
                  <a:cubicBezTo>
                    <a:pt x="57" y="187"/>
                    <a:pt x="57" y="187"/>
                    <a:pt x="57" y="187"/>
                  </a:cubicBezTo>
                  <a:cubicBezTo>
                    <a:pt x="59" y="187"/>
                    <a:pt x="61" y="189"/>
                    <a:pt x="61" y="191"/>
                  </a:cubicBezTo>
                  <a:cubicBezTo>
                    <a:pt x="61" y="193"/>
                    <a:pt x="59" y="195"/>
                    <a:pt x="57" y="195"/>
                  </a:cubicBezTo>
                  <a:close/>
                  <a:moveTo>
                    <a:pt x="179" y="195"/>
                  </a:moveTo>
                  <a:cubicBezTo>
                    <a:pt x="112" y="195"/>
                    <a:pt x="112" y="195"/>
                    <a:pt x="112" y="195"/>
                  </a:cubicBezTo>
                  <a:cubicBezTo>
                    <a:pt x="110" y="195"/>
                    <a:pt x="108" y="193"/>
                    <a:pt x="108" y="191"/>
                  </a:cubicBezTo>
                  <a:cubicBezTo>
                    <a:pt x="108" y="189"/>
                    <a:pt x="110" y="187"/>
                    <a:pt x="112" y="187"/>
                  </a:cubicBezTo>
                  <a:cubicBezTo>
                    <a:pt x="179" y="187"/>
                    <a:pt x="179" y="187"/>
                    <a:pt x="179" y="187"/>
                  </a:cubicBezTo>
                  <a:cubicBezTo>
                    <a:pt x="181" y="187"/>
                    <a:pt x="183" y="189"/>
                    <a:pt x="183" y="191"/>
                  </a:cubicBezTo>
                  <a:cubicBezTo>
                    <a:pt x="183" y="193"/>
                    <a:pt x="181" y="195"/>
                    <a:pt x="179" y="195"/>
                  </a:cubicBezTo>
                  <a:close/>
                  <a:moveTo>
                    <a:pt x="241" y="218"/>
                  </a:moveTo>
                  <a:cubicBezTo>
                    <a:pt x="241" y="208"/>
                    <a:pt x="241" y="208"/>
                    <a:pt x="241" y="208"/>
                  </a:cubicBezTo>
                  <a:cubicBezTo>
                    <a:pt x="241" y="203"/>
                    <a:pt x="237" y="199"/>
                    <a:pt x="232" y="199"/>
                  </a:cubicBezTo>
                  <a:cubicBezTo>
                    <a:pt x="223" y="199"/>
                    <a:pt x="223" y="199"/>
                    <a:pt x="223" y="199"/>
                  </a:cubicBezTo>
                  <a:cubicBezTo>
                    <a:pt x="223" y="210"/>
                    <a:pt x="223" y="210"/>
                    <a:pt x="223" y="210"/>
                  </a:cubicBezTo>
                  <a:cubicBezTo>
                    <a:pt x="226" y="210"/>
                    <a:pt x="226" y="210"/>
                    <a:pt x="226" y="210"/>
                  </a:cubicBezTo>
                  <a:cubicBezTo>
                    <a:pt x="228" y="210"/>
                    <a:pt x="229" y="212"/>
                    <a:pt x="229" y="213"/>
                  </a:cubicBezTo>
                  <a:cubicBezTo>
                    <a:pt x="229" y="215"/>
                    <a:pt x="228" y="216"/>
                    <a:pt x="226" y="216"/>
                  </a:cubicBezTo>
                  <a:cubicBezTo>
                    <a:pt x="223" y="216"/>
                    <a:pt x="223" y="216"/>
                    <a:pt x="223" y="216"/>
                  </a:cubicBezTo>
                  <a:cubicBezTo>
                    <a:pt x="223" y="227"/>
                    <a:pt x="223" y="227"/>
                    <a:pt x="223" y="227"/>
                  </a:cubicBezTo>
                  <a:cubicBezTo>
                    <a:pt x="232" y="227"/>
                    <a:pt x="232" y="227"/>
                    <a:pt x="232" y="227"/>
                  </a:cubicBezTo>
                  <a:cubicBezTo>
                    <a:pt x="237" y="227"/>
                    <a:pt x="241" y="223"/>
                    <a:pt x="241" y="218"/>
                  </a:cubicBezTo>
                  <a:close/>
                  <a:moveTo>
                    <a:pt x="187" y="82"/>
                  </a:moveTo>
                  <a:cubicBezTo>
                    <a:pt x="44" y="82"/>
                    <a:pt x="44" y="82"/>
                    <a:pt x="44" y="82"/>
                  </a:cubicBezTo>
                  <a:cubicBezTo>
                    <a:pt x="38" y="82"/>
                    <a:pt x="32" y="88"/>
                    <a:pt x="32" y="94"/>
                  </a:cubicBezTo>
                  <a:cubicBezTo>
                    <a:pt x="32" y="108"/>
                    <a:pt x="32" y="108"/>
                    <a:pt x="32" y="108"/>
                  </a:cubicBezTo>
                  <a:cubicBezTo>
                    <a:pt x="32" y="115"/>
                    <a:pt x="38" y="120"/>
                    <a:pt x="44" y="120"/>
                  </a:cubicBezTo>
                  <a:cubicBezTo>
                    <a:pt x="187" y="120"/>
                    <a:pt x="187" y="120"/>
                    <a:pt x="187" y="120"/>
                  </a:cubicBezTo>
                  <a:cubicBezTo>
                    <a:pt x="194" y="120"/>
                    <a:pt x="199" y="115"/>
                    <a:pt x="199" y="108"/>
                  </a:cubicBezTo>
                  <a:cubicBezTo>
                    <a:pt x="199" y="94"/>
                    <a:pt x="199" y="94"/>
                    <a:pt x="199" y="94"/>
                  </a:cubicBezTo>
                  <a:cubicBezTo>
                    <a:pt x="199" y="88"/>
                    <a:pt x="194" y="82"/>
                    <a:pt x="187" y="82"/>
                  </a:cubicBezTo>
                  <a:close/>
                  <a:moveTo>
                    <a:pt x="57" y="105"/>
                  </a:moveTo>
                  <a:cubicBezTo>
                    <a:pt x="56" y="105"/>
                    <a:pt x="56" y="105"/>
                    <a:pt x="56" y="105"/>
                  </a:cubicBezTo>
                  <a:cubicBezTo>
                    <a:pt x="54" y="105"/>
                    <a:pt x="52" y="103"/>
                    <a:pt x="52" y="101"/>
                  </a:cubicBezTo>
                  <a:cubicBezTo>
                    <a:pt x="52" y="99"/>
                    <a:pt x="54" y="97"/>
                    <a:pt x="56" y="97"/>
                  </a:cubicBezTo>
                  <a:cubicBezTo>
                    <a:pt x="57" y="97"/>
                    <a:pt x="57" y="97"/>
                    <a:pt x="57" y="97"/>
                  </a:cubicBezTo>
                  <a:cubicBezTo>
                    <a:pt x="59" y="97"/>
                    <a:pt x="61" y="99"/>
                    <a:pt x="61" y="101"/>
                  </a:cubicBezTo>
                  <a:cubicBezTo>
                    <a:pt x="61" y="103"/>
                    <a:pt x="59" y="105"/>
                    <a:pt x="57" y="105"/>
                  </a:cubicBezTo>
                  <a:close/>
                  <a:moveTo>
                    <a:pt x="179" y="105"/>
                  </a:moveTo>
                  <a:cubicBezTo>
                    <a:pt x="112" y="105"/>
                    <a:pt x="112" y="105"/>
                    <a:pt x="112" y="105"/>
                  </a:cubicBezTo>
                  <a:cubicBezTo>
                    <a:pt x="110" y="105"/>
                    <a:pt x="108" y="103"/>
                    <a:pt x="108" y="101"/>
                  </a:cubicBezTo>
                  <a:cubicBezTo>
                    <a:pt x="108" y="99"/>
                    <a:pt x="110" y="97"/>
                    <a:pt x="112" y="97"/>
                  </a:cubicBezTo>
                  <a:cubicBezTo>
                    <a:pt x="179" y="97"/>
                    <a:pt x="179" y="97"/>
                    <a:pt x="179" y="97"/>
                  </a:cubicBezTo>
                  <a:cubicBezTo>
                    <a:pt x="181" y="97"/>
                    <a:pt x="183" y="99"/>
                    <a:pt x="183" y="101"/>
                  </a:cubicBezTo>
                  <a:cubicBezTo>
                    <a:pt x="183" y="103"/>
                    <a:pt x="181" y="105"/>
                    <a:pt x="179" y="105"/>
                  </a:cubicBezTo>
                  <a:close/>
                  <a:moveTo>
                    <a:pt x="187" y="217"/>
                  </a:moveTo>
                  <a:cubicBezTo>
                    <a:pt x="44" y="217"/>
                    <a:pt x="44" y="217"/>
                    <a:pt x="44" y="217"/>
                  </a:cubicBezTo>
                  <a:cubicBezTo>
                    <a:pt x="38" y="217"/>
                    <a:pt x="32" y="223"/>
                    <a:pt x="32" y="229"/>
                  </a:cubicBezTo>
                  <a:cubicBezTo>
                    <a:pt x="32" y="243"/>
                    <a:pt x="32" y="243"/>
                    <a:pt x="32" y="243"/>
                  </a:cubicBezTo>
                  <a:cubicBezTo>
                    <a:pt x="32" y="250"/>
                    <a:pt x="38" y="255"/>
                    <a:pt x="44" y="255"/>
                  </a:cubicBezTo>
                  <a:cubicBezTo>
                    <a:pt x="187" y="255"/>
                    <a:pt x="187" y="255"/>
                    <a:pt x="187" y="255"/>
                  </a:cubicBezTo>
                  <a:cubicBezTo>
                    <a:pt x="194" y="255"/>
                    <a:pt x="199" y="250"/>
                    <a:pt x="199" y="243"/>
                  </a:cubicBezTo>
                  <a:cubicBezTo>
                    <a:pt x="199" y="229"/>
                    <a:pt x="199" y="229"/>
                    <a:pt x="199" y="229"/>
                  </a:cubicBezTo>
                  <a:cubicBezTo>
                    <a:pt x="199" y="223"/>
                    <a:pt x="194" y="217"/>
                    <a:pt x="187" y="217"/>
                  </a:cubicBezTo>
                  <a:close/>
                  <a:moveTo>
                    <a:pt x="57" y="240"/>
                  </a:moveTo>
                  <a:cubicBezTo>
                    <a:pt x="56" y="240"/>
                    <a:pt x="56" y="240"/>
                    <a:pt x="56" y="240"/>
                  </a:cubicBezTo>
                  <a:cubicBezTo>
                    <a:pt x="54" y="240"/>
                    <a:pt x="52" y="238"/>
                    <a:pt x="52" y="236"/>
                  </a:cubicBezTo>
                  <a:cubicBezTo>
                    <a:pt x="52" y="234"/>
                    <a:pt x="54" y="232"/>
                    <a:pt x="56" y="232"/>
                  </a:cubicBezTo>
                  <a:cubicBezTo>
                    <a:pt x="57" y="232"/>
                    <a:pt x="57" y="232"/>
                    <a:pt x="57" y="232"/>
                  </a:cubicBezTo>
                  <a:cubicBezTo>
                    <a:pt x="59" y="232"/>
                    <a:pt x="61" y="234"/>
                    <a:pt x="61" y="236"/>
                  </a:cubicBezTo>
                  <a:cubicBezTo>
                    <a:pt x="61" y="238"/>
                    <a:pt x="59" y="240"/>
                    <a:pt x="57" y="240"/>
                  </a:cubicBezTo>
                  <a:close/>
                  <a:moveTo>
                    <a:pt x="179" y="240"/>
                  </a:moveTo>
                  <a:cubicBezTo>
                    <a:pt x="112" y="240"/>
                    <a:pt x="112" y="240"/>
                    <a:pt x="112" y="240"/>
                  </a:cubicBezTo>
                  <a:cubicBezTo>
                    <a:pt x="110" y="240"/>
                    <a:pt x="108" y="238"/>
                    <a:pt x="108" y="236"/>
                  </a:cubicBezTo>
                  <a:cubicBezTo>
                    <a:pt x="108" y="234"/>
                    <a:pt x="110" y="232"/>
                    <a:pt x="112" y="232"/>
                  </a:cubicBezTo>
                  <a:cubicBezTo>
                    <a:pt x="179" y="232"/>
                    <a:pt x="179" y="232"/>
                    <a:pt x="179" y="232"/>
                  </a:cubicBezTo>
                  <a:cubicBezTo>
                    <a:pt x="181" y="232"/>
                    <a:pt x="183" y="234"/>
                    <a:pt x="183" y="236"/>
                  </a:cubicBezTo>
                  <a:cubicBezTo>
                    <a:pt x="183" y="238"/>
                    <a:pt x="181" y="240"/>
                    <a:pt x="179" y="240"/>
                  </a:cubicBezTo>
                  <a:close/>
                  <a:moveTo>
                    <a:pt x="226" y="250"/>
                  </a:moveTo>
                  <a:cubicBezTo>
                    <a:pt x="223" y="250"/>
                    <a:pt x="223" y="250"/>
                    <a:pt x="223" y="250"/>
                  </a:cubicBezTo>
                  <a:cubicBezTo>
                    <a:pt x="222" y="254"/>
                    <a:pt x="221" y="258"/>
                    <a:pt x="219" y="261"/>
                  </a:cubicBezTo>
                  <a:cubicBezTo>
                    <a:pt x="232" y="261"/>
                    <a:pt x="232" y="261"/>
                    <a:pt x="232" y="261"/>
                  </a:cubicBezTo>
                  <a:cubicBezTo>
                    <a:pt x="237" y="261"/>
                    <a:pt x="241" y="257"/>
                    <a:pt x="241" y="252"/>
                  </a:cubicBezTo>
                  <a:cubicBezTo>
                    <a:pt x="241" y="242"/>
                    <a:pt x="241" y="242"/>
                    <a:pt x="241" y="242"/>
                  </a:cubicBezTo>
                  <a:cubicBezTo>
                    <a:pt x="241" y="237"/>
                    <a:pt x="237" y="233"/>
                    <a:pt x="232" y="233"/>
                  </a:cubicBezTo>
                  <a:cubicBezTo>
                    <a:pt x="223" y="233"/>
                    <a:pt x="223" y="233"/>
                    <a:pt x="223" y="233"/>
                  </a:cubicBezTo>
                  <a:cubicBezTo>
                    <a:pt x="223" y="244"/>
                    <a:pt x="223" y="244"/>
                    <a:pt x="223" y="244"/>
                  </a:cubicBezTo>
                  <a:cubicBezTo>
                    <a:pt x="226" y="244"/>
                    <a:pt x="226" y="244"/>
                    <a:pt x="226" y="244"/>
                  </a:cubicBezTo>
                  <a:cubicBezTo>
                    <a:pt x="228" y="244"/>
                    <a:pt x="229" y="245"/>
                    <a:pt x="229" y="247"/>
                  </a:cubicBezTo>
                  <a:cubicBezTo>
                    <a:pt x="229" y="249"/>
                    <a:pt x="228" y="250"/>
                    <a:pt x="226" y="250"/>
                  </a:cubicBezTo>
                  <a:close/>
                  <a:moveTo>
                    <a:pt x="241" y="185"/>
                  </a:moveTo>
                  <a:cubicBezTo>
                    <a:pt x="241" y="174"/>
                    <a:pt x="241" y="174"/>
                    <a:pt x="241" y="174"/>
                  </a:cubicBezTo>
                  <a:cubicBezTo>
                    <a:pt x="241" y="169"/>
                    <a:pt x="237" y="165"/>
                    <a:pt x="232" y="165"/>
                  </a:cubicBezTo>
                  <a:cubicBezTo>
                    <a:pt x="223" y="165"/>
                    <a:pt x="223" y="165"/>
                    <a:pt x="223" y="165"/>
                  </a:cubicBezTo>
                  <a:cubicBezTo>
                    <a:pt x="223" y="176"/>
                    <a:pt x="223" y="176"/>
                    <a:pt x="223" y="176"/>
                  </a:cubicBezTo>
                  <a:cubicBezTo>
                    <a:pt x="226" y="176"/>
                    <a:pt x="226" y="176"/>
                    <a:pt x="226" y="176"/>
                  </a:cubicBezTo>
                  <a:cubicBezTo>
                    <a:pt x="228" y="176"/>
                    <a:pt x="229" y="178"/>
                    <a:pt x="229" y="179"/>
                  </a:cubicBezTo>
                  <a:cubicBezTo>
                    <a:pt x="229" y="181"/>
                    <a:pt x="228" y="182"/>
                    <a:pt x="226" y="182"/>
                  </a:cubicBezTo>
                  <a:cubicBezTo>
                    <a:pt x="223" y="182"/>
                    <a:pt x="223" y="182"/>
                    <a:pt x="223" y="182"/>
                  </a:cubicBezTo>
                  <a:cubicBezTo>
                    <a:pt x="223" y="194"/>
                    <a:pt x="223" y="194"/>
                    <a:pt x="223" y="194"/>
                  </a:cubicBezTo>
                  <a:cubicBezTo>
                    <a:pt x="232" y="194"/>
                    <a:pt x="232" y="194"/>
                    <a:pt x="232" y="194"/>
                  </a:cubicBezTo>
                  <a:cubicBezTo>
                    <a:pt x="237" y="194"/>
                    <a:pt x="241" y="190"/>
                    <a:pt x="241" y="185"/>
                  </a:cubicBezTo>
                  <a:close/>
                  <a:moveTo>
                    <a:pt x="241" y="151"/>
                  </a:moveTo>
                  <a:cubicBezTo>
                    <a:pt x="241" y="141"/>
                    <a:pt x="241" y="141"/>
                    <a:pt x="241" y="141"/>
                  </a:cubicBezTo>
                  <a:cubicBezTo>
                    <a:pt x="241" y="136"/>
                    <a:pt x="237" y="132"/>
                    <a:pt x="232" y="132"/>
                  </a:cubicBezTo>
                  <a:cubicBezTo>
                    <a:pt x="223" y="132"/>
                    <a:pt x="223" y="132"/>
                    <a:pt x="223" y="132"/>
                  </a:cubicBezTo>
                  <a:cubicBezTo>
                    <a:pt x="223" y="143"/>
                    <a:pt x="223" y="143"/>
                    <a:pt x="223" y="143"/>
                  </a:cubicBezTo>
                  <a:cubicBezTo>
                    <a:pt x="226" y="143"/>
                    <a:pt x="226" y="143"/>
                    <a:pt x="226" y="143"/>
                  </a:cubicBezTo>
                  <a:cubicBezTo>
                    <a:pt x="228" y="143"/>
                    <a:pt x="229" y="144"/>
                    <a:pt x="229" y="146"/>
                  </a:cubicBezTo>
                  <a:cubicBezTo>
                    <a:pt x="229" y="147"/>
                    <a:pt x="228" y="149"/>
                    <a:pt x="226" y="149"/>
                  </a:cubicBezTo>
                  <a:cubicBezTo>
                    <a:pt x="223" y="149"/>
                    <a:pt x="223" y="149"/>
                    <a:pt x="223" y="149"/>
                  </a:cubicBezTo>
                  <a:cubicBezTo>
                    <a:pt x="223" y="160"/>
                    <a:pt x="223" y="160"/>
                    <a:pt x="223" y="160"/>
                  </a:cubicBezTo>
                  <a:cubicBezTo>
                    <a:pt x="232" y="160"/>
                    <a:pt x="232" y="160"/>
                    <a:pt x="232" y="160"/>
                  </a:cubicBezTo>
                  <a:cubicBezTo>
                    <a:pt x="237" y="160"/>
                    <a:pt x="241" y="156"/>
                    <a:pt x="241" y="151"/>
                  </a:cubicBezTo>
                  <a:close/>
                  <a:moveTo>
                    <a:pt x="187" y="127"/>
                  </a:moveTo>
                  <a:cubicBezTo>
                    <a:pt x="44" y="127"/>
                    <a:pt x="44" y="127"/>
                    <a:pt x="44" y="127"/>
                  </a:cubicBezTo>
                  <a:cubicBezTo>
                    <a:pt x="38" y="127"/>
                    <a:pt x="32" y="133"/>
                    <a:pt x="32" y="139"/>
                  </a:cubicBezTo>
                  <a:cubicBezTo>
                    <a:pt x="32" y="153"/>
                    <a:pt x="32" y="153"/>
                    <a:pt x="32" y="153"/>
                  </a:cubicBezTo>
                  <a:cubicBezTo>
                    <a:pt x="32" y="160"/>
                    <a:pt x="38" y="165"/>
                    <a:pt x="44" y="165"/>
                  </a:cubicBezTo>
                  <a:cubicBezTo>
                    <a:pt x="187" y="165"/>
                    <a:pt x="187" y="165"/>
                    <a:pt x="187" y="165"/>
                  </a:cubicBezTo>
                  <a:cubicBezTo>
                    <a:pt x="194" y="165"/>
                    <a:pt x="199" y="160"/>
                    <a:pt x="199" y="153"/>
                  </a:cubicBezTo>
                  <a:cubicBezTo>
                    <a:pt x="199" y="139"/>
                    <a:pt x="199" y="139"/>
                    <a:pt x="199" y="139"/>
                  </a:cubicBezTo>
                  <a:cubicBezTo>
                    <a:pt x="199" y="133"/>
                    <a:pt x="194" y="127"/>
                    <a:pt x="187" y="127"/>
                  </a:cubicBezTo>
                  <a:close/>
                  <a:moveTo>
                    <a:pt x="57" y="150"/>
                  </a:moveTo>
                  <a:cubicBezTo>
                    <a:pt x="56" y="150"/>
                    <a:pt x="56" y="150"/>
                    <a:pt x="56" y="150"/>
                  </a:cubicBezTo>
                  <a:cubicBezTo>
                    <a:pt x="54" y="150"/>
                    <a:pt x="52" y="148"/>
                    <a:pt x="52" y="146"/>
                  </a:cubicBezTo>
                  <a:cubicBezTo>
                    <a:pt x="52" y="144"/>
                    <a:pt x="54" y="142"/>
                    <a:pt x="56" y="142"/>
                  </a:cubicBezTo>
                  <a:cubicBezTo>
                    <a:pt x="57" y="142"/>
                    <a:pt x="57" y="142"/>
                    <a:pt x="57" y="142"/>
                  </a:cubicBezTo>
                  <a:cubicBezTo>
                    <a:pt x="59" y="142"/>
                    <a:pt x="61" y="144"/>
                    <a:pt x="61" y="146"/>
                  </a:cubicBezTo>
                  <a:cubicBezTo>
                    <a:pt x="61" y="148"/>
                    <a:pt x="59" y="150"/>
                    <a:pt x="57" y="150"/>
                  </a:cubicBezTo>
                  <a:close/>
                  <a:moveTo>
                    <a:pt x="179" y="150"/>
                  </a:moveTo>
                  <a:cubicBezTo>
                    <a:pt x="112" y="150"/>
                    <a:pt x="112" y="150"/>
                    <a:pt x="112" y="150"/>
                  </a:cubicBezTo>
                  <a:cubicBezTo>
                    <a:pt x="110" y="150"/>
                    <a:pt x="108" y="148"/>
                    <a:pt x="108" y="146"/>
                  </a:cubicBezTo>
                  <a:cubicBezTo>
                    <a:pt x="108" y="144"/>
                    <a:pt x="110" y="142"/>
                    <a:pt x="112" y="142"/>
                  </a:cubicBezTo>
                  <a:cubicBezTo>
                    <a:pt x="179" y="142"/>
                    <a:pt x="179" y="142"/>
                    <a:pt x="179" y="142"/>
                  </a:cubicBezTo>
                  <a:cubicBezTo>
                    <a:pt x="181" y="142"/>
                    <a:pt x="183" y="144"/>
                    <a:pt x="183" y="146"/>
                  </a:cubicBezTo>
                  <a:cubicBezTo>
                    <a:pt x="183" y="148"/>
                    <a:pt x="181" y="150"/>
                    <a:pt x="179" y="150"/>
                  </a:cubicBezTo>
                  <a:close/>
                  <a:moveTo>
                    <a:pt x="187" y="37"/>
                  </a:moveTo>
                  <a:cubicBezTo>
                    <a:pt x="44" y="37"/>
                    <a:pt x="44" y="37"/>
                    <a:pt x="44" y="37"/>
                  </a:cubicBezTo>
                  <a:cubicBezTo>
                    <a:pt x="38" y="37"/>
                    <a:pt x="32" y="43"/>
                    <a:pt x="32" y="49"/>
                  </a:cubicBezTo>
                  <a:cubicBezTo>
                    <a:pt x="32" y="63"/>
                    <a:pt x="32" y="63"/>
                    <a:pt x="32" y="63"/>
                  </a:cubicBezTo>
                  <a:cubicBezTo>
                    <a:pt x="32" y="70"/>
                    <a:pt x="38" y="75"/>
                    <a:pt x="44" y="75"/>
                  </a:cubicBezTo>
                  <a:cubicBezTo>
                    <a:pt x="187" y="75"/>
                    <a:pt x="187" y="75"/>
                    <a:pt x="187" y="75"/>
                  </a:cubicBezTo>
                  <a:cubicBezTo>
                    <a:pt x="194" y="75"/>
                    <a:pt x="199" y="70"/>
                    <a:pt x="199" y="63"/>
                  </a:cubicBezTo>
                  <a:cubicBezTo>
                    <a:pt x="199" y="49"/>
                    <a:pt x="199" y="49"/>
                    <a:pt x="199" y="49"/>
                  </a:cubicBezTo>
                  <a:cubicBezTo>
                    <a:pt x="199" y="43"/>
                    <a:pt x="194" y="37"/>
                    <a:pt x="187" y="37"/>
                  </a:cubicBezTo>
                  <a:close/>
                  <a:moveTo>
                    <a:pt x="57" y="60"/>
                  </a:moveTo>
                  <a:cubicBezTo>
                    <a:pt x="56" y="60"/>
                    <a:pt x="56" y="60"/>
                    <a:pt x="56" y="60"/>
                  </a:cubicBezTo>
                  <a:cubicBezTo>
                    <a:pt x="54" y="60"/>
                    <a:pt x="52" y="58"/>
                    <a:pt x="52" y="56"/>
                  </a:cubicBezTo>
                  <a:cubicBezTo>
                    <a:pt x="52" y="54"/>
                    <a:pt x="54" y="52"/>
                    <a:pt x="56" y="52"/>
                  </a:cubicBezTo>
                  <a:cubicBezTo>
                    <a:pt x="57" y="52"/>
                    <a:pt x="57" y="52"/>
                    <a:pt x="57" y="52"/>
                  </a:cubicBezTo>
                  <a:cubicBezTo>
                    <a:pt x="59" y="52"/>
                    <a:pt x="61" y="54"/>
                    <a:pt x="61" y="56"/>
                  </a:cubicBezTo>
                  <a:cubicBezTo>
                    <a:pt x="61" y="58"/>
                    <a:pt x="59" y="60"/>
                    <a:pt x="57" y="60"/>
                  </a:cubicBezTo>
                  <a:close/>
                  <a:moveTo>
                    <a:pt x="179" y="60"/>
                  </a:moveTo>
                  <a:cubicBezTo>
                    <a:pt x="112" y="60"/>
                    <a:pt x="112" y="60"/>
                    <a:pt x="112" y="60"/>
                  </a:cubicBezTo>
                  <a:cubicBezTo>
                    <a:pt x="110" y="60"/>
                    <a:pt x="108" y="58"/>
                    <a:pt x="108" y="56"/>
                  </a:cubicBezTo>
                  <a:cubicBezTo>
                    <a:pt x="108" y="54"/>
                    <a:pt x="110" y="52"/>
                    <a:pt x="112" y="52"/>
                  </a:cubicBezTo>
                  <a:cubicBezTo>
                    <a:pt x="179" y="52"/>
                    <a:pt x="179" y="52"/>
                    <a:pt x="179" y="52"/>
                  </a:cubicBezTo>
                  <a:cubicBezTo>
                    <a:pt x="181" y="52"/>
                    <a:pt x="183" y="54"/>
                    <a:pt x="183" y="56"/>
                  </a:cubicBezTo>
                  <a:cubicBezTo>
                    <a:pt x="183" y="58"/>
                    <a:pt x="181" y="60"/>
                    <a:pt x="179" y="60"/>
                  </a:cubicBezTo>
                  <a:close/>
                  <a:moveTo>
                    <a:pt x="268" y="175"/>
                  </a:moveTo>
                  <a:cubicBezTo>
                    <a:pt x="268" y="172"/>
                    <a:pt x="265" y="169"/>
                    <a:pt x="261" y="169"/>
                  </a:cubicBezTo>
                  <a:cubicBezTo>
                    <a:pt x="261" y="190"/>
                    <a:pt x="261" y="190"/>
                    <a:pt x="261" y="190"/>
                  </a:cubicBezTo>
                  <a:cubicBezTo>
                    <a:pt x="265" y="189"/>
                    <a:pt x="268" y="187"/>
                    <a:pt x="268" y="183"/>
                  </a:cubicBezTo>
                  <a:lnTo>
                    <a:pt x="268" y="175"/>
                  </a:lnTo>
                  <a:close/>
                  <a:moveTo>
                    <a:pt x="268" y="201"/>
                  </a:moveTo>
                  <a:cubicBezTo>
                    <a:pt x="268" y="197"/>
                    <a:pt x="265" y="194"/>
                    <a:pt x="261" y="194"/>
                  </a:cubicBezTo>
                  <a:cubicBezTo>
                    <a:pt x="261" y="215"/>
                    <a:pt x="261" y="215"/>
                    <a:pt x="261" y="215"/>
                  </a:cubicBezTo>
                  <a:cubicBezTo>
                    <a:pt x="265" y="215"/>
                    <a:pt x="268" y="212"/>
                    <a:pt x="268" y="208"/>
                  </a:cubicBezTo>
                  <a:lnTo>
                    <a:pt x="268" y="201"/>
                  </a:lnTo>
                  <a:close/>
                  <a:moveTo>
                    <a:pt x="268" y="150"/>
                  </a:moveTo>
                  <a:cubicBezTo>
                    <a:pt x="268" y="146"/>
                    <a:pt x="265" y="143"/>
                    <a:pt x="261" y="143"/>
                  </a:cubicBezTo>
                  <a:cubicBezTo>
                    <a:pt x="261" y="164"/>
                    <a:pt x="261" y="164"/>
                    <a:pt x="261" y="164"/>
                  </a:cubicBezTo>
                  <a:cubicBezTo>
                    <a:pt x="265" y="164"/>
                    <a:pt x="268" y="161"/>
                    <a:pt x="268" y="158"/>
                  </a:cubicBezTo>
                  <a:lnTo>
                    <a:pt x="268" y="150"/>
                  </a:lnTo>
                  <a:close/>
                  <a:moveTo>
                    <a:pt x="277" y="260"/>
                  </a:moveTo>
                  <a:cubicBezTo>
                    <a:pt x="277" y="147"/>
                    <a:pt x="277" y="147"/>
                    <a:pt x="277" y="147"/>
                  </a:cubicBezTo>
                  <a:cubicBezTo>
                    <a:pt x="277" y="139"/>
                    <a:pt x="270" y="132"/>
                    <a:pt x="261" y="132"/>
                  </a:cubicBezTo>
                  <a:cubicBezTo>
                    <a:pt x="261" y="132"/>
                    <a:pt x="261" y="132"/>
                    <a:pt x="261" y="132"/>
                  </a:cubicBezTo>
                  <a:cubicBezTo>
                    <a:pt x="261" y="135"/>
                    <a:pt x="261" y="135"/>
                    <a:pt x="261" y="135"/>
                  </a:cubicBezTo>
                  <a:cubicBezTo>
                    <a:pt x="261" y="135"/>
                    <a:pt x="261" y="135"/>
                    <a:pt x="261" y="135"/>
                  </a:cubicBezTo>
                  <a:cubicBezTo>
                    <a:pt x="268" y="135"/>
                    <a:pt x="273" y="141"/>
                    <a:pt x="273" y="147"/>
                  </a:cubicBezTo>
                  <a:cubicBezTo>
                    <a:pt x="273" y="260"/>
                    <a:pt x="273" y="260"/>
                    <a:pt x="273" y="260"/>
                  </a:cubicBezTo>
                  <a:cubicBezTo>
                    <a:pt x="273" y="267"/>
                    <a:pt x="268" y="272"/>
                    <a:pt x="261" y="272"/>
                  </a:cubicBezTo>
                  <a:cubicBezTo>
                    <a:pt x="254" y="272"/>
                    <a:pt x="254" y="272"/>
                    <a:pt x="254" y="272"/>
                  </a:cubicBezTo>
                  <a:cubicBezTo>
                    <a:pt x="252" y="275"/>
                    <a:pt x="249" y="277"/>
                    <a:pt x="246" y="279"/>
                  </a:cubicBezTo>
                  <a:cubicBezTo>
                    <a:pt x="246" y="279"/>
                    <a:pt x="246" y="279"/>
                    <a:pt x="246" y="279"/>
                  </a:cubicBezTo>
                  <a:cubicBezTo>
                    <a:pt x="264" y="279"/>
                    <a:pt x="264" y="279"/>
                    <a:pt x="264" y="279"/>
                  </a:cubicBezTo>
                  <a:cubicBezTo>
                    <a:pt x="267" y="274"/>
                    <a:pt x="267" y="274"/>
                    <a:pt x="267" y="274"/>
                  </a:cubicBezTo>
                  <a:cubicBezTo>
                    <a:pt x="273" y="272"/>
                    <a:pt x="277" y="267"/>
                    <a:pt x="277" y="260"/>
                  </a:cubicBezTo>
                  <a:close/>
                  <a:moveTo>
                    <a:pt x="268" y="226"/>
                  </a:moveTo>
                  <a:cubicBezTo>
                    <a:pt x="268" y="222"/>
                    <a:pt x="265" y="219"/>
                    <a:pt x="261" y="219"/>
                  </a:cubicBezTo>
                  <a:cubicBezTo>
                    <a:pt x="261" y="240"/>
                    <a:pt x="261" y="240"/>
                    <a:pt x="261" y="240"/>
                  </a:cubicBezTo>
                  <a:cubicBezTo>
                    <a:pt x="265" y="240"/>
                    <a:pt x="268" y="237"/>
                    <a:pt x="268" y="234"/>
                  </a:cubicBezTo>
                  <a:lnTo>
                    <a:pt x="268" y="226"/>
                  </a:lnTo>
                  <a:close/>
                  <a:moveTo>
                    <a:pt x="261" y="245"/>
                  </a:moveTo>
                  <a:cubicBezTo>
                    <a:pt x="261" y="254"/>
                    <a:pt x="261" y="254"/>
                    <a:pt x="261" y="254"/>
                  </a:cubicBezTo>
                  <a:cubicBezTo>
                    <a:pt x="261" y="258"/>
                    <a:pt x="260" y="262"/>
                    <a:pt x="259" y="266"/>
                  </a:cubicBezTo>
                  <a:cubicBezTo>
                    <a:pt x="261" y="266"/>
                    <a:pt x="261" y="266"/>
                    <a:pt x="261" y="266"/>
                  </a:cubicBezTo>
                  <a:cubicBezTo>
                    <a:pt x="265" y="266"/>
                    <a:pt x="268" y="263"/>
                    <a:pt x="268" y="259"/>
                  </a:cubicBezTo>
                  <a:cubicBezTo>
                    <a:pt x="268" y="251"/>
                    <a:pt x="268" y="251"/>
                    <a:pt x="268" y="251"/>
                  </a:cubicBezTo>
                  <a:cubicBezTo>
                    <a:pt x="268" y="248"/>
                    <a:pt x="265" y="245"/>
                    <a:pt x="261" y="245"/>
                  </a:cubicBezTo>
                  <a:close/>
                  <a:moveTo>
                    <a:pt x="253" y="254"/>
                  </a:moveTo>
                  <a:cubicBezTo>
                    <a:pt x="253" y="103"/>
                    <a:pt x="253" y="103"/>
                    <a:pt x="253" y="103"/>
                  </a:cubicBezTo>
                  <a:cubicBezTo>
                    <a:pt x="253" y="92"/>
                    <a:pt x="244" y="83"/>
                    <a:pt x="233" y="83"/>
                  </a:cubicBezTo>
                  <a:cubicBezTo>
                    <a:pt x="223" y="83"/>
                    <a:pt x="223" y="83"/>
                    <a:pt x="223" y="83"/>
                  </a:cubicBezTo>
                  <a:cubicBezTo>
                    <a:pt x="223" y="87"/>
                    <a:pt x="223" y="87"/>
                    <a:pt x="223" y="87"/>
                  </a:cubicBezTo>
                  <a:cubicBezTo>
                    <a:pt x="233" y="87"/>
                    <a:pt x="233" y="87"/>
                    <a:pt x="233" y="87"/>
                  </a:cubicBezTo>
                  <a:cubicBezTo>
                    <a:pt x="242" y="87"/>
                    <a:pt x="249" y="94"/>
                    <a:pt x="249" y="103"/>
                  </a:cubicBezTo>
                  <a:cubicBezTo>
                    <a:pt x="249" y="254"/>
                    <a:pt x="249" y="254"/>
                    <a:pt x="249" y="254"/>
                  </a:cubicBezTo>
                  <a:cubicBezTo>
                    <a:pt x="249" y="262"/>
                    <a:pt x="242" y="269"/>
                    <a:pt x="233" y="269"/>
                  </a:cubicBezTo>
                  <a:cubicBezTo>
                    <a:pt x="213" y="269"/>
                    <a:pt x="213" y="269"/>
                    <a:pt x="213" y="269"/>
                  </a:cubicBezTo>
                  <a:cubicBezTo>
                    <a:pt x="211" y="271"/>
                    <a:pt x="209" y="273"/>
                    <a:pt x="207" y="275"/>
                  </a:cubicBezTo>
                  <a:cubicBezTo>
                    <a:pt x="209" y="279"/>
                    <a:pt x="209" y="279"/>
                    <a:pt x="209" y="279"/>
                  </a:cubicBezTo>
                  <a:cubicBezTo>
                    <a:pt x="237" y="279"/>
                    <a:pt x="237" y="279"/>
                    <a:pt x="237" y="279"/>
                  </a:cubicBezTo>
                  <a:cubicBezTo>
                    <a:pt x="240" y="273"/>
                    <a:pt x="240" y="273"/>
                    <a:pt x="240" y="273"/>
                  </a:cubicBezTo>
                  <a:cubicBezTo>
                    <a:pt x="248" y="270"/>
                    <a:pt x="253" y="262"/>
                    <a:pt x="253" y="254"/>
                  </a:cubicBezTo>
                  <a:close/>
                  <a:moveTo>
                    <a:pt x="215" y="245"/>
                  </a:moveTo>
                  <a:cubicBezTo>
                    <a:pt x="215" y="44"/>
                    <a:pt x="215" y="44"/>
                    <a:pt x="215" y="44"/>
                  </a:cubicBezTo>
                  <a:cubicBezTo>
                    <a:pt x="215" y="29"/>
                    <a:pt x="203" y="17"/>
                    <a:pt x="188" y="17"/>
                  </a:cubicBezTo>
                  <a:cubicBezTo>
                    <a:pt x="43" y="17"/>
                    <a:pt x="43" y="17"/>
                    <a:pt x="43" y="17"/>
                  </a:cubicBezTo>
                  <a:cubicBezTo>
                    <a:pt x="28" y="17"/>
                    <a:pt x="16" y="29"/>
                    <a:pt x="16" y="44"/>
                  </a:cubicBezTo>
                  <a:cubicBezTo>
                    <a:pt x="16" y="245"/>
                    <a:pt x="16" y="245"/>
                    <a:pt x="16" y="245"/>
                  </a:cubicBezTo>
                  <a:cubicBezTo>
                    <a:pt x="16" y="257"/>
                    <a:pt x="24" y="266"/>
                    <a:pt x="34" y="270"/>
                  </a:cubicBezTo>
                  <a:cubicBezTo>
                    <a:pt x="38" y="279"/>
                    <a:pt x="38" y="279"/>
                    <a:pt x="38" y="279"/>
                  </a:cubicBezTo>
                  <a:cubicBezTo>
                    <a:pt x="75" y="279"/>
                    <a:pt x="75" y="279"/>
                    <a:pt x="75" y="279"/>
                  </a:cubicBezTo>
                  <a:cubicBezTo>
                    <a:pt x="79" y="272"/>
                    <a:pt x="79" y="272"/>
                    <a:pt x="79" y="272"/>
                  </a:cubicBezTo>
                  <a:cubicBezTo>
                    <a:pt x="153" y="272"/>
                    <a:pt x="153" y="272"/>
                    <a:pt x="153" y="272"/>
                  </a:cubicBezTo>
                  <a:cubicBezTo>
                    <a:pt x="156" y="279"/>
                    <a:pt x="156" y="279"/>
                    <a:pt x="156" y="279"/>
                  </a:cubicBezTo>
                  <a:cubicBezTo>
                    <a:pt x="193" y="279"/>
                    <a:pt x="193" y="279"/>
                    <a:pt x="193" y="279"/>
                  </a:cubicBezTo>
                  <a:cubicBezTo>
                    <a:pt x="198" y="270"/>
                    <a:pt x="198" y="270"/>
                    <a:pt x="198" y="270"/>
                  </a:cubicBezTo>
                  <a:cubicBezTo>
                    <a:pt x="208" y="266"/>
                    <a:pt x="215" y="257"/>
                    <a:pt x="215" y="245"/>
                  </a:cubicBezTo>
                  <a:close/>
                  <a:moveTo>
                    <a:pt x="188" y="266"/>
                  </a:moveTo>
                  <a:cubicBezTo>
                    <a:pt x="43" y="266"/>
                    <a:pt x="43" y="266"/>
                    <a:pt x="43" y="266"/>
                  </a:cubicBezTo>
                  <a:cubicBezTo>
                    <a:pt x="32" y="266"/>
                    <a:pt x="22" y="257"/>
                    <a:pt x="22" y="245"/>
                  </a:cubicBezTo>
                  <a:cubicBezTo>
                    <a:pt x="22" y="44"/>
                    <a:pt x="22" y="44"/>
                    <a:pt x="22" y="44"/>
                  </a:cubicBezTo>
                  <a:cubicBezTo>
                    <a:pt x="22" y="32"/>
                    <a:pt x="32" y="23"/>
                    <a:pt x="43" y="23"/>
                  </a:cubicBezTo>
                  <a:cubicBezTo>
                    <a:pt x="188" y="23"/>
                    <a:pt x="188" y="23"/>
                    <a:pt x="188" y="23"/>
                  </a:cubicBezTo>
                  <a:cubicBezTo>
                    <a:pt x="200" y="23"/>
                    <a:pt x="209" y="32"/>
                    <a:pt x="209" y="44"/>
                  </a:cubicBezTo>
                  <a:cubicBezTo>
                    <a:pt x="209" y="245"/>
                    <a:pt x="209" y="245"/>
                    <a:pt x="209" y="245"/>
                  </a:cubicBezTo>
                  <a:cubicBezTo>
                    <a:pt x="209" y="257"/>
                    <a:pt x="200" y="266"/>
                    <a:pt x="188" y="266"/>
                  </a:cubicBezTo>
                  <a:close/>
                  <a:moveTo>
                    <a:pt x="241" y="117"/>
                  </a:moveTo>
                  <a:cubicBezTo>
                    <a:pt x="241" y="107"/>
                    <a:pt x="241" y="107"/>
                    <a:pt x="241" y="107"/>
                  </a:cubicBezTo>
                  <a:cubicBezTo>
                    <a:pt x="241" y="102"/>
                    <a:pt x="237" y="98"/>
                    <a:pt x="232" y="98"/>
                  </a:cubicBezTo>
                  <a:cubicBezTo>
                    <a:pt x="223" y="98"/>
                    <a:pt x="223" y="98"/>
                    <a:pt x="223" y="98"/>
                  </a:cubicBezTo>
                  <a:cubicBezTo>
                    <a:pt x="223" y="109"/>
                    <a:pt x="223" y="109"/>
                    <a:pt x="223" y="109"/>
                  </a:cubicBezTo>
                  <a:cubicBezTo>
                    <a:pt x="226" y="109"/>
                    <a:pt x="226" y="109"/>
                    <a:pt x="226" y="109"/>
                  </a:cubicBezTo>
                  <a:cubicBezTo>
                    <a:pt x="228" y="109"/>
                    <a:pt x="229" y="110"/>
                    <a:pt x="229" y="112"/>
                  </a:cubicBezTo>
                  <a:cubicBezTo>
                    <a:pt x="229" y="114"/>
                    <a:pt x="228" y="115"/>
                    <a:pt x="226" y="115"/>
                  </a:cubicBezTo>
                  <a:cubicBezTo>
                    <a:pt x="223" y="115"/>
                    <a:pt x="223" y="115"/>
                    <a:pt x="223" y="115"/>
                  </a:cubicBezTo>
                  <a:cubicBezTo>
                    <a:pt x="223" y="126"/>
                    <a:pt x="223" y="126"/>
                    <a:pt x="223" y="126"/>
                  </a:cubicBezTo>
                  <a:cubicBezTo>
                    <a:pt x="232" y="126"/>
                    <a:pt x="232" y="126"/>
                    <a:pt x="232" y="126"/>
                  </a:cubicBezTo>
                  <a:cubicBezTo>
                    <a:pt x="237" y="126"/>
                    <a:pt x="241" y="122"/>
                    <a:pt x="241" y="117"/>
                  </a:cubicBezTo>
                  <a:close/>
                  <a:moveTo>
                    <a:pt x="4" y="88"/>
                  </a:moveTo>
                  <a:cubicBezTo>
                    <a:pt x="0" y="88"/>
                    <a:pt x="0" y="88"/>
                    <a:pt x="0" y="88"/>
                  </a:cubicBezTo>
                  <a:cubicBezTo>
                    <a:pt x="0" y="96"/>
                    <a:pt x="0" y="96"/>
                    <a:pt x="0" y="96"/>
                  </a:cubicBezTo>
                  <a:cubicBezTo>
                    <a:pt x="4" y="96"/>
                    <a:pt x="4" y="96"/>
                    <a:pt x="4" y="96"/>
                  </a:cubicBezTo>
                  <a:lnTo>
                    <a:pt x="4" y="88"/>
                  </a:lnTo>
                  <a:close/>
                  <a:moveTo>
                    <a:pt x="125" y="0"/>
                  </a:moveTo>
                  <a:cubicBezTo>
                    <a:pt x="117" y="0"/>
                    <a:pt x="117" y="0"/>
                    <a:pt x="117" y="0"/>
                  </a:cubicBezTo>
                  <a:cubicBezTo>
                    <a:pt x="117" y="4"/>
                    <a:pt x="117" y="4"/>
                    <a:pt x="117" y="4"/>
                  </a:cubicBezTo>
                  <a:cubicBezTo>
                    <a:pt x="125" y="4"/>
                    <a:pt x="125" y="4"/>
                    <a:pt x="125" y="4"/>
                  </a:cubicBezTo>
                  <a:lnTo>
                    <a:pt x="125" y="0"/>
                  </a:lnTo>
                  <a:close/>
                  <a:moveTo>
                    <a:pt x="61" y="0"/>
                  </a:moveTo>
                  <a:cubicBezTo>
                    <a:pt x="53" y="0"/>
                    <a:pt x="53" y="0"/>
                    <a:pt x="53" y="0"/>
                  </a:cubicBezTo>
                  <a:cubicBezTo>
                    <a:pt x="53" y="4"/>
                    <a:pt x="53" y="4"/>
                    <a:pt x="53" y="4"/>
                  </a:cubicBezTo>
                  <a:cubicBezTo>
                    <a:pt x="61" y="4"/>
                    <a:pt x="61" y="4"/>
                    <a:pt x="61" y="4"/>
                  </a:cubicBezTo>
                  <a:lnTo>
                    <a:pt x="61" y="0"/>
                  </a:lnTo>
                  <a:close/>
                  <a:moveTo>
                    <a:pt x="42" y="4"/>
                  </a:moveTo>
                  <a:cubicBezTo>
                    <a:pt x="45" y="4"/>
                    <a:pt x="45" y="4"/>
                    <a:pt x="45" y="4"/>
                  </a:cubicBezTo>
                  <a:cubicBezTo>
                    <a:pt x="45" y="0"/>
                    <a:pt x="45" y="0"/>
                    <a:pt x="45" y="0"/>
                  </a:cubicBezTo>
                  <a:cubicBezTo>
                    <a:pt x="42" y="0"/>
                    <a:pt x="42" y="0"/>
                    <a:pt x="42" y="0"/>
                  </a:cubicBezTo>
                  <a:cubicBezTo>
                    <a:pt x="40" y="0"/>
                    <a:pt x="39" y="0"/>
                    <a:pt x="37" y="1"/>
                  </a:cubicBezTo>
                  <a:cubicBezTo>
                    <a:pt x="37" y="5"/>
                    <a:pt x="37" y="5"/>
                    <a:pt x="37" y="5"/>
                  </a:cubicBezTo>
                  <a:cubicBezTo>
                    <a:pt x="39" y="4"/>
                    <a:pt x="40" y="4"/>
                    <a:pt x="42" y="4"/>
                  </a:cubicBezTo>
                  <a:close/>
                  <a:moveTo>
                    <a:pt x="8" y="25"/>
                  </a:moveTo>
                  <a:cubicBezTo>
                    <a:pt x="4" y="24"/>
                    <a:pt x="4" y="24"/>
                    <a:pt x="4" y="24"/>
                  </a:cubicBezTo>
                  <a:cubicBezTo>
                    <a:pt x="3" y="26"/>
                    <a:pt x="2" y="29"/>
                    <a:pt x="1" y="32"/>
                  </a:cubicBezTo>
                  <a:cubicBezTo>
                    <a:pt x="5" y="33"/>
                    <a:pt x="5" y="33"/>
                    <a:pt x="5" y="33"/>
                  </a:cubicBezTo>
                  <a:cubicBezTo>
                    <a:pt x="6" y="30"/>
                    <a:pt x="7" y="28"/>
                    <a:pt x="8" y="25"/>
                  </a:cubicBezTo>
                  <a:close/>
                  <a:moveTo>
                    <a:pt x="93" y="0"/>
                  </a:moveTo>
                  <a:cubicBezTo>
                    <a:pt x="85" y="0"/>
                    <a:pt x="85" y="0"/>
                    <a:pt x="85" y="0"/>
                  </a:cubicBezTo>
                  <a:cubicBezTo>
                    <a:pt x="85" y="4"/>
                    <a:pt x="85" y="4"/>
                    <a:pt x="85" y="4"/>
                  </a:cubicBezTo>
                  <a:cubicBezTo>
                    <a:pt x="93" y="4"/>
                    <a:pt x="93" y="4"/>
                    <a:pt x="93" y="4"/>
                  </a:cubicBezTo>
                  <a:lnTo>
                    <a:pt x="93" y="0"/>
                  </a:lnTo>
                  <a:close/>
                  <a:moveTo>
                    <a:pt x="77" y="0"/>
                  </a:moveTo>
                  <a:cubicBezTo>
                    <a:pt x="69" y="0"/>
                    <a:pt x="69" y="0"/>
                    <a:pt x="69" y="0"/>
                  </a:cubicBezTo>
                  <a:cubicBezTo>
                    <a:pt x="69" y="4"/>
                    <a:pt x="69" y="4"/>
                    <a:pt x="69" y="4"/>
                  </a:cubicBezTo>
                  <a:cubicBezTo>
                    <a:pt x="77" y="4"/>
                    <a:pt x="77" y="4"/>
                    <a:pt x="77" y="4"/>
                  </a:cubicBezTo>
                  <a:lnTo>
                    <a:pt x="77" y="0"/>
                  </a:lnTo>
                  <a:close/>
                  <a:moveTo>
                    <a:pt x="141" y="0"/>
                  </a:moveTo>
                  <a:cubicBezTo>
                    <a:pt x="133" y="0"/>
                    <a:pt x="133" y="0"/>
                    <a:pt x="133" y="0"/>
                  </a:cubicBezTo>
                  <a:cubicBezTo>
                    <a:pt x="133" y="4"/>
                    <a:pt x="133" y="4"/>
                    <a:pt x="133" y="4"/>
                  </a:cubicBezTo>
                  <a:cubicBezTo>
                    <a:pt x="141" y="4"/>
                    <a:pt x="141" y="4"/>
                    <a:pt x="141" y="4"/>
                  </a:cubicBezTo>
                  <a:lnTo>
                    <a:pt x="141" y="0"/>
                  </a:lnTo>
                  <a:close/>
                  <a:moveTo>
                    <a:pt x="4" y="56"/>
                  </a:moveTo>
                  <a:cubicBezTo>
                    <a:pt x="0" y="56"/>
                    <a:pt x="0" y="56"/>
                    <a:pt x="0" y="56"/>
                  </a:cubicBezTo>
                  <a:cubicBezTo>
                    <a:pt x="0" y="64"/>
                    <a:pt x="0" y="64"/>
                    <a:pt x="0" y="64"/>
                  </a:cubicBezTo>
                  <a:cubicBezTo>
                    <a:pt x="4" y="64"/>
                    <a:pt x="4" y="64"/>
                    <a:pt x="4" y="64"/>
                  </a:cubicBezTo>
                  <a:lnTo>
                    <a:pt x="4" y="56"/>
                  </a:lnTo>
                  <a:close/>
                  <a:moveTo>
                    <a:pt x="4" y="42"/>
                  </a:moveTo>
                  <a:cubicBezTo>
                    <a:pt x="4" y="42"/>
                    <a:pt x="4" y="41"/>
                    <a:pt x="4" y="40"/>
                  </a:cubicBezTo>
                  <a:cubicBezTo>
                    <a:pt x="0" y="40"/>
                    <a:pt x="0" y="40"/>
                    <a:pt x="0" y="40"/>
                  </a:cubicBezTo>
                  <a:cubicBezTo>
                    <a:pt x="0" y="41"/>
                    <a:pt x="0" y="41"/>
                    <a:pt x="0" y="42"/>
                  </a:cubicBezTo>
                  <a:cubicBezTo>
                    <a:pt x="0" y="48"/>
                    <a:pt x="0" y="48"/>
                    <a:pt x="0" y="48"/>
                  </a:cubicBezTo>
                  <a:cubicBezTo>
                    <a:pt x="4" y="48"/>
                    <a:pt x="4" y="48"/>
                    <a:pt x="4" y="48"/>
                  </a:cubicBezTo>
                  <a:lnTo>
                    <a:pt x="4" y="42"/>
                  </a:lnTo>
                  <a:close/>
                  <a:moveTo>
                    <a:pt x="17" y="14"/>
                  </a:moveTo>
                  <a:cubicBezTo>
                    <a:pt x="14" y="11"/>
                    <a:pt x="14" y="11"/>
                    <a:pt x="14" y="11"/>
                  </a:cubicBezTo>
                  <a:cubicBezTo>
                    <a:pt x="12" y="12"/>
                    <a:pt x="10" y="14"/>
                    <a:pt x="9" y="17"/>
                  </a:cubicBezTo>
                  <a:cubicBezTo>
                    <a:pt x="12" y="19"/>
                    <a:pt x="12" y="19"/>
                    <a:pt x="12" y="19"/>
                  </a:cubicBezTo>
                  <a:cubicBezTo>
                    <a:pt x="13" y="17"/>
                    <a:pt x="15" y="15"/>
                    <a:pt x="17" y="14"/>
                  </a:cubicBezTo>
                  <a:close/>
                  <a:moveTo>
                    <a:pt x="4" y="72"/>
                  </a:moveTo>
                  <a:cubicBezTo>
                    <a:pt x="0" y="72"/>
                    <a:pt x="0" y="72"/>
                    <a:pt x="0" y="72"/>
                  </a:cubicBezTo>
                  <a:cubicBezTo>
                    <a:pt x="0" y="80"/>
                    <a:pt x="0" y="80"/>
                    <a:pt x="0" y="80"/>
                  </a:cubicBezTo>
                  <a:cubicBezTo>
                    <a:pt x="4" y="80"/>
                    <a:pt x="4" y="80"/>
                    <a:pt x="4" y="80"/>
                  </a:cubicBezTo>
                  <a:lnTo>
                    <a:pt x="4" y="72"/>
                  </a:lnTo>
                  <a:close/>
                  <a:moveTo>
                    <a:pt x="30" y="6"/>
                  </a:moveTo>
                  <a:cubicBezTo>
                    <a:pt x="29" y="2"/>
                    <a:pt x="29" y="2"/>
                    <a:pt x="29" y="2"/>
                  </a:cubicBezTo>
                  <a:cubicBezTo>
                    <a:pt x="26" y="3"/>
                    <a:pt x="24" y="4"/>
                    <a:pt x="21" y="6"/>
                  </a:cubicBezTo>
                  <a:cubicBezTo>
                    <a:pt x="23" y="9"/>
                    <a:pt x="23" y="9"/>
                    <a:pt x="23" y="9"/>
                  </a:cubicBezTo>
                  <a:cubicBezTo>
                    <a:pt x="25" y="8"/>
                    <a:pt x="28" y="7"/>
                    <a:pt x="30" y="6"/>
                  </a:cubicBezTo>
                  <a:close/>
                  <a:moveTo>
                    <a:pt x="109" y="0"/>
                  </a:moveTo>
                  <a:cubicBezTo>
                    <a:pt x="101" y="0"/>
                    <a:pt x="101" y="0"/>
                    <a:pt x="101" y="0"/>
                  </a:cubicBezTo>
                  <a:cubicBezTo>
                    <a:pt x="101" y="4"/>
                    <a:pt x="101" y="4"/>
                    <a:pt x="101" y="4"/>
                  </a:cubicBezTo>
                  <a:cubicBezTo>
                    <a:pt x="109" y="4"/>
                    <a:pt x="109" y="4"/>
                    <a:pt x="109" y="4"/>
                  </a:cubicBezTo>
                  <a:lnTo>
                    <a:pt x="109" y="0"/>
                  </a:lnTo>
                  <a:close/>
                  <a:moveTo>
                    <a:pt x="251" y="47"/>
                  </a:moveTo>
                  <a:cubicBezTo>
                    <a:pt x="247" y="40"/>
                    <a:pt x="247" y="40"/>
                    <a:pt x="247" y="40"/>
                  </a:cubicBezTo>
                  <a:cubicBezTo>
                    <a:pt x="244" y="42"/>
                    <a:pt x="244" y="42"/>
                    <a:pt x="244" y="42"/>
                  </a:cubicBezTo>
                  <a:cubicBezTo>
                    <a:pt x="247" y="49"/>
                    <a:pt x="247" y="49"/>
                    <a:pt x="247" y="49"/>
                  </a:cubicBezTo>
                  <a:lnTo>
                    <a:pt x="251" y="47"/>
                  </a:lnTo>
                  <a:close/>
                  <a:moveTo>
                    <a:pt x="259" y="61"/>
                  </a:moveTo>
                  <a:cubicBezTo>
                    <a:pt x="255" y="54"/>
                    <a:pt x="255" y="54"/>
                    <a:pt x="255" y="54"/>
                  </a:cubicBezTo>
                  <a:cubicBezTo>
                    <a:pt x="251" y="56"/>
                    <a:pt x="251" y="56"/>
                    <a:pt x="251" y="56"/>
                  </a:cubicBezTo>
                  <a:cubicBezTo>
                    <a:pt x="255" y="63"/>
                    <a:pt x="255" y="63"/>
                    <a:pt x="255" y="63"/>
                  </a:cubicBezTo>
                  <a:lnTo>
                    <a:pt x="259" y="61"/>
                  </a:lnTo>
                  <a:close/>
                  <a:moveTo>
                    <a:pt x="266" y="75"/>
                  </a:moveTo>
                  <a:cubicBezTo>
                    <a:pt x="262" y="68"/>
                    <a:pt x="262" y="68"/>
                    <a:pt x="262" y="68"/>
                  </a:cubicBezTo>
                  <a:cubicBezTo>
                    <a:pt x="259" y="70"/>
                    <a:pt x="259" y="70"/>
                    <a:pt x="259" y="70"/>
                  </a:cubicBezTo>
                  <a:cubicBezTo>
                    <a:pt x="263" y="77"/>
                    <a:pt x="263" y="77"/>
                    <a:pt x="263" y="77"/>
                  </a:cubicBezTo>
                  <a:lnTo>
                    <a:pt x="266" y="75"/>
                  </a:lnTo>
                  <a:close/>
                  <a:moveTo>
                    <a:pt x="274" y="89"/>
                  </a:moveTo>
                  <a:cubicBezTo>
                    <a:pt x="270" y="82"/>
                    <a:pt x="270" y="82"/>
                    <a:pt x="270" y="82"/>
                  </a:cubicBezTo>
                  <a:cubicBezTo>
                    <a:pt x="266" y="84"/>
                    <a:pt x="266" y="84"/>
                    <a:pt x="266" y="84"/>
                  </a:cubicBezTo>
                  <a:cubicBezTo>
                    <a:pt x="270" y="91"/>
                    <a:pt x="270" y="91"/>
                    <a:pt x="270" y="91"/>
                  </a:cubicBezTo>
                  <a:lnTo>
                    <a:pt x="274" y="89"/>
                  </a:lnTo>
                  <a:close/>
                  <a:moveTo>
                    <a:pt x="232" y="20"/>
                  </a:moveTo>
                  <a:cubicBezTo>
                    <a:pt x="231" y="19"/>
                    <a:pt x="228" y="17"/>
                    <a:pt x="226" y="15"/>
                  </a:cubicBezTo>
                  <a:cubicBezTo>
                    <a:pt x="224" y="19"/>
                    <a:pt x="224" y="19"/>
                    <a:pt x="224" y="19"/>
                  </a:cubicBezTo>
                  <a:cubicBezTo>
                    <a:pt x="226" y="20"/>
                    <a:pt x="228" y="22"/>
                    <a:pt x="230" y="23"/>
                  </a:cubicBezTo>
                  <a:lnTo>
                    <a:pt x="232" y="20"/>
                  </a:lnTo>
                  <a:close/>
                  <a:moveTo>
                    <a:pt x="243" y="33"/>
                  </a:moveTo>
                  <a:cubicBezTo>
                    <a:pt x="242" y="31"/>
                    <a:pt x="240" y="28"/>
                    <a:pt x="238" y="26"/>
                  </a:cubicBezTo>
                  <a:cubicBezTo>
                    <a:pt x="235" y="29"/>
                    <a:pt x="235" y="29"/>
                    <a:pt x="235" y="29"/>
                  </a:cubicBezTo>
                  <a:cubicBezTo>
                    <a:pt x="237" y="31"/>
                    <a:pt x="239" y="33"/>
                    <a:pt x="240" y="35"/>
                  </a:cubicBezTo>
                  <a:lnTo>
                    <a:pt x="243" y="33"/>
                  </a:lnTo>
                  <a:close/>
                  <a:moveTo>
                    <a:pt x="277" y="105"/>
                  </a:moveTo>
                  <a:cubicBezTo>
                    <a:pt x="280" y="104"/>
                    <a:pt x="280" y="104"/>
                    <a:pt x="280" y="104"/>
                  </a:cubicBezTo>
                  <a:cubicBezTo>
                    <a:pt x="279" y="101"/>
                    <a:pt x="278" y="99"/>
                    <a:pt x="277" y="96"/>
                  </a:cubicBezTo>
                  <a:cubicBezTo>
                    <a:pt x="274" y="98"/>
                    <a:pt x="274" y="98"/>
                    <a:pt x="274" y="98"/>
                  </a:cubicBezTo>
                  <a:cubicBezTo>
                    <a:pt x="275" y="100"/>
                    <a:pt x="276" y="103"/>
                    <a:pt x="277" y="105"/>
                  </a:cubicBezTo>
                  <a:close/>
                  <a:moveTo>
                    <a:pt x="205" y="4"/>
                  </a:moveTo>
                  <a:cubicBezTo>
                    <a:pt x="202" y="3"/>
                    <a:pt x="199" y="2"/>
                    <a:pt x="197" y="2"/>
                  </a:cubicBezTo>
                  <a:cubicBezTo>
                    <a:pt x="196" y="6"/>
                    <a:pt x="196" y="6"/>
                    <a:pt x="196" y="6"/>
                  </a:cubicBezTo>
                  <a:cubicBezTo>
                    <a:pt x="198" y="6"/>
                    <a:pt x="201" y="7"/>
                    <a:pt x="203" y="8"/>
                  </a:cubicBezTo>
                  <a:lnTo>
                    <a:pt x="205" y="4"/>
                  </a:lnTo>
                  <a:close/>
                  <a:moveTo>
                    <a:pt x="157" y="0"/>
                  </a:moveTo>
                  <a:cubicBezTo>
                    <a:pt x="149" y="0"/>
                    <a:pt x="149" y="0"/>
                    <a:pt x="149" y="0"/>
                  </a:cubicBezTo>
                  <a:cubicBezTo>
                    <a:pt x="149" y="4"/>
                    <a:pt x="149" y="4"/>
                    <a:pt x="149" y="4"/>
                  </a:cubicBezTo>
                  <a:cubicBezTo>
                    <a:pt x="157" y="4"/>
                    <a:pt x="157" y="4"/>
                    <a:pt x="157" y="4"/>
                  </a:cubicBezTo>
                  <a:lnTo>
                    <a:pt x="157" y="0"/>
                  </a:lnTo>
                  <a:close/>
                  <a:moveTo>
                    <a:pt x="172" y="0"/>
                  </a:moveTo>
                  <a:cubicBezTo>
                    <a:pt x="165" y="0"/>
                    <a:pt x="165" y="0"/>
                    <a:pt x="165" y="0"/>
                  </a:cubicBezTo>
                  <a:cubicBezTo>
                    <a:pt x="165" y="4"/>
                    <a:pt x="165" y="4"/>
                    <a:pt x="165" y="4"/>
                  </a:cubicBezTo>
                  <a:cubicBezTo>
                    <a:pt x="172" y="4"/>
                    <a:pt x="172" y="4"/>
                    <a:pt x="172" y="4"/>
                  </a:cubicBezTo>
                  <a:lnTo>
                    <a:pt x="172" y="0"/>
                  </a:lnTo>
                  <a:close/>
                  <a:moveTo>
                    <a:pt x="188" y="4"/>
                  </a:moveTo>
                  <a:cubicBezTo>
                    <a:pt x="189" y="0"/>
                    <a:pt x="189" y="0"/>
                    <a:pt x="189" y="0"/>
                  </a:cubicBezTo>
                  <a:cubicBezTo>
                    <a:pt x="187" y="0"/>
                    <a:pt x="186" y="0"/>
                    <a:pt x="185" y="0"/>
                  </a:cubicBezTo>
                  <a:cubicBezTo>
                    <a:pt x="180" y="0"/>
                    <a:pt x="180" y="0"/>
                    <a:pt x="180" y="0"/>
                  </a:cubicBezTo>
                  <a:cubicBezTo>
                    <a:pt x="180" y="4"/>
                    <a:pt x="180" y="4"/>
                    <a:pt x="180" y="4"/>
                  </a:cubicBezTo>
                  <a:cubicBezTo>
                    <a:pt x="185" y="4"/>
                    <a:pt x="185" y="4"/>
                    <a:pt x="185" y="4"/>
                  </a:cubicBezTo>
                  <a:cubicBezTo>
                    <a:pt x="186" y="4"/>
                    <a:pt x="187" y="4"/>
                    <a:pt x="188" y="4"/>
                  </a:cubicBezTo>
                  <a:close/>
                  <a:moveTo>
                    <a:pt x="219" y="11"/>
                  </a:moveTo>
                  <a:cubicBezTo>
                    <a:pt x="217" y="9"/>
                    <a:pt x="215" y="8"/>
                    <a:pt x="212" y="7"/>
                  </a:cubicBezTo>
                  <a:cubicBezTo>
                    <a:pt x="210" y="11"/>
                    <a:pt x="210" y="11"/>
                    <a:pt x="210" y="11"/>
                  </a:cubicBezTo>
                  <a:cubicBezTo>
                    <a:pt x="213" y="12"/>
                    <a:pt x="215" y="13"/>
                    <a:pt x="217" y="14"/>
                  </a:cubicBezTo>
                  <a:lnTo>
                    <a:pt x="219" y="11"/>
                  </a:lnTo>
                  <a:close/>
                  <a:moveTo>
                    <a:pt x="285" y="135"/>
                  </a:moveTo>
                  <a:cubicBezTo>
                    <a:pt x="289" y="135"/>
                    <a:pt x="289" y="135"/>
                    <a:pt x="289" y="135"/>
                  </a:cubicBezTo>
                  <a:cubicBezTo>
                    <a:pt x="289" y="132"/>
                    <a:pt x="288" y="129"/>
                    <a:pt x="288" y="127"/>
                  </a:cubicBezTo>
                  <a:cubicBezTo>
                    <a:pt x="284" y="128"/>
                    <a:pt x="284" y="128"/>
                    <a:pt x="284" y="128"/>
                  </a:cubicBezTo>
                  <a:cubicBezTo>
                    <a:pt x="284" y="130"/>
                    <a:pt x="285" y="133"/>
                    <a:pt x="285" y="135"/>
                  </a:cubicBezTo>
                  <a:close/>
                  <a:moveTo>
                    <a:pt x="288" y="151"/>
                  </a:moveTo>
                  <a:cubicBezTo>
                    <a:pt x="292" y="150"/>
                    <a:pt x="292" y="150"/>
                    <a:pt x="292" y="150"/>
                  </a:cubicBezTo>
                  <a:cubicBezTo>
                    <a:pt x="292" y="148"/>
                    <a:pt x="291" y="145"/>
                    <a:pt x="291" y="142"/>
                  </a:cubicBezTo>
                  <a:cubicBezTo>
                    <a:pt x="287" y="143"/>
                    <a:pt x="287" y="143"/>
                    <a:pt x="287" y="143"/>
                  </a:cubicBezTo>
                  <a:cubicBezTo>
                    <a:pt x="287" y="146"/>
                    <a:pt x="288" y="148"/>
                    <a:pt x="288" y="151"/>
                  </a:cubicBezTo>
                  <a:close/>
                  <a:moveTo>
                    <a:pt x="242" y="296"/>
                  </a:moveTo>
                  <a:cubicBezTo>
                    <a:pt x="250" y="296"/>
                    <a:pt x="250" y="296"/>
                    <a:pt x="250" y="296"/>
                  </a:cubicBezTo>
                  <a:cubicBezTo>
                    <a:pt x="250" y="292"/>
                    <a:pt x="250" y="292"/>
                    <a:pt x="250" y="292"/>
                  </a:cubicBezTo>
                  <a:cubicBezTo>
                    <a:pt x="242" y="292"/>
                    <a:pt x="242" y="292"/>
                    <a:pt x="242" y="292"/>
                  </a:cubicBezTo>
                  <a:lnTo>
                    <a:pt x="242" y="296"/>
                  </a:lnTo>
                  <a:close/>
                  <a:moveTo>
                    <a:pt x="226" y="296"/>
                  </a:moveTo>
                  <a:cubicBezTo>
                    <a:pt x="234" y="296"/>
                    <a:pt x="234" y="296"/>
                    <a:pt x="234" y="296"/>
                  </a:cubicBezTo>
                  <a:cubicBezTo>
                    <a:pt x="234" y="292"/>
                    <a:pt x="234" y="292"/>
                    <a:pt x="234" y="292"/>
                  </a:cubicBezTo>
                  <a:cubicBezTo>
                    <a:pt x="226" y="292"/>
                    <a:pt x="226" y="292"/>
                    <a:pt x="226" y="292"/>
                  </a:cubicBezTo>
                  <a:lnTo>
                    <a:pt x="226" y="296"/>
                  </a:lnTo>
                  <a:close/>
                  <a:moveTo>
                    <a:pt x="258" y="292"/>
                  </a:moveTo>
                  <a:cubicBezTo>
                    <a:pt x="259" y="296"/>
                    <a:pt x="259" y="296"/>
                    <a:pt x="259" y="296"/>
                  </a:cubicBezTo>
                  <a:cubicBezTo>
                    <a:pt x="261" y="295"/>
                    <a:pt x="264" y="294"/>
                    <a:pt x="267" y="293"/>
                  </a:cubicBezTo>
                  <a:cubicBezTo>
                    <a:pt x="265" y="290"/>
                    <a:pt x="265" y="290"/>
                    <a:pt x="265" y="290"/>
                  </a:cubicBezTo>
                  <a:cubicBezTo>
                    <a:pt x="263" y="291"/>
                    <a:pt x="260" y="291"/>
                    <a:pt x="258" y="292"/>
                  </a:cubicBezTo>
                  <a:close/>
                  <a:moveTo>
                    <a:pt x="210" y="296"/>
                  </a:moveTo>
                  <a:cubicBezTo>
                    <a:pt x="218" y="296"/>
                    <a:pt x="218" y="296"/>
                    <a:pt x="218" y="296"/>
                  </a:cubicBezTo>
                  <a:cubicBezTo>
                    <a:pt x="218" y="292"/>
                    <a:pt x="218" y="292"/>
                    <a:pt x="218" y="292"/>
                  </a:cubicBezTo>
                  <a:cubicBezTo>
                    <a:pt x="210" y="292"/>
                    <a:pt x="210" y="292"/>
                    <a:pt x="210" y="292"/>
                  </a:cubicBezTo>
                  <a:lnTo>
                    <a:pt x="210" y="296"/>
                  </a:lnTo>
                  <a:close/>
                  <a:moveTo>
                    <a:pt x="179" y="296"/>
                  </a:moveTo>
                  <a:cubicBezTo>
                    <a:pt x="187" y="296"/>
                    <a:pt x="187" y="296"/>
                    <a:pt x="187" y="296"/>
                  </a:cubicBezTo>
                  <a:cubicBezTo>
                    <a:pt x="187" y="292"/>
                    <a:pt x="187" y="292"/>
                    <a:pt x="187" y="292"/>
                  </a:cubicBezTo>
                  <a:cubicBezTo>
                    <a:pt x="179" y="292"/>
                    <a:pt x="179" y="292"/>
                    <a:pt x="179" y="292"/>
                  </a:cubicBezTo>
                  <a:lnTo>
                    <a:pt x="179" y="296"/>
                  </a:lnTo>
                  <a:close/>
                  <a:moveTo>
                    <a:pt x="163" y="296"/>
                  </a:moveTo>
                  <a:cubicBezTo>
                    <a:pt x="171" y="296"/>
                    <a:pt x="171" y="296"/>
                    <a:pt x="171" y="296"/>
                  </a:cubicBezTo>
                  <a:cubicBezTo>
                    <a:pt x="171" y="292"/>
                    <a:pt x="171" y="292"/>
                    <a:pt x="171" y="292"/>
                  </a:cubicBezTo>
                  <a:cubicBezTo>
                    <a:pt x="163" y="292"/>
                    <a:pt x="163" y="292"/>
                    <a:pt x="163" y="292"/>
                  </a:cubicBezTo>
                  <a:lnTo>
                    <a:pt x="163" y="296"/>
                  </a:lnTo>
                  <a:close/>
                  <a:moveTo>
                    <a:pt x="147" y="296"/>
                  </a:moveTo>
                  <a:cubicBezTo>
                    <a:pt x="155" y="296"/>
                    <a:pt x="155" y="296"/>
                    <a:pt x="155" y="296"/>
                  </a:cubicBezTo>
                  <a:cubicBezTo>
                    <a:pt x="155" y="292"/>
                    <a:pt x="155" y="292"/>
                    <a:pt x="155" y="292"/>
                  </a:cubicBezTo>
                  <a:cubicBezTo>
                    <a:pt x="147" y="292"/>
                    <a:pt x="147" y="292"/>
                    <a:pt x="147" y="292"/>
                  </a:cubicBezTo>
                  <a:lnTo>
                    <a:pt x="147" y="296"/>
                  </a:lnTo>
                  <a:close/>
                  <a:moveTo>
                    <a:pt x="195" y="296"/>
                  </a:moveTo>
                  <a:cubicBezTo>
                    <a:pt x="203" y="296"/>
                    <a:pt x="203" y="296"/>
                    <a:pt x="203" y="296"/>
                  </a:cubicBezTo>
                  <a:cubicBezTo>
                    <a:pt x="203" y="292"/>
                    <a:pt x="203" y="292"/>
                    <a:pt x="203" y="292"/>
                  </a:cubicBezTo>
                  <a:cubicBezTo>
                    <a:pt x="195" y="292"/>
                    <a:pt x="195" y="292"/>
                    <a:pt x="195" y="292"/>
                  </a:cubicBezTo>
                  <a:lnTo>
                    <a:pt x="195" y="296"/>
                  </a:lnTo>
                  <a:close/>
                  <a:moveTo>
                    <a:pt x="131" y="296"/>
                  </a:moveTo>
                  <a:cubicBezTo>
                    <a:pt x="139" y="296"/>
                    <a:pt x="139" y="296"/>
                    <a:pt x="139" y="296"/>
                  </a:cubicBezTo>
                  <a:cubicBezTo>
                    <a:pt x="139" y="292"/>
                    <a:pt x="139" y="292"/>
                    <a:pt x="139" y="292"/>
                  </a:cubicBezTo>
                  <a:cubicBezTo>
                    <a:pt x="131" y="292"/>
                    <a:pt x="131" y="292"/>
                    <a:pt x="131" y="292"/>
                  </a:cubicBezTo>
                  <a:lnTo>
                    <a:pt x="131" y="296"/>
                  </a:lnTo>
                  <a:close/>
                  <a:moveTo>
                    <a:pt x="272" y="286"/>
                  </a:moveTo>
                  <a:cubicBezTo>
                    <a:pt x="274" y="289"/>
                    <a:pt x="274" y="289"/>
                    <a:pt x="274" y="289"/>
                  </a:cubicBezTo>
                  <a:cubicBezTo>
                    <a:pt x="276" y="288"/>
                    <a:pt x="279" y="286"/>
                    <a:pt x="281" y="284"/>
                  </a:cubicBezTo>
                  <a:cubicBezTo>
                    <a:pt x="278" y="281"/>
                    <a:pt x="278" y="281"/>
                    <a:pt x="278" y="281"/>
                  </a:cubicBezTo>
                  <a:cubicBezTo>
                    <a:pt x="276" y="283"/>
                    <a:pt x="274" y="285"/>
                    <a:pt x="272" y="286"/>
                  </a:cubicBezTo>
                  <a:close/>
                  <a:moveTo>
                    <a:pt x="289" y="214"/>
                  </a:moveTo>
                  <a:cubicBezTo>
                    <a:pt x="293" y="214"/>
                    <a:pt x="293" y="214"/>
                    <a:pt x="293" y="214"/>
                  </a:cubicBezTo>
                  <a:cubicBezTo>
                    <a:pt x="293" y="206"/>
                    <a:pt x="293" y="206"/>
                    <a:pt x="293" y="206"/>
                  </a:cubicBezTo>
                  <a:cubicBezTo>
                    <a:pt x="289" y="206"/>
                    <a:pt x="289" y="206"/>
                    <a:pt x="289" y="206"/>
                  </a:cubicBezTo>
                  <a:lnTo>
                    <a:pt x="289" y="214"/>
                  </a:lnTo>
                  <a:close/>
                  <a:moveTo>
                    <a:pt x="289" y="182"/>
                  </a:moveTo>
                  <a:cubicBezTo>
                    <a:pt x="293" y="182"/>
                    <a:pt x="293" y="182"/>
                    <a:pt x="293" y="182"/>
                  </a:cubicBezTo>
                  <a:cubicBezTo>
                    <a:pt x="293" y="175"/>
                    <a:pt x="293" y="175"/>
                    <a:pt x="293" y="175"/>
                  </a:cubicBezTo>
                  <a:cubicBezTo>
                    <a:pt x="289" y="175"/>
                    <a:pt x="289" y="175"/>
                    <a:pt x="289" y="175"/>
                  </a:cubicBezTo>
                  <a:lnTo>
                    <a:pt x="289" y="182"/>
                  </a:lnTo>
                  <a:close/>
                  <a:moveTo>
                    <a:pt x="289" y="198"/>
                  </a:moveTo>
                  <a:cubicBezTo>
                    <a:pt x="293" y="198"/>
                    <a:pt x="293" y="198"/>
                    <a:pt x="293" y="198"/>
                  </a:cubicBezTo>
                  <a:cubicBezTo>
                    <a:pt x="293" y="190"/>
                    <a:pt x="293" y="190"/>
                    <a:pt x="293" y="190"/>
                  </a:cubicBezTo>
                  <a:cubicBezTo>
                    <a:pt x="289" y="190"/>
                    <a:pt x="289" y="190"/>
                    <a:pt x="289" y="190"/>
                  </a:cubicBezTo>
                  <a:lnTo>
                    <a:pt x="289" y="198"/>
                  </a:lnTo>
                  <a:close/>
                  <a:moveTo>
                    <a:pt x="283" y="111"/>
                  </a:moveTo>
                  <a:cubicBezTo>
                    <a:pt x="279" y="113"/>
                    <a:pt x="279" y="113"/>
                    <a:pt x="279" y="113"/>
                  </a:cubicBezTo>
                  <a:cubicBezTo>
                    <a:pt x="280" y="115"/>
                    <a:pt x="281" y="118"/>
                    <a:pt x="282" y="120"/>
                  </a:cubicBezTo>
                  <a:cubicBezTo>
                    <a:pt x="285" y="119"/>
                    <a:pt x="285" y="119"/>
                    <a:pt x="285" y="119"/>
                  </a:cubicBezTo>
                  <a:cubicBezTo>
                    <a:pt x="285" y="116"/>
                    <a:pt x="284" y="114"/>
                    <a:pt x="283" y="111"/>
                  </a:cubicBezTo>
                  <a:close/>
                  <a:moveTo>
                    <a:pt x="293" y="158"/>
                  </a:moveTo>
                  <a:cubicBezTo>
                    <a:pt x="289" y="159"/>
                    <a:pt x="289" y="159"/>
                    <a:pt x="289" y="159"/>
                  </a:cubicBezTo>
                  <a:cubicBezTo>
                    <a:pt x="289" y="161"/>
                    <a:pt x="289" y="163"/>
                    <a:pt x="289" y="166"/>
                  </a:cubicBezTo>
                  <a:cubicBezTo>
                    <a:pt x="289" y="167"/>
                    <a:pt x="289" y="167"/>
                    <a:pt x="289" y="167"/>
                  </a:cubicBezTo>
                  <a:cubicBezTo>
                    <a:pt x="293" y="167"/>
                    <a:pt x="293" y="167"/>
                    <a:pt x="293" y="167"/>
                  </a:cubicBezTo>
                  <a:cubicBezTo>
                    <a:pt x="293" y="166"/>
                    <a:pt x="293" y="166"/>
                    <a:pt x="293" y="166"/>
                  </a:cubicBezTo>
                  <a:cubicBezTo>
                    <a:pt x="293" y="163"/>
                    <a:pt x="293" y="161"/>
                    <a:pt x="293" y="158"/>
                  </a:cubicBezTo>
                  <a:close/>
                  <a:moveTo>
                    <a:pt x="283" y="276"/>
                  </a:moveTo>
                  <a:cubicBezTo>
                    <a:pt x="286" y="278"/>
                    <a:pt x="286" y="278"/>
                    <a:pt x="286" y="278"/>
                  </a:cubicBezTo>
                  <a:cubicBezTo>
                    <a:pt x="287" y="276"/>
                    <a:pt x="289" y="273"/>
                    <a:pt x="290" y="271"/>
                  </a:cubicBezTo>
                  <a:cubicBezTo>
                    <a:pt x="286" y="269"/>
                    <a:pt x="286" y="269"/>
                    <a:pt x="286" y="269"/>
                  </a:cubicBezTo>
                  <a:cubicBezTo>
                    <a:pt x="285" y="271"/>
                    <a:pt x="284" y="274"/>
                    <a:pt x="283" y="276"/>
                  </a:cubicBezTo>
                  <a:close/>
                  <a:moveTo>
                    <a:pt x="288" y="262"/>
                  </a:moveTo>
                  <a:cubicBezTo>
                    <a:pt x="292" y="263"/>
                    <a:pt x="292" y="263"/>
                    <a:pt x="292" y="263"/>
                  </a:cubicBezTo>
                  <a:cubicBezTo>
                    <a:pt x="293" y="260"/>
                    <a:pt x="293" y="257"/>
                    <a:pt x="293" y="254"/>
                  </a:cubicBezTo>
                  <a:cubicBezTo>
                    <a:pt x="293" y="254"/>
                    <a:pt x="293" y="254"/>
                    <a:pt x="293" y="254"/>
                  </a:cubicBezTo>
                  <a:cubicBezTo>
                    <a:pt x="289" y="254"/>
                    <a:pt x="289" y="254"/>
                    <a:pt x="289" y="254"/>
                  </a:cubicBezTo>
                  <a:cubicBezTo>
                    <a:pt x="289" y="257"/>
                    <a:pt x="289" y="259"/>
                    <a:pt x="288" y="262"/>
                  </a:cubicBezTo>
                  <a:close/>
                  <a:moveTo>
                    <a:pt x="289" y="230"/>
                  </a:moveTo>
                  <a:cubicBezTo>
                    <a:pt x="293" y="230"/>
                    <a:pt x="293" y="230"/>
                    <a:pt x="293" y="230"/>
                  </a:cubicBezTo>
                  <a:cubicBezTo>
                    <a:pt x="293" y="222"/>
                    <a:pt x="293" y="222"/>
                    <a:pt x="293" y="222"/>
                  </a:cubicBezTo>
                  <a:cubicBezTo>
                    <a:pt x="289" y="222"/>
                    <a:pt x="289" y="222"/>
                    <a:pt x="289" y="222"/>
                  </a:cubicBezTo>
                  <a:lnTo>
                    <a:pt x="289" y="230"/>
                  </a:lnTo>
                  <a:close/>
                  <a:moveTo>
                    <a:pt x="289" y="246"/>
                  </a:moveTo>
                  <a:cubicBezTo>
                    <a:pt x="293" y="246"/>
                    <a:pt x="293" y="246"/>
                    <a:pt x="293" y="246"/>
                  </a:cubicBezTo>
                  <a:cubicBezTo>
                    <a:pt x="293" y="238"/>
                    <a:pt x="293" y="238"/>
                    <a:pt x="293" y="238"/>
                  </a:cubicBezTo>
                  <a:cubicBezTo>
                    <a:pt x="289" y="238"/>
                    <a:pt x="289" y="238"/>
                    <a:pt x="289" y="238"/>
                  </a:cubicBezTo>
                  <a:lnTo>
                    <a:pt x="289" y="246"/>
                  </a:lnTo>
                  <a:close/>
                  <a:moveTo>
                    <a:pt x="4" y="119"/>
                  </a:moveTo>
                  <a:cubicBezTo>
                    <a:pt x="0" y="119"/>
                    <a:pt x="0" y="119"/>
                    <a:pt x="0" y="119"/>
                  </a:cubicBezTo>
                  <a:cubicBezTo>
                    <a:pt x="0" y="127"/>
                    <a:pt x="0" y="127"/>
                    <a:pt x="0" y="127"/>
                  </a:cubicBezTo>
                  <a:cubicBezTo>
                    <a:pt x="4" y="127"/>
                    <a:pt x="4" y="127"/>
                    <a:pt x="4" y="127"/>
                  </a:cubicBezTo>
                  <a:lnTo>
                    <a:pt x="4" y="119"/>
                  </a:lnTo>
                  <a:close/>
                  <a:moveTo>
                    <a:pt x="4" y="215"/>
                  </a:moveTo>
                  <a:cubicBezTo>
                    <a:pt x="0" y="215"/>
                    <a:pt x="0" y="215"/>
                    <a:pt x="0" y="215"/>
                  </a:cubicBezTo>
                  <a:cubicBezTo>
                    <a:pt x="0" y="223"/>
                    <a:pt x="0" y="223"/>
                    <a:pt x="0" y="223"/>
                  </a:cubicBezTo>
                  <a:cubicBezTo>
                    <a:pt x="4" y="223"/>
                    <a:pt x="4" y="223"/>
                    <a:pt x="4" y="223"/>
                  </a:cubicBezTo>
                  <a:lnTo>
                    <a:pt x="4" y="215"/>
                  </a:lnTo>
                  <a:close/>
                  <a:moveTo>
                    <a:pt x="115" y="296"/>
                  </a:moveTo>
                  <a:cubicBezTo>
                    <a:pt x="123" y="296"/>
                    <a:pt x="123" y="296"/>
                    <a:pt x="123" y="296"/>
                  </a:cubicBezTo>
                  <a:cubicBezTo>
                    <a:pt x="123" y="292"/>
                    <a:pt x="123" y="292"/>
                    <a:pt x="123" y="292"/>
                  </a:cubicBezTo>
                  <a:cubicBezTo>
                    <a:pt x="115" y="292"/>
                    <a:pt x="115" y="292"/>
                    <a:pt x="115" y="292"/>
                  </a:cubicBezTo>
                  <a:lnTo>
                    <a:pt x="115" y="296"/>
                  </a:lnTo>
                  <a:close/>
                  <a:moveTo>
                    <a:pt x="4" y="247"/>
                  </a:moveTo>
                  <a:cubicBezTo>
                    <a:pt x="0" y="247"/>
                    <a:pt x="0" y="247"/>
                    <a:pt x="0" y="247"/>
                  </a:cubicBezTo>
                  <a:cubicBezTo>
                    <a:pt x="0" y="255"/>
                    <a:pt x="0" y="255"/>
                    <a:pt x="0" y="255"/>
                  </a:cubicBezTo>
                  <a:cubicBezTo>
                    <a:pt x="4" y="255"/>
                    <a:pt x="4" y="255"/>
                    <a:pt x="4" y="255"/>
                  </a:cubicBezTo>
                  <a:lnTo>
                    <a:pt x="4" y="247"/>
                  </a:lnTo>
                  <a:close/>
                  <a:moveTo>
                    <a:pt x="4" y="231"/>
                  </a:moveTo>
                  <a:cubicBezTo>
                    <a:pt x="0" y="231"/>
                    <a:pt x="0" y="231"/>
                    <a:pt x="0" y="231"/>
                  </a:cubicBezTo>
                  <a:cubicBezTo>
                    <a:pt x="0" y="239"/>
                    <a:pt x="0" y="239"/>
                    <a:pt x="0" y="239"/>
                  </a:cubicBezTo>
                  <a:cubicBezTo>
                    <a:pt x="4" y="239"/>
                    <a:pt x="4" y="239"/>
                    <a:pt x="4" y="239"/>
                  </a:cubicBezTo>
                  <a:lnTo>
                    <a:pt x="4" y="231"/>
                  </a:lnTo>
                  <a:close/>
                  <a:moveTo>
                    <a:pt x="4" y="183"/>
                  </a:moveTo>
                  <a:cubicBezTo>
                    <a:pt x="0" y="183"/>
                    <a:pt x="0" y="183"/>
                    <a:pt x="0" y="183"/>
                  </a:cubicBezTo>
                  <a:cubicBezTo>
                    <a:pt x="0" y="191"/>
                    <a:pt x="0" y="191"/>
                    <a:pt x="0" y="191"/>
                  </a:cubicBezTo>
                  <a:cubicBezTo>
                    <a:pt x="4" y="191"/>
                    <a:pt x="4" y="191"/>
                    <a:pt x="4" y="191"/>
                  </a:cubicBezTo>
                  <a:lnTo>
                    <a:pt x="4" y="183"/>
                  </a:lnTo>
                  <a:close/>
                  <a:moveTo>
                    <a:pt x="4" y="135"/>
                  </a:moveTo>
                  <a:cubicBezTo>
                    <a:pt x="0" y="135"/>
                    <a:pt x="0" y="135"/>
                    <a:pt x="0" y="135"/>
                  </a:cubicBezTo>
                  <a:cubicBezTo>
                    <a:pt x="0" y="143"/>
                    <a:pt x="0" y="143"/>
                    <a:pt x="0" y="143"/>
                  </a:cubicBezTo>
                  <a:cubicBezTo>
                    <a:pt x="4" y="143"/>
                    <a:pt x="4" y="143"/>
                    <a:pt x="4" y="143"/>
                  </a:cubicBezTo>
                  <a:lnTo>
                    <a:pt x="4" y="135"/>
                  </a:lnTo>
                  <a:close/>
                  <a:moveTo>
                    <a:pt x="4" y="104"/>
                  </a:moveTo>
                  <a:cubicBezTo>
                    <a:pt x="0" y="104"/>
                    <a:pt x="0" y="104"/>
                    <a:pt x="0" y="104"/>
                  </a:cubicBezTo>
                  <a:cubicBezTo>
                    <a:pt x="0" y="112"/>
                    <a:pt x="0" y="112"/>
                    <a:pt x="0" y="112"/>
                  </a:cubicBezTo>
                  <a:cubicBezTo>
                    <a:pt x="4" y="112"/>
                    <a:pt x="4" y="112"/>
                    <a:pt x="4" y="112"/>
                  </a:cubicBezTo>
                  <a:lnTo>
                    <a:pt x="4" y="104"/>
                  </a:lnTo>
                  <a:close/>
                  <a:moveTo>
                    <a:pt x="4" y="167"/>
                  </a:moveTo>
                  <a:cubicBezTo>
                    <a:pt x="0" y="167"/>
                    <a:pt x="0" y="167"/>
                    <a:pt x="0" y="167"/>
                  </a:cubicBezTo>
                  <a:cubicBezTo>
                    <a:pt x="0" y="175"/>
                    <a:pt x="0" y="175"/>
                    <a:pt x="0" y="175"/>
                  </a:cubicBezTo>
                  <a:cubicBezTo>
                    <a:pt x="4" y="175"/>
                    <a:pt x="4" y="175"/>
                    <a:pt x="4" y="175"/>
                  </a:cubicBezTo>
                  <a:lnTo>
                    <a:pt x="4" y="167"/>
                  </a:lnTo>
                  <a:close/>
                  <a:moveTo>
                    <a:pt x="4" y="151"/>
                  </a:moveTo>
                  <a:cubicBezTo>
                    <a:pt x="0" y="151"/>
                    <a:pt x="0" y="151"/>
                    <a:pt x="0" y="151"/>
                  </a:cubicBezTo>
                  <a:cubicBezTo>
                    <a:pt x="0" y="159"/>
                    <a:pt x="0" y="159"/>
                    <a:pt x="0" y="159"/>
                  </a:cubicBezTo>
                  <a:cubicBezTo>
                    <a:pt x="4" y="159"/>
                    <a:pt x="4" y="159"/>
                    <a:pt x="4" y="159"/>
                  </a:cubicBezTo>
                  <a:lnTo>
                    <a:pt x="4" y="151"/>
                  </a:lnTo>
                  <a:close/>
                  <a:moveTo>
                    <a:pt x="4" y="199"/>
                  </a:moveTo>
                  <a:cubicBezTo>
                    <a:pt x="0" y="199"/>
                    <a:pt x="0" y="199"/>
                    <a:pt x="0" y="199"/>
                  </a:cubicBezTo>
                  <a:cubicBezTo>
                    <a:pt x="0" y="207"/>
                    <a:pt x="0" y="207"/>
                    <a:pt x="0" y="207"/>
                  </a:cubicBezTo>
                  <a:cubicBezTo>
                    <a:pt x="4" y="207"/>
                    <a:pt x="4" y="207"/>
                    <a:pt x="4" y="207"/>
                  </a:cubicBezTo>
                  <a:lnTo>
                    <a:pt x="4" y="199"/>
                  </a:lnTo>
                  <a:close/>
                  <a:moveTo>
                    <a:pt x="51" y="296"/>
                  </a:moveTo>
                  <a:cubicBezTo>
                    <a:pt x="59" y="296"/>
                    <a:pt x="59" y="296"/>
                    <a:pt x="59" y="296"/>
                  </a:cubicBezTo>
                  <a:cubicBezTo>
                    <a:pt x="59" y="292"/>
                    <a:pt x="59" y="292"/>
                    <a:pt x="59" y="292"/>
                  </a:cubicBezTo>
                  <a:cubicBezTo>
                    <a:pt x="51" y="292"/>
                    <a:pt x="51" y="292"/>
                    <a:pt x="51" y="292"/>
                  </a:cubicBezTo>
                  <a:lnTo>
                    <a:pt x="51" y="296"/>
                  </a:lnTo>
                  <a:close/>
                  <a:moveTo>
                    <a:pt x="83" y="296"/>
                  </a:moveTo>
                  <a:cubicBezTo>
                    <a:pt x="91" y="296"/>
                    <a:pt x="91" y="296"/>
                    <a:pt x="91" y="296"/>
                  </a:cubicBezTo>
                  <a:cubicBezTo>
                    <a:pt x="91" y="292"/>
                    <a:pt x="91" y="292"/>
                    <a:pt x="91" y="292"/>
                  </a:cubicBezTo>
                  <a:cubicBezTo>
                    <a:pt x="83" y="292"/>
                    <a:pt x="83" y="292"/>
                    <a:pt x="83" y="292"/>
                  </a:cubicBezTo>
                  <a:lnTo>
                    <a:pt x="83" y="296"/>
                  </a:lnTo>
                  <a:close/>
                  <a:moveTo>
                    <a:pt x="67" y="296"/>
                  </a:moveTo>
                  <a:cubicBezTo>
                    <a:pt x="75" y="296"/>
                    <a:pt x="75" y="296"/>
                    <a:pt x="75" y="296"/>
                  </a:cubicBezTo>
                  <a:cubicBezTo>
                    <a:pt x="75" y="292"/>
                    <a:pt x="75" y="292"/>
                    <a:pt x="75" y="292"/>
                  </a:cubicBezTo>
                  <a:cubicBezTo>
                    <a:pt x="67" y="292"/>
                    <a:pt x="67" y="292"/>
                    <a:pt x="67" y="292"/>
                  </a:cubicBezTo>
                  <a:lnTo>
                    <a:pt x="67" y="296"/>
                  </a:lnTo>
                  <a:close/>
                  <a:moveTo>
                    <a:pt x="99" y="296"/>
                  </a:moveTo>
                  <a:cubicBezTo>
                    <a:pt x="107" y="296"/>
                    <a:pt x="107" y="296"/>
                    <a:pt x="107" y="296"/>
                  </a:cubicBezTo>
                  <a:cubicBezTo>
                    <a:pt x="107" y="292"/>
                    <a:pt x="107" y="292"/>
                    <a:pt x="107" y="292"/>
                  </a:cubicBezTo>
                  <a:cubicBezTo>
                    <a:pt x="99" y="292"/>
                    <a:pt x="99" y="292"/>
                    <a:pt x="99" y="292"/>
                  </a:cubicBezTo>
                  <a:lnTo>
                    <a:pt x="99" y="296"/>
                  </a:lnTo>
                  <a:close/>
                  <a:moveTo>
                    <a:pt x="20" y="290"/>
                  </a:moveTo>
                  <a:cubicBezTo>
                    <a:pt x="22" y="291"/>
                    <a:pt x="24" y="293"/>
                    <a:pt x="27" y="294"/>
                  </a:cubicBezTo>
                  <a:cubicBezTo>
                    <a:pt x="28" y="290"/>
                    <a:pt x="28" y="290"/>
                    <a:pt x="28" y="290"/>
                  </a:cubicBezTo>
                  <a:cubicBezTo>
                    <a:pt x="26" y="289"/>
                    <a:pt x="24" y="288"/>
                    <a:pt x="22" y="286"/>
                  </a:cubicBezTo>
                  <a:lnTo>
                    <a:pt x="20" y="290"/>
                  </a:lnTo>
                  <a:close/>
                  <a:moveTo>
                    <a:pt x="7" y="278"/>
                  </a:moveTo>
                  <a:cubicBezTo>
                    <a:pt x="9" y="281"/>
                    <a:pt x="11" y="283"/>
                    <a:pt x="13" y="285"/>
                  </a:cubicBezTo>
                  <a:cubicBezTo>
                    <a:pt x="16" y="282"/>
                    <a:pt x="16" y="282"/>
                    <a:pt x="16" y="282"/>
                  </a:cubicBezTo>
                  <a:cubicBezTo>
                    <a:pt x="14" y="280"/>
                    <a:pt x="12" y="278"/>
                    <a:pt x="11" y="276"/>
                  </a:cubicBezTo>
                  <a:lnTo>
                    <a:pt x="7" y="278"/>
                  </a:lnTo>
                  <a:close/>
                  <a:moveTo>
                    <a:pt x="36" y="292"/>
                  </a:moveTo>
                  <a:cubicBezTo>
                    <a:pt x="35" y="296"/>
                    <a:pt x="35" y="296"/>
                    <a:pt x="35" y="296"/>
                  </a:cubicBezTo>
                  <a:cubicBezTo>
                    <a:pt x="37" y="296"/>
                    <a:pt x="40" y="296"/>
                    <a:pt x="42" y="296"/>
                  </a:cubicBezTo>
                  <a:cubicBezTo>
                    <a:pt x="43" y="296"/>
                    <a:pt x="43" y="296"/>
                    <a:pt x="43" y="296"/>
                  </a:cubicBezTo>
                  <a:cubicBezTo>
                    <a:pt x="43" y="292"/>
                    <a:pt x="43" y="292"/>
                    <a:pt x="43" y="292"/>
                  </a:cubicBezTo>
                  <a:cubicBezTo>
                    <a:pt x="42" y="292"/>
                    <a:pt x="42" y="292"/>
                    <a:pt x="42" y="292"/>
                  </a:cubicBezTo>
                  <a:cubicBezTo>
                    <a:pt x="40" y="292"/>
                    <a:pt x="38" y="292"/>
                    <a:pt x="36" y="292"/>
                  </a:cubicBezTo>
                  <a:close/>
                  <a:moveTo>
                    <a:pt x="1" y="263"/>
                  </a:moveTo>
                  <a:cubicBezTo>
                    <a:pt x="1" y="266"/>
                    <a:pt x="2" y="269"/>
                    <a:pt x="3" y="271"/>
                  </a:cubicBezTo>
                  <a:cubicBezTo>
                    <a:pt x="7" y="269"/>
                    <a:pt x="7" y="269"/>
                    <a:pt x="7" y="269"/>
                  </a:cubicBezTo>
                  <a:cubicBezTo>
                    <a:pt x="6" y="267"/>
                    <a:pt x="5" y="265"/>
                    <a:pt x="5" y="262"/>
                  </a:cubicBezTo>
                  <a:lnTo>
                    <a:pt x="1" y="263"/>
                  </a:lnTo>
                  <a:close/>
                </a:path>
              </a:pathLst>
            </a:custGeom>
            <a:solidFill>
              <a:schemeClr val="bg2"/>
            </a:solidFill>
            <a:ln>
              <a:noFill/>
            </a:ln>
          </p:spPr>
          <p:txBody>
            <a:bodyPr vert="horz" wrap="square" lIns="93260" tIns="46630" rIns="93260" bIns="46630" numCol="1" anchor="t" anchorCtr="0" compatLnSpc="1">
              <a:prstTxWarp prst="textNoShape">
                <a:avLst/>
              </a:prstTxWarp>
            </a:bodyPr>
            <a:lstStyle/>
            <a:p>
              <a:endParaRPr lang="en-US" sz="1836"/>
            </a:p>
          </p:txBody>
        </p:sp>
      </p:grpSp>
      <p:grpSp>
        <p:nvGrpSpPr>
          <p:cNvPr id="65" name="Group 64"/>
          <p:cNvGrpSpPr/>
          <p:nvPr/>
        </p:nvGrpSpPr>
        <p:grpSpPr>
          <a:xfrm>
            <a:off x="1736015" y="5120296"/>
            <a:ext cx="2426757" cy="932603"/>
            <a:chOff x="1699678" y="4860859"/>
            <a:chExt cx="2379390" cy="914400"/>
          </a:xfrm>
        </p:grpSpPr>
        <p:sp>
          <p:nvSpPr>
            <p:cNvPr id="66" name="Freeform 65"/>
            <p:cNvSpPr/>
            <p:nvPr/>
          </p:nvSpPr>
          <p:spPr>
            <a:xfrm>
              <a:off x="1699678" y="4860859"/>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67" name="Group 66"/>
            <p:cNvGrpSpPr/>
            <p:nvPr/>
          </p:nvGrpSpPr>
          <p:grpSpPr>
            <a:xfrm>
              <a:off x="2496910" y="4922508"/>
              <a:ext cx="784927" cy="791107"/>
              <a:chOff x="2361279" y="4922508"/>
              <a:chExt cx="784927" cy="791107"/>
            </a:xfrm>
          </p:grpSpPr>
          <p:sp>
            <p:nvSpPr>
              <p:cNvPr id="68" name="Freeform 17"/>
              <p:cNvSpPr>
                <a:spLocks noChangeAspect="1" noEditPoints="1"/>
              </p:cNvSpPr>
              <p:nvPr/>
            </p:nvSpPr>
            <p:spPr bwMode="auto">
              <a:xfrm>
                <a:off x="2361279" y="4922508"/>
                <a:ext cx="386858" cy="390210"/>
              </a:xfrm>
              <a:custGeom>
                <a:avLst/>
                <a:gdLst>
                  <a:gd name="T0" fmla="*/ 57 w 293"/>
                  <a:gd name="T1" fmla="*/ 195 h 296"/>
                  <a:gd name="T2" fmla="*/ 112 w 293"/>
                  <a:gd name="T3" fmla="*/ 187 h 296"/>
                  <a:gd name="T4" fmla="*/ 229 w 293"/>
                  <a:gd name="T5" fmla="*/ 213 h 296"/>
                  <a:gd name="T6" fmla="*/ 44 w 293"/>
                  <a:gd name="T7" fmla="*/ 120 h 296"/>
                  <a:gd name="T8" fmla="*/ 61 w 293"/>
                  <a:gd name="T9" fmla="*/ 101 h 296"/>
                  <a:gd name="T10" fmla="*/ 44 w 293"/>
                  <a:gd name="T11" fmla="*/ 217 h 296"/>
                  <a:gd name="T12" fmla="*/ 52 w 293"/>
                  <a:gd name="T13" fmla="*/ 236 h 296"/>
                  <a:gd name="T14" fmla="*/ 183 w 293"/>
                  <a:gd name="T15" fmla="*/ 236 h 296"/>
                  <a:gd name="T16" fmla="*/ 223 w 293"/>
                  <a:gd name="T17" fmla="*/ 244 h 296"/>
                  <a:gd name="T18" fmla="*/ 229 w 293"/>
                  <a:gd name="T19" fmla="*/ 179 h 296"/>
                  <a:gd name="T20" fmla="*/ 223 w 293"/>
                  <a:gd name="T21" fmla="*/ 143 h 296"/>
                  <a:gd name="T22" fmla="*/ 32 w 293"/>
                  <a:gd name="T23" fmla="*/ 139 h 296"/>
                  <a:gd name="T24" fmla="*/ 56 w 293"/>
                  <a:gd name="T25" fmla="*/ 142 h 296"/>
                  <a:gd name="T26" fmla="*/ 179 w 293"/>
                  <a:gd name="T27" fmla="*/ 150 h 296"/>
                  <a:gd name="T28" fmla="*/ 57 w 293"/>
                  <a:gd name="T29" fmla="*/ 60 h 296"/>
                  <a:gd name="T30" fmla="*/ 112 w 293"/>
                  <a:gd name="T31" fmla="*/ 52 h 296"/>
                  <a:gd name="T32" fmla="*/ 261 w 293"/>
                  <a:gd name="T33" fmla="*/ 194 h 296"/>
                  <a:gd name="T34" fmla="*/ 277 w 293"/>
                  <a:gd name="T35" fmla="*/ 147 h 296"/>
                  <a:gd name="T36" fmla="*/ 246 w 293"/>
                  <a:gd name="T37" fmla="*/ 279 h 296"/>
                  <a:gd name="T38" fmla="*/ 261 w 293"/>
                  <a:gd name="T39" fmla="*/ 254 h 296"/>
                  <a:gd name="T40" fmla="*/ 223 w 293"/>
                  <a:gd name="T41" fmla="*/ 87 h 296"/>
                  <a:gd name="T42" fmla="*/ 253 w 293"/>
                  <a:gd name="T43" fmla="*/ 254 h 296"/>
                  <a:gd name="T44" fmla="*/ 79 w 293"/>
                  <a:gd name="T45" fmla="*/ 272 h 296"/>
                  <a:gd name="T46" fmla="*/ 43 w 293"/>
                  <a:gd name="T47" fmla="*/ 23 h 296"/>
                  <a:gd name="T48" fmla="*/ 226 w 293"/>
                  <a:gd name="T49" fmla="*/ 109 h 296"/>
                  <a:gd name="T50" fmla="*/ 4 w 293"/>
                  <a:gd name="T51" fmla="*/ 96 h 296"/>
                  <a:gd name="T52" fmla="*/ 61 w 293"/>
                  <a:gd name="T53" fmla="*/ 4 h 296"/>
                  <a:gd name="T54" fmla="*/ 4 w 293"/>
                  <a:gd name="T55" fmla="*/ 24 h 296"/>
                  <a:gd name="T56" fmla="*/ 69 w 293"/>
                  <a:gd name="T57" fmla="*/ 0 h 296"/>
                  <a:gd name="T58" fmla="*/ 0 w 293"/>
                  <a:gd name="T59" fmla="*/ 56 h 296"/>
                  <a:gd name="T60" fmla="*/ 4 w 293"/>
                  <a:gd name="T61" fmla="*/ 42 h 296"/>
                  <a:gd name="T62" fmla="*/ 4 w 293"/>
                  <a:gd name="T63" fmla="*/ 72 h 296"/>
                  <a:gd name="T64" fmla="*/ 109 w 293"/>
                  <a:gd name="T65" fmla="*/ 0 h 296"/>
                  <a:gd name="T66" fmla="*/ 259 w 293"/>
                  <a:gd name="T67" fmla="*/ 61 h 296"/>
                  <a:gd name="T68" fmla="*/ 274 w 293"/>
                  <a:gd name="T69" fmla="*/ 89 h 296"/>
                  <a:gd name="T70" fmla="*/ 243 w 293"/>
                  <a:gd name="T71" fmla="*/ 33 h 296"/>
                  <a:gd name="T72" fmla="*/ 205 w 293"/>
                  <a:gd name="T73" fmla="*/ 4 h 296"/>
                  <a:gd name="T74" fmla="*/ 172 w 293"/>
                  <a:gd name="T75" fmla="*/ 0 h 296"/>
                  <a:gd name="T76" fmla="*/ 210 w 293"/>
                  <a:gd name="T77" fmla="*/ 11 h 296"/>
                  <a:gd name="T78" fmla="*/ 291 w 293"/>
                  <a:gd name="T79" fmla="*/ 142 h 296"/>
                  <a:gd name="T80" fmla="*/ 234 w 293"/>
                  <a:gd name="T81" fmla="*/ 292 h 296"/>
                  <a:gd name="T82" fmla="*/ 218 w 293"/>
                  <a:gd name="T83" fmla="*/ 292 h 296"/>
                  <a:gd name="T84" fmla="*/ 171 w 293"/>
                  <a:gd name="T85" fmla="*/ 292 h 296"/>
                  <a:gd name="T86" fmla="*/ 203 w 293"/>
                  <a:gd name="T87" fmla="*/ 292 h 296"/>
                  <a:gd name="T88" fmla="*/ 281 w 293"/>
                  <a:gd name="T89" fmla="*/ 284 h 296"/>
                  <a:gd name="T90" fmla="*/ 293 w 293"/>
                  <a:gd name="T91" fmla="*/ 175 h 296"/>
                  <a:gd name="T92" fmla="*/ 282 w 293"/>
                  <a:gd name="T93" fmla="*/ 120 h 296"/>
                  <a:gd name="T94" fmla="*/ 283 w 293"/>
                  <a:gd name="T95" fmla="*/ 276 h 296"/>
                  <a:gd name="T96" fmla="*/ 288 w 293"/>
                  <a:gd name="T97" fmla="*/ 262 h 296"/>
                  <a:gd name="T98" fmla="*/ 289 w 293"/>
                  <a:gd name="T99" fmla="*/ 246 h 296"/>
                  <a:gd name="T100" fmla="*/ 4 w 293"/>
                  <a:gd name="T101" fmla="*/ 215 h 296"/>
                  <a:gd name="T102" fmla="*/ 4 w 293"/>
                  <a:gd name="T103" fmla="*/ 247 h 296"/>
                  <a:gd name="T104" fmla="*/ 4 w 293"/>
                  <a:gd name="T105" fmla="*/ 183 h 296"/>
                  <a:gd name="T106" fmla="*/ 4 w 293"/>
                  <a:gd name="T107" fmla="*/ 104 h 296"/>
                  <a:gd name="T108" fmla="*/ 4 w 293"/>
                  <a:gd name="T109" fmla="*/ 151 h 296"/>
                  <a:gd name="T110" fmla="*/ 51 w 293"/>
                  <a:gd name="T111" fmla="*/ 296 h 296"/>
                  <a:gd name="T112" fmla="*/ 67 w 293"/>
                  <a:gd name="T113" fmla="*/ 296 h 296"/>
                  <a:gd name="T114" fmla="*/ 20 w 293"/>
                  <a:gd name="T115" fmla="*/ 290 h 296"/>
                  <a:gd name="T116" fmla="*/ 43 w 293"/>
                  <a:gd name="T117"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296">
                    <a:moveTo>
                      <a:pt x="187" y="172"/>
                    </a:moveTo>
                    <a:cubicBezTo>
                      <a:pt x="44" y="172"/>
                      <a:pt x="44" y="172"/>
                      <a:pt x="44" y="172"/>
                    </a:cubicBezTo>
                    <a:cubicBezTo>
                      <a:pt x="38" y="172"/>
                      <a:pt x="32" y="178"/>
                      <a:pt x="32" y="184"/>
                    </a:cubicBezTo>
                    <a:cubicBezTo>
                      <a:pt x="32" y="198"/>
                      <a:pt x="32" y="198"/>
                      <a:pt x="32" y="198"/>
                    </a:cubicBezTo>
                    <a:cubicBezTo>
                      <a:pt x="32" y="205"/>
                      <a:pt x="38" y="210"/>
                      <a:pt x="44" y="210"/>
                    </a:cubicBezTo>
                    <a:cubicBezTo>
                      <a:pt x="187" y="210"/>
                      <a:pt x="187" y="210"/>
                      <a:pt x="187" y="210"/>
                    </a:cubicBezTo>
                    <a:cubicBezTo>
                      <a:pt x="194" y="210"/>
                      <a:pt x="199" y="205"/>
                      <a:pt x="199" y="198"/>
                    </a:cubicBezTo>
                    <a:cubicBezTo>
                      <a:pt x="199" y="184"/>
                      <a:pt x="199" y="184"/>
                      <a:pt x="199" y="184"/>
                    </a:cubicBezTo>
                    <a:cubicBezTo>
                      <a:pt x="199" y="178"/>
                      <a:pt x="194" y="172"/>
                      <a:pt x="187" y="172"/>
                    </a:cubicBezTo>
                    <a:close/>
                    <a:moveTo>
                      <a:pt x="57" y="195"/>
                    </a:moveTo>
                    <a:cubicBezTo>
                      <a:pt x="56" y="195"/>
                      <a:pt x="56" y="195"/>
                      <a:pt x="56" y="195"/>
                    </a:cubicBezTo>
                    <a:cubicBezTo>
                      <a:pt x="54" y="195"/>
                      <a:pt x="52" y="193"/>
                      <a:pt x="52" y="191"/>
                    </a:cubicBezTo>
                    <a:cubicBezTo>
                      <a:pt x="52" y="189"/>
                      <a:pt x="54" y="187"/>
                      <a:pt x="56" y="187"/>
                    </a:cubicBezTo>
                    <a:cubicBezTo>
                      <a:pt x="57" y="187"/>
                      <a:pt x="57" y="187"/>
                      <a:pt x="57" y="187"/>
                    </a:cubicBezTo>
                    <a:cubicBezTo>
                      <a:pt x="59" y="187"/>
                      <a:pt x="61" y="189"/>
                      <a:pt x="61" y="191"/>
                    </a:cubicBezTo>
                    <a:cubicBezTo>
                      <a:pt x="61" y="193"/>
                      <a:pt x="59" y="195"/>
                      <a:pt x="57" y="195"/>
                    </a:cubicBezTo>
                    <a:close/>
                    <a:moveTo>
                      <a:pt x="179" y="195"/>
                    </a:moveTo>
                    <a:cubicBezTo>
                      <a:pt x="112" y="195"/>
                      <a:pt x="112" y="195"/>
                      <a:pt x="112" y="195"/>
                    </a:cubicBezTo>
                    <a:cubicBezTo>
                      <a:pt x="110" y="195"/>
                      <a:pt x="108" y="193"/>
                      <a:pt x="108" y="191"/>
                    </a:cubicBezTo>
                    <a:cubicBezTo>
                      <a:pt x="108" y="189"/>
                      <a:pt x="110" y="187"/>
                      <a:pt x="112" y="187"/>
                    </a:cubicBezTo>
                    <a:cubicBezTo>
                      <a:pt x="179" y="187"/>
                      <a:pt x="179" y="187"/>
                      <a:pt x="179" y="187"/>
                    </a:cubicBezTo>
                    <a:cubicBezTo>
                      <a:pt x="181" y="187"/>
                      <a:pt x="183" y="189"/>
                      <a:pt x="183" y="191"/>
                    </a:cubicBezTo>
                    <a:cubicBezTo>
                      <a:pt x="183" y="193"/>
                      <a:pt x="181" y="195"/>
                      <a:pt x="179" y="195"/>
                    </a:cubicBezTo>
                    <a:close/>
                    <a:moveTo>
                      <a:pt x="241" y="218"/>
                    </a:moveTo>
                    <a:cubicBezTo>
                      <a:pt x="241" y="208"/>
                      <a:pt x="241" y="208"/>
                      <a:pt x="241" y="208"/>
                    </a:cubicBezTo>
                    <a:cubicBezTo>
                      <a:pt x="241" y="203"/>
                      <a:pt x="237" y="199"/>
                      <a:pt x="232" y="199"/>
                    </a:cubicBezTo>
                    <a:cubicBezTo>
                      <a:pt x="223" y="199"/>
                      <a:pt x="223" y="199"/>
                      <a:pt x="223" y="199"/>
                    </a:cubicBezTo>
                    <a:cubicBezTo>
                      <a:pt x="223" y="210"/>
                      <a:pt x="223" y="210"/>
                      <a:pt x="223" y="210"/>
                    </a:cubicBezTo>
                    <a:cubicBezTo>
                      <a:pt x="226" y="210"/>
                      <a:pt x="226" y="210"/>
                      <a:pt x="226" y="210"/>
                    </a:cubicBezTo>
                    <a:cubicBezTo>
                      <a:pt x="228" y="210"/>
                      <a:pt x="229" y="212"/>
                      <a:pt x="229" y="213"/>
                    </a:cubicBezTo>
                    <a:cubicBezTo>
                      <a:pt x="229" y="215"/>
                      <a:pt x="228" y="216"/>
                      <a:pt x="226" y="216"/>
                    </a:cubicBezTo>
                    <a:cubicBezTo>
                      <a:pt x="223" y="216"/>
                      <a:pt x="223" y="216"/>
                      <a:pt x="223" y="216"/>
                    </a:cubicBezTo>
                    <a:cubicBezTo>
                      <a:pt x="223" y="227"/>
                      <a:pt x="223" y="227"/>
                      <a:pt x="223" y="227"/>
                    </a:cubicBezTo>
                    <a:cubicBezTo>
                      <a:pt x="232" y="227"/>
                      <a:pt x="232" y="227"/>
                      <a:pt x="232" y="227"/>
                    </a:cubicBezTo>
                    <a:cubicBezTo>
                      <a:pt x="237" y="227"/>
                      <a:pt x="241" y="223"/>
                      <a:pt x="241" y="218"/>
                    </a:cubicBezTo>
                    <a:close/>
                    <a:moveTo>
                      <a:pt x="187" y="82"/>
                    </a:moveTo>
                    <a:cubicBezTo>
                      <a:pt x="44" y="82"/>
                      <a:pt x="44" y="82"/>
                      <a:pt x="44" y="82"/>
                    </a:cubicBezTo>
                    <a:cubicBezTo>
                      <a:pt x="38" y="82"/>
                      <a:pt x="32" y="88"/>
                      <a:pt x="32" y="94"/>
                    </a:cubicBezTo>
                    <a:cubicBezTo>
                      <a:pt x="32" y="108"/>
                      <a:pt x="32" y="108"/>
                      <a:pt x="32" y="108"/>
                    </a:cubicBezTo>
                    <a:cubicBezTo>
                      <a:pt x="32" y="115"/>
                      <a:pt x="38" y="120"/>
                      <a:pt x="44" y="120"/>
                    </a:cubicBezTo>
                    <a:cubicBezTo>
                      <a:pt x="187" y="120"/>
                      <a:pt x="187" y="120"/>
                      <a:pt x="187" y="120"/>
                    </a:cubicBezTo>
                    <a:cubicBezTo>
                      <a:pt x="194" y="120"/>
                      <a:pt x="199" y="115"/>
                      <a:pt x="199" y="108"/>
                    </a:cubicBezTo>
                    <a:cubicBezTo>
                      <a:pt x="199" y="94"/>
                      <a:pt x="199" y="94"/>
                      <a:pt x="199" y="94"/>
                    </a:cubicBezTo>
                    <a:cubicBezTo>
                      <a:pt x="199" y="88"/>
                      <a:pt x="194" y="82"/>
                      <a:pt x="187" y="82"/>
                    </a:cubicBezTo>
                    <a:close/>
                    <a:moveTo>
                      <a:pt x="57" y="105"/>
                    </a:moveTo>
                    <a:cubicBezTo>
                      <a:pt x="56" y="105"/>
                      <a:pt x="56" y="105"/>
                      <a:pt x="56" y="105"/>
                    </a:cubicBezTo>
                    <a:cubicBezTo>
                      <a:pt x="54" y="105"/>
                      <a:pt x="52" y="103"/>
                      <a:pt x="52" y="101"/>
                    </a:cubicBezTo>
                    <a:cubicBezTo>
                      <a:pt x="52" y="99"/>
                      <a:pt x="54" y="97"/>
                      <a:pt x="56" y="97"/>
                    </a:cubicBezTo>
                    <a:cubicBezTo>
                      <a:pt x="57" y="97"/>
                      <a:pt x="57" y="97"/>
                      <a:pt x="57" y="97"/>
                    </a:cubicBezTo>
                    <a:cubicBezTo>
                      <a:pt x="59" y="97"/>
                      <a:pt x="61" y="99"/>
                      <a:pt x="61" y="101"/>
                    </a:cubicBezTo>
                    <a:cubicBezTo>
                      <a:pt x="61" y="103"/>
                      <a:pt x="59" y="105"/>
                      <a:pt x="57" y="105"/>
                    </a:cubicBezTo>
                    <a:close/>
                    <a:moveTo>
                      <a:pt x="179" y="105"/>
                    </a:moveTo>
                    <a:cubicBezTo>
                      <a:pt x="112" y="105"/>
                      <a:pt x="112" y="105"/>
                      <a:pt x="112" y="105"/>
                    </a:cubicBezTo>
                    <a:cubicBezTo>
                      <a:pt x="110" y="105"/>
                      <a:pt x="108" y="103"/>
                      <a:pt x="108" y="101"/>
                    </a:cubicBezTo>
                    <a:cubicBezTo>
                      <a:pt x="108" y="99"/>
                      <a:pt x="110" y="97"/>
                      <a:pt x="112" y="97"/>
                    </a:cubicBezTo>
                    <a:cubicBezTo>
                      <a:pt x="179" y="97"/>
                      <a:pt x="179" y="97"/>
                      <a:pt x="179" y="97"/>
                    </a:cubicBezTo>
                    <a:cubicBezTo>
                      <a:pt x="181" y="97"/>
                      <a:pt x="183" y="99"/>
                      <a:pt x="183" y="101"/>
                    </a:cubicBezTo>
                    <a:cubicBezTo>
                      <a:pt x="183" y="103"/>
                      <a:pt x="181" y="105"/>
                      <a:pt x="179" y="105"/>
                    </a:cubicBezTo>
                    <a:close/>
                    <a:moveTo>
                      <a:pt x="187" y="217"/>
                    </a:moveTo>
                    <a:cubicBezTo>
                      <a:pt x="44" y="217"/>
                      <a:pt x="44" y="217"/>
                      <a:pt x="44" y="217"/>
                    </a:cubicBezTo>
                    <a:cubicBezTo>
                      <a:pt x="38" y="217"/>
                      <a:pt x="32" y="223"/>
                      <a:pt x="32" y="229"/>
                    </a:cubicBezTo>
                    <a:cubicBezTo>
                      <a:pt x="32" y="243"/>
                      <a:pt x="32" y="243"/>
                      <a:pt x="32" y="243"/>
                    </a:cubicBezTo>
                    <a:cubicBezTo>
                      <a:pt x="32" y="250"/>
                      <a:pt x="38" y="255"/>
                      <a:pt x="44" y="255"/>
                    </a:cubicBezTo>
                    <a:cubicBezTo>
                      <a:pt x="187" y="255"/>
                      <a:pt x="187" y="255"/>
                      <a:pt x="187" y="255"/>
                    </a:cubicBezTo>
                    <a:cubicBezTo>
                      <a:pt x="194" y="255"/>
                      <a:pt x="199" y="250"/>
                      <a:pt x="199" y="243"/>
                    </a:cubicBezTo>
                    <a:cubicBezTo>
                      <a:pt x="199" y="229"/>
                      <a:pt x="199" y="229"/>
                      <a:pt x="199" y="229"/>
                    </a:cubicBezTo>
                    <a:cubicBezTo>
                      <a:pt x="199" y="223"/>
                      <a:pt x="194" y="217"/>
                      <a:pt x="187" y="217"/>
                    </a:cubicBezTo>
                    <a:close/>
                    <a:moveTo>
                      <a:pt x="57" y="240"/>
                    </a:moveTo>
                    <a:cubicBezTo>
                      <a:pt x="56" y="240"/>
                      <a:pt x="56" y="240"/>
                      <a:pt x="56" y="240"/>
                    </a:cubicBezTo>
                    <a:cubicBezTo>
                      <a:pt x="54" y="240"/>
                      <a:pt x="52" y="238"/>
                      <a:pt x="52" y="236"/>
                    </a:cubicBezTo>
                    <a:cubicBezTo>
                      <a:pt x="52" y="234"/>
                      <a:pt x="54" y="232"/>
                      <a:pt x="56" y="232"/>
                    </a:cubicBezTo>
                    <a:cubicBezTo>
                      <a:pt x="57" y="232"/>
                      <a:pt x="57" y="232"/>
                      <a:pt x="57" y="232"/>
                    </a:cubicBezTo>
                    <a:cubicBezTo>
                      <a:pt x="59" y="232"/>
                      <a:pt x="61" y="234"/>
                      <a:pt x="61" y="236"/>
                    </a:cubicBezTo>
                    <a:cubicBezTo>
                      <a:pt x="61" y="238"/>
                      <a:pt x="59" y="240"/>
                      <a:pt x="57" y="240"/>
                    </a:cubicBezTo>
                    <a:close/>
                    <a:moveTo>
                      <a:pt x="179" y="240"/>
                    </a:moveTo>
                    <a:cubicBezTo>
                      <a:pt x="112" y="240"/>
                      <a:pt x="112" y="240"/>
                      <a:pt x="112" y="240"/>
                    </a:cubicBezTo>
                    <a:cubicBezTo>
                      <a:pt x="110" y="240"/>
                      <a:pt x="108" y="238"/>
                      <a:pt x="108" y="236"/>
                    </a:cubicBezTo>
                    <a:cubicBezTo>
                      <a:pt x="108" y="234"/>
                      <a:pt x="110" y="232"/>
                      <a:pt x="112" y="232"/>
                    </a:cubicBezTo>
                    <a:cubicBezTo>
                      <a:pt x="179" y="232"/>
                      <a:pt x="179" y="232"/>
                      <a:pt x="179" y="232"/>
                    </a:cubicBezTo>
                    <a:cubicBezTo>
                      <a:pt x="181" y="232"/>
                      <a:pt x="183" y="234"/>
                      <a:pt x="183" y="236"/>
                    </a:cubicBezTo>
                    <a:cubicBezTo>
                      <a:pt x="183" y="238"/>
                      <a:pt x="181" y="240"/>
                      <a:pt x="179" y="240"/>
                    </a:cubicBezTo>
                    <a:close/>
                    <a:moveTo>
                      <a:pt x="226" y="250"/>
                    </a:moveTo>
                    <a:cubicBezTo>
                      <a:pt x="223" y="250"/>
                      <a:pt x="223" y="250"/>
                      <a:pt x="223" y="250"/>
                    </a:cubicBezTo>
                    <a:cubicBezTo>
                      <a:pt x="222" y="254"/>
                      <a:pt x="221" y="258"/>
                      <a:pt x="219" y="261"/>
                    </a:cubicBezTo>
                    <a:cubicBezTo>
                      <a:pt x="232" y="261"/>
                      <a:pt x="232" y="261"/>
                      <a:pt x="232" y="261"/>
                    </a:cubicBezTo>
                    <a:cubicBezTo>
                      <a:pt x="237" y="261"/>
                      <a:pt x="241" y="257"/>
                      <a:pt x="241" y="252"/>
                    </a:cubicBezTo>
                    <a:cubicBezTo>
                      <a:pt x="241" y="242"/>
                      <a:pt x="241" y="242"/>
                      <a:pt x="241" y="242"/>
                    </a:cubicBezTo>
                    <a:cubicBezTo>
                      <a:pt x="241" y="237"/>
                      <a:pt x="237" y="233"/>
                      <a:pt x="232" y="233"/>
                    </a:cubicBezTo>
                    <a:cubicBezTo>
                      <a:pt x="223" y="233"/>
                      <a:pt x="223" y="233"/>
                      <a:pt x="223" y="233"/>
                    </a:cubicBezTo>
                    <a:cubicBezTo>
                      <a:pt x="223" y="244"/>
                      <a:pt x="223" y="244"/>
                      <a:pt x="223" y="244"/>
                    </a:cubicBezTo>
                    <a:cubicBezTo>
                      <a:pt x="226" y="244"/>
                      <a:pt x="226" y="244"/>
                      <a:pt x="226" y="244"/>
                    </a:cubicBezTo>
                    <a:cubicBezTo>
                      <a:pt x="228" y="244"/>
                      <a:pt x="229" y="245"/>
                      <a:pt x="229" y="247"/>
                    </a:cubicBezTo>
                    <a:cubicBezTo>
                      <a:pt x="229" y="249"/>
                      <a:pt x="228" y="250"/>
                      <a:pt x="226" y="250"/>
                    </a:cubicBezTo>
                    <a:close/>
                    <a:moveTo>
                      <a:pt x="241" y="185"/>
                    </a:moveTo>
                    <a:cubicBezTo>
                      <a:pt x="241" y="174"/>
                      <a:pt x="241" y="174"/>
                      <a:pt x="241" y="174"/>
                    </a:cubicBezTo>
                    <a:cubicBezTo>
                      <a:pt x="241" y="169"/>
                      <a:pt x="237" y="165"/>
                      <a:pt x="232" y="165"/>
                    </a:cubicBezTo>
                    <a:cubicBezTo>
                      <a:pt x="223" y="165"/>
                      <a:pt x="223" y="165"/>
                      <a:pt x="223" y="165"/>
                    </a:cubicBezTo>
                    <a:cubicBezTo>
                      <a:pt x="223" y="176"/>
                      <a:pt x="223" y="176"/>
                      <a:pt x="223" y="176"/>
                    </a:cubicBezTo>
                    <a:cubicBezTo>
                      <a:pt x="226" y="176"/>
                      <a:pt x="226" y="176"/>
                      <a:pt x="226" y="176"/>
                    </a:cubicBezTo>
                    <a:cubicBezTo>
                      <a:pt x="228" y="176"/>
                      <a:pt x="229" y="178"/>
                      <a:pt x="229" y="179"/>
                    </a:cubicBezTo>
                    <a:cubicBezTo>
                      <a:pt x="229" y="181"/>
                      <a:pt x="228" y="182"/>
                      <a:pt x="226" y="182"/>
                    </a:cubicBezTo>
                    <a:cubicBezTo>
                      <a:pt x="223" y="182"/>
                      <a:pt x="223" y="182"/>
                      <a:pt x="223" y="182"/>
                    </a:cubicBezTo>
                    <a:cubicBezTo>
                      <a:pt x="223" y="194"/>
                      <a:pt x="223" y="194"/>
                      <a:pt x="223" y="194"/>
                    </a:cubicBezTo>
                    <a:cubicBezTo>
                      <a:pt x="232" y="194"/>
                      <a:pt x="232" y="194"/>
                      <a:pt x="232" y="194"/>
                    </a:cubicBezTo>
                    <a:cubicBezTo>
                      <a:pt x="237" y="194"/>
                      <a:pt x="241" y="190"/>
                      <a:pt x="241" y="185"/>
                    </a:cubicBezTo>
                    <a:close/>
                    <a:moveTo>
                      <a:pt x="241" y="151"/>
                    </a:moveTo>
                    <a:cubicBezTo>
                      <a:pt x="241" y="141"/>
                      <a:pt x="241" y="141"/>
                      <a:pt x="241" y="141"/>
                    </a:cubicBezTo>
                    <a:cubicBezTo>
                      <a:pt x="241" y="136"/>
                      <a:pt x="237" y="132"/>
                      <a:pt x="232" y="132"/>
                    </a:cubicBezTo>
                    <a:cubicBezTo>
                      <a:pt x="223" y="132"/>
                      <a:pt x="223" y="132"/>
                      <a:pt x="223" y="132"/>
                    </a:cubicBezTo>
                    <a:cubicBezTo>
                      <a:pt x="223" y="143"/>
                      <a:pt x="223" y="143"/>
                      <a:pt x="223" y="143"/>
                    </a:cubicBezTo>
                    <a:cubicBezTo>
                      <a:pt x="226" y="143"/>
                      <a:pt x="226" y="143"/>
                      <a:pt x="226" y="143"/>
                    </a:cubicBezTo>
                    <a:cubicBezTo>
                      <a:pt x="228" y="143"/>
                      <a:pt x="229" y="144"/>
                      <a:pt x="229" y="146"/>
                    </a:cubicBezTo>
                    <a:cubicBezTo>
                      <a:pt x="229" y="147"/>
                      <a:pt x="228" y="149"/>
                      <a:pt x="226" y="149"/>
                    </a:cubicBezTo>
                    <a:cubicBezTo>
                      <a:pt x="223" y="149"/>
                      <a:pt x="223" y="149"/>
                      <a:pt x="223" y="149"/>
                    </a:cubicBezTo>
                    <a:cubicBezTo>
                      <a:pt x="223" y="160"/>
                      <a:pt x="223" y="160"/>
                      <a:pt x="223" y="160"/>
                    </a:cubicBezTo>
                    <a:cubicBezTo>
                      <a:pt x="232" y="160"/>
                      <a:pt x="232" y="160"/>
                      <a:pt x="232" y="160"/>
                    </a:cubicBezTo>
                    <a:cubicBezTo>
                      <a:pt x="237" y="160"/>
                      <a:pt x="241" y="156"/>
                      <a:pt x="241" y="151"/>
                    </a:cubicBezTo>
                    <a:close/>
                    <a:moveTo>
                      <a:pt x="187" y="127"/>
                    </a:moveTo>
                    <a:cubicBezTo>
                      <a:pt x="44" y="127"/>
                      <a:pt x="44" y="127"/>
                      <a:pt x="44" y="127"/>
                    </a:cubicBezTo>
                    <a:cubicBezTo>
                      <a:pt x="38" y="127"/>
                      <a:pt x="32" y="133"/>
                      <a:pt x="32" y="139"/>
                    </a:cubicBezTo>
                    <a:cubicBezTo>
                      <a:pt x="32" y="153"/>
                      <a:pt x="32" y="153"/>
                      <a:pt x="32" y="153"/>
                    </a:cubicBezTo>
                    <a:cubicBezTo>
                      <a:pt x="32" y="160"/>
                      <a:pt x="38" y="165"/>
                      <a:pt x="44" y="165"/>
                    </a:cubicBezTo>
                    <a:cubicBezTo>
                      <a:pt x="187" y="165"/>
                      <a:pt x="187" y="165"/>
                      <a:pt x="187" y="165"/>
                    </a:cubicBezTo>
                    <a:cubicBezTo>
                      <a:pt x="194" y="165"/>
                      <a:pt x="199" y="160"/>
                      <a:pt x="199" y="153"/>
                    </a:cubicBezTo>
                    <a:cubicBezTo>
                      <a:pt x="199" y="139"/>
                      <a:pt x="199" y="139"/>
                      <a:pt x="199" y="139"/>
                    </a:cubicBezTo>
                    <a:cubicBezTo>
                      <a:pt x="199" y="133"/>
                      <a:pt x="194" y="127"/>
                      <a:pt x="187" y="127"/>
                    </a:cubicBezTo>
                    <a:close/>
                    <a:moveTo>
                      <a:pt x="57" y="150"/>
                    </a:moveTo>
                    <a:cubicBezTo>
                      <a:pt x="56" y="150"/>
                      <a:pt x="56" y="150"/>
                      <a:pt x="56" y="150"/>
                    </a:cubicBezTo>
                    <a:cubicBezTo>
                      <a:pt x="54" y="150"/>
                      <a:pt x="52" y="148"/>
                      <a:pt x="52" y="146"/>
                    </a:cubicBezTo>
                    <a:cubicBezTo>
                      <a:pt x="52" y="144"/>
                      <a:pt x="54" y="142"/>
                      <a:pt x="56" y="142"/>
                    </a:cubicBezTo>
                    <a:cubicBezTo>
                      <a:pt x="57" y="142"/>
                      <a:pt x="57" y="142"/>
                      <a:pt x="57" y="142"/>
                    </a:cubicBezTo>
                    <a:cubicBezTo>
                      <a:pt x="59" y="142"/>
                      <a:pt x="61" y="144"/>
                      <a:pt x="61" y="146"/>
                    </a:cubicBezTo>
                    <a:cubicBezTo>
                      <a:pt x="61" y="148"/>
                      <a:pt x="59" y="150"/>
                      <a:pt x="57" y="150"/>
                    </a:cubicBezTo>
                    <a:close/>
                    <a:moveTo>
                      <a:pt x="179" y="150"/>
                    </a:moveTo>
                    <a:cubicBezTo>
                      <a:pt x="112" y="150"/>
                      <a:pt x="112" y="150"/>
                      <a:pt x="112" y="150"/>
                    </a:cubicBezTo>
                    <a:cubicBezTo>
                      <a:pt x="110" y="150"/>
                      <a:pt x="108" y="148"/>
                      <a:pt x="108" y="146"/>
                    </a:cubicBezTo>
                    <a:cubicBezTo>
                      <a:pt x="108" y="144"/>
                      <a:pt x="110" y="142"/>
                      <a:pt x="112" y="142"/>
                    </a:cubicBezTo>
                    <a:cubicBezTo>
                      <a:pt x="179" y="142"/>
                      <a:pt x="179" y="142"/>
                      <a:pt x="179" y="142"/>
                    </a:cubicBezTo>
                    <a:cubicBezTo>
                      <a:pt x="181" y="142"/>
                      <a:pt x="183" y="144"/>
                      <a:pt x="183" y="146"/>
                    </a:cubicBezTo>
                    <a:cubicBezTo>
                      <a:pt x="183" y="148"/>
                      <a:pt x="181" y="150"/>
                      <a:pt x="179" y="150"/>
                    </a:cubicBezTo>
                    <a:close/>
                    <a:moveTo>
                      <a:pt x="187" y="37"/>
                    </a:moveTo>
                    <a:cubicBezTo>
                      <a:pt x="44" y="37"/>
                      <a:pt x="44" y="37"/>
                      <a:pt x="44" y="37"/>
                    </a:cubicBezTo>
                    <a:cubicBezTo>
                      <a:pt x="38" y="37"/>
                      <a:pt x="32" y="43"/>
                      <a:pt x="32" y="49"/>
                    </a:cubicBezTo>
                    <a:cubicBezTo>
                      <a:pt x="32" y="63"/>
                      <a:pt x="32" y="63"/>
                      <a:pt x="32" y="63"/>
                    </a:cubicBezTo>
                    <a:cubicBezTo>
                      <a:pt x="32" y="70"/>
                      <a:pt x="38" y="75"/>
                      <a:pt x="44" y="75"/>
                    </a:cubicBezTo>
                    <a:cubicBezTo>
                      <a:pt x="187" y="75"/>
                      <a:pt x="187" y="75"/>
                      <a:pt x="187" y="75"/>
                    </a:cubicBezTo>
                    <a:cubicBezTo>
                      <a:pt x="194" y="75"/>
                      <a:pt x="199" y="70"/>
                      <a:pt x="199" y="63"/>
                    </a:cubicBezTo>
                    <a:cubicBezTo>
                      <a:pt x="199" y="49"/>
                      <a:pt x="199" y="49"/>
                      <a:pt x="199" y="49"/>
                    </a:cubicBezTo>
                    <a:cubicBezTo>
                      <a:pt x="199" y="43"/>
                      <a:pt x="194" y="37"/>
                      <a:pt x="187" y="37"/>
                    </a:cubicBezTo>
                    <a:close/>
                    <a:moveTo>
                      <a:pt x="57" y="60"/>
                    </a:moveTo>
                    <a:cubicBezTo>
                      <a:pt x="56" y="60"/>
                      <a:pt x="56" y="60"/>
                      <a:pt x="56" y="60"/>
                    </a:cubicBezTo>
                    <a:cubicBezTo>
                      <a:pt x="54" y="60"/>
                      <a:pt x="52" y="58"/>
                      <a:pt x="52" y="56"/>
                    </a:cubicBezTo>
                    <a:cubicBezTo>
                      <a:pt x="52" y="54"/>
                      <a:pt x="54" y="52"/>
                      <a:pt x="56" y="52"/>
                    </a:cubicBezTo>
                    <a:cubicBezTo>
                      <a:pt x="57" y="52"/>
                      <a:pt x="57" y="52"/>
                      <a:pt x="57" y="52"/>
                    </a:cubicBezTo>
                    <a:cubicBezTo>
                      <a:pt x="59" y="52"/>
                      <a:pt x="61" y="54"/>
                      <a:pt x="61" y="56"/>
                    </a:cubicBezTo>
                    <a:cubicBezTo>
                      <a:pt x="61" y="58"/>
                      <a:pt x="59" y="60"/>
                      <a:pt x="57" y="60"/>
                    </a:cubicBezTo>
                    <a:close/>
                    <a:moveTo>
                      <a:pt x="179" y="60"/>
                    </a:moveTo>
                    <a:cubicBezTo>
                      <a:pt x="112" y="60"/>
                      <a:pt x="112" y="60"/>
                      <a:pt x="112" y="60"/>
                    </a:cubicBezTo>
                    <a:cubicBezTo>
                      <a:pt x="110" y="60"/>
                      <a:pt x="108" y="58"/>
                      <a:pt x="108" y="56"/>
                    </a:cubicBezTo>
                    <a:cubicBezTo>
                      <a:pt x="108" y="54"/>
                      <a:pt x="110" y="52"/>
                      <a:pt x="112" y="52"/>
                    </a:cubicBezTo>
                    <a:cubicBezTo>
                      <a:pt x="179" y="52"/>
                      <a:pt x="179" y="52"/>
                      <a:pt x="179" y="52"/>
                    </a:cubicBezTo>
                    <a:cubicBezTo>
                      <a:pt x="181" y="52"/>
                      <a:pt x="183" y="54"/>
                      <a:pt x="183" y="56"/>
                    </a:cubicBezTo>
                    <a:cubicBezTo>
                      <a:pt x="183" y="58"/>
                      <a:pt x="181" y="60"/>
                      <a:pt x="179" y="60"/>
                    </a:cubicBezTo>
                    <a:close/>
                    <a:moveTo>
                      <a:pt x="268" y="175"/>
                    </a:moveTo>
                    <a:cubicBezTo>
                      <a:pt x="268" y="172"/>
                      <a:pt x="265" y="169"/>
                      <a:pt x="261" y="169"/>
                    </a:cubicBezTo>
                    <a:cubicBezTo>
                      <a:pt x="261" y="190"/>
                      <a:pt x="261" y="190"/>
                      <a:pt x="261" y="190"/>
                    </a:cubicBezTo>
                    <a:cubicBezTo>
                      <a:pt x="265" y="189"/>
                      <a:pt x="268" y="187"/>
                      <a:pt x="268" y="183"/>
                    </a:cubicBezTo>
                    <a:lnTo>
                      <a:pt x="268" y="175"/>
                    </a:lnTo>
                    <a:close/>
                    <a:moveTo>
                      <a:pt x="268" y="201"/>
                    </a:moveTo>
                    <a:cubicBezTo>
                      <a:pt x="268" y="197"/>
                      <a:pt x="265" y="194"/>
                      <a:pt x="261" y="194"/>
                    </a:cubicBezTo>
                    <a:cubicBezTo>
                      <a:pt x="261" y="215"/>
                      <a:pt x="261" y="215"/>
                      <a:pt x="261" y="215"/>
                    </a:cubicBezTo>
                    <a:cubicBezTo>
                      <a:pt x="265" y="215"/>
                      <a:pt x="268" y="212"/>
                      <a:pt x="268" y="208"/>
                    </a:cubicBezTo>
                    <a:lnTo>
                      <a:pt x="268" y="201"/>
                    </a:lnTo>
                    <a:close/>
                    <a:moveTo>
                      <a:pt x="268" y="150"/>
                    </a:moveTo>
                    <a:cubicBezTo>
                      <a:pt x="268" y="146"/>
                      <a:pt x="265" y="143"/>
                      <a:pt x="261" y="143"/>
                    </a:cubicBezTo>
                    <a:cubicBezTo>
                      <a:pt x="261" y="164"/>
                      <a:pt x="261" y="164"/>
                      <a:pt x="261" y="164"/>
                    </a:cubicBezTo>
                    <a:cubicBezTo>
                      <a:pt x="265" y="164"/>
                      <a:pt x="268" y="161"/>
                      <a:pt x="268" y="158"/>
                    </a:cubicBezTo>
                    <a:lnTo>
                      <a:pt x="268" y="150"/>
                    </a:lnTo>
                    <a:close/>
                    <a:moveTo>
                      <a:pt x="277" y="260"/>
                    </a:moveTo>
                    <a:cubicBezTo>
                      <a:pt x="277" y="147"/>
                      <a:pt x="277" y="147"/>
                      <a:pt x="277" y="147"/>
                    </a:cubicBezTo>
                    <a:cubicBezTo>
                      <a:pt x="277" y="139"/>
                      <a:pt x="270" y="132"/>
                      <a:pt x="261" y="132"/>
                    </a:cubicBezTo>
                    <a:cubicBezTo>
                      <a:pt x="261" y="132"/>
                      <a:pt x="261" y="132"/>
                      <a:pt x="261" y="132"/>
                    </a:cubicBezTo>
                    <a:cubicBezTo>
                      <a:pt x="261" y="135"/>
                      <a:pt x="261" y="135"/>
                      <a:pt x="261" y="135"/>
                    </a:cubicBezTo>
                    <a:cubicBezTo>
                      <a:pt x="261" y="135"/>
                      <a:pt x="261" y="135"/>
                      <a:pt x="261" y="135"/>
                    </a:cubicBezTo>
                    <a:cubicBezTo>
                      <a:pt x="268" y="135"/>
                      <a:pt x="273" y="141"/>
                      <a:pt x="273" y="147"/>
                    </a:cubicBezTo>
                    <a:cubicBezTo>
                      <a:pt x="273" y="260"/>
                      <a:pt x="273" y="260"/>
                      <a:pt x="273" y="260"/>
                    </a:cubicBezTo>
                    <a:cubicBezTo>
                      <a:pt x="273" y="267"/>
                      <a:pt x="268" y="272"/>
                      <a:pt x="261" y="272"/>
                    </a:cubicBezTo>
                    <a:cubicBezTo>
                      <a:pt x="254" y="272"/>
                      <a:pt x="254" y="272"/>
                      <a:pt x="254" y="272"/>
                    </a:cubicBezTo>
                    <a:cubicBezTo>
                      <a:pt x="252" y="275"/>
                      <a:pt x="249" y="277"/>
                      <a:pt x="246" y="279"/>
                    </a:cubicBezTo>
                    <a:cubicBezTo>
                      <a:pt x="246" y="279"/>
                      <a:pt x="246" y="279"/>
                      <a:pt x="246" y="279"/>
                    </a:cubicBezTo>
                    <a:cubicBezTo>
                      <a:pt x="264" y="279"/>
                      <a:pt x="264" y="279"/>
                      <a:pt x="264" y="279"/>
                    </a:cubicBezTo>
                    <a:cubicBezTo>
                      <a:pt x="267" y="274"/>
                      <a:pt x="267" y="274"/>
                      <a:pt x="267" y="274"/>
                    </a:cubicBezTo>
                    <a:cubicBezTo>
                      <a:pt x="273" y="272"/>
                      <a:pt x="277" y="267"/>
                      <a:pt x="277" y="260"/>
                    </a:cubicBezTo>
                    <a:close/>
                    <a:moveTo>
                      <a:pt x="268" y="226"/>
                    </a:moveTo>
                    <a:cubicBezTo>
                      <a:pt x="268" y="222"/>
                      <a:pt x="265" y="219"/>
                      <a:pt x="261" y="219"/>
                    </a:cubicBezTo>
                    <a:cubicBezTo>
                      <a:pt x="261" y="240"/>
                      <a:pt x="261" y="240"/>
                      <a:pt x="261" y="240"/>
                    </a:cubicBezTo>
                    <a:cubicBezTo>
                      <a:pt x="265" y="240"/>
                      <a:pt x="268" y="237"/>
                      <a:pt x="268" y="234"/>
                    </a:cubicBezTo>
                    <a:lnTo>
                      <a:pt x="268" y="226"/>
                    </a:lnTo>
                    <a:close/>
                    <a:moveTo>
                      <a:pt x="261" y="245"/>
                    </a:moveTo>
                    <a:cubicBezTo>
                      <a:pt x="261" y="254"/>
                      <a:pt x="261" y="254"/>
                      <a:pt x="261" y="254"/>
                    </a:cubicBezTo>
                    <a:cubicBezTo>
                      <a:pt x="261" y="258"/>
                      <a:pt x="260" y="262"/>
                      <a:pt x="259" y="266"/>
                    </a:cubicBezTo>
                    <a:cubicBezTo>
                      <a:pt x="261" y="266"/>
                      <a:pt x="261" y="266"/>
                      <a:pt x="261" y="266"/>
                    </a:cubicBezTo>
                    <a:cubicBezTo>
                      <a:pt x="265" y="266"/>
                      <a:pt x="268" y="263"/>
                      <a:pt x="268" y="259"/>
                    </a:cubicBezTo>
                    <a:cubicBezTo>
                      <a:pt x="268" y="251"/>
                      <a:pt x="268" y="251"/>
                      <a:pt x="268" y="251"/>
                    </a:cubicBezTo>
                    <a:cubicBezTo>
                      <a:pt x="268" y="248"/>
                      <a:pt x="265" y="245"/>
                      <a:pt x="261" y="245"/>
                    </a:cubicBezTo>
                    <a:close/>
                    <a:moveTo>
                      <a:pt x="253" y="254"/>
                    </a:moveTo>
                    <a:cubicBezTo>
                      <a:pt x="253" y="103"/>
                      <a:pt x="253" y="103"/>
                      <a:pt x="253" y="103"/>
                    </a:cubicBezTo>
                    <a:cubicBezTo>
                      <a:pt x="253" y="92"/>
                      <a:pt x="244" y="83"/>
                      <a:pt x="233" y="83"/>
                    </a:cubicBezTo>
                    <a:cubicBezTo>
                      <a:pt x="223" y="83"/>
                      <a:pt x="223" y="83"/>
                      <a:pt x="223" y="83"/>
                    </a:cubicBezTo>
                    <a:cubicBezTo>
                      <a:pt x="223" y="87"/>
                      <a:pt x="223" y="87"/>
                      <a:pt x="223" y="87"/>
                    </a:cubicBezTo>
                    <a:cubicBezTo>
                      <a:pt x="233" y="87"/>
                      <a:pt x="233" y="87"/>
                      <a:pt x="233" y="87"/>
                    </a:cubicBezTo>
                    <a:cubicBezTo>
                      <a:pt x="242" y="87"/>
                      <a:pt x="249" y="94"/>
                      <a:pt x="249" y="103"/>
                    </a:cubicBezTo>
                    <a:cubicBezTo>
                      <a:pt x="249" y="254"/>
                      <a:pt x="249" y="254"/>
                      <a:pt x="249" y="254"/>
                    </a:cubicBezTo>
                    <a:cubicBezTo>
                      <a:pt x="249" y="262"/>
                      <a:pt x="242" y="269"/>
                      <a:pt x="233" y="269"/>
                    </a:cubicBezTo>
                    <a:cubicBezTo>
                      <a:pt x="213" y="269"/>
                      <a:pt x="213" y="269"/>
                      <a:pt x="213" y="269"/>
                    </a:cubicBezTo>
                    <a:cubicBezTo>
                      <a:pt x="211" y="271"/>
                      <a:pt x="209" y="273"/>
                      <a:pt x="207" y="275"/>
                    </a:cubicBezTo>
                    <a:cubicBezTo>
                      <a:pt x="209" y="279"/>
                      <a:pt x="209" y="279"/>
                      <a:pt x="209" y="279"/>
                    </a:cubicBezTo>
                    <a:cubicBezTo>
                      <a:pt x="237" y="279"/>
                      <a:pt x="237" y="279"/>
                      <a:pt x="237" y="279"/>
                    </a:cubicBezTo>
                    <a:cubicBezTo>
                      <a:pt x="240" y="273"/>
                      <a:pt x="240" y="273"/>
                      <a:pt x="240" y="273"/>
                    </a:cubicBezTo>
                    <a:cubicBezTo>
                      <a:pt x="248" y="270"/>
                      <a:pt x="253" y="262"/>
                      <a:pt x="253" y="254"/>
                    </a:cubicBezTo>
                    <a:close/>
                    <a:moveTo>
                      <a:pt x="215" y="245"/>
                    </a:moveTo>
                    <a:cubicBezTo>
                      <a:pt x="215" y="44"/>
                      <a:pt x="215" y="44"/>
                      <a:pt x="215" y="44"/>
                    </a:cubicBezTo>
                    <a:cubicBezTo>
                      <a:pt x="215" y="29"/>
                      <a:pt x="203" y="17"/>
                      <a:pt x="188" y="17"/>
                    </a:cubicBezTo>
                    <a:cubicBezTo>
                      <a:pt x="43" y="17"/>
                      <a:pt x="43" y="17"/>
                      <a:pt x="43" y="17"/>
                    </a:cubicBezTo>
                    <a:cubicBezTo>
                      <a:pt x="28" y="17"/>
                      <a:pt x="16" y="29"/>
                      <a:pt x="16" y="44"/>
                    </a:cubicBezTo>
                    <a:cubicBezTo>
                      <a:pt x="16" y="245"/>
                      <a:pt x="16" y="245"/>
                      <a:pt x="16" y="245"/>
                    </a:cubicBezTo>
                    <a:cubicBezTo>
                      <a:pt x="16" y="257"/>
                      <a:pt x="24" y="266"/>
                      <a:pt x="34" y="270"/>
                    </a:cubicBezTo>
                    <a:cubicBezTo>
                      <a:pt x="38" y="279"/>
                      <a:pt x="38" y="279"/>
                      <a:pt x="38" y="279"/>
                    </a:cubicBezTo>
                    <a:cubicBezTo>
                      <a:pt x="75" y="279"/>
                      <a:pt x="75" y="279"/>
                      <a:pt x="75" y="279"/>
                    </a:cubicBezTo>
                    <a:cubicBezTo>
                      <a:pt x="79" y="272"/>
                      <a:pt x="79" y="272"/>
                      <a:pt x="79" y="272"/>
                    </a:cubicBezTo>
                    <a:cubicBezTo>
                      <a:pt x="153" y="272"/>
                      <a:pt x="153" y="272"/>
                      <a:pt x="153" y="272"/>
                    </a:cubicBezTo>
                    <a:cubicBezTo>
                      <a:pt x="156" y="279"/>
                      <a:pt x="156" y="279"/>
                      <a:pt x="156" y="279"/>
                    </a:cubicBezTo>
                    <a:cubicBezTo>
                      <a:pt x="193" y="279"/>
                      <a:pt x="193" y="279"/>
                      <a:pt x="193" y="279"/>
                    </a:cubicBezTo>
                    <a:cubicBezTo>
                      <a:pt x="198" y="270"/>
                      <a:pt x="198" y="270"/>
                      <a:pt x="198" y="270"/>
                    </a:cubicBezTo>
                    <a:cubicBezTo>
                      <a:pt x="208" y="266"/>
                      <a:pt x="215" y="257"/>
                      <a:pt x="215" y="245"/>
                    </a:cubicBezTo>
                    <a:close/>
                    <a:moveTo>
                      <a:pt x="188" y="266"/>
                    </a:moveTo>
                    <a:cubicBezTo>
                      <a:pt x="43" y="266"/>
                      <a:pt x="43" y="266"/>
                      <a:pt x="43" y="266"/>
                    </a:cubicBezTo>
                    <a:cubicBezTo>
                      <a:pt x="32" y="266"/>
                      <a:pt x="22" y="257"/>
                      <a:pt x="22" y="245"/>
                    </a:cubicBezTo>
                    <a:cubicBezTo>
                      <a:pt x="22" y="44"/>
                      <a:pt x="22" y="44"/>
                      <a:pt x="22" y="44"/>
                    </a:cubicBezTo>
                    <a:cubicBezTo>
                      <a:pt x="22" y="32"/>
                      <a:pt x="32" y="23"/>
                      <a:pt x="43" y="23"/>
                    </a:cubicBezTo>
                    <a:cubicBezTo>
                      <a:pt x="188" y="23"/>
                      <a:pt x="188" y="23"/>
                      <a:pt x="188" y="23"/>
                    </a:cubicBezTo>
                    <a:cubicBezTo>
                      <a:pt x="200" y="23"/>
                      <a:pt x="209" y="32"/>
                      <a:pt x="209" y="44"/>
                    </a:cubicBezTo>
                    <a:cubicBezTo>
                      <a:pt x="209" y="245"/>
                      <a:pt x="209" y="245"/>
                      <a:pt x="209" y="245"/>
                    </a:cubicBezTo>
                    <a:cubicBezTo>
                      <a:pt x="209" y="257"/>
                      <a:pt x="200" y="266"/>
                      <a:pt x="188" y="266"/>
                    </a:cubicBezTo>
                    <a:close/>
                    <a:moveTo>
                      <a:pt x="241" y="117"/>
                    </a:moveTo>
                    <a:cubicBezTo>
                      <a:pt x="241" y="107"/>
                      <a:pt x="241" y="107"/>
                      <a:pt x="241" y="107"/>
                    </a:cubicBezTo>
                    <a:cubicBezTo>
                      <a:pt x="241" y="102"/>
                      <a:pt x="237" y="98"/>
                      <a:pt x="232" y="98"/>
                    </a:cubicBezTo>
                    <a:cubicBezTo>
                      <a:pt x="223" y="98"/>
                      <a:pt x="223" y="98"/>
                      <a:pt x="223" y="98"/>
                    </a:cubicBezTo>
                    <a:cubicBezTo>
                      <a:pt x="223" y="109"/>
                      <a:pt x="223" y="109"/>
                      <a:pt x="223" y="109"/>
                    </a:cubicBezTo>
                    <a:cubicBezTo>
                      <a:pt x="226" y="109"/>
                      <a:pt x="226" y="109"/>
                      <a:pt x="226" y="109"/>
                    </a:cubicBezTo>
                    <a:cubicBezTo>
                      <a:pt x="228" y="109"/>
                      <a:pt x="229" y="110"/>
                      <a:pt x="229" y="112"/>
                    </a:cubicBezTo>
                    <a:cubicBezTo>
                      <a:pt x="229" y="114"/>
                      <a:pt x="228" y="115"/>
                      <a:pt x="226" y="115"/>
                    </a:cubicBezTo>
                    <a:cubicBezTo>
                      <a:pt x="223" y="115"/>
                      <a:pt x="223" y="115"/>
                      <a:pt x="223" y="115"/>
                    </a:cubicBezTo>
                    <a:cubicBezTo>
                      <a:pt x="223" y="126"/>
                      <a:pt x="223" y="126"/>
                      <a:pt x="223" y="126"/>
                    </a:cubicBezTo>
                    <a:cubicBezTo>
                      <a:pt x="232" y="126"/>
                      <a:pt x="232" y="126"/>
                      <a:pt x="232" y="126"/>
                    </a:cubicBezTo>
                    <a:cubicBezTo>
                      <a:pt x="237" y="126"/>
                      <a:pt x="241" y="122"/>
                      <a:pt x="241" y="117"/>
                    </a:cubicBezTo>
                    <a:close/>
                    <a:moveTo>
                      <a:pt x="4" y="88"/>
                    </a:moveTo>
                    <a:cubicBezTo>
                      <a:pt x="0" y="88"/>
                      <a:pt x="0" y="88"/>
                      <a:pt x="0" y="88"/>
                    </a:cubicBezTo>
                    <a:cubicBezTo>
                      <a:pt x="0" y="96"/>
                      <a:pt x="0" y="96"/>
                      <a:pt x="0" y="96"/>
                    </a:cubicBezTo>
                    <a:cubicBezTo>
                      <a:pt x="4" y="96"/>
                      <a:pt x="4" y="96"/>
                      <a:pt x="4" y="96"/>
                    </a:cubicBezTo>
                    <a:lnTo>
                      <a:pt x="4" y="88"/>
                    </a:lnTo>
                    <a:close/>
                    <a:moveTo>
                      <a:pt x="125" y="0"/>
                    </a:moveTo>
                    <a:cubicBezTo>
                      <a:pt x="117" y="0"/>
                      <a:pt x="117" y="0"/>
                      <a:pt x="117" y="0"/>
                    </a:cubicBezTo>
                    <a:cubicBezTo>
                      <a:pt x="117" y="4"/>
                      <a:pt x="117" y="4"/>
                      <a:pt x="117" y="4"/>
                    </a:cubicBezTo>
                    <a:cubicBezTo>
                      <a:pt x="125" y="4"/>
                      <a:pt x="125" y="4"/>
                      <a:pt x="125" y="4"/>
                    </a:cubicBezTo>
                    <a:lnTo>
                      <a:pt x="125" y="0"/>
                    </a:lnTo>
                    <a:close/>
                    <a:moveTo>
                      <a:pt x="61" y="0"/>
                    </a:moveTo>
                    <a:cubicBezTo>
                      <a:pt x="53" y="0"/>
                      <a:pt x="53" y="0"/>
                      <a:pt x="53" y="0"/>
                    </a:cubicBezTo>
                    <a:cubicBezTo>
                      <a:pt x="53" y="4"/>
                      <a:pt x="53" y="4"/>
                      <a:pt x="53" y="4"/>
                    </a:cubicBezTo>
                    <a:cubicBezTo>
                      <a:pt x="61" y="4"/>
                      <a:pt x="61" y="4"/>
                      <a:pt x="61" y="4"/>
                    </a:cubicBezTo>
                    <a:lnTo>
                      <a:pt x="61" y="0"/>
                    </a:lnTo>
                    <a:close/>
                    <a:moveTo>
                      <a:pt x="42" y="4"/>
                    </a:moveTo>
                    <a:cubicBezTo>
                      <a:pt x="45" y="4"/>
                      <a:pt x="45" y="4"/>
                      <a:pt x="45" y="4"/>
                    </a:cubicBezTo>
                    <a:cubicBezTo>
                      <a:pt x="45" y="0"/>
                      <a:pt x="45" y="0"/>
                      <a:pt x="45" y="0"/>
                    </a:cubicBezTo>
                    <a:cubicBezTo>
                      <a:pt x="42" y="0"/>
                      <a:pt x="42" y="0"/>
                      <a:pt x="42" y="0"/>
                    </a:cubicBezTo>
                    <a:cubicBezTo>
                      <a:pt x="40" y="0"/>
                      <a:pt x="39" y="0"/>
                      <a:pt x="37" y="1"/>
                    </a:cubicBezTo>
                    <a:cubicBezTo>
                      <a:pt x="37" y="5"/>
                      <a:pt x="37" y="5"/>
                      <a:pt x="37" y="5"/>
                    </a:cubicBezTo>
                    <a:cubicBezTo>
                      <a:pt x="39" y="4"/>
                      <a:pt x="40" y="4"/>
                      <a:pt x="42" y="4"/>
                    </a:cubicBezTo>
                    <a:close/>
                    <a:moveTo>
                      <a:pt x="8" y="25"/>
                    </a:moveTo>
                    <a:cubicBezTo>
                      <a:pt x="4" y="24"/>
                      <a:pt x="4" y="24"/>
                      <a:pt x="4" y="24"/>
                    </a:cubicBezTo>
                    <a:cubicBezTo>
                      <a:pt x="3" y="26"/>
                      <a:pt x="2" y="29"/>
                      <a:pt x="1" y="32"/>
                    </a:cubicBezTo>
                    <a:cubicBezTo>
                      <a:pt x="5" y="33"/>
                      <a:pt x="5" y="33"/>
                      <a:pt x="5" y="33"/>
                    </a:cubicBezTo>
                    <a:cubicBezTo>
                      <a:pt x="6" y="30"/>
                      <a:pt x="7" y="28"/>
                      <a:pt x="8" y="25"/>
                    </a:cubicBezTo>
                    <a:close/>
                    <a:moveTo>
                      <a:pt x="93" y="0"/>
                    </a:moveTo>
                    <a:cubicBezTo>
                      <a:pt x="85" y="0"/>
                      <a:pt x="85" y="0"/>
                      <a:pt x="85" y="0"/>
                    </a:cubicBezTo>
                    <a:cubicBezTo>
                      <a:pt x="85" y="4"/>
                      <a:pt x="85" y="4"/>
                      <a:pt x="85" y="4"/>
                    </a:cubicBezTo>
                    <a:cubicBezTo>
                      <a:pt x="93" y="4"/>
                      <a:pt x="93" y="4"/>
                      <a:pt x="93" y="4"/>
                    </a:cubicBezTo>
                    <a:lnTo>
                      <a:pt x="93" y="0"/>
                    </a:lnTo>
                    <a:close/>
                    <a:moveTo>
                      <a:pt x="77" y="0"/>
                    </a:moveTo>
                    <a:cubicBezTo>
                      <a:pt x="69" y="0"/>
                      <a:pt x="69" y="0"/>
                      <a:pt x="69" y="0"/>
                    </a:cubicBezTo>
                    <a:cubicBezTo>
                      <a:pt x="69" y="4"/>
                      <a:pt x="69" y="4"/>
                      <a:pt x="69" y="4"/>
                    </a:cubicBezTo>
                    <a:cubicBezTo>
                      <a:pt x="77" y="4"/>
                      <a:pt x="77" y="4"/>
                      <a:pt x="77" y="4"/>
                    </a:cubicBezTo>
                    <a:lnTo>
                      <a:pt x="77" y="0"/>
                    </a:lnTo>
                    <a:close/>
                    <a:moveTo>
                      <a:pt x="141" y="0"/>
                    </a:moveTo>
                    <a:cubicBezTo>
                      <a:pt x="133" y="0"/>
                      <a:pt x="133" y="0"/>
                      <a:pt x="133" y="0"/>
                    </a:cubicBezTo>
                    <a:cubicBezTo>
                      <a:pt x="133" y="4"/>
                      <a:pt x="133" y="4"/>
                      <a:pt x="133" y="4"/>
                    </a:cubicBezTo>
                    <a:cubicBezTo>
                      <a:pt x="141" y="4"/>
                      <a:pt x="141" y="4"/>
                      <a:pt x="141" y="4"/>
                    </a:cubicBezTo>
                    <a:lnTo>
                      <a:pt x="141" y="0"/>
                    </a:lnTo>
                    <a:close/>
                    <a:moveTo>
                      <a:pt x="4" y="56"/>
                    </a:moveTo>
                    <a:cubicBezTo>
                      <a:pt x="0" y="56"/>
                      <a:pt x="0" y="56"/>
                      <a:pt x="0" y="56"/>
                    </a:cubicBezTo>
                    <a:cubicBezTo>
                      <a:pt x="0" y="64"/>
                      <a:pt x="0" y="64"/>
                      <a:pt x="0" y="64"/>
                    </a:cubicBezTo>
                    <a:cubicBezTo>
                      <a:pt x="4" y="64"/>
                      <a:pt x="4" y="64"/>
                      <a:pt x="4" y="64"/>
                    </a:cubicBezTo>
                    <a:lnTo>
                      <a:pt x="4" y="56"/>
                    </a:lnTo>
                    <a:close/>
                    <a:moveTo>
                      <a:pt x="4" y="42"/>
                    </a:moveTo>
                    <a:cubicBezTo>
                      <a:pt x="4" y="42"/>
                      <a:pt x="4" y="41"/>
                      <a:pt x="4" y="40"/>
                    </a:cubicBezTo>
                    <a:cubicBezTo>
                      <a:pt x="0" y="40"/>
                      <a:pt x="0" y="40"/>
                      <a:pt x="0" y="40"/>
                    </a:cubicBezTo>
                    <a:cubicBezTo>
                      <a:pt x="0" y="41"/>
                      <a:pt x="0" y="41"/>
                      <a:pt x="0" y="42"/>
                    </a:cubicBezTo>
                    <a:cubicBezTo>
                      <a:pt x="0" y="48"/>
                      <a:pt x="0" y="48"/>
                      <a:pt x="0" y="48"/>
                    </a:cubicBezTo>
                    <a:cubicBezTo>
                      <a:pt x="4" y="48"/>
                      <a:pt x="4" y="48"/>
                      <a:pt x="4" y="48"/>
                    </a:cubicBezTo>
                    <a:lnTo>
                      <a:pt x="4" y="42"/>
                    </a:lnTo>
                    <a:close/>
                    <a:moveTo>
                      <a:pt x="17" y="14"/>
                    </a:moveTo>
                    <a:cubicBezTo>
                      <a:pt x="14" y="11"/>
                      <a:pt x="14" y="11"/>
                      <a:pt x="14" y="11"/>
                    </a:cubicBezTo>
                    <a:cubicBezTo>
                      <a:pt x="12" y="12"/>
                      <a:pt x="10" y="14"/>
                      <a:pt x="9" y="17"/>
                    </a:cubicBezTo>
                    <a:cubicBezTo>
                      <a:pt x="12" y="19"/>
                      <a:pt x="12" y="19"/>
                      <a:pt x="12" y="19"/>
                    </a:cubicBezTo>
                    <a:cubicBezTo>
                      <a:pt x="13" y="17"/>
                      <a:pt x="15" y="15"/>
                      <a:pt x="17" y="14"/>
                    </a:cubicBezTo>
                    <a:close/>
                    <a:moveTo>
                      <a:pt x="4" y="72"/>
                    </a:moveTo>
                    <a:cubicBezTo>
                      <a:pt x="0" y="72"/>
                      <a:pt x="0" y="72"/>
                      <a:pt x="0" y="72"/>
                    </a:cubicBezTo>
                    <a:cubicBezTo>
                      <a:pt x="0" y="80"/>
                      <a:pt x="0" y="80"/>
                      <a:pt x="0" y="80"/>
                    </a:cubicBezTo>
                    <a:cubicBezTo>
                      <a:pt x="4" y="80"/>
                      <a:pt x="4" y="80"/>
                      <a:pt x="4" y="80"/>
                    </a:cubicBezTo>
                    <a:lnTo>
                      <a:pt x="4" y="72"/>
                    </a:lnTo>
                    <a:close/>
                    <a:moveTo>
                      <a:pt x="30" y="6"/>
                    </a:moveTo>
                    <a:cubicBezTo>
                      <a:pt x="29" y="2"/>
                      <a:pt x="29" y="2"/>
                      <a:pt x="29" y="2"/>
                    </a:cubicBezTo>
                    <a:cubicBezTo>
                      <a:pt x="26" y="3"/>
                      <a:pt x="24" y="4"/>
                      <a:pt x="21" y="6"/>
                    </a:cubicBezTo>
                    <a:cubicBezTo>
                      <a:pt x="23" y="9"/>
                      <a:pt x="23" y="9"/>
                      <a:pt x="23" y="9"/>
                    </a:cubicBezTo>
                    <a:cubicBezTo>
                      <a:pt x="25" y="8"/>
                      <a:pt x="28" y="7"/>
                      <a:pt x="30" y="6"/>
                    </a:cubicBezTo>
                    <a:close/>
                    <a:moveTo>
                      <a:pt x="109" y="0"/>
                    </a:moveTo>
                    <a:cubicBezTo>
                      <a:pt x="101" y="0"/>
                      <a:pt x="101" y="0"/>
                      <a:pt x="101" y="0"/>
                    </a:cubicBezTo>
                    <a:cubicBezTo>
                      <a:pt x="101" y="4"/>
                      <a:pt x="101" y="4"/>
                      <a:pt x="101" y="4"/>
                    </a:cubicBezTo>
                    <a:cubicBezTo>
                      <a:pt x="109" y="4"/>
                      <a:pt x="109" y="4"/>
                      <a:pt x="109" y="4"/>
                    </a:cubicBezTo>
                    <a:lnTo>
                      <a:pt x="109" y="0"/>
                    </a:lnTo>
                    <a:close/>
                    <a:moveTo>
                      <a:pt x="251" y="47"/>
                    </a:moveTo>
                    <a:cubicBezTo>
                      <a:pt x="247" y="40"/>
                      <a:pt x="247" y="40"/>
                      <a:pt x="247" y="40"/>
                    </a:cubicBezTo>
                    <a:cubicBezTo>
                      <a:pt x="244" y="42"/>
                      <a:pt x="244" y="42"/>
                      <a:pt x="244" y="42"/>
                    </a:cubicBezTo>
                    <a:cubicBezTo>
                      <a:pt x="247" y="49"/>
                      <a:pt x="247" y="49"/>
                      <a:pt x="247" y="49"/>
                    </a:cubicBezTo>
                    <a:lnTo>
                      <a:pt x="251" y="47"/>
                    </a:lnTo>
                    <a:close/>
                    <a:moveTo>
                      <a:pt x="259" y="61"/>
                    </a:moveTo>
                    <a:cubicBezTo>
                      <a:pt x="255" y="54"/>
                      <a:pt x="255" y="54"/>
                      <a:pt x="255" y="54"/>
                    </a:cubicBezTo>
                    <a:cubicBezTo>
                      <a:pt x="251" y="56"/>
                      <a:pt x="251" y="56"/>
                      <a:pt x="251" y="56"/>
                    </a:cubicBezTo>
                    <a:cubicBezTo>
                      <a:pt x="255" y="63"/>
                      <a:pt x="255" y="63"/>
                      <a:pt x="255" y="63"/>
                    </a:cubicBezTo>
                    <a:lnTo>
                      <a:pt x="259" y="61"/>
                    </a:lnTo>
                    <a:close/>
                    <a:moveTo>
                      <a:pt x="266" y="75"/>
                    </a:moveTo>
                    <a:cubicBezTo>
                      <a:pt x="262" y="68"/>
                      <a:pt x="262" y="68"/>
                      <a:pt x="262" y="68"/>
                    </a:cubicBezTo>
                    <a:cubicBezTo>
                      <a:pt x="259" y="70"/>
                      <a:pt x="259" y="70"/>
                      <a:pt x="259" y="70"/>
                    </a:cubicBezTo>
                    <a:cubicBezTo>
                      <a:pt x="263" y="77"/>
                      <a:pt x="263" y="77"/>
                      <a:pt x="263" y="77"/>
                    </a:cubicBezTo>
                    <a:lnTo>
                      <a:pt x="266" y="75"/>
                    </a:lnTo>
                    <a:close/>
                    <a:moveTo>
                      <a:pt x="274" y="89"/>
                    </a:moveTo>
                    <a:cubicBezTo>
                      <a:pt x="270" y="82"/>
                      <a:pt x="270" y="82"/>
                      <a:pt x="270" y="82"/>
                    </a:cubicBezTo>
                    <a:cubicBezTo>
                      <a:pt x="266" y="84"/>
                      <a:pt x="266" y="84"/>
                      <a:pt x="266" y="84"/>
                    </a:cubicBezTo>
                    <a:cubicBezTo>
                      <a:pt x="270" y="91"/>
                      <a:pt x="270" y="91"/>
                      <a:pt x="270" y="91"/>
                    </a:cubicBezTo>
                    <a:lnTo>
                      <a:pt x="274" y="89"/>
                    </a:lnTo>
                    <a:close/>
                    <a:moveTo>
                      <a:pt x="232" y="20"/>
                    </a:moveTo>
                    <a:cubicBezTo>
                      <a:pt x="231" y="19"/>
                      <a:pt x="228" y="17"/>
                      <a:pt x="226" y="15"/>
                    </a:cubicBezTo>
                    <a:cubicBezTo>
                      <a:pt x="224" y="19"/>
                      <a:pt x="224" y="19"/>
                      <a:pt x="224" y="19"/>
                    </a:cubicBezTo>
                    <a:cubicBezTo>
                      <a:pt x="226" y="20"/>
                      <a:pt x="228" y="22"/>
                      <a:pt x="230" y="23"/>
                    </a:cubicBezTo>
                    <a:lnTo>
                      <a:pt x="232" y="20"/>
                    </a:lnTo>
                    <a:close/>
                    <a:moveTo>
                      <a:pt x="243" y="33"/>
                    </a:moveTo>
                    <a:cubicBezTo>
                      <a:pt x="242" y="31"/>
                      <a:pt x="240" y="28"/>
                      <a:pt x="238" y="26"/>
                    </a:cubicBezTo>
                    <a:cubicBezTo>
                      <a:pt x="235" y="29"/>
                      <a:pt x="235" y="29"/>
                      <a:pt x="235" y="29"/>
                    </a:cubicBezTo>
                    <a:cubicBezTo>
                      <a:pt x="237" y="31"/>
                      <a:pt x="239" y="33"/>
                      <a:pt x="240" y="35"/>
                    </a:cubicBezTo>
                    <a:lnTo>
                      <a:pt x="243" y="33"/>
                    </a:lnTo>
                    <a:close/>
                    <a:moveTo>
                      <a:pt x="277" y="105"/>
                    </a:moveTo>
                    <a:cubicBezTo>
                      <a:pt x="280" y="104"/>
                      <a:pt x="280" y="104"/>
                      <a:pt x="280" y="104"/>
                    </a:cubicBezTo>
                    <a:cubicBezTo>
                      <a:pt x="279" y="101"/>
                      <a:pt x="278" y="99"/>
                      <a:pt x="277" y="96"/>
                    </a:cubicBezTo>
                    <a:cubicBezTo>
                      <a:pt x="274" y="98"/>
                      <a:pt x="274" y="98"/>
                      <a:pt x="274" y="98"/>
                    </a:cubicBezTo>
                    <a:cubicBezTo>
                      <a:pt x="275" y="100"/>
                      <a:pt x="276" y="103"/>
                      <a:pt x="277" y="105"/>
                    </a:cubicBezTo>
                    <a:close/>
                    <a:moveTo>
                      <a:pt x="205" y="4"/>
                    </a:moveTo>
                    <a:cubicBezTo>
                      <a:pt x="202" y="3"/>
                      <a:pt x="199" y="2"/>
                      <a:pt x="197" y="2"/>
                    </a:cubicBezTo>
                    <a:cubicBezTo>
                      <a:pt x="196" y="6"/>
                      <a:pt x="196" y="6"/>
                      <a:pt x="196" y="6"/>
                    </a:cubicBezTo>
                    <a:cubicBezTo>
                      <a:pt x="198" y="6"/>
                      <a:pt x="201" y="7"/>
                      <a:pt x="203" y="8"/>
                    </a:cubicBezTo>
                    <a:lnTo>
                      <a:pt x="205" y="4"/>
                    </a:lnTo>
                    <a:close/>
                    <a:moveTo>
                      <a:pt x="157" y="0"/>
                    </a:moveTo>
                    <a:cubicBezTo>
                      <a:pt x="149" y="0"/>
                      <a:pt x="149" y="0"/>
                      <a:pt x="149" y="0"/>
                    </a:cubicBezTo>
                    <a:cubicBezTo>
                      <a:pt x="149" y="4"/>
                      <a:pt x="149" y="4"/>
                      <a:pt x="149" y="4"/>
                    </a:cubicBezTo>
                    <a:cubicBezTo>
                      <a:pt x="157" y="4"/>
                      <a:pt x="157" y="4"/>
                      <a:pt x="157" y="4"/>
                    </a:cubicBezTo>
                    <a:lnTo>
                      <a:pt x="157" y="0"/>
                    </a:lnTo>
                    <a:close/>
                    <a:moveTo>
                      <a:pt x="172" y="0"/>
                    </a:moveTo>
                    <a:cubicBezTo>
                      <a:pt x="165" y="0"/>
                      <a:pt x="165" y="0"/>
                      <a:pt x="165" y="0"/>
                    </a:cubicBezTo>
                    <a:cubicBezTo>
                      <a:pt x="165" y="4"/>
                      <a:pt x="165" y="4"/>
                      <a:pt x="165" y="4"/>
                    </a:cubicBezTo>
                    <a:cubicBezTo>
                      <a:pt x="172" y="4"/>
                      <a:pt x="172" y="4"/>
                      <a:pt x="172" y="4"/>
                    </a:cubicBezTo>
                    <a:lnTo>
                      <a:pt x="172" y="0"/>
                    </a:lnTo>
                    <a:close/>
                    <a:moveTo>
                      <a:pt x="188" y="4"/>
                    </a:moveTo>
                    <a:cubicBezTo>
                      <a:pt x="189" y="0"/>
                      <a:pt x="189" y="0"/>
                      <a:pt x="189" y="0"/>
                    </a:cubicBezTo>
                    <a:cubicBezTo>
                      <a:pt x="187" y="0"/>
                      <a:pt x="186" y="0"/>
                      <a:pt x="185" y="0"/>
                    </a:cubicBezTo>
                    <a:cubicBezTo>
                      <a:pt x="180" y="0"/>
                      <a:pt x="180" y="0"/>
                      <a:pt x="180" y="0"/>
                    </a:cubicBezTo>
                    <a:cubicBezTo>
                      <a:pt x="180" y="4"/>
                      <a:pt x="180" y="4"/>
                      <a:pt x="180" y="4"/>
                    </a:cubicBezTo>
                    <a:cubicBezTo>
                      <a:pt x="185" y="4"/>
                      <a:pt x="185" y="4"/>
                      <a:pt x="185" y="4"/>
                    </a:cubicBezTo>
                    <a:cubicBezTo>
                      <a:pt x="186" y="4"/>
                      <a:pt x="187" y="4"/>
                      <a:pt x="188" y="4"/>
                    </a:cubicBezTo>
                    <a:close/>
                    <a:moveTo>
                      <a:pt x="219" y="11"/>
                    </a:moveTo>
                    <a:cubicBezTo>
                      <a:pt x="217" y="9"/>
                      <a:pt x="215" y="8"/>
                      <a:pt x="212" y="7"/>
                    </a:cubicBezTo>
                    <a:cubicBezTo>
                      <a:pt x="210" y="11"/>
                      <a:pt x="210" y="11"/>
                      <a:pt x="210" y="11"/>
                    </a:cubicBezTo>
                    <a:cubicBezTo>
                      <a:pt x="213" y="12"/>
                      <a:pt x="215" y="13"/>
                      <a:pt x="217" y="14"/>
                    </a:cubicBezTo>
                    <a:lnTo>
                      <a:pt x="219" y="11"/>
                    </a:lnTo>
                    <a:close/>
                    <a:moveTo>
                      <a:pt x="285" y="135"/>
                    </a:moveTo>
                    <a:cubicBezTo>
                      <a:pt x="289" y="135"/>
                      <a:pt x="289" y="135"/>
                      <a:pt x="289" y="135"/>
                    </a:cubicBezTo>
                    <a:cubicBezTo>
                      <a:pt x="289" y="132"/>
                      <a:pt x="288" y="129"/>
                      <a:pt x="288" y="127"/>
                    </a:cubicBezTo>
                    <a:cubicBezTo>
                      <a:pt x="284" y="128"/>
                      <a:pt x="284" y="128"/>
                      <a:pt x="284" y="128"/>
                    </a:cubicBezTo>
                    <a:cubicBezTo>
                      <a:pt x="284" y="130"/>
                      <a:pt x="285" y="133"/>
                      <a:pt x="285" y="135"/>
                    </a:cubicBezTo>
                    <a:close/>
                    <a:moveTo>
                      <a:pt x="288" y="151"/>
                    </a:moveTo>
                    <a:cubicBezTo>
                      <a:pt x="292" y="150"/>
                      <a:pt x="292" y="150"/>
                      <a:pt x="292" y="150"/>
                    </a:cubicBezTo>
                    <a:cubicBezTo>
                      <a:pt x="292" y="148"/>
                      <a:pt x="291" y="145"/>
                      <a:pt x="291" y="142"/>
                    </a:cubicBezTo>
                    <a:cubicBezTo>
                      <a:pt x="287" y="143"/>
                      <a:pt x="287" y="143"/>
                      <a:pt x="287" y="143"/>
                    </a:cubicBezTo>
                    <a:cubicBezTo>
                      <a:pt x="287" y="146"/>
                      <a:pt x="288" y="148"/>
                      <a:pt x="288" y="151"/>
                    </a:cubicBezTo>
                    <a:close/>
                    <a:moveTo>
                      <a:pt x="242" y="296"/>
                    </a:moveTo>
                    <a:cubicBezTo>
                      <a:pt x="250" y="296"/>
                      <a:pt x="250" y="296"/>
                      <a:pt x="250" y="296"/>
                    </a:cubicBezTo>
                    <a:cubicBezTo>
                      <a:pt x="250" y="292"/>
                      <a:pt x="250" y="292"/>
                      <a:pt x="250" y="292"/>
                    </a:cubicBezTo>
                    <a:cubicBezTo>
                      <a:pt x="242" y="292"/>
                      <a:pt x="242" y="292"/>
                      <a:pt x="242" y="292"/>
                    </a:cubicBezTo>
                    <a:lnTo>
                      <a:pt x="242" y="296"/>
                    </a:lnTo>
                    <a:close/>
                    <a:moveTo>
                      <a:pt x="226" y="296"/>
                    </a:moveTo>
                    <a:cubicBezTo>
                      <a:pt x="234" y="296"/>
                      <a:pt x="234" y="296"/>
                      <a:pt x="234" y="296"/>
                    </a:cubicBezTo>
                    <a:cubicBezTo>
                      <a:pt x="234" y="292"/>
                      <a:pt x="234" y="292"/>
                      <a:pt x="234" y="292"/>
                    </a:cubicBezTo>
                    <a:cubicBezTo>
                      <a:pt x="226" y="292"/>
                      <a:pt x="226" y="292"/>
                      <a:pt x="226" y="292"/>
                    </a:cubicBezTo>
                    <a:lnTo>
                      <a:pt x="226" y="296"/>
                    </a:lnTo>
                    <a:close/>
                    <a:moveTo>
                      <a:pt x="258" y="292"/>
                    </a:moveTo>
                    <a:cubicBezTo>
                      <a:pt x="259" y="296"/>
                      <a:pt x="259" y="296"/>
                      <a:pt x="259" y="296"/>
                    </a:cubicBezTo>
                    <a:cubicBezTo>
                      <a:pt x="261" y="295"/>
                      <a:pt x="264" y="294"/>
                      <a:pt x="267" y="293"/>
                    </a:cubicBezTo>
                    <a:cubicBezTo>
                      <a:pt x="265" y="290"/>
                      <a:pt x="265" y="290"/>
                      <a:pt x="265" y="290"/>
                    </a:cubicBezTo>
                    <a:cubicBezTo>
                      <a:pt x="263" y="291"/>
                      <a:pt x="260" y="291"/>
                      <a:pt x="258" y="292"/>
                    </a:cubicBezTo>
                    <a:close/>
                    <a:moveTo>
                      <a:pt x="210" y="296"/>
                    </a:moveTo>
                    <a:cubicBezTo>
                      <a:pt x="218" y="296"/>
                      <a:pt x="218" y="296"/>
                      <a:pt x="218" y="296"/>
                    </a:cubicBezTo>
                    <a:cubicBezTo>
                      <a:pt x="218" y="292"/>
                      <a:pt x="218" y="292"/>
                      <a:pt x="218" y="292"/>
                    </a:cubicBezTo>
                    <a:cubicBezTo>
                      <a:pt x="210" y="292"/>
                      <a:pt x="210" y="292"/>
                      <a:pt x="210" y="292"/>
                    </a:cubicBezTo>
                    <a:lnTo>
                      <a:pt x="210" y="296"/>
                    </a:lnTo>
                    <a:close/>
                    <a:moveTo>
                      <a:pt x="179" y="296"/>
                    </a:moveTo>
                    <a:cubicBezTo>
                      <a:pt x="187" y="296"/>
                      <a:pt x="187" y="296"/>
                      <a:pt x="187" y="296"/>
                    </a:cubicBezTo>
                    <a:cubicBezTo>
                      <a:pt x="187" y="292"/>
                      <a:pt x="187" y="292"/>
                      <a:pt x="187" y="292"/>
                    </a:cubicBezTo>
                    <a:cubicBezTo>
                      <a:pt x="179" y="292"/>
                      <a:pt x="179" y="292"/>
                      <a:pt x="179" y="292"/>
                    </a:cubicBezTo>
                    <a:lnTo>
                      <a:pt x="179" y="296"/>
                    </a:lnTo>
                    <a:close/>
                    <a:moveTo>
                      <a:pt x="163" y="296"/>
                    </a:moveTo>
                    <a:cubicBezTo>
                      <a:pt x="171" y="296"/>
                      <a:pt x="171" y="296"/>
                      <a:pt x="171" y="296"/>
                    </a:cubicBezTo>
                    <a:cubicBezTo>
                      <a:pt x="171" y="292"/>
                      <a:pt x="171" y="292"/>
                      <a:pt x="171" y="292"/>
                    </a:cubicBezTo>
                    <a:cubicBezTo>
                      <a:pt x="163" y="292"/>
                      <a:pt x="163" y="292"/>
                      <a:pt x="163" y="292"/>
                    </a:cubicBezTo>
                    <a:lnTo>
                      <a:pt x="163" y="296"/>
                    </a:lnTo>
                    <a:close/>
                    <a:moveTo>
                      <a:pt x="147" y="296"/>
                    </a:moveTo>
                    <a:cubicBezTo>
                      <a:pt x="155" y="296"/>
                      <a:pt x="155" y="296"/>
                      <a:pt x="155" y="296"/>
                    </a:cubicBezTo>
                    <a:cubicBezTo>
                      <a:pt x="155" y="292"/>
                      <a:pt x="155" y="292"/>
                      <a:pt x="155" y="292"/>
                    </a:cubicBezTo>
                    <a:cubicBezTo>
                      <a:pt x="147" y="292"/>
                      <a:pt x="147" y="292"/>
                      <a:pt x="147" y="292"/>
                    </a:cubicBezTo>
                    <a:lnTo>
                      <a:pt x="147" y="296"/>
                    </a:lnTo>
                    <a:close/>
                    <a:moveTo>
                      <a:pt x="195" y="296"/>
                    </a:moveTo>
                    <a:cubicBezTo>
                      <a:pt x="203" y="296"/>
                      <a:pt x="203" y="296"/>
                      <a:pt x="203" y="296"/>
                    </a:cubicBezTo>
                    <a:cubicBezTo>
                      <a:pt x="203" y="292"/>
                      <a:pt x="203" y="292"/>
                      <a:pt x="203" y="292"/>
                    </a:cubicBezTo>
                    <a:cubicBezTo>
                      <a:pt x="195" y="292"/>
                      <a:pt x="195" y="292"/>
                      <a:pt x="195" y="292"/>
                    </a:cubicBezTo>
                    <a:lnTo>
                      <a:pt x="195" y="296"/>
                    </a:lnTo>
                    <a:close/>
                    <a:moveTo>
                      <a:pt x="131" y="296"/>
                    </a:moveTo>
                    <a:cubicBezTo>
                      <a:pt x="139" y="296"/>
                      <a:pt x="139" y="296"/>
                      <a:pt x="139" y="296"/>
                    </a:cubicBezTo>
                    <a:cubicBezTo>
                      <a:pt x="139" y="292"/>
                      <a:pt x="139" y="292"/>
                      <a:pt x="139" y="292"/>
                    </a:cubicBezTo>
                    <a:cubicBezTo>
                      <a:pt x="131" y="292"/>
                      <a:pt x="131" y="292"/>
                      <a:pt x="131" y="292"/>
                    </a:cubicBezTo>
                    <a:lnTo>
                      <a:pt x="131" y="296"/>
                    </a:lnTo>
                    <a:close/>
                    <a:moveTo>
                      <a:pt x="272" y="286"/>
                    </a:moveTo>
                    <a:cubicBezTo>
                      <a:pt x="274" y="289"/>
                      <a:pt x="274" y="289"/>
                      <a:pt x="274" y="289"/>
                    </a:cubicBezTo>
                    <a:cubicBezTo>
                      <a:pt x="276" y="288"/>
                      <a:pt x="279" y="286"/>
                      <a:pt x="281" y="284"/>
                    </a:cubicBezTo>
                    <a:cubicBezTo>
                      <a:pt x="278" y="281"/>
                      <a:pt x="278" y="281"/>
                      <a:pt x="278" y="281"/>
                    </a:cubicBezTo>
                    <a:cubicBezTo>
                      <a:pt x="276" y="283"/>
                      <a:pt x="274" y="285"/>
                      <a:pt x="272" y="286"/>
                    </a:cubicBezTo>
                    <a:close/>
                    <a:moveTo>
                      <a:pt x="289" y="214"/>
                    </a:moveTo>
                    <a:cubicBezTo>
                      <a:pt x="293" y="214"/>
                      <a:pt x="293" y="214"/>
                      <a:pt x="293" y="214"/>
                    </a:cubicBezTo>
                    <a:cubicBezTo>
                      <a:pt x="293" y="206"/>
                      <a:pt x="293" y="206"/>
                      <a:pt x="293" y="206"/>
                    </a:cubicBezTo>
                    <a:cubicBezTo>
                      <a:pt x="289" y="206"/>
                      <a:pt x="289" y="206"/>
                      <a:pt x="289" y="206"/>
                    </a:cubicBezTo>
                    <a:lnTo>
                      <a:pt x="289" y="214"/>
                    </a:lnTo>
                    <a:close/>
                    <a:moveTo>
                      <a:pt x="289" y="182"/>
                    </a:moveTo>
                    <a:cubicBezTo>
                      <a:pt x="293" y="182"/>
                      <a:pt x="293" y="182"/>
                      <a:pt x="293" y="182"/>
                    </a:cubicBezTo>
                    <a:cubicBezTo>
                      <a:pt x="293" y="175"/>
                      <a:pt x="293" y="175"/>
                      <a:pt x="293" y="175"/>
                    </a:cubicBezTo>
                    <a:cubicBezTo>
                      <a:pt x="289" y="175"/>
                      <a:pt x="289" y="175"/>
                      <a:pt x="289" y="175"/>
                    </a:cubicBezTo>
                    <a:lnTo>
                      <a:pt x="289" y="182"/>
                    </a:lnTo>
                    <a:close/>
                    <a:moveTo>
                      <a:pt x="289" y="198"/>
                    </a:moveTo>
                    <a:cubicBezTo>
                      <a:pt x="293" y="198"/>
                      <a:pt x="293" y="198"/>
                      <a:pt x="293" y="198"/>
                    </a:cubicBezTo>
                    <a:cubicBezTo>
                      <a:pt x="293" y="190"/>
                      <a:pt x="293" y="190"/>
                      <a:pt x="293" y="190"/>
                    </a:cubicBezTo>
                    <a:cubicBezTo>
                      <a:pt x="289" y="190"/>
                      <a:pt x="289" y="190"/>
                      <a:pt x="289" y="190"/>
                    </a:cubicBezTo>
                    <a:lnTo>
                      <a:pt x="289" y="198"/>
                    </a:lnTo>
                    <a:close/>
                    <a:moveTo>
                      <a:pt x="283" y="111"/>
                    </a:moveTo>
                    <a:cubicBezTo>
                      <a:pt x="279" y="113"/>
                      <a:pt x="279" y="113"/>
                      <a:pt x="279" y="113"/>
                    </a:cubicBezTo>
                    <a:cubicBezTo>
                      <a:pt x="280" y="115"/>
                      <a:pt x="281" y="118"/>
                      <a:pt x="282" y="120"/>
                    </a:cubicBezTo>
                    <a:cubicBezTo>
                      <a:pt x="285" y="119"/>
                      <a:pt x="285" y="119"/>
                      <a:pt x="285" y="119"/>
                    </a:cubicBezTo>
                    <a:cubicBezTo>
                      <a:pt x="285" y="116"/>
                      <a:pt x="284" y="114"/>
                      <a:pt x="283" y="111"/>
                    </a:cubicBezTo>
                    <a:close/>
                    <a:moveTo>
                      <a:pt x="293" y="158"/>
                    </a:moveTo>
                    <a:cubicBezTo>
                      <a:pt x="289" y="159"/>
                      <a:pt x="289" y="159"/>
                      <a:pt x="289" y="159"/>
                    </a:cubicBezTo>
                    <a:cubicBezTo>
                      <a:pt x="289" y="161"/>
                      <a:pt x="289" y="163"/>
                      <a:pt x="289" y="166"/>
                    </a:cubicBezTo>
                    <a:cubicBezTo>
                      <a:pt x="289" y="167"/>
                      <a:pt x="289" y="167"/>
                      <a:pt x="289" y="167"/>
                    </a:cubicBezTo>
                    <a:cubicBezTo>
                      <a:pt x="293" y="167"/>
                      <a:pt x="293" y="167"/>
                      <a:pt x="293" y="167"/>
                    </a:cubicBezTo>
                    <a:cubicBezTo>
                      <a:pt x="293" y="166"/>
                      <a:pt x="293" y="166"/>
                      <a:pt x="293" y="166"/>
                    </a:cubicBezTo>
                    <a:cubicBezTo>
                      <a:pt x="293" y="163"/>
                      <a:pt x="293" y="161"/>
                      <a:pt x="293" y="158"/>
                    </a:cubicBezTo>
                    <a:close/>
                    <a:moveTo>
                      <a:pt x="283" y="276"/>
                    </a:moveTo>
                    <a:cubicBezTo>
                      <a:pt x="286" y="278"/>
                      <a:pt x="286" y="278"/>
                      <a:pt x="286" y="278"/>
                    </a:cubicBezTo>
                    <a:cubicBezTo>
                      <a:pt x="287" y="276"/>
                      <a:pt x="289" y="273"/>
                      <a:pt x="290" y="271"/>
                    </a:cubicBezTo>
                    <a:cubicBezTo>
                      <a:pt x="286" y="269"/>
                      <a:pt x="286" y="269"/>
                      <a:pt x="286" y="269"/>
                    </a:cubicBezTo>
                    <a:cubicBezTo>
                      <a:pt x="285" y="271"/>
                      <a:pt x="284" y="274"/>
                      <a:pt x="283" y="276"/>
                    </a:cubicBezTo>
                    <a:close/>
                    <a:moveTo>
                      <a:pt x="288" y="262"/>
                    </a:moveTo>
                    <a:cubicBezTo>
                      <a:pt x="292" y="263"/>
                      <a:pt x="292" y="263"/>
                      <a:pt x="292" y="263"/>
                    </a:cubicBezTo>
                    <a:cubicBezTo>
                      <a:pt x="293" y="260"/>
                      <a:pt x="293" y="257"/>
                      <a:pt x="293" y="254"/>
                    </a:cubicBezTo>
                    <a:cubicBezTo>
                      <a:pt x="293" y="254"/>
                      <a:pt x="293" y="254"/>
                      <a:pt x="293" y="254"/>
                    </a:cubicBezTo>
                    <a:cubicBezTo>
                      <a:pt x="289" y="254"/>
                      <a:pt x="289" y="254"/>
                      <a:pt x="289" y="254"/>
                    </a:cubicBezTo>
                    <a:cubicBezTo>
                      <a:pt x="289" y="257"/>
                      <a:pt x="289" y="259"/>
                      <a:pt x="288" y="262"/>
                    </a:cubicBezTo>
                    <a:close/>
                    <a:moveTo>
                      <a:pt x="289" y="230"/>
                    </a:moveTo>
                    <a:cubicBezTo>
                      <a:pt x="293" y="230"/>
                      <a:pt x="293" y="230"/>
                      <a:pt x="293" y="230"/>
                    </a:cubicBezTo>
                    <a:cubicBezTo>
                      <a:pt x="293" y="222"/>
                      <a:pt x="293" y="222"/>
                      <a:pt x="293" y="222"/>
                    </a:cubicBezTo>
                    <a:cubicBezTo>
                      <a:pt x="289" y="222"/>
                      <a:pt x="289" y="222"/>
                      <a:pt x="289" y="222"/>
                    </a:cubicBezTo>
                    <a:lnTo>
                      <a:pt x="289" y="230"/>
                    </a:lnTo>
                    <a:close/>
                    <a:moveTo>
                      <a:pt x="289" y="246"/>
                    </a:moveTo>
                    <a:cubicBezTo>
                      <a:pt x="293" y="246"/>
                      <a:pt x="293" y="246"/>
                      <a:pt x="293" y="246"/>
                    </a:cubicBezTo>
                    <a:cubicBezTo>
                      <a:pt x="293" y="238"/>
                      <a:pt x="293" y="238"/>
                      <a:pt x="293" y="238"/>
                    </a:cubicBezTo>
                    <a:cubicBezTo>
                      <a:pt x="289" y="238"/>
                      <a:pt x="289" y="238"/>
                      <a:pt x="289" y="238"/>
                    </a:cubicBezTo>
                    <a:lnTo>
                      <a:pt x="289" y="246"/>
                    </a:lnTo>
                    <a:close/>
                    <a:moveTo>
                      <a:pt x="4" y="119"/>
                    </a:moveTo>
                    <a:cubicBezTo>
                      <a:pt x="0" y="119"/>
                      <a:pt x="0" y="119"/>
                      <a:pt x="0" y="119"/>
                    </a:cubicBezTo>
                    <a:cubicBezTo>
                      <a:pt x="0" y="127"/>
                      <a:pt x="0" y="127"/>
                      <a:pt x="0" y="127"/>
                    </a:cubicBezTo>
                    <a:cubicBezTo>
                      <a:pt x="4" y="127"/>
                      <a:pt x="4" y="127"/>
                      <a:pt x="4" y="127"/>
                    </a:cubicBezTo>
                    <a:lnTo>
                      <a:pt x="4" y="119"/>
                    </a:lnTo>
                    <a:close/>
                    <a:moveTo>
                      <a:pt x="4" y="215"/>
                    </a:moveTo>
                    <a:cubicBezTo>
                      <a:pt x="0" y="215"/>
                      <a:pt x="0" y="215"/>
                      <a:pt x="0" y="215"/>
                    </a:cubicBezTo>
                    <a:cubicBezTo>
                      <a:pt x="0" y="223"/>
                      <a:pt x="0" y="223"/>
                      <a:pt x="0" y="223"/>
                    </a:cubicBezTo>
                    <a:cubicBezTo>
                      <a:pt x="4" y="223"/>
                      <a:pt x="4" y="223"/>
                      <a:pt x="4" y="223"/>
                    </a:cubicBezTo>
                    <a:lnTo>
                      <a:pt x="4" y="215"/>
                    </a:lnTo>
                    <a:close/>
                    <a:moveTo>
                      <a:pt x="115" y="296"/>
                    </a:moveTo>
                    <a:cubicBezTo>
                      <a:pt x="123" y="296"/>
                      <a:pt x="123" y="296"/>
                      <a:pt x="123" y="296"/>
                    </a:cubicBezTo>
                    <a:cubicBezTo>
                      <a:pt x="123" y="292"/>
                      <a:pt x="123" y="292"/>
                      <a:pt x="123" y="292"/>
                    </a:cubicBezTo>
                    <a:cubicBezTo>
                      <a:pt x="115" y="292"/>
                      <a:pt x="115" y="292"/>
                      <a:pt x="115" y="292"/>
                    </a:cubicBezTo>
                    <a:lnTo>
                      <a:pt x="115" y="296"/>
                    </a:lnTo>
                    <a:close/>
                    <a:moveTo>
                      <a:pt x="4" y="247"/>
                    </a:moveTo>
                    <a:cubicBezTo>
                      <a:pt x="0" y="247"/>
                      <a:pt x="0" y="247"/>
                      <a:pt x="0" y="247"/>
                    </a:cubicBezTo>
                    <a:cubicBezTo>
                      <a:pt x="0" y="255"/>
                      <a:pt x="0" y="255"/>
                      <a:pt x="0" y="255"/>
                    </a:cubicBezTo>
                    <a:cubicBezTo>
                      <a:pt x="4" y="255"/>
                      <a:pt x="4" y="255"/>
                      <a:pt x="4" y="255"/>
                    </a:cubicBezTo>
                    <a:lnTo>
                      <a:pt x="4" y="247"/>
                    </a:lnTo>
                    <a:close/>
                    <a:moveTo>
                      <a:pt x="4" y="231"/>
                    </a:moveTo>
                    <a:cubicBezTo>
                      <a:pt x="0" y="231"/>
                      <a:pt x="0" y="231"/>
                      <a:pt x="0" y="231"/>
                    </a:cubicBezTo>
                    <a:cubicBezTo>
                      <a:pt x="0" y="239"/>
                      <a:pt x="0" y="239"/>
                      <a:pt x="0" y="239"/>
                    </a:cubicBezTo>
                    <a:cubicBezTo>
                      <a:pt x="4" y="239"/>
                      <a:pt x="4" y="239"/>
                      <a:pt x="4" y="239"/>
                    </a:cubicBezTo>
                    <a:lnTo>
                      <a:pt x="4" y="231"/>
                    </a:lnTo>
                    <a:close/>
                    <a:moveTo>
                      <a:pt x="4" y="183"/>
                    </a:moveTo>
                    <a:cubicBezTo>
                      <a:pt x="0" y="183"/>
                      <a:pt x="0" y="183"/>
                      <a:pt x="0" y="183"/>
                    </a:cubicBezTo>
                    <a:cubicBezTo>
                      <a:pt x="0" y="191"/>
                      <a:pt x="0" y="191"/>
                      <a:pt x="0" y="191"/>
                    </a:cubicBezTo>
                    <a:cubicBezTo>
                      <a:pt x="4" y="191"/>
                      <a:pt x="4" y="191"/>
                      <a:pt x="4" y="191"/>
                    </a:cubicBezTo>
                    <a:lnTo>
                      <a:pt x="4" y="183"/>
                    </a:lnTo>
                    <a:close/>
                    <a:moveTo>
                      <a:pt x="4" y="135"/>
                    </a:moveTo>
                    <a:cubicBezTo>
                      <a:pt x="0" y="135"/>
                      <a:pt x="0" y="135"/>
                      <a:pt x="0" y="135"/>
                    </a:cubicBezTo>
                    <a:cubicBezTo>
                      <a:pt x="0" y="143"/>
                      <a:pt x="0" y="143"/>
                      <a:pt x="0" y="143"/>
                    </a:cubicBezTo>
                    <a:cubicBezTo>
                      <a:pt x="4" y="143"/>
                      <a:pt x="4" y="143"/>
                      <a:pt x="4" y="143"/>
                    </a:cubicBezTo>
                    <a:lnTo>
                      <a:pt x="4" y="135"/>
                    </a:lnTo>
                    <a:close/>
                    <a:moveTo>
                      <a:pt x="4" y="104"/>
                    </a:moveTo>
                    <a:cubicBezTo>
                      <a:pt x="0" y="104"/>
                      <a:pt x="0" y="104"/>
                      <a:pt x="0" y="104"/>
                    </a:cubicBezTo>
                    <a:cubicBezTo>
                      <a:pt x="0" y="112"/>
                      <a:pt x="0" y="112"/>
                      <a:pt x="0" y="112"/>
                    </a:cubicBezTo>
                    <a:cubicBezTo>
                      <a:pt x="4" y="112"/>
                      <a:pt x="4" y="112"/>
                      <a:pt x="4" y="112"/>
                    </a:cubicBezTo>
                    <a:lnTo>
                      <a:pt x="4" y="104"/>
                    </a:lnTo>
                    <a:close/>
                    <a:moveTo>
                      <a:pt x="4" y="167"/>
                    </a:moveTo>
                    <a:cubicBezTo>
                      <a:pt x="0" y="167"/>
                      <a:pt x="0" y="167"/>
                      <a:pt x="0" y="167"/>
                    </a:cubicBezTo>
                    <a:cubicBezTo>
                      <a:pt x="0" y="175"/>
                      <a:pt x="0" y="175"/>
                      <a:pt x="0" y="175"/>
                    </a:cubicBezTo>
                    <a:cubicBezTo>
                      <a:pt x="4" y="175"/>
                      <a:pt x="4" y="175"/>
                      <a:pt x="4" y="175"/>
                    </a:cubicBezTo>
                    <a:lnTo>
                      <a:pt x="4" y="167"/>
                    </a:lnTo>
                    <a:close/>
                    <a:moveTo>
                      <a:pt x="4" y="151"/>
                    </a:moveTo>
                    <a:cubicBezTo>
                      <a:pt x="0" y="151"/>
                      <a:pt x="0" y="151"/>
                      <a:pt x="0" y="151"/>
                    </a:cubicBezTo>
                    <a:cubicBezTo>
                      <a:pt x="0" y="159"/>
                      <a:pt x="0" y="159"/>
                      <a:pt x="0" y="159"/>
                    </a:cubicBezTo>
                    <a:cubicBezTo>
                      <a:pt x="4" y="159"/>
                      <a:pt x="4" y="159"/>
                      <a:pt x="4" y="159"/>
                    </a:cubicBezTo>
                    <a:lnTo>
                      <a:pt x="4" y="151"/>
                    </a:lnTo>
                    <a:close/>
                    <a:moveTo>
                      <a:pt x="4" y="199"/>
                    </a:moveTo>
                    <a:cubicBezTo>
                      <a:pt x="0" y="199"/>
                      <a:pt x="0" y="199"/>
                      <a:pt x="0" y="199"/>
                    </a:cubicBezTo>
                    <a:cubicBezTo>
                      <a:pt x="0" y="207"/>
                      <a:pt x="0" y="207"/>
                      <a:pt x="0" y="207"/>
                    </a:cubicBezTo>
                    <a:cubicBezTo>
                      <a:pt x="4" y="207"/>
                      <a:pt x="4" y="207"/>
                      <a:pt x="4" y="207"/>
                    </a:cubicBezTo>
                    <a:lnTo>
                      <a:pt x="4" y="199"/>
                    </a:lnTo>
                    <a:close/>
                    <a:moveTo>
                      <a:pt x="51" y="296"/>
                    </a:moveTo>
                    <a:cubicBezTo>
                      <a:pt x="59" y="296"/>
                      <a:pt x="59" y="296"/>
                      <a:pt x="59" y="296"/>
                    </a:cubicBezTo>
                    <a:cubicBezTo>
                      <a:pt x="59" y="292"/>
                      <a:pt x="59" y="292"/>
                      <a:pt x="59" y="292"/>
                    </a:cubicBezTo>
                    <a:cubicBezTo>
                      <a:pt x="51" y="292"/>
                      <a:pt x="51" y="292"/>
                      <a:pt x="51" y="292"/>
                    </a:cubicBezTo>
                    <a:lnTo>
                      <a:pt x="51" y="296"/>
                    </a:lnTo>
                    <a:close/>
                    <a:moveTo>
                      <a:pt x="83" y="296"/>
                    </a:moveTo>
                    <a:cubicBezTo>
                      <a:pt x="91" y="296"/>
                      <a:pt x="91" y="296"/>
                      <a:pt x="91" y="296"/>
                    </a:cubicBezTo>
                    <a:cubicBezTo>
                      <a:pt x="91" y="292"/>
                      <a:pt x="91" y="292"/>
                      <a:pt x="91" y="292"/>
                    </a:cubicBezTo>
                    <a:cubicBezTo>
                      <a:pt x="83" y="292"/>
                      <a:pt x="83" y="292"/>
                      <a:pt x="83" y="292"/>
                    </a:cubicBezTo>
                    <a:lnTo>
                      <a:pt x="83" y="296"/>
                    </a:lnTo>
                    <a:close/>
                    <a:moveTo>
                      <a:pt x="67" y="296"/>
                    </a:moveTo>
                    <a:cubicBezTo>
                      <a:pt x="75" y="296"/>
                      <a:pt x="75" y="296"/>
                      <a:pt x="75" y="296"/>
                    </a:cubicBezTo>
                    <a:cubicBezTo>
                      <a:pt x="75" y="292"/>
                      <a:pt x="75" y="292"/>
                      <a:pt x="75" y="292"/>
                    </a:cubicBezTo>
                    <a:cubicBezTo>
                      <a:pt x="67" y="292"/>
                      <a:pt x="67" y="292"/>
                      <a:pt x="67" y="292"/>
                    </a:cubicBezTo>
                    <a:lnTo>
                      <a:pt x="67" y="296"/>
                    </a:lnTo>
                    <a:close/>
                    <a:moveTo>
                      <a:pt x="99" y="296"/>
                    </a:moveTo>
                    <a:cubicBezTo>
                      <a:pt x="107" y="296"/>
                      <a:pt x="107" y="296"/>
                      <a:pt x="107" y="296"/>
                    </a:cubicBezTo>
                    <a:cubicBezTo>
                      <a:pt x="107" y="292"/>
                      <a:pt x="107" y="292"/>
                      <a:pt x="107" y="292"/>
                    </a:cubicBezTo>
                    <a:cubicBezTo>
                      <a:pt x="99" y="292"/>
                      <a:pt x="99" y="292"/>
                      <a:pt x="99" y="292"/>
                    </a:cubicBezTo>
                    <a:lnTo>
                      <a:pt x="99" y="296"/>
                    </a:lnTo>
                    <a:close/>
                    <a:moveTo>
                      <a:pt x="20" y="290"/>
                    </a:moveTo>
                    <a:cubicBezTo>
                      <a:pt x="22" y="291"/>
                      <a:pt x="24" y="293"/>
                      <a:pt x="27" y="294"/>
                    </a:cubicBezTo>
                    <a:cubicBezTo>
                      <a:pt x="28" y="290"/>
                      <a:pt x="28" y="290"/>
                      <a:pt x="28" y="290"/>
                    </a:cubicBezTo>
                    <a:cubicBezTo>
                      <a:pt x="26" y="289"/>
                      <a:pt x="24" y="288"/>
                      <a:pt x="22" y="286"/>
                    </a:cubicBezTo>
                    <a:lnTo>
                      <a:pt x="20" y="290"/>
                    </a:lnTo>
                    <a:close/>
                    <a:moveTo>
                      <a:pt x="7" y="278"/>
                    </a:moveTo>
                    <a:cubicBezTo>
                      <a:pt x="9" y="281"/>
                      <a:pt x="11" y="283"/>
                      <a:pt x="13" y="285"/>
                    </a:cubicBezTo>
                    <a:cubicBezTo>
                      <a:pt x="16" y="282"/>
                      <a:pt x="16" y="282"/>
                      <a:pt x="16" y="282"/>
                    </a:cubicBezTo>
                    <a:cubicBezTo>
                      <a:pt x="14" y="280"/>
                      <a:pt x="12" y="278"/>
                      <a:pt x="11" y="276"/>
                    </a:cubicBezTo>
                    <a:lnTo>
                      <a:pt x="7" y="278"/>
                    </a:lnTo>
                    <a:close/>
                    <a:moveTo>
                      <a:pt x="36" y="292"/>
                    </a:moveTo>
                    <a:cubicBezTo>
                      <a:pt x="35" y="296"/>
                      <a:pt x="35" y="296"/>
                      <a:pt x="35" y="296"/>
                    </a:cubicBezTo>
                    <a:cubicBezTo>
                      <a:pt x="37" y="296"/>
                      <a:pt x="40" y="296"/>
                      <a:pt x="42" y="296"/>
                    </a:cubicBezTo>
                    <a:cubicBezTo>
                      <a:pt x="43" y="296"/>
                      <a:pt x="43" y="296"/>
                      <a:pt x="43" y="296"/>
                    </a:cubicBezTo>
                    <a:cubicBezTo>
                      <a:pt x="43" y="292"/>
                      <a:pt x="43" y="292"/>
                      <a:pt x="43" y="292"/>
                    </a:cubicBezTo>
                    <a:cubicBezTo>
                      <a:pt x="42" y="292"/>
                      <a:pt x="42" y="292"/>
                      <a:pt x="42" y="292"/>
                    </a:cubicBezTo>
                    <a:cubicBezTo>
                      <a:pt x="40" y="292"/>
                      <a:pt x="38" y="292"/>
                      <a:pt x="36" y="292"/>
                    </a:cubicBezTo>
                    <a:close/>
                    <a:moveTo>
                      <a:pt x="1" y="263"/>
                    </a:moveTo>
                    <a:cubicBezTo>
                      <a:pt x="1" y="266"/>
                      <a:pt x="2" y="269"/>
                      <a:pt x="3" y="271"/>
                    </a:cubicBezTo>
                    <a:cubicBezTo>
                      <a:pt x="7" y="269"/>
                      <a:pt x="7" y="269"/>
                      <a:pt x="7" y="269"/>
                    </a:cubicBezTo>
                    <a:cubicBezTo>
                      <a:pt x="6" y="267"/>
                      <a:pt x="5" y="265"/>
                      <a:pt x="5" y="262"/>
                    </a:cubicBezTo>
                    <a:lnTo>
                      <a:pt x="1" y="263"/>
                    </a:lnTo>
                    <a:close/>
                  </a:path>
                </a:pathLst>
              </a:custGeom>
              <a:solidFill>
                <a:schemeClr val="bg2"/>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69" name="Freeform 37"/>
              <p:cNvSpPr>
                <a:spLocks noEditPoints="1"/>
              </p:cNvSpPr>
              <p:nvPr/>
            </p:nvSpPr>
            <p:spPr bwMode="auto">
              <a:xfrm>
                <a:off x="2649541" y="5346266"/>
                <a:ext cx="496665" cy="367349"/>
              </a:xfrm>
              <a:custGeom>
                <a:avLst/>
                <a:gdLst>
                  <a:gd name="T0" fmla="*/ 151 w 184"/>
                  <a:gd name="T1" fmla="*/ 69 h 136"/>
                  <a:gd name="T2" fmla="*/ 134 w 184"/>
                  <a:gd name="T3" fmla="*/ 74 h 136"/>
                  <a:gd name="T4" fmla="*/ 87 w 184"/>
                  <a:gd name="T5" fmla="*/ 44 h 136"/>
                  <a:gd name="T6" fmla="*/ 37 w 184"/>
                  <a:gd name="T7" fmla="*/ 85 h 136"/>
                  <a:gd name="T8" fmla="*/ 26 w 184"/>
                  <a:gd name="T9" fmla="*/ 83 h 136"/>
                  <a:gd name="T10" fmla="*/ 0 w 184"/>
                  <a:gd name="T11" fmla="*/ 109 h 136"/>
                  <a:gd name="T12" fmla="*/ 26 w 184"/>
                  <a:gd name="T13" fmla="*/ 136 h 136"/>
                  <a:gd name="T14" fmla="*/ 151 w 184"/>
                  <a:gd name="T15" fmla="*/ 136 h 136"/>
                  <a:gd name="T16" fmla="*/ 184 w 184"/>
                  <a:gd name="T17" fmla="*/ 102 h 136"/>
                  <a:gd name="T18" fmla="*/ 151 w 184"/>
                  <a:gd name="T19" fmla="*/ 69 h 136"/>
                  <a:gd name="T20" fmla="*/ 31 w 184"/>
                  <a:gd name="T21" fmla="*/ 63 h 136"/>
                  <a:gd name="T22" fmla="*/ 39 w 184"/>
                  <a:gd name="T23" fmla="*/ 58 h 136"/>
                  <a:gd name="T24" fmla="*/ 22 w 184"/>
                  <a:gd name="T25" fmla="*/ 32 h 136"/>
                  <a:gd name="T26" fmla="*/ 30 w 184"/>
                  <a:gd name="T27" fmla="*/ 10 h 136"/>
                  <a:gd name="T28" fmla="*/ 53 w 184"/>
                  <a:gd name="T29" fmla="*/ 12 h 136"/>
                  <a:gd name="T30" fmla="*/ 70 w 184"/>
                  <a:gd name="T31" fmla="*/ 38 h 136"/>
                  <a:gd name="T32" fmla="*/ 78 w 184"/>
                  <a:gd name="T33" fmla="*/ 33 h 136"/>
                  <a:gd name="T34" fmla="*/ 64 w 184"/>
                  <a:gd name="T35" fmla="*/ 12 h 136"/>
                  <a:gd name="T36" fmla="*/ 76 w 184"/>
                  <a:gd name="T37" fmla="*/ 4 h 136"/>
                  <a:gd name="T38" fmla="*/ 23 w 184"/>
                  <a:gd name="T39" fmla="*/ 0 h 136"/>
                  <a:gd name="T40" fmla="*/ 6 w 184"/>
                  <a:gd name="T41" fmla="*/ 50 h 136"/>
                  <a:gd name="T42" fmla="*/ 18 w 184"/>
                  <a:gd name="T43" fmla="*/ 42 h 136"/>
                  <a:gd name="T44" fmla="*/ 31 w 184"/>
                  <a:gd name="T4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36">
                    <a:moveTo>
                      <a:pt x="151" y="69"/>
                    </a:moveTo>
                    <a:cubicBezTo>
                      <a:pt x="145" y="69"/>
                      <a:pt x="139" y="71"/>
                      <a:pt x="134" y="74"/>
                    </a:cubicBezTo>
                    <a:cubicBezTo>
                      <a:pt x="125" y="56"/>
                      <a:pt x="108" y="44"/>
                      <a:pt x="87" y="44"/>
                    </a:cubicBezTo>
                    <a:cubicBezTo>
                      <a:pt x="62" y="44"/>
                      <a:pt x="42" y="62"/>
                      <a:pt x="37" y="85"/>
                    </a:cubicBezTo>
                    <a:cubicBezTo>
                      <a:pt x="33" y="83"/>
                      <a:pt x="30" y="83"/>
                      <a:pt x="26" y="83"/>
                    </a:cubicBezTo>
                    <a:cubicBezTo>
                      <a:pt x="11" y="83"/>
                      <a:pt x="0" y="94"/>
                      <a:pt x="0" y="109"/>
                    </a:cubicBezTo>
                    <a:cubicBezTo>
                      <a:pt x="0" y="124"/>
                      <a:pt x="11" y="136"/>
                      <a:pt x="26" y="136"/>
                    </a:cubicBezTo>
                    <a:cubicBezTo>
                      <a:pt x="151" y="136"/>
                      <a:pt x="151" y="136"/>
                      <a:pt x="151" y="136"/>
                    </a:cubicBezTo>
                    <a:cubicBezTo>
                      <a:pt x="169" y="136"/>
                      <a:pt x="184" y="121"/>
                      <a:pt x="184" y="102"/>
                    </a:cubicBezTo>
                    <a:cubicBezTo>
                      <a:pt x="184" y="84"/>
                      <a:pt x="169" y="69"/>
                      <a:pt x="151" y="69"/>
                    </a:cubicBezTo>
                    <a:close/>
                    <a:moveTo>
                      <a:pt x="31" y="63"/>
                    </a:moveTo>
                    <a:cubicBezTo>
                      <a:pt x="39" y="58"/>
                      <a:pt x="39" y="58"/>
                      <a:pt x="39" y="58"/>
                    </a:cubicBezTo>
                    <a:cubicBezTo>
                      <a:pt x="22" y="32"/>
                      <a:pt x="22" y="32"/>
                      <a:pt x="22" y="32"/>
                    </a:cubicBezTo>
                    <a:cubicBezTo>
                      <a:pt x="30" y="10"/>
                      <a:pt x="30" y="10"/>
                      <a:pt x="30" y="10"/>
                    </a:cubicBezTo>
                    <a:cubicBezTo>
                      <a:pt x="53" y="12"/>
                      <a:pt x="53" y="12"/>
                      <a:pt x="53" y="12"/>
                    </a:cubicBezTo>
                    <a:cubicBezTo>
                      <a:pt x="70" y="38"/>
                      <a:pt x="70" y="38"/>
                      <a:pt x="70" y="38"/>
                    </a:cubicBezTo>
                    <a:cubicBezTo>
                      <a:pt x="78" y="33"/>
                      <a:pt x="78" y="33"/>
                      <a:pt x="78" y="33"/>
                    </a:cubicBezTo>
                    <a:cubicBezTo>
                      <a:pt x="64" y="12"/>
                      <a:pt x="64" y="12"/>
                      <a:pt x="64" y="12"/>
                    </a:cubicBezTo>
                    <a:cubicBezTo>
                      <a:pt x="76" y="4"/>
                      <a:pt x="76" y="4"/>
                      <a:pt x="76" y="4"/>
                    </a:cubicBezTo>
                    <a:cubicBezTo>
                      <a:pt x="23" y="0"/>
                      <a:pt x="23" y="0"/>
                      <a:pt x="23" y="0"/>
                    </a:cubicBezTo>
                    <a:cubicBezTo>
                      <a:pt x="6" y="50"/>
                      <a:pt x="6" y="50"/>
                      <a:pt x="6" y="50"/>
                    </a:cubicBezTo>
                    <a:cubicBezTo>
                      <a:pt x="18" y="42"/>
                      <a:pt x="18" y="42"/>
                      <a:pt x="18" y="42"/>
                    </a:cubicBezTo>
                    <a:lnTo>
                      <a:pt x="31" y="63"/>
                    </a:lnTo>
                    <a:close/>
                  </a:path>
                </a:pathLst>
              </a:custGeom>
              <a:solidFill>
                <a:schemeClr val="bg2"/>
              </a:solidFill>
              <a:ln>
                <a:noFill/>
              </a:ln>
            </p:spPr>
            <p:txBody>
              <a:bodyPr vert="horz" wrap="square" lIns="93260" tIns="46630" rIns="93260" bIns="46630" numCol="1" anchor="t" anchorCtr="0" compatLnSpc="1">
                <a:prstTxWarp prst="textNoShape">
                  <a:avLst/>
                </a:prstTxWarp>
              </a:bodyPr>
              <a:lstStyle/>
              <a:p>
                <a:endParaRPr lang="en-US" sz="1836"/>
              </a:p>
            </p:txBody>
          </p:sp>
        </p:grpSp>
      </p:grpSp>
      <p:sp>
        <p:nvSpPr>
          <p:cNvPr id="101" name="Rectangle 100"/>
          <p:cNvSpPr/>
          <p:nvPr/>
        </p:nvSpPr>
        <p:spPr bwMode="auto">
          <a:xfrm>
            <a:off x="1736015" y="1480538"/>
            <a:ext cx="2426757" cy="62484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r>
              <a:rPr lang="en-US" sz="2040" dirty="0">
                <a:gradFill>
                  <a:gsLst>
                    <a:gs pos="0">
                      <a:srgbClr val="FFFFFF"/>
                    </a:gs>
                    <a:gs pos="100000">
                      <a:srgbClr val="FFFFFF"/>
                    </a:gs>
                  </a:gsLst>
                  <a:lin ang="5400000" scaled="0"/>
                </a:gradFill>
              </a:rPr>
              <a:t>CLOUD</a:t>
            </a:r>
          </a:p>
        </p:txBody>
      </p:sp>
      <p:sp>
        <p:nvSpPr>
          <p:cNvPr id="102" name="Rectangle 101"/>
          <p:cNvSpPr/>
          <p:nvPr/>
        </p:nvSpPr>
        <p:spPr bwMode="auto">
          <a:xfrm>
            <a:off x="8275856" y="1478898"/>
            <a:ext cx="2424768" cy="624844"/>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r>
              <a:rPr lang="en-US" sz="2040" dirty="0">
                <a:gradFill>
                  <a:gsLst>
                    <a:gs pos="0">
                      <a:srgbClr val="FFFFFF"/>
                    </a:gs>
                    <a:gs pos="100000">
                      <a:srgbClr val="FFFFFF"/>
                    </a:gs>
                  </a:gsLst>
                  <a:lin ang="5400000" scaled="0"/>
                </a:gradFill>
              </a:rPr>
              <a:t>ENTERPRISE</a:t>
            </a:r>
          </a:p>
        </p:txBody>
      </p:sp>
      <p:grpSp>
        <p:nvGrpSpPr>
          <p:cNvPr id="103" name="Group 102"/>
          <p:cNvGrpSpPr/>
          <p:nvPr/>
        </p:nvGrpSpPr>
        <p:grpSpPr>
          <a:xfrm>
            <a:off x="1736015" y="3146536"/>
            <a:ext cx="2426757" cy="932603"/>
            <a:chOff x="1699678" y="2947732"/>
            <a:chExt cx="2379390" cy="914400"/>
          </a:xfrm>
        </p:grpSpPr>
        <p:sp>
          <p:nvSpPr>
            <p:cNvPr id="104" name="Freeform 103"/>
            <p:cNvSpPr/>
            <p:nvPr/>
          </p:nvSpPr>
          <p:spPr>
            <a:xfrm>
              <a:off x="1699678" y="2947732"/>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05" name="Group 104"/>
            <p:cNvGrpSpPr/>
            <p:nvPr/>
          </p:nvGrpSpPr>
          <p:grpSpPr bwMode="black">
            <a:xfrm>
              <a:off x="2528758" y="3090290"/>
              <a:ext cx="721231" cy="586753"/>
              <a:chOff x="5184775" y="225425"/>
              <a:chExt cx="1500188" cy="1220788"/>
            </a:xfrm>
            <a:solidFill>
              <a:srgbClr val="FFFFFF"/>
            </a:solidFill>
          </p:grpSpPr>
          <p:sp>
            <p:nvSpPr>
              <p:cNvPr id="10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0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11"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grpSp>
      </p:grpSp>
      <p:grpSp>
        <p:nvGrpSpPr>
          <p:cNvPr id="113" name="Group 112"/>
          <p:cNvGrpSpPr/>
          <p:nvPr/>
        </p:nvGrpSpPr>
        <p:grpSpPr>
          <a:xfrm>
            <a:off x="8274861" y="3145716"/>
            <a:ext cx="2426755" cy="932603"/>
            <a:chOff x="8110893" y="2947732"/>
            <a:chExt cx="2379388" cy="914400"/>
          </a:xfrm>
        </p:grpSpPr>
        <p:sp>
          <p:nvSpPr>
            <p:cNvPr id="114" name="Freeform 113"/>
            <p:cNvSpPr/>
            <p:nvPr/>
          </p:nvSpPr>
          <p:spPr>
            <a:xfrm>
              <a:off x="8110893" y="2947732"/>
              <a:ext cx="2379388"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19" name="Group 118"/>
            <p:cNvGrpSpPr/>
            <p:nvPr/>
          </p:nvGrpSpPr>
          <p:grpSpPr bwMode="black">
            <a:xfrm>
              <a:off x="8939972" y="3090290"/>
              <a:ext cx="721231" cy="586753"/>
              <a:chOff x="5184775" y="225425"/>
              <a:chExt cx="1500188" cy="1220788"/>
            </a:xfrm>
            <a:solidFill>
              <a:srgbClr val="FFFFFF"/>
            </a:solidFill>
          </p:grpSpPr>
          <p:sp>
            <p:nvSpPr>
              <p:cNvPr id="120"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21"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sp>
            <p:nvSpPr>
              <p:cNvPr id="122"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p>
            </p:txBody>
          </p:sp>
        </p:grpSp>
      </p:grpSp>
      <p:sp>
        <p:nvSpPr>
          <p:cNvPr id="123" name="Rectangle 122"/>
          <p:cNvSpPr/>
          <p:nvPr/>
        </p:nvSpPr>
        <p:spPr>
          <a:xfrm>
            <a:off x="4499068" y="2268125"/>
            <a:ext cx="3439498" cy="727441"/>
          </a:xfrm>
          <a:prstGeom prst="rect">
            <a:avLst/>
          </a:prstGeom>
        </p:spPr>
        <p:txBody>
          <a:bodyPr wrap="square" lIns="124314" tIns="62158" rIns="124314" bIns="62158">
            <a:spAutoFit/>
          </a:bodyPr>
          <a:lstStyle/>
          <a:p>
            <a:pPr algn="ctr" defTabSz="776882" fontAlgn="base">
              <a:lnSpc>
                <a:spcPct val="80000"/>
              </a:lnSpc>
            </a:pPr>
            <a:r>
              <a:rPr lang="en-US" sz="1938" dirty="0">
                <a:solidFill>
                  <a:srgbClr val="000000"/>
                </a:solidFill>
              </a:rPr>
              <a:t>Data </a:t>
            </a:r>
            <a:br>
              <a:rPr lang="en-US" sz="1938" dirty="0">
                <a:solidFill>
                  <a:srgbClr val="000000"/>
                </a:solidFill>
              </a:rPr>
            </a:br>
            <a:r>
              <a:rPr lang="en-US" sz="1938" dirty="0">
                <a:solidFill>
                  <a:srgbClr val="000000"/>
                </a:solidFill>
              </a:rPr>
              <a:t>Synchronization</a:t>
            </a:r>
          </a:p>
          <a:p>
            <a:pPr algn="ctr" defTabSz="776882" fontAlgn="base">
              <a:lnSpc>
                <a:spcPct val="80000"/>
              </a:lnSpc>
            </a:pPr>
            <a:r>
              <a:rPr lang="en-US" sz="918" dirty="0">
                <a:solidFill>
                  <a:srgbClr val="000000"/>
                </a:solidFill>
              </a:rPr>
              <a:t>SQL Data Sync</a:t>
            </a:r>
          </a:p>
        </p:txBody>
      </p:sp>
      <p:sp>
        <p:nvSpPr>
          <p:cNvPr id="124" name="Rectangle 123"/>
          <p:cNvSpPr/>
          <p:nvPr/>
        </p:nvSpPr>
        <p:spPr>
          <a:xfrm>
            <a:off x="4499068" y="3248715"/>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solidFill>
                  <a:srgbClr val="000000"/>
                </a:solidFill>
              </a:rPr>
              <a:t>Application-Layer </a:t>
            </a:r>
          </a:p>
          <a:p>
            <a:pPr algn="ctr" defTabSz="776882" fontAlgn="base">
              <a:lnSpc>
                <a:spcPct val="80000"/>
              </a:lnSpc>
            </a:pPr>
            <a:r>
              <a:rPr lang="en-US" sz="1938" dirty="0">
                <a:solidFill>
                  <a:srgbClr val="000000"/>
                </a:solidFill>
              </a:rPr>
              <a:t>Connectivity &amp; Messaging </a:t>
            </a:r>
          </a:p>
          <a:p>
            <a:pPr algn="ctr" defTabSz="776882" fontAlgn="base">
              <a:lnSpc>
                <a:spcPct val="80000"/>
              </a:lnSpc>
            </a:pPr>
            <a:r>
              <a:rPr lang="en-US" sz="918" dirty="0">
                <a:solidFill>
                  <a:srgbClr val="000000"/>
                </a:solidFill>
              </a:rPr>
              <a:t>Service Bus</a:t>
            </a:r>
          </a:p>
        </p:txBody>
      </p:sp>
      <p:sp>
        <p:nvSpPr>
          <p:cNvPr id="125" name="Rectangle 124"/>
          <p:cNvSpPr/>
          <p:nvPr/>
        </p:nvSpPr>
        <p:spPr>
          <a:xfrm>
            <a:off x="4499068" y="4235594"/>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gradFill>
                  <a:gsLst>
                    <a:gs pos="0">
                      <a:srgbClr val="FFFFFF"/>
                    </a:gs>
                    <a:gs pos="100000">
                      <a:srgbClr val="FFFFFF"/>
                    </a:gs>
                  </a:gsLst>
                  <a:lin ang="5400000" scaled="0"/>
                </a:gradFill>
              </a:rPr>
              <a:t>Secure Machine-to-Machine Network Connectivity</a:t>
            </a:r>
            <a:r>
              <a:rPr lang="en-US" sz="918" dirty="0">
                <a:gradFill>
                  <a:gsLst>
                    <a:gs pos="0">
                      <a:srgbClr val="FFFFFF"/>
                    </a:gs>
                    <a:gs pos="100000">
                      <a:srgbClr val="FFFFFF"/>
                    </a:gs>
                  </a:gsLst>
                  <a:lin ang="5400000" scaled="0"/>
                </a:gradFill>
              </a:rPr>
              <a:t/>
            </a:r>
            <a:br>
              <a:rPr lang="en-US" sz="918" dirty="0">
                <a:gradFill>
                  <a:gsLst>
                    <a:gs pos="0">
                      <a:srgbClr val="FFFFFF"/>
                    </a:gs>
                    <a:gs pos="100000">
                      <a:srgbClr val="FFFFFF"/>
                    </a:gs>
                  </a:gsLst>
                  <a:lin ang="5400000" scaled="0"/>
                </a:gradFill>
              </a:rPr>
            </a:br>
            <a:r>
              <a:rPr lang="en-US" sz="918" dirty="0">
                <a:gradFill>
                  <a:gsLst>
                    <a:gs pos="0">
                      <a:srgbClr val="FFFFFF"/>
                    </a:gs>
                    <a:gs pos="100000">
                      <a:srgbClr val="FFFFFF"/>
                    </a:gs>
                  </a:gsLst>
                  <a:lin ang="5400000" scaled="0"/>
                </a:gradFill>
              </a:rPr>
              <a:t>Windows Azure Connect</a:t>
            </a:r>
            <a:endParaRPr lang="en-US" sz="1938" dirty="0">
              <a:gradFill>
                <a:gsLst>
                  <a:gs pos="0">
                    <a:srgbClr val="FFFFFF"/>
                  </a:gs>
                  <a:gs pos="100000">
                    <a:srgbClr val="FFFFFF"/>
                  </a:gs>
                </a:gsLst>
                <a:lin ang="5400000" scaled="0"/>
              </a:gradFill>
            </a:endParaRPr>
          </a:p>
        </p:txBody>
      </p:sp>
      <p:grpSp>
        <p:nvGrpSpPr>
          <p:cNvPr id="126" name="Group 125"/>
          <p:cNvGrpSpPr/>
          <p:nvPr/>
        </p:nvGrpSpPr>
        <p:grpSpPr>
          <a:xfrm>
            <a:off x="8275856" y="4133005"/>
            <a:ext cx="2424768" cy="932603"/>
            <a:chOff x="8111868" y="3904296"/>
            <a:chExt cx="2377439" cy="914400"/>
          </a:xfrm>
        </p:grpSpPr>
        <p:sp>
          <p:nvSpPr>
            <p:cNvPr id="127" name="Freeform 126"/>
            <p:cNvSpPr/>
            <p:nvPr/>
          </p:nvSpPr>
          <p:spPr>
            <a:xfrm>
              <a:off x="8111868" y="3904296"/>
              <a:ext cx="2377439"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28" name="Freeform 6"/>
            <p:cNvSpPr>
              <a:spLocks noEditPoints="1"/>
            </p:cNvSpPr>
            <p:nvPr/>
          </p:nvSpPr>
          <p:spPr bwMode="auto">
            <a:xfrm>
              <a:off x="9079547" y="4059205"/>
              <a:ext cx="442080" cy="580992"/>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bg2"/>
            </a:solidFill>
            <a:ln>
              <a:noFill/>
            </a:ln>
          </p:spPr>
          <p:txBody>
            <a:bodyPr vert="horz" wrap="square" lIns="93260" tIns="46630" rIns="93260" bIns="46630" numCol="1" anchor="t" anchorCtr="0" compatLnSpc="1">
              <a:prstTxWarp prst="textNoShape">
                <a:avLst/>
              </a:prstTxWarp>
            </a:bodyPr>
            <a:lstStyle/>
            <a:p>
              <a:endParaRPr lang="en-US" sz="1836"/>
            </a:p>
          </p:txBody>
        </p:sp>
      </p:grpSp>
      <p:grpSp>
        <p:nvGrpSpPr>
          <p:cNvPr id="129" name="Group 128"/>
          <p:cNvGrpSpPr/>
          <p:nvPr/>
        </p:nvGrpSpPr>
        <p:grpSpPr>
          <a:xfrm>
            <a:off x="1736015" y="2159658"/>
            <a:ext cx="2426757" cy="932603"/>
            <a:chOff x="1699678" y="1991169"/>
            <a:chExt cx="2379390" cy="914400"/>
          </a:xfrm>
        </p:grpSpPr>
        <p:sp>
          <p:nvSpPr>
            <p:cNvPr id="130" name="Freeform 129"/>
            <p:cNvSpPr/>
            <p:nvPr/>
          </p:nvSpPr>
          <p:spPr>
            <a:xfrm>
              <a:off x="1699678" y="1991169"/>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31" name="Group 130"/>
            <p:cNvGrpSpPr/>
            <p:nvPr/>
          </p:nvGrpSpPr>
          <p:grpSpPr>
            <a:xfrm flipH="1">
              <a:off x="2554696" y="2173766"/>
              <a:ext cx="669355" cy="549207"/>
              <a:chOff x="2554696" y="2173766"/>
              <a:chExt cx="669355" cy="549207"/>
            </a:xfrm>
          </p:grpSpPr>
          <p:sp>
            <p:nvSpPr>
              <p:cNvPr id="132" name="Freeform 22"/>
              <p:cNvSpPr>
                <a:spLocks noEditPoints="1"/>
              </p:cNvSpPr>
              <p:nvPr/>
            </p:nvSpPr>
            <p:spPr bwMode="auto">
              <a:xfrm>
                <a:off x="2554696" y="2173766"/>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p>
            </p:txBody>
          </p:sp>
          <p:grpSp>
            <p:nvGrpSpPr>
              <p:cNvPr id="133" name="Group 132"/>
              <p:cNvGrpSpPr/>
              <p:nvPr/>
            </p:nvGrpSpPr>
            <p:grpSpPr>
              <a:xfrm>
                <a:off x="2879362" y="2319909"/>
                <a:ext cx="344689" cy="403064"/>
                <a:chOff x="2879362" y="2319909"/>
                <a:chExt cx="344689" cy="403064"/>
              </a:xfrm>
            </p:grpSpPr>
            <p:sp>
              <p:nvSpPr>
                <p:cNvPr id="134"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50800" cap="rnd">
                  <a:solidFill>
                    <a:schemeClr val="accent3"/>
                  </a:solidFill>
                </a:ln>
              </p:spPr>
              <p:txBody>
                <a:bodyPr vert="horz" wrap="square" lIns="93260" tIns="46630" rIns="93260" bIns="46630" numCol="1" anchor="t" anchorCtr="0" compatLnSpc="1">
                  <a:prstTxWarp prst="textNoShape">
                    <a:avLst/>
                  </a:prstTxWarp>
                </a:bodyPr>
                <a:lstStyle/>
                <a:p>
                  <a:endParaRPr lang="en-US" sz="1836"/>
                </a:p>
              </p:txBody>
            </p:sp>
            <p:sp>
              <p:nvSpPr>
                <p:cNvPr id="135"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p>
              </p:txBody>
            </p:sp>
          </p:grpSp>
        </p:grpSp>
      </p:grpSp>
      <p:grpSp>
        <p:nvGrpSpPr>
          <p:cNvPr id="136" name="Group 135"/>
          <p:cNvGrpSpPr/>
          <p:nvPr/>
        </p:nvGrpSpPr>
        <p:grpSpPr>
          <a:xfrm>
            <a:off x="8274861" y="2158428"/>
            <a:ext cx="2426755" cy="932603"/>
            <a:chOff x="8110893" y="1991171"/>
            <a:chExt cx="2379388" cy="914400"/>
          </a:xfrm>
        </p:grpSpPr>
        <p:sp>
          <p:nvSpPr>
            <p:cNvPr id="137" name="Freeform 136"/>
            <p:cNvSpPr/>
            <p:nvPr/>
          </p:nvSpPr>
          <p:spPr>
            <a:xfrm>
              <a:off x="8110893" y="1991171"/>
              <a:ext cx="2379388"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38" name="Group 137"/>
            <p:cNvGrpSpPr/>
            <p:nvPr/>
          </p:nvGrpSpPr>
          <p:grpSpPr>
            <a:xfrm flipH="1">
              <a:off x="8965910" y="2173766"/>
              <a:ext cx="669355" cy="549207"/>
              <a:chOff x="2554696" y="2173766"/>
              <a:chExt cx="669355" cy="549207"/>
            </a:xfrm>
          </p:grpSpPr>
          <p:sp>
            <p:nvSpPr>
              <p:cNvPr id="139" name="Freeform 22"/>
              <p:cNvSpPr>
                <a:spLocks noEditPoints="1"/>
              </p:cNvSpPr>
              <p:nvPr/>
            </p:nvSpPr>
            <p:spPr bwMode="auto">
              <a:xfrm>
                <a:off x="2554696" y="2173766"/>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p>
            </p:txBody>
          </p:sp>
          <p:grpSp>
            <p:nvGrpSpPr>
              <p:cNvPr id="140" name="Group 139"/>
              <p:cNvGrpSpPr/>
              <p:nvPr/>
            </p:nvGrpSpPr>
            <p:grpSpPr>
              <a:xfrm>
                <a:off x="2879362" y="2319909"/>
                <a:ext cx="344689" cy="403064"/>
                <a:chOff x="2879362" y="2319909"/>
                <a:chExt cx="344689" cy="403064"/>
              </a:xfrm>
            </p:grpSpPr>
            <p:sp>
              <p:nvSpPr>
                <p:cNvPr id="141"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50800" cap="rnd">
                  <a:solidFill>
                    <a:schemeClr val="accent1"/>
                  </a:solidFill>
                </a:ln>
              </p:spPr>
              <p:txBody>
                <a:bodyPr vert="horz" wrap="square" lIns="93260" tIns="46630" rIns="93260" bIns="46630" numCol="1" anchor="t" anchorCtr="0" compatLnSpc="1">
                  <a:prstTxWarp prst="textNoShape">
                    <a:avLst/>
                  </a:prstTxWarp>
                </a:bodyPr>
                <a:lstStyle/>
                <a:p>
                  <a:endParaRPr lang="en-US" sz="1836"/>
                </a:p>
              </p:txBody>
            </p:sp>
            <p:sp>
              <p:nvSpPr>
                <p:cNvPr id="142"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p>
              </p:txBody>
            </p:sp>
          </p:grpSp>
        </p:grpSp>
      </p:grpSp>
      <p:grpSp>
        <p:nvGrpSpPr>
          <p:cNvPr id="143" name="Group 142"/>
          <p:cNvGrpSpPr/>
          <p:nvPr/>
        </p:nvGrpSpPr>
        <p:grpSpPr>
          <a:xfrm>
            <a:off x="1736015" y="4133415"/>
            <a:ext cx="2426757" cy="932603"/>
            <a:chOff x="1699678" y="3904295"/>
            <a:chExt cx="2379390" cy="914400"/>
          </a:xfrm>
        </p:grpSpPr>
        <p:sp>
          <p:nvSpPr>
            <p:cNvPr id="144" name="Freeform 143"/>
            <p:cNvSpPr/>
            <p:nvPr/>
          </p:nvSpPr>
          <p:spPr>
            <a:xfrm>
              <a:off x="1699678" y="3904295"/>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45" name="Group 144"/>
            <p:cNvGrpSpPr/>
            <p:nvPr/>
          </p:nvGrpSpPr>
          <p:grpSpPr>
            <a:xfrm>
              <a:off x="2528015" y="3986487"/>
              <a:ext cx="722717" cy="770564"/>
              <a:chOff x="2423489" y="3986487"/>
              <a:chExt cx="722717" cy="770564"/>
            </a:xfrm>
          </p:grpSpPr>
          <p:sp>
            <p:nvSpPr>
              <p:cNvPr id="146" name="Freeform 37"/>
              <p:cNvSpPr>
                <a:spLocks noEditPoints="1"/>
              </p:cNvSpPr>
              <p:nvPr/>
            </p:nvSpPr>
            <p:spPr bwMode="auto">
              <a:xfrm>
                <a:off x="2649541" y="4389702"/>
                <a:ext cx="496665" cy="367349"/>
              </a:xfrm>
              <a:custGeom>
                <a:avLst/>
                <a:gdLst>
                  <a:gd name="T0" fmla="*/ 151 w 184"/>
                  <a:gd name="T1" fmla="*/ 69 h 136"/>
                  <a:gd name="T2" fmla="*/ 134 w 184"/>
                  <a:gd name="T3" fmla="*/ 74 h 136"/>
                  <a:gd name="T4" fmla="*/ 87 w 184"/>
                  <a:gd name="T5" fmla="*/ 44 h 136"/>
                  <a:gd name="T6" fmla="*/ 37 w 184"/>
                  <a:gd name="T7" fmla="*/ 85 h 136"/>
                  <a:gd name="T8" fmla="*/ 26 w 184"/>
                  <a:gd name="T9" fmla="*/ 83 h 136"/>
                  <a:gd name="T10" fmla="*/ 0 w 184"/>
                  <a:gd name="T11" fmla="*/ 109 h 136"/>
                  <a:gd name="T12" fmla="*/ 26 w 184"/>
                  <a:gd name="T13" fmla="*/ 136 h 136"/>
                  <a:gd name="T14" fmla="*/ 151 w 184"/>
                  <a:gd name="T15" fmla="*/ 136 h 136"/>
                  <a:gd name="T16" fmla="*/ 184 w 184"/>
                  <a:gd name="T17" fmla="*/ 102 h 136"/>
                  <a:gd name="T18" fmla="*/ 151 w 184"/>
                  <a:gd name="T19" fmla="*/ 69 h 136"/>
                  <a:gd name="T20" fmla="*/ 31 w 184"/>
                  <a:gd name="T21" fmla="*/ 63 h 136"/>
                  <a:gd name="T22" fmla="*/ 39 w 184"/>
                  <a:gd name="T23" fmla="*/ 58 h 136"/>
                  <a:gd name="T24" fmla="*/ 22 w 184"/>
                  <a:gd name="T25" fmla="*/ 32 h 136"/>
                  <a:gd name="T26" fmla="*/ 30 w 184"/>
                  <a:gd name="T27" fmla="*/ 10 h 136"/>
                  <a:gd name="T28" fmla="*/ 53 w 184"/>
                  <a:gd name="T29" fmla="*/ 12 h 136"/>
                  <a:gd name="T30" fmla="*/ 70 w 184"/>
                  <a:gd name="T31" fmla="*/ 38 h 136"/>
                  <a:gd name="T32" fmla="*/ 78 w 184"/>
                  <a:gd name="T33" fmla="*/ 33 h 136"/>
                  <a:gd name="T34" fmla="*/ 64 w 184"/>
                  <a:gd name="T35" fmla="*/ 12 h 136"/>
                  <a:gd name="T36" fmla="*/ 76 w 184"/>
                  <a:gd name="T37" fmla="*/ 4 h 136"/>
                  <a:gd name="T38" fmla="*/ 23 w 184"/>
                  <a:gd name="T39" fmla="*/ 0 h 136"/>
                  <a:gd name="T40" fmla="*/ 6 w 184"/>
                  <a:gd name="T41" fmla="*/ 50 h 136"/>
                  <a:gd name="T42" fmla="*/ 18 w 184"/>
                  <a:gd name="T43" fmla="*/ 42 h 136"/>
                  <a:gd name="T44" fmla="*/ 31 w 184"/>
                  <a:gd name="T4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36">
                    <a:moveTo>
                      <a:pt x="151" y="69"/>
                    </a:moveTo>
                    <a:cubicBezTo>
                      <a:pt x="145" y="69"/>
                      <a:pt x="139" y="71"/>
                      <a:pt x="134" y="74"/>
                    </a:cubicBezTo>
                    <a:cubicBezTo>
                      <a:pt x="125" y="56"/>
                      <a:pt x="108" y="44"/>
                      <a:pt x="87" y="44"/>
                    </a:cubicBezTo>
                    <a:cubicBezTo>
                      <a:pt x="62" y="44"/>
                      <a:pt x="42" y="62"/>
                      <a:pt x="37" y="85"/>
                    </a:cubicBezTo>
                    <a:cubicBezTo>
                      <a:pt x="33" y="83"/>
                      <a:pt x="30" y="83"/>
                      <a:pt x="26" y="83"/>
                    </a:cubicBezTo>
                    <a:cubicBezTo>
                      <a:pt x="11" y="83"/>
                      <a:pt x="0" y="94"/>
                      <a:pt x="0" y="109"/>
                    </a:cubicBezTo>
                    <a:cubicBezTo>
                      <a:pt x="0" y="124"/>
                      <a:pt x="11" y="136"/>
                      <a:pt x="26" y="136"/>
                    </a:cubicBezTo>
                    <a:cubicBezTo>
                      <a:pt x="151" y="136"/>
                      <a:pt x="151" y="136"/>
                      <a:pt x="151" y="136"/>
                    </a:cubicBezTo>
                    <a:cubicBezTo>
                      <a:pt x="169" y="136"/>
                      <a:pt x="184" y="121"/>
                      <a:pt x="184" y="102"/>
                    </a:cubicBezTo>
                    <a:cubicBezTo>
                      <a:pt x="184" y="84"/>
                      <a:pt x="169" y="69"/>
                      <a:pt x="151" y="69"/>
                    </a:cubicBezTo>
                    <a:close/>
                    <a:moveTo>
                      <a:pt x="31" y="63"/>
                    </a:moveTo>
                    <a:cubicBezTo>
                      <a:pt x="39" y="58"/>
                      <a:pt x="39" y="58"/>
                      <a:pt x="39" y="58"/>
                    </a:cubicBezTo>
                    <a:cubicBezTo>
                      <a:pt x="22" y="32"/>
                      <a:pt x="22" y="32"/>
                      <a:pt x="22" y="32"/>
                    </a:cubicBezTo>
                    <a:cubicBezTo>
                      <a:pt x="30" y="10"/>
                      <a:pt x="30" y="10"/>
                      <a:pt x="30" y="10"/>
                    </a:cubicBezTo>
                    <a:cubicBezTo>
                      <a:pt x="53" y="12"/>
                      <a:pt x="53" y="12"/>
                      <a:pt x="53" y="12"/>
                    </a:cubicBezTo>
                    <a:cubicBezTo>
                      <a:pt x="70" y="38"/>
                      <a:pt x="70" y="38"/>
                      <a:pt x="70" y="38"/>
                    </a:cubicBezTo>
                    <a:cubicBezTo>
                      <a:pt x="78" y="33"/>
                      <a:pt x="78" y="33"/>
                      <a:pt x="78" y="33"/>
                    </a:cubicBezTo>
                    <a:cubicBezTo>
                      <a:pt x="64" y="12"/>
                      <a:pt x="64" y="12"/>
                      <a:pt x="64" y="12"/>
                    </a:cubicBezTo>
                    <a:cubicBezTo>
                      <a:pt x="76" y="4"/>
                      <a:pt x="76" y="4"/>
                      <a:pt x="76" y="4"/>
                    </a:cubicBezTo>
                    <a:cubicBezTo>
                      <a:pt x="23" y="0"/>
                      <a:pt x="23" y="0"/>
                      <a:pt x="23" y="0"/>
                    </a:cubicBezTo>
                    <a:cubicBezTo>
                      <a:pt x="6" y="50"/>
                      <a:pt x="6" y="50"/>
                      <a:pt x="6" y="50"/>
                    </a:cubicBezTo>
                    <a:cubicBezTo>
                      <a:pt x="18" y="42"/>
                      <a:pt x="18" y="42"/>
                      <a:pt x="18" y="42"/>
                    </a:cubicBezTo>
                    <a:lnTo>
                      <a:pt x="31" y="63"/>
                    </a:lnTo>
                    <a:close/>
                  </a:path>
                </a:pathLst>
              </a:custGeom>
              <a:solidFill>
                <a:schemeClr val="bg2"/>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47" name="Freeform 6"/>
              <p:cNvSpPr>
                <a:spLocks noChangeAspect="1" noEditPoints="1"/>
              </p:cNvSpPr>
              <p:nvPr/>
            </p:nvSpPr>
            <p:spPr bwMode="auto">
              <a:xfrm>
                <a:off x="2423489" y="3986487"/>
                <a:ext cx="291851" cy="383561"/>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bg2"/>
              </a:solidFill>
              <a:ln>
                <a:noFill/>
              </a:ln>
            </p:spPr>
            <p:txBody>
              <a:bodyPr vert="horz" wrap="square" lIns="93260" tIns="46630" rIns="93260" bIns="46630" numCol="1" anchor="t" anchorCtr="0" compatLnSpc="1">
                <a:prstTxWarp prst="textNoShape">
                  <a:avLst/>
                </a:prstTxWarp>
              </a:bodyPr>
              <a:lstStyle/>
              <a:p>
                <a:endParaRPr lang="en-US" sz="1836"/>
              </a:p>
            </p:txBody>
          </p:sp>
        </p:grpSp>
      </p:grpSp>
      <p:sp>
        <p:nvSpPr>
          <p:cNvPr id="70" name="Rectangle 69"/>
          <p:cNvSpPr/>
          <p:nvPr/>
        </p:nvSpPr>
        <p:spPr>
          <a:xfrm>
            <a:off x="4465637" y="4259262"/>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solidFill>
                  <a:srgbClr val="000000"/>
                </a:solidFill>
                <a:effectLst>
                  <a:outerShdw blurRad="38100" dist="38100" dir="2700000" algn="tl">
                    <a:srgbClr val="000000">
                      <a:alpha val="43137"/>
                    </a:srgbClr>
                  </a:outerShdw>
                </a:effectLst>
              </a:rPr>
              <a:t>Secure </a:t>
            </a:r>
            <a:r>
              <a:rPr lang="en-US" sz="1938" dirty="0" smtClean="0">
                <a:solidFill>
                  <a:srgbClr val="000000"/>
                </a:solidFill>
                <a:effectLst>
                  <a:outerShdw blurRad="38100" dist="38100" dir="2700000" algn="tl">
                    <a:srgbClr val="000000">
                      <a:alpha val="43137"/>
                    </a:srgbClr>
                  </a:outerShdw>
                </a:effectLst>
              </a:rPr>
              <a:t>Point-to-Site </a:t>
            </a:r>
            <a:r>
              <a:rPr lang="en-US" sz="1938" dirty="0">
                <a:solidFill>
                  <a:srgbClr val="000000"/>
                </a:solidFill>
                <a:effectLst>
                  <a:outerShdw blurRad="38100" dist="38100" dir="2700000" algn="tl">
                    <a:srgbClr val="000000">
                      <a:alpha val="43137"/>
                    </a:srgbClr>
                  </a:outerShdw>
                </a:effectLst>
              </a:rPr>
              <a:t>Network Connectivity</a:t>
            </a:r>
            <a:r>
              <a:rPr lang="en-US" sz="918" dirty="0">
                <a:solidFill>
                  <a:srgbClr val="000000"/>
                </a:solidFill>
                <a:effectLst>
                  <a:outerShdw blurRad="38100" dist="38100" dir="2700000" algn="tl">
                    <a:srgbClr val="000000">
                      <a:alpha val="43137"/>
                    </a:srgbClr>
                  </a:outerShdw>
                </a:effectLst>
              </a:rPr>
              <a:t/>
            </a:r>
            <a:br>
              <a:rPr lang="en-US" sz="918" dirty="0">
                <a:solidFill>
                  <a:srgbClr val="000000"/>
                </a:solidFill>
                <a:effectLst>
                  <a:outerShdw blurRad="38100" dist="38100" dir="2700000" algn="tl">
                    <a:srgbClr val="000000">
                      <a:alpha val="43137"/>
                    </a:srgbClr>
                  </a:outerShdw>
                </a:effectLst>
              </a:rPr>
            </a:br>
            <a:r>
              <a:rPr lang="en-US" sz="918" dirty="0">
                <a:solidFill>
                  <a:srgbClr val="000000"/>
                </a:solidFill>
                <a:effectLst>
                  <a:outerShdw blurRad="38100" dist="38100" dir="2700000" algn="tl">
                    <a:srgbClr val="000000">
                      <a:alpha val="43137"/>
                    </a:srgbClr>
                  </a:outerShdw>
                </a:effectLst>
              </a:rPr>
              <a:t>Windows Azure </a:t>
            </a:r>
            <a:r>
              <a:rPr lang="en-US" sz="918" dirty="0" smtClean="0">
                <a:solidFill>
                  <a:srgbClr val="000000"/>
                </a:solidFill>
                <a:effectLst>
                  <a:outerShdw blurRad="38100" dist="38100" dir="2700000" algn="tl">
                    <a:srgbClr val="000000">
                      <a:alpha val="43137"/>
                    </a:srgbClr>
                  </a:outerShdw>
                </a:effectLst>
              </a:rPr>
              <a:t>Virtual Network</a:t>
            </a:r>
            <a:endParaRPr lang="en-US" sz="1938"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02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Service Bus Relays</a:t>
            </a:r>
            <a:endParaRPr lang="en-US" dirty="0"/>
          </a:p>
        </p:txBody>
      </p:sp>
      <p:sp>
        <p:nvSpPr>
          <p:cNvPr id="32" name="Rectangle 31"/>
          <p:cNvSpPr/>
          <p:nvPr/>
        </p:nvSpPr>
        <p:spPr bwMode="auto">
          <a:xfrm>
            <a:off x="8351119" y="1135062"/>
            <a:ext cx="4085356" cy="2885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 Placeholder 8"/>
          <p:cNvSpPr txBox="1">
            <a:spLocks/>
          </p:cNvSpPr>
          <p:nvPr/>
        </p:nvSpPr>
        <p:spPr>
          <a:xfrm>
            <a:off x="8717392" y="1215637"/>
            <a:ext cx="3599940" cy="517042"/>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Corporate Network</a:t>
            </a:r>
          </a:p>
        </p:txBody>
      </p:sp>
      <p:sp>
        <p:nvSpPr>
          <p:cNvPr id="34" name="Rectangle 33"/>
          <p:cNvSpPr/>
          <p:nvPr/>
        </p:nvSpPr>
        <p:spPr bwMode="auto">
          <a:xfrm>
            <a:off x="8084" y="1135062"/>
            <a:ext cx="8357942" cy="288591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Text Placeholder 8"/>
          <p:cNvSpPr txBox="1">
            <a:spLocks/>
          </p:cNvSpPr>
          <p:nvPr/>
        </p:nvSpPr>
        <p:spPr>
          <a:xfrm>
            <a:off x="400050" y="1215637"/>
            <a:ext cx="6744687"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Windows Azure</a:t>
            </a:r>
          </a:p>
        </p:txBody>
      </p:sp>
      <p:sp>
        <p:nvSpPr>
          <p:cNvPr id="36" name="Rectangle 35"/>
          <p:cNvSpPr/>
          <p:nvPr/>
        </p:nvSpPr>
        <p:spPr bwMode="auto">
          <a:xfrm>
            <a:off x="9803408" y="1606766"/>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10866899" y="1935418"/>
            <a:ext cx="1620718" cy="1929804"/>
            <a:chOff x="10866899" y="2885681"/>
            <a:chExt cx="1620718" cy="1929804"/>
          </a:xfrm>
        </p:grpSpPr>
        <p:sp>
          <p:nvSpPr>
            <p:cNvPr id="38" name="Text Placeholder 8"/>
            <p:cNvSpPr txBox="1">
              <a:spLocks/>
            </p:cNvSpPr>
            <p:nvPr/>
          </p:nvSpPr>
          <p:spPr>
            <a:xfrm>
              <a:off x="10866899" y="4298444"/>
              <a:ext cx="1620718"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Database</a:t>
              </a:r>
            </a:p>
          </p:txBody>
        </p:sp>
        <p:pic>
          <p:nvPicPr>
            <p:cNvPr id="39" name="Picture 6" descr="C:\Users\Jonahs\Dropbox\Projects SCOTT\MEET Windows Azure\source\Background\tile-icon-datab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7184" y="2885681"/>
              <a:ext cx="1280148" cy="1274340"/>
            </a:xfrm>
            <a:prstGeom prst="rect">
              <a:avLst/>
            </a:prstGeom>
            <a:noFill/>
            <a:ln>
              <a:noFill/>
            </a:ln>
            <a:extLst/>
          </p:spPr>
        </p:pic>
      </p:grpSp>
      <p:grpSp>
        <p:nvGrpSpPr>
          <p:cNvPr id="40" name="Group 39"/>
          <p:cNvGrpSpPr/>
          <p:nvPr/>
        </p:nvGrpSpPr>
        <p:grpSpPr>
          <a:xfrm>
            <a:off x="6142610" y="1899148"/>
            <a:ext cx="2209227" cy="1972231"/>
            <a:chOff x="6142610" y="2849411"/>
            <a:chExt cx="2209227" cy="1972231"/>
          </a:xfrm>
        </p:grpSpPr>
        <p:sp>
          <p:nvSpPr>
            <p:cNvPr id="41" name="Text Placeholder 8"/>
            <p:cNvSpPr txBox="1">
              <a:spLocks/>
            </p:cNvSpPr>
            <p:nvPr/>
          </p:nvSpPr>
          <p:spPr>
            <a:xfrm>
              <a:off x="6142610" y="4298444"/>
              <a:ext cx="2209227" cy="523198"/>
            </a:xfrm>
            <a:prstGeom prst="rect">
              <a:avLst/>
            </a:prstGeom>
            <a:solidFill>
              <a:schemeClr val="accent5"/>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Service Bus</a:t>
              </a:r>
            </a:p>
          </p:txBody>
        </p:sp>
        <p:pic>
          <p:nvPicPr>
            <p:cNvPr id="42" name="Picture 41"/>
            <p:cNvPicPr>
              <a:picLocks noChangeAspect="1"/>
            </p:cNvPicPr>
            <p:nvPr/>
          </p:nvPicPr>
          <p:blipFill>
            <a:blip r:embed="rId3"/>
            <a:stretch>
              <a:fillRect/>
            </a:stretch>
          </p:blipFill>
          <p:spPr>
            <a:xfrm>
              <a:off x="6705639" y="2849411"/>
              <a:ext cx="1097270" cy="1346880"/>
            </a:xfrm>
            <a:prstGeom prst="rect">
              <a:avLst/>
            </a:prstGeom>
            <a:solidFill>
              <a:schemeClr val="accent5"/>
            </a:solidFill>
            <a:ln>
              <a:noFill/>
            </a:ln>
          </p:spPr>
        </p:pic>
      </p:grpSp>
      <p:sp>
        <p:nvSpPr>
          <p:cNvPr id="43" name="Rectangle 42"/>
          <p:cNvSpPr/>
          <p:nvPr/>
        </p:nvSpPr>
        <p:spPr bwMode="auto">
          <a:xfrm>
            <a:off x="6894083" y="1606766"/>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 Placeholder 8"/>
          <p:cNvSpPr txBox="1">
            <a:spLocks/>
          </p:cNvSpPr>
          <p:nvPr/>
        </p:nvSpPr>
        <p:spPr>
          <a:xfrm>
            <a:off x="8295415" y="3348181"/>
            <a:ext cx="2278721"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Application</a:t>
            </a:r>
          </a:p>
        </p:txBody>
      </p:sp>
      <p:sp>
        <p:nvSpPr>
          <p:cNvPr id="45" name="Freeform 104"/>
          <p:cNvSpPr>
            <a:spLocks noEditPoints="1"/>
          </p:cNvSpPr>
          <p:nvPr/>
        </p:nvSpPr>
        <p:spPr bwMode="black">
          <a:xfrm>
            <a:off x="8840425" y="1978235"/>
            <a:ext cx="1188706" cy="118870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grpSp>
        <p:nvGrpSpPr>
          <p:cNvPr id="46" name="Group 45"/>
          <p:cNvGrpSpPr/>
          <p:nvPr/>
        </p:nvGrpSpPr>
        <p:grpSpPr>
          <a:xfrm>
            <a:off x="2128649" y="1935418"/>
            <a:ext cx="1620718" cy="1929804"/>
            <a:chOff x="2128649" y="2885681"/>
            <a:chExt cx="1620718" cy="1929804"/>
          </a:xfrm>
        </p:grpSpPr>
        <p:sp>
          <p:nvSpPr>
            <p:cNvPr id="47" name="Text Placeholder 8"/>
            <p:cNvSpPr txBox="1">
              <a:spLocks/>
            </p:cNvSpPr>
            <p:nvPr/>
          </p:nvSpPr>
          <p:spPr>
            <a:xfrm>
              <a:off x="2128649" y="4298444"/>
              <a:ext cx="1620718"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SQL</a:t>
              </a:r>
            </a:p>
          </p:txBody>
        </p:sp>
        <p:pic>
          <p:nvPicPr>
            <p:cNvPr id="48" name="Picture 6" descr="C:\Users\Jonahs\Dropbox\Projects SCOTT\MEET Windows Azure\source\Background\tile-icon-datab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934" y="2885681"/>
              <a:ext cx="1280148" cy="1274340"/>
            </a:xfrm>
            <a:prstGeom prst="rect">
              <a:avLst/>
            </a:prstGeom>
            <a:noFill/>
            <a:ln>
              <a:noFill/>
            </a:ln>
            <a:extLst/>
          </p:spPr>
        </p:pic>
      </p:grpSp>
      <p:sp>
        <p:nvSpPr>
          <p:cNvPr id="51" name="Text Placeholder 8"/>
          <p:cNvSpPr txBox="1">
            <a:spLocks/>
          </p:cNvSpPr>
          <p:nvPr/>
        </p:nvSpPr>
        <p:spPr>
          <a:xfrm>
            <a:off x="-258763" y="3348181"/>
            <a:ext cx="2583454" cy="523198"/>
          </a:xfrm>
          <a:prstGeom prst="rect">
            <a:avLst/>
          </a:prstGeom>
          <a:solidFill>
            <a:schemeClr val="accent5"/>
          </a:solid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Mobile Service</a:t>
            </a:r>
          </a:p>
        </p:txBody>
      </p:sp>
      <p:cxnSp>
        <p:nvCxnSpPr>
          <p:cNvPr id="52" name="Straight Arrow Connector 51"/>
          <p:cNvCxnSpPr/>
          <p:nvPr/>
        </p:nvCxnSpPr>
        <p:spPr>
          <a:xfrm flipH="1">
            <a:off x="1667192" y="2514375"/>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Text Placeholder 8"/>
          <p:cNvSpPr txBox="1">
            <a:spLocks/>
          </p:cNvSpPr>
          <p:nvPr/>
        </p:nvSpPr>
        <p:spPr>
          <a:xfrm>
            <a:off x="3935194" y="3348181"/>
            <a:ext cx="2278721" cy="517041"/>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Cloud Worker</a:t>
            </a:r>
          </a:p>
        </p:txBody>
      </p:sp>
      <p:sp>
        <p:nvSpPr>
          <p:cNvPr id="54" name="Freeform 104"/>
          <p:cNvSpPr>
            <a:spLocks noEditPoints="1"/>
          </p:cNvSpPr>
          <p:nvPr/>
        </p:nvSpPr>
        <p:spPr bwMode="black">
          <a:xfrm>
            <a:off x="4480204" y="1978235"/>
            <a:ext cx="1188706" cy="1188706"/>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cxnSp>
        <p:nvCxnSpPr>
          <p:cNvPr id="55" name="Straight Arrow Connector 54"/>
          <p:cNvCxnSpPr/>
          <p:nvPr/>
        </p:nvCxnSpPr>
        <p:spPr>
          <a:xfrm flipH="1">
            <a:off x="3629263" y="2514375"/>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5813538" y="2514375"/>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036223" y="2514375"/>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0266395" y="2514375"/>
            <a:ext cx="628549" cy="8242"/>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13" name="Picture 112" descr="wam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37" y="1820862"/>
            <a:ext cx="884560" cy="1304041"/>
          </a:xfrm>
          <a:prstGeom prst="rect">
            <a:avLst/>
          </a:prstGeom>
        </p:spPr>
      </p:pic>
      <p:sp>
        <p:nvSpPr>
          <p:cNvPr id="115" name="Rectangle 114"/>
          <p:cNvSpPr/>
          <p:nvPr/>
        </p:nvSpPr>
        <p:spPr bwMode="auto">
          <a:xfrm>
            <a:off x="8351119" y="4030663"/>
            <a:ext cx="4085356" cy="2971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Text Placeholder 8"/>
          <p:cNvSpPr txBox="1">
            <a:spLocks/>
          </p:cNvSpPr>
          <p:nvPr/>
        </p:nvSpPr>
        <p:spPr>
          <a:xfrm>
            <a:off x="8591264" y="4197126"/>
            <a:ext cx="3599940" cy="517042"/>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Corporate Network</a:t>
            </a:r>
          </a:p>
        </p:txBody>
      </p:sp>
      <p:sp>
        <p:nvSpPr>
          <p:cNvPr id="117" name="Rectangle 116"/>
          <p:cNvSpPr/>
          <p:nvPr/>
        </p:nvSpPr>
        <p:spPr bwMode="auto">
          <a:xfrm>
            <a:off x="8084" y="3878262"/>
            <a:ext cx="8357942" cy="312420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Text Placeholder 8"/>
          <p:cNvSpPr txBox="1">
            <a:spLocks/>
          </p:cNvSpPr>
          <p:nvPr/>
        </p:nvSpPr>
        <p:spPr>
          <a:xfrm>
            <a:off x="400050" y="4197126"/>
            <a:ext cx="6744687"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Windows Azure</a:t>
            </a:r>
          </a:p>
        </p:txBody>
      </p:sp>
      <p:sp>
        <p:nvSpPr>
          <p:cNvPr id="119" name="Rectangle 118"/>
          <p:cNvSpPr/>
          <p:nvPr/>
        </p:nvSpPr>
        <p:spPr bwMode="auto">
          <a:xfrm>
            <a:off x="659506" y="4564587"/>
            <a:ext cx="1828780" cy="18287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Text Placeholder 8"/>
          <p:cNvSpPr txBox="1">
            <a:spLocks/>
          </p:cNvSpPr>
          <p:nvPr/>
        </p:nvSpPr>
        <p:spPr>
          <a:xfrm>
            <a:off x="350837" y="6422718"/>
            <a:ext cx="2565121" cy="523198"/>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Mobile Service</a:t>
            </a:r>
          </a:p>
        </p:txBody>
      </p:sp>
      <p:sp>
        <p:nvSpPr>
          <p:cNvPr id="122" name="Rectangle 121"/>
          <p:cNvSpPr/>
          <p:nvPr/>
        </p:nvSpPr>
        <p:spPr bwMode="auto">
          <a:xfrm>
            <a:off x="3676993" y="4560918"/>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6894081" y="4560918"/>
            <a:ext cx="1828780" cy="18287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Text Placeholder 8"/>
          <p:cNvSpPr txBox="1">
            <a:spLocks/>
          </p:cNvSpPr>
          <p:nvPr/>
        </p:nvSpPr>
        <p:spPr>
          <a:xfrm>
            <a:off x="9181507" y="6322550"/>
            <a:ext cx="2980329" cy="523198"/>
          </a:xfrm>
          <a:prstGeom prst="rect">
            <a:avLst/>
          </a:prstGeom>
          <a:noFill/>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On-premise App</a:t>
            </a:r>
          </a:p>
        </p:txBody>
      </p:sp>
      <p:sp>
        <p:nvSpPr>
          <p:cNvPr id="125" name="Freeform 104"/>
          <p:cNvSpPr>
            <a:spLocks noEditPoints="1"/>
          </p:cNvSpPr>
          <p:nvPr/>
        </p:nvSpPr>
        <p:spPr bwMode="black">
          <a:xfrm>
            <a:off x="9622668" y="4847979"/>
            <a:ext cx="1366527" cy="1366527"/>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3266" tIns="46633" rIns="93266" bIns="46633" numCol="1" anchor="t" anchorCtr="0" compatLnSpc="1">
            <a:prstTxWarp prst="textNoShape">
              <a:avLst/>
            </a:prstTxWarp>
          </a:bodyPr>
          <a:lstStyle/>
          <a:p>
            <a:endParaRPr lang="en-US" dirty="0">
              <a:solidFill>
                <a:srgbClr val="000000"/>
              </a:solidFill>
            </a:endParaRPr>
          </a:p>
        </p:txBody>
      </p:sp>
      <p:cxnSp>
        <p:nvCxnSpPr>
          <p:cNvPr id="126" name="Straight Arrow Connector 125"/>
          <p:cNvCxnSpPr/>
          <p:nvPr/>
        </p:nvCxnSpPr>
        <p:spPr>
          <a:xfrm>
            <a:off x="2670314" y="5173176"/>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3"/>
          <a:stretch>
            <a:fillRect/>
          </a:stretch>
        </p:blipFill>
        <p:spPr>
          <a:xfrm>
            <a:off x="5264721" y="4741033"/>
            <a:ext cx="1404521" cy="1724026"/>
          </a:xfrm>
          <a:prstGeom prst="rect">
            <a:avLst/>
          </a:prstGeom>
          <a:noFill/>
          <a:ln>
            <a:noFill/>
          </a:ln>
        </p:spPr>
      </p:pic>
      <p:sp>
        <p:nvSpPr>
          <p:cNvPr id="128" name="Text Placeholder 8"/>
          <p:cNvSpPr txBox="1">
            <a:spLocks/>
          </p:cNvSpPr>
          <p:nvPr/>
        </p:nvSpPr>
        <p:spPr>
          <a:xfrm>
            <a:off x="4875171" y="6396410"/>
            <a:ext cx="1974958" cy="517042"/>
          </a:xfrm>
          <a:prstGeom prst="rect">
            <a:avLst/>
          </a:prstGeom>
        </p:spPr>
        <p:txBody>
          <a:bodyPr vert="horz" wrap="square" lIns="146286" tIns="91429" rIns="146286" bIns="91429" rtlCol="0">
            <a:spAutoFit/>
          </a:bodyPr>
          <a:lstStyle>
            <a:lvl1pPr marL="342856" marR="0" indent="-342856" algn="l" defTabSz="93262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84125" marR="0" indent="-241269" algn="l" defTabSz="93262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9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68"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139" marR="0" indent="-228571" algn="l" defTabSz="93262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711"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024"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335"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648" indent="-233156" algn="l" defTabSz="9326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Service Bus</a:t>
            </a:r>
          </a:p>
        </p:txBody>
      </p:sp>
      <p:cxnSp>
        <p:nvCxnSpPr>
          <p:cNvPr id="129" name="Straight Arrow Connector 128"/>
          <p:cNvCxnSpPr/>
          <p:nvPr/>
        </p:nvCxnSpPr>
        <p:spPr>
          <a:xfrm flipH="1">
            <a:off x="7040433" y="5173176"/>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2670314" y="5548134"/>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7040433" y="5548134"/>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7040433" y="5923094"/>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2670314" y="5923092"/>
            <a:ext cx="2141075" cy="0"/>
          </a:xfrm>
          <a:prstGeom prst="straightConnector1">
            <a:avLst/>
          </a:prstGeom>
          <a:ln w="5715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34" name="Picture 133" descr="wam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677" y="4860221"/>
            <a:ext cx="884560" cy="1304041"/>
          </a:xfrm>
          <a:prstGeom prst="rect">
            <a:avLst/>
          </a:prstGeom>
        </p:spPr>
      </p:pic>
    </p:spTree>
    <p:extLst>
      <p:ext uri="{BB962C8B-B14F-4D97-AF65-F5344CB8AC3E}">
        <p14:creationId xmlns:p14="http://schemas.microsoft.com/office/powerpoint/2010/main" val="203675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500"/>
                                        <p:tgtEl>
                                          <p:spTgt spid="5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right)">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21600000">
                                      <p:cBhvr>
                                        <p:cTn id="22" dur="1000" fill="hold"/>
                                        <p:tgtEl>
                                          <p:spTgt spid="45"/>
                                        </p:tgtEl>
                                        <p:attrNameLst>
                                          <p:attrName>r</p:attrName>
                                        </p:attrNameLst>
                                      </p:cBhvr>
                                    </p:animRot>
                                  </p:childTnLst>
                                </p:cTn>
                              </p:par>
                              <p:par>
                                <p:cTn id="23" presetID="22" presetClass="entr" presetSubtype="2"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right)">
                                      <p:cBhvr>
                                        <p:cTn id="25" dur="500"/>
                                        <p:tgtEl>
                                          <p:spTgt spid="57"/>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right)">
                                      <p:cBhvr>
                                        <p:cTn id="34" dur="500"/>
                                        <p:tgtEl>
                                          <p:spTgt spid="56"/>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right)">
                                      <p:cBhvr>
                                        <p:cTn id="38" dur="500"/>
                                        <p:tgtEl>
                                          <p:spTgt spid="53"/>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right)">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grpId="1" nodeType="clickEffect">
                                  <p:stCondLst>
                                    <p:cond delay="0"/>
                                  </p:stCondLst>
                                  <p:childTnLst>
                                    <p:animRot by="21600000">
                                      <p:cBhvr>
                                        <p:cTn id="45" dur="1000" fill="hold"/>
                                        <p:tgtEl>
                                          <p:spTgt spid="54"/>
                                        </p:tgtEl>
                                        <p:attrNameLst>
                                          <p:attrName>r</p:attrName>
                                        </p:attrNameLst>
                                      </p:cBhvr>
                                    </p:animRot>
                                  </p:childTnLst>
                                </p:cTn>
                              </p:par>
                              <p:par>
                                <p:cTn id="46" presetID="22" presetClass="entr" presetSubtype="2"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right)">
                                      <p:cBhvr>
                                        <p:cTn id="48" dur="500"/>
                                        <p:tgtEl>
                                          <p:spTgt spid="55"/>
                                        </p:tgtEl>
                                      </p:cBhvr>
                                    </p:animEffect>
                                  </p:childTnLst>
                                </p:cTn>
                              </p:par>
                            </p:childTnLst>
                          </p:cTn>
                        </p:par>
                        <p:par>
                          <p:cTn id="49" fill="hold">
                            <p:stCondLst>
                              <p:cond delay="100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right)">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wipe(left)">
                                      <p:cBhvr>
                                        <p:cTn id="62" dur="500"/>
                                        <p:tgtEl>
                                          <p:spTgt spid="1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29"/>
                                        </p:tgtEl>
                                        <p:attrNameLst>
                                          <p:attrName>style.visibility</p:attrName>
                                        </p:attrNameLst>
                                      </p:cBhvr>
                                      <p:to>
                                        <p:strVal val="visible"/>
                                      </p:to>
                                    </p:set>
                                    <p:animEffect transition="in" filter="wipe(right)">
                                      <p:cBhvr>
                                        <p:cTn id="67" dur="500"/>
                                        <p:tgtEl>
                                          <p:spTgt spid="129"/>
                                        </p:tgtEl>
                                      </p:cBhvr>
                                    </p:animEffect>
                                  </p:childTnLst>
                                </p:cTn>
                              </p:par>
                              <p:par>
                                <p:cTn id="68" presetID="8" presetClass="emph" presetSubtype="0" fill="hold" grpId="0" nodeType="withEffect">
                                  <p:stCondLst>
                                    <p:cond delay="0"/>
                                  </p:stCondLst>
                                  <p:childTnLst>
                                    <p:animRot by="-21600000">
                                      <p:cBhvr>
                                        <p:cTn id="69" dur="500" fill="hold"/>
                                        <p:tgtEl>
                                          <p:spTgt spid="125"/>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wipe(left)">
                                      <p:cBhvr>
                                        <p:cTn id="74" dur="500"/>
                                        <p:tgtEl>
                                          <p:spTgt spid="13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wipe(left)">
                                      <p:cBhvr>
                                        <p:cTn id="79" dur="500"/>
                                        <p:tgtEl>
                                          <p:spTgt spid="131"/>
                                        </p:tgtEl>
                                      </p:cBhvr>
                                    </p:animEffect>
                                  </p:childTnLst>
                                </p:cTn>
                              </p:par>
                              <p:par>
                                <p:cTn id="80" presetID="8" presetClass="emph" presetSubtype="0" fill="hold" grpId="1" nodeType="withEffect">
                                  <p:stCondLst>
                                    <p:cond delay="0"/>
                                  </p:stCondLst>
                                  <p:childTnLst>
                                    <p:animRot by="21600000">
                                      <p:cBhvr>
                                        <p:cTn id="81" dur="500" fill="hold"/>
                                        <p:tgtEl>
                                          <p:spTgt spid="125"/>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wipe(right)">
                                      <p:cBhvr>
                                        <p:cTn id="86" dur="500"/>
                                        <p:tgtEl>
                                          <p:spTgt spid="13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133"/>
                                        </p:tgtEl>
                                        <p:attrNameLst>
                                          <p:attrName>style.visibility</p:attrName>
                                        </p:attrNameLst>
                                      </p:cBhvr>
                                      <p:to>
                                        <p:strVal val="visible"/>
                                      </p:to>
                                    </p:set>
                                    <p:animEffect transition="in" filter="wipe(right)">
                                      <p:cBhvr>
                                        <p:cTn id="9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5" grpId="1" animBg="1"/>
      <p:bldP spid="53" grpId="0"/>
      <p:bldP spid="54" grpId="0" animBg="1"/>
      <p:bldP spid="54" grpId="1" animBg="1"/>
      <p:bldP spid="125" grpId="0" animBg="1"/>
      <p:bldP spid="125"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4636" y="2902687"/>
            <a:ext cx="5202936" cy="390927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dirty="0" smtClean="0">
                <a:solidFill>
                  <a:schemeClr val="tx1"/>
                </a:solidFill>
              </a:rPr>
              <a:t>On-premises</a:t>
            </a:r>
          </a:p>
        </p:txBody>
      </p:sp>
      <p:sp>
        <p:nvSpPr>
          <p:cNvPr id="2" name="Rounded Rectangle 1"/>
          <p:cNvSpPr/>
          <p:nvPr/>
        </p:nvSpPr>
        <p:spPr bwMode="auto">
          <a:xfrm>
            <a:off x="697108" y="3564844"/>
            <a:ext cx="4357992" cy="1300049"/>
          </a:xfrm>
          <a:prstGeom prst="roundRect">
            <a:avLst>
              <a:gd name="adj" fmla="val 6387"/>
            </a:avLst>
          </a:prstGeom>
          <a:solidFill>
            <a:srgbClr val="B0B18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3" name="TextBox 2"/>
          <p:cNvSpPr txBox="1"/>
          <p:nvPr/>
        </p:nvSpPr>
        <p:spPr>
          <a:xfrm>
            <a:off x="697108" y="4786224"/>
            <a:ext cx="1965090" cy="572464"/>
          </a:xfrm>
          <a:prstGeom prst="rect">
            <a:avLst/>
          </a:prstGeom>
          <a:noFill/>
        </p:spPr>
        <p:txBody>
          <a:bodyPr wrap="none" lIns="0" tIns="146304" rIns="182880" bIns="146304" rtlCol="0">
            <a:spAutoFit/>
          </a:bodyPr>
          <a:lstStyle/>
          <a:p>
            <a:pPr>
              <a:lnSpc>
                <a:spcPct val="90000"/>
              </a:lnSpc>
            </a:pPr>
            <a:r>
              <a:rPr lang="en-US" sz="2000" dirty="0" smtClean="0"/>
              <a:t>Your datacenter</a:t>
            </a:r>
          </a:p>
        </p:txBody>
      </p:sp>
      <p:sp>
        <p:nvSpPr>
          <p:cNvPr id="24" name="TextBox 23"/>
          <p:cNvSpPr txBox="1"/>
          <p:nvPr/>
        </p:nvSpPr>
        <p:spPr>
          <a:xfrm>
            <a:off x="1892311" y="5561979"/>
            <a:ext cx="2322815" cy="1126462"/>
          </a:xfrm>
          <a:prstGeom prst="rect">
            <a:avLst/>
          </a:prstGeom>
          <a:noFill/>
        </p:spPr>
        <p:txBody>
          <a:bodyPr wrap="none" lIns="0" tIns="146304" rIns="182880" bIns="146304" rtlCol="0">
            <a:spAutoFit/>
          </a:bodyPr>
          <a:lstStyle/>
          <a:p>
            <a:pPr>
              <a:lnSpc>
                <a:spcPct val="90000"/>
              </a:lnSpc>
            </a:pPr>
            <a:r>
              <a:rPr lang="en-US" sz="2000" dirty="0" smtClean="0"/>
              <a:t>Individual </a:t>
            </a:r>
            <a:br>
              <a:rPr lang="en-US" sz="2000" dirty="0" smtClean="0"/>
            </a:br>
            <a:r>
              <a:rPr lang="en-US" sz="2000" dirty="0" smtClean="0"/>
              <a:t>computers behind </a:t>
            </a:r>
            <a:br>
              <a:rPr lang="en-US" sz="2000" dirty="0" smtClean="0"/>
            </a:br>
            <a:r>
              <a:rPr lang="en-US" sz="2000" dirty="0" smtClean="0"/>
              <a:t>corporate firewall</a:t>
            </a:r>
          </a:p>
        </p:txBody>
      </p:sp>
      <p:grpSp>
        <p:nvGrpSpPr>
          <p:cNvPr id="32" name="Group 31"/>
          <p:cNvGrpSpPr/>
          <p:nvPr/>
        </p:nvGrpSpPr>
        <p:grpSpPr>
          <a:xfrm>
            <a:off x="794905" y="3658044"/>
            <a:ext cx="2473589" cy="1113648"/>
            <a:chOff x="794905" y="2135332"/>
            <a:chExt cx="3406034" cy="1533449"/>
          </a:xfrm>
        </p:grpSpPr>
        <p:pic>
          <p:nvPicPr>
            <p:cNvPr id="20" name="Picture 1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3198357"/>
              <a:ext cx="1089128" cy="470424"/>
            </a:xfrm>
            <a:prstGeom prst="roundRect">
              <a:avLst>
                <a:gd name="adj" fmla="val 11234"/>
              </a:avLst>
            </a:prstGeom>
            <a:solidFill>
              <a:schemeClr val="tx2"/>
            </a:solidFill>
            <a:ln w="63500">
              <a:noFill/>
            </a:ln>
            <a:effectLst/>
          </p:spPr>
        </p:pic>
        <p:pic>
          <p:nvPicPr>
            <p:cNvPr id="21" name="Picture 2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666845"/>
              <a:ext cx="1089128" cy="470424"/>
            </a:xfrm>
            <a:prstGeom prst="roundRect">
              <a:avLst>
                <a:gd name="adj" fmla="val 11234"/>
              </a:avLst>
            </a:prstGeom>
            <a:solidFill>
              <a:schemeClr val="tx2"/>
            </a:solidFill>
            <a:ln w="63500">
              <a:noFill/>
            </a:ln>
            <a:effectLst/>
          </p:spPr>
        </p:pic>
        <p:pic>
          <p:nvPicPr>
            <p:cNvPr id="25" name="Picture 2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135332"/>
              <a:ext cx="1089128" cy="470424"/>
            </a:xfrm>
            <a:prstGeom prst="roundRect">
              <a:avLst>
                <a:gd name="adj" fmla="val 11234"/>
              </a:avLst>
            </a:prstGeom>
            <a:solidFill>
              <a:schemeClr val="tx2"/>
            </a:solidFill>
            <a:ln w="63500">
              <a:noFill/>
            </a:ln>
            <a:effectLst/>
          </p:spPr>
        </p:pic>
        <p:pic>
          <p:nvPicPr>
            <p:cNvPr id="26" name="Picture 2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3198357"/>
              <a:ext cx="1089128" cy="470424"/>
            </a:xfrm>
            <a:prstGeom prst="roundRect">
              <a:avLst>
                <a:gd name="adj" fmla="val 11234"/>
              </a:avLst>
            </a:prstGeom>
            <a:solidFill>
              <a:schemeClr val="tx2"/>
            </a:solidFill>
            <a:ln w="63500">
              <a:noFill/>
            </a:ln>
            <a:effectLst/>
          </p:spPr>
        </p:pic>
        <p:pic>
          <p:nvPicPr>
            <p:cNvPr id="27" name="Picture 2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666845"/>
              <a:ext cx="1089128" cy="470424"/>
            </a:xfrm>
            <a:prstGeom prst="roundRect">
              <a:avLst>
                <a:gd name="adj" fmla="val 11234"/>
              </a:avLst>
            </a:prstGeom>
            <a:solidFill>
              <a:schemeClr val="tx2"/>
            </a:solidFill>
            <a:ln w="63500">
              <a:noFill/>
            </a:ln>
            <a:effectLst/>
          </p:spPr>
        </p:pic>
        <p:pic>
          <p:nvPicPr>
            <p:cNvPr id="28" name="Picture 2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135332"/>
              <a:ext cx="1089128" cy="470424"/>
            </a:xfrm>
            <a:prstGeom prst="roundRect">
              <a:avLst>
                <a:gd name="adj" fmla="val 11234"/>
              </a:avLst>
            </a:prstGeom>
            <a:solidFill>
              <a:schemeClr val="tx2"/>
            </a:solidFill>
            <a:ln w="63500">
              <a:noFill/>
            </a:ln>
            <a:effectLst/>
          </p:spPr>
        </p:pic>
        <p:pic>
          <p:nvPicPr>
            <p:cNvPr id="29" name="Picture 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3198357"/>
              <a:ext cx="1089128" cy="470424"/>
            </a:xfrm>
            <a:prstGeom prst="roundRect">
              <a:avLst>
                <a:gd name="adj" fmla="val 11234"/>
              </a:avLst>
            </a:prstGeom>
            <a:solidFill>
              <a:schemeClr val="tx2"/>
            </a:solidFill>
            <a:ln w="63500">
              <a:noFill/>
            </a:ln>
            <a:effectLst/>
          </p:spPr>
        </p:pic>
        <p:pic>
          <p:nvPicPr>
            <p:cNvPr id="30" name="Picture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666845"/>
              <a:ext cx="1089128" cy="470424"/>
            </a:xfrm>
            <a:prstGeom prst="roundRect">
              <a:avLst>
                <a:gd name="adj" fmla="val 11234"/>
              </a:avLst>
            </a:prstGeom>
            <a:solidFill>
              <a:schemeClr val="tx2"/>
            </a:solidFill>
            <a:ln w="63500">
              <a:noFill/>
            </a:ln>
            <a:effectLst/>
          </p:spPr>
        </p:pic>
        <p:pic>
          <p:nvPicPr>
            <p:cNvPr id="31" name="Picture 3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135332"/>
              <a:ext cx="1089128" cy="470424"/>
            </a:xfrm>
            <a:prstGeom prst="roundRect">
              <a:avLst>
                <a:gd name="adj" fmla="val 11234"/>
              </a:avLst>
            </a:prstGeom>
            <a:solidFill>
              <a:schemeClr val="tx2"/>
            </a:solidFill>
            <a:ln w="63500">
              <a:noFill/>
            </a:ln>
            <a:effectLst/>
          </p:spPr>
        </p:pic>
      </p:grpSp>
      <p:sp>
        <p:nvSpPr>
          <p:cNvPr id="45" name="TextBox 44"/>
          <p:cNvSpPr txBox="1"/>
          <p:nvPr/>
        </p:nvSpPr>
        <p:spPr>
          <a:xfrm>
            <a:off x="6148937" y="4450622"/>
            <a:ext cx="1694053" cy="849463"/>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chemeClr val="tx1"/>
                    </a:gs>
                    <a:gs pos="100000">
                      <a:schemeClr val="tx1"/>
                    </a:gs>
                  </a:gsLst>
                  <a:lin ang="5400000" scaled="0"/>
                </a:gradFill>
              </a:rPr>
              <a:t>Point-to-Site </a:t>
            </a:r>
            <a:br>
              <a:rPr lang="en-US" sz="2000" dirty="0" smtClean="0">
                <a:gradFill>
                  <a:gsLst>
                    <a:gs pos="2917">
                      <a:schemeClr val="tx1"/>
                    </a:gs>
                    <a:gs pos="100000">
                      <a:schemeClr val="tx1"/>
                    </a:gs>
                  </a:gsLst>
                  <a:lin ang="5400000" scaled="0"/>
                </a:gradFill>
              </a:rPr>
            </a:br>
            <a:r>
              <a:rPr lang="en-US" sz="2000" dirty="0" smtClean="0">
                <a:gradFill>
                  <a:gsLst>
                    <a:gs pos="2917">
                      <a:schemeClr val="tx1"/>
                    </a:gs>
                    <a:gs pos="100000">
                      <a:schemeClr val="tx1"/>
                    </a:gs>
                  </a:gsLst>
                  <a:lin ang="5400000" scaled="0"/>
                </a:gradFill>
              </a:rPr>
              <a:t>VPN</a:t>
            </a:r>
          </a:p>
        </p:txBody>
      </p:sp>
      <p:sp>
        <p:nvSpPr>
          <p:cNvPr id="9" name="Oval 8"/>
          <p:cNvSpPr/>
          <p:nvPr/>
        </p:nvSpPr>
        <p:spPr bwMode="auto">
          <a:xfrm>
            <a:off x="3439205" y="3571040"/>
            <a:ext cx="1279569" cy="1304646"/>
          </a:xfrm>
          <a:prstGeom prst="ellipse">
            <a:avLst/>
          </a:prstGeom>
          <a:solidFill>
            <a:srgbClr val="FFFFFF"/>
          </a:solidFill>
          <a:ln w="76200">
            <a:solidFill>
              <a:schemeClr val="bg2">
                <a:lumMod val="90000"/>
                <a:lumOff val="1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46" name="Freeform 52"/>
          <p:cNvSpPr>
            <a:spLocks noEditPoints="1"/>
          </p:cNvSpPr>
          <p:nvPr/>
        </p:nvSpPr>
        <p:spPr bwMode="auto">
          <a:xfrm>
            <a:off x="3638517" y="3700411"/>
            <a:ext cx="886378" cy="67464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TextBox 46"/>
          <p:cNvSpPr txBox="1"/>
          <p:nvPr/>
        </p:nvSpPr>
        <p:spPr>
          <a:xfrm>
            <a:off x="3483219" y="4227490"/>
            <a:ext cx="1206099" cy="600164"/>
          </a:xfrm>
          <a:prstGeom prst="rect">
            <a:avLst/>
          </a:prstGeom>
          <a:noFill/>
        </p:spPr>
        <p:txBody>
          <a:bodyPr wrap="none" lIns="182880" tIns="146304" rIns="182880" bIns="146304" rtlCol="0">
            <a:spAutoFit/>
          </a:bodyPr>
          <a:lstStyle/>
          <a:p>
            <a:pPr algn="ctr">
              <a:lnSpc>
                <a:spcPct val="90000"/>
              </a:lnSpc>
            </a:pPr>
            <a:r>
              <a:rPr lang="en-US" sz="1100" dirty="0" smtClean="0">
                <a:solidFill>
                  <a:schemeClr val="bg2"/>
                </a:solidFill>
              </a:rPr>
              <a:t>Route-based </a:t>
            </a:r>
          </a:p>
          <a:p>
            <a:pPr algn="ctr">
              <a:lnSpc>
                <a:spcPct val="90000"/>
              </a:lnSpc>
            </a:pPr>
            <a:r>
              <a:rPr lang="en-US" sz="1100" dirty="0" smtClean="0">
                <a:solidFill>
                  <a:schemeClr val="bg2"/>
                </a:solidFill>
              </a:rPr>
              <a:t>VPN</a:t>
            </a:r>
          </a:p>
        </p:txBody>
      </p:sp>
      <p:sp>
        <p:nvSpPr>
          <p:cNvPr id="6" name="Clpoud Icon"/>
          <p:cNvSpPr>
            <a:spLocks noChangeAspect="1"/>
          </p:cNvSpPr>
          <p:nvPr/>
        </p:nvSpPr>
        <p:spPr bwMode="black">
          <a:xfrm>
            <a:off x="6422430" y="441661"/>
            <a:ext cx="5739408" cy="3243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373" tIns="182740" rIns="456848" bIns="45685" numCol="1" anchor="t" anchorCtr="0" compatLnSpc="1">
            <a:prstTxWarp prst="textNoShape">
              <a:avLst/>
            </a:prstTxWarp>
          </a:bodyPr>
          <a:lstStyle/>
          <a:p>
            <a:pPr algn="ctr" fontAlgn="base">
              <a:lnSpc>
                <a:spcPct val="90000"/>
              </a:lnSpc>
              <a:spcBef>
                <a:spcPct val="0"/>
              </a:spcBef>
              <a:spcAft>
                <a:spcPct val="0"/>
              </a:spcAft>
            </a:pPr>
            <a:r>
              <a:rPr lang="en-US" sz="2400" spc="-50" dirty="0" smtClean="0">
                <a:solidFill>
                  <a:schemeClr val="tx1"/>
                </a:solidFill>
              </a:rPr>
              <a:t/>
            </a:r>
            <a:br>
              <a:rPr lang="en-US" sz="2400" spc="-50" dirty="0" smtClean="0">
                <a:solidFill>
                  <a:schemeClr val="tx1"/>
                </a:solidFill>
              </a:rPr>
            </a:br>
            <a:r>
              <a:rPr lang="en-US" sz="2400" spc="-50" dirty="0" smtClean="0">
                <a:solidFill>
                  <a:schemeClr val="tx1"/>
                </a:solidFill>
              </a:rPr>
              <a:t>Windows Azure</a:t>
            </a:r>
            <a:endParaRPr lang="en-US" sz="2400" spc="-50" dirty="0">
              <a:solidFill>
                <a:schemeClr val="tx1"/>
              </a:solidFill>
            </a:endParaRPr>
          </a:p>
        </p:txBody>
      </p:sp>
      <p:sp>
        <p:nvSpPr>
          <p:cNvPr id="44" name="Freeform 43"/>
          <p:cNvSpPr/>
          <p:nvPr/>
        </p:nvSpPr>
        <p:spPr bwMode="auto">
          <a:xfrm>
            <a:off x="7796216" y="1580745"/>
            <a:ext cx="4128001" cy="1911954"/>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859" tIns="146248" rIns="0" bIns="45720" numCol="1" spcCol="0" rtlCol="0" fromWordArt="0" anchor="b" anchorCtr="0" forceAA="0" compatLnSpc="1">
            <a:prstTxWarp prst="textNoShape">
              <a:avLst/>
            </a:prstTxWarp>
            <a:noAutofit/>
          </a:bodyPr>
          <a:lstStyle/>
          <a:p>
            <a:r>
              <a:rPr lang="en-US" dirty="0" smtClean="0">
                <a:solidFill>
                  <a:schemeClr val="bg2">
                    <a:lumMod val="90000"/>
                    <a:lumOff val="10000"/>
                  </a:schemeClr>
                </a:solidFill>
              </a:rPr>
              <a:t>Virtual Network</a:t>
            </a:r>
            <a:endParaRPr lang="en-US" dirty="0">
              <a:solidFill>
                <a:schemeClr val="bg2">
                  <a:lumMod val="90000"/>
                  <a:lumOff val="10000"/>
                </a:schemeClr>
              </a:solidFill>
            </a:endParaRPr>
          </a:p>
        </p:txBody>
      </p:sp>
      <p:sp>
        <p:nvSpPr>
          <p:cNvPr id="50" name="TextBox 49"/>
          <p:cNvSpPr txBox="1"/>
          <p:nvPr/>
        </p:nvSpPr>
        <p:spPr>
          <a:xfrm>
            <a:off x="6368803" y="2990605"/>
            <a:ext cx="1474187" cy="600164"/>
          </a:xfrm>
          <a:prstGeom prst="rect">
            <a:avLst/>
          </a:prstGeom>
          <a:noFill/>
        </p:spPr>
        <p:txBody>
          <a:bodyPr wrap="square" lIns="182880" tIns="146304" rIns="182880" bIns="146304" rtlCol="0">
            <a:spAutoFit/>
          </a:bodyPr>
          <a:lstStyle/>
          <a:p>
            <a:pPr algn="ctr">
              <a:lnSpc>
                <a:spcPct val="90000"/>
              </a:lnSpc>
            </a:pPr>
            <a:r>
              <a:rPr lang="en-US" sz="1100" dirty="0" smtClean="0">
                <a:gradFill>
                  <a:gsLst>
                    <a:gs pos="2917">
                      <a:schemeClr val="tx2"/>
                    </a:gs>
                    <a:gs pos="100000">
                      <a:schemeClr val="tx2"/>
                    </a:gs>
                  </a:gsLst>
                  <a:lin ang="5400000" scaled="0"/>
                </a:gradFill>
              </a:rPr>
              <a:t>VPN </a:t>
            </a:r>
            <a:br>
              <a:rPr lang="en-US" sz="1100" dirty="0" smtClean="0">
                <a:gradFill>
                  <a:gsLst>
                    <a:gs pos="2917">
                      <a:schemeClr val="tx2"/>
                    </a:gs>
                    <a:gs pos="100000">
                      <a:schemeClr val="tx2"/>
                    </a:gs>
                  </a:gsLst>
                  <a:lin ang="5400000" scaled="0"/>
                </a:gradFill>
              </a:rPr>
            </a:br>
            <a:r>
              <a:rPr lang="en-US" sz="1100" dirty="0" smtClean="0">
                <a:gradFill>
                  <a:gsLst>
                    <a:gs pos="2917">
                      <a:schemeClr val="tx2"/>
                    </a:gs>
                    <a:gs pos="100000">
                      <a:schemeClr val="tx2"/>
                    </a:gs>
                  </a:gsLst>
                  <a:lin ang="5400000" scaled="0"/>
                </a:gradFill>
              </a:rPr>
              <a:t>Gateway</a:t>
            </a:r>
          </a:p>
        </p:txBody>
      </p:sp>
      <p:sp>
        <p:nvSpPr>
          <p:cNvPr id="11" name="Rounded Rectangle 10"/>
          <p:cNvSpPr/>
          <p:nvPr/>
        </p:nvSpPr>
        <p:spPr bwMode="auto">
          <a:xfrm>
            <a:off x="7929159"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pic>
        <p:nvPicPr>
          <p:cNvPr id="68" name="Picture 6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709388"/>
            <a:ext cx="790965" cy="341639"/>
          </a:xfrm>
          <a:prstGeom prst="roundRect">
            <a:avLst>
              <a:gd name="adj" fmla="val 11234"/>
            </a:avLst>
          </a:prstGeom>
          <a:solidFill>
            <a:schemeClr val="tx2"/>
          </a:solidFill>
          <a:ln w="63500">
            <a:noFill/>
          </a:ln>
          <a:effectLst/>
        </p:spPr>
      </p:pic>
      <p:pic>
        <p:nvPicPr>
          <p:cNvPr id="69" name="Picture 6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323384"/>
            <a:ext cx="790965" cy="341639"/>
          </a:xfrm>
          <a:prstGeom prst="roundRect">
            <a:avLst>
              <a:gd name="adj" fmla="val 11234"/>
            </a:avLst>
          </a:prstGeom>
          <a:solidFill>
            <a:schemeClr val="tx2"/>
          </a:solidFill>
          <a:ln w="63500">
            <a:noFill/>
          </a:ln>
          <a:effectLst/>
        </p:spPr>
      </p:pic>
      <p:pic>
        <p:nvPicPr>
          <p:cNvPr id="70" name="Picture 6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1937379"/>
            <a:ext cx="790965" cy="341639"/>
          </a:xfrm>
          <a:prstGeom prst="roundRect">
            <a:avLst>
              <a:gd name="adj" fmla="val 11234"/>
            </a:avLst>
          </a:prstGeom>
          <a:solidFill>
            <a:schemeClr val="tx2"/>
          </a:solidFill>
          <a:ln w="63500">
            <a:noFill/>
          </a:ln>
          <a:effectLst/>
        </p:spPr>
      </p:pic>
      <p:sp>
        <p:nvSpPr>
          <p:cNvPr id="79" name="TextBox 78"/>
          <p:cNvSpPr txBox="1"/>
          <p:nvPr/>
        </p:nvSpPr>
        <p:spPr>
          <a:xfrm>
            <a:off x="7929159" y="1539490"/>
            <a:ext cx="919605"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&lt;subnet 1&gt;</a:t>
            </a:r>
          </a:p>
        </p:txBody>
      </p:sp>
      <p:sp>
        <p:nvSpPr>
          <p:cNvPr id="80" name="TextBox 79"/>
          <p:cNvSpPr txBox="1"/>
          <p:nvPr/>
        </p:nvSpPr>
        <p:spPr>
          <a:xfrm>
            <a:off x="8912900" y="1539490"/>
            <a:ext cx="916447"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&lt;subnet 2&gt;</a:t>
            </a:r>
          </a:p>
        </p:txBody>
      </p:sp>
      <p:sp>
        <p:nvSpPr>
          <p:cNvPr id="81" name="TextBox 80"/>
          <p:cNvSpPr txBox="1"/>
          <p:nvPr/>
        </p:nvSpPr>
        <p:spPr>
          <a:xfrm>
            <a:off x="9893116" y="1539490"/>
            <a:ext cx="924234"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&lt;subnet 3&gt;</a:t>
            </a:r>
          </a:p>
        </p:txBody>
      </p:sp>
      <p:pic>
        <p:nvPicPr>
          <p:cNvPr id="82" name="Picture 8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0946228" y="2323383"/>
            <a:ext cx="790965" cy="341639"/>
          </a:xfrm>
          <a:prstGeom prst="roundRect">
            <a:avLst>
              <a:gd name="adj" fmla="val 9180"/>
            </a:avLst>
          </a:prstGeom>
          <a:noFill/>
          <a:ln w="31750">
            <a:solidFill>
              <a:schemeClr val="tx2"/>
            </a:solidFill>
          </a:ln>
        </p:spPr>
      </p:pic>
      <p:grpSp>
        <p:nvGrpSpPr>
          <p:cNvPr id="17" name="Group 16"/>
          <p:cNvGrpSpPr/>
          <p:nvPr/>
        </p:nvGrpSpPr>
        <p:grpSpPr>
          <a:xfrm>
            <a:off x="8913268" y="1889001"/>
            <a:ext cx="919973" cy="1221733"/>
            <a:chOff x="8913268" y="1889001"/>
            <a:chExt cx="919973" cy="1221733"/>
          </a:xfrm>
        </p:grpSpPr>
        <p:sp>
          <p:nvSpPr>
            <p:cNvPr id="83" name="Rounded Rectangle 82"/>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pic>
          <p:nvPicPr>
            <p:cNvPr id="71" name="Picture 7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72" name="Picture 7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73" name="Picture 7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18" name="Group 17"/>
          <p:cNvGrpSpPr/>
          <p:nvPr/>
        </p:nvGrpSpPr>
        <p:grpSpPr>
          <a:xfrm>
            <a:off x="9897377" y="1889001"/>
            <a:ext cx="919973" cy="1221733"/>
            <a:chOff x="9897377" y="1889001"/>
            <a:chExt cx="919973" cy="1221733"/>
          </a:xfrm>
        </p:grpSpPr>
        <p:sp>
          <p:nvSpPr>
            <p:cNvPr id="84" name="Rounded Rectangle 83"/>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pic>
          <p:nvPicPr>
            <p:cNvPr id="74" name="Picture 7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75" name="Picture 7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76" name="Picture 7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85" name="TextBox 84"/>
          <p:cNvSpPr txBox="1"/>
          <p:nvPr/>
        </p:nvSpPr>
        <p:spPr>
          <a:xfrm>
            <a:off x="10946228" y="1808116"/>
            <a:ext cx="790966" cy="600164"/>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DNS Server</a:t>
            </a:r>
          </a:p>
        </p:txBody>
      </p:sp>
      <p:cxnSp>
        <p:nvCxnSpPr>
          <p:cNvPr id="58" name="Straight Connector 57"/>
          <p:cNvCxnSpPr>
            <a:stCxn id="22" idx="22"/>
            <a:endCxn id="99" idx="0"/>
          </p:cNvCxnSpPr>
          <p:nvPr/>
        </p:nvCxnSpPr>
        <p:spPr>
          <a:xfrm flipV="1">
            <a:off x="4997568" y="3009710"/>
            <a:ext cx="2111756" cy="2521112"/>
          </a:xfrm>
          <a:prstGeom prst="line">
            <a:avLst/>
          </a:prstGeom>
          <a:ln w="317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3" idx="22"/>
            <a:endCxn id="99" idx="0"/>
          </p:cNvCxnSpPr>
          <p:nvPr/>
        </p:nvCxnSpPr>
        <p:spPr>
          <a:xfrm flipV="1">
            <a:off x="5000341" y="3009710"/>
            <a:ext cx="2108983" cy="3231978"/>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3" idx="10"/>
            <a:endCxn id="99" idx="0"/>
          </p:cNvCxnSpPr>
          <p:nvPr/>
        </p:nvCxnSpPr>
        <p:spPr>
          <a:xfrm flipH="1" flipV="1">
            <a:off x="7109324" y="3009710"/>
            <a:ext cx="913803" cy="2706147"/>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0" idx="9"/>
            <a:endCxn id="99" idx="0"/>
          </p:cNvCxnSpPr>
          <p:nvPr/>
        </p:nvCxnSpPr>
        <p:spPr>
          <a:xfrm flipH="1" flipV="1">
            <a:off x="7109324" y="3009710"/>
            <a:ext cx="2324890" cy="2728175"/>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6551308" y="2482830"/>
            <a:ext cx="1116030" cy="1116030"/>
          </a:xfrm>
          <a:prstGeom prst="ellipse">
            <a:avLst/>
          </a:prstGeom>
          <a:solidFill>
            <a:srgbClr val="FFFFFF"/>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49" name="Freeform 52"/>
          <p:cNvSpPr>
            <a:spLocks noEditPoints="1"/>
          </p:cNvSpPr>
          <p:nvPr/>
        </p:nvSpPr>
        <p:spPr bwMode="auto">
          <a:xfrm>
            <a:off x="6746190" y="2568579"/>
            <a:ext cx="726266" cy="54215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TextBox 98"/>
          <p:cNvSpPr txBox="1"/>
          <p:nvPr/>
        </p:nvSpPr>
        <p:spPr>
          <a:xfrm>
            <a:off x="6649521" y="3009710"/>
            <a:ext cx="919605" cy="600164"/>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solidFill>
              </a:rPr>
              <a:t>VPN Gateway</a:t>
            </a:r>
          </a:p>
        </p:txBody>
      </p:sp>
      <p:sp>
        <p:nvSpPr>
          <p:cNvPr id="100" name="TextBox 99"/>
          <p:cNvSpPr txBox="1"/>
          <p:nvPr/>
        </p:nvSpPr>
        <p:spPr>
          <a:xfrm>
            <a:off x="7776026" y="6400179"/>
            <a:ext cx="2023611" cy="577594"/>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chemeClr val="tx1"/>
                    </a:gs>
                    <a:gs pos="100000">
                      <a:schemeClr val="tx1"/>
                    </a:gs>
                  </a:gsLst>
                  <a:lin ang="5400000" scaled="0"/>
                </a:gradFill>
              </a:rPr>
              <a:t>Remote devices</a:t>
            </a:r>
          </a:p>
        </p:txBody>
      </p:sp>
      <p:sp>
        <p:nvSpPr>
          <p:cNvPr id="22" name="Freeform 34"/>
          <p:cNvSpPr>
            <a:spLocks noEditPoints="1"/>
          </p:cNvSpPr>
          <p:nvPr/>
        </p:nvSpPr>
        <p:spPr bwMode="auto">
          <a:xfrm>
            <a:off x="4215126" y="5461061"/>
            <a:ext cx="839974" cy="514484"/>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 name="Freeform 34"/>
          <p:cNvSpPr>
            <a:spLocks noEditPoints="1"/>
          </p:cNvSpPr>
          <p:nvPr/>
        </p:nvSpPr>
        <p:spPr bwMode="auto">
          <a:xfrm>
            <a:off x="4217899" y="6171927"/>
            <a:ext cx="839974" cy="514484"/>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cxnSp>
        <p:nvCxnSpPr>
          <p:cNvPr id="107" name="Elbow Connector 106"/>
          <p:cNvCxnSpPr>
            <a:stCxn id="9" idx="0"/>
            <a:endCxn id="48" idx="2"/>
          </p:cNvCxnSpPr>
          <p:nvPr/>
        </p:nvCxnSpPr>
        <p:spPr>
          <a:xfrm rot="5400000" flipH="1" flipV="1">
            <a:off x="5050052" y="2069784"/>
            <a:ext cx="530195" cy="2472318"/>
          </a:xfrm>
          <a:prstGeom prst="bentConnector2">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216474" y="2315688"/>
            <a:ext cx="1461105" cy="849463"/>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chemeClr val="tx1"/>
                    </a:gs>
                    <a:gs pos="100000">
                      <a:schemeClr val="tx1"/>
                    </a:gs>
                  </a:gsLst>
                  <a:lin ang="5400000" scaled="0"/>
                </a:gradFill>
              </a:rPr>
              <a:t>Site-to-Site</a:t>
            </a:r>
            <a:br>
              <a:rPr lang="en-US" sz="2000" dirty="0" smtClean="0">
                <a:gradFill>
                  <a:gsLst>
                    <a:gs pos="2917">
                      <a:schemeClr val="tx1"/>
                    </a:gs>
                    <a:gs pos="100000">
                      <a:schemeClr val="tx1"/>
                    </a:gs>
                  </a:gsLst>
                  <a:lin ang="5400000" scaled="0"/>
                </a:gradFill>
              </a:rPr>
            </a:br>
            <a:r>
              <a:rPr lang="en-US" sz="2000" dirty="0" smtClean="0">
                <a:gradFill>
                  <a:gsLst>
                    <a:gs pos="2917">
                      <a:schemeClr val="tx1"/>
                    </a:gs>
                    <a:gs pos="100000">
                      <a:schemeClr val="tx1"/>
                    </a:gs>
                  </a:gsLst>
                  <a:lin ang="5400000" scaled="0"/>
                </a:gradFill>
              </a:rPr>
              <a:t>VPN</a:t>
            </a:r>
          </a:p>
        </p:txBody>
      </p:sp>
      <p:sp>
        <p:nvSpPr>
          <p:cNvPr id="7" name="Title 6"/>
          <p:cNvSpPr>
            <a:spLocks noGrp="1"/>
          </p:cNvSpPr>
          <p:nvPr>
            <p:ph type="title"/>
          </p:nvPr>
        </p:nvSpPr>
        <p:spPr/>
        <p:txBody>
          <a:bodyPr/>
          <a:lstStyle/>
          <a:p>
            <a:r>
              <a:rPr lang="en-US"/>
              <a:t>Point-to-Site </a:t>
            </a:r>
            <a:r>
              <a:rPr lang="en-US" smtClean="0"/>
              <a:t>VPNs</a:t>
            </a:r>
            <a:endParaRPr lang="en-US" sz="4400" dirty="0"/>
          </a:p>
        </p:txBody>
      </p:sp>
      <p:sp>
        <p:nvSpPr>
          <p:cNvPr id="77" name="Text Placeholder 32"/>
          <p:cNvSpPr txBox="1">
            <a:spLocks/>
          </p:cNvSpPr>
          <p:nvPr/>
        </p:nvSpPr>
        <p:spPr>
          <a:xfrm>
            <a:off x="274639" y="1212849"/>
            <a:ext cx="6096532" cy="147732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03">
              <a:spcAft>
                <a:spcPts val="600"/>
              </a:spcAft>
            </a:pPr>
            <a:endParaRPr lang="en-US" sz="2000" spc="-50" dirty="0" smtClean="0">
              <a:solidFill>
                <a:schemeClr val="tx1"/>
              </a:solidFill>
            </a:endParaRPr>
          </a:p>
        </p:txBody>
      </p:sp>
      <p:pic>
        <p:nvPicPr>
          <p:cNvPr id="64" name="Picture 63" descr="wams-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237" y="5707062"/>
            <a:ext cx="568570" cy="838200"/>
          </a:xfrm>
          <a:prstGeom prst="rect">
            <a:avLst/>
          </a:prstGeom>
        </p:spPr>
      </p:pic>
      <p:pic>
        <p:nvPicPr>
          <p:cNvPr id="65" name="Picture 64" descr="wams-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4867" y="5707062"/>
            <a:ext cx="568570" cy="838200"/>
          </a:xfrm>
          <a:prstGeom prst="rect">
            <a:avLst/>
          </a:prstGeom>
        </p:spPr>
      </p:pic>
    </p:spTree>
    <p:extLst>
      <p:ext uri="{BB962C8B-B14F-4D97-AF65-F5344CB8AC3E}">
        <p14:creationId xmlns:p14="http://schemas.microsoft.com/office/powerpoint/2010/main" val="733095793"/>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H="1" flipV="1">
            <a:off x="7109324" y="3009710"/>
            <a:ext cx="913803" cy="2706147"/>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274636" y="2902687"/>
            <a:ext cx="5202936" cy="245600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dirty="0" smtClean="0">
                <a:solidFill>
                  <a:schemeClr val="tx1"/>
                </a:solidFill>
              </a:rPr>
              <a:t>On-premises</a:t>
            </a:r>
          </a:p>
        </p:txBody>
      </p:sp>
      <p:sp>
        <p:nvSpPr>
          <p:cNvPr id="2" name="Rounded Rectangle 1"/>
          <p:cNvSpPr/>
          <p:nvPr/>
        </p:nvSpPr>
        <p:spPr bwMode="auto">
          <a:xfrm>
            <a:off x="697108" y="3564844"/>
            <a:ext cx="4357992" cy="1300049"/>
          </a:xfrm>
          <a:prstGeom prst="roundRect">
            <a:avLst>
              <a:gd name="adj" fmla="val 6387"/>
            </a:avLst>
          </a:prstGeom>
          <a:solidFill>
            <a:srgbClr val="B0B18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3" name="TextBox 2"/>
          <p:cNvSpPr txBox="1"/>
          <p:nvPr/>
        </p:nvSpPr>
        <p:spPr>
          <a:xfrm>
            <a:off x="697108" y="4786224"/>
            <a:ext cx="1965090" cy="572464"/>
          </a:xfrm>
          <a:prstGeom prst="rect">
            <a:avLst/>
          </a:prstGeom>
          <a:noFill/>
        </p:spPr>
        <p:txBody>
          <a:bodyPr wrap="none" lIns="0" tIns="146304" rIns="182880" bIns="146304" rtlCol="0">
            <a:spAutoFit/>
          </a:bodyPr>
          <a:lstStyle/>
          <a:p>
            <a:pPr>
              <a:lnSpc>
                <a:spcPct val="90000"/>
              </a:lnSpc>
            </a:pPr>
            <a:r>
              <a:rPr lang="en-US" sz="2000" dirty="0" smtClean="0"/>
              <a:t>Your datacenter</a:t>
            </a:r>
          </a:p>
        </p:txBody>
      </p:sp>
      <p:grpSp>
        <p:nvGrpSpPr>
          <p:cNvPr id="32" name="Group 31"/>
          <p:cNvGrpSpPr/>
          <p:nvPr/>
        </p:nvGrpSpPr>
        <p:grpSpPr>
          <a:xfrm>
            <a:off x="794905" y="3658044"/>
            <a:ext cx="2473589" cy="1113648"/>
            <a:chOff x="794905" y="2135332"/>
            <a:chExt cx="3406034" cy="1533449"/>
          </a:xfrm>
        </p:grpSpPr>
        <p:pic>
          <p:nvPicPr>
            <p:cNvPr id="20" name="Picture 1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3198357"/>
              <a:ext cx="1089128" cy="470424"/>
            </a:xfrm>
            <a:prstGeom prst="roundRect">
              <a:avLst>
                <a:gd name="adj" fmla="val 11234"/>
              </a:avLst>
            </a:prstGeom>
            <a:solidFill>
              <a:schemeClr val="tx2"/>
            </a:solidFill>
            <a:ln w="63500">
              <a:noFill/>
            </a:ln>
            <a:effectLst/>
          </p:spPr>
        </p:pic>
        <p:pic>
          <p:nvPicPr>
            <p:cNvPr id="21" name="Picture 2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666845"/>
              <a:ext cx="1089128" cy="470424"/>
            </a:xfrm>
            <a:prstGeom prst="roundRect">
              <a:avLst>
                <a:gd name="adj" fmla="val 11234"/>
              </a:avLst>
            </a:prstGeom>
            <a:solidFill>
              <a:schemeClr val="tx2"/>
            </a:solidFill>
            <a:ln w="63500">
              <a:noFill/>
            </a:ln>
            <a:effectLst/>
          </p:spPr>
        </p:pic>
        <p:pic>
          <p:nvPicPr>
            <p:cNvPr id="25" name="Picture 2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135332"/>
              <a:ext cx="1089128" cy="470424"/>
            </a:xfrm>
            <a:prstGeom prst="roundRect">
              <a:avLst>
                <a:gd name="adj" fmla="val 11234"/>
              </a:avLst>
            </a:prstGeom>
            <a:solidFill>
              <a:schemeClr val="tx2"/>
            </a:solidFill>
            <a:ln w="63500">
              <a:noFill/>
            </a:ln>
            <a:effectLst/>
          </p:spPr>
        </p:pic>
        <p:pic>
          <p:nvPicPr>
            <p:cNvPr id="26" name="Picture 2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3198357"/>
              <a:ext cx="1089128" cy="470424"/>
            </a:xfrm>
            <a:prstGeom prst="roundRect">
              <a:avLst>
                <a:gd name="adj" fmla="val 11234"/>
              </a:avLst>
            </a:prstGeom>
            <a:solidFill>
              <a:schemeClr val="tx2"/>
            </a:solidFill>
            <a:ln w="63500">
              <a:noFill/>
            </a:ln>
            <a:effectLst/>
          </p:spPr>
        </p:pic>
        <p:pic>
          <p:nvPicPr>
            <p:cNvPr id="27" name="Picture 2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666845"/>
              <a:ext cx="1089128" cy="470424"/>
            </a:xfrm>
            <a:prstGeom prst="roundRect">
              <a:avLst>
                <a:gd name="adj" fmla="val 11234"/>
              </a:avLst>
            </a:prstGeom>
            <a:solidFill>
              <a:schemeClr val="tx2"/>
            </a:solidFill>
            <a:ln w="63500">
              <a:noFill/>
            </a:ln>
            <a:effectLst/>
          </p:spPr>
        </p:pic>
        <p:pic>
          <p:nvPicPr>
            <p:cNvPr id="28" name="Picture 2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135332"/>
              <a:ext cx="1089128" cy="470424"/>
            </a:xfrm>
            <a:prstGeom prst="roundRect">
              <a:avLst>
                <a:gd name="adj" fmla="val 11234"/>
              </a:avLst>
            </a:prstGeom>
            <a:solidFill>
              <a:schemeClr val="tx2"/>
            </a:solidFill>
            <a:ln w="63500">
              <a:noFill/>
            </a:ln>
            <a:effectLst/>
          </p:spPr>
        </p:pic>
        <p:pic>
          <p:nvPicPr>
            <p:cNvPr id="29" name="Picture 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3198357"/>
              <a:ext cx="1089128" cy="470424"/>
            </a:xfrm>
            <a:prstGeom prst="roundRect">
              <a:avLst>
                <a:gd name="adj" fmla="val 11234"/>
              </a:avLst>
            </a:prstGeom>
            <a:solidFill>
              <a:schemeClr val="tx2"/>
            </a:solidFill>
            <a:ln w="63500">
              <a:noFill/>
            </a:ln>
            <a:effectLst/>
          </p:spPr>
        </p:pic>
        <p:pic>
          <p:nvPicPr>
            <p:cNvPr id="30" name="Picture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666845"/>
              <a:ext cx="1089128" cy="470424"/>
            </a:xfrm>
            <a:prstGeom prst="roundRect">
              <a:avLst>
                <a:gd name="adj" fmla="val 11234"/>
              </a:avLst>
            </a:prstGeom>
            <a:solidFill>
              <a:schemeClr val="tx2"/>
            </a:solidFill>
            <a:ln w="63500">
              <a:noFill/>
            </a:ln>
            <a:effectLst/>
          </p:spPr>
        </p:pic>
        <p:pic>
          <p:nvPicPr>
            <p:cNvPr id="31" name="Picture 3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135332"/>
              <a:ext cx="1089128" cy="470424"/>
            </a:xfrm>
            <a:prstGeom prst="roundRect">
              <a:avLst>
                <a:gd name="adj" fmla="val 11234"/>
              </a:avLst>
            </a:prstGeom>
            <a:solidFill>
              <a:schemeClr val="tx2"/>
            </a:solidFill>
            <a:ln w="63500">
              <a:noFill/>
            </a:ln>
            <a:effectLst/>
          </p:spPr>
        </p:pic>
      </p:grpSp>
      <p:sp>
        <p:nvSpPr>
          <p:cNvPr id="9" name="Oval 8"/>
          <p:cNvSpPr/>
          <p:nvPr/>
        </p:nvSpPr>
        <p:spPr bwMode="auto">
          <a:xfrm>
            <a:off x="3439205" y="3571040"/>
            <a:ext cx="1279569" cy="1304646"/>
          </a:xfrm>
          <a:prstGeom prst="ellipse">
            <a:avLst/>
          </a:prstGeom>
          <a:solidFill>
            <a:srgbClr val="FFFFFF"/>
          </a:solidFill>
          <a:ln w="76200">
            <a:solidFill>
              <a:schemeClr val="bg2">
                <a:lumMod val="90000"/>
                <a:lumOff val="1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46" name="Freeform 52"/>
          <p:cNvSpPr>
            <a:spLocks noEditPoints="1"/>
          </p:cNvSpPr>
          <p:nvPr/>
        </p:nvSpPr>
        <p:spPr bwMode="auto">
          <a:xfrm>
            <a:off x="3638517" y="3700411"/>
            <a:ext cx="886378" cy="67464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TextBox 46"/>
          <p:cNvSpPr txBox="1"/>
          <p:nvPr/>
        </p:nvSpPr>
        <p:spPr>
          <a:xfrm>
            <a:off x="3339748" y="4227490"/>
            <a:ext cx="1493037" cy="600164"/>
          </a:xfrm>
          <a:prstGeom prst="rect">
            <a:avLst/>
          </a:prstGeom>
          <a:noFill/>
        </p:spPr>
        <p:txBody>
          <a:bodyPr wrap="none" lIns="182880" tIns="146304" rIns="182880" bIns="146304" rtlCol="0">
            <a:spAutoFit/>
          </a:bodyPr>
          <a:lstStyle/>
          <a:p>
            <a:pPr algn="ctr">
              <a:lnSpc>
                <a:spcPct val="90000"/>
              </a:lnSpc>
            </a:pPr>
            <a:r>
              <a:rPr lang="en-US" sz="1100" dirty="0" smtClean="0">
                <a:solidFill>
                  <a:schemeClr val="bg2"/>
                </a:solidFill>
              </a:rPr>
              <a:t>Hardware VPN or </a:t>
            </a:r>
            <a:br>
              <a:rPr lang="en-US" sz="1100" dirty="0" smtClean="0">
                <a:solidFill>
                  <a:schemeClr val="bg2"/>
                </a:solidFill>
              </a:rPr>
            </a:br>
            <a:r>
              <a:rPr lang="en-US" sz="1100" dirty="0" smtClean="0">
                <a:solidFill>
                  <a:schemeClr val="bg2"/>
                </a:solidFill>
              </a:rPr>
              <a:t>Windows RRAS</a:t>
            </a:r>
          </a:p>
        </p:txBody>
      </p:sp>
      <p:sp>
        <p:nvSpPr>
          <p:cNvPr id="6" name="Clpoud Icon"/>
          <p:cNvSpPr>
            <a:spLocks noChangeAspect="1"/>
          </p:cNvSpPr>
          <p:nvPr/>
        </p:nvSpPr>
        <p:spPr bwMode="black">
          <a:xfrm>
            <a:off x="6422430" y="441661"/>
            <a:ext cx="5739408" cy="3243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373" tIns="182740" rIns="456848" bIns="45685" numCol="1" anchor="t" anchorCtr="0" compatLnSpc="1">
            <a:prstTxWarp prst="textNoShape">
              <a:avLst/>
            </a:prstTxWarp>
          </a:bodyPr>
          <a:lstStyle/>
          <a:p>
            <a:pPr algn="ctr" fontAlgn="base">
              <a:lnSpc>
                <a:spcPct val="90000"/>
              </a:lnSpc>
              <a:spcBef>
                <a:spcPct val="0"/>
              </a:spcBef>
              <a:spcAft>
                <a:spcPct val="0"/>
              </a:spcAft>
            </a:pPr>
            <a:r>
              <a:rPr lang="en-US" sz="2400" spc="-50" dirty="0" smtClean="0">
                <a:solidFill>
                  <a:schemeClr val="tx1"/>
                </a:solidFill>
              </a:rPr>
              <a:t/>
            </a:r>
            <a:br>
              <a:rPr lang="en-US" sz="2400" spc="-50" dirty="0" smtClean="0">
                <a:solidFill>
                  <a:schemeClr val="tx1"/>
                </a:solidFill>
              </a:rPr>
            </a:br>
            <a:r>
              <a:rPr lang="en-US" sz="2400" spc="-50" dirty="0" smtClean="0">
                <a:solidFill>
                  <a:schemeClr val="tx1"/>
                </a:solidFill>
              </a:rPr>
              <a:t>Windows Azure</a:t>
            </a:r>
            <a:endParaRPr lang="en-US" sz="2400" spc="-50" dirty="0">
              <a:solidFill>
                <a:schemeClr val="tx1"/>
              </a:solidFill>
            </a:endParaRPr>
          </a:p>
        </p:txBody>
      </p:sp>
      <p:sp>
        <p:nvSpPr>
          <p:cNvPr id="44" name="Freeform 43"/>
          <p:cNvSpPr/>
          <p:nvPr/>
        </p:nvSpPr>
        <p:spPr bwMode="auto">
          <a:xfrm>
            <a:off x="7796216" y="1580745"/>
            <a:ext cx="4128001" cy="1911954"/>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859" tIns="146248" rIns="0" bIns="45720" numCol="1" spcCol="0" rtlCol="0" fromWordArt="0" anchor="b" anchorCtr="0" forceAA="0" compatLnSpc="1">
            <a:prstTxWarp prst="textNoShape">
              <a:avLst/>
            </a:prstTxWarp>
            <a:noAutofit/>
          </a:bodyPr>
          <a:lstStyle/>
          <a:p>
            <a:r>
              <a:rPr lang="en-US" dirty="0" smtClean="0">
                <a:solidFill>
                  <a:schemeClr val="bg2">
                    <a:lumMod val="90000"/>
                    <a:lumOff val="10000"/>
                  </a:schemeClr>
                </a:solidFill>
              </a:rPr>
              <a:t>Virtual Network</a:t>
            </a:r>
            <a:endParaRPr lang="en-US" dirty="0">
              <a:solidFill>
                <a:schemeClr val="bg2">
                  <a:lumMod val="90000"/>
                  <a:lumOff val="10000"/>
                </a:schemeClr>
              </a:solidFill>
            </a:endParaRPr>
          </a:p>
        </p:txBody>
      </p:sp>
      <p:sp>
        <p:nvSpPr>
          <p:cNvPr id="50" name="TextBox 49"/>
          <p:cNvSpPr txBox="1"/>
          <p:nvPr/>
        </p:nvSpPr>
        <p:spPr>
          <a:xfrm>
            <a:off x="6368803" y="2990605"/>
            <a:ext cx="1474187" cy="600164"/>
          </a:xfrm>
          <a:prstGeom prst="rect">
            <a:avLst/>
          </a:prstGeom>
          <a:noFill/>
        </p:spPr>
        <p:txBody>
          <a:bodyPr wrap="square" lIns="182880" tIns="146304" rIns="182880" bIns="146304" rtlCol="0">
            <a:spAutoFit/>
          </a:bodyPr>
          <a:lstStyle/>
          <a:p>
            <a:pPr algn="ctr">
              <a:lnSpc>
                <a:spcPct val="90000"/>
              </a:lnSpc>
            </a:pPr>
            <a:r>
              <a:rPr lang="en-US" sz="1100" dirty="0" smtClean="0">
                <a:gradFill>
                  <a:gsLst>
                    <a:gs pos="2917">
                      <a:schemeClr val="tx2"/>
                    </a:gs>
                    <a:gs pos="100000">
                      <a:schemeClr val="tx2"/>
                    </a:gs>
                  </a:gsLst>
                  <a:lin ang="5400000" scaled="0"/>
                </a:gradFill>
              </a:rPr>
              <a:t>VPN </a:t>
            </a:r>
            <a:br>
              <a:rPr lang="en-US" sz="1100" dirty="0" smtClean="0">
                <a:gradFill>
                  <a:gsLst>
                    <a:gs pos="2917">
                      <a:schemeClr val="tx2"/>
                    </a:gs>
                    <a:gs pos="100000">
                      <a:schemeClr val="tx2"/>
                    </a:gs>
                  </a:gsLst>
                  <a:lin ang="5400000" scaled="0"/>
                </a:gradFill>
              </a:rPr>
            </a:br>
            <a:r>
              <a:rPr lang="en-US" sz="1100" dirty="0" smtClean="0">
                <a:gradFill>
                  <a:gsLst>
                    <a:gs pos="2917">
                      <a:schemeClr val="tx2"/>
                    </a:gs>
                    <a:gs pos="100000">
                      <a:schemeClr val="tx2"/>
                    </a:gs>
                  </a:gsLst>
                  <a:lin ang="5400000" scaled="0"/>
                </a:gradFill>
              </a:rPr>
              <a:t>Gateway</a:t>
            </a:r>
          </a:p>
        </p:txBody>
      </p:sp>
      <p:sp>
        <p:nvSpPr>
          <p:cNvPr id="11" name="Rounded Rectangle 10"/>
          <p:cNvSpPr/>
          <p:nvPr/>
        </p:nvSpPr>
        <p:spPr bwMode="auto">
          <a:xfrm>
            <a:off x="7929159"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pic>
        <p:nvPicPr>
          <p:cNvPr id="68" name="Picture 6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709388"/>
            <a:ext cx="790965" cy="341639"/>
          </a:xfrm>
          <a:prstGeom prst="roundRect">
            <a:avLst>
              <a:gd name="adj" fmla="val 11234"/>
            </a:avLst>
          </a:prstGeom>
          <a:solidFill>
            <a:schemeClr val="tx2"/>
          </a:solidFill>
          <a:ln w="63500">
            <a:noFill/>
          </a:ln>
          <a:effectLst/>
        </p:spPr>
      </p:pic>
      <p:pic>
        <p:nvPicPr>
          <p:cNvPr id="69" name="Picture 6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323384"/>
            <a:ext cx="790965" cy="341639"/>
          </a:xfrm>
          <a:prstGeom prst="roundRect">
            <a:avLst>
              <a:gd name="adj" fmla="val 11234"/>
            </a:avLst>
          </a:prstGeom>
          <a:solidFill>
            <a:schemeClr val="tx2"/>
          </a:solidFill>
          <a:ln w="63500">
            <a:noFill/>
          </a:ln>
          <a:effectLst/>
        </p:spPr>
      </p:pic>
      <p:pic>
        <p:nvPicPr>
          <p:cNvPr id="70" name="Picture 6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1937379"/>
            <a:ext cx="790965" cy="341639"/>
          </a:xfrm>
          <a:prstGeom prst="roundRect">
            <a:avLst>
              <a:gd name="adj" fmla="val 11234"/>
            </a:avLst>
          </a:prstGeom>
          <a:solidFill>
            <a:schemeClr val="tx2"/>
          </a:solidFill>
          <a:ln w="63500">
            <a:noFill/>
          </a:ln>
          <a:effectLst/>
        </p:spPr>
      </p:pic>
      <p:sp>
        <p:nvSpPr>
          <p:cNvPr id="79" name="TextBox 78"/>
          <p:cNvSpPr txBox="1"/>
          <p:nvPr/>
        </p:nvSpPr>
        <p:spPr>
          <a:xfrm>
            <a:off x="7929159" y="1539490"/>
            <a:ext cx="919605"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&lt;subnet 1&gt;</a:t>
            </a:r>
          </a:p>
        </p:txBody>
      </p:sp>
      <p:sp>
        <p:nvSpPr>
          <p:cNvPr id="80" name="TextBox 79"/>
          <p:cNvSpPr txBox="1"/>
          <p:nvPr/>
        </p:nvSpPr>
        <p:spPr>
          <a:xfrm>
            <a:off x="8912900" y="1539490"/>
            <a:ext cx="916447"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&lt;subnet 2&gt;</a:t>
            </a:r>
          </a:p>
        </p:txBody>
      </p:sp>
      <p:sp>
        <p:nvSpPr>
          <p:cNvPr id="81" name="TextBox 80"/>
          <p:cNvSpPr txBox="1"/>
          <p:nvPr/>
        </p:nvSpPr>
        <p:spPr>
          <a:xfrm>
            <a:off x="9893116" y="1539490"/>
            <a:ext cx="924234"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&lt;subnet 3&gt;</a:t>
            </a:r>
          </a:p>
        </p:txBody>
      </p:sp>
      <p:pic>
        <p:nvPicPr>
          <p:cNvPr id="82" name="Picture 8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0946228" y="2323383"/>
            <a:ext cx="790965" cy="341639"/>
          </a:xfrm>
          <a:prstGeom prst="roundRect">
            <a:avLst>
              <a:gd name="adj" fmla="val 9180"/>
            </a:avLst>
          </a:prstGeom>
          <a:noFill/>
          <a:ln w="31750">
            <a:solidFill>
              <a:schemeClr val="tx2"/>
            </a:solidFill>
          </a:ln>
        </p:spPr>
      </p:pic>
      <p:grpSp>
        <p:nvGrpSpPr>
          <p:cNvPr id="17" name="Group 16"/>
          <p:cNvGrpSpPr/>
          <p:nvPr/>
        </p:nvGrpSpPr>
        <p:grpSpPr>
          <a:xfrm>
            <a:off x="8913268" y="1889001"/>
            <a:ext cx="919973" cy="1221733"/>
            <a:chOff x="8913268" y="1889001"/>
            <a:chExt cx="919973" cy="1221733"/>
          </a:xfrm>
        </p:grpSpPr>
        <p:sp>
          <p:nvSpPr>
            <p:cNvPr id="83" name="Rounded Rectangle 82"/>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pic>
          <p:nvPicPr>
            <p:cNvPr id="71" name="Picture 7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72" name="Picture 7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73" name="Picture 7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18" name="Group 17"/>
          <p:cNvGrpSpPr/>
          <p:nvPr/>
        </p:nvGrpSpPr>
        <p:grpSpPr>
          <a:xfrm>
            <a:off x="9897377" y="1889001"/>
            <a:ext cx="919973" cy="1221733"/>
            <a:chOff x="9897377" y="1889001"/>
            <a:chExt cx="919973" cy="1221733"/>
          </a:xfrm>
        </p:grpSpPr>
        <p:sp>
          <p:nvSpPr>
            <p:cNvPr id="84" name="Rounded Rectangle 83"/>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pic>
          <p:nvPicPr>
            <p:cNvPr id="74" name="Picture 7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75" name="Picture 7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76" name="Picture 7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85" name="TextBox 84"/>
          <p:cNvSpPr txBox="1"/>
          <p:nvPr/>
        </p:nvSpPr>
        <p:spPr>
          <a:xfrm>
            <a:off x="10946228" y="1808116"/>
            <a:ext cx="790966" cy="600164"/>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lumMod val="90000"/>
                    <a:lumOff val="10000"/>
                  </a:schemeClr>
                </a:solidFill>
              </a:rPr>
              <a:t>DNS Server</a:t>
            </a:r>
          </a:p>
        </p:txBody>
      </p:sp>
      <p:sp>
        <p:nvSpPr>
          <p:cNvPr id="48" name="Oval 47"/>
          <p:cNvSpPr/>
          <p:nvPr/>
        </p:nvSpPr>
        <p:spPr bwMode="auto">
          <a:xfrm>
            <a:off x="6551308" y="2482830"/>
            <a:ext cx="1116030" cy="1116030"/>
          </a:xfrm>
          <a:prstGeom prst="ellipse">
            <a:avLst/>
          </a:prstGeom>
          <a:solidFill>
            <a:srgbClr val="FFFFFF"/>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49" name="Freeform 52"/>
          <p:cNvSpPr>
            <a:spLocks noEditPoints="1"/>
          </p:cNvSpPr>
          <p:nvPr/>
        </p:nvSpPr>
        <p:spPr bwMode="auto">
          <a:xfrm>
            <a:off x="6746190" y="2568579"/>
            <a:ext cx="726266" cy="54215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TextBox 98"/>
          <p:cNvSpPr txBox="1"/>
          <p:nvPr/>
        </p:nvSpPr>
        <p:spPr>
          <a:xfrm>
            <a:off x="6649521" y="3009710"/>
            <a:ext cx="919605" cy="600164"/>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2"/>
                </a:solidFill>
              </a:rPr>
              <a:t>VPN Gateway</a:t>
            </a:r>
          </a:p>
        </p:txBody>
      </p:sp>
      <p:cxnSp>
        <p:nvCxnSpPr>
          <p:cNvPr id="107" name="Elbow Connector 106"/>
          <p:cNvCxnSpPr>
            <a:stCxn id="9" idx="0"/>
            <a:endCxn id="48" idx="2"/>
          </p:cNvCxnSpPr>
          <p:nvPr/>
        </p:nvCxnSpPr>
        <p:spPr>
          <a:xfrm rot="5400000" flipH="1" flipV="1">
            <a:off x="5050052" y="2069784"/>
            <a:ext cx="530195" cy="2472318"/>
          </a:xfrm>
          <a:prstGeom prst="bentConnector2">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216474" y="2315688"/>
            <a:ext cx="1461105" cy="849463"/>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chemeClr val="tx1"/>
                    </a:gs>
                    <a:gs pos="100000">
                      <a:schemeClr val="tx1"/>
                    </a:gs>
                  </a:gsLst>
                  <a:lin ang="5400000" scaled="0"/>
                </a:gradFill>
              </a:rPr>
              <a:t>Site-to-Site</a:t>
            </a:r>
            <a:br>
              <a:rPr lang="en-US" sz="2000" dirty="0" smtClean="0">
                <a:gradFill>
                  <a:gsLst>
                    <a:gs pos="2917">
                      <a:schemeClr val="tx1"/>
                    </a:gs>
                    <a:gs pos="100000">
                      <a:schemeClr val="tx1"/>
                    </a:gs>
                  </a:gsLst>
                  <a:lin ang="5400000" scaled="0"/>
                </a:gradFill>
              </a:rPr>
            </a:br>
            <a:r>
              <a:rPr lang="en-US" sz="2000" dirty="0" smtClean="0">
                <a:gradFill>
                  <a:gsLst>
                    <a:gs pos="2917">
                      <a:schemeClr val="tx1"/>
                    </a:gs>
                    <a:gs pos="100000">
                      <a:schemeClr val="tx1"/>
                    </a:gs>
                  </a:gsLst>
                  <a:lin ang="5400000" scaled="0"/>
                </a:gradFill>
              </a:rPr>
              <a:t>VPN</a:t>
            </a:r>
          </a:p>
        </p:txBody>
      </p:sp>
      <p:sp>
        <p:nvSpPr>
          <p:cNvPr id="7" name="Title 6"/>
          <p:cNvSpPr>
            <a:spLocks noGrp="1"/>
          </p:cNvSpPr>
          <p:nvPr>
            <p:ph type="title"/>
          </p:nvPr>
        </p:nvSpPr>
        <p:spPr>
          <a:xfrm>
            <a:off x="274638" y="292090"/>
            <a:ext cx="7442202" cy="793928"/>
          </a:xfrm>
        </p:spPr>
        <p:txBody>
          <a:bodyPr/>
          <a:lstStyle/>
          <a:p>
            <a:r>
              <a:rPr lang="en-US" sz="4400" dirty="0" smtClean="0"/>
              <a:t>Site-to-Site Connectivity</a:t>
            </a:r>
            <a:endParaRPr lang="en-US" sz="4400" dirty="0"/>
          </a:p>
        </p:txBody>
      </p:sp>
      <p:sp>
        <p:nvSpPr>
          <p:cNvPr id="63" name="Text Placeholder 32"/>
          <p:cNvSpPr txBox="1">
            <a:spLocks/>
          </p:cNvSpPr>
          <p:nvPr/>
        </p:nvSpPr>
        <p:spPr>
          <a:xfrm>
            <a:off x="274638" y="1018114"/>
            <a:ext cx="6547653" cy="147732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03">
              <a:spcAft>
                <a:spcPts val="600"/>
              </a:spcAft>
            </a:pPr>
            <a:r>
              <a:rPr lang="en-US" sz="2000" spc="-50" dirty="0" smtClean="0">
                <a:solidFill>
                  <a:schemeClr val="tx1"/>
                </a:solidFill>
              </a:rPr>
              <a:t>Extend your premises to the cloud securely</a:t>
            </a:r>
          </a:p>
          <a:p>
            <a:pPr defTabSz="932503">
              <a:spcAft>
                <a:spcPts val="600"/>
              </a:spcAft>
            </a:pPr>
            <a:r>
              <a:rPr lang="en-US" sz="2000" spc="-50" dirty="0" smtClean="0">
                <a:solidFill>
                  <a:schemeClr val="tx1"/>
                </a:solidFill>
              </a:rPr>
              <a:t>On-ramp for migrating services to the cloud</a:t>
            </a:r>
          </a:p>
          <a:p>
            <a:pPr defTabSz="932503">
              <a:spcAft>
                <a:spcPts val="600"/>
              </a:spcAft>
            </a:pPr>
            <a:r>
              <a:rPr lang="en-US" sz="2000" spc="-50" dirty="0" smtClean="0">
                <a:solidFill>
                  <a:schemeClr val="tx1"/>
                </a:solidFill>
              </a:rPr>
              <a:t>Use your on-</a:t>
            </a:r>
            <a:r>
              <a:rPr lang="en-US" sz="2000" spc="-50" dirty="0" err="1" smtClean="0">
                <a:solidFill>
                  <a:schemeClr val="tx1"/>
                </a:solidFill>
              </a:rPr>
              <a:t>prem</a:t>
            </a:r>
            <a:r>
              <a:rPr lang="en-US" sz="2000" spc="-50" dirty="0" smtClean="0">
                <a:solidFill>
                  <a:schemeClr val="tx1"/>
                </a:solidFill>
              </a:rPr>
              <a:t> resources in Azure (monitoring, AD, …)</a:t>
            </a:r>
          </a:p>
        </p:txBody>
      </p:sp>
      <p:pic>
        <p:nvPicPr>
          <p:cNvPr id="51" name="Picture 50" descr="wams-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237" y="5707062"/>
            <a:ext cx="568570" cy="838200"/>
          </a:xfrm>
          <a:prstGeom prst="rect">
            <a:avLst/>
          </a:prstGeom>
        </p:spPr>
      </p:pic>
    </p:spTree>
    <p:extLst>
      <p:ext uri="{BB962C8B-B14F-4D97-AF65-F5344CB8AC3E}">
        <p14:creationId xmlns:p14="http://schemas.microsoft.com/office/powerpoint/2010/main" val="1500876359"/>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Hybrid Networking with Windows Azure – </a:t>
            </a:r>
            <a:r>
              <a:rPr lang="en-US" sz="2800" dirty="0" smtClean="0">
                <a:hlinkClick r:id="rId2"/>
              </a:rPr>
              <a:t>http://aka.ms/zumoprem1</a:t>
            </a:r>
            <a:endParaRPr lang="en-US" sz="2800" dirty="0" smtClean="0"/>
          </a:p>
          <a:p>
            <a:endParaRPr lang="en-US" sz="2800" dirty="0"/>
          </a:p>
          <a:p>
            <a:r>
              <a:rPr lang="en-US" sz="2800" dirty="0" smtClean="0"/>
              <a:t>Windows Azure Websites and On-</a:t>
            </a:r>
            <a:r>
              <a:rPr lang="en-US" sz="2800" dirty="0" err="1" smtClean="0"/>
              <a:t>Prem</a:t>
            </a:r>
            <a:r>
              <a:rPr lang="en-US" sz="2800" dirty="0" smtClean="0"/>
              <a:t> </a:t>
            </a:r>
            <a:r>
              <a:rPr lang="en-US" sz="2800" dirty="0" smtClean="0">
                <a:hlinkClick r:id="rId3"/>
              </a:rPr>
              <a:t>http://aka.ms/zumoprem2</a:t>
            </a:r>
            <a:endParaRPr lang="en-US" sz="2800" dirty="0" smtClean="0"/>
          </a:p>
          <a:p>
            <a:endParaRPr lang="en-US" sz="2800" dirty="0"/>
          </a:p>
          <a:p>
            <a:endParaRPr lang="en-US" sz="2800" dirty="0" smtClean="0"/>
          </a:p>
        </p:txBody>
      </p:sp>
      <p:sp>
        <p:nvSpPr>
          <p:cNvPr id="3" name="Title 2"/>
          <p:cNvSpPr>
            <a:spLocks noGrp="1"/>
          </p:cNvSpPr>
          <p:nvPr>
            <p:ph type="title"/>
          </p:nvPr>
        </p:nvSpPr>
        <p:spPr/>
        <p:txBody>
          <a:bodyPr/>
          <a:lstStyle/>
          <a:p>
            <a:r>
              <a:rPr lang="en-US" dirty="0" smtClean="0"/>
              <a:t>Links for more</a:t>
            </a:r>
            <a:endParaRPr lang="en-US" dirty="0"/>
          </a:p>
        </p:txBody>
      </p:sp>
    </p:spTree>
    <p:extLst>
      <p:ext uri="{BB962C8B-B14F-4D97-AF65-F5344CB8AC3E}">
        <p14:creationId xmlns:p14="http://schemas.microsoft.com/office/powerpoint/2010/main" val="197816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a:xfrm>
            <a:off x="274637" y="1363662"/>
            <a:ext cx="11887200" cy="5027612"/>
          </a:xfrm>
        </p:spPr>
        <p:txBody>
          <a:bodyPr/>
          <a:lstStyle/>
          <a:p>
            <a:r>
              <a:rPr lang="en-US" sz="2400" dirty="0" smtClean="0"/>
              <a:t>Get a Windows Azure Free Trial Account</a:t>
            </a:r>
          </a:p>
          <a:p>
            <a:r>
              <a:rPr lang="en-US" sz="2400" dirty="0" smtClean="0">
                <a:hlinkClick r:id="rId2"/>
              </a:rPr>
              <a:t>http://www.windowsazure.com</a:t>
            </a:r>
            <a:endParaRPr lang="en-US" sz="2400" dirty="0" smtClean="0"/>
          </a:p>
          <a:p>
            <a:endParaRPr lang="en-US" sz="2400" dirty="0"/>
          </a:p>
          <a:p>
            <a:r>
              <a:rPr lang="en-US" sz="2400" dirty="0" smtClean="0"/>
              <a:t>Videos, Tutorials and more</a:t>
            </a:r>
          </a:p>
          <a:p>
            <a:r>
              <a:rPr lang="en-US" sz="2400" dirty="0" smtClean="0">
                <a:hlinkClick r:id="rId3"/>
              </a:rPr>
              <a:t>http://www.windowsazure.com/mobile</a:t>
            </a:r>
            <a:endParaRPr lang="en-US" sz="2400" dirty="0" smtClean="0"/>
          </a:p>
          <a:p>
            <a:endParaRPr lang="en-US" sz="2400" dirty="0" smtClean="0"/>
          </a:p>
          <a:p>
            <a:r>
              <a:rPr lang="en-US" sz="2400" dirty="0" smtClean="0"/>
              <a:t>Mobile Services Resources</a:t>
            </a:r>
            <a:endParaRPr lang="en-US" sz="2400" dirty="0"/>
          </a:p>
          <a:p>
            <a:r>
              <a:rPr lang="en-US" sz="2400" dirty="0" smtClean="0">
                <a:hlinkClick r:id="rId4"/>
              </a:rPr>
              <a:t>http://aka.ms/CommonWAMS</a:t>
            </a:r>
            <a:endParaRPr lang="en-US" sz="2400" dirty="0" smtClean="0"/>
          </a:p>
          <a:p>
            <a:endParaRPr lang="en-US" sz="2400" dirty="0"/>
          </a:p>
          <a:p>
            <a:r>
              <a:rPr lang="en-US" sz="2400" dirty="0" smtClean="0"/>
              <a:t>Contact me</a:t>
            </a:r>
          </a:p>
          <a:p>
            <a:r>
              <a:rPr lang="en-US" sz="2400" dirty="0" smtClean="0">
                <a:hlinkClick r:id="rId5"/>
              </a:rPr>
              <a:t>http://chrisrisner.com</a:t>
            </a:r>
            <a:endParaRPr lang="en-US" sz="2400" dirty="0" smtClean="0"/>
          </a:p>
          <a:p>
            <a:r>
              <a:rPr lang="en-US" sz="2400" dirty="0" smtClean="0">
                <a:hlinkClick r:id="rId6"/>
              </a:rPr>
              <a:t>@</a:t>
            </a:r>
            <a:r>
              <a:rPr lang="en-US" sz="2400" dirty="0" err="1" smtClean="0">
                <a:hlinkClick r:id="rId6"/>
              </a:rPr>
              <a:t>chrisrisner</a:t>
            </a:r>
            <a:endParaRPr lang="en-US" sz="2400" dirty="0" smtClean="0"/>
          </a:p>
          <a:p>
            <a:endParaRPr lang="en-US" sz="2400" dirty="0"/>
          </a:p>
        </p:txBody>
      </p:sp>
    </p:spTree>
    <p:extLst>
      <p:ext uri="{BB962C8B-B14F-4D97-AF65-F5344CB8AC3E}">
        <p14:creationId xmlns:p14="http://schemas.microsoft.com/office/powerpoint/2010/main" val="110216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92929"/>
                </a:solidFill>
              </a:rPr>
              <a:t>Connect them all!</a:t>
            </a:r>
            <a:endParaRPr lang="en-US" dirty="0">
              <a:solidFill>
                <a:srgbClr val="292929"/>
              </a:solidFill>
            </a:endParaRPr>
          </a:p>
        </p:txBody>
      </p:sp>
      <p:pic>
        <p:nvPicPr>
          <p:cNvPr id="3" name="Picture 2"/>
          <p:cNvPicPr>
            <a:picLocks noChangeAspect="1"/>
          </p:cNvPicPr>
          <p:nvPr/>
        </p:nvPicPr>
        <p:blipFill>
          <a:blip r:embed="rId3"/>
          <a:stretch>
            <a:fillRect/>
          </a:stretch>
        </p:blipFill>
        <p:spPr>
          <a:xfrm>
            <a:off x="1265237" y="2887662"/>
            <a:ext cx="8890000" cy="3048000"/>
          </a:xfrm>
          <a:prstGeom prst="rect">
            <a:avLst/>
          </a:prstGeom>
        </p:spPr>
      </p:pic>
    </p:spTree>
    <p:extLst>
      <p:ext uri="{BB962C8B-B14F-4D97-AF65-F5344CB8AC3E}">
        <p14:creationId xmlns:p14="http://schemas.microsoft.com/office/powerpoint/2010/main" val="353117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Mobile Services at Build</a:t>
            </a:r>
            <a:endParaRPr lang="en-US" dirty="0"/>
          </a:p>
        </p:txBody>
      </p:sp>
      <p:sp>
        <p:nvSpPr>
          <p:cNvPr id="11" name="Rectangle 10"/>
          <p:cNvSpPr/>
          <p:nvPr/>
        </p:nvSpPr>
        <p:spPr bwMode="auto">
          <a:xfrm>
            <a:off x="635000" y="1439862"/>
            <a:ext cx="5537200" cy="115570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latin typeface="+mj-lt"/>
                <a:ea typeface="Segoe UI" pitchFamily="34" charset="0"/>
                <a:cs typeface="Segoe UI" pitchFamily="34" charset="0"/>
              </a:rPr>
              <a:t>Mobile Services – Soup to Nuts</a:t>
            </a:r>
          </a:p>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latin typeface="+mj-lt"/>
                <a:ea typeface="Segoe UI" pitchFamily="34" charset="0"/>
                <a:cs typeface="Segoe UI" pitchFamily="34" charset="0"/>
              </a:rPr>
              <a:t>Josh Twist – Thursday 2pm</a:t>
            </a:r>
          </a:p>
        </p:txBody>
      </p:sp>
      <p:sp>
        <p:nvSpPr>
          <p:cNvPr id="12" name="Rectangle 11"/>
          <p:cNvSpPr/>
          <p:nvPr/>
        </p:nvSpPr>
        <p:spPr bwMode="auto">
          <a:xfrm>
            <a:off x="635000" y="2711340"/>
            <a:ext cx="5537200" cy="115570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err="1" smtClean="0">
                <a:gradFill>
                  <a:gsLst>
                    <a:gs pos="0">
                      <a:srgbClr val="FFFFFF"/>
                    </a:gs>
                    <a:gs pos="100000">
                      <a:srgbClr val="FFFFFF"/>
                    </a:gs>
                  </a:gsLst>
                  <a:lin ang="5400000" scaled="0"/>
                </a:gradFill>
                <a:ea typeface="Segoe UI" pitchFamily="34" charset="0"/>
                <a:cs typeface="Segoe UI" pitchFamily="34" charset="0"/>
              </a:rPr>
              <a:t>Protips</a:t>
            </a:r>
            <a:r>
              <a:rPr lang="en-US" sz="2000" b="1" dirty="0" smtClean="0">
                <a:gradFill>
                  <a:gsLst>
                    <a:gs pos="0">
                      <a:srgbClr val="FFFFFF"/>
                    </a:gs>
                    <a:gs pos="100000">
                      <a:srgbClr val="FFFFFF"/>
                    </a:gs>
                  </a:gsLst>
                  <a:lin ang="5400000" scaled="0"/>
                </a:gradFill>
                <a:ea typeface="Segoe UI" pitchFamily="34" charset="0"/>
                <a:cs typeface="Segoe UI" pitchFamily="34" charset="0"/>
              </a:rPr>
              <a:t> for Mobile Services</a:t>
            </a:r>
          </a:p>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Chris Risner – Thursday 5pm</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6299200" y="1439862"/>
            <a:ext cx="5537200" cy="115570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Cross-Platform w/ Mobile Services</a:t>
            </a:r>
          </a:p>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Chris Risner – Thursday 4pm</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299200" y="2711340"/>
            <a:ext cx="5537200" cy="11557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Connected Win Phone Apps</a:t>
            </a:r>
          </a:p>
          <a:p>
            <a:pP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Yavor</a:t>
            </a:r>
            <a:r>
              <a:rPr lang="en-US" sz="2400" dirty="0" smtClean="0">
                <a:gradFill>
                  <a:gsLst>
                    <a:gs pos="0">
                      <a:srgbClr val="FFFFFF"/>
                    </a:gs>
                    <a:gs pos="100000">
                      <a:srgbClr val="FFFFFF"/>
                    </a:gs>
                  </a:gsLst>
                  <a:lin ang="5400000" scaled="0"/>
                </a:gradFill>
                <a:ea typeface="Segoe UI" pitchFamily="34" charset="0"/>
                <a:cs typeface="Segoe UI" pitchFamily="34" charset="0"/>
              </a:rPr>
              <a:t> </a:t>
            </a:r>
            <a:r>
              <a:rPr lang="en-US" sz="2400" dirty="0" err="1" smtClean="0">
                <a:gradFill>
                  <a:gsLst>
                    <a:gs pos="0">
                      <a:srgbClr val="FFFFFF"/>
                    </a:gs>
                    <a:gs pos="100000">
                      <a:srgbClr val="FFFFFF"/>
                    </a:gs>
                  </a:gsLst>
                  <a:lin ang="5400000" scaled="0"/>
                </a:gradFill>
                <a:ea typeface="Segoe UI" pitchFamily="34" charset="0"/>
                <a:cs typeface="Segoe UI" pitchFamily="34" charset="0"/>
              </a:rPr>
              <a:t>Georgiev</a:t>
            </a:r>
            <a:r>
              <a:rPr lang="en-US" sz="2400" dirty="0" smtClean="0">
                <a:gradFill>
                  <a:gsLst>
                    <a:gs pos="0">
                      <a:srgbClr val="FFFFFF"/>
                    </a:gs>
                    <a:gs pos="100000">
                      <a:srgbClr val="FFFFFF"/>
                    </a:gs>
                  </a:gsLst>
                  <a:lin ang="5400000" scaled="0"/>
                </a:gradFill>
                <a:ea typeface="Segoe UI" pitchFamily="34" charset="0"/>
                <a:cs typeface="Segoe UI" pitchFamily="34" charset="0"/>
              </a:rPr>
              <a:t> – Friday 9am</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655637" y="4019107"/>
            <a:ext cx="5537200" cy="11557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Going Live and Beyond</a:t>
            </a:r>
          </a:p>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Kirill and Paul – Friday 10:30am</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6319837" y="4019107"/>
            <a:ext cx="5537200" cy="11557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Delivering Push Notifications to Millions</a:t>
            </a:r>
          </a:p>
          <a:p>
            <a:pPr defTabSz="932472" fontAlgn="base">
              <a:lnSpc>
                <a:spcPct val="90000"/>
              </a:lnSpc>
              <a:spcBef>
                <a:spcPct val="0"/>
              </a:spcBef>
              <a:spcAft>
                <a:spcPct val="0"/>
              </a:spcAft>
            </a:pPr>
            <a:r>
              <a:rPr lang="en-US" sz="2000" b="1" dirty="0" err="1">
                <a:gradFill>
                  <a:gsLst>
                    <a:gs pos="0">
                      <a:srgbClr val="FFFFFF"/>
                    </a:gs>
                    <a:gs pos="100000">
                      <a:srgbClr val="FFFFFF"/>
                    </a:gs>
                  </a:gsLst>
                  <a:lin ang="5400000" scaled="0"/>
                </a:gradFill>
                <a:ea typeface="Segoe UI" pitchFamily="34" charset="0"/>
                <a:cs typeface="Segoe UI" pitchFamily="34" charset="0"/>
              </a:rPr>
              <a:t>Elio</a:t>
            </a:r>
            <a:r>
              <a:rPr lang="en-US" sz="2000" b="1" dirty="0">
                <a:gradFill>
                  <a:gsLst>
                    <a:gs pos="0">
                      <a:srgbClr val="FFFFFF"/>
                    </a:gs>
                    <a:gs pos="100000">
                      <a:srgbClr val="FFFFFF"/>
                    </a:gs>
                  </a:gsLst>
                  <a:lin ang="5400000" scaled="0"/>
                </a:gradFill>
                <a:ea typeface="Segoe UI" pitchFamily="34" charset="0"/>
                <a:cs typeface="Segoe UI" pitchFamily="34" charset="0"/>
              </a:rPr>
              <a:t> </a:t>
            </a:r>
            <a:r>
              <a:rPr lang="en-US" sz="2000" b="1" dirty="0" err="1">
                <a:gradFill>
                  <a:gsLst>
                    <a:gs pos="0">
                      <a:srgbClr val="FFFFFF"/>
                    </a:gs>
                    <a:gs pos="100000">
                      <a:srgbClr val="FFFFFF"/>
                    </a:gs>
                  </a:gsLst>
                  <a:lin ang="5400000" scaled="0"/>
                </a:gradFill>
                <a:ea typeface="Segoe UI" pitchFamily="34" charset="0"/>
                <a:cs typeface="Segoe UI" pitchFamily="34" charset="0"/>
              </a:rPr>
              <a:t>Demaggio</a:t>
            </a:r>
            <a:r>
              <a:rPr lang="en-US" sz="2000" b="1" dirty="0">
                <a:gradFill>
                  <a:gsLst>
                    <a:gs pos="0">
                      <a:srgbClr val="FFFFFF"/>
                    </a:gs>
                    <a:gs pos="100000">
                      <a:srgbClr val="FFFFFF"/>
                    </a:gs>
                  </a:gsLst>
                  <a:lin ang="5400000" scaled="0"/>
                </a:gradFill>
                <a:ea typeface="Segoe UI" pitchFamily="34" charset="0"/>
                <a:cs typeface="Segoe UI" pitchFamily="34" charset="0"/>
              </a:rPr>
              <a:t> – Friday </a:t>
            </a:r>
            <a:r>
              <a:rPr lang="en-US" sz="2000" b="1" dirty="0" smtClean="0">
                <a:gradFill>
                  <a:gsLst>
                    <a:gs pos="0">
                      <a:srgbClr val="FFFFFF"/>
                    </a:gs>
                    <a:gs pos="100000">
                      <a:srgbClr val="FFFFFF"/>
                    </a:gs>
                  </a:gsLst>
                  <a:lin ang="5400000" scaled="0"/>
                </a:gradFill>
                <a:ea typeface="Segoe UI" pitchFamily="34" charset="0"/>
                <a:cs typeface="Segoe UI" pitchFamily="34" charset="0"/>
              </a:rPr>
              <a:t>12pm</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655637" y="5389562"/>
            <a:ext cx="5537200" cy="11557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Who’s that user?</a:t>
            </a:r>
          </a:p>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Dinesh </a:t>
            </a:r>
            <a:r>
              <a:rPr lang="en-US" sz="2000" b="1" dirty="0" err="1" smtClean="0">
                <a:gradFill>
                  <a:gsLst>
                    <a:gs pos="0">
                      <a:srgbClr val="FFFFFF"/>
                    </a:gs>
                    <a:gs pos="100000">
                      <a:srgbClr val="FFFFFF"/>
                    </a:gs>
                  </a:gsLst>
                  <a:lin ang="5400000" scaled="0"/>
                </a:gradFill>
                <a:ea typeface="Segoe UI" pitchFamily="34" charset="0"/>
                <a:cs typeface="Segoe UI" pitchFamily="34" charset="0"/>
              </a:rPr>
              <a:t>Kulkarni</a:t>
            </a:r>
            <a:r>
              <a:rPr lang="en-US" sz="2000" b="1" dirty="0" smtClean="0">
                <a:gradFill>
                  <a:gsLst>
                    <a:gs pos="0">
                      <a:srgbClr val="FFFFFF"/>
                    </a:gs>
                    <a:gs pos="100000">
                      <a:srgbClr val="FFFFFF"/>
                    </a:gs>
                  </a:gsLst>
                  <a:lin ang="5400000" scaled="0"/>
                </a:gradFill>
                <a:ea typeface="Segoe UI" pitchFamily="34" charset="0"/>
                <a:cs typeface="Segoe UI" pitchFamily="34" charset="0"/>
              </a:rPr>
              <a:t> – Friday 2pm</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6319837" y="5389562"/>
            <a:ext cx="5537200" cy="11557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dirty="0"/>
              <a:t>Developing Windows 8.1 apps using Windows Azure Mobile </a:t>
            </a:r>
            <a:r>
              <a:rPr lang="en-US" dirty="0" smtClean="0"/>
              <a:t>Services </a:t>
            </a:r>
          </a:p>
          <a:p>
            <a:pP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Nick </a:t>
            </a:r>
            <a:r>
              <a:rPr lang="en-US" b="1" dirty="0">
                <a:gradFill>
                  <a:gsLst>
                    <a:gs pos="0">
                      <a:srgbClr val="FFFFFF"/>
                    </a:gs>
                    <a:gs pos="100000">
                      <a:srgbClr val="FFFFFF"/>
                    </a:gs>
                  </a:gsLst>
                  <a:lin ang="5400000" scaled="0"/>
                </a:gradFill>
                <a:ea typeface="Segoe UI" pitchFamily="34" charset="0"/>
                <a:cs typeface="Segoe UI" pitchFamily="34" charset="0"/>
              </a:rPr>
              <a:t>Harris – Friday 2pm</a:t>
            </a:r>
          </a:p>
        </p:txBody>
      </p:sp>
    </p:spTree>
    <p:extLst>
      <p:ext uri="{BB962C8B-B14F-4D97-AF65-F5344CB8AC3E}">
        <p14:creationId xmlns:p14="http://schemas.microsoft.com/office/powerpoint/2010/main" val="79251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69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3.xml><?xml version="1.0" encoding="utf-8"?>
<a:theme xmlns:a="http://schemas.openxmlformats.org/drawingml/2006/main" name="TechEd_2013_Template_r09">
  <a:themeElements>
    <a:clrScheme name="Custom 1">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7FBA00"/>
      </a:hlink>
      <a:folHlink>
        <a:srgbClr val="7FBA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2_Azure_PPT_template 1">
  <a:themeElements>
    <a:clrScheme name="Custom 6">
      <a:dk1>
        <a:srgbClr val="505050"/>
      </a:dk1>
      <a:lt1>
        <a:srgbClr val="FFFFFF"/>
      </a:lt1>
      <a:dk2>
        <a:srgbClr val="00188F"/>
      </a:dk2>
      <a:lt2>
        <a:srgbClr val="D2D2D2"/>
      </a:lt2>
      <a:accent1>
        <a:srgbClr val="00BCF2"/>
      </a:accent1>
      <a:accent2>
        <a:srgbClr val="00D8CC"/>
      </a:accent2>
      <a:accent3>
        <a:srgbClr val="7FBA00"/>
      </a:accent3>
      <a:accent4>
        <a:srgbClr val="BAD80A"/>
      </a:accent4>
      <a:accent5>
        <a:srgbClr val="969696"/>
      </a:accent5>
      <a:accent6>
        <a:srgbClr val="0000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Chris Risner</External_x0020_Speaker>
    <Session_x0020_Code xmlns="2295e2e7-0eeb-498e-8716-217bb2ee6ee3">3-543</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230e9df3-be65-4c73-a93b-d1236ebd677e"/>
    <ds:schemaRef ds:uri="http://schemas.microsoft.com/office/2006/metadata/properties"/>
    <ds:schemaRef ds:uri="http://www.w3.org/XML/1998/namespace"/>
    <ds:schemaRef ds:uri="http://purl.org/dc/dcmitype/"/>
    <ds:schemaRef ds:uri="2295e2e7-0eeb-498e-8716-217bb2ee6ee3"/>
    <ds:schemaRef ds:uri="http://schemas.microsoft.com/office/2006/documentManagement/types"/>
    <ds:schemaRef ds:uri="8b529f77-48ab-4581-b468-93f09345b8aa"/>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3-543_Risner</Template>
  <TotalTime>11</TotalTime>
  <Words>6829</Words>
  <Application>Microsoft Office PowerPoint</Application>
  <PresentationFormat>Custom</PresentationFormat>
  <Paragraphs>1010</Paragraphs>
  <Slides>91</Slides>
  <Notes>27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91</vt:i4>
      </vt:variant>
    </vt:vector>
  </HeadingPairs>
  <TitlesOfParts>
    <vt:vector size="104" baseType="lpstr">
      <vt:lpstr>ＭＳ Ｐゴシック</vt:lpstr>
      <vt:lpstr>Arial</vt:lpstr>
      <vt:lpstr>Avenir LT Pro 45 Book</vt:lpstr>
      <vt:lpstr>Calibri</vt:lpstr>
      <vt:lpstr>Consolas</vt:lpstr>
      <vt:lpstr>Segoe UI</vt:lpstr>
      <vt:lpstr>Segoe UI Light</vt:lpstr>
      <vt:lpstr>Times New Roman</vt:lpstr>
      <vt:lpstr>Wingdings</vt:lpstr>
      <vt:lpstr>5-30426_BUILD_2013_Template_White</vt:lpstr>
      <vt:lpstr>1_5-30426_BUILD_2013_Template_D.Blue</vt:lpstr>
      <vt:lpstr>TechEd_2013_Template_r09</vt:lpstr>
      <vt:lpstr>2_Azure_PPT_template 1</vt:lpstr>
      <vt:lpstr>PowerPoint Presentation</vt:lpstr>
      <vt:lpstr>Protips for Windows Azure Mobile Services </vt:lpstr>
      <vt:lpstr>Introduction</vt:lpstr>
      <vt:lpstr>Agenda</vt:lpstr>
      <vt:lpstr>Mobile Services Recap</vt:lpstr>
      <vt:lpstr>Windows Azure Mobile Services</vt:lpstr>
      <vt:lpstr>Multi-Platform Apps</vt:lpstr>
      <vt:lpstr>You don’t need a different Mobile Service for each platform!</vt:lpstr>
      <vt:lpstr>Connect them all!</vt:lpstr>
      <vt:lpstr>Cross-Platform Support</vt:lpstr>
      <vt:lpstr>Cross-Platform Support</vt:lpstr>
      <vt:lpstr>Multi-Device Push</vt:lpstr>
      <vt:lpstr>Single Platform Push Notifications</vt:lpstr>
      <vt:lpstr>PowerPoint Presentation</vt:lpstr>
      <vt:lpstr>Multi-Platform Push Notifications</vt:lpstr>
      <vt:lpstr>Don’t forget to check the response on error (or getFeedback for APNS)  Also, check out  Delivering Push Notifications to Millions of Devices – Friday @12pm</vt:lpstr>
      <vt:lpstr>Virtual Tables</vt:lpstr>
      <vt:lpstr>Create a table Use it’s endpoint Don’t call request.Execute</vt:lpstr>
      <vt:lpstr>Custom API</vt:lpstr>
      <vt:lpstr>Custom API</vt:lpstr>
      <vt:lpstr>Custom API Demo</vt:lpstr>
      <vt:lpstr>Talking to Azure Storage</vt:lpstr>
      <vt:lpstr>It’s doable It’s not perfect</vt:lpstr>
      <vt:lpstr>Reading Tables</vt:lpstr>
      <vt:lpstr>Reading Table Rows</vt:lpstr>
      <vt:lpstr>Creating Containers</vt:lpstr>
      <vt:lpstr>Reading and “Creating” Blobs</vt:lpstr>
      <vt:lpstr>Storage Demo</vt:lpstr>
      <vt:lpstr>Talking REST</vt:lpstr>
      <vt:lpstr>The REST API</vt:lpstr>
      <vt:lpstr>JSON to SQL Type Mappings</vt:lpstr>
      <vt:lpstr>Postman  &amp; Runscope Demo</vt:lpstr>
      <vt:lpstr>Sending Emails</vt:lpstr>
      <vt:lpstr>PowerPoint Presentation</vt:lpstr>
      <vt:lpstr>Sending an Email</vt:lpstr>
      <vt:lpstr>Setting up SendGrid Demo</vt:lpstr>
      <vt:lpstr>The CLI</vt:lpstr>
      <vt:lpstr>It’s awe</vt:lpstr>
      <vt:lpstr>CLI Demo</vt:lpstr>
      <vt:lpstr>Service Filters and DelegatingHandlers</vt:lpstr>
      <vt:lpstr>Client side Intercepts requests Intercepts responses</vt:lpstr>
      <vt:lpstr>Sending Version Info with Each Request</vt:lpstr>
      <vt:lpstr>DelegatingHandlers are Service Filters</vt:lpstr>
      <vt:lpstr>Script Versioning</vt:lpstr>
      <vt:lpstr>Checking the Version in Scripts</vt:lpstr>
      <vt:lpstr>For more on versioning, check out Going  Live and Beyond with Windows Azure Mobile Services Friday @ 10:30 am </vt:lpstr>
      <vt:lpstr>Talking Twitter</vt:lpstr>
      <vt:lpstr>v1 is dead v1.1 is hard</vt:lpstr>
      <vt:lpstr>Part 1: The Helpers</vt:lpstr>
      <vt:lpstr>Part 2: The Work (part 1)</vt:lpstr>
      <vt:lpstr>Part 2.2: The Work</vt:lpstr>
      <vt:lpstr>That was terrible Do this</vt:lpstr>
      <vt:lpstr>The Easy Way</vt:lpstr>
      <vt:lpstr>Script Source Control</vt:lpstr>
      <vt:lpstr>Enable on dashboard Creates Git repo Changes push from client </vt:lpstr>
      <vt:lpstr>PowerPoint Presentation</vt:lpstr>
      <vt:lpstr>Shared Scripts</vt:lpstr>
      <vt:lpstr>require(‘jsfile.js');  *Need a config change on update (for now)</vt:lpstr>
      <vt:lpstr>Auth Part 1: Custom</vt:lpstr>
      <vt:lpstr>Pass creds in Validate Hash your salt Create a JWT</vt:lpstr>
      <vt:lpstr>Part 1: The Helpers</vt:lpstr>
      <vt:lpstr>Part 2: The Work</vt:lpstr>
      <vt:lpstr>Part 3: Signing In</vt:lpstr>
      <vt:lpstr>…or just use Auth0 http://aka.ms/authZeroZumo  Check out  Who’s that User? – Friday @ 2pm</vt:lpstr>
      <vt:lpstr>Auth Part 2: Identity Caching</vt:lpstr>
      <vt:lpstr>Storing Credentials in .NET</vt:lpstr>
      <vt:lpstr>Getting and Setting Credentials</vt:lpstr>
      <vt:lpstr>Auth Part 3: Expired Tokens</vt:lpstr>
      <vt:lpstr>Expiration Flow</vt:lpstr>
      <vt:lpstr>DelegationHandlers (again)</vt:lpstr>
      <vt:lpstr>ServiceFilter (iOS)</vt:lpstr>
      <vt:lpstr>Auth Demo</vt:lpstr>
      <vt:lpstr>One-to-Many</vt:lpstr>
      <vt:lpstr>Client Server</vt:lpstr>
      <vt:lpstr>Client</vt:lpstr>
      <vt:lpstr>Server 1</vt:lpstr>
      <vt:lpstr>Server 2</vt:lpstr>
      <vt:lpstr>Remember API call #s when  considering client side one-to-many</vt:lpstr>
      <vt:lpstr>Paging Data</vt:lpstr>
      <vt:lpstr>Client Server</vt:lpstr>
      <vt:lpstr>Client</vt:lpstr>
      <vt:lpstr>Server Scripts</vt:lpstr>
      <vt:lpstr>On-Prem</vt:lpstr>
      <vt:lpstr>On-Prem Solutions in Windows Azure</vt:lpstr>
      <vt:lpstr>Service Bus Relays</vt:lpstr>
      <vt:lpstr>Point-to-Site VPNs</vt:lpstr>
      <vt:lpstr>Site-to-Site Connectivity</vt:lpstr>
      <vt:lpstr>Links for more</vt:lpstr>
      <vt:lpstr>Resources</vt:lpstr>
      <vt:lpstr>Mobile Services at Build</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Protips for Windows Azure Mobile Services </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2</cp:revision>
  <dcterms:created xsi:type="dcterms:W3CDTF">2013-06-28T00:49:48Z</dcterms:created>
  <dcterms:modified xsi:type="dcterms:W3CDTF">2013-06-28T01:04:18Z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