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330" r:id="rId5"/>
    <p:sldMasterId id="2147484345" r:id="rId6"/>
    <p:sldMasterId id="2147484364" r:id="rId7"/>
    <p:sldMasterId id="2147484379" r:id="rId8"/>
    <p:sldMasterId id="2147484396" r:id="rId9"/>
    <p:sldMasterId id="2147484410" r:id="rId10"/>
  </p:sldMasterIdLst>
  <p:notesMasterIdLst>
    <p:notesMasterId r:id="rId30"/>
  </p:notesMasterIdLst>
  <p:handoutMasterIdLst>
    <p:handoutMasterId r:id="rId31"/>
  </p:handoutMasterIdLst>
  <p:sldIdLst>
    <p:sldId id="1117" r:id="rId11"/>
    <p:sldId id="1118" r:id="rId12"/>
    <p:sldId id="1119" r:id="rId13"/>
    <p:sldId id="1120" r:id="rId14"/>
    <p:sldId id="1121" r:id="rId15"/>
    <p:sldId id="1122" r:id="rId16"/>
    <p:sldId id="1123" r:id="rId17"/>
    <p:sldId id="1124" r:id="rId18"/>
    <p:sldId id="1125" r:id="rId19"/>
    <p:sldId id="1126" r:id="rId20"/>
    <p:sldId id="1127" r:id="rId21"/>
    <p:sldId id="1128" r:id="rId22"/>
    <p:sldId id="1129" r:id="rId23"/>
    <p:sldId id="1130" r:id="rId24"/>
    <p:sldId id="1131" r:id="rId25"/>
    <p:sldId id="1132" r:id="rId26"/>
    <p:sldId id="1133" r:id="rId27"/>
    <p:sldId id="1137" r:id="rId28"/>
    <p:sldId id="1134" r:id="rId29"/>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E60AC486-1BAF-498A-9A57-7A5A1B7BADB5}">
          <p14:sldIdLst>
            <p14:sldId id="1117"/>
            <p14:sldId id="1118"/>
            <p14:sldId id="1119"/>
            <p14:sldId id="1120"/>
            <p14:sldId id="1121"/>
            <p14:sldId id="1122"/>
            <p14:sldId id="1123"/>
            <p14:sldId id="1124"/>
            <p14:sldId id="1125"/>
            <p14:sldId id="1126"/>
            <p14:sldId id="1127"/>
            <p14:sldId id="1128"/>
            <p14:sldId id="1129"/>
            <p14:sldId id="1130"/>
            <p14:sldId id="1131"/>
            <p14:sldId id="1132"/>
            <p14:sldId id="1133"/>
            <p14:sldId id="1137"/>
            <p14:sldId id="1134"/>
          </p14:sldIdLst>
        </p14:section>
        <p14:section name="Build Template" id="{D88B19E0-7F40-4EB1-BF25-B9D8E02B1AB4}">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90110" autoAdjust="0"/>
  </p:normalViewPr>
  <p:slideViewPr>
    <p:cSldViewPr>
      <p:cViewPr varScale="1">
        <p:scale>
          <a:sx n="91" d="100"/>
          <a:sy n="91" d="100"/>
        </p:scale>
        <p:origin x="1614" y="7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7C3F3C6-2170-4BBC-ABE5-53C8C725BA6C}"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9241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11:01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375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BCBDAA4-F12D-48AC-9B6E-5BF30257C82D}"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362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B1812D-83E9-4F50-8DC1-F1E3EAC9621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1873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7CFF862-B099-45AD-A14C-E93869AC35F1}"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7669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2A5634B-7C0A-4079-858C-520513164B3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3490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9ED5803-602C-4704-B21D-46439BD77A37}"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1945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F16FED-D036-4C0F-B32F-30718094F0ED}"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6213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EB0856-B02E-42D7-A50D-65ED8A505FF5}"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8028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099E62-0F32-400C-96ED-8910D93D3E6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4879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80713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02828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50896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93247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147599882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443232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724866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7483766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76838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90766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1132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21930429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2764063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57410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4678699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87139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94280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43528312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97137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43352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417876696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5908742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61776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617944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91857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70158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4448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7112995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883404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326199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401790588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7320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182880" tIns="146304" rIns="182880" bIns="146304">
            <a:noAutofit/>
          </a:bodyPr>
          <a:lstStyle>
            <a:lvl1pPr>
              <a:defRPr sz="3599">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8166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224954539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0409485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596054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440714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03919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71047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53732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4687268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55789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02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681531"/>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517114"/>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6619557"/>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74448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43310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3"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060975475"/>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060720830"/>
      </p:ext>
    </p:extLst>
  </p:cSld>
  <p:clrMap bg1="dk1" tx1="lt1" bg2="dk2" tx2="lt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 id="2147484409"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537397967"/>
      </p:ext>
    </p:extLst>
  </p:cSld>
  <p:clrMap bg1="dk1" tx1="lt1" bg2="dk2" tx2="lt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 id="2147484427" r:id="rId17"/>
  </p:sldLayoutIdLst>
  <p:timing>
    <p:tnLst>
      <p:par>
        <p:cTn id="1" dur="indefinite" restart="never" nodeType="tmRoot"/>
      </p:par>
    </p:tnLst>
  </p:timing>
  <p:txStyles>
    <p:titleStyle>
      <a:lvl1pPr algn="l" defTabSz="913991" rtl="0" eaLnBrk="1" latinLnBrk="0" hangingPunct="1">
        <a:spcBef>
          <a:spcPct val="0"/>
        </a:spcBef>
        <a:buNone/>
        <a:defRPr sz="4799"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hyperlink" Target="http://blogs.msdn.com/officeapps/" TargetMode="External"/><Relationship Id="rId2" Type="http://schemas.openxmlformats.org/officeDocument/2006/relationships/hyperlink" Target="http://dev.office.com/" TargetMode="External"/><Relationship Id="rId1" Type="http://schemas.openxmlformats.org/officeDocument/2006/relationships/slideLayout" Target="../slideLayouts/slideLayout84.xml"/><Relationship Id="rId6" Type="http://schemas.openxmlformats.org/officeDocument/2006/relationships/image" Target="../media/image23.png"/><Relationship Id="rId5" Type="http://schemas.openxmlformats.org/officeDocument/2006/relationships/hyperlink" Target="http://blogs.msdn.com/donovanf" TargetMode="External"/><Relationship Id="rId4" Type="http://schemas.openxmlformats.org/officeDocument/2006/relationships/hyperlink" Target="http://social.msdn.microsoft.com/Forums/officeapp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530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923505" cy="912813"/>
          </a:xfrm>
        </p:spPr>
        <p:txBody>
          <a:bodyPr/>
          <a:lstStyle/>
          <a:p>
            <a:r>
              <a:rPr lang="en-US" dirty="0" smtClean="0"/>
              <a:t>Contoso Real Estate – </a:t>
            </a:r>
            <a:r>
              <a:rPr lang="en-US" dirty="0" err="1" smtClean="0"/>
              <a:t>SaaS</a:t>
            </a:r>
            <a:r>
              <a:rPr lang="en-US" dirty="0" smtClean="0"/>
              <a:t> Apps for Office</a:t>
            </a:r>
            <a:endParaRPr lang="en-US" dirty="0"/>
          </a:p>
        </p:txBody>
      </p:sp>
      <p:sp>
        <p:nvSpPr>
          <p:cNvPr id="5" name="Rectangle 4"/>
          <p:cNvSpPr/>
          <p:nvPr/>
        </p:nvSpPr>
        <p:spPr bwMode="auto">
          <a:xfrm>
            <a:off x="811726" y="1472904"/>
            <a:ext cx="6549511" cy="4996158"/>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507"/>
          <a:stretch/>
        </p:blipFill>
        <p:spPr>
          <a:xfrm>
            <a:off x="1166769" y="3006605"/>
            <a:ext cx="482471" cy="50793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2507"/>
          <a:stretch/>
        </p:blipFill>
        <p:spPr>
          <a:xfrm>
            <a:off x="1179598" y="4055253"/>
            <a:ext cx="482472" cy="50793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2507"/>
          <a:stretch/>
        </p:blipFill>
        <p:spPr>
          <a:xfrm>
            <a:off x="4008437" y="2532126"/>
            <a:ext cx="482471" cy="507936"/>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51213"/>
          <a:stretch/>
        </p:blipFill>
        <p:spPr>
          <a:xfrm>
            <a:off x="1166769" y="5008141"/>
            <a:ext cx="508130" cy="520766"/>
          </a:xfrm>
          <a:prstGeom prst="rect">
            <a:avLst/>
          </a:prstGeom>
        </p:spPr>
      </p:pic>
      <p:grpSp>
        <p:nvGrpSpPr>
          <p:cNvPr id="44" name="Group 43"/>
          <p:cNvGrpSpPr/>
          <p:nvPr/>
        </p:nvGrpSpPr>
        <p:grpSpPr>
          <a:xfrm>
            <a:off x="7910398" y="1290441"/>
            <a:ext cx="1997980" cy="1611928"/>
            <a:chOff x="7910398" y="1290441"/>
            <a:chExt cx="1997980" cy="161192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0398" y="1290441"/>
              <a:ext cx="1997980" cy="922144"/>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7811" y="1820862"/>
              <a:ext cx="1108530" cy="652369"/>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37811" y="2278062"/>
              <a:ext cx="1200873" cy="624307"/>
            </a:xfrm>
            <a:prstGeom prst="rect">
              <a:avLst/>
            </a:prstGeom>
          </p:spPr>
        </p:pic>
      </p:gr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5819" y="1428057"/>
            <a:ext cx="3841213" cy="1002405"/>
          </a:xfrm>
          <a:prstGeom prst="rect">
            <a:avLst/>
          </a:prstGeom>
        </p:spPr>
      </p:pic>
      <p:sp>
        <p:nvSpPr>
          <p:cNvPr id="19" name="TextBox 18"/>
          <p:cNvSpPr txBox="1"/>
          <p:nvPr/>
        </p:nvSpPr>
        <p:spPr>
          <a:xfrm>
            <a:off x="4507297" y="2601428"/>
            <a:ext cx="1217000"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Web sites</a:t>
            </a:r>
          </a:p>
        </p:txBody>
      </p:sp>
      <p:sp>
        <p:nvSpPr>
          <p:cNvPr id="20" name="TextBox 19"/>
          <p:cNvSpPr txBox="1"/>
          <p:nvPr/>
        </p:nvSpPr>
        <p:spPr>
          <a:xfrm>
            <a:off x="1735089" y="3075907"/>
            <a:ext cx="1721049" cy="369332"/>
          </a:xfrm>
          <a:prstGeom prst="rect">
            <a:avLst/>
          </a:prstGeom>
          <a:noFill/>
        </p:spPr>
        <p:txBody>
          <a:bodyPr wrap="none" rtlCol="0">
            <a:spAutoFit/>
          </a:bodyPr>
          <a:lstStyle/>
          <a:p>
            <a:r>
              <a:rPr lang="en-US" cap="all" dirty="0" err="1" smtClean="0">
                <a:solidFill>
                  <a:srgbClr val="FFFFFF"/>
                </a:solidFill>
                <a:latin typeface="Arial Narrow" panose="020B0606020202030204" pitchFamily="34" charset="0"/>
              </a:rPr>
              <a:t>Sql</a:t>
            </a:r>
            <a:r>
              <a:rPr lang="en-US" cap="all" dirty="0" smtClean="0">
                <a:solidFill>
                  <a:srgbClr val="FFFFFF"/>
                </a:solidFill>
                <a:latin typeface="Arial Narrow" panose="020B0606020202030204" pitchFamily="34" charset="0"/>
              </a:rPr>
              <a:t> databases</a:t>
            </a:r>
          </a:p>
        </p:txBody>
      </p:sp>
      <p:sp>
        <p:nvSpPr>
          <p:cNvPr id="21" name="TextBox 20"/>
          <p:cNvSpPr txBox="1"/>
          <p:nvPr/>
        </p:nvSpPr>
        <p:spPr>
          <a:xfrm>
            <a:off x="1735089" y="4124555"/>
            <a:ext cx="1107932"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storage</a:t>
            </a:r>
          </a:p>
        </p:txBody>
      </p:sp>
      <p:sp>
        <p:nvSpPr>
          <p:cNvPr id="22" name="TextBox 21"/>
          <p:cNvSpPr txBox="1"/>
          <p:nvPr/>
        </p:nvSpPr>
        <p:spPr>
          <a:xfrm>
            <a:off x="1735089" y="5083858"/>
            <a:ext cx="2029595"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Active directory</a:t>
            </a:r>
          </a:p>
        </p:txBody>
      </p:sp>
      <p:sp>
        <p:nvSpPr>
          <p:cNvPr id="23" name="Rectangle 22"/>
          <p:cNvSpPr/>
          <p:nvPr/>
        </p:nvSpPr>
        <p:spPr bwMode="auto">
          <a:xfrm>
            <a:off x="4581726" y="3075907"/>
            <a:ext cx="2322311" cy="2834693"/>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877840" y="3514541"/>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1877840" y="4530467"/>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1877840" y="5484645"/>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a:gradFill>
                  <a:gsLst>
                    <a:gs pos="0">
                      <a:srgbClr val="FFFFFF"/>
                    </a:gs>
                    <a:gs pos="100000">
                      <a:srgbClr val="FFFFFF"/>
                    </a:gs>
                  </a:gsLst>
                  <a:lin ang="5400000" scaled="0"/>
                </a:gradFill>
                <a:ea typeface="Segoe UI" pitchFamily="34" charset="0"/>
                <a:cs typeface="Segoe UI" pitchFamily="34" charset="0"/>
              </a:rPr>
              <a:t>dpeospmicrosoft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flipH="1">
            <a:off x="4618037" y="3644959"/>
            <a:ext cx="2362200" cy="2062103"/>
          </a:xfrm>
          <a:prstGeom prst="rect">
            <a:avLst/>
          </a:prstGeom>
          <a:noFill/>
        </p:spPr>
        <p:txBody>
          <a:bodyPr wrap="square" rtlCol="0">
            <a:spAutoFit/>
          </a:bodyPr>
          <a:lstStyle/>
          <a:p>
            <a:r>
              <a:rPr lang="en-US" sz="1600" dirty="0" smtClean="0">
                <a:solidFill>
                  <a:srgbClr val="FFFFFF"/>
                </a:solidFill>
              </a:rPr>
              <a:t>MVC4</a:t>
            </a:r>
          </a:p>
          <a:p>
            <a:r>
              <a:rPr lang="en-US" sz="1600" dirty="0" err="1" smtClean="0">
                <a:solidFill>
                  <a:srgbClr val="FFFFFF"/>
                </a:solidFill>
              </a:rPr>
              <a:t>ContosoRealEstate.Web</a:t>
            </a:r>
            <a:endParaRPr lang="en-US" sz="1600" dirty="0" smtClean="0">
              <a:solidFill>
                <a:srgbClr val="FFFFFF"/>
              </a:solidFill>
            </a:endParaRPr>
          </a:p>
          <a:p>
            <a:endParaRPr lang="en-US" sz="1600" dirty="0">
              <a:solidFill>
                <a:srgbClr val="FFFFFF"/>
              </a:solidFill>
            </a:endParaRPr>
          </a:p>
          <a:p>
            <a:r>
              <a:rPr lang="en-US" sz="1600" dirty="0" smtClean="0">
                <a:solidFill>
                  <a:srgbClr val="FFFFFF"/>
                </a:solidFill>
              </a:rPr>
              <a:t>Views</a:t>
            </a:r>
          </a:p>
          <a:p>
            <a:r>
              <a:rPr lang="en-US" sz="1600" dirty="0">
                <a:solidFill>
                  <a:srgbClr val="FFFFFF"/>
                </a:solidFill>
              </a:rPr>
              <a:t> </a:t>
            </a:r>
            <a:r>
              <a:rPr lang="en-US" sz="1600" dirty="0" smtClean="0">
                <a:solidFill>
                  <a:srgbClr val="FFFFFF"/>
                </a:solidFill>
              </a:rPr>
              <a:t>    </a:t>
            </a:r>
            <a:r>
              <a:rPr lang="en-US" sz="1600" dirty="0" err="1" smtClean="0">
                <a:solidFill>
                  <a:srgbClr val="FFFFFF"/>
                </a:solidFill>
              </a:rPr>
              <a:t>MortgageCalculator</a:t>
            </a:r>
            <a:endParaRPr lang="en-US" sz="1600" dirty="0" smtClean="0">
              <a:solidFill>
                <a:srgbClr val="FFFFFF"/>
              </a:solidFill>
            </a:endParaRPr>
          </a:p>
          <a:p>
            <a:r>
              <a:rPr lang="en-US" sz="1600" dirty="0">
                <a:solidFill>
                  <a:srgbClr val="FFFFFF"/>
                </a:solidFill>
              </a:rPr>
              <a:t> </a:t>
            </a:r>
            <a:r>
              <a:rPr lang="en-US" sz="1600" dirty="0" smtClean="0">
                <a:solidFill>
                  <a:srgbClr val="FFFFFF"/>
                </a:solidFill>
              </a:rPr>
              <a:t>    </a:t>
            </a:r>
            <a:r>
              <a:rPr lang="en-US" sz="1600" dirty="0" err="1" smtClean="0">
                <a:solidFill>
                  <a:srgbClr val="FFFFFF"/>
                </a:solidFill>
              </a:rPr>
              <a:t>SearchListings</a:t>
            </a:r>
            <a:endParaRPr lang="en-US" sz="1600" dirty="0" smtClean="0">
              <a:solidFill>
                <a:srgbClr val="FFFFFF"/>
              </a:solidFill>
            </a:endParaRPr>
          </a:p>
          <a:p>
            <a:r>
              <a:rPr lang="en-US" sz="1600" dirty="0">
                <a:solidFill>
                  <a:srgbClr val="FFFFFF"/>
                </a:solidFill>
              </a:rPr>
              <a:t> </a:t>
            </a:r>
            <a:r>
              <a:rPr lang="en-US" sz="1600" dirty="0" smtClean="0">
                <a:solidFill>
                  <a:srgbClr val="FFFFFF"/>
                </a:solidFill>
              </a:rPr>
              <a:t>    _</a:t>
            </a:r>
            <a:r>
              <a:rPr lang="en-US" sz="1600" dirty="0" err="1" smtClean="0">
                <a:solidFill>
                  <a:srgbClr val="FFFFFF"/>
                </a:solidFill>
              </a:rPr>
              <a:t>AppForOfficeLayout</a:t>
            </a:r>
            <a:endParaRPr lang="en-US" sz="1600" dirty="0" smtClean="0">
              <a:solidFill>
                <a:srgbClr val="FFFFFF"/>
              </a:solidFill>
            </a:endParaRPr>
          </a:p>
          <a:p>
            <a:r>
              <a:rPr lang="en-US" sz="1600" dirty="0">
                <a:solidFill>
                  <a:srgbClr val="FFFFFF"/>
                </a:solidFill>
              </a:rPr>
              <a:t> </a:t>
            </a:r>
            <a:r>
              <a:rPr lang="en-US" sz="1600" dirty="0" smtClean="0">
                <a:solidFill>
                  <a:srgbClr val="FFFFFF"/>
                </a:solidFill>
              </a:rPr>
              <a:t>    </a:t>
            </a:r>
          </a:p>
        </p:txBody>
      </p:sp>
      <p:sp>
        <p:nvSpPr>
          <p:cNvPr id="42" name="Text Placeholder 1"/>
          <p:cNvSpPr>
            <a:spLocks noGrp="1"/>
          </p:cNvSpPr>
          <p:nvPr>
            <p:ph type="body" sz="quarter" idx="4294967295"/>
          </p:nvPr>
        </p:nvSpPr>
        <p:spPr>
          <a:xfrm>
            <a:off x="7666037" y="3192462"/>
            <a:ext cx="4953000" cy="914400"/>
          </a:xfrm>
          <a:prstGeom prst="rect">
            <a:avLst/>
          </a:prstGeom>
        </p:spPr>
        <p:txBody>
          <a:bodyPr/>
          <a:lstStyle/>
          <a:p>
            <a:r>
              <a:rPr lang="en-US" b="1" dirty="0" smtClean="0"/>
              <a:t>Apps for Office:</a:t>
            </a:r>
          </a:p>
          <a:p>
            <a:r>
              <a:rPr lang="en-US" dirty="0" err="1" smtClean="0"/>
              <a:t>SaaS</a:t>
            </a:r>
            <a:r>
              <a:rPr lang="en-US" dirty="0" smtClean="0"/>
              <a:t> “companion” apps</a:t>
            </a:r>
          </a:p>
          <a:p>
            <a:r>
              <a:rPr lang="en-US" dirty="0"/>
              <a:t>Land data in Office</a:t>
            </a:r>
          </a:p>
          <a:p>
            <a:r>
              <a:rPr lang="en-US" dirty="0" smtClean="0"/>
              <a:t>Doc template with app</a:t>
            </a:r>
          </a:p>
        </p:txBody>
      </p:sp>
      <p:cxnSp>
        <p:nvCxnSpPr>
          <p:cNvPr id="11" name="Straight Arrow Connector 10"/>
          <p:cNvCxnSpPr>
            <a:endCxn id="15" idx="1"/>
          </p:cNvCxnSpPr>
          <p:nvPr/>
        </p:nvCxnSpPr>
        <p:spPr>
          <a:xfrm flipV="1">
            <a:off x="6047032" y="2147047"/>
            <a:ext cx="2490779" cy="2609834"/>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201450" y="2636738"/>
            <a:ext cx="2376479" cy="2447120"/>
          </a:xfrm>
          <a:prstGeom prst="straightConnector1">
            <a:avLst/>
          </a:prstGeom>
          <a:ln w="190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3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4184649"/>
            <a:ext cx="11887199" cy="912813"/>
          </a:xfrm>
        </p:spPr>
        <p:txBody>
          <a:bodyPr/>
          <a:lstStyle/>
          <a:p>
            <a:r>
              <a:rPr lang="en-US" dirty="0" smtClean="0"/>
              <a:t>Demo </a:t>
            </a:r>
            <a:r>
              <a:rPr lang="en-US" dirty="0"/>
              <a:t/>
            </a:r>
            <a:br>
              <a:rPr lang="en-US" dirty="0"/>
            </a:br>
            <a:r>
              <a:rPr lang="en-US" dirty="0" err="1"/>
              <a:t>SaaS</a:t>
            </a:r>
            <a:r>
              <a:rPr lang="en-US" dirty="0"/>
              <a:t> </a:t>
            </a:r>
            <a:r>
              <a:rPr lang="en-US" dirty="0" smtClean="0"/>
              <a:t>Companion Apps for Office</a:t>
            </a:r>
            <a:br>
              <a:rPr lang="en-US" dirty="0" smtClean="0"/>
            </a:br>
            <a:r>
              <a:rPr lang="en-US" dirty="0" smtClean="0"/>
              <a:t>and Code Drill-down </a:t>
            </a:r>
            <a:endParaRPr lang="en-US" dirty="0"/>
          </a:p>
        </p:txBody>
      </p:sp>
      <p:pic>
        <p:nvPicPr>
          <p:cNvPr id="5" name="Picture 4"/>
          <p:cNvPicPr>
            <a:picLocks noChangeAspect="1"/>
          </p:cNvPicPr>
          <p:nvPr/>
        </p:nvPicPr>
        <p:blipFill>
          <a:blip r:embed="rId3"/>
          <a:stretch>
            <a:fillRect/>
          </a:stretch>
        </p:blipFill>
        <p:spPr>
          <a:xfrm>
            <a:off x="6301881" y="299674"/>
            <a:ext cx="5829793" cy="3726609"/>
          </a:xfrm>
          <a:prstGeom prst="rect">
            <a:avLst/>
          </a:prstGeom>
          <a:effectLst>
            <a:reflection blurRad="6350" stA="52000" endA="300" endPos="35000" dir="5400000" sy="-100000" algn="bl" rotWithShape="0"/>
          </a:effectLst>
        </p:spPr>
      </p:pic>
      <p:pic>
        <p:nvPicPr>
          <p:cNvPr id="6" name="Picture 5"/>
          <p:cNvPicPr>
            <a:picLocks noChangeAspect="1"/>
          </p:cNvPicPr>
          <p:nvPr/>
        </p:nvPicPr>
        <p:blipFill>
          <a:blip r:embed="rId4"/>
          <a:stretch>
            <a:fillRect/>
          </a:stretch>
        </p:blipFill>
        <p:spPr>
          <a:xfrm>
            <a:off x="307975" y="299674"/>
            <a:ext cx="5829793" cy="3533781"/>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419908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8450"/>
            <a:ext cx="12314237" cy="912813"/>
          </a:xfrm>
        </p:spPr>
        <p:txBody>
          <a:bodyPr/>
          <a:lstStyle/>
          <a:p>
            <a:r>
              <a:rPr lang="en-US" dirty="0" smtClean="0"/>
              <a:t>Contoso Real Estate – </a:t>
            </a:r>
            <a:r>
              <a:rPr lang="en-US" dirty="0" err="1" smtClean="0"/>
              <a:t>SaaS</a:t>
            </a:r>
            <a:r>
              <a:rPr lang="en-US" dirty="0" smtClean="0"/>
              <a:t> App for SharePoint</a:t>
            </a:r>
            <a:endParaRPr lang="en-US" dirty="0"/>
          </a:p>
        </p:txBody>
      </p:sp>
      <p:sp>
        <p:nvSpPr>
          <p:cNvPr id="5" name="Rectangle 4"/>
          <p:cNvSpPr/>
          <p:nvPr/>
        </p:nvSpPr>
        <p:spPr bwMode="auto">
          <a:xfrm>
            <a:off x="811726" y="1472904"/>
            <a:ext cx="6549511" cy="4996158"/>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507"/>
          <a:stretch/>
        </p:blipFill>
        <p:spPr>
          <a:xfrm>
            <a:off x="1166769" y="3006605"/>
            <a:ext cx="482471" cy="50793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2507"/>
          <a:stretch/>
        </p:blipFill>
        <p:spPr>
          <a:xfrm>
            <a:off x="1179598" y="4055253"/>
            <a:ext cx="482472" cy="50793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2507"/>
          <a:stretch/>
        </p:blipFill>
        <p:spPr>
          <a:xfrm>
            <a:off x="4008437" y="2532126"/>
            <a:ext cx="482471" cy="507936"/>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51213"/>
          <a:stretch/>
        </p:blipFill>
        <p:spPr>
          <a:xfrm>
            <a:off x="1166769" y="5008141"/>
            <a:ext cx="508130" cy="520766"/>
          </a:xfrm>
          <a:prstGeom prst="rect">
            <a:avLst/>
          </a:prstGeom>
        </p:spPr>
      </p:pic>
      <p:grpSp>
        <p:nvGrpSpPr>
          <p:cNvPr id="9" name="Group 8"/>
          <p:cNvGrpSpPr/>
          <p:nvPr/>
        </p:nvGrpSpPr>
        <p:grpSpPr>
          <a:xfrm>
            <a:off x="7910398" y="2883678"/>
            <a:ext cx="3870439" cy="3571236"/>
            <a:chOff x="7910398" y="2883678"/>
            <a:chExt cx="3870439" cy="3571236"/>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0398" y="2883678"/>
              <a:ext cx="2651239" cy="918384"/>
            </a:xfrm>
            <a:prstGeom prst="rect">
              <a:avLst/>
            </a:prstGeom>
          </p:spPr>
        </p:pic>
        <p:sp>
          <p:nvSpPr>
            <p:cNvPr id="17" name="Rectangle 16"/>
            <p:cNvSpPr/>
            <p:nvPr/>
          </p:nvSpPr>
          <p:spPr bwMode="auto">
            <a:xfrm>
              <a:off x="8732837" y="3624195"/>
              <a:ext cx="3048000" cy="2830719"/>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1350" y="3573462"/>
              <a:ext cx="1912286" cy="607694"/>
            </a:xfrm>
            <a:prstGeom prst="rect">
              <a:avLst/>
            </a:prstGeom>
          </p:spPr>
        </p:pic>
      </p:gr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5819" y="1428057"/>
            <a:ext cx="3841213" cy="1002405"/>
          </a:xfrm>
          <a:prstGeom prst="rect">
            <a:avLst/>
          </a:prstGeom>
        </p:spPr>
      </p:pic>
      <p:sp>
        <p:nvSpPr>
          <p:cNvPr id="19" name="TextBox 18"/>
          <p:cNvSpPr txBox="1"/>
          <p:nvPr/>
        </p:nvSpPr>
        <p:spPr>
          <a:xfrm>
            <a:off x="4507297" y="2601428"/>
            <a:ext cx="1217000"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Web sites</a:t>
            </a:r>
          </a:p>
        </p:txBody>
      </p:sp>
      <p:sp>
        <p:nvSpPr>
          <p:cNvPr id="20" name="TextBox 19"/>
          <p:cNvSpPr txBox="1"/>
          <p:nvPr/>
        </p:nvSpPr>
        <p:spPr>
          <a:xfrm>
            <a:off x="1735089" y="3075907"/>
            <a:ext cx="1721049" cy="369332"/>
          </a:xfrm>
          <a:prstGeom prst="rect">
            <a:avLst/>
          </a:prstGeom>
          <a:noFill/>
        </p:spPr>
        <p:txBody>
          <a:bodyPr wrap="none" rtlCol="0">
            <a:spAutoFit/>
          </a:bodyPr>
          <a:lstStyle/>
          <a:p>
            <a:r>
              <a:rPr lang="en-US" cap="all" dirty="0" err="1" smtClean="0">
                <a:solidFill>
                  <a:srgbClr val="FFFFFF"/>
                </a:solidFill>
                <a:latin typeface="Arial Narrow" panose="020B0606020202030204" pitchFamily="34" charset="0"/>
              </a:rPr>
              <a:t>Sql</a:t>
            </a:r>
            <a:r>
              <a:rPr lang="en-US" cap="all" dirty="0" smtClean="0">
                <a:solidFill>
                  <a:srgbClr val="FFFFFF"/>
                </a:solidFill>
                <a:latin typeface="Arial Narrow" panose="020B0606020202030204" pitchFamily="34" charset="0"/>
              </a:rPr>
              <a:t> databases</a:t>
            </a:r>
          </a:p>
        </p:txBody>
      </p:sp>
      <p:sp>
        <p:nvSpPr>
          <p:cNvPr id="21" name="TextBox 20"/>
          <p:cNvSpPr txBox="1"/>
          <p:nvPr/>
        </p:nvSpPr>
        <p:spPr>
          <a:xfrm>
            <a:off x="1735089" y="4124555"/>
            <a:ext cx="1107932"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storage</a:t>
            </a:r>
          </a:p>
        </p:txBody>
      </p:sp>
      <p:sp>
        <p:nvSpPr>
          <p:cNvPr id="22" name="TextBox 21"/>
          <p:cNvSpPr txBox="1"/>
          <p:nvPr/>
        </p:nvSpPr>
        <p:spPr>
          <a:xfrm>
            <a:off x="1735089" y="5083858"/>
            <a:ext cx="2029595"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Active directory</a:t>
            </a:r>
          </a:p>
        </p:txBody>
      </p:sp>
      <p:sp>
        <p:nvSpPr>
          <p:cNvPr id="23" name="Rectangle 22"/>
          <p:cNvSpPr/>
          <p:nvPr/>
        </p:nvSpPr>
        <p:spPr bwMode="auto">
          <a:xfrm>
            <a:off x="4581726" y="3075907"/>
            <a:ext cx="2322311" cy="2834693"/>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877840" y="3514541"/>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1877840" y="4530467"/>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1877840" y="5484645"/>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a:gradFill>
                  <a:gsLst>
                    <a:gs pos="0">
                      <a:srgbClr val="FFFFFF"/>
                    </a:gs>
                    <a:gs pos="100000">
                      <a:srgbClr val="FFFFFF"/>
                    </a:gs>
                  </a:gsLst>
                  <a:lin ang="5400000" scaled="0"/>
                </a:gradFill>
                <a:ea typeface="Segoe UI" pitchFamily="34" charset="0"/>
                <a:cs typeface="Segoe UI" pitchFamily="34" charset="0"/>
              </a:rPr>
              <a:t>dpeospmicrosoft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9037637" y="4212509"/>
            <a:ext cx="2459713" cy="1522859"/>
            <a:chOff x="9037637" y="4212509"/>
            <a:chExt cx="2459713" cy="1522859"/>
          </a:xfrm>
        </p:grpSpPr>
        <p:sp>
          <p:nvSpPr>
            <p:cNvPr id="27" name="Rectangle 26"/>
            <p:cNvSpPr/>
            <p:nvPr/>
          </p:nvSpPr>
          <p:spPr bwMode="auto">
            <a:xfrm>
              <a:off x="9037637" y="4212509"/>
              <a:ext cx="2459713" cy="356562"/>
            </a:xfrm>
            <a:prstGeom prst="rect">
              <a:avLst/>
            </a:prstGeom>
            <a:solidFill>
              <a:schemeClr val="accent1">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1"/>
            <a:lstStyle/>
            <a:p>
              <a:pPr algn="ctr" defTabSz="932406"/>
              <a:r>
                <a:rPr lang="en-US" sz="1400" spc="-102" dirty="0" smtClean="0">
                  <a:gradFill>
                    <a:gsLst>
                      <a:gs pos="0">
                        <a:srgbClr val="FFFFFF"/>
                      </a:gs>
                      <a:gs pos="100000">
                        <a:srgbClr val="FFFFFF"/>
                      </a:gs>
                    </a:gsLst>
                    <a:lin ang="5400000" scaled="0"/>
                  </a:gradFill>
                  <a:ea typeface="Segoe UI" pitchFamily="34" charset="0"/>
                  <a:cs typeface="Segoe UI" pitchFamily="34" charset="0"/>
                </a:rPr>
                <a:t>Customers List</a:t>
              </a:r>
              <a:endParaRPr lang="en-US" sz="1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9037637" y="4609539"/>
              <a:ext cx="2459713" cy="356562"/>
            </a:xfrm>
            <a:prstGeom prst="rect">
              <a:avLst/>
            </a:prstGeom>
            <a:solidFill>
              <a:schemeClr val="accent1">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1"/>
            <a:lstStyle/>
            <a:p>
              <a:pPr algn="ctr" defTabSz="932406"/>
              <a:r>
                <a:rPr lang="en-US" sz="1400" spc="-102" dirty="0" smtClean="0">
                  <a:gradFill>
                    <a:gsLst>
                      <a:gs pos="0">
                        <a:srgbClr val="FFFFFF"/>
                      </a:gs>
                      <a:gs pos="100000">
                        <a:srgbClr val="FFFFFF"/>
                      </a:gs>
                    </a:gsLst>
                    <a:lin ang="5400000" scaled="0"/>
                  </a:gradFill>
                  <a:ea typeface="Segoe UI" pitchFamily="34" charset="0"/>
                  <a:cs typeface="Segoe UI" pitchFamily="34" charset="0"/>
                </a:rPr>
                <a:t>Mortgage </a:t>
              </a:r>
              <a:r>
                <a:rPr lang="en-US" sz="1400" spc="-102" dirty="0" err="1" smtClean="0">
                  <a:gradFill>
                    <a:gsLst>
                      <a:gs pos="0">
                        <a:srgbClr val="FFFFFF"/>
                      </a:gs>
                      <a:gs pos="100000">
                        <a:srgbClr val="FFFFFF"/>
                      </a:gs>
                    </a:gsLst>
                    <a:lin ang="5400000" scaled="0"/>
                  </a:gradFill>
                  <a:ea typeface="Segoe UI" pitchFamily="34" charset="0"/>
                  <a:cs typeface="Segoe UI" pitchFamily="34" charset="0"/>
                </a:rPr>
                <a:t>Calc</a:t>
              </a:r>
              <a:r>
                <a:rPr lang="en-US" sz="1400" spc="-102" dirty="0" smtClean="0">
                  <a:gradFill>
                    <a:gsLst>
                      <a:gs pos="0">
                        <a:srgbClr val="FFFFFF"/>
                      </a:gs>
                      <a:gs pos="100000">
                        <a:srgbClr val="FFFFFF"/>
                      </a:gs>
                    </a:gsLst>
                    <a:lin ang="5400000" scaled="0"/>
                  </a:gradFill>
                  <a:ea typeface="Segoe UI" pitchFamily="34" charset="0"/>
                  <a:cs typeface="Segoe UI" pitchFamily="34" charset="0"/>
                </a:rPr>
                <a:t> Document Library</a:t>
              </a:r>
              <a:endParaRPr lang="en-US" sz="1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9037637" y="4989906"/>
              <a:ext cx="2459713" cy="356562"/>
            </a:xfrm>
            <a:prstGeom prst="rect">
              <a:avLst/>
            </a:prstGeom>
            <a:solidFill>
              <a:schemeClr val="accent1">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1"/>
            <a:lstStyle/>
            <a:p>
              <a:pPr algn="ctr" defTabSz="932406"/>
              <a:r>
                <a:rPr lang="en-US" sz="1400" spc="-102" dirty="0" smtClean="0">
                  <a:gradFill>
                    <a:gsLst>
                      <a:gs pos="0">
                        <a:srgbClr val="FFFFFF"/>
                      </a:gs>
                      <a:gs pos="100000">
                        <a:srgbClr val="FFFFFF"/>
                      </a:gs>
                    </a:gsLst>
                    <a:lin ang="5400000" scaled="0"/>
                  </a:gradFill>
                  <a:ea typeface="Segoe UI" pitchFamily="34" charset="0"/>
                  <a:cs typeface="Segoe UI" pitchFamily="34" charset="0"/>
                </a:rPr>
                <a:t>Real Estate Flyer Document Library</a:t>
              </a:r>
              <a:endParaRPr lang="en-US" sz="1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9037637" y="5378806"/>
              <a:ext cx="2459713" cy="356562"/>
            </a:xfrm>
            <a:prstGeom prst="rect">
              <a:avLst/>
            </a:prstGeom>
            <a:solidFill>
              <a:schemeClr val="accent1">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1"/>
            <a:lstStyle/>
            <a:p>
              <a:pPr algn="ctr" defTabSz="932406"/>
              <a:r>
                <a:rPr lang="en-US" sz="1400" spc="-102" dirty="0" smtClean="0">
                  <a:gradFill>
                    <a:gsLst>
                      <a:gs pos="0">
                        <a:srgbClr val="FFFFFF"/>
                      </a:gs>
                      <a:gs pos="100000">
                        <a:srgbClr val="FFFFFF"/>
                      </a:gs>
                    </a:gsLst>
                    <a:lin ang="5400000" scaled="0"/>
                  </a:gradFill>
                  <a:ea typeface="Segoe UI" pitchFamily="34" charset="0"/>
                  <a:cs typeface="Segoe UI" pitchFamily="34" charset="0"/>
                </a:rPr>
                <a:t>Customer Selection List</a:t>
              </a:r>
              <a:endParaRPr lang="en-US" sz="14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31" name="Rectangle 30"/>
          <p:cNvSpPr/>
          <p:nvPr/>
        </p:nvSpPr>
        <p:spPr bwMode="auto">
          <a:xfrm>
            <a:off x="9037637" y="5851710"/>
            <a:ext cx="2459713" cy="483081"/>
          </a:xfrm>
          <a:prstGeom prst="rect">
            <a:avLst/>
          </a:prstGeom>
          <a:solidFill>
            <a:schemeClr val="accent3">
              <a:lumMod val="5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1"/>
          <a:lstStyle/>
          <a:p>
            <a:pPr algn="ctr" defTabSz="932406"/>
            <a:r>
              <a:rPr lang="en-US" sz="1400" spc="-102" dirty="0" smtClean="0">
                <a:gradFill>
                  <a:gsLst>
                    <a:gs pos="0">
                      <a:srgbClr val="FFFFFF"/>
                    </a:gs>
                    <a:gs pos="100000">
                      <a:srgbClr val="FFFFFF"/>
                    </a:gs>
                  </a:gsLst>
                  <a:lin ang="5400000" scaled="0"/>
                </a:gradFill>
                <a:ea typeface="Segoe UI" pitchFamily="34" charset="0"/>
                <a:cs typeface="Segoe UI" pitchFamily="34" charset="0"/>
              </a:rPr>
              <a:t>Listing Search Mash-up</a:t>
            </a:r>
            <a:endParaRPr lang="en-US" sz="1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flipH="1">
            <a:off x="4618037" y="3644959"/>
            <a:ext cx="2362200" cy="1569660"/>
          </a:xfrm>
          <a:prstGeom prst="rect">
            <a:avLst/>
          </a:prstGeom>
          <a:noFill/>
        </p:spPr>
        <p:txBody>
          <a:bodyPr wrap="square" rtlCol="0">
            <a:spAutoFit/>
          </a:bodyPr>
          <a:lstStyle/>
          <a:p>
            <a:r>
              <a:rPr lang="en-US" sz="1600" dirty="0" smtClean="0">
                <a:solidFill>
                  <a:srgbClr val="FFFFFF"/>
                </a:solidFill>
              </a:rPr>
              <a:t>MVC4</a:t>
            </a:r>
          </a:p>
          <a:p>
            <a:r>
              <a:rPr lang="en-US" sz="1600" dirty="0" err="1" smtClean="0">
                <a:solidFill>
                  <a:srgbClr val="FFFFFF"/>
                </a:solidFill>
              </a:rPr>
              <a:t>ContosoRealEstate.Web</a:t>
            </a:r>
            <a:endParaRPr lang="en-US" sz="1600" dirty="0" smtClean="0">
              <a:solidFill>
                <a:srgbClr val="FFFFFF"/>
              </a:solidFill>
            </a:endParaRPr>
          </a:p>
          <a:p>
            <a:endParaRPr lang="en-US" sz="1600" dirty="0">
              <a:solidFill>
                <a:srgbClr val="FFFFFF"/>
              </a:solidFill>
            </a:endParaRPr>
          </a:p>
          <a:p>
            <a:r>
              <a:rPr lang="en-US" sz="1600" dirty="0" smtClean="0">
                <a:solidFill>
                  <a:srgbClr val="FFFFFF"/>
                </a:solidFill>
              </a:rPr>
              <a:t>Views</a:t>
            </a:r>
          </a:p>
          <a:p>
            <a:r>
              <a:rPr lang="en-US" sz="1600" dirty="0">
                <a:solidFill>
                  <a:srgbClr val="FFFFFF"/>
                </a:solidFill>
              </a:rPr>
              <a:t> </a:t>
            </a:r>
            <a:r>
              <a:rPr lang="en-US" sz="1600" dirty="0" smtClean="0">
                <a:solidFill>
                  <a:srgbClr val="FFFFFF"/>
                </a:solidFill>
              </a:rPr>
              <a:t>   </a:t>
            </a:r>
            <a:r>
              <a:rPr lang="en-US" sz="1600" dirty="0" err="1" smtClean="0">
                <a:solidFill>
                  <a:srgbClr val="FFFFFF"/>
                </a:solidFill>
              </a:rPr>
              <a:t>SharePointSearch</a:t>
            </a:r>
            <a:endParaRPr lang="en-US" sz="1600" dirty="0" smtClean="0">
              <a:solidFill>
                <a:srgbClr val="FFFFFF"/>
              </a:solidFill>
            </a:endParaRPr>
          </a:p>
          <a:p>
            <a:r>
              <a:rPr lang="en-US" sz="1600" dirty="0">
                <a:solidFill>
                  <a:srgbClr val="FFFFFF"/>
                </a:solidFill>
              </a:rPr>
              <a:t> </a:t>
            </a:r>
            <a:r>
              <a:rPr lang="en-US" sz="1600" dirty="0" smtClean="0">
                <a:solidFill>
                  <a:srgbClr val="FFFFFF"/>
                </a:solidFill>
              </a:rPr>
              <a:t> _</a:t>
            </a:r>
            <a:r>
              <a:rPr lang="en-US" sz="1600" dirty="0" err="1" smtClean="0">
                <a:solidFill>
                  <a:srgbClr val="FFFFFF"/>
                </a:solidFill>
              </a:rPr>
              <a:t>SharePointAppLayout</a:t>
            </a:r>
            <a:endParaRPr lang="en-US" sz="1600" dirty="0" smtClean="0">
              <a:solidFill>
                <a:srgbClr val="FFFFFF"/>
              </a:solidFill>
            </a:endParaRPr>
          </a:p>
        </p:txBody>
      </p:sp>
      <p:grpSp>
        <p:nvGrpSpPr>
          <p:cNvPr id="12" name="Group 11"/>
          <p:cNvGrpSpPr/>
          <p:nvPr/>
        </p:nvGrpSpPr>
        <p:grpSpPr>
          <a:xfrm>
            <a:off x="7159291" y="3497262"/>
            <a:ext cx="1293658" cy="838200"/>
            <a:chOff x="7159291" y="3507653"/>
            <a:chExt cx="1293658" cy="838200"/>
          </a:xfrm>
        </p:grpSpPr>
        <p:sp>
          <p:nvSpPr>
            <p:cNvPr id="33" name="Curved Down Arrow 32"/>
            <p:cNvSpPr/>
            <p:nvPr/>
          </p:nvSpPr>
          <p:spPr bwMode="auto">
            <a:xfrm rot="5400000">
              <a:off x="7830893" y="3723797"/>
              <a:ext cx="838200" cy="405912"/>
            </a:xfrm>
            <a:prstGeom prst="curvedDow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Curved Down Arrow 33"/>
            <p:cNvSpPr/>
            <p:nvPr/>
          </p:nvSpPr>
          <p:spPr bwMode="auto">
            <a:xfrm rot="5400000" flipH="1" flipV="1">
              <a:off x="6943147" y="3723797"/>
              <a:ext cx="838200" cy="405912"/>
            </a:xfrm>
            <a:prstGeom prst="curvedDown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35" name="TextBox 34"/>
          <p:cNvSpPr txBox="1"/>
          <p:nvPr/>
        </p:nvSpPr>
        <p:spPr>
          <a:xfrm>
            <a:off x="7437437" y="3666645"/>
            <a:ext cx="764953" cy="461665"/>
          </a:xfrm>
          <a:prstGeom prst="rect">
            <a:avLst/>
          </a:prstGeom>
          <a:noFill/>
        </p:spPr>
        <p:txBody>
          <a:bodyPr wrap="none" rtlCol="0">
            <a:spAutoFit/>
          </a:bodyPr>
          <a:lstStyle/>
          <a:p>
            <a:r>
              <a:rPr lang="en-US" sz="2400" b="1" i="1" dirty="0" smtClean="0">
                <a:solidFill>
                  <a:srgbClr val="00188F">
                    <a:lumMod val="50000"/>
                  </a:srgbClr>
                </a:solidFill>
                <a:effectLst>
                  <a:outerShdw blurRad="38100" dist="38100" dir="2700000" algn="tl">
                    <a:srgbClr val="000000">
                      <a:alpha val="43137"/>
                    </a:srgbClr>
                  </a:outerShdw>
                </a:effectLst>
              </a:rPr>
              <a:t>SSO</a:t>
            </a:r>
          </a:p>
        </p:txBody>
      </p:sp>
      <p:grpSp>
        <p:nvGrpSpPr>
          <p:cNvPr id="18" name="Group 17"/>
          <p:cNvGrpSpPr/>
          <p:nvPr/>
        </p:nvGrpSpPr>
        <p:grpSpPr>
          <a:xfrm>
            <a:off x="7260124" y="5454942"/>
            <a:ext cx="1573825" cy="838200"/>
            <a:chOff x="7260124" y="5454942"/>
            <a:chExt cx="1573825" cy="838200"/>
          </a:xfrm>
        </p:grpSpPr>
        <p:sp>
          <p:nvSpPr>
            <p:cNvPr id="36" name="Curved Down Arrow 35"/>
            <p:cNvSpPr/>
            <p:nvPr/>
          </p:nvSpPr>
          <p:spPr bwMode="auto">
            <a:xfrm rot="5400000">
              <a:off x="8211893" y="5671086"/>
              <a:ext cx="838200" cy="405912"/>
            </a:xfrm>
            <a:prstGeom prst="curvedDow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Curved Down Arrow 36"/>
            <p:cNvSpPr/>
            <p:nvPr/>
          </p:nvSpPr>
          <p:spPr bwMode="auto">
            <a:xfrm rot="5400000" flipH="1" flipV="1">
              <a:off x="7043980" y="5671086"/>
              <a:ext cx="838200" cy="405912"/>
            </a:xfrm>
            <a:prstGeom prst="curvedDownArrow">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 name="Group 42"/>
          <p:cNvGrpSpPr/>
          <p:nvPr/>
        </p:nvGrpSpPr>
        <p:grpSpPr>
          <a:xfrm>
            <a:off x="4008437" y="5613934"/>
            <a:ext cx="4574709" cy="772231"/>
            <a:chOff x="4008437" y="5613934"/>
            <a:chExt cx="4574709" cy="772231"/>
          </a:xfrm>
        </p:grpSpPr>
        <p:sp>
          <p:nvSpPr>
            <p:cNvPr id="38" name="TextBox 37"/>
            <p:cNvSpPr txBox="1"/>
            <p:nvPr/>
          </p:nvSpPr>
          <p:spPr>
            <a:xfrm>
              <a:off x="7468610" y="5613934"/>
              <a:ext cx="1114536" cy="461665"/>
            </a:xfrm>
            <a:prstGeom prst="rect">
              <a:avLst/>
            </a:prstGeom>
            <a:noFill/>
          </p:spPr>
          <p:txBody>
            <a:bodyPr wrap="none" rtlCol="0">
              <a:spAutoFit/>
            </a:bodyPr>
            <a:lstStyle/>
            <a:p>
              <a:r>
                <a:rPr lang="en-US" sz="2400" b="1" i="1" dirty="0" smtClean="0">
                  <a:solidFill>
                    <a:srgbClr val="00188F">
                      <a:lumMod val="50000"/>
                    </a:srgbClr>
                  </a:solidFill>
                  <a:effectLst>
                    <a:outerShdw blurRad="38100" dist="38100" dir="2700000" algn="tl">
                      <a:srgbClr val="000000">
                        <a:alpha val="43137"/>
                      </a:srgbClr>
                    </a:outerShdw>
                  </a:effectLst>
                </a:rPr>
                <a:t>OAuth</a:t>
              </a:r>
            </a:p>
          </p:txBody>
        </p:sp>
        <p:sp>
          <p:nvSpPr>
            <p:cNvPr id="39" name="TextBox 38"/>
            <p:cNvSpPr txBox="1"/>
            <p:nvPr/>
          </p:nvSpPr>
          <p:spPr>
            <a:xfrm>
              <a:off x="4008437" y="6016833"/>
              <a:ext cx="2816284"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Access control service</a:t>
              </a:r>
            </a:p>
          </p:txBody>
        </p:sp>
      </p:grpSp>
      <p:sp>
        <p:nvSpPr>
          <p:cNvPr id="42" name="Text Placeholder 1"/>
          <p:cNvSpPr>
            <a:spLocks noGrp="1"/>
          </p:cNvSpPr>
          <p:nvPr>
            <p:ph type="body" sz="quarter" idx="4294967295"/>
          </p:nvPr>
        </p:nvSpPr>
        <p:spPr>
          <a:xfrm>
            <a:off x="7615620" y="1287462"/>
            <a:ext cx="4953000" cy="914400"/>
          </a:xfrm>
          <a:prstGeom prst="rect">
            <a:avLst/>
          </a:prstGeom>
        </p:spPr>
        <p:txBody>
          <a:bodyPr/>
          <a:lstStyle/>
          <a:p>
            <a:r>
              <a:rPr lang="en-US" b="1" dirty="0" smtClean="0"/>
              <a:t>App for SharePoint:</a:t>
            </a:r>
          </a:p>
          <a:p>
            <a:r>
              <a:rPr lang="en-US" dirty="0" err="1" smtClean="0"/>
              <a:t>SaaS</a:t>
            </a:r>
            <a:r>
              <a:rPr lang="en-US" dirty="0" smtClean="0"/>
              <a:t> “companion” app</a:t>
            </a:r>
          </a:p>
        </p:txBody>
      </p:sp>
      <p:cxnSp>
        <p:nvCxnSpPr>
          <p:cNvPr id="45" name="Straight Arrow Connector 44"/>
          <p:cNvCxnSpPr/>
          <p:nvPr/>
        </p:nvCxnSpPr>
        <p:spPr>
          <a:xfrm>
            <a:off x="6523037" y="4787820"/>
            <a:ext cx="2438400" cy="1056946"/>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subTnLst>
                                    <p:set>
                                      <p:cBhvr override="childStyle">
                                        <p:cTn dur="1" fill="hold" display="0" masterRel="nextClick" afterEffect="1"/>
                                        <p:tgtEl>
                                          <p:spTgt spid="42">
                                            <p:txEl>
                                              <p:pRg st="0" end="0"/>
                                            </p:txEl>
                                          </p:spTgt>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42">
                                            <p:txEl>
                                              <p:pRg st="1" end="1"/>
                                            </p:txEl>
                                          </p:spTgt>
                                        </p:tgtEl>
                                        <p:attrNameLst>
                                          <p:attrName>style.visibility</p:attrName>
                                        </p:attrNameLst>
                                      </p:cBhvr>
                                      <p:to>
                                        <p:strVal val="visible"/>
                                      </p:to>
                                    </p:set>
                                  </p:childTnLst>
                                  <p:subTnLst>
                                    <p:set>
                                      <p:cBhvr override="childStyle">
                                        <p:cTn dur="1" fill="hold" display="0" masterRel="nextClick" afterEffect="1"/>
                                        <p:tgtEl>
                                          <p:spTgt spid="42">
                                            <p:txEl>
                                              <p:pRg st="1" end="1"/>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4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4184649"/>
            <a:ext cx="11887199" cy="2809876"/>
          </a:xfrm>
        </p:spPr>
        <p:txBody>
          <a:bodyPr/>
          <a:lstStyle/>
          <a:p>
            <a:r>
              <a:rPr lang="en-US" dirty="0" smtClean="0"/>
              <a:t>Demo </a:t>
            </a:r>
            <a:r>
              <a:rPr lang="en-US" dirty="0"/>
              <a:t/>
            </a:r>
            <a:br>
              <a:rPr lang="en-US" dirty="0"/>
            </a:br>
            <a:r>
              <a:rPr lang="en-US" dirty="0" err="1"/>
              <a:t>SaaS</a:t>
            </a:r>
            <a:r>
              <a:rPr lang="en-US" dirty="0"/>
              <a:t> </a:t>
            </a:r>
            <a:r>
              <a:rPr lang="en-US" dirty="0" smtClean="0"/>
              <a:t>Companion App for SharePoint</a:t>
            </a:r>
            <a:br>
              <a:rPr lang="en-US" dirty="0" smtClean="0"/>
            </a:br>
            <a:r>
              <a:rPr lang="en-US" dirty="0" smtClean="0"/>
              <a:t>and Code Drill-down </a:t>
            </a:r>
            <a:endParaRPr lang="en-US" dirty="0"/>
          </a:p>
        </p:txBody>
      </p:sp>
      <p:pic>
        <p:nvPicPr>
          <p:cNvPr id="2" name="Picture 1"/>
          <p:cNvPicPr>
            <a:picLocks noChangeAspect="1"/>
          </p:cNvPicPr>
          <p:nvPr/>
        </p:nvPicPr>
        <p:blipFill>
          <a:blip r:embed="rId3"/>
          <a:stretch>
            <a:fillRect/>
          </a:stretch>
        </p:blipFill>
        <p:spPr>
          <a:xfrm>
            <a:off x="7132637" y="449262"/>
            <a:ext cx="4694232" cy="4043497"/>
          </a:xfrm>
          <a:prstGeom prst="rect">
            <a:avLst/>
          </a:prstGeom>
          <a:effectLst>
            <a:reflection blurRad="6350" stA="52000" endA="300" endPos="35000" dir="5400000" sy="-100000" algn="bl" rotWithShape="0"/>
          </a:effectLst>
        </p:spPr>
      </p:pic>
      <p:pic>
        <p:nvPicPr>
          <p:cNvPr id="4" name="Picture 3"/>
          <p:cNvPicPr>
            <a:picLocks noChangeAspect="1"/>
          </p:cNvPicPr>
          <p:nvPr/>
        </p:nvPicPr>
        <p:blipFill>
          <a:blip r:embed="rId4"/>
          <a:stretch>
            <a:fillRect/>
          </a:stretch>
        </p:blipFill>
        <p:spPr>
          <a:xfrm>
            <a:off x="1417637" y="449262"/>
            <a:ext cx="5561597" cy="338101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85015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Out of </a:t>
            </a:r>
            <a:r>
              <a:rPr lang="en-US" dirty="0" err="1" smtClean="0"/>
              <a:t>Proc</a:t>
            </a:r>
            <a:r>
              <a:rPr lang="en-US" dirty="0" smtClean="0"/>
              <a:t> session providers (SQL)</a:t>
            </a:r>
          </a:p>
          <a:p>
            <a:r>
              <a:rPr lang="en-US" dirty="0" smtClean="0"/>
              <a:t>Static resources on CDN</a:t>
            </a:r>
          </a:p>
          <a:p>
            <a:r>
              <a:rPr lang="en-US" dirty="0" smtClean="0"/>
              <a:t>Retry logic</a:t>
            </a:r>
          </a:p>
          <a:p>
            <a:r>
              <a:rPr lang="en-US" dirty="0" smtClean="0"/>
              <a:t>Log streaming (VS/PowerShell/CLI)</a:t>
            </a:r>
          </a:p>
          <a:p>
            <a:r>
              <a:rPr lang="en-US" dirty="0" smtClean="0"/>
              <a:t>What mode? free/shared/standard</a:t>
            </a:r>
            <a:endParaRPr lang="en-US" dirty="0"/>
          </a:p>
        </p:txBody>
      </p:sp>
      <p:sp>
        <p:nvSpPr>
          <p:cNvPr id="5" name="Title 4"/>
          <p:cNvSpPr>
            <a:spLocks noGrp="1"/>
          </p:cNvSpPr>
          <p:nvPr>
            <p:ph type="ctrTitle"/>
          </p:nvPr>
        </p:nvSpPr>
        <p:spPr/>
        <p:txBody>
          <a:bodyPr/>
          <a:lstStyle/>
          <a:p>
            <a:r>
              <a:rPr lang="en-US" dirty="0" smtClean="0"/>
              <a:t>Tips for building at Internet scale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437" y="1287462"/>
            <a:ext cx="1498706" cy="1502500"/>
          </a:xfrm>
          <a:prstGeom prst="rect">
            <a:avLst/>
          </a:prstGeom>
        </p:spPr>
      </p:pic>
    </p:spTree>
    <p:extLst>
      <p:ext uri="{BB962C8B-B14F-4D97-AF65-F5344CB8AC3E}">
        <p14:creationId xmlns:p14="http://schemas.microsoft.com/office/powerpoint/2010/main" val="342598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2" y="309974"/>
            <a:ext cx="11885513" cy="912684"/>
          </a:xfrm>
        </p:spPr>
        <p:txBody>
          <a:bodyPr/>
          <a:lstStyle/>
          <a:p>
            <a:r>
              <a:rPr lang="en-US" dirty="0" smtClean="0"/>
              <a:t>Resources</a:t>
            </a:r>
            <a:endParaRPr lang="en-US" dirty="0"/>
          </a:p>
        </p:txBody>
      </p:sp>
      <p:sp>
        <p:nvSpPr>
          <p:cNvPr id="5" name="Text Placeholder 4"/>
          <p:cNvSpPr>
            <a:spLocks noGrp="1"/>
          </p:cNvSpPr>
          <p:nvPr>
            <p:ph type="body" sz="quarter" idx="10"/>
          </p:nvPr>
        </p:nvSpPr>
        <p:spPr>
          <a:xfrm>
            <a:off x="504048" y="1293311"/>
            <a:ext cx="11885514" cy="5026899"/>
          </a:xfrm>
        </p:spPr>
        <p:txBody>
          <a:bodyPr/>
          <a:lstStyle/>
          <a:p>
            <a:r>
              <a:rPr lang="en-US" sz="2000" dirty="0">
                <a:hlinkClick r:id="rId2"/>
              </a:rPr>
              <a:t>http://dev.office.com</a:t>
            </a:r>
            <a:endParaRPr lang="en-US" sz="2000" dirty="0"/>
          </a:p>
          <a:p>
            <a:r>
              <a:rPr lang="en-US" sz="2000" dirty="0">
                <a:hlinkClick r:id="rId3"/>
              </a:rPr>
              <a:t>http://blogs.msdn.com/officeapps/</a:t>
            </a:r>
            <a:r>
              <a:rPr lang="en-US" sz="2000" dirty="0"/>
              <a:t> </a:t>
            </a:r>
          </a:p>
          <a:p>
            <a:r>
              <a:rPr lang="en-US" sz="2000" dirty="0">
                <a:hlinkClick r:id="rId4"/>
              </a:rPr>
              <a:t>http://social.msdn.microsoft.com/Forums/officeapps</a:t>
            </a:r>
            <a:r>
              <a:rPr lang="en-US" sz="2000" dirty="0"/>
              <a:t> </a:t>
            </a:r>
          </a:p>
          <a:p>
            <a:r>
              <a:rPr lang="en-US" sz="2000" dirty="0">
                <a:hlinkClick r:id="rId5"/>
              </a:rPr>
              <a:t>http://</a:t>
            </a:r>
            <a:r>
              <a:rPr lang="en-US" sz="2000" dirty="0" smtClean="0">
                <a:hlinkClick r:id="rId5"/>
              </a:rPr>
              <a:t>blogs.msdn.com/donovanf</a:t>
            </a:r>
            <a:endParaRPr lang="en-US" sz="2000" dirty="0"/>
          </a:p>
          <a:p>
            <a:endParaRPr lang="en-US" sz="714" b="1" dirty="0"/>
          </a:p>
          <a:p>
            <a:r>
              <a:rPr lang="en-US" sz="2800" b="1" dirty="0"/>
              <a:t>Office, SharePoint &amp; Yammer Sessions</a:t>
            </a:r>
          </a:p>
          <a:p>
            <a:r>
              <a:rPr lang="en-US" sz="2000" b="1" dirty="0"/>
              <a:t>Wednesday</a:t>
            </a:r>
          </a:p>
          <a:p>
            <a:r>
              <a:rPr lang="en-US" sz="2000" dirty="0"/>
              <a:t>2:00-3:00, </a:t>
            </a:r>
            <a:r>
              <a:rPr lang="en-US" sz="2000" b="1" i="1" dirty="0"/>
              <a:t>3-602</a:t>
            </a:r>
            <a:r>
              <a:rPr lang="en-US" sz="2000" i="1" dirty="0"/>
              <a:t> 0 to 60: Developing Apps for Microsoft SharePoint 2013</a:t>
            </a:r>
          </a:p>
          <a:p>
            <a:r>
              <a:rPr lang="en-US" sz="2000" dirty="0"/>
              <a:t>3:30-4:30, </a:t>
            </a:r>
            <a:r>
              <a:rPr lang="en-US" sz="2000" b="1" i="1" dirty="0"/>
              <a:t>3-603</a:t>
            </a:r>
            <a:r>
              <a:rPr lang="en-US" sz="2000" i="1" dirty="0"/>
              <a:t> Understanding Authentication and Permissions with Apps for SharePoint and Office</a:t>
            </a:r>
          </a:p>
          <a:p>
            <a:r>
              <a:rPr lang="en-US" sz="2000" dirty="0"/>
              <a:t>5:00-6:00, </a:t>
            </a:r>
            <a:r>
              <a:rPr lang="en-US" sz="2000" b="1" i="1" dirty="0"/>
              <a:t>3-319</a:t>
            </a:r>
            <a:r>
              <a:rPr lang="en-US" sz="2000" i="1" dirty="0"/>
              <a:t> Developing Apps for SharePoint 2013 with Visual Studio 2013</a:t>
            </a:r>
          </a:p>
          <a:p>
            <a:r>
              <a:rPr lang="en-US" sz="2000" b="1" dirty="0"/>
              <a:t>Thursday</a:t>
            </a:r>
          </a:p>
          <a:p>
            <a:r>
              <a:rPr lang="en-US" sz="2000" dirty="0"/>
              <a:t>2:00-3:00, </a:t>
            </a:r>
            <a:r>
              <a:rPr lang="en-US" sz="2000" b="1" i="1" dirty="0"/>
              <a:t>3-601</a:t>
            </a:r>
            <a:r>
              <a:rPr lang="en-US" sz="2000" i="1" dirty="0"/>
              <a:t> 0 to 60: Developing Apps for Microsoft Office 2013</a:t>
            </a:r>
          </a:p>
          <a:p>
            <a:r>
              <a:rPr lang="en-US" sz="2000" b="1" dirty="0"/>
              <a:t>Friday</a:t>
            </a:r>
          </a:p>
          <a:p>
            <a:r>
              <a:rPr lang="en-US" sz="2000" dirty="0"/>
              <a:t>10:30-11:30, </a:t>
            </a:r>
            <a:r>
              <a:rPr lang="en-US" sz="2000" b="1" i="1" dirty="0"/>
              <a:t>3-604</a:t>
            </a:r>
            <a:r>
              <a:rPr lang="en-US" sz="2000" i="1" dirty="0"/>
              <a:t> Advanced Patterns Using Windows Azure Web Sites for Apps for Office and SharePoint</a:t>
            </a:r>
          </a:p>
          <a:p>
            <a:r>
              <a:rPr lang="en-US" sz="2000" dirty="0"/>
              <a:t>2:00-3:00, </a:t>
            </a:r>
            <a:r>
              <a:rPr lang="en-US" sz="2000" b="1" i="1" dirty="0"/>
              <a:t>3-605</a:t>
            </a:r>
            <a:r>
              <a:rPr lang="en-US" sz="2000" i="1" dirty="0"/>
              <a:t> Building Enterprise Web and Mobile Apps with the Yammer Platform</a:t>
            </a:r>
          </a:p>
          <a:p>
            <a:endParaRPr lang="en-US" sz="2000" dirty="0"/>
          </a:p>
          <a:p>
            <a:endParaRPr lang="en-US" sz="2000" dirty="0"/>
          </a:p>
        </p:txBody>
      </p:sp>
      <p:pic>
        <p:nvPicPr>
          <p:cNvPr id="6" name="Picture 5"/>
          <p:cNvPicPr>
            <a:picLocks noChangeAspect="1"/>
          </p:cNvPicPr>
          <p:nvPr/>
        </p:nvPicPr>
        <p:blipFill>
          <a:blip r:embed="rId6"/>
          <a:stretch>
            <a:fillRect/>
          </a:stretch>
        </p:blipFill>
        <p:spPr>
          <a:xfrm>
            <a:off x="7053842" y="297316"/>
            <a:ext cx="4550462" cy="35047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9307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1439862"/>
            <a:ext cx="10972798" cy="912813"/>
          </a:xfrm>
        </p:spPr>
        <p:txBody>
          <a:bodyPr/>
          <a:lstStyle/>
          <a:p>
            <a:pPr algn="ctr"/>
            <a:r>
              <a:rPr lang="en-US" dirty="0" smtClean="0">
                <a:solidFill>
                  <a:schemeClr val="accent6">
                    <a:lumMod val="20000"/>
                    <a:lumOff val="80000"/>
                  </a:schemeClr>
                </a:solidFill>
              </a:rPr>
              <a:t>It’s a GREAT DAY to be a developer!</a:t>
            </a:r>
            <a:br>
              <a:rPr lang="en-US" dirty="0" smtClean="0">
                <a:solidFill>
                  <a:schemeClr val="accent6">
                    <a:lumMod val="20000"/>
                    <a:lumOff val="80000"/>
                  </a:schemeClr>
                </a:solidFill>
              </a:rPr>
            </a:br>
            <a:r>
              <a:rPr lang="en-US" dirty="0"/>
              <a:t/>
            </a:r>
            <a:br>
              <a:rPr lang="en-US" dirty="0"/>
            </a:br>
            <a:r>
              <a:rPr lang="en-US" dirty="0" smtClean="0"/>
              <a:t>Go, build something new and innovative. Make someone’s day a bit better because they’ve used your software.</a:t>
            </a:r>
            <a:br>
              <a:rPr lang="en-US" dirty="0" smtClean="0"/>
            </a:br>
            <a:r>
              <a:rPr lang="en-US" dirty="0"/>
              <a:t/>
            </a:r>
            <a:br>
              <a:rPr lang="en-US" dirty="0"/>
            </a:br>
            <a:r>
              <a:rPr lang="en-US" dirty="0" smtClean="0"/>
              <a:t>Thank you!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7" y="220662"/>
            <a:ext cx="1535408" cy="15329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437" y="5097462"/>
            <a:ext cx="1687802" cy="1687802"/>
          </a:xfrm>
          <a:prstGeom prst="rect">
            <a:avLst/>
          </a:prstGeom>
        </p:spPr>
      </p:pic>
    </p:spTree>
    <p:extLst>
      <p:ext uri="{BB962C8B-B14F-4D97-AF65-F5344CB8AC3E}">
        <p14:creationId xmlns:p14="http://schemas.microsoft.com/office/powerpoint/2010/main" val="218084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423090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4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3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Advanced Patterns using Windows Azure Web Sites for apps for Office and SharePoint</a:t>
            </a:r>
          </a:p>
        </p:txBody>
      </p:sp>
      <p:sp>
        <p:nvSpPr>
          <p:cNvPr id="3" name="Subtitle 2"/>
          <p:cNvSpPr>
            <a:spLocks noGrp="1"/>
          </p:cNvSpPr>
          <p:nvPr>
            <p:ph type="subTitle" idx="1"/>
          </p:nvPr>
        </p:nvSpPr>
        <p:spPr/>
        <p:txBody>
          <a:bodyPr/>
          <a:lstStyle/>
          <a:p>
            <a:r>
              <a:rPr lang="en-US" dirty="0" smtClean="0"/>
              <a:t>Donovan Follette &amp; Brady Gaster</a:t>
            </a:r>
            <a:endParaRPr lang="en-US" dirty="0"/>
          </a:p>
          <a:p>
            <a:r>
              <a:rPr lang="en-US" dirty="0" smtClean="0"/>
              <a:t>Technical Evangelists</a:t>
            </a:r>
            <a:endParaRPr lang="en-US" dirty="0"/>
          </a:p>
          <a:p>
            <a:r>
              <a:rPr lang="en-US" dirty="0" smtClean="0"/>
              <a:t>Microsoft</a:t>
            </a:r>
          </a:p>
          <a:p>
            <a:r>
              <a:rPr lang="en-US" dirty="0" smtClean="0"/>
              <a:t>3-604</a:t>
            </a:r>
            <a:endParaRPr lang="en-US" dirty="0"/>
          </a:p>
        </p:txBody>
      </p:sp>
    </p:spTree>
    <p:extLst>
      <p:ext uri="{BB962C8B-B14F-4D97-AF65-F5344CB8AC3E}">
        <p14:creationId xmlns:p14="http://schemas.microsoft.com/office/powerpoint/2010/main" val="242485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779837" y="3040063"/>
            <a:ext cx="8991600" cy="914400"/>
          </a:xfrm>
        </p:spPr>
        <p:txBody>
          <a:bodyPr/>
          <a:lstStyle/>
          <a:p>
            <a:r>
              <a:rPr lang="en-US" dirty="0" smtClean="0"/>
              <a:t>Apps for Office &amp; SharePoint, why @ scale?</a:t>
            </a:r>
          </a:p>
          <a:p>
            <a:r>
              <a:rPr lang="en-US" dirty="0" smtClean="0"/>
              <a:t>Why Windows Azure &amp; Web Sites?</a:t>
            </a:r>
          </a:p>
          <a:p>
            <a:r>
              <a:rPr lang="en-US" dirty="0" err="1" smtClean="0"/>
              <a:t>SaaS</a:t>
            </a:r>
            <a:r>
              <a:rPr lang="en-US" dirty="0" smtClean="0"/>
              <a:t> Architecture drill-down &amp; demos</a:t>
            </a:r>
            <a:endParaRPr lang="en-US" dirty="0"/>
          </a:p>
          <a:p>
            <a:r>
              <a:rPr lang="en-US" dirty="0" smtClean="0"/>
              <a:t>What to keep </a:t>
            </a:r>
            <a:r>
              <a:rPr lang="en-US" dirty="0"/>
              <a:t>t</a:t>
            </a:r>
            <a:r>
              <a:rPr lang="en-US" dirty="0" smtClean="0"/>
              <a:t>op-of-mind</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8" name="Picture 7"/>
          <p:cNvPicPr>
            <a:picLocks noChangeAspect="1"/>
          </p:cNvPicPr>
          <p:nvPr/>
        </p:nvPicPr>
        <p:blipFill>
          <a:blip r:embed="rId3"/>
          <a:stretch>
            <a:fillRect/>
          </a:stretch>
        </p:blipFill>
        <p:spPr>
          <a:xfrm>
            <a:off x="198437" y="1344677"/>
            <a:ext cx="2438399" cy="1558711"/>
          </a:xfrm>
          <a:prstGeom prst="rect">
            <a:avLst/>
          </a:prstGeom>
          <a:effectLst>
            <a:reflection blurRad="6350" stA="52000" endA="300" endPos="35000" dir="5400000" sy="-100000" algn="bl" rotWithShape="0"/>
          </a:effectLst>
        </p:spPr>
      </p:pic>
      <p:pic>
        <p:nvPicPr>
          <p:cNvPr id="9" name="Picture 8"/>
          <p:cNvPicPr>
            <a:picLocks noChangeAspect="1"/>
          </p:cNvPicPr>
          <p:nvPr/>
        </p:nvPicPr>
        <p:blipFill>
          <a:blip r:embed="rId4"/>
          <a:stretch>
            <a:fillRect/>
          </a:stretch>
        </p:blipFill>
        <p:spPr>
          <a:xfrm>
            <a:off x="912665" y="2172742"/>
            <a:ext cx="2514600" cy="1524247"/>
          </a:xfrm>
          <a:prstGeom prst="rect">
            <a:avLst/>
          </a:prstGeom>
          <a:effectLst>
            <a:reflection blurRad="6350" stA="52000" endA="300" endPos="35000" dir="5400000" sy="-100000" algn="bl" rotWithShape="0"/>
          </a:effectLst>
        </p:spPr>
      </p:pic>
      <p:pic>
        <p:nvPicPr>
          <p:cNvPr id="7" name="Picture 6"/>
          <p:cNvPicPr>
            <a:picLocks noChangeAspect="1"/>
          </p:cNvPicPr>
          <p:nvPr/>
        </p:nvPicPr>
        <p:blipFill>
          <a:blip r:embed="rId5"/>
          <a:stretch>
            <a:fillRect/>
          </a:stretch>
        </p:blipFill>
        <p:spPr>
          <a:xfrm>
            <a:off x="322022" y="3190635"/>
            <a:ext cx="2905070" cy="1766052"/>
          </a:xfrm>
          <a:prstGeom prst="rect">
            <a:avLst/>
          </a:prstGeom>
          <a:effectLst>
            <a:reflection blurRad="6350" stA="52000" endA="300" endPos="35000" dir="5400000" sy="-100000" algn="bl" rotWithShape="0"/>
          </a:effectLst>
        </p:spPr>
      </p:pic>
      <p:pic>
        <p:nvPicPr>
          <p:cNvPr id="6" name="Picture 5"/>
          <p:cNvPicPr>
            <a:picLocks noChangeAspect="1"/>
          </p:cNvPicPr>
          <p:nvPr/>
        </p:nvPicPr>
        <p:blipFill>
          <a:blip r:embed="rId6"/>
          <a:stretch>
            <a:fillRect/>
          </a:stretch>
        </p:blipFill>
        <p:spPr>
          <a:xfrm>
            <a:off x="967979" y="3954463"/>
            <a:ext cx="2804317" cy="241557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1158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nodeType="afterEffect">
                                  <p:stCondLst>
                                    <p:cond delay="9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Multi-tenant </a:t>
            </a:r>
            <a:r>
              <a:rPr lang="en-US" dirty="0" err="1"/>
              <a:t>SaaS</a:t>
            </a:r>
            <a:r>
              <a:rPr lang="en-US" dirty="0"/>
              <a:t> </a:t>
            </a:r>
            <a:r>
              <a:rPr lang="en-US" dirty="0" smtClean="0"/>
              <a:t>offering</a:t>
            </a:r>
          </a:p>
          <a:p>
            <a:r>
              <a:rPr lang="en-US" dirty="0" smtClean="0"/>
              <a:t>User base could be multiple millions</a:t>
            </a:r>
            <a:endParaRPr lang="en-US" dirty="0"/>
          </a:p>
          <a:p>
            <a:r>
              <a:rPr lang="en-US" dirty="0" smtClean="0"/>
              <a:t>Apps for Office &amp; SharePoint</a:t>
            </a:r>
          </a:p>
          <a:p>
            <a:r>
              <a:rPr lang="en-US" dirty="0"/>
              <a:t>	</a:t>
            </a:r>
            <a:r>
              <a:rPr lang="en-US" dirty="0" smtClean="0"/>
              <a:t>Companion Apps for Office</a:t>
            </a:r>
          </a:p>
          <a:p>
            <a:r>
              <a:rPr lang="en-US" dirty="0"/>
              <a:t>	</a:t>
            </a:r>
            <a:r>
              <a:rPr lang="en-US" dirty="0" smtClean="0"/>
              <a:t>Office 365 App for SharePoint</a:t>
            </a:r>
          </a:p>
        </p:txBody>
      </p:sp>
      <p:sp>
        <p:nvSpPr>
          <p:cNvPr id="5" name="Title 4"/>
          <p:cNvSpPr>
            <a:spLocks noGrp="1"/>
          </p:cNvSpPr>
          <p:nvPr>
            <p:ph type="ctrTitle"/>
          </p:nvPr>
        </p:nvSpPr>
        <p:spPr/>
        <p:txBody>
          <a:bodyPr/>
          <a:lstStyle/>
          <a:p>
            <a:r>
              <a:rPr lang="en-US" dirty="0" smtClean="0"/>
              <a:t>Business Perspective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429" y="2040538"/>
            <a:ext cx="1535408" cy="1532924"/>
          </a:xfrm>
          <a:prstGeom prst="rect">
            <a:avLst/>
          </a:prstGeom>
        </p:spPr>
      </p:pic>
    </p:spTree>
    <p:extLst>
      <p:ext uri="{BB962C8B-B14F-4D97-AF65-F5344CB8AC3E}">
        <p14:creationId xmlns:p14="http://schemas.microsoft.com/office/powerpoint/2010/main" val="5051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err="1" smtClean="0"/>
              <a:t>SaaS</a:t>
            </a:r>
            <a:r>
              <a:rPr lang="en-US" dirty="0" smtClean="0"/>
              <a:t> at Internet scale</a:t>
            </a:r>
          </a:p>
          <a:p>
            <a:r>
              <a:rPr lang="en-US" dirty="0" smtClean="0"/>
              <a:t>	Hosting platform?</a:t>
            </a:r>
          </a:p>
          <a:p>
            <a:r>
              <a:rPr lang="en-US" dirty="0" smtClean="0"/>
              <a:t>	Identity store?</a:t>
            </a:r>
          </a:p>
          <a:p>
            <a:r>
              <a:rPr lang="en-US" dirty="0" smtClean="0"/>
              <a:t>	Web site architecture?</a:t>
            </a:r>
          </a:p>
        </p:txBody>
      </p:sp>
      <p:sp>
        <p:nvSpPr>
          <p:cNvPr id="5" name="Title 4"/>
          <p:cNvSpPr>
            <a:spLocks noGrp="1"/>
          </p:cNvSpPr>
          <p:nvPr>
            <p:ph type="ctrTitle"/>
          </p:nvPr>
        </p:nvSpPr>
        <p:spPr/>
        <p:txBody>
          <a:bodyPr/>
          <a:lstStyle/>
          <a:p>
            <a:r>
              <a:rPr lang="en-US" dirty="0" smtClean="0"/>
              <a:t>Technical Perspective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232" y="1963099"/>
            <a:ext cx="1687802" cy="1687802"/>
          </a:xfrm>
          <a:prstGeom prst="rect">
            <a:avLst/>
          </a:prstGeom>
        </p:spPr>
      </p:pic>
      <p:grpSp>
        <p:nvGrpSpPr>
          <p:cNvPr id="62" name="Group 61"/>
          <p:cNvGrpSpPr/>
          <p:nvPr/>
        </p:nvGrpSpPr>
        <p:grpSpPr>
          <a:xfrm>
            <a:off x="3932237" y="312370"/>
            <a:ext cx="4687230" cy="1366827"/>
            <a:chOff x="3932237" y="312370"/>
            <a:chExt cx="4687230" cy="1366827"/>
          </a:xfrm>
        </p:grpSpPr>
        <p:sp>
          <p:nvSpPr>
            <p:cNvPr id="17" name="TextBox 16"/>
            <p:cNvSpPr txBox="1"/>
            <p:nvPr/>
          </p:nvSpPr>
          <p:spPr>
            <a:xfrm>
              <a:off x="4868800" y="1199070"/>
              <a:ext cx="1905000" cy="480127"/>
            </a:xfrm>
            <a:prstGeom prst="rect">
              <a:avLst/>
            </a:prstGeom>
            <a:noFill/>
            <a:ln>
              <a:noFill/>
            </a:ln>
          </p:spPr>
          <p:txBody>
            <a:bodyPr wrap="square" lIns="0" tIns="45718" rIns="0" bIns="45718" rtlCol="0">
              <a:spAutoFit/>
            </a:bodyPr>
            <a:lstStyle/>
            <a:p>
              <a:pPr>
                <a:lnSpc>
                  <a:spcPct val="90000"/>
                </a:lnSpc>
                <a:spcBef>
                  <a:spcPct val="20000"/>
                </a:spcBef>
              </a:pPr>
              <a:r>
                <a:rPr lang="en-US" sz="2800" dirty="0" smtClean="0">
                  <a:solidFill>
                    <a:srgbClr val="00D8CC">
                      <a:alpha val="99000"/>
                    </a:srgbClr>
                  </a:solidFill>
                  <a:ea typeface="Segoe UI" pitchFamily="34" charset="0"/>
                  <a:cs typeface="Segoe UI" pitchFamily="34" charset="0"/>
                </a:rPr>
                <a:t>On </a:t>
              </a:r>
              <a:r>
                <a:rPr lang="en-US" sz="2800" dirty="0">
                  <a:solidFill>
                    <a:srgbClr val="00D8CC">
                      <a:alpha val="99000"/>
                    </a:srgbClr>
                  </a:solidFill>
                  <a:ea typeface="Segoe UI" pitchFamily="34" charset="0"/>
                  <a:cs typeface="Segoe UI" pitchFamily="34" charset="0"/>
                </a:rPr>
                <a:t>and </a:t>
              </a:r>
              <a:r>
                <a:rPr lang="en-US" sz="2800" dirty="0" smtClean="0">
                  <a:solidFill>
                    <a:srgbClr val="00D8CC">
                      <a:alpha val="99000"/>
                    </a:srgbClr>
                  </a:solidFill>
                  <a:ea typeface="Segoe UI" pitchFamily="34" charset="0"/>
                  <a:cs typeface="Segoe UI" pitchFamily="34" charset="0"/>
                </a:rPr>
                <a:t>Off</a:t>
              </a:r>
              <a:endParaRPr lang="en-US" sz="2800" dirty="0">
                <a:solidFill>
                  <a:srgbClr val="00D8CC">
                    <a:alpha val="99000"/>
                  </a:srgbClr>
                </a:solidFill>
                <a:ea typeface="Segoe UI" pitchFamily="34" charset="0"/>
                <a:cs typeface="Segoe UI" pitchFamily="34" charset="0"/>
              </a:endParaRPr>
            </a:p>
          </p:txBody>
        </p:sp>
        <p:grpSp>
          <p:nvGrpSpPr>
            <p:cNvPr id="23" name="Group 22"/>
            <p:cNvGrpSpPr/>
            <p:nvPr/>
          </p:nvGrpSpPr>
          <p:grpSpPr>
            <a:xfrm>
              <a:off x="3932237" y="312370"/>
              <a:ext cx="4687230" cy="1030592"/>
              <a:chOff x="412916" y="1017038"/>
              <a:chExt cx="4687230" cy="1030592"/>
            </a:xfrm>
          </p:grpSpPr>
          <p:sp>
            <p:nvSpPr>
              <p:cNvPr id="24" name="Text Placeholder 6"/>
              <p:cNvSpPr txBox="1">
                <a:spLocks/>
              </p:cNvSpPr>
              <p:nvPr/>
            </p:nvSpPr>
            <p:spPr bwMode="auto">
              <a:xfrm>
                <a:off x="3957649" y="1803233"/>
                <a:ext cx="1142497"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smtClean="0">
                    <a:solidFill>
                      <a:srgbClr val="FFFFFF">
                        <a:alpha val="99000"/>
                      </a:srgbClr>
                    </a:solidFill>
                  </a:rPr>
                  <a:t>t</a:t>
                </a:r>
                <a:endParaRPr lang="en-US" sz="1400" i="1" dirty="0">
                  <a:solidFill>
                    <a:srgbClr val="FFFFFF">
                      <a:alpha val="99000"/>
                    </a:srgbClr>
                  </a:solidFill>
                </a:endParaRPr>
              </a:p>
            </p:txBody>
          </p:sp>
          <p:grpSp>
            <p:nvGrpSpPr>
              <p:cNvPr id="25" name="Group 24"/>
              <p:cNvGrpSpPr/>
              <p:nvPr/>
            </p:nvGrpSpPr>
            <p:grpSpPr>
              <a:xfrm>
                <a:off x="412916" y="1017038"/>
                <a:ext cx="3489589" cy="1030592"/>
                <a:chOff x="412916" y="1017038"/>
                <a:chExt cx="3489589" cy="1030592"/>
              </a:xfrm>
            </p:grpSpPr>
            <p:cxnSp>
              <p:nvCxnSpPr>
                <p:cNvPr id="26" name="Straight Arrow Connector 25"/>
                <p:cNvCxnSpPr/>
                <p:nvPr/>
              </p:nvCxnSpPr>
              <p:spPr bwMode="auto">
                <a:xfrm rot="16200000" flipV="1">
                  <a:off x="301878" y="1464673"/>
                  <a:ext cx="895273" cy="4"/>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p:nvPr/>
              </p:nvCxnSpPr>
              <p:spPr bwMode="auto">
                <a:xfrm>
                  <a:off x="749514" y="1901594"/>
                  <a:ext cx="3152991" cy="935"/>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28" name="Rectangle 27"/>
                <p:cNvSpPr/>
                <p:nvPr/>
              </p:nvSpPr>
              <p:spPr>
                <a:xfrm rot="16200000">
                  <a:off x="16044" y="1417365"/>
                  <a:ext cx="1027137"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rgbClr val="FFFFFF">
                          <a:alpha val="99000"/>
                        </a:srgbClr>
                      </a:solidFill>
                    </a:rPr>
                    <a:t>Compute </a:t>
                  </a:r>
                </a:p>
              </p:txBody>
            </p:sp>
            <p:cxnSp>
              <p:nvCxnSpPr>
                <p:cNvPr id="29" name="Straight Arrow Connector 28"/>
                <p:cNvCxnSpPr/>
                <p:nvPr/>
              </p:nvCxnSpPr>
              <p:spPr bwMode="auto">
                <a:xfrm flipV="1">
                  <a:off x="749514" y="1567929"/>
                  <a:ext cx="1018711" cy="65367"/>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30" name="Straight Arrow Connector 29"/>
                <p:cNvCxnSpPr/>
                <p:nvPr/>
              </p:nvCxnSpPr>
              <p:spPr bwMode="auto">
                <a:xfrm flipV="1">
                  <a:off x="2774181" y="1546948"/>
                  <a:ext cx="1067313" cy="86347"/>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31" name="Straight Connector 30"/>
                <p:cNvCxnSpPr/>
                <p:nvPr/>
              </p:nvCxnSpPr>
              <p:spPr bwMode="auto">
                <a:xfrm rot="5400000" flipH="1" flipV="1">
                  <a:off x="2349133" y="1475693"/>
                  <a:ext cx="853043" cy="1565"/>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sp>
              <p:nvSpPr>
                <p:cNvPr id="32" name="Rectangle 31"/>
                <p:cNvSpPr/>
                <p:nvPr/>
              </p:nvSpPr>
              <p:spPr>
                <a:xfrm>
                  <a:off x="1727546" y="1206348"/>
                  <a:ext cx="1117021" cy="618115"/>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endParaRPr lang="en-US" sz="1100" dirty="0">
                    <a:solidFill>
                      <a:srgbClr val="FFFFFF">
                        <a:alpha val="99000"/>
                      </a:srgbClr>
                    </a:solidFill>
                  </a:endParaRPr>
                </a:p>
                <a:p>
                  <a:pPr marL="304735" indent="-304735" algn="ctr" defTabSz="1218936" eaLnBrk="0" fontAlgn="base" hangingPunct="0">
                    <a:lnSpc>
                      <a:spcPts val="1066"/>
                    </a:lnSpc>
                    <a:spcAft>
                      <a:spcPts val="800"/>
                    </a:spcAft>
                    <a:buClr>
                      <a:srgbClr val="000000"/>
                    </a:buClr>
                  </a:pPr>
                  <a:r>
                    <a:rPr lang="en-US" sz="1100" dirty="0">
                      <a:solidFill>
                        <a:srgbClr val="FFFFFF">
                          <a:alpha val="99000"/>
                        </a:srgbClr>
                      </a:solidFill>
                    </a:rPr>
                    <a:t>Inactivity</a:t>
                  </a:r>
                </a:p>
                <a:p>
                  <a:pPr marL="304735" indent="-304735" algn="ctr" defTabSz="1218936" eaLnBrk="0" fontAlgn="base" hangingPunct="0">
                    <a:lnSpc>
                      <a:spcPts val="1066"/>
                    </a:lnSpc>
                    <a:spcAft>
                      <a:spcPts val="800"/>
                    </a:spcAft>
                    <a:buClr>
                      <a:srgbClr val="000000"/>
                    </a:buClr>
                  </a:pPr>
                  <a:r>
                    <a:rPr lang="en-US" sz="1100" dirty="0">
                      <a:solidFill>
                        <a:srgbClr val="FFFFFF">
                          <a:alpha val="99000"/>
                        </a:srgbClr>
                      </a:solidFill>
                    </a:rPr>
                    <a:t>Period </a:t>
                  </a:r>
                </a:p>
              </p:txBody>
            </p:sp>
            <p:cxnSp>
              <p:nvCxnSpPr>
                <p:cNvPr id="33" name="Straight Connector 32"/>
                <p:cNvCxnSpPr/>
                <p:nvPr/>
              </p:nvCxnSpPr>
              <p:spPr bwMode="auto">
                <a:xfrm rot="5400000" flipH="1" flipV="1">
                  <a:off x="1363071" y="1475693"/>
                  <a:ext cx="853043" cy="1565"/>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grpSp>
        </p:grpSp>
      </p:grpSp>
      <p:grpSp>
        <p:nvGrpSpPr>
          <p:cNvPr id="63" name="Group 62"/>
          <p:cNvGrpSpPr/>
          <p:nvPr/>
        </p:nvGrpSpPr>
        <p:grpSpPr>
          <a:xfrm>
            <a:off x="8214574" y="5369479"/>
            <a:ext cx="4687229" cy="1417942"/>
            <a:chOff x="8160408" y="269829"/>
            <a:chExt cx="4687229" cy="1417942"/>
          </a:xfrm>
        </p:grpSpPr>
        <p:grpSp>
          <p:nvGrpSpPr>
            <p:cNvPr id="40" name="Group 39"/>
            <p:cNvGrpSpPr/>
            <p:nvPr/>
          </p:nvGrpSpPr>
          <p:grpSpPr>
            <a:xfrm>
              <a:off x="8160408" y="269829"/>
              <a:ext cx="4687229" cy="1062869"/>
              <a:chOff x="7779408" y="269829"/>
              <a:chExt cx="4687229" cy="1062869"/>
            </a:xfrm>
          </p:grpSpPr>
          <p:sp>
            <p:nvSpPr>
              <p:cNvPr id="34" name="Text Placeholder 6"/>
              <p:cNvSpPr txBox="1">
                <a:spLocks/>
              </p:cNvSpPr>
              <p:nvPr/>
            </p:nvSpPr>
            <p:spPr bwMode="auto">
              <a:xfrm>
                <a:off x="11324140" y="1119795"/>
                <a:ext cx="1142497"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smtClean="0">
                    <a:solidFill>
                      <a:srgbClr val="FFFFFF">
                        <a:alpha val="99000"/>
                      </a:srgbClr>
                    </a:solidFill>
                  </a:rPr>
                  <a:t>t</a:t>
                </a:r>
                <a:endParaRPr lang="en-US" sz="1400" i="1" dirty="0">
                  <a:solidFill>
                    <a:srgbClr val="FFFFFF">
                      <a:alpha val="99000"/>
                    </a:srgbClr>
                  </a:solidFill>
                </a:endParaRPr>
              </a:p>
            </p:txBody>
          </p:sp>
          <p:grpSp>
            <p:nvGrpSpPr>
              <p:cNvPr id="35" name="Group 34"/>
              <p:cNvGrpSpPr/>
              <p:nvPr/>
            </p:nvGrpSpPr>
            <p:grpSpPr>
              <a:xfrm>
                <a:off x="7779408" y="269829"/>
                <a:ext cx="3493065" cy="1062869"/>
                <a:chOff x="412917" y="2453136"/>
                <a:chExt cx="3493065" cy="1062869"/>
              </a:xfrm>
            </p:grpSpPr>
            <p:cxnSp>
              <p:nvCxnSpPr>
                <p:cNvPr id="36" name="Straight Arrow Connector 35"/>
                <p:cNvCxnSpPr/>
                <p:nvPr/>
              </p:nvCxnSpPr>
              <p:spPr bwMode="auto">
                <a:xfrm flipH="1" flipV="1">
                  <a:off x="739122" y="2453136"/>
                  <a:ext cx="3478" cy="93051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37" name="Straight Arrow Connector 36"/>
                <p:cNvCxnSpPr/>
                <p:nvPr/>
              </p:nvCxnSpPr>
              <p:spPr bwMode="auto">
                <a:xfrm>
                  <a:off x="752991" y="3373582"/>
                  <a:ext cx="3152991" cy="935"/>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38" name="Rectangle 37"/>
                <p:cNvSpPr/>
                <p:nvPr/>
              </p:nvSpPr>
              <p:spPr>
                <a:xfrm rot="16200000">
                  <a:off x="22139" y="2891834"/>
                  <a:ext cx="1014949"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rgbClr val="FFFFFF">
                          <a:alpha val="99000"/>
                        </a:srgbClr>
                      </a:solidFill>
                    </a:rPr>
                    <a:t>Compute </a:t>
                  </a:r>
                </a:p>
              </p:txBody>
            </p:sp>
            <p:sp>
              <p:nvSpPr>
                <p:cNvPr id="39" name="Freeform 38"/>
                <p:cNvSpPr/>
                <p:nvPr/>
              </p:nvSpPr>
              <p:spPr>
                <a:xfrm>
                  <a:off x="743673" y="2506641"/>
                  <a:ext cx="3085702" cy="860645"/>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ln w="25400">
                  <a:solidFill>
                    <a:schemeClr val="tx1"/>
                  </a:solidFill>
                  <a:headEnd type="none" w="med" len="med"/>
                  <a:tailEnd type="triangle"/>
                </a:ln>
                <a:effectLst/>
              </p:spPr>
              <p:txBody>
                <a:bodyPr lIns="91436" tIns="45718" rIns="91436" bIns="45718" rtlCol="0" anchor="ctr"/>
                <a:lstStyle/>
                <a:p>
                  <a:pPr algn="ctr"/>
                  <a:endParaRPr lang="en-US" dirty="0">
                    <a:solidFill>
                      <a:srgbClr val="FFFFFF"/>
                    </a:solidFill>
                  </a:endParaRPr>
                </a:p>
              </p:txBody>
            </p:sp>
          </p:grpSp>
        </p:grpSp>
        <p:sp>
          <p:nvSpPr>
            <p:cNvPr id="41" name="TextBox 40"/>
            <p:cNvSpPr txBox="1"/>
            <p:nvPr/>
          </p:nvSpPr>
          <p:spPr>
            <a:xfrm>
              <a:off x="8893314" y="1207644"/>
              <a:ext cx="2201723" cy="480127"/>
            </a:xfrm>
            <a:prstGeom prst="rect">
              <a:avLst/>
            </a:prstGeom>
            <a:noFill/>
            <a:ln>
              <a:noFill/>
            </a:ln>
          </p:spPr>
          <p:txBody>
            <a:bodyPr wrap="square" lIns="0" tIns="45718" rIns="0" bIns="45718" rtlCol="0">
              <a:spAutoFit/>
            </a:bodyPr>
            <a:lstStyle/>
            <a:p>
              <a:pPr>
                <a:lnSpc>
                  <a:spcPct val="90000"/>
                </a:lnSpc>
                <a:spcBef>
                  <a:spcPct val="20000"/>
                </a:spcBef>
              </a:pPr>
              <a:r>
                <a:rPr lang="en-US" sz="2800" dirty="0" smtClean="0">
                  <a:solidFill>
                    <a:srgbClr val="00D8CC">
                      <a:alpha val="99000"/>
                    </a:srgbClr>
                  </a:solidFill>
                  <a:ea typeface="Segoe UI" pitchFamily="34" charset="0"/>
                  <a:cs typeface="Segoe UI" pitchFamily="34" charset="0"/>
                </a:rPr>
                <a:t>Growing Fast</a:t>
              </a:r>
              <a:endParaRPr lang="en-US" sz="2800" dirty="0">
                <a:solidFill>
                  <a:srgbClr val="00D8CC">
                    <a:alpha val="99000"/>
                  </a:srgbClr>
                </a:solidFill>
                <a:ea typeface="Segoe UI" pitchFamily="34" charset="0"/>
                <a:cs typeface="Segoe UI" pitchFamily="34" charset="0"/>
              </a:endParaRPr>
            </a:p>
          </p:txBody>
        </p:sp>
      </p:grpSp>
      <p:grpSp>
        <p:nvGrpSpPr>
          <p:cNvPr id="64" name="Group 63"/>
          <p:cNvGrpSpPr/>
          <p:nvPr/>
        </p:nvGrpSpPr>
        <p:grpSpPr>
          <a:xfrm>
            <a:off x="8199437" y="308746"/>
            <a:ext cx="4677803" cy="1382643"/>
            <a:chOff x="3935746" y="5373337"/>
            <a:chExt cx="4677803" cy="1382643"/>
          </a:xfrm>
        </p:grpSpPr>
        <p:grpSp>
          <p:nvGrpSpPr>
            <p:cNvPr id="42" name="Group 41"/>
            <p:cNvGrpSpPr/>
            <p:nvPr/>
          </p:nvGrpSpPr>
          <p:grpSpPr>
            <a:xfrm>
              <a:off x="3935746" y="5373337"/>
              <a:ext cx="4677803" cy="1019525"/>
              <a:chOff x="422343" y="3902920"/>
              <a:chExt cx="4677803" cy="1019525"/>
            </a:xfrm>
          </p:grpSpPr>
          <p:sp>
            <p:nvSpPr>
              <p:cNvPr id="43" name="Text Placeholder 6"/>
              <p:cNvSpPr txBox="1">
                <a:spLocks/>
              </p:cNvSpPr>
              <p:nvPr/>
            </p:nvSpPr>
            <p:spPr bwMode="auto">
              <a:xfrm>
                <a:off x="3957649" y="4720422"/>
                <a:ext cx="1142497"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smtClean="0">
                    <a:solidFill>
                      <a:srgbClr val="FFFFFF">
                        <a:alpha val="99000"/>
                      </a:srgbClr>
                    </a:solidFill>
                  </a:rPr>
                  <a:t>t</a:t>
                </a:r>
                <a:endParaRPr lang="en-US" sz="1400" i="1" dirty="0">
                  <a:solidFill>
                    <a:srgbClr val="FFFFFF">
                      <a:alpha val="99000"/>
                    </a:srgbClr>
                  </a:solidFill>
                </a:endParaRPr>
              </a:p>
            </p:txBody>
          </p:sp>
          <p:grpSp>
            <p:nvGrpSpPr>
              <p:cNvPr id="44" name="Group 43"/>
              <p:cNvGrpSpPr/>
              <p:nvPr/>
            </p:nvGrpSpPr>
            <p:grpSpPr>
              <a:xfrm>
                <a:off x="422343" y="3902920"/>
                <a:ext cx="3489586" cy="1019525"/>
                <a:chOff x="422343" y="3902920"/>
                <a:chExt cx="3489586" cy="1019525"/>
              </a:xfrm>
            </p:grpSpPr>
            <p:cxnSp>
              <p:nvCxnSpPr>
                <p:cNvPr id="45" name="Straight Arrow Connector 44"/>
                <p:cNvCxnSpPr/>
                <p:nvPr/>
              </p:nvCxnSpPr>
              <p:spPr bwMode="auto">
                <a:xfrm flipH="1" flipV="1">
                  <a:off x="758939" y="3908693"/>
                  <a:ext cx="4" cy="897446"/>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46" name="Straight Arrow Connector 45"/>
                <p:cNvCxnSpPr/>
                <p:nvPr/>
              </p:nvCxnSpPr>
              <p:spPr bwMode="auto">
                <a:xfrm>
                  <a:off x="758938" y="4795347"/>
                  <a:ext cx="3152991" cy="935"/>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47" name="Rectangle 46"/>
                <p:cNvSpPr/>
                <p:nvPr/>
              </p:nvSpPr>
              <p:spPr>
                <a:xfrm rot="16200000">
                  <a:off x="29277" y="4295986"/>
                  <a:ext cx="1019525"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rgbClr val="FFFFFF">
                          <a:alpha val="99000"/>
                        </a:srgbClr>
                      </a:solidFill>
                    </a:rPr>
                    <a:t>Compute </a:t>
                  </a:r>
                </a:p>
              </p:txBody>
            </p:sp>
            <p:grpSp>
              <p:nvGrpSpPr>
                <p:cNvPr id="48" name="Group 47"/>
                <p:cNvGrpSpPr/>
                <p:nvPr/>
              </p:nvGrpSpPr>
              <p:grpSpPr>
                <a:xfrm>
                  <a:off x="752992" y="4012615"/>
                  <a:ext cx="3152246" cy="492377"/>
                  <a:chOff x="5520892" y="5257417"/>
                  <a:chExt cx="3307216" cy="721360"/>
                </a:xfrm>
              </p:grpSpPr>
              <p:cxnSp>
                <p:nvCxnSpPr>
                  <p:cNvPr id="49" name="Straight Arrow Connector 48"/>
                  <p:cNvCxnSpPr/>
                  <p:nvPr/>
                </p:nvCxnSpPr>
                <p:spPr bwMode="auto">
                  <a:xfrm>
                    <a:off x="7600265" y="5975286"/>
                    <a:ext cx="1227843" cy="2508"/>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50" name="Straight Connector 49"/>
                  <p:cNvCxnSpPr>
                    <a:endCxn id="51" idx="0"/>
                  </p:cNvCxnSpPr>
                  <p:nvPr/>
                </p:nvCxnSpPr>
                <p:spPr bwMode="auto">
                  <a:xfrm>
                    <a:off x="5520892" y="5967876"/>
                    <a:ext cx="1168667" cy="0"/>
                  </a:xfrm>
                  <a:prstGeom prst="line">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51" name="Freeform 50"/>
                  <p:cNvSpPr/>
                  <p:nvPr/>
                </p:nvSpPr>
                <p:spPr>
                  <a:xfrm>
                    <a:off x="6689558" y="5257417"/>
                    <a:ext cx="899962" cy="721360"/>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srgbClr val="FFFFFF"/>
                      </a:solidFill>
                    </a:endParaRPr>
                  </a:p>
                </p:txBody>
              </p:sp>
            </p:grpSp>
          </p:grpSp>
        </p:grpSp>
        <p:sp>
          <p:nvSpPr>
            <p:cNvPr id="52" name="TextBox 51"/>
            <p:cNvSpPr txBox="1"/>
            <p:nvPr/>
          </p:nvSpPr>
          <p:spPr>
            <a:xfrm>
              <a:off x="4026637" y="6275853"/>
              <a:ext cx="3821938" cy="480127"/>
            </a:xfrm>
            <a:prstGeom prst="rect">
              <a:avLst/>
            </a:prstGeom>
            <a:noFill/>
            <a:ln>
              <a:noFill/>
            </a:ln>
          </p:spPr>
          <p:txBody>
            <a:bodyPr wrap="square" lIns="0" tIns="45718" rIns="0" bIns="45718" rtlCol="0">
              <a:spAutoFit/>
            </a:bodyPr>
            <a:lstStyle/>
            <a:p>
              <a:pPr>
                <a:lnSpc>
                  <a:spcPct val="90000"/>
                </a:lnSpc>
                <a:spcBef>
                  <a:spcPct val="20000"/>
                </a:spcBef>
              </a:pPr>
              <a:r>
                <a:rPr lang="en-US" sz="2800" dirty="0" smtClean="0">
                  <a:solidFill>
                    <a:srgbClr val="00D8CC">
                      <a:alpha val="99000"/>
                    </a:srgbClr>
                  </a:solidFill>
                  <a:ea typeface="Segoe UI" pitchFamily="34" charset="0"/>
                  <a:cs typeface="Segoe UI" pitchFamily="34" charset="0"/>
                </a:rPr>
                <a:t>Unpredictable Bursting</a:t>
              </a:r>
              <a:endParaRPr lang="en-US" sz="2800" dirty="0">
                <a:solidFill>
                  <a:srgbClr val="00D8CC">
                    <a:alpha val="99000"/>
                  </a:srgbClr>
                </a:solidFill>
                <a:ea typeface="Segoe UI" pitchFamily="34" charset="0"/>
                <a:cs typeface="Segoe UI" pitchFamily="34" charset="0"/>
              </a:endParaRPr>
            </a:p>
          </p:txBody>
        </p:sp>
      </p:grpSp>
      <p:grpSp>
        <p:nvGrpSpPr>
          <p:cNvPr id="65" name="Group 64"/>
          <p:cNvGrpSpPr/>
          <p:nvPr/>
        </p:nvGrpSpPr>
        <p:grpSpPr>
          <a:xfrm>
            <a:off x="3917016" y="5173726"/>
            <a:ext cx="4662876" cy="1676336"/>
            <a:chOff x="8163979" y="5156922"/>
            <a:chExt cx="4662876" cy="1676336"/>
          </a:xfrm>
        </p:grpSpPr>
        <p:grpSp>
          <p:nvGrpSpPr>
            <p:cNvPr id="53" name="Group 52"/>
            <p:cNvGrpSpPr/>
            <p:nvPr/>
          </p:nvGrpSpPr>
          <p:grpSpPr>
            <a:xfrm>
              <a:off x="8163979" y="5156922"/>
              <a:ext cx="4662876" cy="1181987"/>
              <a:chOff x="437270" y="5158371"/>
              <a:chExt cx="4662876" cy="1181987"/>
            </a:xfrm>
          </p:grpSpPr>
          <p:sp>
            <p:nvSpPr>
              <p:cNvPr id="54" name="Text Placeholder 6"/>
              <p:cNvSpPr txBox="1">
                <a:spLocks/>
              </p:cNvSpPr>
              <p:nvPr/>
            </p:nvSpPr>
            <p:spPr bwMode="auto">
              <a:xfrm>
                <a:off x="3957649" y="6161182"/>
                <a:ext cx="1142497" cy="1791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smtClean="0">
                    <a:solidFill>
                      <a:srgbClr val="FFFFFF">
                        <a:alpha val="99000"/>
                      </a:srgbClr>
                    </a:solidFill>
                  </a:rPr>
                  <a:t>t</a:t>
                </a:r>
                <a:endParaRPr lang="en-US" sz="1400" i="1" dirty="0">
                  <a:solidFill>
                    <a:srgbClr val="FFFFFF">
                      <a:alpha val="99000"/>
                    </a:srgbClr>
                  </a:solidFill>
                </a:endParaRPr>
              </a:p>
            </p:txBody>
          </p:sp>
          <p:grpSp>
            <p:nvGrpSpPr>
              <p:cNvPr id="55" name="Group 54"/>
              <p:cNvGrpSpPr/>
              <p:nvPr/>
            </p:nvGrpSpPr>
            <p:grpSpPr>
              <a:xfrm>
                <a:off x="437270" y="5158371"/>
                <a:ext cx="3474348" cy="1117383"/>
                <a:chOff x="437270" y="5158371"/>
                <a:chExt cx="3474348" cy="1117383"/>
              </a:xfrm>
            </p:grpSpPr>
            <p:cxnSp>
              <p:nvCxnSpPr>
                <p:cNvPr id="56" name="Straight Arrow Connector 55"/>
                <p:cNvCxnSpPr/>
                <p:nvPr/>
              </p:nvCxnSpPr>
              <p:spPr bwMode="auto">
                <a:xfrm flipV="1">
                  <a:off x="766552" y="5378307"/>
                  <a:ext cx="0" cy="897447"/>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57" name="Straight Arrow Connector 56"/>
                <p:cNvCxnSpPr/>
                <p:nvPr/>
              </p:nvCxnSpPr>
              <p:spPr bwMode="auto">
                <a:xfrm>
                  <a:off x="758628" y="6263160"/>
                  <a:ext cx="3152990" cy="102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58" name="Rectangle 57"/>
                <p:cNvSpPr/>
                <p:nvPr/>
              </p:nvSpPr>
              <p:spPr>
                <a:xfrm rot="16200000">
                  <a:off x="41697" y="5553944"/>
                  <a:ext cx="1024540"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rgbClr val="FFFFFF">
                          <a:alpha val="99000"/>
                        </a:srgbClr>
                      </a:solidFill>
                    </a:rPr>
                    <a:t>Compute </a:t>
                  </a:r>
                </a:p>
              </p:txBody>
            </p:sp>
            <p:sp>
              <p:nvSpPr>
                <p:cNvPr id="59" name="Freeform 58"/>
                <p:cNvSpPr/>
                <p:nvPr/>
              </p:nvSpPr>
              <p:spPr>
                <a:xfrm>
                  <a:off x="771774" y="5434656"/>
                  <a:ext cx="2919644" cy="583019"/>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srgbClr val="FFFFFF"/>
                    </a:solidFill>
                  </a:endParaRPr>
                </a:p>
              </p:txBody>
            </p:sp>
            <p:cxnSp>
              <p:nvCxnSpPr>
                <p:cNvPr id="60" name="Straight Connector 59"/>
                <p:cNvCxnSpPr/>
                <p:nvPr/>
              </p:nvCxnSpPr>
              <p:spPr bwMode="auto">
                <a:xfrm>
                  <a:off x="797908" y="5809317"/>
                  <a:ext cx="2963103" cy="24852"/>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grpSp>
        </p:grpSp>
        <p:sp>
          <p:nvSpPr>
            <p:cNvPr id="61" name="TextBox 60"/>
            <p:cNvSpPr txBox="1"/>
            <p:nvPr/>
          </p:nvSpPr>
          <p:spPr>
            <a:xfrm>
              <a:off x="8506336" y="6305118"/>
              <a:ext cx="3198301" cy="528140"/>
            </a:xfrm>
            <a:prstGeom prst="rect">
              <a:avLst/>
            </a:prstGeom>
            <a:noFill/>
            <a:ln>
              <a:noFill/>
            </a:ln>
          </p:spPr>
          <p:txBody>
            <a:bodyPr wrap="square" lIns="0" tIns="45718" rIns="0" bIns="45718" rtlCol="0">
              <a:spAutoFit/>
            </a:bodyPr>
            <a:lstStyle/>
            <a:p>
              <a:pPr>
                <a:lnSpc>
                  <a:spcPct val="90000"/>
                </a:lnSpc>
                <a:spcBef>
                  <a:spcPct val="20000"/>
                </a:spcBef>
              </a:pPr>
              <a:r>
                <a:rPr lang="en-US" sz="2800" dirty="0" smtClean="0">
                  <a:solidFill>
                    <a:srgbClr val="00D8CC">
                      <a:alpha val="99000"/>
                    </a:srgbClr>
                  </a:solidFill>
                  <a:ea typeface="Segoe UI" pitchFamily="34" charset="0"/>
                  <a:cs typeface="Segoe UI" pitchFamily="34" charset="0"/>
                </a:rPr>
                <a:t>Predictable Bursting</a:t>
              </a:r>
              <a:endParaRPr lang="en-US" sz="2800" dirty="0">
                <a:solidFill>
                  <a:srgbClr val="00D8CC">
                    <a:alpha val="99000"/>
                  </a:srgbClr>
                </a:solidFill>
                <a:ea typeface="Segoe UI" pitchFamily="34" charset="0"/>
                <a:cs typeface="Segoe UI" pitchFamily="34" charset="0"/>
              </a:endParaRPr>
            </a:p>
          </p:txBody>
        </p:sp>
      </p:grpSp>
    </p:spTree>
    <p:extLst>
      <p:ext uri="{BB962C8B-B14F-4D97-AF65-F5344CB8AC3E}">
        <p14:creationId xmlns:p14="http://schemas.microsoft.com/office/powerpoint/2010/main" val="132527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ppt_x"/>
                                          </p:val>
                                        </p:tav>
                                        <p:tav tm="100000">
                                          <p:val>
                                            <p:strVal val="#ppt_x"/>
                                          </p:val>
                                        </p:tav>
                                      </p:tavLst>
                                    </p:anim>
                                    <p:anim calcmode="lin" valueType="num">
                                      <p:cBhvr additive="base">
                                        <p:cTn id="2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ppt_x"/>
                                          </p:val>
                                        </p:tav>
                                        <p:tav tm="100000">
                                          <p:val>
                                            <p:strVal val="#ppt_x"/>
                                          </p:val>
                                        </p:tav>
                                      </p:tavLst>
                                    </p:anim>
                                    <p:anim calcmode="lin" valueType="num">
                                      <p:cBhvr additive="base">
                                        <p:cTn id="3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923505" cy="912813"/>
          </a:xfrm>
        </p:spPr>
        <p:txBody>
          <a:bodyPr/>
          <a:lstStyle/>
          <a:p>
            <a:r>
              <a:rPr lang="en-US" dirty="0" smtClean="0"/>
              <a:t>Contoso Real Estate </a:t>
            </a:r>
            <a:r>
              <a:rPr lang="en-US" dirty="0" err="1" smtClean="0"/>
              <a:t>SaaS</a:t>
            </a:r>
            <a:r>
              <a:rPr lang="en-US" dirty="0" smtClean="0"/>
              <a:t> – Windows Azure</a:t>
            </a:r>
            <a:endParaRPr lang="en-US" dirty="0"/>
          </a:p>
        </p:txBody>
      </p:sp>
      <p:sp>
        <p:nvSpPr>
          <p:cNvPr id="5" name="Rectangle 4"/>
          <p:cNvSpPr/>
          <p:nvPr/>
        </p:nvSpPr>
        <p:spPr bwMode="auto">
          <a:xfrm>
            <a:off x="811726" y="1472904"/>
            <a:ext cx="6549511" cy="4996158"/>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819" y="1428057"/>
            <a:ext cx="3841213" cy="1002405"/>
          </a:xfrm>
          <a:prstGeom prst="rect">
            <a:avLst/>
          </a:prstGeom>
        </p:spPr>
      </p:pic>
      <p:grpSp>
        <p:nvGrpSpPr>
          <p:cNvPr id="18" name="Group 17"/>
          <p:cNvGrpSpPr/>
          <p:nvPr/>
        </p:nvGrpSpPr>
        <p:grpSpPr>
          <a:xfrm>
            <a:off x="4008437" y="2532126"/>
            <a:ext cx="2895600" cy="3378474"/>
            <a:chOff x="4008437" y="2532126"/>
            <a:chExt cx="2895600" cy="3378474"/>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2507"/>
            <a:stretch/>
          </p:blipFill>
          <p:spPr>
            <a:xfrm>
              <a:off x="4008437" y="2532126"/>
              <a:ext cx="482471" cy="507936"/>
            </a:xfrm>
            <a:prstGeom prst="rect">
              <a:avLst/>
            </a:prstGeom>
          </p:spPr>
        </p:pic>
        <p:sp>
          <p:nvSpPr>
            <p:cNvPr id="19" name="TextBox 18"/>
            <p:cNvSpPr txBox="1"/>
            <p:nvPr/>
          </p:nvSpPr>
          <p:spPr>
            <a:xfrm>
              <a:off x="4507297" y="2601428"/>
              <a:ext cx="1217000"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Web sites</a:t>
              </a:r>
            </a:p>
          </p:txBody>
        </p:sp>
        <p:sp>
          <p:nvSpPr>
            <p:cNvPr id="23" name="Rectangle 22"/>
            <p:cNvSpPr/>
            <p:nvPr/>
          </p:nvSpPr>
          <p:spPr bwMode="auto">
            <a:xfrm>
              <a:off x="4581726" y="3075907"/>
              <a:ext cx="2322311" cy="2834693"/>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1166769" y="3006605"/>
            <a:ext cx="2613068" cy="933891"/>
            <a:chOff x="1166769" y="3006605"/>
            <a:chExt cx="2613068" cy="933891"/>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2507"/>
            <a:stretch/>
          </p:blipFill>
          <p:spPr>
            <a:xfrm>
              <a:off x="1166769" y="3006605"/>
              <a:ext cx="482471" cy="507936"/>
            </a:xfrm>
            <a:prstGeom prst="rect">
              <a:avLst/>
            </a:prstGeom>
          </p:spPr>
        </p:pic>
        <p:sp>
          <p:nvSpPr>
            <p:cNvPr id="20" name="TextBox 19"/>
            <p:cNvSpPr txBox="1"/>
            <p:nvPr/>
          </p:nvSpPr>
          <p:spPr>
            <a:xfrm>
              <a:off x="1735089" y="3075907"/>
              <a:ext cx="1721049" cy="369332"/>
            </a:xfrm>
            <a:prstGeom prst="rect">
              <a:avLst/>
            </a:prstGeom>
            <a:noFill/>
          </p:spPr>
          <p:txBody>
            <a:bodyPr wrap="none" rtlCol="0">
              <a:spAutoFit/>
            </a:bodyPr>
            <a:lstStyle/>
            <a:p>
              <a:r>
                <a:rPr lang="en-US" cap="all" dirty="0" err="1" smtClean="0">
                  <a:solidFill>
                    <a:srgbClr val="FFFFFF"/>
                  </a:solidFill>
                  <a:latin typeface="Arial Narrow" panose="020B0606020202030204" pitchFamily="34" charset="0"/>
                </a:rPr>
                <a:t>Sql</a:t>
              </a:r>
              <a:r>
                <a:rPr lang="en-US" cap="all" dirty="0" smtClean="0">
                  <a:solidFill>
                    <a:srgbClr val="FFFFFF"/>
                  </a:solidFill>
                  <a:latin typeface="Arial Narrow" panose="020B0606020202030204" pitchFamily="34" charset="0"/>
                </a:rPr>
                <a:t> databases</a:t>
              </a:r>
            </a:p>
          </p:txBody>
        </p:sp>
        <p:sp>
          <p:nvSpPr>
            <p:cNvPr id="24" name="Rectangle 23"/>
            <p:cNvSpPr/>
            <p:nvPr/>
          </p:nvSpPr>
          <p:spPr bwMode="auto">
            <a:xfrm>
              <a:off x="1877840" y="3514541"/>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1179598" y="4055253"/>
            <a:ext cx="2600239" cy="901169"/>
            <a:chOff x="1179598" y="4055253"/>
            <a:chExt cx="2600239" cy="901169"/>
          </a:xfrm>
        </p:grpSpPr>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2507"/>
            <a:stretch/>
          </p:blipFill>
          <p:spPr>
            <a:xfrm>
              <a:off x="1179598" y="4055253"/>
              <a:ext cx="482472" cy="507936"/>
            </a:xfrm>
            <a:prstGeom prst="rect">
              <a:avLst/>
            </a:prstGeom>
          </p:spPr>
        </p:pic>
        <p:sp>
          <p:nvSpPr>
            <p:cNvPr id="21" name="TextBox 20"/>
            <p:cNvSpPr txBox="1"/>
            <p:nvPr/>
          </p:nvSpPr>
          <p:spPr>
            <a:xfrm>
              <a:off x="1735089" y="4124555"/>
              <a:ext cx="1107932"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storage</a:t>
              </a:r>
            </a:p>
          </p:txBody>
        </p:sp>
        <p:sp>
          <p:nvSpPr>
            <p:cNvPr id="25" name="Rectangle 24"/>
            <p:cNvSpPr/>
            <p:nvPr/>
          </p:nvSpPr>
          <p:spPr bwMode="auto">
            <a:xfrm>
              <a:off x="1877840" y="4530467"/>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1166769" y="5008141"/>
            <a:ext cx="2613068" cy="902459"/>
            <a:chOff x="1166769" y="5008141"/>
            <a:chExt cx="2613068" cy="902459"/>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51213"/>
            <a:stretch/>
          </p:blipFill>
          <p:spPr>
            <a:xfrm>
              <a:off x="1166769" y="5008141"/>
              <a:ext cx="508130" cy="520766"/>
            </a:xfrm>
            <a:prstGeom prst="rect">
              <a:avLst/>
            </a:prstGeom>
          </p:spPr>
        </p:pic>
        <p:sp>
          <p:nvSpPr>
            <p:cNvPr id="22" name="TextBox 21"/>
            <p:cNvSpPr txBox="1"/>
            <p:nvPr/>
          </p:nvSpPr>
          <p:spPr>
            <a:xfrm>
              <a:off x="1735089" y="5083858"/>
              <a:ext cx="2029595"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Active directory</a:t>
              </a:r>
            </a:p>
          </p:txBody>
        </p:sp>
        <p:sp>
          <p:nvSpPr>
            <p:cNvPr id="26" name="Rectangle 25"/>
            <p:cNvSpPr/>
            <p:nvPr/>
          </p:nvSpPr>
          <p:spPr bwMode="auto">
            <a:xfrm>
              <a:off x="1877840" y="5484645"/>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a:gradFill>
                    <a:gsLst>
                      <a:gs pos="0">
                        <a:srgbClr val="FFFFFF"/>
                      </a:gs>
                      <a:gs pos="100000">
                        <a:srgbClr val="FFFFFF"/>
                      </a:gs>
                    </a:gsLst>
                    <a:lin ang="5400000" scaled="0"/>
                  </a:gradFill>
                  <a:ea typeface="Segoe UI" pitchFamily="34" charset="0"/>
                  <a:cs typeface="Segoe UI" pitchFamily="34" charset="0"/>
                </a:rPr>
                <a:t>dpeospmicrosoft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42" name="Text Placeholder 1"/>
          <p:cNvSpPr>
            <a:spLocks noGrp="1"/>
          </p:cNvSpPr>
          <p:nvPr>
            <p:ph type="body" sz="quarter" idx="4294967295"/>
          </p:nvPr>
        </p:nvSpPr>
        <p:spPr>
          <a:xfrm>
            <a:off x="7666037" y="1592262"/>
            <a:ext cx="4770438" cy="914400"/>
          </a:xfrm>
          <a:prstGeom prst="rect">
            <a:avLst/>
          </a:prstGeom>
        </p:spPr>
        <p:txBody>
          <a:bodyPr/>
          <a:lstStyle/>
          <a:p>
            <a:r>
              <a:rPr lang="en-US" b="1" dirty="0" err="1" smtClean="0"/>
              <a:t>SaaS</a:t>
            </a:r>
            <a:r>
              <a:rPr lang="en-US" b="1" dirty="0" smtClean="0"/>
              <a:t> Requirements:</a:t>
            </a:r>
          </a:p>
          <a:p>
            <a:r>
              <a:rPr lang="en-US" dirty="0" smtClean="0"/>
              <a:t>Relational data store</a:t>
            </a:r>
          </a:p>
          <a:p>
            <a:r>
              <a:rPr lang="en-US" dirty="0" smtClean="0"/>
              <a:t>Image store</a:t>
            </a:r>
          </a:p>
          <a:p>
            <a:r>
              <a:rPr lang="en-US" dirty="0" smtClean="0"/>
              <a:t>Scalable user store</a:t>
            </a:r>
          </a:p>
          <a:p>
            <a:r>
              <a:rPr lang="en-US" dirty="0" smtClean="0"/>
              <a:t>Easily scalable web site</a:t>
            </a:r>
          </a:p>
          <a:p>
            <a:endParaRPr lang="en-US" dirty="0"/>
          </a:p>
        </p:txBody>
      </p:sp>
    </p:spTree>
    <p:extLst>
      <p:ext uri="{BB962C8B-B14F-4D97-AF65-F5344CB8AC3E}">
        <p14:creationId xmlns:p14="http://schemas.microsoft.com/office/powerpoint/2010/main" val="131588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4184649"/>
            <a:ext cx="11887199" cy="912813"/>
          </a:xfrm>
        </p:spPr>
        <p:txBody>
          <a:bodyPr/>
          <a:lstStyle/>
          <a:p>
            <a:r>
              <a:rPr lang="en-US" dirty="0" smtClean="0"/>
              <a:t>Demo </a:t>
            </a:r>
            <a:br>
              <a:rPr lang="en-US" dirty="0" smtClean="0"/>
            </a:br>
            <a:r>
              <a:rPr lang="en-US" dirty="0" smtClean="0"/>
              <a:t>Windows Azure </a:t>
            </a:r>
            <a:r>
              <a:rPr lang="en-US" dirty="0"/>
              <a:t>Services for </a:t>
            </a:r>
            <a:r>
              <a:rPr lang="en-US" dirty="0" err="1"/>
              <a:t>SaaS</a:t>
            </a:r>
            <a:r>
              <a:rPr lang="en-US" dirty="0"/>
              <a:t> </a:t>
            </a:r>
          </a:p>
        </p:txBody>
      </p:sp>
      <p:pic>
        <p:nvPicPr>
          <p:cNvPr id="2" name="Picture 1"/>
          <p:cNvPicPr>
            <a:picLocks noChangeAspect="1"/>
          </p:cNvPicPr>
          <p:nvPr/>
        </p:nvPicPr>
        <p:blipFill>
          <a:blip r:embed="rId3"/>
          <a:stretch>
            <a:fillRect/>
          </a:stretch>
        </p:blipFill>
        <p:spPr>
          <a:xfrm>
            <a:off x="5989637" y="315550"/>
            <a:ext cx="5829031" cy="363811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406727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923505" cy="912813"/>
          </a:xfrm>
        </p:spPr>
        <p:txBody>
          <a:bodyPr/>
          <a:lstStyle/>
          <a:p>
            <a:r>
              <a:rPr lang="en-US" dirty="0" smtClean="0"/>
              <a:t>Contoso Real Estate – </a:t>
            </a:r>
            <a:r>
              <a:rPr lang="en-US" dirty="0" err="1" smtClean="0"/>
              <a:t>SaaS</a:t>
            </a:r>
            <a:r>
              <a:rPr lang="en-US" dirty="0" smtClean="0"/>
              <a:t> Web Site</a:t>
            </a:r>
            <a:endParaRPr lang="en-US" dirty="0"/>
          </a:p>
        </p:txBody>
      </p:sp>
      <p:sp>
        <p:nvSpPr>
          <p:cNvPr id="5" name="Rectangle 4"/>
          <p:cNvSpPr/>
          <p:nvPr/>
        </p:nvSpPr>
        <p:spPr bwMode="auto">
          <a:xfrm>
            <a:off x="811726" y="1472904"/>
            <a:ext cx="6549511" cy="4996158"/>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2507"/>
          <a:stretch/>
        </p:blipFill>
        <p:spPr>
          <a:xfrm>
            <a:off x="1166769" y="3006605"/>
            <a:ext cx="482471" cy="50793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2507"/>
          <a:stretch/>
        </p:blipFill>
        <p:spPr>
          <a:xfrm>
            <a:off x="1179598" y="4055253"/>
            <a:ext cx="482472" cy="50793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2507"/>
          <a:stretch/>
        </p:blipFill>
        <p:spPr>
          <a:xfrm>
            <a:off x="4008437" y="2532126"/>
            <a:ext cx="482471" cy="507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1213"/>
          <a:stretch/>
        </p:blipFill>
        <p:spPr>
          <a:xfrm>
            <a:off x="1166769" y="5008141"/>
            <a:ext cx="508130" cy="52076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5819" y="1428057"/>
            <a:ext cx="3841213" cy="1002405"/>
          </a:xfrm>
          <a:prstGeom prst="rect">
            <a:avLst/>
          </a:prstGeom>
        </p:spPr>
      </p:pic>
      <p:sp>
        <p:nvSpPr>
          <p:cNvPr id="19" name="TextBox 18"/>
          <p:cNvSpPr txBox="1"/>
          <p:nvPr/>
        </p:nvSpPr>
        <p:spPr>
          <a:xfrm>
            <a:off x="4507297" y="2601428"/>
            <a:ext cx="1217000"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Web sites</a:t>
            </a:r>
          </a:p>
        </p:txBody>
      </p:sp>
      <p:sp>
        <p:nvSpPr>
          <p:cNvPr id="20" name="TextBox 19"/>
          <p:cNvSpPr txBox="1"/>
          <p:nvPr/>
        </p:nvSpPr>
        <p:spPr>
          <a:xfrm>
            <a:off x="1735089" y="3075907"/>
            <a:ext cx="1721049" cy="369332"/>
          </a:xfrm>
          <a:prstGeom prst="rect">
            <a:avLst/>
          </a:prstGeom>
          <a:noFill/>
        </p:spPr>
        <p:txBody>
          <a:bodyPr wrap="none" rtlCol="0">
            <a:spAutoFit/>
          </a:bodyPr>
          <a:lstStyle/>
          <a:p>
            <a:r>
              <a:rPr lang="en-US" cap="all" dirty="0" err="1" smtClean="0">
                <a:solidFill>
                  <a:srgbClr val="FFFFFF"/>
                </a:solidFill>
                <a:latin typeface="Arial Narrow" panose="020B0606020202030204" pitchFamily="34" charset="0"/>
              </a:rPr>
              <a:t>Sql</a:t>
            </a:r>
            <a:r>
              <a:rPr lang="en-US" cap="all" dirty="0" smtClean="0">
                <a:solidFill>
                  <a:srgbClr val="FFFFFF"/>
                </a:solidFill>
                <a:latin typeface="Arial Narrow" panose="020B0606020202030204" pitchFamily="34" charset="0"/>
              </a:rPr>
              <a:t> databases</a:t>
            </a:r>
          </a:p>
        </p:txBody>
      </p:sp>
      <p:sp>
        <p:nvSpPr>
          <p:cNvPr id="21" name="TextBox 20"/>
          <p:cNvSpPr txBox="1"/>
          <p:nvPr/>
        </p:nvSpPr>
        <p:spPr>
          <a:xfrm>
            <a:off x="1735089" y="4124555"/>
            <a:ext cx="1107932"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storage</a:t>
            </a:r>
          </a:p>
        </p:txBody>
      </p:sp>
      <p:sp>
        <p:nvSpPr>
          <p:cNvPr id="22" name="TextBox 21"/>
          <p:cNvSpPr txBox="1"/>
          <p:nvPr/>
        </p:nvSpPr>
        <p:spPr>
          <a:xfrm>
            <a:off x="1735089" y="5083858"/>
            <a:ext cx="2029595" cy="369332"/>
          </a:xfrm>
          <a:prstGeom prst="rect">
            <a:avLst/>
          </a:prstGeom>
          <a:noFill/>
        </p:spPr>
        <p:txBody>
          <a:bodyPr wrap="none" rtlCol="0">
            <a:spAutoFit/>
          </a:bodyPr>
          <a:lstStyle/>
          <a:p>
            <a:r>
              <a:rPr lang="en-US" cap="all" dirty="0" smtClean="0">
                <a:solidFill>
                  <a:srgbClr val="FFFFFF"/>
                </a:solidFill>
                <a:latin typeface="Arial Narrow" panose="020B0606020202030204" pitchFamily="34" charset="0"/>
              </a:rPr>
              <a:t>Active directory</a:t>
            </a:r>
          </a:p>
        </p:txBody>
      </p:sp>
      <p:sp>
        <p:nvSpPr>
          <p:cNvPr id="23" name="Rectangle 22"/>
          <p:cNvSpPr/>
          <p:nvPr/>
        </p:nvSpPr>
        <p:spPr bwMode="auto">
          <a:xfrm>
            <a:off x="4581726" y="3075907"/>
            <a:ext cx="2322311" cy="2834693"/>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877840" y="3514541"/>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1877840" y="4530467"/>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smtClean="0">
                <a:gradFill>
                  <a:gsLst>
                    <a:gs pos="0">
                      <a:srgbClr val="FFFFFF"/>
                    </a:gs>
                    <a:gs pos="100000">
                      <a:srgbClr val="FFFFFF"/>
                    </a:gs>
                  </a:gsLst>
                  <a:lin ang="5400000" scaled="0"/>
                </a:gradFill>
                <a:ea typeface="Segoe UI" pitchFamily="34" charset="0"/>
                <a:cs typeface="Segoe UI" pitchFamily="34" charset="0"/>
              </a:rPr>
              <a:t>contosorealestate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1877840" y="5484645"/>
            <a:ext cx="1901997" cy="425955"/>
          </a:xfrm>
          <a:prstGeom prst="rect">
            <a:avLst/>
          </a:prstGeom>
          <a:solidFill>
            <a:srgbClr val="00188F"/>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err="1">
                <a:gradFill>
                  <a:gsLst>
                    <a:gs pos="0">
                      <a:srgbClr val="FFFFFF"/>
                    </a:gs>
                    <a:gs pos="100000">
                      <a:srgbClr val="FFFFFF"/>
                    </a:gs>
                  </a:gsLst>
                  <a:lin ang="5400000" scaled="0"/>
                </a:gradFill>
                <a:ea typeface="Segoe UI" pitchFamily="34" charset="0"/>
                <a:cs typeface="Segoe UI" pitchFamily="34" charset="0"/>
              </a:rPr>
              <a:t>dpeospmicrosoft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flipH="1">
            <a:off x="4618037" y="3644959"/>
            <a:ext cx="2362200" cy="2062103"/>
          </a:xfrm>
          <a:prstGeom prst="rect">
            <a:avLst/>
          </a:prstGeom>
          <a:noFill/>
        </p:spPr>
        <p:txBody>
          <a:bodyPr wrap="square" rtlCol="0">
            <a:spAutoFit/>
          </a:bodyPr>
          <a:lstStyle/>
          <a:p>
            <a:r>
              <a:rPr lang="en-US" sz="1600" dirty="0" smtClean="0">
                <a:solidFill>
                  <a:srgbClr val="FFFFFF"/>
                </a:solidFill>
              </a:rPr>
              <a:t>MVC4</a:t>
            </a:r>
          </a:p>
          <a:p>
            <a:r>
              <a:rPr lang="en-US" sz="1600" dirty="0" err="1" smtClean="0">
                <a:solidFill>
                  <a:srgbClr val="FFFFFF"/>
                </a:solidFill>
              </a:rPr>
              <a:t>ContosoRealEstate.Web</a:t>
            </a:r>
            <a:endParaRPr lang="en-US" sz="1600" dirty="0" smtClean="0">
              <a:solidFill>
                <a:srgbClr val="FFFFFF"/>
              </a:solidFill>
            </a:endParaRPr>
          </a:p>
          <a:p>
            <a:endParaRPr lang="en-US" sz="1600" dirty="0">
              <a:solidFill>
                <a:srgbClr val="FFFFFF"/>
              </a:solidFill>
            </a:endParaRPr>
          </a:p>
          <a:p>
            <a:r>
              <a:rPr lang="en-US" sz="1600" dirty="0" smtClean="0">
                <a:solidFill>
                  <a:srgbClr val="FFFFFF"/>
                </a:solidFill>
              </a:rPr>
              <a:t>Views</a:t>
            </a:r>
          </a:p>
          <a:p>
            <a:r>
              <a:rPr lang="en-US" sz="1600" dirty="0">
                <a:solidFill>
                  <a:srgbClr val="FFFFFF"/>
                </a:solidFill>
              </a:rPr>
              <a:t> </a:t>
            </a:r>
            <a:r>
              <a:rPr lang="en-US" sz="1600" dirty="0" smtClean="0">
                <a:solidFill>
                  <a:srgbClr val="FFFFFF"/>
                </a:solidFill>
              </a:rPr>
              <a:t>    Home</a:t>
            </a:r>
          </a:p>
          <a:p>
            <a:r>
              <a:rPr lang="en-US" sz="1600" dirty="0">
                <a:solidFill>
                  <a:srgbClr val="FFFFFF"/>
                </a:solidFill>
              </a:rPr>
              <a:t> </a:t>
            </a:r>
            <a:r>
              <a:rPr lang="en-US" sz="1600" dirty="0" smtClean="0">
                <a:solidFill>
                  <a:srgbClr val="FFFFFF"/>
                </a:solidFill>
              </a:rPr>
              <a:t>    Account</a:t>
            </a:r>
          </a:p>
          <a:p>
            <a:r>
              <a:rPr lang="en-US" sz="1600" dirty="0">
                <a:solidFill>
                  <a:srgbClr val="FFFFFF"/>
                </a:solidFill>
              </a:rPr>
              <a:t> </a:t>
            </a:r>
            <a:r>
              <a:rPr lang="en-US" sz="1600" dirty="0" smtClean="0">
                <a:solidFill>
                  <a:srgbClr val="FFFFFF"/>
                </a:solidFill>
              </a:rPr>
              <a:t>    Shared</a:t>
            </a:r>
          </a:p>
          <a:p>
            <a:r>
              <a:rPr lang="en-US" sz="1600" dirty="0">
                <a:solidFill>
                  <a:srgbClr val="FFFFFF"/>
                </a:solidFill>
              </a:rPr>
              <a:t> </a:t>
            </a:r>
            <a:r>
              <a:rPr lang="en-US" sz="1600" dirty="0" smtClean="0">
                <a:solidFill>
                  <a:srgbClr val="FFFFFF"/>
                </a:solidFill>
              </a:rPr>
              <a:t>    </a:t>
            </a:r>
            <a:r>
              <a:rPr lang="en-US" sz="1600" dirty="0" err="1" smtClean="0">
                <a:solidFill>
                  <a:srgbClr val="FFFFFF"/>
                </a:solidFill>
              </a:rPr>
              <a:t>RealEstateListings</a:t>
            </a:r>
            <a:endParaRPr lang="en-US" sz="1600" dirty="0" smtClean="0">
              <a:solidFill>
                <a:srgbClr val="FFFFFF"/>
              </a:solidFill>
            </a:endParaRPr>
          </a:p>
        </p:txBody>
      </p:sp>
      <p:sp>
        <p:nvSpPr>
          <p:cNvPr id="42" name="Text Placeholder 1"/>
          <p:cNvSpPr>
            <a:spLocks noGrp="1"/>
          </p:cNvSpPr>
          <p:nvPr>
            <p:ph type="body" sz="quarter" idx="4294967295"/>
          </p:nvPr>
        </p:nvSpPr>
        <p:spPr>
          <a:xfrm>
            <a:off x="7666037" y="1592262"/>
            <a:ext cx="4770438" cy="914400"/>
          </a:xfrm>
          <a:prstGeom prst="rect">
            <a:avLst/>
          </a:prstGeom>
        </p:spPr>
        <p:txBody>
          <a:bodyPr/>
          <a:lstStyle/>
          <a:p>
            <a:r>
              <a:rPr lang="en-US" dirty="0" smtClean="0"/>
              <a:t>ASP.NET MVC 4</a:t>
            </a:r>
          </a:p>
          <a:p>
            <a:r>
              <a:rPr lang="en-US" dirty="0" smtClean="0"/>
              <a:t>JavaScript MVVM</a:t>
            </a:r>
          </a:p>
          <a:p>
            <a:r>
              <a:rPr lang="en-US" dirty="0" smtClean="0"/>
              <a:t>Web API</a:t>
            </a:r>
          </a:p>
          <a:p>
            <a:r>
              <a:rPr lang="en-US" dirty="0" smtClean="0"/>
              <a:t>Office 2013 JavaScript</a:t>
            </a:r>
          </a:p>
        </p:txBody>
      </p:sp>
    </p:spTree>
    <p:extLst>
      <p:ext uri="{BB962C8B-B14F-4D97-AF65-F5344CB8AC3E}">
        <p14:creationId xmlns:p14="http://schemas.microsoft.com/office/powerpoint/2010/main" val="1478843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44475" y="275090"/>
            <a:ext cx="6148111" cy="533400"/>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274638" y="4184649"/>
            <a:ext cx="11887199" cy="912813"/>
          </a:xfrm>
        </p:spPr>
        <p:txBody>
          <a:bodyPr/>
          <a:lstStyle/>
          <a:p>
            <a:r>
              <a:rPr lang="en-US" dirty="0" smtClean="0"/>
              <a:t>Demo </a:t>
            </a:r>
            <a:r>
              <a:rPr lang="en-US" dirty="0"/>
              <a:t/>
            </a:r>
            <a:br>
              <a:rPr lang="en-US" dirty="0"/>
            </a:br>
            <a:r>
              <a:rPr lang="en-US" dirty="0" err="1"/>
              <a:t>SaaS</a:t>
            </a:r>
            <a:r>
              <a:rPr lang="en-US" dirty="0"/>
              <a:t> MVC4 </a:t>
            </a:r>
            <a:r>
              <a:rPr lang="en-US" dirty="0" smtClean="0"/>
              <a:t>Architecture</a:t>
            </a:r>
            <a:br>
              <a:rPr lang="en-US" dirty="0" smtClean="0"/>
            </a:br>
            <a:r>
              <a:rPr lang="en-US" dirty="0" smtClean="0"/>
              <a:t>and Code </a:t>
            </a:r>
            <a:r>
              <a:rPr lang="en-US" dirty="0"/>
              <a:t>Drill-down</a:t>
            </a:r>
            <a:r>
              <a:rPr lang="en-US" dirty="0" smtClean="0"/>
              <a:t> </a:t>
            </a:r>
            <a:endParaRPr lang="en-US" dirty="0"/>
          </a:p>
        </p:txBody>
      </p:sp>
      <p:pic>
        <p:nvPicPr>
          <p:cNvPr id="4" name="Picture 3"/>
          <p:cNvPicPr>
            <a:picLocks noChangeAspect="1"/>
          </p:cNvPicPr>
          <p:nvPr/>
        </p:nvPicPr>
        <p:blipFill>
          <a:blip r:embed="rId2"/>
          <a:stretch>
            <a:fillRect/>
          </a:stretch>
        </p:blipFill>
        <p:spPr>
          <a:xfrm>
            <a:off x="6679103" y="275090"/>
            <a:ext cx="5482734" cy="3429000"/>
          </a:xfrm>
          <a:prstGeom prst="rect">
            <a:avLst/>
          </a:prstGeom>
          <a:effectLst>
            <a:reflection blurRad="6350" stA="52000" endA="300" endPos="35000" dir="5400000" sy="-100000" algn="bl" rotWithShape="0"/>
          </a:effectLst>
        </p:spPr>
      </p:pic>
      <p:pic>
        <p:nvPicPr>
          <p:cNvPr id="5" name="Picture 4"/>
          <p:cNvPicPr>
            <a:picLocks noChangeAspect="1"/>
          </p:cNvPicPr>
          <p:nvPr/>
        </p:nvPicPr>
        <p:blipFill>
          <a:blip r:embed="rId3"/>
          <a:stretch>
            <a:fillRect/>
          </a:stretch>
        </p:blipFill>
        <p:spPr>
          <a:xfrm>
            <a:off x="244475" y="307068"/>
            <a:ext cx="6148111" cy="2881767"/>
          </a:xfrm>
          <a:prstGeom prst="rect">
            <a:avLst/>
          </a:prstGeom>
          <a:ln w="9525">
            <a:solidFill>
              <a:srgbClr val="000000"/>
            </a:solidFill>
            <a:miter lim="800000"/>
            <a:headEnd/>
            <a:tailEnd/>
          </a:ln>
          <a:effectLst>
            <a:reflection blurRad="6350" stA="52000" endA="300" endPos="35000" dir="5400000" sy="-100000" algn="bl" rotWithShape="0"/>
          </a:effectLst>
        </p:spPr>
      </p:pic>
    </p:spTree>
    <p:extLst>
      <p:ext uri="{BB962C8B-B14F-4D97-AF65-F5344CB8AC3E}">
        <p14:creationId xmlns:p14="http://schemas.microsoft.com/office/powerpoint/2010/main" val="49073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6.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7.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potx [Read-Only]" id="{B3E16A6C-E55B-4CD2-AA61-47884695105D}" vid="{8E6135F7-DD77-4F53-A35F-8CF3B7D89B7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Donovan Follette; Brady gaster</External_x0020_Speaker>
    <Session_x0020_Code xmlns="2295e2e7-0eeb-498e-8716-217bb2ee6ee3">3-604</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purl.org/dc/elements/1.1/"/>
    <ds:schemaRef ds:uri="8b529f77-48ab-4581-b468-93f09345b8aa"/>
    <ds:schemaRef ds:uri="http://www.w3.org/XML/1998/namespace"/>
    <ds:schemaRef ds:uri="http://schemas.microsoft.com/office/2006/documentManagement/types"/>
    <ds:schemaRef ds:uri="http://purl.org/dc/dcmitype/"/>
    <ds:schemaRef ds:uri="2295e2e7-0eeb-498e-8716-217bb2ee6ee3"/>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Build_Template_16x9 - Rev 03</Template>
  <TotalTime>57</TotalTime>
  <Words>1666</Words>
  <Application>Microsoft Office PowerPoint</Application>
  <PresentationFormat>Custom</PresentationFormat>
  <Paragraphs>198</Paragraphs>
  <Slides>19</Slides>
  <Notes>10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19</vt:i4>
      </vt:variant>
    </vt:vector>
  </HeadingPairs>
  <TitlesOfParts>
    <vt:vector size="34" baseType="lpstr">
      <vt:lpstr>ＭＳ Ｐゴシック</vt:lpstr>
      <vt:lpstr>Arial</vt:lpstr>
      <vt:lpstr>Arial Narrow</vt:lpstr>
      <vt:lpstr>Avenir LT Pro 45 Book</vt:lpstr>
      <vt:lpstr>Calibri</vt:lpstr>
      <vt:lpstr>Consolas</vt:lpstr>
      <vt:lpstr>Segoe UI</vt:lpstr>
      <vt:lpstr>Segoe UI Light</vt:lpstr>
      <vt:lpstr>Build_Template_16x9 - Rev 03</vt:lpstr>
      <vt:lpstr>1_Build_Template_16x9 - Rev 03</vt:lpstr>
      <vt:lpstr>2_Build_Template_16x9 - Rev 03</vt:lpstr>
      <vt:lpstr>3_Build_Template_16x9 - Rev 03</vt:lpstr>
      <vt:lpstr>5-30426_BUILD_2013_Template_White</vt:lpstr>
      <vt:lpstr>1_5-30426_BUILD_2013_Template_D.Blue</vt:lpstr>
      <vt:lpstr>2_5-30426_BUILD_2013_Template_D.Blue</vt:lpstr>
      <vt:lpstr>PowerPoint Presentation</vt:lpstr>
      <vt:lpstr>Advanced Patterns using Windows Azure Web Sites for apps for Office and SharePoint</vt:lpstr>
      <vt:lpstr>Agenda </vt:lpstr>
      <vt:lpstr>Business Perspective</vt:lpstr>
      <vt:lpstr>Technical Perspective</vt:lpstr>
      <vt:lpstr>Contoso Real Estate SaaS – Windows Azure</vt:lpstr>
      <vt:lpstr>Demo  Windows Azure Services for SaaS </vt:lpstr>
      <vt:lpstr>Contoso Real Estate – SaaS Web Site</vt:lpstr>
      <vt:lpstr>Demo  SaaS MVC4 Architecture and Code Drill-down </vt:lpstr>
      <vt:lpstr>Contoso Real Estate – SaaS Apps for Office</vt:lpstr>
      <vt:lpstr>Demo  SaaS Companion Apps for Office and Code Drill-down </vt:lpstr>
      <vt:lpstr>Contoso Real Estate – SaaS App for SharePoint</vt:lpstr>
      <vt:lpstr>Demo  SaaS Companion App for SharePoint and Code Drill-down </vt:lpstr>
      <vt:lpstr>Tips for building at Internet scale</vt:lpstr>
      <vt:lpstr>Resources</vt:lpstr>
      <vt:lpstr>It’s a GREAT DAY to be a developer!  Go, build something new and innovative. Make someone’s day a bit better because they’ve used your software.  Thank you!</vt:lpstr>
      <vt:lpstr>Evaluate this session</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Patterns using Windows Azure Web Sites for apps for Office and SharePoint</dc:title>
  <dc:subject>Build 2013</dc:subject>
  <dc:creator>Vijay Rajagopalan</dc:creator>
  <cp:keywords>Build 2013</cp:keywords>
  <dc:description>Template: Mitchell Derrey, Silver Fox Productions
Formatting: Brett Perry, Silver Fox Productions
Date: June 25 - June 28, 2013
Location: MSCC, Redmond, WA
Audience Type: Internal</dc:description>
  <cp:lastModifiedBy>Shows</cp:lastModifiedBy>
  <cp:revision>13</cp:revision>
  <dcterms:created xsi:type="dcterms:W3CDTF">2013-03-29T21:32:40Z</dcterms:created>
  <dcterms:modified xsi:type="dcterms:W3CDTF">2013-06-28T18:02:22Z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