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9"/>
    <p:sldMasterId id="2147484330" r:id="rId10"/>
    <p:sldMasterId id="2147484345" r:id="rId11"/>
    <p:sldMasterId id="2147484364" r:id="rId12"/>
    <p:sldMasterId id="2147484379" r:id="rId13"/>
    <p:sldMasterId id="2147484391" r:id="rId14"/>
  </p:sldMasterIdLst>
  <p:notesMasterIdLst>
    <p:notesMasterId r:id="rId68"/>
  </p:notesMasterIdLst>
  <p:handoutMasterIdLst>
    <p:handoutMasterId r:id="rId69"/>
  </p:handoutMasterIdLst>
  <p:sldIdLst>
    <p:sldId id="1117" r:id="rId15"/>
    <p:sldId id="1118" r:id="rId16"/>
    <p:sldId id="1119" r:id="rId17"/>
    <p:sldId id="1120" r:id="rId18"/>
    <p:sldId id="1121" r:id="rId19"/>
    <p:sldId id="1122" r:id="rId20"/>
    <p:sldId id="1123" r:id="rId21"/>
    <p:sldId id="1124" r:id="rId22"/>
    <p:sldId id="1125" r:id="rId23"/>
    <p:sldId id="1126" r:id="rId24"/>
    <p:sldId id="1127" r:id="rId25"/>
    <p:sldId id="1128" r:id="rId26"/>
    <p:sldId id="1129" r:id="rId27"/>
    <p:sldId id="1130" r:id="rId28"/>
    <p:sldId id="1131" r:id="rId29"/>
    <p:sldId id="1132" r:id="rId30"/>
    <p:sldId id="1133" r:id="rId31"/>
    <p:sldId id="1134" r:id="rId32"/>
    <p:sldId id="1135" r:id="rId33"/>
    <p:sldId id="1136" r:id="rId34"/>
    <p:sldId id="1137" r:id="rId35"/>
    <p:sldId id="1138" r:id="rId36"/>
    <p:sldId id="1139" r:id="rId37"/>
    <p:sldId id="1140" r:id="rId38"/>
    <p:sldId id="1141" r:id="rId39"/>
    <p:sldId id="1142" r:id="rId40"/>
    <p:sldId id="1143" r:id="rId41"/>
    <p:sldId id="1144" r:id="rId42"/>
    <p:sldId id="1145" r:id="rId43"/>
    <p:sldId id="1146" r:id="rId44"/>
    <p:sldId id="1147" r:id="rId45"/>
    <p:sldId id="1148" r:id="rId46"/>
    <p:sldId id="1149" r:id="rId47"/>
    <p:sldId id="1150" r:id="rId48"/>
    <p:sldId id="1151" r:id="rId49"/>
    <p:sldId id="1152" r:id="rId50"/>
    <p:sldId id="1153" r:id="rId51"/>
    <p:sldId id="1154" r:id="rId52"/>
    <p:sldId id="1155" r:id="rId53"/>
    <p:sldId id="1156" r:id="rId54"/>
    <p:sldId id="1157" r:id="rId55"/>
    <p:sldId id="1158" r:id="rId56"/>
    <p:sldId id="1159" r:id="rId57"/>
    <p:sldId id="1160" r:id="rId58"/>
    <p:sldId id="1161" r:id="rId59"/>
    <p:sldId id="1162" r:id="rId60"/>
    <p:sldId id="1163" r:id="rId61"/>
    <p:sldId id="1164" r:id="rId62"/>
    <p:sldId id="1165" r:id="rId63"/>
    <p:sldId id="1166" r:id="rId64"/>
    <p:sldId id="1167" r:id="rId65"/>
    <p:sldId id="1168" r:id="rId66"/>
    <p:sldId id="1169" r:id="rId67"/>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Lst>
        </p14:section>
        <p14:section name="Build Template" id="{D88B19E0-7F40-4EB1-BF25-B9D8E02B1AB4}">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am Spencer" initials="SS" lastIdx="1" clrIdx="2">
    <p:extLst>
      <p:ext uri="{19B8F6BF-5375-455C-9EA6-DF929625EA0E}">
        <p15:presenceInfo xmlns:p15="http://schemas.microsoft.com/office/powerpoint/2012/main" userId="S-1-5-21-2127521184-1604012920-1887927527-62585" providerId="AD"/>
      </p:ext>
    </p:extLst>
  </p:cmAuthor>
  <p:cmAuthor id="3" name="John Osborne" initials="JO" lastIdx="3" clrIdx="3">
    <p:extLst>
      <p:ext uri="{19B8F6BF-5375-455C-9EA6-DF929625EA0E}">
        <p15:presenceInfo xmlns:p15="http://schemas.microsoft.com/office/powerpoint/2012/main" userId="S-1-5-21-2127521184-1604012920-1887927527-1916044" providerId="AD"/>
      </p:ext>
    </p:extLst>
  </p:cmAuthor>
  <p:cmAuthor id="4" name="Bede Jordan" initials="BJ" lastIdx="1" clrIdx="4">
    <p:extLst>
      <p:ext uri="{19B8F6BF-5375-455C-9EA6-DF929625EA0E}">
        <p15:presenceInfo xmlns:p15="http://schemas.microsoft.com/office/powerpoint/2012/main" userId="S-1-5-21-2127521184-1604012920-1887927527-2483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0110" autoAdjust="0"/>
  </p:normalViewPr>
  <p:slideViewPr>
    <p:cSldViewPr>
      <p:cViewPr varScale="1">
        <p:scale>
          <a:sx n="91" d="100"/>
          <a:sy n="91" d="100"/>
        </p:scale>
        <p:origin x="1614"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3.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6.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3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4.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2.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1.xml"/><Relationship Id="rId13" Type="http://schemas.openxmlformats.org/officeDocument/2006/relationships/slideMaster" Target="slideMasters/slideMaster5.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customXml" Target="../customXml/item7.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67466-81FA-4DF4-8742-A3D3602B635A}" type="doc">
      <dgm:prSet loTypeId="urn:microsoft.com/office/officeart/2005/8/layout/target2" loCatId="relationship" qsTypeId="urn:microsoft.com/office/officeart/2005/8/quickstyle/3d6" qsCatId="3D" csTypeId="urn:microsoft.com/office/officeart/2005/8/colors/accent2_4" csCatId="accent2" phldr="1"/>
      <dgm:spPr>
        <a:scene3d>
          <a:camera prst="isometricOffAxis2Left" zoom="92000"/>
          <a:lightRig rig="balanced" dir="t">
            <a:rot lat="0" lon="0" rev="12700000"/>
          </a:lightRig>
        </a:scene3d>
      </dgm:spPr>
      <dgm:t>
        <a:bodyPr/>
        <a:lstStyle/>
        <a:p>
          <a:endParaRPr lang="en-US"/>
        </a:p>
      </dgm:t>
    </dgm:pt>
    <dgm:pt modelId="{BEF0CECC-EEAF-4B37-A3FB-09AC52DC4E4E}">
      <dgm:prSet phldrT="[Text]" custT="1"/>
      <dgm:spPr/>
      <dgm:t>
        <a:bodyPr/>
        <a:lstStyle/>
        <a:p>
          <a:r>
            <a:rPr lang="en-US" sz="2800" dirty="0" smtClean="0"/>
            <a:t>XAML</a:t>
          </a:r>
          <a:endParaRPr lang="en-US" sz="2800" dirty="0"/>
        </a:p>
      </dgm:t>
    </dgm:pt>
    <dgm:pt modelId="{37E86DE8-40B5-46E6-8F79-DF4361CFCD1F}" type="parTrans" cxnId="{E151819B-03D8-46F1-9749-F37B7728F00C}">
      <dgm:prSet/>
      <dgm:spPr/>
      <dgm:t>
        <a:bodyPr/>
        <a:lstStyle/>
        <a:p>
          <a:endParaRPr lang="en-US"/>
        </a:p>
      </dgm:t>
    </dgm:pt>
    <dgm:pt modelId="{C4965368-B299-420E-BD6B-17088FCCB334}" type="sibTrans" cxnId="{E151819B-03D8-46F1-9749-F37B7728F00C}">
      <dgm:prSet/>
      <dgm:spPr/>
      <dgm:t>
        <a:bodyPr/>
        <a:lstStyle/>
        <a:p>
          <a:endParaRPr lang="en-US"/>
        </a:p>
      </dgm:t>
    </dgm:pt>
    <dgm:pt modelId="{8084AA6D-37C6-4514-8839-E359B9FAC0FE}">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3200" dirty="0" smtClean="0"/>
            <a:t>DX</a:t>
          </a:r>
          <a:endParaRPr lang="en-US" sz="3600" dirty="0"/>
        </a:p>
      </dgm:t>
    </dgm:pt>
    <dgm:pt modelId="{C8BD7F7F-EA3F-41B4-8E4B-F300661D887B}" type="parTrans" cxnId="{937F4EEE-110E-40B5-BC22-F0F1825BE16B}">
      <dgm:prSet/>
      <dgm:spPr/>
      <dgm:t>
        <a:bodyPr/>
        <a:lstStyle/>
        <a:p>
          <a:endParaRPr lang="en-US"/>
        </a:p>
      </dgm:t>
    </dgm:pt>
    <dgm:pt modelId="{C7BB78E4-336B-406F-9896-4F5DA73472DB}" type="sibTrans" cxnId="{937F4EEE-110E-40B5-BC22-F0F1825BE16B}">
      <dgm:prSet/>
      <dgm:spPr/>
      <dgm:t>
        <a:bodyPr/>
        <a:lstStyle/>
        <a:p>
          <a:endParaRPr lang="en-US"/>
        </a:p>
      </dgm:t>
    </dgm:pt>
    <dgm:pt modelId="{BDFA3C2C-73F2-4FBA-AA60-363CB485FEA0}">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smtClean="0"/>
            <a:t>XAML</a:t>
          </a:r>
          <a:endParaRPr lang="en-US" sz="3200" dirty="0"/>
        </a:p>
      </dgm:t>
    </dgm:pt>
    <dgm:pt modelId="{93525EEB-2995-4086-A59D-5ACC7D294F7A}" type="parTrans" cxnId="{A5095D1D-A14A-422E-AF3B-50A88B616E76}">
      <dgm:prSet/>
      <dgm:spPr/>
      <dgm:t>
        <a:bodyPr/>
        <a:lstStyle/>
        <a:p>
          <a:endParaRPr lang="en-US"/>
        </a:p>
      </dgm:t>
    </dgm:pt>
    <dgm:pt modelId="{02CB1C73-E4E0-477A-8BF3-43A03CD966FB}" type="sibTrans" cxnId="{A5095D1D-A14A-422E-AF3B-50A88B616E76}">
      <dgm:prSet/>
      <dgm:spPr/>
      <dgm:t>
        <a:bodyPr/>
        <a:lstStyle/>
        <a:p>
          <a:endParaRPr lang="en-US"/>
        </a:p>
      </dgm:t>
    </dgm:pt>
    <dgm:pt modelId="{68E829E2-B494-4C9B-BB63-774E16833965}" type="pres">
      <dgm:prSet presAssocID="{68767466-81FA-4DF4-8742-A3D3602B635A}" presName="Name0" presStyleCnt="0">
        <dgm:presLayoutVars>
          <dgm:chMax val="3"/>
          <dgm:chPref val="1"/>
          <dgm:dir/>
          <dgm:animLvl val="lvl"/>
          <dgm:resizeHandles/>
        </dgm:presLayoutVars>
      </dgm:prSet>
      <dgm:spPr/>
      <dgm:t>
        <a:bodyPr/>
        <a:lstStyle/>
        <a:p>
          <a:endParaRPr lang="en-US"/>
        </a:p>
      </dgm:t>
    </dgm:pt>
    <dgm:pt modelId="{812E2733-6B49-48CE-90CF-84117E6E8836}" type="pres">
      <dgm:prSet presAssocID="{68767466-81FA-4DF4-8742-A3D3602B635A}" presName="outerBox" presStyleCnt="0"/>
      <dgm:spPr/>
    </dgm:pt>
    <dgm:pt modelId="{77D3DF1E-C433-4AA7-838D-9DFB1A415599}" type="pres">
      <dgm:prSet presAssocID="{68767466-81FA-4DF4-8742-A3D3602B635A}" presName="outerBoxParent" presStyleLbl="node1" presStyleIdx="0" presStyleCnt="3" custLinFactNeighborX="-9600" custLinFactNeighborY="8569"/>
      <dgm:spPr/>
      <dgm:t>
        <a:bodyPr/>
        <a:lstStyle/>
        <a:p>
          <a:endParaRPr lang="en-US"/>
        </a:p>
      </dgm:t>
    </dgm:pt>
    <dgm:pt modelId="{05147738-55F0-45AA-B15E-768A76C9A579}" type="pres">
      <dgm:prSet presAssocID="{68767466-81FA-4DF4-8742-A3D3602B635A}" presName="outerBoxChildren" presStyleCnt="0"/>
      <dgm:spPr/>
    </dgm:pt>
    <dgm:pt modelId="{A05A4142-21C4-4E83-91A3-6D6AE096A6DC}" type="pres">
      <dgm:prSet presAssocID="{68767466-81FA-4DF4-8742-A3D3602B635A}" presName="middleBox" presStyleCnt="0"/>
      <dgm:spPr/>
    </dgm:pt>
    <dgm:pt modelId="{1CCF0AA9-2C31-49F9-BE27-E175F1E8B12C}" type="pres">
      <dgm:prSet presAssocID="{68767466-81FA-4DF4-8742-A3D3602B635A}" presName="middleBoxParent" presStyleLbl="node1" presStyleIdx="1" presStyleCnt="3" custAng="695104" custScaleX="51571" custScaleY="74257" custLinFactNeighborX="-14277" custLinFactNeighborY="-12642"/>
      <dgm:spPr/>
      <dgm:t>
        <a:bodyPr/>
        <a:lstStyle/>
        <a:p>
          <a:endParaRPr lang="en-US"/>
        </a:p>
      </dgm:t>
    </dgm:pt>
    <dgm:pt modelId="{F425D151-48F4-4258-A6FD-339320A9003A}" type="pres">
      <dgm:prSet presAssocID="{68767466-81FA-4DF4-8742-A3D3602B635A}" presName="middleBoxChildren" presStyleCnt="0"/>
      <dgm:spPr/>
    </dgm:pt>
    <dgm:pt modelId="{3292059F-C96E-4CD0-BA31-3AF1E522FE29}" type="pres">
      <dgm:prSet presAssocID="{68767466-81FA-4DF4-8742-A3D3602B635A}" presName="centerBox" presStyleCnt="0"/>
      <dgm:spPr/>
    </dgm:pt>
    <dgm:pt modelId="{36BBEB5A-25FD-4198-95E1-28D9A10ADAB2}" type="pres">
      <dgm:prSet presAssocID="{68767466-81FA-4DF4-8742-A3D3602B635A}" presName="centerBoxParent" presStyleLbl="node1" presStyleIdx="2" presStyleCnt="3" custAng="20811001" custScaleX="52946" custScaleY="99763" custLinFactNeighborX="16967" custLinFactNeighborY="-4218"/>
      <dgm:spPr/>
      <dgm:t>
        <a:bodyPr/>
        <a:lstStyle/>
        <a:p>
          <a:endParaRPr lang="en-US"/>
        </a:p>
      </dgm:t>
    </dgm:pt>
  </dgm:ptLst>
  <dgm:cxnLst>
    <dgm:cxn modelId="{3B1D1FA4-B600-4A9E-83B4-F44F9D331FEB}" type="presOf" srcId="{BDFA3C2C-73F2-4FBA-AA60-363CB485FEA0}" destId="{36BBEB5A-25FD-4198-95E1-28D9A10ADAB2}" srcOrd="0" destOrd="0" presId="urn:microsoft.com/office/officeart/2005/8/layout/target2"/>
    <dgm:cxn modelId="{E151819B-03D8-46F1-9749-F37B7728F00C}" srcId="{68767466-81FA-4DF4-8742-A3D3602B635A}" destId="{BEF0CECC-EEAF-4B37-A3FB-09AC52DC4E4E}" srcOrd="0" destOrd="0" parTransId="{37E86DE8-40B5-46E6-8F79-DF4361CFCD1F}" sibTransId="{C4965368-B299-420E-BD6B-17088FCCB334}"/>
    <dgm:cxn modelId="{88DF2382-216A-4492-A7FB-108FB8A2FE7F}" type="presOf" srcId="{68767466-81FA-4DF4-8742-A3D3602B635A}" destId="{68E829E2-B494-4C9B-BB63-774E16833965}" srcOrd="0" destOrd="0" presId="urn:microsoft.com/office/officeart/2005/8/layout/target2"/>
    <dgm:cxn modelId="{A5095D1D-A14A-422E-AF3B-50A88B616E76}" srcId="{68767466-81FA-4DF4-8742-A3D3602B635A}" destId="{BDFA3C2C-73F2-4FBA-AA60-363CB485FEA0}" srcOrd="2" destOrd="0" parTransId="{93525EEB-2995-4086-A59D-5ACC7D294F7A}" sibTransId="{02CB1C73-E4E0-477A-8BF3-43A03CD966FB}"/>
    <dgm:cxn modelId="{937F4EEE-110E-40B5-BC22-F0F1825BE16B}" srcId="{68767466-81FA-4DF4-8742-A3D3602B635A}" destId="{8084AA6D-37C6-4514-8839-E359B9FAC0FE}" srcOrd="1" destOrd="0" parTransId="{C8BD7F7F-EA3F-41B4-8E4B-F300661D887B}" sibTransId="{C7BB78E4-336B-406F-9896-4F5DA73472DB}"/>
    <dgm:cxn modelId="{72B012C1-1631-4A9D-B6F4-3611F7518597}" type="presOf" srcId="{BEF0CECC-EEAF-4B37-A3FB-09AC52DC4E4E}" destId="{77D3DF1E-C433-4AA7-838D-9DFB1A415599}" srcOrd="0" destOrd="0" presId="urn:microsoft.com/office/officeart/2005/8/layout/target2"/>
    <dgm:cxn modelId="{75F66B4C-03F0-4891-9EF0-6C105F0477DF}" type="presOf" srcId="{8084AA6D-37C6-4514-8839-E359B9FAC0FE}" destId="{1CCF0AA9-2C31-49F9-BE27-E175F1E8B12C}" srcOrd="0" destOrd="0" presId="urn:microsoft.com/office/officeart/2005/8/layout/target2"/>
    <dgm:cxn modelId="{BF288047-9BE2-4B9D-ABA6-6B7152589967}" type="presParOf" srcId="{68E829E2-B494-4C9B-BB63-774E16833965}" destId="{812E2733-6B49-48CE-90CF-84117E6E8836}" srcOrd="0" destOrd="0" presId="urn:microsoft.com/office/officeart/2005/8/layout/target2"/>
    <dgm:cxn modelId="{1C37A6BB-A409-4088-9684-EF0840B3D879}" type="presParOf" srcId="{812E2733-6B49-48CE-90CF-84117E6E8836}" destId="{77D3DF1E-C433-4AA7-838D-9DFB1A415599}" srcOrd="0" destOrd="0" presId="urn:microsoft.com/office/officeart/2005/8/layout/target2"/>
    <dgm:cxn modelId="{DCF93051-0948-4E51-8278-DDEBD7AB8A54}" type="presParOf" srcId="{812E2733-6B49-48CE-90CF-84117E6E8836}" destId="{05147738-55F0-45AA-B15E-768A76C9A579}" srcOrd="1" destOrd="0" presId="urn:microsoft.com/office/officeart/2005/8/layout/target2"/>
    <dgm:cxn modelId="{D809AF94-1FD9-4720-94BB-6DE3C4924A56}" type="presParOf" srcId="{68E829E2-B494-4C9B-BB63-774E16833965}" destId="{A05A4142-21C4-4E83-91A3-6D6AE096A6DC}" srcOrd="1" destOrd="0" presId="urn:microsoft.com/office/officeart/2005/8/layout/target2"/>
    <dgm:cxn modelId="{9D925297-6A9B-4AFE-8E03-FE9115C875C4}" type="presParOf" srcId="{A05A4142-21C4-4E83-91A3-6D6AE096A6DC}" destId="{1CCF0AA9-2C31-49F9-BE27-E175F1E8B12C}" srcOrd="0" destOrd="0" presId="urn:microsoft.com/office/officeart/2005/8/layout/target2"/>
    <dgm:cxn modelId="{DDA77BB0-40D4-4AA8-9EBE-999995C5F249}" type="presParOf" srcId="{A05A4142-21C4-4E83-91A3-6D6AE096A6DC}" destId="{F425D151-48F4-4258-A6FD-339320A9003A}" srcOrd="1" destOrd="0" presId="urn:microsoft.com/office/officeart/2005/8/layout/target2"/>
    <dgm:cxn modelId="{808D7440-63F1-4515-8D5C-0EEB8C4E5BE2}" type="presParOf" srcId="{68E829E2-B494-4C9B-BB63-774E16833965}" destId="{3292059F-C96E-4CD0-BA31-3AF1E522FE29}" srcOrd="2" destOrd="0" presId="urn:microsoft.com/office/officeart/2005/8/layout/target2"/>
    <dgm:cxn modelId="{ABB55029-6AF2-4005-BA69-370820266987}" type="presParOf" srcId="{3292059F-C96E-4CD0-BA31-3AF1E522FE29}" destId="{36BBEB5A-25FD-4198-95E1-28D9A10ADAB2}"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67466-81FA-4DF4-8742-A3D3602B635A}" type="doc">
      <dgm:prSet loTypeId="urn:microsoft.com/office/officeart/2005/8/layout/target2" loCatId="relationship" qsTypeId="urn:microsoft.com/office/officeart/2005/8/quickstyle/3d6" qsCatId="3D" csTypeId="urn:microsoft.com/office/officeart/2005/8/colors/accent2_4" csCatId="accent2" phldr="1"/>
      <dgm:spPr>
        <a:scene3d>
          <a:camera prst="isometricOffAxis1Right" zoom="92000"/>
          <a:lightRig rig="balanced" dir="t">
            <a:rot lat="0" lon="0" rev="12700000"/>
          </a:lightRig>
        </a:scene3d>
      </dgm:spPr>
      <dgm:t>
        <a:bodyPr/>
        <a:lstStyle/>
        <a:p>
          <a:endParaRPr lang="en-US"/>
        </a:p>
      </dgm:t>
    </dgm:pt>
    <dgm:pt modelId="{BEF0CECC-EEAF-4B37-A3FB-09AC52DC4E4E}">
      <dgm:prSet phldrT="[Text]" custT="1"/>
      <dgm:spPr>
        <a:solidFill>
          <a:schemeClr val="accent1"/>
        </a:solidFill>
      </dgm:spPr>
      <dgm:t>
        <a:bodyPr/>
        <a:lstStyle/>
        <a:p>
          <a:r>
            <a:rPr lang="en-US" sz="2800" dirty="0" smtClean="0"/>
            <a:t>XAML</a:t>
          </a:r>
          <a:endParaRPr lang="en-US" sz="2800" dirty="0"/>
        </a:p>
      </dgm:t>
    </dgm:pt>
    <dgm:pt modelId="{37E86DE8-40B5-46E6-8F79-DF4361CFCD1F}" type="parTrans" cxnId="{E151819B-03D8-46F1-9749-F37B7728F00C}">
      <dgm:prSet/>
      <dgm:spPr/>
      <dgm:t>
        <a:bodyPr/>
        <a:lstStyle/>
        <a:p>
          <a:endParaRPr lang="en-US"/>
        </a:p>
      </dgm:t>
    </dgm:pt>
    <dgm:pt modelId="{C4965368-B299-420E-BD6B-17088FCCB334}" type="sibTrans" cxnId="{E151819B-03D8-46F1-9749-F37B7728F00C}">
      <dgm:prSet/>
      <dgm:spPr/>
      <dgm:t>
        <a:bodyPr/>
        <a:lstStyle/>
        <a:p>
          <a:endParaRPr lang="en-US"/>
        </a:p>
      </dgm:t>
    </dgm:pt>
    <dgm:pt modelId="{8084AA6D-37C6-4514-8839-E359B9FAC0FE}">
      <dgm:prSet phldrT="[Text]" custT="1">
        <dgm:style>
          <a:lnRef idx="3">
            <a:schemeClr val="lt1"/>
          </a:lnRef>
          <a:fillRef idx="1">
            <a:schemeClr val="accent2"/>
          </a:fillRef>
          <a:effectRef idx="1">
            <a:schemeClr val="accent2"/>
          </a:effectRef>
          <a:fontRef idx="minor">
            <a:schemeClr val="lt1"/>
          </a:fontRef>
        </dgm:style>
      </dgm:prSet>
      <dgm:spPr>
        <a:solidFill>
          <a:schemeClr val="accent4">
            <a:lumMod val="50000"/>
          </a:schemeClr>
        </a:solidFill>
      </dgm:spPr>
      <dgm:t>
        <a:bodyPr/>
        <a:lstStyle/>
        <a:p>
          <a:r>
            <a:rPr lang="en-US" sz="3600" dirty="0" smtClean="0"/>
            <a:t>DX</a:t>
          </a:r>
          <a:endParaRPr lang="en-US" sz="3600" dirty="0"/>
        </a:p>
      </dgm:t>
    </dgm:pt>
    <dgm:pt modelId="{C8BD7F7F-EA3F-41B4-8E4B-F300661D887B}" type="parTrans" cxnId="{937F4EEE-110E-40B5-BC22-F0F1825BE16B}">
      <dgm:prSet/>
      <dgm:spPr/>
      <dgm:t>
        <a:bodyPr/>
        <a:lstStyle/>
        <a:p>
          <a:endParaRPr lang="en-US"/>
        </a:p>
      </dgm:t>
    </dgm:pt>
    <dgm:pt modelId="{C7BB78E4-336B-406F-9896-4F5DA73472DB}" type="sibTrans" cxnId="{937F4EEE-110E-40B5-BC22-F0F1825BE16B}">
      <dgm:prSet/>
      <dgm:spPr/>
      <dgm:t>
        <a:bodyPr/>
        <a:lstStyle/>
        <a:p>
          <a:endParaRPr lang="en-US"/>
        </a:p>
      </dgm:t>
    </dgm:pt>
    <dgm:pt modelId="{BDFA3C2C-73F2-4FBA-AA60-363CB485FEA0}">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smtClean="0"/>
            <a:t>XAML</a:t>
          </a:r>
          <a:endParaRPr lang="en-US" sz="3200" dirty="0"/>
        </a:p>
      </dgm:t>
    </dgm:pt>
    <dgm:pt modelId="{93525EEB-2995-4086-A59D-5ACC7D294F7A}" type="parTrans" cxnId="{A5095D1D-A14A-422E-AF3B-50A88B616E76}">
      <dgm:prSet/>
      <dgm:spPr/>
      <dgm:t>
        <a:bodyPr/>
        <a:lstStyle/>
        <a:p>
          <a:endParaRPr lang="en-US"/>
        </a:p>
      </dgm:t>
    </dgm:pt>
    <dgm:pt modelId="{02CB1C73-E4E0-477A-8BF3-43A03CD966FB}" type="sibTrans" cxnId="{A5095D1D-A14A-422E-AF3B-50A88B616E76}">
      <dgm:prSet/>
      <dgm:spPr/>
      <dgm:t>
        <a:bodyPr/>
        <a:lstStyle/>
        <a:p>
          <a:endParaRPr lang="en-US"/>
        </a:p>
      </dgm:t>
    </dgm:pt>
    <dgm:pt modelId="{68E829E2-B494-4C9B-BB63-774E16833965}" type="pres">
      <dgm:prSet presAssocID="{68767466-81FA-4DF4-8742-A3D3602B635A}" presName="Name0" presStyleCnt="0">
        <dgm:presLayoutVars>
          <dgm:chMax val="3"/>
          <dgm:chPref val="1"/>
          <dgm:dir/>
          <dgm:animLvl val="lvl"/>
          <dgm:resizeHandles/>
        </dgm:presLayoutVars>
      </dgm:prSet>
      <dgm:spPr/>
      <dgm:t>
        <a:bodyPr/>
        <a:lstStyle/>
        <a:p>
          <a:endParaRPr lang="en-US"/>
        </a:p>
      </dgm:t>
    </dgm:pt>
    <dgm:pt modelId="{812E2733-6B49-48CE-90CF-84117E6E8836}" type="pres">
      <dgm:prSet presAssocID="{68767466-81FA-4DF4-8742-A3D3602B635A}" presName="outerBox" presStyleCnt="0"/>
      <dgm:spPr/>
      <dgm:t>
        <a:bodyPr/>
        <a:lstStyle/>
        <a:p>
          <a:endParaRPr lang="en-US"/>
        </a:p>
      </dgm:t>
    </dgm:pt>
    <dgm:pt modelId="{77D3DF1E-C433-4AA7-838D-9DFB1A415599}" type="pres">
      <dgm:prSet presAssocID="{68767466-81FA-4DF4-8742-A3D3602B635A}" presName="outerBoxParent" presStyleLbl="node1" presStyleIdx="0" presStyleCnt="3" custLinFactNeighborX="-9600" custLinFactNeighborY="8569"/>
      <dgm:spPr/>
      <dgm:t>
        <a:bodyPr/>
        <a:lstStyle/>
        <a:p>
          <a:endParaRPr lang="en-US"/>
        </a:p>
      </dgm:t>
    </dgm:pt>
    <dgm:pt modelId="{05147738-55F0-45AA-B15E-768A76C9A579}" type="pres">
      <dgm:prSet presAssocID="{68767466-81FA-4DF4-8742-A3D3602B635A}" presName="outerBoxChildren" presStyleCnt="0"/>
      <dgm:spPr/>
      <dgm:t>
        <a:bodyPr/>
        <a:lstStyle/>
        <a:p>
          <a:endParaRPr lang="en-US"/>
        </a:p>
      </dgm:t>
    </dgm:pt>
    <dgm:pt modelId="{A05A4142-21C4-4E83-91A3-6D6AE096A6DC}" type="pres">
      <dgm:prSet presAssocID="{68767466-81FA-4DF4-8742-A3D3602B635A}" presName="middleBox" presStyleCnt="0"/>
      <dgm:spPr/>
      <dgm:t>
        <a:bodyPr/>
        <a:lstStyle/>
        <a:p>
          <a:endParaRPr lang="en-US"/>
        </a:p>
      </dgm:t>
    </dgm:pt>
    <dgm:pt modelId="{1CCF0AA9-2C31-49F9-BE27-E175F1E8B12C}" type="pres">
      <dgm:prSet presAssocID="{68767466-81FA-4DF4-8742-A3D3602B635A}" presName="middleBoxParent" presStyleLbl="node1" presStyleIdx="1" presStyleCnt="3" custAng="695104" custScaleX="51571" custScaleY="74257" custLinFactNeighborX="-13994" custLinFactNeighborY="-8823"/>
      <dgm:spPr/>
      <dgm:t>
        <a:bodyPr/>
        <a:lstStyle/>
        <a:p>
          <a:endParaRPr lang="en-US"/>
        </a:p>
      </dgm:t>
    </dgm:pt>
    <dgm:pt modelId="{F425D151-48F4-4258-A6FD-339320A9003A}" type="pres">
      <dgm:prSet presAssocID="{68767466-81FA-4DF4-8742-A3D3602B635A}" presName="middleBoxChildren" presStyleCnt="0"/>
      <dgm:spPr/>
      <dgm:t>
        <a:bodyPr/>
        <a:lstStyle/>
        <a:p>
          <a:endParaRPr lang="en-US"/>
        </a:p>
      </dgm:t>
    </dgm:pt>
    <dgm:pt modelId="{3292059F-C96E-4CD0-BA31-3AF1E522FE29}" type="pres">
      <dgm:prSet presAssocID="{68767466-81FA-4DF4-8742-A3D3602B635A}" presName="centerBox" presStyleCnt="0"/>
      <dgm:spPr/>
      <dgm:t>
        <a:bodyPr/>
        <a:lstStyle/>
        <a:p>
          <a:endParaRPr lang="en-US"/>
        </a:p>
      </dgm:t>
    </dgm:pt>
    <dgm:pt modelId="{36BBEB5A-25FD-4198-95E1-28D9A10ADAB2}" type="pres">
      <dgm:prSet presAssocID="{68767466-81FA-4DF4-8742-A3D3602B635A}" presName="centerBoxParent" presStyleLbl="node1" presStyleIdx="2" presStyleCnt="3" custAng="20811001" custScaleX="52946" custScaleY="99763" custLinFactNeighborX="16967" custLinFactNeighborY="-4218"/>
      <dgm:spPr/>
      <dgm:t>
        <a:bodyPr/>
        <a:lstStyle/>
        <a:p>
          <a:endParaRPr lang="en-US"/>
        </a:p>
      </dgm:t>
    </dgm:pt>
  </dgm:ptLst>
  <dgm:cxnLst>
    <dgm:cxn modelId="{E151819B-03D8-46F1-9749-F37B7728F00C}" srcId="{68767466-81FA-4DF4-8742-A3D3602B635A}" destId="{BEF0CECC-EEAF-4B37-A3FB-09AC52DC4E4E}" srcOrd="0" destOrd="0" parTransId="{37E86DE8-40B5-46E6-8F79-DF4361CFCD1F}" sibTransId="{C4965368-B299-420E-BD6B-17088FCCB334}"/>
    <dgm:cxn modelId="{AF7C5F74-D638-4BB1-A556-D9A9A67BA9B0}" type="presOf" srcId="{8084AA6D-37C6-4514-8839-E359B9FAC0FE}" destId="{1CCF0AA9-2C31-49F9-BE27-E175F1E8B12C}" srcOrd="0" destOrd="0" presId="urn:microsoft.com/office/officeart/2005/8/layout/target2"/>
    <dgm:cxn modelId="{A5095D1D-A14A-422E-AF3B-50A88B616E76}" srcId="{68767466-81FA-4DF4-8742-A3D3602B635A}" destId="{BDFA3C2C-73F2-4FBA-AA60-363CB485FEA0}" srcOrd="2" destOrd="0" parTransId="{93525EEB-2995-4086-A59D-5ACC7D294F7A}" sibTransId="{02CB1C73-E4E0-477A-8BF3-43A03CD966FB}"/>
    <dgm:cxn modelId="{937F4EEE-110E-40B5-BC22-F0F1825BE16B}" srcId="{68767466-81FA-4DF4-8742-A3D3602B635A}" destId="{8084AA6D-37C6-4514-8839-E359B9FAC0FE}" srcOrd="1" destOrd="0" parTransId="{C8BD7F7F-EA3F-41B4-8E4B-F300661D887B}" sibTransId="{C7BB78E4-336B-406F-9896-4F5DA73472DB}"/>
    <dgm:cxn modelId="{4FB1E0F3-E4C9-4497-94BF-3FA3AF31AA5B}" type="presOf" srcId="{BEF0CECC-EEAF-4B37-A3FB-09AC52DC4E4E}" destId="{77D3DF1E-C433-4AA7-838D-9DFB1A415599}" srcOrd="0" destOrd="0" presId="urn:microsoft.com/office/officeart/2005/8/layout/target2"/>
    <dgm:cxn modelId="{2B6F648B-9ADD-4901-BE3A-EF040EBEE867}" type="presOf" srcId="{68767466-81FA-4DF4-8742-A3D3602B635A}" destId="{68E829E2-B494-4C9B-BB63-774E16833965}" srcOrd="0" destOrd="0" presId="urn:microsoft.com/office/officeart/2005/8/layout/target2"/>
    <dgm:cxn modelId="{F925A68F-2627-4EC8-8CAE-CEB1424E3E65}" type="presOf" srcId="{BDFA3C2C-73F2-4FBA-AA60-363CB485FEA0}" destId="{36BBEB5A-25FD-4198-95E1-28D9A10ADAB2}" srcOrd="0" destOrd="0" presId="urn:microsoft.com/office/officeart/2005/8/layout/target2"/>
    <dgm:cxn modelId="{A4A53B2D-0796-4BB4-AA65-14ABB7C44174}" type="presParOf" srcId="{68E829E2-B494-4C9B-BB63-774E16833965}" destId="{812E2733-6B49-48CE-90CF-84117E6E8836}" srcOrd="0" destOrd="0" presId="urn:microsoft.com/office/officeart/2005/8/layout/target2"/>
    <dgm:cxn modelId="{E927AC44-F3F1-4DD8-B06B-B68150DC42DE}" type="presParOf" srcId="{812E2733-6B49-48CE-90CF-84117E6E8836}" destId="{77D3DF1E-C433-4AA7-838D-9DFB1A415599}" srcOrd="0" destOrd="0" presId="urn:microsoft.com/office/officeart/2005/8/layout/target2"/>
    <dgm:cxn modelId="{65A65622-9150-4051-97D0-3B1830658EFA}" type="presParOf" srcId="{812E2733-6B49-48CE-90CF-84117E6E8836}" destId="{05147738-55F0-45AA-B15E-768A76C9A579}" srcOrd="1" destOrd="0" presId="urn:microsoft.com/office/officeart/2005/8/layout/target2"/>
    <dgm:cxn modelId="{0F3C9AF3-B0E1-46F6-AC4F-738A922F31DE}" type="presParOf" srcId="{68E829E2-B494-4C9B-BB63-774E16833965}" destId="{A05A4142-21C4-4E83-91A3-6D6AE096A6DC}" srcOrd="1" destOrd="0" presId="urn:microsoft.com/office/officeart/2005/8/layout/target2"/>
    <dgm:cxn modelId="{1E44DED8-34A5-49A7-974C-92C31E26A545}" type="presParOf" srcId="{A05A4142-21C4-4E83-91A3-6D6AE096A6DC}" destId="{1CCF0AA9-2C31-49F9-BE27-E175F1E8B12C}" srcOrd="0" destOrd="0" presId="urn:microsoft.com/office/officeart/2005/8/layout/target2"/>
    <dgm:cxn modelId="{32A2D736-E36F-4CC9-A989-E2918D913962}" type="presParOf" srcId="{A05A4142-21C4-4E83-91A3-6D6AE096A6DC}" destId="{F425D151-48F4-4258-A6FD-339320A9003A}" srcOrd="1" destOrd="0" presId="urn:microsoft.com/office/officeart/2005/8/layout/target2"/>
    <dgm:cxn modelId="{F982B0AE-3556-4A88-912C-AB66F317D25A}" type="presParOf" srcId="{68E829E2-B494-4C9B-BB63-774E16833965}" destId="{3292059F-C96E-4CD0-BA31-3AF1E522FE29}" srcOrd="2" destOrd="0" presId="urn:microsoft.com/office/officeart/2005/8/layout/target2"/>
    <dgm:cxn modelId="{BD06A130-ACE7-4F17-BE3E-DBCE62389E95}" type="presParOf" srcId="{3292059F-C96E-4CD0-BA31-3AF1E522FE29}" destId="{36BBEB5A-25FD-4198-95E1-28D9A10ADAB2}"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767466-81FA-4DF4-8742-A3D3602B635A}" type="doc">
      <dgm:prSet loTypeId="urn:microsoft.com/office/officeart/2005/8/layout/target2" loCatId="relationship" qsTypeId="urn:microsoft.com/office/officeart/2005/8/quickstyle/3d6" qsCatId="3D" csTypeId="urn:microsoft.com/office/officeart/2005/8/colors/accent2_4" csCatId="accent2" phldr="1"/>
      <dgm:spPr>
        <a:scene3d>
          <a:camera prst="isometricOffAxis1Right" zoom="92000"/>
          <a:lightRig rig="balanced" dir="t">
            <a:rot lat="0" lon="0" rev="12700000"/>
          </a:lightRig>
        </a:scene3d>
      </dgm:spPr>
      <dgm:t>
        <a:bodyPr/>
        <a:lstStyle/>
        <a:p>
          <a:endParaRPr lang="en-US"/>
        </a:p>
      </dgm:t>
    </dgm:pt>
    <dgm:pt modelId="{BEF0CECC-EEAF-4B37-A3FB-09AC52DC4E4E}">
      <dgm:prSet phldrT="[Text]" custT="1"/>
      <dgm:spPr>
        <a:solidFill>
          <a:schemeClr val="accent1"/>
        </a:solidFill>
      </dgm:spPr>
      <dgm:t>
        <a:bodyPr/>
        <a:lstStyle/>
        <a:p>
          <a:r>
            <a:rPr lang="en-US" sz="2800" dirty="0" smtClean="0"/>
            <a:t>XAML</a:t>
          </a:r>
          <a:endParaRPr lang="en-US" sz="2800" dirty="0"/>
        </a:p>
      </dgm:t>
    </dgm:pt>
    <dgm:pt modelId="{37E86DE8-40B5-46E6-8F79-DF4361CFCD1F}" type="parTrans" cxnId="{E151819B-03D8-46F1-9749-F37B7728F00C}">
      <dgm:prSet/>
      <dgm:spPr/>
      <dgm:t>
        <a:bodyPr/>
        <a:lstStyle/>
        <a:p>
          <a:endParaRPr lang="en-US"/>
        </a:p>
      </dgm:t>
    </dgm:pt>
    <dgm:pt modelId="{C4965368-B299-420E-BD6B-17088FCCB334}" type="sibTrans" cxnId="{E151819B-03D8-46F1-9749-F37B7728F00C}">
      <dgm:prSet/>
      <dgm:spPr/>
      <dgm:t>
        <a:bodyPr/>
        <a:lstStyle/>
        <a:p>
          <a:endParaRPr lang="en-US"/>
        </a:p>
      </dgm:t>
    </dgm:pt>
    <dgm:pt modelId="{8084AA6D-37C6-4514-8839-E359B9FAC0FE}">
      <dgm:prSet phldrT="[Text]" custT="1">
        <dgm:style>
          <a:lnRef idx="3">
            <a:schemeClr val="lt1"/>
          </a:lnRef>
          <a:fillRef idx="1">
            <a:schemeClr val="accent2"/>
          </a:fillRef>
          <a:effectRef idx="1">
            <a:schemeClr val="accent2"/>
          </a:effectRef>
          <a:fontRef idx="minor">
            <a:schemeClr val="lt1"/>
          </a:fontRef>
        </dgm:style>
      </dgm:prSet>
      <dgm:spPr>
        <a:solidFill>
          <a:schemeClr val="accent4">
            <a:lumMod val="50000"/>
          </a:schemeClr>
        </a:solidFill>
      </dgm:spPr>
      <dgm:t>
        <a:bodyPr/>
        <a:lstStyle/>
        <a:p>
          <a:r>
            <a:rPr lang="en-US" sz="3600" dirty="0" smtClean="0"/>
            <a:t>DX</a:t>
          </a:r>
          <a:endParaRPr lang="en-US" sz="3600" dirty="0"/>
        </a:p>
      </dgm:t>
    </dgm:pt>
    <dgm:pt modelId="{C8BD7F7F-EA3F-41B4-8E4B-F300661D887B}" type="parTrans" cxnId="{937F4EEE-110E-40B5-BC22-F0F1825BE16B}">
      <dgm:prSet/>
      <dgm:spPr/>
      <dgm:t>
        <a:bodyPr/>
        <a:lstStyle/>
        <a:p>
          <a:endParaRPr lang="en-US"/>
        </a:p>
      </dgm:t>
    </dgm:pt>
    <dgm:pt modelId="{C7BB78E4-336B-406F-9896-4F5DA73472DB}" type="sibTrans" cxnId="{937F4EEE-110E-40B5-BC22-F0F1825BE16B}">
      <dgm:prSet/>
      <dgm:spPr/>
      <dgm:t>
        <a:bodyPr/>
        <a:lstStyle/>
        <a:p>
          <a:endParaRPr lang="en-US"/>
        </a:p>
      </dgm:t>
    </dgm:pt>
    <dgm:pt modelId="{BDFA3C2C-73F2-4FBA-AA60-363CB485FEA0}">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smtClean="0"/>
            <a:t>XAML</a:t>
          </a:r>
          <a:endParaRPr lang="en-US" sz="3200" dirty="0"/>
        </a:p>
      </dgm:t>
    </dgm:pt>
    <dgm:pt modelId="{93525EEB-2995-4086-A59D-5ACC7D294F7A}" type="parTrans" cxnId="{A5095D1D-A14A-422E-AF3B-50A88B616E76}">
      <dgm:prSet/>
      <dgm:spPr/>
      <dgm:t>
        <a:bodyPr/>
        <a:lstStyle/>
        <a:p>
          <a:endParaRPr lang="en-US"/>
        </a:p>
      </dgm:t>
    </dgm:pt>
    <dgm:pt modelId="{02CB1C73-E4E0-477A-8BF3-43A03CD966FB}" type="sibTrans" cxnId="{A5095D1D-A14A-422E-AF3B-50A88B616E76}">
      <dgm:prSet/>
      <dgm:spPr/>
      <dgm:t>
        <a:bodyPr/>
        <a:lstStyle/>
        <a:p>
          <a:endParaRPr lang="en-US"/>
        </a:p>
      </dgm:t>
    </dgm:pt>
    <dgm:pt modelId="{68E829E2-B494-4C9B-BB63-774E16833965}" type="pres">
      <dgm:prSet presAssocID="{68767466-81FA-4DF4-8742-A3D3602B635A}" presName="Name0" presStyleCnt="0">
        <dgm:presLayoutVars>
          <dgm:chMax val="3"/>
          <dgm:chPref val="1"/>
          <dgm:dir/>
          <dgm:animLvl val="lvl"/>
          <dgm:resizeHandles/>
        </dgm:presLayoutVars>
      </dgm:prSet>
      <dgm:spPr/>
      <dgm:t>
        <a:bodyPr/>
        <a:lstStyle/>
        <a:p>
          <a:endParaRPr lang="en-US"/>
        </a:p>
      </dgm:t>
    </dgm:pt>
    <dgm:pt modelId="{812E2733-6B49-48CE-90CF-84117E6E8836}" type="pres">
      <dgm:prSet presAssocID="{68767466-81FA-4DF4-8742-A3D3602B635A}" presName="outerBox" presStyleCnt="0"/>
      <dgm:spPr/>
      <dgm:t>
        <a:bodyPr/>
        <a:lstStyle/>
        <a:p>
          <a:endParaRPr lang="en-US"/>
        </a:p>
      </dgm:t>
    </dgm:pt>
    <dgm:pt modelId="{77D3DF1E-C433-4AA7-838D-9DFB1A415599}" type="pres">
      <dgm:prSet presAssocID="{68767466-81FA-4DF4-8742-A3D3602B635A}" presName="outerBoxParent" presStyleLbl="node1" presStyleIdx="0" presStyleCnt="3" custLinFactNeighborX="-9600" custLinFactNeighborY="8569"/>
      <dgm:spPr/>
      <dgm:t>
        <a:bodyPr/>
        <a:lstStyle/>
        <a:p>
          <a:endParaRPr lang="en-US"/>
        </a:p>
      </dgm:t>
    </dgm:pt>
    <dgm:pt modelId="{05147738-55F0-45AA-B15E-768A76C9A579}" type="pres">
      <dgm:prSet presAssocID="{68767466-81FA-4DF4-8742-A3D3602B635A}" presName="outerBoxChildren" presStyleCnt="0"/>
      <dgm:spPr/>
      <dgm:t>
        <a:bodyPr/>
        <a:lstStyle/>
        <a:p>
          <a:endParaRPr lang="en-US"/>
        </a:p>
      </dgm:t>
    </dgm:pt>
    <dgm:pt modelId="{A05A4142-21C4-4E83-91A3-6D6AE096A6DC}" type="pres">
      <dgm:prSet presAssocID="{68767466-81FA-4DF4-8742-A3D3602B635A}" presName="middleBox" presStyleCnt="0"/>
      <dgm:spPr/>
      <dgm:t>
        <a:bodyPr/>
        <a:lstStyle/>
        <a:p>
          <a:endParaRPr lang="en-US"/>
        </a:p>
      </dgm:t>
    </dgm:pt>
    <dgm:pt modelId="{1CCF0AA9-2C31-49F9-BE27-E175F1E8B12C}" type="pres">
      <dgm:prSet presAssocID="{68767466-81FA-4DF4-8742-A3D3602B635A}" presName="middleBoxParent" presStyleLbl="node1" presStyleIdx="1" presStyleCnt="3" custAng="695104" custScaleX="51571" custScaleY="74257" custLinFactNeighborX="-13994" custLinFactNeighborY="-8823"/>
      <dgm:spPr/>
      <dgm:t>
        <a:bodyPr/>
        <a:lstStyle/>
        <a:p>
          <a:endParaRPr lang="en-US"/>
        </a:p>
      </dgm:t>
    </dgm:pt>
    <dgm:pt modelId="{F425D151-48F4-4258-A6FD-339320A9003A}" type="pres">
      <dgm:prSet presAssocID="{68767466-81FA-4DF4-8742-A3D3602B635A}" presName="middleBoxChildren" presStyleCnt="0"/>
      <dgm:spPr/>
      <dgm:t>
        <a:bodyPr/>
        <a:lstStyle/>
        <a:p>
          <a:endParaRPr lang="en-US"/>
        </a:p>
      </dgm:t>
    </dgm:pt>
    <dgm:pt modelId="{3292059F-C96E-4CD0-BA31-3AF1E522FE29}" type="pres">
      <dgm:prSet presAssocID="{68767466-81FA-4DF4-8742-A3D3602B635A}" presName="centerBox" presStyleCnt="0"/>
      <dgm:spPr/>
      <dgm:t>
        <a:bodyPr/>
        <a:lstStyle/>
        <a:p>
          <a:endParaRPr lang="en-US"/>
        </a:p>
      </dgm:t>
    </dgm:pt>
    <dgm:pt modelId="{36BBEB5A-25FD-4198-95E1-28D9A10ADAB2}" type="pres">
      <dgm:prSet presAssocID="{68767466-81FA-4DF4-8742-A3D3602B635A}" presName="centerBoxParent" presStyleLbl="node1" presStyleIdx="2" presStyleCnt="3" custAng="20811001" custScaleX="52946" custScaleY="99763" custLinFactNeighborX="16967" custLinFactNeighborY="-4218"/>
      <dgm:spPr/>
      <dgm:t>
        <a:bodyPr/>
        <a:lstStyle/>
        <a:p>
          <a:endParaRPr lang="en-US"/>
        </a:p>
      </dgm:t>
    </dgm:pt>
  </dgm:ptLst>
  <dgm:cxnLst>
    <dgm:cxn modelId="{E151819B-03D8-46F1-9749-F37B7728F00C}" srcId="{68767466-81FA-4DF4-8742-A3D3602B635A}" destId="{BEF0CECC-EEAF-4B37-A3FB-09AC52DC4E4E}" srcOrd="0" destOrd="0" parTransId="{37E86DE8-40B5-46E6-8F79-DF4361CFCD1F}" sibTransId="{C4965368-B299-420E-BD6B-17088FCCB334}"/>
    <dgm:cxn modelId="{AB6B7935-9F45-48CC-94DD-F64923905898}" type="presOf" srcId="{8084AA6D-37C6-4514-8839-E359B9FAC0FE}" destId="{1CCF0AA9-2C31-49F9-BE27-E175F1E8B12C}" srcOrd="0" destOrd="0" presId="urn:microsoft.com/office/officeart/2005/8/layout/target2"/>
    <dgm:cxn modelId="{6541BE9C-6B65-4D05-88E0-EC8385D0FFBE}" type="presOf" srcId="{BEF0CECC-EEAF-4B37-A3FB-09AC52DC4E4E}" destId="{77D3DF1E-C433-4AA7-838D-9DFB1A415599}" srcOrd="0" destOrd="0" presId="urn:microsoft.com/office/officeart/2005/8/layout/target2"/>
    <dgm:cxn modelId="{82B5BE9F-D30E-47B9-B76B-A11C8CEA3278}" type="presOf" srcId="{68767466-81FA-4DF4-8742-A3D3602B635A}" destId="{68E829E2-B494-4C9B-BB63-774E16833965}" srcOrd="0" destOrd="0" presId="urn:microsoft.com/office/officeart/2005/8/layout/target2"/>
    <dgm:cxn modelId="{A5095D1D-A14A-422E-AF3B-50A88B616E76}" srcId="{68767466-81FA-4DF4-8742-A3D3602B635A}" destId="{BDFA3C2C-73F2-4FBA-AA60-363CB485FEA0}" srcOrd="2" destOrd="0" parTransId="{93525EEB-2995-4086-A59D-5ACC7D294F7A}" sibTransId="{02CB1C73-E4E0-477A-8BF3-43A03CD966FB}"/>
    <dgm:cxn modelId="{937F4EEE-110E-40B5-BC22-F0F1825BE16B}" srcId="{68767466-81FA-4DF4-8742-A3D3602B635A}" destId="{8084AA6D-37C6-4514-8839-E359B9FAC0FE}" srcOrd="1" destOrd="0" parTransId="{C8BD7F7F-EA3F-41B4-8E4B-F300661D887B}" sibTransId="{C7BB78E4-336B-406F-9896-4F5DA73472DB}"/>
    <dgm:cxn modelId="{515B7DB2-E57B-4518-A113-69A0FE769B5A}" type="presOf" srcId="{BDFA3C2C-73F2-4FBA-AA60-363CB485FEA0}" destId="{36BBEB5A-25FD-4198-95E1-28D9A10ADAB2}" srcOrd="0" destOrd="0" presId="urn:microsoft.com/office/officeart/2005/8/layout/target2"/>
    <dgm:cxn modelId="{85854089-E9E5-4701-B21D-77A7019BB5BA}" type="presParOf" srcId="{68E829E2-B494-4C9B-BB63-774E16833965}" destId="{812E2733-6B49-48CE-90CF-84117E6E8836}" srcOrd="0" destOrd="0" presId="urn:microsoft.com/office/officeart/2005/8/layout/target2"/>
    <dgm:cxn modelId="{B0237F51-C97A-42AA-AA4A-1248B23D34FA}" type="presParOf" srcId="{812E2733-6B49-48CE-90CF-84117E6E8836}" destId="{77D3DF1E-C433-4AA7-838D-9DFB1A415599}" srcOrd="0" destOrd="0" presId="urn:microsoft.com/office/officeart/2005/8/layout/target2"/>
    <dgm:cxn modelId="{F30088A0-E46A-4A5D-8BB6-8D74FA832EFE}" type="presParOf" srcId="{812E2733-6B49-48CE-90CF-84117E6E8836}" destId="{05147738-55F0-45AA-B15E-768A76C9A579}" srcOrd="1" destOrd="0" presId="urn:microsoft.com/office/officeart/2005/8/layout/target2"/>
    <dgm:cxn modelId="{303127CA-5CDF-4027-BB52-45ACE641DD22}" type="presParOf" srcId="{68E829E2-B494-4C9B-BB63-774E16833965}" destId="{A05A4142-21C4-4E83-91A3-6D6AE096A6DC}" srcOrd="1" destOrd="0" presId="urn:microsoft.com/office/officeart/2005/8/layout/target2"/>
    <dgm:cxn modelId="{5CBC4356-5F27-491B-A680-148A41C4430B}" type="presParOf" srcId="{A05A4142-21C4-4E83-91A3-6D6AE096A6DC}" destId="{1CCF0AA9-2C31-49F9-BE27-E175F1E8B12C}" srcOrd="0" destOrd="0" presId="urn:microsoft.com/office/officeart/2005/8/layout/target2"/>
    <dgm:cxn modelId="{1E349B6E-72AF-4568-A0A5-53A239DA4422}" type="presParOf" srcId="{A05A4142-21C4-4E83-91A3-6D6AE096A6DC}" destId="{F425D151-48F4-4258-A6FD-339320A9003A}" srcOrd="1" destOrd="0" presId="urn:microsoft.com/office/officeart/2005/8/layout/target2"/>
    <dgm:cxn modelId="{726BECC5-EFDE-4C49-A9CD-ED7C1304C3B2}" type="presParOf" srcId="{68E829E2-B494-4C9B-BB63-774E16833965}" destId="{3292059F-C96E-4CD0-BA31-3AF1E522FE29}" srcOrd="2" destOrd="0" presId="urn:microsoft.com/office/officeart/2005/8/layout/target2"/>
    <dgm:cxn modelId="{AD576B90-0763-4A0A-894E-BCDA8C9EB903}" type="presParOf" srcId="{3292059F-C96E-4CD0-BA31-3AF1E522FE29}" destId="{36BBEB5A-25FD-4198-95E1-28D9A10ADAB2}"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767466-81FA-4DF4-8742-A3D3602B635A}" type="doc">
      <dgm:prSet loTypeId="urn:microsoft.com/office/officeart/2005/8/layout/target2" loCatId="relationship" qsTypeId="urn:microsoft.com/office/officeart/2005/8/quickstyle/3d6" qsCatId="3D" csTypeId="urn:microsoft.com/office/officeart/2005/8/colors/accent2_4" csCatId="accent2" phldr="1"/>
      <dgm:spPr>
        <a:scene3d>
          <a:camera prst="isometricOffAxis2Left" zoom="92000"/>
          <a:lightRig rig="balanced" dir="t">
            <a:rot lat="0" lon="0" rev="12700000"/>
          </a:lightRig>
        </a:scene3d>
      </dgm:spPr>
      <dgm:t>
        <a:bodyPr/>
        <a:lstStyle/>
        <a:p>
          <a:endParaRPr lang="en-US"/>
        </a:p>
      </dgm:t>
    </dgm:pt>
    <dgm:pt modelId="{BEF0CECC-EEAF-4B37-A3FB-09AC52DC4E4E}">
      <dgm:prSet phldrT="[Text]" custT="1"/>
      <dgm:spPr>
        <a:solidFill>
          <a:schemeClr val="accent1"/>
        </a:solidFill>
      </dgm:spPr>
      <dgm:t>
        <a:bodyPr/>
        <a:lstStyle/>
        <a:p>
          <a:r>
            <a:rPr lang="en-US" sz="2800" dirty="0" smtClean="0"/>
            <a:t>XAML</a:t>
          </a:r>
          <a:endParaRPr lang="en-US" sz="2800" dirty="0"/>
        </a:p>
      </dgm:t>
    </dgm:pt>
    <dgm:pt modelId="{37E86DE8-40B5-46E6-8F79-DF4361CFCD1F}" type="parTrans" cxnId="{E151819B-03D8-46F1-9749-F37B7728F00C}">
      <dgm:prSet/>
      <dgm:spPr/>
      <dgm:t>
        <a:bodyPr/>
        <a:lstStyle/>
        <a:p>
          <a:endParaRPr lang="en-US"/>
        </a:p>
      </dgm:t>
    </dgm:pt>
    <dgm:pt modelId="{C4965368-B299-420E-BD6B-17088FCCB334}" type="sibTrans" cxnId="{E151819B-03D8-46F1-9749-F37B7728F00C}">
      <dgm:prSet/>
      <dgm:spPr/>
      <dgm:t>
        <a:bodyPr/>
        <a:lstStyle/>
        <a:p>
          <a:endParaRPr lang="en-US"/>
        </a:p>
      </dgm:t>
    </dgm:pt>
    <dgm:pt modelId="{8084AA6D-37C6-4514-8839-E359B9FAC0FE}">
      <dgm:prSet phldrT="[Text]" custT="1">
        <dgm:style>
          <a:lnRef idx="3">
            <a:schemeClr val="lt1"/>
          </a:lnRef>
          <a:fillRef idx="1">
            <a:schemeClr val="accent2"/>
          </a:fillRef>
          <a:effectRef idx="1">
            <a:schemeClr val="accent2"/>
          </a:effectRef>
          <a:fontRef idx="minor">
            <a:schemeClr val="lt1"/>
          </a:fontRef>
        </dgm:style>
      </dgm:prSet>
      <dgm:spPr>
        <a:solidFill>
          <a:schemeClr val="accent4">
            <a:lumMod val="50000"/>
          </a:schemeClr>
        </a:solidFill>
      </dgm:spPr>
      <dgm:t>
        <a:bodyPr/>
        <a:lstStyle/>
        <a:p>
          <a:r>
            <a:rPr lang="en-US" sz="3600" dirty="0" smtClean="0"/>
            <a:t>DX (SCP)</a:t>
          </a:r>
          <a:endParaRPr lang="en-US" sz="3600" dirty="0"/>
        </a:p>
      </dgm:t>
    </dgm:pt>
    <dgm:pt modelId="{C8BD7F7F-EA3F-41B4-8E4B-F300661D887B}" type="parTrans" cxnId="{937F4EEE-110E-40B5-BC22-F0F1825BE16B}">
      <dgm:prSet/>
      <dgm:spPr/>
      <dgm:t>
        <a:bodyPr/>
        <a:lstStyle/>
        <a:p>
          <a:endParaRPr lang="en-US"/>
        </a:p>
      </dgm:t>
    </dgm:pt>
    <dgm:pt modelId="{C7BB78E4-336B-406F-9896-4F5DA73472DB}" type="sibTrans" cxnId="{937F4EEE-110E-40B5-BC22-F0F1825BE16B}">
      <dgm:prSet/>
      <dgm:spPr/>
      <dgm:t>
        <a:bodyPr/>
        <a:lstStyle/>
        <a:p>
          <a:endParaRPr lang="en-US"/>
        </a:p>
      </dgm:t>
    </dgm:pt>
    <dgm:pt modelId="{BDFA3C2C-73F2-4FBA-AA60-363CB485FEA0}">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smtClean="0"/>
            <a:t>XAML</a:t>
          </a:r>
          <a:endParaRPr lang="en-US" sz="3200" dirty="0"/>
        </a:p>
      </dgm:t>
    </dgm:pt>
    <dgm:pt modelId="{93525EEB-2995-4086-A59D-5ACC7D294F7A}" type="parTrans" cxnId="{A5095D1D-A14A-422E-AF3B-50A88B616E76}">
      <dgm:prSet/>
      <dgm:spPr/>
      <dgm:t>
        <a:bodyPr/>
        <a:lstStyle/>
        <a:p>
          <a:endParaRPr lang="en-US"/>
        </a:p>
      </dgm:t>
    </dgm:pt>
    <dgm:pt modelId="{02CB1C73-E4E0-477A-8BF3-43A03CD966FB}" type="sibTrans" cxnId="{A5095D1D-A14A-422E-AF3B-50A88B616E76}">
      <dgm:prSet/>
      <dgm:spPr/>
      <dgm:t>
        <a:bodyPr/>
        <a:lstStyle/>
        <a:p>
          <a:endParaRPr lang="en-US"/>
        </a:p>
      </dgm:t>
    </dgm:pt>
    <dgm:pt modelId="{68E829E2-B494-4C9B-BB63-774E16833965}" type="pres">
      <dgm:prSet presAssocID="{68767466-81FA-4DF4-8742-A3D3602B635A}" presName="Name0" presStyleCnt="0">
        <dgm:presLayoutVars>
          <dgm:chMax val="3"/>
          <dgm:chPref val="1"/>
          <dgm:dir/>
          <dgm:animLvl val="lvl"/>
          <dgm:resizeHandles/>
        </dgm:presLayoutVars>
      </dgm:prSet>
      <dgm:spPr/>
      <dgm:t>
        <a:bodyPr/>
        <a:lstStyle/>
        <a:p>
          <a:endParaRPr lang="en-US"/>
        </a:p>
      </dgm:t>
    </dgm:pt>
    <dgm:pt modelId="{812E2733-6B49-48CE-90CF-84117E6E8836}" type="pres">
      <dgm:prSet presAssocID="{68767466-81FA-4DF4-8742-A3D3602B635A}" presName="outerBox" presStyleCnt="0"/>
      <dgm:spPr/>
    </dgm:pt>
    <dgm:pt modelId="{77D3DF1E-C433-4AA7-838D-9DFB1A415599}" type="pres">
      <dgm:prSet presAssocID="{68767466-81FA-4DF4-8742-A3D3602B635A}" presName="outerBoxParent" presStyleLbl="node1" presStyleIdx="0" presStyleCnt="3" custLinFactNeighborX="-9600" custLinFactNeighborY="8569"/>
      <dgm:spPr/>
      <dgm:t>
        <a:bodyPr/>
        <a:lstStyle/>
        <a:p>
          <a:endParaRPr lang="en-US"/>
        </a:p>
      </dgm:t>
    </dgm:pt>
    <dgm:pt modelId="{05147738-55F0-45AA-B15E-768A76C9A579}" type="pres">
      <dgm:prSet presAssocID="{68767466-81FA-4DF4-8742-A3D3602B635A}" presName="outerBoxChildren" presStyleCnt="0"/>
      <dgm:spPr/>
    </dgm:pt>
    <dgm:pt modelId="{A05A4142-21C4-4E83-91A3-6D6AE096A6DC}" type="pres">
      <dgm:prSet presAssocID="{68767466-81FA-4DF4-8742-A3D3602B635A}" presName="middleBox" presStyleCnt="0"/>
      <dgm:spPr/>
    </dgm:pt>
    <dgm:pt modelId="{1CCF0AA9-2C31-49F9-BE27-E175F1E8B12C}" type="pres">
      <dgm:prSet presAssocID="{68767466-81FA-4DF4-8742-A3D3602B635A}" presName="middleBoxParent" presStyleLbl="node1" presStyleIdx="1" presStyleCnt="3" custAng="695104" custScaleX="51571" custScaleY="74257" custLinFactNeighborX="-13994" custLinFactNeighborY="-8823"/>
      <dgm:spPr/>
      <dgm:t>
        <a:bodyPr/>
        <a:lstStyle/>
        <a:p>
          <a:endParaRPr lang="en-US"/>
        </a:p>
      </dgm:t>
    </dgm:pt>
    <dgm:pt modelId="{F425D151-48F4-4258-A6FD-339320A9003A}" type="pres">
      <dgm:prSet presAssocID="{68767466-81FA-4DF4-8742-A3D3602B635A}" presName="middleBoxChildren" presStyleCnt="0"/>
      <dgm:spPr/>
    </dgm:pt>
    <dgm:pt modelId="{3292059F-C96E-4CD0-BA31-3AF1E522FE29}" type="pres">
      <dgm:prSet presAssocID="{68767466-81FA-4DF4-8742-A3D3602B635A}" presName="centerBox" presStyleCnt="0"/>
      <dgm:spPr/>
    </dgm:pt>
    <dgm:pt modelId="{36BBEB5A-25FD-4198-95E1-28D9A10ADAB2}" type="pres">
      <dgm:prSet presAssocID="{68767466-81FA-4DF4-8742-A3D3602B635A}" presName="centerBoxParent" presStyleLbl="node1" presStyleIdx="2" presStyleCnt="3" custAng="20811001" custScaleX="52946" custScaleY="99763" custLinFactNeighborX="16967" custLinFactNeighborY="-4218"/>
      <dgm:spPr/>
      <dgm:t>
        <a:bodyPr/>
        <a:lstStyle/>
        <a:p>
          <a:endParaRPr lang="en-US"/>
        </a:p>
      </dgm:t>
    </dgm:pt>
  </dgm:ptLst>
  <dgm:cxnLst>
    <dgm:cxn modelId="{B60AD68C-37CE-47A8-B4F7-A8B9F696664A}" type="presOf" srcId="{BEF0CECC-EEAF-4B37-A3FB-09AC52DC4E4E}" destId="{77D3DF1E-C433-4AA7-838D-9DFB1A415599}" srcOrd="0" destOrd="0" presId="urn:microsoft.com/office/officeart/2005/8/layout/target2"/>
    <dgm:cxn modelId="{E151819B-03D8-46F1-9749-F37B7728F00C}" srcId="{68767466-81FA-4DF4-8742-A3D3602B635A}" destId="{BEF0CECC-EEAF-4B37-A3FB-09AC52DC4E4E}" srcOrd="0" destOrd="0" parTransId="{37E86DE8-40B5-46E6-8F79-DF4361CFCD1F}" sibTransId="{C4965368-B299-420E-BD6B-17088FCCB334}"/>
    <dgm:cxn modelId="{A95DF92D-D178-467C-A643-511AF15CF33B}" type="presOf" srcId="{BDFA3C2C-73F2-4FBA-AA60-363CB485FEA0}" destId="{36BBEB5A-25FD-4198-95E1-28D9A10ADAB2}" srcOrd="0" destOrd="0" presId="urn:microsoft.com/office/officeart/2005/8/layout/target2"/>
    <dgm:cxn modelId="{A5095D1D-A14A-422E-AF3B-50A88B616E76}" srcId="{68767466-81FA-4DF4-8742-A3D3602B635A}" destId="{BDFA3C2C-73F2-4FBA-AA60-363CB485FEA0}" srcOrd="2" destOrd="0" parTransId="{93525EEB-2995-4086-A59D-5ACC7D294F7A}" sibTransId="{02CB1C73-E4E0-477A-8BF3-43A03CD966FB}"/>
    <dgm:cxn modelId="{937F4EEE-110E-40B5-BC22-F0F1825BE16B}" srcId="{68767466-81FA-4DF4-8742-A3D3602B635A}" destId="{8084AA6D-37C6-4514-8839-E359B9FAC0FE}" srcOrd="1" destOrd="0" parTransId="{C8BD7F7F-EA3F-41B4-8E4B-F300661D887B}" sibTransId="{C7BB78E4-336B-406F-9896-4F5DA73472DB}"/>
    <dgm:cxn modelId="{64786FBD-7DAC-401E-8451-64388F83639D}" type="presOf" srcId="{68767466-81FA-4DF4-8742-A3D3602B635A}" destId="{68E829E2-B494-4C9B-BB63-774E16833965}" srcOrd="0" destOrd="0" presId="urn:microsoft.com/office/officeart/2005/8/layout/target2"/>
    <dgm:cxn modelId="{A28B1095-F217-49A8-9EAD-A7E748AD7DCA}" type="presOf" srcId="{8084AA6D-37C6-4514-8839-E359B9FAC0FE}" destId="{1CCF0AA9-2C31-49F9-BE27-E175F1E8B12C}" srcOrd="0" destOrd="0" presId="urn:microsoft.com/office/officeart/2005/8/layout/target2"/>
    <dgm:cxn modelId="{44931902-02E7-4E65-953F-284D0C884E45}" type="presParOf" srcId="{68E829E2-B494-4C9B-BB63-774E16833965}" destId="{812E2733-6B49-48CE-90CF-84117E6E8836}" srcOrd="0" destOrd="0" presId="urn:microsoft.com/office/officeart/2005/8/layout/target2"/>
    <dgm:cxn modelId="{6E9AECB8-3708-42AB-81D7-98ED8F9467B6}" type="presParOf" srcId="{812E2733-6B49-48CE-90CF-84117E6E8836}" destId="{77D3DF1E-C433-4AA7-838D-9DFB1A415599}" srcOrd="0" destOrd="0" presId="urn:microsoft.com/office/officeart/2005/8/layout/target2"/>
    <dgm:cxn modelId="{4A44845E-62FA-4F98-963A-685F88ED63E6}" type="presParOf" srcId="{812E2733-6B49-48CE-90CF-84117E6E8836}" destId="{05147738-55F0-45AA-B15E-768A76C9A579}" srcOrd="1" destOrd="0" presId="urn:microsoft.com/office/officeart/2005/8/layout/target2"/>
    <dgm:cxn modelId="{3708677A-7561-48CC-92E2-017AD6629175}" type="presParOf" srcId="{68E829E2-B494-4C9B-BB63-774E16833965}" destId="{A05A4142-21C4-4E83-91A3-6D6AE096A6DC}" srcOrd="1" destOrd="0" presId="urn:microsoft.com/office/officeart/2005/8/layout/target2"/>
    <dgm:cxn modelId="{8E446293-1178-4542-A0B0-477337DE8E6E}" type="presParOf" srcId="{A05A4142-21C4-4E83-91A3-6D6AE096A6DC}" destId="{1CCF0AA9-2C31-49F9-BE27-E175F1E8B12C}" srcOrd="0" destOrd="0" presId="urn:microsoft.com/office/officeart/2005/8/layout/target2"/>
    <dgm:cxn modelId="{9A33E8F9-1508-4E6A-AF48-A9E0CB29BE1E}" type="presParOf" srcId="{A05A4142-21C4-4E83-91A3-6D6AE096A6DC}" destId="{F425D151-48F4-4258-A6FD-339320A9003A}" srcOrd="1" destOrd="0" presId="urn:microsoft.com/office/officeart/2005/8/layout/target2"/>
    <dgm:cxn modelId="{746C7982-9E1A-40E8-BED2-CCA73A8BC5D3}" type="presParOf" srcId="{68E829E2-B494-4C9B-BB63-774E16833965}" destId="{3292059F-C96E-4CD0-BA31-3AF1E522FE29}" srcOrd="2" destOrd="0" presId="urn:microsoft.com/office/officeart/2005/8/layout/target2"/>
    <dgm:cxn modelId="{E7D8A50F-1EA5-45EC-A434-C87364D2C86E}" type="presParOf" srcId="{3292059F-C96E-4CD0-BA31-3AF1E522FE29}" destId="{36BBEB5A-25FD-4198-95E1-28D9A10ADAB2}"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0524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94E4D-A80C-41C8-BECD-B637AB283A7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5879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94E4D-A80C-41C8-BECD-B637AB283A7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7149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94E4D-A80C-41C8-BECD-B637AB283A7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6663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94E4D-A80C-41C8-BECD-B637AB283A7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0608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94E4D-A80C-41C8-BECD-B637AB283A7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0630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12727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56" lvl="1"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781136-65BE-4D2B-91B6-B6396ECC881A}"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0686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1265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56" lvl="1"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2233940-E0E5-43A8-9FB1-EC4EA779E728}"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2368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BA431A-F8C7-4B9E-A91F-E6C6C4F30029}"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9980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586826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47965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8137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7A88695-CEFE-4822-91DD-4715C94274F9}"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7742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A1AC4D6-7764-40FF-B9D3-454539DF04FF}"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41534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129015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2503" rtl="0" eaLnBrk="1" fontAlgn="auto" latinLnBrk="0" hangingPunct="1">
              <a:lnSpc>
                <a:spcPct val="90000"/>
              </a:lnSpc>
              <a:spcBef>
                <a:spcPts val="0"/>
              </a:spcBef>
              <a:spcAft>
                <a:spcPts val="340"/>
              </a:spcAft>
              <a:buClrTx/>
              <a:buSzTx/>
              <a:buFontTx/>
              <a:buChar char="-"/>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7912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FE26EB-A29E-4881-B30F-691CF309BA00}"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22220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665FA5-FD40-4F97-95FE-97E7FB38E066}"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58364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8D218C-14D6-4E9F-99B7-F9A97FA722D4}"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44074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665FA5-FD40-4F97-95FE-97E7FB38E066}"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9947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7616836-AF8B-47D1-9F82-80B3A0D5B5C8}"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86576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89391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94E4D-A80C-41C8-BECD-B637AB283A7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19583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AC2AEF-22DA-49D6-BA10-7B9A69F2F41A}"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051745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BBF7086-7ABA-401E-B7E7-2BF671A2860F}"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384147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B63E4E-ECF1-4F4F-AF89-4B0F3FCF0B7A}"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39360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07954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56" lvl="1"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2233940-E0E5-43A8-9FB1-EC4EA779E728}"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55983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44276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48982D-750D-43D5-A947-CF753A63C8C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5448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07737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4B97E45-7984-4AC0-96CD-5A0A0798ADE4}"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40851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100053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257850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377063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13BFAD9-FFDE-4492-919E-06558720EA9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1492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6E849F-656F-46C6-A3C5-D876FAEE4E24}"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243531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2FA50-06EA-4F16-9779-B70AC396623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34251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717486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MGXFY13</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548596-DCD2-44CE-8A1F-876786E8DB10}"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03277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017417-E30F-4B02-A4ED-84191613D7A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124324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3:06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67425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9A9BE3-2807-488F-8578-957B0B5CD144}"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6319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B9005D9-EDD7-44BC-9EDD-5302103DA069}"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3922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F16309-809D-4520-BC65-0201895AC90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6578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7616836-AF8B-47D1-9F82-80B3A0D5B5C8}"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5894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663245-A62D-49C9-BD7C-605EA29D8CC5}"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0319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7" cy="2435131"/>
          </a:xfrm>
        </p:spPr>
        <p:txBody>
          <a:bodyPr anchor="b"/>
          <a:lstStyle>
            <a:lvl1pPr algn="ctr">
              <a:defRPr sz="6117"/>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7" cy="1688724"/>
          </a:xfrm>
        </p:spPr>
        <p:txBody>
          <a:bodyPr/>
          <a:lstStyle>
            <a:lvl1pPr marL="0" indent="0" algn="ctr">
              <a:buNone/>
              <a:defRPr sz="2447"/>
            </a:lvl1pPr>
            <a:lvl2pPr marL="466159" indent="0" algn="ctr">
              <a:buNone/>
              <a:defRPr sz="2039"/>
            </a:lvl2pPr>
            <a:lvl3pPr marL="932317" indent="0" algn="ctr">
              <a:buNone/>
              <a:defRPr sz="1835"/>
            </a:lvl3pPr>
            <a:lvl4pPr marL="1398476" indent="0" algn="ctr">
              <a:buNone/>
              <a:defRPr sz="1632"/>
            </a:lvl4pPr>
            <a:lvl5pPr marL="1864633" indent="0" algn="ctr">
              <a:buNone/>
              <a:defRPr sz="1632"/>
            </a:lvl5pPr>
            <a:lvl6pPr marL="2330792" indent="0" algn="ctr">
              <a:buNone/>
              <a:defRPr sz="1632"/>
            </a:lvl6pPr>
            <a:lvl7pPr marL="2796950" indent="0" algn="ctr">
              <a:buNone/>
              <a:defRPr sz="1632"/>
            </a:lvl7pPr>
            <a:lvl8pPr marL="3263109" indent="0" algn="ctr">
              <a:buNone/>
              <a:defRPr sz="1632"/>
            </a:lvl8pPr>
            <a:lvl9pPr marL="3729267"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0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04534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6"/>
            <a:ext cx="10726460" cy="2909528"/>
          </a:xfrm>
        </p:spPr>
        <p:txBody>
          <a:bodyPr anchor="b"/>
          <a:lstStyle>
            <a:lvl1pPr>
              <a:defRPr sz="6117"/>
            </a:lvl1pPr>
          </a:lstStyle>
          <a:p>
            <a:r>
              <a:rPr lang="en-US" smtClean="0"/>
              <a:t>Click to edit Master title style</a:t>
            </a:r>
            <a:endParaRPr lang="en-US"/>
          </a:p>
        </p:txBody>
      </p:sp>
      <p:sp>
        <p:nvSpPr>
          <p:cNvPr id="3" name="Text Placeholder 2"/>
          <p:cNvSpPr>
            <a:spLocks noGrp="1"/>
          </p:cNvSpPr>
          <p:nvPr>
            <p:ph type="body" idx="1"/>
          </p:nvPr>
        </p:nvSpPr>
        <p:spPr>
          <a:xfrm>
            <a:off x="848530" y="4680829"/>
            <a:ext cx="10726460" cy="1530052"/>
          </a:xfrm>
        </p:spPr>
        <p:txBody>
          <a:bodyPr/>
          <a:lstStyle>
            <a:lvl1pPr marL="0" indent="0">
              <a:buNone/>
              <a:defRPr sz="2447">
                <a:solidFill>
                  <a:schemeClr val="tx1">
                    <a:tint val="75000"/>
                  </a:schemeClr>
                </a:solidFill>
              </a:defRPr>
            </a:lvl1pPr>
            <a:lvl2pPr marL="466159" indent="0">
              <a:buNone/>
              <a:defRPr sz="2039">
                <a:solidFill>
                  <a:schemeClr val="tx1">
                    <a:tint val="75000"/>
                  </a:schemeClr>
                </a:solidFill>
              </a:defRPr>
            </a:lvl2pPr>
            <a:lvl3pPr marL="932317" indent="0">
              <a:buNone/>
              <a:defRPr sz="1835">
                <a:solidFill>
                  <a:schemeClr val="tx1">
                    <a:tint val="75000"/>
                  </a:schemeClr>
                </a:solidFill>
              </a:defRPr>
            </a:lvl3pPr>
            <a:lvl4pPr marL="1398476" indent="0">
              <a:buNone/>
              <a:defRPr sz="1632">
                <a:solidFill>
                  <a:schemeClr val="tx1">
                    <a:tint val="75000"/>
                  </a:schemeClr>
                </a:solidFill>
              </a:defRPr>
            </a:lvl4pPr>
            <a:lvl5pPr marL="1864633" indent="0">
              <a:buNone/>
              <a:defRPr sz="1632">
                <a:solidFill>
                  <a:schemeClr val="tx1">
                    <a:tint val="75000"/>
                  </a:schemeClr>
                </a:solidFill>
              </a:defRPr>
            </a:lvl5pPr>
            <a:lvl6pPr marL="2330792" indent="0">
              <a:buNone/>
              <a:defRPr sz="1632">
                <a:solidFill>
                  <a:schemeClr val="tx1">
                    <a:tint val="75000"/>
                  </a:schemeClr>
                </a:solidFill>
              </a:defRPr>
            </a:lvl6pPr>
            <a:lvl7pPr marL="2796950" indent="0">
              <a:buNone/>
              <a:defRPr sz="1632">
                <a:solidFill>
                  <a:schemeClr val="tx1">
                    <a:tint val="75000"/>
                  </a:schemeClr>
                </a:solidFill>
              </a:defRPr>
            </a:lvl7pPr>
            <a:lvl8pPr marL="3263109" indent="0">
              <a:buNone/>
              <a:defRPr sz="1632">
                <a:solidFill>
                  <a:schemeClr val="tx1">
                    <a:tint val="75000"/>
                  </a:schemeClr>
                </a:solidFill>
              </a:defRPr>
            </a:lvl8pPr>
            <a:lvl9pPr marL="3729267"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68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9"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3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5"/>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2" cy="840314"/>
          </a:xfrm>
        </p:spPr>
        <p:txBody>
          <a:bodyPr anchor="b"/>
          <a:lstStyle>
            <a:lvl1pPr marL="0" indent="0">
              <a:buNone/>
              <a:defRPr sz="2447" b="1"/>
            </a:lvl1pPr>
            <a:lvl2pPr marL="466159" indent="0">
              <a:buNone/>
              <a:defRPr sz="2039" b="1"/>
            </a:lvl2pPr>
            <a:lvl3pPr marL="932317" indent="0">
              <a:buNone/>
              <a:defRPr sz="1835" b="1"/>
            </a:lvl3pPr>
            <a:lvl4pPr marL="1398476" indent="0">
              <a:buNone/>
              <a:defRPr sz="1632" b="1"/>
            </a:lvl4pPr>
            <a:lvl5pPr marL="1864633" indent="0">
              <a:buNone/>
              <a:defRPr sz="1632" b="1"/>
            </a:lvl5pPr>
            <a:lvl6pPr marL="2330792" indent="0">
              <a:buNone/>
              <a:defRPr sz="1632" b="1"/>
            </a:lvl6pPr>
            <a:lvl7pPr marL="2796950" indent="0">
              <a:buNone/>
              <a:defRPr sz="1632" b="1"/>
            </a:lvl7pPr>
            <a:lvl8pPr marL="3263109" indent="0">
              <a:buNone/>
              <a:defRPr sz="1632" b="1"/>
            </a:lvl8pPr>
            <a:lvl9pPr marL="3729267"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6" y="1714631"/>
            <a:ext cx="5287122" cy="840314"/>
          </a:xfrm>
        </p:spPr>
        <p:txBody>
          <a:bodyPr anchor="b"/>
          <a:lstStyle>
            <a:lvl1pPr marL="0" indent="0">
              <a:buNone/>
              <a:defRPr sz="2447" b="1"/>
            </a:lvl1pPr>
            <a:lvl2pPr marL="466159" indent="0">
              <a:buNone/>
              <a:defRPr sz="2039" b="1"/>
            </a:lvl2pPr>
            <a:lvl3pPr marL="932317" indent="0">
              <a:buNone/>
              <a:defRPr sz="1835" b="1"/>
            </a:lvl3pPr>
            <a:lvl4pPr marL="1398476" indent="0">
              <a:buNone/>
              <a:defRPr sz="1632" b="1"/>
            </a:lvl4pPr>
            <a:lvl5pPr marL="1864633" indent="0">
              <a:buNone/>
              <a:defRPr sz="1632" b="1"/>
            </a:lvl5pPr>
            <a:lvl6pPr marL="2330792" indent="0">
              <a:buNone/>
              <a:defRPr sz="1632" b="1"/>
            </a:lvl6pPr>
            <a:lvl7pPr marL="2796950" indent="0">
              <a:buNone/>
              <a:defRPr sz="1632" b="1"/>
            </a:lvl7pPr>
            <a:lvl8pPr marL="3263109" indent="0">
              <a:buNone/>
              <a:defRPr sz="1632" b="1"/>
            </a:lvl8pPr>
            <a:lvl9pPr marL="3729267"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6"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861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703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87757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9" y="466302"/>
            <a:ext cx="4011087" cy="1632056"/>
          </a:xfrm>
        </p:spPr>
        <p:txBody>
          <a:bodyPr anchor="b"/>
          <a:lstStyle>
            <a:lvl1pPr>
              <a:defRPr sz="3263"/>
            </a:lvl1pPr>
          </a:lstStyle>
          <a:p>
            <a:r>
              <a:rPr lang="en-US" smtClean="0"/>
              <a:t>Click to edit Master title style</a:t>
            </a:r>
            <a:endParaRPr lang="en-US"/>
          </a:p>
        </p:txBody>
      </p:sp>
      <p:sp>
        <p:nvSpPr>
          <p:cNvPr id="3" name="Content Placeholder 2"/>
          <p:cNvSpPr>
            <a:spLocks noGrp="1"/>
          </p:cNvSpPr>
          <p:nvPr>
            <p:ph idx="1"/>
          </p:nvPr>
        </p:nvSpPr>
        <p:spPr>
          <a:xfrm>
            <a:off x="5287122" y="1007084"/>
            <a:ext cx="6295966" cy="4970646"/>
          </a:xfrm>
        </p:spPr>
        <p:txBody>
          <a:bodyPr/>
          <a:lstStyle>
            <a:lvl1pPr>
              <a:defRPr sz="3263"/>
            </a:lvl1pPr>
            <a:lvl2pPr>
              <a:defRPr sz="2855"/>
            </a:lvl2pPr>
            <a:lvl3pPr>
              <a:defRPr sz="2447"/>
            </a:lvl3pPr>
            <a:lvl4pPr>
              <a:defRPr sz="2039"/>
            </a:lvl4pPr>
            <a:lvl5pPr>
              <a:defRPr sz="2039"/>
            </a:lvl5pPr>
            <a:lvl6pPr>
              <a:defRPr sz="2039"/>
            </a:lvl6pPr>
            <a:lvl7pPr>
              <a:defRPr sz="2039"/>
            </a:lvl7pPr>
            <a:lvl8pPr>
              <a:defRPr sz="2039"/>
            </a:lvl8pPr>
            <a:lvl9pPr>
              <a:defRPr sz="20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9" y="2098357"/>
            <a:ext cx="4011087" cy="3887467"/>
          </a:xfrm>
        </p:spPr>
        <p:txBody>
          <a:bodyPr/>
          <a:lstStyle>
            <a:lvl1pPr marL="0" indent="0">
              <a:buNone/>
              <a:defRPr sz="1632"/>
            </a:lvl1pPr>
            <a:lvl2pPr marL="466159" indent="0">
              <a:buNone/>
              <a:defRPr sz="1428"/>
            </a:lvl2pPr>
            <a:lvl3pPr marL="932317" indent="0">
              <a:buNone/>
              <a:defRPr sz="1224"/>
            </a:lvl3pPr>
            <a:lvl4pPr marL="1398476" indent="0">
              <a:buNone/>
              <a:defRPr sz="1020"/>
            </a:lvl4pPr>
            <a:lvl5pPr marL="1864633" indent="0">
              <a:buNone/>
              <a:defRPr sz="1020"/>
            </a:lvl5pPr>
            <a:lvl6pPr marL="2330792" indent="0">
              <a:buNone/>
              <a:defRPr sz="1020"/>
            </a:lvl6pPr>
            <a:lvl7pPr marL="2796950" indent="0">
              <a:buNone/>
              <a:defRPr sz="1020"/>
            </a:lvl7pPr>
            <a:lvl8pPr marL="3263109" indent="0">
              <a:buNone/>
              <a:defRPr sz="1020"/>
            </a:lvl8pPr>
            <a:lvl9pPr marL="3729267"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72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9" y="466302"/>
            <a:ext cx="4011087" cy="1632056"/>
          </a:xfrm>
        </p:spPr>
        <p:txBody>
          <a:bodyPr anchor="b"/>
          <a:lstStyle>
            <a:lvl1pPr>
              <a:defRPr sz="3263"/>
            </a:lvl1pPr>
          </a:lstStyle>
          <a:p>
            <a:r>
              <a:rPr lang="en-US" smtClean="0"/>
              <a:t>Click to edit Master title style</a:t>
            </a:r>
            <a:endParaRPr lang="en-US"/>
          </a:p>
        </p:txBody>
      </p:sp>
      <p:sp>
        <p:nvSpPr>
          <p:cNvPr id="3" name="Picture Placeholder 2"/>
          <p:cNvSpPr>
            <a:spLocks noGrp="1"/>
          </p:cNvSpPr>
          <p:nvPr>
            <p:ph type="pic" idx="1"/>
          </p:nvPr>
        </p:nvSpPr>
        <p:spPr>
          <a:xfrm>
            <a:off x="5287122" y="1007084"/>
            <a:ext cx="6295966" cy="4970646"/>
          </a:xfrm>
        </p:spPr>
        <p:txBody>
          <a:bodyPr/>
          <a:lstStyle>
            <a:lvl1pPr marL="0" indent="0">
              <a:buNone/>
              <a:defRPr sz="3263"/>
            </a:lvl1pPr>
            <a:lvl2pPr marL="466159" indent="0">
              <a:buNone/>
              <a:defRPr sz="2855"/>
            </a:lvl2pPr>
            <a:lvl3pPr marL="932317" indent="0">
              <a:buNone/>
              <a:defRPr sz="2447"/>
            </a:lvl3pPr>
            <a:lvl4pPr marL="1398476" indent="0">
              <a:buNone/>
              <a:defRPr sz="2039"/>
            </a:lvl4pPr>
            <a:lvl5pPr marL="1864633" indent="0">
              <a:buNone/>
              <a:defRPr sz="2039"/>
            </a:lvl5pPr>
            <a:lvl6pPr marL="2330792" indent="0">
              <a:buNone/>
              <a:defRPr sz="2039"/>
            </a:lvl6pPr>
            <a:lvl7pPr marL="2796950" indent="0">
              <a:buNone/>
              <a:defRPr sz="2039"/>
            </a:lvl7pPr>
            <a:lvl8pPr marL="3263109" indent="0">
              <a:buNone/>
              <a:defRPr sz="2039"/>
            </a:lvl8pPr>
            <a:lvl9pPr marL="3729267" indent="0">
              <a:buNone/>
              <a:defRPr sz="2039"/>
            </a:lvl9pPr>
          </a:lstStyle>
          <a:p>
            <a:endParaRPr lang="en-US"/>
          </a:p>
        </p:txBody>
      </p:sp>
      <p:sp>
        <p:nvSpPr>
          <p:cNvPr id="4" name="Text Placeholder 3"/>
          <p:cNvSpPr>
            <a:spLocks noGrp="1"/>
          </p:cNvSpPr>
          <p:nvPr>
            <p:ph type="body" sz="half" idx="2"/>
          </p:nvPr>
        </p:nvSpPr>
        <p:spPr>
          <a:xfrm>
            <a:off x="856629" y="2098357"/>
            <a:ext cx="4011087" cy="3887467"/>
          </a:xfrm>
        </p:spPr>
        <p:txBody>
          <a:bodyPr/>
          <a:lstStyle>
            <a:lvl1pPr marL="0" indent="0">
              <a:buNone/>
              <a:defRPr sz="1632"/>
            </a:lvl1pPr>
            <a:lvl2pPr marL="466159" indent="0">
              <a:buNone/>
              <a:defRPr sz="1428"/>
            </a:lvl2pPr>
            <a:lvl3pPr marL="932317" indent="0">
              <a:buNone/>
              <a:defRPr sz="1224"/>
            </a:lvl3pPr>
            <a:lvl4pPr marL="1398476" indent="0">
              <a:buNone/>
              <a:defRPr sz="1020"/>
            </a:lvl4pPr>
            <a:lvl5pPr marL="1864633" indent="0">
              <a:buNone/>
              <a:defRPr sz="1020"/>
            </a:lvl5pPr>
            <a:lvl6pPr marL="2330792" indent="0">
              <a:buNone/>
              <a:defRPr sz="1020"/>
            </a:lvl6pPr>
            <a:lvl7pPr marL="2796950" indent="0">
              <a:buNone/>
              <a:defRPr sz="1020"/>
            </a:lvl7pPr>
            <a:lvl8pPr marL="3263109" indent="0">
              <a:buNone/>
              <a:defRPr sz="1020"/>
            </a:lvl8pPr>
            <a:lvl9pPr marL="3729267"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554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2324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3"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4D26-F780-46DA-8091-312A6794D7C3}"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A62C6-3F75-4690-A8A9-6A7A5A6B6B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18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2455990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76701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0707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414079597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7663444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211152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839376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2561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004325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64382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4422803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0213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219764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1" r:id="rId16"/>
    <p:sldLayoutId id="2147484362" r:id="rId17"/>
    <p:sldLayoutId id="2147484363"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5"/>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90"/>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59"/>
            <a:fld id="{055B4D26-F780-46DA-8091-312A6794D7C3}" type="datetimeFigureOut">
              <a:rPr lang="en-US" smtClean="0">
                <a:solidFill>
                  <a:prstClr val="black">
                    <a:tint val="75000"/>
                  </a:prstClr>
                </a:solidFill>
              </a:rPr>
              <a:pPr defTabSz="932559"/>
              <a:t>6/27/2013</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90"/>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59"/>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90"/>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59"/>
            <a:fld id="{FA1A62C6-3F75-4690-A8A9-6A7A5A6B6B0A}" type="slidenum">
              <a:rPr lang="en-US" smtClean="0">
                <a:solidFill>
                  <a:prstClr val="black">
                    <a:tint val="75000"/>
                  </a:prstClr>
                </a:solidFill>
              </a:rPr>
              <a:pPr defTabSz="932559"/>
              <a:t>‹#›</a:t>
            </a:fld>
            <a:endParaRPr lang="en-US">
              <a:solidFill>
                <a:prstClr val="black">
                  <a:tint val="75000"/>
                </a:prstClr>
              </a:solidFill>
            </a:endParaRPr>
          </a:p>
        </p:txBody>
      </p:sp>
    </p:spTree>
    <p:extLst>
      <p:ext uri="{BB962C8B-B14F-4D97-AF65-F5344CB8AC3E}">
        <p14:creationId xmlns:p14="http://schemas.microsoft.com/office/powerpoint/2010/main" val="290707608"/>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ransition>
    <p:fade/>
  </p:transition>
  <p:timing>
    <p:tnLst>
      <p:par>
        <p:cTn id="1" dur="indefinite" restart="never" nodeType="tmRoot"/>
      </p:par>
    </p:tnLst>
  </p:timing>
  <p:txStyles>
    <p:titleStyle>
      <a:lvl1pPr algn="l" defTabSz="932317" rtl="0" eaLnBrk="1" latinLnBrk="0" hangingPunct="1">
        <a:lnSpc>
          <a:spcPct val="90000"/>
        </a:lnSpc>
        <a:spcBef>
          <a:spcPct val="0"/>
        </a:spcBef>
        <a:buNone/>
        <a:defRPr sz="4487" kern="1200">
          <a:solidFill>
            <a:schemeClr val="tx1"/>
          </a:solidFill>
          <a:latin typeface="+mj-lt"/>
          <a:ea typeface="+mj-ea"/>
          <a:cs typeface="+mj-cs"/>
        </a:defRPr>
      </a:lvl1pPr>
    </p:titleStyle>
    <p:bodyStyle>
      <a:lvl1pPr marL="233079" indent="-233079" algn="l" defTabSz="932317" rtl="0" eaLnBrk="1" latinLnBrk="0" hangingPunct="1">
        <a:lnSpc>
          <a:spcPct val="90000"/>
        </a:lnSpc>
        <a:spcBef>
          <a:spcPts val="1020"/>
        </a:spcBef>
        <a:buFont typeface="Arial" panose="020B0604020202020204" pitchFamily="34" charset="0"/>
        <a:buChar char="•"/>
        <a:defRPr sz="2855" kern="1200">
          <a:solidFill>
            <a:schemeClr val="tx1"/>
          </a:solidFill>
          <a:latin typeface="+mn-lt"/>
          <a:ea typeface="+mn-ea"/>
          <a:cs typeface="+mn-cs"/>
        </a:defRPr>
      </a:lvl1pPr>
      <a:lvl2pPr marL="699237" indent="-233079" algn="l" defTabSz="932317" rtl="0" eaLnBrk="1" latinLnBrk="0" hangingPunct="1">
        <a:lnSpc>
          <a:spcPct val="90000"/>
        </a:lnSpc>
        <a:spcBef>
          <a:spcPts val="510"/>
        </a:spcBef>
        <a:buFont typeface="Arial" panose="020B0604020202020204" pitchFamily="34" charset="0"/>
        <a:buChar char="•"/>
        <a:defRPr sz="2447" kern="1200">
          <a:solidFill>
            <a:schemeClr val="tx1"/>
          </a:solidFill>
          <a:latin typeface="+mn-lt"/>
          <a:ea typeface="+mn-ea"/>
          <a:cs typeface="+mn-cs"/>
        </a:defRPr>
      </a:lvl2pPr>
      <a:lvl3pPr marL="1165396" indent="-233079" algn="l" defTabSz="932317" rtl="0" eaLnBrk="1" latinLnBrk="0" hangingPunct="1">
        <a:lnSpc>
          <a:spcPct val="90000"/>
        </a:lnSpc>
        <a:spcBef>
          <a:spcPts val="510"/>
        </a:spcBef>
        <a:buFont typeface="Arial" panose="020B0604020202020204" pitchFamily="34" charset="0"/>
        <a:buChar char="•"/>
        <a:defRPr sz="2039" kern="1200">
          <a:solidFill>
            <a:schemeClr val="tx1"/>
          </a:solidFill>
          <a:latin typeface="+mn-lt"/>
          <a:ea typeface="+mn-ea"/>
          <a:cs typeface="+mn-cs"/>
        </a:defRPr>
      </a:lvl3pPr>
      <a:lvl4pPr marL="1631554" indent="-233079" algn="l" defTabSz="932317"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7713" indent="-233079" algn="l" defTabSz="932317"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3872" indent="-233079" algn="l" defTabSz="932317"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0029" indent="-233079" algn="l" defTabSz="932317"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496188" indent="-233079" algn="l" defTabSz="932317"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2346" indent="-233079" algn="l" defTabSz="932317"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en-US"/>
      </a:defPPr>
      <a:lvl1pPr marL="0" algn="l" defTabSz="932317" rtl="0" eaLnBrk="1" latinLnBrk="0" hangingPunct="1">
        <a:defRPr sz="1835" kern="1200">
          <a:solidFill>
            <a:schemeClr val="tx1"/>
          </a:solidFill>
          <a:latin typeface="+mn-lt"/>
          <a:ea typeface="+mn-ea"/>
          <a:cs typeface="+mn-cs"/>
        </a:defRPr>
      </a:lvl1pPr>
      <a:lvl2pPr marL="466159" algn="l" defTabSz="932317" rtl="0" eaLnBrk="1" latinLnBrk="0" hangingPunct="1">
        <a:defRPr sz="1835" kern="1200">
          <a:solidFill>
            <a:schemeClr val="tx1"/>
          </a:solidFill>
          <a:latin typeface="+mn-lt"/>
          <a:ea typeface="+mn-ea"/>
          <a:cs typeface="+mn-cs"/>
        </a:defRPr>
      </a:lvl2pPr>
      <a:lvl3pPr marL="932317" algn="l" defTabSz="932317" rtl="0" eaLnBrk="1" latinLnBrk="0" hangingPunct="1">
        <a:defRPr sz="1835" kern="1200">
          <a:solidFill>
            <a:schemeClr val="tx1"/>
          </a:solidFill>
          <a:latin typeface="+mn-lt"/>
          <a:ea typeface="+mn-ea"/>
          <a:cs typeface="+mn-cs"/>
        </a:defRPr>
      </a:lvl3pPr>
      <a:lvl4pPr marL="1398476" algn="l" defTabSz="932317" rtl="0" eaLnBrk="1" latinLnBrk="0" hangingPunct="1">
        <a:defRPr sz="1835" kern="1200">
          <a:solidFill>
            <a:schemeClr val="tx1"/>
          </a:solidFill>
          <a:latin typeface="+mn-lt"/>
          <a:ea typeface="+mn-ea"/>
          <a:cs typeface="+mn-cs"/>
        </a:defRPr>
      </a:lvl4pPr>
      <a:lvl5pPr marL="1864633" algn="l" defTabSz="932317" rtl="0" eaLnBrk="1" latinLnBrk="0" hangingPunct="1">
        <a:defRPr sz="1835" kern="1200">
          <a:solidFill>
            <a:schemeClr val="tx1"/>
          </a:solidFill>
          <a:latin typeface="+mn-lt"/>
          <a:ea typeface="+mn-ea"/>
          <a:cs typeface="+mn-cs"/>
        </a:defRPr>
      </a:lvl5pPr>
      <a:lvl6pPr marL="2330792" algn="l" defTabSz="932317" rtl="0" eaLnBrk="1" latinLnBrk="0" hangingPunct="1">
        <a:defRPr sz="1835" kern="1200">
          <a:solidFill>
            <a:schemeClr val="tx1"/>
          </a:solidFill>
          <a:latin typeface="+mn-lt"/>
          <a:ea typeface="+mn-ea"/>
          <a:cs typeface="+mn-cs"/>
        </a:defRPr>
      </a:lvl6pPr>
      <a:lvl7pPr marL="2796950" algn="l" defTabSz="932317" rtl="0" eaLnBrk="1" latinLnBrk="0" hangingPunct="1">
        <a:defRPr sz="1835" kern="1200">
          <a:solidFill>
            <a:schemeClr val="tx1"/>
          </a:solidFill>
          <a:latin typeface="+mn-lt"/>
          <a:ea typeface="+mn-ea"/>
          <a:cs typeface="+mn-cs"/>
        </a:defRPr>
      </a:lvl7pPr>
      <a:lvl8pPr marL="3263109" algn="l" defTabSz="932317" rtl="0" eaLnBrk="1" latinLnBrk="0" hangingPunct="1">
        <a:defRPr sz="1835" kern="1200">
          <a:solidFill>
            <a:schemeClr val="tx1"/>
          </a:solidFill>
          <a:latin typeface="+mn-lt"/>
          <a:ea typeface="+mn-ea"/>
          <a:cs typeface="+mn-cs"/>
        </a:defRPr>
      </a:lvl8pPr>
      <a:lvl9pPr marL="3729267" algn="l" defTabSz="932317" rtl="0" eaLnBrk="1" latinLnBrk="0" hangingPunct="1">
        <a:defRPr sz="183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13907886"/>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customXml" Target="../../customXml/item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customXml" Target="../../customXml/item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customXml" Target="../../customXml/item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en-us/library/windows/apps/system.object.asp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msdn.microsoft.com/en-us/library/windows/apps/windows.ui.xaml.media.imagesource.aspx" TargetMode="External"/><Relationship Id="rId4" Type="http://schemas.openxmlformats.org/officeDocument/2006/relationships/hyperlink" Target="http://msdn.microsoft.com/en-us/library/windows/apps/windows.ui.xaml.dependencyobject.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2.xml"/><Relationship Id="rId7" Type="http://schemas.openxmlformats.org/officeDocument/2006/relationships/hyperlink" Target="http://msdn.microsoft.com/en-us/library/windows/apps/windows.ui.xaml.media.imagesource.aspx" TargetMode="External"/><Relationship Id="rId2" Type="http://schemas.openxmlformats.org/officeDocument/2006/relationships/slideLayout" Target="../slideLayouts/slideLayout3.xml"/><Relationship Id="rId1" Type="http://schemas.openxmlformats.org/officeDocument/2006/relationships/customXml" Target="../../customXml/item7.xml"/><Relationship Id="rId6" Type="http://schemas.openxmlformats.org/officeDocument/2006/relationships/hyperlink" Target="http://msdn.microsoft.com/en-us/library/windows/apps/windows.ui.xaml.dependencyobject.aspx" TargetMode="External"/><Relationship Id="rId5" Type="http://schemas.openxmlformats.org/officeDocument/2006/relationships/hyperlink" Target="http://msdn.microsoft.com/en-us/library/windows/apps/system.object.aspx" TargetMode="External"/><Relationship Id="rId4" Type="http://schemas.openxmlformats.org/officeDocument/2006/relationships/image" Target="../media/image11.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7.xml"/><Relationship Id="rId1" Type="http://schemas.openxmlformats.org/officeDocument/2006/relationships/customXml" Target="../../customXml/item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ode.msdn.microsoft.com/windowsapps/XAML-SurfaceImageSource-85773f74" TargetMode="External"/><Relationship Id="rId2" Type="http://schemas.openxmlformats.org/officeDocument/2006/relationships/hyperlink" Target="http://code.msdn.microsoft.com/windowsapps/XAML-SwapChainPanel-00cb688b" TargetMode="External"/><Relationship Id="rId1" Type="http://schemas.openxmlformats.org/officeDocument/2006/relationships/slideLayout" Target="../slideLayouts/slideLayout2.xml"/><Relationship Id="rId4" Type="http://schemas.openxmlformats.org/officeDocument/2006/relationships/hyperlink" Target="http://msdn.microsoft.com/en-us/library/windows/apps/hh825871.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hyperlink" Target="mailto:vsdr@microsoft.com" TargetMode="External"/><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68.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4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960437" y="1058862"/>
            <a:ext cx="10548068" cy="51816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Arial" pitchFamily="34" charset="0"/>
              <a:buNone/>
            </a:pPr>
            <a:r>
              <a:rPr lang="en-US" sz="4400" dirty="0" smtClean="0">
                <a:gradFill>
                  <a:gsLst>
                    <a:gs pos="0">
                      <a:srgbClr val="FFFFFF"/>
                    </a:gs>
                    <a:gs pos="100000">
                      <a:srgbClr val="FFFFFF"/>
                    </a:gs>
                  </a:gsLst>
                  <a:lin ang="5400000" scaled="0"/>
                </a:gradFill>
                <a:latin typeface="Segoe UI Light"/>
              </a:rPr>
              <a:t>Many great applications that you use are built with DirectX </a:t>
            </a:r>
            <a:r>
              <a:rPr lang="en-US" sz="4400" dirty="0" err="1">
                <a:gradFill>
                  <a:gsLst>
                    <a:gs pos="0">
                      <a:srgbClr val="FFFFFF"/>
                    </a:gs>
                    <a:gs pos="100000">
                      <a:srgbClr val="FFFFFF"/>
                    </a:gs>
                  </a:gsLst>
                  <a:lin ang="5400000" scaled="0"/>
                </a:gradFill>
                <a:latin typeface="Segoe UI Light"/>
              </a:rPr>
              <a:t>i</a:t>
            </a:r>
            <a:r>
              <a:rPr lang="en-US" sz="4400" dirty="0" err="1" smtClean="0">
                <a:gradFill>
                  <a:gsLst>
                    <a:gs pos="0">
                      <a:srgbClr val="FFFFFF"/>
                    </a:gs>
                    <a:gs pos="100000">
                      <a:srgbClr val="FFFFFF"/>
                    </a:gs>
                  </a:gsLst>
                  <a:lin ang="5400000" scaled="0"/>
                </a:gradFill>
                <a:latin typeface="Segoe UI Light"/>
              </a:rPr>
              <a:t>nterop</a:t>
            </a:r>
            <a:r>
              <a:rPr lang="en-US" sz="4400" dirty="0" smtClean="0">
                <a:gradFill>
                  <a:gsLst>
                    <a:gs pos="0">
                      <a:srgbClr val="FFFFFF"/>
                    </a:gs>
                    <a:gs pos="100000">
                      <a:srgbClr val="FFFFFF"/>
                    </a:gs>
                  </a:gsLst>
                  <a:lin ang="5400000" scaled="0"/>
                </a:gradFill>
                <a:latin typeface="Segoe UI Light"/>
              </a:rPr>
              <a:t>:</a:t>
            </a:r>
          </a:p>
          <a:p>
            <a:pPr marL="342900" lvl="2" indent="-342900"/>
            <a:r>
              <a:rPr lang="en-US" sz="3600" dirty="0">
                <a:gradFill>
                  <a:gsLst>
                    <a:gs pos="0">
                      <a:srgbClr val="FFFFFF"/>
                    </a:gs>
                    <a:gs pos="100000">
                      <a:srgbClr val="FFFFFF"/>
                    </a:gs>
                  </a:gsLst>
                  <a:lin ang="5400000" scaled="0"/>
                </a:gradFill>
              </a:rPr>
              <a:t>OneNote: custom display canvas</a:t>
            </a:r>
          </a:p>
          <a:p>
            <a:pPr marL="342900" lvl="2" indent="-342900"/>
            <a:r>
              <a:rPr lang="en-US" sz="3600" dirty="0" err="1" smtClean="0">
                <a:gradFill>
                  <a:gsLst>
                    <a:gs pos="0">
                      <a:srgbClr val="FFFFFF"/>
                    </a:gs>
                    <a:gs pos="100000">
                      <a:srgbClr val="FFFFFF"/>
                    </a:gs>
                  </a:gsLst>
                  <a:lin ang="5400000" scaled="0"/>
                </a:gradFill>
              </a:rPr>
              <a:t>FreshPaint</a:t>
            </a:r>
            <a:r>
              <a:rPr lang="en-US" sz="3600" dirty="0" smtClean="0">
                <a:gradFill>
                  <a:gsLst>
                    <a:gs pos="0">
                      <a:srgbClr val="FFFFFF"/>
                    </a:gs>
                    <a:gs pos="100000">
                      <a:srgbClr val="FFFFFF"/>
                    </a:gs>
                  </a:gsLst>
                  <a:lin ang="5400000" scaled="0"/>
                </a:gradFill>
              </a:rPr>
              <a:t>: custom-rendered painting</a:t>
            </a:r>
          </a:p>
          <a:p>
            <a:pPr marL="342900" lvl="2" indent="-342900"/>
            <a:r>
              <a:rPr lang="en-US" sz="3600" dirty="0" smtClean="0">
                <a:gradFill>
                  <a:gsLst>
                    <a:gs pos="0">
                      <a:srgbClr val="FFFFFF"/>
                    </a:gs>
                    <a:gs pos="100000">
                      <a:srgbClr val="FFFFFF"/>
                    </a:gs>
                  </a:gsLst>
                  <a:lin ang="5400000" scaled="0"/>
                </a:gradFill>
              </a:rPr>
              <a:t>Bing Maps app</a:t>
            </a:r>
          </a:p>
          <a:p>
            <a:pPr marL="342900" lvl="2" indent="-342900"/>
            <a:r>
              <a:rPr lang="en-US" sz="3600" dirty="0" smtClean="0">
                <a:gradFill>
                  <a:gsLst>
                    <a:gs pos="0">
                      <a:srgbClr val="FFFFFF"/>
                    </a:gs>
                    <a:gs pos="100000">
                      <a:srgbClr val="FFFFFF"/>
                    </a:gs>
                  </a:gsLst>
                  <a:lin ang="5400000" scaled="0"/>
                </a:gradFill>
              </a:rPr>
              <a:t>Reader (PDF)</a:t>
            </a:r>
          </a:p>
          <a:p>
            <a:pPr marL="342900" lvl="2" indent="-342900"/>
            <a:r>
              <a:rPr lang="en-US" sz="3600" dirty="0" smtClean="0">
                <a:gradFill>
                  <a:gsLst>
                    <a:gs pos="0">
                      <a:srgbClr val="FFFFFF"/>
                    </a:gs>
                    <a:gs pos="100000">
                      <a:srgbClr val="FFFFFF"/>
                    </a:gs>
                  </a:gsLst>
                  <a:lin ang="5400000" scaled="0"/>
                </a:gradFill>
              </a:rPr>
              <a:t>Games!</a:t>
            </a:r>
          </a:p>
          <a:p>
            <a:pPr marL="342900" lvl="2" indent="-342900"/>
            <a:endParaRPr lang="en-US" sz="3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1697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custData r:id="rId1"/>
            </p:custDataLst>
          </p:nvPr>
        </p:nvPicPr>
        <p:blipFill>
          <a:blip r:embed="rId4"/>
          <a:stretch>
            <a:fillRect/>
          </a:stretch>
        </p:blipFill>
        <p:spPr>
          <a:xfrm>
            <a:off x="0" y="-12535"/>
            <a:ext cx="12436475" cy="7007060"/>
          </a:xfrm>
          <a:prstGeom prst="rect">
            <a:avLst/>
          </a:prstGeom>
        </p:spPr>
      </p:pic>
      <p:sp>
        <p:nvSpPr>
          <p:cNvPr id="2" name="Rectangle 1"/>
          <p:cNvSpPr/>
          <p:nvPr/>
        </p:nvSpPr>
        <p:spPr bwMode="auto">
          <a:xfrm>
            <a:off x="1417637" y="-15875"/>
            <a:ext cx="10896599" cy="7010400"/>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5403764" y="2735262"/>
            <a:ext cx="2885790" cy="1107996"/>
          </a:xfrm>
          <a:prstGeom prst="rect">
            <a:avLst/>
          </a:prstGeom>
          <a:noFill/>
        </p:spPr>
        <p:txBody>
          <a:bodyPr wrap="none" rtlCol="0">
            <a:spAutoFit/>
          </a:bodyPr>
          <a:lstStyle/>
          <a:p>
            <a:r>
              <a:rPr lang="en-US" sz="6600" dirty="0" smtClean="0">
                <a:solidFill>
                  <a:srgbClr val="FF0000"/>
                </a:solidFill>
              </a:rPr>
              <a:t>DirectX</a:t>
            </a:r>
            <a:endParaRPr lang="en-US" sz="2400" dirty="0" smtClean="0">
              <a:solidFill>
                <a:srgbClr val="FF0000"/>
              </a:solidFill>
            </a:endParaRPr>
          </a:p>
        </p:txBody>
      </p:sp>
      <p:sp>
        <p:nvSpPr>
          <p:cNvPr id="5" name="Rectangle 4"/>
          <p:cNvSpPr/>
          <p:nvPr/>
        </p:nvSpPr>
        <p:spPr bwMode="auto">
          <a:xfrm>
            <a:off x="0" y="-15875"/>
            <a:ext cx="1417637" cy="7010400"/>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rot="16200000">
            <a:off x="-436819" y="3562340"/>
            <a:ext cx="2188420" cy="1015663"/>
          </a:xfrm>
          <a:prstGeom prst="rect">
            <a:avLst/>
          </a:prstGeom>
          <a:noFill/>
        </p:spPr>
        <p:txBody>
          <a:bodyPr wrap="none" rtlCol="0">
            <a:spAutoFit/>
          </a:bodyPr>
          <a:lstStyle/>
          <a:p>
            <a:r>
              <a:rPr lang="en-US" sz="6000" dirty="0" smtClean="0">
                <a:solidFill>
                  <a:srgbClr val="00188F">
                    <a:lumMod val="60000"/>
                    <a:lumOff val="40000"/>
                  </a:srgbClr>
                </a:solidFill>
              </a:rPr>
              <a:t>XAML</a:t>
            </a:r>
          </a:p>
        </p:txBody>
      </p:sp>
      <p:sp>
        <p:nvSpPr>
          <p:cNvPr id="7" name="Rectangle 6"/>
          <p:cNvSpPr/>
          <p:nvPr/>
        </p:nvSpPr>
        <p:spPr bwMode="auto">
          <a:xfrm>
            <a:off x="12314235" y="-15874"/>
            <a:ext cx="122240" cy="7010400"/>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5218796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custData r:id="rId1"/>
            </p:custDataLst>
          </p:nvPr>
        </p:nvPicPr>
        <p:blipFill>
          <a:blip r:embed="rId4"/>
          <a:stretch>
            <a:fillRect/>
          </a:stretch>
        </p:blipFill>
        <p:spPr>
          <a:xfrm>
            <a:off x="-1" y="0"/>
            <a:ext cx="12436475" cy="6995519"/>
          </a:xfrm>
          <a:prstGeom prst="rect">
            <a:avLst/>
          </a:prstGeom>
        </p:spPr>
      </p:pic>
      <p:sp>
        <p:nvSpPr>
          <p:cNvPr id="9" name="Rectangle 8"/>
          <p:cNvSpPr/>
          <p:nvPr/>
        </p:nvSpPr>
        <p:spPr bwMode="auto">
          <a:xfrm>
            <a:off x="-9069" y="-36514"/>
            <a:ext cx="12551905" cy="2674937"/>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114959" y="813761"/>
            <a:ext cx="2188420" cy="1015663"/>
          </a:xfrm>
          <a:prstGeom prst="rect">
            <a:avLst/>
          </a:prstGeom>
          <a:noFill/>
        </p:spPr>
        <p:txBody>
          <a:bodyPr wrap="none" rtlCol="0">
            <a:spAutoFit/>
          </a:bodyPr>
          <a:lstStyle/>
          <a:p>
            <a:r>
              <a:rPr lang="en-US" sz="6000" dirty="0" smtClean="0">
                <a:solidFill>
                  <a:srgbClr val="FFFFFF"/>
                </a:solidFill>
              </a:rPr>
              <a:t>XAML</a:t>
            </a:r>
          </a:p>
        </p:txBody>
      </p:sp>
      <p:sp>
        <p:nvSpPr>
          <p:cNvPr id="13" name="Rectangle 12"/>
          <p:cNvSpPr/>
          <p:nvPr/>
        </p:nvSpPr>
        <p:spPr bwMode="auto">
          <a:xfrm>
            <a:off x="-3" y="6410325"/>
            <a:ext cx="12466639" cy="584200"/>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481" y="2638423"/>
            <a:ext cx="12474118" cy="3770908"/>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4775340" y="3979405"/>
            <a:ext cx="2885790" cy="1107996"/>
          </a:xfrm>
          <a:prstGeom prst="rect">
            <a:avLst/>
          </a:prstGeom>
          <a:noFill/>
        </p:spPr>
        <p:txBody>
          <a:bodyPr wrap="none" rtlCol="0">
            <a:spAutoFit/>
          </a:bodyPr>
          <a:lstStyle/>
          <a:p>
            <a:r>
              <a:rPr lang="en-US" sz="6600" dirty="0" smtClean="0">
                <a:solidFill>
                  <a:srgbClr val="FFFFFF"/>
                </a:solidFill>
              </a:rPr>
              <a:t>DirectX</a:t>
            </a:r>
            <a:endParaRPr lang="en-US" sz="2400" dirty="0" smtClean="0">
              <a:solidFill>
                <a:srgbClr val="FFFFFF"/>
              </a:solidFill>
            </a:endParaRPr>
          </a:p>
        </p:txBody>
      </p:sp>
      <p:sp>
        <p:nvSpPr>
          <p:cNvPr id="8" name="Rectangle 7"/>
          <p:cNvSpPr/>
          <p:nvPr/>
        </p:nvSpPr>
        <p:spPr bwMode="auto">
          <a:xfrm>
            <a:off x="8047037" y="-67115"/>
            <a:ext cx="3124200" cy="1583178"/>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8411277" y="262809"/>
            <a:ext cx="2395720" cy="923330"/>
          </a:xfrm>
          <a:prstGeom prst="rect">
            <a:avLst/>
          </a:prstGeom>
          <a:noFill/>
        </p:spPr>
        <p:txBody>
          <a:bodyPr wrap="none" rtlCol="0">
            <a:spAutoFit/>
          </a:bodyPr>
          <a:lstStyle/>
          <a:p>
            <a:r>
              <a:rPr lang="en-US" sz="5400" dirty="0" smtClean="0">
                <a:solidFill>
                  <a:srgbClr val="FFFFFF"/>
                </a:solidFill>
              </a:rPr>
              <a:t>DirectX</a:t>
            </a:r>
            <a:endParaRPr lang="en-US" dirty="0" smtClean="0">
              <a:solidFill>
                <a:srgbClr val="FFFFFF"/>
              </a:solidFill>
            </a:endParaRPr>
          </a:p>
        </p:txBody>
      </p:sp>
    </p:spTree>
    <p:extLst>
      <p:ext uri="{BB962C8B-B14F-4D97-AF65-F5344CB8AC3E}">
        <p14:creationId xmlns:p14="http://schemas.microsoft.com/office/powerpoint/2010/main" val="302306899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5" grpId="0" animBg="1"/>
      <p:bldP spid="16" grpId="0"/>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custData r:id="rId1"/>
            </p:custDataLst>
          </p:nvPr>
        </p:nvPicPr>
        <p:blipFill>
          <a:blip r:embed="rId4"/>
          <a:stretch>
            <a:fillRect/>
          </a:stretch>
        </p:blipFill>
        <p:spPr>
          <a:xfrm>
            <a:off x="-1" y="-1"/>
            <a:ext cx="12436475" cy="6994525"/>
          </a:xfrm>
          <a:prstGeom prst="rect">
            <a:avLst/>
          </a:prstGeom>
        </p:spPr>
      </p:pic>
      <p:sp>
        <p:nvSpPr>
          <p:cNvPr id="12" name="Rectangle 11"/>
          <p:cNvSpPr/>
          <p:nvPr/>
        </p:nvSpPr>
        <p:spPr bwMode="auto">
          <a:xfrm>
            <a:off x="-182563" y="-160339"/>
            <a:ext cx="12725400" cy="6558229"/>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237664" y="3143318"/>
            <a:ext cx="1905000" cy="707886"/>
          </a:xfrm>
          <a:prstGeom prst="rect">
            <a:avLst/>
          </a:prstGeom>
          <a:noFill/>
        </p:spPr>
        <p:txBody>
          <a:bodyPr wrap="square" rtlCol="0">
            <a:spAutoFit/>
          </a:bodyPr>
          <a:lstStyle/>
          <a:p>
            <a:r>
              <a:rPr lang="en-US" sz="4000" dirty="0" smtClean="0">
                <a:solidFill>
                  <a:srgbClr val="FFFFFF"/>
                </a:solidFill>
              </a:rPr>
              <a:t>DirectX</a:t>
            </a:r>
            <a:endParaRPr lang="en-US" sz="1200" dirty="0" smtClean="0">
              <a:solidFill>
                <a:srgbClr val="FFFFFF"/>
              </a:solidFill>
            </a:endParaRPr>
          </a:p>
        </p:txBody>
      </p:sp>
      <p:sp>
        <p:nvSpPr>
          <p:cNvPr id="14" name="Rectangle 13"/>
          <p:cNvSpPr/>
          <p:nvPr/>
        </p:nvSpPr>
        <p:spPr bwMode="auto">
          <a:xfrm>
            <a:off x="-182563" y="6400801"/>
            <a:ext cx="12725400" cy="596633"/>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5494672" y="6375951"/>
            <a:ext cx="1390984" cy="646331"/>
          </a:xfrm>
          <a:prstGeom prst="rect">
            <a:avLst/>
          </a:prstGeom>
          <a:noFill/>
        </p:spPr>
        <p:txBody>
          <a:bodyPr wrap="square" rtlCol="0">
            <a:spAutoFit/>
          </a:bodyPr>
          <a:lstStyle/>
          <a:p>
            <a:r>
              <a:rPr lang="en-US" sz="3600" dirty="0" smtClean="0">
                <a:solidFill>
                  <a:srgbClr val="FFFFFF"/>
                </a:solidFill>
              </a:rPr>
              <a:t>XAML</a:t>
            </a:r>
          </a:p>
        </p:txBody>
      </p:sp>
    </p:spTree>
    <p:extLst>
      <p:ext uri="{BB962C8B-B14F-4D97-AF65-F5344CB8AC3E}">
        <p14:creationId xmlns:p14="http://schemas.microsoft.com/office/powerpoint/2010/main" val="183039845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7338" y="-160338"/>
            <a:ext cx="13011150" cy="7315200"/>
          </a:xfrm>
          <a:prstGeom prst="rect">
            <a:avLst/>
          </a:prstGeom>
        </p:spPr>
      </p:pic>
      <p:sp>
        <p:nvSpPr>
          <p:cNvPr id="12" name="Rectangle 11"/>
          <p:cNvSpPr/>
          <p:nvPr/>
        </p:nvSpPr>
        <p:spPr bwMode="auto">
          <a:xfrm>
            <a:off x="-288926" y="906462"/>
            <a:ext cx="13012737" cy="6558229"/>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237664" y="3143318"/>
            <a:ext cx="1905000" cy="707886"/>
          </a:xfrm>
          <a:prstGeom prst="rect">
            <a:avLst/>
          </a:prstGeom>
          <a:noFill/>
        </p:spPr>
        <p:txBody>
          <a:bodyPr wrap="square" rtlCol="0">
            <a:spAutoFit/>
          </a:bodyPr>
          <a:lstStyle/>
          <a:p>
            <a:r>
              <a:rPr lang="en-US" sz="4000" dirty="0" smtClean="0">
                <a:solidFill>
                  <a:srgbClr val="FFFFFF"/>
                </a:solidFill>
              </a:rPr>
              <a:t>DirectX</a:t>
            </a:r>
            <a:endParaRPr lang="en-US" sz="1200" dirty="0" smtClean="0">
              <a:solidFill>
                <a:srgbClr val="FFFFFF"/>
              </a:solidFill>
            </a:endParaRPr>
          </a:p>
        </p:txBody>
      </p:sp>
      <p:sp>
        <p:nvSpPr>
          <p:cNvPr id="14" name="Rectangle 13"/>
          <p:cNvSpPr/>
          <p:nvPr/>
        </p:nvSpPr>
        <p:spPr bwMode="auto">
          <a:xfrm>
            <a:off x="-288925" y="-160340"/>
            <a:ext cx="13012736" cy="1066802"/>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5478968" y="33645"/>
            <a:ext cx="1422392" cy="646331"/>
          </a:xfrm>
          <a:prstGeom prst="rect">
            <a:avLst/>
          </a:prstGeom>
          <a:noFill/>
        </p:spPr>
        <p:txBody>
          <a:bodyPr wrap="square" rtlCol="0">
            <a:spAutoFit/>
          </a:bodyPr>
          <a:lstStyle/>
          <a:p>
            <a:r>
              <a:rPr lang="en-US" sz="3600" dirty="0" smtClean="0">
                <a:solidFill>
                  <a:srgbClr val="FFFFFF"/>
                </a:solidFill>
              </a:rPr>
              <a:t>XAML</a:t>
            </a:r>
          </a:p>
        </p:txBody>
      </p:sp>
    </p:spTree>
    <p:extLst>
      <p:ext uri="{BB962C8B-B14F-4D97-AF65-F5344CB8AC3E}">
        <p14:creationId xmlns:p14="http://schemas.microsoft.com/office/powerpoint/2010/main" val="136394282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DirectX </a:t>
            </a:r>
            <a:r>
              <a:rPr lang="en-US" dirty="0" err="1" smtClean="0"/>
              <a:t>interop</a:t>
            </a:r>
            <a:r>
              <a:rPr lang="en-US" dirty="0" smtClean="0"/>
              <a:t> options in XAML</a:t>
            </a:r>
            <a:endParaRPr lang="en-US" dirty="0"/>
          </a:p>
        </p:txBody>
      </p:sp>
    </p:spTree>
    <p:extLst>
      <p:ext uri="{BB962C8B-B14F-4D97-AF65-F5344CB8AC3E}">
        <p14:creationId xmlns:p14="http://schemas.microsoft.com/office/powerpoint/2010/main" val="312435829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DirectX </a:t>
            </a:r>
            <a:r>
              <a:rPr lang="en-US" dirty="0" err="1"/>
              <a:t>interop</a:t>
            </a:r>
            <a:r>
              <a:rPr lang="en-US" dirty="0"/>
              <a:t> options in </a:t>
            </a:r>
            <a:r>
              <a:rPr lang="en-US" dirty="0" smtClean="0"/>
              <a:t>XAML:</a:t>
            </a:r>
            <a:br>
              <a:rPr lang="en-US" dirty="0" smtClean="0"/>
            </a:br>
            <a:endParaRPr lang="en-US" dirty="0"/>
          </a:p>
        </p:txBody>
      </p:sp>
      <p:sp>
        <p:nvSpPr>
          <p:cNvPr id="3" name="Text Placeholder 2"/>
          <p:cNvSpPr>
            <a:spLocks noGrp="1"/>
          </p:cNvSpPr>
          <p:nvPr>
            <p:ph type="body" sz="quarter" idx="10"/>
          </p:nvPr>
        </p:nvSpPr>
        <p:spPr>
          <a:xfrm>
            <a:off x="274638" y="1668462"/>
            <a:ext cx="11887200" cy="5027612"/>
          </a:xfrm>
        </p:spPr>
        <p:txBody>
          <a:bodyPr/>
          <a:lstStyle/>
          <a:p>
            <a:pPr marL="742950" indent="-742950">
              <a:buFont typeface="+mj-lt"/>
              <a:buAutoNum type="alphaLcParenR"/>
            </a:pPr>
            <a:r>
              <a:rPr lang="en-US" dirty="0" smtClean="0"/>
              <a:t>Use </a:t>
            </a:r>
            <a:r>
              <a:rPr lang="en-US" dirty="0"/>
              <a:t>a DirectX surface as a XAML </a:t>
            </a:r>
            <a:r>
              <a:rPr lang="en-US" dirty="0" smtClean="0"/>
              <a:t>brush:</a:t>
            </a:r>
          </a:p>
          <a:p>
            <a:pPr marL="571500" indent="-571500">
              <a:buFont typeface="Arial" panose="020B0604020202020204" pitchFamily="34" charset="0"/>
              <a:buChar char="•"/>
            </a:pPr>
            <a:r>
              <a:rPr lang="en-US" dirty="0" err="1" smtClean="0">
                <a:latin typeface="Consolas" panose="020B0609020204030204" pitchFamily="49" charset="0"/>
                <a:cs typeface="Consolas" panose="020B0609020204030204" pitchFamily="49" charset="0"/>
              </a:rPr>
              <a:t>SurfaceImageSource</a:t>
            </a:r>
            <a:endParaRPr lang="en-US" dirty="0" smtClean="0">
              <a:latin typeface="Consolas" panose="020B0609020204030204" pitchFamily="49" charset="0"/>
              <a:cs typeface="Consolas" panose="020B0609020204030204" pitchFamily="49" charset="0"/>
            </a:endParaRPr>
          </a:p>
          <a:p>
            <a:pPr marL="571500" indent="-571500">
              <a:buFont typeface="Arial" panose="020B0604020202020204" pitchFamily="34" charset="0"/>
              <a:buChar char="•"/>
            </a:pPr>
            <a:r>
              <a:rPr lang="en-US" dirty="0" err="1">
                <a:latin typeface="Consolas" panose="020B0609020204030204" pitchFamily="49" charset="0"/>
                <a:cs typeface="Consolas" panose="020B0609020204030204" pitchFamily="49" charset="0"/>
              </a:rPr>
              <a:t>VirtualSurfaceImageSource</a:t>
            </a:r>
            <a:endParaRPr lang="en-US" dirty="0" smtClean="0">
              <a:latin typeface="Consolas" panose="020B0609020204030204" pitchFamily="49" charset="0"/>
              <a:cs typeface="Consolas" panose="020B0609020204030204" pitchFamily="49" charset="0"/>
            </a:endParaRPr>
          </a:p>
          <a:p>
            <a:r>
              <a:rPr lang="en-US" dirty="0"/>
              <a:t/>
            </a:r>
            <a:br>
              <a:rPr lang="en-US" dirty="0"/>
            </a:br>
            <a:r>
              <a:rPr lang="en-US" dirty="0" smtClean="0"/>
              <a:t>b) Tightly integrate into compositor, low latency presentation:</a:t>
            </a:r>
          </a:p>
          <a:p>
            <a:pPr marL="571500" indent="-571500">
              <a:buFont typeface="Arial" panose="020B0604020202020204" pitchFamily="34" charset="0"/>
              <a:buChar char="•"/>
            </a:pPr>
            <a:r>
              <a:rPr lang="en-US" dirty="0" err="1" smtClean="0">
                <a:latin typeface="Consolas" panose="020B0609020204030204" pitchFamily="49" charset="0"/>
                <a:cs typeface="Consolas" panose="020B0609020204030204" pitchFamily="49" charset="0"/>
              </a:rPr>
              <a:t>SwapChainPanel</a:t>
            </a:r>
            <a:endParaRPr lang="en-US" dirty="0" smtClean="0"/>
          </a:p>
          <a:p>
            <a:pPr marL="571500" indent="-571500">
              <a:buFont typeface="Arial" panose="020B0604020202020204" pitchFamily="34" charset="0"/>
              <a:buChar char="•"/>
            </a:pPr>
            <a:r>
              <a:rPr lang="en-US" dirty="0" err="1" smtClean="0">
                <a:latin typeface="Consolas" panose="020B0609020204030204" pitchFamily="49" charset="0"/>
                <a:cs typeface="Consolas" panose="020B0609020204030204" pitchFamily="49" charset="0"/>
              </a:rPr>
              <a:t>SwapChainBackgroundPanel</a:t>
            </a:r>
            <a:endParaRPr lang="en-US" dirty="0" smtClean="0">
              <a:latin typeface="Consolas" panose="020B0609020204030204" pitchFamily="49" charset="0"/>
              <a:cs typeface="Consolas" panose="020B0609020204030204" pitchFamily="49" charset="0"/>
            </a:endParaRP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707907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DirectX </a:t>
            </a:r>
            <a:r>
              <a:rPr lang="en-US" dirty="0" err="1"/>
              <a:t>interop</a:t>
            </a:r>
            <a:r>
              <a:rPr lang="en-US" dirty="0"/>
              <a:t> options in XAML</a:t>
            </a:r>
            <a:r>
              <a:rPr lang="en-US" dirty="0" smtClean="0"/>
              <a:t/>
            </a:r>
            <a:br>
              <a:rPr lang="en-US" dirty="0" smtClean="0"/>
            </a:br>
            <a:r>
              <a:rPr lang="en-US" sz="3200" b="1" dirty="0" err="1" smtClean="0"/>
              <a:t>SurfaceImageSource</a:t>
            </a:r>
            <a:r>
              <a:rPr lang="en-US" sz="3200" b="1" dirty="0" smtClean="0"/>
              <a:t> and </a:t>
            </a:r>
            <a:r>
              <a:rPr lang="en-US" sz="3200" b="1" dirty="0" err="1" smtClean="0"/>
              <a:t>VirtualSurfaceImageSource</a:t>
            </a:r>
            <a:r>
              <a:rPr lang="en-US" sz="3200" b="1" dirty="0" smtClean="0"/>
              <a:t/>
            </a:r>
            <a:br>
              <a:rPr lang="en-US" sz="3200" b="1" dirty="0" smtClean="0"/>
            </a:br>
            <a:r>
              <a:rPr lang="en-US" sz="3200" b="1" dirty="0"/>
              <a:t/>
            </a:r>
            <a:br>
              <a:rPr lang="en-US" sz="3200" b="1" dirty="0"/>
            </a:br>
            <a:endParaRPr lang="en-US" dirty="0"/>
          </a:p>
        </p:txBody>
      </p:sp>
    </p:spTree>
    <p:extLst>
      <p:ext uri="{BB962C8B-B14F-4D97-AF65-F5344CB8AC3E}">
        <p14:creationId xmlns:p14="http://schemas.microsoft.com/office/powerpoint/2010/main" val="3387901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218936"/>
            <a:ext cx="11887200" cy="914400"/>
          </a:xfrm>
        </p:spPr>
        <p:txBody>
          <a:bodyPr/>
          <a:lstStyle/>
          <a:p>
            <a:r>
              <a:rPr lang="en-US" dirty="0" err="1" smtClean="0"/>
              <a:t>SurfaceImageSource</a:t>
            </a:r>
            <a:endParaRPr lang="en-US" dirty="0"/>
          </a:p>
        </p:txBody>
      </p:sp>
      <p:sp>
        <p:nvSpPr>
          <p:cNvPr id="9" name="Text Placeholder 1"/>
          <p:cNvSpPr txBox="1">
            <a:spLocks/>
          </p:cNvSpPr>
          <p:nvPr/>
        </p:nvSpPr>
        <p:spPr>
          <a:xfrm>
            <a:off x="418848" y="1399240"/>
            <a:ext cx="6096000" cy="2328026"/>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Derives from XAML </a:t>
            </a:r>
            <a:r>
              <a:rPr lang="en-US" sz="3200" dirty="0" err="1" smtClean="0">
                <a:gradFill>
                  <a:gsLst>
                    <a:gs pos="0">
                      <a:srgbClr val="FFFFFF"/>
                    </a:gs>
                    <a:gs pos="100000">
                      <a:srgbClr val="FFFFFF"/>
                    </a:gs>
                  </a:gsLst>
                  <a:lin ang="5400000" scaled="0"/>
                </a:gradFill>
              </a:rPr>
              <a:t>ImageSource</a:t>
            </a:r>
            <a:endParaRPr lang="en-US" sz="3200" dirty="0" smtClean="0">
              <a:gradFill>
                <a:gsLst>
                  <a:gs pos="0">
                    <a:srgbClr val="FFFFFF"/>
                  </a:gs>
                  <a:gs pos="100000">
                    <a:srgbClr val="FFFFFF"/>
                  </a:gs>
                </a:gsLst>
                <a:lin ang="5400000" scaled="0"/>
              </a:gradFill>
            </a:endParaRPr>
          </a:p>
          <a:p>
            <a:pPr marL="342900" lvl="2" indent="-342900"/>
            <a:r>
              <a:rPr lang="en-US" dirty="0" smtClean="0">
                <a:gradFill>
                  <a:gsLst>
                    <a:gs pos="0">
                      <a:srgbClr val="FFFFFF"/>
                    </a:gs>
                    <a:gs pos="100000">
                      <a:srgbClr val="FFFFFF"/>
                    </a:gs>
                  </a:gsLst>
                  <a:lin ang="5400000" scaled="0"/>
                </a:gradFill>
              </a:rPr>
              <a:t>Think of it as a dynamically updatable D2D/D3D bitmap</a:t>
            </a:r>
          </a:p>
          <a:p>
            <a:pPr marL="342900" lvl="2" indent="-342900"/>
            <a:r>
              <a:rPr lang="en-US" dirty="0" smtClean="0">
                <a:gradFill>
                  <a:gsLst>
                    <a:gs pos="0">
                      <a:srgbClr val="FFFFFF"/>
                    </a:gs>
                    <a:gs pos="100000">
                      <a:srgbClr val="FFFFFF"/>
                    </a:gs>
                  </a:gsLst>
                  <a:lin ang="5400000" scaled="0"/>
                </a:gradFill>
              </a:rPr>
              <a:t>Just like a </a:t>
            </a:r>
            <a:r>
              <a:rPr lang="en-US" dirty="0" err="1" smtClean="0">
                <a:gradFill>
                  <a:gsLst>
                    <a:gs pos="0">
                      <a:srgbClr val="FFFFFF"/>
                    </a:gs>
                    <a:gs pos="100000">
                      <a:srgbClr val="FFFFFF"/>
                    </a:gs>
                  </a:gsLst>
                  <a:lin ang="5400000" scaled="0"/>
                </a:gradFill>
              </a:rPr>
              <a:t>BitmapImage</a:t>
            </a:r>
            <a:r>
              <a:rPr lang="en-US" dirty="0" smtClean="0">
                <a:gradFill>
                  <a:gsLst>
                    <a:gs pos="0">
                      <a:srgbClr val="FFFFFF"/>
                    </a:gs>
                    <a:gs pos="100000">
                      <a:srgbClr val="FFFFFF"/>
                    </a:gs>
                  </a:gsLst>
                  <a:lin ang="5400000" scaled="0"/>
                </a:gradFill>
              </a:rPr>
              <a:t>, it can fill any XAML element</a:t>
            </a:r>
          </a:p>
        </p:txBody>
      </p:sp>
      <p:sp>
        <p:nvSpPr>
          <p:cNvPr id="10" name="Text Placeholder 1"/>
          <p:cNvSpPr txBox="1">
            <a:spLocks/>
          </p:cNvSpPr>
          <p:nvPr/>
        </p:nvSpPr>
        <p:spPr>
          <a:xfrm>
            <a:off x="449011" y="3939798"/>
            <a:ext cx="5486400" cy="22098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Begin/Draw/End update model</a:t>
            </a:r>
          </a:p>
          <a:p>
            <a:pPr marL="342900" lvl="2" indent="-342900"/>
            <a:r>
              <a:rPr lang="en-US" dirty="0" smtClean="0">
                <a:gradFill>
                  <a:gsLst>
                    <a:gs pos="0">
                      <a:srgbClr val="FFFFFF"/>
                    </a:gs>
                    <a:gs pos="100000">
                      <a:srgbClr val="FFFFFF"/>
                    </a:gs>
                  </a:gsLst>
                  <a:lin ang="5400000" scaled="0"/>
                </a:gradFill>
              </a:rPr>
              <a:t>Application provides D3D device</a:t>
            </a:r>
          </a:p>
          <a:p>
            <a:pPr marL="342900" lvl="2" indent="-342900"/>
            <a:r>
              <a:rPr lang="en-US" dirty="0" smtClean="0">
                <a:gradFill>
                  <a:gsLst>
                    <a:gs pos="0">
                      <a:srgbClr val="FFFFFF"/>
                    </a:gs>
                    <a:gs pos="100000">
                      <a:srgbClr val="FFFFFF"/>
                    </a:gs>
                  </a:gsLst>
                  <a:lin ang="5400000" scaled="0"/>
                </a:gradFill>
              </a:rPr>
              <a:t>XAML provides a surface to draw to with D2D/D3D</a:t>
            </a:r>
          </a:p>
          <a:p>
            <a:pPr marL="342900" lvl="2" indent="-342900"/>
            <a:r>
              <a:rPr lang="en-US" dirty="0" smtClean="0">
                <a:gradFill>
                  <a:gsLst>
                    <a:gs pos="0">
                      <a:srgbClr val="FFFFFF"/>
                    </a:gs>
                    <a:gs pos="100000">
                      <a:srgbClr val="FFFFFF"/>
                    </a:gs>
                  </a:gsLst>
                  <a:lin ang="5400000" scaled="0"/>
                </a:gradFill>
              </a:rPr>
              <a:t>XAML retains that surface in the tree </a:t>
            </a:r>
          </a:p>
        </p:txBody>
      </p:sp>
      <p:sp>
        <p:nvSpPr>
          <p:cNvPr id="11" name="Rectangle 4"/>
          <p:cNvSpPr>
            <a:spLocks noChangeArrowheads="1"/>
          </p:cNvSpPr>
          <p:nvPr/>
        </p:nvSpPr>
        <p:spPr bwMode="auto">
          <a:xfrm>
            <a:off x="6707353" y="1097934"/>
            <a:ext cx="5257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2400" dirty="0" smtClean="0">
              <a:solidFill>
                <a:srgbClr val="FFFFFF"/>
              </a:solidFill>
              <a:latin typeface="Arial" panose="020B0604020202020204" pitchFamily="34" charset="0"/>
            </a:endParaRPr>
          </a:p>
          <a:p>
            <a:pPr defTabSz="914400" eaLnBrk="0" fontAlgn="base" hangingPunct="0">
              <a:spcBef>
                <a:spcPct val="0"/>
              </a:spcBef>
              <a:spcAft>
                <a:spcPct val="0"/>
              </a:spcAft>
            </a:pPr>
            <a:r>
              <a:rPr lang="en-US" sz="2400" b="1" dirty="0" smtClean="0">
                <a:solidFill>
                  <a:srgbClr val="FFFFFF"/>
                </a:solidFill>
                <a:latin typeface="Consolas" panose="020B0609020204030204" pitchFamily="49" charset="0"/>
                <a:cs typeface="Consolas" panose="020B0609020204030204" pitchFamily="49" charset="0"/>
                <a:hlinkClick r:id="rId3"/>
              </a:rPr>
              <a:t>Object</a:t>
            </a:r>
            <a:r>
              <a:rPr lang="en-US" sz="2400" dirty="0" smtClean="0">
                <a:solidFill>
                  <a:srgbClr val="FFFFFF"/>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400" dirty="0" smtClean="0">
                <a:solidFill>
                  <a:srgbClr val="000000">
                    <a:lumMod val="75000"/>
                    <a:lumOff val="25000"/>
                  </a:srgbClr>
                </a:solidFill>
                <a:latin typeface="Consolas" panose="020B0609020204030204" pitchFamily="49" charset="0"/>
                <a:cs typeface="Consolas" panose="020B0609020204030204" pitchFamily="49" charset="0"/>
              </a:rPr>
              <a:t>  </a:t>
            </a:r>
            <a:r>
              <a:rPr lang="en-US" sz="2400" b="1" dirty="0" err="1" smtClean="0">
                <a:solidFill>
                  <a:srgbClr val="000000">
                    <a:lumMod val="75000"/>
                    <a:lumOff val="25000"/>
                  </a:srgbClr>
                </a:solidFill>
                <a:latin typeface="Consolas" panose="020B0609020204030204" pitchFamily="49" charset="0"/>
                <a:cs typeface="Consolas" panose="020B0609020204030204" pitchFamily="49" charset="0"/>
                <a:hlinkClick r:id="rId4"/>
              </a:rPr>
              <a:t>DependencyObject</a:t>
            </a:r>
            <a:r>
              <a:rPr lang="en-US" sz="2400" dirty="0" smtClean="0">
                <a:solidFill>
                  <a:srgbClr val="000000">
                    <a:lumMod val="75000"/>
                    <a:lumOff val="25000"/>
                  </a:srgbClr>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400" dirty="0" smtClean="0">
                <a:solidFill>
                  <a:srgbClr val="FFFFFF"/>
                </a:solidFill>
                <a:latin typeface="Consolas" panose="020B0609020204030204" pitchFamily="49" charset="0"/>
                <a:cs typeface="Consolas" panose="020B0609020204030204" pitchFamily="49" charset="0"/>
              </a:rPr>
              <a:t>    </a:t>
            </a:r>
            <a:r>
              <a:rPr lang="en-US" sz="2400" b="1" dirty="0" err="1" smtClean="0">
                <a:solidFill>
                  <a:srgbClr val="FFFFFF"/>
                </a:solidFill>
                <a:latin typeface="Consolas" panose="020B0609020204030204" pitchFamily="49" charset="0"/>
                <a:cs typeface="Consolas" panose="020B0609020204030204" pitchFamily="49" charset="0"/>
                <a:hlinkClick r:id="rId5"/>
              </a:rPr>
              <a:t>ImageSource</a:t>
            </a:r>
            <a:r>
              <a:rPr lang="en-US" sz="2400" dirty="0" smtClean="0">
                <a:solidFill>
                  <a:srgbClr val="FFFFFF"/>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400" dirty="0" smtClean="0">
                <a:solidFill>
                  <a:srgbClr val="FFFFFF"/>
                </a:solidFill>
                <a:latin typeface="Consolas" panose="020B0609020204030204" pitchFamily="49" charset="0"/>
                <a:cs typeface="Consolas" panose="020B0609020204030204" pitchFamily="49" charset="0"/>
              </a:rPr>
              <a:t>      </a:t>
            </a:r>
            <a:r>
              <a:rPr lang="en-US" sz="2400" b="1" dirty="0" err="1" smtClean="0">
                <a:solidFill>
                  <a:srgbClr val="FFFFFF"/>
                </a:solidFill>
                <a:latin typeface="Consolas" panose="020B0609020204030204" pitchFamily="49" charset="0"/>
                <a:cs typeface="Consolas" panose="020B0609020204030204" pitchFamily="49" charset="0"/>
              </a:rPr>
              <a:t>SurfaceImageSource</a:t>
            </a:r>
            <a:endParaRPr lang="en-US" sz="2400" dirty="0" smtClean="0">
              <a:solidFill>
                <a:srgbClr val="FFFFFF"/>
              </a:solidFill>
              <a:latin typeface="Consolas" panose="020B0609020204030204" pitchFamily="49" charset="0"/>
              <a:cs typeface="Consolas" panose="020B0609020204030204" pitchFamily="49" charset="0"/>
            </a:endParaRPr>
          </a:p>
          <a:p>
            <a:pPr defTabSz="914400" eaLnBrk="0" fontAlgn="base" hangingPunct="0">
              <a:spcBef>
                <a:spcPct val="0"/>
              </a:spcBef>
              <a:spcAft>
                <a:spcPct val="0"/>
              </a:spcAft>
            </a:pPr>
            <a:r>
              <a:rPr lang="en-US" sz="2400" dirty="0" smtClean="0">
                <a:solidFill>
                  <a:srgbClr val="FFFFFF"/>
                </a:solidFill>
                <a:latin typeface="Consolas" panose="020B0609020204030204" pitchFamily="49" charset="0"/>
                <a:cs typeface="Consolas" panose="020B0609020204030204" pitchFamily="49" charset="0"/>
              </a:rPr>
              <a:t>        </a:t>
            </a:r>
            <a:endParaRPr lang="en-US" sz="2400" b="1" dirty="0" smtClean="0">
              <a:solidFill>
                <a:srgbClr val="FFFFFF"/>
              </a:solidFill>
              <a:latin typeface="Consolas" panose="020B0609020204030204" pitchFamily="49" charset="0"/>
              <a:cs typeface="Consolas" panose="020B0609020204030204" pitchFamily="49" charset="0"/>
            </a:endParaRPr>
          </a:p>
        </p:txBody>
      </p:sp>
      <p:sp>
        <p:nvSpPr>
          <p:cNvPr id="12" name="Text Placeholder 4"/>
          <p:cNvSpPr txBox="1">
            <a:spLocks/>
          </p:cNvSpPr>
          <p:nvPr/>
        </p:nvSpPr>
        <p:spPr>
          <a:xfrm>
            <a:off x="6741527" y="3834229"/>
            <a:ext cx="5257800" cy="2420938"/>
          </a:xfrm>
          <a:prstGeom prst="rect">
            <a:avLst/>
          </a:prstGeom>
          <a:solidFill>
            <a:srgbClr val="FFFFFF"/>
          </a:solidFill>
        </p:spPr>
        <p:txBody>
          <a:bodyPr vert="horz" lIns="0" tIns="0" rIns="0" bIns="0" rtlCol="0">
            <a:norm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182880"/>
            <a:r>
              <a:rPr lang="en-US" sz="2000" dirty="0" err="1">
                <a:solidFill>
                  <a:srgbClr val="2B91AF"/>
                </a:solidFill>
                <a:latin typeface="Consolas" panose="020B0609020204030204" pitchFamily="49" charset="0"/>
              </a:rPr>
              <a:t>ImageBrush</a:t>
            </a:r>
            <a:r>
              <a:rPr lang="en-US" sz="2000" dirty="0">
                <a:solidFill>
                  <a:srgbClr val="000000"/>
                </a:solidFill>
                <a:latin typeface="Consolas" panose="020B0609020204030204" pitchFamily="49" charset="0"/>
              </a:rPr>
              <a:t>^ brush = </a:t>
            </a:r>
            <a:r>
              <a:rPr lang="en-US" sz="2000" dirty="0" smtClean="0">
                <a:solidFill>
                  <a:srgbClr val="0000FF"/>
                </a:solidFill>
                <a:latin typeface="Consolas" panose="020B0609020204030204" pitchFamily="49" charset="0"/>
              </a:rPr>
              <a:t>ref</a:t>
            </a:r>
            <a:r>
              <a:rPr lang="en-US" sz="2000" dirty="0" smtClean="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new</a:t>
            </a:r>
            <a:r>
              <a:rPr lang="en-US" sz="2000" dirty="0">
                <a:solidFill>
                  <a:srgbClr val="000000"/>
                </a:solidFill>
                <a:latin typeface="Consolas" panose="020B0609020204030204" pitchFamily="49" charset="0"/>
              </a:rPr>
              <a:t> </a:t>
            </a:r>
            <a:endParaRPr lang="en-US" sz="2000" dirty="0" smtClean="0">
              <a:solidFill>
                <a:srgbClr val="000000"/>
              </a:solidFill>
              <a:latin typeface="Consolas" panose="020B0609020204030204" pitchFamily="49" charset="0"/>
            </a:endParaRPr>
          </a:p>
          <a:p>
            <a:pPr marL="182880"/>
            <a:r>
              <a:rPr lang="en-US" sz="2000" dirty="0" smtClean="0">
                <a:solidFill>
                  <a:srgbClr val="000000"/>
                </a:solidFill>
                <a:latin typeface="Consolas" panose="020B0609020204030204" pitchFamily="49" charset="0"/>
              </a:rPr>
              <a:t>    </a:t>
            </a:r>
            <a:r>
              <a:rPr lang="en-US" sz="2000" dirty="0" err="1" smtClean="0">
                <a:solidFill>
                  <a:srgbClr val="2B91AF"/>
                </a:solidFill>
                <a:latin typeface="Consolas" panose="020B0609020204030204" pitchFamily="49" charset="0"/>
              </a:rPr>
              <a:t>ImageBrush</a:t>
            </a:r>
            <a:r>
              <a:rPr lang="en-US" sz="2000" dirty="0">
                <a:solidFill>
                  <a:srgbClr val="000000"/>
                </a:solidFill>
                <a:latin typeface="Consolas" panose="020B0609020204030204" pitchFamily="49" charset="0"/>
              </a:rPr>
              <a:t>();</a:t>
            </a:r>
          </a:p>
          <a:p>
            <a:pPr marL="182880"/>
            <a:endParaRPr lang="en-US" sz="2000" dirty="0">
              <a:solidFill>
                <a:srgbClr val="000000"/>
              </a:solidFill>
              <a:latin typeface="Consolas" panose="020B0609020204030204" pitchFamily="49" charset="0"/>
            </a:endParaRPr>
          </a:p>
          <a:p>
            <a:pPr marL="182880"/>
            <a:r>
              <a:rPr lang="en-US" sz="2000" dirty="0">
                <a:solidFill>
                  <a:srgbClr val="000000"/>
                </a:solidFill>
                <a:latin typeface="Consolas" panose="020B0609020204030204" pitchFamily="49" charset="0"/>
              </a:rPr>
              <a:t>brush-&gt;</a:t>
            </a:r>
            <a:r>
              <a:rPr lang="en-US" sz="2000" dirty="0" err="1">
                <a:solidFill>
                  <a:srgbClr val="000000"/>
                </a:solidFill>
                <a:latin typeface="Consolas" panose="020B0609020204030204" pitchFamily="49" charset="0"/>
              </a:rPr>
              <a:t>ImageSource</a:t>
            </a:r>
            <a:r>
              <a:rPr lang="en-US" sz="2000" dirty="0">
                <a:solidFill>
                  <a:srgbClr val="000000"/>
                </a:solidFill>
                <a:latin typeface="Consolas" panose="020B0609020204030204" pitchFamily="49" charset="0"/>
              </a:rPr>
              <a:t> = </a:t>
            </a:r>
            <a:r>
              <a:rPr lang="en-US" sz="2000" dirty="0" smtClean="0">
                <a:solidFill>
                  <a:srgbClr val="0000FF"/>
                </a:solidFill>
                <a:latin typeface="Consolas" panose="020B0609020204030204" pitchFamily="49" charset="0"/>
              </a:rPr>
              <a:t>ref</a:t>
            </a:r>
            <a:r>
              <a:rPr lang="en-US" sz="2000" dirty="0" smtClean="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new</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p>
          <a:p>
            <a:pPr marL="182880"/>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r>
              <a:rPr lang="en-US" sz="2000" dirty="0" err="1" smtClean="0">
                <a:solidFill>
                  <a:srgbClr val="2B91AF"/>
                </a:solidFill>
                <a:latin typeface="Consolas" panose="020B0609020204030204" pitchFamily="49" charset="0"/>
              </a:rPr>
              <a:t>SurfaceImageSource</a:t>
            </a:r>
            <a:r>
              <a:rPr lang="en-US" sz="2000" dirty="0" smtClean="0">
                <a:solidFill>
                  <a:srgbClr val="000000"/>
                </a:solidFill>
                <a:latin typeface="Consolas" panose="020B0609020204030204" pitchFamily="49" charset="0"/>
              </a:rPr>
              <a:t>(300</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300</a:t>
            </a:r>
            <a:r>
              <a:rPr lang="en-US" sz="2000" dirty="0">
                <a:solidFill>
                  <a:srgbClr val="000000"/>
                </a:solidFill>
                <a:latin typeface="Consolas" panose="020B0609020204030204" pitchFamily="49" charset="0"/>
              </a:rPr>
              <a:t>);</a:t>
            </a:r>
          </a:p>
          <a:p>
            <a:pPr marL="182880"/>
            <a:endParaRPr lang="en-US" sz="2000" dirty="0">
              <a:solidFill>
                <a:srgbClr val="000000"/>
              </a:solidFill>
              <a:latin typeface="Consolas" panose="020B0609020204030204" pitchFamily="49" charset="0"/>
            </a:endParaRPr>
          </a:p>
          <a:p>
            <a:pPr marL="182880"/>
            <a:r>
              <a:rPr lang="en-US" sz="2000" dirty="0">
                <a:solidFill>
                  <a:srgbClr val="000000"/>
                </a:solidFill>
                <a:latin typeface="Consolas" panose="020B0609020204030204" pitchFamily="49" charset="0"/>
              </a:rPr>
              <a:t>Ellipse1-&gt;Fill = brush;</a:t>
            </a:r>
            <a:endParaRPr lang="en-US" sz="2000" dirty="0">
              <a:solidFill>
                <a:srgbClr val="FFFFFF"/>
              </a:solidFill>
            </a:endParaRPr>
          </a:p>
          <a:p>
            <a:pPr marL="91440"/>
            <a:endParaRPr lang="en-US" sz="2000" dirty="0">
              <a:solidFill>
                <a:srgbClr val="FFFFFF"/>
              </a:solidFill>
            </a:endParaRPr>
          </a:p>
        </p:txBody>
      </p:sp>
    </p:spTree>
    <p:extLst>
      <p:ext uri="{BB962C8B-B14F-4D97-AF65-F5344CB8AC3E}">
        <p14:creationId xmlns:p14="http://schemas.microsoft.com/office/powerpoint/2010/main" val="3138157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SurfaceImageSource</a:t>
            </a:r>
            <a:endParaRPr lang="en-US" dirty="0"/>
          </a:p>
        </p:txBody>
      </p:sp>
      <p:sp>
        <p:nvSpPr>
          <p:cNvPr id="3" name="Content Placeholder 2"/>
          <p:cNvSpPr>
            <a:spLocks noGrp="1"/>
          </p:cNvSpPr>
          <p:nvPr>
            <p:ph sz="quarter" idx="14"/>
          </p:nvPr>
        </p:nvSpPr>
        <p:spPr>
          <a:xfrm>
            <a:off x="274637" y="1363662"/>
            <a:ext cx="11887200" cy="5029201"/>
          </a:xfrm>
        </p:spPr>
        <p:txBody>
          <a:bodyPr>
            <a:normAutofit lnSpcReduction="10000"/>
          </a:bodyPr>
          <a:lstStyle/>
          <a:p>
            <a:r>
              <a:rPr lang="en-US" dirty="0">
                <a:solidFill>
                  <a:schemeClr val="accent3">
                    <a:lumMod val="50000"/>
                  </a:schemeClr>
                </a:solidFill>
              </a:rPr>
              <a:t>interface</a:t>
            </a:r>
            <a:r>
              <a:rPr lang="en-US" dirty="0"/>
              <a:t> </a:t>
            </a:r>
            <a:r>
              <a:rPr lang="en-US" b="1" u="sng" dirty="0" err="1" smtClean="0"/>
              <a:t>ISurfaceImageSourceNative</a:t>
            </a:r>
            <a:endParaRPr lang="en-US" dirty="0"/>
          </a:p>
          <a:p>
            <a:r>
              <a:rPr lang="en-US" dirty="0"/>
              <a:t>{  </a:t>
            </a:r>
          </a:p>
          <a:p>
            <a:r>
              <a:rPr lang="en-US" b="1" dirty="0"/>
              <a:t>	</a:t>
            </a:r>
            <a:r>
              <a:rPr lang="en-US" b="1" dirty="0" err="1"/>
              <a:t>SetDevice</a:t>
            </a:r>
            <a:r>
              <a:rPr lang="en-US" dirty="0"/>
              <a:t>(</a:t>
            </a:r>
            <a:r>
              <a:rPr lang="en-US" dirty="0" err="1">
                <a:solidFill>
                  <a:schemeClr val="accent3">
                    <a:lumMod val="50000"/>
                  </a:schemeClr>
                </a:solidFill>
              </a:rPr>
              <a:t>IDXGIDevice</a:t>
            </a:r>
            <a:r>
              <a:rPr lang="en-US" dirty="0"/>
              <a:t> *</a:t>
            </a:r>
            <a:r>
              <a:rPr lang="en-US" dirty="0" err="1"/>
              <a:t>pDevice</a:t>
            </a:r>
            <a:r>
              <a:rPr lang="en-US" dirty="0"/>
              <a:t>); </a:t>
            </a:r>
            <a:r>
              <a:rPr lang="en-US" dirty="0" smtClean="0"/>
              <a:t> </a:t>
            </a:r>
            <a:endParaRPr lang="en-US" dirty="0"/>
          </a:p>
          <a:p>
            <a:r>
              <a:rPr lang="en-US" dirty="0">
                <a:solidFill>
                  <a:srgbClr val="0000FF"/>
                </a:solidFill>
                <a:highlight>
                  <a:srgbClr val="FFFFFF"/>
                </a:highlight>
                <a:latin typeface="Consolas"/>
              </a:rPr>
              <a:t>	</a:t>
            </a:r>
            <a:r>
              <a:rPr lang="en-US" b="1" dirty="0" err="1"/>
              <a:t>BeginDraw</a:t>
            </a:r>
            <a:r>
              <a:rPr lang="en-US" dirty="0"/>
              <a:t>(</a:t>
            </a:r>
          </a:p>
          <a:p>
            <a:r>
              <a:rPr lang="en-US" dirty="0"/>
              <a:t>		</a:t>
            </a:r>
            <a:r>
              <a:rPr lang="en-US" dirty="0">
                <a:solidFill>
                  <a:schemeClr val="accent3">
                    <a:lumMod val="50000"/>
                  </a:schemeClr>
                </a:solidFill>
              </a:rPr>
              <a:t>RECT</a:t>
            </a:r>
            <a:r>
              <a:rPr lang="en-US" dirty="0"/>
              <a:t> </a:t>
            </a:r>
            <a:r>
              <a:rPr lang="en-US" dirty="0" err="1"/>
              <a:t>updateRect</a:t>
            </a:r>
            <a:r>
              <a:rPr lang="en-US" dirty="0"/>
              <a:t>, </a:t>
            </a:r>
          </a:p>
          <a:p>
            <a:r>
              <a:rPr lang="en-US" dirty="0"/>
              <a:t>		</a:t>
            </a:r>
            <a:r>
              <a:rPr lang="en-US" dirty="0" err="1">
                <a:solidFill>
                  <a:schemeClr val="accent3">
                    <a:lumMod val="50000"/>
                  </a:schemeClr>
                </a:solidFill>
              </a:rPr>
              <a:t>IDXGISurface</a:t>
            </a:r>
            <a:r>
              <a:rPr lang="en-US" dirty="0"/>
              <a:t>** </a:t>
            </a:r>
            <a:r>
              <a:rPr lang="en-US" dirty="0" err="1" smtClean="0"/>
              <a:t>ppSurface</a:t>
            </a:r>
            <a:r>
              <a:rPr lang="en-US" dirty="0"/>
              <a:t>, </a:t>
            </a:r>
          </a:p>
          <a:p>
            <a:r>
              <a:rPr lang="en-US" dirty="0"/>
              <a:t>		</a:t>
            </a:r>
            <a:r>
              <a:rPr lang="en-US" dirty="0">
                <a:solidFill>
                  <a:schemeClr val="accent3">
                    <a:lumMod val="50000"/>
                  </a:schemeClr>
                </a:solidFill>
              </a:rPr>
              <a:t>POINT</a:t>
            </a:r>
            <a:r>
              <a:rPr lang="en-US" dirty="0"/>
              <a:t>* </a:t>
            </a:r>
            <a:r>
              <a:rPr lang="en-US" dirty="0" err="1" smtClean="0"/>
              <a:t>pOffset</a:t>
            </a:r>
            <a:endParaRPr lang="en-US" dirty="0"/>
          </a:p>
          <a:p>
            <a:r>
              <a:rPr lang="en-US" dirty="0"/>
              <a:t>		</a:t>
            </a:r>
            <a:r>
              <a:rPr lang="en-US" dirty="0" smtClean="0"/>
              <a:t>);  </a:t>
            </a:r>
            <a:endParaRPr lang="en-US" dirty="0"/>
          </a:p>
          <a:p>
            <a:r>
              <a:rPr lang="en-US" dirty="0">
                <a:solidFill>
                  <a:srgbClr val="0000FF"/>
                </a:solidFill>
                <a:highlight>
                  <a:srgbClr val="FFFFFF"/>
                </a:highlight>
                <a:latin typeface="Consolas"/>
              </a:rPr>
              <a:t>	</a:t>
            </a:r>
            <a:r>
              <a:rPr lang="en-US" b="1" dirty="0" err="1"/>
              <a:t>EndDraw</a:t>
            </a:r>
            <a:r>
              <a:rPr lang="en-US" dirty="0"/>
              <a:t>(); </a:t>
            </a:r>
          </a:p>
          <a:p>
            <a:r>
              <a:rPr lang="en-US" dirty="0"/>
              <a:t>};</a:t>
            </a:r>
          </a:p>
        </p:txBody>
      </p:sp>
      <p:sp>
        <p:nvSpPr>
          <p:cNvPr id="5" name="Content Placeholder 2"/>
          <p:cNvSpPr txBox="1">
            <a:spLocks/>
          </p:cNvSpPr>
          <p:nvPr/>
        </p:nvSpPr>
        <p:spPr>
          <a:xfrm>
            <a:off x="6218237" y="1331661"/>
            <a:ext cx="1752600" cy="413001"/>
          </a:xfrm>
          <a:prstGeom prst="rect">
            <a:avLst/>
          </a:prstGeom>
        </p:spPr>
        <p:txBody>
          <a:bodyPr vert="horz" lIns="0" tIns="0" rIns="0" bIns="0" rtlCol="0">
            <a:normAutofit fontScale="92500"/>
          </a:bodyPr>
          <a:lstStyle>
            <a:lvl1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solidFill>
                  <a:srgbClr val="505050"/>
                </a:soli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  </a:t>
            </a:r>
            <a:r>
              <a:rPr lang="en-US" dirty="0" err="1" smtClean="0"/>
              <a:t>IUnknown</a:t>
            </a:r>
            <a:r>
              <a:rPr lang="en-US" dirty="0" smtClean="0"/>
              <a:t>  </a:t>
            </a:r>
          </a:p>
        </p:txBody>
      </p:sp>
      <p:sp>
        <p:nvSpPr>
          <p:cNvPr id="6" name="Rectangle 5"/>
          <p:cNvSpPr/>
          <p:nvPr/>
        </p:nvSpPr>
        <p:spPr>
          <a:xfrm>
            <a:off x="7361237" y="3062654"/>
            <a:ext cx="3962400" cy="1569660"/>
          </a:xfrm>
          <a:prstGeom prst="rect">
            <a:avLst/>
          </a:prstGeom>
        </p:spPr>
        <p:txBody>
          <a:bodyPr wrap="square">
            <a:spAutoFit/>
          </a:bodyPr>
          <a:lstStyle/>
          <a:p>
            <a:pPr marL="0" lvl="1" indent="-466251"/>
            <a:r>
              <a:rPr lang="en-US" sz="3200" dirty="0" smtClean="0">
                <a:solidFill>
                  <a:srgbClr val="000000"/>
                </a:solidFill>
              </a:rPr>
              <a:t>These methods must be called from the XAML UI thread</a:t>
            </a:r>
            <a:endParaRPr lang="en-US" sz="3200" dirty="0">
              <a:solidFill>
                <a:srgbClr val="FFFFFF"/>
              </a:solidFill>
            </a:endParaRPr>
          </a:p>
        </p:txBody>
      </p:sp>
    </p:spTree>
    <p:extLst>
      <p:ext uri="{BB962C8B-B14F-4D97-AF65-F5344CB8AC3E}">
        <p14:creationId xmlns:p14="http://schemas.microsoft.com/office/powerpoint/2010/main" val="15591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638" y="3040063"/>
            <a:ext cx="10363199" cy="914400"/>
          </a:xfrm>
        </p:spPr>
        <p:txBody>
          <a:bodyPr/>
          <a:lstStyle/>
          <a:p>
            <a:r>
              <a:rPr lang="en-US" sz="5400" dirty="0" smtClean="0"/>
              <a:t>Unlocking the power of DirectX in apps that use XAML</a:t>
            </a:r>
            <a:endParaRPr lang="en-US" sz="5400" dirty="0"/>
          </a:p>
        </p:txBody>
      </p:sp>
      <p:sp>
        <p:nvSpPr>
          <p:cNvPr id="3" name="Subtitle 2"/>
          <p:cNvSpPr>
            <a:spLocks noGrp="1"/>
          </p:cNvSpPr>
          <p:nvPr>
            <p:ph type="subTitle" idx="1"/>
          </p:nvPr>
        </p:nvSpPr>
        <p:spPr>
          <a:xfrm>
            <a:off x="274640" y="5249862"/>
            <a:ext cx="7315199" cy="1447801"/>
          </a:xfrm>
        </p:spPr>
        <p:txBody>
          <a:bodyPr/>
          <a:lstStyle/>
          <a:p>
            <a:r>
              <a:rPr lang="en-US" dirty="0" smtClean="0"/>
              <a:t>Bede Jordan, bedej@microsoft.com</a:t>
            </a:r>
          </a:p>
          <a:p>
            <a:r>
              <a:rPr lang="en-US" dirty="0" smtClean="0"/>
              <a:t>Software Development Lead </a:t>
            </a:r>
          </a:p>
          <a:p>
            <a:r>
              <a:rPr lang="en-US"/>
              <a:t>4-065</a:t>
            </a:r>
          </a:p>
          <a:p>
            <a:endParaRPr lang="en-US" dirty="0" smtClean="0"/>
          </a:p>
        </p:txBody>
      </p:sp>
    </p:spTree>
    <p:extLst>
      <p:ext uri="{BB962C8B-B14F-4D97-AF65-F5344CB8AC3E}">
        <p14:creationId xmlns:p14="http://schemas.microsoft.com/office/powerpoint/2010/main" val="42230604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808037" y="1744662"/>
            <a:ext cx="10820400" cy="31242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Create a </a:t>
            </a:r>
            <a:r>
              <a:rPr lang="en-US" sz="2800" dirty="0" err="1" smtClean="0">
                <a:gradFill>
                  <a:gsLst>
                    <a:gs pos="0">
                      <a:srgbClr val="FFFFFF"/>
                    </a:gs>
                    <a:gs pos="100000">
                      <a:srgbClr val="FFFFFF"/>
                    </a:gs>
                  </a:gsLst>
                  <a:lin ang="5400000" scaled="0"/>
                </a:gradFill>
              </a:rPr>
              <a:t>SurfaceImageSource</a:t>
            </a:r>
            <a:endParaRPr lang="en-US" sz="2800" dirty="0">
              <a:gradFill>
                <a:gsLst>
                  <a:gs pos="0">
                    <a:srgbClr val="FFFFFF"/>
                  </a:gs>
                  <a:gs pos="100000">
                    <a:srgbClr val="FFFFFF"/>
                  </a:gs>
                </a:gsLst>
                <a:lin ang="5400000" scaled="0"/>
              </a:gradFill>
            </a:endParaRP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Create a D3D device and set it on the </a:t>
            </a:r>
            <a:r>
              <a:rPr lang="en-US" sz="2800" dirty="0" err="1" smtClean="0">
                <a:gradFill>
                  <a:gsLst>
                    <a:gs pos="0">
                      <a:srgbClr val="FFFFFF"/>
                    </a:gs>
                    <a:gs pos="100000">
                      <a:srgbClr val="FFFFFF"/>
                    </a:gs>
                  </a:gsLst>
                  <a:lin ang="5400000" scaled="0"/>
                </a:gradFill>
              </a:rPr>
              <a:t>SurfaceImageSource</a:t>
            </a:r>
            <a:endParaRPr lang="en-US" sz="2800" dirty="0" smtClean="0">
              <a:gradFill>
                <a:gsLst>
                  <a:gs pos="0">
                    <a:srgbClr val="FFFFFF"/>
                  </a:gs>
                  <a:gs pos="100000">
                    <a:srgbClr val="FFFFFF"/>
                  </a:gs>
                </a:gsLst>
                <a:lin ang="5400000" scaled="0"/>
              </a:gradFill>
            </a:endParaRP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Set the </a:t>
            </a:r>
            <a:r>
              <a:rPr lang="en-US" sz="2800" dirty="0" err="1" smtClean="0">
                <a:gradFill>
                  <a:gsLst>
                    <a:gs pos="0">
                      <a:srgbClr val="FFFFFF"/>
                    </a:gs>
                    <a:gs pos="100000">
                      <a:srgbClr val="FFFFFF"/>
                    </a:gs>
                  </a:gsLst>
                  <a:lin ang="5400000" scaled="0"/>
                </a:gradFill>
              </a:rPr>
              <a:t>SurfaceImageSource</a:t>
            </a:r>
            <a:r>
              <a:rPr lang="en-US" sz="2800" dirty="0" smtClean="0">
                <a:gradFill>
                  <a:gsLst>
                    <a:gs pos="0">
                      <a:srgbClr val="FFFFFF"/>
                    </a:gs>
                    <a:gs pos="100000">
                      <a:srgbClr val="FFFFFF"/>
                    </a:gs>
                  </a:gsLst>
                  <a:lin ang="5400000" scaled="0"/>
                </a:gradFill>
              </a:rPr>
              <a:t> on a XAML element’s </a:t>
            </a:r>
            <a:r>
              <a:rPr lang="en-US" sz="2800" dirty="0" err="1" smtClean="0">
                <a:gradFill>
                  <a:gsLst>
                    <a:gs pos="0">
                      <a:srgbClr val="FFFFFF"/>
                    </a:gs>
                    <a:gs pos="100000">
                      <a:srgbClr val="FFFFFF"/>
                    </a:gs>
                  </a:gsLst>
                  <a:lin ang="5400000" scaled="0"/>
                </a:gradFill>
              </a:rPr>
              <a:t>ImageBrush</a:t>
            </a:r>
            <a:endParaRPr lang="en-US" sz="2800" dirty="0" smtClean="0">
              <a:gradFill>
                <a:gsLst>
                  <a:gs pos="0">
                    <a:srgbClr val="FFFFFF"/>
                  </a:gs>
                  <a:gs pos="100000">
                    <a:srgbClr val="FFFFFF"/>
                  </a:gs>
                </a:gsLst>
                <a:lin ang="5400000" scaled="0"/>
              </a:gradFill>
            </a:endParaRP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Call </a:t>
            </a:r>
            <a:r>
              <a:rPr lang="en-US" sz="2800" dirty="0" err="1" smtClean="0">
                <a:gradFill>
                  <a:gsLst>
                    <a:gs pos="0">
                      <a:srgbClr val="FFFFFF"/>
                    </a:gs>
                    <a:gs pos="100000">
                      <a:srgbClr val="FFFFFF"/>
                    </a:gs>
                  </a:gsLst>
                  <a:lin ang="5400000" scaled="0"/>
                </a:gradFill>
              </a:rPr>
              <a:t>BeginDraw</a:t>
            </a:r>
            <a:endParaRPr lang="en-US" sz="2800" dirty="0" smtClean="0">
              <a:gradFill>
                <a:gsLst>
                  <a:gs pos="0">
                    <a:srgbClr val="FFFFFF"/>
                  </a:gs>
                  <a:gs pos="100000">
                    <a:srgbClr val="FFFFFF"/>
                  </a:gs>
                </a:gsLst>
                <a:lin ang="5400000" scaled="0"/>
              </a:gradFill>
            </a:endParaRP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Draw to the returned </a:t>
            </a:r>
            <a:r>
              <a:rPr lang="en-US" sz="2800" dirty="0" err="1" smtClean="0">
                <a:gradFill>
                  <a:gsLst>
                    <a:gs pos="0">
                      <a:srgbClr val="FFFFFF"/>
                    </a:gs>
                    <a:gs pos="100000">
                      <a:srgbClr val="FFFFFF"/>
                    </a:gs>
                  </a:gsLst>
                  <a:lin ang="5400000" scaled="0"/>
                </a:gradFill>
              </a:rPr>
              <a:t>IDXGISurface</a:t>
            </a:r>
            <a:r>
              <a:rPr lang="en-US" sz="2800" dirty="0">
                <a:gradFill>
                  <a:gsLst>
                    <a:gs pos="0">
                      <a:srgbClr val="FFFFFF"/>
                    </a:gs>
                    <a:gs pos="100000">
                      <a:srgbClr val="FFFFFF"/>
                    </a:gs>
                  </a:gsLst>
                  <a:lin ang="5400000" scaled="0"/>
                </a:gradFill>
              </a:rPr>
              <a:t> </a:t>
            </a:r>
            <a:r>
              <a:rPr lang="en-US" sz="2800" dirty="0" smtClean="0">
                <a:gradFill>
                  <a:gsLst>
                    <a:gs pos="0">
                      <a:srgbClr val="FFFFFF"/>
                    </a:gs>
                    <a:gs pos="100000">
                      <a:srgbClr val="FFFFFF"/>
                    </a:gs>
                  </a:gsLst>
                  <a:lin ang="5400000" scaled="0"/>
                </a:gradFill>
              </a:rPr>
              <a:t>with Direct2D or Direct3D</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Call </a:t>
            </a:r>
            <a:r>
              <a:rPr lang="en-US" sz="2800" dirty="0" err="1" smtClean="0">
                <a:gradFill>
                  <a:gsLst>
                    <a:gs pos="0">
                      <a:srgbClr val="FFFFFF"/>
                    </a:gs>
                    <a:gs pos="100000">
                      <a:srgbClr val="FFFFFF"/>
                    </a:gs>
                  </a:gsLst>
                  <a:lin ang="5400000" scaled="0"/>
                </a:gradFill>
              </a:rPr>
              <a:t>EndDraw</a:t>
            </a:r>
            <a:r>
              <a:rPr lang="en-US" sz="2800" dirty="0" smtClean="0">
                <a:gradFill>
                  <a:gsLst>
                    <a:gs pos="0">
                      <a:srgbClr val="FFFFFF"/>
                    </a:gs>
                    <a:gs pos="100000">
                      <a:srgbClr val="FFFFFF"/>
                    </a:gs>
                  </a:gsLst>
                  <a:lin ang="5400000" scaled="0"/>
                </a:gradFill>
              </a:rPr>
              <a:t> when you’re done drawing</a:t>
            </a:r>
          </a:p>
        </p:txBody>
      </p:sp>
      <p:sp>
        <p:nvSpPr>
          <p:cNvPr id="4" name="Title 2"/>
          <p:cNvSpPr txBox="1">
            <a:spLocks/>
          </p:cNvSpPr>
          <p:nvPr/>
        </p:nvSpPr>
        <p:spPr>
          <a:xfrm>
            <a:off x="527133" y="449262"/>
            <a:ext cx="11887200" cy="914400"/>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How can I use </a:t>
            </a:r>
            <a:r>
              <a:rPr lang="en-US" dirty="0" err="1" smtClean="0">
                <a:gradFill>
                  <a:gsLst>
                    <a:gs pos="0">
                      <a:srgbClr val="FFFFFF"/>
                    </a:gs>
                    <a:gs pos="100000">
                      <a:srgbClr val="FFFFFF"/>
                    </a:gs>
                  </a:gsLst>
                  <a:lin ang="5400000" scaled="0"/>
                </a:gradFill>
              </a:rPr>
              <a:t>SurfaceImageSource</a:t>
            </a:r>
            <a:r>
              <a:rPr lang="en-US" dirty="0" smtClean="0">
                <a:gradFill>
                  <a:gsLst>
                    <a:gs pos="0">
                      <a:srgbClr val="FFFFFF"/>
                    </a:gs>
                    <a:gs pos="100000">
                      <a:srgbClr val="FFFFFF"/>
                    </a:gs>
                  </a:gsLst>
                  <a:lin ang="5400000" scaled="0"/>
                </a:gradFill>
              </a:rPr>
              <a:t>?</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00743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3200" b="1" dirty="0" err="1" smtClean="0"/>
              <a:t>SurfaceImageSource</a:t>
            </a:r>
            <a:endParaRPr lang="en-US" b="1" dirty="0"/>
          </a:p>
        </p:txBody>
      </p:sp>
    </p:spTree>
    <p:extLst>
      <p:ext uri="{BB962C8B-B14F-4D97-AF65-F5344CB8AC3E}">
        <p14:creationId xmlns:p14="http://schemas.microsoft.com/office/powerpoint/2010/main" val="3657659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497" y="3544608"/>
            <a:ext cx="5105461" cy="318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56893" y="243957"/>
            <a:ext cx="11887200" cy="914400"/>
          </a:xfrm>
        </p:spPr>
        <p:txBody>
          <a:bodyPr/>
          <a:lstStyle/>
          <a:p>
            <a:r>
              <a:rPr lang="en-US" dirty="0" err="1" smtClean="0"/>
              <a:t>VirtualSurfaceImageSource</a:t>
            </a:r>
            <a:endParaRPr lang="en-US" dirty="0"/>
          </a:p>
        </p:txBody>
      </p:sp>
      <p:sp>
        <p:nvSpPr>
          <p:cNvPr id="9" name="Text Placeholder 1"/>
          <p:cNvSpPr txBox="1">
            <a:spLocks/>
          </p:cNvSpPr>
          <p:nvPr/>
        </p:nvSpPr>
        <p:spPr>
          <a:xfrm>
            <a:off x="427037" y="1668462"/>
            <a:ext cx="6400800" cy="46482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For very large surfaces that are too large to fit in video memory as a single texture</a:t>
            </a:r>
          </a:p>
          <a:p>
            <a:pPr marL="342900" lvl="2" indent="-342900"/>
            <a:r>
              <a:rPr lang="en-US" dirty="0" smtClean="0">
                <a:gradFill>
                  <a:gsLst>
                    <a:gs pos="0">
                      <a:srgbClr val="FFFFFF"/>
                    </a:gs>
                    <a:gs pos="100000">
                      <a:srgbClr val="FFFFFF"/>
                    </a:gs>
                  </a:gsLst>
                  <a:lin ang="5400000" scaled="0"/>
                </a:gradFill>
              </a:rPr>
              <a:t>Larger than 1 screen size</a:t>
            </a:r>
          </a:p>
          <a:p>
            <a:pPr marL="342900" lvl="2" indent="-342900"/>
            <a:r>
              <a:rPr lang="en-US" dirty="0" smtClean="0">
                <a:gradFill>
                  <a:gsLst>
                    <a:gs pos="0">
                      <a:srgbClr val="FFFFFF"/>
                    </a:gs>
                    <a:gs pos="100000">
                      <a:srgbClr val="FFFFFF"/>
                    </a:gs>
                  </a:gsLst>
                  <a:lin ang="5400000" scaled="0"/>
                </a:gradFill>
              </a:rPr>
              <a:t>Virtualization via tiles </a:t>
            </a:r>
          </a:p>
          <a:p>
            <a:pPr marL="342900" lvl="2" indent="-342900"/>
            <a:r>
              <a:rPr lang="en-US" dirty="0" smtClean="0">
                <a:gradFill>
                  <a:gsLst>
                    <a:gs pos="0">
                      <a:srgbClr val="FFFFFF"/>
                    </a:gs>
                    <a:gs pos="100000">
                      <a:srgbClr val="FFFFFF"/>
                    </a:gs>
                  </a:gsLst>
                  <a:lin ang="5400000" scaled="0"/>
                </a:gradFill>
              </a:rPr>
              <a:t>Automatically manages tile cache</a:t>
            </a:r>
          </a:p>
          <a:p>
            <a:pPr marL="342900" lvl="2" indent="-342900"/>
            <a:r>
              <a:rPr lang="en-US" dirty="0" smtClean="0">
                <a:gradFill>
                  <a:gsLst>
                    <a:gs pos="0">
                      <a:srgbClr val="FFFFFF"/>
                    </a:gs>
                    <a:gs pos="100000">
                      <a:srgbClr val="FFFFFF"/>
                    </a:gs>
                  </a:gsLst>
                  <a:lin ang="5400000" scaled="0"/>
                </a:gradFill>
              </a:rPr>
              <a:t>XAML requests tiles from the app when they come into view</a:t>
            </a:r>
          </a:p>
          <a:p>
            <a:pPr marL="342900" lvl="2" indent="-342900"/>
            <a:r>
              <a:rPr lang="en-US" dirty="0" smtClean="0">
                <a:gradFill>
                  <a:gsLst>
                    <a:gs pos="0">
                      <a:srgbClr val="FFFFFF"/>
                    </a:gs>
                    <a:gs pos="100000">
                      <a:srgbClr val="FFFFFF"/>
                    </a:gs>
                  </a:gsLst>
                  <a:lin ang="5400000" scaled="0"/>
                </a:gradFill>
              </a:rPr>
              <a:t>Use for mapping scenarios, large document canvases</a:t>
            </a:r>
          </a:p>
        </p:txBody>
      </p:sp>
      <p:sp>
        <p:nvSpPr>
          <p:cNvPr id="5" name="Rectangle 4"/>
          <p:cNvSpPr>
            <a:spLocks noChangeArrowheads="1"/>
          </p:cNvSpPr>
          <p:nvPr/>
        </p:nvSpPr>
        <p:spPr bwMode="auto">
          <a:xfrm>
            <a:off x="7056437" y="1432540"/>
            <a:ext cx="51895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2000" dirty="0" smtClean="0">
              <a:solidFill>
                <a:srgbClr val="FFFFFF"/>
              </a:solidFill>
              <a:latin typeface="Arial" panose="020B0604020202020204" pitchFamily="34" charset="0"/>
            </a:endParaRPr>
          </a:p>
          <a:p>
            <a:pPr defTabSz="914400" eaLnBrk="0" fontAlgn="base" hangingPunct="0">
              <a:spcBef>
                <a:spcPct val="0"/>
              </a:spcBef>
              <a:spcAft>
                <a:spcPct val="0"/>
              </a:spcAft>
            </a:pPr>
            <a:r>
              <a:rPr lang="en-US" sz="2000" b="1" dirty="0" smtClean="0">
                <a:solidFill>
                  <a:srgbClr val="FFFFFF"/>
                </a:solidFill>
                <a:latin typeface="Consolas" panose="020B0609020204030204" pitchFamily="49" charset="0"/>
                <a:cs typeface="Consolas" panose="020B0609020204030204" pitchFamily="49" charset="0"/>
                <a:hlinkClick r:id="rId5"/>
              </a:rPr>
              <a:t>Object</a:t>
            </a:r>
            <a:r>
              <a:rPr lang="en-US" sz="2000" dirty="0" smtClean="0">
                <a:solidFill>
                  <a:srgbClr val="FFFFFF"/>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000" dirty="0" smtClean="0">
                <a:solidFill>
                  <a:srgbClr val="000000">
                    <a:lumMod val="75000"/>
                    <a:lumOff val="25000"/>
                  </a:srgbClr>
                </a:solidFill>
                <a:latin typeface="Consolas" panose="020B0609020204030204" pitchFamily="49" charset="0"/>
                <a:cs typeface="Consolas" panose="020B0609020204030204" pitchFamily="49" charset="0"/>
              </a:rPr>
              <a:t>  </a:t>
            </a:r>
            <a:r>
              <a:rPr lang="en-US" sz="2000" b="1" dirty="0" err="1" smtClean="0">
                <a:solidFill>
                  <a:srgbClr val="000000">
                    <a:lumMod val="75000"/>
                    <a:lumOff val="25000"/>
                  </a:srgbClr>
                </a:solidFill>
                <a:latin typeface="Consolas" panose="020B0609020204030204" pitchFamily="49" charset="0"/>
                <a:cs typeface="Consolas" panose="020B0609020204030204" pitchFamily="49" charset="0"/>
                <a:hlinkClick r:id="rId6"/>
              </a:rPr>
              <a:t>DependencyObject</a:t>
            </a:r>
            <a:r>
              <a:rPr lang="en-US" sz="2000" dirty="0" smtClean="0">
                <a:solidFill>
                  <a:srgbClr val="000000">
                    <a:lumMod val="75000"/>
                    <a:lumOff val="25000"/>
                  </a:srgbClr>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000" dirty="0" smtClean="0">
                <a:solidFill>
                  <a:srgbClr val="FFFFFF"/>
                </a:solidFill>
                <a:latin typeface="Consolas" panose="020B0609020204030204" pitchFamily="49" charset="0"/>
                <a:cs typeface="Consolas" panose="020B0609020204030204" pitchFamily="49" charset="0"/>
              </a:rPr>
              <a:t>    </a:t>
            </a:r>
            <a:r>
              <a:rPr lang="en-US" sz="2000" b="1" dirty="0" err="1" smtClean="0">
                <a:solidFill>
                  <a:srgbClr val="FFFFFF"/>
                </a:solidFill>
                <a:latin typeface="Consolas" panose="020B0609020204030204" pitchFamily="49" charset="0"/>
                <a:cs typeface="Consolas" panose="020B0609020204030204" pitchFamily="49" charset="0"/>
                <a:hlinkClick r:id="rId7"/>
              </a:rPr>
              <a:t>ImageSource</a:t>
            </a:r>
            <a:r>
              <a:rPr lang="en-US" sz="2000" dirty="0" smtClean="0">
                <a:solidFill>
                  <a:srgbClr val="FFFFFF"/>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000" dirty="0" smtClean="0">
                <a:solidFill>
                  <a:srgbClr val="FFFFFF"/>
                </a:solidFill>
                <a:latin typeface="Consolas" panose="020B0609020204030204" pitchFamily="49" charset="0"/>
                <a:cs typeface="Consolas" panose="020B0609020204030204" pitchFamily="49" charset="0"/>
              </a:rPr>
              <a:t>      </a:t>
            </a:r>
            <a:r>
              <a:rPr lang="en-US" sz="2000" b="1" dirty="0" err="1" smtClean="0">
                <a:solidFill>
                  <a:srgbClr val="FFFFFF"/>
                </a:solidFill>
                <a:latin typeface="Consolas" panose="020B0609020204030204" pitchFamily="49" charset="0"/>
                <a:cs typeface="Consolas" panose="020B0609020204030204" pitchFamily="49" charset="0"/>
                <a:hlinkClick r:id="rId7"/>
              </a:rPr>
              <a:t>SurfaceImageSource</a:t>
            </a:r>
            <a:r>
              <a:rPr lang="en-US" sz="2000" dirty="0" smtClean="0">
                <a:solidFill>
                  <a:srgbClr val="FFFFFF"/>
                </a:solidFill>
                <a:latin typeface="Consolas" panose="020B0609020204030204" pitchFamily="49" charset="0"/>
                <a:cs typeface="Consolas" panose="020B0609020204030204" pitchFamily="49" charset="0"/>
              </a:rPr>
              <a:t> </a:t>
            </a:r>
          </a:p>
          <a:p>
            <a:pPr defTabSz="914400" eaLnBrk="0" fontAlgn="base" hangingPunct="0">
              <a:spcBef>
                <a:spcPct val="0"/>
              </a:spcBef>
              <a:spcAft>
                <a:spcPct val="0"/>
              </a:spcAft>
            </a:pPr>
            <a:r>
              <a:rPr lang="en-US" sz="2000" dirty="0" smtClean="0">
                <a:solidFill>
                  <a:srgbClr val="FFFFFF"/>
                </a:solidFill>
                <a:latin typeface="Consolas" panose="020B0609020204030204" pitchFamily="49" charset="0"/>
                <a:cs typeface="Consolas" panose="020B0609020204030204" pitchFamily="49" charset="0"/>
              </a:rPr>
              <a:t>        </a:t>
            </a:r>
            <a:r>
              <a:rPr lang="en-US" sz="2000" b="1" dirty="0" err="1" smtClean="0">
                <a:solidFill>
                  <a:srgbClr val="FFFFFF"/>
                </a:solidFill>
                <a:latin typeface="Consolas" panose="020B0609020204030204" pitchFamily="49" charset="0"/>
                <a:cs typeface="Consolas" panose="020B0609020204030204" pitchFamily="49" charset="0"/>
              </a:rPr>
              <a:t>VirtualSurfaceImageSource</a:t>
            </a:r>
            <a:endParaRPr lang="en-US" sz="2000" b="1" dirty="0" smtClean="0">
              <a:solidFill>
                <a:srgbClr val="FFFFFF"/>
              </a:solidFill>
              <a:latin typeface="Consolas" panose="020B0609020204030204" pitchFamily="49" charset="0"/>
              <a:cs typeface="Consolas" panose="020B0609020204030204" pitchFamily="49"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8497" y="3543596"/>
            <a:ext cx="5105462" cy="3190025"/>
          </a:xfrm>
          <a:prstGeom prst="rect">
            <a:avLst/>
          </a:prstGeom>
        </p:spPr>
      </p:pic>
      <p:grpSp>
        <p:nvGrpSpPr>
          <p:cNvPr id="4" name="Group 3"/>
          <p:cNvGrpSpPr/>
          <p:nvPr/>
        </p:nvGrpSpPr>
        <p:grpSpPr>
          <a:xfrm>
            <a:off x="6988497" y="3543595"/>
            <a:ext cx="5105461" cy="3190026"/>
            <a:chOff x="-5179" y="-15875"/>
            <a:chExt cx="12441654" cy="7010401"/>
          </a:xfrm>
        </p:grpSpPr>
        <p:pic>
          <p:nvPicPr>
            <p:cNvPr id="21" name="Picture 20"/>
            <p:cNvPicPr>
              <a:picLocks noChangeAspect="1"/>
            </p:cNvPicPr>
            <p:nvPr>
              <p:custDataLst>
                <p:custData r:id="rId1"/>
              </p:custDataLst>
            </p:nvPr>
          </p:nvPicPr>
          <p:blipFill>
            <a:blip r:embed="rId9"/>
            <a:stretch>
              <a:fillRect/>
            </a:stretch>
          </p:blipFill>
          <p:spPr>
            <a:xfrm>
              <a:off x="0" y="-12535"/>
              <a:ext cx="12436475" cy="7007060"/>
            </a:xfrm>
            <a:prstGeom prst="rect">
              <a:avLst/>
            </a:prstGeom>
          </p:spPr>
        </p:pic>
        <p:sp>
          <p:nvSpPr>
            <p:cNvPr id="22" name="Rectangle 21"/>
            <p:cNvSpPr/>
            <p:nvPr/>
          </p:nvSpPr>
          <p:spPr bwMode="auto">
            <a:xfrm>
              <a:off x="1417637" y="-15875"/>
              <a:ext cx="10896599" cy="7010400"/>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0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5403764" y="2735263"/>
              <a:ext cx="3733525" cy="1481889"/>
            </a:xfrm>
            <a:prstGeom prst="rect">
              <a:avLst/>
            </a:prstGeom>
            <a:noFill/>
          </p:spPr>
          <p:txBody>
            <a:bodyPr wrap="none" rtlCol="0">
              <a:spAutoFit/>
            </a:bodyPr>
            <a:lstStyle/>
            <a:p>
              <a:r>
                <a:rPr lang="en-US" sz="4000" dirty="0" smtClean="0">
                  <a:solidFill>
                    <a:srgbClr val="FF0000"/>
                  </a:solidFill>
                </a:rPr>
                <a:t>DirectX</a:t>
              </a:r>
              <a:endParaRPr lang="en-US" sz="1200" dirty="0" smtClean="0">
                <a:solidFill>
                  <a:srgbClr val="FF0000"/>
                </a:solidFill>
              </a:endParaRPr>
            </a:p>
          </p:txBody>
        </p:sp>
        <p:sp>
          <p:nvSpPr>
            <p:cNvPr id="24" name="Rectangle 23"/>
            <p:cNvSpPr/>
            <p:nvPr/>
          </p:nvSpPr>
          <p:spPr bwMode="auto">
            <a:xfrm>
              <a:off x="0" y="-15875"/>
              <a:ext cx="1417637" cy="7010400"/>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0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rot="16200000">
              <a:off x="-795975" y="3407599"/>
              <a:ext cx="2906732" cy="1325139"/>
            </a:xfrm>
            <a:prstGeom prst="rect">
              <a:avLst/>
            </a:prstGeom>
            <a:noFill/>
          </p:spPr>
          <p:txBody>
            <a:bodyPr wrap="none" rtlCol="0">
              <a:spAutoFit/>
            </a:bodyPr>
            <a:lstStyle/>
            <a:p>
              <a:r>
                <a:rPr lang="en-US" sz="3600" dirty="0" smtClean="0">
                  <a:solidFill>
                    <a:srgbClr val="00188F">
                      <a:lumMod val="60000"/>
                      <a:lumOff val="40000"/>
                    </a:srgbClr>
                  </a:solidFill>
                </a:rPr>
                <a:t>XAML</a:t>
              </a:r>
            </a:p>
          </p:txBody>
        </p:sp>
        <p:sp>
          <p:nvSpPr>
            <p:cNvPr id="26" name="Rectangle 25"/>
            <p:cNvSpPr/>
            <p:nvPr/>
          </p:nvSpPr>
          <p:spPr bwMode="auto">
            <a:xfrm>
              <a:off x="12314235" y="-15874"/>
              <a:ext cx="122240" cy="7010400"/>
            </a:xfrm>
            <a:prstGeom prst="rect">
              <a:avLst/>
            </a:prstGeom>
            <a:solidFill>
              <a:srgbClr val="2348FF">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000" spc="-102"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267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VirtualSurfaceImageSource</a:t>
            </a:r>
            <a:endParaRPr lang="en-US" dirty="0"/>
          </a:p>
        </p:txBody>
      </p:sp>
      <p:sp>
        <p:nvSpPr>
          <p:cNvPr id="3" name="Content Placeholder 2"/>
          <p:cNvSpPr>
            <a:spLocks noGrp="1"/>
          </p:cNvSpPr>
          <p:nvPr>
            <p:ph sz="quarter" idx="14"/>
          </p:nvPr>
        </p:nvSpPr>
        <p:spPr>
          <a:xfrm>
            <a:off x="274637" y="1211262"/>
            <a:ext cx="11887200" cy="5562600"/>
          </a:xfrm>
        </p:spPr>
        <p:txBody>
          <a:bodyPr>
            <a:normAutofit fontScale="92500" lnSpcReduction="10000"/>
          </a:bodyPr>
          <a:lstStyle/>
          <a:p>
            <a:r>
              <a:rPr lang="en-US" dirty="0">
                <a:solidFill>
                  <a:schemeClr val="accent3">
                    <a:lumMod val="50000"/>
                  </a:schemeClr>
                </a:solidFill>
              </a:rPr>
              <a:t>interface</a:t>
            </a:r>
            <a:r>
              <a:rPr lang="en-US" dirty="0"/>
              <a:t> </a:t>
            </a:r>
            <a:r>
              <a:rPr lang="en-US" b="1" u="sng" dirty="0" err="1"/>
              <a:t>IVirtualSurfaceImageSourceNative</a:t>
            </a:r>
            <a:r>
              <a:rPr lang="en-US" dirty="0"/>
              <a:t>: </a:t>
            </a:r>
            <a:r>
              <a:rPr lang="en-US" dirty="0" err="1"/>
              <a:t>ISurfaceImageSourceNative</a:t>
            </a:r>
            <a:r>
              <a:rPr lang="en-US" dirty="0"/>
              <a:t>  </a:t>
            </a:r>
          </a:p>
          <a:p>
            <a:r>
              <a:rPr lang="en-US" dirty="0"/>
              <a:t>{  </a:t>
            </a:r>
          </a:p>
          <a:p>
            <a:r>
              <a:rPr lang="en-US" dirty="0"/>
              <a:t>	</a:t>
            </a:r>
            <a:r>
              <a:rPr lang="en-US" b="1" dirty="0" err="1"/>
              <a:t>RegisterForUpdatesNeeded</a:t>
            </a:r>
            <a:r>
              <a:rPr lang="en-US" dirty="0"/>
              <a:t>(</a:t>
            </a:r>
            <a:r>
              <a:rPr lang="en-US" sz="2000" dirty="0" err="1">
                <a:solidFill>
                  <a:schemeClr val="accent3">
                    <a:lumMod val="50000"/>
                  </a:schemeClr>
                </a:solidFill>
              </a:rPr>
              <a:t>IVirtualSurfaceUpdatesCallbackNative</a:t>
            </a:r>
            <a:r>
              <a:rPr lang="en-US" dirty="0"/>
              <a:t> *</a:t>
            </a:r>
            <a:r>
              <a:rPr lang="en-US" dirty="0" err="1"/>
              <a:t>pCallback</a:t>
            </a:r>
            <a:r>
              <a:rPr lang="en-US" dirty="0"/>
              <a:t>);</a:t>
            </a:r>
          </a:p>
          <a:p>
            <a:r>
              <a:rPr lang="en-US" dirty="0"/>
              <a:t>	</a:t>
            </a:r>
            <a:r>
              <a:rPr lang="en-US" b="1" dirty="0" err="1"/>
              <a:t>GetUpdateRects</a:t>
            </a:r>
            <a:r>
              <a:rPr lang="en-US" dirty="0"/>
              <a:t>(</a:t>
            </a:r>
            <a:r>
              <a:rPr lang="en-US" dirty="0">
                <a:solidFill>
                  <a:schemeClr val="accent3">
                    <a:lumMod val="50000"/>
                  </a:schemeClr>
                </a:solidFill>
              </a:rPr>
              <a:t>RECT</a:t>
            </a:r>
            <a:r>
              <a:rPr lang="en-US" dirty="0"/>
              <a:t> *</a:t>
            </a:r>
            <a:r>
              <a:rPr lang="en-US" dirty="0" err="1"/>
              <a:t>pUpdates</a:t>
            </a:r>
            <a:r>
              <a:rPr lang="en-US" dirty="0"/>
              <a:t>, </a:t>
            </a:r>
            <a:r>
              <a:rPr lang="en-US" dirty="0">
                <a:solidFill>
                  <a:schemeClr val="accent3">
                    <a:lumMod val="50000"/>
                  </a:schemeClr>
                </a:solidFill>
              </a:rPr>
              <a:t>DWORD</a:t>
            </a:r>
            <a:r>
              <a:rPr lang="en-US" dirty="0"/>
              <a:t> count);</a:t>
            </a:r>
          </a:p>
          <a:p>
            <a:r>
              <a:rPr lang="en-US" dirty="0"/>
              <a:t>	</a:t>
            </a:r>
            <a:r>
              <a:rPr lang="en-US" b="1" dirty="0" err="1"/>
              <a:t>GetUpdateRectCount</a:t>
            </a:r>
            <a:r>
              <a:rPr lang="en-US" dirty="0"/>
              <a:t>(</a:t>
            </a:r>
            <a:r>
              <a:rPr lang="en-US" dirty="0">
                <a:solidFill>
                  <a:schemeClr val="accent3">
                    <a:lumMod val="50000"/>
                  </a:schemeClr>
                </a:solidFill>
              </a:rPr>
              <a:t>DWORD</a:t>
            </a:r>
            <a:r>
              <a:rPr lang="en-US" dirty="0"/>
              <a:t> *</a:t>
            </a:r>
            <a:r>
              <a:rPr lang="en-US" dirty="0" err="1"/>
              <a:t>pCount</a:t>
            </a:r>
            <a:r>
              <a:rPr lang="en-US" dirty="0"/>
              <a:t>);</a:t>
            </a:r>
          </a:p>
          <a:p>
            <a:r>
              <a:rPr lang="en-US" b="1" dirty="0"/>
              <a:t>	Invalidate(</a:t>
            </a:r>
            <a:r>
              <a:rPr lang="en-US" dirty="0">
                <a:solidFill>
                  <a:schemeClr val="accent3">
                    <a:lumMod val="50000"/>
                  </a:schemeClr>
                </a:solidFill>
              </a:rPr>
              <a:t>RECT</a:t>
            </a:r>
            <a:r>
              <a:rPr lang="en-US" dirty="0"/>
              <a:t> </a:t>
            </a:r>
            <a:r>
              <a:rPr lang="en-US" dirty="0" err="1"/>
              <a:t>updateRect</a:t>
            </a:r>
            <a:r>
              <a:rPr lang="en-US" dirty="0"/>
              <a:t>);</a:t>
            </a:r>
          </a:p>
          <a:p>
            <a:r>
              <a:rPr lang="en-US" dirty="0" smtClean="0"/>
              <a:t>};</a:t>
            </a:r>
            <a:endParaRPr lang="en-US" dirty="0"/>
          </a:p>
          <a:p>
            <a:endParaRPr lang="en-US" dirty="0"/>
          </a:p>
          <a:p>
            <a:r>
              <a:rPr lang="en-US" dirty="0">
                <a:solidFill>
                  <a:schemeClr val="accent3">
                    <a:lumMod val="50000"/>
                  </a:schemeClr>
                </a:solidFill>
              </a:rPr>
              <a:t>interface </a:t>
            </a:r>
            <a:r>
              <a:rPr lang="en-US" b="1" u="sng" dirty="0" err="1"/>
              <a:t>IVirtualSurfaceUpdatesCallbackNative</a:t>
            </a:r>
            <a:r>
              <a:rPr lang="en-US" dirty="0"/>
              <a:t>: </a:t>
            </a:r>
            <a:r>
              <a:rPr lang="en-US" dirty="0" err="1"/>
              <a:t>IUnknown</a:t>
            </a:r>
            <a:endParaRPr lang="en-US" dirty="0"/>
          </a:p>
          <a:p>
            <a:r>
              <a:rPr lang="en-US" dirty="0"/>
              <a:t>{</a:t>
            </a:r>
            <a:r>
              <a:rPr lang="en-US" b="1" dirty="0"/>
              <a:t>	</a:t>
            </a:r>
          </a:p>
          <a:p>
            <a:r>
              <a:rPr lang="en-US" b="1" dirty="0"/>
              <a:t>	</a:t>
            </a:r>
            <a:r>
              <a:rPr lang="en-US" b="1" dirty="0" err="1"/>
              <a:t>UpdatesNeeded</a:t>
            </a:r>
            <a:r>
              <a:rPr lang="en-US" dirty="0"/>
              <a:t>();     </a:t>
            </a:r>
          </a:p>
          <a:p>
            <a:r>
              <a:rPr lang="en-US" dirty="0"/>
              <a:t>};</a:t>
            </a:r>
          </a:p>
        </p:txBody>
      </p:sp>
    </p:spTree>
    <p:extLst>
      <p:ext uri="{BB962C8B-B14F-4D97-AF65-F5344CB8AC3E}">
        <p14:creationId xmlns:p14="http://schemas.microsoft.com/office/powerpoint/2010/main" val="34129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808037" y="1744662"/>
            <a:ext cx="10820400" cy="31242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Implement </a:t>
            </a:r>
            <a:r>
              <a:rPr lang="en-US" sz="2800" dirty="0" err="1" smtClean="0">
                <a:gradFill>
                  <a:gsLst>
                    <a:gs pos="0">
                      <a:srgbClr val="FFFFFF"/>
                    </a:gs>
                    <a:gs pos="100000">
                      <a:srgbClr val="FFFFFF"/>
                    </a:gs>
                  </a:gsLst>
                  <a:lin ang="5400000" scaled="0"/>
                </a:gradFill>
              </a:rPr>
              <a:t>IVirtualSurfaceImageSourceCallbackNative</a:t>
            </a:r>
            <a:r>
              <a:rPr lang="en-US" sz="2800" dirty="0" smtClean="0">
                <a:gradFill>
                  <a:gsLst>
                    <a:gs pos="0">
                      <a:srgbClr val="FFFFFF"/>
                    </a:gs>
                    <a:gs pos="100000">
                      <a:srgbClr val="FFFFFF"/>
                    </a:gs>
                  </a:gsLst>
                  <a:lin ang="5400000" scaled="0"/>
                </a:gradFill>
              </a:rPr>
              <a:t> interface</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Call </a:t>
            </a:r>
            <a:r>
              <a:rPr lang="en-US" sz="2800" dirty="0" err="1" smtClean="0">
                <a:gradFill>
                  <a:gsLst>
                    <a:gs pos="0">
                      <a:srgbClr val="FFFFFF"/>
                    </a:gs>
                    <a:gs pos="100000">
                      <a:srgbClr val="FFFFFF"/>
                    </a:gs>
                  </a:gsLst>
                  <a:lin ang="5400000" scaled="0"/>
                </a:gradFill>
              </a:rPr>
              <a:t>RegisterForUpdatesNeeded</a:t>
            </a:r>
            <a:r>
              <a:rPr lang="en-US" sz="2800" dirty="0" smtClean="0">
                <a:gradFill>
                  <a:gsLst>
                    <a:gs pos="0">
                      <a:srgbClr val="FFFFFF"/>
                    </a:gs>
                    <a:gs pos="100000">
                      <a:srgbClr val="FFFFFF"/>
                    </a:gs>
                  </a:gsLst>
                  <a:lin ang="5400000" scaled="0"/>
                </a:gradFill>
              </a:rPr>
              <a:t> on VSIS</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In </a:t>
            </a:r>
            <a:r>
              <a:rPr lang="en-US" sz="2800" dirty="0" err="1" smtClean="0">
                <a:gradFill>
                  <a:gsLst>
                    <a:gs pos="0">
                      <a:srgbClr val="FFFFFF"/>
                    </a:gs>
                    <a:gs pos="100000">
                      <a:srgbClr val="FFFFFF"/>
                    </a:gs>
                  </a:gsLst>
                  <a:lin ang="5400000" scaled="0"/>
                </a:gradFill>
              </a:rPr>
              <a:t>UpdatesNeeded</a:t>
            </a:r>
            <a:r>
              <a:rPr lang="en-US" sz="2800" dirty="0" smtClean="0">
                <a:gradFill>
                  <a:gsLst>
                    <a:gs pos="0">
                      <a:srgbClr val="FFFFFF"/>
                    </a:gs>
                    <a:gs pos="100000">
                      <a:srgbClr val="FFFFFF"/>
                    </a:gs>
                  </a:gsLst>
                  <a:lin ang="5400000" scaled="0"/>
                </a:gradFill>
              </a:rPr>
              <a:t> callback, call </a:t>
            </a:r>
            <a:r>
              <a:rPr lang="en-US" sz="2800" dirty="0" err="1" smtClean="0">
                <a:gradFill>
                  <a:gsLst>
                    <a:gs pos="0">
                      <a:srgbClr val="FFFFFF"/>
                    </a:gs>
                    <a:gs pos="100000">
                      <a:srgbClr val="FFFFFF"/>
                    </a:gs>
                  </a:gsLst>
                  <a:lin ang="5400000" scaled="0"/>
                </a:gradFill>
              </a:rPr>
              <a:t>GetUpdateRectCount</a:t>
            </a:r>
            <a:r>
              <a:rPr lang="en-US" sz="2800" dirty="0">
                <a:gradFill>
                  <a:gsLst>
                    <a:gs pos="0">
                      <a:srgbClr val="FFFFFF"/>
                    </a:gs>
                    <a:gs pos="100000">
                      <a:srgbClr val="FFFFFF"/>
                    </a:gs>
                  </a:gsLst>
                  <a:lin ang="5400000" scaled="0"/>
                </a:gradFill>
              </a:rPr>
              <a:t> </a:t>
            </a:r>
            <a:r>
              <a:rPr lang="en-US" sz="2800" dirty="0" smtClean="0">
                <a:gradFill>
                  <a:gsLst>
                    <a:gs pos="0">
                      <a:srgbClr val="FFFFFF"/>
                    </a:gs>
                    <a:gs pos="100000">
                      <a:srgbClr val="FFFFFF"/>
                    </a:gs>
                  </a:gsLst>
                  <a:lin ang="5400000" scaled="0"/>
                </a:gradFill>
              </a:rPr>
              <a:t>and </a:t>
            </a:r>
            <a:r>
              <a:rPr lang="en-US" sz="2800" dirty="0" err="1" smtClean="0">
                <a:gradFill>
                  <a:gsLst>
                    <a:gs pos="0">
                      <a:srgbClr val="FFFFFF"/>
                    </a:gs>
                    <a:gs pos="100000">
                      <a:srgbClr val="FFFFFF"/>
                    </a:gs>
                  </a:gsLst>
                  <a:lin ang="5400000" scaled="0"/>
                </a:gradFill>
              </a:rPr>
              <a:t>GetUpdateRects</a:t>
            </a:r>
            <a:endParaRPr lang="en-US" sz="2800" dirty="0" smtClean="0">
              <a:gradFill>
                <a:gsLst>
                  <a:gs pos="0">
                    <a:srgbClr val="FFFFFF"/>
                  </a:gs>
                  <a:gs pos="100000">
                    <a:srgbClr val="FFFFFF"/>
                  </a:gs>
                </a:gsLst>
                <a:lin ang="5400000" scaled="0"/>
              </a:gradFill>
            </a:endParaRP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Render the update rectangles (using </a:t>
            </a:r>
            <a:r>
              <a:rPr lang="en-US" sz="2800" dirty="0" err="1" smtClean="0">
                <a:gradFill>
                  <a:gsLst>
                    <a:gs pos="0">
                      <a:srgbClr val="FFFFFF"/>
                    </a:gs>
                    <a:gs pos="100000">
                      <a:srgbClr val="FFFFFF"/>
                    </a:gs>
                  </a:gsLst>
                  <a:lin ang="5400000" scaled="0"/>
                </a:gradFill>
              </a:rPr>
              <a:t>BeginDraw</a:t>
            </a:r>
            <a:r>
              <a:rPr lang="en-US" sz="2800" dirty="0" smtClean="0">
                <a:gradFill>
                  <a:gsLst>
                    <a:gs pos="0">
                      <a:srgbClr val="FFFFFF"/>
                    </a:gs>
                    <a:gs pos="100000">
                      <a:srgbClr val="FFFFFF"/>
                    </a:gs>
                  </a:gsLst>
                  <a:lin ang="5400000" scaled="0"/>
                </a:gradFill>
              </a:rPr>
              <a:t>/</a:t>
            </a:r>
            <a:r>
              <a:rPr lang="en-US" sz="2800" dirty="0" err="1" smtClean="0">
                <a:gradFill>
                  <a:gsLst>
                    <a:gs pos="0">
                      <a:srgbClr val="FFFFFF"/>
                    </a:gs>
                    <a:gs pos="100000">
                      <a:srgbClr val="FFFFFF"/>
                    </a:gs>
                  </a:gsLst>
                  <a:lin ang="5400000" scaled="0"/>
                </a:gradFill>
              </a:rPr>
              <a:t>EndDraw</a:t>
            </a:r>
            <a:r>
              <a:rPr lang="en-US" sz="2800" dirty="0" smtClean="0">
                <a:gradFill>
                  <a:gsLst>
                    <a:gs pos="0">
                      <a:srgbClr val="FFFFFF"/>
                    </a:gs>
                    <a:gs pos="100000">
                      <a:srgbClr val="FFFFFF"/>
                    </a:gs>
                  </a:gsLst>
                  <a:lin ang="5400000" scaled="0"/>
                </a:gradFill>
              </a:rPr>
              <a:t> method as per </a:t>
            </a:r>
            <a:r>
              <a:rPr lang="en-US" sz="2800" dirty="0" err="1" smtClean="0">
                <a:gradFill>
                  <a:gsLst>
                    <a:gs pos="0">
                      <a:srgbClr val="FFFFFF"/>
                    </a:gs>
                    <a:gs pos="100000">
                      <a:srgbClr val="FFFFFF"/>
                    </a:gs>
                  </a:gsLst>
                  <a:lin ang="5400000" scaled="0"/>
                </a:gradFill>
              </a:rPr>
              <a:t>SurfaceImageSource</a:t>
            </a:r>
            <a:r>
              <a:rPr lang="en-US" sz="2800" dirty="0" smtClean="0">
                <a:gradFill>
                  <a:gsLst>
                    <a:gs pos="0">
                      <a:srgbClr val="FFFFFF"/>
                    </a:gs>
                    <a:gs pos="100000">
                      <a:srgbClr val="FFFFFF"/>
                    </a:gs>
                  </a:gsLst>
                  <a:lin ang="5400000" scaled="0"/>
                </a:gradFill>
              </a:rPr>
              <a:t>)</a:t>
            </a:r>
          </a:p>
          <a:p>
            <a:pPr marL="514350" indent="-514350">
              <a:buFont typeface="Arial" pitchFamily="34" charset="0"/>
              <a:buAutoNum type="arabicPeriod"/>
            </a:pPr>
            <a:endParaRPr lang="en-US" sz="2800" dirty="0">
              <a:gradFill>
                <a:gsLst>
                  <a:gs pos="0">
                    <a:srgbClr val="FFFFFF"/>
                  </a:gs>
                  <a:gs pos="100000">
                    <a:srgbClr val="FFFFFF"/>
                  </a:gs>
                </a:gsLst>
                <a:lin ang="5400000" scaled="0"/>
              </a:gradFill>
            </a:endParaRPr>
          </a:p>
        </p:txBody>
      </p:sp>
      <p:sp>
        <p:nvSpPr>
          <p:cNvPr id="4" name="Title 2"/>
          <p:cNvSpPr txBox="1">
            <a:spLocks/>
          </p:cNvSpPr>
          <p:nvPr/>
        </p:nvSpPr>
        <p:spPr>
          <a:xfrm>
            <a:off x="527133" y="449262"/>
            <a:ext cx="11887200" cy="914400"/>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How can I use </a:t>
            </a:r>
            <a:r>
              <a:rPr lang="en-US" dirty="0" err="1" smtClean="0">
                <a:gradFill>
                  <a:gsLst>
                    <a:gs pos="0">
                      <a:srgbClr val="FFFFFF"/>
                    </a:gs>
                    <a:gs pos="100000">
                      <a:srgbClr val="FFFFFF"/>
                    </a:gs>
                  </a:gsLst>
                  <a:lin ang="5400000" scaled="0"/>
                </a:gradFill>
              </a:rPr>
              <a:t>VirtualSurfaceImageSource</a:t>
            </a:r>
            <a:r>
              <a:rPr lang="en-US" dirty="0" smtClean="0">
                <a:gradFill>
                  <a:gsLst>
                    <a:gs pos="0">
                      <a:srgbClr val="FFFFFF"/>
                    </a:gs>
                    <a:gs pos="100000">
                      <a:srgbClr val="FFFFFF"/>
                    </a:gs>
                  </a:gsLst>
                  <a:lin ang="5400000" scaled="0"/>
                </a:gradFill>
              </a:rPr>
              <a:t>?</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918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49275" y="2259013"/>
            <a:ext cx="11887200" cy="1961356"/>
          </a:xfrm>
          <a:prstGeom prst="rect">
            <a:avLst/>
          </a:prstGeom>
        </p:spPr>
        <p:txBody>
          <a:bodyPr vert="horz" lIns="0" tIns="0" rIns="0" bIns="0" rtlCol="0" anchor="t">
            <a:noAutofit/>
          </a:bodyPr>
          <a:lstStyle>
            <a:lvl1pPr algn="l" defTabSz="914166" rtl="0" eaLnBrk="1" latinLnBrk="0" hangingPunct="1">
              <a:spcBef>
                <a:spcPct val="0"/>
              </a:spcBef>
              <a:buNone/>
              <a:defRPr sz="54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New to </a:t>
            </a:r>
            <a:r>
              <a:rPr lang="en-US" dirty="0" err="1" smtClean="0">
                <a:gradFill>
                  <a:gsLst>
                    <a:gs pos="0">
                      <a:srgbClr val="FFFFFF"/>
                    </a:gs>
                    <a:gs pos="100000">
                      <a:srgbClr val="FFFFFF"/>
                    </a:gs>
                  </a:gsLst>
                  <a:lin ang="5400000" scaled="0"/>
                </a:gradFill>
              </a:rPr>
              <a:t>SurfaceImageSource</a:t>
            </a:r>
            <a:r>
              <a:rPr lang="en-US" dirty="0" smtClean="0">
                <a:gradFill>
                  <a:gsLst>
                    <a:gs pos="0">
                      <a:srgbClr val="FFFFFF"/>
                    </a:gs>
                    <a:gs pos="100000">
                      <a:srgbClr val="FFFFFF"/>
                    </a:gs>
                  </a:gsLst>
                  <a:lin ang="5400000" scaled="0"/>
                </a:gradFill>
              </a:rPr>
              <a:t> and </a:t>
            </a:r>
            <a:r>
              <a:rPr lang="en-US" dirty="0" err="1" smtClean="0">
                <a:gradFill>
                  <a:gsLst>
                    <a:gs pos="0">
                      <a:srgbClr val="FFFFFF"/>
                    </a:gs>
                    <a:gs pos="100000">
                      <a:srgbClr val="FFFFFF"/>
                    </a:gs>
                  </a:gsLst>
                  <a:lin ang="5400000" scaled="0"/>
                </a:gradFill>
              </a:rPr>
              <a:t>VirtualSurfaceImageSource</a:t>
            </a:r>
            <a:r>
              <a:rPr lang="en-US" dirty="0" smtClean="0">
                <a:gradFill>
                  <a:gsLst>
                    <a:gs pos="0">
                      <a:srgbClr val="FFFFFF"/>
                    </a:gs>
                    <a:gs pos="100000">
                      <a:srgbClr val="FFFFFF"/>
                    </a:gs>
                  </a:gsLst>
                  <a:lin ang="5400000" scaled="0"/>
                </a:gradFill>
              </a:rPr>
              <a:t> in 8.1</a:t>
            </a:r>
            <a:endParaRPr lang="en-US" dirty="0">
              <a:gradFill>
                <a:gsLst>
                  <a:gs pos="0">
                    <a:srgbClr val="FFFFFF"/>
                  </a:gs>
                  <a:gs pos="100000">
                    <a:srgbClr val="FFFFFF"/>
                  </a:gs>
                </a:gsLst>
                <a:lin ang="5400000" scaled="0"/>
              </a:gradFill>
            </a:endParaRPr>
          </a:p>
        </p:txBody>
      </p:sp>
      <p:sp>
        <p:nvSpPr>
          <p:cNvPr id="5" name="Text Placeholder 1"/>
          <p:cNvSpPr txBox="1">
            <a:spLocks/>
          </p:cNvSpPr>
          <p:nvPr/>
        </p:nvSpPr>
        <p:spPr>
          <a:xfrm>
            <a:off x="1036637" y="4220369"/>
            <a:ext cx="9967642" cy="1295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Faster Direct2D drawing</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Multi-threaded drawing</a:t>
            </a:r>
          </a:p>
        </p:txBody>
      </p:sp>
    </p:spTree>
    <p:extLst>
      <p:ext uri="{BB962C8B-B14F-4D97-AF65-F5344CB8AC3E}">
        <p14:creationId xmlns:p14="http://schemas.microsoft.com/office/powerpoint/2010/main" val="1287108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914400"/>
          </a:xfrm>
        </p:spPr>
        <p:txBody>
          <a:bodyPr/>
          <a:lstStyle/>
          <a:p>
            <a:r>
              <a:rPr lang="en-US" dirty="0" smtClean="0"/>
              <a:t>New for </a:t>
            </a:r>
            <a:r>
              <a:rPr lang="en-US" dirty="0" err="1" smtClean="0"/>
              <a:t>SurfaceImageSource</a:t>
            </a:r>
            <a:r>
              <a:rPr lang="en-US" dirty="0" smtClean="0"/>
              <a:t> in 8.1</a:t>
            </a:r>
            <a:endParaRPr lang="en-US" dirty="0"/>
          </a:p>
        </p:txBody>
      </p:sp>
      <p:sp>
        <p:nvSpPr>
          <p:cNvPr id="6" name="Text Placeholder 1"/>
          <p:cNvSpPr txBox="1">
            <a:spLocks/>
          </p:cNvSpPr>
          <p:nvPr/>
        </p:nvSpPr>
        <p:spPr>
          <a:xfrm>
            <a:off x="636299" y="1472974"/>
            <a:ext cx="9967642" cy="1567088"/>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1. Faster Direct2D drawing</a:t>
            </a:r>
          </a:p>
          <a:p>
            <a:pPr marL="342900" lvl="2" indent="-342900"/>
            <a:r>
              <a:rPr lang="en-US" sz="2000" dirty="0" smtClean="0">
                <a:gradFill>
                  <a:gsLst>
                    <a:gs pos="0">
                      <a:srgbClr val="FFFFFF"/>
                    </a:gs>
                    <a:gs pos="100000">
                      <a:srgbClr val="FFFFFF"/>
                    </a:gs>
                  </a:gsLst>
                  <a:lin ang="5400000" scaled="0"/>
                </a:gradFill>
              </a:rPr>
              <a:t>Draw with a Direct2D </a:t>
            </a:r>
            <a:r>
              <a:rPr lang="en-US" sz="2000" dirty="0" err="1" smtClean="0">
                <a:gradFill>
                  <a:gsLst>
                    <a:gs pos="0">
                      <a:srgbClr val="FFFFFF"/>
                    </a:gs>
                    <a:gs pos="100000">
                      <a:srgbClr val="FFFFFF"/>
                    </a:gs>
                  </a:gsLst>
                  <a:lin ang="5400000" scaled="0"/>
                </a:gradFill>
              </a:rPr>
              <a:t>DeviceContext</a:t>
            </a:r>
            <a:r>
              <a:rPr lang="en-US" sz="2000" dirty="0" smtClean="0">
                <a:gradFill>
                  <a:gsLst>
                    <a:gs pos="0">
                      <a:srgbClr val="FFFFFF"/>
                    </a:gs>
                    <a:gs pos="100000">
                      <a:srgbClr val="FFFFFF"/>
                    </a:gs>
                  </a:gsLst>
                  <a:lin ang="5400000" scaled="0"/>
                </a:gradFill>
              </a:rPr>
              <a:t> directly</a:t>
            </a:r>
          </a:p>
          <a:p>
            <a:pPr marL="342900" lvl="2" indent="-342900"/>
            <a:r>
              <a:rPr lang="en-US" sz="2000" dirty="0" smtClean="0">
                <a:gradFill>
                  <a:gsLst>
                    <a:gs pos="0">
                      <a:srgbClr val="FFFFFF"/>
                    </a:gs>
                    <a:gs pos="100000">
                      <a:srgbClr val="FFFFFF"/>
                    </a:gs>
                  </a:gsLst>
                  <a:lin ang="5400000" scaled="0"/>
                </a:gradFill>
              </a:rPr>
              <a:t>Faster drawing to multiple </a:t>
            </a:r>
            <a:r>
              <a:rPr lang="en-US" sz="2000" dirty="0" err="1" smtClean="0">
                <a:gradFill>
                  <a:gsLst>
                    <a:gs pos="0">
                      <a:srgbClr val="FFFFFF"/>
                    </a:gs>
                    <a:gs pos="100000">
                      <a:srgbClr val="FFFFFF"/>
                    </a:gs>
                  </a:gsLst>
                  <a:lin ang="5400000" scaled="0"/>
                </a:gradFill>
              </a:rPr>
              <a:t>SurfaceImageSource</a:t>
            </a:r>
            <a:r>
              <a:rPr lang="en-US" sz="2000" dirty="0" smtClean="0">
                <a:gradFill>
                  <a:gsLst>
                    <a:gs pos="0">
                      <a:srgbClr val="FFFFFF"/>
                    </a:gs>
                    <a:gs pos="100000">
                      <a:srgbClr val="FFFFFF"/>
                    </a:gs>
                  </a:gsLst>
                  <a:lin ang="5400000" scaled="0"/>
                </a:gradFill>
              </a:rPr>
              <a:t> objects</a:t>
            </a:r>
          </a:p>
          <a:p>
            <a:pPr marL="342900" lvl="2" indent="-342900"/>
            <a:r>
              <a:rPr lang="en-US" sz="2000" dirty="0" smtClean="0">
                <a:gradFill>
                  <a:gsLst>
                    <a:gs pos="0">
                      <a:srgbClr val="FFFFFF"/>
                    </a:gs>
                    <a:gs pos="100000">
                      <a:srgbClr val="FFFFFF"/>
                    </a:gs>
                  </a:gsLst>
                  <a:lin ang="5400000" scaled="0"/>
                </a:gradFill>
              </a:rPr>
              <a:t>Examples: thumbnail generation </a:t>
            </a:r>
          </a:p>
        </p:txBody>
      </p:sp>
      <p:grpSp>
        <p:nvGrpSpPr>
          <p:cNvPr id="8" name="Group 7"/>
          <p:cNvGrpSpPr/>
          <p:nvPr/>
        </p:nvGrpSpPr>
        <p:grpSpPr>
          <a:xfrm>
            <a:off x="339724" y="3853267"/>
            <a:ext cx="5691768" cy="2302065"/>
            <a:chOff x="339724" y="3853267"/>
            <a:chExt cx="5691768" cy="2302065"/>
          </a:xfrm>
        </p:grpSpPr>
        <p:sp>
          <p:nvSpPr>
            <p:cNvPr id="4" name="Rectangle 3"/>
            <p:cNvSpPr/>
            <p:nvPr/>
          </p:nvSpPr>
          <p:spPr bwMode="auto">
            <a:xfrm>
              <a:off x="2111466" y="5696353"/>
              <a:ext cx="604590" cy="4572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Flush</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1187542" y="5696353"/>
              <a:ext cx="92392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Work</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339724" y="5750996"/>
              <a:ext cx="633507"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D2D</a:t>
              </a:r>
            </a:p>
          </p:txBody>
        </p:sp>
        <p:cxnSp>
          <p:nvCxnSpPr>
            <p:cNvPr id="23" name="Straight Arrow Connector 22"/>
            <p:cNvCxnSpPr>
              <a:endCxn id="13" idx="0"/>
            </p:cNvCxnSpPr>
            <p:nvPr/>
          </p:nvCxnSpPr>
          <p:spPr>
            <a:xfrm>
              <a:off x="1649504" y="5243618"/>
              <a:ext cx="1"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48505" y="4572179"/>
              <a:ext cx="1173200" cy="584775"/>
            </a:xfrm>
            <a:prstGeom prst="rect">
              <a:avLst/>
            </a:prstGeom>
            <a:noFill/>
          </p:spPr>
          <p:txBody>
            <a:bodyPr wrap="square" rtlCol="0">
              <a:spAutoFit/>
            </a:bodyPr>
            <a:lstStyle/>
            <a:p>
              <a:r>
                <a:rPr lang="en-US" sz="1600" dirty="0" smtClean="0">
                  <a:gradFill>
                    <a:gsLst>
                      <a:gs pos="0">
                        <a:srgbClr val="FFFFFF"/>
                      </a:gs>
                      <a:gs pos="100000">
                        <a:srgbClr val="FFFFFF"/>
                      </a:gs>
                    </a:gsLst>
                    <a:lin ang="5400000" scaled="0"/>
                  </a:gradFill>
                </a:rPr>
                <a:t>App Draws Surface 1</a:t>
              </a:r>
            </a:p>
          </p:txBody>
        </p:sp>
        <p:sp>
          <p:nvSpPr>
            <p:cNvPr id="34" name="Text Placeholder 1"/>
            <p:cNvSpPr txBox="1">
              <a:spLocks/>
            </p:cNvSpPr>
            <p:nvPr/>
          </p:nvSpPr>
          <p:spPr>
            <a:xfrm>
              <a:off x="339724" y="3853267"/>
              <a:ext cx="1916113" cy="533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gradFill>
                    <a:gsLst>
                      <a:gs pos="0">
                        <a:srgbClr val="FFFFFF"/>
                      </a:gs>
                      <a:gs pos="100000">
                        <a:srgbClr val="FFFFFF"/>
                      </a:gs>
                    </a:gsLst>
                    <a:lin ang="5400000" scaled="0"/>
                  </a:gradFill>
                </a:rPr>
                <a:t>No batching</a:t>
              </a:r>
            </a:p>
          </p:txBody>
        </p:sp>
        <p:sp>
          <p:nvSpPr>
            <p:cNvPr id="56" name="Rectangle 55"/>
            <p:cNvSpPr/>
            <p:nvPr/>
          </p:nvSpPr>
          <p:spPr bwMode="auto">
            <a:xfrm>
              <a:off x="3739590" y="5698132"/>
              <a:ext cx="635056" cy="4572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Flush</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2815666" y="5698132"/>
              <a:ext cx="92392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Work</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8" name="Straight Arrow Connector 57"/>
            <p:cNvCxnSpPr>
              <a:endCxn id="57" idx="0"/>
            </p:cNvCxnSpPr>
            <p:nvPr/>
          </p:nvCxnSpPr>
          <p:spPr>
            <a:xfrm>
              <a:off x="3277628" y="5245397"/>
              <a:ext cx="1"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805352" y="4563249"/>
              <a:ext cx="1173200" cy="584775"/>
            </a:xfrm>
            <a:prstGeom prst="rect">
              <a:avLst/>
            </a:prstGeom>
            <a:noFill/>
          </p:spPr>
          <p:txBody>
            <a:bodyPr wrap="square" rtlCol="0">
              <a:spAutoFit/>
            </a:bodyPr>
            <a:lstStyle/>
            <a:p>
              <a:r>
                <a:rPr lang="en-US" sz="1600" dirty="0" smtClean="0">
                  <a:gradFill>
                    <a:gsLst>
                      <a:gs pos="0">
                        <a:srgbClr val="FFFFFF"/>
                      </a:gs>
                      <a:gs pos="100000">
                        <a:srgbClr val="FFFFFF"/>
                      </a:gs>
                    </a:gsLst>
                    <a:lin ang="5400000" scaled="0"/>
                  </a:gradFill>
                </a:rPr>
                <a:t>App Draws Surface 2</a:t>
              </a:r>
            </a:p>
          </p:txBody>
        </p:sp>
        <p:sp>
          <p:nvSpPr>
            <p:cNvPr id="60" name="Rectangle 59"/>
            <p:cNvSpPr/>
            <p:nvPr/>
          </p:nvSpPr>
          <p:spPr bwMode="auto">
            <a:xfrm>
              <a:off x="5396437" y="5696353"/>
              <a:ext cx="635055" cy="4572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Flush</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4472513" y="5696353"/>
              <a:ext cx="92392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Work</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62" name="Straight Arrow Connector 61"/>
            <p:cNvCxnSpPr>
              <a:endCxn id="61" idx="0"/>
            </p:cNvCxnSpPr>
            <p:nvPr/>
          </p:nvCxnSpPr>
          <p:spPr>
            <a:xfrm>
              <a:off x="4934475" y="5243618"/>
              <a:ext cx="1"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462199" y="4561470"/>
              <a:ext cx="1173200" cy="584775"/>
            </a:xfrm>
            <a:prstGeom prst="rect">
              <a:avLst/>
            </a:prstGeom>
            <a:noFill/>
          </p:spPr>
          <p:txBody>
            <a:bodyPr wrap="square" rtlCol="0">
              <a:spAutoFit/>
            </a:bodyPr>
            <a:lstStyle/>
            <a:p>
              <a:r>
                <a:rPr lang="en-US" sz="1600" dirty="0" smtClean="0">
                  <a:gradFill>
                    <a:gsLst>
                      <a:gs pos="0">
                        <a:srgbClr val="FFFFFF"/>
                      </a:gs>
                      <a:gs pos="100000">
                        <a:srgbClr val="FFFFFF"/>
                      </a:gs>
                    </a:gsLst>
                    <a:lin ang="5400000" scaled="0"/>
                  </a:gradFill>
                </a:rPr>
                <a:t>App Draws Surface 3</a:t>
              </a:r>
            </a:p>
          </p:txBody>
        </p:sp>
      </p:grpSp>
      <p:grpSp>
        <p:nvGrpSpPr>
          <p:cNvPr id="2" name="Group 1"/>
          <p:cNvGrpSpPr/>
          <p:nvPr/>
        </p:nvGrpSpPr>
        <p:grpSpPr>
          <a:xfrm>
            <a:off x="7158067" y="4064905"/>
            <a:ext cx="4698970" cy="2088648"/>
            <a:chOff x="7158067" y="4064905"/>
            <a:chExt cx="4698970" cy="2088648"/>
          </a:xfrm>
        </p:grpSpPr>
        <p:sp>
          <p:nvSpPr>
            <p:cNvPr id="65" name="Rectangle 64"/>
            <p:cNvSpPr/>
            <p:nvPr/>
          </p:nvSpPr>
          <p:spPr bwMode="auto">
            <a:xfrm>
              <a:off x="8010531" y="5696353"/>
              <a:ext cx="92392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Work</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6" name="TextBox 65"/>
            <p:cNvSpPr txBox="1"/>
            <p:nvPr/>
          </p:nvSpPr>
          <p:spPr>
            <a:xfrm>
              <a:off x="7158067" y="5750996"/>
              <a:ext cx="633507"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D2D</a:t>
              </a:r>
            </a:p>
          </p:txBody>
        </p:sp>
        <p:cxnSp>
          <p:nvCxnSpPr>
            <p:cNvPr id="67" name="Straight Arrow Connector 66"/>
            <p:cNvCxnSpPr>
              <a:endCxn id="65" idx="0"/>
            </p:cNvCxnSpPr>
            <p:nvPr/>
          </p:nvCxnSpPr>
          <p:spPr>
            <a:xfrm>
              <a:off x="8472493" y="5243618"/>
              <a:ext cx="1"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957019" y="4603532"/>
              <a:ext cx="1173200" cy="584775"/>
            </a:xfrm>
            <a:prstGeom prst="rect">
              <a:avLst/>
            </a:prstGeom>
            <a:noFill/>
          </p:spPr>
          <p:txBody>
            <a:bodyPr wrap="square" rtlCol="0">
              <a:spAutoFit/>
            </a:bodyPr>
            <a:lstStyle/>
            <a:p>
              <a:r>
                <a:rPr lang="en-US" sz="1600" dirty="0" smtClean="0">
                  <a:gradFill>
                    <a:gsLst>
                      <a:gs pos="0">
                        <a:srgbClr val="FFFFFF"/>
                      </a:gs>
                      <a:gs pos="100000">
                        <a:srgbClr val="FFFFFF"/>
                      </a:gs>
                    </a:gsLst>
                    <a:lin ang="5400000" scaled="0"/>
                  </a:gradFill>
                </a:rPr>
                <a:t>App Draws Surface 1</a:t>
              </a:r>
            </a:p>
          </p:txBody>
        </p:sp>
        <p:sp>
          <p:nvSpPr>
            <p:cNvPr id="69" name="Text Placeholder 1"/>
            <p:cNvSpPr txBox="1">
              <a:spLocks/>
            </p:cNvSpPr>
            <p:nvPr/>
          </p:nvSpPr>
          <p:spPr>
            <a:xfrm>
              <a:off x="7158067" y="4064905"/>
              <a:ext cx="4698970" cy="533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gradFill>
                    <a:gsLst>
                      <a:gs pos="0">
                        <a:srgbClr val="FFFFFF"/>
                      </a:gs>
                      <a:gs pos="100000">
                        <a:srgbClr val="FFFFFF"/>
                      </a:gs>
                    </a:gsLst>
                    <a:lin ang="5400000" scaled="0"/>
                  </a:gradFill>
                </a:rPr>
                <a:t>With D2D device context/batching</a:t>
              </a:r>
            </a:p>
          </p:txBody>
        </p:sp>
        <p:sp>
          <p:nvSpPr>
            <p:cNvPr id="71" name="Rectangle 70"/>
            <p:cNvSpPr/>
            <p:nvPr/>
          </p:nvSpPr>
          <p:spPr bwMode="auto">
            <a:xfrm>
              <a:off x="9074180" y="5696353"/>
              <a:ext cx="92392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Work</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72" name="Straight Arrow Connector 71"/>
            <p:cNvCxnSpPr>
              <a:endCxn id="71" idx="0"/>
            </p:cNvCxnSpPr>
            <p:nvPr/>
          </p:nvCxnSpPr>
          <p:spPr>
            <a:xfrm>
              <a:off x="9536142" y="5243618"/>
              <a:ext cx="1"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074180" y="4604401"/>
              <a:ext cx="1173200" cy="584775"/>
            </a:xfrm>
            <a:prstGeom prst="rect">
              <a:avLst/>
            </a:prstGeom>
            <a:noFill/>
          </p:spPr>
          <p:txBody>
            <a:bodyPr wrap="square" rtlCol="0">
              <a:spAutoFit/>
            </a:bodyPr>
            <a:lstStyle/>
            <a:p>
              <a:r>
                <a:rPr lang="en-US" sz="1600" dirty="0" smtClean="0">
                  <a:gradFill>
                    <a:gsLst>
                      <a:gs pos="0">
                        <a:srgbClr val="FFFFFF"/>
                      </a:gs>
                      <a:gs pos="100000">
                        <a:srgbClr val="FFFFFF"/>
                      </a:gs>
                    </a:gsLst>
                    <a:lin ang="5400000" scaled="0"/>
                  </a:gradFill>
                </a:rPr>
                <a:t>App Draws Surface 2</a:t>
              </a:r>
            </a:p>
          </p:txBody>
        </p:sp>
        <p:sp>
          <p:nvSpPr>
            <p:cNvPr id="74" name="Rectangle 73"/>
            <p:cNvSpPr/>
            <p:nvPr/>
          </p:nvSpPr>
          <p:spPr bwMode="auto">
            <a:xfrm>
              <a:off x="11209778" y="5696353"/>
              <a:ext cx="647259" cy="4572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Flush</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0141979" y="5696353"/>
              <a:ext cx="92392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Work</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76" name="Straight Arrow Connector 75"/>
            <p:cNvCxnSpPr>
              <a:endCxn id="75" idx="0"/>
            </p:cNvCxnSpPr>
            <p:nvPr/>
          </p:nvCxnSpPr>
          <p:spPr>
            <a:xfrm>
              <a:off x="10603941" y="5243618"/>
              <a:ext cx="1"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186998" y="4603532"/>
              <a:ext cx="1173200" cy="584775"/>
            </a:xfrm>
            <a:prstGeom prst="rect">
              <a:avLst/>
            </a:prstGeom>
            <a:noFill/>
          </p:spPr>
          <p:txBody>
            <a:bodyPr wrap="square" rtlCol="0">
              <a:spAutoFit/>
            </a:bodyPr>
            <a:lstStyle/>
            <a:p>
              <a:r>
                <a:rPr lang="en-US" sz="1600" dirty="0" smtClean="0">
                  <a:gradFill>
                    <a:gsLst>
                      <a:gs pos="0">
                        <a:srgbClr val="FFFFFF"/>
                      </a:gs>
                      <a:gs pos="100000">
                        <a:srgbClr val="FFFFFF"/>
                      </a:gs>
                    </a:gsLst>
                    <a:lin ang="5400000" scaled="0"/>
                  </a:gradFill>
                </a:rPr>
                <a:t>App Draws Surface 3</a:t>
              </a:r>
            </a:p>
          </p:txBody>
        </p:sp>
      </p:grpSp>
    </p:spTree>
    <p:extLst>
      <p:ext uri="{BB962C8B-B14F-4D97-AF65-F5344CB8AC3E}">
        <p14:creationId xmlns:p14="http://schemas.microsoft.com/office/powerpoint/2010/main" val="14642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SurfaceImageSource</a:t>
            </a:r>
            <a:endParaRPr lang="en-US" dirty="0"/>
          </a:p>
        </p:txBody>
      </p:sp>
      <p:sp>
        <p:nvSpPr>
          <p:cNvPr id="3" name="Content Placeholder 2"/>
          <p:cNvSpPr>
            <a:spLocks noGrp="1"/>
          </p:cNvSpPr>
          <p:nvPr>
            <p:ph sz="quarter" idx="14"/>
          </p:nvPr>
        </p:nvSpPr>
        <p:spPr>
          <a:xfrm>
            <a:off x="274637" y="1363662"/>
            <a:ext cx="8077200" cy="5029201"/>
          </a:xfrm>
        </p:spPr>
        <p:txBody>
          <a:bodyPr>
            <a:normAutofit fontScale="92500" lnSpcReduction="10000"/>
          </a:bodyPr>
          <a:lstStyle/>
          <a:p>
            <a:r>
              <a:rPr lang="en-US" dirty="0"/>
              <a:t>interface </a:t>
            </a:r>
            <a:r>
              <a:rPr lang="en-US" b="1" u="sng" dirty="0" smtClean="0"/>
              <a:t>ISurfaceImageSourceNativeWithD2D</a:t>
            </a:r>
            <a:r>
              <a:rPr lang="en-US" dirty="0" smtClean="0"/>
              <a:t>: </a:t>
            </a:r>
            <a:r>
              <a:rPr lang="en-US" dirty="0" err="1"/>
              <a:t>IUnknown</a:t>
            </a:r>
            <a:endParaRPr lang="en-US" dirty="0"/>
          </a:p>
          <a:p>
            <a:r>
              <a:rPr lang="en-US" dirty="0"/>
              <a:t>{</a:t>
            </a:r>
          </a:p>
          <a:p>
            <a:r>
              <a:rPr lang="en-US" dirty="0" smtClean="0"/>
              <a:t>	</a:t>
            </a:r>
            <a:r>
              <a:rPr lang="en-US" b="1" dirty="0" err="1" smtClean="0">
                <a:solidFill>
                  <a:schemeClr val="bg1"/>
                </a:solidFill>
              </a:rPr>
              <a:t>SetDevice</a:t>
            </a:r>
            <a:r>
              <a:rPr lang="en-US" dirty="0" smtClean="0"/>
              <a:t>(</a:t>
            </a:r>
            <a:r>
              <a:rPr lang="en-US" dirty="0" err="1" smtClean="0"/>
              <a:t>IUnknown</a:t>
            </a:r>
            <a:r>
              <a:rPr lang="en-US" dirty="0"/>
              <a:t>* device);</a:t>
            </a:r>
          </a:p>
          <a:p>
            <a:r>
              <a:rPr lang="en-US" dirty="0" smtClean="0"/>
              <a:t>	</a:t>
            </a:r>
            <a:r>
              <a:rPr lang="en-US" b="1" dirty="0" err="1" smtClean="0">
                <a:solidFill>
                  <a:schemeClr val="bg1"/>
                </a:solidFill>
              </a:rPr>
              <a:t>BeginDraw</a:t>
            </a:r>
            <a:r>
              <a:rPr lang="en-US" dirty="0" smtClean="0"/>
              <a:t>(</a:t>
            </a:r>
            <a:r>
              <a:rPr lang="en-US" dirty="0" smtClean="0">
                <a:solidFill>
                  <a:schemeClr val="accent3">
                    <a:lumMod val="50000"/>
                  </a:schemeClr>
                </a:solidFill>
              </a:rPr>
              <a:t>RECT</a:t>
            </a:r>
            <a:r>
              <a:rPr lang="en-US" dirty="0" smtClean="0"/>
              <a:t> </a:t>
            </a:r>
            <a:r>
              <a:rPr lang="en-US" dirty="0" err="1"/>
              <a:t>updateRect</a:t>
            </a:r>
            <a:r>
              <a:rPr lang="en-US" dirty="0"/>
              <a:t>, </a:t>
            </a:r>
          </a:p>
          <a:p>
            <a:r>
              <a:rPr lang="en-US" dirty="0"/>
              <a:t>		 </a:t>
            </a:r>
            <a:r>
              <a:rPr lang="en-US" dirty="0" smtClean="0"/>
              <a:t>   </a:t>
            </a:r>
            <a:r>
              <a:rPr lang="en-US" dirty="0" smtClean="0">
                <a:solidFill>
                  <a:schemeClr val="accent3">
                    <a:lumMod val="50000"/>
                  </a:schemeClr>
                </a:solidFill>
              </a:rPr>
              <a:t>REFIID </a:t>
            </a:r>
            <a:r>
              <a:rPr lang="en-US" dirty="0" err="1" smtClean="0">
                <a:solidFill>
                  <a:schemeClr val="accent3">
                    <a:lumMod val="50000"/>
                  </a:schemeClr>
                </a:solidFill>
              </a:rPr>
              <a:t>iid</a:t>
            </a:r>
            <a:r>
              <a:rPr lang="en-US" dirty="0" smtClean="0">
                <a:solidFill>
                  <a:schemeClr val="accent3">
                    <a:lumMod val="50000"/>
                  </a:schemeClr>
                </a:solidFill>
              </a:rPr>
              <a:t>,</a:t>
            </a:r>
          </a:p>
          <a:p>
            <a:r>
              <a:rPr lang="en-US" dirty="0">
                <a:solidFill>
                  <a:schemeClr val="accent3">
                    <a:lumMod val="50000"/>
                  </a:schemeClr>
                </a:solidFill>
              </a:rPr>
              <a:t>	</a:t>
            </a:r>
            <a:r>
              <a:rPr lang="en-US" dirty="0" smtClean="0">
                <a:solidFill>
                  <a:schemeClr val="accent3">
                    <a:lumMod val="50000"/>
                  </a:schemeClr>
                </a:solidFill>
              </a:rPr>
              <a:t>	    void **</a:t>
            </a:r>
            <a:r>
              <a:rPr lang="en-US" dirty="0" err="1" smtClean="0">
                <a:solidFill>
                  <a:schemeClr val="accent3">
                    <a:lumMod val="50000"/>
                  </a:schemeClr>
                </a:solidFill>
              </a:rPr>
              <a:t>updateObject</a:t>
            </a:r>
            <a:endParaRPr lang="en-US" dirty="0"/>
          </a:p>
          <a:p>
            <a:r>
              <a:rPr lang="en-US" dirty="0"/>
              <a:t>		 </a:t>
            </a:r>
            <a:r>
              <a:rPr lang="en-US" dirty="0" smtClean="0"/>
              <a:t>   </a:t>
            </a:r>
            <a:r>
              <a:rPr lang="en-US" dirty="0" smtClean="0">
                <a:solidFill>
                  <a:schemeClr val="accent3">
                    <a:lumMod val="50000"/>
                  </a:schemeClr>
                </a:solidFill>
              </a:rPr>
              <a:t>POINT</a:t>
            </a:r>
            <a:r>
              <a:rPr lang="en-US" dirty="0"/>
              <a:t>* </a:t>
            </a:r>
            <a:r>
              <a:rPr lang="en-US" dirty="0" smtClean="0"/>
              <a:t>offset);</a:t>
            </a:r>
          </a:p>
          <a:p>
            <a:r>
              <a:rPr lang="en-US" b="1" dirty="0" smtClean="0"/>
              <a:t>	</a:t>
            </a:r>
            <a:r>
              <a:rPr lang="en-US" b="1" dirty="0" err="1" smtClean="0">
                <a:solidFill>
                  <a:schemeClr val="bg1"/>
                </a:solidFill>
              </a:rPr>
              <a:t>EndDraw</a:t>
            </a:r>
            <a:r>
              <a:rPr lang="en-US" dirty="0" smtClean="0"/>
              <a:t>();</a:t>
            </a:r>
          </a:p>
          <a:p>
            <a:r>
              <a:rPr lang="en-US" b="1" dirty="0" smtClean="0">
                <a:solidFill>
                  <a:schemeClr val="bg1"/>
                </a:solidFill>
              </a:rPr>
              <a:t>	</a:t>
            </a:r>
            <a:r>
              <a:rPr lang="en-US" b="1" dirty="0" err="1" smtClean="0">
                <a:solidFill>
                  <a:schemeClr val="bg1"/>
                </a:solidFill>
              </a:rPr>
              <a:t>SuspendDraw</a:t>
            </a:r>
            <a:r>
              <a:rPr lang="en-US" dirty="0"/>
              <a:t>();</a:t>
            </a:r>
          </a:p>
          <a:p>
            <a:r>
              <a:rPr lang="en-US" b="1" dirty="0"/>
              <a:t>	</a:t>
            </a:r>
            <a:r>
              <a:rPr lang="en-US" b="1" dirty="0" err="1">
                <a:solidFill>
                  <a:schemeClr val="bg1"/>
                </a:solidFill>
              </a:rPr>
              <a:t>ResumeDraw</a:t>
            </a:r>
            <a:r>
              <a:rPr lang="en-US" dirty="0"/>
              <a:t>();</a:t>
            </a:r>
          </a:p>
          <a:p>
            <a:r>
              <a:rPr lang="en-US" dirty="0" smtClean="0"/>
              <a:t>}</a:t>
            </a:r>
            <a:endParaRPr lang="en-US" dirty="0"/>
          </a:p>
        </p:txBody>
      </p:sp>
      <p:sp>
        <p:nvSpPr>
          <p:cNvPr id="7" name="Rectangle 6"/>
          <p:cNvSpPr/>
          <p:nvPr/>
        </p:nvSpPr>
        <p:spPr>
          <a:xfrm>
            <a:off x="6675437" y="1973262"/>
            <a:ext cx="5715000" cy="3477875"/>
          </a:xfrm>
          <a:prstGeom prst="rect">
            <a:avLst/>
          </a:prstGeom>
        </p:spPr>
        <p:txBody>
          <a:bodyPr wrap="square">
            <a:spAutoFit/>
          </a:bodyPr>
          <a:lstStyle/>
          <a:p>
            <a:pPr marL="342900" lvl="2" indent="-342900"/>
            <a:r>
              <a:rPr lang="en-US" sz="2000" dirty="0" err="1" smtClean="0">
                <a:solidFill>
                  <a:srgbClr val="000000"/>
                </a:solidFill>
                <a:latin typeface="Consolas" panose="020B0609020204030204" pitchFamily="49" charset="0"/>
                <a:cs typeface="Consolas" panose="020B0609020204030204" pitchFamily="49" charset="0"/>
              </a:rPr>
              <a:t>iid</a:t>
            </a:r>
            <a:r>
              <a:rPr lang="en-US" sz="2000" dirty="0" smtClean="0">
                <a:solidFill>
                  <a:srgbClr val="000000"/>
                </a:solidFill>
                <a:latin typeface="Consolas" panose="020B0609020204030204" pitchFamily="49" charset="0"/>
                <a:cs typeface="Consolas" panose="020B0609020204030204" pitchFamily="49" charset="0"/>
              </a:rPr>
              <a:t> can be either: </a:t>
            </a:r>
          </a:p>
          <a:p>
            <a:pPr marL="342900" lvl="2" indent="-342900"/>
            <a:endParaRPr lang="en-US" sz="2000" dirty="0" smtClean="0">
              <a:solidFill>
                <a:srgbClr val="000000"/>
              </a:solidFill>
              <a:latin typeface="Consolas" panose="020B0609020204030204" pitchFamily="49" charset="0"/>
              <a:cs typeface="Consolas" panose="020B0609020204030204" pitchFamily="49" charset="0"/>
            </a:endParaRPr>
          </a:p>
          <a:p>
            <a:pPr marL="342900" lvl="2" indent="-342900"/>
            <a:r>
              <a:rPr lang="en-US" sz="2000" dirty="0" smtClean="0">
                <a:solidFill>
                  <a:srgbClr val="000000"/>
                </a:solidFill>
                <a:latin typeface="Consolas" panose="020B0609020204030204" pitchFamily="49" charset="0"/>
                <a:cs typeface="Consolas" panose="020B0609020204030204" pitchFamily="49" charset="0"/>
              </a:rPr>
              <a:t>For using D3D:</a:t>
            </a:r>
          </a:p>
          <a:p>
            <a:pPr marL="0" lvl="2"/>
            <a:r>
              <a:rPr lang="en-US" sz="2000" dirty="0" smtClean="0">
                <a:solidFill>
                  <a:srgbClr val="000000"/>
                </a:solidFill>
                <a:latin typeface="Consolas" panose="020B0609020204030204" pitchFamily="49" charset="0"/>
                <a:cs typeface="Consolas" panose="020B0609020204030204" pitchFamily="49" charset="0"/>
              </a:rPr>
              <a:t>__</a:t>
            </a:r>
            <a:r>
              <a:rPr lang="en-US" sz="2000" dirty="0" err="1">
                <a:solidFill>
                  <a:srgbClr val="000000"/>
                </a:solidFill>
                <a:latin typeface="Consolas" panose="020B0609020204030204" pitchFamily="49" charset="0"/>
                <a:cs typeface="Consolas" panose="020B0609020204030204" pitchFamily="49" charset="0"/>
              </a:rPr>
              <a:t>uuidof</a:t>
            </a:r>
            <a:r>
              <a:rPr lang="en-US" sz="2000" dirty="0">
                <a:solidFill>
                  <a:srgbClr val="000000"/>
                </a:solidFill>
                <a:latin typeface="Consolas" panose="020B0609020204030204" pitchFamily="49" charset="0"/>
                <a:cs typeface="Consolas" panose="020B0609020204030204" pitchFamily="49" charset="0"/>
              </a:rPr>
              <a:t>(</a:t>
            </a:r>
            <a:r>
              <a:rPr lang="en-US" sz="2000" dirty="0" err="1">
                <a:solidFill>
                  <a:srgbClr val="000000"/>
                </a:solidFill>
                <a:latin typeface="Consolas" panose="020B0609020204030204" pitchFamily="49" charset="0"/>
                <a:cs typeface="Consolas" panose="020B0609020204030204" pitchFamily="49" charset="0"/>
              </a:rPr>
              <a:t>IDXGISurface</a:t>
            </a:r>
            <a:r>
              <a:rPr lang="en-US" sz="2000" dirty="0" smtClean="0">
                <a:solidFill>
                  <a:srgbClr val="000000"/>
                </a:solidFill>
                <a:latin typeface="Consolas" panose="020B0609020204030204" pitchFamily="49" charset="0"/>
                <a:cs typeface="Consolas" panose="020B0609020204030204" pitchFamily="49" charset="0"/>
              </a:rPr>
              <a:t>)</a:t>
            </a:r>
          </a:p>
          <a:p>
            <a:pPr marL="0" lvl="2"/>
            <a:r>
              <a:rPr lang="en-US" sz="2000" dirty="0" smtClean="0">
                <a:solidFill>
                  <a:srgbClr val="000000"/>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 </a:t>
            </a:r>
            <a:r>
              <a:rPr lang="en-US" sz="2000" dirty="0" smtClean="0">
                <a:solidFill>
                  <a:srgbClr val="000000"/>
                </a:solidFill>
                <a:latin typeface="Consolas" panose="020B0609020204030204" pitchFamily="49" charset="0"/>
                <a:cs typeface="Consolas" panose="020B0609020204030204" pitchFamily="49" charset="0"/>
                <a:sym typeface="Wingdings" panose="05000000000000000000" pitchFamily="2" charset="2"/>
              </a:rPr>
              <a:t> </a:t>
            </a:r>
            <a:r>
              <a:rPr lang="en-US" sz="2000" dirty="0" smtClean="0">
                <a:solidFill>
                  <a:srgbClr val="000000"/>
                </a:solidFill>
                <a:latin typeface="Consolas" panose="020B0609020204030204" pitchFamily="49" charset="0"/>
                <a:cs typeface="Consolas" panose="020B0609020204030204" pitchFamily="49" charset="0"/>
              </a:rPr>
              <a:t>*</a:t>
            </a:r>
            <a:r>
              <a:rPr lang="en-US" sz="2000" dirty="0" err="1" smtClean="0">
                <a:solidFill>
                  <a:srgbClr val="000000"/>
                </a:solidFill>
                <a:latin typeface="Consolas" panose="020B0609020204030204" pitchFamily="49" charset="0"/>
                <a:cs typeface="Consolas" panose="020B0609020204030204" pitchFamily="49" charset="0"/>
              </a:rPr>
              <a:t>updateObject</a:t>
            </a:r>
            <a:r>
              <a:rPr lang="en-US" sz="2000" dirty="0" smtClean="0">
                <a:solidFill>
                  <a:srgbClr val="000000"/>
                </a:solidFill>
                <a:latin typeface="Consolas" panose="020B0609020204030204" pitchFamily="49" charset="0"/>
                <a:cs typeface="Consolas" panose="020B0609020204030204" pitchFamily="49" charset="0"/>
              </a:rPr>
              <a:t> is </a:t>
            </a:r>
            <a:r>
              <a:rPr lang="en-US" sz="2000" dirty="0" err="1" smtClean="0">
                <a:solidFill>
                  <a:srgbClr val="000000"/>
                </a:solidFill>
                <a:latin typeface="Consolas" panose="020B0609020204030204" pitchFamily="49" charset="0"/>
                <a:cs typeface="Consolas" panose="020B0609020204030204" pitchFamily="49" charset="0"/>
              </a:rPr>
              <a:t>IDXGISurface</a:t>
            </a:r>
            <a:endParaRPr lang="en-US" sz="2000" dirty="0" smtClean="0">
              <a:solidFill>
                <a:srgbClr val="000000"/>
              </a:solidFill>
              <a:latin typeface="Consolas" panose="020B0609020204030204" pitchFamily="49" charset="0"/>
              <a:cs typeface="Consolas" panose="020B0609020204030204" pitchFamily="49" charset="0"/>
            </a:endParaRPr>
          </a:p>
          <a:p>
            <a:pPr marL="0" lvl="2"/>
            <a:endParaRPr lang="en-US" sz="2000" dirty="0" smtClean="0">
              <a:solidFill>
                <a:srgbClr val="000000"/>
              </a:solidFill>
              <a:latin typeface="Consolas" panose="020B0609020204030204" pitchFamily="49" charset="0"/>
              <a:cs typeface="Consolas" panose="020B0609020204030204" pitchFamily="49" charset="0"/>
            </a:endParaRPr>
          </a:p>
          <a:p>
            <a:pPr marL="0" lvl="2"/>
            <a:r>
              <a:rPr lang="en-US" sz="2000" dirty="0" smtClean="0">
                <a:solidFill>
                  <a:srgbClr val="000000"/>
                </a:solidFill>
                <a:latin typeface="Consolas" panose="020B0609020204030204" pitchFamily="49" charset="0"/>
                <a:cs typeface="Consolas" panose="020B0609020204030204" pitchFamily="49" charset="0"/>
              </a:rPr>
              <a:t>For optimized D2D batching:</a:t>
            </a:r>
          </a:p>
          <a:p>
            <a:pPr marL="0" lvl="2"/>
            <a:r>
              <a:rPr lang="en-US" sz="2000" dirty="0" smtClean="0">
                <a:solidFill>
                  <a:srgbClr val="000000"/>
                </a:solidFill>
                <a:latin typeface="Consolas" panose="020B0609020204030204" pitchFamily="49" charset="0"/>
                <a:cs typeface="Consolas" panose="020B0609020204030204" pitchFamily="49" charset="0"/>
              </a:rPr>
              <a:t>__</a:t>
            </a:r>
            <a:r>
              <a:rPr lang="en-US" sz="2000" dirty="0" err="1">
                <a:solidFill>
                  <a:srgbClr val="000000"/>
                </a:solidFill>
                <a:latin typeface="Consolas" panose="020B0609020204030204" pitchFamily="49" charset="0"/>
                <a:cs typeface="Consolas" panose="020B0609020204030204" pitchFamily="49" charset="0"/>
              </a:rPr>
              <a:t>uuidof</a:t>
            </a:r>
            <a:r>
              <a:rPr lang="en-US" sz="2000" dirty="0">
                <a:solidFill>
                  <a:srgbClr val="000000"/>
                </a:solidFill>
                <a:latin typeface="Consolas" panose="020B0609020204030204" pitchFamily="49" charset="0"/>
                <a:cs typeface="Consolas" panose="020B0609020204030204" pitchFamily="49" charset="0"/>
              </a:rPr>
              <a:t>(ID2D1DeviceContext</a:t>
            </a:r>
            <a:r>
              <a:rPr lang="en-US" sz="2000" dirty="0" smtClean="0">
                <a:solidFill>
                  <a:srgbClr val="000000"/>
                </a:solidFill>
                <a:latin typeface="Consolas" panose="020B0609020204030204" pitchFamily="49" charset="0"/>
                <a:cs typeface="Consolas" panose="020B0609020204030204" pitchFamily="49" charset="0"/>
              </a:rPr>
              <a:t>)</a:t>
            </a:r>
          </a:p>
          <a:p>
            <a:pPr marL="0" lvl="2"/>
            <a:r>
              <a:rPr lang="en-US" sz="2000" dirty="0">
                <a:solidFill>
                  <a:srgbClr val="000000"/>
                </a:solidFill>
                <a:latin typeface="Consolas" panose="020B0609020204030204" pitchFamily="49" charset="0"/>
                <a:cs typeface="Consolas" panose="020B0609020204030204" pitchFamily="49" charset="0"/>
                <a:sym typeface="Wingdings" panose="05000000000000000000" pitchFamily="2" charset="2"/>
              </a:rPr>
              <a:t> </a:t>
            </a:r>
            <a:r>
              <a:rPr lang="en-US" sz="2000" dirty="0" smtClean="0">
                <a:solidFill>
                  <a:srgbClr val="000000"/>
                </a:solidFill>
                <a:latin typeface="Consolas" panose="020B0609020204030204" pitchFamily="49" charset="0"/>
                <a:cs typeface="Consolas" panose="020B0609020204030204" pitchFamily="49" charset="0"/>
                <a:sym typeface="Wingdings" panose="05000000000000000000" pitchFamily="2" charset="2"/>
              </a:rPr>
              <a:t>  </a:t>
            </a:r>
            <a:r>
              <a:rPr lang="en-US" sz="2000" dirty="0" smtClean="0">
                <a:solidFill>
                  <a:srgbClr val="000000"/>
                </a:solidFill>
                <a:latin typeface="Consolas" panose="020B0609020204030204" pitchFamily="49" charset="0"/>
                <a:cs typeface="Consolas" panose="020B0609020204030204" pitchFamily="49" charset="0"/>
              </a:rPr>
              <a:t>*</a:t>
            </a:r>
            <a:r>
              <a:rPr lang="en-US" sz="2000" dirty="0" err="1" smtClean="0">
                <a:solidFill>
                  <a:srgbClr val="000000"/>
                </a:solidFill>
                <a:latin typeface="Consolas" panose="020B0609020204030204" pitchFamily="49" charset="0"/>
                <a:cs typeface="Consolas" panose="020B0609020204030204" pitchFamily="49" charset="0"/>
              </a:rPr>
              <a:t>updateObject</a:t>
            </a:r>
            <a:r>
              <a:rPr lang="en-US" sz="2000" dirty="0">
                <a:solidFill>
                  <a:srgbClr val="000000"/>
                </a:solidFill>
                <a:latin typeface="Consolas" panose="020B0609020204030204" pitchFamily="49" charset="0"/>
                <a:cs typeface="Consolas" panose="020B0609020204030204" pitchFamily="49" charset="0"/>
              </a:rPr>
              <a:t> </a:t>
            </a:r>
            <a:r>
              <a:rPr lang="en-US" sz="2000" dirty="0" smtClean="0">
                <a:solidFill>
                  <a:srgbClr val="000000"/>
                </a:solidFill>
                <a:latin typeface="Consolas" panose="020B0609020204030204" pitchFamily="49" charset="0"/>
                <a:cs typeface="Consolas" panose="020B0609020204030204" pitchFamily="49" charset="0"/>
              </a:rPr>
              <a:t>is	ID2D1DeviceContext</a:t>
            </a:r>
          </a:p>
          <a:p>
            <a:pPr marL="342900" lvl="2" indent="-342900">
              <a:buFontTx/>
              <a:buChar char="-"/>
            </a:pPr>
            <a:endParaRPr lang="en-US" sz="2000" dirty="0">
              <a:solidFill>
                <a:srgbClr val="FFFFF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579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914400"/>
          </a:xfrm>
        </p:spPr>
        <p:txBody>
          <a:bodyPr/>
          <a:lstStyle/>
          <a:p>
            <a:r>
              <a:rPr lang="en-US" dirty="0" smtClean="0"/>
              <a:t>New for 8.1 in </a:t>
            </a:r>
            <a:r>
              <a:rPr lang="en-US" dirty="0" err="1" smtClean="0"/>
              <a:t>SurfaceImageSource</a:t>
            </a:r>
            <a:endParaRPr lang="en-US" dirty="0"/>
          </a:p>
        </p:txBody>
      </p:sp>
      <p:sp>
        <p:nvSpPr>
          <p:cNvPr id="7" name="Text Placeholder 1"/>
          <p:cNvSpPr txBox="1">
            <a:spLocks/>
          </p:cNvSpPr>
          <p:nvPr/>
        </p:nvSpPr>
        <p:spPr>
          <a:xfrm>
            <a:off x="655637" y="1408670"/>
            <a:ext cx="4572000" cy="412192"/>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2. Multi-threaded drawing</a:t>
            </a:r>
          </a:p>
        </p:txBody>
      </p:sp>
      <p:grpSp>
        <p:nvGrpSpPr>
          <p:cNvPr id="101" name="Group 100"/>
          <p:cNvGrpSpPr/>
          <p:nvPr/>
        </p:nvGrpSpPr>
        <p:grpSpPr>
          <a:xfrm>
            <a:off x="6197186" y="2263586"/>
            <a:ext cx="5723601" cy="4164714"/>
            <a:chOff x="6197186" y="2263586"/>
            <a:chExt cx="5723601" cy="4164714"/>
          </a:xfrm>
        </p:grpSpPr>
        <p:sp>
          <p:nvSpPr>
            <p:cNvPr id="52" name="TextBox 51"/>
            <p:cNvSpPr txBox="1"/>
            <p:nvPr/>
          </p:nvSpPr>
          <p:spPr>
            <a:xfrm>
              <a:off x="6346911" y="4453781"/>
              <a:ext cx="1306513" cy="369332"/>
            </a:xfrm>
            <a:prstGeom prst="rect">
              <a:avLst/>
            </a:prstGeom>
            <a:noFill/>
          </p:spPr>
          <p:txBody>
            <a:bodyPr wrap="square" rtlCol="0">
              <a:spAutoFit/>
            </a:bodyPr>
            <a:lstStyle/>
            <a:p>
              <a:r>
                <a:rPr lang="en-US" dirty="0" smtClean="0">
                  <a:gradFill>
                    <a:gsLst>
                      <a:gs pos="0">
                        <a:srgbClr val="FFFFFF"/>
                      </a:gs>
                      <a:gs pos="100000">
                        <a:srgbClr val="FFFFFF"/>
                      </a:gs>
                    </a:gsLst>
                    <a:lin ang="5400000" scaled="0"/>
                  </a:gradFill>
                </a:rPr>
                <a:t>UI Thread</a:t>
              </a:r>
            </a:p>
          </p:txBody>
        </p:sp>
        <p:sp>
          <p:nvSpPr>
            <p:cNvPr id="54" name="Rectangle 53"/>
            <p:cNvSpPr/>
            <p:nvPr/>
          </p:nvSpPr>
          <p:spPr bwMode="auto">
            <a:xfrm>
              <a:off x="6197186" y="5189585"/>
              <a:ext cx="145623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Input processing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6197187" y="5862983"/>
              <a:ext cx="145623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Layout, Render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7" name="Straight Arrow Connector 56"/>
            <p:cNvCxnSpPr/>
            <p:nvPr/>
          </p:nvCxnSpPr>
          <p:spPr>
            <a:xfrm>
              <a:off x="6925307" y="5638055"/>
              <a:ext cx="0" cy="22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5" idx="2"/>
            </p:cNvCxnSpPr>
            <p:nvPr/>
          </p:nvCxnSpPr>
          <p:spPr>
            <a:xfrm rot="5400000" flipH="1" flipV="1">
              <a:off x="6833244" y="5076155"/>
              <a:ext cx="1336089" cy="1151968"/>
            </a:xfrm>
            <a:prstGeom prst="bentConnector3">
              <a:avLst>
                <a:gd name="adj1" fmla="val -17110"/>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flipV="1">
              <a:off x="6925308" y="4984094"/>
              <a:ext cx="1151963" cy="2141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auto">
            <a:xfrm>
              <a:off x="9647237" y="5198294"/>
              <a:ext cx="1456235" cy="766896"/>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Application rendering code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TextBox 62"/>
            <p:cNvSpPr txBox="1"/>
            <p:nvPr/>
          </p:nvSpPr>
          <p:spPr>
            <a:xfrm>
              <a:off x="9449842" y="4453782"/>
              <a:ext cx="2470945" cy="369332"/>
            </a:xfrm>
            <a:prstGeom prst="rect">
              <a:avLst/>
            </a:prstGeom>
            <a:noFill/>
          </p:spPr>
          <p:txBody>
            <a:bodyPr wrap="square" rtlCol="0">
              <a:spAutoFit/>
            </a:bodyPr>
            <a:lstStyle/>
            <a:p>
              <a:r>
                <a:rPr lang="en-US" dirty="0" smtClean="0">
                  <a:gradFill>
                    <a:gsLst>
                      <a:gs pos="0">
                        <a:srgbClr val="FFFFFF"/>
                      </a:gs>
                      <a:gs pos="100000">
                        <a:srgbClr val="FFFFFF"/>
                      </a:gs>
                    </a:gsLst>
                    <a:lin ang="5400000" scaled="0"/>
                  </a:gradFill>
                </a:rPr>
                <a:t>App rendering thread</a:t>
              </a:r>
            </a:p>
          </p:txBody>
        </p:sp>
        <p:cxnSp>
          <p:nvCxnSpPr>
            <p:cNvPr id="85" name="Elbow Connector 84"/>
            <p:cNvCxnSpPr>
              <a:stCxn id="60" idx="2"/>
            </p:cNvCxnSpPr>
            <p:nvPr/>
          </p:nvCxnSpPr>
          <p:spPr>
            <a:xfrm rot="16200000" flipH="1">
              <a:off x="10865098" y="5475446"/>
              <a:ext cx="304800" cy="128428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1659642" y="4970254"/>
              <a:ext cx="0" cy="1313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Elbow Connector 90"/>
            <p:cNvCxnSpPr>
              <a:endCxn id="60" idx="0"/>
            </p:cNvCxnSpPr>
            <p:nvPr/>
          </p:nvCxnSpPr>
          <p:spPr>
            <a:xfrm rot="10800000" flipV="1">
              <a:off x="10375356" y="4970254"/>
              <a:ext cx="1284287" cy="228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Left-Right Arrow 93"/>
            <p:cNvSpPr/>
            <p:nvPr/>
          </p:nvSpPr>
          <p:spPr bwMode="auto">
            <a:xfrm>
              <a:off x="8306843" y="5344860"/>
              <a:ext cx="1054716" cy="518124"/>
            </a:xfrm>
            <a:prstGeom prst="leftRightArrow">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5" name="TextBox 94"/>
            <p:cNvSpPr txBox="1"/>
            <p:nvPr/>
          </p:nvSpPr>
          <p:spPr>
            <a:xfrm>
              <a:off x="8209592" y="5905080"/>
              <a:ext cx="1828800" cy="523220"/>
            </a:xfrm>
            <a:prstGeom prst="rect">
              <a:avLst/>
            </a:prstGeom>
            <a:noFill/>
          </p:spPr>
          <p:txBody>
            <a:bodyPr wrap="square" rtlCol="0">
              <a:spAutoFit/>
            </a:bodyPr>
            <a:lstStyle/>
            <a:p>
              <a:r>
                <a:rPr lang="en-US" sz="1400" dirty="0" smtClean="0">
                  <a:gradFill>
                    <a:gsLst>
                      <a:gs pos="0">
                        <a:srgbClr val="FFFFFF"/>
                      </a:gs>
                      <a:gs pos="100000">
                        <a:srgbClr val="FFFFFF"/>
                      </a:gs>
                    </a:gsLst>
                    <a:lin ang="5400000" scaled="0"/>
                  </a:gradFill>
                </a:rPr>
                <a:t>Cross thread communication</a:t>
              </a:r>
            </a:p>
          </p:txBody>
        </p:sp>
        <p:sp>
          <p:nvSpPr>
            <p:cNvPr id="96" name="Text Placeholder 1"/>
            <p:cNvSpPr txBox="1">
              <a:spLocks/>
            </p:cNvSpPr>
            <p:nvPr/>
          </p:nvSpPr>
          <p:spPr>
            <a:xfrm>
              <a:off x="6456994" y="2263586"/>
              <a:ext cx="4572000" cy="1477075"/>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Multi-threaded V/SIS drawing</a:t>
              </a:r>
            </a:p>
            <a:p>
              <a:pPr marL="342900" lvl="2" indent="-342900"/>
              <a:r>
                <a:rPr lang="en-US" sz="2000" dirty="0" smtClean="0">
                  <a:gradFill>
                    <a:gsLst>
                      <a:gs pos="0">
                        <a:srgbClr val="FFFFFF"/>
                      </a:gs>
                      <a:gs pos="100000">
                        <a:srgbClr val="FFFFFF"/>
                      </a:gs>
                    </a:gsLst>
                    <a:lin ang="5400000" scaled="0"/>
                  </a:gradFill>
                </a:rPr>
                <a:t>Expensive app rendering on another thread</a:t>
              </a:r>
              <a:endParaRPr lang="en-US" sz="2000" dirty="0">
                <a:gradFill>
                  <a:gsLst>
                    <a:gs pos="0">
                      <a:srgbClr val="FFFFFF"/>
                    </a:gs>
                    <a:gs pos="100000">
                      <a:srgbClr val="FFFFFF"/>
                    </a:gs>
                  </a:gsLst>
                  <a:lin ang="5400000" scaled="0"/>
                </a:gradFill>
              </a:endParaRPr>
            </a:p>
            <a:p>
              <a:pPr marL="342900" lvl="2" indent="-342900"/>
              <a:r>
                <a:rPr lang="en-US" sz="2000" dirty="0" smtClean="0">
                  <a:gradFill>
                    <a:gsLst>
                      <a:gs pos="0">
                        <a:srgbClr val="FFFFFF"/>
                      </a:gs>
                      <a:gs pos="100000">
                        <a:srgbClr val="FFFFFF"/>
                      </a:gs>
                    </a:gsLst>
                    <a:lin ang="5400000" scaled="0"/>
                  </a:gradFill>
                </a:rPr>
                <a:t>Keeps UI thread responsive</a:t>
              </a:r>
              <a:endParaRPr lang="en-US" sz="2000" dirty="0">
                <a:gradFill>
                  <a:gsLst>
                    <a:gs pos="0">
                      <a:srgbClr val="FFFFFF"/>
                    </a:gs>
                    <a:gs pos="100000">
                      <a:srgbClr val="FFFFFF"/>
                    </a:gs>
                  </a:gsLst>
                  <a:lin ang="5400000" scaled="0"/>
                </a:gradFill>
              </a:endParaRPr>
            </a:p>
            <a:p>
              <a:endParaRPr lang="en-US" sz="2000" dirty="0" smtClean="0">
                <a:gradFill>
                  <a:gsLst>
                    <a:gs pos="0">
                      <a:srgbClr val="FFFFFF"/>
                    </a:gs>
                    <a:gs pos="100000">
                      <a:srgbClr val="FFFFFF"/>
                    </a:gs>
                  </a:gsLst>
                  <a:lin ang="5400000" scaled="0"/>
                </a:gradFill>
              </a:endParaRPr>
            </a:p>
          </p:txBody>
        </p:sp>
      </p:grpSp>
      <p:sp>
        <p:nvSpPr>
          <p:cNvPr id="8" name="TextBox 7"/>
          <p:cNvSpPr txBox="1"/>
          <p:nvPr/>
        </p:nvSpPr>
        <p:spPr>
          <a:xfrm>
            <a:off x="876182" y="4264029"/>
            <a:ext cx="1306513" cy="369858"/>
          </a:xfrm>
          <a:prstGeom prst="rect">
            <a:avLst/>
          </a:prstGeom>
          <a:noFill/>
        </p:spPr>
        <p:txBody>
          <a:bodyPr wrap="square" rtlCol="0">
            <a:spAutoFit/>
          </a:bodyPr>
          <a:lstStyle/>
          <a:p>
            <a:r>
              <a:rPr lang="en-US" dirty="0" smtClean="0">
                <a:gradFill>
                  <a:gsLst>
                    <a:gs pos="0">
                      <a:srgbClr val="FFFFFF"/>
                    </a:gs>
                    <a:gs pos="100000">
                      <a:srgbClr val="FFFFFF"/>
                    </a:gs>
                  </a:gsLst>
                  <a:lin ang="5400000" scaled="0"/>
                </a:gradFill>
              </a:rPr>
              <a:t>UI Thread</a:t>
            </a:r>
          </a:p>
        </p:txBody>
      </p:sp>
      <p:cxnSp>
        <p:nvCxnSpPr>
          <p:cNvPr id="19" name="Straight Arrow Connector 18"/>
          <p:cNvCxnSpPr>
            <a:stCxn id="21" idx="2"/>
          </p:cNvCxnSpPr>
          <p:nvPr/>
        </p:nvCxnSpPr>
        <p:spPr>
          <a:xfrm>
            <a:off x="3089952" y="5755947"/>
            <a:ext cx="0" cy="225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2361834" y="5298096"/>
            <a:ext cx="1456235" cy="4578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Input processing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2352787" y="5970449"/>
            <a:ext cx="1456235" cy="4578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Layout, Render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2352786" y="4409809"/>
            <a:ext cx="1456235" cy="6763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Application rendering code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3" name="Straight Arrow Connector 32"/>
          <p:cNvCxnSpPr/>
          <p:nvPr/>
        </p:nvCxnSpPr>
        <p:spPr>
          <a:xfrm>
            <a:off x="3089950" y="5086189"/>
            <a:ext cx="0" cy="225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9" idx="2"/>
          </p:cNvCxnSpPr>
          <p:nvPr/>
        </p:nvCxnSpPr>
        <p:spPr>
          <a:xfrm rot="5400000" flipH="1" flipV="1">
            <a:off x="2540387" y="4735823"/>
            <a:ext cx="2232994" cy="1151960"/>
          </a:xfrm>
          <a:prstGeom prst="bentConnector3">
            <a:avLst>
              <a:gd name="adj1" fmla="val -10252"/>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32" idx="0"/>
          </p:cNvCxnSpPr>
          <p:nvPr/>
        </p:nvCxnSpPr>
        <p:spPr>
          <a:xfrm rot="10800000" flipV="1">
            <a:off x="3080905" y="4195304"/>
            <a:ext cx="1151963" cy="2145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 Placeholder 1"/>
          <p:cNvSpPr txBox="1">
            <a:spLocks/>
          </p:cNvSpPr>
          <p:nvPr/>
        </p:nvSpPr>
        <p:spPr>
          <a:xfrm>
            <a:off x="647523" y="2269447"/>
            <a:ext cx="4572000" cy="1479177"/>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Single-threaded V/SIS drawing</a:t>
            </a:r>
          </a:p>
          <a:p>
            <a:pPr marL="342900" lvl="2" indent="-342900"/>
            <a:r>
              <a:rPr lang="en-US" sz="2000" dirty="0" smtClean="0">
                <a:gradFill>
                  <a:gsLst>
                    <a:gs pos="0">
                      <a:srgbClr val="FFFFFF"/>
                    </a:gs>
                    <a:gs pos="100000">
                      <a:srgbClr val="FFFFFF"/>
                    </a:gs>
                  </a:gsLst>
                  <a:lin ang="5400000" scaled="0"/>
                </a:gradFill>
              </a:rPr>
              <a:t>Expensive DX drawing can bog down UI thread</a:t>
            </a:r>
          </a:p>
          <a:p>
            <a:pPr marL="342900" lvl="2" indent="-342900"/>
            <a:r>
              <a:rPr lang="en-US" sz="2000" dirty="0" smtClean="0">
                <a:gradFill>
                  <a:gsLst>
                    <a:gs pos="0">
                      <a:srgbClr val="FFFFFF"/>
                    </a:gs>
                    <a:gs pos="100000">
                      <a:srgbClr val="FFFFFF"/>
                    </a:gs>
                  </a:gsLst>
                  <a:lin ang="5400000" scaled="0"/>
                </a:gradFill>
              </a:rPr>
              <a:t>Can delay input processing etc.</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7308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SurfaceImageSource</a:t>
            </a:r>
            <a:endParaRPr lang="en-US" dirty="0"/>
          </a:p>
        </p:txBody>
      </p:sp>
      <p:sp>
        <p:nvSpPr>
          <p:cNvPr id="3" name="Content Placeholder 2"/>
          <p:cNvSpPr>
            <a:spLocks noGrp="1"/>
          </p:cNvSpPr>
          <p:nvPr>
            <p:ph sz="quarter" idx="14"/>
          </p:nvPr>
        </p:nvSpPr>
        <p:spPr>
          <a:xfrm>
            <a:off x="274637" y="1363662"/>
            <a:ext cx="8077200" cy="5029201"/>
          </a:xfrm>
        </p:spPr>
        <p:txBody>
          <a:bodyPr>
            <a:normAutofit fontScale="92500" lnSpcReduction="10000"/>
          </a:bodyPr>
          <a:lstStyle/>
          <a:p>
            <a:r>
              <a:rPr lang="en-US" dirty="0"/>
              <a:t>interface </a:t>
            </a:r>
            <a:r>
              <a:rPr lang="en-US" b="1" u="sng" dirty="0" smtClean="0"/>
              <a:t>ISurfaceImageSourceNativeWithD2D</a:t>
            </a:r>
            <a:r>
              <a:rPr lang="en-US" dirty="0" smtClean="0"/>
              <a:t>: </a:t>
            </a:r>
            <a:r>
              <a:rPr lang="en-US" dirty="0" err="1"/>
              <a:t>IUnknown</a:t>
            </a:r>
            <a:endParaRPr lang="en-US" dirty="0"/>
          </a:p>
          <a:p>
            <a:r>
              <a:rPr lang="en-US" dirty="0"/>
              <a:t>{</a:t>
            </a:r>
          </a:p>
          <a:p>
            <a:r>
              <a:rPr lang="en-US" dirty="0" smtClean="0"/>
              <a:t>	</a:t>
            </a:r>
            <a:r>
              <a:rPr lang="en-US" b="1" dirty="0" err="1" smtClean="0"/>
              <a:t>SetDevice</a:t>
            </a:r>
            <a:r>
              <a:rPr lang="en-US" dirty="0" smtClean="0"/>
              <a:t>(</a:t>
            </a:r>
            <a:r>
              <a:rPr lang="en-US" dirty="0" err="1" smtClean="0"/>
              <a:t>IUnknown</a:t>
            </a:r>
            <a:r>
              <a:rPr lang="en-US" dirty="0"/>
              <a:t>* device);</a:t>
            </a:r>
          </a:p>
          <a:p>
            <a:r>
              <a:rPr lang="en-US" dirty="0" smtClean="0"/>
              <a:t>	</a:t>
            </a:r>
            <a:r>
              <a:rPr lang="en-US" b="1" dirty="0" err="1" smtClean="0">
                <a:solidFill>
                  <a:schemeClr val="accent1"/>
                </a:solidFill>
              </a:rPr>
              <a:t>BeginDraw</a:t>
            </a:r>
            <a:r>
              <a:rPr lang="en-US" dirty="0" smtClean="0"/>
              <a:t>(</a:t>
            </a:r>
            <a:r>
              <a:rPr lang="en-US" dirty="0" smtClean="0">
                <a:solidFill>
                  <a:schemeClr val="accent3">
                    <a:lumMod val="50000"/>
                  </a:schemeClr>
                </a:solidFill>
              </a:rPr>
              <a:t>RECT</a:t>
            </a:r>
            <a:r>
              <a:rPr lang="en-US" dirty="0" smtClean="0"/>
              <a:t> </a:t>
            </a:r>
            <a:r>
              <a:rPr lang="en-US" dirty="0" err="1"/>
              <a:t>updateRect</a:t>
            </a:r>
            <a:r>
              <a:rPr lang="en-US" dirty="0"/>
              <a:t>, </a:t>
            </a:r>
          </a:p>
          <a:p>
            <a:r>
              <a:rPr lang="en-US" dirty="0"/>
              <a:t>		 </a:t>
            </a:r>
            <a:r>
              <a:rPr lang="en-US" dirty="0" smtClean="0"/>
              <a:t>   </a:t>
            </a:r>
            <a:r>
              <a:rPr lang="en-US" dirty="0" smtClean="0">
                <a:solidFill>
                  <a:schemeClr val="accent3">
                    <a:lumMod val="50000"/>
                  </a:schemeClr>
                </a:solidFill>
              </a:rPr>
              <a:t>REFIID </a:t>
            </a:r>
            <a:r>
              <a:rPr lang="en-US" dirty="0" err="1" smtClean="0">
                <a:solidFill>
                  <a:schemeClr val="accent3">
                    <a:lumMod val="50000"/>
                  </a:schemeClr>
                </a:solidFill>
              </a:rPr>
              <a:t>iid</a:t>
            </a:r>
            <a:r>
              <a:rPr lang="en-US" dirty="0" smtClean="0">
                <a:solidFill>
                  <a:schemeClr val="accent3">
                    <a:lumMod val="50000"/>
                  </a:schemeClr>
                </a:solidFill>
              </a:rPr>
              <a:t>,</a:t>
            </a:r>
          </a:p>
          <a:p>
            <a:r>
              <a:rPr lang="en-US" dirty="0">
                <a:solidFill>
                  <a:schemeClr val="accent3">
                    <a:lumMod val="50000"/>
                  </a:schemeClr>
                </a:solidFill>
              </a:rPr>
              <a:t>	</a:t>
            </a:r>
            <a:r>
              <a:rPr lang="en-US" dirty="0" smtClean="0">
                <a:solidFill>
                  <a:schemeClr val="accent3">
                    <a:lumMod val="50000"/>
                  </a:schemeClr>
                </a:solidFill>
              </a:rPr>
              <a:t>	    void **</a:t>
            </a:r>
            <a:r>
              <a:rPr lang="en-US" dirty="0" err="1" smtClean="0">
                <a:solidFill>
                  <a:schemeClr val="accent3">
                    <a:lumMod val="50000"/>
                  </a:schemeClr>
                </a:solidFill>
              </a:rPr>
              <a:t>updateObject</a:t>
            </a:r>
            <a:endParaRPr lang="en-US" dirty="0"/>
          </a:p>
          <a:p>
            <a:r>
              <a:rPr lang="en-US" dirty="0"/>
              <a:t>		 </a:t>
            </a:r>
            <a:r>
              <a:rPr lang="en-US" dirty="0" smtClean="0"/>
              <a:t>   </a:t>
            </a:r>
            <a:r>
              <a:rPr lang="en-US" dirty="0" smtClean="0">
                <a:solidFill>
                  <a:schemeClr val="accent3">
                    <a:lumMod val="50000"/>
                  </a:schemeClr>
                </a:solidFill>
              </a:rPr>
              <a:t>POINT</a:t>
            </a:r>
            <a:r>
              <a:rPr lang="en-US" dirty="0"/>
              <a:t>* </a:t>
            </a:r>
            <a:r>
              <a:rPr lang="en-US" dirty="0" smtClean="0"/>
              <a:t>offset);</a:t>
            </a:r>
          </a:p>
          <a:p>
            <a:r>
              <a:rPr lang="en-US" b="1" dirty="0" smtClean="0"/>
              <a:t>	</a:t>
            </a:r>
            <a:r>
              <a:rPr lang="en-US" b="1" dirty="0" err="1" smtClean="0">
                <a:solidFill>
                  <a:schemeClr val="accent1"/>
                </a:solidFill>
              </a:rPr>
              <a:t>SuspendDraw</a:t>
            </a:r>
            <a:r>
              <a:rPr lang="en-US" dirty="0"/>
              <a:t>();</a:t>
            </a:r>
          </a:p>
          <a:p>
            <a:r>
              <a:rPr lang="en-US" b="1" dirty="0" smtClean="0"/>
              <a:t>	</a:t>
            </a:r>
            <a:r>
              <a:rPr lang="en-US" b="1" dirty="0" err="1" smtClean="0">
                <a:solidFill>
                  <a:schemeClr val="accent1"/>
                </a:solidFill>
              </a:rPr>
              <a:t>ResumeDraw</a:t>
            </a:r>
            <a:r>
              <a:rPr lang="en-US" dirty="0" smtClean="0"/>
              <a:t>();</a:t>
            </a:r>
          </a:p>
          <a:p>
            <a:r>
              <a:rPr lang="en-US" b="1" dirty="0" smtClean="0"/>
              <a:t>	</a:t>
            </a:r>
            <a:r>
              <a:rPr lang="en-US" b="1" dirty="0" err="1" smtClean="0"/>
              <a:t>EndDraw</a:t>
            </a:r>
            <a:r>
              <a:rPr lang="en-US" dirty="0" smtClean="0"/>
              <a:t>();</a:t>
            </a:r>
          </a:p>
          <a:p>
            <a:r>
              <a:rPr lang="en-US" dirty="0" smtClean="0"/>
              <a:t>}</a:t>
            </a:r>
            <a:endParaRPr lang="en-US" dirty="0"/>
          </a:p>
        </p:txBody>
      </p:sp>
      <p:sp>
        <p:nvSpPr>
          <p:cNvPr id="4" name="Rectangle 3"/>
          <p:cNvSpPr/>
          <p:nvPr/>
        </p:nvSpPr>
        <p:spPr>
          <a:xfrm>
            <a:off x="7361237" y="3070602"/>
            <a:ext cx="3962400" cy="1569660"/>
          </a:xfrm>
          <a:prstGeom prst="rect">
            <a:avLst/>
          </a:prstGeom>
        </p:spPr>
        <p:txBody>
          <a:bodyPr wrap="square">
            <a:spAutoFit/>
          </a:bodyPr>
          <a:lstStyle/>
          <a:p>
            <a:pPr marL="0" lvl="1" indent="-466251"/>
            <a:r>
              <a:rPr lang="en-US" sz="3200" dirty="0" smtClean="0">
                <a:solidFill>
                  <a:srgbClr val="00BCF2"/>
                </a:solidFill>
              </a:rPr>
              <a:t>These methods</a:t>
            </a:r>
            <a:r>
              <a:rPr lang="en-US" sz="3200" dirty="0" smtClean="0">
                <a:solidFill>
                  <a:srgbClr val="92D050"/>
                </a:solidFill>
              </a:rPr>
              <a:t> </a:t>
            </a:r>
            <a:r>
              <a:rPr lang="en-US" sz="3200" dirty="0" smtClean="0">
                <a:solidFill>
                  <a:srgbClr val="000000"/>
                </a:solidFill>
              </a:rPr>
              <a:t>can be freely called from </a:t>
            </a:r>
            <a:r>
              <a:rPr lang="en-US" sz="3200" u="sng" dirty="0" smtClean="0">
                <a:solidFill>
                  <a:srgbClr val="000000"/>
                </a:solidFill>
              </a:rPr>
              <a:t>any thread</a:t>
            </a:r>
            <a:endParaRPr lang="en-US" sz="3200" dirty="0">
              <a:solidFill>
                <a:srgbClr val="FFFFFF"/>
              </a:solidFill>
            </a:endParaRPr>
          </a:p>
        </p:txBody>
      </p:sp>
    </p:spTree>
    <p:extLst>
      <p:ext uri="{BB962C8B-B14F-4D97-AF65-F5344CB8AC3E}">
        <p14:creationId xmlns:p14="http://schemas.microsoft.com/office/powerpoint/2010/main" val="16985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Who am I?</a:t>
            </a:r>
            <a:endParaRPr lang="en-US" dirty="0"/>
          </a:p>
        </p:txBody>
      </p:sp>
      <p:sp>
        <p:nvSpPr>
          <p:cNvPr id="6" name="Text Placeholder 1"/>
          <p:cNvSpPr txBox="1">
            <a:spLocks/>
          </p:cNvSpPr>
          <p:nvPr/>
        </p:nvSpPr>
        <p:spPr>
          <a:xfrm>
            <a:off x="727074" y="4030662"/>
            <a:ext cx="4724400" cy="19812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Outside of work?</a:t>
            </a:r>
          </a:p>
          <a:p>
            <a:pPr marL="342900" lvl="2" indent="-342900"/>
            <a:r>
              <a:rPr lang="en-US" dirty="0" smtClean="0">
                <a:gradFill>
                  <a:gsLst>
                    <a:gs pos="0">
                      <a:srgbClr val="FFFFFF"/>
                    </a:gs>
                    <a:gs pos="100000">
                      <a:srgbClr val="FFFFFF"/>
                    </a:gs>
                  </a:gsLst>
                  <a:lin ang="5400000" scaled="0"/>
                </a:gradFill>
              </a:rPr>
              <a:t>Hail from Australia…</a:t>
            </a:r>
          </a:p>
          <a:p>
            <a:pPr marL="342900" lvl="2" indent="-342900"/>
            <a:r>
              <a:rPr lang="en-US" dirty="0" smtClean="0">
                <a:gradFill>
                  <a:gsLst>
                    <a:gs pos="0">
                      <a:srgbClr val="FFFFFF"/>
                    </a:gs>
                    <a:gs pos="100000">
                      <a:srgbClr val="FFFFFF"/>
                    </a:gs>
                  </a:gsLst>
                  <a:lin ang="5400000" scaled="0"/>
                </a:gradFill>
              </a:rPr>
              <a:t>…but there are more mountains to climb in Washington!</a:t>
            </a:r>
          </a:p>
          <a:p>
            <a:pPr marL="342900" lvl="2" indent="-342900"/>
            <a:endParaRPr lang="en-US" dirty="0">
              <a:gradFill>
                <a:gsLst>
                  <a:gs pos="0">
                    <a:srgbClr val="FFFFFF"/>
                  </a:gs>
                  <a:gs pos="100000">
                    <a:srgbClr val="FFFFFF"/>
                  </a:gs>
                </a:gsLst>
                <a:lin ang="5400000" scaled="0"/>
              </a:gradFill>
            </a:endParaRPr>
          </a:p>
        </p:txBody>
      </p:sp>
      <p:sp>
        <p:nvSpPr>
          <p:cNvPr id="9" name="Text Placeholder 1"/>
          <p:cNvSpPr txBox="1">
            <a:spLocks/>
          </p:cNvSpPr>
          <p:nvPr/>
        </p:nvSpPr>
        <p:spPr>
          <a:xfrm>
            <a:off x="731837" y="1516062"/>
            <a:ext cx="6324600" cy="19812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Senior Development Lead, XAML</a:t>
            </a:r>
          </a:p>
          <a:p>
            <a:pPr marL="342900" lvl="2" indent="-342900"/>
            <a:r>
              <a:rPr lang="en-US" dirty="0" smtClean="0">
                <a:gradFill>
                  <a:gsLst>
                    <a:gs pos="0">
                      <a:srgbClr val="FFFFFF"/>
                    </a:gs>
                    <a:gs pos="100000">
                      <a:srgbClr val="FFFFFF"/>
                    </a:gs>
                  </a:gsLst>
                  <a:lin ang="5400000" scaled="0"/>
                </a:gradFill>
              </a:rPr>
              <a:t>In Windows 8.1, I worked on graphics, media, and text in XAML</a:t>
            </a:r>
          </a:p>
          <a:p>
            <a:pPr marL="342900" lvl="2" indent="-342900"/>
            <a:r>
              <a:rPr lang="en-US" dirty="0" smtClean="0">
                <a:gradFill>
                  <a:gsLst>
                    <a:gs pos="0">
                      <a:srgbClr val="FFFFFF"/>
                    </a:gs>
                    <a:gs pos="100000">
                      <a:srgbClr val="FFFFFF"/>
                    </a:gs>
                  </a:gsLst>
                  <a:lin ang="5400000" scaled="0"/>
                </a:gradFill>
              </a:rPr>
              <a:t>Previously: XAML, WPF, Silverlight, Desktop Window Manager, etc.</a:t>
            </a:r>
          </a:p>
          <a:p>
            <a:pPr marL="342900" lvl="2" indent="-342900"/>
            <a:endParaRPr lang="en-US" dirty="0" smtClean="0">
              <a:gradFill>
                <a:gsLst>
                  <a:gs pos="0">
                    <a:srgbClr val="FFFFFF"/>
                  </a:gs>
                  <a:gs pos="100000">
                    <a:srgbClr val="FFFFFF"/>
                  </a:gs>
                </a:gsLst>
                <a:lin ang="5400000" scaled="0"/>
              </a:gradFill>
            </a:endParaRPr>
          </a:p>
          <a:p>
            <a:endParaRPr lang="en-US" sz="3200" dirty="0" smtClean="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253" y="1287462"/>
            <a:ext cx="3642123" cy="485616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463" y="1384027"/>
            <a:ext cx="4037702" cy="4835798"/>
          </a:xfrm>
          <a:prstGeom prst="rect">
            <a:avLst/>
          </a:prstGeom>
        </p:spPr>
      </p:pic>
    </p:spTree>
    <p:extLst>
      <p:ext uri="{BB962C8B-B14F-4D97-AF65-F5344CB8AC3E}">
        <p14:creationId xmlns:p14="http://schemas.microsoft.com/office/powerpoint/2010/main" val="199438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DirectX </a:t>
            </a:r>
            <a:r>
              <a:rPr lang="en-US" dirty="0" err="1"/>
              <a:t>interop</a:t>
            </a:r>
            <a:r>
              <a:rPr lang="en-US" dirty="0"/>
              <a:t> options in XAML</a:t>
            </a:r>
            <a:r>
              <a:rPr lang="en-US" sz="3200" dirty="0"/>
              <a:t/>
            </a:r>
            <a:br>
              <a:rPr lang="en-US" sz="3200" dirty="0"/>
            </a:br>
            <a:r>
              <a:rPr lang="en-US" sz="3200" b="1" dirty="0" err="1" smtClean="0"/>
              <a:t>SwapChainBackgroundPanel</a:t>
            </a:r>
            <a:r>
              <a:rPr lang="en-US" sz="3200" b="1" dirty="0" smtClean="0"/>
              <a:t>, </a:t>
            </a:r>
            <a:r>
              <a:rPr lang="en-US" sz="3200" b="1" dirty="0" err="1" smtClean="0"/>
              <a:t>SwapChainPanel</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59456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custData r:id="rId1"/>
            </p:custDataLst>
          </p:nvPr>
        </p:nvPicPr>
        <p:blipFill>
          <a:blip r:embed="rId4"/>
          <a:stretch>
            <a:fillRect/>
          </a:stretch>
        </p:blipFill>
        <p:spPr>
          <a:xfrm>
            <a:off x="-1" y="0"/>
            <a:ext cx="12436475" cy="6995519"/>
          </a:xfrm>
          <a:prstGeom prst="rect">
            <a:avLst/>
          </a:prstGeom>
        </p:spPr>
      </p:pic>
      <p:sp>
        <p:nvSpPr>
          <p:cNvPr id="15" name="Rectangle 14"/>
          <p:cNvSpPr/>
          <p:nvPr/>
        </p:nvSpPr>
        <p:spPr bwMode="auto">
          <a:xfrm>
            <a:off x="-7481" y="2638423"/>
            <a:ext cx="12474118" cy="3770908"/>
          </a:xfrm>
          <a:prstGeom prst="rect">
            <a:avLst/>
          </a:prstGeom>
          <a:solidFill>
            <a:srgbClr val="FF0000">
              <a:alpha val="50196"/>
            </a:srgbClr>
          </a:solidFill>
          <a:ln w="1143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4775340" y="3979405"/>
            <a:ext cx="2885790" cy="1107996"/>
          </a:xfrm>
          <a:prstGeom prst="rect">
            <a:avLst/>
          </a:prstGeom>
          <a:noFill/>
        </p:spPr>
        <p:txBody>
          <a:bodyPr wrap="none" rtlCol="0">
            <a:spAutoFit/>
          </a:bodyPr>
          <a:lstStyle/>
          <a:p>
            <a:r>
              <a:rPr lang="en-US" sz="6600" dirty="0" smtClean="0">
                <a:solidFill>
                  <a:srgbClr val="FFFFFF"/>
                </a:solidFill>
              </a:rPr>
              <a:t>DirectX</a:t>
            </a:r>
            <a:endParaRPr lang="en-US" sz="2400" dirty="0" smtClean="0">
              <a:solidFill>
                <a:srgbClr val="FFFFFF"/>
              </a:solidFill>
            </a:endParaRPr>
          </a:p>
        </p:txBody>
      </p:sp>
    </p:spTree>
    <p:extLst>
      <p:ext uri="{BB962C8B-B14F-4D97-AF65-F5344CB8AC3E}">
        <p14:creationId xmlns:p14="http://schemas.microsoft.com/office/powerpoint/2010/main" val="193940886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838200"/>
          </a:xfrm>
        </p:spPr>
        <p:txBody>
          <a:bodyPr/>
          <a:lstStyle/>
          <a:p>
            <a:r>
              <a:rPr lang="en-US" dirty="0" err="1" smtClean="0"/>
              <a:t>SwapChainBackgroundPanel</a:t>
            </a:r>
            <a:endParaRPr lang="en-US" dirty="0"/>
          </a:p>
        </p:txBody>
      </p:sp>
      <p:grpSp>
        <p:nvGrpSpPr>
          <p:cNvPr id="11" name="Group 10"/>
          <p:cNvGrpSpPr/>
          <p:nvPr/>
        </p:nvGrpSpPr>
        <p:grpSpPr>
          <a:xfrm>
            <a:off x="7666037" y="1760561"/>
            <a:ext cx="3682975" cy="3138461"/>
            <a:chOff x="1676400" y="2677160"/>
            <a:chExt cx="4190975" cy="3449000"/>
          </a:xfrm>
        </p:grpSpPr>
        <p:grpSp>
          <p:nvGrpSpPr>
            <p:cNvPr id="12" name="Diagram group"/>
            <p:cNvGrpSpPr/>
            <p:nvPr/>
          </p:nvGrpSpPr>
          <p:grpSpPr>
            <a:xfrm>
              <a:off x="2057400" y="2677160"/>
              <a:ext cx="3809975" cy="3001960"/>
              <a:chOff x="2209812" y="762001"/>
              <a:chExt cx="3809975" cy="3001960"/>
            </a:xfrm>
            <a:scene3d>
              <a:camera prst="isometricOffAxis2Left" zoom="95000"/>
              <a:lightRig rig="flat" dir="t"/>
            </a:scene3d>
          </p:grpSpPr>
          <p:grpSp>
            <p:nvGrpSpPr>
              <p:cNvPr id="17" name="Group 16"/>
              <p:cNvGrpSpPr/>
              <p:nvPr/>
            </p:nvGrpSpPr>
            <p:grpSpPr>
              <a:xfrm>
                <a:off x="2209812" y="762001"/>
                <a:ext cx="3809975" cy="3001960"/>
                <a:chOff x="2209812" y="762001"/>
                <a:chExt cx="3809975" cy="3001960"/>
              </a:xfrm>
            </p:grpSpPr>
            <p:sp>
              <p:nvSpPr>
                <p:cNvPr id="18" name="Rectangle 17"/>
                <p:cNvSpPr/>
                <p:nvPr/>
              </p:nvSpPr>
              <p:spPr>
                <a:xfrm>
                  <a:off x="2209812" y="762001"/>
                  <a:ext cx="3809975" cy="3001960"/>
                </a:xfrm>
                <a:prstGeom prst="rect">
                  <a:avLst/>
                </a:prstGeom>
                <a:sp3d extrusionH="381000" contourW="38100" prstMaterial="matte">
                  <a:contourClr>
                    <a:schemeClr val="lt1"/>
                  </a:contourClr>
                </a:sp3d>
              </p:spPr>
              <p:style>
                <a:lnRef idx="0">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US">
                    <a:solidFill>
                      <a:srgbClr val="FFFFFF"/>
                    </a:solidFill>
                  </a:endParaRPr>
                </a:p>
              </p:txBody>
            </p:sp>
            <p:sp>
              <p:nvSpPr>
                <p:cNvPr id="19" name="Rectangle 18"/>
                <p:cNvSpPr/>
                <p:nvPr/>
              </p:nvSpPr>
              <p:spPr>
                <a:xfrm>
                  <a:off x="2209812" y="762001"/>
                  <a:ext cx="3809975" cy="30019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r>
                    <a:rPr lang="en-US" sz="3000" dirty="0" smtClean="0">
                      <a:solidFill>
                        <a:srgbClr val="FFFFFF"/>
                      </a:solidFill>
                    </a:rPr>
                    <a:t> DX</a:t>
                  </a:r>
                </a:p>
                <a:p>
                  <a:pPr algn="ctr" defTabSz="1333500">
                    <a:lnSpc>
                      <a:spcPct val="90000"/>
                    </a:lnSpc>
                    <a:spcBef>
                      <a:spcPct val="0"/>
                    </a:spcBef>
                    <a:spcAft>
                      <a:spcPct val="35000"/>
                    </a:spcAft>
                  </a:pPr>
                  <a:endParaRPr lang="en-US" sz="3000" dirty="0" smtClean="0">
                    <a:solidFill>
                      <a:srgbClr val="FFFFFF"/>
                    </a:solidFill>
                  </a:endParaRPr>
                </a:p>
                <a:p>
                  <a:pPr algn="ctr" defTabSz="1333500">
                    <a:lnSpc>
                      <a:spcPct val="90000"/>
                    </a:lnSpc>
                    <a:spcBef>
                      <a:spcPct val="0"/>
                    </a:spcBef>
                    <a:spcAft>
                      <a:spcPct val="35000"/>
                    </a:spcAft>
                  </a:pPr>
                  <a:endParaRPr lang="en-US" sz="3000" dirty="0" smtClean="0">
                    <a:solidFill>
                      <a:srgbClr val="FFFFFF"/>
                    </a:solidFill>
                  </a:endParaRPr>
                </a:p>
                <a:p>
                  <a:pPr algn="ctr" defTabSz="1333500">
                    <a:lnSpc>
                      <a:spcPct val="90000"/>
                    </a:lnSpc>
                    <a:spcBef>
                      <a:spcPct val="0"/>
                    </a:spcBef>
                    <a:spcAft>
                      <a:spcPct val="35000"/>
                    </a:spcAft>
                  </a:pPr>
                  <a:endParaRPr lang="en-US" sz="3000" dirty="0" smtClean="0">
                    <a:solidFill>
                      <a:srgbClr val="FFFFFF"/>
                    </a:solidFill>
                  </a:endParaRPr>
                </a:p>
                <a:p>
                  <a:pPr algn="ctr" defTabSz="1333500">
                    <a:lnSpc>
                      <a:spcPct val="90000"/>
                    </a:lnSpc>
                    <a:spcBef>
                      <a:spcPct val="0"/>
                    </a:spcBef>
                    <a:spcAft>
                      <a:spcPct val="35000"/>
                    </a:spcAft>
                  </a:pPr>
                  <a:endParaRPr lang="en-US" sz="3000" dirty="0" smtClean="0">
                    <a:solidFill>
                      <a:srgbClr val="FFFFFF"/>
                    </a:solidFill>
                  </a:endParaRPr>
                </a:p>
              </p:txBody>
            </p:sp>
          </p:grpSp>
        </p:grpSp>
        <p:grpSp>
          <p:nvGrpSpPr>
            <p:cNvPr id="13" name="Diagram group"/>
            <p:cNvGrpSpPr/>
            <p:nvPr/>
          </p:nvGrpSpPr>
          <p:grpSpPr>
            <a:xfrm>
              <a:off x="1676400" y="3124200"/>
              <a:ext cx="3809975" cy="3001960"/>
              <a:chOff x="0" y="1295378"/>
              <a:chExt cx="3809975" cy="3001960"/>
            </a:xfrm>
            <a:scene3d>
              <a:camera prst="isometricOffAxis2Left" zoom="95000"/>
              <a:lightRig rig="flat" dir="t"/>
            </a:scene3d>
          </p:grpSpPr>
          <p:grpSp>
            <p:nvGrpSpPr>
              <p:cNvPr id="14" name="Group 13"/>
              <p:cNvGrpSpPr/>
              <p:nvPr/>
            </p:nvGrpSpPr>
            <p:grpSpPr>
              <a:xfrm>
                <a:off x="0" y="1295378"/>
                <a:ext cx="3809975" cy="3001960"/>
                <a:chOff x="0" y="1295378"/>
                <a:chExt cx="3809975" cy="3001960"/>
              </a:xfrm>
            </p:grpSpPr>
            <p:sp>
              <p:nvSpPr>
                <p:cNvPr id="15" name="Rectangle 14"/>
                <p:cNvSpPr/>
                <p:nvPr/>
              </p:nvSpPr>
              <p:spPr>
                <a:xfrm>
                  <a:off x="0" y="1295378"/>
                  <a:ext cx="3809975" cy="3001960"/>
                </a:xfrm>
                <a:prstGeom prst="rect">
                  <a:avLst/>
                </a:prstGeom>
                <a:sp3d extrusionH="381000" contourW="38100" prstMaterial="matte">
                  <a:contourClr>
                    <a:schemeClr val="lt1"/>
                  </a:contourClr>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solidFill>
                      <a:srgbClr val="FFFFFF"/>
                    </a:solidFill>
                  </a:endParaRPr>
                </a:p>
              </p:txBody>
            </p:sp>
            <p:sp>
              <p:nvSpPr>
                <p:cNvPr id="16" name="Rectangle 15"/>
                <p:cNvSpPr/>
                <p:nvPr/>
              </p:nvSpPr>
              <p:spPr>
                <a:xfrm>
                  <a:off x="0" y="1295378"/>
                  <a:ext cx="3809975" cy="30019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r>
                    <a:rPr lang="en-US" sz="3000" dirty="0" smtClean="0">
                      <a:solidFill>
                        <a:srgbClr val="FFFFFF"/>
                      </a:solidFill>
                    </a:rPr>
                    <a:t> XAML</a:t>
                  </a:r>
                </a:p>
                <a:p>
                  <a:pPr algn="ctr" defTabSz="1333500">
                    <a:lnSpc>
                      <a:spcPct val="90000"/>
                    </a:lnSpc>
                    <a:spcBef>
                      <a:spcPct val="0"/>
                    </a:spcBef>
                    <a:spcAft>
                      <a:spcPct val="35000"/>
                    </a:spcAft>
                  </a:pPr>
                  <a:endParaRPr lang="en-US" sz="3000" dirty="0" smtClean="0">
                    <a:solidFill>
                      <a:srgbClr val="FFFFFF"/>
                    </a:solidFill>
                  </a:endParaRPr>
                </a:p>
                <a:p>
                  <a:pPr algn="ctr" defTabSz="1333500">
                    <a:lnSpc>
                      <a:spcPct val="90000"/>
                    </a:lnSpc>
                    <a:spcBef>
                      <a:spcPct val="0"/>
                    </a:spcBef>
                    <a:spcAft>
                      <a:spcPct val="35000"/>
                    </a:spcAft>
                  </a:pPr>
                  <a:endParaRPr lang="en-US" sz="3000" dirty="0" smtClean="0">
                    <a:solidFill>
                      <a:srgbClr val="FFFFFF"/>
                    </a:solidFill>
                  </a:endParaRPr>
                </a:p>
                <a:p>
                  <a:pPr algn="ctr" defTabSz="1333500">
                    <a:lnSpc>
                      <a:spcPct val="90000"/>
                    </a:lnSpc>
                    <a:spcBef>
                      <a:spcPct val="0"/>
                    </a:spcBef>
                    <a:spcAft>
                      <a:spcPct val="35000"/>
                    </a:spcAft>
                  </a:pPr>
                  <a:endParaRPr lang="en-US" sz="3000" dirty="0" smtClean="0">
                    <a:solidFill>
                      <a:srgbClr val="FFFFFF"/>
                    </a:solidFill>
                  </a:endParaRPr>
                </a:p>
                <a:p>
                  <a:pPr algn="ctr" defTabSz="1333500">
                    <a:lnSpc>
                      <a:spcPct val="90000"/>
                    </a:lnSpc>
                    <a:spcBef>
                      <a:spcPct val="0"/>
                    </a:spcBef>
                    <a:spcAft>
                      <a:spcPct val="35000"/>
                    </a:spcAft>
                  </a:pPr>
                  <a:endParaRPr lang="en-US" sz="3000" dirty="0" smtClean="0">
                    <a:solidFill>
                      <a:srgbClr val="FFFFFF"/>
                    </a:solidFill>
                  </a:endParaRPr>
                </a:p>
              </p:txBody>
            </p:sp>
          </p:grpSp>
        </p:grpSp>
      </p:grpSp>
      <p:sp>
        <p:nvSpPr>
          <p:cNvPr id="20" name="Text Placeholder 1"/>
          <p:cNvSpPr txBox="1">
            <a:spLocks/>
          </p:cNvSpPr>
          <p:nvPr/>
        </p:nvSpPr>
        <p:spPr>
          <a:xfrm>
            <a:off x="655637" y="1592262"/>
            <a:ext cx="6781800" cy="23622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Allows full screen DirectX content to be used as a background in a XAML app</a:t>
            </a:r>
          </a:p>
          <a:p>
            <a:pPr marL="342900" lvl="2" indent="-342900"/>
            <a:r>
              <a:rPr lang="en-US" sz="2000" dirty="0" smtClean="0">
                <a:gradFill>
                  <a:gsLst>
                    <a:gs pos="0">
                      <a:srgbClr val="FFFFFF"/>
                    </a:gs>
                    <a:gs pos="100000">
                      <a:srgbClr val="FFFFFF"/>
                    </a:gs>
                  </a:gsLst>
                  <a:lin ang="5400000" scaled="0"/>
                </a:gradFill>
              </a:rPr>
              <a:t>Low latency presentation controlled by app</a:t>
            </a:r>
          </a:p>
          <a:p>
            <a:pPr marL="342900" lvl="2" indent="-342900"/>
            <a:r>
              <a:rPr lang="en-US" sz="2000" dirty="0" smtClean="0">
                <a:gradFill>
                  <a:gsLst>
                    <a:gs pos="0">
                      <a:srgbClr val="FFFFFF"/>
                    </a:gs>
                    <a:gs pos="100000">
                      <a:srgbClr val="FFFFFF"/>
                    </a:gs>
                  </a:gsLst>
                  <a:lin ang="5400000" scaled="0"/>
                </a:gradFill>
              </a:rPr>
              <a:t>Games, </a:t>
            </a:r>
            <a:r>
              <a:rPr lang="en-US" sz="2000" dirty="0" err="1" smtClean="0">
                <a:gradFill>
                  <a:gsLst>
                    <a:gs pos="0">
                      <a:srgbClr val="FFFFFF"/>
                    </a:gs>
                    <a:gs pos="100000">
                      <a:srgbClr val="FFFFFF"/>
                    </a:gs>
                  </a:gsLst>
                  <a:lin ang="5400000" scaled="0"/>
                </a:gradFill>
              </a:rPr>
              <a:t>FreshPaint</a:t>
            </a:r>
            <a:endParaRPr lang="en-US" sz="2000" dirty="0" smtClean="0">
              <a:gradFill>
                <a:gsLst>
                  <a:gs pos="0">
                    <a:srgbClr val="FFFFFF"/>
                  </a:gs>
                  <a:gs pos="100000">
                    <a:srgbClr val="FFFFFF"/>
                  </a:gs>
                </a:gsLst>
                <a:lin ang="5400000" scaled="0"/>
              </a:gradFill>
            </a:endParaRPr>
          </a:p>
          <a:p>
            <a:pPr marL="342900" lvl="2" indent="-342900"/>
            <a:r>
              <a:rPr lang="en-US" sz="2000" dirty="0" smtClean="0">
                <a:gradFill>
                  <a:gsLst>
                    <a:gs pos="0">
                      <a:srgbClr val="FFFFFF"/>
                    </a:gs>
                    <a:gs pos="100000">
                      <a:srgbClr val="FFFFFF"/>
                    </a:gs>
                  </a:gsLst>
                  <a:lin ang="5400000" scaled="0"/>
                </a:gradFill>
              </a:rPr>
              <a:t>Can render a swap chain on a background thread for more fluid rendering</a:t>
            </a:r>
          </a:p>
        </p:txBody>
      </p:sp>
      <p:sp>
        <p:nvSpPr>
          <p:cNvPr id="21" name="Text Placeholder 1"/>
          <p:cNvSpPr txBox="1">
            <a:spLocks/>
          </p:cNvSpPr>
          <p:nvPr/>
        </p:nvSpPr>
        <p:spPr>
          <a:xfrm>
            <a:off x="655637" y="4335462"/>
            <a:ext cx="6781800" cy="1295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Designed for a specific scenario</a:t>
            </a:r>
          </a:p>
          <a:p>
            <a:pPr marL="342900" lvl="2" indent="-342900"/>
            <a:r>
              <a:rPr lang="en-US" sz="2000" dirty="0" smtClean="0">
                <a:gradFill>
                  <a:gsLst>
                    <a:gs pos="0">
                      <a:srgbClr val="FFFFFF"/>
                    </a:gs>
                    <a:gs pos="100000">
                      <a:srgbClr val="FFFFFF"/>
                    </a:gs>
                  </a:gsLst>
                  <a:lin ang="5400000" scaled="0"/>
                </a:gradFill>
              </a:rPr>
              <a:t>Must be background element</a:t>
            </a:r>
          </a:p>
          <a:p>
            <a:pPr marL="342900" lvl="2" indent="-342900"/>
            <a:r>
              <a:rPr lang="en-US" sz="2000" dirty="0" smtClean="0">
                <a:gradFill>
                  <a:gsLst>
                    <a:gs pos="0">
                      <a:srgbClr val="FFFFFF"/>
                    </a:gs>
                    <a:gs pos="100000">
                      <a:srgbClr val="FFFFFF"/>
                    </a:gs>
                  </a:gsLst>
                  <a:lin ang="5400000" scaled="0"/>
                </a:gradFill>
              </a:rPr>
              <a:t>Must be full-window sized</a:t>
            </a:r>
          </a:p>
        </p:txBody>
      </p:sp>
    </p:spTree>
    <p:extLst>
      <p:ext uri="{BB962C8B-B14F-4D97-AF65-F5344CB8AC3E}">
        <p14:creationId xmlns:p14="http://schemas.microsoft.com/office/powerpoint/2010/main" val="33555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838200"/>
          </a:xfrm>
        </p:spPr>
        <p:txBody>
          <a:bodyPr/>
          <a:lstStyle/>
          <a:p>
            <a:r>
              <a:rPr lang="en-US" dirty="0" smtClean="0"/>
              <a:t>New for 8.1 - </a:t>
            </a:r>
            <a:r>
              <a:rPr lang="en-US" dirty="0" err="1" smtClean="0"/>
              <a:t>SwapChainPanel</a:t>
            </a:r>
            <a:endParaRPr lang="en-US" dirty="0"/>
          </a:p>
        </p:txBody>
      </p:sp>
      <p:sp>
        <p:nvSpPr>
          <p:cNvPr id="20" name="Text Placeholder 1"/>
          <p:cNvSpPr txBox="1">
            <a:spLocks/>
          </p:cNvSpPr>
          <p:nvPr/>
        </p:nvSpPr>
        <p:spPr>
          <a:xfrm>
            <a:off x="655637" y="1592263"/>
            <a:ext cx="6781800" cy="3886199"/>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Benefits over </a:t>
            </a:r>
            <a:r>
              <a:rPr lang="en-US" sz="3200" dirty="0" err="1" smtClean="0">
                <a:gradFill>
                  <a:gsLst>
                    <a:gs pos="0">
                      <a:srgbClr val="FFFFFF"/>
                    </a:gs>
                    <a:gs pos="100000">
                      <a:srgbClr val="FFFFFF"/>
                    </a:gs>
                  </a:gsLst>
                  <a:lin ang="5400000" scaled="0"/>
                </a:gradFill>
              </a:rPr>
              <a:t>SwapChainBackgroundPanel</a:t>
            </a:r>
            <a:endParaRPr lang="en-US" sz="3200" dirty="0" smtClean="0">
              <a:gradFill>
                <a:gsLst>
                  <a:gs pos="0">
                    <a:srgbClr val="FFFFFF"/>
                  </a:gs>
                  <a:gs pos="100000">
                    <a:srgbClr val="FFFFFF"/>
                  </a:gs>
                </a:gsLst>
                <a:lin ang="5400000" scaled="0"/>
              </a:gradFill>
            </a:endParaRPr>
          </a:p>
          <a:p>
            <a:pPr marL="342900" lvl="2" indent="-342900"/>
            <a:r>
              <a:rPr lang="en-US" dirty="0" smtClean="0">
                <a:gradFill>
                  <a:gsLst>
                    <a:gs pos="0">
                      <a:srgbClr val="FFFFFF"/>
                    </a:gs>
                    <a:gs pos="100000">
                      <a:srgbClr val="FFFFFF"/>
                    </a:gs>
                  </a:gsLst>
                  <a:lin ang="5400000" scaled="0"/>
                </a:gradFill>
              </a:rPr>
              <a:t>Z-order limitations removed (same for </a:t>
            </a:r>
            <a:r>
              <a:rPr lang="en-US" dirty="0" err="1" smtClean="0">
                <a:gradFill>
                  <a:gsLst>
                    <a:gs pos="0">
                      <a:srgbClr val="FFFFFF"/>
                    </a:gs>
                    <a:gs pos="100000">
                      <a:srgbClr val="FFFFFF"/>
                    </a:gs>
                  </a:gsLst>
                  <a:lin ang="5400000" scaled="0"/>
                </a:gradFill>
              </a:rPr>
              <a:t>WebView</a:t>
            </a:r>
            <a:r>
              <a:rPr lang="en-US" dirty="0" smtClean="0">
                <a:gradFill>
                  <a:gsLst>
                    <a:gs pos="0">
                      <a:srgbClr val="FFFFFF"/>
                    </a:gs>
                    <a:gs pos="100000">
                      <a:srgbClr val="FFFFFF"/>
                    </a:gs>
                  </a:gsLst>
                  <a:lin ang="5400000" scaled="0"/>
                </a:gradFill>
              </a:rPr>
              <a:t>)!</a:t>
            </a:r>
          </a:p>
          <a:p>
            <a:pPr marL="342900" lvl="2" indent="-342900"/>
            <a:r>
              <a:rPr lang="en-US" dirty="0" err="1" smtClean="0">
                <a:gradFill>
                  <a:gsLst>
                    <a:gs pos="0">
                      <a:srgbClr val="FFFFFF"/>
                    </a:gs>
                    <a:gs pos="100000">
                      <a:srgbClr val="FFFFFF"/>
                    </a:gs>
                  </a:gsLst>
                  <a:lin ang="5400000" scaled="0"/>
                </a:gradFill>
              </a:rPr>
              <a:t>Composable</a:t>
            </a:r>
            <a:r>
              <a:rPr lang="en-US" dirty="0" smtClean="0">
                <a:gradFill>
                  <a:gsLst>
                    <a:gs pos="0">
                      <a:srgbClr val="FFFFFF"/>
                    </a:gs>
                    <a:gs pos="100000">
                      <a:srgbClr val="FFFFFF"/>
                    </a:gs>
                  </a:gsLst>
                  <a:lin ang="5400000" scaled="0"/>
                </a:gradFill>
              </a:rPr>
              <a:t> like any other XAML element</a:t>
            </a:r>
          </a:p>
          <a:p>
            <a:pPr marL="342900" lvl="2" indent="-342900"/>
            <a:r>
              <a:rPr lang="en-US" dirty="0" smtClean="0">
                <a:gradFill>
                  <a:gsLst>
                    <a:gs pos="0">
                      <a:srgbClr val="FFFFFF"/>
                    </a:gs>
                    <a:gs pos="100000">
                      <a:srgbClr val="FFFFFF"/>
                    </a:gs>
                  </a:gsLst>
                  <a:lin ang="5400000" scaled="0"/>
                </a:gradFill>
              </a:rPr>
              <a:t>Any sized swap chain allowed</a:t>
            </a:r>
          </a:p>
          <a:p>
            <a:pPr marL="342900" lvl="2" indent="-342900"/>
            <a:r>
              <a:rPr lang="en-US" dirty="0" smtClean="0">
                <a:gradFill>
                  <a:gsLst>
                    <a:gs pos="0">
                      <a:srgbClr val="FFFFFF"/>
                    </a:gs>
                    <a:gs pos="100000">
                      <a:srgbClr val="FFFFFF"/>
                    </a:gs>
                  </a:gsLst>
                  <a:lin ang="5400000" scaled="0"/>
                </a:gradFill>
              </a:rPr>
              <a:t>Can use more than one simultaneously</a:t>
            </a:r>
          </a:p>
          <a:p>
            <a:pPr marL="342900" lvl="2" indent="-342900"/>
            <a:r>
              <a:rPr lang="en-US" dirty="0" smtClean="0">
                <a:gradFill>
                  <a:gsLst>
                    <a:gs pos="0">
                      <a:srgbClr val="FFFFFF"/>
                    </a:gs>
                    <a:gs pos="100000">
                      <a:srgbClr val="FFFFFF"/>
                    </a:gs>
                  </a:gsLst>
                  <a:lin ang="5400000" scaled="0"/>
                </a:gradFill>
              </a:rPr>
              <a:t>Size changed notification to redraw content crisply</a:t>
            </a:r>
          </a:p>
          <a:p>
            <a:pPr marL="342900" lvl="2" indent="-342900"/>
            <a:endParaRPr lang="en-US" dirty="0">
              <a:gradFill>
                <a:gsLst>
                  <a:gs pos="0">
                    <a:srgbClr val="FFFFFF"/>
                  </a:gs>
                  <a:gs pos="100000">
                    <a:srgbClr val="FFFFFF"/>
                  </a:gs>
                </a:gsLst>
                <a:lin ang="5400000" scaled="0"/>
              </a:gradFill>
            </a:endParaRPr>
          </a:p>
          <a:p>
            <a:pPr marL="342900" lvl="2" indent="-342900"/>
            <a:endParaRPr lang="en-US" dirty="0" smtClean="0">
              <a:gradFill>
                <a:gsLst>
                  <a:gs pos="0">
                    <a:srgbClr val="FFFFFF"/>
                  </a:gs>
                  <a:gs pos="100000">
                    <a:srgbClr val="FFFFFF"/>
                  </a:gs>
                </a:gsLst>
                <a:lin ang="5400000" scaled="0"/>
              </a:gradFill>
            </a:endParaRPr>
          </a:p>
        </p:txBody>
      </p:sp>
      <p:graphicFrame>
        <p:nvGraphicFramePr>
          <p:cNvPr id="25" name="Diagram 24"/>
          <p:cNvGraphicFramePr/>
          <p:nvPr>
            <p:extLst/>
          </p:nvPr>
        </p:nvGraphicFramePr>
        <p:xfrm>
          <a:off x="8123237" y="1820862"/>
          <a:ext cx="3479825" cy="303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336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74637" y="1363662"/>
            <a:ext cx="9753600" cy="5029201"/>
          </a:xfrm>
        </p:spPr>
        <p:txBody>
          <a:bodyPr>
            <a:normAutofit/>
          </a:bodyPr>
          <a:lstStyle/>
          <a:p>
            <a:r>
              <a:rPr lang="en-US" dirty="0">
                <a:solidFill>
                  <a:schemeClr val="accent3">
                    <a:lumMod val="50000"/>
                  </a:schemeClr>
                </a:solidFill>
              </a:rPr>
              <a:t>interface</a:t>
            </a:r>
            <a:r>
              <a:rPr lang="en-US" dirty="0"/>
              <a:t> </a:t>
            </a:r>
            <a:r>
              <a:rPr lang="en-US" b="1" u="sng" dirty="0" err="1"/>
              <a:t>ISwapChainBackgroundPanelNative</a:t>
            </a:r>
            <a:r>
              <a:rPr lang="en-US" dirty="0"/>
              <a:t>: </a:t>
            </a:r>
            <a:r>
              <a:rPr lang="en-US" dirty="0" err="1"/>
              <a:t>IUnknown</a:t>
            </a:r>
            <a:r>
              <a:rPr lang="en-US" dirty="0"/>
              <a:t>  </a:t>
            </a:r>
          </a:p>
          <a:p>
            <a:r>
              <a:rPr lang="en-US" dirty="0"/>
              <a:t>{  </a:t>
            </a:r>
          </a:p>
          <a:p>
            <a:r>
              <a:rPr lang="en-US" b="1" dirty="0"/>
              <a:t>	</a:t>
            </a:r>
            <a:r>
              <a:rPr lang="en-US" b="1" dirty="0" err="1">
                <a:solidFill>
                  <a:schemeClr val="bg1"/>
                </a:solidFill>
              </a:rPr>
              <a:t>SetSwapChain</a:t>
            </a:r>
            <a:r>
              <a:rPr lang="en-US" dirty="0"/>
              <a:t>(</a:t>
            </a:r>
            <a:r>
              <a:rPr lang="en-US" dirty="0" err="1">
                <a:solidFill>
                  <a:schemeClr val="accent3">
                    <a:lumMod val="50000"/>
                  </a:schemeClr>
                </a:solidFill>
              </a:rPr>
              <a:t>IDXGISwapChain</a:t>
            </a:r>
            <a:r>
              <a:rPr lang="en-US" dirty="0"/>
              <a:t> *</a:t>
            </a:r>
            <a:r>
              <a:rPr lang="en-US" dirty="0" err="1"/>
              <a:t>pSwapChain</a:t>
            </a:r>
            <a:r>
              <a:rPr lang="en-US" dirty="0"/>
              <a:t>);  </a:t>
            </a:r>
          </a:p>
          <a:p>
            <a:r>
              <a:rPr lang="en-US" dirty="0" smtClean="0"/>
              <a:t>};</a:t>
            </a:r>
          </a:p>
          <a:p>
            <a:endParaRPr lang="en-US" dirty="0"/>
          </a:p>
        </p:txBody>
      </p:sp>
      <p:sp>
        <p:nvSpPr>
          <p:cNvPr id="4" name="Title 1"/>
          <p:cNvSpPr txBox="1">
            <a:spLocks/>
          </p:cNvSpPr>
          <p:nvPr/>
        </p:nvSpPr>
        <p:spPr>
          <a:xfrm>
            <a:off x="274638" y="298450"/>
            <a:ext cx="11887199" cy="912813"/>
          </a:xfrm>
          <a:prstGeom prst="rect">
            <a:avLst/>
          </a:prstGeom>
        </p:spPr>
        <p:txBody>
          <a:bodyPr vert="horz" lIns="0" tIns="0" rIns="0" bIns="0" rtlCol="0" anchor="t">
            <a:noAutofit/>
          </a:bodyPr>
          <a:lstStyle>
            <a:lvl1pPr algn="l" defTabSz="914166" rtl="0" eaLnBrk="1" latinLnBrk="0" hangingPunct="1">
              <a:spcBef>
                <a:spcPct val="0"/>
              </a:spcBef>
              <a:buNone/>
              <a:defRPr sz="4800" kern="1200">
                <a:solidFill>
                  <a:srgbClr val="505050"/>
                </a:solidFill>
                <a:latin typeface="+mj-lt"/>
                <a:ea typeface="+mj-ea"/>
                <a:cs typeface="+mj-cs"/>
              </a:defRPr>
            </a:lvl1pPr>
          </a:lstStyle>
          <a:p>
            <a:r>
              <a:rPr lang="en-US" dirty="0" err="1" smtClean="0"/>
              <a:t>SwapChainPanel</a:t>
            </a:r>
            <a:r>
              <a:rPr lang="en-US" dirty="0" smtClean="0"/>
              <a:t>/</a:t>
            </a:r>
            <a:r>
              <a:rPr lang="en-US" dirty="0" err="1" smtClean="0"/>
              <a:t>SwapChainBackgroundPanel</a:t>
            </a:r>
            <a:endParaRPr lang="en-US" dirty="0"/>
          </a:p>
        </p:txBody>
      </p:sp>
      <p:sp>
        <p:nvSpPr>
          <p:cNvPr id="5" name="Content Placeholder 2"/>
          <p:cNvSpPr txBox="1">
            <a:spLocks/>
          </p:cNvSpPr>
          <p:nvPr/>
        </p:nvSpPr>
        <p:spPr>
          <a:xfrm>
            <a:off x="256506" y="4088500"/>
            <a:ext cx="8991600" cy="2133599"/>
          </a:xfrm>
          <a:prstGeom prst="rect">
            <a:avLst/>
          </a:prstGeom>
        </p:spPr>
        <p:txBody>
          <a:bodyPr vert="horz" lIns="0" tIns="0" rIns="0" bIns="0" rtlCol="0">
            <a:normAutofit/>
          </a:bodyPr>
          <a:lstStyle>
            <a:lvl1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solidFill>
                  <a:srgbClr val="505050"/>
                </a:soli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E81123">
                    <a:lumMod val="50000"/>
                  </a:srgbClr>
                </a:solidFill>
              </a:rPr>
              <a:t>interface</a:t>
            </a:r>
            <a:r>
              <a:rPr lang="en-US" dirty="0" smtClean="0"/>
              <a:t> </a:t>
            </a:r>
            <a:r>
              <a:rPr lang="en-US" b="1" u="sng" dirty="0" err="1" smtClean="0"/>
              <a:t>ISwapChainPanelNative</a:t>
            </a:r>
            <a:r>
              <a:rPr lang="en-US" dirty="0" smtClean="0"/>
              <a:t>: </a:t>
            </a:r>
            <a:r>
              <a:rPr lang="en-US" dirty="0" err="1" smtClean="0"/>
              <a:t>IUnknown</a:t>
            </a:r>
            <a:r>
              <a:rPr lang="en-US" dirty="0" smtClean="0"/>
              <a:t>  </a:t>
            </a:r>
          </a:p>
          <a:p>
            <a:r>
              <a:rPr lang="en-US" dirty="0" smtClean="0"/>
              <a:t>{  </a:t>
            </a:r>
          </a:p>
          <a:p>
            <a:r>
              <a:rPr lang="en-US" b="1" dirty="0" smtClean="0"/>
              <a:t>	</a:t>
            </a:r>
            <a:r>
              <a:rPr lang="en-US" b="1" dirty="0" err="1" smtClean="0"/>
              <a:t>SetSwapChain</a:t>
            </a:r>
            <a:r>
              <a:rPr lang="en-US" dirty="0" smtClean="0"/>
              <a:t>(</a:t>
            </a:r>
            <a:r>
              <a:rPr lang="en-US" dirty="0" err="1" smtClean="0">
                <a:solidFill>
                  <a:srgbClr val="E81123">
                    <a:lumMod val="50000"/>
                  </a:srgbClr>
                </a:solidFill>
              </a:rPr>
              <a:t>IDXGISwapChain</a:t>
            </a:r>
            <a:r>
              <a:rPr lang="en-US" dirty="0" smtClean="0"/>
              <a:t> *</a:t>
            </a:r>
            <a:r>
              <a:rPr lang="en-US" dirty="0" err="1" smtClean="0"/>
              <a:t>pSwapChain</a:t>
            </a:r>
            <a:r>
              <a:rPr lang="en-US" dirty="0" smtClean="0"/>
              <a:t>);  </a:t>
            </a:r>
          </a:p>
          <a:p>
            <a:r>
              <a:rPr lang="en-US" dirty="0" smtClean="0"/>
              <a:t>};</a:t>
            </a:r>
            <a:endParaRPr lang="en-US" dirty="0"/>
          </a:p>
        </p:txBody>
      </p:sp>
      <p:sp>
        <p:nvSpPr>
          <p:cNvPr id="6" name="Rectangle 5"/>
          <p:cNvSpPr/>
          <p:nvPr/>
        </p:nvSpPr>
        <p:spPr>
          <a:xfrm>
            <a:off x="8474075" y="6069697"/>
            <a:ext cx="3962400" cy="646331"/>
          </a:xfrm>
          <a:prstGeom prst="rect">
            <a:avLst/>
          </a:prstGeom>
        </p:spPr>
        <p:txBody>
          <a:bodyPr wrap="square">
            <a:spAutoFit/>
          </a:bodyPr>
          <a:lstStyle/>
          <a:p>
            <a:pPr marL="342900" lvl="2" indent="-342900"/>
            <a:r>
              <a:rPr lang="en-US" sz="3600" dirty="0" smtClean="0">
                <a:solidFill>
                  <a:srgbClr val="000000"/>
                </a:solidFill>
              </a:rPr>
              <a:t>(Look familiar?)</a:t>
            </a:r>
            <a:endParaRPr lang="en-US" sz="3600" dirty="0">
              <a:solidFill>
                <a:srgbClr val="000000"/>
              </a:solidFill>
            </a:endParaRPr>
          </a:p>
        </p:txBody>
      </p:sp>
    </p:spTree>
    <p:extLst>
      <p:ext uri="{BB962C8B-B14F-4D97-AF65-F5344CB8AC3E}">
        <p14:creationId xmlns:p14="http://schemas.microsoft.com/office/powerpoint/2010/main" val="27312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3200" dirty="0" err="1" smtClean="0"/>
              <a:t>SwapChainPanel</a:t>
            </a:r>
            <a:endParaRPr lang="en-US" dirty="0"/>
          </a:p>
        </p:txBody>
      </p:sp>
    </p:spTree>
    <p:extLst>
      <p:ext uri="{BB962C8B-B14F-4D97-AF65-F5344CB8AC3E}">
        <p14:creationId xmlns:p14="http://schemas.microsoft.com/office/powerpoint/2010/main" val="3456115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218936"/>
            <a:ext cx="11887200" cy="914400"/>
          </a:xfrm>
        </p:spPr>
        <p:txBody>
          <a:bodyPr/>
          <a:lstStyle/>
          <a:p>
            <a:r>
              <a:rPr lang="en-US" dirty="0" smtClean="0"/>
              <a:t>When should I use DirectX </a:t>
            </a:r>
            <a:r>
              <a:rPr lang="en-US" dirty="0" err="1" smtClean="0"/>
              <a:t>interop</a:t>
            </a:r>
            <a:r>
              <a:rPr lang="en-US" dirty="0" smtClean="0"/>
              <a:t> APIs?</a:t>
            </a:r>
            <a:endParaRPr lang="en-US" dirty="0"/>
          </a:p>
        </p:txBody>
      </p:sp>
      <p:sp>
        <p:nvSpPr>
          <p:cNvPr id="9" name="Text Placeholder 1"/>
          <p:cNvSpPr txBox="1">
            <a:spLocks/>
          </p:cNvSpPr>
          <p:nvPr/>
        </p:nvSpPr>
        <p:spPr>
          <a:xfrm>
            <a:off x="418847" y="1399240"/>
            <a:ext cx="11285789" cy="2250422"/>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Use </a:t>
            </a:r>
            <a:r>
              <a:rPr lang="en-US" sz="3200" dirty="0" err="1" smtClean="0">
                <a:gradFill>
                  <a:gsLst>
                    <a:gs pos="0">
                      <a:srgbClr val="FFFFFF"/>
                    </a:gs>
                    <a:gs pos="100000">
                      <a:srgbClr val="FFFFFF"/>
                    </a:gs>
                  </a:gsLst>
                  <a:lin ang="5400000" scaled="0"/>
                </a:gradFill>
              </a:rPr>
              <a:t>SurfaceImageSource</a:t>
            </a:r>
            <a:r>
              <a:rPr lang="en-US" sz="3200" dirty="0" smtClean="0">
                <a:gradFill>
                  <a:gsLst>
                    <a:gs pos="0">
                      <a:srgbClr val="FFFFFF"/>
                    </a:gs>
                    <a:gs pos="100000">
                      <a:srgbClr val="FFFFFF"/>
                    </a:gs>
                  </a:gsLst>
                  <a:lin ang="5400000" scaled="0"/>
                </a:gradFill>
              </a:rPr>
              <a:t> or </a:t>
            </a:r>
            <a:r>
              <a:rPr lang="en-US" sz="3200" dirty="0" err="1" smtClean="0">
                <a:gradFill>
                  <a:gsLst>
                    <a:gs pos="0">
                      <a:srgbClr val="FFFFFF"/>
                    </a:gs>
                    <a:gs pos="100000">
                      <a:srgbClr val="FFFFFF"/>
                    </a:gs>
                  </a:gsLst>
                  <a:lin ang="5400000" scaled="0"/>
                </a:gradFill>
              </a:rPr>
              <a:t>VirtualSurfaceImageSource</a:t>
            </a:r>
            <a:r>
              <a:rPr lang="en-US" sz="3200" dirty="0" smtClean="0">
                <a:gradFill>
                  <a:gsLst>
                    <a:gs pos="0">
                      <a:srgbClr val="FFFFFF"/>
                    </a:gs>
                    <a:gs pos="100000">
                      <a:srgbClr val="FFFFFF"/>
                    </a:gs>
                  </a:gsLst>
                  <a:lin ang="5400000" scaled="0"/>
                </a:gradFill>
              </a:rPr>
              <a:t> when:</a:t>
            </a:r>
          </a:p>
          <a:p>
            <a:pPr marL="342900" lvl="2" indent="-342900"/>
            <a:r>
              <a:rPr lang="en-US" dirty="0" smtClean="0">
                <a:gradFill>
                  <a:gsLst>
                    <a:gs pos="0">
                      <a:srgbClr val="FFFFFF"/>
                    </a:gs>
                    <a:gs pos="100000">
                      <a:srgbClr val="FFFFFF"/>
                    </a:gs>
                  </a:gsLst>
                  <a:lin ang="5400000" scaled="0"/>
                </a:gradFill>
              </a:rPr>
              <a:t>You want your content to integrate tightly with the XAML tree (e.g. </a:t>
            </a:r>
            <a:r>
              <a:rPr lang="en-US" dirty="0" err="1" smtClean="0">
                <a:gradFill>
                  <a:gsLst>
                    <a:gs pos="0">
                      <a:srgbClr val="FFFFFF"/>
                    </a:gs>
                    <a:gs pos="100000">
                      <a:srgbClr val="FFFFFF"/>
                    </a:gs>
                  </a:gsLst>
                  <a:lin ang="5400000" scaled="0"/>
                </a:gradFill>
              </a:rPr>
              <a:t>ScrollViewer</a:t>
            </a:r>
            <a:r>
              <a:rPr lang="en-US" dirty="0" smtClean="0">
                <a:gradFill>
                  <a:gsLst>
                    <a:gs pos="0">
                      <a:srgbClr val="FFFFFF"/>
                    </a:gs>
                    <a:gs pos="100000">
                      <a:srgbClr val="FFFFFF"/>
                    </a:gs>
                  </a:gsLst>
                  <a:lin ang="5400000" scaled="0"/>
                </a:gradFill>
              </a:rPr>
              <a:t>)</a:t>
            </a:r>
          </a:p>
          <a:p>
            <a:pPr marL="342900" lvl="2" indent="-342900"/>
            <a:r>
              <a:rPr lang="en-US" dirty="0" smtClean="0">
                <a:gradFill>
                  <a:gsLst>
                    <a:gs pos="0">
                      <a:srgbClr val="FFFFFF"/>
                    </a:gs>
                    <a:gs pos="100000">
                      <a:srgbClr val="FFFFFF"/>
                    </a:gs>
                  </a:gsLst>
                  <a:lin ang="5400000" scaled="0"/>
                </a:gradFill>
              </a:rPr>
              <a:t>Your DirectX content isn’t being updated too frequently</a:t>
            </a:r>
          </a:p>
          <a:p>
            <a:pPr marL="625404" lvl="3" indent="-342900"/>
            <a:r>
              <a:rPr lang="en-US" dirty="0" smtClean="0">
                <a:gradFill>
                  <a:gsLst>
                    <a:gs pos="0">
                      <a:srgbClr val="FFFFFF"/>
                    </a:gs>
                    <a:gs pos="100000">
                      <a:srgbClr val="FFFFFF"/>
                    </a:gs>
                  </a:gsLst>
                  <a:lin ang="5400000" scaled="0"/>
                </a:gradFill>
              </a:rPr>
              <a:t>Discrete updates, not continuous updates</a:t>
            </a:r>
          </a:p>
          <a:p>
            <a:pPr marL="625404" lvl="3" indent="-342900"/>
            <a:r>
              <a:rPr lang="en-US" dirty="0" smtClean="0">
                <a:gradFill>
                  <a:gsLst>
                    <a:gs pos="0">
                      <a:srgbClr val="FFFFFF"/>
                    </a:gs>
                    <a:gs pos="100000">
                      <a:srgbClr val="FFFFFF"/>
                    </a:gs>
                  </a:gsLst>
                  <a:lin ang="5400000" scaled="0"/>
                </a:gradFill>
              </a:rPr>
              <a:t>The XAML framework can still manipulate its position etc.</a:t>
            </a:r>
          </a:p>
          <a:p>
            <a:pPr marL="625404" lvl="3" indent="-342900"/>
            <a:r>
              <a:rPr lang="en-US" dirty="0" smtClean="0">
                <a:gradFill>
                  <a:gsLst>
                    <a:gs pos="0">
                      <a:srgbClr val="FFFFFF"/>
                    </a:gs>
                    <a:gs pos="100000">
                      <a:srgbClr val="FFFFFF"/>
                    </a:gs>
                  </a:gsLst>
                  <a:lin ang="5400000" scaled="0"/>
                </a:gradFill>
              </a:rPr>
              <a:t>Max update frequency is UI thread frame rate</a:t>
            </a:r>
          </a:p>
        </p:txBody>
      </p:sp>
      <p:sp>
        <p:nvSpPr>
          <p:cNvPr id="10" name="Text Placeholder 1"/>
          <p:cNvSpPr txBox="1">
            <a:spLocks/>
          </p:cNvSpPr>
          <p:nvPr/>
        </p:nvSpPr>
        <p:spPr>
          <a:xfrm>
            <a:off x="449011" y="4183062"/>
            <a:ext cx="11255625" cy="1691064"/>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Use </a:t>
            </a:r>
            <a:r>
              <a:rPr lang="en-US" sz="3200" dirty="0" err="1" smtClean="0">
                <a:gradFill>
                  <a:gsLst>
                    <a:gs pos="0">
                      <a:srgbClr val="FFFFFF"/>
                    </a:gs>
                    <a:gs pos="100000">
                      <a:srgbClr val="FFFFFF"/>
                    </a:gs>
                  </a:gsLst>
                  <a:lin ang="5400000" scaled="0"/>
                </a:gradFill>
              </a:rPr>
              <a:t>SwapChainPanel</a:t>
            </a:r>
            <a:r>
              <a:rPr lang="en-US" sz="3200" dirty="0" smtClean="0">
                <a:gradFill>
                  <a:gsLst>
                    <a:gs pos="0">
                      <a:srgbClr val="FFFFFF"/>
                    </a:gs>
                    <a:gs pos="100000">
                      <a:srgbClr val="FFFFFF"/>
                    </a:gs>
                  </a:gsLst>
                  <a:lin ang="5400000" scaled="0"/>
                </a:gradFill>
              </a:rPr>
              <a:t> or </a:t>
            </a:r>
            <a:r>
              <a:rPr lang="en-US" sz="3200" dirty="0" err="1" smtClean="0">
                <a:gradFill>
                  <a:gsLst>
                    <a:gs pos="0">
                      <a:srgbClr val="FFFFFF"/>
                    </a:gs>
                    <a:gs pos="100000">
                      <a:srgbClr val="FFFFFF"/>
                    </a:gs>
                  </a:gsLst>
                  <a:lin ang="5400000" scaled="0"/>
                </a:gradFill>
              </a:rPr>
              <a:t>SwapChainBackgroundPanel</a:t>
            </a:r>
            <a:r>
              <a:rPr lang="en-US" sz="3200" dirty="0" smtClean="0">
                <a:gradFill>
                  <a:gsLst>
                    <a:gs pos="0">
                      <a:srgbClr val="FFFFFF"/>
                    </a:gs>
                    <a:gs pos="100000">
                      <a:srgbClr val="FFFFFF"/>
                    </a:gs>
                  </a:gsLst>
                  <a:lin ang="5400000" scaled="0"/>
                </a:gradFill>
              </a:rPr>
              <a:t> when:</a:t>
            </a:r>
          </a:p>
          <a:p>
            <a:pPr marL="342900" lvl="2" indent="-342900"/>
            <a:r>
              <a:rPr lang="en-US" dirty="0" smtClean="0">
                <a:gradFill>
                  <a:gsLst>
                    <a:gs pos="0">
                      <a:srgbClr val="FFFFFF"/>
                    </a:gs>
                    <a:gs pos="100000">
                      <a:srgbClr val="FFFFFF"/>
                    </a:gs>
                  </a:gsLst>
                  <a:lin ang="5400000" scaled="0"/>
                </a:gradFill>
              </a:rPr>
              <a:t>Your content is updating quickly (e.g. games, ink)</a:t>
            </a:r>
          </a:p>
          <a:p>
            <a:pPr marL="342900" lvl="2" indent="-342900"/>
            <a:r>
              <a:rPr lang="en-US" dirty="0" smtClean="0">
                <a:gradFill>
                  <a:gsLst>
                    <a:gs pos="0">
                      <a:srgbClr val="FFFFFF"/>
                    </a:gs>
                    <a:gs pos="100000">
                      <a:srgbClr val="FFFFFF"/>
                    </a:gs>
                  </a:gsLst>
                  <a:lin ang="5400000" scaled="0"/>
                </a:gradFill>
              </a:rPr>
              <a:t>You want the lowest presentation latency possible</a:t>
            </a:r>
          </a:p>
        </p:txBody>
      </p:sp>
    </p:spTree>
    <p:extLst>
      <p:ext uri="{BB962C8B-B14F-4D97-AF65-F5344CB8AC3E}">
        <p14:creationId xmlns:p14="http://schemas.microsoft.com/office/powerpoint/2010/main" val="937600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Independent Input</a:t>
            </a:r>
            <a:endParaRPr lang="en-US" dirty="0"/>
          </a:p>
        </p:txBody>
      </p:sp>
    </p:spTree>
    <p:extLst>
      <p:ext uri="{BB962C8B-B14F-4D97-AF65-F5344CB8AC3E}">
        <p14:creationId xmlns:p14="http://schemas.microsoft.com/office/powerpoint/2010/main" val="741623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7" y="2278062"/>
            <a:ext cx="9372598" cy="2286000"/>
          </a:xfrm>
        </p:spPr>
        <p:txBody>
          <a:bodyPr/>
          <a:lstStyle/>
          <a:p>
            <a:r>
              <a:rPr lang="en-US" dirty="0" err="1" smtClean="0">
                <a:latin typeface="Consolas" panose="020B0609020204030204" pitchFamily="49" charset="0"/>
                <a:cs typeface="Consolas" panose="020B0609020204030204" pitchFamily="49" charset="0"/>
              </a:rPr>
              <a:t>SwapChainPanel</a:t>
            </a:r>
            <a:r>
              <a:rPr lang="en-US" dirty="0" smtClean="0"/>
              <a:t> now exposes the ability to process touch, pen, and mouse input on a background thread, providing a path for high performance, low latency interactivity</a:t>
            </a:r>
            <a:endParaRPr lang="en-US" dirty="0"/>
          </a:p>
        </p:txBody>
      </p:sp>
    </p:spTree>
    <p:extLst>
      <p:ext uri="{BB962C8B-B14F-4D97-AF65-F5344CB8AC3E}">
        <p14:creationId xmlns:p14="http://schemas.microsoft.com/office/powerpoint/2010/main" val="4266458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838200"/>
          </a:xfrm>
        </p:spPr>
        <p:txBody>
          <a:bodyPr/>
          <a:lstStyle/>
          <a:p>
            <a:r>
              <a:rPr lang="en-US" dirty="0" err="1" smtClean="0"/>
              <a:t>SwapChainPanel</a:t>
            </a:r>
            <a:r>
              <a:rPr lang="en-US" dirty="0" smtClean="0"/>
              <a:t> with independent </a:t>
            </a:r>
            <a:r>
              <a:rPr lang="en-US" dirty="0"/>
              <a:t>i</a:t>
            </a:r>
            <a:r>
              <a:rPr lang="en-US" dirty="0" smtClean="0"/>
              <a:t>nput</a:t>
            </a:r>
            <a:endParaRPr lang="en-US" dirty="0"/>
          </a:p>
        </p:txBody>
      </p:sp>
      <p:sp>
        <p:nvSpPr>
          <p:cNvPr id="5" name="Text Placeholder 1"/>
          <p:cNvSpPr txBox="1">
            <a:spLocks/>
          </p:cNvSpPr>
          <p:nvPr/>
        </p:nvSpPr>
        <p:spPr>
          <a:xfrm>
            <a:off x="808037" y="1744662"/>
            <a:ext cx="10058400" cy="1981199"/>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gradFill>
                  <a:gsLst>
                    <a:gs pos="0">
                      <a:srgbClr val="FFFFFF"/>
                    </a:gs>
                    <a:gs pos="100000">
                      <a:srgbClr val="FFFFFF"/>
                    </a:gs>
                  </a:gsLst>
                  <a:lin ang="5400000" scaled="0"/>
                </a:gradFill>
              </a:rPr>
              <a:t>D</a:t>
            </a:r>
            <a:r>
              <a:rPr lang="en-US" sz="2800" dirty="0" smtClean="0">
                <a:gradFill>
                  <a:gsLst>
                    <a:gs pos="0">
                      <a:srgbClr val="FFFFFF"/>
                    </a:gs>
                    <a:gs pos="100000">
                      <a:srgbClr val="FFFFFF"/>
                    </a:gs>
                  </a:gsLst>
                  <a:lin ang="5400000" scaled="0"/>
                </a:gradFill>
              </a:rPr>
              <a:t>ependent input</a:t>
            </a:r>
          </a:p>
          <a:p>
            <a:pPr marL="342900" lvl="2" indent="-342900"/>
            <a:r>
              <a:rPr lang="en-US" sz="2000" dirty="0" smtClean="0">
                <a:gradFill>
                  <a:gsLst>
                    <a:gs pos="0">
                      <a:srgbClr val="FFFFFF"/>
                    </a:gs>
                    <a:gs pos="100000">
                      <a:srgbClr val="FFFFFF"/>
                    </a:gs>
                  </a:gsLst>
                  <a:lin ang="5400000" scaled="0"/>
                </a:gradFill>
              </a:rPr>
              <a:t>Input events in XAML apps arrive on the UI thread</a:t>
            </a:r>
          </a:p>
          <a:p>
            <a:pPr marL="342900" lvl="2" indent="-342900"/>
            <a:r>
              <a:rPr lang="en-US" sz="2000" dirty="0" smtClean="0">
                <a:gradFill>
                  <a:gsLst>
                    <a:gs pos="0">
                      <a:srgbClr val="FFFFFF"/>
                    </a:gs>
                    <a:gs pos="100000">
                      <a:srgbClr val="FFFFFF"/>
                    </a:gs>
                  </a:gsLst>
                  <a:lin ang="5400000" scaled="0"/>
                </a:gradFill>
              </a:rPr>
              <a:t>Input processing competes with other messages and processing that occurs on the UI thread</a:t>
            </a:r>
          </a:p>
          <a:p>
            <a:pPr marL="342900" lvl="2" indent="-342900"/>
            <a:r>
              <a:rPr lang="en-US" sz="2000" dirty="0" smtClean="0">
                <a:gradFill>
                  <a:gsLst>
                    <a:gs pos="0">
                      <a:srgbClr val="FFFFFF"/>
                    </a:gs>
                    <a:gs pos="100000">
                      <a:srgbClr val="FFFFFF"/>
                    </a:gs>
                  </a:gsLst>
                  <a:lin ang="5400000" scaled="0"/>
                </a:gradFill>
              </a:rPr>
              <a:t>Apps can feel unresponsive</a:t>
            </a: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342900" lvl="2" indent="-342900"/>
            <a:endParaRPr lang="en-US" sz="2000" dirty="0">
              <a:gradFill>
                <a:gsLst>
                  <a:gs pos="0">
                    <a:srgbClr val="FFFFFF"/>
                  </a:gs>
                  <a:gs pos="100000">
                    <a:srgbClr val="FFFFFF"/>
                  </a:gs>
                </a:gsLst>
                <a:lin ang="5400000" scaled="0"/>
              </a:gradFill>
            </a:endParaRPr>
          </a:p>
        </p:txBody>
      </p:sp>
      <p:sp>
        <p:nvSpPr>
          <p:cNvPr id="6" name="Text Placeholder 1"/>
          <p:cNvSpPr txBox="1">
            <a:spLocks/>
          </p:cNvSpPr>
          <p:nvPr/>
        </p:nvSpPr>
        <p:spPr>
          <a:xfrm>
            <a:off x="828674" y="4030662"/>
            <a:ext cx="10058400" cy="21336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Independent input</a:t>
            </a:r>
          </a:p>
          <a:p>
            <a:pPr marL="342900" lvl="2" indent="-342900"/>
            <a:r>
              <a:rPr lang="en-US" sz="2000" dirty="0" smtClean="0">
                <a:gradFill>
                  <a:gsLst>
                    <a:gs pos="0">
                      <a:srgbClr val="FFFFFF"/>
                    </a:gs>
                    <a:gs pos="100000">
                      <a:srgbClr val="FFFFFF"/>
                    </a:gs>
                  </a:gsLst>
                  <a:lin ang="5400000" scaled="0"/>
                </a:gradFill>
              </a:rPr>
              <a:t>Allows touch input for </a:t>
            </a:r>
            <a:r>
              <a:rPr lang="en-US" sz="2000" dirty="0" err="1" smtClean="0">
                <a:gradFill>
                  <a:gsLst>
                    <a:gs pos="0">
                      <a:srgbClr val="FFFFFF"/>
                    </a:gs>
                    <a:gs pos="100000">
                      <a:srgbClr val="FFFFFF"/>
                    </a:gs>
                  </a:gsLst>
                  <a:lin ang="5400000" scaled="0"/>
                </a:gradFill>
              </a:rPr>
              <a:t>SwapChain</a:t>
            </a:r>
            <a:r>
              <a:rPr lang="en-US" sz="2000" dirty="0" smtClean="0">
                <a:gradFill>
                  <a:gsLst>
                    <a:gs pos="0">
                      <a:srgbClr val="FFFFFF"/>
                    </a:gs>
                    <a:gs pos="100000">
                      <a:srgbClr val="FFFFFF"/>
                    </a:gs>
                  </a:gsLst>
                  <a:lin ang="5400000" scaled="0"/>
                </a:gradFill>
              </a:rPr>
              <a:t>[Background]Panel to be sent to another thread</a:t>
            </a:r>
          </a:p>
          <a:p>
            <a:pPr marL="342900" lvl="2" indent="-342900"/>
            <a:r>
              <a:rPr lang="en-US" sz="2000" dirty="0" smtClean="0">
                <a:gradFill>
                  <a:gsLst>
                    <a:gs pos="0">
                      <a:srgbClr val="FFFFFF"/>
                    </a:gs>
                    <a:gs pos="100000">
                      <a:srgbClr val="FFFFFF"/>
                    </a:gs>
                  </a:gsLst>
                  <a:lin ang="5400000" scaled="0"/>
                </a:gradFill>
              </a:rPr>
              <a:t>Enables input and output (rendering) to </a:t>
            </a:r>
            <a:r>
              <a:rPr lang="en-US" sz="2000" smtClean="0">
                <a:gradFill>
                  <a:gsLst>
                    <a:gs pos="0">
                      <a:srgbClr val="FFFFFF"/>
                    </a:gs>
                    <a:gs pos="100000">
                      <a:srgbClr val="FFFFFF"/>
                    </a:gs>
                  </a:gsLst>
                  <a:lin ang="5400000" scaled="0"/>
                </a:gradFill>
              </a:rPr>
              <a:t>be fully independent </a:t>
            </a:r>
            <a:r>
              <a:rPr lang="en-US" sz="2000" dirty="0" smtClean="0">
                <a:gradFill>
                  <a:gsLst>
                    <a:gs pos="0">
                      <a:srgbClr val="FFFFFF"/>
                    </a:gs>
                    <a:gs pos="100000">
                      <a:srgbClr val="FFFFFF"/>
                    </a:gs>
                  </a:gsLst>
                  <a:lin ang="5400000" scaled="0"/>
                </a:gradFill>
              </a:rPr>
              <a:t>of the XAML UI thread</a:t>
            </a:r>
          </a:p>
          <a:p>
            <a:pPr marL="342900" lvl="2" indent="-342900"/>
            <a:r>
              <a:rPr lang="en-US" sz="2000" dirty="0" smtClean="0">
                <a:gradFill>
                  <a:gsLst>
                    <a:gs pos="0">
                      <a:srgbClr val="FFFFFF"/>
                    </a:gs>
                    <a:gs pos="100000">
                      <a:srgbClr val="FFFFFF"/>
                    </a:gs>
                  </a:gsLst>
                  <a:lin ang="5400000" scaled="0"/>
                </a:gradFill>
              </a:rPr>
              <a:t>Touch, pen, and mouse can be received</a:t>
            </a:r>
          </a:p>
          <a:p>
            <a:pPr marL="342900" lvl="2" indent="-342900"/>
            <a:r>
              <a:rPr lang="en-US" sz="2000" dirty="0" smtClean="0">
                <a:gradFill>
                  <a:gsLst>
                    <a:gs pos="0">
                      <a:srgbClr val="FFFFFF"/>
                    </a:gs>
                    <a:gs pos="100000">
                      <a:srgbClr val="FFFFFF"/>
                    </a:gs>
                  </a:gsLst>
                  <a:lin ang="5400000" scaled="0"/>
                </a:gradFill>
              </a:rPr>
              <a:t>Allows developers to do custom independent input – this isn’t limited to panning any more</a:t>
            </a:r>
          </a:p>
          <a:p>
            <a:pPr marL="342900" lvl="2" indent="-342900"/>
            <a:endParaRPr lang="en-US" sz="2000" dirty="0" smtClean="0">
              <a:gradFill>
                <a:gsLst>
                  <a:gs pos="0">
                    <a:srgbClr val="FFFFFF"/>
                  </a:gs>
                  <a:gs pos="100000">
                    <a:srgbClr val="FFFFFF"/>
                  </a:gs>
                </a:gsLst>
                <a:lin ang="5400000" scaled="0"/>
              </a:gradFill>
            </a:endParaRPr>
          </a:p>
          <a:p>
            <a:pPr marL="342900" lvl="2" indent="-342900"/>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6059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008437" y="1744662"/>
            <a:ext cx="8001003" cy="4419598"/>
          </a:xfrm>
        </p:spPr>
        <p:txBody>
          <a:bodyPr/>
          <a:lstStyle/>
          <a:p>
            <a:pPr marL="742950" indent="-742950">
              <a:buFont typeface="+mj-lt"/>
              <a:buAutoNum type="arabicPeriod"/>
            </a:pPr>
            <a:r>
              <a:rPr lang="en-US" dirty="0" smtClean="0"/>
              <a:t>Why use DirectX in your XAML app?</a:t>
            </a:r>
          </a:p>
          <a:p>
            <a:pPr marL="742950" indent="-742950">
              <a:buFont typeface="+mj-lt"/>
              <a:buAutoNum type="arabicPeriod"/>
            </a:pPr>
            <a:r>
              <a:rPr lang="en-US" dirty="0" smtClean="0"/>
              <a:t>How can I integrate DirectX in XAML?</a:t>
            </a:r>
          </a:p>
          <a:p>
            <a:pPr marL="1028582" lvl="2" indent="-571500"/>
            <a:r>
              <a:rPr lang="en-US" dirty="0" err="1" smtClean="0"/>
              <a:t>SurfaceImageSource</a:t>
            </a:r>
            <a:r>
              <a:rPr lang="en-US" dirty="0" smtClean="0"/>
              <a:t>/</a:t>
            </a:r>
            <a:r>
              <a:rPr lang="en-US" dirty="0" err="1" smtClean="0"/>
              <a:t>VirtualSurfaceImageSource</a:t>
            </a:r>
            <a:endParaRPr lang="en-US" dirty="0" smtClean="0"/>
          </a:p>
          <a:p>
            <a:pPr marL="1028582" lvl="2" indent="-571500"/>
            <a:r>
              <a:rPr lang="en-US" dirty="0" err="1" smtClean="0"/>
              <a:t>SwapChainPanel</a:t>
            </a:r>
            <a:r>
              <a:rPr lang="en-US" dirty="0" smtClean="0"/>
              <a:t>/</a:t>
            </a:r>
            <a:r>
              <a:rPr lang="en-US" dirty="0" err="1" smtClean="0"/>
              <a:t>SwapChainBackgroundPanel</a:t>
            </a:r>
            <a:endParaRPr lang="en-US" dirty="0" smtClean="0"/>
          </a:p>
          <a:p>
            <a:pPr marL="742950" indent="-742950">
              <a:buFont typeface="+mj-lt"/>
              <a:buAutoNum type="arabicPeriod"/>
            </a:pPr>
            <a:r>
              <a:rPr lang="en-US" dirty="0" smtClean="0"/>
              <a:t>What is independent input, and how can I use it in my XAML app?</a:t>
            </a:r>
          </a:p>
        </p:txBody>
      </p:sp>
      <p:sp>
        <p:nvSpPr>
          <p:cNvPr id="5" name="Title 4"/>
          <p:cNvSpPr>
            <a:spLocks noGrp="1"/>
          </p:cNvSpPr>
          <p:nvPr>
            <p:ph type="title"/>
          </p:nvPr>
        </p:nvSpPr>
        <p:spPr/>
        <p:txBody>
          <a:bodyPr/>
          <a:lstStyle/>
          <a:p>
            <a:r>
              <a:rPr lang="en-US" dirty="0" smtClean="0"/>
              <a:t>XAML + DirectX </a:t>
            </a:r>
            <a:r>
              <a:rPr lang="en-US" dirty="0" err="1" smtClean="0"/>
              <a:t>interop</a:t>
            </a:r>
            <a:r>
              <a:rPr lang="en-US" dirty="0" smtClean="0"/>
              <a:t/>
            </a:r>
            <a:br>
              <a:rPr lang="en-US" dirty="0" smtClean="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1801" y="2493298"/>
            <a:ext cx="3657600" cy="2312729"/>
          </a:xfrm>
          <a:prstGeom prst="rect">
            <a:avLst/>
          </a:prstGeom>
        </p:spPr>
      </p:pic>
    </p:spTree>
    <p:extLst>
      <p:ext uri="{BB962C8B-B14F-4D97-AF65-F5344CB8AC3E}">
        <p14:creationId xmlns:p14="http://schemas.microsoft.com/office/powerpoint/2010/main" val="24548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838200"/>
          </a:xfrm>
        </p:spPr>
        <p:txBody>
          <a:bodyPr/>
          <a:lstStyle/>
          <a:p>
            <a:r>
              <a:rPr lang="en-US" dirty="0" err="1" smtClean="0"/>
              <a:t>SwapChainPanel</a:t>
            </a:r>
            <a:r>
              <a:rPr lang="en-US" dirty="0" smtClean="0"/>
              <a:t> with UI thread input</a:t>
            </a:r>
            <a:endParaRPr lang="en-US" dirty="0"/>
          </a:p>
        </p:txBody>
      </p:sp>
      <p:graphicFrame>
        <p:nvGraphicFramePr>
          <p:cNvPr id="46" name="Diagram 45"/>
          <p:cNvGraphicFramePr/>
          <p:nvPr>
            <p:extLst/>
          </p:nvPr>
        </p:nvGraphicFramePr>
        <p:xfrm>
          <a:off x="251808" y="2118962"/>
          <a:ext cx="3479825" cy="303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389389" y="1757040"/>
            <a:ext cx="1917669" cy="523220"/>
          </a:xfrm>
          <a:prstGeom prst="rect">
            <a:avLst/>
          </a:prstGeom>
          <a:noFill/>
        </p:spPr>
        <p:txBody>
          <a:bodyPr wrap="square" rtlCol="0">
            <a:spAutoFit/>
          </a:bodyPr>
          <a:lstStyle/>
          <a:p>
            <a:r>
              <a:rPr lang="en-US" sz="2800" dirty="0" smtClean="0">
                <a:gradFill>
                  <a:gsLst>
                    <a:gs pos="0">
                      <a:srgbClr val="FFFFFF"/>
                    </a:gs>
                    <a:gs pos="100000">
                      <a:srgbClr val="FFFFFF"/>
                    </a:gs>
                  </a:gsLst>
                  <a:lin ang="5400000" scaled="0"/>
                </a:gradFill>
              </a:rPr>
              <a:t>UI Thread</a:t>
            </a:r>
          </a:p>
        </p:txBody>
      </p:sp>
      <p:sp>
        <p:nvSpPr>
          <p:cNvPr id="7" name="Rectangle 6"/>
          <p:cNvSpPr/>
          <p:nvPr/>
        </p:nvSpPr>
        <p:spPr bwMode="auto">
          <a:xfrm>
            <a:off x="4441232" y="2790939"/>
            <a:ext cx="1865827" cy="9378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Input processing</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4441234" y="4034789"/>
            <a:ext cx="1865826" cy="10608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Layout, Render</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a:off x="5359148" y="3728815"/>
            <a:ext cx="0" cy="31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2" idx="2"/>
          </p:cNvCxnSpPr>
          <p:nvPr/>
        </p:nvCxnSpPr>
        <p:spPr>
          <a:xfrm rot="5400000" flipH="1" flipV="1">
            <a:off x="4045779" y="3775185"/>
            <a:ext cx="3886666" cy="1212424"/>
          </a:xfrm>
          <a:prstGeom prst="bentConnector3">
            <a:avLst>
              <a:gd name="adj1" fmla="val -5882"/>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9132887" y="3807985"/>
            <a:ext cx="1638300" cy="634727"/>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Render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8938193" y="2186700"/>
            <a:ext cx="2779873" cy="954107"/>
          </a:xfrm>
          <a:prstGeom prst="rect">
            <a:avLst/>
          </a:prstGeom>
          <a:noFill/>
        </p:spPr>
        <p:txBody>
          <a:bodyPr wrap="square" rtlCol="0">
            <a:spAutoFit/>
          </a:bodyPr>
          <a:lstStyle/>
          <a:p>
            <a:r>
              <a:rPr lang="en-US" sz="2800" dirty="0" smtClean="0">
                <a:gradFill>
                  <a:gsLst>
                    <a:gs pos="0">
                      <a:srgbClr val="FFFFFF"/>
                    </a:gs>
                    <a:gs pos="100000">
                      <a:srgbClr val="FFFFFF"/>
                    </a:gs>
                  </a:gsLst>
                  <a:lin ang="5400000" scaled="0"/>
                </a:gradFill>
              </a:rPr>
              <a:t>App rendering thread</a:t>
            </a:r>
          </a:p>
        </p:txBody>
      </p:sp>
      <p:cxnSp>
        <p:nvCxnSpPr>
          <p:cNvPr id="16" name="Elbow Connector 15"/>
          <p:cNvCxnSpPr>
            <a:endCxn id="12" idx="0"/>
          </p:cNvCxnSpPr>
          <p:nvPr/>
        </p:nvCxnSpPr>
        <p:spPr>
          <a:xfrm rot="10800000" flipV="1">
            <a:off x="9952038" y="3497258"/>
            <a:ext cx="1289330" cy="3107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Left-Right Arrow 16"/>
          <p:cNvSpPr/>
          <p:nvPr/>
        </p:nvSpPr>
        <p:spPr bwMode="auto">
          <a:xfrm>
            <a:off x="7189662" y="3668151"/>
            <a:ext cx="1186581" cy="733275"/>
          </a:xfrm>
          <a:prstGeom prst="leftRightArrow">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7069325" y="4691890"/>
            <a:ext cx="2057445" cy="707886"/>
          </a:xfrm>
          <a:prstGeom prst="rect">
            <a:avLst/>
          </a:prstGeom>
          <a:noFill/>
        </p:spPr>
        <p:txBody>
          <a:bodyPr wrap="square" rtlCol="0">
            <a:spAutoFit/>
          </a:bodyPr>
          <a:lstStyle/>
          <a:p>
            <a:r>
              <a:rPr lang="en-US" sz="2000" dirty="0" smtClean="0">
                <a:gradFill>
                  <a:gsLst>
                    <a:gs pos="0">
                      <a:srgbClr val="FFFFFF"/>
                    </a:gs>
                    <a:gs pos="100000">
                      <a:srgbClr val="FFFFFF"/>
                    </a:gs>
                  </a:gsLst>
                  <a:lin ang="5400000" scaled="0"/>
                </a:gradFill>
              </a:rPr>
              <a:t>Cross thread communication</a:t>
            </a:r>
          </a:p>
        </p:txBody>
      </p:sp>
      <p:cxnSp>
        <p:nvCxnSpPr>
          <p:cNvPr id="24" name="Elbow Connector 23"/>
          <p:cNvCxnSpPr>
            <a:stCxn id="12" idx="2"/>
          </p:cNvCxnSpPr>
          <p:nvPr/>
        </p:nvCxnSpPr>
        <p:spPr>
          <a:xfrm rot="5400000" flipH="1" flipV="1">
            <a:off x="10123977" y="3325322"/>
            <a:ext cx="945451" cy="1289330"/>
          </a:xfrm>
          <a:prstGeom prst="bentConnector4">
            <a:avLst>
              <a:gd name="adj1" fmla="val -34219"/>
              <a:gd name="adj2" fmla="val 99963"/>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441232" y="5384245"/>
            <a:ext cx="1883335" cy="9404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Other operations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Arrow Connector 34"/>
          <p:cNvCxnSpPr/>
          <p:nvPr/>
        </p:nvCxnSpPr>
        <p:spPr>
          <a:xfrm>
            <a:off x="5359148" y="5065916"/>
            <a:ext cx="0" cy="31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7" idx="0"/>
          </p:cNvCxnSpPr>
          <p:nvPr/>
        </p:nvCxnSpPr>
        <p:spPr>
          <a:xfrm rot="10800000" flipV="1">
            <a:off x="5374147" y="2438065"/>
            <a:ext cx="1202815" cy="3528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56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12" idx="2"/>
          </p:cNvCxnSpPr>
          <p:nvPr/>
        </p:nvCxnSpPr>
        <p:spPr>
          <a:xfrm flipH="1">
            <a:off x="9945919" y="4442712"/>
            <a:ext cx="6118" cy="111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4465637" y="2887946"/>
            <a:ext cx="1828800" cy="730707"/>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DX Input</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350837" y="373062"/>
            <a:ext cx="11887200" cy="838200"/>
          </a:xfrm>
        </p:spPr>
        <p:txBody>
          <a:bodyPr/>
          <a:lstStyle/>
          <a:p>
            <a:r>
              <a:rPr lang="en-US" dirty="0" err="1" smtClean="0"/>
              <a:t>SwapChainPanel</a:t>
            </a:r>
            <a:r>
              <a:rPr lang="en-US" dirty="0" smtClean="0"/>
              <a:t> with Independent Input</a:t>
            </a:r>
            <a:endParaRPr lang="en-US" dirty="0"/>
          </a:p>
        </p:txBody>
      </p:sp>
      <p:graphicFrame>
        <p:nvGraphicFramePr>
          <p:cNvPr id="46" name="Diagram 45"/>
          <p:cNvGraphicFramePr/>
          <p:nvPr>
            <p:extLst/>
          </p:nvPr>
        </p:nvGraphicFramePr>
        <p:xfrm>
          <a:off x="251808" y="2118962"/>
          <a:ext cx="3479825" cy="303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389389" y="1757040"/>
            <a:ext cx="1917669" cy="523220"/>
          </a:xfrm>
          <a:prstGeom prst="rect">
            <a:avLst/>
          </a:prstGeom>
          <a:noFill/>
        </p:spPr>
        <p:txBody>
          <a:bodyPr wrap="square" rtlCol="0">
            <a:spAutoFit/>
          </a:bodyPr>
          <a:lstStyle/>
          <a:p>
            <a:r>
              <a:rPr lang="en-US" sz="2800" dirty="0" smtClean="0">
                <a:gradFill>
                  <a:gsLst>
                    <a:gs pos="0">
                      <a:srgbClr val="FFFFFF"/>
                    </a:gs>
                    <a:gs pos="100000">
                      <a:srgbClr val="FFFFFF"/>
                    </a:gs>
                  </a:gsLst>
                  <a:lin ang="5400000" scaled="0"/>
                </a:gradFill>
              </a:rPr>
              <a:t>UI Thread</a:t>
            </a:r>
          </a:p>
        </p:txBody>
      </p:sp>
      <p:sp>
        <p:nvSpPr>
          <p:cNvPr id="7" name="Rectangle 6"/>
          <p:cNvSpPr/>
          <p:nvPr/>
        </p:nvSpPr>
        <p:spPr bwMode="auto">
          <a:xfrm>
            <a:off x="4441232" y="2790939"/>
            <a:ext cx="1865827" cy="9378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Input processing</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4441234" y="4034789"/>
            <a:ext cx="1865826" cy="10608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Layout, Render</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a:off x="5359148" y="3728815"/>
            <a:ext cx="0" cy="31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2" idx="2"/>
          </p:cNvCxnSpPr>
          <p:nvPr/>
        </p:nvCxnSpPr>
        <p:spPr>
          <a:xfrm rot="5400000" flipH="1" flipV="1">
            <a:off x="4045779" y="3775185"/>
            <a:ext cx="3886666" cy="1212424"/>
          </a:xfrm>
          <a:prstGeom prst="bentConnector3">
            <a:avLst>
              <a:gd name="adj1" fmla="val -5882"/>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9132887" y="3807985"/>
            <a:ext cx="1638300" cy="634727"/>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Render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8938193" y="2186700"/>
            <a:ext cx="2779873" cy="954107"/>
          </a:xfrm>
          <a:prstGeom prst="rect">
            <a:avLst/>
          </a:prstGeom>
          <a:noFill/>
        </p:spPr>
        <p:txBody>
          <a:bodyPr wrap="square" rtlCol="0">
            <a:spAutoFit/>
          </a:bodyPr>
          <a:lstStyle/>
          <a:p>
            <a:r>
              <a:rPr lang="en-US" sz="2800" dirty="0" smtClean="0">
                <a:gradFill>
                  <a:gsLst>
                    <a:gs pos="0">
                      <a:srgbClr val="FFFFFF"/>
                    </a:gs>
                    <a:gs pos="100000">
                      <a:srgbClr val="FFFFFF"/>
                    </a:gs>
                  </a:gsLst>
                  <a:lin ang="5400000" scaled="0"/>
                </a:gradFill>
              </a:rPr>
              <a:t>App rendering thread</a:t>
            </a:r>
          </a:p>
        </p:txBody>
      </p:sp>
      <p:cxnSp>
        <p:nvCxnSpPr>
          <p:cNvPr id="16" name="Elbow Connector 15"/>
          <p:cNvCxnSpPr>
            <a:endCxn id="12" idx="0"/>
          </p:cNvCxnSpPr>
          <p:nvPr/>
        </p:nvCxnSpPr>
        <p:spPr>
          <a:xfrm rot="10800000" flipV="1">
            <a:off x="9952038" y="3497258"/>
            <a:ext cx="1289330" cy="3107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Left-Right Arrow 16"/>
          <p:cNvSpPr/>
          <p:nvPr/>
        </p:nvSpPr>
        <p:spPr bwMode="auto">
          <a:xfrm>
            <a:off x="7208837" y="3680506"/>
            <a:ext cx="1186581" cy="733275"/>
          </a:xfrm>
          <a:prstGeom prst="leftRightArrow">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7069325" y="4691890"/>
            <a:ext cx="2057445" cy="707886"/>
          </a:xfrm>
          <a:prstGeom prst="rect">
            <a:avLst/>
          </a:prstGeom>
          <a:noFill/>
        </p:spPr>
        <p:txBody>
          <a:bodyPr wrap="square" rtlCol="0">
            <a:spAutoFit/>
          </a:bodyPr>
          <a:lstStyle/>
          <a:p>
            <a:r>
              <a:rPr lang="en-US" sz="2000" dirty="0" smtClean="0">
                <a:gradFill>
                  <a:gsLst>
                    <a:gs pos="0">
                      <a:srgbClr val="FFFFFF"/>
                    </a:gs>
                    <a:gs pos="100000">
                      <a:srgbClr val="FFFFFF"/>
                    </a:gs>
                  </a:gsLst>
                  <a:lin ang="5400000" scaled="0"/>
                </a:gradFill>
              </a:rPr>
              <a:t>Cross thread communication</a:t>
            </a:r>
          </a:p>
        </p:txBody>
      </p:sp>
      <p:cxnSp>
        <p:nvCxnSpPr>
          <p:cNvPr id="24" name="Elbow Connector 23"/>
          <p:cNvCxnSpPr>
            <a:stCxn id="12" idx="2"/>
          </p:cNvCxnSpPr>
          <p:nvPr/>
        </p:nvCxnSpPr>
        <p:spPr>
          <a:xfrm rot="16200000" flipH="1">
            <a:off x="10421727" y="3973021"/>
            <a:ext cx="349952" cy="128933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441232" y="5384245"/>
            <a:ext cx="1883335" cy="9404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Other operations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Arrow Connector 34"/>
          <p:cNvCxnSpPr/>
          <p:nvPr/>
        </p:nvCxnSpPr>
        <p:spPr>
          <a:xfrm>
            <a:off x="5359148" y="5065916"/>
            <a:ext cx="0" cy="31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7" idx="0"/>
          </p:cNvCxnSpPr>
          <p:nvPr/>
        </p:nvCxnSpPr>
        <p:spPr>
          <a:xfrm rot="10800000" flipV="1">
            <a:off x="5374147" y="2438065"/>
            <a:ext cx="1202815" cy="3528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241368" y="3497258"/>
            <a:ext cx="0" cy="1295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241368" y="3497257"/>
            <a:ext cx="0" cy="3048004"/>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4458740" y="2776306"/>
            <a:ext cx="1865827" cy="9378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XAML input processing</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3608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051 -0.00976 L 0.18407 -0.00976 C 0.2664 -0.00976 0.3684 0.02655 0.3684 0.05674 L 0.3684 0.12483 " pathEditMode="relative" rAng="0" ptsTypes="AAAA">
                                      <p:cBhvr>
                                        <p:cTn id="6" dur="2000" fill="hold"/>
                                        <p:tgtEl>
                                          <p:spTgt spid="19"/>
                                        </p:tgtEl>
                                        <p:attrNameLst>
                                          <p:attrName>ppt_x</p:attrName>
                                          <p:attrName>ppt_y</p:attrName>
                                        </p:attrNameLst>
                                      </p:cBhvr>
                                      <p:rCtr x="18394" y="6718"/>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12"/>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4.85576E-6 3.95824E-6 L 4.85576E-6 0.25011 " pathEditMode="relative" rAng="0" ptsTypes="AA">
                                      <p:cBhvr>
                                        <p:cTn id="10" dur="2000" fill="hold"/>
                                        <p:tgtEl>
                                          <p:spTgt spid="24"/>
                                        </p:tgtEl>
                                        <p:attrNameLst>
                                          <p:attrName>ppt_x</p:attrName>
                                          <p:attrName>ppt_y</p:attrName>
                                        </p:attrNameLst>
                                      </p:cBhvr>
                                      <p:rCtr x="0" y="12506"/>
                                    </p:animMotion>
                                  </p:childTnLst>
                                </p:cTn>
                              </p:par>
                            </p:childTnLst>
                          </p:cTn>
                        </p:par>
                        <p:par>
                          <p:cTn id="11" fill="hold">
                            <p:stCondLst>
                              <p:cond delay="2000"/>
                            </p:stCondLst>
                            <p:childTnLst>
                              <p:par>
                                <p:cTn id="12" presetID="10" presetClass="exit" presetSubtype="0" fill="hold" grpId="0" nodeType="after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xit" presetSubtype="0" fill="hold"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2" grpId="0" animBg="1"/>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373062"/>
            <a:ext cx="11887200" cy="838200"/>
          </a:xfrm>
        </p:spPr>
        <p:txBody>
          <a:bodyPr/>
          <a:lstStyle/>
          <a:p>
            <a:r>
              <a:rPr lang="en-US" dirty="0" err="1" smtClean="0"/>
              <a:t>SwapChainPanel</a:t>
            </a:r>
            <a:r>
              <a:rPr lang="en-US" dirty="0" smtClean="0"/>
              <a:t> with independent </a:t>
            </a:r>
            <a:r>
              <a:rPr lang="en-US" dirty="0"/>
              <a:t>i</a:t>
            </a:r>
            <a:r>
              <a:rPr lang="en-US" dirty="0" smtClean="0"/>
              <a:t>nput</a:t>
            </a:r>
            <a:endParaRPr lang="en-US" dirty="0"/>
          </a:p>
        </p:txBody>
      </p:sp>
      <p:sp>
        <p:nvSpPr>
          <p:cNvPr id="6" name="TextBox 5"/>
          <p:cNvSpPr txBox="1"/>
          <p:nvPr/>
        </p:nvSpPr>
        <p:spPr>
          <a:xfrm>
            <a:off x="960437" y="3705476"/>
            <a:ext cx="2667001" cy="461665"/>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UI Thread</a:t>
            </a:r>
          </a:p>
        </p:txBody>
      </p:sp>
      <p:sp>
        <p:nvSpPr>
          <p:cNvPr id="7" name="Rectangle 6"/>
          <p:cNvSpPr/>
          <p:nvPr/>
        </p:nvSpPr>
        <p:spPr bwMode="auto">
          <a:xfrm>
            <a:off x="1094305" y="4444748"/>
            <a:ext cx="1456235" cy="6626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XAML Input processing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094306" y="5323639"/>
            <a:ext cx="145623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Layout, Render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a:off x="1822426" y="5098711"/>
            <a:ext cx="0" cy="22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2" idx="2"/>
          </p:cNvCxnSpPr>
          <p:nvPr/>
        </p:nvCxnSpPr>
        <p:spPr>
          <a:xfrm rot="5400000" flipH="1" flipV="1">
            <a:off x="1273664" y="4728608"/>
            <a:ext cx="2256981" cy="1190591"/>
          </a:xfrm>
          <a:prstGeom prst="bentConnector3">
            <a:avLst>
              <a:gd name="adj1" fmla="val -10129"/>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flipV="1">
            <a:off x="1822422" y="4195413"/>
            <a:ext cx="1151963" cy="2141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700160" y="5335292"/>
            <a:ext cx="1456235" cy="448491"/>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Render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4541837" y="3649662"/>
            <a:ext cx="2470945" cy="830997"/>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App rendering thread</a:t>
            </a:r>
          </a:p>
        </p:txBody>
      </p:sp>
      <p:sp>
        <p:nvSpPr>
          <p:cNvPr id="17" name="Left-Right Arrow 16"/>
          <p:cNvSpPr/>
          <p:nvPr/>
        </p:nvSpPr>
        <p:spPr bwMode="auto">
          <a:xfrm>
            <a:off x="3180176" y="5338177"/>
            <a:ext cx="1054716" cy="518124"/>
          </a:xfrm>
          <a:prstGeom prst="leftRightArrow">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3082925" y="5898397"/>
            <a:ext cx="1828800" cy="523220"/>
          </a:xfrm>
          <a:prstGeom prst="rect">
            <a:avLst/>
          </a:prstGeom>
          <a:noFill/>
        </p:spPr>
        <p:txBody>
          <a:bodyPr wrap="square" rtlCol="0">
            <a:spAutoFit/>
          </a:bodyPr>
          <a:lstStyle/>
          <a:p>
            <a:r>
              <a:rPr lang="en-US" sz="1400" dirty="0" smtClean="0">
                <a:gradFill>
                  <a:gsLst>
                    <a:gs pos="0">
                      <a:srgbClr val="FFFFFF"/>
                    </a:gs>
                    <a:gs pos="100000">
                      <a:srgbClr val="FFFFFF"/>
                    </a:gs>
                  </a:gsLst>
                  <a:lin ang="5400000" scaled="0"/>
                </a:gradFill>
              </a:rPr>
              <a:t>Cross thread communication</a:t>
            </a:r>
          </a:p>
        </p:txBody>
      </p:sp>
      <p:sp>
        <p:nvSpPr>
          <p:cNvPr id="20" name="Rectangle 19"/>
          <p:cNvSpPr/>
          <p:nvPr/>
        </p:nvSpPr>
        <p:spPr bwMode="auto">
          <a:xfrm>
            <a:off x="4700160" y="6001163"/>
            <a:ext cx="1456235" cy="46221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Present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2" name="Straight Arrow Connector 21"/>
          <p:cNvCxnSpPr/>
          <p:nvPr/>
        </p:nvCxnSpPr>
        <p:spPr>
          <a:xfrm>
            <a:off x="5422355" y="5775053"/>
            <a:ext cx="0" cy="22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Diagram 29"/>
          <p:cNvGraphicFramePr/>
          <p:nvPr>
            <p:extLst/>
          </p:nvPr>
        </p:nvGraphicFramePr>
        <p:xfrm>
          <a:off x="8154619" y="2197561"/>
          <a:ext cx="3479825" cy="303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1"/>
          <p:cNvSpPr/>
          <p:nvPr/>
        </p:nvSpPr>
        <p:spPr bwMode="auto">
          <a:xfrm>
            <a:off x="1078742" y="5995194"/>
            <a:ext cx="1456235"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Other operations</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Arrow Connector 34"/>
          <p:cNvCxnSpPr/>
          <p:nvPr/>
        </p:nvCxnSpPr>
        <p:spPr>
          <a:xfrm>
            <a:off x="1833977" y="5785933"/>
            <a:ext cx="0" cy="22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 Placeholder 1"/>
          <p:cNvSpPr txBox="1">
            <a:spLocks/>
          </p:cNvSpPr>
          <p:nvPr/>
        </p:nvSpPr>
        <p:spPr>
          <a:xfrm>
            <a:off x="711523" y="1261961"/>
            <a:ext cx="7046738" cy="2222929"/>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Independent input</a:t>
            </a:r>
          </a:p>
          <a:p>
            <a:pPr marL="342900" lvl="2" indent="-342900"/>
            <a:r>
              <a:rPr lang="en-US" sz="2000" dirty="0" smtClean="0">
                <a:gradFill>
                  <a:gsLst>
                    <a:gs pos="0">
                      <a:srgbClr val="FFFFFF"/>
                    </a:gs>
                    <a:gs pos="100000">
                      <a:srgbClr val="FFFFFF"/>
                    </a:gs>
                  </a:gsLst>
                  <a:lin ang="5400000" scaled="0"/>
                </a:gradFill>
              </a:rPr>
              <a:t>Allows touch input for </a:t>
            </a:r>
            <a:r>
              <a:rPr lang="en-US" sz="2000" dirty="0" err="1" smtClean="0">
                <a:gradFill>
                  <a:gsLst>
                    <a:gs pos="0">
                      <a:srgbClr val="FFFFFF"/>
                    </a:gs>
                    <a:gs pos="100000">
                      <a:srgbClr val="FFFFFF"/>
                    </a:gs>
                  </a:gsLst>
                  <a:lin ang="5400000" scaled="0"/>
                </a:gradFill>
              </a:rPr>
              <a:t>SwapChain</a:t>
            </a:r>
            <a:r>
              <a:rPr lang="en-US" sz="2000" dirty="0" smtClean="0">
                <a:gradFill>
                  <a:gsLst>
                    <a:gs pos="0">
                      <a:srgbClr val="FFFFFF"/>
                    </a:gs>
                    <a:gs pos="100000">
                      <a:srgbClr val="FFFFFF"/>
                    </a:gs>
                  </a:gsLst>
                  <a:lin ang="5400000" scaled="0"/>
                </a:gradFill>
              </a:rPr>
              <a:t>[Background]Panel to be sent to another thread</a:t>
            </a:r>
          </a:p>
          <a:p>
            <a:pPr marL="342900" lvl="2" indent="-342900"/>
            <a:r>
              <a:rPr lang="en-US" sz="2000" dirty="0" smtClean="0">
                <a:gradFill>
                  <a:gsLst>
                    <a:gs pos="0">
                      <a:srgbClr val="FFFFFF"/>
                    </a:gs>
                    <a:gs pos="100000">
                      <a:srgbClr val="FFFFFF"/>
                    </a:gs>
                  </a:gsLst>
                  <a:lin ang="5400000" scaled="0"/>
                </a:gradFill>
              </a:rPr>
              <a:t>Enables input and output (rendering) fully independent of the XAML UI thread</a:t>
            </a:r>
          </a:p>
          <a:p>
            <a:pPr marL="342900" lvl="2" indent="-342900"/>
            <a:r>
              <a:rPr lang="en-US" sz="2000" dirty="0" smtClean="0">
                <a:gradFill>
                  <a:gsLst>
                    <a:gs pos="0">
                      <a:srgbClr val="FFFFFF"/>
                    </a:gs>
                    <a:gs pos="100000">
                      <a:srgbClr val="FFFFFF"/>
                    </a:gs>
                  </a:gsLst>
                  <a:lin ang="5400000" scaled="0"/>
                </a:gradFill>
              </a:rPr>
              <a:t>Touch, pen, and mouse can be received</a:t>
            </a:r>
          </a:p>
          <a:p>
            <a:pPr marL="342900" lvl="2" indent="-342900"/>
            <a:endParaRPr lang="en-US" sz="2000" dirty="0" smtClean="0">
              <a:gradFill>
                <a:gsLst>
                  <a:gs pos="0">
                    <a:srgbClr val="FFFFFF"/>
                  </a:gs>
                  <a:gs pos="100000">
                    <a:srgbClr val="FFFFFF"/>
                  </a:gs>
                </a:gsLst>
                <a:lin ang="5400000" scaled="0"/>
              </a:gradFill>
            </a:endParaRPr>
          </a:p>
          <a:p>
            <a:pPr marL="342900" lvl="2" indent="-342900"/>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4691351" y="4669069"/>
            <a:ext cx="1456235" cy="448491"/>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SCP Input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6" name="Straight Arrow Connector 25"/>
          <p:cNvCxnSpPr/>
          <p:nvPr/>
        </p:nvCxnSpPr>
        <p:spPr>
          <a:xfrm>
            <a:off x="5416581" y="5115737"/>
            <a:ext cx="0" cy="22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25" idx="0"/>
          </p:cNvCxnSpPr>
          <p:nvPr/>
        </p:nvCxnSpPr>
        <p:spPr>
          <a:xfrm rot="10800000" flipV="1">
            <a:off x="5419469" y="4462399"/>
            <a:ext cx="1130770" cy="2066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50238" y="4462400"/>
            <a:ext cx="0" cy="2218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20" idx="2"/>
          </p:cNvCxnSpPr>
          <p:nvPr/>
        </p:nvCxnSpPr>
        <p:spPr>
          <a:xfrm rot="16200000" flipH="1">
            <a:off x="5880568" y="6011083"/>
            <a:ext cx="217380" cy="1121960"/>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15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SwapChainPanel</a:t>
            </a:r>
            <a:endParaRPr lang="en-US" dirty="0"/>
          </a:p>
        </p:txBody>
      </p:sp>
      <p:sp>
        <p:nvSpPr>
          <p:cNvPr id="3" name="Content Placeholder 2"/>
          <p:cNvSpPr>
            <a:spLocks noGrp="1"/>
          </p:cNvSpPr>
          <p:nvPr>
            <p:ph sz="quarter" idx="14"/>
          </p:nvPr>
        </p:nvSpPr>
        <p:spPr>
          <a:xfrm>
            <a:off x="263525" y="1516063"/>
            <a:ext cx="12039600" cy="4724400"/>
          </a:xfrm>
        </p:spPr>
        <p:txBody>
          <a:bodyPr>
            <a:normAutofit/>
          </a:bodyPr>
          <a:lstStyle/>
          <a:p>
            <a:endParaRPr lang="en-US" sz="2000" dirty="0"/>
          </a:p>
          <a:p>
            <a:r>
              <a:rPr lang="en-US" sz="2000" b="1" dirty="0" err="1" smtClean="0"/>
              <a:t>SwapChainPanel</a:t>
            </a:r>
            <a:r>
              <a:rPr lang="en-US" sz="2000" dirty="0" smtClean="0"/>
              <a:t> : Grid</a:t>
            </a:r>
            <a:endParaRPr lang="en-US" sz="2000" dirty="0"/>
          </a:p>
          <a:p>
            <a:r>
              <a:rPr lang="en-US" sz="2000" dirty="0" smtClean="0"/>
              <a:t>{</a:t>
            </a:r>
          </a:p>
          <a:p>
            <a:r>
              <a:rPr lang="en-US" sz="2000" dirty="0"/>
              <a:t>	</a:t>
            </a:r>
            <a:r>
              <a:rPr lang="en-US" sz="2000" dirty="0" smtClean="0"/>
              <a:t>// Can be called from any non-UI thread, to create a pipe to receive input on </a:t>
            </a:r>
            <a:endParaRPr lang="en-US" sz="2000" dirty="0"/>
          </a:p>
          <a:p>
            <a:r>
              <a:rPr lang="en-US" sz="2000" dirty="0"/>
              <a:t>	</a:t>
            </a:r>
            <a:r>
              <a:rPr lang="en-US" sz="2000" b="1" dirty="0" err="1" smtClean="0">
                <a:solidFill>
                  <a:schemeClr val="accent1"/>
                </a:solidFill>
              </a:rPr>
              <a:t>CreateCoreIndependentInputSource</a:t>
            </a:r>
            <a:r>
              <a:rPr lang="en-US" sz="2000" dirty="0" smtClean="0"/>
              <a:t>(</a:t>
            </a:r>
            <a:r>
              <a:rPr lang="en-US" sz="2000" dirty="0" err="1" smtClean="0"/>
              <a:t>CoreInputDeviceTypes</a:t>
            </a:r>
            <a:r>
              <a:rPr lang="en-US" sz="2000" dirty="0" smtClean="0"/>
              <a:t> </a:t>
            </a:r>
            <a:r>
              <a:rPr lang="en-US" sz="2000" dirty="0" err="1"/>
              <a:t>deviceTypes</a:t>
            </a:r>
            <a:r>
              <a:rPr lang="en-US" sz="2000" dirty="0"/>
              <a:t>, 							</a:t>
            </a:r>
            <a:r>
              <a:rPr lang="en-US" sz="2000" dirty="0" smtClean="0"/>
              <a:t>	</a:t>
            </a:r>
            <a:r>
              <a:rPr lang="en-US" sz="2000" dirty="0" err="1" smtClean="0"/>
              <a:t>CoreIndependentInputSource</a:t>
            </a:r>
            <a:r>
              <a:rPr lang="en-US" sz="2000" dirty="0"/>
              <a:t>** </a:t>
            </a:r>
            <a:r>
              <a:rPr lang="en-US" sz="2000" dirty="0" smtClean="0"/>
              <a:t>source);</a:t>
            </a:r>
          </a:p>
          <a:p>
            <a:r>
              <a:rPr lang="en-US" sz="2000" dirty="0"/>
              <a:t>	</a:t>
            </a:r>
            <a:endParaRPr lang="en-US" sz="2000" dirty="0" smtClean="0"/>
          </a:p>
          <a:p>
            <a:r>
              <a:rPr lang="en-US" sz="2000" dirty="0"/>
              <a:t>	</a:t>
            </a:r>
            <a:r>
              <a:rPr lang="en-US" sz="2000" dirty="0" smtClean="0"/>
              <a:t>// Events</a:t>
            </a:r>
            <a:endParaRPr lang="en-US" sz="2000" dirty="0"/>
          </a:p>
          <a:p>
            <a:r>
              <a:rPr lang="en-US" sz="2000" dirty="0" smtClean="0"/>
              <a:t>	</a:t>
            </a:r>
            <a:r>
              <a:rPr lang="en-US" sz="2000" dirty="0" err="1" smtClean="0"/>
              <a:t>CompositionScaleChanged</a:t>
            </a:r>
            <a:r>
              <a:rPr lang="en-US" sz="2000" dirty="0" smtClean="0"/>
              <a:t>();</a:t>
            </a:r>
          </a:p>
          <a:p>
            <a:r>
              <a:rPr lang="en-US" sz="2000" dirty="0" smtClean="0"/>
              <a:t>};</a:t>
            </a:r>
            <a:endParaRPr lang="en-US" sz="2000" dirty="0"/>
          </a:p>
        </p:txBody>
      </p:sp>
      <p:sp>
        <p:nvSpPr>
          <p:cNvPr id="6" name="Content Placeholder 2"/>
          <p:cNvSpPr txBox="1">
            <a:spLocks/>
          </p:cNvSpPr>
          <p:nvPr/>
        </p:nvSpPr>
        <p:spPr>
          <a:xfrm>
            <a:off x="6980237" y="4183062"/>
            <a:ext cx="4114800" cy="2057400"/>
          </a:xfrm>
          <a:prstGeom prst="rect">
            <a:avLst/>
          </a:prstGeom>
        </p:spPr>
        <p:txBody>
          <a:bodyPr vert="horz" lIns="0" tIns="0" rIns="0" bIns="0" rtlCol="0">
            <a:noAutofit/>
          </a:bodyPr>
          <a:lstStyle>
            <a:lvl1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solidFill>
                  <a:srgbClr val="505050"/>
                </a:soli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p>
        </p:txBody>
      </p:sp>
    </p:spTree>
    <p:extLst>
      <p:ext uri="{BB962C8B-B14F-4D97-AF65-F5344CB8AC3E}">
        <p14:creationId xmlns:p14="http://schemas.microsoft.com/office/powerpoint/2010/main" val="2675529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CoreIndependentInputSource</a:t>
            </a:r>
            <a:endParaRPr lang="en-US" dirty="0"/>
          </a:p>
        </p:txBody>
      </p:sp>
      <p:sp>
        <p:nvSpPr>
          <p:cNvPr id="3" name="Content Placeholder 2"/>
          <p:cNvSpPr>
            <a:spLocks noGrp="1"/>
          </p:cNvSpPr>
          <p:nvPr>
            <p:ph sz="quarter" idx="14"/>
          </p:nvPr>
        </p:nvSpPr>
        <p:spPr>
          <a:xfrm>
            <a:off x="198437" y="1211262"/>
            <a:ext cx="12039600" cy="5562599"/>
          </a:xfrm>
        </p:spPr>
        <p:txBody>
          <a:bodyPr>
            <a:normAutofit/>
          </a:bodyPr>
          <a:lstStyle/>
          <a:p>
            <a:r>
              <a:rPr lang="en-US" dirty="0" err="1" smtClean="0"/>
              <a:t>CoreIndependentInputSource</a:t>
            </a:r>
            <a:r>
              <a:rPr lang="en-US" dirty="0" smtClean="0"/>
              <a:t> </a:t>
            </a:r>
          </a:p>
          <a:p>
            <a:r>
              <a:rPr lang="en-US" dirty="0" smtClean="0"/>
              <a:t>{</a:t>
            </a:r>
          </a:p>
          <a:p>
            <a:r>
              <a:rPr lang="en-US" dirty="0" smtClean="0"/>
              <a:t>	// </a:t>
            </a:r>
            <a:r>
              <a:rPr lang="en-US" dirty="0"/>
              <a:t>Events</a:t>
            </a:r>
          </a:p>
          <a:p>
            <a:r>
              <a:rPr lang="en-US" b="1" dirty="0"/>
              <a:t>	</a:t>
            </a:r>
            <a:r>
              <a:rPr lang="en-US" b="1" dirty="0" err="1"/>
              <a:t>PointerPressed</a:t>
            </a:r>
            <a:r>
              <a:rPr lang="en-US" b="1" dirty="0" smtClean="0"/>
              <a:t>(…)</a:t>
            </a:r>
            <a:endParaRPr lang="en-US" b="1" dirty="0"/>
          </a:p>
          <a:p>
            <a:r>
              <a:rPr lang="en-US" b="1" dirty="0"/>
              <a:t>	</a:t>
            </a:r>
            <a:r>
              <a:rPr lang="en-US" b="1" dirty="0" err="1"/>
              <a:t>PointerReleased</a:t>
            </a:r>
            <a:r>
              <a:rPr lang="en-US" b="1" dirty="0" smtClean="0"/>
              <a:t>(…)</a:t>
            </a:r>
            <a:endParaRPr lang="en-US" b="1" dirty="0"/>
          </a:p>
          <a:p>
            <a:r>
              <a:rPr lang="en-US" b="1" dirty="0"/>
              <a:t>	</a:t>
            </a:r>
            <a:r>
              <a:rPr lang="en-US" b="1" dirty="0" err="1"/>
              <a:t>PointerMoved</a:t>
            </a:r>
            <a:r>
              <a:rPr lang="en-US" b="1" dirty="0" smtClean="0"/>
              <a:t>(…)</a:t>
            </a:r>
            <a:endParaRPr lang="en-US" b="1" dirty="0"/>
          </a:p>
          <a:p>
            <a:r>
              <a:rPr lang="en-US" b="1" dirty="0" smtClean="0"/>
              <a:t>	</a:t>
            </a:r>
            <a:r>
              <a:rPr lang="en-US" dirty="0" smtClean="0"/>
              <a:t>// Properties</a:t>
            </a:r>
            <a:endParaRPr lang="en-US" dirty="0"/>
          </a:p>
          <a:p>
            <a:r>
              <a:rPr lang="en-US" b="1" dirty="0" smtClean="0"/>
              <a:t>	</a:t>
            </a:r>
            <a:r>
              <a:rPr lang="en-US" b="1" dirty="0" err="1" smtClean="0"/>
              <a:t>Windows.Foundation.Point</a:t>
            </a:r>
            <a:r>
              <a:rPr lang="en-US" b="1" dirty="0" smtClean="0"/>
              <a:t> </a:t>
            </a:r>
            <a:r>
              <a:rPr lang="en-US" b="1" dirty="0" err="1" smtClean="0"/>
              <a:t>PointerPosition</a:t>
            </a:r>
            <a:r>
              <a:rPr lang="en-US" b="1" dirty="0" smtClean="0"/>
              <a:t> </a:t>
            </a:r>
            <a:r>
              <a:rPr lang="en-US" b="1" dirty="0"/>
              <a:t>	</a:t>
            </a:r>
            <a:endParaRPr lang="en-US" b="1" dirty="0" smtClean="0"/>
          </a:p>
          <a:p>
            <a:r>
              <a:rPr lang="en-US" b="1" dirty="0">
                <a:solidFill>
                  <a:srgbClr val="008000"/>
                </a:solidFill>
                <a:highlight>
                  <a:srgbClr val="FFFFFF"/>
                </a:highlight>
                <a:latin typeface="Consolas"/>
              </a:rPr>
              <a:t>	</a:t>
            </a:r>
            <a:r>
              <a:rPr lang="en-US" dirty="0" smtClean="0">
                <a:solidFill>
                  <a:srgbClr val="008000"/>
                </a:solidFill>
                <a:highlight>
                  <a:srgbClr val="FFFFFF"/>
                </a:highlight>
                <a:latin typeface="Consolas"/>
              </a:rPr>
              <a:t>/* </a:t>
            </a:r>
            <a:r>
              <a:rPr lang="en-US" dirty="0">
                <a:solidFill>
                  <a:srgbClr val="008000"/>
                </a:solidFill>
                <a:highlight>
                  <a:srgbClr val="FFFFFF"/>
                </a:highlight>
                <a:latin typeface="Consolas"/>
              </a:rPr>
              <a:t>... </a:t>
            </a:r>
            <a:r>
              <a:rPr lang="en-US" dirty="0" smtClean="0">
                <a:solidFill>
                  <a:srgbClr val="008000"/>
                </a:solidFill>
                <a:highlight>
                  <a:srgbClr val="FFFFFF"/>
                </a:highlight>
                <a:latin typeface="Consolas"/>
              </a:rPr>
              <a:t>*/</a:t>
            </a:r>
            <a:endParaRPr lang="en-US" b="1" dirty="0"/>
          </a:p>
          <a:p>
            <a:r>
              <a:rPr lang="en-US" dirty="0" smtClean="0"/>
              <a:t>};</a:t>
            </a:r>
            <a:endParaRPr lang="en-US" dirty="0"/>
          </a:p>
        </p:txBody>
      </p:sp>
      <p:sp>
        <p:nvSpPr>
          <p:cNvPr id="6" name="Rectangle 5"/>
          <p:cNvSpPr/>
          <p:nvPr/>
        </p:nvSpPr>
        <p:spPr>
          <a:xfrm>
            <a:off x="6523037" y="2201862"/>
            <a:ext cx="4572000" cy="1938992"/>
          </a:xfrm>
          <a:prstGeom prst="rect">
            <a:avLst/>
          </a:prstGeom>
        </p:spPr>
        <p:txBody>
          <a:bodyPr wrap="square">
            <a:spAutoFit/>
          </a:bodyPr>
          <a:lstStyle/>
          <a:p>
            <a:pPr marL="0" lvl="1" indent="-466251"/>
            <a:r>
              <a:rPr lang="en-US" sz="2400" b="1" dirty="0" err="1" smtClean="0">
                <a:solidFill>
                  <a:srgbClr val="000000"/>
                </a:solidFill>
                <a:latin typeface="Consolas" panose="020B0609020204030204" pitchFamily="49" charset="0"/>
                <a:cs typeface="Consolas" panose="020B0609020204030204" pitchFamily="49" charset="0"/>
              </a:rPr>
              <a:t>CoreIndependentInputSource</a:t>
            </a:r>
            <a:r>
              <a:rPr lang="en-US" sz="2400" dirty="0" smtClean="0">
                <a:solidFill>
                  <a:srgbClr val="000000"/>
                </a:solidFill>
              </a:rPr>
              <a:t> provides access to all pointer based events and state, when the input is routed to the </a:t>
            </a:r>
            <a:r>
              <a:rPr lang="en-US" sz="2400" dirty="0" err="1" smtClean="0">
                <a:solidFill>
                  <a:srgbClr val="000000"/>
                </a:solidFill>
              </a:rPr>
              <a:t>SwapChainPanel</a:t>
            </a:r>
            <a:endParaRPr lang="en-US" sz="2400" dirty="0">
              <a:solidFill>
                <a:srgbClr val="FFFFFF"/>
              </a:solidFill>
            </a:endParaRPr>
          </a:p>
        </p:txBody>
      </p:sp>
    </p:spTree>
    <p:extLst>
      <p:ext uri="{BB962C8B-B14F-4D97-AF65-F5344CB8AC3E}">
        <p14:creationId xmlns:p14="http://schemas.microsoft.com/office/powerpoint/2010/main" val="3774820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808037" y="2811462"/>
            <a:ext cx="10363200" cy="32766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Create a </a:t>
            </a:r>
            <a:r>
              <a:rPr lang="en-US" sz="2800" dirty="0" err="1" smtClean="0">
                <a:gradFill>
                  <a:gsLst>
                    <a:gs pos="0">
                      <a:srgbClr val="FFFFFF"/>
                    </a:gs>
                    <a:gs pos="100000">
                      <a:srgbClr val="FFFFFF"/>
                    </a:gs>
                  </a:gsLst>
                  <a:lin ang="5400000" scaled="0"/>
                </a:gradFill>
              </a:rPr>
              <a:t>SwapChainPanel</a:t>
            </a:r>
            <a:r>
              <a:rPr lang="en-US" sz="2800" dirty="0" smtClean="0">
                <a:gradFill>
                  <a:gsLst>
                    <a:gs pos="0">
                      <a:srgbClr val="FFFFFF"/>
                    </a:gs>
                    <a:gs pos="100000">
                      <a:srgbClr val="FFFFFF"/>
                    </a:gs>
                  </a:gsLst>
                  <a:lin ang="5400000" scaled="0"/>
                </a:gradFill>
              </a:rPr>
              <a:t>, attach it to the XAML tree</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Create an </a:t>
            </a:r>
            <a:r>
              <a:rPr lang="en-US" sz="2800" dirty="0" err="1" smtClean="0">
                <a:gradFill>
                  <a:gsLst>
                    <a:gs pos="0">
                      <a:srgbClr val="FFFFFF"/>
                    </a:gs>
                    <a:gs pos="100000">
                      <a:srgbClr val="FFFFFF"/>
                    </a:gs>
                  </a:gsLst>
                  <a:lin ang="5400000" scaled="0"/>
                </a:gradFill>
              </a:rPr>
              <a:t>IDXGISwapChain</a:t>
            </a:r>
            <a:r>
              <a:rPr lang="en-US" sz="2800" dirty="0" smtClean="0">
                <a:gradFill>
                  <a:gsLst>
                    <a:gs pos="0">
                      <a:srgbClr val="FFFFFF"/>
                    </a:gs>
                    <a:gs pos="100000">
                      <a:srgbClr val="FFFFFF"/>
                    </a:gs>
                  </a:gsLst>
                  <a:lin ang="5400000" scaled="0"/>
                </a:gradFill>
              </a:rPr>
              <a:t>, and set it on the </a:t>
            </a:r>
            <a:r>
              <a:rPr lang="en-US" sz="2800" dirty="0" err="1" smtClean="0">
                <a:gradFill>
                  <a:gsLst>
                    <a:gs pos="0">
                      <a:srgbClr val="FFFFFF"/>
                    </a:gs>
                    <a:gs pos="100000">
                      <a:srgbClr val="FFFFFF"/>
                    </a:gs>
                  </a:gsLst>
                  <a:lin ang="5400000" scaled="0"/>
                </a:gradFill>
              </a:rPr>
              <a:t>SwapChainPanel</a:t>
            </a:r>
            <a:endParaRPr lang="en-US" sz="2800" dirty="0" smtClean="0">
              <a:gradFill>
                <a:gsLst>
                  <a:gs pos="0">
                    <a:srgbClr val="FFFFFF"/>
                  </a:gs>
                  <a:gs pos="100000">
                    <a:srgbClr val="FFFFFF"/>
                  </a:gs>
                </a:gsLst>
                <a:lin ang="5400000" scaled="0"/>
              </a:gradFill>
            </a:endParaRP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Call </a:t>
            </a:r>
            <a:r>
              <a:rPr lang="en-US" sz="2800" dirty="0" err="1" smtClean="0">
                <a:gradFill>
                  <a:gsLst>
                    <a:gs pos="0">
                      <a:srgbClr val="FFFFFF"/>
                    </a:gs>
                    <a:gs pos="100000">
                      <a:srgbClr val="FFFFFF"/>
                    </a:gs>
                  </a:gsLst>
                  <a:lin ang="5400000" scaled="0"/>
                </a:gradFill>
              </a:rPr>
              <a:t>CreateCoreIndependentInputSource</a:t>
            </a:r>
            <a:r>
              <a:rPr lang="en-US" sz="2800" dirty="0" smtClean="0">
                <a:gradFill>
                  <a:gsLst>
                    <a:gs pos="0">
                      <a:srgbClr val="FFFFFF"/>
                    </a:gs>
                    <a:gs pos="100000">
                      <a:srgbClr val="FFFFFF"/>
                    </a:gs>
                  </a:gsLst>
                  <a:lin ang="5400000" scaled="0"/>
                </a:gradFill>
              </a:rPr>
              <a:t> on a background thread</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Setup background thread to process input messages and render in a loop</a:t>
            </a:r>
          </a:p>
          <a:p>
            <a:pPr marL="514350" indent="-514350">
              <a:buFont typeface="Arial" pitchFamily="34" charset="0"/>
              <a:buAutoNum type="arabicPeriod"/>
            </a:pPr>
            <a:r>
              <a:rPr lang="en-US" sz="2800" dirty="0" smtClean="0">
                <a:gradFill>
                  <a:gsLst>
                    <a:gs pos="0">
                      <a:srgbClr val="FFFFFF"/>
                    </a:gs>
                    <a:gs pos="100000">
                      <a:srgbClr val="FFFFFF"/>
                    </a:gs>
                  </a:gsLst>
                  <a:lin ang="5400000" scaled="0"/>
                </a:gradFill>
              </a:rPr>
              <a:t>Profit!</a:t>
            </a:r>
          </a:p>
        </p:txBody>
      </p:sp>
      <p:sp>
        <p:nvSpPr>
          <p:cNvPr id="6" name="Title 2"/>
          <p:cNvSpPr txBox="1">
            <a:spLocks/>
          </p:cNvSpPr>
          <p:nvPr/>
        </p:nvSpPr>
        <p:spPr>
          <a:xfrm>
            <a:off x="527133" y="449262"/>
            <a:ext cx="11887200" cy="914400"/>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How can I use </a:t>
            </a:r>
            <a:r>
              <a:rPr lang="en-US" dirty="0" err="1" smtClean="0">
                <a:gradFill>
                  <a:gsLst>
                    <a:gs pos="0">
                      <a:srgbClr val="FFFFFF"/>
                    </a:gs>
                    <a:gs pos="100000">
                      <a:srgbClr val="FFFFFF"/>
                    </a:gs>
                  </a:gsLst>
                  <a:lin ang="5400000" scaled="0"/>
                </a:gradFill>
              </a:rPr>
              <a:t>SwapChainPanel</a:t>
            </a:r>
            <a:r>
              <a:rPr lang="en-US" dirty="0" smtClean="0">
                <a:gradFill>
                  <a:gsLst>
                    <a:gs pos="0">
                      <a:srgbClr val="FFFFFF"/>
                    </a:gs>
                    <a:gs pos="100000">
                      <a:srgbClr val="FFFFFF"/>
                    </a:gs>
                  </a:gsLst>
                  <a:lin ang="5400000" scaled="0"/>
                </a:gradFill>
              </a:rPr>
              <a:t> with </a:t>
            </a:r>
            <a:r>
              <a:rPr lang="en-US" dirty="0" err="1" smtClean="0">
                <a:gradFill>
                  <a:gsLst>
                    <a:gs pos="0">
                      <a:srgbClr val="FFFFFF"/>
                    </a:gs>
                    <a:gs pos="100000">
                      <a:srgbClr val="FFFFFF"/>
                    </a:gs>
                  </a:gsLst>
                  <a:lin ang="5400000" scaled="0"/>
                </a:gradFill>
              </a:rPr>
              <a:t>CoreIndependentInputSource</a:t>
            </a:r>
            <a:r>
              <a:rPr lang="en-US" dirty="0" smtClean="0">
                <a:gradFill>
                  <a:gsLst>
                    <a:gs pos="0">
                      <a:srgbClr val="FFFFFF"/>
                    </a:gs>
                    <a:gs pos="100000">
                      <a:srgbClr val="FFFFFF"/>
                    </a:gs>
                  </a:gsLst>
                  <a:lin ang="5400000" scaled="0"/>
                </a:gradFill>
              </a:rPr>
              <a:t>?</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00714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3200" dirty="0" err="1" smtClean="0"/>
              <a:t>SwapChainPanel</a:t>
            </a:r>
            <a:r>
              <a:rPr lang="en-US" sz="3200" dirty="0" smtClean="0"/>
              <a:t> + independent </a:t>
            </a:r>
            <a:r>
              <a:rPr lang="en-US" sz="3200" dirty="0"/>
              <a:t>i</a:t>
            </a:r>
            <a:r>
              <a:rPr lang="en-US" sz="3200" dirty="0" smtClean="0"/>
              <a:t>nput</a:t>
            </a:r>
            <a:endParaRPr lang="en-US" dirty="0"/>
          </a:p>
        </p:txBody>
      </p:sp>
    </p:spTree>
    <p:extLst>
      <p:ext uri="{BB962C8B-B14F-4D97-AF65-F5344CB8AC3E}">
        <p14:creationId xmlns:p14="http://schemas.microsoft.com/office/powerpoint/2010/main" val="972810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1058862"/>
            <a:ext cx="7315203" cy="4876799"/>
          </a:xfrm>
        </p:spPr>
        <p:txBody>
          <a:bodyPr/>
          <a:lstStyle/>
          <a:p>
            <a:r>
              <a:rPr lang="en-US" sz="2800" dirty="0" smtClean="0">
                <a:solidFill>
                  <a:schemeClr val="bg1"/>
                </a:solidFill>
                <a:cs typeface="Segoe UI Semibold" pitchFamily="34" charset="0"/>
              </a:rPr>
              <a:t>You can use XAML </a:t>
            </a:r>
            <a:r>
              <a:rPr lang="en-US" sz="2800" dirty="0">
                <a:solidFill>
                  <a:schemeClr val="bg1"/>
                </a:solidFill>
                <a:cs typeface="Segoe UI Semibold" pitchFamily="34" charset="0"/>
              </a:rPr>
              <a:t>and DirectX </a:t>
            </a:r>
            <a:r>
              <a:rPr lang="en-US" sz="2800" dirty="0" smtClean="0">
                <a:solidFill>
                  <a:schemeClr val="bg1"/>
                </a:solidFill>
                <a:cs typeface="Segoe UI Semibold" pitchFamily="34" charset="0"/>
              </a:rPr>
              <a:t>together </a:t>
            </a:r>
            <a:r>
              <a:rPr lang="en-US" sz="2800" dirty="0">
                <a:solidFill>
                  <a:schemeClr val="bg1"/>
                </a:solidFill>
                <a:cs typeface="Segoe UI Semibold" pitchFamily="34" charset="0"/>
              </a:rPr>
              <a:t>to create great </a:t>
            </a:r>
            <a:r>
              <a:rPr lang="en-US" sz="2800" dirty="0" smtClean="0">
                <a:solidFill>
                  <a:schemeClr val="bg1"/>
                </a:solidFill>
                <a:cs typeface="Segoe UI Semibold" pitchFamily="34" charset="0"/>
              </a:rPr>
              <a:t>apps and games</a:t>
            </a:r>
          </a:p>
          <a:p>
            <a:endParaRPr lang="en-US" sz="2800" dirty="0">
              <a:solidFill>
                <a:schemeClr val="bg1"/>
              </a:solidFill>
              <a:cs typeface="Segoe UI Semibold" pitchFamily="34" charset="0"/>
            </a:endParaRPr>
          </a:p>
          <a:p>
            <a:r>
              <a:rPr lang="en-US" sz="2800" dirty="0" smtClean="0">
                <a:solidFill>
                  <a:schemeClr val="bg1"/>
                </a:solidFill>
                <a:cs typeface="Segoe UI Semibold" pitchFamily="34" charset="0"/>
              </a:rPr>
              <a:t>Use </a:t>
            </a:r>
            <a:r>
              <a:rPr lang="en-US" sz="2800" dirty="0">
                <a:solidFill>
                  <a:schemeClr val="bg1"/>
                </a:solidFill>
                <a:cs typeface="Segoe UI Semibold" pitchFamily="34" charset="0"/>
              </a:rPr>
              <a:t>both swap </a:t>
            </a:r>
            <a:r>
              <a:rPr lang="en-US" sz="2800" dirty="0" smtClean="0">
                <a:solidFill>
                  <a:schemeClr val="bg1"/>
                </a:solidFill>
                <a:cs typeface="Segoe UI Semibold" pitchFamily="34" charset="0"/>
              </a:rPr>
              <a:t>chain-style </a:t>
            </a:r>
            <a:r>
              <a:rPr lang="en-US" sz="2800" dirty="0">
                <a:solidFill>
                  <a:schemeClr val="bg1"/>
                </a:solidFill>
                <a:cs typeface="Segoe UI Semibold" pitchFamily="34" charset="0"/>
              </a:rPr>
              <a:t>and </a:t>
            </a:r>
            <a:r>
              <a:rPr lang="en-US" sz="2800" dirty="0" smtClean="0">
                <a:solidFill>
                  <a:schemeClr val="bg1"/>
                </a:solidFill>
                <a:cs typeface="Segoe UI Semibold" pitchFamily="34" charset="0"/>
              </a:rPr>
              <a:t>surface-style </a:t>
            </a:r>
            <a:r>
              <a:rPr lang="en-US" sz="2800" dirty="0" err="1">
                <a:solidFill>
                  <a:schemeClr val="bg1"/>
                </a:solidFill>
                <a:cs typeface="Segoe UI Semibold" pitchFamily="34" charset="0"/>
              </a:rPr>
              <a:t>interop</a:t>
            </a:r>
            <a:r>
              <a:rPr lang="en-US" sz="2800" dirty="0">
                <a:solidFill>
                  <a:schemeClr val="bg1"/>
                </a:solidFill>
                <a:cs typeface="Segoe UI Semibold" pitchFamily="34" charset="0"/>
              </a:rPr>
              <a:t>, depending on </a:t>
            </a:r>
            <a:r>
              <a:rPr lang="en-US" sz="2800" dirty="0" smtClean="0">
                <a:solidFill>
                  <a:schemeClr val="bg1"/>
                </a:solidFill>
                <a:cs typeface="Segoe UI Semibold" pitchFamily="34" charset="0"/>
              </a:rPr>
              <a:t>application needs</a:t>
            </a:r>
          </a:p>
          <a:p>
            <a:endParaRPr lang="en-US" sz="2800" dirty="0">
              <a:solidFill>
                <a:schemeClr val="bg1"/>
              </a:solidFill>
              <a:cs typeface="Segoe UI Semibold" pitchFamily="34" charset="0"/>
            </a:endParaRPr>
          </a:p>
          <a:p>
            <a:r>
              <a:rPr lang="en-US" sz="2800" dirty="0">
                <a:solidFill>
                  <a:schemeClr val="bg1"/>
                </a:solidFill>
                <a:cs typeface="Segoe UI Semibold" pitchFamily="34" charset="0"/>
              </a:rPr>
              <a:t>XAML + DirectX + </a:t>
            </a:r>
            <a:r>
              <a:rPr lang="en-US" sz="2800" dirty="0" smtClean="0">
                <a:solidFill>
                  <a:schemeClr val="bg1"/>
                </a:solidFill>
                <a:cs typeface="Segoe UI Semibold" pitchFamily="34" charset="0"/>
              </a:rPr>
              <a:t>independent </a:t>
            </a:r>
            <a:r>
              <a:rPr lang="en-US" sz="2800" dirty="0">
                <a:solidFill>
                  <a:schemeClr val="bg1"/>
                </a:solidFill>
                <a:cs typeface="Segoe UI Semibold" pitchFamily="34" charset="0"/>
              </a:rPr>
              <a:t>input allows </a:t>
            </a:r>
            <a:r>
              <a:rPr lang="en-US" sz="2800" dirty="0" smtClean="0">
                <a:solidFill>
                  <a:schemeClr val="bg1"/>
                </a:solidFill>
                <a:cs typeface="Segoe UI Semibold" pitchFamily="34" charset="0"/>
              </a:rPr>
              <a:t>for responsive, custom rendering in XAML apps</a:t>
            </a:r>
            <a:endParaRPr lang="en-US" sz="2800" dirty="0">
              <a:solidFill>
                <a:schemeClr val="bg1"/>
              </a:solidFill>
              <a:cs typeface="Segoe UI Semibold" pitchFamily="34" charset="0"/>
            </a:endParaRPr>
          </a:p>
        </p:txBody>
      </p:sp>
      <p:sp>
        <p:nvSpPr>
          <p:cNvPr id="5" name="Title 4"/>
          <p:cNvSpPr>
            <a:spLocks noGrp="1"/>
          </p:cNvSpPr>
          <p:nvPr>
            <p:ph type="ctrTitle"/>
          </p:nvPr>
        </p:nvSpPr>
        <p:spPr>
          <a:solidFill>
            <a:srgbClr val="00188F"/>
          </a:solidFill>
        </p:spPr>
        <p:txBody>
          <a:bodyPr/>
          <a:lstStyle/>
          <a:p>
            <a:pPr algn="ctr"/>
            <a:r>
              <a:rPr lang="en-US" dirty="0"/>
              <a:t>Recap</a:t>
            </a:r>
          </a:p>
        </p:txBody>
      </p:sp>
    </p:spTree>
    <p:extLst>
      <p:ext uri="{BB962C8B-B14F-4D97-AF65-F5344CB8AC3E}">
        <p14:creationId xmlns:p14="http://schemas.microsoft.com/office/powerpoint/2010/main" val="2609117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4" name="Table 3"/>
          <p:cNvGraphicFramePr>
            <a:graphicFrameLocks noGrp="1"/>
          </p:cNvGraphicFramePr>
          <p:nvPr>
            <p:extLst/>
          </p:nvPr>
        </p:nvGraphicFramePr>
        <p:xfrm>
          <a:off x="960437" y="2963862"/>
          <a:ext cx="10515603" cy="2865120"/>
        </p:xfrm>
        <a:graphic>
          <a:graphicData uri="http://schemas.openxmlformats.org/drawingml/2006/table">
            <a:tbl>
              <a:tblPr firstRow="1" bandRow="1">
                <a:tableStyleId>{5C22544A-7EE6-4342-B048-85BDC9FD1C3A}</a:tableStyleId>
              </a:tblPr>
              <a:tblGrid>
                <a:gridCol w="1676401"/>
                <a:gridCol w="2133600"/>
                <a:gridCol w="6705602"/>
              </a:tblGrid>
              <a:tr h="370840">
                <a:tc>
                  <a:txBody>
                    <a:bodyPr/>
                    <a:lstStyle/>
                    <a:p>
                      <a:r>
                        <a:rPr lang="en-US" dirty="0" smtClean="0"/>
                        <a:t>Session Code</a:t>
                      </a:r>
                      <a:endParaRPr lang="en-US" dirty="0"/>
                    </a:p>
                  </a:txBody>
                  <a:tcPr/>
                </a:tc>
                <a:tc>
                  <a:txBody>
                    <a:bodyPr/>
                    <a:lstStyle/>
                    <a:p>
                      <a:r>
                        <a:rPr lang="en-US" dirty="0" smtClean="0"/>
                        <a:t>Speaker</a:t>
                      </a:r>
                      <a:endParaRPr lang="en-US" dirty="0"/>
                    </a:p>
                  </a:txBody>
                  <a:tcPr/>
                </a:tc>
                <a:tc>
                  <a:txBody>
                    <a:bodyPr/>
                    <a:lstStyle/>
                    <a:p>
                      <a:r>
                        <a:rPr lang="en-US" dirty="0" smtClean="0"/>
                        <a:t>Title</a:t>
                      </a:r>
                      <a:endParaRPr lang="en-US" dirty="0"/>
                    </a:p>
                  </a:txBody>
                  <a:tcPr/>
                </a:tc>
              </a:tr>
              <a:tr h="370840">
                <a:tc>
                  <a:txBody>
                    <a:bodyPr/>
                    <a:lstStyle/>
                    <a:p>
                      <a:r>
                        <a:rPr lang="en-US" dirty="0" smtClean="0"/>
                        <a:t>2-164</a:t>
                      </a:r>
                      <a:endParaRPr lang="en-US" dirty="0"/>
                    </a:p>
                  </a:txBody>
                  <a:tcPr/>
                </a:tc>
                <a:tc>
                  <a:txBody>
                    <a:bodyPr/>
                    <a:lstStyle/>
                    <a:p>
                      <a:r>
                        <a:rPr lang="en-US" dirty="0" smtClean="0"/>
                        <a:t>Tim Heuer</a:t>
                      </a:r>
                      <a:endParaRPr lang="en-US" dirty="0"/>
                    </a:p>
                  </a:txBody>
                  <a:tcPr/>
                </a:tc>
                <a:tc>
                  <a:txBody>
                    <a:bodyPr/>
                    <a:lstStyle/>
                    <a:p>
                      <a:r>
                        <a:rPr lang="en-US" dirty="0" smtClean="0"/>
                        <a:t>What’s new in XAML?</a:t>
                      </a:r>
                      <a:endParaRPr lang="en-US" dirty="0"/>
                    </a:p>
                  </a:txBody>
                  <a:tcPr/>
                </a:tc>
              </a:tr>
              <a:tr h="370840">
                <a:tc>
                  <a:txBody>
                    <a:bodyPr/>
                    <a:lstStyle/>
                    <a:p>
                      <a:r>
                        <a:rPr lang="en-US" dirty="0" smtClean="0"/>
                        <a:t>3-157</a:t>
                      </a:r>
                      <a:endParaRPr lang="en-US" dirty="0"/>
                    </a:p>
                  </a:txBody>
                  <a:tcPr/>
                </a:tc>
                <a:tc>
                  <a:txBody>
                    <a:bodyPr/>
                    <a:lstStyle/>
                    <a:p>
                      <a:r>
                        <a:rPr lang="en-US" dirty="0" smtClean="0"/>
                        <a:t>Kiran Kumar</a:t>
                      </a:r>
                      <a:endParaRPr lang="en-US" dirty="0"/>
                    </a:p>
                  </a:txBody>
                  <a:tcPr/>
                </a:tc>
                <a:tc>
                  <a:txBody>
                    <a:bodyPr/>
                    <a:lstStyle/>
                    <a:p>
                      <a:r>
                        <a:rPr lang="en-US" dirty="0" smtClean="0"/>
                        <a:t>XAML Performance Fundamentals</a:t>
                      </a:r>
                      <a:endParaRPr lang="en-US" dirty="0"/>
                    </a:p>
                  </a:txBody>
                  <a:tcPr/>
                </a:tc>
              </a:tr>
              <a:tr h="370840">
                <a:tc>
                  <a:txBody>
                    <a:bodyPr/>
                    <a:lstStyle/>
                    <a:p>
                      <a:r>
                        <a:rPr lang="en-US" dirty="0" smtClean="0"/>
                        <a:t>2-047</a:t>
                      </a:r>
                      <a:endParaRPr lang="en-US" dirty="0"/>
                    </a:p>
                  </a:txBody>
                  <a:tcPr/>
                </a:tc>
                <a:tc>
                  <a:txBody>
                    <a:bodyPr/>
                    <a:lstStyle/>
                    <a:p>
                      <a:r>
                        <a:rPr lang="en-US" dirty="0" smtClean="0"/>
                        <a:t>Kam VedBrat</a:t>
                      </a:r>
                      <a:endParaRPr lang="en-US" dirty="0"/>
                    </a:p>
                  </a:txBody>
                  <a:tcPr/>
                </a:tc>
                <a:tc>
                  <a:txBody>
                    <a:bodyPr/>
                    <a:lstStyle/>
                    <a:p>
                      <a:r>
                        <a:rPr lang="en-US" dirty="0" smtClean="0"/>
                        <a:t>Building games for Windows</a:t>
                      </a:r>
                      <a:endParaRPr lang="en-US" dirty="0"/>
                    </a:p>
                  </a:txBody>
                  <a:tcPr/>
                </a:tc>
              </a:tr>
              <a:tr h="370840">
                <a:tc>
                  <a:txBody>
                    <a:bodyPr/>
                    <a:lstStyle/>
                    <a:p>
                      <a:r>
                        <a:rPr lang="en-US" dirty="0" smtClean="0"/>
                        <a:t>2-192</a:t>
                      </a:r>
                      <a:endParaRPr lang="en-US" dirty="0"/>
                    </a:p>
                  </a:txBody>
                  <a:tcPr/>
                </a:tc>
                <a:tc>
                  <a:txBody>
                    <a:bodyPr/>
                    <a:lstStyle/>
                    <a:p>
                      <a:r>
                        <a:rPr lang="en-US" dirty="0" smtClean="0"/>
                        <a:t>Chris Anderson</a:t>
                      </a:r>
                      <a:endParaRPr lang="en-US" dirty="0"/>
                    </a:p>
                  </a:txBody>
                  <a:tcPr/>
                </a:tc>
                <a:tc>
                  <a:txBody>
                    <a:bodyPr/>
                    <a:lstStyle/>
                    <a:p>
                      <a:r>
                        <a:rPr lang="en-US" dirty="0" smtClean="0"/>
                        <a:t>Building a UI:</a:t>
                      </a:r>
                      <a:r>
                        <a:rPr lang="en-US" baseline="0" dirty="0" smtClean="0"/>
                        <a:t> What Does It Cost?</a:t>
                      </a:r>
                      <a:endParaRPr lang="en-US" dirty="0"/>
                    </a:p>
                  </a:txBody>
                  <a:tcPr/>
                </a:tc>
              </a:tr>
              <a:tr h="370840">
                <a:tc>
                  <a:txBody>
                    <a:bodyPr/>
                    <a:lstStyle/>
                    <a:p>
                      <a:r>
                        <a:rPr lang="en-US" dirty="0" smtClean="0"/>
                        <a:t>4-021</a:t>
                      </a:r>
                      <a:endParaRPr lang="en-US" dirty="0"/>
                    </a:p>
                  </a:txBody>
                  <a:tcPr/>
                </a:tc>
                <a:tc>
                  <a:txBody>
                    <a:bodyPr/>
                    <a:lstStyle/>
                    <a:p>
                      <a:r>
                        <a:rPr lang="en-US" dirty="0" smtClean="0"/>
                        <a:t>Silvana Moncayo</a:t>
                      </a:r>
                      <a:endParaRPr lang="en-US" dirty="0"/>
                    </a:p>
                  </a:txBody>
                  <a:tcPr/>
                </a:tc>
                <a:tc>
                  <a:txBody>
                    <a:bodyPr/>
                    <a:lstStyle/>
                    <a:p>
                      <a:r>
                        <a:rPr lang="en-US" dirty="0" err="1" smtClean="0"/>
                        <a:t>DirectComposition</a:t>
                      </a:r>
                      <a:r>
                        <a:rPr lang="en-US" dirty="0" smtClean="0"/>
                        <a:t>: Smooth</a:t>
                      </a:r>
                      <a:r>
                        <a:rPr lang="en-US" baseline="0" dirty="0" smtClean="0"/>
                        <a:t> Composition and Animation for Desktop Applications</a:t>
                      </a:r>
                      <a:endParaRPr lang="en-US" dirty="0"/>
                    </a:p>
                  </a:txBody>
                  <a:tcPr/>
                </a:tc>
              </a:tr>
              <a:tr h="370840">
                <a:tc>
                  <a:txBody>
                    <a:bodyPr/>
                    <a:lstStyle/>
                    <a:p>
                      <a:r>
                        <a:rPr lang="en-US" dirty="0" smtClean="0"/>
                        <a:t>4-072</a:t>
                      </a:r>
                      <a:endParaRPr lang="en-US" dirty="0"/>
                    </a:p>
                  </a:txBody>
                  <a:tcPr/>
                </a:tc>
                <a:tc>
                  <a:txBody>
                    <a:bodyPr/>
                    <a:lstStyle/>
                    <a:p>
                      <a:r>
                        <a:rPr lang="en-US" dirty="0" smtClean="0"/>
                        <a:t>Frank Olivier</a:t>
                      </a:r>
                      <a:endParaRPr lang="en-US" dirty="0"/>
                    </a:p>
                  </a:txBody>
                  <a:tcPr/>
                </a:tc>
                <a:tc>
                  <a:txBody>
                    <a:bodyPr/>
                    <a:lstStyle/>
                    <a:p>
                      <a:r>
                        <a:rPr lang="en-US" dirty="0" smtClean="0"/>
                        <a:t>Hyper-Fast</a:t>
                      </a:r>
                      <a:r>
                        <a:rPr lang="en-US" baseline="0" dirty="0" smtClean="0"/>
                        <a:t> Web Graphics with OpenGL</a:t>
                      </a:r>
                      <a:endParaRPr lang="en-US" dirty="0"/>
                    </a:p>
                  </a:txBody>
                  <a:tcPr/>
                </a:tc>
              </a:tr>
            </a:tbl>
          </a:graphicData>
        </a:graphic>
      </p:graphicFrame>
      <p:sp>
        <p:nvSpPr>
          <p:cNvPr id="7" name="Text Placeholder 1"/>
          <p:cNvSpPr txBox="1">
            <a:spLocks/>
          </p:cNvSpPr>
          <p:nvPr/>
        </p:nvSpPr>
        <p:spPr>
          <a:xfrm>
            <a:off x="1036637" y="1820862"/>
            <a:ext cx="10058400" cy="533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Sessions</a:t>
            </a: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342900" lvl="2" indent="-342900"/>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04185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1"/>
          <p:cNvSpPr txBox="1">
            <a:spLocks/>
          </p:cNvSpPr>
          <p:nvPr/>
        </p:nvSpPr>
        <p:spPr>
          <a:xfrm>
            <a:off x="808037" y="1744662"/>
            <a:ext cx="10058400" cy="2057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Samples</a:t>
            </a:r>
          </a:p>
          <a:p>
            <a:pPr marL="342900" lvl="2" indent="-342900"/>
            <a:r>
              <a:rPr lang="en-US" sz="2000" dirty="0" err="1" smtClean="0">
                <a:gradFill>
                  <a:gsLst>
                    <a:gs pos="0">
                      <a:srgbClr val="FFFFFF"/>
                    </a:gs>
                    <a:gs pos="100000">
                      <a:srgbClr val="FFFFFF"/>
                    </a:gs>
                  </a:gsLst>
                  <a:lin ang="5400000" scaled="0"/>
                </a:gradFill>
              </a:rPr>
              <a:t>SwapChainPanel</a:t>
            </a:r>
            <a:r>
              <a:rPr lang="en-US" sz="2000" dirty="0">
                <a:gradFill>
                  <a:gsLst>
                    <a:gs pos="0">
                      <a:srgbClr val="FFFFFF"/>
                    </a:gs>
                    <a:gs pos="100000">
                      <a:srgbClr val="FFFFFF"/>
                    </a:gs>
                  </a:gsLst>
                  <a:lin ang="5400000" scaled="0"/>
                </a:gradFill>
              </a:rPr>
              <a:t> - </a:t>
            </a:r>
            <a:r>
              <a:rPr lang="en-US" sz="2000" dirty="0">
                <a:gradFill>
                  <a:gsLst>
                    <a:gs pos="0">
                      <a:srgbClr val="FFFFFF"/>
                    </a:gs>
                    <a:gs pos="100000">
                      <a:srgbClr val="FFFFFF"/>
                    </a:gs>
                  </a:gsLst>
                  <a:lin ang="5400000" scaled="0"/>
                </a:gradFill>
                <a:hlinkClick r:id="rId2"/>
              </a:rPr>
              <a:t>http://</a:t>
            </a:r>
            <a:r>
              <a:rPr lang="en-US" sz="2000" dirty="0" smtClean="0">
                <a:gradFill>
                  <a:gsLst>
                    <a:gs pos="0">
                      <a:srgbClr val="FFFFFF"/>
                    </a:gs>
                    <a:gs pos="100000">
                      <a:srgbClr val="FFFFFF"/>
                    </a:gs>
                  </a:gsLst>
                  <a:lin ang="5400000" scaled="0"/>
                </a:gradFill>
                <a:hlinkClick r:id="rId2"/>
              </a:rPr>
              <a:t>code.msdn.microsoft.com/windowsapps/XAML-SwapChainPanel-00cb688b</a:t>
            </a:r>
            <a:endParaRPr lang="en-US" sz="2000" dirty="0" smtClean="0">
              <a:gradFill>
                <a:gsLst>
                  <a:gs pos="0">
                    <a:srgbClr val="FFFFFF"/>
                  </a:gs>
                  <a:gs pos="100000">
                    <a:srgbClr val="FFFFFF"/>
                  </a:gs>
                </a:gsLst>
                <a:lin ang="5400000" scaled="0"/>
              </a:gradFill>
            </a:endParaRPr>
          </a:p>
          <a:p>
            <a:pPr marL="342900" lvl="2" indent="-342900"/>
            <a:r>
              <a:rPr lang="en-US" sz="2000" dirty="0" err="1" smtClean="0">
                <a:gradFill>
                  <a:gsLst>
                    <a:gs pos="0">
                      <a:srgbClr val="FFFFFF"/>
                    </a:gs>
                    <a:gs pos="100000">
                      <a:srgbClr val="FFFFFF"/>
                    </a:gs>
                  </a:gsLst>
                  <a:lin ang="5400000" scaled="0"/>
                </a:gradFill>
              </a:rPr>
              <a:t>SurfaceImageSource</a:t>
            </a:r>
            <a:r>
              <a:rPr lang="en-US" sz="2000" dirty="0" smtClean="0">
                <a:gradFill>
                  <a:gsLst>
                    <a:gs pos="0">
                      <a:srgbClr val="FFFFFF"/>
                    </a:gs>
                    <a:gs pos="100000">
                      <a:srgbClr val="FFFFFF"/>
                    </a:gs>
                  </a:gsLst>
                  <a:lin ang="5400000" scaled="0"/>
                </a:gradFill>
              </a:rPr>
              <a:t> - </a:t>
            </a:r>
            <a:r>
              <a:rPr lang="en-US" sz="2000" dirty="0">
                <a:gradFill>
                  <a:gsLst>
                    <a:gs pos="0">
                      <a:srgbClr val="FFFFFF"/>
                    </a:gs>
                    <a:gs pos="100000">
                      <a:srgbClr val="FFFFFF"/>
                    </a:gs>
                  </a:gsLst>
                  <a:lin ang="5400000" scaled="0"/>
                </a:gradFill>
                <a:hlinkClick r:id="rId3"/>
              </a:rPr>
              <a:t>http://</a:t>
            </a:r>
            <a:r>
              <a:rPr lang="en-US" sz="2000" dirty="0" smtClean="0">
                <a:gradFill>
                  <a:gsLst>
                    <a:gs pos="0">
                      <a:srgbClr val="FFFFFF"/>
                    </a:gs>
                    <a:gs pos="100000">
                      <a:srgbClr val="FFFFFF"/>
                    </a:gs>
                  </a:gsLst>
                  <a:lin ang="5400000" scaled="0"/>
                </a:gradFill>
                <a:hlinkClick r:id="rId3"/>
              </a:rPr>
              <a:t>code.msdn.microsoft.com/windowsapps/XAML-SurfaceImageSource-85773f74</a:t>
            </a:r>
            <a:endParaRPr lang="en-US" sz="2000" dirty="0" smtClean="0">
              <a:gradFill>
                <a:gsLst>
                  <a:gs pos="0">
                    <a:srgbClr val="FFFFFF"/>
                  </a:gs>
                  <a:gs pos="100000">
                    <a:srgbClr val="FFFFFF"/>
                  </a:gs>
                </a:gsLst>
                <a:lin ang="5400000" scaled="0"/>
              </a:gradFill>
            </a:endParaRPr>
          </a:p>
          <a:p>
            <a:pPr marL="342900" lvl="2" indent="-342900"/>
            <a:endParaRPr lang="en-US" sz="2000" dirty="0" smtClean="0">
              <a:gradFill>
                <a:gsLst>
                  <a:gs pos="0">
                    <a:srgbClr val="FFFFFF"/>
                  </a:gs>
                  <a:gs pos="100000">
                    <a:srgbClr val="FFFFFF"/>
                  </a:gs>
                </a:gsLst>
                <a:lin ang="5400000" scaled="0"/>
              </a:gradFill>
            </a:endParaRPr>
          </a:p>
          <a:p>
            <a:pPr marL="342900" lvl="2" indent="-342900"/>
            <a:endParaRPr lang="en-US" sz="2000" dirty="0" smtClean="0">
              <a:gradFill>
                <a:gsLst>
                  <a:gs pos="0">
                    <a:srgbClr val="FFFFFF"/>
                  </a:gs>
                  <a:gs pos="100000">
                    <a:srgbClr val="FFFFFF"/>
                  </a:gs>
                </a:gsLst>
                <a:lin ang="5400000" scaled="0"/>
              </a:gradFill>
            </a:endParaRP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342900" lvl="2" indent="-342900"/>
            <a:endParaRPr lang="en-US" sz="2000" dirty="0">
              <a:gradFill>
                <a:gsLst>
                  <a:gs pos="0">
                    <a:srgbClr val="FFFFFF"/>
                  </a:gs>
                  <a:gs pos="100000">
                    <a:srgbClr val="FFFFFF"/>
                  </a:gs>
                </a:gsLst>
                <a:lin ang="5400000" scaled="0"/>
              </a:gradFill>
            </a:endParaRPr>
          </a:p>
        </p:txBody>
      </p:sp>
      <p:sp>
        <p:nvSpPr>
          <p:cNvPr id="6" name="Text Placeholder 1"/>
          <p:cNvSpPr txBox="1">
            <a:spLocks/>
          </p:cNvSpPr>
          <p:nvPr/>
        </p:nvSpPr>
        <p:spPr>
          <a:xfrm>
            <a:off x="808037" y="3802062"/>
            <a:ext cx="10058400" cy="20574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100000">
                      <a:srgbClr val="FFFFFF"/>
                    </a:gs>
                  </a:gsLst>
                  <a:lin ang="5400000" scaled="0"/>
                </a:gradFill>
              </a:rPr>
              <a:t>DirectX and XAML Interop overview on MSDN:</a:t>
            </a:r>
          </a:p>
          <a:p>
            <a:r>
              <a:rPr lang="en-US" sz="2800" dirty="0">
                <a:gradFill>
                  <a:gsLst>
                    <a:gs pos="0">
                      <a:srgbClr val="FFFFFF"/>
                    </a:gs>
                    <a:gs pos="100000">
                      <a:srgbClr val="FFFFFF"/>
                    </a:gs>
                  </a:gsLst>
                  <a:lin ang="5400000" scaled="0"/>
                </a:gradFill>
                <a:hlinkClick r:id="rId4"/>
              </a:rPr>
              <a:t>http://</a:t>
            </a:r>
            <a:r>
              <a:rPr lang="en-US" sz="2800" dirty="0" smtClean="0">
                <a:gradFill>
                  <a:gsLst>
                    <a:gs pos="0">
                      <a:srgbClr val="FFFFFF"/>
                    </a:gs>
                    <a:gs pos="100000">
                      <a:srgbClr val="FFFFFF"/>
                    </a:gs>
                  </a:gsLst>
                  <a:lin ang="5400000" scaled="0"/>
                </a:gradFill>
                <a:hlinkClick r:id="rId4"/>
              </a:rPr>
              <a:t>msdn.microsoft.com/en-us/library/windows/apps/hh825871.aspx</a:t>
            </a:r>
            <a:r>
              <a:rPr lang="en-US" sz="2800" dirty="0" smtClean="0">
                <a:gradFill>
                  <a:gsLst>
                    <a:gs pos="0">
                      <a:srgbClr val="FFFFFF"/>
                    </a:gs>
                    <a:gs pos="100000">
                      <a:srgbClr val="FFFFFF"/>
                    </a:gs>
                  </a:gsLst>
                  <a:lin ang="5400000" scaled="0"/>
                </a:gradFill>
              </a:rPr>
              <a:t> </a:t>
            </a:r>
          </a:p>
          <a:p>
            <a:pPr marL="342900" lvl="2" indent="-342900"/>
            <a:endParaRPr lang="en-US" sz="2000" dirty="0" smtClean="0">
              <a:gradFill>
                <a:gsLst>
                  <a:gs pos="0">
                    <a:srgbClr val="FFFFFF"/>
                  </a:gs>
                  <a:gs pos="100000">
                    <a:srgbClr val="FFFFFF"/>
                  </a:gs>
                </a:gsLst>
                <a:lin ang="5400000" scaled="0"/>
              </a:gradFill>
            </a:endParaRPr>
          </a:p>
          <a:p>
            <a:pPr marL="342900" lvl="2" indent="-342900"/>
            <a:endParaRPr lang="en-US" sz="2000" dirty="0" smtClean="0">
              <a:gradFill>
                <a:gsLst>
                  <a:gs pos="0">
                    <a:srgbClr val="FFFFFF"/>
                  </a:gs>
                  <a:gs pos="100000">
                    <a:srgbClr val="FFFFFF"/>
                  </a:gs>
                </a:gsLst>
                <a:lin ang="5400000" scaled="0"/>
              </a:gradFill>
            </a:endParaRP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0" lvl="2" indent="0">
              <a:buFont typeface="Arial" pitchFamily="34" charset="0"/>
              <a:buNone/>
            </a:pPr>
            <a:endParaRPr lang="en-US" sz="2000" dirty="0" smtClean="0">
              <a:gradFill>
                <a:gsLst>
                  <a:gs pos="0">
                    <a:srgbClr val="FFFFFF"/>
                  </a:gs>
                  <a:gs pos="100000">
                    <a:srgbClr val="FFFFFF"/>
                  </a:gs>
                </a:gsLst>
                <a:lin ang="5400000" scaled="0"/>
              </a:gradFill>
            </a:endParaRPr>
          </a:p>
          <a:p>
            <a:pPr marL="342900" lvl="2" indent="-342900"/>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1930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a:xfrm>
            <a:off x="274638" y="3041649"/>
            <a:ext cx="11887199" cy="912813"/>
          </a:xfrm>
        </p:spPr>
        <p:txBody>
          <a:bodyPr/>
          <a:lstStyle/>
          <a:p>
            <a:r>
              <a:rPr lang="en-US" dirty="0" smtClean="0"/>
              <a:t>1. Why use DirectX in your XAML app?</a:t>
            </a:r>
            <a:endParaRPr lang="en-US" dirty="0"/>
          </a:p>
        </p:txBody>
      </p:sp>
    </p:spTree>
    <p:extLst>
      <p:ext uri="{BB962C8B-B14F-4D97-AF65-F5344CB8AC3E}">
        <p14:creationId xmlns:p14="http://schemas.microsoft.com/office/powerpoint/2010/main" val="60198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64703"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defTabSz="932559">
              <a:lnSpc>
                <a:spcPct val="90000"/>
              </a:lnSpc>
            </a:pPr>
            <a:endParaRPr lang="en-US" sz="2040" dirty="0">
              <a:solidFill>
                <a:prstClr val="white"/>
              </a:solidFill>
              <a:latin typeface="Calibri Light" panose="020F0302020204030204"/>
              <a:ea typeface="Segoe UI" pitchFamily="34" charset="0"/>
              <a:cs typeface="Segoe UI" pitchFamily="34" charset="0"/>
            </a:endParaRPr>
          </a:p>
        </p:txBody>
      </p:sp>
      <p:sp>
        <p:nvSpPr>
          <p:cNvPr id="14" name="Rectangle 13"/>
          <p:cNvSpPr/>
          <p:nvPr/>
        </p:nvSpPr>
        <p:spPr bwMode="auto">
          <a:xfrm>
            <a:off x="4297386"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defTabSz="932559">
              <a:lnSpc>
                <a:spcPct val="90000"/>
              </a:lnSpc>
            </a:pPr>
            <a:endParaRPr lang="en-US" sz="2040" dirty="0">
              <a:solidFill>
                <a:prstClr val="white"/>
              </a:solidFill>
              <a:latin typeface="Calibri Light" panose="020F0302020204030204"/>
              <a:ea typeface="Segoe UI" pitchFamily="34" charset="0"/>
              <a:cs typeface="Segoe UI" pitchFamily="34" charset="0"/>
            </a:endParaRPr>
          </a:p>
        </p:txBody>
      </p:sp>
      <p:sp>
        <p:nvSpPr>
          <p:cNvPr id="15" name="Rectangle 14"/>
          <p:cNvSpPr/>
          <p:nvPr/>
        </p:nvSpPr>
        <p:spPr bwMode="auto">
          <a:xfrm>
            <a:off x="430071"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defTabSz="932559">
              <a:lnSpc>
                <a:spcPct val="90000"/>
              </a:lnSpc>
            </a:pPr>
            <a:r>
              <a:rPr lang="en-US" sz="2448">
                <a:solidFill>
                  <a:srgbClr val="FFFFFF">
                    <a:alpha val="99000"/>
                  </a:srgbClr>
                </a:solidFill>
                <a:latin typeface="Calibri Light" panose="020F0302020204030204"/>
                <a:ea typeface="Segoe UI" pitchFamily="34" charset="0"/>
                <a:cs typeface="Segoe UI" pitchFamily="34" charset="0"/>
              </a:rPr>
              <a:t/>
            </a:r>
            <a:br>
              <a:rPr lang="en-US" sz="2448">
                <a:solidFill>
                  <a:srgbClr val="FFFFFF">
                    <a:alpha val="99000"/>
                  </a:srgbClr>
                </a:solidFill>
                <a:latin typeface="Calibri Light" panose="020F0302020204030204"/>
                <a:ea typeface="Segoe UI" pitchFamily="34" charset="0"/>
                <a:cs typeface="Segoe UI" pitchFamily="34" charset="0"/>
              </a:rPr>
            </a:br>
            <a:endParaRPr lang="fi-FI" sz="2448">
              <a:solidFill>
                <a:srgbClr val="FFFFFF">
                  <a:alpha val="99000"/>
                </a:srgbClr>
              </a:solidFill>
              <a:latin typeface="Calibri Light" panose="020F0302020204030204"/>
              <a:ea typeface="Segoe UI" pitchFamily="34" charset="0"/>
              <a:cs typeface="Segoe UI" pitchFamily="34" charset="0"/>
            </a:endParaRPr>
          </a:p>
          <a:p>
            <a:pPr defTabSz="932559">
              <a:lnSpc>
                <a:spcPct val="90000"/>
              </a:lnSpc>
            </a:pPr>
            <a:endParaRPr lang="fi-FI" sz="2448" dirty="0">
              <a:solidFill>
                <a:srgbClr val="FFFFFF">
                  <a:alpha val="99000"/>
                </a:srgbClr>
              </a:solidFill>
              <a:latin typeface="Calibri Light" panose="020F0302020204030204"/>
              <a:ea typeface="Segoe UI" pitchFamily="34" charset="0"/>
              <a:cs typeface="Segoe UI" pitchFamily="34" charset="0"/>
            </a:endParaRPr>
          </a:p>
        </p:txBody>
      </p:sp>
      <p:sp>
        <p:nvSpPr>
          <p:cNvPr id="90" name="TextBox 89"/>
          <p:cNvSpPr txBox="1"/>
          <p:nvPr/>
        </p:nvSpPr>
        <p:spPr>
          <a:xfrm>
            <a:off x="571584" y="1563369"/>
            <a:ext cx="3450632" cy="3295923"/>
          </a:xfrm>
          <a:prstGeom prst="rect">
            <a:avLst/>
          </a:prstGeom>
          <a:noFill/>
        </p:spPr>
        <p:txBody>
          <a:bodyPr wrap="square" rtlCol="0">
            <a:spAutoFit/>
          </a:bodyPr>
          <a:lstStyle/>
          <a:p>
            <a:pPr defTabSz="932559"/>
            <a:r>
              <a:rPr lang="en-US" sz="3264" b="1" dirty="0">
                <a:solidFill>
                  <a:prstClr val="white"/>
                </a:solidFill>
                <a:latin typeface="Segoe UI" panose="020B0502040204020203" pitchFamily="34" charset="0"/>
                <a:ea typeface="Segoe UI" panose="020B0502040204020203" pitchFamily="34" charset="0"/>
                <a:cs typeface="Segoe UI" panose="020B0502040204020203" pitchFamily="34" charset="0"/>
              </a:rPr>
              <a:t>What?</a:t>
            </a:r>
          </a:p>
          <a:p>
            <a:pPr defTabSz="932559"/>
            <a:endParaRPr lang="en-US" sz="2448"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marL="291436" indent="-291436" defTabSz="932559">
              <a:buFont typeface="Arial" panose="020B0604020202020204" pitchFamily="34" charset="0"/>
              <a:buChar char="•"/>
            </a:pPr>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rPr>
              <a:t>Are you interested in having an impact on the future user experiences in Visual Studio? Come help us shape the future.</a:t>
            </a:r>
          </a:p>
        </p:txBody>
      </p:sp>
      <p:sp>
        <p:nvSpPr>
          <p:cNvPr id="11" name="Rectangle 10"/>
          <p:cNvSpPr/>
          <p:nvPr/>
        </p:nvSpPr>
        <p:spPr>
          <a:xfrm>
            <a:off x="310795" y="302260"/>
            <a:ext cx="6048530" cy="798558"/>
          </a:xfrm>
          <a:prstGeom prst="rect">
            <a:avLst/>
          </a:prstGeom>
        </p:spPr>
        <p:txBody>
          <a:bodyPr wrap="none">
            <a:spAutoFit/>
          </a:bodyPr>
          <a:lstStyle/>
          <a:p>
            <a:pPr defTabSz="932279"/>
            <a:r>
              <a:rPr lang="en-US" sz="4488" dirty="0">
                <a:solidFill>
                  <a:prstClr val="black"/>
                </a:solidFill>
                <a:latin typeface="Segoe UI" panose="020B0502040204020203" pitchFamily="34" charset="0"/>
                <a:cs typeface="Segoe UI" panose="020B0502040204020203" pitchFamily="34" charset="0"/>
              </a:rPr>
              <a:t>Give us your feedback!</a:t>
            </a:r>
            <a:endParaRPr lang="en-US" sz="4080" dirty="0">
              <a:solidFill>
                <a:prstClr val="black"/>
              </a:solidFill>
            </a:endParaRPr>
          </a:p>
        </p:txBody>
      </p:sp>
      <p:sp>
        <p:nvSpPr>
          <p:cNvPr id="21" name="TextBox 20"/>
          <p:cNvSpPr txBox="1"/>
          <p:nvPr/>
        </p:nvSpPr>
        <p:spPr>
          <a:xfrm>
            <a:off x="4408343" y="1563370"/>
            <a:ext cx="3450632" cy="3680127"/>
          </a:xfrm>
          <a:prstGeom prst="rect">
            <a:avLst/>
          </a:prstGeom>
          <a:noFill/>
        </p:spPr>
        <p:txBody>
          <a:bodyPr wrap="square" rtlCol="0">
            <a:spAutoFit/>
          </a:bodyPr>
          <a:lstStyle/>
          <a:p>
            <a:pPr defTabSz="932559"/>
            <a:r>
              <a:rPr lang="en-US" sz="3264" b="1" dirty="0">
                <a:solidFill>
                  <a:prstClr val="white"/>
                </a:solidFill>
                <a:latin typeface="Segoe UI" panose="020B0502040204020203" pitchFamily="34" charset="0"/>
                <a:ea typeface="Segoe UI" panose="020B0502040204020203" pitchFamily="34" charset="0"/>
                <a:cs typeface="Segoe UI" panose="020B0502040204020203" pitchFamily="34" charset="0"/>
              </a:rPr>
              <a:t>When &amp; Where?</a:t>
            </a:r>
          </a:p>
          <a:p>
            <a:pPr defTabSz="932559"/>
            <a:endParaRPr lang="en-US" sz="2448"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marL="291436" indent="-291436" defTabSz="932559">
              <a:buFont typeface="Arial" panose="020B0604020202020204" pitchFamily="34" charset="0"/>
              <a:buChar char="•"/>
            </a:pPr>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rPr>
              <a:t>Schedule a time with us </a:t>
            </a:r>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hlinkClick r:id="rId3"/>
              </a:rPr>
              <a:t>vsdr@microsoft.com</a:t>
            </a:r>
            <a:endPar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defTabSz="932559"/>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rPr>
              <a:t> </a:t>
            </a:r>
          </a:p>
          <a:p>
            <a:pPr marL="291436" indent="-291436" defTabSz="932559">
              <a:buFont typeface="Arial" panose="020B0604020202020204" pitchFamily="34" charset="0"/>
              <a:buChar char="•"/>
            </a:pPr>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rPr>
              <a:t>Room 254 South </a:t>
            </a:r>
            <a:r>
              <a:rPr lang="en-US" sz="2448" dirty="0" err="1">
                <a:solidFill>
                  <a:prstClr val="white"/>
                </a:solidFill>
                <a:latin typeface="Segoe UI" panose="020B0502040204020203" pitchFamily="34" charset="0"/>
                <a:ea typeface="Segoe UI" panose="020B0502040204020203" pitchFamily="34" charset="0"/>
                <a:cs typeface="Segoe UI" panose="020B0502040204020203" pitchFamily="34" charset="0"/>
              </a:rPr>
              <a:t>Moscone</a:t>
            </a:r>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rPr>
              <a:t>, West Mezzanine Level</a:t>
            </a:r>
          </a:p>
        </p:txBody>
      </p:sp>
      <p:sp>
        <p:nvSpPr>
          <p:cNvPr id="22" name="TextBox 21"/>
          <p:cNvSpPr txBox="1"/>
          <p:nvPr/>
        </p:nvSpPr>
        <p:spPr>
          <a:xfrm>
            <a:off x="8304593" y="1563370"/>
            <a:ext cx="3450632" cy="4064333"/>
          </a:xfrm>
          <a:prstGeom prst="rect">
            <a:avLst/>
          </a:prstGeom>
          <a:noFill/>
        </p:spPr>
        <p:txBody>
          <a:bodyPr wrap="square" rtlCol="0">
            <a:spAutoFit/>
          </a:bodyPr>
          <a:lstStyle/>
          <a:p>
            <a:pPr defTabSz="932559"/>
            <a:r>
              <a:rPr lang="en-US" sz="3264" b="1" dirty="0">
                <a:solidFill>
                  <a:prstClr val="white"/>
                </a:solidFill>
                <a:latin typeface="Segoe UI" panose="020B0502040204020203" pitchFamily="34" charset="0"/>
                <a:ea typeface="Segoe UI" panose="020B0502040204020203" pitchFamily="34" charset="0"/>
                <a:cs typeface="Segoe UI" panose="020B0502040204020203" pitchFamily="34" charset="0"/>
              </a:rPr>
              <a:t>Why?</a:t>
            </a:r>
          </a:p>
          <a:p>
            <a:pPr defTabSz="932559"/>
            <a:endParaRPr lang="en-US" sz="2448"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marL="291436" indent="-291436" defTabSz="932559">
              <a:buFont typeface="Arial" panose="020B0604020202020204" pitchFamily="34" charset="0"/>
              <a:buChar char="•"/>
            </a:pPr>
            <a:r>
              <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rPr>
              <a:t>Your input and feedback will influence future Microsoft Visual Studio tools</a:t>
            </a:r>
          </a:p>
          <a:p>
            <a:pPr defTabSz="932559"/>
            <a:endParaRPr lang="en-US" sz="2448"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defTabSz="932559"/>
            <a:endParaRPr lang="en-US" sz="2448"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defTabSz="932559"/>
            <a:endParaRPr lang="en-US" sz="2448"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647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685945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2366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686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7" y="2659062"/>
            <a:ext cx="9372598" cy="1752600"/>
          </a:xfrm>
        </p:spPr>
        <p:txBody>
          <a:bodyPr anchor="ctr"/>
          <a:lstStyle/>
          <a:p>
            <a:r>
              <a:rPr lang="en-US" dirty="0" smtClean="0"/>
              <a:t>XAML is the first Windows UI platform that includes fully integrated and high-performance DirectX </a:t>
            </a:r>
            <a:r>
              <a:rPr lang="en-US" dirty="0" err="1" smtClean="0"/>
              <a:t>interop</a:t>
            </a:r>
            <a:endParaRPr lang="en-US" dirty="0"/>
          </a:p>
        </p:txBody>
      </p:sp>
    </p:spTree>
    <p:extLst>
      <p:ext uri="{BB962C8B-B14F-4D97-AF65-F5344CB8AC3E}">
        <p14:creationId xmlns:p14="http://schemas.microsoft.com/office/powerpoint/2010/main" val="170116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20657"/>
            <a:ext cx="11887200" cy="914400"/>
          </a:xfrm>
        </p:spPr>
        <p:txBody>
          <a:bodyPr/>
          <a:lstStyle/>
          <a:p>
            <a:r>
              <a:rPr lang="en-US" dirty="0" smtClean="0"/>
              <a:t>What is XAML for?</a:t>
            </a:r>
            <a:endParaRPr lang="en-US" dirty="0"/>
          </a:p>
        </p:txBody>
      </p:sp>
      <p:sp>
        <p:nvSpPr>
          <p:cNvPr id="2" name="Text Placeholder 1"/>
          <p:cNvSpPr>
            <a:spLocks noGrp="1"/>
          </p:cNvSpPr>
          <p:nvPr>
            <p:ph type="body" sz="quarter" idx="10"/>
          </p:nvPr>
        </p:nvSpPr>
        <p:spPr>
          <a:xfrm>
            <a:off x="274638" y="1211262"/>
            <a:ext cx="12009438" cy="2484896"/>
          </a:xfrm>
        </p:spPr>
        <p:txBody>
          <a:bodyPr/>
          <a:lstStyle/>
          <a:p>
            <a:r>
              <a:rPr lang="en-US" sz="2800" dirty="0" smtClean="0"/>
              <a:t>XAML is focused on building great UI</a:t>
            </a:r>
          </a:p>
          <a:p>
            <a:r>
              <a:rPr lang="en-US" sz="2800" dirty="0" smtClean="0"/>
              <a:t>Provides a set of controls and drawing primitives, backed by a rich object model</a:t>
            </a:r>
          </a:p>
          <a:p>
            <a:pPr marL="342900" lvl="2" indent="-342900"/>
            <a:r>
              <a:rPr lang="en-US" dirty="0" smtClean="0"/>
              <a:t>From Rectangle primitives to complex </a:t>
            </a:r>
            <a:r>
              <a:rPr lang="en-US" dirty="0" err="1" smtClean="0"/>
              <a:t>GridViews</a:t>
            </a:r>
            <a:endParaRPr lang="en-US" dirty="0" smtClean="0"/>
          </a:p>
          <a:p>
            <a:pPr marL="342900" lvl="2" indent="-342900"/>
            <a:r>
              <a:rPr lang="en-US" dirty="0" smtClean="0"/>
              <a:t>Accessible in XAML or code behind</a:t>
            </a:r>
          </a:p>
          <a:p>
            <a:pPr marL="342900" lvl="2" indent="-342900"/>
            <a:r>
              <a:rPr lang="en-US" dirty="0" smtClean="0"/>
              <a:t>Properties can be animated, </a:t>
            </a:r>
            <a:r>
              <a:rPr lang="en-US" dirty="0" err="1" smtClean="0"/>
              <a:t>databound</a:t>
            </a:r>
            <a:endParaRPr lang="en-US" dirty="0" smtClean="0"/>
          </a:p>
          <a:p>
            <a:pPr marL="0" lvl="2" indent="0">
              <a:buNone/>
            </a:pPr>
            <a:endParaRPr lang="en-US" sz="2000" dirty="0"/>
          </a:p>
        </p:txBody>
      </p:sp>
      <p:sp>
        <p:nvSpPr>
          <p:cNvPr id="7" name="Content Placeholder 3"/>
          <p:cNvSpPr>
            <a:spLocks noGrp="1"/>
          </p:cNvSpPr>
          <p:nvPr>
            <p:ph type="body" sz="quarter" idx="11"/>
          </p:nvPr>
        </p:nvSpPr>
        <p:spPr>
          <a:xfrm>
            <a:off x="309789" y="3802062"/>
            <a:ext cx="9032648" cy="3000699"/>
          </a:xfrm>
          <a:solidFill>
            <a:srgbClr val="FFFFFF"/>
          </a:solidFill>
        </p:spPr>
        <p:txBody>
          <a:bodyPr anchor="ctr"/>
          <a:lstStyle/>
          <a:p>
            <a:r>
              <a:rPr lang="en-US" sz="2000" dirty="0" smtClean="0">
                <a:solidFill>
                  <a:srgbClr val="0000FF"/>
                </a:solidFill>
                <a:latin typeface="Consolas" panose="020B0609020204030204" pitchFamily="49" charset="0"/>
              </a:rPr>
              <a:t> &lt;</a:t>
            </a:r>
            <a:r>
              <a:rPr lang="en-US" sz="2000" dirty="0" err="1" smtClean="0">
                <a:solidFill>
                  <a:srgbClr val="A31515"/>
                </a:solidFill>
                <a:latin typeface="Consolas" panose="020B0609020204030204" pitchFamily="49" charset="0"/>
              </a:rPr>
              <a:t>StackPanel</a:t>
            </a:r>
            <a:r>
              <a:rPr lang="en-US" sz="2000" dirty="0" smtClean="0">
                <a:solidFill>
                  <a:srgbClr val="FF0000"/>
                </a:solidFill>
                <a:latin typeface="Consolas" panose="020B0609020204030204" pitchFamily="49" charset="0"/>
              </a:rPr>
              <a:t> Background</a:t>
            </a:r>
            <a:r>
              <a:rPr lang="en-US" sz="2000" dirty="0" smtClean="0">
                <a:solidFill>
                  <a:srgbClr val="0000FF"/>
                </a:solidFill>
                <a:latin typeface="Consolas" panose="020B0609020204030204" pitchFamily="49" charset="0"/>
              </a:rPr>
              <a:t>="Black"&gt;</a:t>
            </a:r>
            <a:endParaRPr lang="en-US" sz="2000" dirty="0" smtClean="0">
              <a:solidFill>
                <a:srgbClr val="000000"/>
              </a:solidFill>
              <a:latin typeface="Consolas" panose="020B0609020204030204" pitchFamily="49" charset="0"/>
            </a:endParaRPr>
          </a:p>
          <a:p>
            <a:r>
              <a:rPr lang="en-US" sz="2000" dirty="0" smtClean="0">
                <a:solidFill>
                  <a:srgbClr val="0000FF"/>
                </a:solidFill>
                <a:latin typeface="Consolas" panose="020B0609020204030204" pitchFamily="49" charset="0"/>
              </a:rPr>
              <a:t>     &lt;</a:t>
            </a:r>
            <a:r>
              <a:rPr lang="en-US" sz="2000" dirty="0" smtClean="0">
                <a:solidFill>
                  <a:srgbClr val="A31515"/>
                </a:solidFill>
                <a:latin typeface="Consolas" panose="020B0609020204030204" pitchFamily="49" charset="0"/>
              </a:rPr>
              <a:t>Border</a:t>
            </a:r>
            <a:r>
              <a:rPr lang="en-US" sz="2000" dirty="0" smtClean="0">
                <a:solidFill>
                  <a:srgbClr val="FF0000"/>
                </a:solidFill>
                <a:latin typeface="Consolas" panose="020B0609020204030204" pitchFamily="49" charset="0"/>
              </a:rPr>
              <a:t> Width</a:t>
            </a:r>
            <a:r>
              <a:rPr lang="en-US" sz="2000" dirty="0" smtClean="0">
                <a:solidFill>
                  <a:srgbClr val="0000FF"/>
                </a:solidFill>
                <a:latin typeface="Consolas" panose="020B0609020204030204" pitchFamily="49" charset="0"/>
              </a:rPr>
              <a:t>="100"</a:t>
            </a:r>
            <a:r>
              <a:rPr lang="en-US" sz="2000" dirty="0" smtClean="0">
                <a:solidFill>
                  <a:srgbClr val="FF0000"/>
                </a:solidFill>
                <a:latin typeface="Consolas" panose="020B0609020204030204" pitchFamily="49" charset="0"/>
              </a:rPr>
              <a:t> Height</a:t>
            </a:r>
            <a:r>
              <a:rPr lang="en-US" sz="2000" dirty="0" smtClean="0">
                <a:solidFill>
                  <a:srgbClr val="0000FF"/>
                </a:solidFill>
                <a:latin typeface="Consolas" panose="020B0609020204030204" pitchFamily="49" charset="0"/>
              </a:rPr>
              <a:t>="100"</a:t>
            </a:r>
            <a:r>
              <a:rPr lang="en-US" sz="2000" dirty="0" smtClean="0">
                <a:solidFill>
                  <a:srgbClr val="FF0000"/>
                </a:solidFill>
                <a:latin typeface="Consolas" panose="020B0609020204030204" pitchFamily="49" charset="0"/>
              </a:rPr>
              <a:t> </a:t>
            </a:r>
            <a:r>
              <a:rPr lang="en-US" sz="2000" dirty="0" err="1" smtClean="0">
                <a:solidFill>
                  <a:srgbClr val="FF0000"/>
                </a:solidFill>
                <a:latin typeface="Consolas" panose="020B0609020204030204" pitchFamily="49" charset="0"/>
              </a:rPr>
              <a:t>CornerRadius</a:t>
            </a:r>
            <a:r>
              <a:rPr lang="en-US" sz="2000" dirty="0" smtClean="0">
                <a:solidFill>
                  <a:srgbClr val="0000FF"/>
                </a:solidFill>
                <a:latin typeface="Consolas" panose="020B0609020204030204" pitchFamily="49" charset="0"/>
              </a:rPr>
              <a:t>="5"</a:t>
            </a:r>
            <a:r>
              <a:rPr lang="en-US" sz="2000" dirty="0" smtClean="0">
                <a:solidFill>
                  <a:srgbClr val="000000"/>
                </a:solidFill>
                <a:latin typeface="Consolas" panose="020B0609020204030204" pitchFamily="49" charset="0"/>
              </a:rPr>
              <a:t>            </a:t>
            </a:r>
          </a:p>
          <a:p>
            <a:r>
              <a:rPr lang="en-US" sz="2000" dirty="0" smtClean="0">
                <a:solidFill>
                  <a:srgbClr val="000000"/>
                </a:solidFill>
                <a:latin typeface="Consolas" panose="020B0609020204030204" pitchFamily="49" charset="0"/>
              </a:rPr>
              <a:t>         </a:t>
            </a:r>
            <a:r>
              <a:rPr lang="en-US" sz="2000" dirty="0" err="1" smtClean="0">
                <a:solidFill>
                  <a:srgbClr val="FF0000"/>
                </a:solidFill>
                <a:latin typeface="Consolas" panose="020B0609020204030204" pitchFamily="49" charset="0"/>
              </a:rPr>
              <a:t>BorderThickness</a:t>
            </a:r>
            <a:r>
              <a:rPr lang="en-US" sz="2000" dirty="0" smtClean="0">
                <a:solidFill>
                  <a:srgbClr val="0000FF"/>
                </a:solidFill>
                <a:latin typeface="Consolas" panose="020B0609020204030204" pitchFamily="49" charset="0"/>
              </a:rPr>
              <a:t>="10"</a:t>
            </a:r>
            <a:r>
              <a:rPr lang="en-US" sz="2000" dirty="0" smtClean="0">
                <a:solidFill>
                  <a:srgbClr val="FF0000"/>
                </a:solidFill>
                <a:latin typeface="Consolas" panose="020B0609020204030204" pitchFamily="49" charset="0"/>
              </a:rPr>
              <a:t> </a:t>
            </a:r>
            <a:r>
              <a:rPr lang="en-US" sz="2000" dirty="0" err="1" smtClean="0">
                <a:solidFill>
                  <a:srgbClr val="FF0000"/>
                </a:solidFill>
                <a:latin typeface="Consolas" panose="020B0609020204030204" pitchFamily="49" charset="0"/>
              </a:rPr>
              <a:t>BorderBrush</a:t>
            </a:r>
            <a:r>
              <a:rPr lang="en-US" sz="2000" dirty="0" smtClean="0">
                <a:solidFill>
                  <a:srgbClr val="0000FF"/>
                </a:solidFill>
                <a:latin typeface="Consolas" panose="020B0609020204030204" pitchFamily="49" charset="0"/>
              </a:rPr>
              <a:t>="Red"&gt;</a:t>
            </a:r>
            <a:endParaRPr lang="en-US" sz="2000" dirty="0" smtClean="0">
              <a:solidFill>
                <a:srgbClr val="000000"/>
              </a:solidFill>
              <a:latin typeface="Consolas" panose="020B0609020204030204" pitchFamily="49" charset="0"/>
            </a:endParaRPr>
          </a:p>
          <a:p>
            <a:r>
              <a:rPr lang="en-US" sz="2000" dirty="0" smtClean="0">
                <a:solidFill>
                  <a:srgbClr val="000000"/>
                </a:solidFill>
                <a:latin typeface="Consolas" panose="020B0609020204030204" pitchFamily="49" charset="0"/>
              </a:rPr>
              <a:t>         </a:t>
            </a:r>
            <a:r>
              <a:rPr lang="en-US" sz="2000" dirty="0" smtClean="0">
                <a:solidFill>
                  <a:srgbClr val="0000FF"/>
                </a:solidFill>
                <a:latin typeface="Consolas" panose="020B0609020204030204" pitchFamily="49" charset="0"/>
              </a:rPr>
              <a:t>&lt;</a:t>
            </a:r>
            <a:r>
              <a:rPr lang="en-US" sz="2000" dirty="0" smtClean="0">
                <a:solidFill>
                  <a:srgbClr val="A31515"/>
                </a:solidFill>
                <a:latin typeface="Consolas" panose="020B0609020204030204" pitchFamily="49" charset="0"/>
              </a:rPr>
              <a:t>Image</a:t>
            </a:r>
            <a:r>
              <a:rPr lang="en-US" sz="2000" dirty="0" smtClean="0">
                <a:solidFill>
                  <a:srgbClr val="FF0000"/>
                </a:solidFill>
                <a:latin typeface="Consolas" panose="020B0609020204030204" pitchFamily="49" charset="0"/>
              </a:rPr>
              <a:t> Source</a:t>
            </a:r>
            <a:r>
              <a:rPr lang="en-US" sz="2000" dirty="0" smtClean="0">
                <a:solidFill>
                  <a:srgbClr val="0000FF"/>
                </a:solidFill>
                <a:latin typeface="Consolas" panose="020B0609020204030204" pitchFamily="49" charset="0"/>
              </a:rPr>
              <a:t>="Assets/trees.jpg"</a:t>
            </a:r>
            <a:r>
              <a:rPr lang="en-US" sz="2000" dirty="0" smtClean="0">
                <a:solidFill>
                  <a:srgbClr val="000000"/>
                </a:solidFill>
                <a:latin typeface="Consolas" panose="020B0609020204030204" pitchFamily="49" charset="0"/>
              </a:rPr>
              <a:t>            </a:t>
            </a:r>
          </a:p>
          <a:p>
            <a:r>
              <a:rPr lang="en-US" sz="2000" dirty="0" smtClean="0">
                <a:solidFill>
                  <a:srgbClr val="000000"/>
                </a:solidFill>
                <a:latin typeface="Consolas" panose="020B0609020204030204" pitchFamily="49" charset="0"/>
              </a:rPr>
              <a:t>               </a:t>
            </a:r>
            <a:r>
              <a:rPr lang="en-US" sz="2000" dirty="0" smtClean="0">
                <a:solidFill>
                  <a:srgbClr val="FF0000"/>
                </a:solidFill>
                <a:latin typeface="Consolas" panose="020B0609020204030204" pitchFamily="49" charset="0"/>
              </a:rPr>
              <a:t> Stretch</a:t>
            </a:r>
            <a:r>
              <a:rPr lang="en-US" sz="2000" dirty="0" smtClean="0">
                <a:solidFill>
                  <a:srgbClr val="0000FF"/>
                </a:solidFill>
                <a:latin typeface="Consolas" panose="020B0609020204030204" pitchFamily="49" charset="0"/>
              </a:rPr>
              <a:t>="</a:t>
            </a:r>
            <a:r>
              <a:rPr lang="en-US" sz="2000" dirty="0" err="1" smtClean="0">
                <a:solidFill>
                  <a:srgbClr val="0000FF"/>
                </a:solidFill>
                <a:latin typeface="Consolas" panose="020B0609020204030204" pitchFamily="49" charset="0"/>
              </a:rPr>
              <a:t>UniformToFill</a:t>
            </a:r>
            <a:r>
              <a:rPr lang="en-US" sz="2000" dirty="0" smtClean="0">
                <a:solidFill>
                  <a:srgbClr val="0000FF"/>
                </a:solidFill>
                <a:latin typeface="Consolas" panose="020B0609020204030204" pitchFamily="49" charset="0"/>
              </a:rPr>
              <a:t>"/&gt;</a:t>
            </a:r>
            <a:endParaRPr lang="en-US" sz="2000" dirty="0" smtClean="0">
              <a:solidFill>
                <a:srgbClr val="000000"/>
              </a:solidFill>
              <a:latin typeface="Consolas" panose="020B0609020204030204" pitchFamily="49" charset="0"/>
            </a:endParaRPr>
          </a:p>
          <a:p>
            <a:r>
              <a:rPr lang="en-US" sz="2000" dirty="0" smtClean="0">
                <a:solidFill>
                  <a:srgbClr val="000000"/>
                </a:solidFill>
                <a:latin typeface="Consolas" panose="020B0609020204030204" pitchFamily="49" charset="0"/>
              </a:rPr>
              <a:t>     </a:t>
            </a:r>
            <a:r>
              <a:rPr lang="en-US" sz="2000" dirty="0" smtClean="0">
                <a:solidFill>
                  <a:srgbClr val="0000FF"/>
                </a:solidFill>
                <a:latin typeface="Consolas" panose="020B0609020204030204" pitchFamily="49" charset="0"/>
              </a:rPr>
              <a:t>&lt;/</a:t>
            </a:r>
            <a:r>
              <a:rPr lang="en-US" sz="2000" dirty="0" smtClean="0">
                <a:solidFill>
                  <a:srgbClr val="A31515"/>
                </a:solidFill>
                <a:latin typeface="Consolas" panose="020B0609020204030204" pitchFamily="49" charset="0"/>
              </a:rPr>
              <a:t>Border</a:t>
            </a:r>
            <a:r>
              <a:rPr lang="en-US" sz="2000" dirty="0" smtClean="0">
                <a:solidFill>
                  <a:srgbClr val="0000FF"/>
                </a:solidFill>
                <a:latin typeface="Consolas" panose="020B0609020204030204" pitchFamily="49" charset="0"/>
              </a:rPr>
              <a:t>&gt;</a:t>
            </a:r>
            <a:endParaRPr lang="en-US" sz="2000" dirty="0" smtClean="0">
              <a:solidFill>
                <a:srgbClr val="000000"/>
              </a:solidFill>
              <a:latin typeface="Consolas" panose="020B0609020204030204" pitchFamily="49" charset="0"/>
            </a:endParaRPr>
          </a:p>
          <a:p>
            <a:r>
              <a:rPr lang="en-US" sz="2000" dirty="0" smtClean="0">
                <a:solidFill>
                  <a:srgbClr val="000000"/>
                </a:solidFill>
                <a:latin typeface="Consolas" panose="020B0609020204030204" pitchFamily="49" charset="0"/>
              </a:rPr>
              <a:t>     </a:t>
            </a:r>
            <a:r>
              <a:rPr lang="en-US" sz="2000" dirty="0" smtClean="0">
                <a:solidFill>
                  <a:srgbClr val="0000FF"/>
                </a:solidFill>
                <a:latin typeface="Consolas" panose="020B0609020204030204" pitchFamily="49" charset="0"/>
              </a:rPr>
              <a:t>&lt;</a:t>
            </a:r>
            <a:r>
              <a:rPr lang="en-US" sz="2000" dirty="0" smtClean="0">
                <a:solidFill>
                  <a:srgbClr val="A31515"/>
                </a:solidFill>
                <a:latin typeface="Consolas" panose="020B0609020204030204" pitchFamily="49" charset="0"/>
              </a:rPr>
              <a:t>Button</a:t>
            </a:r>
            <a:r>
              <a:rPr lang="en-US" sz="2000" dirty="0" smtClean="0">
                <a:solidFill>
                  <a:srgbClr val="FF0000"/>
                </a:solidFill>
                <a:latin typeface="Consolas" panose="020B0609020204030204" pitchFamily="49" charset="0"/>
              </a:rPr>
              <a:t> Content</a:t>
            </a:r>
            <a:r>
              <a:rPr lang="en-US" sz="2000" dirty="0" smtClean="0">
                <a:solidFill>
                  <a:srgbClr val="0000FF"/>
                </a:solidFill>
                <a:latin typeface="Consolas" panose="020B0609020204030204" pitchFamily="49" charset="0"/>
              </a:rPr>
              <a:t>="Click me!"</a:t>
            </a:r>
            <a:r>
              <a:rPr lang="en-US" sz="2000" dirty="0" smtClean="0">
                <a:solidFill>
                  <a:srgbClr val="FF0000"/>
                </a:solidFill>
                <a:latin typeface="Consolas" panose="020B0609020204030204" pitchFamily="49" charset="0"/>
              </a:rPr>
              <a:t> </a:t>
            </a:r>
            <a:r>
              <a:rPr lang="en-US" sz="2000" dirty="0" err="1" smtClean="0">
                <a:solidFill>
                  <a:srgbClr val="FF0000"/>
                </a:solidFill>
                <a:latin typeface="Consolas" panose="020B0609020204030204" pitchFamily="49" charset="0"/>
              </a:rPr>
              <a:t>HorizontalAlignment</a:t>
            </a:r>
            <a:r>
              <a:rPr lang="en-US" sz="2000" dirty="0" smtClean="0">
                <a:solidFill>
                  <a:srgbClr val="0000FF"/>
                </a:solidFill>
                <a:latin typeface="Consolas" panose="020B0609020204030204" pitchFamily="49" charset="0"/>
              </a:rPr>
              <a:t>="Center"/&gt;</a:t>
            </a:r>
            <a:endParaRPr lang="en-US" sz="2000" dirty="0" smtClean="0">
              <a:solidFill>
                <a:srgbClr val="000000"/>
              </a:solidFill>
              <a:latin typeface="Consolas" panose="020B0609020204030204" pitchFamily="49" charset="0"/>
            </a:endParaRPr>
          </a:p>
          <a:p>
            <a:r>
              <a:rPr lang="en-US" sz="2000" dirty="0" smtClean="0">
                <a:solidFill>
                  <a:srgbClr val="0000FF"/>
                </a:solidFill>
                <a:latin typeface="Consolas" panose="020B0609020204030204" pitchFamily="49" charset="0"/>
              </a:rPr>
              <a:t> &lt;/</a:t>
            </a:r>
            <a:r>
              <a:rPr lang="en-US" sz="2000" dirty="0" err="1" smtClean="0">
                <a:solidFill>
                  <a:srgbClr val="A31515"/>
                </a:solidFill>
                <a:latin typeface="Consolas" panose="020B0609020204030204" pitchFamily="49" charset="0"/>
              </a:rPr>
              <a:t>StackPanel</a:t>
            </a:r>
            <a:r>
              <a:rPr lang="en-US" sz="2000" dirty="0" smtClean="0">
                <a:solidFill>
                  <a:srgbClr val="0000FF"/>
                </a:solidFill>
                <a:latin typeface="Consolas" panose="020B0609020204030204" pitchFamily="49" charset="0"/>
              </a:rPr>
              <a:t>&gt;</a:t>
            </a:r>
            <a:endParaRPr lang="en-US" sz="1800" dirty="0"/>
          </a:p>
        </p:txBody>
      </p:sp>
      <p:pic>
        <p:nvPicPr>
          <p:cNvPr id="6" name="Picture 5"/>
          <p:cNvPicPr>
            <a:picLocks noChangeAspect="1"/>
          </p:cNvPicPr>
          <p:nvPr/>
        </p:nvPicPr>
        <p:blipFill>
          <a:blip r:embed="rId3"/>
          <a:stretch>
            <a:fillRect/>
          </a:stretch>
        </p:blipFill>
        <p:spPr>
          <a:xfrm>
            <a:off x="9723437" y="3954462"/>
            <a:ext cx="1981200" cy="2682510"/>
          </a:xfrm>
          <a:prstGeom prst="rect">
            <a:avLst/>
          </a:prstGeom>
        </p:spPr>
      </p:pic>
    </p:spTree>
    <p:extLst>
      <p:ext uri="{BB962C8B-B14F-4D97-AF65-F5344CB8AC3E}">
        <p14:creationId xmlns:p14="http://schemas.microsoft.com/office/powerpoint/2010/main" val="362900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What is DirectX for?</a:t>
            </a:r>
            <a:endParaRPr lang="en-US" dirty="0"/>
          </a:p>
        </p:txBody>
      </p:sp>
      <p:sp>
        <p:nvSpPr>
          <p:cNvPr id="9" name="Text Placeholder 1"/>
          <p:cNvSpPr txBox="1">
            <a:spLocks/>
          </p:cNvSpPr>
          <p:nvPr/>
        </p:nvSpPr>
        <p:spPr>
          <a:xfrm>
            <a:off x="655637" y="1211262"/>
            <a:ext cx="10515600" cy="37338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0">
                      <a:srgbClr val="FFFFFF"/>
                    </a:gs>
                    <a:gs pos="100000">
                      <a:srgbClr val="FFFFFF"/>
                    </a:gs>
                  </a:gsLst>
                  <a:lin ang="5400000" scaled="0"/>
                </a:gradFill>
              </a:rPr>
              <a:t>DirectX provides a powerful set of graphics functionality</a:t>
            </a:r>
          </a:p>
          <a:p>
            <a:pPr marL="342900" lvl="2" indent="-342900"/>
            <a:r>
              <a:rPr lang="en-US" dirty="0" smtClean="0">
                <a:gradFill>
                  <a:gsLst>
                    <a:gs pos="0">
                      <a:srgbClr val="FFFFFF"/>
                    </a:gs>
                    <a:gs pos="100000">
                      <a:srgbClr val="FFFFFF"/>
                    </a:gs>
                  </a:gsLst>
                  <a:lin ang="5400000" scaled="0"/>
                </a:gradFill>
              </a:rPr>
              <a:t>Flexibility, scalability, and high performance</a:t>
            </a:r>
          </a:p>
          <a:p>
            <a:pPr marL="342900" lvl="2" indent="-342900"/>
            <a:r>
              <a:rPr lang="en-US" dirty="0" smtClean="0">
                <a:gradFill>
                  <a:gsLst>
                    <a:gs pos="0">
                      <a:srgbClr val="FFFFFF"/>
                    </a:gs>
                    <a:gs pos="100000">
                      <a:srgbClr val="FFFFFF"/>
                    </a:gs>
                  </a:gsLst>
                  <a:lin ang="5400000" scaled="0"/>
                </a:gradFill>
              </a:rPr>
              <a:t>Lowest-level graphics API for applications - “All the way to the metal”</a:t>
            </a:r>
          </a:p>
          <a:p>
            <a:pPr marL="625404" lvl="3" indent="-342900"/>
            <a:r>
              <a:rPr lang="en-US" dirty="0" smtClean="0">
                <a:gradFill>
                  <a:gsLst>
                    <a:gs pos="0">
                      <a:srgbClr val="FFFFFF"/>
                    </a:gs>
                    <a:gs pos="100000">
                      <a:srgbClr val="FFFFFF"/>
                    </a:gs>
                  </a:gsLst>
                  <a:lin ang="5400000" scaled="0"/>
                </a:gradFill>
              </a:rPr>
              <a:t>Direct3D</a:t>
            </a:r>
          </a:p>
          <a:p>
            <a:pPr marL="625404" lvl="3" indent="-342900"/>
            <a:r>
              <a:rPr lang="en-US" dirty="0" smtClean="0">
                <a:gradFill>
                  <a:gsLst>
                    <a:gs pos="0">
                      <a:srgbClr val="FFFFFF"/>
                    </a:gs>
                    <a:gs pos="100000">
                      <a:srgbClr val="FFFFFF"/>
                    </a:gs>
                  </a:gsLst>
                  <a:lin ang="5400000" scaled="0"/>
                </a:gradFill>
              </a:rPr>
              <a:t>Direct2D</a:t>
            </a:r>
          </a:p>
          <a:p>
            <a:pPr marL="625404" lvl="3" indent="-342900"/>
            <a:r>
              <a:rPr lang="en-US" dirty="0" smtClean="0">
                <a:gradFill>
                  <a:gsLst>
                    <a:gs pos="0">
                      <a:srgbClr val="FFFFFF"/>
                    </a:gs>
                    <a:gs pos="100000">
                      <a:srgbClr val="FFFFFF"/>
                    </a:gs>
                  </a:gsLst>
                  <a:lin ang="5400000" scaled="0"/>
                </a:gradFill>
              </a:rPr>
              <a:t>WIC </a:t>
            </a:r>
            <a:r>
              <a:rPr lang="en-US" dirty="0">
                <a:gradFill>
                  <a:gsLst>
                    <a:gs pos="0">
                      <a:srgbClr val="FFFFFF"/>
                    </a:gs>
                    <a:gs pos="100000">
                      <a:srgbClr val="FFFFFF"/>
                    </a:gs>
                  </a:gsLst>
                  <a:lin ang="5400000" scaled="0"/>
                </a:gradFill>
              </a:rPr>
              <a:t>(Windows Imaging </a:t>
            </a:r>
            <a:r>
              <a:rPr lang="en-US" dirty="0" smtClean="0">
                <a:gradFill>
                  <a:gsLst>
                    <a:gs pos="0">
                      <a:srgbClr val="FFFFFF"/>
                    </a:gs>
                    <a:gs pos="100000">
                      <a:srgbClr val="FFFFFF"/>
                    </a:gs>
                  </a:gsLst>
                  <a:lin ang="5400000" scaled="0"/>
                </a:gradFill>
              </a:rPr>
              <a:t>Component) </a:t>
            </a:r>
          </a:p>
          <a:p>
            <a:pPr marL="625404" lvl="3" indent="-342900"/>
            <a:r>
              <a:rPr lang="en-US" dirty="0" err="1" smtClean="0">
                <a:gradFill>
                  <a:gsLst>
                    <a:gs pos="0">
                      <a:srgbClr val="FFFFFF"/>
                    </a:gs>
                    <a:gs pos="100000">
                      <a:srgbClr val="FFFFFF"/>
                    </a:gs>
                  </a:gsLst>
                  <a:lin ang="5400000" scaled="0"/>
                </a:gradFill>
              </a:rPr>
              <a:t>DirectWrite</a:t>
            </a:r>
            <a:r>
              <a:rPr lang="en-US" dirty="0" smtClean="0">
                <a:gradFill>
                  <a:gsLst>
                    <a:gs pos="0">
                      <a:srgbClr val="FFFFFF"/>
                    </a:gs>
                    <a:gs pos="100000">
                      <a:srgbClr val="FFFFFF"/>
                    </a:gs>
                  </a:gsLst>
                  <a:lin ang="5400000" scaled="0"/>
                </a:gradFill>
              </a:rPr>
              <a:t> </a:t>
            </a:r>
          </a:p>
          <a:p>
            <a:pPr marL="625404" lvl="3" indent="-342900"/>
            <a:r>
              <a:rPr lang="en-US" dirty="0" err="1" smtClean="0">
                <a:gradFill>
                  <a:gsLst>
                    <a:gs pos="0">
                      <a:srgbClr val="FFFFFF"/>
                    </a:gs>
                    <a:gs pos="100000">
                      <a:srgbClr val="FFFFFF"/>
                    </a:gs>
                  </a:gsLst>
                  <a:lin ang="5400000" scaled="0"/>
                </a:gradFill>
              </a:rPr>
              <a:t>DirectComposition</a:t>
            </a:r>
            <a:endParaRPr lang="en-US" dirty="0" smtClean="0">
              <a:gradFill>
                <a:gsLst>
                  <a:gs pos="0">
                    <a:srgbClr val="FFFFFF"/>
                  </a:gs>
                  <a:gs pos="100000">
                    <a:srgbClr val="FFFFFF"/>
                  </a:gs>
                </a:gsLst>
                <a:lin ang="5400000" scaled="0"/>
              </a:gradFill>
            </a:endParaRPr>
          </a:p>
          <a:p>
            <a:pPr marL="625404" lvl="3" indent="-342900"/>
            <a:r>
              <a:rPr lang="en-US" dirty="0" err="1" smtClean="0">
                <a:gradFill>
                  <a:gsLst>
                    <a:gs pos="0">
                      <a:srgbClr val="FFFFFF"/>
                    </a:gs>
                    <a:gs pos="100000">
                      <a:srgbClr val="FFFFFF"/>
                    </a:gs>
                  </a:gsLst>
                  <a:lin ang="5400000" scaled="0"/>
                </a:gradFill>
              </a:rPr>
              <a:t>DirectManipulation</a:t>
            </a:r>
            <a:endParaRPr lang="en-US" dirty="0" smtClean="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238" y="3421062"/>
            <a:ext cx="5653534" cy="3176748"/>
          </a:xfrm>
          <a:prstGeom prst="rect">
            <a:avLst/>
          </a:prstGeom>
        </p:spPr>
      </p:pic>
      <p:sp>
        <p:nvSpPr>
          <p:cNvPr id="5" name="Text Placeholder 1"/>
          <p:cNvSpPr txBox="1">
            <a:spLocks/>
          </p:cNvSpPr>
          <p:nvPr/>
        </p:nvSpPr>
        <p:spPr>
          <a:xfrm>
            <a:off x="667038" y="4945062"/>
            <a:ext cx="5184733" cy="1143000"/>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r>
              <a:rPr lang="en-US" dirty="0" smtClean="0">
                <a:gradFill>
                  <a:gsLst>
                    <a:gs pos="0">
                      <a:srgbClr val="FFFFFF"/>
                    </a:gs>
                    <a:gs pos="100000">
                      <a:srgbClr val="FFFFFF"/>
                    </a:gs>
                  </a:gsLst>
                  <a:lin ang="5400000" scaled="0"/>
                </a:gradFill>
              </a:rPr>
              <a:t>We built </a:t>
            </a:r>
            <a:r>
              <a:rPr lang="en-US" dirty="0">
                <a:gradFill>
                  <a:gsLst>
                    <a:gs pos="0">
                      <a:srgbClr val="FFFFFF"/>
                    </a:gs>
                    <a:gs pos="100000">
                      <a:srgbClr val="FFFFFF"/>
                    </a:gs>
                  </a:gsLst>
                  <a:lin ang="5400000" scaled="0"/>
                </a:gradFill>
              </a:rPr>
              <a:t>all of XAML on top of </a:t>
            </a:r>
            <a:r>
              <a:rPr lang="en-US" dirty="0" smtClean="0">
                <a:gradFill>
                  <a:gsLst>
                    <a:gs pos="0">
                      <a:srgbClr val="FFFFFF"/>
                    </a:gs>
                    <a:gs pos="100000">
                      <a:srgbClr val="FFFFFF"/>
                    </a:gs>
                  </a:gsLst>
                  <a:lin ang="5400000" scaled="0"/>
                </a:gradFill>
              </a:rPr>
              <a:t>DirectX!</a:t>
            </a:r>
          </a:p>
          <a:p>
            <a:pPr marL="625404" lvl="3" indent="-342900"/>
            <a:r>
              <a:rPr lang="en-US" dirty="0" err="1" smtClean="0">
                <a:gradFill>
                  <a:gsLst>
                    <a:gs pos="0">
                      <a:srgbClr val="FFFFFF"/>
                    </a:gs>
                    <a:gs pos="100000">
                      <a:srgbClr val="FFFFFF"/>
                    </a:gs>
                  </a:gsLst>
                  <a:lin ang="5400000" scaled="0"/>
                </a:gradFill>
              </a:rPr>
              <a:t>DirectComposiiton</a:t>
            </a:r>
            <a:r>
              <a:rPr lang="en-US" dirty="0" smtClean="0">
                <a:gradFill>
                  <a:gsLst>
                    <a:gs pos="0">
                      <a:srgbClr val="FFFFFF"/>
                    </a:gs>
                    <a:gs pos="100000">
                      <a:srgbClr val="FFFFFF"/>
                    </a:gs>
                  </a:gsLst>
                  <a:lin ang="5400000" scaled="0"/>
                </a:gradFill>
              </a:rPr>
              <a:t> in Win 8.1</a:t>
            </a:r>
            <a:endParaRPr lang="en-US" dirty="0">
              <a:gradFill>
                <a:gsLst>
                  <a:gs pos="0">
                    <a:srgbClr val="FFFFFF"/>
                  </a:gs>
                  <a:gs pos="100000">
                    <a:srgbClr val="FFFFFF"/>
                  </a:gs>
                </a:gsLst>
                <a:lin ang="5400000" scaled="0"/>
              </a:gradFill>
            </a:endParaRPr>
          </a:p>
          <a:p>
            <a:pPr marL="342900" lvl="2" indent="-342900"/>
            <a:endParaRPr lang="en-US" dirty="0" smtClean="0">
              <a:gradFill>
                <a:gsLst>
                  <a:gs pos="0">
                    <a:srgbClr val="FFFFFF"/>
                  </a:gs>
                  <a:gs pos="100000">
                    <a:srgbClr val="FFFFFF"/>
                  </a:gs>
                </a:gsLst>
                <a:lin ang="5400000" scaled="0"/>
              </a:gradFill>
            </a:endParaRPr>
          </a:p>
          <a:p>
            <a:pPr marL="342900" lvl="2" indent="-342900"/>
            <a:endParaRPr lang="en-US" dirty="0" smtClean="0">
              <a:gradFill>
                <a:gsLst>
                  <a:gs pos="0">
                    <a:srgbClr val="FFFFFF"/>
                  </a:gs>
                  <a:gs pos="100000">
                    <a:srgbClr val="FFFFFF"/>
                  </a:gs>
                </a:gsLst>
                <a:lin ang="5400000" scaled="0"/>
              </a:gradFill>
            </a:endParaRPr>
          </a:p>
          <a:p>
            <a:pPr marL="625404" lvl="3" indent="-342900"/>
            <a:endParaRPr lang="en-US" dirty="0">
              <a:gradFill>
                <a:gsLst>
                  <a:gs pos="0">
                    <a:srgbClr val="FFFFFF"/>
                  </a:gs>
                  <a:gs pos="100000">
                    <a:srgbClr val="FFFFFF"/>
                  </a:gs>
                </a:gsLst>
                <a:lin ang="5400000" scaled="0"/>
              </a:gradFill>
            </a:endParaRPr>
          </a:p>
          <a:p>
            <a:pPr marL="625404" lvl="3" indent="-342900"/>
            <a:endParaRPr lang="en-US"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3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09990" y="1825907"/>
            <a:ext cx="1361059" cy="3388397"/>
            <a:chOff x="6109990" y="1825907"/>
            <a:chExt cx="1361059" cy="3388397"/>
          </a:xfrm>
        </p:grpSpPr>
        <p:sp>
          <p:nvSpPr>
            <p:cNvPr id="69" name="Down Arrow 68"/>
            <p:cNvSpPr/>
            <p:nvPr/>
          </p:nvSpPr>
          <p:spPr bwMode="auto">
            <a:xfrm>
              <a:off x="6818726" y="1825907"/>
              <a:ext cx="652323" cy="3388397"/>
            </a:xfrm>
            <a:prstGeom prst="downArrow">
              <a:avLst/>
            </a:prstGeom>
            <a:solidFill>
              <a:schemeClr val="accent3"/>
            </a:solidFill>
            <a:ln>
              <a:noFill/>
              <a:headEnd type="none" w="med" len="med"/>
              <a:tailEnd type="none" w="med" len="med"/>
            </a:ln>
            <a:effectLst/>
            <a:scene3d>
              <a:camera prst="orthographicFront"/>
              <a:lightRig rig="threePt" dir="t"/>
            </a:scene3d>
            <a:sp3d>
              <a:bevelT w="101600" prst="riblet"/>
            </a:sp3d>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6109990" y="3143241"/>
              <a:ext cx="915635" cy="523220"/>
            </a:xfrm>
            <a:prstGeom prst="rect">
              <a:avLst/>
            </a:prstGeom>
            <a:noFill/>
          </p:spPr>
          <p:txBody>
            <a:bodyPr wrap="none" rtlCol="0">
              <a:spAutoFit/>
            </a:bodyPr>
            <a:lstStyle/>
            <a:p>
              <a:r>
                <a:rPr lang="en-US" sz="2800" b="1" dirty="0" smtClean="0">
                  <a:solidFill>
                    <a:srgbClr val="FF0000"/>
                  </a:solidFill>
                </a:rPr>
                <a:t>C++</a:t>
              </a:r>
            </a:p>
          </p:txBody>
        </p:sp>
      </p:grpSp>
      <p:sp>
        <p:nvSpPr>
          <p:cNvPr id="24" name="Down Arrow 23"/>
          <p:cNvSpPr/>
          <p:nvPr/>
        </p:nvSpPr>
        <p:spPr bwMode="auto">
          <a:xfrm>
            <a:off x="9781132" y="1869240"/>
            <a:ext cx="652323" cy="591108"/>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274638" y="296862"/>
            <a:ext cx="11887200" cy="914400"/>
          </a:xfrm>
        </p:spPr>
        <p:txBody>
          <a:bodyPr/>
          <a:lstStyle/>
          <a:p>
            <a:r>
              <a:rPr lang="en-US" dirty="0" smtClean="0"/>
              <a:t>XAML + DirectX</a:t>
            </a:r>
            <a:endParaRPr lang="en-US" dirty="0"/>
          </a:p>
        </p:txBody>
      </p:sp>
      <p:sp>
        <p:nvSpPr>
          <p:cNvPr id="8" name="Text Placeholder 1"/>
          <p:cNvSpPr txBox="1">
            <a:spLocks/>
          </p:cNvSpPr>
          <p:nvPr/>
        </p:nvSpPr>
        <p:spPr>
          <a:xfrm>
            <a:off x="634099" y="1863928"/>
            <a:ext cx="5085727" cy="3936013"/>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100000">
                      <a:srgbClr val="FFFFFF"/>
                    </a:gs>
                  </a:gsLst>
                  <a:lin ang="5400000" scaled="0"/>
                </a:gradFill>
              </a:rPr>
              <a:t>DirectX </a:t>
            </a:r>
            <a:r>
              <a:rPr lang="en-US" dirty="0" err="1" smtClean="0">
                <a:gradFill>
                  <a:gsLst>
                    <a:gs pos="0">
                      <a:srgbClr val="FFFFFF"/>
                    </a:gs>
                    <a:gs pos="100000">
                      <a:srgbClr val="FFFFFF"/>
                    </a:gs>
                  </a:gsLst>
                  <a:lin ang="5400000" scaled="0"/>
                </a:gradFill>
              </a:rPr>
              <a:t>interop</a:t>
            </a:r>
            <a:r>
              <a:rPr lang="en-US" dirty="0" smtClean="0">
                <a:gradFill>
                  <a:gsLst>
                    <a:gs pos="0">
                      <a:srgbClr val="FFFFFF"/>
                    </a:gs>
                    <a:gs pos="100000">
                      <a:srgbClr val="FFFFFF"/>
                    </a:gs>
                  </a:gsLst>
                  <a:lin ang="5400000" scaled="0"/>
                </a:gradFill>
              </a:rPr>
              <a:t> in XAML provides developers the best of both worlds</a:t>
            </a:r>
          </a:p>
          <a:p>
            <a:pPr marL="342900" lvl="2" indent="-342900"/>
            <a:r>
              <a:rPr lang="en-US" sz="2800" dirty="0" smtClean="0">
                <a:gradFill>
                  <a:gsLst>
                    <a:gs pos="0">
                      <a:srgbClr val="FFFFFF"/>
                    </a:gs>
                    <a:gs pos="100000">
                      <a:srgbClr val="FFFFFF"/>
                    </a:gs>
                  </a:gsLst>
                  <a:lin ang="5400000" scaled="0"/>
                </a:gradFill>
              </a:rPr>
              <a:t>UI and controls? </a:t>
            </a:r>
            <a:r>
              <a:rPr lang="en-US" sz="2800" dirty="0" smtClean="0">
                <a:gradFill>
                  <a:gsLst>
                    <a:gs pos="0">
                      <a:srgbClr val="FFFFFF"/>
                    </a:gs>
                    <a:gs pos="100000">
                      <a:srgbClr val="FFFFFF"/>
                    </a:gs>
                  </a:gsLst>
                  <a:lin ang="5400000" scaled="0"/>
                </a:gradFill>
                <a:sym typeface="Wingdings" panose="05000000000000000000" pitchFamily="2" charset="2"/>
              </a:rPr>
              <a:t> </a:t>
            </a:r>
            <a:r>
              <a:rPr lang="en-US" sz="2800" dirty="0" smtClean="0">
                <a:gradFill>
                  <a:gsLst>
                    <a:gs pos="0">
                      <a:srgbClr val="FFFFFF"/>
                    </a:gs>
                    <a:gs pos="100000">
                      <a:srgbClr val="FFFFFF"/>
                    </a:gs>
                  </a:gsLst>
                  <a:lin ang="5400000" scaled="0"/>
                </a:gradFill>
              </a:rPr>
              <a:t>Use XAML</a:t>
            </a:r>
          </a:p>
          <a:p>
            <a:pPr marL="342900" lvl="2" indent="-342900"/>
            <a:r>
              <a:rPr lang="en-US" sz="2800" dirty="0" smtClean="0">
                <a:gradFill>
                  <a:gsLst>
                    <a:gs pos="0">
                      <a:srgbClr val="FFFFFF"/>
                    </a:gs>
                    <a:gs pos="100000">
                      <a:srgbClr val="FFFFFF"/>
                    </a:gs>
                  </a:gsLst>
                  <a:lin ang="5400000" scaled="0"/>
                </a:gradFill>
              </a:rPr>
              <a:t>Custom graphics, image editing, </a:t>
            </a:r>
            <a:r>
              <a:rPr lang="en-US" sz="2800" i="1" dirty="0" smtClean="0">
                <a:gradFill>
                  <a:gsLst>
                    <a:gs pos="0">
                      <a:srgbClr val="FFFFFF"/>
                    </a:gs>
                    <a:gs pos="100000">
                      <a:srgbClr val="FFFFFF"/>
                    </a:gs>
                  </a:gsLst>
                  <a:lin ang="5400000" scaled="0"/>
                </a:gradFill>
              </a:rPr>
              <a:t>games</a:t>
            </a:r>
            <a:r>
              <a:rPr lang="en-US" sz="2800" dirty="0" smtClean="0">
                <a:gradFill>
                  <a:gsLst>
                    <a:gs pos="0">
                      <a:srgbClr val="FFFFFF"/>
                    </a:gs>
                    <a:gs pos="100000">
                      <a:srgbClr val="FFFFFF"/>
                    </a:gs>
                  </a:gsLst>
                  <a:lin ang="5400000" scaled="0"/>
                </a:gradFill>
              </a:rPr>
              <a:t>? </a:t>
            </a:r>
            <a:r>
              <a:rPr lang="en-US" sz="2800" dirty="0" smtClean="0">
                <a:gradFill>
                  <a:gsLst>
                    <a:gs pos="0">
                      <a:srgbClr val="FFFFFF"/>
                    </a:gs>
                    <a:gs pos="100000">
                      <a:srgbClr val="FFFFFF"/>
                    </a:gs>
                  </a:gsLst>
                  <a:lin ang="5400000" scaled="0"/>
                </a:gradFill>
                <a:sym typeface="Wingdings" panose="05000000000000000000" pitchFamily="2" charset="2"/>
              </a:rPr>
              <a:t> </a:t>
            </a:r>
            <a:r>
              <a:rPr lang="en-US" sz="2800" dirty="0" smtClean="0">
                <a:gradFill>
                  <a:gsLst>
                    <a:gs pos="0">
                      <a:srgbClr val="FFFFFF"/>
                    </a:gs>
                    <a:gs pos="100000">
                      <a:srgbClr val="FFFFFF"/>
                    </a:gs>
                  </a:gsLst>
                  <a:lin ang="5400000" scaled="0"/>
                </a:gradFill>
              </a:rPr>
              <a:t>Use DirectX</a:t>
            </a:r>
          </a:p>
          <a:p>
            <a:pPr marL="0" lvl="2" indent="0">
              <a:buFont typeface="Arial" pitchFamily="34" charset="0"/>
              <a:buNone/>
            </a:pPr>
            <a:endParaRPr lang="en-US" sz="2800" dirty="0" smtClean="0">
              <a:gradFill>
                <a:gsLst>
                  <a:gs pos="0">
                    <a:srgbClr val="FFFFFF"/>
                  </a:gs>
                  <a:gs pos="100000">
                    <a:srgbClr val="FFFFFF"/>
                  </a:gs>
                </a:gsLst>
                <a:lin ang="5400000" scaled="0"/>
              </a:gradFill>
            </a:endParaRPr>
          </a:p>
        </p:txBody>
      </p:sp>
      <p:sp>
        <p:nvSpPr>
          <p:cNvPr id="70" name="Down Arrow 69"/>
          <p:cNvSpPr/>
          <p:nvPr/>
        </p:nvSpPr>
        <p:spPr bwMode="auto">
          <a:xfrm>
            <a:off x="9781132" y="4598810"/>
            <a:ext cx="652323" cy="603063"/>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Down Arrow 67"/>
          <p:cNvSpPr/>
          <p:nvPr/>
        </p:nvSpPr>
        <p:spPr bwMode="auto">
          <a:xfrm>
            <a:off x="9799094" y="3272356"/>
            <a:ext cx="652323" cy="591108"/>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52" name="Group 51"/>
          <p:cNvGrpSpPr/>
          <p:nvPr/>
        </p:nvGrpSpPr>
        <p:grpSpPr>
          <a:xfrm>
            <a:off x="5989637" y="1198400"/>
            <a:ext cx="6172201" cy="5423063"/>
            <a:chOff x="3937637" y="1620507"/>
            <a:chExt cx="7189150" cy="3152349"/>
          </a:xfrm>
          <a:effectLst/>
        </p:grpSpPr>
        <p:sp>
          <p:nvSpPr>
            <p:cNvPr id="53" name="Rectangle 52"/>
            <p:cNvSpPr/>
            <p:nvPr/>
          </p:nvSpPr>
          <p:spPr>
            <a:xfrm>
              <a:off x="3937637" y="3948224"/>
              <a:ext cx="7189150" cy="824632"/>
            </a:xfrm>
            <a:prstGeom prst="rect">
              <a:avLst/>
            </a:prstGeom>
            <a:noFill/>
            <a:ln>
              <a:solidFill>
                <a:srgbClr val="FFFF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b"/>
            <a:lstStyle/>
            <a:p>
              <a:pPr algn="r" defTabSz="932597"/>
              <a:r>
                <a:rPr lang="en-US" sz="1600" dirty="0">
                  <a:solidFill>
                    <a:srgbClr val="FFFFFF"/>
                  </a:solidFill>
                </a:rPr>
                <a:t>Windows 8 subsystem</a:t>
              </a:r>
            </a:p>
          </p:txBody>
        </p:sp>
        <p:sp>
          <p:nvSpPr>
            <p:cNvPr id="54" name="Rectangle 53"/>
            <p:cNvSpPr/>
            <p:nvPr/>
          </p:nvSpPr>
          <p:spPr>
            <a:xfrm>
              <a:off x="3937637" y="1620507"/>
              <a:ext cx="7152777" cy="386862"/>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600" dirty="0">
                  <a:solidFill>
                    <a:srgbClr val="1A1A1A"/>
                  </a:solidFill>
                </a:rPr>
                <a:t>Windows Store </a:t>
              </a:r>
              <a:r>
                <a:rPr lang="en-US" sz="1600" dirty="0" smtClean="0">
                  <a:solidFill>
                    <a:srgbClr val="1A1A1A"/>
                  </a:solidFill>
                </a:rPr>
                <a:t>app using XAML (C++, C#, VB)</a:t>
              </a:r>
              <a:endParaRPr lang="en-US" sz="1600" dirty="0">
                <a:solidFill>
                  <a:srgbClr val="1A1A1A"/>
                </a:solidFill>
              </a:endParaRPr>
            </a:p>
          </p:txBody>
        </p:sp>
        <p:sp>
          <p:nvSpPr>
            <p:cNvPr id="55" name="Rectangle 54"/>
            <p:cNvSpPr/>
            <p:nvPr/>
          </p:nvSpPr>
          <p:spPr>
            <a:xfrm>
              <a:off x="8163655" y="4038380"/>
              <a:ext cx="886887"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a:solidFill>
                    <a:srgbClr val="1A1A1A"/>
                  </a:solidFill>
                </a:rPr>
                <a:t>App</a:t>
              </a:r>
            </a:p>
          </p:txBody>
        </p:sp>
        <p:sp>
          <p:nvSpPr>
            <p:cNvPr id="56" name="Rectangle 55"/>
            <p:cNvSpPr/>
            <p:nvPr/>
          </p:nvSpPr>
          <p:spPr>
            <a:xfrm>
              <a:off x="9113630" y="4038381"/>
              <a:ext cx="1005331"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smtClean="0">
                  <a:solidFill>
                    <a:srgbClr val="1A1A1A"/>
                  </a:solidFill>
                </a:rPr>
                <a:t>Theme</a:t>
              </a:r>
              <a:r>
                <a:rPr lang="en-US" sz="1600" dirty="0" smtClean="0">
                  <a:solidFill>
                    <a:srgbClr val="1A1A1A"/>
                  </a:solidFill>
                </a:rPr>
                <a:t> </a:t>
              </a:r>
              <a:r>
                <a:rPr lang="en-US" sz="1600" dirty="0">
                  <a:solidFill>
                    <a:srgbClr val="1A1A1A"/>
                  </a:solidFill>
                </a:rPr>
                <a:t>&amp; PVL</a:t>
              </a:r>
            </a:p>
          </p:txBody>
        </p:sp>
        <p:sp>
          <p:nvSpPr>
            <p:cNvPr id="57" name="Rectangle 56"/>
            <p:cNvSpPr/>
            <p:nvPr/>
          </p:nvSpPr>
          <p:spPr>
            <a:xfrm>
              <a:off x="4156681" y="4038667"/>
              <a:ext cx="886887"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a:solidFill>
                    <a:srgbClr val="1A1A1A"/>
                  </a:solidFill>
                </a:rPr>
                <a:t>Direct3D</a:t>
              </a:r>
            </a:p>
          </p:txBody>
        </p:sp>
        <p:sp>
          <p:nvSpPr>
            <p:cNvPr id="58" name="Rectangle 57"/>
            <p:cNvSpPr/>
            <p:nvPr/>
          </p:nvSpPr>
          <p:spPr>
            <a:xfrm>
              <a:off x="6145437" y="4038380"/>
              <a:ext cx="886887"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a:solidFill>
                    <a:srgbClr val="1A1A1A"/>
                  </a:solidFill>
                </a:rPr>
                <a:t>DirectWrite</a:t>
              </a:r>
            </a:p>
          </p:txBody>
        </p:sp>
        <p:sp>
          <p:nvSpPr>
            <p:cNvPr id="59" name="Rectangle 58"/>
            <p:cNvSpPr/>
            <p:nvPr/>
          </p:nvSpPr>
          <p:spPr>
            <a:xfrm>
              <a:off x="5140105" y="4038380"/>
              <a:ext cx="886887"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a:solidFill>
                    <a:srgbClr val="1A1A1A"/>
                  </a:solidFill>
                </a:rPr>
                <a:t>Direct2D</a:t>
              </a:r>
            </a:p>
          </p:txBody>
        </p:sp>
        <p:sp>
          <p:nvSpPr>
            <p:cNvPr id="60" name="Rectangle 59"/>
            <p:cNvSpPr/>
            <p:nvPr/>
          </p:nvSpPr>
          <p:spPr>
            <a:xfrm>
              <a:off x="7126868" y="4038380"/>
              <a:ext cx="943331"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a:solidFill>
                    <a:srgbClr val="1A1A1A"/>
                  </a:solidFill>
                </a:rPr>
                <a:t>Media</a:t>
              </a:r>
            </a:p>
          </p:txBody>
        </p:sp>
        <p:sp>
          <p:nvSpPr>
            <p:cNvPr id="61" name="Rectangle 60"/>
            <p:cNvSpPr/>
            <p:nvPr/>
          </p:nvSpPr>
          <p:spPr>
            <a:xfrm>
              <a:off x="10182050" y="4038668"/>
              <a:ext cx="823799"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400" dirty="0">
                  <a:solidFill>
                    <a:srgbClr val="1A1A1A"/>
                  </a:solidFill>
                </a:rPr>
                <a:t>Input</a:t>
              </a:r>
            </a:p>
          </p:txBody>
        </p:sp>
      </p:grpSp>
      <p:sp>
        <p:nvSpPr>
          <p:cNvPr id="65" name="Rectangle 64"/>
          <p:cNvSpPr/>
          <p:nvPr/>
        </p:nvSpPr>
        <p:spPr>
          <a:xfrm>
            <a:off x="8458518" y="3868777"/>
            <a:ext cx="3378847" cy="719406"/>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600" dirty="0">
                <a:solidFill>
                  <a:srgbClr val="1A1A1A"/>
                </a:solidFill>
              </a:rPr>
              <a:t>XAML </a:t>
            </a:r>
            <a:r>
              <a:rPr lang="en-US" sz="1600" dirty="0" smtClean="0">
                <a:solidFill>
                  <a:srgbClr val="1A1A1A"/>
                </a:solidFill>
              </a:rPr>
              <a:t>Framework</a:t>
            </a:r>
            <a:endParaRPr lang="en-US" sz="1600" dirty="0">
              <a:solidFill>
                <a:srgbClr val="1A1A1A"/>
              </a:solidFill>
            </a:endParaRPr>
          </a:p>
        </p:txBody>
      </p:sp>
      <p:sp>
        <p:nvSpPr>
          <p:cNvPr id="66" name="Rectangle 65"/>
          <p:cNvSpPr/>
          <p:nvPr/>
        </p:nvSpPr>
        <p:spPr>
          <a:xfrm>
            <a:off x="8458518" y="2461855"/>
            <a:ext cx="3378847" cy="808994"/>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600" dirty="0">
                <a:solidFill>
                  <a:srgbClr val="1A1A1A"/>
                </a:solidFill>
              </a:rPr>
              <a:t>Windows Runtime / C++</a:t>
            </a:r>
          </a:p>
        </p:txBody>
      </p:sp>
    </p:spTree>
    <p:extLst>
      <p:ext uri="{BB962C8B-B14F-4D97-AF65-F5344CB8AC3E}">
        <p14:creationId xmlns:p14="http://schemas.microsoft.com/office/powerpoint/2010/main" val="7969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Control xmlns="http://schemas.microsoft.com/VisualStudio/2011/storyboarding/control">
  <Id Name="3429ce2c-8c03-4317-87dc-dfcc5138640d" Revision="1" Stencil="System.MyShapes" StencilVersion="1.0"/>
</Control>
</file>

<file path=customXml/item2.xml><?xml version="1.0" encoding="utf-8"?>
<Control xmlns="http://schemas.microsoft.com/VisualStudio/2011/storyboarding/control">
  <Id Name="3429ce2c-8c03-4317-87dc-dfcc5138640d" Revision="1" Stencil="System.MyShapes" StencilVersion="1.0"/>
</Control>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ontrol xmlns="http://schemas.microsoft.com/VisualStudio/2011/storyboarding/control">
  <Id Name="65571df7-36c5-4811-9d94-a971412e780d" Revision="1" Stencil="System.MyShapes" StencilVersion="1.0"/>
</Control>
</file>

<file path=customXml/item6.xml><?xml version="1.0" encoding="utf-8"?>
<Control xmlns="http://schemas.microsoft.com/VisualStudio/2011/storyboarding/control">
  <Id Name="af4a99cb-ddb5-4150-b625-15c0d769c7a5" Revision="1" Stencil="System.MyShapes" StencilVersion="1.0"/>
</Control>
</file>

<file path=customXml/item7.xml><?xml version="1.0" encoding="utf-8"?>
<Control xmlns="http://schemas.microsoft.com/VisualStudio/2011/storyboarding/control">
  <Id Name="af4a99cb-ddb5-4150-b625-15c0d769c7a5" Revision="1" Stencil="System.MyShapes" StencilVersion="1.0"/>
</Control>
</file>

<file path=customXml/item8.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Bede Jordan</External_x0020_Speaker>
    <Session_x0020_Code xmlns="2295e2e7-0eeb-498e-8716-217bb2ee6ee3">4-065</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B3044483-C7E6-4A63-A9B3-72B3E8D3B971}">
  <ds:schemaRefs>
    <ds:schemaRef ds:uri="http://schemas.microsoft.com/VisualStudio/2011/storyboarding/control"/>
  </ds:schemaRefs>
</ds:datastoreItem>
</file>

<file path=customXml/itemProps2.xml><?xml version="1.0" encoding="utf-8"?>
<ds:datastoreItem xmlns:ds="http://schemas.openxmlformats.org/officeDocument/2006/customXml" ds:itemID="{34E45208-4B2E-4F46-810C-A53CCF5653B1}">
  <ds:schemaRefs>
    <ds:schemaRef ds:uri="http://schemas.microsoft.com/VisualStudio/2011/storyboarding/control"/>
  </ds:schemaRefs>
</ds:datastoreItem>
</file>

<file path=customXml/itemProps3.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5.xml><?xml version="1.0" encoding="utf-8"?>
<ds:datastoreItem xmlns:ds="http://schemas.openxmlformats.org/officeDocument/2006/customXml" ds:itemID="{93BE4D4C-D8FD-411D-9CE9-364B7E26E009}">
  <ds:schemaRefs>
    <ds:schemaRef ds:uri="http://schemas.microsoft.com/VisualStudio/2011/storyboarding/control"/>
  </ds:schemaRefs>
</ds:datastoreItem>
</file>

<file path=customXml/itemProps6.xml><?xml version="1.0" encoding="utf-8"?>
<ds:datastoreItem xmlns:ds="http://schemas.openxmlformats.org/officeDocument/2006/customXml" ds:itemID="{36643A7E-1E8A-44BC-BCA1-1E6FF3C06B4B}">
  <ds:schemaRefs>
    <ds:schemaRef ds:uri="http://schemas.microsoft.com/VisualStudio/2011/storyboarding/control"/>
  </ds:schemaRefs>
</ds:datastoreItem>
</file>

<file path=customXml/itemProps7.xml><?xml version="1.0" encoding="utf-8"?>
<ds:datastoreItem xmlns:ds="http://schemas.openxmlformats.org/officeDocument/2006/customXml" ds:itemID="{47C66356-F022-4A53-A47A-B6DBE9423AC3}">
  <ds:schemaRefs>
    <ds:schemaRef ds:uri="http://schemas.microsoft.com/VisualStudio/2011/storyboarding/control"/>
  </ds:schemaRefs>
</ds:datastoreItem>
</file>

<file path=customXml/itemProps8.xml><?xml version="1.0" encoding="utf-8"?>
<ds:datastoreItem xmlns:ds="http://schemas.openxmlformats.org/officeDocument/2006/customXml" ds:itemID="{F990F116-B58F-4255-B05B-DA3808E0E5C6}">
  <ds:schemaRefs>
    <ds:schemaRef ds:uri="http://purl.org/dc/terms/"/>
    <ds:schemaRef ds:uri="http://www.w3.org/XML/1998/namespace"/>
    <ds:schemaRef ds:uri="230e9df3-be65-4c73-a93b-d1236ebd677e"/>
    <ds:schemaRef ds:uri="http://purl.org/dc/elements/1.1/"/>
    <ds:schemaRef ds:uri="http://schemas.microsoft.com/office/2006/documentManagement/types"/>
    <ds:schemaRef ds:uri="http://schemas.microsoft.com/office/infopath/2007/PartnerControls"/>
    <ds:schemaRef ds:uri="2295e2e7-0eeb-498e-8716-217bb2ee6ee3"/>
    <ds:schemaRef ds:uri="http://schemas.openxmlformats.org/package/2006/metadata/core-properties"/>
    <ds:schemaRef ds:uri="8b529f77-48ab-4581-b468-93f09345b8a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88</TotalTime>
  <Words>7544</Words>
  <Application>Microsoft Office PowerPoint</Application>
  <PresentationFormat>Custom</PresentationFormat>
  <Paragraphs>678</Paragraphs>
  <Slides>53</Slides>
  <Notes>49</Notes>
  <HiddenSlides>1</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53</vt:i4>
      </vt:variant>
    </vt:vector>
  </HeadingPairs>
  <TitlesOfParts>
    <vt:vector size="69" baseType="lpstr">
      <vt:lpstr>ＭＳ Ｐゴシック</vt:lpstr>
      <vt:lpstr>Arial</vt:lpstr>
      <vt:lpstr>Avenir LT Pro 45 Book</vt:lpstr>
      <vt:lpstr>Calibri</vt:lpstr>
      <vt:lpstr>Calibri Light</vt:lpstr>
      <vt:lpstr>Consolas</vt:lpstr>
      <vt:lpstr>Segoe UI</vt:lpstr>
      <vt:lpstr>Segoe UI Light</vt:lpstr>
      <vt:lpstr>Segoe UI Semibold</vt:lpstr>
      <vt:lpstr>Wingdings</vt:lpstr>
      <vt:lpstr>Build_Template_16x9 - Rev 03</vt:lpstr>
      <vt:lpstr>1_Build_Template_16x9 - Rev 03</vt:lpstr>
      <vt:lpstr>2_Build_Template_16x9 - Rev 03</vt:lpstr>
      <vt:lpstr>3_Build_Template_16x9 - Rev 03</vt:lpstr>
      <vt:lpstr>Office Theme</vt:lpstr>
      <vt:lpstr>1_5-30426_BUILD_2013_Template_D.Blue</vt:lpstr>
      <vt:lpstr>PowerPoint Presentation</vt:lpstr>
      <vt:lpstr>Unlocking the power of DirectX in apps that use XAML</vt:lpstr>
      <vt:lpstr>Who am I?</vt:lpstr>
      <vt:lpstr>XAML + DirectX interop </vt:lpstr>
      <vt:lpstr>1. Why use DirectX in your XAML app?</vt:lpstr>
      <vt:lpstr>XAML is the first Windows UI platform that includes fully integrated and high-performance DirectX interop</vt:lpstr>
      <vt:lpstr>What is XAML for?</vt:lpstr>
      <vt:lpstr>What is DirectX for?</vt:lpstr>
      <vt:lpstr>XAML + DirectX</vt:lpstr>
      <vt:lpstr>PowerPoint Presentation</vt:lpstr>
      <vt:lpstr>PowerPoint Presentation</vt:lpstr>
      <vt:lpstr>PowerPoint Presentation</vt:lpstr>
      <vt:lpstr>PowerPoint Presentation</vt:lpstr>
      <vt:lpstr>PowerPoint Presentation</vt:lpstr>
      <vt:lpstr>2. DirectX interop options in XAML</vt:lpstr>
      <vt:lpstr>DirectX interop options in XAML: </vt:lpstr>
      <vt:lpstr>DirectX interop options in XAML SurfaceImageSource and VirtualSurfaceImageSource  </vt:lpstr>
      <vt:lpstr>SurfaceImageSource</vt:lpstr>
      <vt:lpstr>SurfaceImageSource</vt:lpstr>
      <vt:lpstr>PowerPoint Presentation</vt:lpstr>
      <vt:lpstr>Demo SurfaceImageSource</vt:lpstr>
      <vt:lpstr>VirtualSurfaceImageSource</vt:lpstr>
      <vt:lpstr>VirtualSurfaceImageSource</vt:lpstr>
      <vt:lpstr>PowerPoint Presentation</vt:lpstr>
      <vt:lpstr>PowerPoint Presentation</vt:lpstr>
      <vt:lpstr>New for SurfaceImageSource in 8.1</vt:lpstr>
      <vt:lpstr>SurfaceImageSource</vt:lpstr>
      <vt:lpstr>New for 8.1 in SurfaceImageSource</vt:lpstr>
      <vt:lpstr>SurfaceImageSource</vt:lpstr>
      <vt:lpstr>DirectX interop options in XAML SwapChainBackgroundPanel, SwapChainPanel   </vt:lpstr>
      <vt:lpstr>PowerPoint Presentation</vt:lpstr>
      <vt:lpstr>SwapChainBackgroundPanel</vt:lpstr>
      <vt:lpstr>New for 8.1 - SwapChainPanel</vt:lpstr>
      <vt:lpstr>PowerPoint Presentation</vt:lpstr>
      <vt:lpstr>Demo SwapChainPanel</vt:lpstr>
      <vt:lpstr>When should I use DirectX interop APIs?</vt:lpstr>
      <vt:lpstr>3. Independent Input</vt:lpstr>
      <vt:lpstr>SwapChainPanel now exposes the ability to process touch, pen, and mouse input on a background thread, providing a path for high performance, low latency interactivity</vt:lpstr>
      <vt:lpstr>SwapChainPanel with independent input</vt:lpstr>
      <vt:lpstr>SwapChainPanel with UI thread input</vt:lpstr>
      <vt:lpstr>SwapChainPanel with Independent Input</vt:lpstr>
      <vt:lpstr>SwapChainPanel with independent input</vt:lpstr>
      <vt:lpstr>SwapChainPanel</vt:lpstr>
      <vt:lpstr>CoreIndependentInputSource</vt:lpstr>
      <vt:lpstr>PowerPoint Presentation</vt:lpstr>
      <vt:lpstr>Demo SwapChainPanel + independent input</vt:lpstr>
      <vt:lpstr>Recap</vt:lpstr>
      <vt:lpstr>Resources</vt:lpstr>
      <vt:lpstr>Resources</vt:lpstr>
      <vt:lpstr>PowerPoint Presentation</vt:lpstr>
      <vt:lpstr>Questions?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power of DirectX in apps that use XAML</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14</cp:revision>
  <dcterms:created xsi:type="dcterms:W3CDTF">2013-03-29T21:32:40Z</dcterms:created>
  <dcterms:modified xsi:type="dcterms:W3CDTF">2013-06-27T22:07:13Z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