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81" r:id="rId4"/>
    <p:sldMasterId id="2147484330" r:id="rId5"/>
    <p:sldMasterId id="2147484345" r:id="rId6"/>
    <p:sldMasterId id="2147484364" r:id="rId7"/>
    <p:sldMasterId id="2147484381" r:id="rId8"/>
  </p:sldMasterIdLst>
  <p:notesMasterIdLst>
    <p:notesMasterId r:id="rId55"/>
  </p:notesMasterIdLst>
  <p:handoutMasterIdLst>
    <p:handoutMasterId r:id="rId56"/>
  </p:handoutMasterIdLst>
  <p:sldIdLst>
    <p:sldId id="1117" r:id="rId9"/>
    <p:sldId id="1118" r:id="rId10"/>
    <p:sldId id="1119" r:id="rId11"/>
    <p:sldId id="1120" r:id="rId12"/>
    <p:sldId id="1121" r:id="rId13"/>
    <p:sldId id="1122" r:id="rId14"/>
    <p:sldId id="1123" r:id="rId15"/>
    <p:sldId id="1124" r:id="rId16"/>
    <p:sldId id="1125" r:id="rId17"/>
    <p:sldId id="1126" r:id="rId18"/>
    <p:sldId id="1127" r:id="rId19"/>
    <p:sldId id="1128" r:id="rId20"/>
    <p:sldId id="1129" r:id="rId21"/>
    <p:sldId id="1130" r:id="rId22"/>
    <p:sldId id="1131" r:id="rId23"/>
    <p:sldId id="1132" r:id="rId24"/>
    <p:sldId id="1133" r:id="rId25"/>
    <p:sldId id="1134" r:id="rId26"/>
    <p:sldId id="1135" r:id="rId27"/>
    <p:sldId id="1136" r:id="rId28"/>
    <p:sldId id="1137" r:id="rId29"/>
    <p:sldId id="1138" r:id="rId30"/>
    <p:sldId id="1139" r:id="rId31"/>
    <p:sldId id="1140" r:id="rId32"/>
    <p:sldId id="1141" r:id="rId33"/>
    <p:sldId id="1142" r:id="rId34"/>
    <p:sldId id="1143" r:id="rId35"/>
    <p:sldId id="1144" r:id="rId36"/>
    <p:sldId id="1145" r:id="rId37"/>
    <p:sldId id="1146" r:id="rId38"/>
    <p:sldId id="1147" r:id="rId39"/>
    <p:sldId id="1148" r:id="rId40"/>
    <p:sldId id="1149" r:id="rId41"/>
    <p:sldId id="1150" r:id="rId42"/>
    <p:sldId id="1151" r:id="rId43"/>
    <p:sldId id="1152" r:id="rId44"/>
    <p:sldId id="1153" r:id="rId45"/>
    <p:sldId id="1154" r:id="rId46"/>
    <p:sldId id="1156" r:id="rId47"/>
    <p:sldId id="1157" r:id="rId48"/>
    <p:sldId id="1158" r:id="rId49"/>
    <p:sldId id="1159" r:id="rId50"/>
    <p:sldId id="1160" r:id="rId51"/>
    <p:sldId id="1161" r:id="rId52"/>
    <p:sldId id="1163" r:id="rId53"/>
    <p:sldId id="1162" r:id="rId54"/>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ow to use this template" id="{E60AC486-1BAF-498A-9A57-7A5A1B7BADB5}">
          <p14:sldIdLst>
            <p14:sldId id="1117"/>
            <p14:sldId id="1118"/>
            <p14:sldId id="1119"/>
            <p14:sldId id="1120"/>
            <p14:sldId id="1121"/>
            <p14:sldId id="1122"/>
            <p14:sldId id="1123"/>
            <p14:sldId id="1124"/>
            <p14:sldId id="1125"/>
            <p14:sldId id="1126"/>
            <p14:sldId id="1127"/>
            <p14:sldId id="1128"/>
            <p14:sldId id="1129"/>
            <p14:sldId id="1130"/>
            <p14:sldId id="1131"/>
            <p14:sldId id="1132"/>
            <p14:sldId id="1133"/>
            <p14:sldId id="1134"/>
            <p14:sldId id="1135"/>
            <p14:sldId id="1136"/>
            <p14:sldId id="1137"/>
            <p14:sldId id="1138"/>
            <p14:sldId id="1139"/>
            <p14:sldId id="1140"/>
            <p14:sldId id="1141"/>
            <p14:sldId id="1142"/>
            <p14:sldId id="1143"/>
            <p14:sldId id="1144"/>
            <p14:sldId id="1145"/>
            <p14:sldId id="1146"/>
            <p14:sldId id="1147"/>
            <p14:sldId id="1148"/>
            <p14:sldId id="1149"/>
            <p14:sldId id="1150"/>
            <p14:sldId id="1151"/>
            <p14:sldId id="1152"/>
            <p14:sldId id="1153"/>
            <p14:sldId id="1154"/>
            <p14:sldId id="1156"/>
            <p14:sldId id="1157"/>
            <p14:sldId id="1158"/>
            <p14:sldId id="1159"/>
            <p14:sldId id="1160"/>
            <p14:sldId id="1161"/>
            <p14:sldId id="1163"/>
            <p14:sldId id="1162"/>
          </p14:sldIdLst>
        </p14:section>
        <p14:section name="Build Template" id="{D88B19E0-7F40-4EB1-BF25-B9D8E02B1AB4}">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9" orient="horz" pos="4392">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5050"/>
    <a:srgbClr val="00BCF2"/>
    <a:srgbClr val="FFFFFF"/>
    <a:srgbClr val="000000"/>
    <a:srgbClr val="969696"/>
    <a:srgbClr val="002050"/>
    <a:srgbClr val="442359"/>
    <a:srgbClr val="333333"/>
    <a:srgbClr val="00FFFF"/>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46" autoAdjust="0"/>
    <p:restoredTop sz="90110" autoAdjust="0"/>
  </p:normalViewPr>
  <p:slideViewPr>
    <p:cSldViewPr>
      <p:cViewPr varScale="1">
        <p:scale>
          <a:sx n="91" d="100"/>
          <a:sy n="91" d="100"/>
        </p:scale>
        <p:origin x="1626" y="78"/>
      </p:cViewPr>
      <p:guideLst>
        <p:guide orient="horz" pos="188"/>
        <p:guide orient="horz" pos="763"/>
        <p:guide orient="horz" pos="1339"/>
        <p:guide orient="horz" pos="2491"/>
        <p:guide orient="horz" pos="4218"/>
        <p:guide orient="horz" pos="3643"/>
        <p:guide orient="horz" pos="3067"/>
        <p:guide orient="horz" pos="1915"/>
        <p:guide orient="horz" pos="4392"/>
        <p:guide pos="173"/>
        <p:guide pos="1325"/>
        <p:guide pos="7661"/>
        <p:guide pos="749"/>
        <p:guide pos="7085"/>
        <p:guide pos="3629"/>
        <p:guide pos="1901"/>
        <p:guide pos="2477"/>
        <p:guide pos="4205"/>
        <p:guide pos="4781"/>
        <p:guide pos="5357"/>
        <p:guide pos="5933"/>
        <p:guide pos="6509"/>
        <p:guide pos="3053"/>
      </p:guideLst>
    </p:cSldViewPr>
  </p:slid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95" d="100"/>
          <a:sy n="95" d="100"/>
        </p:scale>
        <p:origin x="-358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notesMaster" Target="notesMasters/notesMaster1.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handoutMaster" Target="handoutMasters/handoutMaster1.xml"/><Relationship Id="rId8" Type="http://schemas.openxmlformats.org/officeDocument/2006/relationships/slideMaster" Target="slideMasters/slideMaster5.xml"/><Relationship Id="rId51" Type="http://schemas.openxmlformats.org/officeDocument/2006/relationships/slide" Target="slides/slide43.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viewProps" Target="viewProps.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commentAuthors" Target="commentAuthors.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2012</a:t>
            </a: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6/28/2013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2012</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6/28/2013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C0AE6D20-C907-400C-9B31-A396E27ACC62}"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407476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8862A49-2727-4000-8CC1-2CDB447A24BC}"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1845406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0C2A8926-09DF-489C-8FF6-7156B9CA3E29}"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732642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A182D4CA-C7F4-4065-899B-E1D261CD32DB}"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825561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F66FEFF9-C52B-4589-999E-DDB0449B849A}"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2938811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3FA11BAA-C588-4A09-88B6-7740D8DC82FD}"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757147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64807E60-E1C7-4F2D-BD8B-1B37DB948B3D}"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346430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8F70ADDA-1E67-4365-B3C5-B1FA8F653EBF}"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873343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2275B66F-B3B7-463D-BF07-4F456B428208}"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56575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79ED73E0-0743-4B48-AC23-7428A0D89F23}"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2560702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B01E8F6F-A5BF-4D7B-BB6C-FD7D500F8572}"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232675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3525" y="914400"/>
            <a:ext cx="8126413" cy="4572000"/>
          </a:xfrm>
        </p:spPr>
      </p:sp>
      <p:sp>
        <p:nvSpPr>
          <p:cNvPr id="3" name="Notes Placeholder 2"/>
          <p:cNvSpPr>
            <a:spLocks noGrp="1"/>
          </p:cNvSpPr>
          <p:nvPr>
            <p:ph type="body" idx="1"/>
          </p:nvPr>
        </p:nvSpPr>
        <p:spPr/>
        <p:txBody>
          <a:bodyPr>
            <a:normAutofit/>
          </a:bodyPr>
          <a:lstStyle/>
          <a:p>
            <a:endParaRPr lang="en-US" dirty="0"/>
          </a:p>
        </p:txBody>
      </p:sp>
      <p:sp>
        <p:nvSpPr>
          <p:cNvPr id="8" name="Date Placeholder 7"/>
          <p:cNvSpPr>
            <a:spLocks noGrp="1"/>
          </p:cNvSpPr>
          <p:nvPr>
            <p:ph type="dt" idx="14"/>
          </p:nvPr>
        </p:nvSpPr>
        <p:spPr/>
        <p:txBody>
          <a:bodyPr/>
          <a:lstStyle/>
          <a:p>
            <a:fld id="{3CC11E09-DF29-41C6-8284-8E6AA427DAE1}" type="datetime1">
              <a:rPr lang="en-US" smtClean="0">
                <a:solidFill>
                  <a:prstClr val="black"/>
                </a:solidFill>
              </a:rPr>
              <a:pPr/>
              <a:t>6/28/2013</a:t>
            </a:fld>
            <a:endParaRPr lang="en-US" dirty="0">
              <a:solidFill>
                <a:prstClr val="black"/>
              </a:solidFill>
            </a:endParaRPr>
          </a:p>
        </p:txBody>
      </p:sp>
      <p:sp>
        <p:nvSpPr>
          <p:cNvPr id="9" name="Header Placeholder 8"/>
          <p:cNvSpPr>
            <a:spLocks noGrp="1"/>
          </p:cNvSpPr>
          <p:nvPr>
            <p:ph type="hdr" sz="quarter" idx="15"/>
          </p:nvPr>
        </p:nvSpPr>
        <p:spPr/>
        <p:txBody>
          <a:bodyPr/>
          <a:lstStyle/>
          <a:p>
            <a:r>
              <a:rPr lang="en-US" dirty="0" smtClean="0">
                <a:solidFill>
                  <a:prstClr val="black"/>
                </a:solidFill>
              </a:rPr>
              <a:t>Windows Azure</a:t>
            </a:r>
            <a:endParaRPr lang="en-US" dirty="0">
              <a:solidFill>
                <a:prstClr val="black"/>
              </a:solidFill>
            </a:endParaRPr>
          </a:p>
        </p:txBody>
      </p:sp>
      <p:sp>
        <p:nvSpPr>
          <p:cNvPr id="10" name="Slide Number Placeholder 9"/>
          <p:cNvSpPr>
            <a:spLocks noGrp="1"/>
          </p:cNvSpPr>
          <p:nvPr>
            <p:ph type="sldNum" sz="quarter" idx="16"/>
          </p:nvPr>
        </p:nvSpPr>
        <p:spPr/>
        <p:txBody>
          <a:bodyPr/>
          <a:lstStyle/>
          <a:p>
            <a:fld id="{8B263312-38AA-4E1E-B2B5-0F8F122B24FE}" type="slidenum">
              <a:rPr lang="en-US" smtClean="0">
                <a:solidFill>
                  <a:prstClr val="black"/>
                </a:solidFill>
              </a:rPr>
              <a:pPr/>
              <a:t>2</a:t>
            </a:fld>
            <a:endParaRPr lang="en-US" dirty="0">
              <a:solidFill>
                <a:prstClr val="black"/>
              </a:solidFill>
            </a:endParaRPr>
          </a:p>
        </p:txBody>
      </p:sp>
      <p:sp>
        <p:nvSpPr>
          <p:cNvPr id="11" name="Footer Placeholder 10"/>
          <p:cNvSpPr>
            <a:spLocks noGrp="1"/>
          </p:cNvSpPr>
          <p:nvPr>
            <p:ph type="ftr" sz="quarter" idx="17"/>
          </p:nvPr>
        </p:nvSpPr>
        <p:spPr/>
        <p:txBody>
          <a:bodyPr/>
          <a:lstStyle/>
          <a:p>
            <a:r>
              <a:rPr lang="en-US" dirty="0" smtClean="0">
                <a:solidFill>
                  <a:srgbClr val="000000"/>
                </a:solidFill>
                <a:latin typeface="Segoe UI" pitchFamily="34" charset="0"/>
              </a:rPr>
              <a:t>© 2011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extLst>
      <p:ext uri="{BB962C8B-B14F-4D97-AF65-F5344CB8AC3E}">
        <p14:creationId xmlns:p14="http://schemas.microsoft.com/office/powerpoint/2010/main" val="30137288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77D5723-1F8B-4E62-A193-850A87FA56A0}"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15183945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177E78B4-88FD-4392-A802-AE4FDD84318C}"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4013835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642D6A5-8BCE-48CF-9848-0F8A409CC5A9}"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31</a:t>
            </a:fld>
            <a:endParaRPr lang="en-US" dirty="0">
              <a:solidFill>
                <a:prstClr val="black"/>
              </a:solidFill>
            </a:endParaRPr>
          </a:p>
        </p:txBody>
      </p:sp>
    </p:spTree>
    <p:extLst>
      <p:ext uri="{BB962C8B-B14F-4D97-AF65-F5344CB8AC3E}">
        <p14:creationId xmlns:p14="http://schemas.microsoft.com/office/powerpoint/2010/main" val="2711424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AC718887-96AE-4505-9548-91DE7331E10C}"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32</a:t>
            </a:fld>
            <a:endParaRPr lang="en-US" dirty="0">
              <a:solidFill>
                <a:prstClr val="black"/>
              </a:solidFill>
            </a:endParaRPr>
          </a:p>
        </p:txBody>
      </p:sp>
    </p:spTree>
    <p:extLst>
      <p:ext uri="{BB962C8B-B14F-4D97-AF65-F5344CB8AC3E}">
        <p14:creationId xmlns:p14="http://schemas.microsoft.com/office/powerpoint/2010/main" val="3647687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9A409C60-CBE8-4D30-AAB8-08FA1D0AA5B4}"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19389139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75E4F5AD-CF46-458E-914F-EF61354EFE4B}"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34</a:t>
            </a:fld>
            <a:endParaRPr lang="en-US" dirty="0">
              <a:solidFill>
                <a:prstClr val="black"/>
              </a:solidFill>
            </a:endParaRPr>
          </a:p>
        </p:txBody>
      </p:sp>
    </p:spTree>
    <p:extLst>
      <p:ext uri="{BB962C8B-B14F-4D97-AF65-F5344CB8AC3E}">
        <p14:creationId xmlns:p14="http://schemas.microsoft.com/office/powerpoint/2010/main" val="35302941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5B7064D-3F6E-4AD1-ADDC-6E8ED5BDBEA4}"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35</a:t>
            </a:fld>
            <a:endParaRPr lang="en-US" dirty="0">
              <a:solidFill>
                <a:prstClr val="black"/>
              </a:solidFill>
            </a:endParaRPr>
          </a:p>
        </p:txBody>
      </p:sp>
    </p:spTree>
    <p:extLst>
      <p:ext uri="{BB962C8B-B14F-4D97-AF65-F5344CB8AC3E}">
        <p14:creationId xmlns:p14="http://schemas.microsoft.com/office/powerpoint/2010/main" val="34011986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587608E4-C25B-4F0A-9161-DF2676879A49}"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36</a:t>
            </a:fld>
            <a:endParaRPr lang="en-US" dirty="0">
              <a:solidFill>
                <a:prstClr val="black"/>
              </a:solidFill>
            </a:endParaRPr>
          </a:p>
        </p:txBody>
      </p:sp>
    </p:spTree>
    <p:extLst>
      <p:ext uri="{BB962C8B-B14F-4D97-AF65-F5344CB8AC3E}">
        <p14:creationId xmlns:p14="http://schemas.microsoft.com/office/powerpoint/2010/main" val="1156185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A5B73FEB-C8A6-454F-9958-01AF563E1A08}"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37</a:t>
            </a:fld>
            <a:endParaRPr lang="en-US" dirty="0">
              <a:solidFill>
                <a:prstClr val="black"/>
              </a:solidFill>
            </a:endParaRPr>
          </a:p>
        </p:txBody>
      </p:sp>
    </p:spTree>
    <p:extLst>
      <p:ext uri="{BB962C8B-B14F-4D97-AF65-F5344CB8AC3E}">
        <p14:creationId xmlns:p14="http://schemas.microsoft.com/office/powerpoint/2010/main" val="1400936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A967DFE0-249D-4F93-B9E4-693D0D5BFD4C}"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42</a:t>
            </a:fld>
            <a:endParaRPr lang="en-US" dirty="0">
              <a:solidFill>
                <a:prstClr val="black"/>
              </a:solidFill>
            </a:endParaRPr>
          </a:p>
        </p:txBody>
      </p:sp>
    </p:spTree>
    <p:extLst>
      <p:ext uri="{BB962C8B-B14F-4D97-AF65-F5344CB8AC3E}">
        <p14:creationId xmlns:p14="http://schemas.microsoft.com/office/powerpoint/2010/main" val="3215053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F8144703-56DA-4D25-8EDA-F86B3E7FDC99}"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34616654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6/28/2013 9:43 AM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45</a:t>
            </a:fld>
            <a:endParaRPr lang="en-US" dirty="0">
              <a:solidFill>
                <a:prstClr val="black"/>
              </a:solidFill>
            </a:endParaRPr>
          </a:p>
        </p:txBody>
      </p:sp>
    </p:spTree>
    <p:extLst>
      <p:ext uri="{BB962C8B-B14F-4D97-AF65-F5344CB8AC3E}">
        <p14:creationId xmlns:p14="http://schemas.microsoft.com/office/powerpoint/2010/main" val="1326368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668E6C7A-0B7F-47F9-81AD-4968AE700CFF}"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97376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B3F9F1DC-D863-4A24-9C3A-E909A54ECBF2}"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6000000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1A935B42-945A-4C13-AF75-EFB79C4E446B}"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473644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237305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042EEB31-2059-49B6-9163-4ED0B698441E}"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1118167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solidFill>
                  <a:prstClr val="black"/>
                </a:solidFill>
              </a:rPr>
              <a:t>Build 2012</a:t>
            </a:r>
            <a:endParaRPr lang="en-US" dirty="0">
              <a:solidFill>
                <a:prstClr val="black"/>
              </a:soli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118570C-0FB7-4942-8B67-861613D66BA0}" type="datetime1">
              <a:rPr lang="en-US" smtClean="0">
                <a:solidFill>
                  <a:prstClr val="black"/>
                </a:solidFill>
              </a:rPr>
              <a:pPr/>
              <a:t>6/28/2013</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val="3141016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230487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4312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92685944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453694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93821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120650" y="6316662"/>
            <a:ext cx="10745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a:t>
            </a:r>
            <a:r>
              <a:rPr lang="en-US" sz="700" dirty="0" smtClean="0">
                <a:gradFill>
                  <a:gsLst>
                    <a:gs pos="0">
                      <a:srgbClr val="FFFFFF"/>
                    </a:gs>
                    <a:gs pos="100000">
                      <a:srgbClr val="FFFFFF"/>
                    </a:gs>
                  </a:gsLst>
                  <a:lin ang="5400000" scaled="0"/>
                </a:gradFill>
                <a:cs typeface="Segoe UI" pitchFamily="34" charset="0"/>
              </a:rPr>
              <a:t>2013 </a:t>
            </a:r>
            <a:r>
              <a:rPr lang="en-US" sz="700" dirty="0">
                <a:gradFill>
                  <a:gsLst>
                    <a:gs pos="0">
                      <a:srgbClr val="FFFFFF"/>
                    </a:gs>
                    <a:gs pos="100000">
                      <a:srgbClr val="FFFFFF"/>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037409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de Slide">
    <p:spTree>
      <p:nvGrpSpPr>
        <p:cNvPr id="1" name=""/>
        <p:cNvGrpSpPr/>
        <p:nvPr/>
      </p:nvGrpSpPr>
      <p:grpSpPr>
        <a:xfrm>
          <a:off x="0" y="0"/>
          <a:ext cx="0" cy="0"/>
          <a:chOff x="0" y="0"/>
          <a:chExt cx="0" cy="0"/>
        </a:xfrm>
      </p:grpSpPr>
      <p:sp>
        <p:nvSpPr>
          <p:cNvPr id="5"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528802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3401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FFFFFF"/>
                    </a:gs>
                    <a:gs pos="100000">
                      <a:srgbClr val="FFFFFF"/>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rgbClr val="FFFFFF"/>
                    </a:gs>
                    <a:gs pos="100000">
                      <a:srgbClr val="FFFFFF"/>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dirty="0" smtClean="0"/>
              <a:t>Click to edit Master subtitle style</a:t>
            </a:r>
            <a:endParaRPr lang="en-US" dirty="0"/>
          </a:p>
        </p:txBody>
      </p:sp>
      <p:sp>
        <p:nvSpPr>
          <p:cNvPr id="7" name="Freeform 6"/>
          <p:cNvSpPr>
            <a:spLocks noChangeAspect="1" noEditPoints="1"/>
          </p:cNvSpPr>
          <p:nvPr userDrawn="1"/>
        </p:nvSpPr>
        <p:spPr bwMode="auto">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332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274638" y="2125663"/>
            <a:ext cx="11887202" cy="912813"/>
          </a:xfrm>
        </p:spPr>
        <p:txBody>
          <a:bodyPr/>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153241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529661" y="1476622"/>
            <a:ext cx="11375536" cy="491624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1" y="6698078"/>
            <a:ext cx="1745029" cy="270285"/>
          </a:xfrm>
          <a:prstGeom prst="rect">
            <a:avLst/>
          </a:prstGeom>
        </p:spPr>
        <p:txBody>
          <a:bodyPr wrap="none">
            <a:spAutoFit/>
          </a:bodyPr>
          <a:lstStyle/>
          <a:p>
            <a:pPr defTabSz="932559"/>
            <a:r>
              <a:rPr lang="en-US" sz="1122" dirty="0" smtClean="0">
                <a:gradFill>
                  <a:gsLst>
                    <a:gs pos="0">
                      <a:srgbClr val="FFFFFF"/>
                    </a:gs>
                    <a:gs pos="86000">
                      <a:srgbClr val="FFFFFF"/>
                    </a:gs>
                  </a:gsLst>
                  <a:lin ang="5400000" scaled="0"/>
                </a:gradFill>
                <a:ea typeface="Segoe UI" pitchFamily="34" charset="0"/>
                <a:cs typeface="Segoe UI" pitchFamily="34" charset="0"/>
              </a:rPr>
              <a:t>www.buildwindows.com</a:t>
            </a:r>
            <a:endParaRPr lang="en-US" sz="1122" dirty="0">
              <a:gradFill>
                <a:gsLst>
                  <a:gs pos="0">
                    <a:srgbClr val="FFFFFF"/>
                  </a:gs>
                  <a:gs pos="86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520753430"/>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24512250"/>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797318831"/>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551697691"/>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0807130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77009020"/>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32846028"/>
      </p:ext>
    </p:extLst>
  </p:cSld>
  <p:clrMapOvr>
    <a:masterClrMapping/>
  </p:clrMapOvr>
  <p:extLst>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034778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69601050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6248403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81569682"/>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7952129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3052008757"/>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1327915302"/>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04260594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55859031"/>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6262675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_Color  2">
    <p:bg>
      <p:bgPr>
        <a:solidFill>
          <a:srgbClr val="505050"/>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0" tIns="0" rIns="0" bIns="0"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0" tIns="0" rIns="0" bIns="0"/>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41436036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mp; Content Layout">
    <p:bg>
      <p:bgPr>
        <a:solidFill>
          <a:srgbClr val="505050"/>
        </a:solidFill>
        <a:effectLst/>
      </p:bgPr>
    </p:bg>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0" tIns="0" rIns="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91754357"/>
      </p:ext>
    </p:extLst>
  </p:cSld>
  <p:clrMapOvr>
    <a:masterClrMapping/>
  </p:clrMapOvr>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mp; Content 2">
    <p:bg>
      <p:bgPr>
        <a:solidFill>
          <a:srgbClr val="505050"/>
        </a:solidFill>
        <a:effectLst/>
      </p:bgPr>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0" tIns="0" rIns="0" bIns="0">
            <a:noAutofit/>
          </a:bodyPr>
          <a:lstStyle>
            <a:lvl1pPr>
              <a:defRPr sz="3600"/>
            </a:lvl1pPr>
            <a:lvl2pPr>
              <a:defRPr sz="28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0" tIns="0" rIns="0" bIns="0">
            <a:noAutofit/>
          </a:bodyPr>
          <a:lstStyle>
            <a:lvl1pPr algn="l" defTabSz="914166" rtl="0" eaLnBrk="1" latinLnBrk="0" hangingPunct="1">
              <a:spcBef>
                <a:spcPct val="0"/>
              </a:spcBef>
              <a:buNone/>
              <a:defRPr lang="en-US" sz="2400" kern="1200" dirty="0" smtClean="0">
                <a:gradFill>
                  <a:gsLst>
                    <a:gs pos="0">
                      <a:schemeClr val="tx1"/>
                    </a:gs>
                    <a:gs pos="100000">
                      <a:schemeClr val="tx1"/>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3" name="Title 2"/>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934615679"/>
      </p:ext>
    </p:extLst>
  </p:cSld>
  <p:clrMapOvr>
    <a:masterClrMapping/>
  </p:clrMapOvr>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 Only_Large">
    <p:bg>
      <p:bgPr>
        <a:solidFill>
          <a:srgbClr val="505050"/>
        </a:solidFill>
        <a:effectLst/>
      </p:bgPr>
    </p:bg>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3202776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505050"/>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24949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0" tIns="0" rIns="0" bIns="0"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492397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1484712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00BCF2"/>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88441081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bg>
      <p:bgPr>
        <a:solidFill>
          <a:srgbClr val="505050"/>
        </a:solidFill>
        <a:effectLst/>
      </p:bgPr>
    </p:bg>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38691339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bg>
      <p:bgPr>
        <a:solidFill>
          <a:srgbClr val="50505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3823785898"/>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Layout">
    <p:bg>
      <p:bgPr>
        <a:solidFill>
          <a:srgbClr val="505050"/>
        </a:solidFill>
        <a:effectLst/>
      </p:bgPr>
    </p:bg>
    <p:spTree>
      <p:nvGrpSpPr>
        <p:cNvPr id="1" name=""/>
        <p:cNvGrpSpPr/>
        <p:nvPr/>
      </p:nvGrpSpPr>
      <p:grpSpPr>
        <a:xfrm>
          <a:off x="0" y="0"/>
          <a:ext cx="0" cy="0"/>
          <a:chOff x="0" y="0"/>
          <a:chExt cx="0" cy="0"/>
        </a:xfrm>
      </p:grpSpPr>
      <p:sp>
        <p:nvSpPr>
          <p:cNvPr id="2" name="Freeform 1"/>
          <p:cNvSpPr>
            <a:spLocks noEditPoints="1"/>
          </p:cNvSpPr>
          <p:nvPr userDrawn="1"/>
        </p:nvSpPr>
        <p:spPr bwMode="auto">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727766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bg>
      <p:bgPr>
        <a:solidFill>
          <a:srgbClr val="505050"/>
        </a:solidFill>
        <a:effectLst/>
      </p:bgPr>
    </p:bg>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03618659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_Logo on Background">
    <p:bg>
      <p:bgPr>
        <a:solidFill>
          <a:srgbClr val="505050"/>
        </a:solidFill>
        <a:effectLst/>
      </p:bgPr>
    </p:bg>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11888787" cy="618631"/>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rgbClr val="FFFFFF"/>
                    </a:gs>
                    <a:gs pos="100000">
                      <a:srgbClr val="FFFFFF"/>
                    </a:gs>
                  </a:gsLst>
                  <a:lin ang="5400000" scaled="0"/>
                </a:gradFill>
                <a:cs typeface="Segoe UI" pitchFamily="34" charset="0"/>
              </a:rPr>
              <a:t>© 2012 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rgbClr val="FFFFFF"/>
                    </a:gs>
                    <a:gs pos="100000">
                      <a:srgbClr val="FFFFFF"/>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459230" y="3145040"/>
            <a:ext cx="3288506" cy="704445"/>
          </a:xfrm>
          <a:prstGeom prst="rect">
            <a:avLst/>
          </a:prstGeom>
        </p:spPr>
      </p:pic>
    </p:spTree>
    <p:extLst>
      <p:ext uri="{BB962C8B-B14F-4D97-AF65-F5344CB8AC3E}">
        <p14:creationId xmlns:p14="http://schemas.microsoft.com/office/powerpoint/2010/main" val="311572916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529661" y="1476622"/>
            <a:ext cx="11375536" cy="491624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p:nvPr userDrawn="1"/>
        </p:nvSpPr>
        <p:spPr>
          <a:xfrm>
            <a:off x="1" y="6698078"/>
            <a:ext cx="1745029" cy="270285"/>
          </a:xfrm>
          <a:prstGeom prst="rect">
            <a:avLst/>
          </a:prstGeom>
        </p:spPr>
        <p:txBody>
          <a:bodyPr wrap="none">
            <a:spAutoFit/>
          </a:bodyPr>
          <a:lstStyle/>
          <a:p>
            <a:pPr defTabSz="932559"/>
            <a:r>
              <a:rPr lang="en-US" sz="1122" dirty="0" smtClean="0">
                <a:gradFill>
                  <a:gsLst>
                    <a:gs pos="0">
                      <a:srgbClr val="FFFFFF"/>
                    </a:gs>
                    <a:gs pos="86000">
                      <a:srgbClr val="FFFFFF"/>
                    </a:gs>
                  </a:gsLst>
                  <a:lin ang="5400000" scaled="0"/>
                </a:gradFill>
                <a:ea typeface="Segoe UI" pitchFamily="34" charset="0"/>
                <a:cs typeface="Segoe UI" pitchFamily="34" charset="0"/>
              </a:rPr>
              <a:t>www.buildwindows.com</a:t>
            </a:r>
            <a:endParaRPr lang="en-US" sz="1122" dirty="0">
              <a:gradFill>
                <a:gsLst>
                  <a:gs pos="0">
                    <a:srgbClr val="FFFFFF"/>
                  </a:gs>
                  <a:gs pos="86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3285611223"/>
      </p:ext>
    </p:extLst>
  </p:cSld>
  <p:clrMapOvr>
    <a:masterClrMapping/>
  </p:clrMapOvr>
  <p:transition>
    <p:fade/>
  </p:transition>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970665391"/>
      </p:ext>
    </p:extLst>
  </p:cSld>
  <p:clrMapOvr>
    <a:masterClrMapping/>
  </p:clrMapOvr>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718581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0" tIns="0" rIns="0" bIns="0" anchor="ctr">
            <a:noAutofit/>
          </a:bodyPr>
          <a:lstStyle>
            <a:lvl1pPr>
              <a:lnSpc>
                <a:spcPct val="95000"/>
              </a:lnSpc>
              <a:spcBef>
                <a:spcPts val="0"/>
              </a:spcBef>
              <a:spcAft>
                <a:spcPts val="1632"/>
              </a:spcAft>
              <a:defRPr lang="en-US" sz="3600" kern="1200" dirty="0" smtClean="0">
                <a:gradFill>
                  <a:gsLst>
                    <a:gs pos="0">
                      <a:schemeClr val="tx1"/>
                    </a:gs>
                    <a:gs pos="100000">
                      <a:schemeClr val="tx1"/>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1465868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60602488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1711499750"/>
      </p:ext>
    </p:extLst>
  </p:cSld>
  <p:clrMapOvr>
    <a:masterClrMapping/>
  </p:clrMapOvr>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333679360"/>
      </p:ext>
    </p:extLst>
  </p:cSld>
  <p:clrMapOvr>
    <a:masterClrMapping/>
  </p:clrMapOvr>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93869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332749304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036001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55620222"/>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28244"/>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30140696"/>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5517451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0" tIns="0" rIns="0" bIns="0"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rgbClr val="969696">
              <a:alpha val="80000"/>
            </a:srgbClr>
          </a:solidFill>
          <a:ln>
            <a:noFill/>
          </a:ln>
          <a:extLst/>
        </p:spPr>
        <p:txBody>
          <a:bodyPr vert="horz" wrap="square" lIns="91440" tIns="0" rIns="91440" bIns="0"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161544685"/>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40936358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0" tIns="0" rIns="0" bIns="0" rtlCol="0" anchor="ctr">
            <a:noAutofit/>
          </a:bodyPr>
          <a:lstStyle>
            <a:lvl1pPr>
              <a:defRPr lang="en-US" sz="3600" kern="1200" dirty="0" smtClean="0">
                <a:gradFill>
                  <a:gsLst>
                    <a:gs pos="0">
                      <a:schemeClr val="tx1"/>
                    </a:gs>
                    <a:gs pos="100000">
                      <a:schemeClr val="tx1"/>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1"/>
          <a:lstStyle/>
          <a:p>
            <a:r>
              <a:rPr lang="en-US" smtClean="0"/>
              <a:t>Click icon to add picture</a:t>
            </a:r>
            <a:endParaRPr lang="en-US" dirty="0"/>
          </a:p>
        </p:txBody>
      </p:sp>
      <p:sp>
        <p:nvSpPr>
          <p:cNvPr id="2" name="Title 1"/>
          <p:cNvSpPr>
            <a:spLocks noGrp="1"/>
          </p:cNvSpPr>
          <p:nvPr>
            <p:ph type="title" hasCustomPrompt="1"/>
          </p:nvPr>
        </p:nvSpPr>
        <p:spPr/>
        <p:txBody>
          <a:bodyPr lIns="0" tIns="0" rIns="0" bIns="0"/>
          <a:lstStyle/>
          <a:p>
            <a:r>
              <a:rPr lang="en-US" dirty="0" smtClean="0"/>
              <a:t>Click to edit master title style</a:t>
            </a:r>
            <a:endParaRPr lang="en-US" dirty="0"/>
          </a:p>
        </p:txBody>
      </p:sp>
    </p:spTree>
    <p:extLst>
      <p:ext uri="{BB962C8B-B14F-4D97-AF65-F5344CB8AC3E}">
        <p14:creationId xmlns:p14="http://schemas.microsoft.com/office/powerpoint/2010/main" val="1667604029"/>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bIns="0"/>
          <a:lstStyle/>
          <a:p>
            <a:r>
              <a:rPr lang="en-US" dirty="0" smtClean="0"/>
              <a:t>Click to edit master title style</a:t>
            </a:r>
            <a:endParaRPr lang="en-US" dirty="0"/>
          </a:p>
        </p:txBody>
      </p:sp>
    </p:spTree>
    <p:extLst>
      <p:ext uri="{BB962C8B-B14F-4D97-AF65-F5344CB8AC3E}">
        <p14:creationId xmlns:p14="http://schemas.microsoft.com/office/powerpoint/2010/main" val="22005174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theme" Target="../theme/theme3.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slideLayout" Target="../slideLayouts/slideLayout70.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668462"/>
            <a:ext cx="11887200" cy="5029202"/>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264522774"/>
      </p:ext>
    </p:extLst>
  </p:cSld>
  <p:clrMap bg1="dk1" tx1="lt1" bg2="dk2" tx2="lt2" accent1="accent1" accent2="accent2" accent3="accent3" accent4="accent4" accent5="accent5" accent6="accent6" hlink="hlink" folHlink="folHlink"/>
  <p:sldLayoutIdLst>
    <p:sldLayoutId id="2147484182" r:id="rId1"/>
    <p:sldLayoutId id="2147484244" r:id="rId2"/>
    <p:sldLayoutId id="2147484183" r:id="rId3"/>
    <p:sldLayoutId id="2147484184" r:id="rId4"/>
    <p:sldLayoutId id="2147484245" r:id="rId5"/>
    <p:sldLayoutId id="2147484186" r:id="rId6"/>
    <p:sldLayoutId id="2147484187" r:id="rId7"/>
    <p:sldLayoutId id="2147484191" r:id="rId8"/>
    <p:sldLayoutId id="2147484188" r:id="rId9"/>
    <p:sldLayoutId id="2147484196" r:id="rId10"/>
    <p:sldLayoutId id="2147484189" r:id="rId11"/>
    <p:sldLayoutId id="2147484217" r:id="rId12"/>
    <p:sldLayoutId id="2147484218" r:id="rId13"/>
    <p:sldLayoutId id="2147484198" r:id="rId14"/>
    <p:sldLayoutId id="2147484344" r:id="rId15"/>
    <p:sldLayoutId id="2147484361" r:id="rId16"/>
    <p:sldLayoutId id="2147484362" r:id="rId17"/>
    <p:sldLayoutId id="2147484363" r:id="rId18"/>
    <p:sldLayoutId id="2147484380" r:id="rId19"/>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1778585588"/>
      </p:ext>
    </p:extLst>
  </p:cSld>
  <p:clrMap bg1="dk1" tx1="lt1" bg2="dk2" tx2="lt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341" r:id="rId11"/>
    <p:sldLayoutId id="2147484342" r:id="rId12"/>
    <p:sldLayoutId id="2147484343" r:id="rId13"/>
  </p:sldLayoutIdLst>
  <p:txStyles>
    <p:titleStyle>
      <a:lvl1pPr algn="l" defTabSz="914166" rtl="0" eaLnBrk="1" latinLnBrk="0" hangingPunct="1">
        <a:spcBef>
          <a:spcPct val="0"/>
        </a:spcBef>
        <a:buNone/>
        <a:defRPr sz="4800" kern="1200">
          <a:solidFill>
            <a:srgbClr val="505050"/>
          </a:soli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solidFill>
            <a:srgbClr val="505050"/>
          </a:solidFill>
          <a:latin typeface="+mj-lt"/>
          <a:ea typeface="+mn-ea"/>
          <a:cs typeface="+mn-cs"/>
        </a:defRPr>
      </a:lvl1pPr>
      <a:lvl2pPr marL="0" indent="0" algn="l" defTabSz="914166" rtl="0" eaLnBrk="1" latinLnBrk="0" hangingPunct="1">
        <a:spcBef>
          <a:spcPct val="20000"/>
        </a:spcBef>
        <a:buFont typeface="Arial" pitchFamily="34" charset="0"/>
        <a:buNone/>
        <a:defRPr sz="2800" kern="1200">
          <a:solidFill>
            <a:srgbClr val="505050"/>
          </a:soli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solidFill>
            <a:srgbClr val="505050"/>
          </a:soli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solidFill>
            <a:srgbClr val="505050"/>
          </a:soli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solidFill>
            <a:srgbClr val="505050"/>
          </a:soli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4145866818"/>
      </p:ext>
    </p:extLst>
  </p:cSld>
  <p:clrMap bg1="dk1" tx1="lt1" bg2="dk2" tx2="lt2" accent1="accent1" accent2="accent2" accent3="accent3" accent4="accent4" accent5="accent5" accent6="accent6" hlink="hlink" folHlink="folHlink"/>
  <p:sldLayoutIdLst>
    <p:sldLayoutId id="2147484346" r:id="rId1"/>
    <p:sldLayoutId id="2147484347" r:id="rId2"/>
    <p:sldLayoutId id="2147484348" r:id="rId3"/>
    <p:sldLayoutId id="2147484349" r:id="rId4"/>
    <p:sldLayoutId id="2147484350" r:id="rId5"/>
    <p:sldLayoutId id="2147484351" r:id="rId6"/>
    <p:sldLayoutId id="2147484352" r:id="rId7"/>
    <p:sldLayoutId id="2147484353" r:id="rId8"/>
    <p:sldLayoutId id="2147484354" r:id="rId9"/>
    <p:sldLayoutId id="2147484355" r:id="rId10"/>
    <p:sldLayoutId id="2147484356" r:id="rId11"/>
    <p:sldLayoutId id="2147484359" r:id="rId12"/>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505050"/>
        </a:solidFill>
        <a:effectLst/>
      </p:bgPr>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0" tIns="0" rIns="0" bIns="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451785515"/>
      </p:ext>
    </p:extLst>
  </p:cSld>
  <p:clrMap bg1="dk1" tx1="lt1" bg2="dk2" tx2="lt2" accent1="accent1" accent2="accent2" accent3="accent3" accent4="accent4" accent5="accent5" accent6="accent6" hlink="hlink" folHlink="folHlink"/>
  <p:sldLayoutIdLst>
    <p:sldLayoutId id="2147484365" r:id="rId1"/>
    <p:sldLayoutId id="2147484366" r:id="rId2"/>
    <p:sldLayoutId id="2147484367" r:id="rId3"/>
    <p:sldLayoutId id="2147484368" r:id="rId4"/>
    <p:sldLayoutId id="2147484369" r:id="rId5"/>
    <p:sldLayoutId id="2147484370" r:id="rId6"/>
    <p:sldLayoutId id="2147484371" r:id="rId7"/>
    <p:sldLayoutId id="2147484372" r:id="rId8"/>
    <p:sldLayoutId id="2147484373" r:id="rId9"/>
    <p:sldLayoutId id="2147484374" r:id="rId10"/>
    <p:sldLayoutId id="2147484375" r:id="rId11"/>
    <p:sldLayoutId id="2147484378" r:id="rId12"/>
    <p:sldLayoutId id="2147484379" r:id="rId13"/>
  </p:sldLayoutIdLst>
  <p:txStyles>
    <p:titleStyle>
      <a:lvl1pPr algn="l" defTabSz="914166" rtl="0" eaLnBrk="1" latinLnBrk="0" hangingPunct="1">
        <a:spcBef>
          <a:spcPct val="0"/>
        </a:spcBef>
        <a:buNone/>
        <a:defRPr sz="4800" kern="1200">
          <a:gradFill>
            <a:gsLst>
              <a:gs pos="0">
                <a:schemeClr val="tx1"/>
              </a:gs>
              <a:gs pos="100000">
                <a:schemeClr val="tx1"/>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0">
                <a:schemeClr val="tx1"/>
              </a:gs>
              <a:gs pos="100000">
                <a:schemeClr val="tx1"/>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0">
                <a:schemeClr val="tx1"/>
              </a:gs>
              <a:gs pos="100000">
                <a:schemeClr val="tx1"/>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0">
                <a:schemeClr val="tx1"/>
              </a:gs>
              <a:gs pos="100000">
                <a:schemeClr val="tx1"/>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0">
                <a:schemeClr val="tx1"/>
              </a:gs>
              <a:gs pos="100000">
                <a:schemeClr val="tx1"/>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0">
                <a:schemeClr val="tx1"/>
              </a:gs>
              <a:gs pos="100000">
                <a:schemeClr val="tx1"/>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2481114483"/>
      </p:ext>
    </p:extLst>
  </p:cSld>
  <p:clrMap bg1="dk1" tx1="lt1" bg2="dk2" tx2="lt2" accent1="accent1" accent2="accent2" accent3="accent3" accent4="accent4" accent5="accent5" accent6="accent6" hlink="hlink" folHlink="folHlink"/>
  <p:sldLayoutIdLst>
    <p:sldLayoutId id="2147484382" r:id="rId1"/>
    <p:sldLayoutId id="2147484383" r:id="rId2"/>
    <p:sldLayoutId id="2147484384" r:id="rId3"/>
    <p:sldLayoutId id="2147484385" r:id="rId4"/>
    <p:sldLayoutId id="2147484386" r:id="rId5"/>
    <p:sldLayoutId id="2147484387" r:id="rId6"/>
    <p:sldLayoutId id="2147484388" r:id="rId7"/>
    <p:sldLayoutId id="2147484389" r:id="rId8"/>
    <p:sldLayoutId id="2147484390" r:id="rId9"/>
    <p:sldLayoutId id="2147484391" r:id="rId10"/>
    <p:sldLayoutId id="2147484392" r:id="rId11"/>
    <p:sldLayoutId id="2147484393" r:id="rId12"/>
    <p:sldLayoutId id="2147484394"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hyperlink" Target="http://msdn.microsoft.com/en-us/library/windows/apps/dn169426.aspx" TargetMode="External"/><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5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59.xml"/><Relationship Id="rId5" Type="http://schemas.openxmlformats.org/officeDocument/2006/relationships/image" Target="../media/image5.png"/><Relationship Id="rId4" Type="http://schemas.openxmlformats.org/officeDocument/2006/relationships/image" Target="../media/image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467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450417" y="1058015"/>
            <a:ext cx="11452492" cy="5451498"/>
          </a:xfrm>
          <a:prstGeom prst="rect">
            <a:avLst/>
          </a:prstGeom>
          <a:solidFill>
            <a:schemeClr val="bg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lIns="124148" tIns="62074" rIns="124148" bIns="62074" rtlCol="0" anchor="t" anchorCtr="0"/>
          <a:lstStyle/>
          <a:p>
            <a:pPr algn="ctr" defTabSz="932559"/>
            <a:r>
              <a:rPr lang="en-US" sz="2040" dirty="0">
                <a:solidFill>
                  <a:srgbClr val="FFFFFF"/>
                </a:solidFill>
                <a:latin typeface="Segoe UI Semibold"/>
              </a:rPr>
              <a:t>App</a:t>
            </a:r>
          </a:p>
        </p:txBody>
      </p:sp>
      <p:sp>
        <p:nvSpPr>
          <p:cNvPr id="2" name="Title 1"/>
          <p:cNvSpPr>
            <a:spLocks noGrp="1"/>
          </p:cNvSpPr>
          <p:nvPr>
            <p:ph type="title"/>
          </p:nvPr>
        </p:nvSpPr>
        <p:spPr>
          <a:xfrm>
            <a:off x="531949" y="244047"/>
            <a:ext cx="11370961" cy="621530"/>
          </a:xfrm>
        </p:spPr>
        <p:txBody>
          <a:bodyPr/>
          <a:lstStyle/>
          <a:p>
            <a:r>
              <a:rPr lang="en-US" dirty="0" smtClean="0">
                <a:latin typeface="Segoe UI Semibold" pitchFamily="34" charset="0"/>
                <a:ea typeface="Segoe UI" pitchFamily="34" charset="0"/>
                <a:cs typeface="Segoe UI" pitchFamily="34" charset="0"/>
              </a:rPr>
              <a:t>Threading</a:t>
            </a:r>
            <a:endParaRPr lang="en-US" dirty="0">
              <a:latin typeface="Segoe UI Semibold" pitchFamily="34" charset="0"/>
              <a:ea typeface="Segoe UI" pitchFamily="34" charset="0"/>
              <a:cs typeface="Segoe UI" pitchFamily="34" charset="0"/>
            </a:endParaRPr>
          </a:p>
        </p:txBody>
      </p:sp>
      <p:sp>
        <p:nvSpPr>
          <p:cNvPr id="34" name="Rectangle 33"/>
          <p:cNvSpPr/>
          <p:nvPr/>
        </p:nvSpPr>
        <p:spPr>
          <a:xfrm>
            <a:off x="683209" y="3353331"/>
            <a:ext cx="1465641" cy="2227487"/>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lIns="124148" tIns="62074" rIns="124148" bIns="62074" rtlCol="0" anchor="ctr"/>
          <a:lstStyle/>
          <a:p>
            <a:pPr algn="ctr" defTabSz="932559"/>
            <a:r>
              <a:rPr lang="en-US" sz="2040" b="1" dirty="0">
                <a:solidFill>
                  <a:srgbClr val="FFFFFF"/>
                </a:solidFill>
                <a:latin typeface="Segoe UI Semibold"/>
              </a:rPr>
              <a:t>Windows </a:t>
            </a:r>
          </a:p>
          <a:p>
            <a:pPr algn="ctr" defTabSz="932559"/>
            <a:r>
              <a:rPr lang="en-US" sz="2040" b="1" dirty="0">
                <a:solidFill>
                  <a:srgbClr val="FFFFFF"/>
                </a:solidFill>
                <a:latin typeface="Segoe UI Semibold"/>
              </a:rPr>
              <a:t>UI</a:t>
            </a:r>
          </a:p>
          <a:p>
            <a:pPr algn="ctr" defTabSz="932559"/>
            <a:r>
              <a:rPr lang="en-US" sz="2040" b="1" dirty="0">
                <a:solidFill>
                  <a:srgbClr val="FFFFFF"/>
                </a:solidFill>
                <a:latin typeface="Segoe UI Semibold"/>
              </a:rPr>
              <a:t>o</a:t>
            </a:r>
            <a:r>
              <a:rPr lang="en-US" sz="2040" b="1" dirty="0" smtClean="0">
                <a:solidFill>
                  <a:srgbClr val="FFFFFF"/>
                </a:solidFill>
                <a:latin typeface="Segoe UI Semibold"/>
              </a:rPr>
              <a:t>bject</a:t>
            </a:r>
            <a:endParaRPr lang="en-US" sz="2040" b="1" dirty="0">
              <a:solidFill>
                <a:srgbClr val="FFFFFF"/>
              </a:solidFill>
              <a:latin typeface="Segoe UI Semibold"/>
            </a:endParaRPr>
          </a:p>
        </p:txBody>
      </p:sp>
      <p:cxnSp>
        <p:nvCxnSpPr>
          <p:cNvPr id="4" name="Straight Connector 3"/>
          <p:cNvCxnSpPr/>
          <p:nvPr/>
        </p:nvCxnSpPr>
        <p:spPr>
          <a:xfrm flipV="1">
            <a:off x="890599" y="2472119"/>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Oval 6"/>
          <p:cNvSpPr/>
          <p:nvPr/>
        </p:nvSpPr>
        <p:spPr bwMode="auto">
          <a:xfrm>
            <a:off x="757370" y="2398108"/>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35" name="Straight Connector 34"/>
          <p:cNvCxnSpPr/>
          <p:nvPr/>
        </p:nvCxnSpPr>
        <p:spPr>
          <a:xfrm flipV="1">
            <a:off x="1519737" y="2894010"/>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bwMode="auto">
          <a:xfrm>
            <a:off x="1386508" y="2819999"/>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41" name="Straight Connector 40"/>
          <p:cNvCxnSpPr/>
          <p:nvPr/>
        </p:nvCxnSpPr>
        <p:spPr>
          <a:xfrm rot="5400000" flipV="1">
            <a:off x="2015701" y="3223179"/>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Oval 41"/>
          <p:cNvSpPr/>
          <p:nvPr/>
        </p:nvSpPr>
        <p:spPr bwMode="auto">
          <a:xfrm rot="5400000">
            <a:off x="2456307" y="3519659"/>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48" name="Straight Connector 47"/>
          <p:cNvCxnSpPr/>
          <p:nvPr/>
        </p:nvCxnSpPr>
        <p:spPr>
          <a:xfrm rot="5400000" flipV="1">
            <a:off x="2015701" y="3648982"/>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Oval 48"/>
          <p:cNvSpPr/>
          <p:nvPr/>
        </p:nvSpPr>
        <p:spPr bwMode="auto">
          <a:xfrm rot="5400000">
            <a:off x="2456307" y="3945462"/>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50" name="Straight Connector 49"/>
          <p:cNvCxnSpPr/>
          <p:nvPr/>
        </p:nvCxnSpPr>
        <p:spPr>
          <a:xfrm rot="5400000" flipV="1">
            <a:off x="2015701" y="4118775"/>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Oval 50"/>
          <p:cNvSpPr/>
          <p:nvPr/>
        </p:nvSpPr>
        <p:spPr bwMode="auto">
          <a:xfrm rot="5400000">
            <a:off x="2456307" y="4415255"/>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8" name="Straight Connector 7"/>
          <p:cNvCxnSpPr/>
          <p:nvPr/>
        </p:nvCxnSpPr>
        <p:spPr>
          <a:xfrm>
            <a:off x="3377637" y="1347093"/>
            <a:ext cx="0" cy="476663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12684" y="1373392"/>
            <a:ext cx="2633753" cy="1004634"/>
          </a:xfrm>
          <a:prstGeom prst="rect">
            <a:avLst/>
          </a:prstGeom>
          <a:noFill/>
        </p:spPr>
        <p:txBody>
          <a:bodyPr wrap="square" lIns="0" tIns="0" rIns="0" bIns="0" rtlCol="0">
            <a:spAutoFit/>
          </a:bodyPr>
          <a:lstStyle/>
          <a:p>
            <a:pPr defTabSz="932559"/>
            <a:r>
              <a:rPr lang="en-US" sz="3264" b="1" dirty="0">
                <a:gradFill>
                  <a:gsLst>
                    <a:gs pos="0">
                      <a:srgbClr val="FFFFFF"/>
                    </a:gs>
                    <a:gs pos="86000">
                      <a:srgbClr val="FFFFFF"/>
                    </a:gs>
                  </a:gsLst>
                  <a:lin ang="5400000" scaled="0"/>
                </a:gradFill>
              </a:rPr>
              <a:t>Main UI </a:t>
            </a:r>
            <a:r>
              <a:rPr lang="en-US" sz="3264" b="1" dirty="0" smtClean="0">
                <a:gradFill>
                  <a:gsLst>
                    <a:gs pos="0">
                      <a:srgbClr val="FFFFFF"/>
                    </a:gs>
                    <a:gs pos="86000">
                      <a:srgbClr val="FFFFFF"/>
                    </a:gs>
                  </a:gsLst>
                  <a:lin ang="5400000" scaled="0"/>
                </a:gradFill>
              </a:rPr>
              <a:t>thread</a:t>
            </a:r>
            <a:endParaRPr lang="en-US" sz="3264" b="1" dirty="0">
              <a:gradFill>
                <a:gsLst>
                  <a:gs pos="0">
                    <a:srgbClr val="FFFFFF"/>
                  </a:gs>
                  <a:gs pos="86000">
                    <a:srgbClr val="FFFFFF"/>
                  </a:gs>
                </a:gsLst>
                <a:lin ang="5400000" scaled="0"/>
              </a:gradFill>
            </a:endParaRPr>
          </a:p>
        </p:txBody>
      </p:sp>
      <p:sp>
        <p:nvSpPr>
          <p:cNvPr id="26" name="Rectangle 25"/>
          <p:cNvSpPr/>
          <p:nvPr/>
        </p:nvSpPr>
        <p:spPr>
          <a:xfrm>
            <a:off x="3636453" y="3353331"/>
            <a:ext cx="1465641" cy="2227487"/>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lIns="124148" tIns="62074" rIns="124148" bIns="62074" rtlCol="0" anchor="ctr"/>
          <a:lstStyle/>
          <a:p>
            <a:pPr algn="ctr" defTabSz="932559"/>
            <a:r>
              <a:rPr lang="en-US" sz="2040" b="1" dirty="0">
                <a:solidFill>
                  <a:srgbClr val="FFFFFF"/>
                </a:solidFill>
                <a:latin typeface="Segoe UI Semibold"/>
              </a:rPr>
              <a:t>Windows </a:t>
            </a:r>
          </a:p>
          <a:p>
            <a:pPr algn="ctr" defTabSz="932559"/>
            <a:r>
              <a:rPr lang="en-US" sz="2040" b="1" dirty="0">
                <a:solidFill>
                  <a:srgbClr val="FFFFFF"/>
                </a:solidFill>
                <a:latin typeface="Segoe UI Semibold"/>
              </a:rPr>
              <a:t>o</a:t>
            </a:r>
            <a:r>
              <a:rPr lang="en-US" sz="2040" b="1" dirty="0" smtClean="0">
                <a:solidFill>
                  <a:srgbClr val="FFFFFF"/>
                </a:solidFill>
                <a:latin typeface="Segoe UI Semibold"/>
              </a:rPr>
              <a:t>bject</a:t>
            </a:r>
            <a:endParaRPr lang="en-US" sz="2040" b="1" dirty="0">
              <a:solidFill>
                <a:srgbClr val="FFFFFF"/>
              </a:solidFill>
              <a:latin typeface="Segoe UI Semibold"/>
            </a:endParaRPr>
          </a:p>
        </p:txBody>
      </p:sp>
      <p:cxnSp>
        <p:nvCxnSpPr>
          <p:cNvPr id="27" name="Straight Connector 26"/>
          <p:cNvCxnSpPr/>
          <p:nvPr/>
        </p:nvCxnSpPr>
        <p:spPr>
          <a:xfrm flipV="1">
            <a:off x="3843843" y="2472119"/>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Oval 27"/>
          <p:cNvSpPr/>
          <p:nvPr/>
        </p:nvSpPr>
        <p:spPr bwMode="auto">
          <a:xfrm>
            <a:off x="3710614" y="2398108"/>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29" name="Straight Connector 28"/>
          <p:cNvCxnSpPr/>
          <p:nvPr/>
        </p:nvCxnSpPr>
        <p:spPr>
          <a:xfrm flipV="1">
            <a:off x="4472981" y="2894010"/>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Oval 29"/>
          <p:cNvSpPr/>
          <p:nvPr/>
        </p:nvSpPr>
        <p:spPr bwMode="auto">
          <a:xfrm>
            <a:off x="4339752" y="2819999"/>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31" name="Straight Connector 30"/>
          <p:cNvCxnSpPr/>
          <p:nvPr/>
        </p:nvCxnSpPr>
        <p:spPr>
          <a:xfrm rot="5400000" flipV="1">
            <a:off x="4968945" y="3223179"/>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Oval 31"/>
          <p:cNvSpPr/>
          <p:nvPr/>
        </p:nvSpPr>
        <p:spPr bwMode="auto">
          <a:xfrm rot="5400000">
            <a:off x="5409551" y="3519659"/>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33" name="Straight Connector 32"/>
          <p:cNvCxnSpPr/>
          <p:nvPr/>
        </p:nvCxnSpPr>
        <p:spPr>
          <a:xfrm rot="5400000" flipV="1">
            <a:off x="4968945" y="3648982"/>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bwMode="auto">
          <a:xfrm rot="5400000">
            <a:off x="5409551" y="3945462"/>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38" name="Straight Connector 37"/>
          <p:cNvCxnSpPr/>
          <p:nvPr/>
        </p:nvCxnSpPr>
        <p:spPr>
          <a:xfrm rot="5400000" flipV="1">
            <a:off x="4968945" y="4118775"/>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9" name="Oval 38"/>
          <p:cNvSpPr/>
          <p:nvPr/>
        </p:nvSpPr>
        <p:spPr bwMode="auto">
          <a:xfrm rot="5400000">
            <a:off x="5409551" y="4415255"/>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43" name="Straight Connector 42"/>
          <p:cNvCxnSpPr/>
          <p:nvPr/>
        </p:nvCxnSpPr>
        <p:spPr>
          <a:xfrm>
            <a:off x="7485534" y="2531338"/>
            <a:ext cx="0" cy="3537986"/>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6261951" y="1604255"/>
            <a:ext cx="2380395" cy="502317"/>
          </a:xfrm>
          <a:prstGeom prst="rect">
            <a:avLst/>
          </a:prstGeom>
          <a:noFill/>
        </p:spPr>
        <p:txBody>
          <a:bodyPr wrap="none" lIns="0" tIns="0" rIns="0" bIns="0" rtlCol="0">
            <a:spAutoFit/>
          </a:bodyPr>
          <a:lstStyle/>
          <a:p>
            <a:pPr defTabSz="932559"/>
            <a:r>
              <a:rPr lang="en-US" sz="3264" b="1" dirty="0" smtClean="0">
                <a:gradFill>
                  <a:gsLst>
                    <a:gs pos="0">
                      <a:srgbClr val="FFFFFF"/>
                    </a:gs>
                    <a:gs pos="86000">
                      <a:srgbClr val="FFFFFF"/>
                    </a:gs>
                  </a:gsLst>
                  <a:lin ang="5400000" scaled="0"/>
                </a:gradFill>
              </a:rPr>
              <a:t>Thread pool</a:t>
            </a:r>
            <a:endParaRPr lang="en-US" sz="3264" b="1" dirty="0">
              <a:gradFill>
                <a:gsLst>
                  <a:gs pos="0">
                    <a:srgbClr val="FFFFFF"/>
                  </a:gs>
                  <a:gs pos="86000">
                    <a:srgbClr val="FFFFFF"/>
                  </a:gs>
                </a:gsLst>
                <a:lin ang="5400000" scaled="0"/>
              </a:gradFill>
            </a:endParaRPr>
          </a:p>
        </p:txBody>
      </p:sp>
      <p:sp>
        <p:nvSpPr>
          <p:cNvPr id="12" name="Rectangle 11"/>
          <p:cNvSpPr/>
          <p:nvPr/>
        </p:nvSpPr>
        <p:spPr bwMode="auto">
          <a:xfrm>
            <a:off x="757370" y="5788063"/>
            <a:ext cx="2279793" cy="562523"/>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2244" b="1" dirty="0">
                <a:solidFill>
                  <a:srgbClr val="232323"/>
                </a:solidFill>
              </a:rPr>
              <a:t>App </a:t>
            </a:r>
            <a:r>
              <a:rPr lang="en-US" sz="2244" b="1" dirty="0" smtClean="0">
                <a:solidFill>
                  <a:srgbClr val="232323"/>
                </a:solidFill>
              </a:rPr>
              <a:t>code</a:t>
            </a:r>
            <a:endParaRPr lang="en-US" sz="2244" b="1" dirty="0">
              <a:solidFill>
                <a:srgbClr val="232323"/>
              </a:solidFill>
            </a:endParaRPr>
          </a:p>
        </p:txBody>
      </p:sp>
      <p:sp>
        <p:nvSpPr>
          <p:cNvPr id="45" name="Rectangle 44"/>
          <p:cNvSpPr/>
          <p:nvPr/>
        </p:nvSpPr>
        <p:spPr bwMode="auto">
          <a:xfrm>
            <a:off x="3710614" y="5788063"/>
            <a:ext cx="3557529" cy="562523"/>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2244" b="1" dirty="0">
                <a:solidFill>
                  <a:srgbClr val="232323"/>
                </a:solidFill>
              </a:rPr>
              <a:t>App </a:t>
            </a:r>
            <a:r>
              <a:rPr lang="en-US" sz="2244" b="1" dirty="0" smtClean="0">
                <a:solidFill>
                  <a:srgbClr val="232323"/>
                </a:solidFill>
              </a:rPr>
              <a:t>code</a:t>
            </a:r>
            <a:endParaRPr lang="en-US" sz="2244" b="1" dirty="0">
              <a:solidFill>
                <a:srgbClr val="232323"/>
              </a:solidFill>
            </a:endParaRPr>
          </a:p>
        </p:txBody>
      </p:sp>
      <p:sp>
        <p:nvSpPr>
          <p:cNvPr id="46" name="Rectangle 45"/>
          <p:cNvSpPr/>
          <p:nvPr/>
        </p:nvSpPr>
        <p:spPr bwMode="auto">
          <a:xfrm>
            <a:off x="7900025" y="5788063"/>
            <a:ext cx="3871139" cy="562523"/>
          </a:xfrm>
          <a:prstGeom prst="rect">
            <a:avLst/>
          </a:prstGeom>
          <a:solidFill>
            <a:schemeClr val="accent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r>
              <a:rPr lang="en-US" sz="2244" b="1" dirty="0">
                <a:solidFill>
                  <a:srgbClr val="232323"/>
                </a:solidFill>
              </a:rPr>
              <a:t>App </a:t>
            </a:r>
            <a:r>
              <a:rPr lang="en-US" sz="2244" b="1" dirty="0" smtClean="0">
                <a:solidFill>
                  <a:srgbClr val="232323"/>
                </a:solidFill>
              </a:rPr>
              <a:t>code</a:t>
            </a:r>
            <a:endParaRPr lang="en-US" sz="2244" b="1" dirty="0">
              <a:solidFill>
                <a:srgbClr val="232323"/>
              </a:solidFill>
            </a:endParaRPr>
          </a:p>
        </p:txBody>
      </p:sp>
      <p:cxnSp>
        <p:nvCxnSpPr>
          <p:cNvPr id="15" name="Elbow Connector 14"/>
          <p:cNvCxnSpPr>
            <a:stCxn id="12" idx="0"/>
            <a:endCxn id="51" idx="6"/>
          </p:cNvCxnSpPr>
          <p:nvPr/>
        </p:nvCxnSpPr>
        <p:spPr>
          <a:xfrm rot="5400000" flipH="1" flipV="1">
            <a:off x="1690228" y="4888755"/>
            <a:ext cx="1106350" cy="692269"/>
          </a:xfrm>
          <a:prstGeom prst="bentConnector3">
            <a:avLst>
              <a:gd name="adj1" fmla="val 11197"/>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7900025" y="3356813"/>
            <a:ext cx="1465641" cy="2227487"/>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lIns="124148" tIns="62074" rIns="124148" bIns="62074" rtlCol="0" anchor="ctr"/>
          <a:lstStyle/>
          <a:p>
            <a:pPr algn="ctr" defTabSz="932559"/>
            <a:r>
              <a:rPr lang="en-US" sz="2040" b="1" dirty="0">
                <a:solidFill>
                  <a:srgbClr val="FFFFFF"/>
                </a:solidFill>
                <a:latin typeface="Segoe UI Semibold"/>
              </a:rPr>
              <a:t>Windows </a:t>
            </a:r>
          </a:p>
          <a:p>
            <a:pPr algn="ctr" defTabSz="932559"/>
            <a:r>
              <a:rPr lang="en-US" sz="2040" b="1" dirty="0">
                <a:solidFill>
                  <a:srgbClr val="FFFFFF"/>
                </a:solidFill>
                <a:latin typeface="Segoe UI Semibold"/>
              </a:rPr>
              <a:t>o</a:t>
            </a:r>
            <a:r>
              <a:rPr lang="en-US" sz="2040" b="1" dirty="0" smtClean="0">
                <a:solidFill>
                  <a:srgbClr val="FFFFFF"/>
                </a:solidFill>
                <a:latin typeface="Segoe UI Semibold"/>
              </a:rPr>
              <a:t>bject</a:t>
            </a:r>
            <a:endParaRPr lang="en-US" sz="2040" b="1" dirty="0">
              <a:solidFill>
                <a:srgbClr val="FFFFFF"/>
              </a:solidFill>
              <a:latin typeface="Segoe UI Semibold"/>
            </a:endParaRPr>
          </a:p>
        </p:txBody>
      </p:sp>
      <p:cxnSp>
        <p:nvCxnSpPr>
          <p:cNvPr id="52" name="Straight Connector 51"/>
          <p:cNvCxnSpPr/>
          <p:nvPr/>
        </p:nvCxnSpPr>
        <p:spPr>
          <a:xfrm flipV="1">
            <a:off x="8107415" y="2475601"/>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3" name="Oval 52"/>
          <p:cNvSpPr/>
          <p:nvPr/>
        </p:nvSpPr>
        <p:spPr bwMode="auto">
          <a:xfrm>
            <a:off x="7974186" y="2401590"/>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54" name="Straight Connector 53"/>
          <p:cNvCxnSpPr/>
          <p:nvPr/>
        </p:nvCxnSpPr>
        <p:spPr>
          <a:xfrm flipV="1">
            <a:off x="8736553" y="2897492"/>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Oval 54"/>
          <p:cNvSpPr/>
          <p:nvPr/>
        </p:nvSpPr>
        <p:spPr bwMode="auto">
          <a:xfrm>
            <a:off x="8603324" y="2823481"/>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57" name="Straight Connector 56"/>
          <p:cNvCxnSpPr/>
          <p:nvPr/>
        </p:nvCxnSpPr>
        <p:spPr>
          <a:xfrm rot="5400000" flipV="1">
            <a:off x="9232517" y="3226661"/>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Oval 57"/>
          <p:cNvSpPr/>
          <p:nvPr/>
        </p:nvSpPr>
        <p:spPr bwMode="auto">
          <a:xfrm rot="5400000">
            <a:off x="9673123" y="3523141"/>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59" name="Straight Connector 58"/>
          <p:cNvCxnSpPr/>
          <p:nvPr/>
        </p:nvCxnSpPr>
        <p:spPr>
          <a:xfrm rot="5400000" flipV="1">
            <a:off x="9232517" y="3652464"/>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0" name="Oval 59"/>
          <p:cNvSpPr/>
          <p:nvPr/>
        </p:nvSpPr>
        <p:spPr bwMode="auto">
          <a:xfrm rot="5400000">
            <a:off x="9673123" y="3948944"/>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61" name="Straight Connector 60"/>
          <p:cNvCxnSpPr/>
          <p:nvPr/>
        </p:nvCxnSpPr>
        <p:spPr>
          <a:xfrm rot="5400000" flipV="1">
            <a:off x="9232517" y="4122257"/>
            <a:ext cx="0" cy="88121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2" name="Oval 61"/>
          <p:cNvSpPr/>
          <p:nvPr/>
        </p:nvSpPr>
        <p:spPr bwMode="auto">
          <a:xfrm rot="5400000">
            <a:off x="9673123" y="4418737"/>
            <a:ext cx="266457" cy="266457"/>
          </a:xfrm>
          <a:prstGeom prst="ellipse">
            <a:avLst/>
          </a:prstGeom>
          <a:solidFill>
            <a:schemeClr val="bg1"/>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3256" tIns="46628" rIns="93256" bIns="46628" numCol="1" rtlCol="0" anchor="ctr" anchorCtr="0" compatLnSpc="1">
            <a:prstTxWarp prst="textNoShape">
              <a:avLst/>
            </a:prstTxWarp>
          </a:bodyPr>
          <a:lstStyle/>
          <a:p>
            <a:pPr algn="ctr" defTabSz="932290" fontAlgn="base">
              <a:spcBef>
                <a:spcPct val="0"/>
              </a:spcBef>
              <a:spcAft>
                <a:spcPct val="0"/>
              </a:spcAft>
            </a:pPr>
            <a:endParaRPr lang="en-US" sz="2244" dirty="0">
              <a:gradFill>
                <a:gsLst>
                  <a:gs pos="0">
                    <a:srgbClr val="FFFFFF"/>
                  </a:gs>
                  <a:gs pos="100000">
                    <a:srgbClr val="FFFFFF"/>
                  </a:gs>
                </a:gsLst>
                <a:lin ang="5400000" scaled="0"/>
              </a:gradFill>
            </a:endParaRPr>
          </a:p>
        </p:txBody>
      </p:sp>
      <p:cxnSp>
        <p:nvCxnSpPr>
          <p:cNvPr id="19" name="Elbow Connector 18"/>
          <p:cNvCxnSpPr>
            <a:stCxn id="45" idx="0"/>
            <a:endCxn id="39" idx="0"/>
          </p:cNvCxnSpPr>
          <p:nvPr/>
        </p:nvCxnSpPr>
        <p:spPr>
          <a:xfrm rot="5400000" flipH="1" flipV="1">
            <a:off x="4962906" y="5074960"/>
            <a:ext cx="1239578" cy="186630"/>
          </a:xfrm>
          <a:prstGeom prst="bentConnector4">
            <a:avLst>
              <a:gd name="adj1" fmla="val 44626"/>
              <a:gd name="adj2" fmla="val 22492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62" idx="0"/>
          </p:cNvCxnSpPr>
          <p:nvPr/>
        </p:nvCxnSpPr>
        <p:spPr>
          <a:xfrm rot="5400000" flipH="1" flipV="1">
            <a:off x="9269540" y="5118020"/>
            <a:ext cx="1236096" cy="103988"/>
          </a:xfrm>
          <a:prstGeom prst="bentConnector4">
            <a:avLst>
              <a:gd name="adj1" fmla="val 44611"/>
              <a:gd name="adj2" fmla="val 32421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Elbow Connector 63"/>
          <p:cNvCxnSpPr>
            <a:stCxn id="45" idx="3"/>
            <a:endCxn id="53" idx="0"/>
          </p:cNvCxnSpPr>
          <p:nvPr/>
        </p:nvCxnSpPr>
        <p:spPr>
          <a:xfrm flipV="1">
            <a:off x="7268143" y="2401590"/>
            <a:ext cx="839272" cy="3667734"/>
          </a:xfrm>
          <a:prstGeom prst="bentConnector4">
            <a:avLst>
              <a:gd name="adj1" fmla="val 42063"/>
              <a:gd name="adj2" fmla="val 106357"/>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86158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threads</a:t>
            </a:r>
            <a:endParaRPr lang="en-US" dirty="0"/>
          </a:p>
        </p:txBody>
      </p:sp>
      <p:sp>
        <p:nvSpPr>
          <p:cNvPr id="3" name="Content Placeholder 2"/>
          <p:cNvSpPr>
            <a:spLocks noGrp="1"/>
          </p:cNvSpPr>
          <p:nvPr>
            <p:ph idx="1"/>
          </p:nvPr>
        </p:nvSpPr>
        <p:spPr>
          <a:xfrm>
            <a:off x="530467" y="1476622"/>
            <a:ext cx="11373923" cy="5024955"/>
          </a:xfrm>
        </p:spPr>
        <p:txBody>
          <a:bodyPr>
            <a:normAutofit/>
          </a:bodyPr>
          <a:lstStyle/>
          <a:p>
            <a:r>
              <a:rPr lang="en-US" dirty="0" smtClean="0"/>
              <a:t>User</a:t>
            </a:r>
            <a:r>
              <a:rPr lang="en-US" baseline="0" dirty="0" smtClean="0"/>
              <a:t> interface has special threading needs</a:t>
            </a:r>
          </a:p>
          <a:p>
            <a:pPr lvl="1"/>
            <a:r>
              <a:rPr lang="en-US" dirty="0" smtClean="0"/>
              <a:t>Don’t want OK to be pressed during OnCancel</a:t>
            </a:r>
          </a:p>
          <a:p>
            <a:pPr lvl="0"/>
            <a:r>
              <a:rPr lang="en-US" dirty="0" smtClean="0"/>
              <a:t>UI objects</a:t>
            </a:r>
            <a:r>
              <a:rPr lang="en-US" baseline="0" dirty="0" smtClean="0"/>
              <a:t> are deliberately and naturally serialized</a:t>
            </a:r>
          </a:p>
          <a:p>
            <a:pPr lvl="0"/>
            <a:r>
              <a:rPr lang="en-US" baseline="0" dirty="0" smtClean="0"/>
              <a:t>Don’t do long running work on UI thread</a:t>
            </a:r>
          </a:p>
          <a:p>
            <a:pPr lvl="0"/>
            <a:r>
              <a:rPr lang="en-US" baseline="0" dirty="0" smtClean="0"/>
              <a:t>Instead, offload large work to thread pool with async object</a:t>
            </a:r>
          </a:p>
        </p:txBody>
      </p:sp>
    </p:spTree>
    <p:extLst>
      <p:ext uri="{BB962C8B-B14F-4D97-AF65-F5344CB8AC3E}">
        <p14:creationId xmlns:p14="http://schemas.microsoft.com/office/powerpoint/2010/main" val="202910523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UI Thread </a:t>
            </a:r>
            <a:r>
              <a:rPr lang="en-US" dirty="0" err="1" smtClean="0"/>
              <a:t>Behaviour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54604889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threads: reentrancy</a:t>
            </a:r>
            <a:endParaRPr lang="en-US" dirty="0"/>
          </a:p>
        </p:txBody>
      </p:sp>
      <p:sp>
        <p:nvSpPr>
          <p:cNvPr id="3" name="Content Placeholder 2"/>
          <p:cNvSpPr>
            <a:spLocks noGrp="1"/>
          </p:cNvSpPr>
          <p:nvPr>
            <p:ph idx="1"/>
          </p:nvPr>
        </p:nvSpPr>
        <p:spPr>
          <a:xfrm>
            <a:off x="530467" y="1476621"/>
            <a:ext cx="11373923" cy="4975470"/>
          </a:xfrm>
        </p:spPr>
        <p:txBody>
          <a:bodyPr>
            <a:normAutofit/>
          </a:bodyPr>
          <a:lstStyle/>
          <a:p>
            <a:r>
              <a:rPr lang="en-US" dirty="0" smtClean="0"/>
              <a:t>Objects on UI threads generally don’t need locking to protect themselves</a:t>
            </a:r>
          </a:p>
          <a:p>
            <a:r>
              <a:rPr lang="en-US" dirty="0" smtClean="0"/>
              <a:t>UI threads are not reentrant:</a:t>
            </a:r>
          </a:p>
          <a:p>
            <a:pPr lvl="1"/>
            <a:r>
              <a:rPr lang="en-US" dirty="0" smtClean="0"/>
              <a:t>When you make a call to another thread/process, only </a:t>
            </a:r>
            <a:r>
              <a:rPr lang="en-US" b="1" dirty="0" smtClean="0"/>
              <a:t>logically connected threads</a:t>
            </a:r>
            <a:r>
              <a:rPr lang="en-US" dirty="0" smtClean="0"/>
              <a:t> can call back to you</a:t>
            </a:r>
          </a:p>
        </p:txBody>
      </p:sp>
    </p:spTree>
    <p:extLst>
      <p:ext uri="{BB962C8B-B14F-4D97-AF65-F5344CB8AC3E}">
        <p14:creationId xmlns:p14="http://schemas.microsoft.com/office/powerpoint/2010/main" val="145696176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23993" y="6056470"/>
            <a:ext cx="3914844" cy="542399"/>
          </a:xfrm>
          <a:prstGeom prst="rect">
            <a:avLst/>
          </a:prstGeom>
          <a:noFill/>
        </p:spPr>
        <p:txBody>
          <a:bodyPr wrap="square" rtlCol="0">
            <a:spAutoFit/>
          </a:bodyPr>
          <a:lstStyle/>
          <a:p>
            <a:r>
              <a:rPr lang="en-US" sz="2856" b="1" dirty="0" smtClean="0">
                <a:solidFill>
                  <a:srgbClr val="FFFFFF"/>
                </a:solidFill>
              </a:rPr>
              <a:t>Desktop STA</a:t>
            </a:r>
            <a:r>
              <a:rPr lang="en-US" sz="2856" dirty="0" smtClean="0">
                <a:solidFill>
                  <a:srgbClr val="FFFFFF"/>
                </a:solidFill>
              </a:rPr>
              <a:t> </a:t>
            </a:r>
            <a:r>
              <a:rPr lang="en-US" sz="2856" dirty="0">
                <a:solidFill>
                  <a:srgbClr val="FFFFFF"/>
                </a:solidFill>
              </a:rPr>
              <a:t>t</a:t>
            </a:r>
            <a:r>
              <a:rPr lang="en-US" sz="2856" dirty="0" smtClean="0">
                <a:solidFill>
                  <a:srgbClr val="FFFFFF"/>
                </a:solidFill>
              </a:rPr>
              <a:t>hread</a:t>
            </a:r>
            <a:endParaRPr lang="en-US" sz="2856" dirty="0">
              <a:solidFill>
                <a:srgbClr val="FFFFFF"/>
              </a:solidFill>
            </a:endParaRPr>
          </a:p>
        </p:txBody>
      </p:sp>
      <p:cxnSp>
        <p:nvCxnSpPr>
          <p:cNvPr id="6" name="Straight Connector 5"/>
          <p:cNvCxnSpPr/>
          <p:nvPr/>
        </p:nvCxnSpPr>
        <p:spPr>
          <a:xfrm flipV="1">
            <a:off x="6047204" y="5434734"/>
            <a:ext cx="0" cy="621736"/>
          </a:xfrm>
          <a:prstGeom prst="line">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3687754" y="4271398"/>
            <a:ext cx="2359451"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687754" y="3822760"/>
            <a:ext cx="1680525" cy="374846"/>
          </a:xfrm>
          <a:prstGeom prst="rect">
            <a:avLst/>
          </a:prstGeom>
          <a:noFill/>
        </p:spPr>
        <p:txBody>
          <a:bodyPr wrap="none" rtlCol="0">
            <a:spAutoFit/>
          </a:bodyPr>
          <a:lstStyle/>
          <a:p>
            <a:r>
              <a:rPr lang="en-US" sz="1836" dirty="0">
                <a:solidFill>
                  <a:srgbClr val="FFFFFF"/>
                </a:solidFill>
              </a:rPr>
              <a:t>Dispatch </a:t>
            </a:r>
            <a:r>
              <a:rPr lang="en-US" sz="1836" dirty="0" smtClean="0">
                <a:solidFill>
                  <a:srgbClr val="FFFFFF"/>
                </a:solidFill>
              </a:rPr>
              <a:t>call </a:t>
            </a:r>
            <a:r>
              <a:rPr lang="en-US" sz="1836" dirty="0">
                <a:solidFill>
                  <a:srgbClr val="FFFFFF"/>
                </a:solidFill>
              </a:rPr>
              <a:t>1</a:t>
            </a:r>
          </a:p>
        </p:txBody>
      </p:sp>
      <p:sp>
        <p:nvSpPr>
          <p:cNvPr id="15" name="Title 1"/>
          <p:cNvSpPr>
            <a:spLocks noGrp="1"/>
          </p:cNvSpPr>
          <p:nvPr>
            <p:ph type="title"/>
          </p:nvPr>
        </p:nvSpPr>
        <p:spPr>
          <a:xfrm>
            <a:off x="274637" y="280105"/>
            <a:ext cx="11887200" cy="1165754"/>
          </a:xfrm>
        </p:spPr>
        <p:txBody>
          <a:bodyPr>
            <a:normAutofit/>
          </a:bodyPr>
          <a:lstStyle/>
          <a:p>
            <a:r>
              <a:rPr lang="en-US" dirty="0" smtClean="0"/>
              <a:t>Single-threaded </a:t>
            </a:r>
            <a:r>
              <a:rPr lang="en-US" dirty="0"/>
              <a:t>a</a:t>
            </a:r>
            <a:r>
              <a:rPr lang="en-US" dirty="0" smtClean="0"/>
              <a:t>partment </a:t>
            </a:r>
            <a:r>
              <a:rPr lang="en-US" dirty="0"/>
              <a:t>r</a:t>
            </a:r>
            <a:r>
              <a:rPr lang="en-US" dirty="0" smtClean="0"/>
              <a:t>eentrancy</a:t>
            </a:r>
            <a:endParaRPr lang="en-US" dirty="0"/>
          </a:p>
        </p:txBody>
      </p:sp>
      <p:cxnSp>
        <p:nvCxnSpPr>
          <p:cNvPr id="21" name="Straight Connector 20"/>
          <p:cNvCxnSpPr/>
          <p:nvPr/>
        </p:nvCxnSpPr>
        <p:spPr>
          <a:xfrm flipV="1">
            <a:off x="6047204" y="3649662"/>
            <a:ext cx="0" cy="621736"/>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grpSp>
        <p:nvGrpSpPr>
          <p:cNvPr id="23" name="Group 22"/>
          <p:cNvGrpSpPr/>
          <p:nvPr/>
        </p:nvGrpSpPr>
        <p:grpSpPr>
          <a:xfrm>
            <a:off x="5647079" y="4612943"/>
            <a:ext cx="824209" cy="824209"/>
            <a:chOff x="1676400" y="3553691"/>
            <a:chExt cx="1274618" cy="1274618"/>
          </a:xfrm>
        </p:grpSpPr>
        <p:sp>
          <p:nvSpPr>
            <p:cNvPr id="24" name="Rectangle 23"/>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25" name="Curved Left Arrow 24"/>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26" name="Curved Left Arrow 25"/>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28" name="Straight Connector 27"/>
          <p:cNvCxnSpPr/>
          <p:nvPr/>
        </p:nvCxnSpPr>
        <p:spPr>
          <a:xfrm flipV="1">
            <a:off x="6047204" y="4271397"/>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6093393" y="3649662"/>
            <a:ext cx="1478219"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250718" y="3222219"/>
            <a:ext cx="1587038" cy="374846"/>
          </a:xfrm>
          <a:prstGeom prst="rect">
            <a:avLst/>
          </a:prstGeom>
          <a:noFill/>
        </p:spPr>
        <p:txBody>
          <a:bodyPr wrap="none" rtlCol="0">
            <a:spAutoFit/>
          </a:bodyPr>
          <a:lstStyle/>
          <a:p>
            <a:r>
              <a:rPr lang="en-US" sz="1836" dirty="0">
                <a:solidFill>
                  <a:srgbClr val="FFFFFF"/>
                </a:solidFill>
              </a:rPr>
              <a:t>Outgoing </a:t>
            </a:r>
            <a:r>
              <a:rPr lang="en-US" sz="1836" dirty="0" smtClean="0">
                <a:solidFill>
                  <a:srgbClr val="FFFFFF"/>
                </a:solidFill>
              </a:rPr>
              <a:t>call</a:t>
            </a:r>
            <a:endParaRPr lang="en-US" sz="1836" dirty="0">
              <a:solidFill>
                <a:srgbClr val="FFFFFF"/>
              </a:solidFill>
            </a:endParaRPr>
          </a:p>
        </p:txBody>
      </p:sp>
      <p:cxnSp>
        <p:nvCxnSpPr>
          <p:cNvPr id="43" name="Straight Connector 42"/>
          <p:cNvCxnSpPr/>
          <p:nvPr/>
        </p:nvCxnSpPr>
        <p:spPr>
          <a:xfrm flipH="1" flipV="1">
            <a:off x="6047204" y="3222219"/>
            <a:ext cx="9005" cy="427443"/>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grpSp>
        <p:nvGrpSpPr>
          <p:cNvPr id="58" name="Group 57"/>
          <p:cNvGrpSpPr/>
          <p:nvPr/>
        </p:nvGrpSpPr>
        <p:grpSpPr>
          <a:xfrm>
            <a:off x="5635100" y="2359152"/>
            <a:ext cx="824209" cy="824209"/>
            <a:chOff x="1676400" y="3553691"/>
            <a:chExt cx="1274618" cy="1274618"/>
          </a:xfrm>
        </p:grpSpPr>
        <p:sp>
          <p:nvSpPr>
            <p:cNvPr id="59" name="Rectangle 58"/>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60" name="Curved Left Arrow 59"/>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61" name="Curved Left Arrow 60"/>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sp>
        <p:nvSpPr>
          <p:cNvPr id="66" name="TextBox 65"/>
          <p:cNvSpPr txBox="1"/>
          <p:nvPr/>
        </p:nvSpPr>
        <p:spPr>
          <a:xfrm>
            <a:off x="3322638" y="2446446"/>
            <a:ext cx="2210096" cy="657359"/>
          </a:xfrm>
          <a:prstGeom prst="rect">
            <a:avLst/>
          </a:prstGeom>
          <a:noFill/>
        </p:spPr>
        <p:txBody>
          <a:bodyPr wrap="square" rtlCol="0">
            <a:spAutoFit/>
          </a:bodyPr>
          <a:lstStyle/>
          <a:p>
            <a:r>
              <a:rPr lang="en-US" sz="1836" dirty="0" smtClean="0">
                <a:solidFill>
                  <a:srgbClr val="FFFFFF"/>
                </a:solidFill>
              </a:rPr>
              <a:t>Processing input and calls</a:t>
            </a:r>
            <a:endParaRPr lang="en-US" sz="1836" dirty="0">
              <a:solidFill>
                <a:srgbClr val="FFFFFF"/>
              </a:solidFill>
            </a:endParaRPr>
          </a:p>
        </p:txBody>
      </p:sp>
      <p:cxnSp>
        <p:nvCxnSpPr>
          <p:cNvPr id="67" name="Straight Connector 66"/>
          <p:cNvCxnSpPr/>
          <p:nvPr/>
        </p:nvCxnSpPr>
        <p:spPr>
          <a:xfrm>
            <a:off x="3687754" y="2061299"/>
            <a:ext cx="2359451" cy="0"/>
          </a:xfrm>
          <a:prstGeom prst="line">
            <a:avLst/>
          </a:prstGeom>
          <a:ln w="5715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687754" y="1612661"/>
            <a:ext cx="1680525" cy="374846"/>
          </a:xfrm>
          <a:prstGeom prst="rect">
            <a:avLst/>
          </a:prstGeom>
          <a:noFill/>
        </p:spPr>
        <p:txBody>
          <a:bodyPr wrap="none" rtlCol="0">
            <a:spAutoFit/>
          </a:bodyPr>
          <a:lstStyle/>
          <a:p>
            <a:r>
              <a:rPr lang="en-US" sz="1836" dirty="0">
                <a:solidFill>
                  <a:srgbClr val="FFFFFF"/>
                </a:solidFill>
              </a:rPr>
              <a:t>Dispatch </a:t>
            </a:r>
            <a:r>
              <a:rPr lang="en-US" sz="1836" dirty="0" smtClean="0">
                <a:solidFill>
                  <a:srgbClr val="FFFFFF"/>
                </a:solidFill>
              </a:rPr>
              <a:t>call </a:t>
            </a:r>
            <a:r>
              <a:rPr lang="en-US" sz="1836" dirty="0">
                <a:solidFill>
                  <a:srgbClr val="FFFFFF"/>
                </a:solidFill>
              </a:rPr>
              <a:t>2</a:t>
            </a:r>
          </a:p>
        </p:txBody>
      </p:sp>
      <p:cxnSp>
        <p:nvCxnSpPr>
          <p:cNvPr id="69" name="Straight Connector 68"/>
          <p:cNvCxnSpPr/>
          <p:nvPr/>
        </p:nvCxnSpPr>
        <p:spPr>
          <a:xfrm flipV="1">
            <a:off x="6047204" y="2061299"/>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flipV="1">
            <a:off x="6047204" y="1439862"/>
            <a:ext cx="0" cy="621736"/>
          </a:xfrm>
          <a:prstGeom prst="line">
            <a:avLst/>
          </a:prstGeom>
          <a:ln w="5715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3322638" y="4693686"/>
            <a:ext cx="2210096" cy="657359"/>
          </a:xfrm>
          <a:prstGeom prst="rect">
            <a:avLst/>
          </a:prstGeom>
          <a:noFill/>
        </p:spPr>
        <p:txBody>
          <a:bodyPr wrap="square" rtlCol="0">
            <a:spAutoFit/>
          </a:bodyPr>
          <a:lstStyle/>
          <a:p>
            <a:r>
              <a:rPr lang="en-US" sz="1836" dirty="0" smtClean="0">
                <a:solidFill>
                  <a:srgbClr val="FFFFFF"/>
                </a:solidFill>
              </a:rPr>
              <a:t>Processing input and calls</a:t>
            </a:r>
            <a:endParaRPr lang="en-US" sz="1836" dirty="0">
              <a:solidFill>
                <a:srgbClr val="FFFFFF"/>
              </a:solidFill>
            </a:endParaRPr>
          </a:p>
        </p:txBody>
      </p:sp>
    </p:spTree>
    <p:extLst>
      <p:ext uri="{BB962C8B-B14F-4D97-AF65-F5344CB8AC3E}">
        <p14:creationId xmlns:p14="http://schemas.microsoft.com/office/powerpoint/2010/main" val="33283672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wipe(down)">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par>
                                <p:cTn id="29" presetID="22" presetClass="entr" presetSubtype="4"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down)">
                                      <p:cBhvr>
                                        <p:cTn id="31" dur="500"/>
                                        <p:tgtEl>
                                          <p:spTgt spid="28"/>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par>
                          <p:cTn id="35" fill="hold">
                            <p:stCondLst>
                              <p:cond delay="500"/>
                            </p:stCondLst>
                            <p:childTnLst>
                              <p:par>
                                <p:cTn id="36" presetID="22" presetClass="entr" presetSubtype="4"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down)">
                                      <p:cBhvr>
                                        <p:cTn id="38" dur="500"/>
                                        <p:tgtEl>
                                          <p:spTgt spid="21"/>
                                        </p:tgtEl>
                                      </p:cBhvr>
                                    </p:animEffect>
                                  </p:childTnLst>
                                </p:cTn>
                              </p:par>
                            </p:childTnLst>
                          </p:cTn>
                        </p:par>
                        <p:par>
                          <p:cTn id="39" fill="hold">
                            <p:stCondLst>
                              <p:cond delay="1000"/>
                            </p:stCondLst>
                            <p:childTnLst>
                              <p:par>
                                <p:cTn id="40" presetID="22" presetClass="entr" presetSubtype="8"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left)">
                                      <p:cBhvr>
                                        <p:cTn id="42" dur="500"/>
                                        <p:tgtEl>
                                          <p:spTgt spid="30"/>
                                        </p:tgtEl>
                                      </p:cBhvr>
                                    </p:animEffect>
                                  </p:childTnLst>
                                </p:cTn>
                              </p:par>
                            </p:childTnLst>
                          </p:cTn>
                        </p:par>
                        <p:par>
                          <p:cTn id="43" fill="hold">
                            <p:stCondLst>
                              <p:cond delay="1500"/>
                            </p:stCondLst>
                            <p:childTnLst>
                              <p:par>
                                <p:cTn id="44" presetID="22" presetClass="entr" presetSubtype="8"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left)">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animEffect transition="in" filter="wipe(down)">
                                      <p:cBhvr>
                                        <p:cTn id="51" dur="500"/>
                                        <p:tgtEl>
                                          <p:spTgt spid="43"/>
                                        </p:tgtEl>
                                      </p:cBhvr>
                                    </p:animEffect>
                                  </p:childTnLst>
                                </p:cTn>
                              </p:par>
                              <p:par>
                                <p:cTn id="52" presetID="22" presetClass="entr" presetSubtype="4" fill="hold" nodeType="with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wipe(down)">
                                      <p:cBhvr>
                                        <p:cTn id="54" dur="500"/>
                                        <p:tgtEl>
                                          <p:spTgt spid="58"/>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wipe(down)">
                                      <p:cBhvr>
                                        <p:cTn id="57" dur="500"/>
                                        <p:tgtEl>
                                          <p:spTgt spid="6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67"/>
                                        </p:tgtEl>
                                        <p:attrNameLst>
                                          <p:attrName>style.visibility</p:attrName>
                                        </p:attrNameLst>
                                      </p:cBhvr>
                                      <p:to>
                                        <p:strVal val="visible"/>
                                      </p:to>
                                    </p:set>
                                    <p:animEffect transition="in" filter="wipe(left)">
                                      <p:cBhvr>
                                        <p:cTn id="62" dur="500"/>
                                        <p:tgtEl>
                                          <p:spTgt spid="67"/>
                                        </p:tgtEl>
                                      </p:cBhvr>
                                    </p:animEffect>
                                  </p:childTnLst>
                                </p:cTn>
                              </p:par>
                              <p:par>
                                <p:cTn id="63" presetID="22" presetClass="entr" presetSubtype="4" fill="hold" nodeType="withEffect">
                                  <p:stCondLst>
                                    <p:cond delay="0"/>
                                  </p:stCondLst>
                                  <p:childTnLst>
                                    <p:set>
                                      <p:cBhvr>
                                        <p:cTn id="64" dur="1" fill="hold">
                                          <p:stCondLst>
                                            <p:cond delay="0"/>
                                          </p:stCondLst>
                                        </p:cTn>
                                        <p:tgtEl>
                                          <p:spTgt spid="69"/>
                                        </p:tgtEl>
                                        <p:attrNameLst>
                                          <p:attrName>style.visibility</p:attrName>
                                        </p:attrNameLst>
                                      </p:cBhvr>
                                      <p:to>
                                        <p:strVal val="visible"/>
                                      </p:to>
                                    </p:set>
                                    <p:animEffect transition="in" filter="wipe(down)">
                                      <p:cBhvr>
                                        <p:cTn id="65" dur="500"/>
                                        <p:tgtEl>
                                          <p:spTgt spid="69"/>
                                        </p:tgtEl>
                                      </p:cBhvr>
                                    </p:animEffect>
                                  </p:childTnLst>
                                </p:cTn>
                              </p:par>
                              <p:par>
                                <p:cTn id="66" presetID="22" presetClass="entr" presetSubtype="8" fill="hold" grpId="0" nodeType="withEffect">
                                  <p:stCondLst>
                                    <p:cond delay="0"/>
                                  </p:stCondLst>
                                  <p:childTnLst>
                                    <p:set>
                                      <p:cBhvr>
                                        <p:cTn id="67" dur="1" fill="hold">
                                          <p:stCondLst>
                                            <p:cond delay="0"/>
                                          </p:stCondLst>
                                        </p:cTn>
                                        <p:tgtEl>
                                          <p:spTgt spid="68"/>
                                        </p:tgtEl>
                                        <p:attrNameLst>
                                          <p:attrName>style.visibility</p:attrName>
                                        </p:attrNameLst>
                                      </p:cBhvr>
                                      <p:to>
                                        <p:strVal val="visible"/>
                                      </p:to>
                                    </p:set>
                                    <p:animEffect transition="in" filter="wipe(left)">
                                      <p:cBhvr>
                                        <p:cTn id="68" dur="500"/>
                                        <p:tgtEl>
                                          <p:spTgt spid="68"/>
                                        </p:tgtEl>
                                      </p:cBhvr>
                                    </p:animEffect>
                                  </p:childTnLst>
                                </p:cTn>
                              </p:par>
                            </p:childTnLst>
                          </p:cTn>
                        </p:par>
                        <p:par>
                          <p:cTn id="69" fill="hold">
                            <p:stCondLst>
                              <p:cond delay="500"/>
                            </p:stCondLst>
                            <p:childTnLst>
                              <p:par>
                                <p:cTn id="70" presetID="22" presetClass="entr" presetSubtype="4" fill="hold" nodeType="afterEffect">
                                  <p:stCondLst>
                                    <p:cond delay="0"/>
                                  </p:stCondLst>
                                  <p:childTnLst>
                                    <p:set>
                                      <p:cBhvr>
                                        <p:cTn id="71" dur="1" fill="hold">
                                          <p:stCondLst>
                                            <p:cond delay="0"/>
                                          </p:stCondLst>
                                        </p:cTn>
                                        <p:tgtEl>
                                          <p:spTgt spid="70"/>
                                        </p:tgtEl>
                                        <p:attrNameLst>
                                          <p:attrName>style.visibility</p:attrName>
                                        </p:attrNameLst>
                                      </p:cBhvr>
                                      <p:to>
                                        <p:strVal val="visible"/>
                                      </p:to>
                                    </p:set>
                                    <p:animEffect transition="in" filter="wipe(down)">
                                      <p:cBhvr>
                                        <p:cTn id="72" dur="500"/>
                                        <p:tgtEl>
                                          <p:spTgt spid="70"/>
                                        </p:tgtEl>
                                      </p:cBhvr>
                                    </p:animEffect>
                                  </p:childTnLst>
                                </p:cTn>
                              </p:par>
                              <p:par>
                                <p:cTn id="73" presetID="9" presetClass="emph" presetSubtype="0" grpId="1" nodeType="withEffect">
                                  <p:stCondLst>
                                    <p:cond delay="0"/>
                                  </p:stCondLst>
                                  <p:childTnLst>
                                    <p:set>
                                      <p:cBhvr rctx="PPT">
                                        <p:cTn id="74" dur="indefinite"/>
                                        <p:tgtEl>
                                          <p:spTgt spid="38"/>
                                        </p:tgtEl>
                                        <p:attrNameLst>
                                          <p:attrName>style.opacity</p:attrName>
                                        </p:attrNameLst>
                                      </p:cBhvr>
                                      <p:to>
                                        <p:strVal val="0.25"/>
                                      </p:to>
                                    </p:set>
                                    <p:animEffect filter="image" prLst="opacity: 0.25">
                                      <p:cBhvr rctx="IE">
                                        <p:cTn id="75" dur="indefinite"/>
                                        <p:tgtEl>
                                          <p:spTgt spid="38"/>
                                        </p:tgtEl>
                                      </p:cBhvr>
                                    </p:animEffect>
                                  </p:childTnLst>
                                </p:cTn>
                              </p:par>
                              <p:par>
                                <p:cTn id="76" presetID="9" presetClass="emph" presetSubtype="0" grpId="1" nodeType="withEffect">
                                  <p:stCondLst>
                                    <p:cond delay="0"/>
                                  </p:stCondLst>
                                  <p:childTnLst>
                                    <p:set>
                                      <p:cBhvr rctx="PPT">
                                        <p:cTn id="77" dur="indefinite"/>
                                        <p:tgtEl>
                                          <p:spTgt spid="4"/>
                                        </p:tgtEl>
                                        <p:attrNameLst>
                                          <p:attrName>style.opacity</p:attrName>
                                        </p:attrNameLst>
                                      </p:cBhvr>
                                      <p:to>
                                        <p:strVal val="0.25"/>
                                      </p:to>
                                    </p:set>
                                    <p:animEffect filter="image" prLst="opacity: 0.25">
                                      <p:cBhvr rctx="IE">
                                        <p:cTn id="78" dur="indefinite"/>
                                        <p:tgtEl>
                                          <p:spTgt spid="4"/>
                                        </p:tgtEl>
                                      </p:cBhvr>
                                    </p:animEffect>
                                  </p:childTnLst>
                                </p:cTn>
                              </p:par>
                              <p:par>
                                <p:cTn id="79" presetID="9" presetClass="emph" presetSubtype="0" nodeType="withEffect">
                                  <p:stCondLst>
                                    <p:cond delay="0"/>
                                  </p:stCondLst>
                                  <p:childTnLst>
                                    <p:set>
                                      <p:cBhvr rctx="PPT">
                                        <p:cTn id="80" dur="indefinite"/>
                                        <p:tgtEl>
                                          <p:spTgt spid="6"/>
                                        </p:tgtEl>
                                        <p:attrNameLst>
                                          <p:attrName>style.opacity</p:attrName>
                                        </p:attrNameLst>
                                      </p:cBhvr>
                                      <p:to>
                                        <p:strVal val="0.25"/>
                                      </p:to>
                                    </p:set>
                                    <p:animEffect filter="image" prLst="opacity: 0.25">
                                      <p:cBhvr rctx="IE">
                                        <p:cTn id="81" dur="indefinite"/>
                                        <p:tgtEl>
                                          <p:spTgt spid="6"/>
                                        </p:tgtEl>
                                      </p:cBhvr>
                                    </p:animEffect>
                                  </p:childTnLst>
                                </p:cTn>
                              </p:par>
                              <p:par>
                                <p:cTn id="82" presetID="9" presetClass="emph" presetSubtype="0" nodeType="withEffect">
                                  <p:stCondLst>
                                    <p:cond delay="0"/>
                                  </p:stCondLst>
                                  <p:childTnLst>
                                    <p:set>
                                      <p:cBhvr rctx="PPT">
                                        <p:cTn id="83" dur="indefinite"/>
                                        <p:tgtEl>
                                          <p:spTgt spid="23"/>
                                        </p:tgtEl>
                                        <p:attrNameLst>
                                          <p:attrName>style.opacity</p:attrName>
                                        </p:attrNameLst>
                                      </p:cBhvr>
                                      <p:to>
                                        <p:strVal val="0.25"/>
                                      </p:to>
                                    </p:set>
                                    <p:animEffect filter="image" prLst="opacity: 0.25">
                                      <p:cBhvr rctx="IE">
                                        <p:cTn id="84" dur="indefinite"/>
                                        <p:tgtEl>
                                          <p:spTgt spid="23"/>
                                        </p:tgtEl>
                                      </p:cBhvr>
                                    </p:animEffect>
                                  </p:childTnLst>
                                </p:cTn>
                              </p:par>
                              <p:par>
                                <p:cTn id="85" presetID="9" presetClass="emph" presetSubtype="0" nodeType="withEffect">
                                  <p:stCondLst>
                                    <p:cond delay="0"/>
                                  </p:stCondLst>
                                  <p:childTnLst>
                                    <p:set>
                                      <p:cBhvr rctx="PPT">
                                        <p:cTn id="86" dur="indefinite"/>
                                        <p:tgtEl>
                                          <p:spTgt spid="28"/>
                                        </p:tgtEl>
                                        <p:attrNameLst>
                                          <p:attrName>style.opacity</p:attrName>
                                        </p:attrNameLst>
                                      </p:cBhvr>
                                      <p:to>
                                        <p:strVal val="0.25"/>
                                      </p:to>
                                    </p:set>
                                    <p:animEffect filter="image" prLst="opacity: 0.25">
                                      <p:cBhvr rctx="IE">
                                        <p:cTn id="87" dur="indefinite"/>
                                        <p:tgtEl>
                                          <p:spTgt spid="28"/>
                                        </p:tgtEl>
                                      </p:cBhvr>
                                    </p:animEffect>
                                  </p:childTnLst>
                                </p:cTn>
                              </p:par>
                              <p:par>
                                <p:cTn id="88" presetID="9" presetClass="emph" presetSubtype="0" nodeType="withEffect">
                                  <p:stCondLst>
                                    <p:cond delay="0"/>
                                  </p:stCondLst>
                                  <p:childTnLst>
                                    <p:set>
                                      <p:cBhvr rctx="PPT">
                                        <p:cTn id="89" dur="indefinite"/>
                                        <p:tgtEl>
                                          <p:spTgt spid="30"/>
                                        </p:tgtEl>
                                        <p:attrNameLst>
                                          <p:attrName>style.opacity</p:attrName>
                                        </p:attrNameLst>
                                      </p:cBhvr>
                                      <p:to>
                                        <p:strVal val="0.25"/>
                                      </p:to>
                                    </p:set>
                                    <p:animEffect filter="image" prLst="opacity: 0.25">
                                      <p:cBhvr rctx="IE">
                                        <p:cTn id="90" dur="indefinite"/>
                                        <p:tgtEl>
                                          <p:spTgt spid="30"/>
                                        </p:tgtEl>
                                      </p:cBhvr>
                                    </p:animEffect>
                                  </p:childTnLst>
                                </p:cTn>
                              </p:par>
                              <p:par>
                                <p:cTn id="91" presetID="9" presetClass="emph" presetSubtype="0" grpId="1" nodeType="withEffect">
                                  <p:stCondLst>
                                    <p:cond delay="0"/>
                                  </p:stCondLst>
                                  <p:childTnLst>
                                    <p:set>
                                      <p:cBhvr rctx="PPT">
                                        <p:cTn id="92" dur="indefinite"/>
                                        <p:tgtEl>
                                          <p:spTgt spid="32"/>
                                        </p:tgtEl>
                                        <p:attrNameLst>
                                          <p:attrName>style.opacity</p:attrName>
                                        </p:attrNameLst>
                                      </p:cBhvr>
                                      <p:to>
                                        <p:strVal val="0.25"/>
                                      </p:to>
                                    </p:set>
                                    <p:animEffect filter="image" prLst="opacity: 0.25">
                                      <p:cBhvr rctx="IE">
                                        <p:cTn id="93" dur="indefinite"/>
                                        <p:tgtEl>
                                          <p:spTgt spid="32"/>
                                        </p:tgtEl>
                                      </p:cBhvr>
                                    </p:animEffect>
                                  </p:childTnLst>
                                </p:cTn>
                              </p:par>
                              <p:par>
                                <p:cTn id="94" presetID="9" presetClass="emph" presetSubtype="0" nodeType="withEffect">
                                  <p:stCondLst>
                                    <p:cond delay="0"/>
                                  </p:stCondLst>
                                  <p:childTnLst>
                                    <p:set>
                                      <p:cBhvr rctx="PPT">
                                        <p:cTn id="95" dur="indefinite"/>
                                        <p:tgtEl>
                                          <p:spTgt spid="43"/>
                                        </p:tgtEl>
                                        <p:attrNameLst>
                                          <p:attrName>style.opacity</p:attrName>
                                        </p:attrNameLst>
                                      </p:cBhvr>
                                      <p:to>
                                        <p:strVal val="0.25"/>
                                      </p:to>
                                    </p:set>
                                    <p:animEffect filter="image" prLst="opacity: 0.25">
                                      <p:cBhvr rctx="IE">
                                        <p:cTn id="96" dur="indefinite"/>
                                        <p:tgtEl>
                                          <p:spTgt spid="43"/>
                                        </p:tgtEl>
                                      </p:cBhvr>
                                    </p:animEffect>
                                  </p:childTnLst>
                                </p:cTn>
                              </p:par>
                              <p:par>
                                <p:cTn id="97" presetID="9" presetClass="emph" presetSubtype="0" nodeType="withEffect">
                                  <p:stCondLst>
                                    <p:cond delay="0"/>
                                  </p:stCondLst>
                                  <p:childTnLst>
                                    <p:set>
                                      <p:cBhvr rctx="PPT">
                                        <p:cTn id="98" dur="indefinite"/>
                                        <p:tgtEl>
                                          <p:spTgt spid="58"/>
                                        </p:tgtEl>
                                        <p:attrNameLst>
                                          <p:attrName>style.opacity</p:attrName>
                                        </p:attrNameLst>
                                      </p:cBhvr>
                                      <p:to>
                                        <p:strVal val="0.25"/>
                                      </p:to>
                                    </p:set>
                                    <p:animEffect filter="image" prLst="opacity: 0.25">
                                      <p:cBhvr rctx="IE">
                                        <p:cTn id="99" dur="indefinite"/>
                                        <p:tgtEl>
                                          <p:spTgt spid="58"/>
                                        </p:tgtEl>
                                      </p:cBhvr>
                                    </p:animEffect>
                                  </p:childTnLst>
                                </p:cTn>
                              </p:par>
                              <p:par>
                                <p:cTn id="100" presetID="9" presetClass="emph" presetSubtype="0" grpId="1" nodeType="withEffect">
                                  <p:stCondLst>
                                    <p:cond delay="0"/>
                                  </p:stCondLst>
                                  <p:childTnLst>
                                    <p:set>
                                      <p:cBhvr rctx="PPT">
                                        <p:cTn id="101" dur="indefinite"/>
                                        <p:tgtEl>
                                          <p:spTgt spid="66"/>
                                        </p:tgtEl>
                                        <p:attrNameLst>
                                          <p:attrName>style.opacity</p:attrName>
                                        </p:attrNameLst>
                                      </p:cBhvr>
                                      <p:to>
                                        <p:strVal val="0.25"/>
                                      </p:to>
                                    </p:set>
                                    <p:animEffect filter="image" prLst="opacity: 0.25">
                                      <p:cBhvr rctx="IE">
                                        <p:cTn id="102" dur="indefinite"/>
                                        <p:tgtEl>
                                          <p:spTgt spid="66"/>
                                        </p:tgtEl>
                                      </p:cBhvr>
                                    </p:animEffect>
                                  </p:childTnLst>
                                </p:cTn>
                              </p:par>
                              <p:par>
                                <p:cTn id="103" presetID="9" presetClass="emph" presetSubtype="0" nodeType="withEffect">
                                  <p:stCondLst>
                                    <p:cond delay="0"/>
                                  </p:stCondLst>
                                  <p:childTnLst>
                                    <p:set>
                                      <p:cBhvr rctx="PPT">
                                        <p:cTn id="104" dur="indefinite"/>
                                        <p:tgtEl>
                                          <p:spTgt spid="69"/>
                                        </p:tgtEl>
                                        <p:attrNameLst>
                                          <p:attrName>style.opacity</p:attrName>
                                        </p:attrNameLst>
                                      </p:cBhvr>
                                      <p:to>
                                        <p:strVal val="0.25"/>
                                      </p:to>
                                    </p:set>
                                    <p:animEffect filter="image" prLst="opacity: 0.25">
                                      <p:cBhvr rctx="IE">
                                        <p:cTn id="105" dur="indefinite"/>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p:bldP spid="15" grpId="0"/>
      <p:bldP spid="32" grpId="0"/>
      <p:bldP spid="32" grpId="1"/>
      <p:bldP spid="66" grpId="0"/>
      <p:bldP spid="66" grpId="1"/>
      <p:bldP spid="68" grpId="0"/>
      <p:bldP spid="38" grpId="0"/>
      <p:bldP spid="38"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75806" y="6179069"/>
            <a:ext cx="2241383" cy="531812"/>
          </a:xfrm>
          <a:prstGeom prst="rect">
            <a:avLst/>
          </a:prstGeom>
          <a:noFill/>
        </p:spPr>
        <p:txBody>
          <a:bodyPr wrap="none" rtlCol="0">
            <a:spAutoFit/>
          </a:bodyPr>
          <a:lstStyle/>
          <a:p>
            <a:r>
              <a:rPr lang="en-US" sz="2856" b="1" dirty="0">
                <a:solidFill>
                  <a:srgbClr val="FFFFFF"/>
                </a:solidFill>
              </a:rPr>
              <a:t>ASTA</a:t>
            </a:r>
            <a:r>
              <a:rPr lang="en-US" sz="2856" dirty="0">
                <a:solidFill>
                  <a:srgbClr val="FFFFFF"/>
                </a:solidFill>
              </a:rPr>
              <a:t> </a:t>
            </a:r>
            <a:r>
              <a:rPr lang="en-US" sz="2856" dirty="0" smtClean="0">
                <a:solidFill>
                  <a:srgbClr val="FFFFFF"/>
                </a:solidFill>
              </a:rPr>
              <a:t>thread</a:t>
            </a:r>
            <a:endParaRPr lang="en-US" sz="2856" dirty="0">
              <a:solidFill>
                <a:srgbClr val="FFFFFF"/>
              </a:solidFill>
            </a:endParaRPr>
          </a:p>
        </p:txBody>
      </p:sp>
      <p:cxnSp>
        <p:nvCxnSpPr>
          <p:cNvPr id="6" name="Straight Connector 5"/>
          <p:cNvCxnSpPr/>
          <p:nvPr/>
        </p:nvCxnSpPr>
        <p:spPr>
          <a:xfrm flipV="1">
            <a:off x="6394508" y="5621619"/>
            <a:ext cx="0" cy="621736"/>
          </a:xfrm>
          <a:prstGeom prst="line">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4035058" y="4458282"/>
            <a:ext cx="2359451"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035058" y="4009644"/>
            <a:ext cx="1680525" cy="374846"/>
          </a:xfrm>
          <a:prstGeom prst="rect">
            <a:avLst/>
          </a:prstGeom>
          <a:noFill/>
        </p:spPr>
        <p:txBody>
          <a:bodyPr wrap="none" rtlCol="0">
            <a:spAutoFit/>
          </a:bodyPr>
          <a:lstStyle/>
          <a:p>
            <a:r>
              <a:rPr lang="en-US" sz="1836" dirty="0">
                <a:solidFill>
                  <a:srgbClr val="FFFFFF"/>
                </a:solidFill>
              </a:rPr>
              <a:t>Dispatch </a:t>
            </a:r>
            <a:r>
              <a:rPr lang="en-US" sz="1836" dirty="0" smtClean="0">
                <a:solidFill>
                  <a:srgbClr val="FFFFFF"/>
                </a:solidFill>
              </a:rPr>
              <a:t>call </a:t>
            </a:r>
            <a:r>
              <a:rPr lang="en-US" sz="1836" dirty="0">
                <a:solidFill>
                  <a:srgbClr val="FFFFFF"/>
                </a:solidFill>
              </a:rPr>
              <a:t>1</a:t>
            </a:r>
          </a:p>
        </p:txBody>
      </p:sp>
      <p:sp>
        <p:nvSpPr>
          <p:cNvPr id="15" name="Title 1"/>
          <p:cNvSpPr>
            <a:spLocks noGrp="1"/>
          </p:cNvSpPr>
          <p:nvPr>
            <p:ph type="title"/>
          </p:nvPr>
        </p:nvSpPr>
        <p:spPr>
          <a:xfrm>
            <a:off x="206374" y="262714"/>
            <a:ext cx="11955463" cy="1165754"/>
          </a:xfrm>
        </p:spPr>
        <p:txBody>
          <a:bodyPr>
            <a:normAutofit/>
          </a:bodyPr>
          <a:lstStyle/>
          <a:p>
            <a:r>
              <a:rPr lang="en-US" dirty="0" smtClean="0"/>
              <a:t>Windows Store App STA – no </a:t>
            </a:r>
            <a:r>
              <a:rPr lang="en-US" dirty="0"/>
              <a:t>r</a:t>
            </a:r>
            <a:r>
              <a:rPr lang="en-US" dirty="0" smtClean="0"/>
              <a:t>eentrancy</a:t>
            </a:r>
            <a:endParaRPr lang="en-US" dirty="0"/>
          </a:p>
        </p:txBody>
      </p:sp>
      <p:cxnSp>
        <p:nvCxnSpPr>
          <p:cNvPr id="21" name="Straight Connector 20"/>
          <p:cNvCxnSpPr/>
          <p:nvPr/>
        </p:nvCxnSpPr>
        <p:spPr>
          <a:xfrm flipV="1">
            <a:off x="6394508" y="3836546"/>
            <a:ext cx="0" cy="621736"/>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grpSp>
        <p:nvGrpSpPr>
          <p:cNvPr id="23" name="Group 22"/>
          <p:cNvGrpSpPr/>
          <p:nvPr/>
        </p:nvGrpSpPr>
        <p:grpSpPr>
          <a:xfrm>
            <a:off x="5994383" y="4799828"/>
            <a:ext cx="824209" cy="824209"/>
            <a:chOff x="1676400" y="3553691"/>
            <a:chExt cx="1274618" cy="1274618"/>
          </a:xfrm>
        </p:grpSpPr>
        <p:sp>
          <p:nvSpPr>
            <p:cNvPr id="24" name="Rectangle 23"/>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25" name="Curved Left Arrow 24"/>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26" name="Curved Left Arrow 25"/>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28" name="Straight Connector 27"/>
          <p:cNvCxnSpPr/>
          <p:nvPr/>
        </p:nvCxnSpPr>
        <p:spPr>
          <a:xfrm flipV="1">
            <a:off x="6394508" y="4458282"/>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6440697" y="3836546"/>
            <a:ext cx="1478219"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598022" y="3409103"/>
            <a:ext cx="1587038" cy="374846"/>
          </a:xfrm>
          <a:prstGeom prst="rect">
            <a:avLst/>
          </a:prstGeom>
          <a:noFill/>
        </p:spPr>
        <p:txBody>
          <a:bodyPr wrap="none" rtlCol="0">
            <a:spAutoFit/>
          </a:bodyPr>
          <a:lstStyle/>
          <a:p>
            <a:r>
              <a:rPr lang="en-US" sz="1836" dirty="0">
                <a:solidFill>
                  <a:srgbClr val="FFFFFF"/>
                </a:solidFill>
              </a:rPr>
              <a:t>Outgoing </a:t>
            </a:r>
            <a:r>
              <a:rPr lang="en-US" sz="1836" dirty="0" smtClean="0">
                <a:solidFill>
                  <a:srgbClr val="FFFFFF"/>
                </a:solidFill>
              </a:rPr>
              <a:t>call</a:t>
            </a:r>
            <a:endParaRPr lang="en-US" sz="1836" dirty="0">
              <a:solidFill>
                <a:srgbClr val="FFFFFF"/>
              </a:solidFill>
            </a:endParaRPr>
          </a:p>
        </p:txBody>
      </p:sp>
      <p:cxnSp>
        <p:nvCxnSpPr>
          <p:cNvPr id="43" name="Straight Connector 42"/>
          <p:cNvCxnSpPr/>
          <p:nvPr/>
        </p:nvCxnSpPr>
        <p:spPr>
          <a:xfrm flipV="1">
            <a:off x="6394508" y="3421062"/>
            <a:ext cx="1" cy="427442"/>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grpSp>
        <p:nvGrpSpPr>
          <p:cNvPr id="58" name="Group 57"/>
          <p:cNvGrpSpPr/>
          <p:nvPr/>
        </p:nvGrpSpPr>
        <p:grpSpPr>
          <a:xfrm>
            <a:off x="5982404" y="2546036"/>
            <a:ext cx="824209" cy="824209"/>
            <a:chOff x="1676400" y="3553691"/>
            <a:chExt cx="1274618" cy="1274618"/>
          </a:xfrm>
        </p:grpSpPr>
        <p:sp>
          <p:nvSpPr>
            <p:cNvPr id="59" name="Rectangle 58"/>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60" name="Curved Left Arrow 59"/>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61" name="Curved Left Arrow 60"/>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69" name="Straight Connector 68"/>
          <p:cNvCxnSpPr/>
          <p:nvPr/>
        </p:nvCxnSpPr>
        <p:spPr>
          <a:xfrm flipV="1">
            <a:off x="6394508" y="2248183"/>
            <a:ext cx="0" cy="310868"/>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a:off x="6432620" y="2290089"/>
            <a:ext cx="1478219" cy="0"/>
          </a:xfrm>
          <a:prstGeom prst="line">
            <a:avLst/>
          </a:prstGeom>
          <a:ln w="57150">
            <a:solidFill>
              <a:schemeClr val="accent5">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605543" y="1588986"/>
            <a:ext cx="1587038" cy="657359"/>
          </a:xfrm>
          <a:prstGeom prst="rect">
            <a:avLst/>
          </a:prstGeom>
          <a:noFill/>
        </p:spPr>
        <p:txBody>
          <a:bodyPr wrap="none" rtlCol="0">
            <a:spAutoFit/>
          </a:bodyPr>
          <a:lstStyle/>
          <a:p>
            <a:r>
              <a:rPr lang="en-US" sz="1836" dirty="0">
                <a:solidFill>
                  <a:srgbClr val="FFFFFF"/>
                </a:solidFill>
              </a:rPr>
              <a:t>Outgoing </a:t>
            </a:r>
            <a:r>
              <a:rPr lang="en-US" sz="1836" dirty="0" smtClean="0">
                <a:solidFill>
                  <a:srgbClr val="FFFFFF"/>
                </a:solidFill>
              </a:rPr>
              <a:t>call</a:t>
            </a:r>
            <a:endParaRPr lang="en-US" sz="1836" dirty="0">
              <a:solidFill>
                <a:srgbClr val="FFFFFF"/>
              </a:solidFill>
            </a:endParaRPr>
          </a:p>
          <a:p>
            <a:r>
              <a:rPr lang="en-US" sz="1836" dirty="0">
                <a:solidFill>
                  <a:srgbClr val="FFFFFF"/>
                </a:solidFill>
              </a:rPr>
              <a:t>c</a:t>
            </a:r>
            <a:r>
              <a:rPr lang="en-US" sz="1836" dirty="0" smtClean="0">
                <a:solidFill>
                  <a:srgbClr val="FFFFFF"/>
                </a:solidFill>
              </a:rPr>
              <a:t>ompletes</a:t>
            </a:r>
            <a:endParaRPr lang="en-US" sz="1836" dirty="0">
              <a:solidFill>
                <a:srgbClr val="FFFFFF"/>
              </a:solidFill>
            </a:endParaRPr>
          </a:p>
        </p:txBody>
      </p:sp>
      <p:cxnSp>
        <p:nvCxnSpPr>
          <p:cNvPr id="42" name="Straight Connector 41"/>
          <p:cNvCxnSpPr/>
          <p:nvPr/>
        </p:nvCxnSpPr>
        <p:spPr>
          <a:xfrm flipV="1">
            <a:off x="6394508" y="1889794"/>
            <a:ext cx="0" cy="358389"/>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6" name="Straight Connector 45"/>
          <p:cNvCxnSpPr/>
          <p:nvPr/>
        </p:nvCxnSpPr>
        <p:spPr>
          <a:xfrm>
            <a:off x="3891605" y="1918584"/>
            <a:ext cx="2497416" cy="0"/>
          </a:xfrm>
          <a:prstGeom prst="line">
            <a:avLst/>
          </a:prstGeom>
          <a:ln w="57150">
            <a:solidFill>
              <a:schemeClr val="accent5">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4035058" y="1466025"/>
            <a:ext cx="1891608" cy="374846"/>
          </a:xfrm>
          <a:prstGeom prst="rect">
            <a:avLst/>
          </a:prstGeom>
          <a:noFill/>
        </p:spPr>
        <p:txBody>
          <a:bodyPr wrap="none" rtlCol="0">
            <a:spAutoFit/>
          </a:bodyPr>
          <a:lstStyle/>
          <a:p>
            <a:r>
              <a:rPr lang="en-US" sz="1836" dirty="0">
                <a:solidFill>
                  <a:srgbClr val="FFFFFF"/>
                </a:solidFill>
              </a:rPr>
              <a:t>Call 1 </a:t>
            </a:r>
            <a:r>
              <a:rPr lang="en-US" sz="1836" dirty="0" smtClean="0">
                <a:solidFill>
                  <a:srgbClr val="FFFFFF"/>
                </a:solidFill>
              </a:rPr>
              <a:t>completes</a:t>
            </a:r>
            <a:endParaRPr lang="en-US" sz="1836" dirty="0">
              <a:solidFill>
                <a:srgbClr val="FFFFFF"/>
              </a:solidFill>
            </a:endParaRPr>
          </a:p>
        </p:txBody>
      </p:sp>
      <p:sp>
        <p:nvSpPr>
          <p:cNvPr id="37" name="TextBox 36"/>
          <p:cNvSpPr txBox="1"/>
          <p:nvPr/>
        </p:nvSpPr>
        <p:spPr>
          <a:xfrm>
            <a:off x="3669941" y="4850213"/>
            <a:ext cx="2210096" cy="657359"/>
          </a:xfrm>
          <a:prstGeom prst="rect">
            <a:avLst/>
          </a:prstGeom>
          <a:noFill/>
        </p:spPr>
        <p:txBody>
          <a:bodyPr wrap="square" rtlCol="0">
            <a:spAutoFit/>
          </a:bodyPr>
          <a:lstStyle/>
          <a:p>
            <a:r>
              <a:rPr lang="en-US" sz="1836" dirty="0" smtClean="0">
                <a:solidFill>
                  <a:srgbClr val="FFFFFF"/>
                </a:solidFill>
              </a:rPr>
              <a:t>Processing input and all calls</a:t>
            </a:r>
            <a:endParaRPr lang="en-US" sz="1836" dirty="0">
              <a:solidFill>
                <a:srgbClr val="FFFFFF"/>
              </a:solidFill>
            </a:endParaRPr>
          </a:p>
        </p:txBody>
      </p:sp>
      <p:sp>
        <p:nvSpPr>
          <p:cNvPr id="38" name="TextBox 37"/>
          <p:cNvSpPr txBox="1"/>
          <p:nvPr/>
        </p:nvSpPr>
        <p:spPr>
          <a:xfrm>
            <a:off x="3669941" y="2711774"/>
            <a:ext cx="2210096" cy="657359"/>
          </a:xfrm>
          <a:prstGeom prst="rect">
            <a:avLst/>
          </a:prstGeom>
          <a:noFill/>
        </p:spPr>
        <p:txBody>
          <a:bodyPr wrap="square" rtlCol="0">
            <a:spAutoFit/>
          </a:bodyPr>
          <a:lstStyle/>
          <a:p>
            <a:r>
              <a:rPr lang="en-US" sz="1836" dirty="0" smtClean="0">
                <a:solidFill>
                  <a:srgbClr val="FFFFFF"/>
                </a:solidFill>
              </a:rPr>
              <a:t>Processing input and related calls</a:t>
            </a:r>
            <a:endParaRPr lang="en-US" sz="1836" dirty="0">
              <a:solidFill>
                <a:srgbClr val="FFFFFF"/>
              </a:solidFill>
            </a:endParaRPr>
          </a:p>
        </p:txBody>
      </p:sp>
    </p:spTree>
    <p:extLst>
      <p:ext uri="{BB962C8B-B14F-4D97-AF65-F5344CB8AC3E}">
        <p14:creationId xmlns:p14="http://schemas.microsoft.com/office/powerpoint/2010/main" val="17404003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down)">
                                      <p:cBhvr>
                                        <p:cTn id="20" dur="500"/>
                                        <p:tgtEl>
                                          <p:spTgt spid="23"/>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down)">
                                      <p:cBhvr>
                                        <p:cTn id="23" dur="500"/>
                                        <p:tgtEl>
                                          <p:spTgt spid="3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left)">
                                      <p:cBhvr>
                                        <p:cTn id="28" dur="500"/>
                                        <p:tgtEl>
                                          <p:spTgt spid="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par>
                                <p:cTn id="32" presetID="22" presetClass="entr" presetSubtype="4" fill="hold"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down)">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wipe(down)">
                                      <p:cBhvr>
                                        <p:cTn id="39" dur="500"/>
                                        <p:tgtEl>
                                          <p:spTgt spid="21"/>
                                        </p:tgtEl>
                                      </p:cBhvr>
                                    </p:animEffect>
                                  </p:childTnLst>
                                </p:cTn>
                              </p:par>
                              <p:par>
                                <p:cTn id="40" presetID="22" presetClass="entr" presetSubtype="8" fill="hold" nodeType="with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left)">
                                      <p:cBhvr>
                                        <p:cTn id="42" dur="500"/>
                                        <p:tgtEl>
                                          <p:spTgt spid="30"/>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left)">
                                      <p:cBhvr>
                                        <p:cTn id="45" dur="500"/>
                                        <p:tgtEl>
                                          <p:spTgt spid="3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nodeType="clickEffect">
                                  <p:stCondLst>
                                    <p:cond delay="0"/>
                                  </p:stCondLst>
                                  <p:childTnLst>
                                    <p:set>
                                      <p:cBhvr>
                                        <p:cTn id="49" dur="1" fill="hold">
                                          <p:stCondLst>
                                            <p:cond delay="0"/>
                                          </p:stCondLst>
                                        </p:cTn>
                                        <p:tgtEl>
                                          <p:spTgt spid="43"/>
                                        </p:tgtEl>
                                        <p:attrNameLst>
                                          <p:attrName>style.visibility</p:attrName>
                                        </p:attrNameLst>
                                      </p:cBhvr>
                                      <p:to>
                                        <p:strVal val="visible"/>
                                      </p:to>
                                    </p:set>
                                    <p:animEffect transition="in" filter="wipe(down)">
                                      <p:cBhvr>
                                        <p:cTn id="50" dur="500"/>
                                        <p:tgtEl>
                                          <p:spTgt spid="43"/>
                                        </p:tgtEl>
                                      </p:cBhvr>
                                    </p:animEffect>
                                  </p:childTnLst>
                                </p:cTn>
                              </p:par>
                              <p:par>
                                <p:cTn id="51" presetID="22" presetClass="entr" presetSubtype="4" fill="hold" nodeType="withEffect">
                                  <p:stCondLst>
                                    <p:cond delay="0"/>
                                  </p:stCondLst>
                                  <p:childTnLst>
                                    <p:set>
                                      <p:cBhvr>
                                        <p:cTn id="52" dur="1" fill="hold">
                                          <p:stCondLst>
                                            <p:cond delay="0"/>
                                          </p:stCondLst>
                                        </p:cTn>
                                        <p:tgtEl>
                                          <p:spTgt spid="58"/>
                                        </p:tgtEl>
                                        <p:attrNameLst>
                                          <p:attrName>style.visibility</p:attrName>
                                        </p:attrNameLst>
                                      </p:cBhvr>
                                      <p:to>
                                        <p:strVal val="visible"/>
                                      </p:to>
                                    </p:set>
                                    <p:animEffect transition="in" filter="wipe(down)">
                                      <p:cBhvr>
                                        <p:cTn id="53" dur="500"/>
                                        <p:tgtEl>
                                          <p:spTgt spid="58"/>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38"/>
                                        </p:tgtEl>
                                        <p:attrNameLst>
                                          <p:attrName>style.visibility</p:attrName>
                                        </p:attrNameLst>
                                      </p:cBhvr>
                                      <p:to>
                                        <p:strVal val="visible"/>
                                      </p:to>
                                    </p:set>
                                    <p:animEffect transition="in" filter="wipe(down)">
                                      <p:cBhvr>
                                        <p:cTn id="56" dur="500"/>
                                        <p:tgtEl>
                                          <p:spTgt spid="3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2" fill="hold" grpId="0" nodeType="click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right)">
                                      <p:cBhvr>
                                        <p:cTn id="61" dur="500"/>
                                        <p:tgtEl>
                                          <p:spTgt spid="40"/>
                                        </p:tgtEl>
                                      </p:cBhvr>
                                    </p:animEffect>
                                  </p:childTnLst>
                                </p:cTn>
                              </p:par>
                              <p:par>
                                <p:cTn id="62" presetID="22" presetClass="entr" presetSubtype="2" fill="hold" nodeType="withEffect">
                                  <p:stCondLst>
                                    <p:cond delay="0"/>
                                  </p:stCondLst>
                                  <p:childTnLst>
                                    <p:set>
                                      <p:cBhvr>
                                        <p:cTn id="63" dur="1" fill="hold">
                                          <p:stCondLst>
                                            <p:cond delay="0"/>
                                          </p:stCondLst>
                                        </p:cTn>
                                        <p:tgtEl>
                                          <p:spTgt spid="39"/>
                                        </p:tgtEl>
                                        <p:attrNameLst>
                                          <p:attrName>style.visibility</p:attrName>
                                        </p:attrNameLst>
                                      </p:cBhvr>
                                      <p:to>
                                        <p:strVal val="visible"/>
                                      </p:to>
                                    </p:set>
                                    <p:animEffect transition="in" filter="wipe(right)">
                                      <p:cBhvr>
                                        <p:cTn id="64" dur="500"/>
                                        <p:tgtEl>
                                          <p:spTgt spid="39"/>
                                        </p:tgtEl>
                                      </p:cBhvr>
                                    </p:animEffect>
                                  </p:childTnLst>
                                </p:cTn>
                              </p:par>
                              <p:par>
                                <p:cTn id="65" presetID="22" presetClass="entr" presetSubtype="4" fill="hold" nodeType="withEffect">
                                  <p:stCondLst>
                                    <p:cond delay="0"/>
                                  </p:stCondLst>
                                  <p:childTnLst>
                                    <p:set>
                                      <p:cBhvr>
                                        <p:cTn id="66" dur="1" fill="hold">
                                          <p:stCondLst>
                                            <p:cond delay="0"/>
                                          </p:stCondLst>
                                        </p:cTn>
                                        <p:tgtEl>
                                          <p:spTgt spid="69"/>
                                        </p:tgtEl>
                                        <p:attrNameLst>
                                          <p:attrName>style.visibility</p:attrName>
                                        </p:attrNameLst>
                                      </p:cBhvr>
                                      <p:to>
                                        <p:strVal val="visible"/>
                                      </p:to>
                                    </p:set>
                                    <p:animEffect transition="in" filter="wipe(down)">
                                      <p:cBhvr>
                                        <p:cTn id="67" dur="500"/>
                                        <p:tgtEl>
                                          <p:spTgt spid="6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nodeType="click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wipe(down)">
                                      <p:cBhvr>
                                        <p:cTn id="72" dur="500"/>
                                        <p:tgtEl>
                                          <p:spTgt spid="42"/>
                                        </p:tgtEl>
                                      </p:cBhvr>
                                    </p:animEffect>
                                  </p:childTnLst>
                                </p:cTn>
                              </p:par>
                              <p:par>
                                <p:cTn id="73" presetID="22" presetClass="entr" presetSubtype="2" fill="hold" nodeType="withEffect">
                                  <p:stCondLst>
                                    <p:cond delay="0"/>
                                  </p:stCondLst>
                                  <p:childTnLst>
                                    <p:set>
                                      <p:cBhvr>
                                        <p:cTn id="74" dur="1" fill="hold">
                                          <p:stCondLst>
                                            <p:cond delay="0"/>
                                          </p:stCondLst>
                                        </p:cTn>
                                        <p:tgtEl>
                                          <p:spTgt spid="46"/>
                                        </p:tgtEl>
                                        <p:attrNameLst>
                                          <p:attrName>style.visibility</p:attrName>
                                        </p:attrNameLst>
                                      </p:cBhvr>
                                      <p:to>
                                        <p:strVal val="visible"/>
                                      </p:to>
                                    </p:set>
                                    <p:animEffect transition="in" filter="wipe(right)">
                                      <p:cBhvr>
                                        <p:cTn id="75" dur="500"/>
                                        <p:tgtEl>
                                          <p:spTgt spid="46"/>
                                        </p:tgtEl>
                                      </p:cBhvr>
                                    </p:animEffect>
                                  </p:childTnLst>
                                </p:cTn>
                              </p:par>
                              <p:par>
                                <p:cTn id="76" presetID="22" presetClass="entr" presetSubtype="2" fill="hold" grpId="0" nodeType="withEffect">
                                  <p:stCondLst>
                                    <p:cond delay="0"/>
                                  </p:stCondLst>
                                  <p:childTnLst>
                                    <p:set>
                                      <p:cBhvr>
                                        <p:cTn id="77" dur="1" fill="hold">
                                          <p:stCondLst>
                                            <p:cond delay="0"/>
                                          </p:stCondLst>
                                        </p:cTn>
                                        <p:tgtEl>
                                          <p:spTgt spid="47"/>
                                        </p:tgtEl>
                                        <p:attrNameLst>
                                          <p:attrName>style.visibility</p:attrName>
                                        </p:attrNameLst>
                                      </p:cBhvr>
                                      <p:to>
                                        <p:strVal val="visible"/>
                                      </p:to>
                                    </p:set>
                                    <p:animEffect transition="in" filter="wipe(right)">
                                      <p:cBhvr>
                                        <p:cTn id="78"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5" grpId="0"/>
      <p:bldP spid="32" grpId="0"/>
      <p:bldP spid="40" grpId="0"/>
      <p:bldP spid="47" grpId="0"/>
      <p:bldP spid="37" grpId="0"/>
      <p:bldP spid="3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46132" y="6251022"/>
            <a:ext cx="2241383" cy="531812"/>
          </a:xfrm>
          <a:prstGeom prst="rect">
            <a:avLst/>
          </a:prstGeom>
          <a:noFill/>
        </p:spPr>
        <p:txBody>
          <a:bodyPr wrap="none" rtlCol="0">
            <a:spAutoFit/>
          </a:bodyPr>
          <a:lstStyle/>
          <a:p>
            <a:r>
              <a:rPr lang="en-US" sz="2856" b="1" dirty="0">
                <a:solidFill>
                  <a:srgbClr val="FFFFFF"/>
                </a:solidFill>
              </a:rPr>
              <a:t>ASTA</a:t>
            </a:r>
            <a:r>
              <a:rPr lang="en-US" sz="2856" dirty="0">
                <a:solidFill>
                  <a:srgbClr val="FFFFFF"/>
                </a:solidFill>
              </a:rPr>
              <a:t> </a:t>
            </a:r>
            <a:r>
              <a:rPr lang="en-US" sz="2856" dirty="0" smtClean="0">
                <a:solidFill>
                  <a:srgbClr val="FFFFFF"/>
                </a:solidFill>
              </a:rPr>
              <a:t>thread</a:t>
            </a:r>
            <a:endParaRPr lang="en-US" sz="2856" dirty="0">
              <a:solidFill>
                <a:srgbClr val="FFFFFF"/>
              </a:solidFill>
            </a:endParaRPr>
          </a:p>
        </p:txBody>
      </p:sp>
      <p:cxnSp>
        <p:nvCxnSpPr>
          <p:cNvPr id="6" name="Straight Connector 5"/>
          <p:cNvCxnSpPr/>
          <p:nvPr/>
        </p:nvCxnSpPr>
        <p:spPr>
          <a:xfrm flipV="1">
            <a:off x="7467671" y="5693572"/>
            <a:ext cx="0" cy="621736"/>
          </a:xfrm>
          <a:prstGeom prst="line">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a:off x="4956048" y="4965192"/>
            <a:ext cx="2496312"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327970" y="4766862"/>
            <a:ext cx="1680525" cy="374846"/>
          </a:xfrm>
          <a:prstGeom prst="rect">
            <a:avLst/>
          </a:prstGeom>
          <a:noFill/>
        </p:spPr>
        <p:txBody>
          <a:bodyPr wrap="none" rtlCol="0">
            <a:spAutoFit/>
          </a:bodyPr>
          <a:lstStyle/>
          <a:p>
            <a:r>
              <a:rPr lang="en-US" sz="1836" dirty="0">
                <a:solidFill>
                  <a:srgbClr val="FFFFFF"/>
                </a:solidFill>
              </a:rPr>
              <a:t>Dispatch </a:t>
            </a:r>
            <a:r>
              <a:rPr lang="en-US" sz="1836" dirty="0" smtClean="0">
                <a:solidFill>
                  <a:srgbClr val="FFFFFF"/>
                </a:solidFill>
              </a:rPr>
              <a:t>call </a:t>
            </a:r>
            <a:r>
              <a:rPr lang="en-US" sz="1836" dirty="0">
                <a:solidFill>
                  <a:srgbClr val="FFFFFF"/>
                </a:solidFill>
              </a:rPr>
              <a:t>1</a:t>
            </a:r>
          </a:p>
        </p:txBody>
      </p:sp>
      <p:sp>
        <p:nvSpPr>
          <p:cNvPr id="15" name="Title 1"/>
          <p:cNvSpPr>
            <a:spLocks noGrp="1"/>
          </p:cNvSpPr>
          <p:nvPr>
            <p:ph type="title"/>
          </p:nvPr>
        </p:nvSpPr>
        <p:spPr>
          <a:xfrm>
            <a:off x="273671" y="280105"/>
            <a:ext cx="11888165" cy="1165754"/>
          </a:xfrm>
        </p:spPr>
        <p:txBody>
          <a:bodyPr>
            <a:normAutofit/>
          </a:bodyPr>
          <a:lstStyle/>
          <a:p>
            <a:r>
              <a:rPr lang="en-US" dirty="0" smtClean="0"/>
              <a:t>Windows Store </a:t>
            </a:r>
            <a:r>
              <a:rPr lang="en-US" dirty="0"/>
              <a:t>A</a:t>
            </a:r>
            <a:r>
              <a:rPr lang="en-US" dirty="0" smtClean="0"/>
              <a:t>pp STA – no </a:t>
            </a:r>
            <a:r>
              <a:rPr lang="en-US" dirty="0"/>
              <a:t>r</a:t>
            </a:r>
            <a:r>
              <a:rPr lang="en-US" dirty="0" smtClean="0"/>
              <a:t>eentrancy</a:t>
            </a:r>
            <a:endParaRPr lang="en-US" dirty="0"/>
          </a:p>
        </p:txBody>
      </p:sp>
      <p:cxnSp>
        <p:nvCxnSpPr>
          <p:cNvPr id="21" name="Straight Connector 20"/>
          <p:cNvCxnSpPr/>
          <p:nvPr/>
        </p:nvCxnSpPr>
        <p:spPr>
          <a:xfrm flipV="1">
            <a:off x="7467671" y="4643418"/>
            <a:ext cx="0" cy="310868"/>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grpSp>
        <p:nvGrpSpPr>
          <p:cNvPr id="23" name="Group 22"/>
          <p:cNvGrpSpPr/>
          <p:nvPr/>
        </p:nvGrpSpPr>
        <p:grpSpPr>
          <a:xfrm>
            <a:off x="7234430" y="5261750"/>
            <a:ext cx="431823" cy="431823"/>
            <a:chOff x="1676400" y="3553691"/>
            <a:chExt cx="1274618" cy="1274618"/>
          </a:xfrm>
        </p:grpSpPr>
        <p:sp>
          <p:nvSpPr>
            <p:cNvPr id="24" name="Rectangle 23"/>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25" name="Curved Left Arrow 24"/>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26" name="Curved Left Arrow 25"/>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28" name="Straight Connector 27"/>
          <p:cNvCxnSpPr/>
          <p:nvPr/>
        </p:nvCxnSpPr>
        <p:spPr>
          <a:xfrm flipV="1">
            <a:off x="7467671" y="4954285"/>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a:off x="7482757" y="4690872"/>
            <a:ext cx="1478219"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8959388" y="4493954"/>
            <a:ext cx="1587038" cy="374846"/>
          </a:xfrm>
          <a:prstGeom prst="rect">
            <a:avLst/>
          </a:prstGeom>
          <a:noFill/>
        </p:spPr>
        <p:txBody>
          <a:bodyPr wrap="none" rtlCol="0">
            <a:spAutoFit/>
          </a:bodyPr>
          <a:lstStyle/>
          <a:p>
            <a:r>
              <a:rPr lang="en-US" sz="1836" dirty="0">
                <a:solidFill>
                  <a:srgbClr val="FFFFFF"/>
                </a:solidFill>
              </a:rPr>
              <a:t>Outgoing </a:t>
            </a:r>
            <a:r>
              <a:rPr lang="en-US" sz="1836" dirty="0" smtClean="0">
                <a:solidFill>
                  <a:srgbClr val="FFFFFF"/>
                </a:solidFill>
              </a:rPr>
              <a:t>call</a:t>
            </a:r>
            <a:endParaRPr lang="en-US" sz="1836" dirty="0">
              <a:solidFill>
                <a:srgbClr val="FFFFFF"/>
              </a:solidFill>
            </a:endParaRPr>
          </a:p>
        </p:txBody>
      </p:sp>
      <p:cxnSp>
        <p:nvCxnSpPr>
          <p:cNvPr id="39" name="Straight Connector 38"/>
          <p:cNvCxnSpPr/>
          <p:nvPr/>
        </p:nvCxnSpPr>
        <p:spPr>
          <a:xfrm>
            <a:off x="7482757" y="4095209"/>
            <a:ext cx="1478219" cy="0"/>
          </a:xfrm>
          <a:prstGeom prst="line">
            <a:avLst/>
          </a:prstGeom>
          <a:ln w="57150">
            <a:solidFill>
              <a:schemeClr val="accent5">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8989243" y="3908501"/>
            <a:ext cx="2715394" cy="374846"/>
          </a:xfrm>
          <a:prstGeom prst="rect">
            <a:avLst/>
          </a:prstGeom>
          <a:noFill/>
        </p:spPr>
        <p:txBody>
          <a:bodyPr wrap="square" rtlCol="0">
            <a:spAutoFit/>
          </a:bodyPr>
          <a:lstStyle/>
          <a:p>
            <a:r>
              <a:rPr lang="en-US" sz="1836" dirty="0">
                <a:solidFill>
                  <a:srgbClr val="FFFFFF"/>
                </a:solidFill>
              </a:rPr>
              <a:t>Outgoing c</a:t>
            </a:r>
            <a:r>
              <a:rPr lang="en-US" sz="1836" dirty="0" smtClean="0">
                <a:solidFill>
                  <a:srgbClr val="FFFFFF"/>
                </a:solidFill>
              </a:rPr>
              <a:t>all completes</a:t>
            </a:r>
            <a:endParaRPr lang="en-US" sz="1836" dirty="0">
              <a:solidFill>
                <a:srgbClr val="FFFFFF"/>
              </a:solidFill>
            </a:endParaRPr>
          </a:p>
        </p:txBody>
      </p:sp>
      <p:cxnSp>
        <p:nvCxnSpPr>
          <p:cNvPr id="46" name="Straight Connector 45"/>
          <p:cNvCxnSpPr/>
          <p:nvPr/>
        </p:nvCxnSpPr>
        <p:spPr>
          <a:xfrm>
            <a:off x="4956048" y="3895344"/>
            <a:ext cx="2497416" cy="0"/>
          </a:xfrm>
          <a:prstGeom prst="line">
            <a:avLst/>
          </a:prstGeom>
          <a:ln w="57150">
            <a:solidFill>
              <a:schemeClr val="accent5">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116887" y="3690773"/>
            <a:ext cx="1891608" cy="374846"/>
          </a:xfrm>
          <a:prstGeom prst="rect">
            <a:avLst/>
          </a:prstGeom>
          <a:noFill/>
        </p:spPr>
        <p:txBody>
          <a:bodyPr wrap="none" rtlCol="0">
            <a:spAutoFit/>
          </a:bodyPr>
          <a:lstStyle/>
          <a:p>
            <a:r>
              <a:rPr lang="en-US" sz="1836" dirty="0">
                <a:solidFill>
                  <a:srgbClr val="FFFFFF"/>
                </a:solidFill>
              </a:rPr>
              <a:t>Call 1 </a:t>
            </a:r>
            <a:r>
              <a:rPr lang="en-US" sz="1836" dirty="0" smtClean="0">
                <a:solidFill>
                  <a:srgbClr val="FFFFFF"/>
                </a:solidFill>
              </a:rPr>
              <a:t>completes</a:t>
            </a:r>
            <a:endParaRPr lang="en-US" sz="1836" dirty="0">
              <a:solidFill>
                <a:srgbClr val="FFFFFF"/>
              </a:solidFill>
            </a:endParaRPr>
          </a:p>
        </p:txBody>
      </p:sp>
      <p:cxnSp>
        <p:nvCxnSpPr>
          <p:cNvPr id="37" name="Straight Connector 36"/>
          <p:cNvCxnSpPr/>
          <p:nvPr/>
        </p:nvCxnSpPr>
        <p:spPr>
          <a:xfrm>
            <a:off x="4956048" y="2843784"/>
            <a:ext cx="2496312" cy="0"/>
          </a:xfrm>
          <a:prstGeom prst="line">
            <a:avLst/>
          </a:prstGeom>
          <a:ln w="5715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327970" y="2652509"/>
            <a:ext cx="1680525" cy="374846"/>
          </a:xfrm>
          <a:prstGeom prst="rect">
            <a:avLst/>
          </a:prstGeom>
          <a:noFill/>
        </p:spPr>
        <p:txBody>
          <a:bodyPr wrap="none" rtlCol="0">
            <a:spAutoFit/>
          </a:bodyPr>
          <a:lstStyle/>
          <a:p>
            <a:r>
              <a:rPr lang="en-US" sz="1836" dirty="0">
                <a:solidFill>
                  <a:srgbClr val="FFFFFF"/>
                </a:solidFill>
              </a:rPr>
              <a:t>Dispatch </a:t>
            </a:r>
            <a:r>
              <a:rPr lang="en-US" sz="1836" dirty="0" smtClean="0">
                <a:solidFill>
                  <a:srgbClr val="FFFFFF"/>
                </a:solidFill>
              </a:rPr>
              <a:t>call </a:t>
            </a:r>
            <a:r>
              <a:rPr lang="en-US" sz="1836" dirty="0">
                <a:solidFill>
                  <a:srgbClr val="FFFFFF"/>
                </a:solidFill>
              </a:rPr>
              <a:t>2</a:t>
            </a:r>
          </a:p>
        </p:txBody>
      </p:sp>
      <p:cxnSp>
        <p:nvCxnSpPr>
          <p:cNvPr id="41" name="Straight Connector 40"/>
          <p:cNvCxnSpPr/>
          <p:nvPr/>
        </p:nvCxnSpPr>
        <p:spPr>
          <a:xfrm flipV="1">
            <a:off x="7467671" y="2651589"/>
            <a:ext cx="0" cy="221251"/>
          </a:xfrm>
          <a:prstGeom prst="line">
            <a:avLst/>
          </a:prstGeom>
          <a:ln w="5715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7467671" y="2834302"/>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45" name="Straight Connector 44"/>
          <p:cNvCxnSpPr/>
          <p:nvPr/>
        </p:nvCxnSpPr>
        <p:spPr>
          <a:xfrm>
            <a:off x="7482757" y="2688336"/>
            <a:ext cx="1478219" cy="0"/>
          </a:xfrm>
          <a:prstGeom prst="line">
            <a:avLst/>
          </a:prstGeom>
          <a:ln w="5715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8981022" y="2496156"/>
            <a:ext cx="1587038" cy="374846"/>
          </a:xfrm>
          <a:prstGeom prst="rect">
            <a:avLst/>
          </a:prstGeom>
          <a:noFill/>
        </p:spPr>
        <p:txBody>
          <a:bodyPr wrap="none" rtlCol="0">
            <a:spAutoFit/>
          </a:bodyPr>
          <a:lstStyle/>
          <a:p>
            <a:r>
              <a:rPr lang="en-US" sz="1836" dirty="0">
                <a:solidFill>
                  <a:srgbClr val="FFFFFF"/>
                </a:solidFill>
              </a:rPr>
              <a:t>Outgoing </a:t>
            </a:r>
            <a:r>
              <a:rPr lang="en-US" sz="1836" dirty="0" smtClean="0">
                <a:solidFill>
                  <a:srgbClr val="FFFFFF"/>
                </a:solidFill>
              </a:rPr>
              <a:t>call</a:t>
            </a:r>
            <a:endParaRPr lang="en-US" sz="1836" dirty="0">
              <a:solidFill>
                <a:srgbClr val="FFFFFF"/>
              </a:solidFill>
            </a:endParaRPr>
          </a:p>
        </p:txBody>
      </p:sp>
      <p:cxnSp>
        <p:nvCxnSpPr>
          <p:cNvPr id="50" name="Straight Connector 49"/>
          <p:cNvCxnSpPr/>
          <p:nvPr/>
        </p:nvCxnSpPr>
        <p:spPr>
          <a:xfrm>
            <a:off x="7482757" y="1499616"/>
            <a:ext cx="1478219" cy="0"/>
          </a:xfrm>
          <a:prstGeom prst="line">
            <a:avLst/>
          </a:prstGeom>
          <a:ln w="57150">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8981022" y="1125906"/>
            <a:ext cx="2574821" cy="670445"/>
          </a:xfrm>
          <a:prstGeom prst="rect">
            <a:avLst/>
          </a:prstGeom>
          <a:noFill/>
        </p:spPr>
        <p:txBody>
          <a:bodyPr wrap="square" rtlCol="0">
            <a:spAutoFit/>
          </a:bodyPr>
          <a:lstStyle/>
          <a:p>
            <a:r>
              <a:rPr lang="en-US" sz="1836" dirty="0">
                <a:solidFill>
                  <a:srgbClr val="FFFFFF"/>
                </a:solidFill>
              </a:rPr>
              <a:t>Outgoing </a:t>
            </a:r>
            <a:r>
              <a:rPr lang="en-US" sz="1836" dirty="0" smtClean="0">
                <a:solidFill>
                  <a:srgbClr val="FFFFFF"/>
                </a:solidFill>
              </a:rPr>
              <a:t>call </a:t>
            </a:r>
            <a:r>
              <a:rPr lang="en-US" sz="1836" dirty="0">
                <a:solidFill>
                  <a:srgbClr val="FFFFFF"/>
                </a:solidFill>
              </a:rPr>
              <a:t>c</a:t>
            </a:r>
            <a:r>
              <a:rPr lang="en-US" sz="1836" dirty="0" smtClean="0">
                <a:solidFill>
                  <a:srgbClr val="FFFFFF"/>
                </a:solidFill>
              </a:rPr>
              <a:t>ompletes</a:t>
            </a:r>
            <a:endParaRPr lang="en-US" sz="1836" dirty="0">
              <a:solidFill>
                <a:srgbClr val="FFFFFF"/>
              </a:solidFill>
            </a:endParaRPr>
          </a:p>
        </p:txBody>
      </p:sp>
      <p:cxnSp>
        <p:nvCxnSpPr>
          <p:cNvPr id="52" name="Straight Connector 51"/>
          <p:cNvCxnSpPr/>
          <p:nvPr/>
        </p:nvCxnSpPr>
        <p:spPr>
          <a:xfrm>
            <a:off x="4956048" y="1271016"/>
            <a:ext cx="2497416" cy="0"/>
          </a:xfrm>
          <a:prstGeom prst="line">
            <a:avLst/>
          </a:prstGeom>
          <a:ln w="57150">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116887" y="1059781"/>
            <a:ext cx="1891608" cy="374846"/>
          </a:xfrm>
          <a:prstGeom prst="rect">
            <a:avLst/>
          </a:prstGeom>
          <a:noFill/>
        </p:spPr>
        <p:txBody>
          <a:bodyPr wrap="none" rtlCol="0">
            <a:spAutoFit/>
          </a:bodyPr>
          <a:lstStyle/>
          <a:p>
            <a:r>
              <a:rPr lang="en-US" sz="1836" dirty="0">
                <a:solidFill>
                  <a:srgbClr val="FFFFFF"/>
                </a:solidFill>
              </a:rPr>
              <a:t>Call 2 </a:t>
            </a:r>
            <a:r>
              <a:rPr lang="en-US" sz="1836" dirty="0" smtClean="0">
                <a:solidFill>
                  <a:srgbClr val="FFFFFF"/>
                </a:solidFill>
              </a:rPr>
              <a:t>completes</a:t>
            </a:r>
            <a:endParaRPr lang="en-US" sz="1836" dirty="0">
              <a:solidFill>
                <a:srgbClr val="FFFFFF"/>
              </a:solidFill>
            </a:endParaRPr>
          </a:p>
        </p:txBody>
      </p:sp>
      <p:grpSp>
        <p:nvGrpSpPr>
          <p:cNvPr id="42" name="Group 41"/>
          <p:cNvGrpSpPr/>
          <p:nvPr/>
        </p:nvGrpSpPr>
        <p:grpSpPr>
          <a:xfrm>
            <a:off x="7248922" y="4211595"/>
            <a:ext cx="431823" cy="431823"/>
            <a:chOff x="1676400" y="3553691"/>
            <a:chExt cx="1274618" cy="1274618"/>
          </a:xfrm>
        </p:grpSpPr>
        <p:sp>
          <p:nvSpPr>
            <p:cNvPr id="54" name="Rectangle 53"/>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55" name="Curved Left Arrow 54"/>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56" name="Curved Left Arrow 55"/>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57" name="Straight Connector 56"/>
          <p:cNvCxnSpPr/>
          <p:nvPr/>
        </p:nvCxnSpPr>
        <p:spPr>
          <a:xfrm flipV="1">
            <a:off x="7467671" y="3903941"/>
            <a:ext cx="0" cy="301752"/>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grpSp>
        <p:nvGrpSpPr>
          <p:cNvPr id="62" name="Group 61"/>
          <p:cNvGrpSpPr/>
          <p:nvPr/>
        </p:nvGrpSpPr>
        <p:grpSpPr>
          <a:xfrm>
            <a:off x="7252354" y="3145169"/>
            <a:ext cx="431823" cy="431823"/>
            <a:chOff x="1676400" y="3553691"/>
            <a:chExt cx="1274618" cy="1274618"/>
          </a:xfrm>
        </p:grpSpPr>
        <p:sp>
          <p:nvSpPr>
            <p:cNvPr id="63" name="Rectangle 62"/>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64" name="Curved Left Arrow 63"/>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65" name="Curved Left Arrow 64"/>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67" name="Straight Connector 66"/>
          <p:cNvCxnSpPr/>
          <p:nvPr/>
        </p:nvCxnSpPr>
        <p:spPr>
          <a:xfrm flipV="1">
            <a:off x="7467671" y="3597632"/>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grpSp>
        <p:nvGrpSpPr>
          <p:cNvPr id="69" name="Group 68"/>
          <p:cNvGrpSpPr/>
          <p:nvPr/>
        </p:nvGrpSpPr>
        <p:grpSpPr>
          <a:xfrm>
            <a:off x="7228942" y="2247716"/>
            <a:ext cx="431823" cy="431823"/>
            <a:chOff x="1676400" y="3553691"/>
            <a:chExt cx="1274618" cy="1274618"/>
          </a:xfrm>
        </p:grpSpPr>
        <p:sp>
          <p:nvSpPr>
            <p:cNvPr id="70" name="Rectangle 69"/>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71" name="Curved Left Arrow 70"/>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72" name="Curved Left Arrow 71"/>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73" name="Straight Connector 72"/>
          <p:cNvCxnSpPr/>
          <p:nvPr/>
        </p:nvCxnSpPr>
        <p:spPr>
          <a:xfrm flipH="1" flipV="1">
            <a:off x="7470648" y="1234440"/>
            <a:ext cx="0" cy="667512"/>
          </a:xfrm>
          <a:prstGeom prst="line">
            <a:avLst/>
          </a:prstGeom>
          <a:ln w="5715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sp>
        <p:nvSpPr>
          <p:cNvPr id="49" name="TextBox 48"/>
          <p:cNvSpPr txBox="1"/>
          <p:nvPr/>
        </p:nvSpPr>
        <p:spPr>
          <a:xfrm>
            <a:off x="4883312" y="2014050"/>
            <a:ext cx="2210096" cy="657359"/>
          </a:xfrm>
          <a:prstGeom prst="rect">
            <a:avLst/>
          </a:prstGeom>
          <a:noFill/>
        </p:spPr>
        <p:txBody>
          <a:bodyPr wrap="square" rtlCol="0">
            <a:spAutoFit/>
          </a:bodyPr>
          <a:lstStyle/>
          <a:p>
            <a:r>
              <a:rPr lang="en-US" sz="1836" dirty="0" smtClean="0">
                <a:solidFill>
                  <a:srgbClr val="FFFFFF"/>
                </a:solidFill>
              </a:rPr>
              <a:t>Processing input and related calls</a:t>
            </a:r>
            <a:endParaRPr lang="en-US" sz="1836" dirty="0">
              <a:solidFill>
                <a:srgbClr val="FFFFFF"/>
              </a:solidFill>
            </a:endParaRPr>
          </a:p>
        </p:txBody>
      </p:sp>
      <p:sp>
        <p:nvSpPr>
          <p:cNvPr id="58" name="TextBox 57"/>
          <p:cNvSpPr txBox="1"/>
          <p:nvPr/>
        </p:nvSpPr>
        <p:spPr>
          <a:xfrm>
            <a:off x="4883312" y="3016085"/>
            <a:ext cx="2210096" cy="657359"/>
          </a:xfrm>
          <a:prstGeom prst="rect">
            <a:avLst/>
          </a:prstGeom>
          <a:noFill/>
        </p:spPr>
        <p:txBody>
          <a:bodyPr wrap="square" rtlCol="0">
            <a:spAutoFit/>
          </a:bodyPr>
          <a:lstStyle/>
          <a:p>
            <a:r>
              <a:rPr lang="en-US" sz="1836" dirty="0" smtClean="0">
                <a:solidFill>
                  <a:srgbClr val="FFFFFF"/>
                </a:solidFill>
              </a:rPr>
              <a:t>Processing input and all calls</a:t>
            </a:r>
            <a:endParaRPr lang="en-US" sz="1836" dirty="0">
              <a:solidFill>
                <a:srgbClr val="FFFFFF"/>
              </a:solidFill>
            </a:endParaRPr>
          </a:p>
        </p:txBody>
      </p:sp>
      <p:sp>
        <p:nvSpPr>
          <p:cNvPr id="59" name="TextBox 58"/>
          <p:cNvSpPr txBox="1"/>
          <p:nvPr/>
        </p:nvSpPr>
        <p:spPr>
          <a:xfrm>
            <a:off x="4959194" y="4097485"/>
            <a:ext cx="2210096" cy="657359"/>
          </a:xfrm>
          <a:prstGeom prst="rect">
            <a:avLst/>
          </a:prstGeom>
          <a:noFill/>
        </p:spPr>
        <p:txBody>
          <a:bodyPr wrap="square" rtlCol="0">
            <a:spAutoFit/>
          </a:bodyPr>
          <a:lstStyle/>
          <a:p>
            <a:r>
              <a:rPr lang="en-US" sz="1836" dirty="0" smtClean="0">
                <a:solidFill>
                  <a:srgbClr val="FFFFFF"/>
                </a:solidFill>
              </a:rPr>
              <a:t>Processing input and related calls</a:t>
            </a:r>
            <a:endParaRPr lang="en-US" sz="1836" dirty="0">
              <a:solidFill>
                <a:srgbClr val="FFFFFF"/>
              </a:solidFill>
            </a:endParaRPr>
          </a:p>
        </p:txBody>
      </p:sp>
      <p:sp>
        <p:nvSpPr>
          <p:cNvPr id="60" name="TextBox 59"/>
          <p:cNvSpPr txBox="1"/>
          <p:nvPr/>
        </p:nvSpPr>
        <p:spPr>
          <a:xfrm>
            <a:off x="4959194" y="5099520"/>
            <a:ext cx="2210096" cy="657359"/>
          </a:xfrm>
          <a:prstGeom prst="rect">
            <a:avLst/>
          </a:prstGeom>
          <a:noFill/>
        </p:spPr>
        <p:txBody>
          <a:bodyPr wrap="square" rtlCol="0">
            <a:spAutoFit/>
          </a:bodyPr>
          <a:lstStyle/>
          <a:p>
            <a:r>
              <a:rPr lang="en-US" sz="1836" dirty="0" smtClean="0">
                <a:solidFill>
                  <a:srgbClr val="FFFFFF"/>
                </a:solidFill>
              </a:rPr>
              <a:t>Processing input and all calls</a:t>
            </a:r>
            <a:endParaRPr lang="en-US" sz="1836" dirty="0">
              <a:solidFill>
                <a:srgbClr val="FFFFFF"/>
              </a:solidFill>
            </a:endParaRPr>
          </a:p>
        </p:txBody>
      </p:sp>
      <p:cxnSp>
        <p:nvCxnSpPr>
          <p:cNvPr id="61" name="Straight Connector 60"/>
          <p:cNvCxnSpPr/>
          <p:nvPr/>
        </p:nvCxnSpPr>
        <p:spPr>
          <a:xfrm>
            <a:off x="7482757" y="2188978"/>
            <a:ext cx="1478219" cy="0"/>
          </a:xfrm>
          <a:prstGeom prst="line">
            <a:avLst/>
          </a:prstGeom>
          <a:ln w="57150">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482757" y="2027661"/>
            <a:ext cx="1478219" cy="0"/>
          </a:xfrm>
          <a:prstGeom prst="line">
            <a:avLst/>
          </a:prstGeom>
          <a:ln w="5715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8981022" y="1877755"/>
            <a:ext cx="1849930" cy="374846"/>
          </a:xfrm>
          <a:prstGeom prst="rect">
            <a:avLst/>
          </a:prstGeom>
          <a:noFill/>
        </p:spPr>
        <p:txBody>
          <a:bodyPr wrap="none" rtlCol="0">
            <a:spAutoFit/>
          </a:bodyPr>
          <a:lstStyle/>
          <a:p>
            <a:r>
              <a:rPr lang="en-US" sz="1836" dirty="0" smtClean="0">
                <a:solidFill>
                  <a:srgbClr val="FFFFFF"/>
                </a:solidFill>
              </a:rPr>
              <a:t>Related callback</a:t>
            </a:r>
            <a:endParaRPr lang="en-US" sz="1836" dirty="0">
              <a:solidFill>
                <a:srgbClr val="FFFFFF"/>
              </a:solidFill>
            </a:endParaRPr>
          </a:p>
        </p:txBody>
      </p:sp>
      <p:cxnSp>
        <p:nvCxnSpPr>
          <p:cNvPr id="79" name="Straight Connector 78"/>
          <p:cNvCxnSpPr/>
          <p:nvPr/>
        </p:nvCxnSpPr>
        <p:spPr>
          <a:xfrm flipH="1" flipV="1">
            <a:off x="7467671" y="1895114"/>
            <a:ext cx="1" cy="338328"/>
          </a:xfrm>
          <a:prstGeom prst="line">
            <a:avLst/>
          </a:prstGeom>
          <a:ln w="5715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sp>
        <p:nvSpPr>
          <p:cNvPr id="80" name="TextBox 79"/>
          <p:cNvSpPr txBox="1"/>
          <p:nvPr/>
        </p:nvSpPr>
        <p:spPr>
          <a:xfrm>
            <a:off x="273672" y="4306531"/>
            <a:ext cx="1577676" cy="374846"/>
          </a:xfrm>
          <a:prstGeom prst="rect">
            <a:avLst/>
          </a:prstGeom>
          <a:noFill/>
        </p:spPr>
        <p:txBody>
          <a:bodyPr wrap="none" rtlCol="0">
            <a:spAutoFit/>
          </a:bodyPr>
          <a:lstStyle/>
          <a:p>
            <a:r>
              <a:rPr lang="en-US" sz="1836" dirty="0" smtClean="0">
                <a:solidFill>
                  <a:srgbClr val="FFFFFF"/>
                </a:solidFill>
              </a:rPr>
              <a:t>Call 2 waiting</a:t>
            </a:r>
            <a:endParaRPr lang="en-US" sz="1836" dirty="0">
              <a:solidFill>
                <a:srgbClr val="FFFFFF"/>
              </a:solidFill>
            </a:endParaRPr>
          </a:p>
        </p:txBody>
      </p:sp>
    </p:spTree>
    <p:extLst>
      <p:ext uri="{BB962C8B-B14F-4D97-AF65-F5344CB8AC3E}">
        <p14:creationId xmlns:p14="http://schemas.microsoft.com/office/powerpoint/2010/main" val="256902922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22" presetClass="entr" presetSubtype="4"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ipe(down)">
                                      <p:cBhvr>
                                        <p:cTn id="10" dur="500"/>
                                        <p:tgtEl>
                                          <p:spTgt spid="2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animEffect transition="in" filter="wipe(down)">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wipe(down)">
                                      <p:cBhvr>
                                        <p:cTn id="18" dur="500"/>
                                        <p:tgtEl>
                                          <p:spTgt spid="28"/>
                                        </p:tgtEl>
                                      </p:cBhvr>
                                    </p:animEffect>
                                  </p:childTnLst>
                                </p:cTn>
                              </p:par>
                              <p:par>
                                <p:cTn id="19" presetID="22" presetClass="entr" presetSubtype="8"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wipe(down)">
                                      <p:cBhvr>
                                        <p:cTn id="29" dur="500"/>
                                        <p:tgtEl>
                                          <p:spTgt spid="21"/>
                                        </p:tgtEl>
                                      </p:cBhvr>
                                    </p:animEffect>
                                  </p:childTnLst>
                                </p:cTn>
                              </p:par>
                              <p:par>
                                <p:cTn id="30" presetID="22" presetClass="entr" presetSubtype="8" fill="hold"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500"/>
                                        <p:tgtEl>
                                          <p:spTgt spid="3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left)">
                                      <p:cBhvr>
                                        <p:cTn id="35" dur="500"/>
                                        <p:tgtEl>
                                          <p:spTgt spid="32"/>
                                        </p:tgtEl>
                                      </p:cBhvr>
                                    </p:animEffect>
                                  </p:childTnLst>
                                </p:cTn>
                              </p:par>
                              <p:par>
                                <p:cTn id="36" presetID="22" presetClass="entr" presetSubtype="4" fill="hold" nodeType="withEffect">
                                  <p:stCondLst>
                                    <p:cond delay="0"/>
                                  </p:stCondLst>
                                  <p:childTnLst>
                                    <p:set>
                                      <p:cBhvr>
                                        <p:cTn id="37" dur="1" fill="hold">
                                          <p:stCondLst>
                                            <p:cond delay="0"/>
                                          </p:stCondLst>
                                        </p:cTn>
                                        <p:tgtEl>
                                          <p:spTgt spid="42"/>
                                        </p:tgtEl>
                                        <p:attrNameLst>
                                          <p:attrName>style.visibility</p:attrName>
                                        </p:attrNameLst>
                                      </p:cBhvr>
                                      <p:to>
                                        <p:strVal val="visible"/>
                                      </p:to>
                                    </p:set>
                                    <p:animEffect transition="in" filter="wipe(down)">
                                      <p:cBhvr>
                                        <p:cTn id="38" dur="500"/>
                                        <p:tgtEl>
                                          <p:spTgt spid="42"/>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59"/>
                                        </p:tgtEl>
                                        <p:attrNameLst>
                                          <p:attrName>style.visibility</p:attrName>
                                        </p:attrNameLst>
                                      </p:cBhvr>
                                      <p:to>
                                        <p:strVal val="visible"/>
                                      </p:to>
                                    </p:set>
                                    <p:animEffect transition="in" filter="wipe(down)">
                                      <p:cBhvr>
                                        <p:cTn id="41" dur="500"/>
                                        <p:tgtEl>
                                          <p:spTgt spid="5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0"/>
                                        </p:tgtEl>
                                        <p:attrNameLst>
                                          <p:attrName>style.visibility</p:attrName>
                                        </p:attrNameLst>
                                      </p:cBhvr>
                                      <p:to>
                                        <p:strVal val="visible"/>
                                      </p:to>
                                    </p:set>
                                    <p:animEffect transition="in" filter="wipe(left)">
                                      <p:cBhvr>
                                        <p:cTn id="46" dur="500"/>
                                        <p:tgtEl>
                                          <p:spTgt spid="80"/>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40"/>
                                        </p:tgtEl>
                                        <p:attrNameLst>
                                          <p:attrName>style.visibility</p:attrName>
                                        </p:attrNameLst>
                                      </p:cBhvr>
                                      <p:to>
                                        <p:strVal val="visible"/>
                                      </p:to>
                                    </p:set>
                                    <p:animEffect transition="in" filter="wipe(right)">
                                      <p:cBhvr>
                                        <p:cTn id="51" dur="500"/>
                                        <p:tgtEl>
                                          <p:spTgt spid="40"/>
                                        </p:tgtEl>
                                      </p:cBhvr>
                                    </p:animEffect>
                                  </p:childTnLst>
                                </p:cTn>
                              </p:par>
                              <p:par>
                                <p:cTn id="52" presetID="22" presetClass="entr" presetSubtype="2" fill="hold" nodeType="withEffect">
                                  <p:stCondLst>
                                    <p:cond delay="0"/>
                                  </p:stCondLst>
                                  <p:childTnLst>
                                    <p:set>
                                      <p:cBhvr>
                                        <p:cTn id="53" dur="1" fill="hold">
                                          <p:stCondLst>
                                            <p:cond delay="0"/>
                                          </p:stCondLst>
                                        </p:cTn>
                                        <p:tgtEl>
                                          <p:spTgt spid="39"/>
                                        </p:tgtEl>
                                        <p:attrNameLst>
                                          <p:attrName>style.visibility</p:attrName>
                                        </p:attrNameLst>
                                      </p:cBhvr>
                                      <p:to>
                                        <p:strVal val="visible"/>
                                      </p:to>
                                    </p:set>
                                    <p:animEffect transition="in" filter="wipe(right)">
                                      <p:cBhvr>
                                        <p:cTn id="54" dur="500"/>
                                        <p:tgtEl>
                                          <p:spTgt spid="39"/>
                                        </p:tgtEl>
                                      </p:cBhvr>
                                    </p:animEffect>
                                  </p:childTnLst>
                                </p:cTn>
                              </p:par>
                              <p:par>
                                <p:cTn id="55" presetID="22" presetClass="entr" presetSubtype="4" fill="hold" nodeType="withEffect">
                                  <p:stCondLst>
                                    <p:cond delay="0"/>
                                  </p:stCondLst>
                                  <p:childTnLst>
                                    <p:set>
                                      <p:cBhvr>
                                        <p:cTn id="56" dur="1" fill="hold">
                                          <p:stCondLst>
                                            <p:cond delay="0"/>
                                          </p:stCondLst>
                                        </p:cTn>
                                        <p:tgtEl>
                                          <p:spTgt spid="57"/>
                                        </p:tgtEl>
                                        <p:attrNameLst>
                                          <p:attrName>style.visibility</p:attrName>
                                        </p:attrNameLst>
                                      </p:cBhvr>
                                      <p:to>
                                        <p:strVal val="visible"/>
                                      </p:to>
                                    </p:set>
                                    <p:animEffect transition="in" filter="wipe(down)">
                                      <p:cBhvr>
                                        <p:cTn id="57" dur="500"/>
                                        <p:tgtEl>
                                          <p:spTgt spid="57"/>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nodeType="clickEffect">
                                  <p:stCondLst>
                                    <p:cond delay="0"/>
                                  </p:stCondLst>
                                  <p:childTnLst>
                                    <p:set>
                                      <p:cBhvr>
                                        <p:cTn id="61" dur="1" fill="hold">
                                          <p:stCondLst>
                                            <p:cond delay="0"/>
                                          </p:stCondLst>
                                        </p:cTn>
                                        <p:tgtEl>
                                          <p:spTgt spid="46"/>
                                        </p:tgtEl>
                                        <p:attrNameLst>
                                          <p:attrName>style.visibility</p:attrName>
                                        </p:attrNameLst>
                                      </p:cBhvr>
                                      <p:to>
                                        <p:strVal val="visible"/>
                                      </p:to>
                                    </p:set>
                                    <p:animEffect transition="in" filter="wipe(right)">
                                      <p:cBhvr>
                                        <p:cTn id="62" dur="500"/>
                                        <p:tgtEl>
                                          <p:spTgt spid="46"/>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right)">
                                      <p:cBhvr>
                                        <p:cTn id="65" dur="500"/>
                                        <p:tgtEl>
                                          <p:spTgt spid="47"/>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67"/>
                                        </p:tgtEl>
                                        <p:attrNameLst>
                                          <p:attrName>style.visibility</p:attrName>
                                        </p:attrNameLst>
                                      </p:cBhvr>
                                      <p:to>
                                        <p:strVal val="visible"/>
                                      </p:to>
                                    </p:set>
                                    <p:animEffect transition="in" filter="wipe(down)">
                                      <p:cBhvr>
                                        <p:cTn id="70" dur="500"/>
                                        <p:tgtEl>
                                          <p:spTgt spid="67"/>
                                        </p:tgtEl>
                                      </p:cBhvr>
                                    </p:animEffect>
                                  </p:childTnLst>
                                </p:cTn>
                              </p:par>
                              <p:par>
                                <p:cTn id="71" presetID="22" presetClass="entr" presetSubtype="4" fill="hold" nodeType="withEffect">
                                  <p:stCondLst>
                                    <p:cond delay="0"/>
                                  </p:stCondLst>
                                  <p:childTnLst>
                                    <p:set>
                                      <p:cBhvr>
                                        <p:cTn id="72" dur="1" fill="hold">
                                          <p:stCondLst>
                                            <p:cond delay="0"/>
                                          </p:stCondLst>
                                        </p:cTn>
                                        <p:tgtEl>
                                          <p:spTgt spid="62"/>
                                        </p:tgtEl>
                                        <p:attrNameLst>
                                          <p:attrName>style.visibility</p:attrName>
                                        </p:attrNameLst>
                                      </p:cBhvr>
                                      <p:to>
                                        <p:strVal val="visible"/>
                                      </p:to>
                                    </p:set>
                                    <p:animEffect transition="in" filter="wipe(down)">
                                      <p:cBhvr>
                                        <p:cTn id="73" dur="500"/>
                                        <p:tgtEl>
                                          <p:spTgt spid="62"/>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58"/>
                                        </p:tgtEl>
                                        <p:attrNameLst>
                                          <p:attrName>style.visibility</p:attrName>
                                        </p:attrNameLst>
                                      </p:cBhvr>
                                      <p:to>
                                        <p:strVal val="visible"/>
                                      </p:to>
                                    </p:set>
                                    <p:animEffect transition="in" filter="wipe(down)">
                                      <p:cBhvr>
                                        <p:cTn id="76" dur="500"/>
                                        <p:tgtEl>
                                          <p:spTgt spid="58"/>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80"/>
                                        </p:tgtEl>
                                        <p:attrNameLst>
                                          <p:attrName>style.visibility</p:attrName>
                                        </p:attrNameLst>
                                      </p:cBhvr>
                                      <p:to>
                                        <p:strVal val="hidden"/>
                                      </p:to>
                                    </p:set>
                                  </p:childTnLst>
                                </p:cTn>
                              </p:par>
                              <p:par>
                                <p:cTn id="81" presetID="22" presetClass="entr" presetSubtype="8" fill="hold" grpId="0" nodeType="withEffect">
                                  <p:stCondLst>
                                    <p:cond delay="0"/>
                                  </p:stCondLst>
                                  <p:childTnLst>
                                    <p:set>
                                      <p:cBhvr>
                                        <p:cTn id="82" dur="1" fill="hold">
                                          <p:stCondLst>
                                            <p:cond delay="0"/>
                                          </p:stCondLst>
                                        </p:cTn>
                                        <p:tgtEl>
                                          <p:spTgt spid="38"/>
                                        </p:tgtEl>
                                        <p:attrNameLst>
                                          <p:attrName>style.visibility</p:attrName>
                                        </p:attrNameLst>
                                      </p:cBhvr>
                                      <p:to>
                                        <p:strVal val="visible"/>
                                      </p:to>
                                    </p:set>
                                    <p:animEffect transition="in" filter="wipe(left)">
                                      <p:cBhvr>
                                        <p:cTn id="83" dur="500"/>
                                        <p:tgtEl>
                                          <p:spTgt spid="38"/>
                                        </p:tgtEl>
                                      </p:cBhvr>
                                    </p:animEffect>
                                  </p:childTnLst>
                                </p:cTn>
                              </p:par>
                              <p:par>
                                <p:cTn id="84" presetID="22" presetClass="entr" presetSubtype="8" fill="hold" nodeType="withEffect">
                                  <p:stCondLst>
                                    <p:cond delay="0"/>
                                  </p:stCondLst>
                                  <p:childTnLst>
                                    <p:set>
                                      <p:cBhvr>
                                        <p:cTn id="85" dur="1" fill="hold">
                                          <p:stCondLst>
                                            <p:cond delay="0"/>
                                          </p:stCondLst>
                                        </p:cTn>
                                        <p:tgtEl>
                                          <p:spTgt spid="37"/>
                                        </p:tgtEl>
                                        <p:attrNameLst>
                                          <p:attrName>style.visibility</p:attrName>
                                        </p:attrNameLst>
                                      </p:cBhvr>
                                      <p:to>
                                        <p:strVal val="visible"/>
                                      </p:to>
                                    </p:set>
                                    <p:animEffect transition="in" filter="wipe(left)">
                                      <p:cBhvr>
                                        <p:cTn id="86" dur="500"/>
                                        <p:tgtEl>
                                          <p:spTgt spid="37"/>
                                        </p:tgtEl>
                                      </p:cBhvr>
                                    </p:animEffect>
                                  </p:childTnLst>
                                </p:cTn>
                              </p:par>
                              <p:par>
                                <p:cTn id="87" presetID="22" presetClass="entr" presetSubtype="4" fill="hold" nodeType="withEffect">
                                  <p:stCondLst>
                                    <p:cond delay="0"/>
                                  </p:stCondLst>
                                  <p:childTnLst>
                                    <p:set>
                                      <p:cBhvr>
                                        <p:cTn id="88" dur="1" fill="hold">
                                          <p:stCondLst>
                                            <p:cond delay="0"/>
                                          </p:stCondLst>
                                        </p:cTn>
                                        <p:tgtEl>
                                          <p:spTgt spid="44"/>
                                        </p:tgtEl>
                                        <p:attrNameLst>
                                          <p:attrName>style.visibility</p:attrName>
                                        </p:attrNameLst>
                                      </p:cBhvr>
                                      <p:to>
                                        <p:strVal val="visible"/>
                                      </p:to>
                                    </p:set>
                                    <p:animEffect transition="in" filter="wipe(down)">
                                      <p:cBhvr>
                                        <p:cTn id="89" dur="500"/>
                                        <p:tgtEl>
                                          <p:spTgt spid="4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41"/>
                                        </p:tgtEl>
                                        <p:attrNameLst>
                                          <p:attrName>style.visibility</p:attrName>
                                        </p:attrNameLst>
                                      </p:cBhvr>
                                      <p:to>
                                        <p:strVal val="visible"/>
                                      </p:to>
                                    </p:set>
                                    <p:animEffect transition="in" filter="wipe(down)">
                                      <p:cBhvr>
                                        <p:cTn id="94" dur="500"/>
                                        <p:tgtEl>
                                          <p:spTgt spid="41"/>
                                        </p:tgtEl>
                                      </p:cBhvr>
                                    </p:animEffect>
                                  </p:childTnLst>
                                </p:cTn>
                              </p:par>
                              <p:par>
                                <p:cTn id="95" presetID="22" presetClass="entr" presetSubtype="8" fill="hold" nodeType="with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wipe(left)">
                                      <p:cBhvr>
                                        <p:cTn id="97" dur="500"/>
                                        <p:tgtEl>
                                          <p:spTgt spid="45"/>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48"/>
                                        </p:tgtEl>
                                        <p:attrNameLst>
                                          <p:attrName>style.visibility</p:attrName>
                                        </p:attrNameLst>
                                      </p:cBhvr>
                                      <p:to>
                                        <p:strVal val="visible"/>
                                      </p:to>
                                    </p:set>
                                    <p:animEffect transition="in" filter="wipe(left)">
                                      <p:cBhvr>
                                        <p:cTn id="100" dur="500"/>
                                        <p:tgtEl>
                                          <p:spTgt spid="48"/>
                                        </p:tgtEl>
                                      </p:cBhvr>
                                    </p:animEffect>
                                  </p:childTnLst>
                                </p:cTn>
                              </p:par>
                              <p:par>
                                <p:cTn id="101" presetID="22" presetClass="entr" presetSubtype="4" fill="hold" nodeType="withEffect">
                                  <p:stCondLst>
                                    <p:cond delay="0"/>
                                  </p:stCondLst>
                                  <p:childTnLst>
                                    <p:set>
                                      <p:cBhvr>
                                        <p:cTn id="102" dur="1" fill="hold">
                                          <p:stCondLst>
                                            <p:cond delay="0"/>
                                          </p:stCondLst>
                                        </p:cTn>
                                        <p:tgtEl>
                                          <p:spTgt spid="69"/>
                                        </p:tgtEl>
                                        <p:attrNameLst>
                                          <p:attrName>style.visibility</p:attrName>
                                        </p:attrNameLst>
                                      </p:cBhvr>
                                      <p:to>
                                        <p:strVal val="visible"/>
                                      </p:to>
                                    </p:set>
                                    <p:animEffect transition="in" filter="wipe(down)">
                                      <p:cBhvr>
                                        <p:cTn id="103" dur="500"/>
                                        <p:tgtEl>
                                          <p:spTgt spid="69"/>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49"/>
                                        </p:tgtEl>
                                        <p:attrNameLst>
                                          <p:attrName>style.visibility</p:attrName>
                                        </p:attrNameLst>
                                      </p:cBhvr>
                                      <p:to>
                                        <p:strVal val="visible"/>
                                      </p:to>
                                    </p:set>
                                    <p:animEffect transition="in" filter="wipe(down)">
                                      <p:cBhvr>
                                        <p:cTn id="106" dur="500"/>
                                        <p:tgtEl>
                                          <p:spTgt spid="49"/>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nodeType="clickEffect">
                                  <p:stCondLst>
                                    <p:cond delay="0"/>
                                  </p:stCondLst>
                                  <p:childTnLst>
                                    <p:set>
                                      <p:cBhvr>
                                        <p:cTn id="110" dur="1" fill="hold">
                                          <p:stCondLst>
                                            <p:cond delay="0"/>
                                          </p:stCondLst>
                                        </p:cTn>
                                        <p:tgtEl>
                                          <p:spTgt spid="61"/>
                                        </p:tgtEl>
                                        <p:attrNameLst>
                                          <p:attrName>style.visibility</p:attrName>
                                        </p:attrNameLst>
                                      </p:cBhvr>
                                      <p:to>
                                        <p:strVal val="visible"/>
                                      </p:to>
                                    </p:set>
                                    <p:animEffect transition="in" filter="wipe(right)">
                                      <p:cBhvr>
                                        <p:cTn id="111" dur="500"/>
                                        <p:tgtEl>
                                          <p:spTgt spid="61"/>
                                        </p:tgtEl>
                                      </p:cBhvr>
                                    </p:animEffect>
                                  </p:childTnLst>
                                </p:cTn>
                              </p:par>
                            </p:childTnLst>
                          </p:cTn>
                        </p:par>
                        <p:par>
                          <p:cTn id="112" fill="hold">
                            <p:stCondLst>
                              <p:cond delay="500"/>
                            </p:stCondLst>
                            <p:childTnLst>
                              <p:par>
                                <p:cTn id="113" presetID="22" presetClass="entr" presetSubtype="4" fill="hold" nodeType="afterEffect">
                                  <p:stCondLst>
                                    <p:cond delay="0"/>
                                  </p:stCondLst>
                                  <p:childTnLst>
                                    <p:set>
                                      <p:cBhvr>
                                        <p:cTn id="114" dur="1" fill="hold">
                                          <p:stCondLst>
                                            <p:cond delay="0"/>
                                          </p:stCondLst>
                                        </p:cTn>
                                        <p:tgtEl>
                                          <p:spTgt spid="79"/>
                                        </p:tgtEl>
                                        <p:attrNameLst>
                                          <p:attrName>style.visibility</p:attrName>
                                        </p:attrNameLst>
                                      </p:cBhvr>
                                      <p:to>
                                        <p:strVal val="visible"/>
                                      </p:to>
                                    </p:set>
                                    <p:animEffect transition="in" filter="wipe(down)">
                                      <p:cBhvr>
                                        <p:cTn id="115" dur="500"/>
                                        <p:tgtEl>
                                          <p:spTgt spid="79"/>
                                        </p:tgtEl>
                                      </p:cBhvr>
                                    </p:animEffect>
                                  </p:childTnLst>
                                </p:cTn>
                              </p:par>
                            </p:childTnLst>
                          </p:cTn>
                        </p:par>
                        <p:par>
                          <p:cTn id="116" fill="hold">
                            <p:stCondLst>
                              <p:cond delay="1000"/>
                            </p:stCondLst>
                            <p:childTnLst>
                              <p:par>
                                <p:cTn id="117" presetID="22" presetClass="entr" presetSubtype="8" fill="hold" nodeType="afterEffect">
                                  <p:stCondLst>
                                    <p:cond delay="0"/>
                                  </p:stCondLst>
                                  <p:childTnLst>
                                    <p:set>
                                      <p:cBhvr>
                                        <p:cTn id="118" dur="1" fill="hold">
                                          <p:stCondLst>
                                            <p:cond delay="0"/>
                                          </p:stCondLst>
                                        </p:cTn>
                                        <p:tgtEl>
                                          <p:spTgt spid="77"/>
                                        </p:tgtEl>
                                        <p:attrNameLst>
                                          <p:attrName>style.visibility</p:attrName>
                                        </p:attrNameLst>
                                      </p:cBhvr>
                                      <p:to>
                                        <p:strVal val="visible"/>
                                      </p:to>
                                    </p:set>
                                    <p:animEffect transition="in" filter="wipe(left)">
                                      <p:cBhvr>
                                        <p:cTn id="119" dur="500"/>
                                        <p:tgtEl>
                                          <p:spTgt spid="77"/>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78"/>
                                        </p:tgtEl>
                                        <p:attrNameLst>
                                          <p:attrName>style.visibility</p:attrName>
                                        </p:attrNameLst>
                                      </p:cBhvr>
                                      <p:to>
                                        <p:strVal val="visible"/>
                                      </p:to>
                                    </p:set>
                                    <p:animEffect transition="in" filter="wipe(left)">
                                      <p:cBhvr>
                                        <p:cTn id="122" dur="500"/>
                                        <p:tgtEl>
                                          <p:spTgt spid="78"/>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2" fill="hold" nodeType="clickEffect">
                                  <p:stCondLst>
                                    <p:cond delay="0"/>
                                  </p:stCondLst>
                                  <p:childTnLst>
                                    <p:set>
                                      <p:cBhvr>
                                        <p:cTn id="126" dur="1" fill="hold">
                                          <p:stCondLst>
                                            <p:cond delay="0"/>
                                          </p:stCondLst>
                                        </p:cTn>
                                        <p:tgtEl>
                                          <p:spTgt spid="50"/>
                                        </p:tgtEl>
                                        <p:attrNameLst>
                                          <p:attrName>style.visibility</p:attrName>
                                        </p:attrNameLst>
                                      </p:cBhvr>
                                      <p:to>
                                        <p:strVal val="visible"/>
                                      </p:to>
                                    </p:set>
                                    <p:animEffect transition="in" filter="wipe(right)">
                                      <p:cBhvr>
                                        <p:cTn id="127" dur="500"/>
                                        <p:tgtEl>
                                          <p:spTgt spid="50"/>
                                        </p:tgtEl>
                                      </p:cBhvr>
                                    </p:animEffect>
                                  </p:childTnLst>
                                </p:cTn>
                              </p:par>
                              <p:par>
                                <p:cTn id="128" presetID="22" presetClass="entr" presetSubtype="4" fill="hold" nodeType="withEffect">
                                  <p:stCondLst>
                                    <p:cond delay="0"/>
                                  </p:stCondLst>
                                  <p:childTnLst>
                                    <p:set>
                                      <p:cBhvr>
                                        <p:cTn id="129" dur="1" fill="hold">
                                          <p:stCondLst>
                                            <p:cond delay="0"/>
                                          </p:stCondLst>
                                        </p:cTn>
                                        <p:tgtEl>
                                          <p:spTgt spid="73"/>
                                        </p:tgtEl>
                                        <p:attrNameLst>
                                          <p:attrName>style.visibility</p:attrName>
                                        </p:attrNameLst>
                                      </p:cBhvr>
                                      <p:to>
                                        <p:strVal val="visible"/>
                                      </p:to>
                                    </p:set>
                                    <p:animEffect transition="in" filter="wipe(down)">
                                      <p:cBhvr>
                                        <p:cTn id="130" dur="500"/>
                                        <p:tgtEl>
                                          <p:spTgt spid="73"/>
                                        </p:tgtEl>
                                      </p:cBhvr>
                                    </p:animEffect>
                                  </p:childTnLst>
                                </p:cTn>
                              </p:par>
                              <p:par>
                                <p:cTn id="131" presetID="22" presetClass="entr" presetSubtype="2" fill="hold" grpId="0" nodeType="withEffect">
                                  <p:stCondLst>
                                    <p:cond delay="0"/>
                                  </p:stCondLst>
                                  <p:childTnLst>
                                    <p:set>
                                      <p:cBhvr>
                                        <p:cTn id="132" dur="1" fill="hold">
                                          <p:stCondLst>
                                            <p:cond delay="0"/>
                                          </p:stCondLst>
                                        </p:cTn>
                                        <p:tgtEl>
                                          <p:spTgt spid="51"/>
                                        </p:tgtEl>
                                        <p:attrNameLst>
                                          <p:attrName>style.visibility</p:attrName>
                                        </p:attrNameLst>
                                      </p:cBhvr>
                                      <p:to>
                                        <p:strVal val="visible"/>
                                      </p:to>
                                    </p:set>
                                    <p:animEffect transition="in" filter="wipe(right)">
                                      <p:cBhvr>
                                        <p:cTn id="133" dur="500"/>
                                        <p:tgtEl>
                                          <p:spTgt spid="51"/>
                                        </p:tgtEl>
                                      </p:cBhvr>
                                    </p:animEffect>
                                  </p:childTnLst>
                                </p:cTn>
                              </p:par>
                            </p:childTnLst>
                          </p:cTn>
                        </p:par>
                        <p:par>
                          <p:cTn id="134" fill="hold">
                            <p:stCondLst>
                              <p:cond delay="500"/>
                            </p:stCondLst>
                            <p:childTnLst>
                              <p:par>
                                <p:cTn id="135" presetID="22" presetClass="entr" presetSubtype="2" fill="hold" nodeType="afterEffect">
                                  <p:stCondLst>
                                    <p:cond delay="0"/>
                                  </p:stCondLst>
                                  <p:childTnLst>
                                    <p:set>
                                      <p:cBhvr>
                                        <p:cTn id="136" dur="1" fill="hold">
                                          <p:stCondLst>
                                            <p:cond delay="0"/>
                                          </p:stCondLst>
                                        </p:cTn>
                                        <p:tgtEl>
                                          <p:spTgt spid="52"/>
                                        </p:tgtEl>
                                        <p:attrNameLst>
                                          <p:attrName>style.visibility</p:attrName>
                                        </p:attrNameLst>
                                      </p:cBhvr>
                                      <p:to>
                                        <p:strVal val="visible"/>
                                      </p:to>
                                    </p:set>
                                    <p:animEffect transition="in" filter="wipe(right)">
                                      <p:cBhvr>
                                        <p:cTn id="137" dur="500"/>
                                        <p:tgtEl>
                                          <p:spTgt spid="52"/>
                                        </p:tgtEl>
                                      </p:cBhvr>
                                    </p:animEffect>
                                  </p:childTnLst>
                                </p:cTn>
                              </p:par>
                            </p:childTnLst>
                          </p:cTn>
                        </p:par>
                        <p:par>
                          <p:cTn id="138" fill="hold">
                            <p:stCondLst>
                              <p:cond delay="1000"/>
                            </p:stCondLst>
                            <p:childTnLst>
                              <p:par>
                                <p:cTn id="139" presetID="22" presetClass="entr" presetSubtype="2" fill="hold" grpId="0" nodeType="afterEffect">
                                  <p:stCondLst>
                                    <p:cond delay="0"/>
                                  </p:stCondLst>
                                  <p:childTnLst>
                                    <p:set>
                                      <p:cBhvr>
                                        <p:cTn id="140" dur="1" fill="hold">
                                          <p:stCondLst>
                                            <p:cond delay="0"/>
                                          </p:stCondLst>
                                        </p:cTn>
                                        <p:tgtEl>
                                          <p:spTgt spid="53"/>
                                        </p:tgtEl>
                                        <p:attrNameLst>
                                          <p:attrName>style.visibility</p:attrName>
                                        </p:attrNameLst>
                                      </p:cBhvr>
                                      <p:to>
                                        <p:strVal val="visible"/>
                                      </p:to>
                                    </p:set>
                                    <p:animEffect transition="in" filter="wipe(right)">
                                      <p:cBhvr>
                                        <p:cTn id="141"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32" grpId="0"/>
      <p:bldP spid="40" grpId="0"/>
      <p:bldP spid="47" grpId="0"/>
      <p:bldP spid="38" grpId="0"/>
      <p:bldP spid="48" grpId="0"/>
      <p:bldP spid="51" grpId="0"/>
      <p:bldP spid="53" grpId="0"/>
      <p:bldP spid="49" grpId="0"/>
      <p:bldP spid="58" grpId="0"/>
      <p:bldP spid="59" grpId="0"/>
      <p:bldP spid="60" grpId="0"/>
      <p:bldP spid="78" grpId="0"/>
      <p:bldP spid="80" grpId="0"/>
      <p:bldP spid="80"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5589" y="4966191"/>
            <a:ext cx="2241383" cy="531812"/>
          </a:xfrm>
          <a:prstGeom prst="rect">
            <a:avLst/>
          </a:prstGeom>
          <a:noFill/>
        </p:spPr>
        <p:txBody>
          <a:bodyPr wrap="none" rtlCol="0">
            <a:spAutoFit/>
          </a:bodyPr>
          <a:lstStyle/>
          <a:p>
            <a:r>
              <a:rPr lang="en-US" sz="2856" b="1" dirty="0">
                <a:solidFill>
                  <a:srgbClr val="FFFFFF"/>
                </a:solidFill>
              </a:rPr>
              <a:t>ASTA</a:t>
            </a:r>
            <a:r>
              <a:rPr lang="en-US" sz="2856" dirty="0">
                <a:solidFill>
                  <a:srgbClr val="FFFFFF"/>
                </a:solidFill>
              </a:rPr>
              <a:t> </a:t>
            </a:r>
            <a:r>
              <a:rPr lang="en-US" sz="2856" dirty="0" smtClean="0">
                <a:solidFill>
                  <a:srgbClr val="FFFFFF"/>
                </a:solidFill>
              </a:rPr>
              <a:t>thread</a:t>
            </a:r>
            <a:endParaRPr lang="en-US" sz="2856" dirty="0">
              <a:solidFill>
                <a:srgbClr val="FFFFFF"/>
              </a:solidFill>
            </a:endParaRPr>
          </a:p>
        </p:txBody>
      </p:sp>
      <p:sp>
        <p:nvSpPr>
          <p:cNvPr id="8" name="Title 1"/>
          <p:cNvSpPr>
            <a:spLocks noGrp="1"/>
          </p:cNvSpPr>
          <p:nvPr>
            <p:ph type="title"/>
          </p:nvPr>
        </p:nvSpPr>
        <p:spPr>
          <a:xfrm>
            <a:off x="2021522" y="280105"/>
            <a:ext cx="8393430" cy="1165754"/>
          </a:xfrm>
        </p:spPr>
        <p:txBody>
          <a:bodyPr>
            <a:normAutofit/>
          </a:bodyPr>
          <a:lstStyle/>
          <a:p>
            <a:r>
              <a:rPr lang="en-US" dirty="0" smtClean="0"/>
              <a:t>Cross-ASTA deadlock prevention</a:t>
            </a:r>
            <a:endParaRPr lang="en-US" dirty="0"/>
          </a:p>
        </p:txBody>
      </p:sp>
      <p:cxnSp>
        <p:nvCxnSpPr>
          <p:cNvPr id="28" name="Straight Connector 27"/>
          <p:cNvCxnSpPr>
            <a:endCxn id="51" idx="1"/>
          </p:cNvCxnSpPr>
          <p:nvPr/>
        </p:nvCxnSpPr>
        <p:spPr>
          <a:xfrm flipV="1">
            <a:off x="4110233" y="2384718"/>
            <a:ext cx="3532996" cy="1058193"/>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166762" y="2049462"/>
            <a:ext cx="502246" cy="670512"/>
          </a:xfrm>
          <a:prstGeom prst="rect">
            <a:avLst/>
          </a:prstGeom>
          <a:noFill/>
        </p:spPr>
        <p:txBody>
          <a:bodyPr wrap="none" rtlCol="0">
            <a:spAutoFit/>
          </a:bodyPr>
          <a:lstStyle/>
          <a:p>
            <a:r>
              <a:rPr lang="en-US" sz="3672" b="1" dirty="0">
                <a:solidFill>
                  <a:srgbClr val="00BCF2">
                    <a:lumMod val="60000"/>
                    <a:lumOff val="40000"/>
                  </a:srgbClr>
                </a:solidFill>
              </a:rPr>
              <a:t>X</a:t>
            </a:r>
            <a:endParaRPr lang="en-US" sz="1836" b="1" dirty="0">
              <a:solidFill>
                <a:srgbClr val="00BCF2">
                  <a:lumMod val="60000"/>
                  <a:lumOff val="40000"/>
                </a:srgbClr>
              </a:solidFill>
            </a:endParaRPr>
          </a:p>
        </p:txBody>
      </p:sp>
      <p:cxnSp>
        <p:nvCxnSpPr>
          <p:cNvPr id="37" name="Straight Connector 36"/>
          <p:cNvCxnSpPr>
            <a:stCxn id="29" idx="3"/>
          </p:cNvCxnSpPr>
          <p:nvPr/>
        </p:nvCxnSpPr>
        <p:spPr>
          <a:xfrm>
            <a:off x="4669008" y="2384718"/>
            <a:ext cx="3536764" cy="980205"/>
          </a:xfrm>
          <a:prstGeom prst="line">
            <a:avLst/>
          </a:prstGeom>
          <a:ln w="57150">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7284334" y="4907665"/>
            <a:ext cx="2241383" cy="531812"/>
          </a:xfrm>
          <a:prstGeom prst="rect">
            <a:avLst/>
          </a:prstGeom>
          <a:noFill/>
        </p:spPr>
        <p:txBody>
          <a:bodyPr wrap="none" rtlCol="0">
            <a:spAutoFit/>
          </a:bodyPr>
          <a:lstStyle/>
          <a:p>
            <a:r>
              <a:rPr lang="en-US" sz="2856" b="1" dirty="0" smtClean="0">
                <a:solidFill>
                  <a:srgbClr val="FFFFFF"/>
                </a:solidFill>
              </a:rPr>
              <a:t>ASTA</a:t>
            </a:r>
            <a:r>
              <a:rPr lang="en-US" sz="2856" dirty="0" smtClean="0">
                <a:solidFill>
                  <a:srgbClr val="FFFFFF"/>
                </a:solidFill>
              </a:rPr>
              <a:t> thread</a:t>
            </a:r>
            <a:endParaRPr lang="en-US" sz="2856" dirty="0">
              <a:solidFill>
                <a:srgbClr val="FFFFFF"/>
              </a:solidFill>
            </a:endParaRPr>
          </a:p>
        </p:txBody>
      </p:sp>
      <p:cxnSp>
        <p:nvCxnSpPr>
          <p:cNvPr id="46" name="Straight Connector 45"/>
          <p:cNvCxnSpPr/>
          <p:nvPr/>
        </p:nvCxnSpPr>
        <p:spPr>
          <a:xfrm flipV="1">
            <a:off x="8205772" y="3364923"/>
            <a:ext cx="0" cy="1351539"/>
          </a:xfrm>
          <a:prstGeom prst="line">
            <a:avLst/>
          </a:prstGeom>
          <a:ln w="57150">
            <a:solidFill>
              <a:schemeClr val="tx2"/>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flipV="1">
            <a:off x="4110233" y="3442910"/>
            <a:ext cx="0" cy="1273552"/>
          </a:xfrm>
          <a:prstGeom prst="line">
            <a:avLst/>
          </a:prstGeom>
          <a:ln w="57150">
            <a:solidFill>
              <a:schemeClr val="tx2"/>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V="1">
            <a:off x="4110233" y="2206796"/>
            <a:ext cx="0" cy="1236114"/>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93" name="Straight Connector 92"/>
          <p:cNvCxnSpPr/>
          <p:nvPr/>
        </p:nvCxnSpPr>
        <p:spPr>
          <a:xfrm flipV="1">
            <a:off x="8205772" y="2206797"/>
            <a:ext cx="0" cy="1158126"/>
          </a:xfrm>
          <a:prstGeom prst="line">
            <a:avLst/>
          </a:prstGeom>
          <a:ln w="57150">
            <a:solidFill>
              <a:schemeClr val="accent4">
                <a:lumMod val="60000"/>
                <a:lumOff val="40000"/>
              </a:schemeClr>
            </a:solidFill>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7643229" y="2049462"/>
            <a:ext cx="502246" cy="670512"/>
          </a:xfrm>
          <a:prstGeom prst="rect">
            <a:avLst/>
          </a:prstGeom>
          <a:noFill/>
        </p:spPr>
        <p:txBody>
          <a:bodyPr wrap="none" rtlCol="0">
            <a:spAutoFit/>
          </a:bodyPr>
          <a:lstStyle/>
          <a:p>
            <a:r>
              <a:rPr lang="en-US" sz="3672" b="1" dirty="0">
                <a:solidFill>
                  <a:srgbClr val="7FBA00">
                    <a:lumMod val="60000"/>
                    <a:lumOff val="40000"/>
                  </a:srgbClr>
                </a:solidFill>
              </a:rPr>
              <a:t>X</a:t>
            </a:r>
            <a:endParaRPr lang="en-US" sz="1836" b="1" dirty="0">
              <a:solidFill>
                <a:srgbClr val="7FBA00">
                  <a:lumMod val="60000"/>
                  <a:lumOff val="40000"/>
                </a:srgbClr>
              </a:solidFill>
            </a:endParaRPr>
          </a:p>
        </p:txBody>
      </p:sp>
    </p:spTree>
    <p:extLst>
      <p:ext uri="{BB962C8B-B14F-4D97-AF65-F5344CB8AC3E}">
        <p14:creationId xmlns:p14="http://schemas.microsoft.com/office/powerpoint/2010/main" val="6705858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wipe(down)">
                                      <p:cBhvr>
                                        <p:cTn id="15" dur="500"/>
                                        <p:tgtEl>
                                          <p:spTgt spid="40"/>
                                        </p:tgtEl>
                                      </p:cBhvr>
                                    </p:animEffect>
                                  </p:childTnLst>
                                </p:cTn>
                              </p:par>
                              <p:par>
                                <p:cTn id="16" presetID="22" presetClass="entr" presetSubtype="4" fill="hold" nodeType="withEffect">
                                  <p:stCondLst>
                                    <p:cond delay="0"/>
                                  </p:stCondLst>
                                  <p:childTnLst>
                                    <p:set>
                                      <p:cBhvr>
                                        <p:cTn id="17" dur="1" fill="hold">
                                          <p:stCondLst>
                                            <p:cond delay="0"/>
                                          </p:stCondLst>
                                        </p:cTn>
                                        <p:tgtEl>
                                          <p:spTgt spid="85"/>
                                        </p:tgtEl>
                                        <p:attrNameLst>
                                          <p:attrName>style.visibility</p:attrName>
                                        </p:attrNameLst>
                                      </p:cBhvr>
                                      <p:to>
                                        <p:strVal val="visible"/>
                                      </p:to>
                                    </p:set>
                                    <p:animEffect transition="in" filter="wipe(down)">
                                      <p:cBhvr>
                                        <p:cTn id="18" dur="500"/>
                                        <p:tgtEl>
                                          <p:spTgt spid="85"/>
                                        </p:tgtEl>
                                      </p:cBhvr>
                                    </p:animEffect>
                                  </p:childTnLst>
                                </p:cTn>
                              </p:par>
                              <p:par>
                                <p:cTn id="19" presetID="22" presetClass="entr" presetSubtype="4"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down)">
                                      <p:cBhvr>
                                        <p:cTn id="21" dur="500"/>
                                        <p:tgtEl>
                                          <p:spTgt spid="4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87"/>
                                        </p:tgtEl>
                                        <p:attrNameLst>
                                          <p:attrName>style.visibility</p:attrName>
                                        </p:attrNameLst>
                                      </p:cBhvr>
                                      <p:to>
                                        <p:strVal val="visible"/>
                                      </p:to>
                                    </p:set>
                                    <p:animEffect transition="in" filter="wipe(down)">
                                      <p:cBhvr>
                                        <p:cTn id="26" dur="500"/>
                                        <p:tgtEl>
                                          <p:spTgt spid="87"/>
                                        </p:tgtEl>
                                      </p:cBhvr>
                                    </p:animEffect>
                                  </p:childTnLst>
                                </p:cTn>
                              </p:par>
                              <p:par>
                                <p:cTn id="27" presetID="22" presetClass="entr" presetSubtype="4" fill="hold" nodeType="withEffect">
                                  <p:stCondLst>
                                    <p:cond delay="0"/>
                                  </p:stCondLst>
                                  <p:childTnLst>
                                    <p:set>
                                      <p:cBhvr>
                                        <p:cTn id="28" dur="1" fill="hold">
                                          <p:stCondLst>
                                            <p:cond delay="0"/>
                                          </p:stCondLst>
                                        </p:cTn>
                                        <p:tgtEl>
                                          <p:spTgt spid="93"/>
                                        </p:tgtEl>
                                        <p:attrNameLst>
                                          <p:attrName>style.visibility</p:attrName>
                                        </p:attrNameLst>
                                      </p:cBhvr>
                                      <p:to>
                                        <p:strVal val="visible"/>
                                      </p:to>
                                    </p:set>
                                    <p:animEffect transition="in" filter="wipe(down)">
                                      <p:cBhvr>
                                        <p:cTn id="29" dur="500"/>
                                        <p:tgtEl>
                                          <p:spTgt spid="93"/>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animEffect transition="in" filter="wipe(right)">
                                      <p:cBhvr>
                                        <p:cTn id="34" dur="500"/>
                                        <p:tgtEl>
                                          <p:spTgt spid="37"/>
                                        </p:tgtEl>
                                      </p:cBhvr>
                                    </p:animEffect>
                                  </p:childTnLst>
                                </p:cTn>
                              </p:par>
                              <p:par>
                                <p:cTn id="35" presetID="22" presetClass="entr" presetSubtype="8"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left)">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9" grpId="0"/>
      <p:bldP spid="40" grpId="0"/>
      <p:bldP spid="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threads: reentrancy</a:t>
            </a:r>
            <a:endParaRPr lang="en-US" dirty="0"/>
          </a:p>
        </p:txBody>
      </p:sp>
      <p:sp>
        <p:nvSpPr>
          <p:cNvPr id="3" name="Content Placeholder 2"/>
          <p:cNvSpPr>
            <a:spLocks noGrp="1"/>
          </p:cNvSpPr>
          <p:nvPr>
            <p:ph idx="1"/>
          </p:nvPr>
        </p:nvSpPr>
        <p:spPr>
          <a:xfrm>
            <a:off x="530467" y="1476621"/>
            <a:ext cx="11373923" cy="5222896"/>
          </a:xfrm>
        </p:spPr>
        <p:txBody>
          <a:bodyPr>
            <a:normAutofit/>
          </a:bodyPr>
          <a:lstStyle/>
          <a:p>
            <a:r>
              <a:rPr lang="en-US" baseline="0" dirty="0" smtClean="0"/>
              <a:t>UI threads can’t call each other directly</a:t>
            </a:r>
          </a:p>
          <a:p>
            <a:pPr lvl="0"/>
            <a:r>
              <a:rPr lang="en-US" dirty="0" smtClean="0"/>
              <a:t>Rejected at call time </a:t>
            </a:r>
            <a:r>
              <a:rPr lang="en-US" baseline="0" dirty="0" smtClean="0"/>
              <a:t>in Windows 8.1</a:t>
            </a:r>
          </a:p>
          <a:p>
            <a:pPr lvl="0"/>
            <a:r>
              <a:rPr lang="en-US" dirty="0" smtClean="0"/>
              <a:t>Use dispatcher or async object to avoid</a:t>
            </a:r>
            <a:endParaRPr lang="en-US" baseline="0" dirty="0" smtClean="0"/>
          </a:p>
          <a:p>
            <a:pPr lvl="1"/>
            <a:r>
              <a:rPr lang="en-US" dirty="0" smtClean="0"/>
              <a:t>Ensures one UI thread can wait appropriately for the other to be ready</a:t>
            </a:r>
          </a:p>
          <a:p>
            <a:pPr lvl="1"/>
            <a:r>
              <a:rPr lang="en-US" dirty="0" smtClean="0"/>
              <a:t>See the MultipleViews sample for code showing how</a:t>
            </a:r>
          </a:p>
        </p:txBody>
      </p:sp>
    </p:spTree>
    <p:extLst>
      <p:ext uri="{BB962C8B-B14F-4D97-AF65-F5344CB8AC3E}">
        <p14:creationId xmlns:p14="http://schemas.microsoft.com/office/powerpoint/2010/main" val="3651018946"/>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threads: waiting</a:t>
            </a:r>
            <a:endParaRPr lang="en-US" dirty="0"/>
          </a:p>
        </p:txBody>
      </p:sp>
      <p:sp>
        <p:nvSpPr>
          <p:cNvPr id="3" name="Content Placeholder 2"/>
          <p:cNvSpPr>
            <a:spLocks noGrp="1"/>
          </p:cNvSpPr>
          <p:nvPr>
            <p:ph idx="1"/>
          </p:nvPr>
        </p:nvSpPr>
        <p:spPr>
          <a:xfrm>
            <a:off x="530467" y="1476621"/>
            <a:ext cx="11373923" cy="5070634"/>
          </a:xfrm>
        </p:spPr>
        <p:txBody>
          <a:bodyPr>
            <a:normAutofit/>
          </a:bodyPr>
          <a:lstStyle/>
          <a:p>
            <a:r>
              <a:rPr lang="en-US" dirty="0" smtClean="0"/>
              <a:t>No</a:t>
            </a:r>
            <a:r>
              <a:rPr lang="en-US" baseline="0" dirty="0" smtClean="0"/>
              <a:t> long delays allowed on UI threads</a:t>
            </a:r>
          </a:p>
          <a:p>
            <a:pPr lvl="0"/>
            <a:r>
              <a:rPr lang="en-US" dirty="0" smtClean="0"/>
              <a:t>Most classic waiting primitives are inappropriate</a:t>
            </a:r>
          </a:p>
          <a:p>
            <a:pPr lvl="1"/>
            <a:r>
              <a:rPr lang="en-US" dirty="0" smtClean="0"/>
              <a:t>Windows will terminate unresponsive apps</a:t>
            </a:r>
          </a:p>
          <a:p>
            <a:pPr lvl="0"/>
            <a:r>
              <a:rPr lang="en-US" dirty="0" smtClean="0"/>
              <a:t>Instead, use UI-safe</a:t>
            </a:r>
            <a:r>
              <a:rPr lang="en-US" baseline="0" dirty="0" smtClean="0"/>
              <a:t> primitives</a:t>
            </a:r>
          </a:p>
          <a:p>
            <a:pPr lvl="1"/>
            <a:r>
              <a:rPr lang="en-US" dirty="0" smtClean="0"/>
              <a:t>C#: await</a:t>
            </a:r>
          </a:p>
          <a:p>
            <a:pPr lvl="1"/>
            <a:r>
              <a:rPr lang="en-US" dirty="0" smtClean="0"/>
              <a:t>C++: create_task</a:t>
            </a:r>
          </a:p>
          <a:p>
            <a:pPr lvl="1"/>
            <a:r>
              <a:rPr lang="en-US" dirty="0" smtClean="0"/>
              <a:t>JS: promise</a:t>
            </a:r>
          </a:p>
          <a:p>
            <a:pPr lvl="1"/>
            <a:endParaRPr lang="en-US" dirty="0" smtClean="0"/>
          </a:p>
          <a:p>
            <a:pPr lvl="1"/>
            <a:endParaRPr lang="en-US" dirty="0"/>
          </a:p>
        </p:txBody>
      </p:sp>
    </p:spTree>
    <p:extLst>
      <p:ext uri="{BB962C8B-B14F-4D97-AF65-F5344CB8AC3E}">
        <p14:creationId xmlns:p14="http://schemas.microsoft.com/office/powerpoint/2010/main" val="8685090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Windows Runtime </a:t>
            </a:r>
            <a:r>
              <a:rPr lang="en-US" sz="5400" dirty="0"/>
              <a:t>i</a:t>
            </a:r>
            <a:r>
              <a:rPr lang="en-US" sz="5400" dirty="0" smtClean="0"/>
              <a:t>nternals: Understanding the threading model</a:t>
            </a:r>
            <a:endParaRPr lang="en-US" sz="5400" dirty="0"/>
          </a:p>
        </p:txBody>
      </p:sp>
      <p:sp>
        <p:nvSpPr>
          <p:cNvPr id="3" name="Subtitle 2"/>
          <p:cNvSpPr>
            <a:spLocks noGrp="1"/>
          </p:cNvSpPr>
          <p:nvPr>
            <p:ph type="subTitle" idx="1"/>
          </p:nvPr>
        </p:nvSpPr>
        <p:spPr>
          <a:xfrm>
            <a:off x="274640" y="5783263"/>
            <a:ext cx="8762997" cy="914400"/>
          </a:xfrm>
        </p:spPr>
        <p:txBody>
          <a:bodyPr/>
          <a:lstStyle/>
          <a:p>
            <a:r>
              <a:rPr lang="en-US" dirty="0" smtClean="0"/>
              <a:t>Martyn Lovell</a:t>
            </a:r>
          </a:p>
          <a:p>
            <a:r>
              <a:rPr lang="en-US" dirty="0" smtClean="0"/>
              <a:t>Development Manager, Windows Runtime Experience</a:t>
            </a:r>
          </a:p>
          <a:p>
            <a:r>
              <a:rPr lang="en-US" dirty="0" smtClean="0"/>
              <a:t>4-107</a:t>
            </a:r>
          </a:p>
        </p:txBody>
      </p:sp>
    </p:spTree>
    <p:extLst>
      <p:ext uri="{BB962C8B-B14F-4D97-AF65-F5344CB8AC3E}">
        <p14:creationId xmlns:p14="http://schemas.microsoft.com/office/powerpoint/2010/main" val="126410109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Safe View Shutdown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0100195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UI thread</a:t>
            </a:r>
            <a:endParaRPr lang="en-US" dirty="0"/>
          </a:p>
        </p:txBody>
      </p:sp>
      <p:sp>
        <p:nvSpPr>
          <p:cNvPr id="3" name="Content Placeholder 2"/>
          <p:cNvSpPr>
            <a:spLocks noGrp="1"/>
          </p:cNvSpPr>
          <p:nvPr>
            <p:ph idx="1"/>
          </p:nvPr>
        </p:nvSpPr>
        <p:spPr>
          <a:xfrm>
            <a:off x="530467" y="1476622"/>
            <a:ext cx="11373923" cy="5004971"/>
          </a:xfrm>
        </p:spPr>
        <p:txBody>
          <a:bodyPr>
            <a:normAutofit/>
          </a:bodyPr>
          <a:lstStyle/>
          <a:p>
            <a:r>
              <a:rPr lang="en-US" dirty="0" smtClean="0"/>
              <a:t>App primary UI always launched on main UI thread</a:t>
            </a:r>
          </a:p>
          <a:p>
            <a:pPr lvl="1"/>
            <a:r>
              <a:rPr lang="en-US" dirty="0" smtClean="0"/>
              <a:t>Contract UI (e.g. Share) launched on separate UI thread</a:t>
            </a:r>
          </a:p>
          <a:p>
            <a:r>
              <a:rPr lang="en-US" dirty="0" smtClean="0"/>
              <a:t>Main UI thread used for global state</a:t>
            </a:r>
          </a:p>
          <a:p>
            <a:r>
              <a:rPr lang="en-US" dirty="0" smtClean="0"/>
              <a:t>Other UI threads for documents, contracts</a:t>
            </a:r>
          </a:p>
          <a:p>
            <a:r>
              <a:rPr lang="en-US" dirty="0" smtClean="0"/>
              <a:t>Main UI thread stays alive until app dies</a:t>
            </a:r>
          </a:p>
        </p:txBody>
      </p:sp>
    </p:spTree>
    <p:extLst>
      <p:ext uri="{BB962C8B-B14F-4D97-AF65-F5344CB8AC3E}">
        <p14:creationId xmlns:p14="http://schemas.microsoft.com/office/powerpoint/2010/main" val="110597995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HTML environment </a:t>
            </a:r>
            <a:r>
              <a:rPr lang="en-US" dirty="0"/>
              <a:t>t</a:t>
            </a:r>
            <a:r>
              <a:rPr lang="en-US" dirty="0" smtClean="0"/>
              <a:t>hreading</a:t>
            </a:r>
            <a:endParaRPr lang="en-US" dirty="0"/>
          </a:p>
        </p:txBody>
      </p:sp>
      <p:sp>
        <p:nvSpPr>
          <p:cNvPr id="3" name="Content Placeholder 2"/>
          <p:cNvSpPr>
            <a:spLocks noGrp="1"/>
          </p:cNvSpPr>
          <p:nvPr>
            <p:ph idx="1"/>
          </p:nvPr>
        </p:nvSpPr>
        <p:spPr>
          <a:xfrm>
            <a:off x="530467" y="1476622"/>
            <a:ext cx="11373923" cy="4981656"/>
          </a:xfrm>
        </p:spPr>
        <p:txBody>
          <a:bodyPr>
            <a:normAutofit/>
          </a:bodyPr>
          <a:lstStyle/>
          <a:p>
            <a:r>
              <a:rPr lang="en-US" dirty="0" smtClean="0"/>
              <a:t>All threads are UI threads</a:t>
            </a:r>
          </a:p>
          <a:p>
            <a:pPr lvl="1"/>
            <a:r>
              <a:rPr lang="en-US" dirty="0" smtClean="0"/>
              <a:t>Even web </a:t>
            </a:r>
            <a:r>
              <a:rPr lang="en-US" dirty="0"/>
              <a:t>w</a:t>
            </a:r>
            <a:r>
              <a:rPr lang="en-US" dirty="0" smtClean="0"/>
              <a:t>orkers are single-threaded entities</a:t>
            </a:r>
          </a:p>
          <a:p>
            <a:r>
              <a:rPr lang="en-US" dirty="0" smtClean="0"/>
              <a:t>All events, completions delivered where they started</a:t>
            </a:r>
          </a:p>
          <a:p>
            <a:r>
              <a:rPr lang="en-US" dirty="0" smtClean="0"/>
              <a:t>Use standard </a:t>
            </a:r>
            <a:r>
              <a:rPr lang="en-US" dirty="0"/>
              <a:t>w</a:t>
            </a:r>
            <a:r>
              <a:rPr lang="en-US" dirty="0" smtClean="0"/>
              <a:t>eb app model APIs instead of WinRT Core*</a:t>
            </a:r>
          </a:p>
          <a:p>
            <a:r>
              <a:rPr lang="en-US" dirty="0" smtClean="0"/>
              <a:t>Underlying process has full WinRT features</a:t>
            </a:r>
          </a:p>
        </p:txBody>
      </p:sp>
    </p:spTree>
    <p:extLst>
      <p:ext uri="{BB962C8B-B14F-4D97-AF65-F5344CB8AC3E}">
        <p14:creationId xmlns:p14="http://schemas.microsoft.com/office/powerpoint/2010/main" val="637285850"/>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XAML</a:t>
            </a:r>
            <a:r>
              <a:rPr lang="en-US" baseline="0" dirty="0" smtClean="0"/>
              <a:t> environment </a:t>
            </a:r>
            <a:r>
              <a:rPr lang="en-US" dirty="0"/>
              <a:t>t</a:t>
            </a:r>
            <a:r>
              <a:rPr lang="en-US" baseline="0" dirty="0" smtClean="0"/>
              <a:t>hreading</a:t>
            </a:r>
            <a:endParaRPr lang="en-US" dirty="0"/>
          </a:p>
        </p:txBody>
      </p:sp>
      <p:sp>
        <p:nvSpPr>
          <p:cNvPr id="3" name="Content Placeholder 2"/>
          <p:cNvSpPr>
            <a:spLocks noGrp="1"/>
          </p:cNvSpPr>
          <p:nvPr>
            <p:ph idx="1"/>
          </p:nvPr>
        </p:nvSpPr>
        <p:spPr>
          <a:xfrm>
            <a:off x="530467" y="1476622"/>
            <a:ext cx="11373923" cy="5074916"/>
          </a:xfrm>
        </p:spPr>
        <p:txBody>
          <a:bodyPr>
            <a:normAutofit/>
          </a:bodyPr>
          <a:lstStyle/>
          <a:p>
            <a:r>
              <a:rPr lang="en-US" dirty="0" smtClean="0"/>
              <a:t>XAML UI objects are thread-bound</a:t>
            </a:r>
          </a:p>
          <a:p>
            <a:r>
              <a:rPr lang="en-US" dirty="0" smtClean="0"/>
              <a:t>Use dispatcher to move UI work back to relevant UI thread</a:t>
            </a:r>
          </a:p>
          <a:p>
            <a:r>
              <a:rPr lang="en-US" dirty="0" smtClean="0"/>
              <a:t>Whole XAML tree must host on a single thread</a:t>
            </a:r>
          </a:p>
          <a:p>
            <a:r>
              <a:rPr lang="en-US" dirty="0" smtClean="0"/>
              <a:t>XAML events will be delivered on the UI thread</a:t>
            </a:r>
          </a:p>
          <a:p>
            <a:r>
              <a:rPr lang="en-US" dirty="0" smtClean="0"/>
              <a:t>Async operations started on XAML threads have results delivered back on UI thread</a:t>
            </a:r>
            <a:br>
              <a:rPr lang="en-US" dirty="0" smtClean="0"/>
            </a:br>
            <a:r>
              <a:rPr lang="en-US" dirty="0" smtClean="0"/>
              <a:t>DirectX situation similar</a:t>
            </a:r>
          </a:p>
        </p:txBody>
      </p:sp>
    </p:spTree>
    <p:extLst>
      <p:ext uri="{BB962C8B-B14F-4D97-AF65-F5344CB8AC3E}">
        <p14:creationId xmlns:p14="http://schemas.microsoft.com/office/powerpoint/2010/main" val="1136899295"/>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behind the curtain…</a:t>
            </a:r>
            <a:endParaRPr lang="en-US" dirty="0"/>
          </a:p>
        </p:txBody>
      </p:sp>
    </p:spTree>
    <p:extLst>
      <p:ext uri="{BB962C8B-B14F-4D97-AF65-F5344CB8AC3E}">
        <p14:creationId xmlns:p14="http://schemas.microsoft.com/office/powerpoint/2010/main" val="11466189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Objects and</a:t>
            </a:r>
            <a:r>
              <a:rPr lang="en-US" dirty="0" smtClean="0"/>
              <a:t> threading</a:t>
            </a:r>
            <a:endParaRPr lang="en-US" dirty="0"/>
          </a:p>
        </p:txBody>
      </p:sp>
      <p:sp>
        <p:nvSpPr>
          <p:cNvPr id="3" name="Content Placeholder 2"/>
          <p:cNvSpPr>
            <a:spLocks noGrp="1"/>
          </p:cNvSpPr>
          <p:nvPr>
            <p:ph idx="1"/>
          </p:nvPr>
        </p:nvSpPr>
        <p:spPr>
          <a:xfrm>
            <a:off x="530467" y="1476621"/>
            <a:ext cx="11373923" cy="4935026"/>
          </a:xfrm>
        </p:spPr>
        <p:txBody>
          <a:bodyPr/>
          <a:lstStyle/>
          <a:p>
            <a:r>
              <a:rPr lang="en-US" dirty="0" smtClean="0"/>
              <a:t>Basic WinRT protocols are threading-agnostic</a:t>
            </a:r>
          </a:p>
          <a:p>
            <a:pPr lvl="1"/>
            <a:r>
              <a:rPr lang="en-US" dirty="0" smtClean="0"/>
              <a:t>IUnknown, IInspectable manages the object and its interfaces</a:t>
            </a:r>
          </a:p>
          <a:p>
            <a:r>
              <a:rPr lang="en-US" dirty="0" smtClean="0"/>
              <a:t>WinRT protocols allow for some objects to have special threading requirements</a:t>
            </a:r>
          </a:p>
          <a:p>
            <a:r>
              <a:rPr lang="en-US" dirty="0" smtClean="0"/>
              <a:t>WinRT captures all these concepts with marshaling</a:t>
            </a:r>
          </a:p>
        </p:txBody>
      </p:sp>
    </p:spTree>
    <p:extLst>
      <p:ext uri="{BB962C8B-B14F-4D97-AF65-F5344CB8AC3E}">
        <p14:creationId xmlns:p14="http://schemas.microsoft.com/office/powerpoint/2010/main" val="79388140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Marshaling</a:t>
            </a:r>
            <a:endParaRPr lang="en-US" dirty="0"/>
          </a:p>
        </p:txBody>
      </p:sp>
      <p:sp>
        <p:nvSpPr>
          <p:cNvPr id="3" name="Content Placeholder 2"/>
          <p:cNvSpPr>
            <a:spLocks noGrp="1"/>
          </p:cNvSpPr>
          <p:nvPr>
            <p:ph idx="1"/>
          </p:nvPr>
        </p:nvSpPr>
        <p:spPr>
          <a:xfrm>
            <a:off x="530467" y="1476622"/>
            <a:ext cx="11373923" cy="5028286"/>
          </a:xfrm>
        </p:spPr>
        <p:txBody>
          <a:bodyPr>
            <a:normAutofit/>
          </a:bodyPr>
          <a:lstStyle/>
          <a:p>
            <a:r>
              <a:rPr lang="en-US" dirty="0" smtClean="0"/>
              <a:t>Marshaling allows an object to be used from another thread or process. </a:t>
            </a:r>
          </a:p>
          <a:p>
            <a:pPr lvl="0"/>
            <a:r>
              <a:rPr lang="en-US" dirty="0" smtClean="0"/>
              <a:t>Most</a:t>
            </a:r>
            <a:r>
              <a:rPr lang="en-US" baseline="0" dirty="0" smtClean="0"/>
              <a:t> WinRT objects do not require marshaling</a:t>
            </a:r>
          </a:p>
          <a:p>
            <a:r>
              <a:rPr lang="en-US" dirty="0" smtClean="0"/>
              <a:t>Even references to out-of-process objects (proxies) are agile in WinRT</a:t>
            </a:r>
          </a:p>
          <a:p>
            <a:r>
              <a:rPr lang="en-US" dirty="0" smtClean="0"/>
              <a:t>So while marshaling still exists it is rarely visible – deliberately!</a:t>
            </a:r>
          </a:p>
        </p:txBody>
      </p:sp>
    </p:spTree>
    <p:extLst>
      <p:ext uri="{BB962C8B-B14F-4D97-AF65-F5344CB8AC3E}">
        <p14:creationId xmlns:p14="http://schemas.microsoft.com/office/powerpoint/2010/main" val="1276527341"/>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Marshaling</a:t>
            </a:r>
            <a:endParaRPr lang="en-US" dirty="0"/>
          </a:p>
        </p:txBody>
      </p:sp>
      <p:sp>
        <p:nvSpPr>
          <p:cNvPr id="3" name="Content Placeholder 2"/>
          <p:cNvSpPr>
            <a:spLocks noGrp="1"/>
          </p:cNvSpPr>
          <p:nvPr>
            <p:ph idx="1"/>
          </p:nvPr>
        </p:nvSpPr>
        <p:spPr>
          <a:xfrm>
            <a:off x="495733" y="1476622"/>
            <a:ext cx="11408657" cy="5013536"/>
          </a:xfrm>
        </p:spPr>
        <p:txBody>
          <a:bodyPr>
            <a:normAutofit/>
          </a:bodyPr>
          <a:lstStyle/>
          <a:p>
            <a:r>
              <a:rPr lang="en-US" dirty="0" smtClean="0"/>
              <a:t>Objects decide how they are marshaled</a:t>
            </a:r>
          </a:p>
          <a:p>
            <a:pPr lvl="1"/>
            <a:r>
              <a:rPr lang="en-US" dirty="0" smtClean="0"/>
              <a:t>IMarshal, INoMarshal control marshaling </a:t>
            </a:r>
          </a:p>
          <a:p>
            <a:r>
              <a:rPr lang="en-US" dirty="0" smtClean="0"/>
              <a:t>WinRT objects generally opt out of marshaling</a:t>
            </a:r>
          </a:p>
          <a:p>
            <a:pPr lvl="1"/>
            <a:r>
              <a:rPr lang="en-US" dirty="0" smtClean="0"/>
              <a:t>Either UI based or agile and thus not marshaled</a:t>
            </a:r>
          </a:p>
          <a:p>
            <a:r>
              <a:rPr lang="en-US" dirty="0" smtClean="0"/>
              <a:t>All marshalers provided by the operating system</a:t>
            </a:r>
            <a:r>
              <a:rPr lang="en-US" dirty="0"/>
              <a:t> </a:t>
            </a:r>
            <a:r>
              <a:rPr lang="en-US" dirty="0" smtClean="0"/>
              <a:t>with the help of MIDL-generated data</a:t>
            </a:r>
          </a:p>
        </p:txBody>
      </p:sp>
    </p:spTree>
    <p:extLst>
      <p:ext uri="{BB962C8B-B14F-4D97-AF65-F5344CB8AC3E}">
        <p14:creationId xmlns:p14="http://schemas.microsoft.com/office/powerpoint/2010/main" val="1114993401"/>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Marshaling</a:t>
            </a:r>
            <a:endParaRPr lang="en-US" dirty="0"/>
          </a:p>
        </p:txBody>
      </p:sp>
      <p:sp>
        <p:nvSpPr>
          <p:cNvPr id="3" name="Content Placeholder 2"/>
          <p:cNvSpPr>
            <a:spLocks noGrp="1"/>
          </p:cNvSpPr>
          <p:nvPr>
            <p:ph idx="1"/>
          </p:nvPr>
        </p:nvSpPr>
        <p:spPr>
          <a:xfrm>
            <a:off x="530467" y="1476622"/>
            <a:ext cx="11373923" cy="5013536"/>
          </a:xfrm>
        </p:spPr>
        <p:txBody>
          <a:bodyPr>
            <a:normAutofit/>
          </a:bodyPr>
          <a:lstStyle/>
          <a:p>
            <a:r>
              <a:rPr lang="en-US" dirty="0" smtClean="0"/>
              <a:t>When will you need marshaling</a:t>
            </a:r>
          </a:p>
          <a:p>
            <a:pPr lvl="1"/>
            <a:r>
              <a:rPr lang="en-US" dirty="0" smtClean="0"/>
              <a:t>Passing types to</a:t>
            </a:r>
            <a:r>
              <a:rPr lang="en-US" baseline="0" dirty="0" smtClean="0"/>
              <a:t> UI threads – including</a:t>
            </a:r>
            <a:r>
              <a:rPr lang="en-US" dirty="0" smtClean="0"/>
              <a:t> dispatcher, JavaScript</a:t>
            </a:r>
            <a:endParaRPr lang="en-US" baseline="0" dirty="0" smtClean="0"/>
          </a:p>
          <a:p>
            <a:pPr lvl="1"/>
            <a:r>
              <a:rPr lang="en-US" baseline="0" dirty="0" smtClean="0"/>
              <a:t>To make UI thread calls serialized, they must be queued and thus marshaled</a:t>
            </a:r>
          </a:p>
          <a:p>
            <a:pPr lvl="0"/>
            <a:r>
              <a:rPr lang="en-US" baseline="0" dirty="0" smtClean="0"/>
              <a:t>If you define your own object and call from thread pool to UI, then you may need marshaling</a:t>
            </a:r>
          </a:p>
          <a:p>
            <a:pPr lvl="0"/>
            <a:r>
              <a:rPr lang="en-US" baseline="0" dirty="0" smtClean="0"/>
              <a:t>To marshal,</a:t>
            </a:r>
            <a:r>
              <a:rPr lang="en-US" dirty="0" smtClean="0"/>
              <a:t> </a:t>
            </a:r>
            <a:r>
              <a:rPr lang="en-US" baseline="0" dirty="0" smtClean="0"/>
              <a:t>you </a:t>
            </a:r>
            <a:r>
              <a:rPr lang="en-US" baseline="0" dirty="0" smtClean="0">
                <a:hlinkClick r:id="rId3"/>
              </a:rPr>
              <a:t>need</a:t>
            </a:r>
            <a:r>
              <a:rPr lang="en-US" dirty="0" smtClean="0">
                <a:hlinkClick r:id="rId3"/>
              </a:rPr>
              <a:t> a proxy</a:t>
            </a:r>
            <a:r>
              <a:rPr lang="en-US" dirty="0" smtClean="0"/>
              <a:t>. </a:t>
            </a:r>
          </a:p>
        </p:txBody>
      </p:sp>
    </p:spTree>
    <p:extLst>
      <p:ext uri="{BB962C8B-B14F-4D97-AF65-F5344CB8AC3E}">
        <p14:creationId xmlns:p14="http://schemas.microsoft.com/office/powerpoint/2010/main" val="151558305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pool </a:t>
            </a:r>
            <a:r>
              <a:rPr lang="en-US" dirty="0"/>
              <a:t>t</a:t>
            </a:r>
            <a:r>
              <a:rPr lang="en-US" dirty="0" smtClean="0"/>
              <a:t>hreads</a:t>
            </a:r>
            <a:endParaRPr lang="en-US" dirty="0"/>
          </a:p>
        </p:txBody>
      </p:sp>
      <p:sp>
        <p:nvSpPr>
          <p:cNvPr id="3" name="Content Placeholder 2"/>
          <p:cNvSpPr>
            <a:spLocks noGrp="1"/>
          </p:cNvSpPr>
          <p:nvPr>
            <p:ph idx="1"/>
          </p:nvPr>
        </p:nvSpPr>
        <p:spPr>
          <a:xfrm>
            <a:off x="530467" y="1476622"/>
            <a:ext cx="11373923" cy="5123340"/>
          </a:xfrm>
        </p:spPr>
        <p:txBody>
          <a:bodyPr>
            <a:normAutofit/>
          </a:bodyPr>
          <a:lstStyle/>
          <a:p>
            <a:r>
              <a:rPr lang="en-US" dirty="0" smtClean="0"/>
              <a:t>Where long-running work is done</a:t>
            </a:r>
          </a:p>
          <a:p>
            <a:r>
              <a:rPr lang="en-US" dirty="0" smtClean="0"/>
              <a:t>Allocated, scaled and scheduled by the operating system</a:t>
            </a:r>
          </a:p>
          <a:p>
            <a:r>
              <a:rPr lang="en-US" dirty="0" smtClean="0"/>
              <a:t>WinRT async operations automatically happen here</a:t>
            </a:r>
          </a:p>
          <a:p>
            <a:r>
              <a:rPr lang="en-US" dirty="0" smtClean="0"/>
              <a:t>Always initialized for WinRT usage when created</a:t>
            </a:r>
          </a:p>
          <a:p>
            <a:r>
              <a:rPr lang="en-US" dirty="0" smtClean="0"/>
              <a:t>Objects may be called back on any thread</a:t>
            </a:r>
          </a:p>
        </p:txBody>
      </p:sp>
    </p:spTree>
    <p:extLst>
      <p:ext uri="{BB962C8B-B14F-4D97-AF65-F5344CB8AC3E}">
        <p14:creationId xmlns:p14="http://schemas.microsoft.com/office/powerpoint/2010/main" val="21767497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a:xfrm>
            <a:off x="4846638" y="1744662"/>
            <a:ext cx="7315203" cy="3429000"/>
          </a:xfrm>
        </p:spPr>
        <p:txBody>
          <a:bodyPr>
            <a:normAutofit/>
          </a:bodyPr>
          <a:lstStyle/>
          <a:p>
            <a:r>
              <a:rPr lang="en-US" dirty="0" smtClean="0"/>
              <a:t>Why threading matters</a:t>
            </a:r>
            <a:endParaRPr lang="en-US" dirty="0"/>
          </a:p>
          <a:p>
            <a:r>
              <a:rPr lang="en-US" dirty="0" smtClean="0"/>
              <a:t>The WinRT threading model</a:t>
            </a:r>
          </a:p>
          <a:p>
            <a:r>
              <a:rPr lang="en-US" dirty="0" smtClean="0"/>
              <a:t>What’s behind the curtain</a:t>
            </a:r>
            <a:endParaRPr lang="en-US" dirty="0"/>
          </a:p>
        </p:txBody>
      </p:sp>
      <p:pic>
        <p:nvPicPr>
          <p:cNvPr id="4" name="Picture Placeholder 3"/>
          <p:cNvPicPr>
            <a:picLocks noGrp="1" noChangeAspect="1"/>
          </p:cNvPicPr>
          <p:nvPr>
            <p:ph type="pic" sz="quarter" idx="16"/>
          </p:nvPr>
        </p:nvPicPr>
        <p:blipFill>
          <a:blip r:embed="rId3">
            <a:extLst>
              <a:ext uri="{28A0092B-C50C-407E-A947-70E740481C1C}">
                <a14:useLocalDpi xmlns:a14="http://schemas.microsoft.com/office/drawing/2010/main" val="0"/>
              </a:ext>
            </a:extLst>
          </a:blip>
          <a:stretch>
            <a:fillRect/>
          </a:stretch>
        </p:blipFill>
        <p:spPr>
          <a:xfrm>
            <a:off x="841475" y="1535875"/>
            <a:ext cx="3471762" cy="3922776"/>
          </a:xfrm>
        </p:spPr>
      </p:pic>
      <p:sp>
        <p:nvSpPr>
          <p:cNvPr id="5" name="Title 4"/>
          <p:cNvSpPr>
            <a:spLocks noGrp="1"/>
          </p:cNvSpPr>
          <p:nvPr>
            <p:ph type="title"/>
          </p:nvPr>
        </p:nvSpPr>
        <p:spPr/>
        <p:txBody>
          <a:bodyPr/>
          <a:lstStyle/>
          <a:p>
            <a:r>
              <a:rPr lang="en-US" dirty="0" smtClean="0"/>
              <a:t>Agenda</a:t>
            </a:r>
            <a:br>
              <a:rPr lang="en-US" dirty="0" smtClean="0"/>
            </a:br>
            <a:endParaRPr lang="en-US" dirty="0"/>
          </a:p>
        </p:txBody>
      </p:sp>
    </p:spTree>
    <p:extLst>
      <p:ext uri="{BB962C8B-B14F-4D97-AF65-F5344CB8AC3E}">
        <p14:creationId xmlns:p14="http://schemas.microsoft.com/office/powerpoint/2010/main" val="29371974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9437" y="5935662"/>
            <a:ext cx="2241383" cy="531812"/>
          </a:xfrm>
          <a:prstGeom prst="rect">
            <a:avLst/>
          </a:prstGeom>
          <a:noFill/>
        </p:spPr>
        <p:txBody>
          <a:bodyPr wrap="none" rtlCol="0">
            <a:spAutoFit/>
          </a:bodyPr>
          <a:lstStyle/>
          <a:p>
            <a:r>
              <a:rPr lang="en-US" sz="2856" b="1" dirty="0">
                <a:solidFill>
                  <a:srgbClr val="FFFFFF"/>
                </a:solidFill>
              </a:rPr>
              <a:t>ASTA</a:t>
            </a:r>
            <a:r>
              <a:rPr lang="en-US" sz="2856" dirty="0">
                <a:solidFill>
                  <a:srgbClr val="FFFFFF"/>
                </a:solidFill>
              </a:rPr>
              <a:t> </a:t>
            </a:r>
            <a:r>
              <a:rPr lang="en-US" sz="2856" dirty="0" smtClean="0">
                <a:solidFill>
                  <a:srgbClr val="FFFFFF"/>
                </a:solidFill>
              </a:rPr>
              <a:t>thread</a:t>
            </a:r>
            <a:endParaRPr lang="en-US" sz="2856" dirty="0">
              <a:solidFill>
                <a:srgbClr val="FFFFFF"/>
              </a:solidFill>
            </a:endParaRPr>
          </a:p>
        </p:txBody>
      </p:sp>
      <p:sp>
        <p:nvSpPr>
          <p:cNvPr id="8" name="Title 1"/>
          <p:cNvSpPr>
            <a:spLocks noGrp="1"/>
          </p:cNvSpPr>
          <p:nvPr>
            <p:ph type="title"/>
          </p:nvPr>
        </p:nvSpPr>
        <p:spPr>
          <a:xfrm>
            <a:off x="350837" y="280105"/>
            <a:ext cx="11658600" cy="1165754"/>
          </a:xfrm>
        </p:spPr>
        <p:txBody>
          <a:bodyPr>
            <a:normAutofit/>
          </a:bodyPr>
          <a:lstStyle/>
          <a:p>
            <a:r>
              <a:rPr lang="en-US" dirty="0" smtClean="0"/>
              <a:t>Async object callbacks</a:t>
            </a:r>
            <a:endParaRPr lang="en-US" dirty="0"/>
          </a:p>
        </p:txBody>
      </p:sp>
      <p:cxnSp>
        <p:nvCxnSpPr>
          <p:cNvPr id="28" name="Straight Connector 27"/>
          <p:cNvCxnSpPr/>
          <p:nvPr/>
        </p:nvCxnSpPr>
        <p:spPr>
          <a:xfrm>
            <a:off x="1746504" y="4992624"/>
            <a:ext cx="4205642" cy="8606"/>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1722437" y="5021262"/>
            <a:ext cx="0" cy="644335"/>
          </a:xfrm>
          <a:prstGeom prst="line">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V="1">
            <a:off x="1722437" y="4727448"/>
            <a:ext cx="0" cy="301752"/>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flipV="1">
            <a:off x="1746504" y="4748071"/>
            <a:ext cx="4206240" cy="2271"/>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976483" y="4949366"/>
            <a:ext cx="0" cy="716232"/>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4618037" y="5935662"/>
            <a:ext cx="3414909" cy="531812"/>
          </a:xfrm>
          <a:prstGeom prst="rect">
            <a:avLst/>
          </a:prstGeom>
          <a:noFill/>
        </p:spPr>
        <p:txBody>
          <a:bodyPr wrap="none" rtlCol="0">
            <a:spAutoFit/>
          </a:bodyPr>
          <a:lstStyle/>
          <a:p>
            <a:r>
              <a:rPr lang="en-US" sz="2856" b="1" dirty="0" smtClean="0">
                <a:solidFill>
                  <a:srgbClr val="FFFFFF"/>
                </a:solidFill>
              </a:rPr>
              <a:t>Thread pool</a:t>
            </a:r>
            <a:r>
              <a:rPr lang="en-US" sz="2856" dirty="0" smtClean="0">
                <a:solidFill>
                  <a:srgbClr val="FFFFFF"/>
                </a:solidFill>
              </a:rPr>
              <a:t> </a:t>
            </a:r>
            <a:r>
              <a:rPr lang="en-US" sz="2856" dirty="0">
                <a:solidFill>
                  <a:srgbClr val="FFFFFF"/>
                </a:solidFill>
              </a:rPr>
              <a:t>t</a:t>
            </a:r>
            <a:r>
              <a:rPr lang="en-US" sz="2856" dirty="0" smtClean="0">
                <a:solidFill>
                  <a:srgbClr val="FFFFFF"/>
                </a:solidFill>
              </a:rPr>
              <a:t>hread</a:t>
            </a:r>
            <a:endParaRPr lang="en-US" sz="2856" dirty="0">
              <a:solidFill>
                <a:srgbClr val="FFFFFF"/>
              </a:solidFill>
            </a:endParaRPr>
          </a:p>
        </p:txBody>
      </p:sp>
      <p:sp>
        <p:nvSpPr>
          <p:cNvPr id="23" name="TextBox 22"/>
          <p:cNvSpPr txBox="1"/>
          <p:nvPr/>
        </p:nvSpPr>
        <p:spPr>
          <a:xfrm>
            <a:off x="2619261" y="5123198"/>
            <a:ext cx="2487540" cy="531812"/>
          </a:xfrm>
          <a:prstGeom prst="rect">
            <a:avLst/>
          </a:prstGeom>
          <a:noFill/>
        </p:spPr>
        <p:txBody>
          <a:bodyPr wrap="none" rtlCol="0">
            <a:spAutoFit/>
          </a:bodyPr>
          <a:lstStyle/>
          <a:p>
            <a:r>
              <a:rPr lang="en-US" sz="2856" dirty="0" smtClean="0">
                <a:solidFill>
                  <a:srgbClr val="FFFFFF"/>
                </a:solidFill>
              </a:rPr>
              <a:t>Async op </a:t>
            </a:r>
            <a:r>
              <a:rPr lang="en-US" sz="2856" dirty="0">
                <a:solidFill>
                  <a:srgbClr val="FFFFFF"/>
                </a:solidFill>
              </a:rPr>
              <a:t>s</a:t>
            </a:r>
            <a:r>
              <a:rPr lang="en-US" sz="2856" dirty="0" smtClean="0">
                <a:solidFill>
                  <a:srgbClr val="FFFFFF"/>
                </a:solidFill>
              </a:rPr>
              <a:t>tart</a:t>
            </a:r>
            <a:endParaRPr lang="en-US" sz="2856" dirty="0">
              <a:solidFill>
                <a:srgbClr val="FFFFFF"/>
              </a:solidFill>
            </a:endParaRPr>
          </a:p>
        </p:txBody>
      </p:sp>
      <p:cxnSp>
        <p:nvCxnSpPr>
          <p:cNvPr id="26" name="Straight Connector 25"/>
          <p:cNvCxnSpPr/>
          <p:nvPr/>
        </p:nvCxnSpPr>
        <p:spPr>
          <a:xfrm flipV="1">
            <a:off x="5976483" y="3725862"/>
            <a:ext cx="0" cy="1037427"/>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6309461" y="3922712"/>
            <a:ext cx="1747530" cy="531812"/>
          </a:xfrm>
          <a:prstGeom prst="rect">
            <a:avLst/>
          </a:prstGeom>
          <a:noFill/>
        </p:spPr>
        <p:txBody>
          <a:bodyPr wrap="none" rtlCol="0">
            <a:spAutoFit/>
          </a:bodyPr>
          <a:lstStyle/>
          <a:p>
            <a:r>
              <a:rPr lang="en-US" sz="2856" dirty="0" smtClean="0">
                <a:solidFill>
                  <a:srgbClr val="FFFFFF"/>
                </a:solidFill>
              </a:rPr>
              <a:t>Real work</a:t>
            </a:r>
            <a:endParaRPr lang="en-US" sz="2856" dirty="0">
              <a:solidFill>
                <a:srgbClr val="FFFFFF"/>
              </a:solidFill>
            </a:endParaRPr>
          </a:p>
        </p:txBody>
      </p:sp>
      <p:cxnSp>
        <p:nvCxnSpPr>
          <p:cNvPr id="34" name="Straight Connector 33"/>
          <p:cNvCxnSpPr/>
          <p:nvPr/>
        </p:nvCxnSpPr>
        <p:spPr>
          <a:xfrm flipH="1">
            <a:off x="1746504" y="2633170"/>
            <a:ext cx="4206240"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6319212" y="2832194"/>
            <a:ext cx="4104072" cy="531812"/>
          </a:xfrm>
          <a:prstGeom prst="rect">
            <a:avLst/>
          </a:prstGeom>
          <a:noFill/>
        </p:spPr>
        <p:txBody>
          <a:bodyPr wrap="none" rtlCol="0">
            <a:spAutoFit/>
          </a:bodyPr>
          <a:lstStyle/>
          <a:p>
            <a:r>
              <a:rPr lang="en-US" sz="2856" dirty="0" smtClean="0">
                <a:solidFill>
                  <a:srgbClr val="FFFFFF"/>
                </a:solidFill>
              </a:rPr>
              <a:t>Async complete </a:t>
            </a:r>
            <a:r>
              <a:rPr lang="en-US" sz="2856" dirty="0">
                <a:solidFill>
                  <a:srgbClr val="FFFFFF"/>
                </a:solidFill>
              </a:rPr>
              <a:t>d</a:t>
            </a:r>
            <a:r>
              <a:rPr lang="en-US" sz="2856" dirty="0" smtClean="0">
                <a:solidFill>
                  <a:srgbClr val="FFFFFF"/>
                </a:solidFill>
              </a:rPr>
              <a:t>elivery</a:t>
            </a:r>
            <a:endParaRPr lang="en-US" sz="2856" dirty="0">
              <a:solidFill>
                <a:srgbClr val="FFFFFF"/>
              </a:solidFill>
            </a:endParaRPr>
          </a:p>
        </p:txBody>
      </p:sp>
      <p:cxnSp>
        <p:nvCxnSpPr>
          <p:cNvPr id="41" name="Straight Connector 40"/>
          <p:cNvCxnSpPr/>
          <p:nvPr/>
        </p:nvCxnSpPr>
        <p:spPr>
          <a:xfrm flipV="1">
            <a:off x="5976483" y="2606040"/>
            <a:ext cx="0" cy="1225450"/>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1722437" y="2633472"/>
            <a:ext cx="0" cy="2104227"/>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1699531" y="1721062"/>
            <a:ext cx="5622950" cy="531812"/>
          </a:xfrm>
          <a:prstGeom prst="rect">
            <a:avLst/>
          </a:prstGeom>
          <a:noFill/>
        </p:spPr>
        <p:txBody>
          <a:bodyPr wrap="none" rtlCol="0">
            <a:spAutoFit/>
          </a:bodyPr>
          <a:lstStyle/>
          <a:p>
            <a:r>
              <a:rPr lang="en-US" sz="2856" dirty="0" smtClean="0">
                <a:solidFill>
                  <a:srgbClr val="FFFFFF"/>
                </a:solidFill>
              </a:rPr>
              <a:t>Projection returns to ASTA thread</a:t>
            </a:r>
            <a:endParaRPr lang="en-US" sz="2856" dirty="0">
              <a:solidFill>
                <a:srgbClr val="FFFFFF"/>
              </a:solidFill>
            </a:endParaRPr>
          </a:p>
        </p:txBody>
      </p:sp>
      <p:cxnSp>
        <p:nvCxnSpPr>
          <p:cNvPr id="52" name="Straight Connector 51"/>
          <p:cNvCxnSpPr/>
          <p:nvPr/>
        </p:nvCxnSpPr>
        <p:spPr>
          <a:xfrm flipV="1">
            <a:off x="5976483" y="4739465"/>
            <a:ext cx="0" cy="273191"/>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576789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wipe(down)">
                                      <p:cBhvr>
                                        <p:cTn id="19" dur="500"/>
                                        <p:tgtEl>
                                          <p:spTgt spid="85"/>
                                        </p:tgtEl>
                                      </p:cBhvr>
                                    </p:animEffect>
                                  </p:childTnLst>
                                </p:cTn>
                              </p:par>
                              <p:par>
                                <p:cTn id="20" presetID="22" presetClass="entr" presetSubtype="4"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down)">
                                      <p:cBhvr>
                                        <p:cTn id="27" dur="500"/>
                                        <p:tgtEl>
                                          <p:spTgt spid="23"/>
                                        </p:tgtEl>
                                      </p:cBhvr>
                                    </p:animEffect>
                                  </p:childTnLst>
                                </p:cTn>
                              </p:par>
                              <p:par>
                                <p:cTn id="28" presetID="22" presetClass="entr" presetSubtype="4" fill="hold" nodeType="withEffect">
                                  <p:stCondLst>
                                    <p:cond delay="0"/>
                                  </p:stCondLst>
                                  <p:childTnLst>
                                    <p:set>
                                      <p:cBhvr>
                                        <p:cTn id="29" dur="1" fill="hold">
                                          <p:stCondLst>
                                            <p:cond delay="0"/>
                                          </p:stCondLst>
                                        </p:cTn>
                                        <p:tgtEl>
                                          <p:spTgt spid="87"/>
                                        </p:tgtEl>
                                        <p:attrNameLst>
                                          <p:attrName>style.visibility</p:attrName>
                                        </p:attrNameLst>
                                      </p:cBhvr>
                                      <p:to>
                                        <p:strVal val="visible"/>
                                      </p:to>
                                    </p:set>
                                    <p:animEffect transition="in" filter="wipe(down)">
                                      <p:cBhvr>
                                        <p:cTn id="30" dur="500"/>
                                        <p:tgtEl>
                                          <p:spTgt spid="87"/>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left)">
                                      <p:cBhvr>
                                        <p:cTn id="34" dur="500"/>
                                        <p:tgtEl>
                                          <p:spTgt spid="28"/>
                                        </p:tgtEl>
                                      </p:cBhvr>
                                    </p:animEffect>
                                  </p:childTnLst>
                                </p:cTn>
                              </p:par>
                            </p:childTnLst>
                          </p:cTn>
                        </p:par>
                        <p:par>
                          <p:cTn id="35" fill="hold">
                            <p:stCondLst>
                              <p:cond delay="1000"/>
                            </p:stCondLst>
                            <p:childTnLst>
                              <p:par>
                                <p:cTn id="36" presetID="22" presetClass="entr" presetSubtype="4" fill="hold"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500"/>
                                        <p:tgtEl>
                                          <p:spTgt spid="52"/>
                                        </p:tgtEl>
                                      </p:cBhvr>
                                    </p:animEffect>
                                  </p:childTnLst>
                                </p:cTn>
                              </p:par>
                            </p:childTnLst>
                          </p:cTn>
                        </p:par>
                        <p:par>
                          <p:cTn id="39" fill="hold">
                            <p:stCondLst>
                              <p:cond delay="1500"/>
                            </p:stCondLst>
                            <p:childTnLst>
                              <p:par>
                                <p:cTn id="40" presetID="22" presetClass="entr" presetSubtype="2"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right)">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down)">
                                      <p:cBhvr>
                                        <p:cTn id="47" dur="500"/>
                                        <p:tgtEl>
                                          <p:spTgt spid="32"/>
                                        </p:tgtEl>
                                      </p:cBhvr>
                                    </p:animEffect>
                                  </p:childTnLst>
                                </p:cTn>
                              </p:par>
                              <p:par>
                                <p:cTn id="48" presetID="22" presetClass="entr" presetSubtype="4" fill="hold"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down)">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down)">
                                      <p:cBhvr>
                                        <p:cTn id="55" dur="500"/>
                                        <p:tgtEl>
                                          <p:spTgt spid="39"/>
                                        </p:tgtEl>
                                      </p:cBhvr>
                                    </p:animEffect>
                                  </p:childTnLst>
                                </p:cTn>
                              </p:par>
                              <p:par>
                                <p:cTn id="56" presetID="22" presetClass="entr" presetSubtype="4" fill="hold" nodeType="with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down)">
                                      <p:cBhvr>
                                        <p:cTn id="58" dur="5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down)">
                                      <p:cBhvr>
                                        <p:cTn id="63" dur="500"/>
                                        <p:tgtEl>
                                          <p:spTgt spid="45"/>
                                        </p:tgtEl>
                                      </p:cBhvr>
                                    </p:animEffect>
                                  </p:childTnLst>
                                </p:cTn>
                              </p:par>
                              <p:par>
                                <p:cTn id="64" presetID="22" presetClass="entr" presetSubtype="2" fill="hold"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wipe(right)">
                                      <p:cBhvr>
                                        <p:cTn id="66" dur="500"/>
                                        <p:tgtEl>
                                          <p:spTgt spid="34"/>
                                        </p:tgtEl>
                                      </p:cBhvr>
                                    </p:animEffect>
                                  </p:childTnLst>
                                </p:cTn>
                              </p:par>
                              <p:par>
                                <p:cTn id="67" presetID="22" presetClass="entr" presetSubtype="4" fill="hold"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wipe(down)">
                                      <p:cBhvr>
                                        <p:cTn id="6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2" grpId="0"/>
      <p:bldP spid="23" grpId="0"/>
      <p:bldP spid="32" grpId="0"/>
      <p:bldP spid="39" grpId="0"/>
      <p:bldP spid="4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9437" y="5935662"/>
            <a:ext cx="3501792" cy="531812"/>
          </a:xfrm>
          <a:prstGeom prst="rect">
            <a:avLst/>
          </a:prstGeom>
          <a:noFill/>
        </p:spPr>
        <p:txBody>
          <a:bodyPr wrap="none" rtlCol="0">
            <a:spAutoFit/>
          </a:bodyPr>
          <a:lstStyle/>
          <a:p>
            <a:r>
              <a:rPr lang="en-US" sz="2856" b="1" dirty="0" smtClean="0">
                <a:solidFill>
                  <a:srgbClr val="FFFFFF"/>
                </a:solidFill>
              </a:rPr>
              <a:t>Thread Pool</a:t>
            </a:r>
            <a:r>
              <a:rPr lang="en-US" sz="2856" dirty="0" smtClean="0">
                <a:solidFill>
                  <a:srgbClr val="FFFFFF"/>
                </a:solidFill>
              </a:rPr>
              <a:t> thread</a:t>
            </a:r>
            <a:endParaRPr lang="en-US" sz="2856" dirty="0">
              <a:solidFill>
                <a:srgbClr val="FFFFFF"/>
              </a:solidFill>
            </a:endParaRPr>
          </a:p>
        </p:txBody>
      </p:sp>
      <p:sp>
        <p:nvSpPr>
          <p:cNvPr id="8" name="Title 1"/>
          <p:cNvSpPr>
            <a:spLocks noGrp="1"/>
          </p:cNvSpPr>
          <p:nvPr>
            <p:ph type="title"/>
          </p:nvPr>
        </p:nvSpPr>
        <p:spPr>
          <a:xfrm>
            <a:off x="350837" y="280105"/>
            <a:ext cx="11658600" cy="1165754"/>
          </a:xfrm>
        </p:spPr>
        <p:txBody>
          <a:bodyPr>
            <a:normAutofit/>
          </a:bodyPr>
          <a:lstStyle/>
          <a:p>
            <a:r>
              <a:rPr lang="en-US" dirty="0" smtClean="0"/>
              <a:t>Async object callbacks</a:t>
            </a:r>
            <a:endParaRPr lang="en-US" dirty="0"/>
          </a:p>
        </p:txBody>
      </p:sp>
      <p:cxnSp>
        <p:nvCxnSpPr>
          <p:cNvPr id="28" name="Straight Connector 27"/>
          <p:cNvCxnSpPr/>
          <p:nvPr/>
        </p:nvCxnSpPr>
        <p:spPr>
          <a:xfrm>
            <a:off x="1746504" y="4992624"/>
            <a:ext cx="4205642" cy="8606"/>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1722437" y="5021262"/>
            <a:ext cx="0" cy="644335"/>
          </a:xfrm>
          <a:prstGeom prst="line">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flipV="1">
            <a:off x="1722437" y="4727448"/>
            <a:ext cx="0" cy="301752"/>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flipV="1">
            <a:off x="1746504" y="4748071"/>
            <a:ext cx="4206240" cy="2271"/>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976483" y="4949366"/>
            <a:ext cx="0" cy="716232"/>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22" name="TextBox 21"/>
          <p:cNvSpPr txBox="1"/>
          <p:nvPr/>
        </p:nvSpPr>
        <p:spPr>
          <a:xfrm>
            <a:off x="4618037" y="5935662"/>
            <a:ext cx="3414909" cy="531812"/>
          </a:xfrm>
          <a:prstGeom prst="rect">
            <a:avLst/>
          </a:prstGeom>
          <a:noFill/>
        </p:spPr>
        <p:txBody>
          <a:bodyPr wrap="none" rtlCol="0">
            <a:spAutoFit/>
          </a:bodyPr>
          <a:lstStyle/>
          <a:p>
            <a:r>
              <a:rPr lang="en-US" sz="2856" b="1" dirty="0" smtClean="0">
                <a:solidFill>
                  <a:srgbClr val="FFFFFF"/>
                </a:solidFill>
              </a:rPr>
              <a:t>Thread pool</a:t>
            </a:r>
            <a:r>
              <a:rPr lang="en-US" sz="2856" dirty="0" smtClean="0">
                <a:solidFill>
                  <a:srgbClr val="FFFFFF"/>
                </a:solidFill>
              </a:rPr>
              <a:t> </a:t>
            </a:r>
            <a:r>
              <a:rPr lang="en-US" sz="2856" dirty="0">
                <a:solidFill>
                  <a:srgbClr val="FFFFFF"/>
                </a:solidFill>
              </a:rPr>
              <a:t>t</a:t>
            </a:r>
            <a:r>
              <a:rPr lang="en-US" sz="2856" dirty="0" smtClean="0">
                <a:solidFill>
                  <a:srgbClr val="FFFFFF"/>
                </a:solidFill>
              </a:rPr>
              <a:t>hread</a:t>
            </a:r>
            <a:endParaRPr lang="en-US" sz="2856" dirty="0">
              <a:solidFill>
                <a:srgbClr val="FFFFFF"/>
              </a:solidFill>
            </a:endParaRPr>
          </a:p>
        </p:txBody>
      </p:sp>
      <p:sp>
        <p:nvSpPr>
          <p:cNvPr id="23" name="TextBox 22"/>
          <p:cNvSpPr txBox="1"/>
          <p:nvPr/>
        </p:nvSpPr>
        <p:spPr>
          <a:xfrm>
            <a:off x="2619261" y="5123198"/>
            <a:ext cx="2487540" cy="531812"/>
          </a:xfrm>
          <a:prstGeom prst="rect">
            <a:avLst/>
          </a:prstGeom>
          <a:noFill/>
        </p:spPr>
        <p:txBody>
          <a:bodyPr wrap="none" rtlCol="0">
            <a:spAutoFit/>
          </a:bodyPr>
          <a:lstStyle/>
          <a:p>
            <a:r>
              <a:rPr lang="en-US" sz="2856" dirty="0" smtClean="0">
                <a:solidFill>
                  <a:srgbClr val="FFFFFF"/>
                </a:solidFill>
              </a:rPr>
              <a:t>Async op </a:t>
            </a:r>
            <a:r>
              <a:rPr lang="en-US" sz="2856" dirty="0">
                <a:solidFill>
                  <a:srgbClr val="FFFFFF"/>
                </a:solidFill>
              </a:rPr>
              <a:t>s</a:t>
            </a:r>
            <a:r>
              <a:rPr lang="en-US" sz="2856" dirty="0" smtClean="0">
                <a:solidFill>
                  <a:srgbClr val="FFFFFF"/>
                </a:solidFill>
              </a:rPr>
              <a:t>tart</a:t>
            </a:r>
            <a:endParaRPr lang="en-US" sz="2856" dirty="0">
              <a:solidFill>
                <a:srgbClr val="FFFFFF"/>
              </a:solidFill>
            </a:endParaRPr>
          </a:p>
        </p:txBody>
      </p:sp>
      <p:cxnSp>
        <p:nvCxnSpPr>
          <p:cNvPr id="26" name="Straight Connector 25"/>
          <p:cNvCxnSpPr/>
          <p:nvPr/>
        </p:nvCxnSpPr>
        <p:spPr>
          <a:xfrm flipV="1">
            <a:off x="5976483" y="3725862"/>
            <a:ext cx="0" cy="1037427"/>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6309461" y="3922712"/>
            <a:ext cx="1747530" cy="531812"/>
          </a:xfrm>
          <a:prstGeom prst="rect">
            <a:avLst/>
          </a:prstGeom>
          <a:noFill/>
        </p:spPr>
        <p:txBody>
          <a:bodyPr wrap="none" rtlCol="0">
            <a:spAutoFit/>
          </a:bodyPr>
          <a:lstStyle/>
          <a:p>
            <a:r>
              <a:rPr lang="en-US" sz="2856" dirty="0" smtClean="0">
                <a:solidFill>
                  <a:srgbClr val="FFFFFF"/>
                </a:solidFill>
              </a:rPr>
              <a:t>Real work</a:t>
            </a:r>
            <a:endParaRPr lang="en-US" sz="2856" dirty="0">
              <a:solidFill>
                <a:srgbClr val="FFFFFF"/>
              </a:solidFill>
            </a:endParaRPr>
          </a:p>
        </p:txBody>
      </p:sp>
      <p:sp>
        <p:nvSpPr>
          <p:cNvPr id="39" name="TextBox 38"/>
          <p:cNvSpPr txBox="1"/>
          <p:nvPr/>
        </p:nvSpPr>
        <p:spPr>
          <a:xfrm>
            <a:off x="6319212" y="2832194"/>
            <a:ext cx="4104072" cy="531812"/>
          </a:xfrm>
          <a:prstGeom prst="rect">
            <a:avLst/>
          </a:prstGeom>
          <a:noFill/>
        </p:spPr>
        <p:txBody>
          <a:bodyPr wrap="none" rtlCol="0">
            <a:spAutoFit/>
          </a:bodyPr>
          <a:lstStyle/>
          <a:p>
            <a:r>
              <a:rPr lang="en-US" sz="2856" dirty="0" smtClean="0">
                <a:solidFill>
                  <a:srgbClr val="FFFFFF"/>
                </a:solidFill>
              </a:rPr>
              <a:t>Async complete </a:t>
            </a:r>
            <a:r>
              <a:rPr lang="en-US" sz="2856" dirty="0">
                <a:solidFill>
                  <a:srgbClr val="FFFFFF"/>
                </a:solidFill>
              </a:rPr>
              <a:t>d</a:t>
            </a:r>
            <a:r>
              <a:rPr lang="en-US" sz="2856" dirty="0" smtClean="0">
                <a:solidFill>
                  <a:srgbClr val="FFFFFF"/>
                </a:solidFill>
              </a:rPr>
              <a:t>elivery</a:t>
            </a:r>
            <a:endParaRPr lang="en-US" sz="2856" dirty="0">
              <a:solidFill>
                <a:srgbClr val="FFFFFF"/>
              </a:solidFill>
            </a:endParaRPr>
          </a:p>
        </p:txBody>
      </p:sp>
      <p:cxnSp>
        <p:nvCxnSpPr>
          <p:cNvPr id="41" name="Straight Connector 40"/>
          <p:cNvCxnSpPr/>
          <p:nvPr/>
        </p:nvCxnSpPr>
        <p:spPr>
          <a:xfrm flipV="1">
            <a:off x="5976483" y="2606040"/>
            <a:ext cx="0" cy="1225450"/>
          </a:xfrm>
          <a:prstGeom prst="line">
            <a:avLst/>
          </a:prstGeom>
          <a:ln w="57150">
            <a:solidFill>
              <a:schemeClr val="accent5">
                <a:lumMod val="60000"/>
                <a:lumOff val="40000"/>
              </a:schemeClr>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44" name="Straight Connector 43"/>
          <p:cNvCxnSpPr/>
          <p:nvPr/>
        </p:nvCxnSpPr>
        <p:spPr>
          <a:xfrm flipV="1">
            <a:off x="1722437" y="2633472"/>
            <a:ext cx="0" cy="2104227"/>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45" name="TextBox 44"/>
          <p:cNvSpPr txBox="1"/>
          <p:nvPr/>
        </p:nvSpPr>
        <p:spPr>
          <a:xfrm>
            <a:off x="1699531" y="1721062"/>
            <a:ext cx="7245894" cy="531812"/>
          </a:xfrm>
          <a:prstGeom prst="rect">
            <a:avLst/>
          </a:prstGeom>
          <a:noFill/>
        </p:spPr>
        <p:txBody>
          <a:bodyPr wrap="none" rtlCol="0">
            <a:spAutoFit/>
          </a:bodyPr>
          <a:lstStyle/>
          <a:p>
            <a:r>
              <a:rPr lang="en-US" sz="2856" dirty="0" smtClean="0">
                <a:solidFill>
                  <a:srgbClr val="FFFFFF"/>
                </a:solidFill>
              </a:rPr>
              <a:t>Completion delivered where work was done</a:t>
            </a:r>
            <a:endParaRPr lang="en-US" sz="2856" dirty="0">
              <a:solidFill>
                <a:srgbClr val="FFFFFF"/>
              </a:solidFill>
            </a:endParaRPr>
          </a:p>
        </p:txBody>
      </p:sp>
      <p:cxnSp>
        <p:nvCxnSpPr>
          <p:cNvPr id="52" name="Straight Connector 51"/>
          <p:cNvCxnSpPr/>
          <p:nvPr/>
        </p:nvCxnSpPr>
        <p:spPr>
          <a:xfrm flipV="1">
            <a:off x="5976483" y="4739465"/>
            <a:ext cx="0" cy="273191"/>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331162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par>
                          <p:cTn id="16" fill="hold">
                            <p:stCondLst>
                              <p:cond delay="500"/>
                            </p:stCondLst>
                            <p:childTnLst>
                              <p:par>
                                <p:cTn id="17" presetID="22" presetClass="entr" presetSubtype="4" fill="hold" nodeType="after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wipe(down)">
                                      <p:cBhvr>
                                        <p:cTn id="19" dur="500"/>
                                        <p:tgtEl>
                                          <p:spTgt spid="85"/>
                                        </p:tgtEl>
                                      </p:cBhvr>
                                    </p:animEffect>
                                  </p:childTnLst>
                                </p:cTn>
                              </p:par>
                              <p:par>
                                <p:cTn id="20" presetID="22" presetClass="entr" presetSubtype="4"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down)">
                                      <p:cBhvr>
                                        <p:cTn id="27" dur="500"/>
                                        <p:tgtEl>
                                          <p:spTgt spid="23"/>
                                        </p:tgtEl>
                                      </p:cBhvr>
                                    </p:animEffect>
                                  </p:childTnLst>
                                </p:cTn>
                              </p:par>
                              <p:par>
                                <p:cTn id="28" presetID="22" presetClass="entr" presetSubtype="4" fill="hold" nodeType="withEffect">
                                  <p:stCondLst>
                                    <p:cond delay="0"/>
                                  </p:stCondLst>
                                  <p:childTnLst>
                                    <p:set>
                                      <p:cBhvr>
                                        <p:cTn id="29" dur="1" fill="hold">
                                          <p:stCondLst>
                                            <p:cond delay="0"/>
                                          </p:stCondLst>
                                        </p:cTn>
                                        <p:tgtEl>
                                          <p:spTgt spid="87"/>
                                        </p:tgtEl>
                                        <p:attrNameLst>
                                          <p:attrName>style.visibility</p:attrName>
                                        </p:attrNameLst>
                                      </p:cBhvr>
                                      <p:to>
                                        <p:strVal val="visible"/>
                                      </p:to>
                                    </p:set>
                                    <p:animEffect transition="in" filter="wipe(down)">
                                      <p:cBhvr>
                                        <p:cTn id="30" dur="500"/>
                                        <p:tgtEl>
                                          <p:spTgt spid="87"/>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left)">
                                      <p:cBhvr>
                                        <p:cTn id="34" dur="500"/>
                                        <p:tgtEl>
                                          <p:spTgt spid="28"/>
                                        </p:tgtEl>
                                      </p:cBhvr>
                                    </p:animEffect>
                                  </p:childTnLst>
                                </p:cTn>
                              </p:par>
                            </p:childTnLst>
                          </p:cTn>
                        </p:par>
                        <p:par>
                          <p:cTn id="35" fill="hold">
                            <p:stCondLst>
                              <p:cond delay="1000"/>
                            </p:stCondLst>
                            <p:childTnLst>
                              <p:par>
                                <p:cTn id="36" presetID="22" presetClass="entr" presetSubtype="4" fill="hold"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500"/>
                                        <p:tgtEl>
                                          <p:spTgt spid="52"/>
                                        </p:tgtEl>
                                      </p:cBhvr>
                                    </p:animEffect>
                                  </p:childTnLst>
                                </p:cTn>
                              </p:par>
                            </p:childTnLst>
                          </p:cTn>
                        </p:par>
                        <p:par>
                          <p:cTn id="39" fill="hold">
                            <p:stCondLst>
                              <p:cond delay="1500"/>
                            </p:stCondLst>
                            <p:childTnLst>
                              <p:par>
                                <p:cTn id="40" presetID="22" presetClass="entr" presetSubtype="2"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right)">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down)">
                                      <p:cBhvr>
                                        <p:cTn id="47" dur="500"/>
                                        <p:tgtEl>
                                          <p:spTgt spid="32"/>
                                        </p:tgtEl>
                                      </p:cBhvr>
                                    </p:animEffect>
                                  </p:childTnLst>
                                </p:cTn>
                              </p:par>
                              <p:par>
                                <p:cTn id="48" presetID="22" presetClass="entr" presetSubtype="4" fill="hold" nodeType="with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wipe(down)">
                                      <p:cBhvr>
                                        <p:cTn id="50" dur="500"/>
                                        <p:tgtEl>
                                          <p:spTgt spid="2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9"/>
                                        </p:tgtEl>
                                        <p:attrNameLst>
                                          <p:attrName>style.visibility</p:attrName>
                                        </p:attrNameLst>
                                      </p:cBhvr>
                                      <p:to>
                                        <p:strVal val="visible"/>
                                      </p:to>
                                    </p:set>
                                    <p:animEffect transition="in" filter="wipe(down)">
                                      <p:cBhvr>
                                        <p:cTn id="55" dur="500"/>
                                        <p:tgtEl>
                                          <p:spTgt spid="39"/>
                                        </p:tgtEl>
                                      </p:cBhvr>
                                    </p:animEffect>
                                  </p:childTnLst>
                                </p:cTn>
                              </p:par>
                              <p:par>
                                <p:cTn id="56" presetID="22" presetClass="entr" presetSubtype="4" fill="hold" nodeType="withEffect">
                                  <p:stCondLst>
                                    <p:cond delay="0"/>
                                  </p:stCondLst>
                                  <p:childTnLst>
                                    <p:set>
                                      <p:cBhvr>
                                        <p:cTn id="57" dur="1" fill="hold">
                                          <p:stCondLst>
                                            <p:cond delay="0"/>
                                          </p:stCondLst>
                                        </p:cTn>
                                        <p:tgtEl>
                                          <p:spTgt spid="41"/>
                                        </p:tgtEl>
                                        <p:attrNameLst>
                                          <p:attrName>style.visibility</p:attrName>
                                        </p:attrNameLst>
                                      </p:cBhvr>
                                      <p:to>
                                        <p:strVal val="visible"/>
                                      </p:to>
                                    </p:set>
                                    <p:animEffect transition="in" filter="wipe(down)">
                                      <p:cBhvr>
                                        <p:cTn id="58" dur="500"/>
                                        <p:tgtEl>
                                          <p:spTgt spid="41"/>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down)">
                                      <p:cBhvr>
                                        <p:cTn id="63" dur="500"/>
                                        <p:tgtEl>
                                          <p:spTgt spid="45"/>
                                        </p:tgtEl>
                                      </p:cBhvr>
                                    </p:animEffect>
                                  </p:childTnLst>
                                </p:cTn>
                              </p:par>
                              <p:par>
                                <p:cTn id="64" presetID="22" presetClass="entr" presetSubtype="4" fill="hold" nodeType="with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wipe(down)">
                                      <p:cBhvr>
                                        <p:cTn id="66"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22" grpId="0"/>
      <p:bldP spid="23" grpId="0"/>
      <p:bldP spid="32" grpId="0"/>
      <p:bldP spid="39" grpId="0"/>
      <p:bldP spid="4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objects</a:t>
            </a:r>
            <a:endParaRPr lang="en-US" dirty="0"/>
          </a:p>
        </p:txBody>
      </p:sp>
      <p:sp>
        <p:nvSpPr>
          <p:cNvPr id="3" name="Content Placeholder 2"/>
          <p:cNvSpPr>
            <a:spLocks noGrp="1"/>
          </p:cNvSpPr>
          <p:nvPr>
            <p:ph idx="1"/>
          </p:nvPr>
        </p:nvSpPr>
        <p:spPr>
          <a:xfrm>
            <a:off x="530467" y="1476621"/>
            <a:ext cx="11373923" cy="4937405"/>
          </a:xfrm>
        </p:spPr>
        <p:txBody>
          <a:bodyPr>
            <a:normAutofit/>
          </a:bodyPr>
          <a:lstStyle/>
          <a:p>
            <a:r>
              <a:rPr lang="en-US" dirty="0" smtClean="0"/>
              <a:t>Agile objects are objects that can work in any thread of a process without being marshalled</a:t>
            </a:r>
          </a:p>
          <a:p>
            <a:r>
              <a:rPr lang="en-US" dirty="0" smtClean="0"/>
              <a:t>Agile objects can only store agile things</a:t>
            </a:r>
          </a:p>
          <a:p>
            <a:r>
              <a:rPr lang="en-US" dirty="0" smtClean="0"/>
              <a:t>No storing bare IInspectables</a:t>
            </a:r>
          </a:p>
          <a:p>
            <a:pPr lvl="1"/>
            <a:r>
              <a:rPr lang="en-US" dirty="0" smtClean="0"/>
              <a:t>If passed an IInspectable, must wrap it in an agile reference</a:t>
            </a:r>
          </a:p>
        </p:txBody>
      </p:sp>
    </p:spTree>
    <p:extLst>
      <p:ext uri="{BB962C8B-B14F-4D97-AF65-F5344CB8AC3E}">
        <p14:creationId xmlns:p14="http://schemas.microsoft.com/office/powerpoint/2010/main" val="422768790"/>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objects</a:t>
            </a:r>
            <a:endParaRPr lang="en-US" dirty="0"/>
          </a:p>
        </p:txBody>
      </p:sp>
      <p:sp>
        <p:nvSpPr>
          <p:cNvPr id="3" name="Content Placeholder 2"/>
          <p:cNvSpPr>
            <a:spLocks noGrp="1"/>
          </p:cNvSpPr>
          <p:nvPr>
            <p:ph idx="1"/>
          </p:nvPr>
        </p:nvSpPr>
        <p:spPr>
          <a:xfrm>
            <a:off x="530467" y="1476622"/>
            <a:ext cx="11373923" cy="5013536"/>
          </a:xfrm>
        </p:spPr>
        <p:txBody>
          <a:bodyPr>
            <a:normAutofit/>
          </a:bodyPr>
          <a:lstStyle/>
          <a:p>
            <a:r>
              <a:rPr lang="en-US" dirty="0" smtClean="0"/>
              <a:t>Agile objects are simple to deal with</a:t>
            </a:r>
          </a:p>
          <a:p>
            <a:pPr lvl="0"/>
            <a:r>
              <a:rPr lang="en-US" baseline="0" dirty="0" smtClean="0"/>
              <a:t>Most WinRT objects are agile</a:t>
            </a:r>
          </a:p>
          <a:p>
            <a:pPr lvl="0"/>
            <a:r>
              <a:rPr lang="en-US" dirty="0" smtClean="0"/>
              <a:t>Out-of-process proxies are agile</a:t>
            </a:r>
          </a:p>
          <a:p>
            <a:r>
              <a:rPr lang="en-US" baseline="0" dirty="0" smtClean="0"/>
              <a:t>Agile</a:t>
            </a:r>
            <a:r>
              <a:rPr lang="en-US" dirty="0" smtClean="0"/>
              <a:t> objects do not die if their original host thread dies</a:t>
            </a:r>
          </a:p>
        </p:txBody>
      </p:sp>
    </p:spTree>
    <p:extLst>
      <p:ext uri="{BB962C8B-B14F-4D97-AF65-F5344CB8AC3E}">
        <p14:creationId xmlns:p14="http://schemas.microsoft.com/office/powerpoint/2010/main" val="2038321074"/>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Agile references</a:t>
            </a:r>
            <a:endParaRPr lang="en-US" dirty="0"/>
          </a:p>
        </p:txBody>
      </p:sp>
      <p:sp>
        <p:nvSpPr>
          <p:cNvPr id="3" name="Content Placeholder 2"/>
          <p:cNvSpPr>
            <a:spLocks noGrp="1"/>
          </p:cNvSpPr>
          <p:nvPr>
            <p:ph idx="1"/>
          </p:nvPr>
        </p:nvSpPr>
        <p:spPr>
          <a:xfrm>
            <a:off x="530467" y="1476621"/>
            <a:ext cx="11373923" cy="4956438"/>
          </a:xfrm>
        </p:spPr>
        <p:txBody>
          <a:bodyPr>
            <a:normAutofit/>
          </a:bodyPr>
          <a:lstStyle/>
          <a:p>
            <a:r>
              <a:rPr lang="en-US" dirty="0" smtClean="0"/>
              <a:t>When you get an IInspectable it may not be IAgileObject</a:t>
            </a:r>
          </a:p>
          <a:p>
            <a:r>
              <a:rPr lang="en-US" dirty="0" smtClean="0"/>
              <a:t>If it is not agile, may want to store an agile reference</a:t>
            </a:r>
          </a:p>
          <a:p>
            <a:r>
              <a:rPr lang="en-US" dirty="0" smtClean="0"/>
              <a:t>New for Windows 8.1: IAgileReference/</a:t>
            </a:r>
            <a:r>
              <a:rPr lang="en-US" sz="3264" dirty="0" smtClean="0">
                <a:gradFill>
                  <a:gsLst>
                    <a:gs pos="0">
                      <a:schemeClr val="tx1"/>
                    </a:gs>
                    <a:gs pos="86000">
                      <a:schemeClr val="tx1"/>
                    </a:gs>
                  </a:gsLst>
                  <a:lin ang="5400000" scaled="0"/>
                </a:gradFill>
              </a:rPr>
              <a:t>RoGetAgileReference</a:t>
            </a:r>
            <a:endParaRPr lang="en-US" dirty="0" smtClean="0"/>
          </a:p>
          <a:p>
            <a:pPr lvl="0"/>
            <a:r>
              <a:rPr lang="en-US" dirty="0" smtClean="0"/>
              <a:t>If</a:t>
            </a:r>
            <a:r>
              <a:rPr lang="en-US" baseline="0" dirty="0" smtClean="0"/>
              <a:t> you are implementing an event source, you may</a:t>
            </a:r>
            <a:r>
              <a:rPr lang="en-US" dirty="0" smtClean="0"/>
              <a:t> </a:t>
            </a:r>
            <a:r>
              <a:rPr lang="en-US" baseline="0" dirty="0" smtClean="0"/>
              <a:t>need an array of agile references to event listeners</a:t>
            </a:r>
          </a:p>
        </p:txBody>
      </p:sp>
    </p:spTree>
    <p:extLst>
      <p:ext uri="{BB962C8B-B14F-4D97-AF65-F5344CB8AC3E}">
        <p14:creationId xmlns:p14="http://schemas.microsoft.com/office/powerpoint/2010/main" val="1869197921"/>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Apartments</a:t>
            </a:r>
            <a:endParaRPr lang="en-US" dirty="0"/>
          </a:p>
        </p:txBody>
      </p:sp>
      <p:sp>
        <p:nvSpPr>
          <p:cNvPr id="3" name="Content Placeholder 2"/>
          <p:cNvSpPr>
            <a:spLocks noGrp="1"/>
          </p:cNvSpPr>
          <p:nvPr>
            <p:ph idx="1"/>
          </p:nvPr>
        </p:nvSpPr>
        <p:spPr>
          <a:xfrm>
            <a:off x="530467" y="1476621"/>
            <a:ext cx="11373923" cy="5032569"/>
          </a:xfrm>
        </p:spPr>
        <p:txBody>
          <a:bodyPr>
            <a:normAutofit/>
          </a:bodyPr>
          <a:lstStyle/>
          <a:p>
            <a:r>
              <a:rPr lang="en-US" dirty="0" smtClean="0"/>
              <a:t>Apartments are a COM concept that group and control thread and object lifetimes</a:t>
            </a:r>
          </a:p>
          <a:p>
            <a:r>
              <a:rPr lang="en-US" dirty="0" smtClean="0"/>
              <a:t>Apartments exist in WinRT but have been made largely irrelevant by agility to reduce pain</a:t>
            </a:r>
          </a:p>
          <a:p>
            <a:r>
              <a:rPr lang="en-US" dirty="0" smtClean="0"/>
              <a:t>Three types in Windows Store apps</a:t>
            </a:r>
          </a:p>
          <a:p>
            <a:pPr lvl="1"/>
            <a:r>
              <a:rPr lang="en-US" dirty="0" smtClean="0"/>
              <a:t>Application single-threaded </a:t>
            </a:r>
            <a:r>
              <a:rPr lang="en-US" dirty="0"/>
              <a:t>a</a:t>
            </a:r>
            <a:r>
              <a:rPr lang="en-US" dirty="0" smtClean="0"/>
              <a:t>partment (ASTA) – UI </a:t>
            </a:r>
            <a:r>
              <a:rPr lang="en-US" dirty="0"/>
              <a:t>t</a:t>
            </a:r>
            <a:r>
              <a:rPr lang="en-US" dirty="0" smtClean="0"/>
              <a:t>hreads</a:t>
            </a:r>
          </a:p>
          <a:p>
            <a:pPr lvl="1"/>
            <a:r>
              <a:rPr lang="en-US" dirty="0" smtClean="0"/>
              <a:t>Multithreaded apartment (MTA) – Thread pool</a:t>
            </a:r>
          </a:p>
          <a:p>
            <a:pPr lvl="1"/>
            <a:r>
              <a:rPr lang="en-US" dirty="0" smtClean="0"/>
              <a:t>Neutral threaded apartment (NTA) – Used by WinRT to help inter-process calls</a:t>
            </a:r>
            <a:endParaRPr lang="en-US" dirty="0"/>
          </a:p>
        </p:txBody>
      </p:sp>
    </p:spTree>
    <p:extLst>
      <p:ext uri="{BB962C8B-B14F-4D97-AF65-F5344CB8AC3E}">
        <p14:creationId xmlns:p14="http://schemas.microsoft.com/office/powerpoint/2010/main" val="3079845160"/>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a:t>
            </a:r>
            <a:r>
              <a:rPr lang="en-US" dirty="0"/>
              <a:t>l</a:t>
            </a:r>
            <a:r>
              <a:rPr lang="en-US" baseline="0" dirty="0" smtClean="0"/>
              <a:t>ifetime &amp; threads</a:t>
            </a:r>
            <a:endParaRPr lang="en-US" dirty="0"/>
          </a:p>
        </p:txBody>
      </p:sp>
      <p:sp>
        <p:nvSpPr>
          <p:cNvPr id="3" name="Content Placeholder 2"/>
          <p:cNvSpPr>
            <a:spLocks noGrp="1"/>
          </p:cNvSpPr>
          <p:nvPr>
            <p:ph idx="1"/>
          </p:nvPr>
        </p:nvSpPr>
        <p:spPr>
          <a:xfrm>
            <a:off x="530467" y="1476621"/>
            <a:ext cx="11373923" cy="5032569"/>
          </a:xfrm>
        </p:spPr>
        <p:txBody>
          <a:bodyPr>
            <a:normAutofit/>
          </a:bodyPr>
          <a:lstStyle/>
          <a:p>
            <a:r>
              <a:rPr lang="en-US" dirty="0" smtClean="0"/>
              <a:t>Object lifetime in WinRT is simple</a:t>
            </a:r>
          </a:p>
          <a:p>
            <a:r>
              <a:rPr lang="en-US" dirty="0" smtClean="0"/>
              <a:t>COM would early-terminate objects, proxies, and agile references when apartment shut down</a:t>
            </a:r>
          </a:p>
          <a:p>
            <a:r>
              <a:rPr lang="en-US" dirty="0" smtClean="0"/>
              <a:t>WinRT makes most entities agile, lets you control lifetime</a:t>
            </a:r>
          </a:p>
        </p:txBody>
      </p:sp>
    </p:spTree>
    <p:extLst>
      <p:ext uri="{BB962C8B-B14F-4D97-AF65-F5344CB8AC3E}">
        <p14:creationId xmlns:p14="http://schemas.microsoft.com/office/powerpoint/2010/main" val="4187366380"/>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Cross-thread </a:t>
            </a:r>
            <a:r>
              <a:rPr lang="en-US" dirty="0"/>
              <a:t>c</a:t>
            </a:r>
            <a:r>
              <a:rPr lang="en-US" dirty="0" smtClean="0"/>
              <a:t>alling</a:t>
            </a:r>
            <a:endParaRPr lang="en-US" dirty="0"/>
          </a:p>
        </p:txBody>
      </p:sp>
      <p:sp>
        <p:nvSpPr>
          <p:cNvPr id="3" name="Content Placeholder 2"/>
          <p:cNvSpPr>
            <a:spLocks noGrp="1"/>
          </p:cNvSpPr>
          <p:nvPr>
            <p:ph idx="1"/>
          </p:nvPr>
        </p:nvSpPr>
        <p:spPr>
          <a:xfrm>
            <a:off x="530467" y="1476621"/>
            <a:ext cx="11373923" cy="5032569"/>
          </a:xfrm>
        </p:spPr>
        <p:txBody>
          <a:bodyPr>
            <a:normAutofit/>
          </a:bodyPr>
          <a:lstStyle/>
          <a:p>
            <a:r>
              <a:rPr lang="en-US" dirty="0" smtClean="0"/>
              <a:t>WinRT</a:t>
            </a:r>
            <a:r>
              <a:rPr lang="en-US" baseline="0" dirty="0" smtClean="0"/>
              <a:t> calls delivered only when thread is ready</a:t>
            </a:r>
          </a:p>
          <a:p>
            <a:r>
              <a:rPr lang="en-US" baseline="0" dirty="0" smtClean="0"/>
              <a:t>Calls compete with other items for a thread’s attention</a:t>
            </a:r>
          </a:p>
          <a:p>
            <a:pPr lvl="0"/>
            <a:r>
              <a:rPr lang="en-US" baseline="0" dirty="0" smtClean="0"/>
              <a:t>Windows 8.1 changes</a:t>
            </a:r>
          </a:p>
          <a:p>
            <a:pPr lvl="1"/>
            <a:r>
              <a:rPr lang="en-US" dirty="0" smtClean="0"/>
              <a:t>Calls</a:t>
            </a:r>
            <a:r>
              <a:rPr lang="en-US" baseline="0" dirty="0" smtClean="0"/>
              <a:t> no longer block input delivery</a:t>
            </a:r>
          </a:p>
          <a:p>
            <a:pPr lvl="1"/>
            <a:r>
              <a:rPr lang="en-US" baseline="0" dirty="0" smtClean="0"/>
              <a:t>Scheduler allows prioritization of work items</a:t>
            </a:r>
          </a:p>
        </p:txBody>
      </p:sp>
    </p:spTree>
    <p:extLst>
      <p:ext uri="{BB962C8B-B14F-4D97-AF65-F5344CB8AC3E}">
        <p14:creationId xmlns:p14="http://schemas.microsoft.com/office/powerpoint/2010/main" val="2798895999"/>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530467" y="1476621"/>
            <a:ext cx="11373923" cy="4766111"/>
          </a:xfrm>
        </p:spPr>
        <p:txBody>
          <a:bodyPr>
            <a:normAutofit/>
          </a:bodyPr>
          <a:lstStyle/>
          <a:p>
            <a:r>
              <a:rPr lang="en-US" dirty="0" smtClean="0"/>
              <a:t>WinRT</a:t>
            </a:r>
            <a:r>
              <a:rPr lang="en-US" baseline="0" dirty="0" smtClean="0"/>
              <a:t> designed to make threading natural, simple, and familiar</a:t>
            </a:r>
          </a:p>
          <a:p>
            <a:pPr lvl="0"/>
            <a:r>
              <a:rPr lang="en-US" dirty="0" smtClean="0"/>
              <a:t>We’ve </a:t>
            </a:r>
            <a:r>
              <a:rPr lang="en-US" smtClean="0"/>
              <a:t>drilled below </a:t>
            </a:r>
            <a:r>
              <a:rPr lang="en-US" dirty="0" smtClean="0"/>
              <a:t>what you need to know</a:t>
            </a:r>
          </a:p>
          <a:p>
            <a:pPr lvl="0"/>
            <a:r>
              <a:rPr lang="en-US" dirty="0" smtClean="0"/>
              <a:t>Key</a:t>
            </a:r>
            <a:r>
              <a:rPr lang="en-US" baseline="0" dirty="0" smtClean="0"/>
              <a:t> design points are simple</a:t>
            </a:r>
          </a:p>
          <a:p>
            <a:pPr lvl="1"/>
            <a:r>
              <a:rPr lang="en-US" dirty="0" smtClean="0"/>
              <a:t>Use async for long running operations</a:t>
            </a:r>
          </a:p>
          <a:p>
            <a:pPr lvl="1"/>
            <a:r>
              <a:rPr lang="en-US" dirty="0" smtClean="0"/>
              <a:t>Choose</a:t>
            </a:r>
            <a:r>
              <a:rPr lang="en-US" baseline="0" dirty="0" smtClean="0"/>
              <a:t> agile objects for all</a:t>
            </a:r>
            <a:r>
              <a:rPr lang="en-US" dirty="0" smtClean="0"/>
              <a:t> except UI</a:t>
            </a:r>
          </a:p>
          <a:p>
            <a:pPr lvl="1"/>
            <a:r>
              <a:rPr lang="en-US" dirty="0" smtClean="0"/>
              <a:t>Don’t block</a:t>
            </a:r>
            <a:r>
              <a:rPr lang="en-US" baseline="0" dirty="0" smtClean="0"/>
              <a:t> the UI thread</a:t>
            </a:r>
          </a:p>
          <a:p>
            <a:r>
              <a:rPr lang="en-US" dirty="0"/>
              <a:t>See Talk 3-136 for async debugging support</a:t>
            </a:r>
          </a:p>
          <a:p>
            <a:pPr lvl="1"/>
            <a:endParaRPr lang="en-US" baseline="0" dirty="0" smtClean="0"/>
          </a:p>
        </p:txBody>
      </p:sp>
    </p:spTree>
    <p:extLst>
      <p:ext uri="{BB962C8B-B14F-4D97-AF65-F5344CB8AC3E}">
        <p14:creationId xmlns:p14="http://schemas.microsoft.com/office/powerpoint/2010/main" val="683322437"/>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Threading model</a:t>
            </a:r>
            <a:r>
              <a:rPr lang="en-US" baseline="0" dirty="0" smtClean="0"/>
              <a:t> </a:t>
            </a:r>
            <a:r>
              <a:rPr lang="en-US" dirty="0"/>
              <a:t>r</a:t>
            </a:r>
            <a:r>
              <a:rPr lang="en-US" baseline="0" dirty="0" smtClean="0"/>
              <a:t>egistration</a:t>
            </a:r>
            <a:endParaRPr lang="en-US" dirty="0"/>
          </a:p>
        </p:txBody>
      </p:sp>
      <p:sp>
        <p:nvSpPr>
          <p:cNvPr id="3" name="Content Placeholder 2"/>
          <p:cNvSpPr>
            <a:spLocks noGrp="1"/>
          </p:cNvSpPr>
          <p:nvPr>
            <p:ph idx="1"/>
          </p:nvPr>
        </p:nvSpPr>
        <p:spPr>
          <a:xfrm>
            <a:off x="530467" y="1476622"/>
            <a:ext cx="11373923" cy="5051601"/>
          </a:xfrm>
        </p:spPr>
        <p:txBody>
          <a:bodyPr>
            <a:normAutofit lnSpcReduction="10000"/>
          </a:bodyPr>
          <a:lstStyle/>
          <a:p>
            <a:r>
              <a:rPr lang="en-US" dirty="0" smtClean="0"/>
              <a:t>WinRT objects must register</a:t>
            </a:r>
            <a:r>
              <a:rPr lang="en-US" baseline="0" dirty="0" smtClean="0"/>
              <a:t> their threading type</a:t>
            </a:r>
          </a:p>
          <a:p>
            <a:pPr lvl="0"/>
            <a:r>
              <a:rPr lang="en-US" sz="3264" dirty="0">
                <a:gradFill>
                  <a:gsLst>
                    <a:gs pos="0">
                      <a:schemeClr val="tx1"/>
                    </a:gs>
                    <a:gs pos="86000">
                      <a:schemeClr val="tx1"/>
                    </a:gs>
                  </a:gsLst>
                  <a:lin ang="5400000" scaled="0"/>
                </a:gradFill>
                <a:latin typeface="+mn-lt"/>
              </a:rPr>
              <a:t>It indicates </a:t>
            </a:r>
            <a:r>
              <a:rPr lang="en-US" sz="3264" i="1" dirty="0">
                <a:gradFill>
                  <a:gsLst>
                    <a:gs pos="0">
                      <a:schemeClr val="tx1"/>
                    </a:gs>
                    <a:gs pos="86000">
                      <a:schemeClr val="tx1"/>
                    </a:gs>
                  </a:gsLst>
                  <a:lin ang="5400000" scaled="0"/>
                </a:gradFill>
                <a:latin typeface="+mn-lt"/>
              </a:rPr>
              <a:t>where</a:t>
            </a:r>
            <a:r>
              <a:rPr lang="en-US" sz="3264" dirty="0">
                <a:gradFill>
                  <a:gsLst>
                    <a:gs pos="0">
                      <a:schemeClr val="tx1"/>
                    </a:gs>
                    <a:gs pos="86000">
                      <a:schemeClr val="tx1"/>
                    </a:gs>
                  </a:gsLst>
                  <a:lin ang="5400000" scaled="0"/>
                </a:gradFill>
                <a:latin typeface="+mn-lt"/>
              </a:rPr>
              <a:t> an activation occurs:</a:t>
            </a:r>
          </a:p>
          <a:p>
            <a:pPr lvl="1"/>
            <a:r>
              <a:rPr lang="en-US" sz="2856" dirty="0">
                <a:gradFill>
                  <a:gsLst>
                    <a:gs pos="0">
                      <a:schemeClr val="tx1"/>
                    </a:gs>
                    <a:gs pos="86000">
                      <a:schemeClr val="tx1"/>
                    </a:gs>
                  </a:gsLst>
                  <a:lin ang="5400000" scaled="0"/>
                </a:gradFill>
              </a:rPr>
              <a:t>SingleThreaded (value == 1) means always in a UI thread MultiThreaded (value == 2) means always in the </a:t>
            </a:r>
            <a:r>
              <a:rPr lang="en-US" sz="2856" dirty="0" smtClean="0">
                <a:gradFill>
                  <a:gsLst>
                    <a:gs pos="0">
                      <a:schemeClr val="tx1"/>
                    </a:gs>
                    <a:gs pos="86000">
                      <a:schemeClr val="tx1"/>
                    </a:gs>
                  </a:gsLst>
                  <a:lin ang="5400000" scaled="0"/>
                </a:gradFill>
              </a:rPr>
              <a:t>thread </a:t>
            </a:r>
            <a:r>
              <a:rPr lang="en-US" sz="2856" dirty="0">
                <a:gradFill>
                  <a:gsLst>
                    <a:gs pos="0">
                      <a:schemeClr val="tx1"/>
                    </a:gs>
                    <a:gs pos="86000">
                      <a:schemeClr val="tx1"/>
                    </a:gs>
                  </a:gsLst>
                  <a:lin ang="5400000" scaled="0"/>
                </a:gradFill>
              </a:rPr>
              <a:t>p</a:t>
            </a:r>
            <a:r>
              <a:rPr lang="en-US" sz="2856" dirty="0" smtClean="0">
                <a:gradFill>
                  <a:gsLst>
                    <a:gs pos="0">
                      <a:schemeClr val="tx1"/>
                    </a:gs>
                    <a:gs pos="86000">
                      <a:schemeClr val="tx1"/>
                    </a:gs>
                  </a:gsLst>
                  <a:lin ang="5400000" scaled="0"/>
                </a:gradFill>
              </a:rPr>
              <a:t>ool</a:t>
            </a:r>
            <a:endParaRPr lang="en-US" sz="2856" dirty="0">
              <a:gradFill>
                <a:gsLst>
                  <a:gs pos="0">
                    <a:schemeClr val="tx1"/>
                  </a:gs>
                  <a:gs pos="86000">
                    <a:schemeClr val="tx1"/>
                  </a:gs>
                </a:gsLst>
                <a:lin ang="5400000" scaled="0"/>
              </a:gradFill>
            </a:endParaRPr>
          </a:p>
          <a:p>
            <a:pPr lvl="1"/>
            <a:r>
              <a:rPr lang="en-US" sz="2856" dirty="0">
                <a:gradFill>
                  <a:gsLst>
                    <a:gs pos="0">
                      <a:schemeClr val="tx1"/>
                    </a:gs>
                    <a:gs pos="86000">
                      <a:schemeClr val="tx1"/>
                    </a:gs>
                  </a:gsLst>
                  <a:lin ang="5400000" scaled="0"/>
                </a:gradFill>
              </a:rPr>
              <a:t>Both (value == 0) means 'in the apartment of the caller'</a:t>
            </a:r>
          </a:p>
          <a:p>
            <a:pPr lvl="0"/>
            <a:r>
              <a:rPr lang="en-US" sz="3264" dirty="0">
                <a:gradFill>
                  <a:gsLst>
                    <a:gs pos="0">
                      <a:schemeClr val="tx1"/>
                    </a:gs>
                    <a:gs pos="86000">
                      <a:schemeClr val="tx1"/>
                    </a:gs>
                  </a:gsLst>
                  <a:lin ang="5400000" scaled="0"/>
                </a:gradFill>
                <a:latin typeface="+mn-lt"/>
              </a:rPr>
              <a:t>Both means a UI caller creates the object in the UI </a:t>
            </a:r>
            <a:r>
              <a:rPr lang="en-US" sz="3264" dirty="0" smtClean="0">
                <a:gradFill>
                  <a:gsLst>
                    <a:gs pos="0">
                      <a:schemeClr val="tx1"/>
                    </a:gs>
                    <a:gs pos="86000">
                      <a:schemeClr val="tx1"/>
                    </a:gs>
                  </a:gsLst>
                  <a:lin ang="5400000" scaled="0"/>
                </a:gradFill>
                <a:latin typeface="+mn-lt"/>
              </a:rPr>
              <a:t>thread </a:t>
            </a:r>
            <a:r>
              <a:rPr lang="en-US" sz="3264" dirty="0">
                <a:gradFill>
                  <a:gsLst>
                    <a:gs pos="0">
                      <a:schemeClr val="tx1"/>
                    </a:gs>
                    <a:gs pos="86000">
                      <a:schemeClr val="tx1"/>
                    </a:gs>
                  </a:gsLst>
                  <a:lin ang="5400000" scaled="0"/>
                </a:gradFill>
                <a:latin typeface="+mn-lt"/>
              </a:rPr>
              <a:t>(direct call to activation) and </a:t>
            </a:r>
            <a:r>
              <a:rPr lang="en-US" sz="3264" dirty="0" smtClean="0">
                <a:gradFill>
                  <a:gsLst>
                    <a:gs pos="0">
                      <a:schemeClr val="tx1"/>
                    </a:gs>
                    <a:gs pos="86000">
                      <a:schemeClr val="tx1"/>
                    </a:gs>
                  </a:gsLst>
                  <a:lin ang="5400000" scaled="0"/>
                </a:gradFill>
                <a:latin typeface="+mn-lt"/>
              </a:rPr>
              <a:t>a </a:t>
            </a:r>
            <a:r>
              <a:rPr lang="en-US" sz="3264" dirty="0">
                <a:gradFill>
                  <a:gsLst>
                    <a:gs pos="0">
                      <a:schemeClr val="tx1"/>
                    </a:gs>
                    <a:gs pos="86000">
                      <a:schemeClr val="tx1"/>
                    </a:gs>
                  </a:gsLst>
                  <a:lin ang="5400000" scaled="0"/>
                </a:gradFill>
                <a:latin typeface="+mn-lt"/>
              </a:rPr>
              <a:t>t</a:t>
            </a:r>
            <a:r>
              <a:rPr lang="en-US" sz="3264" dirty="0" smtClean="0">
                <a:gradFill>
                  <a:gsLst>
                    <a:gs pos="0">
                      <a:schemeClr val="tx1"/>
                    </a:gs>
                    <a:gs pos="86000">
                      <a:schemeClr val="tx1"/>
                    </a:gs>
                  </a:gsLst>
                  <a:lin ang="5400000" scaled="0"/>
                </a:gradFill>
                <a:latin typeface="+mn-lt"/>
              </a:rPr>
              <a:t>hread pool </a:t>
            </a:r>
            <a:r>
              <a:rPr lang="en-US" sz="3264" dirty="0">
                <a:gradFill>
                  <a:gsLst>
                    <a:gs pos="0">
                      <a:schemeClr val="tx1"/>
                    </a:gs>
                    <a:gs pos="86000">
                      <a:schemeClr val="tx1"/>
                    </a:gs>
                  </a:gsLst>
                  <a:lin ang="5400000" scaled="0"/>
                </a:gradFill>
                <a:latin typeface="+mn-lt"/>
              </a:rPr>
              <a:t>caller creates the object on the same thread in the pool</a:t>
            </a:r>
          </a:p>
          <a:p>
            <a:pPr lvl="1"/>
            <a:r>
              <a:rPr lang="en-US" sz="2856" dirty="0">
                <a:gradFill>
                  <a:gsLst>
                    <a:gs pos="0">
                      <a:schemeClr val="tx1"/>
                    </a:gs>
                    <a:gs pos="86000">
                      <a:schemeClr val="tx1"/>
                    </a:gs>
                  </a:gsLst>
                  <a:lin ang="5400000" scaled="0"/>
                </a:gradFill>
              </a:rPr>
              <a:t>Think:  "apartment-local activation"</a:t>
            </a:r>
          </a:p>
          <a:p>
            <a:pPr lvl="0"/>
            <a:r>
              <a:rPr lang="en-US" sz="3264" dirty="0">
                <a:gradFill>
                  <a:gsLst>
                    <a:gs pos="0">
                      <a:schemeClr val="tx1"/>
                    </a:gs>
                    <a:gs pos="86000">
                      <a:schemeClr val="tx1"/>
                    </a:gs>
                  </a:gsLst>
                  <a:lin ang="5400000" scaled="0"/>
                </a:gradFill>
                <a:latin typeface="+mn-lt"/>
              </a:rPr>
              <a:t>Agile and Both can be inter-mixed and are a very common combination. This should be the default for all </a:t>
            </a:r>
            <a:r>
              <a:rPr lang="en-US" sz="3264" dirty="0" smtClean="0">
                <a:gradFill>
                  <a:gsLst>
                    <a:gs pos="0">
                      <a:schemeClr val="tx1"/>
                    </a:gs>
                    <a:gs pos="86000">
                      <a:schemeClr val="tx1"/>
                    </a:gs>
                  </a:gsLst>
                  <a:lin ang="5400000" scaled="0"/>
                </a:gradFill>
                <a:latin typeface="+mn-lt"/>
              </a:rPr>
              <a:t>non-UI objects.</a:t>
            </a:r>
            <a:endParaRPr lang="en-US" sz="3264" dirty="0">
              <a:gradFill>
                <a:gsLst>
                  <a:gs pos="0">
                    <a:schemeClr val="tx1"/>
                  </a:gs>
                  <a:gs pos="86000">
                    <a:schemeClr val="tx1"/>
                  </a:gs>
                </a:gsLst>
                <a:lin ang="5400000" scaled="0"/>
              </a:gradFill>
              <a:latin typeface="+mn-lt"/>
            </a:endParaRPr>
          </a:p>
        </p:txBody>
      </p:sp>
    </p:spTree>
    <p:extLst>
      <p:ext uri="{BB962C8B-B14F-4D97-AF65-F5344CB8AC3E}">
        <p14:creationId xmlns:p14="http://schemas.microsoft.com/office/powerpoint/2010/main" val="49177187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Why threading matters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59294354"/>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Languages</a:t>
            </a:r>
            <a:r>
              <a:rPr lang="en-US" baseline="0" dirty="0" smtClean="0"/>
              <a:t> and agility</a:t>
            </a:r>
            <a:endParaRPr lang="en-US" dirty="0"/>
          </a:p>
        </p:txBody>
      </p:sp>
      <p:sp>
        <p:nvSpPr>
          <p:cNvPr id="3" name="Content Placeholder 2"/>
          <p:cNvSpPr>
            <a:spLocks noGrp="1"/>
          </p:cNvSpPr>
          <p:nvPr>
            <p:ph idx="1"/>
          </p:nvPr>
        </p:nvSpPr>
        <p:spPr>
          <a:xfrm>
            <a:off x="530467" y="1476622"/>
            <a:ext cx="11373923" cy="4861274"/>
          </a:xfrm>
        </p:spPr>
        <p:txBody>
          <a:bodyPr>
            <a:normAutofit/>
          </a:bodyPr>
          <a:lstStyle/>
          <a:p>
            <a:r>
              <a:rPr lang="en-US" dirty="0" smtClean="0"/>
              <a:t>OS objects are</a:t>
            </a:r>
            <a:r>
              <a:rPr lang="en-US" baseline="0" dirty="0" smtClean="0"/>
              <a:t> as described previously</a:t>
            </a:r>
          </a:p>
          <a:p>
            <a:r>
              <a:rPr lang="en-US" baseline="0" dirty="0" smtClean="0"/>
              <a:t>When you write WinRT objects:</a:t>
            </a:r>
            <a:endParaRPr lang="en-US" dirty="0" smtClean="0"/>
          </a:p>
          <a:p>
            <a:pPr lvl="1"/>
            <a:r>
              <a:rPr lang="en-US" dirty="0" smtClean="0"/>
              <a:t>JavaScript</a:t>
            </a:r>
            <a:r>
              <a:rPr lang="en-US" baseline="0" dirty="0" smtClean="0"/>
              <a:t> objects are all single-thread</a:t>
            </a:r>
          </a:p>
          <a:p>
            <a:pPr lvl="1"/>
            <a:r>
              <a:rPr lang="en-US" dirty="0" smtClean="0"/>
              <a:t>C# objects are</a:t>
            </a:r>
            <a:r>
              <a:rPr lang="en-US" baseline="0" dirty="0" smtClean="0"/>
              <a:t> all agile</a:t>
            </a:r>
          </a:p>
          <a:p>
            <a:pPr lvl="2"/>
            <a:r>
              <a:rPr lang="en-US" dirty="0" smtClean="0"/>
              <a:t>Unless they derive from non-agile basis</a:t>
            </a:r>
            <a:r>
              <a:rPr lang="en-US" baseline="0" dirty="0" smtClean="0"/>
              <a:t> like UI</a:t>
            </a:r>
          </a:p>
          <a:p>
            <a:pPr lvl="1"/>
            <a:r>
              <a:rPr lang="en-US" dirty="0" smtClean="0"/>
              <a:t>C++ objects</a:t>
            </a:r>
            <a:r>
              <a:rPr lang="en-US" baseline="0" dirty="0" smtClean="0"/>
              <a:t> can be either agile or non-agile</a:t>
            </a:r>
          </a:p>
          <a:p>
            <a:pPr lvl="2"/>
            <a:r>
              <a:rPr lang="en-US" dirty="0" smtClean="0"/>
              <a:t>Default depends on type of</a:t>
            </a:r>
            <a:r>
              <a:rPr lang="en-US" baseline="0" dirty="0" smtClean="0"/>
              <a:t> object</a:t>
            </a:r>
          </a:p>
          <a:p>
            <a:pPr lvl="2"/>
            <a:r>
              <a:rPr lang="en-US" baseline="0" dirty="0" smtClean="0"/>
              <a:t>Compiler warns if you do the wrong thing with non-agile object</a:t>
            </a:r>
          </a:p>
          <a:p>
            <a:pPr lvl="0"/>
            <a:endParaRPr lang="en-US" dirty="0"/>
          </a:p>
        </p:txBody>
      </p:sp>
    </p:spTree>
    <p:extLst>
      <p:ext uri="{BB962C8B-B14F-4D97-AF65-F5344CB8AC3E}">
        <p14:creationId xmlns:p14="http://schemas.microsoft.com/office/powerpoint/2010/main" val="384766635"/>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Thread-bound</a:t>
            </a:r>
            <a:r>
              <a:rPr lang="en-US" baseline="0" dirty="0" smtClean="0"/>
              <a:t> objects</a:t>
            </a:r>
            <a:endParaRPr lang="en-US" dirty="0"/>
          </a:p>
        </p:txBody>
      </p:sp>
      <p:sp>
        <p:nvSpPr>
          <p:cNvPr id="3" name="Content Placeholder 2"/>
          <p:cNvSpPr>
            <a:spLocks noGrp="1"/>
          </p:cNvSpPr>
          <p:nvPr>
            <p:ph idx="1"/>
          </p:nvPr>
        </p:nvSpPr>
        <p:spPr>
          <a:xfrm>
            <a:off x="530467" y="1476622"/>
            <a:ext cx="11373923" cy="4795135"/>
          </a:xfrm>
        </p:spPr>
        <p:txBody>
          <a:bodyPr>
            <a:normAutofit fontScale="92500"/>
          </a:bodyPr>
          <a:lstStyle/>
          <a:p>
            <a:r>
              <a:rPr lang="en-US" dirty="0" smtClean="0"/>
              <a:t>A very small number non-UI WinRT objects are thread-bound</a:t>
            </a:r>
          </a:p>
          <a:p>
            <a:pPr lvl="1"/>
            <a:r>
              <a:rPr lang="en-US" dirty="0" smtClean="0"/>
              <a:t>Once they are created on a thread, they can only be used there</a:t>
            </a:r>
          </a:p>
          <a:p>
            <a:pPr lvl="1"/>
            <a:r>
              <a:rPr lang="en-US" dirty="0" smtClean="0"/>
              <a:t>All should give clear and simple error when misused</a:t>
            </a:r>
          </a:p>
          <a:p>
            <a:r>
              <a:rPr lang="en-US" dirty="0" smtClean="0"/>
              <a:t>Generally high context objects with expensive state or high responsiveness</a:t>
            </a:r>
          </a:p>
          <a:p>
            <a:pPr lvl="1"/>
            <a:r>
              <a:rPr lang="en-US" dirty="0" smtClean="0"/>
              <a:t>Handwriting recognition</a:t>
            </a:r>
          </a:p>
          <a:p>
            <a:pPr lvl="1"/>
            <a:r>
              <a:rPr lang="en-US" dirty="0" smtClean="0"/>
              <a:t>Image codecs</a:t>
            </a:r>
          </a:p>
          <a:p>
            <a:pPr lvl="1"/>
            <a:r>
              <a:rPr lang="en-US" dirty="0" smtClean="0"/>
              <a:t>Media</a:t>
            </a:r>
          </a:p>
          <a:p>
            <a:r>
              <a:rPr lang="en-US" dirty="0" smtClean="0"/>
              <a:t>Normally each instance of the object can only perform one task</a:t>
            </a:r>
          </a:p>
          <a:p>
            <a:pPr lvl="1"/>
            <a:r>
              <a:rPr lang="en-US" dirty="0" smtClean="0"/>
              <a:t>So you just need to decide on which thread you want that to happen</a:t>
            </a:r>
          </a:p>
          <a:p>
            <a:pPr lvl="1"/>
            <a:endParaRPr lang="en-US" dirty="0"/>
          </a:p>
        </p:txBody>
      </p:sp>
    </p:spTree>
    <p:extLst>
      <p:ext uri="{BB962C8B-B14F-4D97-AF65-F5344CB8AC3E}">
        <p14:creationId xmlns:p14="http://schemas.microsoft.com/office/powerpoint/2010/main" val="3824780381"/>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Global state</a:t>
            </a:r>
            <a:endParaRPr lang="en-US" dirty="0"/>
          </a:p>
        </p:txBody>
      </p:sp>
      <p:sp>
        <p:nvSpPr>
          <p:cNvPr id="3" name="Content Placeholder 2"/>
          <p:cNvSpPr>
            <a:spLocks noGrp="1"/>
          </p:cNvSpPr>
          <p:nvPr>
            <p:ph idx="1"/>
          </p:nvPr>
        </p:nvSpPr>
        <p:spPr>
          <a:xfrm>
            <a:off x="530467" y="1476621"/>
            <a:ext cx="11373923" cy="5127732"/>
          </a:xfrm>
        </p:spPr>
        <p:txBody>
          <a:bodyPr/>
          <a:lstStyle/>
          <a:p>
            <a:r>
              <a:rPr lang="en-US" dirty="0" smtClean="0"/>
              <a:t>Apps often need to store state that is shared between different views</a:t>
            </a:r>
          </a:p>
          <a:p>
            <a:r>
              <a:rPr lang="en-US" dirty="0" smtClean="0"/>
              <a:t>Global state should be stored as agile objects or agile references</a:t>
            </a:r>
          </a:p>
          <a:p>
            <a:r>
              <a:rPr lang="en-US" dirty="0" smtClean="0"/>
              <a:t>Use CoreApplication property store</a:t>
            </a:r>
          </a:p>
          <a:p>
            <a:pPr lvl="1"/>
            <a:r>
              <a:rPr lang="en-US" dirty="0" smtClean="0"/>
              <a:t>Ensures easy access from any thread</a:t>
            </a:r>
          </a:p>
          <a:p>
            <a:pPr lvl="1"/>
            <a:r>
              <a:rPr lang="en-US" dirty="0" smtClean="0"/>
              <a:t>State lifetime ensured to match application</a:t>
            </a:r>
          </a:p>
          <a:p>
            <a:pPr lvl="1"/>
            <a:r>
              <a:rPr lang="en-US" dirty="0" smtClean="0"/>
              <a:t>Won’t cause another thread to stay alive</a:t>
            </a:r>
          </a:p>
          <a:p>
            <a:r>
              <a:rPr lang="en-US" dirty="0" smtClean="0"/>
              <a:t>Test case where app is started by contract other than standard</a:t>
            </a:r>
          </a:p>
          <a:p>
            <a:endParaRPr lang="en-US" dirty="0"/>
          </a:p>
        </p:txBody>
      </p:sp>
    </p:spTree>
    <p:extLst>
      <p:ext uri="{BB962C8B-B14F-4D97-AF65-F5344CB8AC3E}">
        <p14:creationId xmlns:p14="http://schemas.microsoft.com/office/powerpoint/2010/main" val="829328224"/>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thread IDs</a:t>
            </a:r>
            <a:endParaRPr lang="en-US" dirty="0"/>
          </a:p>
        </p:txBody>
      </p:sp>
      <p:sp>
        <p:nvSpPr>
          <p:cNvPr id="3" name="Content Placeholder 2"/>
          <p:cNvSpPr>
            <a:spLocks noGrp="1"/>
          </p:cNvSpPr>
          <p:nvPr>
            <p:ph idx="1"/>
          </p:nvPr>
        </p:nvSpPr>
        <p:spPr>
          <a:xfrm>
            <a:off x="530467" y="1476622"/>
            <a:ext cx="11373923" cy="4899339"/>
          </a:xfrm>
        </p:spPr>
        <p:txBody>
          <a:bodyPr>
            <a:normAutofit/>
          </a:bodyPr>
          <a:lstStyle/>
          <a:p>
            <a:r>
              <a:rPr lang="en-US" dirty="0" smtClean="0"/>
              <a:t>WinRT calls carry</a:t>
            </a:r>
            <a:r>
              <a:rPr lang="en-US" baseline="0" dirty="0" smtClean="0"/>
              <a:t> with them a logical thread ID</a:t>
            </a:r>
          </a:p>
          <a:p>
            <a:r>
              <a:rPr lang="en-US" baseline="0" dirty="0" smtClean="0"/>
              <a:t>Retained for all calls in a chain</a:t>
            </a:r>
            <a:r>
              <a:rPr lang="en-US" dirty="0" smtClean="0"/>
              <a:t> </a:t>
            </a:r>
            <a:r>
              <a:rPr lang="en-US" baseline="0" dirty="0" smtClean="0"/>
              <a:t>across threads, processes</a:t>
            </a:r>
          </a:p>
          <a:p>
            <a:r>
              <a:rPr lang="en-US" baseline="0" dirty="0" smtClean="0"/>
              <a:t>Different ID for unrelated operations</a:t>
            </a:r>
          </a:p>
          <a:p>
            <a:r>
              <a:rPr lang="en-US" baseline="0" dirty="0" smtClean="0"/>
              <a:t>Logically-related calls are allowed to reenter</a:t>
            </a:r>
          </a:p>
          <a:p>
            <a:pPr lvl="1"/>
            <a:r>
              <a:rPr lang="en-US" dirty="0" smtClean="0"/>
              <a:t>Ensures an object can call back to you to get additional information</a:t>
            </a:r>
          </a:p>
        </p:txBody>
      </p:sp>
    </p:spTree>
    <p:extLst>
      <p:ext uri="{BB962C8B-B14F-4D97-AF65-F5344CB8AC3E}">
        <p14:creationId xmlns:p14="http://schemas.microsoft.com/office/powerpoint/2010/main" val="4221556654"/>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a:spLocks noGrp="1"/>
          </p:cNvSpPr>
          <p:nvPr>
            <p:ph type="title"/>
          </p:nvPr>
        </p:nvSpPr>
        <p:spPr>
          <a:xfrm>
            <a:off x="273671" y="280105"/>
            <a:ext cx="11888165" cy="1165754"/>
          </a:xfrm>
        </p:spPr>
        <p:txBody>
          <a:bodyPr>
            <a:normAutofit/>
          </a:bodyPr>
          <a:lstStyle/>
          <a:p>
            <a:r>
              <a:rPr lang="en-US" dirty="0" smtClean="0"/>
              <a:t>ASTA – </a:t>
            </a:r>
            <a:r>
              <a:rPr lang="en-US" dirty="0"/>
              <a:t>n</a:t>
            </a:r>
            <a:r>
              <a:rPr lang="en-US" dirty="0" smtClean="0"/>
              <a:t>o </a:t>
            </a:r>
            <a:r>
              <a:rPr lang="en-US" dirty="0"/>
              <a:t>r</a:t>
            </a:r>
            <a:r>
              <a:rPr lang="en-US" dirty="0" smtClean="0"/>
              <a:t>eentrancy</a:t>
            </a:r>
            <a:endParaRPr lang="en-US" dirty="0"/>
          </a:p>
        </p:txBody>
      </p:sp>
      <p:sp>
        <p:nvSpPr>
          <p:cNvPr id="66" name="TextBox 65"/>
          <p:cNvSpPr txBox="1"/>
          <p:nvPr/>
        </p:nvSpPr>
        <p:spPr>
          <a:xfrm>
            <a:off x="6446132" y="6251022"/>
            <a:ext cx="2241383" cy="531812"/>
          </a:xfrm>
          <a:prstGeom prst="rect">
            <a:avLst/>
          </a:prstGeom>
          <a:noFill/>
        </p:spPr>
        <p:txBody>
          <a:bodyPr wrap="none" rtlCol="0">
            <a:spAutoFit/>
          </a:bodyPr>
          <a:lstStyle/>
          <a:p>
            <a:r>
              <a:rPr lang="en-US" sz="2856" b="1" dirty="0">
                <a:solidFill>
                  <a:srgbClr val="FFFFFF"/>
                </a:solidFill>
              </a:rPr>
              <a:t>ASTA</a:t>
            </a:r>
            <a:r>
              <a:rPr lang="en-US" sz="2856" dirty="0">
                <a:solidFill>
                  <a:srgbClr val="FFFFFF"/>
                </a:solidFill>
              </a:rPr>
              <a:t> </a:t>
            </a:r>
            <a:r>
              <a:rPr lang="en-US" sz="2856" dirty="0" smtClean="0">
                <a:solidFill>
                  <a:srgbClr val="FFFFFF"/>
                </a:solidFill>
              </a:rPr>
              <a:t>thread</a:t>
            </a:r>
            <a:endParaRPr lang="en-US" sz="2856" dirty="0">
              <a:solidFill>
                <a:srgbClr val="FFFFFF"/>
              </a:solidFill>
            </a:endParaRPr>
          </a:p>
        </p:txBody>
      </p:sp>
      <p:cxnSp>
        <p:nvCxnSpPr>
          <p:cNvPr id="68" name="Straight Connector 67"/>
          <p:cNvCxnSpPr/>
          <p:nvPr/>
        </p:nvCxnSpPr>
        <p:spPr>
          <a:xfrm flipV="1">
            <a:off x="7467671" y="5693572"/>
            <a:ext cx="0" cy="621736"/>
          </a:xfrm>
          <a:prstGeom prst="line">
            <a:avLst/>
          </a:prstGeom>
          <a:ln w="57150">
            <a:solidFill>
              <a:schemeClr val="tx1"/>
            </a:solidFill>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74" name="Straight Connector 73"/>
          <p:cNvCxnSpPr/>
          <p:nvPr/>
        </p:nvCxnSpPr>
        <p:spPr>
          <a:xfrm>
            <a:off x="4956048" y="4965192"/>
            <a:ext cx="2496312"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3327970" y="4766862"/>
            <a:ext cx="1680525" cy="374846"/>
          </a:xfrm>
          <a:prstGeom prst="rect">
            <a:avLst/>
          </a:prstGeom>
          <a:noFill/>
        </p:spPr>
        <p:txBody>
          <a:bodyPr wrap="none" rtlCol="0">
            <a:spAutoFit/>
          </a:bodyPr>
          <a:lstStyle/>
          <a:p>
            <a:r>
              <a:rPr lang="en-US" sz="1836" dirty="0">
                <a:solidFill>
                  <a:srgbClr val="FFFFFF"/>
                </a:solidFill>
              </a:rPr>
              <a:t>Dispatch </a:t>
            </a:r>
            <a:r>
              <a:rPr lang="en-US" sz="1836" dirty="0" smtClean="0">
                <a:solidFill>
                  <a:srgbClr val="FFFFFF"/>
                </a:solidFill>
              </a:rPr>
              <a:t>call </a:t>
            </a:r>
            <a:r>
              <a:rPr lang="en-US" sz="1836" dirty="0">
                <a:solidFill>
                  <a:srgbClr val="FFFFFF"/>
                </a:solidFill>
              </a:rPr>
              <a:t>1</a:t>
            </a:r>
          </a:p>
        </p:txBody>
      </p:sp>
      <p:cxnSp>
        <p:nvCxnSpPr>
          <p:cNvPr id="76" name="Straight Connector 75"/>
          <p:cNvCxnSpPr/>
          <p:nvPr/>
        </p:nvCxnSpPr>
        <p:spPr>
          <a:xfrm flipV="1">
            <a:off x="7467671" y="4643418"/>
            <a:ext cx="0" cy="310868"/>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grpSp>
        <p:nvGrpSpPr>
          <p:cNvPr id="81" name="Group 80"/>
          <p:cNvGrpSpPr/>
          <p:nvPr/>
        </p:nvGrpSpPr>
        <p:grpSpPr>
          <a:xfrm>
            <a:off x="7234430" y="5261750"/>
            <a:ext cx="431823" cy="431823"/>
            <a:chOff x="1676400" y="3553691"/>
            <a:chExt cx="1274618" cy="1274618"/>
          </a:xfrm>
        </p:grpSpPr>
        <p:sp>
          <p:nvSpPr>
            <p:cNvPr id="82" name="Rectangle 81"/>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83" name="Curved Left Arrow 82"/>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84" name="Curved Left Arrow 83"/>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85" name="Straight Connector 84"/>
          <p:cNvCxnSpPr/>
          <p:nvPr/>
        </p:nvCxnSpPr>
        <p:spPr>
          <a:xfrm flipV="1">
            <a:off x="7467671" y="4954285"/>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86" name="Straight Connector 85"/>
          <p:cNvCxnSpPr/>
          <p:nvPr/>
        </p:nvCxnSpPr>
        <p:spPr>
          <a:xfrm>
            <a:off x="7482757" y="4690872"/>
            <a:ext cx="1478219" cy="0"/>
          </a:xfrm>
          <a:prstGeom prst="line">
            <a:avLst/>
          </a:prstGeom>
          <a:ln w="57150">
            <a:solidFill>
              <a:schemeClr val="accent5">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8959388" y="4493954"/>
            <a:ext cx="1587038" cy="374846"/>
          </a:xfrm>
          <a:prstGeom prst="rect">
            <a:avLst/>
          </a:prstGeom>
          <a:noFill/>
        </p:spPr>
        <p:txBody>
          <a:bodyPr wrap="none" rtlCol="0">
            <a:spAutoFit/>
          </a:bodyPr>
          <a:lstStyle/>
          <a:p>
            <a:r>
              <a:rPr lang="en-US" sz="1836" dirty="0">
                <a:solidFill>
                  <a:srgbClr val="FFFFFF"/>
                </a:solidFill>
              </a:rPr>
              <a:t>Outgoing </a:t>
            </a:r>
            <a:r>
              <a:rPr lang="en-US" sz="1836" dirty="0" smtClean="0">
                <a:solidFill>
                  <a:srgbClr val="FFFFFF"/>
                </a:solidFill>
              </a:rPr>
              <a:t>call</a:t>
            </a:r>
            <a:endParaRPr lang="en-US" sz="1836" dirty="0">
              <a:solidFill>
                <a:srgbClr val="FFFFFF"/>
              </a:solidFill>
            </a:endParaRPr>
          </a:p>
        </p:txBody>
      </p:sp>
      <p:cxnSp>
        <p:nvCxnSpPr>
          <p:cNvPr id="88" name="Straight Connector 87"/>
          <p:cNvCxnSpPr/>
          <p:nvPr/>
        </p:nvCxnSpPr>
        <p:spPr>
          <a:xfrm>
            <a:off x="7482757" y="4095209"/>
            <a:ext cx="1478219" cy="0"/>
          </a:xfrm>
          <a:prstGeom prst="line">
            <a:avLst/>
          </a:prstGeom>
          <a:ln w="57150">
            <a:solidFill>
              <a:schemeClr val="accent5">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8989243" y="3908501"/>
            <a:ext cx="2715394" cy="374846"/>
          </a:xfrm>
          <a:prstGeom prst="rect">
            <a:avLst/>
          </a:prstGeom>
          <a:noFill/>
        </p:spPr>
        <p:txBody>
          <a:bodyPr wrap="square" rtlCol="0">
            <a:spAutoFit/>
          </a:bodyPr>
          <a:lstStyle/>
          <a:p>
            <a:r>
              <a:rPr lang="en-US" sz="1836" dirty="0">
                <a:solidFill>
                  <a:srgbClr val="FFFFFF"/>
                </a:solidFill>
              </a:rPr>
              <a:t>Outgoing c</a:t>
            </a:r>
            <a:r>
              <a:rPr lang="en-US" sz="1836" dirty="0" smtClean="0">
                <a:solidFill>
                  <a:srgbClr val="FFFFFF"/>
                </a:solidFill>
              </a:rPr>
              <a:t>all completes</a:t>
            </a:r>
            <a:endParaRPr lang="en-US" sz="1836" dirty="0">
              <a:solidFill>
                <a:srgbClr val="FFFFFF"/>
              </a:solidFill>
            </a:endParaRPr>
          </a:p>
        </p:txBody>
      </p:sp>
      <p:cxnSp>
        <p:nvCxnSpPr>
          <p:cNvPr id="90" name="Straight Connector 89"/>
          <p:cNvCxnSpPr/>
          <p:nvPr/>
        </p:nvCxnSpPr>
        <p:spPr>
          <a:xfrm>
            <a:off x="4956048" y="3895344"/>
            <a:ext cx="2497416" cy="0"/>
          </a:xfrm>
          <a:prstGeom prst="line">
            <a:avLst/>
          </a:prstGeom>
          <a:ln w="57150">
            <a:solidFill>
              <a:schemeClr val="accent5">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3116887" y="3690773"/>
            <a:ext cx="1891608" cy="374846"/>
          </a:xfrm>
          <a:prstGeom prst="rect">
            <a:avLst/>
          </a:prstGeom>
          <a:noFill/>
        </p:spPr>
        <p:txBody>
          <a:bodyPr wrap="none" rtlCol="0">
            <a:spAutoFit/>
          </a:bodyPr>
          <a:lstStyle/>
          <a:p>
            <a:r>
              <a:rPr lang="en-US" sz="1836" dirty="0">
                <a:solidFill>
                  <a:srgbClr val="FFFFFF"/>
                </a:solidFill>
              </a:rPr>
              <a:t>Call 1 </a:t>
            </a:r>
            <a:r>
              <a:rPr lang="en-US" sz="1836" dirty="0" smtClean="0">
                <a:solidFill>
                  <a:srgbClr val="FFFFFF"/>
                </a:solidFill>
              </a:rPr>
              <a:t>completes</a:t>
            </a:r>
            <a:endParaRPr lang="en-US" sz="1836" dirty="0">
              <a:solidFill>
                <a:srgbClr val="FFFFFF"/>
              </a:solidFill>
            </a:endParaRPr>
          </a:p>
        </p:txBody>
      </p:sp>
      <p:cxnSp>
        <p:nvCxnSpPr>
          <p:cNvPr id="92" name="Straight Connector 91"/>
          <p:cNvCxnSpPr/>
          <p:nvPr/>
        </p:nvCxnSpPr>
        <p:spPr>
          <a:xfrm>
            <a:off x="4956048" y="2843784"/>
            <a:ext cx="2496312" cy="0"/>
          </a:xfrm>
          <a:prstGeom prst="line">
            <a:avLst/>
          </a:prstGeom>
          <a:ln w="5715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3327970" y="2652509"/>
            <a:ext cx="1680525" cy="374846"/>
          </a:xfrm>
          <a:prstGeom prst="rect">
            <a:avLst/>
          </a:prstGeom>
          <a:noFill/>
        </p:spPr>
        <p:txBody>
          <a:bodyPr wrap="none" rtlCol="0">
            <a:spAutoFit/>
          </a:bodyPr>
          <a:lstStyle/>
          <a:p>
            <a:r>
              <a:rPr lang="en-US" sz="1836" dirty="0">
                <a:solidFill>
                  <a:srgbClr val="FFFFFF"/>
                </a:solidFill>
              </a:rPr>
              <a:t>Dispatch </a:t>
            </a:r>
            <a:r>
              <a:rPr lang="en-US" sz="1836" dirty="0" smtClean="0">
                <a:solidFill>
                  <a:srgbClr val="FFFFFF"/>
                </a:solidFill>
              </a:rPr>
              <a:t>call </a:t>
            </a:r>
            <a:r>
              <a:rPr lang="en-US" sz="1836" dirty="0">
                <a:solidFill>
                  <a:srgbClr val="FFFFFF"/>
                </a:solidFill>
              </a:rPr>
              <a:t>2</a:t>
            </a:r>
          </a:p>
        </p:txBody>
      </p:sp>
      <p:cxnSp>
        <p:nvCxnSpPr>
          <p:cNvPr id="94" name="Straight Connector 93"/>
          <p:cNvCxnSpPr/>
          <p:nvPr/>
        </p:nvCxnSpPr>
        <p:spPr>
          <a:xfrm flipV="1">
            <a:off x="7467671" y="2651589"/>
            <a:ext cx="0" cy="221251"/>
          </a:xfrm>
          <a:prstGeom prst="line">
            <a:avLst/>
          </a:prstGeom>
          <a:ln w="5715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V="1">
            <a:off x="7467671" y="2834302"/>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cxnSp>
        <p:nvCxnSpPr>
          <p:cNvPr id="96" name="Straight Connector 95"/>
          <p:cNvCxnSpPr/>
          <p:nvPr/>
        </p:nvCxnSpPr>
        <p:spPr>
          <a:xfrm>
            <a:off x="7482757" y="2688336"/>
            <a:ext cx="1478219" cy="0"/>
          </a:xfrm>
          <a:prstGeom prst="line">
            <a:avLst/>
          </a:prstGeom>
          <a:ln w="5715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8981022" y="2496156"/>
            <a:ext cx="1587038" cy="374846"/>
          </a:xfrm>
          <a:prstGeom prst="rect">
            <a:avLst/>
          </a:prstGeom>
          <a:noFill/>
        </p:spPr>
        <p:txBody>
          <a:bodyPr wrap="none" rtlCol="0">
            <a:spAutoFit/>
          </a:bodyPr>
          <a:lstStyle/>
          <a:p>
            <a:r>
              <a:rPr lang="en-US" sz="1836" dirty="0">
                <a:solidFill>
                  <a:srgbClr val="FFFFFF"/>
                </a:solidFill>
              </a:rPr>
              <a:t>Outgoing </a:t>
            </a:r>
            <a:r>
              <a:rPr lang="en-US" sz="1836" dirty="0" smtClean="0">
                <a:solidFill>
                  <a:srgbClr val="FFFFFF"/>
                </a:solidFill>
              </a:rPr>
              <a:t>call</a:t>
            </a:r>
            <a:endParaRPr lang="en-US" sz="1836" dirty="0">
              <a:solidFill>
                <a:srgbClr val="FFFFFF"/>
              </a:solidFill>
            </a:endParaRPr>
          </a:p>
        </p:txBody>
      </p:sp>
      <p:cxnSp>
        <p:nvCxnSpPr>
          <p:cNvPr id="98" name="Straight Connector 97"/>
          <p:cNvCxnSpPr/>
          <p:nvPr/>
        </p:nvCxnSpPr>
        <p:spPr>
          <a:xfrm>
            <a:off x="7482757" y="1499616"/>
            <a:ext cx="1478219" cy="0"/>
          </a:xfrm>
          <a:prstGeom prst="line">
            <a:avLst/>
          </a:prstGeom>
          <a:ln w="57150">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8981022" y="1125906"/>
            <a:ext cx="2574821" cy="670445"/>
          </a:xfrm>
          <a:prstGeom prst="rect">
            <a:avLst/>
          </a:prstGeom>
          <a:noFill/>
        </p:spPr>
        <p:txBody>
          <a:bodyPr wrap="square" rtlCol="0">
            <a:spAutoFit/>
          </a:bodyPr>
          <a:lstStyle/>
          <a:p>
            <a:r>
              <a:rPr lang="en-US" sz="1836" dirty="0">
                <a:solidFill>
                  <a:srgbClr val="FFFFFF"/>
                </a:solidFill>
              </a:rPr>
              <a:t>Outgoing </a:t>
            </a:r>
            <a:r>
              <a:rPr lang="en-US" sz="1836" dirty="0" smtClean="0">
                <a:solidFill>
                  <a:srgbClr val="FFFFFF"/>
                </a:solidFill>
              </a:rPr>
              <a:t>call </a:t>
            </a:r>
            <a:r>
              <a:rPr lang="en-US" sz="1836" dirty="0">
                <a:solidFill>
                  <a:srgbClr val="FFFFFF"/>
                </a:solidFill>
              </a:rPr>
              <a:t>c</a:t>
            </a:r>
            <a:r>
              <a:rPr lang="en-US" sz="1836" dirty="0" smtClean="0">
                <a:solidFill>
                  <a:srgbClr val="FFFFFF"/>
                </a:solidFill>
              </a:rPr>
              <a:t>ompletes</a:t>
            </a:r>
            <a:endParaRPr lang="en-US" sz="1836" dirty="0">
              <a:solidFill>
                <a:srgbClr val="FFFFFF"/>
              </a:solidFill>
            </a:endParaRPr>
          </a:p>
        </p:txBody>
      </p:sp>
      <p:cxnSp>
        <p:nvCxnSpPr>
          <p:cNvPr id="100" name="Straight Connector 99"/>
          <p:cNvCxnSpPr/>
          <p:nvPr/>
        </p:nvCxnSpPr>
        <p:spPr>
          <a:xfrm>
            <a:off x="4956048" y="1271016"/>
            <a:ext cx="2497416" cy="0"/>
          </a:xfrm>
          <a:prstGeom prst="line">
            <a:avLst/>
          </a:prstGeom>
          <a:ln w="57150">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TextBox 100"/>
          <p:cNvSpPr txBox="1"/>
          <p:nvPr/>
        </p:nvSpPr>
        <p:spPr>
          <a:xfrm>
            <a:off x="3116887" y="1059781"/>
            <a:ext cx="1891608" cy="374846"/>
          </a:xfrm>
          <a:prstGeom prst="rect">
            <a:avLst/>
          </a:prstGeom>
          <a:noFill/>
        </p:spPr>
        <p:txBody>
          <a:bodyPr wrap="none" rtlCol="0">
            <a:spAutoFit/>
          </a:bodyPr>
          <a:lstStyle/>
          <a:p>
            <a:r>
              <a:rPr lang="en-US" sz="1836" dirty="0">
                <a:solidFill>
                  <a:srgbClr val="FFFFFF"/>
                </a:solidFill>
              </a:rPr>
              <a:t>Call 2 </a:t>
            </a:r>
            <a:r>
              <a:rPr lang="en-US" sz="1836" dirty="0" smtClean="0">
                <a:solidFill>
                  <a:srgbClr val="FFFFFF"/>
                </a:solidFill>
              </a:rPr>
              <a:t>completes</a:t>
            </a:r>
            <a:endParaRPr lang="en-US" sz="1836" dirty="0">
              <a:solidFill>
                <a:srgbClr val="FFFFFF"/>
              </a:solidFill>
            </a:endParaRPr>
          </a:p>
        </p:txBody>
      </p:sp>
      <p:grpSp>
        <p:nvGrpSpPr>
          <p:cNvPr id="102" name="Group 101"/>
          <p:cNvGrpSpPr/>
          <p:nvPr/>
        </p:nvGrpSpPr>
        <p:grpSpPr>
          <a:xfrm>
            <a:off x="7248922" y="4211595"/>
            <a:ext cx="431823" cy="431823"/>
            <a:chOff x="1676400" y="3553691"/>
            <a:chExt cx="1274618" cy="1274618"/>
          </a:xfrm>
        </p:grpSpPr>
        <p:sp>
          <p:nvSpPr>
            <p:cNvPr id="103" name="Rectangle 102"/>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104" name="Curved Left Arrow 103"/>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105" name="Curved Left Arrow 104"/>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106" name="Straight Connector 105"/>
          <p:cNvCxnSpPr/>
          <p:nvPr/>
        </p:nvCxnSpPr>
        <p:spPr>
          <a:xfrm flipV="1">
            <a:off x="7467671" y="3903941"/>
            <a:ext cx="0" cy="301752"/>
          </a:xfrm>
          <a:prstGeom prst="line">
            <a:avLst/>
          </a:prstGeom>
          <a:ln w="57150">
            <a:solidFill>
              <a:schemeClr val="accent5">
                <a:lumMod val="60000"/>
                <a:lumOff val="40000"/>
              </a:schemeClr>
            </a:solidFill>
          </a:ln>
        </p:spPr>
        <p:style>
          <a:lnRef idx="1">
            <a:schemeClr val="dk1"/>
          </a:lnRef>
          <a:fillRef idx="0">
            <a:schemeClr val="dk1"/>
          </a:fillRef>
          <a:effectRef idx="0">
            <a:schemeClr val="dk1"/>
          </a:effectRef>
          <a:fontRef idx="minor">
            <a:schemeClr val="tx1"/>
          </a:fontRef>
        </p:style>
      </p:cxnSp>
      <p:grpSp>
        <p:nvGrpSpPr>
          <p:cNvPr id="107" name="Group 106"/>
          <p:cNvGrpSpPr/>
          <p:nvPr/>
        </p:nvGrpSpPr>
        <p:grpSpPr>
          <a:xfrm>
            <a:off x="7252354" y="3145169"/>
            <a:ext cx="431823" cy="431823"/>
            <a:chOff x="1676400" y="3553691"/>
            <a:chExt cx="1274618" cy="1274618"/>
          </a:xfrm>
        </p:grpSpPr>
        <p:sp>
          <p:nvSpPr>
            <p:cNvPr id="108" name="Rectangle 107"/>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109" name="Curved Left Arrow 108"/>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110" name="Curved Left Arrow 109"/>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111" name="Straight Connector 110"/>
          <p:cNvCxnSpPr/>
          <p:nvPr/>
        </p:nvCxnSpPr>
        <p:spPr>
          <a:xfrm flipV="1">
            <a:off x="7467671" y="3597632"/>
            <a:ext cx="0" cy="310868"/>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grpSp>
        <p:nvGrpSpPr>
          <p:cNvPr id="112" name="Group 111"/>
          <p:cNvGrpSpPr/>
          <p:nvPr/>
        </p:nvGrpSpPr>
        <p:grpSpPr>
          <a:xfrm>
            <a:off x="7228942" y="2247716"/>
            <a:ext cx="431823" cy="431823"/>
            <a:chOff x="1676400" y="3553691"/>
            <a:chExt cx="1274618" cy="1274618"/>
          </a:xfrm>
        </p:grpSpPr>
        <p:sp>
          <p:nvSpPr>
            <p:cNvPr id="113" name="Rectangle 112"/>
            <p:cNvSpPr/>
            <p:nvPr/>
          </p:nvSpPr>
          <p:spPr>
            <a:xfrm>
              <a:off x="1676400" y="3553691"/>
              <a:ext cx="1274618" cy="12746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114" name="Curved Left Arrow 113"/>
            <p:cNvSpPr/>
            <p:nvPr/>
          </p:nvSpPr>
          <p:spPr>
            <a:xfrm>
              <a:off x="2366614" y="3810000"/>
              <a:ext cx="461614" cy="8382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sp>
          <p:nvSpPr>
            <p:cNvPr id="115" name="Curved Left Arrow 114"/>
            <p:cNvSpPr/>
            <p:nvPr/>
          </p:nvSpPr>
          <p:spPr>
            <a:xfrm flipH="1" flipV="1">
              <a:off x="1752600" y="3733800"/>
              <a:ext cx="461614" cy="914400"/>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36" dirty="0">
                <a:solidFill>
                  <a:srgbClr val="FFFFFF"/>
                </a:solidFill>
              </a:endParaRPr>
            </a:p>
          </p:txBody>
        </p:sp>
      </p:grpSp>
      <p:cxnSp>
        <p:nvCxnSpPr>
          <p:cNvPr id="116" name="Straight Connector 115"/>
          <p:cNvCxnSpPr/>
          <p:nvPr/>
        </p:nvCxnSpPr>
        <p:spPr>
          <a:xfrm flipH="1" flipV="1">
            <a:off x="7470648" y="1234440"/>
            <a:ext cx="0" cy="667512"/>
          </a:xfrm>
          <a:prstGeom prst="line">
            <a:avLst/>
          </a:prstGeom>
          <a:ln w="5715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sp>
        <p:nvSpPr>
          <p:cNvPr id="117" name="TextBox 116"/>
          <p:cNvSpPr txBox="1"/>
          <p:nvPr/>
        </p:nvSpPr>
        <p:spPr>
          <a:xfrm>
            <a:off x="4883312" y="2014050"/>
            <a:ext cx="2210096" cy="657359"/>
          </a:xfrm>
          <a:prstGeom prst="rect">
            <a:avLst/>
          </a:prstGeom>
          <a:noFill/>
        </p:spPr>
        <p:txBody>
          <a:bodyPr wrap="square" rtlCol="0">
            <a:spAutoFit/>
          </a:bodyPr>
          <a:lstStyle/>
          <a:p>
            <a:r>
              <a:rPr lang="en-US" sz="1836" dirty="0" smtClean="0">
                <a:solidFill>
                  <a:srgbClr val="FFFFFF"/>
                </a:solidFill>
              </a:rPr>
              <a:t>Processing input and related calls</a:t>
            </a:r>
            <a:endParaRPr lang="en-US" sz="1836" dirty="0">
              <a:solidFill>
                <a:srgbClr val="FFFFFF"/>
              </a:solidFill>
            </a:endParaRPr>
          </a:p>
        </p:txBody>
      </p:sp>
      <p:sp>
        <p:nvSpPr>
          <p:cNvPr id="118" name="TextBox 117"/>
          <p:cNvSpPr txBox="1"/>
          <p:nvPr/>
        </p:nvSpPr>
        <p:spPr>
          <a:xfrm>
            <a:off x="4883312" y="3016085"/>
            <a:ext cx="2210096" cy="657359"/>
          </a:xfrm>
          <a:prstGeom prst="rect">
            <a:avLst/>
          </a:prstGeom>
          <a:noFill/>
        </p:spPr>
        <p:txBody>
          <a:bodyPr wrap="square" rtlCol="0">
            <a:spAutoFit/>
          </a:bodyPr>
          <a:lstStyle/>
          <a:p>
            <a:r>
              <a:rPr lang="en-US" sz="1836" dirty="0" smtClean="0">
                <a:solidFill>
                  <a:srgbClr val="FFFFFF"/>
                </a:solidFill>
              </a:rPr>
              <a:t>Processing input and all calls</a:t>
            </a:r>
            <a:endParaRPr lang="en-US" sz="1836" dirty="0">
              <a:solidFill>
                <a:srgbClr val="FFFFFF"/>
              </a:solidFill>
            </a:endParaRPr>
          </a:p>
        </p:txBody>
      </p:sp>
      <p:sp>
        <p:nvSpPr>
          <p:cNvPr id="119" name="TextBox 118"/>
          <p:cNvSpPr txBox="1"/>
          <p:nvPr/>
        </p:nvSpPr>
        <p:spPr>
          <a:xfrm>
            <a:off x="4959194" y="4097485"/>
            <a:ext cx="2210096" cy="657359"/>
          </a:xfrm>
          <a:prstGeom prst="rect">
            <a:avLst/>
          </a:prstGeom>
          <a:noFill/>
        </p:spPr>
        <p:txBody>
          <a:bodyPr wrap="square" rtlCol="0">
            <a:spAutoFit/>
          </a:bodyPr>
          <a:lstStyle/>
          <a:p>
            <a:r>
              <a:rPr lang="en-US" sz="1836" dirty="0" smtClean="0">
                <a:solidFill>
                  <a:srgbClr val="FFFFFF"/>
                </a:solidFill>
              </a:rPr>
              <a:t>Processing input and related calls</a:t>
            </a:r>
            <a:endParaRPr lang="en-US" sz="1836" dirty="0">
              <a:solidFill>
                <a:srgbClr val="FFFFFF"/>
              </a:solidFill>
            </a:endParaRPr>
          </a:p>
        </p:txBody>
      </p:sp>
      <p:sp>
        <p:nvSpPr>
          <p:cNvPr id="120" name="TextBox 119"/>
          <p:cNvSpPr txBox="1"/>
          <p:nvPr/>
        </p:nvSpPr>
        <p:spPr>
          <a:xfrm>
            <a:off x="4959194" y="5099520"/>
            <a:ext cx="2210096" cy="657359"/>
          </a:xfrm>
          <a:prstGeom prst="rect">
            <a:avLst/>
          </a:prstGeom>
          <a:noFill/>
        </p:spPr>
        <p:txBody>
          <a:bodyPr wrap="square" rtlCol="0">
            <a:spAutoFit/>
          </a:bodyPr>
          <a:lstStyle/>
          <a:p>
            <a:r>
              <a:rPr lang="en-US" sz="1836" dirty="0" smtClean="0">
                <a:solidFill>
                  <a:srgbClr val="FFFFFF"/>
                </a:solidFill>
              </a:rPr>
              <a:t>Processing input and all calls</a:t>
            </a:r>
            <a:endParaRPr lang="en-US" sz="1836" dirty="0">
              <a:solidFill>
                <a:srgbClr val="FFFFFF"/>
              </a:solidFill>
            </a:endParaRPr>
          </a:p>
        </p:txBody>
      </p:sp>
      <p:cxnSp>
        <p:nvCxnSpPr>
          <p:cNvPr id="121" name="Straight Connector 120"/>
          <p:cNvCxnSpPr/>
          <p:nvPr/>
        </p:nvCxnSpPr>
        <p:spPr>
          <a:xfrm>
            <a:off x="7482757" y="2188978"/>
            <a:ext cx="1478219" cy="0"/>
          </a:xfrm>
          <a:prstGeom prst="line">
            <a:avLst/>
          </a:prstGeom>
          <a:ln w="57150">
            <a:solidFill>
              <a:schemeClr val="accent1">
                <a:lumMod val="60000"/>
                <a:lumOff val="4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7482757" y="2027661"/>
            <a:ext cx="1478219" cy="0"/>
          </a:xfrm>
          <a:prstGeom prst="line">
            <a:avLst/>
          </a:prstGeom>
          <a:ln w="57150">
            <a:solidFill>
              <a:schemeClr val="accent1">
                <a:lumMod val="60000"/>
                <a:lumOff val="4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3" name="TextBox 122"/>
          <p:cNvSpPr txBox="1"/>
          <p:nvPr/>
        </p:nvSpPr>
        <p:spPr>
          <a:xfrm>
            <a:off x="8981022" y="1877755"/>
            <a:ext cx="1849930" cy="374846"/>
          </a:xfrm>
          <a:prstGeom prst="rect">
            <a:avLst/>
          </a:prstGeom>
          <a:noFill/>
        </p:spPr>
        <p:txBody>
          <a:bodyPr wrap="none" rtlCol="0">
            <a:spAutoFit/>
          </a:bodyPr>
          <a:lstStyle/>
          <a:p>
            <a:r>
              <a:rPr lang="en-US" sz="1836" dirty="0" smtClean="0">
                <a:solidFill>
                  <a:srgbClr val="FFFFFF"/>
                </a:solidFill>
              </a:rPr>
              <a:t>Related callback</a:t>
            </a:r>
            <a:endParaRPr lang="en-US" sz="1836" dirty="0">
              <a:solidFill>
                <a:srgbClr val="FFFFFF"/>
              </a:solidFill>
            </a:endParaRPr>
          </a:p>
        </p:txBody>
      </p:sp>
      <p:cxnSp>
        <p:nvCxnSpPr>
          <p:cNvPr id="124" name="Straight Connector 123"/>
          <p:cNvCxnSpPr/>
          <p:nvPr/>
        </p:nvCxnSpPr>
        <p:spPr>
          <a:xfrm flipH="1" flipV="1">
            <a:off x="7467671" y="1895114"/>
            <a:ext cx="1" cy="338328"/>
          </a:xfrm>
          <a:prstGeom prst="line">
            <a:avLst/>
          </a:prstGeom>
          <a:ln w="57150">
            <a:solidFill>
              <a:schemeClr val="accent1">
                <a:lumMod val="60000"/>
                <a:lumOff val="40000"/>
              </a:schemeClr>
            </a:solidFill>
          </a:ln>
        </p:spPr>
        <p:style>
          <a:lnRef idx="1">
            <a:schemeClr val="dk1"/>
          </a:lnRef>
          <a:fillRef idx="0">
            <a:schemeClr val="dk1"/>
          </a:fillRef>
          <a:effectRef idx="0">
            <a:schemeClr val="dk1"/>
          </a:effectRef>
          <a:fontRef idx="minor">
            <a:schemeClr val="tx1"/>
          </a:fontRef>
        </p:style>
      </p:cxnSp>
      <p:sp>
        <p:nvSpPr>
          <p:cNvPr id="125" name="TextBox 124"/>
          <p:cNvSpPr txBox="1"/>
          <p:nvPr/>
        </p:nvSpPr>
        <p:spPr>
          <a:xfrm>
            <a:off x="273672" y="4306531"/>
            <a:ext cx="1577676" cy="374846"/>
          </a:xfrm>
          <a:prstGeom prst="rect">
            <a:avLst/>
          </a:prstGeom>
          <a:noFill/>
        </p:spPr>
        <p:txBody>
          <a:bodyPr wrap="none" rtlCol="0">
            <a:spAutoFit/>
          </a:bodyPr>
          <a:lstStyle/>
          <a:p>
            <a:r>
              <a:rPr lang="en-US" sz="1836" dirty="0" smtClean="0">
                <a:solidFill>
                  <a:srgbClr val="FFFFFF"/>
                </a:solidFill>
              </a:rPr>
              <a:t>Call 2 waiting</a:t>
            </a:r>
            <a:endParaRPr lang="en-US" sz="1836" dirty="0">
              <a:solidFill>
                <a:srgbClr val="FFFFFF"/>
              </a:solidFill>
            </a:endParaRPr>
          </a:p>
        </p:txBody>
      </p:sp>
    </p:spTree>
    <p:extLst>
      <p:ext uri="{BB962C8B-B14F-4D97-AF65-F5344CB8AC3E}">
        <p14:creationId xmlns:p14="http://schemas.microsoft.com/office/powerpoint/2010/main" val="11954435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22" presetClass="entr" presetSubtype="4" fill="hold"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wipe(down)">
                                      <p:cBhvr>
                                        <p:cTn id="10" dur="500"/>
                                        <p:tgtEl>
                                          <p:spTgt spid="81"/>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20"/>
                                        </p:tgtEl>
                                        <p:attrNameLst>
                                          <p:attrName>style.visibility</p:attrName>
                                        </p:attrNameLst>
                                      </p:cBhvr>
                                      <p:to>
                                        <p:strVal val="visible"/>
                                      </p:to>
                                    </p:set>
                                    <p:animEffect transition="in" filter="wipe(down)">
                                      <p:cBhvr>
                                        <p:cTn id="13" dur="500"/>
                                        <p:tgtEl>
                                          <p:spTgt spid="120"/>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85"/>
                                        </p:tgtEl>
                                        <p:attrNameLst>
                                          <p:attrName>style.visibility</p:attrName>
                                        </p:attrNameLst>
                                      </p:cBhvr>
                                      <p:to>
                                        <p:strVal val="visible"/>
                                      </p:to>
                                    </p:set>
                                    <p:animEffect transition="in" filter="wipe(down)">
                                      <p:cBhvr>
                                        <p:cTn id="18" dur="500"/>
                                        <p:tgtEl>
                                          <p:spTgt spid="85"/>
                                        </p:tgtEl>
                                      </p:cBhvr>
                                    </p:animEffect>
                                  </p:childTnLst>
                                </p:cTn>
                              </p:par>
                              <p:par>
                                <p:cTn id="19" presetID="22" presetClass="entr" presetSubtype="8" fill="hold" nodeType="with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500"/>
                                        <p:tgtEl>
                                          <p:spTgt spid="74"/>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75"/>
                                        </p:tgtEl>
                                        <p:attrNameLst>
                                          <p:attrName>style.visibility</p:attrName>
                                        </p:attrNameLst>
                                      </p:cBhvr>
                                      <p:to>
                                        <p:strVal val="visible"/>
                                      </p:to>
                                    </p:set>
                                    <p:animEffect transition="in" filter="wipe(left)">
                                      <p:cBhvr>
                                        <p:cTn id="24" dur="500"/>
                                        <p:tgtEl>
                                          <p:spTgt spid="75"/>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76"/>
                                        </p:tgtEl>
                                        <p:attrNameLst>
                                          <p:attrName>style.visibility</p:attrName>
                                        </p:attrNameLst>
                                      </p:cBhvr>
                                      <p:to>
                                        <p:strVal val="visible"/>
                                      </p:to>
                                    </p:set>
                                    <p:animEffect transition="in" filter="wipe(down)">
                                      <p:cBhvr>
                                        <p:cTn id="29" dur="500"/>
                                        <p:tgtEl>
                                          <p:spTgt spid="76"/>
                                        </p:tgtEl>
                                      </p:cBhvr>
                                    </p:animEffect>
                                  </p:childTnLst>
                                </p:cTn>
                              </p:par>
                              <p:par>
                                <p:cTn id="30" presetID="22" presetClass="entr" presetSubtype="8" fill="hold" nodeType="withEffect">
                                  <p:stCondLst>
                                    <p:cond delay="0"/>
                                  </p:stCondLst>
                                  <p:childTnLst>
                                    <p:set>
                                      <p:cBhvr>
                                        <p:cTn id="31" dur="1" fill="hold">
                                          <p:stCondLst>
                                            <p:cond delay="0"/>
                                          </p:stCondLst>
                                        </p:cTn>
                                        <p:tgtEl>
                                          <p:spTgt spid="86"/>
                                        </p:tgtEl>
                                        <p:attrNameLst>
                                          <p:attrName>style.visibility</p:attrName>
                                        </p:attrNameLst>
                                      </p:cBhvr>
                                      <p:to>
                                        <p:strVal val="visible"/>
                                      </p:to>
                                    </p:set>
                                    <p:animEffect transition="in" filter="wipe(left)">
                                      <p:cBhvr>
                                        <p:cTn id="32" dur="500"/>
                                        <p:tgtEl>
                                          <p:spTgt spid="86"/>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87"/>
                                        </p:tgtEl>
                                        <p:attrNameLst>
                                          <p:attrName>style.visibility</p:attrName>
                                        </p:attrNameLst>
                                      </p:cBhvr>
                                      <p:to>
                                        <p:strVal val="visible"/>
                                      </p:to>
                                    </p:set>
                                    <p:animEffect transition="in" filter="wipe(left)">
                                      <p:cBhvr>
                                        <p:cTn id="35" dur="500"/>
                                        <p:tgtEl>
                                          <p:spTgt spid="87"/>
                                        </p:tgtEl>
                                      </p:cBhvr>
                                    </p:animEffect>
                                  </p:childTnLst>
                                </p:cTn>
                              </p:par>
                              <p:par>
                                <p:cTn id="36" presetID="22" presetClass="entr" presetSubtype="4" fill="hold" nodeType="withEffect">
                                  <p:stCondLst>
                                    <p:cond delay="0"/>
                                  </p:stCondLst>
                                  <p:childTnLst>
                                    <p:set>
                                      <p:cBhvr>
                                        <p:cTn id="37" dur="1" fill="hold">
                                          <p:stCondLst>
                                            <p:cond delay="0"/>
                                          </p:stCondLst>
                                        </p:cTn>
                                        <p:tgtEl>
                                          <p:spTgt spid="102"/>
                                        </p:tgtEl>
                                        <p:attrNameLst>
                                          <p:attrName>style.visibility</p:attrName>
                                        </p:attrNameLst>
                                      </p:cBhvr>
                                      <p:to>
                                        <p:strVal val="visible"/>
                                      </p:to>
                                    </p:set>
                                    <p:animEffect transition="in" filter="wipe(down)">
                                      <p:cBhvr>
                                        <p:cTn id="38" dur="500"/>
                                        <p:tgtEl>
                                          <p:spTgt spid="102"/>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119"/>
                                        </p:tgtEl>
                                        <p:attrNameLst>
                                          <p:attrName>style.visibility</p:attrName>
                                        </p:attrNameLst>
                                      </p:cBhvr>
                                      <p:to>
                                        <p:strVal val="visible"/>
                                      </p:to>
                                    </p:set>
                                    <p:animEffect transition="in" filter="wipe(down)">
                                      <p:cBhvr>
                                        <p:cTn id="41" dur="500"/>
                                        <p:tgtEl>
                                          <p:spTgt spid="11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25"/>
                                        </p:tgtEl>
                                        <p:attrNameLst>
                                          <p:attrName>style.visibility</p:attrName>
                                        </p:attrNameLst>
                                      </p:cBhvr>
                                      <p:to>
                                        <p:strVal val="visible"/>
                                      </p:to>
                                    </p:set>
                                    <p:animEffect transition="in" filter="wipe(left)">
                                      <p:cBhvr>
                                        <p:cTn id="46" dur="500"/>
                                        <p:tgtEl>
                                          <p:spTgt spid="125"/>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2" fill="hold" grpId="0" nodeType="clickEffect">
                                  <p:stCondLst>
                                    <p:cond delay="0"/>
                                  </p:stCondLst>
                                  <p:childTnLst>
                                    <p:set>
                                      <p:cBhvr>
                                        <p:cTn id="50" dur="1" fill="hold">
                                          <p:stCondLst>
                                            <p:cond delay="0"/>
                                          </p:stCondLst>
                                        </p:cTn>
                                        <p:tgtEl>
                                          <p:spTgt spid="89"/>
                                        </p:tgtEl>
                                        <p:attrNameLst>
                                          <p:attrName>style.visibility</p:attrName>
                                        </p:attrNameLst>
                                      </p:cBhvr>
                                      <p:to>
                                        <p:strVal val="visible"/>
                                      </p:to>
                                    </p:set>
                                    <p:animEffect transition="in" filter="wipe(right)">
                                      <p:cBhvr>
                                        <p:cTn id="51" dur="500"/>
                                        <p:tgtEl>
                                          <p:spTgt spid="89"/>
                                        </p:tgtEl>
                                      </p:cBhvr>
                                    </p:animEffect>
                                  </p:childTnLst>
                                </p:cTn>
                              </p:par>
                              <p:par>
                                <p:cTn id="52" presetID="22" presetClass="entr" presetSubtype="2" fill="hold" nodeType="withEffect">
                                  <p:stCondLst>
                                    <p:cond delay="0"/>
                                  </p:stCondLst>
                                  <p:childTnLst>
                                    <p:set>
                                      <p:cBhvr>
                                        <p:cTn id="53" dur="1" fill="hold">
                                          <p:stCondLst>
                                            <p:cond delay="0"/>
                                          </p:stCondLst>
                                        </p:cTn>
                                        <p:tgtEl>
                                          <p:spTgt spid="88"/>
                                        </p:tgtEl>
                                        <p:attrNameLst>
                                          <p:attrName>style.visibility</p:attrName>
                                        </p:attrNameLst>
                                      </p:cBhvr>
                                      <p:to>
                                        <p:strVal val="visible"/>
                                      </p:to>
                                    </p:set>
                                    <p:animEffect transition="in" filter="wipe(right)">
                                      <p:cBhvr>
                                        <p:cTn id="54" dur="500"/>
                                        <p:tgtEl>
                                          <p:spTgt spid="88"/>
                                        </p:tgtEl>
                                      </p:cBhvr>
                                    </p:animEffect>
                                  </p:childTnLst>
                                </p:cTn>
                              </p:par>
                              <p:par>
                                <p:cTn id="55" presetID="22" presetClass="entr" presetSubtype="4" fill="hold" nodeType="withEffect">
                                  <p:stCondLst>
                                    <p:cond delay="0"/>
                                  </p:stCondLst>
                                  <p:childTnLst>
                                    <p:set>
                                      <p:cBhvr>
                                        <p:cTn id="56" dur="1" fill="hold">
                                          <p:stCondLst>
                                            <p:cond delay="0"/>
                                          </p:stCondLst>
                                        </p:cTn>
                                        <p:tgtEl>
                                          <p:spTgt spid="106"/>
                                        </p:tgtEl>
                                        <p:attrNameLst>
                                          <p:attrName>style.visibility</p:attrName>
                                        </p:attrNameLst>
                                      </p:cBhvr>
                                      <p:to>
                                        <p:strVal val="visible"/>
                                      </p:to>
                                    </p:set>
                                    <p:animEffect transition="in" filter="wipe(down)">
                                      <p:cBhvr>
                                        <p:cTn id="57" dur="500"/>
                                        <p:tgtEl>
                                          <p:spTgt spid="10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2" fill="hold" nodeType="click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wipe(right)">
                                      <p:cBhvr>
                                        <p:cTn id="62" dur="500"/>
                                        <p:tgtEl>
                                          <p:spTgt spid="90"/>
                                        </p:tgtEl>
                                      </p:cBhvr>
                                    </p:animEffect>
                                  </p:childTnLst>
                                </p:cTn>
                              </p:par>
                              <p:par>
                                <p:cTn id="63" presetID="22" presetClass="entr" presetSubtype="2" fill="hold" grpId="0" nodeType="withEffect">
                                  <p:stCondLst>
                                    <p:cond delay="0"/>
                                  </p:stCondLst>
                                  <p:childTnLst>
                                    <p:set>
                                      <p:cBhvr>
                                        <p:cTn id="64" dur="1" fill="hold">
                                          <p:stCondLst>
                                            <p:cond delay="0"/>
                                          </p:stCondLst>
                                        </p:cTn>
                                        <p:tgtEl>
                                          <p:spTgt spid="91"/>
                                        </p:tgtEl>
                                        <p:attrNameLst>
                                          <p:attrName>style.visibility</p:attrName>
                                        </p:attrNameLst>
                                      </p:cBhvr>
                                      <p:to>
                                        <p:strVal val="visible"/>
                                      </p:to>
                                    </p:set>
                                    <p:animEffect transition="in" filter="wipe(right)">
                                      <p:cBhvr>
                                        <p:cTn id="65" dur="500"/>
                                        <p:tgtEl>
                                          <p:spTgt spid="91"/>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nodeType="clickEffect">
                                  <p:stCondLst>
                                    <p:cond delay="0"/>
                                  </p:stCondLst>
                                  <p:childTnLst>
                                    <p:set>
                                      <p:cBhvr>
                                        <p:cTn id="69" dur="1" fill="hold">
                                          <p:stCondLst>
                                            <p:cond delay="0"/>
                                          </p:stCondLst>
                                        </p:cTn>
                                        <p:tgtEl>
                                          <p:spTgt spid="111"/>
                                        </p:tgtEl>
                                        <p:attrNameLst>
                                          <p:attrName>style.visibility</p:attrName>
                                        </p:attrNameLst>
                                      </p:cBhvr>
                                      <p:to>
                                        <p:strVal val="visible"/>
                                      </p:to>
                                    </p:set>
                                    <p:animEffect transition="in" filter="wipe(down)">
                                      <p:cBhvr>
                                        <p:cTn id="70" dur="500"/>
                                        <p:tgtEl>
                                          <p:spTgt spid="111"/>
                                        </p:tgtEl>
                                      </p:cBhvr>
                                    </p:animEffect>
                                  </p:childTnLst>
                                </p:cTn>
                              </p:par>
                              <p:par>
                                <p:cTn id="71" presetID="22" presetClass="entr" presetSubtype="4" fill="hold" nodeType="withEffect">
                                  <p:stCondLst>
                                    <p:cond delay="0"/>
                                  </p:stCondLst>
                                  <p:childTnLst>
                                    <p:set>
                                      <p:cBhvr>
                                        <p:cTn id="72" dur="1" fill="hold">
                                          <p:stCondLst>
                                            <p:cond delay="0"/>
                                          </p:stCondLst>
                                        </p:cTn>
                                        <p:tgtEl>
                                          <p:spTgt spid="107"/>
                                        </p:tgtEl>
                                        <p:attrNameLst>
                                          <p:attrName>style.visibility</p:attrName>
                                        </p:attrNameLst>
                                      </p:cBhvr>
                                      <p:to>
                                        <p:strVal val="visible"/>
                                      </p:to>
                                    </p:set>
                                    <p:animEffect transition="in" filter="wipe(down)">
                                      <p:cBhvr>
                                        <p:cTn id="73" dur="500"/>
                                        <p:tgtEl>
                                          <p:spTgt spid="107"/>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118"/>
                                        </p:tgtEl>
                                        <p:attrNameLst>
                                          <p:attrName>style.visibility</p:attrName>
                                        </p:attrNameLst>
                                      </p:cBhvr>
                                      <p:to>
                                        <p:strVal val="visible"/>
                                      </p:to>
                                    </p:set>
                                    <p:animEffect transition="in" filter="wipe(down)">
                                      <p:cBhvr>
                                        <p:cTn id="76" dur="500"/>
                                        <p:tgtEl>
                                          <p:spTgt spid="118"/>
                                        </p:tgtEl>
                                      </p:cBhvr>
                                    </p:animEffec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1" nodeType="clickEffect">
                                  <p:stCondLst>
                                    <p:cond delay="0"/>
                                  </p:stCondLst>
                                  <p:childTnLst>
                                    <p:set>
                                      <p:cBhvr>
                                        <p:cTn id="80" dur="1" fill="hold">
                                          <p:stCondLst>
                                            <p:cond delay="0"/>
                                          </p:stCondLst>
                                        </p:cTn>
                                        <p:tgtEl>
                                          <p:spTgt spid="125"/>
                                        </p:tgtEl>
                                        <p:attrNameLst>
                                          <p:attrName>style.visibility</p:attrName>
                                        </p:attrNameLst>
                                      </p:cBhvr>
                                      <p:to>
                                        <p:strVal val="hidden"/>
                                      </p:to>
                                    </p:set>
                                  </p:childTnLst>
                                </p:cTn>
                              </p:par>
                              <p:par>
                                <p:cTn id="81" presetID="22" presetClass="entr" presetSubtype="8" fill="hold" grpId="0" nodeType="withEffect">
                                  <p:stCondLst>
                                    <p:cond delay="0"/>
                                  </p:stCondLst>
                                  <p:childTnLst>
                                    <p:set>
                                      <p:cBhvr>
                                        <p:cTn id="82" dur="1" fill="hold">
                                          <p:stCondLst>
                                            <p:cond delay="0"/>
                                          </p:stCondLst>
                                        </p:cTn>
                                        <p:tgtEl>
                                          <p:spTgt spid="93"/>
                                        </p:tgtEl>
                                        <p:attrNameLst>
                                          <p:attrName>style.visibility</p:attrName>
                                        </p:attrNameLst>
                                      </p:cBhvr>
                                      <p:to>
                                        <p:strVal val="visible"/>
                                      </p:to>
                                    </p:set>
                                    <p:animEffect transition="in" filter="wipe(left)">
                                      <p:cBhvr>
                                        <p:cTn id="83" dur="500"/>
                                        <p:tgtEl>
                                          <p:spTgt spid="93"/>
                                        </p:tgtEl>
                                      </p:cBhvr>
                                    </p:animEffect>
                                  </p:childTnLst>
                                </p:cTn>
                              </p:par>
                              <p:par>
                                <p:cTn id="84" presetID="22" presetClass="entr" presetSubtype="8" fill="hold" nodeType="withEffect">
                                  <p:stCondLst>
                                    <p:cond delay="0"/>
                                  </p:stCondLst>
                                  <p:childTnLst>
                                    <p:set>
                                      <p:cBhvr>
                                        <p:cTn id="85" dur="1" fill="hold">
                                          <p:stCondLst>
                                            <p:cond delay="0"/>
                                          </p:stCondLst>
                                        </p:cTn>
                                        <p:tgtEl>
                                          <p:spTgt spid="92"/>
                                        </p:tgtEl>
                                        <p:attrNameLst>
                                          <p:attrName>style.visibility</p:attrName>
                                        </p:attrNameLst>
                                      </p:cBhvr>
                                      <p:to>
                                        <p:strVal val="visible"/>
                                      </p:to>
                                    </p:set>
                                    <p:animEffect transition="in" filter="wipe(left)">
                                      <p:cBhvr>
                                        <p:cTn id="86" dur="500"/>
                                        <p:tgtEl>
                                          <p:spTgt spid="92"/>
                                        </p:tgtEl>
                                      </p:cBhvr>
                                    </p:animEffect>
                                  </p:childTnLst>
                                </p:cTn>
                              </p:par>
                              <p:par>
                                <p:cTn id="87" presetID="22" presetClass="entr" presetSubtype="4" fill="hold" nodeType="withEffect">
                                  <p:stCondLst>
                                    <p:cond delay="0"/>
                                  </p:stCondLst>
                                  <p:childTnLst>
                                    <p:set>
                                      <p:cBhvr>
                                        <p:cTn id="88" dur="1" fill="hold">
                                          <p:stCondLst>
                                            <p:cond delay="0"/>
                                          </p:stCondLst>
                                        </p:cTn>
                                        <p:tgtEl>
                                          <p:spTgt spid="95"/>
                                        </p:tgtEl>
                                        <p:attrNameLst>
                                          <p:attrName>style.visibility</p:attrName>
                                        </p:attrNameLst>
                                      </p:cBhvr>
                                      <p:to>
                                        <p:strVal val="visible"/>
                                      </p:to>
                                    </p:set>
                                    <p:animEffect transition="in" filter="wipe(down)">
                                      <p:cBhvr>
                                        <p:cTn id="89" dur="500"/>
                                        <p:tgtEl>
                                          <p:spTgt spid="9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nodeType="clickEffect">
                                  <p:stCondLst>
                                    <p:cond delay="0"/>
                                  </p:stCondLst>
                                  <p:childTnLst>
                                    <p:set>
                                      <p:cBhvr>
                                        <p:cTn id="93" dur="1" fill="hold">
                                          <p:stCondLst>
                                            <p:cond delay="0"/>
                                          </p:stCondLst>
                                        </p:cTn>
                                        <p:tgtEl>
                                          <p:spTgt spid="94"/>
                                        </p:tgtEl>
                                        <p:attrNameLst>
                                          <p:attrName>style.visibility</p:attrName>
                                        </p:attrNameLst>
                                      </p:cBhvr>
                                      <p:to>
                                        <p:strVal val="visible"/>
                                      </p:to>
                                    </p:set>
                                    <p:animEffect transition="in" filter="wipe(down)">
                                      <p:cBhvr>
                                        <p:cTn id="94" dur="500"/>
                                        <p:tgtEl>
                                          <p:spTgt spid="94"/>
                                        </p:tgtEl>
                                      </p:cBhvr>
                                    </p:animEffect>
                                  </p:childTnLst>
                                </p:cTn>
                              </p:par>
                              <p:par>
                                <p:cTn id="95" presetID="22" presetClass="entr" presetSubtype="8" fill="hold" nodeType="withEffect">
                                  <p:stCondLst>
                                    <p:cond delay="0"/>
                                  </p:stCondLst>
                                  <p:childTnLst>
                                    <p:set>
                                      <p:cBhvr>
                                        <p:cTn id="96" dur="1" fill="hold">
                                          <p:stCondLst>
                                            <p:cond delay="0"/>
                                          </p:stCondLst>
                                        </p:cTn>
                                        <p:tgtEl>
                                          <p:spTgt spid="96"/>
                                        </p:tgtEl>
                                        <p:attrNameLst>
                                          <p:attrName>style.visibility</p:attrName>
                                        </p:attrNameLst>
                                      </p:cBhvr>
                                      <p:to>
                                        <p:strVal val="visible"/>
                                      </p:to>
                                    </p:set>
                                    <p:animEffect transition="in" filter="wipe(left)">
                                      <p:cBhvr>
                                        <p:cTn id="97" dur="500"/>
                                        <p:tgtEl>
                                          <p:spTgt spid="96"/>
                                        </p:tgtEl>
                                      </p:cBhvr>
                                    </p:animEffect>
                                  </p:childTnLst>
                                </p:cTn>
                              </p:par>
                              <p:par>
                                <p:cTn id="98" presetID="22" presetClass="entr" presetSubtype="8" fill="hold" grpId="0" nodeType="withEffect">
                                  <p:stCondLst>
                                    <p:cond delay="0"/>
                                  </p:stCondLst>
                                  <p:childTnLst>
                                    <p:set>
                                      <p:cBhvr>
                                        <p:cTn id="99" dur="1" fill="hold">
                                          <p:stCondLst>
                                            <p:cond delay="0"/>
                                          </p:stCondLst>
                                        </p:cTn>
                                        <p:tgtEl>
                                          <p:spTgt spid="97"/>
                                        </p:tgtEl>
                                        <p:attrNameLst>
                                          <p:attrName>style.visibility</p:attrName>
                                        </p:attrNameLst>
                                      </p:cBhvr>
                                      <p:to>
                                        <p:strVal val="visible"/>
                                      </p:to>
                                    </p:set>
                                    <p:animEffect transition="in" filter="wipe(left)">
                                      <p:cBhvr>
                                        <p:cTn id="100" dur="500"/>
                                        <p:tgtEl>
                                          <p:spTgt spid="97"/>
                                        </p:tgtEl>
                                      </p:cBhvr>
                                    </p:animEffect>
                                  </p:childTnLst>
                                </p:cTn>
                              </p:par>
                              <p:par>
                                <p:cTn id="101" presetID="22" presetClass="entr" presetSubtype="4" fill="hold" nodeType="withEffect">
                                  <p:stCondLst>
                                    <p:cond delay="0"/>
                                  </p:stCondLst>
                                  <p:childTnLst>
                                    <p:set>
                                      <p:cBhvr>
                                        <p:cTn id="102" dur="1" fill="hold">
                                          <p:stCondLst>
                                            <p:cond delay="0"/>
                                          </p:stCondLst>
                                        </p:cTn>
                                        <p:tgtEl>
                                          <p:spTgt spid="112"/>
                                        </p:tgtEl>
                                        <p:attrNameLst>
                                          <p:attrName>style.visibility</p:attrName>
                                        </p:attrNameLst>
                                      </p:cBhvr>
                                      <p:to>
                                        <p:strVal val="visible"/>
                                      </p:to>
                                    </p:set>
                                    <p:animEffect transition="in" filter="wipe(down)">
                                      <p:cBhvr>
                                        <p:cTn id="103" dur="500"/>
                                        <p:tgtEl>
                                          <p:spTgt spid="112"/>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117"/>
                                        </p:tgtEl>
                                        <p:attrNameLst>
                                          <p:attrName>style.visibility</p:attrName>
                                        </p:attrNameLst>
                                      </p:cBhvr>
                                      <p:to>
                                        <p:strVal val="visible"/>
                                      </p:to>
                                    </p:set>
                                    <p:animEffect transition="in" filter="wipe(down)">
                                      <p:cBhvr>
                                        <p:cTn id="106" dur="500"/>
                                        <p:tgtEl>
                                          <p:spTgt spid="117"/>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2" fill="hold" nodeType="clickEffect">
                                  <p:stCondLst>
                                    <p:cond delay="0"/>
                                  </p:stCondLst>
                                  <p:childTnLst>
                                    <p:set>
                                      <p:cBhvr>
                                        <p:cTn id="110" dur="1" fill="hold">
                                          <p:stCondLst>
                                            <p:cond delay="0"/>
                                          </p:stCondLst>
                                        </p:cTn>
                                        <p:tgtEl>
                                          <p:spTgt spid="121"/>
                                        </p:tgtEl>
                                        <p:attrNameLst>
                                          <p:attrName>style.visibility</p:attrName>
                                        </p:attrNameLst>
                                      </p:cBhvr>
                                      <p:to>
                                        <p:strVal val="visible"/>
                                      </p:to>
                                    </p:set>
                                    <p:animEffect transition="in" filter="wipe(right)">
                                      <p:cBhvr>
                                        <p:cTn id="111" dur="500"/>
                                        <p:tgtEl>
                                          <p:spTgt spid="121"/>
                                        </p:tgtEl>
                                      </p:cBhvr>
                                    </p:animEffect>
                                  </p:childTnLst>
                                </p:cTn>
                              </p:par>
                            </p:childTnLst>
                          </p:cTn>
                        </p:par>
                        <p:par>
                          <p:cTn id="112" fill="hold">
                            <p:stCondLst>
                              <p:cond delay="500"/>
                            </p:stCondLst>
                            <p:childTnLst>
                              <p:par>
                                <p:cTn id="113" presetID="22" presetClass="entr" presetSubtype="4" fill="hold" nodeType="afterEffect">
                                  <p:stCondLst>
                                    <p:cond delay="0"/>
                                  </p:stCondLst>
                                  <p:childTnLst>
                                    <p:set>
                                      <p:cBhvr>
                                        <p:cTn id="114" dur="1" fill="hold">
                                          <p:stCondLst>
                                            <p:cond delay="0"/>
                                          </p:stCondLst>
                                        </p:cTn>
                                        <p:tgtEl>
                                          <p:spTgt spid="124"/>
                                        </p:tgtEl>
                                        <p:attrNameLst>
                                          <p:attrName>style.visibility</p:attrName>
                                        </p:attrNameLst>
                                      </p:cBhvr>
                                      <p:to>
                                        <p:strVal val="visible"/>
                                      </p:to>
                                    </p:set>
                                    <p:animEffect transition="in" filter="wipe(down)">
                                      <p:cBhvr>
                                        <p:cTn id="115" dur="500"/>
                                        <p:tgtEl>
                                          <p:spTgt spid="124"/>
                                        </p:tgtEl>
                                      </p:cBhvr>
                                    </p:animEffect>
                                  </p:childTnLst>
                                </p:cTn>
                              </p:par>
                            </p:childTnLst>
                          </p:cTn>
                        </p:par>
                        <p:par>
                          <p:cTn id="116" fill="hold">
                            <p:stCondLst>
                              <p:cond delay="1000"/>
                            </p:stCondLst>
                            <p:childTnLst>
                              <p:par>
                                <p:cTn id="117" presetID="22" presetClass="entr" presetSubtype="8" fill="hold" nodeType="afterEffect">
                                  <p:stCondLst>
                                    <p:cond delay="0"/>
                                  </p:stCondLst>
                                  <p:childTnLst>
                                    <p:set>
                                      <p:cBhvr>
                                        <p:cTn id="118" dur="1" fill="hold">
                                          <p:stCondLst>
                                            <p:cond delay="0"/>
                                          </p:stCondLst>
                                        </p:cTn>
                                        <p:tgtEl>
                                          <p:spTgt spid="122"/>
                                        </p:tgtEl>
                                        <p:attrNameLst>
                                          <p:attrName>style.visibility</p:attrName>
                                        </p:attrNameLst>
                                      </p:cBhvr>
                                      <p:to>
                                        <p:strVal val="visible"/>
                                      </p:to>
                                    </p:set>
                                    <p:animEffect transition="in" filter="wipe(left)">
                                      <p:cBhvr>
                                        <p:cTn id="119" dur="500"/>
                                        <p:tgtEl>
                                          <p:spTgt spid="122"/>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123"/>
                                        </p:tgtEl>
                                        <p:attrNameLst>
                                          <p:attrName>style.visibility</p:attrName>
                                        </p:attrNameLst>
                                      </p:cBhvr>
                                      <p:to>
                                        <p:strVal val="visible"/>
                                      </p:to>
                                    </p:set>
                                    <p:animEffect transition="in" filter="wipe(left)">
                                      <p:cBhvr>
                                        <p:cTn id="122" dur="500"/>
                                        <p:tgtEl>
                                          <p:spTgt spid="123"/>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2" fill="hold" nodeType="clickEffect">
                                  <p:stCondLst>
                                    <p:cond delay="0"/>
                                  </p:stCondLst>
                                  <p:childTnLst>
                                    <p:set>
                                      <p:cBhvr>
                                        <p:cTn id="126" dur="1" fill="hold">
                                          <p:stCondLst>
                                            <p:cond delay="0"/>
                                          </p:stCondLst>
                                        </p:cTn>
                                        <p:tgtEl>
                                          <p:spTgt spid="98"/>
                                        </p:tgtEl>
                                        <p:attrNameLst>
                                          <p:attrName>style.visibility</p:attrName>
                                        </p:attrNameLst>
                                      </p:cBhvr>
                                      <p:to>
                                        <p:strVal val="visible"/>
                                      </p:to>
                                    </p:set>
                                    <p:animEffect transition="in" filter="wipe(right)">
                                      <p:cBhvr>
                                        <p:cTn id="127" dur="500"/>
                                        <p:tgtEl>
                                          <p:spTgt spid="98"/>
                                        </p:tgtEl>
                                      </p:cBhvr>
                                    </p:animEffect>
                                  </p:childTnLst>
                                </p:cTn>
                              </p:par>
                              <p:par>
                                <p:cTn id="128" presetID="22" presetClass="entr" presetSubtype="4" fill="hold" nodeType="withEffect">
                                  <p:stCondLst>
                                    <p:cond delay="0"/>
                                  </p:stCondLst>
                                  <p:childTnLst>
                                    <p:set>
                                      <p:cBhvr>
                                        <p:cTn id="129" dur="1" fill="hold">
                                          <p:stCondLst>
                                            <p:cond delay="0"/>
                                          </p:stCondLst>
                                        </p:cTn>
                                        <p:tgtEl>
                                          <p:spTgt spid="116"/>
                                        </p:tgtEl>
                                        <p:attrNameLst>
                                          <p:attrName>style.visibility</p:attrName>
                                        </p:attrNameLst>
                                      </p:cBhvr>
                                      <p:to>
                                        <p:strVal val="visible"/>
                                      </p:to>
                                    </p:set>
                                    <p:animEffect transition="in" filter="wipe(down)">
                                      <p:cBhvr>
                                        <p:cTn id="130" dur="500"/>
                                        <p:tgtEl>
                                          <p:spTgt spid="116"/>
                                        </p:tgtEl>
                                      </p:cBhvr>
                                    </p:animEffect>
                                  </p:childTnLst>
                                </p:cTn>
                              </p:par>
                              <p:par>
                                <p:cTn id="131" presetID="22" presetClass="entr" presetSubtype="2" fill="hold" grpId="0" nodeType="withEffect">
                                  <p:stCondLst>
                                    <p:cond delay="0"/>
                                  </p:stCondLst>
                                  <p:childTnLst>
                                    <p:set>
                                      <p:cBhvr>
                                        <p:cTn id="132" dur="1" fill="hold">
                                          <p:stCondLst>
                                            <p:cond delay="0"/>
                                          </p:stCondLst>
                                        </p:cTn>
                                        <p:tgtEl>
                                          <p:spTgt spid="99"/>
                                        </p:tgtEl>
                                        <p:attrNameLst>
                                          <p:attrName>style.visibility</p:attrName>
                                        </p:attrNameLst>
                                      </p:cBhvr>
                                      <p:to>
                                        <p:strVal val="visible"/>
                                      </p:to>
                                    </p:set>
                                    <p:animEffect transition="in" filter="wipe(right)">
                                      <p:cBhvr>
                                        <p:cTn id="133" dur="500"/>
                                        <p:tgtEl>
                                          <p:spTgt spid="99"/>
                                        </p:tgtEl>
                                      </p:cBhvr>
                                    </p:animEffect>
                                  </p:childTnLst>
                                </p:cTn>
                              </p:par>
                            </p:childTnLst>
                          </p:cTn>
                        </p:par>
                        <p:par>
                          <p:cTn id="134" fill="hold">
                            <p:stCondLst>
                              <p:cond delay="500"/>
                            </p:stCondLst>
                            <p:childTnLst>
                              <p:par>
                                <p:cTn id="135" presetID="22" presetClass="entr" presetSubtype="2" fill="hold" nodeType="afterEffect">
                                  <p:stCondLst>
                                    <p:cond delay="0"/>
                                  </p:stCondLst>
                                  <p:childTnLst>
                                    <p:set>
                                      <p:cBhvr>
                                        <p:cTn id="136" dur="1" fill="hold">
                                          <p:stCondLst>
                                            <p:cond delay="0"/>
                                          </p:stCondLst>
                                        </p:cTn>
                                        <p:tgtEl>
                                          <p:spTgt spid="100"/>
                                        </p:tgtEl>
                                        <p:attrNameLst>
                                          <p:attrName>style.visibility</p:attrName>
                                        </p:attrNameLst>
                                      </p:cBhvr>
                                      <p:to>
                                        <p:strVal val="visible"/>
                                      </p:to>
                                    </p:set>
                                    <p:animEffect transition="in" filter="wipe(right)">
                                      <p:cBhvr>
                                        <p:cTn id="137" dur="500"/>
                                        <p:tgtEl>
                                          <p:spTgt spid="100"/>
                                        </p:tgtEl>
                                      </p:cBhvr>
                                    </p:animEffect>
                                  </p:childTnLst>
                                </p:cTn>
                              </p:par>
                            </p:childTnLst>
                          </p:cTn>
                        </p:par>
                        <p:par>
                          <p:cTn id="138" fill="hold">
                            <p:stCondLst>
                              <p:cond delay="1000"/>
                            </p:stCondLst>
                            <p:childTnLst>
                              <p:par>
                                <p:cTn id="139" presetID="22" presetClass="entr" presetSubtype="2" fill="hold" grpId="0" nodeType="afterEffect">
                                  <p:stCondLst>
                                    <p:cond delay="0"/>
                                  </p:stCondLst>
                                  <p:childTnLst>
                                    <p:set>
                                      <p:cBhvr>
                                        <p:cTn id="140" dur="1" fill="hold">
                                          <p:stCondLst>
                                            <p:cond delay="0"/>
                                          </p:stCondLst>
                                        </p:cTn>
                                        <p:tgtEl>
                                          <p:spTgt spid="101"/>
                                        </p:tgtEl>
                                        <p:attrNameLst>
                                          <p:attrName>style.visibility</p:attrName>
                                        </p:attrNameLst>
                                      </p:cBhvr>
                                      <p:to>
                                        <p:strVal val="visible"/>
                                      </p:to>
                                    </p:set>
                                    <p:animEffect transition="in" filter="wipe(right)">
                                      <p:cBhvr>
                                        <p:cTn id="141"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5" grpId="0"/>
      <p:bldP spid="87" grpId="0"/>
      <p:bldP spid="89" grpId="0"/>
      <p:bldP spid="91" grpId="0"/>
      <p:bldP spid="93" grpId="0"/>
      <p:bldP spid="97" grpId="0"/>
      <p:bldP spid="99" grpId="0"/>
      <p:bldP spid="101" grpId="0"/>
      <p:bldP spid="117" grpId="0"/>
      <p:bldP spid="118" grpId="0"/>
      <p:bldP spid="119" grpId="0"/>
      <p:bldP spid="120" grpId="0"/>
      <p:bldP spid="123" grpId="0"/>
      <p:bldP spid="125" grpId="0"/>
      <p:bldP spid="125" grpId="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Isosceles Triangle 11"/>
          <p:cNvSpPr/>
          <p:nvPr/>
        </p:nvSpPr>
        <p:spPr bwMode="auto">
          <a:xfrm rot="5400000">
            <a:off x="7586389" y="3660492"/>
            <a:ext cx="4554072" cy="903013"/>
          </a:xfrm>
          <a:prstGeom prst="triangle">
            <a:avLst/>
          </a:prstGeom>
          <a:gradFill flip="none" rotWithShape="1">
            <a:gsLst>
              <a:gs pos="0">
                <a:srgbClr val="FFFFFF"/>
              </a:gs>
              <a:gs pos="100000">
                <a:srgbClr val="FFFFFF">
                  <a:alpha val="0"/>
                </a:srgb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t>Evaluate this session</a:t>
            </a:r>
            <a:endParaRPr lang="en-US" dirty="0"/>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1250">
                      <a:srgbClr val="FFFFFF"/>
                    </a:gs>
                    <a:gs pos="100000">
                      <a:srgbClr val="FFFFFF"/>
                    </a:gs>
                  </a:gsLst>
                  <a:lin ang="5400000" scaled="0"/>
                </a:gradFill>
                <a:latin typeface="+mn-lt"/>
              </a:rPr>
              <a:t>Scan this QR code</a:t>
            </a:r>
            <a:r>
              <a:rPr lang="en-US" b="1" dirty="0">
                <a:gradFill>
                  <a:gsLst>
                    <a:gs pos="1250">
                      <a:srgbClr val="FFFFFF"/>
                    </a:gs>
                    <a:gs pos="100000">
                      <a:srgbClr val="FFFFFF"/>
                    </a:gs>
                  </a:gsLst>
                  <a:lin ang="5400000" scaled="0"/>
                </a:gradFill>
              </a:rPr>
              <a:t> </a:t>
            </a:r>
            <a:r>
              <a:rPr lang="en-US" dirty="0">
                <a:gradFill>
                  <a:gsLst>
                    <a:gs pos="1250">
                      <a:srgbClr val="FFFFFF"/>
                    </a:gs>
                    <a:gs pos="100000">
                      <a:srgbClr val="FFFFFF"/>
                    </a:gs>
                  </a:gsLst>
                  <a:lin ang="5400000" scaled="0"/>
                </a:gradFill>
              </a:rPr>
              <a:t>to evaluate this session and be automatically entered in a </a:t>
            </a:r>
            <a:r>
              <a:rPr lang="en-US" dirty="0" smtClean="0">
                <a:gradFill>
                  <a:gsLst>
                    <a:gs pos="1250">
                      <a:srgbClr val="FFFFFF"/>
                    </a:gs>
                    <a:gs pos="100000">
                      <a:srgbClr val="FFFFFF"/>
                    </a:gs>
                  </a:gsLst>
                  <a:lin ang="5400000" scaled="0"/>
                </a:gradFill>
              </a:rPr>
              <a:t>drawing </a:t>
            </a:r>
            <a:r>
              <a:rPr lang="en-US" dirty="0">
                <a:gradFill>
                  <a:gsLst>
                    <a:gs pos="1250">
                      <a:srgbClr val="FFFFFF"/>
                    </a:gs>
                    <a:gs pos="100000">
                      <a:srgbClr val="FFFFFF"/>
                    </a:gs>
                  </a:gsLst>
                  <a:lin ang="5400000" scaled="0"/>
                </a:gradFill>
              </a:rPr>
              <a:t>to </a:t>
            </a:r>
            <a:r>
              <a:rPr lang="en-US" dirty="0" smtClean="0">
                <a:gradFill>
                  <a:gsLst>
                    <a:gs pos="1250">
                      <a:srgbClr val="FFFFFF"/>
                    </a:gs>
                    <a:gs pos="100000">
                      <a:srgbClr val="FFFFFF"/>
                    </a:gs>
                  </a:gsLst>
                  <a:lin ang="5400000" scaled="0"/>
                </a:gradFill>
              </a:rPr>
              <a:t>win </a:t>
            </a:r>
            <a:r>
              <a:rPr lang="en-US" dirty="0">
                <a:gradFill>
                  <a:gsLst>
                    <a:gs pos="1250">
                      <a:srgbClr val="FFFFFF"/>
                    </a:gs>
                    <a:gs pos="100000">
                      <a:srgbClr val="FFFFFF"/>
                    </a:gs>
                  </a:gsLst>
                  <a:lin ang="5400000" scaled="0"/>
                </a:gradFill>
              </a:rPr>
              <a:t>a </a:t>
            </a:r>
            <a:r>
              <a:rPr lang="en-US" dirty="0" smtClean="0">
                <a:gradFill>
                  <a:gsLst>
                    <a:gs pos="1250">
                      <a:srgbClr val="FFFFFF"/>
                    </a:gs>
                    <a:gs pos="100000">
                      <a:srgbClr val="FFFFFF"/>
                    </a:gs>
                  </a:gsLst>
                  <a:lin ang="5400000" scaled="0"/>
                </a:gradFill>
              </a:rPr>
              <a:t>prize!</a:t>
            </a:r>
            <a:endParaRPr lang="en-US" b="1" dirty="0">
              <a:gradFill>
                <a:gsLst>
                  <a:gs pos="1250">
                    <a:srgbClr val="FFFFFF"/>
                  </a:gs>
                  <a:gs pos="100000">
                    <a:srgbClr val="FFFFFF"/>
                  </a:gs>
                </a:gsLst>
                <a:lin ang="5400000" scaled="0"/>
              </a:gra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6638" y="1834962"/>
            <a:ext cx="4572000" cy="4572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pPr defTabSz="932742"/>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2867884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4415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threads?</a:t>
            </a:r>
            <a:endParaRPr lang="en-US" dirty="0"/>
          </a:p>
        </p:txBody>
      </p:sp>
      <p:sp>
        <p:nvSpPr>
          <p:cNvPr id="3" name="Content Placeholder 2"/>
          <p:cNvSpPr>
            <a:spLocks noGrp="1"/>
          </p:cNvSpPr>
          <p:nvPr>
            <p:ph idx="1"/>
          </p:nvPr>
        </p:nvSpPr>
        <p:spPr/>
        <p:txBody>
          <a:bodyPr>
            <a:normAutofit/>
          </a:bodyPr>
          <a:lstStyle/>
          <a:p>
            <a:r>
              <a:rPr lang="en-US" dirty="0" smtClean="0"/>
              <a:t>Service connected </a:t>
            </a:r>
            <a:r>
              <a:rPr lang="en-US" dirty="0"/>
              <a:t>w</a:t>
            </a:r>
            <a:r>
              <a:rPr lang="en-US" dirty="0" smtClean="0"/>
              <a:t>orld</a:t>
            </a:r>
          </a:p>
          <a:p>
            <a:r>
              <a:rPr lang="en-US" baseline="0" dirty="0" smtClean="0"/>
              <a:t>Responsive</a:t>
            </a:r>
            <a:r>
              <a:rPr lang="en-US" dirty="0" smtClean="0"/>
              <a:t> a</a:t>
            </a:r>
            <a:r>
              <a:rPr lang="en-US" baseline="0" dirty="0" smtClean="0"/>
              <a:t>pps</a:t>
            </a:r>
          </a:p>
          <a:p>
            <a:r>
              <a:rPr lang="en-US" baseline="0" dirty="0" smtClean="0"/>
              <a:t>Touch-based experience</a:t>
            </a:r>
          </a:p>
          <a:p>
            <a:r>
              <a:rPr lang="en-US" dirty="0"/>
              <a:t>Many </a:t>
            </a:r>
            <a:r>
              <a:rPr lang="en-US" dirty="0" smtClean="0"/>
              <a:t>cores</a:t>
            </a:r>
            <a:endParaRPr lang="en-US" dirty="0"/>
          </a:p>
        </p:txBody>
      </p:sp>
    </p:spTree>
    <p:extLst>
      <p:ext uri="{BB962C8B-B14F-4D97-AF65-F5344CB8AC3E}">
        <p14:creationId xmlns:p14="http://schemas.microsoft.com/office/powerpoint/2010/main" val="420269371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Windows </a:t>
            </a:r>
            <a:r>
              <a:rPr lang="en-GB" dirty="0" smtClean="0"/>
              <a:t>parallelizes</a:t>
            </a:r>
            <a:r>
              <a:rPr lang="en-US" baseline="0" dirty="0" smtClean="0"/>
              <a:t> for you</a:t>
            </a:r>
            <a:endParaRPr lang="en-US" dirty="0"/>
          </a:p>
        </p:txBody>
      </p:sp>
      <p:sp>
        <p:nvSpPr>
          <p:cNvPr id="3" name="Content Placeholder 2"/>
          <p:cNvSpPr>
            <a:spLocks noGrp="1"/>
          </p:cNvSpPr>
          <p:nvPr>
            <p:ph idx="1"/>
          </p:nvPr>
        </p:nvSpPr>
        <p:spPr/>
        <p:txBody>
          <a:bodyPr>
            <a:normAutofit/>
          </a:bodyPr>
          <a:lstStyle/>
          <a:p>
            <a:r>
              <a:rPr lang="en-US" dirty="0" smtClean="0"/>
              <a:t>Kernel</a:t>
            </a:r>
            <a:r>
              <a:rPr lang="en-US" baseline="0" dirty="0" smtClean="0"/>
              <a:t> threads</a:t>
            </a:r>
          </a:p>
          <a:p>
            <a:r>
              <a:rPr lang="en-US" baseline="0" dirty="0" smtClean="0"/>
              <a:t>Separate processes</a:t>
            </a:r>
          </a:p>
          <a:p>
            <a:r>
              <a:rPr lang="en-US" dirty="0" smtClean="0"/>
              <a:t>Brokers</a:t>
            </a:r>
          </a:p>
          <a:p>
            <a:r>
              <a:rPr lang="en-US" dirty="0" smtClean="0"/>
              <a:t>Async</a:t>
            </a:r>
            <a:r>
              <a:rPr lang="en-US" baseline="0" dirty="0" smtClean="0"/>
              <a:t> operations</a:t>
            </a:r>
          </a:p>
        </p:txBody>
      </p:sp>
    </p:spTree>
    <p:extLst>
      <p:ext uri="{BB962C8B-B14F-4D97-AF65-F5344CB8AC3E}">
        <p14:creationId xmlns:p14="http://schemas.microsoft.com/office/powerpoint/2010/main" val="21576366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view from the outside…</a:t>
            </a:r>
            <a:endParaRPr lang="en-US" dirty="0"/>
          </a:p>
        </p:txBody>
      </p:sp>
    </p:spTree>
    <p:extLst>
      <p:ext uri="{BB962C8B-B14F-4D97-AF65-F5344CB8AC3E}">
        <p14:creationId xmlns:p14="http://schemas.microsoft.com/office/powerpoint/2010/main" val="3756480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a:t>
            </a:r>
            <a:r>
              <a:rPr lang="en-US" dirty="0"/>
              <a:t>t</a:t>
            </a:r>
            <a:r>
              <a:rPr lang="en-US" dirty="0" smtClean="0"/>
              <a:t>hreading </a:t>
            </a:r>
            <a:r>
              <a:rPr lang="en-US" dirty="0"/>
              <a:t>m</a:t>
            </a:r>
            <a:r>
              <a:rPr lang="en-US" dirty="0" smtClean="0"/>
              <a:t>odel</a:t>
            </a:r>
            <a:endParaRPr lang="en-US" dirty="0"/>
          </a:p>
        </p:txBody>
      </p:sp>
      <p:sp>
        <p:nvSpPr>
          <p:cNvPr id="3" name="Content Placeholder 2"/>
          <p:cNvSpPr>
            <a:spLocks noGrp="1"/>
          </p:cNvSpPr>
          <p:nvPr>
            <p:ph idx="1"/>
          </p:nvPr>
        </p:nvSpPr>
        <p:spPr>
          <a:xfrm>
            <a:off x="531275" y="1363662"/>
            <a:ext cx="11373923" cy="5073806"/>
          </a:xfrm>
        </p:spPr>
        <p:txBody>
          <a:bodyPr>
            <a:normAutofit/>
          </a:bodyPr>
          <a:lstStyle/>
          <a:p>
            <a:r>
              <a:rPr lang="en-US" dirty="0" smtClean="0"/>
              <a:t>UI objects </a:t>
            </a:r>
            <a:r>
              <a:rPr lang="en-US" dirty="0"/>
              <a:t>l</a:t>
            </a:r>
            <a:r>
              <a:rPr lang="en-US" dirty="0" smtClean="0"/>
              <a:t>ive in a UI thread</a:t>
            </a:r>
          </a:p>
          <a:p>
            <a:r>
              <a:rPr lang="en-US" dirty="0"/>
              <a:t>Main UI </a:t>
            </a:r>
            <a:r>
              <a:rPr lang="en-US" dirty="0" smtClean="0"/>
              <a:t>thread </a:t>
            </a:r>
            <a:r>
              <a:rPr lang="en-US" dirty="0"/>
              <a:t>lasts as long as </a:t>
            </a:r>
            <a:r>
              <a:rPr lang="en-US" dirty="0" smtClean="0"/>
              <a:t>app</a:t>
            </a:r>
            <a:endParaRPr lang="en-US" dirty="0"/>
          </a:p>
          <a:p>
            <a:r>
              <a:rPr lang="en-US" dirty="0" smtClean="0"/>
              <a:t>Most other objects can be used on any thread</a:t>
            </a:r>
          </a:p>
          <a:p>
            <a:r>
              <a:rPr lang="en-US" dirty="0" smtClean="0"/>
              <a:t>We pass out work to thread pool when needed</a:t>
            </a:r>
          </a:p>
        </p:txBody>
      </p:sp>
    </p:spTree>
    <p:extLst>
      <p:ext uri="{BB962C8B-B14F-4D97-AF65-F5344CB8AC3E}">
        <p14:creationId xmlns:p14="http://schemas.microsoft.com/office/powerpoint/2010/main" val="428890302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a:t>
            </a:r>
            <a:r>
              <a:rPr lang="en-US" baseline="0" dirty="0" smtClean="0"/>
              <a:t> threading </a:t>
            </a:r>
            <a:r>
              <a:rPr lang="en-US" dirty="0"/>
              <a:t>m</a:t>
            </a:r>
            <a:r>
              <a:rPr lang="en-US" baseline="0" dirty="0" smtClean="0"/>
              <a:t>odel</a:t>
            </a:r>
            <a:endParaRPr lang="en-US" dirty="0"/>
          </a:p>
        </p:txBody>
      </p:sp>
      <p:sp>
        <p:nvSpPr>
          <p:cNvPr id="3" name="Content Placeholder 2"/>
          <p:cNvSpPr>
            <a:spLocks noGrp="1"/>
          </p:cNvSpPr>
          <p:nvPr>
            <p:ph idx="1"/>
          </p:nvPr>
        </p:nvSpPr>
        <p:spPr>
          <a:xfrm>
            <a:off x="530467" y="1476622"/>
            <a:ext cx="11373923" cy="5051601"/>
          </a:xfrm>
        </p:spPr>
        <p:txBody>
          <a:bodyPr>
            <a:normAutofit/>
          </a:bodyPr>
          <a:lstStyle/>
          <a:p>
            <a:r>
              <a:rPr lang="en-US" dirty="0" smtClean="0"/>
              <a:t>Windows objects follow natural and familiar object rules</a:t>
            </a:r>
          </a:p>
          <a:p>
            <a:r>
              <a:rPr lang="en-US" dirty="0" smtClean="0"/>
              <a:t>You control</a:t>
            </a:r>
            <a:r>
              <a:rPr lang="en-US" baseline="0" dirty="0" smtClean="0"/>
              <a:t> lifetime</a:t>
            </a:r>
          </a:p>
          <a:p>
            <a:r>
              <a:rPr lang="en-US" baseline="0" dirty="0" smtClean="0"/>
              <a:t>You can use them on threads you take them to</a:t>
            </a:r>
          </a:p>
          <a:p>
            <a:r>
              <a:rPr lang="en-US" baseline="0" dirty="0" smtClean="0"/>
              <a:t>Where you create them doesn’t constrain where you use or delete them</a:t>
            </a:r>
          </a:p>
          <a:p>
            <a:r>
              <a:rPr lang="en-US" baseline="0" dirty="0" smtClean="0"/>
              <a:t>One of our biggest changes relative to COM</a:t>
            </a:r>
            <a:endParaRPr lang="en-US" dirty="0" smtClean="0"/>
          </a:p>
        </p:txBody>
      </p:sp>
    </p:spTree>
    <p:extLst>
      <p:ext uri="{BB962C8B-B14F-4D97-AF65-F5344CB8AC3E}">
        <p14:creationId xmlns:p14="http://schemas.microsoft.com/office/powerpoint/2010/main" val="39529052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2.xml><?xml version="1.0" encoding="utf-8"?>
<a:theme xmlns:a="http://schemas.openxmlformats.org/drawingml/2006/main" name="1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3.xml><?xml version="1.0" encoding="utf-8"?>
<a:theme xmlns:a="http://schemas.openxmlformats.org/drawingml/2006/main" name="2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4.xml><?xml version="1.0" encoding="utf-8"?>
<a:theme xmlns:a="http://schemas.openxmlformats.org/drawingml/2006/main" name="3_Build_Template_16x9 - Rev 03">
  <a:themeElements>
    <a:clrScheme name="Build - Dark Blue">
      <a:dk1>
        <a:srgbClr val="000000"/>
      </a:dk1>
      <a:lt1>
        <a:srgbClr val="FFFFFF"/>
      </a:lt1>
      <a:dk2>
        <a:srgbClr val="00188F"/>
      </a:dk2>
      <a:lt2>
        <a:srgbClr val="FFFFFF"/>
      </a:lt2>
      <a:accent1>
        <a:srgbClr val="00BCF2"/>
      </a:accent1>
      <a:accent2>
        <a:srgbClr val="9B4F96"/>
      </a:accent2>
      <a:accent3>
        <a:srgbClr val="E81123"/>
      </a:accent3>
      <a:accent4>
        <a:srgbClr val="00D8CC"/>
      </a:accent4>
      <a:accent5>
        <a:srgbClr val="7FBA00"/>
      </a:accent5>
      <a:accent6>
        <a:srgbClr val="FF8C00"/>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E34A28"/>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gs>
                <a:gs pos="100000">
                  <a:schemeClr val="tx1"/>
                </a:gs>
              </a:gsLst>
              <a:lin ang="5400000" scaled="0"/>
            </a:gradFill>
          </a:defRPr>
        </a:defPPr>
      </a:lstStyle>
    </a:txDef>
  </a:objectDefaults>
  <a:extraClrSchemeLst/>
  <a:extLst>
    <a:ext uri="{05A4C25C-085E-4340-85A3-A5531E510DB2}">
      <thm15:themeFamily xmlns:thm15="http://schemas.microsoft.com/office/thememl/2012/main" name="Build_Template_16x9 - Rev 03 [Read-Only]" id="{3715F126-5FAF-444E-A931-07015B778CCF}" vid="{9C2C21D9-DFED-4637-943F-3FAAACE59A3C}"/>
    </a:ext>
  </a:extLst>
</a:theme>
</file>

<file path=ppt/theme/theme5.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 Martyn Lovell</External_x0020_Speaker>
    <Session_x0020_Code xmlns="2295e2e7-0eeb-498e-8716-217bb2ee6ee3">4-107</Session_x0020_Code>
    <ProductTaxHTField0 xmlns="2295e2e7-0eeb-498e-8716-217bb2ee6ee3">
      <Terms xmlns="http://schemas.microsoft.com/office/infopath/2007/PartnerControls"/>
    </ProductTaxHTField0>
    <Presentation_x0020_Date xmlns="2295e2e7-0eeb-498e-8716-217bb2ee6ee3">2013-06-28T00:00:00-07:00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schemas.microsoft.com/office/2006/metadata/properties"/>
    <ds:schemaRef ds:uri="2295e2e7-0eeb-498e-8716-217bb2ee6ee3"/>
    <ds:schemaRef ds:uri="http://www.w3.org/XML/1998/namespace"/>
    <ds:schemaRef ds:uri="http://purl.org/dc/terms/"/>
    <ds:schemaRef ds:uri="http://purl.org/dc/dcmitype/"/>
    <ds:schemaRef ds:uri="230e9df3-be65-4c73-a93b-d1236ebd677e"/>
    <ds:schemaRef ds:uri="http://schemas.microsoft.com/office/2006/documentManagement/types"/>
    <ds:schemaRef ds:uri="8b529f77-48ab-4581-b468-93f09345b8aa"/>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AD6B4C58-F9B2-43BC-BF4E-8D7166BE8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Build_Template_16x9 - Rev 03</Template>
  <TotalTime>62</TotalTime>
  <Words>5096</Words>
  <Application>Microsoft Office PowerPoint</Application>
  <PresentationFormat>Custom</PresentationFormat>
  <Paragraphs>415</Paragraphs>
  <Slides>46</Slides>
  <Notes>30</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46</vt:i4>
      </vt:variant>
    </vt:vector>
  </HeadingPairs>
  <TitlesOfParts>
    <vt:vector size="59" baseType="lpstr">
      <vt:lpstr>ＭＳ Ｐゴシック</vt:lpstr>
      <vt:lpstr>Arial</vt:lpstr>
      <vt:lpstr>Avenir LT Pro 45 Book</vt:lpstr>
      <vt:lpstr>Calibri</vt:lpstr>
      <vt:lpstr>Consolas</vt:lpstr>
      <vt:lpstr>Segoe UI</vt:lpstr>
      <vt:lpstr>Segoe UI Light</vt:lpstr>
      <vt:lpstr>Segoe UI Semibold</vt:lpstr>
      <vt:lpstr>Build_Template_16x9 - Rev 03</vt:lpstr>
      <vt:lpstr>1_Build_Template_16x9 - Rev 03</vt:lpstr>
      <vt:lpstr>2_Build_Template_16x9 - Rev 03</vt:lpstr>
      <vt:lpstr>3_Build_Template_16x9 - Rev 03</vt:lpstr>
      <vt:lpstr>1_5-30426_BUILD_2013_Template_D.Blue</vt:lpstr>
      <vt:lpstr>PowerPoint Presentation</vt:lpstr>
      <vt:lpstr>Windows Runtime internals: Understanding the threading model</vt:lpstr>
      <vt:lpstr>Agenda </vt:lpstr>
      <vt:lpstr>Demo: Why threading matters</vt:lpstr>
      <vt:lpstr>Why threads?</vt:lpstr>
      <vt:lpstr>How Windows parallelizes for you</vt:lpstr>
      <vt:lpstr>The view from the outside…</vt:lpstr>
      <vt:lpstr>Windows threading model</vt:lpstr>
      <vt:lpstr>Windows threading model</vt:lpstr>
      <vt:lpstr>Threading</vt:lpstr>
      <vt:lpstr>UI threads</vt:lpstr>
      <vt:lpstr>Demo: UI Thread Behaviour</vt:lpstr>
      <vt:lpstr>UI threads: reentrancy</vt:lpstr>
      <vt:lpstr>Single-threaded apartment reentrancy</vt:lpstr>
      <vt:lpstr>Windows Store App STA – no reentrancy</vt:lpstr>
      <vt:lpstr>Windows Store App STA – no reentrancy</vt:lpstr>
      <vt:lpstr>Cross-ASTA deadlock prevention</vt:lpstr>
      <vt:lpstr>UI threads: reentrancy</vt:lpstr>
      <vt:lpstr>UI threads: waiting</vt:lpstr>
      <vt:lpstr>Demo: Safe View Shutdown</vt:lpstr>
      <vt:lpstr>Main UI thread</vt:lpstr>
      <vt:lpstr>HTML environment threading</vt:lpstr>
      <vt:lpstr>XAML environment threading</vt:lpstr>
      <vt:lpstr>What’s behind the curtain…</vt:lpstr>
      <vt:lpstr>Objects and threading</vt:lpstr>
      <vt:lpstr>Marshaling</vt:lpstr>
      <vt:lpstr>Marshaling</vt:lpstr>
      <vt:lpstr>Marshaling</vt:lpstr>
      <vt:lpstr>Thread pool threads</vt:lpstr>
      <vt:lpstr>Async object callbacks</vt:lpstr>
      <vt:lpstr>Async object callbacks</vt:lpstr>
      <vt:lpstr>Agile objects</vt:lpstr>
      <vt:lpstr>Agile objects</vt:lpstr>
      <vt:lpstr>Agile references</vt:lpstr>
      <vt:lpstr>Apartments</vt:lpstr>
      <vt:lpstr>Object lifetime &amp; threads</vt:lpstr>
      <vt:lpstr>Cross-thread calling</vt:lpstr>
      <vt:lpstr>Summary</vt:lpstr>
      <vt:lpstr>Threading model registration</vt:lpstr>
      <vt:lpstr>Languages and agility</vt:lpstr>
      <vt:lpstr>Thread-bound objects</vt:lpstr>
      <vt:lpstr>Global state</vt:lpstr>
      <vt:lpstr>Logical thread IDs</vt:lpstr>
      <vt:lpstr>ASTA – no reentrancy</vt:lpstr>
      <vt:lpstr>Evaluate this session</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Windows Runtime internals: Understanding the threading model</dc:title>
  <dc:subject>Build 2013</dc:subject>
  <dc:creator>Vijay Rajagopalan</dc:creator>
  <cp:keywords>Build 2013</cp:keywords>
  <dc:description>Template: Mitchell Derrey, Silver Fox Productions
Formatting: Brett Perry, Silver Fox Productions
Date: June 25 - June 28, 2013
Location: MSCC, Redmond, WA
Audience Type: Internal</dc:description>
  <cp:lastModifiedBy>Shows</cp:lastModifiedBy>
  <cp:revision>15</cp:revision>
  <dcterms:created xsi:type="dcterms:W3CDTF">2013-03-29T21:32:40Z</dcterms:created>
  <dcterms:modified xsi:type="dcterms:W3CDTF">2013-06-28T16:44:00Z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