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330" r:id="rId5"/>
    <p:sldMasterId id="2147484345" r:id="rId6"/>
    <p:sldMasterId id="2147484364" r:id="rId7"/>
    <p:sldMasterId id="2147484379" r:id="rId8"/>
    <p:sldMasterId id="2147484397" r:id="rId9"/>
  </p:sldMasterIdLst>
  <p:notesMasterIdLst>
    <p:notesMasterId r:id="rId101"/>
  </p:notesMasterIdLst>
  <p:handoutMasterIdLst>
    <p:handoutMasterId r:id="rId102"/>
  </p:handoutMasterIdLst>
  <p:sldIdLst>
    <p:sldId id="1205" r:id="rId10"/>
    <p:sldId id="1117" r:id="rId11"/>
    <p:sldId id="1118" r:id="rId12"/>
    <p:sldId id="1119" r:id="rId13"/>
    <p:sldId id="1120" r:id="rId14"/>
    <p:sldId id="1121" r:id="rId15"/>
    <p:sldId id="1122" r:id="rId16"/>
    <p:sldId id="1123" r:id="rId17"/>
    <p:sldId id="1124" r:id="rId18"/>
    <p:sldId id="1125" r:id="rId19"/>
    <p:sldId id="1126" r:id="rId20"/>
    <p:sldId id="1127" r:id="rId21"/>
    <p:sldId id="1128" r:id="rId22"/>
    <p:sldId id="1129" r:id="rId23"/>
    <p:sldId id="1130" r:id="rId24"/>
    <p:sldId id="1131" r:id="rId25"/>
    <p:sldId id="1132" r:id="rId26"/>
    <p:sldId id="1133" r:id="rId27"/>
    <p:sldId id="1134" r:id="rId28"/>
    <p:sldId id="1135" r:id="rId29"/>
    <p:sldId id="1136" r:id="rId30"/>
    <p:sldId id="1208" r:id="rId31"/>
    <p:sldId id="1137" r:id="rId32"/>
    <p:sldId id="1138" r:id="rId33"/>
    <p:sldId id="1139" r:id="rId34"/>
    <p:sldId id="1209" r:id="rId35"/>
    <p:sldId id="1140" r:id="rId36"/>
    <p:sldId id="1141" r:id="rId37"/>
    <p:sldId id="1142" r:id="rId38"/>
    <p:sldId id="1143" r:id="rId39"/>
    <p:sldId id="1144" r:id="rId40"/>
    <p:sldId id="1145" r:id="rId41"/>
    <p:sldId id="1146" r:id="rId42"/>
    <p:sldId id="1147" r:id="rId43"/>
    <p:sldId id="1148" r:id="rId44"/>
    <p:sldId id="1149" r:id="rId45"/>
    <p:sldId id="1150" r:id="rId46"/>
    <p:sldId id="1151" r:id="rId47"/>
    <p:sldId id="1152" r:id="rId48"/>
    <p:sldId id="1153" r:id="rId49"/>
    <p:sldId id="1211" r:id="rId50"/>
    <p:sldId id="1156" r:id="rId51"/>
    <p:sldId id="1210" r:id="rId52"/>
    <p:sldId id="1158" r:id="rId53"/>
    <p:sldId id="1159" r:id="rId54"/>
    <p:sldId id="1160" r:id="rId55"/>
    <p:sldId id="1161" r:id="rId56"/>
    <p:sldId id="1162" r:id="rId57"/>
    <p:sldId id="1212" r:id="rId58"/>
    <p:sldId id="1213" r:id="rId59"/>
    <p:sldId id="1165" r:id="rId60"/>
    <p:sldId id="1166" r:id="rId61"/>
    <p:sldId id="1214" r:id="rId62"/>
    <p:sldId id="1167" r:id="rId63"/>
    <p:sldId id="1168" r:id="rId64"/>
    <p:sldId id="1169" r:id="rId65"/>
    <p:sldId id="1170" r:id="rId66"/>
    <p:sldId id="1171" r:id="rId67"/>
    <p:sldId id="1172" r:id="rId68"/>
    <p:sldId id="1173" r:id="rId69"/>
    <p:sldId id="1174" r:id="rId70"/>
    <p:sldId id="1175" r:id="rId71"/>
    <p:sldId id="1176" r:id="rId72"/>
    <p:sldId id="1177" r:id="rId73"/>
    <p:sldId id="1178" r:id="rId74"/>
    <p:sldId id="1179" r:id="rId75"/>
    <p:sldId id="1180" r:id="rId76"/>
    <p:sldId id="1181" r:id="rId77"/>
    <p:sldId id="1182" r:id="rId78"/>
    <p:sldId id="1183" r:id="rId79"/>
    <p:sldId id="1207" r:id="rId80"/>
    <p:sldId id="1184" r:id="rId81"/>
    <p:sldId id="1185" r:id="rId82"/>
    <p:sldId id="1186" r:id="rId83"/>
    <p:sldId id="1187" r:id="rId84"/>
    <p:sldId id="1188" r:id="rId85"/>
    <p:sldId id="1189" r:id="rId86"/>
    <p:sldId id="1190" r:id="rId87"/>
    <p:sldId id="1191" r:id="rId88"/>
    <p:sldId id="1192" r:id="rId89"/>
    <p:sldId id="1193" r:id="rId90"/>
    <p:sldId id="1194" r:id="rId91"/>
    <p:sldId id="1195" r:id="rId92"/>
    <p:sldId id="1196" r:id="rId93"/>
    <p:sldId id="1197" r:id="rId94"/>
    <p:sldId id="1198" r:id="rId95"/>
    <p:sldId id="1199" r:id="rId96"/>
    <p:sldId id="1200" r:id="rId97"/>
    <p:sldId id="1201" r:id="rId98"/>
    <p:sldId id="1202" r:id="rId99"/>
    <p:sldId id="1203" r:id="rId100"/>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E60AC486-1BAF-498A-9A57-7A5A1B7BADB5}">
          <p14:sldIdLst>
            <p14:sldId id="1205"/>
            <p14:sldId id="1117"/>
            <p14:sldId id="1118"/>
            <p14:sldId id="1119"/>
            <p14:sldId id="1120"/>
            <p14:sldId id="1121"/>
            <p14:sldId id="1122"/>
            <p14:sldId id="1123"/>
            <p14:sldId id="1124"/>
            <p14:sldId id="1125"/>
            <p14:sldId id="1126"/>
            <p14:sldId id="1127"/>
            <p14:sldId id="1128"/>
            <p14:sldId id="1129"/>
            <p14:sldId id="1130"/>
            <p14:sldId id="1131"/>
            <p14:sldId id="1132"/>
            <p14:sldId id="1133"/>
            <p14:sldId id="1134"/>
            <p14:sldId id="1135"/>
            <p14:sldId id="1136"/>
            <p14:sldId id="1208"/>
            <p14:sldId id="1137"/>
            <p14:sldId id="1138"/>
            <p14:sldId id="1139"/>
            <p14:sldId id="1209"/>
            <p14:sldId id="1140"/>
            <p14:sldId id="1141"/>
            <p14:sldId id="1142"/>
            <p14:sldId id="1143"/>
            <p14:sldId id="1144"/>
            <p14:sldId id="1145"/>
            <p14:sldId id="1146"/>
            <p14:sldId id="1147"/>
            <p14:sldId id="1148"/>
            <p14:sldId id="1149"/>
            <p14:sldId id="1150"/>
            <p14:sldId id="1151"/>
            <p14:sldId id="1152"/>
            <p14:sldId id="1153"/>
            <p14:sldId id="1211"/>
            <p14:sldId id="1156"/>
            <p14:sldId id="1210"/>
            <p14:sldId id="1158"/>
            <p14:sldId id="1159"/>
            <p14:sldId id="1160"/>
            <p14:sldId id="1161"/>
            <p14:sldId id="1162"/>
            <p14:sldId id="1212"/>
            <p14:sldId id="1213"/>
            <p14:sldId id="1165"/>
            <p14:sldId id="1166"/>
            <p14:sldId id="1214"/>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207"/>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Lst>
        </p14:section>
        <p14:section name="Build Template" id="{D88B19E0-7F40-4EB1-BF25-B9D8E02B1AB4}">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9" autoAdjust="0"/>
    <p:restoredTop sz="90110" autoAdjust="0"/>
  </p:normalViewPr>
  <p:slideViewPr>
    <p:cSldViewPr>
      <p:cViewPr varScale="1">
        <p:scale>
          <a:sx n="91" d="100"/>
          <a:sy n="91" d="100"/>
        </p:scale>
        <p:origin x="1386" y="7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07" Type="http://schemas.openxmlformats.org/officeDocument/2006/relationships/tableStyles" Target="tableStyles.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handoutMaster" Target="handoutMasters/handoutMaster1.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Latency (cycles)</c:v>
                </c:pt>
              </c:strCache>
            </c:strRef>
          </c:tx>
          <c:spPr>
            <a:solidFill>
              <a:schemeClr val="accent2"/>
            </a:solidFill>
            <a:ln>
              <a:noFill/>
            </a:ln>
            <a:effectLst/>
          </c:spPr>
          <c:invertIfNegative val="0"/>
          <c:dPt>
            <c:idx val="0"/>
            <c:invertIfNegative val="0"/>
            <c:bubble3D val="0"/>
            <c:spPr>
              <a:solidFill>
                <a:srgbClr val="FF0000"/>
              </a:solidFill>
              <a:ln>
                <a:noFill/>
              </a:ln>
              <a:effectLst/>
            </c:spPr>
          </c:dPt>
          <c:cat>
            <c:strRef>
              <c:f>Sheet1!$A$2:$A$10</c:f>
              <c:strCache>
                <c:ptCount val="9"/>
                <c:pt idx="0">
                  <c:v>L3 miss (…)</c:v>
                </c:pt>
                <c:pt idx="1">
                  <c:v>L3 access (26)</c:v>
                </c:pt>
                <c:pt idx="2">
                  <c:v>L2 access (12)</c:v>
                </c:pt>
                <c:pt idx="3">
                  <c:v>L1 access (4)</c:v>
                </c:pt>
                <c:pt idx="4">
                  <c:v>FP div (14)</c:v>
                </c:pt>
                <c:pt idx="5">
                  <c:v>FP sqrt (14)</c:v>
                </c:pt>
                <c:pt idx="6">
                  <c:v>FP mul (4)</c:v>
                </c:pt>
                <c:pt idx="7">
                  <c:v>Logical (1)</c:v>
                </c:pt>
                <c:pt idx="8">
                  <c:v>Add/Sub (1)</c:v>
                </c:pt>
              </c:strCache>
            </c:strRef>
          </c:cat>
          <c:val>
            <c:numRef>
              <c:f>Sheet1!$B$2:$B$10</c:f>
              <c:numCache>
                <c:formatCode>General</c:formatCode>
                <c:ptCount val="9"/>
                <c:pt idx="0">
                  <c:v>100</c:v>
                </c:pt>
                <c:pt idx="1">
                  <c:v>26</c:v>
                </c:pt>
                <c:pt idx="2">
                  <c:v>12</c:v>
                </c:pt>
                <c:pt idx="3">
                  <c:v>4</c:v>
                </c:pt>
                <c:pt idx="4">
                  <c:v>14</c:v>
                </c:pt>
                <c:pt idx="5">
                  <c:v>14</c:v>
                </c:pt>
                <c:pt idx="6">
                  <c:v>4</c:v>
                </c:pt>
                <c:pt idx="7">
                  <c:v>1</c:v>
                </c:pt>
                <c:pt idx="8">
                  <c:v>1</c:v>
                </c:pt>
              </c:numCache>
            </c:numRef>
          </c:val>
        </c:ser>
        <c:dLbls>
          <c:showLegendKey val="0"/>
          <c:showVal val="0"/>
          <c:showCatName val="0"/>
          <c:showSerName val="0"/>
          <c:showPercent val="0"/>
          <c:showBubbleSize val="0"/>
        </c:dLbls>
        <c:gapWidth val="182"/>
        <c:axId val="1322629680"/>
        <c:axId val="1322627504"/>
      </c:barChart>
      <c:catAx>
        <c:axId val="1322629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322627504"/>
        <c:crosses val="autoZero"/>
        <c:auto val="1"/>
        <c:lblAlgn val="ctr"/>
        <c:lblOffset val="100"/>
        <c:noMultiLvlLbl val="0"/>
      </c:catAx>
      <c:valAx>
        <c:axId val="1322627504"/>
        <c:scaling>
          <c:orientation val="minMax"/>
          <c:max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2629680"/>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9463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58012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6541C4-73C7-4942-8CA6-43C3AF50EA41}"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590439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MGXFY13</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548596-DCD2-44CE-8A1F-876786E8DB10}"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67683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10:58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29677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802FD4-6883-49CF-8450-F3AE493626D1}"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383919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221614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298410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3852161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38DEA5F-655F-42E9-812C-4F66E6D2D666}"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177442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E9138F0-3895-453D-BEA8-AE2AC5CE4CCC}"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249139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70109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E9138F0-3895-453D-BEA8-AE2AC5CE4CCC}"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385917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6971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06917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15660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08813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3635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13108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EC0A80-7B62-465B-B3B8-40753221BC8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1836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80713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10307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29402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675828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1830226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4215593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2947452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990977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88956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953152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57196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6059080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290534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73569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4859034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922000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82097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90"/>
            <a:ext cx="2798207" cy="372394"/>
          </a:xfrm>
          <a:prstGeom prst="rect">
            <a:avLst/>
          </a:prstGeom>
        </p:spPr>
        <p:txBody>
          <a:bodyPr/>
          <a:lstStyle/>
          <a:p>
            <a:fld id="{055B4D26-F780-46DA-8091-312A6794D7C3}" type="datetimeFigureOut">
              <a:rPr lang="en-US" smtClean="0">
                <a:solidFill>
                  <a:srgbClr val="000000"/>
                </a:solidFill>
              </a:rPr>
              <a:pPr/>
              <a:t>6/28/2013</a:t>
            </a:fld>
            <a:endParaRPr lang="en-US">
              <a:solidFill>
                <a:srgbClr val="000000"/>
              </a:solidFill>
            </a:endParaRPr>
          </a:p>
        </p:txBody>
      </p:sp>
      <p:sp>
        <p:nvSpPr>
          <p:cNvPr id="3" name="Footer Placeholder 2"/>
          <p:cNvSpPr>
            <a:spLocks noGrp="1"/>
          </p:cNvSpPr>
          <p:nvPr>
            <p:ph type="ftr" sz="quarter" idx="11"/>
          </p:nvPr>
        </p:nvSpPr>
        <p:spPr>
          <a:xfrm>
            <a:off x="4119583" y="6482890"/>
            <a:ext cx="4197310" cy="372394"/>
          </a:xfrm>
          <a:prstGeom prst="rect">
            <a:avLst/>
          </a:prstGeom>
        </p:spPr>
        <p:txBody>
          <a:bodyPr/>
          <a:lstStyle/>
          <a:p>
            <a:endParaRPr lang="en-US">
              <a:solidFill>
                <a:srgbClr val="000000"/>
              </a:solidFill>
            </a:endParaRPr>
          </a:p>
        </p:txBody>
      </p:sp>
      <p:sp>
        <p:nvSpPr>
          <p:cNvPr id="4" name="Slide Number Placeholder 3"/>
          <p:cNvSpPr>
            <a:spLocks noGrp="1"/>
          </p:cNvSpPr>
          <p:nvPr>
            <p:ph type="sldNum" sz="quarter" idx="12"/>
          </p:nvPr>
        </p:nvSpPr>
        <p:spPr>
          <a:xfrm>
            <a:off x="8783260" y="6482890"/>
            <a:ext cx="2798207" cy="372394"/>
          </a:xfrm>
          <a:prstGeom prst="rect">
            <a:avLst/>
          </a:prstGeom>
        </p:spPr>
        <p:txBody>
          <a:bodyPr/>
          <a:lstStyle/>
          <a:p>
            <a:fld id="{FA1A62C6-3F75-4690-A8A9-6A7A5A6B6B0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673433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4986990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74415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77290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101940874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951120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119044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183654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1905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1716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5547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3731707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414037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28591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3"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512217397"/>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125119411"/>
      </p:ext>
    </p:extLst>
  </p:cSld>
  <p:clrMap bg1="dk1" tx1="lt1" bg2="dk2" tx2="lt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 id="2147484410"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technet.microsoft.com/en-us/sysinternals/dd535533.aspx" TargetMode="External"/><Relationship Id="rId1" Type="http://schemas.openxmlformats.org/officeDocument/2006/relationships/slideLayout" Target="../slideLayouts/slideLayout55.xml"/></Relationships>
</file>

<file path=ppt/slides/_rels/slide69.xml.rels><?xml version="1.0" encoding="UTF-8" standalone="yes"?>
<Relationships xmlns="http://schemas.openxmlformats.org/package/2006/relationships"><Relationship Id="rId3" Type="http://schemas.openxmlformats.org/officeDocument/2006/relationships/hyperlink" Target="http://blogs.msdn.com/b/nativeconcurrency" TargetMode="External"/><Relationship Id="rId2" Type="http://schemas.openxmlformats.org/officeDocument/2006/relationships/hyperlink" Target="http://msdn.microsoft.com/" TargetMode="External"/><Relationship Id="rId1" Type="http://schemas.openxmlformats.org/officeDocument/2006/relationships/slideLayout" Target="../slideLayouts/slideLayout55.xml"/><Relationship Id="rId5" Type="http://schemas.openxmlformats.org/officeDocument/2006/relationships/hyperlink" Target="http://channel9.msdn.com/Shows/C9-GoingNative" TargetMode="External"/><Relationship Id="rId4" Type="http://schemas.openxmlformats.org/officeDocument/2006/relationships/hyperlink" Target="http://blogs.msdn.com/b/vcblo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3" Type="http://schemas.openxmlformats.org/officeDocument/2006/relationships/hyperlink" Target="mailto:vsdr@microsoft.com" TargetMode="External"/><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2.xml"/><Relationship Id="rId5" Type="http://schemas.openxmlformats.org/officeDocument/2006/relationships/image" Target="../media/image14.png"/><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2" Type="http://schemas.openxmlformats.org/officeDocument/2006/relationships/hyperlink" Target="http://blogs.msdn.com/b/nativeconcurrency" TargetMode="External"/><Relationship Id="rId1" Type="http://schemas.openxmlformats.org/officeDocument/2006/relationships/slideLayout" Target="../slideLayouts/slideLayout55.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51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Intel Sandy Bridge</a:t>
            </a:r>
            <a:endParaRPr lang="en-US" dirty="0"/>
          </a:p>
        </p:txBody>
      </p:sp>
      <p:sp>
        <p:nvSpPr>
          <p:cNvPr id="4" name="Rectangle 3"/>
          <p:cNvSpPr/>
          <p:nvPr/>
        </p:nvSpPr>
        <p:spPr>
          <a:xfrm>
            <a:off x="10902391" y="6686748"/>
            <a:ext cx="1548720" cy="307777"/>
          </a:xfrm>
          <a:prstGeom prst="rect">
            <a:avLst/>
          </a:prstGeom>
        </p:spPr>
        <p:txBody>
          <a:bodyPr wrap="square">
            <a:spAutoFit/>
          </a:bodyPr>
          <a:lstStyle/>
          <a:p>
            <a:r>
              <a:rPr lang="en-US" sz="1400" dirty="0" smtClean="0">
                <a:solidFill>
                  <a:srgbClr val="000000"/>
                </a:solidFill>
                <a:highlight>
                  <a:srgbClr val="FFFFFF"/>
                </a:highlight>
                <a:cs typeface="Consolas" pitchFamily="49" charset="0"/>
              </a:rPr>
              <a:t>Courtesy of Intel</a:t>
            </a:r>
            <a:endParaRPr lang="en-US" sz="1400" dirty="0">
              <a:solidFill>
                <a:srgbClr val="000000"/>
              </a:solidFill>
              <a:highlight>
                <a:srgbClr val="FFFFFF"/>
              </a:highlight>
              <a:cs typeface="Consolas" pitchFamily="49"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237" y="2354262"/>
            <a:ext cx="1607875" cy="2776331"/>
          </a:xfrm>
          <a:prstGeom prst="rect">
            <a:avLst/>
          </a:prstGeom>
        </p:spPr>
      </p:pic>
      <p:sp>
        <p:nvSpPr>
          <p:cNvPr id="8" name="Text Placeholder 9"/>
          <p:cNvSpPr>
            <a:spLocks noGrp="1"/>
          </p:cNvSpPr>
          <p:nvPr>
            <p:ph type="body" sz="quarter" idx="10"/>
          </p:nvPr>
        </p:nvSpPr>
        <p:spPr>
          <a:xfrm>
            <a:off x="1265237" y="2310706"/>
            <a:ext cx="3352799" cy="3276599"/>
          </a:xfrm>
        </p:spPr>
        <p:txBody>
          <a:bodyPr/>
          <a:lstStyle/>
          <a:p>
            <a:pPr lvl="0">
              <a:spcBef>
                <a:spcPts val="0"/>
              </a:spcBef>
            </a:pPr>
            <a:r>
              <a:rPr lang="en-US" sz="4000" dirty="0" smtClean="0">
                <a:solidFill>
                  <a:schemeClr val="tx1"/>
                </a:solidFill>
                <a:highlight>
                  <a:srgbClr val="FFFFFF"/>
                </a:highlight>
                <a:cs typeface="Consolas" pitchFamily="49" charset="0"/>
              </a:rPr>
              <a:t>6 pipelines</a:t>
            </a:r>
          </a:p>
          <a:p>
            <a:pPr lvl="0">
              <a:spcBef>
                <a:spcPts val="0"/>
              </a:spcBef>
            </a:pPr>
            <a:endParaRPr lang="en-US" sz="4000" dirty="0" smtClean="0">
              <a:solidFill>
                <a:schemeClr val="tx1"/>
              </a:solidFill>
              <a:highlight>
                <a:srgbClr val="FFFFFF"/>
              </a:highlight>
              <a:cs typeface="Consolas" pitchFamily="49" charset="0"/>
            </a:endParaRPr>
          </a:p>
          <a:p>
            <a:pPr lvl="0">
              <a:spcBef>
                <a:spcPts val="0"/>
              </a:spcBef>
            </a:pPr>
            <a:r>
              <a:rPr lang="en-US" sz="4000" dirty="0" smtClean="0">
                <a:solidFill>
                  <a:schemeClr val="tx1"/>
                </a:solidFill>
                <a:highlight>
                  <a:srgbClr val="FFFFFF"/>
                </a:highlight>
                <a:cs typeface="Consolas" pitchFamily="49" charset="0"/>
              </a:rPr>
              <a:t>6 instructions</a:t>
            </a:r>
          </a:p>
          <a:p>
            <a:pPr lvl="0">
              <a:spcBef>
                <a:spcPts val="0"/>
              </a:spcBef>
            </a:pPr>
            <a:r>
              <a:rPr lang="en-US" sz="4000" dirty="0">
                <a:solidFill>
                  <a:schemeClr val="tx1"/>
                </a:solidFill>
                <a:highlight>
                  <a:srgbClr val="FFFFFF"/>
                </a:highlight>
                <a:cs typeface="Consolas" pitchFamily="49" charset="0"/>
              </a:rPr>
              <a:t> </a:t>
            </a:r>
            <a:r>
              <a:rPr lang="en-US" sz="4000" dirty="0" smtClean="0">
                <a:solidFill>
                  <a:schemeClr val="tx1"/>
                </a:solidFill>
                <a:highlight>
                  <a:srgbClr val="FFFFFF"/>
                </a:highlight>
                <a:cs typeface="Consolas" pitchFamily="49" charset="0"/>
              </a:rPr>
              <a:t>  per cycle</a:t>
            </a:r>
          </a:p>
        </p:txBody>
      </p:sp>
      <p:sp>
        <p:nvSpPr>
          <p:cNvPr id="5" name="Rectangle 4"/>
          <p:cNvSpPr/>
          <p:nvPr/>
        </p:nvSpPr>
        <p:spPr>
          <a:xfrm>
            <a:off x="7513637" y="2506662"/>
            <a:ext cx="3714087" cy="1938992"/>
          </a:xfrm>
          <a:prstGeom prst="rect">
            <a:avLst/>
          </a:prstGeom>
        </p:spPr>
        <p:txBody>
          <a:bodyPr wrap="square">
            <a:spAutoFit/>
          </a:bodyPr>
          <a:lstStyle/>
          <a:p>
            <a:r>
              <a:rPr lang="en-US" sz="4000" dirty="0" smtClean="0">
                <a:solidFill>
                  <a:srgbClr val="000000"/>
                </a:solidFill>
                <a:highlight>
                  <a:srgbClr val="FFFFFF"/>
                </a:highlight>
                <a:latin typeface="Segoe UI Light"/>
                <a:cs typeface="Consolas" pitchFamily="49" charset="0"/>
              </a:rPr>
              <a:t>64kB   L1 cache</a:t>
            </a:r>
          </a:p>
          <a:p>
            <a:endParaRPr lang="en-US" sz="4000" dirty="0">
              <a:solidFill>
                <a:srgbClr val="000000"/>
              </a:solidFill>
              <a:highlight>
                <a:srgbClr val="FFFFFF"/>
              </a:highlight>
              <a:latin typeface="Segoe UI Light"/>
              <a:cs typeface="Consolas" pitchFamily="49" charset="0"/>
            </a:endParaRPr>
          </a:p>
          <a:p>
            <a:r>
              <a:rPr lang="en-US" sz="4000" dirty="0" smtClean="0">
                <a:solidFill>
                  <a:srgbClr val="000000"/>
                </a:solidFill>
                <a:highlight>
                  <a:srgbClr val="FFFFFF"/>
                </a:highlight>
                <a:latin typeface="Segoe UI Light"/>
                <a:cs typeface="Consolas" pitchFamily="49" charset="0"/>
              </a:rPr>
              <a:t>256kB L2 cache</a:t>
            </a:r>
            <a:endParaRPr lang="en-US" sz="4000" dirty="0">
              <a:solidFill>
                <a:srgbClr val="000000"/>
              </a:solidFill>
              <a:highlight>
                <a:srgbClr val="FFFFFF"/>
              </a:highlight>
              <a:latin typeface="Segoe UI Light"/>
              <a:cs typeface="Consolas" pitchFamily="49" charset="0"/>
            </a:endParaRPr>
          </a:p>
        </p:txBody>
      </p:sp>
    </p:spTree>
    <p:extLst>
      <p:ext uri="{BB962C8B-B14F-4D97-AF65-F5344CB8AC3E}">
        <p14:creationId xmlns:p14="http://schemas.microsoft.com/office/powerpoint/2010/main" val="211566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8">
                                            <p:txEl>
                                              <p:pRg st="0" end="0"/>
                                            </p:txEl>
                                          </p:spTgt>
                                        </p:tgtEl>
                                      </p:cBhvr>
                                    </p:animEffect>
                                    <p:set>
                                      <p:cBhvr>
                                        <p:cTn id="28" dur="1" fill="hold">
                                          <p:stCondLst>
                                            <p:cond delay="499"/>
                                          </p:stCondLst>
                                        </p:cTn>
                                        <p:tgtEl>
                                          <p:spTgt spid="8">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8">
                                            <p:txEl>
                                              <p:pRg st="2" end="2"/>
                                            </p:txEl>
                                          </p:spTgt>
                                        </p:tgtEl>
                                      </p:cBhvr>
                                    </p:animEffect>
                                    <p:set>
                                      <p:cBhvr>
                                        <p:cTn id="31" dur="1" fill="hold">
                                          <p:stCondLst>
                                            <p:cond delay="499"/>
                                          </p:stCondLst>
                                        </p:cTn>
                                        <p:tgtEl>
                                          <p:spTgt spid="8">
                                            <p:txEl>
                                              <p:pRg st="2" end="2"/>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
                                            <p:txEl>
                                              <p:pRg st="3" end="3"/>
                                            </p:txEl>
                                          </p:spTgt>
                                        </p:tgtEl>
                                      </p:cBhvr>
                                    </p:animEffect>
                                    <p:set>
                                      <p:cBhvr>
                                        <p:cTn id="34" dur="1" fill="hold">
                                          <p:stCondLst>
                                            <p:cond delay="499"/>
                                          </p:stCondLst>
                                        </p:cTn>
                                        <p:tgtEl>
                                          <p:spTgt spid="8">
                                            <p:txEl>
                                              <p:pRg st="3" end="3"/>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
                                            <p:txEl>
                                              <p:pRg st="0" end="0"/>
                                            </p:txEl>
                                          </p:spTgt>
                                        </p:tgtEl>
                                      </p:cBhvr>
                                    </p:animEffect>
                                    <p:set>
                                      <p:cBhvr>
                                        <p:cTn id="37" dur="1" fill="hold">
                                          <p:stCondLst>
                                            <p:cond delay="499"/>
                                          </p:stCondLst>
                                        </p:cTn>
                                        <p:tgtEl>
                                          <p:spTgt spid="5">
                                            <p:txEl>
                                              <p:pRg st="0" end="0"/>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
                                            <p:txEl>
                                              <p:pRg st="2" end="2"/>
                                            </p:txEl>
                                          </p:spTgt>
                                        </p:tgtEl>
                                      </p:cBhvr>
                                    </p:animEffect>
                                    <p:set>
                                      <p:cBhvr>
                                        <p:cTn id="40"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1759E-6 -2.33772E-6 L 0.00281 -0.14389 " pathEditMode="relative" rAng="0" ptsTypes="AA">
                                      <p:cBhvr>
                                        <p:cTn id="44" dur="2000" fill="hold"/>
                                        <p:tgtEl>
                                          <p:spTgt spid="3"/>
                                        </p:tgtEl>
                                        <p:attrNameLst>
                                          <p:attrName>ppt_x</p:attrName>
                                          <p:attrName>ppt_y</p:attrName>
                                        </p:attrNameLst>
                                      </p:cBhvr>
                                      <p:rCtr x="140" y="-71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Intel Sandy Bridge</a:t>
            </a:r>
          </a:p>
        </p:txBody>
      </p:sp>
      <p:sp>
        <p:nvSpPr>
          <p:cNvPr id="4" name="Rectangle 3"/>
          <p:cNvSpPr/>
          <p:nvPr/>
        </p:nvSpPr>
        <p:spPr>
          <a:xfrm>
            <a:off x="10902391" y="6686748"/>
            <a:ext cx="1548720" cy="307777"/>
          </a:xfrm>
          <a:prstGeom prst="rect">
            <a:avLst/>
          </a:prstGeom>
        </p:spPr>
        <p:txBody>
          <a:bodyPr wrap="square">
            <a:spAutoFit/>
          </a:bodyPr>
          <a:lstStyle/>
          <a:p>
            <a:r>
              <a:rPr lang="en-US" sz="1400" dirty="0" smtClean="0">
                <a:solidFill>
                  <a:srgbClr val="000000"/>
                </a:solidFill>
                <a:highlight>
                  <a:srgbClr val="FFFFFF"/>
                </a:highlight>
                <a:cs typeface="Consolas" pitchFamily="49" charset="0"/>
              </a:rPr>
              <a:t>Courtesy of Intel</a:t>
            </a:r>
            <a:endParaRPr lang="en-US" sz="1400" dirty="0">
              <a:solidFill>
                <a:srgbClr val="000000"/>
              </a:solidFill>
              <a:highlight>
                <a:srgbClr val="FFFFFF"/>
              </a:highlight>
              <a:cs typeface="Consolas" pitchFamily="49"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37" y="1287462"/>
            <a:ext cx="10744200" cy="5199637"/>
          </a:xfrm>
          <a:prstGeom prst="rect">
            <a:avLst/>
          </a:prstGeom>
        </p:spPr>
      </p:pic>
      <p:sp>
        <p:nvSpPr>
          <p:cNvPr id="10" name="TextBox 9"/>
          <p:cNvSpPr txBox="1"/>
          <p:nvPr/>
        </p:nvSpPr>
        <p:spPr>
          <a:xfrm>
            <a:off x="5075237" y="1710670"/>
            <a:ext cx="1676400" cy="1938992"/>
          </a:xfrm>
          <a:prstGeom prst="rect">
            <a:avLst/>
          </a:prstGeom>
          <a:noFill/>
        </p:spPr>
        <p:txBody>
          <a:bodyPr wrap="square" rtlCol="0">
            <a:spAutoFit/>
          </a:bodyPr>
          <a:lstStyle/>
          <a:p>
            <a:r>
              <a:rPr lang="en-US" sz="2400" b="1" dirty="0">
                <a:ln w="3175">
                  <a:solidFill>
                    <a:srgbClr val="000000"/>
                  </a:solidFill>
                </a:ln>
                <a:solidFill>
                  <a:srgbClr val="FFFFFF"/>
                </a:solidFill>
                <a:effectLst>
                  <a:outerShdw blurRad="50800" dist="38100" dir="2700000" algn="tl" rotWithShape="0">
                    <a:prstClr val="black">
                      <a:alpha val="40000"/>
                    </a:prstClr>
                  </a:outerShdw>
                </a:effectLst>
              </a:rPr>
              <a:t>Execution </a:t>
            </a:r>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pipelines</a:t>
            </a:r>
          </a:p>
          <a:p>
            <a:endParaRPr lang="en-US" sz="2400" b="1" dirty="0">
              <a:ln w="3175">
                <a:solidFill>
                  <a:srgbClr val="000000"/>
                </a:solidFill>
              </a:ln>
              <a:solidFill>
                <a:srgbClr val="FFFFFF"/>
              </a:solidFill>
              <a:effectLst>
                <a:outerShdw blurRad="50800" dist="38100" dir="2700000" algn="tl" rotWithShape="0">
                  <a:prstClr val="black">
                    <a:alpha val="40000"/>
                  </a:prstClr>
                </a:outerShdw>
              </a:effectLst>
            </a:endParaRPr>
          </a:p>
          <a:p>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64kB   L1</a:t>
            </a:r>
          </a:p>
          <a:p>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256kB L2</a:t>
            </a:r>
          </a:p>
        </p:txBody>
      </p:sp>
      <p:sp>
        <p:nvSpPr>
          <p:cNvPr id="11" name="TextBox 10"/>
          <p:cNvSpPr txBox="1"/>
          <p:nvPr/>
        </p:nvSpPr>
        <p:spPr>
          <a:xfrm>
            <a:off x="3398837" y="1710669"/>
            <a:ext cx="1676400" cy="1938992"/>
          </a:xfrm>
          <a:prstGeom prst="rect">
            <a:avLst/>
          </a:prstGeom>
          <a:noFill/>
        </p:spPr>
        <p:txBody>
          <a:bodyPr wrap="square" rtlCol="0">
            <a:spAutoFit/>
          </a:bodyPr>
          <a:lstStyle/>
          <a:p>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Execution pipelines</a:t>
            </a:r>
          </a:p>
          <a:p>
            <a:endPar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endParaRPr>
          </a:p>
          <a:p>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64kB   L1</a:t>
            </a:r>
          </a:p>
          <a:p>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256kB L2</a:t>
            </a:r>
          </a:p>
        </p:txBody>
      </p:sp>
      <p:sp>
        <p:nvSpPr>
          <p:cNvPr id="12" name="TextBox 11"/>
          <p:cNvSpPr txBox="1"/>
          <p:nvPr/>
        </p:nvSpPr>
        <p:spPr>
          <a:xfrm>
            <a:off x="6754969" y="1710668"/>
            <a:ext cx="1676400" cy="1938992"/>
          </a:xfrm>
          <a:prstGeom prst="rect">
            <a:avLst/>
          </a:prstGeom>
          <a:noFill/>
        </p:spPr>
        <p:txBody>
          <a:bodyPr wrap="square" rtlCol="0">
            <a:spAutoFit/>
          </a:bodyPr>
          <a:lstStyle/>
          <a:p>
            <a:r>
              <a:rPr lang="en-US" sz="2400" b="1" dirty="0">
                <a:ln w="3175">
                  <a:solidFill>
                    <a:srgbClr val="000000"/>
                  </a:solidFill>
                </a:ln>
                <a:solidFill>
                  <a:srgbClr val="FFFFFF"/>
                </a:solidFill>
                <a:effectLst>
                  <a:outerShdw blurRad="50800" dist="38100" dir="2700000" algn="tl" rotWithShape="0">
                    <a:prstClr val="black">
                      <a:alpha val="40000"/>
                    </a:prstClr>
                  </a:outerShdw>
                </a:effectLst>
              </a:rPr>
              <a:t>Execution </a:t>
            </a:r>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pipelines</a:t>
            </a:r>
          </a:p>
          <a:p>
            <a:endParaRPr lang="en-US" sz="2400" b="1" dirty="0">
              <a:ln w="3175">
                <a:solidFill>
                  <a:srgbClr val="000000"/>
                </a:solidFill>
              </a:ln>
              <a:solidFill>
                <a:srgbClr val="FFFFFF"/>
              </a:solidFill>
              <a:effectLst>
                <a:outerShdw blurRad="50800" dist="38100" dir="2700000" algn="tl" rotWithShape="0">
                  <a:prstClr val="black">
                    <a:alpha val="40000"/>
                  </a:prstClr>
                </a:outerShdw>
              </a:effectLst>
            </a:endParaRPr>
          </a:p>
          <a:p>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64kB   L1</a:t>
            </a:r>
          </a:p>
          <a:p>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256kB L2</a:t>
            </a:r>
          </a:p>
        </p:txBody>
      </p:sp>
      <p:sp>
        <p:nvSpPr>
          <p:cNvPr id="13" name="TextBox 12"/>
          <p:cNvSpPr txBox="1"/>
          <p:nvPr/>
        </p:nvSpPr>
        <p:spPr>
          <a:xfrm>
            <a:off x="8357681" y="1710667"/>
            <a:ext cx="1676400" cy="1938992"/>
          </a:xfrm>
          <a:prstGeom prst="rect">
            <a:avLst/>
          </a:prstGeom>
          <a:noFill/>
        </p:spPr>
        <p:txBody>
          <a:bodyPr wrap="square" rtlCol="0">
            <a:spAutoFit/>
          </a:bodyPr>
          <a:lstStyle/>
          <a:p>
            <a:r>
              <a:rPr lang="en-US" sz="2400" b="1" dirty="0">
                <a:ln w="3175">
                  <a:solidFill>
                    <a:srgbClr val="000000"/>
                  </a:solidFill>
                </a:ln>
                <a:solidFill>
                  <a:srgbClr val="FFFFFF"/>
                </a:solidFill>
                <a:effectLst>
                  <a:outerShdw blurRad="50800" dist="38100" dir="2700000" algn="tl" rotWithShape="0">
                    <a:prstClr val="black">
                      <a:alpha val="40000"/>
                    </a:prstClr>
                  </a:outerShdw>
                </a:effectLst>
              </a:rPr>
              <a:t>Execution </a:t>
            </a:r>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pipelines</a:t>
            </a:r>
          </a:p>
          <a:p>
            <a:endParaRPr lang="en-US" sz="2400" b="1" dirty="0">
              <a:ln w="3175">
                <a:solidFill>
                  <a:srgbClr val="000000"/>
                </a:solidFill>
              </a:ln>
              <a:solidFill>
                <a:srgbClr val="FFFFFF"/>
              </a:solidFill>
              <a:effectLst>
                <a:outerShdw blurRad="50800" dist="38100" dir="2700000" algn="tl" rotWithShape="0">
                  <a:prstClr val="black">
                    <a:alpha val="40000"/>
                  </a:prstClr>
                </a:outerShdw>
              </a:effectLst>
            </a:endParaRPr>
          </a:p>
          <a:p>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64kB   L1</a:t>
            </a:r>
          </a:p>
          <a:p>
            <a:r>
              <a:rPr lang="en-US" sz="2400" b="1" dirty="0" smtClean="0">
                <a:ln w="3175">
                  <a:solidFill>
                    <a:srgbClr val="000000"/>
                  </a:solidFill>
                </a:ln>
                <a:solidFill>
                  <a:srgbClr val="FFFFFF"/>
                </a:solidFill>
                <a:effectLst>
                  <a:outerShdw blurRad="50800" dist="38100" dir="2700000" algn="tl" rotWithShape="0">
                    <a:prstClr val="black">
                      <a:alpha val="40000"/>
                    </a:prstClr>
                  </a:outerShdw>
                </a:effectLst>
              </a:rPr>
              <a:t>256kB L2</a:t>
            </a:r>
          </a:p>
        </p:txBody>
      </p:sp>
      <p:sp>
        <p:nvSpPr>
          <p:cNvPr id="14" name="TextBox 13"/>
          <p:cNvSpPr txBox="1"/>
          <p:nvPr/>
        </p:nvSpPr>
        <p:spPr>
          <a:xfrm>
            <a:off x="4389437" y="4564062"/>
            <a:ext cx="5099556" cy="769441"/>
          </a:xfrm>
          <a:prstGeom prst="rect">
            <a:avLst/>
          </a:prstGeom>
          <a:noFill/>
        </p:spPr>
        <p:txBody>
          <a:bodyPr wrap="square" rtlCol="0">
            <a:spAutoFit/>
          </a:bodyPr>
          <a:lstStyle/>
          <a:p>
            <a:r>
              <a:rPr lang="en-US" sz="4400" b="1" dirty="0" smtClean="0">
                <a:ln w="3175">
                  <a:solidFill>
                    <a:srgbClr val="000000"/>
                  </a:solidFill>
                </a:ln>
                <a:solidFill>
                  <a:srgbClr val="FFFFFF"/>
                </a:solidFill>
                <a:effectLst>
                  <a:outerShdw blurRad="50800" dist="38100" dir="2700000" algn="tl" rotWithShape="0">
                    <a:prstClr val="black">
                      <a:alpha val="40000"/>
                    </a:prstClr>
                  </a:outerShdw>
                </a:effectLst>
              </a:rPr>
              <a:t>8-20MB L3 Cache</a:t>
            </a:r>
          </a:p>
        </p:txBody>
      </p:sp>
    </p:spTree>
    <p:extLst>
      <p:ext uri="{BB962C8B-B14F-4D97-AF65-F5344CB8AC3E}">
        <p14:creationId xmlns:p14="http://schemas.microsoft.com/office/powerpoint/2010/main" val="370748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bwMode="auto">
          <a:xfrm>
            <a:off x="667185" y="2415430"/>
            <a:ext cx="1143000" cy="90151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Execution Pipelines</a:t>
            </a:r>
          </a:p>
        </p:txBody>
      </p:sp>
      <p:sp>
        <p:nvSpPr>
          <p:cNvPr id="3" name="Rounded Rectangle 2"/>
          <p:cNvSpPr/>
          <p:nvPr/>
        </p:nvSpPr>
        <p:spPr bwMode="auto">
          <a:xfrm>
            <a:off x="665658" y="1122547"/>
            <a:ext cx="1143000" cy="90151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Execution Pipelines</a:t>
            </a:r>
          </a:p>
        </p:txBody>
      </p:sp>
      <p:sp>
        <p:nvSpPr>
          <p:cNvPr id="11" name="Rounded Rectangle 10"/>
          <p:cNvSpPr/>
          <p:nvPr/>
        </p:nvSpPr>
        <p:spPr bwMode="auto">
          <a:xfrm>
            <a:off x="665658" y="2415430"/>
            <a:ext cx="1143000" cy="901517"/>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Execution Pipelines</a:t>
            </a:r>
          </a:p>
        </p:txBody>
      </p:sp>
      <p:sp>
        <p:nvSpPr>
          <p:cNvPr id="12" name="Rounded Rectangle 11"/>
          <p:cNvSpPr/>
          <p:nvPr/>
        </p:nvSpPr>
        <p:spPr bwMode="auto">
          <a:xfrm>
            <a:off x="665658" y="3708313"/>
            <a:ext cx="1143000" cy="90151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Execution Pipelines</a:t>
            </a:r>
          </a:p>
        </p:txBody>
      </p:sp>
      <p:sp>
        <p:nvSpPr>
          <p:cNvPr id="13" name="Rounded Rectangle 12"/>
          <p:cNvSpPr/>
          <p:nvPr/>
        </p:nvSpPr>
        <p:spPr bwMode="auto">
          <a:xfrm>
            <a:off x="665658" y="5001196"/>
            <a:ext cx="1143000" cy="90151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Execution Pipelines</a:t>
            </a:r>
          </a:p>
        </p:txBody>
      </p:sp>
      <p:sp>
        <p:nvSpPr>
          <p:cNvPr id="14" name="Rounded Rectangle 13"/>
          <p:cNvSpPr/>
          <p:nvPr/>
        </p:nvSpPr>
        <p:spPr bwMode="auto">
          <a:xfrm>
            <a:off x="2408237" y="1346340"/>
            <a:ext cx="1143000" cy="44431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L1 Cache</a:t>
            </a:r>
          </a:p>
        </p:txBody>
      </p:sp>
      <p:sp>
        <p:nvSpPr>
          <p:cNvPr id="15" name="Rounded Rectangle 14"/>
          <p:cNvSpPr/>
          <p:nvPr/>
        </p:nvSpPr>
        <p:spPr bwMode="auto">
          <a:xfrm>
            <a:off x="2408237" y="2644029"/>
            <a:ext cx="1143000" cy="44431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L1 Cache</a:t>
            </a:r>
          </a:p>
        </p:txBody>
      </p:sp>
      <p:sp>
        <p:nvSpPr>
          <p:cNvPr id="16" name="Rounded Rectangle 15"/>
          <p:cNvSpPr/>
          <p:nvPr/>
        </p:nvSpPr>
        <p:spPr bwMode="auto">
          <a:xfrm>
            <a:off x="2408237" y="3934521"/>
            <a:ext cx="1143000" cy="44431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L1 Cache</a:t>
            </a:r>
          </a:p>
        </p:txBody>
      </p:sp>
      <p:sp>
        <p:nvSpPr>
          <p:cNvPr id="17" name="Rounded Rectangle 16"/>
          <p:cNvSpPr/>
          <p:nvPr/>
        </p:nvSpPr>
        <p:spPr bwMode="auto">
          <a:xfrm>
            <a:off x="2408237" y="5225013"/>
            <a:ext cx="1143000" cy="44431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L1 Cache</a:t>
            </a:r>
          </a:p>
        </p:txBody>
      </p:sp>
      <p:sp>
        <p:nvSpPr>
          <p:cNvPr id="18" name="Rounded Rectangle 17"/>
          <p:cNvSpPr/>
          <p:nvPr/>
        </p:nvSpPr>
        <p:spPr bwMode="auto">
          <a:xfrm>
            <a:off x="4127747" y="1112934"/>
            <a:ext cx="1143000" cy="91113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L2 Cache</a:t>
            </a:r>
          </a:p>
        </p:txBody>
      </p:sp>
      <p:sp>
        <p:nvSpPr>
          <p:cNvPr id="19" name="Rounded Rectangle 18"/>
          <p:cNvSpPr/>
          <p:nvPr/>
        </p:nvSpPr>
        <p:spPr bwMode="auto">
          <a:xfrm>
            <a:off x="4128566" y="2405817"/>
            <a:ext cx="1143000" cy="91113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L2 Cache</a:t>
            </a:r>
          </a:p>
        </p:txBody>
      </p:sp>
      <p:sp>
        <p:nvSpPr>
          <p:cNvPr id="20" name="Rounded Rectangle 19"/>
          <p:cNvSpPr/>
          <p:nvPr/>
        </p:nvSpPr>
        <p:spPr bwMode="auto">
          <a:xfrm>
            <a:off x="4126929" y="3714060"/>
            <a:ext cx="1143000" cy="91113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L2 Cache</a:t>
            </a:r>
          </a:p>
        </p:txBody>
      </p:sp>
      <p:sp>
        <p:nvSpPr>
          <p:cNvPr id="21" name="Rounded Rectangle 20"/>
          <p:cNvSpPr/>
          <p:nvPr/>
        </p:nvSpPr>
        <p:spPr bwMode="auto">
          <a:xfrm>
            <a:off x="4126929" y="4997045"/>
            <a:ext cx="1143000" cy="91113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L2 Cache</a:t>
            </a:r>
          </a:p>
        </p:txBody>
      </p:sp>
      <p:sp>
        <p:nvSpPr>
          <p:cNvPr id="22" name="Rounded Rectangle 21"/>
          <p:cNvSpPr/>
          <p:nvPr/>
        </p:nvSpPr>
        <p:spPr bwMode="auto">
          <a:xfrm>
            <a:off x="5913437" y="1122547"/>
            <a:ext cx="1524000" cy="478016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L3 Cache</a:t>
            </a:r>
          </a:p>
        </p:txBody>
      </p:sp>
      <p:sp>
        <p:nvSpPr>
          <p:cNvPr id="23" name="Rounded Rectangle 22"/>
          <p:cNvSpPr/>
          <p:nvPr/>
        </p:nvSpPr>
        <p:spPr bwMode="auto">
          <a:xfrm>
            <a:off x="8123237" y="373854"/>
            <a:ext cx="3589338" cy="624760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Memory</a:t>
            </a:r>
          </a:p>
        </p:txBody>
      </p:sp>
      <p:sp>
        <p:nvSpPr>
          <p:cNvPr id="64" name="Rounded Rectangle 63"/>
          <p:cNvSpPr/>
          <p:nvPr/>
        </p:nvSpPr>
        <p:spPr bwMode="auto">
          <a:xfrm>
            <a:off x="4301853" y="756961"/>
            <a:ext cx="2250256" cy="112652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4 cycles</a:t>
            </a:r>
          </a:p>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(32-bit multiply)</a:t>
            </a:r>
          </a:p>
        </p:txBody>
      </p:sp>
      <p:sp>
        <p:nvSpPr>
          <p:cNvPr id="68" name="Rounded Rectangle 67"/>
          <p:cNvSpPr/>
          <p:nvPr/>
        </p:nvSpPr>
        <p:spPr bwMode="auto">
          <a:xfrm>
            <a:off x="9980681" y="220662"/>
            <a:ext cx="2250256" cy="1625153"/>
          </a:xfrm>
          <a:prstGeom prst="roundRect">
            <a:avLst/>
          </a:prstGeom>
          <a:solidFill>
            <a:srgbClr val="FF000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40" tIns="91440" rIns="34294" bIns="34294" rtlCol="0" anchor="ctr"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Coffee break!</a:t>
            </a:r>
          </a:p>
        </p:txBody>
      </p:sp>
      <p:sp>
        <p:nvSpPr>
          <p:cNvPr id="2" name="Rectangle 1"/>
          <p:cNvSpPr/>
          <p:nvPr/>
        </p:nvSpPr>
        <p:spPr bwMode="auto">
          <a:xfrm>
            <a:off x="3382701" y="2702916"/>
            <a:ext cx="120129" cy="12879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Down Arrow 3"/>
          <p:cNvSpPr/>
          <p:nvPr/>
        </p:nvSpPr>
        <p:spPr bwMode="auto">
          <a:xfrm rot="2700000">
            <a:off x="3571417" y="1853888"/>
            <a:ext cx="685800" cy="881257"/>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ounded Rectangle 55"/>
          <p:cNvSpPr/>
          <p:nvPr/>
        </p:nvSpPr>
        <p:spPr bwMode="auto">
          <a:xfrm>
            <a:off x="6000480" y="754330"/>
            <a:ext cx="2250256" cy="112652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12 cycles</a:t>
            </a:r>
          </a:p>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(32-bit </a:t>
            </a:r>
            <a:r>
              <a:rPr lang="en-US" sz="2400" spc="-102" dirty="0" err="1" smtClean="0">
                <a:gradFill>
                  <a:gsLst>
                    <a:gs pos="0">
                      <a:srgbClr val="FFFFFF"/>
                    </a:gs>
                    <a:gs pos="100000">
                      <a:srgbClr val="FFFFFF"/>
                    </a:gs>
                  </a:gsLst>
                  <a:lin ang="5400000" scaled="0"/>
                </a:gradFill>
                <a:ea typeface="Segoe UI" pitchFamily="34" charset="0"/>
                <a:cs typeface="Segoe UI" pitchFamily="34" charset="0"/>
              </a:rPr>
              <a:t>sqrt</a:t>
            </a:r>
            <a:r>
              <a:rPr lang="en-US" sz="2400" spc="-102"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57" name="Rectangle 56"/>
          <p:cNvSpPr/>
          <p:nvPr/>
        </p:nvSpPr>
        <p:spPr bwMode="auto">
          <a:xfrm>
            <a:off x="5081328" y="2700285"/>
            <a:ext cx="120129" cy="12879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Down Arrow 59"/>
          <p:cNvSpPr/>
          <p:nvPr/>
        </p:nvSpPr>
        <p:spPr bwMode="auto">
          <a:xfrm rot="2700000">
            <a:off x="5270044" y="1851257"/>
            <a:ext cx="685800" cy="881257"/>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ounded Rectangle 60"/>
          <p:cNvSpPr/>
          <p:nvPr/>
        </p:nvSpPr>
        <p:spPr bwMode="auto">
          <a:xfrm>
            <a:off x="7988344" y="754062"/>
            <a:ext cx="2250256" cy="112652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26 cycles</a:t>
            </a:r>
          </a:p>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(2x 32-bit </a:t>
            </a:r>
            <a:r>
              <a:rPr lang="en-US" sz="2400" spc="-102" dirty="0" err="1" smtClean="0">
                <a:gradFill>
                  <a:gsLst>
                    <a:gs pos="0">
                      <a:srgbClr val="FFFFFF"/>
                    </a:gs>
                    <a:gs pos="100000">
                      <a:srgbClr val="FFFFFF"/>
                    </a:gs>
                  </a:gsLst>
                  <a:lin ang="5400000" scaled="0"/>
                </a:gradFill>
                <a:ea typeface="Segoe UI" pitchFamily="34" charset="0"/>
                <a:cs typeface="Segoe UI" pitchFamily="34" charset="0"/>
              </a:rPr>
              <a:t>sqrt</a:t>
            </a:r>
            <a:r>
              <a:rPr lang="en-US" sz="2400" spc="-102"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62" name="Rectangle 61"/>
          <p:cNvSpPr/>
          <p:nvPr/>
        </p:nvSpPr>
        <p:spPr bwMode="auto">
          <a:xfrm>
            <a:off x="7069192" y="2700017"/>
            <a:ext cx="120129" cy="12879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Down Arrow 62"/>
          <p:cNvSpPr/>
          <p:nvPr/>
        </p:nvSpPr>
        <p:spPr bwMode="auto">
          <a:xfrm rot="2700000">
            <a:off x="7257908" y="1850989"/>
            <a:ext cx="685800" cy="881257"/>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8958957" y="2683174"/>
            <a:ext cx="120129" cy="12879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Down Arrow 70"/>
          <p:cNvSpPr/>
          <p:nvPr/>
        </p:nvSpPr>
        <p:spPr bwMode="auto">
          <a:xfrm rot="2700000">
            <a:off x="9147673" y="1834146"/>
            <a:ext cx="685800" cy="881257"/>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2434393" y="2713656"/>
            <a:ext cx="1116844" cy="9780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4150816" y="2713656"/>
            <a:ext cx="1116844" cy="9780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5826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4"/>
                                        </p:tgtEl>
                                      </p:cBhvr>
                                    </p:animEffect>
                                    <p:set>
                                      <p:cBhvr>
                                        <p:cTn id="31" dur="1" fill="hold">
                                          <p:stCondLst>
                                            <p:cond delay="499"/>
                                          </p:stCondLst>
                                        </p:cTn>
                                        <p:tgtEl>
                                          <p:spTgt spid="64"/>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60"/>
                                        </p:tgtEl>
                                      </p:cBhvr>
                                    </p:animEffect>
                                    <p:set>
                                      <p:cBhvr>
                                        <p:cTn id="52" dur="1" fill="hold">
                                          <p:stCondLst>
                                            <p:cond delay="499"/>
                                          </p:stCondLst>
                                        </p:cTn>
                                        <p:tgtEl>
                                          <p:spTgt spid="6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7"/>
                                        </p:tgtEl>
                                      </p:cBhvr>
                                    </p:animEffect>
                                    <p:set>
                                      <p:cBhvr>
                                        <p:cTn id="55" dur="1" fill="hold">
                                          <p:stCondLst>
                                            <p:cond delay="499"/>
                                          </p:stCondLst>
                                        </p:cTn>
                                        <p:tgtEl>
                                          <p:spTgt spid="5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56"/>
                                        </p:tgtEl>
                                      </p:cBhvr>
                                    </p:animEffect>
                                    <p:set>
                                      <p:cBhvr>
                                        <p:cTn id="58" dur="1" fill="hold">
                                          <p:stCondLst>
                                            <p:cond delay="499"/>
                                          </p:stCondLst>
                                        </p:cTn>
                                        <p:tgtEl>
                                          <p:spTgt spid="5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72"/>
                                        </p:tgtEl>
                                      </p:cBhvr>
                                    </p:animEffect>
                                    <p:set>
                                      <p:cBhvr>
                                        <p:cTn id="61" dur="1" fill="hold">
                                          <p:stCondLst>
                                            <p:cond delay="499"/>
                                          </p:stCondLst>
                                        </p:cTn>
                                        <p:tgtEl>
                                          <p:spTgt spid="72"/>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500"/>
                                        <p:tgtEl>
                                          <p:spTgt spid="73"/>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xit" presetSubtype="0" fill="hold" grpId="1" nodeType="withEffect">
                                  <p:stCondLst>
                                    <p:cond delay="0"/>
                                  </p:stCondLst>
                                  <p:childTnLst>
                                    <p:animEffect transition="out" filter="fade">
                                      <p:cBhvr>
                                        <p:cTn id="90" dur="500"/>
                                        <p:tgtEl>
                                          <p:spTgt spid="62"/>
                                        </p:tgtEl>
                                      </p:cBhvr>
                                    </p:animEffect>
                                    <p:set>
                                      <p:cBhvr>
                                        <p:cTn id="91" dur="1" fill="hold">
                                          <p:stCondLst>
                                            <p:cond delay="499"/>
                                          </p:stCondLst>
                                        </p:cTn>
                                        <p:tgtEl>
                                          <p:spTgt spid="62"/>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63"/>
                                        </p:tgtEl>
                                      </p:cBhvr>
                                    </p:animEffect>
                                    <p:set>
                                      <p:cBhvr>
                                        <p:cTn id="94" dur="1" fill="hold">
                                          <p:stCondLst>
                                            <p:cond delay="499"/>
                                          </p:stCondLst>
                                        </p:cTn>
                                        <p:tgtEl>
                                          <p:spTgt spid="63"/>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61"/>
                                        </p:tgtEl>
                                      </p:cBhvr>
                                    </p:animEffect>
                                    <p:set>
                                      <p:cBhvr>
                                        <p:cTn id="97" dur="1" fill="hold">
                                          <p:stCondLst>
                                            <p:cond delay="499"/>
                                          </p:stCondLst>
                                        </p:cTn>
                                        <p:tgtEl>
                                          <p:spTgt spid="61"/>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73"/>
                                        </p:tgtEl>
                                      </p:cBhvr>
                                    </p:animEffect>
                                    <p:set>
                                      <p:cBhvr>
                                        <p:cTn id="100" dur="1" fill="hold">
                                          <p:stCondLst>
                                            <p:cond delay="499"/>
                                          </p:stCondLst>
                                        </p:cTn>
                                        <p:tgtEl>
                                          <p:spTgt spid="73"/>
                                        </p:tgtEl>
                                        <p:attrNameLst>
                                          <p:attrName>style.visibility</p:attrName>
                                        </p:attrNameLst>
                                      </p:cBhvr>
                                      <p:to>
                                        <p:strVal val="hidden"/>
                                      </p:to>
                                    </p:set>
                                  </p:childTnLst>
                                </p:cTn>
                              </p:par>
                              <p:par>
                                <p:cTn id="101" presetID="10" presetClass="exit" presetSubtype="0" fill="hold" grpId="3" nodeType="withEffect">
                                  <p:stCondLst>
                                    <p:cond delay="0"/>
                                  </p:stCondLst>
                                  <p:childTnLst>
                                    <p:animEffect transition="out" filter="fade">
                                      <p:cBhvr>
                                        <p:cTn id="102" dur="500"/>
                                        <p:tgtEl>
                                          <p:spTgt spid="72"/>
                                        </p:tgtEl>
                                      </p:cBhvr>
                                    </p:animEffect>
                                    <p:set>
                                      <p:cBhvr>
                                        <p:cTn id="103" dur="1" fill="hold">
                                          <p:stCondLst>
                                            <p:cond delay="499"/>
                                          </p:stCondLst>
                                        </p:cTn>
                                        <p:tgtEl>
                                          <p:spTgt spid="72"/>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4" grpId="0" animBg="1"/>
      <p:bldP spid="64" grpId="1" animBg="1"/>
      <p:bldP spid="68" grpId="0" animBg="1"/>
      <p:bldP spid="2" grpId="0" animBg="1"/>
      <p:bldP spid="2" grpId="1" animBg="1"/>
      <p:bldP spid="4" grpId="0" animBg="1"/>
      <p:bldP spid="4" grpId="1" animBg="1"/>
      <p:bldP spid="56" grpId="0" animBg="1"/>
      <p:bldP spid="56" grpId="1" animBg="1"/>
      <p:bldP spid="57" grpId="0" animBg="1"/>
      <p:bldP spid="57" grpId="1" animBg="1"/>
      <p:bldP spid="60" grpId="0" animBg="1"/>
      <p:bldP spid="60" grpId="1" animBg="1"/>
      <p:bldP spid="61" grpId="0" animBg="1"/>
      <p:bldP spid="61" grpId="1" animBg="1"/>
      <p:bldP spid="62" grpId="0" animBg="1"/>
      <p:bldP spid="62" grpId="1" animBg="1"/>
      <p:bldP spid="63" grpId="0" animBg="1"/>
      <p:bldP spid="63" grpId="1" animBg="1"/>
      <p:bldP spid="70" grpId="0" animBg="1"/>
      <p:bldP spid="71" grpId="0" animBg="1"/>
      <p:bldP spid="72" grpId="0" animBg="1"/>
      <p:bldP spid="72" grpId="1" animBg="1"/>
      <p:bldP spid="72" grpId="2" animBg="1"/>
      <p:bldP spid="72" grpId="3" animBg="1"/>
      <p:bldP spid="73" grpId="0" animBg="1"/>
      <p:bldP spid="7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4038599"/>
          </a:xfrm>
        </p:spPr>
        <p:txBody>
          <a:bodyPr/>
          <a:lstStyle/>
          <a:p>
            <a:r>
              <a:rPr lang="en-US" b="1" dirty="0" smtClean="0">
                <a:solidFill>
                  <a:schemeClr val="accent5"/>
                </a:solidFill>
              </a:rPr>
              <a:t>Performance Win:</a:t>
            </a:r>
            <a:r>
              <a:rPr lang="en-US" b="1" dirty="0" smtClean="0"/>
              <a:t> </a:t>
            </a:r>
            <a:r>
              <a:rPr lang="en-US" dirty="0" smtClean="0"/>
              <a:t>Keep your data close. </a:t>
            </a:r>
            <a:endParaRPr lang="en-US" dirty="0"/>
          </a:p>
        </p:txBody>
      </p:sp>
    </p:spTree>
    <p:extLst>
      <p:ext uri="{BB962C8B-B14F-4D97-AF65-F5344CB8AC3E}">
        <p14:creationId xmlns:p14="http://schemas.microsoft.com/office/powerpoint/2010/main" val="302244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Cache overview</a:t>
            </a:r>
          </a:p>
          <a:p>
            <a:r>
              <a:rPr lang="en-US" b="1" dirty="0" smtClean="0">
                <a:solidFill>
                  <a:schemeClr val="accent5"/>
                </a:solidFill>
              </a:rPr>
              <a:t>Data access pattern</a:t>
            </a:r>
          </a:p>
          <a:p>
            <a:r>
              <a:rPr lang="en-US" dirty="0" smtClean="0"/>
              <a:t>Multi-core effects</a:t>
            </a:r>
          </a:p>
          <a:p>
            <a:r>
              <a:rPr lang="en-US" dirty="0" smtClean="0"/>
              <a:t>Vector code</a:t>
            </a:r>
          </a:p>
          <a:p>
            <a:r>
              <a:rPr lang="en-US" dirty="0" smtClean="0"/>
              <a:t>Alignment</a:t>
            </a:r>
          </a:p>
          <a:p>
            <a:r>
              <a:rPr lang="en-US" dirty="0" smtClean="0"/>
              <a:t>Interesting edge cases</a:t>
            </a:r>
          </a:p>
          <a:p>
            <a:r>
              <a:rPr lang="en-US" dirty="0" smtClean="0"/>
              <a:t>Recap &amp; resources</a:t>
            </a:r>
          </a:p>
        </p:txBody>
      </p:sp>
    </p:spTree>
    <p:extLst>
      <p:ext uri="{BB962C8B-B14F-4D97-AF65-F5344CB8AC3E}">
        <p14:creationId xmlns:p14="http://schemas.microsoft.com/office/powerpoint/2010/main" val="179924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Matrix multiply</a:t>
            </a:r>
            <a:endParaRPr lang="en-US" dirty="0"/>
          </a:p>
        </p:txBody>
      </p:sp>
      <p:sp>
        <p:nvSpPr>
          <p:cNvPr id="10" name="Text Placeholder 9"/>
          <p:cNvSpPr>
            <a:spLocks noGrp="1"/>
          </p:cNvSpPr>
          <p:nvPr>
            <p:ph type="body" sz="quarter" idx="10"/>
          </p:nvPr>
        </p:nvSpPr>
        <p:spPr>
          <a:xfrm>
            <a:off x="274638" y="1516062"/>
            <a:ext cx="11887200" cy="5027612"/>
          </a:xfrm>
        </p:spPr>
        <p:txBody>
          <a:bodyPr/>
          <a:lstStyle/>
          <a:p>
            <a:pPr lvl="0">
              <a:spcBef>
                <a:spcPts val="0"/>
              </a:spcBef>
            </a:pPr>
            <a:r>
              <a:rPr lang="en-US" sz="2400" dirty="0">
                <a:solidFill>
                  <a:srgbClr val="0000FF"/>
                </a:solidFill>
                <a:highlight>
                  <a:srgbClr val="FFFFFF"/>
                </a:highlight>
                <a:latin typeface="Consolas" pitchFamily="49" charset="0"/>
                <a:cs typeface="Consolas" pitchFamily="49" charset="0"/>
              </a:rPr>
              <a:t>void</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mtx_mult</a:t>
            </a:r>
            <a:r>
              <a:rPr lang="en-US" sz="2400" dirty="0">
                <a:solidFill>
                  <a:srgbClr val="000000"/>
                </a:solidFill>
                <a:highlight>
                  <a:srgbClr val="FFFFFF"/>
                </a:highlight>
                <a:latin typeface="Consolas" pitchFamily="49" charset="0"/>
                <a:cs typeface="Consolas" pitchFamily="49" charset="0"/>
              </a:rPr>
              <a:t>() {</a:t>
            </a:r>
          </a:p>
          <a:p>
            <a:pPr lvl="0">
              <a:spcBef>
                <a:spcPts val="0"/>
              </a:spcBef>
            </a:pPr>
            <a:r>
              <a:rPr lang="en-US" sz="2400" dirty="0" smtClean="0">
                <a:solidFill>
                  <a:srgbClr val="0000FF"/>
                </a:solidFill>
                <a:highlight>
                  <a:srgbClr val="FFFFFF"/>
                </a:highlight>
                <a:latin typeface="Consolas" pitchFamily="49" charset="0"/>
                <a:cs typeface="Consolas" pitchFamily="49" charset="0"/>
              </a:rPr>
              <a:t>  </a:t>
            </a:r>
            <a:r>
              <a:rPr lang="en-US" sz="2400" dirty="0">
                <a:solidFill>
                  <a:srgbClr val="0000FF"/>
                </a:solidFill>
                <a:highlight>
                  <a:srgbClr val="FFFFFF"/>
                </a:highlight>
                <a:latin typeface="Consolas" pitchFamily="49" charset="0"/>
                <a:cs typeface="Consolas" pitchFamily="49" charset="0"/>
              </a:rPr>
              <a:t>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=0;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&lt;N;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a:t>
            </a:r>
          </a:p>
          <a:p>
            <a:pPr lvl="0">
              <a:spcBef>
                <a:spcPts val="0"/>
              </a:spcBef>
            </a:pPr>
            <a:r>
              <a:rPr lang="en-US" sz="2400" dirty="0" smtClean="0">
                <a:solidFill>
                  <a:srgbClr val="000000"/>
                </a:solidFill>
                <a:highlight>
                  <a:srgbClr val="FFFFFF"/>
                </a:highlight>
                <a:latin typeface="Consolas" pitchFamily="49" charset="0"/>
                <a:cs typeface="Consolas" pitchFamily="49" charset="0"/>
              </a:rPr>
              <a:t>    </a:t>
            </a:r>
            <a:r>
              <a:rPr lang="en-US" sz="2400" dirty="0">
                <a:solidFill>
                  <a:srgbClr val="0000FF"/>
                </a:solidFill>
                <a:highlight>
                  <a:srgbClr val="FFFFFF"/>
                </a:highlight>
                <a:latin typeface="Consolas" pitchFamily="49" charset="0"/>
                <a:cs typeface="Consolas" pitchFamily="49" charset="0"/>
              </a:rPr>
              <a:t>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j=0; j&lt;N; j++)</a:t>
            </a:r>
          </a:p>
          <a:p>
            <a:pPr lvl="0">
              <a:spcBef>
                <a:spcPts val="0"/>
              </a:spcBef>
            </a:pPr>
            <a:r>
              <a:rPr lang="en-US" sz="2400" dirty="0" smtClean="0">
                <a:solidFill>
                  <a:srgbClr val="000000"/>
                </a:solidFill>
                <a:highlight>
                  <a:srgbClr val="FFFFFF"/>
                </a:highlight>
                <a:latin typeface="Consolas" pitchFamily="49" charset="0"/>
                <a:cs typeface="Consolas" pitchFamily="49" charset="0"/>
              </a:rPr>
              <a:t>      </a:t>
            </a:r>
            <a:r>
              <a:rPr lang="en-US" sz="2400" dirty="0">
                <a:solidFill>
                  <a:srgbClr val="0000FF"/>
                </a:solidFill>
                <a:highlight>
                  <a:srgbClr val="FFFFFF"/>
                </a:highlight>
                <a:latin typeface="Consolas" pitchFamily="49" charset="0"/>
                <a:cs typeface="Consolas" pitchFamily="49" charset="0"/>
              </a:rPr>
              <a:t>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k=0; k&lt;N; k++)</a:t>
            </a:r>
          </a:p>
          <a:p>
            <a:pPr lvl="0">
              <a:spcBef>
                <a:spcPts val="0"/>
              </a:spcBef>
            </a:pPr>
            <a:r>
              <a:rPr lang="en-US" sz="2400" dirty="0" smtClean="0">
                <a:solidFill>
                  <a:srgbClr val="000000"/>
                </a:solidFill>
                <a:highlight>
                  <a:srgbClr val="FFFFFF"/>
                </a:highlight>
                <a:latin typeface="Consolas" pitchFamily="49" charset="0"/>
                <a:cs typeface="Consolas" pitchFamily="49" charset="0"/>
              </a:rPr>
              <a:t>        </a:t>
            </a:r>
            <a:r>
              <a:rPr lang="en-US" sz="2400" dirty="0">
                <a:solidFill>
                  <a:srgbClr val="000000"/>
                </a:solidFill>
                <a:highlight>
                  <a:srgbClr val="FFFFFF"/>
                </a:highlight>
                <a:latin typeface="Consolas" pitchFamily="49" charset="0"/>
                <a:cs typeface="Consolas" pitchFamily="49" charset="0"/>
              </a:rPr>
              <a:t>C[</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][j] += A[</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][k] * B[k][j];</a:t>
            </a:r>
          </a:p>
          <a:p>
            <a:pPr lvl="0">
              <a:spcBef>
                <a:spcPts val="0"/>
              </a:spcBef>
            </a:pPr>
            <a:r>
              <a:rPr lang="en-US" sz="2400" dirty="0">
                <a:solidFill>
                  <a:srgbClr val="000000"/>
                </a:solidFill>
                <a:highlight>
                  <a:srgbClr val="FFFFFF"/>
                </a:highlight>
                <a:latin typeface="Consolas" pitchFamily="49" charset="0"/>
                <a:cs typeface="Consolas" pitchFamily="49" charset="0"/>
              </a:rPr>
              <a:t>}</a:t>
            </a:r>
          </a:p>
        </p:txBody>
      </p:sp>
      <p:grpSp>
        <p:nvGrpSpPr>
          <p:cNvPr id="51" name="Group 50"/>
          <p:cNvGrpSpPr/>
          <p:nvPr/>
        </p:nvGrpSpPr>
        <p:grpSpPr>
          <a:xfrm>
            <a:off x="274638" y="4564062"/>
            <a:ext cx="12420599" cy="381000"/>
            <a:chOff x="274638" y="4564062"/>
            <a:chExt cx="12420599" cy="381000"/>
          </a:xfrm>
        </p:grpSpPr>
        <p:sp>
          <p:nvSpPr>
            <p:cNvPr id="2" name="Rectangle 1"/>
            <p:cNvSpPr/>
            <p:nvPr/>
          </p:nvSpPr>
          <p:spPr bwMode="auto">
            <a:xfrm>
              <a:off x="1493837" y="4564062"/>
              <a:ext cx="112014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274638" y="4564062"/>
              <a:ext cx="1219199"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Array B:</a:t>
              </a:r>
              <a:endParaRPr lang="en-US" dirty="0">
                <a:solidFill>
                  <a:srgbClr val="000000"/>
                </a:solidFill>
              </a:endParaRPr>
            </a:p>
          </p:txBody>
        </p:sp>
      </p:grpSp>
      <p:sp>
        <p:nvSpPr>
          <p:cNvPr id="17" name="Rectangle 16"/>
          <p:cNvSpPr/>
          <p:nvPr/>
        </p:nvSpPr>
        <p:spPr bwMode="auto">
          <a:xfrm>
            <a:off x="1989136" y="4564062"/>
            <a:ext cx="114301" cy="381000"/>
          </a:xfrm>
          <a:prstGeom prst="rect">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4046536" y="4564062"/>
            <a:ext cx="114301" cy="381000"/>
          </a:xfrm>
          <a:prstGeom prst="rect">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6103936" y="4564062"/>
            <a:ext cx="114301" cy="381000"/>
          </a:xfrm>
          <a:prstGeom prst="rect">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8161336" y="4564062"/>
            <a:ext cx="114301" cy="381000"/>
          </a:xfrm>
          <a:prstGeom prst="rect">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a:xfrm>
            <a:off x="1444626" y="4945062"/>
            <a:ext cx="1219199" cy="369332"/>
          </a:xfrm>
          <a:prstGeom prst="rect">
            <a:avLst/>
          </a:prstGeom>
        </p:spPr>
        <p:txBody>
          <a:bodyPr wrap="square">
            <a:spAutoFit/>
          </a:bodyPr>
          <a:lstStyle/>
          <a:p>
            <a:r>
              <a:rPr lang="en-US" dirty="0" smtClean="0">
                <a:solidFill>
                  <a:srgbClr val="FF8C00"/>
                </a:solidFill>
                <a:highlight>
                  <a:srgbClr val="FFFFFF"/>
                </a:highlight>
                <a:latin typeface="Consolas" pitchFamily="49" charset="0"/>
                <a:cs typeface="Consolas" pitchFamily="49" charset="0"/>
              </a:rPr>
              <a:t>B[0][5]</a:t>
            </a:r>
            <a:endParaRPr lang="en-US" dirty="0">
              <a:solidFill>
                <a:srgbClr val="FF8C00"/>
              </a:solidFill>
            </a:endParaRPr>
          </a:p>
        </p:txBody>
      </p:sp>
      <p:sp>
        <p:nvSpPr>
          <p:cNvPr id="23" name="Rectangle 22"/>
          <p:cNvSpPr/>
          <p:nvPr/>
        </p:nvSpPr>
        <p:spPr>
          <a:xfrm>
            <a:off x="3506790" y="4945062"/>
            <a:ext cx="1219199" cy="369332"/>
          </a:xfrm>
          <a:prstGeom prst="rect">
            <a:avLst/>
          </a:prstGeom>
        </p:spPr>
        <p:txBody>
          <a:bodyPr wrap="square">
            <a:spAutoFit/>
          </a:bodyPr>
          <a:lstStyle/>
          <a:p>
            <a:r>
              <a:rPr lang="en-US" dirty="0" smtClean="0">
                <a:solidFill>
                  <a:srgbClr val="FF8C00"/>
                </a:solidFill>
                <a:highlight>
                  <a:srgbClr val="FFFFFF"/>
                </a:highlight>
                <a:latin typeface="Consolas" pitchFamily="49" charset="0"/>
                <a:cs typeface="Consolas" pitchFamily="49" charset="0"/>
              </a:rPr>
              <a:t>B[1][5]</a:t>
            </a:r>
            <a:endParaRPr lang="en-US" dirty="0">
              <a:solidFill>
                <a:srgbClr val="FF8C00"/>
              </a:solidFill>
            </a:endParaRPr>
          </a:p>
        </p:txBody>
      </p:sp>
      <p:sp>
        <p:nvSpPr>
          <p:cNvPr id="24" name="Rectangle 23"/>
          <p:cNvSpPr/>
          <p:nvPr/>
        </p:nvSpPr>
        <p:spPr>
          <a:xfrm>
            <a:off x="5583238" y="4961254"/>
            <a:ext cx="1219199" cy="369332"/>
          </a:xfrm>
          <a:prstGeom prst="rect">
            <a:avLst/>
          </a:prstGeom>
        </p:spPr>
        <p:txBody>
          <a:bodyPr wrap="square">
            <a:spAutoFit/>
          </a:bodyPr>
          <a:lstStyle/>
          <a:p>
            <a:r>
              <a:rPr lang="en-US" dirty="0" smtClean="0">
                <a:solidFill>
                  <a:srgbClr val="FF8C00"/>
                </a:solidFill>
                <a:highlight>
                  <a:srgbClr val="FFFFFF"/>
                </a:highlight>
                <a:latin typeface="Consolas" pitchFamily="49" charset="0"/>
                <a:cs typeface="Consolas" pitchFamily="49" charset="0"/>
              </a:rPr>
              <a:t>B[2][5]</a:t>
            </a:r>
            <a:endParaRPr lang="en-US" dirty="0">
              <a:solidFill>
                <a:srgbClr val="FF8C00"/>
              </a:solidFill>
            </a:endParaRPr>
          </a:p>
        </p:txBody>
      </p:sp>
      <p:sp>
        <p:nvSpPr>
          <p:cNvPr id="25" name="Rectangle 24"/>
          <p:cNvSpPr/>
          <p:nvPr/>
        </p:nvSpPr>
        <p:spPr>
          <a:xfrm>
            <a:off x="7639049" y="4945062"/>
            <a:ext cx="1219199" cy="369332"/>
          </a:xfrm>
          <a:prstGeom prst="rect">
            <a:avLst/>
          </a:prstGeom>
        </p:spPr>
        <p:txBody>
          <a:bodyPr wrap="square">
            <a:spAutoFit/>
          </a:bodyPr>
          <a:lstStyle/>
          <a:p>
            <a:r>
              <a:rPr lang="en-US" dirty="0" smtClean="0">
                <a:solidFill>
                  <a:srgbClr val="FF8C00"/>
                </a:solidFill>
                <a:highlight>
                  <a:srgbClr val="FFFFFF"/>
                </a:highlight>
                <a:latin typeface="Consolas" pitchFamily="49" charset="0"/>
                <a:cs typeface="Consolas" pitchFamily="49" charset="0"/>
              </a:rPr>
              <a:t>B[3][5]</a:t>
            </a:r>
            <a:endParaRPr lang="en-US" dirty="0">
              <a:solidFill>
                <a:srgbClr val="FF8C00"/>
              </a:solidFill>
            </a:endParaRPr>
          </a:p>
        </p:txBody>
      </p:sp>
      <p:sp>
        <p:nvSpPr>
          <p:cNvPr id="26" name="Rectangle 25"/>
          <p:cNvSpPr/>
          <p:nvPr/>
        </p:nvSpPr>
        <p:spPr bwMode="auto">
          <a:xfrm>
            <a:off x="5271134" y="3093322"/>
            <a:ext cx="1328103" cy="480139"/>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Down Arrow 26"/>
          <p:cNvSpPr/>
          <p:nvPr/>
        </p:nvSpPr>
        <p:spPr bwMode="auto">
          <a:xfrm rot="2700000">
            <a:off x="6707773" y="2349375"/>
            <a:ext cx="304800" cy="648762"/>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a:xfrm>
            <a:off x="6161086" y="1905524"/>
            <a:ext cx="2952751"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Poor spatial locality</a:t>
            </a:r>
            <a:endParaRPr lang="en-US" sz="2400" dirty="0">
              <a:solidFill>
                <a:srgbClr val="FF8C00"/>
              </a:solidFill>
              <a:highlight>
                <a:srgbClr val="FFFFFF"/>
              </a:highlight>
              <a:cs typeface="Consolas" pitchFamily="49" charset="0"/>
            </a:endParaRPr>
          </a:p>
        </p:txBody>
      </p:sp>
      <p:sp>
        <p:nvSpPr>
          <p:cNvPr id="5" name="Left-Right Arrow 4"/>
          <p:cNvSpPr/>
          <p:nvPr/>
        </p:nvSpPr>
        <p:spPr bwMode="auto">
          <a:xfrm>
            <a:off x="2173684" y="4639846"/>
            <a:ext cx="1845468" cy="229432"/>
          </a:xfrm>
          <a:prstGeom prst="leftRigh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Left-Right Arrow 29"/>
          <p:cNvSpPr/>
          <p:nvPr/>
        </p:nvSpPr>
        <p:spPr bwMode="auto">
          <a:xfrm>
            <a:off x="4220369" y="4639846"/>
            <a:ext cx="1845468" cy="229432"/>
          </a:xfrm>
          <a:prstGeom prst="leftRigh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Left-Right Arrow 30"/>
          <p:cNvSpPr/>
          <p:nvPr/>
        </p:nvSpPr>
        <p:spPr bwMode="auto">
          <a:xfrm>
            <a:off x="6274575" y="4639846"/>
            <a:ext cx="1845468" cy="229432"/>
          </a:xfrm>
          <a:prstGeom prst="leftRigh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a:xfrm>
            <a:off x="3506789" y="5707062"/>
            <a:ext cx="4346046" cy="984885"/>
          </a:xfrm>
          <a:prstGeom prst="rect">
            <a:avLst/>
          </a:prstGeom>
        </p:spPr>
        <p:txBody>
          <a:bodyPr wrap="square">
            <a:spAutoFit/>
          </a:bodyPr>
          <a:lstStyle/>
          <a:p>
            <a:pPr>
              <a:spcBef>
                <a:spcPts val="1200"/>
              </a:spcBef>
            </a:pPr>
            <a:r>
              <a:rPr lang="en-US" sz="2400" b="1" dirty="0" smtClean="0">
                <a:solidFill>
                  <a:srgbClr val="FF0000"/>
                </a:solidFill>
                <a:highlight>
                  <a:srgbClr val="FFFFFF"/>
                </a:highlight>
                <a:cs typeface="Consolas" pitchFamily="49" charset="0"/>
              </a:rPr>
              <a:t>Poor spatial locality = lots of </a:t>
            </a:r>
          </a:p>
          <a:p>
            <a:pPr>
              <a:spcBef>
                <a:spcPts val="1200"/>
              </a:spcBef>
            </a:pPr>
            <a:r>
              <a:rPr lang="en-US" sz="2400" b="1" dirty="0" smtClean="0">
                <a:solidFill>
                  <a:srgbClr val="FF0000"/>
                </a:solidFill>
                <a:highlight>
                  <a:srgbClr val="FFFFFF"/>
                </a:highlight>
                <a:cs typeface="Consolas" pitchFamily="49" charset="0"/>
              </a:rPr>
              <a:t>coffee breaks</a:t>
            </a:r>
            <a:endParaRPr lang="en-US" sz="2400" b="1" dirty="0">
              <a:solidFill>
                <a:srgbClr val="FF0000"/>
              </a:solidFill>
              <a:highlight>
                <a:srgbClr val="FFFFFF"/>
              </a:highlight>
              <a:cs typeface="Consolas" pitchFamily="49" charset="0"/>
            </a:endParaRPr>
          </a:p>
        </p:txBody>
      </p:sp>
      <p:grpSp>
        <p:nvGrpSpPr>
          <p:cNvPr id="50" name="Group 49"/>
          <p:cNvGrpSpPr/>
          <p:nvPr/>
        </p:nvGrpSpPr>
        <p:grpSpPr>
          <a:xfrm>
            <a:off x="1493837" y="3799472"/>
            <a:ext cx="10058400" cy="688958"/>
            <a:chOff x="1493837" y="3799472"/>
            <a:chExt cx="10058400" cy="688958"/>
          </a:xfrm>
        </p:grpSpPr>
        <p:sp>
          <p:nvSpPr>
            <p:cNvPr id="12" name="Rectangle 11"/>
            <p:cNvSpPr/>
            <p:nvPr/>
          </p:nvSpPr>
          <p:spPr>
            <a:xfrm>
              <a:off x="1493837" y="3804690"/>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Row 0</a:t>
              </a:r>
              <a:endParaRPr lang="en-US" sz="1600" dirty="0">
                <a:solidFill>
                  <a:srgbClr val="000000"/>
                </a:solidFill>
              </a:endParaRPr>
            </a:p>
          </p:txBody>
        </p:sp>
        <p:sp>
          <p:nvSpPr>
            <p:cNvPr id="42" name="Left Brace 41"/>
            <p:cNvSpPr/>
            <p:nvPr/>
          </p:nvSpPr>
          <p:spPr>
            <a:xfrm rot="5400000">
              <a:off x="2345521" y="3327162"/>
              <a:ext cx="311707" cy="2010829"/>
            </a:xfrm>
            <a:prstGeom prst="leftBrace">
              <a:avLst>
                <a:gd name="adj1" fmla="val 1612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3" name="Left Brace 42"/>
            <p:cNvSpPr/>
            <p:nvPr/>
          </p:nvSpPr>
          <p:spPr>
            <a:xfrm rot="5400000">
              <a:off x="4390171" y="3324461"/>
              <a:ext cx="311707" cy="2010829"/>
            </a:xfrm>
            <a:prstGeom prst="leftBrace">
              <a:avLst>
                <a:gd name="adj1" fmla="val 1612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4" name="Left Brace 43"/>
            <p:cNvSpPr/>
            <p:nvPr/>
          </p:nvSpPr>
          <p:spPr>
            <a:xfrm rot="5400000">
              <a:off x="6432799" y="3317834"/>
              <a:ext cx="311707" cy="2010829"/>
            </a:xfrm>
            <a:prstGeom prst="leftBrace">
              <a:avLst>
                <a:gd name="adj1" fmla="val 1612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5" name="Left Brace 44"/>
            <p:cNvSpPr/>
            <p:nvPr/>
          </p:nvSpPr>
          <p:spPr>
            <a:xfrm rot="5400000">
              <a:off x="8475427" y="3319243"/>
              <a:ext cx="311707" cy="2010829"/>
            </a:xfrm>
            <a:prstGeom prst="leftBrace">
              <a:avLst>
                <a:gd name="adj1" fmla="val 1612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6" name="Rectangle 45"/>
            <p:cNvSpPr/>
            <p:nvPr/>
          </p:nvSpPr>
          <p:spPr>
            <a:xfrm>
              <a:off x="3544401" y="3804690"/>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Row 1</a:t>
              </a:r>
              <a:endParaRPr lang="en-US" sz="1600" dirty="0">
                <a:solidFill>
                  <a:srgbClr val="000000"/>
                </a:solidFill>
              </a:endParaRPr>
            </a:p>
          </p:txBody>
        </p:sp>
        <p:sp>
          <p:nvSpPr>
            <p:cNvPr id="47" name="Rectangle 46"/>
            <p:cNvSpPr/>
            <p:nvPr/>
          </p:nvSpPr>
          <p:spPr>
            <a:xfrm>
              <a:off x="5601801" y="3804690"/>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Row 2</a:t>
              </a:r>
              <a:endParaRPr lang="en-US" sz="1600" dirty="0">
                <a:solidFill>
                  <a:srgbClr val="000000"/>
                </a:solidFill>
              </a:endParaRPr>
            </a:p>
          </p:txBody>
        </p:sp>
        <p:sp>
          <p:nvSpPr>
            <p:cNvPr id="48" name="Rectangle 47"/>
            <p:cNvSpPr/>
            <p:nvPr/>
          </p:nvSpPr>
          <p:spPr>
            <a:xfrm>
              <a:off x="7639049" y="3799472"/>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Row 3</a:t>
              </a:r>
              <a:endParaRPr lang="en-US" sz="1600" dirty="0">
                <a:solidFill>
                  <a:srgbClr val="000000"/>
                </a:solidFill>
              </a:endParaRPr>
            </a:p>
          </p:txBody>
        </p:sp>
        <p:sp>
          <p:nvSpPr>
            <p:cNvPr id="49" name="Rectangle 48"/>
            <p:cNvSpPr/>
            <p:nvPr/>
          </p:nvSpPr>
          <p:spPr>
            <a:xfrm>
              <a:off x="9488001" y="4106862"/>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 </a:t>
              </a:r>
              <a:r>
                <a:rPr lang="en-US" sz="1600" dirty="0" err="1" smtClean="0">
                  <a:solidFill>
                    <a:srgbClr val="000000"/>
                  </a:solidFill>
                  <a:highlight>
                    <a:srgbClr val="FFFFFF"/>
                  </a:highlight>
                  <a:cs typeface="Consolas" pitchFamily="49" charset="0"/>
                </a:rPr>
                <a:t>etc</a:t>
              </a:r>
              <a:r>
                <a:rPr lang="en-US" sz="1600" dirty="0" smtClean="0">
                  <a:solidFill>
                    <a:srgbClr val="000000"/>
                  </a:solidFill>
                  <a:highlight>
                    <a:srgbClr val="FFFFFF"/>
                  </a:highlight>
                  <a:cs typeface="Consolas" pitchFamily="49" charset="0"/>
                </a:rPr>
                <a:t> …</a:t>
              </a:r>
              <a:endParaRPr lang="en-US" sz="1600" dirty="0">
                <a:solidFill>
                  <a:srgbClr val="000000"/>
                </a:solidFill>
              </a:endParaRPr>
            </a:p>
          </p:txBody>
        </p:sp>
      </p:grpSp>
    </p:spTree>
    <p:extLst>
      <p:ext uri="{BB962C8B-B14F-4D97-AF65-F5344CB8AC3E}">
        <p14:creationId xmlns:p14="http://schemas.microsoft.com/office/powerpoint/2010/main" val="245599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P spid="23" grpId="0"/>
      <p:bldP spid="24" grpId="0"/>
      <p:bldP spid="25" grpId="0"/>
      <p:bldP spid="26" grpId="0" animBg="1"/>
      <p:bldP spid="27" grpId="0" animBg="1"/>
      <p:bldP spid="28" grpId="0"/>
      <p:bldP spid="5" grpId="0" animBg="1"/>
      <p:bldP spid="30" grpId="0" animBg="1"/>
      <p:bldP spid="31"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74638" y="4564062"/>
            <a:ext cx="12420599" cy="381000"/>
            <a:chOff x="274638" y="4564062"/>
            <a:chExt cx="12420599" cy="381000"/>
          </a:xfrm>
        </p:grpSpPr>
        <p:sp>
          <p:nvSpPr>
            <p:cNvPr id="25" name="Rectangle 24"/>
            <p:cNvSpPr/>
            <p:nvPr/>
          </p:nvSpPr>
          <p:spPr bwMode="auto">
            <a:xfrm>
              <a:off x="1493837" y="4564062"/>
              <a:ext cx="112014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a:xfrm>
              <a:off x="274638" y="4564062"/>
              <a:ext cx="1219199"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Array B:</a:t>
              </a:r>
              <a:endParaRPr lang="en-US" dirty="0">
                <a:solidFill>
                  <a:srgbClr val="000000"/>
                </a:solidFill>
              </a:endParaRPr>
            </a:p>
          </p:txBody>
        </p:sp>
      </p:grpSp>
      <p:sp>
        <p:nvSpPr>
          <p:cNvPr id="9" name="Title 8"/>
          <p:cNvSpPr>
            <a:spLocks noGrp="1"/>
          </p:cNvSpPr>
          <p:nvPr>
            <p:ph type="title"/>
          </p:nvPr>
        </p:nvSpPr>
        <p:spPr/>
        <p:txBody>
          <a:bodyPr/>
          <a:lstStyle/>
          <a:p>
            <a:r>
              <a:rPr lang="en-US" dirty="0" smtClean="0"/>
              <a:t>Matrix multiply</a:t>
            </a:r>
            <a:endParaRPr lang="en-US" dirty="0"/>
          </a:p>
        </p:txBody>
      </p:sp>
      <p:sp>
        <p:nvSpPr>
          <p:cNvPr id="10" name="Text Placeholder 9"/>
          <p:cNvSpPr>
            <a:spLocks noGrp="1"/>
          </p:cNvSpPr>
          <p:nvPr>
            <p:ph type="body" sz="quarter" idx="10"/>
          </p:nvPr>
        </p:nvSpPr>
        <p:spPr>
          <a:xfrm>
            <a:off x="274638" y="1516062"/>
            <a:ext cx="11887200" cy="5027612"/>
          </a:xfrm>
        </p:spPr>
        <p:txBody>
          <a:bodyPr/>
          <a:lstStyle/>
          <a:p>
            <a:pPr lvl="0">
              <a:spcBef>
                <a:spcPts val="0"/>
              </a:spcBef>
            </a:pPr>
            <a:r>
              <a:rPr lang="en-US" sz="2400" dirty="0">
                <a:solidFill>
                  <a:srgbClr val="0000FF"/>
                </a:solidFill>
                <a:highlight>
                  <a:srgbClr val="FFFFFF"/>
                </a:highlight>
                <a:latin typeface="Consolas" pitchFamily="49" charset="0"/>
                <a:cs typeface="Consolas" pitchFamily="49" charset="0"/>
              </a:rPr>
              <a:t>void</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mtx_mult</a:t>
            </a:r>
            <a:r>
              <a:rPr lang="en-US" sz="2400" dirty="0">
                <a:solidFill>
                  <a:srgbClr val="000000"/>
                </a:solidFill>
                <a:highlight>
                  <a:srgbClr val="FFFFFF"/>
                </a:highlight>
                <a:latin typeface="Consolas" pitchFamily="49" charset="0"/>
                <a:cs typeface="Consolas" pitchFamily="49" charset="0"/>
              </a:rPr>
              <a:t>() {</a:t>
            </a:r>
          </a:p>
          <a:p>
            <a:pPr lvl="0">
              <a:spcBef>
                <a:spcPts val="0"/>
              </a:spcBef>
            </a:pPr>
            <a:r>
              <a:rPr lang="en-US" sz="2400" dirty="0" smtClean="0">
                <a:solidFill>
                  <a:srgbClr val="0000FF"/>
                </a:solidFill>
                <a:highlight>
                  <a:srgbClr val="FFFFFF"/>
                </a:highlight>
                <a:latin typeface="Consolas" pitchFamily="49" charset="0"/>
                <a:cs typeface="Consolas" pitchFamily="49" charset="0"/>
              </a:rPr>
              <a:t>  </a:t>
            </a:r>
            <a:r>
              <a:rPr lang="en-US" sz="2400" dirty="0">
                <a:solidFill>
                  <a:srgbClr val="0000FF"/>
                </a:solidFill>
                <a:highlight>
                  <a:srgbClr val="FFFFFF"/>
                </a:highlight>
                <a:latin typeface="Consolas" pitchFamily="49" charset="0"/>
                <a:cs typeface="Consolas" pitchFamily="49" charset="0"/>
              </a:rPr>
              <a:t>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=0;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&lt;N;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a:t>
            </a:r>
          </a:p>
          <a:p>
            <a:pPr lvl="0">
              <a:spcBef>
                <a:spcPts val="0"/>
              </a:spcBef>
            </a:pPr>
            <a:r>
              <a:rPr lang="en-US" sz="2400" dirty="0" smtClean="0">
                <a:solidFill>
                  <a:srgbClr val="000000"/>
                </a:solidFill>
                <a:highlight>
                  <a:srgbClr val="FFFFFF"/>
                </a:highlight>
                <a:latin typeface="Consolas" pitchFamily="49" charset="0"/>
                <a:cs typeface="Consolas" pitchFamily="49" charset="0"/>
              </a:rPr>
              <a:t>    </a:t>
            </a:r>
            <a:r>
              <a:rPr lang="en-US" sz="2400" dirty="0">
                <a:solidFill>
                  <a:srgbClr val="0000FF"/>
                </a:solidFill>
                <a:highlight>
                  <a:srgbClr val="FFFFFF"/>
                </a:highlight>
                <a:latin typeface="Consolas" pitchFamily="49" charset="0"/>
                <a:cs typeface="Consolas" pitchFamily="49" charset="0"/>
              </a:rPr>
              <a:t>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k=0</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k&lt;N</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k++)</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smtClean="0">
                <a:solidFill>
                  <a:srgbClr val="000000"/>
                </a:solidFill>
                <a:highlight>
                  <a:srgbClr val="FFFFFF"/>
                </a:highlight>
                <a:latin typeface="Consolas" pitchFamily="49" charset="0"/>
                <a:cs typeface="Consolas" pitchFamily="49" charset="0"/>
              </a:rPr>
              <a:t>      </a:t>
            </a:r>
            <a:r>
              <a:rPr lang="en-US" sz="2400" dirty="0">
                <a:solidFill>
                  <a:srgbClr val="0000FF"/>
                </a:solidFill>
                <a:highlight>
                  <a:srgbClr val="FFFFFF"/>
                </a:highlight>
                <a:latin typeface="Consolas" pitchFamily="49" charset="0"/>
                <a:cs typeface="Consolas" pitchFamily="49" charset="0"/>
              </a:rPr>
              <a:t>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j=0</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j&lt;N</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j++)</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smtClean="0">
                <a:solidFill>
                  <a:srgbClr val="000000"/>
                </a:solidFill>
                <a:highlight>
                  <a:srgbClr val="FFFFFF"/>
                </a:highlight>
                <a:latin typeface="Consolas" pitchFamily="49" charset="0"/>
                <a:cs typeface="Consolas" pitchFamily="49" charset="0"/>
              </a:rPr>
              <a:t>        </a:t>
            </a:r>
            <a:r>
              <a:rPr lang="en-US" sz="2400" dirty="0">
                <a:solidFill>
                  <a:srgbClr val="000000"/>
                </a:solidFill>
                <a:highlight>
                  <a:srgbClr val="FFFFFF"/>
                </a:highlight>
                <a:latin typeface="Consolas" pitchFamily="49" charset="0"/>
                <a:cs typeface="Consolas" pitchFamily="49" charset="0"/>
              </a:rPr>
              <a:t>C[</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][j] += A[</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][k] * B[k][j];</a:t>
            </a:r>
          </a:p>
          <a:p>
            <a:pPr lvl="0">
              <a:spcBef>
                <a:spcPts val="0"/>
              </a:spcBef>
            </a:pPr>
            <a:r>
              <a:rPr lang="en-US" sz="2400" dirty="0">
                <a:solidFill>
                  <a:srgbClr val="000000"/>
                </a:solidFill>
                <a:highlight>
                  <a:srgbClr val="FFFFFF"/>
                </a:highlight>
                <a:latin typeface="Consolas" pitchFamily="49" charset="0"/>
                <a:cs typeface="Consolas" pitchFamily="49" charset="0"/>
              </a:rPr>
              <a:t>}</a:t>
            </a:r>
          </a:p>
        </p:txBody>
      </p:sp>
      <p:sp>
        <p:nvSpPr>
          <p:cNvPr id="17" name="Rectangle 16"/>
          <p:cNvSpPr/>
          <p:nvPr/>
        </p:nvSpPr>
        <p:spPr bwMode="auto">
          <a:xfrm>
            <a:off x="1989136" y="4564062"/>
            <a:ext cx="114301" cy="381000"/>
          </a:xfrm>
          <a:prstGeom prst="rect">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2103437" y="4564062"/>
            <a:ext cx="114301" cy="381000"/>
          </a:xfrm>
          <a:prstGeom prst="rect">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a:xfrm>
            <a:off x="1646237" y="4945062"/>
            <a:ext cx="1219199" cy="1200329"/>
          </a:xfrm>
          <a:prstGeom prst="rect">
            <a:avLst/>
          </a:prstGeom>
        </p:spPr>
        <p:txBody>
          <a:bodyPr wrap="square">
            <a:spAutoFit/>
          </a:bodyPr>
          <a:lstStyle/>
          <a:p>
            <a:r>
              <a:rPr lang="en-US" dirty="0" smtClean="0">
                <a:solidFill>
                  <a:srgbClr val="FF8C00"/>
                </a:solidFill>
                <a:highlight>
                  <a:srgbClr val="FFFFFF"/>
                </a:highlight>
                <a:latin typeface="Consolas" pitchFamily="49" charset="0"/>
                <a:cs typeface="Consolas" pitchFamily="49" charset="0"/>
              </a:rPr>
              <a:t>B[0][5],</a:t>
            </a:r>
          </a:p>
          <a:p>
            <a:r>
              <a:rPr lang="en-US" dirty="0" smtClean="0">
                <a:solidFill>
                  <a:srgbClr val="FF8C00"/>
                </a:solidFill>
                <a:highlight>
                  <a:srgbClr val="FFFFFF"/>
                </a:highlight>
                <a:latin typeface="Consolas" pitchFamily="49" charset="0"/>
                <a:cs typeface="Consolas" pitchFamily="49" charset="0"/>
              </a:rPr>
              <a:t>B[0][6],</a:t>
            </a:r>
          </a:p>
          <a:p>
            <a:r>
              <a:rPr lang="en-US" dirty="0" smtClean="0">
                <a:solidFill>
                  <a:srgbClr val="FF8C00"/>
                </a:solidFill>
                <a:highlight>
                  <a:srgbClr val="FFFFFF"/>
                </a:highlight>
                <a:latin typeface="Consolas" pitchFamily="49" charset="0"/>
                <a:cs typeface="Consolas" pitchFamily="49" charset="0"/>
              </a:rPr>
              <a:t>B[0][7],</a:t>
            </a:r>
          </a:p>
          <a:p>
            <a:r>
              <a:rPr lang="en-US" dirty="0" smtClean="0">
                <a:solidFill>
                  <a:srgbClr val="FF8C00"/>
                </a:solidFill>
                <a:highlight>
                  <a:srgbClr val="FFFFFF"/>
                </a:highlight>
                <a:latin typeface="Consolas" pitchFamily="49" charset="0"/>
                <a:cs typeface="Consolas" pitchFamily="49" charset="0"/>
              </a:rPr>
              <a:t>B[0][8]</a:t>
            </a:r>
            <a:endParaRPr lang="en-US" dirty="0">
              <a:solidFill>
                <a:srgbClr val="FF8C00"/>
              </a:solidFill>
            </a:endParaRPr>
          </a:p>
        </p:txBody>
      </p:sp>
      <p:sp>
        <p:nvSpPr>
          <p:cNvPr id="29" name="Down Arrow 28"/>
          <p:cNvSpPr/>
          <p:nvPr/>
        </p:nvSpPr>
        <p:spPr bwMode="auto">
          <a:xfrm rot="5400000">
            <a:off x="6095082" y="1908590"/>
            <a:ext cx="211386" cy="1371600"/>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Down Arrow 31"/>
          <p:cNvSpPr/>
          <p:nvPr/>
        </p:nvSpPr>
        <p:spPr bwMode="auto">
          <a:xfrm rot="5400000">
            <a:off x="6095082" y="2247661"/>
            <a:ext cx="211386" cy="1371600"/>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a:xfrm>
            <a:off x="6904037" y="2524670"/>
            <a:ext cx="3122612"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Swap for </a:t>
            </a:r>
            <a:r>
              <a:rPr lang="en-US" sz="2400" dirty="0" err="1" smtClean="0">
                <a:solidFill>
                  <a:srgbClr val="FF8C00"/>
                </a:solidFill>
                <a:highlight>
                  <a:srgbClr val="FFFFFF"/>
                </a:highlight>
                <a:cs typeface="Consolas" pitchFamily="49" charset="0"/>
              </a:rPr>
              <a:t>perf</a:t>
            </a:r>
            <a:r>
              <a:rPr lang="en-US" sz="2400" dirty="0" smtClean="0">
                <a:solidFill>
                  <a:srgbClr val="FF8C00"/>
                </a:solidFill>
                <a:highlight>
                  <a:srgbClr val="FFFFFF"/>
                </a:highlight>
                <a:cs typeface="Consolas" pitchFamily="49" charset="0"/>
              </a:rPr>
              <a:t> boost</a:t>
            </a:r>
            <a:endParaRPr lang="en-US" sz="2400" dirty="0">
              <a:solidFill>
                <a:srgbClr val="FF8C00"/>
              </a:solidFill>
              <a:highlight>
                <a:srgbClr val="FFFFFF"/>
              </a:highlight>
              <a:cs typeface="Consolas" pitchFamily="49" charset="0"/>
            </a:endParaRPr>
          </a:p>
        </p:txBody>
      </p:sp>
      <p:sp>
        <p:nvSpPr>
          <p:cNvPr id="34" name="Rectangle 33"/>
          <p:cNvSpPr/>
          <p:nvPr/>
        </p:nvSpPr>
        <p:spPr bwMode="auto">
          <a:xfrm>
            <a:off x="2217738" y="4564062"/>
            <a:ext cx="114301" cy="381000"/>
          </a:xfrm>
          <a:prstGeom prst="rect">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2332037" y="4564062"/>
            <a:ext cx="114301" cy="381000"/>
          </a:xfrm>
          <a:prstGeom prst="rect">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1493837" y="3799472"/>
            <a:ext cx="10058400" cy="688958"/>
            <a:chOff x="1493837" y="3799472"/>
            <a:chExt cx="10058400" cy="688958"/>
          </a:xfrm>
        </p:grpSpPr>
        <p:sp>
          <p:nvSpPr>
            <p:cNvPr id="28" name="Rectangle 27"/>
            <p:cNvSpPr/>
            <p:nvPr/>
          </p:nvSpPr>
          <p:spPr>
            <a:xfrm>
              <a:off x="1493837" y="3804690"/>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Row 0</a:t>
              </a:r>
              <a:endParaRPr lang="en-US" sz="1600" dirty="0">
                <a:solidFill>
                  <a:srgbClr val="000000"/>
                </a:solidFill>
              </a:endParaRPr>
            </a:p>
          </p:txBody>
        </p:sp>
        <p:sp>
          <p:nvSpPr>
            <p:cNvPr id="30" name="Left Brace 29"/>
            <p:cNvSpPr/>
            <p:nvPr/>
          </p:nvSpPr>
          <p:spPr>
            <a:xfrm rot="5400000">
              <a:off x="2345521" y="3327162"/>
              <a:ext cx="311707" cy="2010829"/>
            </a:xfrm>
            <a:prstGeom prst="leftBrace">
              <a:avLst>
                <a:gd name="adj1" fmla="val 1612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1" name="Left Brace 30"/>
            <p:cNvSpPr/>
            <p:nvPr/>
          </p:nvSpPr>
          <p:spPr>
            <a:xfrm rot="5400000">
              <a:off x="4390171" y="3324461"/>
              <a:ext cx="311707" cy="2010829"/>
            </a:xfrm>
            <a:prstGeom prst="leftBrace">
              <a:avLst>
                <a:gd name="adj1" fmla="val 1612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7" name="Left Brace 36"/>
            <p:cNvSpPr/>
            <p:nvPr/>
          </p:nvSpPr>
          <p:spPr>
            <a:xfrm rot="5400000">
              <a:off x="6432799" y="3317834"/>
              <a:ext cx="311707" cy="2010829"/>
            </a:xfrm>
            <a:prstGeom prst="leftBrace">
              <a:avLst>
                <a:gd name="adj1" fmla="val 1612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8" name="Left Brace 37"/>
            <p:cNvSpPr/>
            <p:nvPr/>
          </p:nvSpPr>
          <p:spPr>
            <a:xfrm rot="5400000">
              <a:off x="8475427" y="3319243"/>
              <a:ext cx="311707" cy="2010829"/>
            </a:xfrm>
            <a:prstGeom prst="leftBrace">
              <a:avLst>
                <a:gd name="adj1" fmla="val 1612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9" name="Rectangle 38"/>
            <p:cNvSpPr/>
            <p:nvPr/>
          </p:nvSpPr>
          <p:spPr>
            <a:xfrm>
              <a:off x="3544401" y="3804690"/>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Row 1</a:t>
              </a:r>
              <a:endParaRPr lang="en-US" sz="1600" dirty="0">
                <a:solidFill>
                  <a:srgbClr val="000000"/>
                </a:solidFill>
              </a:endParaRPr>
            </a:p>
          </p:txBody>
        </p:sp>
        <p:sp>
          <p:nvSpPr>
            <p:cNvPr id="40" name="Rectangle 39"/>
            <p:cNvSpPr/>
            <p:nvPr/>
          </p:nvSpPr>
          <p:spPr>
            <a:xfrm>
              <a:off x="5601801" y="3804690"/>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Row 2</a:t>
              </a:r>
              <a:endParaRPr lang="en-US" sz="1600" dirty="0">
                <a:solidFill>
                  <a:srgbClr val="000000"/>
                </a:solidFill>
              </a:endParaRPr>
            </a:p>
          </p:txBody>
        </p:sp>
        <p:sp>
          <p:nvSpPr>
            <p:cNvPr id="41" name="Rectangle 40"/>
            <p:cNvSpPr/>
            <p:nvPr/>
          </p:nvSpPr>
          <p:spPr>
            <a:xfrm>
              <a:off x="7639049" y="3799472"/>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Row 3</a:t>
              </a:r>
              <a:endParaRPr lang="en-US" sz="1600" dirty="0">
                <a:solidFill>
                  <a:srgbClr val="000000"/>
                </a:solidFill>
              </a:endParaRPr>
            </a:p>
          </p:txBody>
        </p:sp>
        <p:sp>
          <p:nvSpPr>
            <p:cNvPr id="42" name="Rectangle 41"/>
            <p:cNvSpPr/>
            <p:nvPr/>
          </p:nvSpPr>
          <p:spPr>
            <a:xfrm>
              <a:off x="9488001" y="4106862"/>
              <a:ext cx="2064236" cy="338554"/>
            </a:xfrm>
            <a:prstGeom prst="rect">
              <a:avLst/>
            </a:prstGeom>
          </p:spPr>
          <p:txBody>
            <a:bodyPr wrap="square">
              <a:spAutoFit/>
            </a:bodyPr>
            <a:lstStyle/>
            <a:p>
              <a:pPr algn="ctr"/>
              <a:r>
                <a:rPr lang="en-US" sz="1600" dirty="0" smtClean="0">
                  <a:solidFill>
                    <a:srgbClr val="000000"/>
                  </a:solidFill>
                  <a:highlight>
                    <a:srgbClr val="FFFFFF"/>
                  </a:highlight>
                  <a:cs typeface="Consolas" pitchFamily="49" charset="0"/>
                </a:rPr>
                <a:t>… </a:t>
              </a:r>
              <a:r>
                <a:rPr lang="en-US" sz="1600" dirty="0" err="1" smtClean="0">
                  <a:solidFill>
                    <a:srgbClr val="000000"/>
                  </a:solidFill>
                  <a:highlight>
                    <a:srgbClr val="FFFFFF"/>
                  </a:highlight>
                  <a:cs typeface="Consolas" pitchFamily="49" charset="0"/>
                </a:rPr>
                <a:t>etc</a:t>
              </a:r>
              <a:r>
                <a:rPr lang="en-US" sz="1600" dirty="0" smtClean="0">
                  <a:solidFill>
                    <a:srgbClr val="000000"/>
                  </a:solidFill>
                  <a:highlight>
                    <a:srgbClr val="FFFFFF"/>
                  </a:highlight>
                  <a:cs typeface="Consolas" pitchFamily="49" charset="0"/>
                </a:rPr>
                <a:t> …</a:t>
              </a:r>
              <a:endParaRPr lang="en-US" sz="1600" dirty="0">
                <a:solidFill>
                  <a:srgbClr val="000000"/>
                </a:solidFill>
              </a:endParaRPr>
            </a:p>
          </p:txBody>
        </p:sp>
      </p:grpSp>
      <p:sp>
        <p:nvSpPr>
          <p:cNvPr id="43" name="Rectangle 42"/>
          <p:cNvSpPr/>
          <p:nvPr/>
        </p:nvSpPr>
        <p:spPr>
          <a:xfrm>
            <a:off x="387783" y="5244881"/>
            <a:ext cx="838203" cy="461665"/>
          </a:xfrm>
          <a:prstGeom prst="rect">
            <a:avLst/>
          </a:prstGeom>
        </p:spPr>
        <p:txBody>
          <a:bodyPr wrap="square">
            <a:spAutoFit/>
          </a:bodyPr>
          <a:lstStyle/>
          <a:p>
            <a:r>
              <a:rPr lang="en-US" sz="2400" dirty="0">
                <a:solidFill>
                  <a:srgbClr val="FF0000"/>
                </a:solidFill>
                <a:highlight>
                  <a:srgbClr val="FFFFFF"/>
                </a:highlight>
                <a:cs typeface="Consolas" pitchFamily="49" charset="0"/>
              </a:rPr>
              <a:t>m</a:t>
            </a:r>
            <a:r>
              <a:rPr lang="en-US" sz="2400" dirty="0" smtClean="0">
                <a:solidFill>
                  <a:srgbClr val="FF0000"/>
                </a:solidFill>
                <a:highlight>
                  <a:srgbClr val="FFFFFF"/>
                </a:highlight>
                <a:cs typeface="Consolas" pitchFamily="49" charset="0"/>
              </a:rPr>
              <a:t>iss</a:t>
            </a:r>
            <a:endParaRPr lang="en-US" sz="2400" dirty="0">
              <a:solidFill>
                <a:srgbClr val="FF0000"/>
              </a:solidFill>
              <a:highlight>
                <a:srgbClr val="FFFFFF"/>
              </a:highlight>
              <a:cs typeface="Consolas" pitchFamily="49" charset="0"/>
            </a:endParaRPr>
          </a:p>
        </p:txBody>
      </p:sp>
      <p:sp>
        <p:nvSpPr>
          <p:cNvPr id="2" name="Left Arrow 1"/>
          <p:cNvSpPr/>
          <p:nvPr/>
        </p:nvSpPr>
        <p:spPr bwMode="auto">
          <a:xfrm rot="9000000">
            <a:off x="1161798" y="5197088"/>
            <a:ext cx="455689" cy="181297"/>
          </a:xfrm>
          <a:prstGeom prst="lef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a:xfrm>
            <a:off x="456295" y="5917518"/>
            <a:ext cx="838203" cy="461665"/>
          </a:xfrm>
          <a:prstGeom prst="rect">
            <a:avLst/>
          </a:prstGeom>
        </p:spPr>
        <p:txBody>
          <a:bodyPr wrap="square">
            <a:spAutoFit/>
          </a:bodyPr>
          <a:lstStyle/>
          <a:p>
            <a:r>
              <a:rPr lang="en-US" sz="2400" dirty="0" smtClean="0">
                <a:solidFill>
                  <a:srgbClr val="00B050"/>
                </a:solidFill>
                <a:highlight>
                  <a:srgbClr val="FFFFFF"/>
                </a:highlight>
                <a:cs typeface="Consolas" pitchFamily="49" charset="0"/>
              </a:rPr>
              <a:t>hits</a:t>
            </a:r>
            <a:endParaRPr lang="en-US" sz="2400" dirty="0">
              <a:solidFill>
                <a:srgbClr val="00B050"/>
              </a:solidFill>
              <a:highlight>
                <a:srgbClr val="FFFFFF"/>
              </a:highlight>
              <a:cs typeface="Consolas" pitchFamily="49" charset="0"/>
            </a:endParaRPr>
          </a:p>
        </p:txBody>
      </p:sp>
      <p:sp>
        <p:nvSpPr>
          <p:cNvPr id="46" name="Left Arrow 45"/>
          <p:cNvSpPr/>
          <p:nvPr/>
        </p:nvSpPr>
        <p:spPr bwMode="auto">
          <a:xfrm rot="9000000">
            <a:off x="1106768" y="5765302"/>
            <a:ext cx="455689" cy="181297"/>
          </a:xfrm>
          <a:prstGeom prst="left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ounded Rectangle 43"/>
          <p:cNvSpPr/>
          <p:nvPr/>
        </p:nvSpPr>
        <p:spPr bwMode="auto">
          <a:xfrm>
            <a:off x="4960937" y="5244358"/>
            <a:ext cx="5105400" cy="1371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40" tIns="91440" rIns="34294" bIns="34294" rtlCol="0" anchor="t" anchorCtr="0"/>
          <a:lstStyle/>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Focusing on memory</a:t>
            </a:r>
          </a:p>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10x speedup if N is large!</a:t>
            </a:r>
            <a:endParaRPr lang="en-US" sz="3200" b="1"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4959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p:bldP spid="34" grpId="0" animBg="1"/>
      <p:bldP spid="35" grpId="0" animBg="1"/>
      <p:bldP spid="43" grpId="0"/>
      <p:bldP spid="2" grpId="0" animBg="1"/>
      <p:bldP spid="45" grpId="0"/>
      <p:bldP spid="46"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4038599"/>
          </a:xfrm>
        </p:spPr>
        <p:txBody>
          <a:bodyPr/>
          <a:lstStyle/>
          <a:p>
            <a:r>
              <a:rPr lang="en-US" b="1" dirty="0" smtClean="0">
                <a:solidFill>
                  <a:schemeClr val="accent5"/>
                </a:solidFill>
              </a:rPr>
              <a:t>Performance Win:</a:t>
            </a:r>
            <a:r>
              <a:rPr lang="en-US" b="1" dirty="0" smtClean="0"/>
              <a:t> </a:t>
            </a:r>
            <a:r>
              <a:rPr lang="en-US" dirty="0" smtClean="0"/>
              <a:t>Keep your data close</a:t>
            </a:r>
            <a:endParaRPr lang="en-US" dirty="0"/>
          </a:p>
        </p:txBody>
      </p:sp>
      <p:sp>
        <p:nvSpPr>
          <p:cNvPr id="4" name="Rectangle 3"/>
          <p:cNvSpPr/>
          <p:nvPr/>
        </p:nvSpPr>
        <p:spPr>
          <a:xfrm>
            <a:off x="2560637" y="2963862"/>
            <a:ext cx="8610600" cy="830997"/>
          </a:xfrm>
          <a:prstGeom prst="rect">
            <a:avLst/>
          </a:prstGeom>
        </p:spPr>
        <p:txBody>
          <a:bodyPr wrap="square">
            <a:spAutoFit/>
          </a:bodyPr>
          <a:lstStyle/>
          <a:p>
            <a:r>
              <a:rPr lang="en-US" sz="4800" dirty="0" smtClean="0">
                <a:solidFill>
                  <a:srgbClr val="000000"/>
                </a:solidFill>
                <a:latin typeface="Segoe UI Light"/>
              </a:rPr>
              <a:t>,</a:t>
            </a:r>
            <a:r>
              <a:rPr lang="en-US" sz="4800" dirty="0" smtClean="0">
                <a:solidFill>
                  <a:srgbClr val="FF8C00"/>
                </a:solidFill>
                <a:latin typeface="Segoe UI Light"/>
              </a:rPr>
              <a:t> and </a:t>
            </a:r>
            <a:r>
              <a:rPr lang="en-US" sz="4800" dirty="0">
                <a:solidFill>
                  <a:srgbClr val="FF8C00"/>
                </a:solidFill>
                <a:latin typeface="Segoe UI Light"/>
              </a:rPr>
              <a:t>watch your access patterns.</a:t>
            </a:r>
            <a:endParaRPr lang="en-US" dirty="0">
              <a:solidFill>
                <a:srgbClr val="FF8C00"/>
              </a:solidFill>
            </a:endParaRPr>
          </a:p>
        </p:txBody>
      </p:sp>
    </p:spTree>
    <p:extLst>
      <p:ext uri="{BB962C8B-B14F-4D97-AF65-F5344CB8AC3E}">
        <p14:creationId xmlns:p14="http://schemas.microsoft.com/office/powerpoint/2010/main" val="93023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Cache overview</a:t>
            </a:r>
          </a:p>
          <a:p>
            <a:r>
              <a:rPr lang="en-US" dirty="0" smtClean="0"/>
              <a:t>Data access pattern</a:t>
            </a:r>
          </a:p>
          <a:p>
            <a:r>
              <a:rPr lang="en-US" b="1" dirty="0" smtClean="0">
                <a:solidFill>
                  <a:schemeClr val="accent5"/>
                </a:solidFill>
              </a:rPr>
              <a:t>Multi-core effects</a:t>
            </a:r>
          </a:p>
          <a:p>
            <a:r>
              <a:rPr lang="en-US" dirty="0" smtClean="0"/>
              <a:t>Vector code</a:t>
            </a:r>
          </a:p>
          <a:p>
            <a:r>
              <a:rPr lang="en-US" dirty="0" smtClean="0"/>
              <a:t>Alignment</a:t>
            </a:r>
          </a:p>
          <a:p>
            <a:r>
              <a:rPr lang="en-US" dirty="0" smtClean="0"/>
              <a:t>Interesting edge cases</a:t>
            </a:r>
          </a:p>
          <a:p>
            <a:r>
              <a:rPr lang="en-US" dirty="0" smtClean="0"/>
              <a:t>Recap &amp; resources</a:t>
            </a:r>
          </a:p>
        </p:txBody>
      </p:sp>
    </p:spTree>
    <p:extLst>
      <p:ext uri="{BB962C8B-B14F-4D97-AF65-F5344CB8AC3E}">
        <p14:creationId xmlns:p14="http://schemas.microsoft.com/office/powerpoint/2010/main" val="156731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Simple Parallelization</a:t>
            </a:r>
            <a:endParaRPr lang="en-US" dirty="0"/>
          </a:p>
        </p:txBody>
      </p:sp>
      <p:sp>
        <p:nvSpPr>
          <p:cNvPr id="10" name="Text Placeholder 9"/>
          <p:cNvSpPr>
            <a:spLocks noGrp="1"/>
          </p:cNvSpPr>
          <p:nvPr>
            <p:ph type="body" sz="quarter" idx="10"/>
          </p:nvPr>
        </p:nvSpPr>
        <p:spPr>
          <a:xfrm>
            <a:off x="274638" y="1516062"/>
            <a:ext cx="11887200" cy="1828800"/>
          </a:xfrm>
        </p:spPr>
        <p:txBody>
          <a:bodyPr/>
          <a:lstStyle/>
          <a:p>
            <a:pPr lvl="0">
              <a:spcBef>
                <a:spcPts val="0"/>
              </a:spcBef>
            </a:pPr>
            <a:r>
              <a:rPr lang="en-US" sz="2400" dirty="0" smtClean="0">
                <a:solidFill>
                  <a:srgbClr val="008000"/>
                </a:solidFill>
                <a:highlight>
                  <a:srgbClr val="FFFFFF"/>
                </a:highlight>
                <a:latin typeface="Consolas" panose="020B0609020204030204" pitchFamily="49" charset="0"/>
              </a:rPr>
              <a:t>// </a:t>
            </a:r>
            <a:r>
              <a:rPr lang="en-US" sz="2400" dirty="0" err="1" smtClean="0">
                <a:solidFill>
                  <a:srgbClr val="008000"/>
                </a:solidFill>
                <a:highlight>
                  <a:srgbClr val="FFFFFF"/>
                </a:highlight>
                <a:latin typeface="Consolas" panose="020B0609020204030204" pitchFamily="49" charset="0"/>
              </a:rPr>
              <a:t>add_arrays</a:t>
            </a:r>
            <a:r>
              <a:rPr lang="en-US" sz="2400" dirty="0" smtClean="0">
                <a:solidFill>
                  <a:srgbClr val="008000"/>
                </a:solidFill>
                <a:highlight>
                  <a:srgbClr val="FFFFFF"/>
                </a:highlight>
                <a:latin typeface="Consolas" panose="020B0609020204030204" pitchFamily="49" charset="0"/>
              </a:rPr>
              <a:t> is called often</a:t>
            </a:r>
            <a:endParaRPr lang="en-US" sz="2400" dirty="0" smtClean="0">
              <a:solidFill>
                <a:srgbClr val="0000FF"/>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void</a:t>
            </a:r>
            <a:r>
              <a:rPr lang="en-US" sz="2400" dirty="0" smtClean="0">
                <a:solidFill>
                  <a:srgbClr val="000000"/>
                </a:solidFill>
                <a:highlight>
                  <a:srgbClr val="FFFFFF"/>
                </a:highlight>
                <a:latin typeface="Consolas" pitchFamily="49" charset="0"/>
                <a:cs typeface="Consolas" pitchFamily="49" charset="0"/>
              </a:rPr>
              <a:t> </a:t>
            </a:r>
            <a:r>
              <a:rPr lang="en-US" sz="2400" dirty="0" err="1" smtClean="0">
                <a:solidFill>
                  <a:srgbClr val="000000"/>
                </a:solidFill>
                <a:highlight>
                  <a:srgbClr val="FFFFFF"/>
                </a:highlight>
                <a:latin typeface="Consolas" pitchFamily="49" charset="0"/>
                <a:cs typeface="Consolas" pitchFamily="49" charset="0"/>
              </a:rPr>
              <a:t>add_arrays</a:t>
            </a:r>
            <a:r>
              <a:rPr lang="en-US" sz="2400" dirty="0" smtClean="0">
                <a:solidFill>
                  <a:srgbClr val="000000"/>
                </a:solidFill>
                <a:highlight>
                  <a:srgbClr val="FFFFFF"/>
                </a:highlight>
                <a:latin typeface="Consolas" pitchFamily="49" charset="0"/>
                <a:cs typeface="Consolas" pitchFamily="49" charset="0"/>
              </a:rPr>
              <a:t>(</a:t>
            </a:r>
            <a:r>
              <a:rPr lang="en-US" sz="2400" dirty="0" smtClean="0">
                <a:solidFill>
                  <a:srgbClr val="0000FF"/>
                </a:solidFill>
                <a:highlight>
                  <a:srgbClr val="FFFFFF"/>
                </a:highlight>
                <a:latin typeface="Consolas" pitchFamily="49" charset="0"/>
                <a:cs typeface="Consolas" pitchFamily="49" charset="0"/>
              </a:rPr>
              <a:t>float</a:t>
            </a:r>
            <a:r>
              <a:rPr lang="en-US" sz="2400" dirty="0" smtClean="0">
                <a:solidFill>
                  <a:srgbClr val="000000"/>
                </a:solidFill>
                <a:highlight>
                  <a:srgbClr val="FFFFFF"/>
                </a:highlight>
                <a:latin typeface="Consolas" pitchFamily="49" charset="0"/>
                <a:cs typeface="Consolas" pitchFamily="49" charset="0"/>
              </a:rPr>
              <a:t> *A,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*B,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a:t>
            </a:r>
            <a:r>
              <a:rPr lang="en-US" sz="2400" dirty="0">
                <a:solidFill>
                  <a:srgbClr val="000000"/>
                </a:solidFill>
                <a:highlight>
                  <a:srgbClr val="FFFFFF"/>
                </a:highlight>
                <a:latin typeface="Consolas" pitchFamily="49" charset="0"/>
                <a:cs typeface="Consolas" pitchFamily="49" charset="0"/>
              </a:rPr>
              <a:t>C</a:t>
            </a:r>
            <a:r>
              <a:rPr lang="en-US" sz="2400" dirty="0" smtClean="0">
                <a:solidFill>
                  <a:srgbClr val="000000"/>
                </a:solidFill>
                <a:highlight>
                  <a:srgbClr val="FFFFFF"/>
                </a:highlight>
                <a:latin typeface="Consolas" pitchFamily="49" charset="0"/>
                <a:cs typeface="Consolas" pitchFamily="49" charset="0"/>
              </a:rPr>
              <a:t>) {</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   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=0; </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&lt;4000000;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a:t>
            </a:r>
          </a:p>
          <a:p>
            <a:pPr lvl="0">
              <a:spcBef>
                <a:spcPts val="0"/>
              </a:spcBef>
            </a:pPr>
            <a:r>
              <a:rPr lang="en-US" sz="2400" dirty="0" smtClean="0">
                <a:solidFill>
                  <a:srgbClr val="000000"/>
                </a:solidFill>
                <a:highlight>
                  <a:srgbClr val="FFFFFF"/>
                </a:highlight>
                <a:latin typeface="Consolas" pitchFamily="49" charset="0"/>
                <a:cs typeface="Consolas" pitchFamily="49" charset="0"/>
              </a:rPr>
              <a:t>      A[</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B[</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C[</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a:solidFill>
                  <a:srgbClr val="000000"/>
                </a:solidFill>
                <a:highlight>
                  <a:srgbClr val="FFFFFF"/>
                </a:highlight>
                <a:latin typeface="Consolas" pitchFamily="49" charset="0"/>
                <a:cs typeface="Consolas" pitchFamily="49" charset="0"/>
              </a:rPr>
              <a:t>}</a:t>
            </a:r>
          </a:p>
        </p:txBody>
      </p:sp>
      <p:sp>
        <p:nvSpPr>
          <p:cNvPr id="5" name="Down Arrow 4"/>
          <p:cNvSpPr/>
          <p:nvPr/>
        </p:nvSpPr>
        <p:spPr bwMode="auto">
          <a:xfrm rot="7200000">
            <a:off x="5246091" y="2691759"/>
            <a:ext cx="685800" cy="881257"/>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6294437" y="2887662"/>
            <a:ext cx="5105400" cy="1371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40" tIns="91440" rIns="34294" bIns="34294" rtlCol="0" anchor="t" anchorCtr="0"/>
          <a:lstStyle/>
          <a:p>
            <a:pPr algn="ctr" defTabSz="932406"/>
            <a:r>
              <a:rPr lang="en-US" sz="3200" b="1" spc="-102" dirty="0" smtClean="0">
                <a:ln w="3175">
                  <a:noFill/>
                </a:ln>
                <a:gradFill>
                  <a:gsLst>
                    <a:gs pos="0">
                      <a:srgbClr val="FFFFFF"/>
                    </a:gs>
                    <a:gs pos="100000">
                      <a:srgbClr val="FFFFFF"/>
                    </a:gs>
                  </a:gsLst>
                  <a:lin ang="5400000" scaled="0"/>
                </a:gradFill>
                <a:ea typeface="Segoe UI" pitchFamily="34" charset="0"/>
                <a:cs typeface="Segoe UI" pitchFamily="34" charset="0"/>
              </a:rPr>
              <a:t>Let’s go parallel on a 40-core machine</a:t>
            </a:r>
            <a:endParaRPr lang="en-US" sz="3200" b="1" spc="-102" dirty="0">
              <a:ln w="3175">
                <a:noFill/>
              </a:ln>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9567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Code Performance and Memory: The Elephant in the CPU</a:t>
            </a:r>
            <a:endParaRPr lang="en-US" dirty="0">
              <a:effectLst/>
            </a:endParaRPr>
          </a:p>
        </p:txBody>
      </p:sp>
      <p:sp>
        <p:nvSpPr>
          <p:cNvPr id="3" name="Subtitle 2"/>
          <p:cNvSpPr>
            <a:spLocks noGrp="1"/>
          </p:cNvSpPr>
          <p:nvPr>
            <p:ph type="subTitle" idx="1"/>
          </p:nvPr>
        </p:nvSpPr>
        <p:spPr/>
        <p:txBody>
          <a:bodyPr/>
          <a:lstStyle/>
          <a:p>
            <a:r>
              <a:rPr lang="en-US" dirty="0" smtClean="0"/>
              <a:t>Eric Brumer</a:t>
            </a:r>
            <a:endParaRPr lang="en-US" dirty="0"/>
          </a:p>
          <a:p>
            <a:r>
              <a:rPr lang="en-US" dirty="0" smtClean="0"/>
              <a:t>Compiler Developer</a:t>
            </a:r>
          </a:p>
          <a:p>
            <a:r>
              <a:rPr lang="en-US" dirty="0" smtClean="0"/>
              <a:t>Session 4-329</a:t>
            </a:r>
            <a:endParaRPr lang="en-US" dirty="0">
              <a:solidFill>
                <a:schemeClr val="tx1"/>
              </a:solidFill>
            </a:endParaRPr>
          </a:p>
        </p:txBody>
      </p:sp>
    </p:spTree>
    <p:extLst>
      <p:ext uri="{BB962C8B-B14F-4D97-AF65-F5344CB8AC3E}">
        <p14:creationId xmlns:p14="http://schemas.microsoft.com/office/powerpoint/2010/main" val="30616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Simple Parallelization</a:t>
            </a:r>
            <a:endParaRPr lang="en-US" dirty="0"/>
          </a:p>
        </p:txBody>
      </p:sp>
      <p:sp>
        <p:nvSpPr>
          <p:cNvPr id="10" name="Text Placeholder 9"/>
          <p:cNvSpPr>
            <a:spLocks noGrp="1"/>
          </p:cNvSpPr>
          <p:nvPr>
            <p:ph type="body" sz="quarter" idx="10"/>
          </p:nvPr>
        </p:nvSpPr>
        <p:spPr>
          <a:xfrm>
            <a:off x="274638" y="1516062"/>
            <a:ext cx="11887200" cy="1828800"/>
          </a:xfrm>
        </p:spPr>
        <p:txBody>
          <a:bodyPr/>
          <a:lstStyle/>
          <a:p>
            <a:pPr lvl="0">
              <a:spcBef>
                <a:spcPts val="0"/>
              </a:spcBef>
            </a:pPr>
            <a:r>
              <a:rPr lang="en-US" sz="2400" dirty="0" smtClean="0">
                <a:solidFill>
                  <a:srgbClr val="008000"/>
                </a:solidFill>
                <a:highlight>
                  <a:srgbClr val="FFFFFF"/>
                </a:highlight>
                <a:latin typeface="Consolas" panose="020B0609020204030204" pitchFamily="49" charset="0"/>
              </a:rPr>
              <a:t>// </a:t>
            </a:r>
            <a:r>
              <a:rPr lang="en-US" sz="2400" dirty="0" err="1" smtClean="0">
                <a:solidFill>
                  <a:srgbClr val="008000"/>
                </a:solidFill>
                <a:highlight>
                  <a:srgbClr val="FFFFFF"/>
                </a:highlight>
                <a:latin typeface="Consolas" panose="020B0609020204030204" pitchFamily="49" charset="0"/>
              </a:rPr>
              <a:t>add_arrays</a:t>
            </a:r>
            <a:r>
              <a:rPr lang="en-US" sz="2400" dirty="0" smtClean="0">
                <a:solidFill>
                  <a:srgbClr val="008000"/>
                </a:solidFill>
                <a:highlight>
                  <a:srgbClr val="FFFFFF"/>
                </a:highlight>
                <a:latin typeface="Consolas" panose="020B0609020204030204" pitchFamily="49" charset="0"/>
              </a:rPr>
              <a:t> is called often</a:t>
            </a:r>
            <a:endParaRPr lang="en-US" sz="2400" dirty="0" smtClean="0">
              <a:solidFill>
                <a:srgbClr val="0000FF"/>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void</a:t>
            </a:r>
            <a:r>
              <a:rPr lang="en-US" sz="2400" dirty="0" smtClean="0">
                <a:solidFill>
                  <a:srgbClr val="000000"/>
                </a:solidFill>
                <a:highlight>
                  <a:srgbClr val="FFFFFF"/>
                </a:highlight>
                <a:latin typeface="Consolas" pitchFamily="49" charset="0"/>
                <a:cs typeface="Consolas" pitchFamily="49" charset="0"/>
              </a:rPr>
              <a:t> </a:t>
            </a:r>
            <a:r>
              <a:rPr lang="en-US" sz="2400" dirty="0" err="1" smtClean="0">
                <a:solidFill>
                  <a:srgbClr val="000000"/>
                </a:solidFill>
                <a:highlight>
                  <a:srgbClr val="FFFFFF"/>
                </a:highlight>
                <a:latin typeface="Consolas" pitchFamily="49" charset="0"/>
                <a:cs typeface="Consolas" pitchFamily="49" charset="0"/>
              </a:rPr>
              <a:t>add_arrays</a:t>
            </a:r>
            <a:r>
              <a:rPr lang="en-US" sz="2400" dirty="0" smtClean="0">
                <a:solidFill>
                  <a:srgbClr val="000000"/>
                </a:solidFill>
                <a:highlight>
                  <a:srgbClr val="FFFFFF"/>
                </a:highlight>
                <a:latin typeface="Consolas" pitchFamily="49" charset="0"/>
                <a:cs typeface="Consolas" pitchFamily="49" charset="0"/>
              </a:rPr>
              <a:t>(</a:t>
            </a:r>
            <a:r>
              <a:rPr lang="en-US" sz="2400" dirty="0" smtClean="0">
                <a:solidFill>
                  <a:srgbClr val="0000FF"/>
                </a:solidFill>
                <a:highlight>
                  <a:srgbClr val="FFFFFF"/>
                </a:highlight>
                <a:latin typeface="Consolas" pitchFamily="49" charset="0"/>
                <a:cs typeface="Consolas" pitchFamily="49" charset="0"/>
              </a:rPr>
              <a:t>float</a:t>
            </a:r>
            <a:r>
              <a:rPr lang="en-US" sz="2400" dirty="0" smtClean="0">
                <a:solidFill>
                  <a:srgbClr val="000000"/>
                </a:solidFill>
                <a:highlight>
                  <a:srgbClr val="FFFFFF"/>
                </a:highlight>
                <a:latin typeface="Consolas" pitchFamily="49" charset="0"/>
                <a:cs typeface="Consolas" pitchFamily="49" charset="0"/>
              </a:rPr>
              <a:t> *A,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*B,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a:t>
            </a:r>
            <a:r>
              <a:rPr lang="en-US" sz="2400" dirty="0">
                <a:solidFill>
                  <a:srgbClr val="000000"/>
                </a:solidFill>
                <a:highlight>
                  <a:srgbClr val="FFFFFF"/>
                </a:highlight>
                <a:latin typeface="Consolas" pitchFamily="49" charset="0"/>
                <a:cs typeface="Consolas" pitchFamily="49" charset="0"/>
              </a:rPr>
              <a:t>C</a:t>
            </a:r>
            <a:r>
              <a:rPr lang="en-US" sz="2400" dirty="0" smtClean="0">
                <a:solidFill>
                  <a:srgbClr val="000000"/>
                </a:solidFill>
                <a:highlight>
                  <a:srgbClr val="FFFFFF"/>
                </a:highlight>
                <a:latin typeface="Consolas" pitchFamily="49" charset="0"/>
                <a:cs typeface="Consolas" pitchFamily="49" charset="0"/>
              </a:rPr>
              <a:t>) {</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   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=0; </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&lt;4000000</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a:t>
            </a:r>
          </a:p>
          <a:p>
            <a:pPr lvl="0">
              <a:spcBef>
                <a:spcPts val="0"/>
              </a:spcBef>
            </a:pPr>
            <a:r>
              <a:rPr lang="en-US" sz="2400" dirty="0" smtClean="0">
                <a:solidFill>
                  <a:srgbClr val="000000"/>
                </a:solidFill>
                <a:highlight>
                  <a:srgbClr val="FFFFFF"/>
                </a:highlight>
                <a:latin typeface="Consolas" pitchFamily="49" charset="0"/>
                <a:cs typeface="Consolas" pitchFamily="49" charset="0"/>
              </a:rPr>
              <a:t>      A[</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B[</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C[</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a:solidFill>
                  <a:srgbClr val="000000"/>
                </a:solidFill>
                <a:highlight>
                  <a:srgbClr val="FFFFFF"/>
                </a:highlight>
                <a:latin typeface="Consolas" pitchFamily="49" charset="0"/>
                <a:cs typeface="Consolas" pitchFamily="49" charset="0"/>
              </a:rPr>
              <a:t>}</a:t>
            </a:r>
          </a:p>
        </p:txBody>
      </p:sp>
      <p:sp>
        <p:nvSpPr>
          <p:cNvPr id="35" name="Text Placeholder 9"/>
          <p:cNvSpPr txBox="1">
            <a:spLocks/>
          </p:cNvSpPr>
          <p:nvPr/>
        </p:nvSpPr>
        <p:spPr>
          <a:xfrm>
            <a:off x="274638" y="3623386"/>
            <a:ext cx="11887200" cy="3150476"/>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gradFill>
                <a:gsLst>
                  <a:gs pos="66981">
                    <a:srgbClr val="000000">
                      <a:lumMod val="75000"/>
                      <a:lumOff val="25000"/>
                    </a:srgbClr>
                  </a:gs>
                  <a:gs pos="0">
                    <a:srgbClr val="000000">
                      <a:lumMod val="75000"/>
                      <a:lumOff val="25000"/>
                    </a:srgbClr>
                  </a:gs>
                </a:gsLst>
                <a:lin ang="5400000" scaled="0"/>
              </a:gradFill>
            </a:endParaRPr>
          </a:p>
        </p:txBody>
      </p:sp>
      <p:graphicFrame>
        <p:nvGraphicFramePr>
          <p:cNvPr id="2" name="Table 1"/>
          <p:cNvGraphicFramePr>
            <a:graphicFrameLocks noGrp="1"/>
          </p:cNvGraphicFramePr>
          <p:nvPr>
            <p:extLst/>
          </p:nvPr>
        </p:nvGraphicFramePr>
        <p:xfrm>
          <a:off x="2941637" y="4001889"/>
          <a:ext cx="5638800" cy="1628973"/>
        </p:xfrm>
        <a:graphic>
          <a:graphicData uri="http://schemas.openxmlformats.org/drawingml/2006/table">
            <a:tbl>
              <a:tblPr firstRow="1" bandRow="1">
                <a:tableStyleId>{9DCAF9ED-07DC-4A11-8D7F-57B35C25682E}</a:tableStyleId>
              </a:tblPr>
              <a:tblGrid>
                <a:gridCol w="2819400"/>
                <a:gridCol w="2819400"/>
              </a:tblGrid>
              <a:tr h="590947">
                <a:tc>
                  <a:txBody>
                    <a:bodyPr/>
                    <a:lstStyle/>
                    <a:p>
                      <a:pPr algn="ctr"/>
                      <a:r>
                        <a:rPr lang="en-US" sz="2400" dirty="0" smtClean="0">
                          <a:solidFill>
                            <a:schemeClr val="bg1"/>
                          </a:solidFill>
                        </a:rPr>
                        <a:t>Number of Cores</a:t>
                      </a:r>
                      <a:endParaRPr lang="en-US" sz="2400" b="1" dirty="0">
                        <a:solidFill>
                          <a:schemeClr val="bg1"/>
                        </a:solidFill>
                        <a:latin typeface="+mn-lt"/>
                      </a:endParaRPr>
                    </a:p>
                  </a:txBody>
                  <a:tcPr marT="0" marB="0" anchor="ctr"/>
                </a:tc>
                <a:tc>
                  <a:txBody>
                    <a:bodyPr/>
                    <a:lstStyle/>
                    <a:p>
                      <a:pPr algn="ctr"/>
                      <a:r>
                        <a:rPr lang="en-US" sz="2400" dirty="0" smtClean="0">
                          <a:solidFill>
                            <a:schemeClr val="bg1"/>
                          </a:solidFill>
                        </a:rPr>
                        <a:t>Speedup</a:t>
                      </a:r>
                      <a:endParaRPr lang="en-US" sz="2400" b="1" dirty="0">
                        <a:solidFill>
                          <a:schemeClr val="bg1"/>
                        </a:solidFill>
                        <a:latin typeface="+mn-lt"/>
                      </a:endParaRPr>
                    </a:p>
                  </a:txBody>
                  <a:tcPr marT="0" marB="0" anchor="ctr"/>
                </a:tc>
              </a:tr>
              <a:tr h="519013">
                <a:tc>
                  <a:txBody>
                    <a:bodyPr/>
                    <a:lstStyle/>
                    <a:p>
                      <a:pPr algn="ctr"/>
                      <a:r>
                        <a:rPr lang="en-US" sz="2800" dirty="0" smtClean="0"/>
                        <a:t>5</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r>
                        <a:rPr lang="en-US" sz="2800" dirty="0" smtClean="0">
                          <a:solidFill>
                            <a:srgbClr val="FF0000"/>
                          </a:solidFill>
                        </a:rPr>
                        <a:t>1.6x</a:t>
                      </a:r>
                      <a:endParaRPr lang="en-US" sz="2800" dirty="0">
                        <a:solidFill>
                          <a:srgbClr val="FF0000"/>
                        </a:solidFill>
                      </a:endParaRPr>
                    </a:p>
                  </a:txBody>
                  <a:tcPr marT="0" marB="0" anchor="ctr"/>
                </a:tc>
              </a:tr>
              <a:tr h="519013">
                <a:tc>
                  <a:txBody>
                    <a:bodyPr/>
                    <a:lstStyle/>
                    <a:p>
                      <a:pPr algn="ct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endParaRPr lang="en-US" sz="2800" dirty="0">
                        <a:solidFill>
                          <a:srgbClr val="FF0000"/>
                        </a:solidFill>
                      </a:endParaRPr>
                    </a:p>
                  </a:txBody>
                  <a:tcPr marT="0" marB="0" anchor="ctr"/>
                </a:tc>
              </a:tr>
            </a:tbl>
          </a:graphicData>
        </a:graphic>
      </p:graphicFrame>
    </p:spTree>
    <p:extLst>
      <p:ext uri="{BB962C8B-B14F-4D97-AF65-F5344CB8AC3E}">
        <p14:creationId xmlns:p14="http://schemas.microsoft.com/office/powerpoint/2010/main" val="97778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Simple Parallelization</a:t>
            </a:r>
            <a:endParaRPr lang="en-US" dirty="0"/>
          </a:p>
        </p:txBody>
      </p:sp>
      <p:sp>
        <p:nvSpPr>
          <p:cNvPr id="10" name="Text Placeholder 9"/>
          <p:cNvSpPr>
            <a:spLocks noGrp="1"/>
          </p:cNvSpPr>
          <p:nvPr>
            <p:ph type="body" sz="quarter" idx="10"/>
          </p:nvPr>
        </p:nvSpPr>
        <p:spPr>
          <a:xfrm>
            <a:off x="274638" y="1516062"/>
            <a:ext cx="11887200" cy="1828800"/>
          </a:xfrm>
        </p:spPr>
        <p:txBody>
          <a:bodyPr/>
          <a:lstStyle/>
          <a:p>
            <a:pPr lvl="0">
              <a:spcBef>
                <a:spcPts val="0"/>
              </a:spcBef>
            </a:pPr>
            <a:r>
              <a:rPr lang="en-US" sz="2400" dirty="0" smtClean="0">
                <a:solidFill>
                  <a:srgbClr val="008000"/>
                </a:solidFill>
                <a:highlight>
                  <a:srgbClr val="FFFFFF"/>
                </a:highlight>
                <a:latin typeface="Consolas" panose="020B0609020204030204" pitchFamily="49" charset="0"/>
              </a:rPr>
              <a:t>// </a:t>
            </a:r>
            <a:r>
              <a:rPr lang="en-US" sz="2400" dirty="0" err="1" smtClean="0">
                <a:solidFill>
                  <a:srgbClr val="008000"/>
                </a:solidFill>
                <a:highlight>
                  <a:srgbClr val="FFFFFF"/>
                </a:highlight>
                <a:latin typeface="Consolas" panose="020B0609020204030204" pitchFamily="49" charset="0"/>
              </a:rPr>
              <a:t>add_arrays</a:t>
            </a:r>
            <a:r>
              <a:rPr lang="en-US" sz="2400" dirty="0" smtClean="0">
                <a:solidFill>
                  <a:srgbClr val="008000"/>
                </a:solidFill>
                <a:highlight>
                  <a:srgbClr val="FFFFFF"/>
                </a:highlight>
                <a:latin typeface="Consolas" panose="020B0609020204030204" pitchFamily="49" charset="0"/>
              </a:rPr>
              <a:t> is called often</a:t>
            </a:r>
            <a:endParaRPr lang="en-US" sz="2400" dirty="0" smtClean="0">
              <a:solidFill>
                <a:srgbClr val="0000FF"/>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void</a:t>
            </a:r>
            <a:r>
              <a:rPr lang="en-US" sz="2400" dirty="0" smtClean="0">
                <a:solidFill>
                  <a:srgbClr val="000000"/>
                </a:solidFill>
                <a:highlight>
                  <a:srgbClr val="FFFFFF"/>
                </a:highlight>
                <a:latin typeface="Consolas" pitchFamily="49" charset="0"/>
                <a:cs typeface="Consolas" pitchFamily="49" charset="0"/>
              </a:rPr>
              <a:t> </a:t>
            </a:r>
            <a:r>
              <a:rPr lang="en-US" sz="2400" dirty="0" err="1" smtClean="0">
                <a:solidFill>
                  <a:srgbClr val="000000"/>
                </a:solidFill>
                <a:highlight>
                  <a:srgbClr val="FFFFFF"/>
                </a:highlight>
                <a:latin typeface="Consolas" pitchFamily="49" charset="0"/>
                <a:cs typeface="Consolas" pitchFamily="49" charset="0"/>
              </a:rPr>
              <a:t>add_arrays</a:t>
            </a:r>
            <a:r>
              <a:rPr lang="en-US" sz="2400" dirty="0" smtClean="0">
                <a:solidFill>
                  <a:srgbClr val="000000"/>
                </a:solidFill>
                <a:highlight>
                  <a:srgbClr val="FFFFFF"/>
                </a:highlight>
                <a:latin typeface="Consolas" pitchFamily="49" charset="0"/>
                <a:cs typeface="Consolas" pitchFamily="49" charset="0"/>
              </a:rPr>
              <a:t>(</a:t>
            </a:r>
            <a:r>
              <a:rPr lang="en-US" sz="2400" dirty="0" smtClean="0">
                <a:solidFill>
                  <a:srgbClr val="0000FF"/>
                </a:solidFill>
                <a:highlight>
                  <a:srgbClr val="FFFFFF"/>
                </a:highlight>
                <a:latin typeface="Consolas" pitchFamily="49" charset="0"/>
                <a:cs typeface="Consolas" pitchFamily="49" charset="0"/>
              </a:rPr>
              <a:t>float</a:t>
            </a:r>
            <a:r>
              <a:rPr lang="en-US" sz="2400" dirty="0" smtClean="0">
                <a:solidFill>
                  <a:srgbClr val="000000"/>
                </a:solidFill>
                <a:highlight>
                  <a:srgbClr val="FFFFFF"/>
                </a:highlight>
                <a:latin typeface="Consolas" pitchFamily="49" charset="0"/>
                <a:cs typeface="Consolas" pitchFamily="49" charset="0"/>
              </a:rPr>
              <a:t> *A,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*B,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a:t>
            </a:r>
            <a:r>
              <a:rPr lang="en-US" sz="2400" dirty="0">
                <a:solidFill>
                  <a:srgbClr val="000000"/>
                </a:solidFill>
                <a:highlight>
                  <a:srgbClr val="FFFFFF"/>
                </a:highlight>
                <a:latin typeface="Consolas" pitchFamily="49" charset="0"/>
                <a:cs typeface="Consolas" pitchFamily="49" charset="0"/>
              </a:rPr>
              <a:t>C</a:t>
            </a:r>
            <a:r>
              <a:rPr lang="en-US" sz="2400" dirty="0" smtClean="0">
                <a:solidFill>
                  <a:srgbClr val="000000"/>
                </a:solidFill>
                <a:highlight>
                  <a:srgbClr val="FFFFFF"/>
                </a:highlight>
                <a:latin typeface="Consolas" pitchFamily="49" charset="0"/>
                <a:cs typeface="Consolas" pitchFamily="49" charset="0"/>
              </a:rPr>
              <a:t>) {</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   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=0; </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&lt;4000000</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a:t>
            </a:r>
          </a:p>
          <a:p>
            <a:pPr lvl="0">
              <a:spcBef>
                <a:spcPts val="0"/>
              </a:spcBef>
            </a:pPr>
            <a:r>
              <a:rPr lang="en-US" sz="2400" dirty="0" smtClean="0">
                <a:solidFill>
                  <a:srgbClr val="000000"/>
                </a:solidFill>
                <a:highlight>
                  <a:srgbClr val="FFFFFF"/>
                </a:highlight>
                <a:latin typeface="Consolas" pitchFamily="49" charset="0"/>
                <a:cs typeface="Consolas" pitchFamily="49" charset="0"/>
              </a:rPr>
              <a:t>      A[</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B[</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C[</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a:solidFill>
                  <a:srgbClr val="000000"/>
                </a:solidFill>
                <a:highlight>
                  <a:srgbClr val="FFFFFF"/>
                </a:highlight>
                <a:latin typeface="Consolas" pitchFamily="49" charset="0"/>
                <a:cs typeface="Consolas" pitchFamily="49" charset="0"/>
              </a:rPr>
              <a:t>}</a:t>
            </a:r>
          </a:p>
        </p:txBody>
      </p:sp>
      <p:sp>
        <p:nvSpPr>
          <p:cNvPr id="35" name="Text Placeholder 9"/>
          <p:cNvSpPr txBox="1">
            <a:spLocks/>
          </p:cNvSpPr>
          <p:nvPr/>
        </p:nvSpPr>
        <p:spPr>
          <a:xfrm>
            <a:off x="274638" y="3623386"/>
            <a:ext cx="11887200" cy="3150476"/>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gradFill>
                <a:gsLst>
                  <a:gs pos="66981">
                    <a:srgbClr val="000000">
                      <a:lumMod val="75000"/>
                      <a:lumOff val="25000"/>
                    </a:srgbClr>
                  </a:gs>
                  <a:gs pos="0">
                    <a:srgbClr val="000000">
                      <a:lumMod val="75000"/>
                      <a:lumOff val="25000"/>
                    </a:srgbClr>
                  </a:gs>
                </a:gsLst>
                <a:lin ang="5400000" scaled="0"/>
              </a:gradFill>
            </a:endParaRPr>
          </a:p>
        </p:txBody>
      </p:sp>
      <p:graphicFrame>
        <p:nvGraphicFramePr>
          <p:cNvPr id="2" name="Table 1"/>
          <p:cNvGraphicFramePr>
            <a:graphicFrameLocks noGrp="1"/>
          </p:cNvGraphicFramePr>
          <p:nvPr>
            <p:extLst/>
          </p:nvPr>
        </p:nvGraphicFramePr>
        <p:xfrm>
          <a:off x="2941637" y="4001889"/>
          <a:ext cx="5638800" cy="1628973"/>
        </p:xfrm>
        <a:graphic>
          <a:graphicData uri="http://schemas.openxmlformats.org/drawingml/2006/table">
            <a:tbl>
              <a:tblPr firstRow="1" bandRow="1">
                <a:tableStyleId>{9DCAF9ED-07DC-4A11-8D7F-57B35C25682E}</a:tableStyleId>
              </a:tblPr>
              <a:tblGrid>
                <a:gridCol w="2819400"/>
                <a:gridCol w="2819400"/>
              </a:tblGrid>
              <a:tr h="590947">
                <a:tc>
                  <a:txBody>
                    <a:bodyPr/>
                    <a:lstStyle/>
                    <a:p>
                      <a:pPr algn="ctr"/>
                      <a:r>
                        <a:rPr lang="en-US" sz="2400" dirty="0" smtClean="0">
                          <a:solidFill>
                            <a:schemeClr val="bg1"/>
                          </a:solidFill>
                        </a:rPr>
                        <a:t>Number of Cores</a:t>
                      </a:r>
                      <a:endParaRPr lang="en-US" sz="2400" b="1" dirty="0">
                        <a:solidFill>
                          <a:schemeClr val="bg1"/>
                        </a:solidFill>
                        <a:latin typeface="+mn-lt"/>
                      </a:endParaRPr>
                    </a:p>
                  </a:txBody>
                  <a:tcPr marT="0" marB="0" anchor="ctr"/>
                </a:tc>
                <a:tc>
                  <a:txBody>
                    <a:bodyPr/>
                    <a:lstStyle/>
                    <a:p>
                      <a:pPr algn="ctr"/>
                      <a:r>
                        <a:rPr lang="en-US" sz="2400" dirty="0" smtClean="0">
                          <a:solidFill>
                            <a:schemeClr val="bg1"/>
                          </a:solidFill>
                        </a:rPr>
                        <a:t>Speedup</a:t>
                      </a:r>
                      <a:endParaRPr lang="en-US" sz="2400" b="1" dirty="0">
                        <a:solidFill>
                          <a:schemeClr val="bg1"/>
                        </a:solidFill>
                        <a:latin typeface="+mn-lt"/>
                      </a:endParaRPr>
                    </a:p>
                  </a:txBody>
                  <a:tcPr marT="0" marB="0" anchor="ctr"/>
                </a:tc>
              </a:tr>
              <a:tr h="519013">
                <a:tc>
                  <a:txBody>
                    <a:bodyPr/>
                    <a:lstStyle/>
                    <a:p>
                      <a:pPr algn="ctr"/>
                      <a:r>
                        <a:rPr lang="en-US" sz="2800" dirty="0" smtClean="0"/>
                        <a:t>5</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r>
                        <a:rPr lang="en-US" sz="2800" dirty="0" smtClean="0">
                          <a:solidFill>
                            <a:srgbClr val="FF0000"/>
                          </a:solidFill>
                        </a:rPr>
                        <a:t>1.6x</a:t>
                      </a:r>
                      <a:endParaRPr lang="en-US" sz="2800" dirty="0">
                        <a:solidFill>
                          <a:srgbClr val="FF0000"/>
                        </a:solidFill>
                      </a:endParaRPr>
                    </a:p>
                  </a:txBody>
                  <a:tcPr marT="0" marB="0" anchor="ctr"/>
                </a:tc>
              </a:tr>
              <a:tr h="519013">
                <a:tc>
                  <a:txBody>
                    <a:bodyPr/>
                    <a:lstStyle/>
                    <a:p>
                      <a:pPr algn="ctr"/>
                      <a:r>
                        <a:rPr lang="en-US" sz="2800" dirty="0" smtClean="0"/>
                        <a:t>10</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r>
                        <a:rPr lang="en-US" sz="2800" dirty="0" smtClean="0">
                          <a:solidFill>
                            <a:srgbClr val="FF0000"/>
                          </a:solidFill>
                        </a:rPr>
                        <a:t>2.4x</a:t>
                      </a:r>
                      <a:endParaRPr lang="en-US" sz="2800" dirty="0">
                        <a:solidFill>
                          <a:srgbClr val="FF0000"/>
                        </a:solidFill>
                      </a:endParaRPr>
                    </a:p>
                  </a:txBody>
                  <a:tcPr marT="0" marB="0" anchor="ctr"/>
                </a:tc>
              </a:tr>
            </a:tbl>
          </a:graphicData>
        </a:graphic>
      </p:graphicFrame>
    </p:spTree>
    <p:extLst>
      <p:ext uri="{BB962C8B-B14F-4D97-AF65-F5344CB8AC3E}">
        <p14:creationId xmlns:p14="http://schemas.microsoft.com/office/powerpoint/2010/main" val="171393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Simple Parallelization</a:t>
            </a:r>
            <a:endParaRPr lang="en-US" dirty="0"/>
          </a:p>
        </p:txBody>
      </p:sp>
      <p:sp>
        <p:nvSpPr>
          <p:cNvPr id="10" name="Text Placeholder 9"/>
          <p:cNvSpPr>
            <a:spLocks noGrp="1"/>
          </p:cNvSpPr>
          <p:nvPr>
            <p:ph type="body" sz="quarter" idx="10"/>
          </p:nvPr>
        </p:nvSpPr>
        <p:spPr>
          <a:xfrm>
            <a:off x="274638" y="1516062"/>
            <a:ext cx="11887200" cy="1828800"/>
          </a:xfrm>
        </p:spPr>
        <p:txBody>
          <a:bodyPr/>
          <a:lstStyle/>
          <a:p>
            <a:pPr lvl="0">
              <a:spcBef>
                <a:spcPts val="0"/>
              </a:spcBef>
            </a:pPr>
            <a:r>
              <a:rPr lang="en-US" sz="2400" dirty="0" smtClean="0">
                <a:solidFill>
                  <a:srgbClr val="008000"/>
                </a:solidFill>
                <a:highlight>
                  <a:srgbClr val="FFFFFF"/>
                </a:highlight>
                <a:latin typeface="Consolas" panose="020B0609020204030204" pitchFamily="49" charset="0"/>
              </a:rPr>
              <a:t>// </a:t>
            </a:r>
            <a:r>
              <a:rPr lang="en-US" sz="2400" dirty="0" err="1" smtClean="0">
                <a:solidFill>
                  <a:srgbClr val="008000"/>
                </a:solidFill>
                <a:highlight>
                  <a:srgbClr val="FFFFFF"/>
                </a:highlight>
                <a:latin typeface="Consolas" panose="020B0609020204030204" pitchFamily="49" charset="0"/>
              </a:rPr>
              <a:t>add_arrays</a:t>
            </a:r>
            <a:r>
              <a:rPr lang="en-US" sz="2400" dirty="0" smtClean="0">
                <a:solidFill>
                  <a:srgbClr val="008000"/>
                </a:solidFill>
                <a:highlight>
                  <a:srgbClr val="FFFFFF"/>
                </a:highlight>
                <a:latin typeface="Consolas" panose="020B0609020204030204" pitchFamily="49" charset="0"/>
              </a:rPr>
              <a:t> is called often</a:t>
            </a:r>
            <a:endParaRPr lang="en-US" sz="2400" dirty="0" smtClean="0">
              <a:solidFill>
                <a:srgbClr val="0000FF"/>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void</a:t>
            </a:r>
            <a:r>
              <a:rPr lang="en-US" sz="2400" dirty="0" smtClean="0">
                <a:solidFill>
                  <a:srgbClr val="000000"/>
                </a:solidFill>
                <a:highlight>
                  <a:srgbClr val="FFFFFF"/>
                </a:highlight>
                <a:latin typeface="Consolas" pitchFamily="49" charset="0"/>
                <a:cs typeface="Consolas" pitchFamily="49" charset="0"/>
              </a:rPr>
              <a:t> </a:t>
            </a:r>
            <a:r>
              <a:rPr lang="en-US" sz="2400" dirty="0" err="1" smtClean="0">
                <a:solidFill>
                  <a:srgbClr val="000000"/>
                </a:solidFill>
                <a:highlight>
                  <a:srgbClr val="FFFFFF"/>
                </a:highlight>
                <a:latin typeface="Consolas" pitchFamily="49" charset="0"/>
                <a:cs typeface="Consolas" pitchFamily="49" charset="0"/>
              </a:rPr>
              <a:t>add_arrays</a:t>
            </a:r>
            <a:r>
              <a:rPr lang="en-US" sz="2400" dirty="0" smtClean="0">
                <a:solidFill>
                  <a:srgbClr val="000000"/>
                </a:solidFill>
                <a:highlight>
                  <a:srgbClr val="FFFFFF"/>
                </a:highlight>
                <a:latin typeface="Consolas" pitchFamily="49" charset="0"/>
                <a:cs typeface="Consolas" pitchFamily="49" charset="0"/>
              </a:rPr>
              <a:t>(</a:t>
            </a:r>
            <a:r>
              <a:rPr lang="en-US" sz="2400" dirty="0" smtClean="0">
                <a:solidFill>
                  <a:srgbClr val="0000FF"/>
                </a:solidFill>
                <a:highlight>
                  <a:srgbClr val="FFFFFF"/>
                </a:highlight>
                <a:latin typeface="Consolas" pitchFamily="49" charset="0"/>
                <a:cs typeface="Consolas" pitchFamily="49" charset="0"/>
              </a:rPr>
              <a:t>float</a:t>
            </a:r>
            <a:r>
              <a:rPr lang="en-US" sz="2400" dirty="0" smtClean="0">
                <a:solidFill>
                  <a:srgbClr val="000000"/>
                </a:solidFill>
                <a:highlight>
                  <a:srgbClr val="FFFFFF"/>
                </a:highlight>
                <a:latin typeface="Consolas" pitchFamily="49" charset="0"/>
                <a:cs typeface="Consolas" pitchFamily="49" charset="0"/>
              </a:rPr>
              <a:t> *A,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*B,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a:t>
            </a:r>
            <a:r>
              <a:rPr lang="en-US" sz="2400" dirty="0">
                <a:solidFill>
                  <a:srgbClr val="000000"/>
                </a:solidFill>
                <a:highlight>
                  <a:srgbClr val="FFFFFF"/>
                </a:highlight>
                <a:latin typeface="Consolas" pitchFamily="49" charset="0"/>
                <a:cs typeface="Consolas" pitchFamily="49" charset="0"/>
              </a:rPr>
              <a:t>C</a:t>
            </a:r>
            <a:r>
              <a:rPr lang="en-US" sz="2400" dirty="0" smtClean="0">
                <a:solidFill>
                  <a:srgbClr val="000000"/>
                </a:solidFill>
                <a:highlight>
                  <a:srgbClr val="FFFFFF"/>
                </a:highlight>
                <a:latin typeface="Consolas" pitchFamily="49" charset="0"/>
                <a:cs typeface="Consolas" pitchFamily="49" charset="0"/>
              </a:rPr>
              <a:t>) {</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   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=0; </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&lt;4000000;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a:t>
            </a:r>
          </a:p>
          <a:p>
            <a:pPr lvl="0">
              <a:spcBef>
                <a:spcPts val="0"/>
              </a:spcBef>
            </a:pPr>
            <a:r>
              <a:rPr lang="en-US" sz="2400" dirty="0" smtClean="0">
                <a:solidFill>
                  <a:srgbClr val="000000"/>
                </a:solidFill>
                <a:highlight>
                  <a:srgbClr val="FFFFFF"/>
                </a:highlight>
                <a:latin typeface="Consolas" pitchFamily="49" charset="0"/>
                <a:cs typeface="Consolas" pitchFamily="49" charset="0"/>
              </a:rPr>
              <a:t>      A[</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B[</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C[</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a:solidFill>
                  <a:srgbClr val="000000"/>
                </a:solidFill>
                <a:highlight>
                  <a:srgbClr val="FFFFFF"/>
                </a:highlight>
                <a:latin typeface="Consolas" pitchFamily="49" charset="0"/>
                <a:cs typeface="Consolas" pitchFamily="49" charset="0"/>
              </a:rPr>
              <a:t>}</a:t>
            </a:r>
          </a:p>
        </p:txBody>
      </p:sp>
      <p:sp>
        <p:nvSpPr>
          <p:cNvPr id="35" name="Text Placeholder 9"/>
          <p:cNvSpPr txBox="1">
            <a:spLocks/>
          </p:cNvSpPr>
          <p:nvPr/>
        </p:nvSpPr>
        <p:spPr>
          <a:xfrm>
            <a:off x="274638" y="3623386"/>
            <a:ext cx="11887200" cy="3150476"/>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66981">
                      <a:srgbClr val="000000">
                        <a:lumMod val="75000"/>
                        <a:lumOff val="25000"/>
                      </a:srgbClr>
                    </a:gs>
                    <a:gs pos="0">
                      <a:srgbClr val="000000">
                        <a:lumMod val="75000"/>
                        <a:lumOff val="25000"/>
                      </a:srgbClr>
                    </a:gs>
                  </a:gsLst>
                  <a:lin ang="5400000" scaled="0"/>
                </a:gradFill>
              </a:rPr>
              <a:t>Why does this suck so much?</a:t>
            </a:r>
          </a:p>
          <a:p>
            <a:r>
              <a:rPr lang="en-US" dirty="0" smtClean="0">
                <a:solidFill>
                  <a:srgbClr val="FF8C00"/>
                </a:solidFill>
              </a:rPr>
              <a:t>Question</a:t>
            </a:r>
            <a:r>
              <a:rPr lang="en-US" dirty="0">
                <a:solidFill>
                  <a:srgbClr val="FF8C00"/>
                </a:solidFill>
              </a:rPr>
              <a:t>: </a:t>
            </a:r>
            <a:r>
              <a:rPr lang="en-US" dirty="0" smtClean="0">
                <a:gradFill>
                  <a:gsLst>
                    <a:gs pos="66981">
                      <a:srgbClr val="000000">
                        <a:lumMod val="75000"/>
                        <a:lumOff val="25000"/>
                      </a:srgbClr>
                    </a:gs>
                    <a:gs pos="0">
                      <a:srgbClr val="000000">
                        <a:lumMod val="75000"/>
                        <a:lumOff val="25000"/>
                      </a:srgbClr>
                    </a:gs>
                  </a:gsLst>
                  <a:lin ang="5400000" scaled="0"/>
                </a:gradFill>
              </a:rPr>
              <a:t>How </a:t>
            </a:r>
            <a:r>
              <a:rPr lang="en-US" dirty="0">
                <a:gradFill>
                  <a:gsLst>
                    <a:gs pos="66981">
                      <a:srgbClr val="000000">
                        <a:lumMod val="75000"/>
                        <a:lumOff val="25000"/>
                      </a:srgbClr>
                    </a:gs>
                    <a:gs pos="0">
                      <a:srgbClr val="000000">
                        <a:lumMod val="75000"/>
                        <a:lumOff val="25000"/>
                      </a:srgbClr>
                    </a:gs>
                  </a:gsLst>
                  <a:lin ang="5400000" scaled="0"/>
                </a:gradFill>
              </a:rPr>
              <a:t>much time is spent loading memory</a:t>
            </a:r>
            <a:r>
              <a:rPr lang="en-US" dirty="0" smtClean="0">
                <a:gradFill>
                  <a:gsLst>
                    <a:gs pos="66981">
                      <a:srgbClr val="000000">
                        <a:lumMod val="75000"/>
                        <a:lumOff val="25000"/>
                      </a:srgbClr>
                    </a:gs>
                    <a:gs pos="0">
                      <a:srgbClr val="000000">
                        <a:lumMod val="75000"/>
                        <a:lumOff val="25000"/>
                      </a:srgbClr>
                    </a:gs>
                  </a:gsLst>
                  <a:lin ang="5400000" scaled="0"/>
                </a:gradFill>
              </a:rPr>
              <a:t>?</a:t>
            </a:r>
            <a:endParaRPr lang="en-US" dirty="0">
              <a:gradFill>
                <a:gsLst>
                  <a:gs pos="66981">
                    <a:srgbClr val="000000">
                      <a:lumMod val="75000"/>
                      <a:lumOff val="25000"/>
                    </a:srgbClr>
                  </a:gs>
                  <a:gs pos="0">
                    <a:srgbClr val="000000">
                      <a:lumMod val="75000"/>
                      <a:lumOff val="25000"/>
                    </a:srgbClr>
                  </a:gs>
                </a:gsLst>
                <a:lin ang="5400000" scaled="0"/>
              </a:gradFill>
            </a:endParaRPr>
          </a:p>
        </p:txBody>
      </p:sp>
    </p:spTree>
    <p:extLst>
      <p:ext uri="{BB962C8B-B14F-4D97-AF65-F5344CB8AC3E}">
        <p14:creationId xmlns:p14="http://schemas.microsoft.com/office/powerpoint/2010/main" val="252738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animEffect transition="in" filter="fade">
                                      <p:cBhvr>
                                        <p:cTn id="7"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6732339" y="3268662"/>
            <a:ext cx="5410200" cy="2667000"/>
            <a:chOff x="808037" y="3649662"/>
            <a:chExt cx="5410200" cy="2667000"/>
          </a:xfrm>
        </p:grpSpPr>
        <p:sp>
          <p:nvSpPr>
            <p:cNvPr id="66" name="Rectangle 65"/>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grpSp>
        <p:nvGrpSpPr>
          <p:cNvPr id="52" name="Group 51"/>
          <p:cNvGrpSpPr/>
          <p:nvPr/>
        </p:nvGrpSpPr>
        <p:grpSpPr>
          <a:xfrm>
            <a:off x="798387" y="3268662"/>
            <a:ext cx="5410200" cy="2667000"/>
            <a:chOff x="808037" y="3649662"/>
            <a:chExt cx="5410200" cy="2667000"/>
          </a:xfrm>
        </p:grpSpPr>
        <p:sp>
          <p:nvSpPr>
            <p:cNvPr id="53" name="Rectangle 52"/>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grpSp>
        <p:nvGrpSpPr>
          <p:cNvPr id="5" name="Group 4"/>
          <p:cNvGrpSpPr/>
          <p:nvPr/>
        </p:nvGrpSpPr>
        <p:grpSpPr>
          <a:xfrm>
            <a:off x="350837" y="3802062"/>
            <a:ext cx="5410200" cy="2667000"/>
            <a:chOff x="808037" y="3649662"/>
            <a:chExt cx="5410200" cy="2667000"/>
          </a:xfrm>
        </p:grpSpPr>
        <p:sp>
          <p:nvSpPr>
            <p:cNvPr id="4" name="Rectangle 3"/>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30MB L3</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9" name="Group 38"/>
          <p:cNvGrpSpPr/>
          <p:nvPr/>
        </p:nvGrpSpPr>
        <p:grpSpPr>
          <a:xfrm>
            <a:off x="6294437" y="3802062"/>
            <a:ext cx="5410200" cy="2667000"/>
            <a:chOff x="808037" y="3649662"/>
            <a:chExt cx="5410200" cy="2667000"/>
          </a:xfrm>
        </p:grpSpPr>
        <p:sp>
          <p:nvSpPr>
            <p:cNvPr id="40" name="Rectangle 39"/>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sp>
        <p:nvSpPr>
          <p:cNvPr id="79" name="Rounded Rectangle 78"/>
          <p:cNvSpPr/>
          <p:nvPr/>
        </p:nvSpPr>
        <p:spPr bwMode="auto">
          <a:xfrm>
            <a:off x="527718" y="1058862"/>
            <a:ext cx="11361738" cy="1600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4000" spc="-102" dirty="0" smtClean="0">
                <a:gradFill>
                  <a:gsLst>
                    <a:gs pos="0">
                      <a:srgbClr val="FFFFFF"/>
                    </a:gs>
                    <a:gs pos="100000">
                      <a:srgbClr val="FFFFFF"/>
                    </a:gs>
                  </a:gsLst>
                  <a:lin ang="5400000" scaled="0"/>
                </a:gradFill>
                <a:ea typeface="Segoe UI" pitchFamily="34" charset="0"/>
                <a:cs typeface="Segoe UI" pitchFamily="34" charset="0"/>
              </a:rPr>
              <a:t>Memory</a:t>
            </a:r>
          </a:p>
        </p:txBody>
      </p:sp>
      <p:sp>
        <p:nvSpPr>
          <p:cNvPr id="6" name="Rectangle 5"/>
          <p:cNvSpPr/>
          <p:nvPr/>
        </p:nvSpPr>
        <p:spPr bwMode="auto">
          <a:xfrm>
            <a:off x="1547630" y="1058862"/>
            <a:ext cx="2613207" cy="1600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3200" spc="-102" dirty="0" smtClean="0">
                <a:gradFill>
                  <a:gsLst>
                    <a:gs pos="0">
                      <a:srgbClr val="FFFFFF"/>
                    </a:gs>
                    <a:gs pos="100000">
                      <a:srgbClr val="FFFFFF"/>
                    </a:gs>
                  </a:gsLst>
                  <a:lin ang="5400000" scaled="0"/>
                </a:gradFill>
                <a:ea typeface="Segoe UI" pitchFamily="34" charset="0"/>
                <a:cs typeface="Segoe UI" pitchFamily="34" charset="0"/>
              </a:rPr>
              <a:t>48 MB</a:t>
            </a:r>
            <a:endParaRPr lang="en-US" sz="3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1" name="Down Arrow 80"/>
          <p:cNvSpPr/>
          <p:nvPr/>
        </p:nvSpPr>
        <p:spPr bwMode="auto">
          <a:xfrm rot="2700000">
            <a:off x="4180127" y="134968"/>
            <a:ext cx="685800" cy="881257"/>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9463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6732339" y="3268662"/>
            <a:ext cx="5410200" cy="2667000"/>
            <a:chOff x="808037" y="3649662"/>
            <a:chExt cx="5410200" cy="2667000"/>
          </a:xfrm>
        </p:grpSpPr>
        <p:sp>
          <p:nvSpPr>
            <p:cNvPr id="66" name="Rectangle 65"/>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grpSp>
        <p:nvGrpSpPr>
          <p:cNvPr id="52" name="Group 51"/>
          <p:cNvGrpSpPr/>
          <p:nvPr/>
        </p:nvGrpSpPr>
        <p:grpSpPr>
          <a:xfrm>
            <a:off x="798387" y="3268662"/>
            <a:ext cx="5410200" cy="2667000"/>
            <a:chOff x="808037" y="3649662"/>
            <a:chExt cx="5410200" cy="2667000"/>
          </a:xfrm>
        </p:grpSpPr>
        <p:sp>
          <p:nvSpPr>
            <p:cNvPr id="53" name="Rectangle 52"/>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grpSp>
        <p:nvGrpSpPr>
          <p:cNvPr id="5" name="Group 4"/>
          <p:cNvGrpSpPr/>
          <p:nvPr/>
        </p:nvGrpSpPr>
        <p:grpSpPr>
          <a:xfrm>
            <a:off x="350837" y="3802062"/>
            <a:ext cx="5410200" cy="2667000"/>
            <a:chOff x="808037" y="3649662"/>
            <a:chExt cx="5410200" cy="2667000"/>
          </a:xfrm>
        </p:grpSpPr>
        <p:sp>
          <p:nvSpPr>
            <p:cNvPr id="4" name="Rectangle 3"/>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893885"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960684" y="4732684"/>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30178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0846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51514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884236" y="3725862"/>
              <a:ext cx="5248151" cy="88590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30MB L3</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9" name="Group 38"/>
          <p:cNvGrpSpPr/>
          <p:nvPr/>
        </p:nvGrpSpPr>
        <p:grpSpPr>
          <a:xfrm>
            <a:off x="6294437" y="3802062"/>
            <a:ext cx="5410200" cy="2667000"/>
            <a:chOff x="808037" y="3649662"/>
            <a:chExt cx="5410200" cy="2667000"/>
          </a:xfrm>
        </p:grpSpPr>
        <p:sp>
          <p:nvSpPr>
            <p:cNvPr id="40" name="Rectangle 39"/>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sp>
        <p:nvSpPr>
          <p:cNvPr id="79" name="Rounded Rectangle 78"/>
          <p:cNvSpPr/>
          <p:nvPr/>
        </p:nvSpPr>
        <p:spPr bwMode="auto">
          <a:xfrm>
            <a:off x="527718" y="1058862"/>
            <a:ext cx="11361738" cy="1600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4000" spc="-102" dirty="0" smtClean="0">
                <a:gradFill>
                  <a:gsLst>
                    <a:gs pos="0">
                      <a:srgbClr val="FFFFFF"/>
                    </a:gs>
                    <a:gs pos="100000">
                      <a:srgbClr val="FFFFFF"/>
                    </a:gs>
                  </a:gsLst>
                  <a:lin ang="5400000" scaled="0"/>
                </a:gradFill>
                <a:ea typeface="Segoe UI" pitchFamily="34" charset="0"/>
                <a:cs typeface="Segoe UI" pitchFamily="34" charset="0"/>
              </a:rPr>
              <a:t>Memory</a:t>
            </a:r>
          </a:p>
        </p:txBody>
      </p:sp>
      <p:sp>
        <p:nvSpPr>
          <p:cNvPr id="6" name="Rectangle 5"/>
          <p:cNvSpPr/>
          <p:nvPr/>
        </p:nvSpPr>
        <p:spPr bwMode="auto">
          <a:xfrm>
            <a:off x="1547630" y="1058862"/>
            <a:ext cx="2613207" cy="1600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3200" spc="-102" dirty="0" smtClean="0">
                <a:gradFill>
                  <a:gsLst>
                    <a:gs pos="0">
                      <a:srgbClr val="FFFFFF"/>
                    </a:gs>
                    <a:gs pos="100000">
                      <a:srgbClr val="FFFFFF"/>
                    </a:gs>
                  </a:gsLst>
                  <a:lin ang="5400000" scaled="0"/>
                </a:gradFill>
                <a:ea typeface="Segoe UI" pitchFamily="34" charset="0"/>
                <a:cs typeface="Segoe UI" pitchFamily="34" charset="0"/>
              </a:rPr>
              <a:t>48 MB</a:t>
            </a:r>
            <a:endParaRPr lang="en-US" sz="3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1" name="Down Arrow 80"/>
          <p:cNvSpPr/>
          <p:nvPr/>
        </p:nvSpPr>
        <p:spPr bwMode="auto">
          <a:xfrm rot="2700000">
            <a:off x="4180127" y="134968"/>
            <a:ext cx="685800" cy="881257"/>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6" name="Down Arrow 75"/>
          <p:cNvSpPr/>
          <p:nvPr/>
        </p:nvSpPr>
        <p:spPr bwMode="auto">
          <a:xfrm rot="2700000">
            <a:off x="5266272" y="2487605"/>
            <a:ext cx="1075380" cy="1381870"/>
          </a:xfrm>
          <a:prstGeom prst="downArrow">
            <a:avLst/>
          </a:prstGeom>
          <a:solidFill>
            <a:srgbClr val="FF0000"/>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0" name="Rounded Rectangle 79"/>
          <p:cNvSpPr/>
          <p:nvPr/>
        </p:nvSpPr>
        <p:spPr bwMode="auto">
          <a:xfrm>
            <a:off x="6304715" y="1206405"/>
            <a:ext cx="2689996" cy="1297683"/>
          </a:xfrm>
          <a:prstGeom prst="roundRect">
            <a:avLst/>
          </a:prstGeom>
          <a:solidFill>
            <a:srgbClr val="FF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3200" spc="-102" dirty="0" smtClean="0">
                <a:gradFill>
                  <a:gsLst>
                    <a:gs pos="0">
                      <a:srgbClr val="FFFFFF"/>
                    </a:gs>
                    <a:gs pos="100000">
                      <a:srgbClr val="FFFFFF"/>
                    </a:gs>
                  </a:gsLst>
                  <a:lin ang="5400000" scaled="0"/>
                </a:gradFill>
                <a:ea typeface="Segoe UI" pitchFamily="34" charset="0"/>
                <a:cs typeface="Segoe UI" pitchFamily="34" charset="0"/>
              </a:rPr>
              <a:t>Not enough memory!</a:t>
            </a:r>
          </a:p>
        </p:txBody>
      </p:sp>
    </p:spTree>
    <p:extLst>
      <p:ext uri="{BB962C8B-B14F-4D97-AF65-F5344CB8AC3E}">
        <p14:creationId xmlns:p14="http://schemas.microsoft.com/office/powerpoint/2010/main" val="120333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6732339" y="3268662"/>
            <a:ext cx="5410200" cy="2667000"/>
            <a:chOff x="808037" y="3649662"/>
            <a:chExt cx="5410200" cy="2667000"/>
          </a:xfrm>
        </p:grpSpPr>
        <p:sp>
          <p:nvSpPr>
            <p:cNvPr id="66" name="Rectangle 65"/>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grpSp>
        <p:nvGrpSpPr>
          <p:cNvPr id="52" name="Group 51"/>
          <p:cNvGrpSpPr/>
          <p:nvPr/>
        </p:nvGrpSpPr>
        <p:grpSpPr>
          <a:xfrm>
            <a:off x="798387" y="3268662"/>
            <a:ext cx="5410200" cy="2667000"/>
            <a:chOff x="808037" y="3649662"/>
            <a:chExt cx="5410200" cy="2667000"/>
          </a:xfrm>
        </p:grpSpPr>
        <p:sp>
          <p:nvSpPr>
            <p:cNvPr id="53" name="Rectangle 52"/>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grpSp>
        <p:nvGrpSpPr>
          <p:cNvPr id="5" name="Group 4"/>
          <p:cNvGrpSpPr/>
          <p:nvPr/>
        </p:nvGrpSpPr>
        <p:grpSpPr>
          <a:xfrm>
            <a:off x="350837" y="3802062"/>
            <a:ext cx="5410200" cy="2667000"/>
            <a:chOff x="808037" y="3649662"/>
            <a:chExt cx="5410200" cy="2667000"/>
          </a:xfrm>
        </p:grpSpPr>
        <p:sp>
          <p:nvSpPr>
            <p:cNvPr id="4" name="Rectangle 3"/>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893885"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960684" y="4732684"/>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30178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0846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51514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893885"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960684" y="5555516"/>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3017836"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084636"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151436"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884236" y="3725862"/>
              <a:ext cx="5248151" cy="88590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30MB L3</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9" name="Group 38"/>
          <p:cNvGrpSpPr/>
          <p:nvPr/>
        </p:nvGrpSpPr>
        <p:grpSpPr>
          <a:xfrm>
            <a:off x="6294437" y="3802062"/>
            <a:ext cx="5410200" cy="2667000"/>
            <a:chOff x="808037" y="3649662"/>
            <a:chExt cx="5410200" cy="2667000"/>
          </a:xfrm>
        </p:grpSpPr>
        <p:sp>
          <p:nvSpPr>
            <p:cNvPr id="40" name="Rectangle 39"/>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sp>
        <p:nvSpPr>
          <p:cNvPr id="79" name="Rounded Rectangle 78"/>
          <p:cNvSpPr/>
          <p:nvPr/>
        </p:nvSpPr>
        <p:spPr bwMode="auto">
          <a:xfrm>
            <a:off x="527718" y="1058862"/>
            <a:ext cx="11361738" cy="1600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4000" spc="-102" dirty="0" smtClean="0">
                <a:gradFill>
                  <a:gsLst>
                    <a:gs pos="0">
                      <a:srgbClr val="FFFFFF"/>
                    </a:gs>
                    <a:gs pos="100000">
                      <a:srgbClr val="FFFFFF"/>
                    </a:gs>
                  </a:gsLst>
                  <a:lin ang="5400000" scaled="0"/>
                </a:gradFill>
                <a:ea typeface="Segoe UI" pitchFamily="34" charset="0"/>
                <a:cs typeface="Segoe UI" pitchFamily="34" charset="0"/>
              </a:rPr>
              <a:t>Memory</a:t>
            </a:r>
          </a:p>
        </p:txBody>
      </p:sp>
      <p:sp>
        <p:nvSpPr>
          <p:cNvPr id="6" name="Rectangle 5"/>
          <p:cNvSpPr/>
          <p:nvPr/>
        </p:nvSpPr>
        <p:spPr bwMode="auto">
          <a:xfrm>
            <a:off x="1547630" y="1058862"/>
            <a:ext cx="2613207" cy="1600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3200" spc="-102" dirty="0" smtClean="0">
                <a:gradFill>
                  <a:gsLst>
                    <a:gs pos="0">
                      <a:srgbClr val="FFFFFF"/>
                    </a:gs>
                    <a:gs pos="100000">
                      <a:srgbClr val="FFFFFF"/>
                    </a:gs>
                  </a:gsLst>
                  <a:lin ang="5400000" scaled="0"/>
                </a:gradFill>
                <a:ea typeface="Segoe UI" pitchFamily="34" charset="0"/>
                <a:cs typeface="Segoe UI" pitchFamily="34" charset="0"/>
              </a:rPr>
              <a:t>48 MB</a:t>
            </a:r>
            <a:endParaRPr lang="en-US" sz="3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1" name="Down Arrow 80"/>
          <p:cNvSpPr/>
          <p:nvPr/>
        </p:nvSpPr>
        <p:spPr bwMode="auto">
          <a:xfrm rot="2700000">
            <a:off x="4180127" y="134968"/>
            <a:ext cx="685800" cy="881257"/>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3" name="Down Arrow 82"/>
          <p:cNvSpPr/>
          <p:nvPr/>
        </p:nvSpPr>
        <p:spPr bwMode="auto">
          <a:xfrm rot="2700000">
            <a:off x="5266272" y="2487605"/>
            <a:ext cx="1075380" cy="1381870"/>
          </a:xfrm>
          <a:prstGeom prst="downArrow">
            <a:avLst/>
          </a:prstGeom>
          <a:solidFill>
            <a:srgbClr val="FF0000"/>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4" name="Rounded Rectangle 83"/>
          <p:cNvSpPr/>
          <p:nvPr/>
        </p:nvSpPr>
        <p:spPr bwMode="auto">
          <a:xfrm>
            <a:off x="6304715" y="1206405"/>
            <a:ext cx="2689996" cy="1297683"/>
          </a:xfrm>
          <a:prstGeom prst="roundRect">
            <a:avLst/>
          </a:prstGeom>
          <a:solidFill>
            <a:srgbClr val="FF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3200" spc="-102" dirty="0" smtClean="0">
                <a:gradFill>
                  <a:gsLst>
                    <a:gs pos="0">
                      <a:srgbClr val="FFFFFF"/>
                    </a:gs>
                    <a:gs pos="100000">
                      <a:srgbClr val="FFFFFF"/>
                    </a:gs>
                  </a:gsLst>
                  <a:lin ang="5400000" scaled="0"/>
                </a:gradFill>
                <a:ea typeface="Segoe UI" pitchFamily="34" charset="0"/>
                <a:cs typeface="Segoe UI" pitchFamily="34" charset="0"/>
              </a:rPr>
              <a:t>Not enough memory!</a:t>
            </a:r>
          </a:p>
        </p:txBody>
      </p:sp>
    </p:spTree>
    <p:extLst>
      <p:ext uri="{BB962C8B-B14F-4D97-AF65-F5344CB8AC3E}">
        <p14:creationId xmlns:p14="http://schemas.microsoft.com/office/powerpoint/2010/main" val="373954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6732339" y="3268662"/>
            <a:ext cx="5410200" cy="2667000"/>
            <a:chOff x="808037" y="3649662"/>
            <a:chExt cx="5410200" cy="2667000"/>
          </a:xfrm>
        </p:grpSpPr>
        <p:sp>
          <p:nvSpPr>
            <p:cNvPr id="66" name="Rectangle 65"/>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grpSp>
        <p:nvGrpSpPr>
          <p:cNvPr id="52" name="Group 51"/>
          <p:cNvGrpSpPr/>
          <p:nvPr/>
        </p:nvGrpSpPr>
        <p:grpSpPr>
          <a:xfrm>
            <a:off x="798387" y="3268662"/>
            <a:ext cx="5410200" cy="2667000"/>
            <a:chOff x="808037" y="3649662"/>
            <a:chExt cx="5410200" cy="2667000"/>
          </a:xfrm>
        </p:grpSpPr>
        <p:sp>
          <p:nvSpPr>
            <p:cNvPr id="53" name="Rectangle 52"/>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893885"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960684" y="4732684"/>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30178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40846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5151436" y="4731830"/>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893885"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1960684" y="5555516"/>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30178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40846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5151436" y="5554662"/>
              <a:ext cx="980952" cy="68665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884236" y="3725862"/>
              <a:ext cx="5248151" cy="88590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grpSp>
        <p:nvGrpSpPr>
          <p:cNvPr id="5" name="Group 4"/>
          <p:cNvGrpSpPr/>
          <p:nvPr/>
        </p:nvGrpSpPr>
        <p:grpSpPr>
          <a:xfrm>
            <a:off x="350837" y="3802062"/>
            <a:ext cx="5410200" cy="2667000"/>
            <a:chOff x="808037" y="3649662"/>
            <a:chExt cx="5410200" cy="2667000"/>
          </a:xfrm>
        </p:grpSpPr>
        <p:sp>
          <p:nvSpPr>
            <p:cNvPr id="4" name="Rectangle 3"/>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893885"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960684" y="4732684"/>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30178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0846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51514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893885"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960684" y="5555516"/>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3017836"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084636"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151436"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884236" y="3725862"/>
              <a:ext cx="5248151" cy="88590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30MB L3</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9" name="Group 38"/>
          <p:cNvGrpSpPr/>
          <p:nvPr/>
        </p:nvGrpSpPr>
        <p:grpSpPr>
          <a:xfrm>
            <a:off x="6294437" y="3802062"/>
            <a:ext cx="5410200" cy="2667000"/>
            <a:chOff x="808037" y="3649662"/>
            <a:chExt cx="5410200" cy="2667000"/>
          </a:xfrm>
        </p:grpSpPr>
        <p:sp>
          <p:nvSpPr>
            <p:cNvPr id="40" name="Rectangle 39"/>
            <p:cNvSpPr/>
            <p:nvPr/>
          </p:nvSpPr>
          <p:spPr bwMode="auto">
            <a:xfrm>
              <a:off x="808037" y="3649662"/>
              <a:ext cx="54102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893885"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960684" y="4732684"/>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30178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40846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5151436" y="4731830"/>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93885"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960684" y="5555516"/>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3017836"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4084636"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5151436" y="5554662"/>
              <a:ext cx="980952" cy="68665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Xeon Core</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256kB L2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884236" y="3725862"/>
              <a:ext cx="5248151" cy="88590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30MB L3</a:t>
              </a:r>
            </a:p>
          </p:txBody>
        </p:sp>
      </p:grpSp>
      <p:sp>
        <p:nvSpPr>
          <p:cNvPr id="79" name="Rounded Rectangle 78"/>
          <p:cNvSpPr/>
          <p:nvPr/>
        </p:nvSpPr>
        <p:spPr bwMode="auto">
          <a:xfrm>
            <a:off x="527718" y="1058862"/>
            <a:ext cx="11361738" cy="1600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4000" spc="-102" dirty="0" smtClean="0">
                <a:gradFill>
                  <a:gsLst>
                    <a:gs pos="0">
                      <a:srgbClr val="FFFFFF"/>
                    </a:gs>
                    <a:gs pos="100000">
                      <a:srgbClr val="FFFFFF"/>
                    </a:gs>
                  </a:gsLst>
                  <a:lin ang="5400000" scaled="0"/>
                </a:gradFill>
                <a:ea typeface="Segoe UI" pitchFamily="34" charset="0"/>
                <a:cs typeface="Segoe UI" pitchFamily="34" charset="0"/>
              </a:rPr>
              <a:t>Memory</a:t>
            </a:r>
          </a:p>
        </p:txBody>
      </p:sp>
      <p:sp>
        <p:nvSpPr>
          <p:cNvPr id="6" name="Rectangle 5"/>
          <p:cNvSpPr/>
          <p:nvPr/>
        </p:nvSpPr>
        <p:spPr bwMode="auto">
          <a:xfrm>
            <a:off x="1547630" y="1058862"/>
            <a:ext cx="2613207" cy="1600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ctr" anchorCtr="0"/>
          <a:lstStyle/>
          <a:p>
            <a:pPr algn="ctr" defTabSz="932406"/>
            <a:r>
              <a:rPr lang="en-US" sz="3200" spc="-102" dirty="0" smtClean="0">
                <a:gradFill>
                  <a:gsLst>
                    <a:gs pos="0">
                      <a:srgbClr val="FFFFFF"/>
                    </a:gs>
                    <a:gs pos="100000">
                      <a:srgbClr val="FFFFFF"/>
                    </a:gs>
                  </a:gsLst>
                  <a:lin ang="5400000" scaled="0"/>
                </a:gradFill>
                <a:ea typeface="Segoe UI" pitchFamily="34" charset="0"/>
                <a:cs typeface="Segoe UI" pitchFamily="34" charset="0"/>
              </a:rPr>
              <a:t>48 MB</a:t>
            </a:r>
            <a:endParaRPr lang="en-US" sz="3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1" name="Down Arrow 80"/>
          <p:cNvSpPr/>
          <p:nvPr/>
        </p:nvSpPr>
        <p:spPr bwMode="auto">
          <a:xfrm rot="2700000">
            <a:off x="4180127" y="134968"/>
            <a:ext cx="685800" cy="881257"/>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6" name="Down Arrow 75"/>
          <p:cNvSpPr/>
          <p:nvPr/>
        </p:nvSpPr>
        <p:spPr bwMode="auto">
          <a:xfrm rot="2700000">
            <a:off x="5266272" y="2487605"/>
            <a:ext cx="1075380" cy="1381870"/>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0" name="Rounded Rectangle 79"/>
          <p:cNvSpPr/>
          <p:nvPr/>
        </p:nvSpPr>
        <p:spPr bwMode="auto">
          <a:xfrm>
            <a:off x="5935209" y="1574188"/>
            <a:ext cx="1666122" cy="86412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40" tIns="91440" rIns="34294" bIns="34294" rtlCol="0" anchor="ctr" anchorCtr="0"/>
          <a:lstStyle/>
          <a:p>
            <a:pPr algn="ctr" defTabSz="932406"/>
            <a:r>
              <a:rPr lang="en-US" sz="3200" spc="-102" dirty="0" smtClean="0">
                <a:gradFill>
                  <a:gsLst>
                    <a:gs pos="0">
                      <a:srgbClr val="FFFFFF"/>
                    </a:gs>
                    <a:gs pos="100000">
                      <a:srgbClr val="FFFFFF"/>
                    </a:gs>
                  </a:gsLst>
                  <a:lin ang="5400000" scaled="0"/>
                </a:gradFill>
                <a:ea typeface="Segoe UI" pitchFamily="34" charset="0"/>
                <a:cs typeface="Segoe UI" pitchFamily="34" charset="0"/>
              </a:rPr>
              <a:t>YES!</a:t>
            </a:r>
          </a:p>
        </p:txBody>
      </p:sp>
      <p:sp>
        <p:nvSpPr>
          <p:cNvPr id="82" name="Down Arrow 81"/>
          <p:cNvSpPr/>
          <p:nvPr/>
        </p:nvSpPr>
        <p:spPr bwMode="auto">
          <a:xfrm rot="18900000">
            <a:off x="7253023" y="2533005"/>
            <a:ext cx="1075380" cy="1381870"/>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6901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Simple Parallelization</a:t>
            </a:r>
            <a:endParaRPr lang="en-US" dirty="0"/>
          </a:p>
        </p:txBody>
      </p:sp>
      <p:sp>
        <p:nvSpPr>
          <p:cNvPr id="10" name="Text Placeholder 9"/>
          <p:cNvSpPr>
            <a:spLocks noGrp="1"/>
          </p:cNvSpPr>
          <p:nvPr>
            <p:ph type="body" sz="quarter" idx="10"/>
          </p:nvPr>
        </p:nvSpPr>
        <p:spPr>
          <a:xfrm>
            <a:off x="274638" y="1516062"/>
            <a:ext cx="11887200" cy="1828800"/>
          </a:xfrm>
        </p:spPr>
        <p:txBody>
          <a:bodyPr/>
          <a:lstStyle/>
          <a:p>
            <a:pPr lvl="0">
              <a:spcBef>
                <a:spcPts val="0"/>
              </a:spcBef>
            </a:pPr>
            <a:r>
              <a:rPr lang="en-US" sz="2400" dirty="0" smtClean="0">
                <a:solidFill>
                  <a:srgbClr val="008000"/>
                </a:solidFill>
                <a:highlight>
                  <a:srgbClr val="FFFFFF"/>
                </a:highlight>
                <a:latin typeface="Consolas" panose="020B0609020204030204" pitchFamily="49" charset="0"/>
              </a:rPr>
              <a:t>// </a:t>
            </a:r>
            <a:r>
              <a:rPr lang="en-US" sz="2400" dirty="0" err="1" smtClean="0">
                <a:solidFill>
                  <a:srgbClr val="008000"/>
                </a:solidFill>
                <a:highlight>
                  <a:srgbClr val="FFFFFF"/>
                </a:highlight>
                <a:latin typeface="Consolas" panose="020B0609020204030204" pitchFamily="49" charset="0"/>
              </a:rPr>
              <a:t>add_arrays</a:t>
            </a:r>
            <a:r>
              <a:rPr lang="en-US" sz="2400" dirty="0" smtClean="0">
                <a:solidFill>
                  <a:srgbClr val="008000"/>
                </a:solidFill>
                <a:highlight>
                  <a:srgbClr val="FFFFFF"/>
                </a:highlight>
                <a:latin typeface="Consolas" panose="020B0609020204030204" pitchFamily="49" charset="0"/>
              </a:rPr>
              <a:t> is called often</a:t>
            </a:r>
            <a:endParaRPr lang="en-US" sz="2400" dirty="0" smtClean="0">
              <a:solidFill>
                <a:srgbClr val="0000FF"/>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void</a:t>
            </a:r>
            <a:r>
              <a:rPr lang="en-US" sz="2400" dirty="0" smtClean="0">
                <a:solidFill>
                  <a:srgbClr val="000000"/>
                </a:solidFill>
                <a:highlight>
                  <a:srgbClr val="FFFFFF"/>
                </a:highlight>
                <a:latin typeface="Consolas" pitchFamily="49" charset="0"/>
                <a:cs typeface="Consolas" pitchFamily="49" charset="0"/>
              </a:rPr>
              <a:t> </a:t>
            </a:r>
            <a:r>
              <a:rPr lang="en-US" sz="2400" dirty="0" err="1" smtClean="0">
                <a:solidFill>
                  <a:srgbClr val="000000"/>
                </a:solidFill>
                <a:highlight>
                  <a:srgbClr val="FFFFFF"/>
                </a:highlight>
                <a:latin typeface="Consolas" pitchFamily="49" charset="0"/>
                <a:cs typeface="Consolas" pitchFamily="49" charset="0"/>
              </a:rPr>
              <a:t>add_arrays</a:t>
            </a:r>
            <a:r>
              <a:rPr lang="en-US" sz="2400" dirty="0" smtClean="0">
                <a:solidFill>
                  <a:srgbClr val="000000"/>
                </a:solidFill>
                <a:highlight>
                  <a:srgbClr val="FFFFFF"/>
                </a:highlight>
                <a:latin typeface="Consolas" pitchFamily="49" charset="0"/>
                <a:cs typeface="Consolas" pitchFamily="49" charset="0"/>
              </a:rPr>
              <a:t>(</a:t>
            </a:r>
            <a:r>
              <a:rPr lang="en-US" sz="2400" dirty="0" smtClean="0">
                <a:solidFill>
                  <a:srgbClr val="0000FF"/>
                </a:solidFill>
                <a:highlight>
                  <a:srgbClr val="FFFFFF"/>
                </a:highlight>
                <a:latin typeface="Consolas" pitchFamily="49" charset="0"/>
                <a:cs typeface="Consolas" pitchFamily="49" charset="0"/>
              </a:rPr>
              <a:t>float</a:t>
            </a:r>
            <a:r>
              <a:rPr lang="en-US" sz="2400" dirty="0" smtClean="0">
                <a:solidFill>
                  <a:srgbClr val="000000"/>
                </a:solidFill>
                <a:highlight>
                  <a:srgbClr val="FFFFFF"/>
                </a:highlight>
                <a:latin typeface="Consolas" pitchFamily="49" charset="0"/>
                <a:cs typeface="Consolas" pitchFamily="49" charset="0"/>
              </a:rPr>
              <a:t> *A,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*B, </a:t>
            </a:r>
            <a:r>
              <a:rPr lang="en-US" sz="2400" dirty="0">
                <a:solidFill>
                  <a:srgbClr val="0000FF"/>
                </a:solidFill>
                <a:highlight>
                  <a:srgbClr val="FFFFFF"/>
                </a:highlight>
                <a:latin typeface="Consolas" pitchFamily="49" charset="0"/>
                <a:cs typeface="Consolas" pitchFamily="49" charset="0"/>
              </a:rPr>
              <a:t>float</a:t>
            </a:r>
            <a:r>
              <a:rPr lang="en-US" sz="2400" dirty="0">
                <a:solidFill>
                  <a:srgbClr val="000000"/>
                </a:solidFill>
                <a:highlight>
                  <a:srgbClr val="FFFFFF"/>
                </a:highlight>
                <a:latin typeface="Consolas" pitchFamily="49" charset="0"/>
                <a:cs typeface="Consolas" pitchFamily="49" charset="0"/>
              </a:rPr>
              <a:t> </a:t>
            </a:r>
            <a:r>
              <a:rPr lang="en-US" sz="2400" dirty="0" smtClean="0">
                <a:solidFill>
                  <a:srgbClr val="000000"/>
                </a:solidFill>
                <a:highlight>
                  <a:srgbClr val="FFFFFF"/>
                </a:highlight>
                <a:latin typeface="Consolas" pitchFamily="49" charset="0"/>
                <a:cs typeface="Consolas" pitchFamily="49" charset="0"/>
              </a:rPr>
              <a:t>*</a:t>
            </a:r>
            <a:r>
              <a:rPr lang="en-US" sz="2400" dirty="0">
                <a:solidFill>
                  <a:srgbClr val="000000"/>
                </a:solidFill>
                <a:highlight>
                  <a:srgbClr val="FFFFFF"/>
                </a:highlight>
                <a:latin typeface="Consolas" pitchFamily="49" charset="0"/>
                <a:cs typeface="Consolas" pitchFamily="49" charset="0"/>
              </a:rPr>
              <a:t>C</a:t>
            </a:r>
            <a:r>
              <a:rPr lang="en-US" sz="2400" dirty="0" smtClean="0">
                <a:solidFill>
                  <a:srgbClr val="000000"/>
                </a:solidFill>
                <a:highlight>
                  <a:srgbClr val="FFFFFF"/>
                </a:highlight>
                <a:latin typeface="Consolas" pitchFamily="49" charset="0"/>
                <a:cs typeface="Consolas" pitchFamily="49" charset="0"/>
              </a:rPr>
              <a:t>) {</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smtClean="0">
                <a:solidFill>
                  <a:srgbClr val="0000FF"/>
                </a:solidFill>
                <a:highlight>
                  <a:srgbClr val="FFFFFF"/>
                </a:highlight>
                <a:latin typeface="Consolas" pitchFamily="49" charset="0"/>
                <a:cs typeface="Consolas" pitchFamily="49" charset="0"/>
              </a:rPr>
              <a:t>   for </a:t>
            </a:r>
            <a:r>
              <a:rPr lang="en-US" sz="2400" dirty="0">
                <a:solidFill>
                  <a:srgbClr val="000000"/>
                </a:solidFill>
                <a:highlight>
                  <a:srgbClr val="FFFFFF"/>
                </a:highlight>
                <a:latin typeface="Consolas" pitchFamily="49" charset="0"/>
                <a:cs typeface="Consolas" pitchFamily="49" charset="0"/>
              </a:rPr>
              <a:t>(</a:t>
            </a:r>
            <a:r>
              <a:rPr lang="en-US" sz="2400" dirty="0" err="1">
                <a:solidFill>
                  <a:srgbClr val="0000FF"/>
                </a:solidFill>
                <a:highlight>
                  <a:srgbClr val="FFFFFF"/>
                </a:highlight>
                <a:latin typeface="Consolas" pitchFamily="49" charset="0"/>
                <a:cs typeface="Consolas" pitchFamily="49" charset="0"/>
              </a:rPr>
              <a:t>int</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=0; </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&lt;4000000</a:t>
            </a:r>
            <a:r>
              <a:rPr lang="en-US" sz="2400" dirty="0">
                <a:solidFill>
                  <a:srgbClr val="000000"/>
                </a:solidFill>
                <a:highlight>
                  <a:srgbClr val="FFFFFF"/>
                </a:highlight>
                <a:latin typeface="Consolas" pitchFamily="49" charset="0"/>
                <a:cs typeface="Consolas" pitchFamily="49" charset="0"/>
              </a:rPr>
              <a:t>; </a:t>
            </a:r>
            <a:r>
              <a:rPr lang="en-US" sz="2400" dirty="0" err="1">
                <a:solidFill>
                  <a:srgbClr val="000000"/>
                </a:solidFill>
                <a:highlight>
                  <a:srgbClr val="FFFFFF"/>
                </a:highlight>
                <a:latin typeface="Consolas" pitchFamily="49" charset="0"/>
                <a:cs typeface="Consolas" pitchFamily="49" charset="0"/>
              </a:rPr>
              <a:t>i</a:t>
            </a:r>
            <a:r>
              <a:rPr lang="en-US" sz="2400" dirty="0">
                <a:solidFill>
                  <a:srgbClr val="000000"/>
                </a:solidFill>
                <a:highlight>
                  <a:srgbClr val="FFFFFF"/>
                </a:highlight>
                <a:latin typeface="Consolas" pitchFamily="49" charset="0"/>
                <a:cs typeface="Consolas" pitchFamily="49" charset="0"/>
              </a:rPr>
              <a:t>++)</a:t>
            </a:r>
          </a:p>
          <a:p>
            <a:pPr lvl="0">
              <a:spcBef>
                <a:spcPts val="0"/>
              </a:spcBef>
            </a:pPr>
            <a:r>
              <a:rPr lang="en-US" sz="2400" dirty="0" smtClean="0">
                <a:solidFill>
                  <a:srgbClr val="000000"/>
                </a:solidFill>
                <a:highlight>
                  <a:srgbClr val="FFFFFF"/>
                </a:highlight>
                <a:latin typeface="Consolas" pitchFamily="49" charset="0"/>
                <a:cs typeface="Consolas" pitchFamily="49" charset="0"/>
              </a:rPr>
              <a:t>      A[</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B[</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 + C[</a:t>
            </a:r>
            <a:r>
              <a:rPr lang="en-US" sz="2400" dirty="0" err="1" smtClean="0">
                <a:solidFill>
                  <a:srgbClr val="000000"/>
                </a:solidFill>
                <a:highlight>
                  <a:srgbClr val="FFFFFF"/>
                </a:highlight>
                <a:latin typeface="Consolas" pitchFamily="49" charset="0"/>
                <a:cs typeface="Consolas" pitchFamily="49" charset="0"/>
              </a:rPr>
              <a:t>i</a:t>
            </a:r>
            <a:r>
              <a:rPr lang="en-US" sz="2400" dirty="0" smtClean="0">
                <a:solidFill>
                  <a:srgbClr val="000000"/>
                </a:solidFill>
                <a:highlight>
                  <a:srgbClr val="FFFFFF"/>
                </a:highlight>
                <a:latin typeface="Consolas" pitchFamily="49" charset="0"/>
                <a:cs typeface="Consolas" pitchFamily="49" charset="0"/>
              </a:rPr>
              <a:t>];</a:t>
            </a:r>
            <a:endParaRPr lang="en-US" sz="2400" dirty="0">
              <a:solidFill>
                <a:srgbClr val="000000"/>
              </a:solidFill>
              <a:highlight>
                <a:srgbClr val="FFFFFF"/>
              </a:highlight>
              <a:latin typeface="Consolas" pitchFamily="49" charset="0"/>
              <a:cs typeface="Consolas" pitchFamily="49" charset="0"/>
            </a:endParaRPr>
          </a:p>
          <a:p>
            <a:pPr lvl="0">
              <a:spcBef>
                <a:spcPts val="0"/>
              </a:spcBef>
            </a:pPr>
            <a:r>
              <a:rPr lang="en-US" sz="2400" dirty="0">
                <a:solidFill>
                  <a:srgbClr val="000000"/>
                </a:solidFill>
                <a:highlight>
                  <a:srgbClr val="FFFFFF"/>
                </a:highlight>
                <a:latin typeface="Consolas" pitchFamily="49" charset="0"/>
                <a:cs typeface="Consolas" pitchFamily="49" charset="0"/>
              </a:rPr>
              <a:t>}</a:t>
            </a:r>
          </a:p>
        </p:txBody>
      </p:sp>
      <p:sp>
        <p:nvSpPr>
          <p:cNvPr id="35" name="Text Placeholder 9"/>
          <p:cNvSpPr txBox="1">
            <a:spLocks/>
          </p:cNvSpPr>
          <p:nvPr/>
        </p:nvSpPr>
        <p:spPr>
          <a:xfrm>
            <a:off x="274638" y="3623386"/>
            <a:ext cx="11887200" cy="3150476"/>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gradFill>
                <a:gsLst>
                  <a:gs pos="66981">
                    <a:srgbClr val="000000">
                      <a:lumMod val="75000"/>
                      <a:lumOff val="25000"/>
                    </a:srgbClr>
                  </a:gs>
                  <a:gs pos="0">
                    <a:srgbClr val="000000">
                      <a:lumMod val="75000"/>
                      <a:lumOff val="25000"/>
                    </a:srgbClr>
                  </a:gs>
                </a:gsLst>
                <a:lin ang="5400000" scaled="0"/>
              </a:gradFill>
            </a:endParaRPr>
          </a:p>
        </p:txBody>
      </p:sp>
      <p:graphicFrame>
        <p:nvGraphicFramePr>
          <p:cNvPr id="2" name="Table 1"/>
          <p:cNvGraphicFramePr>
            <a:graphicFrameLocks noGrp="1"/>
          </p:cNvGraphicFramePr>
          <p:nvPr>
            <p:extLst>
              <p:ext uri="{D42A27DB-BD31-4B8C-83A1-F6EECF244321}">
                <p14:modId xmlns:p14="http://schemas.microsoft.com/office/powerpoint/2010/main" val="1121940667"/>
              </p:ext>
            </p:extLst>
          </p:nvPr>
        </p:nvGraphicFramePr>
        <p:xfrm>
          <a:off x="2789237" y="3725862"/>
          <a:ext cx="5888574" cy="2440106"/>
        </p:xfrm>
        <a:graphic>
          <a:graphicData uri="http://schemas.openxmlformats.org/drawingml/2006/table">
            <a:tbl>
              <a:tblPr firstRow="1" bandRow="1">
                <a:tableStyleId>{9DCAF9ED-07DC-4A11-8D7F-57B35C25682E}</a:tableStyleId>
              </a:tblPr>
              <a:tblGrid>
                <a:gridCol w="1955984"/>
                <a:gridCol w="1966295"/>
                <a:gridCol w="1966295"/>
              </a:tblGrid>
              <a:tr h="590947">
                <a:tc>
                  <a:txBody>
                    <a:bodyPr/>
                    <a:lstStyle/>
                    <a:p>
                      <a:pPr algn="ctr"/>
                      <a:r>
                        <a:rPr lang="en-US" sz="2400" dirty="0" smtClean="0">
                          <a:solidFill>
                            <a:schemeClr val="bg1"/>
                          </a:solidFill>
                        </a:rPr>
                        <a:t>Number of Cores</a:t>
                      </a:r>
                      <a:endParaRPr lang="en-US" sz="2400" b="1" dirty="0">
                        <a:solidFill>
                          <a:schemeClr val="bg1"/>
                        </a:solidFill>
                        <a:latin typeface="+mn-lt"/>
                      </a:endParaRPr>
                    </a:p>
                  </a:txBody>
                  <a:tcPr marT="0" marB="0" anchor="ctr"/>
                </a:tc>
                <a:tc>
                  <a:txBody>
                    <a:bodyPr/>
                    <a:lstStyle/>
                    <a:p>
                      <a:pPr algn="ctr"/>
                      <a:r>
                        <a:rPr lang="en-US" sz="2400" b="1" dirty="0" smtClean="0">
                          <a:solidFill>
                            <a:schemeClr val="bg1"/>
                          </a:solidFill>
                          <a:latin typeface="+mn-lt"/>
                        </a:rPr>
                        <a:t>L3 Cache Available</a:t>
                      </a:r>
                      <a:endParaRPr lang="en-US" sz="2400" b="1" dirty="0">
                        <a:solidFill>
                          <a:schemeClr val="bg1"/>
                        </a:solidFill>
                        <a:latin typeface="+mn-lt"/>
                      </a:endParaRPr>
                    </a:p>
                  </a:txBody>
                  <a:tcPr marT="0" marB="0" anchor="ctr"/>
                </a:tc>
                <a:tc>
                  <a:txBody>
                    <a:bodyPr/>
                    <a:lstStyle/>
                    <a:p>
                      <a:pPr algn="ctr"/>
                      <a:r>
                        <a:rPr lang="en-US" sz="2400" dirty="0" smtClean="0">
                          <a:solidFill>
                            <a:schemeClr val="bg1"/>
                          </a:solidFill>
                        </a:rPr>
                        <a:t>Speedup</a:t>
                      </a:r>
                      <a:endParaRPr lang="en-US" sz="2400" b="1" dirty="0">
                        <a:solidFill>
                          <a:schemeClr val="bg1"/>
                        </a:solidFill>
                        <a:latin typeface="+mn-lt"/>
                      </a:endParaRPr>
                    </a:p>
                  </a:txBody>
                  <a:tcPr marT="0" marB="0" anchor="ctr"/>
                </a:tc>
              </a:tr>
              <a:tr h="519013">
                <a:tc>
                  <a:txBody>
                    <a:bodyPr/>
                    <a:lstStyle/>
                    <a:p>
                      <a:pPr algn="ctr"/>
                      <a:r>
                        <a:rPr lang="en-US" sz="2800" dirty="0" smtClean="0"/>
                        <a:t>5</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r>
                        <a:rPr lang="en-US" sz="2800" dirty="0" smtClean="0">
                          <a:gradFill>
                            <a:gsLst>
                              <a:gs pos="66981">
                                <a:schemeClr val="tx1">
                                  <a:lumMod val="75000"/>
                                  <a:lumOff val="25000"/>
                                </a:schemeClr>
                              </a:gs>
                              <a:gs pos="0">
                                <a:schemeClr val="tx1">
                                  <a:lumMod val="75000"/>
                                  <a:lumOff val="25000"/>
                                </a:schemeClr>
                              </a:gs>
                            </a:gsLst>
                            <a:lin ang="5400000" scaled="0"/>
                          </a:gradFill>
                        </a:rPr>
                        <a:t>30 MB</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r>
                        <a:rPr lang="en-US" sz="2800" dirty="0" smtClean="0">
                          <a:solidFill>
                            <a:srgbClr val="FF0000"/>
                          </a:solidFill>
                        </a:rPr>
                        <a:t>1.6x</a:t>
                      </a:r>
                      <a:endParaRPr lang="en-US" sz="2800" dirty="0">
                        <a:solidFill>
                          <a:srgbClr val="FF0000"/>
                        </a:solidFill>
                      </a:endParaRPr>
                    </a:p>
                  </a:txBody>
                  <a:tcPr marT="0" marB="0" anchor="ctr"/>
                </a:tc>
              </a:tr>
              <a:tr h="519013">
                <a:tc>
                  <a:txBody>
                    <a:bodyPr/>
                    <a:lstStyle/>
                    <a:p>
                      <a:pPr algn="ctr"/>
                      <a:r>
                        <a:rPr lang="en-US" sz="2800" dirty="0" smtClean="0"/>
                        <a:t>10</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r>
                        <a:rPr lang="en-US" sz="2800" dirty="0" smtClean="0">
                          <a:gradFill>
                            <a:gsLst>
                              <a:gs pos="66981">
                                <a:schemeClr val="tx1">
                                  <a:lumMod val="75000"/>
                                  <a:lumOff val="25000"/>
                                </a:schemeClr>
                              </a:gs>
                              <a:gs pos="0">
                                <a:schemeClr val="tx1">
                                  <a:lumMod val="75000"/>
                                  <a:lumOff val="25000"/>
                                </a:schemeClr>
                              </a:gs>
                            </a:gsLst>
                            <a:lin ang="5400000" scaled="0"/>
                          </a:gradFill>
                        </a:rPr>
                        <a:t>30 MB</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r>
                        <a:rPr lang="en-US" sz="2800" dirty="0" smtClean="0">
                          <a:solidFill>
                            <a:srgbClr val="FF0000"/>
                          </a:solidFill>
                        </a:rPr>
                        <a:t>2.4x</a:t>
                      </a:r>
                      <a:endParaRPr lang="en-US" sz="2800" dirty="0">
                        <a:solidFill>
                          <a:srgbClr val="FF0000"/>
                        </a:solidFill>
                      </a:endParaRPr>
                    </a:p>
                  </a:txBody>
                  <a:tcPr marT="0" marB="0" anchor="ctr"/>
                </a:tc>
              </a:tr>
              <a:tr h="519013">
                <a:tc>
                  <a:txBody>
                    <a:bodyPr/>
                    <a:lstStyle/>
                    <a:p>
                      <a:pPr algn="ctr"/>
                      <a:r>
                        <a:rPr lang="en-US" sz="2800" dirty="0" smtClean="0"/>
                        <a:t>20</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r>
                        <a:rPr lang="en-US" sz="2800" dirty="0" smtClean="0">
                          <a:gradFill>
                            <a:gsLst>
                              <a:gs pos="66981">
                                <a:schemeClr val="tx1">
                                  <a:lumMod val="75000"/>
                                  <a:lumOff val="25000"/>
                                </a:schemeClr>
                              </a:gs>
                              <a:gs pos="0">
                                <a:schemeClr val="tx1">
                                  <a:lumMod val="75000"/>
                                  <a:lumOff val="25000"/>
                                </a:schemeClr>
                              </a:gs>
                            </a:gsLst>
                            <a:lin ang="5400000" scaled="0"/>
                          </a:gradFill>
                        </a:rPr>
                        <a:t>60 MB</a:t>
                      </a:r>
                      <a:endParaRPr lang="en-US" sz="28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pPr algn="ctr"/>
                      <a:r>
                        <a:rPr lang="en-US" sz="4400" b="1" dirty="0" smtClean="0">
                          <a:solidFill>
                            <a:schemeClr val="accent4"/>
                          </a:solidFill>
                        </a:rPr>
                        <a:t>18x</a:t>
                      </a:r>
                      <a:endParaRPr lang="en-US" sz="4400" b="1" dirty="0">
                        <a:solidFill>
                          <a:schemeClr val="accent4"/>
                        </a:solidFill>
                      </a:endParaRPr>
                    </a:p>
                  </a:txBody>
                  <a:tcPr marT="0" marB="0" anchor="ctr"/>
                </a:tc>
              </a:tr>
            </a:tbl>
          </a:graphicData>
        </a:graphic>
      </p:graphicFrame>
      <p:sp>
        <p:nvSpPr>
          <p:cNvPr id="7" name="Rounded Rectangle 6"/>
          <p:cNvSpPr/>
          <p:nvPr/>
        </p:nvSpPr>
        <p:spPr bwMode="auto">
          <a:xfrm>
            <a:off x="6370637" y="1744662"/>
            <a:ext cx="5105400" cy="1371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40" tIns="91440" rIns="34294" bIns="34294" rtlCol="0" anchor="t" anchorCtr="0"/>
          <a:lstStyle/>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Focusing on memory</a:t>
            </a:r>
          </a:p>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Many-core speedup!</a:t>
            </a:r>
            <a:endParaRPr lang="en-US" sz="3200" b="1"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4008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4038599"/>
          </a:xfrm>
        </p:spPr>
        <p:txBody>
          <a:bodyPr/>
          <a:lstStyle/>
          <a:p>
            <a:r>
              <a:rPr lang="en-US" b="1" dirty="0" smtClean="0">
                <a:solidFill>
                  <a:schemeClr val="accent5"/>
                </a:solidFill>
              </a:rPr>
              <a:t>Performance Win:</a:t>
            </a:r>
            <a:r>
              <a:rPr lang="en-US" b="1" dirty="0" smtClean="0"/>
              <a:t> </a:t>
            </a:r>
            <a:r>
              <a:rPr lang="en-US" dirty="0" smtClean="0"/>
              <a:t>Keep your data close, and watch your access patterns. </a:t>
            </a:r>
            <a:endParaRPr lang="en-US" dirty="0"/>
          </a:p>
        </p:txBody>
      </p:sp>
    </p:spTree>
    <p:extLst>
      <p:ext uri="{BB962C8B-B14F-4D97-AF65-F5344CB8AC3E}">
        <p14:creationId xmlns:p14="http://schemas.microsoft.com/office/powerpoint/2010/main" val="197709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4038599"/>
          </a:xfrm>
        </p:spPr>
        <p:txBody>
          <a:bodyPr/>
          <a:lstStyle/>
          <a:p>
            <a:r>
              <a:rPr lang="en-US" b="1" dirty="0" smtClean="0">
                <a:solidFill>
                  <a:schemeClr val="accent5"/>
                </a:solidFill>
              </a:rPr>
              <a:t>Performance Win:</a:t>
            </a:r>
            <a:r>
              <a:rPr lang="en-US" b="1" dirty="0" smtClean="0"/>
              <a:t> </a:t>
            </a:r>
            <a:r>
              <a:rPr lang="en-US" dirty="0" smtClean="0"/>
              <a:t>Keep your data close, and watch your access patterns. </a:t>
            </a:r>
            <a:r>
              <a:rPr lang="en-US" dirty="0" smtClean="0">
                <a:solidFill>
                  <a:schemeClr val="accent5"/>
                </a:solidFill>
              </a:rPr>
              <a:t>Especially when multithreading I/O bound code</a:t>
            </a:r>
            <a:endParaRPr lang="en-US" dirty="0">
              <a:solidFill>
                <a:schemeClr val="accent5"/>
              </a:solidFill>
            </a:endParaRPr>
          </a:p>
        </p:txBody>
      </p:sp>
    </p:spTree>
    <p:extLst>
      <p:ext uri="{BB962C8B-B14F-4D97-AF65-F5344CB8AC3E}">
        <p14:creationId xmlns:p14="http://schemas.microsoft.com/office/powerpoint/2010/main" val="73685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4038599"/>
          </a:xfrm>
        </p:spPr>
        <p:txBody>
          <a:bodyPr/>
          <a:lstStyle/>
          <a:p>
            <a:r>
              <a:rPr lang="en-US" b="1" dirty="0" smtClean="0">
                <a:solidFill>
                  <a:schemeClr val="accent5"/>
                </a:solidFill>
              </a:rPr>
              <a:t>Question:</a:t>
            </a:r>
            <a:r>
              <a:rPr lang="en-US" b="1" dirty="0" smtClean="0"/>
              <a:t> </a:t>
            </a:r>
            <a:r>
              <a:rPr lang="en-US" dirty="0"/>
              <a:t>do less instructions yield faster </a:t>
            </a:r>
            <a:r>
              <a:rPr lang="en-US" dirty="0" smtClean="0"/>
              <a:t>code?</a:t>
            </a:r>
            <a:endParaRPr lang="en-US" dirty="0"/>
          </a:p>
        </p:txBody>
      </p:sp>
    </p:spTree>
    <p:extLst>
      <p:ext uri="{BB962C8B-B14F-4D97-AF65-F5344CB8AC3E}">
        <p14:creationId xmlns:p14="http://schemas.microsoft.com/office/powerpoint/2010/main" val="345159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Cache overview</a:t>
            </a:r>
          </a:p>
          <a:p>
            <a:r>
              <a:rPr lang="en-US" dirty="0" smtClean="0"/>
              <a:t>Data access pattern</a:t>
            </a:r>
          </a:p>
          <a:p>
            <a:r>
              <a:rPr lang="en-US" dirty="0" smtClean="0"/>
              <a:t>Multi-core effects</a:t>
            </a:r>
          </a:p>
          <a:p>
            <a:r>
              <a:rPr lang="en-US" b="1" dirty="0" smtClean="0">
                <a:solidFill>
                  <a:schemeClr val="accent5"/>
                </a:solidFill>
              </a:rPr>
              <a:t>Vector code</a:t>
            </a:r>
          </a:p>
          <a:p>
            <a:r>
              <a:rPr lang="en-US" dirty="0" smtClean="0"/>
              <a:t>Alignment</a:t>
            </a:r>
          </a:p>
          <a:p>
            <a:r>
              <a:rPr lang="en-US" dirty="0" smtClean="0"/>
              <a:t>Interesting edge cases</a:t>
            </a:r>
          </a:p>
          <a:p>
            <a:r>
              <a:rPr lang="en-US" dirty="0" smtClean="0"/>
              <a:t>Recap &amp; resources</a:t>
            </a:r>
          </a:p>
        </p:txBody>
      </p:sp>
    </p:spTree>
    <p:extLst>
      <p:ext uri="{BB962C8B-B14F-4D97-AF65-F5344CB8AC3E}">
        <p14:creationId xmlns:p14="http://schemas.microsoft.com/office/powerpoint/2010/main" val="34165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a:p>
          <a:p>
            <a:endParaRPr lang="en-US" dirty="0"/>
          </a:p>
        </p:txBody>
      </p:sp>
      <p:pic>
        <p:nvPicPr>
          <p:cNvPr id="15" name="nbod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13037" y="601662"/>
            <a:ext cx="9131819" cy="5707063"/>
          </a:xfrm>
          <a:prstGeom prst="rect">
            <a:avLst/>
          </a:prstGeom>
        </p:spPr>
      </p:pic>
    </p:spTree>
    <p:extLst>
      <p:ext uri="{BB962C8B-B14F-4D97-AF65-F5344CB8AC3E}">
        <p14:creationId xmlns:p14="http://schemas.microsoft.com/office/powerpoint/2010/main" val="24839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vol="80000">
                <p:cTn id="7" fill="hold" display="0">
                  <p:stCondLst>
                    <p:cond delay="indefinite"/>
                  </p:stCondLst>
                </p:cTn>
                <p:tgtEl>
                  <p:spTgt spid="1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6037" y="1363662"/>
                <a:ext cx="12268200" cy="1508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𝐹</m:t>
                          </m:r>
                        </m:e>
                      </m:acc>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sSub>
                        <m:sSubPr>
                          <m:ctrlP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m:t>
                          </m:r>
                        </m:e>
                        <m:sub>
                          <m: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m:t>
                          </m:r>
                        </m:sub>
                      </m:sSub>
                      <m:acc>
                        <m:accPr>
                          <m:chr m:val="⃗"/>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𝐺</m:t>
                          </m:r>
                          <m:sSub>
                            <m:sSubPr>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m:t>
                              </m:r>
                            </m:e>
                            <m:sub>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m:t>
                              </m:r>
                            </m:sub>
                          </m:sSub>
                          <m:sSub>
                            <m:sSubPr>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m:t>
                              </m:r>
                            </m:e>
                            <m:sub>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2</m:t>
                              </m:r>
                            </m:sub>
                          </m:sSub>
                        </m:num>
                        <m:den>
                          <m:sSup>
                            <m:sSupPr>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2</m:t>
                              </m:r>
                            </m:sup>
                          </m:sSup>
                        </m:den>
                      </m:f>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48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6037" y="1363662"/>
                <a:ext cx="12268200" cy="150849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3979786"/>
                <a:ext cx="12436475" cy="13858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𝑚𝑎𝑠𝑠</m:t>
                          </m:r>
                        </m:num>
                        <m:den>
                          <m:sSup>
                            <m:sSupPr>
                              <m:ctrlP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3</m:t>
                              </m:r>
                            </m:sup>
                          </m:sSup>
                        </m:den>
                      </m:f>
                      <m: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48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48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48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3979786"/>
                <a:ext cx="12436475" cy="138589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47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7437" y="144462"/>
            <a:ext cx="9372600" cy="6475412"/>
          </a:xfrm>
        </p:spPr>
        <p:txBody>
          <a:bodyPr/>
          <a:lstStyle/>
          <a:p>
            <a:r>
              <a:rPr lang="en-US" sz="2400" dirty="0" err="1" smtClean="0">
                <a:solidFill>
                  <a:srgbClr val="0000FF"/>
                </a:solidFill>
                <a:highlight>
                  <a:srgbClr val="FFFFFF"/>
                </a:highlight>
                <a:latin typeface="Consolas" panose="020B0609020204030204" pitchFamily="49" charset="0"/>
              </a:rPr>
              <a:t>struct</a:t>
            </a:r>
            <a:r>
              <a:rPr lang="en-US" sz="2400" dirty="0" smtClean="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Particle</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float_3</a:t>
            </a:r>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pos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float_3</a:t>
            </a:r>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vel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float_3</a:t>
            </a:r>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acc</a:t>
            </a:r>
            <a:r>
              <a:rPr lang="en-US" sz="2400" dirty="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2B91AF"/>
                </a:solidFill>
                <a:highlight>
                  <a:srgbClr val="FFFFFF"/>
                </a:highlight>
                <a:latin typeface="Consolas" panose="020B0609020204030204" pitchFamily="49" charset="0"/>
              </a:rPr>
              <a:t>Particle </a:t>
            </a:r>
            <a:r>
              <a:rPr lang="en-US" sz="2400" dirty="0" smtClean="0">
                <a:solidFill>
                  <a:srgbClr val="808080"/>
                </a:solidFill>
                <a:highlight>
                  <a:srgbClr val="FFFFFF"/>
                </a:highlight>
                <a:latin typeface="Consolas" panose="020B0609020204030204" pitchFamily="49" charset="0"/>
              </a:rPr>
              <a:t>particles</a:t>
            </a:r>
            <a:r>
              <a:rPr lang="en-US" sz="2400" dirty="0" smtClean="0">
                <a:solidFill>
                  <a:srgbClr val="000000"/>
                </a:solidFill>
                <a:highlight>
                  <a:srgbClr val="FFFFFF"/>
                </a:highlight>
                <a:latin typeface="Consolas" panose="020B0609020204030204" pitchFamily="49" charset="0"/>
              </a:rPr>
              <a:t>[4096];</a:t>
            </a:r>
            <a:endParaRPr lang="en-US" sz="2400" dirty="0" smtClean="0">
              <a:solidFill>
                <a:srgbClr val="000000"/>
              </a:solidFill>
              <a:highlight>
                <a:srgbClr val="FFFFFF"/>
              </a:highlight>
              <a:latin typeface="Consolas" pitchFamily="49" charset="0"/>
              <a:cs typeface="Consolas" pitchFamily="49" charset="0"/>
            </a:endParaRPr>
          </a:p>
        </p:txBody>
      </p:sp>
      <p:grpSp>
        <p:nvGrpSpPr>
          <p:cNvPr id="99" name="Group 98"/>
          <p:cNvGrpSpPr/>
          <p:nvPr/>
        </p:nvGrpSpPr>
        <p:grpSpPr>
          <a:xfrm>
            <a:off x="274637" y="5621864"/>
            <a:ext cx="11755438" cy="612753"/>
            <a:chOff x="274637" y="5621864"/>
            <a:chExt cx="11755438" cy="612753"/>
          </a:xfrm>
        </p:grpSpPr>
        <p:sp>
          <p:nvSpPr>
            <p:cNvPr id="6" name="Rectangle 5"/>
            <p:cNvSpPr/>
            <p:nvPr/>
          </p:nvSpPr>
          <p:spPr>
            <a:xfrm>
              <a:off x="274637" y="5741998"/>
              <a:ext cx="1447800"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Particles:</a:t>
              </a:r>
              <a:endParaRPr lang="en-US" dirty="0">
                <a:solidFill>
                  <a:srgbClr val="000000"/>
                </a:solidFill>
              </a:endParaRPr>
            </a:p>
          </p:txBody>
        </p:sp>
        <p:sp>
          <p:nvSpPr>
            <p:cNvPr id="8" name="Rectangle 7"/>
            <p:cNvSpPr/>
            <p:nvPr/>
          </p:nvSpPr>
          <p:spPr bwMode="auto">
            <a:xfrm>
              <a:off x="1722437" y="5625017"/>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1874837" y="5625017"/>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2027237" y="5625017"/>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2179637" y="5625017"/>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2332037" y="5625017"/>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2484437" y="5625017"/>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2636837" y="5625017"/>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2789237" y="5625017"/>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2941637" y="5625017"/>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3094037" y="5621864"/>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3246437" y="5621864"/>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3398837" y="5621864"/>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3551237" y="5621864"/>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3703637" y="5621864"/>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3856037" y="5621864"/>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008437" y="5621864"/>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160837" y="5621864"/>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4313237" y="5621864"/>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4465637" y="5625017"/>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4618037" y="5625017"/>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4770437" y="5625017"/>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4922837" y="5625017"/>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5075237" y="5625017"/>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5227637" y="5625017"/>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380037" y="5625017"/>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5532437" y="5625017"/>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5684837" y="5625017"/>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5837237" y="5625017"/>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5989637" y="5625017"/>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6142037" y="5625017"/>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6294437" y="5625017"/>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6446837" y="5625017"/>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6599237" y="5625017"/>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6751637" y="5625017"/>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6904037" y="5625017"/>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7056437" y="5625017"/>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7208837" y="5625017"/>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7361237" y="5625017"/>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7513637" y="5625017"/>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7666037" y="5625017"/>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7818437" y="5625017"/>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7970837" y="5625017"/>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8123237" y="5625017"/>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8275637" y="5625017"/>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8428037" y="5625017"/>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8580437" y="5625017"/>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8732837" y="5625017"/>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8885237" y="5625017"/>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9037637" y="5625017"/>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9190037" y="5625017"/>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9342437" y="5625017"/>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9494837" y="5625017"/>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9647237" y="5625017"/>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9799637" y="5625017"/>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9952037" y="5625017"/>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0104437" y="5625017"/>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10256837" y="5625017"/>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10409237" y="5625017"/>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0561637" y="5625017"/>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10714037" y="5625017"/>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0866437" y="5625017"/>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11018837" y="5625017"/>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11171237" y="5625017"/>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a:xfrm>
              <a:off x="11382375" y="5734060"/>
              <a:ext cx="647700"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a:t>
              </a:r>
              <a:endParaRPr lang="en-US" dirty="0">
                <a:solidFill>
                  <a:srgbClr val="000000"/>
                </a:solidFill>
              </a:endParaRPr>
            </a:p>
          </p:txBody>
        </p:sp>
      </p:grpSp>
      <p:grpSp>
        <p:nvGrpSpPr>
          <p:cNvPr id="9" name="Group 8"/>
          <p:cNvGrpSpPr/>
          <p:nvPr/>
        </p:nvGrpSpPr>
        <p:grpSpPr>
          <a:xfrm>
            <a:off x="3080678" y="3344862"/>
            <a:ext cx="4155940" cy="2277002"/>
            <a:chOff x="3080678" y="3344862"/>
            <a:chExt cx="4155940" cy="2277002"/>
          </a:xfrm>
        </p:grpSpPr>
        <p:sp>
          <p:nvSpPr>
            <p:cNvPr id="76" name="Rectangle 75"/>
            <p:cNvSpPr/>
            <p:nvPr/>
          </p:nvSpPr>
          <p:spPr bwMode="auto">
            <a:xfrm>
              <a:off x="3095625" y="3872417"/>
              <a:ext cx="457200" cy="9144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600" b="1" spc="-102" dirty="0" smtClean="0">
                  <a:ln w="12700">
                    <a:solidFill>
                      <a:srgbClr val="000000"/>
                    </a:solidFill>
                  </a:ln>
                  <a:solidFill>
                    <a:srgbClr val="FFFFFF"/>
                  </a:solidFill>
                  <a:ea typeface="Segoe UI" pitchFamily="34" charset="0"/>
                  <a:cs typeface="Segoe UI" pitchFamily="34" charset="0"/>
                </a:rPr>
                <a:t>x</a:t>
              </a:r>
              <a:endParaRPr lang="en-US" sz="3600" b="1" spc="-102" dirty="0">
                <a:ln w="12700">
                  <a:solidFill>
                    <a:srgbClr val="000000"/>
                  </a:solidFill>
                </a:ln>
                <a:solidFill>
                  <a:srgbClr val="FFFFFF"/>
                </a:solidFill>
                <a:ea typeface="Segoe UI" pitchFamily="34" charset="0"/>
                <a:cs typeface="Segoe UI" pitchFamily="34" charset="0"/>
              </a:endParaRPr>
            </a:p>
          </p:txBody>
        </p:sp>
        <p:sp>
          <p:nvSpPr>
            <p:cNvPr id="77" name="Rectangle 76"/>
            <p:cNvSpPr/>
            <p:nvPr/>
          </p:nvSpPr>
          <p:spPr bwMode="auto">
            <a:xfrm>
              <a:off x="3552825" y="3872417"/>
              <a:ext cx="457200" cy="9144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600" b="1" spc="-102" dirty="0" smtClean="0">
                  <a:ln w="12700">
                    <a:solidFill>
                      <a:srgbClr val="000000"/>
                    </a:solidFill>
                  </a:ln>
                  <a:solidFill>
                    <a:srgbClr val="FFFFFF"/>
                  </a:solidFill>
                  <a:ea typeface="Segoe UI" pitchFamily="34" charset="0"/>
                  <a:cs typeface="Segoe UI" pitchFamily="34" charset="0"/>
                </a:rPr>
                <a:t>y</a:t>
              </a:r>
              <a:endParaRPr lang="en-US" sz="3600" b="1" spc="-102" dirty="0">
                <a:ln w="12700">
                  <a:solidFill>
                    <a:srgbClr val="000000"/>
                  </a:solidFill>
                </a:ln>
                <a:solidFill>
                  <a:srgbClr val="FFFFFF"/>
                </a:solidFill>
                <a:ea typeface="Segoe UI" pitchFamily="34" charset="0"/>
                <a:cs typeface="Segoe UI" pitchFamily="34" charset="0"/>
              </a:endParaRPr>
            </a:p>
          </p:txBody>
        </p:sp>
        <p:sp>
          <p:nvSpPr>
            <p:cNvPr id="78" name="Rectangle 77"/>
            <p:cNvSpPr/>
            <p:nvPr/>
          </p:nvSpPr>
          <p:spPr bwMode="auto">
            <a:xfrm>
              <a:off x="4010025" y="3872417"/>
              <a:ext cx="457200" cy="9144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600" b="1" spc="-102" dirty="0" smtClean="0">
                  <a:ln w="12700">
                    <a:solidFill>
                      <a:srgbClr val="000000"/>
                    </a:solidFill>
                  </a:ln>
                  <a:solidFill>
                    <a:srgbClr val="FFFFFF"/>
                  </a:solidFill>
                  <a:ea typeface="Segoe UI" pitchFamily="34" charset="0"/>
                  <a:cs typeface="Segoe UI" pitchFamily="34" charset="0"/>
                </a:rPr>
                <a:t>z</a:t>
              </a:r>
              <a:endParaRPr lang="en-US" sz="3600" b="1" spc="-102" dirty="0">
                <a:ln w="12700">
                  <a:solidFill>
                    <a:srgbClr val="000000"/>
                  </a:solidFill>
                </a:ln>
                <a:solidFill>
                  <a:srgbClr val="FFFFFF"/>
                </a:solidFill>
                <a:ea typeface="Segoe UI" pitchFamily="34" charset="0"/>
                <a:cs typeface="Segoe UI" pitchFamily="34" charset="0"/>
              </a:endParaRPr>
            </a:p>
          </p:txBody>
        </p:sp>
        <p:sp>
          <p:nvSpPr>
            <p:cNvPr id="79" name="Rectangle 78"/>
            <p:cNvSpPr/>
            <p:nvPr/>
          </p:nvSpPr>
          <p:spPr bwMode="auto">
            <a:xfrm>
              <a:off x="4467225" y="3872417"/>
              <a:ext cx="457200" cy="9144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600" b="1" spc="-102" dirty="0" smtClean="0">
                  <a:ln w="12700">
                    <a:solidFill>
                      <a:srgbClr val="000000"/>
                    </a:solidFill>
                  </a:ln>
                  <a:solidFill>
                    <a:srgbClr val="FFFFFF"/>
                  </a:solidFill>
                  <a:ea typeface="Segoe UI" pitchFamily="34" charset="0"/>
                  <a:cs typeface="Segoe UI" pitchFamily="34" charset="0"/>
                </a:rPr>
                <a:t>x</a:t>
              </a:r>
              <a:endParaRPr lang="en-US" sz="3600" b="1" spc="-102" dirty="0">
                <a:ln w="12700">
                  <a:solidFill>
                    <a:srgbClr val="000000"/>
                  </a:solidFill>
                </a:ln>
                <a:solidFill>
                  <a:srgbClr val="FFFFFF"/>
                </a:solidFill>
                <a:ea typeface="Segoe UI" pitchFamily="34" charset="0"/>
                <a:cs typeface="Segoe UI" pitchFamily="34" charset="0"/>
              </a:endParaRPr>
            </a:p>
          </p:txBody>
        </p:sp>
        <p:sp>
          <p:nvSpPr>
            <p:cNvPr id="80" name="Rectangle 79"/>
            <p:cNvSpPr/>
            <p:nvPr/>
          </p:nvSpPr>
          <p:spPr bwMode="auto">
            <a:xfrm>
              <a:off x="4924425" y="3872417"/>
              <a:ext cx="457200" cy="9144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600" b="1" spc="-102" dirty="0" smtClean="0">
                  <a:ln w="12700">
                    <a:solidFill>
                      <a:srgbClr val="000000"/>
                    </a:solidFill>
                  </a:ln>
                  <a:solidFill>
                    <a:srgbClr val="FFFFFF"/>
                  </a:solidFill>
                  <a:ea typeface="Segoe UI" pitchFamily="34" charset="0"/>
                  <a:cs typeface="Segoe UI" pitchFamily="34" charset="0"/>
                </a:rPr>
                <a:t>y</a:t>
              </a:r>
              <a:endParaRPr lang="en-US" sz="3600" b="1" spc="-102" dirty="0">
                <a:ln w="12700">
                  <a:solidFill>
                    <a:srgbClr val="000000"/>
                  </a:solidFill>
                </a:ln>
                <a:solidFill>
                  <a:srgbClr val="FFFFFF"/>
                </a:solidFill>
                <a:ea typeface="Segoe UI" pitchFamily="34" charset="0"/>
                <a:cs typeface="Segoe UI" pitchFamily="34" charset="0"/>
              </a:endParaRPr>
            </a:p>
          </p:txBody>
        </p:sp>
        <p:sp>
          <p:nvSpPr>
            <p:cNvPr id="81" name="Rectangle 80"/>
            <p:cNvSpPr/>
            <p:nvPr/>
          </p:nvSpPr>
          <p:spPr bwMode="auto">
            <a:xfrm>
              <a:off x="5381625" y="3872417"/>
              <a:ext cx="457200" cy="9144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600" b="1" spc="-102" dirty="0" smtClean="0">
                  <a:ln w="12700">
                    <a:solidFill>
                      <a:srgbClr val="000000"/>
                    </a:solidFill>
                  </a:ln>
                  <a:solidFill>
                    <a:srgbClr val="FFFFFF"/>
                  </a:solidFill>
                  <a:ea typeface="Segoe UI" pitchFamily="34" charset="0"/>
                  <a:cs typeface="Segoe UI" pitchFamily="34" charset="0"/>
                </a:rPr>
                <a:t>z</a:t>
              </a:r>
              <a:endParaRPr lang="en-US" sz="3600" b="1" spc="-102" dirty="0">
                <a:ln w="12700">
                  <a:solidFill>
                    <a:srgbClr val="000000"/>
                  </a:solidFill>
                </a:ln>
                <a:solidFill>
                  <a:srgbClr val="FFFFFF"/>
                </a:solidFill>
                <a:ea typeface="Segoe UI" pitchFamily="34" charset="0"/>
                <a:cs typeface="Segoe UI" pitchFamily="34" charset="0"/>
              </a:endParaRPr>
            </a:p>
          </p:txBody>
        </p:sp>
        <p:sp>
          <p:nvSpPr>
            <p:cNvPr id="82" name="Rectangle 81"/>
            <p:cNvSpPr/>
            <p:nvPr/>
          </p:nvSpPr>
          <p:spPr bwMode="auto">
            <a:xfrm>
              <a:off x="5838825" y="3872417"/>
              <a:ext cx="457200" cy="9144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600" b="1" spc="-102" dirty="0" smtClean="0">
                  <a:ln w="12700">
                    <a:solidFill>
                      <a:srgbClr val="000000"/>
                    </a:solidFill>
                  </a:ln>
                  <a:solidFill>
                    <a:srgbClr val="FFFFFF"/>
                  </a:solidFill>
                  <a:ea typeface="Segoe UI" pitchFamily="34" charset="0"/>
                  <a:cs typeface="Segoe UI" pitchFamily="34" charset="0"/>
                </a:rPr>
                <a:t>x</a:t>
              </a:r>
              <a:endParaRPr lang="en-US" sz="3600" b="1" spc="-102" dirty="0">
                <a:ln w="12700">
                  <a:solidFill>
                    <a:srgbClr val="000000"/>
                  </a:solidFill>
                </a:ln>
                <a:solidFill>
                  <a:srgbClr val="FFFFFF"/>
                </a:solidFill>
                <a:ea typeface="Segoe UI" pitchFamily="34" charset="0"/>
                <a:cs typeface="Segoe UI" pitchFamily="34" charset="0"/>
              </a:endParaRPr>
            </a:p>
          </p:txBody>
        </p:sp>
        <p:sp>
          <p:nvSpPr>
            <p:cNvPr id="83" name="Rectangle 82"/>
            <p:cNvSpPr/>
            <p:nvPr/>
          </p:nvSpPr>
          <p:spPr bwMode="auto">
            <a:xfrm>
              <a:off x="6296025" y="3872417"/>
              <a:ext cx="457200" cy="9144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600" b="1" spc="-102" dirty="0" smtClean="0">
                  <a:ln w="12700">
                    <a:solidFill>
                      <a:srgbClr val="000000"/>
                    </a:solidFill>
                  </a:ln>
                  <a:solidFill>
                    <a:srgbClr val="FFFFFF"/>
                  </a:solidFill>
                  <a:ea typeface="Segoe UI" pitchFamily="34" charset="0"/>
                  <a:cs typeface="Segoe UI" pitchFamily="34" charset="0"/>
                </a:rPr>
                <a:t>y</a:t>
              </a:r>
              <a:endParaRPr lang="en-US" sz="3600" b="1" spc="-102" dirty="0">
                <a:ln w="12700">
                  <a:solidFill>
                    <a:srgbClr val="000000"/>
                  </a:solidFill>
                </a:ln>
                <a:solidFill>
                  <a:srgbClr val="FFFFFF"/>
                </a:solidFill>
                <a:ea typeface="Segoe UI" pitchFamily="34" charset="0"/>
                <a:cs typeface="Segoe UI" pitchFamily="34" charset="0"/>
              </a:endParaRPr>
            </a:p>
          </p:txBody>
        </p:sp>
        <p:sp>
          <p:nvSpPr>
            <p:cNvPr id="84" name="Rectangle 83"/>
            <p:cNvSpPr/>
            <p:nvPr/>
          </p:nvSpPr>
          <p:spPr bwMode="auto">
            <a:xfrm>
              <a:off x="6753225" y="3872417"/>
              <a:ext cx="457200" cy="9144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600" b="1" spc="-102" dirty="0" smtClean="0">
                  <a:ln w="12700">
                    <a:solidFill>
                      <a:srgbClr val="000000"/>
                    </a:solidFill>
                  </a:ln>
                  <a:solidFill>
                    <a:srgbClr val="FFFFFF"/>
                  </a:solidFill>
                  <a:ea typeface="Segoe UI" pitchFamily="34" charset="0"/>
                  <a:cs typeface="Segoe UI" pitchFamily="34" charset="0"/>
                </a:rPr>
                <a:t>z</a:t>
              </a:r>
              <a:endParaRPr lang="en-US" sz="3600" b="1" spc="-102" dirty="0">
                <a:ln w="12700">
                  <a:solidFill>
                    <a:srgbClr val="000000"/>
                  </a:solidFill>
                </a:ln>
                <a:solidFill>
                  <a:srgbClr val="FFFFFF"/>
                </a:solidFill>
                <a:ea typeface="Segoe UI" pitchFamily="34" charset="0"/>
                <a:cs typeface="Segoe UI" pitchFamily="34" charset="0"/>
              </a:endParaRPr>
            </a:p>
          </p:txBody>
        </p:sp>
        <p:sp>
          <p:nvSpPr>
            <p:cNvPr id="86" name="Rectangle 85"/>
            <p:cNvSpPr/>
            <p:nvPr/>
          </p:nvSpPr>
          <p:spPr>
            <a:xfrm>
              <a:off x="3094037" y="3344862"/>
              <a:ext cx="1371600" cy="461665"/>
            </a:xfrm>
            <a:prstGeom prst="rect">
              <a:avLst/>
            </a:prstGeom>
          </p:spPr>
          <p:txBody>
            <a:bodyPr wrap="square">
              <a:spAutoFit/>
            </a:bodyPr>
            <a:lstStyle/>
            <a:p>
              <a:pPr algn="ctr"/>
              <a:r>
                <a:rPr lang="en-US" sz="2400" dirty="0" err="1" smtClean="0">
                  <a:solidFill>
                    <a:srgbClr val="000000"/>
                  </a:solidFill>
                  <a:highlight>
                    <a:srgbClr val="FFFFFF"/>
                  </a:highlight>
                  <a:latin typeface="Consolas" pitchFamily="49" charset="0"/>
                  <a:cs typeface="Consolas" pitchFamily="49" charset="0"/>
                </a:rPr>
                <a:t>pos</a:t>
              </a:r>
              <a:endParaRPr lang="en-US" sz="2400" dirty="0">
                <a:solidFill>
                  <a:srgbClr val="000000"/>
                </a:solidFill>
              </a:endParaRPr>
            </a:p>
          </p:txBody>
        </p:sp>
        <p:sp>
          <p:nvSpPr>
            <p:cNvPr id="88" name="Rectangle 87"/>
            <p:cNvSpPr/>
            <p:nvPr/>
          </p:nvSpPr>
          <p:spPr>
            <a:xfrm>
              <a:off x="4460873" y="3358140"/>
              <a:ext cx="1371600" cy="461665"/>
            </a:xfrm>
            <a:prstGeom prst="rect">
              <a:avLst/>
            </a:prstGeom>
          </p:spPr>
          <p:txBody>
            <a:bodyPr wrap="square">
              <a:spAutoFit/>
            </a:bodyPr>
            <a:lstStyle/>
            <a:p>
              <a:pPr algn="ctr"/>
              <a:r>
                <a:rPr lang="en-US" sz="2400" dirty="0" err="1" smtClean="0">
                  <a:solidFill>
                    <a:srgbClr val="000000"/>
                  </a:solidFill>
                  <a:highlight>
                    <a:srgbClr val="FFFFFF"/>
                  </a:highlight>
                  <a:latin typeface="Consolas" pitchFamily="49" charset="0"/>
                  <a:cs typeface="Consolas" pitchFamily="49" charset="0"/>
                </a:rPr>
                <a:t>vel</a:t>
              </a:r>
              <a:endParaRPr lang="en-US" sz="2400" dirty="0">
                <a:solidFill>
                  <a:srgbClr val="000000"/>
                </a:solidFill>
              </a:endParaRPr>
            </a:p>
          </p:txBody>
        </p:sp>
        <p:sp>
          <p:nvSpPr>
            <p:cNvPr id="89" name="Rectangle 88"/>
            <p:cNvSpPr/>
            <p:nvPr/>
          </p:nvSpPr>
          <p:spPr>
            <a:xfrm>
              <a:off x="5865018" y="3344862"/>
              <a:ext cx="1371600" cy="461665"/>
            </a:xfrm>
            <a:prstGeom prst="rect">
              <a:avLst/>
            </a:prstGeom>
          </p:spPr>
          <p:txBody>
            <a:bodyPr wrap="square">
              <a:spAutoFit/>
            </a:bodyPr>
            <a:lstStyle/>
            <a:p>
              <a:pPr algn="ctr"/>
              <a:r>
                <a:rPr lang="en-US" sz="2400" dirty="0" err="1" smtClean="0">
                  <a:solidFill>
                    <a:srgbClr val="000000"/>
                  </a:solidFill>
                  <a:highlight>
                    <a:srgbClr val="FFFFFF"/>
                  </a:highlight>
                  <a:latin typeface="Consolas" pitchFamily="49" charset="0"/>
                  <a:cs typeface="Consolas" pitchFamily="49" charset="0"/>
                </a:rPr>
                <a:t>acc</a:t>
              </a:r>
              <a:endParaRPr lang="en-US" sz="2400" dirty="0">
                <a:solidFill>
                  <a:srgbClr val="000000"/>
                </a:solidFill>
              </a:endParaRPr>
            </a:p>
          </p:txBody>
        </p:sp>
        <p:cxnSp>
          <p:nvCxnSpPr>
            <p:cNvPr id="93" name="Straight Connector 92"/>
            <p:cNvCxnSpPr/>
            <p:nvPr/>
          </p:nvCxnSpPr>
          <p:spPr>
            <a:xfrm>
              <a:off x="3080678" y="4783664"/>
              <a:ext cx="1423059" cy="835047"/>
            </a:xfrm>
            <a:prstGeom prst="line">
              <a:avLst/>
            </a:prstGeom>
          </p:spPr>
          <p:style>
            <a:lnRef idx="2">
              <a:schemeClr val="dk1"/>
            </a:lnRef>
            <a:fillRef idx="0">
              <a:schemeClr val="dk1"/>
            </a:fillRef>
            <a:effectRef idx="1">
              <a:schemeClr val="dk1"/>
            </a:effectRef>
            <a:fontRef idx="minor">
              <a:schemeClr val="tx1"/>
            </a:fontRef>
          </p:style>
        </p:cxnSp>
        <p:cxnSp>
          <p:nvCxnSpPr>
            <p:cNvPr id="95" name="Straight Connector 94"/>
            <p:cNvCxnSpPr/>
            <p:nvPr/>
          </p:nvCxnSpPr>
          <p:spPr>
            <a:xfrm flipH="1">
              <a:off x="5809457" y="4783664"/>
              <a:ext cx="1427161" cy="83820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51951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9237" y="144462"/>
            <a:ext cx="9372600" cy="6475412"/>
          </a:xfrm>
        </p:spPr>
        <p:txBody>
          <a:bodyPr/>
          <a:lstStyle/>
          <a:p>
            <a:r>
              <a:rPr lang="de-DE" sz="2400" dirty="0">
                <a:solidFill>
                  <a:srgbClr val="0000FF"/>
                </a:solidFill>
                <a:highlight>
                  <a:srgbClr val="FFFFFF"/>
                </a:highlight>
                <a:latin typeface="Consolas" panose="020B0609020204030204" pitchFamily="49" charset="0"/>
              </a:rPr>
              <a:t>for</a:t>
            </a:r>
            <a:r>
              <a:rPr lang="de-DE" sz="2400" dirty="0">
                <a:solidFill>
                  <a:srgbClr val="000000"/>
                </a:solidFill>
                <a:highlight>
                  <a:srgbClr val="FFFFFF"/>
                </a:highlight>
                <a:latin typeface="Consolas" panose="020B0609020204030204" pitchFamily="49" charset="0"/>
              </a:rPr>
              <a:t> (</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a:t>
            </a:r>
            <a:r>
              <a:rPr lang="de-DE" sz="2400" dirty="0" smtClean="0">
                <a:solidFill>
                  <a:srgbClr val="000000"/>
                </a:solidFill>
                <a:highlight>
                  <a:srgbClr val="FFFFFF"/>
                </a:highlight>
                <a:latin typeface="Consolas" panose="020B0609020204030204" pitchFamily="49" charset="0"/>
              </a:rPr>
              <a:t>i </a:t>
            </a:r>
            <a:r>
              <a:rPr lang="de-DE" sz="2400" dirty="0">
                <a:solidFill>
                  <a:srgbClr val="000000"/>
                </a:solidFill>
                <a:highlight>
                  <a:srgbClr val="FFFFFF"/>
                </a:highlight>
                <a:latin typeface="Consolas" panose="020B0609020204030204" pitchFamily="49" charset="0"/>
              </a:rPr>
              <a:t>= 0; </a:t>
            </a:r>
            <a:r>
              <a:rPr lang="de-DE" sz="2400" dirty="0" smtClean="0">
                <a:solidFill>
                  <a:srgbClr val="000000"/>
                </a:solidFill>
                <a:highlight>
                  <a:srgbClr val="FFFFFF"/>
                </a:highlight>
                <a:latin typeface="Consolas" panose="020B0609020204030204" pitchFamily="49" charset="0"/>
              </a:rPr>
              <a:t>i </a:t>
            </a:r>
            <a:r>
              <a:rPr lang="de-DE" sz="2400" dirty="0">
                <a:solidFill>
                  <a:srgbClr val="000000"/>
                </a:solidFill>
                <a:highlight>
                  <a:srgbClr val="FFFFFF"/>
                </a:highlight>
                <a:latin typeface="Consolas" panose="020B0609020204030204" pitchFamily="49" charset="0"/>
              </a:rPr>
              <a:t>&lt; </a:t>
            </a:r>
            <a:r>
              <a:rPr lang="de-DE" sz="2400" dirty="0" smtClean="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a:t>
            </a:r>
            <a:r>
              <a:rPr lang="de-DE" sz="2400" dirty="0" smtClean="0">
                <a:solidFill>
                  <a:srgbClr val="000000"/>
                </a:solidFill>
                <a:highlight>
                  <a:srgbClr val="FFFFFF"/>
                </a:highlight>
                <a:latin typeface="Consolas" panose="020B0609020204030204" pitchFamily="49" charset="0"/>
              </a:rPr>
              <a:t>i++) </a:t>
            </a:r>
            <a:r>
              <a:rPr lang="en-US" sz="2400" dirty="0" smtClean="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float_3</a:t>
            </a:r>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 = </a:t>
            </a:r>
            <a:r>
              <a:rPr lang="en-US" sz="2400" dirty="0" err="1" smtClean="0">
                <a:solidFill>
                  <a:srgbClr val="000000"/>
                </a:solidFill>
                <a:highlight>
                  <a:srgbClr val="FFFFFF"/>
                </a:highlight>
                <a:latin typeface="Consolas" panose="020B0609020204030204" pitchFamily="49" charset="0"/>
              </a:rPr>
              <a:t>netAccel.y</a:t>
            </a:r>
            <a:r>
              <a:rPr lang="en-US" sz="2400" dirty="0" smtClean="0">
                <a:solidFill>
                  <a:srgbClr val="000000"/>
                </a:solidFill>
                <a:highlight>
                  <a:srgbClr val="FFFFFF"/>
                </a:highlight>
                <a:latin typeface="Consolas" panose="020B0609020204030204" pitchFamily="49" charset="0"/>
              </a:rPr>
              <a:t> = </a:t>
            </a:r>
            <a:r>
              <a:rPr lang="en-US" sz="2400" dirty="0" err="1" smtClean="0">
                <a:solidFill>
                  <a:srgbClr val="000000"/>
                </a:solidFill>
                <a:highlight>
                  <a:srgbClr val="FFFFFF"/>
                </a:highlight>
                <a:latin typeface="Consolas" panose="020B0609020204030204" pitchFamily="49" charset="0"/>
              </a:rPr>
              <a:t>netAccel.z</a:t>
            </a:r>
            <a:r>
              <a:rPr lang="en-US" sz="2400" dirty="0" smtClean="0">
                <a:solidFill>
                  <a:srgbClr val="000000"/>
                </a:solidFill>
                <a:highlight>
                  <a:srgbClr val="FFFFFF"/>
                </a:highlight>
                <a:latin typeface="Consolas" panose="020B0609020204030204" pitchFamily="49" charset="0"/>
              </a:rPr>
              <a:t> = 0;</a:t>
            </a:r>
            <a:endParaRPr lang="en-US" sz="2400" dirty="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rPr>
              <a:t>   </a:t>
            </a:r>
            <a:r>
              <a:rPr lang="de-DE" sz="2400" dirty="0" smtClean="0">
                <a:solidFill>
                  <a:srgbClr val="0000FF"/>
                </a:solidFill>
                <a:highlight>
                  <a:srgbClr val="FFFFFF"/>
                </a:highlight>
                <a:latin typeface="Consolas" panose="020B0609020204030204" pitchFamily="49" charset="0"/>
              </a:rPr>
              <a:t>for</a:t>
            </a:r>
            <a:r>
              <a:rPr lang="de-DE" sz="2400" dirty="0" smtClean="0">
                <a:solidFill>
                  <a:srgbClr val="000000"/>
                </a:solidFill>
                <a:highlight>
                  <a:srgbClr val="FFFFFF"/>
                </a:highlight>
                <a:latin typeface="Consolas" panose="020B0609020204030204" pitchFamily="49" charset="0"/>
              </a:rPr>
              <a:t> </a:t>
            </a:r>
            <a:r>
              <a:rPr lang="de-DE" sz="2400" dirty="0">
                <a:solidFill>
                  <a:srgbClr val="000000"/>
                </a:solidFill>
                <a:highlight>
                  <a:srgbClr val="FFFFFF"/>
                </a:highlight>
                <a:latin typeface="Consolas" panose="020B0609020204030204" pitchFamily="49" charset="0"/>
              </a:rPr>
              <a:t>(</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j = 0; j &lt; </a:t>
            </a:r>
            <a:r>
              <a:rPr lang="de-DE" sz="2400" dirty="0" smtClean="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j</a:t>
            </a:r>
            <a:r>
              <a:rPr lang="de-DE" sz="24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p>
          <a:p>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 += ...</a:t>
            </a:r>
          </a:p>
          <a:p>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p>
          <a:p>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netAccel.z</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p>
          <a:p>
            <a:r>
              <a:rPr lang="en-US" sz="2400" dirty="0" smtClean="0">
                <a:solidFill>
                  <a:srgbClr val="000000"/>
                </a:solidFill>
                <a:highlight>
                  <a:srgbClr val="FFFFFF"/>
                </a:highlight>
                <a:latin typeface="Consolas" panose="020B0609020204030204" pitchFamily="49" charset="0"/>
              </a:rPr>
              <a:t>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smtClean="0">
                <a:solidFill>
                  <a:srgbClr val="000000"/>
                </a:solidFill>
                <a:highlight>
                  <a:srgbClr val="FFFFFF"/>
                </a:highlight>
                <a:latin typeface="Consolas" panose="020B0609020204030204" pitchFamily="49" charset="0"/>
              </a:rPr>
              <a:t>].</a:t>
            </a:r>
            <a:r>
              <a:rPr lang="en-US" sz="2400" dirty="0" err="1" smtClean="0">
                <a:solidFill>
                  <a:srgbClr val="000000"/>
                </a:solidFill>
                <a:highlight>
                  <a:srgbClr val="FFFFFF"/>
                </a:highlight>
                <a:latin typeface="Consolas" panose="020B0609020204030204" pitchFamily="49" charset="0"/>
              </a:rPr>
              <a:t>acc.x</a:t>
            </a:r>
            <a:r>
              <a:rPr lang="en-US" sz="2400" dirty="0" smtClean="0">
                <a:solidFill>
                  <a:srgbClr val="000000"/>
                </a:solidFill>
                <a:highlight>
                  <a:srgbClr val="FFFFFF"/>
                </a:highlight>
                <a:latin typeface="Consolas" panose="020B0609020204030204" pitchFamily="49" charset="0"/>
              </a:rPr>
              <a:t> +=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smtClean="0">
                <a:solidFill>
                  <a:srgbClr val="000000"/>
                </a:solidFill>
                <a:highlight>
                  <a:srgbClr val="FFFFFF"/>
                </a:highlight>
                <a:latin typeface="Consolas" panose="020B0609020204030204" pitchFamily="49" charset="0"/>
              </a:rPr>
              <a:t>].</a:t>
            </a:r>
            <a:r>
              <a:rPr lang="en-US" sz="2400" dirty="0" err="1" smtClean="0">
                <a:solidFill>
                  <a:srgbClr val="000000"/>
                </a:solidFill>
                <a:highlight>
                  <a:srgbClr val="FFFFFF"/>
                </a:highlight>
                <a:latin typeface="Consolas" panose="020B0609020204030204" pitchFamily="49" charset="0"/>
              </a:rPr>
              <a:t>acc.y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netAccel.y</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smtClean="0">
                <a:solidFill>
                  <a:srgbClr val="000000"/>
                </a:solidFill>
                <a:highlight>
                  <a:srgbClr val="FFFFFF"/>
                </a:highlight>
                <a:latin typeface="Consolas" panose="020B0609020204030204" pitchFamily="49" charset="0"/>
              </a:rPr>
              <a:t>].</a:t>
            </a:r>
            <a:r>
              <a:rPr lang="en-US" sz="2400" dirty="0" err="1" smtClean="0">
                <a:solidFill>
                  <a:srgbClr val="000000"/>
                </a:solidFill>
                <a:highlight>
                  <a:srgbClr val="FFFFFF"/>
                </a:highlight>
                <a:latin typeface="Consolas" panose="020B0609020204030204" pitchFamily="49" charset="0"/>
              </a:rPr>
              <a:t>acc.z</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netAccel.z</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8000"/>
                </a:solidFill>
                <a:highlight>
                  <a:srgbClr val="FFFFFF"/>
                </a:highlight>
                <a:latin typeface="Consolas" panose="020B0609020204030204" pitchFamily="49" charset="0"/>
              </a:rPr>
              <a:t>   // ... move the particle ...</a:t>
            </a:r>
            <a:endParaRPr lang="en-US" sz="2400" dirty="0" smtClean="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cs typeface="Consolas" pitchFamily="49" charset="0"/>
              </a:rPr>
              <a:t>}</a:t>
            </a:r>
          </a:p>
        </p:txBody>
      </p:sp>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smtClean="0"/>
          </a:p>
          <a:p>
            <a:endParaRPr lang="en-US" dirty="0" smtClean="0"/>
          </a:p>
        </p:txBody>
      </p:sp>
      <mc:AlternateContent xmlns:mc="http://schemas.openxmlformats.org/markup-compatibility/2006" xmlns:a14="http://schemas.microsoft.com/office/drawing/2010/main">
        <mc:Choice Requires="a14">
          <p:sp>
            <p:nvSpPr>
              <p:cNvPr id="5" name="TextBox 4"/>
              <p:cNvSpPr txBox="1"/>
              <p:nvPr/>
            </p:nvSpPr>
            <p:spPr>
              <a:xfrm>
                <a:off x="274637" y="1439862"/>
                <a:ext cx="2057400" cy="692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𝑚𝑎𝑠𝑠</m:t>
                          </m:r>
                        </m:num>
                        <m:den>
                          <m:sSup>
                            <m:sSup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3</m:t>
                              </m:r>
                            </m:sup>
                          </m:sSup>
                        </m:den>
                      </m:f>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24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4637" y="1439862"/>
                <a:ext cx="2057400" cy="69294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944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9237" y="144462"/>
            <a:ext cx="9372600" cy="6475412"/>
          </a:xfrm>
        </p:spPr>
        <p:txBody>
          <a:bodyPr/>
          <a:lstStyle/>
          <a:p>
            <a:r>
              <a:rPr lang="de-DE" sz="2400" dirty="0">
                <a:solidFill>
                  <a:srgbClr val="0000FF"/>
                </a:solidFill>
                <a:highlight>
                  <a:srgbClr val="FFFFFF"/>
                </a:highlight>
                <a:latin typeface="Consolas" panose="020B0609020204030204" pitchFamily="49" charset="0"/>
              </a:rPr>
              <a:t>for</a:t>
            </a:r>
            <a:r>
              <a:rPr lang="de-DE" sz="2400" dirty="0">
                <a:solidFill>
                  <a:srgbClr val="000000"/>
                </a:solidFill>
                <a:highlight>
                  <a:srgbClr val="FFFFFF"/>
                </a:highlight>
                <a:latin typeface="Consolas" panose="020B0609020204030204" pitchFamily="49" charset="0"/>
              </a:rPr>
              <a:t> (</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i = 0; i &lt; </a:t>
            </a:r>
            <a:r>
              <a:rPr lang="de-DE" sz="2400" dirty="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i++) </a:t>
            </a:r>
            <a:r>
              <a:rPr lang="en-US" sz="24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de-DE" sz="1800" dirty="0">
              <a:solidFill>
                <a:srgbClr val="0000FF"/>
              </a:solidFill>
              <a:highlight>
                <a:srgbClr val="FFFFFF"/>
              </a:highlight>
              <a:latin typeface="Consolas" panose="020B0609020204030204" pitchFamily="49" charset="0"/>
            </a:endParaRPr>
          </a:p>
          <a:p>
            <a:r>
              <a:rPr lang="de-DE" sz="2400" dirty="0" smtClean="0">
                <a:solidFill>
                  <a:srgbClr val="0000FF"/>
                </a:solidFill>
                <a:highlight>
                  <a:srgbClr val="FFFFFF"/>
                </a:highlight>
                <a:latin typeface="Consolas" panose="020B0609020204030204" pitchFamily="49" charset="0"/>
              </a:rPr>
              <a:t>   for</a:t>
            </a:r>
            <a:r>
              <a:rPr lang="de-DE" sz="2400" dirty="0" smtClean="0">
                <a:solidFill>
                  <a:srgbClr val="000000"/>
                </a:solidFill>
                <a:highlight>
                  <a:srgbClr val="FFFFFF"/>
                </a:highlight>
                <a:latin typeface="Consolas" panose="020B0609020204030204" pitchFamily="49" charset="0"/>
              </a:rPr>
              <a:t> </a:t>
            </a:r>
            <a:r>
              <a:rPr lang="de-DE" sz="2400" dirty="0">
                <a:solidFill>
                  <a:srgbClr val="000000"/>
                </a:solidFill>
                <a:highlight>
                  <a:srgbClr val="FFFFFF"/>
                </a:highlight>
                <a:latin typeface="Consolas" panose="020B0609020204030204" pitchFamily="49" charset="0"/>
              </a:rPr>
              <a:t>(</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j = 0; j &lt; </a:t>
            </a:r>
            <a:r>
              <a:rPr lang="de-DE" sz="2400" dirty="0" smtClean="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j</a:t>
            </a:r>
            <a:r>
              <a:rPr lang="de-DE" sz="24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endParaRPr lang="en-US" sz="2400" dirty="0">
              <a:solidFill>
                <a:srgbClr val="000000"/>
              </a:solidFill>
              <a:highlight>
                <a:srgbClr val="FFFFFF"/>
              </a:highlight>
              <a:latin typeface="Consolas" panose="020B0609020204030204" pitchFamily="49" charset="0"/>
            </a:endParaRPr>
          </a:p>
          <a:p>
            <a:r>
              <a:rPr lang="en-US" sz="2400" dirty="0">
                <a:solidFill>
                  <a:srgbClr val="2B91AF"/>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     float_3</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r;</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sqrt</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1.0f /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a:t>
            </a:r>
          </a:p>
          <a:p>
            <a:r>
              <a:rPr lang="en-US" sz="2400" dirty="0">
                <a:solidFill>
                  <a:srgbClr val="0000FF"/>
                </a:solidFill>
                <a:highlight>
                  <a:srgbClr val="FFFFFF"/>
                </a:highlight>
                <a:latin typeface="Consolas" panose="020B0609020204030204" pitchFamily="49" charset="0"/>
              </a:rPr>
              <a:t>      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a:solidFill>
                  <a:srgbClr val="6F008A"/>
                </a:solidFill>
                <a:highlight>
                  <a:srgbClr val="FFFFFF"/>
                </a:highlight>
                <a:latin typeface="Consolas" panose="020B0609020204030204" pitchFamily="49" charset="0"/>
              </a:rPr>
              <a:t>mass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.z</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r>
            <a:br>
              <a:rPr lang="en-US" sz="2400" dirty="0" smtClean="0">
                <a:solidFill>
                  <a:srgbClr val="000000"/>
                </a:solidFill>
                <a:highlight>
                  <a:srgbClr val="FFFFFF"/>
                </a:highlight>
                <a:latin typeface="Consolas" panose="020B0609020204030204" pitchFamily="49" charset="0"/>
              </a:rPr>
            </a:br>
            <a:r>
              <a:rPr lang="en-US" sz="2400" dirty="0" smtClean="0">
                <a:solidFill>
                  <a:srgbClr val="000000"/>
                </a:solidFill>
                <a:highlight>
                  <a:srgbClr val="FFFFFF"/>
                </a:highlight>
                <a:latin typeface="Consolas" panose="020B0609020204030204" pitchFamily="49" charset="0"/>
              </a:rPr>
              <a:t>}</a:t>
            </a:r>
          </a:p>
        </p:txBody>
      </p:sp>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smtClean="0"/>
          </a:p>
          <a:p>
            <a:endParaRPr lang="en-US" dirty="0" smtClean="0"/>
          </a:p>
        </p:txBody>
      </p:sp>
      <mc:AlternateContent xmlns:mc="http://schemas.openxmlformats.org/markup-compatibility/2006" xmlns:a14="http://schemas.microsoft.com/office/drawing/2010/main">
        <mc:Choice Requires="a14">
          <p:sp>
            <p:nvSpPr>
              <p:cNvPr id="5" name="TextBox 4"/>
              <p:cNvSpPr txBox="1"/>
              <p:nvPr/>
            </p:nvSpPr>
            <p:spPr>
              <a:xfrm>
                <a:off x="274637" y="1439862"/>
                <a:ext cx="2057400" cy="692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𝑚𝑎𝑠𝑠</m:t>
                          </m:r>
                        </m:num>
                        <m:den>
                          <m:sSup>
                            <m:sSup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3</m:t>
                              </m:r>
                            </m:sup>
                          </m:sSup>
                        </m:den>
                      </m:f>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24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4637" y="1439862"/>
                <a:ext cx="2057400" cy="69294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143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9237" y="144462"/>
            <a:ext cx="9372600" cy="6475412"/>
          </a:xfrm>
        </p:spPr>
        <p:txBody>
          <a:bodyPr/>
          <a:lstStyle/>
          <a:p>
            <a:r>
              <a:rPr lang="de-DE" sz="2400" dirty="0">
                <a:solidFill>
                  <a:srgbClr val="0000FF"/>
                </a:solidFill>
                <a:highlight>
                  <a:srgbClr val="FFFFFF"/>
                </a:highlight>
                <a:latin typeface="Consolas" panose="020B0609020204030204" pitchFamily="49" charset="0"/>
              </a:rPr>
              <a:t>for</a:t>
            </a:r>
            <a:r>
              <a:rPr lang="de-DE" sz="2400" dirty="0">
                <a:solidFill>
                  <a:srgbClr val="000000"/>
                </a:solidFill>
                <a:highlight>
                  <a:srgbClr val="FFFFFF"/>
                </a:highlight>
                <a:latin typeface="Consolas" panose="020B0609020204030204" pitchFamily="49" charset="0"/>
              </a:rPr>
              <a:t> (</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i = 0; i &lt; </a:t>
            </a:r>
            <a:r>
              <a:rPr lang="de-DE" sz="2400" dirty="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i++) </a:t>
            </a:r>
            <a:r>
              <a:rPr lang="en-US" sz="24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de-DE" sz="1800" dirty="0">
              <a:solidFill>
                <a:srgbClr val="0000FF"/>
              </a:solidFill>
              <a:highlight>
                <a:srgbClr val="FFFFFF"/>
              </a:highlight>
              <a:latin typeface="Consolas" panose="020B0609020204030204" pitchFamily="49" charset="0"/>
            </a:endParaRPr>
          </a:p>
          <a:p>
            <a:r>
              <a:rPr lang="de-DE" sz="2400" dirty="0" smtClean="0">
                <a:solidFill>
                  <a:srgbClr val="0000FF"/>
                </a:solidFill>
                <a:highlight>
                  <a:srgbClr val="FFFFFF"/>
                </a:highlight>
                <a:latin typeface="Consolas" panose="020B0609020204030204" pitchFamily="49" charset="0"/>
              </a:rPr>
              <a:t>   for</a:t>
            </a:r>
            <a:r>
              <a:rPr lang="de-DE" sz="2400" dirty="0" smtClean="0">
                <a:solidFill>
                  <a:srgbClr val="000000"/>
                </a:solidFill>
                <a:highlight>
                  <a:srgbClr val="FFFFFF"/>
                </a:highlight>
                <a:latin typeface="Consolas" panose="020B0609020204030204" pitchFamily="49" charset="0"/>
              </a:rPr>
              <a:t> </a:t>
            </a:r>
            <a:r>
              <a:rPr lang="de-DE" sz="2400" dirty="0">
                <a:solidFill>
                  <a:srgbClr val="000000"/>
                </a:solidFill>
                <a:highlight>
                  <a:srgbClr val="FFFFFF"/>
                </a:highlight>
                <a:latin typeface="Consolas" panose="020B0609020204030204" pitchFamily="49" charset="0"/>
              </a:rPr>
              <a:t>(</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j = 0; j &lt; </a:t>
            </a:r>
            <a:r>
              <a:rPr lang="de-DE" sz="2400" dirty="0" smtClean="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j</a:t>
            </a:r>
            <a:r>
              <a:rPr lang="de-DE" sz="24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endParaRPr lang="en-US" sz="2400" dirty="0">
              <a:solidFill>
                <a:srgbClr val="000000"/>
              </a:solidFill>
              <a:highlight>
                <a:srgbClr val="FFFFFF"/>
              </a:highlight>
              <a:latin typeface="Consolas" panose="020B0609020204030204" pitchFamily="49" charset="0"/>
            </a:endParaRPr>
          </a:p>
          <a:p>
            <a:r>
              <a:rPr lang="en-US" sz="2400" dirty="0">
                <a:solidFill>
                  <a:srgbClr val="2B91AF"/>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     float_3</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r;</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sqrt</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1.0f /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a:t>
            </a:r>
          </a:p>
          <a:p>
            <a:r>
              <a:rPr lang="en-US" sz="2400" dirty="0">
                <a:solidFill>
                  <a:srgbClr val="0000FF"/>
                </a:solidFill>
                <a:highlight>
                  <a:srgbClr val="FFFFFF"/>
                </a:highlight>
                <a:latin typeface="Consolas" panose="020B0609020204030204" pitchFamily="49" charset="0"/>
              </a:rPr>
              <a:t>      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a:solidFill>
                  <a:srgbClr val="6F008A"/>
                </a:solidFill>
                <a:highlight>
                  <a:srgbClr val="FFFFFF"/>
                </a:highlight>
                <a:latin typeface="Consolas" panose="020B0609020204030204" pitchFamily="49" charset="0"/>
              </a:rPr>
              <a:t>mass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.z</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r>
            <a:br>
              <a:rPr lang="en-US" sz="2400" dirty="0" smtClean="0">
                <a:solidFill>
                  <a:srgbClr val="000000"/>
                </a:solidFill>
                <a:highlight>
                  <a:srgbClr val="FFFFFF"/>
                </a:highlight>
                <a:latin typeface="Consolas" panose="020B0609020204030204" pitchFamily="49" charset="0"/>
              </a:rPr>
            </a:br>
            <a:r>
              <a:rPr lang="en-US" sz="2400" dirty="0" smtClean="0">
                <a:solidFill>
                  <a:srgbClr val="000000"/>
                </a:solidFill>
                <a:highlight>
                  <a:srgbClr val="FFFFFF"/>
                </a:highlight>
                <a:latin typeface="Consolas" panose="020B0609020204030204" pitchFamily="49" charset="0"/>
              </a:rPr>
              <a:t>}</a:t>
            </a:r>
          </a:p>
        </p:txBody>
      </p:sp>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smtClean="0"/>
          </a:p>
          <a:p>
            <a:endParaRPr lang="en-US" dirty="0" smtClean="0"/>
          </a:p>
        </p:txBody>
      </p:sp>
      <p:sp>
        <p:nvSpPr>
          <p:cNvPr id="5" name="Rectangle 4"/>
          <p:cNvSpPr/>
          <p:nvPr/>
        </p:nvSpPr>
        <p:spPr bwMode="auto">
          <a:xfrm>
            <a:off x="4884737" y="1897062"/>
            <a:ext cx="3277056" cy="1441108"/>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9286535" y="1363662"/>
            <a:ext cx="1766433"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Three loads</a:t>
            </a:r>
            <a:endParaRPr lang="en-US" sz="2400" dirty="0">
              <a:solidFill>
                <a:srgbClr val="FF8C00"/>
              </a:solidFill>
              <a:highlight>
                <a:srgbClr val="FFFFFF"/>
              </a:highlight>
              <a:cs typeface="Consolas" pitchFamily="49" charset="0"/>
            </a:endParaRPr>
          </a:p>
        </p:txBody>
      </p:sp>
      <p:sp>
        <p:nvSpPr>
          <p:cNvPr id="7" name="Down Arrow 6"/>
          <p:cNvSpPr/>
          <p:nvPr/>
        </p:nvSpPr>
        <p:spPr bwMode="auto">
          <a:xfrm rot="4258688">
            <a:off x="8639230" y="1433360"/>
            <a:ext cx="304800" cy="8989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274637" y="1439862"/>
                <a:ext cx="2057400" cy="692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𝑚𝑎𝑠𝑠</m:t>
                          </m:r>
                        </m:num>
                        <m:den>
                          <m:sSup>
                            <m:sSup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3</m:t>
                              </m:r>
                            </m:sup>
                          </m:sSup>
                        </m:den>
                      </m:f>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24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74637" y="1439862"/>
                <a:ext cx="2057400" cy="69294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455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9237" y="144462"/>
            <a:ext cx="9372600" cy="6475412"/>
          </a:xfrm>
        </p:spPr>
        <p:txBody>
          <a:bodyPr/>
          <a:lstStyle/>
          <a:p>
            <a:r>
              <a:rPr lang="de-DE" sz="2400" dirty="0">
                <a:solidFill>
                  <a:srgbClr val="0000FF"/>
                </a:solidFill>
                <a:highlight>
                  <a:srgbClr val="FFFFFF"/>
                </a:highlight>
                <a:latin typeface="Consolas" panose="020B0609020204030204" pitchFamily="49" charset="0"/>
              </a:rPr>
              <a:t>for</a:t>
            </a:r>
            <a:r>
              <a:rPr lang="de-DE" sz="2400" dirty="0">
                <a:solidFill>
                  <a:srgbClr val="000000"/>
                </a:solidFill>
                <a:highlight>
                  <a:srgbClr val="FFFFFF"/>
                </a:highlight>
                <a:latin typeface="Consolas" panose="020B0609020204030204" pitchFamily="49" charset="0"/>
              </a:rPr>
              <a:t> (</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i = 0; i &lt; </a:t>
            </a:r>
            <a:r>
              <a:rPr lang="de-DE" sz="2400" dirty="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i++) </a:t>
            </a:r>
            <a:r>
              <a:rPr lang="en-US" sz="24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de-DE" sz="1800" dirty="0">
              <a:solidFill>
                <a:srgbClr val="0000FF"/>
              </a:solidFill>
              <a:highlight>
                <a:srgbClr val="FFFFFF"/>
              </a:highlight>
              <a:latin typeface="Consolas" panose="020B0609020204030204" pitchFamily="49" charset="0"/>
            </a:endParaRPr>
          </a:p>
          <a:p>
            <a:r>
              <a:rPr lang="de-DE" sz="2400" dirty="0" smtClean="0">
                <a:solidFill>
                  <a:srgbClr val="0000FF"/>
                </a:solidFill>
                <a:highlight>
                  <a:srgbClr val="FFFFFF"/>
                </a:highlight>
                <a:latin typeface="Consolas" panose="020B0609020204030204" pitchFamily="49" charset="0"/>
              </a:rPr>
              <a:t>   for</a:t>
            </a:r>
            <a:r>
              <a:rPr lang="de-DE" sz="2400" dirty="0" smtClean="0">
                <a:solidFill>
                  <a:srgbClr val="000000"/>
                </a:solidFill>
                <a:highlight>
                  <a:srgbClr val="FFFFFF"/>
                </a:highlight>
                <a:latin typeface="Consolas" panose="020B0609020204030204" pitchFamily="49" charset="0"/>
              </a:rPr>
              <a:t> </a:t>
            </a:r>
            <a:r>
              <a:rPr lang="de-DE" sz="2400" dirty="0">
                <a:solidFill>
                  <a:srgbClr val="000000"/>
                </a:solidFill>
                <a:highlight>
                  <a:srgbClr val="FFFFFF"/>
                </a:highlight>
                <a:latin typeface="Consolas" panose="020B0609020204030204" pitchFamily="49" charset="0"/>
              </a:rPr>
              <a:t>(</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j = 0; j &lt; </a:t>
            </a:r>
            <a:r>
              <a:rPr lang="de-DE" sz="2400" dirty="0" smtClean="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j</a:t>
            </a:r>
            <a:r>
              <a:rPr lang="de-DE" sz="24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endParaRPr lang="en-US" sz="2400" dirty="0">
              <a:solidFill>
                <a:srgbClr val="000000"/>
              </a:solidFill>
              <a:highlight>
                <a:srgbClr val="FFFFFF"/>
              </a:highlight>
              <a:latin typeface="Consolas" panose="020B0609020204030204" pitchFamily="49" charset="0"/>
            </a:endParaRPr>
          </a:p>
          <a:p>
            <a:r>
              <a:rPr lang="en-US" sz="2400" dirty="0">
                <a:solidFill>
                  <a:srgbClr val="2B91AF"/>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     float_3</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r;</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sqrt</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1.0f /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a:t>
            </a:r>
          </a:p>
          <a:p>
            <a:r>
              <a:rPr lang="en-US" sz="2400" dirty="0">
                <a:solidFill>
                  <a:srgbClr val="0000FF"/>
                </a:solidFill>
                <a:highlight>
                  <a:srgbClr val="FFFFFF"/>
                </a:highlight>
                <a:latin typeface="Consolas" panose="020B0609020204030204" pitchFamily="49" charset="0"/>
              </a:rPr>
              <a:t>      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a:solidFill>
                  <a:srgbClr val="6F008A"/>
                </a:solidFill>
                <a:highlight>
                  <a:srgbClr val="FFFFFF"/>
                </a:highlight>
                <a:latin typeface="Consolas" panose="020B0609020204030204" pitchFamily="49" charset="0"/>
              </a:rPr>
              <a:t>mass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.z</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r>
            <a:br>
              <a:rPr lang="en-US" sz="2400" dirty="0" smtClean="0">
                <a:solidFill>
                  <a:srgbClr val="000000"/>
                </a:solidFill>
                <a:highlight>
                  <a:srgbClr val="FFFFFF"/>
                </a:highlight>
                <a:latin typeface="Consolas" panose="020B0609020204030204" pitchFamily="49" charset="0"/>
              </a:rPr>
            </a:br>
            <a:r>
              <a:rPr lang="en-US" sz="2400" dirty="0" smtClean="0">
                <a:solidFill>
                  <a:srgbClr val="000000"/>
                </a:solidFill>
                <a:highlight>
                  <a:srgbClr val="FFFFFF"/>
                </a:highlight>
                <a:latin typeface="Consolas" panose="020B0609020204030204" pitchFamily="49" charset="0"/>
              </a:rPr>
              <a:t>}</a:t>
            </a:r>
          </a:p>
        </p:txBody>
      </p:sp>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smtClean="0"/>
          </a:p>
          <a:p>
            <a:endParaRPr lang="en-US" dirty="0" smtClean="0"/>
          </a:p>
        </p:txBody>
      </p:sp>
      <p:sp>
        <p:nvSpPr>
          <p:cNvPr id="5" name="Rectangle 4"/>
          <p:cNvSpPr/>
          <p:nvPr/>
        </p:nvSpPr>
        <p:spPr bwMode="auto">
          <a:xfrm>
            <a:off x="8428037" y="1874099"/>
            <a:ext cx="3277056" cy="1441108"/>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10256837" y="547615"/>
            <a:ext cx="1766433"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Hoisted</a:t>
            </a:r>
            <a:endParaRPr lang="en-US" sz="2400" dirty="0">
              <a:solidFill>
                <a:srgbClr val="FF8C00"/>
              </a:solidFill>
              <a:highlight>
                <a:srgbClr val="FFFFFF"/>
              </a:highlight>
              <a:cs typeface="Consolas" pitchFamily="49" charset="0"/>
            </a:endParaRPr>
          </a:p>
        </p:txBody>
      </p:sp>
      <p:sp>
        <p:nvSpPr>
          <p:cNvPr id="7" name="Down Arrow 6"/>
          <p:cNvSpPr/>
          <p:nvPr/>
        </p:nvSpPr>
        <p:spPr bwMode="auto">
          <a:xfrm rot="2700000">
            <a:off x="10225230" y="955449"/>
            <a:ext cx="304800" cy="8989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274637" y="1439862"/>
                <a:ext cx="2057400" cy="692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𝑚𝑎𝑠𝑠</m:t>
                          </m:r>
                        </m:num>
                        <m:den>
                          <m:sSup>
                            <m:sSup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3</m:t>
                              </m:r>
                            </m:sup>
                          </m:sSup>
                        </m:den>
                      </m:f>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24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74637" y="1439862"/>
                <a:ext cx="2057400" cy="69294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324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9237" y="144462"/>
            <a:ext cx="9372600" cy="6475412"/>
          </a:xfrm>
        </p:spPr>
        <p:txBody>
          <a:bodyPr/>
          <a:lstStyle/>
          <a:p>
            <a:r>
              <a:rPr lang="de-DE" sz="2400" dirty="0">
                <a:solidFill>
                  <a:srgbClr val="0000FF"/>
                </a:solidFill>
                <a:highlight>
                  <a:srgbClr val="FFFFFF"/>
                </a:highlight>
                <a:latin typeface="Consolas" panose="020B0609020204030204" pitchFamily="49" charset="0"/>
              </a:rPr>
              <a:t>for</a:t>
            </a:r>
            <a:r>
              <a:rPr lang="de-DE" sz="2400" dirty="0">
                <a:solidFill>
                  <a:srgbClr val="000000"/>
                </a:solidFill>
                <a:highlight>
                  <a:srgbClr val="FFFFFF"/>
                </a:highlight>
                <a:latin typeface="Consolas" panose="020B0609020204030204" pitchFamily="49" charset="0"/>
              </a:rPr>
              <a:t> (</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i = 0; i &lt; </a:t>
            </a:r>
            <a:r>
              <a:rPr lang="de-DE" sz="2400" dirty="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i++) </a:t>
            </a:r>
            <a:r>
              <a:rPr lang="en-US" sz="24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de-DE" sz="1800" dirty="0">
              <a:solidFill>
                <a:srgbClr val="0000FF"/>
              </a:solidFill>
              <a:highlight>
                <a:srgbClr val="FFFFFF"/>
              </a:highlight>
              <a:latin typeface="Consolas" panose="020B0609020204030204" pitchFamily="49" charset="0"/>
            </a:endParaRPr>
          </a:p>
          <a:p>
            <a:r>
              <a:rPr lang="de-DE" sz="2400" dirty="0" smtClean="0">
                <a:solidFill>
                  <a:srgbClr val="0000FF"/>
                </a:solidFill>
                <a:highlight>
                  <a:srgbClr val="FFFFFF"/>
                </a:highlight>
                <a:latin typeface="Consolas" panose="020B0609020204030204" pitchFamily="49" charset="0"/>
              </a:rPr>
              <a:t>   for</a:t>
            </a:r>
            <a:r>
              <a:rPr lang="de-DE" sz="2400" dirty="0" smtClean="0">
                <a:solidFill>
                  <a:srgbClr val="000000"/>
                </a:solidFill>
                <a:highlight>
                  <a:srgbClr val="FFFFFF"/>
                </a:highlight>
                <a:latin typeface="Consolas" panose="020B0609020204030204" pitchFamily="49" charset="0"/>
              </a:rPr>
              <a:t> </a:t>
            </a:r>
            <a:r>
              <a:rPr lang="de-DE" sz="2400" dirty="0">
                <a:solidFill>
                  <a:srgbClr val="000000"/>
                </a:solidFill>
                <a:highlight>
                  <a:srgbClr val="FFFFFF"/>
                </a:highlight>
                <a:latin typeface="Consolas" panose="020B0609020204030204" pitchFamily="49" charset="0"/>
              </a:rPr>
              <a:t>(</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j = 0; j &lt; </a:t>
            </a:r>
            <a:r>
              <a:rPr lang="de-DE" sz="2400" dirty="0" smtClean="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j</a:t>
            </a:r>
            <a:r>
              <a:rPr lang="de-DE" sz="24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endParaRPr lang="en-US" sz="2400" dirty="0">
              <a:solidFill>
                <a:srgbClr val="000000"/>
              </a:solidFill>
              <a:highlight>
                <a:srgbClr val="FFFFFF"/>
              </a:highlight>
              <a:latin typeface="Consolas" panose="020B0609020204030204" pitchFamily="49" charset="0"/>
            </a:endParaRPr>
          </a:p>
          <a:p>
            <a:r>
              <a:rPr lang="en-US" sz="2400" dirty="0">
                <a:solidFill>
                  <a:srgbClr val="2B91AF"/>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     float_3</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r;</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sqrt</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1.0f /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a:t>
            </a:r>
          </a:p>
          <a:p>
            <a:r>
              <a:rPr lang="en-US" sz="2400" dirty="0">
                <a:solidFill>
                  <a:srgbClr val="0000FF"/>
                </a:solidFill>
                <a:highlight>
                  <a:srgbClr val="FFFFFF"/>
                </a:highlight>
                <a:latin typeface="Consolas" panose="020B0609020204030204" pitchFamily="49" charset="0"/>
              </a:rPr>
              <a:t>      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a:solidFill>
                  <a:srgbClr val="6F008A"/>
                </a:solidFill>
                <a:highlight>
                  <a:srgbClr val="FFFFFF"/>
                </a:highlight>
                <a:latin typeface="Consolas" panose="020B0609020204030204" pitchFamily="49" charset="0"/>
              </a:rPr>
              <a:t>mass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.z</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r>
            <a:br>
              <a:rPr lang="en-US" sz="2400" dirty="0" smtClean="0">
                <a:solidFill>
                  <a:srgbClr val="000000"/>
                </a:solidFill>
                <a:highlight>
                  <a:srgbClr val="FFFFFF"/>
                </a:highlight>
                <a:latin typeface="Consolas" panose="020B0609020204030204" pitchFamily="49" charset="0"/>
              </a:rPr>
            </a:br>
            <a:r>
              <a:rPr lang="en-US" sz="2400" dirty="0" smtClean="0">
                <a:solidFill>
                  <a:srgbClr val="000000"/>
                </a:solidFill>
                <a:highlight>
                  <a:srgbClr val="FFFFFF"/>
                </a:highlight>
                <a:latin typeface="Consolas" panose="020B0609020204030204" pitchFamily="49" charset="0"/>
              </a:rPr>
              <a:t>}</a:t>
            </a:r>
          </a:p>
        </p:txBody>
      </p:sp>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smtClean="0"/>
          </a:p>
          <a:p>
            <a:endParaRPr lang="en-US" dirty="0" smtClean="0"/>
          </a:p>
        </p:txBody>
      </p:sp>
      <p:sp>
        <p:nvSpPr>
          <p:cNvPr id="5" name="Rectangle 4"/>
          <p:cNvSpPr/>
          <p:nvPr/>
        </p:nvSpPr>
        <p:spPr bwMode="auto">
          <a:xfrm>
            <a:off x="8000999" y="1972862"/>
            <a:ext cx="542925" cy="1685926"/>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9896135" y="1103210"/>
            <a:ext cx="2341902"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Eight add/sub</a:t>
            </a:r>
            <a:endParaRPr lang="en-US" sz="2400" dirty="0">
              <a:solidFill>
                <a:srgbClr val="FF8C00"/>
              </a:solidFill>
              <a:highlight>
                <a:srgbClr val="FFFFFF"/>
              </a:highlight>
              <a:cs typeface="Consolas" pitchFamily="49" charset="0"/>
            </a:endParaRPr>
          </a:p>
        </p:txBody>
      </p:sp>
      <p:sp>
        <p:nvSpPr>
          <p:cNvPr id="7" name="Down Arrow 6"/>
          <p:cNvSpPr/>
          <p:nvPr/>
        </p:nvSpPr>
        <p:spPr bwMode="auto">
          <a:xfrm rot="4258688">
            <a:off x="9131242" y="1181837"/>
            <a:ext cx="304800" cy="8989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9683521" y="3230163"/>
            <a:ext cx="544741" cy="485775"/>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732262" y="4554137"/>
            <a:ext cx="542925" cy="1343025"/>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274637" y="1439862"/>
                <a:ext cx="2057400" cy="692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𝑚𝑎𝑠𝑠</m:t>
                          </m:r>
                        </m:num>
                        <m:den>
                          <m:sSup>
                            <m:sSup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3</m:t>
                              </m:r>
                            </m:sup>
                          </m:sSup>
                        </m:den>
                      </m:f>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24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4637" y="1439862"/>
                <a:ext cx="2057400" cy="69294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634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9237" y="144462"/>
            <a:ext cx="9372600" cy="6475412"/>
          </a:xfrm>
        </p:spPr>
        <p:txBody>
          <a:bodyPr/>
          <a:lstStyle/>
          <a:p>
            <a:r>
              <a:rPr lang="de-DE" sz="2400" dirty="0">
                <a:solidFill>
                  <a:srgbClr val="0000FF"/>
                </a:solidFill>
                <a:highlight>
                  <a:srgbClr val="FFFFFF"/>
                </a:highlight>
                <a:latin typeface="Consolas" panose="020B0609020204030204" pitchFamily="49" charset="0"/>
              </a:rPr>
              <a:t>for</a:t>
            </a:r>
            <a:r>
              <a:rPr lang="de-DE" sz="2400" dirty="0">
                <a:solidFill>
                  <a:srgbClr val="000000"/>
                </a:solidFill>
                <a:highlight>
                  <a:srgbClr val="FFFFFF"/>
                </a:highlight>
                <a:latin typeface="Consolas" panose="020B0609020204030204" pitchFamily="49" charset="0"/>
              </a:rPr>
              <a:t> (</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i = 0; i &lt; </a:t>
            </a:r>
            <a:r>
              <a:rPr lang="de-DE" sz="2400" dirty="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i++) </a:t>
            </a:r>
            <a:r>
              <a:rPr lang="en-US" sz="24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de-DE" sz="1800" dirty="0">
              <a:solidFill>
                <a:srgbClr val="0000FF"/>
              </a:solidFill>
              <a:highlight>
                <a:srgbClr val="FFFFFF"/>
              </a:highlight>
              <a:latin typeface="Consolas" panose="020B0609020204030204" pitchFamily="49" charset="0"/>
            </a:endParaRPr>
          </a:p>
          <a:p>
            <a:r>
              <a:rPr lang="de-DE" sz="2400" dirty="0" smtClean="0">
                <a:solidFill>
                  <a:srgbClr val="0000FF"/>
                </a:solidFill>
                <a:highlight>
                  <a:srgbClr val="FFFFFF"/>
                </a:highlight>
                <a:latin typeface="Consolas" panose="020B0609020204030204" pitchFamily="49" charset="0"/>
              </a:rPr>
              <a:t>   for</a:t>
            </a:r>
            <a:r>
              <a:rPr lang="de-DE" sz="2400" dirty="0" smtClean="0">
                <a:solidFill>
                  <a:srgbClr val="000000"/>
                </a:solidFill>
                <a:highlight>
                  <a:srgbClr val="FFFFFF"/>
                </a:highlight>
                <a:latin typeface="Consolas" panose="020B0609020204030204" pitchFamily="49" charset="0"/>
              </a:rPr>
              <a:t> </a:t>
            </a:r>
            <a:r>
              <a:rPr lang="de-DE" sz="2400" dirty="0">
                <a:solidFill>
                  <a:srgbClr val="000000"/>
                </a:solidFill>
                <a:highlight>
                  <a:srgbClr val="FFFFFF"/>
                </a:highlight>
                <a:latin typeface="Consolas" panose="020B0609020204030204" pitchFamily="49" charset="0"/>
              </a:rPr>
              <a:t>(</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j = 0; j &lt; </a:t>
            </a:r>
            <a:r>
              <a:rPr lang="de-DE" sz="2400" dirty="0" smtClean="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j</a:t>
            </a:r>
            <a:r>
              <a:rPr lang="de-DE" sz="24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endParaRPr lang="en-US" sz="2400" dirty="0">
              <a:solidFill>
                <a:srgbClr val="000000"/>
              </a:solidFill>
              <a:highlight>
                <a:srgbClr val="FFFFFF"/>
              </a:highlight>
              <a:latin typeface="Consolas" panose="020B0609020204030204" pitchFamily="49" charset="0"/>
            </a:endParaRPr>
          </a:p>
          <a:p>
            <a:r>
              <a:rPr lang="en-US" sz="2400" dirty="0">
                <a:solidFill>
                  <a:srgbClr val="2B91AF"/>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     float_3</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r;</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sqrt</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1.0f /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a:t>
            </a:r>
          </a:p>
          <a:p>
            <a:r>
              <a:rPr lang="en-US" sz="2400" dirty="0">
                <a:solidFill>
                  <a:srgbClr val="0000FF"/>
                </a:solidFill>
                <a:highlight>
                  <a:srgbClr val="FFFFFF"/>
                </a:highlight>
                <a:latin typeface="Consolas" panose="020B0609020204030204" pitchFamily="49" charset="0"/>
              </a:rPr>
              <a:t>      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a:solidFill>
                  <a:srgbClr val="6F008A"/>
                </a:solidFill>
                <a:highlight>
                  <a:srgbClr val="FFFFFF"/>
                </a:highlight>
                <a:latin typeface="Consolas" panose="020B0609020204030204" pitchFamily="49" charset="0"/>
              </a:rPr>
              <a:t>mass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.z</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r>
            <a:br>
              <a:rPr lang="en-US" sz="2400" dirty="0" smtClean="0">
                <a:solidFill>
                  <a:srgbClr val="000000"/>
                </a:solidFill>
                <a:highlight>
                  <a:srgbClr val="FFFFFF"/>
                </a:highlight>
                <a:latin typeface="Consolas" panose="020B0609020204030204" pitchFamily="49" charset="0"/>
              </a:rPr>
            </a:br>
            <a:r>
              <a:rPr lang="en-US" sz="2400" dirty="0" smtClean="0">
                <a:solidFill>
                  <a:srgbClr val="000000"/>
                </a:solidFill>
                <a:highlight>
                  <a:srgbClr val="FFFFFF"/>
                </a:highlight>
                <a:latin typeface="Consolas" panose="020B0609020204030204" pitchFamily="49" charset="0"/>
              </a:rPr>
              <a:t>}</a:t>
            </a:r>
          </a:p>
        </p:txBody>
      </p:sp>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smtClean="0"/>
          </a:p>
          <a:p>
            <a:endParaRPr lang="en-US" dirty="0" smtClean="0"/>
          </a:p>
        </p:txBody>
      </p:sp>
      <p:sp>
        <p:nvSpPr>
          <p:cNvPr id="5" name="Rectangle 4"/>
          <p:cNvSpPr/>
          <p:nvPr/>
        </p:nvSpPr>
        <p:spPr>
          <a:xfrm>
            <a:off x="10064410" y="1581775"/>
            <a:ext cx="2341902"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Nine </a:t>
            </a:r>
            <a:r>
              <a:rPr lang="en-US" sz="2400" dirty="0" err="1" smtClean="0">
                <a:solidFill>
                  <a:srgbClr val="FF8C00"/>
                </a:solidFill>
                <a:highlight>
                  <a:srgbClr val="FFFFFF"/>
                </a:highlight>
                <a:cs typeface="Consolas" pitchFamily="49" charset="0"/>
              </a:rPr>
              <a:t>mult</a:t>
            </a:r>
            <a:endParaRPr lang="en-US" sz="2400" dirty="0">
              <a:solidFill>
                <a:srgbClr val="FF8C00"/>
              </a:solidFill>
              <a:highlight>
                <a:srgbClr val="FFFFFF"/>
              </a:highlight>
              <a:cs typeface="Consolas" pitchFamily="49" charset="0"/>
            </a:endParaRPr>
          </a:p>
        </p:txBody>
      </p:sp>
      <p:sp>
        <p:nvSpPr>
          <p:cNvPr id="6" name="Down Arrow 5"/>
          <p:cNvSpPr/>
          <p:nvPr/>
        </p:nvSpPr>
        <p:spPr bwMode="auto">
          <a:xfrm rot="1800000">
            <a:off x="10357316" y="2141414"/>
            <a:ext cx="304800" cy="8989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7161212" y="3220337"/>
            <a:ext cx="3933825" cy="485775"/>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6818312" y="4487862"/>
            <a:ext cx="542925" cy="1343025"/>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7666038" y="4087111"/>
            <a:ext cx="3200400" cy="485775"/>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274637" y="1439862"/>
                <a:ext cx="2057400" cy="692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𝑚𝑎𝑠𝑠</m:t>
                          </m:r>
                        </m:num>
                        <m:den>
                          <m:sSup>
                            <m:sSup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3</m:t>
                              </m:r>
                            </m:sup>
                          </m:sSup>
                        </m:den>
                      </m:f>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24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4637" y="1439862"/>
                <a:ext cx="2057400" cy="69294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63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837" y="2391330"/>
            <a:ext cx="3124200" cy="2431435"/>
          </a:xfrm>
          <a:prstGeom prst="rect">
            <a:avLst/>
          </a:prstGeom>
        </p:spPr>
        <p:txBody>
          <a:bodyPr wrap="square">
            <a:spAutoFit/>
          </a:bodyPr>
          <a:lstStyle/>
          <a:p>
            <a:r>
              <a:rPr lang="en-US" sz="800" dirty="0">
                <a:solidFill>
                  <a:srgbClr val="0000FF"/>
                </a:solidFill>
                <a:highlight>
                  <a:srgbClr val="FFFFFF"/>
                </a:highlight>
                <a:latin typeface="Consolas" panose="020B0609020204030204" pitchFamily="49" charset="0"/>
              </a:rPr>
              <a:t>for</a:t>
            </a:r>
            <a:r>
              <a:rPr lang="en-US" sz="800" dirty="0">
                <a:solidFill>
                  <a:srgbClr val="000000"/>
                </a:solidFill>
                <a:highlight>
                  <a:srgbClr val="FFFFFF"/>
                </a:highlight>
                <a:latin typeface="Consolas" panose="020B0609020204030204" pitchFamily="49" charset="0"/>
              </a:rPr>
              <a:t> (</a:t>
            </a:r>
            <a:r>
              <a:rPr lang="en-US" sz="800" dirty="0" err="1">
                <a:solidFill>
                  <a:srgbClr val="0000FF"/>
                </a:solidFill>
                <a:highlight>
                  <a:srgbClr val="FFFFFF"/>
                </a:highlight>
                <a:latin typeface="Consolas" panose="020B0609020204030204" pitchFamily="49" charset="0"/>
              </a:rPr>
              <a:t>int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0;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&lt; </a:t>
            </a:r>
            <a:r>
              <a:rPr lang="en-US" sz="800" dirty="0" err="1">
                <a:solidFill>
                  <a:srgbClr val="000000"/>
                </a:solidFill>
                <a:highlight>
                  <a:srgbClr val="FFFFFF"/>
                </a:highlight>
                <a:latin typeface="Consolas" panose="020B0609020204030204" pitchFamily="49" charset="0"/>
              </a:rPr>
              <a:t>numBodies</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a:t>
            </a:r>
          </a:p>
          <a:p>
            <a:r>
              <a:rPr lang="en-US" sz="800" dirty="0">
                <a:solidFill>
                  <a:srgbClr val="000000"/>
                </a:solidFill>
                <a:highlight>
                  <a:srgbClr val="FFFFFF"/>
                </a:highlight>
                <a:latin typeface="Consolas" panose="020B0609020204030204" pitchFamily="49" charset="0"/>
              </a:rPr>
              <a:t>   float_3 </a:t>
            </a:r>
            <a:r>
              <a:rPr lang="en-US" sz="800" dirty="0" err="1">
                <a:solidFill>
                  <a:srgbClr val="000000"/>
                </a:solidFill>
                <a:highlight>
                  <a:srgbClr val="FFFFFF"/>
                </a:highlight>
                <a:latin typeface="Consolas" panose="020B0609020204030204" pitchFamily="49" charset="0"/>
              </a:rPr>
              <a:t>netAccel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 = 0;</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for</a:t>
            </a:r>
            <a:r>
              <a:rPr lang="en-US" sz="800" dirty="0">
                <a:solidFill>
                  <a:srgbClr val="000000"/>
                </a:solidFill>
                <a:highlight>
                  <a:srgbClr val="FFFFFF"/>
                </a:highlight>
                <a:latin typeface="Consolas" panose="020B0609020204030204" pitchFamily="49" charset="0"/>
              </a:rPr>
              <a:t> (</a:t>
            </a:r>
            <a:r>
              <a:rPr lang="en-US" sz="800" dirty="0" err="1">
                <a:solidFill>
                  <a:srgbClr val="0000FF"/>
                </a:solidFill>
                <a:highlight>
                  <a:srgbClr val="FFFFFF"/>
                </a:highlight>
                <a:latin typeface="Consolas" panose="020B0609020204030204" pitchFamily="49" charset="0"/>
              </a:rPr>
              <a:t>int</a:t>
            </a:r>
            <a:r>
              <a:rPr lang="en-US" sz="800" dirty="0">
                <a:solidFill>
                  <a:srgbClr val="000000"/>
                </a:solidFill>
                <a:highlight>
                  <a:srgbClr val="FFFFFF"/>
                </a:highlight>
                <a:latin typeface="Consolas" panose="020B0609020204030204" pitchFamily="49" charset="0"/>
              </a:rPr>
              <a:t> j = 0; j &lt; </a:t>
            </a:r>
            <a:r>
              <a:rPr lang="en-US" sz="800" dirty="0" err="1">
                <a:solidFill>
                  <a:srgbClr val="000000"/>
                </a:solidFill>
                <a:highlight>
                  <a:srgbClr val="FFFFFF"/>
                </a:highlight>
                <a:latin typeface="Consolas" panose="020B0609020204030204" pitchFamily="49" charset="0"/>
              </a:rPr>
              <a:t>numBodies</a:t>
            </a:r>
            <a:r>
              <a:rPr lang="en-US" sz="800" dirty="0">
                <a:solidFill>
                  <a:srgbClr val="000000"/>
                </a:solidFill>
                <a:highlight>
                  <a:srgbClr val="FFFFFF"/>
                </a:highlight>
                <a:latin typeface="Consolas" panose="020B0609020204030204" pitchFamily="49" charset="0"/>
              </a:rPr>
              <a:t>; j++) {  </a:t>
            </a:r>
          </a:p>
          <a:p>
            <a:r>
              <a:rPr lang="en-US" sz="800" dirty="0">
                <a:solidFill>
                  <a:srgbClr val="000000"/>
                </a:solidFill>
                <a:highlight>
                  <a:srgbClr val="FFFFFF"/>
                </a:highlight>
                <a:latin typeface="Consolas" panose="020B0609020204030204" pitchFamily="49" charset="0"/>
              </a:rPr>
              <a:t>      float_3 r;</a:t>
            </a:r>
          </a:p>
          <a:p>
            <a:r>
              <a:rPr lang="fr-FR" sz="800" dirty="0">
                <a:solidFill>
                  <a:srgbClr val="000000"/>
                </a:solidFill>
                <a:highlight>
                  <a:srgbClr val="FFFFFF"/>
                </a:highlight>
                <a:latin typeface="Consolas" panose="020B0609020204030204" pitchFamily="49" charset="0"/>
              </a:rPr>
              <a:t>      </a:t>
            </a:r>
            <a:r>
              <a:rPr lang="fr-FR" sz="800" dirty="0" err="1">
                <a:solidFill>
                  <a:srgbClr val="000000"/>
                </a:solidFill>
                <a:highlight>
                  <a:srgbClr val="FFFFFF"/>
                </a:highlight>
                <a:latin typeface="Consolas" panose="020B0609020204030204" pitchFamily="49" charset="0"/>
              </a:rPr>
              <a:t>r.x</a:t>
            </a:r>
            <a:r>
              <a:rPr lang="fr-FR" sz="800" dirty="0">
                <a:solidFill>
                  <a:srgbClr val="000000"/>
                </a:solidFill>
                <a:highlight>
                  <a:srgbClr val="FFFFFF"/>
                </a:highlight>
                <a:latin typeface="Consolas" panose="020B0609020204030204" pitchFamily="49" charset="0"/>
              </a:rPr>
              <a:t> = </a:t>
            </a:r>
            <a:r>
              <a:rPr lang="fr-FR" sz="800" dirty="0" err="1">
                <a:solidFill>
                  <a:srgbClr val="000000"/>
                </a:solidFill>
                <a:highlight>
                  <a:srgbClr val="FFFFFF"/>
                </a:highlight>
                <a:latin typeface="Consolas" panose="020B0609020204030204" pitchFamily="49" charset="0"/>
              </a:rPr>
              <a:t>particles</a:t>
            </a:r>
            <a:r>
              <a:rPr lang="fr-FR" sz="800" dirty="0">
                <a:solidFill>
                  <a:srgbClr val="000000"/>
                </a:solidFill>
                <a:highlight>
                  <a:srgbClr val="FFFFFF"/>
                </a:highlight>
                <a:latin typeface="Consolas" panose="020B0609020204030204" pitchFamily="49" charset="0"/>
              </a:rPr>
              <a:t>[j].</a:t>
            </a:r>
            <a:r>
              <a:rPr lang="fr-FR" sz="800" dirty="0" err="1">
                <a:solidFill>
                  <a:srgbClr val="000000"/>
                </a:solidFill>
                <a:highlight>
                  <a:srgbClr val="FFFFFF"/>
                </a:highlight>
                <a:latin typeface="Consolas" panose="020B0609020204030204" pitchFamily="49" charset="0"/>
              </a:rPr>
              <a:t>pos.x</a:t>
            </a:r>
            <a:r>
              <a:rPr lang="fr-FR" sz="800" dirty="0">
                <a:solidFill>
                  <a:srgbClr val="000000"/>
                </a:solidFill>
                <a:highlight>
                  <a:srgbClr val="FFFFFF"/>
                </a:highlight>
                <a:latin typeface="Consolas" panose="020B0609020204030204" pitchFamily="49" charset="0"/>
              </a:rPr>
              <a:t> - </a:t>
            </a:r>
            <a:r>
              <a:rPr lang="fr-FR" sz="800" dirty="0" err="1">
                <a:solidFill>
                  <a:srgbClr val="000000"/>
                </a:solidFill>
                <a:highlight>
                  <a:srgbClr val="FFFFFF"/>
                </a:highlight>
                <a:latin typeface="Consolas" panose="020B0609020204030204" pitchFamily="49" charset="0"/>
              </a:rPr>
              <a:t>particles</a:t>
            </a:r>
            <a:r>
              <a:rPr lang="fr-FR" sz="800" dirty="0">
                <a:solidFill>
                  <a:srgbClr val="000000"/>
                </a:solidFill>
                <a:highlight>
                  <a:srgbClr val="FFFFFF"/>
                </a:highlight>
                <a:latin typeface="Consolas" panose="020B0609020204030204" pitchFamily="49" charset="0"/>
              </a:rPr>
              <a:t>[i].</a:t>
            </a:r>
            <a:r>
              <a:rPr lang="fr-FR" sz="800" dirty="0" err="1">
                <a:solidFill>
                  <a:srgbClr val="000000"/>
                </a:solidFill>
                <a:highlight>
                  <a:srgbClr val="FFFFFF"/>
                </a:highlight>
                <a:latin typeface="Consolas" panose="020B0609020204030204" pitchFamily="49" charset="0"/>
              </a:rPr>
              <a:t>pos.x</a:t>
            </a:r>
            <a:r>
              <a:rPr lang="fr-FR" sz="800" dirty="0">
                <a:solidFill>
                  <a:srgbClr val="000000"/>
                </a:solidFill>
                <a:highlight>
                  <a:srgbClr val="FFFFFF"/>
                </a:highlight>
                <a:latin typeface="Consolas" panose="020B0609020204030204" pitchFamily="49" charset="0"/>
              </a:rPr>
              <a:t>;</a:t>
            </a:r>
          </a:p>
          <a:p>
            <a:r>
              <a:rPr lang="fr-FR" sz="800" dirty="0">
                <a:solidFill>
                  <a:srgbClr val="000000"/>
                </a:solidFill>
                <a:highlight>
                  <a:srgbClr val="FFFFFF"/>
                </a:highlight>
                <a:latin typeface="Consolas" panose="020B0609020204030204" pitchFamily="49" charset="0"/>
              </a:rPr>
              <a:t>      </a:t>
            </a:r>
            <a:r>
              <a:rPr lang="fr-FR" sz="800" dirty="0" err="1">
                <a:solidFill>
                  <a:srgbClr val="000000"/>
                </a:solidFill>
                <a:highlight>
                  <a:srgbClr val="FFFFFF"/>
                </a:highlight>
                <a:latin typeface="Consolas" panose="020B0609020204030204" pitchFamily="49" charset="0"/>
              </a:rPr>
              <a:t>r.y</a:t>
            </a:r>
            <a:r>
              <a:rPr lang="fr-FR" sz="800" dirty="0">
                <a:solidFill>
                  <a:srgbClr val="000000"/>
                </a:solidFill>
                <a:highlight>
                  <a:srgbClr val="FFFFFF"/>
                </a:highlight>
                <a:latin typeface="Consolas" panose="020B0609020204030204" pitchFamily="49" charset="0"/>
              </a:rPr>
              <a:t> = </a:t>
            </a:r>
            <a:r>
              <a:rPr lang="fr-FR" sz="800" dirty="0" err="1">
                <a:solidFill>
                  <a:srgbClr val="000000"/>
                </a:solidFill>
                <a:highlight>
                  <a:srgbClr val="FFFFFF"/>
                </a:highlight>
                <a:latin typeface="Consolas" panose="020B0609020204030204" pitchFamily="49" charset="0"/>
              </a:rPr>
              <a:t>particles</a:t>
            </a:r>
            <a:r>
              <a:rPr lang="fr-FR" sz="800" dirty="0">
                <a:solidFill>
                  <a:srgbClr val="000000"/>
                </a:solidFill>
                <a:highlight>
                  <a:srgbClr val="FFFFFF"/>
                </a:highlight>
                <a:latin typeface="Consolas" panose="020B0609020204030204" pitchFamily="49" charset="0"/>
              </a:rPr>
              <a:t>[j].</a:t>
            </a:r>
            <a:r>
              <a:rPr lang="fr-FR" sz="800" dirty="0" err="1">
                <a:solidFill>
                  <a:srgbClr val="000000"/>
                </a:solidFill>
                <a:highlight>
                  <a:srgbClr val="FFFFFF"/>
                </a:highlight>
                <a:latin typeface="Consolas" panose="020B0609020204030204" pitchFamily="49" charset="0"/>
              </a:rPr>
              <a:t>pos.y</a:t>
            </a:r>
            <a:r>
              <a:rPr lang="fr-FR" sz="800" dirty="0">
                <a:solidFill>
                  <a:srgbClr val="000000"/>
                </a:solidFill>
                <a:highlight>
                  <a:srgbClr val="FFFFFF"/>
                </a:highlight>
                <a:latin typeface="Consolas" panose="020B0609020204030204" pitchFamily="49" charset="0"/>
              </a:rPr>
              <a:t> - </a:t>
            </a:r>
            <a:r>
              <a:rPr lang="fr-FR" sz="800" dirty="0" err="1">
                <a:solidFill>
                  <a:srgbClr val="000000"/>
                </a:solidFill>
                <a:highlight>
                  <a:srgbClr val="FFFFFF"/>
                </a:highlight>
                <a:latin typeface="Consolas" panose="020B0609020204030204" pitchFamily="49" charset="0"/>
              </a:rPr>
              <a:t>particles</a:t>
            </a:r>
            <a:r>
              <a:rPr lang="fr-FR" sz="800" dirty="0">
                <a:solidFill>
                  <a:srgbClr val="000000"/>
                </a:solidFill>
                <a:highlight>
                  <a:srgbClr val="FFFFFF"/>
                </a:highlight>
                <a:latin typeface="Consolas" panose="020B0609020204030204" pitchFamily="49" charset="0"/>
              </a:rPr>
              <a:t>[i].</a:t>
            </a:r>
            <a:r>
              <a:rPr lang="fr-FR" sz="800" dirty="0" err="1">
                <a:solidFill>
                  <a:srgbClr val="000000"/>
                </a:solidFill>
                <a:highlight>
                  <a:srgbClr val="FFFFFF"/>
                </a:highlight>
                <a:latin typeface="Consolas" panose="020B0609020204030204" pitchFamily="49" charset="0"/>
              </a:rPr>
              <a:t>pos.y</a:t>
            </a:r>
            <a:r>
              <a:rPr lang="fr-FR" sz="800" dirty="0">
                <a:solidFill>
                  <a:srgbClr val="000000"/>
                </a:solidFill>
                <a:highlight>
                  <a:srgbClr val="FFFFFF"/>
                </a:highlight>
                <a:latin typeface="Consolas" panose="020B0609020204030204" pitchFamily="49" charset="0"/>
              </a:rPr>
              <a:t>;</a:t>
            </a:r>
          </a:p>
          <a:p>
            <a:r>
              <a:rPr lang="fr-FR" sz="800" dirty="0">
                <a:solidFill>
                  <a:srgbClr val="000000"/>
                </a:solidFill>
                <a:highlight>
                  <a:srgbClr val="FFFFFF"/>
                </a:highlight>
                <a:latin typeface="Consolas" panose="020B0609020204030204" pitchFamily="49" charset="0"/>
              </a:rPr>
              <a:t>      </a:t>
            </a:r>
            <a:r>
              <a:rPr lang="fr-FR" sz="800" dirty="0" err="1">
                <a:solidFill>
                  <a:srgbClr val="000000"/>
                </a:solidFill>
                <a:highlight>
                  <a:srgbClr val="FFFFFF"/>
                </a:highlight>
                <a:latin typeface="Consolas" panose="020B0609020204030204" pitchFamily="49" charset="0"/>
              </a:rPr>
              <a:t>r.z</a:t>
            </a:r>
            <a:r>
              <a:rPr lang="fr-FR" sz="800" dirty="0">
                <a:solidFill>
                  <a:srgbClr val="000000"/>
                </a:solidFill>
                <a:highlight>
                  <a:srgbClr val="FFFFFF"/>
                </a:highlight>
                <a:latin typeface="Consolas" panose="020B0609020204030204" pitchFamily="49" charset="0"/>
              </a:rPr>
              <a:t> = </a:t>
            </a:r>
            <a:r>
              <a:rPr lang="fr-FR" sz="800" dirty="0" err="1">
                <a:solidFill>
                  <a:srgbClr val="000000"/>
                </a:solidFill>
                <a:highlight>
                  <a:srgbClr val="FFFFFF"/>
                </a:highlight>
                <a:latin typeface="Consolas" panose="020B0609020204030204" pitchFamily="49" charset="0"/>
              </a:rPr>
              <a:t>particles</a:t>
            </a:r>
            <a:r>
              <a:rPr lang="fr-FR" sz="800" dirty="0">
                <a:solidFill>
                  <a:srgbClr val="000000"/>
                </a:solidFill>
                <a:highlight>
                  <a:srgbClr val="FFFFFF"/>
                </a:highlight>
                <a:latin typeface="Consolas" panose="020B0609020204030204" pitchFamily="49" charset="0"/>
              </a:rPr>
              <a:t>[j].</a:t>
            </a:r>
            <a:r>
              <a:rPr lang="fr-FR" sz="800" dirty="0" err="1">
                <a:solidFill>
                  <a:srgbClr val="000000"/>
                </a:solidFill>
                <a:highlight>
                  <a:srgbClr val="FFFFFF"/>
                </a:highlight>
                <a:latin typeface="Consolas" panose="020B0609020204030204" pitchFamily="49" charset="0"/>
              </a:rPr>
              <a:t>pos.z</a:t>
            </a:r>
            <a:r>
              <a:rPr lang="fr-FR" sz="800" dirty="0">
                <a:solidFill>
                  <a:srgbClr val="000000"/>
                </a:solidFill>
                <a:highlight>
                  <a:srgbClr val="FFFFFF"/>
                </a:highlight>
                <a:latin typeface="Consolas" panose="020B0609020204030204" pitchFamily="49" charset="0"/>
              </a:rPr>
              <a:t> - </a:t>
            </a:r>
            <a:r>
              <a:rPr lang="fr-FR" sz="800" dirty="0" err="1">
                <a:solidFill>
                  <a:srgbClr val="000000"/>
                </a:solidFill>
                <a:highlight>
                  <a:srgbClr val="FFFFFF"/>
                </a:highlight>
                <a:latin typeface="Consolas" panose="020B0609020204030204" pitchFamily="49" charset="0"/>
              </a:rPr>
              <a:t>particles</a:t>
            </a:r>
            <a:r>
              <a:rPr lang="fr-FR" sz="800" dirty="0">
                <a:solidFill>
                  <a:srgbClr val="000000"/>
                </a:solidFill>
                <a:highlight>
                  <a:srgbClr val="FFFFFF"/>
                </a:highlight>
                <a:latin typeface="Consolas" panose="020B0609020204030204" pitchFamily="49" charset="0"/>
              </a:rPr>
              <a:t>[i].</a:t>
            </a:r>
            <a:r>
              <a:rPr lang="fr-FR" sz="800" dirty="0" err="1">
                <a:solidFill>
                  <a:srgbClr val="000000"/>
                </a:solidFill>
                <a:highlight>
                  <a:srgbClr val="FFFFFF"/>
                </a:highlight>
                <a:latin typeface="Consolas" panose="020B0609020204030204" pitchFamily="49" charset="0"/>
              </a:rPr>
              <a:t>pos.z</a:t>
            </a:r>
            <a:r>
              <a:rPr lang="fr-FR"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float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dst</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sqrt</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float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iDst</a:t>
            </a:r>
            <a:r>
              <a:rPr lang="en-US" sz="800" dirty="0">
                <a:solidFill>
                  <a:srgbClr val="000000"/>
                </a:solidFill>
                <a:highlight>
                  <a:srgbClr val="FFFFFF"/>
                </a:highlight>
                <a:latin typeface="Consolas" panose="020B0609020204030204" pitchFamily="49" charset="0"/>
              </a:rPr>
              <a:t> = 1.0f / </a:t>
            </a:r>
            <a:r>
              <a:rPr lang="en-US" sz="800" dirty="0" err="1">
                <a:solidFill>
                  <a:srgbClr val="000000"/>
                </a:solidFill>
                <a:highlight>
                  <a:srgbClr val="FFFFFF"/>
                </a:highlight>
                <a:latin typeface="Consolas" panose="020B0609020204030204" pitchFamily="49" charset="0"/>
              </a:rPr>
              <a:t>dst</a:t>
            </a:r>
            <a:r>
              <a:rPr lang="en-US" sz="800" dirty="0">
                <a:solidFill>
                  <a:srgbClr val="000000"/>
                </a:solidFill>
                <a:highlight>
                  <a:srgbClr val="FFFFFF"/>
                </a:highlight>
                <a:latin typeface="Consolas" panose="020B0609020204030204" pitchFamily="49" charset="0"/>
              </a:rPr>
              <a:t>;</a:t>
            </a:r>
          </a:p>
          <a:p>
            <a:r>
              <a:rPr lang="da-DK" sz="800" dirty="0">
                <a:solidFill>
                  <a:srgbClr val="000000"/>
                </a:solidFill>
                <a:highlight>
                  <a:srgbClr val="FFFFFF"/>
                </a:highlight>
                <a:latin typeface="Consolas" panose="020B0609020204030204" pitchFamily="49" charset="0"/>
              </a:rPr>
              <a:t>      </a:t>
            </a:r>
            <a:r>
              <a:rPr lang="da-DK" sz="800" dirty="0">
                <a:solidFill>
                  <a:srgbClr val="0000FF"/>
                </a:solidFill>
                <a:highlight>
                  <a:srgbClr val="FFFFFF"/>
                </a:highlight>
                <a:latin typeface="Consolas" panose="020B0609020204030204" pitchFamily="49" charset="0"/>
              </a:rPr>
              <a:t>float</a:t>
            </a:r>
            <a:r>
              <a:rPr lang="da-DK" sz="800" dirty="0">
                <a:solidFill>
                  <a:srgbClr val="000000"/>
                </a:solidFill>
                <a:highlight>
                  <a:srgbClr val="FFFFFF"/>
                </a:highlight>
                <a:latin typeface="Consolas" panose="020B0609020204030204" pitchFamily="49" charset="0"/>
              </a:rPr>
              <a:t> deltaAccel = iDst * iDst * iDst * mass;</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deltaAccel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deltaAccel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deltaAccel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acc.x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acc.y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acc.z</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a:t>
            </a:r>
            <a:endParaRPr lang="en-US" sz="800" dirty="0">
              <a:solidFill>
                <a:srgbClr val="000000"/>
              </a:solidFill>
            </a:endParaRPr>
          </a:p>
        </p:txBody>
      </p:sp>
      <p:sp>
        <p:nvSpPr>
          <p:cNvPr id="3" name="Rectangle 2"/>
          <p:cNvSpPr/>
          <p:nvPr/>
        </p:nvSpPr>
        <p:spPr>
          <a:xfrm>
            <a:off x="8047037" y="367021"/>
            <a:ext cx="3946524" cy="6617196"/>
          </a:xfrm>
          <a:prstGeom prst="rect">
            <a:avLst/>
          </a:prstGeom>
        </p:spPr>
        <p:txBody>
          <a:bodyPr wrap="square">
            <a:spAutoFit/>
          </a:bodyPr>
          <a:lstStyle/>
          <a:p>
            <a:r>
              <a:rPr lang="en-US" sz="800" dirty="0">
                <a:solidFill>
                  <a:srgbClr val="0000FF"/>
                </a:solidFill>
                <a:highlight>
                  <a:srgbClr val="FFFFFF"/>
                </a:highlight>
                <a:latin typeface="Consolas" panose="020B0609020204030204" pitchFamily="49" charset="0"/>
              </a:rPr>
              <a:t>for</a:t>
            </a:r>
            <a:r>
              <a:rPr lang="en-US" sz="800" dirty="0">
                <a:solidFill>
                  <a:srgbClr val="000000"/>
                </a:solidFill>
                <a:highlight>
                  <a:srgbClr val="FFFFFF"/>
                </a:highlight>
                <a:latin typeface="Consolas" panose="020B0609020204030204" pitchFamily="49" charset="0"/>
              </a:rPr>
              <a:t> (</a:t>
            </a:r>
            <a:r>
              <a:rPr lang="en-US" sz="800" dirty="0" err="1">
                <a:solidFill>
                  <a:srgbClr val="0000FF"/>
                </a:solidFill>
                <a:highlight>
                  <a:srgbClr val="FFFFFF"/>
                </a:highlight>
                <a:latin typeface="Consolas" panose="020B0609020204030204" pitchFamily="49" charset="0"/>
              </a:rPr>
              <a:t>int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0;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&lt; </a:t>
            </a:r>
            <a:r>
              <a:rPr lang="en-US" sz="800" dirty="0" err="1">
                <a:solidFill>
                  <a:srgbClr val="000000"/>
                </a:solidFill>
                <a:highlight>
                  <a:srgbClr val="FFFFFF"/>
                </a:highlight>
                <a:latin typeface="Consolas" panose="020B0609020204030204" pitchFamily="49" charset="0"/>
              </a:rPr>
              <a:t>num_bodies</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a:t>
            </a:r>
          </a:p>
          <a:p>
            <a:r>
              <a:rPr lang="en-US" sz="800" dirty="0">
                <a:solidFill>
                  <a:srgbClr val="000000"/>
                </a:solidFill>
                <a:highlight>
                  <a:srgbClr val="FFFFFF"/>
                </a:highlight>
                <a:latin typeface="Consolas" panose="020B0609020204030204" pitchFamily="49" charset="0"/>
              </a:rPr>
              <a:t>   X[</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pos.x</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Y[</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pos.y</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Z[</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pos.z</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a:t>
            </a:r>
          </a:p>
          <a:p>
            <a:endParaRPr lang="en-US" sz="800" dirty="0">
              <a:solidFill>
                <a:srgbClr val="000000"/>
              </a:solidFill>
              <a:highlight>
                <a:srgbClr val="FFFFFF"/>
              </a:highlight>
              <a:latin typeface="Consolas" panose="020B0609020204030204" pitchFamily="49" charset="0"/>
            </a:endParaRPr>
          </a:p>
          <a:p>
            <a:r>
              <a:rPr lang="en-US" sz="800" dirty="0">
                <a:solidFill>
                  <a:srgbClr val="0000FF"/>
                </a:solidFill>
                <a:highlight>
                  <a:srgbClr val="FFFFFF"/>
                </a:highlight>
                <a:latin typeface="Consolas" panose="020B0609020204030204" pitchFamily="49" charset="0"/>
              </a:rPr>
              <a:t>for</a:t>
            </a:r>
            <a:r>
              <a:rPr lang="en-US" sz="800" dirty="0">
                <a:solidFill>
                  <a:srgbClr val="000000"/>
                </a:solidFill>
                <a:highlight>
                  <a:srgbClr val="FFFFFF"/>
                </a:highlight>
                <a:latin typeface="Consolas" panose="020B0609020204030204" pitchFamily="49" charset="0"/>
              </a:rPr>
              <a:t> (</a:t>
            </a:r>
            <a:r>
              <a:rPr lang="en-US" sz="800" dirty="0" err="1">
                <a:solidFill>
                  <a:srgbClr val="0000FF"/>
                </a:solidFill>
                <a:highlight>
                  <a:srgbClr val="FFFFFF"/>
                </a:highlight>
                <a:latin typeface="Consolas" panose="020B0609020204030204" pitchFamily="49" charset="0"/>
              </a:rPr>
              <a:t>int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0;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&lt; </a:t>
            </a:r>
            <a:r>
              <a:rPr lang="en-US" sz="800" dirty="0" err="1">
                <a:solidFill>
                  <a:srgbClr val="000000"/>
                </a:solidFill>
                <a:highlight>
                  <a:srgbClr val="FFFFFF"/>
                </a:highlight>
                <a:latin typeface="Consolas" panose="020B0609020204030204" pitchFamily="49" charset="0"/>
              </a:rPr>
              <a:t>numBodies</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+=8) {</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__m256</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__m256</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__m256</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 = 0;</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for</a:t>
            </a:r>
            <a:r>
              <a:rPr lang="en-US" sz="800" dirty="0">
                <a:solidFill>
                  <a:srgbClr val="000000"/>
                </a:solidFill>
                <a:highlight>
                  <a:srgbClr val="FFFFFF"/>
                </a:highlight>
                <a:latin typeface="Consolas" panose="020B0609020204030204" pitchFamily="49" charset="0"/>
              </a:rPr>
              <a:t> (</a:t>
            </a:r>
            <a:r>
              <a:rPr lang="en-US" sz="800" dirty="0" err="1">
                <a:solidFill>
                  <a:srgbClr val="0000FF"/>
                </a:solidFill>
                <a:highlight>
                  <a:srgbClr val="FFFFFF"/>
                </a:highlight>
                <a:latin typeface="Consolas" panose="020B0609020204030204" pitchFamily="49" charset="0"/>
              </a:rPr>
              <a:t>int</a:t>
            </a:r>
            <a:r>
              <a:rPr lang="en-US" sz="800" dirty="0">
                <a:solidFill>
                  <a:srgbClr val="000000"/>
                </a:solidFill>
                <a:highlight>
                  <a:srgbClr val="FFFFFF"/>
                </a:highlight>
                <a:latin typeface="Consolas" panose="020B0609020204030204" pitchFamily="49" charset="0"/>
              </a:rPr>
              <a:t> j = 0; j &lt; </a:t>
            </a:r>
            <a:r>
              <a:rPr lang="en-US" sz="800" dirty="0" err="1">
                <a:solidFill>
                  <a:srgbClr val="000000"/>
                </a:solidFill>
                <a:highlight>
                  <a:srgbClr val="FFFFFF"/>
                </a:highlight>
                <a:latin typeface="Consolas" panose="020B0609020204030204" pitchFamily="49" charset="0"/>
              </a:rPr>
              <a:t>numBodies</a:t>
            </a:r>
            <a:r>
              <a:rPr lang="en-US" sz="800" dirty="0">
                <a:solidFill>
                  <a:srgbClr val="000000"/>
                </a:solidFill>
                <a:highlight>
                  <a:srgbClr val="FFFFFF"/>
                </a:highlight>
                <a:latin typeface="Consolas" panose="020B0609020204030204" pitchFamily="49" charset="0"/>
              </a:rPr>
              <a:t>; j++) {  </a:t>
            </a:r>
          </a:p>
          <a:p>
            <a:r>
              <a:rPr lang="en-US" sz="800" dirty="0">
                <a:solidFill>
                  <a:srgbClr val="000000"/>
                </a:solidFill>
                <a:highlight>
                  <a:srgbClr val="FFFFFF"/>
                </a:highlight>
                <a:latin typeface="Consolas" panose="020B0609020204030204" pitchFamily="49" charset="0"/>
              </a:rPr>
              <a:t>      float_3 r;</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 = X[j:j+7] - X[</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 = Y[j:j+7] - Y[</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 = Z[j:j+7] - Z[</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float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dst</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sqrt</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float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iDst</a:t>
            </a:r>
            <a:r>
              <a:rPr lang="en-US" sz="800" dirty="0">
                <a:solidFill>
                  <a:srgbClr val="000000"/>
                </a:solidFill>
                <a:highlight>
                  <a:srgbClr val="FFFFFF"/>
                </a:highlight>
                <a:latin typeface="Consolas" panose="020B0609020204030204" pitchFamily="49" charset="0"/>
              </a:rPr>
              <a:t> = 1.0f / </a:t>
            </a:r>
            <a:r>
              <a:rPr lang="en-US" sz="800" dirty="0" err="1">
                <a:solidFill>
                  <a:srgbClr val="000000"/>
                </a:solidFill>
                <a:highlight>
                  <a:srgbClr val="FFFFFF"/>
                </a:highlight>
                <a:latin typeface="Consolas" panose="020B0609020204030204" pitchFamily="49" charset="0"/>
              </a:rPr>
              <a:t>dst</a:t>
            </a:r>
            <a:r>
              <a:rPr lang="en-US" sz="800" dirty="0">
                <a:solidFill>
                  <a:srgbClr val="000000"/>
                </a:solidFill>
                <a:highlight>
                  <a:srgbClr val="FFFFFF"/>
                </a:highlight>
                <a:latin typeface="Consolas" panose="020B0609020204030204" pitchFamily="49" charset="0"/>
              </a:rPr>
              <a:t>;</a:t>
            </a:r>
          </a:p>
          <a:p>
            <a:r>
              <a:rPr lang="da-DK" sz="800" dirty="0">
                <a:solidFill>
                  <a:srgbClr val="000000"/>
                </a:solidFill>
                <a:highlight>
                  <a:srgbClr val="FFFFFF"/>
                </a:highlight>
                <a:latin typeface="Consolas" panose="020B0609020204030204" pitchFamily="49" charset="0"/>
              </a:rPr>
              <a:t>      </a:t>
            </a:r>
            <a:r>
              <a:rPr lang="da-DK" sz="800" dirty="0">
                <a:solidFill>
                  <a:srgbClr val="0000FF"/>
                </a:solidFill>
                <a:highlight>
                  <a:srgbClr val="FFFFFF"/>
                </a:highlight>
                <a:latin typeface="Consolas" panose="020B0609020204030204" pitchFamily="49" charset="0"/>
              </a:rPr>
              <a:t>float</a:t>
            </a:r>
            <a:r>
              <a:rPr lang="da-DK" sz="800" dirty="0">
                <a:solidFill>
                  <a:srgbClr val="000000"/>
                </a:solidFill>
                <a:highlight>
                  <a:srgbClr val="FFFFFF"/>
                </a:highlight>
                <a:latin typeface="Consolas" panose="020B0609020204030204" pitchFamily="49" charset="0"/>
              </a:rPr>
              <a:t> deltaAccel = iDst * iDst * iDst * mass;</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deltaAccel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deltaAccel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deltaAccel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acc.x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acc.y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acc.z</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a:t>
            </a:r>
          </a:p>
          <a:p>
            <a:endParaRPr lang="en-US" sz="800" dirty="0">
              <a:solidFill>
                <a:srgbClr val="000000"/>
              </a:solidFill>
              <a:highlight>
                <a:srgbClr val="FFFFFF"/>
              </a:highlight>
              <a:latin typeface="Consolas" panose="020B0609020204030204" pitchFamily="49" charset="0"/>
            </a:endParaRPr>
          </a:p>
          <a:p>
            <a:r>
              <a:rPr lang="en-US" sz="800" dirty="0">
                <a:solidFill>
                  <a:srgbClr val="0000FF"/>
                </a:solidFill>
                <a:highlight>
                  <a:srgbClr val="FFFFFF"/>
                </a:highlight>
                <a:latin typeface="Consolas" panose="020B0609020204030204" pitchFamily="49" charset="0"/>
              </a:rPr>
              <a:t>for</a:t>
            </a:r>
            <a:r>
              <a:rPr lang="en-US" sz="800" dirty="0">
                <a:solidFill>
                  <a:srgbClr val="000000"/>
                </a:solidFill>
                <a:highlight>
                  <a:srgbClr val="FFFFFF"/>
                </a:highlight>
                <a:latin typeface="Consolas" panose="020B0609020204030204" pitchFamily="49" charset="0"/>
              </a:rPr>
              <a:t> (</a:t>
            </a:r>
            <a:r>
              <a:rPr lang="en-US" sz="800" dirty="0" err="1">
                <a:solidFill>
                  <a:srgbClr val="0000FF"/>
                </a:solidFill>
                <a:highlight>
                  <a:srgbClr val="FFFFFF"/>
                </a:highlight>
                <a:latin typeface="Consolas" panose="020B0609020204030204" pitchFamily="49" charset="0"/>
              </a:rPr>
              <a:t>int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0;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&lt; </a:t>
            </a:r>
            <a:r>
              <a:rPr lang="en-US" sz="800" dirty="0" err="1">
                <a:solidFill>
                  <a:srgbClr val="000000"/>
                </a:solidFill>
                <a:highlight>
                  <a:srgbClr val="FFFFFF"/>
                </a:highlight>
                <a:latin typeface="Consolas" panose="020B0609020204030204" pitchFamily="49" charset="0"/>
              </a:rPr>
              <a:t>numBodies</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a:t>
            </a:r>
          </a:p>
          <a:p>
            <a:r>
              <a:rPr lang="en-US" sz="800" dirty="0">
                <a:solidFill>
                  <a:srgbClr val="000000"/>
                </a:solidFill>
                <a:highlight>
                  <a:srgbClr val="FFFFFF"/>
                </a:highlight>
                <a:latin typeface="Consolas" panose="020B0609020204030204" pitchFamily="49" charset="0"/>
              </a:rPr>
              <a:t>   float_3 </a:t>
            </a:r>
            <a:r>
              <a:rPr lang="en-US" sz="800" dirty="0" err="1">
                <a:solidFill>
                  <a:srgbClr val="000000"/>
                </a:solidFill>
                <a:highlight>
                  <a:srgbClr val="FFFFFF"/>
                </a:highlight>
                <a:latin typeface="Consolas" panose="020B0609020204030204" pitchFamily="49" charset="0"/>
              </a:rPr>
              <a:t>netAccel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 = 0;</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for</a:t>
            </a:r>
            <a:r>
              <a:rPr lang="en-US" sz="800" dirty="0">
                <a:solidFill>
                  <a:srgbClr val="000000"/>
                </a:solidFill>
                <a:highlight>
                  <a:srgbClr val="FFFFFF"/>
                </a:highlight>
                <a:latin typeface="Consolas" panose="020B0609020204030204" pitchFamily="49" charset="0"/>
              </a:rPr>
              <a:t> (</a:t>
            </a:r>
            <a:r>
              <a:rPr lang="en-US" sz="800" dirty="0" err="1">
                <a:solidFill>
                  <a:srgbClr val="0000FF"/>
                </a:solidFill>
                <a:highlight>
                  <a:srgbClr val="FFFFFF"/>
                </a:highlight>
                <a:latin typeface="Consolas" panose="020B0609020204030204" pitchFamily="49" charset="0"/>
              </a:rPr>
              <a:t>int</a:t>
            </a:r>
            <a:r>
              <a:rPr lang="en-US" sz="800" dirty="0">
                <a:solidFill>
                  <a:srgbClr val="000000"/>
                </a:solidFill>
                <a:highlight>
                  <a:srgbClr val="FFFFFF"/>
                </a:highlight>
                <a:latin typeface="Consolas" panose="020B0609020204030204" pitchFamily="49" charset="0"/>
              </a:rPr>
              <a:t> j = 0; j &lt; </a:t>
            </a:r>
            <a:r>
              <a:rPr lang="en-US" sz="800" dirty="0" err="1">
                <a:solidFill>
                  <a:srgbClr val="000000"/>
                </a:solidFill>
                <a:highlight>
                  <a:srgbClr val="FFFFFF"/>
                </a:highlight>
                <a:latin typeface="Consolas" panose="020B0609020204030204" pitchFamily="49" charset="0"/>
              </a:rPr>
              <a:t>numBodies</a:t>
            </a:r>
            <a:r>
              <a:rPr lang="en-US" sz="800" dirty="0">
                <a:solidFill>
                  <a:srgbClr val="000000"/>
                </a:solidFill>
                <a:highlight>
                  <a:srgbClr val="FFFFFF"/>
                </a:highlight>
                <a:latin typeface="Consolas" panose="020B0609020204030204" pitchFamily="49" charset="0"/>
              </a:rPr>
              <a:t>; j++) {  </a:t>
            </a:r>
          </a:p>
          <a:p>
            <a:r>
              <a:rPr lang="en-US" sz="800" dirty="0">
                <a:solidFill>
                  <a:srgbClr val="000000"/>
                </a:solidFill>
                <a:highlight>
                  <a:srgbClr val="FFFFFF"/>
                </a:highlight>
                <a:latin typeface="Consolas" panose="020B0609020204030204" pitchFamily="49" charset="0"/>
              </a:rPr>
              <a:t>      float_3 r;</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 = X[j] - X[</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 = Y[j] - Y[</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 = Z[j] - Z[</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float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dst</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sqrt</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a:solidFill>
                  <a:srgbClr val="0000FF"/>
                </a:solidFill>
                <a:highlight>
                  <a:srgbClr val="FFFFFF"/>
                </a:highlight>
                <a:latin typeface="Consolas" panose="020B0609020204030204" pitchFamily="49" charset="0"/>
              </a:rPr>
              <a:t>float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iDst</a:t>
            </a:r>
            <a:r>
              <a:rPr lang="en-US" sz="800" dirty="0">
                <a:solidFill>
                  <a:srgbClr val="000000"/>
                </a:solidFill>
                <a:highlight>
                  <a:srgbClr val="FFFFFF"/>
                </a:highlight>
                <a:latin typeface="Consolas" panose="020B0609020204030204" pitchFamily="49" charset="0"/>
              </a:rPr>
              <a:t> = 1.0f / </a:t>
            </a:r>
            <a:r>
              <a:rPr lang="en-US" sz="800" dirty="0" err="1">
                <a:solidFill>
                  <a:srgbClr val="000000"/>
                </a:solidFill>
                <a:highlight>
                  <a:srgbClr val="FFFFFF"/>
                </a:highlight>
                <a:latin typeface="Consolas" panose="020B0609020204030204" pitchFamily="49" charset="0"/>
              </a:rPr>
              <a:t>dst</a:t>
            </a:r>
            <a:r>
              <a:rPr lang="en-US" sz="800" dirty="0">
                <a:solidFill>
                  <a:srgbClr val="000000"/>
                </a:solidFill>
                <a:highlight>
                  <a:srgbClr val="FFFFFF"/>
                </a:highlight>
                <a:latin typeface="Consolas" panose="020B0609020204030204" pitchFamily="49" charset="0"/>
              </a:rPr>
              <a:t>;</a:t>
            </a:r>
          </a:p>
          <a:p>
            <a:r>
              <a:rPr lang="da-DK" sz="800" dirty="0">
                <a:solidFill>
                  <a:srgbClr val="000000"/>
                </a:solidFill>
                <a:highlight>
                  <a:srgbClr val="FFFFFF"/>
                </a:highlight>
                <a:latin typeface="Consolas" panose="020B0609020204030204" pitchFamily="49" charset="0"/>
              </a:rPr>
              <a:t>      </a:t>
            </a:r>
            <a:r>
              <a:rPr lang="da-DK" sz="800" dirty="0">
                <a:solidFill>
                  <a:srgbClr val="0000FF"/>
                </a:solidFill>
                <a:highlight>
                  <a:srgbClr val="FFFFFF"/>
                </a:highlight>
                <a:latin typeface="Consolas" panose="020B0609020204030204" pitchFamily="49" charset="0"/>
              </a:rPr>
              <a:t>float</a:t>
            </a:r>
            <a:r>
              <a:rPr lang="da-DK" sz="800" dirty="0">
                <a:solidFill>
                  <a:srgbClr val="000000"/>
                </a:solidFill>
                <a:highlight>
                  <a:srgbClr val="FFFFFF"/>
                </a:highlight>
                <a:latin typeface="Consolas" panose="020B0609020204030204" pitchFamily="49" charset="0"/>
              </a:rPr>
              <a:t> deltaAccel = iDst * iDst * iDst * mass;</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deltaAccel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deltaAccel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r.z</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deltaAccel</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acc.x</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netAccel.x</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acc.y</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netAccel.y</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acc.z</a:t>
            </a:r>
            <a:r>
              <a:rPr lang="en-US" sz="800" dirty="0">
                <a:solidFill>
                  <a:srgbClr val="000000"/>
                </a:solidFill>
                <a:highlight>
                  <a:srgbClr val="FFFFFF"/>
                </a:highlight>
                <a:latin typeface="Consolas" panose="020B0609020204030204" pitchFamily="49" charset="0"/>
              </a:rPr>
              <a:t> += </a:t>
            </a:r>
            <a:r>
              <a:rPr lang="en-US" sz="800" dirty="0" err="1">
                <a:solidFill>
                  <a:srgbClr val="000000"/>
                </a:solidFill>
                <a:highlight>
                  <a:srgbClr val="FFFFFF"/>
                </a:highlight>
                <a:latin typeface="Consolas" panose="020B0609020204030204" pitchFamily="49" charset="0"/>
              </a:rPr>
              <a:t>netAccel.z</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a:t>
            </a:r>
          </a:p>
          <a:p>
            <a:endParaRPr lang="en-US" sz="800" dirty="0">
              <a:solidFill>
                <a:srgbClr val="000000"/>
              </a:solidFill>
              <a:highlight>
                <a:srgbClr val="FFFFFF"/>
              </a:highlight>
              <a:latin typeface="Consolas" panose="020B0609020204030204" pitchFamily="49" charset="0"/>
            </a:endParaRPr>
          </a:p>
          <a:p>
            <a:r>
              <a:rPr lang="en-US" sz="800" dirty="0">
                <a:solidFill>
                  <a:srgbClr val="0000FF"/>
                </a:solidFill>
                <a:highlight>
                  <a:srgbClr val="FFFFFF"/>
                </a:highlight>
                <a:latin typeface="Consolas" panose="020B0609020204030204" pitchFamily="49" charset="0"/>
              </a:rPr>
              <a:t>for</a:t>
            </a:r>
            <a:r>
              <a:rPr lang="en-US" sz="800" dirty="0">
                <a:solidFill>
                  <a:srgbClr val="000000"/>
                </a:solidFill>
                <a:highlight>
                  <a:srgbClr val="FFFFFF"/>
                </a:highlight>
                <a:latin typeface="Consolas" panose="020B0609020204030204" pitchFamily="49" charset="0"/>
              </a:rPr>
              <a:t> (</a:t>
            </a:r>
            <a:r>
              <a:rPr lang="en-US" sz="800" dirty="0" err="1">
                <a:solidFill>
                  <a:srgbClr val="0000FF"/>
                </a:solidFill>
                <a:highlight>
                  <a:srgbClr val="FFFFFF"/>
                </a:highlight>
                <a:latin typeface="Consolas" panose="020B0609020204030204" pitchFamily="49" charset="0"/>
              </a:rPr>
              <a:t>int</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0;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&lt; </a:t>
            </a:r>
            <a:r>
              <a:rPr lang="en-US" sz="800" dirty="0" err="1">
                <a:solidFill>
                  <a:srgbClr val="000000"/>
                </a:solidFill>
                <a:highlight>
                  <a:srgbClr val="FFFFFF"/>
                </a:highlight>
                <a:latin typeface="Consolas" panose="020B0609020204030204" pitchFamily="49" charset="0"/>
              </a:rPr>
              <a:t>num_bodies</a:t>
            </a:r>
            <a:r>
              <a:rPr lang="en-US" sz="800" dirty="0">
                <a:solidFill>
                  <a:srgbClr val="000000"/>
                </a:solidFill>
                <a:highlight>
                  <a:srgbClr val="FFFFFF"/>
                </a:highlight>
                <a:latin typeface="Consolas" panose="020B0609020204030204" pitchFamily="49" charset="0"/>
              </a:rPr>
              <a:t>; </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 {  </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pos.x</a:t>
            </a:r>
            <a:r>
              <a:rPr lang="en-US" sz="800" dirty="0">
                <a:solidFill>
                  <a:srgbClr val="000000"/>
                </a:solidFill>
                <a:highlight>
                  <a:srgbClr val="FFFFFF"/>
                </a:highlight>
                <a:latin typeface="Consolas" panose="020B0609020204030204" pitchFamily="49" charset="0"/>
              </a:rPr>
              <a:t> = X[</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pos.y</a:t>
            </a:r>
            <a:r>
              <a:rPr lang="en-US" sz="800" dirty="0">
                <a:solidFill>
                  <a:srgbClr val="000000"/>
                </a:solidFill>
                <a:highlight>
                  <a:srgbClr val="FFFFFF"/>
                </a:highlight>
                <a:latin typeface="Consolas" panose="020B0609020204030204" pitchFamily="49" charset="0"/>
              </a:rPr>
              <a:t> = Y[</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   particles[</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r>
              <a:rPr lang="en-US" sz="800" dirty="0" err="1">
                <a:solidFill>
                  <a:srgbClr val="000000"/>
                </a:solidFill>
                <a:highlight>
                  <a:srgbClr val="FFFFFF"/>
                </a:highlight>
                <a:latin typeface="Consolas" panose="020B0609020204030204" pitchFamily="49" charset="0"/>
              </a:rPr>
              <a:t>pos.z</a:t>
            </a:r>
            <a:r>
              <a:rPr lang="en-US" sz="800" dirty="0">
                <a:solidFill>
                  <a:srgbClr val="000000"/>
                </a:solidFill>
                <a:highlight>
                  <a:srgbClr val="FFFFFF"/>
                </a:highlight>
                <a:latin typeface="Consolas" panose="020B0609020204030204" pitchFamily="49" charset="0"/>
              </a:rPr>
              <a:t> = Z[</a:t>
            </a:r>
            <a:r>
              <a:rPr lang="en-US" sz="800" dirty="0" err="1">
                <a:solidFill>
                  <a:srgbClr val="000000"/>
                </a:solidFill>
                <a:highlight>
                  <a:srgbClr val="FFFFFF"/>
                </a:highlight>
                <a:latin typeface="Consolas" panose="020B0609020204030204" pitchFamily="49" charset="0"/>
              </a:rPr>
              <a:t>i</a:t>
            </a:r>
            <a:r>
              <a:rPr lang="en-US" sz="800" dirty="0">
                <a:solidFill>
                  <a:srgbClr val="000000"/>
                </a:solidFill>
                <a:highlight>
                  <a:srgbClr val="FFFFFF"/>
                </a:highlight>
                <a:latin typeface="Consolas" panose="020B0609020204030204" pitchFamily="49" charset="0"/>
              </a:rPr>
              <a:t>];</a:t>
            </a:r>
          </a:p>
          <a:p>
            <a:r>
              <a:rPr lang="en-US" sz="800" dirty="0">
                <a:solidFill>
                  <a:srgbClr val="000000"/>
                </a:solidFill>
                <a:highlight>
                  <a:srgbClr val="FFFFFF"/>
                </a:highlight>
                <a:latin typeface="Consolas" panose="020B0609020204030204" pitchFamily="49" charset="0"/>
              </a:rPr>
              <a:t>}</a:t>
            </a:r>
            <a:endParaRPr lang="en-US" sz="800" dirty="0">
              <a:solidFill>
                <a:srgbClr val="000000"/>
              </a:solidFill>
            </a:endParaRPr>
          </a:p>
        </p:txBody>
      </p:sp>
      <p:sp>
        <p:nvSpPr>
          <p:cNvPr id="6" name="Right Arrow 5"/>
          <p:cNvSpPr/>
          <p:nvPr/>
        </p:nvSpPr>
        <p:spPr bwMode="auto">
          <a:xfrm>
            <a:off x="4541837" y="4640262"/>
            <a:ext cx="2819400" cy="1610692"/>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40" tIns="91440" rIns="34294" bIns="34294" rtlCol="0" anchor="t" anchorCtr="0"/>
          <a:lstStyle/>
          <a:p>
            <a:pPr algn="ctr" defTabSz="932406"/>
            <a:r>
              <a:rPr lang="en-US" sz="4000" b="1" spc="-102" dirty="0" smtClean="0">
                <a:gradFill>
                  <a:gsLst>
                    <a:gs pos="0">
                      <a:srgbClr val="FFFFFF"/>
                    </a:gs>
                    <a:gs pos="100000">
                      <a:srgbClr val="FFFFFF"/>
                    </a:gs>
                  </a:gsLst>
                  <a:lin ang="5400000" scaled="0"/>
                </a:gradFill>
                <a:ea typeface="Segoe UI" pitchFamily="34" charset="0"/>
                <a:cs typeface="Segoe UI" pitchFamily="34" charset="0"/>
              </a:rPr>
              <a:t>5x faster</a:t>
            </a:r>
            <a:endParaRPr lang="en-US" sz="4000" b="1"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Right Arrow 11"/>
          <p:cNvSpPr/>
          <p:nvPr/>
        </p:nvSpPr>
        <p:spPr bwMode="auto">
          <a:xfrm>
            <a:off x="4541837" y="525462"/>
            <a:ext cx="2819400" cy="1610692"/>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40" tIns="91440" rIns="34294" bIns="34294" rtlCol="0" anchor="t" anchorCtr="0"/>
          <a:lstStyle/>
          <a:p>
            <a:pPr algn="ctr" defTabSz="932406"/>
            <a:r>
              <a:rPr lang="en-US" sz="2000" b="1" spc="-102" dirty="0" smtClean="0">
                <a:gradFill>
                  <a:gsLst>
                    <a:gs pos="0">
                      <a:srgbClr val="FFFFFF"/>
                    </a:gs>
                    <a:gs pos="100000">
                      <a:srgbClr val="FFFFFF"/>
                    </a:gs>
                  </a:gsLst>
                  <a:lin ang="5400000" scaled="0"/>
                </a:gradFill>
                <a:ea typeface="Segoe UI" pitchFamily="34" charset="0"/>
                <a:cs typeface="Segoe UI" pitchFamily="34" charset="0"/>
              </a:rPr>
              <a:t>3x more </a:t>
            </a:r>
          </a:p>
          <a:p>
            <a:pPr algn="ctr" defTabSz="932406"/>
            <a:r>
              <a:rPr lang="en-US" sz="2000" b="1" spc="-102" dirty="0" smtClean="0">
                <a:gradFill>
                  <a:gsLst>
                    <a:gs pos="0">
                      <a:srgbClr val="FFFFFF"/>
                    </a:gs>
                    <a:gs pos="100000">
                      <a:srgbClr val="FFFFFF"/>
                    </a:gs>
                  </a:gsLst>
                  <a:lin ang="5400000" scaled="0"/>
                </a:gradFill>
                <a:ea typeface="Segoe UI" pitchFamily="34" charset="0"/>
                <a:cs typeface="Segoe UI" pitchFamily="34" charset="0"/>
              </a:rPr>
              <a:t>instructions</a:t>
            </a:r>
            <a:endParaRPr lang="en-US" sz="2000" b="1"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ight Arrow 12"/>
          <p:cNvSpPr/>
          <p:nvPr/>
        </p:nvSpPr>
        <p:spPr bwMode="auto">
          <a:xfrm>
            <a:off x="4541837" y="2582862"/>
            <a:ext cx="2819400" cy="1610692"/>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40" tIns="91440" rIns="34294" bIns="34294" rtlCol="0" anchor="t" anchorCtr="0"/>
          <a:lstStyle/>
          <a:p>
            <a:pPr algn="ctr" defTabSz="932406"/>
            <a:r>
              <a:rPr lang="en-US" sz="2000" b="1" spc="-102" dirty="0" smtClean="0">
                <a:gradFill>
                  <a:gsLst>
                    <a:gs pos="0">
                      <a:srgbClr val="FFFFFF"/>
                    </a:gs>
                    <a:gs pos="100000">
                      <a:srgbClr val="FFFFFF"/>
                    </a:gs>
                  </a:gsLst>
                  <a:lin ang="5400000" scaled="0"/>
                </a:gradFill>
                <a:ea typeface="Segoe UI" pitchFamily="34" charset="0"/>
                <a:cs typeface="Segoe UI" pitchFamily="34" charset="0"/>
              </a:rPr>
              <a:t>30% more </a:t>
            </a:r>
          </a:p>
          <a:p>
            <a:pPr algn="ctr" defTabSz="932406"/>
            <a:r>
              <a:rPr lang="en-US" sz="2000" b="1" spc="-102" dirty="0" smtClean="0">
                <a:gradFill>
                  <a:gsLst>
                    <a:gs pos="0">
                      <a:srgbClr val="FFFFFF"/>
                    </a:gs>
                    <a:gs pos="100000">
                      <a:srgbClr val="FFFFFF"/>
                    </a:gs>
                  </a:gsLst>
                  <a:lin ang="5400000" scaled="0"/>
                </a:gradFill>
                <a:ea typeface="Segoe UI" pitchFamily="34" charset="0"/>
                <a:cs typeface="Segoe UI" pitchFamily="34" charset="0"/>
              </a:rPr>
              <a:t>memory</a:t>
            </a:r>
            <a:endParaRPr lang="en-US" sz="2000" b="1"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0580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9237" y="144462"/>
            <a:ext cx="9372600" cy="6475412"/>
          </a:xfrm>
        </p:spPr>
        <p:txBody>
          <a:bodyPr/>
          <a:lstStyle/>
          <a:p>
            <a:r>
              <a:rPr lang="de-DE" sz="2400" dirty="0">
                <a:solidFill>
                  <a:srgbClr val="0000FF"/>
                </a:solidFill>
                <a:highlight>
                  <a:srgbClr val="FFFFFF"/>
                </a:highlight>
                <a:latin typeface="Consolas" panose="020B0609020204030204" pitchFamily="49" charset="0"/>
              </a:rPr>
              <a:t>for</a:t>
            </a:r>
            <a:r>
              <a:rPr lang="de-DE" sz="2400" dirty="0">
                <a:solidFill>
                  <a:srgbClr val="000000"/>
                </a:solidFill>
                <a:highlight>
                  <a:srgbClr val="FFFFFF"/>
                </a:highlight>
                <a:latin typeface="Consolas" panose="020B0609020204030204" pitchFamily="49" charset="0"/>
              </a:rPr>
              <a:t> (</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i = 0; i &lt; </a:t>
            </a:r>
            <a:r>
              <a:rPr lang="de-DE" sz="2400" dirty="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i++) </a:t>
            </a:r>
            <a:r>
              <a:rPr lang="en-US" sz="24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de-DE" sz="1800" dirty="0">
              <a:solidFill>
                <a:srgbClr val="0000FF"/>
              </a:solidFill>
              <a:highlight>
                <a:srgbClr val="FFFFFF"/>
              </a:highlight>
              <a:latin typeface="Consolas" panose="020B0609020204030204" pitchFamily="49" charset="0"/>
            </a:endParaRPr>
          </a:p>
          <a:p>
            <a:r>
              <a:rPr lang="de-DE" sz="2400" dirty="0" smtClean="0">
                <a:solidFill>
                  <a:srgbClr val="0000FF"/>
                </a:solidFill>
                <a:highlight>
                  <a:srgbClr val="FFFFFF"/>
                </a:highlight>
                <a:latin typeface="Consolas" panose="020B0609020204030204" pitchFamily="49" charset="0"/>
              </a:rPr>
              <a:t>   for</a:t>
            </a:r>
            <a:r>
              <a:rPr lang="de-DE" sz="2400" dirty="0" smtClean="0">
                <a:solidFill>
                  <a:srgbClr val="000000"/>
                </a:solidFill>
                <a:highlight>
                  <a:srgbClr val="FFFFFF"/>
                </a:highlight>
                <a:latin typeface="Consolas" panose="020B0609020204030204" pitchFamily="49" charset="0"/>
              </a:rPr>
              <a:t> </a:t>
            </a:r>
            <a:r>
              <a:rPr lang="de-DE" sz="2400" dirty="0">
                <a:solidFill>
                  <a:srgbClr val="000000"/>
                </a:solidFill>
                <a:highlight>
                  <a:srgbClr val="FFFFFF"/>
                </a:highlight>
                <a:latin typeface="Consolas" panose="020B0609020204030204" pitchFamily="49" charset="0"/>
              </a:rPr>
              <a:t>(</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j = 0; j &lt; </a:t>
            </a:r>
            <a:r>
              <a:rPr lang="de-DE" sz="2400" dirty="0" smtClean="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j</a:t>
            </a:r>
            <a:r>
              <a:rPr lang="de-DE" sz="24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endParaRPr lang="en-US" sz="2400" dirty="0">
              <a:solidFill>
                <a:srgbClr val="000000"/>
              </a:solidFill>
              <a:highlight>
                <a:srgbClr val="FFFFFF"/>
              </a:highlight>
              <a:latin typeface="Consolas" panose="020B0609020204030204" pitchFamily="49" charset="0"/>
            </a:endParaRPr>
          </a:p>
          <a:p>
            <a:r>
              <a:rPr lang="en-US" sz="2400" dirty="0">
                <a:solidFill>
                  <a:srgbClr val="2B91AF"/>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     float_3</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r;</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sqrt</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1.0f /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a:t>
            </a:r>
          </a:p>
          <a:p>
            <a:r>
              <a:rPr lang="en-US" sz="2400" dirty="0">
                <a:solidFill>
                  <a:srgbClr val="0000FF"/>
                </a:solidFill>
                <a:highlight>
                  <a:srgbClr val="FFFFFF"/>
                </a:highlight>
                <a:latin typeface="Consolas" panose="020B0609020204030204" pitchFamily="49" charset="0"/>
              </a:rPr>
              <a:t>      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a:solidFill>
                  <a:srgbClr val="6F008A"/>
                </a:solidFill>
                <a:highlight>
                  <a:srgbClr val="FFFFFF"/>
                </a:highlight>
                <a:latin typeface="Consolas" panose="020B0609020204030204" pitchFamily="49" charset="0"/>
              </a:rPr>
              <a:t>mass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.z</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r>
            <a:br>
              <a:rPr lang="en-US" sz="2400" dirty="0" smtClean="0">
                <a:solidFill>
                  <a:srgbClr val="000000"/>
                </a:solidFill>
                <a:highlight>
                  <a:srgbClr val="FFFFFF"/>
                </a:highlight>
                <a:latin typeface="Consolas" panose="020B0609020204030204" pitchFamily="49" charset="0"/>
              </a:rPr>
            </a:br>
            <a:r>
              <a:rPr lang="en-US" sz="2400" dirty="0" smtClean="0">
                <a:solidFill>
                  <a:srgbClr val="000000"/>
                </a:solidFill>
                <a:highlight>
                  <a:srgbClr val="FFFFFF"/>
                </a:highlight>
                <a:latin typeface="Consolas" panose="020B0609020204030204" pitchFamily="49" charset="0"/>
              </a:rPr>
              <a:t>}</a:t>
            </a:r>
          </a:p>
        </p:txBody>
      </p:sp>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smtClean="0"/>
          </a:p>
          <a:p>
            <a:endParaRPr lang="en-US" dirty="0" smtClean="0"/>
          </a:p>
        </p:txBody>
      </p:sp>
      <p:sp>
        <p:nvSpPr>
          <p:cNvPr id="5" name="Rectangle 4"/>
          <p:cNvSpPr/>
          <p:nvPr/>
        </p:nvSpPr>
        <p:spPr>
          <a:xfrm>
            <a:off x="9327458" y="1392488"/>
            <a:ext cx="2341902"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Divide &amp; </a:t>
            </a:r>
            <a:r>
              <a:rPr lang="en-US" sz="2400" dirty="0" err="1" smtClean="0">
                <a:solidFill>
                  <a:srgbClr val="FF8C00"/>
                </a:solidFill>
                <a:highlight>
                  <a:srgbClr val="FFFFFF"/>
                </a:highlight>
                <a:cs typeface="Consolas" pitchFamily="49" charset="0"/>
              </a:rPr>
              <a:t>sqrt</a:t>
            </a:r>
            <a:endParaRPr lang="en-US" sz="2400" dirty="0">
              <a:solidFill>
                <a:srgbClr val="FF8C00"/>
              </a:solidFill>
              <a:highlight>
                <a:srgbClr val="FFFFFF"/>
              </a:highlight>
              <a:cs typeface="Consolas" pitchFamily="49" charset="0"/>
            </a:endParaRPr>
          </a:p>
        </p:txBody>
      </p:sp>
      <p:sp>
        <p:nvSpPr>
          <p:cNvPr id="6" name="Down Arrow 5"/>
          <p:cNvSpPr/>
          <p:nvPr/>
        </p:nvSpPr>
        <p:spPr bwMode="auto">
          <a:xfrm rot="3179561">
            <a:off x="8159404" y="1278906"/>
            <a:ext cx="304800" cy="2341804"/>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6807199" y="3669200"/>
            <a:ext cx="542925" cy="474662"/>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913437" y="3247718"/>
            <a:ext cx="887413" cy="474662"/>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274637" y="1439862"/>
                <a:ext cx="2057400" cy="692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𝑚𝑎𝑠𝑠</m:t>
                          </m:r>
                        </m:num>
                        <m:den>
                          <m:sSup>
                            <m:sSup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3</m:t>
                              </m:r>
                            </m:sup>
                          </m:sSup>
                        </m:den>
                      </m:f>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24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74637" y="1439862"/>
                <a:ext cx="2057400" cy="69294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389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8" y="298450"/>
            <a:ext cx="11887199" cy="912813"/>
          </a:xfrm>
        </p:spPr>
        <p:txBody>
          <a:bodyPr>
            <a:normAutofit fontScale="90000"/>
          </a:bodyPr>
          <a:lstStyle/>
          <a:p>
            <a:r>
              <a:rPr lang="en-US" dirty="0" err="1" smtClean="0"/>
              <a:t>Nbody</a:t>
            </a:r>
            <a:r>
              <a:rPr lang="en-US" dirty="0" smtClean="0"/>
              <a:t> Performance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21402020"/>
              </p:ext>
            </p:extLst>
          </p:nvPr>
        </p:nvGraphicFramePr>
        <p:xfrm>
          <a:off x="653513" y="1592262"/>
          <a:ext cx="11127324" cy="4648200"/>
        </p:xfrm>
        <a:graphic>
          <a:graphicData uri="http://schemas.openxmlformats.org/drawingml/2006/table">
            <a:tbl>
              <a:tblPr firstRow="1" bandRow="1">
                <a:tableStyleId>{793D81CF-94F2-401A-BA57-92F5A7B2D0C5}</a:tableStyleId>
              </a:tblPr>
              <a:tblGrid>
                <a:gridCol w="2225464"/>
                <a:gridCol w="2219616"/>
                <a:gridCol w="2231316"/>
                <a:gridCol w="2244190"/>
                <a:gridCol w="2206738"/>
              </a:tblGrid>
              <a:tr h="990600">
                <a:tc>
                  <a:txBody>
                    <a:bodyPr/>
                    <a:lstStyle/>
                    <a:p>
                      <a:endParaRPr lang="en-US" sz="2800" b="1"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Scalar</a:t>
                      </a: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latin typeface="+mn-lt"/>
                        </a:rPr>
                        <a:t>(32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SSE2</a:t>
                      </a:r>
                      <a:endParaRPr lang="en-US" sz="2800" b="1" dirty="0" smtClean="0">
                        <a:gradFill>
                          <a:gsLst>
                            <a:gs pos="9934">
                              <a:srgbClr val="1E1E1E"/>
                            </a:gs>
                            <a:gs pos="100000">
                              <a:srgbClr val="1E1E1E"/>
                            </a:gs>
                          </a:gsLst>
                          <a:lin ang="5400000" scaled="0"/>
                        </a:gradFill>
                        <a:latin typeface="+mn-lt"/>
                      </a:endParaRP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(128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2800" b="1" dirty="0">
                        <a:gradFill>
                          <a:gsLst>
                            <a:gs pos="9934">
                              <a:srgbClr val="1E1E1E"/>
                            </a:gs>
                            <a:gs pos="100000">
                              <a:srgbClr val="1E1E1E"/>
                            </a:gs>
                          </a:gsLst>
                          <a:lin ang="5400000" scaled="0"/>
                        </a:gradFill>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827543">
                <a:tc>
                  <a:txBody>
                    <a:bodyPr/>
                    <a:lstStyle/>
                    <a:p>
                      <a:pPr algn="r"/>
                      <a:r>
                        <a:rPr lang="en-US" sz="2400" b="1" smtClean="0">
                          <a:gradFill>
                            <a:gsLst>
                              <a:gs pos="66981">
                                <a:schemeClr val="tx1">
                                  <a:lumMod val="75000"/>
                                  <a:lumOff val="25000"/>
                                </a:schemeClr>
                              </a:gs>
                              <a:gs pos="0">
                                <a:schemeClr val="tx1">
                                  <a:lumMod val="75000"/>
                                  <a:lumOff val="25000"/>
                                </a:schemeClr>
                              </a:gs>
                            </a:gsLst>
                            <a:lin ang="5400000" scaled="0"/>
                          </a:gradFill>
                        </a:rPr>
                        <a:t>Frames</a:t>
                      </a:r>
                      <a:r>
                        <a:rPr lang="en-US" sz="2400" b="1" baseline="0" smtClean="0">
                          <a:gradFill>
                            <a:gsLst>
                              <a:gs pos="66981">
                                <a:schemeClr val="tx1">
                                  <a:lumMod val="75000"/>
                                  <a:lumOff val="25000"/>
                                </a:schemeClr>
                              </a:gs>
                              <a:gs pos="0">
                                <a:schemeClr val="tx1">
                                  <a:lumMod val="75000"/>
                                  <a:lumOff val="25000"/>
                                </a:schemeClr>
                              </a:gs>
                            </a:gsLst>
                            <a:lin ang="5400000" scaled="0"/>
                          </a:gradFill>
                        </a:rPr>
                        <a:t> per second</a:t>
                      </a:r>
                      <a:endParaRPr lang="en-US" sz="2400" b="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a:endParaRPr lang="en-US" sz="40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4000" dirty="0" smtClean="0">
                          <a:gradFill>
                            <a:gsLst>
                              <a:gs pos="66981">
                                <a:schemeClr val="tx1">
                                  <a:lumMod val="75000"/>
                                  <a:lumOff val="25000"/>
                                </a:schemeClr>
                              </a:gs>
                              <a:gs pos="0">
                                <a:schemeClr val="tx1">
                                  <a:lumMod val="75000"/>
                                  <a:lumOff val="25000"/>
                                </a:schemeClr>
                              </a:gs>
                            </a:gsLst>
                            <a:lin ang="5400000" scaled="0"/>
                          </a:gradFill>
                        </a:rPr>
                        <a:t>8</a:t>
                      </a:r>
                      <a:r>
                        <a:rPr lang="en-US" sz="4000" baseline="0" dirty="0" smtClean="0">
                          <a:gradFill>
                            <a:gsLst>
                              <a:gs pos="66981">
                                <a:schemeClr val="tx1">
                                  <a:lumMod val="75000"/>
                                  <a:lumOff val="25000"/>
                                </a:schemeClr>
                              </a:gs>
                              <a:gs pos="0">
                                <a:schemeClr val="tx1">
                                  <a:lumMod val="75000"/>
                                  <a:lumOff val="25000"/>
                                </a:schemeClr>
                              </a:gs>
                            </a:gsLst>
                            <a:lin ang="5400000" scaled="0"/>
                          </a:gradFill>
                        </a:rPr>
                        <a:t> fps</a:t>
                      </a:r>
                    </a:p>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18 fps</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4000" b="1" dirty="0">
                        <a:solidFill>
                          <a:srgbClr val="92D050"/>
                        </a:soli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827543">
                <a:tc>
                  <a:txBody>
                    <a:bodyPr/>
                    <a:lstStyle/>
                    <a:p>
                      <a:pPr algn="r"/>
                      <a:r>
                        <a:rPr lang="en-US" sz="2400" b="1" dirty="0" smtClean="0">
                          <a:gradFill>
                            <a:gsLst>
                              <a:gs pos="66981">
                                <a:schemeClr val="tx1">
                                  <a:lumMod val="75000"/>
                                  <a:lumOff val="25000"/>
                                </a:schemeClr>
                              </a:gs>
                              <a:gs pos="0">
                                <a:schemeClr val="tx1">
                                  <a:lumMod val="75000"/>
                                  <a:lumOff val="25000"/>
                                </a:schemeClr>
                              </a:gs>
                            </a:gsLst>
                            <a:lin ang="5400000" scaled="0"/>
                          </a:gradFill>
                        </a:rPr>
                        <a:t>#</a:t>
                      </a:r>
                      <a:r>
                        <a:rPr lang="en-US" sz="2400" b="1" baseline="0" dirty="0" smtClean="0">
                          <a:gradFill>
                            <a:gsLst>
                              <a:gs pos="66981">
                                <a:schemeClr val="tx1">
                                  <a:lumMod val="75000"/>
                                  <a:lumOff val="25000"/>
                                </a:schemeClr>
                              </a:gs>
                              <a:gs pos="0">
                                <a:schemeClr val="tx1">
                                  <a:lumMod val="75000"/>
                                  <a:lumOff val="25000"/>
                                </a:schemeClr>
                              </a:gs>
                            </a:gsLst>
                            <a:lin ang="5400000" scaled="0"/>
                          </a:gradFill>
                        </a:rPr>
                        <a:t> loop iterations</a:t>
                      </a:r>
                      <a:endParaRPr lang="en-US" sz="2400" b="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a:endParaRPr lang="en-US" sz="40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4000" dirty="0" smtClean="0">
                          <a:gradFill>
                            <a:gsLst>
                              <a:gs pos="66981">
                                <a:schemeClr val="tx1">
                                  <a:lumMod val="75000"/>
                                  <a:lumOff val="25000"/>
                                </a:schemeClr>
                              </a:gs>
                              <a:gs pos="0">
                                <a:schemeClr val="tx1">
                                  <a:lumMod val="75000"/>
                                  <a:lumOff val="25000"/>
                                </a:schemeClr>
                              </a:gs>
                            </a:gsLst>
                            <a:lin ang="5400000" scaled="0"/>
                          </a:gradFill>
                        </a:rPr>
                        <a:t>4096</a:t>
                      </a:r>
                    </a:p>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1024</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bl>
          </a:graphicData>
        </a:graphic>
      </p:graphicFrame>
      <p:sp>
        <p:nvSpPr>
          <p:cNvPr id="4" name="Right Arrow 3"/>
          <p:cNvSpPr/>
          <p:nvPr/>
        </p:nvSpPr>
        <p:spPr bwMode="auto">
          <a:xfrm rot="7200000">
            <a:off x="6646041" y="2407911"/>
            <a:ext cx="1089493" cy="561133"/>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6980237" y="670735"/>
            <a:ext cx="3657600" cy="1371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40" tIns="91440" rIns="34294" bIns="34294" rtlCol="0" anchor="t" anchorCtr="0"/>
          <a:lstStyle/>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What you get with </a:t>
            </a:r>
          </a:p>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Visual C++</a:t>
            </a:r>
            <a:endParaRPr lang="en-US" sz="3200" b="1"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289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8" y="298450"/>
            <a:ext cx="11887199" cy="912813"/>
          </a:xfrm>
        </p:spPr>
        <p:txBody>
          <a:bodyPr>
            <a:normAutofit fontScale="90000"/>
          </a:bodyPr>
          <a:lstStyle/>
          <a:p>
            <a:r>
              <a:rPr lang="en-US" dirty="0" err="1" smtClean="0"/>
              <a:t>Nbody</a:t>
            </a:r>
            <a:r>
              <a:rPr lang="en-US" dirty="0" smtClean="0"/>
              <a:t> Performance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10017909"/>
              </p:ext>
            </p:extLst>
          </p:nvPr>
        </p:nvGraphicFramePr>
        <p:xfrm>
          <a:off x="653513" y="1592262"/>
          <a:ext cx="11127324" cy="4648200"/>
        </p:xfrm>
        <a:graphic>
          <a:graphicData uri="http://schemas.openxmlformats.org/drawingml/2006/table">
            <a:tbl>
              <a:tblPr firstRow="1" bandRow="1">
                <a:tableStyleId>{793D81CF-94F2-401A-BA57-92F5A7B2D0C5}</a:tableStyleId>
              </a:tblPr>
              <a:tblGrid>
                <a:gridCol w="2225464"/>
                <a:gridCol w="2219616"/>
                <a:gridCol w="2231316"/>
                <a:gridCol w="2244190"/>
                <a:gridCol w="2206738"/>
              </a:tblGrid>
              <a:tr h="990600">
                <a:tc>
                  <a:txBody>
                    <a:bodyPr/>
                    <a:lstStyle/>
                    <a:p>
                      <a:endParaRPr lang="en-US" sz="2800" b="1"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Scalar</a:t>
                      </a: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latin typeface="+mn-lt"/>
                        </a:rPr>
                        <a:t>(32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SSE2</a:t>
                      </a:r>
                      <a:endParaRPr lang="en-US" sz="2800" b="1" dirty="0" smtClean="0">
                        <a:gradFill>
                          <a:gsLst>
                            <a:gs pos="9934">
                              <a:srgbClr val="1E1E1E"/>
                            </a:gs>
                            <a:gs pos="100000">
                              <a:srgbClr val="1E1E1E"/>
                            </a:gs>
                          </a:gsLst>
                          <a:lin ang="5400000" scaled="0"/>
                        </a:gradFill>
                        <a:latin typeface="+mn-lt"/>
                      </a:endParaRP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(128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AVX</a:t>
                      </a:r>
                      <a:endParaRPr lang="en-US" sz="2800" b="1" dirty="0" smtClean="0">
                        <a:gradFill>
                          <a:gsLst>
                            <a:gs pos="9934">
                              <a:srgbClr val="1E1E1E"/>
                            </a:gs>
                            <a:gs pos="100000">
                              <a:srgbClr val="1E1E1E"/>
                            </a:gs>
                          </a:gsLst>
                          <a:lin ang="5400000" scaled="0"/>
                        </a:gradFill>
                        <a:latin typeface="+mn-lt"/>
                      </a:endParaRP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(256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2800" b="1" dirty="0">
                        <a:gradFill>
                          <a:gsLst>
                            <a:gs pos="9934">
                              <a:srgbClr val="1E1E1E"/>
                            </a:gs>
                            <a:gs pos="100000">
                              <a:srgbClr val="1E1E1E"/>
                            </a:gs>
                          </a:gsLst>
                          <a:lin ang="5400000" scaled="0"/>
                        </a:gradFill>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827543">
                <a:tc>
                  <a:txBody>
                    <a:bodyPr/>
                    <a:lstStyle/>
                    <a:p>
                      <a:pPr algn="r"/>
                      <a:r>
                        <a:rPr lang="en-US" sz="2400" b="1" smtClean="0">
                          <a:gradFill>
                            <a:gsLst>
                              <a:gs pos="66981">
                                <a:schemeClr val="tx1">
                                  <a:lumMod val="75000"/>
                                  <a:lumOff val="25000"/>
                                </a:schemeClr>
                              </a:gs>
                              <a:gs pos="0">
                                <a:schemeClr val="tx1">
                                  <a:lumMod val="75000"/>
                                  <a:lumOff val="25000"/>
                                </a:schemeClr>
                              </a:gs>
                            </a:gsLst>
                            <a:lin ang="5400000" scaled="0"/>
                          </a:gradFill>
                        </a:rPr>
                        <a:t>Frames</a:t>
                      </a:r>
                      <a:r>
                        <a:rPr lang="en-US" sz="2400" b="1" baseline="0" smtClean="0">
                          <a:gradFill>
                            <a:gsLst>
                              <a:gs pos="66981">
                                <a:schemeClr val="tx1">
                                  <a:lumMod val="75000"/>
                                  <a:lumOff val="25000"/>
                                </a:schemeClr>
                              </a:gs>
                              <a:gs pos="0">
                                <a:schemeClr val="tx1">
                                  <a:lumMod val="75000"/>
                                  <a:lumOff val="25000"/>
                                </a:schemeClr>
                              </a:gs>
                            </a:gsLst>
                            <a:lin ang="5400000" scaled="0"/>
                          </a:gradFill>
                        </a:rPr>
                        <a:t> per second</a:t>
                      </a:r>
                      <a:endParaRPr lang="en-US" sz="2400" b="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a:endParaRPr lang="en-US" sz="40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4000" dirty="0" smtClean="0">
                          <a:gradFill>
                            <a:gsLst>
                              <a:gs pos="66981">
                                <a:schemeClr val="tx1">
                                  <a:lumMod val="75000"/>
                                  <a:lumOff val="25000"/>
                                </a:schemeClr>
                              </a:gs>
                              <a:gs pos="0">
                                <a:schemeClr val="tx1">
                                  <a:lumMod val="75000"/>
                                  <a:lumOff val="25000"/>
                                </a:schemeClr>
                              </a:gs>
                            </a:gsLst>
                            <a:lin ang="5400000" scaled="0"/>
                          </a:gradFill>
                        </a:rPr>
                        <a:t>8</a:t>
                      </a:r>
                      <a:r>
                        <a:rPr lang="en-US" sz="4000" baseline="0" dirty="0" smtClean="0">
                          <a:gradFill>
                            <a:gsLst>
                              <a:gs pos="66981">
                                <a:schemeClr val="tx1">
                                  <a:lumMod val="75000"/>
                                  <a:lumOff val="25000"/>
                                </a:schemeClr>
                              </a:gs>
                              <a:gs pos="0">
                                <a:schemeClr val="tx1">
                                  <a:lumMod val="75000"/>
                                  <a:lumOff val="25000"/>
                                </a:schemeClr>
                              </a:gs>
                            </a:gsLst>
                            <a:lin ang="5400000" scaled="0"/>
                          </a:gradFill>
                        </a:rPr>
                        <a:t> fps</a:t>
                      </a:r>
                    </a:p>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18 fps</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23 fps</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4000" b="1" dirty="0">
                        <a:solidFill>
                          <a:srgbClr val="92D050"/>
                        </a:soli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827543">
                <a:tc>
                  <a:txBody>
                    <a:bodyPr/>
                    <a:lstStyle/>
                    <a:p>
                      <a:pPr algn="r"/>
                      <a:r>
                        <a:rPr lang="en-US" sz="2400" b="1" dirty="0" smtClean="0">
                          <a:gradFill>
                            <a:gsLst>
                              <a:gs pos="66981">
                                <a:schemeClr val="tx1">
                                  <a:lumMod val="75000"/>
                                  <a:lumOff val="25000"/>
                                </a:schemeClr>
                              </a:gs>
                              <a:gs pos="0">
                                <a:schemeClr val="tx1">
                                  <a:lumMod val="75000"/>
                                  <a:lumOff val="25000"/>
                                </a:schemeClr>
                              </a:gs>
                            </a:gsLst>
                            <a:lin ang="5400000" scaled="0"/>
                          </a:gradFill>
                        </a:rPr>
                        <a:t>#</a:t>
                      </a:r>
                      <a:r>
                        <a:rPr lang="en-US" sz="2400" b="1" baseline="0" dirty="0" smtClean="0">
                          <a:gradFill>
                            <a:gsLst>
                              <a:gs pos="66981">
                                <a:schemeClr val="tx1">
                                  <a:lumMod val="75000"/>
                                  <a:lumOff val="25000"/>
                                </a:schemeClr>
                              </a:gs>
                              <a:gs pos="0">
                                <a:schemeClr val="tx1">
                                  <a:lumMod val="75000"/>
                                  <a:lumOff val="25000"/>
                                </a:schemeClr>
                              </a:gs>
                            </a:gsLst>
                            <a:lin ang="5400000" scaled="0"/>
                          </a:gradFill>
                        </a:rPr>
                        <a:t> loop iterations</a:t>
                      </a:r>
                      <a:endParaRPr lang="en-US" sz="2400" b="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a:endParaRPr lang="en-US" sz="40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4000" dirty="0" smtClean="0">
                          <a:gradFill>
                            <a:gsLst>
                              <a:gs pos="66981">
                                <a:schemeClr val="tx1">
                                  <a:lumMod val="75000"/>
                                  <a:lumOff val="25000"/>
                                </a:schemeClr>
                              </a:gs>
                              <a:gs pos="0">
                                <a:schemeClr val="tx1">
                                  <a:lumMod val="75000"/>
                                  <a:lumOff val="25000"/>
                                </a:schemeClr>
                              </a:gs>
                            </a:gsLst>
                            <a:lin ang="5400000" scaled="0"/>
                          </a:gradFill>
                        </a:rPr>
                        <a:t>4096</a:t>
                      </a:r>
                    </a:p>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1024</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512</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bl>
          </a:graphicData>
        </a:graphic>
      </p:graphicFrame>
      <p:sp>
        <p:nvSpPr>
          <p:cNvPr id="10" name="Right Arrow 9"/>
          <p:cNvSpPr/>
          <p:nvPr/>
        </p:nvSpPr>
        <p:spPr bwMode="auto">
          <a:xfrm>
            <a:off x="7056437" y="3192462"/>
            <a:ext cx="533400" cy="685800"/>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7132637" y="2506662"/>
            <a:ext cx="914400" cy="707886"/>
          </a:xfrm>
          <a:prstGeom prst="rect">
            <a:avLst/>
          </a:prstGeom>
          <a:noFill/>
        </p:spPr>
        <p:txBody>
          <a:bodyPr wrap="square" rtlCol="0">
            <a:spAutoFit/>
          </a:bodyPr>
          <a:lstStyle/>
          <a:p>
            <a:r>
              <a:rPr lang="en-US" sz="4000" b="1" dirty="0" smtClean="0">
                <a:solidFill>
                  <a:schemeClr val="accent5"/>
                </a:solidFill>
              </a:rPr>
              <a:t>?</a:t>
            </a:r>
            <a:endParaRPr lang="en-US" sz="2400" b="1" dirty="0" smtClean="0">
              <a:solidFill>
                <a:schemeClr val="accent5"/>
              </a:solidFill>
            </a:endParaRPr>
          </a:p>
        </p:txBody>
      </p:sp>
    </p:spTree>
    <p:extLst>
      <p:ext uri="{BB962C8B-B14F-4D97-AF65-F5344CB8AC3E}">
        <p14:creationId xmlns:p14="http://schemas.microsoft.com/office/powerpoint/2010/main" val="128827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9237" y="144462"/>
            <a:ext cx="9372600" cy="6475412"/>
          </a:xfrm>
        </p:spPr>
        <p:txBody>
          <a:bodyPr/>
          <a:lstStyle/>
          <a:p>
            <a:r>
              <a:rPr lang="de-DE" sz="2400" dirty="0">
                <a:solidFill>
                  <a:srgbClr val="0000FF"/>
                </a:solidFill>
                <a:highlight>
                  <a:srgbClr val="FFFFFF"/>
                </a:highlight>
                <a:latin typeface="Consolas" panose="020B0609020204030204" pitchFamily="49" charset="0"/>
              </a:rPr>
              <a:t>for</a:t>
            </a:r>
            <a:r>
              <a:rPr lang="de-DE" sz="2400" dirty="0">
                <a:solidFill>
                  <a:srgbClr val="000000"/>
                </a:solidFill>
                <a:highlight>
                  <a:srgbClr val="FFFFFF"/>
                </a:highlight>
                <a:latin typeface="Consolas" panose="020B0609020204030204" pitchFamily="49" charset="0"/>
              </a:rPr>
              <a:t> (</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i = 0; i &lt; </a:t>
            </a:r>
            <a:r>
              <a:rPr lang="de-DE" sz="2400" dirty="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i++) </a:t>
            </a:r>
            <a:r>
              <a:rPr lang="en-US" sz="24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de-DE" sz="1800" dirty="0">
              <a:solidFill>
                <a:srgbClr val="0000FF"/>
              </a:solidFill>
              <a:highlight>
                <a:srgbClr val="FFFFFF"/>
              </a:highlight>
              <a:latin typeface="Consolas" panose="020B0609020204030204" pitchFamily="49" charset="0"/>
            </a:endParaRPr>
          </a:p>
          <a:p>
            <a:r>
              <a:rPr lang="de-DE" sz="2400" dirty="0" smtClean="0">
                <a:solidFill>
                  <a:srgbClr val="0000FF"/>
                </a:solidFill>
                <a:highlight>
                  <a:srgbClr val="FFFFFF"/>
                </a:highlight>
                <a:latin typeface="Consolas" panose="020B0609020204030204" pitchFamily="49" charset="0"/>
              </a:rPr>
              <a:t>   for</a:t>
            </a:r>
            <a:r>
              <a:rPr lang="de-DE" sz="2400" dirty="0" smtClean="0">
                <a:solidFill>
                  <a:srgbClr val="000000"/>
                </a:solidFill>
                <a:highlight>
                  <a:srgbClr val="FFFFFF"/>
                </a:highlight>
                <a:latin typeface="Consolas" panose="020B0609020204030204" pitchFamily="49" charset="0"/>
              </a:rPr>
              <a:t> </a:t>
            </a:r>
            <a:r>
              <a:rPr lang="de-DE" sz="2400" dirty="0">
                <a:solidFill>
                  <a:srgbClr val="000000"/>
                </a:solidFill>
                <a:highlight>
                  <a:srgbClr val="FFFFFF"/>
                </a:highlight>
                <a:latin typeface="Consolas" panose="020B0609020204030204" pitchFamily="49" charset="0"/>
              </a:rPr>
              <a:t>(</a:t>
            </a:r>
            <a:r>
              <a:rPr lang="de-DE" sz="2400" dirty="0">
                <a:solidFill>
                  <a:srgbClr val="0000FF"/>
                </a:solidFill>
                <a:highlight>
                  <a:srgbClr val="FFFFFF"/>
                </a:highlight>
                <a:latin typeface="Consolas" panose="020B0609020204030204" pitchFamily="49" charset="0"/>
              </a:rPr>
              <a:t>int</a:t>
            </a:r>
            <a:r>
              <a:rPr lang="de-DE" sz="2400" dirty="0">
                <a:solidFill>
                  <a:srgbClr val="000000"/>
                </a:solidFill>
                <a:highlight>
                  <a:srgbClr val="FFFFFF"/>
                </a:highlight>
                <a:latin typeface="Consolas" panose="020B0609020204030204" pitchFamily="49" charset="0"/>
              </a:rPr>
              <a:t> j = 0; j &lt; </a:t>
            </a:r>
            <a:r>
              <a:rPr lang="de-DE" sz="2400" dirty="0" smtClean="0">
                <a:solidFill>
                  <a:srgbClr val="808080"/>
                </a:solidFill>
                <a:highlight>
                  <a:srgbClr val="FFFFFF"/>
                </a:highlight>
                <a:latin typeface="Consolas" panose="020B0609020204030204" pitchFamily="49" charset="0"/>
              </a:rPr>
              <a:t>numBodies</a:t>
            </a:r>
            <a:r>
              <a:rPr lang="de-DE" sz="2400" dirty="0">
                <a:solidFill>
                  <a:srgbClr val="000000"/>
                </a:solidFill>
                <a:highlight>
                  <a:srgbClr val="FFFFFF"/>
                </a:highlight>
                <a:latin typeface="Consolas" panose="020B0609020204030204" pitchFamily="49" charset="0"/>
              </a:rPr>
              <a:t>; j</a:t>
            </a:r>
            <a:r>
              <a:rPr lang="de-DE" sz="24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endParaRPr lang="en-US" sz="2400" dirty="0">
              <a:solidFill>
                <a:srgbClr val="000000"/>
              </a:solidFill>
              <a:highlight>
                <a:srgbClr val="FFFFFF"/>
              </a:highlight>
              <a:latin typeface="Consolas" panose="020B0609020204030204" pitchFamily="49" charset="0"/>
            </a:endParaRPr>
          </a:p>
          <a:p>
            <a:r>
              <a:rPr lang="en-US" sz="2400" dirty="0">
                <a:solidFill>
                  <a:srgbClr val="2B91AF"/>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     float_3</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r;</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pos.x</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pos.y</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[j].</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 - </a:t>
            </a:r>
            <a:r>
              <a:rPr lang="en-US" sz="2400" dirty="0">
                <a:solidFill>
                  <a:srgbClr val="808080"/>
                </a:solidFill>
                <a:highlight>
                  <a:srgbClr val="FFFFFF"/>
                </a:highlight>
                <a:latin typeface="Consolas" panose="020B0609020204030204" pitchFamily="49" charset="0"/>
              </a:rPr>
              <a:t>particles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pos.z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sqrt</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1.0f / </a:t>
            </a:r>
            <a:r>
              <a:rPr lang="en-US" sz="2400" dirty="0" err="1">
                <a:solidFill>
                  <a:srgbClr val="000000"/>
                </a:solidFill>
                <a:highlight>
                  <a:srgbClr val="FFFFFF"/>
                </a:highlight>
                <a:latin typeface="Consolas" panose="020B0609020204030204" pitchFamily="49" charset="0"/>
              </a:rPr>
              <a:t>dst</a:t>
            </a:r>
            <a:r>
              <a:rPr lang="en-US" sz="2400" dirty="0">
                <a:solidFill>
                  <a:srgbClr val="000000"/>
                </a:solidFill>
                <a:highlight>
                  <a:srgbClr val="FFFFFF"/>
                </a:highlight>
                <a:latin typeface="Consolas" panose="020B0609020204030204" pitchFamily="49" charset="0"/>
              </a:rPr>
              <a:t>;</a:t>
            </a:r>
          </a:p>
          <a:p>
            <a:r>
              <a:rPr lang="en-US" sz="2400" dirty="0">
                <a:solidFill>
                  <a:srgbClr val="0000FF"/>
                </a:solidFill>
                <a:highlight>
                  <a:srgbClr val="FFFFFF"/>
                </a:highlight>
                <a:latin typeface="Consolas" panose="020B0609020204030204" pitchFamily="49" charset="0"/>
              </a:rPr>
              <a:t>      float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iDst</a:t>
            </a:r>
            <a:r>
              <a:rPr lang="en-US" sz="2400" dirty="0">
                <a:solidFill>
                  <a:srgbClr val="000000"/>
                </a:solidFill>
                <a:highlight>
                  <a:srgbClr val="FFFFFF"/>
                </a:highlight>
                <a:latin typeface="Consolas" panose="020B0609020204030204" pitchFamily="49" charset="0"/>
              </a:rPr>
              <a:t> * </a:t>
            </a:r>
            <a:r>
              <a:rPr lang="en-US" sz="2400" dirty="0">
                <a:solidFill>
                  <a:srgbClr val="6F008A"/>
                </a:solidFill>
                <a:highlight>
                  <a:srgbClr val="FFFFFF"/>
                </a:highlight>
                <a:latin typeface="Consolas" panose="020B0609020204030204" pitchFamily="49" charset="0"/>
              </a:rPr>
              <a:t>mass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netAccel.x</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r.x</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r.y</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netAccel</a:t>
            </a:r>
            <a:r>
              <a:rPr lang="en-US" sz="2400" dirty="0" err="1" smtClean="0">
                <a:solidFill>
                  <a:srgbClr val="000000"/>
                </a:solidFill>
                <a:highlight>
                  <a:srgbClr val="FFFFFF"/>
                </a:highlight>
                <a:latin typeface="Consolas" panose="020B0609020204030204" pitchFamily="49" charset="0"/>
              </a:rPr>
              <a:t>.z</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r.z</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deltaAccel</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r>
            <a:br>
              <a:rPr lang="en-US" sz="2400" dirty="0" smtClean="0">
                <a:solidFill>
                  <a:srgbClr val="000000"/>
                </a:solidFill>
                <a:highlight>
                  <a:srgbClr val="FFFFFF"/>
                </a:highlight>
                <a:latin typeface="Consolas" panose="020B0609020204030204" pitchFamily="49" charset="0"/>
              </a:rPr>
            </a:br>
            <a:r>
              <a:rPr lang="en-US" sz="2400" dirty="0" smtClean="0">
                <a:solidFill>
                  <a:srgbClr val="000000"/>
                </a:solidFill>
                <a:highlight>
                  <a:srgbClr val="FFFFFF"/>
                </a:highlight>
                <a:latin typeface="Consolas" panose="020B0609020204030204" pitchFamily="49" charset="0"/>
              </a:rPr>
              <a:t>}</a:t>
            </a:r>
          </a:p>
        </p:txBody>
      </p:sp>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smtClean="0"/>
          </a:p>
          <a:p>
            <a:endParaRPr lang="en-US" dirty="0" smtClean="0"/>
          </a:p>
          <a:p>
            <a:endParaRPr lang="en-US" dirty="0"/>
          </a:p>
        </p:txBody>
      </p:sp>
      <p:sp>
        <p:nvSpPr>
          <p:cNvPr id="9" name="Rectangle 8"/>
          <p:cNvSpPr/>
          <p:nvPr/>
        </p:nvSpPr>
        <p:spPr>
          <a:xfrm>
            <a:off x="286462" y="2506662"/>
            <a:ext cx="3429000" cy="2462213"/>
          </a:xfrm>
          <a:prstGeom prst="rect">
            <a:avLst/>
          </a:prstGeom>
        </p:spPr>
        <p:txBody>
          <a:bodyPr wrap="square">
            <a:spAutoFit/>
          </a:bodyPr>
          <a:lstStyle/>
          <a:p>
            <a:pPr>
              <a:spcBef>
                <a:spcPts val="600"/>
              </a:spcBef>
            </a:pPr>
            <a:r>
              <a:rPr lang="en-US" sz="4800" dirty="0" smtClean="0">
                <a:solidFill>
                  <a:srgbClr val="FF8C00"/>
                </a:solidFill>
                <a:highlight>
                  <a:srgbClr val="FFFFFF"/>
                </a:highlight>
                <a:cs typeface="Consolas" pitchFamily="49" charset="0"/>
              </a:rPr>
              <a:t>Pop quiz:</a:t>
            </a:r>
          </a:p>
          <a:p>
            <a:pPr>
              <a:spcBef>
                <a:spcPts val="600"/>
              </a:spcBef>
            </a:pPr>
            <a:r>
              <a:rPr lang="en-US" sz="4800" dirty="0" smtClean="0">
                <a:solidFill>
                  <a:srgbClr val="FF8C00"/>
                </a:solidFill>
                <a:highlight>
                  <a:srgbClr val="FFFFFF"/>
                </a:highlight>
                <a:cs typeface="Consolas" pitchFamily="49" charset="0"/>
              </a:rPr>
              <a:t>what’s hot?</a:t>
            </a:r>
          </a:p>
          <a:p>
            <a:pPr>
              <a:spcBef>
                <a:spcPts val="600"/>
              </a:spcBef>
            </a:pPr>
            <a:r>
              <a:rPr lang="en-US" sz="4800" dirty="0" smtClean="0">
                <a:solidFill>
                  <a:srgbClr val="FF8C00"/>
                </a:solidFill>
                <a:highlight>
                  <a:srgbClr val="FFFFFF"/>
                </a:highlight>
                <a:cs typeface="Consolas" pitchFamily="49" charset="0"/>
              </a:rPr>
              <a:t>and why?</a:t>
            </a:r>
            <a:endParaRPr lang="en-US" sz="4800" dirty="0">
              <a:solidFill>
                <a:srgbClr val="FF8C00"/>
              </a:solidFill>
              <a:highlight>
                <a:srgbClr val="FFFFFF"/>
              </a:highlight>
              <a:cs typeface="Consolas" pitchFamily="49" charset="0"/>
            </a:endParaRPr>
          </a:p>
        </p:txBody>
      </p:sp>
      <mc:AlternateContent xmlns:mc="http://schemas.openxmlformats.org/markup-compatibility/2006" xmlns:a14="http://schemas.microsoft.com/office/drawing/2010/main">
        <mc:Choice Requires="a14">
          <p:sp>
            <p:nvSpPr>
              <p:cNvPr id="10" name="TextBox 9"/>
              <p:cNvSpPr txBox="1"/>
              <p:nvPr/>
            </p:nvSpPr>
            <p:spPr>
              <a:xfrm>
                <a:off x="274637" y="1439862"/>
                <a:ext cx="2057400" cy="692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𝐴</m:t>
                          </m:r>
                        </m:e>
                      </m:acc>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m:t>
                      </m:r>
                      <m:f>
                        <m:fPr>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fPr>
                        <m:num>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𝑚𝑎𝑠𝑠</m:t>
                          </m:r>
                        </m:num>
                        <m:den>
                          <m:sSup>
                            <m:sSup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pPr>
                            <m:e>
                              <m:d>
                                <m:dPr>
                                  <m:begChr m:val="|"/>
                                  <m:endChr m:val="|"/>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dPr>
                                <m:e>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e>
                              </m:d>
                            </m:e>
                            <m:sup>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3</m:t>
                              </m:r>
                            </m:sup>
                          </m:sSup>
                        </m:den>
                      </m:f>
                      <m: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 </m:t>
                      </m:r>
                      <m:acc>
                        <m:accPr>
                          <m:chr m:val="⃗"/>
                          <m:ctrlPr>
                            <a:rPr lang="en-US" sz="2400" i="1" smtClean="0">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accPr>
                        <m:e>
                          <m:sSub>
                            <m:sSubPr>
                              <m:ctrlP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ctrlPr>
                            </m:sSubPr>
                            <m:e>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𝑟</m:t>
                              </m:r>
                            </m:e>
                            <m:sub>
                              <m:r>
                                <a:rPr lang="en-US" sz="2400" i="1">
                                  <a:gradFill>
                                    <a:gsLst>
                                      <a:gs pos="0">
                                        <a:srgbClr val="000000">
                                          <a:lumMod val="75000"/>
                                          <a:lumOff val="25000"/>
                                        </a:srgbClr>
                                      </a:gs>
                                      <a:gs pos="100000">
                                        <a:srgbClr val="000000">
                                          <a:lumMod val="75000"/>
                                          <a:lumOff val="25000"/>
                                        </a:srgbClr>
                                      </a:gs>
                                    </a:gsLst>
                                    <a:lin ang="5400000" scaled="0"/>
                                  </a:gradFill>
                                  <a:latin typeface="Cambria Math" panose="02040503050406030204" pitchFamily="18" charset="0"/>
                                </a:rPr>
                                <m:t>12</m:t>
                              </m:r>
                            </m:sub>
                          </m:sSub>
                        </m:e>
                      </m:acc>
                    </m:oMath>
                  </m:oMathPara>
                </a14:m>
                <a:endParaRPr lang="en-US" sz="2400" dirty="0" smtClean="0">
                  <a:gradFill>
                    <a:gsLst>
                      <a:gs pos="0">
                        <a:srgbClr val="000000">
                          <a:lumMod val="75000"/>
                          <a:lumOff val="25000"/>
                        </a:srgbClr>
                      </a:gs>
                      <a:gs pos="100000">
                        <a:srgbClr val="000000">
                          <a:lumMod val="75000"/>
                          <a:lumOff val="25000"/>
                        </a:srgbClr>
                      </a:gs>
                    </a:gsLst>
                    <a:lin ang="5400000" scaled="0"/>
                  </a:gra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4637" y="1439862"/>
                <a:ext cx="2057400" cy="692947"/>
              </a:xfrm>
              <a:prstGeom prst="rect">
                <a:avLst/>
              </a:prstGeom>
              <a:blipFill rotWithShape="0">
                <a:blip r:embed="rId2"/>
                <a:stretch>
                  <a:fillRect/>
                </a:stretch>
              </a:blipFill>
            </p:spPr>
            <p:txBody>
              <a:bodyPr/>
              <a:lstStyle/>
              <a:p>
                <a:r>
                  <a:rPr lang="en-US">
                    <a:noFill/>
                  </a:rPr>
                  <a:t> </a:t>
                </a:r>
              </a:p>
            </p:txBody>
          </p:sp>
        </mc:Fallback>
      </mc:AlternateContent>
      <p:grpSp>
        <p:nvGrpSpPr>
          <p:cNvPr id="11" name="Group 10"/>
          <p:cNvGrpSpPr/>
          <p:nvPr/>
        </p:nvGrpSpPr>
        <p:grpSpPr>
          <a:xfrm>
            <a:off x="3847872" y="1516062"/>
            <a:ext cx="8313965" cy="4343401"/>
            <a:chOff x="3847872" y="1516062"/>
            <a:chExt cx="8313965" cy="4343401"/>
          </a:xfrm>
        </p:grpSpPr>
        <p:sp>
          <p:nvSpPr>
            <p:cNvPr id="12" name="Rectangle 11"/>
            <p:cNvSpPr/>
            <p:nvPr/>
          </p:nvSpPr>
          <p:spPr bwMode="auto">
            <a:xfrm>
              <a:off x="8171769" y="1721210"/>
              <a:ext cx="3990068" cy="4138251"/>
            </a:xfrm>
            <a:prstGeom prst="rect">
              <a:avLst/>
            </a:prstGeom>
            <a:solidFill>
              <a:srgbClr val="FFFFF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969781" y="3220697"/>
              <a:ext cx="3200400" cy="2638766"/>
            </a:xfrm>
            <a:prstGeom prst="rect">
              <a:avLst/>
            </a:prstGeom>
            <a:solidFill>
              <a:srgbClr val="FFFFF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3847872" y="1516062"/>
              <a:ext cx="5009697" cy="328309"/>
            </a:xfrm>
            <a:prstGeom prst="rect">
              <a:avLst/>
            </a:prstGeom>
            <a:solidFill>
              <a:srgbClr val="FFFFF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3847872" y="1947209"/>
              <a:ext cx="1123497" cy="3912253"/>
            </a:xfrm>
            <a:prstGeom prst="rect">
              <a:avLst/>
            </a:prstGeom>
            <a:solidFill>
              <a:srgbClr val="FFFFF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27097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2308" y="449262"/>
            <a:ext cx="5453929" cy="584775"/>
          </a:xfrm>
          <a:prstGeom prst="rect">
            <a:avLst/>
          </a:prstGeom>
        </p:spPr>
        <p:txBody>
          <a:bodyPr wrap="none">
            <a:spAutoFit/>
          </a:bodyPr>
          <a:lstStyle/>
          <a:p>
            <a:r>
              <a:rPr lang="en-US" sz="3200" dirty="0" smtClean="0">
                <a:solidFill>
                  <a:srgbClr val="000000"/>
                </a:solidFill>
                <a:highlight>
                  <a:srgbClr val="FFFFFF"/>
                </a:highlight>
              </a:rPr>
              <a:t>Non-contiguous vector loads</a:t>
            </a:r>
            <a:endParaRPr lang="en-US" sz="3200" dirty="0">
              <a:solidFill>
                <a:srgbClr val="000000"/>
              </a:solidFill>
            </a:endParaRPr>
          </a:p>
        </p:txBody>
      </p:sp>
      <p:sp>
        <p:nvSpPr>
          <p:cNvPr id="199" name="Rectangle 198"/>
          <p:cNvSpPr/>
          <p:nvPr/>
        </p:nvSpPr>
        <p:spPr>
          <a:xfrm>
            <a:off x="9413412" y="4071365"/>
            <a:ext cx="2324947" cy="1354217"/>
          </a:xfrm>
          <a:prstGeom prst="rect">
            <a:avLst/>
          </a:prstGeom>
        </p:spPr>
        <p:txBody>
          <a:bodyPr wrap="square">
            <a:spAutoFit/>
          </a:bodyPr>
          <a:lstStyle/>
          <a:p>
            <a:pPr>
              <a:spcBef>
                <a:spcPts val="600"/>
              </a:spcBef>
            </a:pPr>
            <a:r>
              <a:rPr lang="en-US" sz="2400" dirty="0" smtClean="0">
                <a:solidFill>
                  <a:srgbClr val="FF8C00"/>
                </a:solidFill>
                <a:highlight>
                  <a:srgbClr val="FFFFFF"/>
                </a:highlight>
                <a:cs typeface="Consolas" pitchFamily="49" charset="0"/>
              </a:rPr>
              <a:t>2x </a:t>
            </a:r>
            <a:r>
              <a:rPr lang="en-US" sz="2400" dirty="0" err="1" smtClean="0">
                <a:solidFill>
                  <a:srgbClr val="FF8C00"/>
                </a:solidFill>
                <a:highlight>
                  <a:srgbClr val="FFFFFF"/>
                </a:highlight>
                <a:cs typeface="Consolas" pitchFamily="49" charset="0"/>
              </a:rPr>
              <a:t>vmovss</a:t>
            </a:r>
            <a:endParaRPr lang="en-US" sz="2400" dirty="0" smtClean="0">
              <a:solidFill>
                <a:srgbClr val="FF8C00"/>
              </a:solidFill>
              <a:highlight>
                <a:srgbClr val="FFFFFF"/>
              </a:highlight>
              <a:cs typeface="Consolas" pitchFamily="49" charset="0"/>
            </a:endParaRPr>
          </a:p>
          <a:p>
            <a:pPr>
              <a:spcBef>
                <a:spcPts val="600"/>
              </a:spcBef>
            </a:pPr>
            <a:r>
              <a:rPr lang="en-US" sz="2400" dirty="0" smtClean="0">
                <a:solidFill>
                  <a:srgbClr val="FF8C00"/>
                </a:solidFill>
                <a:highlight>
                  <a:srgbClr val="FFFFFF"/>
                </a:highlight>
                <a:cs typeface="Consolas" pitchFamily="49" charset="0"/>
              </a:rPr>
              <a:t>6x </a:t>
            </a:r>
            <a:r>
              <a:rPr lang="en-US" sz="2400" dirty="0" err="1" smtClean="0">
                <a:solidFill>
                  <a:srgbClr val="FF8C00"/>
                </a:solidFill>
                <a:highlight>
                  <a:srgbClr val="FFFFFF"/>
                </a:highlight>
                <a:cs typeface="Consolas" pitchFamily="49" charset="0"/>
              </a:rPr>
              <a:t>vinsertps</a:t>
            </a:r>
            <a:endParaRPr lang="en-US" sz="2400" dirty="0" smtClean="0">
              <a:solidFill>
                <a:srgbClr val="FF8C00"/>
              </a:solidFill>
              <a:highlight>
                <a:srgbClr val="FFFFFF"/>
              </a:highlight>
              <a:cs typeface="Consolas" pitchFamily="49" charset="0"/>
            </a:endParaRPr>
          </a:p>
          <a:p>
            <a:pPr>
              <a:spcBef>
                <a:spcPts val="600"/>
              </a:spcBef>
            </a:pPr>
            <a:r>
              <a:rPr lang="en-US" sz="2400" dirty="0" smtClean="0">
                <a:solidFill>
                  <a:srgbClr val="FF8C00"/>
                </a:solidFill>
                <a:highlight>
                  <a:srgbClr val="FFFFFF"/>
                </a:highlight>
                <a:cs typeface="Consolas" pitchFamily="49" charset="0"/>
              </a:rPr>
              <a:t>1x vinsertf128</a:t>
            </a:r>
            <a:endParaRPr lang="en-US" sz="2400" dirty="0">
              <a:solidFill>
                <a:srgbClr val="FF8C00"/>
              </a:solidFill>
              <a:highlight>
                <a:srgbClr val="FFFFFF"/>
              </a:highlight>
              <a:cs typeface="Consolas" pitchFamily="49" charset="0"/>
            </a:endParaRPr>
          </a:p>
        </p:txBody>
      </p:sp>
      <p:grpSp>
        <p:nvGrpSpPr>
          <p:cNvPr id="137" name="Group 136"/>
          <p:cNvGrpSpPr/>
          <p:nvPr/>
        </p:nvGrpSpPr>
        <p:grpSpPr>
          <a:xfrm>
            <a:off x="1265237" y="4374931"/>
            <a:ext cx="7550321" cy="646331"/>
            <a:chOff x="1265237" y="4374931"/>
            <a:chExt cx="7550321" cy="646331"/>
          </a:xfrm>
        </p:grpSpPr>
        <p:sp>
          <p:nvSpPr>
            <p:cNvPr id="106" name="Rectangle 105"/>
            <p:cNvSpPr/>
            <p:nvPr/>
          </p:nvSpPr>
          <p:spPr>
            <a:xfrm>
              <a:off x="1265237" y="4374931"/>
              <a:ext cx="1820863" cy="646331"/>
            </a:xfrm>
            <a:prstGeom prst="rect">
              <a:avLst/>
            </a:prstGeom>
          </p:spPr>
          <p:txBody>
            <a:bodyPr wrap="square">
              <a:spAutoFit/>
            </a:bodyPr>
            <a:lstStyle/>
            <a:p>
              <a:r>
                <a:rPr lang="en-US" dirty="0" err="1" smtClean="0">
                  <a:solidFill>
                    <a:srgbClr val="000000"/>
                  </a:solidFill>
                  <a:highlight>
                    <a:srgbClr val="FFFFFF"/>
                  </a:highlight>
                  <a:latin typeface="Consolas" pitchFamily="49" charset="0"/>
                  <a:cs typeface="Consolas" pitchFamily="49" charset="0"/>
                </a:rPr>
                <a:t>ymm</a:t>
              </a:r>
              <a:r>
                <a:rPr lang="en-US" dirty="0" smtClean="0">
                  <a:solidFill>
                    <a:srgbClr val="000000"/>
                  </a:solidFill>
                  <a:highlight>
                    <a:srgbClr val="FFFFFF"/>
                  </a:highlight>
                  <a:latin typeface="Consolas" pitchFamily="49" charset="0"/>
                  <a:cs typeface="Consolas" pitchFamily="49" charset="0"/>
                </a:rPr>
                <a:t> register (256 bits)</a:t>
              </a:r>
              <a:endParaRPr lang="en-US" dirty="0">
                <a:solidFill>
                  <a:srgbClr val="000000"/>
                </a:solidFill>
              </a:endParaRPr>
            </a:p>
          </p:txBody>
        </p:sp>
        <p:sp>
          <p:nvSpPr>
            <p:cNvPr id="107" name="Rectangle 106"/>
            <p:cNvSpPr/>
            <p:nvPr/>
          </p:nvSpPr>
          <p:spPr bwMode="auto">
            <a:xfrm>
              <a:off x="3316116"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4001916"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46942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53800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60658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67516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74374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81232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4" name="Group 133"/>
          <p:cNvGrpSpPr/>
          <p:nvPr/>
        </p:nvGrpSpPr>
        <p:grpSpPr>
          <a:xfrm>
            <a:off x="46037" y="1622997"/>
            <a:ext cx="12659065" cy="1112265"/>
            <a:chOff x="46037" y="1622997"/>
            <a:chExt cx="12659065" cy="1112265"/>
          </a:xfrm>
        </p:grpSpPr>
        <p:sp>
          <p:nvSpPr>
            <p:cNvPr id="90" name="Rectangle 89"/>
            <p:cNvSpPr/>
            <p:nvPr/>
          </p:nvSpPr>
          <p:spPr>
            <a:xfrm>
              <a:off x="46037" y="1968754"/>
              <a:ext cx="2400299"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pos.x</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91" name="Rectangle 90"/>
            <p:cNvSpPr/>
            <p:nvPr/>
          </p:nvSpPr>
          <p:spPr>
            <a:xfrm>
              <a:off x="884237" y="1622997"/>
              <a:ext cx="2652203"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particles[j+1].</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pos.x</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92" name="Rectangle 91"/>
            <p:cNvSpPr/>
            <p:nvPr/>
          </p:nvSpPr>
          <p:spPr>
            <a:xfrm>
              <a:off x="2636837" y="1969323"/>
              <a:ext cx="2680611"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particles[j+2].</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pos.x</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94" name="Rectangle 93"/>
            <p:cNvSpPr/>
            <p:nvPr/>
          </p:nvSpPr>
          <p:spPr>
            <a:xfrm>
              <a:off x="3779837" y="1627060"/>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particles[j+3].</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pos.x</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cxnSp>
          <p:nvCxnSpPr>
            <p:cNvPr id="10" name="Straight Arrow Connector 9"/>
            <p:cNvCxnSpPr>
              <a:stCxn id="90" idx="2"/>
              <a:endCxn id="8" idx="0"/>
            </p:cNvCxnSpPr>
            <p:nvPr/>
          </p:nvCxnSpPr>
          <p:spPr>
            <a:xfrm>
              <a:off x="1246187" y="2307308"/>
              <a:ext cx="704850" cy="427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1" idx="2"/>
              <a:endCxn id="22" idx="0"/>
            </p:cNvCxnSpPr>
            <p:nvPr/>
          </p:nvCxnSpPr>
          <p:spPr>
            <a:xfrm>
              <a:off x="2210339" y="1961551"/>
              <a:ext cx="1112298" cy="77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2" idx="2"/>
              <a:endCxn id="31" idx="0"/>
            </p:cNvCxnSpPr>
            <p:nvPr/>
          </p:nvCxnSpPr>
          <p:spPr>
            <a:xfrm>
              <a:off x="3977143" y="2307877"/>
              <a:ext cx="717094" cy="42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4" idx="2"/>
              <a:endCxn id="40" idx="0"/>
            </p:cNvCxnSpPr>
            <p:nvPr/>
          </p:nvCxnSpPr>
          <p:spPr>
            <a:xfrm>
              <a:off x="5384970" y="1965614"/>
              <a:ext cx="680867" cy="769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5684837" y="1982603"/>
              <a:ext cx="3200400"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particles[j+4].</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pos.x</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155" name="Rectangle 154"/>
            <p:cNvSpPr/>
            <p:nvPr/>
          </p:nvSpPr>
          <p:spPr>
            <a:xfrm>
              <a:off x="6665572" y="1635555"/>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particles[j+5].</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pos.x</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157" name="Rectangle 156"/>
            <p:cNvSpPr/>
            <p:nvPr/>
          </p:nvSpPr>
          <p:spPr>
            <a:xfrm>
              <a:off x="8580437" y="1959548"/>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particles[j+6].</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pos.x</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cxnSp>
          <p:nvCxnSpPr>
            <p:cNvPr id="158" name="Straight Arrow Connector 157"/>
            <p:cNvCxnSpPr>
              <a:stCxn id="154" idx="2"/>
              <a:endCxn id="49" idx="0"/>
            </p:cNvCxnSpPr>
            <p:nvPr/>
          </p:nvCxnSpPr>
          <p:spPr>
            <a:xfrm>
              <a:off x="7285037" y="2321157"/>
              <a:ext cx="152400" cy="414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55" idx="2"/>
              <a:endCxn id="58" idx="0"/>
            </p:cNvCxnSpPr>
            <p:nvPr/>
          </p:nvCxnSpPr>
          <p:spPr>
            <a:xfrm>
              <a:off x="8270705" y="1974109"/>
              <a:ext cx="538332" cy="76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7" idx="2"/>
              <a:endCxn id="67" idx="0"/>
            </p:cNvCxnSpPr>
            <p:nvPr/>
          </p:nvCxnSpPr>
          <p:spPr>
            <a:xfrm flipH="1">
              <a:off x="10180637" y="2298102"/>
              <a:ext cx="4933" cy="437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9494837" y="1635555"/>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particles[j+7].</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pos.x</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cxnSp>
          <p:nvCxnSpPr>
            <p:cNvPr id="209" name="Straight Arrow Connector 208"/>
            <p:cNvCxnSpPr>
              <a:stCxn id="168" idx="2"/>
              <a:endCxn id="215" idx="0"/>
            </p:cNvCxnSpPr>
            <p:nvPr/>
          </p:nvCxnSpPr>
          <p:spPr>
            <a:xfrm>
              <a:off x="11099970" y="1974109"/>
              <a:ext cx="452267" cy="76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1951037" y="3344862"/>
            <a:ext cx="9601200" cy="1162521"/>
            <a:chOff x="1951037" y="3344862"/>
            <a:chExt cx="9601200" cy="1162521"/>
          </a:xfrm>
        </p:grpSpPr>
        <p:cxnSp>
          <p:nvCxnSpPr>
            <p:cNvPr id="115" name="Straight Arrow Connector 114"/>
            <p:cNvCxnSpPr>
              <a:stCxn id="8" idx="2"/>
              <a:endCxn id="107" idx="0"/>
            </p:cNvCxnSpPr>
            <p:nvPr/>
          </p:nvCxnSpPr>
          <p:spPr>
            <a:xfrm>
              <a:off x="1951037" y="3344862"/>
              <a:ext cx="1711240" cy="1162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22" idx="2"/>
              <a:endCxn id="112" idx="0"/>
            </p:cNvCxnSpPr>
            <p:nvPr/>
          </p:nvCxnSpPr>
          <p:spPr>
            <a:xfrm>
              <a:off x="3322637" y="3344862"/>
              <a:ext cx="1025440" cy="1162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31" idx="2"/>
              <a:endCxn id="113" idx="0"/>
            </p:cNvCxnSpPr>
            <p:nvPr/>
          </p:nvCxnSpPr>
          <p:spPr>
            <a:xfrm>
              <a:off x="4694237" y="3344862"/>
              <a:ext cx="346161" cy="1162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40" idx="2"/>
              <a:endCxn id="114" idx="0"/>
            </p:cNvCxnSpPr>
            <p:nvPr/>
          </p:nvCxnSpPr>
          <p:spPr>
            <a:xfrm flipH="1">
              <a:off x="5726198" y="3344862"/>
              <a:ext cx="339639" cy="1162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49" idx="2"/>
              <a:endCxn id="143" idx="0"/>
            </p:cNvCxnSpPr>
            <p:nvPr/>
          </p:nvCxnSpPr>
          <p:spPr>
            <a:xfrm flipH="1">
              <a:off x="6411998" y="3344862"/>
              <a:ext cx="1025439" cy="1162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58" idx="2"/>
              <a:endCxn id="144" idx="0"/>
            </p:cNvCxnSpPr>
            <p:nvPr/>
          </p:nvCxnSpPr>
          <p:spPr>
            <a:xfrm flipH="1">
              <a:off x="7097798" y="3344862"/>
              <a:ext cx="1711239" cy="1162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67" idx="2"/>
              <a:endCxn id="151" idx="0"/>
            </p:cNvCxnSpPr>
            <p:nvPr/>
          </p:nvCxnSpPr>
          <p:spPr>
            <a:xfrm flipH="1">
              <a:off x="7783598" y="3344862"/>
              <a:ext cx="2397039" cy="1162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215" idx="2"/>
              <a:endCxn id="152" idx="0"/>
            </p:cNvCxnSpPr>
            <p:nvPr/>
          </p:nvCxnSpPr>
          <p:spPr>
            <a:xfrm flipH="1">
              <a:off x="8469398" y="3344862"/>
              <a:ext cx="3082839" cy="1162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274637" y="2735262"/>
            <a:ext cx="11658600" cy="609600"/>
            <a:chOff x="274637" y="2735262"/>
            <a:chExt cx="11658600" cy="609600"/>
          </a:xfrm>
        </p:grpSpPr>
        <p:sp>
          <p:nvSpPr>
            <p:cNvPr id="6" name="Rectangle 5"/>
            <p:cNvSpPr/>
            <p:nvPr/>
          </p:nvSpPr>
          <p:spPr>
            <a:xfrm>
              <a:off x="274637" y="2852243"/>
              <a:ext cx="1447800"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Particles:</a:t>
              </a:r>
              <a:endParaRPr lang="en-US" dirty="0">
                <a:solidFill>
                  <a:srgbClr val="000000"/>
                </a:solidFill>
              </a:endParaRPr>
            </a:p>
          </p:txBody>
        </p:sp>
        <p:sp>
          <p:nvSpPr>
            <p:cNvPr id="8" name="Rectangle 7"/>
            <p:cNvSpPr/>
            <p:nvPr/>
          </p:nvSpPr>
          <p:spPr bwMode="auto">
            <a:xfrm>
              <a:off x="1874837" y="2735262"/>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2027237" y="2735262"/>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2179637" y="2735262"/>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2332037" y="2735262"/>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2484437" y="2735262"/>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2636837" y="2735262"/>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2789237" y="2735262"/>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2941637" y="2735262"/>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3094037" y="2735262"/>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3246437" y="2735262"/>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3398837" y="2735262"/>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3551237" y="2735262"/>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3703637" y="2735262"/>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3856037" y="2735262"/>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4008437" y="2735262"/>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160837" y="2735262"/>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313237" y="2735262"/>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4465637" y="2735262"/>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4618037" y="2735262"/>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4770437" y="2735262"/>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4922837" y="2735262"/>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5075237" y="2735262"/>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5227637" y="2735262"/>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5380037" y="2735262"/>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532437" y="2735262"/>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5684837" y="2735262"/>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5837237" y="2735262"/>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5989637" y="2735262"/>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6142037" y="2735262"/>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6294437" y="2735262"/>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6446837" y="2735262"/>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6599237" y="2735262"/>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6751637" y="2735262"/>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6904037" y="2735262"/>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7056437" y="2735262"/>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7208837" y="2735262"/>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7361237" y="2735262"/>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7513637" y="2735262"/>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7666037" y="2735262"/>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7818437" y="2735262"/>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7970837" y="2735262"/>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8123237" y="2735262"/>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8275637" y="2735262"/>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8428037" y="2735262"/>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8580437" y="2735262"/>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8732837" y="2735262"/>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8885237" y="2735262"/>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9037637" y="2735262"/>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9190037" y="2735262"/>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9342437" y="2735262"/>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9494837" y="2735262"/>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9647237" y="2735262"/>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9799637" y="2735262"/>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9952037" y="2735262"/>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10104437" y="2735262"/>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0256837" y="2735262"/>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10409237" y="2735262"/>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10561637" y="2735262"/>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0714037" y="2735262"/>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10866437" y="2735262"/>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1018837" y="2735262"/>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11171237" y="2735262"/>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11323637" y="2735262"/>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11476037" y="2735262"/>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11628437" y="2735262"/>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11780837" y="2735262"/>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8" name="Group 217"/>
          <p:cNvGrpSpPr/>
          <p:nvPr/>
        </p:nvGrpSpPr>
        <p:grpSpPr>
          <a:xfrm>
            <a:off x="188572" y="1622997"/>
            <a:ext cx="12659065" cy="1112265"/>
            <a:chOff x="46037" y="1622997"/>
            <a:chExt cx="12659065" cy="1112265"/>
          </a:xfrm>
        </p:grpSpPr>
        <p:sp>
          <p:nvSpPr>
            <p:cNvPr id="219" name="Rectangle 218"/>
            <p:cNvSpPr/>
            <p:nvPr/>
          </p:nvSpPr>
          <p:spPr>
            <a:xfrm>
              <a:off x="46037" y="1968754"/>
              <a:ext cx="2400299"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pos.y</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20" name="Rectangle 219"/>
            <p:cNvSpPr/>
            <p:nvPr/>
          </p:nvSpPr>
          <p:spPr>
            <a:xfrm>
              <a:off x="884237" y="1622997"/>
              <a:ext cx="2652203"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particles[j+1].</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pos.y</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21" name="Rectangle 220"/>
            <p:cNvSpPr/>
            <p:nvPr/>
          </p:nvSpPr>
          <p:spPr>
            <a:xfrm>
              <a:off x="2636837" y="1969323"/>
              <a:ext cx="2680611"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particles[j+2].</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pos.y</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22" name="Rectangle 221"/>
            <p:cNvSpPr/>
            <p:nvPr/>
          </p:nvSpPr>
          <p:spPr>
            <a:xfrm>
              <a:off x="3779837" y="1627060"/>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particles[j+3].</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pos.y</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cxnSp>
          <p:nvCxnSpPr>
            <p:cNvPr id="223" name="Straight Arrow Connector 222"/>
            <p:cNvCxnSpPr>
              <a:stCxn id="219" idx="2"/>
            </p:cNvCxnSpPr>
            <p:nvPr/>
          </p:nvCxnSpPr>
          <p:spPr>
            <a:xfrm>
              <a:off x="1246187" y="2307308"/>
              <a:ext cx="704850" cy="427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220" idx="2"/>
            </p:cNvCxnSpPr>
            <p:nvPr/>
          </p:nvCxnSpPr>
          <p:spPr>
            <a:xfrm>
              <a:off x="2210339" y="1961551"/>
              <a:ext cx="1112298" cy="77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221" idx="2"/>
            </p:cNvCxnSpPr>
            <p:nvPr/>
          </p:nvCxnSpPr>
          <p:spPr>
            <a:xfrm>
              <a:off x="3977143" y="2307877"/>
              <a:ext cx="717094" cy="42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222" idx="2"/>
            </p:cNvCxnSpPr>
            <p:nvPr/>
          </p:nvCxnSpPr>
          <p:spPr>
            <a:xfrm>
              <a:off x="5384970" y="1965614"/>
              <a:ext cx="680867" cy="769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5684837" y="1982603"/>
              <a:ext cx="3200400"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particles[j+4].</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pos.y</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28" name="Rectangle 227"/>
            <p:cNvSpPr/>
            <p:nvPr/>
          </p:nvSpPr>
          <p:spPr>
            <a:xfrm>
              <a:off x="6665572" y="1635555"/>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particles[j+5].</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pos.y</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29" name="Rectangle 228"/>
            <p:cNvSpPr/>
            <p:nvPr/>
          </p:nvSpPr>
          <p:spPr>
            <a:xfrm>
              <a:off x="8580437" y="1959548"/>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particles[j+6].</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pos.y</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cxnSp>
          <p:nvCxnSpPr>
            <p:cNvPr id="230" name="Straight Arrow Connector 229"/>
            <p:cNvCxnSpPr>
              <a:stCxn id="227" idx="2"/>
            </p:cNvCxnSpPr>
            <p:nvPr/>
          </p:nvCxnSpPr>
          <p:spPr>
            <a:xfrm>
              <a:off x="7285037" y="2321157"/>
              <a:ext cx="152400" cy="414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228" idx="2"/>
            </p:cNvCxnSpPr>
            <p:nvPr/>
          </p:nvCxnSpPr>
          <p:spPr>
            <a:xfrm>
              <a:off x="8270705" y="1974109"/>
              <a:ext cx="538332" cy="76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229" idx="2"/>
            </p:cNvCxnSpPr>
            <p:nvPr/>
          </p:nvCxnSpPr>
          <p:spPr>
            <a:xfrm flipH="1">
              <a:off x="10180637" y="2298102"/>
              <a:ext cx="4933" cy="437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3" name="Rectangle 232"/>
            <p:cNvSpPr/>
            <p:nvPr/>
          </p:nvSpPr>
          <p:spPr>
            <a:xfrm>
              <a:off x="9494837" y="1635555"/>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particles[j+7].</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pos.y</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cxnSp>
          <p:nvCxnSpPr>
            <p:cNvPr id="234" name="Straight Arrow Connector 233"/>
            <p:cNvCxnSpPr>
              <a:stCxn id="233" idx="2"/>
            </p:cNvCxnSpPr>
            <p:nvPr/>
          </p:nvCxnSpPr>
          <p:spPr>
            <a:xfrm>
              <a:off x="11099970" y="1974109"/>
              <a:ext cx="452267" cy="76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350837" y="1622997"/>
            <a:ext cx="12659065" cy="1112265"/>
            <a:chOff x="46037" y="1622997"/>
            <a:chExt cx="12659065" cy="1112265"/>
          </a:xfrm>
        </p:grpSpPr>
        <p:sp>
          <p:nvSpPr>
            <p:cNvPr id="253" name="Rectangle 252"/>
            <p:cNvSpPr/>
            <p:nvPr/>
          </p:nvSpPr>
          <p:spPr>
            <a:xfrm>
              <a:off x="46037" y="1968754"/>
              <a:ext cx="2400299"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pos.z</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54" name="Rectangle 253"/>
            <p:cNvSpPr/>
            <p:nvPr/>
          </p:nvSpPr>
          <p:spPr>
            <a:xfrm>
              <a:off x="884237" y="1622997"/>
              <a:ext cx="2652203"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particles[j+1].</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pos.z</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55" name="Rectangle 254"/>
            <p:cNvSpPr/>
            <p:nvPr/>
          </p:nvSpPr>
          <p:spPr>
            <a:xfrm>
              <a:off x="2636837" y="1969323"/>
              <a:ext cx="2680611"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particles[j+2].</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pos.z</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56" name="Rectangle 255"/>
            <p:cNvSpPr/>
            <p:nvPr/>
          </p:nvSpPr>
          <p:spPr>
            <a:xfrm>
              <a:off x="3779837" y="1627060"/>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particles[j+3].</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pos.z</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cxnSp>
          <p:nvCxnSpPr>
            <p:cNvPr id="257" name="Straight Arrow Connector 256"/>
            <p:cNvCxnSpPr>
              <a:stCxn id="253" idx="2"/>
            </p:cNvCxnSpPr>
            <p:nvPr/>
          </p:nvCxnSpPr>
          <p:spPr>
            <a:xfrm>
              <a:off x="1246187" y="2307308"/>
              <a:ext cx="704850" cy="427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254" idx="2"/>
            </p:cNvCxnSpPr>
            <p:nvPr/>
          </p:nvCxnSpPr>
          <p:spPr>
            <a:xfrm>
              <a:off x="2210339" y="1961551"/>
              <a:ext cx="1112298" cy="77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55" idx="2"/>
            </p:cNvCxnSpPr>
            <p:nvPr/>
          </p:nvCxnSpPr>
          <p:spPr>
            <a:xfrm>
              <a:off x="3977143" y="2307877"/>
              <a:ext cx="717094" cy="42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a:stCxn id="256" idx="2"/>
            </p:cNvCxnSpPr>
            <p:nvPr/>
          </p:nvCxnSpPr>
          <p:spPr>
            <a:xfrm>
              <a:off x="5384970" y="1965614"/>
              <a:ext cx="680867" cy="769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5684837" y="1982603"/>
              <a:ext cx="3200400"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particles[j+4].</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pos.z</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62" name="Rectangle 261"/>
            <p:cNvSpPr/>
            <p:nvPr/>
          </p:nvSpPr>
          <p:spPr>
            <a:xfrm>
              <a:off x="6665572" y="1635555"/>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particles[j+5].</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pos.z</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sp>
          <p:nvSpPr>
            <p:cNvPr id="263" name="Rectangle 262"/>
            <p:cNvSpPr/>
            <p:nvPr/>
          </p:nvSpPr>
          <p:spPr>
            <a:xfrm>
              <a:off x="8580437" y="1959548"/>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particles[j+6].</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pos.z</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cxnSp>
          <p:nvCxnSpPr>
            <p:cNvPr id="264" name="Straight Arrow Connector 263"/>
            <p:cNvCxnSpPr>
              <a:stCxn id="261" idx="2"/>
            </p:cNvCxnSpPr>
            <p:nvPr/>
          </p:nvCxnSpPr>
          <p:spPr>
            <a:xfrm>
              <a:off x="7285037" y="2321157"/>
              <a:ext cx="152400" cy="414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62" idx="2"/>
            </p:cNvCxnSpPr>
            <p:nvPr/>
          </p:nvCxnSpPr>
          <p:spPr>
            <a:xfrm>
              <a:off x="8270705" y="1974109"/>
              <a:ext cx="538332" cy="76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a:stCxn id="263" idx="2"/>
            </p:cNvCxnSpPr>
            <p:nvPr/>
          </p:nvCxnSpPr>
          <p:spPr>
            <a:xfrm flipH="1">
              <a:off x="10180637" y="2298102"/>
              <a:ext cx="4933" cy="437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9494837" y="1635555"/>
              <a:ext cx="3210265" cy="338554"/>
            </a:xfrm>
            <a:prstGeom prst="rect">
              <a:avLst/>
            </a:prstGeom>
          </p:spPr>
          <p:txBody>
            <a:bodyPr wrap="square">
              <a:spAutoFit/>
            </a:bodyPr>
            <a:lstStyle/>
            <a:p>
              <a:r>
                <a:rPr lang="en-US" sz="1600" dirty="0" smtClean="0">
                  <a:solidFill>
                    <a:srgbClr val="000000"/>
                  </a:solidFill>
                  <a:highlight>
                    <a:srgbClr val="FFFFFF"/>
                  </a:highlight>
                  <a:latin typeface="Courier New" panose="02070309020205020404" pitchFamily="49" charset="0"/>
                  <a:cs typeface="Courier New" panose="02070309020205020404" pitchFamily="49" charset="0"/>
                </a:rPr>
                <a:t>particles[j+7].</a:t>
              </a:r>
              <a:r>
                <a:rPr lang="en-US" sz="1600" dirty="0" err="1" smtClean="0">
                  <a:solidFill>
                    <a:srgbClr val="000000"/>
                  </a:solidFill>
                  <a:highlight>
                    <a:srgbClr val="FFFFFF"/>
                  </a:highlight>
                  <a:latin typeface="Courier New" panose="02070309020205020404" pitchFamily="49" charset="0"/>
                  <a:cs typeface="Courier New" panose="02070309020205020404" pitchFamily="49" charset="0"/>
                </a:rPr>
                <a:t>pos.z</a:t>
              </a:r>
              <a:endParaRPr lang="en-US" sz="1600" dirty="0">
                <a:solidFill>
                  <a:srgbClr val="000000"/>
                </a:solidFill>
                <a:highlight>
                  <a:srgbClr val="FFFFFF"/>
                </a:highlight>
                <a:latin typeface="Courier New" panose="02070309020205020404" pitchFamily="49" charset="0"/>
                <a:cs typeface="Courier New" panose="02070309020205020404" pitchFamily="49" charset="0"/>
              </a:endParaRPr>
            </a:p>
          </p:txBody>
        </p:sp>
        <p:cxnSp>
          <p:nvCxnSpPr>
            <p:cNvPr id="268" name="Straight Arrow Connector 267"/>
            <p:cNvCxnSpPr>
              <a:stCxn id="267" idx="2"/>
            </p:cNvCxnSpPr>
            <p:nvPr/>
          </p:nvCxnSpPr>
          <p:spPr>
            <a:xfrm>
              <a:off x="11099970" y="1974109"/>
              <a:ext cx="452267" cy="76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14" name="Rectangle 313"/>
          <p:cNvSpPr/>
          <p:nvPr/>
        </p:nvSpPr>
        <p:spPr>
          <a:xfrm>
            <a:off x="9413412" y="5554662"/>
            <a:ext cx="2324947" cy="1354217"/>
          </a:xfrm>
          <a:prstGeom prst="rect">
            <a:avLst/>
          </a:prstGeom>
        </p:spPr>
        <p:txBody>
          <a:bodyPr wrap="square">
            <a:spAutoFit/>
          </a:bodyPr>
          <a:lstStyle/>
          <a:p>
            <a:pPr>
              <a:spcBef>
                <a:spcPts val="600"/>
              </a:spcBef>
            </a:pPr>
            <a:r>
              <a:rPr lang="en-US" sz="2400" dirty="0" smtClean="0">
                <a:solidFill>
                  <a:srgbClr val="FF8C00"/>
                </a:solidFill>
                <a:highlight>
                  <a:srgbClr val="FFFFFF"/>
                </a:highlight>
                <a:cs typeface="Consolas" pitchFamily="49" charset="0"/>
              </a:rPr>
              <a:t>2x </a:t>
            </a:r>
            <a:r>
              <a:rPr lang="en-US" sz="2400" dirty="0" err="1" smtClean="0">
                <a:solidFill>
                  <a:srgbClr val="FF8C00"/>
                </a:solidFill>
                <a:highlight>
                  <a:srgbClr val="FFFFFF"/>
                </a:highlight>
                <a:cs typeface="Consolas" pitchFamily="49" charset="0"/>
              </a:rPr>
              <a:t>vmovss</a:t>
            </a:r>
            <a:endParaRPr lang="en-US" sz="2400" dirty="0" smtClean="0">
              <a:solidFill>
                <a:srgbClr val="FF8C00"/>
              </a:solidFill>
              <a:highlight>
                <a:srgbClr val="FFFFFF"/>
              </a:highlight>
              <a:cs typeface="Consolas" pitchFamily="49" charset="0"/>
            </a:endParaRPr>
          </a:p>
          <a:p>
            <a:pPr>
              <a:spcBef>
                <a:spcPts val="600"/>
              </a:spcBef>
            </a:pPr>
            <a:r>
              <a:rPr lang="en-US" sz="2400" dirty="0" smtClean="0">
                <a:solidFill>
                  <a:srgbClr val="FF8C00"/>
                </a:solidFill>
                <a:highlight>
                  <a:srgbClr val="FFFFFF"/>
                </a:highlight>
                <a:cs typeface="Consolas" pitchFamily="49" charset="0"/>
              </a:rPr>
              <a:t>6x </a:t>
            </a:r>
            <a:r>
              <a:rPr lang="en-US" sz="2400" dirty="0" err="1" smtClean="0">
                <a:solidFill>
                  <a:srgbClr val="FF8C00"/>
                </a:solidFill>
                <a:highlight>
                  <a:srgbClr val="FFFFFF"/>
                </a:highlight>
                <a:cs typeface="Consolas" pitchFamily="49" charset="0"/>
              </a:rPr>
              <a:t>vinsertps</a:t>
            </a:r>
            <a:endParaRPr lang="en-US" sz="2400" dirty="0" smtClean="0">
              <a:solidFill>
                <a:srgbClr val="FF8C00"/>
              </a:solidFill>
              <a:highlight>
                <a:srgbClr val="FFFFFF"/>
              </a:highlight>
              <a:cs typeface="Consolas" pitchFamily="49" charset="0"/>
            </a:endParaRPr>
          </a:p>
          <a:p>
            <a:pPr>
              <a:spcBef>
                <a:spcPts val="600"/>
              </a:spcBef>
            </a:pPr>
            <a:r>
              <a:rPr lang="en-US" sz="2400" dirty="0" smtClean="0">
                <a:solidFill>
                  <a:srgbClr val="FF8C00"/>
                </a:solidFill>
                <a:highlight>
                  <a:srgbClr val="FFFFFF"/>
                </a:highlight>
                <a:cs typeface="Consolas" pitchFamily="49" charset="0"/>
              </a:rPr>
              <a:t>1x vinsertf128</a:t>
            </a:r>
            <a:endParaRPr lang="en-US" sz="2400" dirty="0">
              <a:solidFill>
                <a:srgbClr val="FF8C00"/>
              </a:solidFill>
              <a:highlight>
                <a:srgbClr val="FFFFFF"/>
              </a:highlight>
              <a:cs typeface="Consolas" pitchFamily="49" charset="0"/>
            </a:endParaRPr>
          </a:p>
        </p:txBody>
      </p:sp>
      <p:grpSp>
        <p:nvGrpSpPr>
          <p:cNvPr id="315" name="Group 314"/>
          <p:cNvGrpSpPr/>
          <p:nvPr/>
        </p:nvGrpSpPr>
        <p:grpSpPr>
          <a:xfrm>
            <a:off x="1270461" y="5139242"/>
            <a:ext cx="7550321" cy="646331"/>
            <a:chOff x="1265237" y="4374931"/>
            <a:chExt cx="7550321" cy="646331"/>
          </a:xfrm>
        </p:grpSpPr>
        <p:sp>
          <p:nvSpPr>
            <p:cNvPr id="316" name="Rectangle 315"/>
            <p:cNvSpPr/>
            <p:nvPr/>
          </p:nvSpPr>
          <p:spPr>
            <a:xfrm>
              <a:off x="1265237" y="4374931"/>
              <a:ext cx="1820863" cy="646331"/>
            </a:xfrm>
            <a:prstGeom prst="rect">
              <a:avLst/>
            </a:prstGeom>
          </p:spPr>
          <p:txBody>
            <a:bodyPr wrap="square">
              <a:spAutoFit/>
            </a:bodyPr>
            <a:lstStyle/>
            <a:p>
              <a:r>
                <a:rPr lang="en-US" dirty="0" err="1" smtClean="0">
                  <a:solidFill>
                    <a:srgbClr val="000000"/>
                  </a:solidFill>
                  <a:highlight>
                    <a:srgbClr val="FFFFFF"/>
                  </a:highlight>
                  <a:latin typeface="Consolas" pitchFamily="49" charset="0"/>
                  <a:cs typeface="Consolas" pitchFamily="49" charset="0"/>
                </a:rPr>
                <a:t>ymm</a:t>
              </a:r>
              <a:r>
                <a:rPr lang="en-US" dirty="0" smtClean="0">
                  <a:solidFill>
                    <a:srgbClr val="000000"/>
                  </a:solidFill>
                  <a:highlight>
                    <a:srgbClr val="FFFFFF"/>
                  </a:highlight>
                  <a:latin typeface="Consolas" pitchFamily="49" charset="0"/>
                  <a:cs typeface="Consolas" pitchFamily="49" charset="0"/>
                </a:rPr>
                <a:t> register (256 bits)</a:t>
              </a:r>
              <a:endParaRPr lang="en-US" dirty="0">
                <a:solidFill>
                  <a:srgbClr val="000000"/>
                </a:solidFill>
              </a:endParaRPr>
            </a:p>
          </p:txBody>
        </p:sp>
        <p:sp>
          <p:nvSpPr>
            <p:cNvPr id="317" name="Rectangle 316"/>
            <p:cNvSpPr/>
            <p:nvPr/>
          </p:nvSpPr>
          <p:spPr bwMode="auto">
            <a:xfrm>
              <a:off x="3316116"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8" name="Rectangle 317"/>
            <p:cNvSpPr/>
            <p:nvPr/>
          </p:nvSpPr>
          <p:spPr bwMode="auto">
            <a:xfrm>
              <a:off x="4001916"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46942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53800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60658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67516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74374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81232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325" name="Rectangle 324"/>
          <p:cNvSpPr/>
          <p:nvPr/>
        </p:nvSpPr>
        <p:spPr>
          <a:xfrm>
            <a:off x="9418637" y="4716462"/>
            <a:ext cx="2324947" cy="1354217"/>
          </a:xfrm>
          <a:prstGeom prst="rect">
            <a:avLst/>
          </a:prstGeom>
        </p:spPr>
        <p:txBody>
          <a:bodyPr wrap="square">
            <a:spAutoFit/>
          </a:bodyPr>
          <a:lstStyle/>
          <a:p>
            <a:pPr>
              <a:spcBef>
                <a:spcPts val="600"/>
              </a:spcBef>
            </a:pPr>
            <a:r>
              <a:rPr lang="en-US" sz="2400" dirty="0" smtClean="0">
                <a:solidFill>
                  <a:srgbClr val="FF8C00"/>
                </a:solidFill>
                <a:highlight>
                  <a:srgbClr val="FFFFFF"/>
                </a:highlight>
                <a:cs typeface="Consolas" pitchFamily="49" charset="0"/>
              </a:rPr>
              <a:t>2x </a:t>
            </a:r>
            <a:r>
              <a:rPr lang="en-US" sz="2400" dirty="0" err="1" smtClean="0">
                <a:solidFill>
                  <a:srgbClr val="FF8C00"/>
                </a:solidFill>
                <a:highlight>
                  <a:srgbClr val="FFFFFF"/>
                </a:highlight>
                <a:cs typeface="Consolas" pitchFamily="49" charset="0"/>
              </a:rPr>
              <a:t>vmovss</a:t>
            </a:r>
            <a:endParaRPr lang="en-US" sz="2400" dirty="0" smtClean="0">
              <a:solidFill>
                <a:srgbClr val="FF8C00"/>
              </a:solidFill>
              <a:highlight>
                <a:srgbClr val="FFFFFF"/>
              </a:highlight>
              <a:cs typeface="Consolas" pitchFamily="49" charset="0"/>
            </a:endParaRPr>
          </a:p>
          <a:p>
            <a:pPr>
              <a:spcBef>
                <a:spcPts val="600"/>
              </a:spcBef>
            </a:pPr>
            <a:r>
              <a:rPr lang="en-US" sz="2400" dirty="0" smtClean="0">
                <a:solidFill>
                  <a:srgbClr val="FF8C00"/>
                </a:solidFill>
                <a:highlight>
                  <a:srgbClr val="FFFFFF"/>
                </a:highlight>
                <a:cs typeface="Consolas" pitchFamily="49" charset="0"/>
              </a:rPr>
              <a:t>6x </a:t>
            </a:r>
            <a:r>
              <a:rPr lang="en-US" sz="2400" dirty="0" err="1" smtClean="0">
                <a:solidFill>
                  <a:srgbClr val="FF8C00"/>
                </a:solidFill>
                <a:highlight>
                  <a:srgbClr val="FFFFFF"/>
                </a:highlight>
                <a:cs typeface="Consolas" pitchFamily="49" charset="0"/>
              </a:rPr>
              <a:t>vinsertps</a:t>
            </a:r>
            <a:endParaRPr lang="en-US" sz="2400" dirty="0" smtClean="0">
              <a:solidFill>
                <a:srgbClr val="FF8C00"/>
              </a:solidFill>
              <a:highlight>
                <a:srgbClr val="FFFFFF"/>
              </a:highlight>
              <a:cs typeface="Consolas" pitchFamily="49" charset="0"/>
            </a:endParaRPr>
          </a:p>
          <a:p>
            <a:pPr>
              <a:spcBef>
                <a:spcPts val="600"/>
              </a:spcBef>
            </a:pPr>
            <a:r>
              <a:rPr lang="en-US" sz="2400" dirty="0" smtClean="0">
                <a:solidFill>
                  <a:srgbClr val="FF8C00"/>
                </a:solidFill>
                <a:highlight>
                  <a:srgbClr val="FFFFFF"/>
                </a:highlight>
                <a:cs typeface="Consolas" pitchFamily="49" charset="0"/>
              </a:rPr>
              <a:t>1x vinsertf128</a:t>
            </a:r>
            <a:endParaRPr lang="en-US" sz="2400" dirty="0">
              <a:solidFill>
                <a:srgbClr val="FF8C00"/>
              </a:solidFill>
              <a:highlight>
                <a:srgbClr val="FFFFFF"/>
              </a:highlight>
              <a:cs typeface="Consolas" pitchFamily="49" charset="0"/>
            </a:endParaRPr>
          </a:p>
        </p:txBody>
      </p:sp>
      <p:grpSp>
        <p:nvGrpSpPr>
          <p:cNvPr id="326" name="Group 325"/>
          <p:cNvGrpSpPr/>
          <p:nvPr/>
        </p:nvGrpSpPr>
        <p:grpSpPr>
          <a:xfrm>
            <a:off x="1265236" y="5903553"/>
            <a:ext cx="7550321" cy="646331"/>
            <a:chOff x="1265237" y="4374931"/>
            <a:chExt cx="7550321" cy="646331"/>
          </a:xfrm>
        </p:grpSpPr>
        <p:sp>
          <p:nvSpPr>
            <p:cNvPr id="327" name="Rectangle 326"/>
            <p:cNvSpPr/>
            <p:nvPr/>
          </p:nvSpPr>
          <p:spPr>
            <a:xfrm>
              <a:off x="1265237" y="4374931"/>
              <a:ext cx="1820863" cy="646331"/>
            </a:xfrm>
            <a:prstGeom prst="rect">
              <a:avLst/>
            </a:prstGeom>
          </p:spPr>
          <p:txBody>
            <a:bodyPr wrap="square">
              <a:spAutoFit/>
            </a:bodyPr>
            <a:lstStyle/>
            <a:p>
              <a:r>
                <a:rPr lang="en-US" dirty="0" err="1" smtClean="0">
                  <a:solidFill>
                    <a:srgbClr val="000000"/>
                  </a:solidFill>
                  <a:highlight>
                    <a:srgbClr val="FFFFFF"/>
                  </a:highlight>
                  <a:latin typeface="Consolas" pitchFamily="49" charset="0"/>
                  <a:cs typeface="Consolas" pitchFamily="49" charset="0"/>
                </a:rPr>
                <a:t>ymm</a:t>
              </a:r>
              <a:r>
                <a:rPr lang="en-US" dirty="0" smtClean="0">
                  <a:solidFill>
                    <a:srgbClr val="000000"/>
                  </a:solidFill>
                  <a:highlight>
                    <a:srgbClr val="FFFFFF"/>
                  </a:highlight>
                  <a:latin typeface="Consolas" pitchFamily="49" charset="0"/>
                  <a:cs typeface="Consolas" pitchFamily="49" charset="0"/>
                </a:rPr>
                <a:t> register (256 bits)</a:t>
              </a:r>
              <a:endParaRPr lang="en-US" dirty="0">
                <a:solidFill>
                  <a:srgbClr val="000000"/>
                </a:solidFill>
              </a:endParaRPr>
            </a:p>
          </p:txBody>
        </p:sp>
        <p:sp>
          <p:nvSpPr>
            <p:cNvPr id="328" name="Rectangle 327"/>
            <p:cNvSpPr/>
            <p:nvPr/>
          </p:nvSpPr>
          <p:spPr bwMode="auto">
            <a:xfrm>
              <a:off x="3316116"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4001916"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46942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53800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60658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67516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74374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8123237" y="4507383"/>
              <a:ext cx="692321" cy="361479"/>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82" name="Group 181"/>
          <p:cNvGrpSpPr/>
          <p:nvPr/>
        </p:nvGrpSpPr>
        <p:grpSpPr>
          <a:xfrm>
            <a:off x="1266336" y="4377044"/>
            <a:ext cx="7550321" cy="646331"/>
            <a:chOff x="1265237" y="4374931"/>
            <a:chExt cx="7550321" cy="646331"/>
          </a:xfrm>
        </p:grpSpPr>
        <p:sp>
          <p:nvSpPr>
            <p:cNvPr id="183" name="Rectangle 182"/>
            <p:cNvSpPr/>
            <p:nvPr/>
          </p:nvSpPr>
          <p:spPr>
            <a:xfrm>
              <a:off x="1265237" y="4374931"/>
              <a:ext cx="1820863" cy="646331"/>
            </a:xfrm>
            <a:prstGeom prst="rect">
              <a:avLst/>
            </a:prstGeom>
          </p:spPr>
          <p:txBody>
            <a:bodyPr wrap="square">
              <a:spAutoFit/>
            </a:bodyPr>
            <a:lstStyle/>
            <a:p>
              <a:r>
                <a:rPr lang="en-US" dirty="0" err="1" smtClean="0">
                  <a:solidFill>
                    <a:srgbClr val="000000"/>
                  </a:solidFill>
                  <a:highlight>
                    <a:srgbClr val="FFFFFF"/>
                  </a:highlight>
                  <a:latin typeface="Consolas" pitchFamily="49" charset="0"/>
                  <a:cs typeface="Consolas" pitchFamily="49" charset="0"/>
                </a:rPr>
                <a:t>ymm</a:t>
              </a:r>
              <a:r>
                <a:rPr lang="en-US" dirty="0" smtClean="0">
                  <a:solidFill>
                    <a:srgbClr val="000000"/>
                  </a:solidFill>
                  <a:highlight>
                    <a:srgbClr val="FFFFFF"/>
                  </a:highlight>
                  <a:latin typeface="Consolas" pitchFamily="49" charset="0"/>
                  <a:cs typeface="Consolas" pitchFamily="49" charset="0"/>
                </a:rPr>
                <a:t> register (256 bits)</a:t>
              </a:r>
              <a:endParaRPr lang="en-US" dirty="0">
                <a:solidFill>
                  <a:srgbClr val="000000"/>
                </a:solidFill>
              </a:endParaRPr>
            </a:p>
          </p:txBody>
        </p:sp>
        <p:sp>
          <p:nvSpPr>
            <p:cNvPr id="184" name="Rectangle 183"/>
            <p:cNvSpPr/>
            <p:nvPr/>
          </p:nvSpPr>
          <p:spPr bwMode="auto">
            <a:xfrm>
              <a:off x="3316116" y="4507383"/>
              <a:ext cx="692321" cy="36147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4001916" y="4507383"/>
              <a:ext cx="692321" cy="36147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4694237" y="4507383"/>
              <a:ext cx="692321" cy="36147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5380037" y="4507383"/>
              <a:ext cx="692321" cy="36147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6065837" y="4507383"/>
              <a:ext cx="692321" cy="36147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6751637" y="4507383"/>
              <a:ext cx="692321" cy="36147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7437437" y="4507383"/>
              <a:ext cx="692321" cy="36147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8123237" y="4507383"/>
              <a:ext cx="692321" cy="36147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 name="Group 191"/>
          <p:cNvGrpSpPr/>
          <p:nvPr/>
        </p:nvGrpSpPr>
        <p:grpSpPr>
          <a:xfrm>
            <a:off x="1272738" y="5138914"/>
            <a:ext cx="7550321" cy="646331"/>
            <a:chOff x="1265237" y="4374931"/>
            <a:chExt cx="7550321" cy="646331"/>
          </a:xfrm>
        </p:grpSpPr>
        <p:sp>
          <p:nvSpPr>
            <p:cNvPr id="193" name="Rectangle 192"/>
            <p:cNvSpPr/>
            <p:nvPr/>
          </p:nvSpPr>
          <p:spPr>
            <a:xfrm>
              <a:off x="1265237" y="4374931"/>
              <a:ext cx="1820863" cy="646331"/>
            </a:xfrm>
            <a:prstGeom prst="rect">
              <a:avLst/>
            </a:prstGeom>
          </p:spPr>
          <p:txBody>
            <a:bodyPr wrap="square">
              <a:spAutoFit/>
            </a:bodyPr>
            <a:lstStyle/>
            <a:p>
              <a:r>
                <a:rPr lang="en-US" dirty="0" err="1" smtClean="0">
                  <a:solidFill>
                    <a:srgbClr val="000000"/>
                  </a:solidFill>
                  <a:highlight>
                    <a:srgbClr val="FFFFFF"/>
                  </a:highlight>
                  <a:latin typeface="Consolas" pitchFamily="49" charset="0"/>
                  <a:cs typeface="Consolas" pitchFamily="49" charset="0"/>
                </a:rPr>
                <a:t>ymm</a:t>
              </a:r>
              <a:r>
                <a:rPr lang="en-US" dirty="0" smtClean="0">
                  <a:solidFill>
                    <a:srgbClr val="000000"/>
                  </a:solidFill>
                  <a:highlight>
                    <a:srgbClr val="FFFFFF"/>
                  </a:highlight>
                  <a:latin typeface="Consolas" pitchFamily="49" charset="0"/>
                  <a:cs typeface="Consolas" pitchFamily="49" charset="0"/>
                </a:rPr>
                <a:t> register (256 bits)</a:t>
              </a:r>
              <a:endParaRPr lang="en-US" dirty="0">
                <a:solidFill>
                  <a:srgbClr val="000000"/>
                </a:solidFill>
              </a:endParaRPr>
            </a:p>
          </p:txBody>
        </p:sp>
        <p:sp>
          <p:nvSpPr>
            <p:cNvPr id="194" name="Rectangle 193"/>
            <p:cNvSpPr/>
            <p:nvPr/>
          </p:nvSpPr>
          <p:spPr bwMode="auto">
            <a:xfrm>
              <a:off x="3316116" y="4507383"/>
              <a:ext cx="692321" cy="361479"/>
            </a:xfrm>
            <a:prstGeom prst="rect">
              <a:avLst/>
            </a:prstGeom>
            <a:solidFill>
              <a:schemeClr val="tx2">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001916" y="4507383"/>
              <a:ext cx="692321" cy="361479"/>
            </a:xfrm>
            <a:prstGeom prst="rect">
              <a:avLst/>
            </a:prstGeom>
            <a:solidFill>
              <a:schemeClr val="tx2">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4694237" y="4507383"/>
              <a:ext cx="692321" cy="361479"/>
            </a:xfrm>
            <a:prstGeom prst="rect">
              <a:avLst/>
            </a:prstGeom>
            <a:solidFill>
              <a:schemeClr val="tx2">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5380037" y="4507383"/>
              <a:ext cx="692321" cy="361479"/>
            </a:xfrm>
            <a:prstGeom prst="rect">
              <a:avLst/>
            </a:prstGeom>
            <a:solidFill>
              <a:schemeClr val="tx2">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6065837" y="4507383"/>
              <a:ext cx="692321" cy="361479"/>
            </a:xfrm>
            <a:prstGeom prst="rect">
              <a:avLst/>
            </a:prstGeom>
            <a:solidFill>
              <a:schemeClr val="tx2">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6751637" y="4507383"/>
              <a:ext cx="692321" cy="361479"/>
            </a:xfrm>
            <a:prstGeom prst="rect">
              <a:avLst/>
            </a:prstGeom>
            <a:solidFill>
              <a:schemeClr val="tx2">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7437437" y="4507383"/>
              <a:ext cx="692321" cy="361479"/>
            </a:xfrm>
            <a:prstGeom prst="rect">
              <a:avLst/>
            </a:prstGeom>
            <a:solidFill>
              <a:schemeClr val="tx2">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8123237" y="4507383"/>
              <a:ext cx="692321" cy="361479"/>
            </a:xfrm>
            <a:prstGeom prst="rect">
              <a:avLst/>
            </a:prstGeom>
            <a:solidFill>
              <a:schemeClr val="tx2">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3" name="Group 202"/>
          <p:cNvGrpSpPr/>
          <p:nvPr/>
        </p:nvGrpSpPr>
        <p:grpSpPr>
          <a:xfrm>
            <a:off x="1265405" y="5903225"/>
            <a:ext cx="7550321" cy="646331"/>
            <a:chOff x="1265237" y="4374931"/>
            <a:chExt cx="7550321" cy="646331"/>
          </a:xfrm>
        </p:grpSpPr>
        <p:sp>
          <p:nvSpPr>
            <p:cNvPr id="204" name="Rectangle 203"/>
            <p:cNvSpPr/>
            <p:nvPr/>
          </p:nvSpPr>
          <p:spPr>
            <a:xfrm>
              <a:off x="1265237" y="4374931"/>
              <a:ext cx="1820863" cy="646331"/>
            </a:xfrm>
            <a:prstGeom prst="rect">
              <a:avLst/>
            </a:prstGeom>
          </p:spPr>
          <p:txBody>
            <a:bodyPr wrap="square">
              <a:spAutoFit/>
            </a:bodyPr>
            <a:lstStyle/>
            <a:p>
              <a:r>
                <a:rPr lang="en-US" dirty="0" err="1" smtClean="0">
                  <a:solidFill>
                    <a:srgbClr val="000000"/>
                  </a:solidFill>
                  <a:highlight>
                    <a:srgbClr val="FFFFFF"/>
                  </a:highlight>
                  <a:latin typeface="Consolas" pitchFamily="49" charset="0"/>
                  <a:cs typeface="Consolas" pitchFamily="49" charset="0"/>
                </a:rPr>
                <a:t>ymm</a:t>
              </a:r>
              <a:r>
                <a:rPr lang="en-US" dirty="0" smtClean="0">
                  <a:solidFill>
                    <a:srgbClr val="000000"/>
                  </a:solidFill>
                  <a:highlight>
                    <a:srgbClr val="FFFFFF"/>
                  </a:highlight>
                  <a:latin typeface="Consolas" pitchFamily="49" charset="0"/>
                  <a:cs typeface="Consolas" pitchFamily="49" charset="0"/>
                </a:rPr>
                <a:t> register (256 bits)</a:t>
              </a:r>
              <a:endParaRPr lang="en-US" dirty="0">
                <a:solidFill>
                  <a:srgbClr val="000000"/>
                </a:solidFill>
              </a:endParaRPr>
            </a:p>
          </p:txBody>
        </p:sp>
        <p:sp>
          <p:nvSpPr>
            <p:cNvPr id="205" name="Rectangle 204"/>
            <p:cNvSpPr/>
            <p:nvPr/>
          </p:nvSpPr>
          <p:spPr bwMode="auto">
            <a:xfrm>
              <a:off x="3316116" y="4507383"/>
              <a:ext cx="692321" cy="361479"/>
            </a:xfrm>
            <a:prstGeom prst="rect">
              <a:avLst/>
            </a:prstGeom>
            <a:solidFill>
              <a:schemeClr val="accent1">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4001916" y="4507383"/>
              <a:ext cx="692321" cy="361479"/>
            </a:xfrm>
            <a:prstGeom prst="rect">
              <a:avLst/>
            </a:prstGeom>
            <a:solidFill>
              <a:schemeClr val="accent1">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4694237" y="4507383"/>
              <a:ext cx="692321" cy="361479"/>
            </a:xfrm>
            <a:prstGeom prst="rect">
              <a:avLst/>
            </a:prstGeom>
            <a:solidFill>
              <a:schemeClr val="accent1">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5380037" y="4507383"/>
              <a:ext cx="692321" cy="361479"/>
            </a:xfrm>
            <a:prstGeom prst="rect">
              <a:avLst/>
            </a:prstGeom>
            <a:solidFill>
              <a:schemeClr val="accent1">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6065837" y="4507383"/>
              <a:ext cx="692321" cy="361479"/>
            </a:xfrm>
            <a:prstGeom prst="rect">
              <a:avLst/>
            </a:prstGeom>
            <a:solidFill>
              <a:schemeClr val="accent1">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6751637" y="4507383"/>
              <a:ext cx="692321" cy="361479"/>
            </a:xfrm>
            <a:prstGeom prst="rect">
              <a:avLst/>
            </a:prstGeom>
            <a:solidFill>
              <a:schemeClr val="accent1">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7437437" y="4507383"/>
              <a:ext cx="692321" cy="361479"/>
            </a:xfrm>
            <a:prstGeom prst="rect">
              <a:avLst/>
            </a:prstGeom>
            <a:solidFill>
              <a:schemeClr val="accent1">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8123237" y="4507383"/>
              <a:ext cx="692321" cy="361479"/>
            </a:xfrm>
            <a:prstGeom prst="rect">
              <a:avLst/>
            </a:prstGeom>
            <a:solidFill>
              <a:schemeClr val="accent1">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71" name="Group 370"/>
          <p:cNvGrpSpPr/>
          <p:nvPr/>
        </p:nvGrpSpPr>
        <p:grpSpPr>
          <a:xfrm>
            <a:off x="2103437" y="3344862"/>
            <a:ext cx="9601200" cy="1914132"/>
            <a:chOff x="2103437" y="3344862"/>
            <a:chExt cx="9601200" cy="1914132"/>
          </a:xfrm>
        </p:grpSpPr>
        <p:cxnSp>
          <p:nvCxnSpPr>
            <p:cNvPr id="338" name="Straight Arrow Connector 337"/>
            <p:cNvCxnSpPr>
              <a:stCxn id="23" idx="2"/>
            </p:cNvCxnSpPr>
            <p:nvPr/>
          </p:nvCxnSpPr>
          <p:spPr>
            <a:xfrm>
              <a:off x="3475037" y="3344862"/>
              <a:ext cx="879560" cy="191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32" idx="2"/>
            </p:cNvCxnSpPr>
            <p:nvPr/>
          </p:nvCxnSpPr>
          <p:spPr>
            <a:xfrm>
              <a:off x="4846637" y="3344862"/>
              <a:ext cx="200281" cy="191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41" idx="2"/>
            </p:cNvCxnSpPr>
            <p:nvPr/>
          </p:nvCxnSpPr>
          <p:spPr>
            <a:xfrm flipH="1">
              <a:off x="5732719" y="3344862"/>
              <a:ext cx="485518" cy="191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50" idx="2"/>
            </p:cNvCxnSpPr>
            <p:nvPr/>
          </p:nvCxnSpPr>
          <p:spPr>
            <a:xfrm flipH="1">
              <a:off x="6418519" y="3344862"/>
              <a:ext cx="1171318" cy="191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59" idx="2"/>
            </p:cNvCxnSpPr>
            <p:nvPr/>
          </p:nvCxnSpPr>
          <p:spPr>
            <a:xfrm flipH="1">
              <a:off x="7104319" y="3344862"/>
              <a:ext cx="1857118" cy="191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a:stCxn id="68" idx="2"/>
            </p:cNvCxnSpPr>
            <p:nvPr/>
          </p:nvCxnSpPr>
          <p:spPr>
            <a:xfrm flipH="1">
              <a:off x="7790119" y="3344862"/>
              <a:ext cx="2542918" cy="191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a:stCxn id="216" idx="2"/>
            </p:cNvCxnSpPr>
            <p:nvPr/>
          </p:nvCxnSpPr>
          <p:spPr>
            <a:xfrm flipH="1">
              <a:off x="8475919" y="3344862"/>
              <a:ext cx="3228718" cy="191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a:stCxn id="14" idx="2"/>
            </p:cNvCxnSpPr>
            <p:nvPr/>
          </p:nvCxnSpPr>
          <p:spPr>
            <a:xfrm>
              <a:off x="2103437" y="3344862"/>
              <a:ext cx="1565360" cy="191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p:nvGrpSpPr>
        <p:grpSpPr>
          <a:xfrm>
            <a:off x="2255837" y="3344862"/>
            <a:ext cx="9601200" cy="2686521"/>
            <a:chOff x="2255837" y="3344862"/>
            <a:chExt cx="9601200" cy="2686521"/>
          </a:xfrm>
        </p:grpSpPr>
        <p:cxnSp>
          <p:nvCxnSpPr>
            <p:cNvPr id="363" name="Straight Arrow Connector 362"/>
            <p:cNvCxnSpPr>
              <a:stCxn id="15" idx="2"/>
            </p:cNvCxnSpPr>
            <p:nvPr/>
          </p:nvCxnSpPr>
          <p:spPr>
            <a:xfrm>
              <a:off x="2255837" y="3344862"/>
              <a:ext cx="1412960" cy="268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a:stCxn id="24" idx="2"/>
            </p:cNvCxnSpPr>
            <p:nvPr/>
          </p:nvCxnSpPr>
          <p:spPr>
            <a:xfrm>
              <a:off x="3627437" y="3344862"/>
              <a:ext cx="727160" cy="268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stCxn id="33" idx="2"/>
            </p:cNvCxnSpPr>
            <p:nvPr/>
          </p:nvCxnSpPr>
          <p:spPr>
            <a:xfrm>
              <a:off x="4999037" y="3344862"/>
              <a:ext cx="47881" cy="268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a:stCxn id="42" idx="2"/>
            </p:cNvCxnSpPr>
            <p:nvPr/>
          </p:nvCxnSpPr>
          <p:spPr>
            <a:xfrm flipH="1">
              <a:off x="5732719" y="3344862"/>
              <a:ext cx="637918" cy="268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a:stCxn id="51" idx="2"/>
            </p:cNvCxnSpPr>
            <p:nvPr/>
          </p:nvCxnSpPr>
          <p:spPr>
            <a:xfrm flipH="1">
              <a:off x="6418519" y="3344862"/>
              <a:ext cx="1323718" cy="268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a:stCxn id="60" idx="2"/>
            </p:cNvCxnSpPr>
            <p:nvPr/>
          </p:nvCxnSpPr>
          <p:spPr>
            <a:xfrm flipH="1">
              <a:off x="7104319" y="3344862"/>
              <a:ext cx="2009518" cy="268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a:stCxn id="69" idx="2"/>
            </p:cNvCxnSpPr>
            <p:nvPr/>
          </p:nvCxnSpPr>
          <p:spPr>
            <a:xfrm flipH="1">
              <a:off x="7790119" y="3344862"/>
              <a:ext cx="2695318" cy="268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a:stCxn id="217" idx="2"/>
            </p:cNvCxnSpPr>
            <p:nvPr/>
          </p:nvCxnSpPr>
          <p:spPr>
            <a:xfrm flipH="1">
              <a:off x="8475919" y="3344862"/>
              <a:ext cx="3381118" cy="268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513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5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500"/>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4"/>
                                        </p:tgtEl>
                                      </p:cBhvr>
                                    </p:animEffect>
                                    <p:set>
                                      <p:cBhvr>
                                        <p:cTn id="27" dur="1" fill="hold">
                                          <p:stCondLst>
                                            <p:cond delay="499"/>
                                          </p:stCondLst>
                                        </p:cTn>
                                        <p:tgtEl>
                                          <p:spTgt spid="13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35"/>
                                        </p:tgtEl>
                                      </p:cBhvr>
                                    </p:animEffect>
                                    <p:set>
                                      <p:cBhvr>
                                        <p:cTn id="30" dur="1" fill="hold">
                                          <p:stCondLst>
                                            <p:cond delay="499"/>
                                          </p:stCondLst>
                                        </p:cTn>
                                        <p:tgtEl>
                                          <p:spTgt spid="13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99"/>
                                        </p:tgtEl>
                                      </p:cBhvr>
                                    </p:animEffect>
                                    <p:set>
                                      <p:cBhvr>
                                        <p:cTn id="33" dur="1" fill="hold">
                                          <p:stCondLst>
                                            <p:cond delay="499"/>
                                          </p:stCondLst>
                                        </p:cTn>
                                        <p:tgtEl>
                                          <p:spTgt spid="19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8"/>
                                        </p:tgtEl>
                                        <p:attrNameLst>
                                          <p:attrName>style.visibility</p:attrName>
                                        </p:attrNameLst>
                                      </p:cBhvr>
                                      <p:to>
                                        <p:strVal val="visible"/>
                                      </p:to>
                                    </p:set>
                                    <p:animEffect transition="in" filter="fade">
                                      <p:cBhvr>
                                        <p:cTn id="38" dur="500"/>
                                        <p:tgtEl>
                                          <p:spTgt spid="2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71"/>
                                        </p:tgtEl>
                                        <p:attrNameLst>
                                          <p:attrName>style.visibility</p:attrName>
                                        </p:attrNameLst>
                                      </p:cBhvr>
                                      <p:to>
                                        <p:strVal val="visible"/>
                                      </p:to>
                                    </p:set>
                                    <p:animEffect transition="in" filter="fade">
                                      <p:cBhvr>
                                        <p:cTn id="43" dur="500"/>
                                        <p:tgtEl>
                                          <p:spTgt spid="3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5"/>
                                        </p:tgtEl>
                                        <p:attrNameLst>
                                          <p:attrName>style.visibility</p:attrName>
                                        </p:attrNameLst>
                                      </p:cBhvr>
                                      <p:to>
                                        <p:strVal val="visible"/>
                                      </p:to>
                                    </p:set>
                                    <p:animEffect transition="in" filter="fade">
                                      <p:cBhvr>
                                        <p:cTn id="48" dur="500"/>
                                        <p:tgtEl>
                                          <p:spTgt spid="3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2"/>
                                        </p:tgtEl>
                                        <p:attrNameLst>
                                          <p:attrName>style.visibility</p:attrName>
                                        </p:attrNameLst>
                                      </p:cBhvr>
                                      <p:to>
                                        <p:strVal val="visible"/>
                                      </p:to>
                                    </p:set>
                                    <p:animEffect transition="in" filter="fade">
                                      <p:cBhvr>
                                        <p:cTn id="53" dur="500"/>
                                        <p:tgtEl>
                                          <p:spTgt spid="19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18"/>
                                        </p:tgtEl>
                                      </p:cBhvr>
                                    </p:animEffect>
                                    <p:set>
                                      <p:cBhvr>
                                        <p:cTn id="58" dur="1" fill="hold">
                                          <p:stCondLst>
                                            <p:cond delay="499"/>
                                          </p:stCondLst>
                                        </p:cTn>
                                        <p:tgtEl>
                                          <p:spTgt spid="218"/>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71"/>
                                        </p:tgtEl>
                                      </p:cBhvr>
                                    </p:animEffect>
                                    <p:set>
                                      <p:cBhvr>
                                        <p:cTn id="61" dur="1" fill="hold">
                                          <p:stCondLst>
                                            <p:cond delay="499"/>
                                          </p:stCondLst>
                                        </p:cTn>
                                        <p:tgtEl>
                                          <p:spTgt spid="37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25"/>
                                        </p:tgtEl>
                                      </p:cBhvr>
                                    </p:animEffect>
                                    <p:set>
                                      <p:cBhvr>
                                        <p:cTn id="64" dur="1" fill="hold">
                                          <p:stCondLst>
                                            <p:cond delay="499"/>
                                          </p:stCondLst>
                                        </p:cTn>
                                        <p:tgtEl>
                                          <p:spTgt spid="32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52"/>
                                        </p:tgtEl>
                                        <p:attrNameLst>
                                          <p:attrName>style.visibility</p:attrName>
                                        </p:attrNameLst>
                                      </p:cBhvr>
                                      <p:to>
                                        <p:strVal val="visible"/>
                                      </p:to>
                                    </p:set>
                                    <p:animEffect transition="in" filter="fade">
                                      <p:cBhvr>
                                        <p:cTn id="69" dur="500"/>
                                        <p:tgtEl>
                                          <p:spTgt spid="25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80"/>
                                        </p:tgtEl>
                                        <p:attrNameLst>
                                          <p:attrName>style.visibility</p:attrName>
                                        </p:attrNameLst>
                                      </p:cBhvr>
                                      <p:to>
                                        <p:strVal val="visible"/>
                                      </p:to>
                                    </p:set>
                                    <p:animEffect transition="in" filter="fade">
                                      <p:cBhvr>
                                        <p:cTn id="74" dur="500"/>
                                        <p:tgtEl>
                                          <p:spTgt spid="38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14"/>
                                        </p:tgtEl>
                                        <p:attrNameLst>
                                          <p:attrName>style.visibility</p:attrName>
                                        </p:attrNameLst>
                                      </p:cBhvr>
                                      <p:to>
                                        <p:strVal val="visible"/>
                                      </p:to>
                                    </p:set>
                                    <p:animEffect transition="in" filter="fade">
                                      <p:cBhvr>
                                        <p:cTn id="79" dur="500"/>
                                        <p:tgtEl>
                                          <p:spTgt spid="31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03"/>
                                        </p:tgtEl>
                                        <p:attrNameLst>
                                          <p:attrName>style.visibility</p:attrName>
                                        </p:attrNameLst>
                                      </p:cBhvr>
                                      <p:to>
                                        <p:strVal val="visible"/>
                                      </p:to>
                                    </p:set>
                                    <p:animEffect transition="in" filter="fade">
                                      <p:cBhvr>
                                        <p:cTn id="84"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199" grpId="1"/>
      <p:bldP spid="314" grpId="0"/>
      <p:bldP spid="325" grpId="0"/>
      <p:bldP spid="325"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How to make </a:t>
            </a:r>
            <a:r>
              <a:rPr lang="en-US" dirty="0" err="1" smtClean="0"/>
              <a:t>Nbody</a:t>
            </a:r>
            <a:r>
              <a:rPr lang="en-US" dirty="0" smtClean="0"/>
              <a:t> faster?	</a:t>
            </a:r>
            <a:endParaRPr lang="en-US" dirty="0"/>
          </a:p>
        </p:txBody>
      </p:sp>
      <p:sp>
        <p:nvSpPr>
          <p:cNvPr id="10" name="Text Placeholder 9"/>
          <p:cNvSpPr>
            <a:spLocks noGrp="1"/>
          </p:cNvSpPr>
          <p:nvPr>
            <p:ph type="body" sz="quarter" idx="10"/>
          </p:nvPr>
        </p:nvSpPr>
        <p:spPr/>
        <p:txBody>
          <a:bodyPr/>
          <a:lstStyle/>
          <a:p>
            <a:r>
              <a:rPr lang="en-US" dirty="0" smtClean="0"/>
              <a:t>Time spent in non-contiguous memory operations</a:t>
            </a:r>
          </a:p>
          <a:p>
            <a:r>
              <a:rPr lang="en-US" dirty="0" smtClean="0"/>
              <a:t>Not just loading, organizing, shuffling and merging</a:t>
            </a:r>
          </a:p>
          <a:p>
            <a:r>
              <a:rPr lang="en-US" dirty="0" smtClean="0">
                <a:solidFill>
                  <a:schemeClr val="accent5"/>
                </a:solidFill>
              </a:rPr>
              <a:t>Question: </a:t>
            </a:r>
            <a:r>
              <a:rPr lang="en-US" dirty="0" smtClean="0"/>
              <a:t>What can we do about it?</a:t>
            </a:r>
          </a:p>
        </p:txBody>
      </p:sp>
    </p:spTree>
    <p:extLst>
      <p:ext uri="{BB962C8B-B14F-4D97-AF65-F5344CB8AC3E}">
        <p14:creationId xmlns:p14="http://schemas.microsoft.com/office/powerpoint/2010/main" val="28121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p:cNvGrpSpPr/>
          <p:nvPr/>
        </p:nvGrpSpPr>
        <p:grpSpPr>
          <a:xfrm>
            <a:off x="198437" y="830262"/>
            <a:ext cx="11755438" cy="609600"/>
            <a:chOff x="274637" y="5621864"/>
            <a:chExt cx="11755438" cy="609600"/>
          </a:xfrm>
        </p:grpSpPr>
        <p:sp>
          <p:nvSpPr>
            <p:cNvPr id="6" name="Rectangle 5"/>
            <p:cNvSpPr/>
            <p:nvPr/>
          </p:nvSpPr>
          <p:spPr>
            <a:xfrm>
              <a:off x="274637" y="5741998"/>
              <a:ext cx="1447800"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Particles:</a:t>
              </a:r>
              <a:endParaRPr lang="en-US" dirty="0">
                <a:solidFill>
                  <a:srgbClr val="000000"/>
                </a:solidFill>
              </a:endParaRPr>
            </a:p>
          </p:txBody>
        </p:sp>
        <p:sp>
          <p:nvSpPr>
            <p:cNvPr id="8" name="Rectangle 7"/>
            <p:cNvSpPr/>
            <p:nvPr/>
          </p:nvSpPr>
          <p:spPr bwMode="auto">
            <a:xfrm>
              <a:off x="1722437" y="5621864"/>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1874837" y="5621864"/>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2027237" y="5621864"/>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2179637" y="5621864"/>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2332037" y="5621864"/>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2484437" y="5621864"/>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2636837" y="5621864"/>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2789237" y="5621864"/>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2941637" y="5621864"/>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3094037" y="5621864"/>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3246437" y="5621864"/>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3398837" y="5621864"/>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3551237" y="5621864"/>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3703637" y="5621864"/>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3856037" y="5621864"/>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008437" y="5621864"/>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160837" y="5621864"/>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4313237" y="5621864"/>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4465637" y="5621864"/>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4618037" y="5621864"/>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4770437" y="5621864"/>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4922837" y="5621864"/>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5075237" y="5621864"/>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5227637" y="5621864"/>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380037" y="5621864"/>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5532437" y="5621864"/>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5684837" y="5621864"/>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5837237" y="5621864"/>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5989637" y="5621864"/>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6142037" y="5621864"/>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6294437" y="5621864"/>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6446837" y="5621864"/>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6599237" y="5621864"/>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6751637" y="5621864"/>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6904037" y="5621864"/>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7056437" y="5621864"/>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7208837" y="5621864"/>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7361237" y="5621864"/>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7513637" y="5621864"/>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7666037" y="5621864"/>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7818437" y="5621864"/>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7970837" y="5621864"/>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8123237" y="5621864"/>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8275637" y="5621864"/>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8428037" y="5621864"/>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8580437" y="5621864"/>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8732837" y="5621864"/>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8885237" y="5621864"/>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9037637" y="5621864"/>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9190037" y="5621864"/>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9342437" y="5621864"/>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9494837" y="5621864"/>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9647237" y="5621864"/>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9799637" y="5621864"/>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9952037" y="5621864"/>
              <a:ext cx="152400" cy="609600"/>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0104437" y="5621864"/>
              <a:ext cx="152400" cy="609600"/>
            </a:xfrm>
            <a:prstGeom prst="rect">
              <a:avLst/>
            </a:prstGeom>
            <a:solidFill>
              <a:schemeClr val="accent1">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10256837" y="5621864"/>
              <a:ext cx="152400" cy="609600"/>
            </a:xfrm>
            <a:prstGeom prst="rect">
              <a:avLst/>
            </a:prstGeom>
            <a:solidFill>
              <a:schemeClr val="tx2">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10409237" y="5621864"/>
              <a:ext cx="152400" cy="609600"/>
            </a:xfrm>
            <a:prstGeom prst="rect">
              <a:avLst/>
            </a:prstGeom>
            <a:solidFill>
              <a:schemeClr val="accent3">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0561637" y="5621864"/>
              <a:ext cx="152400" cy="609600"/>
            </a:xfrm>
            <a:prstGeom prst="rect">
              <a:avLst/>
            </a:prstGeom>
            <a:solidFill>
              <a:schemeClr val="accent3">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10714037" y="5621864"/>
              <a:ext cx="152400" cy="609600"/>
            </a:xfrm>
            <a:prstGeom prst="rect">
              <a:avLst/>
            </a:prstGeom>
            <a:solidFill>
              <a:schemeClr val="accent3">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0866437" y="5621864"/>
              <a:ext cx="152400" cy="609600"/>
            </a:xfrm>
            <a:prstGeom prst="rect">
              <a:avLst/>
            </a:prstGeom>
            <a:solidFill>
              <a:schemeClr val="accent4">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11018837" y="5621864"/>
              <a:ext cx="152400" cy="609600"/>
            </a:xfrm>
            <a:prstGeom prst="rect">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11171237" y="5621864"/>
              <a:ext cx="152400" cy="609600"/>
            </a:xfrm>
            <a:prstGeom prst="rect">
              <a:avLst/>
            </a:prstGeom>
            <a:solidFill>
              <a:schemeClr val="accent4">
                <a:lumMod val="60000"/>
                <a:lumOff val="4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a:xfrm>
              <a:off x="11382375" y="5734060"/>
              <a:ext cx="647700"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a:t>
              </a:r>
              <a:endParaRPr lang="en-US" dirty="0">
                <a:solidFill>
                  <a:srgbClr val="000000"/>
                </a:solidFill>
              </a:endParaRPr>
            </a:p>
          </p:txBody>
        </p:sp>
      </p:grpSp>
      <p:sp>
        <p:nvSpPr>
          <p:cNvPr id="90" name="Rectangle 89"/>
          <p:cNvSpPr/>
          <p:nvPr/>
        </p:nvSpPr>
        <p:spPr>
          <a:xfrm>
            <a:off x="1481136" y="2506662"/>
            <a:ext cx="525463"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X:</a:t>
            </a:r>
            <a:endParaRPr lang="en-US" dirty="0">
              <a:solidFill>
                <a:srgbClr val="000000"/>
              </a:solidFill>
            </a:endParaRPr>
          </a:p>
        </p:txBody>
      </p:sp>
      <p:sp>
        <p:nvSpPr>
          <p:cNvPr id="91" name="Rectangle 90"/>
          <p:cNvSpPr/>
          <p:nvPr/>
        </p:nvSpPr>
        <p:spPr bwMode="auto">
          <a:xfrm>
            <a:off x="1951037"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2103437"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2255837"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2408237"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2560637"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2713037"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2865437"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a:xfrm>
            <a:off x="3055937" y="2506662"/>
            <a:ext cx="647700"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a:t>
            </a:r>
            <a:endParaRPr lang="en-US" dirty="0">
              <a:solidFill>
                <a:srgbClr val="000000"/>
              </a:solidFill>
            </a:endParaRPr>
          </a:p>
        </p:txBody>
      </p:sp>
      <p:sp>
        <p:nvSpPr>
          <p:cNvPr id="159" name="Rectangle 158"/>
          <p:cNvSpPr/>
          <p:nvPr/>
        </p:nvSpPr>
        <p:spPr>
          <a:xfrm>
            <a:off x="5148258" y="2506662"/>
            <a:ext cx="525463"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Y:</a:t>
            </a:r>
            <a:endParaRPr lang="en-US" dirty="0">
              <a:solidFill>
                <a:srgbClr val="000000"/>
              </a:solidFill>
            </a:endParaRPr>
          </a:p>
        </p:txBody>
      </p:sp>
      <p:sp>
        <p:nvSpPr>
          <p:cNvPr id="160" name="Rectangle 159"/>
          <p:cNvSpPr/>
          <p:nvPr/>
        </p:nvSpPr>
        <p:spPr bwMode="auto">
          <a:xfrm>
            <a:off x="5618159"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5770559"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5922959"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6075359"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6227759"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6380159"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6532559"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a:xfrm>
            <a:off x="6713537" y="2506662"/>
            <a:ext cx="647700"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a:t>
            </a:r>
            <a:endParaRPr lang="en-US" dirty="0">
              <a:solidFill>
                <a:srgbClr val="000000"/>
              </a:solidFill>
            </a:endParaRPr>
          </a:p>
        </p:txBody>
      </p:sp>
      <p:sp>
        <p:nvSpPr>
          <p:cNvPr id="168" name="Rectangle 167"/>
          <p:cNvSpPr/>
          <p:nvPr/>
        </p:nvSpPr>
        <p:spPr>
          <a:xfrm>
            <a:off x="8861423" y="2506662"/>
            <a:ext cx="525463"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Z:</a:t>
            </a:r>
            <a:endParaRPr lang="en-US" dirty="0">
              <a:solidFill>
                <a:srgbClr val="000000"/>
              </a:solidFill>
            </a:endParaRPr>
          </a:p>
        </p:txBody>
      </p:sp>
      <p:sp>
        <p:nvSpPr>
          <p:cNvPr id="169" name="Rectangle 168"/>
          <p:cNvSpPr/>
          <p:nvPr/>
        </p:nvSpPr>
        <p:spPr bwMode="auto">
          <a:xfrm>
            <a:off x="9331324"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9483724"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9636124"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9788524"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9940924"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10093324"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10245724" y="2430462"/>
            <a:ext cx="152400" cy="60960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a:xfrm>
            <a:off x="10371137" y="2506662"/>
            <a:ext cx="647700" cy="369332"/>
          </a:xfrm>
          <a:prstGeom prst="rect">
            <a:avLst/>
          </a:prstGeom>
        </p:spPr>
        <p:txBody>
          <a:bodyPr wrap="square">
            <a:spAutoFit/>
          </a:bodyPr>
          <a:lstStyle/>
          <a:p>
            <a:r>
              <a:rPr lang="en-US" dirty="0" smtClean="0">
                <a:solidFill>
                  <a:srgbClr val="000000"/>
                </a:solidFill>
                <a:highlight>
                  <a:srgbClr val="FFFFFF"/>
                </a:highlight>
                <a:latin typeface="Consolas" pitchFamily="49" charset="0"/>
                <a:cs typeface="Consolas" pitchFamily="49" charset="0"/>
              </a:rPr>
              <a:t>...</a:t>
            </a:r>
            <a:endParaRPr lang="en-US" dirty="0">
              <a:solidFill>
                <a:srgbClr val="000000"/>
              </a:solidFill>
            </a:endParaRPr>
          </a:p>
        </p:txBody>
      </p:sp>
      <p:sp>
        <p:nvSpPr>
          <p:cNvPr id="241" name="Rectangle 240"/>
          <p:cNvSpPr/>
          <p:nvPr/>
        </p:nvSpPr>
        <p:spPr>
          <a:xfrm>
            <a:off x="3092449" y="4190265"/>
            <a:ext cx="6400801" cy="830997"/>
          </a:xfrm>
          <a:prstGeom prst="rect">
            <a:avLst/>
          </a:prstGeom>
        </p:spPr>
        <p:txBody>
          <a:bodyPr wrap="square">
            <a:spAutoFit/>
          </a:bodyPr>
          <a:lstStyle/>
          <a:p>
            <a:r>
              <a:rPr lang="en-US" sz="4800" b="1" dirty="0" err="1" smtClean="0">
                <a:solidFill>
                  <a:srgbClr val="FF8C00"/>
                </a:solidFill>
                <a:highlight>
                  <a:srgbClr val="FFFFFF"/>
                </a:highlight>
                <a:cs typeface="Consolas" pitchFamily="49" charset="0"/>
              </a:rPr>
              <a:t>Vectorized</a:t>
            </a:r>
            <a:r>
              <a:rPr lang="en-US" sz="4800" b="1" dirty="0" smtClean="0">
                <a:solidFill>
                  <a:srgbClr val="FF8C00"/>
                </a:solidFill>
                <a:highlight>
                  <a:srgbClr val="FFFFFF"/>
                </a:highlight>
                <a:cs typeface="Consolas" pitchFamily="49" charset="0"/>
              </a:rPr>
              <a:t> loop body</a:t>
            </a:r>
            <a:endParaRPr lang="en-US" sz="4800" b="1" dirty="0">
              <a:solidFill>
                <a:srgbClr val="FF8C00"/>
              </a:solidFill>
              <a:highlight>
                <a:srgbClr val="FFFFFF"/>
              </a:highlight>
              <a:cs typeface="Consolas" pitchFamily="49" charset="0"/>
            </a:endParaRPr>
          </a:p>
        </p:txBody>
      </p:sp>
      <p:sp>
        <p:nvSpPr>
          <p:cNvPr id="242" name="Down Arrow 241"/>
          <p:cNvSpPr/>
          <p:nvPr/>
        </p:nvSpPr>
        <p:spPr bwMode="auto">
          <a:xfrm rot="9000000" flipV="1">
            <a:off x="2788454" y="3326365"/>
            <a:ext cx="304800" cy="729309"/>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3" name="Down Arrow 242"/>
          <p:cNvSpPr/>
          <p:nvPr/>
        </p:nvSpPr>
        <p:spPr bwMode="auto">
          <a:xfrm rot="10800000" flipV="1">
            <a:off x="5999159" y="3326364"/>
            <a:ext cx="304800" cy="729309"/>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4" name="Down Arrow 243"/>
          <p:cNvSpPr/>
          <p:nvPr/>
        </p:nvSpPr>
        <p:spPr bwMode="auto">
          <a:xfrm rot="13500000" flipV="1">
            <a:off x="9266237" y="3352753"/>
            <a:ext cx="304800" cy="729309"/>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253" name="Group 252"/>
          <p:cNvGrpSpPr/>
          <p:nvPr/>
        </p:nvGrpSpPr>
        <p:grpSpPr>
          <a:xfrm>
            <a:off x="1722437" y="1439862"/>
            <a:ext cx="7685087" cy="990600"/>
            <a:chOff x="1722437" y="1439862"/>
            <a:chExt cx="7685087" cy="990600"/>
          </a:xfrm>
        </p:grpSpPr>
        <p:cxnSp>
          <p:nvCxnSpPr>
            <p:cNvPr id="246" name="Straight Arrow Connector 245"/>
            <p:cNvCxnSpPr>
              <a:stCxn id="8" idx="2"/>
              <a:endCxn id="91" idx="0"/>
            </p:cNvCxnSpPr>
            <p:nvPr/>
          </p:nvCxnSpPr>
          <p:spPr>
            <a:xfrm>
              <a:off x="1722437" y="1439862"/>
              <a:ext cx="3048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14" idx="2"/>
              <a:endCxn id="160" idx="0"/>
            </p:cNvCxnSpPr>
            <p:nvPr/>
          </p:nvCxnSpPr>
          <p:spPr>
            <a:xfrm>
              <a:off x="1874837" y="1439862"/>
              <a:ext cx="3819522"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15" idx="2"/>
              <a:endCxn id="169" idx="0"/>
            </p:cNvCxnSpPr>
            <p:nvPr/>
          </p:nvCxnSpPr>
          <p:spPr>
            <a:xfrm>
              <a:off x="2027237" y="1439862"/>
              <a:ext cx="7380287"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p:nvGrpSpPr>
        <p:grpSpPr>
          <a:xfrm>
            <a:off x="2179637" y="1439862"/>
            <a:ext cx="7380287" cy="990600"/>
            <a:chOff x="2179637" y="1439862"/>
            <a:chExt cx="7380287" cy="990600"/>
          </a:xfrm>
        </p:grpSpPr>
        <p:cxnSp>
          <p:nvCxnSpPr>
            <p:cNvPr id="255" name="Straight Arrow Connector 254"/>
            <p:cNvCxnSpPr>
              <a:stCxn id="22" idx="2"/>
              <a:endCxn id="92" idx="0"/>
            </p:cNvCxnSpPr>
            <p:nvPr/>
          </p:nvCxnSpPr>
          <p:spPr>
            <a:xfrm flipH="1">
              <a:off x="2179637" y="1439862"/>
              <a:ext cx="9144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23" idx="2"/>
              <a:endCxn id="161" idx="0"/>
            </p:cNvCxnSpPr>
            <p:nvPr/>
          </p:nvCxnSpPr>
          <p:spPr>
            <a:xfrm>
              <a:off x="3246437" y="1439862"/>
              <a:ext cx="2600322"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24" idx="2"/>
              <a:endCxn id="170" idx="0"/>
            </p:cNvCxnSpPr>
            <p:nvPr/>
          </p:nvCxnSpPr>
          <p:spPr>
            <a:xfrm>
              <a:off x="3398837" y="1439862"/>
              <a:ext cx="6161087"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2332037" y="1439862"/>
            <a:ext cx="7380287" cy="990600"/>
            <a:chOff x="2332037" y="1439862"/>
            <a:chExt cx="7380287" cy="990600"/>
          </a:xfrm>
        </p:grpSpPr>
        <p:cxnSp>
          <p:nvCxnSpPr>
            <p:cNvPr id="266" name="Straight Arrow Connector 265"/>
            <p:cNvCxnSpPr>
              <a:stCxn id="31" idx="2"/>
              <a:endCxn id="94" idx="0"/>
            </p:cNvCxnSpPr>
            <p:nvPr/>
          </p:nvCxnSpPr>
          <p:spPr>
            <a:xfrm flipH="1">
              <a:off x="2332037" y="1439862"/>
              <a:ext cx="21336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32" idx="2"/>
              <a:endCxn id="162" idx="0"/>
            </p:cNvCxnSpPr>
            <p:nvPr/>
          </p:nvCxnSpPr>
          <p:spPr>
            <a:xfrm>
              <a:off x="4618037" y="1439862"/>
              <a:ext cx="1381122"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33" idx="2"/>
              <a:endCxn id="171" idx="0"/>
            </p:cNvCxnSpPr>
            <p:nvPr/>
          </p:nvCxnSpPr>
          <p:spPr>
            <a:xfrm>
              <a:off x="4770437" y="1439862"/>
              <a:ext cx="4941887"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84437" y="1439862"/>
            <a:ext cx="7380287" cy="990600"/>
            <a:chOff x="2484437" y="1439862"/>
            <a:chExt cx="7380287" cy="990600"/>
          </a:xfrm>
        </p:grpSpPr>
        <p:cxnSp>
          <p:nvCxnSpPr>
            <p:cNvPr id="277" name="Straight Arrow Connector 276"/>
            <p:cNvCxnSpPr>
              <a:stCxn id="40" idx="2"/>
              <a:endCxn id="96" idx="0"/>
            </p:cNvCxnSpPr>
            <p:nvPr/>
          </p:nvCxnSpPr>
          <p:spPr>
            <a:xfrm flipH="1">
              <a:off x="2484437" y="1439862"/>
              <a:ext cx="33528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41" idx="2"/>
              <a:endCxn id="163" idx="0"/>
            </p:cNvCxnSpPr>
            <p:nvPr/>
          </p:nvCxnSpPr>
          <p:spPr>
            <a:xfrm>
              <a:off x="5989637" y="1439862"/>
              <a:ext cx="161922"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42" idx="2"/>
              <a:endCxn id="172" idx="0"/>
            </p:cNvCxnSpPr>
            <p:nvPr/>
          </p:nvCxnSpPr>
          <p:spPr>
            <a:xfrm>
              <a:off x="6142037" y="1439862"/>
              <a:ext cx="3722687"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1733550" y="1453613"/>
            <a:ext cx="7685087" cy="990600"/>
            <a:chOff x="1722437" y="1439862"/>
            <a:chExt cx="7685087" cy="990600"/>
          </a:xfrm>
        </p:grpSpPr>
        <p:cxnSp>
          <p:nvCxnSpPr>
            <p:cNvPr id="293" name="Straight Arrow Connector 292"/>
            <p:cNvCxnSpPr/>
            <p:nvPr/>
          </p:nvCxnSpPr>
          <p:spPr>
            <a:xfrm>
              <a:off x="1722437" y="1439862"/>
              <a:ext cx="304800"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a:off x="1874837" y="1439862"/>
              <a:ext cx="3819522"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a:off x="2027237" y="1439862"/>
              <a:ext cx="7380287"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175811" y="1441974"/>
            <a:ext cx="7380287" cy="990600"/>
            <a:chOff x="2179637" y="1439862"/>
            <a:chExt cx="7380287" cy="990600"/>
          </a:xfrm>
        </p:grpSpPr>
        <p:cxnSp>
          <p:nvCxnSpPr>
            <p:cNvPr id="297" name="Straight Arrow Connector 296"/>
            <p:cNvCxnSpPr/>
            <p:nvPr/>
          </p:nvCxnSpPr>
          <p:spPr>
            <a:xfrm flipH="1">
              <a:off x="2179637" y="1439862"/>
              <a:ext cx="914400"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3246437" y="1439862"/>
              <a:ext cx="2600322"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3398837" y="1439862"/>
              <a:ext cx="6161087"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p:nvGrpSpPr>
        <p:grpSpPr>
          <a:xfrm>
            <a:off x="2343150" y="1439862"/>
            <a:ext cx="7380287" cy="990600"/>
            <a:chOff x="2332037" y="1439862"/>
            <a:chExt cx="7380287" cy="990600"/>
          </a:xfrm>
        </p:grpSpPr>
        <p:cxnSp>
          <p:nvCxnSpPr>
            <p:cNvPr id="301" name="Straight Arrow Connector 300"/>
            <p:cNvCxnSpPr/>
            <p:nvPr/>
          </p:nvCxnSpPr>
          <p:spPr>
            <a:xfrm flipH="1">
              <a:off x="2332037" y="1439862"/>
              <a:ext cx="2133600"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a:off x="4618037" y="1439862"/>
              <a:ext cx="1381122"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3" name="Straight Arrow Connector 302"/>
            <p:cNvCxnSpPr/>
            <p:nvPr/>
          </p:nvCxnSpPr>
          <p:spPr>
            <a:xfrm>
              <a:off x="4770437" y="1439862"/>
              <a:ext cx="4941887"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04" name="Group 303"/>
          <p:cNvGrpSpPr/>
          <p:nvPr/>
        </p:nvGrpSpPr>
        <p:grpSpPr>
          <a:xfrm>
            <a:off x="2484437" y="1445242"/>
            <a:ext cx="7380287" cy="990600"/>
            <a:chOff x="2484437" y="1439862"/>
            <a:chExt cx="7380287" cy="990600"/>
          </a:xfrm>
        </p:grpSpPr>
        <p:cxnSp>
          <p:nvCxnSpPr>
            <p:cNvPr id="305" name="Straight Arrow Connector 304"/>
            <p:cNvCxnSpPr/>
            <p:nvPr/>
          </p:nvCxnSpPr>
          <p:spPr>
            <a:xfrm flipH="1">
              <a:off x="2484437" y="1439862"/>
              <a:ext cx="3352800"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a:off x="5989637" y="1439862"/>
              <a:ext cx="161922"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a:off x="6142037" y="1439862"/>
              <a:ext cx="3722687" cy="9906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839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500"/>
                                        <p:tgtEl>
                                          <p:spTgt spid="1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fade">
                                      <p:cBhvr>
                                        <p:cTn id="16" dur="500"/>
                                        <p:tgtEl>
                                          <p:spTgt spid="1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fade">
                                      <p:cBhvr>
                                        <p:cTn id="19" dur="500"/>
                                        <p:tgtEl>
                                          <p:spTgt spid="1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500"/>
                                        <p:tgtEl>
                                          <p:spTgt spid="9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500"/>
                                        <p:tgtEl>
                                          <p:spTgt spid="10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fade">
                                      <p:cBhvr>
                                        <p:cTn id="46" dur="500"/>
                                        <p:tgtEl>
                                          <p:spTgt spid="16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fade">
                                      <p:cBhvr>
                                        <p:cTn id="49" dur="500"/>
                                        <p:tgtEl>
                                          <p:spTgt spid="16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4"/>
                                        </p:tgtEl>
                                        <p:attrNameLst>
                                          <p:attrName>style.visibility</p:attrName>
                                        </p:attrNameLst>
                                      </p:cBhvr>
                                      <p:to>
                                        <p:strVal val="visible"/>
                                      </p:to>
                                    </p:set>
                                    <p:animEffect transition="in" filter="fade">
                                      <p:cBhvr>
                                        <p:cTn id="52" dur="500"/>
                                        <p:tgtEl>
                                          <p:spTgt spid="1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3"/>
                                        </p:tgtEl>
                                        <p:attrNameLst>
                                          <p:attrName>style.visibility</p:attrName>
                                        </p:attrNameLst>
                                      </p:cBhvr>
                                      <p:to>
                                        <p:strVal val="visible"/>
                                      </p:to>
                                    </p:set>
                                    <p:animEffect transition="in" filter="fade">
                                      <p:cBhvr>
                                        <p:cTn id="55" dur="500"/>
                                        <p:tgtEl>
                                          <p:spTgt spid="1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2"/>
                                        </p:tgtEl>
                                        <p:attrNameLst>
                                          <p:attrName>style.visibility</p:attrName>
                                        </p:attrNameLst>
                                      </p:cBhvr>
                                      <p:to>
                                        <p:strVal val="visible"/>
                                      </p:to>
                                    </p:set>
                                    <p:animEffect transition="in" filter="fade">
                                      <p:cBhvr>
                                        <p:cTn id="58" dur="500"/>
                                        <p:tgtEl>
                                          <p:spTgt spid="1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500"/>
                                        <p:tgtEl>
                                          <p:spTgt spid="1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fade">
                                      <p:cBhvr>
                                        <p:cTn id="64" dur="500"/>
                                        <p:tgtEl>
                                          <p:spTgt spid="16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9"/>
                                        </p:tgtEl>
                                        <p:attrNameLst>
                                          <p:attrName>style.visibility</p:attrName>
                                        </p:attrNameLst>
                                      </p:cBhvr>
                                      <p:to>
                                        <p:strVal val="visible"/>
                                      </p:to>
                                    </p:set>
                                    <p:animEffect transition="in" filter="fade">
                                      <p:cBhvr>
                                        <p:cTn id="67" dur="500"/>
                                        <p:tgtEl>
                                          <p:spTgt spid="16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0"/>
                                        </p:tgtEl>
                                        <p:attrNameLst>
                                          <p:attrName>style.visibility</p:attrName>
                                        </p:attrNameLst>
                                      </p:cBhvr>
                                      <p:to>
                                        <p:strVal val="visible"/>
                                      </p:to>
                                    </p:set>
                                    <p:animEffect transition="in" filter="fade">
                                      <p:cBhvr>
                                        <p:cTn id="70" dur="500"/>
                                        <p:tgtEl>
                                          <p:spTgt spid="17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1"/>
                                        </p:tgtEl>
                                        <p:attrNameLst>
                                          <p:attrName>style.visibility</p:attrName>
                                        </p:attrNameLst>
                                      </p:cBhvr>
                                      <p:to>
                                        <p:strVal val="visible"/>
                                      </p:to>
                                    </p:set>
                                    <p:animEffect transition="in" filter="fade">
                                      <p:cBhvr>
                                        <p:cTn id="73" dur="500"/>
                                        <p:tgtEl>
                                          <p:spTgt spid="17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3"/>
                                        </p:tgtEl>
                                        <p:attrNameLst>
                                          <p:attrName>style.visibility</p:attrName>
                                        </p:attrNameLst>
                                      </p:cBhvr>
                                      <p:to>
                                        <p:strVal val="visible"/>
                                      </p:to>
                                    </p:set>
                                    <p:animEffect transition="in" filter="fade">
                                      <p:cBhvr>
                                        <p:cTn id="76" dur="500"/>
                                        <p:tgtEl>
                                          <p:spTgt spid="17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2"/>
                                        </p:tgtEl>
                                        <p:attrNameLst>
                                          <p:attrName>style.visibility</p:attrName>
                                        </p:attrNameLst>
                                      </p:cBhvr>
                                      <p:to>
                                        <p:strVal val="visible"/>
                                      </p:to>
                                    </p:set>
                                    <p:animEffect transition="in" filter="fade">
                                      <p:cBhvr>
                                        <p:cTn id="79" dur="500"/>
                                        <p:tgtEl>
                                          <p:spTgt spid="17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fade">
                                      <p:cBhvr>
                                        <p:cTn id="82" dur="500"/>
                                        <p:tgtEl>
                                          <p:spTgt spid="1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5"/>
                                        </p:tgtEl>
                                        <p:attrNameLst>
                                          <p:attrName>style.visibility</p:attrName>
                                        </p:attrNameLst>
                                      </p:cBhvr>
                                      <p:to>
                                        <p:strVal val="visible"/>
                                      </p:to>
                                    </p:set>
                                    <p:animEffect transition="in" filter="fade">
                                      <p:cBhvr>
                                        <p:cTn id="85" dur="500"/>
                                        <p:tgtEl>
                                          <p:spTgt spid="17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53"/>
                                        </p:tgtEl>
                                        <p:attrNameLst>
                                          <p:attrName>style.visibility</p:attrName>
                                        </p:attrNameLst>
                                      </p:cBhvr>
                                      <p:to>
                                        <p:strVal val="visible"/>
                                      </p:to>
                                    </p:set>
                                    <p:animEffect transition="in" filter="fade">
                                      <p:cBhvr>
                                        <p:cTn id="90" dur="500"/>
                                        <p:tgtEl>
                                          <p:spTgt spid="253"/>
                                        </p:tgtEl>
                                      </p:cBhvr>
                                    </p:animEffect>
                                  </p:childTnLst>
                                </p:cTn>
                              </p:par>
                              <p:par>
                                <p:cTn id="91" presetID="1" presetClass="emph" presetSubtype="2" fill="hold" nodeType="withEffect">
                                  <p:stCondLst>
                                    <p:cond delay="0"/>
                                  </p:stCondLst>
                                  <p:childTnLst>
                                    <p:animClr clrSpc="rgb" dir="cw">
                                      <p:cBhvr>
                                        <p:cTn id="92" dur="1000" fill="hold"/>
                                        <p:tgtEl>
                                          <p:spTgt spid="91"/>
                                        </p:tgtEl>
                                        <p:attrNameLst>
                                          <p:attrName>fillcolor</p:attrName>
                                        </p:attrNameLst>
                                      </p:cBhvr>
                                      <p:to>
                                        <a:srgbClr val="B5C1FE"/>
                                      </p:to>
                                    </p:animClr>
                                    <p:set>
                                      <p:cBhvr>
                                        <p:cTn id="93" dur="1000" fill="hold"/>
                                        <p:tgtEl>
                                          <p:spTgt spid="91"/>
                                        </p:tgtEl>
                                        <p:attrNameLst>
                                          <p:attrName>fill.type</p:attrName>
                                        </p:attrNameLst>
                                      </p:cBhvr>
                                      <p:to>
                                        <p:strVal val="solid"/>
                                      </p:to>
                                    </p:set>
                                    <p:set>
                                      <p:cBhvr>
                                        <p:cTn id="94" dur="1000" fill="hold"/>
                                        <p:tgtEl>
                                          <p:spTgt spid="91"/>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1000" fill="hold"/>
                                        <p:tgtEl>
                                          <p:spTgt spid="160"/>
                                        </p:tgtEl>
                                        <p:attrNameLst>
                                          <p:attrName>fillcolor</p:attrName>
                                        </p:attrNameLst>
                                      </p:cBhvr>
                                      <p:to>
                                        <a:srgbClr val="6C84FF"/>
                                      </p:to>
                                    </p:animClr>
                                    <p:set>
                                      <p:cBhvr>
                                        <p:cTn id="97" dur="1000" fill="hold"/>
                                        <p:tgtEl>
                                          <p:spTgt spid="160"/>
                                        </p:tgtEl>
                                        <p:attrNameLst>
                                          <p:attrName>fill.type</p:attrName>
                                        </p:attrNameLst>
                                      </p:cBhvr>
                                      <p:to>
                                        <p:strVal val="solid"/>
                                      </p:to>
                                    </p:set>
                                    <p:set>
                                      <p:cBhvr>
                                        <p:cTn id="98" dur="1000" fill="hold"/>
                                        <p:tgtEl>
                                          <p:spTgt spid="160"/>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1000" fill="hold"/>
                                        <p:tgtEl>
                                          <p:spTgt spid="169"/>
                                        </p:tgtEl>
                                        <p:attrNameLst>
                                          <p:attrName>fillcolor</p:attrName>
                                        </p:attrNameLst>
                                      </p:cBhvr>
                                      <p:to>
                                        <a:srgbClr val="2247FF"/>
                                      </p:to>
                                    </p:animClr>
                                    <p:set>
                                      <p:cBhvr>
                                        <p:cTn id="101" dur="1000" fill="hold"/>
                                        <p:tgtEl>
                                          <p:spTgt spid="169"/>
                                        </p:tgtEl>
                                        <p:attrNameLst>
                                          <p:attrName>fill.type</p:attrName>
                                        </p:attrNameLst>
                                      </p:cBhvr>
                                      <p:to>
                                        <p:strVal val="solid"/>
                                      </p:to>
                                    </p:set>
                                    <p:set>
                                      <p:cBhvr>
                                        <p:cTn id="102" dur="1000" fill="hold"/>
                                        <p:tgtEl>
                                          <p:spTgt spid="169"/>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53"/>
                                        </p:tgtEl>
                                      </p:cBhvr>
                                    </p:animEffect>
                                    <p:set>
                                      <p:cBhvr>
                                        <p:cTn id="107" dur="1" fill="hold">
                                          <p:stCondLst>
                                            <p:cond delay="499"/>
                                          </p:stCondLst>
                                        </p:cTn>
                                        <p:tgtEl>
                                          <p:spTgt spid="253"/>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264"/>
                                        </p:tgtEl>
                                        <p:attrNameLst>
                                          <p:attrName>style.visibility</p:attrName>
                                        </p:attrNameLst>
                                      </p:cBhvr>
                                      <p:to>
                                        <p:strVal val="visible"/>
                                      </p:to>
                                    </p:set>
                                    <p:animEffect transition="in" filter="fade">
                                      <p:cBhvr>
                                        <p:cTn id="110" dur="500"/>
                                        <p:tgtEl>
                                          <p:spTgt spid="264"/>
                                        </p:tgtEl>
                                      </p:cBhvr>
                                    </p:animEffect>
                                  </p:childTnLst>
                                </p:cTn>
                              </p:par>
                              <p:par>
                                <p:cTn id="111" presetID="1" presetClass="emph" presetSubtype="2" fill="hold" nodeType="withEffect">
                                  <p:stCondLst>
                                    <p:cond delay="0"/>
                                  </p:stCondLst>
                                  <p:childTnLst>
                                    <p:animClr clrSpc="rgb" dir="cw">
                                      <p:cBhvr>
                                        <p:cTn id="112" dur="1000" fill="hold"/>
                                        <p:tgtEl>
                                          <p:spTgt spid="92"/>
                                        </p:tgtEl>
                                        <p:attrNameLst>
                                          <p:attrName>fillcolor</p:attrName>
                                        </p:attrNameLst>
                                      </p:cBhvr>
                                      <p:to>
                                        <a:srgbClr val="B5C1FE"/>
                                      </p:to>
                                    </p:animClr>
                                    <p:set>
                                      <p:cBhvr>
                                        <p:cTn id="113" dur="1000" fill="hold"/>
                                        <p:tgtEl>
                                          <p:spTgt spid="92"/>
                                        </p:tgtEl>
                                        <p:attrNameLst>
                                          <p:attrName>fill.type</p:attrName>
                                        </p:attrNameLst>
                                      </p:cBhvr>
                                      <p:to>
                                        <p:strVal val="solid"/>
                                      </p:to>
                                    </p:set>
                                    <p:set>
                                      <p:cBhvr>
                                        <p:cTn id="114" dur="1000" fill="hold"/>
                                        <p:tgtEl>
                                          <p:spTgt spid="92"/>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1000" fill="hold"/>
                                        <p:tgtEl>
                                          <p:spTgt spid="161"/>
                                        </p:tgtEl>
                                        <p:attrNameLst>
                                          <p:attrName>fillcolor</p:attrName>
                                        </p:attrNameLst>
                                      </p:cBhvr>
                                      <p:to>
                                        <a:srgbClr val="6C84FF"/>
                                      </p:to>
                                    </p:animClr>
                                    <p:set>
                                      <p:cBhvr>
                                        <p:cTn id="117" dur="1000" fill="hold"/>
                                        <p:tgtEl>
                                          <p:spTgt spid="161"/>
                                        </p:tgtEl>
                                        <p:attrNameLst>
                                          <p:attrName>fill.type</p:attrName>
                                        </p:attrNameLst>
                                      </p:cBhvr>
                                      <p:to>
                                        <p:strVal val="solid"/>
                                      </p:to>
                                    </p:set>
                                    <p:set>
                                      <p:cBhvr>
                                        <p:cTn id="118" dur="1000" fill="hold"/>
                                        <p:tgtEl>
                                          <p:spTgt spid="161"/>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1000" fill="hold"/>
                                        <p:tgtEl>
                                          <p:spTgt spid="170"/>
                                        </p:tgtEl>
                                        <p:attrNameLst>
                                          <p:attrName>fillcolor</p:attrName>
                                        </p:attrNameLst>
                                      </p:cBhvr>
                                      <p:to>
                                        <a:srgbClr val="2247FF"/>
                                      </p:to>
                                    </p:animClr>
                                    <p:set>
                                      <p:cBhvr>
                                        <p:cTn id="121" dur="1000" fill="hold"/>
                                        <p:tgtEl>
                                          <p:spTgt spid="170"/>
                                        </p:tgtEl>
                                        <p:attrNameLst>
                                          <p:attrName>fill.type</p:attrName>
                                        </p:attrNameLst>
                                      </p:cBhvr>
                                      <p:to>
                                        <p:strVal val="solid"/>
                                      </p:to>
                                    </p:set>
                                    <p:set>
                                      <p:cBhvr>
                                        <p:cTn id="122" dur="1000" fill="hold"/>
                                        <p:tgtEl>
                                          <p:spTgt spid="170"/>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264"/>
                                        </p:tgtEl>
                                      </p:cBhvr>
                                    </p:animEffect>
                                    <p:set>
                                      <p:cBhvr>
                                        <p:cTn id="127" dur="1" fill="hold">
                                          <p:stCondLst>
                                            <p:cond delay="499"/>
                                          </p:stCondLst>
                                        </p:cTn>
                                        <p:tgtEl>
                                          <p:spTgt spid="264"/>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75"/>
                                        </p:tgtEl>
                                        <p:attrNameLst>
                                          <p:attrName>style.visibility</p:attrName>
                                        </p:attrNameLst>
                                      </p:cBhvr>
                                      <p:to>
                                        <p:strVal val="visible"/>
                                      </p:to>
                                    </p:set>
                                    <p:animEffect transition="in" filter="fade">
                                      <p:cBhvr>
                                        <p:cTn id="130" dur="500"/>
                                        <p:tgtEl>
                                          <p:spTgt spid="275"/>
                                        </p:tgtEl>
                                      </p:cBhvr>
                                    </p:animEffect>
                                  </p:childTnLst>
                                </p:cTn>
                              </p:par>
                              <p:par>
                                <p:cTn id="131" presetID="1" presetClass="emph" presetSubtype="2" fill="hold" nodeType="withEffect">
                                  <p:stCondLst>
                                    <p:cond delay="0"/>
                                  </p:stCondLst>
                                  <p:childTnLst>
                                    <p:animClr clrSpc="rgb" dir="cw">
                                      <p:cBhvr>
                                        <p:cTn id="132" dur="1000" fill="hold"/>
                                        <p:tgtEl>
                                          <p:spTgt spid="94"/>
                                        </p:tgtEl>
                                        <p:attrNameLst>
                                          <p:attrName>fillcolor</p:attrName>
                                        </p:attrNameLst>
                                      </p:cBhvr>
                                      <p:to>
                                        <a:srgbClr val="B5C1FE"/>
                                      </p:to>
                                    </p:animClr>
                                    <p:set>
                                      <p:cBhvr>
                                        <p:cTn id="133" dur="1000" fill="hold"/>
                                        <p:tgtEl>
                                          <p:spTgt spid="94"/>
                                        </p:tgtEl>
                                        <p:attrNameLst>
                                          <p:attrName>fill.type</p:attrName>
                                        </p:attrNameLst>
                                      </p:cBhvr>
                                      <p:to>
                                        <p:strVal val="solid"/>
                                      </p:to>
                                    </p:set>
                                    <p:set>
                                      <p:cBhvr>
                                        <p:cTn id="134" dur="1000" fill="hold"/>
                                        <p:tgtEl>
                                          <p:spTgt spid="94"/>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1000" fill="hold"/>
                                        <p:tgtEl>
                                          <p:spTgt spid="162"/>
                                        </p:tgtEl>
                                        <p:attrNameLst>
                                          <p:attrName>fillcolor</p:attrName>
                                        </p:attrNameLst>
                                      </p:cBhvr>
                                      <p:to>
                                        <a:srgbClr val="6C84FF"/>
                                      </p:to>
                                    </p:animClr>
                                    <p:set>
                                      <p:cBhvr>
                                        <p:cTn id="137" dur="1000" fill="hold"/>
                                        <p:tgtEl>
                                          <p:spTgt spid="162"/>
                                        </p:tgtEl>
                                        <p:attrNameLst>
                                          <p:attrName>fill.type</p:attrName>
                                        </p:attrNameLst>
                                      </p:cBhvr>
                                      <p:to>
                                        <p:strVal val="solid"/>
                                      </p:to>
                                    </p:set>
                                    <p:set>
                                      <p:cBhvr>
                                        <p:cTn id="138" dur="1000" fill="hold"/>
                                        <p:tgtEl>
                                          <p:spTgt spid="162"/>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1000" fill="hold"/>
                                        <p:tgtEl>
                                          <p:spTgt spid="171"/>
                                        </p:tgtEl>
                                        <p:attrNameLst>
                                          <p:attrName>fillcolor</p:attrName>
                                        </p:attrNameLst>
                                      </p:cBhvr>
                                      <p:to>
                                        <a:srgbClr val="2247FF"/>
                                      </p:to>
                                    </p:animClr>
                                    <p:set>
                                      <p:cBhvr>
                                        <p:cTn id="141" dur="1000" fill="hold"/>
                                        <p:tgtEl>
                                          <p:spTgt spid="171"/>
                                        </p:tgtEl>
                                        <p:attrNameLst>
                                          <p:attrName>fill.type</p:attrName>
                                        </p:attrNameLst>
                                      </p:cBhvr>
                                      <p:to>
                                        <p:strVal val="solid"/>
                                      </p:to>
                                    </p:set>
                                    <p:set>
                                      <p:cBhvr>
                                        <p:cTn id="142" dur="1000" fill="hold"/>
                                        <p:tgtEl>
                                          <p:spTgt spid="171"/>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500"/>
                                        <p:tgtEl>
                                          <p:spTgt spid="275"/>
                                        </p:tgtEl>
                                      </p:cBhvr>
                                    </p:animEffect>
                                    <p:set>
                                      <p:cBhvr>
                                        <p:cTn id="147" dur="1" fill="hold">
                                          <p:stCondLst>
                                            <p:cond delay="499"/>
                                          </p:stCondLst>
                                        </p:cTn>
                                        <p:tgtEl>
                                          <p:spTgt spid="275"/>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286"/>
                                        </p:tgtEl>
                                        <p:attrNameLst>
                                          <p:attrName>style.visibility</p:attrName>
                                        </p:attrNameLst>
                                      </p:cBhvr>
                                      <p:to>
                                        <p:strVal val="visible"/>
                                      </p:to>
                                    </p:set>
                                    <p:animEffect transition="in" filter="fade">
                                      <p:cBhvr>
                                        <p:cTn id="150" dur="500"/>
                                        <p:tgtEl>
                                          <p:spTgt spid="286"/>
                                        </p:tgtEl>
                                      </p:cBhvr>
                                    </p:animEffect>
                                  </p:childTnLst>
                                </p:cTn>
                              </p:par>
                              <p:par>
                                <p:cTn id="151" presetID="1" presetClass="emph" presetSubtype="2" fill="hold" nodeType="withEffect">
                                  <p:stCondLst>
                                    <p:cond delay="0"/>
                                  </p:stCondLst>
                                  <p:childTnLst>
                                    <p:animClr clrSpc="rgb" dir="cw">
                                      <p:cBhvr>
                                        <p:cTn id="152" dur="1000" fill="hold"/>
                                        <p:tgtEl>
                                          <p:spTgt spid="96"/>
                                        </p:tgtEl>
                                        <p:attrNameLst>
                                          <p:attrName>fillcolor</p:attrName>
                                        </p:attrNameLst>
                                      </p:cBhvr>
                                      <p:to>
                                        <a:srgbClr val="B5C1FE"/>
                                      </p:to>
                                    </p:animClr>
                                    <p:set>
                                      <p:cBhvr>
                                        <p:cTn id="153" dur="1000" fill="hold"/>
                                        <p:tgtEl>
                                          <p:spTgt spid="96"/>
                                        </p:tgtEl>
                                        <p:attrNameLst>
                                          <p:attrName>fill.type</p:attrName>
                                        </p:attrNameLst>
                                      </p:cBhvr>
                                      <p:to>
                                        <p:strVal val="solid"/>
                                      </p:to>
                                    </p:set>
                                    <p:set>
                                      <p:cBhvr>
                                        <p:cTn id="154" dur="1000" fill="hold"/>
                                        <p:tgtEl>
                                          <p:spTgt spid="96"/>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1000" fill="hold"/>
                                        <p:tgtEl>
                                          <p:spTgt spid="163"/>
                                        </p:tgtEl>
                                        <p:attrNameLst>
                                          <p:attrName>fillcolor</p:attrName>
                                        </p:attrNameLst>
                                      </p:cBhvr>
                                      <p:to>
                                        <a:srgbClr val="6C84FF"/>
                                      </p:to>
                                    </p:animClr>
                                    <p:set>
                                      <p:cBhvr>
                                        <p:cTn id="157" dur="1000" fill="hold"/>
                                        <p:tgtEl>
                                          <p:spTgt spid="163"/>
                                        </p:tgtEl>
                                        <p:attrNameLst>
                                          <p:attrName>fill.type</p:attrName>
                                        </p:attrNameLst>
                                      </p:cBhvr>
                                      <p:to>
                                        <p:strVal val="solid"/>
                                      </p:to>
                                    </p:set>
                                    <p:set>
                                      <p:cBhvr>
                                        <p:cTn id="158" dur="1000" fill="hold"/>
                                        <p:tgtEl>
                                          <p:spTgt spid="163"/>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1000" fill="hold"/>
                                        <p:tgtEl>
                                          <p:spTgt spid="172"/>
                                        </p:tgtEl>
                                        <p:attrNameLst>
                                          <p:attrName>fillcolor</p:attrName>
                                        </p:attrNameLst>
                                      </p:cBhvr>
                                      <p:to>
                                        <a:srgbClr val="2247FF"/>
                                      </p:to>
                                    </p:animClr>
                                    <p:set>
                                      <p:cBhvr>
                                        <p:cTn id="161" dur="1000" fill="hold"/>
                                        <p:tgtEl>
                                          <p:spTgt spid="172"/>
                                        </p:tgtEl>
                                        <p:attrNameLst>
                                          <p:attrName>fill.type</p:attrName>
                                        </p:attrNameLst>
                                      </p:cBhvr>
                                      <p:to>
                                        <p:strVal val="solid"/>
                                      </p:to>
                                    </p:set>
                                    <p:set>
                                      <p:cBhvr>
                                        <p:cTn id="162" dur="1000" fill="hold"/>
                                        <p:tgtEl>
                                          <p:spTgt spid="172"/>
                                        </p:tgtEl>
                                        <p:attrNameLst>
                                          <p:attrName>fill.on</p:attrName>
                                        </p:attrNameLst>
                                      </p:cBhvr>
                                      <p:to>
                                        <p:strVal val="true"/>
                                      </p:to>
                                    </p:se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86"/>
                                        </p:tgtEl>
                                      </p:cBhvr>
                                    </p:animEffect>
                                    <p:set>
                                      <p:cBhvr>
                                        <p:cTn id="167" dur="1" fill="hold">
                                          <p:stCondLst>
                                            <p:cond delay="499"/>
                                          </p:stCondLst>
                                        </p:cTn>
                                        <p:tgtEl>
                                          <p:spTgt spid="286"/>
                                        </p:tgtEl>
                                        <p:attrNameLst>
                                          <p:attrName>style.visibility</p:attrName>
                                        </p:attrNameLst>
                                      </p:cBhvr>
                                      <p:to>
                                        <p:strVal val="hidden"/>
                                      </p:to>
                                    </p:set>
                                  </p:childTnLst>
                                </p:cTn>
                              </p:par>
                              <p:par>
                                <p:cTn id="168" presetID="1" presetClass="emph" presetSubtype="2" fill="hold" nodeType="withEffect">
                                  <p:stCondLst>
                                    <p:cond delay="0"/>
                                  </p:stCondLst>
                                  <p:childTnLst>
                                    <p:animClr clrSpc="rgb" dir="cw">
                                      <p:cBhvr>
                                        <p:cTn id="169" dur="1000" fill="hold"/>
                                        <p:tgtEl>
                                          <p:spTgt spid="97"/>
                                        </p:tgtEl>
                                        <p:attrNameLst>
                                          <p:attrName>fillcolor</p:attrName>
                                        </p:attrNameLst>
                                      </p:cBhvr>
                                      <p:to>
                                        <a:srgbClr val="B5C1FE"/>
                                      </p:to>
                                    </p:animClr>
                                    <p:set>
                                      <p:cBhvr>
                                        <p:cTn id="170" dur="1000" fill="hold"/>
                                        <p:tgtEl>
                                          <p:spTgt spid="97"/>
                                        </p:tgtEl>
                                        <p:attrNameLst>
                                          <p:attrName>fill.type</p:attrName>
                                        </p:attrNameLst>
                                      </p:cBhvr>
                                      <p:to>
                                        <p:strVal val="solid"/>
                                      </p:to>
                                    </p:set>
                                    <p:set>
                                      <p:cBhvr>
                                        <p:cTn id="171" dur="1000" fill="hold"/>
                                        <p:tgtEl>
                                          <p:spTgt spid="97"/>
                                        </p:tgtEl>
                                        <p:attrNameLst>
                                          <p:attrName>fill.on</p:attrName>
                                        </p:attrNameLst>
                                      </p:cBhvr>
                                      <p:to>
                                        <p:strVal val="true"/>
                                      </p:to>
                                    </p:set>
                                  </p:childTnLst>
                                </p:cTn>
                              </p:par>
                              <p:par>
                                <p:cTn id="172" presetID="1" presetClass="emph" presetSubtype="2" fill="hold" nodeType="withEffect">
                                  <p:stCondLst>
                                    <p:cond delay="0"/>
                                  </p:stCondLst>
                                  <p:childTnLst>
                                    <p:animClr clrSpc="rgb" dir="cw">
                                      <p:cBhvr>
                                        <p:cTn id="173" dur="1000" fill="hold"/>
                                        <p:tgtEl>
                                          <p:spTgt spid="98"/>
                                        </p:tgtEl>
                                        <p:attrNameLst>
                                          <p:attrName>fillcolor</p:attrName>
                                        </p:attrNameLst>
                                      </p:cBhvr>
                                      <p:to>
                                        <a:srgbClr val="B5C1FE"/>
                                      </p:to>
                                    </p:animClr>
                                    <p:set>
                                      <p:cBhvr>
                                        <p:cTn id="174" dur="1000" fill="hold"/>
                                        <p:tgtEl>
                                          <p:spTgt spid="98"/>
                                        </p:tgtEl>
                                        <p:attrNameLst>
                                          <p:attrName>fill.type</p:attrName>
                                        </p:attrNameLst>
                                      </p:cBhvr>
                                      <p:to>
                                        <p:strVal val="solid"/>
                                      </p:to>
                                    </p:set>
                                    <p:set>
                                      <p:cBhvr>
                                        <p:cTn id="175" dur="1000" fill="hold"/>
                                        <p:tgtEl>
                                          <p:spTgt spid="98"/>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1000" fill="hold"/>
                                        <p:tgtEl>
                                          <p:spTgt spid="101"/>
                                        </p:tgtEl>
                                        <p:attrNameLst>
                                          <p:attrName>fillcolor</p:attrName>
                                        </p:attrNameLst>
                                      </p:cBhvr>
                                      <p:to>
                                        <a:srgbClr val="B5C1FE"/>
                                      </p:to>
                                    </p:animClr>
                                    <p:set>
                                      <p:cBhvr>
                                        <p:cTn id="178" dur="1000" fill="hold"/>
                                        <p:tgtEl>
                                          <p:spTgt spid="101"/>
                                        </p:tgtEl>
                                        <p:attrNameLst>
                                          <p:attrName>fill.type</p:attrName>
                                        </p:attrNameLst>
                                      </p:cBhvr>
                                      <p:to>
                                        <p:strVal val="solid"/>
                                      </p:to>
                                    </p:set>
                                    <p:set>
                                      <p:cBhvr>
                                        <p:cTn id="179" dur="1000" fill="hold"/>
                                        <p:tgtEl>
                                          <p:spTgt spid="101"/>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1000" fill="hold"/>
                                        <p:tgtEl>
                                          <p:spTgt spid="164"/>
                                        </p:tgtEl>
                                        <p:attrNameLst>
                                          <p:attrName>fillcolor</p:attrName>
                                        </p:attrNameLst>
                                      </p:cBhvr>
                                      <p:to>
                                        <a:srgbClr val="6C84FF"/>
                                      </p:to>
                                    </p:animClr>
                                    <p:set>
                                      <p:cBhvr>
                                        <p:cTn id="182" dur="1000" fill="hold"/>
                                        <p:tgtEl>
                                          <p:spTgt spid="164"/>
                                        </p:tgtEl>
                                        <p:attrNameLst>
                                          <p:attrName>fill.type</p:attrName>
                                        </p:attrNameLst>
                                      </p:cBhvr>
                                      <p:to>
                                        <p:strVal val="solid"/>
                                      </p:to>
                                    </p:set>
                                    <p:set>
                                      <p:cBhvr>
                                        <p:cTn id="183" dur="1000" fill="hold"/>
                                        <p:tgtEl>
                                          <p:spTgt spid="164"/>
                                        </p:tgtEl>
                                        <p:attrNameLst>
                                          <p:attrName>fill.on</p:attrName>
                                        </p:attrNameLst>
                                      </p:cBhvr>
                                      <p:to>
                                        <p:strVal val="true"/>
                                      </p:to>
                                    </p:set>
                                  </p:childTnLst>
                                </p:cTn>
                              </p:par>
                              <p:par>
                                <p:cTn id="184" presetID="1" presetClass="emph" presetSubtype="2" fill="hold" nodeType="withEffect">
                                  <p:stCondLst>
                                    <p:cond delay="0"/>
                                  </p:stCondLst>
                                  <p:childTnLst>
                                    <p:animClr clrSpc="rgb" dir="cw">
                                      <p:cBhvr>
                                        <p:cTn id="185" dur="1000" fill="hold"/>
                                        <p:tgtEl>
                                          <p:spTgt spid="165"/>
                                        </p:tgtEl>
                                        <p:attrNameLst>
                                          <p:attrName>fillcolor</p:attrName>
                                        </p:attrNameLst>
                                      </p:cBhvr>
                                      <p:to>
                                        <a:srgbClr val="6C84FF"/>
                                      </p:to>
                                    </p:animClr>
                                    <p:set>
                                      <p:cBhvr>
                                        <p:cTn id="186" dur="1000" fill="hold"/>
                                        <p:tgtEl>
                                          <p:spTgt spid="165"/>
                                        </p:tgtEl>
                                        <p:attrNameLst>
                                          <p:attrName>fill.type</p:attrName>
                                        </p:attrNameLst>
                                      </p:cBhvr>
                                      <p:to>
                                        <p:strVal val="solid"/>
                                      </p:to>
                                    </p:set>
                                    <p:set>
                                      <p:cBhvr>
                                        <p:cTn id="187" dur="1000" fill="hold"/>
                                        <p:tgtEl>
                                          <p:spTgt spid="165"/>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1000" fill="hold"/>
                                        <p:tgtEl>
                                          <p:spTgt spid="166"/>
                                        </p:tgtEl>
                                        <p:attrNameLst>
                                          <p:attrName>fillcolor</p:attrName>
                                        </p:attrNameLst>
                                      </p:cBhvr>
                                      <p:to>
                                        <a:srgbClr val="6C84FF"/>
                                      </p:to>
                                    </p:animClr>
                                    <p:set>
                                      <p:cBhvr>
                                        <p:cTn id="190" dur="1000" fill="hold"/>
                                        <p:tgtEl>
                                          <p:spTgt spid="166"/>
                                        </p:tgtEl>
                                        <p:attrNameLst>
                                          <p:attrName>fill.type</p:attrName>
                                        </p:attrNameLst>
                                      </p:cBhvr>
                                      <p:to>
                                        <p:strVal val="solid"/>
                                      </p:to>
                                    </p:set>
                                    <p:set>
                                      <p:cBhvr>
                                        <p:cTn id="191" dur="1000" fill="hold"/>
                                        <p:tgtEl>
                                          <p:spTgt spid="166"/>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1000" fill="hold"/>
                                        <p:tgtEl>
                                          <p:spTgt spid="173"/>
                                        </p:tgtEl>
                                        <p:attrNameLst>
                                          <p:attrName>fillcolor</p:attrName>
                                        </p:attrNameLst>
                                      </p:cBhvr>
                                      <p:to>
                                        <a:srgbClr val="2247FF"/>
                                      </p:to>
                                    </p:animClr>
                                    <p:set>
                                      <p:cBhvr>
                                        <p:cTn id="194" dur="1000" fill="hold"/>
                                        <p:tgtEl>
                                          <p:spTgt spid="173"/>
                                        </p:tgtEl>
                                        <p:attrNameLst>
                                          <p:attrName>fill.type</p:attrName>
                                        </p:attrNameLst>
                                      </p:cBhvr>
                                      <p:to>
                                        <p:strVal val="solid"/>
                                      </p:to>
                                    </p:set>
                                    <p:set>
                                      <p:cBhvr>
                                        <p:cTn id="195" dur="1000" fill="hold"/>
                                        <p:tgtEl>
                                          <p:spTgt spid="173"/>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1000" fill="hold"/>
                                        <p:tgtEl>
                                          <p:spTgt spid="174"/>
                                        </p:tgtEl>
                                        <p:attrNameLst>
                                          <p:attrName>fillcolor</p:attrName>
                                        </p:attrNameLst>
                                      </p:cBhvr>
                                      <p:to>
                                        <a:srgbClr val="2247FF"/>
                                      </p:to>
                                    </p:animClr>
                                    <p:set>
                                      <p:cBhvr>
                                        <p:cTn id="198" dur="1000" fill="hold"/>
                                        <p:tgtEl>
                                          <p:spTgt spid="174"/>
                                        </p:tgtEl>
                                        <p:attrNameLst>
                                          <p:attrName>fill.type</p:attrName>
                                        </p:attrNameLst>
                                      </p:cBhvr>
                                      <p:to>
                                        <p:strVal val="solid"/>
                                      </p:to>
                                    </p:set>
                                    <p:set>
                                      <p:cBhvr>
                                        <p:cTn id="199" dur="1000" fill="hold"/>
                                        <p:tgtEl>
                                          <p:spTgt spid="174"/>
                                        </p:tgtEl>
                                        <p:attrNameLst>
                                          <p:attrName>fill.on</p:attrName>
                                        </p:attrNameLst>
                                      </p:cBhvr>
                                      <p:to>
                                        <p:strVal val="true"/>
                                      </p:to>
                                    </p:set>
                                  </p:childTnLst>
                                </p:cTn>
                              </p:par>
                              <p:par>
                                <p:cTn id="200" presetID="1" presetClass="emph" presetSubtype="2" fill="hold" nodeType="withEffect">
                                  <p:stCondLst>
                                    <p:cond delay="0"/>
                                  </p:stCondLst>
                                  <p:childTnLst>
                                    <p:animClr clrSpc="rgb" dir="cw">
                                      <p:cBhvr>
                                        <p:cTn id="201" dur="1000" fill="hold"/>
                                        <p:tgtEl>
                                          <p:spTgt spid="175"/>
                                        </p:tgtEl>
                                        <p:attrNameLst>
                                          <p:attrName>fillcolor</p:attrName>
                                        </p:attrNameLst>
                                      </p:cBhvr>
                                      <p:to>
                                        <a:srgbClr val="2247FF"/>
                                      </p:to>
                                    </p:animClr>
                                    <p:set>
                                      <p:cBhvr>
                                        <p:cTn id="202" dur="1000" fill="hold"/>
                                        <p:tgtEl>
                                          <p:spTgt spid="175"/>
                                        </p:tgtEl>
                                        <p:attrNameLst>
                                          <p:attrName>fill.type</p:attrName>
                                        </p:attrNameLst>
                                      </p:cBhvr>
                                      <p:to>
                                        <p:strVal val="solid"/>
                                      </p:to>
                                    </p:set>
                                    <p:set>
                                      <p:cBhvr>
                                        <p:cTn id="203" dur="1000" fill="hold"/>
                                        <p:tgtEl>
                                          <p:spTgt spid="175"/>
                                        </p:tgtEl>
                                        <p:attrNameLst>
                                          <p:attrName>fill.on</p:attrName>
                                        </p:attrNameLst>
                                      </p:cBhvr>
                                      <p:to>
                                        <p:strVal val="true"/>
                                      </p:to>
                                    </p:se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241"/>
                                        </p:tgtEl>
                                        <p:attrNameLst>
                                          <p:attrName>style.visibility</p:attrName>
                                        </p:attrNameLst>
                                      </p:cBhvr>
                                      <p:to>
                                        <p:strVal val="visible"/>
                                      </p:to>
                                    </p:set>
                                    <p:animEffect transition="in" filter="fade">
                                      <p:cBhvr>
                                        <p:cTn id="208" dur="500"/>
                                        <p:tgtEl>
                                          <p:spTgt spid="24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44"/>
                                        </p:tgtEl>
                                        <p:attrNameLst>
                                          <p:attrName>style.visibility</p:attrName>
                                        </p:attrNameLst>
                                      </p:cBhvr>
                                      <p:to>
                                        <p:strVal val="visible"/>
                                      </p:to>
                                    </p:set>
                                    <p:animEffect transition="in" filter="fade">
                                      <p:cBhvr>
                                        <p:cTn id="211" dur="500"/>
                                        <p:tgtEl>
                                          <p:spTgt spid="244"/>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43"/>
                                        </p:tgtEl>
                                        <p:attrNameLst>
                                          <p:attrName>style.visibility</p:attrName>
                                        </p:attrNameLst>
                                      </p:cBhvr>
                                      <p:to>
                                        <p:strVal val="visible"/>
                                      </p:to>
                                    </p:set>
                                    <p:animEffect transition="in" filter="fade">
                                      <p:cBhvr>
                                        <p:cTn id="214" dur="500"/>
                                        <p:tgtEl>
                                          <p:spTgt spid="243"/>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42"/>
                                        </p:tgtEl>
                                        <p:attrNameLst>
                                          <p:attrName>style.visibility</p:attrName>
                                        </p:attrNameLst>
                                      </p:cBhvr>
                                      <p:to>
                                        <p:strVal val="visible"/>
                                      </p:to>
                                    </p:set>
                                    <p:animEffect transition="in" filter="fade">
                                      <p:cBhvr>
                                        <p:cTn id="217" dur="500"/>
                                        <p:tgtEl>
                                          <p:spTgt spid="242"/>
                                        </p:tgtEl>
                                      </p:cBhvr>
                                    </p:animEffect>
                                  </p:childTnLst>
                                </p:cTn>
                              </p:par>
                            </p:childTnLst>
                          </p:cTn>
                        </p:par>
                      </p:childTnLst>
                    </p:cTn>
                  </p:par>
                  <p:par>
                    <p:cTn id="218" fill="hold">
                      <p:stCondLst>
                        <p:cond delay="indefinite"/>
                      </p:stCondLst>
                      <p:childTnLst>
                        <p:par>
                          <p:cTn id="219" fill="hold">
                            <p:stCondLst>
                              <p:cond delay="0"/>
                            </p:stCondLst>
                            <p:childTnLst>
                              <p:par>
                                <p:cTn id="220" presetID="8" presetClass="emph" presetSubtype="0" fill="hold" grpId="1" nodeType="clickEffect">
                                  <p:stCondLst>
                                    <p:cond delay="0"/>
                                  </p:stCondLst>
                                  <p:childTnLst>
                                    <p:animRot by="10800000">
                                      <p:cBhvr>
                                        <p:cTn id="221" dur="1500" fill="hold"/>
                                        <p:tgtEl>
                                          <p:spTgt spid="244"/>
                                        </p:tgtEl>
                                        <p:attrNameLst>
                                          <p:attrName>r</p:attrName>
                                        </p:attrNameLst>
                                      </p:cBhvr>
                                    </p:animRot>
                                  </p:childTnLst>
                                </p:cTn>
                              </p:par>
                              <p:par>
                                <p:cTn id="222" presetID="8" presetClass="emph" presetSubtype="0" fill="hold" grpId="1" nodeType="withEffect">
                                  <p:stCondLst>
                                    <p:cond delay="0"/>
                                  </p:stCondLst>
                                  <p:childTnLst>
                                    <p:animRot by="10800000">
                                      <p:cBhvr>
                                        <p:cTn id="223" dur="1500" fill="hold"/>
                                        <p:tgtEl>
                                          <p:spTgt spid="243"/>
                                        </p:tgtEl>
                                        <p:attrNameLst>
                                          <p:attrName>r</p:attrName>
                                        </p:attrNameLst>
                                      </p:cBhvr>
                                    </p:animRot>
                                  </p:childTnLst>
                                </p:cTn>
                              </p:par>
                              <p:par>
                                <p:cTn id="224" presetID="8" presetClass="emph" presetSubtype="0" fill="hold" grpId="1" nodeType="withEffect">
                                  <p:stCondLst>
                                    <p:cond delay="0"/>
                                  </p:stCondLst>
                                  <p:childTnLst>
                                    <p:animRot by="10800000">
                                      <p:cBhvr>
                                        <p:cTn id="225" dur="1500" fill="hold"/>
                                        <p:tgtEl>
                                          <p:spTgt spid="242"/>
                                        </p:tgtEl>
                                        <p:attrNameLst>
                                          <p:attrName>r</p:attrName>
                                        </p:attrNameLst>
                                      </p:cBhvr>
                                    </p:animRo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nodeType="clickEffect">
                                  <p:stCondLst>
                                    <p:cond delay="0"/>
                                  </p:stCondLst>
                                  <p:childTnLst>
                                    <p:set>
                                      <p:cBhvr>
                                        <p:cTn id="229" dur="1" fill="hold">
                                          <p:stCondLst>
                                            <p:cond delay="0"/>
                                          </p:stCondLst>
                                        </p:cTn>
                                        <p:tgtEl>
                                          <p:spTgt spid="292"/>
                                        </p:tgtEl>
                                        <p:attrNameLst>
                                          <p:attrName>style.visibility</p:attrName>
                                        </p:attrNameLst>
                                      </p:cBhvr>
                                      <p:to>
                                        <p:strVal val="visible"/>
                                      </p:to>
                                    </p:set>
                                    <p:animEffect transition="in" filter="fade">
                                      <p:cBhvr>
                                        <p:cTn id="230" dur="500"/>
                                        <p:tgtEl>
                                          <p:spTgt spid="292"/>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xit" presetSubtype="0" fill="hold" nodeType="clickEffect">
                                  <p:stCondLst>
                                    <p:cond delay="0"/>
                                  </p:stCondLst>
                                  <p:childTnLst>
                                    <p:animEffect transition="out" filter="fade">
                                      <p:cBhvr>
                                        <p:cTn id="234" dur="500"/>
                                        <p:tgtEl>
                                          <p:spTgt spid="292"/>
                                        </p:tgtEl>
                                      </p:cBhvr>
                                    </p:animEffect>
                                    <p:set>
                                      <p:cBhvr>
                                        <p:cTn id="235" dur="1" fill="hold">
                                          <p:stCondLst>
                                            <p:cond delay="499"/>
                                          </p:stCondLst>
                                        </p:cTn>
                                        <p:tgtEl>
                                          <p:spTgt spid="292"/>
                                        </p:tgtEl>
                                        <p:attrNameLst>
                                          <p:attrName>style.visibility</p:attrName>
                                        </p:attrNameLst>
                                      </p:cBhvr>
                                      <p:to>
                                        <p:strVal val="hidden"/>
                                      </p:to>
                                    </p:set>
                                  </p:childTnLst>
                                </p:cTn>
                              </p:par>
                              <p:par>
                                <p:cTn id="236" presetID="10" presetClass="entr" presetSubtype="0" fill="hold" nodeType="withEffect">
                                  <p:stCondLst>
                                    <p:cond delay="0"/>
                                  </p:stCondLst>
                                  <p:childTnLst>
                                    <p:set>
                                      <p:cBhvr>
                                        <p:cTn id="237" dur="1" fill="hold">
                                          <p:stCondLst>
                                            <p:cond delay="0"/>
                                          </p:stCondLst>
                                        </p:cTn>
                                        <p:tgtEl>
                                          <p:spTgt spid="296"/>
                                        </p:tgtEl>
                                        <p:attrNameLst>
                                          <p:attrName>style.visibility</p:attrName>
                                        </p:attrNameLst>
                                      </p:cBhvr>
                                      <p:to>
                                        <p:strVal val="visible"/>
                                      </p:to>
                                    </p:set>
                                    <p:animEffect transition="in" filter="fade">
                                      <p:cBhvr>
                                        <p:cTn id="238" dur="500"/>
                                        <p:tgtEl>
                                          <p:spTgt spid="296"/>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xit" presetSubtype="0" fill="hold" nodeType="clickEffect">
                                  <p:stCondLst>
                                    <p:cond delay="0"/>
                                  </p:stCondLst>
                                  <p:childTnLst>
                                    <p:animEffect transition="out" filter="fade">
                                      <p:cBhvr>
                                        <p:cTn id="242" dur="500"/>
                                        <p:tgtEl>
                                          <p:spTgt spid="296"/>
                                        </p:tgtEl>
                                      </p:cBhvr>
                                    </p:animEffect>
                                    <p:set>
                                      <p:cBhvr>
                                        <p:cTn id="243" dur="1" fill="hold">
                                          <p:stCondLst>
                                            <p:cond delay="499"/>
                                          </p:stCondLst>
                                        </p:cTn>
                                        <p:tgtEl>
                                          <p:spTgt spid="296"/>
                                        </p:tgtEl>
                                        <p:attrNameLst>
                                          <p:attrName>style.visibility</p:attrName>
                                        </p:attrNameLst>
                                      </p:cBhvr>
                                      <p:to>
                                        <p:strVal val="hidden"/>
                                      </p:to>
                                    </p:set>
                                  </p:childTnLst>
                                </p:cTn>
                              </p:par>
                              <p:par>
                                <p:cTn id="244" presetID="10" presetClass="entr" presetSubtype="0" fill="hold" nodeType="withEffect">
                                  <p:stCondLst>
                                    <p:cond delay="0"/>
                                  </p:stCondLst>
                                  <p:childTnLst>
                                    <p:set>
                                      <p:cBhvr>
                                        <p:cTn id="245" dur="1" fill="hold">
                                          <p:stCondLst>
                                            <p:cond delay="0"/>
                                          </p:stCondLst>
                                        </p:cTn>
                                        <p:tgtEl>
                                          <p:spTgt spid="300"/>
                                        </p:tgtEl>
                                        <p:attrNameLst>
                                          <p:attrName>style.visibility</p:attrName>
                                        </p:attrNameLst>
                                      </p:cBhvr>
                                      <p:to>
                                        <p:strVal val="visible"/>
                                      </p:to>
                                    </p:set>
                                    <p:animEffect transition="in" filter="fade">
                                      <p:cBhvr>
                                        <p:cTn id="246" dur="500"/>
                                        <p:tgtEl>
                                          <p:spTgt spid="300"/>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xit" presetSubtype="0" fill="hold" nodeType="clickEffect">
                                  <p:stCondLst>
                                    <p:cond delay="0"/>
                                  </p:stCondLst>
                                  <p:childTnLst>
                                    <p:animEffect transition="out" filter="fade">
                                      <p:cBhvr>
                                        <p:cTn id="250" dur="500"/>
                                        <p:tgtEl>
                                          <p:spTgt spid="300"/>
                                        </p:tgtEl>
                                      </p:cBhvr>
                                    </p:animEffect>
                                    <p:set>
                                      <p:cBhvr>
                                        <p:cTn id="251" dur="1" fill="hold">
                                          <p:stCondLst>
                                            <p:cond delay="499"/>
                                          </p:stCondLst>
                                        </p:cTn>
                                        <p:tgtEl>
                                          <p:spTgt spid="300"/>
                                        </p:tgtEl>
                                        <p:attrNameLst>
                                          <p:attrName>style.visibility</p:attrName>
                                        </p:attrNameLst>
                                      </p:cBhvr>
                                      <p:to>
                                        <p:strVal val="hidden"/>
                                      </p:to>
                                    </p:set>
                                  </p:childTnLst>
                                </p:cTn>
                              </p:par>
                              <p:par>
                                <p:cTn id="252" presetID="10" presetClass="entr" presetSubtype="0" fill="hold" nodeType="withEffect">
                                  <p:stCondLst>
                                    <p:cond delay="0"/>
                                  </p:stCondLst>
                                  <p:childTnLst>
                                    <p:set>
                                      <p:cBhvr>
                                        <p:cTn id="253" dur="1" fill="hold">
                                          <p:stCondLst>
                                            <p:cond delay="0"/>
                                          </p:stCondLst>
                                        </p:cTn>
                                        <p:tgtEl>
                                          <p:spTgt spid="304"/>
                                        </p:tgtEl>
                                        <p:attrNameLst>
                                          <p:attrName>style.visibility</p:attrName>
                                        </p:attrNameLst>
                                      </p:cBhvr>
                                      <p:to>
                                        <p:strVal val="visible"/>
                                      </p:to>
                                    </p:set>
                                    <p:animEffect transition="in" filter="fade">
                                      <p:cBhvr>
                                        <p:cTn id="254"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animBg="1"/>
      <p:bldP spid="92" grpId="0" animBg="1"/>
      <p:bldP spid="94" grpId="0" animBg="1"/>
      <p:bldP spid="96" grpId="0" animBg="1"/>
      <p:bldP spid="97" grpId="0" animBg="1"/>
      <p:bldP spid="98" grpId="0" animBg="1"/>
      <p:bldP spid="101" grpId="0" animBg="1"/>
      <p:bldP spid="158" grpId="0"/>
      <p:bldP spid="159" grpId="0"/>
      <p:bldP spid="160" grpId="0" animBg="1"/>
      <p:bldP spid="161" grpId="0" animBg="1"/>
      <p:bldP spid="162" grpId="0" animBg="1"/>
      <p:bldP spid="163" grpId="0" animBg="1"/>
      <p:bldP spid="164" grpId="0" animBg="1"/>
      <p:bldP spid="165" grpId="0" animBg="1"/>
      <p:bldP spid="166" grpId="0" animBg="1"/>
      <p:bldP spid="167" grpId="0"/>
      <p:bldP spid="168" grpId="0"/>
      <p:bldP spid="169" grpId="0" animBg="1"/>
      <p:bldP spid="170" grpId="0" animBg="1"/>
      <p:bldP spid="171" grpId="0" animBg="1"/>
      <p:bldP spid="172" grpId="0" animBg="1"/>
      <p:bldP spid="173" grpId="0" animBg="1"/>
      <p:bldP spid="174" grpId="0" animBg="1"/>
      <p:bldP spid="175" grpId="0" animBg="1"/>
      <p:bldP spid="176" grpId="0"/>
      <p:bldP spid="241" grpId="0"/>
      <p:bldP spid="242" grpId="0" animBg="1"/>
      <p:bldP spid="242" grpId="1" animBg="1"/>
      <p:bldP spid="243" grpId="0" animBg="1"/>
      <p:bldP spid="243" grpId="1" animBg="1"/>
      <p:bldP spid="244" grpId="0" animBg="1"/>
      <p:bldP spid="24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a:xfrm>
            <a:off x="274637" y="264721"/>
            <a:ext cx="2743200" cy="5594741"/>
          </a:xfrm>
        </p:spPr>
        <p:txBody>
          <a:bodyPr/>
          <a:lstStyle/>
          <a:p>
            <a:r>
              <a:rPr lang="en-US" b="1" dirty="0" err="1" smtClean="0"/>
              <a:t>Nbody</a:t>
            </a:r>
            <a:endParaRPr lang="en-US" b="1" dirty="0" smtClean="0"/>
          </a:p>
          <a:p>
            <a:endParaRPr lang="en-US" dirty="0" smtClean="0"/>
          </a:p>
          <a:p>
            <a:r>
              <a:rPr lang="en-US" dirty="0" smtClean="0"/>
              <a:t>Hot code</a:t>
            </a:r>
            <a:endParaRPr lang="en-US" dirty="0"/>
          </a:p>
        </p:txBody>
      </p:sp>
      <p:pic>
        <p:nvPicPr>
          <p:cNvPr id="5" name="Picture 4"/>
          <p:cNvPicPr>
            <a:picLocks noChangeAspect="1"/>
          </p:cNvPicPr>
          <p:nvPr/>
        </p:nvPicPr>
        <p:blipFill>
          <a:blip r:embed="rId2"/>
          <a:stretch>
            <a:fillRect/>
          </a:stretch>
        </p:blipFill>
        <p:spPr>
          <a:xfrm>
            <a:off x="2789237" y="68262"/>
            <a:ext cx="9376461" cy="6986622"/>
          </a:xfrm>
          <a:prstGeom prst="rect">
            <a:avLst/>
          </a:prstGeom>
        </p:spPr>
      </p:pic>
      <p:grpSp>
        <p:nvGrpSpPr>
          <p:cNvPr id="6" name="Group 5"/>
          <p:cNvGrpSpPr/>
          <p:nvPr/>
        </p:nvGrpSpPr>
        <p:grpSpPr>
          <a:xfrm>
            <a:off x="4884736" y="1287462"/>
            <a:ext cx="6719338" cy="1905000"/>
            <a:chOff x="4884736" y="1287462"/>
            <a:chExt cx="6719338" cy="1905000"/>
          </a:xfrm>
        </p:grpSpPr>
        <p:sp>
          <p:nvSpPr>
            <p:cNvPr id="9" name="Rectangle 8"/>
            <p:cNvSpPr/>
            <p:nvPr/>
          </p:nvSpPr>
          <p:spPr>
            <a:xfrm>
              <a:off x="7970837" y="1287462"/>
              <a:ext cx="3633237"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New (contiguous) arrays</a:t>
              </a:r>
              <a:endParaRPr lang="en-US" sz="2400" dirty="0">
                <a:solidFill>
                  <a:srgbClr val="FF8C00"/>
                </a:solidFill>
                <a:highlight>
                  <a:srgbClr val="FFFFFF"/>
                </a:highlight>
                <a:cs typeface="Consolas" pitchFamily="49" charset="0"/>
              </a:endParaRPr>
            </a:p>
          </p:txBody>
        </p:sp>
        <p:sp>
          <p:nvSpPr>
            <p:cNvPr id="13" name="Down Arrow 12"/>
            <p:cNvSpPr/>
            <p:nvPr/>
          </p:nvSpPr>
          <p:spPr bwMode="auto">
            <a:xfrm rot="3179561">
              <a:off x="7440102" y="1416034"/>
              <a:ext cx="304800" cy="73114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884736" y="1812917"/>
              <a:ext cx="2209801" cy="1379545"/>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34995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5"/>
                                        </p:tgtEl>
                                      </p:cBhvr>
                                      <p:by x="35000" y="35000"/>
                                    </p:animScale>
                                  </p:childTnLst>
                                </p:cTn>
                              </p:par>
                              <p:par>
                                <p:cTn id="17" presetID="35" presetClass="path" presetSubtype="0" fill="hold" nodeType="withEffect">
                                  <p:stCondLst>
                                    <p:cond delay="0"/>
                                  </p:stCondLst>
                                  <p:childTnLst>
                                    <p:animMotion origin="layout" path="M 0 0 L -0.25 0 E" pathEditMode="relative" ptsTypes="">
                                      <p:cBhvr>
                                        <p:cTn id="18"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a:xfrm>
            <a:off x="274637" y="264721"/>
            <a:ext cx="2743200" cy="5594741"/>
          </a:xfrm>
        </p:spPr>
        <p:txBody>
          <a:bodyPr/>
          <a:lstStyle/>
          <a:p>
            <a:r>
              <a:rPr lang="en-US" b="1" dirty="0" err="1"/>
              <a:t>Nbody</a:t>
            </a:r>
            <a:endParaRPr lang="en-US" b="1" dirty="0"/>
          </a:p>
          <a:p>
            <a:endParaRPr lang="en-US" dirty="0"/>
          </a:p>
          <a:p>
            <a:r>
              <a:rPr lang="en-US" dirty="0"/>
              <a:t>Hot code</a:t>
            </a:r>
          </a:p>
        </p:txBody>
      </p:sp>
      <p:sp>
        <p:nvSpPr>
          <p:cNvPr id="6" name="Text Placeholder 1"/>
          <p:cNvSpPr>
            <a:spLocks noGrp="1"/>
          </p:cNvSpPr>
          <p:nvPr>
            <p:ph type="body" sz="quarter" idx="10"/>
          </p:nvPr>
        </p:nvSpPr>
        <p:spPr>
          <a:xfrm>
            <a:off x="2579687" y="441325"/>
            <a:ext cx="9372600" cy="6475412"/>
          </a:xfrm>
        </p:spPr>
        <p:txBody>
          <a:bodyPr/>
          <a:lstStyle/>
          <a:p>
            <a:r>
              <a:rPr lang="de-DE" sz="2000" dirty="0" smtClean="0">
                <a:solidFill>
                  <a:srgbClr val="0000FF"/>
                </a:solidFill>
                <a:highlight>
                  <a:srgbClr val="FFFFFF"/>
                </a:highlight>
                <a:latin typeface="Consolas" panose="020B0609020204030204" pitchFamily="49" charset="0"/>
              </a:rPr>
              <a:t>for</a:t>
            </a:r>
            <a:r>
              <a:rPr lang="de-DE" sz="2000" dirty="0" smtClean="0">
                <a:solidFill>
                  <a:srgbClr val="000000"/>
                </a:solidFill>
                <a:highlight>
                  <a:srgbClr val="FFFFFF"/>
                </a:highlight>
                <a:latin typeface="Consolas" panose="020B0609020204030204" pitchFamily="49" charset="0"/>
              </a:rPr>
              <a:t> </a:t>
            </a:r>
            <a:r>
              <a:rPr lang="de-DE" sz="2000" dirty="0">
                <a:solidFill>
                  <a:srgbClr val="000000"/>
                </a:solidFill>
                <a:highlight>
                  <a:srgbClr val="FFFFFF"/>
                </a:highlight>
                <a:latin typeface="Consolas" panose="020B0609020204030204" pitchFamily="49" charset="0"/>
              </a:rPr>
              <a:t>(</a:t>
            </a:r>
            <a:r>
              <a:rPr lang="de-DE" sz="2000" dirty="0">
                <a:solidFill>
                  <a:srgbClr val="0000FF"/>
                </a:solidFill>
                <a:highlight>
                  <a:srgbClr val="FFFFFF"/>
                </a:highlight>
                <a:latin typeface="Consolas" panose="020B0609020204030204" pitchFamily="49" charset="0"/>
              </a:rPr>
              <a:t>int</a:t>
            </a:r>
            <a:r>
              <a:rPr lang="de-DE" sz="2000" dirty="0">
                <a:solidFill>
                  <a:srgbClr val="000000"/>
                </a:solidFill>
                <a:highlight>
                  <a:srgbClr val="FFFFFF"/>
                </a:highlight>
                <a:latin typeface="Consolas" panose="020B0609020204030204" pitchFamily="49" charset="0"/>
              </a:rPr>
              <a:t> </a:t>
            </a:r>
            <a:r>
              <a:rPr lang="de-DE" sz="2000" dirty="0" smtClean="0">
                <a:solidFill>
                  <a:srgbClr val="000000"/>
                </a:solidFill>
                <a:highlight>
                  <a:srgbClr val="FFFFFF"/>
                </a:highlight>
                <a:latin typeface="Consolas" panose="020B0609020204030204" pitchFamily="49" charset="0"/>
              </a:rPr>
              <a:t>i </a:t>
            </a:r>
            <a:r>
              <a:rPr lang="de-DE" sz="2000" dirty="0">
                <a:solidFill>
                  <a:srgbClr val="000000"/>
                </a:solidFill>
                <a:highlight>
                  <a:srgbClr val="FFFFFF"/>
                </a:highlight>
                <a:latin typeface="Consolas" panose="020B0609020204030204" pitchFamily="49" charset="0"/>
              </a:rPr>
              <a:t>= 0; </a:t>
            </a:r>
            <a:r>
              <a:rPr lang="de-DE" sz="2000" dirty="0" smtClean="0">
                <a:solidFill>
                  <a:srgbClr val="000000"/>
                </a:solidFill>
                <a:highlight>
                  <a:srgbClr val="FFFFFF"/>
                </a:highlight>
                <a:latin typeface="Consolas" panose="020B0609020204030204" pitchFamily="49" charset="0"/>
              </a:rPr>
              <a:t>i </a:t>
            </a:r>
            <a:r>
              <a:rPr lang="de-DE" sz="2000" dirty="0">
                <a:solidFill>
                  <a:srgbClr val="000000"/>
                </a:solidFill>
                <a:highlight>
                  <a:srgbClr val="FFFFFF"/>
                </a:highlight>
                <a:latin typeface="Consolas" panose="020B0609020204030204" pitchFamily="49" charset="0"/>
              </a:rPr>
              <a:t>&lt; </a:t>
            </a:r>
            <a:r>
              <a:rPr lang="de-DE" sz="2000" dirty="0">
                <a:solidFill>
                  <a:srgbClr val="808080"/>
                </a:solidFill>
                <a:highlight>
                  <a:srgbClr val="FFFFFF"/>
                </a:highlight>
                <a:latin typeface="Consolas" panose="020B0609020204030204" pitchFamily="49" charset="0"/>
              </a:rPr>
              <a:t>num_bodies</a:t>
            </a:r>
            <a:r>
              <a:rPr lang="de-DE" sz="2000" dirty="0">
                <a:solidFill>
                  <a:srgbClr val="000000"/>
                </a:solidFill>
                <a:highlight>
                  <a:srgbClr val="FFFFFF"/>
                </a:highlight>
                <a:latin typeface="Consolas" panose="020B0609020204030204" pitchFamily="49" charset="0"/>
              </a:rPr>
              <a:t>; </a:t>
            </a:r>
            <a:r>
              <a:rPr lang="de-DE" sz="2000" dirty="0" smtClean="0">
                <a:solidFill>
                  <a:srgbClr val="000000"/>
                </a:solidFill>
                <a:highlight>
                  <a:srgbClr val="FFFFFF"/>
                </a:highlight>
                <a:latin typeface="Consolas" panose="020B0609020204030204" pitchFamily="49" charset="0"/>
              </a:rPr>
              <a:t>i++) </a:t>
            </a:r>
            <a:r>
              <a:rPr lang="en-US" sz="2000" dirty="0" smtClean="0">
                <a:solidFill>
                  <a:srgbClr val="000000"/>
                </a:solidFill>
                <a:highlight>
                  <a:srgbClr val="FFFFFF"/>
                </a:highlight>
                <a:latin typeface="Consolas" panose="020B0609020204030204" pitchFamily="49" charset="0"/>
              </a:rPr>
              <a:t>{  </a:t>
            </a:r>
            <a:endParaRPr lang="en-US" sz="2000" dirty="0">
              <a:solidFill>
                <a:srgbClr val="000000"/>
              </a:solidFill>
              <a:highlight>
                <a:srgbClr val="FFFFFF"/>
              </a:highlight>
              <a:latin typeface="Consolas" panose="020B0609020204030204" pitchFamily="49" charset="0"/>
            </a:endParaRPr>
          </a:p>
          <a:p>
            <a:r>
              <a:rPr lang="en-US" sz="2000" dirty="0" smtClean="0">
                <a:solidFill>
                  <a:srgbClr val="000000"/>
                </a:solidFill>
                <a:highlight>
                  <a:srgbClr val="FFFFFF"/>
                </a:highlight>
                <a:latin typeface="Consolas" panose="020B0609020204030204" pitchFamily="49" charset="0"/>
              </a:rPr>
              <a:t>   </a:t>
            </a:r>
            <a:r>
              <a:rPr lang="en-US" sz="2000" dirty="0" smtClean="0">
                <a:solidFill>
                  <a:srgbClr val="808080"/>
                </a:solidFill>
                <a:highlight>
                  <a:srgbClr val="FFFFFF"/>
                </a:highlight>
                <a:latin typeface="Consolas" panose="020B0609020204030204" pitchFamily="49" charset="0"/>
              </a:rPr>
              <a:t>X</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 = </a:t>
            </a:r>
            <a:r>
              <a:rPr lang="en-US" sz="2000" dirty="0" smtClean="0">
                <a:solidFill>
                  <a:srgbClr val="808080"/>
                </a:solidFill>
                <a:highlight>
                  <a:srgbClr val="FFFFFF"/>
                </a:highlight>
                <a:latin typeface="Consolas" panose="020B0609020204030204" pitchFamily="49" charset="0"/>
              </a:rPr>
              <a:t>particles</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pos.x</a:t>
            </a:r>
            <a:r>
              <a:rPr lang="en-US" sz="2000" dirty="0" smtClean="0">
                <a:solidFill>
                  <a:srgbClr val="000000"/>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
            </a:r>
            <a:br>
              <a:rPr lang="en-US" sz="2000" dirty="0">
                <a:solidFill>
                  <a:srgbClr val="000000"/>
                </a:solidFill>
                <a:highlight>
                  <a:srgbClr val="FFFFFF"/>
                </a:highlight>
                <a:latin typeface="Consolas" panose="020B0609020204030204" pitchFamily="49" charset="0"/>
              </a:rPr>
            </a:br>
            <a:r>
              <a:rPr lang="en-US" sz="2000" dirty="0" smtClean="0">
                <a:solidFill>
                  <a:srgbClr val="000000"/>
                </a:solidFill>
                <a:highlight>
                  <a:srgbClr val="FFFFFF"/>
                </a:highlight>
                <a:latin typeface="Consolas" panose="020B0609020204030204" pitchFamily="49" charset="0"/>
              </a:rPr>
              <a:t>   </a:t>
            </a:r>
            <a:r>
              <a:rPr lang="en-US" sz="2000" dirty="0" smtClean="0">
                <a:solidFill>
                  <a:srgbClr val="808080"/>
                </a:solidFill>
                <a:highlight>
                  <a:srgbClr val="FFFFFF"/>
                </a:highlight>
                <a:latin typeface="Consolas" panose="020B0609020204030204" pitchFamily="49" charset="0"/>
              </a:rPr>
              <a:t>Y</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a:solidFill>
                  <a:srgbClr val="000000"/>
                </a:solidFill>
                <a:highlight>
                  <a:srgbClr val="FFFFFF"/>
                </a:highlight>
                <a:latin typeface="Consolas" panose="020B0609020204030204" pitchFamily="49" charset="0"/>
              </a:rPr>
              <a:t>] = </a:t>
            </a:r>
            <a:r>
              <a:rPr lang="en-US" sz="2000" dirty="0" smtClean="0">
                <a:solidFill>
                  <a:srgbClr val="808080"/>
                </a:solidFill>
                <a:highlight>
                  <a:srgbClr val="FFFFFF"/>
                </a:highlight>
                <a:latin typeface="Consolas" panose="020B0609020204030204" pitchFamily="49" charset="0"/>
              </a:rPr>
              <a:t>particles</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pos.y</a:t>
            </a:r>
            <a:r>
              <a:rPr lang="en-US" sz="2000" dirty="0" smtClean="0">
                <a:solidFill>
                  <a:srgbClr val="000000"/>
                </a:solidFill>
                <a:highlight>
                  <a:srgbClr val="FFFFFF"/>
                </a:highlight>
                <a:latin typeface="Consolas" panose="020B0609020204030204" pitchFamily="49" charset="0"/>
              </a:rPr>
              <a:t>;  </a:t>
            </a:r>
            <a:br>
              <a:rPr lang="en-US" sz="2000" dirty="0" smtClean="0">
                <a:solidFill>
                  <a:srgbClr val="000000"/>
                </a:solidFill>
                <a:highlight>
                  <a:srgbClr val="FFFFFF"/>
                </a:highlight>
                <a:latin typeface="Consolas" panose="020B0609020204030204" pitchFamily="49" charset="0"/>
              </a:rPr>
            </a:br>
            <a:r>
              <a:rPr lang="en-US" sz="2000" dirty="0" smtClean="0">
                <a:solidFill>
                  <a:srgbClr val="000000"/>
                </a:solidFill>
                <a:highlight>
                  <a:srgbClr val="FFFFFF"/>
                </a:highlight>
                <a:latin typeface="Consolas" panose="020B0609020204030204" pitchFamily="49" charset="0"/>
              </a:rPr>
              <a:t>   </a:t>
            </a:r>
            <a:r>
              <a:rPr lang="en-US" sz="2000" dirty="0" smtClean="0">
                <a:solidFill>
                  <a:srgbClr val="808080"/>
                </a:solidFill>
                <a:highlight>
                  <a:srgbClr val="FFFFFF"/>
                </a:highlight>
                <a:latin typeface="Consolas" panose="020B0609020204030204" pitchFamily="49" charset="0"/>
              </a:rPr>
              <a:t>Z</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a:solidFill>
                  <a:srgbClr val="000000"/>
                </a:solidFill>
                <a:highlight>
                  <a:srgbClr val="FFFFFF"/>
                </a:highlight>
                <a:latin typeface="Consolas" panose="020B0609020204030204" pitchFamily="49" charset="0"/>
              </a:rPr>
              <a:t>] = </a:t>
            </a:r>
            <a:r>
              <a:rPr lang="en-US" sz="2000" dirty="0" smtClean="0">
                <a:solidFill>
                  <a:srgbClr val="808080"/>
                </a:solidFill>
                <a:highlight>
                  <a:srgbClr val="FFFFFF"/>
                </a:highlight>
                <a:latin typeface="Consolas" panose="020B0609020204030204" pitchFamily="49" charset="0"/>
              </a:rPr>
              <a:t>particles</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pos.z</a:t>
            </a:r>
            <a:r>
              <a:rPr lang="en-US" sz="2000" dirty="0" smtClean="0">
                <a:solidFill>
                  <a:srgbClr val="000000"/>
                </a:solidFill>
                <a:highlight>
                  <a:srgbClr val="FFFFFF"/>
                </a:highlight>
                <a:latin typeface="Consolas" panose="020B0609020204030204" pitchFamily="49" charset="0"/>
              </a:rPr>
              <a:t>;</a:t>
            </a:r>
          </a:p>
          <a:p>
            <a:r>
              <a:rPr lang="en-US" sz="2000" dirty="0" smtClean="0">
                <a:solidFill>
                  <a:srgbClr val="000000"/>
                </a:solidFill>
                <a:highlight>
                  <a:srgbClr val="FFFFFF"/>
                </a:highlight>
                <a:latin typeface="Consolas" panose="020B0609020204030204" pitchFamily="49" charset="0"/>
              </a:rPr>
              <a:t>}</a:t>
            </a:r>
          </a:p>
          <a:p>
            <a:endParaRPr lang="de-DE" sz="2000" dirty="0" smtClean="0">
              <a:solidFill>
                <a:srgbClr val="0000FF"/>
              </a:solidFill>
              <a:highlight>
                <a:srgbClr val="FFFFFF"/>
              </a:highlight>
              <a:latin typeface="Consolas" panose="020B0609020204030204" pitchFamily="49" charset="0"/>
            </a:endParaRPr>
          </a:p>
          <a:p>
            <a:endParaRPr lang="de-DE" sz="2000" dirty="0">
              <a:solidFill>
                <a:srgbClr val="0000FF"/>
              </a:solidFill>
              <a:highlight>
                <a:srgbClr val="FFFFFF"/>
              </a:highlight>
              <a:latin typeface="Consolas" panose="020B0609020204030204" pitchFamily="49" charset="0"/>
            </a:endParaRPr>
          </a:p>
          <a:p>
            <a:endParaRPr lang="de-DE" sz="2000" dirty="0" smtClean="0">
              <a:solidFill>
                <a:srgbClr val="0000FF"/>
              </a:solidFill>
              <a:highlight>
                <a:srgbClr val="FFFFFF"/>
              </a:highlight>
              <a:latin typeface="Consolas" panose="020B0609020204030204" pitchFamily="49" charset="0"/>
            </a:endParaRPr>
          </a:p>
          <a:p>
            <a:endParaRPr lang="de-DE" sz="2000" dirty="0">
              <a:solidFill>
                <a:srgbClr val="0000FF"/>
              </a:solidFill>
              <a:highlight>
                <a:srgbClr val="FFFFFF"/>
              </a:highlight>
              <a:latin typeface="Consolas" panose="020B0609020204030204" pitchFamily="49" charset="0"/>
            </a:endParaRPr>
          </a:p>
          <a:p>
            <a:endParaRPr lang="de-DE" sz="2000" dirty="0" smtClean="0">
              <a:solidFill>
                <a:srgbClr val="0000FF"/>
              </a:solidFill>
              <a:highlight>
                <a:srgbClr val="FFFFFF"/>
              </a:highlight>
              <a:latin typeface="Consolas" panose="020B0609020204030204" pitchFamily="49" charset="0"/>
            </a:endParaRPr>
          </a:p>
          <a:p>
            <a:endParaRPr lang="de-DE" sz="2000" dirty="0">
              <a:solidFill>
                <a:srgbClr val="0000FF"/>
              </a:solidFill>
              <a:highlight>
                <a:srgbClr val="FFFFFF"/>
              </a:highlight>
              <a:latin typeface="Consolas" panose="020B0609020204030204" pitchFamily="49" charset="0"/>
            </a:endParaRPr>
          </a:p>
          <a:p>
            <a:endParaRPr lang="de-DE" sz="2000" dirty="0" smtClean="0">
              <a:solidFill>
                <a:srgbClr val="0000FF"/>
              </a:solidFill>
              <a:highlight>
                <a:srgbClr val="FFFFFF"/>
              </a:highlight>
              <a:latin typeface="Consolas" panose="020B0609020204030204" pitchFamily="49" charset="0"/>
            </a:endParaRPr>
          </a:p>
          <a:p>
            <a:r>
              <a:rPr lang="de-DE" sz="2000" dirty="0" smtClean="0">
                <a:solidFill>
                  <a:srgbClr val="0000FF"/>
                </a:solidFill>
                <a:highlight>
                  <a:srgbClr val="FFFFFF"/>
                </a:highlight>
                <a:latin typeface="Consolas" panose="020B0609020204030204" pitchFamily="49" charset="0"/>
              </a:rPr>
              <a:t>for</a:t>
            </a:r>
            <a:r>
              <a:rPr lang="de-DE" sz="2000" dirty="0" smtClean="0">
                <a:solidFill>
                  <a:srgbClr val="000000"/>
                </a:solidFill>
                <a:highlight>
                  <a:srgbClr val="FFFFFF"/>
                </a:highlight>
                <a:latin typeface="Consolas" panose="020B0609020204030204" pitchFamily="49" charset="0"/>
              </a:rPr>
              <a:t> </a:t>
            </a:r>
            <a:r>
              <a:rPr lang="de-DE" sz="2000" dirty="0">
                <a:solidFill>
                  <a:srgbClr val="000000"/>
                </a:solidFill>
                <a:highlight>
                  <a:srgbClr val="FFFFFF"/>
                </a:highlight>
                <a:latin typeface="Consolas" panose="020B0609020204030204" pitchFamily="49" charset="0"/>
              </a:rPr>
              <a:t>(</a:t>
            </a:r>
            <a:r>
              <a:rPr lang="de-DE" sz="2000" dirty="0">
                <a:solidFill>
                  <a:srgbClr val="0000FF"/>
                </a:solidFill>
                <a:highlight>
                  <a:srgbClr val="FFFFFF"/>
                </a:highlight>
                <a:latin typeface="Consolas" panose="020B0609020204030204" pitchFamily="49" charset="0"/>
              </a:rPr>
              <a:t>int</a:t>
            </a:r>
            <a:r>
              <a:rPr lang="de-DE" sz="2000" dirty="0">
                <a:solidFill>
                  <a:srgbClr val="000000"/>
                </a:solidFill>
                <a:highlight>
                  <a:srgbClr val="FFFFFF"/>
                </a:highlight>
                <a:latin typeface="Consolas" panose="020B0609020204030204" pitchFamily="49" charset="0"/>
              </a:rPr>
              <a:t> i = </a:t>
            </a:r>
            <a:r>
              <a:rPr lang="de-DE" sz="2000" dirty="0" smtClean="0">
                <a:solidFill>
                  <a:srgbClr val="000000"/>
                </a:solidFill>
                <a:highlight>
                  <a:srgbClr val="FFFFFF"/>
                </a:highlight>
                <a:latin typeface="Consolas" panose="020B0609020204030204" pitchFamily="49" charset="0"/>
              </a:rPr>
              <a:t>0; i </a:t>
            </a:r>
            <a:r>
              <a:rPr lang="de-DE" sz="2000" dirty="0">
                <a:solidFill>
                  <a:srgbClr val="000000"/>
                </a:solidFill>
                <a:highlight>
                  <a:srgbClr val="FFFFFF"/>
                </a:highlight>
                <a:latin typeface="Consolas" panose="020B0609020204030204" pitchFamily="49" charset="0"/>
              </a:rPr>
              <a:t>&lt; </a:t>
            </a:r>
            <a:r>
              <a:rPr lang="de-DE" sz="2000" dirty="0">
                <a:solidFill>
                  <a:srgbClr val="808080"/>
                </a:solidFill>
                <a:highlight>
                  <a:srgbClr val="FFFFFF"/>
                </a:highlight>
                <a:latin typeface="Consolas" panose="020B0609020204030204" pitchFamily="49" charset="0"/>
              </a:rPr>
              <a:t>num_bodies</a:t>
            </a:r>
            <a:r>
              <a:rPr lang="de-DE" sz="2000" dirty="0">
                <a:solidFill>
                  <a:srgbClr val="000000"/>
                </a:solidFill>
                <a:highlight>
                  <a:srgbClr val="FFFFFF"/>
                </a:highlight>
                <a:latin typeface="Consolas" panose="020B0609020204030204" pitchFamily="49" charset="0"/>
              </a:rPr>
              <a:t>; i++) </a:t>
            </a:r>
            <a:r>
              <a:rPr lang="en-US" sz="2000" dirty="0">
                <a:solidFill>
                  <a:srgbClr val="000000"/>
                </a:solidFill>
                <a:highlight>
                  <a:srgbClr val="FFFFFF"/>
                </a:highlight>
                <a:latin typeface="Consolas" panose="020B0609020204030204" pitchFamily="49" charset="0"/>
              </a:rPr>
              <a:t>{  </a:t>
            </a:r>
          </a:p>
          <a:p>
            <a:r>
              <a:rPr lang="en-US" sz="2000" dirty="0" smtClean="0">
                <a:solidFill>
                  <a:srgbClr val="808080"/>
                </a:solidFill>
                <a:highlight>
                  <a:srgbClr val="FFFFFF"/>
                </a:highlight>
                <a:latin typeface="Consolas" panose="020B0609020204030204" pitchFamily="49" charset="0"/>
              </a:rPr>
              <a:t>   particles</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pos.x</a:t>
            </a:r>
            <a:r>
              <a:rPr lang="en-US" sz="2000" dirty="0" smtClean="0">
                <a:solidFill>
                  <a:srgbClr val="000000"/>
                </a:solidFill>
                <a:highlight>
                  <a:srgbClr val="FFFFFF"/>
                </a:highlight>
                <a:latin typeface="Consolas" panose="020B0609020204030204" pitchFamily="49" charset="0"/>
              </a:rPr>
              <a:t> = </a:t>
            </a:r>
            <a:r>
              <a:rPr lang="en-US" sz="2000" dirty="0" smtClean="0">
                <a:solidFill>
                  <a:srgbClr val="808080"/>
                </a:solidFill>
                <a:highlight>
                  <a:srgbClr val="FFFFFF"/>
                </a:highlight>
                <a:latin typeface="Consolas" panose="020B0609020204030204" pitchFamily="49" charset="0"/>
              </a:rPr>
              <a:t>X</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a:solidFill>
                  <a:srgbClr val="000000"/>
                </a:solidFill>
                <a:highlight>
                  <a:srgbClr val="FFFFFF"/>
                </a:highlight>
                <a:latin typeface="Consolas" panose="020B0609020204030204" pitchFamily="49" charset="0"/>
              </a:rPr>
              <a:t>]</a:t>
            </a:r>
            <a:r>
              <a:rPr lang="en-US" sz="2000" dirty="0" smtClean="0">
                <a:solidFill>
                  <a:srgbClr val="000000"/>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
            </a:r>
            <a:br>
              <a:rPr lang="en-US" sz="2000" dirty="0">
                <a:solidFill>
                  <a:srgbClr val="000000"/>
                </a:solidFill>
                <a:highlight>
                  <a:srgbClr val="FFFFFF"/>
                </a:highlight>
                <a:latin typeface="Consolas" panose="020B0609020204030204" pitchFamily="49" charset="0"/>
              </a:rPr>
            </a:br>
            <a:r>
              <a:rPr lang="en-US" sz="2000" dirty="0" smtClean="0">
                <a:solidFill>
                  <a:srgbClr val="000000"/>
                </a:solidFill>
                <a:highlight>
                  <a:srgbClr val="FFFFFF"/>
                </a:highlight>
                <a:latin typeface="Consolas" panose="020B0609020204030204" pitchFamily="49" charset="0"/>
              </a:rPr>
              <a:t>   </a:t>
            </a:r>
            <a:r>
              <a:rPr lang="en-US" sz="2000" dirty="0" smtClean="0">
                <a:solidFill>
                  <a:srgbClr val="808080"/>
                </a:solidFill>
                <a:highlight>
                  <a:srgbClr val="FFFFFF"/>
                </a:highlight>
                <a:latin typeface="Consolas" panose="020B0609020204030204" pitchFamily="49" charset="0"/>
              </a:rPr>
              <a:t>particles</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pos.y</a:t>
            </a:r>
            <a:r>
              <a:rPr lang="en-US" sz="2000" dirty="0" smtClean="0">
                <a:solidFill>
                  <a:srgbClr val="000000"/>
                </a:solidFill>
                <a:highlight>
                  <a:srgbClr val="FFFFFF"/>
                </a:highlight>
                <a:latin typeface="Consolas" panose="020B0609020204030204" pitchFamily="49" charset="0"/>
              </a:rPr>
              <a:t> </a:t>
            </a:r>
            <a:r>
              <a:rPr lang="en-US" sz="2000" dirty="0">
                <a:solidFill>
                  <a:srgbClr val="000000"/>
                </a:solidFill>
                <a:highlight>
                  <a:srgbClr val="FFFFFF"/>
                </a:highlight>
                <a:latin typeface="Consolas" panose="020B0609020204030204" pitchFamily="49" charset="0"/>
              </a:rPr>
              <a:t>= </a:t>
            </a:r>
            <a:r>
              <a:rPr lang="en-US" sz="2000" dirty="0" smtClean="0">
                <a:solidFill>
                  <a:srgbClr val="808080"/>
                </a:solidFill>
                <a:highlight>
                  <a:srgbClr val="FFFFFF"/>
                </a:highlight>
                <a:latin typeface="Consolas" panose="020B0609020204030204" pitchFamily="49" charset="0"/>
              </a:rPr>
              <a:t>Y</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a:t>
            </a:r>
            <a:br>
              <a:rPr lang="en-US" sz="2000" dirty="0" smtClean="0">
                <a:solidFill>
                  <a:srgbClr val="000000"/>
                </a:solidFill>
                <a:highlight>
                  <a:srgbClr val="FFFFFF"/>
                </a:highlight>
                <a:latin typeface="Consolas" panose="020B0609020204030204" pitchFamily="49" charset="0"/>
              </a:rPr>
            </a:br>
            <a:r>
              <a:rPr lang="en-US" sz="2000" dirty="0" smtClean="0">
                <a:solidFill>
                  <a:srgbClr val="000000"/>
                </a:solidFill>
                <a:highlight>
                  <a:srgbClr val="FFFFFF"/>
                </a:highlight>
                <a:latin typeface="Consolas" panose="020B0609020204030204" pitchFamily="49" charset="0"/>
              </a:rPr>
              <a:t>   </a:t>
            </a:r>
            <a:r>
              <a:rPr lang="en-US" sz="2000" dirty="0" smtClean="0">
                <a:solidFill>
                  <a:srgbClr val="808080"/>
                </a:solidFill>
                <a:highlight>
                  <a:srgbClr val="FFFFFF"/>
                </a:highlight>
                <a:latin typeface="Consolas" panose="020B0609020204030204" pitchFamily="49" charset="0"/>
              </a:rPr>
              <a:t>particles</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pos.z</a:t>
            </a:r>
            <a:r>
              <a:rPr lang="en-US" sz="2000" dirty="0" smtClean="0">
                <a:solidFill>
                  <a:srgbClr val="000000"/>
                </a:solidFill>
                <a:highlight>
                  <a:srgbClr val="FFFFFF"/>
                </a:highlight>
                <a:latin typeface="Consolas" panose="020B0609020204030204" pitchFamily="49" charset="0"/>
              </a:rPr>
              <a:t> </a:t>
            </a:r>
            <a:r>
              <a:rPr lang="en-US" sz="2000" dirty="0">
                <a:solidFill>
                  <a:srgbClr val="000000"/>
                </a:solidFill>
                <a:highlight>
                  <a:srgbClr val="FFFFFF"/>
                </a:highlight>
                <a:latin typeface="Consolas" panose="020B0609020204030204" pitchFamily="49" charset="0"/>
              </a:rPr>
              <a:t>= </a:t>
            </a:r>
            <a:r>
              <a:rPr lang="en-US" sz="2000" dirty="0" smtClean="0">
                <a:solidFill>
                  <a:srgbClr val="808080"/>
                </a:solidFill>
                <a:highlight>
                  <a:srgbClr val="FFFFFF"/>
                </a:highlight>
                <a:latin typeface="Consolas" panose="020B0609020204030204" pitchFamily="49" charset="0"/>
              </a:rPr>
              <a:t>Z</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i</a:t>
            </a:r>
            <a:r>
              <a:rPr lang="en-US" sz="2000" dirty="0" smtClean="0">
                <a:solidFill>
                  <a:srgbClr val="000000"/>
                </a:solidFill>
                <a:highlight>
                  <a:srgbClr val="FFFFFF"/>
                </a:highlight>
                <a:latin typeface="Consolas" panose="020B0609020204030204" pitchFamily="49" charset="0"/>
              </a:rPr>
              <a:t>];</a:t>
            </a:r>
          </a:p>
          <a:p>
            <a:r>
              <a:rPr lang="en-US" sz="2000" dirty="0" smtClean="0">
                <a:solidFill>
                  <a:srgbClr val="000000"/>
                </a:solidFill>
                <a:highlight>
                  <a:srgbClr val="FFFFFF"/>
                </a:highlight>
                <a:latin typeface="Consolas" panose="020B0609020204030204" pitchFamily="49" charset="0"/>
              </a:rPr>
              <a:t>}</a:t>
            </a:r>
            <a:endParaRPr lang="en-US" sz="2000" dirty="0">
              <a:solidFill>
                <a:srgbClr val="000000"/>
              </a:solidFill>
              <a:highlight>
                <a:srgbClr val="FFFFFF"/>
              </a:highlight>
              <a:latin typeface="Consolas" panose="020B0609020204030204" pitchFamily="49" charset="0"/>
            </a:endParaRPr>
          </a:p>
        </p:txBody>
      </p:sp>
      <p:pic>
        <p:nvPicPr>
          <p:cNvPr id="5" name="Picture 4"/>
          <p:cNvPicPr>
            <a:picLocks noChangeAspect="1"/>
          </p:cNvPicPr>
          <p:nvPr/>
        </p:nvPicPr>
        <p:blipFill>
          <a:blip r:embed="rId2"/>
          <a:stretch>
            <a:fillRect/>
          </a:stretch>
        </p:blipFill>
        <p:spPr>
          <a:xfrm>
            <a:off x="2732086" y="2344737"/>
            <a:ext cx="3281761" cy="2445318"/>
          </a:xfrm>
          <a:prstGeom prst="rect">
            <a:avLst/>
          </a:prstGeom>
        </p:spPr>
      </p:pic>
      <p:sp>
        <p:nvSpPr>
          <p:cNvPr id="2" name="Left Arrow 1"/>
          <p:cNvSpPr/>
          <p:nvPr/>
        </p:nvSpPr>
        <p:spPr bwMode="auto">
          <a:xfrm>
            <a:off x="8961437" y="906462"/>
            <a:ext cx="1371600" cy="914400"/>
          </a:xfrm>
          <a:prstGeom prst="lef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Left Arrow 6"/>
          <p:cNvSpPr/>
          <p:nvPr/>
        </p:nvSpPr>
        <p:spPr bwMode="auto">
          <a:xfrm>
            <a:off x="8961437" y="5249862"/>
            <a:ext cx="1371600" cy="914400"/>
          </a:xfrm>
          <a:prstGeom prst="lef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10561637" y="763497"/>
            <a:ext cx="1524000" cy="1200329"/>
          </a:xfrm>
          <a:prstGeom prst="rect">
            <a:avLst/>
          </a:prstGeom>
          <a:noFill/>
        </p:spPr>
        <p:txBody>
          <a:bodyPr wrap="square" rtlCol="0">
            <a:spAutoFit/>
          </a:bodyPr>
          <a:lstStyle/>
          <a:p>
            <a:r>
              <a:rPr lang="en-US" sz="3600" dirty="0" smtClean="0">
                <a:solidFill>
                  <a:schemeClr val="accent5"/>
                </a:solidFill>
              </a:rPr>
              <a:t>New code</a:t>
            </a:r>
          </a:p>
        </p:txBody>
      </p:sp>
      <p:sp>
        <p:nvSpPr>
          <p:cNvPr id="8" name="TextBox 7"/>
          <p:cNvSpPr txBox="1"/>
          <p:nvPr/>
        </p:nvSpPr>
        <p:spPr>
          <a:xfrm>
            <a:off x="10596788" y="5106897"/>
            <a:ext cx="1524000" cy="1200329"/>
          </a:xfrm>
          <a:prstGeom prst="rect">
            <a:avLst/>
          </a:prstGeom>
          <a:noFill/>
        </p:spPr>
        <p:txBody>
          <a:bodyPr wrap="square" rtlCol="0">
            <a:spAutoFit/>
          </a:bodyPr>
          <a:lstStyle/>
          <a:p>
            <a:r>
              <a:rPr lang="en-US" sz="3600" dirty="0" smtClean="0">
                <a:solidFill>
                  <a:schemeClr val="accent5"/>
                </a:solidFill>
              </a:rPr>
              <a:t>New code</a:t>
            </a:r>
          </a:p>
        </p:txBody>
      </p:sp>
    </p:spTree>
    <p:extLst>
      <p:ext uri="{BB962C8B-B14F-4D97-AF65-F5344CB8AC3E}">
        <p14:creationId xmlns:p14="http://schemas.microsoft.com/office/powerpoint/2010/main" val="12212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8" y="298450"/>
            <a:ext cx="11887199" cy="912813"/>
          </a:xfrm>
        </p:spPr>
        <p:txBody>
          <a:bodyPr>
            <a:normAutofit fontScale="90000"/>
          </a:bodyPr>
          <a:lstStyle/>
          <a:p>
            <a:r>
              <a:rPr lang="en-US" dirty="0" err="1" smtClean="0"/>
              <a:t>Nbody</a:t>
            </a:r>
            <a:r>
              <a:rPr lang="en-US" dirty="0" smtClean="0"/>
              <a:t> Performance</a:t>
            </a:r>
            <a:endParaRPr lang="en-US" dirty="0"/>
          </a:p>
        </p:txBody>
      </p:sp>
      <p:graphicFrame>
        <p:nvGraphicFramePr>
          <p:cNvPr id="6" name="Table 5"/>
          <p:cNvGraphicFramePr>
            <a:graphicFrameLocks noGrp="1"/>
          </p:cNvGraphicFramePr>
          <p:nvPr>
            <p:extLst/>
          </p:nvPr>
        </p:nvGraphicFramePr>
        <p:xfrm>
          <a:off x="653513" y="1592262"/>
          <a:ext cx="11127324" cy="4648200"/>
        </p:xfrm>
        <a:graphic>
          <a:graphicData uri="http://schemas.openxmlformats.org/drawingml/2006/table">
            <a:tbl>
              <a:tblPr firstRow="1" bandRow="1">
                <a:tableStyleId>{793D81CF-94F2-401A-BA57-92F5A7B2D0C5}</a:tableStyleId>
              </a:tblPr>
              <a:tblGrid>
                <a:gridCol w="2225464"/>
                <a:gridCol w="2219616"/>
                <a:gridCol w="2231316"/>
                <a:gridCol w="2244190"/>
                <a:gridCol w="2206738"/>
              </a:tblGrid>
              <a:tr h="990600">
                <a:tc>
                  <a:txBody>
                    <a:bodyPr/>
                    <a:lstStyle/>
                    <a:p>
                      <a:endParaRPr lang="en-US" sz="2800" b="1"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Scalar</a:t>
                      </a: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latin typeface="+mn-lt"/>
                        </a:rPr>
                        <a:t>(32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SSE2</a:t>
                      </a:r>
                      <a:endParaRPr lang="en-US" sz="2800" b="1" dirty="0" smtClean="0">
                        <a:gradFill>
                          <a:gsLst>
                            <a:gs pos="9934">
                              <a:srgbClr val="1E1E1E"/>
                            </a:gs>
                            <a:gs pos="100000">
                              <a:srgbClr val="1E1E1E"/>
                            </a:gs>
                          </a:gsLst>
                          <a:lin ang="5400000" scaled="0"/>
                        </a:gradFill>
                        <a:latin typeface="+mn-lt"/>
                      </a:endParaRP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(128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AVX</a:t>
                      </a:r>
                      <a:endParaRPr lang="en-US" sz="2800" b="1" dirty="0" smtClean="0">
                        <a:gradFill>
                          <a:gsLst>
                            <a:gs pos="9934">
                              <a:srgbClr val="1E1E1E"/>
                            </a:gs>
                            <a:gs pos="100000">
                              <a:srgbClr val="1E1E1E"/>
                            </a:gs>
                          </a:gsLst>
                          <a:lin ang="5400000" scaled="0"/>
                        </a:gradFill>
                        <a:latin typeface="+mn-lt"/>
                      </a:endParaRP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(256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2800" b="1" dirty="0">
                        <a:gradFill>
                          <a:gsLst>
                            <a:gs pos="9934">
                              <a:srgbClr val="1E1E1E"/>
                            </a:gs>
                            <a:gs pos="100000">
                              <a:srgbClr val="1E1E1E"/>
                            </a:gs>
                          </a:gsLst>
                          <a:lin ang="5400000" scaled="0"/>
                        </a:gradFill>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827543">
                <a:tc>
                  <a:txBody>
                    <a:bodyPr/>
                    <a:lstStyle/>
                    <a:p>
                      <a:pPr algn="r"/>
                      <a:r>
                        <a:rPr lang="en-US" sz="2400" b="1" smtClean="0">
                          <a:gradFill>
                            <a:gsLst>
                              <a:gs pos="66981">
                                <a:schemeClr val="tx1">
                                  <a:lumMod val="75000"/>
                                  <a:lumOff val="25000"/>
                                </a:schemeClr>
                              </a:gs>
                              <a:gs pos="0">
                                <a:schemeClr val="tx1">
                                  <a:lumMod val="75000"/>
                                  <a:lumOff val="25000"/>
                                </a:schemeClr>
                              </a:gs>
                            </a:gsLst>
                            <a:lin ang="5400000" scaled="0"/>
                          </a:gradFill>
                        </a:rPr>
                        <a:t>Frames</a:t>
                      </a:r>
                      <a:r>
                        <a:rPr lang="en-US" sz="2400" b="1" baseline="0" smtClean="0">
                          <a:gradFill>
                            <a:gsLst>
                              <a:gs pos="66981">
                                <a:schemeClr val="tx1">
                                  <a:lumMod val="75000"/>
                                  <a:lumOff val="25000"/>
                                </a:schemeClr>
                              </a:gs>
                              <a:gs pos="0">
                                <a:schemeClr val="tx1">
                                  <a:lumMod val="75000"/>
                                  <a:lumOff val="25000"/>
                                </a:schemeClr>
                              </a:gs>
                            </a:gsLst>
                            <a:lin ang="5400000" scaled="0"/>
                          </a:gradFill>
                        </a:rPr>
                        <a:t> per second</a:t>
                      </a:r>
                      <a:endParaRPr lang="en-US" sz="2400" b="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a:endParaRPr lang="en-US" sz="40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4000" dirty="0" smtClean="0">
                          <a:gradFill>
                            <a:gsLst>
                              <a:gs pos="66981">
                                <a:schemeClr val="tx1">
                                  <a:lumMod val="75000"/>
                                  <a:lumOff val="25000"/>
                                </a:schemeClr>
                              </a:gs>
                              <a:gs pos="0">
                                <a:schemeClr val="tx1">
                                  <a:lumMod val="75000"/>
                                  <a:lumOff val="25000"/>
                                </a:schemeClr>
                              </a:gs>
                            </a:gsLst>
                            <a:lin ang="5400000" scaled="0"/>
                          </a:gradFill>
                        </a:rPr>
                        <a:t>8</a:t>
                      </a:r>
                      <a:r>
                        <a:rPr lang="en-US" sz="4000" baseline="0" dirty="0" smtClean="0">
                          <a:gradFill>
                            <a:gsLst>
                              <a:gs pos="66981">
                                <a:schemeClr val="tx1">
                                  <a:lumMod val="75000"/>
                                  <a:lumOff val="25000"/>
                                </a:schemeClr>
                              </a:gs>
                              <a:gs pos="0">
                                <a:schemeClr val="tx1">
                                  <a:lumMod val="75000"/>
                                  <a:lumOff val="25000"/>
                                </a:schemeClr>
                              </a:gs>
                            </a:gsLst>
                            <a:lin ang="5400000" scaled="0"/>
                          </a:gradFill>
                        </a:rPr>
                        <a:t> fps</a:t>
                      </a:r>
                    </a:p>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18 fps</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23 fps</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4000" b="1" dirty="0">
                        <a:solidFill>
                          <a:srgbClr val="92D050"/>
                        </a:soli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827543">
                <a:tc>
                  <a:txBody>
                    <a:bodyPr/>
                    <a:lstStyle/>
                    <a:p>
                      <a:pPr algn="r"/>
                      <a:r>
                        <a:rPr lang="en-US" sz="2400" b="1" dirty="0" smtClean="0">
                          <a:gradFill>
                            <a:gsLst>
                              <a:gs pos="66981">
                                <a:schemeClr val="tx1">
                                  <a:lumMod val="75000"/>
                                  <a:lumOff val="25000"/>
                                </a:schemeClr>
                              </a:gs>
                              <a:gs pos="0">
                                <a:schemeClr val="tx1">
                                  <a:lumMod val="75000"/>
                                  <a:lumOff val="25000"/>
                                </a:schemeClr>
                              </a:gs>
                            </a:gsLst>
                            <a:lin ang="5400000" scaled="0"/>
                          </a:gradFill>
                        </a:rPr>
                        <a:t>#</a:t>
                      </a:r>
                      <a:r>
                        <a:rPr lang="en-US" sz="2400" b="1" baseline="0" dirty="0" smtClean="0">
                          <a:gradFill>
                            <a:gsLst>
                              <a:gs pos="66981">
                                <a:schemeClr val="tx1">
                                  <a:lumMod val="75000"/>
                                  <a:lumOff val="25000"/>
                                </a:schemeClr>
                              </a:gs>
                              <a:gs pos="0">
                                <a:schemeClr val="tx1">
                                  <a:lumMod val="75000"/>
                                  <a:lumOff val="25000"/>
                                </a:schemeClr>
                              </a:gs>
                            </a:gsLst>
                            <a:lin ang="5400000" scaled="0"/>
                          </a:gradFill>
                        </a:rPr>
                        <a:t> loop iterations</a:t>
                      </a:r>
                      <a:endParaRPr lang="en-US" sz="2400" b="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a:endParaRPr lang="en-US" sz="40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4000" dirty="0" smtClean="0">
                          <a:gradFill>
                            <a:gsLst>
                              <a:gs pos="66981">
                                <a:schemeClr val="tx1">
                                  <a:lumMod val="75000"/>
                                  <a:lumOff val="25000"/>
                                </a:schemeClr>
                              </a:gs>
                              <a:gs pos="0">
                                <a:schemeClr val="tx1">
                                  <a:lumMod val="75000"/>
                                  <a:lumOff val="25000"/>
                                </a:schemeClr>
                              </a:gs>
                            </a:gsLst>
                            <a:lin ang="5400000" scaled="0"/>
                          </a:gradFill>
                        </a:rPr>
                        <a:t>4096</a:t>
                      </a:r>
                    </a:p>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1024</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512</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bl>
          </a:graphicData>
        </a:graphic>
      </p:graphicFrame>
    </p:spTree>
    <p:extLst>
      <p:ext uri="{BB962C8B-B14F-4D97-AF65-F5344CB8AC3E}">
        <p14:creationId xmlns:p14="http://schemas.microsoft.com/office/powerpoint/2010/main" val="348656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How can I achieve performance wins?</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Less </a:t>
            </a:r>
            <a:r>
              <a:rPr lang="en-US" dirty="0"/>
              <a:t>instructions </a:t>
            </a:r>
            <a:r>
              <a:rPr lang="en-US" dirty="0" smtClean="0"/>
              <a:t>is </a:t>
            </a:r>
            <a:r>
              <a:rPr lang="en-US" b="1" dirty="0" smtClean="0">
                <a:solidFill>
                  <a:schemeClr val="accent5"/>
                </a:solidFill>
              </a:rPr>
              <a:t>not</a:t>
            </a:r>
            <a:r>
              <a:rPr lang="en-US" dirty="0" smtClean="0">
                <a:solidFill>
                  <a:schemeClr val="accent5"/>
                </a:solidFill>
              </a:rPr>
              <a:t> </a:t>
            </a:r>
            <a:r>
              <a:rPr lang="en-US" dirty="0" smtClean="0"/>
              <a:t>the prescription for performance</a:t>
            </a:r>
          </a:p>
          <a:p>
            <a:r>
              <a:rPr lang="en-US" dirty="0" smtClean="0"/>
              <a:t>Memory </a:t>
            </a:r>
            <a:r>
              <a:rPr lang="en-US" dirty="0"/>
              <a:t>really matters</a:t>
            </a:r>
          </a:p>
          <a:p>
            <a:r>
              <a:rPr lang="en-US" dirty="0"/>
              <a:t>	Working set</a:t>
            </a:r>
          </a:p>
          <a:p>
            <a:r>
              <a:rPr lang="en-US" dirty="0"/>
              <a:t>	Caching</a:t>
            </a:r>
          </a:p>
          <a:p>
            <a:r>
              <a:rPr lang="en-US" dirty="0"/>
              <a:t>	Spatial &amp; temporal locality of accesses</a:t>
            </a:r>
          </a:p>
          <a:p>
            <a:r>
              <a:rPr lang="en-US" dirty="0"/>
              <a:t>Critical to performance</a:t>
            </a:r>
          </a:p>
          <a:p>
            <a:r>
              <a:rPr lang="en-US" dirty="0"/>
              <a:t>	Sometimes in non-obvious ways</a:t>
            </a:r>
          </a:p>
        </p:txBody>
      </p:sp>
    </p:spTree>
    <p:extLst>
      <p:ext uri="{BB962C8B-B14F-4D97-AF65-F5344CB8AC3E}">
        <p14:creationId xmlns:p14="http://schemas.microsoft.com/office/powerpoint/2010/main" val="369306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8" y="298450"/>
            <a:ext cx="11887199" cy="912813"/>
          </a:xfrm>
        </p:spPr>
        <p:txBody>
          <a:bodyPr>
            <a:normAutofit fontScale="90000"/>
          </a:bodyPr>
          <a:lstStyle/>
          <a:p>
            <a:r>
              <a:rPr lang="en-US" dirty="0" err="1" smtClean="0"/>
              <a:t>Nbody</a:t>
            </a:r>
            <a:r>
              <a:rPr lang="en-US" dirty="0" smtClean="0"/>
              <a:t> Performance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4148634"/>
              </p:ext>
            </p:extLst>
          </p:nvPr>
        </p:nvGraphicFramePr>
        <p:xfrm>
          <a:off x="653513" y="1592262"/>
          <a:ext cx="11127324" cy="4648200"/>
        </p:xfrm>
        <a:graphic>
          <a:graphicData uri="http://schemas.openxmlformats.org/drawingml/2006/table">
            <a:tbl>
              <a:tblPr firstRow="1" bandRow="1">
                <a:tableStyleId>{793D81CF-94F2-401A-BA57-92F5A7B2D0C5}</a:tableStyleId>
              </a:tblPr>
              <a:tblGrid>
                <a:gridCol w="2225464"/>
                <a:gridCol w="2219616"/>
                <a:gridCol w="2231316"/>
                <a:gridCol w="2244190"/>
                <a:gridCol w="2206738"/>
              </a:tblGrid>
              <a:tr h="990600">
                <a:tc>
                  <a:txBody>
                    <a:bodyPr/>
                    <a:lstStyle/>
                    <a:p>
                      <a:endParaRPr lang="en-US" sz="2800" b="1"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Scalar</a:t>
                      </a: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latin typeface="+mn-lt"/>
                        </a:rPr>
                        <a:t>(32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SSE2</a:t>
                      </a:r>
                      <a:endParaRPr lang="en-US" sz="2800" b="1" dirty="0" smtClean="0">
                        <a:gradFill>
                          <a:gsLst>
                            <a:gs pos="9934">
                              <a:srgbClr val="1E1E1E"/>
                            </a:gs>
                            <a:gs pos="100000">
                              <a:srgbClr val="1E1E1E"/>
                            </a:gs>
                          </a:gsLst>
                          <a:lin ang="5400000" scaled="0"/>
                        </a:gradFill>
                        <a:latin typeface="+mn-lt"/>
                      </a:endParaRP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(128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AVX</a:t>
                      </a:r>
                      <a:endParaRPr lang="en-US" sz="2800" b="1" dirty="0" smtClean="0">
                        <a:gradFill>
                          <a:gsLst>
                            <a:gs pos="9934">
                              <a:srgbClr val="1E1E1E"/>
                            </a:gs>
                            <a:gs pos="100000">
                              <a:srgbClr val="1E1E1E"/>
                            </a:gs>
                          </a:gsLst>
                          <a:lin ang="5400000" scaled="0"/>
                        </a:gradFill>
                        <a:latin typeface="+mn-lt"/>
                      </a:endParaRPr>
                    </a:p>
                    <a:p>
                      <a:pPr algn="ctr"/>
                      <a:r>
                        <a:rPr lang="en-US" sz="2800" b="1" dirty="0" smtClean="0">
                          <a:gradFill>
                            <a:gsLst>
                              <a:gs pos="66981">
                                <a:schemeClr val="tx1">
                                  <a:lumMod val="75000"/>
                                  <a:lumOff val="25000"/>
                                </a:schemeClr>
                              </a:gs>
                              <a:gs pos="0">
                                <a:schemeClr val="tx1">
                                  <a:lumMod val="75000"/>
                                  <a:lumOff val="25000"/>
                                </a:schemeClr>
                              </a:gs>
                            </a:gsLst>
                            <a:lin ang="5400000" scaled="0"/>
                          </a:gradFill>
                        </a:rPr>
                        <a:t>(256 bit)</a:t>
                      </a:r>
                      <a:endParaRPr lang="en-US" sz="2800" b="1"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AVX Plus</a:t>
                      </a:r>
                      <a:endParaRPr kumimoji="0" lang="en-US" sz="2800" b="1" i="0" u="none" strike="noStrike" kern="1200" cap="none" spc="0" normalizeH="0" baseline="0" noProof="0" dirty="0" smtClean="0">
                        <a:ln>
                          <a:noFill/>
                        </a:ln>
                        <a:gradFill>
                          <a:gsLst>
                            <a:gs pos="9934">
                              <a:srgbClr val="1E1E1E"/>
                            </a:gs>
                            <a:gs pos="100000">
                              <a:srgbClr val="1E1E1E"/>
                            </a:gs>
                          </a:gsLst>
                          <a:lin ang="5400000" scaled="0"/>
                        </a:gradFill>
                        <a:effectLst/>
                        <a:uLnTx/>
                        <a:uFillTx/>
                        <a:latin typeface="+mn-lt"/>
                      </a:endParaRPr>
                    </a:p>
                    <a:p>
                      <a:pPr marL="0" marR="0" lvl="0" indent="0" algn="ctr" defTabSz="91416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(256 bit)</a:t>
                      </a:r>
                      <a:endParaRPr kumimoji="0" lang="en-US" sz="2800" b="1" i="0" u="none" strike="noStrike" kern="1200" cap="none" spc="0" normalizeH="0" baseline="0" noProof="0" dirty="0" smtClean="0">
                        <a:ln>
                          <a:noFill/>
                        </a:ln>
                        <a:gradFill>
                          <a:gsLst>
                            <a:gs pos="9934">
                              <a:srgbClr val="1E1E1E"/>
                            </a:gs>
                            <a:gs pos="100000">
                              <a:srgbClr val="1E1E1E"/>
                            </a:gs>
                          </a:gsLst>
                          <a:lin ang="5400000" scaled="0"/>
                        </a:gradFill>
                        <a:effectLst/>
                        <a:uLnTx/>
                        <a:uFillTx/>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827543">
                <a:tc>
                  <a:txBody>
                    <a:bodyPr/>
                    <a:lstStyle/>
                    <a:p>
                      <a:pPr algn="r"/>
                      <a:r>
                        <a:rPr lang="en-US" sz="2400" b="1" smtClean="0">
                          <a:gradFill>
                            <a:gsLst>
                              <a:gs pos="66981">
                                <a:schemeClr val="tx1">
                                  <a:lumMod val="75000"/>
                                  <a:lumOff val="25000"/>
                                </a:schemeClr>
                              </a:gs>
                              <a:gs pos="0">
                                <a:schemeClr val="tx1">
                                  <a:lumMod val="75000"/>
                                  <a:lumOff val="25000"/>
                                </a:schemeClr>
                              </a:gs>
                            </a:gsLst>
                            <a:lin ang="5400000" scaled="0"/>
                          </a:gradFill>
                        </a:rPr>
                        <a:t>Frames</a:t>
                      </a:r>
                      <a:r>
                        <a:rPr lang="en-US" sz="2400" b="1" baseline="0" smtClean="0">
                          <a:gradFill>
                            <a:gsLst>
                              <a:gs pos="66981">
                                <a:schemeClr val="tx1">
                                  <a:lumMod val="75000"/>
                                  <a:lumOff val="25000"/>
                                </a:schemeClr>
                              </a:gs>
                              <a:gs pos="0">
                                <a:schemeClr val="tx1">
                                  <a:lumMod val="75000"/>
                                  <a:lumOff val="25000"/>
                                </a:schemeClr>
                              </a:gs>
                            </a:gsLst>
                            <a:lin ang="5400000" scaled="0"/>
                          </a:gradFill>
                        </a:rPr>
                        <a:t> per second</a:t>
                      </a:r>
                      <a:endParaRPr lang="en-US" sz="2400" b="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a:endParaRPr lang="en-US" sz="40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4000" dirty="0" smtClean="0">
                          <a:gradFill>
                            <a:gsLst>
                              <a:gs pos="66981">
                                <a:schemeClr val="tx1">
                                  <a:lumMod val="75000"/>
                                  <a:lumOff val="25000"/>
                                </a:schemeClr>
                              </a:gs>
                              <a:gs pos="0">
                                <a:schemeClr val="tx1">
                                  <a:lumMod val="75000"/>
                                  <a:lumOff val="25000"/>
                                </a:schemeClr>
                              </a:gs>
                            </a:gsLst>
                            <a:lin ang="5400000" scaled="0"/>
                          </a:gradFill>
                        </a:rPr>
                        <a:t>8</a:t>
                      </a:r>
                      <a:r>
                        <a:rPr lang="en-US" sz="4000" baseline="0" dirty="0" smtClean="0">
                          <a:gradFill>
                            <a:gsLst>
                              <a:gs pos="66981">
                                <a:schemeClr val="tx1">
                                  <a:lumMod val="75000"/>
                                  <a:lumOff val="25000"/>
                                </a:schemeClr>
                              </a:gs>
                              <a:gs pos="0">
                                <a:schemeClr val="tx1">
                                  <a:lumMod val="75000"/>
                                  <a:lumOff val="25000"/>
                                </a:schemeClr>
                              </a:gs>
                            </a:gsLst>
                            <a:lin ang="5400000" scaled="0"/>
                          </a:gradFill>
                        </a:rPr>
                        <a:t> fps</a:t>
                      </a:r>
                    </a:p>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18 fps</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23 fps</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5400" b="1" dirty="0" smtClean="0">
                          <a:solidFill>
                            <a:srgbClr val="92D050"/>
                          </a:solidFill>
                        </a:rPr>
                        <a:t>42 fps</a:t>
                      </a:r>
                      <a:endParaRPr lang="en-US" sz="5400" b="1" dirty="0">
                        <a:solidFill>
                          <a:srgbClr val="92D050"/>
                        </a:soli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827543">
                <a:tc>
                  <a:txBody>
                    <a:bodyPr/>
                    <a:lstStyle/>
                    <a:p>
                      <a:pPr algn="r"/>
                      <a:r>
                        <a:rPr lang="en-US" sz="2400" b="1" dirty="0" smtClean="0">
                          <a:gradFill>
                            <a:gsLst>
                              <a:gs pos="66981">
                                <a:schemeClr val="tx1">
                                  <a:lumMod val="75000"/>
                                  <a:lumOff val="25000"/>
                                </a:schemeClr>
                              </a:gs>
                              <a:gs pos="0">
                                <a:schemeClr val="tx1">
                                  <a:lumMod val="75000"/>
                                  <a:lumOff val="25000"/>
                                </a:schemeClr>
                              </a:gs>
                            </a:gsLst>
                            <a:lin ang="5400000" scaled="0"/>
                          </a:gradFill>
                        </a:rPr>
                        <a:t>#</a:t>
                      </a:r>
                      <a:r>
                        <a:rPr lang="en-US" sz="2400" b="1" baseline="0" dirty="0" smtClean="0">
                          <a:gradFill>
                            <a:gsLst>
                              <a:gs pos="66981">
                                <a:schemeClr val="tx1">
                                  <a:lumMod val="75000"/>
                                  <a:lumOff val="25000"/>
                                </a:schemeClr>
                              </a:gs>
                              <a:gs pos="0">
                                <a:schemeClr val="tx1">
                                  <a:lumMod val="75000"/>
                                  <a:lumOff val="25000"/>
                                </a:schemeClr>
                              </a:gs>
                            </a:gsLst>
                            <a:lin ang="5400000" scaled="0"/>
                          </a:gradFill>
                        </a:rPr>
                        <a:t> loop iterations</a:t>
                      </a:r>
                      <a:endParaRPr lang="en-US" sz="2400" b="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a:endParaRPr lang="en-US" sz="40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4000" dirty="0" smtClean="0">
                          <a:gradFill>
                            <a:gsLst>
                              <a:gs pos="66981">
                                <a:schemeClr val="tx1">
                                  <a:lumMod val="75000"/>
                                  <a:lumOff val="25000"/>
                                </a:schemeClr>
                              </a:gs>
                              <a:gs pos="0">
                                <a:schemeClr val="tx1">
                                  <a:lumMod val="75000"/>
                                  <a:lumOff val="25000"/>
                                </a:schemeClr>
                              </a:gs>
                            </a:gsLst>
                            <a:lin ang="5400000" scaled="0"/>
                          </a:gradFill>
                        </a:rPr>
                        <a:t>4096</a:t>
                      </a:r>
                    </a:p>
                    <a:p>
                      <a:pPr algn="ct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1024</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512</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4000" dirty="0" smtClean="0">
                          <a:gradFill>
                            <a:gsLst>
                              <a:gs pos="66981">
                                <a:schemeClr val="tx1">
                                  <a:lumMod val="75000"/>
                                  <a:lumOff val="25000"/>
                                </a:schemeClr>
                              </a:gs>
                              <a:gs pos="0">
                                <a:schemeClr val="tx1">
                                  <a:lumMod val="75000"/>
                                  <a:lumOff val="25000"/>
                                </a:schemeClr>
                              </a:gs>
                            </a:gsLst>
                            <a:lin ang="5400000" scaled="0"/>
                          </a:gradFill>
                        </a:rPr>
                        <a:t>512</a:t>
                      </a:r>
                      <a:endParaRPr lang="en-US" sz="40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bl>
          </a:graphicData>
        </a:graphic>
      </p:graphicFrame>
      <p:sp>
        <p:nvSpPr>
          <p:cNvPr id="4" name="Rounded Rectangle 3"/>
          <p:cNvSpPr/>
          <p:nvPr/>
        </p:nvSpPr>
        <p:spPr bwMode="auto">
          <a:xfrm>
            <a:off x="4465637" y="3878262"/>
            <a:ext cx="5105400" cy="1371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40" tIns="91440" rIns="34294" bIns="34294" rtlCol="0" anchor="t" anchorCtr="0"/>
          <a:lstStyle/>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Focusing on memory</a:t>
            </a:r>
          </a:p>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2x speedup!</a:t>
            </a:r>
            <a:endParaRPr lang="en-US" sz="3200" b="1"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5506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What’s the point?</a:t>
            </a:r>
            <a:endParaRPr lang="en-US" dirty="0"/>
          </a:p>
        </p:txBody>
      </p:sp>
      <p:sp>
        <p:nvSpPr>
          <p:cNvPr id="10" name="Text Placeholder 9"/>
          <p:cNvSpPr>
            <a:spLocks noGrp="1"/>
          </p:cNvSpPr>
          <p:nvPr>
            <p:ph type="body" sz="quarter" idx="10"/>
          </p:nvPr>
        </p:nvSpPr>
        <p:spPr/>
        <p:txBody>
          <a:bodyPr/>
          <a:lstStyle/>
          <a:p>
            <a:r>
              <a:rPr lang="en-US" dirty="0" smtClean="0"/>
              <a:t>Common knowledge: CPU performance is increasing faster than memory performance.</a:t>
            </a:r>
          </a:p>
          <a:p>
            <a:endParaRPr lang="en-US" dirty="0" smtClean="0"/>
          </a:p>
          <a:p>
            <a:r>
              <a:rPr lang="en-US" sz="4400" b="1" dirty="0" smtClean="0">
                <a:solidFill>
                  <a:schemeClr val="accent5"/>
                </a:solidFill>
              </a:rPr>
              <a:t>We are already there!</a:t>
            </a:r>
          </a:p>
        </p:txBody>
      </p:sp>
    </p:spTree>
    <p:extLst>
      <p:ext uri="{BB962C8B-B14F-4D97-AF65-F5344CB8AC3E}">
        <p14:creationId xmlns:p14="http://schemas.microsoft.com/office/powerpoint/2010/main" val="21781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4038599"/>
          </a:xfrm>
        </p:spPr>
        <p:txBody>
          <a:bodyPr/>
          <a:lstStyle/>
          <a:p>
            <a:r>
              <a:rPr lang="en-US" b="1" dirty="0" smtClean="0">
                <a:solidFill>
                  <a:schemeClr val="accent5"/>
                </a:solidFill>
              </a:rPr>
              <a:t>Performance Win:</a:t>
            </a:r>
            <a:r>
              <a:rPr lang="en-US" b="1" dirty="0" smtClean="0"/>
              <a:t> </a:t>
            </a:r>
            <a:r>
              <a:rPr lang="en-US" dirty="0" smtClean="0"/>
              <a:t>Be mindful of your data structures. How your data is accessed really matters.</a:t>
            </a:r>
            <a:endParaRPr lang="en-US" dirty="0"/>
          </a:p>
        </p:txBody>
      </p:sp>
    </p:spTree>
    <p:extLst>
      <p:ext uri="{BB962C8B-B14F-4D97-AF65-F5344CB8AC3E}">
        <p14:creationId xmlns:p14="http://schemas.microsoft.com/office/powerpoint/2010/main" val="409025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Cache overview</a:t>
            </a:r>
          </a:p>
          <a:p>
            <a:r>
              <a:rPr lang="en-US" dirty="0" smtClean="0"/>
              <a:t>Data access pattern</a:t>
            </a:r>
          </a:p>
          <a:p>
            <a:r>
              <a:rPr lang="en-US" dirty="0" smtClean="0"/>
              <a:t>Multi-core effects</a:t>
            </a:r>
          </a:p>
          <a:p>
            <a:r>
              <a:rPr lang="en-US" dirty="0" smtClean="0"/>
              <a:t>Vector code</a:t>
            </a:r>
          </a:p>
          <a:p>
            <a:r>
              <a:rPr lang="en-US" b="1" dirty="0" smtClean="0">
                <a:solidFill>
                  <a:schemeClr val="accent5"/>
                </a:solidFill>
              </a:rPr>
              <a:t>Alignment</a:t>
            </a:r>
            <a:endParaRPr lang="en-US" b="1" dirty="0" smtClean="0"/>
          </a:p>
          <a:p>
            <a:r>
              <a:rPr lang="en-US" dirty="0" smtClean="0"/>
              <a:t>Interesting edge cases</a:t>
            </a:r>
          </a:p>
          <a:p>
            <a:r>
              <a:rPr lang="en-US" dirty="0" smtClean="0"/>
              <a:t>Recap &amp; resources</a:t>
            </a:r>
          </a:p>
        </p:txBody>
      </p:sp>
    </p:spTree>
    <p:extLst>
      <p:ext uri="{BB962C8B-B14F-4D97-AF65-F5344CB8AC3E}">
        <p14:creationId xmlns:p14="http://schemas.microsoft.com/office/powerpoint/2010/main" val="190387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779837" y="1287462"/>
            <a:ext cx="5196816" cy="5334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3200" spc="-102" dirty="0" smtClean="0">
                <a:gradFill>
                  <a:gsLst>
                    <a:gs pos="0">
                      <a:srgbClr val="FFFFFF"/>
                    </a:gs>
                    <a:gs pos="100000">
                      <a:srgbClr val="FFFFFF"/>
                    </a:gs>
                  </a:gsLst>
                  <a:lin ang="5400000" scaled="0"/>
                </a:gradFill>
                <a:ea typeface="Segoe UI" pitchFamily="34" charset="0"/>
                <a:cs typeface="Segoe UI" pitchFamily="34" charset="0"/>
              </a:rPr>
              <a:t>L1 Cache</a:t>
            </a:r>
          </a:p>
        </p:txBody>
      </p:sp>
      <p:grpSp>
        <p:nvGrpSpPr>
          <p:cNvPr id="4" name="Group 3"/>
          <p:cNvGrpSpPr/>
          <p:nvPr/>
        </p:nvGrpSpPr>
        <p:grpSpPr>
          <a:xfrm>
            <a:off x="4084637" y="2582862"/>
            <a:ext cx="4707704" cy="3048000"/>
            <a:chOff x="3551237" y="2201862"/>
            <a:chExt cx="5867400" cy="3048000"/>
          </a:xfrm>
        </p:grpSpPr>
        <p:sp>
          <p:nvSpPr>
            <p:cNvPr id="2" name="Rectangle 1"/>
            <p:cNvSpPr/>
            <p:nvPr/>
          </p:nvSpPr>
          <p:spPr bwMode="auto">
            <a:xfrm>
              <a:off x="3551237" y="2201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3551237" y="2582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3551237" y="2963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3551237" y="3344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3551237" y="3725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3551237" y="4106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3551237" y="4490084"/>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3551237" y="4868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37" name="Rectangle 36"/>
          <p:cNvSpPr/>
          <p:nvPr/>
        </p:nvSpPr>
        <p:spPr bwMode="auto">
          <a:xfrm>
            <a:off x="4084637" y="2963862"/>
            <a:ext cx="2358717" cy="381000"/>
          </a:xfrm>
          <a:prstGeom prst="rect">
            <a:avLst/>
          </a:prstGeom>
          <a:solidFill>
            <a:schemeClr val="accent5"/>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p:nvGrpSpPr>
        <p:grpSpPr>
          <a:xfrm>
            <a:off x="267934" y="3245732"/>
            <a:ext cx="3664303" cy="1722260"/>
            <a:chOff x="9118321" y="2734732"/>
            <a:chExt cx="3664303" cy="1722260"/>
          </a:xfrm>
        </p:grpSpPr>
        <p:sp>
          <p:nvSpPr>
            <p:cNvPr id="39" name="Rectangle 38"/>
            <p:cNvSpPr/>
            <p:nvPr/>
          </p:nvSpPr>
          <p:spPr>
            <a:xfrm>
              <a:off x="9118321" y="3133553"/>
              <a:ext cx="3291143" cy="1323439"/>
            </a:xfrm>
            <a:prstGeom prst="rect">
              <a:avLst/>
            </a:prstGeom>
          </p:spPr>
          <p:txBody>
            <a:bodyPr wrap="square">
              <a:spAutoFit/>
            </a:bodyPr>
            <a:lstStyle/>
            <a:p>
              <a:r>
                <a:rPr lang="en-US" sz="4000" b="1" dirty="0" smtClean="0">
                  <a:solidFill>
                    <a:srgbClr val="FF8C00"/>
                  </a:solidFill>
                  <a:latin typeface="Segoe UI Light"/>
                </a:rPr>
                <a:t>32B (256 bit)</a:t>
              </a:r>
            </a:p>
            <a:p>
              <a:r>
                <a:rPr lang="en-US" sz="4000" b="1" dirty="0" smtClean="0">
                  <a:solidFill>
                    <a:srgbClr val="7FBA00"/>
                  </a:solidFill>
                  <a:latin typeface="Segoe UI Light"/>
                </a:rPr>
                <a:t>aligned </a:t>
              </a:r>
              <a:r>
                <a:rPr lang="en-US" sz="4000" b="1" dirty="0" smtClean="0">
                  <a:solidFill>
                    <a:srgbClr val="FF8C00"/>
                  </a:solidFill>
                  <a:latin typeface="Segoe UI Light"/>
                </a:rPr>
                <a:t>access</a:t>
              </a:r>
              <a:endParaRPr lang="en-US" sz="1400" b="1" dirty="0">
                <a:solidFill>
                  <a:srgbClr val="000000"/>
                </a:solidFill>
              </a:endParaRPr>
            </a:p>
          </p:txBody>
        </p:sp>
        <p:sp>
          <p:nvSpPr>
            <p:cNvPr id="40" name="Down Arrow 39"/>
            <p:cNvSpPr/>
            <p:nvPr/>
          </p:nvSpPr>
          <p:spPr bwMode="auto">
            <a:xfrm rot="14400000">
              <a:off x="12225489" y="2545548"/>
              <a:ext cx="367951" cy="746319"/>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41" name="Title 8"/>
          <p:cNvSpPr>
            <a:spLocks noGrp="1"/>
          </p:cNvSpPr>
          <p:nvPr>
            <p:ph type="title"/>
          </p:nvPr>
        </p:nvSpPr>
        <p:spPr>
          <a:xfrm>
            <a:off x="274638" y="298450"/>
            <a:ext cx="11887199" cy="912813"/>
          </a:xfrm>
        </p:spPr>
        <p:txBody>
          <a:bodyPr/>
          <a:lstStyle/>
          <a:p>
            <a:r>
              <a:rPr lang="en-US" dirty="0" smtClean="0"/>
              <a:t>Alignment Matters</a:t>
            </a:r>
            <a:endParaRPr lang="en-US" dirty="0"/>
          </a:p>
        </p:txBody>
      </p:sp>
      <p:sp>
        <p:nvSpPr>
          <p:cNvPr id="3" name="Right Brace 2"/>
          <p:cNvSpPr/>
          <p:nvPr/>
        </p:nvSpPr>
        <p:spPr>
          <a:xfrm rot="5400000">
            <a:off x="6253904" y="3549626"/>
            <a:ext cx="381000" cy="4695872"/>
          </a:xfrm>
          <a:prstGeom prst="rightBrace">
            <a:avLst>
              <a:gd name="adj1" fmla="val 199667"/>
              <a:gd name="adj2" fmla="val 50000"/>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5" name="TextBox 4"/>
          <p:cNvSpPr txBox="1"/>
          <p:nvPr/>
        </p:nvSpPr>
        <p:spPr>
          <a:xfrm>
            <a:off x="5296910" y="6029807"/>
            <a:ext cx="2514600" cy="523220"/>
          </a:xfrm>
          <a:prstGeom prst="rect">
            <a:avLst/>
          </a:prstGeom>
          <a:noFill/>
        </p:spPr>
        <p:txBody>
          <a:bodyPr wrap="square" rtlCol="0">
            <a:spAutoFit/>
          </a:bodyPr>
          <a:lstStyle/>
          <a:p>
            <a:r>
              <a:rPr lang="en-US" sz="2800" dirty="0" smtClean="0">
                <a:solidFill>
                  <a:srgbClr val="FFFFFF"/>
                </a:solidFill>
              </a:rPr>
              <a:t>64 Byte lines</a:t>
            </a:r>
          </a:p>
        </p:txBody>
      </p:sp>
      <p:sp>
        <p:nvSpPr>
          <p:cNvPr id="24" name="Rectangle 23"/>
          <p:cNvSpPr/>
          <p:nvPr/>
        </p:nvSpPr>
        <p:spPr bwMode="auto">
          <a:xfrm>
            <a:off x="6443355" y="2963862"/>
            <a:ext cx="2345504" cy="381000"/>
          </a:xfrm>
          <a:prstGeom prst="rect">
            <a:avLst/>
          </a:prstGeom>
          <a:solidFill>
            <a:schemeClr val="accent5"/>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33"/>
          <p:cNvGrpSpPr/>
          <p:nvPr/>
        </p:nvGrpSpPr>
        <p:grpSpPr>
          <a:xfrm>
            <a:off x="9006727" y="1321433"/>
            <a:ext cx="3429748" cy="1824182"/>
            <a:chOff x="9136565" y="776364"/>
            <a:chExt cx="3429748" cy="1824182"/>
          </a:xfrm>
        </p:grpSpPr>
        <p:sp>
          <p:nvSpPr>
            <p:cNvPr id="35" name="Rectangle 34"/>
            <p:cNvSpPr/>
            <p:nvPr/>
          </p:nvSpPr>
          <p:spPr>
            <a:xfrm>
              <a:off x="9275170" y="776364"/>
              <a:ext cx="3291143" cy="1323439"/>
            </a:xfrm>
            <a:prstGeom prst="rect">
              <a:avLst/>
            </a:prstGeom>
          </p:spPr>
          <p:txBody>
            <a:bodyPr wrap="square">
              <a:spAutoFit/>
            </a:bodyPr>
            <a:lstStyle/>
            <a:p>
              <a:r>
                <a:rPr lang="en-US" sz="4000" b="1" dirty="0" smtClean="0">
                  <a:solidFill>
                    <a:srgbClr val="FF8C00"/>
                  </a:solidFill>
                  <a:latin typeface="Segoe UI Light"/>
                </a:rPr>
                <a:t>32B (256 bit)</a:t>
              </a:r>
            </a:p>
            <a:p>
              <a:r>
                <a:rPr lang="en-US" sz="4000" b="1" dirty="0" smtClean="0">
                  <a:solidFill>
                    <a:srgbClr val="7FBA00"/>
                  </a:solidFill>
                  <a:latin typeface="Segoe UI Light"/>
                </a:rPr>
                <a:t>aligned </a:t>
              </a:r>
              <a:r>
                <a:rPr lang="en-US" sz="4000" b="1" dirty="0" smtClean="0">
                  <a:solidFill>
                    <a:srgbClr val="FF8C00"/>
                  </a:solidFill>
                  <a:latin typeface="Segoe UI Light"/>
                </a:rPr>
                <a:t>access</a:t>
              </a:r>
              <a:endParaRPr lang="en-US" sz="1400" b="1" dirty="0">
                <a:solidFill>
                  <a:srgbClr val="000000"/>
                </a:solidFill>
              </a:endParaRPr>
            </a:p>
          </p:txBody>
        </p:sp>
        <p:sp>
          <p:nvSpPr>
            <p:cNvPr id="36" name="Down Arrow 35"/>
            <p:cNvSpPr/>
            <p:nvPr/>
          </p:nvSpPr>
          <p:spPr bwMode="auto">
            <a:xfrm rot="4500000">
              <a:off x="9325749" y="2043411"/>
              <a:ext cx="367951" cy="746319"/>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44" name="Rounded Rectangle 43"/>
          <p:cNvSpPr/>
          <p:nvPr/>
        </p:nvSpPr>
        <p:spPr bwMode="auto">
          <a:xfrm>
            <a:off x="3993952" y="3592520"/>
            <a:ext cx="4898804" cy="1584899"/>
          </a:xfrm>
          <a:prstGeom prst="roundRect">
            <a:avLst/>
          </a:prstGeom>
          <a:solidFill>
            <a:schemeClr val="accent5">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4000" b="1" spc="-102" dirty="0" smtClean="0">
                <a:ln w="3175">
                  <a:solidFill>
                    <a:srgbClr val="000000"/>
                  </a:solidFill>
                </a:ln>
                <a:solidFill>
                  <a:srgbClr val="7FBA00"/>
                </a:solidFill>
                <a:ea typeface="Segoe UI" pitchFamily="34" charset="0"/>
                <a:cs typeface="Segoe UI" pitchFamily="34" charset="0"/>
              </a:rPr>
              <a:t>Alignment = good cache line density</a:t>
            </a:r>
            <a:endParaRPr lang="en-US" sz="4000" b="1" spc="-102" dirty="0">
              <a:ln w="3175">
                <a:solidFill>
                  <a:srgbClr val="000000"/>
                </a:solidFill>
              </a:ln>
              <a:solidFill>
                <a:srgbClr val="7FBA00"/>
              </a:solidFill>
              <a:ea typeface="Segoe UI" pitchFamily="34" charset="0"/>
              <a:cs typeface="Segoe UI" pitchFamily="34" charset="0"/>
            </a:endParaRPr>
          </a:p>
        </p:txBody>
      </p:sp>
    </p:spTree>
    <p:extLst>
      <p:ext uri="{BB962C8B-B14F-4D97-AF65-F5344CB8AC3E}">
        <p14:creationId xmlns:p14="http://schemas.microsoft.com/office/powerpoint/2010/main" val="335975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P spid="5" grpId="0"/>
      <p:bldP spid="24" grpId="0" animBg="1"/>
      <p:bldP spid="4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779837" y="1287462"/>
            <a:ext cx="5196816" cy="5334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t" anchorCtr="0"/>
          <a:lstStyle/>
          <a:p>
            <a:pPr algn="ctr" defTabSz="932406"/>
            <a:r>
              <a:rPr lang="en-US" sz="3200" spc="-102" dirty="0" smtClean="0">
                <a:gradFill>
                  <a:gsLst>
                    <a:gs pos="0">
                      <a:srgbClr val="FFFFFF"/>
                    </a:gs>
                    <a:gs pos="100000">
                      <a:srgbClr val="FFFFFF"/>
                    </a:gs>
                  </a:gsLst>
                  <a:lin ang="5400000" scaled="0"/>
                </a:gradFill>
                <a:ea typeface="Segoe UI" pitchFamily="34" charset="0"/>
                <a:cs typeface="Segoe UI" pitchFamily="34" charset="0"/>
              </a:rPr>
              <a:t>L1 Cache</a:t>
            </a:r>
          </a:p>
        </p:txBody>
      </p:sp>
      <p:grpSp>
        <p:nvGrpSpPr>
          <p:cNvPr id="4" name="Group 3"/>
          <p:cNvGrpSpPr/>
          <p:nvPr/>
        </p:nvGrpSpPr>
        <p:grpSpPr>
          <a:xfrm>
            <a:off x="4084637" y="2582862"/>
            <a:ext cx="4707704" cy="3048000"/>
            <a:chOff x="3551237" y="2201862"/>
            <a:chExt cx="5867400" cy="3048000"/>
          </a:xfrm>
        </p:grpSpPr>
        <p:sp>
          <p:nvSpPr>
            <p:cNvPr id="2" name="Rectangle 1"/>
            <p:cNvSpPr/>
            <p:nvPr/>
          </p:nvSpPr>
          <p:spPr bwMode="auto">
            <a:xfrm>
              <a:off x="3551237" y="2201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3551237" y="2582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3551237" y="2963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3551237" y="3344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3551237" y="3725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3551237" y="4106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3551237" y="4490084"/>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3551237" y="4868862"/>
              <a:ext cx="5867400" cy="381000"/>
            </a:xfrm>
            <a:prstGeom prst="rect">
              <a:avLst/>
            </a:prstGeom>
            <a:solidFill>
              <a:schemeClr val="accent1">
                <a:lumMod val="20000"/>
                <a:lumOff val="80000"/>
              </a:schemeClr>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41" name="Title 8"/>
          <p:cNvSpPr>
            <a:spLocks noGrp="1"/>
          </p:cNvSpPr>
          <p:nvPr>
            <p:ph type="title"/>
          </p:nvPr>
        </p:nvSpPr>
        <p:spPr>
          <a:xfrm>
            <a:off x="274638" y="298450"/>
            <a:ext cx="11887199" cy="912813"/>
          </a:xfrm>
        </p:spPr>
        <p:txBody>
          <a:bodyPr/>
          <a:lstStyle/>
          <a:p>
            <a:r>
              <a:rPr lang="en-US" dirty="0" smtClean="0"/>
              <a:t>Alignment Matters</a:t>
            </a:r>
            <a:endParaRPr lang="en-US" dirty="0"/>
          </a:p>
        </p:txBody>
      </p:sp>
      <p:sp>
        <p:nvSpPr>
          <p:cNvPr id="3" name="Right Brace 2"/>
          <p:cNvSpPr/>
          <p:nvPr/>
        </p:nvSpPr>
        <p:spPr>
          <a:xfrm rot="5400000">
            <a:off x="6253904" y="3549626"/>
            <a:ext cx="381000" cy="4695872"/>
          </a:xfrm>
          <a:prstGeom prst="rightBrace">
            <a:avLst>
              <a:gd name="adj1" fmla="val 199667"/>
              <a:gd name="adj2" fmla="val 50000"/>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5" name="TextBox 4"/>
          <p:cNvSpPr txBox="1"/>
          <p:nvPr/>
        </p:nvSpPr>
        <p:spPr>
          <a:xfrm>
            <a:off x="5296910" y="6029807"/>
            <a:ext cx="2514600" cy="523220"/>
          </a:xfrm>
          <a:prstGeom prst="rect">
            <a:avLst/>
          </a:prstGeom>
          <a:noFill/>
        </p:spPr>
        <p:txBody>
          <a:bodyPr wrap="square" rtlCol="0">
            <a:spAutoFit/>
          </a:bodyPr>
          <a:lstStyle/>
          <a:p>
            <a:r>
              <a:rPr lang="en-US" sz="2800" dirty="0" smtClean="0">
                <a:solidFill>
                  <a:srgbClr val="FFFFFF"/>
                </a:solidFill>
              </a:rPr>
              <a:t>64 Byte lines</a:t>
            </a:r>
          </a:p>
        </p:txBody>
      </p:sp>
      <p:grpSp>
        <p:nvGrpSpPr>
          <p:cNvPr id="34" name="Group 33"/>
          <p:cNvGrpSpPr/>
          <p:nvPr/>
        </p:nvGrpSpPr>
        <p:grpSpPr>
          <a:xfrm>
            <a:off x="9006727" y="838155"/>
            <a:ext cx="3517884" cy="2307460"/>
            <a:chOff x="9136565" y="293086"/>
            <a:chExt cx="3517884" cy="2307460"/>
          </a:xfrm>
        </p:grpSpPr>
        <p:sp>
          <p:nvSpPr>
            <p:cNvPr id="35" name="Rectangle 34"/>
            <p:cNvSpPr/>
            <p:nvPr/>
          </p:nvSpPr>
          <p:spPr>
            <a:xfrm>
              <a:off x="9363306" y="293086"/>
              <a:ext cx="3291143" cy="1938992"/>
            </a:xfrm>
            <a:prstGeom prst="rect">
              <a:avLst/>
            </a:prstGeom>
          </p:spPr>
          <p:txBody>
            <a:bodyPr wrap="square">
              <a:spAutoFit/>
            </a:bodyPr>
            <a:lstStyle/>
            <a:p>
              <a:r>
                <a:rPr lang="en-US" sz="4000" b="1" dirty="0" smtClean="0">
                  <a:solidFill>
                    <a:srgbClr val="FF8C00"/>
                  </a:solidFill>
                  <a:latin typeface="Segoe UI Light"/>
                </a:rPr>
                <a:t>32B (256 bit)</a:t>
              </a:r>
            </a:p>
            <a:p>
              <a:r>
                <a:rPr lang="en-US" sz="4000" b="1" dirty="0" smtClean="0">
                  <a:solidFill>
                    <a:srgbClr val="FF0000"/>
                  </a:solidFill>
                  <a:latin typeface="Segoe UI Light"/>
                </a:rPr>
                <a:t>unaligned</a:t>
              </a:r>
              <a:r>
                <a:rPr lang="en-US" sz="4000" b="1" dirty="0" smtClean="0">
                  <a:solidFill>
                    <a:srgbClr val="7FBA00"/>
                  </a:solidFill>
                  <a:latin typeface="Segoe UI Light"/>
                </a:rPr>
                <a:t> </a:t>
              </a:r>
              <a:r>
                <a:rPr lang="en-US" sz="4000" b="1" dirty="0" smtClean="0">
                  <a:solidFill>
                    <a:srgbClr val="FF8C00"/>
                  </a:solidFill>
                  <a:latin typeface="Segoe UI Light"/>
                </a:rPr>
                <a:t>access</a:t>
              </a:r>
              <a:endParaRPr lang="en-US" sz="1400" b="1" dirty="0">
                <a:solidFill>
                  <a:srgbClr val="000000"/>
                </a:solidFill>
              </a:endParaRPr>
            </a:p>
          </p:txBody>
        </p:sp>
        <p:sp>
          <p:nvSpPr>
            <p:cNvPr id="36" name="Down Arrow 35"/>
            <p:cNvSpPr/>
            <p:nvPr/>
          </p:nvSpPr>
          <p:spPr bwMode="auto">
            <a:xfrm rot="4500000">
              <a:off x="9325749" y="2043411"/>
              <a:ext cx="367951" cy="746319"/>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32" name="Rectangle 31"/>
          <p:cNvSpPr/>
          <p:nvPr/>
        </p:nvSpPr>
        <p:spPr bwMode="auto">
          <a:xfrm>
            <a:off x="7605053" y="2963862"/>
            <a:ext cx="1183805" cy="381000"/>
          </a:xfrm>
          <a:prstGeom prst="rect">
            <a:avLst/>
          </a:prstGeom>
          <a:solidFill>
            <a:schemeClr val="accent5"/>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4095114" y="3344862"/>
            <a:ext cx="1183805" cy="381000"/>
          </a:xfrm>
          <a:prstGeom prst="rect">
            <a:avLst/>
          </a:prstGeom>
          <a:solidFill>
            <a:schemeClr val="accent5"/>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5278919" y="3343751"/>
            <a:ext cx="2322651" cy="381000"/>
          </a:xfrm>
          <a:prstGeom prst="rect">
            <a:avLst/>
          </a:prstGeom>
          <a:solidFill>
            <a:schemeClr val="accent5"/>
          </a:solidFill>
          <a:ln w="3175">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42" name="Group 41"/>
          <p:cNvGrpSpPr/>
          <p:nvPr/>
        </p:nvGrpSpPr>
        <p:grpSpPr>
          <a:xfrm>
            <a:off x="788255" y="3630218"/>
            <a:ext cx="4663882" cy="1938992"/>
            <a:chOff x="9397910" y="2115653"/>
            <a:chExt cx="4663882" cy="1938992"/>
          </a:xfrm>
        </p:grpSpPr>
        <p:sp>
          <p:nvSpPr>
            <p:cNvPr id="43" name="Rectangle 42"/>
            <p:cNvSpPr/>
            <p:nvPr/>
          </p:nvSpPr>
          <p:spPr>
            <a:xfrm>
              <a:off x="9397910" y="2115653"/>
              <a:ext cx="3291143" cy="1938992"/>
            </a:xfrm>
            <a:prstGeom prst="rect">
              <a:avLst/>
            </a:prstGeom>
          </p:spPr>
          <p:txBody>
            <a:bodyPr wrap="square">
              <a:spAutoFit/>
            </a:bodyPr>
            <a:lstStyle/>
            <a:p>
              <a:r>
                <a:rPr lang="en-US" sz="4000" b="1" dirty="0" smtClean="0">
                  <a:solidFill>
                    <a:srgbClr val="FF8C00"/>
                  </a:solidFill>
                  <a:latin typeface="Segoe UI Light"/>
                </a:rPr>
                <a:t>32B (256 bit)</a:t>
              </a:r>
            </a:p>
            <a:p>
              <a:r>
                <a:rPr lang="en-US" sz="4000" b="1" dirty="0" smtClean="0">
                  <a:solidFill>
                    <a:srgbClr val="FF0000"/>
                  </a:solidFill>
                  <a:latin typeface="Segoe UI Light"/>
                </a:rPr>
                <a:t>unaligned</a:t>
              </a:r>
              <a:r>
                <a:rPr lang="en-US" sz="4000" b="1" dirty="0" smtClean="0">
                  <a:solidFill>
                    <a:srgbClr val="7FBA00"/>
                  </a:solidFill>
                  <a:latin typeface="Segoe UI Light"/>
                </a:rPr>
                <a:t> </a:t>
              </a:r>
              <a:r>
                <a:rPr lang="en-US" sz="4000" b="1" dirty="0" smtClean="0">
                  <a:solidFill>
                    <a:srgbClr val="FF8C00"/>
                  </a:solidFill>
                  <a:latin typeface="Segoe UI Light"/>
                </a:rPr>
                <a:t>access</a:t>
              </a:r>
              <a:endParaRPr lang="en-US" sz="1400" b="1" dirty="0">
                <a:solidFill>
                  <a:srgbClr val="000000"/>
                </a:solidFill>
              </a:endParaRPr>
            </a:p>
          </p:txBody>
        </p:sp>
        <p:sp>
          <p:nvSpPr>
            <p:cNvPr id="45" name="Down Arrow 44"/>
            <p:cNvSpPr/>
            <p:nvPr/>
          </p:nvSpPr>
          <p:spPr bwMode="auto">
            <a:xfrm rot="14400000">
              <a:off x="12893303" y="1875159"/>
              <a:ext cx="367951" cy="1969026"/>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44" name="Rounded Rectangle 43"/>
          <p:cNvSpPr/>
          <p:nvPr/>
        </p:nvSpPr>
        <p:spPr bwMode="auto">
          <a:xfrm>
            <a:off x="3961989" y="3173355"/>
            <a:ext cx="4953000" cy="2171814"/>
          </a:xfrm>
          <a:prstGeom prst="roundRect">
            <a:avLst/>
          </a:prstGeom>
          <a:solidFill>
            <a:schemeClr val="accent5">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4000" b="1" spc="-102" dirty="0" smtClean="0">
                <a:ln w="3175">
                  <a:solidFill>
                    <a:srgbClr val="000000"/>
                  </a:solidFill>
                </a:ln>
                <a:solidFill>
                  <a:srgbClr val="FF0000"/>
                </a:solidFill>
                <a:ea typeface="Segoe UI" pitchFamily="34" charset="0"/>
                <a:cs typeface="Segoe UI" pitchFamily="34" charset="0"/>
              </a:rPr>
              <a:t>Poor cache density</a:t>
            </a:r>
          </a:p>
          <a:p>
            <a:pPr algn="ctr" defTabSz="932406"/>
            <a:r>
              <a:rPr lang="en-US" sz="4000" b="1" spc="-102" dirty="0" smtClean="0">
                <a:ln w="3175">
                  <a:solidFill>
                    <a:srgbClr val="000000"/>
                  </a:solidFill>
                </a:ln>
                <a:solidFill>
                  <a:srgbClr val="FF0000"/>
                </a:solidFill>
                <a:ea typeface="Segoe UI" pitchFamily="34" charset="0"/>
                <a:cs typeface="Segoe UI" pitchFamily="34" charset="0"/>
              </a:rPr>
              <a:t>8</a:t>
            </a:r>
            <a:r>
              <a:rPr lang="en-US" sz="4000" b="1" spc="-102" dirty="0">
                <a:ln w="3175">
                  <a:solidFill>
                    <a:srgbClr val="000000"/>
                  </a:solidFill>
                </a:ln>
                <a:solidFill>
                  <a:srgbClr val="FF0000"/>
                </a:solidFill>
                <a:ea typeface="Segoe UI" pitchFamily="34" charset="0"/>
                <a:cs typeface="Segoe UI" pitchFamily="34" charset="0"/>
              </a:rPr>
              <a:t>% </a:t>
            </a:r>
            <a:r>
              <a:rPr lang="en-US" sz="4000" b="1" spc="-102" dirty="0" err="1">
                <a:ln w="3175">
                  <a:solidFill>
                    <a:srgbClr val="000000"/>
                  </a:solidFill>
                </a:ln>
                <a:solidFill>
                  <a:srgbClr val="FF0000"/>
                </a:solidFill>
                <a:ea typeface="Segoe UI" pitchFamily="34" charset="0"/>
                <a:cs typeface="Segoe UI" pitchFamily="34" charset="0"/>
              </a:rPr>
              <a:t>perf</a:t>
            </a:r>
            <a:r>
              <a:rPr lang="en-US" sz="4000" b="1" spc="-102" dirty="0">
                <a:ln w="3175">
                  <a:solidFill>
                    <a:srgbClr val="000000"/>
                  </a:solidFill>
                </a:ln>
                <a:solidFill>
                  <a:srgbClr val="FF0000"/>
                </a:solidFill>
                <a:ea typeface="Segoe UI" pitchFamily="34" charset="0"/>
                <a:cs typeface="Segoe UI" pitchFamily="34" charset="0"/>
              </a:rPr>
              <a:t> loss</a:t>
            </a:r>
          </a:p>
          <a:p>
            <a:pPr algn="ctr" defTabSz="932406"/>
            <a:r>
              <a:rPr lang="en-US" sz="4000" b="1" spc="-102" dirty="0">
                <a:ln w="3175">
                  <a:solidFill>
                    <a:srgbClr val="000000"/>
                  </a:solidFill>
                </a:ln>
                <a:solidFill>
                  <a:srgbClr val="FF0000"/>
                </a:solidFill>
                <a:ea typeface="Segoe UI" pitchFamily="34" charset="0"/>
                <a:cs typeface="Segoe UI" pitchFamily="34" charset="0"/>
              </a:rPr>
              <a:t>on </a:t>
            </a:r>
            <a:r>
              <a:rPr lang="en-US" sz="4000" b="1" spc="-102" dirty="0" err="1">
                <a:ln w="3175">
                  <a:solidFill>
                    <a:srgbClr val="000000"/>
                  </a:solidFill>
                </a:ln>
                <a:solidFill>
                  <a:srgbClr val="FF0000"/>
                </a:solidFill>
                <a:ea typeface="Segoe UI" pitchFamily="34" charset="0"/>
                <a:cs typeface="Segoe UI" pitchFamily="34" charset="0"/>
              </a:rPr>
              <a:t>NBody</a:t>
            </a:r>
            <a:endParaRPr lang="en-US" sz="4000" b="1" spc="-102" dirty="0">
              <a:ln w="3175">
                <a:solidFill>
                  <a:srgbClr val="000000"/>
                </a:solidFill>
              </a:ln>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123005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8" grpId="0" animBg="1"/>
      <p:bldP spid="4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4038599"/>
          </a:xfrm>
        </p:spPr>
        <p:txBody>
          <a:bodyPr/>
          <a:lstStyle/>
          <a:p>
            <a:r>
              <a:rPr lang="en-US" b="1" dirty="0" smtClean="0">
                <a:solidFill>
                  <a:schemeClr val="accent5"/>
                </a:solidFill>
              </a:rPr>
              <a:t>Performance Win:</a:t>
            </a:r>
            <a:r>
              <a:rPr lang="en-US" b="1" dirty="0" smtClean="0"/>
              <a:t> </a:t>
            </a:r>
            <a:r>
              <a:rPr lang="en-US" dirty="0" smtClean="0"/>
              <a:t>Be mindful of your data structures. How your data is accessed really matters.</a:t>
            </a:r>
            <a:endParaRPr lang="en-US" dirty="0"/>
          </a:p>
        </p:txBody>
      </p:sp>
      <p:sp>
        <p:nvSpPr>
          <p:cNvPr id="3" name="Rectangle 2"/>
          <p:cNvSpPr/>
          <p:nvPr/>
        </p:nvSpPr>
        <p:spPr>
          <a:xfrm>
            <a:off x="1874837" y="5206950"/>
            <a:ext cx="6795450" cy="830997"/>
          </a:xfrm>
          <a:prstGeom prst="rect">
            <a:avLst/>
          </a:prstGeom>
        </p:spPr>
        <p:txBody>
          <a:bodyPr wrap="none">
            <a:spAutoFit/>
          </a:bodyPr>
          <a:lstStyle/>
          <a:p>
            <a:r>
              <a:rPr lang="en-US" sz="4800" b="1" dirty="0" smtClean="0">
                <a:solidFill>
                  <a:srgbClr val="FF8C00"/>
                </a:solidFill>
                <a:latin typeface="Segoe UI Light"/>
              </a:rPr>
              <a:t>and cache line alignment!</a:t>
            </a:r>
            <a:endParaRPr lang="en-US" b="1" dirty="0">
              <a:solidFill>
                <a:srgbClr val="000000"/>
              </a:solidFill>
            </a:endParaRPr>
          </a:p>
        </p:txBody>
      </p:sp>
      <p:sp>
        <p:nvSpPr>
          <p:cNvPr id="4" name="Down Arrow 3"/>
          <p:cNvSpPr/>
          <p:nvPr/>
        </p:nvSpPr>
        <p:spPr bwMode="auto">
          <a:xfrm rot="9000000">
            <a:off x="3793599" y="4437868"/>
            <a:ext cx="304800" cy="746319"/>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6674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Cache overview</a:t>
            </a:r>
          </a:p>
          <a:p>
            <a:r>
              <a:rPr lang="en-US" dirty="0" smtClean="0"/>
              <a:t>Data access pattern</a:t>
            </a:r>
          </a:p>
          <a:p>
            <a:r>
              <a:rPr lang="en-US" dirty="0" smtClean="0"/>
              <a:t>Multi-core effects</a:t>
            </a:r>
          </a:p>
          <a:p>
            <a:r>
              <a:rPr lang="en-US" dirty="0" smtClean="0"/>
              <a:t>Vector code</a:t>
            </a:r>
          </a:p>
          <a:p>
            <a:r>
              <a:rPr lang="en-US" dirty="0" smtClean="0"/>
              <a:t>Alignment</a:t>
            </a:r>
          </a:p>
          <a:p>
            <a:r>
              <a:rPr lang="en-US" b="1" dirty="0" smtClean="0">
                <a:solidFill>
                  <a:schemeClr val="accent5"/>
                </a:solidFill>
              </a:rPr>
              <a:t>Interesting edge cases</a:t>
            </a:r>
          </a:p>
          <a:p>
            <a:r>
              <a:rPr lang="en-US" dirty="0" smtClean="0"/>
              <a:t>Recap &amp; resources</a:t>
            </a:r>
          </a:p>
        </p:txBody>
      </p:sp>
    </p:spTree>
    <p:extLst>
      <p:ext uri="{BB962C8B-B14F-4D97-AF65-F5344CB8AC3E}">
        <p14:creationId xmlns:p14="http://schemas.microsoft.com/office/powerpoint/2010/main" val="1888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Interesting Edge Cases</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Focusing on working set is important</a:t>
            </a:r>
          </a:p>
          <a:p>
            <a:r>
              <a:rPr lang="en-US" dirty="0" smtClean="0">
                <a:solidFill>
                  <a:schemeClr val="accent5"/>
                </a:solidFill>
              </a:rPr>
              <a:t>But: </a:t>
            </a:r>
            <a:r>
              <a:rPr lang="en-US" dirty="0"/>
              <a:t>n</a:t>
            </a:r>
            <a:r>
              <a:rPr lang="en-US" dirty="0" smtClean="0"/>
              <a:t>ot always straightforward</a:t>
            </a:r>
          </a:p>
          <a:p>
            <a:r>
              <a:rPr lang="en-US" dirty="0" smtClean="0"/>
              <a:t>Two examples</a:t>
            </a:r>
          </a:p>
        </p:txBody>
      </p:sp>
    </p:spTree>
    <p:extLst>
      <p:ext uri="{BB962C8B-B14F-4D97-AF65-F5344CB8AC3E}">
        <p14:creationId xmlns:p14="http://schemas.microsoft.com/office/powerpoint/2010/main" val="305285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Example #1: </a:t>
            </a:r>
            <a:r>
              <a:rPr lang="en-US" dirty="0" err="1" smtClean="0"/>
              <a:t>Bitfield</a:t>
            </a:r>
            <a:r>
              <a:rPr lang="en-US" dirty="0" smtClean="0"/>
              <a:t> operations</a:t>
            </a:r>
            <a:endParaRPr lang="en-US" dirty="0"/>
          </a:p>
        </p:txBody>
      </p:sp>
      <p:sp>
        <p:nvSpPr>
          <p:cNvPr id="10" name="Text Placeholder 9"/>
          <p:cNvSpPr>
            <a:spLocks noGrp="1"/>
          </p:cNvSpPr>
          <p:nvPr>
            <p:ph type="body" sz="quarter" idx="10"/>
          </p:nvPr>
        </p:nvSpPr>
        <p:spPr>
          <a:xfrm>
            <a:off x="427037" y="1592262"/>
            <a:ext cx="5105399" cy="5027612"/>
          </a:xfrm>
        </p:spPr>
        <p:txBody>
          <a:bodyPr/>
          <a:lstStyle/>
          <a:p>
            <a:r>
              <a:rPr lang="en-US" sz="2400" dirty="0" err="1">
                <a:solidFill>
                  <a:srgbClr val="0000FF"/>
                </a:solidFill>
                <a:highlight>
                  <a:srgbClr val="FFFFFF"/>
                </a:highlight>
                <a:latin typeface="Consolas" panose="020B0609020204030204" pitchFamily="49" charset="0"/>
              </a:rPr>
              <a:t>struct</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S {</a:t>
            </a:r>
            <a:endParaRPr lang="en-US" sz="2400" dirty="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FF"/>
                </a:solidFill>
                <a:highlight>
                  <a:srgbClr val="FFFFFF"/>
                </a:highlight>
                <a:latin typeface="Consolas" panose="020B0609020204030204" pitchFamily="49" charset="0"/>
              </a:rPr>
              <a:t>bool</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a</a:t>
            </a:r>
            <a:r>
              <a:rPr lang="en-US" sz="2400" dirty="0" smtClean="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FF"/>
                </a:solidFill>
                <a:highlight>
                  <a:srgbClr val="FFFFFF"/>
                </a:highlight>
                <a:latin typeface="Consolas" panose="020B0609020204030204" pitchFamily="49" charset="0"/>
              </a:rPr>
              <a:t>bool</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b;</a:t>
            </a:r>
          </a:p>
          <a:p>
            <a:r>
              <a:rPr lang="en-US" sz="2400" dirty="0">
                <a:solidFill>
                  <a:srgbClr val="000000"/>
                </a:solidFill>
                <a:highlight>
                  <a:srgbClr val="FFFFFF"/>
                </a:highlight>
                <a:latin typeface="Consolas" panose="020B0609020204030204" pitchFamily="49" charset="0"/>
              </a:rPr>
              <a:t>  </a:t>
            </a:r>
            <a:r>
              <a:rPr lang="en-US" sz="2400" dirty="0" err="1" smtClean="0">
                <a:solidFill>
                  <a:srgbClr val="0000FF"/>
                </a:solidFill>
                <a:highlight>
                  <a:srgbClr val="FFFFFF"/>
                </a:highlight>
                <a:latin typeface="Consolas" panose="020B0609020204030204" pitchFamily="49" charset="0"/>
              </a:rPr>
              <a:t>bool</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c</a:t>
            </a:r>
            <a:r>
              <a:rPr lang="en-US" sz="2400" dirty="0" smtClean="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FF"/>
                </a:solidFill>
                <a:highlight>
                  <a:srgbClr val="FFFFFF"/>
                </a:highlight>
                <a:latin typeface="Consolas" panose="020B0609020204030204" pitchFamily="49" charset="0"/>
              </a:rPr>
              <a:t>bool</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d;</a:t>
            </a:r>
          </a:p>
          <a:p>
            <a:r>
              <a:rPr lang="en-US" sz="2400" dirty="0" smtClean="0">
                <a:solidFill>
                  <a:srgbClr val="000000"/>
                </a:solidFill>
                <a:highlight>
                  <a:srgbClr val="FFFFFF"/>
                </a:highlight>
                <a:latin typeface="Consolas" panose="020B0609020204030204" pitchFamily="49" charset="0"/>
              </a:rPr>
              <a:t>};</a:t>
            </a:r>
          </a:p>
          <a:p>
            <a:endParaRPr lang="en-US" sz="2400" dirty="0" smtClean="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void </a:t>
            </a:r>
            <a:r>
              <a:rPr lang="en-US" sz="2400" dirty="0" err="1" smtClean="0">
                <a:solidFill>
                  <a:srgbClr val="000000"/>
                </a:solidFill>
                <a:highlight>
                  <a:srgbClr val="FFFFFF"/>
                </a:highlight>
                <a:latin typeface="Consolas" panose="020B0609020204030204" pitchFamily="49" charset="0"/>
              </a:rPr>
              <a:t>set_c</a:t>
            </a:r>
            <a:r>
              <a:rPr lang="en-US" sz="2400" dirty="0" smtClean="0">
                <a:solidFill>
                  <a:srgbClr val="000000"/>
                </a:solidFill>
                <a:highlight>
                  <a:srgbClr val="FFFFFF"/>
                </a:highlight>
                <a:latin typeface="Consolas" panose="020B0609020204030204" pitchFamily="49" charset="0"/>
              </a:rPr>
              <a:t>(S &amp;s, </a:t>
            </a:r>
            <a:r>
              <a:rPr lang="en-US" sz="2400" dirty="0" err="1" smtClean="0">
                <a:solidFill>
                  <a:srgbClr val="0000FF"/>
                </a:solidFill>
                <a:highlight>
                  <a:srgbClr val="FFFFFF"/>
                </a:highlight>
                <a:latin typeface="Consolas" panose="020B0609020204030204" pitchFamily="49" charset="0"/>
              </a:rPr>
              <a:t>bool</a:t>
            </a:r>
            <a:r>
              <a:rPr lang="en-US" sz="2400" dirty="0" smtClean="0">
                <a:solidFill>
                  <a:srgbClr val="0000FF"/>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v) {</a:t>
            </a:r>
          </a:p>
          <a:p>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s.c</a:t>
            </a:r>
            <a:r>
              <a:rPr lang="en-US" sz="2400" dirty="0" smtClean="0">
                <a:solidFill>
                  <a:srgbClr val="000000"/>
                </a:solidFill>
                <a:highlight>
                  <a:srgbClr val="FFFFFF"/>
                </a:highlight>
                <a:latin typeface="Consolas" panose="020B0609020204030204" pitchFamily="49" charset="0"/>
              </a:rPr>
              <a:t> = v;</a:t>
            </a:r>
          </a:p>
          <a:p>
            <a:r>
              <a:rPr lang="en-US" sz="2400" dirty="0">
                <a:solidFill>
                  <a:srgbClr val="000000"/>
                </a:solidFill>
                <a:highlight>
                  <a:srgbClr val="FFFFFF"/>
                </a:highlight>
                <a:latin typeface="Consolas" panose="020B0609020204030204" pitchFamily="49" charset="0"/>
              </a:rPr>
              <a:t>}</a:t>
            </a:r>
            <a:endParaRPr lang="en-US" sz="2400" dirty="0" smtClean="0">
              <a:solidFill>
                <a:srgbClr val="000000"/>
              </a:solidFill>
              <a:highlight>
                <a:srgbClr val="FFFFFF"/>
              </a:highlight>
              <a:latin typeface="Consolas" panose="020B0609020204030204" pitchFamily="49" charset="0"/>
            </a:endParaRPr>
          </a:p>
        </p:txBody>
      </p:sp>
      <p:grpSp>
        <p:nvGrpSpPr>
          <p:cNvPr id="2" name="Group 1"/>
          <p:cNvGrpSpPr/>
          <p:nvPr/>
        </p:nvGrpSpPr>
        <p:grpSpPr>
          <a:xfrm>
            <a:off x="5381625" y="1668462"/>
            <a:ext cx="6094412" cy="1143000"/>
            <a:chOff x="5075237" y="1668462"/>
            <a:chExt cx="6094412" cy="1143000"/>
          </a:xfrm>
        </p:grpSpPr>
        <p:sp>
          <p:nvSpPr>
            <p:cNvPr id="34" name="Rectangle 33"/>
            <p:cNvSpPr/>
            <p:nvPr/>
          </p:nvSpPr>
          <p:spPr bwMode="auto">
            <a:xfrm>
              <a:off x="6294437" y="2430462"/>
              <a:ext cx="9144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a</a:t>
              </a:r>
              <a:endParaRPr lang="en-US" sz="1600" spc="-102" dirty="0">
                <a:solidFill>
                  <a:srgbClr val="000000"/>
                </a:solidFill>
                <a:ea typeface="Segoe UI" pitchFamily="34" charset="0"/>
                <a:cs typeface="Segoe UI" pitchFamily="34" charset="0"/>
              </a:endParaRPr>
            </a:p>
          </p:txBody>
        </p:sp>
        <p:sp>
          <p:nvSpPr>
            <p:cNvPr id="53" name="Rectangle 52"/>
            <p:cNvSpPr/>
            <p:nvPr/>
          </p:nvSpPr>
          <p:spPr bwMode="auto">
            <a:xfrm>
              <a:off x="7208837" y="2430462"/>
              <a:ext cx="9144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b</a:t>
              </a:r>
              <a:endParaRPr lang="en-US" sz="1600" spc="-102" dirty="0">
                <a:solidFill>
                  <a:srgbClr val="000000"/>
                </a:solidFill>
                <a:ea typeface="Segoe UI" pitchFamily="34" charset="0"/>
                <a:cs typeface="Segoe UI" pitchFamily="34" charset="0"/>
              </a:endParaRPr>
            </a:p>
          </p:txBody>
        </p:sp>
        <p:sp>
          <p:nvSpPr>
            <p:cNvPr id="55" name="Rectangle 54"/>
            <p:cNvSpPr/>
            <p:nvPr/>
          </p:nvSpPr>
          <p:spPr bwMode="auto">
            <a:xfrm>
              <a:off x="8123237" y="2430462"/>
              <a:ext cx="9144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c</a:t>
              </a:r>
              <a:endParaRPr lang="en-US" sz="1600" spc="-102" dirty="0">
                <a:solidFill>
                  <a:srgbClr val="000000"/>
                </a:solidFill>
                <a:ea typeface="Segoe UI" pitchFamily="34" charset="0"/>
                <a:cs typeface="Segoe UI" pitchFamily="34" charset="0"/>
              </a:endParaRPr>
            </a:p>
          </p:txBody>
        </p:sp>
        <p:sp>
          <p:nvSpPr>
            <p:cNvPr id="56" name="Rectangle 55"/>
            <p:cNvSpPr/>
            <p:nvPr/>
          </p:nvSpPr>
          <p:spPr bwMode="auto">
            <a:xfrm>
              <a:off x="9037637" y="2430462"/>
              <a:ext cx="9144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d</a:t>
              </a:r>
              <a:endParaRPr lang="en-US" sz="1600" spc="-102" dirty="0">
                <a:solidFill>
                  <a:srgbClr val="000000"/>
                </a:solidFill>
                <a:ea typeface="Segoe UI" pitchFamily="34" charset="0"/>
                <a:cs typeface="Segoe UI" pitchFamily="34" charset="0"/>
              </a:endParaRPr>
            </a:p>
          </p:txBody>
        </p:sp>
        <p:sp>
          <p:nvSpPr>
            <p:cNvPr id="57" name="Rectangle 56"/>
            <p:cNvSpPr/>
            <p:nvPr/>
          </p:nvSpPr>
          <p:spPr>
            <a:xfrm>
              <a:off x="5075237" y="1668462"/>
              <a:ext cx="6094412" cy="523220"/>
            </a:xfrm>
            <a:prstGeom prst="rect">
              <a:avLst/>
            </a:prstGeom>
          </p:spPr>
          <p:txBody>
            <a:bodyPr wrap="square">
              <a:spAutoFit/>
            </a:bodyPr>
            <a:lstStyle/>
            <a:p>
              <a:pPr algn="ctr"/>
              <a:r>
                <a:rPr lang="en-US" sz="2800" dirty="0" smtClean="0">
                  <a:solidFill>
                    <a:srgbClr val="FF8C00"/>
                  </a:solidFill>
                  <a:highlight>
                    <a:srgbClr val="FFFFFF"/>
                  </a:highlight>
                  <a:cs typeface="Consolas" pitchFamily="49" charset="0"/>
                </a:rPr>
                <a:t>Size of S is </a:t>
              </a:r>
              <a:r>
                <a:rPr lang="en-US" sz="2800" dirty="0">
                  <a:solidFill>
                    <a:srgbClr val="FF8C00"/>
                  </a:solidFill>
                  <a:highlight>
                    <a:srgbClr val="FFFFFF"/>
                  </a:highlight>
                  <a:cs typeface="Consolas" pitchFamily="49" charset="0"/>
                </a:rPr>
                <a:t>4</a:t>
              </a:r>
              <a:r>
                <a:rPr lang="en-US" sz="2800" dirty="0" smtClean="0">
                  <a:solidFill>
                    <a:srgbClr val="FF8C00"/>
                  </a:solidFill>
                  <a:highlight>
                    <a:srgbClr val="FFFFFF"/>
                  </a:highlight>
                  <a:cs typeface="Consolas" pitchFamily="49" charset="0"/>
                </a:rPr>
                <a:t> bytes</a:t>
              </a:r>
              <a:endParaRPr lang="en-US" sz="2800" dirty="0">
                <a:solidFill>
                  <a:srgbClr val="FF8C00"/>
                </a:solidFill>
                <a:highlight>
                  <a:srgbClr val="FFFFFF"/>
                </a:highlight>
                <a:cs typeface="Consolas" pitchFamily="49" charset="0"/>
              </a:endParaRPr>
            </a:p>
          </p:txBody>
        </p:sp>
      </p:grpSp>
      <p:grpSp>
        <p:nvGrpSpPr>
          <p:cNvPr id="7" name="Group 6"/>
          <p:cNvGrpSpPr/>
          <p:nvPr/>
        </p:nvGrpSpPr>
        <p:grpSpPr>
          <a:xfrm>
            <a:off x="5381625" y="4114006"/>
            <a:ext cx="6094412" cy="1383566"/>
            <a:chOff x="5075237" y="4114006"/>
            <a:chExt cx="6094412" cy="1383566"/>
          </a:xfrm>
        </p:grpSpPr>
        <p:sp>
          <p:nvSpPr>
            <p:cNvPr id="4" name="Rectangle 3"/>
            <p:cNvSpPr/>
            <p:nvPr/>
          </p:nvSpPr>
          <p:spPr>
            <a:xfrm>
              <a:off x="5075237" y="5097462"/>
              <a:ext cx="6094412" cy="400110"/>
            </a:xfrm>
            <a:prstGeom prst="rect">
              <a:avLst/>
            </a:prstGeom>
          </p:spPr>
          <p:txBody>
            <a:bodyPr wrap="square">
              <a:spAutoFit/>
            </a:bodyPr>
            <a:lstStyle/>
            <a:p>
              <a:pPr algn="ctr"/>
              <a:r>
                <a:rPr lang="en-US" sz="2000" dirty="0" err="1" smtClean="0">
                  <a:solidFill>
                    <a:srgbClr val="000000"/>
                  </a:solidFill>
                  <a:highlight>
                    <a:srgbClr val="FFFFFF"/>
                  </a:highlight>
                  <a:latin typeface="Consolas" panose="020B0609020204030204" pitchFamily="49" charset="0"/>
                </a:rPr>
                <a:t>mov</a:t>
              </a:r>
              <a:r>
                <a:rPr lang="en-US" sz="2000" dirty="0" smtClean="0">
                  <a:solidFill>
                    <a:srgbClr val="000000"/>
                  </a:solidFill>
                  <a:highlight>
                    <a:srgbClr val="FFFFFF"/>
                  </a:highlight>
                  <a:latin typeface="Consolas" panose="020B0609020204030204" pitchFamily="49" charset="0"/>
                </a:rPr>
                <a:t> BYTE PTR </a:t>
              </a:r>
              <a:r>
                <a:rPr lang="en-US" sz="2000" dirty="0">
                  <a:solidFill>
                    <a:srgbClr val="000000"/>
                  </a:solidFill>
                  <a:highlight>
                    <a:srgbClr val="FFFFFF"/>
                  </a:highlight>
                  <a:latin typeface="Consolas" panose="020B0609020204030204" pitchFamily="49" charset="0"/>
                </a:rPr>
                <a:t>[</a:t>
              </a:r>
              <a:r>
                <a:rPr lang="en-US" sz="2000" dirty="0" smtClean="0">
                  <a:solidFill>
                    <a:srgbClr val="000000"/>
                  </a:solidFill>
                  <a:highlight>
                    <a:srgbClr val="FFFFFF"/>
                  </a:highlight>
                  <a:latin typeface="Consolas" panose="020B0609020204030204" pitchFamily="49" charset="0"/>
                </a:rPr>
                <a:t>rcx+2], dl</a:t>
              </a:r>
              <a:endParaRPr lang="en-US" sz="2000" dirty="0">
                <a:solidFill>
                  <a:srgbClr val="000000"/>
                </a:solidFill>
              </a:endParaRPr>
            </a:p>
          </p:txBody>
        </p:sp>
        <p:sp>
          <p:nvSpPr>
            <p:cNvPr id="58" name="Rectangle 57"/>
            <p:cNvSpPr/>
            <p:nvPr/>
          </p:nvSpPr>
          <p:spPr>
            <a:xfrm>
              <a:off x="5075237" y="4114006"/>
              <a:ext cx="6094412" cy="954107"/>
            </a:xfrm>
            <a:prstGeom prst="rect">
              <a:avLst/>
            </a:prstGeom>
          </p:spPr>
          <p:txBody>
            <a:bodyPr wrap="square">
              <a:spAutoFit/>
            </a:bodyPr>
            <a:lstStyle/>
            <a:p>
              <a:pPr algn="ctr"/>
              <a:r>
                <a:rPr lang="en-US" sz="2800" dirty="0" smtClean="0">
                  <a:solidFill>
                    <a:srgbClr val="FF8C00"/>
                  </a:solidFill>
                  <a:highlight>
                    <a:srgbClr val="FFFFFF"/>
                  </a:highlight>
                  <a:cs typeface="Consolas" pitchFamily="49" charset="0"/>
                </a:rPr>
                <a:t>Code size of </a:t>
              </a:r>
              <a:r>
                <a:rPr lang="en-US" sz="2800" dirty="0" err="1" smtClean="0">
                  <a:solidFill>
                    <a:srgbClr val="FF8C00"/>
                  </a:solidFill>
                  <a:highlight>
                    <a:srgbClr val="FFFFFF"/>
                  </a:highlight>
                  <a:cs typeface="Consolas" pitchFamily="49" charset="0"/>
                </a:rPr>
                <a:t>set_c’s</a:t>
              </a:r>
              <a:r>
                <a:rPr lang="en-US" sz="2800" dirty="0" smtClean="0">
                  <a:solidFill>
                    <a:srgbClr val="FF8C00"/>
                  </a:solidFill>
                  <a:highlight>
                    <a:srgbClr val="FFFFFF"/>
                  </a:highlight>
                  <a:cs typeface="Consolas" pitchFamily="49" charset="0"/>
                </a:rPr>
                <a:t> function </a:t>
              </a:r>
            </a:p>
            <a:p>
              <a:pPr algn="ctr"/>
              <a:r>
                <a:rPr lang="en-US" sz="2800" dirty="0" smtClean="0">
                  <a:solidFill>
                    <a:srgbClr val="FF8C00"/>
                  </a:solidFill>
                  <a:highlight>
                    <a:srgbClr val="FFFFFF"/>
                  </a:highlight>
                  <a:cs typeface="Consolas" pitchFamily="49" charset="0"/>
                </a:rPr>
                <a:t>body is 3 bytes</a:t>
              </a:r>
              <a:endParaRPr lang="en-US" sz="2800" dirty="0">
                <a:solidFill>
                  <a:srgbClr val="FF8C00"/>
                </a:solidFill>
                <a:highlight>
                  <a:srgbClr val="FFFFFF"/>
                </a:highlight>
                <a:cs typeface="Consolas" pitchFamily="49" charset="0"/>
              </a:endParaRPr>
            </a:p>
          </p:txBody>
        </p:sp>
      </p:grpSp>
    </p:spTree>
    <p:extLst>
      <p:ext uri="{BB962C8B-B14F-4D97-AF65-F5344CB8AC3E}">
        <p14:creationId xmlns:p14="http://schemas.microsoft.com/office/powerpoint/2010/main" val="26295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Memory in C/C++</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As a programmer</a:t>
            </a:r>
          </a:p>
          <a:p>
            <a:r>
              <a:rPr lang="en-US" dirty="0" smtClean="0"/>
              <a:t>	</a:t>
            </a:r>
            <a:r>
              <a:rPr lang="en-US" dirty="0" err="1" smtClean="0"/>
              <a:t>malloc</a:t>
            </a:r>
            <a:r>
              <a:rPr lang="en-US" dirty="0" smtClean="0"/>
              <a:t>/</a:t>
            </a:r>
            <a:r>
              <a:rPr lang="en-US" dirty="0" err="1" smtClean="0"/>
              <a:t>calloc</a:t>
            </a:r>
            <a:endParaRPr lang="en-US" dirty="0"/>
          </a:p>
          <a:p>
            <a:r>
              <a:rPr lang="en-US" dirty="0" smtClean="0"/>
              <a:t>	new	</a:t>
            </a:r>
          </a:p>
          <a:p>
            <a:r>
              <a:rPr lang="en-US" dirty="0" smtClean="0"/>
              <a:t>	</a:t>
            </a:r>
            <a:r>
              <a:rPr lang="en-US" dirty="0" err="1" smtClean="0"/>
              <a:t>make_shared</a:t>
            </a:r>
            <a:endParaRPr lang="en-US" dirty="0" smtClean="0"/>
          </a:p>
          <a:p>
            <a:r>
              <a:rPr lang="en-US" sz="5400" b="1" dirty="0" smtClean="0">
                <a:solidFill>
                  <a:schemeClr val="accent5"/>
                </a:solidFill>
              </a:rPr>
              <a:t>But there is more to it</a:t>
            </a:r>
            <a:r>
              <a:rPr lang="en-US" sz="5400" b="1" dirty="0">
                <a:solidFill>
                  <a:schemeClr val="accent5"/>
                </a:solidFill>
              </a:rPr>
              <a:t>!</a:t>
            </a:r>
            <a:endParaRPr lang="en-US" b="1" dirty="0" smtClean="0">
              <a:solidFill>
                <a:schemeClr val="accent5"/>
              </a:solidFill>
            </a:endParaRPr>
          </a:p>
        </p:txBody>
      </p:sp>
    </p:spTree>
    <p:extLst>
      <p:ext uri="{BB962C8B-B14F-4D97-AF65-F5344CB8AC3E}">
        <p14:creationId xmlns:p14="http://schemas.microsoft.com/office/powerpoint/2010/main" val="38102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Example #1: </a:t>
            </a:r>
            <a:r>
              <a:rPr lang="en-US" dirty="0" err="1" smtClean="0"/>
              <a:t>Bitfield</a:t>
            </a:r>
            <a:r>
              <a:rPr lang="en-US" dirty="0" smtClean="0"/>
              <a:t> operations</a:t>
            </a:r>
            <a:endParaRPr lang="en-US" dirty="0"/>
          </a:p>
        </p:txBody>
      </p:sp>
      <p:sp>
        <p:nvSpPr>
          <p:cNvPr id="10" name="Text Placeholder 9"/>
          <p:cNvSpPr>
            <a:spLocks noGrp="1"/>
          </p:cNvSpPr>
          <p:nvPr>
            <p:ph type="body" sz="quarter" idx="10"/>
          </p:nvPr>
        </p:nvSpPr>
        <p:spPr>
          <a:xfrm>
            <a:off x="427037" y="1592262"/>
            <a:ext cx="5105399" cy="5027612"/>
          </a:xfrm>
        </p:spPr>
        <p:txBody>
          <a:bodyPr/>
          <a:lstStyle/>
          <a:p>
            <a:r>
              <a:rPr lang="en-US" sz="2400" dirty="0" err="1">
                <a:solidFill>
                  <a:srgbClr val="0000FF"/>
                </a:solidFill>
                <a:highlight>
                  <a:srgbClr val="FFFFFF"/>
                </a:highlight>
                <a:latin typeface="Consolas" panose="020B0609020204030204" pitchFamily="49" charset="0"/>
              </a:rPr>
              <a:t>struct</a:t>
            </a:r>
            <a:r>
              <a:rPr lang="en-US" sz="2400" dirty="0">
                <a:solidFill>
                  <a:srgbClr val="000000"/>
                </a:solidFill>
                <a:highlight>
                  <a:srgbClr val="FFFFFF"/>
                </a:highlight>
                <a:latin typeface="Consolas" panose="020B0609020204030204" pitchFamily="49" charset="0"/>
              </a:rPr>
              <a:t> S {</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a </a:t>
            </a:r>
            <a:r>
              <a:rPr lang="en-US" sz="2400" dirty="0">
                <a:solidFill>
                  <a:schemeClr val="accent5"/>
                </a:solidFill>
                <a:highlight>
                  <a:srgbClr val="FFFFFF"/>
                </a:highlight>
                <a:latin typeface="Consolas" panose="020B0609020204030204" pitchFamily="49" charset="0"/>
              </a:rPr>
              <a:t>: 1</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b </a:t>
            </a:r>
            <a:r>
              <a:rPr lang="en-US" sz="2400" dirty="0">
                <a:solidFill>
                  <a:schemeClr val="accent5"/>
                </a:solidFill>
                <a:highlight>
                  <a:srgbClr val="FFFFFF"/>
                </a:highlight>
                <a:latin typeface="Consolas" panose="020B0609020204030204" pitchFamily="49" charset="0"/>
              </a:rPr>
              <a:t>: 1</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c </a:t>
            </a:r>
            <a:r>
              <a:rPr lang="en-US" sz="2400" dirty="0">
                <a:solidFill>
                  <a:schemeClr val="accent5"/>
                </a:solidFill>
                <a:highlight>
                  <a:srgbClr val="FFFFFF"/>
                </a:highlight>
                <a:latin typeface="Consolas" panose="020B0609020204030204" pitchFamily="49" charset="0"/>
              </a:rPr>
              <a:t>: 1</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d </a:t>
            </a:r>
            <a:r>
              <a:rPr lang="en-US" sz="2400" dirty="0">
                <a:solidFill>
                  <a:schemeClr val="accent5"/>
                </a:solidFill>
                <a:highlight>
                  <a:srgbClr val="FFFFFF"/>
                </a:highlight>
                <a:latin typeface="Consolas" panose="020B0609020204030204" pitchFamily="49" charset="0"/>
              </a:rPr>
              <a:t>: 1</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a:t>
            </a:r>
          </a:p>
          <a:p>
            <a:endParaRPr lang="en-US" sz="2400" dirty="0" smtClean="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void </a:t>
            </a:r>
            <a:r>
              <a:rPr lang="en-US" sz="2400" dirty="0" err="1" smtClean="0">
                <a:solidFill>
                  <a:srgbClr val="000000"/>
                </a:solidFill>
                <a:highlight>
                  <a:srgbClr val="FFFFFF"/>
                </a:highlight>
                <a:latin typeface="Consolas" panose="020B0609020204030204" pitchFamily="49" charset="0"/>
              </a:rPr>
              <a:t>set_c</a:t>
            </a:r>
            <a:r>
              <a:rPr lang="en-US" sz="2400" dirty="0" smtClean="0">
                <a:solidFill>
                  <a:srgbClr val="000000"/>
                </a:solidFill>
                <a:highlight>
                  <a:srgbClr val="FFFFFF"/>
                </a:highlight>
                <a:latin typeface="Consolas" panose="020B0609020204030204" pitchFamily="49" charset="0"/>
              </a:rPr>
              <a:t>(S &amp;s, </a:t>
            </a:r>
            <a:r>
              <a:rPr lang="en-US" sz="2400" dirty="0" err="1" smtClean="0">
                <a:solidFill>
                  <a:srgbClr val="0000FF"/>
                </a:solidFill>
                <a:highlight>
                  <a:srgbClr val="FFFFFF"/>
                </a:highlight>
                <a:latin typeface="Consolas" panose="020B0609020204030204" pitchFamily="49" charset="0"/>
              </a:rPr>
              <a:t>bool</a:t>
            </a:r>
            <a:r>
              <a:rPr lang="en-US" sz="2400" dirty="0" smtClean="0">
                <a:solidFill>
                  <a:srgbClr val="0000FF"/>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v) {</a:t>
            </a:r>
          </a:p>
          <a:p>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s.c</a:t>
            </a:r>
            <a:r>
              <a:rPr lang="en-US" sz="2400" dirty="0" smtClean="0">
                <a:solidFill>
                  <a:srgbClr val="000000"/>
                </a:solidFill>
                <a:highlight>
                  <a:srgbClr val="FFFFFF"/>
                </a:highlight>
                <a:latin typeface="Consolas" panose="020B0609020204030204" pitchFamily="49" charset="0"/>
              </a:rPr>
              <a:t> = v;</a:t>
            </a:r>
          </a:p>
          <a:p>
            <a:r>
              <a:rPr lang="en-US" sz="2400" dirty="0">
                <a:solidFill>
                  <a:srgbClr val="000000"/>
                </a:solidFill>
                <a:highlight>
                  <a:srgbClr val="FFFFFF"/>
                </a:highlight>
                <a:latin typeface="Consolas" panose="020B0609020204030204" pitchFamily="49" charset="0"/>
              </a:rPr>
              <a:t>}</a:t>
            </a:r>
            <a:endParaRPr lang="en-US" sz="2400" dirty="0" smtClean="0">
              <a:solidFill>
                <a:srgbClr val="000000"/>
              </a:solidFill>
              <a:highlight>
                <a:srgbClr val="FFFFFF"/>
              </a:highlight>
              <a:latin typeface="Consolas" panose="020B0609020204030204" pitchFamily="49" charset="0"/>
            </a:endParaRPr>
          </a:p>
        </p:txBody>
      </p:sp>
      <p:sp>
        <p:nvSpPr>
          <p:cNvPr id="13" name="Down Arrow 12"/>
          <p:cNvSpPr/>
          <p:nvPr/>
        </p:nvSpPr>
        <p:spPr bwMode="auto">
          <a:xfrm rot="2522875">
            <a:off x="2682202" y="1451805"/>
            <a:ext cx="339269" cy="728726"/>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5381625" y="1668462"/>
            <a:ext cx="6094412" cy="1087262"/>
            <a:chOff x="5075237" y="1668462"/>
            <a:chExt cx="6094412" cy="1087262"/>
          </a:xfrm>
        </p:grpSpPr>
        <p:sp>
          <p:nvSpPr>
            <p:cNvPr id="15" name="Rectangle 14"/>
            <p:cNvSpPr/>
            <p:nvPr/>
          </p:nvSpPr>
          <p:spPr bwMode="auto">
            <a:xfrm>
              <a:off x="7361237" y="2374724"/>
              <a:ext cx="3810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a</a:t>
              </a:r>
              <a:endParaRPr lang="en-US" sz="1600" spc="-102" dirty="0">
                <a:solidFill>
                  <a:srgbClr val="000000"/>
                </a:solidFill>
                <a:ea typeface="Segoe UI" pitchFamily="34" charset="0"/>
                <a:cs typeface="Segoe UI" pitchFamily="34" charset="0"/>
              </a:endParaRPr>
            </a:p>
          </p:txBody>
        </p:sp>
        <p:sp>
          <p:nvSpPr>
            <p:cNvPr id="16" name="Rectangle 15"/>
            <p:cNvSpPr/>
            <p:nvPr/>
          </p:nvSpPr>
          <p:spPr>
            <a:xfrm>
              <a:off x="5075237" y="1668462"/>
              <a:ext cx="6094412" cy="523220"/>
            </a:xfrm>
            <a:prstGeom prst="rect">
              <a:avLst/>
            </a:prstGeom>
          </p:spPr>
          <p:txBody>
            <a:bodyPr wrap="square">
              <a:spAutoFit/>
            </a:bodyPr>
            <a:lstStyle/>
            <a:p>
              <a:pPr algn="ctr"/>
              <a:r>
                <a:rPr lang="en-US" sz="2800" dirty="0" smtClean="0">
                  <a:solidFill>
                    <a:srgbClr val="FF8C00"/>
                  </a:solidFill>
                  <a:highlight>
                    <a:srgbClr val="FFFFFF"/>
                  </a:highlight>
                  <a:cs typeface="Consolas" pitchFamily="49" charset="0"/>
                </a:rPr>
                <a:t>Size of S is 1/2 byte</a:t>
              </a:r>
              <a:endParaRPr lang="en-US" sz="2800" dirty="0">
                <a:solidFill>
                  <a:srgbClr val="FF8C00"/>
                </a:solidFill>
                <a:highlight>
                  <a:srgbClr val="FFFFFF"/>
                </a:highlight>
                <a:cs typeface="Consolas" pitchFamily="49" charset="0"/>
              </a:endParaRPr>
            </a:p>
          </p:txBody>
        </p:sp>
        <p:sp>
          <p:nvSpPr>
            <p:cNvPr id="17" name="Rectangle 16"/>
            <p:cNvSpPr/>
            <p:nvPr/>
          </p:nvSpPr>
          <p:spPr bwMode="auto">
            <a:xfrm>
              <a:off x="7742237" y="2374724"/>
              <a:ext cx="3810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b</a:t>
              </a:r>
              <a:endParaRPr lang="en-US" sz="1600" spc="-102" dirty="0">
                <a:solidFill>
                  <a:srgbClr val="000000"/>
                </a:solidFill>
                <a:ea typeface="Segoe UI" pitchFamily="34" charset="0"/>
                <a:cs typeface="Segoe UI" pitchFamily="34" charset="0"/>
              </a:endParaRPr>
            </a:p>
          </p:txBody>
        </p:sp>
        <p:sp>
          <p:nvSpPr>
            <p:cNvPr id="18" name="Rectangle 17"/>
            <p:cNvSpPr/>
            <p:nvPr/>
          </p:nvSpPr>
          <p:spPr bwMode="auto">
            <a:xfrm>
              <a:off x="8123237" y="2374724"/>
              <a:ext cx="3810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c</a:t>
              </a:r>
              <a:endParaRPr lang="en-US" sz="1600" spc="-102" dirty="0">
                <a:solidFill>
                  <a:srgbClr val="000000"/>
                </a:solidFill>
                <a:ea typeface="Segoe UI" pitchFamily="34" charset="0"/>
                <a:cs typeface="Segoe UI" pitchFamily="34" charset="0"/>
              </a:endParaRPr>
            </a:p>
          </p:txBody>
        </p:sp>
        <p:sp>
          <p:nvSpPr>
            <p:cNvPr id="19" name="Rectangle 18"/>
            <p:cNvSpPr/>
            <p:nvPr/>
          </p:nvSpPr>
          <p:spPr bwMode="auto">
            <a:xfrm>
              <a:off x="8504237" y="2374724"/>
              <a:ext cx="381000" cy="381000"/>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d</a:t>
              </a:r>
              <a:endParaRPr lang="en-US" sz="1600" spc="-102" dirty="0">
                <a:solidFill>
                  <a:srgbClr val="000000"/>
                </a:solidFill>
                <a:ea typeface="Segoe UI" pitchFamily="34" charset="0"/>
                <a:cs typeface="Segoe UI" pitchFamily="34" charset="0"/>
              </a:endParaRPr>
            </a:p>
          </p:txBody>
        </p:sp>
      </p:grpSp>
      <p:grpSp>
        <p:nvGrpSpPr>
          <p:cNvPr id="20" name="Group 19"/>
          <p:cNvGrpSpPr/>
          <p:nvPr/>
        </p:nvGrpSpPr>
        <p:grpSpPr>
          <a:xfrm>
            <a:off x="5381625" y="3725862"/>
            <a:ext cx="6094412" cy="2431256"/>
            <a:chOff x="5075237" y="4114006"/>
            <a:chExt cx="6094412" cy="2431256"/>
          </a:xfrm>
        </p:grpSpPr>
        <p:sp>
          <p:nvSpPr>
            <p:cNvPr id="21" name="Rectangle 20"/>
            <p:cNvSpPr/>
            <p:nvPr/>
          </p:nvSpPr>
          <p:spPr>
            <a:xfrm>
              <a:off x="6294437" y="5221823"/>
              <a:ext cx="4419600" cy="1323439"/>
            </a:xfrm>
            <a:prstGeom prst="rect">
              <a:avLst/>
            </a:prstGeom>
          </p:spPr>
          <p:txBody>
            <a:bodyPr wrap="square">
              <a:spAutoFit/>
            </a:bodyPr>
            <a:lstStyle/>
            <a:p>
              <a:r>
                <a:rPr lang="en-US" sz="2000" dirty="0">
                  <a:solidFill>
                    <a:srgbClr val="000000"/>
                  </a:solidFill>
                  <a:highlight>
                    <a:srgbClr val="FFFFFF"/>
                  </a:highlight>
                  <a:latin typeface="Consolas" panose="020B0609020204030204" pitchFamily="49" charset="0"/>
                </a:rPr>
                <a:t>and	 DWORD PTR [</a:t>
              </a:r>
              <a:r>
                <a:rPr lang="en-US" sz="2000" dirty="0" err="1">
                  <a:solidFill>
                    <a:srgbClr val="000000"/>
                  </a:solidFill>
                  <a:highlight>
                    <a:srgbClr val="FFFFFF"/>
                  </a:highlight>
                  <a:latin typeface="Consolas" panose="020B0609020204030204" pitchFamily="49" charset="0"/>
                </a:rPr>
                <a:t>rcx</a:t>
              </a:r>
              <a:r>
                <a:rPr lang="en-US" sz="2000" dirty="0">
                  <a:solidFill>
                    <a:srgbClr val="000000"/>
                  </a:solidFill>
                  <a:highlight>
                    <a:srgbClr val="FFFFFF"/>
                  </a:highlight>
                  <a:latin typeface="Consolas" panose="020B0609020204030204" pitchFamily="49" charset="0"/>
                </a:rPr>
                <a:t>], -5</a:t>
              </a:r>
            </a:p>
            <a:p>
              <a:r>
                <a:rPr lang="en-US" sz="2000" dirty="0">
                  <a:solidFill>
                    <a:srgbClr val="000000"/>
                  </a:solidFill>
                  <a:highlight>
                    <a:srgbClr val="FFFFFF"/>
                  </a:highlight>
                  <a:latin typeface="Consolas" panose="020B0609020204030204" pitchFamily="49" charset="0"/>
                </a:rPr>
                <a:t>and	 </a:t>
              </a:r>
              <a:r>
                <a:rPr lang="en-US" sz="2000" dirty="0" err="1">
                  <a:solidFill>
                    <a:srgbClr val="000000"/>
                  </a:solidFill>
                  <a:highlight>
                    <a:srgbClr val="FFFFFF"/>
                  </a:highlight>
                  <a:latin typeface="Consolas" panose="020B0609020204030204" pitchFamily="49" charset="0"/>
                </a:rPr>
                <a:t>edx</a:t>
              </a:r>
              <a:r>
                <a:rPr lang="en-US" sz="2000" dirty="0">
                  <a:solidFill>
                    <a:srgbClr val="000000"/>
                  </a:solidFill>
                  <a:highlight>
                    <a:srgbClr val="FFFFFF"/>
                  </a:highlight>
                  <a:latin typeface="Consolas" panose="020B0609020204030204" pitchFamily="49" charset="0"/>
                </a:rPr>
                <a:t>, 1</a:t>
              </a:r>
            </a:p>
            <a:p>
              <a:r>
                <a:rPr lang="en-US" sz="2000" dirty="0" err="1">
                  <a:solidFill>
                    <a:srgbClr val="000000"/>
                  </a:solidFill>
                  <a:highlight>
                    <a:srgbClr val="FFFFFF"/>
                  </a:highlight>
                  <a:latin typeface="Consolas" panose="020B0609020204030204" pitchFamily="49" charset="0"/>
                </a:rPr>
                <a:t>shl</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edx</a:t>
              </a:r>
              <a:r>
                <a:rPr lang="en-US" sz="2000" dirty="0">
                  <a:solidFill>
                    <a:srgbClr val="000000"/>
                  </a:solidFill>
                  <a:highlight>
                    <a:srgbClr val="FFFFFF"/>
                  </a:highlight>
                  <a:latin typeface="Consolas" panose="020B0609020204030204" pitchFamily="49" charset="0"/>
                </a:rPr>
                <a:t>, 2</a:t>
              </a:r>
            </a:p>
            <a:p>
              <a:r>
                <a:rPr lang="en-US" sz="2000" dirty="0">
                  <a:solidFill>
                    <a:srgbClr val="000000"/>
                  </a:solidFill>
                  <a:highlight>
                    <a:srgbClr val="FFFFFF"/>
                  </a:highlight>
                  <a:latin typeface="Consolas" panose="020B0609020204030204" pitchFamily="49" charset="0"/>
                </a:rPr>
                <a:t>or	 DWORD PTR [</a:t>
              </a:r>
              <a:r>
                <a:rPr lang="en-US" sz="2000" dirty="0" err="1">
                  <a:solidFill>
                    <a:srgbClr val="000000"/>
                  </a:solidFill>
                  <a:highlight>
                    <a:srgbClr val="FFFFFF"/>
                  </a:highlight>
                  <a:latin typeface="Consolas" panose="020B0609020204030204" pitchFamily="49" charset="0"/>
                </a:rPr>
                <a:t>rcx</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edx</a:t>
              </a:r>
              <a:endParaRPr lang="en-US" sz="2000" dirty="0">
                <a:solidFill>
                  <a:srgbClr val="000000"/>
                </a:solidFill>
              </a:endParaRPr>
            </a:p>
          </p:txBody>
        </p:sp>
        <p:sp>
          <p:nvSpPr>
            <p:cNvPr id="22" name="Rectangle 21"/>
            <p:cNvSpPr/>
            <p:nvPr/>
          </p:nvSpPr>
          <p:spPr>
            <a:xfrm>
              <a:off x="5075237" y="4114006"/>
              <a:ext cx="6094412" cy="954107"/>
            </a:xfrm>
            <a:prstGeom prst="rect">
              <a:avLst/>
            </a:prstGeom>
          </p:spPr>
          <p:txBody>
            <a:bodyPr wrap="square">
              <a:spAutoFit/>
            </a:bodyPr>
            <a:lstStyle/>
            <a:p>
              <a:pPr algn="ctr"/>
              <a:r>
                <a:rPr lang="en-US" sz="2800" dirty="0">
                  <a:solidFill>
                    <a:srgbClr val="FF8C00"/>
                  </a:solidFill>
                  <a:highlight>
                    <a:srgbClr val="FFFFFF"/>
                  </a:highlight>
                  <a:cs typeface="Consolas" pitchFamily="49" charset="0"/>
                </a:rPr>
                <a:t>Code size of </a:t>
              </a:r>
              <a:r>
                <a:rPr lang="en-US" sz="2800" dirty="0" err="1">
                  <a:solidFill>
                    <a:srgbClr val="FF8C00"/>
                  </a:solidFill>
                  <a:highlight>
                    <a:srgbClr val="FFFFFF"/>
                  </a:highlight>
                  <a:cs typeface="Consolas" pitchFamily="49" charset="0"/>
                </a:rPr>
                <a:t>set_c’s</a:t>
              </a:r>
              <a:r>
                <a:rPr lang="en-US" sz="2800" dirty="0">
                  <a:solidFill>
                    <a:srgbClr val="FF8C00"/>
                  </a:solidFill>
                  <a:highlight>
                    <a:srgbClr val="FFFFFF"/>
                  </a:highlight>
                  <a:cs typeface="Consolas" pitchFamily="49" charset="0"/>
                </a:rPr>
                <a:t> function </a:t>
              </a:r>
            </a:p>
            <a:p>
              <a:pPr algn="ctr"/>
              <a:r>
                <a:rPr lang="en-US" sz="2800" dirty="0">
                  <a:solidFill>
                    <a:srgbClr val="FF8C00"/>
                  </a:solidFill>
                  <a:highlight>
                    <a:srgbClr val="FFFFFF"/>
                  </a:highlight>
                  <a:cs typeface="Consolas" pitchFamily="49" charset="0"/>
                </a:rPr>
                <a:t>body is </a:t>
              </a:r>
              <a:r>
                <a:rPr lang="en-US" sz="2800" dirty="0" smtClean="0">
                  <a:solidFill>
                    <a:srgbClr val="FF8C00"/>
                  </a:solidFill>
                  <a:highlight>
                    <a:srgbClr val="FFFFFF"/>
                  </a:highlight>
                  <a:cs typeface="Consolas" pitchFamily="49" charset="0"/>
                </a:rPr>
                <a:t>11 </a:t>
              </a:r>
              <a:r>
                <a:rPr lang="en-US" sz="2800" dirty="0">
                  <a:solidFill>
                    <a:srgbClr val="FF8C00"/>
                  </a:solidFill>
                  <a:highlight>
                    <a:srgbClr val="FFFFFF"/>
                  </a:highlight>
                  <a:cs typeface="Consolas" pitchFamily="49" charset="0"/>
                </a:rPr>
                <a:t>bytes</a:t>
              </a:r>
            </a:p>
          </p:txBody>
        </p:sp>
      </p:grpSp>
    </p:spTree>
    <p:extLst>
      <p:ext uri="{BB962C8B-B14F-4D97-AF65-F5344CB8AC3E}">
        <p14:creationId xmlns:p14="http://schemas.microsoft.com/office/powerpoint/2010/main" val="59929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gradFill>
                  <a:gsLst>
                    <a:gs pos="66981">
                      <a:srgbClr val="000000">
                        <a:lumMod val="75000"/>
                        <a:lumOff val="25000"/>
                      </a:srgbClr>
                    </a:gs>
                    <a:gs pos="0">
                      <a:srgbClr val="000000">
                        <a:lumMod val="75000"/>
                        <a:lumOff val="25000"/>
                      </a:srgbClr>
                    </a:gs>
                  </a:gsLst>
                  <a:lin ang="5400000" scaled="0"/>
                </a:gradFill>
              </a:rPr>
              <a:t>Example #1: </a:t>
            </a:r>
            <a:r>
              <a:rPr lang="en-US" dirty="0" err="1">
                <a:gradFill>
                  <a:gsLst>
                    <a:gs pos="66981">
                      <a:srgbClr val="000000">
                        <a:lumMod val="75000"/>
                        <a:lumOff val="25000"/>
                      </a:srgbClr>
                    </a:gs>
                    <a:gs pos="0">
                      <a:srgbClr val="000000">
                        <a:lumMod val="75000"/>
                        <a:lumOff val="25000"/>
                      </a:srgbClr>
                    </a:gs>
                  </a:gsLst>
                  <a:lin ang="5400000" scaled="0"/>
                </a:gradFill>
              </a:rPr>
              <a:t>Bitfield</a:t>
            </a:r>
            <a:r>
              <a:rPr lang="en-US" dirty="0">
                <a:gradFill>
                  <a:gsLst>
                    <a:gs pos="66981">
                      <a:srgbClr val="000000">
                        <a:lumMod val="75000"/>
                        <a:lumOff val="25000"/>
                      </a:srgbClr>
                    </a:gs>
                    <a:gs pos="0">
                      <a:srgbClr val="000000">
                        <a:lumMod val="75000"/>
                        <a:lumOff val="25000"/>
                      </a:srgbClr>
                    </a:gs>
                  </a:gsLst>
                  <a:lin ang="5400000" scaled="0"/>
                </a:gradFill>
              </a:rPr>
              <a:t> operations</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How much do you save?</a:t>
            </a:r>
          </a:p>
          <a:p>
            <a:r>
              <a:rPr lang="en-US" dirty="0" smtClean="0"/>
              <a:t>Effects of </a:t>
            </a:r>
            <a:r>
              <a:rPr lang="en-US" dirty="0" err="1" smtClean="0"/>
              <a:t>inlining</a:t>
            </a:r>
            <a:endParaRPr lang="en-US" dirty="0" smtClean="0"/>
          </a:p>
          <a:p>
            <a:r>
              <a:rPr lang="en-US" dirty="0" smtClean="0"/>
              <a:t>/</a:t>
            </a:r>
            <a:r>
              <a:rPr lang="en-US" dirty="0" err="1" smtClean="0"/>
              <a:t>FAsc</a:t>
            </a:r>
            <a:r>
              <a:rPr lang="en-US" dirty="0" smtClean="0"/>
              <a:t> output of compiler</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331277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Example #2: Array-of-</a:t>
            </a:r>
            <a:r>
              <a:rPr lang="en-US" dirty="0" err="1"/>
              <a:t>structs</a:t>
            </a:r>
            <a:endParaRPr lang="en-US" dirty="0"/>
          </a:p>
        </p:txBody>
      </p:sp>
      <p:sp>
        <p:nvSpPr>
          <p:cNvPr id="10" name="Text Placeholder 9"/>
          <p:cNvSpPr>
            <a:spLocks noGrp="1"/>
          </p:cNvSpPr>
          <p:nvPr>
            <p:ph type="body" sz="quarter" idx="10"/>
          </p:nvPr>
        </p:nvSpPr>
        <p:spPr>
          <a:xfrm>
            <a:off x="427037" y="1592262"/>
            <a:ext cx="8077200" cy="2895600"/>
          </a:xfrm>
        </p:spPr>
        <p:txBody>
          <a:bodyPr/>
          <a:lstStyle/>
          <a:p>
            <a:r>
              <a:rPr lang="en-US" sz="2400" dirty="0" err="1">
                <a:solidFill>
                  <a:srgbClr val="0000FF"/>
                </a:solidFill>
                <a:highlight>
                  <a:srgbClr val="FFFFFF"/>
                </a:highlight>
                <a:latin typeface="Consolas" panose="020B0609020204030204" pitchFamily="49" charset="0"/>
              </a:rPr>
              <a:t>struct</a:t>
            </a:r>
            <a:r>
              <a:rPr lang="en-US" sz="2400" dirty="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MyDataType</a:t>
            </a:r>
            <a:r>
              <a:rPr lang="en-US" sz="2400" dirty="0">
                <a:solidFill>
                  <a:srgbClr val="2B91AF"/>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rPr>
              <a:t>  </a:t>
            </a:r>
            <a:r>
              <a:rPr lang="en-US" sz="2400" dirty="0" smtClean="0">
                <a:solidFill>
                  <a:srgbClr val="0000FF"/>
                </a:solidFill>
                <a:highlight>
                  <a:srgbClr val="FFFFFF"/>
                </a:highlight>
                <a:latin typeface="Consolas" panose="020B0609020204030204" pitchFamily="49" charset="0"/>
              </a:rPr>
              <a:t>float</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a</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0000FF"/>
                </a:solidFill>
                <a:highlight>
                  <a:srgbClr val="FFFFFF"/>
                </a:highlight>
                <a:latin typeface="Consolas" panose="020B0609020204030204" pitchFamily="49" charset="0"/>
              </a:rPr>
              <a:t>float</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b</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0000FF"/>
                </a:solidFill>
                <a:highlight>
                  <a:srgbClr val="FFFFFF"/>
                </a:highlight>
                <a:latin typeface="Consolas" panose="020B0609020204030204" pitchFamily="49" charset="0"/>
              </a:rPr>
              <a:t>float</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c</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0000FF"/>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d;</a:t>
            </a:r>
          </a:p>
          <a:p>
            <a:r>
              <a:rPr lang="en-US" sz="2400" dirty="0" smtClean="0">
                <a:solidFill>
                  <a:srgbClr val="0000FF"/>
                </a:solidFill>
                <a:highlight>
                  <a:srgbClr val="FFFFFF"/>
                </a:highlight>
                <a:latin typeface="Consolas" panose="020B0609020204030204" pitchFamily="49" charset="0"/>
              </a:rPr>
              <a:t>  float </a:t>
            </a:r>
            <a:r>
              <a:rPr lang="en-US" sz="2400" dirty="0" smtClean="0">
                <a:solidFill>
                  <a:srgbClr val="000000"/>
                </a:solidFill>
                <a:highlight>
                  <a:srgbClr val="FFFFFF"/>
                </a:highlight>
                <a:latin typeface="Consolas" panose="020B0609020204030204" pitchFamily="49" charset="0"/>
              </a:rPr>
              <a:t>w;  </a:t>
            </a:r>
            <a:r>
              <a:rPr lang="en-US" sz="2400" dirty="0" smtClean="0">
                <a:solidFill>
                  <a:srgbClr val="0000FF"/>
                </a:solidFill>
                <a:highlight>
                  <a:srgbClr val="FFFFFF"/>
                </a:highlight>
                <a:latin typeface="Consolas" panose="020B0609020204030204" pitchFamily="49" charset="0"/>
              </a:rPr>
              <a:t>float</a:t>
            </a:r>
            <a:r>
              <a:rPr lang="en-US" sz="2400" dirty="0" smtClean="0">
                <a:solidFill>
                  <a:srgbClr val="000000"/>
                </a:solidFill>
                <a:highlight>
                  <a:srgbClr val="FFFFFF"/>
                </a:highlight>
                <a:latin typeface="Consolas" panose="020B0609020204030204" pitchFamily="49" charset="0"/>
              </a:rPr>
              <a:t> x;  </a:t>
            </a:r>
            <a:r>
              <a:rPr lang="en-US" sz="2400" dirty="0" smtClean="0">
                <a:solidFill>
                  <a:srgbClr val="0000FF"/>
                </a:solidFill>
                <a:highlight>
                  <a:srgbClr val="FFFFFF"/>
                </a:highlight>
                <a:latin typeface="Consolas" panose="020B0609020204030204" pitchFamily="49" charset="0"/>
              </a:rPr>
              <a:t>float</a:t>
            </a:r>
            <a:r>
              <a:rPr lang="en-US" sz="2400" dirty="0" smtClean="0">
                <a:solidFill>
                  <a:srgbClr val="000000"/>
                </a:solidFill>
                <a:highlight>
                  <a:srgbClr val="FFFFFF"/>
                </a:highlight>
                <a:latin typeface="Consolas" panose="020B0609020204030204" pitchFamily="49" charset="0"/>
              </a:rPr>
              <a:t> y;  </a:t>
            </a:r>
            <a:r>
              <a:rPr lang="en-US" sz="2400" dirty="0" smtClean="0">
                <a:solidFill>
                  <a:srgbClr val="0000FF"/>
                </a:solidFill>
                <a:highlight>
                  <a:srgbClr val="FFFFFF"/>
                </a:highlight>
                <a:latin typeface="Consolas" panose="020B0609020204030204" pitchFamily="49" charset="0"/>
              </a:rPr>
              <a:t>float</a:t>
            </a:r>
            <a:r>
              <a:rPr lang="en-US" sz="2400" dirty="0" smtClean="0">
                <a:solidFill>
                  <a:srgbClr val="000000"/>
                </a:solidFill>
                <a:highlight>
                  <a:srgbClr val="FFFFFF"/>
                </a:highlight>
                <a:latin typeface="Consolas" panose="020B0609020204030204" pitchFamily="49" charset="0"/>
              </a:rPr>
              <a:t> z;</a:t>
            </a:r>
            <a:endParaRPr lang="en-US" sz="2400" dirty="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rPr>
              <a:t>};</a:t>
            </a:r>
          </a:p>
          <a:p>
            <a:endParaRPr lang="en-US" sz="2400" dirty="0">
              <a:solidFill>
                <a:srgbClr val="000000"/>
              </a:solidFill>
              <a:highlight>
                <a:srgbClr val="FFFFFF"/>
              </a:highlight>
              <a:latin typeface="Consolas" panose="020B0609020204030204" pitchFamily="49" charset="0"/>
            </a:endParaRPr>
          </a:p>
          <a:p>
            <a:r>
              <a:rPr lang="en-US" sz="2400" dirty="0" err="1" smtClean="0">
                <a:solidFill>
                  <a:srgbClr val="2B91AF"/>
                </a:solidFill>
                <a:highlight>
                  <a:srgbClr val="FFFFFF"/>
                </a:highlight>
                <a:latin typeface="Consolas" panose="020B0609020204030204" pitchFamily="49" charset="0"/>
              </a:rPr>
              <a:t>MyDataType</a:t>
            </a:r>
            <a:r>
              <a:rPr lang="en-US" sz="2400" dirty="0" smtClean="0">
                <a:solidFill>
                  <a:srgbClr val="2B91AF"/>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myDataArray</a:t>
            </a:r>
            <a:r>
              <a:rPr lang="en-US" sz="2400" dirty="0" smtClean="0">
                <a:solidFill>
                  <a:srgbClr val="000000"/>
                </a:solidFill>
                <a:highlight>
                  <a:srgbClr val="FFFFFF"/>
                </a:highlight>
                <a:latin typeface="Consolas" panose="020B0609020204030204" pitchFamily="49" charset="0"/>
              </a:rPr>
              <a:t>[100000];</a:t>
            </a:r>
          </a:p>
        </p:txBody>
      </p:sp>
      <p:sp>
        <p:nvSpPr>
          <p:cNvPr id="4" name="Rectangle 3"/>
          <p:cNvSpPr/>
          <p:nvPr/>
        </p:nvSpPr>
        <p:spPr bwMode="auto">
          <a:xfrm rot="5400000">
            <a:off x="3989389" y="-979490"/>
            <a:ext cx="495296" cy="6705600"/>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rot="5400000">
            <a:off x="3989389" y="-522290"/>
            <a:ext cx="495296" cy="6705600"/>
          </a:xfrm>
          <a:prstGeom prst="rect">
            <a:avLst/>
          </a:prstGeom>
          <a:noFill/>
          <a:ln w="762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Down Arrow 5"/>
          <p:cNvSpPr/>
          <p:nvPr/>
        </p:nvSpPr>
        <p:spPr bwMode="auto">
          <a:xfrm rot="5400000">
            <a:off x="8026428" y="1961907"/>
            <a:ext cx="339269" cy="728726"/>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8748362" y="2087911"/>
            <a:ext cx="898875" cy="461665"/>
          </a:xfrm>
          <a:prstGeom prst="rect">
            <a:avLst/>
          </a:prstGeom>
        </p:spPr>
        <p:txBody>
          <a:bodyPr wrap="square">
            <a:spAutoFit/>
          </a:bodyPr>
          <a:lstStyle/>
          <a:p>
            <a:r>
              <a:rPr lang="en-US" sz="2400" b="1" dirty="0" smtClean="0">
                <a:solidFill>
                  <a:srgbClr val="FF8C00"/>
                </a:solidFill>
                <a:highlight>
                  <a:srgbClr val="FFFFFF"/>
                </a:highlight>
                <a:cs typeface="Consolas" pitchFamily="49" charset="0"/>
              </a:rPr>
              <a:t>Hot</a:t>
            </a:r>
            <a:endParaRPr lang="en-US" sz="2400" b="1" dirty="0">
              <a:solidFill>
                <a:srgbClr val="FF8C00"/>
              </a:solidFill>
              <a:highlight>
                <a:srgbClr val="FFFFFF"/>
              </a:highlight>
              <a:cs typeface="Consolas" pitchFamily="49" charset="0"/>
            </a:endParaRPr>
          </a:p>
        </p:txBody>
      </p:sp>
      <p:sp>
        <p:nvSpPr>
          <p:cNvPr id="15" name="Down Arrow 14"/>
          <p:cNvSpPr/>
          <p:nvPr/>
        </p:nvSpPr>
        <p:spPr bwMode="auto">
          <a:xfrm rot="5400000">
            <a:off x="8026427" y="2478234"/>
            <a:ext cx="339269" cy="728726"/>
          </a:xfrm>
          <a:prstGeom prst="dow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a:xfrm>
            <a:off x="8748361" y="2604238"/>
            <a:ext cx="898875" cy="461665"/>
          </a:xfrm>
          <a:prstGeom prst="rect">
            <a:avLst/>
          </a:prstGeom>
        </p:spPr>
        <p:txBody>
          <a:bodyPr wrap="square">
            <a:spAutoFit/>
          </a:bodyPr>
          <a:lstStyle/>
          <a:p>
            <a:r>
              <a:rPr lang="en-US" sz="2400" b="1" dirty="0" smtClean="0">
                <a:solidFill>
                  <a:srgbClr val="00BCF2"/>
                </a:solidFill>
                <a:highlight>
                  <a:srgbClr val="FFFFFF"/>
                </a:highlight>
                <a:cs typeface="Consolas" pitchFamily="49" charset="0"/>
              </a:rPr>
              <a:t>Cold</a:t>
            </a:r>
            <a:endParaRPr lang="en-US" sz="2400" b="1" dirty="0">
              <a:solidFill>
                <a:srgbClr val="00BCF2"/>
              </a:solidFill>
              <a:highlight>
                <a:srgbClr val="FFFFFF"/>
              </a:highlight>
              <a:cs typeface="Consolas" pitchFamily="49" charset="0"/>
            </a:endParaRPr>
          </a:p>
        </p:txBody>
      </p:sp>
      <p:grpSp>
        <p:nvGrpSpPr>
          <p:cNvPr id="50" name="Group 49"/>
          <p:cNvGrpSpPr/>
          <p:nvPr/>
        </p:nvGrpSpPr>
        <p:grpSpPr>
          <a:xfrm>
            <a:off x="1189037" y="5184475"/>
            <a:ext cx="9863128" cy="497518"/>
            <a:chOff x="577287" y="5115751"/>
            <a:chExt cx="9863128" cy="497518"/>
          </a:xfrm>
        </p:grpSpPr>
        <p:grpSp>
          <p:nvGrpSpPr>
            <p:cNvPr id="3" name="Group 2"/>
            <p:cNvGrpSpPr/>
            <p:nvPr/>
          </p:nvGrpSpPr>
          <p:grpSpPr>
            <a:xfrm>
              <a:off x="2408237" y="5115751"/>
              <a:ext cx="7315200" cy="497518"/>
              <a:chOff x="2103437" y="5819144"/>
              <a:chExt cx="7315200" cy="497518"/>
            </a:xfrm>
          </p:grpSpPr>
          <p:sp>
            <p:nvSpPr>
              <p:cNvPr id="24" name="Rectangle 23"/>
              <p:cNvSpPr/>
              <p:nvPr/>
            </p:nvSpPr>
            <p:spPr bwMode="auto">
              <a:xfrm>
                <a:off x="24082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a:gradFill>
                      <a:gsLst>
                        <a:gs pos="0">
                          <a:srgbClr val="FFFFFF"/>
                        </a:gs>
                        <a:gs pos="100000">
                          <a:srgbClr val="FFFFFF"/>
                        </a:gs>
                      </a:gsLst>
                      <a:lin ang="5400000" scaled="0"/>
                    </a:gradFill>
                    <a:ea typeface="Segoe UI" pitchFamily="34" charset="0"/>
                    <a:cs typeface="Segoe UI" pitchFamily="34" charset="0"/>
                  </a:rPr>
                  <a:t>b</a:t>
                </a:r>
              </a:p>
            </p:txBody>
          </p:sp>
          <p:sp>
            <p:nvSpPr>
              <p:cNvPr id="25" name="Rectangle 24"/>
              <p:cNvSpPr/>
              <p:nvPr/>
            </p:nvSpPr>
            <p:spPr bwMode="auto">
              <a:xfrm>
                <a:off x="21034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27130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c</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30178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36274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33226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a:gradFill>
                      <a:gsLst>
                        <a:gs pos="0">
                          <a:srgbClr val="FFFFFF"/>
                        </a:gs>
                        <a:gs pos="100000">
                          <a:srgbClr val="FFFFFF"/>
                        </a:gs>
                      </a:gsLst>
                      <a:lin ang="5400000" scaled="0"/>
                    </a:gradFill>
                    <a:ea typeface="Segoe UI" pitchFamily="34" charset="0"/>
                    <a:cs typeface="Segoe UI" pitchFamily="34" charset="0"/>
                  </a:rPr>
                  <a:t>w</a:t>
                </a:r>
              </a:p>
            </p:txBody>
          </p:sp>
          <p:sp>
            <p:nvSpPr>
              <p:cNvPr id="31" name="Rectangle 30"/>
              <p:cNvSpPr/>
              <p:nvPr/>
            </p:nvSpPr>
            <p:spPr bwMode="auto">
              <a:xfrm>
                <a:off x="39322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42370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z</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48466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a:gradFill>
                      <a:gsLst>
                        <a:gs pos="0">
                          <a:srgbClr val="FFFFFF"/>
                        </a:gs>
                        <a:gs pos="100000">
                          <a:srgbClr val="FFFFFF"/>
                        </a:gs>
                      </a:gsLst>
                      <a:lin ang="5400000" scaled="0"/>
                    </a:gradFill>
                    <a:ea typeface="Segoe UI" pitchFamily="34" charset="0"/>
                    <a:cs typeface="Segoe UI" pitchFamily="34" charset="0"/>
                  </a:rPr>
                  <a:t>b</a:t>
                </a:r>
              </a:p>
            </p:txBody>
          </p:sp>
          <p:sp>
            <p:nvSpPr>
              <p:cNvPr id="34" name="Rectangle 33"/>
              <p:cNvSpPr/>
              <p:nvPr/>
            </p:nvSpPr>
            <p:spPr bwMode="auto">
              <a:xfrm>
                <a:off x="45418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51514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c</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54562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60658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57610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a:gradFill>
                      <a:gsLst>
                        <a:gs pos="0">
                          <a:srgbClr val="FFFFFF"/>
                        </a:gs>
                        <a:gs pos="100000">
                          <a:srgbClr val="FFFFFF"/>
                        </a:gs>
                      </a:gsLst>
                      <a:lin ang="5400000" scaled="0"/>
                    </a:gradFill>
                    <a:ea typeface="Segoe UI" pitchFamily="34" charset="0"/>
                    <a:cs typeface="Segoe UI" pitchFamily="34" charset="0"/>
                  </a:rPr>
                  <a:t>w</a:t>
                </a:r>
              </a:p>
            </p:txBody>
          </p:sp>
          <p:sp>
            <p:nvSpPr>
              <p:cNvPr id="39" name="Rectangle 38"/>
              <p:cNvSpPr/>
              <p:nvPr/>
            </p:nvSpPr>
            <p:spPr bwMode="auto">
              <a:xfrm>
                <a:off x="63706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66754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z</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72850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a:gradFill>
                      <a:gsLst>
                        <a:gs pos="0">
                          <a:srgbClr val="FFFFFF"/>
                        </a:gs>
                        <a:gs pos="100000">
                          <a:srgbClr val="FFFFFF"/>
                        </a:gs>
                      </a:gsLst>
                      <a:lin ang="5400000" scaled="0"/>
                    </a:gradFill>
                    <a:ea typeface="Segoe UI" pitchFamily="34" charset="0"/>
                    <a:cs typeface="Segoe UI" pitchFamily="34" charset="0"/>
                  </a:rPr>
                  <a:t>b</a:t>
                </a:r>
              </a:p>
            </p:txBody>
          </p:sp>
          <p:sp>
            <p:nvSpPr>
              <p:cNvPr id="42" name="Rectangle 41"/>
              <p:cNvSpPr/>
              <p:nvPr/>
            </p:nvSpPr>
            <p:spPr bwMode="auto">
              <a:xfrm>
                <a:off x="69802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75898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c</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7894637" y="5819144"/>
                <a:ext cx="304800" cy="497518"/>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85042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x</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1994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a:gradFill>
                      <a:gsLst>
                        <a:gs pos="0">
                          <a:srgbClr val="FFFFFF"/>
                        </a:gs>
                        <a:gs pos="100000">
                          <a:srgbClr val="FFFFFF"/>
                        </a:gs>
                      </a:gsLst>
                      <a:lin ang="5400000" scaled="0"/>
                    </a:gradFill>
                    <a:ea typeface="Segoe UI" pitchFamily="34" charset="0"/>
                    <a:cs typeface="Segoe UI" pitchFamily="34" charset="0"/>
                  </a:rPr>
                  <a:t>w</a:t>
                </a:r>
              </a:p>
            </p:txBody>
          </p:sp>
          <p:sp>
            <p:nvSpPr>
              <p:cNvPr id="47" name="Rectangle 46"/>
              <p:cNvSpPr/>
              <p:nvPr/>
            </p:nvSpPr>
            <p:spPr bwMode="auto">
              <a:xfrm>
                <a:off x="88090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9113837" y="5819144"/>
                <a:ext cx="304800" cy="497518"/>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z</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p:nvSpPr>
          <p:spPr>
            <a:xfrm>
              <a:off x="577287" y="5179844"/>
              <a:ext cx="1830950" cy="369332"/>
            </a:xfrm>
            <a:prstGeom prst="rect">
              <a:avLst/>
            </a:prstGeom>
          </p:spPr>
          <p:txBody>
            <a:bodyPr wrap="none">
              <a:spAutoFit/>
            </a:bodyPr>
            <a:lstStyle/>
            <a:p>
              <a:r>
                <a:rPr lang="en-US" dirty="0" err="1" smtClean="0">
                  <a:solidFill>
                    <a:srgbClr val="000000"/>
                  </a:solidFill>
                  <a:highlight>
                    <a:srgbClr val="FFFFFF"/>
                  </a:highlight>
                  <a:latin typeface="Consolas" panose="020B0609020204030204" pitchFamily="49" charset="0"/>
                </a:rPr>
                <a:t>myDataArray</a:t>
              </a:r>
              <a:r>
                <a:rPr lang="en-US" dirty="0" smtClean="0">
                  <a:solidFill>
                    <a:srgbClr val="000000"/>
                  </a:solidFill>
                  <a:highlight>
                    <a:srgbClr val="FFFFFF"/>
                  </a:highlight>
                  <a:latin typeface="Consolas" panose="020B0609020204030204" pitchFamily="49" charset="0"/>
                </a:rPr>
                <a:t>: </a:t>
              </a:r>
              <a:endParaRPr lang="en-US" dirty="0">
                <a:solidFill>
                  <a:srgbClr val="000000"/>
                </a:solidFill>
              </a:endParaRPr>
            </a:p>
          </p:txBody>
        </p:sp>
        <p:sp>
          <p:nvSpPr>
            <p:cNvPr id="49" name="Rectangle 48"/>
            <p:cNvSpPr/>
            <p:nvPr/>
          </p:nvSpPr>
          <p:spPr>
            <a:xfrm>
              <a:off x="9875837" y="5179844"/>
              <a:ext cx="564578" cy="369332"/>
            </a:xfrm>
            <a:prstGeom prst="rect">
              <a:avLst/>
            </a:prstGeom>
          </p:spPr>
          <p:txBody>
            <a:bodyPr wrap="none">
              <a:spAutoFit/>
            </a:bodyPr>
            <a:lstStyle/>
            <a:p>
              <a:r>
                <a:rPr lang="en-US" dirty="0" smtClean="0">
                  <a:solidFill>
                    <a:srgbClr val="000000"/>
                  </a:solidFill>
                  <a:highlight>
                    <a:srgbClr val="FFFFFF"/>
                  </a:highlight>
                  <a:latin typeface="Consolas" panose="020B0609020204030204" pitchFamily="49" charset="0"/>
                </a:rPr>
                <a:t>...</a:t>
              </a:r>
              <a:endParaRPr lang="en-US" dirty="0">
                <a:solidFill>
                  <a:srgbClr val="000000"/>
                </a:solidFill>
              </a:endParaRPr>
            </a:p>
          </p:txBody>
        </p:sp>
      </p:grpSp>
    </p:spTree>
    <p:extLst>
      <p:ext uri="{BB962C8B-B14F-4D97-AF65-F5344CB8AC3E}">
        <p14:creationId xmlns:p14="http://schemas.microsoft.com/office/powerpoint/2010/main" val="391246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xit" presetSubtype="0" fill="hold" grpId="1"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p:bldP spid="7" grpId="1"/>
      <p:bldP spid="15" grpId="0" animBg="1"/>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951037" y="1668462"/>
            <a:ext cx="2286000" cy="339282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Execution Pipelines</a:t>
            </a:r>
          </a:p>
        </p:txBody>
      </p:sp>
      <p:sp>
        <p:nvSpPr>
          <p:cNvPr id="14" name="Rounded Rectangle 13"/>
          <p:cNvSpPr/>
          <p:nvPr/>
        </p:nvSpPr>
        <p:spPr bwMode="auto">
          <a:xfrm>
            <a:off x="5341936" y="2528788"/>
            <a:ext cx="1828801" cy="167216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L1 Cache</a:t>
            </a:r>
          </a:p>
        </p:txBody>
      </p:sp>
      <p:sp>
        <p:nvSpPr>
          <p:cNvPr id="18" name="Rounded Rectangle 17"/>
          <p:cNvSpPr/>
          <p:nvPr/>
        </p:nvSpPr>
        <p:spPr bwMode="auto">
          <a:xfrm>
            <a:off x="8275638" y="1668462"/>
            <a:ext cx="1828800" cy="3429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91440" rIns="34294" bIns="34294" rtlCol="0" anchor="ctr" anchorCtr="0"/>
          <a:lstStyle/>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L2 Cache</a:t>
            </a:r>
          </a:p>
          <a:p>
            <a:pPr algn="ctr" defTabSz="932406"/>
            <a:r>
              <a:rPr lang="en-US" sz="2400" spc="-102" dirty="0" smtClean="0">
                <a:gradFill>
                  <a:gsLst>
                    <a:gs pos="0">
                      <a:srgbClr val="FFFFFF"/>
                    </a:gs>
                    <a:gs pos="100000">
                      <a:srgbClr val="FFFFFF"/>
                    </a:gs>
                  </a:gsLst>
                  <a:lin ang="5400000" scaled="0"/>
                </a:gradFill>
                <a:ea typeface="Segoe UI" pitchFamily="34" charset="0"/>
                <a:cs typeface="Segoe UI" pitchFamily="34" charset="0"/>
              </a:rPr>
              <a:t>256 </a:t>
            </a:r>
            <a:r>
              <a:rPr lang="en-US" sz="2400" spc="-102" dirty="0" err="1" smtClean="0">
                <a:gradFill>
                  <a:gsLst>
                    <a:gs pos="0">
                      <a:srgbClr val="FFFFFF"/>
                    </a:gs>
                    <a:gs pos="100000">
                      <a:srgbClr val="FFFFFF"/>
                    </a:gs>
                  </a:gsLst>
                  <a:lin ang="5400000" scaled="0"/>
                </a:gradFill>
                <a:ea typeface="Segoe UI" pitchFamily="34" charset="0"/>
                <a:cs typeface="Segoe UI" pitchFamily="34" charset="0"/>
              </a:rPr>
              <a:t>kB</a:t>
            </a:r>
            <a:endParaRPr lang="en-US" sz="2400" spc="-10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8275637" y="2278062"/>
            <a:ext cx="1828800" cy="76200"/>
            <a:chOff x="8275637" y="2278062"/>
            <a:chExt cx="1828800" cy="76200"/>
          </a:xfrm>
        </p:grpSpPr>
        <p:sp>
          <p:nvSpPr>
            <p:cNvPr id="29" name="Rectangle 28"/>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2" name="Group 51"/>
          <p:cNvGrpSpPr/>
          <p:nvPr/>
        </p:nvGrpSpPr>
        <p:grpSpPr>
          <a:xfrm>
            <a:off x="8275637" y="2354262"/>
            <a:ext cx="1828800" cy="76200"/>
            <a:chOff x="8275637" y="2278062"/>
            <a:chExt cx="1828800" cy="76200"/>
          </a:xfrm>
        </p:grpSpPr>
        <p:sp>
          <p:nvSpPr>
            <p:cNvPr id="53" name="Rectangle 52"/>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 name="Group 56"/>
          <p:cNvGrpSpPr/>
          <p:nvPr/>
        </p:nvGrpSpPr>
        <p:grpSpPr>
          <a:xfrm>
            <a:off x="8275637" y="2430462"/>
            <a:ext cx="1828800" cy="76200"/>
            <a:chOff x="8275637" y="2278062"/>
            <a:chExt cx="1828800" cy="76200"/>
          </a:xfrm>
        </p:grpSpPr>
        <p:sp>
          <p:nvSpPr>
            <p:cNvPr id="58" name="Rectangle 57"/>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2" name="Group 61"/>
          <p:cNvGrpSpPr/>
          <p:nvPr/>
        </p:nvGrpSpPr>
        <p:grpSpPr>
          <a:xfrm>
            <a:off x="8275637" y="2506662"/>
            <a:ext cx="1828800" cy="76200"/>
            <a:chOff x="8275637" y="2278062"/>
            <a:chExt cx="1828800" cy="76200"/>
          </a:xfrm>
        </p:grpSpPr>
        <p:sp>
          <p:nvSpPr>
            <p:cNvPr id="63" name="Rectangle 62"/>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 name="Group 66"/>
          <p:cNvGrpSpPr/>
          <p:nvPr/>
        </p:nvGrpSpPr>
        <p:grpSpPr>
          <a:xfrm>
            <a:off x="8275637" y="2582862"/>
            <a:ext cx="1828800" cy="76200"/>
            <a:chOff x="8275637" y="2278062"/>
            <a:chExt cx="1828800" cy="76200"/>
          </a:xfrm>
        </p:grpSpPr>
        <p:sp>
          <p:nvSpPr>
            <p:cNvPr id="68" name="Rectangle 67"/>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2" name="Group 71"/>
          <p:cNvGrpSpPr/>
          <p:nvPr/>
        </p:nvGrpSpPr>
        <p:grpSpPr>
          <a:xfrm>
            <a:off x="8275637" y="2659062"/>
            <a:ext cx="1828800" cy="76200"/>
            <a:chOff x="8275637" y="2278062"/>
            <a:chExt cx="1828800" cy="76200"/>
          </a:xfrm>
        </p:grpSpPr>
        <p:sp>
          <p:nvSpPr>
            <p:cNvPr id="73" name="Rectangle 72"/>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 name="Group 77"/>
          <p:cNvGrpSpPr/>
          <p:nvPr/>
        </p:nvGrpSpPr>
        <p:grpSpPr>
          <a:xfrm>
            <a:off x="8275637" y="2735262"/>
            <a:ext cx="1828800" cy="76200"/>
            <a:chOff x="8275637" y="2278062"/>
            <a:chExt cx="1828800" cy="76200"/>
          </a:xfrm>
        </p:grpSpPr>
        <p:sp>
          <p:nvSpPr>
            <p:cNvPr id="79" name="Rectangle 78"/>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3" name="Group 82"/>
          <p:cNvGrpSpPr/>
          <p:nvPr/>
        </p:nvGrpSpPr>
        <p:grpSpPr>
          <a:xfrm>
            <a:off x="8275637" y="2811462"/>
            <a:ext cx="1828800" cy="76200"/>
            <a:chOff x="8275637" y="2278062"/>
            <a:chExt cx="1828800" cy="76200"/>
          </a:xfrm>
        </p:grpSpPr>
        <p:sp>
          <p:nvSpPr>
            <p:cNvPr id="84" name="Rectangle 83"/>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8" name="Group 87"/>
          <p:cNvGrpSpPr/>
          <p:nvPr/>
        </p:nvGrpSpPr>
        <p:grpSpPr>
          <a:xfrm>
            <a:off x="8275637" y="2887662"/>
            <a:ext cx="1828800" cy="76200"/>
            <a:chOff x="8275637" y="2278062"/>
            <a:chExt cx="1828800" cy="76200"/>
          </a:xfrm>
        </p:grpSpPr>
        <p:sp>
          <p:nvSpPr>
            <p:cNvPr id="89" name="Rectangle 88"/>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3" name="Group 92"/>
          <p:cNvGrpSpPr/>
          <p:nvPr/>
        </p:nvGrpSpPr>
        <p:grpSpPr>
          <a:xfrm>
            <a:off x="8275637" y="2963862"/>
            <a:ext cx="1828800" cy="76200"/>
            <a:chOff x="8275637" y="2278062"/>
            <a:chExt cx="1828800" cy="76200"/>
          </a:xfrm>
        </p:grpSpPr>
        <p:sp>
          <p:nvSpPr>
            <p:cNvPr id="94" name="Rectangle 93"/>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8" name="Group 97"/>
          <p:cNvGrpSpPr/>
          <p:nvPr/>
        </p:nvGrpSpPr>
        <p:grpSpPr>
          <a:xfrm>
            <a:off x="8275637" y="2201862"/>
            <a:ext cx="1828800" cy="76200"/>
            <a:chOff x="8275637" y="2278062"/>
            <a:chExt cx="1828800" cy="76200"/>
          </a:xfrm>
        </p:grpSpPr>
        <p:sp>
          <p:nvSpPr>
            <p:cNvPr id="99" name="Rectangle 98"/>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3" name="Group 102"/>
          <p:cNvGrpSpPr/>
          <p:nvPr/>
        </p:nvGrpSpPr>
        <p:grpSpPr>
          <a:xfrm>
            <a:off x="8275637" y="2125662"/>
            <a:ext cx="1828800" cy="76200"/>
            <a:chOff x="8275637" y="2278062"/>
            <a:chExt cx="1828800" cy="76200"/>
          </a:xfrm>
        </p:grpSpPr>
        <p:sp>
          <p:nvSpPr>
            <p:cNvPr id="104" name="Rectangle 103"/>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8" name="Group 107"/>
          <p:cNvGrpSpPr/>
          <p:nvPr/>
        </p:nvGrpSpPr>
        <p:grpSpPr>
          <a:xfrm>
            <a:off x="8275637" y="2049462"/>
            <a:ext cx="1828800" cy="76200"/>
            <a:chOff x="8275637" y="2278062"/>
            <a:chExt cx="1828800" cy="76200"/>
          </a:xfrm>
        </p:grpSpPr>
        <p:sp>
          <p:nvSpPr>
            <p:cNvPr id="109" name="Rectangle 108"/>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9" name="Group 118"/>
          <p:cNvGrpSpPr/>
          <p:nvPr/>
        </p:nvGrpSpPr>
        <p:grpSpPr>
          <a:xfrm>
            <a:off x="8275637" y="2125662"/>
            <a:ext cx="1828800" cy="76200"/>
            <a:chOff x="8275637" y="2278062"/>
            <a:chExt cx="1828800" cy="76200"/>
          </a:xfrm>
        </p:grpSpPr>
        <p:sp>
          <p:nvSpPr>
            <p:cNvPr id="120" name="Rectangle 119"/>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4" name="Group 113"/>
          <p:cNvGrpSpPr/>
          <p:nvPr/>
        </p:nvGrpSpPr>
        <p:grpSpPr>
          <a:xfrm>
            <a:off x="8275637" y="2049462"/>
            <a:ext cx="1828800" cy="76200"/>
            <a:chOff x="8275637" y="2278062"/>
            <a:chExt cx="1828800" cy="76200"/>
          </a:xfrm>
        </p:grpSpPr>
        <p:sp>
          <p:nvSpPr>
            <p:cNvPr id="115" name="Rectangle 114"/>
            <p:cNvSpPr/>
            <p:nvPr/>
          </p:nvSpPr>
          <p:spPr bwMode="auto">
            <a:xfrm rot="5400000">
              <a:off x="84661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rot="5400000">
              <a:off x="89233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rot="5400000">
              <a:off x="9380537" y="2087562"/>
              <a:ext cx="76200" cy="457200"/>
            </a:xfrm>
            <a:prstGeom prst="rect">
              <a:avLst/>
            </a:prstGeom>
            <a:solidFill>
              <a:schemeClr val="accent5"/>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rot="5400000">
              <a:off x="9837737" y="2087562"/>
              <a:ext cx="76200" cy="457200"/>
            </a:xfrm>
            <a:prstGeom prst="rect">
              <a:avLst/>
            </a:prstGeom>
            <a:solidFill>
              <a:schemeClr val="accent2"/>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6751637" y="830262"/>
            <a:ext cx="2438400" cy="1218852"/>
            <a:chOff x="6751637" y="830262"/>
            <a:chExt cx="2438400" cy="1218852"/>
          </a:xfrm>
        </p:grpSpPr>
        <p:sp>
          <p:nvSpPr>
            <p:cNvPr id="113" name="Down Arrow 112"/>
            <p:cNvSpPr/>
            <p:nvPr/>
          </p:nvSpPr>
          <p:spPr bwMode="auto">
            <a:xfrm rot="19800000">
              <a:off x="7913687" y="1320388"/>
              <a:ext cx="533399" cy="728726"/>
            </a:xfrm>
            <a:prstGeom prst="downArrow">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a:xfrm>
              <a:off x="6751637" y="830262"/>
              <a:ext cx="2438400" cy="461665"/>
            </a:xfrm>
            <a:prstGeom prst="rect">
              <a:avLst/>
            </a:prstGeom>
          </p:spPr>
          <p:txBody>
            <a:bodyPr wrap="square">
              <a:spAutoFit/>
            </a:bodyPr>
            <a:lstStyle/>
            <a:p>
              <a:r>
                <a:rPr lang="en-US" sz="2400" b="1" dirty="0" smtClean="0">
                  <a:solidFill>
                    <a:srgbClr val="FF8C00"/>
                  </a:solidFill>
                  <a:highlight>
                    <a:srgbClr val="FFFFFF"/>
                  </a:highlight>
                  <a:cs typeface="Consolas" pitchFamily="49" charset="0"/>
                </a:rPr>
                <a:t>Access 4 bytes</a:t>
              </a:r>
              <a:endParaRPr lang="en-US" sz="2400" b="1" dirty="0">
                <a:solidFill>
                  <a:srgbClr val="FF8C00"/>
                </a:solidFill>
                <a:highlight>
                  <a:srgbClr val="FFFFFF"/>
                </a:highlight>
                <a:cs typeface="Consolas" pitchFamily="49" charset="0"/>
              </a:endParaRPr>
            </a:p>
          </p:txBody>
        </p:sp>
      </p:grpSp>
      <p:sp>
        <p:nvSpPr>
          <p:cNvPr id="125" name="Rectangle 124"/>
          <p:cNvSpPr/>
          <p:nvPr/>
        </p:nvSpPr>
        <p:spPr>
          <a:xfrm>
            <a:off x="5023738" y="4859244"/>
            <a:ext cx="3505200" cy="461665"/>
          </a:xfrm>
          <a:prstGeom prst="rect">
            <a:avLst/>
          </a:prstGeom>
        </p:spPr>
        <p:txBody>
          <a:bodyPr wrap="square">
            <a:spAutoFit/>
          </a:bodyPr>
          <a:lstStyle/>
          <a:p>
            <a:r>
              <a:rPr lang="en-US" sz="2400" b="1" dirty="0" smtClean="0">
                <a:solidFill>
                  <a:srgbClr val="FF0000"/>
                </a:solidFill>
                <a:highlight>
                  <a:srgbClr val="FFFFFF"/>
                </a:highlight>
                <a:cs typeface="Consolas" pitchFamily="49" charset="0"/>
              </a:rPr>
              <a:t>Wasted cache space</a:t>
            </a:r>
            <a:endParaRPr lang="en-US" sz="2400" b="1" dirty="0">
              <a:solidFill>
                <a:srgbClr val="FF0000"/>
              </a:solidFill>
              <a:highlight>
                <a:srgbClr val="FFFFFF"/>
              </a:highlight>
              <a:cs typeface="Consolas" pitchFamily="49" charset="0"/>
            </a:endParaRPr>
          </a:p>
        </p:txBody>
      </p:sp>
      <p:sp>
        <p:nvSpPr>
          <p:cNvPr id="129" name="Down Arrow 128"/>
          <p:cNvSpPr/>
          <p:nvPr/>
        </p:nvSpPr>
        <p:spPr bwMode="auto">
          <a:xfrm rot="10800000">
            <a:off x="5858734" y="3081042"/>
            <a:ext cx="339269" cy="1778202"/>
          </a:xfrm>
          <a:prstGeom prst="down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0" name="Down Arrow 129"/>
          <p:cNvSpPr/>
          <p:nvPr/>
        </p:nvSpPr>
        <p:spPr bwMode="auto">
          <a:xfrm rot="10800000">
            <a:off x="6776338" y="3081042"/>
            <a:ext cx="339269" cy="1778202"/>
          </a:xfrm>
          <a:prstGeom prst="down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2070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1348E-6 3.34998E-6 L -0.23577 0.10962 " pathEditMode="relative" rAng="0" ptsTypes="AA">
                                      <p:cBhvr>
                                        <p:cTn id="11" dur="2000" fill="hold"/>
                                        <p:tgtEl>
                                          <p:spTgt spid="114"/>
                                        </p:tgtEl>
                                        <p:attrNameLst>
                                          <p:attrName>ppt_x</p:attrName>
                                          <p:attrName>ppt_y</p:attrName>
                                        </p:attrNameLst>
                                      </p:cBhvr>
                                      <p:rCtr x="-11795" y="5470"/>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4.17667E-6 4.34862E-6 L -4.17667E-6 0.01089 " pathEditMode="relative" rAng="0" ptsTypes="AA">
                                      <p:cBhvr>
                                        <p:cTn id="15" dur="2000" fill="hold"/>
                                        <p:tgtEl>
                                          <p:spTgt spid="5"/>
                                        </p:tgtEl>
                                        <p:attrNameLst>
                                          <p:attrName>ppt_x</p:attrName>
                                          <p:attrName>ppt_y</p:attrName>
                                        </p:attrNameLst>
                                      </p:cBhvr>
                                      <p:rCtr x="0" y="54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1.61348E-6 -8.85157E-7 L -0.23602 0.10894 " pathEditMode="relative" rAng="0" ptsTypes="AA">
                                      <p:cBhvr>
                                        <p:cTn id="19" dur="2000" fill="hold"/>
                                        <p:tgtEl>
                                          <p:spTgt spid="119"/>
                                        </p:tgtEl>
                                        <p:attrNameLst>
                                          <p:attrName>ppt_x</p:attrName>
                                          <p:attrName>ppt_y</p:attrName>
                                        </p:attrNameLst>
                                      </p:cBhvr>
                                      <p:rCtr x="-11808" y="5447"/>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500"/>
                                        <p:tgtEl>
                                          <p:spTgt spid="1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9" grpId="0" animBg="1"/>
      <p:bldP spid="13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Example #2: Array-of-</a:t>
            </a:r>
            <a:r>
              <a:rPr lang="en-US" dirty="0" err="1"/>
              <a:t>structs</a:t>
            </a:r>
            <a:endParaRPr lang="en-US" dirty="0"/>
          </a:p>
        </p:txBody>
      </p:sp>
      <p:sp>
        <p:nvSpPr>
          <p:cNvPr id="10" name="Text Placeholder 9"/>
          <p:cNvSpPr>
            <a:spLocks noGrp="1"/>
          </p:cNvSpPr>
          <p:nvPr>
            <p:ph type="body" sz="quarter" idx="10"/>
          </p:nvPr>
        </p:nvSpPr>
        <p:spPr>
          <a:xfrm>
            <a:off x="427037" y="1592262"/>
            <a:ext cx="11582400" cy="5181600"/>
          </a:xfrm>
        </p:spPr>
        <p:txBody>
          <a:bodyPr/>
          <a:lstStyle/>
          <a:p>
            <a:r>
              <a:rPr lang="en-US" sz="2400" dirty="0" err="1">
                <a:solidFill>
                  <a:srgbClr val="0000FF"/>
                </a:solidFill>
                <a:highlight>
                  <a:srgbClr val="FFFFFF"/>
                </a:highlight>
                <a:latin typeface="Consolas" panose="020B0609020204030204" pitchFamily="49" charset="0"/>
              </a:rPr>
              <a:t>struct</a:t>
            </a:r>
            <a:r>
              <a:rPr lang="en-US" sz="2400" dirty="0">
                <a:solidFill>
                  <a:srgbClr val="000000"/>
                </a:solidFill>
                <a:highlight>
                  <a:srgbClr val="FFFFFF"/>
                </a:highlight>
                <a:latin typeface="Consolas" panose="020B0609020204030204" pitchFamily="49" charset="0"/>
              </a:rPr>
              <a:t> </a:t>
            </a:r>
            <a:r>
              <a:rPr lang="en-US" sz="2400" dirty="0" err="1" smtClean="0">
                <a:solidFill>
                  <a:srgbClr val="2B91AF"/>
                </a:solidFill>
                <a:highlight>
                  <a:srgbClr val="FFFFFF"/>
                </a:highlight>
                <a:latin typeface="Consolas" panose="020B0609020204030204" pitchFamily="49" charset="0"/>
              </a:rPr>
              <a:t>MyHotDataType</a:t>
            </a:r>
            <a:r>
              <a:rPr lang="en-US" sz="2400" dirty="0" smtClean="0">
                <a:solidFill>
                  <a:srgbClr val="2B91AF"/>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0000FF"/>
                </a:solidFill>
                <a:highlight>
                  <a:srgbClr val="FFFFFF"/>
                </a:highlight>
                <a:latin typeface="Consolas" panose="020B0609020204030204" pitchFamily="49" charset="0"/>
              </a:rPr>
              <a:t>float</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a;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b;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c; </a:t>
            </a:r>
            <a:r>
              <a:rPr lang="en-US" sz="2400" dirty="0">
                <a:solidFill>
                  <a:srgbClr val="0000FF"/>
                </a:solidFill>
                <a:highlight>
                  <a:srgbClr val="FFFFFF"/>
                </a:highlight>
                <a:latin typeface="Consolas" panose="020B0609020204030204" pitchFamily="49" charset="0"/>
              </a:rPr>
              <a:t> float</a:t>
            </a:r>
            <a:r>
              <a:rPr lang="en-US" sz="2400" dirty="0">
                <a:solidFill>
                  <a:srgbClr val="000000"/>
                </a:solidFill>
                <a:highlight>
                  <a:srgbClr val="FFFFFF"/>
                </a:highlight>
                <a:latin typeface="Consolas" panose="020B0609020204030204" pitchFamily="49" charset="0"/>
              </a:rPr>
              <a:t> d</a:t>
            </a:r>
            <a:r>
              <a:rPr lang="en-US" sz="2400" dirty="0" smtClean="0">
                <a:solidFill>
                  <a:srgbClr val="000000"/>
                </a:solidFill>
                <a:highlight>
                  <a:srgbClr val="FFFFFF"/>
                </a:highlight>
                <a:latin typeface="Consolas" panose="020B0609020204030204" pitchFamily="49" charset="0"/>
              </a:rPr>
              <a:t>; };</a:t>
            </a:r>
          </a:p>
          <a:p>
            <a:r>
              <a:rPr lang="en-US" sz="2400" dirty="0" err="1">
                <a:solidFill>
                  <a:srgbClr val="0000FF"/>
                </a:solidFill>
                <a:highlight>
                  <a:srgbClr val="FFFFFF"/>
                </a:highlight>
                <a:latin typeface="Consolas" panose="020B0609020204030204" pitchFamily="49" charset="0"/>
              </a:rPr>
              <a:t>struct</a:t>
            </a:r>
            <a:r>
              <a:rPr lang="en-US" sz="2400" dirty="0">
                <a:solidFill>
                  <a:srgbClr val="000000"/>
                </a:solidFill>
                <a:highlight>
                  <a:srgbClr val="FFFFFF"/>
                </a:highlight>
                <a:latin typeface="Consolas" panose="020B0609020204030204" pitchFamily="49" charset="0"/>
              </a:rPr>
              <a:t> </a:t>
            </a:r>
            <a:r>
              <a:rPr lang="en-US" sz="2400" dirty="0" err="1" smtClean="0">
                <a:solidFill>
                  <a:srgbClr val="2B91AF"/>
                </a:solidFill>
                <a:highlight>
                  <a:srgbClr val="FFFFFF"/>
                </a:highlight>
                <a:latin typeface="Consolas" panose="020B0609020204030204" pitchFamily="49" charset="0"/>
              </a:rPr>
              <a:t>MyColdDataType</a:t>
            </a:r>
            <a:r>
              <a:rPr lang="en-US" sz="2400" dirty="0" smtClean="0">
                <a:solidFill>
                  <a:srgbClr val="2B91AF"/>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0000FF"/>
                </a:solidFill>
                <a:highlight>
                  <a:srgbClr val="FFFFFF"/>
                </a:highlight>
                <a:latin typeface="Consolas" panose="020B0609020204030204" pitchFamily="49" charset="0"/>
              </a:rPr>
              <a:t>float</a:t>
            </a:r>
            <a:r>
              <a:rPr lang="en-US" sz="2400" dirty="0" smtClean="0">
                <a:solidFill>
                  <a:srgbClr val="000000"/>
                </a:solidFill>
                <a:highlight>
                  <a:srgbClr val="FFFFFF"/>
                </a:highlight>
                <a:latin typeface="Consolas" panose="020B0609020204030204" pitchFamily="49" charset="0"/>
              </a:rPr>
              <a:t> w;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x;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y; </a:t>
            </a:r>
            <a:r>
              <a:rPr lang="en-US" sz="2400" dirty="0" smtClean="0">
                <a:solidFill>
                  <a:srgbClr val="0000FF"/>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float</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z; };</a:t>
            </a:r>
            <a:endParaRPr lang="en-US" sz="2400" dirty="0">
              <a:solidFill>
                <a:srgbClr val="000000"/>
              </a:solidFill>
              <a:highlight>
                <a:srgbClr val="FFFFFF"/>
              </a:highlight>
              <a:latin typeface="Consolas" panose="020B0609020204030204" pitchFamily="49" charset="0"/>
            </a:endParaRPr>
          </a:p>
          <a:p>
            <a:endParaRPr lang="en-US" sz="2400" dirty="0" smtClean="0">
              <a:solidFill>
                <a:srgbClr val="0000FF"/>
              </a:solidFill>
              <a:highlight>
                <a:srgbClr val="FFFFFF"/>
              </a:highlight>
              <a:latin typeface="Consolas" panose="020B0609020204030204" pitchFamily="49" charset="0"/>
            </a:endParaRPr>
          </a:p>
          <a:p>
            <a:r>
              <a:rPr lang="en-US" sz="2400" dirty="0" err="1" smtClean="0">
                <a:solidFill>
                  <a:srgbClr val="0000FF"/>
                </a:solidFill>
                <a:highlight>
                  <a:srgbClr val="FFFFFF"/>
                </a:highlight>
                <a:latin typeface="Consolas" panose="020B0609020204030204" pitchFamily="49" charset="0"/>
              </a:rPr>
              <a:t>struct</a:t>
            </a:r>
            <a:r>
              <a:rPr lang="en-US" sz="2400" dirty="0" smtClean="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MyDataType</a:t>
            </a:r>
            <a:r>
              <a:rPr lang="en-US" sz="2400" dirty="0">
                <a:solidFill>
                  <a:srgbClr val="2B91AF"/>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MyHotDataType</a:t>
            </a:r>
            <a:r>
              <a:rPr lang="en-US" sz="2400" dirty="0">
                <a:solidFill>
                  <a:srgbClr val="2B91AF"/>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myHotData</a:t>
            </a:r>
            <a:r>
              <a:rPr lang="en-US" sz="2400" dirty="0" smtClean="0">
                <a:solidFill>
                  <a:srgbClr val="000000"/>
                </a:solidFill>
                <a:highlight>
                  <a:srgbClr val="FFFFFF"/>
                </a:highlight>
                <a:latin typeface="Consolas" panose="020B0609020204030204" pitchFamily="49" charset="0"/>
              </a:rPr>
              <a:t>[100000];</a:t>
            </a:r>
          </a:p>
          <a:p>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2B91AF"/>
                </a:solidFill>
                <a:highlight>
                  <a:srgbClr val="FFFFFF"/>
                </a:highlight>
                <a:latin typeface="Consolas" panose="020B0609020204030204" pitchFamily="49" charset="0"/>
              </a:rPr>
              <a:t>MyColdDataType</a:t>
            </a:r>
            <a:r>
              <a:rPr lang="en-US" sz="2400" dirty="0" smtClean="0">
                <a:solidFill>
                  <a:srgbClr val="2B91AF"/>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myColdData</a:t>
            </a:r>
            <a:r>
              <a:rPr lang="en-US" sz="2400" dirty="0" smtClean="0">
                <a:solidFill>
                  <a:srgbClr val="000000"/>
                </a:solidFill>
                <a:highlight>
                  <a:srgbClr val="FFFFFF"/>
                </a:highlight>
                <a:latin typeface="Consolas" panose="020B0609020204030204" pitchFamily="49" charset="0"/>
              </a:rPr>
              <a:t>[100000];</a:t>
            </a:r>
          </a:p>
          <a:p>
            <a:r>
              <a:rPr lang="en-US" sz="2400" dirty="0" smtClean="0">
                <a:solidFill>
                  <a:srgbClr val="000000"/>
                </a:solidFill>
                <a:highlight>
                  <a:srgbClr val="FFFFFF"/>
                </a:highlight>
                <a:latin typeface="Consolas" panose="020B0609020204030204" pitchFamily="49" charset="0"/>
              </a:rPr>
              <a:t>};</a:t>
            </a:r>
          </a:p>
          <a:p>
            <a:endParaRPr lang="en-US" sz="2400" dirty="0">
              <a:solidFill>
                <a:srgbClr val="000000"/>
              </a:solidFill>
              <a:highlight>
                <a:srgbClr val="FFFFFF"/>
              </a:highlight>
              <a:latin typeface="Consolas" panose="020B0609020204030204" pitchFamily="49" charset="0"/>
            </a:endParaRPr>
          </a:p>
          <a:p>
            <a:r>
              <a:rPr lang="en-US" sz="2400" dirty="0" err="1" smtClean="0">
                <a:solidFill>
                  <a:srgbClr val="2B91AF"/>
                </a:solidFill>
                <a:highlight>
                  <a:srgbClr val="FFFFFF"/>
                </a:highlight>
                <a:latin typeface="Consolas" panose="020B0609020204030204" pitchFamily="49" charset="0"/>
              </a:rPr>
              <a:t>MyDataType</a:t>
            </a:r>
            <a:r>
              <a:rPr lang="en-US" sz="2400" dirty="0" smtClean="0">
                <a:solidFill>
                  <a:srgbClr val="2B91AF"/>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myData</a:t>
            </a:r>
            <a:r>
              <a:rPr lang="en-US" sz="2400" dirty="0" smtClean="0">
                <a:solidFill>
                  <a:srgbClr val="000000"/>
                </a:solidFill>
                <a:highlight>
                  <a:srgbClr val="FFFFFF"/>
                </a:highlight>
                <a:latin typeface="Consolas" panose="020B0609020204030204" pitchFamily="49" charset="0"/>
              </a:rPr>
              <a:t>;</a:t>
            </a:r>
          </a:p>
        </p:txBody>
      </p:sp>
      <p:sp>
        <p:nvSpPr>
          <p:cNvPr id="53" name="Rectangle 52"/>
          <p:cNvSpPr/>
          <p:nvPr/>
        </p:nvSpPr>
        <p:spPr bwMode="auto">
          <a:xfrm rot="5400000">
            <a:off x="7570789" y="-1436690"/>
            <a:ext cx="495296" cy="6705600"/>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5684837" y="3878262"/>
            <a:ext cx="5105400" cy="1371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40" tIns="91440" rIns="34294" bIns="34294" rtlCol="0" anchor="t" anchorCtr="0"/>
          <a:lstStyle/>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Focusing on memory</a:t>
            </a:r>
          </a:p>
          <a:p>
            <a:pPr algn="ctr" defTabSz="932406"/>
            <a:r>
              <a:rPr lang="en-US" sz="3200" b="1" spc="-102" dirty="0" smtClean="0">
                <a:gradFill>
                  <a:gsLst>
                    <a:gs pos="0">
                      <a:srgbClr val="FFFFFF"/>
                    </a:gs>
                    <a:gs pos="100000">
                      <a:srgbClr val="FFFFFF"/>
                    </a:gs>
                  </a:gsLst>
                  <a:lin ang="5400000" scaled="0"/>
                </a:gradFill>
                <a:ea typeface="Segoe UI" pitchFamily="34" charset="0"/>
                <a:cs typeface="Segoe UI" pitchFamily="34" charset="0"/>
              </a:rPr>
              <a:t>8% speedup!</a:t>
            </a:r>
            <a:endParaRPr lang="en-US" sz="3200" b="1"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695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Cache overview</a:t>
            </a:r>
          </a:p>
          <a:p>
            <a:r>
              <a:rPr lang="en-US" dirty="0" smtClean="0"/>
              <a:t>Data access pattern</a:t>
            </a:r>
          </a:p>
          <a:p>
            <a:r>
              <a:rPr lang="en-US" dirty="0" smtClean="0"/>
              <a:t>Multi-core effects</a:t>
            </a:r>
          </a:p>
          <a:p>
            <a:r>
              <a:rPr lang="en-US" dirty="0" smtClean="0"/>
              <a:t>Vector code</a:t>
            </a:r>
          </a:p>
          <a:p>
            <a:r>
              <a:rPr lang="en-US" dirty="0" smtClean="0"/>
              <a:t>Alignment</a:t>
            </a:r>
          </a:p>
          <a:p>
            <a:r>
              <a:rPr lang="en-US" dirty="0" smtClean="0"/>
              <a:t>Interesting edge cases</a:t>
            </a:r>
            <a:endParaRPr lang="en-US" b="1" dirty="0" smtClean="0">
              <a:solidFill>
                <a:schemeClr val="accent5"/>
              </a:solidFill>
            </a:endParaRPr>
          </a:p>
          <a:p>
            <a:r>
              <a:rPr lang="en-US" b="1" dirty="0" smtClean="0">
                <a:solidFill>
                  <a:schemeClr val="accent5"/>
                </a:solidFill>
              </a:rPr>
              <a:t>Recap &amp; resources</a:t>
            </a:r>
          </a:p>
        </p:txBody>
      </p:sp>
    </p:spTree>
    <p:extLst>
      <p:ext uri="{BB962C8B-B14F-4D97-AF65-F5344CB8AC3E}">
        <p14:creationId xmlns:p14="http://schemas.microsoft.com/office/powerpoint/2010/main" val="14584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Memory </a:t>
            </a:r>
            <a:r>
              <a:rPr lang="en-US" dirty="0">
                <a:solidFill>
                  <a:schemeClr val="tx1"/>
                </a:solidFill>
              </a:rPr>
              <a:t>P</a:t>
            </a:r>
            <a:r>
              <a:rPr lang="en-US" dirty="0" smtClean="0">
                <a:solidFill>
                  <a:schemeClr val="tx1"/>
                </a:solidFill>
              </a:rPr>
              <a:t>erformance Recap</a:t>
            </a:r>
            <a:endParaRPr lang="en-US" dirty="0">
              <a:solidFill>
                <a:schemeClr val="tx1"/>
              </a:solidFill>
            </a:endParaRPr>
          </a:p>
        </p:txBody>
      </p:sp>
      <p:sp>
        <p:nvSpPr>
          <p:cNvPr id="6" name="Text Placeholder 9"/>
          <p:cNvSpPr>
            <a:spLocks noGrp="1"/>
          </p:cNvSpPr>
          <p:nvPr>
            <p:ph type="body" sz="quarter" idx="10"/>
          </p:nvPr>
        </p:nvSpPr>
        <p:spPr>
          <a:xfrm>
            <a:off x="274638" y="1439862"/>
            <a:ext cx="11887200" cy="5027612"/>
          </a:xfrm>
        </p:spPr>
        <p:txBody>
          <a:bodyPr/>
          <a:lstStyle/>
          <a:p>
            <a:pPr>
              <a:spcBef>
                <a:spcPts val="1800"/>
              </a:spcBef>
            </a:pPr>
            <a:r>
              <a:rPr lang="en-US" sz="4000" b="1" dirty="0" smtClean="0">
                <a:solidFill>
                  <a:schemeClr val="accent5"/>
                </a:solidFill>
              </a:rPr>
              <a:t>Win:</a:t>
            </a:r>
            <a:r>
              <a:rPr lang="en-US" b="1" dirty="0" smtClean="0">
                <a:solidFill>
                  <a:schemeClr val="accent5"/>
                </a:solidFill>
              </a:rPr>
              <a:t> </a:t>
            </a:r>
            <a:r>
              <a:rPr lang="en-US" dirty="0" smtClean="0"/>
              <a:t>Watch your access patterns.</a:t>
            </a:r>
            <a:endParaRPr lang="en-US" sz="2000" dirty="0" smtClean="0"/>
          </a:p>
          <a:p>
            <a:pPr>
              <a:spcBef>
                <a:spcPts val="1800"/>
              </a:spcBef>
            </a:pPr>
            <a:r>
              <a:rPr lang="en-US" sz="4000" b="1" dirty="0" smtClean="0">
                <a:solidFill>
                  <a:schemeClr val="accent5"/>
                </a:solidFill>
              </a:rPr>
              <a:t>Win: </a:t>
            </a:r>
            <a:r>
              <a:rPr lang="en-US" dirty="0" smtClean="0"/>
              <a:t>Keep your data close to the execution units, especially when multithreading.</a:t>
            </a:r>
            <a:endParaRPr lang="en-US" sz="2400" b="1" dirty="0" smtClean="0">
              <a:solidFill>
                <a:schemeClr val="accent5"/>
              </a:solidFill>
            </a:endParaRPr>
          </a:p>
          <a:p>
            <a:pPr>
              <a:spcBef>
                <a:spcPts val="1800"/>
              </a:spcBef>
            </a:pPr>
            <a:r>
              <a:rPr lang="en-US" sz="4000" b="1" dirty="0" smtClean="0">
                <a:solidFill>
                  <a:schemeClr val="accent5"/>
                </a:solidFill>
              </a:rPr>
              <a:t>Win: </a:t>
            </a:r>
            <a:r>
              <a:rPr lang="en-US" dirty="0" smtClean="0"/>
              <a:t>Alignment matters, especially for vector code.</a:t>
            </a:r>
            <a:endParaRPr lang="en-US" sz="2000" dirty="0" smtClean="0"/>
          </a:p>
          <a:p>
            <a:pPr lvl="0">
              <a:spcBef>
                <a:spcPts val="1800"/>
              </a:spcBef>
            </a:pPr>
            <a:r>
              <a:rPr lang="en-US" sz="4000" b="1" dirty="0">
                <a:solidFill>
                  <a:srgbClr val="FF8C00"/>
                </a:solidFill>
              </a:rPr>
              <a:t>Win: </a:t>
            </a:r>
            <a:r>
              <a:rPr lang="en-US" dirty="0" smtClean="0">
                <a:gradFill>
                  <a:gsLst>
                    <a:gs pos="66981">
                      <a:srgbClr val="000000">
                        <a:lumMod val="75000"/>
                        <a:lumOff val="25000"/>
                      </a:srgbClr>
                    </a:gs>
                    <a:gs pos="0">
                      <a:srgbClr val="000000">
                        <a:lumMod val="75000"/>
                        <a:lumOff val="25000"/>
                      </a:srgbClr>
                    </a:gs>
                  </a:gsLst>
                  <a:lin ang="5400000" scaled="0"/>
                </a:gradFill>
              </a:rPr>
              <a:t>Get cold data out of the way.</a:t>
            </a:r>
            <a:endParaRPr lang="en-US" sz="2000" dirty="0" smtClean="0"/>
          </a:p>
          <a:p>
            <a:pPr>
              <a:spcBef>
                <a:spcPts val="1800"/>
              </a:spcBef>
            </a:pPr>
            <a:r>
              <a:rPr lang="en-US" sz="4000" b="1" dirty="0" smtClean="0">
                <a:solidFill>
                  <a:schemeClr val="accent5"/>
                </a:solidFill>
              </a:rPr>
              <a:t>Caveat: </a:t>
            </a:r>
            <a:r>
              <a:rPr lang="en-US" dirty="0" smtClean="0"/>
              <a:t>It’s not always straightforward.</a:t>
            </a:r>
          </a:p>
        </p:txBody>
      </p:sp>
    </p:spTree>
    <p:extLst>
      <p:ext uri="{BB962C8B-B14F-4D97-AF65-F5344CB8AC3E}">
        <p14:creationId xmlns:p14="http://schemas.microsoft.com/office/powerpoint/2010/main" val="8057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tx1"/>
                </a:solidFill>
              </a:rPr>
              <a:t>Compiler &amp; Performance Resources</a:t>
            </a:r>
          </a:p>
        </p:txBody>
      </p:sp>
      <p:sp>
        <p:nvSpPr>
          <p:cNvPr id="10" name="Text Placeholder 9"/>
          <p:cNvSpPr>
            <a:spLocks noGrp="1"/>
          </p:cNvSpPr>
          <p:nvPr>
            <p:ph type="body" sz="quarter" idx="10"/>
          </p:nvPr>
        </p:nvSpPr>
        <p:spPr>
          <a:xfrm>
            <a:off x="274638" y="1439862"/>
            <a:ext cx="11887200" cy="5027612"/>
          </a:xfrm>
        </p:spPr>
        <p:txBody>
          <a:bodyPr/>
          <a:lstStyle/>
          <a:p>
            <a:r>
              <a:rPr lang="en-US" sz="2800" dirty="0" smtClean="0"/>
              <a:t>Profilers</a:t>
            </a:r>
          </a:p>
          <a:p>
            <a:r>
              <a:rPr lang="en-US" sz="2800" dirty="0"/>
              <a:t>	Visual Studio Performance Analysis</a:t>
            </a:r>
          </a:p>
          <a:p>
            <a:r>
              <a:rPr lang="en-US" sz="2800" dirty="0"/>
              <a:t>	Intel </a:t>
            </a:r>
            <a:r>
              <a:rPr lang="en-US" sz="2800" dirty="0" err="1"/>
              <a:t>VTune</a:t>
            </a:r>
            <a:r>
              <a:rPr lang="en-US" sz="2800" dirty="0"/>
              <a:t> Amplifier XE</a:t>
            </a:r>
          </a:p>
          <a:p>
            <a:r>
              <a:rPr lang="en-US" sz="2800" dirty="0"/>
              <a:t>	AMD </a:t>
            </a:r>
            <a:r>
              <a:rPr lang="en-US" sz="2800" dirty="0" err="1" smtClean="0"/>
              <a:t>CodeXL</a:t>
            </a:r>
            <a:endParaRPr lang="en-US" sz="2800" dirty="0" smtClean="0"/>
          </a:p>
          <a:p>
            <a:r>
              <a:rPr lang="en-US" sz="2800" dirty="0" smtClean="0"/>
              <a:t>Tools</a:t>
            </a:r>
          </a:p>
          <a:p>
            <a:r>
              <a:rPr lang="en-US" sz="2800" dirty="0"/>
              <a:t>	</a:t>
            </a:r>
            <a:r>
              <a:rPr lang="en-US" sz="2800" dirty="0" smtClean="0"/>
              <a:t>cl /</a:t>
            </a:r>
            <a:r>
              <a:rPr lang="en-US" sz="2800" dirty="0" err="1" smtClean="0"/>
              <a:t>FAsc</a:t>
            </a:r>
            <a:r>
              <a:rPr lang="en-US" sz="2800" dirty="0" smtClean="0"/>
              <a:t>			Output assembly, including code bytes</a:t>
            </a:r>
          </a:p>
          <a:p>
            <a:r>
              <a:rPr lang="en-US" sz="2800" dirty="0"/>
              <a:t>	</a:t>
            </a:r>
            <a:r>
              <a:rPr lang="en-US" sz="2800" dirty="0" smtClean="0"/>
              <a:t>link.exe /map		View global data addresses</a:t>
            </a:r>
          </a:p>
          <a:p>
            <a:r>
              <a:rPr lang="en-US" sz="2800" dirty="0"/>
              <a:t>	</a:t>
            </a:r>
            <a:r>
              <a:rPr lang="en-US" sz="2800" dirty="0" smtClean="0"/>
              <a:t>Undocumented switch: cl /d1reportSingleClassLayout</a:t>
            </a:r>
            <a:r>
              <a:rPr lang="en-US" sz="2800" dirty="0" smtClean="0">
                <a:solidFill>
                  <a:schemeClr val="accent5"/>
                </a:solidFill>
              </a:rPr>
              <a:t>StructName</a:t>
            </a:r>
          </a:p>
          <a:p>
            <a:r>
              <a:rPr lang="en-US" sz="2800" dirty="0"/>
              <a:t>	</a:t>
            </a:r>
            <a:r>
              <a:rPr lang="en-US" sz="2800" dirty="0" err="1" smtClean="0"/>
              <a:t>VMMap</a:t>
            </a:r>
            <a:endParaRPr lang="en-US" sz="2800" dirty="0"/>
          </a:p>
        </p:txBody>
      </p:sp>
    </p:spTree>
    <p:extLst>
      <p:ext uri="{BB962C8B-B14F-4D97-AF65-F5344CB8AC3E}">
        <p14:creationId xmlns:p14="http://schemas.microsoft.com/office/powerpoint/2010/main" val="1566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5" end="5"/>
                                            </p:txEl>
                                          </p:spTgt>
                                        </p:tgtEl>
                                        <p:attrNameLst>
                                          <p:attrName>style.visibility</p:attrName>
                                        </p:attrNameLst>
                                      </p:cBhvr>
                                      <p:to>
                                        <p:strVal val="visible"/>
                                      </p:to>
                                    </p:set>
                                    <p:animEffect transition="in" filter="fade">
                                      <p:cBhvr>
                                        <p:cTn id="10" dur="500"/>
                                        <p:tgtEl>
                                          <p:spTgt spid="10">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animEffect transition="in" filter="fade">
                                      <p:cBhvr>
                                        <p:cTn id="15" dur="500"/>
                                        <p:tgtEl>
                                          <p:spTgt spid="10">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7" end="7"/>
                                            </p:txEl>
                                          </p:spTgt>
                                        </p:tgtEl>
                                        <p:attrNameLst>
                                          <p:attrName>style.visibility</p:attrName>
                                        </p:attrNameLst>
                                      </p:cBhvr>
                                      <p:to>
                                        <p:strVal val="visible"/>
                                      </p:to>
                                    </p:set>
                                    <p:animEffect transition="in" filter="fade">
                                      <p:cBhvr>
                                        <p:cTn id="20" dur="500"/>
                                        <p:tgtEl>
                                          <p:spTgt spid="10">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Effect transition="in" filter="fade">
                                      <p:cBhvr>
                                        <p:cTn id="25"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tx1"/>
                </a:solidFill>
              </a:rPr>
              <a:t>Compiler &amp; Performance Resources</a:t>
            </a:r>
          </a:p>
        </p:txBody>
      </p:sp>
      <p:sp>
        <p:nvSpPr>
          <p:cNvPr id="10" name="Text Placeholder 9"/>
          <p:cNvSpPr>
            <a:spLocks noGrp="1"/>
          </p:cNvSpPr>
          <p:nvPr>
            <p:ph type="body" sz="quarter" idx="10"/>
          </p:nvPr>
        </p:nvSpPr>
        <p:spPr>
          <a:xfrm>
            <a:off x="274638" y="1439862"/>
            <a:ext cx="11887200" cy="5027612"/>
          </a:xfrm>
        </p:spPr>
        <p:txBody>
          <a:bodyPr/>
          <a:lstStyle/>
          <a:p>
            <a:r>
              <a:rPr lang="en-US" sz="2800" dirty="0" err="1" smtClean="0"/>
              <a:t>VMMap</a:t>
            </a:r>
            <a:r>
              <a:rPr lang="en-US" sz="2800" dirty="0"/>
              <a:t> </a:t>
            </a:r>
            <a:r>
              <a:rPr lang="en-US" sz="2800" dirty="0" smtClean="0"/>
              <a:t>   </a:t>
            </a:r>
            <a:r>
              <a:rPr lang="en-US" sz="2800" dirty="0" smtClean="0">
                <a:hlinkClick r:id="rId2"/>
              </a:rPr>
              <a:t>http</a:t>
            </a:r>
            <a:r>
              <a:rPr lang="en-US" sz="2800" dirty="0">
                <a:hlinkClick r:id="rId2"/>
              </a:rPr>
              <a:t>://</a:t>
            </a:r>
            <a:r>
              <a:rPr lang="en-US" sz="2800" dirty="0" smtClean="0">
                <a:hlinkClick r:id="rId2"/>
              </a:rPr>
              <a:t>technet.microsoft.com/en-us/sysinternals/dd535533.aspx</a:t>
            </a:r>
            <a:r>
              <a:rPr lang="en-US" sz="2800" dirty="0" smtClean="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941" y="2201862"/>
            <a:ext cx="6325496" cy="4406937"/>
          </a:xfrm>
          <a:prstGeom prst="rect">
            <a:avLst/>
          </a:prstGeom>
        </p:spPr>
      </p:pic>
    </p:spTree>
    <p:extLst>
      <p:ext uri="{BB962C8B-B14F-4D97-AF65-F5344CB8AC3E}">
        <p14:creationId xmlns:p14="http://schemas.microsoft.com/office/powerpoint/2010/main" val="15792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Compiler &amp; Performance Resources</a:t>
            </a:r>
            <a:endParaRPr lang="en-US" dirty="0">
              <a:solidFill>
                <a:schemeClr val="tx1"/>
              </a:solidFill>
            </a:endParaRPr>
          </a:p>
        </p:txBody>
      </p:sp>
      <p:sp>
        <p:nvSpPr>
          <p:cNvPr id="10" name="Text Placeholder 9"/>
          <p:cNvSpPr>
            <a:spLocks noGrp="1"/>
          </p:cNvSpPr>
          <p:nvPr>
            <p:ph type="body" sz="quarter" idx="10"/>
          </p:nvPr>
        </p:nvSpPr>
        <p:spPr>
          <a:xfrm>
            <a:off x="274638" y="1439862"/>
            <a:ext cx="11887200" cy="5027612"/>
          </a:xfrm>
        </p:spPr>
        <p:txBody>
          <a:bodyPr/>
          <a:lstStyle/>
          <a:p>
            <a:r>
              <a:rPr lang="en-US" sz="3200" dirty="0" smtClean="0"/>
              <a:t>Compiler switches</a:t>
            </a:r>
          </a:p>
          <a:p>
            <a:r>
              <a:rPr lang="en-US" sz="3200" dirty="0" smtClean="0"/>
              <a:t>	</a:t>
            </a:r>
            <a:r>
              <a:rPr lang="en-US" sz="3200" dirty="0" smtClean="0">
                <a:hlinkClick r:id="rId2"/>
              </a:rPr>
              <a:t>http://msdn.microsoft.com</a:t>
            </a:r>
            <a:endParaRPr lang="en-US" sz="3200" dirty="0" smtClean="0"/>
          </a:p>
          <a:p>
            <a:r>
              <a:rPr lang="en-US" sz="3200" dirty="0" smtClean="0"/>
              <a:t>Automatic </a:t>
            </a:r>
            <a:r>
              <a:rPr lang="en-US" sz="3200" dirty="0" err="1" smtClean="0"/>
              <a:t>vectorization</a:t>
            </a:r>
            <a:r>
              <a:rPr lang="en-US" sz="3200" dirty="0" smtClean="0"/>
              <a:t> blog &amp; cookbook</a:t>
            </a:r>
            <a:br>
              <a:rPr lang="en-US" sz="3200" dirty="0" smtClean="0"/>
            </a:br>
            <a:r>
              <a:rPr lang="en-US" sz="3200" dirty="0" smtClean="0"/>
              <a:t>	</a:t>
            </a:r>
            <a:r>
              <a:rPr lang="en-US" sz="3200" dirty="0" smtClean="0">
                <a:hlinkClick r:id="rId3"/>
              </a:rPr>
              <a:t>http</a:t>
            </a:r>
            <a:r>
              <a:rPr lang="en-US" sz="3200" dirty="0">
                <a:hlinkClick r:id="rId3"/>
              </a:rPr>
              <a:t>://blogs.msdn.com/b/nativeconcurrency</a:t>
            </a:r>
            <a:r>
              <a:rPr lang="en-US" sz="3200" dirty="0"/>
              <a:t> </a:t>
            </a:r>
            <a:endParaRPr lang="en-US" sz="3200" dirty="0" smtClean="0"/>
          </a:p>
          <a:p>
            <a:r>
              <a:rPr lang="en-US" sz="3200" dirty="0" smtClean="0"/>
              <a:t>Visual C++ blog</a:t>
            </a:r>
          </a:p>
          <a:p>
            <a:r>
              <a:rPr lang="en-US" sz="3200" dirty="0" smtClean="0"/>
              <a:t>	</a:t>
            </a:r>
            <a:r>
              <a:rPr lang="en-US" sz="3200" dirty="0" smtClean="0">
                <a:hlinkClick r:id="rId4"/>
              </a:rPr>
              <a:t>http</a:t>
            </a:r>
            <a:r>
              <a:rPr lang="en-US" sz="3200" dirty="0">
                <a:hlinkClick r:id="rId4"/>
              </a:rPr>
              <a:t>://blogs.msdn.com/b/vcblog</a:t>
            </a:r>
            <a:r>
              <a:rPr lang="en-US" sz="3200" dirty="0" smtClean="0">
                <a:hlinkClick r:id="rId4"/>
              </a:rPr>
              <a:t>/</a:t>
            </a:r>
            <a:r>
              <a:rPr lang="en-US" sz="3200" dirty="0" smtClean="0"/>
              <a:t> </a:t>
            </a:r>
          </a:p>
          <a:p>
            <a:r>
              <a:rPr lang="en-US" sz="3200" dirty="0" smtClean="0"/>
              <a:t>Channel 9 </a:t>
            </a:r>
            <a:r>
              <a:rPr lang="en-US" sz="3200" dirty="0"/>
              <a:t>Going </a:t>
            </a:r>
            <a:r>
              <a:rPr lang="en-US" sz="3200" dirty="0" smtClean="0"/>
              <a:t>Native</a:t>
            </a:r>
            <a:br>
              <a:rPr lang="en-US" sz="3200" dirty="0" smtClean="0"/>
            </a:br>
            <a:r>
              <a:rPr lang="en-US" sz="3200" dirty="0" smtClean="0"/>
              <a:t>	</a:t>
            </a:r>
            <a:r>
              <a:rPr lang="en-US" sz="3200" dirty="0" smtClean="0">
                <a:hlinkClick r:id="rId5"/>
              </a:rPr>
              <a:t>http</a:t>
            </a:r>
            <a:r>
              <a:rPr lang="en-US" sz="3200" dirty="0">
                <a:hlinkClick r:id="rId5"/>
              </a:rPr>
              <a:t>://</a:t>
            </a:r>
            <a:r>
              <a:rPr lang="en-US" sz="3200" dirty="0" smtClean="0">
                <a:hlinkClick r:id="rId5"/>
              </a:rPr>
              <a:t>channel9.msdn.com/Shows/C9-GoingNative</a:t>
            </a:r>
            <a:r>
              <a:rPr lang="en-US" sz="3200" dirty="0" smtClean="0"/>
              <a:t> </a:t>
            </a:r>
          </a:p>
        </p:txBody>
      </p:sp>
    </p:spTree>
    <p:extLst>
      <p:ext uri="{BB962C8B-B14F-4D97-AF65-F5344CB8AC3E}">
        <p14:creationId xmlns:p14="http://schemas.microsoft.com/office/powerpoint/2010/main" val="27599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fade">
                                      <p:cBhvr>
                                        <p:cTn id="10" dur="500"/>
                                        <p:tgtEl>
                                          <p:spTgt spid="1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fade">
                                      <p:cBhvr>
                                        <p:cTn id="1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4038599"/>
          </a:xfrm>
        </p:spPr>
        <p:txBody>
          <a:bodyPr/>
          <a:lstStyle/>
          <a:p>
            <a:r>
              <a:rPr lang="en-US" b="1" dirty="0" smtClean="0">
                <a:solidFill>
                  <a:schemeClr val="accent5"/>
                </a:solidFill>
              </a:rPr>
              <a:t>Mission:</a:t>
            </a:r>
            <a:r>
              <a:rPr lang="en-US" b="1" dirty="0" smtClean="0"/>
              <a:t> </a:t>
            </a:r>
            <a:r>
              <a:rPr lang="en-US" dirty="0" smtClean="0"/>
              <a:t>Deep dive into how performance of C/C++ is affected by memory.</a:t>
            </a:r>
            <a:endParaRPr lang="en-US" dirty="0"/>
          </a:p>
        </p:txBody>
      </p:sp>
    </p:spTree>
    <p:extLst>
      <p:ext uri="{BB962C8B-B14F-4D97-AF65-F5344CB8AC3E}">
        <p14:creationId xmlns:p14="http://schemas.microsoft.com/office/powerpoint/2010/main" val="28117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164703" y="1416784"/>
            <a:ext cx="3730413" cy="484447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a:lnSpc>
                <a:spcPct val="90000"/>
              </a:lnSpc>
            </a:pPr>
            <a:endParaRPr lang="en-US" sz="2040" dirty="0">
              <a:solidFill>
                <a:srgbClr val="FFFFFF"/>
              </a:solidFill>
              <a:latin typeface="Segoe UI Light"/>
              <a:ea typeface="Segoe UI" pitchFamily="34" charset="0"/>
              <a:cs typeface="Segoe UI" pitchFamily="34" charset="0"/>
            </a:endParaRPr>
          </a:p>
        </p:txBody>
      </p:sp>
      <p:sp>
        <p:nvSpPr>
          <p:cNvPr id="14" name="Rectangle 13"/>
          <p:cNvSpPr/>
          <p:nvPr/>
        </p:nvSpPr>
        <p:spPr bwMode="auto">
          <a:xfrm>
            <a:off x="4297386" y="1416784"/>
            <a:ext cx="3730413" cy="484447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a:lnSpc>
                <a:spcPct val="90000"/>
              </a:lnSpc>
            </a:pPr>
            <a:endParaRPr lang="en-US" sz="2040" dirty="0">
              <a:solidFill>
                <a:srgbClr val="FFFFFF"/>
              </a:solidFill>
              <a:latin typeface="Segoe UI Light"/>
              <a:ea typeface="Segoe UI" pitchFamily="34" charset="0"/>
              <a:cs typeface="Segoe UI" pitchFamily="34" charset="0"/>
            </a:endParaRPr>
          </a:p>
        </p:txBody>
      </p:sp>
      <p:sp>
        <p:nvSpPr>
          <p:cNvPr id="15" name="Rectangle 14"/>
          <p:cNvSpPr/>
          <p:nvPr/>
        </p:nvSpPr>
        <p:spPr bwMode="auto">
          <a:xfrm>
            <a:off x="430071" y="1416784"/>
            <a:ext cx="3730413" cy="484447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a:lnSpc>
                <a:spcPct val="90000"/>
              </a:lnSpc>
            </a:pPr>
            <a:r>
              <a:rPr lang="en-US" sz="2448">
                <a:solidFill>
                  <a:srgbClr val="FFFFFF">
                    <a:alpha val="99000"/>
                  </a:srgbClr>
                </a:solidFill>
                <a:latin typeface="Segoe UI Light"/>
                <a:ea typeface="Segoe UI" pitchFamily="34" charset="0"/>
                <a:cs typeface="Segoe UI" pitchFamily="34" charset="0"/>
              </a:rPr>
              <a:t/>
            </a:r>
            <a:br>
              <a:rPr lang="en-US" sz="2448">
                <a:solidFill>
                  <a:srgbClr val="FFFFFF">
                    <a:alpha val="99000"/>
                  </a:srgbClr>
                </a:solidFill>
                <a:latin typeface="Segoe UI Light"/>
                <a:ea typeface="Segoe UI" pitchFamily="34" charset="0"/>
                <a:cs typeface="Segoe UI" pitchFamily="34" charset="0"/>
              </a:rPr>
            </a:br>
            <a:endParaRPr lang="fi-FI" sz="2448">
              <a:solidFill>
                <a:srgbClr val="FFFFFF">
                  <a:alpha val="99000"/>
                </a:srgbClr>
              </a:solidFill>
              <a:latin typeface="Segoe UI Light"/>
              <a:ea typeface="Segoe UI" pitchFamily="34" charset="0"/>
              <a:cs typeface="Segoe UI" pitchFamily="34" charset="0"/>
            </a:endParaRPr>
          </a:p>
          <a:p>
            <a:pPr>
              <a:lnSpc>
                <a:spcPct val="90000"/>
              </a:lnSpc>
            </a:pPr>
            <a:endParaRPr lang="fi-FI" sz="2448" dirty="0">
              <a:solidFill>
                <a:srgbClr val="FFFFFF">
                  <a:alpha val="99000"/>
                </a:srgbClr>
              </a:solidFill>
              <a:latin typeface="Segoe UI Light"/>
              <a:ea typeface="Segoe UI" pitchFamily="34" charset="0"/>
              <a:cs typeface="Segoe UI" pitchFamily="34" charset="0"/>
            </a:endParaRPr>
          </a:p>
        </p:txBody>
      </p:sp>
      <p:sp>
        <p:nvSpPr>
          <p:cNvPr id="90" name="TextBox 89"/>
          <p:cNvSpPr txBox="1"/>
          <p:nvPr/>
        </p:nvSpPr>
        <p:spPr>
          <a:xfrm>
            <a:off x="571584" y="1563369"/>
            <a:ext cx="3450632" cy="3295923"/>
          </a:xfrm>
          <a:prstGeom prst="rect">
            <a:avLst/>
          </a:prstGeom>
          <a:noFill/>
        </p:spPr>
        <p:txBody>
          <a:bodyPr wrap="square" rtlCol="0">
            <a:spAutoFit/>
          </a:bodyPr>
          <a:lstStyle/>
          <a:p>
            <a:r>
              <a:rPr lang="en-US" sz="3264" b="1" dirty="0">
                <a:solidFill>
                  <a:srgbClr val="FFFFFF"/>
                </a:solidFill>
                <a:ea typeface="Segoe UI" panose="020B0502040204020203" pitchFamily="34" charset="0"/>
                <a:cs typeface="Segoe UI" panose="020B0502040204020203" pitchFamily="34" charset="0"/>
              </a:rPr>
              <a:t>What?</a:t>
            </a:r>
          </a:p>
          <a:p>
            <a:endParaRPr lang="en-US" sz="2448" b="1" dirty="0">
              <a:solidFill>
                <a:srgbClr val="FFFFFF"/>
              </a:solidFill>
              <a:ea typeface="Segoe UI" panose="020B0502040204020203" pitchFamily="34" charset="0"/>
              <a:cs typeface="Segoe UI" panose="020B0502040204020203" pitchFamily="34" charset="0"/>
            </a:endParaRPr>
          </a:p>
          <a:p>
            <a:pPr marL="291436" indent="-291436">
              <a:buFont typeface="Arial" panose="020B0604020202020204" pitchFamily="34" charset="0"/>
              <a:buChar char="•"/>
            </a:pPr>
            <a:r>
              <a:rPr lang="en-US" sz="2448" dirty="0">
                <a:solidFill>
                  <a:srgbClr val="FFFFFF"/>
                </a:solidFill>
                <a:ea typeface="Segoe UI" panose="020B0502040204020203" pitchFamily="34" charset="0"/>
                <a:cs typeface="Segoe UI" panose="020B0502040204020203" pitchFamily="34" charset="0"/>
              </a:rPr>
              <a:t>Are you interested in having an impact on the future user experiences in Visual Studio? Come help us shape the future.</a:t>
            </a:r>
          </a:p>
        </p:txBody>
      </p:sp>
      <p:sp>
        <p:nvSpPr>
          <p:cNvPr id="11" name="Rectangle 10"/>
          <p:cNvSpPr/>
          <p:nvPr/>
        </p:nvSpPr>
        <p:spPr>
          <a:xfrm>
            <a:off x="310795" y="302260"/>
            <a:ext cx="6048530" cy="798558"/>
          </a:xfrm>
          <a:prstGeom prst="rect">
            <a:avLst/>
          </a:prstGeom>
        </p:spPr>
        <p:txBody>
          <a:bodyPr wrap="none">
            <a:spAutoFit/>
          </a:bodyPr>
          <a:lstStyle/>
          <a:p>
            <a:pPr defTabSz="932279"/>
            <a:r>
              <a:rPr lang="en-US" sz="4488" dirty="0">
                <a:solidFill>
                  <a:srgbClr val="000000"/>
                </a:solidFill>
                <a:cs typeface="Segoe UI" panose="020B0502040204020203" pitchFamily="34" charset="0"/>
              </a:rPr>
              <a:t>Give us your feedback!</a:t>
            </a:r>
            <a:endParaRPr lang="en-US" sz="4080" dirty="0">
              <a:solidFill>
                <a:srgbClr val="000000"/>
              </a:solidFill>
            </a:endParaRPr>
          </a:p>
        </p:txBody>
      </p:sp>
      <p:sp>
        <p:nvSpPr>
          <p:cNvPr id="21" name="TextBox 20"/>
          <p:cNvSpPr txBox="1"/>
          <p:nvPr/>
        </p:nvSpPr>
        <p:spPr>
          <a:xfrm>
            <a:off x="4408343" y="1563370"/>
            <a:ext cx="3450632" cy="3680127"/>
          </a:xfrm>
          <a:prstGeom prst="rect">
            <a:avLst/>
          </a:prstGeom>
          <a:noFill/>
        </p:spPr>
        <p:txBody>
          <a:bodyPr wrap="square" rtlCol="0">
            <a:spAutoFit/>
          </a:bodyPr>
          <a:lstStyle/>
          <a:p>
            <a:r>
              <a:rPr lang="en-US" sz="3264" b="1" dirty="0">
                <a:solidFill>
                  <a:srgbClr val="FFFFFF"/>
                </a:solidFill>
                <a:ea typeface="Segoe UI" panose="020B0502040204020203" pitchFamily="34" charset="0"/>
                <a:cs typeface="Segoe UI" panose="020B0502040204020203" pitchFamily="34" charset="0"/>
              </a:rPr>
              <a:t>When &amp; Where?</a:t>
            </a:r>
          </a:p>
          <a:p>
            <a:endParaRPr lang="en-US" sz="2448" b="1" dirty="0">
              <a:solidFill>
                <a:srgbClr val="FFFFFF"/>
              </a:solidFill>
              <a:ea typeface="Segoe UI" panose="020B0502040204020203" pitchFamily="34" charset="0"/>
              <a:cs typeface="Segoe UI" panose="020B0502040204020203" pitchFamily="34" charset="0"/>
            </a:endParaRPr>
          </a:p>
          <a:p>
            <a:pPr marL="291436" indent="-291436">
              <a:buFont typeface="Arial" panose="020B0604020202020204" pitchFamily="34" charset="0"/>
              <a:buChar char="•"/>
            </a:pPr>
            <a:r>
              <a:rPr lang="en-US" sz="2448" dirty="0">
                <a:solidFill>
                  <a:srgbClr val="FFFFFF"/>
                </a:solidFill>
                <a:ea typeface="Segoe UI" panose="020B0502040204020203" pitchFamily="34" charset="0"/>
                <a:cs typeface="Segoe UI" panose="020B0502040204020203" pitchFamily="34" charset="0"/>
              </a:rPr>
              <a:t>Schedule a time with us </a:t>
            </a:r>
            <a:r>
              <a:rPr lang="en-US" sz="2448" dirty="0">
                <a:solidFill>
                  <a:srgbClr val="FFFFFF"/>
                </a:solidFill>
                <a:ea typeface="Segoe UI" panose="020B0502040204020203" pitchFamily="34" charset="0"/>
                <a:cs typeface="Segoe UI" panose="020B0502040204020203" pitchFamily="34" charset="0"/>
                <a:hlinkClick r:id="rId3"/>
              </a:rPr>
              <a:t>vsdr@microsoft.com</a:t>
            </a:r>
            <a:endParaRPr lang="en-US" sz="2448" dirty="0">
              <a:solidFill>
                <a:srgbClr val="FFFFFF"/>
              </a:solidFill>
              <a:ea typeface="Segoe UI" panose="020B0502040204020203" pitchFamily="34" charset="0"/>
              <a:cs typeface="Segoe UI" panose="020B0502040204020203" pitchFamily="34" charset="0"/>
            </a:endParaRPr>
          </a:p>
          <a:p>
            <a:r>
              <a:rPr lang="en-US" sz="2448" dirty="0">
                <a:solidFill>
                  <a:srgbClr val="FFFFFF"/>
                </a:solidFill>
                <a:ea typeface="Segoe UI" panose="020B0502040204020203" pitchFamily="34" charset="0"/>
                <a:cs typeface="Segoe UI" panose="020B0502040204020203" pitchFamily="34" charset="0"/>
              </a:rPr>
              <a:t> </a:t>
            </a:r>
          </a:p>
          <a:p>
            <a:pPr marL="291436" indent="-291436">
              <a:buFont typeface="Arial" panose="020B0604020202020204" pitchFamily="34" charset="0"/>
              <a:buChar char="•"/>
            </a:pPr>
            <a:r>
              <a:rPr lang="en-US" sz="2448" dirty="0">
                <a:solidFill>
                  <a:srgbClr val="FFFFFF"/>
                </a:solidFill>
                <a:ea typeface="Segoe UI" panose="020B0502040204020203" pitchFamily="34" charset="0"/>
                <a:cs typeface="Segoe UI" panose="020B0502040204020203" pitchFamily="34" charset="0"/>
              </a:rPr>
              <a:t>Room 254 South </a:t>
            </a:r>
            <a:r>
              <a:rPr lang="en-US" sz="2448" dirty="0" err="1">
                <a:solidFill>
                  <a:srgbClr val="FFFFFF"/>
                </a:solidFill>
                <a:ea typeface="Segoe UI" panose="020B0502040204020203" pitchFamily="34" charset="0"/>
                <a:cs typeface="Segoe UI" panose="020B0502040204020203" pitchFamily="34" charset="0"/>
              </a:rPr>
              <a:t>Moscone</a:t>
            </a:r>
            <a:r>
              <a:rPr lang="en-US" sz="2448" dirty="0">
                <a:solidFill>
                  <a:srgbClr val="FFFFFF"/>
                </a:solidFill>
                <a:ea typeface="Segoe UI" panose="020B0502040204020203" pitchFamily="34" charset="0"/>
                <a:cs typeface="Segoe UI" panose="020B0502040204020203" pitchFamily="34" charset="0"/>
              </a:rPr>
              <a:t>, West Mezzanine Level</a:t>
            </a:r>
          </a:p>
        </p:txBody>
      </p:sp>
      <p:sp>
        <p:nvSpPr>
          <p:cNvPr id="22" name="TextBox 21"/>
          <p:cNvSpPr txBox="1"/>
          <p:nvPr/>
        </p:nvSpPr>
        <p:spPr>
          <a:xfrm>
            <a:off x="8304593" y="1563370"/>
            <a:ext cx="3450632" cy="4064333"/>
          </a:xfrm>
          <a:prstGeom prst="rect">
            <a:avLst/>
          </a:prstGeom>
          <a:noFill/>
        </p:spPr>
        <p:txBody>
          <a:bodyPr wrap="square" rtlCol="0">
            <a:spAutoFit/>
          </a:bodyPr>
          <a:lstStyle/>
          <a:p>
            <a:r>
              <a:rPr lang="en-US" sz="3264" b="1" dirty="0">
                <a:solidFill>
                  <a:srgbClr val="FFFFFF"/>
                </a:solidFill>
                <a:ea typeface="Segoe UI" panose="020B0502040204020203" pitchFamily="34" charset="0"/>
                <a:cs typeface="Segoe UI" panose="020B0502040204020203" pitchFamily="34" charset="0"/>
              </a:rPr>
              <a:t>Why?</a:t>
            </a:r>
          </a:p>
          <a:p>
            <a:endParaRPr lang="en-US" sz="2448" b="1" dirty="0">
              <a:solidFill>
                <a:srgbClr val="FFFFFF"/>
              </a:solidFill>
              <a:ea typeface="Segoe UI" panose="020B0502040204020203" pitchFamily="34" charset="0"/>
              <a:cs typeface="Segoe UI" panose="020B0502040204020203" pitchFamily="34" charset="0"/>
            </a:endParaRPr>
          </a:p>
          <a:p>
            <a:pPr marL="291436" indent="-291436">
              <a:buFont typeface="Arial" panose="020B0604020202020204" pitchFamily="34" charset="0"/>
              <a:buChar char="•"/>
            </a:pPr>
            <a:r>
              <a:rPr lang="en-US" sz="2448" dirty="0">
                <a:solidFill>
                  <a:srgbClr val="FFFFFF"/>
                </a:solidFill>
                <a:ea typeface="Segoe UI" panose="020B0502040204020203" pitchFamily="34" charset="0"/>
                <a:cs typeface="Segoe UI" panose="020B0502040204020203" pitchFamily="34" charset="0"/>
              </a:rPr>
              <a:t>Your input and feedback will influence future Microsoft Visual Studio tools</a:t>
            </a:r>
          </a:p>
          <a:p>
            <a:endParaRPr lang="en-US" sz="2448" dirty="0">
              <a:solidFill>
                <a:srgbClr val="FFFFFF"/>
              </a:solidFill>
              <a:ea typeface="Segoe UI" panose="020B0502040204020203" pitchFamily="34" charset="0"/>
              <a:cs typeface="Segoe UI" panose="020B0502040204020203" pitchFamily="34" charset="0"/>
            </a:endParaRPr>
          </a:p>
          <a:p>
            <a:endParaRPr lang="en-US" sz="2448" b="1" dirty="0">
              <a:solidFill>
                <a:srgbClr val="FFFFFF"/>
              </a:solidFill>
              <a:ea typeface="Segoe UI" panose="020B0502040204020203" pitchFamily="34" charset="0"/>
              <a:cs typeface="Segoe UI" panose="020B0502040204020203" pitchFamily="34" charset="0"/>
            </a:endParaRPr>
          </a:p>
          <a:p>
            <a:endParaRPr lang="en-US" sz="2448" b="1" dirty="0">
              <a:solidFill>
                <a:srgbClr val="FFFFFF"/>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341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bwMode="auto">
          <a:xfrm>
            <a:off x="4759570" y="1735016"/>
            <a:ext cx="4736122" cy="4736122"/>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Isosceles Triangle 11"/>
          <p:cNvSpPr/>
          <p:nvPr/>
        </p:nvSpPr>
        <p:spPr bwMode="auto">
          <a:xfrm rot="5400000">
            <a:off x="7589748" y="3663852"/>
            <a:ext cx="4554072" cy="896294"/>
          </a:xfrm>
          <a:prstGeom prst="triangle">
            <a:avLst/>
          </a:prstGeom>
          <a:gradFill flip="none" rotWithShape="1">
            <a:gsLst>
              <a:gs pos="0">
                <a:schemeClr val="bg2"/>
              </a:gs>
              <a:gs pos="100000">
                <a:schemeClr val="bg2">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gradFill>
                  <a:gsLst>
                    <a:gs pos="42478">
                      <a:schemeClr val="bg1"/>
                    </a:gs>
                    <a:gs pos="83000">
                      <a:schemeClr val="bg1"/>
                    </a:gs>
                  </a:gsLst>
                  <a:lin ang="5400000" scaled="1"/>
                </a:gradFill>
              </a:rPr>
              <a:t>Evaluate this session</a:t>
            </a:r>
            <a:endParaRPr lang="en-US" dirty="0">
              <a:gradFill>
                <a:gsLst>
                  <a:gs pos="42478">
                    <a:schemeClr val="bg1"/>
                  </a:gs>
                  <a:gs pos="83000">
                    <a:schemeClr val="bg1"/>
                  </a:gs>
                </a:gsLst>
                <a:lin ang="5400000" scaled="1"/>
              </a:gradFill>
            </a:endParaRPr>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42478">
                      <a:schemeClr val="bg1"/>
                    </a:gs>
                    <a:gs pos="83000">
                      <a:schemeClr val="bg1"/>
                    </a:gs>
                  </a:gsLst>
                  <a:lin ang="5400000" scaled="1"/>
                </a:gradFill>
                <a:latin typeface="+mn-lt"/>
              </a:rPr>
              <a:t>Scan this QR code</a:t>
            </a:r>
            <a:r>
              <a:rPr lang="en-US" b="1" dirty="0">
                <a:gradFill>
                  <a:gsLst>
                    <a:gs pos="42478">
                      <a:schemeClr val="bg1"/>
                    </a:gs>
                    <a:gs pos="83000">
                      <a:schemeClr val="bg1"/>
                    </a:gs>
                  </a:gsLst>
                  <a:lin ang="5400000" scaled="1"/>
                </a:gradFill>
              </a:rPr>
              <a:t> </a:t>
            </a:r>
            <a:r>
              <a:rPr lang="en-US" dirty="0">
                <a:gradFill>
                  <a:gsLst>
                    <a:gs pos="42478">
                      <a:schemeClr val="bg1"/>
                    </a:gs>
                    <a:gs pos="83000">
                      <a:schemeClr val="bg1"/>
                    </a:gs>
                  </a:gsLst>
                  <a:lin ang="5400000" scaled="1"/>
                </a:gradFill>
              </a:rPr>
              <a:t>to evaluate this session and be automatically entered in a </a:t>
            </a:r>
            <a:r>
              <a:rPr lang="en-US" dirty="0" smtClean="0">
                <a:gradFill>
                  <a:gsLst>
                    <a:gs pos="42478">
                      <a:schemeClr val="bg1"/>
                    </a:gs>
                    <a:gs pos="83000">
                      <a:schemeClr val="bg1"/>
                    </a:gs>
                  </a:gsLst>
                  <a:lin ang="5400000" scaled="1"/>
                </a:gradFill>
              </a:rPr>
              <a:t>drawing </a:t>
            </a:r>
            <a:r>
              <a:rPr lang="en-US" dirty="0">
                <a:gradFill>
                  <a:gsLst>
                    <a:gs pos="42478">
                      <a:schemeClr val="bg1"/>
                    </a:gs>
                    <a:gs pos="83000">
                      <a:schemeClr val="bg1"/>
                    </a:gs>
                  </a:gsLst>
                  <a:lin ang="5400000" scaled="1"/>
                </a:gradFill>
              </a:rPr>
              <a:t>to </a:t>
            </a:r>
            <a:r>
              <a:rPr lang="en-US" dirty="0" smtClean="0">
                <a:gradFill>
                  <a:gsLst>
                    <a:gs pos="42478">
                      <a:schemeClr val="bg1"/>
                    </a:gs>
                    <a:gs pos="83000">
                      <a:schemeClr val="bg1"/>
                    </a:gs>
                  </a:gsLst>
                  <a:lin ang="5400000" scaled="1"/>
                </a:gradFill>
              </a:rPr>
              <a:t>win </a:t>
            </a:r>
            <a:r>
              <a:rPr lang="en-US" dirty="0">
                <a:gradFill>
                  <a:gsLst>
                    <a:gs pos="42478">
                      <a:schemeClr val="bg1"/>
                    </a:gs>
                    <a:gs pos="83000">
                      <a:schemeClr val="bg1"/>
                    </a:gs>
                  </a:gsLst>
                  <a:lin ang="5400000" scaled="1"/>
                </a:gradFill>
              </a:rPr>
              <a:t>a </a:t>
            </a:r>
            <a:r>
              <a:rPr lang="en-US" dirty="0" smtClean="0">
                <a:gradFill>
                  <a:gsLst>
                    <a:gs pos="42478">
                      <a:schemeClr val="bg1"/>
                    </a:gs>
                    <a:gs pos="83000">
                      <a:schemeClr val="bg1"/>
                    </a:gs>
                  </a:gsLst>
                  <a:lin ang="5400000" scaled="1"/>
                </a:gradFill>
              </a:rPr>
              <a:t>prize!</a:t>
            </a:r>
            <a:endParaRPr lang="en-US" b="1" dirty="0">
              <a:gradFill>
                <a:gsLst>
                  <a:gs pos="42478">
                    <a:schemeClr val="bg1"/>
                  </a:gs>
                  <a:gs pos="83000">
                    <a:schemeClr val="bg1"/>
                  </a:gs>
                </a:gsLst>
                <a:lin ang="5400000" scaled="1"/>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1631" y="1817077"/>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90828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4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80245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Omit frame pointers: </a:t>
            </a:r>
            <a:r>
              <a:rPr lang="en-US" dirty="0" smtClean="0"/>
              <a:t>/</a:t>
            </a:r>
            <a:r>
              <a:rPr lang="en-US" dirty="0" err="1"/>
              <a:t>O</a:t>
            </a:r>
            <a:r>
              <a:rPr lang="en-US" dirty="0" err="1" smtClean="0"/>
              <a:t>y</a:t>
            </a:r>
            <a:endParaRPr lang="en-US" dirty="0">
              <a:solidFill>
                <a:schemeClr val="tx1"/>
              </a:solidFill>
            </a:endParaRPr>
          </a:p>
        </p:txBody>
      </p:sp>
      <p:sp>
        <p:nvSpPr>
          <p:cNvPr id="2" name="Text Placeholder 1"/>
          <p:cNvSpPr>
            <a:spLocks noGrp="1"/>
          </p:cNvSpPr>
          <p:nvPr>
            <p:ph type="body" sz="quarter" idx="10"/>
          </p:nvPr>
        </p:nvSpPr>
        <p:spPr/>
        <p:txBody>
          <a:bodyPr/>
          <a:lstStyle/>
          <a:p>
            <a:r>
              <a:rPr lang="en-US" dirty="0" smtClean="0"/>
              <a:t>X86 (32-bit) only</a:t>
            </a:r>
          </a:p>
          <a:p>
            <a:r>
              <a:rPr lang="en-US" dirty="0" smtClean="0"/>
              <a:t>Try not to construct stack frames</a:t>
            </a:r>
          </a:p>
          <a:p>
            <a:r>
              <a:rPr lang="en-US" dirty="0" smtClean="0"/>
              <a:t>Frees up ‘</a:t>
            </a:r>
            <a:r>
              <a:rPr lang="en-US" dirty="0" err="1" smtClean="0"/>
              <a:t>ebp</a:t>
            </a:r>
            <a:r>
              <a:rPr lang="en-US" dirty="0" smtClean="0"/>
              <a:t>’ as a general purpose register</a:t>
            </a:r>
          </a:p>
          <a:p>
            <a:r>
              <a:rPr lang="en-US" dirty="0"/>
              <a:t>Off by </a:t>
            </a:r>
            <a:r>
              <a:rPr lang="en-US" dirty="0" smtClean="0"/>
              <a:t>default – debugging considerations</a:t>
            </a:r>
          </a:p>
          <a:p>
            <a:endParaRPr lang="en-US" dirty="0"/>
          </a:p>
        </p:txBody>
      </p:sp>
    </p:spTree>
    <p:extLst>
      <p:ext uri="{BB962C8B-B14F-4D97-AF65-F5344CB8AC3E}">
        <p14:creationId xmlns:p14="http://schemas.microsoft.com/office/powerpoint/2010/main" val="356245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Whole program optimizations: /GL</a:t>
            </a:r>
            <a:endParaRPr lang="en-US" dirty="0">
              <a:solidFill>
                <a:schemeClr val="tx1"/>
              </a:solidFill>
            </a:endParaRPr>
          </a:p>
        </p:txBody>
      </p:sp>
      <p:sp>
        <p:nvSpPr>
          <p:cNvPr id="2" name="Text Placeholder 1"/>
          <p:cNvSpPr>
            <a:spLocks noGrp="1"/>
          </p:cNvSpPr>
          <p:nvPr>
            <p:ph type="body" sz="quarter" idx="10"/>
          </p:nvPr>
        </p:nvSpPr>
        <p:spPr/>
        <p:txBody>
          <a:bodyPr/>
          <a:lstStyle/>
          <a:p>
            <a:r>
              <a:rPr lang="en-US" dirty="0" smtClean="0"/>
              <a:t>On by default</a:t>
            </a:r>
          </a:p>
          <a:p>
            <a:r>
              <a:rPr lang="en-US" dirty="0" smtClean="0"/>
              <a:t>Gives compiler whole program view</a:t>
            </a:r>
          </a:p>
          <a:p>
            <a:r>
              <a:rPr lang="en-US" dirty="0"/>
              <a:t>	</a:t>
            </a:r>
            <a:r>
              <a:rPr lang="en-US" dirty="0" smtClean="0"/>
              <a:t>Cross module </a:t>
            </a:r>
            <a:r>
              <a:rPr lang="en-US" dirty="0" err="1" smtClean="0"/>
              <a:t>inlining</a:t>
            </a:r>
            <a:endParaRPr lang="en-US" dirty="0" smtClean="0"/>
          </a:p>
          <a:p>
            <a:r>
              <a:rPr lang="en-US" dirty="0"/>
              <a:t>	</a:t>
            </a:r>
            <a:r>
              <a:rPr lang="en-US" dirty="0" smtClean="0"/>
              <a:t>Track register usage across functions</a:t>
            </a:r>
          </a:p>
          <a:p>
            <a:r>
              <a:rPr lang="en-US" dirty="0"/>
              <a:t>	</a:t>
            </a:r>
            <a:r>
              <a:rPr lang="en-US" dirty="0" smtClean="0"/>
              <a:t>Track memory usage across functions</a:t>
            </a:r>
          </a:p>
          <a:p>
            <a:r>
              <a:rPr lang="en-US" dirty="0"/>
              <a:t>	</a:t>
            </a:r>
            <a:endParaRPr lang="en-US" dirty="0" smtClean="0"/>
          </a:p>
          <a:p>
            <a:endParaRPr lang="en-US" dirty="0"/>
          </a:p>
        </p:txBody>
      </p:sp>
    </p:spTree>
    <p:extLst>
      <p:ext uri="{BB962C8B-B14F-4D97-AF65-F5344CB8AC3E}">
        <p14:creationId xmlns:p14="http://schemas.microsoft.com/office/powerpoint/2010/main" val="47802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Floating point model: /</a:t>
            </a:r>
            <a:r>
              <a:rPr lang="en-US" dirty="0" err="1" smtClean="0"/>
              <a:t>fp:fast</a:t>
            </a:r>
            <a:endParaRPr lang="en-US" dirty="0">
              <a:solidFill>
                <a:schemeClr val="tx1"/>
              </a:solidFill>
            </a:endParaRPr>
          </a:p>
        </p:txBody>
      </p:sp>
      <p:sp>
        <p:nvSpPr>
          <p:cNvPr id="2" name="Text Placeholder 1"/>
          <p:cNvSpPr>
            <a:spLocks noGrp="1"/>
          </p:cNvSpPr>
          <p:nvPr>
            <p:ph type="body" sz="quarter" idx="10"/>
          </p:nvPr>
        </p:nvSpPr>
        <p:spPr/>
        <p:txBody>
          <a:bodyPr/>
          <a:lstStyle/>
          <a:p>
            <a:r>
              <a:rPr lang="en-US" dirty="0" smtClean="0"/>
              <a:t>/</a:t>
            </a:r>
            <a:r>
              <a:rPr lang="en-US" dirty="0" err="1" smtClean="0"/>
              <a:t>fp:precise</a:t>
            </a:r>
            <a:r>
              <a:rPr lang="en-US" dirty="0" smtClean="0"/>
              <a:t> (not /</a:t>
            </a:r>
            <a:r>
              <a:rPr lang="en-US" dirty="0" err="1" smtClean="0"/>
              <a:t>fp:fast</a:t>
            </a:r>
            <a:r>
              <a:rPr lang="en-US" dirty="0" smtClean="0"/>
              <a:t>!) on by default</a:t>
            </a:r>
          </a:p>
          <a:p>
            <a:r>
              <a:rPr lang="en-US" dirty="0" smtClean="0"/>
              <a:t>Allows for:</a:t>
            </a:r>
          </a:p>
          <a:p>
            <a:r>
              <a:rPr lang="en-US" dirty="0"/>
              <a:t>	</a:t>
            </a:r>
            <a:r>
              <a:rPr lang="en-US" dirty="0" smtClean="0"/>
              <a:t>Algebraic transformations</a:t>
            </a:r>
          </a:p>
          <a:p>
            <a:r>
              <a:rPr lang="en-US" dirty="0"/>
              <a:t>	</a:t>
            </a:r>
            <a:r>
              <a:rPr lang="en-US" dirty="0" smtClean="0"/>
              <a:t>Rounding </a:t>
            </a:r>
            <a:r>
              <a:rPr lang="en-US" dirty="0" err="1" smtClean="0"/>
              <a:t>simpifications</a:t>
            </a:r>
            <a:endParaRPr lang="en-US" dirty="0" smtClean="0"/>
          </a:p>
          <a:p>
            <a:r>
              <a:rPr lang="en-US" dirty="0"/>
              <a:t>	</a:t>
            </a:r>
            <a:r>
              <a:rPr lang="en-US" dirty="0" smtClean="0"/>
              <a:t>Re-ordering of </a:t>
            </a:r>
            <a:r>
              <a:rPr lang="en-US" dirty="0" err="1" smtClean="0"/>
              <a:t>fp</a:t>
            </a:r>
            <a:r>
              <a:rPr lang="en-US" dirty="0" smtClean="0"/>
              <a:t> expressions</a:t>
            </a:r>
          </a:p>
          <a:p>
            <a:endParaRPr lang="en-US" dirty="0" smtClean="0"/>
          </a:p>
          <a:p>
            <a:r>
              <a:rPr lang="en-US" dirty="0"/>
              <a:t>	</a:t>
            </a:r>
            <a:endParaRPr lang="en-US" dirty="0" smtClean="0"/>
          </a:p>
          <a:p>
            <a:r>
              <a:rPr lang="en-US" dirty="0"/>
              <a:t>	</a:t>
            </a:r>
            <a:endParaRPr lang="en-US" dirty="0" smtClean="0"/>
          </a:p>
          <a:p>
            <a:endParaRPr lang="en-US" dirty="0"/>
          </a:p>
        </p:txBody>
      </p:sp>
    </p:spTree>
    <p:extLst>
      <p:ext uri="{BB962C8B-B14F-4D97-AF65-F5344CB8AC3E}">
        <p14:creationId xmlns:p14="http://schemas.microsoft.com/office/powerpoint/2010/main" val="301761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Automatic </a:t>
            </a:r>
            <a:r>
              <a:rPr lang="en-US" dirty="0" err="1" smtClean="0"/>
              <a:t>vectorization</a:t>
            </a:r>
            <a:endParaRPr lang="en-US" dirty="0">
              <a:solidFill>
                <a:schemeClr val="tx1"/>
              </a:solidFill>
            </a:endParaRPr>
          </a:p>
        </p:txBody>
      </p:sp>
      <p:sp>
        <p:nvSpPr>
          <p:cNvPr id="2" name="Text Placeholder 1"/>
          <p:cNvSpPr>
            <a:spLocks noGrp="1"/>
          </p:cNvSpPr>
          <p:nvPr>
            <p:ph type="body" sz="quarter" idx="10"/>
          </p:nvPr>
        </p:nvSpPr>
        <p:spPr/>
        <p:txBody>
          <a:bodyPr/>
          <a:lstStyle/>
          <a:p>
            <a:r>
              <a:rPr lang="en-US" dirty="0" smtClean="0"/>
              <a:t>On by default with /O2</a:t>
            </a:r>
          </a:p>
          <a:p>
            <a:r>
              <a:rPr lang="en-US" dirty="0"/>
              <a:t>T</a:t>
            </a:r>
            <a:r>
              <a:rPr lang="en-US" dirty="0" smtClean="0"/>
              <a:t>argeting SSE2 (x86, x64), NEON (ARM) instruction sets</a:t>
            </a:r>
          </a:p>
          <a:p>
            <a:r>
              <a:rPr lang="en-US" dirty="0" smtClean="0"/>
              <a:t>Reporting switches: /Qvec-report:1 or /Qvec-report:2</a:t>
            </a:r>
          </a:p>
          <a:p>
            <a:r>
              <a:rPr lang="en-US" dirty="0"/>
              <a:t>Benefits from /</a:t>
            </a:r>
            <a:r>
              <a:rPr lang="en-US" dirty="0" err="1"/>
              <a:t>fp:fast</a:t>
            </a:r>
            <a:endParaRPr lang="en-US" dirty="0"/>
          </a:p>
          <a:p>
            <a:r>
              <a:rPr lang="en-US" dirty="0" smtClean="0"/>
              <a:t>Blog posts, cookbook: </a:t>
            </a:r>
            <a:r>
              <a:rPr lang="en-US" dirty="0">
                <a:hlinkClick r:id="rId2"/>
              </a:rPr>
              <a:t>http://</a:t>
            </a:r>
            <a:r>
              <a:rPr lang="en-US" dirty="0" smtClean="0">
                <a:hlinkClick r:id="rId2"/>
              </a:rPr>
              <a:t>blogs.msdn.com/b/nativeconcurrency</a:t>
            </a:r>
            <a:r>
              <a:rPr lang="en-US" dirty="0" smtClean="0"/>
              <a:t> </a:t>
            </a:r>
          </a:p>
          <a:p>
            <a:endParaRPr lang="en-US" dirty="0" smtClean="0"/>
          </a:p>
          <a:p>
            <a:endParaRPr lang="en-US" dirty="0"/>
          </a:p>
        </p:txBody>
      </p:sp>
    </p:spTree>
    <p:extLst>
      <p:ext uri="{BB962C8B-B14F-4D97-AF65-F5344CB8AC3E}">
        <p14:creationId xmlns:p14="http://schemas.microsoft.com/office/powerpoint/2010/main" val="585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a:xfrm>
            <a:off x="274637" y="264721"/>
            <a:ext cx="2743200" cy="5594741"/>
          </a:xfrm>
        </p:spPr>
        <p:txBody>
          <a:bodyPr/>
          <a:lstStyle/>
          <a:p>
            <a:r>
              <a:rPr lang="en-US" dirty="0" smtClean="0"/>
              <a:t>Branch Prediction Optimizations</a:t>
            </a:r>
            <a:endParaRPr lang="en-US" dirty="0"/>
          </a:p>
        </p:txBody>
      </p:sp>
      <p:pic>
        <p:nvPicPr>
          <p:cNvPr id="5" name="Picture 4"/>
          <p:cNvPicPr>
            <a:picLocks noChangeAspect="1"/>
          </p:cNvPicPr>
          <p:nvPr/>
        </p:nvPicPr>
        <p:blipFill rotWithShape="1">
          <a:blip r:embed="rId2"/>
          <a:srcRect l="21561" t="7049" r="13011" b="11817"/>
          <a:stretch/>
        </p:blipFill>
        <p:spPr>
          <a:xfrm>
            <a:off x="3094037" y="677862"/>
            <a:ext cx="8291083" cy="5783263"/>
          </a:xfrm>
          <a:prstGeom prst="rect">
            <a:avLst/>
          </a:prstGeom>
        </p:spPr>
      </p:pic>
      <p:sp>
        <p:nvSpPr>
          <p:cNvPr id="6" name="Rectangle 5"/>
          <p:cNvSpPr/>
          <p:nvPr/>
        </p:nvSpPr>
        <p:spPr bwMode="auto">
          <a:xfrm>
            <a:off x="3322637" y="1135062"/>
            <a:ext cx="3804068" cy="609600"/>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459078" y="2125662"/>
            <a:ext cx="2895600" cy="1200329"/>
          </a:xfrm>
          <a:prstGeom prst="rect">
            <a:avLst/>
          </a:prstGeom>
        </p:spPr>
        <p:txBody>
          <a:bodyPr wrap="square">
            <a:spAutoFit/>
          </a:bodyPr>
          <a:lstStyle/>
          <a:p>
            <a:r>
              <a:rPr lang="en-US" sz="2400" dirty="0" err="1" smtClean="0">
                <a:solidFill>
                  <a:srgbClr val="FF8C00"/>
                </a:solidFill>
                <a:highlight>
                  <a:srgbClr val="FFFFFF"/>
                </a:highlight>
                <a:cs typeface="Consolas" pitchFamily="49" charset="0"/>
              </a:rPr>
              <a:t>Misprediction</a:t>
            </a:r>
            <a:r>
              <a:rPr lang="en-US" sz="2400" dirty="0" smtClean="0">
                <a:solidFill>
                  <a:srgbClr val="FF8C00"/>
                </a:solidFill>
                <a:highlight>
                  <a:srgbClr val="FFFFFF"/>
                </a:highlight>
                <a:cs typeface="Consolas" pitchFamily="49" charset="0"/>
              </a:rPr>
              <a:t> cost is 14 cycles on Sandy Bridge</a:t>
            </a:r>
          </a:p>
        </p:txBody>
      </p:sp>
      <p:sp>
        <p:nvSpPr>
          <p:cNvPr id="8" name="Down Arrow 7"/>
          <p:cNvSpPr/>
          <p:nvPr/>
        </p:nvSpPr>
        <p:spPr bwMode="auto">
          <a:xfrm rot="15264840">
            <a:off x="2354408" y="918302"/>
            <a:ext cx="304800" cy="1371600"/>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5370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75036" y="298450"/>
            <a:ext cx="8686801" cy="2513012"/>
          </a:xfrm>
        </p:spPr>
        <p:txBody>
          <a:bodyPr/>
          <a:lstStyle/>
          <a:p>
            <a:r>
              <a:rPr lang="en-US" sz="2400" dirty="0">
                <a:solidFill>
                  <a:srgbClr val="0000FF"/>
                </a:solidFill>
                <a:highlight>
                  <a:srgbClr val="FFFFFF"/>
                </a:highlight>
                <a:latin typeface="Consolas" panose="020B0609020204030204" pitchFamily="49" charset="0"/>
              </a:rPr>
              <a:t>class</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Vehicle {</a:t>
            </a:r>
          </a:p>
          <a:p>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0000FF"/>
                </a:solidFill>
                <a:highlight>
                  <a:srgbClr val="FFFFFF"/>
                </a:highlight>
                <a:latin typeface="Consolas" panose="020B0609020204030204" pitchFamily="49" charset="0"/>
              </a:rPr>
              <a:t>virtual</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Drive(</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miles) { ... </a:t>
            </a:r>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a:p>
            <a:r>
              <a:rPr lang="en-US" sz="2400" dirty="0">
                <a:solidFill>
                  <a:srgbClr val="0000FF"/>
                </a:solidFill>
                <a:highlight>
                  <a:srgbClr val="FFFFFF"/>
                </a:highlight>
                <a:latin typeface="Consolas" panose="020B0609020204030204" pitchFamily="49" charset="0"/>
              </a:rPr>
              <a:t>class</a:t>
            </a:r>
            <a:r>
              <a:rPr lang="en-US" sz="2400" dirty="0">
                <a:solidFill>
                  <a:srgbClr val="000000"/>
                </a:solidFill>
                <a:highlight>
                  <a:srgbClr val="FFFFFF"/>
                </a:highlight>
                <a:latin typeface="Consolas" panose="020B0609020204030204" pitchFamily="49" charset="0"/>
              </a:rPr>
              <a:t> Car : </a:t>
            </a:r>
            <a:r>
              <a:rPr lang="en-US" sz="2400" dirty="0">
                <a:solidFill>
                  <a:srgbClr val="0000FF"/>
                </a:solidFill>
                <a:highlight>
                  <a:srgbClr val="FFFFFF"/>
                </a:highlight>
                <a:latin typeface="Consolas" panose="020B0609020204030204" pitchFamily="49" charset="0"/>
              </a:rPr>
              <a:t>public</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Vehicle {</a:t>
            </a:r>
            <a:endParaRPr lang="en-US" sz="2400" dirty="0">
              <a:solidFill>
                <a:srgbClr val="000000"/>
              </a:solidFill>
              <a:highlight>
                <a:srgbClr val="FFFFFF"/>
              </a:highlight>
              <a:latin typeface="Consolas" panose="020B0609020204030204" pitchFamily="49" charset="0"/>
            </a:endParaRP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Drive(</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miles) { ... </a:t>
            </a:r>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a:p>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test(Vehicle *v) {</a:t>
            </a:r>
          </a:p>
          <a:p>
            <a:r>
              <a:rPr lang="en-US" sz="2400" dirty="0">
                <a:solidFill>
                  <a:srgbClr val="000000"/>
                </a:solidFill>
                <a:highlight>
                  <a:srgbClr val="FFFFFF"/>
                </a:highlight>
                <a:latin typeface="Consolas" panose="020B0609020204030204" pitchFamily="49" charset="0"/>
              </a:rPr>
              <a:t>   v-&gt;Drive(10);</a:t>
            </a:r>
          </a:p>
          <a:p>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p:txBody>
      </p:sp>
      <p:sp>
        <p:nvSpPr>
          <p:cNvPr id="4" name="Content Placeholder 3"/>
          <p:cNvSpPr>
            <a:spLocks noGrp="1"/>
          </p:cNvSpPr>
          <p:nvPr>
            <p:ph type="body" sz="quarter" idx="11"/>
          </p:nvPr>
        </p:nvSpPr>
        <p:spPr>
          <a:xfrm>
            <a:off x="274636" y="264721"/>
            <a:ext cx="2959197" cy="5029181"/>
          </a:xfrm>
        </p:spPr>
        <p:txBody>
          <a:bodyPr/>
          <a:lstStyle/>
          <a:p>
            <a:r>
              <a:rPr lang="en-US" b="1" dirty="0" err="1" smtClean="0"/>
              <a:t>Devirtualization</a:t>
            </a:r>
            <a:endParaRPr lang="en-US" b="1" dirty="0" smtClean="0"/>
          </a:p>
        </p:txBody>
      </p:sp>
      <p:sp>
        <p:nvSpPr>
          <p:cNvPr id="10" name="Text Placeholder 1"/>
          <p:cNvSpPr txBox="1">
            <a:spLocks/>
          </p:cNvSpPr>
          <p:nvPr/>
        </p:nvSpPr>
        <p:spPr>
          <a:xfrm>
            <a:off x="579437" y="4564062"/>
            <a:ext cx="4763200" cy="1905000"/>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100000">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100000">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100000">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100000">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100000">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dirty="0" err="1" smtClean="0">
                <a:solidFill>
                  <a:srgbClr val="000000"/>
                </a:solidFill>
                <a:highlight>
                  <a:srgbClr val="FFFFFF"/>
                </a:highlight>
                <a:latin typeface="Consolas" panose="020B0609020204030204" pitchFamily="49" charset="0"/>
              </a:rPr>
              <a:t>mov</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eax</a:t>
            </a:r>
            <a:r>
              <a:rPr lang="en-US" sz="2400" dirty="0">
                <a:solidFill>
                  <a:srgbClr val="000000"/>
                </a:solidFill>
                <a:highlight>
                  <a:srgbClr val="FFFFFF"/>
                </a:highlight>
                <a:latin typeface="Consolas" panose="020B0609020204030204" pitchFamily="49" charset="0"/>
              </a:rPr>
              <a:t>, DWORD PTR [</a:t>
            </a:r>
            <a:r>
              <a:rPr lang="en-US" sz="2400" dirty="0" err="1">
                <a:solidFill>
                  <a:srgbClr val="000000"/>
                </a:solidFill>
                <a:highlight>
                  <a:srgbClr val="FFFFFF"/>
                </a:highlight>
                <a:latin typeface="Consolas" panose="020B0609020204030204" pitchFamily="49" charset="0"/>
              </a:rPr>
              <a:t>ecx</a:t>
            </a:r>
            <a:r>
              <a:rPr lang="en-US" sz="2400" dirty="0">
                <a:solidFill>
                  <a:srgbClr val="000000"/>
                </a:solidFill>
                <a:highlight>
                  <a:srgbClr val="FFFFFF"/>
                </a:highlight>
                <a:latin typeface="Consolas" panose="020B0609020204030204" pitchFamily="49" charset="0"/>
              </a:rPr>
              <a:t>]</a:t>
            </a:r>
          </a:p>
          <a:p>
            <a:pPr>
              <a:spcBef>
                <a:spcPts val="0"/>
              </a:spcBef>
            </a:pPr>
            <a:r>
              <a:rPr lang="en-US" sz="2400" dirty="0" smtClean="0">
                <a:solidFill>
                  <a:srgbClr val="000000"/>
                </a:solidFill>
                <a:highlight>
                  <a:srgbClr val="FFFFFF"/>
                </a:highlight>
                <a:latin typeface="Consolas" panose="020B0609020204030204" pitchFamily="49" charset="0"/>
              </a:rPr>
              <a:t>push</a:t>
            </a:r>
            <a:r>
              <a:rPr lang="en-US" sz="2400" dirty="0">
                <a:solidFill>
                  <a:srgbClr val="000000"/>
                </a:solidFill>
                <a:highlight>
                  <a:srgbClr val="FFFFFF"/>
                </a:highlight>
                <a:latin typeface="Consolas" panose="020B0609020204030204" pitchFamily="49" charset="0"/>
              </a:rPr>
              <a:t>	10</a:t>
            </a:r>
          </a:p>
          <a:p>
            <a:pPr>
              <a:spcBef>
                <a:spcPts val="0"/>
              </a:spcBef>
            </a:pPr>
            <a:r>
              <a:rPr lang="en-US" sz="2400" dirty="0" smtClean="0">
                <a:solidFill>
                  <a:srgbClr val="000000"/>
                </a:solidFill>
                <a:highlight>
                  <a:srgbClr val="FFFFFF"/>
                </a:highlight>
                <a:latin typeface="Consolas" panose="020B0609020204030204" pitchFamily="49" charset="0"/>
              </a:rPr>
              <a:t>call</a:t>
            </a:r>
            <a:r>
              <a:rPr lang="en-US" sz="2400" dirty="0">
                <a:solidFill>
                  <a:srgbClr val="000000"/>
                </a:solidFill>
                <a:highlight>
                  <a:srgbClr val="FFFFFF"/>
                </a:highlight>
                <a:latin typeface="Consolas" panose="020B0609020204030204" pitchFamily="49" charset="0"/>
              </a:rPr>
              <a:t>	DWORD PTR [</a:t>
            </a:r>
            <a:r>
              <a:rPr lang="en-US" sz="2400" dirty="0" err="1">
                <a:solidFill>
                  <a:srgbClr val="000000"/>
                </a:solidFill>
                <a:highlight>
                  <a:srgbClr val="FFFFFF"/>
                </a:highlight>
                <a:latin typeface="Consolas" panose="020B0609020204030204" pitchFamily="49" charset="0"/>
              </a:rPr>
              <a:t>eax</a:t>
            </a:r>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p:txBody>
      </p:sp>
      <p:sp>
        <p:nvSpPr>
          <p:cNvPr id="11" name="Text Placeholder 1"/>
          <p:cNvSpPr txBox="1">
            <a:spLocks/>
          </p:cNvSpPr>
          <p:nvPr/>
        </p:nvSpPr>
        <p:spPr>
          <a:xfrm>
            <a:off x="6675437" y="4792662"/>
            <a:ext cx="5410201" cy="1447800"/>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100000">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100000">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100000">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100000">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100000">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dirty="0" smtClean="0">
                <a:solidFill>
                  <a:srgbClr val="000000"/>
                </a:solidFill>
                <a:highlight>
                  <a:srgbClr val="FFFFFF"/>
                </a:highlight>
                <a:latin typeface="Consolas" panose="020B0609020204030204" pitchFamily="49" charset="0"/>
              </a:rPr>
              <a:t>push</a:t>
            </a:r>
            <a:r>
              <a:rPr lang="en-US" sz="2400" dirty="0">
                <a:solidFill>
                  <a:srgbClr val="000000"/>
                </a:solidFill>
                <a:highlight>
                  <a:srgbClr val="FFFFFF"/>
                </a:highlight>
                <a:latin typeface="Consolas" panose="020B0609020204030204" pitchFamily="49" charset="0"/>
              </a:rPr>
              <a:t>	10</a:t>
            </a:r>
          </a:p>
          <a:p>
            <a:pPr>
              <a:spcBef>
                <a:spcPts val="0"/>
              </a:spcBef>
            </a:pPr>
            <a:r>
              <a:rPr lang="en-US" sz="2400" dirty="0" smtClean="0">
                <a:solidFill>
                  <a:srgbClr val="000000"/>
                </a:solidFill>
                <a:highlight>
                  <a:srgbClr val="FFFFFF"/>
                </a:highlight>
                <a:latin typeface="Consolas" panose="020B0609020204030204" pitchFamily="49" charset="0"/>
              </a:rPr>
              <a:t>call</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Drive@Car</a:t>
            </a:r>
            <a:r>
              <a:rPr lang="en-US" sz="2400" dirty="0">
                <a:solidFill>
                  <a:srgbClr val="000000"/>
                </a:solidFill>
                <a:highlight>
                  <a:srgbClr val="FFFFFF"/>
                </a:highlight>
                <a:latin typeface="Consolas" panose="020B0609020204030204" pitchFamily="49" charset="0"/>
              </a:rPr>
              <a:t>@@UAEXH@Z</a:t>
            </a:r>
          </a:p>
        </p:txBody>
      </p:sp>
      <p:sp>
        <p:nvSpPr>
          <p:cNvPr id="12" name="Down Arrow 11"/>
          <p:cNvSpPr/>
          <p:nvPr/>
        </p:nvSpPr>
        <p:spPr bwMode="auto">
          <a:xfrm rot="18712379">
            <a:off x="2469043" y="4106862"/>
            <a:ext cx="304800" cy="1371600"/>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546164" y="3388902"/>
            <a:ext cx="2910993" cy="830997"/>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Indirect call,</a:t>
            </a:r>
          </a:p>
          <a:p>
            <a:r>
              <a:rPr lang="en-US" sz="2400" dirty="0" smtClean="0">
                <a:solidFill>
                  <a:srgbClr val="FF8C00"/>
                </a:solidFill>
                <a:highlight>
                  <a:srgbClr val="FFFFFF"/>
                </a:highlight>
                <a:cs typeface="Consolas" pitchFamily="49" charset="0"/>
              </a:rPr>
              <a:t>requires prediction</a:t>
            </a:r>
          </a:p>
        </p:txBody>
      </p:sp>
      <p:sp>
        <p:nvSpPr>
          <p:cNvPr id="14" name="Down Arrow 13"/>
          <p:cNvSpPr/>
          <p:nvPr/>
        </p:nvSpPr>
        <p:spPr bwMode="auto">
          <a:xfrm rot="2969202">
            <a:off x="9266236" y="3876029"/>
            <a:ext cx="304800" cy="1371600"/>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9113837" y="2990459"/>
            <a:ext cx="2743200" cy="830997"/>
          </a:xfrm>
          <a:prstGeom prst="rect">
            <a:avLst/>
          </a:prstGeom>
        </p:spPr>
        <p:txBody>
          <a:bodyPr wrap="square">
            <a:spAutoFit/>
          </a:bodyPr>
          <a:lstStyle/>
          <a:p>
            <a:r>
              <a:rPr lang="en-US" sz="2400" dirty="0" err="1" smtClean="0">
                <a:solidFill>
                  <a:srgbClr val="FF8C00"/>
                </a:solidFill>
                <a:highlight>
                  <a:srgbClr val="FFFFFF"/>
                </a:highlight>
                <a:cs typeface="Consolas" pitchFamily="49" charset="0"/>
              </a:rPr>
              <a:t>Devirtualized</a:t>
            </a:r>
            <a:r>
              <a:rPr lang="en-US" sz="2400" dirty="0" smtClean="0">
                <a:solidFill>
                  <a:srgbClr val="FF8C00"/>
                </a:solidFill>
                <a:highlight>
                  <a:srgbClr val="FFFFFF"/>
                </a:highlight>
                <a:cs typeface="Consolas" pitchFamily="49" charset="0"/>
              </a:rPr>
              <a:t> call,</a:t>
            </a:r>
          </a:p>
          <a:p>
            <a:r>
              <a:rPr lang="en-US" sz="2400" dirty="0" smtClean="0">
                <a:solidFill>
                  <a:srgbClr val="FF8C00"/>
                </a:solidFill>
                <a:highlight>
                  <a:srgbClr val="FFFFFF"/>
                </a:highlight>
                <a:cs typeface="Consolas" pitchFamily="49" charset="0"/>
              </a:rPr>
              <a:t>no prediction</a:t>
            </a:r>
          </a:p>
        </p:txBody>
      </p:sp>
    </p:spTree>
    <p:extLst>
      <p:ext uri="{BB962C8B-B14F-4D97-AF65-F5344CB8AC3E}">
        <p14:creationId xmlns:p14="http://schemas.microsoft.com/office/powerpoint/2010/main" val="74497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dirty="0" smtClean="0"/>
              <a:t>Cache overview</a:t>
            </a:r>
          </a:p>
          <a:p>
            <a:r>
              <a:rPr lang="en-US" dirty="0" smtClean="0"/>
              <a:t>Data access pattern</a:t>
            </a:r>
          </a:p>
          <a:p>
            <a:r>
              <a:rPr lang="en-US" dirty="0" smtClean="0"/>
              <a:t>Multi-core effects</a:t>
            </a:r>
          </a:p>
          <a:p>
            <a:r>
              <a:rPr lang="en-US" dirty="0" smtClean="0"/>
              <a:t>Vector code</a:t>
            </a:r>
          </a:p>
          <a:p>
            <a:r>
              <a:rPr lang="en-US" dirty="0" smtClean="0"/>
              <a:t>Alignment</a:t>
            </a:r>
          </a:p>
          <a:p>
            <a:r>
              <a:rPr lang="en-US" dirty="0" smtClean="0"/>
              <a:t>Interesting edge cases</a:t>
            </a:r>
          </a:p>
          <a:p>
            <a:r>
              <a:rPr lang="en-US" dirty="0" smtClean="0"/>
              <a:t>Recap &amp; resources</a:t>
            </a:r>
          </a:p>
        </p:txBody>
      </p:sp>
    </p:spTree>
    <p:extLst>
      <p:ext uri="{BB962C8B-B14F-4D97-AF65-F5344CB8AC3E}">
        <p14:creationId xmlns:p14="http://schemas.microsoft.com/office/powerpoint/2010/main" val="172278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561" t="7049" r="13011" b="11817"/>
          <a:stretch/>
        </p:blipFill>
        <p:spPr>
          <a:xfrm>
            <a:off x="2179637" y="1066799"/>
            <a:ext cx="8291083" cy="5783263"/>
          </a:xfrm>
          <a:prstGeom prst="rect">
            <a:avLst/>
          </a:prstGeom>
        </p:spPr>
      </p:pic>
      <p:sp>
        <p:nvSpPr>
          <p:cNvPr id="9" name="Title 8"/>
          <p:cNvSpPr>
            <a:spLocks noGrp="1"/>
          </p:cNvSpPr>
          <p:nvPr>
            <p:ph type="title"/>
          </p:nvPr>
        </p:nvSpPr>
        <p:spPr/>
        <p:txBody>
          <a:bodyPr/>
          <a:lstStyle/>
          <a:p>
            <a:r>
              <a:rPr lang="en-US" sz="4000" dirty="0" smtClean="0"/>
              <a:t>Meet Sandy</a:t>
            </a:r>
            <a:br>
              <a:rPr lang="en-US" sz="4000" dirty="0" smtClean="0"/>
            </a:br>
            <a:endParaRPr lang="en-US" sz="4000" b="1" dirty="0">
              <a:solidFill>
                <a:srgbClr val="FF0000"/>
              </a:solidFill>
            </a:endParaRPr>
          </a:p>
        </p:txBody>
      </p:sp>
      <p:sp>
        <p:nvSpPr>
          <p:cNvPr id="5" name="Rectangle 4"/>
          <p:cNvSpPr/>
          <p:nvPr/>
        </p:nvSpPr>
        <p:spPr bwMode="auto">
          <a:xfrm>
            <a:off x="2450090" y="1066798"/>
            <a:ext cx="7654347" cy="1744664"/>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Down Arrow 10"/>
          <p:cNvSpPr/>
          <p:nvPr/>
        </p:nvSpPr>
        <p:spPr bwMode="auto">
          <a:xfrm rot="3600000">
            <a:off x="10732949" y="657640"/>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10585449" y="328553"/>
            <a:ext cx="1699783"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Front-End</a:t>
            </a:r>
            <a:endParaRPr lang="en-US" sz="2400" dirty="0">
              <a:solidFill>
                <a:srgbClr val="FF8C00"/>
              </a:solidFill>
              <a:highlight>
                <a:srgbClr val="FFFFFF"/>
              </a:highlight>
              <a:cs typeface="Consolas" pitchFamily="49" charset="0"/>
            </a:endParaRPr>
          </a:p>
        </p:txBody>
      </p:sp>
      <p:sp>
        <p:nvSpPr>
          <p:cNvPr id="22" name="Rectangle 21"/>
          <p:cNvSpPr/>
          <p:nvPr/>
        </p:nvSpPr>
        <p:spPr bwMode="auto">
          <a:xfrm>
            <a:off x="2450090" y="3116262"/>
            <a:ext cx="7654347" cy="2438400"/>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 name="Down Arrow 22"/>
          <p:cNvSpPr/>
          <p:nvPr/>
        </p:nvSpPr>
        <p:spPr bwMode="auto">
          <a:xfrm rot="3600000">
            <a:off x="10721252" y="2622760"/>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a:xfrm>
            <a:off x="10662376" y="2278062"/>
            <a:ext cx="1545930"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Back-End</a:t>
            </a:r>
            <a:endParaRPr lang="en-US" sz="2400" dirty="0">
              <a:solidFill>
                <a:srgbClr val="FF8C00"/>
              </a:solidFill>
              <a:highlight>
                <a:srgbClr val="FFFFFF"/>
              </a:highlight>
              <a:cs typeface="Consolas" pitchFamily="49" charset="0"/>
            </a:endParaRPr>
          </a:p>
        </p:txBody>
      </p:sp>
      <p:sp>
        <p:nvSpPr>
          <p:cNvPr id="29" name="Rectangle 28"/>
          <p:cNvSpPr/>
          <p:nvPr/>
        </p:nvSpPr>
        <p:spPr>
          <a:xfrm>
            <a:off x="10902391" y="6686748"/>
            <a:ext cx="1548720" cy="307777"/>
          </a:xfrm>
          <a:prstGeom prst="rect">
            <a:avLst/>
          </a:prstGeom>
        </p:spPr>
        <p:txBody>
          <a:bodyPr wrap="square">
            <a:spAutoFit/>
          </a:bodyPr>
          <a:lstStyle/>
          <a:p>
            <a:r>
              <a:rPr lang="en-US" sz="1400" dirty="0" smtClean="0">
                <a:solidFill>
                  <a:srgbClr val="000000"/>
                </a:solidFill>
                <a:highlight>
                  <a:srgbClr val="FFFFFF"/>
                </a:highlight>
                <a:cs typeface="Consolas" pitchFamily="49" charset="0"/>
              </a:rPr>
              <a:t>Courtesy of Intel</a:t>
            </a:r>
            <a:endParaRPr lang="en-US" sz="1400" dirty="0">
              <a:solidFill>
                <a:srgbClr val="000000"/>
              </a:solidFill>
              <a:highlight>
                <a:srgbClr val="FFFFFF"/>
              </a:highlight>
              <a:cs typeface="Consolas" pitchFamily="49" charset="0"/>
            </a:endParaRPr>
          </a:p>
        </p:txBody>
      </p:sp>
      <p:sp>
        <p:nvSpPr>
          <p:cNvPr id="25" name="Down Arrow 24"/>
          <p:cNvSpPr/>
          <p:nvPr/>
        </p:nvSpPr>
        <p:spPr bwMode="auto">
          <a:xfrm>
            <a:off x="3017837" y="2111009"/>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Down Arrow 29"/>
          <p:cNvSpPr/>
          <p:nvPr/>
        </p:nvSpPr>
        <p:spPr bwMode="auto">
          <a:xfrm>
            <a:off x="4313237" y="2101063"/>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Down Arrow 30"/>
          <p:cNvSpPr/>
          <p:nvPr/>
        </p:nvSpPr>
        <p:spPr bwMode="auto">
          <a:xfrm>
            <a:off x="5498089" y="2101063"/>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Down Arrow 31"/>
          <p:cNvSpPr/>
          <p:nvPr/>
        </p:nvSpPr>
        <p:spPr bwMode="auto">
          <a:xfrm>
            <a:off x="6688220" y="2093745"/>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 name="Down Arrow 32"/>
          <p:cNvSpPr/>
          <p:nvPr/>
        </p:nvSpPr>
        <p:spPr bwMode="auto">
          <a:xfrm>
            <a:off x="7931961" y="2076024"/>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Down Arrow 33"/>
          <p:cNvSpPr/>
          <p:nvPr/>
        </p:nvSpPr>
        <p:spPr bwMode="auto">
          <a:xfrm>
            <a:off x="9160492" y="2076024"/>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a:xfrm>
            <a:off x="4968441" y="1599014"/>
            <a:ext cx="3009900" cy="461665"/>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Execution Pipelines</a:t>
            </a:r>
            <a:endParaRPr lang="en-US" sz="2400" dirty="0">
              <a:solidFill>
                <a:srgbClr val="FF8C00"/>
              </a:solidFill>
              <a:highlight>
                <a:srgbClr val="FFFFFF"/>
              </a:highlight>
              <a:cs typeface="Consolas" pitchFamily="49" charset="0"/>
            </a:endParaRPr>
          </a:p>
        </p:txBody>
      </p:sp>
    </p:spTree>
    <p:extLst>
      <p:ext uri="{BB962C8B-B14F-4D97-AF65-F5344CB8AC3E}">
        <p14:creationId xmlns:p14="http://schemas.microsoft.com/office/powerpoint/2010/main" val="288782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p:bldP spid="12" grpId="1"/>
      <p:bldP spid="22" grpId="0" animBg="1"/>
      <p:bldP spid="22" grpId="1" animBg="1"/>
      <p:bldP spid="23" grpId="0" animBg="1"/>
      <p:bldP spid="23" grpId="1" animBg="1"/>
      <p:bldP spid="24" grpId="0"/>
      <p:bldP spid="24" grpId="1"/>
      <p:bldP spid="25" grpId="0" animBg="1"/>
      <p:bldP spid="30" grpId="0" animBg="1"/>
      <p:bldP spid="31" grpId="0" animBg="1"/>
      <p:bldP spid="32" grpId="0" animBg="1"/>
      <p:bldP spid="33" grpId="0" animBg="1"/>
      <p:bldP spid="34" grpId="0" animBg="1"/>
      <p:bldP spid="3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Instruction Latencies (Sandy Bridge)</a:t>
            </a:r>
            <a:endParaRPr lang="en-US" dirty="0"/>
          </a:p>
        </p:txBody>
      </p:sp>
      <p:graphicFrame>
        <p:nvGraphicFramePr>
          <p:cNvPr id="17" name="Chart 16"/>
          <p:cNvGraphicFramePr/>
          <p:nvPr>
            <p:extLst/>
          </p:nvPr>
        </p:nvGraphicFramePr>
        <p:xfrm>
          <a:off x="503237" y="1211263"/>
          <a:ext cx="11430000" cy="5527322"/>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bwMode="auto">
          <a:xfrm>
            <a:off x="11476037" y="6001450"/>
            <a:ext cx="1600200" cy="17774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655637" y="1744662"/>
            <a:ext cx="1905000" cy="1600200"/>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rot="3600000">
            <a:off x="3085807" y="1481162"/>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a:xfrm>
            <a:off x="3834816" y="1439862"/>
            <a:ext cx="2057400" cy="830997"/>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1 cycle throughput</a:t>
            </a:r>
            <a:endParaRPr lang="en-US" sz="2400" dirty="0">
              <a:solidFill>
                <a:srgbClr val="FF8C00"/>
              </a:solidFill>
              <a:highlight>
                <a:srgbClr val="FFFFFF"/>
              </a:highlight>
              <a:cs typeface="Consolas" pitchFamily="49" charset="0"/>
            </a:endParaRPr>
          </a:p>
        </p:txBody>
      </p:sp>
      <p:sp>
        <p:nvSpPr>
          <p:cNvPr id="23" name="Rectangle 22"/>
          <p:cNvSpPr/>
          <p:nvPr/>
        </p:nvSpPr>
        <p:spPr bwMode="auto">
          <a:xfrm>
            <a:off x="654049" y="3344862"/>
            <a:ext cx="1905000" cy="990600"/>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Down Arrow 23"/>
          <p:cNvSpPr/>
          <p:nvPr/>
        </p:nvSpPr>
        <p:spPr bwMode="auto">
          <a:xfrm rot="3600000">
            <a:off x="3084219" y="2716579"/>
            <a:ext cx="304800" cy="1242158"/>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a:xfrm>
            <a:off x="3852276" y="2506662"/>
            <a:ext cx="2057400" cy="830997"/>
          </a:xfrm>
          <a:prstGeom prst="rect">
            <a:avLst/>
          </a:prstGeom>
        </p:spPr>
        <p:txBody>
          <a:bodyPr wrap="square">
            <a:spAutoFit/>
          </a:bodyPr>
          <a:lstStyle/>
          <a:p>
            <a:r>
              <a:rPr lang="en-US" sz="2400" b="1" dirty="0" smtClean="0">
                <a:solidFill>
                  <a:srgbClr val="FF0000"/>
                </a:solidFill>
                <a:highlight>
                  <a:srgbClr val="FFFFFF"/>
                </a:highlight>
                <a:cs typeface="Consolas" pitchFamily="49" charset="0"/>
              </a:rPr>
              <a:t>14</a:t>
            </a:r>
            <a:r>
              <a:rPr lang="en-US" sz="2400" dirty="0" smtClean="0">
                <a:solidFill>
                  <a:srgbClr val="FF8C00"/>
                </a:solidFill>
                <a:highlight>
                  <a:srgbClr val="FFFFFF"/>
                </a:highlight>
                <a:cs typeface="Consolas" pitchFamily="49" charset="0"/>
              </a:rPr>
              <a:t> cycle throughput</a:t>
            </a:r>
            <a:endParaRPr lang="en-US" sz="2400" dirty="0">
              <a:solidFill>
                <a:srgbClr val="FF8C00"/>
              </a:solidFill>
              <a:highlight>
                <a:srgbClr val="FFFFFF"/>
              </a:highlight>
              <a:cs typeface="Consolas" pitchFamily="49" charset="0"/>
            </a:endParaRPr>
          </a:p>
        </p:txBody>
      </p:sp>
    </p:spTree>
    <p:extLst>
      <p:ext uri="{BB962C8B-B14F-4D97-AF65-F5344CB8AC3E}">
        <p14:creationId xmlns:p14="http://schemas.microsoft.com/office/powerpoint/2010/main" val="276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xit" presetSubtype="0" fill="hold" grpId="1"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p:bldP spid="22" grpId="1"/>
      <p:bldP spid="23" grpId="0" animBg="1"/>
      <p:bldP spid="24" grpId="0" animBg="1"/>
      <p:bldP spid="2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Auto </a:t>
            </a:r>
            <a:r>
              <a:rPr lang="en-US" dirty="0" err="1" smtClean="0">
                <a:solidFill>
                  <a:schemeClr val="tx1"/>
                </a:solidFill>
              </a:rPr>
              <a:t>Vectorization</a:t>
            </a:r>
            <a:endParaRPr lang="en-US" dirty="0">
              <a:solidFill>
                <a:schemeClr val="tx1"/>
              </a:solidFill>
            </a:endParaRPr>
          </a:p>
        </p:txBody>
      </p:sp>
      <p:sp>
        <p:nvSpPr>
          <p:cNvPr id="12" name="Text Placeholder 9"/>
          <p:cNvSpPr>
            <a:spLocks noGrp="1"/>
          </p:cNvSpPr>
          <p:nvPr>
            <p:ph type="body" sz="quarter" idx="10"/>
          </p:nvPr>
        </p:nvSpPr>
        <p:spPr>
          <a:xfrm>
            <a:off x="2332037" y="1820862"/>
            <a:ext cx="8534400" cy="4495800"/>
          </a:xfrm>
        </p:spPr>
        <p:txBody>
          <a:bodyPr/>
          <a:lstStyle/>
          <a:p>
            <a:pPr lvl="0">
              <a:spcBef>
                <a:spcPts val="0"/>
              </a:spcBef>
            </a:pPr>
            <a:r>
              <a:rPr lang="en-US" sz="2800" dirty="0">
                <a:solidFill>
                  <a:srgbClr val="0000FF"/>
                </a:solidFill>
                <a:highlight>
                  <a:srgbClr val="FFFFFF"/>
                </a:highlight>
                <a:latin typeface="Consolas" panose="020B0609020204030204" pitchFamily="49" charset="0"/>
              </a:rPr>
              <a:t>#include</a:t>
            </a:r>
            <a:r>
              <a:rPr lang="en-US" sz="2800" dirty="0">
                <a:solidFill>
                  <a:srgbClr val="000000"/>
                </a:solidFill>
                <a:highlight>
                  <a:srgbClr val="FFFFFF"/>
                </a:highlight>
                <a:latin typeface="Consolas" panose="020B0609020204030204" pitchFamily="49" charset="0"/>
              </a:rPr>
              <a:t> </a:t>
            </a:r>
            <a:r>
              <a:rPr lang="en-US" sz="2800" dirty="0">
                <a:solidFill>
                  <a:srgbClr val="A31515"/>
                </a:solidFill>
                <a:highlight>
                  <a:srgbClr val="FFFFFF"/>
                </a:highlight>
                <a:latin typeface="Consolas" panose="020B0609020204030204" pitchFamily="49" charset="0"/>
              </a:rPr>
              <a:t>&lt;</a:t>
            </a:r>
            <a:r>
              <a:rPr lang="en-US" sz="2800" dirty="0" err="1">
                <a:solidFill>
                  <a:srgbClr val="A31515"/>
                </a:solidFill>
                <a:highlight>
                  <a:srgbClr val="FFFFFF"/>
                </a:highlight>
                <a:latin typeface="Consolas" panose="020B0609020204030204" pitchFamily="49" charset="0"/>
              </a:rPr>
              <a:t>intrin.h</a:t>
            </a:r>
            <a:r>
              <a:rPr lang="en-US" sz="2800" dirty="0" smtClean="0">
                <a:solidFill>
                  <a:srgbClr val="A31515"/>
                </a:solidFill>
                <a:highlight>
                  <a:srgbClr val="FFFFFF"/>
                </a:highlight>
                <a:latin typeface="Consolas" panose="020B0609020204030204" pitchFamily="49" charset="0"/>
              </a:rPr>
              <a:t>&gt;</a:t>
            </a:r>
          </a:p>
          <a:p>
            <a:pPr lvl="0">
              <a:spcBef>
                <a:spcPts val="0"/>
              </a:spcBef>
            </a:pPr>
            <a:endParaRPr lang="en-US" sz="2800" dirty="0" smtClean="0">
              <a:solidFill>
                <a:srgbClr val="0000FF"/>
              </a:solidFill>
              <a:highlight>
                <a:srgbClr val="FFFFFF"/>
              </a:highlight>
              <a:latin typeface="Consolas" pitchFamily="49" charset="0"/>
              <a:cs typeface="Consolas" pitchFamily="49" charset="0"/>
            </a:endParaRPr>
          </a:p>
          <a:p>
            <a:pPr lvl="0">
              <a:spcBef>
                <a:spcPts val="0"/>
              </a:spcBef>
            </a:pPr>
            <a:r>
              <a:rPr lang="en-US" sz="2800" dirty="0" smtClean="0">
                <a:solidFill>
                  <a:srgbClr val="0000FF"/>
                </a:solidFill>
                <a:highlight>
                  <a:srgbClr val="FFFFFF"/>
                </a:highlight>
                <a:latin typeface="Consolas" pitchFamily="49" charset="0"/>
                <a:cs typeface="Consolas" pitchFamily="49" charset="0"/>
              </a:rPr>
              <a:t>for </a:t>
            </a:r>
            <a:r>
              <a:rPr lang="en-US" sz="2800" dirty="0" smtClean="0">
                <a:solidFill>
                  <a:srgbClr val="000000"/>
                </a:solidFill>
                <a:highlight>
                  <a:srgbClr val="FFFFFF"/>
                </a:highlight>
                <a:latin typeface="Consolas" pitchFamily="49" charset="0"/>
                <a:cs typeface="Consolas" pitchFamily="49" charset="0"/>
              </a:rPr>
              <a:t>(</a:t>
            </a:r>
            <a:r>
              <a:rPr lang="en-US" sz="2800" dirty="0" err="1" smtClean="0">
                <a:solidFill>
                  <a:srgbClr val="0000FF"/>
                </a:solidFill>
                <a:highlight>
                  <a:srgbClr val="FFFFFF"/>
                </a:highlight>
                <a:latin typeface="Consolas" pitchFamily="49" charset="0"/>
                <a:cs typeface="Consolas" pitchFamily="49" charset="0"/>
              </a:rPr>
              <a:t>int</a:t>
            </a:r>
            <a:r>
              <a:rPr lang="en-US" sz="2800" dirty="0" smtClean="0">
                <a:solidFill>
                  <a:srgbClr val="000000"/>
                </a:solidFill>
                <a:highlight>
                  <a:srgbClr val="FFFFFF"/>
                </a:highlight>
                <a:latin typeface="Consolas" pitchFamily="49" charset="0"/>
                <a:cs typeface="Consolas" pitchFamily="49" charset="0"/>
              </a:rPr>
              <a:t> </a:t>
            </a:r>
            <a:r>
              <a:rPr lang="en-US" sz="2800" dirty="0" err="1" smtClean="0">
                <a:solidFill>
                  <a:srgbClr val="000000"/>
                </a:solidFill>
                <a:highlight>
                  <a:srgbClr val="FFFFFF"/>
                </a:highlight>
                <a:latin typeface="Consolas" pitchFamily="49" charset="0"/>
                <a:cs typeface="Consolas" pitchFamily="49" charset="0"/>
              </a:rPr>
              <a:t>i</a:t>
            </a:r>
            <a:r>
              <a:rPr lang="en-US" sz="2800" dirty="0" smtClean="0">
                <a:solidFill>
                  <a:srgbClr val="000000"/>
                </a:solidFill>
                <a:highlight>
                  <a:srgbClr val="FFFFFF"/>
                </a:highlight>
                <a:latin typeface="Consolas" pitchFamily="49" charset="0"/>
                <a:cs typeface="Consolas" pitchFamily="49" charset="0"/>
              </a:rPr>
              <a:t>=0</a:t>
            </a:r>
            <a:r>
              <a:rPr lang="en-US" sz="2800" dirty="0">
                <a:solidFill>
                  <a:srgbClr val="000000"/>
                </a:solidFill>
                <a:highlight>
                  <a:srgbClr val="FFFFFF"/>
                </a:highlight>
                <a:latin typeface="Consolas" pitchFamily="49" charset="0"/>
                <a:cs typeface="Consolas" pitchFamily="49" charset="0"/>
              </a:rPr>
              <a:t>; </a:t>
            </a:r>
            <a:r>
              <a:rPr lang="en-US" sz="2800" dirty="0" err="1">
                <a:solidFill>
                  <a:srgbClr val="000000"/>
                </a:solidFill>
                <a:highlight>
                  <a:srgbClr val="FFFFFF"/>
                </a:highlight>
                <a:latin typeface="Consolas" pitchFamily="49" charset="0"/>
                <a:cs typeface="Consolas" pitchFamily="49" charset="0"/>
              </a:rPr>
              <a:t>i</a:t>
            </a:r>
            <a:r>
              <a:rPr lang="en-US" sz="2800" dirty="0">
                <a:solidFill>
                  <a:srgbClr val="000000"/>
                </a:solidFill>
                <a:highlight>
                  <a:srgbClr val="FFFFFF"/>
                </a:highlight>
                <a:latin typeface="Consolas" pitchFamily="49" charset="0"/>
                <a:cs typeface="Consolas" pitchFamily="49" charset="0"/>
              </a:rPr>
              <a:t>&lt;100; </a:t>
            </a:r>
            <a:r>
              <a:rPr lang="en-US" sz="2800" dirty="0" err="1">
                <a:solidFill>
                  <a:srgbClr val="000000"/>
                </a:solidFill>
                <a:highlight>
                  <a:srgbClr val="FFFFFF"/>
                </a:highlight>
                <a:latin typeface="Consolas" pitchFamily="49" charset="0"/>
                <a:cs typeface="Consolas" pitchFamily="49" charset="0"/>
              </a:rPr>
              <a:t>i</a:t>
            </a:r>
            <a:r>
              <a:rPr lang="en-US" sz="2800" dirty="0" smtClean="0">
                <a:solidFill>
                  <a:schemeClr val="tx1"/>
                </a:solidFill>
                <a:highlight>
                  <a:srgbClr val="FFFFFF"/>
                </a:highlight>
                <a:latin typeface="Consolas" pitchFamily="49" charset="0"/>
                <a:cs typeface="Consolas" pitchFamily="49" charset="0"/>
              </a:rPr>
              <a:t>+=4</a:t>
            </a:r>
            <a:r>
              <a:rPr lang="en-US" sz="2800" dirty="0" smtClean="0">
                <a:solidFill>
                  <a:srgbClr val="000000"/>
                </a:solidFill>
                <a:highlight>
                  <a:srgbClr val="FFFFFF"/>
                </a:highlight>
                <a:latin typeface="Consolas" pitchFamily="49" charset="0"/>
                <a:cs typeface="Consolas" pitchFamily="49" charset="0"/>
              </a:rPr>
              <a:t>) {</a:t>
            </a:r>
            <a:endParaRPr lang="en-US" sz="2800" dirty="0">
              <a:solidFill>
                <a:srgbClr val="000000"/>
              </a:solidFill>
              <a:highlight>
                <a:srgbClr val="FFFFFF"/>
              </a:highlight>
              <a:latin typeface="Consolas" pitchFamily="49" charset="0"/>
              <a:cs typeface="Consolas" pitchFamily="49" charset="0"/>
            </a:endParaRP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a:solidFill>
                  <a:srgbClr val="2B91AF"/>
                </a:solidFill>
                <a:highlight>
                  <a:srgbClr val="FFFFFF"/>
                </a:highlight>
                <a:latin typeface="Consolas" panose="020B0609020204030204" pitchFamily="49" charset="0"/>
              </a:rPr>
              <a:t>__m128</a:t>
            </a:r>
            <a:r>
              <a:rPr lang="en-US" sz="2800" dirty="0">
                <a:solidFill>
                  <a:srgbClr val="000000"/>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t1 = _</a:t>
            </a:r>
            <a:r>
              <a:rPr lang="en-US" sz="2800" dirty="0" err="1" smtClean="0">
                <a:solidFill>
                  <a:srgbClr val="000000"/>
                </a:solidFill>
                <a:highlight>
                  <a:srgbClr val="FFFFFF"/>
                </a:highlight>
                <a:latin typeface="Consolas" panose="020B0609020204030204" pitchFamily="49" charset="0"/>
              </a:rPr>
              <a:t>mm_loadu_ps</a:t>
            </a:r>
            <a:r>
              <a:rPr lang="en-US" sz="2800" dirty="0" smtClean="0">
                <a:solidFill>
                  <a:srgbClr val="000000"/>
                </a:solidFill>
                <a:highlight>
                  <a:srgbClr val="FFFFFF"/>
                </a:highlight>
                <a:latin typeface="Consolas" panose="020B0609020204030204" pitchFamily="49" charset="0"/>
              </a:rPr>
              <a:t>(&amp;A[</a:t>
            </a:r>
            <a:r>
              <a:rPr lang="en-US" sz="2800" dirty="0" err="1" smtClean="0">
                <a:solidFill>
                  <a:srgbClr val="000000"/>
                </a:solidFill>
                <a:highlight>
                  <a:srgbClr val="FFFFFF"/>
                </a:highlight>
                <a:latin typeface="Consolas" panose="020B0609020204030204" pitchFamily="49" charset="0"/>
              </a:rPr>
              <a:t>i</a:t>
            </a:r>
            <a:r>
              <a:rPr lang="en-US" sz="2800" dirty="0" smtClean="0">
                <a:solidFill>
                  <a:srgbClr val="000000"/>
                </a:solidFill>
                <a:highlight>
                  <a:srgbClr val="FFFFFF"/>
                </a:highlight>
                <a:latin typeface="Consolas" panose="020B0609020204030204" pitchFamily="49" charset="0"/>
              </a:rPr>
              <a:t>]);</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2B91AF"/>
                </a:solidFill>
                <a:highlight>
                  <a:srgbClr val="FFFFFF"/>
                </a:highlight>
                <a:latin typeface="Consolas" panose="020B0609020204030204" pitchFamily="49" charset="0"/>
              </a:rPr>
              <a:t>__</a:t>
            </a:r>
            <a:r>
              <a:rPr lang="en-US" sz="2800" dirty="0">
                <a:solidFill>
                  <a:srgbClr val="2B91AF"/>
                </a:solidFill>
                <a:highlight>
                  <a:srgbClr val="FFFFFF"/>
                </a:highlight>
                <a:latin typeface="Consolas" panose="020B0609020204030204" pitchFamily="49" charset="0"/>
              </a:rPr>
              <a:t>m128</a:t>
            </a:r>
            <a:r>
              <a:rPr lang="en-US" sz="2800" dirty="0">
                <a:solidFill>
                  <a:srgbClr val="000000"/>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t2 </a:t>
            </a:r>
            <a:r>
              <a:rPr lang="en-US" sz="2800" dirty="0">
                <a:solidFill>
                  <a:srgbClr val="000000"/>
                </a:solidFill>
                <a:highlight>
                  <a:srgbClr val="FFFFFF"/>
                </a:highlight>
                <a:latin typeface="Consolas" panose="020B0609020204030204" pitchFamily="49" charset="0"/>
              </a:rPr>
              <a:t>= _</a:t>
            </a:r>
            <a:r>
              <a:rPr lang="en-US" sz="2800" dirty="0" err="1">
                <a:solidFill>
                  <a:srgbClr val="000000"/>
                </a:solidFill>
                <a:highlight>
                  <a:srgbClr val="FFFFFF"/>
                </a:highlight>
                <a:latin typeface="Consolas" panose="020B0609020204030204" pitchFamily="49" charset="0"/>
              </a:rPr>
              <a:t>mm_loadu_ps</a:t>
            </a:r>
            <a:r>
              <a:rPr lang="en-US" sz="2800" dirty="0" smtClean="0">
                <a:solidFill>
                  <a:srgbClr val="000000"/>
                </a:solidFill>
                <a:highlight>
                  <a:srgbClr val="FFFFFF"/>
                </a:highlight>
                <a:latin typeface="Consolas" panose="020B0609020204030204" pitchFamily="49" charset="0"/>
              </a:rPr>
              <a:t>(&amp;B[</a:t>
            </a:r>
            <a:r>
              <a:rPr lang="en-US" sz="2800" dirty="0" err="1" smtClean="0">
                <a:solidFill>
                  <a:srgbClr val="000000"/>
                </a:solidFill>
                <a:highlight>
                  <a:srgbClr val="FFFFFF"/>
                </a:highlight>
                <a:latin typeface="Consolas" panose="020B0609020204030204" pitchFamily="49" charset="0"/>
              </a:rPr>
              <a:t>i</a:t>
            </a:r>
            <a:r>
              <a:rPr lang="en-US" sz="2800" dirty="0" smtClean="0">
                <a:solidFill>
                  <a:srgbClr val="000000"/>
                </a:solidFill>
                <a:highlight>
                  <a:srgbClr val="FFFFFF"/>
                </a:highlight>
                <a:latin typeface="Consolas" panose="020B0609020204030204" pitchFamily="49" charset="0"/>
              </a:rPr>
              <a:t>]);</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2B91AF"/>
                </a:solidFill>
                <a:highlight>
                  <a:srgbClr val="FFFFFF"/>
                </a:highlight>
                <a:latin typeface="Consolas" panose="020B0609020204030204" pitchFamily="49" charset="0"/>
              </a:rPr>
              <a:t>__</a:t>
            </a:r>
            <a:r>
              <a:rPr lang="en-US" sz="2800" dirty="0">
                <a:solidFill>
                  <a:srgbClr val="2B91AF"/>
                </a:solidFill>
                <a:highlight>
                  <a:srgbClr val="FFFFFF"/>
                </a:highlight>
                <a:latin typeface="Consolas" panose="020B0609020204030204" pitchFamily="49" charset="0"/>
              </a:rPr>
              <a:t>m128</a:t>
            </a:r>
            <a:r>
              <a:rPr lang="en-US" sz="2800" dirty="0">
                <a:solidFill>
                  <a:srgbClr val="000000"/>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t3 </a:t>
            </a:r>
            <a:r>
              <a:rPr lang="en-US" sz="2800" dirty="0">
                <a:solidFill>
                  <a:srgbClr val="000000"/>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_</a:t>
            </a:r>
            <a:r>
              <a:rPr lang="en-US" sz="2800" dirty="0" err="1" smtClean="0">
                <a:solidFill>
                  <a:srgbClr val="000000"/>
                </a:solidFill>
                <a:highlight>
                  <a:srgbClr val="FFFFFF"/>
                </a:highlight>
                <a:latin typeface="Consolas" panose="020B0609020204030204" pitchFamily="49" charset="0"/>
              </a:rPr>
              <a:t>mm_add_ps</a:t>
            </a:r>
            <a:r>
              <a:rPr lang="en-US" sz="2800" dirty="0" smtClean="0">
                <a:solidFill>
                  <a:srgbClr val="000000"/>
                </a:solidFill>
                <a:highlight>
                  <a:srgbClr val="FFFFFF"/>
                </a:highlight>
                <a:latin typeface="Consolas" panose="020B0609020204030204" pitchFamily="49" charset="0"/>
              </a:rPr>
              <a:t>(t1, t2);</a:t>
            </a:r>
          </a:p>
          <a:p>
            <a:pPr lvl="0">
              <a:spcBef>
                <a:spcPts val="0"/>
              </a:spcBef>
            </a:pPr>
            <a:r>
              <a:rPr lang="en-US" sz="2800" dirty="0">
                <a:solidFill>
                  <a:srgbClr val="000000"/>
                </a:solidFill>
                <a:highlight>
                  <a:srgbClr val="FFFFFF"/>
                </a:highlight>
                <a:latin typeface="Consolas" panose="020B0609020204030204" pitchFamily="49" charset="0"/>
                <a:cs typeface="Consolas" pitchFamily="49" charset="0"/>
              </a:rPr>
              <a:t> </a:t>
            </a:r>
            <a:r>
              <a:rPr lang="en-US" sz="2800" dirty="0" smtClean="0">
                <a:solidFill>
                  <a:srgbClr val="000000"/>
                </a:solidFill>
                <a:highlight>
                  <a:srgbClr val="FFFFFF"/>
                </a:highlight>
                <a:latin typeface="Consolas" panose="020B0609020204030204" pitchFamily="49" charset="0"/>
                <a:cs typeface="Consolas" pitchFamily="49" charset="0"/>
              </a:rPr>
              <a:t>  _</a:t>
            </a:r>
            <a:r>
              <a:rPr lang="en-US" sz="2800" dirty="0" err="1" smtClean="0">
                <a:solidFill>
                  <a:srgbClr val="000000"/>
                </a:solidFill>
                <a:highlight>
                  <a:srgbClr val="FFFFFF"/>
                </a:highlight>
                <a:latin typeface="Consolas" panose="020B0609020204030204" pitchFamily="49" charset="0"/>
                <a:cs typeface="Consolas" pitchFamily="49" charset="0"/>
              </a:rPr>
              <a:t>mm_storeu_ps</a:t>
            </a:r>
            <a:r>
              <a:rPr lang="en-US" sz="2800" dirty="0" smtClean="0">
                <a:solidFill>
                  <a:srgbClr val="000000"/>
                </a:solidFill>
                <a:highlight>
                  <a:srgbClr val="FFFFFF"/>
                </a:highlight>
                <a:latin typeface="Consolas" panose="020B0609020204030204" pitchFamily="49" charset="0"/>
                <a:cs typeface="Consolas" pitchFamily="49" charset="0"/>
              </a:rPr>
              <a:t>(&amp;C[</a:t>
            </a:r>
            <a:r>
              <a:rPr lang="en-US" sz="2800" dirty="0" err="1" smtClean="0">
                <a:solidFill>
                  <a:srgbClr val="000000"/>
                </a:solidFill>
                <a:highlight>
                  <a:srgbClr val="FFFFFF"/>
                </a:highlight>
                <a:latin typeface="Consolas" panose="020B0609020204030204" pitchFamily="49" charset="0"/>
                <a:cs typeface="Consolas" pitchFamily="49" charset="0"/>
              </a:rPr>
              <a:t>i</a:t>
            </a:r>
            <a:r>
              <a:rPr lang="en-US" sz="2800" dirty="0" smtClean="0">
                <a:solidFill>
                  <a:srgbClr val="000000"/>
                </a:solidFill>
                <a:highlight>
                  <a:srgbClr val="FFFFFF"/>
                </a:highlight>
                <a:latin typeface="Consolas" panose="020B0609020204030204" pitchFamily="49" charset="0"/>
                <a:cs typeface="Consolas" pitchFamily="49" charset="0"/>
              </a:rPr>
              <a:t>], t3);</a:t>
            </a:r>
          </a:p>
          <a:p>
            <a:pPr lvl="0">
              <a:spcBef>
                <a:spcPts val="0"/>
              </a:spcBef>
            </a:pPr>
            <a:r>
              <a:rPr lang="en-US" sz="2800" dirty="0">
                <a:solidFill>
                  <a:srgbClr val="000000"/>
                </a:solidFill>
                <a:highlight>
                  <a:srgbClr val="FFFFFF"/>
                </a:highlight>
                <a:latin typeface="Consolas" panose="020B0609020204030204" pitchFamily="49" charset="0"/>
                <a:cs typeface="Consolas" pitchFamily="49" charset="0"/>
              </a:rPr>
              <a:t>}</a:t>
            </a:r>
          </a:p>
        </p:txBody>
      </p:sp>
    </p:spTree>
    <p:extLst>
      <p:ext uri="{BB962C8B-B14F-4D97-AF65-F5344CB8AC3E}">
        <p14:creationId xmlns:p14="http://schemas.microsoft.com/office/powerpoint/2010/main" val="296536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561" t="7049" r="13011" b="11817"/>
          <a:stretch/>
        </p:blipFill>
        <p:spPr>
          <a:xfrm>
            <a:off x="2179637" y="1066799"/>
            <a:ext cx="8291083" cy="5783263"/>
          </a:xfrm>
          <a:prstGeom prst="rect">
            <a:avLst/>
          </a:prstGeom>
        </p:spPr>
      </p:pic>
      <p:sp>
        <p:nvSpPr>
          <p:cNvPr id="9" name="Title 8"/>
          <p:cNvSpPr>
            <a:spLocks noGrp="1"/>
          </p:cNvSpPr>
          <p:nvPr>
            <p:ph type="title"/>
          </p:nvPr>
        </p:nvSpPr>
        <p:spPr/>
        <p:txBody>
          <a:bodyPr/>
          <a:lstStyle/>
          <a:p>
            <a:r>
              <a:rPr lang="en-US" sz="4000" dirty="0" smtClean="0"/>
              <a:t>Auto </a:t>
            </a:r>
            <a:r>
              <a:rPr lang="en-US" sz="4000" dirty="0" err="1" smtClean="0"/>
              <a:t>Vectorization</a:t>
            </a:r>
            <a:r>
              <a:rPr lang="en-US" sz="4000" dirty="0" smtClean="0"/>
              <a:t/>
            </a:r>
            <a:br>
              <a:rPr lang="en-US" sz="4000" dirty="0" smtClean="0"/>
            </a:br>
            <a:endParaRPr lang="en-US" sz="4000" b="1" dirty="0">
              <a:solidFill>
                <a:srgbClr val="FF0000"/>
              </a:solidFill>
            </a:endParaRPr>
          </a:p>
        </p:txBody>
      </p:sp>
      <p:sp>
        <p:nvSpPr>
          <p:cNvPr id="29" name="Rectangle 28"/>
          <p:cNvSpPr/>
          <p:nvPr/>
        </p:nvSpPr>
        <p:spPr>
          <a:xfrm>
            <a:off x="10902391" y="6686748"/>
            <a:ext cx="1548720" cy="307777"/>
          </a:xfrm>
          <a:prstGeom prst="rect">
            <a:avLst/>
          </a:prstGeom>
        </p:spPr>
        <p:txBody>
          <a:bodyPr wrap="square">
            <a:spAutoFit/>
          </a:bodyPr>
          <a:lstStyle/>
          <a:p>
            <a:r>
              <a:rPr lang="en-US" sz="1400" dirty="0" smtClean="0">
                <a:solidFill>
                  <a:srgbClr val="000000"/>
                </a:solidFill>
                <a:highlight>
                  <a:srgbClr val="FFFFFF"/>
                </a:highlight>
                <a:cs typeface="Consolas" pitchFamily="49" charset="0"/>
              </a:rPr>
              <a:t>Courtesy of Intel</a:t>
            </a:r>
            <a:endParaRPr lang="en-US" sz="1400" dirty="0">
              <a:solidFill>
                <a:srgbClr val="000000"/>
              </a:solidFill>
              <a:highlight>
                <a:srgbClr val="FFFFFF"/>
              </a:highlight>
              <a:cs typeface="Consolas" pitchFamily="49" charset="0"/>
            </a:endParaRPr>
          </a:p>
        </p:txBody>
      </p:sp>
      <p:sp>
        <p:nvSpPr>
          <p:cNvPr id="33" name="Rectangle 32"/>
          <p:cNvSpPr/>
          <p:nvPr/>
        </p:nvSpPr>
        <p:spPr>
          <a:xfrm>
            <a:off x="527279" y="2729706"/>
            <a:ext cx="1882271" cy="830997"/>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Low latency</a:t>
            </a:r>
          </a:p>
          <a:p>
            <a:r>
              <a:rPr lang="en-US" sz="2400" dirty="0" smtClean="0">
                <a:solidFill>
                  <a:srgbClr val="FF8C00"/>
                </a:solidFill>
                <a:highlight>
                  <a:srgbClr val="FFFFFF"/>
                </a:highlight>
                <a:cs typeface="Consolas" pitchFamily="49" charset="0"/>
              </a:rPr>
              <a:t>SIMD</a:t>
            </a:r>
            <a:endParaRPr lang="en-US" sz="2400" dirty="0">
              <a:solidFill>
                <a:srgbClr val="FF8C00"/>
              </a:solidFill>
              <a:highlight>
                <a:srgbClr val="FFFFFF"/>
              </a:highlight>
              <a:cs typeface="Consolas" pitchFamily="49" charset="0"/>
            </a:endParaRPr>
          </a:p>
        </p:txBody>
      </p:sp>
      <p:sp>
        <p:nvSpPr>
          <p:cNvPr id="2" name="Rectangle 1"/>
          <p:cNvSpPr/>
          <p:nvPr/>
        </p:nvSpPr>
        <p:spPr bwMode="auto">
          <a:xfrm>
            <a:off x="2692223" y="4252146"/>
            <a:ext cx="915565" cy="495947"/>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016956" y="4251782"/>
            <a:ext cx="921516" cy="451864"/>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5250739" y="4492482"/>
            <a:ext cx="1327960" cy="638119"/>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3820838" y="4714487"/>
            <a:ext cx="1331111" cy="223986"/>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2567753" y="4986786"/>
            <a:ext cx="1331111" cy="223986"/>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2585543" y="5225799"/>
            <a:ext cx="1331111" cy="223986"/>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8425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P spid="10" grpId="0" animBg="1"/>
      <p:bldP spid="11" grpId="0" animBg="1"/>
      <p:bldP spid="12" grpId="0" animBg="1"/>
      <p:bldP spid="13" grpId="0" animBg="1"/>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Auto </a:t>
            </a:r>
            <a:r>
              <a:rPr lang="en-US" dirty="0" err="1"/>
              <a:t>Vectorization</a:t>
            </a:r>
            <a:endParaRPr lang="en-US" dirty="0">
              <a:solidFill>
                <a:schemeClr val="tx1"/>
              </a:solidFill>
            </a:endParaRPr>
          </a:p>
        </p:txBody>
      </p:sp>
      <p:grpSp>
        <p:nvGrpSpPr>
          <p:cNvPr id="2" name="Group 1"/>
          <p:cNvGrpSpPr/>
          <p:nvPr/>
        </p:nvGrpSpPr>
        <p:grpSpPr>
          <a:xfrm>
            <a:off x="1057061" y="1592262"/>
            <a:ext cx="10266576" cy="4740734"/>
            <a:chOff x="1057061" y="1592262"/>
            <a:chExt cx="10266576" cy="4740734"/>
          </a:xfrm>
        </p:grpSpPr>
        <p:sp>
          <p:nvSpPr>
            <p:cNvPr id="5" name="Rectangle 4"/>
            <p:cNvSpPr>
              <a:spLocks noChangeArrowheads="1"/>
            </p:cNvSpPr>
            <p:nvPr/>
          </p:nvSpPr>
          <p:spPr bwMode="auto">
            <a:xfrm>
              <a:off x="1057061" y="1592262"/>
              <a:ext cx="4582121" cy="4740734"/>
            </a:xfrm>
            <a:prstGeom prst="rect">
              <a:avLst/>
            </a:prstGeom>
            <a:no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nvGrpSpPr>
            <p:cNvPr id="6" name="Group 5"/>
            <p:cNvGrpSpPr>
              <a:grpSpLocks/>
            </p:cNvGrpSpPr>
            <p:nvPr/>
          </p:nvGrpSpPr>
          <p:grpSpPr bwMode="auto">
            <a:xfrm>
              <a:off x="2399787" y="3173494"/>
              <a:ext cx="1805878" cy="2076368"/>
              <a:chOff x="1376" y="2589"/>
              <a:chExt cx="616" cy="904"/>
            </a:xfrm>
          </p:grpSpPr>
          <p:sp>
            <p:nvSpPr>
              <p:cNvPr id="84" name="Oval 83"/>
              <p:cNvSpPr>
                <a:spLocks noChangeArrowheads="1"/>
              </p:cNvSpPr>
              <p:nvPr/>
            </p:nvSpPr>
            <p:spPr bwMode="auto">
              <a:xfrm>
                <a:off x="1616" y="2973"/>
                <a:ext cx="136" cy="136"/>
              </a:xfrm>
              <a:prstGeom prst="ellipse">
                <a:avLst/>
              </a:prstGeom>
              <a:solidFill>
                <a:srgbClr val="00CC99"/>
              </a:solidFill>
              <a:ln w="25400">
                <a:solidFill>
                  <a:srgbClr val="000000"/>
                </a:solidFill>
                <a:round/>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dirty="0">
                  <a:solidFill>
                    <a:srgbClr val="000000"/>
                  </a:solidFill>
                </a:endParaRPr>
              </a:p>
            </p:txBody>
          </p:sp>
          <p:sp>
            <p:nvSpPr>
              <p:cNvPr id="85" name="Rectangle 84"/>
              <p:cNvSpPr>
                <a:spLocks noChangeArrowheads="1"/>
              </p:cNvSpPr>
              <p:nvPr/>
            </p:nvSpPr>
            <p:spPr bwMode="auto">
              <a:xfrm>
                <a:off x="1625" y="2940"/>
                <a:ext cx="124" cy="200"/>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dirty="0">
                    <a:solidFill>
                      <a:srgbClr val="000000"/>
                    </a:solidFill>
                    <a:latin typeface="Arial" charset="0"/>
                  </a:rPr>
                  <a:t>+</a:t>
                </a:r>
              </a:p>
            </p:txBody>
          </p:sp>
          <p:sp>
            <p:nvSpPr>
              <p:cNvPr id="86" name="Rectangle 85"/>
              <p:cNvSpPr>
                <a:spLocks noChangeArrowheads="1"/>
              </p:cNvSpPr>
              <p:nvPr/>
            </p:nvSpPr>
            <p:spPr bwMode="auto">
              <a:xfrm>
                <a:off x="1376" y="258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87" name="Rectangle 86"/>
              <p:cNvSpPr>
                <a:spLocks noChangeArrowheads="1"/>
              </p:cNvSpPr>
              <p:nvPr/>
            </p:nvSpPr>
            <p:spPr bwMode="auto">
              <a:xfrm>
                <a:off x="1760" y="258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88" name="Rectangle 87"/>
              <p:cNvSpPr>
                <a:spLocks noChangeArrowheads="1"/>
              </p:cNvSpPr>
              <p:nvPr/>
            </p:nvSpPr>
            <p:spPr bwMode="auto">
              <a:xfrm>
                <a:off x="1568" y="3261"/>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89" name="Rectangle 88"/>
              <p:cNvSpPr>
                <a:spLocks noChangeArrowheads="1"/>
              </p:cNvSpPr>
              <p:nvPr/>
            </p:nvSpPr>
            <p:spPr bwMode="auto">
              <a:xfrm>
                <a:off x="1416" y="2599"/>
                <a:ext cx="162" cy="200"/>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dirty="0">
                    <a:solidFill>
                      <a:srgbClr val="009900"/>
                    </a:solidFill>
                    <a:latin typeface="Arial" charset="0"/>
                  </a:rPr>
                  <a:t>r1</a:t>
                </a:r>
              </a:p>
            </p:txBody>
          </p:sp>
          <p:sp>
            <p:nvSpPr>
              <p:cNvPr id="90" name="Rectangle 89"/>
              <p:cNvSpPr>
                <a:spLocks noChangeArrowheads="1"/>
              </p:cNvSpPr>
              <p:nvPr/>
            </p:nvSpPr>
            <p:spPr bwMode="auto">
              <a:xfrm>
                <a:off x="1794" y="2597"/>
                <a:ext cx="162" cy="200"/>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dirty="0">
                    <a:solidFill>
                      <a:srgbClr val="009900"/>
                    </a:solidFill>
                    <a:latin typeface="Arial" charset="0"/>
                  </a:rPr>
                  <a:t>r2</a:t>
                </a:r>
              </a:p>
            </p:txBody>
          </p:sp>
          <p:sp>
            <p:nvSpPr>
              <p:cNvPr id="91" name="Rectangle 90"/>
              <p:cNvSpPr>
                <a:spLocks noChangeArrowheads="1"/>
              </p:cNvSpPr>
              <p:nvPr/>
            </p:nvSpPr>
            <p:spPr bwMode="auto">
              <a:xfrm>
                <a:off x="1599" y="3276"/>
                <a:ext cx="162" cy="200"/>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dirty="0">
                    <a:solidFill>
                      <a:srgbClr val="009900"/>
                    </a:solidFill>
                    <a:latin typeface="Arial" charset="0"/>
                  </a:rPr>
                  <a:t>r3</a:t>
                </a:r>
              </a:p>
            </p:txBody>
          </p:sp>
          <p:sp>
            <p:nvSpPr>
              <p:cNvPr id="92" name="Line 15"/>
              <p:cNvSpPr>
                <a:spLocks noChangeShapeType="1"/>
              </p:cNvSpPr>
              <p:nvPr/>
            </p:nvSpPr>
            <p:spPr bwMode="auto">
              <a:xfrm>
                <a:off x="1540" y="2826"/>
                <a:ext cx="10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93" name="Line 16"/>
              <p:cNvSpPr>
                <a:spLocks noChangeShapeType="1"/>
              </p:cNvSpPr>
              <p:nvPr/>
            </p:nvSpPr>
            <p:spPr bwMode="auto">
              <a:xfrm flipH="1">
                <a:off x="1737" y="2826"/>
                <a:ext cx="8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94" name="Line 17"/>
              <p:cNvSpPr>
                <a:spLocks noChangeShapeType="1"/>
              </p:cNvSpPr>
              <p:nvPr/>
            </p:nvSpPr>
            <p:spPr bwMode="auto">
              <a:xfrm>
                <a:off x="1684" y="3114"/>
                <a:ext cx="0"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sp>
          <p:nvSpPr>
            <p:cNvPr id="7" name="Rectangle 6"/>
            <p:cNvSpPr>
              <a:spLocks noChangeArrowheads="1"/>
            </p:cNvSpPr>
            <p:nvPr/>
          </p:nvSpPr>
          <p:spPr bwMode="auto">
            <a:xfrm>
              <a:off x="2009881" y="5807822"/>
              <a:ext cx="2562236" cy="427217"/>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sz="2200" dirty="0">
                  <a:solidFill>
                    <a:srgbClr val="009900"/>
                  </a:solidFill>
                  <a:latin typeface="Courier New" pitchFamily="49" charset="0"/>
                </a:rPr>
                <a:t>add r3, r1, r2</a:t>
              </a:r>
            </a:p>
          </p:txBody>
        </p:sp>
        <p:sp>
          <p:nvSpPr>
            <p:cNvPr id="8" name="Rectangle 7"/>
            <p:cNvSpPr>
              <a:spLocks noChangeArrowheads="1"/>
            </p:cNvSpPr>
            <p:nvPr/>
          </p:nvSpPr>
          <p:spPr bwMode="auto">
            <a:xfrm>
              <a:off x="2341155" y="1812761"/>
              <a:ext cx="2046270" cy="829169"/>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defTabSz="1108965">
                <a:spcBef>
                  <a:spcPct val="0"/>
                </a:spcBef>
                <a:buFontTx/>
                <a:buNone/>
                <a:defRPr/>
              </a:pPr>
              <a:r>
                <a:rPr lang="en-US">
                  <a:solidFill>
                    <a:srgbClr val="009900"/>
                  </a:solidFill>
                  <a:latin typeface="Arial" charset="0"/>
                </a:rPr>
                <a:t>SCALAR</a:t>
              </a:r>
            </a:p>
            <a:p>
              <a:pPr algn="ctr" defTabSz="1108965">
                <a:spcBef>
                  <a:spcPct val="0"/>
                </a:spcBef>
                <a:buFontTx/>
                <a:buNone/>
                <a:defRPr/>
              </a:pPr>
              <a:r>
                <a:rPr lang="en-US">
                  <a:solidFill>
                    <a:srgbClr val="009900"/>
                  </a:solidFill>
                  <a:latin typeface="Arial" charset="0"/>
                </a:rPr>
                <a:t>(1 operation)</a:t>
              </a:r>
            </a:p>
          </p:txBody>
        </p:sp>
        <p:sp>
          <p:nvSpPr>
            <p:cNvPr id="11" name="Rectangle 10"/>
            <p:cNvSpPr>
              <a:spLocks noChangeArrowheads="1"/>
            </p:cNvSpPr>
            <p:nvPr/>
          </p:nvSpPr>
          <p:spPr bwMode="auto">
            <a:xfrm>
              <a:off x="6272456" y="1592262"/>
              <a:ext cx="5051181" cy="4740734"/>
            </a:xfrm>
            <a:prstGeom prst="rect">
              <a:avLst/>
            </a:prstGeom>
            <a:no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nvGrpSpPr>
            <p:cNvPr id="12" name="Group 11"/>
            <p:cNvGrpSpPr>
              <a:grpSpLocks/>
            </p:cNvGrpSpPr>
            <p:nvPr/>
          </p:nvGrpSpPr>
          <p:grpSpPr bwMode="auto">
            <a:xfrm>
              <a:off x="7626866" y="2832570"/>
              <a:ext cx="2843671" cy="2868787"/>
              <a:chOff x="3159" y="2364"/>
              <a:chExt cx="970" cy="1249"/>
            </a:xfrm>
          </p:grpSpPr>
          <p:grpSp>
            <p:nvGrpSpPr>
              <p:cNvPr id="15" name="Group 14"/>
              <p:cNvGrpSpPr>
                <a:grpSpLocks/>
              </p:cNvGrpSpPr>
              <p:nvPr/>
            </p:nvGrpSpPr>
            <p:grpSpPr bwMode="auto">
              <a:xfrm>
                <a:off x="3383" y="2364"/>
                <a:ext cx="616" cy="904"/>
                <a:chOff x="3383" y="2364"/>
                <a:chExt cx="616" cy="904"/>
              </a:xfrm>
            </p:grpSpPr>
            <p:sp>
              <p:nvSpPr>
                <p:cNvPr id="77" name="Oval 76"/>
                <p:cNvSpPr>
                  <a:spLocks noChangeArrowheads="1"/>
                </p:cNvSpPr>
                <p:nvPr/>
              </p:nvSpPr>
              <p:spPr bwMode="auto">
                <a:xfrm>
                  <a:off x="3623" y="2748"/>
                  <a:ext cx="136" cy="136"/>
                </a:xfrm>
                <a:prstGeom prst="ellipse">
                  <a:avLst/>
                </a:prstGeom>
                <a:solidFill>
                  <a:srgbClr val="00CC99"/>
                </a:solidFill>
                <a:ln w="25400">
                  <a:solidFill>
                    <a:srgbClr val="000000"/>
                  </a:solidFill>
                  <a:round/>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78" name="Rectangle 77"/>
                <p:cNvSpPr>
                  <a:spLocks noChangeArrowheads="1"/>
                </p:cNvSpPr>
                <p:nvPr/>
              </p:nvSpPr>
              <p:spPr bwMode="auto">
                <a:xfrm>
                  <a:off x="3383" y="2364"/>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79" name="Rectangle 78"/>
                <p:cNvSpPr>
                  <a:spLocks noChangeArrowheads="1"/>
                </p:cNvSpPr>
                <p:nvPr/>
              </p:nvSpPr>
              <p:spPr bwMode="auto">
                <a:xfrm>
                  <a:off x="3767" y="2364"/>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80" name="Rectangle 79"/>
                <p:cNvSpPr>
                  <a:spLocks noChangeArrowheads="1"/>
                </p:cNvSpPr>
                <p:nvPr/>
              </p:nvSpPr>
              <p:spPr bwMode="auto">
                <a:xfrm>
                  <a:off x="3575" y="3036"/>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81" name="Line 27"/>
                <p:cNvSpPr>
                  <a:spLocks noChangeShapeType="1"/>
                </p:cNvSpPr>
                <p:nvPr/>
              </p:nvSpPr>
              <p:spPr bwMode="auto">
                <a:xfrm>
                  <a:off x="3547" y="2601"/>
                  <a:ext cx="10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82" name="Line 28"/>
                <p:cNvSpPr>
                  <a:spLocks noChangeShapeType="1"/>
                </p:cNvSpPr>
                <p:nvPr/>
              </p:nvSpPr>
              <p:spPr bwMode="auto">
                <a:xfrm flipH="1">
                  <a:off x="3744" y="2601"/>
                  <a:ext cx="8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83" name="Line 29"/>
                <p:cNvSpPr>
                  <a:spLocks noChangeShapeType="1"/>
                </p:cNvSpPr>
                <p:nvPr/>
              </p:nvSpPr>
              <p:spPr bwMode="auto">
                <a:xfrm>
                  <a:off x="3691" y="2889"/>
                  <a:ext cx="0"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grpSp>
            <p:nvGrpSpPr>
              <p:cNvPr id="16" name="Group 15"/>
              <p:cNvGrpSpPr>
                <a:grpSpLocks/>
              </p:cNvGrpSpPr>
              <p:nvPr/>
            </p:nvGrpSpPr>
            <p:grpSpPr bwMode="auto">
              <a:xfrm>
                <a:off x="3358" y="2389"/>
                <a:ext cx="616" cy="904"/>
                <a:chOff x="3358" y="2389"/>
                <a:chExt cx="616" cy="904"/>
              </a:xfrm>
            </p:grpSpPr>
            <p:sp>
              <p:nvSpPr>
                <p:cNvPr id="70" name="Oval 69"/>
                <p:cNvSpPr>
                  <a:spLocks noChangeArrowheads="1"/>
                </p:cNvSpPr>
                <p:nvPr/>
              </p:nvSpPr>
              <p:spPr bwMode="auto">
                <a:xfrm>
                  <a:off x="3598" y="2773"/>
                  <a:ext cx="136" cy="136"/>
                </a:xfrm>
                <a:prstGeom prst="ellipse">
                  <a:avLst/>
                </a:prstGeom>
                <a:solidFill>
                  <a:srgbClr val="00CC99"/>
                </a:solidFill>
                <a:ln w="25400">
                  <a:solidFill>
                    <a:srgbClr val="000000"/>
                  </a:solidFill>
                  <a:round/>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71" name="Rectangle 70"/>
                <p:cNvSpPr>
                  <a:spLocks noChangeArrowheads="1"/>
                </p:cNvSpPr>
                <p:nvPr/>
              </p:nvSpPr>
              <p:spPr bwMode="auto">
                <a:xfrm>
                  <a:off x="3358" y="238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72" name="Rectangle 71"/>
                <p:cNvSpPr>
                  <a:spLocks noChangeArrowheads="1"/>
                </p:cNvSpPr>
                <p:nvPr/>
              </p:nvSpPr>
              <p:spPr bwMode="auto">
                <a:xfrm>
                  <a:off x="3742" y="238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73" name="Rectangle 72"/>
                <p:cNvSpPr>
                  <a:spLocks noChangeArrowheads="1"/>
                </p:cNvSpPr>
                <p:nvPr/>
              </p:nvSpPr>
              <p:spPr bwMode="auto">
                <a:xfrm>
                  <a:off x="3550" y="3061"/>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74" name="Line 35"/>
                <p:cNvSpPr>
                  <a:spLocks noChangeShapeType="1"/>
                </p:cNvSpPr>
                <p:nvPr/>
              </p:nvSpPr>
              <p:spPr bwMode="auto">
                <a:xfrm>
                  <a:off x="3522" y="2626"/>
                  <a:ext cx="10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75" name="Line 36"/>
                <p:cNvSpPr>
                  <a:spLocks noChangeShapeType="1"/>
                </p:cNvSpPr>
                <p:nvPr/>
              </p:nvSpPr>
              <p:spPr bwMode="auto">
                <a:xfrm flipH="1">
                  <a:off x="3719" y="2626"/>
                  <a:ext cx="8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76" name="Line 37"/>
                <p:cNvSpPr>
                  <a:spLocks noChangeShapeType="1"/>
                </p:cNvSpPr>
                <p:nvPr/>
              </p:nvSpPr>
              <p:spPr bwMode="auto">
                <a:xfrm>
                  <a:off x="3666" y="2914"/>
                  <a:ext cx="0"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grpSp>
            <p:nvGrpSpPr>
              <p:cNvPr id="17" name="Group 16"/>
              <p:cNvGrpSpPr>
                <a:grpSpLocks/>
              </p:cNvGrpSpPr>
              <p:nvPr/>
            </p:nvGrpSpPr>
            <p:grpSpPr bwMode="auto">
              <a:xfrm>
                <a:off x="3323" y="2414"/>
                <a:ext cx="616" cy="904"/>
                <a:chOff x="3323" y="2414"/>
                <a:chExt cx="616" cy="904"/>
              </a:xfrm>
            </p:grpSpPr>
            <p:sp>
              <p:nvSpPr>
                <p:cNvPr id="63" name="Oval 62"/>
                <p:cNvSpPr>
                  <a:spLocks noChangeArrowheads="1"/>
                </p:cNvSpPr>
                <p:nvPr/>
              </p:nvSpPr>
              <p:spPr bwMode="auto">
                <a:xfrm>
                  <a:off x="3563" y="2798"/>
                  <a:ext cx="136" cy="136"/>
                </a:xfrm>
                <a:prstGeom prst="ellipse">
                  <a:avLst/>
                </a:prstGeom>
                <a:solidFill>
                  <a:srgbClr val="00CC99"/>
                </a:solidFill>
                <a:ln w="25400">
                  <a:solidFill>
                    <a:srgbClr val="000000"/>
                  </a:solidFill>
                  <a:round/>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64" name="Rectangle 63"/>
                <p:cNvSpPr>
                  <a:spLocks noChangeArrowheads="1"/>
                </p:cNvSpPr>
                <p:nvPr/>
              </p:nvSpPr>
              <p:spPr bwMode="auto">
                <a:xfrm>
                  <a:off x="3323" y="2414"/>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65" name="Rectangle 64"/>
                <p:cNvSpPr>
                  <a:spLocks noChangeArrowheads="1"/>
                </p:cNvSpPr>
                <p:nvPr/>
              </p:nvSpPr>
              <p:spPr bwMode="auto">
                <a:xfrm>
                  <a:off x="3707" y="2414"/>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66" name="Rectangle 65"/>
                <p:cNvSpPr>
                  <a:spLocks noChangeArrowheads="1"/>
                </p:cNvSpPr>
                <p:nvPr/>
              </p:nvSpPr>
              <p:spPr bwMode="auto">
                <a:xfrm>
                  <a:off x="3515" y="3086"/>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67" name="Line 43"/>
                <p:cNvSpPr>
                  <a:spLocks noChangeShapeType="1"/>
                </p:cNvSpPr>
                <p:nvPr/>
              </p:nvSpPr>
              <p:spPr bwMode="auto">
                <a:xfrm>
                  <a:off x="3487" y="2651"/>
                  <a:ext cx="10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68" name="Line 44"/>
                <p:cNvSpPr>
                  <a:spLocks noChangeShapeType="1"/>
                </p:cNvSpPr>
                <p:nvPr/>
              </p:nvSpPr>
              <p:spPr bwMode="auto">
                <a:xfrm flipH="1">
                  <a:off x="3684" y="2651"/>
                  <a:ext cx="8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69" name="Line 45"/>
                <p:cNvSpPr>
                  <a:spLocks noChangeShapeType="1"/>
                </p:cNvSpPr>
                <p:nvPr/>
              </p:nvSpPr>
              <p:spPr bwMode="auto">
                <a:xfrm>
                  <a:off x="3631" y="2939"/>
                  <a:ext cx="0"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grpSp>
            <p:nvGrpSpPr>
              <p:cNvPr id="18" name="Group 17"/>
              <p:cNvGrpSpPr>
                <a:grpSpLocks/>
              </p:cNvGrpSpPr>
              <p:nvPr/>
            </p:nvGrpSpPr>
            <p:grpSpPr bwMode="auto">
              <a:xfrm>
                <a:off x="3293" y="2449"/>
                <a:ext cx="616" cy="904"/>
                <a:chOff x="3293" y="2449"/>
                <a:chExt cx="616" cy="904"/>
              </a:xfrm>
            </p:grpSpPr>
            <p:sp>
              <p:nvSpPr>
                <p:cNvPr id="56" name="Oval 55"/>
                <p:cNvSpPr>
                  <a:spLocks noChangeArrowheads="1"/>
                </p:cNvSpPr>
                <p:nvPr/>
              </p:nvSpPr>
              <p:spPr bwMode="auto">
                <a:xfrm>
                  <a:off x="3533" y="2833"/>
                  <a:ext cx="136" cy="136"/>
                </a:xfrm>
                <a:prstGeom prst="ellipse">
                  <a:avLst/>
                </a:prstGeom>
                <a:solidFill>
                  <a:srgbClr val="00CC99"/>
                </a:solidFill>
                <a:ln w="25400">
                  <a:solidFill>
                    <a:srgbClr val="000000"/>
                  </a:solidFill>
                  <a:round/>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57" name="Rectangle 56"/>
                <p:cNvSpPr>
                  <a:spLocks noChangeArrowheads="1"/>
                </p:cNvSpPr>
                <p:nvPr/>
              </p:nvSpPr>
              <p:spPr bwMode="auto">
                <a:xfrm>
                  <a:off x="3293" y="244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58" name="Rectangle 57"/>
                <p:cNvSpPr>
                  <a:spLocks noChangeArrowheads="1"/>
                </p:cNvSpPr>
                <p:nvPr/>
              </p:nvSpPr>
              <p:spPr bwMode="auto">
                <a:xfrm>
                  <a:off x="3677" y="244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59" name="Rectangle 58"/>
                <p:cNvSpPr>
                  <a:spLocks noChangeArrowheads="1"/>
                </p:cNvSpPr>
                <p:nvPr/>
              </p:nvSpPr>
              <p:spPr bwMode="auto">
                <a:xfrm>
                  <a:off x="3485" y="3121"/>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60" name="Line 51"/>
                <p:cNvSpPr>
                  <a:spLocks noChangeShapeType="1"/>
                </p:cNvSpPr>
                <p:nvPr/>
              </p:nvSpPr>
              <p:spPr bwMode="auto">
                <a:xfrm>
                  <a:off x="3457" y="2686"/>
                  <a:ext cx="10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61" name="Line 52"/>
                <p:cNvSpPr>
                  <a:spLocks noChangeShapeType="1"/>
                </p:cNvSpPr>
                <p:nvPr/>
              </p:nvSpPr>
              <p:spPr bwMode="auto">
                <a:xfrm flipH="1">
                  <a:off x="3654" y="2686"/>
                  <a:ext cx="8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62" name="Line 53"/>
                <p:cNvSpPr>
                  <a:spLocks noChangeShapeType="1"/>
                </p:cNvSpPr>
                <p:nvPr/>
              </p:nvSpPr>
              <p:spPr bwMode="auto">
                <a:xfrm>
                  <a:off x="3601" y="2974"/>
                  <a:ext cx="0"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grpSp>
            <p:nvGrpSpPr>
              <p:cNvPr id="19" name="Group 18"/>
              <p:cNvGrpSpPr>
                <a:grpSpLocks/>
              </p:cNvGrpSpPr>
              <p:nvPr/>
            </p:nvGrpSpPr>
            <p:grpSpPr bwMode="auto">
              <a:xfrm>
                <a:off x="3268" y="2479"/>
                <a:ext cx="616" cy="904"/>
                <a:chOff x="3268" y="2479"/>
                <a:chExt cx="616" cy="904"/>
              </a:xfrm>
            </p:grpSpPr>
            <p:sp>
              <p:nvSpPr>
                <p:cNvPr id="49" name="Oval 48"/>
                <p:cNvSpPr>
                  <a:spLocks noChangeArrowheads="1"/>
                </p:cNvSpPr>
                <p:nvPr/>
              </p:nvSpPr>
              <p:spPr bwMode="auto">
                <a:xfrm>
                  <a:off x="3508" y="2863"/>
                  <a:ext cx="136" cy="136"/>
                </a:xfrm>
                <a:prstGeom prst="ellipse">
                  <a:avLst/>
                </a:prstGeom>
                <a:solidFill>
                  <a:srgbClr val="00CC99"/>
                </a:solidFill>
                <a:ln w="25400">
                  <a:solidFill>
                    <a:srgbClr val="000000"/>
                  </a:solidFill>
                  <a:round/>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50" name="Rectangle 49"/>
                <p:cNvSpPr>
                  <a:spLocks noChangeArrowheads="1"/>
                </p:cNvSpPr>
                <p:nvPr/>
              </p:nvSpPr>
              <p:spPr bwMode="auto">
                <a:xfrm>
                  <a:off x="3268" y="247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51" name="Rectangle 50"/>
                <p:cNvSpPr>
                  <a:spLocks noChangeArrowheads="1"/>
                </p:cNvSpPr>
                <p:nvPr/>
              </p:nvSpPr>
              <p:spPr bwMode="auto">
                <a:xfrm>
                  <a:off x="3652" y="247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52" name="Rectangle 51"/>
                <p:cNvSpPr>
                  <a:spLocks noChangeArrowheads="1"/>
                </p:cNvSpPr>
                <p:nvPr/>
              </p:nvSpPr>
              <p:spPr bwMode="auto">
                <a:xfrm>
                  <a:off x="3460" y="3151"/>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53" name="Line 59"/>
                <p:cNvSpPr>
                  <a:spLocks noChangeShapeType="1"/>
                </p:cNvSpPr>
                <p:nvPr/>
              </p:nvSpPr>
              <p:spPr bwMode="auto">
                <a:xfrm>
                  <a:off x="3432" y="2716"/>
                  <a:ext cx="10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54" name="Line 60"/>
                <p:cNvSpPr>
                  <a:spLocks noChangeShapeType="1"/>
                </p:cNvSpPr>
                <p:nvPr/>
              </p:nvSpPr>
              <p:spPr bwMode="auto">
                <a:xfrm flipH="1">
                  <a:off x="3629" y="2716"/>
                  <a:ext cx="8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55" name="Line 61"/>
                <p:cNvSpPr>
                  <a:spLocks noChangeShapeType="1"/>
                </p:cNvSpPr>
                <p:nvPr/>
              </p:nvSpPr>
              <p:spPr bwMode="auto">
                <a:xfrm>
                  <a:off x="3576" y="3004"/>
                  <a:ext cx="0"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grpSp>
            <p:nvGrpSpPr>
              <p:cNvPr id="20" name="Group 19"/>
              <p:cNvGrpSpPr>
                <a:grpSpLocks/>
              </p:cNvGrpSpPr>
              <p:nvPr/>
            </p:nvGrpSpPr>
            <p:grpSpPr bwMode="auto">
              <a:xfrm>
                <a:off x="3233" y="2509"/>
                <a:ext cx="616" cy="904"/>
                <a:chOff x="3233" y="2509"/>
                <a:chExt cx="616" cy="904"/>
              </a:xfrm>
            </p:grpSpPr>
            <p:sp>
              <p:nvSpPr>
                <p:cNvPr id="42" name="Oval 41"/>
                <p:cNvSpPr>
                  <a:spLocks noChangeArrowheads="1"/>
                </p:cNvSpPr>
                <p:nvPr/>
              </p:nvSpPr>
              <p:spPr bwMode="auto">
                <a:xfrm>
                  <a:off x="3473" y="2893"/>
                  <a:ext cx="136" cy="136"/>
                </a:xfrm>
                <a:prstGeom prst="ellipse">
                  <a:avLst/>
                </a:prstGeom>
                <a:solidFill>
                  <a:srgbClr val="00CC99"/>
                </a:solidFill>
                <a:ln w="25400">
                  <a:solidFill>
                    <a:srgbClr val="000000"/>
                  </a:solidFill>
                  <a:round/>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43" name="Rectangle 42"/>
                <p:cNvSpPr>
                  <a:spLocks noChangeArrowheads="1"/>
                </p:cNvSpPr>
                <p:nvPr/>
              </p:nvSpPr>
              <p:spPr bwMode="auto">
                <a:xfrm>
                  <a:off x="3233" y="250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44" name="Rectangle 43"/>
                <p:cNvSpPr>
                  <a:spLocks noChangeArrowheads="1"/>
                </p:cNvSpPr>
                <p:nvPr/>
              </p:nvSpPr>
              <p:spPr bwMode="auto">
                <a:xfrm>
                  <a:off x="3617" y="2509"/>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45" name="Rectangle 44"/>
                <p:cNvSpPr>
                  <a:spLocks noChangeArrowheads="1"/>
                </p:cNvSpPr>
                <p:nvPr/>
              </p:nvSpPr>
              <p:spPr bwMode="auto">
                <a:xfrm>
                  <a:off x="3425" y="3181"/>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46" name="Line 67"/>
                <p:cNvSpPr>
                  <a:spLocks noChangeShapeType="1"/>
                </p:cNvSpPr>
                <p:nvPr/>
              </p:nvSpPr>
              <p:spPr bwMode="auto">
                <a:xfrm>
                  <a:off x="3397" y="2746"/>
                  <a:ext cx="10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47" name="Line 68"/>
                <p:cNvSpPr>
                  <a:spLocks noChangeShapeType="1"/>
                </p:cNvSpPr>
                <p:nvPr/>
              </p:nvSpPr>
              <p:spPr bwMode="auto">
                <a:xfrm flipH="1">
                  <a:off x="3594" y="2746"/>
                  <a:ext cx="8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48" name="Line 69"/>
                <p:cNvSpPr>
                  <a:spLocks noChangeShapeType="1"/>
                </p:cNvSpPr>
                <p:nvPr/>
              </p:nvSpPr>
              <p:spPr bwMode="auto">
                <a:xfrm>
                  <a:off x="3541" y="3034"/>
                  <a:ext cx="0"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grpSp>
            <p:nvGrpSpPr>
              <p:cNvPr id="21" name="Group 20"/>
              <p:cNvGrpSpPr>
                <a:grpSpLocks/>
              </p:cNvGrpSpPr>
              <p:nvPr/>
            </p:nvGrpSpPr>
            <p:grpSpPr bwMode="auto">
              <a:xfrm>
                <a:off x="3198" y="2544"/>
                <a:ext cx="616" cy="904"/>
                <a:chOff x="3198" y="2544"/>
                <a:chExt cx="616" cy="904"/>
              </a:xfrm>
            </p:grpSpPr>
            <p:sp>
              <p:nvSpPr>
                <p:cNvPr id="35" name="Oval 34"/>
                <p:cNvSpPr>
                  <a:spLocks noChangeArrowheads="1"/>
                </p:cNvSpPr>
                <p:nvPr/>
              </p:nvSpPr>
              <p:spPr bwMode="auto">
                <a:xfrm>
                  <a:off x="3438" y="2928"/>
                  <a:ext cx="136" cy="136"/>
                </a:xfrm>
                <a:prstGeom prst="ellipse">
                  <a:avLst/>
                </a:prstGeom>
                <a:solidFill>
                  <a:srgbClr val="00CC99"/>
                </a:solidFill>
                <a:ln w="25400">
                  <a:solidFill>
                    <a:srgbClr val="000000"/>
                  </a:solidFill>
                  <a:round/>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36" name="Rectangle 35"/>
                <p:cNvSpPr>
                  <a:spLocks noChangeArrowheads="1"/>
                </p:cNvSpPr>
                <p:nvPr/>
              </p:nvSpPr>
              <p:spPr bwMode="auto">
                <a:xfrm>
                  <a:off x="3198" y="2544"/>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37" name="Rectangle 36"/>
                <p:cNvSpPr>
                  <a:spLocks noChangeArrowheads="1"/>
                </p:cNvSpPr>
                <p:nvPr/>
              </p:nvSpPr>
              <p:spPr bwMode="auto">
                <a:xfrm>
                  <a:off x="3582" y="2544"/>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38" name="Rectangle 37"/>
                <p:cNvSpPr>
                  <a:spLocks noChangeArrowheads="1"/>
                </p:cNvSpPr>
                <p:nvPr/>
              </p:nvSpPr>
              <p:spPr bwMode="auto">
                <a:xfrm>
                  <a:off x="3390" y="3216"/>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39" name="Line 75"/>
                <p:cNvSpPr>
                  <a:spLocks noChangeShapeType="1"/>
                </p:cNvSpPr>
                <p:nvPr/>
              </p:nvSpPr>
              <p:spPr bwMode="auto">
                <a:xfrm>
                  <a:off x="3362" y="2781"/>
                  <a:ext cx="10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40" name="Line 76"/>
                <p:cNvSpPr>
                  <a:spLocks noChangeShapeType="1"/>
                </p:cNvSpPr>
                <p:nvPr/>
              </p:nvSpPr>
              <p:spPr bwMode="auto">
                <a:xfrm flipH="1">
                  <a:off x="3559" y="2781"/>
                  <a:ext cx="8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41" name="Line 77"/>
                <p:cNvSpPr>
                  <a:spLocks noChangeShapeType="1"/>
                </p:cNvSpPr>
                <p:nvPr/>
              </p:nvSpPr>
              <p:spPr bwMode="auto">
                <a:xfrm>
                  <a:off x="3506" y="3069"/>
                  <a:ext cx="0"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grpSp>
          <p:sp>
            <p:nvSpPr>
              <p:cNvPr id="22" name="Oval 21"/>
              <p:cNvSpPr>
                <a:spLocks noChangeArrowheads="1"/>
              </p:cNvSpPr>
              <p:nvPr/>
            </p:nvSpPr>
            <p:spPr bwMode="auto">
              <a:xfrm>
                <a:off x="3399" y="2968"/>
                <a:ext cx="136" cy="136"/>
              </a:xfrm>
              <a:prstGeom prst="ellipse">
                <a:avLst/>
              </a:prstGeom>
              <a:solidFill>
                <a:srgbClr val="00CC99"/>
              </a:solidFill>
              <a:ln w="25400">
                <a:solidFill>
                  <a:srgbClr val="000000"/>
                </a:solidFill>
                <a:round/>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23" name="Rectangle 22"/>
              <p:cNvSpPr>
                <a:spLocks noChangeArrowheads="1"/>
              </p:cNvSpPr>
              <p:nvPr/>
            </p:nvSpPr>
            <p:spPr bwMode="auto">
              <a:xfrm>
                <a:off x="3159" y="2584"/>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24" name="Rectangle 23"/>
              <p:cNvSpPr>
                <a:spLocks noChangeArrowheads="1"/>
              </p:cNvSpPr>
              <p:nvPr/>
            </p:nvSpPr>
            <p:spPr bwMode="auto">
              <a:xfrm>
                <a:off x="3543" y="2584"/>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25" name="Rectangle 24"/>
              <p:cNvSpPr>
                <a:spLocks noChangeArrowheads="1"/>
              </p:cNvSpPr>
              <p:nvPr/>
            </p:nvSpPr>
            <p:spPr bwMode="auto">
              <a:xfrm>
                <a:off x="3351" y="3256"/>
                <a:ext cx="232" cy="232"/>
              </a:xfrm>
              <a:prstGeom prst="rect">
                <a:avLst/>
              </a:prstGeom>
              <a:solidFill>
                <a:srgbClr val="00CC99"/>
              </a:solidFill>
              <a:ln w="25400">
                <a:solidFill>
                  <a:srgbClr val="000000"/>
                </a:solidFill>
                <a:miter lim="800000"/>
                <a:headEnd/>
                <a:tailEnd/>
              </a:ln>
              <a:effectLst/>
            </p:spPr>
            <p:txBody>
              <a:bodyPr wrap="none" anchor="ct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26" name="Rectangle 25"/>
              <p:cNvSpPr>
                <a:spLocks noChangeArrowheads="1"/>
              </p:cNvSpPr>
              <p:nvPr/>
            </p:nvSpPr>
            <p:spPr bwMode="auto">
              <a:xfrm>
                <a:off x="3187" y="2603"/>
                <a:ext cx="179" cy="200"/>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dirty="0" smtClean="0">
                    <a:solidFill>
                      <a:srgbClr val="FF0000"/>
                    </a:solidFill>
                    <a:latin typeface="Arial" charset="0"/>
                  </a:rPr>
                  <a:t>v1</a:t>
                </a:r>
                <a:endParaRPr lang="en-US" dirty="0">
                  <a:solidFill>
                    <a:srgbClr val="FF0000"/>
                  </a:solidFill>
                  <a:latin typeface="Arial" charset="0"/>
                </a:endParaRPr>
              </a:p>
            </p:txBody>
          </p:sp>
          <p:sp>
            <p:nvSpPr>
              <p:cNvPr id="27" name="Rectangle 26"/>
              <p:cNvSpPr>
                <a:spLocks noChangeArrowheads="1"/>
              </p:cNvSpPr>
              <p:nvPr/>
            </p:nvSpPr>
            <p:spPr bwMode="auto">
              <a:xfrm>
                <a:off x="3570" y="2603"/>
                <a:ext cx="179" cy="200"/>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dirty="0">
                    <a:solidFill>
                      <a:srgbClr val="FF0000"/>
                    </a:solidFill>
                    <a:latin typeface="Arial" charset="0"/>
                  </a:rPr>
                  <a:t>v2</a:t>
                </a:r>
              </a:p>
            </p:txBody>
          </p:sp>
          <p:sp>
            <p:nvSpPr>
              <p:cNvPr id="28" name="Rectangle 27"/>
              <p:cNvSpPr>
                <a:spLocks noChangeArrowheads="1"/>
              </p:cNvSpPr>
              <p:nvPr/>
            </p:nvSpPr>
            <p:spPr bwMode="auto">
              <a:xfrm>
                <a:off x="3379" y="3279"/>
                <a:ext cx="179" cy="200"/>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dirty="0">
                    <a:solidFill>
                      <a:srgbClr val="FF0000"/>
                    </a:solidFill>
                    <a:latin typeface="Arial" charset="0"/>
                  </a:rPr>
                  <a:t>v3</a:t>
                </a:r>
              </a:p>
            </p:txBody>
          </p:sp>
          <p:sp>
            <p:nvSpPr>
              <p:cNvPr id="29" name="Line 85"/>
              <p:cNvSpPr>
                <a:spLocks noChangeShapeType="1"/>
              </p:cNvSpPr>
              <p:nvPr/>
            </p:nvSpPr>
            <p:spPr bwMode="auto">
              <a:xfrm>
                <a:off x="3323" y="2821"/>
                <a:ext cx="10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30" name="Line 86"/>
              <p:cNvSpPr>
                <a:spLocks noChangeShapeType="1"/>
              </p:cNvSpPr>
              <p:nvPr/>
            </p:nvSpPr>
            <p:spPr bwMode="auto">
              <a:xfrm flipH="1">
                <a:off x="3520" y="2821"/>
                <a:ext cx="89"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31" name="Line 87"/>
              <p:cNvSpPr>
                <a:spLocks noChangeShapeType="1"/>
              </p:cNvSpPr>
              <p:nvPr/>
            </p:nvSpPr>
            <p:spPr bwMode="auto">
              <a:xfrm>
                <a:off x="3467" y="3109"/>
                <a:ext cx="0" cy="143"/>
              </a:xfrm>
              <a:prstGeom prst="line">
                <a:avLst/>
              </a:prstGeom>
              <a:noFill/>
              <a:ln w="25400">
                <a:solidFill>
                  <a:srgbClr val="000000"/>
                </a:solidFill>
                <a:round/>
                <a:headEn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32" name="Rectangle 31"/>
              <p:cNvSpPr>
                <a:spLocks noChangeArrowheads="1"/>
              </p:cNvSpPr>
              <p:nvPr/>
            </p:nvSpPr>
            <p:spPr bwMode="auto">
              <a:xfrm>
                <a:off x="3407" y="2940"/>
                <a:ext cx="124" cy="200"/>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dirty="0">
                    <a:solidFill>
                      <a:srgbClr val="000000"/>
                    </a:solidFill>
                    <a:latin typeface="Arial" charset="0"/>
                  </a:rPr>
                  <a:t>+</a:t>
                </a:r>
              </a:p>
            </p:txBody>
          </p:sp>
          <p:sp>
            <p:nvSpPr>
              <p:cNvPr id="33" name="Line 89"/>
              <p:cNvSpPr>
                <a:spLocks noChangeShapeType="1"/>
              </p:cNvSpPr>
              <p:nvPr/>
            </p:nvSpPr>
            <p:spPr bwMode="auto">
              <a:xfrm flipH="1">
                <a:off x="3632" y="3308"/>
                <a:ext cx="221" cy="214"/>
              </a:xfrm>
              <a:prstGeom prst="line">
                <a:avLst/>
              </a:prstGeom>
              <a:noFill/>
              <a:ln w="25400">
                <a:solidFill>
                  <a:srgbClr val="FF0000"/>
                </a:solidFill>
                <a:round/>
                <a:headEnd type="triangle" w="med" len="med"/>
                <a:tailEnd type="triangle" w="med" len="med"/>
              </a:ln>
              <a:effectLst/>
            </p:spPr>
            <p:txBody>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defRPr/>
                </a:pPr>
                <a:endParaRPr lang="en-US">
                  <a:solidFill>
                    <a:srgbClr val="000000"/>
                  </a:solidFill>
                </a:endParaRPr>
              </a:p>
            </p:txBody>
          </p:sp>
          <p:sp>
            <p:nvSpPr>
              <p:cNvPr id="34" name="Rectangle 33"/>
              <p:cNvSpPr>
                <a:spLocks noChangeArrowheads="1"/>
              </p:cNvSpPr>
              <p:nvPr/>
            </p:nvSpPr>
            <p:spPr bwMode="auto">
              <a:xfrm>
                <a:off x="3724" y="3373"/>
                <a:ext cx="405" cy="240"/>
              </a:xfrm>
              <a:prstGeom prst="rect">
                <a:avLst/>
              </a:prstGeom>
              <a:noFill/>
              <a:ln w="12700">
                <a:noFill/>
                <a:miter lim="800000"/>
                <a:headEnd/>
                <a:tailEnd/>
              </a:ln>
              <a:effectLst/>
            </p:spPr>
            <p:txBody>
              <a:bodyPr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sz="1500">
                    <a:solidFill>
                      <a:srgbClr val="FF0000"/>
                    </a:solidFill>
                    <a:latin typeface="Arial" charset="0"/>
                  </a:rPr>
                  <a:t>vector</a:t>
                </a:r>
              </a:p>
              <a:p>
                <a:pPr defTabSz="1108965">
                  <a:spcBef>
                    <a:spcPct val="0"/>
                  </a:spcBef>
                  <a:buFontTx/>
                  <a:buNone/>
                  <a:defRPr/>
                </a:pPr>
                <a:r>
                  <a:rPr lang="en-US" sz="1500">
                    <a:solidFill>
                      <a:srgbClr val="FF0000"/>
                    </a:solidFill>
                    <a:latin typeface="Arial" charset="0"/>
                  </a:rPr>
                  <a:t>length</a:t>
                </a:r>
              </a:p>
            </p:txBody>
          </p:sp>
        </p:grpSp>
        <p:sp>
          <p:nvSpPr>
            <p:cNvPr id="13" name="Rectangle 12"/>
            <p:cNvSpPr>
              <a:spLocks noChangeArrowheads="1"/>
            </p:cNvSpPr>
            <p:nvPr/>
          </p:nvSpPr>
          <p:spPr bwMode="auto">
            <a:xfrm>
              <a:off x="7421653" y="5811607"/>
              <a:ext cx="2732269" cy="427217"/>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defTabSz="1108965">
                <a:spcBef>
                  <a:spcPct val="0"/>
                </a:spcBef>
                <a:buFontTx/>
                <a:buNone/>
                <a:defRPr/>
              </a:pPr>
              <a:r>
                <a:rPr lang="en-US" sz="2200" dirty="0" err="1">
                  <a:solidFill>
                    <a:srgbClr val="FF0000"/>
                  </a:solidFill>
                  <a:latin typeface="Courier New" pitchFamily="49" charset="0"/>
                </a:rPr>
                <a:t>vadd</a:t>
              </a:r>
              <a:r>
                <a:rPr lang="en-US" sz="2200" dirty="0">
                  <a:solidFill>
                    <a:srgbClr val="FF0000"/>
                  </a:solidFill>
                  <a:latin typeface="Courier New" pitchFamily="49" charset="0"/>
                </a:rPr>
                <a:t> v3, v1, v2</a:t>
              </a:r>
            </a:p>
          </p:txBody>
        </p:sp>
        <p:sp>
          <p:nvSpPr>
            <p:cNvPr id="14" name="Rectangle 13"/>
            <p:cNvSpPr>
              <a:spLocks noChangeArrowheads="1"/>
            </p:cNvSpPr>
            <p:nvPr/>
          </p:nvSpPr>
          <p:spPr bwMode="auto">
            <a:xfrm>
              <a:off x="7609275" y="1702512"/>
              <a:ext cx="2269074" cy="829169"/>
            </a:xfrm>
            <a:prstGeom prst="rect">
              <a:avLst/>
            </a:prstGeom>
            <a:noFill/>
            <a:ln w="12700">
              <a:noFill/>
              <a:miter lim="800000"/>
              <a:headEnd/>
              <a:tailEnd/>
            </a:ln>
            <a:effectLst/>
          </p:spPr>
          <p:txBody>
            <a:bodyPr wrap="none" lIns="90488" tIns="44450" rIns="90488" bIns="44450">
              <a:spAutoFit/>
            </a:bodyPr>
            <a:lstStyle>
              <a:defPPr>
                <a:defRPr lang="en-US"/>
              </a:defPPr>
              <a:lvl1pPr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ctr" defTabSz="1108965">
                <a:spcBef>
                  <a:spcPct val="0"/>
                </a:spcBef>
                <a:buFontTx/>
                <a:buNone/>
                <a:defRPr/>
              </a:pPr>
              <a:r>
                <a:rPr lang="en-US">
                  <a:solidFill>
                    <a:srgbClr val="FF0000"/>
                  </a:solidFill>
                  <a:latin typeface="Arial" charset="0"/>
                </a:rPr>
                <a:t>VECTOR</a:t>
              </a:r>
            </a:p>
            <a:p>
              <a:pPr algn="ctr" defTabSz="1108965">
                <a:spcBef>
                  <a:spcPct val="0"/>
                </a:spcBef>
                <a:buFontTx/>
                <a:buNone/>
                <a:defRPr/>
              </a:pPr>
              <a:r>
                <a:rPr lang="en-US">
                  <a:solidFill>
                    <a:srgbClr val="FF0000"/>
                  </a:solidFill>
                  <a:latin typeface="Arial" charset="0"/>
                </a:rPr>
                <a:t>(N operations)</a:t>
              </a:r>
            </a:p>
          </p:txBody>
        </p:sp>
      </p:grpSp>
    </p:spTree>
    <p:extLst>
      <p:ext uri="{BB962C8B-B14F-4D97-AF65-F5344CB8AC3E}">
        <p14:creationId xmlns:p14="http://schemas.microsoft.com/office/powerpoint/2010/main" val="367017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Auto </a:t>
            </a:r>
            <a:r>
              <a:rPr lang="en-US" dirty="0" err="1" smtClean="0">
                <a:solidFill>
                  <a:schemeClr val="tx1"/>
                </a:solidFill>
              </a:rPr>
              <a:t>Vectorization</a:t>
            </a:r>
            <a:endParaRPr lang="en-US" dirty="0">
              <a:solidFill>
                <a:schemeClr val="tx1"/>
              </a:solidFill>
            </a:endParaRPr>
          </a:p>
        </p:txBody>
      </p:sp>
      <p:sp>
        <p:nvSpPr>
          <p:cNvPr id="10" name="Text Placeholder 9"/>
          <p:cNvSpPr>
            <a:spLocks noGrp="1"/>
          </p:cNvSpPr>
          <p:nvPr>
            <p:ph type="body" sz="quarter" idx="10"/>
          </p:nvPr>
        </p:nvSpPr>
        <p:spPr>
          <a:xfrm>
            <a:off x="3398837" y="1668462"/>
            <a:ext cx="5333999" cy="1371599"/>
          </a:xfrm>
        </p:spPr>
        <p:txBody>
          <a:bodyPr/>
          <a:lstStyle/>
          <a:p>
            <a:pPr lvl="0">
              <a:spcBef>
                <a:spcPts val="0"/>
              </a:spcBef>
            </a:pPr>
            <a:r>
              <a:rPr lang="en-US" sz="2800" dirty="0">
                <a:solidFill>
                  <a:srgbClr val="0000FF"/>
                </a:solidFill>
                <a:highlight>
                  <a:srgbClr val="FFFFFF"/>
                </a:highlight>
                <a:latin typeface="Consolas" pitchFamily="49" charset="0"/>
                <a:cs typeface="Consolas" pitchFamily="49" charset="0"/>
              </a:rPr>
              <a:t>for </a:t>
            </a:r>
            <a:r>
              <a:rPr lang="en-US" sz="2800" dirty="0" smtClean="0">
                <a:solidFill>
                  <a:srgbClr val="000000"/>
                </a:solidFill>
                <a:highlight>
                  <a:srgbClr val="FFFFFF"/>
                </a:highlight>
                <a:latin typeface="Consolas" pitchFamily="49" charset="0"/>
                <a:cs typeface="Consolas" pitchFamily="49" charset="0"/>
              </a:rPr>
              <a:t>(</a:t>
            </a:r>
            <a:r>
              <a:rPr lang="en-US" sz="2800" dirty="0" err="1" smtClean="0">
                <a:solidFill>
                  <a:srgbClr val="0000FF"/>
                </a:solidFill>
                <a:highlight>
                  <a:srgbClr val="FFFFFF"/>
                </a:highlight>
                <a:latin typeface="Consolas" pitchFamily="49" charset="0"/>
                <a:cs typeface="Consolas" pitchFamily="49" charset="0"/>
              </a:rPr>
              <a:t>int</a:t>
            </a:r>
            <a:r>
              <a:rPr lang="en-US" sz="2800" dirty="0" smtClean="0">
                <a:solidFill>
                  <a:srgbClr val="000000"/>
                </a:solidFill>
                <a:highlight>
                  <a:srgbClr val="FFFFFF"/>
                </a:highlight>
                <a:latin typeface="Consolas" pitchFamily="49" charset="0"/>
                <a:cs typeface="Consolas" pitchFamily="49" charset="0"/>
              </a:rPr>
              <a:t> </a:t>
            </a:r>
            <a:r>
              <a:rPr lang="en-US" sz="2800" dirty="0" err="1" smtClean="0">
                <a:solidFill>
                  <a:srgbClr val="000000"/>
                </a:solidFill>
                <a:highlight>
                  <a:srgbClr val="FFFFFF"/>
                </a:highlight>
                <a:latin typeface="Consolas" pitchFamily="49" charset="0"/>
                <a:cs typeface="Consolas" pitchFamily="49" charset="0"/>
              </a:rPr>
              <a:t>i</a:t>
            </a:r>
            <a:r>
              <a:rPr lang="en-US" sz="2800" dirty="0" smtClean="0">
                <a:solidFill>
                  <a:srgbClr val="000000"/>
                </a:solidFill>
                <a:highlight>
                  <a:srgbClr val="FFFFFF"/>
                </a:highlight>
                <a:latin typeface="Consolas" pitchFamily="49" charset="0"/>
                <a:cs typeface="Consolas" pitchFamily="49" charset="0"/>
              </a:rPr>
              <a:t>=0</a:t>
            </a:r>
            <a:r>
              <a:rPr lang="en-US" sz="2800" dirty="0">
                <a:solidFill>
                  <a:srgbClr val="000000"/>
                </a:solidFill>
                <a:highlight>
                  <a:srgbClr val="FFFFFF"/>
                </a:highlight>
                <a:latin typeface="Consolas" pitchFamily="49" charset="0"/>
                <a:cs typeface="Consolas" pitchFamily="49" charset="0"/>
              </a:rPr>
              <a:t>; </a:t>
            </a:r>
            <a:r>
              <a:rPr lang="en-US" sz="2800" dirty="0" err="1">
                <a:solidFill>
                  <a:srgbClr val="000000"/>
                </a:solidFill>
                <a:highlight>
                  <a:srgbClr val="FFFFFF"/>
                </a:highlight>
                <a:latin typeface="Consolas" pitchFamily="49" charset="0"/>
                <a:cs typeface="Consolas" pitchFamily="49" charset="0"/>
              </a:rPr>
              <a:t>i</a:t>
            </a:r>
            <a:r>
              <a:rPr lang="en-US" sz="2800" dirty="0">
                <a:solidFill>
                  <a:srgbClr val="000000"/>
                </a:solidFill>
                <a:highlight>
                  <a:srgbClr val="FFFFFF"/>
                </a:highlight>
                <a:latin typeface="Consolas" pitchFamily="49" charset="0"/>
                <a:cs typeface="Consolas" pitchFamily="49" charset="0"/>
              </a:rPr>
              <a:t>&lt;100; </a:t>
            </a:r>
            <a:r>
              <a:rPr lang="en-US" sz="2800" dirty="0" err="1">
                <a:solidFill>
                  <a:srgbClr val="000000"/>
                </a:solidFill>
                <a:highlight>
                  <a:srgbClr val="FFFFFF"/>
                </a:highlight>
                <a:latin typeface="Consolas" pitchFamily="49" charset="0"/>
                <a:cs typeface="Consolas" pitchFamily="49" charset="0"/>
              </a:rPr>
              <a:t>i</a:t>
            </a:r>
            <a:r>
              <a:rPr lang="en-US" sz="2800" dirty="0">
                <a:solidFill>
                  <a:schemeClr val="tx1"/>
                </a:solidFill>
                <a:highlight>
                  <a:srgbClr val="FFFFFF"/>
                </a:highlight>
                <a:latin typeface="Consolas" pitchFamily="49" charset="0"/>
                <a:cs typeface="Consolas" pitchFamily="49" charset="0"/>
              </a:rPr>
              <a:t>++</a:t>
            </a:r>
            <a:r>
              <a:rPr lang="en-US" sz="2800" dirty="0">
                <a:solidFill>
                  <a:srgbClr val="000000"/>
                </a:solidFill>
                <a:highlight>
                  <a:srgbClr val="FFFFFF"/>
                </a:highlight>
                <a:latin typeface="Consolas" pitchFamily="49" charset="0"/>
                <a:cs typeface="Consolas" pitchFamily="49" charset="0"/>
              </a:rPr>
              <a:t>)</a:t>
            </a:r>
          </a:p>
          <a:p>
            <a:pPr lvl="0">
              <a:spcBef>
                <a:spcPts val="0"/>
              </a:spcBef>
            </a:pPr>
            <a:r>
              <a:rPr lang="en-US" sz="2800" dirty="0">
                <a:solidFill>
                  <a:srgbClr val="000000"/>
                </a:solidFill>
                <a:highlight>
                  <a:srgbClr val="FFFFFF"/>
                </a:highlight>
                <a:latin typeface="Consolas" pitchFamily="49" charset="0"/>
                <a:cs typeface="Consolas" pitchFamily="49" charset="0"/>
              </a:rPr>
              <a:t>   A[</a:t>
            </a:r>
            <a:r>
              <a:rPr lang="en-US" sz="2800" dirty="0" err="1">
                <a:solidFill>
                  <a:srgbClr val="000000"/>
                </a:solidFill>
                <a:highlight>
                  <a:srgbClr val="FFFFFF"/>
                </a:highlight>
                <a:latin typeface="Consolas" pitchFamily="49" charset="0"/>
                <a:cs typeface="Consolas" pitchFamily="49" charset="0"/>
              </a:rPr>
              <a:t>i</a:t>
            </a:r>
            <a:r>
              <a:rPr lang="en-US" sz="2800" dirty="0">
                <a:solidFill>
                  <a:srgbClr val="000000"/>
                </a:solidFill>
                <a:highlight>
                  <a:srgbClr val="FFFFFF"/>
                </a:highlight>
                <a:latin typeface="Consolas" pitchFamily="49" charset="0"/>
                <a:cs typeface="Consolas" pitchFamily="49" charset="0"/>
              </a:rPr>
              <a:t>] = B[</a:t>
            </a:r>
            <a:r>
              <a:rPr lang="en-US" sz="2800" dirty="0" err="1">
                <a:solidFill>
                  <a:srgbClr val="000000"/>
                </a:solidFill>
                <a:highlight>
                  <a:srgbClr val="FFFFFF"/>
                </a:highlight>
                <a:latin typeface="Consolas" pitchFamily="49" charset="0"/>
                <a:cs typeface="Consolas" pitchFamily="49" charset="0"/>
              </a:rPr>
              <a:t>i</a:t>
            </a:r>
            <a:r>
              <a:rPr lang="en-US" sz="2800" dirty="0">
                <a:solidFill>
                  <a:srgbClr val="000000"/>
                </a:solidFill>
                <a:highlight>
                  <a:srgbClr val="FFFFFF"/>
                </a:highlight>
                <a:latin typeface="Consolas" pitchFamily="49" charset="0"/>
                <a:cs typeface="Consolas" pitchFamily="49" charset="0"/>
              </a:rPr>
              <a:t>] + C[</a:t>
            </a:r>
            <a:r>
              <a:rPr lang="en-US" sz="2800" dirty="0" err="1">
                <a:solidFill>
                  <a:srgbClr val="000000"/>
                </a:solidFill>
                <a:highlight>
                  <a:srgbClr val="FFFFFF"/>
                </a:highlight>
                <a:latin typeface="Consolas" pitchFamily="49" charset="0"/>
                <a:cs typeface="Consolas" pitchFamily="49" charset="0"/>
              </a:rPr>
              <a:t>i</a:t>
            </a:r>
            <a:r>
              <a:rPr lang="en-US" sz="2800" dirty="0" smtClean="0">
                <a:solidFill>
                  <a:srgbClr val="000000"/>
                </a:solidFill>
                <a:highlight>
                  <a:srgbClr val="FFFFFF"/>
                </a:highlight>
                <a:latin typeface="Consolas" pitchFamily="49" charset="0"/>
                <a:cs typeface="Consolas" pitchFamily="49" charset="0"/>
              </a:rPr>
              <a:t>];</a:t>
            </a:r>
            <a:endParaRPr lang="en-US" sz="2800" dirty="0">
              <a:solidFill>
                <a:srgbClr val="000000"/>
              </a:solidFill>
              <a:highlight>
                <a:srgbClr val="FFFFFF"/>
              </a:highlight>
              <a:latin typeface="Consolas" pitchFamily="49" charset="0"/>
              <a:cs typeface="Consolas" pitchFamily="49" charset="0"/>
            </a:endParaRPr>
          </a:p>
        </p:txBody>
      </p:sp>
      <p:sp>
        <p:nvSpPr>
          <p:cNvPr id="2" name="Rectangle 1"/>
          <p:cNvSpPr/>
          <p:nvPr/>
        </p:nvSpPr>
        <p:spPr>
          <a:xfrm>
            <a:off x="3435349" y="3497262"/>
            <a:ext cx="5943600" cy="2677656"/>
          </a:xfrm>
          <a:prstGeom prst="rect">
            <a:avLst/>
          </a:prstGeom>
        </p:spPr>
        <p:txBody>
          <a:bodyPr wrap="square">
            <a:spAutoFit/>
          </a:bodyPr>
          <a:lstStyle/>
          <a:p>
            <a:r>
              <a:rPr lang="en-US" sz="2800" dirty="0">
                <a:solidFill>
                  <a:srgbClr val="0000FF"/>
                </a:solidFill>
                <a:highlight>
                  <a:srgbClr val="FFFFFF"/>
                </a:highlight>
                <a:latin typeface="Consolas" panose="020B0609020204030204" pitchFamily="49" charset="0"/>
                <a:cs typeface="Consolas" pitchFamily="49" charset="0"/>
              </a:rPr>
              <a:t>for </a:t>
            </a:r>
            <a:r>
              <a:rPr lang="en-US" sz="2800" dirty="0">
                <a:solidFill>
                  <a:srgbClr val="000000"/>
                </a:solidFill>
                <a:highlight>
                  <a:srgbClr val="FFFFFF"/>
                </a:highlight>
                <a:latin typeface="Consolas" pitchFamily="49" charset="0"/>
                <a:cs typeface="Consolas" pitchFamily="49" charset="0"/>
              </a:rPr>
              <a:t>(</a:t>
            </a:r>
            <a:r>
              <a:rPr lang="en-US" sz="2800" dirty="0" err="1">
                <a:solidFill>
                  <a:srgbClr val="0000FF"/>
                </a:solidFill>
                <a:highlight>
                  <a:srgbClr val="FFFFFF"/>
                </a:highlight>
                <a:latin typeface="Consolas" pitchFamily="49" charset="0"/>
                <a:cs typeface="Consolas" pitchFamily="49" charset="0"/>
              </a:rPr>
              <a:t>int</a:t>
            </a:r>
            <a:r>
              <a:rPr lang="en-US" sz="2800" dirty="0">
                <a:solidFill>
                  <a:srgbClr val="000000"/>
                </a:solidFill>
                <a:highlight>
                  <a:srgbClr val="FFFFFF"/>
                </a:highlight>
                <a:latin typeface="Consolas" pitchFamily="49" charset="0"/>
                <a:cs typeface="Consolas" pitchFamily="49" charset="0"/>
              </a:rPr>
              <a:t> </a:t>
            </a:r>
            <a:r>
              <a:rPr lang="en-US" sz="2800" dirty="0" err="1">
                <a:solidFill>
                  <a:srgbClr val="000000"/>
                </a:solidFill>
                <a:highlight>
                  <a:srgbClr val="FFFFFF"/>
                </a:highlight>
                <a:latin typeface="Consolas" pitchFamily="49" charset="0"/>
                <a:cs typeface="Consolas" pitchFamily="49" charset="0"/>
              </a:rPr>
              <a:t>i</a:t>
            </a:r>
            <a:r>
              <a:rPr lang="en-US" sz="2800" dirty="0">
                <a:solidFill>
                  <a:srgbClr val="000000"/>
                </a:solidFill>
                <a:highlight>
                  <a:srgbClr val="FFFFFF"/>
                </a:highlight>
                <a:latin typeface="Consolas" pitchFamily="49" charset="0"/>
                <a:cs typeface="Consolas" pitchFamily="49" charset="0"/>
              </a:rPr>
              <a:t>=0; </a:t>
            </a:r>
            <a:r>
              <a:rPr lang="en-US" sz="2800" dirty="0" err="1">
                <a:solidFill>
                  <a:srgbClr val="000000"/>
                </a:solidFill>
                <a:highlight>
                  <a:srgbClr val="FFFFFF"/>
                </a:highlight>
                <a:latin typeface="Consolas" pitchFamily="49" charset="0"/>
                <a:cs typeface="Consolas" pitchFamily="49" charset="0"/>
              </a:rPr>
              <a:t>i</a:t>
            </a:r>
            <a:r>
              <a:rPr lang="en-US" sz="2800" dirty="0">
                <a:solidFill>
                  <a:srgbClr val="000000"/>
                </a:solidFill>
                <a:highlight>
                  <a:srgbClr val="FFFFFF"/>
                </a:highlight>
                <a:latin typeface="Consolas" pitchFamily="49" charset="0"/>
                <a:cs typeface="Consolas" pitchFamily="49" charset="0"/>
              </a:rPr>
              <a:t>&lt;100; </a:t>
            </a:r>
            <a:r>
              <a:rPr lang="en-US" sz="2800" dirty="0" err="1">
                <a:solidFill>
                  <a:srgbClr val="000000"/>
                </a:solidFill>
                <a:highlight>
                  <a:srgbClr val="FFFFFF"/>
                </a:highlight>
                <a:latin typeface="Consolas" pitchFamily="49" charset="0"/>
                <a:cs typeface="Consolas" pitchFamily="49" charset="0"/>
              </a:rPr>
              <a:t>i</a:t>
            </a:r>
            <a:r>
              <a:rPr lang="en-US" sz="2800" dirty="0">
                <a:solidFill>
                  <a:srgbClr val="FF0000"/>
                </a:solidFill>
                <a:highlight>
                  <a:srgbClr val="FFFFFF"/>
                </a:highlight>
                <a:latin typeface="Consolas" pitchFamily="49" charset="0"/>
                <a:cs typeface="Consolas" pitchFamily="49" charset="0"/>
              </a:rPr>
              <a:t>+=4</a:t>
            </a:r>
            <a:r>
              <a:rPr lang="en-US" sz="2800" dirty="0" smtClean="0">
                <a:solidFill>
                  <a:srgbClr val="000000"/>
                </a:solidFill>
                <a:highlight>
                  <a:srgbClr val="FFFFFF"/>
                </a:highlight>
                <a:latin typeface="Consolas" pitchFamily="49" charset="0"/>
                <a:cs typeface="Consolas" pitchFamily="49" charset="0"/>
              </a:rPr>
              <a:t>) {</a:t>
            </a:r>
            <a:endParaRPr lang="en-US" sz="2800" dirty="0">
              <a:solidFill>
                <a:srgbClr val="000000"/>
              </a:solidFill>
              <a:highlight>
                <a:srgbClr val="FFFFFF"/>
              </a:highlight>
              <a:latin typeface="Consolas" pitchFamily="49" charset="0"/>
              <a:cs typeface="Consolas" pitchFamily="49" charset="0"/>
            </a:endParaRPr>
          </a:p>
          <a:p>
            <a:r>
              <a:rPr lang="en-US" sz="2800" dirty="0" smtClean="0">
                <a:solidFill>
                  <a:srgbClr val="000000"/>
                </a:solidFill>
                <a:highlight>
                  <a:srgbClr val="FFFFFF"/>
                </a:highlight>
                <a:latin typeface="Consolas" pitchFamily="49" charset="0"/>
                <a:cs typeface="Consolas" pitchFamily="49" charset="0"/>
              </a:rPr>
              <a:t>    </a:t>
            </a:r>
            <a:r>
              <a:rPr lang="en-US" sz="2800" dirty="0" err="1" smtClean="0">
                <a:solidFill>
                  <a:srgbClr val="000000"/>
                </a:solidFill>
                <a:latin typeface="Consolas" panose="020B0609020204030204" pitchFamily="49" charset="0"/>
                <a:cs typeface="Consolas" panose="020B0609020204030204" pitchFamily="49" charset="0"/>
              </a:rPr>
              <a:t>movups</a:t>
            </a:r>
            <a:r>
              <a:rPr lang="en-US" sz="2800" dirty="0" smtClean="0">
                <a:solidFill>
                  <a:srgbClr val="000000"/>
                </a:solidFill>
                <a:latin typeface="Consolas" panose="020B0609020204030204" pitchFamily="49" charset="0"/>
                <a:cs typeface="Consolas" panose="020B0609020204030204" pitchFamily="49" charset="0"/>
              </a:rPr>
              <a:t>  xmm1, </a:t>
            </a:r>
            <a:r>
              <a:rPr lang="en-US" sz="2800" dirty="0">
                <a:solidFill>
                  <a:srgbClr val="000000"/>
                </a:solidFill>
                <a:latin typeface="Consolas" panose="020B0609020204030204" pitchFamily="49" charset="0"/>
                <a:cs typeface="Consolas" panose="020B0609020204030204" pitchFamily="49" charset="0"/>
              </a:rPr>
              <a:t>[</a:t>
            </a:r>
            <a:r>
              <a:rPr lang="en-US" sz="2800" dirty="0" err="1" smtClean="0">
                <a:solidFill>
                  <a:srgbClr val="000000"/>
                </a:solidFill>
                <a:latin typeface="Consolas" panose="020B0609020204030204" pitchFamily="49" charset="0"/>
                <a:cs typeface="Consolas" panose="020B0609020204030204" pitchFamily="49" charset="0"/>
              </a:rPr>
              <a:t>eax</a:t>
            </a:r>
            <a:r>
              <a:rPr lang="en-US" sz="2800" dirty="0">
                <a:solidFill>
                  <a:srgbClr val="000000"/>
                </a:solidFill>
                <a:latin typeface="Consolas" panose="020B0609020204030204" pitchFamily="49" charset="0"/>
                <a:cs typeface="Consolas" panose="020B0609020204030204" pitchFamily="49" charset="0"/>
              </a:rPr>
              <a:t>]</a:t>
            </a:r>
          </a:p>
          <a:p>
            <a:r>
              <a:rPr lang="en-US" sz="2800" dirty="0">
                <a:solidFill>
                  <a:srgbClr val="000000"/>
                </a:solidFill>
                <a:latin typeface="Consolas" panose="020B0609020204030204" pitchFamily="49" charset="0"/>
                <a:cs typeface="Consolas" panose="020B0609020204030204" pitchFamily="49" charset="0"/>
              </a:rPr>
              <a:t> </a:t>
            </a:r>
            <a:r>
              <a:rPr lang="en-US" sz="2800" dirty="0" smtClean="0">
                <a:solidFill>
                  <a:srgbClr val="000000"/>
                </a:solidFill>
                <a:latin typeface="Consolas" panose="020B0609020204030204" pitchFamily="49" charset="0"/>
                <a:cs typeface="Consolas" panose="020B0609020204030204" pitchFamily="49" charset="0"/>
              </a:rPr>
              <a:t>   </a:t>
            </a:r>
            <a:r>
              <a:rPr lang="en-US" sz="2800" dirty="0" err="1" smtClean="0">
                <a:solidFill>
                  <a:srgbClr val="000000"/>
                </a:solidFill>
                <a:latin typeface="Consolas" panose="020B0609020204030204" pitchFamily="49" charset="0"/>
                <a:cs typeface="Consolas" panose="020B0609020204030204" pitchFamily="49" charset="0"/>
              </a:rPr>
              <a:t>movups</a:t>
            </a:r>
            <a:r>
              <a:rPr lang="en-US" sz="2800" dirty="0" smtClean="0">
                <a:solidFill>
                  <a:srgbClr val="000000"/>
                </a:solidFill>
                <a:latin typeface="Consolas" panose="020B0609020204030204" pitchFamily="49" charset="0"/>
                <a:cs typeface="Consolas" panose="020B0609020204030204" pitchFamily="49" charset="0"/>
              </a:rPr>
              <a:t>  xmm2, </a:t>
            </a:r>
            <a:r>
              <a:rPr lang="en-US" sz="2800" dirty="0">
                <a:solidFill>
                  <a:srgbClr val="000000"/>
                </a:solidFill>
                <a:latin typeface="Consolas" panose="020B0609020204030204" pitchFamily="49" charset="0"/>
                <a:cs typeface="Consolas" panose="020B0609020204030204" pitchFamily="49" charset="0"/>
              </a:rPr>
              <a:t>[</a:t>
            </a:r>
            <a:r>
              <a:rPr lang="en-US" sz="2800" dirty="0" err="1" smtClean="0">
                <a:solidFill>
                  <a:srgbClr val="000000"/>
                </a:solidFill>
                <a:latin typeface="Consolas" panose="020B0609020204030204" pitchFamily="49" charset="0"/>
                <a:cs typeface="Consolas" panose="020B0609020204030204" pitchFamily="49" charset="0"/>
              </a:rPr>
              <a:t>ebx</a:t>
            </a:r>
            <a:r>
              <a:rPr lang="en-US" sz="2800" dirty="0">
                <a:solidFill>
                  <a:srgbClr val="000000"/>
                </a:solidFill>
                <a:latin typeface="Consolas" panose="020B0609020204030204" pitchFamily="49" charset="0"/>
                <a:cs typeface="Consolas" panose="020B0609020204030204" pitchFamily="49" charset="0"/>
              </a:rPr>
              <a:t>]</a:t>
            </a:r>
          </a:p>
          <a:p>
            <a:r>
              <a:rPr lang="en-US" sz="2800" dirty="0" smtClean="0">
                <a:solidFill>
                  <a:srgbClr val="000000"/>
                </a:solidFill>
                <a:latin typeface="Consolas" panose="020B0609020204030204" pitchFamily="49" charset="0"/>
                <a:cs typeface="Consolas" panose="020B0609020204030204" pitchFamily="49" charset="0"/>
              </a:rPr>
              <a:t>    </a:t>
            </a:r>
            <a:r>
              <a:rPr lang="en-US" sz="2800" dirty="0" err="1" smtClean="0">
                <a:solidFill>
                  <a:srgbClr val="000000"/>
                </a:solidFill>
                <a:latin typeface="Consolas" panose="020B0609020204030204" pitchFamily="49" charset="0"/>
                <a:cs typeface="Consolas" panose="020B0609020204030204" pitchFamily="49" charset="0"/>
              </a:rPr>
              <a:t>addps</a:t>
            </a:r>
            <a:r>
              <a:rPr lang="en-US" sz="2800" dirty="0" smtClean="0">
                <a:solidFill>
                  <a:srgbClr val="000000"/>
                </a:solidFill>
                <a:latin typeface="Consolas" panose="020B0609020204030204" pitchFamily="49" charset="0"/>
                <a:cs typeface="Consolas" panose="020B0609020204030204" pitchFamily="49" charset="0"/>
              </a:rPr>
              <a:t>   xmm1, xmm2</a:t>
            </a:r>
            <a:endParaRPr lang="en-US" sz="2800" dirty="0">
              <a:solidFill>
                <a:srgbClr val="000000"/>
              </a:solidFill>
              <a:latin typeface="Consolas" panose="020B0609020204030204" pitchFamily="49" charset="0"/>
              <a:cs typeface="Consolas" panose="020B0609020204030204" pitchFamily="49" charset="0"/>
            </a:endParaRPr>
          </a:p>
          <a:p>
            <a:r>
              <a:rPr lang="en-US" sz="2800" dirty="0">
                <a:solidFill>
                  <a:srgbClr val="000000"/>
                </a:solidFill>
                <a:latin typeface="Consolas" panose="020B0609020204030204" pitchFamily="49" charset="0"/>
                <a:cs typeface="Consolas" panose="020B0609020204030204" pitchFamily="49" charset="0"/>
              </a:rPr>
              <a:t>    </a:t>
            </a:r>
            <a:r>
              <a:rPr lang="en-US" sz="2800" dirty="0" err="1" smtClean="0">
                <a:solidFill>
                  <a:srgbClr val="000000"/>
                </a:solidFill>
                <a:latin typeface="Consolas" panose="020B0609020204030204" pitchFamily="49" charset="0"/>
                <a:cs typeface="Consolas" panose="020B0609020204030204" pitchFamily="49" charset="0"/>
              </a:rPr>
              <a:t>movups</a:t>
            </a:r>
            <a:r>
              <a:rPr lang="en-US" sz="2800" dirty="0" smtClean="0">
                <a:solidFill>
                  <a:srgbClr val="000000"/>
                </a:solidFill>
                <a:latin typeface="Consolas" panose="020B0609020204030204" pitchFamily="49" charset="0"/>
                <a:cs typeface="Consolas" panose="020B0609020204030204" pitchFamily="49" charset="0"/>
              </a:rPr>
              <a:t>  </a:t>
            </a:r>
            <a:r>
              <a:rPr lang="en-US" sz="2800" dirty="0">
                <a:solidFill>
                  <a:srgbClr val="000000"/>
                </a:solidFill>
                <a:latin typeface="Consolas" panose="020B0609020204030204" pitchFamily="49" charset="0"/>
                <a:cs typeface="Consolas" panose="020B0609020204030204" pitchFamily="49" charset="0"/>
              </a:rPr>
              <a:t>[</a:t>
            </a:r>
            <a:r>
              <a:rPr lang="en-US" sz="2800" dirty="0" err="1" smtClean="0">
                <a:solidFill>
                  <a:srgbClr val="000000"/>
                </a:solidFill>
                <a:latin typeface="Consolas" panose="020B0609020204030204" pitchFamily="49" charset="0"/>
                <a:cs typeface="Consolas" panose="020B0609020204030204" pitchFamily="49" charset="0"/>
              </a:rPr>
              <a:t>ecx</a:t>
            </a:r>
            <a:r>
              <a:rPr lang="en-US" sz="2800" dirty="0">
                <a:solidFill>
                  <a:srgbClr val="000000"/>
                </a:solidFill>
                <a:latin typeface="Consolas" panose="020B0609020204030204" pitchFamily="49" charset="0"/>
                <a:cs typeface="Consolas" panose="020B0609020204030204" pitchFamily="49" charset="0"/>
              </a:rPr>
              <a:t>], </a:t>
            </a:r>
            <a:r>
              <a:rPr lang="en-US" sz="2800" dirty="0" smtClean="0">
                <a:solidFill>
                  <a:srgbClr val="000000"/>
                </a:solidFill>
                <a:latin typeface="Consolas" panose="020B0609020204030204" pitchFamily="49" charset="0"/>
                <a:cs typeface="Consolas" panose="020B0609020204030204" pitchFamily="49" charset="0"/>
              </a:rPr>
              <a:t>xmm1</a:t>
            </a:r>
          </a:p>
          <a:p>
            <a:r>
              <a:rPr lang="en-US" sz="2800" dirty="0">
                <a:solidFill>
                  <a:srgbClr val="000000"/>
                </a:solidFill>
                <a:highlight>
                  <a:srgbClr val="FFFFFF"/>
                </a:highlight>
                <a:latin typeface="Consolas" panose="020B0609020204030204" pitchFamily="49" charset="0"/>
                <a:cs typeface="Consolas" panose="020B0609020204030204" pitchFamily="49" charset="0"/>
              </a:rPr>
              <a:t>}</a:t>
            </a:r>
          </a:p>
        </p:txBody>
      </p:sp>
      <p:sp>
        <p:nvSpPr>
          <p:cNvPr id="6" name="Rectangle 5"/>
          <p:cNvSpPr/>
          <p:nvPr/>
        </p:nvSpPr>
        <p:spPr>
          <a:xfrm>
            <a:off x="1633253" y="2811462"/>
            <a:ext cx="1752600" cy="830997"/>
          </a:xfrm>
          <a:prstGeom prst="rect">
            <a:avLst/>
          </a:prstGeom>
        </p:spPr>
        <p:txBody>
          <a:bodyPr wrap="square">
            <a:spAutoFit/>
          </a:bodyPr>
          <a:lstStyle/>
          <a:p>
            <a:r>
              <a:rPr lang="en-US" sz="2400" dirty="0" smtClean="0">
                <a:solidFill>
                  <a:srgbClr val="FF8C00"/>
                </a:solidFill>
                <a:highlight>
                  <a:srgbClr val="FFFFFF"/>
                </a:highlight>
                <a:cs typeface="Consolas" pitchFamily="49" charset="0"/>
              </a:rPr>
              <a:t>128-bit operations</a:t>
            </a:r>
            <a:endParaRPr lang="en-US" sz="2400" dirty="0">
              <a:solidFill>
                <a:srgbClr val="FF8C00"/>
              </a:solidFill>
              <a:highlight>
                <a:srgbClr val="FFFFFF"/>
              </a:highlight>
              <a:cs typeface="Consolas" pitchFamily="49" charset="0"/>
            </a:endParaRPr>
          </a:p>
        </p:txBody>
      </p:sp>
      <p:sp>
        <p:nvSpPr>
          <p:cNvPr id="7" name="Down Arrow 6"/>
          <p:cNvSpPr/>
          <p:nvPr/>
        </p:nvSpPr>
        <p:spPr bwMode="auto">
          <a:xfrm rot="18521840">
            <a:off x="3282949" y="3617015"/>
            <a:ext cx="304800" cy="1371600"/>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8961437" y="1930334"/>
            <a:ext cx="1752600" cy="461665"/>
          </a:xfrm>
          <a:prstGeom prst="rect">
            <a:avLst/>
          </a:prstGeom>
        </p:spPr>
        <p:txBody>
          <a:bodyPr wrap="square">
            <a:spAutoFit/>
          </a:bodyPr>
          <a:lstStyle/>
          <a:p>
            <a:r>
              <a:rPr lang="en-US" sz="2400" dirty="0" smtClean="0">
                <a:solidFill>
                  <a:srgbClr val="FF0000"/>
                </a:solidFill>
                <a:highlight>
                  <a:srgbClr val="FFFFFF"/>
                </a:highlight>
                <a:cs typeface="Consolas" pitchFamily="49" charset="0"/>
              </a:rPr>
              <a:t>Speedup!</a:t>
            </a:r>
            <a:endParaRPr lang="en-US" sz="2400" dirty="0">
              <a:solidFill>
                <a:srgbClr val="FF0000"/>
              </a:solidFill>
              <a:highlight>
                <a:srgbClr val="FFFFFF"/>
              </a:highlight>
              <a:cs typeface="Consolas" pitchFamily="49" charset="0"/>
            </a:endParaRPr>
          </a:p>
        </p:txBody>
      </p:sp>
      <p:sp>
        <p:nvSpPr>
          <p:cNvPr id="11" name="Down Arrow 10"/>
          <p:cNvSpPr/>
          <p:nvPr/>
        </p:nvSpPr>
        <p:spPr bwMode="auto">
          <a:xfrm rot="2700000">
            <a:off x="8593420" y="2314524"/>
            <a:ext cx="304800" cy="1371600"/>
          </a:xfrm>
          <a:prstGeom prst="down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4402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332037" y="1820862"/>
            <a:ext cx="8534400" cy="4495800"/>
          </a:xfrm>
        </p:spPr>
        <p:txBody>
          <a:bodyPr/>
          <a:lstStyle/>
          <a:p>
            <a:pPr lvl="0">
              <a:spcBef>
                <a:spcPts val="0"/>
              </a:spcBef>
            </a:pPr>
            <a:r>
              <a:rPr lang="en-US" sz="2800" dirty="0">
                <a:solidFill>
                  <a:srgbClr val="0000FF"/>
                </a:solidFill>
                <a:highlight>
                  <a:srgbClr val="FFFFFF"/>
                </a:highlight>
                <a:latin typeface="Consolas" panose="020B0609020204030204" pitchFamily="49" charset="0"/>
              </a:rPr>
              <a:t>#include</a:t>
            </a:r>
            <a:r>
              <a:rPr lang="en-US" sz="2800" dirty="0">
                <a:solidFill>
                  <a:srgbClr val="000000"/>
                </a:solidFill>
                <a:highlight>
                  <a:srgbClr val="FFFFFF"/>
                </a:highlight>
                <a:latin typeface="Consolas" panose="020B0609020204030204" pitchFamily="49" charset="0"/>
              </a:rPr>
              <a:t> </a:t>
            </a:r>
            <a:r>
              <a:rPr lang="en-US" sz="2800" dirty="0">
                <a:solidFill>
                  <a:srgbClr val="A31515"/>
                </a:solidFill>
                <a:highlight>
                  <a:srgbClr val="FFFFFF"/>
                </a:highlight>
                <a:latin typeface="Consolas" panose="020B0609020204030204" pitchFamily="49" charset="0"/>
              </a:rPr>
              <a:t>&lt;</a:t>
            </a:r>
            <a:r>
              <a:rPr lang="en-US" sz="2800" dirty="0" err="1">
                <a:solidFill>
                  <a:srgbClr val="A31515"/>
                </a:solidFill>
                <a:highlight>
                  <a:srgbClr val="FFFFFF"/>
                </a:highlight>
                <a:latin typeface="Consolas" panose="020B0609020204030204" pitchFamily="49" charset="0"/>
              </a:rPr>
              <a:t>intrin.h</a:t>
            </a:r>
            <a:r>
              <a:rPr lang="en-US" sz="2800" dirty="0" smtClean="0">
                <a:solidFill>
                  <a:srgbClr val="A31515"/>
                </a:solidFill>
                <a:highlight>
                  <a:srgbClr val="FFFFFF"/>
                </a:highlight>
                <a:latin typeface="Consolas" panose="020B0609020204030204" pitchFamily="49" charset="0"/>
              </a:rPr>
              <a:t>&gt;</a:t>
            </a:r>
          </a:p>
          <a:p>
            <a:pPr lvl="0">
              <a:spcBef>
                <a:spcPts val="0"/>
              </a:spcBef>
            </a:pPr>
            <a:endParaRPr lang="en-US" sz="2800" dirty="0" smtClean="0">
              <a:solidFill>
                <a:srgbClr val="0000FF"/>
              </a:solidFill>
              <a:highlight>
                <a:srgbClr val="FFFFFF"/>
              </a:highlight>
              <a:latin typeface="Consolas" pitchFamily="49" charset="0"/>
              <a:cs typeface="Consolas" pitchFamily="49" charset="0"/>
            </a:endParaRPr>
          </a:p>
          <a:p>
            <a:pPr lvl="0">
              <a:spcBef>
                <a:spcPts val="0"/>
              </a:spcBef>
            </a:pPr>
            <a:r>
              <a:rPr lang="en-US" sz="2800" dirty="0" smtClean="0">
                <a:solidFill>
                  <a:srgbClr val="0000FF"/>
                </a:solidFill>
                <a:highlight>
                  <a:srgbClr val="FFFFFF"/>
                </a:highlight>
                <a:latin typeface="Consolas" pitchFamily="49" charset="0"/>
                <a:cs typeface="Consolas" pitchFamily="49" charset="0"/>
              </a:rPr>
              <a:t>for </a:t>
            </a:r>
            <a:r>
              <a:rPr lang="en-US" sz="2800" dirty="0" smtClean="0">
                <a:solidFill>
                  <a:srgbClr val="000000"/>
                </a:solidFill>
                <a:highlight>
                  <a:srgbClr val="FFFFFF"/>
                </a:highlight>
                <a:latin typeface="Consolas" pitchFamily="49" charset="0"/>
                <a:cs typeface="Consolas" pitchFamily="49" charset="0"/>
              </a:rPr>
              <a:t>(</a:t>
            </a:r>
            <a:r>
              <a:rPr lang="en-US" sz="2800" dirty="0" err="1" smtClean="0">
                <a:solidFill>
                  <a:srgbClr val="0000FF"/>
                </a:solidFill>
                <a:highlight>
                  <a:srgbClr val="FFFFFF"/>
                </a:highlight>
                <a:latin typeface="Consolas" pitchFamily="49" charset="0"/>
                <a:cs typeface="Consolas" pitchFamily="49" charset="0"/>
              </a:rPr>
              <a:t>int</a:t>
            </a:r>
            <a:r>
              <a:rPr lang="en-US" sz="2800" dirty="0" smtClean="0">
                <a:solidFill>
                  <a:srgbClr val="000000"/>
                </a:solidFill>
                <a:highlight>
                  <a:srgbClr val="FFFFFF"/>
                </a:highlight>
                <a:latin typeface="Consolas" pitchFamily="49" charset="0"/>
                <a:cs typeface="Consolas" pitchFamily="49" charset="0"/>
              </a:rPr>
              <a:t> </a:t>
            </a:r>
            <a:r>
              <a:rPr lang="en-US" sz="2800" dirty="0" err="1" smtClean="0">
                <a:solidFill>
                  <a:srgbClr val="000000"/>
                </a:solidFill>
                <a:highlight>
                  <a:srgbClr val="FFFFFF"/>
                </a:highlight>
                <a:latin typeface="Consolas" pitchFamily="49" charset="0"/>
                <a:cs typeface="Consolas" pitchFamily="49" charset="0"/>
              </a:rPr>
              <a:t>i</a:t>
            </a:r>
            <a:r>
              <a:rPr lang="en-US" sz="2800" dirty="0" smtClean="0">
                <a:solidFill>
                  <a:srgbClr val="000000"/>
                </a:solidFill>
                <a:highlight>
                  <a:srgbClr val="FFFFFF"/>
                </a:highlight>
                <a:latin typeface="Consolas" pitchFamily="49" charset="0"/>
                <a:cs typeface="Consolas" pitchFamily="49" charset="0"/>
              </a:rPr>
              <a:t>=0</a:t>
            </a:r>
            <a:r>
              <a:rPr lang="en-US" sz="2800" dirty="0">
                <a:solidFill>
                  <a:srgbClr val="000000"/>
                </a:solidFill>
                <a:highlight>
                  <a:srgbClr val="FFFFFF"/>
                </a:highlight>
                <a:latin typeface="Consolas" pitchFamily="49" charset="0"/>
                <a:cs typeface="Consolas" pitchFamily="49" charset="0"/>
              </a:rPr>
              <a:t>; </a:t>
            </a:r>
            <a:r>
              <a:rPr lang="en-US" sz="2800" dirty="0" err="1">
                <a:solidFill>
                  <a:srgbClr val="000000"/>
                </a:solidFill>
                <a:highlight>
                  <a:srgbClr val="FFFFFF"/>
                </a:highlight>
                <a:latin typeface="Consolas" pitchFamily="49" charset="0"/>
                <a:cs typeface="Consolas" pitchFamily="49" charset="0"/>
              </a:rPr>
              <a:t>i</a:t>
            </a:r>
            <a:r>
              <a:rPr lang="en-US" sz="2800" dirty="0">
                <a:solidFill>
                  <a:srgbClr val="000000"/>
                </a:solidFill>
                <a:highlight>
                  <a:srgbClr val="FFFFFF"/>
                </a:highlight>
                <a:latin typeface="Consolas" pitchFamily="49" charset="0"/>
                <a:cs typeface="Consolas" pitchFamily="49" charset="0"/>
              </a:rPr>
              <a:t>&lt;100; </a:t>
            </a:r>
            <a:r>
              <a:rPr lang="en-US" sz="2800" dirty="0" err="1">
                <a:solidFill>
                  <a:srgbClr val="000000"/>
                </a:solidFill>
                <a:highlight>
                  <a:srgbClr val="FFFFFF"/>
                </a:highlight>
                <a:latin typeface="Consolas" pitchFamily="49" charset="0"/>
                <a:cs typeface="Consolas" pitchFamily="49" charset="0"/>
              </a:rPr>
              <a:t>i</a:t>
            </a:r>
            <a:r>
              <a:rPr lang="en-US" sz="2800" dirty="0" smtClean="0">
                <a:solidFill>
                  <a:schemeClr val="tx1"/>
                </a:solidFill>
                <a:highlight>
                  <a:srgbClr val="FFFFFF"/>
                </a:highlight>
                <a:latin typeface="Consolas" pitchFamily="49" charset="0"/>
                <a:cs typeface="Consolas" pitchFamily="49" charset="0"/>
              </a:rPr>
              <a:t>+=4</a:t>
            </a:r>
            <a:r>
              <a:rPr lang="en-US" sz="2800" dirty="0" smtClean="0">
                <a:solidFill>
                  <a:srgbClr val="000000"/>
                </a:solidFill>
                <a:highlight>
                  <a:srgbClr val="FFFFFF"/>
                </a:highlight>
                <a:latin typeface="Consolas" pitchFamily="49" charset="0"/>
                <a:cs typeface="Consolas" pitchFamily="49" charset="0"/>
              </a:rPr>
              <a:t>) {</a:t>
            </a:r>
            <a:endParaRPr lang="en-US" sz="2800" dirty="0">
              <a:solidFill>
                <a:srgbClr val="000000"/>
              </a:solidFill>
              <a:highlight>
                <a:srgbClr val="FFFFFF"/>
              </a:highlight>
              <a:latin typeface="Consolas" pitchFamily="49" charset="0"/>
              <a:cs typeface="Consolas" pitchFamily="49" charset="0"/>
            </a:endParaRP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a:solidFill>
                  <a:srgbClr val="2B91AF"/>
                </a:solidFill>
                <a:highlight>
                  <a:srgbClr val="FFFFFF"/>
                </a:highlight>
                <a:latin typeface="Consolas" panose="020B0609020204030204" pitchFamily="49" charset="0"/>
              </a:rPr>
              <a:t>__m128</a:t>
            </a:r>
            <a:r>
              <a:rPr lang="en-US" sz="2800" dirty="0">
                <a:solidFill>
                  <a:srgbClr val="000000"/>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t1 = _</a:t>
            </a:r>
            <a:r>
              <a:rPr lang="en-US" sz="2800" dirty="0" err="1" smtClean="0">
                <a:solidFill>
                  <a:srgbClr val="000000"/>
                </a:solidFill>
                <a:highlight>
                  <a:srgbClr val="FFFFFF"/>
                </a:highlight>
                <a:latin typeface="Consolas" panose="020B0609020204030204" pitchFamily="49" charset="0"/>
              </a:rPr>
              <a:t>mm_loadu_ps</a:t>
            </a:r>
            <a:r>
              <a:rPr lang="en-US" sz="2800" dirty="0" smtClean="0">
                <a:solidFill>
                  <a:srgbClr val="000000"/>
                </a:solidFill>
                <a:highlight>
                  <a:srgbClr val="FFFFFF"/>
                </a:highlight>
                <a:latin typeface="Consolas" panose="020B0609020204030204" pitchFamily="49" charset="0"/>
              </a:rPr>
              <a:t>(&amp;A[</a:t>
            </a:r>
            <a:r>
              <a:rPr lang="en-US" sz="2800" dirty="0" err="1" smtClean="0">
                <a:solidFill>
                  <a:srgbClr val="000000"/>
                </a:solidFill>
                <a:highlight>
                  <a:srgbClr val="FFFFFF"/>
                </a:highlight>
                <a:latin typeface="Consolas" panose="020B0609020204030204" pitchFamily="49" charset="0"/>
              </a:rPr>
              <a:t>i</a:t>
            </a:r>
            <a:r>
              <a:rPr lang="en-US" sz="2800" dirty="0" smtClean="0">
                <a:solidFill>
                  <a:srgbClr val="000000"/>
                </a:solidFill>
                <a:highlight>
                  <a:srgbClr val="FFFFFF"/>
                </a:highlight>
                <a:latin typeface="Consolas" panose="020B0609020204030204" pitchFamily="49" charset="0"/>
              </a:rPr>
              <a:t>]);</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2B91AF"/>
                </a:solidFill>
                <a:highlight>
                  <a:srgbClr val="FFFFFF"/>
                </a:highlight>
                <a:latin typeface="Consolas" panose="020B0609020204030204" pitchFamily="49" charset="0"/>
              </a:rPr>
              <a:t>__</a:t>
            </a:r>
            <a:r>
              <a:rPr lang="en-US" sz="2800" dirty="0">
                <a:solidFill>
                  <a:srgbClr val="2B91AF"/>
                </a:solidFill>
                <a:highlight>
                  <a:srgbClr val="FFFFFF"/>
                </a:highlight>
                <a:latin typeface="Consolas" panose="020B0609020204030204" pitchFamily="49" charset="0"/>
              </a:rPr>
              <a:t>m128</a:t>
            </a:r>
            <a:r>
              <a:rPr lang="en-US" sz="2800" dirty="0">
                <a:solidFill>
                  <a:srgbClr val="000000"/>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t2 </a:t>
            </a:r>
            <a:r>
              <a:rPr lang="en-US" sz="2800" dirty="0">
                <a:solidFill>
                  <a:srgbClr val="000000"/>
                </a:solidFill>
                <a:highlight>
                  <a:srgbClr val="FFFFFF"/>
                </a:highlight>
                <a:latin typeface="Consolas" panose="020B0609020204030204" pitchFamily="49" charset="0"/>
              </a:rPr>
              <a:t>= _</a:t>
            </a:r>
            <a:r>
              <a:rPr lang="en-US" sz="2800" dirty="0" err="1">
                <a:solidFill>
                  <a:srgbClr val="000000"/>
                </a:solidFill>
                <a:highlight>
                  <a:srgbClr val="FFFFFF"/>
                </a:highlight>
                <a:latin typeface="Consolas" panose="020B0609020204030204" pitchFamily="49" charset="0"/>
              </a:rPr>
              <a:t>mm_loadu_ps</a:t>
            </a:r>
            <a:r>
              <a:rPr lang="en-US" sz="2800" dirty="0" smtClean="0">
                <a:solidFill>
                  <a:srgbClr val="000000"/>
                </a:solidFill>
                <a:highlight>
                  <a:srgbClr val="FFFFFF"/>
                </a:highlight>
                <a:latin typeface="Consolas" panose="020B0609020204030204" pitchFamily="49" charset="0"/>
              </a:rPr>
              <a:t>(&amp;B[</a:t>
            </a:r>
            <a:r>
              <a:rPr lang="en-US" sz="2800" dirty="0" err="1" smtClean="0">
                <a:solidFill>
                  <a:srgbClr val="000000"/>
                </a:solidFill>
                <a:highlight>
                  <a:srgbClr val="FFFFFF"/>
                </a:highlight>
                <a:latin typeface="Consolas" panose="020B0609020204030204" pitchFamily="49" charset="0"/>
              </a:rPr>
              <a:t>i</a:t>
            </a:r>
            <a:r>
              <a:rPr lang="en-US" sz="2800" dirty="0" smtClean="0">
                <a:solidFill>
                  <a:srgbClr val="000000"/>
                </a:solidFill>
                <a:highlight>
                  <a:srgbClr val="FFFFFF"/>
                </a:highlight>
                <a:latin typeface="Consolas" panose="020B0609020204030204" pitchFamily="49" charset="0"/>
              </a:rPr>
              <a:t>]);</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2B91AF"/>
                </a:solidFill>
                <a:highlight>
                  <a:srgbClr val="FFFFFF"/>
                </a:highlight>
                <a:latin typeface="Consolas" panose="020B0609020204030204" pitchFamily="49" charset="0"/>
              </a:rPr>
              <a:t>__</a:t>
            </a:r>
            <a:r>
              <a:rPr lang="en-US" sz="2800" dirty="0">
                <a:solidFill>
                  <a:srgbClr val="2B91AF"/>
                </a:solidFill>
                <a:highlight>
                  <a:srgbClr val="FFFFFF"/>
                </a:highlight>
                <a:latin typeface="Consolas" panose="020B0609020204030204" pitchFamily="49" charset="0"/>
              </a:rPr>
              <a:t>m128</a:t>
            </a:r>
            <a:r>
              <a:rPr lang="en-US" sz="2800" dirty="0">
                <a:solidFill>
                  <a:srgbClr val="000000"/>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t3 </a:t>
            </a:r>
            <a:r>
              <a:rPr lang="en-US" sz="2800" dirty="0">
                <a:solidFill>
                  <a:srgbClr val="000000"/>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_</a:t>
            </a:r>
            <a:r>
              <a:rPr lang="en-US" sz="2800" dirty="0" err="1" smtClean="0">
                <a:solidFill>
                  <a:srgbClr val="000000"/>
                </a:solidFill>
                <a:highlight>
                  <a:srgbClr val="FFFFFF"/>
                </a:highlight>
                <a:latin typeface="Consolas" panose="020B0609020204030204" pitchFamily="49" charset="0"/>
              </a:rPr>
              <a:t>mm_add_ps</a:t>
            </a:r>
            <a:r>
              <a:rPr lang="en-US" sz="2800" dirty="0" smtClean="0">
                <a:solidFill>
                  <a:srgbClr val="000000"/>
                </a:solidFill>
                <a:highlight>
                  <a:srgbClr val="FFFFFF"/>
                </a:highlight>
                <a:latin typeface="Consolas" panose="020B0609020204030204" pitchFamily="49" charset="0"/>
              </a:rPr>
              <a:t>(t1, t2);</a:t>
            </a:r>
          </a:p>
          <a:p>
            <a:pPr lvl="0">
              <a:spcBef>
                <a:spcPts val="0"/>
              </a:spcBef>
            </a:pPr>
            <a:r>
              <a:rPr lang="en-US" sz="2800" dirty="0">
                <a:solidFill>
                  <a:srgbClr val="000000"/>
                </a:solidFill>
                <a:highlight>
                  <a:srgbClr val="FFFFFF"/>
                </a:highlight>
                <a:latin typeface="Consolas" panose="020B0609020204030204" pitchFamily="49" charset="0"/>
                <a:cs typeface="Consolas" pitchFamily="49" charset="0"/>
              </a:rPr>
              <a:t> </a:t>
            </a:r>
            <a:r>
              <a:rPr lang="en-US" sz="2800" dirty="0" smtClean="0">
                <a:solidFill>
                  <a:srgbClr val="000000"/>
                </a:solidFill>
                <a:highlight>
                  <a:srgbClr val="FFFFFF"/>
                </a:highlight>
                <a:latin typeface="Consolas" panose="020B0609020204030204" pitchFamily="49" charset="0"/>
                <a:cs typeface="Consolas" pitchFamily="49" charset="0"/>
              </a:rPr>
              <a:t>  _</a:t>
            </a:r>
            <a:r>
              <a:rPr lang="en-US" sz="2800" dirty="0" err="1" smtClean="0">
                <a:solidFill>
                  <a:srgbClr val="000000"/>
                </a:solidFill>
                <a:highlight>
                  <a:srgbClr val="FFFFFF"/>
                </a:highlight>
                <a:latin typeface="Consolas" panose="020B0609020204030204" pitchFamily="49" charset="0"/>
                <a:cs typeface="Consolas" pitchFamily="49" charset="0"/>
              </a:rPr>
              <a:t>mm_storeu_ps</a:t>
            </a:r>
            <a:r>
              <a:rPr lang="en-US" sz="2800" dirty="0" smtClean="0">
                <a:solidFill>
                  <a:srgbClr val="000000"/>
                </a:solidFill>
                <a:highlight>
                  <a:srgbClr val="FFFFFF"/>
                </a:highlight>
                <a:latin typeface="Consolas" panose="020B0609020204030204" pitchFamily="49" charset="0"/>
                <a:cs typeface="Consolas" pitchFamily="49" charset="0"/>
              </a:rPr>
              <a:t>(&amp;C[</a:t>
            </a:r>
            <a:r>
              <a:rPr lang="en-US" sz="2800" dirty="0" err="1" smtClean="0">
                <a:solidFill>
                  <a:srgbClr val="000000"/>
                </a:solidFill>
                <a:highlight>
                  <a:srgbClr val="FFFFFF"/>
                </a:highlight>
                <a:latin typeface="Consolas" panose="020B0609020204030204" pitchFamily="49" charset="0"/>
                <a:cs typeface="Consolas" pitchFamily="49" charset="0"/>
              </a:rPr>
              <a:t>i</a:t>
            </a:r>
            <a:r>
              <a:rPr lang="en-US" sz="2800" dirty="0" smtClean="0">
                <a:solidFill>
                  <a:srgbClr val="000000"/>
                </a:solidFill>
                <a:highlight>
                  <a:srgbClr val="FFFFFF"/>
                </a:highlight>
                <a:latin typeface="Consolas" panose="020B0609020204030204" pitchFamily="49" charset="0"/>
                <a:cs typeface="Consolas" pitchFamily="49" charset="0"/>
              </a:rPr>
              <a:t>], t3);</a:t>
            </a:r>
          </a:p>
          <a:p>
            <a:pPr lvl="0">
              <a:spcBef>
                <a:spcPts val="0"/>
              </a:spcBef>
            </a:pPr>
            <a:r>
              <a:rPr lang="en-US" sz="2800" dirty="0">
                <a:solidFill>
                  <a:srgbClr val="000000"/>
                </a:solidFill>
                <a:highlight>
                  <a:srgbClr val="FFFFFF"/>
                </a:highlight>
                <a:latin typeface="Consolas" panose="020B0609020204030204" pitchFamily="49" charset="0"/>
                <a:cs typeface="Consolas" pitchFamily="49"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7" y="347825"/>
            <a:ext cx="10058400" cy="939637"/>
          </a:xfrm>
          <a:prstGeom prst="rect">
            <a:avLst/>
          </a:prstGeom>
        </p:spPr>
      </p:pic>
    </p:spTree>
    <p:extLst>
      <p:ext uri="{BB962C8B-B14F-4D97-AF65-F5344CB8AC3E}">
        <p14:creationId xmlns:p14="http://schemas.microsoft.com/office/powerpoint/2010/main" val="15257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Auto-</a:t>
            </a:r>
            <a:r>
              <a:rPr lang="en-US" dirty="0" err="1" smtClean="0"/>
              <a:t>vectorization</a:t>
            </a:r>
            <a:endParaRPr lang="en-US" dirty="0"/>
          </a:p>
        </p:txBody>
      </p:sp>
      <p:sp>
        <p:nvSpPr>
          <p:cNvPr id="10" name="Text Placeholder 9"/>
          <p:cNvSpPr>
            <a:spLocks noGrp="1"/>
          </p:cNvSpPr>
          <p:nvPr>
            <p:ph type="body" sz="quarter" idx="10"/>
          </p:nvPr>
        </p:nvSpPr>
        <p:spPr/>
        <p:txBody>
          <a:bodyPr/>
          <a:lstStyle/>
          <a:p>
            <a:r>
              <a:rPr lang="en-US" sz="3200" dirty="0" smtClean="0"/>
              <a:t>Auto-</a:t>
            </a:r>
            <a:r>
              <a:rPr lang="en-US" sz="3200" dirty="0" err="1" smtClean="0"/>
              <a:t>vectorization</a:t>
            </a:r>
            <a:r>
              <a:rPr lang="en-US" sz="3200" dirty="0" smtClean="0"/>
              <a:t> debut Visual C++ 2012</a:t>
            </a:r>
          </a:p>
          <a:p>
            <a:r>
              <a:rPr lang="en-US" sz="3200" dirty="0" smtClean="0"/>
              <a:t>New in Visual C++ 2013:</a:t>
            </a:r>
          </a:p>
          <a:p>
            <a:pPr marL="571500" indent="-571500">
              <a:buFont typeface="Arial" panose="020B0604020202020204" pitchFamily="34" charset="0"/>
              <a:buChar char="•"/>
            </a:pPr>
            <a:r>
              <a:rPr lang="en-US" sz="3200" dirty="0" smtClean="0"/>
              <a:t>More loops, operations, and data types</a:t>
            </a:r>
          </a:p>
          <a:p>
            <a:pPr marL="571500" indent="-571500">
              <a:buFont typeface="Arial" panose="020B0604020202020204" pitchFamily="34" charset="0"/>
              <a:buChar char="•"/>
            </a:pPr>
            <a:r>
              <a:rPr lang="en-US" sz="3200" dirty="0" smtClean="0"/>
              <a:t>Statement-level </a:t>
            </a:r>
            <a:r>
              <a:rPr lang="en-US" sz="3200" dirty="0" err="1" smtClean="0"/>
              <a:t>vectorization</a:t>
            </a:r>
            <a:endParaRPr lang="en-US" sz="3200" dirty="0" smtClean="0"/>
          </a:p>
          <a:p>
            <a:pPr marL="571500" indent="-571500">
              <a:buFont typeface="Arial" panose="020B0604020202020204" pitchFamily="34" charset="0"/>
              <a:buChar char="•"/>
            </a:pPr>
            <a:r>
              <a:rPr lang="en-US" sz="3200" dirty="0" smtClean="0"/>
              <a:t>Dozens of significant improvements</a:t>
            </a:r>
            <a:endParaRPr lang="en-US" sz="3200" dirty="0" smtClean="0">
              <a:latin typeface="+mj-lt"/>
            </a:endParaRPr>
          </a:p>
          <a:p>
            <a:pPr marL="854004" lvl="3" indent="-571500"/>
            <a:r>
              <a:rPr lang="en-US" sz="2800" dirty="0" smtClean="0">
                <a:latin typeface="+mj-lt"/>
              </a:rPr>
              <a:t>SPEC2006</a:t>
            </a:r>
            <a:r>
              <a:rPr lang="en-US" sz="2800" dirty="0">
                <a:latin typeface="+mj-lt"/>
              </a:rPr>
              <a:t>: 50% more loops </a:t>
            </a:r>
            <a:r>
              <a:rPr lang="en-US" sz="2800" dirty="0" err="1">
                <a:latin typeface="+mj-lt"/>
              </a:rPr>
              <a:t>vectorized</a:t>
            </a:r>
            <a:endParaRPr lang="en-US" sz="2800" dirty="0">
              <a:latin typeface="+mj-lt"/>
            </a:endParaRPr>
          </a:p>
          <a:p>
            <a:pPr marL="571500" indent="-571500">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14985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46437" y="298450"/>
            <a:ext cx="8686801" cy="6475412"/>
          </a:xfrm>
        </p:spPr>
        <p:txBody>
          <a:bodyPr/>
          <a:lstStyle/>
          <a:p>
            <a:pPr lvl="0">
              <a:spcBef>
                <a:spcPts val="0"/>
              </a:spcBef>
            </a:pPr>
            <a:r>
              <a:rPr lang="en-US" sz="2800" dirty="0" err="1" smtClean="0">
                <a:solidFill>
                  <a:srgbClr val="0000FF"/>
                </a:solidFill>
                <a:highlight>
                  <a:srgbClr val="FFFFFF"/>
                </a:highlight>
                <a:latin typeface="Consolas" pitchFamily="49" charset="0"/>
                <a:cs typeface="Consolas" pitchFamily="49" charset="0"/>
              </a:rPr>
              <a:t>struct</a:t>
            </a:r>
            <a:r>
              <a:rPr lang="en-US" sz="2800" dirty="0" smtClean="0">
                <a:solidFill>
                  <a:srgbClr val="000000"/>
                </a:solidFill>
                <a:highlight>
                  <a:srgbClr val="FFFFFF"/>
                </a:highlight>
                <a:latin typeface="Consolas" pitchFamily="49" charset="0"/>
                <a:cs typeface="Consolas" pitchFamily="49" charset="0"/>
              </a:rPr>
              <a:t> </a:t>
            </a:r>
            <a:r>
              <a:rPr lang="en-US" sz="2800" dirty="0" err="1">
                <a:solidFill>
                  <a:srgbClr val="2B91AF"/>
                </a:solidFill>
                <a:highlight>
                  <a:srgbClr val="FFFFFF"/>
                </a:highlight>
                <a:latin typeface="Consolas" pitchFamily="49" charset="0"/>
                <a:cs typeface="Consolas" pitchFamily="49" charset="0"/>
              </a:rPr>
              <a:t>FourVector</a:t>
            </a: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008000"/>
                </a:solidFill>
                <a:highlight>
                  <a:srgbClr val="FFFFFF"/>
                </a:highlight>
                <a:latin typeface="Consolas" panose="020B0609020204030204" pitchFamily="49" charset="0"/>
              </a:rPr>
              <a:t>// </a:t>
            </a:r>
            <a:r>
              <a:rPr lang="en-US" sz="2800" dirty="0" err="1">
                <a:solidFill>
                  <a:srgbClr val="008000"/>
                </a:solidFill>
                <a:highlight>
                  <a:srgbClr val="FFFFFF"/>
                </a:highlight>
                <a:latin typeface="Consolas" panose="020B0609020204030204" pitchFamily="49" charset="0"/>
              </a:rPr>
              <a:t>rgba</a:t>
            </a:r>
            <a:r>
              <a:rPr lang="en-US" sz="2800" dirty="0">
                <a:solidFill>
                  <a:srgbClr val="008000"/>
                </a:solidFill>
                <a:highlight>
                  <a:srgbClr val="FFFFFF"/>
                </a:highlight>
                <a:latin typeface="Consolas" panose="020B0609020204030204" pitchFamily="49" charset="0"/>
              </a:rPr>
              <a:t>, </a:t>
            </a:r>
            <a:r>
              <a:rPr lang="en-US" sz="2800" dirty="0" err="1">
                <a:solidFill>
                  <a:srgbClr val="008000"/>
                </a:solidFill>
                <a:highlight>
                  <a:srgbClr val="FFFFFF"/>
                </a:highlight>
                <a:latin typeface="Consolas" panose="020B0609020204030204" pitchFamily="49" charset="0"/>
              </a:rPr>
              <a:t>xyzw</a:t>
            </a:r>
            <a:r>
              <a:rPr lang="en-US" sz="2800" dirty="0" smtClean="0">
                <a:solidFill>
                  <a:srgbClr val="000000"/>
                </a:solidFill>
                <a:highlight>
                  <a:srgbClr val="FFFFFF"/>
                </a:highlight>
                <a:latin typeface="Consolas" pitchFamily="49" charset="0"/>
                <a:cs typeface="Consolas" pitchFamily="49" charset="0"/>
              </a:rPr>
              <a:t> </a:t>
            </a:r>
            <a:endParaRPr lang="en-US" sz="2800" dirty="0">
              <a:solidFill>
                <a:srgbClr val="000000"/>
              </a:solidFill>
              <a:highlight>
                <a:srgbClr val="FFFFFF"/>
              </a:highlight>
              <a:latin typeface="Consolas" pitchFamily="49" charset="0"/>
              <a:cs typeface="Consolas" pitchFamily="49" charset="0"/>
            </a:endParaRP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a:solidFill>
                  <a:srgbClr val="0000FF"/>
                </a:solidFill>
                <a:highlight>
                  <a:srgbClr val="FFFFFF"/>
                </a:highlight>
                <a:latin typeface="Consolas" pitchFamily="49" charset="0"/>
                <a:cs typeface="Consolas" pitchFamily="49" charset="0"/>
              </a:rPr>
              <a:t>float</a:t>
            </a:r>
            <a:r>
              <a:rPr lang="en-US" sz="2800" dirty="0">
                <a:solidFill>
                  <a:srgbClr val="000000"/>
                </a:solidFill>
                <a:highlight>
                  <a:srgbClr val="FFFFFF"/>
                </a:highlight>
                <a:latin typeface="Consolas" pitchFamily="49" charset="0"/>
                <a:cs typeface="Consolas" pitchFamily="49" charset="0"/>
              </a:rPr>
              <a:t> v[4</a:t>
            </a:r>
            <a:r>
              <a:rPr lang="en-US" sz="2800" dirty="0" smtClean="0">
                <a:solidFill>
                  <a:srgbClr val="000000"/>
                </a:solidFill>
                <a:highlight>
                  <a:srgbClr val="FFFFFF"/>
                </a:highlight>
                <a:latin typeface="Consolas" pitchFamily="49" charset="0"/>
                <a:cs typeface="Consolas" pitchFamily="49" charset="0"/>
              </a:rPr>
              <a:t>];</a:t>
            </a:r>
          </a:p>
          <a:p>
            <a:pPr lvl="0">
              <a:spcBef>
                <a:spcPts val="0"/>
              </a:spcBef>
            </a:pPr>
            <a:r>
              <a:rPr lang="en-US" sz="2800" dirty="0" smtClean="0">
                <a:solidFill>
                  <a:srgbClr val="000000"/>
                </a:solidFill>
                <a:highlight>
                  <a:srgbClr val="FFFFFF"/>
                </a:highlight>
                <a:latin typeface="Consolas" pitchFamily="49" charset="0"/>
                <a:cs typeface="Consolas" pitchFamily="49" charset="0"/>
              </a:rPr>
              <a:t>};</a:t>
            </a:r>
            <a:endParaRPr lang="en-US" sz="2800" dirty="0">
              <a:solidFill>
                <a:srgbClr val="000000"/>
              </a:solidFill>
              <a:highlight>
                <a:srgbClr val="FFFFFF"/>
              </a:highlight>
              <a:latin typeface="Consolas" pitchFamily="49" charset="0"/>
              <a:cs typeface="Consolas" pitchFamily="49" charset="0"/>
            </a:endParaRPr>
          </a:p>
          <a:p>
            <a:pPr lvl="0">
              <a:spcBef>
                <a:spcPts val="0"/>
              </a:spcBef>
            </a:pPr>
            <a:endParaRPr lang="en-US" sz="2800" dirty="0" smtClean="0">
              <a:solidFill>
                <a:srgbClr val="000000"/>
              </a:solidFill>
              <a:highlight>
                <a:srgbClr val="FFFFFF"/>
              </a:highlight>
              <a:latin typeface="Consolas" pitchFamily="49" charset="0"/>
              <a:cs typeface="Consolas" pitchFamily="49" charset="0"/>
            </a:endParaRPr>
          </a:p>
          <a:p>
            <a:pPr lvl="0">
              <a:spcBef>
                <a:spcPts val="0"/>
              </a:spcBef>
            </a:pPr>
            <a:endParaRPr lang="en-US" sz="2800" dirty="0">
              <a:solidFill>
                <a:srgbClr val="000000"/>
              </a:solidFill>
              <a:highlight>
                <a:srgbClr val="FFFFFF"/>
              </a:highlight>
              <a:latin typeface="Consolas" pitchFamily="49" charset="0"/>
              <a:cs typeface="Consolas" pitchFamily="49" charset="0"/>
            </a:endParaRPr>
          </a:p>
          <a:p>
            <a:pPr lvl="0">
              <a:spcBef>
                <a:spcPts val="0"/>
              </a:spcBef>
            </a:pPr>
            <a:r>
              <a:rPr lang="en-US" sz="2800" dirty="0" err="1">
                <a:solidFill>
                  <a:srgbClr val="2B91AF"/>
                </a:solidFill>
                <a:highlight>
                  <a:srgbClr val="FFFFFF"/>
                </a:highlight>
                <a:latin typeface="Consolas" pitchFamily="49" charset="0"/>
                <a:cs typeface="Consolas" pitchFamily="49" charset="0"/>
              </a:rPr>
              <a:t>FourVector</a:t>
            </a: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scale(</a:t>
            </a:r>
            <a:r>
              <a:rPr lang="en-US" sz="2800" dirty="0" err="1" smtClean="0">
                <a:solidFill>
                  <a:srgbClr val="2B91AF"/>
                </a:solidFill>
                <a:highlight>
                  <a:srgbClr val="FFFFFF"/>
                </a:highlight>
                <a:latin typeface="Consolas" pitchFamily="49" charset="0"/>
                <a:cs typeface="Consolas" pitchFamily="49" charset="0"/>
              </a:rPr>
              <a:t>FourVector</a:t>
            </a:r>
            <a:r>
              <a:rPr lang="en-US" sz="2800" dirty="0" smtClean="0">
                <a:solidFill>
                  <a:srgbClr val="000000"/>
                </a:solidFill>
                <a:highlight>
                  <a:srgbClr val="FFFFFF"/>
                </a:highlight>
                <a:latin typeface="Consolas" pitchFamily="49" charset="0"/>
                <a:cs typeface="Consolas" pitchFamily="49" charset="0"/>
              </a:rPr>
              <a:t> </a:t>
            </a:r>
            <a:r>
              <a:rPr lang="en-US" sz="2800" dirty="0">
                <a:solidFill>
                  <a:srgbClr val="000000"/>
                </a:solidFill>
                <a:highlight>
                  <a:srgbClr val="FFFFFF"/>
                </a:highlight>
                <a:latin typeface="Consolas" pitchFamily="49" charset="0"/>
                <a:cs typeface="Consolas" pitchFamily="49" charset="0"/>
              </a:rPr>
              <a:t>&amp;</a:t>
            </a:r>
            <a:r>
              <a:rPr lang="en-US" sz="2800" dirty="0" smtClean="0">
                <a:solidFill>
                  <a:srgbClr val="808080"/>
                </a:solidFill>
                <a:highlight>
                  <a:srgbClr val="FFFFFF"/>
                </a:highlight>
                <a:latin typeface="Consolas" pitchFamily="49" charset="0"/>
                <a:cs typeface="Consolas" pitchFamily="49" charset="0"/>
              </a:rPr>
              <a:t>A</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0000FF"/>
                </a:solidFill>
                <a:highlight>
                  <a:srgbClr val="FFFFFF"/>
                </a:highlight>
                <a:latin typeface="Consolas" pitchFamily="49" charset="0"/>
                <a:cs typeface="Consolas" pitchFamily="49" charset="0"/>
              </a:rPr>
              <a:t>float</a:t>
            </a:r>
            <a:r>
              <a:rPr lang="en-US" sz="2800" dirty="0" smtClean="0">
                <a:solidFill>
                  <a:srgbClr val="000000"/>
                </a:solidFill>
                <a:highlight>
                  <a:srgbClr val="FFFFFF"/>
                </a:highlight>
                <a:latin typeface="Consolas" pitchFamily="49" charset="0"/>
                <a:cs typeface="Consolas" pitchFamily="49" charset="0"/>
              </a:rPr>
              <a:t> </a:t>
            </a:r>
            <a:r>
              <a:rPr lang="en-US" sz="2800" dirty="0">
                <a:solidFill>
                  <a:srgbClr val="808080"/>
                </a:solidFill>
                <a:highlight>
                  <a:srgbClr val="FFFFFF"/>
                </a:highlight>
                <a:latin typeface="Consolas" pitchFamily="49" charset="0"/>
                <a:cs typeface="Consolas" pitchFamily="49" charset="0"/>
              </a:rPr>
              <a:t>s</a:t>
            </a:r>
            <a:r>
              <a:rPr lang="en-US" sz="2800" dirty="0">
                <a:solidFill>
                  <a:srgbClr val="000000"/>
                </a:solidFill>
                <a:highlight>
                  <a:srgbClr val="FFFFFF"/>
                </a:highlight>
                <a:latin typeface="Consolas" pitchFamily="49" charset="0"/>
                <a:cs typeface="Consolas" pitchFamily="49" charset="0"/>
              </a:rPr>
              <a:t>) {</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err="1">
                <a:solidFill>
                  <a:srgbClr val="2B91AF"/>
                </a:solidFill>
                <a:highlight>
                  <a:srgbClr val="FFFFFF"/>
                </a:highlight>
                <a:latin typeface="Consolas" pitchFamily="49" charset="0"/>
                <a:cs typeface="Consolas" pitchFamily="49" charset="0"/>
              </a:rPr>
              <a:t>FourVector</a:t>
            </a:r>
            <a:r>
              <a:rPr lang="en-US" sz="2800" dirty="0">
                <a:solidFill>
                  <a:srgbClr val="000000"/>
                </a:solidFill>
                <a:highlight>
                  <a:srgbClr val="FFFFFF"/>
                </a:highlight>
                <a:latin typeface="Consolas" pitchFamily="49" charset="0"/>
                <a:cs typeface="Consolas" pitchFamily="49" charset="0"/>
              </a:rPr>
              <a:t> r;</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err="1">
                <a:solidFill>
                  <a:srgbClr val="000000"/>
                </a:solidFill>
                <a:highlight>
                  <a:srgbClr val="FFFFFF"/>
                </a:highlight>
                <a:latin typeface="Consolas" pitchFamily="49" charset="0"/>
                <a:cs typeface="Consolas" pitchFamily="49" charset="0"/>
              </a:rPr>
              <a:t>r.v</a:t>
            </a:r>
            <a:r>
              <a:rPr lang="en-US" sz="2800" dirty="0">
                <a:solidFill>
                  <a:srgbClr val="000000"/>
                </a:solidFill>
                <a:highlight>
                  <a:srgbClr val="FFFFFF"/>
                </a:highlight>
                <a:latin typeface="Consolas" pitchFamily="49" charset="0"/>
                <a:cs typeface="Consolas" pitchFamily="49" charset="0"/>
              </a:rPr>
              <a:t>[0] = </a:t>
            </a:r>
            <a:r>
              <a:rPr lang="en-US" sz="2800" dirty="0" err="1">
                <a:solidFill>
                  <a:srgbClr val="808080"/>
                </a:solidFill>
                <a:highlight>
                  <a:srgbClr val="FFFFFF"/>
                </a:highlight>
                <a:latin typeface="Consolas" pitchFamily="49" charset="0"/>
                <a:cs typeface="Consolas" pitchFamily="49" charset="0"/>
              </a:rPr>
              <a:t>A</a:t>
            </a:r>
            <a:r>
              <a:rPr lang="en-US" sz="2800" dirty="0" err="1">
                <a:solidFill>
                  <a:srgbClr val="000000"/>
                </a:solidFill>
                <a:highlight>
                  <a:srgbClr val="FFFFFF"/>
                </a:highlight>
                <a:latin typeface="Consolas" pitchFamily="49" charset="0"/>
                <a:cs typeface="Consolas" pitchFamily="49" charset="0"/>
              </a:rPr>
              <a:t>.v</a:t>
            </a:r>
            <a:r>
              <a:rPr lang="en-US" sz="2800" dirty="0">
                <a:solidFill>
                  <a:srgbClr val="000000"/>
                </a:solidFill>
                <a:highlight>
                  <a:srgbClr val="FFFFFF"/>
                </a:highlight>
                <a:latin typeface="Consolas" pitchFamily="49" charset="0"/>
                <a:cs typeface="Consolas" pitchFamily="49" charset="0"/>
              </a:rPr>
              <a:t>[0] * </a:t>
            </a:r>
            <a:r>
              <a:rPr lang="en-US" sz="2800" dirty="0" smtClean="0">
                <a:solidFill>
                  <a:srgbClr val="808080"/>
                </a:solidFill>
                <a:highlight>
                  <a:srgbClr val="FFFFFF"/>
                </a:highlight>
                <a:latin typeface="Consolas" pitchFamily="49" charset="0"/>
                <a:cs typeface="Consolas" pitchFamily="49" charset="0"/>
              </a:rPr>
              <a:t>s</a:t>
            </a:r>
            <a:r>
              <a:rPr lang="en-US" sz="2800" dirty="0" smtClean="0">
                <a:solidFill>
                  <a:srgbClr val="000000"/>
                </a:solidFill>
                <a:highlight>
                  <a:srgbClr val="FFFFFF"/>
                </a:highlight>
                <a:latin typeface="Consolas" pitchFamily="49" charset="0"/>
                <a:cs typeface="Consolas" pitchFamily="49" charset="0"/>
              </a:rPr>
              <a:t>;</a:t>
            </a:r>
            <a:endParaRPr lang="en-US" sz="2800" dirty="0">
              <a:solidFill>
                <a:srgbClr val="000000"/>
              </a:solidFill>
              <a:highlight>
                <a:srgbClr val="FFFFFF"/>
              </a:highlight>
              <a:latin typeface="Consolas" pitchFamily="49" charset="0"/>
              <a:cs typeface="Consolas" pitchFamily="49" charset="0"/>
            </a:endParaRP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err="1">
                <a:solidFill>
                  <a:srgbClr val="000000"/>
                </a:solidFill>
                <a:highlight>
                  <a:srgbClr val="FFFFFF"/>
                </a:highlight>
                <a:latin typeface="Consolas" pitchFamily="49" charset="0"/>
                <a:cs typeface="Consolas" pitchFamily="49" charset="0"/>
              </a:rPr>
              <a:t>r.v</a:t>
            </a:r>
            <a:r>
              <a:rPr lang="en-US" sz="2800" dirty="0">
                <a:solidFill>
                  <a:srgbClr val="000000"/>
                </a:solidFill>
                <a:highlight>
                  <a:srgbClr val="FFFFFF"/>
                </a:highlight>
                <a:latin typeface="Consolas" pitchFamily="49" charset="0"/>
                <a:cs typeface="Consolas" pitchFamily="49" charset="0"/>
              </a:rPr>
              <a:t>[1] = </a:t>
            </a:r>
            <a:r>
              <a:rPr lang="en-US" sz="2800" dirty="0" err="1">
                <a:solidFill>
                  <a:srgbClr val="808080"/>
                </a:solidFill>
                <a:highlight>
                  <a:srgbClr val="FFFFFF"/>
                </a:highlight>
                <a:latin typeface="Consolas" pitchFamily="49" charset="0"/>
                <a:cs typeface="Consolas" pitchFamily="49" charset="0"/>
              </a:rPr>
              <a:t>A</a:t>
            </a:r>
            <a:r>
              <a:rPr lang="en-US" sz="2800" dirty="0" err="1">
                <a:solidFill>
                  <a:srgbClr val="000000"/>
                </a:solidFill>
                <a:highlight>
                  <a:srgbClr val="FFFFFF"/>
                </a:highlight>
                <a:latin typeface="Consolas" pitchFamily="49" charset="0"/>
                <a:cs typeface="Consolas" pitchFamily="49" charset="0"/>
              </a:rPr>
              <a:t>.v</a:t>
            </a:r>
            <a:r>
              <a:rPr lang="en-US" sz="2800" dirty="0">
                <a:solidFill>
                  <a:srgbClr val="000000"/>
                </a:solidFill>
                <a:highlight>
                  <a:srgbClr val="FFFFFF"/>
                </a:highlight>
                <a:latin typeface="Consolas" pitchFamily="49" charset="0"/>
                <a:cs typeface="Consolas" pitchFamily="49" charset="0"/>
              </a:rPr>
              <a:t>[1] </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808080"/>
                </a:solidFill>
                <a:highlight>
                  <a:srgbClr val="FFFFFF"/>
                </a:highlight>
                <a:latin typeface="Consolas" pitchFamily="49" charset="0"/>
                <a:cs typeface="Consolas" pitchFamily="49" charset="0"/>
              </a:rPr>
              <a:t>s</a:t>
            </a:r>
            <a:r>
              <a:rPr lang="en-US" sz="2800" dirty="0" smtClean="0">
                <a:solidFill>
                  <a:srgbClr val="000000"/>
                </a:solidFill>
                <a:highlight>
                  <a:srgbClr val="FFFFFF"/>
                </a:highlight>
                <a:latin typeface="Consolas" pitchFamily="49" charset="0"/>
                <a:cs typeface="Consolas" pitchFamily="49" charset="0"/>
              </a:rPr>
              <a:t>;</a:t>
            </a:r>
            <a:endParaRPr lang="en-US" sz="2800" dirty="0">
              <a:solidFill>
                <a:srgbClr val="000000"/>
              </a:solidFill>
              <a:highlight>
                <a:srgbClr val="FFFFFF"/>
              </a:highlight>
              <a:latin typeface="Consolas" pitchFamily="49" charset="0"/>
              <a:cs typeface="Consolas" pitchFamily="49" charset="0"/>
            </a:endParaRP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err="1">
                <a:solidFill>
                  <a:srgbClr val="000000"/>
                </a:solidFill>
                <a:highlight>
                  <a:srgbClr val="FFFFFF"/>
                </a:highlight>
                <a:latin typeface="Consolas" pitchFamily="49" charset="0"/>
                <a:cs typeface="Consolas" pitchFamily="49" charset="0"/>
              </a:rPr>
              <a:t>r.v</a:t>
            </a:r>
            <a:r>
              <a:rPr lang="en-US" sz="2800" dirty="0">
                <a:solidFill>
                  <a:srgbClr val="000000"/>
                </a:solidFill>
                <a:highlight>
                  <a:srgbClr val="FFFFFF"/>
                </a:highlight>
                <a:latin typeface="Consolas" pitchFamily="49" charset="0"/>
                <a:cs typeface="Consolas" pitchFamily="49" charset="0"/>
              </a:rPr>
              <a:t>[2] = </a:t>
            </a:r>
            <a:r>
              <a:rPr lang="en-US" sz="2800" dirty="0" err="1">
                <a:solidFill>
                  <a:srgbClr val="808080"/>
                </a:solidFill>
                <a:highlight>
                  <a:srgbClr val="FFFFFF"/>
                </a:highlight>
                <a:latin typeface="Consolas" pitchFamily="49" charset="0"/>
                <a:cs typeface="Consolas" pitchFamily="49" charset="0"/>
              </a:rPr>
              <a:t>A</a:t>
            </a:r>
            <a:r>
              <a:rPr lang="en-US" sz="2800" dirty="0" err="1">
                <a:solidFill>
                  <a:srgbClr val="000000"/>
                </a:solidFill>
                <a:highlight>
                  <a:srgbClr val="FFFFFF"/>
                </a:highlight>
                <a:latin typeface="Consolas" pitchFamily="49" charset="0"/>
                <a:cs typeface="Consolas" pitchFamily="49" charset="0"/>
              </a:rPr>
              <a:t>.v</a:t>
            </a:r>
            <a:r>
              <a:rPr lang="en-US" sz="2800" dirty="0">
                <a:solidFill>
                  <a:srgbClr val="000000"/>
                </a:solidFill>
                <a:highlight>
                  <a:srgbClr val="FFFFFF"/>
                </a:highlight>
                <a:latin typeface="Consolas" pitchFamily="49" charset="0"/>
                <a:cs typeface="Consolas" pitchFamily="49" charset="0"/>
              </a:rPr>
              <a:t>[2] </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808080"/>
                </a:solidFill>
                <a:highlight>
                  <a:srgbClr val="FFFFFF"/>
                </a:highlight>
                <a:latin typeface="Consolas" pitchFamily="49" charset="0"/>
                <a:cs typeface="Consolas" pitchFamily="49" charset="0"/>
              </a:rPr>
              <a:t>s</a:t>
            </a:r>
            <a:r>
              <a:rPr lang="en-US" sz="2800" dirty="0" smtClean="0">
                <a:solidFill>
                  <a:srgbClr val="000000"/>
                </a:solidFill>
                <a:highlight>
                  <a:srgbClr val="FFFFFF"/>
                </a:highlight>
                <a:latin typeface="Consolas" pitchFamily="49" charset="0"/>
                <a:cs typeface="Consolas" pitchFamily="49" charset="0"/>
              </a:rPr>
              <a:t>;</a:t>
            </a:r>
            <a:endParaRPr lang="en-US" sz="2800" dirty="0">
              <a:solidFill>
                <a:srgbClr val="000000"/>
              </a:solidFill>
              <a:highlight>
                <a:srgbClr val="FFFFFF"/>
              </a:highlight>
              <a:latin typeface="Consolas" pitchFamily="49" charset="0"/>
              <a:cs typeface="Consolas" pitchFamily="49" charset="0"/>
            </a:endParaRP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err="1">
                <a:solidFill>
                  <a:srgbClr val="000000"/>
                </a:solidFill>
                <a:highlight>
                  <a:srgbClr val="FFFFFF"/>
                </a:highlight>
                <a:latin typeface="Consolas" pitchFamily="49" charset="0"/>
                <a:cs typeface="Consolas" pitchFamily="49" charset="0"/>
              </a:rPr>
              <a:t>r.v</a:t>
            </a:r>
            <a:r>
              <a:rPr lang="en-US" sz="2800" dirty="0">
                <a:solidFill>
                  <a:srgbClr val="000000"/>
                </a:solidFill>
                <a:highlight>
                  <a:srgbClr val="FFFFFF"/>
                </a:highlight>
                <a:latin typeface="Consolas" pitchFamily="49" charset="0"/>
                <a:cs typeface="Consolas" pitchFamily="49" charset="0"/>
              </a:rPr>
              <a:t>[3] = </a:t>
            </a:r>
            <a:r>
              <a:rPr lang="en-US" sz="2800" dirty="0" err="1">
                <a:solidFill>
                  <a:srgbClr val="808080"/>
                </a:solidFill>
                <a:highlight>
                  <a:srgbClr val="FFFFFF"/>
                </a:highlight>
                <a:latin typeface="Consolas" pitchFamily="49" charset="0"/>
                <a:cs typeface="Consolas" pitchFamily="49" charset="0"/>
              </a:rPr>
              <a:t>A</a:t>
            </a:r>
            <a:r>
              <a:rPr lang="en-US" sz="2800" dirty="0" err="1">
                <a:solidFill>
                  <a:srgbClr val="000000"/>
                </a:solidFill>
                <a:highlight>
                  <a:srgbClr val="FFFFFF"/>
                </a:highlight>
                <a:latin typeface="Consolas" pitchFamily="49" charset="0"/>
                <a:cs typeface="Consolas" pitchFamily="49" charset="0"/>
              </a:rPr>
              <a:t>.v</a:t>
            </a:r>
            <a:r>
              <a:rPr lang="en-US" sz="2800" dirty="0">
                <a:solidFill>
                  <a:srgbClr val="000000"/>
                </a:solidFill>
                <a:highlight>
                  <a:srgbClr val="FFFFFF"/>
                </a:highlight>
                <a:latin typeface="Consolas" pitchFamily="49" charset="0"/>
                <a:cs typeface="Consolas" pitchFamily="49" charset="0"/>
              </a:rPr>
              <a:t>[3] * </a:t>
            </a:r>
            <a:r>
              <a:rPr lang="en-US" sz="2800" dirty="0" smtClean="0">
                <a:solidFill>
                  <a:srgbClr val="808080"/>
                </a:solidFill>
                <a:highlight>
                  <a:srgbClr val="FFFFFF"/>
                </a:highlight>
                <a:latin typeface="Consolas" pitchFamily="49" charset="0"/>
                <a:cs typeface="Consolas" pitchFamily="49" charset="0"/>
              </a:rPr>
              <a:t>s</a:t>
            </a:r>
            <a:r>
              <a:rPr lang="en-US" sz="2800" dirty="0" smtClean="0">
                <a:solidFill>
                  <a:srgbClr val="000000"/>
                </a:solidFill>
                <a:highlight>
                  <a:srgbClr val="FFFFFF"/>
                </a:highlight>
                <a:latin typeface="Consolas" pitchFamily="49" charset="0"/>
                <a:cs typeface="Consolas" pitchFamily="49" charset="0"/>
              </a:rPr>
              <a:t>;</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a:solidFill>
                  <a:srgbClr val="0000FF"/>
                </a:solidFill>
                <a:highlight>
                  <a:srgbClr val="FFFFFF"/>
                </a:highlight>
                <a:latin typeface="Consolas" pitchFamily="49" charset="0"/>
                <a:cs typeface="Consolas" pitchFamily="49" charset="0"/>
              </a:rPr>
              <a:t>return</a:t>
            </a:r>
            <a:r>
              <a:rPr lang="en-US" sz="2800" dirty="0">
                <a:solidFill>
                  <a:srgbClr val="000000"/>
                </a:solidFill>
                <a:highlight>
                  <a:srgbClr val="FFFFFF"/>
                </a:highlight>
                <a:latin typeface="Consolas" pitchFamily="49" charset="0"/>
                <a:cs typeface="Consolas" pitchFamily="49" charset="0"/>
              </a:rPr>
              <a:t> r;</a:t>
            </a:r>
          </a:p>
          <a:p>
            <a:pPr lvl="0">
              <a:spcBef>
                <a:spcPts val="0"/>
              </a:spcBef>
            </a:pPr>
            <a:r>
              <a:rPr lang="en-US" sz="2800" dirty="0">
                <a:solidFill>
                  <a:srgbClr val="000000"/>
                </a:solidFill>
                <a:highlight>
                  <a:srgbClr val="FFFFFF"/>
                </a:highlight>
                <a:latin typeface="Consolas" pitchFamily="49" charset="0"/>
                <a:cs typeface="Consolas" pitchFamily="49" charset="0"/>
              </a:rPr>
              <a:t>}</a:t>
            </a:r>
            <a:endParaRPr lang="en-US" sz="2800" dirty="0">
              <a:gradFill>
                <a:gsLst>
                  <a:gs pos="66981">
                    <a:srgbClr val="000000">
                      <a:lumMod val="75000"/>
                      <a:lumOff val="25000"/>
                    </a:srgbClr>
                  </a:gs>
                  <a:gs pos="0">
                    <a:srgbClr val="000000">
                      <a:lumMod val="75000"/>
                      <a:lumOff val="25000"/>
                    </a:srgbClr>
                  </a:gs>
                </a:gsLst>
                <a:lin ang="5400000" scaled="0"/>
              </a:gradFill>
              <a:latin typeface="Consolas" pitchFamily="49" charset="0"/>
              <a:cs typeface="Consolas" pitchFamily="49" charset="0"/>
            </a:endParaRPr>
          </a:p>
        </p:txBody>
      </p:sp>
      <p:sp>
        <p:nvSpPr>
          <p:cNvPr id="4" name="Content Placeholder 3"/>
          <p:cNvSpPr>
            <a:spLocks noGrp="1"/>
          </p:cNvSpPr>
          <p:nvPr>
            <p:ph type="body" sz="quarter" idx="11"/>
          </p:nvPr>
        </p:nvSpPr>
        <p:spPr>
          <a:xfrm>
            <a:off x="274637" y="264721"/>
            <a:ext cx="2743200" cy="5594741"/>
          </a:xfrm>
        </p:spPr>
        <p:txBody>
          <a:bodyPr/>
          <a:lstStyle/>
          <a:p>
            <a:r>
              <a:rPr lang="en-US" b="1" dirty="0" smtClean="0"/>
              <a:t>Statement-level </a:t>
            </a:r>
            <a:r>
              <a:rPr lang="en-US" b="1" dirty="0" err="1" smtClean="0"/>
              <a:t>vectorization</a:t>
            </a:r>
            <a:endParaRPr lang="en-US" b="1" dirty="0" smtClean="0"/>
          </a:p>
          <a:p>
            <a:endParaRPr lang="en-US" dirty="0"/>
          </a:p>
          <a:p>
            <a:r>
              <a:rPr lang="en-US" dirty="0" smtClean="0"/>
              <a:t>128-bit operation identification</a:t>
            </a:r>
            <a:endParaRPr lang="en-US" dirty="0"/>
          </a:p>
          <a:p>
            <a:endParaRPr lang="en-US" dirty="0" smtClean="0"/>
          </a:p>
          <a:p>
            <a:endParaRPr lang="en-US" dirty="0" smtClean="0"/>
          </a:p>
          <a:p>
            <a:endParaRPr lang="en-US" dirty="0"/>
          </a:p>
          <a:p>
            <a:endParaRPr lang="en-US" dirty="0"/>
          </a:p>
        </p:txBody>
      </p:sp>
      <p:sp>
        <p:nvSpPr>
          <p:cNvPr id="7" name="Rectangle 6"/>
          <p:cNvSpPr/>
          <p:nvPr/>
        </p:nvSpPr>
        <p:spPr bwMode="auto">
          <a:xfrm>
            <a:off x="3844213" y="3396343"/>
            <a:ext cx="1446244" cy="1828799"/>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932237" y="830262"/>
            <a:ext cx="2356596" cy="541338"/>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rot="3651376">
            <a:off x="6571395" y="104431"/>
            <a:ext cx="304800" cy="797207"/>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Down Arrow 9"/>
          <p:cNvSpPr/>
          <p:nvPr/>
        </p:nvSpPr>
        <p:spPr bwMode="auto">
          <a:xfrm rot="3651376">
            <a:off x="5575824" y="2618925"/>
            <a:ext cx="304800" cy="784044"/>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737149" y="3453309"/>
            <a:ext cx="317402" cy="1715850"/>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6494921" y="3456582"/>
            <a:ext cx="317402" cy="1708319"/>
          </a:xfrm>
          <a:prstGeom prst="rect">
            <a:avLst/>
          </a:prstGeom>
          <a:noFill/>
          <a:ln w="76200">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3023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fade">
                                      <p:cBhvr>
                                        <p:cTn id="28" dur="500"/>
                                        <p:tgtEl>
                                          <p:spTgt spid="2">
                                            <p:txEl>
                                              <p:pRg st="12" end="1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46437" y="298450"/>
            <a:ext cx="8686801" cy="6475412"/>
          </a:xfrm>
        </p:spPr>
        <p:txBody>
          <a:bodyPr/>
          <a:lstStyle/>
          <a:p>
            <a:pPr lvl="0">
              <a:spcBef>
                <a:spcPts val="0"/>
              </a:spcBef>
            </a:pPr>
            <a:r>
              <a:rPr lang="en-US" sz="2800" dirty="0" err="1" smtClean="0">
                <a:solidFill>
                  <a:srgbClr val="0000FF"/>
                </a:solidFill>
                <a:highlight>
                  <a:srgbClr val="FFFFFF"/>
                </a:highlight>
                <a:latin typeface="Consolas" pitchFamily="49" charset="0"/>
                <a:cs typeface="Consolas" pitchFamily="49" charset="0"/>
              </a:rPr>
              <a:t>struct</a:t>
            </a:r>
            <a:r>
              <a:rPr lang="en-US" sz="2800" dirty="0" smtClean="0">
                <a:solidFill>
                  <a:srgbClr val="000000"/>
                </a:solidFill>
                <a:highlight>
                  <a:srgbClr val="FFFFFF"/>
                </a:highlight>
                <a:latin typeface="Consolas" pitchFamily="49" charset="0"/>
                <a:cs typeface="Consolas" pitchFamily="49" charset="0"/>
              </a:rPr>
              <a:t> </a:t>
            </a:r>
            <a:r>
              <a:rPr lang="en-US" sz="2800" dirty="0" err="1">
                <a:solidFill>
                  <a:srgbClr val="2B91AF"/>
                </a:solidFill>
                <a:highlight>
                  <a:srgbClr val="FFFFFF"/>
                </a:highlight>
                <a:latin typeface="Consolas" pitchFamily="49" charset="0"/>
                <a:cs typeface="Consolas" pitchFamily="49" charset="0"/>
              </a:rPr>
              <a:t>FourVector</a:t>
            </a: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008000"/>
                </a:solidFill>
                <a:highlight>
                  <a:srgbClr val="FFFFFF"/>
                </a:highlight>
                <a:latin typeface="Consolas" panose="020B0609020204030204" pitchFamily="49" charset="0"/>
              </a:rPr>
              <a:t>// </a:t>
            </a:r>
            <a:r>
              <a:rPr lang="en-US" sz="2800" dirty="0" err="1">
                <a:solidFill>
                  <a:srgbClr val="008000"/>
                </a:solidFill>
                <a:highlight>
                  <a:srgbClr val="FFFFFF"/>
                </a:highlight>
                <a:latin typeface="Consolas" panose="020B0609020204030204" pitchFamily="49" charset="0"/>
              </a:rPr>
              <a:t>rgba</a:t>
            </a:r>
            <a:r>
              <a:rPr lang="en-US" sz="2800" dirty="0">
                <a:solidFill>
                  <a:srgbClr val="008000"/>
                </a:solidFill>
                <a:highlight>
                  <a:srgbClr val="FFFFFF"/>
                </a:highlight>
                <a:latin typeface="Consolas" panose="020B0609020204030204" pitchFamily="49" charset="0"/>
              </a:rPr>
              <a:t>, </a:t>
            </a:r>
            <a:r>
              <a:rPr lang="en-US" sz="2800" dirty="0" err="1">
                <a:solidFill>
                  <a:srgbClr val="008000"/>
                </a:solidFill>
                <a:highlight>
                  <a:srgbClr val="FFFFFF"/>
                </a:highlight>
                <a:latin typeface="Consolas" panose="020B0609020204030204" pitchFamily="49" charset="0"/>
              </a:rPr>
              <a:t>xyzw</a:t>
            </a:r>
            <a:r>
              <a:rPr lang="en-US" sz="2800" dirty="0">
                <a:solidFill>
                  <a:srgbClr val="000000"/>
                </a:solidFill>
                <a:highlight>
                  <a:srgbClr val="FFFFFF"/>
                </a:highlight>
                <a:latin typeface="Consolas" pitchFamily="49" charset="0"/>
                <a:cs typeface="Consolas" pitchFamily="49" charset="0"/>
              </a:rPr>
              <a:t> </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a:solidFill>
                  <a:srgbClr val="0000FF"/>
                </a:solidFill>
                <a:highlight>
                  <a:srgbClr val="FFFFFF"/>
                </a:highlight>
                <a:latin typeface="Consolas" pitchFamily="49" charset="0"/>
                <a:cs typeface="Consolas" pitchFamily="49" charset="0"/>
              </a:rPr>
              <a:t>float</a:t>
            </a:r>
            <a:r>
              <a:rPr lang="en-US" sz="2800" dirty="0">
                <a:solidFill>
                  <a:srgbClr val="000000"/>
                </a:solidFill>
                <a:highlight>
                  <a:srgbClr val="FFFFFF"/>
                </a:highlight>
                <a:latin typeface="Consolas" pitchFamily="49" charset="0"/>
                <a:cs typeface="Consolas" pitchFamily="49" charset="0"/>
              </a:rPr>
              <a:t> v[4</a:t>
            </a:r>
            <a:r>
              <a:rPr lang="en-US" sz="2800" dirty="0" smtClean="0">
                <a:solidFill>
                  <a:srgbClr val="000000"/>
                </a:solidFill>
                <a:highlight>
                  <a:srgbClr val="FFFFFF"/>
                </a:highlight>
                <a:latin typeface="Consolas" pitchFamily="49" charset="0"/>
                <a:cs typeface="Consolas" pitchFamily="49" charset="0"/>
              </a:rPr>
              <a:t>];</a:t>
            </a:r>
          </a:p>
          <a:p>
            <a:pPr lvl="0">
              <a:spcBef>
                <a:spcPts val="0"/>
              </a:spcBef>
            </a:pPr>
            <a:r>
              <a:rPr lang="en-US" sz="2800" dirty="0" smtClean="0">
                <a:solidFill>
                  <a:srgbClr val="000000"/>
                </a:solidFill>
                <a:highlight>
                  <a:srgbClr val="FFFFFF"/>
                </a:highlight>
                <a:latin typeface="Consolas" pitchFamily="49" charset="0"/>
                <a:cs typeface="Consolas" pitchFamily="49" charset="0"/>
              </a:rPr>
              <a:t>};</a:t>
            </a:r>
            <a:endParaRPr lang="en-US" sz="2800" dirty="0">
              <a:solidFill>
                <a:srgbClr val="000000"/>
              </a:solidFill>
              <a:highlight>
                <a:srgbClr val="FFFFFF"/>
              </a:highlight>
              <a:latin typeface="Consolas" pitchFamily="49" charset="0"/>
              <a:cs typeface="Consolas" pitchFamily="49" charset="0"/>
            </a:endParaRPr>
          </a:p>
          <a:p>
            <a:pPr lvl="0">
              <a:spcBef>
                <a:spcPts val="0"/>
              </a:spcBef>
            </a:pPr>
            <a:endParaRPr lang="en-US" sz="2800" dirty="0" smtClean="0">
              <a:solidFill>
                <a:srgbClr val="000000"/>
              </a:solidFill>
              <a:highlight>
                <a:srgbClr val="FFFFFF"/>
              </a:highlight>
              <a:latin typeface="Consolas" pitchFamily="49" charset="0"/>
              <a:cs typeface="Consolas" pitchFamily="49" charset="0"/>
            </a:endParaRPr>
          </a:p>
          <a:p>
            <a:pPr lvl="0">
              <a:spcBef>
                <a:spcPts val="0"/>
              </a:spcBef>
            </a:pPr>
            <a:endParaRPr lang="en-US" sz="2800" dirty="0">
              <a:solidFill>
                <a:srgbClr val="000000"/>
              </a:solidFill>
              <a:highlight>
                <a:srgbClr val="FFFFFF"/>
              </a:highlight>
              <a:latin typeface="Consolas" pitchFamily="49" charset="0"/>
              <a:cs typeface="Consolas" pitchFamily="49" charset="0"/>
            </a:endParaRPr>
          </a:p>
          <a:p>
            <a:pPr lvl="0">
              <a:spcBef>
                <a:spcPts val="0"/>
              </a:spcBef>
            </a:pPr>
            <a:r>
              <a:rPr lang="en-US" sz="2800" dirty="0" err="1">
                <a:solidFill>
                  <a:srgbClr val="2B91AF"/>
                </a:solidFill>
                <a:highlight>
                  <a:srgbClr val="FFFFFF"/>
                </a:highlight>
                <a:latin typeface="Consolas" pitchFamily="49" charset="0"/>
                <a:cs typeface="Consolas" pitchFamily="49" charset="0"/>
              </a:rPr>
              <a:t>FourVector</a:t>
            </a: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scale(</a:t>
            </a:r>
            <a:r>
              <a:rPr lang="en-US" sz="2800" dirty="0" err="1" smtClean="0">
                <a:solidFill>
                  <a:srgbClr val="2B91AF"/>
                </a:solidFill>
                <a:highlight>
                  <a:srgbClr val="FFFFFF"/>
                </a:highlight>
                <a:latin typeface="Consolas" pitchFamily="49" charset="0"/>
                <a:cs typeface="Consolas" pitchFamily="49" charset="0"/>
              </a:rPr>
              <a:t>FourVector</a:t>
            </a:r>
            <a:r>
              <a:rPr lang="en-US" sz="2800" dirty="0" smtClean="0">
                <a:solidFill>
                  <a:srgbClr val="000000"/>
                </a:solidFill>
                <a:highlight>
                  <a:srgbClr val="FFFFFF"/>
                </a:highlight>
                <a:latin typeface="Consolas" pitchFamily="49" charset="0"/>
                <a:cs typeface="Consolas" pitchFamily="49" charset="0"/>
              </a:rPr>
              <a:t> </a:t>
            </a:r>
            <a:r>
              <a:rPr lang="en-US" sz="2800" dirty="0">
                <a:solidFill>
                  <a:srgbClr val="000000"/>
                </a:solidFill>
                <a:highlight>
                  <a:srgbClr val="FFFFFF"/>
                </a:highlight>
                <a:latin typeface="Consolas" pitchFamily="49" charset="0"/>
                <a:cs typeface="Consolas" pitchFamily="49" charset="0"/>
              </a:rPr>
              <a:t>&amp;</a:t>
            </a:r>
            <a:r>
              <a:rPr lang="en-US" sz="2800" dirty="0" smtClean="0">
                <a:solidFill>
                  <a:srgbClr val="808080"/>
                </a:solidFill>
                <a:highlight>
                  <a:srgbClr val="FFFFFF"/>
                </a:highlight>
                <a:latin typeface="Consolas" pitchFamily="49" charset="0"/>
                <a:cs typeface="Consolas" pitchFamily="49" charset="0"/>
              </a:rPr>
              <a:t>A</a:t>
            </a:r>
            <a:r>
              <a:rPr lang="en-US" sz="2800" dirty="0" smtClean="0">
                <a:solidFill>
                  <a:srgbClr val="000000"/>
                </a:solidFill>
                <a:highlight>
                  <a:srgbClr val="FFFFFF"/>
                </a:highlight>
                <a:latin typeface="Consolas" pitchFamily="49" charset="0"/>
                <a:cs typeface="Consolas" pitchFamily="49" charset="0"/>
              </a:rPr>
              <a:t>, </a:t>
            </a:r>
            <a:r>
              <a:rPr lang="en-US" sz="2800" dirty="0" smtClean="0">
                <a:solidFill>
                  <a:srgbClr val="0000FF"/>
                </a:solidFill>
                <a:highlight>
                  <a:srgbClr val="FFFFFF"/>
                </a:highlight>
                <a:latin typeface="Consolas" pitchFamily="49" charset="0"/>
                <a:cs typeface="Consolas" pitchFamily="49" charset="0"/>
              </a:rPr>
              <a:t>float</a:t>
            </a:r>
            <a:r>
              <a:rPr lang="en-US" sz="2800" dirty="0" smtClean="0">
                <a:solidFill>
                  <a:srgbClr val="000000"/>
                </a:solidFill>
                <a:highlight>
                  <a:srgbClr val="FFFFFF"/>
                </a:highlight>
                <a:latin typeface="Consolas" pitchFamily="49" charset="0"/>
                <a:cs typeface="Consolas" pitchFamily="49" charset="0"/>
              </a:rPr>
              <a:t> </a:t>
            </a:r>
            <a:r>
              <a:rPr lang="en-US" sz="2800" dirty="0">
                <a:solidFill>
                  <a:srgbClr val="808080"/>
                </a:solidFill>
                <a:highlight>
                  <a:srgbClr val="FFFFFF"/>
                </a:highlight>
                <a:latin typeface="Consolas" pitchFamily="49" charset="0"/>
                <a:cs typeface="Consolas" pitchFamily="49" charset="0"/>
              </a:rPr>
              <a:t>s</a:t>
            </a:r>
            <a:r>
              <a:rPr lang="en-US" sz="2800" dirty="0">
                <a:solidFill>
                  <a:srgbClr val="000000"/>
                </a:solidFill>
                <a:highlight>
                  <a:srgbClr val="FFFFFF"/>
                </a:highlight>
                <a:latin typeface="Consolas" pitchFamily="49" charset="0"/>
                <a:cs typeface="Consolas" pitchFamily="49" charset="0"/>
              </a:rPr>
              <a:t>) {</a:t>
            </a:r>
          </a:p>
          <a:p>
            <a:pPr lvl="0">
              <a:spcBef>
                <a:spcPts val="0"/>
              </a:spcBef>
            </a:pPr>
            <a:r>
              <a:rPr lang="en-US" sz="2800" dirty="0" smtClean="0">
                <a:solidFill>
                  <a:srgbClr val="000000"/>
                </a:solidFill>
                <a:highlight>
                  <a:srgbClr val="FFFFFF"/>
                </a:highlight>
                <a:latin typeface="Consolas" pitchFamily="49" charset="0"/>
                <a:cs typeface="Consolas" pitchFamily="49" charset="0"/>
              </a:rPr>
              <a:t>   </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err="1" smtClean="0">
                <a:solidFill>
                  <a:srgbClr val="000000"/>
                </a:solidFill>
                <a:highlight>
                  <a:srgbClr val="FFFFFF"/>
                </a:highlight>
                <a:latin typeface="Consolas" pitchFamily="49" charset="0"/>
                <a:cs typeface="Consolas" pitchFamily="49" charset="0"/>
              </a:rPr>
              <a:t>movss</a:t>
            </a:r>
            <a:r>
              <a:rPr lang="en-US" sz="2800" dirty="0" smtClean="0">
                <a:solidFill>
                  <a:srgbClr val="000000"/>
                </a:solidFill>
                <a:highlight>
                  <a:srgbClr val="FFFFFF"/>
                </a:highlight>
                <a:latin typeface="Consolas" pitchFamily="49" charset="0"/>
                <a:cs typeface="Consolas" pitchFamily="49" charset="0"/>
              </a:rPr>
              <a:t> xmm0, s$</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err="1" smtClean="0">
                <a:solidFill>
                  <a:srgbClr val="000000"/>
                </a:solidFill>
                <a:highlight>
                  <a:srgbClr val="FFFFFF"/>
                </a:highlight>
                <a:latin typeface="Consolas" pitchFamily="49" charset="0"/>
                <a:cs typeface="Consolas" pitchFamily="49" charset="0"/>
              </a:rPr>
              <a:t>shufps</a:t>
            </a:r>
            <a:r>
              <a:rPr lang="en-US" sz="2800" dirty="0" smtClean="0">
                <a:solidFill>
                  <a:srgbClr val="000000"/>
                </a:solidFill>
                <a:highlight>
                  <a:srgbClr val="FFFFFF"/>
                </a:highlight>
                <a:latin typeface="Consolas" pitchFamily="49" charset="0"/>
                <a:cs typeface="Consolas" pitchFamily="49" charset="0"/>
              </a:rPr>
              <a:t> xmm0, xmm0, 0</a:t>
            </a:r>
          </a:p>
          <a:p>
            <a:pPr lvl="0">
              <a:spcBef>
                <a:spcPts val="0"/>
              </a:spcBef>
            </a:pPr>
            <a:r>
              <a:rPr lang="en-US" sz="2800" dirty="0" smtClean="0">
                <a:solidFill>
                  <a:srgbClr val="000000"/>
                </a:solidFill>
                <a:highlight>
                  <a:srgbClr val="FFFFFF"/>
                </a:highlight>
                <a:latin typeface="Consolas" pitchFamily="49" charset="0"/>
                <a:cs typeface="Consolas" pitchFamily="49" charset="0"/>
              </a:rPr>
              <a:t>   </a:t>
            </a:r>
            <a:r>
              <a:rPr lang="en-US" sz="2800" dirty="0" err="1" smtClean="0">
                <a:solidFill>
                  <a:srgbClr val="000000"/>
                </a:solidFill>
                <a:highlight>
                  <a:srgbClr val="FFFFFF"/>
                </a:highlight>
                <a:latin typeface="Consolas" pitchFamily="49" charset="0"/>
                <a:cs typeface="Consolas" pitchFamily="49" charset="0"/>
              </a:rPr>
              <a:t>movups</a:t>
            </a:r>
            <a:r>
              <a:rPr lang="en-US" sz="2800" dirty="0" smtClean="0">
                <a:solidFill>
                  <a:srgbClr val="000000"/>
                </a:solidFill>
                <a:highlight>
                  <a:srgbClr val="FFFFFF"/>
                </a:highlight>
                <a:latin typeface="Consolas" pitchFamily="49" charset="0"/>
                <a:cs typeface="Consolas" pitchFamily="49" charset="0"/>
              </a:rPr>
              <a:t> xmm1, [</a:t>
            </a:r>
            <a:r>
              <a:rPr lang="en-US" sz="2800" dirty="0" err="1" smtClean="0">
                <a:solidFill>
                  <a:srgbClr val="000000"/>
                </a:solidFill>
                <a:highlight>
                  <a:srgbClr val="FFFFFF"/>
                </a:highlight>
                <a:latin typeface="Consolas" pitchFamily="49" charset="0"/>
                <a:cs typeface="Consolas" pitchFamily="49" charset="0"/>
              </a:rPr>
              <a:t>ecx</a:t>
            </a:r>
            <a:r>
              <a:rPr lang="en-US" sz="2800" dirty="0" smtClean="0">
                <a:solidFill>
                  <a:srgbClr val="000000"/>
                </a:solidFill>
                <a:highlight>
                  <a:srgbClr val="FFFFFF"/>
                </a:highlight>
                <a:latin typeface="Consolas" pitchFamily="49" charset="0"/>
                <a:cs typeface="Consolas" pitchFamily="49" charset="0"/>
              </a:rPr>
              <a:t>]</a:t>
            </a:r>
          </a:p>
          <a:p>
            <a:pPr lvl="0">
              <a:spcBef>
                <a:spcPts val="0"/>
              </a:spcBef>
            </a:pPr>
            <a:r>
              <a:rPr lang="en-US" sz="2800" dirty="0" smtClean="0">
                <a:solidFill>
                  <a:srgbClr val="000000"/>
                </a:solidFill>
                <a:highlight>
                  <a:srgbClr val="FFFFFF"/>
                </a:highlight>
                <a:latin typeface="Consolas" pitchFamily="49" charset="0"/>
                <a:cs typeface="Consolas" pitchFamily="49" charset="0"/>
              </a:rPr>
              <a:t>   </a:t>
            </a:r>
            <a:r>
              <a:rPr lang="en-US" sz="2800" dirty="0" err="1" smtClean="0">
                <a:solidFill>
                  <a:srgbClr val="000000"/>
                </a:solidFill>
                <a:highlight>
                  <a:srgbClr val="FFFFFF"/>
                </a:highlight>
                <a:latin typeface="Consolas" pitchFamily="49" charset="0"/>
                <a:cs typeface="Consolas" pitchFamily="49" charset="0"/>
              </a:rPr>
              <a:t>mulps</a:t>
            </a:r>
            <a:r>
              <a:rPr lang="en-US" sz="2800" dirty="0" smtClean="0">
                <a:solidFill>
                  <a:srgbClr val="000000"/>
                </a:solidFill>
                <a:highlight>
                  <a:srgbClr val="FFFFFF"/>
                </a:highlight>
                <a:latin typeface="Consolas" pitchFamily="49" charset="0"/>
                <a:cs typeface="Consolas" pitchFamily="49" charset="0"/>
              </a:rPr>
              <a:t>  xmm1, xmm0</a:t>
            </a:r>
          </a:p>
          <a:p>
            <a:pPr lvl="0">
              <a:spcBef>
                <a:spcPts val="0"/>
              </a:spcBef>
            </a:pP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  </a:t>
            </a:r>
            <a:r>
              <a:rPr lang="en-US" sz="2800" dirty="0" err="1" smtClean="0">
                <a:solidFill>
                  <a:srgbClr val="000000"/>
                </a:solidFill>
                <a:highlight>
                  <a:srgbClr val="FFFFFF"/>
                </a:highlight>
                <a:latin typeface="Consolas" pitchFamily="49" charset="0"/>
                <a:cs typeface="Consolas" pitchFamily="49" charset="0"/>
              </a:rPr>
              <a:t>movups</a:t>
            </a:r>
            <a:r>
              <a:rPr lang="en-US" sz="2800" dirty="0">
                <a:solidFill>
                  <a:srgbClr val="000000"/>
                </a:solidFill>
                <a:highlight>
                  <a:srgbClr val="FFFFFF"/>
                </a:highlight>
                <a:latin typeface="Consolas" pitchFamily="49" charset="0"/>
                <a:cs typeface="Consolas" pitchFamily="49" charset="0"/>
              </a:rPr>
              <a:t> </a:t>
            </a:r>
            <a:r>
              <a:rPr lang="en-US" sz="2800" dirty="0" smtClean="0">
                <a:solidFill>
                  <a:srgbClr val="000000"/>
                </a:solidFill>
                <a:highlight>
                  <a:srgbClr val="FFFFFF"/>
                </a:highlight>
                <a:latin typeface="Consolas" pitchFamily="49" charset="0"/>
                <a:cs typeface="Consolas" pitchFamily="49" charset="0"/>
              </a:rPr>
              <a:t>[</a:t>
            </a:r>
            <a:r>
              <a:rPr lang="en-US" sz="2800" dirty="0" err="1" smtClean="0">
                <a:solidFill>
                  <a:srgbClr val="000000"/>
                </a:solidFill>
                <a:highlight>
                  <a:srgbClr val="FFFFFF"/>
                </a:highlight>
                <a:latin typeface="Consolas" pitchFamily="49" charset="0"/>
                <a:cs typeface="Consolas" pitchFamily="49" charset="0"/>
              </a:rPr>
              <a:t>edx</a:t>
            </a:r>
            <a:r>
              <a:rPr lang="en-US" sz="2800" dirty="0" smtClean="0">
                <a:solidFill>
                  <a:srgbClr val="000000"/>
                </a:solidFill>
                <a:highlight>
                  <a:srgbClr val="FFFFFF"/>
                </a:highlight>
                <a:latin typeface="Consolas" pitchFamily="49" charset="0"/>
                <a:cs typeface="Consolas" pitchFamily="49" charset="0"/>
              </a:rPr>
              <a:t>], xmm1</a:t>
            </a:r>
          </a:p>
          <a:p>
            <a:pPr lvl="0">
              <a:spcBef>
                <a:spcPts val="0"/>
              </a:spcBef>
            </a:pPr>
            <a:endParaRPr lang="en-US" sz="2800" dirty="0">
              <a:solidFill>
                <a:srgbClr val="000000"/>
              </a:solidFill>
              <a:highlight>
                <a:srgbClr val="FFFFFF"/>
              </a:highlight>
              <a:latin typeface="Consolas" pitchFamily="49" charset="0"/>
              <a:cs typeface="Consolas" pitchFamily="49" charset="0"/>
            </a:endParaRPr>
          </a:p>
          <a:p>
            <a:pPr lvl="0">
              <a:spcBef>
                <a:spcPts val="0"/>
              </a:spcBef>
            </a:pPr>
            <a:r>
              <a:rPr lang="en-US" sz="2800" dirty="0" smtClean="0">
                <a:solidFill>
                  <a:srgbClr val="000000"/>
                </a:solidFill>
                <a:highlight>
                  <a:srgbClr val="FFFFFF"/>
                </a:highlight>
                <a:latin typeface="Consolas" pitchFamily="49" charset="0"/>
                <a:cs typeface="Consolas" pitchFamily="49" charset="0"/>
              </a:rPr>
              <a:t>}</a:t>
            </a:r>
            <a:endParaRPr lang="en-US" sz="2800" dirty="0">
              <a:gradFill>
                <a:gsLst>
                  <a:gs pos="66981">
                    <a:srgbClr val="000000">
                      <a:lumMod val="75000"/>
                      <a:lumOff val="25000"/>
                    </a:srgbClr>
                  </a:gs>
                  <a:gs pos="0">
                    <a:srgbClr val="000000">
                      <a:lumMod val="75000"/>
                      <a:lumOff val="25000"/>
                    </a:srgbClr>
                  </a:gs>
                </a:gsLst>
                <a:lin ang="5400000" scaled="0"/>
              </a:gradFill>
              <a:latin typeface="Consolas" pitchFamily="49" charset="0"/>
              <a:cs typeface="Consolas" pitchFamily="49" charset="0"/>
            </a:endParaRPr>
          </a:p>
        </p:txBody>
      </p:sp>
      <p:sp>
        <p:nvSpPr>
          <p:cNvPr id="4" name="Content Placeholder 3"/>
          <p:cNvSpPr>
            <a:spLocks noGrp="1"/>
          </p:cNvSpPr>
          <p:nvPr>
            <p:ph type="body" sz="quarter" idx="11"/>
          </p:nvPr>
        </p:nvSpPr>
        <p:spPr>
          <a:xfrm>
            <a:off x="274637" y="264721"/>
            <a:ext cx="2743200" cy="5594741"/>
          </a:xfrm>
        </p:spPr>
        <p:txBody>
          <a:bodyPr/>
          <a:lstStyle/>
          <a:p>
            <a:r>
              <a:rPr lang="en-US" b="1" dirty="0" smtClean="0"/>
              <a:t>Statement-level </a:t>
            </a:r>
            <a:r>
              <a:rPr lang="en-US" b="1" dirty="0" err="1" smtClean="0"/>
              <a:t>vectorization</a:t>
            </a:r>
            <a:endParaRPr lang="en-US" b="1" dirty="0" smtClean="0"/>
          </a:p>
          <a:p>
            <a:endParaRPr lang="en-US" dirty="0"/>
          </a:p>
          <a:p>
            <a:r>
              <a:rPr lang="en-US" dirty="0" smtClean="0"/>
              <a:t>128-bit operation identification</a:t>
            </a:r>
            <a:endParaRPr lang="en-US" dirty="0"/>
          </a:p>
          <a:p>
            <a:endParaRPr lang="en-US" dirty="0" smtClean="0"/>
          </a:p>
          <a:p>
            <a:r>
              <a:rPr lang="en-US" dirty="0" err="1" smtClean="0"/>
              <a:t>Vectorization</a:t>
            </a:r>
            <a:r>
              <a:rPr lang="en-US" dirty="0" smtClean="0"/>
              <a:t>!</a:t>
            </a:r>
          </a:p>
          <a:p>
            <a:endParaRPr lang="en-US" dirty="0" smtClean="0"/>
          </a:p>
          <a:p>
            <a:endParaRPr lang="en-US" dirty="0"/>
          </a:p>
          <a:p>
            <a:endParaRPr lang="en-US" dirty="0"/>
          </a:p>
        </p:txBody>
      </p:sp>
      <p:sp>
        <p:nvSpPr>
          <p:cNvPr id="12" name="Rectangle 11"/>
          <p:cNvSpPr/>
          <p:nvPr/>
        </p:nvSpPr>
        <p:spPr>
          <a:xfrm>
            <a:off x="7894637" y="4945062"/>
            <a:ext cx="4373564" cy="1384995"/>
          </a:xfrm>
          <a:prstGeom prst="rect">
            <a:avLst/>
          </a:prstGeom>
        </p:spPr>
        <p:txBody>
          <a:bodyPr wrap="square">
            <a:spAutoFit/>
          </a:bodyPr>
          <a:lstStyle/>
          <a:p>
            <a:r>
              <a:rPr lang="en-US" sz="2800" b="1" dirty="0" smtClean="0">
                <a:solidFill>
                  <a:srgbClr val="FF8C00"/>
                </a:solidFill>
                <a:highlight>
                  <a:srgbClr val="FFFFFF"/>
                </a:highlight>
                <a:cs typeface="Courier New" panose="02070309020205020404" pitchFamily="49" charset="0"/>
              </a:rPr>
              <a:t>Performance win.</a:t>
            </a:r>
          </a:p>
          <a:p>
            <a:r>
              <a:rPr lang="en-US" sz="2800" b="1" dirty="0" smtClean="0">
                <a:solidFill>
                  <a:srgbClr val="FF8C00"/>
                </a:solidFill>
                <a:highlight>
                  <a:srgbClr val="FFFFFF"/>
                </a:highlight>
                <a:cs typeface="Courier New" panose="02070309020205020404" pitchFamily="49" charset="0"/>
              </a:rPr>
              <a:t>Code size win.</a:t>
            </a:r>
          </a:p>
          <a:p>
            <a:r>
              <a:rPr lang="en-US" sz="2800" b="1" dirty="0" smtClean="0">
                <a:solidFill>
                  <a:srgbClr val="FF8C00"/>
                </a:solidFill>
                <a:highlight>
                  <a:srgbClr val="FFFFFF"/>
                </a:highlight>
                <a:cs typeface="Courier New" panose="02070309020205020404" pitchFamily="49" charset="0"/>
              </a:rPr>
              <a:t>New in Visual C++ 2013</a:t>
            </a:r>
          </a:p>
        </p:txBody>
      </p:sp>
    </p:spTree>
    <p:extLst>
      <p:ext uri="{BB962C8B-B14F-4D97-AF65-F5344CB8AC3E}">
        <p14:creationId xmlns:p14="http://schemas.microsoft.com/office/powerpoint/2010/main" val="302960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10" name="Text Placeholder 9"/>
          <p:cNvSpPr>
            <a:spLocks noGrp="1"/>
          </p:cNvSpPr>
          <p:nvPr>
            <p:ph type="body" sz="quarter" idx="10"/>
          </p:nvPr>
        </p:nvSpPr>
        <p:spPr/>
        <p:txBody>
          <a:bodyPr/>
          <a:lstStyle/>
          <a:p>
            <a:r>
              <a:rPr lang="en-US" b="1" dirty="0" smtClean="0">
                <a:solidFill>
                  <a:schemeClr val="accent5"/>
                </a:solidFill>
              </a:rPr>
              <a:t>Cache overview</a:t>
            </a:r>
          </a:p>
          <a:p>
            <a:r>
              <a:rPr lang="en-US" dirty="0" smtClean="0"/>
              <a:t>Data access pattern</a:t>
            </a:r>
          </a:p>
          <a:p>
            <a:r>
              <a:rPr lang="en-US" dirty="0" smtClean="0"/>
              <a:t>Multi-core effects</a:t>
            </a:r>
          </a:p>
          <a:p>
            <a:r>
              <a:rPr lang="en-US" dirty="0" smtClean="0"/>
              <a:t>Vector code</a:t>
            </a:r>
          </a:p>
          <a:p>
            <a:r>
              <a:rPr lang="en-US" dirty="0" smtClean="0"/>
              <a:t>Alignment</a:t>
            </a:r>
          </a:p>
          <a:p>
            <a:r>
              <a:rPr lang="en-US" dirty="0" smtClean="0"/>
              <a:t>Interesting edge cases</a:t>
            </a:r>
          </a:p>
          <a:p>
            <a:r>
              <a:rPr lang="en-US" dirty="0" smtClean="0"/>
              <a:t>Recap &amp; resources</a:t>
            </a:r>
          </a:p>
        </p:txBody>
      </p:sp>
    </p:spTree>
    <p:extLst>
      <p:ext uri="{BB962C8B-B14F-4D97-AF65-F5344CB8AC3E}">
        <p14:creationId xmlns:p14="http://schemas.microsoft.com/office/powerpoint/2010/main" val="409372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51037" y="1820862"/>
            <a:ext cx="8686801" cy="3732212"/>
          </a:xfrm>
        </p:spPr>
        <p:txBody>
          <a:bodyPr/>
          <a:lstStyle/>
          <a:p>
            <a:r>
              <a:rPr lang="en-US" sz="2800" dirty="0" smtClean="0">
                <a:solidFill>
                  <a:srgbClr val="0000FF"/>
                </a:solidFill>
                <a:highlight>
                  <a:srgbClr val="FFFFFF"/>
                </a:highlight>
                <a:latin typeface="Consolas" panose="020B0609020204030204" pitchFamily="49" charset="0"/>
              </a:rPr>
              <a:t>float</a:t>
            </a:r>
            <a:r>
              <a:rPr lang="en-US" sz="2800" dirty="0" smtClean="0">
                <a:solidFill>
                  <a:srgbClr val="000000"/>
                </a:solidFill>
                <a:highlight>
                  <a:srgbClr val="FFFFFF"/>
                </a:highlight>
                <a:latin typeface="Consolas" panose="020B0609020204030204" pitchFamily="49" charset="0"/>
              </a:rPr>
              <a:t> </a:t>
            </a:r>
            <a:r>
              <a:rPr lang="en-US" sz="2800" dirty="0" err="1" smtClean="0">
                <a:solidFill>
                  <a:srgbClr val="000000"/>
                </a:solidFill>
                <a:highlight>
                  <a:srgbClr val="FFFFFF"/>
                </a:highlight>
                <a:latin typeface="Consolas" panose="020B0609020204030204" pitchFamily="49" charset="0"/>
              </a:rPr>
              <a:t>sdp</a:t>
            </a:r>
            <a:r>
              <a:rPr lang="en-US" sz="2800" dirty="0" smtClean="0">
                <a:solidFill>
                  <a:srgbClr val="000000"/>
                </a:solidFill>
                <a:highlight>
                  <a:srgbClr val="FFFFFF"/>
                </a:highlight>
                <a:latin typeface="Consolas" panose="020B0609020204030204" pitchFamily="49" charset="0"/>
              </a:rPr>
              <a:t>(</a:t>
            </a:r>
            <a:r>
              <a:rPr lang="en-US" sz="2800" dirty="0" smtClean="0">
                <a:solidFill>
                  <a:srgbClr val="0000FF"/>
                </a:solidFill>
                <a:highlight>
                  <a:srgbClr val="FFFFFF"/>
                </a:highlight>
                <a:latin typeface="Consolas" panose="020B0609020204030204" pitchFamily="49" charset="0"/>
              </a:rPr>
              <a:t>float</a:t>
            </a:r>
            <a:r>
              <a:rPr lang="en-US" sz="2800" dirty="0" smtClean="0">
                <a:solidFill>
                  <a:srgbClr val="000000"/>
                </a:solidFill>
                <a:highlight>
                  <a:srgbClr val="FFFFFF"/>
                </a:highlight>
                <a:latin typeface="Consolas" panose="020B0609020204030204" pitchFamily="49" charset="0"/>
              </a:rPr>
              <a:t> </a:t>
            </a:r>
            <a:r>
              <a:rPr lang="en-US" sz="2800" dirty="0">
                <a:solidFill>
                  <a:srgbClr val="000000"/>
                </a:solidFill>
                <a:highlight>
                  <a:srgbClr val="FFFFFF"/>
                </a:highlight>
                <a:latin typeface="Consolas" panose="020B0609020204030204" pitchFamily="49" charset="0"/>
              </a:rPr>
              <a:t>*A, </a:t>
            </a:r>
            <a:r>
              <a:rPr lang="en-US" sz="2800" dirty="0">
                <a:solidFill>
                  <a:srgbClr val="0000FF"/>
                </a:solidFill>
                <a:highlight>
                  <a:srgbClr val="FFFFFF"/>
                </a:highlight>
                <a:latin typeface="Consolas" panose="020B0609020204030204" pitchFamily="49" charset="0"/>
              </a:rPr>
              <a:t>float</a:t>
            </a:r>
            <a:r>
              <a:rPr lang="en-US" sz="2800" dirty="0">
                <a:solidFill>
                  <a:srgbClr val="000000"/>
                </a:solidFill>
                <a:highlight>
                  <a:srgbClr val="FFFFFF"/>
                </a:highlight>
                <a:latin typeface="Consolas" panose="020B0609020204030204" pitchFamily="49" charset="0"/>
              </a:rPr>
              <a:t> *B, </a:t>
            </a:r>
            <a:r>
              <a:rPr lang="en-US" sz="2800" dirty="0" err="1" smtClean="0">
                <a:solidFill>
                  <a:srgbClr val="0000FF"/>
                </a:solidFill>
                <a:highlight>
                  <a:srgbClr val="FFFFFF"/>
                </a:highlight>
                <a:latin typeface="Consolas" panose="020B0609020204030204" pitchFamily="49" charset="0"/>
              </a:rPr>
              <a:t>int</a:t>
            </a:r>
            <a:r>
              <a:rPr lang="en-US" sz="2800" dirty="0" smtClean="0">
                <a:solidFill>
                  <a:srgbClr val="0000FF"/>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*C</a:t>
            </a:r>
            <a:r>
              <a:rPr lang="en-US" sz="2800" dirty="0">
                <a:solidFill>
                  <a:srgbClr val="000000"/>
                </a:solidFill>
                <a:highlight>
                  <a:srgbClr val="FFFFFF"/>
                </a:highlight>
                <a:latin typeface="Consolas" panose="020B0609020204030204" pitchFamily="49" charset="0"/>
              </a:rPr>
              <a:t>) {</a:t>
            </a:r>
          </a:p>
          <a:p>
            <a:r>
              <a:rPr lang="en-US" sz="2800" dirty="0">
                <a:solidFill>
                  <a:srgbClr val="000000"/>
                </a:solidFill>
                <a:highlight>
                  <a:srgbClr val="FFFFFF"/>
                </a:highlight>
                <a:latin typeface="Consolas" panose="020B0609020204030204" pitchFamily="49" charset="0"/>
              </a:rPr>
              <a:t>    </a:t>
            </a:r>
            <a:r>
              <a:rPr lang="en-US" sz="2800" dirty="0">
                <a:solidFill>
                  <a:srgbClr val="0000FF"/>
                </a:solidFill>
                <a:highlight>
                  <a:srgbClr val="FFFFFF"/>
                </a:highlight>
                <a:latin typeface="Consolas" panose="020B0609020204030204" pitchFamily="49" charset="0"/>
              </a:rPr>
              <a:t>float</a:t>
            </a:r>
            <a:r>
              <a:rPr lang="en-US" sz="2800" dirty="0">
                <a:solidFill>
                  <a:srgbClr val="000000"/>
                </a:solidFill>
                <a:highlight>
                  <a:srgbClr val="FFFFFF"/>
                </a:highlight>
                <a:latin typeface="Consolas" panose="020B0609020204030204" pitchFamily="49" charset="0"/>
              </a:rPr>
              <a:t> s = 0.0f;</a:t>
            </a:r>
          </a:p>
          <a:p>
            <a:r>
              <a:rPr lang="nn-NO" sz="2800" dirty="0">
                <a:solidFill>
                  <a:srgbClr val="000000"/>
                </a:solidFill>
                <a:highlight>
                  <a:srgbClr val="FFFFFF"/>
                </a:highlight>
                <a:latin typeface="Consolas" panose="020B0609020204030204" pitchFamily="49" charset="0"/>
              </a:rPr>
              <a:t>    </a:t>
            </a:r>
            <a:r>
              <a:rPr lang="nn-NO" sz="2800" dirty="0">
                <a:solidFill>
                  <a:srgbClr val="0000FF"/>
                </a:solidFill>
                <a:highlight>
                  <a:srgbClr val="FFFFFF"/>
                </a:highlight>
                <a:latin typeface="Consolas" panose="020B0609020204030204" pitchFamily="49" charset="0"/>
              </a:rPr>
              <a:t>for</a:t>
            </a:r>
            <a:r>
              <a:rPr lang="nn-NO" sz="2800" dirty="0">
                <a:solidFill>
                  <a:srgbClr val="000000"/>
                </a:solidFill>
                <a:highlight>
                  <a:srgbClr val="FFFFFF"/>
                </a:highlight>
                <a:latin typeface="Consolas" panose="020B0609020204030204" pitchFamily="49" charset="0"/>
              </a:rPr>
              <a:t> (</a:t>
            </a:r>
            <a:r>
              <a:rPr lang="nn-NO" sz="2800" dirty="0">
                <a:solidFill>
                  <a:srgbClr val="0000FF"/>
                </a:solidFill>
                <a:highlight>
                  <a:srgbClr val="FFFFFF"/>
                </a:highlight>
                <a:latin typeface="Consolas" panose="020B0609020204030204" pitchFamily="49" charset="0"/>
              </a:rPr>
              <a:t>int</a:t>
            </a:r>
            <a:r>
              <a:rPr lang="nn-NO" sz="2800" dirty="0">
                <a:solidFill>
                  <a:srgbClr val="000000"/>
                </a:solidFill>
                <a:highlight>
                  <a:srgbClr val="FFFFFF"/>
                </a:highlight>
                <a:latin typeface="Consolas" panose="020B0609020204030204" pitchFamily="49" charset="0"/>
              </a:rPr>
              <a:t> i=0; i&lt;100; i++)</a:t>
            </a:r>
          </a:p>
          <a:p>
            <a:r>
              <a:rPr lang="en-US" sz="2800" dirty="0">
                <a:solidFill>
                  <a:srgbClr val="000000"/>
                </a:solidFill>
                <a:highlight>
                  <a:srgbClr val="FFFFFF"/>
                </a:highlight>
                <a:latin typeface="Consolas" panose="020B0609020204030204" pitchFamily="49" charset="0"/>
              </a:rPr>
              <a:t>        s += </a:t>
            </a:r>
            <a:r>
              <a:rPr lang="en-US" sz="2800" dirty="0" smtClean="0">
                <a:solidFill>
                  <a:srgbClr val="000000"/>
                </a:solidFill>
                <a:highlight>
                  <a:srgbClr val="FFFFFF"/>
                </a:highlight>
                <a:latin typeface="Consolas" panose="020B0609020204030204" pitchFamily="49" charset="0"/>
              </a:rPr>
              <a:t>*A++ </a:t>
            </a:r>
            <a:r>
              <a:rPr lang="en-US" sz="2800" dirty="0">
                <a:solidFill>
                  <a:srgbClr val="000000"/>
                </a:solidFill>
                <a:highlight>
                  <a:srgbClr val="FFFFFF"/>
                </a:highlight>
                <a:latin typeface="Consolas" panose="020B0609020204030204" pitchFamily="49" charset="0"/>
              </a:rPr>
              <a:t>* B[*C++];</a:t>
            </a:r>
          </a:p>
          <a:p>
            <a:r>
              <a:rPr lang="en-US" sz="2800" dirty="0">
                <a:solidFill>
                  <a:srgbClr val="000000"/>
                </a:solidFill>
                <a:highlight>
                  <a:srgbClr val="FFFFFF"/>
                </a:highlight>
                <a:latin typeface="Consolas" panose="020B0609020204030204" pitchFamily="49" charset="0"/>
              </a:rPr>
              <a:t>    </a:t>
            </a:r>
            <a:r>
              <a:rPr lang="en-US" sz="2800" dirty="0">
                <a:solidFill>
                  <a:srgbClr val="0000FF"/>
                </a:solidFill>
                <a:highlight>
                  <a:srgbClr val="FFFFFF"/>
                </a:highlight>
                <a:latin typeface="Consolas" panose="020B0609020204030204" pitchFamily="49" charset="0"/>
              </a:rPr>
              <a:t>return</a:t>
            </a:r>
            <a:r>
              <a:rPr lang="en-US" sz="2800" dirty="0">
                <a:solidFill>
                  <a:srgbClr val="000000"/>
                </a:solidFill>
                <a:highlight>
                  <a:srgbClr val="FFFFFF"/>
                </a:highlight>
                <a:latin typeface="Consolas" panose="020B0609020204030204" pitchFamily="49" charset="0"/>
              </a:rPr>
              <a:t> s;</a:t>
            </a:r>
          </a:p>
          <a:p>
            <a:r>
              <a:rPr lang="en-US" sz="2800" dirty="0">
                <a:solidFill>
                  <a:srgbClr val="000000"/>
                </a:solidFill>
                <a:highlight>
                  <a:srgbClr val="FFFFFF"/>
                </a:highlight>
                <a:latin typeface="Consolas" panose="020B0609020204030204" pitchFamily="49" charset="0"/>
              </a:rPr>
              <a:t>}</a:t>
            </a:r>
          </a:p>
          <a:p>
            <a:pPr lvl="0">
              <a:spcBef>
                <a:spcPts val="0"/>
              </a:spcBef>
            </a:pPr>
            <a:endParaRPr lang="en-US" sz="2800" dirty="0">
              <a:solidFill>
                <a:srgbClr val="000000"/>
              </a:solidFill>
              <a:highlight>
                <a:srgbClr val="FFFFFF"/>
              </a:highlight>
              <a:latin typeface="Consolas" pitchFamily="49" charset="0"/>
              <a:cs typeface="Consolas" pitchFamily="49" charset="0"/>
            </a:endParaRPr>
          </a:p>
        </p:txBody>
      </p:sp>
      <p:sp>
        <p:nvSpPr>
          <p:cNvPr id="4" name="Content Placeholder 3"/>
          <p:cNvSpPr>
            <a:spLocks noGrp="1"/>
          </p:cNvSpPr>
          <p:nvPr>
            <p:ph type="body" sz="quarter" idx="11"/>
          </p:nvPr>
        </p:nvSpPr>
        <p:spPr>
          <a:xfrm>
            <a:off x="274637" y="264721"/>
            <a:ext cx="2743200" cy="5029181"/>
          </a:xfrm>
        </p:spPr>
        <p:txBody>
          <a:bodyPr/>
          <a:lstStyle/>
          <a:p>
            <a:r>
              <a:rPr lang="en-US" b="1" dirty="0" smtClean="0"/>
              <a:t>More Better Auto-</a:t>
            </a:r>
            <a:r>
              <a:rPr lang="en-US" b="1" dirty="0" err="1" smtClean="0"/>
              <a:t>Vectorization</a:t>
            </a:r>
            <a:endParaRPr lang="en-US" b="1" dirty="0" smtClean="0"/>
          </a:p>
        </p:txBody>
      </p:sp>
      <p:sp>
        <p:nvSpPr>
          <p:cNvPr id="6" name="Rectangle 5"/>
          <p:cNvSpPr/>
          <p:nvPr/>
        </p:nvSpPr>
        <p:spPr>
          <a:xfrm>
            <a:off x="5075237" y="4871662"/>
            <a:ext cx="3505200" cy="461665"/>
          </a:xfrm>
          <a:prstGeom prst="rect">
            <a:avLst/>
          </a:prstGeom>
        </p:spPr>
        <p:txBody>
          <a:bodyPr wrap="square">
            <a:spAutoFit/>
          </a:bodyPr>
          <a:lstStyle/>
          <a:p>
            <a:r>
              <a:rPr lang="en-US" sz="2400" dirty="0" smtClean="0">
                <a:solidFill>
                  <a:srgbClr val="FF8C00"/>
                </a:solidFill>
                <a:cs typeface="Courier New" panose="02070309020205020404" pitchFamily="49" charset="0"/>
              </a:rPr>
              <a:t>Striding through A &amp; C</a:t>
            </a:r>
            <a:endParaRPr lang="en-US" sz="2400" dirty="0">
              <a:solidFill>
                <a:srgbClr val="FF8C00"/>
              </a:solidFill>
              <a:cs typeface="Courier New" panose="02070309020205020404" pitchFamily="49" charset="0"/>
            </a:endParaRPr>
          </a:p>
        </p:txBody>
      </p:sp>
      <p:sp>
        <p:nvSpPr>
          <p:cNvPr id="8" name="Down Arrow 7"/>
          <p:cNvSpPr/>
          <p:nvPr/>
        </p:nvSpPr>
        <p:spPr bwMode="auto">
          <a:xfrm rot="8405009">
            <a:off x="5462863" y="3952899"/>
            <a:ext cx="304800" cy="876797"/>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rot="8405009">
            <a:off x="7102664" y="3950098"/>
            <a:ext cx="304800" cy="876797"/>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854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51037" y="1820862"/>
            <a:ext cx="8686801" cy="3732212"/>
          </a:xfrm>
        </p:spPr>
        <p:txBody>
          <a:bodyPr/>
          <a:lstStyle/>
          <a:p>
            <a:r>
              <a:rPr lang="en-US" sz="2800" dirty="0" smtClean="0">
                <a:solidFill>
                  <a:srgbClr val="0000FF"/>
                </a:solidFill>
                <a:highlight>
                  <a:srgbClr val="FFFFFF"/>
                </a:highlight>
                <a:latin typeface="Consolas" panose="020B0609020204030204" pitchFamily="49" charset="0"/>
              </a:rPr>
              <a:t>float</a:t>
            </a:r>
            <a:r>
              <a:rPr lang="en-US" sz="2800" dirty="0" smtClean="0">
                <a:solidFill>
                  <a:srgbClr val="000000"/>
                </a:solidFill>
                <a:highlight>
                  <a:srgbClr val="FFFFFF"/>
                </a:highlight>
                <a:latin typeface="Consolas" panose="020B0609020204030204" pitchFamily="49" charset="0"/>
              </a:rPr>
              <a:t> </a:t>
            </a:r>
            <a:r>
              <a:rPr lang="en-US" sz="2800" dirty="0" err="1" smtClean="0">
                <a:solidFill>
                  <a:srgbClr val="000000"/>
                </a:solidFill>
                <a:highlight>
                  <a:srgbClr val="FFFFFF"/>
                </a:highlight>
                <a:latin typeface="Consolas" panose="020B0609020204030204" pitchFamily="49" charset="0"/>
              </a:rPr>
              <a:t>sdp</a:t>
            </a:r>
            <a:r>
              <a:rPr lang="en-US" sz="2800" dirty="0" smtClean="0">
                <a:solidFill>
                  <a:srgbClr val="000000"/>
                </a:solidFill>
                <a:highlight>
                  <a:srgbClr val="FFFFFF"/>
                </a:highlight>
                <a:latin typeface="Consolas" panose="020B0609020204030204" pitchFamily="49" charset="0"/>
              </a:rPr>
              <a:t>(</a:t>
            </a:r>
            <a:r>
              <a:rPr lang="en-US" sz="2800" dirty="0" smtClean="0">
                <a:solidFill>
                  <a:srgbClr val="0000FF"/>
                </a:solidFill>
                <a:highlight>
                  <a:srgbClr val="FFFFFF"/>
                </a:highlight>
                <a:latin typeface="Consolas" panose="020B0609020204030204" pitchFamily="49" charset="0"/>
              </a:rPr>
              <a:t>float</a:t>
            </a:r>
            <a:r>
              <a:rPr lang="en-US" sz="2800" dirty="0" smtClean="0">
                <a:solidFill>
                  <a:srgbClr val="000000"/>
                </a:solidFill>
                <a:highlight>
                  <a:srgbClr val="FFFFFF"/>
                </a:highlight>
                <a:latin typeface="Consolas" panose="020B0609020204030204" pitchFamily="49" charset="0"/>
              </a:rPr>
              <a:t> </a:t>
            </a:r>
            <a:r>
              <a:rPr lang="en-US" sz="2800" dirty="0">
                <a:solidFill>
                  <a:srgbClr val="000000"/>
                </a:solidFill>
                <a:highlight>
                  <a:srgbClr val="FFFFFF"/>
                </a:highlight>
                <a:latin typeface="Consolas" panose="020B0609020204030204" pitchFamily="49" charset="0"/>
              </a:rPr>
              <a:t>*A, </a:t>
            </a:r>
            <a:r>
              <a:rPr lang="en-US" sz="2800" dirty="0">
                <a:solidFill>
                  <a:srgbClr val="0000FF"/>
                </a:solidFill>
                <a:highlight>
                  <a:srgbClr val="FFFFFF"/>
                </a:highlight>
                <a:latin typeface="Consolas" panose="020B0609020204030204" pitchFamily="49" charset="0"/>
              </a:rPr>
              <a:t>float</a:t>
            </a:r>
            <a:r>
              <a:rPr lang="en-US" sz="2800" dirty="0">
                <a:solidFill>
                  <a:srgbClr val="000000"/>
                </a:solidFill>
                <a:highlight>
                  <a:srgbClr val="FFFFFF"/>
                </a:highlight>
                <a:latin typeface="Consolas" panose="020B0609020204030204" pitchFamily="49" charset="0"/>
              </a:rPr>
              <a:t> *B, </a:t>
            </a:r>
            <a:r>
              <a:rPr lang="en-US" sz="2800" dirty="0" err="1" smtClean="0">
                <a:solidFill>
                  <a:srgbClr val="0000FF"/>
                </a:solidFill>
                <a:highlight>
                  <a:srgbClr val="FFFFFF"/>
                </a:highlight>
                <a:latin typeface="Consolas" panose="020B0609020204030204" pitchFamily="49" charset="0"/>
              </a:rPr>
              <a:t>int</a:t>
            </a:r>
            <a:r>
              <a:rPr lang="en-US" sz="2800" dirty="0" smtClean="0">
                <a:solidFill>
                  <a:srgbClr val="0000FF"/>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*C</a:t>
            </a:r>
            <a:r>
              <a:rPr lang="en-US" sz="2800" dirty="0">
                <a:solidFill>
                  <a:srgbClr val="000000"/>
                </a:solidFill>
                <a:highlight>
                  <a:srgbClr val="FFFFFF"/>
                </a:highlight>
                <a:latin typeface="Consolas" panose="020B0609020204030204" pitchFamily="49" charset="0"/>
              </a:rPr>
              <a:t>) {</a:t>
            </a:r>
          </a:p>
          <a:p>
            <a:r>
              <a:rPr lang="en-US" sz="2800" dirty="0">
                <a:solidFill>
                  <a:srgbClr val="000000"/>
                </a:solidFill>
                <a:highlight>
                  <a:srgbClr val="FFFFFF"/>
                </a:highlight>
                <a:latin typeface="Consolas" panose="020B0609020204030204" pitchFamily="49" charset="0"/>
              </a:rPr>
              <a:t>    </a:t>
            </a:r>
            <a:r>
              <a:rPr lang="en-US" sz="2800" dirty="0">
                <a:solidFill>
                  <a:srgbClr val="0000FF"/>
                </a:solidFill>
                <a:highlight>
                  <a:srgbClr val="FFFFFF"/>
                </a:highlight>
                <a:latin typeface="Consolas" panose="020B0609020204030204" pitchFamily="49" charset="0"/>
              </a:rPr>
              <a:t>float</a:t>
            </a:r>
            <a:r>
              <a:rPr lang="en-US" sz="2800" dirty="0">
                <a:solidFill>
                  <a:srgbClr val="000000"/>
                </a:solidFill>
                <a:highlight>
                  <a:srgbClr val="FFFFFF"/>
                </a:highlight>
                <a:latin typeface="Consolas" panose="020B0609020204030204" pitchFamily="49" charset="0"/>
              </a:rPr>
              <a:t> s = 0.0f;</a:t>
            </a:r>
          </a:p>
          <a:p>
            <a:r>
              <a:rPr lang="nn-NO" sz="2800" dirty="0">
                <a:solidFill>
                  <a:srgbClr val="000000"/>
                </a:solidFill>
                <a:highlight>
                  <a:srgbClr val="FFFFFF"/>
                </a:highlight>
                <a:latin typeface="Consolas" panose="020B0609020204030204" pitchFamily="49" charset="0"/>
              </a:rPr>
              <a:t>    </a:t>
            </a:r>
            <a:r>
              <a:rPr lang="nn-NO" sz="2800" dirty="0">
                <a:solidFill>
                  <a:srgbClr val="0000FF"/>
                </a:solidFill>
                <a:highlight>
                  <a:srgbClr val="FFFFFF"/>
                </a:highlight>
                <a:latin typeface="Consolas" panose="020B0609020204030204" pitchFamily="49" charset="0"/>
              </a:rPr>
              <a:t>for</a:t>
            </a:r>
            <a:r>
              <a:rPr lang="nn-NO" sz="2800" dirty="0">
                <a:solidFill>
                  <a:srgbClr val="000000"/>
                </a:solidFill>
                <a:highlight>
                  <a:srgbClr val="FFFFFF"/>
                </a:highlight>
                <a:latin typeface="Consolas" panose="020B0609020204030204" pitchFamily="49" charset="0"/>
              </a:rPr>
              <a:t> (</a:t>
            </a:r>
            <a:r>
              <a:rPr lang="nn-NO" sz="2800" dirty="0">
                <a:solidFill>
                  <a:srgbClr val="0000FF"/>
                </a:solidFill>
                <a:highlight>
                  <a:srgbClr val="FFFFFF"/>
                </a:highlight>
                <a:latin typeface="Consolas" panose="020B0609020204030204" pitchFamily="49" charset="0"/>
              </a:rPr>
              <a:t>int</a:t>
            </a:r>
            <a:r>
              <a:rPr lang="nn-NO" sz="2800" dirty="0">
                <a:solidFill>
                  <a:srgbClr val="000000"/>
                </a:solidFill>
                <a:highlight>
                  <a:srgbClr val="FFFFFF"/>
                </a:highlight>
                <a:latin typeface="Consolas" panose="020B0609020204030204" pitchFamily="49" charset="0"/>
              </a:rPr>
              <a:t> i=0; i&lt;100; i++)</a:t>
            </a:r>
          </a:p>
          <a:p>
            <a:r>
              <a:rPr lang="en-US" sz="2800" dirty="0">
                <a:solidFill>
                  <a:srgbClr val="000000"/>
                </a:solidFill>
                <a:highlight>
                  <a:srgbClr val="FFFFFF"/>
                </a:highlight>
                <a:latin typeface="Consolas" panose="020B0609020204030204" pitchFamily="49" charset="0"/>
              </a:rPr>
              <a:t>        s += </a:t>
            </a:r>
            <a:r>
              <a:rPr lang="en-US" sz="2800" dirty="0" smtClean="0">
                <a:solidFill>
                  <a:srgbClr val="000000"/>
                </a:solidFill>
                <a:highlight>
                  <a:srgbClr val="FFFFFF"/>
                </a:highlight>
                <a:latin typeface="Consolas" panose="020B0609020204030204" pitchFamily="49" charset="0"/>
              </a:rPr>
              <a:t>A[</a:t>
            </a:r>
            <a:r>
              <a:rPr lang="en-US" sz="2800" dirty="0" err="1" smtClean="0">
                <a:solidFill>
                  <a:srgbClr val="000000"/>
                </a:solidFill>
                <a:highlight>
                  <a:srgbClr val="FFFFFF"/>
                </a:highlight>
                <a:latin typeface="Consolas" panose="020B0609020204030204" pitchFamily="49" charset="0"/>
              </a:rPr>
              <a:t>i</a:t>
            </a:r>
            <a:r>
              <a:rPr lang="en-US" sz="2800" dirty="0" smtClean="0">
                <a:solidFill>
                  <a:srgbClr val="000000"/>
                </a:solidFill>
                <a:highlight>
                  <a:srgbClr val="FFFFFF"/>
                </a:highlight>
                <a:latin typeface="Consolas" panose="020B0609020204030204" pitchFamily="49" charset="0"/>
              </a:rPr>
              <a:t>] </a:t>
            </a:r>
            <a:r>
              <a:rPr lang="en-US" sz="2800" dirty="0">
                <a:solidFill>
                  <a:srgbClr val="000000"/>
                </a:solidFill>
                <a:highlight>
                  <a:srgbClr val="FFFFFF"/>
                </a:highlight>
                <a:latin typeface="Consolas" panose="020B0609020204030204" pitchFamily="49" charset="0"/>
              </a:rPr>
              <a:t>* </a:t>
            </a:r>
            <a:r>
              <a:rPr lang="en-US" sz="2800" dirty="0" smtClean="0">
                <a:solidFill>
                  <a:srgbClr val="000000"/>
                </a:solidFill>
                <a:highlight>
                  <a:srgbClr val="FFFFFF"/>
                </a:highlight>
                <a:latin typeface="Consolas" panose="020B0609020204030204" pitchFamily="49" charset="0"/>
              </a:rPr>
              <a:t>B[C[</a:t>
            </a:r>
            <a:r>
              <a:rPr lang="en-US" sz="2800" dirty="0" err="1" smtClean="0">
                <a:solidFill>
                  <a:srgbClr val="000000"/>
                </a:solidFill>
                <a:highlight>
                  <a:srgbClr val="FFFFFF"/>
                </a:highlight>
                <a:latin typeface="Consolas" panose="020B0609020204030204" pitchFamily="49" charset="0"/>
              </a:rPr>
              <a:t>i</a:t>
            </a:r>
            <a:r>
              <a:rPr lang="en-US" sz="2800" dirty="0" smtClean="0">
                <a:solidFill>
                  <a:srgbClr val="000000"/>
                </a:solidFill>
                <a:highlight>
                  <a:srgbClr val="FFFFFF"/>
                </a:highlight>
                <a:latin typeface="Consolas" panose="020B0609020204030204" pitchFamily="49" charset="0"/>
              </a:rPr>
              <a:t>]];</a:t>
            </a:r>
            <a:endParaRPr lang="en-US" sz="2800" dirty="0">
              <a:solidFill>
                <a:srgbClr val="000000"/>
              </a:solidFill>
              <a:highlight>
                <a:srgbClr val="FFFFFF"/>
              </a:highlight>
              <a:latin typeface="Consolas" panose="020B0609020204030204" pitchFamily="49" charset="0"/>
            </a:endParaRPr>
          </a:p>
          <a:p>
            <a:r>
              <a:rPr lang="en-US" sz="2800" dirty="0">
                <a:solidFill>
                  <a:srgbClr val="000000"/>
                </a:solidFill>
                <a:highlight>
                  <a:srgbClr val="FFFFFF"/>
                </a:highlight>
                <a:latin typeface="Consolas" panose="020B0609020204030204" pitchFamily="49" charset="0"/>
              </a:rPr>
              <a:t>    </a:t>
            </a:r>
            <a:r>
              <a:rPr lang="en-US" sz="2800" dirty="0">
                <a:solidFill>
                  <a:srgbClr val="0000FF"/>
                </a:solidFill>
                <a:highlight>
                  <a:srgbClr val="FFFFFF"/>
                </a:highlight>
                <a:latin typeface="Consolas" panose="020B0609020204030204" pitchFamily="49" charset="0"/>
              </a:rPr>
              <a:t>return</a:t>
            </a:r>
            <a:r>
              <a:rPr lang="en-US" sz="2800" dirty="0">
                <a:solidFill>
                  <a:srgbClr val="000000"/>
                </a:solidFill>
                <a:highlight>
                  <a:srgbClr val="FFFFFF"/>
                </a:highlight>
                <a:latin typeface="Consolas" panose="020B0609020204030204" pitchFamily="49" charset="0"/>
              </a:rPr>
              <a:t> s;</a:t>
            </a:r>
          </a:p>
          <a:p>
            <a:r>
              <a:rPr lang="en-US" sz="2800" dirty="0">
                <a:solidFill>
                  <a:srgbClr val="000000"/>
                </a:solidFill>
                <a:highlight>
                  <a:srgbClr val="FFFFFF"/>
                </a:highlight>
                <a:latin typeface="Consolas" panose="020B0609020204030204" pitchFamily="49" charset="0"/>
              </a:rPr>
              <a:t>}</a:t>
            </a:r>
          </a:p>
          <a:p>
            <a:pPr lvl="0">
              <a:spcBef>
                <a:spcPts val="0"/>
              </a:spcBef>
            </a:pPr>
            <a:endParaRPr lang="en-US" sz="2800" dirty="0">
              <a:solidFill>
                <a:srgbClr val="000000"/>
              </a:solidFill>
              <a:highlight>
                <a:srgbClr val="FFFFFF"/>
              </a:highlight>
              <a:latin typeface="Consolas" pitchFamily="49" charset="0"/>
              <a:cs typeface="Consolas" pitchFamily="49" charset="0"/>
            </a:endParaRPr>
          </a:p>
        </p:txBody>
      </p:sp>
      <p:sp>
        <p:nvSpPr>
          <p:cNvPr id="4" name="Content Placeholder 3"/>
          <p:cNvSpPr>
            <a:spLocks noGrp="1"/>
          </p:cNvSpPr>
          <p:nvPr>
            <p:ph type="body" sz="quarter" idx="11"/>
          </p:nvPr>
        </p:nvSpPr>
        <p:spPr>
          <a:xfrm>
            <a:off x="274637" y="264721"/>
            <a:ext cx="2743200" cy="5029181"/>
          </a:xfrm>
        </p:spPr>
        <p:txBody>
          <a:bodyPr/>
          <a:lstStyle/>
          <a:p>
            <a:r>
              <a:rPr lang="en-US" b="1" dirty="0" smtClean="0"/>
              <a:t>More Better Auto-</a:t>
            </a:r>
            <a:r>
              <a:rPr lang="en-US" b="1" dirty="0" err="1" smtClean="0"/>
              <a:t>Vectorization</a:t>
            </a:r>
            <a:endParaRPr lang="en-US" b="1" dirty="0" smtClean="0"/>
          </a:p>
        </p:txBody>
      </p:sp>
      <p:sp>
        <p:nvSpPr>
          <p:cNvPr id="8" name="Rectangle 7"/>
          <p:cNvSpPr/>
          <p:nvPr/>
        </p:nvSpPr>
        <p:spPr>
          <a:xfrm>
            <a:off x="3498691" y="4691631"/>
            <a:ext cx="1424146" cy="461665"/>
          </a:xfrm>
          <a:prstGeom prst="rect">
            <a:avLst/>
          </a:prstGeom>
        </p:spPr>
        <p:txBody>
          <a:bodyPr wrap="square">
            <a:spAutoFit/>
          </a:bodyPr>
          <a:lstStyle/>
          <a:p>
            <a:r>
              <a:rPr lang="en-US" sz="2400" dirty="0" err="1" smtClean="0">
                <a:solidFill>
                  <a:srgbClr val="FF8C00"/>
                </a:solidFill>
                <a:cs typeface="Courier New" panose="02070309020205020404" pitchFamily="49" charset="0"/>
              </a:rPr>
              <a:t>movups</a:t>
            </a:r>
            <a:endParaRPr lang="en-US" sz="2400" dirty="0">
              <a:solidFill>
                <a:srgbClr val="FF8C00"/>
              </a:solidFill>
              <a:cs typeface="Courier New" panose="02070309020205020404" pitchFamily="49" charset="0"/>
            </a:endParaRPr>
          </a:p>
        </p:txBody>
      </p:sp>
      <p:sp>
        <p:nvSpPr>
          <p:cNvPr id="9" name="Down Arrow 8"/>
          <p:cNvSpPr/>
          <p:nvPr/>
        </p:nvSpPr>
        <p:spPr bwMode="auto">
          <a:xfrm rot="13500000">
            <a:off x="4352679" y="3884155"/>
            <a:ext cx="304800" cy="876797"/>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6218237" y="4708160"/>
            <a:ext cx="3435361" cy="461665"/>
          </a:xfrm>
          <a:prstGeom prst="rect">
            <a:avLst/>
          </a:prstGeom>
        </p:spPr>
        <p:txBody>
          <a:bodyPr wrap="square">
            <a:spAutoFit/>
          </a:bodyPr>
          <a:lstStyle/>
          <a:p>
            <a:r>
              <a:rPr lang="en-US" sz="2400" dirty="0" smtClean="0">
                <a:solidFill>
                  <a:srgbClr val="FF8C00"/>
                </a:solidFill>
                <a:cs typeface="Courier New" panose="02070309020205020404" pitchFamily="49" charset="0"/>
              </a:rPr>
              <a:t>Chained scalar load</a:t>
            </a:r>
            <a:endParaRPr lang="en-US" sz="2400" dirty="0">
              <a:solidFill>
                <a:srgbClr val="FF8C00"/>
              </a:solidFill>
              <a:cs typeface="Courier New" panose="02070309020205020404" pitchFamily="49" charset="0"/>
            </a:endParaRPr>
          </a:p>
        </p:txBody>
      </p:sp>
      <p:sp>
        <p:nvSpPr>
          <p:cNvPr id="11" name="Down Arrow 10"/>
          <p:cNvSpPr/>
          <p:nvPr/>
        </p:nvSpPr>
        <p:spPr bwMode="auto">
          <a:xfrm rot="8100000">
            <a:off x="7010634" y="3936505"/>
            <a:ext cx="304800" cy="876797"/>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4380393" y="4711997"/>
            <a:ext cx="1152044" cy="461665"/>
          </a:xfrm>
          <a:prstGeom prst="rect">
            <a:avLst/>
          </a:prstGeom>
        </p:spPr>
        <p:txBody>
          <a:bodyPr wrap="square">
            <a:spAutoFit/>
          </a:bodyPr>
          <a:lstStyle/>
          <a:p>
            <a:r>
              <a:rPr lang="en-US" sz="2400" dirty="0" err="1" smtClean="0">
                <a:solidFill>
                  <a:srgbClr val="FF8C00"/>
                </a:solidFill>
                <a:cs typeface="Courier New" panose="02070309020205020404" pitchFamily="49" charset="0"/>
              </a:rPr>
              <a:t>mulps</a:t>
            </a:r>
            <a:endParaRPr lang="en-US" sz="2400" dirty="0">
              <a:solidFill>
                <a:srgbClr val="FF8C00"/>
              </a:solidFill>
              <a:cs typeface="Courier New" panose="02070309020205020404" pitchFamily="49" charset="0"/>
            </a:endParaRPr>
          </a:p>
        </p:txBody>
      </p:sp>
      <p:sp>
        <p:nvSpPr>
          <p:cNvPr id="13" name="Down Arrow 12"/>
          <p:cNvSpPr/>
          <p:nvPr/>
        </p:nvSpPr>
        <p:spPr bwMode="auto">
          <a:xfrm rot="13500000">
            <a:off x="5111995" y="3860305"/>
            <a:ext cx="304800" cy="876797"/>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a:xfrm>
            <a:off x="4429035" y="4701632"/>
            <a:ext cx="1167533" cy="461665"/>
          </a:xfrm>
          <a:prstGeom prst="rect">
            <a:avLst/>
          </a:prstGeom>
        </p:spPr>
        <p:txBody>
          <a:bodyPr wrap="square">
            <a:spAutoFit/>
          </a:bodyPr>
          <a:lstStyle/>
          <a:p>
            <a:r>
              <a:rPr lang="en-US" sz="2400" dirty="0" err="1" smtClean="0">
                <a:solidFill>
                  <a:srgbClr val="FF8C00"/>
                </a:solidFill>
                <a:cs typeface="Courier New" panose="02070309020205020404" pitchFamily="49" charset="0"/>
              </a:rPr>
              <a:t>addps</a:t>
            </a:r>
            <a:endParaRPr lang="en-US" sz="2400" dirty="0">
              <a:solidFill>
                <a:srgbClr val="FF8C00"/>
              </a:solidFill>
              <a:cs typeface="Courier New" panose="02070309020205020404" pitchFamily="49" charset="0"/>
            </a:endParaRPr>
          </a:p>
        </p:txBody>
      </p:sp>
      <p:sp>
        <p:nvSpPr>
          <p:cNvPr id="15" name="Down Arrow 14"/>
          <p:cNvSpPr/>
          <p:nvPr/>
        </p:nvSpPr>
        <p:spPr bwMode="auto">
          <a:xfrm rot="8100000">
            <a:off x="4428879" y="3872452"/>
            <a:ext cx="304800" cy="876797"/>
          </a:xfrm>
          <a:prstGeom prst="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a:xfrm>
            <a:off x="5549213" y="4697833"/>
            <a:ext cx="6400800" cy="2246769"/>
          </a:xfrm>
          <a:prstGeom prst="rect">
            <a:avLst/>
          </a:prstGeom>
        </p:spPr>
        <p:txBody>
          <a:bodyPr wrap="square">
            <a:spAutoFit/>
          </a:bodyPr>
          <a:lstStyle/>
          <a:p>
            <a:r>
              <a:rPr lang="en-US" sz="3600" b="1" dirty="0" smtClean="0">
                <a:solidFill>
                  <a:srgbClr val="FF8C00"/>
                </a:solidFill>
                <a:highlight>
                  <a:srgbClr val="FFFFFF"/>
                </a:highlight>
                <a:cs typeface="Courier New" panose="02070309020205020404" pitchFamily="49" charset="0"/>
              </a:rPr>
              <a:t>3x Speedup!</a:t>
            </a:r>
          </a:p>
          <a:p>
            <a:endParaRPr lang="en-US" sz="3200" b="1" dirty="0" smtClean="0">
              <a:solidFill>
                <a:srgbClr val="FF8C00"/>
              </a:solidFill>
              <a:highlight>
                <a:srgbClr val="FFFFFF"/>
              </a:highlight>
              <a:cs typeface="Courier New" panose="02070309020205020404" pitchFamily="49" charset="0"/>
            </a:endParaRPr>
          </a:p>
          <a:p>
            <a:r>
              <a:rPr lang="en-US" sz="3600" b="1" dirty="0">
                <a:solidFill>
                  <a:srgbClr val="FF8C00"/>
                </a:solidFill>
                <a:highlight>
                  <a:srgbClr val="FFFFFF"/>
                </a:highlight>
                <a:cs typeface="Courier New" panose="02070309020205020404" pitchFamily="49" charset="0"/>
              </a:rPr>
              <a:t>New in Visual C++ 2013</a:t>
            </a:r>
          </a:p>
          <a:p>
            <a:endParaRPr lang="en-US" sz="3600" b="1" dirty="0" smtClean="0">
              <a:solidFill>
                <a:srgbClr val="FF8C00"/>
              </a:solidFill>
              <a:highlight>
                <a:srgbClr val="FFFFFF"/>
              </a:highlight>
              <a:cs typeface="Courier New" panose="02070309020205020404" pitchFamily="49" charset="0"/>
            </a:endParaRPr>
          </a:p>
        </p:txBody>
      </p:sp>
    </p:spTree>
    <p:extLst>
      <p:ext uri="{BB962C8B-B14F-4D97-AF65-F5344CB8AC3E}">
        <p14:creationId xmlns:p14="http://schemas.microsoft.com/office/powerpoint/2010/main" val="379809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9" grpId="1" animBg="1"/>
      <p:bldP spid="10" grpId="0"/>
      <p:bldP spid="10" grpId="1"/>
      <p:bldP spid="11" grpId="0" animBg="1"/>
      <p:bldP spid="11" grpId="1" animBg="1"/>
      <p:bldP spid="12" grpId="0"/>
      <p:bldP spid="12" grpId="1"/>
      <p:bldP spid="13" grpId="0" animBg="1"/>
      <p:bldP spid="13" grpId="1" animBg="1"/>
      <p:bldP spid="14" grpId="0"/>
      <p:bldP spid="14" grpId="1"/>
      <p:bldP spid="15" grpId="0" animBg="1"/>
      <p:bldP spid="15" grpId="1" animBg="1"/>
      <p:bldP spid="16" grpId="0"/>
    </p:bldLst>
  </p:timing>
</p:sld>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6.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Eric Brumer</External_x0020_Speaker>
    <Session_x0020_Code xmlns="2295e2e7-0eeb-498e-8716-217bb2ee6ee3">4-329</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230e9df3-be65-4c73-a93b-d1236ebd677e"/>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8b529f77-48ab-4581-b468-93f09345b8aa"/>
    <ds:schemaRef ds:uri="2295e2e7-0eeb-498e-8716-217bb2ee6ee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Build_Template_16x9 - Rev 03</Template>
  <TotalTime>162</TotalTime>
  <Words>7155</Words>
  <Application>Microsoft Office PowerPoint</Application>
  <PresentationFormat>Custom</PresentationFormat>
  <Paragraphs>1423</Paragraphs>
  <Slides>91</Slides>
  <Notes>20</Notes>
  <HiddenSlides>0</HiddenSlides>
  <MMClips>1</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91</vt:i4>
      </vt:variant>
    </vt:vector>
  </HeadingPairs>
  <TitlesOfParts>
    <vt:vector size="107" baseType="lpstr">
      <vt:lpstr>ＭＳ Ｐゴシック</vt:lpstr>
      <vt:lpstr>Arial</vt:lpstr>
      <vt:lpstr>Avenir LT Pro 45 Book</vt:lpstr>
      <vt:lpstr>Calibri</vt:lpstr>
      <vt:lpstr>Cambria Math</vt:lpstr>
      <vt:lpstr>Consolas</vt:lpstr>
      <vt:lpstr>Courier New</vt:lpstr>
      <vt:lpstr>Segoe UI</vt:lpstr>
      <vt:lpstr>Segoe UI Light</vt:lpstr>
      <vt:lpstr>Times New Roman</vt:lpstr>
      <vt:lpstr>Build_Template_16x9 - Rev 03</vt:lpstr>
      <vt:lpstr>1_Build_Template_16x9 - Rev 03</vt:lpstr>
      <vt:lpstr>2_Build_Template_16x9 - Rev 03</vt:lpstr>
      <vt:lpstr>3_Build_Template_16x9 - Rev 03</vt:lpstr>
      <vt:lpstr>5-30426_BUILD_2013_Template_White</vt:lpstr>
      <vt:lpstr>1_5-30426_BUILD_2013_Template_D.Blue</vt:lpstr>
      <vt:lpstr>PowerPoint Presentation</vt:lpstr>
      <vt:lpstr>Native Code Performance and Memory: The Elephant in the CPU</vt:lpstr>
      <vt:lpstr>Question: do less instructions yield faster code?</vt:lpstr>
      <vt:lpstr>PowerPoint Presentation</vt:lpstr>
      <vt:lpstr>How can I achieve performance wins?</vt:lpstr>
      <vt:lpstr>Memory in C/C++</vt:lpstr>
      <vt:lpstr>Mission: Deep dive into how performance of C/C++ is affected by memory.</vt:lpstr>
      <vt:lpstr>Agenda</vt:lpstr>
      <vt:lpstr>Agenda</vt:lpstr>
      <vt:lpstr>Intel Sandy Bridge</vt:lpstr>
      <vt:lpstr>Intel Sandy Bridge</vt:lpstr>
      <vt:lpstr>PowerPoint Presentation</vt:lpstr>
      <vt:lpstr>Performance Win: Keep your data close. </vt:lpstr>
      <vt:lpstr>Agenda</vt:lpstr>
      <vt:lpstr>Matrix multiply</vt:lpstr>
      <vt:lpstr>Matrix multiply</vt:lpstr>
      <vt:lpstr>Performance Win: Keep your data close</vt:lpstr>
      <vt:lpstr>Agenda</vt:lpstr>
      <vt:lpstr>Simple Parallelization</vt:lpstr>
      <vt:lpstr>Simple Parallelization</vt:lpstr>
      <vt:lpstr>Simple Parallelization</vt:lpstr>
      <vt:lpstr>Simple Parallelization</vt:lpstr>
      <vt:lpstr>PowerPoint Presentation</vt:lpstr>
      <vt:lpstr>PowerPoint Presentation</vt:lpstr>
      <vt:lpstr>PowerPoint Presentation</vt:lpstr>
      <vt:lpstr>PowerPoint Presentation</vt:lpstr>
      <vt:lpstr>Simple Parallelization</vt:lpstr>
      <vt:lpstr>Performance Win: Keep your data close, and watch your access patterns. </vt:lpstr>
      <vt:lpstr>Performance Win: Keep your data close, and watch your access patterns. Especially when multithreading I/O bound code</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Nbody Performance</vt:lpstr>
      <vt:lpstr>Nbody Performance</vt:lpstr>
      <vt:lpstr>PowerPoint Presentation</vt:lpstr>
      <vt:lpstr>PowerPoint Presentation</vt:lpstr>
      <vt:lpstr>How to make Nbody faster? </vt:lpstr>
      <vt:lpstr>PowerPoint Presentation</vt:lpstr>
      <vt:lpstr>PowerPoint Presentation</vt:lpstr>
      <vt:lpstr>PowerPoint Presentation</vt:lpstr>
      <vt:lpstr>Nbody Performance</vt:lpstr>
      <vt:lpstr>Nbody Performance</vt:lpstr>
      <vt:lpstr>What’s the point?</vt:lpstr>
      <vt:lpstr>Performance Win: Be mindful of your data structures. How your data is accessed really matters.</vt:lpstr>
      <vt:lpstr>Agenda</vt:lpstr>
      <vt:lpstr>Alignment Matters</vt:lpstr>
      <vt:lpstr>Alignment Matters</vt:lpstr>
      <vt:lpstr>Performance Win: Be mindful of your data structures. How your data is accessed really matters.</vt:lpstr>
      <vt:lpstr>Agenda</vt:lpstr>
      <vt:lpstr>Interesting Edge Cases</vt:lpstr>
      <vt:lpstr>Example #1: Bitfield operations</vt:lpstr>
      <vt:lpstr>Example #1: Bitfield operations</vt:lpstr>
      <vt:lpstr>Example #1: Bitfield operations</vt:lpstr>
      <vt:lpstr>Example #2: Array-of-structs</vt:lpstr>
      <vt:lpstr>PowerPoint Presentation</vt:lpstr>
      <vt:lpstr>Example #2: Array-of-structs</vt:lpstr>
      <vt:lpstr>Agenda</vt:lpstr>
      <vt:lpstr>Memory Performance Recap</vt:lpstr>
      <vt:lpstr>Compiler &amp; Performance Resources</vt:lpstr>
      <vt:lpstr>Compiler &amp; Performance Resources</vt:lpstr>
      <vt:lpstr>Compiler &amp; Performance Resources</vt:lpstr>
      <vt:lpstr>PowerPoint Presentation</vt:lpstr>
      <vt:lpstr>Evaluate this session</vt:lpstr>
      <vt:lpstr>PowerPoint Presentation</vt:lpstr>
      <vt:lpstr>Backup slides</vt:lpstr>
      <vt:lpstr>Omit frame pointers: /Oy</vt:lpstr>
      <vt:lpstr>Whole program optimizations: /GL</vt:lpstr>
      <vt:lpstr>Floating point model: /fp:fast</vt:lpstr>
      <vt:lpstr>Automatic vectorization</vt:lpstr>
      <vt:lpstr>PowerPoint Presentation</vt:lpstr>
      <vt:lpstr>PowerPoint Presentation</vt:lpstr>
      <vt:lpstr>Meet Sandy </vt:lpstr>
      <vt:lpstr>Instruction Latencies (Sandy Bridge)</vt:lpstr>
      <vt:lpstr>Auto Vectorization</vt:lpstr>
      <vt:lpstr>Auto Vectorization </vt:lpstr>
      <vt:lpstr>Auto Vectorization</vt:lpstr>
      <vt:lpstr>Auto Vectorization</vt:lpstr>
      <vt:lpstr>PowerPoint Presentation</vt:lpstr>
      <vt:lpstr>Auto-vectorization</vt:lpstr>
      <vt:lpstr>PowerPoint Presentation</vt:lpstr>
      <vt:lpstr>PowerPoint Presentation</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Code Performance and Memory: The Elephant in the CPU</dc:title>
  <dc:subject>Build 2013</dc:subject>
  <dc:creator>Vijay Rajagopalan</dc:creator>
  <cp:keywords>Build 2013</cp:keywords>
  <dc:description>Template: Mitchell Derrey, Silver Fox Productions
Formatting: Brett Perry, Silver Fox Productions
Date: June 25 - June 28, 2013
Location: MSCC, Redmond, WA
Audience Type: Internal</dc:description>
  <cp:lastModifiedBy>Shows</cp:lastModifiedBy>
  <cp:revision>57</cp:revision>
  <dcterms:created xsi:type="dcterms:W3CDTF">2013-03-29T21:32:40Z</dcterms:created>
  <dcterms:modified xsi:type="dcterms:W3CDTF">2013-06-28T18:00:05Z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