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14"/>
    <p:sldMasterId id="2147484219" r:id="rId15"/>
    <p:sldMasterId id="2147484234" r:id="rId16"/>
    <p:sldMasterId id="2147484250" r:id="rId17"/>
    <p:sldMasterId id="2147484267" r:id="rId18"/>
    <p:sldMasterId id="2147484285" r:id="rId19"/>
  </p:sldMasterIdLst>
  <p:notesMasterIdLst>
    <p:notesMasterId r:id="rId58"/>
  </p:notesMasterIdLst>
  <p:handoutMasterIdLst>
    <p:handoutMasterId r:id="rId59"/>
  </p:handout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95" r:id="rId41"/>
    <p:sldId id="278" r:id="rId42"/>
    <p:sldId id="279" r:id="rId43"/>
    <p:sldId id="280" r:id="rId44"/>
    <p:sldId id="281" r:id="rId45"/>
    <p:sldId id="282" r:id="rId46"/>
    <p:sldId id="283" r:id="rId47"/>
    <p:sldId id="284" r:id="rId48"/>
    <p:sldId id="285" r:id="rId49"/>
    <p:sldId id="286" r:id="rId50"/>
    <p:sldId id="287" r:id="rId51"/>
    <p:sldId id="288" r:id="rId52"/>
    <p:sldId id="290" r:id="rId53"/>
    <p:sldId id="291" r:id="rId54"/>
    <p:sldId id="292" r:id="rId55"/>
    <p:sldId id="293" r:id="rId56"/>
    <p:sldId id="294" r:id="rId5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D2D2D2"/>
    <a:srgbClr val="BAD80A"/>
    <a:srgbClr val="7FBA00"/>
    <a:srgbClr val="FFFFFF"/>
    <a:srgbClr val="FFB900"/>
    <a:srgbClr val="DC3C00"/>
    <a:srgbClr val="000000"/>
    <a:srgbClr val="008272"/>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747" autoAdjust="0"/>
  </p:normalViewPr>
  <p:slideViewPr>
    <p:cSldViewPr snapToObjects="1">
      <p:cViewPr varScale="1">
        <p:scale>
          <a:sx n="101" d="100"/>
          <a:sy n="101" d="100"/>
        </p:scale>
        <p:origin x="738"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Objects="1" showGuides="1">
      <p:cViewPr varScale="1">
        <p:scale>
          <a:sx n="65" d="100"/>
          <a:sy n="65" d="100"/>
        </p:scale>
        <p:origin x="327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Master" Target="slideMasters/slideMaster3.xml"/><Relationship Id="rId29" Type="http://schemas.openxmlformats.org/officeDocument/2006/relationships/slide" Target="slides/slide10.xml"/><Relationship Id="rId11" Type="http://schemas.openxmlformats.org/officeDocument/2006/relationships/customXml" Target="../customXml/item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presProps" Target="presProps.xml"/><Relationship Id="rId19" Type="http://schemas.openxmlformats.org/officeDocument/2006/relationships/slideMaster" Target="slideMasters/slideMaster6.xml"/><Relationship Id="rId14" Type="http://schemas.openxmlformats.org/officeDocument/2006/relationships/slideMaster" Target="slideMasters/slideMaster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32.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handoutMaster" Target="handoutMasters/handoutMaster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customXml" Target="../customXml/item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172694-61BA-4353-BA89-77A3A7646F9B}" type="datetime1">
              <a:rPr lang="en-US" smtClean="0">
                <a:latin typeface="Segoe UI" pitchFamily="34" charset="0"/>
              </a:rPr>
              <a:t>4/2/2014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
        <p:nvSpPr>
          <p:cNvPr id="5"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9F00D60D-1703-4D24-8308-FEE06A50A69C}" type="datetime1">
              <a:rPr lang="en-US" smtClean="0"/>
              <a:t>4/2/2014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solidFill>
                  <a:prstClr val="black"/>
                </a:solidFill>
              </a:rPr>
              <a:pPr/>
              <a:t>4/2/2014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23040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59916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356619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6191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57828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1178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41344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11273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FCF63DAE-D37E-4C44-BD81-0E251F1BE300}" type="datetime1">
              <a:rPr lang="en-US" smtClean="0">
                <a:solidFill>
                  <a:prstClr val="black"/>
                </a:solidFill>
              </a:rPr>
              <a:pPr/>
              <a:t>4/2/2014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176379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15777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64934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226765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66973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90312070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5459729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8619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21382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1825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37285573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222797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621561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46285308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085679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21811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27961093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63412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11352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9142036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591120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4178641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227910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570615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903238959"/>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997427114"/>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48370546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36004778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02083923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171809740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8751757"/>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496281"/>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79172199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428715814"/>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58278642"/>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1425901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9536156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40029195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2894854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7948425"/>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Marker - UI"/>
          <p:cNvSpPr/>
          <p:nvPr userDrawn="1"/>
        </p:nvSpPr>
        <p:spPr bwMode="auto">
          <a:xfrm>
            <a:off x="10917936" y="295274"/>
            <a:ext cx="1518539" cy="91757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2400" dirty="0">
                <a:gradFill>
                  <a:gsLst>
                    <a:gs pos="2917">
                      <a:srgbClr val="FFFFFF"/>
                    </a:gs>
                    <a:gs pos="30000">
                      <a:srgbClr val="FFFFFF"/>
                    </a:gs>
                  </a:gsLst>
                  <a:lin ang="5400000" scaled="0"/>
                </a:gradFill>
                <a:latin typeface="Segoe UI Light"/>
              </a:rPr>
              <a:t>User </a:t>
            </a:r>
            <a:r>
              <a:rPr lang="en-US" sz="2400" dirty="0" smtClean="0">
                <a:gradFill>
                  <a:gsLst>
                    <a:gs pos="2917">
                      <a:srgbClr val="FFFFFF"/>
                    </a:gs>
                    <a:gs pos="30000">
                      <a:srgbClr val="FFFFFF"/>
                    </a:gs>
                  </a:gsLst>
                  <a:lin ang="5400000" scaled="0"/>
                </a:gradFill>
                <a:latin typeface="Segoe UI Light"/>
              </a:rPr>
              <a:t/>
            </a:r>
            <a:br>
              <a:rPr lang="en-US" sz="2400" dirty="0" smtClean="0">
                <a:gradFill>
                  <a:gsLst>
                    <a:gs pos="2917">
                      <a:srgbClr val="FFFFFF"/>
                    </a:gs>
                    <a:gs pos="30000">
                      <a:srgbClr val="FFFFFF"/>
                    </a:gs>
                  </a:gsLst>
                  <a:lin ang="5400000" scaled="0"/>
                </a:gradFill>
                <a:latin typeface="Segoe UI Light"/>
              </a:rPr>
            </a:br>
            <a:r>
              <a:rPr lang="en-US" sz="2400" dirty="0" smtClean="0">
                <a:gradFill>
                  <a:gsLst>
                    <a:gs pos="2917">
                      <a:srgbClr val="FFFFFF"/>
                    </a:gs>
                    <a:gs pos="30000">
                      <a:srgbClr val="FFFFFF"/>
                    </a:gs>
                  </a:gsLst>
                  <a:lin ang="5400000" scaled="0"/>
                </a:gradFill>
                <a:latin typeface="Segoe UI Light"/>
              </a:rPr>
              <a:t>Interface</a:t>
            </a:r>
            <a:endParaRPr lang="en-US" sz="2400" dirty="0">
              <a:gradFill>
                <a:gsLst>
                  <a:gs pos="2917">
                    <a:srgbClr val="FFFFFF"/>
                  </a:gs>
                  <a:gs pos="30000">
                    <a:srgbClr val="FFFFFF"/>
                  </a:gs>
                </a:gsLst>
                <a:lin ang="5400000" scaled="0"/>
              </a:gradFill>
              <a:latin typeface="Segoe UI Light"/>
            </a:endParaRPr>
          </a:p>
        </p:txBody>
      </p:sp>
    </p:spTree>
    <p:extLst>
      <p:ext uri="{BB962C8B-B14F-4D97-AF65-F5344CB8AC3E}">
        <p14:creationId xmlns:p14="http://schemas.microsoft.com/office/powerpoint/2010/main" val="2979874651"/>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1374664832"/>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3012726434"/>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8005772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75968154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44894575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9710399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6999023"/>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297625"/>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230884234"/>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1146730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5280397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55008" y="6482889"/>
            <a:ext cx="2798207" cy="372394"/>
          </a:xfrm>
          <a:prstGeom prst="rect">
            <a:avLst/>
          </a:prstGeom>
        </p:spPr>
        <p:txBody>
          <a:bodyPr/>
          <a:lstStyle/>
          <a:p>
            <a:fld id="{392119CE-18EB-4B96-BCDF-368A998AAEAF}" type="datetimeFigureOut">
              <a:rPr lang="en-US" smtClean="0">
                <a:solidFill>
                  <a:srgbClr val="404040"/>
                </a:solidFill>
              </a:rPr>
              <a:pPr/>
              <a:t>4/2/2014</a:t>
            </a:fld>
            <a:endParaRPr lang="en-US">
              <a:solidFill>
                <a:srgbClr val="404040"/>
              </a:solidFill>
            </a:endParaRPr>
          </a:p>
        </p:txBody>
      </p:sp>
      <p:sp>
        <p:nvSpPr>
          <p:cNvPr id="4" name="Footer Placeholder 3"/>
          <p:cNvSpPr>
            <a:spLocks noGrp="1"/>
          </p:cNvSpPr>
          <p:nvPr>
            <p:ph type="ftr" sz="quarter" idx="11"/>
          </p:nvPr>
        </p:nvSpPr>
        <p:spPr>
          <a:xfrm>
            <a:off x="4119583" y="6482889"/>
            <a:ext cx="4197310" cy="372394"/>
          </a:xfrm>
          <a:prstGeom prst="rect">
            <a:avLst/>
          </a:prstGeom>
        </p:spPr>
        <p:txBody>
          <a:bodyPr/>
          <a:lstStyle/>
          <a:p>
            <a:endParaRPr lang="en-US">
              <a:solidFill>
                <a:srgbClr val="404040"/>
              </a:solidFill>
            </a:endParaRPr>
          </a:p>
        </p:txBody>
      </p:sp>
      <p:sp>
        <p:nvSpPr>
          <p:cNvPr id="5" name="Slide Number Placeholder 4"/>
          <p:cNvSpPr>
            <a:spLocks noGrp="1"/>
          </p:cNvSpPr>
          <p:nvPr>
            <p:ph type="sldNum" sz="quarter" idx="12"/>
          </p:nvPr>
        </p:nvSpPr>
        <p:spPr>
          <a:xfrm>
            <a:off x="8783260" y="6482889"/>
            <a:ext cx="2798207" cy="372394"/>
          </a:xfrm>
          <a:prstGeom prst="rect">
            <a:avLst/>
          </a:prstGeom>
        </p:spPr>
        <p:txBody>
          <a:bodyPr/>
          <a:lstStyle/>
          <a:p>
            <a:fld id="{A8AE993E-7D82-4599-B2D1-6E36805C1AE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42625943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723283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7358941"/>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620239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4118101"/>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2722040871"/>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097871409"/>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2401406492"/>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endParaRPr lang="en-US" dirty="0"/>
          </a:p>
        </p:txBody>
      </p:sp>
    </p:spTree>
    <p:extLst>
      <p:ext uri="{BB962C8B-B14F-4D97-AF65-F5344CB8AC3E}">
        <p14:creationId xmlns:p14="http://schemas.microsoft.com/office/powerpoint/2010/main" val="311880496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0370356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5453097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4851121"/>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729605"/>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068750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3819180098"/>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8004" t="10480" r="-211" b="20406"/>
          <a:stretch/>
        </p:blipFill>
        <p:spPr>
          <a:xfrm>
            <a:off x="-30163" y="0"/>
            <a:ext cx="12496801" cy="7002462"/>
          </a:xfrm>
          <a:prstGeom prst="rect">
            <a:avLst/>
          </a:prstGeom>
        </p:spPr>
      </p:pic>
      <p:sp>
        <p:nvSpPr>
          <p:cNvPr id="5" name="Rectangle 4"/>
          <p:cNvSpPr/>
          <p:nvPr userDrawn="1"/>
        </p:nvSpPr>
        <p:spPr bwMode="auto">
          <a:xfrm>
            <a:off x="0" y="0"/>
            <a:ext cx="12436475" cy="7045325"/>
          </a:xfrm>
          <a:prstGeom prst="rect">
            <a:avLst/>
          </a:prstGeom>
          <a:gradFill>
            <a:gsLst>
              <a:gs pos="0">
                <a:schemeClr val="bg1">
                  <a:alpha val="0"/>
                </a:schemeClr>
              </a:gs>
              <a:gs pos="100000">
                <a:schemeClr val="bg1">
                  <a:alpha val="45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Freeform 1" hidden="1"/>
          <p:cNvSpPr>
            <a:spLocks noEditPoints="1"/>
          </p:cNvSpPr>
          <p:nvPr userDrawn="1"/>
        </p:nvSpPr>
        <p:spPr bwMode="black">
          <a:xfrm>
            <a:off x="2137568" y="4116387"/>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 name="Freeform 7"/>
          <p:cNvSpPr>
            <a:spLocks noEditPoints="1"/>
          </p:cNvSpPr>
          <p:nvPr userDrawn="1"/>
        </p:nvSpPr>
        <p:spPr bwMode="black">
          <a:xfrm>
            <a:off x="473385" y="4521200"/>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413153306"/>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1261" t="15541" r="794" b="10457"/>
          <a:stretch/>
        </p:blipFill>
        <p:spPr>
          <a:xfrm>
            <a:off x="-30162" y="-7939"/>
            <a:ext cx="12496800" cy="7010401"/>
          </a:xfrm>
          <a:prstGeom prst="rect">
            <a:avLst/>
          </a:prstGeom>
        </p:spPr>
      </p:pic>
      <p:sp>
        <p:nvSpPr>
          <p:cNvPr id="5" name="Rectangle 4"/>
          <p:cNvSpPr/>
          <p:nvPr userDrawn="1"/>
        </p:nvSpPr>
        <p:spPr bwMode="auto">
          <a:xfrm>
            <a:off x="0" y="0"/>
            <a:ext cx="12436475" cy="7053264"/>
          </a:xfrm>
          <a:prstGeom prst="rect">
            <a:avLst/>
          </a:prstGeom>
          <a:gradFill>
            <a:gsLst>
              <a:gs pos="0">
                <a:schemeClr val="bg1">
                  <a:alpha val="0"/>
                </a:schemeClr>
              </a:gs>
              <a:gs pos="100000">
                <a:schemeClr val="bg1">
                  <a:alpha val="50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build2" hidden="1"/>
          <p:cNvSpPr>
            <a:spLocks noEditPoints="1"/>
          </p:cNvSpPr>
          <p:nvPr userDrawn="1"/>
        </p:nvSpPr>
        <p:spPr bwMode="black">
          <a:xfrm>
            <a:off x="2137568" y="4368799"/>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 name="Freeform 7"/>
          <p:cNvSpPr>
            <a:spLocks noEditPoints="1"/>
          </p:cNvSpPr>
          <p:nvPr userDrawn="1"/>
        </p:nvSpPr>
        <p:spPr bwMode="black">
          <a:xfrm>
            <a:off x="9342437" y="5554662"/>
            <a:ext cx="2696852" cy="67670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4067295779"/>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5541"/>
          <a:stretch/>
        </p:blipFill>
        <p:spPr>
          <a:xfrm>
            <a:off x="-1" y="-239447"/>
            <a:ext cx="12847638" cy="7233973"/>
          </a:xfrm>
          <a:prstGeom prst="rect">
            <a:avLst/>
          </a:prstGeom>
        </p:spPr>
      </p:pic>
      <p:sp>
        <p:nvSpPr>
          <p:cNvPr id="4" name="Rectangle 3"/>
          <p:cNvSpPr/>
          <p:nvPr userDrawn="1"/>
        </p:nvSpPr>
        <p:spPr bwMode="auto">
          <a:xfrm>
            <a:off x="0" y="1135062"/>
            <a:ext cx="12847637" cy="5859463"/>
          </a:xfrm>
          <a:prstGeom prst="rect">
            <a:avLst/>
          </a:prstGeom>
          <a:gradFill>
            <a:gsLst>
              <a:gs pos="0">
                <a:schemeClr val="bg1">
                  <a:alpha val="0"/>
                </a:schemeClr>
              </a:gs>
              <a:gs pos="100000">
                <a:schemeClr val="bg1">
                  <a:alpha val="63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Freeform 1"/>
          <p:cNvSpPr>
            <a:spLocks noEditPoints="1"/>
          </p:cNvSpPr>
          <p:nvPr userDrawn="1"/>
        </p:nvSpPr>
        <p:spPr bwMode="black">
          <a:xfrm>
            <a:off x="473385" y="4521200"/>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556240990"/>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97183375"/>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63164020"/>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490652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337385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2148370"/>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5076145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610504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366012321"/>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779152514"/>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97976180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0522699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18258816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575286"/>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555783"/>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51894902"/>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74942143"/>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Slide_Color  2">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383147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613587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1.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1.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6.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214" r:id="rId2"/>
    <p:sldLayoutId id="2147484086" r:id="rId3"/>
    <p:sldLayoutId id="2147484206" r:id="rId4"/>
    <p:sldLayoutId id="2147484195" r:id="rId5"/>
    <p:sldLayoutId id="2147484207" r:id="rId6"/>
    <p:sldLayoutId id="2147484216" r:id="rId7"/>
    <p:sldLayoutId id="2147484217" r:id="rId8"/>
    <p:sldLayoutId id="2147484218" r:id="rId9"/>
    <p:sldLayoutId id="2147484212" r:id="rId10"/>
    <p:sldLayoutId id="2147484093" r:id="rId11"/>
    <p:sldLayoutId id="2147484213" r:id="rId12"/>
    <p:sldLayoutId id="2147484215" r:id="rId13"/>
    <p:sldLayoutId id="2147484203"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980749296"/>
      </p:ext>
    </p:extLst>
  </p:cSld>
  <p:clrMap bg1="dk1" tx1="lt1" bg2="dk2"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2" r:id="rId12"/>
    <p:sldLayoutId id="2147484233"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296652077"/>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130212112"/>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 id="2147484264" r:id="rId14"/>
    <p:sldLayoutId id="2147484265" r:id="rId15"/>
    <p:sldLayoutId id="2147484266"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644601020"/>
      </p:ext>
    </p:extLst>
  </p:cSld>
  <p:clrMap bg1="dk1" tx1="lt1" bg2="dk2" tx2="lt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 id="2147484284" r:id="rId1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651529524"/>
      </p:ext>
    </p:extLst>
  </p:cSld>
  <p:clrMap bg1="dk1" tx1="lt1" bg2="dk2" tx2="lt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 id="2147484298" r:id="rId13"/>
    <p:sldLayoutId id="2147484299"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8.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8.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8.xml"/><Relationship Id="rId5" Type="http://schemas.openxmlformats.org/officeDocument/2006/relationships/image" Target="../media/image26.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customXml" Target="../../customXml/item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5.xml"/><Relationship Id="rId1" Type="http://schemas.openxmlformats.org/officeDocument/2006/relationships/customXml" Target="../../customXml/item10.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5.xml"/><Relationship Id="rId1" Type="http://schemas.openxmlformats.org/officeDocument/2006/relationships/customXml" Target="../../customXml/item9.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4"/><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Layout" Target="../slideLayouts/slideLayout45.xml"/><Relationship Id="rId5" Type="http://schemas.openxmlformats.org/officeDocument/2006/relationships/customXml" Target="../../customXml/item5.xml"/><Relationship Id="rId4" Type="http://schemas.openxmlformats.org/officeDocument/2006/relationships/video" Target="../media/media2.mp4"/></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customXml" Target="../../customXml/item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5.xml"/><Relationship Id="rId1" Type="http://schemas.openxmlformats.org/officeDocument/2006/relationships/customXml" Target="../../customXml/item4.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customXml" Target="../../customXml/item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5.xml"/><Relationship Id="rId1" Type="http://schemas.openxmlformats.org/officeDocument/2006/relationships/customXml" Target="../../customXml/item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customXml" Target="../../customXml/item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hyperlink" Target="http://aka.ms/buildapp" TargetMode="External"/><Relationship Id="rId2" Type="http://schemas.openxmlformats.org/officeDocument/2006/relationships/hyperlink" Target="http://www.buildwindows.com/" TargetMode="Externa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01906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API Same</a:t>
            </a:r>
          </a:p>
          <a:p>
            <a:r>
              <a:rPr lang="en-US" dirty="0" smtClean="0"/>
              <a:t>API Same, tailored behavior</a:t>
            </a:r>
          </a:p>
          <a:p>
            <a:r>
              <a:rPr lang="en-US" dirty="0" smtClean="0"/>
              <a:t>Device-specific APIs</a:t>
            </a:r>
            <a:endParaRPr lang="en-US" dirty="0"/>
          </a:p>
        </p:txBody>
      </p:sp>
      <p:sp>
        <p:nvSpPr>
          <p:cNvPr id="4" name="Text Placeholder 3"/>
          <p:cNvSpPr>
            <a:spLocks noGrp="1"/>
          </p:cNvSpPr>
          <p:nvPr>
            <p:ph type="body" sz="quarter" idx="16"/>
          </p:nvPr>
        </p:nvSpPr>
        <p:spPr/>
        <p:txBody>
          <a:bodyPr/>
          <a:lstStyle/>
          <a:p>
            <a:endParaRPr lang="en-US"/>
          </a:p>
        </p:txBody>
      </p:sp>
      <p:sp>
        <p:nvSpPr>
          <p:cNvPr id="3" name="Title 2"/>
          <p:cNvSpPr>
            <a:spLocks noGrp="1"/>
          </p:cNvSpPr>
          <p:nvPr>
            <p:ph type="ctrTitle"/>
          </p:nvPr>
        </p:nvSpPr>
        <p:spPr/>
        <p:txBody>
          <a:bodyPr/>
          <a:lstStyle/>
          <a:p>
            <a:r>
              <a:rPr lang="en-US" dirty="0" smtClean="0"/>
              <a:t>What is </a:t>
            </a:r>
            <a:br>
              <a:rPr lang="en-US" dirty="0" smtClean="0"/>
            </a:br>
            <a:r>
              <a:rPr lang="en-US" dirty="0" smtClean="0"/>
              <a:t>Common?</a:t>
            </a:r>
            <a:endParaRPr lang="en-US" dirty="0"/>
          </a:p>
        </p:txBody>
      </p:sp>
    </p:spTree>
    <p:extLst>
      <p:ext uri="{BB962C8B-B14F-4D97-AF65-F5344CB8AC3E}">
        <p14:creationId xmlns:p14="http://schemas.microsoft.com/office/powerpoint/2010/main" val="149491342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Controls</a:t>
            </a:r>
            <a:endParaRPr lang="en-US" dirty="0"/>
          </a:p>
        </p:txBody>
      </p:sp>
      <p:grpSp>
        <p:nvGrpSpPr>
          <p:cNvPr id="3" name="Group 2"/>
          <p:cNvGrpSpPr/>
          <p:nvPr/>
        </p:nvGrpSpPr>
        <p:grpSpPr>
          <a:xfrm>
            <a:off x="0" y="6235084"/>
            <a:ext cx="12436475" cy="759441"/>
            <a:chOff x="0" y="6235084"/>
            <a:chExt cx="12436475" cy="759441"/>
          </a:xfrm>
        </p:grpSpPr>
        <p:sp>
          <p:nvSpPr>
            <p:cNvPr id="5" name="Rectangle 4"/>
            <p:cNvSpPr/>
            <p:nvPr/>
          </p:nvSpPr>
          <p:spPr bwMode="auto">
            <a:xfrm>
              <a:off x="0" y="6235084"/>
              <a:ext cx="12436475" cy="759441"/>
            </a:xfrm>
            <a:prstGeom prst="rect">
              <a:avLst/>
            </a:prstGeom>
            <a:solidFill>
              <a:srgbClr val="FF8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p:cNvSpPr txBox="1"/>
            <p:nvPr/>
          </p:nvSpPr>
          <p:spPr>
            <a:xfrm>
              <a:off x="0" y="6331871"/>
              <a:ext cx="12436475" cy="572464"/>
            </a:xfrm>
            <a:prstGeom prst="rect">
              <a:avLst/>
            </a:prstGeom>
            <a:noFill/>
          </p:spPr>
          <p:txBody>
            <a:bodyPr wrap="square" lIns="182880" tIns="146304" rIns="182880" bIns="146304" rtlCol="0" anchor="ctr">
              <a:spAutoFit/>
            </a:bodyPr>
            <a:lstStyle/>
            <a:p>
              <a:pPr>
                <a:lnSpc>
                  <a:spcPct val="90000"/>
                </a:lnSpc>
                <a:spcAft>
                  <a:spcPts val="600"/>
                </a:spcAft>
              </a:pPr>
              <a:r>
                <a:rPr lang="en-US" sz="2000" b="1" dirty="0" smtClean="0">
                  <a:solidFill>
                    <a:srgbClr val="000000"/>
                  </a:solidFill>
                </a:rPr>
                <a:t>2-516: Building Great UI in XAML (Shawn Oster)</a:t>
              </a:r>
            </a:p>
          </p:txBody>
        </p:sp>
      </p:grpSp>
    </p:spTree>
    <p:extLst>
      <p:ext uri="{BB962C8B-B14F-4D97-AF65-F5344CB8AC3E}">
        <p14:creationId xmlns:p14="http://schemas.microsoft.com/office/powerpoint/2010/main" val="5512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2773" y="2001226"/>
            <a:ext cx="1847850" cy="3343275"/>
          </a:xfrm>
          <a:prstGeom prst="rect">
            <a:avLst/>
          </a:prstGeom>
        </p:spPr>
      </p:pic>
      <p:pic>
        <p:nvPicPr>
          <p:cNvPr id="4" name="Picture 3"/>
          <p:cNvPicPr>
            <a:picLocks noChangeAspect="1"/>
          </p:cNvPicPr>
          <p:nvPr/>
        </p:nvPicPr>
        <p:blipFill>
          <a:blip r:embed="rId3"/>
          <a:stretch>
            <a:fillRect/>
          </a:stretch>
        </p:blipFill>
        <p:spPr>
          <a:xfrm>
            <a:off x="1164785" y="1942799"/>
            <a:ext cx="5658640" cy="3543795"/>
          </a:xfrm>
          <a:prstGeom prst="rect">
            <a:avLst/>
          </a:prstGeom>
        </p:spPr>
      </p:pic>
      <p:pic>
        <p:nvPicPr>
          <p:cNvPr id="5" name="Picture 4"/>
          <p:cNvPicPr>
            <a:picLocks noChangeAspect="1"/>
          </p:cNvPicPr>
          <p:nvPr/>
        </p:nvPicPr>
        <p:blipFill>
          <a:blip r:embed="rId4"/>
          <a:stretch>
            <a:fillRect/>
          </a:stretch>
        </p:blipFill>
        <p:spPr>
          <a:xfrm>
            <a:off x="8412774" y="2222500"/>
            <a:ext cx="1672320" cy="2702685"/>
          </a:xfrm>
          <a:prstGeom prst="rect">
            <a:avLst/>
          </a:prstGeom>
        </p:spPr>
      </p:pic>
      <p:pic>
        <p:nvPicPr>
          <p:cNvPr id="6" name="Picture 5"/>
          <p:cNvPicPr>
            <a:picLocks noChangeAspect="1"/>
          </p:cNvPicPr>
          <p:nvPr/>
        </p:nvPicPr>
        <p:blipFill>
          <a:blip r:embed="rId5"/>
          <a:stretch>
            <a:fillRect/>
          </a:stretch>
        </p:blipFill>
        <p:spPr>
          <a:xfrm>
            <a:off x="1554848" y="2308555"/>
            <a:ext cx="4879128" cy="2743170"/>
          </a:xfrm>
          <a:prstGeom prst="rect">
            <a:avLst/>
          </a:prstGeom>
        </p:spPr>
      </p:pic>
    </p:spTree>
    <p:extLst>
      <p:ext uri="{BB962C8B-B14F-4D97-AF65-F5344CB8AC3E}">
        <p14:creationId xmlns:p14="http://schemas.microsoft.com/office/powerpoint/2010/main" val="349977148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323987"/>
          </a:xfrm>
        </p:spPr>
        <p:txBody>
          <a:bodyPr/>
          <a:lstStyle/>
          <a:p>
            <a:r>
              <a:rPr lang="en-US" dirty="0" smtClean="0"/>
              <a:t>Layout: Panel, </a:t>
            </a:r>
            <a:r>
              <a:rPr lang="en-US" dirty="0" err="1" smtClean="0"/>
              <a:t>StackPanel</a:t>
            </a:r>
            <a:r>
              <a:rPr lang="en-US" dirty="0" smtClean="0"/>
              <a:t>, Grid, Border</a:t>
            </a:r>
          </a:p>
          <a:p>
            <a:r>
              <a:rPr lang="en-US" dirty="0" smtClean="0"/>
              <a:t>Buttons, Slider, </a:t>
            </a:r>
            <a:r>
              <a:rPr lang="en-US" dirty="0" err="1" smtClean="0"/>
              <a:t>ToggleSwitch</a:t>
            </a:r>
            <a:r>
              <a:rPr lang="en-US" dirty="0" smtClean="0"/>
              <a:t>, </a:t>
            </a:r>
            <a:r>
              <a:rPr lang="en-US" dirty="0" err="1" smtClean="0"/>
              <a:t>CheckBox</a:t>
            </a:r>
            <a:r>
              <a:rPr lang="en-US" dirty="0" smtClean="0"/>
              <a:t>, </a:t>
            </a:r>
            <a:r>
              <a:rPr lang="en-US" dirty="0" err="1" smtClean="0"/>
              <a:t>RadioButton</a:t>
            </a:r>
            <a:r>
              <a:rPr lang="en-US" dirty="0" smtClean="0"/>
              <a:t>, </a:t>
            </a:r>
            <a:r>
              <a:rPr lang="en-US" dirty="0" err="1" smtClean="0"/>
              <a:t>ProgressBar</a:t>
            </a:r>
            <a:endParaRPr lang="en-US" dirty="0" smtClean="0"/>
          </a:p>
          <a:p>
            <a:r>
              <a:rPr lang="en-US" dirty="0" err="1" smtClean="0"/>
              <a:t>TextBox</a:t>
            </a:r>
            <a:r>
              <a:rPr lang="en-US" dirty="0" smtClean="0"/>
              <a:t>/</a:t>
            </a:r>
            <a:r>
              <a:rPr lang="en-US" dirty="0" err="1" smtClean="0"/>
              <a:t>TextBlock</a:t>
            </a:r>
            <a:endParaRPr lang="en-US" dirty="0" smtClean="0"/>
          </a:p>
          <a:p>
            <a:r>
              <a:rPr lang="en-US" dirty="0" smtClean="0"/>
              <a:t>Shapes/Path</a:t>
            </a:r>
          </a:p>
        </p:txBody>
      </p:sp>
      <p:sp>
        <p:nvSpPr>
          <p:cNvPr id="3" name="Title 2"/>
          <p:cNvSpPr>
            <a:spLocks noGrp="1"/>
          </p:cNvSpPr>
          <p:nvPr>
            <p:ph type="title"/>
          </p:nvPr>
        </p:nvSpPr>
        <p:spPr/>
        <p:txBody>
          <a:bodyPr/>
          <a:lstStyle/>
          <a:p>
            <a:r>
              <a:rPr lang="en-US" dirty="0" smtClean="0"/>
              <a:t>‘Primitives’ - same</a:t>
            </a:r>
            <a:endParaRPr lang="en-US" dirty="0"/>
          </a:p>
        </p:txBody>
      </p:sp>
      <p:sp>
        <p:nvSpPr>
          <p:cNvPr id="6" name="Universal app icon"/>
          <p:cNvSpPr>
            <a:spLocks noEditPoints="1"/>
          </p:cNvSpPr>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377992809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2C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639" y="2557991"/>
            <a:ext cx="12161836" cy="1828800"/>
          </a:xfrm>
        </p:spPr>
        <p:txBody>
          <a:bodyPr vert="horz" wrap="square" lIns="146304" tIns="91440" rIns="146304" bIns="91440" rtlCol="0" anchor="t">
            <a:noAutofit/>
          </a:bodyPr>
          <a:lstStyle/>
          <a:p>
            <a:pPr marL="3319463" indent="-3319463"/>
            <a:r>
              <a:rPr lang="en-US" sz="8600" dirty="0"/>
              <a:t>Demo: </a:t>
            </a:r>
            <a:r>
              <a:rPr lang="en-US" sz="8600" dirty="0" smtClean="0"/>
              <a:t>Same API/Behavior</a:t>
            </a:r>
            <a:endParaRPr lang="en-US" sz="8600" dirty="0"/>
          </a:p>
        </p:txBody>
      </p:sp>
    </p:spTree>
    <p:extLst>
      <p:ext uri="{BB962C8B-B14F-4D97-AF65-F5344CB8AC3E}">
        <p14:creationId xmlns:p14="http://schemas.microsoft.com/office/powerpoint/2010/main" val="280744259"/>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2773" y="2001226"/>
            <a:ext cx="1847850" cy="3343275"/>
          </a:xfrm>
          <a:prstGeom prst="rect">
            <a:avLst/>
          </a:prstGeom>
        </p:spPr>
      </p:pic>
      <p:pic>
        <p:nvPicPr>
          <p:cNvPr id="4" name="Picture 3"/>
          <p:cNvPicPr>
            <a:picLocks noChangeAspect="1"/>
          </p:cNvPicPr>
          <p:nvPr/>
        </p:nvPicPr>
        <p:blipFill>
          <a:blip r:embed="rId3"/>
          <a:stretch>
            <a:fillRect/>
          </a:stretch>
        </p:blipFill>
        <p:spPr>
          <a:xfrm>
            <a:off x="1164785" y="1942799"/>
            <a:ext cx="5658640" cy="3543795"/>
          </a:xfrm>
          <a:prstGeom prst="rect">
            <a:avLst/>
          </a:prstGeom>
        </p:spPr>
      </p:pic>
      <p:pic>
        <p:nvPicPr>
          <p:cNvPr id="3" name="Picture 2"/>
          <p:cNvPicPr>
            <a:picLocks noChangeAspect="1"/>
          </p:cNvPicPr>
          <p:nvPr/>
        </p:nvPicPr>
        <p:blipFill>
          <a:blip r:embed="rId4"/>
          <a:stretch>
            <a:fillRect/>
          </a:stretch>
        </p:blipFill>
        <p:spPr>
          <a:xfrm>
            <a:off x="1554514" y="2308555"/>
            <a:ext cx="4879181" cy="2743200"/>
          </a:xfrm>
          <a:prstGeom prst="rect">
            <a:avLst/>
          </a:prstGeom>
        </p:spPr>
      </p:pic>
      <p:pic>
        <p:nvPicPr>
          <p:cNvPr id="7" name="Picture 6"/>
          <p:cNvPicPr>
            <a:picLocks noChangeAspect="1"/>
          </p:cNvPicPr>
          <p:nvPr/>
        </p:nvPicPr>
        <p:blipFill>
          <a:blip r:embed="rId5"/>
          <a:stretch>
            <a:fillRect/>
          </a:stretch>
        </p:blipFill>
        <p:spPr>
          <a:xfrm>
            <a:off x="8412773" y="2162223"/>
            <a:ext cx="1674757" cy="2706624"/>
          </a:xfrm>
          <a:prstGeom prst="rect">
            <a:avLst/>
          </a:prstGeom>
        </p:spPr>
      </p:pic>
    </p:spTree>
    <p:extLst>
      <p:ext uri="{BB962C8B-B14F-4D97-AF65-F5344CB8AC3E}">
        <p14:creationId xmlns:p14="http://schemas.microsoft.com/office/powerpoint/2010/main" val="377206918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207579"/>
          </a:xfrm>
        </p:spPr>
        <p:txBody>
          <a:bodyPr/>
          <a:lstStyle/>
          <a:p>
            <a:r>
              <a:rPr lang="en-US" dirty="0" smtClean="0"/>
              <a:t>Hub</a:t>
            </a:r>
          </a:p>
          <a:p>
            <a:r>
              <a:rPr lang="en-US" dirty="0" err="1" smtClean="0"/>
              <a:t>AppBar</a:t>
            </a:r>
            <a:r>
              <a:rPr lang="en-US" dirty="0" smtClean="0"/>
              <a:t>/</a:t>
            </a:r>
            <a:r>
              <a:rPr lang="en-US" dirty="0" err="1" smtClean="0"/>
              <a:t>CommandBar</a:t>
            </a:r>
            <a:endParaRPr lang="en-US" dirty="0" smtClean="0"/>
          </a:p>
          <a:p>
            <a:r>
              <a:rPr lang="en-US" dirty="0" smtClean="0"/>
              <a:t>Date/Time Pickers and List Pickers</a:t>
            </a:r>
          </a:p>
          <a:p>
            <a:r>
              <a:rPr lang="en-US" dirty="0" smtClean="0"/>
              <a:t>ListView</a:t>
            </a:r>
          </a:p>
          <a:p>
            <a:pPr lvl="1"/>
            <a:r>
              <a:rPr lang="en-US" dirty="0" smtClean="0"/>
              <a:t>Multi-select; containers, swipe selection</a:t>
            </a:r>
          </a:p>
          <a:p>
            <a:r>
              <a:rPr lang="en-US" dirty="0" err="1" smtClean="0"/>
              <a:t>Flyouts</a:t>
            </a:r>
            <a:endParaRPr lang="en-US" dirty="0" smtClean="0"/>
          </a:p>
          <a:p>
            <a:r>
              <a:rPr lang="en-US" dirty="0" smtClean="0"/>
              <a:t>Media</a:t>
            </a:r>
          </a:p>
          <a:p>
            <a:r>
              <a:rPr lang="en-US" dirty="0" smtClean="0"/>
              <a:t>Ads SDK*</a:t>
            </a:r>
          </a:p>
        </p:txBody>
      </p:sp>
      <p:sp>
        <p:nvSpPr>
          <p:cNvPr id="3" name="Title 2"/>
          <p:cNvSpPr>
            <a:spLocks noGrp="1"/>
          </p:cNvSpPr>
          <p:nvPr>
            <p:ph type="title"/>
          </p:nvPr>
        </p:nvSpPr>
        <p:spPr/>
        <p:txBody>
          <a:bodyPr/>
          <a:lstStyle/>
          <a:p>
            <a:r>
              <a:rPr lang="en-US" dirty="0" smtClean="0"/>
              <a:t>‘Primitives’ – same API, tailored behavior</a:t>
            </a:r>
            <a:endParaRPr lang="en-US" dirty="0"/>
          </a:p>
        </p:txBody>
      </p:sp>
      <p:sp>
        <p:nvSpPr>
          <p:cNvPr id="4" name="Universal app icon"/>
          <p:cNvSpPr>
            <a:spLocks noEditPoints="1"/>
          </p:cNvSpPr>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055961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2C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639" y="2557991"/>
            <a:ext cx="12161836" cy="1828800"/>
          </a:xfrm>
        </p:spPr>
        <p:txBody>
          <a:bodyPr vert="horz" wrap="square" lIns="146304" tIns="91440" rIns="146304" bIns="91440" rtlCol="0" anchor="t">
            <a:noAutofit/>
          </a:bodyPr>
          <a:lstStyle/>
          <a:p>
            <a:pPr marL="3319463" indent="-3319463"/>
            <a:r>
              <a:rPr lang="en-US" sz="8600" dirty="0"/>
              <a:t>Demo: </a:t>
            </a:r>
            <a:r>
              <a:rPr lang="en-US" sz="8600" dirty="0" smtClean="0"/>
              <a:t>Same API</a:t>
            </a:r>
            <a:br>
              <a:rPr lang="en-US" sz="8600" dirty="0" smtClean="0"/>
            </a:br>
            <a:r>
              <a:rPr lang="en-US" sz="8600" dirty="0" smtClean="0"/>
              <a:t>Tailored Behavior</a:t>
            </a:r>
            <a:endParaRPr lang="en-US" sz="8600" dirty="0"/>
          </a:p>
        </p:txBody>
      </p:sp>
    </p:spTree>
    <p:extLst>
      <p:ext uri="{BB962C8B-B14F-4D97-AF65-F5344CB8AC3E}">
        <p14:creationId xmlns:p14="http://schemas.microsoft.com/office/powerpoint/2010/main" val="3205878081"/>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173450"/>
          </a:xfrm>
        </p:spPr>
        <p:txBody>
          <a:bodyPr/>
          <a:lstStyle/>
          <a:p>
            <a:pPr marL="0" indent="0">
              <a:buNone/>
            </a:pPr>
            <a:r>
              <a:rPr lang="en-US" dirty="0">
                <a:solidFill>
                  <a:srgbClr val="0000FF"/>
                </a:solidFill>
                <a:highlight>
                  <a:srgbClr val="FFFFFF"/>
                </a:highlight>
              </a:rPr>
              <a:t>&lt;</a:t>
            </a:r>
            <a:r>
              <a:rPr lang="en-US" dirty="0" err="1">
                <a:solidFill>
                  <a:srgbClr val="A31515"/>
                </a:solidFill>
                <a:highlight>
                  <a:srgbClr val="FFFFFF"/>
                </a:highlight>
              </a:rPr>
              <a:t>Page.BottomAppBar</a:t>
            </a:r>
            <a:r>
              <a:rPr lang="en-US" dirty="0">
                <a:solidFill>
                  <a:srgbClr val="0000FF"/>
                </a:solidFill>
                <a:highlight>
                  <a:srgbClr val="FFFFFF"/>
                </a:highlight>
              </a:rPr>
              <a:t>&gt;</a:t>
            </a:r>
            <a:endParaRPr lang="en-US" dirty="0">
              <a:solidFill>
                <a:srgbClr val="000000"/>
              </a:solidFill>
              <a:highlight>
                <a:srgbClr val="FFFFFF"/>
              </a:highlight>
            </a:endParaRPr>
          </a:p>
          <a:p>
            <a:pPr marL="0" indent="0">
              <a:buNone/>
            </a:pPr>
            <a:r>
              <a:rPr lang="en-US" dirty="0">
                <a:solidFill>
                  <a:srgbClr val="000000"/>
                </a:solidFill>
                <a:highlight>
                  <a:srgbClr val="FFFFFF"/>
                </a:highlight>
              </a:rPr>
              <a:t>    </a:t>
            </a:r>
            <a:r>
              <a:rPr lang="en-US" dirty="0" smtClean="0">
                <a:solidFill>
                  <a:srgbClr val="0000FF"/>
                </a:solidFill>
                <a:highlight>
                  <a:srgbClr val="FFFFFF"/>
                </a:highlight>
              </a:rPr>
              <a:t>&lt;</a:t>
            </a:r>
            <a:r>
              <a:rPr lang="en-US" dirty="0" err="1">
                <a:solidFill>
                  <a:srgbClr val="A31515"/>
                </a:solidFill>
                <a:highlight>
                  <a:srgbClr val="FFFFFF"/>
                </a:highlight>
              </a:rPr>
              <a:t>CommandBar</a:t>
            </a:r>
            <a:r>
              <a:rPr lang="en-US" dirty="0">
                <a:solidFill>
                  <a:srgbClr val="0000FF"/>
                </a:solidFill>
                <a:highlight>
                  <a:srgbClr val="FFFFFF"/>
                </a:highlight>
              </a:rPr>
              <a:t>&gt;</a:t>
            </a:r>
            <a:endParaRPr lang="en-US" dirty="0">
              <a:solidFill>
                <a:srgbClr val="000000"/>
              </a:solidFill>
              <a:highlight>
                <a:srgbClr val="FFFFFF"/>
              </a:highlight>
            </a:endParaRPr>
          </a:p>
          <a:p>
            <a:pPr marL="0" indent="0">
              <a:buNone/>
            </a:pPr>
            <a:r>
              <a:rPr lang="en-US" dirty="0">
                <a:solidFill>
                  <a:srgbClr val="000000"/>
                </a:solidFill>
                <a:highlight>
                  <a:srgbClr val="FFFFFF"/>
                </a:highlight>
              </a:rPr>
              <a:t>    </a:t>
            </a:r>
            <a:r>
              <a:rPr lang="en-US" dirty="0" smtClean="0">
                <a:solidFill>
                  <a:srgbClr val="000000"/>
                </a:solidFill>
                <a:highlight>
                  <a:srgbClr val="FFFFFF"/>
                </a:highlight>
              </a:rPr>
              <a:t>    </a:t>
            </a:r>
            <a:r>
              <a:rPr lang="en-US" dirty="0">
                <a:solidFill>
                  <a:srgbClr val="0000FF"/>
                </a:solidFill>
                <a:highlight>
                  <a:srgbClr val="FFFFFF"/>
                </a:highlight>
              </a:rPr>
              <a:t>&lt;</a:t>
            </a:r>
            <a:r>
              <a:rPr lang="en-US" dirty="0" err="1">
                <a:solidFill>
                  <a:srgbClr val="A31515"/>
                </a:solidFill>
                <a:highlight>
                  <a:srgbClr val="FFFFFF"/>
                </a:highlight>
              </a:rPr>
              <a:t>AppBarButton</a:t>
            </a:r>
            <a:r>
              <a:rPr lang="en-US" dirty="0">
                <a:solidFill>
                  <a:srgbClr val="FF0000"/>
                </a:solidFill>
                <a:highlight>
                  <a:srgbClr val="FFFFFF"/>
                </a:highlight>
              </a:rPr>
              <a:t> Icon</a:t>
            </a:r>
            <a:r>
              <a:rPr lang="en-US" dirty="0">
                <a:solidFill>
                  <a:srgbClr val="0000FF"/>
                </a:solidFill>
                <a:highlight>
                  <a:srgbClr val="FFFFFF"/>
                </a:highlight>
              </a:rPr>
              <a:t>="Accept"</a:t>
            </a:r>
            <a:r>
              <a:rPr lang="en-US" dirty="0">
                <a:solidFill>
                  <a:srgbClr val="FF0000"/>
                </a:solidFill>
                <a:highlight>
                  <a:srgbClr val="FFFFFF"/>
                </a:highlight>
              </a:rPr>
              <a:t> Label</a:t>
            </a:r>
            <a:r>
              <a:rPr lang="en-US" dirty="0">
                <a:solidFill>
                  <a:srgbClr val="0000FF"/>
                </a:solidFill>
                <a:highlight>
                  <a:srgbClr val="FFFFFF"/>
                </a:highlight>
              </a:rPr>
              <a:t>="Accept" /&gt;</a:t>
            </a:r>
            <a:endParaRPr lang="en-US" dirty="0">
              <a:solidFill>
                <a:srgbClr val="000000"/>
              </a:solidFill>
              <a:highlight>
                <a:srgbClr val="FFFFFF"/>
              </a:highlight>
            </a:endParaRPr>
          </a:p>
          <a:p>
            <a:pPr marL="0" indent="0">
              <a:buNone/>
            </a:pPr>
            <a:r>
              <a:rPr lang="it-IT" dirty="0">
                <a:solidFill>
                  <a:srgbClr val="000000"/>
                </a:solidFill>
                <a:highlight>
                  <a:srgbClr val="FFFFFF"/>
                </a:highlight>
              </a:rPr>
              <a:t>    </a:t>
            </a:r>
            <a:r>
              <a:rPr lang="it-IT" dirty="0" smtClean="0">
                <a:solidFill>
                  <a:srgbClr val="000000"/>
                </a:solidFill>
                <a:highlight>
                  <a:srgbClr val="FFFFFF"/>
                </a:highlight>
              </a:rPr>
              <a:t>    </a:t>
            </a:r>
            <a:r>
              <a:rPr lang="it-IT" dirty="0">
                <a:solidFill>
                  <a:srgbClr val="0000FF"/>
                </a:solidFill>
                <a:highlight>
                  <a:srgbClr val="FFFFFF"/>
                </a:highlight>
              </a:rPr>
              <a:t>&lt;</a:t>
            </a:r>
            <a:r>
              <a:rPr lang="it-IT" dirty="0">
                <a:solidFill>
                  <a:srgbClr val="A31515"/>
                </a:solidFill>
                <a:highlight>
                  <a:srgbClr val="FFFFFF"/>
                </a:highlight>
              </a:rPr>
              <a:t>AppBarButton</a:t>
            </a:r>
            <a:r>
              <a:rPr lang="it-IT" dirty="0">
                <a:solidFill>
                  <a:srgbClr val="FF0000"/>
                </a:solidFill>
                <a:highlight>
                  <a:srgbClr val="FFFFFF"/>
                </a:highlight>
              </a:rPr>
              <a:t> Icon</a:t>
            </a:r>
            <a:r>
              <a:rPr lang="it-IT" dirty="0">
                <a:solidFill>
                  <a:srgbClr val="0000FF"/>
                </a:solidFill>
                <a:highlight>
                  <a:srgbClr val="FFFFFF"/>
                </a:highlight>
              </a:rPr>
              <a:t>="Cancel"</a:t>
            </a:r>
            <a:r>
              <a:rPr lang="it-IT" dirty="0">
                <a:solidFill>
                  <a:srgbClr val="FF0000"/>
                </a:solidFill>
                <a:highlight>
                  <a:srgbClr val="FFFFFF"/>
                </a:highlight>
              </a:rPr>
              <a:t> Label</a:t>
            </a:r>
            <a:r>
              <a:rPr lang="it-IT" dirty="0">
                <a:solidFill>
                  <a:srgbClr val="0000FF"/>
                </a:solidFill>
                <a:highlight>
                  <a:srgbClr val="FFFFFF"/>
                </a:highlight>
              </a:rPr>
              <a:t>="Cancel" /&gt;</a:t>
            </a:r>
            <a:endParaRPr lang="it-IT" dirty="0">
              <a:solidFill>
                <a:srgbClr val="000000"/>
              </a:solidFill>
              <a:highlight>
                <a:srgbClr val="FFFFFF"/>
              </a:highlight>
            </a:endParaRPr>
          </a:p>
          <a:p>
            <a:pPr marL="0" indent="0">
              <a:buNone/>
            </a:pPr>
            <a:r>
              <a:rPr lang="en-US" dirty="0">
                <a:solidFill>
                  <a:srgbClr val="000000"/>
                </a:solidFill>
                <a:highlight>
                  <a:srgbClr val="FFFFFF"/>
                </a:highlight>
              </a:rPr>
              <a:t>    </a:t>
            </a:r>
            <a:r>
              <a:rPr lang="en-US" dirty="0" smtClean="0">
                <a:solidFill>
                  <a:srgbClr val="000000"/>
                </a:solidFill>
                <a:highlight>
                  <a:srgbClr val="FFFFFF"/>
                </a:highlight>
              </a:rPr>
              <a:t>    </a:t>
            </a:r>
            <a:r>
              <a:rPr lang="en-US" dirty="0">
                <a:solidFill>
                  <a:srgbClr val="0000FF"/>
                </a:solidFill>
                <a:highlight>
                  <a:srgbClr val="FFFFFF"/>
                </a:highlight>
              </a:rPr>
              <a:t>&lt;</a:t>
            </a:r>
            <a:r>
              <a:rPr lang="en-US" dirty="0" err="1">
                <a:solidFill>
                  <a:srgbClr val="A31515"/>
                </a:solidFill>
                <a:highlight>
                  <a:srgbClr val="FFFFFF"/>
                </a:highlight>
              </a:rPr>
              <a:t>CommandBar.SecondaryCommands</a:t>
            </a:r>
            <a:r>
              <a:rPr lang="en-US" dirty="0">
                <a:solidFill>
                  <a:srgbClr val="0000FF"/>
                </a:solidFill>
                <a:highlight>
                  <a:srgbClr val="FFFFFF"/>
                </a:highlight>
              </a:rPr>
              <a:t>&gt;</a:t>
            </a:r>
            <a:endParaRPr lang="en-US" dirty="0">
              <a:solidFill>
                <a:srgbClr val="000000"/>
              </a:solidFill>
              <a:highlight>
                <a:srgbClr val="FFFFFF"/>
              </a:highlight>
            </a:endParaRPr>
          </a:p>
          <a:p>
            <a:pPr marL="0" indent="0">
              <a:buNone/>
            </a:pPr>
            <a:r>
              <a:rPr lang="en-US" dirty="0">
                <a:solidFill>
                  <a:srgbClr val="000000"/>
                </a:solidFill>
                <a:highlight>
                  <a:srgbClr val="FFFFFF"/>
                </a:highlight>
              </a:rPr>
              <a:t>    </a:t>
            </a:r>
            <a:r>
              <a:rPr lang="en-US" dirty="0" smtClean="0">
                <a:solidFill>
                  <a:srgbClr val="000000"/>
                </a:solidFill>
                <a:highlight>
                  <a:srgbClr val="FFFFFF"/>
                </a:highlight>
              </a:rPr>
              <a:t>        </a:t>
            </a:r>
            <a:r>
              <a:rPr lang="en-US" dirty="0">
                <a:solidFill>
                  <a:srgbClr val="0000FF"/>
                </a:solidFill>
                <a:highlight>
                  <a:srgbClr val="FFFFFF"/>
                </a:highlight>
              </a:rPr>
              <a:t>&lt;</a:t>
            </a:r>
            <a:r>
              <a:rPr lang="en-US" dirty="0" err="1">
                <a:solidFill>
                  <a:srgbClr val="A31515"/>
                </a:solidFill>
                <a:highlight>
                  <a:srgbClr val="FFFFFF"/>
                </a:highlight>
              </a:rPr>
              <a:t>AppBarButton</a:t>
            </a:r>
            <a:r>
              <a:rPr lang="en-US" dirty="0">
                <a:solidFill>
                  <a:srgbClr val="FF0000"/>
                </a:solidFill>
                <a:highlight>
                  <a:srgbClr val="FFFFFF"/>
                </a:highlight>
              </a:rPr>
              <a:t> x</a:t>
            </a:r>
            <a:r>
              <a:rPr lang="en-US" dirty="0">
                <a:solidFill>
                  <a:srgbClr val="0000FF"/>
                </a:solidFill>
                <a:highlight>
                  <a:srgbClr val="FFFFFF"/>
                </a:highlight>
              </a:rPr>
              <a:t>:</a:t>
            </a:r>
            <a:r>
              <a:rPr lang="en-US" dirty="0">
                <a:solidFill>
                  <a:srgbClr val="FF0000"/>
                </a:solidFill>
                <a:highlight>
                  <a:srgbClr val="FFFFFF"/>
                </a:highlight>
              </a:rPr>
              <a:t>Uid</a:t>
            </a:r>
            <a:r>
              <a:rPr lang="en-US" dirty="0">
                <a:solidFill>
                  <a:srgbClr val="0000FF"/>
                </a:solidFill>
                <a:highlight>
                  <a:srgbClr val="FFFFFF"/>
                </a:highlight>
              </a:rPr>
              <a:t>="AboutAppBarButton"</a:t>
            </a:r>
            <a:r>
              <a:rPr lang="en-US" dirty="0">
                <a:solidFill>
                  <a:srgbClr val="FF0000"/>
                </a:solidFill>
                <a:highlight>
                  <a:srgbClr val="FFFFFF"/>
                </a:highlight>
              </a:rPr>
              <a:t> Icon</a:t>
            </a:r>
            <a:r>
              <a:rPr lang="en-US" dirty="0">
                <a:solidFill>
                  <a:srgbClr val="0000FF"/>
                </a:solidFill>
                <a:highlight>
                  <a:srgbClr val="FFFFFF"/>
                </a:highlight>
              </a:rPr>
              <a:t>="Help" /&gt;</a:t>
            </a:r>
            <a:endParaRPr lang="en-US" dirty="0">
              <a:solidFill>
                <a:srgbClr val="000000"/>
              </a:solidFill>
              <a:highlight>
                <a:srgbClr val="FFFFFF"/>
              </a:highlight>
            </a:endParaRPr>
          </a:p>
          <a:p>
            <a:pPr marL="0" indent="0">
              <a:buNone/>
            </a:pPr>
            <a:r>
              <a:rPr lang="en-US" dirty="0">
                <a:solidFill>
                  <a:srgbClr val="000000"/>
                </a:solidFill>
                <a:highlight>
                  <a:srgbClr val="FFFFFF"/>
                </a:highlight>
              </a:rPr>
              <a:t>    </a:t>
            </a:r>
            <a:r>
              <a:rPr lang="en-US" dirty="0" smtClean="0">
                <a:solidFill>
                  <a:srgbClr val="000000"/>
                </a:solidFill>
                <a:highlight>
                  <a:srgbClr val="FFFFFF"/>
                </a:highlight>
              </a:rPr>
              <a:t>        </a:t>
            </a:r>
            <a:r>
              <a:rPr lang="en-US" dirty="0">
                <a:solidFill>
                  <a:srgbClr val="0000FF"/>
                </a:solidFill>
                <a:highlight>
                  <a:srgbClr val="FFFFFF"/>
                </a:highlight>
              </a:rPr>
              <a:t>&lt;</a:t>
            </a:r>
            <a:r>
              <a:rPr lang="en-US" dirty="0" err="1">
                <a:solidFill>
                  <a:srgbClr val="A31515"/>
                </a:solidFill>
                <a:highlight>
                  <a:srgbClr val="FFFFFF"/>
                </a:highlight>
              </a:rPr>
              <a:t>AppBarButton</a:t>
            </a:r>
            <a:r>
              <a:rPr lang="en-US" dirty="0">
                <a:solidFill>
                  <a:srgbClr val="FF0000"/>
                </a:solidFill>
                <a:highlight>
                  <a:srgbClr val="FFFFFF"/>
                </a:highlight>
              </a:rPr>
              <a:t> x</a:t>
            </a:r>
            <a:r>
              <a:rPr lang="en-US" dirty="0">
                <a:solidFill>
                  <a:srgbClr val="0000FF"/>
                </a:solidFill>
                <a:highlight>
                  <a:srgbClr val="FFFFFF"/>
                </a:highlight>
              </a:rPr>
              <a:t>:</a:t>
            </a:r>
            <a:r>
              <a:rPr lang="en-US" dirty="0">
                <a:solidFill>
                  <a:srgbClr val="FF0000"/>
                </a:solidFill>
                <a:highlight>
                  <a:srgbClr val="FFFFFF"/>
                </a:highlight>
              </a:rPr>
              <a:t>Uid</a:t>
            </a:r>
            <a:r>
              <a:rPr lang="en-US" dirty="0">
                <a:solidFill>
                  <a:srgbClr val="0000FF"/>
                </a:solidFill>
                <a:highlight>
                  <a:srgbClr val="FFFFFF"/>
                </a:highlight>
              </a:rPr>
              <a:t>="HomeAppBarButton"</a:t>
            </a:r>
            <a:r>
              <a:rPr lang="en-US" dirty="0">
                <a:solidFill>
                  <a:srgbClr val="FF0000"/>
                </a:solidFill>
                <a:highlight>
                  <a:srgbClr val="FFFFFF"/>
                </a:highlight>
              </a:rPr>
              <a:t> Icon</a:t>
            </a:r>
            <a:r>
              <a:rPr lang="en-US" dirty="0">
                <a:solidFill>
                  <a:srgbClr val="0000FF"/>
                </a:solidFill>
                <a:highlight>
                  <a:srgbClr val="FFFFFF"/>
                </a:highlight>
              </a:rPr>
              <a:t>="Home" /&gt;</a:t>
            </a:r>
            <a:endParaRPr lang="en-US" dirty="0">
              <a:solidFill>
                <a:srgbClr val="000000"/>
              </a:solidFill>
              <a:highlight>
                <a:srgbClr val="FFFFFF"/>
              </a:highlight>
            </a:endParaRPr>
          </a:p>
          <a:p>
            <a:pPr marL="0" indent="0">
              <a:buNone/>
            </a:pPr>
            <a:r>
              <a:rPr lang="en-US" dirty="0">
                <a:solidFill>
                  <a:srgbClr val="000000"/>
                </a:solidFill>
                <a:highlight>
                  <a:srgbClr val="FFFFFF"/>
                </a:highlight>
              </a:rPr>
              <a:t>    </a:t>
            </a:r>
            <a:r>
              <a:rPr lang="en-US" dirty="0" smtClean="0">
                <a:solidFill>
                  <a:srgbClr val="000000"/>
                </a:solidFill>
                <a:highlight>
                  <a:srgbClr val="FFFFFF"/>
                </a:highlight>
              </a:rPr>
              <a:t>    </a:t>
            </a:r>
            <a:r>
              <a:rPr lang="en-US" dirty="0">
                <a:solidFill>
                  <a:srgbClr val="0000FF"/>
                </a:solidFill>
                <a:highlight>
                  <a:srgbClr val="FFFFFF"/>
                </a:highlight>
              </a:rPr>
              <a:t>&lt;/</a:t>
            </a:r>
            <a:r>
              <a:rPr lang="en-US" dirty="0" err="1">
                <a:solidFill>
                  <a:srgbClr val="A31515"/>
                </a:solidFill>
                <a:highlight>
                  <a:srgbClr val="FFFFFF"/>
                </a:highlight>
              </a:rPr>
              <a:t>CommandBar.SecondaryCommands</a:t>
            </a:r>
            <a:r>
              <a:rPr lang="en-US" dirty="0">
                <a:solidFill>
                  <a:srgbClr val="0000FF"/>
                </a:solidFill>
                <a:highlight>
                  <a:srgbClr val="FFFFFF"/>
                </a:highlight>
              </a:rPr>
              <a:t>&gt;</a:t>
            </a:r>
            <a:endParaRPr lang="en-US" dirty="0">
              <a:solidFill>
                <a:srgbClr val="000000"/>
              </a:solidFill>
              <a:highlight>
                <a:srgbClr val="FFFFFF"/>
              </a:highlight>
            </a:endParaRPr>
          </a:p>
          <a:p>
            <a:pPr marL="0" indent="0">
              <a:buNone/>
            </a:pPr>
            <a:r>
              <a:rPr lang="en-US" dirty="0">
                <a:solidFill>
                  <a:srgbClr val="000000"/>
                </a:solidFill>
                <a:highlight>
                  <a:srgbClr val="FFFFFF"/>
                </a:highlight>
              </a:rPr>
              <a:t>    </a:t>
            </a:r>
            <a:r>
              <a:rPr lang="en-US" dirty="0" smtClean="0">
                <a:solidFill>
                  <a:srgbClr val="0000FF"/>
                </a:solidFill>
                <a:highlight>
                  <a:srgbClr val="FFFFFF"/>
                </a:highlight>
              </a:rPr>
              <a:t>&lt;/</a:t>
            </a:r>
            <a:r>
              <a:rPr lang="en-US" dirty="0" err="1">
                <a:solidFill>
                  <a:srgbClr val="A31515"/>
                </a:solidFill>
                <a:highlight>
                  <a:srgbClr val="FFFFFF"/>
                </a:highlight>
              </a:rPr>
              <a:t>CommandBar</a:t>
            </a:r>
            <a:r>
              <a:rPr lang="en-US" dirty="0" smtClean="0">
                <a:solidFill>
                  <a:srgbClr val="0000FF"/>
                </a:solidFill>
                <a:highlight>
                  <a:srgbClr val="FFFFFF"/>
                </a:highlight>
              </a:rPr>
              <a:t>&gt;</a:t>
            </a:r>
            <a:endParaRPr lang="en-US" dirty="0" smtClean="0">
              <a:solidFill>
                <a:srgbClr val="000000"/>
              </a:solidFill>
              <a:highlight>
                <a:srgbClr val="FFFFFF"/>
              </a:highlight>
            </a:endParaRPr>
          </a:p>
          <a:p>
            <a:pPr marL="0" indent="0">
              <a:buNone/>
            </a:pPr>
            <a:r>
              <a:rPr lang="en-US" dirty="0" smtClean="0">
                <a:solidFill>
                  <a:srgbClr val="0000FF"/>
                </a:solidFill>
                <a:highlight>
                  <a:srgbClr val="FFFFFF"/>
                </a:highlight>
              </a:rPr>
              <a:t>&lt;/</a:t>
            </a:r>
            <a:r>
              <a:rPr lang="en-US" dirty="0" err="1">
                <a:solidFill>
                  <a:srgbClr val="A31515"/>
                </a:solidFill>
                <a:highlight>
                  <a:srgbClr val="FFFFFF"/>
                </a:highlight>
              </a:rPr>
              <a:t>Page.BottomAppBar</a:t>
            </a:r>
            <a:r>
              <a:rPr lang="en-US" dirty="0">
                <a:solidFill>
                  <a:srgbClr val="0000FF"/>
                </a:solidFill>
                <a:highlight>
                  <a:srgbClr val="FFFFFF"/>
                </a:highlight>
              </a:rPr>
              <a:t>&gt;</a:t>
            </a:r>
            <a:endParaRPr lang="en-US" dirty="0"/>
          </a:p>
        </p:txBody>
      </p:sp>
      <p:sp>
        <p:nvSpPr>
          <p:cNvPr id="3" name="Title 2"/>
          <p:cNvSpPr>
            <a:spLocks noGrp="1"/>
          </p:cNvSpPr>
          <p:nvPr>
            <p:ph type="title"/>
          </p:nvPr>
        </p:nvSpPr>
        <p:spPr/>
        <p:txBody>
          <a:bodyPr/>
          <a:lstStyle/>
          <a:p>
            <a:r>
              <a:rPr lang="en-US" dirty="0" err="1" smtClean="0"/>
              <a:t>CommandBar</a:t>
            </a:r>
            <a:endParaRPr lang="en-US" dirty="0"/>
          </a:p>
        </p:txBody>
      </p:sp>
      <p:sp>
        <p:nvSpPr>
          <p:cNvPr id="4" name="Rectangle 3"/>
          <p:cNvSpPr/>
          <p:nvPr/>
        </p:nvSpPr>
        <p:spPr bwMode="auto">
          <a:xfrm>
            <a:off x="1463409" y="2674311"/>
            <a:ext cx="5577779" cy="822951"/>
          </a:xfrm>
          <a:prstGeom prst="rect">
            <a:avLst/>
          </a:prstGeom>
          <a:noFill/>
          <a:ln w="762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4107" r="50001"/>
          <a:stretch/>
        </p:blipFill>
        <p:spPr>
          <a:xfrm>
            <a:off x="5850083" y="3987329"/>
            <a:ext cx="5029145" cy="146424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044" y="1388376"/>
            <a:ext cx="2482402" cy="4137336"/>
          </a:xfrm>
          <a:prstGeom prst="rect">
            <a:avLst/>
          </a:prstGeom>
        </p:spPr>
      </p:pic>
      <p:cxnSp>
        <p:nvCxnSpPr>
          <p:cNvPr id="8" name="Straight Arrow Connector 7"/>
          <p:cNvCxnSpPr/>
          <p:nvPr/>
        </p:nvCxnSpPr>
        <p:spPr>
          <a:xfrm flipH="1">
            <a:off x="6858310" y="1485604"/>
            <a:ext cx="2089515" cy="3233847"/>
          </a:xfrm>
          <a:prstGeom prst="straightConnector1">
            <a:avLst/>
          </a:prstGeom>
          <a:ln w="50800" cap="flat">
            <a:solidFill>
              <a:srgbClr val="FF0000"/>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251827" y="1485604"/>
            <a:ext cx="6695998" cy="3233847"/>
          </a:xfrm>
          <a:prstGeom prst="straightConnector1">
            <a:avLst/>
          </a:prstGeom>
          <a:ln w="50800" cap="flat">
            <a:solidFill>
              <a:srgbClr val="FF0000"/>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625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6" presetClass="emph" presetSubtype="0" fill="hold" grpId="0" nodeType="withEffect">
                                  <p:stCondLst>
                                    <p:cond delay="0"/>
                                  </p:stCondLst>
                                  <p:childTnLst>
                                    <p:animScale>
                                      <p:cBhvr>
                                        <p:cTn id="13" dur="500" fill="hold"/>
                                        <p:tgtEl>
                                          <p:spTgt spid="2"/>
                                        </p:tgtEl>
                                      </p:cBhvr>
                                      <p:by x="50000" y="50000"/>
                                    </p:animScale>
                                  </p:childTnLst>
                                </p:cTn>
                              </p:par>
                              <p:par>
                                <p:cTn id="14" presetID="42" presetClass="path" presetSubtype="0" accel="50000" decel="50000" fill="hold" grpId="1" nodeType="withEffect">
                                  <p:stCondLst>
                                    <p:cond delay="250"/>
                                  </p:stCondLst>
                                  <p:childTnLst>
                                    <p:animMotion origin="layout" path="M 0 4.03995E-7 L 0.27942 -0.24626 " pathEditMode="relative" rAng="0" ptsTypes="AA">
                                      <p:cBhvr>
                                        <p:cTn id="15" dur="750" fill="hold"/>
                                        <p:tgtEl>
                                          <p:spTgt spid="2"/>
                                        </p:tgtEl>
                                        <p:attrNameLst>
                                          <p:attrName>ppt_x</p:attrName>
                                          <p:attrName>ppt_y</p:attrName>
                                        </p:attrNameLst>
                                      </p:cBhvr>
                                      <p:rCtr x="13965" y="-12324"/>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2773" y="2001226"/>
            <a:ext cx="1847850" cy="3343275"/>
          </a:xfrm>
          <a:prstGeom prst="rect">
            <a:avLst/>
          </a:prstGeom>
        </p:spPr>
      </p:pic>
      <p:pic>
        <p:nvPicPr>
          <p:cNvPr id="4" name="Picture 3"/>
          <p:cNvPicPr>
            <a:picLocks noChangeAspect="1"/>
          </p:cNvPicPr>
          <p:nvPr/>
        </p:nvPicPr>
        <p:blipFill>
          <a:blip r:embed="rId3"/>
          <a:stretch>
            <a:fillRect/>
          </a:stretch>
        </p:blipFill>
        <p:spPr>
          <a:xfrm>
            <a:off x="1164785" y="1942799"/>
            <a:ext cx="5658640" cy="3543795"/>
          </a:xfrm>
          <a:prstGeom prst="rect">
            <a:avLst/>
          </a:prstGeom>
        </p:spPr>
      </p:pic>
      <p:pic>
        <p:nvPicPr>
          <p:cNvPr id="5" name="Picture 4"/>
          <p:cNvPicPr>
            <a:picLocks noChangeAspect="1"/>
          </p:cNvPicPr>
          <p:nvPr/>
        </p:nvPicPr>
        <p:blipFill>
          <a:blip r:embed="rId4"/>
          <a:stretch>
            <a:fillRect/>
          </a:stretch>
        </p:blipFill>
        <p:spPr>
          <a:xfrm>
            <a:off x="1554514" y="2301263"/>
            <a:ext cx="4879181" cy="2743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4212" y="2217116"/>
            <a:ext cx="1536175" cy="2560292"/>
          </a:xfrm>
          <a:prstGeom prst="rect">
            <a:avLst/>
          </a:prstGeom>
        </p:spPr>
      </p:pic>
    </p:spTree>
    <p:extLst>
      <p:ext uri="{BB962C8B-B14F-4D97-AF65-F5344CB8AC3E}">
        <p14:creationId xmlns:p14="http://schemas.microsoft.com/office/powerpoint/2010/main" val="423930542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p:txBody>
          <a:bodyPr/>
          <a:lstStyle/>
          <a:p>
            <a:r>
              <a:rPr lang="en-US" dirty="0"/>
              <a:t>Tim </a:t>
            </a:r>
            <a:r>
              <a:rPr lang="en-US" dirty="0" err="1"/>
              <a:t>Heuer</a:t>
            </a:r>
            <a:r>
              <a:rPr lang="en-US" dirty="0"/>
              <a:t> </a:t>
            </a:r>
          </a:p>
          <a:p>
            <a:r>
              <a:rPr lang="en-US" dirty="0" smtClean="0"/>
              <a:t>Program Manager</a:t>
            </a:r>
          </a:p>
        </p:txBody>
      </p:sp>
      <p:sp>
        <p:nvSpPr>
          <p:cNvPr id="2" name="Title 1"/>
          <p:cNvSpPr>
            <a:spLocks noGrp="1"/>
          </p:cNvSpPr>
          <p:nvPr>
            <p:ph type="ctrTitle"/>
          </p:nvPr>
        </p:nvSpPr>
        <p:spPr/>
        <p:txBody>
          <a:bodyPr/>
          <a:lstStyle/>
          <a:p>
            <a:r>
              <a:rPr lang="en-US" dirty="0"/>
              <a:t>Developing apps using the common XAML UI framework</a:t>
            </a:r>
          </a:p>
        </p:txBody>
      </p:sp>
      <p:sp>
        <p:nvSpPr>
          <p:cNvPr id="6" name="Text Placeholder 5"/>
          <p:cNvSpPr>
            <a:spLocks noGrp="1"/>
          </p:cNvSpPr>
          <p:nvPr>
            <p:ph type="body" sz="quarter" idx="13"/>
          </p:nvPr>
        </p:nvSpPr>
        <p:spPr>
          <a:xfrm>
            <a:off x="274702" y="307621"/>
            <a:ext cx="3656013" cy="572464"/>
          </a:xfrm>
        </p:spPr>
        <p:txBody>
          <a:bodyPr/>
          <a:lstStyle/>
          <a:p>
            <a:r>
              <a:rPr lang="en-US" dirty="0"/>
              <a:t>2-507</a:t>
            </a:r>
          </a:p>
        </p:txBody>
      </p:sp>
    </p:spTree>
    <p:extLst>
      <p:ext uri="{BB962C8B-B14F-4D97-AF65-F5344CB8AC3E}">
        <p14:creationId xmlns:p14="http://schemas.microsoft.com/office/powerpoint/2010/main" val="114234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6020110"/>
          </a:xfrm>
        </p:spPr>
        <p:txBody>
          <a:bodyPr/>
          <a:lstStyle/>
          <a:p>
            <a:r>
              <a:rPr lang="en-US" dirty="0" smtClean="0"/>
              <a:t>Windows</a:t>
            </a:r>
          </a:p>
          <a:p>
            <a:pPr lvl="1"/>
            <a:r>
              <a:rPr lang="en-US" dirty="0" err="1" smtClean="0"/>
              <a:t>SearchBox</a:t>
            </a:r>
            <a:endParaRPr lang="en-US" dirty="0" smtClean="0"/>
          </a:p>
          <a:p>
            <a:pPr lvl="1"/>
            <a:r>
              <a:rPr lang="en-US" dirty="0" err="1" smtClean="0"/>
              <a:t>SettingsFlyout</a:t>
            </a:r>
            <a:endParaRPr lang="en-US" dirty="0" smtClean="0"/>
          </a:p>
          <a:p>
            <a:r>
              <a:rPr lang="en-US" dirty="0" smtClean="0"/>
              <a:t>Windows Phone</a:t>
            </a:r>
          </a:p>
          <a:p>
            <a:pPr lvl="1"/>
            <a:r>
              <a:rPr lang="en-US" dirty="0" smtClean="0"/>
              <a:t>Pivot</a:t>
            </a:r>
          </a:p>
          <a:p>
            <a:pPr lvl="1"/>
            <a:r>
              <a:rPr lang="en-US" dirty="0" err="1" smtClean="0"/>
              <a:t>AutoSuggestBox</a:t>
            </a:r>
            <a:endParaRPr lang="en-US" dirty="0" smtClean="0"/>
          </a:p>
          <a:p>
            <a:pPr lvl="1"/>
            <a:r>
              <a:rPr lang="en-US" dirty="0" smtClean="0"/>
              <a:t>ContentDialog</a:t>
            </a:r>
          </a:p>
          <a:p>
            <a:pPr lvl="1"/>
            <a:r>
              <a:rPr lang="en-US" dirty="0" smtClean="0"/>
              <a:t>Maps</a:t>
            </a:r>
          </a:p>
          <a:p>
            <a:pPr lvl="1"/>
            <a:r>
              <a:rPr lang="en-US" dirty="0" smtClean="0"/>
              <a:t>System Chrome</a:t>
            </a:r>
          </a:p>
          <a:p>
            <a:pPr lvl="2"/>
            <a:r>
              <a:rPr lang="en-US" dirty="0" smtClean="0"/>
              <a:t>Progress area, in-call UI</a:t>
            </a:r>
          </a:p>
          <a:p>
            <a:endParaRPr lang="en-US" dirty="0" smtClean="0"/>
          </a:p>
          <a:p>
            <a:endParaRPr lang="en-US" dirty="0" smtClean="0"/>
          </a:p>
        </p:txBody>
      </p:sp>
      <p:sp>
        <p:nvSpPr>
          <p:cNvPr id="3" name="Title 2"/>
          <p:cNvSpPr>
            <a:spLocks noGrp="1"/>
          </p:cNvSpPr>
          <p:nvPr>
            <p:ph type="title"/>
          </p:nvPr>
        </p:nvSpPr>
        <p:spPr/>
        <p:txBody>
          <a:bodyPr/>
          <a:lstStyle/>
          <a:p>
            <a:r>
              <a:rPr lang="en-US" dirty="0" smtClean="0"/>
              <a:t>Device-specific APIs</a:t>
            </a:r>
            <a:endParaRPr lang="en-US" dirty="0"/>
          </a:p>
        </p:txBody>
      </p:sp>
      <p:sp>
        <p:nvSpPr>
          <p:cNvPr id="5" name="Universal app icon"/>
          <p:cNvSpPr>
            <a:spLocks noEditPoints="1"/>
          </p:cNvSpPr>
          <p:nvPr>
            <p:custDataLst>
              <p:custData r:id="rId1"/>
            </p:custDataLst>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98892357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2C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639" y="2557991"/>
            <a:ext cx="12161836" cy="1828800"/>
          </a:xfrm>
        </p:spPr>
        <p:txBody>
          <a:bodyPr vert="horz" wrap="square" lIns="146304" tIns="91440" rIns="146304" bIns="91440" rtlCol="0" anchor="t">
            <a:noAutofit/>
          </a:bodyPr>
          <a:lstStyle/>
          <a:p>
            <a:pPr marL="3319463" indent="-3319463"/>
            <a:r>
              <a:rPr lang="en-US" sz="8600" dirty="0"/>
              <a:t>Demo: </a:t>
            </a:r>
            <a:r>
              <a:rPr lang="en-US" sz="8600" dirty="0" smtClean="0"/>
              <a:t>Device-specific</a:t>
            </a:r>
            <a:br>
              <a:rPr lang="en-US" sz="8600" dirty="0" smtClean="0"/>
            </a:br>
            <a:r>
              <a:rPr lang="en-US" sz="8600" dirty="0" smtClean="0"/>
              <a:t>APIs</a:t>
            </a:r>
            <a:endParaRPr lang="en-US" sz="8600" dirty="0"/>
          </a:p>
        </p:txBody>
      </p:sp>
    </p:spTree>
    <p:extLst>
      <p:ext uri="{BB962C8B-B14F-4D97-AF65-F5344CB8AC3E}">
        <p14:creationId xmlns:p14="http://schemas.microsoft.com/office/powerpoint/2010/main" val="1772133339"/>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System Chrome</a:t>
            </a:r>
            <a:endParaRPr lang="en-US" dirty="0"/>
          </a:p>
        </p:txBody>
      </p:sp>
      <p:sp>
        <p:nvSpPr>
          <p:cNvPr id="4" name="Universal app icon"/>
          <p:cNvSpPr>
            <a:spLocks noEditPoints="1"/>
          </p:cNvSpPr>
          <p:nvPr>
            <p:custDataLst>
              <p:custData r:id="rId1"/>
            </p:custDataLst>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653" y="1119842"/>
            <a:ext cx="3469943" cy="57832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71" y="1124279"/>
            <a:ext cx="3469943" cy="5783238"/>
          </a:xfrm>
          <a:prstGeom prst="rect">
            <a:avLst/>
          </a:prstGeom>
        </p:spPr>
      </p:pic>
      <p:sp>
        <p:nvSpPr>
          <p:cNvPr id="7" name="Right Brace 6"/>
          <p:cNvSpPr/>
          <p:nvPr/>
        </p:nvSpPr>
        <p:spPr>
          <a:xfrm>
            <a:off x="4480896" y="1131794"/>
            <a:ext cx="45719" cy="182884"/>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8" name="Right Brace 7"/>
          <p:cNvSpPr/>
          <p:nvPr/>
        </p:nvSpPr>
        <p:spPr>
          <a:xfrm>
            <a:off x="4480335" y="1411491"/>
            <a:ext cx="45719" cy="4938308"/>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9" name="Right Brace 8"/>
          <p:cNvSpPr/>
          <p:nvPr/>
        </p:nvSpPr>
        <p:spPr>
          <a:xfrm>
            <a:off x="4480896" y="6394851"/>
            <a:ext cx="46280" cy="491630"/>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0" name="TextBox 9"/>
          <p:cNvSpPr txBox="1"/>
          <p:nvPr/>
        </p:nvSpPr>
        <p:spPr>
          <a:xfrm>
            <a:off x="4527176" y="909304"/>
            <a:ext cx="713224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System Chrome (</a:t>
            </a:r>
            <a:r>
              <a:rPr lang="en-US" sz="2400" dirty="0" err="1" smtClean="0">
                <a:gradFill>
                  <a:gsLst>
                    <a:gs pos="2917">
                      <a:srgbClr val="404040"/>
                    </a:gs>
                    <a:gs pos="30000">
                      <a:srgbClr val="404040"/>
                    </a:gs>
                  </a:gsLst>
                  <a:lin ang="5400000" scaled="0"/>
                </a:gradFill>
              </a:rPr>
              <a:t>SystemTray</a:t>
            </a:r>
            <a:r>
              <a:rPr lang="en-US" sz="2400" dirty="0" smtClean="0">
                <a:gradFill>
                  <a:gsLst>
                    <a:gs pos="2917">
                      <a:srgbClr val="404040"/>
                    </a:gs>
                    <a:gs pos="30000">
                      <a:srgbClr val="404040"/>
                    </a:gs>
                  </a:gsLst>
                  <a:lin ang="5400000" scaled="0"/>
                </a:gradFill>
              </a:rPr>
              <a:t>, in-call progress, etc.)</a:t>
            </a:r>
          </a:p>
        </p:txBody>
      </p:sp>
      <p:sp>
        <p:nvSpPr>
          <p:cNvPr id="11" name="TextBox 10"/>
          <p:cNvSpPr txBox="1"/>
          <p:nvPr/>
        </p:nvSpPr>
        <p:spPr>
          <a:xfrm>
            <a:off x="4631413" y="3566713"/>
            <a:ext cx="713224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App UI</a:t>
            </a:r>
          </a:p>
        </p:txBody>
      </p:sp>
      <p:sp>
        <p:nvSpPr>
          <p:cNvPr id="12" name="TextBox 11"/>
          <p:cNvSpPr txBox="1"/>
          <p:nvPr/>
        </p:nvSpPr>
        <p:spPr>
          <a:xfrm>
            <a:off x="4527175" y="6326734"/>
            <a:ext cx="7099033"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System Chrome (</a:t>
            </a:r>
            <a:r>
              <a:rPr lang="en-US" sz="2400" dirty="0" err="1" smtClean="0">
                <a:gradFill>
                  <a:gsLst>
                    <a:gs pos="2917">
                      <a:srgbClr val="404040"/>
                    </a:gs>
                    <a:gs pos="30000">
                      <a:srgbClr val="404040"/>
                    </a:gs>
                  </a:gsLst>
                  <a:lin ang="5400000" scaled="0"/>
                </a:gradFill>
              </a:rPr>
              <a:t>CommandBar</a:t>
            </a:r>
            <a:r>
              <a:rPr lang="en-US" sz="2400" dirty="0" smtClean="0">
                <a:gradFill>
                  <a:gsLst>
                    <a:gs pos="2917">
                      <a:srgbClr val="404040"/>
                    </a:gs>
                    <a:gs pos="30000">
                      <a:srgbClr val="404040"/>
                    </a:gs>
                  </a:gsLst>
                  <a:lin ang="5400000" scaled="0"/>
                </a:gradFill>
              </a:rPr>
              <a:t>)</a:t>
            </a:r>
          </a:p>
        </p:txBody>
      </p:sp>
      <p:sp>
        <p:nvSpPr>
          <p:cNvPr id="13" name="TextBox 12"/>
          <p:cNvSpPr txBox="1"/>
          <p:nvPr/>
        </p:nvSpPr>
        <p:spPr>
          <a:xfrm>
            <a:off x="4757644" y="1975400"/>
            <a:ext cx="7406559" cy="926407"/>
          </a:xfrm>
          <a:prstGeom prst="rect">
            <a:avLst/>
          </a:prstGeom>
          <a:noFill/>
        </p:spPr>
        <p:txBody>
          <a:bodyPr wrap="square" lIns="182880" tIns="146304" rIns="182880" bIns="146304" rtlCol="0">
            <a:spAutoFit/>
          </a:bodyPr>
          <a:lstStyle/>
          <a:p>
            <a:pPr>
              <a:lnSpc>
                <a:spcPct val="90000"/>
              </a:lnSpc>
              <a:spcAft>
                <a:spcPts val="600"/>
              </a:spcAft>
            </a:pPr>
            <a:r>
              <a:rPr lang="en-US" sz="2000" dirty="0" err="1" smtClean="0">
                <a:solidFill>
                  <a:srgbClr val="000000"/>
                </a:solidFill>
                <a:highlight>
                  <a:srgbClr val="FFFFFF"/>
                </a:highlight>
                <a:latin typeface="Consolas" panose="020B0609020204030204" pitchFamily="49" charset="0"/>
              </a:rPr>
              <a:t>SetDesiredBoundsMode</a:t>
            </a:r>
            <a:r>
              <a:rPr lang="en-US" sz="2000" dirty="0" smtClean="0">
                <a:solidFill>
                  <a:srgbClr val="000000"/>
                </a:solidFill>
                <a:highlight>
                  <a:srgbClr val="FFFFFF"/>
                </a:highlight>
                <a:latin typeface="Consolas" panose="020B0609020204030204" pitchFamily="49" charset="0"/>
              </a:rPr>
              <a:t>(</a:t>
            </a:r>
          </a:p>
          <a:p>
            <a:pPr>
              <a:lnSpc>
                <a:spcPct val="90000"/>
              </a:lnSpc>
              <a:spcAft>
                <a:spcPts val="600"/>
              </a:spcAft>
            </a:pPr>
            <a:r>
              <a:rPr lang="en-US" sz="2000" dirty="0">
                <a:solidFill>
                  <a:srgbClr val="000000"/>
                </a:solidFill>
                <a:highlight>
                  <a:srgbClr val="FFFFFF"/>
                </a:highlight>
                <a:latin typeface="Consolas" panose="020B0609020204030204" pitchFamily="49" charset="0"/>
              </a:rPr>
              <a:t>	</a:t>
            </a:r>
            <a:r>
              <a:rPr lang="en-US" sz="2000" dirty="0" err="1" smtClean="0">
                <a:solidFill>
                  <a:srgbClr val="2B91AF"/>
                </a:solidFill>
                <a:highlight>
                  <a:srgbClr val="FFFFFF"/>
                </a:highlight>
                <a:latin typeface="Consolas" panose="020B0609020204030204" pitchFamily="49" charset="0"/>
              </a:rPr>
              <a:t>ApplicationViewBoundsMode</a:t>
            </a:r>
            <a:r>
              <a:rPr lang="en-US" sz="2000" dirty="0" err="1" smtClean="0">
                <a:solidFill>
                  <a:srgbClr val="000000"/>
                </a:solidFill>
                <a:highlight>
                  <a:srgbClr val="FFFFFF"/>
                </a:highlight>
                <a:latin typeface="Consolas" panose="020B0609020204030204" pitchFamily="49" charset="0"/>
              </a:rPr>
              <a:t>.UseCoreWindow</a:t>
            </a:r>
            <a:r>
              <a:rPr lang="en-US" sz="2000" dirty="0" smtClean="0">
                <a:solidFill>
                  <a:srgbClr val="000000"/>
                </a:solidFill>
                <a:highlight>
                  <a:srgbClr val="FFFFFF"/>
                </a:highlight>
                <a:latin typeface="Consolas" panose="020B0609020204030204" pitchFamily="49" charset="0"/>
              </a:rPr>
              <a:t>);</a:t>
            </a:r>
            <a:endParaRPr lang="en-US" sz="2000" dirty="0" smtClean="0">
              <a:gradFill>
                <a:gsLst>
                  <a:gs pos="2917">
                    <a:srgbClr val="404040"/>
                  </a:gs>
                  <a:gs pos="30000">
                    <a:srgbClr val="404040"/>
                  </a:gs>
                </a:gsLst>
                <a:lin ang="5400000" scaled="0"/>
              </a:gradFill>
            </a:endParaRPr>
          </a:p>
        </p:txBody>
      </p:sp>
    </p:spTree>
    <p:extLst>
      <p:ext uri="{BB962C8B-B14F-4D97-AF65-F5344CB8AC3E}">
        <p14:creationId xmlns:p14="http://schemas.microsoft.com/office/powerpoint/2010/main" val="1181231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0" indent="0">
              <a:buNone/>
            </a:pPr>
            <a:r>
              <a:rPr lang="en-US" dirty="0"/>
              <a:t>2-516: Building great UI in XAML</a:t>
            </a:r>
            <a:br>
              <a:rPr lang="en-US" dirty="0"/>
            </a:br>
            <a:r>
              <a:rPr lang="en-US" dirty="0"/>
              <a:t>Shawn Oster</a:t>
            </a:r>
          </a:p>
          <a:p>
            <a:endParaRPr lang="en-US" dirty="0"/>
          </a:p>
        </p:txBody>
      </p:sp>
      <p:sp>
        <p:nvSpPr>
          <p:cNvPr id="3" name="Title 2"/>
          <p:cNvSpPr>
            <a:spLocks noGrp="1"/>
          </p:cNvSpPr>
          <p:nvPr>
            <p:ph type="ctrTitle"/>
          </p:nvPr>
        </p:nvSpPr>
        <p:spPr/>
        <p:txBody>
          <a:bodyPr/>
          <a:lstStyle/>
          <a:p>
            <a:r>
              <a:rPr lang="en-US" dirty="0" smtClean="0"/>
              <a:t>Session Referral</a:t>
            </a:r>
            <a:endParaRPr lang="en-US" dirty="0"/>
          </a:p>
        </p:txBody>
      </p:sp>
    </p:spTree>
    <p:extLst>
      <p:ext uri="{BB962C8B-B14F-4D97-AF65-F5344CB8AC3E}">
        <p14:creationId xmlns:p14="http://schemas.microsoft.com/office/powerpoint/2010/main" val="334246166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 Areas</a:t>
            </a:r>
            <a:br>
              <a:rPr lang="en-US" dirty="0" smtClean="0"/>
            </a:br>
            <a:r>
              <a:rPr lang="en-US" dirty="0" smtClean="0"/>
              <a:t>(animation, text, navigation, background, scaling, styling)</a:t>
            </a:r>
            <a:endParaRPr lang="en-US" dirty="0"/>
          </a:p>
        </p:txBody>
      </p:sp>
    </p:spTree>
    <p:extLst>
      <p:ext uri="{BB962C8B-B14F-4D97-AF65-F5344CB8AC3E}">
        <p14:creationId xmlns:p14="http://schemas.microsoft.com/office/powerpoint/2010/main" val="1894773113"/>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092881"/>
          </a:xfrm>
        </p:spPr>
        <p:txBody>
          <a:bodyPr/>
          <a:lstStyle/>
          <a:p>
            <a:r>
              <a:rPr lang="en-US" dirty="0" smtClean="0"/>
              <a:t>Navigation APIs Same</a:t>
            </a:r>
          </a:p>
          <a:p>
            <a:r>
              <a:rPr lang="en-US" dirty="0" smtClean="0"/>
              <a:t>Phone Hardware Back Button</a:t>
            </a:r>
          </a:p>
          <a:p>
            <a:r>
              <a:rPr lang="en-US" dirty="0" smtClean="0"/>
              <a:t>Windows in-app Back Button</a:t>
            </a:r>
          </a:p>
        </p:txBody>
      </p:sp>
      <p:sp>
        <p:nvSpPr>
          <p:cNvPr id="3" name="Title 2"/>
          <p:cNvSpPr>
            <a:spLocks noGrp="1"/>
          </p:cNvSpPr>
          <p:nvPr>
            <p:ph type="title"/>
          </p:nvPr>
        </p:nvSpPr>
        <p:spPr/>
        <p:txBody>
          <a:bodyPr/>
          <a:lstStyle/>
          <a:p>
            <a:r>
              <a:rPr lang="en-US" dirty="0" smtClean="0"/>
              <a:t>Navigation Model</a:t>
            </a:r>
            <a:endParaRPr lang="en-US" dirty="0"/>
          </a:p>
        </p:txBody>
      </p:sp>
      <p:sp>
        <p:nvSpPr>
          <p:cNvPr id="4" name="Universal app icon"/>
          <p:cNvSpPr>
            <a:spLocks noEditPoints="1"/>
          </p:cNvSpPr>
          <p:nvPr>
            <p:custDataLst>
              <p:custData r:id="rId1"/>
            </p:custDataLst>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5" name="Rectangle 4"/>
          <p:cNvSpPr/>
          <p:nvPr/>
        </p:nvSpPr>
        <p:spPr>
          <a:xfrm>
            <a:off x="274638" y="4228774"/>
            <a:ext cx="11887200" cy="923330"/>
          </a:xfrm>
          <a:prstGeom prst="rect">
            <a:avLst/>
          </a:prstGeom>
        </p:spPr>
        <p:txBody>
          <a:bodyPr wrap="square">
            <a:spAutoFit/>
          </a:bodyPr>
          <a:lstStyle/>
          <a:p>
            <a:r>
              <a:rPr lang="en-US" dirty="0">
                <a:solidFill>
                  <a:srgbClr val="0000FF"/>
                </a:solidFill>
                <a:highlight>
                  <a:srgbClr val="FFFFFF"/>
                </a:highlight>
                <a:latin typeface="Consolas" panose="020B0609020204030204" pitchFamily="49" charset="0"/>
              </a:rPr>
              <a:t>#if</a:t>
            </a:r>
            <a:r>
              <a:rPr lang="en-US" dirty="0">
                <a:solidFill>
                  <a:srgbClr val="000000"/>
                </a:solidFill>
                <a:highlight>
                  <a:srgbClr val="FFFFFF"/>
                </a:highlight>
                <a:latin typeface="Consolas" panose="020B0609020204030204" pitchFamily="49" charset="0"/>
              </a:rPr>
              <a:t> WINDOWS_PHONE_APP</a:t>
            </a:r>
          </a:p>
          <a:p>
            <a:r>
              <a:rPr lang="en-US" dirty="0">
                <a:solidFill>
                  <a:srgbClr val="808080"/>
                </a:solidFill>
                <a:highlight>
                  <a:srgbClr val="FFFFFF"/>
                </a:highlight>
                <a:latin typeface="Consolas" panose="020B0609020204030204" pitchFamily="49" charset="0"/>
              </a:rPr>
              <a:t>      </a:t>
            </a:r>
            <a:r>
              <a:rPr lang="en-US" dirty="0" err="1" smtClean="0">
                <a:solidFill>
                  <a:srgbClr val="808080"/>
                </a:solidFill>
                <a:highlight>
                  <a:srgbClr val="FFFFFF"/>
                </a:highlight>
                <a:latin typeface="Consolas" panose="020B0609020204030204" pitchFamily="49" charset="0"/>
              </a:rPr>
              <a:t>Windows.Phone.UI.Input.HardwareButtons.BackPressed</a:t>
            </a:r>
            <a:r>
              <a:rPr lang="en-US" dirty="0" smtClean="0">
                <a:solidFill>
                  <a:srgbClr val="808080"/>
                </a:solidFill>
                <a:highlight>
                  <a:srgbClr val="FFFFFF"/>
                </a:highlight>
                <a:latin typeface="Consolas" panose="020B0609020204030204" pitchFamily="49" charset="0"/>
              </a:rPr>
              <a:t> </a:t>
            </a:r>
            <a:r>
              <a:rPr lang="en-US" dirty="0">
                <a:solidFill>
                  <a:srgbClr val="808080"/>
                </a:solidFill>
                <a:highlight>
                  <a:srgbClr val="FFFFFF"/>
                </a:highlight>
                <a:latin typeface="Consolas" panose="020B0609020204030204" pitchFamily="49" charset="0"/>
              </a:rPr>
              <a:t>+= </a:t>
            </a:r>
            <a:r>
              <a:rPr lang="en-US" dirty="0" err="1">
                <a:solidFill>
                  <a:srgbClr val="808080"/>
                </a:solidFill>
                <a:highlight>
                  <a:srgbClr val="FFFFFF"/>
                </a:highlight>
                <a:latin typeface="Consolas" panose="020B0609020204030204" pitchFamily="49" charset="0"/>
              </a:rPr>
              <a:t>HardwareButtons_BackPressed</a:t>
            </a:r>
            <a:r>
              <a:rPr lang="en-US" dirty="0">
                <a:solidFill>
                  <a:srgbClr val="808080"/>
                </a:solidFill>
                <a:highlight>
                  <a:srgbClr val="FFFFFF"/>
                </a:highlight>
                <a:latin typeface="Consolas" panose="020B0609020204030204" pitchFamily="49" charset="0"/>
              </a:rPr>
              <a:t>;</a:t>
            </a:r>
            <a:endParaRPr lang="en-US" dirty="0">
              <a:solidFill>
                <a:srgbClr val="000000"/>
              </a:solidFill>
              <a:highlight>
                <a:srgbClr val="FFFFFF"/>
              </a:highlight>
              <a:latin typeface="Consolas" panose="020B0609020204030204" pitchFamily="49" charset="0"/>
            </a:endParaRPr>
          </a:p>
          <a:p>
            <a:r>
              <a:rPr lang="en-US" dirty="0" smtClean="0">
                <a:solidFill>
                  <a:srgbClr val="0000FF"/>
                </a:solidFill>
                <a:highlight>
                  <a:srgbClr val="FFFFFF"/>
                </a:highlight>
                <a:latin typeface="Consolas" panose="020B0609020204030204" pitchFamily="49" charset="0"/>
              </a:rPr>
              <a:t>#</a:t>
            </a:r>
            <a:r>
              <a:rPr lang="en-US" dirty="0" err="1" smtClean="0">
                <a:solidFill>
                  <a:srgbClr val="0000FF"/>
                </a:solidFill>
                <a:highlight>
                  <a:srgbClr val="FFFFFF"/>
                </a:highlight>
                <a:latin typeface="Consolas" panose="020B0609020204030204" pitchFamily="49" charset="0"/>
              </a:rPr>
              <a:t>endif</a:t>
            </a:r>
            <a:endParaRPr lang="en-US" dirty="0">
              <a:solidFill>
                <a:srgbClr val="404040"/>
              </a:solidFill>
            </a:endParaRPr>
          </a:p>
        </p:txBody>
      </p:sp>
      <p:grpSp>
        <p:nvGrpSpPr>
          <p:cNvPr id="6" name="Group 5"/>
          <p:cNvGrpSpPr/>
          <p:nvPr/>
        </p:nvGrpSpPr>
        <p:grpSpPr>
          <a:xfrm>
            <a:off x="0" y="6235084"/>
            <a:ext cx="12436475" cy="759441"/>
            <a:chOff x="0" y="6235084"/>
            <a:chExt cx="12436475" cy="759441"/>
          </a:xfrm>
        </p:grpSpPr>
        <p:sp>
          <p:nvSpPr>
            <p:cNvPr id="7" name="Rectangle 6"/>
            <p:cNvSpPr/>
            <p:nvPr/>
          </p:nvSpPr>
          <p:spPr bwMode="auto">
            <a:xfrm>
              <a:off x="0" y="6235084"/>
              <a:ext cx="12436475" cy="759441"/>
            </a:xfrm>
            <a:prstGeom prst="rect">
              <a:avLst/>
            </a:prstGeom>
            <a:solidFill>
              <a:srgbClr val="FF8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0" y="6331871"/>
              <a:ext cx="12436475" cy="572464"/>
            </a:xfrm>
            <a:prstGeom prst="rect">
              <a:avLst/>
            </a:prstGeom>
            <a:noFill/>
          </p:spPr>
          <p:txBody>
            <a:bodyPr wrap="square" lIns="182880" tIns="146304" rIns="182880" bIns="146304" rtlCol="0" anchor="ctr">
              <a:spAutoFit/>
            </a:bodyPr>
            <a:lstStyle/>
            <a:p>
              <a:pPr>
                <a:lnSpc>
                  <a:spcPct val="90000"/>
                </a:lnSpc>
                <a:spcAft>
                  <a:spcPts val="600"/>
                </a:spcAft>
              </a:pPr>
              <a:r>
                <a:rPr lang="en-US" sz="2000" b="1" dirty="0" smtClean="0">
                  <a:solidFill>
                    <a:srgbClr val="FFFFFF"/>
                  </a:solidFill>
                </a:rPr>
                <a:t>2-537: Navigation Model for XAML Apps (Roberth Karman)</a:t>
              </a:r>
            </a:p>
          </p:txBody>
        </p:sp>
      </p:grpSp>
    </p:spTree>
    <p:extLst>
      <p:ext uri="{BB962C8B-B14F-4D97-AF65-F5344CB8AC3E}">
        <p14:creationId xmlns:p14="http://schemas.microsoft.com/office/powerpoint/2010/main" val="36119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124206"/>
          </a:xfrm>
        </p:spPr>
        <p:txBody>
          <a:bodyPr/>
          <a:lstStyle/>
          <a:p>
            <a:r>
              <a:rPr lang="en-US" dirty="0" err="1" smtClean="0"/>
              <a:t>ThemeAnimations</a:t>
            </a:r>
            <a:endParaRPr lang="en-US" dirty="0" smtClean="0"/>
          </a:p>
          <a:p>
            <a:r>
              <a:rPr lang="en-US" dirty="0" err="1" smtClean="0"/>
              <a:t>ThemeTransitions</a:t>
            </a:r>
            <a:endParaRPr lang="en-US" dirty="0" smtClean="0"/>
          </a:p>
          <a:p>
            <a:endParaRPr lang="en-US" dirty="0"/>
          </a:p>
          <a:p>
            <a:r>
              <a:rPr lang="en-US" dirty="0" smtClean="0"/>
              <a:t>Navigation</a:t>
            </a:r>
          </a:p>
          <a:p>
            <a:r>
              <a:rPr lang="en-US" dirty="0" smtClean="0"/>
              <a:t>“</a:t>
            </a:r>
            <a:r>
              <a:rPr lang="en-US" dirty="0" err="1" smtClean="0"/>
              <a:t>ReaderBoard</a:t>
            </a:r>
            <a:r>
              <a:rPr lang="en-US" dirty="0" smtClean="0"/>
              <a:t>”</a:t>
            </a:r>
          </a:p>
          <a:p>
            <a:endParaRPr lang="en-US" dirty="0"/>
          </a:p>
        </p:txBody>
      </p:sp>
      <p:sp>
        <p:nvSpPr>
          <p:cNvPr id="3" name="Title 2"/>
          <p:cNvSpPr>
            <a:spLocks noGrp="1"/>
          </p:cNvSpPr>
          <p:nvPr>
            <p:ph type="title"/>
          </p:nvPr>
        </p:nvSpPr>
        <p:spPr/>
        <p:txBody>
          <a:bodyPr/>
          <a:lstStyle/>
          <a:p>
            <a:r>
              <a:rPr lang="en-US" dirty="0" smtClean="0"/>
              <a:t>Animation</a:t>
            </a:r>
            <a:endParaRPr lang="en-US" dirty="0"/>
          </a:p>
        </p:txBody>
      </p:sp>
      <p:pic>
        <p:nvPicPr>
          <p:cNvPr id="5" name="ContinuumForwa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12408" y="1119848"/>
            <a:ext cx="3337331" cy="5562218"/>
          </a:xfrm>
          <a:prstGeom prst="rect">
            <a:avLst/>
          </a:prstGeom>
        </p:spPr>
      </p:pic>
      <p:pic>
        <p:nvPicPr>
          <p:cNvPr id="7" name="ReaderBoardFaceMappe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148393" y="1366639"/>
            <a:ext cx="3041182" cy="5068636"/>
          </a:xfrm>
          <a:prstGeom prst="rect">
            <a:avLst/>
          </a:prstGeom>
        </p:spPr>
      </p:pic>
      <p:sp>
        <p:nvSpPr>
          <p:cNvPr id="8" name="Universal app icon"/>
          <p:cNvSpPr>
            <a:spLocks noEditPoints="1"/>
          </p:cNvSpPr>
          <p:nvPr>
            <p:custDataLst>
              <p:custData r:id="rId5"/>
            </p:custDataLst>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FFFF00"/>
          </a:solidFill>
          <a:ln>
            <a:solidFill>
              <a:schemeClr val="bg1">
                <a:lumMod val="75000"/>
              </a:schemeClr>
            </a:solid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314306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5"/>
                                        </p:tgtEl>
                                      </p:cBhvr>
                                    </p:cmd>
                                  </p:childTnLst>
                                </p:cTn>
                              </p:par>
                            </p:childTnLst>
                          </p:cTn>
                        </p:par>
                        <p:par>
                          <p:cTn id="7" fill="hold">
                            <p:stCondLst>
                              <p:cond delay="5034"/>
                            </p:stCondLst>
                            <p:childTnLst>
                              <p:par>
                                <p:cTn id="8" presetID="1" presetClass="mediacall" presetSubtype="0" fill="hold" nodeType="afterEffect">
                                  <p:stCondLst>
                                    <p:cond delay="0"/>
                                  </p:stCondLst>
                                  <p:childTnLst>
                                    <p:cmd type="call" cmd="playFrom(0.0)">
                                      <p:cBhvr>
                                        <p:cTn id="9" dur="2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remove"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remove"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801314"/>
          </a:xfrm>
        </p:spPr>
        <p:txBody>
          <a:bodyPr/>
          <a:lstStyle/>
          <a:p>
            <a:r>
              <a:rPr lang="en-US" dirty="0" err="1" smtClean="0"/>
              <a:t>Typography.Caps</a:t>
            </a:r>
            <a:endParaRPr lang="en-US" dirty="0" smtClean="0"/>
          </a:p>
          <a:p>
            <a:r>
              <a:rPr lang="en-US" dirty="0" err="1" smtClean="0"/>
              <a:t>OpticalMarginAlignment</a:t>
            </a:r>
            <a:endParaRPr lang="en-US" dirty="0" smtClean="0"/>
          </a:p>
          <a:p>
            <a:r>
              <a:rPr lang="en-US" dirty="0" err="1" smtClean="0"/>
              <a:t>TextureBounds</a:t>
            </a:r>
            <a:endParaRPr lang="en-US" dirty="0" smtClean="0"/>
          </a:p>
          <a:p>
            <a:r>
              <a:rPr lang="en-US" dirty="0" err="1" smtClean="0"/>
              <a:t>TextWrapping</a:t>
            </a:r>
            <a:endParaRPr lang="en-US" dirty="0" smtClean="0"/>
          </a:p>
          <a:p>
            <a:r>
              <a:rPr lang="en-US" dirty="0" err="1" smtClean="0"/>
              <a:t>TextClipping</a:t>
            </a:r>
            <a:endParaRPr lang="en-US" dirty="0" smtClean="0"/>
          </a:p>
          <a:p>
            <a:r>
              <a:rPr lang="en-US" dirty="0" err="1" smtClean="0"/>
              <a:t>MaxLines</a:t>
            </a:r>
            <a:endParaRPr lang="en-US" dirty="0" smtClean="0"/>
          </a:p>
          <a:p>
            <a:r>
              <a:rPr lang="en-US" dirty="0" smtClean="0"/>
              <a:t>“Header” (Label) on input text controls</a:t>
            </a:r>
            <a:endParaRPr lang="en-US" dirty="0"/>
          </a:p>
        </p:txBody>
      </p:sp>
      <p:sp>
        <p:nvSpPr>
          <p:cNvPr id="3" name="Title 2"/>
          <p:cNvSpPr>
            <a:spLocks noGrp="1"/>
          </p:cNvSpPr>
          <p:nvPr>
            <p:ph type="title"/>
          </p:nvPr>
        </p:nvSpPr>
        <p:spPr/>
        <p:txBody>
          <a:bodyPr/>
          <a:lstStyle/>
          <a:p>
            <a:r>
              <a:rPr lang="en-US" dirty="0" smtClean="0"/>
              <a:t>Text</a:t>
            </a:r>
            <a:endParaRPr lang="en-US" dirty="0"/>
          </a:p>
        </p:txBody>
      </p:sp>
      <p:sp>
        <p:nvSpPr>
          <p:cNvPr id="4" name="Universal app icon"/>
          <p:cNvSpPr>
            <a:spLocks noEditPoints="1"/>
          </p:cNvSpPr>
          <p:nvPr>
            <p:custDataLst>
              <p:custData r:id="rId1"/>
            </p:custDataLst>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375868509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11887200" cy="738664"/>
          </a:xfrm>
        </p:spPr>
        <p:txBody>
          <a:bodyPr/>
          <a:lstStyle/>
          <a:p>
            <a:pPr marL="0" indent="0">
              <a:buNone/>
            </a:pPr>
            <a:endParaRPr lang="en-US" dirty="0" smtClean="0"/>
          </a:p>
        </p:txBody>
      </p:sp>
      <p:sp>
        <p:nvSpPr>
          <p:cNvPr id="9" name="Title 8"/>
          <p:cNvSpPr>
            <a:spLocks noGrp="1"/>
          </p:cNvSpPr>
          <p:nvPr>
            <p:ph type="title"/>
          </p:nvPr>
        </p:nvSpPr>
        <p:spPr/>
        <p:txBody>
          <a:bodyPr/>
          <a:lstStyle/>
          <a:p>
            <a:r>
              <a:rPr lang="en-US" dirty="0" smtClean="0"/>
              <a:t>Text Enlargement</a:t>
            </a:r>
            <a:endParaRPr lang="en-US" dirty="0"/>
          </a:p>
        </p:txBody>
      </p:sp>
      <p:sp>
        <p:nvSpPr>
          <p:cNvPr id="15" name="Rectangle 4"/>
          <p:cNvSpPr>
            <a:spLocks noChangeArrowheads="1"/>
          </p:cNvSpPr>
          <p:nvPr/>
        </p:nvSpPr>
        <p:spPr bwMode="auto">
          <a:xfrm>
            <a:off x="4116259" y="3807418"/>
            <a:ext cx="251187" cy="50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4347" tIns="62174" rIns="124347" bIns="62174" numCol="1" anchor="ctr" anchorCtr="0" compatLnSpc="1">
            <a:prstTxWarp prst="textNoShape">
              <a:avLst/>
            </a:prstTxWarp>
            <a:spAutoFit/>
          </a:bodyPr>
          <a:lstStyle/>
          <a:p>
            <a:endParaRPr lang="en-US" sz="2448">
              <a:solidFill>
                <a:srgbClr val="404040"/>
              </a:solidFill>
            </a:endParaRPr>
          </a:p>
        </p:txBody>
      </p:sp>
      <p:sp>
        <p:nvSpPr>
          <p:cNvPr id="16" name="Rectangle 6"/>
          <p:cNvSpPr>
            <a:spLocks noChangeArrowheads="1"/>
          </p:cNvSpPr>
          <p:nvPr/>
        </p:nvSpPr>
        <p:spPr bwMode="auto">
          <a:xfrm>
            <a:off x="3934554" y="2506001"/>
            <a:ext cx="7931113" cy="50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4347" tIns="62174" rIns="124347" bIns="62174" numCol="1" anchor="ctr" anchorCtr="0" compatLnSpc="1">
            <a:prstTxWarp prst="textNoShape">
              <a:avLst/>
            </a:prstTxWarp>
            <a:spAutoFit/>
          </a:bodyPr>
          <a:lstStyle/>
          <a:p>
            <a:endParaRPr lang="en-US" sz="2448">
              <a:solidFill>
                <a:srgbClr val="404040"/>
              </a:solidFill>
            </a:endParaRPr>
          </a:p>
        </p:txBody>
      </p:sp>
      <p:sp>
        <p:nvSpPr>
          <p:cNvPr id="18" name="Rectangle 8"/>
          <p:cNvSpPr>
            <a:spLocks noChangeArrowheads="1"/>
          </p:cNvSpPr>
          <p:nvPr/>
        </p:nvSpPr>
        <p:spPr bwMode="auto">
          <a:xfrm>
            <a:off x="3934554" y="3308735"/>
            <a:ext cx="8354361" cy="50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4347" tIns="62174" rIns="124347" bIns="62174" numCol="1" anchor="ctr" anchorCtr="0" compatLnSpc="1">
            <a:prstTxWarp prst="textNoShape">
              <a:avLst/>
            </a:prstTxWarp>
            <a:spAutoFit/>
          </a:bodyPr>
          <a:lstStyle/>
          <a:p>
            <a:endParaRPr lang="en-US" sz="2448">
              <a:solidFill>
                <a:srgbClr val="404040"/>
              </a:solidFill>
            </a:endParaRPr>
          </a:p>
        </p:txBody>
      </p:sp>
      <p:sp>
        <p:nvSpPr>
          <p:cNvPr id="17" name="Right Arrow 16"/>
          <p:cNvSpPr/>
          <p:nvPr/>
        </p:nvSpPr>
        <p:spPr bwMode="auto">
          <a:xfrm>
            <a:off x="4025406" y="3637799"/>
            <a:ext cx="432892" cy="251135"/>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Right Arrow 18"/>
          <p:cNvSpPr/>
          <p:nvPr/>
        </p:nvSpPr>
        <p:spPr bwMode="auto">
          <a:xfrm>
            <a:off x="7527171" y="3590468"/>
            <a:ext cx="596066" cy="345796"/>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49" y="1833681"/>
            <a:ext cx="2424597" cy="40409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454" y="1833681"/>
            <a:ext cx="2424597" cy="404099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481" y="1833680"/>
            <a:ext cx="2424597" cy="4040995"/>
          </a:xfrm>
          <a:prstGeom prst="rect">
            <a:avLst/>
          </a:prstGeom>
        </p:spPr>
      </p:pic>
      <p:sp>
        <p:nvSpPr>
          <p:cNvPr id="20" name="Universal app icon"/>
          <p:cNvSpPr>
            <a:spLocks noEditPoints="1"/>
          </p:cNvSpPr>
          <p:nvPr>
            <p:custDataLst>
              <p:custData r:id="rId1"/>
            </p:custDataLst>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421412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040832"/>
          </a:xfrm>
        </p:spPr>
        <p:txBody>
          <a:bodyPr/>
          <a:lstStyle/>
          <a:p>
            <a:r>
              <a:rPr lang="en-US" dirty="0" smtClean="0"/>
              <a:t>Windows Phone</a:t>
            </a:r>
          </a:p>
          <a:p>
            <a:pPr lvl="1"/>
            <a:r>
              <a:rPr lang="en-US" dirty="0" smtClean="0"/>
              <a:t>Delay character reveal</a:t>
            </a:r>
          </a:p>
          <a:p>
            <a:pPr lvl="1"/>
            <a:r>
              <a:rPr lang="en-US" dirty="0" smtClean="0"/>
              <a:t>Show password checkbox</a:t>
            </a:r>
          </a:p>
          <a:p>
            <a:r>
              <a:rPr lang="en-US" dirty="0" smtClean="0"/>
              <a:t>Windows</a:t>
            </a:r>
          </a:p>
          <a:p>
            <a:pPr lvl="1"/>
            <a:r>
              <a:rPr lang="en-US" dirty="0" smtClean="0"/>
              <a:t>On-demand password reveal</a:t>
            </a:r>
          </a:p>
          <a:p>
            <a:pPr lvl="1"/>
            <a:endParaRPr lang="en-US" dirty="0"/>
          </a:p>
        </p:txBody>
      </p:sp>
      <p:sp>
        <p:nvSpPr>
          <p:cNvPr id="3" name="Title 2"/>
          <p:cNvSpPr>
            <a:spLocks noGrp="1"/>
          </p:cNvSpPr>
          <p:nvPr>
            <p:ph type="title"/>
          </p:nvPr>
        </p:nvSpPr>
        <p:spPr/>
        <p:txBody>
          <a:bodyPr/>
          <a:lstStyle/>
          <a:p>
            <a:r>
              <a:rPr lang="en-US" dirty="0" err="1" smtClean="0"/>
              <a:t>PasswordBox</a:t>
            </a:r>
            <a:endParaRPr lang="en-US" dirty="0"/>
          </a:p>
        </p:txBody>
      </p:sp>
      <p:pic>
        <p:nvPicPr>
          <p:cNvPr id="4" name="captur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46988" y="1096963"/>
            <a:ext cx="3348970" cy="5626270"/>
          </a:xfrm>
          <a:prstGeom prst="rect">
            <a:avLst/>
          </a:prstGeom>
        </p:spPr>
      </p:pic>
      <p:sp>
        <p:nvSpPr>
          <p:cNvPr id="6" name="Universal app icon"/>
          <p:cNvSpPr>
            <a:spLocks noEditPoints="1"/>
          </p:cNvSpPr>
          <p:nvPr>
            <p:custDataLst>
              <p:custData r:id="rId3"/>
            </p:custDataLst>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52728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16200"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md type="call" cmd="stop">
                                      <p:cBhvr>
                                        <p:cTn id="22" dur="1">
                                          <p:stCondLst>
                                            <p:cond delay="499"/>
                                          </p:stCondLst>
                                        </p:cTn>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2C6"/>
        </a:solidFill>
        <a:effectLst/>
      </p:bgPr>
    </p:bg>
    <p:spTree>
      <p:nvGrpSpPr>
        <p:cNvPr id="1" name=""/>
        <p:cNvGrpSpPr/>
        <p:nvPr/>
      </p:nvGrpSpPr>
      <p:grpSpPr>
        <a:xfrm>
          <a:off x="0" y="0"/>
          <a:ext cx="0" cy="0"/>
          <a:chOff x="0" y="0"/>
          <a:chExt cx="0" cy="0"/>
        </a:xfrm>
      </p:grpSpPr>
      <p:grpSp>
        <p:nvGrpSpPr>
          <p:cNvPr id="39" name="Group 38"/>
          <p:cNvGrpSpPr/>
          <p:nvPr/>
        </p:nvGrpSpPr>
        <p:grpSpPr>
          <a:xfrm>
            <a:off x="269814" y="1844498"/>
            <a:ext cx="11896389" cy="4578494"/>
            <a:chOff x="269814" y="2486962"/>
            <a:chExt cx="11896389" cy="4210348"/>
          </a:xfrm>
        </p:grpSpPr>
        <p:grpSp>
          <p:nvGrpSpPr>
            <p:cNvPr id="5" name="Group 4"/>
            <p:cNvGrpSpPr/>
            <p:nvPr/>
          </p:nvGrpSpPr>
          <p:grpSpPr>
            <a:xfrm>
              <a:off x="8394819" y="3057705"/>
              <a:ext cx="3767020" cy="1771212"/>
              <a:chOff x="7816772" y="3037953"/>
              <a:chExt cx="4345066" cy="1159632"/>
            </a:xfrm>
          </p:grpSpPr>
          <p:sp>
            <p:nvSpPr>
              <p:cNvPr id="25" name="Rectangle 24"/>
              <p:cNvSpPr/>
              <p:nvPr/>
            </p:nvSpPr>
            <p:spPr bwMode="auto">
              <a:xfrm>
                <a:off x="7816772" y="3037953"/>
                <a:ext cx="4345066" cy="550530"/>
              </a:xfrm>
              <a:prstGeom prst="rect">
                <a:avLst/>
              </a:prstGeom>
              <a:solidFill>
                <a:srgbClr val="008372"/>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HTML / CSS</a:t>
                </a:r>
              </a:p>
            </p:txBody>
          </p:sp>
          <p:sp>
            <p:nvSpPr>
              <p:cNvPr id="26" name="Rectangle 25"/>
              <p:cNvSpPr/>
              <p:nvPr/>
            </p:nvSpPr>
            <p:spPr bwMode="auto">
              <a:xfrm>
                <a:off x="7816772" y="3642827"/>
                <a:ext cx="4345066" cy="554758"/>
              </a:xfrm>
              <a:prstGeom prst="rect">
                <a:avLst/>
              </a:prstGeom>
              <a:solidFill>
                <a:srgbClr val="00B294"/>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JavaScript</a:t>
                </a:r>
              </a:p>
            </p:txBody>
          </p:sp>
        </p:grpSp>
        <p:sp>
          <p:nvSpPr>
            <p:cNvPr id="30" name="Rectangle 29"/>
            <p:cNvSpPr/>
            <p:nvPr/>
          </p:nvSpPr>
          <p:spPr bwMode="auto">
            <a:xfrm>
              <a:off x="274637" y="4901903"/>
              <a:ext cx="11891566" cy="548640"/>
            </a:xfrm>
            <a:prstGeom prst="rect">
              <a:avLst/>
            </a:prstGeom>
            <a:solidFill>
              <a:srgbClr val="00B294"/>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Windows Runtim</a:t>
              </a:r>
              <a:r>
                <a:rPr lang="en-US" sz="2800" dirty="0">
                  <a:gradFill>
                    <a:gsLst>
                      <a:gs pos="0">
                        <a:srgbClr val="FFFFFF"/>
                      </a:gs>
                      <a:gs pos="100000">
                        <a:srgbClr val="FFFFFF"/>
                      </a:gs>
                    </a:gsLst>
                    <a:lin ang="5400000" scaled="0"/>
                  </a:gradFill>
                  <a:ea typeface="Segoe UI" pitchFamily="34" charset="0"/>
                  <a:cs typeface="Segoe UI" pitchFamily="34" charset="0"/>
                </a:rPr>
                <a:t>e</a:t>
              </a:r>
              <a:endParaRPr lang="en-US" sz="28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4" name="Group 33"/>
            <p:cNvGrpSpPr/>
            <p:nvPr/>
          </p:nvGrpSpPr>
          <p:grpSpPr>
            <a:xfrm>
              <a:off x="269815" y="3019665"/>
              <a:ext cx="8020742" cy="1809252"/>
              <a:chOff x="270634" y="3019665"/>
              <a:chExt cx="7655901" cy="1809252"/>
            </a:xfrm>
          </p:grpSpPr>
          <p:sp>
            <p:nvSpPr>
              <p:cNvPr id="27" name="Rectangle 26"/>
              <p:cNvSpPr/>
              <p:nvPr/>
            </p:nvSpPr>
            <p:spPr bwMode="auto">
              <a:xfrm>
                <a:off x="4040240" y="3043688"/>
                <a:ext cx="3886295" cy="1771213"/>
              </a:xfrm>
              <a:prstGeom prst="rect">
                <a:avLst/>
              </a:prstGeom>
              <a:solidFill>
                <a:srgbClr val="00B294"/>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8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C# / VB</a:t>
                </a:r>
              </a:p>
            </p:txBody>
          </p:sp>
          <p:sp>
            <p:nvSpPr>
              <p:cNvPr id="29" name="Rectangle 28"/>
              <p:cNvSpPr/>
              <p:nvPr/>
            </p:nvSpPr>
            <p:spPr bwMode="auto">
              <a:xfrm>
                <a:off x="270634" y="3057705"/>
                <a:ext cx="3670088" cy="1771212"/>
              </a:xfrm>
              <a:prstGeom prst="rect">
                <a:avLst/>
              </a:prstGeom>
              <a:solidFill>
                <a:srgbClr val="00B294"/>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8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C / C++</a:t>
                </a:r>
              </a:p>
            </p:txBody>
          </p:sp>
          <p:sp>
            <p:nvSpPr>
              <p:cNvPr id="4" name="Rectangle 3"/>
              <p:cNvSpPr/>
              <p:nvPr/>
            </p:nvSpPr>
            <p:spPr bwMode="auto">
              <a:xfrm>
                <a:off x="2195108" y="3019665"/>
                <a:ext cx="3595963" cy="908145"/>
              </a:xfrm>
              <a:prstGeom prst="rect">
                <a:avLst/>
              </a:prstGeom>
              <a:solidFill>
                <a:srgbClr val="008372"/>
              </a:solidFill>
              <a:ln w="76200">
                <a:solidFill>
                  <a:srgbClr val="0072C6"/>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XAML</a:t>
                </a:r>
              </a:p>
            </p:txBody>
          </p:sp>
        </p:grpSp>
        <p:grpSp>
          <p:nvGrpSpPr>
            <p:cNvPr id="7" name="Group 6"/>
            <p:cNvGrpSpPr/>
            <p:nvPr/>
          </p:nvGrpSpPr>
          <p:grpSpPr>
            <a:xfrm>
              <a:off x="269815" y="2486962"/>
              <a:ext cx="11896388" cy="222711"/>
              <a:chOff x="269815" y="2512362"/>
              <a:chExt cx="11896388" cy="222711"/>
            </a:xfrm>
          </p:grpSpPr>
          <p:cxnSp>
            <p:nvCxnSpPr>
              <p:cNvPr id="32" name="Straight Connector 31"/>
              <p:cNvCxnSpPr/>
              <p:nvPr/>
            </p:nvCxnSpPr>
            <p:spPr>
              <a:xfrm>
                <a:off x="269815" y="2512362"/>
                <a:ext cx="0" cy="222711"/>
              </a:xfrm>
              <a:prstGeom prst="line">
                <a:avLst/>
              </a:prstGeom>
              <a:ln w="254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166203" y="2512362"/>
                <a:ext cx="0" cy="222711"/>
              </a:xfrm>
              <a:prstGeom prst="line">
                <a:avLst/>
              </a:prstGeom>
              <a:ln w="25400">
                <a:solidFill>
                  <a:srgbClr val="0072C6"/>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74635" y="5520833"/>
              <a:ext cx="11882380" cy="548640"/>
              <a:chOff x="274636" y="5520833"/>
              <a:chExt cx="9052244" cy="548640"/>
            </a:xfrm>
          </p:grpSpPr>
          <p:sp>
            <p:nvSpPr>
              <p:cNvPr id="35" name="Rectangle 34"/>
              <p:cNvSpPr/>
              <p:nvPr/>
            </p:nvSpPr>
            <p:spPr bwMode="auto">
              <a:xfrm>
                <a:off x="274636" y="5520833"/>
                <a:ext cx="4493128" cy="548640"/>
              </a:xfrm>
              <a:prstGeom prst="rect">
                <a:avLst/>
              </a:prstGeom>
              <a:solidFill>
                <a:srgbClr val="002050"/>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Input, Interaction, &amp; Manipulation</a:t>
                </a:r>
              </a:p>
            </p:txBody>
          </p:sp>
          <p:sp>
            <p:nvSpPr>
              <p:cNvPr id="36" name="Rectangle 35"/>
              <p:cNvSpPr/>
              <p:nvPr/>
            </p:nvSpPr>
            <p:spPr bwMode="auto">
              <a:xfrm>
                <a:off x="4833752" y="5520833"/>
                <a:ext cx="4493128" cy="548640"/>
              </a:xfrm>
              <a:prstGeom prst="rect">
                <a:avLst/>
              </a:prstGeom>
              <a:solidFill>
                <a:srgbClr val="002050"/>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DirectX, Media, &amp; Composition</a:t>
                </a:r>
              </a:p>
            </p:txBody>
          </p:sp>
        </p:grpSp>
        <p:sp>
          <p:nvSpPr>
            <p:cNvPr id="38" name="Rectangle 37"/>
            <p:cNvSpPr/>
            <p:nvPr/>
          </p:nvSpPr>
          <p:spPr bwMode="auto">
            <a:xfrm>
              <a:off x="269814" y="6148670"/>
              <a:ext cx="11887200" cy="548640"/>
            </a:xfrm>
            <a:prstGeom prst="rect">
              <a:avLst/>
            </a:prstGeom>
            <a:solidFill>
              <a:srgbClr val="00B0F0"/>
            </a:solidFill>
            <a:ln>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Windows Kernel Services</a:t>
              </a:r>
            </a:p>
          </p:txBody>
        </p:sp>
      </p:grpSp>
      <p:sp>
        <p:nvSpPr>
          <p:cNvPr id="22" name="Title 2"/>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400">
                <a:gradFill>
                  <a:gsLst>
                    <a:gs pos="1250">
                      <a:srgbClr val="FFFFFF"/>
                    </a:gs>
                    <a:gs pos="100000">
                      <a:srgbClr val="FFFFFF"/>
                    </a:gs>
                  </a:gsLst>
                  <a:lin ang="5400000" scaled="0"/>
                </a:gradFill>
              </a:rPr>
              <a:t>A common, familiar programming model for universal Windows apps</a:t>
            </a:r>
          </a:p>
        </p:txBody>
      </p:sp>
    </p:spTree>
    <p:extLst>
      <p:ext uri="{BB962C8B-B14F-4D97-AF65-F5344CB8AC3E}">
        <p14:creationId xmlns:p14="http://schemas.microsoft.com/office/powerpoint/2010/main" val="389486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42" presetClass="path" presetSubtype="0" decel="100000" fill="hold" nodeType="withEffect">
                                  <p:stCondLst>
                                    <p:cond delay="1000"/>
                                  </p:stCondLst>
                                  <p:childTnLst>
                                    <p:animMotion origin="layout" path="M -0.00038 0.05584 L 0 -2.25601E-6 " pathEditMode="relative" rAng="0" ptsTypes="AA">
                                      <p:cBhvr>
                                        <p:cTn id="9" dur="600" fill="hold"/>
                                        <p:tgtEl>
                                          <p:spTgt spid="39"/>
                                        </p:tgtEl>
                                        <p:attrNameLst>
                                          <p:attrName>ppt_x</p:attrName>
                                          <p:attrName>ppt_y</p:attrName>
                                        </p:attrNameLst>
                                      </p:cBhvr>
                                      <p:rCtr x="13" y="-2792"/>
                                    </p:animMotion>
                                  </p:childTnLst>
                                </p:cTn>
                              </p:par>
                              <p:par>
                                <p:cTn id="10" presetID="10"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0"/>
                                  </p:stCondLst>
                                  <p:childTnLst>
                                    <p:animMotion origin="layout" path="M 0.04327 2.46482E-6 L 0 2.46482E-6 " pathEditMode="relative" rAng="0" ptsTypes="AA">
                                      <p:cBhvr>
                                        <p:cTn id="14" dur="800" fill="hold"/>
                                        <p:tgtEl>
                                          <p:spTgt spid="22"/>
                                        </p:tgtEl>
                                        <p:attrNameLst>
                                          <p:attrName>ppt_x</p:attrName>
                                          <p:attrName>ppt_y</p:attrName>
                                        </p:attrNameLst>
                                      </p:cBhvr>
                                      <p:rCtr x="-21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36" y="1394165"/>
            <a:ext cx="2998264" cy="4994070"/>
          </a:xfrm>
          <a:prstGeom prst="rect">
            <a:avLst/>
          </a:prstGeom>
        </p:spPr>
      </p:pic>
      <p:pic>
        <p:nvPicPr>
          <p:cNvPr id="3" name="Picture 2"/>
          <p:cNvPicPr>
            <a:picLocks noChangeAspect="1"/>
          </p:cNvPicPr>
          <p:nvPr/>
        </p:nvPicPr>
        <p:blipFill>
          <a:blip r:embed="rId5"/>
          <a:stretch>
            <a:fillRect/>
          </a:stretch>
        </p:blipFill>
        <p:spPr>
          <a:xfrm>
            <a:off x="9089707" y="1393298"/>
            <a:ext cx="2996730" cy="499780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4515" y="1393297"/>
            <a:ext cx="3004394" cy="5007324"/>
          </a:xfrm>
          <a:prstGeom prst="rect">
            <a:avLst/>
          </a:prstGeom>
        </p:spPr>
      </p:pic>
      <p:sp>
        <p:nvSpPr>
          <p:cNvPr id="2" name="Title 1"/>
          <p:cNvSpPr>
            <a:spLocks noGrp="1"/>
          </p:cNvSpPr>
          <p:nvPr>
            <p:ph type="title"/>
          </p:nvPr>
        </p:nvSpPr>
        <p:spPr/>
        <p:txBody>
          <a:bodyPr/>
          <a:lstStyle/>
          <a:p>
            <a:r>
              <a:rPr lang="en-US" dirty="0" smtClean="0"/>
              <a:t>Custom Tiles</a:t>
            </a:r>
            <a:endParaRPr lang="en-US" dirty="0"/>
          </a:p>
        </p:txBody>
      </p:sp>
      <p:sp>
        <p:nvSpPr>
          <p:cNvPr id="5" name="Text Placeholder 4"/>
          <p:cNvSpPr>
            <a:spLocks noGrp="1"/>
          </p:cNvSpPr>
          <p:nvPr>
            <p:ph type="body" sz="quarter" idx="10"/>
          </p:nvPr>
        </p:nvSpPr>
        <p:spPr/>
        <p:txBody>
          <a:bodyPr/>
          <a:lstStyle/>
          <a:p>
            <a:endParaRPr lang="en-US"/>
          </a:p>
        </p:txBody>
      </p:sp>
      <p:grpSp>
        <p:nvGrpSpPr>
          <p:cNvPr id="7" name="Group 6"/>
          <p:cNvGrpSpPr/>
          <p:nvPr/>
        </p:nvGrpSpPr>
        <p:grpSpPr>
          <a:xfrm>
            <a:off x="0" y="6235084"/>
            <a:ext cx="12436475" cy="759441"/>
            <a:chOff x="0" y="6235084"/>
            <a:chExt cx="12436475" cy="759441"/>
          </a:xfrm>
        </p:grpSpPr>
        <p:sp>
          <p:nvSpPr>
            <p:cNvPr id="8" name="Rectangle 7"/>
            <p:cNvSpPr/>
            <p:nvPr/>
          </p:nvSpPr>
          <p:spPr bwMode="auto">
            <a:xfrm>
              <a:off x="0" y="6235084"/>
              <a:ext cx="12436475" cy="759441"/>
            </a:xfrm>
            <a:prstGeom prst="rect">
              <a:avLst/>
            </a:prstGeom>
            <a:solidFill>
              <a:srgbClr val="FF8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p:nvSpPr>
          <p:spPr>
            <a:xfrm>
              <a:off x="0" y="6331871"/>
              <a:ext cx="12436475" cy="572464"/>
            </a:xfrm>
            <a:prstGeom prst="rect">
              <a:avLst/>
            </a:prstGeom>
            <a:noFill/>
          </p:spPr>
          <p:txBody>
            <a:bodyPr wrap="square" lIns="182880" tIns="146304" rIns="182880" bIns="146304" rtlCol="0" anchor="ctr">
              <a:spAutoFit/>
            </a:bodyPr>
            <a:lstStyle/>
            <a:p>
              <a:pPr>
                <a:lnSpc>
                  <a:spcPct val="90000"/>
                </a:lnSpc>
                <a:spcAft>
                  <a:spcPts val="600"/>
                </a:spcAft>
              </a:pPr>
              <a:r>
                <a:rPr lang="en-US" sz="2000" b="1" dirty="0" smtClean="0">
                  <a:solidFill>
                    <a:srgbClr val="FFFFFF"/>
                  </a:solidFill>
                </a:rPr>
                <a:t>2-253: Getting your app tapped (Matt Hidinger)</a:t>
              </a:r>
            </a:p>
          </p:txBody>
        </p:sp>
      </p:grpSp>
      <p:sp>
        <p:nvSpPr>
          <p:cNvPr id="10" name="Rectangle 9"/>
          <p:cNvSpPr/>
          <p:nvPr/>
        </p:nvSpPr>
        <p:spPr bwMode="auto">
          <a:xfrm>
            <a:off x="0" y="2761727"/>
            <a:ext cx="12436475" cy="2403999"/>
          </a:xfrm>
          <a:prstGeom prst="rect">
            <a:avLst/>
          </a:prstGeom>
          <a:solidFill>
            <a:srgbClr val="0072C6">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854556" y="3317395"/>
            <a:ext cx="10728733" cy="1126462"/>
          </a:xfrm>
          <a:prstGeom prst="rect">
            <a:avLst/>
          </a:prstGeom>
          <a:noFill/>
        </p:spPr>
        <p:txBody>
          <a:bodyPr wrap="square" lIns="182880" tIns="146304" rIns="182880" bIns="146304" rtlCol="0">
            <a:spAutoFit/>
          </a:bodyPr>
          <a:lstStyle/>
          <a:p>
            <a:pPr algn="ctr">
              <a:lnSpc>
                <a:spcPct val="90000"/>
              </a:lnSpc>
              <a:spcAft>
                <a:spcPts val="600"/>
              </a:spcAft>
            </a:pPr>
            <a:r>
              <a:rPr lang="en-US" sz="6000" dirty="0" err="1">
                <a:gradFill>
                  <a:gsLst>
                    <a:gs pos="2917">
                      <a:srgbClr val="FFFFFF"/>
                    </a:gs>
                    <a:gs pos="30000">
                      <a:srgbClr val="FFFFFF"/>
                    </a:gs>
                  </a:gsLst>
                  <a:lin ang="5400000" scaled="0"/>
                </a:gradFill>
                <a:latin typeface="Segoe UI Light"/>
              </a:rPr>
              <a:t>XamlRenderingBackgroundTask</a:t>
            </a:r>
            <a:endParaRPr lang="en-US" sz="7200" dirty="0" smtClean="0">
              <a:gradFill>
                <a:gsLst>
                  <a:gs pos="2917">
                    <a:srgbClr val="FFFFFF"/>
                  </a:gs>
                  <a:gs pos="30000">
                    <a:srgbClr val="FFFFFF"/>
                  </a:gs>
                </a:gsLst>
                <a:lin ang="5400000" scaled="0"/>
              </a:gradFill>
              <a:latin typeface="Segoe UI Light"/>
            </a:endParaRPr>
          </a:p>
        </p:txBody>
      </p:sp>
      <p:sp>
        <p:nvSpPr>
          <p:cNvPr id="12" name="Universal app icon"/>
          <p:cNvSpPr>
            <a:spLocks noEditPoints="1"/>
          </p:cNvSpPr>
          <p:nvPr>
            <p:custDataLst>
              <p:custData r:id="rId1"/>
            </p:custDataLst>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861944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1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decel="10000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0"/>
                                  </p:stCondLst>
                                  <p:childTnLst>
                                    <p:animMotion origin="layout" path="M -0.03944 -0.00046 L 0 1.8611E-6 " pathEditMode="relative" rAng="0" ptsTypes="AA">
                                      <p:cBhvr>
                                        <p:cTn id="24" dur="500" fill="hold"/>
                                        <p:tgtEl>
                                          <p:spTgt spid="11"/>
                                        </p:tgtEl>
                                        <p:attrNameLst>
                                          <p:attrName>ppt_x</p:attrName>
                                          <p:attrName>ppt_y</p:attrName>
                                        </p:attrNameLst>
                                      </p:cBhvr>
                                      <p:rCtr x="1966" y="23"/>
                                    </p:animMotion>
                                  </p:childTnLst>
                                </p:cTn>
                              </p:par>
                              <p:par>
                                <p:cTn id="25" presetID="2" presetClass="exit" presetSubtype="2" accel="100000" fill="hold" grpId="2" nodeType="withEffect">
                                  <p:stCondLst>
                                    <p:cond delay="0"/>
                                  </p:stCondLst>
                                  <p:childTnLst>
                                    <p:anim calcmode="lin" valueType="num">
                                      <p:cBhvr additive="base">
                                        <p:cTn id="26" dur="500"/>
                                        <p:tgtEl>
                                          <p:spTgt spid="11"/>
                                        </p:tgtEl>
                                        <p:attrNameLst>
                                          <p:attrName>ppt_x</p:attrName>
                                        </p:attrNameLst>
                                      </p:cBhvr>
                                      <p:tavLst>
                                        <p:tav tm="0">
                                          <p:val>
                                            <p:strVal val="ppt_x"/>
                                          </p:val>
                                        </p:tav>
                                        <p:tav tm="100000">
                                          <p:val>
                                            <p:strVal val="1+ppt_w/2"/>
                                          </p:val>
                                        </p:tav>
                                      </p:tavLst>
                                    </p:anim>
                                    <p:anim calcmode="lin" valueType="num">
                                      <p:cBhvr additive="base">
                                        <p:cTn id="27" dur="500"/>
                                        <p:tgtEl>
                                          <p:spTgt spid="11"/>
                                        </p:tgtEl>
                                        <p:attrNameLst>
                                          <p:attrName>ppt_y</p:attrName>
                                        </p:attrNameLst>
                                      </p:cBhvr>
                                      <p:tavLst>
                                        <p:tav tm="0">
                                          <p:val>
                                            <p:strVal val="ppt_y"/>
                                          </p:val>
                                        </p:tav>
                                        <p:tav tm="100000">
                                          <p:val>
                                            <p:strVal val="ppt_y"/>
                                          </p:val>
                                        </p:tav>
                                      </p:tavLst>
                                    </p:anim>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1" grpId="1"/>
      <p:bldP spid="11"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ChangeAspect="1"/>
          </p:cNvSpPr>
          <p:nvPr/>
        </p:nvSpPr>
        <p:spPr>
          <a:xfrm>
            <a:off x="2103482" y="1302728"/>
            <a:ext cx="8113649" cy="4569756"/>
          </a:xfrm>
          <a:prstGeom prst="rect">
            <a:avLst/>
          </a:prstGeom>
          <a:solidFill>
            <a:schemeClr val="tx1">
              <a:lumMod val="50000"/>
            </a:scheme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r"/>
            <a:r>
              <a:rPr lang="en-US" sz="5507" dirty="0">
                <a:solidFill>
                  <a:srgbClr val="FFFFFF"/>
                </a:solidFill>
              </a:rPr>
              <a:t>2560 x 1440</a:t>
            </a:r>
          </a:p>
        </p:txBody>
      </p:sp>
      <p:sp>
        <p:nvSpPr>
          <p:cNvPr id="15" name="Rectangle 14"/>
          <p:cNvSpPr>
            <a:spLocks noChangeAspect="1"/>
          </p:cNvSpPr>
          <p:nvPr/>
        </p:nvSpPr>
        <p:spPr>
          <a:xfrm>
            <a:off x="2103482" y="1302728"/>
            <a:ext cx="6061922" cy="3450632"/>
          </a:xfrm>
          <a:prstGeom prst="rect">
            <a:avLst/>
          </a:prstGeom>
          <a:solidFill>
            <a:schemeClr val="tx1">
              <a:lumMod val="75000"/>
            </a:scheme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r"/>
            <a:r>
              <a:rPr lang="en-US" sz="4080" dirty="0">
                <a:solidFill>
                  <a:srgbClr val="FFFFFF"/>
                </a:solidFill>
              </a:rPr>
              <a:t>1920 x 1080</a:t>
            </a:r>
          </a:p>
        </p:txBody>
      </p:sp>
      <p:sp>
        <p:nvSpPr>
          <p:cNvPr id="13" name="Rectangle 12"/>
          <p:cNvSpPr>
            <a:spLocks noChangeAspect="1"/>
          </p:cNvSpPr>
          <p:nvPr/>
        </p:nvSpPr>
        <p:spPr>
          <a:xfrm>
            <a:off x="2103482" y="1302728"/>
            <a:ext cx="4289975" cy="2392487"/>
          </a:xfrm>
          <a:prstGeom prst="rect">
            <a:avLst/>
          </a:prstGeom>
          <a:solidFill>
            <a:schemeClr val="tx1">
              <a:lumMod val="60000"/>
              <a:lumOff val="40000"/>
            </a:scheme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r"/>
            <a:r>
              <a:rPr lang="en-US" sz="3264" dirty="0">
                <a:solidFill>
                  <a:srgbClr val="FFFFFF"/>
                </a:solidFill>
              </a:rPr>
              <a:t>1366 x 768</a:t>
            </a:r>
          </a:p>
        </p:txBody>
      </p:sp>
      <p:sp>
        <p:nvSpPr>
          <p:cNvPr id="12" name="Rectangle 11"/>
          <p:cNvSpPr>
            <a:spLocks noChangeAspect="1"/>
          </p:cNvSpPr>
          <p:nvPr/>
        </p:nvSpPr>
        <p:spPr>
          <a:xfrm>
            <a:off x="2103482" y="1302727"/>
            <a:ext cx="1481192" cy="2518029"/>
          </a:xfrm>
          <a:prstGeom prst="rect">
            <a:avLst/>
          </a:prstGeom>
          <a:solidFill>
            <a:schemeClr val="bg1">
              <a:lumMod val="75000"/>
            </a:scheme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sz="1836" dirty="0">
                <a:solidFill>
                  <a:srgbClr val="404040"/>
                </a:solidFill>
              </a:rPr>
              <a:t>450 x 800</a:t>
            </a:r>
          </a:p>
        </p:txBody>
      </p:sp>
      <p:sp>
        <p:nvSpPr>
          <p:cNvPr id="4" name="TextBox 3"/>
          <p:cNvSpPr txBox="1"/>
          <p:nvPr/>
        </p:nvSpPr>
        <p:spPr>
          <a:xfrm>
            <a:off x="9387232" y="5872484"/>
            <a:ext cx="930593" cy="382308"/>
          </a:xfrm>
          <a:prstGeom prst="rect">
            <a:avLst/>
          </a:prstGeom>
          <a:noFill/>
        </p:spPr>
        <p:txBody>
          <a:bodyPr wrap="none" rtlCol="0">
            <a:spAutoFit/>
          </a:bodyPr>
          <a:lstStyle/>
          <a:p>
            <a:pPr algn="r"/>
            <a:r>
              <a:rPr lang="en-US" sz="1836" i="1" dirty="0">
                <a:solidFill>
                  <a:srgbClr val="FFFFFF">
                    <a:lumMod val="65000"/>
                  </a:srgbClr>
                </a:solidFill>
                <a:latin typeface="Segoe UI Light"/>
              </a:rPr>
              <a:t>to scale</a:t>
            </a:r>
          </a:p>
        </p:txBody>
      </p:sp>
      <p:sp>
        <p:nvSpPr>
          <p:cNvPr id="2" name="Title 1"/>
          <p:cNvSpPr>
            <a:spLocks noGrp="1"/>
          </p:cNvSpPr>
          <p:nvPr>
            <p:ph type="title"/>
          </p:nvPr>
        </p:nvSpPr>
        <p:spPr/>
        <p:txBody>
          <a:bodyPr/>
          <a:lstStyle/>
          <a:p>
            <a:r>
              <a:rPr lang="en-US" dirty="0" smtClean="0">
                <a:solidFill>
                  <a:schemeClr val="tx1"/>
                </a:solidFill>
              </a:rPr>
              <a:t>Scale Factors and Effective Resolution</a:t>
            </a:r>
            <a:endParaRPr lang="en-US" dirty="0">
              <a:solidFill>
                <a:schemeClr val="tx1"/>
              </a:solidFill>
            </a:endParaRPr>
          </a:p>
        </p:txBody>
      </p:sp>
      <p:sp>
        <p:nvSpPr>
          <p:cNvPr id="18" name="Rectangle 17"/>
          <p:cNvSpPr>
            <a:spLocks noChangeAspect="1"/>
          </p:cNvSpPr>
          <p:nvPr/>
        </p:nvSpPr>
        <p:spPr>
          <a:xfrm>
            <a:off x="2103482" y="1302726"/>
            <a:ext cx="1261756" cy="2144988"/>
          </a:xfrm>
          <a:prstGeom prst="rect">
            <a:avLst/>
          </a:prstGeom>
          <a:solidFill>
            <a:schemeClr val="bg1">
              <a:lumMod val="95000"/>
            </a:scheme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36" dirty="0">
                <a:solidFill>
                  <a:srgbClr val="404040"/>
                </a:solidFill>
              </a:rPr>
              <a:t>384 x 683</a:t>
            </a:r>
          </a:p>
        </p:txBody>
      </p:sp>
      <p:grpSp>
        <p:nvGrpSpPr>
          <p:cNvPr id="17" name="Group 16"/>
          <p:cNvGrpSpPr/>
          <p:nvPr/>
        </p:nvGrpSpPr>
        <p:grpSpPr>
          <a:xfrm>
            <a:off x="0" y="6235084"/>
            <a:ext cx="12436475" cy="759441"/>
            <a:chOff x="0" y="6235084"/>
            <a:chExt cx="12436475" cy="759441"/>
          </a:xfrm>
        </p:grpSpPr>
        <p:sp>
          <p:nvSpPr>
            <p:cNvPr id="19" name="Rectangle 18"/>
            <p:cNvSpPr/>
            <p:nvPr/>
          </p:nvSpPr>
          <p:spPr bwMode="auto">
            <a:xfrm>
              <a:off x="0" y="6235084"/>
              <a:ext cx="12436475" cy="759441"/>
            </a:xfrm>
            <a:prstGeom prst="rect">
              <a:avLst/>
            </a:prstGeom>
            <a:solidFill>
              <a:srgbClr val="FF8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0" y="6331871"/>
              <a:ext cx="12436475" cy="572464"/>
            </a:xfrm>
            <a:prstGeom prst="rect">
              <a:avLst/>
            </a:prstGeom>
            <a:noFill/>
          </p:spPr>
          <p:txBody>
            <a:bodyPr wrap="square" lIns="182880" tIns="146304" rIns="182880" bIns="146304" rtlCol="0" anchor="ctr">
              <a:spAutoFit/>
            </a:bodyPr>
            <a:lstStyle/>
            <a:p>
              <a:pPr>
                <a:lnSpc>
                  <a:spcPct val="90000"/>
                </a:lnSpc>
                <a:spcAft>
                  <a:spcPts val="600"/>
                </a:spcAft>
              </a:pPr>
              <a:r>
                <a:rPr lang="en-US" sz="2000" b="1" dirty="0" smtClean="0">
                  <a:solidFill>
                    <a:srgbClr val="FFFFFF"/>
                  </a:solidFill>
                </a:rPr>
                <a:t>3-541: From 4 to 40 inches (Peter Torr)</a:t>
              </a:r>
            </a:p>
          </p:txBody>
        </p:sp>
      </p:grpSp>
    </p:spTree>
    <p:extLst>
      <p:ext uri="{BB962C8B-B14F-4D97-AF65-F5344CB8AC3E}">
        <p14:creationId xmlns:p14="http://schemas.microsoft.com/office/powerpoint/2010/main" val="42082319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3" grpId="0" animBg="1"/>
      <p:bldP spid="12" grpId="0" animBg="1"/>
      <p:bldP spid="4" grpId="0"/>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988784"/>
          </a:xfrm>
        </p:spPr>
        <p:txBody>
          <a:bodyPr/>
          <a:lstStyle/>
          <a:p>
            <a:r>
              <a:rPr lang="en-US" dirty="0" smtClean="0"/>
              <a:t>Accent Color</a:t>
            </a:r>
          </a:p>
          <a:p>
            <a:pPr lvl="1"/>
            <a:r>
              <a:rPr lang="en-US" dirty="0" err="1" smtClean="0"/>
              <a:t>SystemColorControlAccentColor</a:t>
            </a:r>
            <a:r>
              <a:rPr lang="en-US" dirty="0" smtClean="0"/>
              <a:t>/Brush</a:t>
            </a:r>
          </a:p>
          <a:p>
            <a:r>
              <a:rPr lang="en-US" dirty="0" smtClean="0"/>
              <a:t>Text Styling</a:t>
            </a:r>
          </a:p>
          <a:p>
            <a:pPr lvl="1"/>
            <a:r>
              <a:rPr lang="en-US" dirty="0" err="1" smtClean="0"/>
              <a:t>PhoneText</a:t>
            </a:r>
            <a:r>
              <a:rPr lang="en-US" dirty="0" smtClean="0"/>
              <a:t>*</a:t>
            </a:r>
          </a:p>
          <a:p>
            <a:r>
              <a:rPr lang="en-US" dirty="0" smtClean="0"/>
              <a:t>Focus visuals</a:t>
            </a:r>
          </a:p>
          <a:p>
            <a:pPr lvl="1"/>
            <a:r>
              <a:rPr lang="en-US" dirty="0" smtClean="0"/>
              <a:t>Do not exist on mobile</a:t>
            </a:r>
          </a:p>
          <a:p>
            <a:r>
              <a:rPr lang="en-US" dirty="0" smtClean="0"/>
              <a:t>Theme overrides and High Contrast – same!</a:t>
            </a:r>
            <a:endParaRPr lang="en-US" dirty="0"/>
          </a:p>
        </p:txBody>
      </p:sp>
      <p:sp>
        <p:nvSpPr>
          <p:cNvPr id="3" name="Title 2"/>
          <p:cNvSpPr>
            <a:spLocks noGrp="1"/>
          </p:cNvSpPr>
          <p:nvPr>
            <p:ph type="title"/>
          </p:nvPr>
        </p:nvSpPr>
        <p:spPr/>
        <p:txBody>
          <a:bodyPr/>
          <a:lstStyle/>
          <a:p>
            <a:r>
              <a:rPr lang="en-US" dirty="0" smtClean="0"/>
              <a:t>Styling and Theming</a:t>
            </a:r>
            <a:endParaRPr lang="en-US" dirty="0"/>
          </a:p>
        </p:txBody>
      </p:sp>
      <p:sp>
        <p:nvSpPr>
          <p:cNvPr id="4" name="Universal app icon"/>
          <p:cNvSpPr>
            <a:spLocks noEditPoints="1"/>
          </p:cNvSpPr>
          <p:nvPr>
            <p:custDataLst>
              <p:custData r:id="rId1"/>
            </p:custDataLst>
          </p:nvPr>
        </p:nvSpPr>
        <p:spPr bwMode="auto">
          <a:xfrm>
            <a:off x="11429836" y="395597"/>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FFFF00"/>
          </a:solidFill>
          <a:ln>
            <a:solidFill>
              <a:schemeClr val="bg1">
                <a:lumMod val="75000"/>
              </a:schemeClr>
            </a:solid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349858049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853363"/>
          </a:xfrm>
        </p:spPr>
        <p:txBody>
          <a:bodyPr/>
          <a:lstStyle/>
          <a:p>
            <a:r>
              <a:rPr lang="en-US" dirty="0" smtClean="0"/>
              <a:t>Control Developers</a:t>
            </a:r>
          </a:p>
          <a:p>
            <a:pPr lvl="1"/>
            <a:r>
              <a:rPr lang="en-US" dirty="0" smtClean="0"/>
              <a:t>Needing 2 SDKs, what approach should you take</a:t>
            </a:r>
          </a:p>
          <a:p>
            <a:pPr lvl="1"/>
            <a:r>
              <a:rPr lang="en-US" dirty="0" smtClean="0"/>
              <a:t>How to think about ‘adaptive’ in your own controls</a:t>
            </a:r>
          </a:p>
          <a:p>
            <a:pPr lvl="1"/>
            <a:r>
              <a:rPr lang="en-US" b="1" dirty="0" smtClean="0"/>
              <a:t>3-591: Using Visual Studio to build XAML universal apps (Navit Saxena)</a:t>
            </a:r>
          </a:p>
          <a:p>
            <a:r>
              <a:rPr lang="en-US" dirty="0" smtClean="0"/>
              <a:t>Interaction</a:t>
            </a:r>
            <a:r>
              <a:rPr lang="en-US" baseline="0" dirty="0" smtClean="0"/>
              <a:t> areas with shell (share/settings)</a:t>
            </a:r>
          </a:p>
          <a:p>
            <a:pPr lvl="1"/>
            <a:r>
              <a:rPr lang="en-US" dirty="0" smtClean="0"/>
              <a:t>File pickers (Continuation Model)</a:t>
            </a:r>
          </a:p>
          <a:p>
            <a:pPr lvl="1"/>
            <a:r>
              <a:rPr lang="en-US" dirty="0" smtClean="0"/>
              <a:t>Share – entry point differences</a:t>
            </a:r>
          </a:p>
          <a:p>
            <a:pPr lvl="1"/>
            <a:r>
              <a:rPr lang="en-US" dirty="0" smtClean="0"/>
              <a:t>Settings – entry point differences, no </a:t>
            </a:r>
            <a:r>
              <a:rPr lang="en-US" dirty="0" err="1" smtClean="0"/>
              <a:t>SettingsFlyout</a:t>
            </a:r>
            <a:r>
              <a:rPr lang="en-US" dirty="0" smtClean="0"/>
              <a:t> on Phone</a:t>
            </a:r>
            <a:endParaRPr lang="en-US" dirty="0"/>
          </a:p>
        </p:txBody>
      </p:sp>
      <p:sp>
        <p:nvSpPr>
          <p:cNvPr id="3" name="Title 2"/>
          <p:cNvSpPr>
            <a:spLocks noGrp="1"/>
          </p:cNvSpPr>
          <p:nvPr>
            <p:ph type="title"/>
          </p:nvPr>
        </p:nvSpPr>
        <p:spPr/>
        <p:txBody>
          <a:bodyPr/>
          <a:lstStyle/>
          <a:p>
            <a:r>
              <a:rPr lang="en-US" dirty="0" smtClean="0"/>
              <a:t>Other UI areas for XAML Developers</a:t>
            </a:r>
            <a:endParaRPr lang="en-US" dirty="0"/>
          </a:p>
        </p:txBody>
      </p:sp>
    </p:spTree>
    <p:extLst>
      <p:ext uri="{BB962C8B-B14F-4D97-AF65-F5344CB8AC3E}">
        <p14:creationId xmlns:p14="http://schemas.microsoft.com/office/powerpoint/2010/main" val="424119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6426375"/>
          </a:xfrm>
        </p:spPr>
        <p:txBody>
          <a:bodyPr/>
          <a:lstStyle/>
          <a:p>
            <a:r>
              <a:rPr lang="en-US" sz="3200" dirty="0" smtClean="0"/>
              <a:t>http://dev.windows.com</a:t>
            </a:r>
          </a:p>
          <a:p>
            <a:r>
              <a:rPr lang="en-US" sz="3200" dirty="0"/>
              <a:t>2-516: Building great UI in XAML (Shawn Oster)</a:t>
            </a:r>
          </a:p>
          <a:p>
            <a:r>
              <a:rPr lang="en-US" sz="3200" dirty="0"/>
              <a:t>2-537: Navigation Model for Windows XAML Apps (Robert Karman)</a:t>
            </a:r>
          </a:p>
          <a:p>
            <a:r>
              <a:rPr lang="en-US" sz="3200" dirty="0" smtClean="0"/>
              <a:t>X-XXX: Windows Desktop Development (Panel Q&amp;A)</a:t>
            </a:r>
          </a:p>
          <a:p>
            <a:r>
              <a:rPr lang="en-US" sz="3200" dirty="0" smtClean="0"/>
              <a:t>2-553</a:t>
            </a:r>
            <a:r>
              <a:rPr lang="en-US" sz="3200" dirty="0"/>
              <a:t>: XAML Platform Leadership (Panel Q&amp;A)</a:t>
            </a:r>
          </a:p>
          <a:p>
            <a:r>
              <a:rPr lang="en-US" sz="3200" dirty="0"/>
              <a:t>3-591: Using Visual Studio to build XAML universal apps (Navit Saxena)</a:t>
            </a:r>
          </a:p>
          <a:p>
            <a:r>
              <a:rPr lang="en-US" sz="3200" dirty="0" smtClean="0"/>
              <a:t>2-550: Windows Runtime for Windows Phone Developers (Jerry Nixon &amp; Doug Holland)</a:t>
            </a:r>
          </a:p>
          <a:p>
            <a:r>
              <a:rPr lang="en-US" sz="3200" dirty="0" smtClean="0"/>
              <a:t>3-545: Quality &amp; Performance for XAML apps (Stefan Wick)</a:t>
            </a:r>
          </a:p>
          <a:p>
            <a:endParaRPr lang="en-US" dirty="0" smtClean="0"/>
          </a:p>
        </p:txBody>
      </p:sp>
      <p:sp>
        <p:nvSpPr>
          <p:cNvPr id="2" name="Title 1"/>
          <p:cNvSpPr>
            <a:spLocks noGrp="1"/>
          </p:cNvSpPr>
          <p:nvPr>
            <p:ph type="title"/>
          </p:nvPr>
        </p:nvSpPr>
        <p:spPr/>
        <p:txBody>
          <a:bodyPr/>
          <a:lstStyle/>
          <a:p>
            <a:r>
              <a:rPr lang="en-US" dirty="0" smtClean="0"/>
              <a:t>Resources and Sessions</a:t>
            </a:r>
            <a:endParaRPr lang="en-US" dirty="0"/>
          </a:p>
        </p:txBody>
      </p:sp>
    </p:spTree>
    <p:extLst>
      <p:ext uri="{BB962C8B-B14F-4D97-AF65-F5344CB8AC3E}">
        <p14:creationId xmlns:p14="http://schemas.microsoft.com/office/powerpoint/2010/main" val="134789708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smtClean="0"/>
              <a:t>Your feedback is critical to help us (me!) improve</a:t>
            </a:r>
          </a:p>
          <a:p>
            <a:r>
              <a:rPr lang="en-US" dirty="0">
                <a:hlinkClick r:id="rId2"/>
              </a:rPr>
              <a:t>http://www.buildwindows.com</a:t>
            </a:r>
            <a:r>
              <a:rPr lang="en-US" dirty="0" smtClean="0">
                <a:hlinkClick r:id="rId2"/>
              </a:rPr>
              <a:t>/</a:t>
            </a:r>
            <a:endParaRPr lang="en-US" dirty="0" smtClean="0"/>
          </a:p>
          <a:p>
            <a:endParaRPr lang="en-US" dirty="0"/>
          </a:p>
          <a:p>
            <a:r>
              <a:rPr lang="en-US" dirty="0" smtClean="0"/>
              <a:t>Get the app for your phone, tablet, laptop, or PC:</a:t>
            </a:r>
          </a:p>
          <a:p>
            <a:r>
              <a:rPr lang="en-US" dirty="0">
                <a:hlinkClick r:id="rId3"/>
              </a:rPr>
              <a:t>http://</a:t>
            </a:r>
            <a:r>
              <a:rPr lang="en-US" dirty="0" smtClean="0">
                <a:hlinkClick r:id="rId3"/>
              </a:rPr>
              <a:t>aka.ms/buildapp</a:t>
            </a:r>
            <a:endParaRPr lang="en-US" dirty="0" smtClean="0"/>
          </a:p>
        </p:txBody>
      </p:sp>
      <p:sp>
        <p:nvSpPr>
          <p:cNvPr id="6" name="Title 5"/>
          <p:cNvSpPr>
            <a:spLocks noGrp="1"/>
          </p:cNvSpPr>
          <p:nvPr>
            <p:ph type="title"/>
          </p:nvPr>
        </p:nvSpPr>
        <p:spPr/>
        <p:txBody>
          <a:bodyPr/>
          <a:lstStyle/>
          <a:p>
            <a:r>
              <a:rPr lang="en-US" dirty="0" smtClean="0"/>
              <a:t>Please fill out evaluation forms!</a:t>
            </a:r>
            <a:endParaRPr lang="en-US" dirty="0"/>
          </a:p>
        </p:txBody>
      </p:sp>
    </p:spTree>
    <p:extLst>
      <p:ext uri="{BB962C8B-B14F-4D97-AF65-F5344CB8AC3E}">
        <p14:creationId xmlns:p14="http://schemas.microsoft.com/office/powerpoint/2010/main" val="2793962308"/>
      </p:ext>
    </p:extLst>
  </p:cSld>
  <p:clrMapOvr>
    <a:masterClrMapping/>
  </p:clrMapOvr>
  <p:transition spd="slow">
    <p:push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
        <p:nvSpPr>
          <p:cNvPr id="4" name="Subtitle 2"/>
          <p:cNvSpPr txBox="1">
            <a:spLocks/>
          </p:cNvSpPr>
          <p:nvPr/>
        </p:nvSpPr>
        <p:spPr>
          <a:xfrm>
            <a:off x="7208837" y="449262"/>
            <a:ext cx="7315199" cy="914400"/>
          </a:xfrm>
          <a:prstGeom prst="rect">
            <a:avLst/>
          </a:prstGeom>
        </p:spPr>
        <p:txBody>
          <a:bodyPr/>
          <a:lst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gradFill>
                  <a:gsLst>
                    <a:gs pos="66981">
                      <a:srgbClr val="000000">
                        <a:lumMod val="75000"/>
                        <a:lumOff val="25000"/>
                      </a:srgbClr>
                    </a:gs>
                    <a:gs pos="0">
                      <a:srgbClr val="000000">
                        <a:lumMod val="75000"/>
                        <a:lumOff val="25000"/>
                      </a:srgbClr>
                    </a:gs>
                  </a:gsLst>
                  <a:lin ang="5400000" scaled="0"/>
                </a:gradFill>
              </a:rPr>
              <a:t>Tim Heuer</a:t>
            </a:r>
          </a:p>
          <a:p>
            <a:r>
              <a:rPr lang="en-US" dirty="0" smtClean="0">
                <a:gradFill>
                  <a:gsLst>
                    <a:gs pos="66981">
                      <a:srgbClr val="000000">
                        <a:lumMod val="75000"/>
                        <a:lumOff val="25000"/>
                      </a:srgbClr>
                    </a:gs>
                    <a:gs pos="0">
                      <a:srgbClr val="000000">
                        <a:lumMod val="75000"/>
                        <a:lumOff val="25000"/>
                      </a:srgbClr>
                    </a:gs>
                  </a:gsLst>
                  <a:lin ang="5400000" scaled="0"/>
                </a:gradFill>
              </a:rPr>
              <a:t>Program Manager</a:t>
            </a:r>
          </a:p>
          <a:p>
            <a:r>
              <a:rPr lang="en-US" dirty="0" smtClean="0">
                <a:gradFill>
                  <a:gsLst>
                    <a:gs pos="66981">
                      <a:srgbClr val="000000">
                        <a:lumMod val="75000"/>
                        <a:lumOff val="25000"/>
                      </a:srgbClr>
                    </a:gs>
                    <a:gs pos="0">
                      <a:srgbClr val="000000">
                        <a:lumMod val="75000"/>
                        <a:lumOff val="25000"/>
                      </a:srgbClr>
                    </a:gs>
                  </a:gsLst>
                  <a:lin ang="5400000" scaled="0"/>
                </a:gradFill>
              </a:rPr>
              <a:t>timheuer@microsoft.com</a:t>
            </a:r>
          </a:p>
          <a:p>
            <a:r>
              <a:rPr lang="en-US" dirty="0" smtClean="0">
                <a:gradFill>
                  <a:gsLst>
                    <a:gs pos="66981">
                      <a:srgbClr val="000000">
                        <a:lumMod val="75000"/>
                        <a:lumOff val="25000"/>
                      </a:srgbClr>
                    </a:gs>
                    <a:gs pos="0">
                      <a:srgbClr val="000000">
                        <a:lumMod val="75000"/>
                        <a:lumOff val="25000"/>
                      </a:srgbClr>
                    </a:gs>
                  </a:gsLst>
                  <a:lin ang="5400000" scaled="0"/>
                </a:gradFill>
              </a:rPr>
              <a:t>     @timheuer</a:t>
            </a:r>
            <a:endParaRPr lang="en-US" dirty="0">
              <a:gradFill>
                <a:gsLst>
                  <a:gs pos="66981">
                    <a:srgbClr val="000000">
                      <a:lumMod val="75000"/>
                      <a:lumOff val="25000"/>
                    </a:srgbClr>
                  </a:gs>
                  <a:gs pos="0">
                    <a:srgbClr val="000000">
                      <a:lumMod val="75000"/>
                      <a:lumOff val="25000"/>
                    </a:srgbClr>
                  </a:gs>
                </a:gsLst>
                <a:lin ang="5400000" scaled="0"/>
              </a:gra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037" y="2594068"/>
            <a:ext cx="457200" cy="369794"/>
          </a:xfrm>
          <a:prstGeom prst="rect">
            <a:avLst/>
          </a:prstGeom>
        </p:spPr>
      </p:pic>
    </p:spTree>
    <p:extLst>
      <p:ext uri="{BB962C8B-B14F-4D97-AF65-F5344CB8AC3E}">
        <p14:creationId xmlns:p14="http://schemas.microsoft.com/office/powerpoint/2010/main" val="247056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6000">
                <a:gradFill>
                  <a:gsLst>
                    <a:gs pos="1087">
                      <a:srgbClr val="00188F"/>
                    </a:gs>
                    <a:gs pos="100000">
                      <a:srgbClr val="00188F"/>
                    </a:gs>
                  </a:gsLst>
                  <a:lin ang="5400000" scaled="0"/>
                </a:gradFill>
              </a:rPr>
              <a:t>Your Feedback is Important</a:t>
            </a:r>
          </a:p>
        </p:txBody>
      </p:sp>
      <p:sp>
        <p:nvSpPr>
          <p:cNvPr id="19" name="Text Placeholder 2"/>
          <p:cNvSpPr txBox="1">
            <a:spLocks/>
          </p:cNvSpPr>
          <p:nvPr/>
        </p:nvSpPr>
        <p:spPr>
          <a:xfrm>
            <a:off x="274638" y="1778483"/>
            <a:ext cx="11887200" cy="217598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rPr>
              <a:t>Fill out an evaluation of this session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and help shape future events. </a:t>
            </a:r>
          </a:p>
          <a:p>
            <a:pPr marL="0" indent="0">
              <a:lnSpc>
                <a:spcPct val="80000"/>
              </a:lnSpc>
              <a:spcBef>
                <a:spcPts val="2200"/>
              </a:spcBef>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latin typeface="Segoe UI"/>
              </a:rPr>
              <a:t>Scan the QR code </a:t>
            </a:r>
            <a:r>
              <a:rPr lang="en-US" sz="3600" dirty="0" smtClean="0">
                <a:gradFill>
                  <a:gsLst>
                    <a:gs pos="5435">
                      <a:srgbClr val="404040"/>
                    </a:gs>
                    <a:gs pos="100000">
                      <a:srgbClr val="404040"/>
                    </a:gs>
                  </a:gsLst>
                  <a:lin ang="5400000" scaled="0"/>
                </a:gradFill>
              </a:rPr>
              <a:t>to evaluate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this session on your mobile device. </a:t>
            </a:r>
          </a:p>
          <a:p>
            <a:pPr marL="0" indent="0">
              <a:spcBef>
                <a:spcPts val="1800"/>
              </a:spcBef>
              <a:buClr>
                <a:srgbClr val="404040"/>
              </a:buClr>
              <a:buFont typeface="Wingdings" panose="05000000000000000000" pitchFamily="2" charset="2"/>
              <a:buNone/>
            </a:pPr>
            <a:r>
              <a:rPr lang="en-US" sz="3200" dirty="0" smtClean="0">
                <a:gradFill>
                  <a:gsLst>
                    <a:gs pos="3261">
                      <a:srgbClr val="00188F"/>
                    </a:gs>
                    <a:gs pos="100000">
                      <a:srgbClr val="00188F"/>
                    </a:gs>
                  </a:gsLst>
                  <a:lin ang="5400000" scaled="0"/>
                </a:gradFill>
                <a:latin typeface="Segoe UI"/>
              </a:rPr>
              <a:t>You’ll also be entered into </a:t>
            </a:r>
            <a:br>
              <a:rPr lang="en-US" sz="3200" dirty="0" smtClean="0">
                <a:gradFill>
                  <a:gsLst>
                    <a:gs pos="3261">
                      <a:srgbClr val="00188F"/>
                    </a:gs>
                    <a:gs pos="100000">
                      <a:srgbClr val="00188F"/>
                    </a:gs>
                  </a:gsLst>
                  <a:lin ang="5400000" scaled="0"/>
                </a:gradFill>
                <a:latin typeface="Segoe UI"/>
              </a:rPr>
            </a:br>
            <a:r>
              <a:rPr lang="en-US" sz="3200" dirty="0" smtClean="0">
                <a:gradFill>
                  <a:gsLst>
                    <a:gs pos="3261">
                      <a:srgbClr val="00188F"/>
                    </a:gs>
                    <a:gs pos="100000">
                      <a:srgbClr val="00188F"/>
                    </a:gs>
                  </a:gsLst>
                  <a:lin ang="5400000" scaled="0"/>
                </a:gradFill>
                <a:latin typeface="Segoe UI"/>
              </a:rPr>
              <a:t>a daily prize drawing!</a:t>
            </a:r>
            <a:endParaRPr lang="en-US" sz="3200" dirty="0">
              <a:gradFill>
                <a:gsLst>
                  <a:gs pos="3261">
                    <a:srgbClr val="00188F"/>
                  </a:gs>
                  <a:gs pos="100000">
                    <a:srgbClr val="00188F"/>
                  </a:gs>
                </a:gsLst>
                <a:lin ang="5400000" scaled="0"/>
              </a:gradFill>
              <a:latin typeface="Segoe UI"/>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239" y="3027946"/>
            <a:ext cx="3657600" cy="3657600"/>
          </a:xfrm>
          <a:prstGeom prst="rect">
            <a:avLst/>
          </a:prstGeom>
          <a:ln>
            <a:solidFill>
              <a:srgbClr val="8C8C8C"/>
            </a:solidFill>
          </a:ln>
        </p:spPr>
      </p:pic>
      <p:sp>
        <p:nvSpPr>
          <p:cNvPr id="25" name="Freeform 24"/>
          <p:cNvSpPr>
            <a:spLocks noChangeAspect="1" noEditPoints="1"/>
          </p:cNvSpPr>
          <p:nvPr/>
        </p:nvSpPr>
        <p:spPr bwMode="black">
          <a:xfrm>
            <a:off x="475560"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15444450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3050" y="6079032"/>
            <a:ext cx="118887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 </a:t>
            </a:r>
            <a:r>
              <a:rPr lang="en-US" sz="700" dirty="0" smtClean="0">
                <a:gradFill>
                  <a:gsLst>
                    <a:gs pos="0">
                      <a:srgbClr val="404040">
                        <a:lumMod val="75000"/>
                        <a:lumOff val="25000"/>
                      </a:srgbClr>
                    </a:gs>
                    <a:gs pos="100000">
                      <a:srgbClr val="404040">
                        <a:lumMod val="75000"/>
                        <a:lumOff val="25000"/>
                      </a:srgbClr>
                    </a:gs>
                  </a:gsLst>
                  <a:lin ang="5400000" scaled="0"/>
                </a:gradFill>
                <a:cs typeface="Segoe UI" pitchFamily="34" charset="0"/>
              </a:rPr>
              <a:t>2014 </a:t>
            </a:r>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300906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2C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spc="-150" dirty="0" smtClean="0">
                <a:solidFill>
                  <a:schemeClr val="bg1"/>
                </a:solidFill>
              </a:rPr>
              <a:t>Visual Studio streamlines developing universal Windows apps</a:t>
            </a:r>
            <a:endParaRPr lang="en-US" sz="4400" spc="-150" dirty="0">
              <a:solidFill>
                <a:schemeClr val="bg1"/>
              </a:solidFill>
            </a:endParaRPr>
          </a:p>
        </p:txBody>
      </p:sp>
      <p:pic>
        <p:nvPicPr>
          <p:cNvPr id="8" name="Picture 7"/>
          <p:cNvPicPr>
            <a:picLocks noChangeAspect="1"/>
          </p:cNvPicPr>
          <p:nvPr/>
        </p:nvPicPr>
        <p:blipFill rotWithShape="1">
          <a:blip r:embed="rId3"/>
          <a:srcRect t="1" b="1085"/>
          <a:stretch/>
        </p:blipFill>
        <p:spPr>
          <a:xfrm>
            <a:off x="285874" y="1824995"/>
            <a:ext cx="8218363" cy="4410089"/>
          </a:xfrm>
          <a:prstGeom prst="rect">
            <a:avLst/>
          </a:prstGeom>
          <a:ln>
            <a:solidFill>
              <a:schemeClr val="bg1">
                <a:lumMod val="50000"/>
              </a:schemeClr>
            </a:solidFill>
          </a:ln>
        </p:spPr>
      </p:pic>
      <p:pic>
        <p:nvPicPr>
          <p:cNvPr id="9" name="Picture 8"/>
          <p:cNvPicPr>
            <a:picLocks noChangeAspect="1"/>
          </p:cNvPicPr>
          <p:nvPr/>
        </p:nvPicPr>
        <p:blipFill>
          <a:blip r:embed="rId4"/>
          <a:stretch>
            <a:fillRect/>
          </a:stretch>
        </p:blipFill>
        <p:spPr>
          <a:xfrm>
            <a:off x="8735438" y="1824995"/>
            <a:ext cx="3428765" cy="2191922"/>
          </a:xfrm>
          <a:prstGeom prst="rect">
            <a:avLst/>
          </a:prstGeom>
        </p:spPr>
      </p:pic>
      <p:pic>
        <p:nvPicPr>
          <p:cNvPr id="10" name="Picture 9"/>
          <p:cNvPicPr>
            <a:picLocks noChangeAspect="1"/>
          </p:cNvPicPr>
          <p:nvPr/>
        </p:nvPicPr>
        <p:blipFill rotWithShape="1">
          <a:blip r:embed="rId5"/>
          <a:srcRect l="3408" t="1883" r="5258" b="2184"/>
          <a:stretch/>
        </p:blipFill>
        <p:spPr>
          <a:xfrm>
            <a:off x="9119815" y="3071183"/>
            <a:ext cx="1720850" cy="3143250"/>
          </a:xfrm>
          <a:prstGeom prst="roundRect">
            <a:avLst>
              <a:gd name="adj" fmla="val 3014"/>
            </a:avLst>
          </a:prstGeom>
        </p:spPr>
      </p:pic>
      <p:sp>
        <p:nvSpPr>
          <p:cNvPr id="6" name="Rectangle 5"/>
          <p:cNvSpPr/>
          <p:nvPr/>
        </p:nvSpPr>
        <p:spPr bwMode="auto">
          <a:xfrm>
            <a:off x="0" y="2761727"/>
            <a:ext cx="12436475" cy="2403999"/>
          </a:xfrm>
          <a:prstGeom prst="rect">
            <a:avLst/>
          </a:prstGeom>
          <a:solidFill>
            <a:srgbClr val="0072C6">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854556" y="3317395"/>
            <a:ext cx="10728733" cy="1292662"/>
          </a:xfrm>
          <a:prstGeom prst="rect">
            <a:avLst/>
          </a:prstGeom>
          <a:noFill/>
        </p:spPr>
        <p:txBody>
          <a:bodyPr wrap="square" lIns="182880" tIns="146304" rIns="182880" bIns="146304" rtlCol="0">
            <a:spAutoFit/>
          </a:bodyPr>
          <a:lstStyle/>
          <a:p>
            <a:pPr algn="ctr">
              <a:lnSpc>
                <a:spcPct val="90000"/>
              </a:lnSpc>
              <a:spcAft>
                <a:spcPts val="600"/>
              </a:spcAft>
            </a:pPr>
            <a:r>
              <a:rPr lang="en-US" sz="7200" dirty="0" smtClean="0">
                <a:gradFill>
                  <a:gsLst>
                    <a:gs pos="2917">
                      <a:srgbClr val="FFFFFF"/>
                    </a:gs>
                    <a:gs pos="30000">
                      <a:srgbClr val="FFFFFF"/>
                    </a:gs>
                  </a:gsLst>
                  <a:lin ang="5400000" scaled="0"/>
                </a:gradFill>
                <a:latin typeface="Segoe UI Light"/>
              </a:rPr>
              <a:t>Share your XAML UI!</a:t>
            </a:r>
          </a:p>
        </p:txBody>
      </p:sp>
      <p:grpSp>
        <p:nvGrpSpPr>
          <p:cNvPr id="11" name="Group 10"/>
          <p:cNvGrpSpPr/>
          <p:nvPr/>
        </p:nvGrpSpPr>
        <p:grpSpPr>
          <a:xfrm>
            <a:off x="0" y="6235084"/>
            <a:ext cx="12436475" cy="759441"/>
            <a:chOff x="0" y="6235084"/>
            <a:chExt cx="12436475" cy="759441"/>
          </a:xfrm>
        </p:grpSpPr>
        <p:sp>
          <p:nvSpPr>
            <p:cNvPr id="2" name="Rectangle 1"/>
            <p:cNvSpPr/>
            <p:nvPr/>
          </p:nvSpPr>
          <p:spPr bwMode="auto">
            <a:xfrm>
              <a:off x="0" y="6235084"/>
              <a:ext cx="12436475" cy="759441"/>
            </a:xfrm>
            <a:prstGeom prst="rect">
              <a:avLst/>
            </a:prstGeom>
            <a:solidFill>
              <a:srgbClr val="FF8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0" y="6331871"/>
              <a:ext cx="12436475" cy="572464"/>
            </a:xfrm>
            <a:prstGeom prst="rect">
              <a:avLst/>
            </a:prstGeom>
            <a:noFill/>
          </p:spPr>
          <p:txBody>
            <a:bodyPr wrap="square" lIns="182880" tIns="146304" rIns="182880" bIns="146304" rtlCol="0" anchor="ctr">
              <a:spAutoFit/>
            </a:bodyPr>
            <a:lstStyle/>
            <a:p>
              <a:pPr>
                <a:lnSpc>
                  <a:spcPct val="90000"/>
                </a:lnSpc>
                <a:spcAft>
                  <a:spcPts val="600"/>
                </a:spcAft>
              </a:pPr>
              <a:r>
                <a:rPr lang="en-US" sz="2000" b="1" dirty="0">
                  <a:solidFill>
                    <a:srgbClr val="FFFFFF"/>
                  </a:solidFill>
                </a:rPr>
                <a:t>3-591: Using Visual Studio to build XAML universal apps (Navit Saxena)</a:t>
              </a:r>
              <a:endParaRPr lang="en-US" sz="2000" b="1" dirty="0" smtClean="0">
                <a:solidFill>
                  <a:srgbClr val="FFFFFF"/>
                </a:solidFill>
              </a:endParaRPr>
            </a:p>
          </p:txBody>
        </p:sp>
      </p:grpSp>
      <p:sp>
        <p:nvSpPr>
          <p:cNvPr id="16" name="Universal app icon"/>
          <p:cNvSpPr>
            <a:spLocks noEditPoints="1"/>
          </p:cNvSpPr>
          <p:nvPr/>
        </p:nvSpPr>
        <p:spPr bwMode="auto">
          <a:xfrm>
            <a:off x="10807585" y="454579"/>
            <a:ext cx="734367" cy="716928"/>
          </a:xfrm>
          <a:custGeom>
            <a:avLst/>
            <a:gdLst>
              <a:gd name="T0" fmla="*/ 309 w 318"/>
              <a:gd name="T1" fmla="*/ 95 h 310"/>
              <a:gd name="T2" fmla="*/ 206 w 318"/>
              <a:gd name="T3" fmla="*/ 95 h 310"/>
              <a:gd name="T4" fmla="*/ 198 w 318"/>
              <a:gd name="T5" fmla="*/ 104 h 310"/>
              <a:gd name="T6" fmla="*/ 198 w 318"/>
              <a:gd name="T7" fmla="*/ 301 h 310"/>
              <a:gd name="T8" fmla="*/ 206 w 318"/>
              <a:gd name="T9" fmla="*/ 310 h 310"/>
              <a:gd name="T10" fmla="*/ 309 w 318"/>
              <a:gd name="T11" fmla="*/ 310 h 310"/>
              <a:gd name="T12" fmla="*/ 318 w 318"/>
              <a:gd name="T13" fmla="*/ 301 h 310"/>
              <a:gd name="T14" fmla="*/ 318 w 318"/>
              <a:gd name="T15" fmla="*/ 104 h 310"/>
              <a:gd name="T16" fmla="*/ 309 w 318"/>
              <a:gd name="T17" fmla="*/ 95 h 310"/>
              <a:gd name="T18" fmla="*/ 285 w 318"/>
              <a:gd name="T19" fmla="*/ 283 h 310"/>
              <a:gd name="T20" fmla="*/ 277 w 318"/>
              <a:gd name="T21" fmla="*/ 292 h 310"/>
              <a:gd name="T22" fmla="*/ 239 w 318"/>
              <a:gd name="T23" fmla="*/ 292 h 310"/>
              <a:gd name="T24" fmla="*/ 230 w 318"/>
              <a:gd name="T25" fmla="*/ 283 h 310"/>
              <a:gd name="T26" fmla="*/ 230 w 318"/>
              <a:gd name="T27" fmla="*/ 275 h 310"/>
              <a:gd name="T28" fmla="*/ 239 w 318"/>
              <a:gd name="T29" fmla="*/ 266 h 310"/>
              <a:gd name="T30" fmla="*/ 277 w 318"/>
              <a:gd name="T31" fmla="*/ 266 h 310"/>
              <a:gd name="T32" fmla="*/ 285 w 318"/>
              <a:gd name="T33" fmla="*/ 275 h 310"/>
              <a:gd name="T34" fmla="*/ 285 w 318"/>
              <a:gd name="T35" fmla="*/ 283 h 310"/>
              <a:gd name="T36" fmla="*/ 299 w 318"/>
              <a:gd name="T37" fmla="*/ 237 h 310"/>
              <a:gd name="T38" fmla="*/ 290 w 318"/>
              <a:gd name="T39" fmla="*/ 246 h 310"/>
              <a:gd name="T40" fmla="*/ 225 w 318"/>
              <a:gd name="T41" fmla="*/ 246 h 310"/>
              <a:gd name="T42" fmla="*/ 217 w 318"/>
              <a:gd name="T43" fmla="*/ 237 h 310"/>
              <a:gd name="T44" fmla="*/ 217 w 318"/>
              <a:gd name="T45" fmla="*/ 121 h 310"/>
              <a:gd name="T46" fmla="*/ 225 w 318"/>
              <a:gd name="T47" fmla="*/ 112 h 310"/>
              <a:gd name="T48" fmla="*/ 290 w 318"/>
              <a:gd name="T49" fmla="*/ 112 h 310"/>
              <a:gd name="T50" fmla="*/ 299 w 318"/>
              <a:gd name="T51" fmla="*/ 121 h 310"/>
              <a:gd name="T52" fmla="*/ 299 w 318"/>
              <a:gd name="T53" fmla="*/ 237 h 310"/>
              <a:gd name="T54" fmla="*/ 178 w 318"/>
              <a:gd name="T55" fmla="*/ 245 h 310"/>
              <a:gd name="T56" fmla="*/ 8 w 318"/>
              <a:gd name="T57" fmla="*/ 245 h 310"/>
              <a:gd name="T58" fmla="*/ 0 w 318"/>
              <a:gd name="T59" fmla="*/ 236 h 310"/>
              <a:gd name="T60" fmla="*/ 0 w 318"/>
              <a:gd name="T61" fmla="*/ 9 h 310"/>
              <a:gd name="T62" fmla="*/ 8 w 318"/>
              <a:gd name="T63" fmla="*/ 0 h 310"/>
              <a:gd name="T64" fmla="*/ 295 w 318"/>
              <a:gd name="T65" fmla="*/ 0 h 310"/>
              <a:gd name="T66" fmla="*/ 304 w 318"/>
              <a:gd name="T67" fmla="*/ 9 h 310"/>
              <a:gd name="T68" fmla="*/ 304 w 318"/>
              <a:gd name="T69" fmla="*/ 77 h 310"/>
              <a:gd name="T70" fmla="*/ 274 w 318"/>
              <a:gd name="T71" fmla="*/ 77 h 310"/>
              <a:gd name="T72" fmla="*/ 274 w 318"/>
              <a:gd name="T73" fmla="*/ 38 h 310"/>
              <a:gd name="T74" fmla="*/ 266 w 318"/>
              <a:gd name="T75" fmla="*/ 29 h 310"/>
              <a:gd name="T76" fmla="*/ 38 w 318"/>
              <a:gd name="T77" fmla="*/ 29 h 310"/>
              <a:gd name="T78" fmla="*/ 29 w 318"/>
              <a:gd name="T79" fmla="*/ 38 h 310"/>
              <a:gd name="T80" fmla="*/ 29 w 318"/>
              <a:gd name="T81" fmla="*/ 174 h 310"/>
              <a:gd name="T82" fmla="*/ 38 w 318"/>
              <a:gd name="T83" fmla="*/ 183 h 310"/>
              <a:gd name="T84" fmla="*/ 178 w 318"/>
              <a:gd name="T85" fmla="*/ 183 h 310"/>
              <a:gd name="T86" fmla="*/ 178 w 318"/>
              <a:gd name="T87" fmla="*/ 201 h 310"/>
              <a:gd name="T88" fmla="*/ 133 w 318"/>
              <a:gd name="T89" fmla="*/ 201 h 310"/>
              <a:gd name="T90" fmla="*/ 124 w 318"/>
              <a:gd name="T91" fmla="*/ 210 h 310"/>
              <a:gd name="T92" fmla="*/ 124 w 318"/>
              <a:gd name="T93" fmla="*/ 218 h 310"/>
              <a:gd name="T94" fmla="*/ 133 w 318"/>
              <a:gd name="T95" fmla="*/ 227 h 310"/>
              <a:gd name="T96" fmla="*/ 178 w 318"/>
              <a:gd name="T97" fmla="*/ 227 h 310"/>
              <a:gd name="T98" fmla="*/ 178 w 318"/>
              <a:gd name="T99"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10">
                <a:moveTo>
                  <a:pt x="309" y="95"/>
                </a:moveTo>
                <a:cubicBezTo>
                  <a:pt x="206" y="95"/>
                  <a:pt x="206" y="95"/>
                  <a:pt x="206" y="95"/>
                </a:cubicBezTo>
                <a:cubicBezTo>
                  <a:pt x="202" y="95"/>
                  <a:pt x="198" y="99"/>
                  <a:pt x="198" y="104"/>
                </a:cubicBezTo>
                <a:cubicBezTo>
                  <a:pt x="198" y="301"/>
                  <a:pt x="198" y="301"/>
                  <a:pt x="198" y="301"/>
                </a:cubicBezTo>
                <a:cubicBezTo>
                  <a:pt x="198" y="306"/>
                  <a:pt x="202" y="310"/>
                  <a:pt x="206" y="310"/>
                </a:cubicBezTo>
                <a:cubicBezTo>
                  <a:pt x="309" y="310"/>
                  <a:pt x="309" y="310"/>
                  <a:pt x="309" y="310"/>
                </a:cubicBezTo>
                <a:cubicBezTo>
                  <a:pt x="314" y="310"/>
                  <a:pt x="318" y="306"/>
                  <a:pt x="318" y="301"/>
                </a:cubicBezTo>
                <a:cubicBezTo>
                  <a:pt x="318" y="104"/>
                  <a:pt x="318" y="104"/>
                  <a:pt x="318" y="104"/>
                </a:cubicBezTo>
                <a:cubicBezTo>
                  <a:pt x="318" y="99"/>
                  <a:pt x="314" y="95"/>
                  <a:pt x="309" y="95"/>
                </a:cubicBezTo>
                <a:close/>
                <a:moveTo>
                  <a:pt x="285" y="283"/>
                </a:moveTo>
                <a:cubicBezTo>
                  <a:pt x="285" y="288"/>
                  <a:pt x="281" y="292"/>
                  <a:pt x="277" y="292"/>
                </a:cubicBezTo>
                <a:cubicBezTo>
                  <a:pt x="239" y="292"/>
                  <a:pt x="239" y="292"/>
                  <a:pt x="239" y="292"/>
                </a:cubicBezTo>
                <a:cubicBezTo>
                  <a:pt x="234" y="292"/>
                  <a:pt x="230" y="288"/>
                  <a:pt x="230" y="283"/>
                </a:cubicBezTo>
                <a:cubicBezTo>
                  <a:pt x="230" y="275"/>
                  <a:pt x="230" y="275"/>
                  <a:pt x="230" y="275"/>
                </a:cubicBezTo>
                <a:cubicBezTo>
                  <a:pt x="230" y="270"/>
                  <a:pt x="234" y="266"/>
                  <a:pt x="239" y="266"/>
                </a:cubicBezTo>
                <a:cubicBezTo>
                  <a:pt x="277" y="266"/>
                  <a:pt x="277" y="266"/>
                  <a:pt x="277" y="266"/>
                </a:cubicBezTo>
                <a:cubicBezTo>
                  <a:pt x="281" y="266"/>
                  <a:pt x="285" y="270"/>
                  <a:pt x="285" y="275"/>
                </a:cubicBezTo>
                <a:lnTo>
                  <a:pt x="285" y="283"/>
                </a:lnTo>
                <a:close/>
                <a:moveTo>
                  <a:pt x="299" y="237"/>
                </a:moveTo>
                <a:cubicBezTo>
                  <a:pt x="299" y="242"/>
                  <a:pt x="295" y="246"/>
                  <a:pt x="290" y="246"/>
                </a:cubicBezTo>
                <a:cubicBezTo>
                  <a:pt x="225" y="246"/>
                  <a:pt x="225" y="246"/>
                  <a:pt x="225" y="246"/>
                </a:cubicBezTo>
                <a:cubicBezTo>
                  <a:pt x="221" y="246"/>
                  <a:pt x="217" y="242"/>
                  <a:pt x="217" y="237"/>
                </a:cubicBezTo>
                <a:cubicBezTo>
                  <a:pt x="217" y="121"/>
                  <a:pt x="217" y="121"/>
                  <a:pt x="217" y="121"/>
                </a:cubicBezTo>
                <a:cubicBezTo>
                  <a:pt x="217" y="116"/>
                  <a:pt x="221" y="112"/>
                  <a:pt x="225" y="112"/>
                </a:cubicBezTo>
                <a:cubicBezTo>
                  <a:pt x="290" y="112"/>
                  <a:pt x="290" y="112"/>
                  <a:pt x="290" y="112"/>
                </a:cubicBezTo>
                <a:cubicBezTo>
                  <a:pt x="295" y="112"/>
                  <a:pt x="299" y="116"/>
                  <a:pt x="299" y="121"/>
                </a:cubicBezTo>
                <a:lnTo>
                  <a:pt x="299" y="237"/>
                </a:lnTo>
                <a:close/>
                <a:moveTo>
                  <a:pt x="178" y="245"/>
                </a:moveTo>
                <a:cubicBezTo>
                  <a:pt x="8" y="245"/>
                  <a:pt x="8" y="245"/>
                  <a:pt x="8" y="245"/>
                </a:cubicBezTo>
                <a:cubicBezTo>
                  <a:pt x="4" y="245"/>
                  <a:pt x="0" y="241"/>
                  <a:pt x="0" y="236"/>
                </a:cubicBezTo>
                <a:cubicBezTo>
                  <a:pt x="0" y="9"/>
                  <a:pt x="0" y="9"/>
                  <a:pt x="0" y="9"/>
                </a:cubicBezTo>
                <a:cubicBezTo>
                  <a:pt x="0" y="4"/>
                  <a:pt x="4" y="0"/>
                  <a:pt x="8" y="0"/>
                </a:cubicBezTo>
                <a:cubicBezTo>
                  <a:pt x="295" y="0"/>
                  <a:pt x="295" y="0"/>
                  <a:pt x="295" y="0"/>
                </a:cubicBezTo>
                <a:cubicBezTo>
                  <a:pt x="300" y="0"/>
                  <a:pt x="304" y="4"/>
                  <a:pt x="304" y="9"/>
                </a:cubicBezTo>
                <a:cubicBezTo>
                  <a:pt x="304" y="77"/>
                  <a:pt x="304" y="77"/>
                  <a:pt x="304" y="77"/>
                </a:cubicBezTo>
                <a:cubicBezTo>
                  <a:pt x="274" y="77"/>
                  <a:pt x="274" y="77"/>
                  <a:pt x="274" y="77"/>
                </a:cubicBezTo>
                <a:cubicBezTo>
                  <a:pt x="274" y="38"/>
                  <a:pt x="274" y="38"/>
                  <a:pt x="274" y="38"/>
                </a:cubicBezTo>
                <a:cubicBezTo>
                  <a:pt x="274" y="33"/>
                  <a:pt x="270" y="29"/>
                  <a:pt x="266" y="29"/>
                </a:cubicBezTo>
                <a:cubicBezTo>
                  <a:pt x="38" y="29"/>
                  <a:pt x="38" y="29"/>
                  <a:pt x="38" y="29"/>
                </a:cubicBezTo>
                <a:cubicBezTo>
                  <a:pt x="33" y="29"/>
                  <a:pt x="29" y="33"/>
                  <a:pt x="29" y="38"/>
                </a:cubicBezTo>
                <a:cubicBezTo>
                  <a:pt x="29" y="174"/>
                  <a:pt x="29" y="174"/>
                  <a:pt x="29" y="174"/>
                </a:cubicBezTo>
                <a:cubicBezTo>
                  <a:pt x="29" y="179"/>
                  <a:pt x="33" y="183"/>
                  <a:pt x="38" y="183"/>
                </a:cubicBezTo>
                <a:cubicBezTo>
                  <a:pt x="178" y="183"/>
                  <a:pt x="178" y="183"/>
                  <a:pt x="178" y="183"/>
                </a:cubicBezTo>
                <a:cubicBezTo>
                  <a:pt x="178" y="201"/>
                  <a:pt x="178" y="201"/>
                  <a:pt x="178" y="201"/>
                </a:cubicBezTo>
                <a:cubicBezTo>
                  <a:pt x="133" y="201"/>
                  <a:pt x="133" y="201"/>
                  <a:pt x="133" y="201"/>
                </a:cubicBezTo>
                <a:cubicBezTo>
                  <a:pt x="128" y="201"/>
                  <a:pt x="124" y="205"/>
                  <a:pt x="124" y="210"/>
                </a:cubicBezTo>
                <a:cubicBezTo>
                  <a:pt x="124" y="218"/>
                  <a:pt x="124" y="218"/>
                  <a:pt x="124" y="218"/>
                </a:cubicBezTo>
                <a:cubicBezTo>
                  <a:pt x="124" y="223"/>
                  <a:pt x="128" y="227"/>
                  <a:pt x="133" y="227"/>
                </a:cubicBezTo>
                <a:cubicBezTo>
                  <a:pt x="178" y="227"/>
                  <a:pt x="178" y="227"/>
                  <a:pt x="178" y="227"/>
                </a:cubicBezTo>
                <a:lnTo>
                  <a:pt x="178" y="2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867798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04327 2.46482E-6 L 0 2.46482E-6 " pathEditMode="relative" rAng="0" ptsTypes="AA">
                                      <p:cBhvr>
                                        <p:cTn id="9" dur="800" fill="hold"/>
                                        <p:tgtEl>
                                          <p:spTgt spid="3"/>
                                        </p:tgtEl>
                                        <p:attrNameLst>
                                          <p:attrName>ppt_x</p:attrName>
                                          <p:attrName>ppt_y</p:attrName>
                                        </p:attrNameLst>
                                      </p:cBhvr>
                                      <p:rCtr x="-2170" y="0"/>
                                    </p:animMotion>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0"/>
                                  </p:stCondLst>
                                  <p:childTnLst>
                                    <p:animMotion origin="layout" path="M 0.04327 4.82524E-6 L 7.25045E-7 4.82524E-6 " pathEditMode="relative" rAng="0" ptsTypes="AA">
                                      <p:cBhvr>
                                        <p:cTn id="14" dur="800" fill="hold"/>
                                        <p:tgtEl>
                                          <p:spTgt spid="16"/>
                                        </p:tgtEl>
                                        <p:attrNameLst>
                                          <p:attrName>ppt_x</p:attrName>
                                          <p:attrName>ppt_y</p:attrName>
                                        </p:attrNameLst>
                                      </p:cBhvr>
                                      <p:rCtr x="-2170" y="0"/>
                                    </p:animMotion>
                                  </p:childTnLst>
                                </p:cTn>
                              </p:par>
                              <p:par>
                                <p:cTn id="15" presetID="10"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500"/>
                                  </p:stCondLst>
                                  <p:childTnLst>
                                    <p:animMotion origin="layout" path="M -0.03944 -0.00045 L -1.63135E-6 3.54063E-7 " pathEditMode="relative" rAng="0" ptsTypes="AA">
                                      <p:cBhvr>
                                        <p:cTn id="19" dur="600" fill="hold"/>
                                        <p:tgtEl>
                                          <p:spTgt spid="8"/>
                                        </p:tgtEl>
                                        <p:attrNameLst>
                                          <p:attrName>ppt_x</p:attrName>
                                          <p:attrName>ppt_y</p:attrName>
                                        </p:attrNameLst>
                                      </p:cBhvr>
                                      <p:rCtr x="1966" y="23"/>
                                    </p:animMotion>
                                  </p:childTnLst>
                                </p:cTn>
                              </p:par>
                              <p:par>
                                <p:cTn id="20" presetID="10" presetClass="entr" presetSubtype="0"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nodeType="withEffect">
                                  <p:stCondLst>
                                    <p:cond delay="750"/>
                                  </p:stCondLst>
                                  <p:childTnLst>
                                    <p:animMotion origin="layout" path="M -0.03944 -0.00045 L -3.81414E-6 -2.3468E-6 " pathEditMode="relative" rAng="0" ptsTypes="AA">
                                      <p:cBhvr>
                                        <p:cTn id="24" dur="600" fill="hold"/>
                                        <p:tgtEl>
                                          <p:spTgt spid="9"/>
                                        </p:tgtEl>
                                        <p:attrNameLst>
                                          <p:attrName>ppt_x</p:attrName>
                                          <p:attrName>ppt_y</p:attrName>
                                        </p:attrNameLst>
                                      </p:cBhvr>
                                      <p:rCtr x="1966" y="23"/>
                                    </p:animMotion>
                                  </p:childTnLst>
                                </p:cTn>
                              </p:par>
                              <p:par>
                                <p:cTn id="25" presetID="10" presetClass="entr" presetSubtype="0" fill="hold" nodeType="withEffect">
                                  <p:stCondLst>
                                    <p:cond delay="10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nodeType="withEffect">
                                  <p:stCondLst>
                                    <p:cond delay="1050"/>
                                  </p:stCondLst>
                                  <p:childTnLst>
                                    <p:animMotion origin="layout" path="M -0.03945 -0.00046 L 2.55553E-6 2.54653E-6 " pathEditMode="relative" rAng="0" ptsTypes="AA">
                                      <p:cBhvr>
                                        <p:cTn id="29" dur="600" fill="hold"/>
                                        <p:tgtEl>
                                          <p:spTgt spid="10"/>
                                        </p:tgtEl>
                                        <p:attrNameLst>
                                          <p:attrName>ppt_x</p:attrName>
                                          <p:attrName>ppt_y</p:attrName>
                                        </p:attrNameLst>
                                      </p:cBhvr>
                                      <p:rCtr x="1966" y="23"/>
                                    </p:animMotion>
                                  </p:childTnLst>
                                </p:cTn>
                              </p:par>
                            </p:childTnLst>
                          </p:cTn>
                        </p:par>
                      </p:childTnLst>
                    </p:cTn>
                  </p:par>
                  <p:par>
                    <p:cTn id="30" fill="hold">
                      <p:stCondLst>
                        <p:cond delay="indefinite"/>
                      </p:stCondLst>
                      <p:childTnLst>
                        <p:par>
                          <p:cTn id="31" fill="hold">
                            <p:stCondLst>
                              <p:cond delay="0"/>
                            </p:stCondLst>
                            <p:childTnLst>
                              <p:par>
                                <p:cTn id="32" presetID="2" presetClass="entr" presetSubtype="8" decel="10000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0-#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42" presetClass="path" presetSubtype="0" decel="100000" fill="hold" grpId="1" nodeType="withEffect">
                                  <p:stCondLst>
                                    <p:cond delay="0"/>
                                  </p:stCondLst>
                                  <p:childTnLst>
                                    <p:animMotion origin="layout" path="M -0.03944 -0.00045 L -9.06306E-7 -1.94281E-6 " pathEditMode="relative" rAng="0" ptsTypes="AA">
                                      <p:cBhvr>
                                        <p:cTn id="40" dur="500" fill="hold"/>
                                        <p:tgtEl>
                                          <p:spTgt spid="7"/>
                                        </p:tgtEl>
                                        <p:attrNameLst>
                                          <p:attrName>ppt_x</p:attrName>
                                          <p:attrName>ppt_y</p:attrName>
                                        </p:attrNameLst>
                                      </p:cBhvr>
                                      <p:rCtr x="1966" y="23"/>
                                    </p:animMotion>
                                  </p:childTnLst>
                                </p:cTn>
                              </p:par>
                              <p:par>
                                <p:cTn id="41" presetID="2" presetClass="exit" presetSubtype="2" accel="100000" fill="hold" grpId="2" nodeType="withEffect">
                                  <p:stCondLst>
                                    <p:cond delay="0"/>
                                  </p:stCondLst>
                                  <p:childTnLst>
                                    <p:anim calcmode="lin" valueType="num">
                                      <p:cBhvr additive="base">
                                        <p:cTn id="42" dur="500"/>
                                        <p:tgtEl>
                                          <p:spTgt spid="7"/>
                                        </p:tgtEl>
                                        <p:attrNameLst>
                                          <p:attrName>ppt_x</p:attrName>
                                        </p:attrNameLst>
                                      </p:cBhvr>
                                      <p:tavLst>
                                        <p:tav tm="0">
                                          <p:val>
                                            <p:strVal val="ppt_x"/>
                                          </p:val>
                                        </p:tav>
                                        <p:tav tm="100000">
                                          <p:val>
                                            <p:strVal val="1+ppt_w/2"/>
                                          </p:val>
                                        </p:tav>
                                      </p:tavLst>
                                    </p:anim>
                                    <p:anim calcmode="lin" valueType="num">
                                      <p:cBhvr additive="base">
                                        <p:cTn id="43" dur="500"/>
                                        <p:tgtEl>
                                          <p:spTgt spid="7"/>
                                        </p:tgtEl>
                                        <p:attrNameLst>
                                          <p:attrName>ppt_y</p:attrName>
                                        </p:attrNameLst>
                                      </p:cBhvr>
                                      <p:tavLst>
                                        <p:tav tm="0">
                                          <p:val>
                                            <p:strVal val="ppt_y"/>
                                          </p:val>
                                        </p:tav>
                                        <p:tav tm="100000">
                                          <p:val>
                                            <p:strVal val="ppt_y"/>
                                          </p:val>
                                        </p:tav>
                                      </p:tavLst>
                                    </p:anim>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P spid="7" grpId="0"/>
      <p:bldP spid="7" grpId="1"/>
      <p:bldP spid="7" grpId="2"/>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smtClean="0">
                <a:solidFill>
                  <a:schemeClr val="tx1"/>
                </a:solidFill>
              </a:rPr>
              <a:t>You can </a:t>
            </a:r>
            <a:r>
              <a:rPr lang="en-US" sz="5400" i="1" dirty="0">
                <a:solidFill>
                  <a:schemeClr val="tx1"/>
                </a:solidFill>
              </a:rPr>
              <a:t>t</a:t>
            </a:r>
            <a:r>
              <a:rPr lang="en-US" sz="5400" i="1" dirty="0" smtClean="0">
                <a:solidFill>
                  <a:schemeClr val="tx1"/>
                </a:solidFill>
              </a:rPr>
              <a:t>ailor</a:t>
            </a:r>
            <a:r>
              <a:rPr lang="en-US" sz="5400" dirty="0" smtClean="0">
                <a:solidFill>
                  <a:schemeClr val="tx1"/>
                </a:solidFill>
              </a:rPr>
              <a:t> the design to </a:t>
            </a:r>
            <a:r>
              <a:rPr lang="en-US" sz="5400" dirty="0">
                <a:solidFill>
                  <a:schemeClr val="tx1"/>
                </a:solidFill>
              </a:rPr>
              <a:t>each device</a:t>
            </a:r>
          </a:p>
        </p:txBody>
      </p:sp>
      <p:pic>
        <p:nvPicPr>
          <p:cNvPr id="23" name="Desktop 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34238"/>
            <a:ext cx="4915873" cy="3620565"/>
          </a:xfrm>
          <a:prstGeom prst="rect">
            <a:avLst/>
          </a:prstGeom>
        </p:spPr>
      </p:pic>
      <p:pic>
        <p:nvPicPr>
          <p:cNvPr id="24" name="Tablet blan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687" y="2203275"/>
            <a:ext cx="3834013" cy="2307166"/>
          </a:xfrm>
          <a:prstGeom prst="rect">
            <a:avLst/>
          </a:prstGeom>
        </p:spPr>
      </p:pic>
      <p:pic>
        <p:nvPicPr>
          <p:cNvPr id="8" name="Tablet Nik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793" y="2191905"/>
            <a:ext cx="3852907" cy="2318536"/>
          </a:xfrm>
          <a:prstGeom prst="rect">
            <a:avLst/>
          </a:prstGeom>
        </p:spPr>
      </p:pic>
      <p:pic>
        <p:nvPicPr>
          <p:cNvPr id="25" name="Desktop Nik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034239"/>
            <a:ext cx="4915873" cy="2766022"/>
          </a:xfrm>
          <a:prstGeom prst="rect">
            <a:avLst/>
          </a:prstGeom>
        </p:spPr>
      </p:pic>
      <p:pic>
        <p:nvPicPr>
          <p:cNvPr id="12" name="Phone blank"/>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0456605" y="2203274"/>
            <a:ext cx="1204605" cy="2322865"/>
          </a:xfrm>
          <a:prstGeom prst="rect">
            <a:avLst/>
          </a:prstGeom>
        </p:spPr>
      </p:pic>
      <p:pic>
        <p:nvPicPr>
          <p:cNvPr id="9" name="Phone Nik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727" y="2191905"/>
            <a:ext cx="1202360" cy="2318536"/>
          </a:xfrm>
          <a:prstGeom prst="rect">
            <a:avLst/>
          </a:prstGeom>
        </p:spPr>
      </p:pic>
      <p:pic>
        <p:nvPicPr>
          <p:cNvPr id="11" name="Sliding keyboar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3854" y="4586163"/>
            <a:ext cx="4603895" cy="694421"/>
          </a:xfrm>
          <a:prstGeom prst="rect">
            <a:avLst/>
          </a:prstGeom>
        </p:spPr>
      </p:pic>
      <p:pic>
        <p:nvPicPr>
          <p:cNvPr id="18" name="P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685172">
            <a:off x="5545481" y="4197824"/>
            <a:ext cx="1117657" cy="647973"/>
          </a:xfrm>
          <a:prstGeom prst="rect">
            <a:avLst/>
          </a:prstGeom>
        </p:spPr>
      </p:pic>
    </p:spTree>
    <p:extLst>
      <p:ext uri="{BB962C8B-B14F-4D97-AF65-F5344CB8AC3E}">
        <p14:creationId xmlns:p14="http://schemas.microsoft.com/office/powerpoint/2010/main" val="44902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04327 2.46482E-6 L 0 2.46482E-6 " pathEditMode="relative" rAng="0" ptsTypes="AA">
                                      <p:cBhvr>
                                        <p:cTn id="9" dur="800" fill="hold"/>
                                        <p:tgtEl>
                                          <p:spTgt spid="3"/>
                                        </p:tgtEl>
                                        <p:attrNameLst>
                                          <p:attrName>ppt_x</p:attrName>
                                          <p:attrName>ppt_y</p:attrName>
                                        </p:attrNameLst>
                                      </p:cBhvr>
                                      <p:rCtr x="-2170" y="0"/>
                                    </p:animMotion>
                                  </p:childTnLst>
                                </p:cTn>
                              </p:par>
                              <p:par>
                                <p:cTn id="10" presetID="10" presetClass="entr" presetSubtype="0"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5400000">
                                      <p:cBhvr>
                                        <p:cTn id="19" dur="500" fill="hold"/>
                                        <p:tgtEl>
                                          <p:spTgt spid="12"/>
                                        </p:tgtEl>
                                        <p:attrNameLst>
                                          <p:attrName>r</p:attrName>
                                        </p:attrNameLst>
                                      </p:cBhvr>
                                    </p:animRo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2C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639" y="2557991"/>
            <a:ext cx="12161836" cy="1828800"/>
          </a:xfrm>
        </p:spPr>
        <p:txBody>
          <a:bodyPr vert="horz" wrap="square" lIns="146304" tIns="91440" rIns="146304" bIns="91440" rtlCol="0" anchor="t">
            <a:noAutofit/>
          </a:bodyPr>
          <a:lstStyle/>
          <a:p>
            <a:pPr marL="3319463" indent="-3319463"/>
            <a:r>
              <a:rPr lang="en-US" sz="8600" dirty="0"/>
              <a:t>Demo: </a:t>
            </a:r>
            <a:r>
              <a:rPr lang="en-US" sz="8600" dirty="0" smtClean="0"/>
              <a:t>Shared Projects</a:t>
            </a:r>
            <a:br>
              <a:rPr lang="en-US" sz="8600" dirty="0" smtClean="0"/>
            </a:br>
            <a:r>
              <a:rPr lang="en-US" sz="8600" dirty="0" smtClean="0"/>
              <a:t>in Visual Studio</a:t>
            </a:r>
            <a:endParaRPr lang="en-US" sz="8600" dirty="0"/>
          </a:p>
        </p:txBody>
      </p:sp>
      <p:grpSp>
        <p:nvGrpSpPr>
          <p:cNvPr id="5" name="Group 4"/>
          <p:cNvGrpSpPr/>
          <p:nvPr/>
        </p:nvGrpSpPr>
        <p:grpSpPr>
          <a:xfrm>
            <a:off x="0" y="6235084"/>
            <a:ext cx="12436475" cy="759441"/>
            <a:chOff x="0" y="6235084"/>
            <a:chExt cx="12436475" cy="759441"/>
          </a:xfrm>
        </p:grpSpPr>
        <p:sp>
          <p:nvSpPr>
            <p:cNvPr id="6" name="Rectangle 5"/>
            <p:cNvSpPr/>
            <p:nvPr/>
          </p:nvSpPr>
          <p:spPr bwMode="auto">
            <a:xfrm>
              <a:off x="0" y="6235084"/>
              <a:ext cx="12436475" cy="759441"/>
            </a:xfrm>
            <a:prstGeom prst="rect">
              <a:avLst/>
            </a:prstGeom>
            <a:solidFill>
              <a:srgbClr val="FF8D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rgbClr val="FFFFFF"/>
                </a:solidFill>
                <a:ea typeface="Segoe UI" pitchFamily="34" charset="0"/>
                <a:cs typeface="Segoe UI" pitchFamily="34" charset="0"/>
              </a:endParaRPr>
            </a:p>
          </p:txBody>
        </p:sp>
        <p:sp>
          <p:nvSpPr>
            <p:cNvPr id="7" name="TextBox 6"/>
            <p:cNvSpPr txBox="1"/>
            <p:nvPr/>
          </p:nvSpPr>
          <p:spPr>
            <a:xfrm>
              <a:off x="0" y="6331871"/>
              <a:ext cx="12436475" cy="572464"/>
            </a:xfrm>
            <a:prstGeom prst="rect">
              <a:avLst/>
            </a:prstGeom>
            <a:noFill/>
          </p:spPr>
          <p:txBody>
            <a:bodyPr wrap="square" lIns="182880" tIns="146304" rIns="182880" bIns="146304" rtlCol="0" anchor="ctr">
              <a:spAutoFit/>
            </a:bodyPr>
            <a:lstStyle/>
            <a:p>
              <a:pPr>
                <a:lnSpc>
                  <a:spcPct val="90000"/>
                </a:lnSpc>
                <a:spcAft>
                  <a:spcPts val="600"/>
                </a:spcAft>
              </a:pPr>
              <a:r>
                <a:rPr lang="en-US" sz="2000" b="1" dirty="0" smtClean="0">
                  <a:solidFill>
                    <a:srgbClr val="FFFFFF"/>
                  </a:solidFill>
                </a:rPr>
                <a:t>3-591</a:t>
              </a:r>
              <a:r>
                <a:rPr lang="en-US" sz="2000" b="1" dirty="0">
                  <a:solidFill>
                    <a:srgbClr val="FFFFFF"/>
                  </a:solidFill>
                </a:rPr>
                <a:t>: Using Visual Studio to build XAML universal apps </a:t>
              </a:r>
              <a:r>
                <a:rPr lang="en-US" sz="2000" b="1" dirty="0" smtClean="0">
                  <a:solidFill>
                    <a:srgbClr val="FFFFFF"/>
                  </a:solidFill>
                </a:rPr>
                <a:t>(Navit Saxena)</a:t>
              </a:r>
            </a:p>
          </p:txBody>
        </p:sp>
      </p:grpSp>
    </p:spTree>
    <p:extLst>
      <p:ext uri="{BB962C8B-B14F-4D97-AF65-F5344CB8AC3E}">
        <p14:creationId xmlns:p14="http://schemas.microsoft.com/office/powerpoint/2010/main" val="14110588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91824" y="296897"/>
            <a:ext cx="6034974" cy="6034974"/>
          </a:xfrm>
          <a:prstGeom prst="ellipse">
            <a:avLst/>
          </a:prstGeom>
          <a:solidFill>
            <a:srgbClr val="0ABFF5">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p:cNvSpPr txBox="1"/>
          <p:nvPr/>
        </p:nvSpPr>
        <p:spPr>
          <a:xfrm>
            <a:off x="1819540" y="2950882"/>
            <a:ext cx="2752795" cy="727000"/>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rgbClr val="404040"/>
                    </a:gs>
                    <a:gs pos="30000">
                      <a:srgbClr val="404040"/>
                    </a:gs>
                  </a:gsLst>
                  <a:lin ang="5400000" scaled="0"/>
                </a:gradFill>
              </a:rPr>
              <a:t>Windows</a:t>
            </a:r>
          </a:p>
        </p:txBody>
      </p:sp>
      <p:sp>
        <p:nvSpPr>
          <p:cNvPr id="3" name="Oval 2"/>
          <p:cNvSpPr/>
          <p:nvPr/>
        </p:nvSpPr>
        <p:spPr bwMode="auto">
          <a:xfrm>
            <a:off x="6309676" y="296895"/>
            <a:ext cx="6034976" cy="6034976"/>
          </a:xfrm>
          <a:prstGeom prst="ellipse">
            <a:avLst/>
          </a:prstGeom>
          <a:solidFill>
            <a:srgbClr val="E80F21">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7990799" y="2795778"/>
            <a:ext cx="2752796"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rgbClr val="404040"/>
                    </a:gs>
                    <a:gs pos="30000">
                      <a:srgbClr val="404040"/>
                    </a:gs>
                  </a:gsLst>
                  <a:lin ang="5400000" scaled="0"/>
                </a:gradFill>
              </a:rPr>
              <a:t>Windows </a:t>
            </a:r>
          </a:p>
          <a:p>
            <a:pPr algn="ctr">
              <a:lnSpc>
                <a:spcPct val="90000"/>
              </a:lnSpc>
              <a:spcAft>
                <a:spcPts val="600"/>
              </a:spcAft>
            </a:pPr>
            <a:r>
              <a:rPr lang="en-US" sz="2400" dirty="0" smtClean="0">
                <a:gradFill>
                  <a:gsLst>
                    <a:gs pos="2917">
                      <a:srgbClr val="404040"/>
                    </a:gs>
                    <a:gs pos="30000">
                      <a:srgbClr val="404040"/>
                    </a:gs>
                  </a:gsLst>
                  <a:lin ang="5400000" scaled="0"/>
                </a:gradFill>
              </a:rPr>
              <a:t>Phone</a:t>
            </a:r>
          </a:p>
        </p:txBody>
      </p:sp>
    </p:spTree>
    <p:extLst>
      <p:ext uri="{BB962C8B-B14F-4D97-AF65-F5344CB8AC3E}">
        <p14:creationId xmlns:p14="http://schemas.microsoft.com/office/powerpoint/2010/main" val="1613315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2436E-6 7.71675E-7 L 0.19121 7.71675E-7 " pathEditMode="relative" rAng="0" ptsTypes="AA">
                                      <p:cBhvr>
                                        <p:cTn id="6" dur="2000" fill="hold"/>
                                        <p:tgtEl>
                                          <p:spTgt spid="2"/>
                                        </p:tgtEl>
                                        <p:attrNameLst>
                                          <p:attrName>ppt_x</p:attrName>
                                          <p:attrName>ppt_y</p:attrName>
                                        </p:attrNameLst>
                                      </p:cBhvr>
                                      <p:rCtr x="9561" y="0"/>
                                    </p:animMotion>
                                  </p:childTnLst>
                                </p:cTn>
                              </p:par>
                              <p:par>
                                <p:cTn id="7" presetID="42" presetClass="path" presetSubtype="0" accel="50000" decel="50000" fill="hold" grpId="0" nodeType="withEffect">
                                  <p:stCondLst>
                                    <p:cond delay="0"/>
                                  </p:stCondLst>
                                  <p:childTnLst>
                                    <p:animMotion origin="layout" path="M 3.82436E-6 7.71675E-7 L -0.18382 7.71675E-7 " pathEditMode="relative" rAng="0" ptsTypes="AA">
                                      <p:cBhvr>
                                        <p:cTn id="8" dur="2000" fill="hold"/>
                                        <p:tgtEl>
                                          <p:spTgt spid="3"/>
                                        </p:tgtEl>
                                        <p:attrNameLst>
                                          <p:attrName>ppt_x</p:attrName>
                                          <p:attrName>ppt_y</p:attrName>
                                        </p:attrNameLst>
                                      </p:cBhvr>
                                      <p:rCtr x="-9191" y="0"/>
                                    </p:animMotion>
                                  </p:childTnLst>
                                </p:cTn>
                              </p:par>
                              <p:par>
                                <p:cTn id="9" presetID="42" presetClass="path" presetSubtype="0" accel="50000" decel="50000" fill="hold" grpId="0" nodeType="withEffect">
                                  <p:stCondLst>
                                    <p:cond delay="0"/>
                                  </p:stCondLst>
                                  <p:childTnLst>
                                    <p:animMotion origin="layout" path="M 4.95788E-6 -2.26509E-6 L -0.00332 0.00023 " pathEditMode="relative" rAng="0" ptsTypes="AA">
                                      <p:cBhvr>
                                        <p:cTn id="10" dur="2000" fill="hold"/>
                                        <p:tgtEl>
                                          <p:spTgt spid="5"/>
                                        </p:tgtEl>
                                        <p:attrNameLst>
                                          <p:attrName>ppt_x</p:attrName>
                                          <p:attrName>ppt_y</p:attrName>
                                        </p:attrNameLst>
                                      </p:cBhvr>
                                      <p:rCtr x="-5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Don’t fool me with fancy Venn diagrams</a:t>
            </a:r>
            <a:br>
              <a:rPr lang="en-US" dirty="0" smtClean="0"/>
            </a:br>
            <a:r>
              <a:rPr lang="en-US" dirty="0"/>
              <a:t/>
            </a:r>
            <a:br>
              <a:rPr lang="en-US" dirty="0"/>
            </a:br>
            <a:r>
              <a:rPr lang="en-US" dirty="0" smtClean="0"/>
              <a:t>What is really common and what isn’t!</a:t>
            </a:r>
            <a:endParaRPr lang="en-US" dirty="0"/>
          </a:p>
        </p:txBody>
      </p:sp>
      <p:sp>
        <p:nvSpPr>
          <p:cNvPr id="5" name="TextBox 4"/>
          <p:cNvSpPr txBox="1"/>
          <p:nvPr/>
        </p:nvSpPr>
        <p:spPr>
          <a:xfrm>
            <a:off x="5578164" y="4685969"/>
            <a:ext cx="1005829" cy="1514261"/>
          </a:xfrm>
          <a:prstGeom prst="rect">
            <a:avLst/>
          </a:prstGeom>
          <a:noFill/>
        </p:spPr>
        <p:txBody>
          <a:bodyPr wrap="square" lIns="182880" tIns="146304" rIns="182880" bIns="146304" rtlCol="0">
            <a:spAutoFit/>
          </a:bodyPr>
          <a:lstStyle/>
          <a:p>
            <a:pPr>
              <a:lnSpc>
                <a:spcPct val="90000"/>
              </a:lnSpc>
              <a:spcAft>
                <a:spcPts val="600"/>
              </a:spcAft>
            </a:pPr>
            <a:r>
              <a:rPr lang="en-US" sz="8800" dirty="0">
                <a:gradFill>
                  <a:gsLst>
                    <a:gs pos="2917">
                      <a:srgbClr val="404040"/>
                    </a:gs>
                    <a:gs pos="30000">
                      <a:srgbClr val="404040"/>
                    </a:gs>
                  </a:gsLst>
                  <a:lin ang="5400000" scaled="0"/>
                </a:gradFill>
                <a:latin typeface="Segoe UI Emoji" panose="020B0502040204020203" pitchFamily="34" charset="0"/>
                <a:ea typeface="Segoe UI Emoji" panose="020B0502040204020203" pitchFamily="34" charset="0"/>
              </a:rPr>
              <a:t>😒</a:t>
            </a:r>
            <a:endParaRPr lang="en-US" sz="8800" dirty="0" smtClean="0">
              <a:gradFill>
                <a:gsLst>
                  <a:gs pos="2917">
                    <a:srgbClr val="404040"/>
                  </a:gs>
                  <a:gs pos="30000">
                    <a:srgbClr val="404040"/>
                  </a:gs>
                </a:gsLst>
                <a:lin ang="5400000" scaled="0"/>
              </a:gradFill>
              <a:latin typeface="Segoe UI Emoji" panose="020B0502040204020203" pitchFamily="34" charset="0"/>
              <a:ea typeface="Segoe UI Emoji" panose="020B0502040204020203" pitchFamily="34" charset="0"/>
            </a:endParaRPr>
          </a:p>
        </p:txBody>
      </p:sp>
    </p:spTree>
    <p:extLst>
      <p:ext uri="{BB962C8B-B14F-4D97-AF65-F5344CB8AC3E}">
        <p14:creationId xmlns:p14="http://schemas.microsoft.com/office/powerpoint/2010/main" val="145080709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703551" y="2491433"/>
          <a:ext cx="11130785" cy="1463040"/>
        </p:xfrm>
        <a:graphic>
          <a:graphicData uri="http://schemas.openxmlformats.org/drawingml/2006/table">
            <a:tbl>
              <a:tblPr firstRow="1" bandRow="1">
                <a:tableStyleId>{2D5ABB26-0587-4C30-8999-92F81FD0307C}</a:tableStyleId>
              </a:tblPr>
              <a:tblGrid>
                <a:gridCol w="4366102"/>
                <a:gridCol w="1993079"/>
                <a:gridCol w="2140536"/>
                <a:gridCol w="2631068"/>
              </a:tblGrid>
              <a:tr h="228598">
                <a:tc>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pPr algn="r"/>
                      <a:r>
                        <a:rPr lang="en-US" b="1" dirty="0" smtClean="0"/>
                        <a:t>Classes</a:t>
                      </a:r>
                      <a:endParaRPr lang="en-US" b="1" dirty="0"/>
                    </a:p>
                  </a:txBody>
                  <a:tcPr>
                    <a:lnB w="12700" cap="flat" cmpd="sng" algn="ctr">
                      <a:solidFill>
                        <a:schemeClr val="tx1"/>
                      </a:solidFill>
                      <a:prstDash val="solid"/>
                      <a:round/>
                      <a:headEnd type="none" w="med" len="med"/>
                      <a:tailEnd type="none" w="med" len="med"/>
                    </a:lnB>
                  </a:tcPr>
                </a:tc>
                <a:tc>
                  <a:txBody>
                    <a:bodyPr/>
                    <a:lstStyle/>
                    <a:p>
                      <a:pPr algn="r"/>
                      <a:r>
                        <a:rPr lang="en-US" b="1" dirty="0" err="1" smtClean="0"/>
                        <a:t>Structs</a:t>
                      </a:r>
                      <a:endParaRPr lang="en-US" b="1" dirty="0"/>
                    </a:p>
                  </a:txBody>
                  <a:tcPr>
                    <a:lnB w="12700" cap="flat" cmpd="sng" algn="ctr">
                      <a:solidFill>
                        <a:schemeClr val="tx1"/>
                      </a:solidFill>
                      <a:prstDash val="solid"/>
                      <a:round/>
                      <a:headEnd type="none" w="med" len="med"/>
                      <a:tailEnd type="none" w="med" len="med"/>
                    </a:lnB>
                  </a:tcPr>
                </a:tc>
                <a:tc>
                  <a:txBody>
                    <a:bodyPr/>
                    <a:lstStyle/>
                    <a:p>
                      <a:pPr algn="r"/>
                      <a:r>
                        <a:rPr lang="en-US" b="1" dirty="0" smtClean="0"/>
                        <a:t>Interfaces</a:t>
                      </a:r>
                      <a:endParaRPr lang="en-US" b="1" dirty="0"/>
                    </a:p>
                  </a:txBody>
                  <a:tcPr>
                    <a:lnB w="12700" cap="flat" cmpd="sng" algn="ctr">
                      <a:solidFill>
                        <a:schemeClr val="tx1"/>
                      </a:solidFill>
                      <a:prstDash val="solid"/>
                      <a:round/>
                      <a:headEnd type="none" w="med" len="med"/>
                      <a:tailEnd type="none" w="med" len="med"/>
                    </a:lnB>
                  </a:tcPr>
                </a:tc>
              </a:tr>
              <a:tr h="228598">
                <a:tc>
                  <a:txBody>
                    <a:bodyPr/>
                    <a:lstStyle/>
                    <a:p>
                      <a:r>
                        <a:rPr lang="en-US" b="1" dirty="0" smtClean="0"/>
                        <a:t>Windows 8.1 SDK</a:t>
                      </a:r>
                      <a:endParaRPr lang="en-US"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t>566</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t>119</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t>59</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598">
                <a:tc>
                  <a:txBody>
                    <a:bodyPr/>
                    <a:lstStyle/>
                    <a:p>
                      <a:r>
                        <a:rPr lang="en-US" b="1" dirty="0" smtClean="0"/>
                        <a:t>Windows Phone 8.1 SDK</a:t>
                      </a:r>
                      <a:endParaRPr lang="en-US"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t>624</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t>131</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t>57</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598">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r"/>
                      <a:r>
                        <a:rPr lang="en-US" b="1" dirty="0" smtClean="0"/>
                        <a:t>+58</a:t>
                      </a:r>
                      <a:endParaRPr lang="en-US" b="1" dirty="0"/>
                    </a:p>
                  </a:txBody>
                  <a:tcPr>
                    <a:lnT w="12700" cap="flat" cmpd="sng" algn="ctr">
                      <a:solidFill>
                        <a:schemeClr val="tx1"/>
                      </a:solidFill>
                      <a:prstDash val="solid"/>
                      <a:round/>
                      <a:headEnd type="none" w="med" len="med"/>
                      <a:tailEnd type="none" w="med" len="med"/>
                    </a:lnT>
                  </a:tcPr>
                </a:tc>
                <a:tc>
                  <a:txBody>
                    <a:bodyPr/>
                    <a:lstStyle/>
                    <a:p>
                      <a:pPr algn="r"/>
                      <a:r>
                        <a:rPr lang="en-US" b="1" dirty="0" smtClean="0"/>
                        <a:t>+12</a:t>
                      </a:r>
                      <a:endParaRPr lang="en-US" b="1" dirty="0"/>
                    </a:p>
                  </a:txBody>
                  <a:tcPr>
                    <a:lnT w="12700" cap="flat" cmpd="sng" algn="ctr">
                      <a:solidFill>
                        <a:schemeClr val="tx1"/>
                      </a:solidFill>
                      <a:prstDash val="solid"/>
                      <a:round/>
                      <a:headEnd type="none" w="med" len="med"/>
                      <a:tailEnd type="none" w="med" len="med"/>
                    </a:lnT>
                  </a:tcPr>
                </a:tc>
                <a:tc>
                  <a:txBody>
                    <a:bodyPr/>
                    <a:lstStyle/>
                    <a:p>
                      <a:pPr algn="r"/>
                      <a:r>
                        <a:rPr lang="en-US" b="1" dirty="0" smtClean="0"/>
                        <a:t>-2</a:t>
                      </a:r>
                      <a:endParaRPr lang="en-US" b="1" dirty="0"/>
                    </a:p>
                  </a:txBody>
                  <a:tcPr>
                    <a:lnT w="12700" cap="flat" cmpd="sng" algn="ctr">
                      <a:solidFill>
                        <a:schemeClr val="tx1"/>
                      </a:solidFill>
                      <a:prstDash val="solid"/>
                      <a:round/>
                      <a:headEnd type="none" w="med" len="med"/>
                      <a:tailEnd type="none" w="med" len="med"/>
                    </a:lnT>
                  </a:tcPr>
                </a:tc>
              </a:tr>
            </a:tbl>
          </a:graphicData>
        </a:graphic>
      </p:graphicFrame>
      <p:sp>
        <p:nvSpPr>
          <p:cNvPr id="3" name="Title 2"/>
          <p:cNvSpPr>
            <a:spLocks noGrp="1"/>
          </p:cNvSpPr>
          <p:nvPr>
            <p:ph type="title"/>
          </p:nvPr>
        </p:nvSpPr>
        <p:spPr/>
        <p:txBody>
          <a:bodyPr/>
          <a:lstStyle/>
          <a:p>
            <a:r>
              <a:rPr lang="en-US" dirty="0" smtClean="0"/>
              <a:t>Windows.UI.Xaml.*</a:t>
            </a:r>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04795634"/>
      </p:ext>
    </p:extLst>
  </p:cSld>
  <p:clrMapOvr>
    <a:masterClrMapping/>
  </p:clrMapOvr>
  <p:transition spd="slow">
    <p:push dir="d"/>
  </p:transition>
  <p:timing>
    <p:tnLst>
      <p:par>
        <p:cTn id="1" dur="indefinite" restart="never" nodeType="tmRoot"/>
      </p:par>
    </p:tnLst>
  </p:timing>
</p:sld>
</file>

<file path=ppt/theme/theme1.xml><?xml version="1.0" encoding="utf-8"?>
<a:theme xmlns:a="http://schemas.openxmlformats.org/drawingml/2006/main" name="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A4136940-2F30-4F5C-9ED6-88F2C49C1AE1}"/>
    </a:ext>
  </a:extLst>
</a:theme>
</file>

<file path=ppt/theme/theme2.xml><?xml version="1.0" encoding="utf-8"?>
<a:theme xmlns:a="http://schemas.openxmlformats.org/drawingml/2006/main" name="1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C5418590-2BCF-48C6-AF37-67DC4D4291A7}"/>
    </a:ext>
  </a:extLst>
</a:theme>
</file>

<file path=ppt/theme/theme3.xml><?xml version="1.0" encoding="utf-8"?>
<a:theme xmlns:a="http://schemas.openxmlformats.org/drawingml/2006/main" name="1_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2-507-timheuer-DevelopingCommonXAML.potx" id="{E39FC75C-A1CF-4F38-AF60-9406C260AAA9}" vid="{E2C6A0EC-D7AC-4A86-BAB7-EE081BB7E657}"/>
    </a:ext>
  </a:extLst>
</a:theme>
</file>

<file path=ppt/theme/theme4.xml><?xml version="1.0" encoding="utf-8"?>
<a:theme xmlns:a="http://schemas.openxmlformats.org/drawingml/2006/main" name="2_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Breakout_Template.potx" id="{AF7916F5-B6CE-4446-87D4-7A61BEF9288B}" vid="{F2E341AB-B1C9-4A03-98B5-82D7F8BB090B}"/>
    </a:ext>
  </a:extLst>
</a:theme>
</file>

<file path=ppt/theme/theme5.xml><?xml version="1.0" encoding="utf-8"?>
<a:theme xmlns:a="http://schemas.openxmlformats.org/drawingml/2006/main" name="Build_2014_Template_DTreadwell-Teal_16x9">
  <a:themeElements>
    <a:clrScheme name="BUILD 2014 - DTreadwell">
      <a:dk1>
        <a:srgbClr val="000000"/>
      </a:dk1>
      <a:lt1>
        <a:srgbClr val="FFFFFF"/>
      </a:lt1>
      <a:dk2>
        <a:srgbClr val="00B294"/>
      </a:dk2>
      <a:lt2>
        <a:srgbClr val="FFFFFF"/>
      </a:lt2>
      <a:accent1>
        <a:srgbClr val="00B294"/>
      </a:accent1>
      <a:accent2>
        <a:srgbClr val="0072C6"/>
      </a:accent2>
      <a:accent3>
        <a:srgbClr val="00BCF2"/>
      </a:accent3>
      <a:accent4>
        <a:srgbClr val="002050"/>
      </a:accent4>
      <a:accent5>
        <a:srgbClr val="00188F"/>
      </a:accent5>
      <a:accent6>
        <a:srgbClr val="FF8C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2-507-timheuer-DevelopingCommonXAML.potx" id="{E39FC75C-A1CF-4F38-AF60-9406C260AAA9}" vid="{BDFD9560-8AE7-4DF4-B5B9-56BD59DC0770}"/>
    </a:ext>
  </a:extLst>
</a:theme>
</file>

<file path=ppt/theme/theme6.xml><?xml version="1.0" encoding="utf-8"?>
<a:theme xmlns:a="http://schemas.openxmlformats.org/drawingml/2006/main" name="2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2-507-timheuer-DevelopingCommonXAML.potx" id="{E39FC75C-A1CF-4F38-AF60-9406C260AAA9}" vid="{430ED7F2-2DBD-4816-B9BA-9FBA4001546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69a5b99d-77ac-48aa-a233-3939230a570a" Revision="1" Stencil="System.MyShapes" StencilVersion="1.0"/>
</Control>
</file>

<file path=customXml/item10.xml><?xml version="1.0" encoding="utf-8"?>
<Control xmlns="http://schemas.microsoft.com/VisualStudio/2011/storyboarding/control">
  <Id Name="69a5b99d-77ac-48aa-a233-3939230a570a" Revision="1" Stencil="System.MyShapes" StencilVersion="1.0"/>
</Control>
</file>

<file path=customXml/item11.xml><?xml version="1.0" encoding="utf-8"?>
<Control xmlns="http://schemas.microsoft.com/VisualStudio/2011/storyboarding/control">
  <Id Name="69a5b99d-77ac-48aa-a233-3939230a570a" Revision="1" Stencil="System.MyShapes" StencilVersion="1.0"/>
</Control>
</file>

<file path=customXml/item1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27</Value>
      <Value>55</Value>
      <Value>28</Value>
      <Value>6</Value>
    </TaxCatchAll>
    <Event_x0020_End_x0020_Date xmlns="e36bfbf9-5e42-489c-a259-4c54eb22cb57">2014-04-04T07:00:00+00:00</Event_x0020_End_x0020_Date>
    <Event_x0020_Start_x0020_Date xmlns="e36bfbf9-5e42-489c-a259-4c54eb22cb57">2014-04-02T07:00:00+00:00</Event_x0020_Start_x0020_Date>
    <MS_x0020_Speaker xmlns="e36bfbf9-5e42-489c-a259-4c54eb22cb57">
      <UserInfo>
        <DisplayName/>
        <AccountId xsi:nil="true"/>
        <AccountType/>
      </UserInfo>
    </MS_x0020_Speaker>
    <External_x0020_Speaker xmlns="e36bfbf9-5e42-489c-a259-4c54eb22cb57">Tim Heuer</External_x0020_Speaker>
    <Session_x0020_Code xmlns="e36bfbf9-5e42-489c-a259-4c54eb22cb57">2-507</Session_x0020_Code>
    <Presentation_x0020_Date xmlns="e36bfbf9-5e42-489c-a259-4c54eb22cb57">2014-04-02T00:00:00-07:00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ermInfo xmlns="http://schemas.microsoft.com/office/infopath/2007/PartnerControls">
          <TermName xmlns="http://schemas.microsoft.com/office/infopath/2007/PartnerControls">Build 2014</TermName>
          <TermId xmlns="http://schemas.microsoft.com/office/infopath/2007/PartnerControls">8770012f-d296-48ca-a06e-3861b41b8494</TermId>
        </TermInfo>
      </Terms>
    </TaxKeywordTaxHTField>
    <RatedBy xmlns="http://schemas.microsoft.com/sharepoint/v3">
      <UserInfo>
        <DisplayName/>
        <AccountId xsi:nil="true"/>
        <AccountType/>
      </UserInfo>
    </RatedBy>
  </documentManagement>
</p:properties>
</file>

<file path=customXml/item13.xml><?xml version="1.0" encoding="utf-8"?>
<Control xmlns="http://schemas.microsoft.com/VisualStudio/2011/storyboarding/control">
  <Id Name="69a5b99d-77ac-48aa-a233-3939230a570a" Revision="1" Stencil="System.MyShapes" StencilVersion="1.0"/>
</Control>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ontrol xmlns="http://schemas.microsoft.com/VisualStudio/2011/storyboarding/control">
  <Id Name="69a5b99d-77ac-48aa-a233-3939230a570a" Revision="1" Stencil="System.MyShapes" StencilVersion="1.0"/>
</Control>
</file>

<file path=customXml/item4.xml><?xml version="1.0" encoding="utf-8"?>
<Control xmlns="http://schemas.microsoft.com/VisualStudio/2011/storyboarding/control">
  <Id Name="69a5b99d-77ac-48aa-a233-3939230a570a" Revision="1" Stencil="System.MyShapes" StencilVersion="1.0"/>
</Control>
</file>

<file path=customXml/item5.xml><?xml version="1.0" encoding="utf-8"?>
<Control xmlns="http://schemas.microsoft.com/VisualStudio/2011/storyboarding/control">
  <Id Name="69a5b99d-77ac-48aa-a233-3939230a570a" Revision="1" Stencil="System.MyShapes" StencilVersion="1.0"/>
</Control>
</file>

<file path=customXml/item6.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59190252e8f6b8110360cee8e4044d5b">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ce62f3e539b6767ca1e323fb703a26fd"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Control xmlns="http://schemas.microsoft.com/VisualStudio/2011/storyboarding/control">
  <Id Name="69a5b99d-77ac-48aa-a233-3939230a570a" Revision="1" Stencil="System.MyShapes" StencilVersion="1.0"/>
</Control>
</file>

<file path=customXml/item8.xml><?xml version="1.0" encoding="utf-8"?>
<Control xmlns="http://schemas.microsoft.com/VisualStudio/2011/storyboarding/control">
  <Id Name="69a5b99d-77ac-48aa-a233-3939230a570a" Revision="1" Stencil="System.MyShapes" StencilVersion="1.0"/>
</Control>
</file>

<file path=customXml/item9.xml><?xml version="1.0" encoding="utf-8"?>
<Control xmlns="http://schemas.microsoft.com/VisualStudio/2011/storyboarding/control">
  <Id Name="69a5b99d-77ac-48aa-a233-3939230a570a" Revision="1" Stencil="System.MyShapes" StencilVersion="1.0"/>
</Control>
</file>

<file path=customXml/itemProps1.xml><?xml version="1.0" encoding="utf-8"?>
<ds:datastoreItem xmlns:ds="http://schemas.openxmlformats.org/officeDocument/2006/customXml" ds:itemID="{EC80D4D5-1B84-4FBE-9781-4BFCA61E04FB}">
  <ds:schemaRefs>
    <ds:schemaRef ds:uri="http://schemas.microsoft.com/VisualStudio/2011/storyboarding/control"/>
  </ds:schemaRefs>
</ds:datastoreItem>
</file>

<file path=customXml/itemProps10.xml><?xml version="1.0" encoding="utf-8"?>
<ds:datastoreItem xmlns:ds="http://schemas.openxmlformats.org/officeDocument/2006/customXml" ds:itemID="{F6861603-36DA-4FEB-AD49-5B9D5FAB4CE7}">
  <ds:schemaRefs>
    <ds:schemaRef ds:uri="http://schemas.microsoft.com/VisualStudio/2011/storyboarding/control"/>
  </ds:schemaRefs>
</ds:datastoreItem>
</file>

<file path=customXml/itemProps11.xml><?xml version="1.0" encoding="utf-8"?>
<ds:datastoreItem xmlns:ds="http://schemas.openxmlformats.org/officeDocument/2006/customXml" ds:itemID="{6DD947E4-E0B9-490C-8629-2ED87C2FF795}">
  <ds:schemaRefs>
    <ds:schemaRef ds:uri="http://schemas.microsoft.com/VisualStudio/2011/storyboarding/control"/>
  </ds:schemaRefs>
</ds:datastoreItem>
</file>

<file path=customXml/itemProps12.xml><?xml version="1.0" encoding="utf-8"?>
<ds:datastoreItem xmlns:ds="http://schemas.openxmlformats.org/officeDocument/2006/customXml" ds:itemID="{F990F116-B58F-4255-B05B-DA3808E0E5C6}">
  <ds:schemaRefs>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http://schemas.microsoft.com/sharepoint/v3"/>
    <ds:schemaRef ds:uri="e36bfbf9-5e42-489c-a259-4c54eb22cb57"/>
    <ds:schemaRef ds:uri="http://schemas.openxmlformats.org/package/2006/metadata/core-properties"/>
    <ds:schemaRef ds:uri="230e9df3-be65-4c73-a93b-d1236ebd677e"/>
    <ds:schemaRef ds:uri="http://schemas.microsoft.com/office/2006/metadata/properties"/>
    <ds:schemaRef ds:uri="http://www.w3.org/XML/1998/namespace"/>
  </ds:schemaRefs>
</ds:datastoreItem>
</file>

<file path=customXml/itemProps13.xml><?xml version="1.0" encoding="utf-8"?>
<ds:datastoreItem xmlns:ds="http://schemas.openxmlformats.org/officeDocument/2006/customXml" ds:itemID="{527485D5-0FF3-41A4-B3B9-59395F698864}">
  <ds:schemaRefs>
    <ds:schemaRef ds:uri="http://schemas.microsoft.com/VisualStudio/2011/storyboarding/control"/>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D10492D4-9575-41A8-BDB6-84A17BDB3F1E}">
  <ds:schemaRefs>
    <ds:schemaRef ds:uri="http://schemas.microsoft.com/VisualStudio/2011/storyboarding/control"/>
  </ds:schemaRefs>
</ds:datastoreItem>
</file>

<file path=customXml/itemProps4.xml><?xml version="1.0" encoding="utf-8"?>
<ds:datastoreItem xmlns:ds="http://schemas.openxmlformats.org/officeDocument/2006/customXml" ds:itemID="{49FD115E-F930-476E-834A-5B56DADAF634}">
  <ds:schemaRefs>
    <ds:schemaRef ds:uri="http://schemas.microsoft.com/VisualStudio/2011/storyboarding/control"/>
  </ds:schemaRefs>
</ds:datastoreItem>
</file>

<file path=customXml/itemProps5.xml><?xml version="1.0" encoding="utf-8"?>
<ds:datastoreItem xmlns:ds="http://schemas.openxmlformats.org/officeDocument/2006/customXml" ds:itemID="{C148BC3C-5D87-406C-9B4A-2C23F422C85B}">
  <ds:schemaRefs>
    <ds:schemaRef ds:uri="http://schemas.microsoft.com/VisualStudio/2011/storyboarding/control"/>
  </ds:schemaRefs>
</ds:datastoreItem>
</file>

<file path=customXml/itemProps6.xml><?xml version="1.0" encoding="utf-8"?>
<ds:datastoreItem xmlns:ds="http://schemas.openxmlformats.org/officeDocument/2006/customXml" ds:itemID="{08D1A452-E14D-4855-86D9-B23C243AD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143E676C-3C74-4953-9130-224763B7F85B}">
  <ds:schemaRefs>
    <ds:schemaRef ds:uri="http://schemas.microsoft.com/VisualStudio/2011/storyboarding/control"/>
  </ds:schemaRefs>
</ds:datastoreItem>
</file>

<file path=customXml/itemProps8.xml><?xml version="1.0" encoding="utf-8"?>
<ds:datastoreItem xmlns:ds="http://schemas.openxmlformats.org/officeDocument/2006/customXml" ds:itemID="{3991B8EA-6F79-4C09-A3D9-8E8AB5D2D546}">
  <ds:schemaRefs>
    <ds:schemaRef ds:uri="http://schemas.microsoft.com/VisualStudio/2011/storyboarding/control"/>
  </ds:schemaRefs>
</ds:datastoreItem>
</file>

<file path=customXml/itemProps9.xml><?xml version="1.0" encoding="utf-8"?>
<ds:datastoreItem xmlns:ds="http://schemas.openxmlformats.org/officeDocument/2006/customXml" ds:itemID="{6E03DDA7-AC5A-4AE9-9B68-2B4FD6FAE3D2}">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Build_2014_Template</Template>
  <TotalTime>47</TotalTime>
  <Words>2281</Words>
  <Application>Microsoft Office PowerPoint</Application>
  <PresentationFormat>Custom</PresentationFormat>
  <Paragraphs>229</Paragraphs>
  <Slides>38</Slides>
  <Notes>12</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38</vt:i4>
      </vt:variant>
    </vt:vector>
  </HeadingPairs>
  <TitlesOfParts>
    <vt:vector size="53" baseType="lpstr">
      <vt:lpstr>ＭＳ Ｐゴシック</vt:lpstr>
      <vt:lpstr>Arial</vt:lpstr>
      <vt:lpstr>Avenir LT Pro 45 Book</vt:lpstr>
      <vt:lpstr>Calibri</vt:lpstr>
      <vt:lpstr>Consolas</vt:lpstr>
      <vt:lpstr>Segoe UI</vt:lpstr>
      <vt:lpstr>Segoe UI Emoji</vt:lpstr>
      <vt:lpstr>Segoe UI Light</vt:lpstr>
      <vt:lpstr>Wingdings</vt:lpstr>
      <vt:lpstr>5-30536_Build_2014_Breakout_Template_White_16x9</vt:lpstr>
      <vt:lpstr>1_5-30536_Build_2014_Breakout_Template_Blue_16x9</vt:lpstr>
      <vt:lpstr>1_5-30536_Build_2014_Breakout_Template_White_16x9</vt:lpstr>
      <vt:lpstr>2_5-30536_Build_2014_Breakout_Template_White_16x9</vt:lpstr>
      <vt:lpstr>Build_2014_Template_DTreadwell-Teal_16x9</vt:lpstr>
      <vt:lpstr>2_5-30536_Build_2014_Breakout_Template_Blue_16x9</vt:lpstr>
      <vt:lpstr>PowerPoint Presentation</vt:lpstr>
      <vt:lpstr>Developing apps using the common XAML UI framework</vt:lpstr>
      <vt:lpstr>PowerPoint Presentation</vt:lpstr>
      <vt:lpstr>Visual Studio streamlines developing universal Windows apps</vt:lpstr>
      <vt:lpstr>You can tailor the design to each device</vt:lpstr>
      <vt:lpstr>Demo: Shared Projects in Visual Studio</vt:lpstr>
      <vt:lpstr>PowerPoint Presentation</vt:lpstr>
      <vt:lpstr>Don’t fool me with fancy Venn diagrams  What is really common and what isn’t!</vt:lpstr>
      <vt:lpstr>Windows.UI.Xaml.*</vt:lpstr>
      <vt:lpstr>What is  Common?</vt:lpstr>
      <vt:lpstr>Controls</vt:lpstr>
      <vt:lpstr>PowerPoint Presentation</vt:lpstr>
      <vt:lpstr>‘Primitives’ - same</vt:lpstr>
      <vt:lpstr>Demo: Same API/Behavior</vt:lpstr>
      <vt:lpstr>PowerPoint Presentation</vt:lpstr>
      <vt:lpstr>‘Primitives’ – same API, tailored behavior</vt:lpstr>
      <vt:lpstr>Demo: Same API Tailored Behavior</vt:lpstr>
      <vt:lpstr>CommandBar</vt:lpstr>
      <vt:lpstr>PowerPoint Presentation</vt:lpstr>
      <vt:lpstr>Device-specific APIs</vt:lpstr>
      <vt:lpstr>Demo: Device-specific APIs</vt:lpstr>
      <vt:lpstr>System Chrome</vt:lpstr>
      <vt:lpstr>Session Referral</vt:lpstr>
      <vt:lpstr>Framework Areas (animation, text, navigation, background, scaling, styling)</vt:lpstr>
      <vt:lpstr>Navigation Model</vt:lpstr>
      <vt:lpstr>Animation</vt:lpstr>
      <vt:lpstr>Text</vt:lpstr>
      <vt:lpstr>Text Enlargement</vt:lpstr>
      <vt:lpstr>PasswordBox</vt:lpstr>
      <vt:lpstr>Custom Tiles</vt:lpstr>
      <vt:lpstr>Scale Factors and Effective Resolution</vt:lpstr>
      <vt:lpstr>Styling and Theming</vt:lpstr>
      <vt:lpstr>Other UI areas for XAML Developers</vt:lpstr>
      <vt:lpstr>Resources and Sessions</vt:lpstr>
      <vt:lpstr>Please fill out evaluation forms!</vt:lpstr>
      <vt:lpstr>Questions</vt:lpstr>
      <vt:lpstr>PowerPoint Presentation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apps using the common XAML UI framework</dc:title>
  <dc:subject>Build 2014</dc:subject>
  <dc:creator>Administrator</dc:creator>
  <cp:keywords>Build 2014</cp:keywords>
  <dc:description>Template: Mitchell Derrey, Silver Fox Productions
Formatting: 
Event Dates: April 2nd - 4th, 2014
Event Location: Moscone Conference Center, San Francisco, CA
Audience Type: Internal</dc:description>
  <cp:lastModifiedBy>Administrator</cp:lastModifiedBy>
  <cp:revision>4</cp:revision>
  <dcterms:created xsi:type="dcterms:W3CDTF">2014-04-02T17:26:48Z</dcterms:created>
  <dcterms:modified xsi:type="dcterms:W3CDTF">2014-04-02T20:57:23Z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28;#Moscone Center|d4f36a2e-dd0d-4424-990f-7c93b4e9f063</vt:lpwstr>
  </property>
  <property fmtid="{D5CDD505-2E9C-101B-9397-08002B2CF9AE}" pid="7" name="Track">
    <vt:lpwstr/>
  </property>
  <property fmtid="{D5CDD505-2E9C-101B-9397-08002B2CF9AE}" pid="8" name="Event Location">
    <vt:lpwstr>6;#San Francisco|84dfcb53-432b-499d-8965-93d483d36b4a</vt:lpwstr>
  </property>
  <property fmtid="{D5CDD505-2E9C-101B-9397-08002B2CF9AE}" pid="9" name="Campaign">
    <vt:lpwstr/>
  </property>
  <property fmtid="{D5CDD505-2E9C-101B-9397-08002B2CF9AE}" pid="10" name="Audience1">
    <vt:lpwstr/>
  </property>
  <property fmtid="{D5CDD505-2E9C-101B-9397-08002B2CF9AE}" pid="11" name="Event Name">
    <vt:lpwstr>27;#BUILD|58542b36-5bf5-46a6-a53f-a41fb7a73785</vt:lpwstr>
  </property>
  <property fmtid="{D5CDD505-2E9C-101B-9397-08002B2CF9AE}" pid="12" name="TaxKeyword">
    <vt:lpwstr>55;#Build 2014|8770012f-d296-48ca-a06e-3861b41b8494</vt:lpwstr>
  </property>
</Properties>
</file>