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20"/>
    <p:sldMasterId id="2147484219" r:id="rId21"/>
    <p:sldMasterId id="2147484234" r:id="rId22"/>
  </p:sldMasterIdLst>
  <p:notesMasterIdLst>
    <p:notesMasterId r:id="rId62"/>
  </p:notesMasterIdLst>
  <p:handoutMasterIdLst>
    <p:handoutMasterId r:id="rId63"/>
  </p:handoutMasterIdLst>
  <p:sldIdLst>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81" r:id="rId41"/>
    <p:sldId id="282"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Abhijat Kanade" initials="AK" lastIdx="2" clrIdx="2">
    <p:extLst>
      <p:ext uri="{19B8F6BF-5375-455C-9EA6-DF929625EA0E}">
        <p15:presenceInfo xmlns:p15="http://schemas.microsoft.com/office/powerpoint/2012/main" userId="S-1-5-21-397955417-626881126-188441444-33188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D2D2D2"/>
    <a:srgbClr val="BAD80A"/>
    <a:srgbClr val="7FBA00"/>
    <a:srgbClr val="FFFFFF"/>
    <a:srgbClr val="FFB900"/>
    <a:srgbClr val="DC3C00"/>
    <a:srgbClr val="000000"/>
    <a:srgbClr val="008272"/>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747" autoAdjust="0"/>
  </p:normalViewPr>
  <p:slideViewPr>
    <p:cSldViewPr snapToObjects="1">
      <p:cViewPr varScale="1">
        <p:scale>
          <a:sx n="101" d="100"/>
          <a:sy n="101" d="100"/>
        </p:scale>
        <p:origin x="738"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Objects="1" showGuides="1">
      <p:cViewPr varScale="1">
        <p:scale>
          <a:sx n="65" d="100"/>
          <a:sy n="65"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7.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39.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slideMaster" Target="slideMasters/slideMaster3.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theme" Target="theme/theme1.xml"/><Relationship Id="rId20" Type="http://schemas.openxmlformats.org/officeDocument/2006/relationships/slideMaster" Target="slideMasters/slideMaster1.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customXml" Target="../customXml/item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172694-61BA-4353-BA89-77A3A7646F9B}" type="datetime1">
              <a:rPr lang="en-US" smtClean="0">
                <a:latin typeface="Segoe UI" pitchFamily="34" charset="0"/>
              </a:rPr>
              <a:t>4/2/2014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9F00D60D-1703-4D24-8308-FEE06A50A69C}" type="datetime1">
              <a:rPr lang="en-US" smtClean="0"/>
              <a:t>4/2/2014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solidFill>
                  <a:prstClr val="black"/>
                </a:solidFill>
              </a:rPr>
              <a:pPr/>
              <a:t>4/2/2014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64840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62475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CA82BD-36F5-49D4-B656-076C6B493EB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50131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CA82BD-36F5-49D4-B656-076C6B493EB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075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70717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53721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598884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29713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233076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86351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26085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4358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6C1CF0-316C-4904-A0F9-3EEDE72BDC8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50301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EC1FD-673A-4A87-9FA5-D85B6292939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6089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3062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364312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2FC75EB4-9F0D-4E41-BC3F-7442CEDFD43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794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21120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17078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724158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669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9031207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459729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61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1382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1825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37285573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222797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621561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46285308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085679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21811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7961093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63412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13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9142036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591120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067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3460117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05203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779121549"/>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1110177497"/>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69989895"/>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13747375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39980553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47771425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9981449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07692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61916333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28715814"/>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2670096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6082257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55008" y="6482889"/>
            <a:ext cx="2798207" cy="372394"/>
          </a:xfrm>
          <a:prstGeom prst="rect">
            <a:avLst/>
          </a:prstGeom>
        </p:spPr>
        <p:txBody>
          <a:bodyPr/>
          <a:lstStyle/>
          <a:p>
            <a:fld id="{FB0CF2DF-F651-4866-A5F6-C44C3EB27059}" type="datetimeFigureOut">
              <a:rPr lang="en-US" smtClean="0">
                <a:solidFill>
                  <a:srgbClr val="404040"/>
                </a:solidFill>
              </a:rPr>
              <a:pPr/>
              <a:t>4/2/2014</a:t>
            </a:fld>
            <a:endParaRPr lang="en-US">
              <a:solidFill>
                <a:srgbClr val="404040"/>
              </a:solidFill>
            </a:endParaRPr>
          </a:p>
        </p:txBody>
      </p:sp>
      <p:sp>
        <p:nvSpPr>
          <p:cNvPr id="4" name="Footer Placeholder 3"/>
          <p:cNvSpPr>
            <a:spLocks noGrp="1"/>
          </p:cNvSpPr>
          <p:nvPr>
            <p:ph type="ftr" sz="quarter" idx="11"/>
          </p:nvPr>
        </p:nvSpPr>
        <p:spPr>
          <a:xfrm>
            <a:off x="4119583" y="6482889"/>
            <a:ext cx="4197310" cy="372394"/>
          </a:xfrm>
          <a:prstGeom prst="rect">
            <a:avLst/>
          </a:prstGeom>
        </p:spPr>
        <p:txBody>
          <a:bodyPr/>
          <a:lstStyle/>
          <a:p>
            <a:endParaRPr lang="en-US">
              <a:solidFill>
                <a:srgbClr val="404040"/>
              </a:solidFill>
            </a:endParaRPr>
          </a:p>
        </p:txBody>
      </p:sp>
      <p:sp>
        <p:nvSpPr>
          <p:cNvPr id="5" name="Slide Number Placeholder 4"/>
          <p:cNvSpPr>
            <a:spLocks noGrp="1"/>
          </p:cNvSpPr>
          <p:nvPr>
            <p:ph type="sldNum" sz="quarter" idx="12"/>
          </p:nvPr>
        </p:nvSpPr>
        <p:spPr>
          <a:xfrm>
            <a:off x="8783260" y="6482889"/>
            <a:ext cx="2798207" cy="372394"/>
          </a:xfrm>
          <a:prstGeom prst="rect">
            <a:avLst/>
          </a:prstGeom>
        </p:spPr>
        <p:txBody>
          <a:bodyPr/>
          <a:lstStyle/>
          <a:p>
            <a:fld id="{979263D4-C964-4458-81D7-23BB76A83F96}"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2754377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tx1">
                        <a:lumMod val="75000"/>
                        <a:lumOff val="25000"/>
                      </a:schemeClr>
                    </a:gs>
                    <a:gs pos="6000">
                      <a:schemeClr val="tx1">
                        <a:lumMod val="75000"/>
                        <a:lumOff val="25000"/>
                      </a:schemeClr>
                    </a:gs>
                  </a:gsLst>
                  <a:lin ang="5400000" scaled="0"/>
                </a:gradFill>
              </a:defRPr>
            </a:lvl2pPr>
            <a:lvl3pPr marL="236381" indent="0">
              <a:buNone/>
              <a:defRPr sz="2040">
                <a:gradFill>
                  <a:gsLst>
                    <a:gs pos="100000">
                      <a:schemeClr val="tx1">
                        <a:lumMod val="75000"/>
                        <a:lumOff val="25000"/>
                      </a:schemeClr>
                    </a:gs>
                    <a:gs pos="6000">
                      <a:schemeClr val="tx1">
                        <a:lumMod val="75000"/>
                        <a:lumOff val="25000"/>
                      </a:schemeClr>
                    </a:gs>
                  </a:gsLst>
                  <a:lin ang="5400000" scaled="0"/>
                </a:gradFill>
              </a:defRPr>
            </a:lvl3pPr>
            <a:lvl4pPr marL="466287" indent="0">
              <a:buNone/>
              <a:defRPr sz="2040">
                <a:gradFill>
                  <a:gsLst>
                    <a:gs pos="100000">
                      <a:schemeClr val="tx1">
                        <a:lumMod val="75000"/>
                        <a:lumOff val="25000"/>
                      </a:schemeClr>
                    </a:gs>
                    <a:gs pos="6000">
                      <a:schemeClr val="tx1">
                        <a:lumMod val="75000"/>
                        <a:lumOff val="25000"/>
                      </a:schemeClr>
                    </a:gs>
                  </a:gsLst>
                  <a:lin ang="5400000" scaled="0"/>
                </a:gradFill>
              </a:defRPr>
            </a:lvl4pPr>
            <a:lvl5pPr marL="707526" indent="0">
              <a:buNone/>
              <a:defRPr sz="2040">
                <a:gradFill>
                  <a:gsLst>
                    <a:gs pos="100000">
                      <a:schemeClr val="tx1">
                        <a:lumMod val="75000"/>
                        <a:lumOff val="25000"/>
                      </a:schemeClr>
                    </a:gs>
                    <a:gs pos="6000">
                      <a:schemeClr val="tx1">
                        <a:lumMod val="75000"/>
                        <a:lumOff val="25000"/>
                      </a:schemeClr>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5532896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smtClean="0"/>
              <a:t>Click to edit Master title style</a:t>
            </a:r>
            <a:endParaRPr lang="en-US"/>
          </a:p>
        </p:txBody>
      </p:sp>
      <p:sp>
        <p:nvSpPr>
          <p:cNvPr id="3" name="Text Placeholder 2"/>
          <p:cNvSpPr>
            <a:spLocks noGrp="1"/>
          </p:cNvSpPr>
          <p:nvPr>
            <p:ph type="body" idx="1"/>
          </p:nvPr>
        </p:nvSpPr>
        <p:spPr>
          <a:xfrm>
            <a:off x="848530" y="4680828"/>
            <a:ext cx="10726460" cy="523733"/>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25B2F27E-C5A6-44EC-9B27-F22F028E654E}" type="datetimeFigureOut">
              <a:rPr lang="en-US" smtClean="0">
                <a:solidFill>
                  <a:srgbClr val="404040"/>
                </a:solidFill>
              </a:rPr>
              <a:pPr/>
              <a:t>4/2/2014</a:t>
            </a:fld>
            <a:endParaRPr lang="en-US">
              <a:solidFill>
                <a:srgbClr val="404040"/>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endParaRPr lang="en-US">
              <a:solidFill>
                <a:srgbClr val="404040"/>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fld id="{9ABDADE7-EBA4-434B-8732-3351368E9A48}"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37235707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735894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068750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1050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1358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214" r:id="rId2"/>
    <p:sldLayoutId id="2147484086" r:id="rId3"/>
    <p:sldLayoutId id="2147484206" r:id="rId4"/>
    <p:sldLayoutId id="2147484195" r:id="rId5"/>
    <p:sldLayoutId id="2147484207" r:id="rId6"/>
    <p:sldLayoutId id="2147484216" r:id="rId7"/>
    <p:sldLayoutId id="2147484217" r:id="rId8"/>
    <p:sldLayoutId id="2147484218" r:id="rId9"/>
    <p:sldLayoutId id="2147484212" r:id="rId10"/>
    <p:sldLayoutId id="2147484093" r:id="rId11"/>
    <p:sldLayoutId id="2147484213" r:id="rId12"/>
    <p:sldLayoutId id="2147484215" r:id="rId13"/>
    <p:sldLayoutId id="2147484203"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980749296"/>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2" r:id="rId12"/>
    <p:sldLayoutId id="214748423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728599655"/>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30.xml"/><Relationship Id="rId4" Type="http://schemas.openxmlformats.org/officeDocument/2006/relationships/image" Target="../media/image4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44.xml"/><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30.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jp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0.xml"/><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customXml" Target="../../customXml/item2.xml"/><Relationship Id="rId13" Type="http://schemas.openxmlformats.org/officeDocument/2006/relationships/image" Target="../media/image67.png"/><Relationship Id="rId3" Type="http://schemas.openxmlformats.org/officeDocument/2006/relationships/customXml" Target="../../customXml/item11.xml"/><Relationship Id="rId7" Type="http://schemas.openxmlformats.org/officeDocument/2006/relationships/customXml" Target="../../customXml/item13.xml"/><Relationship Id="rId12" Type="http://schemas.openxmlformats.org/officeDocument/2006/relationships/image" Target="../media/image66.tmp"/><Relationship Id="rId2" Type="http://schemas.openxmlformats.org/officeDocument/2006/relationships/customXml" Target="../../customXml/item3.xml"/><Relationship Id="rId16" Type="http://schemas.openxmlformats.org/officeDocument/2006/relationships/image" Target="../media/image70.png"/><Relationship Id="rId1" Type="http://schemas.openxmlformats.org/officeDocument/2006/relationships/customXml" Target="../../customXml/item14.xml"/><Relationship Id="rId6" Type="http://schemas.openxmlformats.org/officeDocument/2006/relationships/customXml" Target="../../customXml/item15.xml"/><Relationship Id="rId11" Type="http://schemas.openxmlformats.org/officeDocument/2006/relationships/image" Target="../media/image65.png"/><Relationship Id="rId5" Type="http://schemas.openxmlformats.org/officeDocument/2006/relationships/customXml" Target="../../customXml/item6.xml"/><Relationship Id="rId15" Type="http://schemas.openxmlformats.org/officeDocument/2006/relationships/image" Target="../media/image69.png"/><Relationship Id="rId10" Type="http://schemas.openxmlformats.org/officeDocument/2006/relationships/notesSlide" Target="../notesSlides/notesSlide16.xml"/><Relationship Id="rId4" Type="http://schemas.openxmlformats.org/officeDocument/2006/relationships/customXml" Target="../../customXml/item18.xml"/><Relationship Id="rId9" Type="http://schemas.openxmlformats.org/officeDocument/2006/relationships/slideLayout" Target="../slideLayouts/slideLayout38.xml"/><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customXml" Target="../../customXml/item4.xml"/><Relationship Id="rId13" Type="http://schemas.openxmlformats.org/officeDocument/2006/relationships/image" Target="../media/image72.png"/><Relationship Id="rId3" Type="http://schemas.openxmlformats.org/officeDocument/2006/relationships/customXml" Target="../../customXml/item5.xml"/><Relationship Id="rId7" Type="http://schemas.openxmlformats.org/officeDocument/2006/relationships/customXml" Target="../../customXml/item17.xml"/><Relationship Id="rId12" Type="http://schemas.openxmlformats.org/officeDocument/2006/relationships/image" Target="../media/image71.png"/><Relationship Id="rId2" Type="http://schemas.openxmlformats.org/officeDocument/2006/relationships/customXml" Target="../../customXml/item16.xml"/><Relationship Id="rId16" Type="http://schemas.openxmlformats.org/officeDocument/2006/relationships/image" Target="../media/image75.png"/><Relationship Id="rId1" Type="http://schemas.openxmlformats.org/officeDocument/2006/relationships/customXml" Target="../../customXml/item8.xml"/><Relationship Id="rId6" Type="http://schemas.openxmlformats.org/officeDocument/2006/relationships/customXml" Target="../../customXml/item9.xml"/><Relationship Id="rId11" Type="http://schemas.openxmlformats.org/officeDocument/2006/relationships/image" Target="../media/image66.tmp"/><Relationship Id="rId5" Type="http://schemas.openxmlformats.org/officeDocument/2006/relationships/customXml" Target="../../customXml/item1.xml"/><Relationship Id="rId15" Type="http://schemas.openxmlformats.org/officeDocument/2006/relationships/image" Target="../media/image74.png"/><Relationship Id="rId10" Type="http://schemas.openxmlformats.org/officeDocument/2006/relationships/image" Target="../media/image65.png"/><Relationship Id="rId4" Type="http://schemas.openxmlformats.org/officeDocument/2006/relationships/customXml" Target="../../customXml/item12.xml"/><Relationship Id="rId9" Type="http://schemas.openxmlformats.org/officeDocument/2006/relationships/slideLayout" Target="../slideLayouts/slideLayout38.xml"/><Relationship Id="rId1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3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dev.windowsphone.com/" TargetMode="External"/><Relationship Id="rId7" Type="http://schemas.openxmlformats.org/officeDocument/2006/relationships/image" Target="../media/image82.png"/><Relationship Id="rId2" Type="http://schemas.openxmlformats.org/officeDocument/2006/relationships/hyperlink" Target="mailto:abc" TargetMode="External"/><Relationship Id="rId1" Type="http://schemas.openxmlformats.org/officeDocument/2006/relationships/slideLayout" Target="../slideLayouts/slideLayout38.xml"/><Relationship Id="rId6" Type="http://schemas.openxmlformats.org/officeDocument/2006/relationships/image" Target="../media/image81.png"/><Relationship Id="rId5" Type="http://schemas.openxmlformats.org/officeDocument/2006/relationships/hyperlink" Target="%7b0%7d" TargetMode="External"/><Relationship Id="rId4" Type="http://schemas.openxmlformats.org/officeDocument/2006/relationships/hyperlink" Target="https://www.windowsphone.com/en-us/store/app/%5bApp%20name%5d/%5bApp%20id%5d/reportcategorie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43800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037" y="2125663"/>
            <a:ext cx="10058399" cy="1828800"/>
          </a:xfrm>
        </p:spPr>
        <p:txBody>
          <a:bodyPr/>
          <a:lstStyle/>
          <a:p>
            <a:r>
              <a:rPr lang="en-US" dirty="0" smtClean="0"/>
              <a:t>Certification time = 2-5 days</a:t>
            </a:r>
            <a:endParaRPr lang="en-US" dirty="0"/>
          </a:p>
        </p:txBody>
      </p:sp>
      <p:grpSp>
        <p:nvGrpSpPr>
          <p:cNvPr id="4" name="Group 3"/>
          <p:cNvGrpSpPr/>
          <p:nvPr/>
        </p:nvGrpSpPr>
        <p:grpSpPr>
          <a:xfrm>
            <a:off x="5616575" y="2354262"/>
            <a:ext cx="5402262" cy="990599"/>
            <a:chOff x="7056437" y="2354262"/>
            <a:chExt cx="5402262" cy="990599"/>
          </a:xfrm>
        </p:grpSpPr>
        <p:sp>
          <p:nvSpPr>
            <p:cNvPr id="3" name="Title 1"/>
            <p:cNvSpPr txBox="1">
              <a:spLocks/>
            </p:cNvSpPr>
            <p:nvPr/>
          </p:nvSpPr>
          <p:spPr>
            <a:xfrm>
              <a:off x="9334499" y="2430462"/>
              <a:ext cx="3124200" cy="914399"/>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dirty="0" smtClean="0">
                  <a:gradFill>
                    <a:gsLst>
                      <a:gs pos="1250">
                        <a:srgbClr val="404040"/>
                      </a:gs>
                      <a:gs pos="100000">
                        <a:srgbClr val="404040"/>
                      </a:gs>
                    </a:gsLst>
                    <a:lin ang="5400000" scaled="0"/>
                  </a:gradFill>
                </a:rPr>
                <a:t>few hours*</a:t>
              </a:r>
              <a:endParaRPr dirty="0">
                <a:gradFill>
                  <a:gsLst>
                    <a:gs pos="1250">
                      <a:srgbClr val="404040"/>
                    </a:gs>
                    <a:gs pos="100000">
                      <a:srgbClr val="404040"/>
                    </a:gs>
                  </a:gsLst>
                  <a:lin ang="5400000" scaled="0"/>
                </a:gradFill>
              </a:endParaRPr>
            </a:p>
          </p:txBody>
        </p:sp>
        <p:cxnSp>
          <p:nvCxnSpPr>
            <p:cNvPr id="7" name="Straight Connector 6"/>
            <p:cNvCxnSpPr/>
            <p:nvPr/>
          </p:nvCxnSpPr>
          <p:spPr>
            <a:xfrm flipV="1">
              <a:off x="7056437" y="2354262"/>
              <a:ext cx="2278062" cy="53340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7548470" y="6180387"/>
            <a:ext cx="4888005" cy="760208"/>
          </a:xfrm>
          <a:prstGeom prst="rect">
            <a:avLst/>
          </a:prstGeom>
          <a:noFill/>
        </p:spPr>
        <p:txBody>
          <a:bodyPr wrap="none" lIns="182880" tIns="146304" rIns="182880" bIns="146304" rtlCol="0">
            <a:spAutoFit/>
          </a:bodyPr>
          <a:lstStyle/>
          <a:p>
            <a:pPr algn="r">
              <a:lnSpc>
                <a:spcPct val="90000"/>
              </a:lnSpc>
              <a:spcAft>
                <a:spcPts val="600"/>
              </a:spcAft>
            </a:pPr>
            <a:r>
              <a:rPr lang="en-US" sz="1400" dirty="0" smtClean="0">
                <a:gradFill>
                  <a:gsLst>
                    <a:gs pos="2917">
                      <a:srgbClr val="404040"/>
                    </a:gs>
                    <a:gs pos="30000">
                      <a:srgbClr val="404040"/>
                    </a:gs>
                  </a:gsLst>
                  <a:lin ang="5400000" scaled="0"/>
                </a:gradFill>
              </a:rPr>
              <a:t>* Some submissions will still take up to 2-5 business days</a:t>
            </a:r>
          </a:p>
          <a:p>
            <a:pPr algn="r">
              <a:lnSpc>
                <a:spcPct val="90000"/>
              </a:lnSpc>
              <a:spcAft>
                <a:spcPts val="600"/>
              </a:spcAft>
            </a:pPr>
            <a:r>
              <a:rPr lang="en-US" sz="1400" dirty="0" smtClean="0">
                <a:gradFill>
                  <a:gsLst>
                    <a:gs pos="2917">
                      <a:srgbClr val="404040"/>
                    </a:gs>
                    <a:gs pos="30000">
                      <a:srgbClr val="404040"/>
                    </a:gs>
                  </a:gsLst>
                  <a:lin ang="5400000" scaled="0"/>
                </a:gradFill>
              </a:rPr>
              <a:t>* Live on Windows Phone only. Windows – coming soon!</a:t>
            </a:r>
          </a:p>
        </p:txBody>
      </p:sp>
    </p:spTree>
    <p:extLst>
      <p:ext uri="{BB962C8B-B14F-4D97-AF65-F5344CB8AC3E}">
        <p14:creationId xmlns:p14="http://schemas.microsoft.com/office/powerpoint/2010/main" val="88387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 Discovery</a:t>
            </a:r>
            <a:endParaRPr lang="en-US" dirty="0"/>
          </a:p>
        </p:txBody>
      </p:sp>
    </p:spTree>
    <p:extLst>
      <p:ext uri="{BB962C8B-B14F-4D97-AF65-F5344CB8AC3E}">
        <p14:creationId xmlns:p14="http://schemas.microsoft.com/office/powerpoint/2010/main" val="27518910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 Discovery Improvements in Blue</a:t>
            </a:r>
            <a:endParaRPr lang="en-US" dirty="0"/>
          </a:p>
        </p:txBody>
      </p:sp>
      <p:sp>
        <p:nvSpPr>
          <p:cNvPr id="10" name="TextBox 9"/>
          <p:cNvSpPr txBox="1"/>
          <p:nvPr/>
        </p:nvSpPr>
        <p:spPr>
          <a:xfrm>
            <a:off x="655636" y="1809599"/>
            <a:ext cx="10972799" cy="794064"/>
          </a:xfrm>
          <a:prstGeom prst="rect">
            <a:avLst/>
          </a:prstGeom>
          <a:solidFill>
            <a:schemeClr val="tx2"/>
          </a:solidFill>
        </p:spPr>
        <p:txBody>
          <a:bodyPr wrap="square" lIns="182880" tIns="146304" rIns="182880" bIns="146304" rtlCol="0">
            <a:spAutoFit/>
          </a:bodyPr>
          <a:lstStyle/>
          <a:p>
            <a:pPr>
              <a:lnSpc>
                <a:spcPct val="90000"/>
              </a:lnSpc>
              <a:spcAft>
                <a:spcPts val="600"/>
              </a:spcAft>
            </a:pPr>
            <a:r>
              <a:rPr lang="en-US" sz="3600" dirty="0" smtClean="0">
                <a:solidFill>
                  <a:srgbClr val="FFFFFF"/>
                </a:solidFill>
              </a:rPr>
              <a:t>Store UX</a:t>
            </a:r>
          </a:p>
        </p:txBody>
      </p:sp>
      <p:sp>
        <p:nvSpPr>
          <p:cNvPr id="11" name="TextBox 10"/>
          <p:cNvSpPr txBox="1"/>
          <p:nvPr/>
        </p:nvSpPr>
        <p:spPr>
          <a:xfrm>
            <a:off x="674779" y="3447899"/>
            <a:ext cx="10953657" cy="794064"/>
          </a:xfrm>
          <a:prstGeom prst="rect">
            <a:avLst/>
          </a:prstGeom>
          <a:solidFill>
            <a:schemeClr val="bg2">
              <a:lumMod val="85000"/>
            </a:schemeClr>
          </a:solidFill>
        </p:spPr>
        <p:txBody>
          <a:bodyPr wrap="square" lIns="182880" tIns="146304" rIns="182880" bIns="146304" rtlCol="0">
            <a:spAutoFit/>
          </a:bodyPr>
          <a:lstStyle/>
          <a:p>
            <a:pPr>
              <a:lnSpc>
                <a:spcPct val="90000"/>
              </a:lnSpc>
              <a:spcAft>
                <a:spcPts val="600"/>
              </a:spcAft>
            </a:pPr>
            <a:r>
              <a:rPr lang="en-US" sz="3600" dirty="0" smtClean="0">
                <a:solidFill>
                  <a:srgbClr val="FFFFFF"/>
                </a:solidFill>
              </a:rPr>
              <a:t>Link your apps to search results</a:t>
            </a:r>
          </a:p>
        </p:txBody>
      </p:sp>
      <p:sp>
        <p:nvSpPr>
          <p:cNvPr id="12" name="TextBox 11"/>
          <p:cNvSpPr txBox="1"/>
          <p:nvPr/>
        </p:nvSpPr>
        <p:spPr>
          <a:xfrm>
            <a:off x="674779" y="5086199"/>
            <a:ext cx="10972800" cy="849463"/>
          </a:xfrm>
          <a:prstGeom prst="rect">
            <a:avLst/>
          </a:prstGeom>
          <a:solidFill>
            <a:schemeClr val="bg2">
              <a:lumMod val="85000"/>
            </a:schemeClr>
          </a:solidFill>
        </p:spPr>
        <p:txBody>
          <a:bodyPr wrap="square" lIns="182880" tIns="146304" rIns="182880" bIns="146304" rtlCol="0">
            <a:spAutoFit/>
          </a:bodyPr>
          <a:lstStyle/>
          <a:p>
            <a:r>
              <a:rPr lang="en-US" sz="3600" dirty="0">
                <a:solidFill>
                  <a:srgbClr val="FFFFFF"/>
                </a:solidFill>
              </a:rPr>
              <a:t>Cross promote your app in other apps using MS Ads</a:t>
            </a:r>
          </a:p>
        </p:txBody>
      </p:sp>
    </p:spTree>
    <p:extLst>
      <p:ext uri="{BB962C8B-B14F-4D97-AF65-F5344CB8AC3E}">
        <p14:creationId xmlns:p14="http://schemas.microsoft.com/office/powerpoint/2010/main" val="112854742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Store UX</a:t>
            </a:r>
            <a:br>
              <a:rPr lang="en-US" dirty="0" smtClean="0"/>
            </a:br>
            <a:endParaRPr lang="en-US" dirty="0"/>
          </a:p>
        </p:txBody>
      </p:sp>
      <p:sp>
        <p:nvSpPr>
          <p:cNvPr id="5" name="Text Placeholder 4"/>
          <p:cNvSpPr>
            <a:spLocks noGrp="1"/>
          </p:cNvSpPr>
          <p:nvPr>
            <p:ph type="body" idx="1"/>
          </p:nvPr>
        </p:nvSpPr>
        <p:spPr/>
        <p:txBody>
          <a:bodyPr/>
          <a:lstStyle/>
          <a:p>
            <a:r>
              <a:rPr lang="en-US" dirty="0" smtClean="0"/>
              <a:t>Zac Woodall</a:t>
            </a:r>
            <a:endParaRPr lang="en-US" dirty="0"/>
          </a:p>
        </p:txBody>
      </p:sp>
    </p:spTree>
    <p:extLst>
      <p:ext uri="{BB962C8B-B14F-4D97-AF65-F5344CB8AC3E}">
        <p14:creationId xmlns:p14="http://schemas.microsoft.com/office/powerpoint/2010/main" val="195671207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62987" y="374028"/>
            <a:ext cx="11373923" cy="612897"/>
          </a:xfrm>
          <a:noFill/>
        </p:spPr>
        <p:txBody>
          <a:bodyPr vert="horz" wrap="square" lIns="93260" tIns="46630" rIns="93260" bIns="46630" rtlCol="0" anchor="b">
            <a:spAutoFit/>
          </a:bodyPr>
          <a:lstStyle/>
          <a:p>
            <a:r>
              <a:rPr lang="en-US" sz="3672" dirty="0" smtClean="0">
                <a:latin typeface="+mn-lt"/>
                <a:cs typeface="+mn-cs"/>
              </a:rPr>
              <a:t>What customers tell us they want in a store…</a:t>
            </a:r>
            <a:endParaRPr lang="en-US" sz="3672" dirty="0">
              <a:latin typeface="+mn-lt"/>
              <a:cs typeface="+mn-cs"/>
            </a:endParaRPr>
          </a:p>
        </p:txBody>
      </p:sp>
      <p:sp>
        <p:nvSpPr>
          <p:cNvPr id="2" name="Rectangle 1"/>
          <p:cNvSpPr/>
          <p:nvPr/>
        </p:nvSpPr>
        <p:spPr>
          <a:xfrm>
            <a:off x="1507045" y="5438211"/>
            <a:ext cx="8976753" cy="646331"/>
          </a:xfrm>
          <a:prstGeom prst="rect">
            <a:avLst/>
          </a:prstGeom>
        </p:spPr>
        <p:txBody>
          <a:bodyPr wrap="none">
            <a:spAutoFit/>
          </a:bodyPr>
          <a:lstStyle/>
          <a:p>
            <a:pPr defTabSz="914363" fontAlgn="b">
              <a:defRPr/>
            </a:pPr>
            <a:r>
              <a:rPr lang="en-US" sz="3600" dirty="0" smtClean="0">
                <a:solidFill>
                  <a:srgbClr val="404040"/>
                </a:solidFill>
                <a:ea typeface="Segoe UI" pitchFamily="34" charset="0"/>
                <a:cs typeface="Segoe UI" pitchFamily="34" charset="0"/>
              </a:rPr>
              <a:t>Makes it easy </a:t>
            </a:r>
            <a:r>
              <a:rPr lang="en-US" sz="3600" dirty="0">
                <a:solidFill>
                  <a:srgbClr val="404040"/>
                </a:solidFill>
                <a:ea typeface="Segoe UI" pitchFamily="34" charset="0"/>
                <a:cs typeface="Segoe UI" pitchFamily="34" charset="0"/>
              </a:rPr>
              <a:t>to transfer apps to my phone</a:t>
            </a:r>
          </a:p>
        </p:txBody>
      </p:sp>
      <p:sp>
        <p:nvSpPr>
          <p:cNvPr id="3" name="Rectangle 2"/>
          <p:cNvSpPr/>
          <p:nvPr/>
        </p:nvSpPr>
        <p:spPr>
          <a:xfrm>
            <a:off x="4386679" y="1388948"/>
            <a:ext cx="3217484" cy="646331"/>
          </a:xfrm>
          <a:prstGeom prst="rect">
            <a:avLst/>
          </a:prstGeom>
        </p:spPr>
        <p:txBody>
          <a:bodyPr wrap="none">
            <a:spAutoFit/>
          </a:bodyPr>
          <a:lstStyle/>
          <a:p>
            <a:r>
              <a:rPr lang="en-US" sz="3600" dirty="0">
                <a:solidFill>
                  <a:srgbClr val="404040"/>
                </a:solidFill>
                <a:ea typeface="Segoe UI" pitchFamily="34" charset="0"/>
                <a:cs typeface="Segoe UI" pitchFamily="34" charset="0"/>
              </a:rPr>
              <a:t>E</a:t>
            </a:r>
            <a:r>
              <a:rPr lang="en-US" sz="3600" dirty="0" smtClean="0">
                <a:solidFill>
                  <a:srgbClr val="404040"/>
                </a:solidFill>
                <a:ea typeface="Segoe UI" pitchFamily="34" charset="0"/>
                <a:cs typeface="Segoe UI" pitchFamily="34" charset="0"/>
              </a:rPr>
              <a:t>asy </a:t>
            </a:r>
            <a:r>
              <a:rPr lang="en-US" sz="3600" dirty="0">
                <a:solidFill>
                  <a:srgbClr val="404040"/>
                </a:solidFill>
                <a:ea typeface="Segoe UI" pitchFamily="34" charset="0"/>
                <a:cs typeface="Segoe UI" pitchFamily="34" charset="0"/>
              </a:rPr>
              <a:t>to browse</a:t>
            </a:r>
            <a:endParaRPr lang="en-US" sz="3600" dirty="0">
              <a:solidFill>
                <a:srgbClr val="404040"/>
              </a:solidFill>
            </a:endParaRPr>
          </a:p>
        </p:txBody>
      </p:sp>
      <p:sp>
        <p:nvSpPr>
          <p:cNvPr id="5" name="Rectangle 4"/>
          <p:cNvSpPr/>
          <p:nvPr/>
        </p:nvSpPr>
        <p:spPr>
          <a:xfrm>
            <a:off x="2271805" y="2401264"/>
            <a:ext cx="7447232" cy="646331"/>
          </a:xfrm>
          <a:prstGeom prst="rect">
            <a:avLst/>
          </a:prstGeom>
        </p:spPr>
        <p:txBody>
          <a:bodyPr wrap="none">
            <a:spAutoFit/>
          </a:bodyPr>
          <a:lstStyle/>
          <a:p>
            <a:pPr defTabSz="914363" fontAlgn="b">
              <a:defRPr/>
            </a:pPr>
            <a:r>
              <a:rPr lang="en-US" sz="3600" dirty="0">
                <a:solidFill>
                  <a:srgbClr val="404040"/>
                </a:solidFill>
                <a:ea typeface="Segoe UI" pitchFamily="34" charset="0"/>
                <a:cs typeface="Segoe UI" pitchFamily="34" charset="0"/>
              </a:rPr>
              <a:t>Has a large variety of apps available</a:t>
            </a:r>
          </a:p>
        </p:txBody>
      </p:sp>
      <p:sp>
        <p:nvSpPr>
          <p:cNvPr id="6" name="Rectangle 5"/>
          <p:cNvSpPr/>
          <p:nvPr/>
        </p:nvSpPr>
        <p:spPr>
          <a:xfrm>
            <a:off x="2544990" y="3413580"/>
            <a:ext cx="6900863" cy="646331"/>
          </a:xfrm>
          <a:prstGeom prst="rect">
            <a:avLst/>
          </a:prstGeom>
        </p:spPr>
        <p:txBody>
          <a:bodyPr wrap="none">
            <a:spAutoFit/>
          </a:bodyPr>
          <a:lstStyle/>
          <a:p>
            <a:pPr fontAlgn="b"/>
            <a:r>
              <a:rPr lang="en-US" sz="3600" dirty="0">
                <a:solidFill>
                  <a:srgbClr val="404040"/>
                </a:solidFill>
                <a:ea typeface="Segoe UI" pitchFamily="34" charset="0"/>
                <a:cs typeface="Segoe UI" pitchFamily="34" charset="0"/>
              </a:rPr>
              <a:t>Has an easy to navigate interface</a:t>
            </a:r>
          </a:p>
        </p:txBody>
      </p:sp>
      <p:sp>
        <p:nvSpPr>
          <p:cNvPr id="7" name="Rectangle 6"/>
          <p:cNvSpPr/>
          <p:nvPr/>
        </p:nvSpPr>
        <p:spPr>
          <a:xfrm>
            <a:off x="2242631" y="4425896"/>
            <a:ext cx="7505581" cy="646331"/>
          </a:xfrm>
          <a:prstGeom prst="rect">
            <a:avLst/>
          </a:prstGeom>
        </p:spPr>
        <p:txBody>
          <a:bodyPr wrap="none">
            <a:spAutoFit/>
          </a:bodyPr>
          <a:lstStyle/>
          <a:p>
            <a:r>
              <a:rPr lang="en-US" sz="3600" dirty="0">
                <a:solidFill>
                  <a:srgbClr val="404040"/>
                </a:solidFill>
                <a:ea typeface="Segoe UI" pitchFamily="34" charset="0"/>
                <a:cs typeface="Segoe UI" pitchFamily="34" charset="0"/>
              </a:rPr>
              <a:t>H</a:t>
            </a:r>
            <a:r>
              <a:rPr lang="en-US" sz="3600" dirty="0" smtClean="0">
                <a:solidFill>
                  <a:srgbClr val="404040"/>
                </a:solidFill>
                <a:ea typeface="Segoe UI" pitchFamily="34" charset="0"/>
                <a:cs typeface="Segoe UI" pitchFamily="34" charset="0"/>
              </a:rPr>
              <a:t>as </a:t>
            </a:r>
            <a:r>
              <a:rPr lang="en-US" sz="3600" dirty="0">
                <a:solidFill>
                  <a:srgbClr val="404040"/>
                </a:solidFill>
                <a:ea typeface="Segoe UI" pitchFamily="34" charset="0"/>
                <a:cs typeface="Segoe UI" pitchFamily="34" charset="0"/>
              </a:rPr>
              <a:t>the specific apps I’m looking for</a:t>
            </a:r>
            <a:endParaRPr lang="en-US" sz="3600" dirty="0">
              <a:solidFill>
                <a:srgbClr val="404040"/>
              </a:solidFill>
            </a:endParaRPr>
          </a:p>
        </p:txBody>
      </p:sp>
    </p:spTree>
    <p:extLst>
      <p:ext uri="{BB962C8B-B14F-4D97-AF65-F5344CB8AC3E}">
        <p14:creationId xmlns:p14="http://schemas.microsoft.com/office/powerpoint/2010/main" val="1854119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texgmssa04/apollo/Assets_Esb/storehub_mixedcasee.png"/>
          <p:cNvPicPr>
            <a:picLocks noChangeAspect="1" noChangeArrowheads="1"/>
          </p:cNvPicPr>
          <p:nvPr/>
        </p:nvPicPr>
        <p:blipFill rotWithShape="1">
          <a:blip r:embed="rId3">
            <a:extLst>
              <a:ext uri="{28A0092B-C50C-407E-A947-70E740481C1C}">
                <a14:useLocalDpi xmlns:a14="http://schemas.microsoft.com/office/drawing/2010/main" val="0"/>
              </a:ext>
            </a:extLst>
          </a:blip>
          <a:srcRect r="79143"/>
          <a:stretch/>
        </p:blipFill>
        <p:spPr bwMode="auto">
          <a:xfrm>
            <a:off x="4465637" y="525462"/>
            <a:ext cx="3558167" cy="582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216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97" y="567104"/>
            <a:ext cx="10724938" cy="612897"/>
          </a:xfrm>
          <a:noFill/>
        </p:spPr>
        <p:txBody>
          <a:bodyPr vert="horz" wrap="square" lIns="93260" tIns="46630" rIns="93260" bIns="46630" rtlCol="0" anchor="b">
            <a:spAutoFit/>
          </a:bodyPr>
          <a:lstStyle/>
          <a:p>
            <a:r>
              <a:rPr lang="en-US" sz="3672" dirty="0">
                <a:latin typeface="+mn-lt"/>
                <a:cs typeface="+mn-cs"/>
              </a:rPr>
              <a:t>Store </a:t>
            </a:r>
            <a:r>
              <a:rPr lang="en-US" sz="3672" dirty="0" smtClean="0">
                <a:latin typeface="+mn-lt"/>
                <a:cs typeface="+mn-cs"/>
              </a:rPr>
              <a:t>Experience Principles</a:t>
            </a:r>
            <a:endParaRPr lang="en-US" sz="3672" dirty="0">
              <a:latin typeface="+mn-lt"/>
              <a:cs typeface="+mn-cs"/>
            </a:endParaRPr>
          </a:p>
        </p:txBody>
      </p:sp>
      <p:sp>
        <p:nvSpPr>
          <p:cNvPr id="3" name="Content Placeholder 2"/>
          <p:cNvSpPr>
            <a:spLocks noGrp="1"/>
          </p:cNvSpPr>
          <p:nvPr>
            <p:ph idx="4294967295"/>
          </p:nvPr>
        </p:nvSpPr>
        <p:spPr>
          <a:xfrm>
            <a:off x="478992" y="1668462"/>
            <a:ext cx="4929837" cy="4649257"/>
          </a:xfrm>
          <a:prstGeom prst="rect">
            <a:avLst/>
          </a:prstGeom>
        </p:spPr>
        <p:txBody>
          <a:bodyPr>
            <a:normAutofit fontScale="70000" lnSpcReduction="20000"/>
          </a:bodyPr>
          <a:lstStyle/>
          <a:p>
            <a:pPr marL="466298" indent="-466298">
              <a:spcAft>
                <a:spcPts val="1800"/>
              </a:spcAft>
              <a:buFont typeface="+mj-lt"/>
              <a:buAutoNum type="arabicPeriod"/>
            </a:pPr>
            <a:r>
              <a:rPr lang="en-US" dirty="0" smtClean="0"/>
              <a:t>Fresh</a:t>
            </a:r>
            <a:r>
              <a:rPr lang="en-US" dirty="0"/>
              <a:t>, </a:t>
            </a:r>
            <a:r>
              <a:rPr lang="en-US" dirty="0" smtClean="0"/>
              <a:t>engaging, </a:t>
            </a:r>
            <a:r>
              <a:rPr lang="en-US" dirty="0"/>
              <a:t>and </a:t>
            </a:r>
            <a:r>
              <a:rPr lang="en-US" b="1" dirty="0"/>
              <a:t>personally relevant </a:t>
            </a:r>
            <a:r>
              <a:rPr lang="en-US" b="1" dirty="0" smtClean="0"/>
              <a:t>products </a:t>
            </a:r>
            <a:r>
              <a:rPr lang="en-US" dirty="0" smtClean="0"/>
              <a:t>greet you at the door</a:t>
            </a:r>
            <a:endParaRPr lang="en-US" dirty="0"/>
          </a:p>
          <a:p>
            <a:pPr marL="466298" indent="-466298">
              <a:spcAft>
                <a:spcPts val="1800"/>
              </a:spcAft>
              <a:buFont typeface="+mj-lt"/>
              <a:buAutoNum type="arabicPeriod"/>
            </a:pPr>
            <a:r>
              <a:rPr lang="en-US" b="1" dirty="0" smtClean="0"/>
              <a:t>Consistent and predictable </a:t>
            </a:r>
            <a:r>
              <a:rPr lang="en-US" b="1" dirty="0" err="1" smtClean="0"/>
              <a:t>wayfinding</a:t>
            </a:r>
            <a:r>
              <a:rPr lang="en-US" dirty="0" smtClean="0"/>
              <a:t> for key tasks like search</a:t>
            </a:r>
            <a:r>
              <a:rPr lang="en-US" dirty="0"/>
              <a:t>, </a:t>
            </a:r>
            <a:r>
              <a:rPr lang="en-US" dirty="0" smtClean="0"/>
              <a:t>top free games</a:t>
            </a:r>
            <a:endParaRPr lang="en-US" dirty="0"/>
          </a:p>
          <a:p>
            <a:pPr marL="466298" indent="-466298">
              <a:spcAft>
                <a:spcPts val="1800"/>
              </a:spcAft>
              <a:buFont typeface="+mj-lt"/>
              <a:buAutoNum type="arabicPeriod"/>
            </a:pPr>
            <a:r>
              <a:rPr lang="en-US" dirty="0" smtClean="0"/>
              <a:t>Evolve by expanding concepts that work well and </a:t>
            </a:r>
            <a:r>
              <a:rPr lang="en-US" b="1" dirty="0" smtClean="0"/>
              <a:t>addressing top feedback</a:t>
            </a:r>
            <a:endParaRPr lang="en-US" b="1" dirty="0"/>
          </a:p>
        </p:txBody>
      </p:sp>
      <p:cxnSp>
        <p:nvCxnSpPr>
          <p:cNvPr id="10" name="Straight Connector 9"/>
          <p:cNvCxnSpPr>
            <a:stCxn id="21" idx="0"/>
          </p:cNvCxnSpPr>
          <p:nvPr/>
        </p:nvCxnSpPr>
        <p:spPr>
          <a:xfrm flipV="1">
            <a:off x="7636938" y="346843"/>
            <a:ext cx="42084" cy="31600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757092" y="359618"/>
            <a:ext cx="0" cy="4098993"/>
          </a:xfrm>
          <a:prstGeom prst="line">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79022" y="372393"/>
            <a:ext cx="3078070" cy="291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164435" y="4392935"/>
            <a:ext cx="1280269" cy="670512"/>
          </a:xfrm>
          <a:prstGeom prst="rect">
            <a:avLst/>
          </a:prstGeom>
          <a:noFill/>
        </p:spPr>
        <p:txBody>
          <a:bodyPr wrap="none" rtlCol="0">
            <a:spAutoFit/>
          </a:bodyPr>
          <a:lstStyle/>
          <a:p>
            <a:r>
              <a:rPr lang="en-US" sz="3672" dirty="0">
                <a:solidFill>
                  <a:srgbClr val="404040"/>
                </a:solidFill>
              </a:rPr>
              <a:t>Tasks</a:t>
            </a:r>
          </a:p>
        </p:txBody>
      </p:sp>
      <p:sp>
        <p:nvSpPr>
          <p:cNvPr id="20" name="TextBox 19"/>
          <p:cNvSpPr txBox="1"/>
          <p:nvPr/>
        </p:nvSpPr>
        <p:spPr>
          <a:xfrm>
            <a:off x="8109260" y="395342"/>
            <a:ext cx="2572244" cy="670512"/>
          </a:xfrm>
          <a:prstGeom prst="rect">
            <a:avLst/>
          </a:prstGeom>
          <a:noFill/>
        </p:spPr>
        <p:txBody>
          <a:bodyPr wrap="none" rtlCol="0">
            <a:spAutoFit/>
          </a:bodyPr>
          <a:lstStyle/>
          <a:p>
            <a:r>
              <a:rPr lang="en-US" sz="3672" dirty="0">
                <a:solidFill>
                  <a:srgbClr val="404040"/>
                </a:solidFill>
              </a:rPr>
              <a:t>Serendipity</a:t>
            </a:r>
          </a:p>
        </p:txBody>
      </p:sp>
      <p:sp>
        <p:nvSpPr>
          <p:cNvPr id="21" name="TextBox 20"/>
          <p:cNvSpPr txBox="1"/>
          <p:nvPr/>
        </p:nvSpPr>
        <p:spPr>
          <a:xfrm>
            <a:off x="6248666" y="3506904"/>
            <a:ext cx="2776543" cy="670512"/>
          </a:xfrm>
          <a:prstGeom prst="rect">
            <a:avLst/>
          </a:prstGeom>
          <a:noFill/>
        </p:spPr>
        <p:txBody>
          <a:bodyPr wrap="none" rtlCol="0">
            <a:spAutoFit/>
          </a:bodyPr>
          <a:lstStyle/>
          <a:p>
            <a:r>
              <a:rPr lang="en-US" sz="3672" dirty="0">
                <a:solidFill>
                  <a:srgbClr val="404040"/>
                </a:solidFill>
              </a:rPr>
              <a:t>Way-finding</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1345" y="5249862"/>
            <a:ext cx="1253359" cy="152318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860" y="1180001"/>
            <a:ext cx="1602463" cy="139121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964" y="1277340"/>
            <a:ext cx="936746" cy="1045525"/>
          </a:xfrm>
          <a:prstGeom prst="rect">
            <a:avLst/>
          </a:prstGeom>
        </p:spPr>
      </p:pic>
    </p:spTree>
    <p:extLst>
      <p:ext uri="{BB962C8B-B14F-4D97-AF65-F5344CB8AC3E}">
        <p14:creationId xmlns:p14="http://schemas.microsoft.com/office/powerpoint/2010/main" val="6225190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apezoid 5"/>
          <p:cNvSpPr/>
          <p:nvPr/>
        </p:nvSpPr>
        <p:spPr>
          <a:xfrm rot="10800000">
            <a:off x="3960009" y="1237448"/>
            <a:ext cx="3834549" cy="80877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7" name="Trapezoid 6"/>
          <p:cNvSpPr/>
          <p:nvPr/>
        </p:nvSpPr>
        <p:spPr>
          <a:xfrm rot="10800000">
            <a:off x="4204228" y="2229544"/>
            <a:ext cx="3342940" cy="80877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8" name="Trapezoid 7"/>
          <p:cNvSpPr/>
          <p:nvPr/>
        </p:nvSpPr>
        <p:spPr>
          <a:xfrm rot="10800000">
            <a:off x="4898824" y="5030761"/>
            <a:ext cx="1915687" cy="808776"/>
          </a:xfrm>
          <a:prstGeom prst="trapezoid">
            <a:avLst/>
          </a:prstGeom>
          <a:solidFill>
            <a:schemeClr val="bg2">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9" name="Trapezoid 8"/>
          <p:cNvSpPr/>
          <p:nvPr/>
        </p:nvSpPr>
        <p:spPr>
          <a:xfrm rot="10800000">
            <a:off x="4664119" y="4082433"/>
            <a:ext cx="2397782" cy="808776"/>
          </a:xfrm>
          <a:prstGeom prst="trapezoid">
            <a:avLst/>
          </a:prstGeom>
          <a:solidFill>
            <a:schemeClr val="bg2">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0" name="Trapezoid 9"/>
          <p:cNvSpPr/>
          <p:nvPr/>
        </p:nvSpPr>
        <p:spPr>
          <a:xfrm rot="10800000">
            <a:off x="4426244" y="3134105"/>
            <a:ext cx="2883048" cy="808776"/>
          </a:xfrm>
          <a:prstGeom prst="trapezoid">
            <a:avLst/>
          </a:prstGeom>
          <a:solidFill>
            <a:schemeClr val="bg2">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1" name="TextBox 10"/>
          <p:cNvSpPr txBox="1"/>
          <p:nvPr/>
        </p:nvSpPr>
        <p:spPr>
          <a:xfrm>
            <a:off x="5263737" y="1453519"/>
            <a:ext cx="1306885" cy="382308"/>
          </a:xfrm>
          <a:prstGeom prst="rect">
            <a:avLst/>
          </a:prstGeom>
          <a:noFill/>
        </p:spPr>
        <p:txBody>
          <a:bodyPr wrap="none" rtlCol="0">
            <a:spAutoFit/>
          </a:bodyPr>
          <a:lstStyle/>
          <a:p>
            <a:r>
              <a:rPr lang="en-US" sz="1836" dirty="0">
                <a:solidFill>
                  <a:srgbClr val="FFFFFF"/>
                </a:solidFill>
              </a:rPr>
              <a:t>Awareness</a:t>
            </a:r>
          </a:p>
        </p:txBody>
      </p:sp>
      <p:sp>
        <p:nvSpPr>
          <p:cNvPr id="12" name="TextBox 11"/>
          <p:cNvSpPr txBox="1"/>
          <p:nvPr/>
        </p:nvSpPr>
        <p:spPr>
          <a:xfrm>
            <a:off x="5412394" y="2461122"/>
            <a:ext cx="982780" cy="382308"/>
          </a:xfrm>
          <a:prstGeom prst="rect">
            <a:avLst/>
          </a:prstGeom>
          <a:noFill/>
        </p:spPr>
        <p:txBody>
          <a:bodyPr wrap="none" rtlCol="0">
            <a:spAutoFit/>
          </a:bodyPr>
          <a:lstStyle/>
          <a:p>
            <a:r>
              <a:rPr lang="en-US" sz="1836" dirty="0">
                <a:solidFill>
                  <a:srgbClr val="FFFFFF"/>
                </a:solidFill>
              </a:rPr>
              <a:t>Interest</a:t>
            </a:r>
          </a:p>
        </p:txBody>
      </p:sp>
      <p:sp>
        <p:nvSpPr>
          <p:cNvPr id="13" name="TextBox 12"/>
          <p:cNvSpPr txBox="1"/>
          <p:nvPr/>
        </p:nvSpPr>
        <p:spPr>
          <a:xfrm>
            <a:off x="5276502" y="3350177"/>
            <a:ext cx="1276149" cy="382308"/>
          </a:xfrm>
          <a:prstGeom prst="rect">
            <a:avLst/>
          </a:prstGeom>
          <a:noFill/>
        </p:spPr>
        <p:txBody>
          <a:bodyPr wrap="none" rtlCol="0">
            <a:spAutoFit/>
          </a:bodyPr>
          <a:lstStyle/>
          <a:p>
            <a:r>
              <a:rPr lang="en-US" sz="1836" dirty="0">
                <a:solidFill>
                  <a:srgbClr val="FFFFFF"/>
                </a:solidFill>
              </a:rPr>
              <a:t>Evaluation</a:t>
            </a:r>
          </a:p>
        </p:txBody>
      </p:sp>
      <p:sp>
        <p:nvSpPr>
          <p:cNvPr id="14" name="TextBox 13"/>
          <p:cNvSpPr txBox="1"/>
          <p:nvPr/>
        </p:nvSpPr>
        <p:spPr>
          <a:xfrm>
            <a:off x="5338882" y="4298505"/>
            <a:ext cx="1135089" cy="382308"/>
          </a:xfrm>
          <a:prstGeom prst="rect">
            <a:avLst/>
          </a:prstGeom>
          <a:noFill/>
        </p:spPr>
        <p:txBody>
          <a:bodyPr wrap="none" rtlCol="0">
            <a:spAutoFit/>
          </a:bodyPr>
          <a:lstStyle/>
          <a:p>
            <a:r>
              <a:rPr lang="en-US" sz="1836" dirty="0">
                <a:solidFill>
                  <a:srgbClr val="FFFFFF"/>
                </a:solidFill>
              </a:rPr>
              <a:t>Purchase</a:t>
            </a:r>
          </a:p>
        </p:txBody>
      </p:sp>
      <p:sp>
        <p:nvSpPr>
          <p:cNvPr id="15" name="TextBox 14"/>
          <p:cNvSpPr txBox="1"/>
          <p:nvPr/>
        </p:nvSpPr>
        <p:spPr>
          <a:xfrm>
            <a:off x="5388458" y="5246834"/>
            <a:ext cx="1000765" cy="382308"/>
          </a:xfrm>
          <a:prstGeom prst="rect">
            <a:avLst/>
          </a:prstGeom>
          <a:noFill/>
        </p:spPr>
        <p:txBody>
          <a:bodyPr wrap="none" rtlCol="0">
            <a:spAutoFit/>
          </a:bodyPr>
          <a:lstStyle/>
          <a:p>
            <a:r>
              <a:rPr lang="en-US" sz="1836" dirty="0">
                <a:solidFill>
                  <a:srgbClr val="FFFFFF"/>
                </a:solidFill>
              </a:rPr>
              <a:t>Referral</a:t>
            </a:r>
          </a:p>
        </p:txBody>
      </p:sp>
      <p:sp>
        <p:nvSpPr>
          <p:cNvPr id="2" name="Left Brace 1"/>
          <p:cNvSpPr/>
          <p:nvPr/>
        </p:nvSpPr>
        <p:spPr>
          <a:xfrm>
            <a:off x="3363265" y="1237447"/>
            <a:ext cx="313263" cy="1710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rgbClr val="404040"/>
              </a:solidFill>
            </a:endParaRPr>
          </a:p>
        </p:txBody>
      </p:sp>
      <p:sp>
        <p:nvSpPr>
          <p:cNvPr id="4" name="Right Brace 3"/>
          <p:cNvSpPr/>
          <p:nvPr/>
        </p:nvSpPr>
        <p:spPr>
          <a:xfrm>
            <a:off x="7892368" y="3134105"/>
            <a:ext cx="330807" cy="1757106"/>
          </a:xfrm>
          <a:prstGeom prst="rightBrac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solidFill>
                <a:srgbClr val="404040"/>
              </a:solidFill>
            </a:endParaRPr>
          </a:p>
        </p:txBody>
      </p:sp>
      <p:sp>
        <p:nvSpPr>
          <p:cNvPr id="5" name="TextBox 4"/>
          <p:cNvSpPr txBox="1"/>
          <p:nvPr/>
        </p:nvSpPr>
        <p:spPr>
          <a:xfrm>
            <a:off x="1875453" y="1882572"/>
            <a:ext cx="1326644" cy="382308"/>
          </a:xfrm>
          <a:prstGeom prst="rect">
            <a:avLst/>
          </a:prstGeom>
          <a:noFill/>
        </p:spPr>
        <p:txBody>
          <a:bodyPr wrap="square" rtlCol="0">
            <a:spAutoFit/>
          </a:bodyPr>
          <a:lstStyle/>
          <a:p>
            <a:r>
              <a:rPr lang="en-US" sz="1836" dirty="0">
                <a:solidFill>
                  <a:srgbClr val="404040"/>
                </a:solidFill>
              </a:rPr>
              <a:t>Storefront</a:t>
            </a:r>
          </a:p>
        </p:txBody>
      </p:sp>
      <p:sp>
        <p:nvSpPr>
          <p:cNvPr id="16" name="TextBox 15"/>
          <p:cNvSpPr txBox="1"/>
          <p:nvPr/>
        </p:nvSpPr>
        <p:spPr>
          <a:xfrm>
            <a:off x="8426514" y="3824341"/>
            <a:ext cx="1521608" cy="382254"/>
          </a:xfrm>
          <a:prstGeom prst="rect">
            <a:avLst/>
          </a:prstGeom>
          <a:noFill/>
        </p:spPr>
        <p:txBody>
          <a:bodyPr wrap="square" rtlCol="0">
            <a:spAutoFit/>
          </a:bodyPr>
          <a:lstStyle>
            <a:defPPr>
              <a:defRPr lang="en-US"/>
            </a:defPPr>
          </a:lstStyle>
          <a:p>
            <a:r>
              <a:rPr lang="en-US" sz="1836" dirty="0">
                <a:solidFill>
                  <a:srgbClr val="FFFFFF">
                    <a:lumMod val="75000"/>
                  </a:srgbClr>
                </a:solidFill>
              </a:rPr>
              <a:t>App Details</a:t>
            </a:r>
          </a:p>
        </p:txBody>
      </p:sp>
    </p:spTree>
    <p:extLst>
      <p:ext uri="{BB962C8B-B14F-4D97-AF65-F5344CB8AC3E}">
        <p14:creationId xmlns:p14="http://schemas.microsoft.com/office/powerpoint/2010/main" val="192790539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24412"/>
          <a:stretch/>
        </p:blipFill>
        <p:spPr>
          <a:xfrm>
            <a:off x="3067354" y="858"/>
            <a:ext cx="9399283" cy="6994525"/>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8141"/>
          <a:stretch/>
        </p:blipFill>
        <p:spPr>
          <a:xfrm>
            <a:off x="0" y="-11575"/>
            <a:ext cx="3067354" cy="556529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6802" r="10175" b="49965"/>
          <a:stretch/>
        </p:blipFill>
        <p:spPr>
          <a:xfrm>
            <a:off x="0" y="5145881"/>
            <a:ext cx="2999398" cy="1849502"/>
          </a:xfrm>
          <a:prstGeom prst="rect">
            <a:avLst/>
          </a:prstGeom>
        </p:spPr>
      </p:pic>
      <p:sp>
        <p:nvSpPr>
          <p:cNvPr id="21" name="Rectangle 20"/>
          <p:cNvSpPr/>
          <p:nvPr/>
        </p:nvSpPr>
        <p:spPr bwMode="auto">
          <a:xfrm>
            <a:off x="3376" y="-11575"/>
            <a:ext cx="12435593" cy="6994526"/>
          </a:xfrm>
          <a:prstGeom prst="rect">
            <a:avLst/>
          </a:prstGeom>
          <a:gradFill flip="none" rotWithShape="1">
            <a:gsLst>
              <a:gs pos="0">
                <a:srgbClr val="000000">
                  <a:alpha val="50000"/>
                </a:srgbClr>
              </a:gs>
              <a:gs pos="70000">
                <a:srgbClr val="000000">
                  <a:alpha val="36000"/>
                </a:srgbClr>
              </a:gs>
              <a:gs pos="100000">
                <a:srgbClr val="505050">
                  <a:alpha val="3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Title 3"/>
          <p:cNvSpPr>
            <a:spLocks noGrp="1"/>
          </p:cNvSpPr>
          <p:nvPr>
            <p:ph type="title"/>
          </p:nvPr>
        </p:nvSpPr>
        <p:spPr>
          <a:xfrm>
            <a:off x="3376" y="4142467"/>
            <a:ext cx="12435593" cy="1828800"/>
          </a:xfrm>
          <a:solidFill>
            <a:schemeClr val="bg1"/>
          </a:solidFill>
        </p:spPr>
        <p:txBody>
          <a:bodyPr/>
          <a:lstStyle/>
          <a:p>
            <a:r>
              <a:rPr lang="en-US" dirty="0" smtClean="0"/>
              <a:t>Demo: Storefronts</a:t>
            </a:r>
            <a:endParaRPr lang="en-US" dirty="0"/>
          </a:p>
        </p:txBody>
      </p:sp>
    </p:spTree>
    <p:extLst>
      <p:ext uri="{BB962C8B-B14F-4D97-AF65-F5344CB8AC3E}">
        <p14:creationId xmlns:p14="http://schemas.microsoft.com/office/powerpoint/2010/main" val="243849302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apezoid 5"/>
          <p:cNvSpPr/>
          <p:nvPr/>
        </p:nvSpPr>
        <p:spPr>
          <a:xfrm rot="10800000">
            <a:off x="3960009" y="1237448"/>
            <a:ext cx="3834549" cy="808776"/>
          </a:xfrm>
          <a:prstGeom prst="trapezoid">
            <a:avLst/>
          </a:prstGeom>
          <a:solidFill>
            <a:schemeClr val="bg2">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7" name="Trapezoid 6"/>
          <p:cNvSpPr/>
          <p:nvPr/>
        </p:nvSpPr>
        <p:spPr>
          <a:xfrm rot="10800000">
            <a:off x="4204228" y="2229544"/>
            <a:ext cx="3342940" cy="808776"/>
          </a:xfrm>
          <a:prstGeom prst="trapezoid">
            <a:avLst/>
          </a:prstGeom>
          <a:solidFill>
            <a:schemeClr val="bg2">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8" name="Trapezoid 7"/>
          <p:cNvSpPr/>
          <p:nvPr/>
        </p:nvSpPr>
        <p:spPr>
          <a:xfrm rot="10800000">
            <a:off x="4898824" y="5030761"/>
            <a:ext cx="1915687" cy="808776"/>
          </a:xfrm>
          <a:prstGeom prst="trapezoid">
            <a:avLst/>
          </a:prstGeom>
          <a:solidFill>
            <a:schemeClr val="bg2">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9" name="Trapezoid 8"/>
          <p:cNvSpPr/>
          <p:nvPr/>
        </p:nvSpPr>
        <p:spPr>
          <a:xfrm rot="10800000">
            <a:off x="4664119" y="4082433"/>
            <a:ext cx="2397782" cy="80877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0" name="Trapezoid 9"/>
          <p:cNvSpPr/>
          <p:nvPr/>
        </p:nvSpPr>
        <p:spPr>
          <a:xfrm rot="10800000">
            <a:off x="4426244" y="3134105"/>
            <a:ext cx="2883048" cy="80877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1" name="TextBox 10"/>
          <p:cNvSpPr txBox="1"/>
          <p:nvPr/>
        </p:nvSpPr>
        <p:spPr>
          <a:xfrm>
            <a:off x="5263737" y="1453519"/>
            <a:ext cx="1306885" cy="382308"/>
          </a:xfrm>
          <a:prstGeom prst="rect">
            <a:avLst/>
          </a:prstGeom>
          <a:noFill/>
        </p:spPr>
        <p:txBody>
          <a:bodyPr wrap="none" rtlCol="0">
            <a:spAutoFit/>
          </a:bodyPr>
          <a:lstStyle/>
          <a:p>
            <a:r>
              <a:rPr lang="en-US" sz="1836" dirty="0">
                <a:solidFill>
                  <a:srgbClr val="FFFFFF"/>
                </a:solidFill>
              </a:rPr>
              <a:t>Awareness</a:t>
            </a:r>
          </a:p>
        </p:txBody>
      </p:sp>
      <p:sp>
        <p:nvSpPr>
          <p:cNvPr id="12" name="TextBox 11"/>
          <p:cNvSpPr txBox="1"/>
          <p:nvPr/>
        </p:nvSpPr>
        <p:spPr>
          <a:xfrm>
            <a:off x="5412394" y="2461122"/>
            <a:ext cx="982780" cy="382308"/>
          </a:xfrm>
          <a:prstGeom prst="rect">
            <a:avLst/>
          </a:prstGeom>
          <a:noFill/>
        </p:spPr>
        <p:txBody>
          <a:bodyPr wrap="none" rtlCol="0">
            <a:spAutoFit/>
          </a:bodyPr>
          <a:lstStyle/>
          <a:p>
            <a:r>
              <a:rPr lang="en-US" sz="1836" dirty="0">
                <a:solidFill>
                  <a:srgbClr val="FFFFFF"/>
                </a:solidFill>
              </a:rPr>
              <a:t>Interest</a:t>
            </a:r>
          </a:p>
        </p:txBody>
      </p:sp>
      <p:sp>
        <p:nvSpPr>
          <p:cNvPr id="13" name="TextBox 12"/>
          <p:cNvSpPr txBox="1"/>
          <p:nvPr/>
        </p:nvSpPr>
        <p:spPr>
          <a:xfrm>
            <a:off x="5276502" y="3350177"/>
            <a:ext cx="1276149" cy="382308"/>
          </a:xfrm>
          <a:prstGeom prst="rect">
            <a:avLst/>
          </a:prstGeom>
          <a:noFill/>
        </p:spPr>
        <p:txBody>
          <a:bodyPr wrap="none" rtlCol="0">
            <a:spAutoFit/>
          </a:bodyPr>
          <a:lstStyle/>
          <a:p>
            <a:r>
              <a:rPr lang="en-US" sz="1836" dirty="0">
                <a:solidFill>
                  <a:srgbClr val="FFFFFF"/>
                </a:solidFill>
              </a:rPr>
              <a:t>Evaluation</a:t>
            </a:r>
          </a:p>
        </p:txBody>
      </p:sp>
      <p:sp>
        <p:nvSpPr>
          <p:cNvPr id="14" name="TextBox 13"/>
          <p:cNvSpPr txBox="1"/>
          <p:nvPr/>
        </p:nvSpPr>
        <p:spPr>
          <a:xfrm>
            <a:off x="5338882" y="4298505"/>
            <a:ext cx="1135089" cy="382308"/>
          </a:xfrm>
          <a:prstGeom prst="rect">
            <a:avLst/>
          </a:prstGeom>
          <a:noFill/>
        </p:spPr>
        <p:txBody>
          <a:bodyPr wrap="none" rtlCol="0">
            <a:spAutoFit/>
          </a:bodyPr>
          <a:lstStyle/>
          <a:p>
            <a:r>
              <a:rPr lang="en-US" sz="1836" dirty="0">
                <a:solidFill>
                  <a:srgbClr val="FFFFFF"/>
                </a:solidFill>
              </a:rPr>
              <a:t>Purchase</a:t>
            </a:r>
          </a:p>
        </p:txBody>
      </p:sp>
      <p:sp>
        <p:nvSpPr>
          <p:cNvPr id="15" name="TextBox 14"/>
          <p:cNvSpPr txBox="1"/>
          <p:nvPr/>
        </p:nvSpPr>
        <p:spPr>
          <a:xfrm>
            <a:off x="5388458" y="5246834"/>
            <a:ext cx="1000765" cy="382308"/>
          </a:xfrm>
          <a:prstGeom prst="rect">
            <a:avLst/>
          </a:prstGeom>
          <a:noFill/>
        </p:spPr>
        <p:txBody>
          <a:bodyPr wrap="none" rtlCol="0">
            <a:spAutoFit/>
          </a:bodyPr>
          <a:lstStyle/>
          <a:p>
            <a:r>
              <a:rPr lang="en-US" sz="1836" dirty="0">
                <a:solidFill>
                  <a:srgbClr val="FFFFFF"/>
                </a:solidFill>
              </a:rPr>
              <a:t>Referral</a:t>
            </a:r>
          </a:p>
        </p:txBody>
      </p:sp>
      <p:sp>
        <p:nvSpPr>
          <p:cNvPr id="2" name="Left Brace 1"/>
          <p:cNvSpPr/>
          <p:nvPr/>
        </p:nvSpPr>
        <p:spPr>
          <a:xfrm>
            <a:off x="3363265" y="1237447"/>
            <a:ext cx="313263" cy="1710119"/>
          </a:xfrm>
          <a:prstGeom prst="leftBrac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rgbClr val="404040"/>
              </a:solidFill>
            </a:endParaRPr>
          </a:p>
        </p:txBody>
      </p:sp>
      <p:sp>
        <p:nvSpPr>
          <p:cNvPr id="4" name="Right Brace 3"/>
          <p:cNvSpPr/>
          <p:nvPr/>
        </p:nvSpPr>
        <p:spPr>
          <a:xfrm>
            <a:off x="7892368" y="3134105"/>
            <a:ext cx="330807" cy="17571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solidFill>
                <a:srgbClr val="404040"/>
              </a:solidFill>
            </a:endParaRPr>
          </a:p>
        </p:txBody>
      </p:sp>
      <p:sp>
        <p:nvSpPr>
          <p:cNvPr id="5" name="TextBox 4"/>
          <p:cNvSpPr txBox="1"/>
          <p:nvPr/>
        </p:nvSpPr>
        <p:spPr>
          <a:xfrm>
            <a:off x="1875453" y="1882572"/>
            <a:ext cx="1326644" cy="382308"/>
          </a:xfrm>
          <a:prstGeom prst="rect">
            <a:avLst/>
          </a:prstGeom>
          <a:noFill/>
        </p:spPr>
        <p:txBody>
          <a:bodyPr wrap="square" rtlCol="0">
            <a:spAutoFit/>
          </a:bodyPr>
          <a:lstStyle/>
          <a:p>
            <a:r>
              <a:rPr lang="en-US" sz="1836" dirty="0">
                <a:solidFill>
                  <a:srgbClr val="FFFFFF">
                    <a:lumMod val="75000"/>
                  </a:srgbClr>
                </a:solidFill>
              </a:rPr>
              <a:t>Storefront</a:t>
            </a:r>
          </a:p>
        </p:txBody>
      </p:sp>
      <p:sp>
        <p:nvSpPr>
          <p:cNvPr id="16" name="TextBox 15"/>
          <p:cNvSpPr txBox="1"/>
          <p:nvPr/>
        </p:nvSpPr>
        <p:spPr>
          <a:xfrm>
            <a:off x="8426514" y="3824341"/>
            <a:ext cx="1521608" cy="382254"/>
          </a:xfrm>
          <a:prstGeom prst="rect">
            <a:avLst/>
          </a:prstGeom>
          <a:noFill/>
        </p:spPr>
        <p:txBody>
          <a:bodyPr wrap="square" rtlCol="0">
            <a:spAutoFit/>
          </a:bodyPr>
          <a:lstStyle>
            <a:defPPr>
              <a:defRPr lang="en-US"/>
            </a:defPPr>
          </a:lstStyle>
          <a:p>
            <a:r>
              <a:rPr lang="en-US" sz="1836" dirty="0">
                <a:solidFill>
                  <a:srgbClr val="404040"/>
                </a:solidFill>
              </a:rPr>
              <a:t>App Details</a:t>
            </a:r>
          </a:p>
        </p:txBody>
      </p:sp>
    </p:spTree>
    <p:extLst>
      <p:ext uri="{BB962C8B-B14F-4D97-AF65-F5344CB8AC3E}">
        <p14:creationId xmlns:p14="http://schemas.microsoft.com/office/powerpoint/2010/main" val="386360386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2"/>
          </p:nvPr>
        </p:nvSpPr>
        <p:spPr/>
        <p:txBody>
          <a:bodyPr/>
          <a:lstStyle/>
          <a:p>
            <a:r>
              <a:rPr lang="en-US" dirty="0" smtClean="0"/>
              <a:t>Mazhar Mohammed</a:t>
            </a:r>
          </a:p>
          <a:p>
            <a:r>
              <a:rPr lang="en-US" dirty="0" smtClean="0"/>
              <a:t>Group Program Manager</a:t>
            </a:r>
          </a:p>
          <a:p>
            <a:endParaRPr lang="en-US" dirty="0"/>
          </a:p>
          <a:p>
            <a:r>
              <a:rPr lang="en-US" dirty="0" smtClean="0"/>
              <a:t>Zac Woodall</a:t>
            </a:r>
          </a:p>
          <a:p>
            <a:r>
              <a:rPr lang="en-US" dirty="0" smtClean="0"/>
              <a:t>Lead Program Manager</a:t>
            </a:r>
          </a:p>
        </p:txBody>
      </p:sp>
      <p:sp>
        <p:nvSpPr>
          <p:cNvPr id="2" name="Title 1"/>
          <p:cNvSpPr>
            <a:spLocks noGrp="1"/>
          </p:cNvSpPr>
          <p:nvPr>
            <p:ph type="title"/>
          </p:nvPr>
        </p:nvSpPr>
        <p:spPr/>
        <p:txBody>
          <a:bodyPr/>
          <a:lstStyle/>
          <a:p>
            <a:r>
              <a:rPr lang="en-US" dirty="0" smtClean="0"/>
              <a:t>Store and Dev Center</a:t>
            </a:r>
            <a:br>
              <a:rPr lang="en-US" dirty="0" smtClean="0"/>
            </a:br>
            <a:r>
              <a:rPr lang="en-US" sz="3200" dirty="0" smtClean="0"/>
              <a:t>Windows &amp; Windows Phone</a:t>
            </a:r>
            <a:endParaRPr lang="en-US" dirty="0"/>
          </a:p>
        </p:txBody>
      </p:sp>
      <p:sp>
        <p:nvSpPr>
          <p:cNvPr id="7" name="Text Placeholder 5"/>
          <p:cNvSpPr txBox="1">
            <a:spLocks/>
          </p:cNvSpPr>
          <p:nvPr/>
        </p:nvSpPr>
        <p:spPr>
          <a:xfrm>
            <a:off x="352424" y="307621"/>
            <a:ext cx="3656013" cy="57246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2-512</a:t>
            </a:r>
          </a:p>
        </p:txBody>
      </p:sp>
    </p:spTree>
    <p:extLst>
      <p:ext uri="{BB962C8B-B14F-4D97-AF65-F5344CB8AC3E}">
        <p14:creationId xmlns:p14="http://schemas.microsoft.com/office/powerpoint/2010/main" val="377599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20" y="-14393"/>
            <a:ext cx="12490128" cy="7016855"/>
            <a:chOff x="-35620" y="-14393"/>
            <a:chExt cx="12490128" cy="701685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9" y="-2032"/>
              <a:ext cx="3140480" cy="523413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3409" b="24112"/>
            <a:stretch/>
          </p:blipFill>
          <p:spPr>
            <a:xfrm>
              <a:off x="-35620" y="4179471"/>
              <a:ext cx="3140480" cy="274679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686" y="-2032"/>
              <a:ext cx="3140480" cy="523413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2591" b="27912"/>
            <a:stretch/>
          </p:blipFill>
          <p:spPr>
            <a:xfrm>
              <a:off x="3094037" y="4411662"/>
              <a:ext cx="3140480" cy="2590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6105" y="-14393"/>
              <a:ext cx="3140480" cy="5234134"/>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23756" b="32312"/>
            <a:stretch/>
          </p:blipFill>
          <p:spPr>
            <a:xfrm>
              <a:off x="6173548" y="4703012"/>
              <a:ext cx="3140480" cy="229945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3123" y="-2025"/>
              <a:ext cx="3140477" cy="523412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28720" b="28598"/>
            <a:stretch/>
          </p:blipFill>
          <p:spPr>
            <a:xfrm>
              <a:off x="9314028" y="4768454"/>
              <a:ext cx="3140480" cy="2234008"/>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90925"/>
            <a:stretch/>
          </p:blipFill>
          <p:spPr>
            <a:xfrm>
              <a:off x="-30163" y="6527490"/>
              <a:ext cx="3140480" cy="474972"/>
            </a:xfrm>
            <a:prstGeom prst="rect">
              <a:avLst/>
            </a:prstGeom>
          </p:spPr>
        </p:pic>
      </p:grpSp>
      <p:sp>
        <p:nvSpPr>
          <p:cNvPr id="13" name="Rectangle 12"/>
          <p:cNvSpPr/>
          <p:nvPr/>
        </p:nvSpPr>
        <p:spPr bwMode="auto">
          <a:xfrm>
            <a:off x="3376" y="-11575"/>
            <a:ext cx="12435593" cy="6994526"/>
          </a:xfrm>
          <a:prstGeom prst="rect">
            <a:avLst/>
          </a:prstGeom>
          <a:gradFill flip="none" rotWithShape="1">
            <a:gsLst>
              <a:gs pos="0">
                <a:srgbClr val="000000">
                  <a:alpha val="50000"/>
                </a:srgbClr>
              </a:gs>
              <a:gs pos="70000">
                <a:srgbClr val="000000">
                  <a:alpha val="36000"/>
                </a:srgbClr>
              </a:gs>
              <a:gs pos="100000">
                <a:srgbClr val="505050">
                  <a:alpha val="3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3"/>
          <p:cNvSpPr>
            <a:spLocks noGrp="1"/>
          </p:cNvSpPr>
          <p:nvPr>
            <p:ph type="title"/>
          </p:nvPr>
        </p:nvSpPr>
        <p:spPr>
          <a:xfrm>
            <a:off x="3376" y="4106862"/>
            <a:ext cx="12435593" cy="1828800"/>
          </a:xfrm>
          <a:solidFill>
            <a:schemeClr val="bg1"/>
          </a:solidFill>
        </p:spPr>
        <p:txBody>
          <a:bodyPr/>
          <a:lstStyle/>
          <a:p>
            <a:r>
              <a:rPr lang="en-US" dirty="0" smtClean="0"/>
              <a:t>Demo: Details</a:t>
            </a:r>
            <a:endParaRPr lang="en-US" dirty="0"/>
          </a:p>
        </p:txBody>
      </p:sp>
    </p:spTree>
    <p:extLst>
      <p:ext uri="{BB962C8B-B14F-4D97-AF65-F5344CB8AC3E}">
        <p14:creationId xmlns:p14="http://schemas.microsoft.com/office/powerpoint/2010/main" val="53649705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 Apps on SD</a:t>
            </a:r>
            <a:endParaRPr lang="en-US" dirty="0"/>
          </a:p>
        </p:txBody>
      </p:sp>
      <p:sp>
        <p:nvSpPr>
          <p:cNvPr id="8" name="TextBox 7"/>
          <p:cNvSpPr txBox="1"/>
          <p:nvPr/>
        </p:nvSpPr>
        <p:spPr>
          <a:xfrm>
            <a:off x="1001009" y="2754488"/>
            <a:ext cx="3648243" cy="627864"/>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Low storage notification</a:t>
            </a:r>
          </a:p>
        </p:txBody>
      </p:sp>
      <p:sp>
        <p:nvSpPr>
          <p:cNvPr id="9" name="TextBox 8"/>
          <p:cNvSpPr txBox="1"/>
          <p:nvPr/>
        </p:nvSpPr>
        <p:spPr>
          <a:xfrm>
            <a:off x="1001011" y="1469420"/>
            <a:ext cx="3386953" cy="627864"/>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Critical to 4GB devices</a:t>
            </a:r>
          </a:p>
        </p:txBody>
      </p:sp>
      <p:sp>
        <p:nvSpPr>
          <p:cNvPr id="10" name="TextBox 9"/>
          <p:cNvSpPr txBox="1"/>
          <p:nvPr/>
        </p:nvSpPr>
        <p:spPr>
          <a:xfrm>
            <a:off x="1005131" y="3425092"/>
            <a:ext cx="2762616"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Manifest opt-out </a:t>
            </a:r>
          </a:p>
          <a:p>
            <a:pPr>
              <a:lnSpc>
                <a:spcPct val="90000"/>
              </a:lnSpc>
            </a:pPr>
            <a:r>
              <a:rPr lang="en-US" sz="2400" dirty="0" smtClean="0">
                <a:gradFill>
                  <a:gsLst>
                    <a:gs pos="2917">
                      <a:srgbClr val="505050"/>
                    </a:gs>
                    <a:gs pos="30000">
                      <a:srgbClr val="505050"/>
                    </a:gs>
                  </a:gsLst>
                  <a:lin ang="5400000" scaled="0"/>
                </a:gradFill>
              </a:rPr>
              <a:t>per app</a:t>
            </a:r>
          </a:p>
        </p:txBody>
      </p:sp>
      <p:sp>
        <p:nvSpPr>
          <p:cNvPr id="12" name="TextBox 11"/>
          <p:cNvSpPr txBox="1"/>
          <p:nvPr/>
        </p:nvSpPr>
        <p:spPr>
          <a:xfrm>
            <a:off x="1001009" y="2126624"/>
            <a:ext cx="3481531" cy="627864"/>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Phone storage settings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037" y="-11949"/>
            <a:ext cx="4196715" cy="6994525"/>
          </a:xfrm>
          <a:prstGeom prst="rect">
            <a:avLst/>
          </a:prstGeom>
        </p:spPr>
      </p:pic>
    </p:spTree>
    <p:extLst>
      <p:ext uri="{BB962C8B-B14F-4D97-AF65-F5344CB8AC3E}">
        <p14:creationId xmlns:p14="http://schemas.microsoft.com/office/powerpoint/2010/main" val="3561451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 App Auto-Updates</a:t>
            </a:r>
            <a:endParaRPr lang="en-US" dirty="0"/>
          </a:p>
        </p:txBody>
      </p:sp>
      <p:sp>
        <p:nvSpPr>
          <p:cNvPr id="7" name="TextBox 6"/>
          <p:cNvSpPr txBox="1"/>
          <p:nvPr/>
        </p:nvSpPr>
        <p:spPr>
          <a:xfrm>
            <a:off x="1001011" y="2446024"/>
            <a:ext cx="3135282"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Defaults to </a:t>
            </a:r>
            <a:r>
              <a:rPr lang="en-US" sz="2400" dirty="0" err="1" smtClean="0">
                <a:gradFill>
                  <a:gsLst>
                    <a:gs pos="2917">
                      <a:srgbClr val="505050"/>
                    </a:gs>
                    <a:gs pos="30000">
                      <a:srgbClr val="505050"/>
                    </a:gs>
                  </a:gsLst>
                  <a:lin ang="5400000" scaled="0"/>
                </a:gradFill>
              </a:rPr>
              <a:t>Wifi</a:t>
            </a:r>
            <a:r>
              <a:rPr lang="en-US" sz="2400" dirty="0" smtClean="0">
                <a:gradFill>
                  <a:gsLst>
                    <a:gs pos="2917">
                      <a:srgbClr val="505050"/>
                    </a:gs>
                    <a:gs pos="30000">
                      <a:srgbClr val="505050"/>
                    </a:gs>
                  </a:gsLst>
                  <a:lin ang="5400000" scaled="0"/>
                </a:gradFill>
              </a:rPr>
              <a:t> only</a:t>
            </a:r>
            <a:br>
              <a:rPr lang="en-US" sz="2400" dirty="0" smtClean="0">
                <a:gradFill>
                  <a:gsLst>
                    <a:gs pos="2917">
                      <a:srgbClr val="505050"/>
                    </a:gs>
                    <a:gs pos="30000">
                      <a:srgbClr val="505050"/>
                    </a:gs>
                  </a:gsLst>
                  <a:lin ang="5400000" scaled="0"/>
                </a:gradFill>
              </a:rPr>
            </a:br>
            <a:r>
              <a:rPr lang="en-US" sz="2400" dirty="0" smtClean="0">
                <a:gradFill>
                  <a:gsLst>
                    <a:gs pos="2917">
                      <a:srgbClr val="505050"/>
                    </a:gs>
                    <a:gs pos="30000">
                      <a:srgbClr val="505050"/>
                    </a:gs>
                  </a:gsLst>
                  <a:lin ang="5400000" scaled="0"/>
                </a:gradFill>
              </a:rPr>
              <a:t>(‘get it now’ option)</a:t>
            </a:r>
          </a:p>
        </p:txBody>
      </p:sp>
      <p:sp>
        <p:nvSpPr>
          <p:cNvPr id="8" name="TextBox 7"/>
          <p:cNvSpPr txBox="1"/>
          <p:nvPr/>
        </p:nvSpPr>
        <p:spPr>
          <a:xfrm>
            <a:off x="1001011" y="3495911"/>
            <a:ext cx="3717171"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Update notifications and</a:t>
            </a:r>
          </a:p>
          <a:p>
            <a:pPr>
              <a:lnSpc>
                <a:spcPct val="90000"/>
              </a:lnSpc>
            </a:pPr>
            <a:r>
              <a:rPr lang="en-US" sz="2400" dirty="0">
                <a:gradFill>
                  <a:gsLst>
                    <a:gs pos="2917">
                      <a:srgbClr val="505050"/>
                    </a:gs>
                    <a:gs pos="30000">
                      <a:srgbClr val="505050"/>
                    </a:gs>
                  </a:gsLst>
                  <a:lin ang="5400000" scaled="0"/>
                </a:gradFill>
              </a:rPr>
              <a:t>d</a:t>
            </a:r>
            <a:r>
              <a:rPr lang="en-US" sz="2400" dirty="0" smtClean="0">
                <a:gradFill>
                  <a:gsLst>
                    <a:gs pos="2917">
                      <a:srgbClr val="505050"/>
                    </a:gs>
                    <a:gs pos="30000">
                      <a:srgbClr val="505050"/>
                    </a:gs>
                  </a:gsLst>
                  <a:lin ang="5400000" scaled="0"/>
                </a:gradFill>
              </a:rPr>
              <a:t>ownload history</a:t>
            </a:r>
          </a:p>
        </p:txBody>
      </p:sp>
      <p:sp>
        <p:nvSpPr>
          <p:cNvPr id="9" name="TextBox 8"/>
          <p:cNvSpPr txBox="1"/>
          <p:nvPr/>
        </p:nvSpPr>
        <p:spPr>
          <a:xfrm>
            <a:off x="1001011" y="5527924"/>
            <a:ext cx="3094373" cy="627864"/>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Force update check</a:t>
            </a:r>
          </a:p>
        </p:txBody>
      </p:sp>
      <p:sp>
        <p:nvSpPr>
          <p:cNvPr id="10" name="TextBox 9"/>
          <p:cNvSpPr txBox="1"/>
          <p:nvPr/>
        </p:nvSpPr>
        <p:spPr>
          <a:xfrm>
            <a:off x="1001011" y="1469420"/>
            <a:ext cx="3799758"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On for those who choose</a:t>
            </a:r>
          </a:p>
          <a:p>
            <a:pPr>
              <a:lnSpc>
                <a:spcPct val="90000"/>
              </a:lnSpc>
            </a:pPr>
            <a:r>
              <a:rPr lang="en-US" sz="2400" dirty="0" smtClean="0">
                <a:gradFill>
                  <a:gsLst>
                    <a:gs pos="2917">
                      <a:srgbClr val="505050"/>
                    </a:gs>
                    <a:gs pos="30000">
                      <a:srgbClr val="505050"/>
                    </a:gs>
                  </a:gsLst>
                  <a:lin ang="5400000" scaled="0"/>
                </a:gradFill>
              </a:rPr>
              <a:t>‘recommended’ settings</a:t>
            </a:r>
          </a:p>
        </p:txBody>
      </p:sp>
      <p:sp>
        <p:nvSpPr>
          <p:cNvPr id="12" name="TextBox 11"/>
          <p:cNvSpPr txBox="1"/>
          <p:nvPr/>
        </p:nvSpPr>
        <p:spPr>
          <a:xfrm>
            <a:off x="1001011" y="4472515"/>
            <a:ext cx="3343479"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Pending/stuck update</a:t>
            </a:r>
          </a:p>
          <a:p>
            <a:pPr>
              <a:lnSpc>
                <a:spcPct val="90000"/>
              </a:lnSpc>
            </a:pPr>
            <a:r>
              <a:rPr lang="en-US" sz="2400" dirty="0" smtClean="0">
                <a:gradFill>
                  <a:gsLst>
                    <a:gs pos="2917">
                      <a:srgbClr val="505050"/>
                    </a:gs>
                    <a:gs pos="30000">
                      <a:srgbClr val="505050"/>
                    </a:gs>
                  </a:gsLst>
                  <a:lin ang="5400000" scaled="0"/>
                </a:gradFill>
              </a:rPr>
              <a:t>notifications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037" y="-1352"/>
            <a:ext cx="4196715" cy="6994525"/>
          </a:xfrm>
          <a:prstGeom prst="rect">
            <a:avLst/>
          </a:prstGeom>
        </p:spPr>
      </p:pic>
    </p:spTree>
    <p:extLst>
      <p:ext uri="{BB962C8B-B14F-4D97-AF65-F5344CB8AC3E}">
        <p14:creationId xmlns:p14="http://schemas.microsoft.com/office/powerpoint/2010/main" val="3882348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654" y="-7938"/>
            <a:ext cx="4196715" cy="6994525"/>
          </a:xfrm>
          <a:prstGeom prst="rect">
            <a:avLst/>
          </a:prstGeom>
        </p:spPr>
      </p:pic>
      <p:sp>
        <p:nvSpPr>
          <p:cNvPr id="3" name="Title 2"/>
          <p:cNvSpPr>
            <a:spLocks noGrp="1"/>
          </p:cNvSpPr>
          <p:nvPr>
            <p:ph type="title"/>
          </p:nvPr>
        </p:nvSpPr>
        <p:spPr/>
        <p:txBody>
          <a:bodyPr/>
          <a:lstStyle/>
          <a:p>
            <a:r>
              <a:rPr lang="en-US" dirty="0" smtClean="0"/>
              <a:t>3. My Apps</a:t>
            </a:r>
            <a:endParaRPr lang="en-US" dirty="0"/>
          </a:p>
        </p:txBody>
      </p:sp>
      <p:sp>
        <p:nvSpPr>
          <p:cNvPr id="7" name="TextBox 6"/>
          <p:cNvSpPr txBox="1"/>
          <p:nvPr/>
        </p:nvSpPr>
        <p:spPr>
          <a:xfrm>
            <a:off x="1097850" y="5407532"/>
            <a:ext cx="3087192"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Do not feature apps</a:t>
            </a:r>
          </a:p>
          <a:p>
            <a:pPr>
              <a:lnSpc>
                <a:spcPct val="90000"/>
              </a:lnSpc>
            </a:pPr>
            <a:r>
              <a:rPr lang="en-US" sz="2400" dirty="0">
                <a:gradFill>
                  <a:gsLst>
                    <a:gs pos="2917">
                      <a:srgbClr val="505050"/>
                    </a:gs>
                    <a:gs pos="30000">
                      <a:srgbClr val="505050"/>
                    </a:gs>
                  </a:gsLst>
                  <a:lin ang="5400000" scaled="0"/>
                </a:gradFill>
              </a:rPr>
              <a:t>y</a:t>
            </a:r>
            <a:r>
              <a:rPr lang="en-US" sz="2400" dirty="0" smtClean="0">
                <a:gradFill>
                  <a:gsLst>
                    <a:gs pos="2917">
                      <a:srgbClr val="505050"/>
                    </a:gs>
                    <a:gs pos="30000">
                      <a:srgbClr val="505050"/>
                    </a:gs>
                  </a:gsLst>
                  <a:lin ang="5400000" scaled="0"/>
                </a:gradFill>
              </a:rPr>
              <a:t>ou own</a:t>
            </a:r>
          </a:p>
        </p:txBody>
      </p:sp>
      <p:sp>
        <p:nvSpPr>
          <p:cNvPr id="8" name="TextBox 7"/>
          <p:cNvSpPr txBox="1"/>
          <p:nvPr/>
        </p:nvSpPr>
        <p:spPr>
          <a:xfrm>
            <a:off x="1097850" y="1517649"/>
            <a:ext cx="2756973"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View and reinstall</a:t>
            </a:r>
          </a:p>
          <a:p>
            <a:pPr>
              <a:lnSpc>
                <a:spcPct val="90000"/>
              </a:lnSpc>
            </a:pPr>
            <a:r>
              <a:rPr lang="en-US" sz="2400" dirty="0">
                <a:gradFill>
                  <a:gsLst>
                    <a:gs pos="2917">
                      <a:srgbClr val="505050"/>
                    </a:gs>
                    <a:gs pos="30000">
                      <a:srgbClr val="505050"/>
                    </a:gs>
                  </a:gsLst>
                  <a:lin ang="5400000" scaled="0"/>
                </a:gradFill>
              </a:rPr>
              <a:t>p</a:t>
            </a:r>
            <a:r>
              <a:rPr lang="en-US" sz="2400" dirty="0" smtClean="0">
                <a:gradFill>
                  <a:gsLst>
                    <a:gs pos="2917">
                      <a:srgbClr val="505050"/>
                    </a:gs>
                    <a:gs pos="30000">
                      <a:srgbClr val="505050"/>
                    </a:gs>
                  </a:gsLst>
                  <a:lin ang="5400000" scaled="0"/>
                </a:gradFill>
              </a:rPr>
              <a:t>ast purchases</a:t>
            </a:r>
          </a:p>
        </p:txBody>
      </p:sp>
      <p:sp>
        <p:nvSpPr>
          <p:cNvPr id="9" name="TextBox 8"/>
          <p:cNvSpPr txBox="1"/>
          <p:nvPr/>
        </p:nvSpPr>
        <p:spPr>
          <a:xfrm>
            <a:off x="1097850" y="4331714"/>
            <a:ext cx="3540072"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‘install’ instead of  ‘buy’</a:t>
            </a:r>
            <a:br>
              <a:rPr lang="en-US" sz="2400" dirty="0" smtClean="0">
                <a:gradFill>
                  <a:gsLst>
                    <a:gs pos="2917">
                      <a:srgbClr val="505050"/>
                    </a:gs>
                    <a:gs pos="30000">
                      <a:srgbClr val="505050"/>
                    </a:gs>
                  </a:gsLst>
                  <a:lin ang="5400000" scaled="0"/>
                </a:gradFill>
              </a:rPr>
            </a:br>
            <a:r>
              <a:rPr lang="en-US" sz="2400" dirty="0" smtClean="0">
                <a:gradFill>
                  <a:gsLst>
                    <a:gs pos="2917">
                      <a:srgbClr val="505050"/>
                    </a:gs>
                    <a:gs pos="30000">
                      <a:srgbClr val="505050"/>
                    </a:gs>
                  </a:gsLst>
                  <a:lin ang="5400000" scaled="0"/>
                </a:gradFill>
              </a:rPr>
              <a:t>for owned apps</a:t>
            </a:r>
          </a:p>
        </p:txBody>
      </p:sp>
      <p:sp>
        <p:nvSpPr>
          <p:cNvPr id="10" name="TextBox 9"/>
          <p:cNvSpPr txBox="1"/>
          <p:nvPr/>
        </p:nvSpPr>
        <p:spPr>
          <a:xfrm>
            <a:off x="1097850" y="3617423"/>
            <a:ext cx="2345707" cy="627864"/>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‘owned’ in lists</a:t>
            </a:r>
          </a:p>
        </p:txBody>
      </p:sp>
      <p:sp>
        <p:nvSpPr>
          <p:cNvPr id="11" name="TextBox 10"/>
          <p:cNvSpPr txBox="1"/>
          <p:nvPr/>
        </p:nvSpPr>
        <p:spPr>
          <a:xfrm>
            <a:off x="1097850" y="2567536"/>
            <a:ext cx="3588098" cy="960263"/>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505050"/>
                    </a:gs>
                    <a:gs pos="30000">
                      <a:srgbClr val="505050"/>
                    </a:gs>
                  </a:gsLst>
                  <a:lin ang="5400000" scaled="0"/>
                </a:gradFill>
              </a:rPr>
              <a:t>Includes Windows store</a:t>
            </a:r>
            <a:br>
              <a:rPr lang="en-US" sz="2400" dirty="0" smtClean="0">
                <a:gradFill>
                  <a:gsLst>
                    <a:gs pos="2917">
                      <a:srgbClr val="505050"/>
                    </a:gs>
                    <a:gs pos="30000">
                      <a:srgbClr val="505050"/>
                    </a:gs>
                  </a:gsLst>
                  <a:lin ang="5400000" scaled="0"/>
                </a:gradFill>
              </a:rPr>
            </a:br>
            <a:r>
              <a:rPr lang="en-US" sz="2400" dirty="0" smtClean="0">
                <a:gradFill>
                  <a:gsLst>
                    <a:gs pos="2917">
                      <a:srgbClr val="505050"/>
                    </a:gs>
                    <a:gs pos="30000">
                      <a:srgbClr val="505050"/>
                    </a:gs>
                  </a:gsLst>
                  <a:lin ang="5400000" scaled="0"/>
                </a:gradFill>
              </a:rPr>
              <a:t>purchases</a:t>
            </a:r>
          </a:p>
        </p:txBody>
      </p:sp>
    </p:spTree>
    <p:extLst>
      <p:ext uri="{BB962C8B-B14F-4D97-AF65-F5344CB8AC3E}">
        <p14:creationId xmlns:p14="http://schemas.microsoft.com/office/powerpoint/2010/main" val="1553058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4. Landscape in-app-purchase</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639" y="1592261"/>
            <a:ext cx="7315200" cy="43891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639" y="1592260"/>
            <a:ext cx="7315200" cy="43891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639" y="1592259"/>
            <a:ext cx="7315200" cy="4389119"/>
          </a:xfrm>
          <a:prstGeom prst="rect">
            <a:avLst/>
          </a:prstGeom>
        </p:spPr>
      </p:pic>
    </p:spTree>
    <p:extLst>
      <p:ext uri="{BB962C8B-B14F-4D97-AF65-F5344CB8AC3E}">
        <p14:creationId xmlns:p14="http://schemas.microsoft.com/office/powerpoint/2010/main" val="2326267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 Discovery Improvements in Blue</a:t>
            </a:r>
            <a:endParaRPr lang="en-US" dirty="0"/>
          </a:p>
        </p:txBody>
      </p:sp>
      <p:sp>
        <p:nvSpPr>
          <p:cNvPr id="10" name="TextBox 9"/>
          <p:cNvSpPr txBox="1"/>
          <p:nvPr/>
        </p:nvSpPr>
        <p:spPr>
          <a:xfrm>
            <a:off x="655636" y="1809599"/>
            <a:ext cx="10972799" cy="794064"/>
          </a:xfrm>
          <a:prstGeom prst="rect">
            <a:avLst/>
          </a:prstGeom>
          <a:solidFill>
            <a:schemeClr val="bg2">
              <a:lumMod val="85000"/>
            </a:schemeClr>
          </a:solidFill>
        </p:spPr>
        <p:txBody>
          <a:bodyPr wrap="square" lIns="182880" tIns="146304" rIns="182880" bIns="146304" rtlCol="0">
            <a:spAutoFit/>
          </a:bodyPr>
          <a:lstStyle/>
          <a:p>
            <a:pPr>
              <a:lnSpc>
                <a:spcPct val="90000"/>
              </a:lnSpc>
              <a:spcAft>
                <a:spcPts val="600"/>
              </a:spcAft>
            </a:pPr>
            <a:r>
              <a:rPr lang="en-US" sz="3600" dirty="0" smtClean="0">
                <a:solidFill>
                  <a:srgbClr val="FFFFFF"/>
                </a:solidFill>
              </a:rPr>
              <a:t>Store UX</a:t>
            </a:r>
          </a:p>
        </p:txBody>
      </p:sp>
      <p:sp>
        <p:nvSpPr>
          <p:cNvPr id="11" name="TextBox 10"/>
          <p:cNvSpPr txBox="1"/>
          <p:nvPr/>
        </p:nvSpPr>
        <p:spPr>
          <a:xfrm>
            <a:off x="674779" y="3447899"/>
            <a:ext cx="10953657" cy="794064"/>
          </a:xfrm>
          <a:prstGeom prst="rect">
            <a:avLst/>
          </a:prstGeom>
          <a:solidFill>
            <a:schemeClr val="tx2"/>
          </a:solidFill>
        </p:spPr>
        <p:txBody>
          <a:bodyPr wrap="square" lIns="182880" tIns="146304" rIns="182880" bIns="146304" rtlCol="0">
            <a:spAutoFit/>
          </a:bodyPr>
          <a:lstStyle/>
          <a:p>
            <a:pPr>
              <a:lnSpc>
                <a:spcPct val="90000"/>
              </a:lnSpc>
              <a:spcAft>
                <a:spcPts val="600"/>
              </a:spcAft>
            </a:pPr>
            <a:r>
              <a:rPr lang="en-US" sz="3600" dirty="0" smtClean="0">
                <a:solidFill>
                  <a:srgbClr val="FFFFFF"/>
                </a:solidFill>
              </a:rPr>
              <a:t>Link your apps to search results</a:t>
            </a:r>
          </a:p>
        </p:txBody>
      </p:sp>
      <p:sp>
        <p:nvSpPr>
          <p:cNvPr id="12" name="TextBox 11"/>
          <p:cNvSpPr txBox="1"/>
          <p:nvPr/>
        </p:nvSpPr>
        <p:spPr>
          <a:xfrm>
            <a:off x="674779" y="5086199"/>
            <a:ext cx="10972800" cy="849463"/>
          </a:xfrm>
          <a:prstGeom prst="rect">
            <a:avLst/>
          </a:prstGeom>
          <a:solidFill>
            <a:schemeClr val="bg2">
              <a:lumMod val="85000"/>
            </a:schemeClr>
          </a:solidFill>
        </p:spPr>
        <p:txBody>
          <a:bodyPr wrap="square" lIns="182880" tIns="146304" rIns="182880" bIns="146304" rtlCol="0">
            <a:spAutoFit/>
          </a:bodyPr>
          <a:lstStyle/>
          <a:p>
            <a:r>
              <a:rPr lang="en-US" sz="3600" dirty="0">
                <a:solidFill>
                  <a:srgbClr val="FFFFFF"/>
                </a:solidFill>
              </a:rPr>
              <a:t>Cross promote your app in other apps using MS Ads</a:t>
            </a:r>
          </a:p>
        </p:txBody>
      </p:sp>
    </p:spTree>
    <p:extLst>
      <p:ext uri="{BB962C8B-B14F-4D97-AF65-F5344CB8AC3E}">
        <p14:creationId xmlns:p14="http://schemas.microsoft.com/office/powerpoint/2010/main" val="81775150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035" y="-87759"/>
            <a:ext cx="2947054" cy="693650"/>
          </a:xfrm>
        </p:spPr>
        <p:txBody>
          <a:bodyPr/>
          <a:lstStyle/>
          <a:p>
            <a:r>
              <a:rPr lang="en-US" sz="2040" dirty="0"/>
              <a:t>Bing App Linking</a:t>
            </a:r>
          </a:p>
        </p:txBody>
      </p:sp>
      <p:sp>
        <p:nvSpPr>
          <p:cNvPr id="7" name="Title 3"/>
          <p:cNvSpPr txBox="1">
            <a:spLocks/>
          </p:cNvSpPr>
          <p:nvPr/>
        </p:nvSpPr>
        <p:spPr>
          <a:xfrm>
            <a:off x="56057" y="488264"/>
            <a:ext cx="12379535" cy="917444"/>
          </a:xfrm>
          <a:prstGeom prst="rect">
            <a:avLst/>
          </a:prstGeom>
        </p:spPr>
        <p:txBody>
          <a:bodyPr vert="horz" wrap="none" lIns="182854" tIns="146283" rIns="182854" bIns="146283"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4799">
                <a:gradFill>
                  <a:gsLst>
                    <a:gs pos="1250">
                      <a:srgbClr val="404040"/>
                    </a:gs>
                    <a:gs pos="100000">
                      <a:srgbClr val="404040"/>
                    </a:gs>
                  </a:gsLst>
                  <a:lin ang="5400000" scaled="0"/>
                </a:gradFill>
              </a:rPr>
              <a:t>Link your app to search results.</a:t>
            </a:r>
          </a:p>
          <a:p>
            <a:pPr algn="ctr"/>
            <a:endParaRPr sz="4799">
              <a:gradFill>
                <a:gsLst>
                  <a:gs pos="1250">
                    <a:srgbClr val="404040"/>
                  </a:gs>
                  <a:gs pos="100000">
                    <a:srgbClr val="404040"/>
                  </a:gs>
                </a:gsLst>
                <a:lin ang="5400000" scaled="0"/>
              </a:gra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76303"/>
            <a:ext cx="233151" cy="233151"/>
          </a:xfrm>
          <a:prstGeom prst="rect">
            <a:avLst/>
          </a:prstGeom>
        </p:spPr>
      </p:pic>
      <p:sp>
        <p:nvSpPr>
          <p:cNvPr id="9" name="TextBox 8"/>
          <p:cNvSpPr txBox="1"/>
          <p:nvPr/>
        </p:nvSpPr>
        <p:spPr>
          <a:xfrm>
            <a:off x="14042" y="5535703"/>
            <a:ext cx="3823674" cy="1374833"/>
          </a:xfrm>
          <a:prstGeom prst="rect">
            <a:avLst/>
          </a:prstGeom>
          <a:noFill/>
        </p:spPr>
        <p:txBody>
          <a:bodyPr wrap="square" rtlCol="0">
            <a:spAutoFit/>
          </a:bodyPr>
          <a:lstStyle/>
          <a:p>
            <a:pPr algn="ctr"/>
            <a:r>
              <a:rPr lang="en-US" sz="2448" dirty="0">
                <a:solidFill>
                  <a:prstClr val="black">
                    <a:lumMod val="75000"/>
                    <a:lumOff val="25000"/>
                  </a:prstClr>
                </a:solidFill>
                <a:latin typeface="Segoe UI Light" panose="020B0502040204020203" pitchFamily="34" charset="0"/>
                <a:cs typeface="Segoe UI Light" panose="020B0502040204020203" pitchFamily="34" charset="0"/>
              </a:rPr>
              <a:t>More discoverable.</a:t>
            </a:r>
          </a:p>
          <a:p>
            <a:pPr algn="ctr"/>
            <a:endParaRPr lang="en-US" sz="1428" dirty="0">
              <a:solidFill>
                <a:prstClr val="black">
                  <a:lumMod val="75000"/>
                  <a:lumOff val="25000"/>
                </a:prstClr>
              </a:solidFill>
              <a:latin typeface="Segoe UI Light" panose="020B0502040204020203" pitchFamily="34" charset="0"/>
              <a:cs typeface="Segoe UI Light" panose="020B0502040204020203" pitchFamily="34" charset="0"/>
            </a:endParaRPr>
          </a:p>
          <a:p>
            <a:pPr algn="ctr"/>
            <a:r>
              <a:rPr lang="en-US" sz="1428" dirty="0">
                <a:solidFill>
                  <a:prstClr val="black">
                    <a:lumMod val="75000"/>
                    <a:lumOff val="25000"/>
                  </a:prstClr>
                </a:solidFill>
                <a:latin typeface="Segoe UI Light" panose="020B0502040204020203" pitchFamily="34" charset="0"/>
                <a:cs typeface="Segoe UI Light" panose="020B0502040204020203" pitchFamily="34" charset="0"/>
              </a:rPr>
              <a:t>Get more people to discover and install your app by linking it to search results on Windows and Windows Phone.</a:t>
            </a:r>
          </a:p>
        </p:txBody>
      </p:sp>
      <p:sp>
        <p:nvSpPr>
          <p:cNvPr id="10" name="TextBox 9"/>
          <p:cNvSpPr txBox="1"/>
          <p:nvPr/>
        </p:nvSpPr>
        <p:spPr>
          <a:xfrm>
            <a:off x="4292393" y="5535703"/>
            <a:ext cx="3823674" cy="1374833"/>
          </a:xfrm>
          <a:prstGeom prst="rect">
            <a:avLst/>
          </a:prstGeom>
          <a:noFill/>
        </p:spPr>
        <p:txBody>
          <a:bodyPr wrap="square" rtlCol="0">
            <a:spAutoFit/>
          </a:bodyPr>
          <a:lstStyle/>
          <a:p>
            <a:pPr algn="ctr"/>
            <a:r>
              <a:rPr lang="en-US" sz="2448" dirty="0">
                <a:solidFill>
                  <a:prstClr val="black">
                    <a:lumMod val="75000"/>
                    <a:lumOff val="25000"/>
                  </a:prstClr>
                </a:solidFill>
                <a:latin typeface="Segoe UI Light" panose="020B0502040204020203" pitchFamily="34" charset="0"/>
                <a:cs typeface="Segoe UI Light" panose="020B0502040204020203" pitchFamily="34" charset="0"/>
              </a:rPr>
              <a:t>Deeper engagement.</a:t>
            </a:r>
          </a:p>
          <a:p>
            <a:pPr algn="ctr"/>
            <a:endParaRPr lang="en-US" sz="1428" dirty="0">
              <a:solidFill>
                <a:prstClr val="black">
                  <a:lumMod val="75000"/>
                  <a:lumOff val="25000"/>
                </a:prstClr>
              </a:solidFill>
              <a:latin typeface="Segoe UI Light" panose="020B0502040204020203" pitchFamily="34" charset="0"/>
              <a:cs typeface="Segoe UI Light" panose="020B0502040204020203" pitchFamily="34" charset="0"/>
            </a:endParaRPr>
          </a:p>
          <a:p>
            <a:pPr algn="ctr"/>
            <a:r>
              <a:rPr lang="en-US" sz="1428" dirty="0">
                <a:solidFill>
                  <a:prstClr val="black">
                    <a:lumMod val="75000"/>
                    <a:lumOff val="25000"/>
                  </a:prstClr>
                </a:solidFill>
                <a:latin typeface="Segoe UI Light" panose="020B0502040204020203" pitchFamily="34" charset="0"/>
                <a:cs typeface="Segoe UI Light" panose="020B0502040204020203" pitchFamily="34" charset="0"/>
              </a:rPr>
              <a:t>From search results, users can deep link to content in your app for a richer</a:t>
            </a:r>
            <a:br>
              <a:rPr lang="en-US" sz="1428" dirty="0">
                <a:solidFill>
                  <a:prstClr val="black">
                    <a:lumMod val="75000"/>
                    <a:lumOff val="25000"/>
                  </a:prstClr>
                </a:solidFill>
                <a:latin typeface="Segoe UI Light" panose="020B0502040204020203" pitchFamily="34" charset="0"/>
                <a:cs typeface="Segoe UI Light" panose="020B0502040204020203" pitchFamily="34" charset="0"/>
              </a:rPr>
            </a:br>
            <a:r>
              <a:rPr lang="en-US" sz="1428" dirty="0">
                <a:solidFill>
                  <a:prstClr val="black">
                    <a:lumMod val="75000"/>
                    <a:lumOff val="25000"/>
                  </a:prstClr>
                </a:solidFill>
                <a:latin typeface="Segoe UI Light" panose="020B0502040204020203" pitchFamily="34" charset="0"/>
                <a:cs typeface="Segoe UI Light" panose="020B0502040204020203" pitchFamily="34" charset="0"/>
              </a:rPr>
              <a:t>user experience.</a:t>
            </a:r>
          </a:p>
        </p:txBody>
      </p:sp>
      <p:sp>
        <p:nvSpPr>
          <p:cNvPr id="11" name="TextBox 10"/>
          <p:cNvSpPr txBox="1"/>
          <p:nvPr/>
        </p:nvSpPr>
        <p:spPr>
          <a:xfrm>
            <a:off x="8570742" y="5535703"/>
            <a:ext cx="3823674" cy="1374833"/>
          </a:xfrm>
          <a:prstGeom prst="rect">
            <a:avLst/>
          </a:prstGeom>
          <a:noFill/>
        </p:spPr>
        <p:txBody>
          <a:bodyPr wrap="square" rtlCol="0">
            <a:spAutoFit/>
          </a:bodyPr>
          <a:lstStyle/>
          <a:p>
            <a:pPr algn="ctr"/>
            <a:r>
              <a:rPr lang="en-US" sz="2448" dirty="0">
                <a:solidFill>
                  <a:prstClr val="black">
                    <a:lumMod val="75000"/>
                    <a:lumOff val="25000"/>
                  </a:prstClr>
                </a:solidFill>
                <a:latin typeface="Segoe UI Light" panose="020B0502040204020203" pitchFamily="34" charset="0"/>
                <a:cs typeface="Segoe UI Light" panose="020B0502040204020203" pitchFamily="34" charset="0"/>
              </a:rPr>
              <a:t>Easy and free.</a:t>
            </a:r>
          </a:p>
          <a:p>
            <a:pPr algn="ctr"/>
            <a:endParaRPr lang="en-US" sz="1428" dirty="0">
              <a:solidFill>
                <a:prstClr val="black">
                  <a:lumMod val="75000"/>
                  <a:lumOff val="25000"/>
                </a:prstClr>
              </a:solidFill>
              <a:latin typeface="Segoe UI Light" panose="020B0502040204020203" pitchFamily="34" charset="0"/>
              <a:cs typeface="Segoe UI Light" panose="020B0502040204020203" pitchFamily="34" charset="0"/>
            </a:endParaRPr>
          </a:p>
          <a:p>
            <a:pPr algn="ctr"/>
            <a:r>
              <a:rPr lang="en-US" sz="1428" dirty="0">
                <a:solidFill>
                  <a:prstClr val="black">
                    <a:lumMod val="75000"/>
                    <a:lumOff val="25000"/>
                  </a:prstClr>
                </a:solidFill>
                <a:latin typeface="Segoe UI Light" panose="020B0502040204020203" pitchFamily="34" charset="0"/>
                <a:cs typeface="Segoe UI Light" panose="020B0502040204020203" pitchFamily="34" charset="0"/>
              </a:rPr>
              <a:t>Just follow simple self-serve steps to link your Windows and Windows Phone apps</a:t>
            </a:r>
            <a:br>
              <a:rPr lang="en-US" sz="1428" dirty="0">
                <a:solidFill>
                  <a:prstClr val="black">
                    <a:lumMod val="75000"/>
                    <a:lumOff val="25000"/>
                  </a:prstClr>
                </a:solidFill>
                <a:latin typeface="Segoe UI Light" panose="020B0502040204020203" pitchFamily="34" charset="0"/>
                <a:cs typeface="Segoe UI Light" panose="020B0502040204020203" pitchFamily="34" charset="0"/>
              </a:rPr>
            </a:br>
            <a:r>
              <a:rPr lang="en-US" sz="1428" dirty="0">
                <a:solidFill>
                  <a:prstClr val="black">
                    <a:lumMod val="75000"/>
                    <a:lumOff val="25000"/>
                  </a:prstClr>
                </a:solidFill>
                <a:latin typeface="Segoe UI Light" panose="020B0502040204020203" pitchFamily="34" charset="0"/>
                <a:cs typeface="Segoe UI Light" panose="020B0502040204020203" pitchFamily="34" charset="0"/>
              </a:rPr>
              <a:t>to search results.</a:t>
            </a:r>
          </a:p>
        </p:txBody>
      </p:sp>
      <p:pic>
        <p:nvPicPr>
          <p:cNvPr id="2" name="Picture 1"/>
          <p:cNvPicPr>
            <a:picLocks noChangeAspect="1"/>
          </p:cNvPicPr>
          <p:nvPr/>
        </p:nvPicPr>
        <p:blipFill>
          <a:blip r:embed="rId4"/>
          <a:stretch>
            <a:fillRect/>
          </a:stretch>
        </p:blipFill>
        <p:spPr>
          <a:xfrm>
            <a:off x="305707" y="1700870"/>
            <a:ext cx="7111588" cy="3479852"/>
          </a:xfrm>
          <a:prstGeom prst="rect">
            <a:avLst/>
          </a:prstGeom>
        </p:spPr>
      </p:pic>
      <p:pic>
        <p:nvPicPr>
          <p:cNvPr id="3" name="Picture 2"/>
          <p:cNvPicPr>
            <a:picLocks noChangeAspect="1"/>
          </p:cNvPicPr>
          <p:nvPr/>
        </p:nvPicPr>
        <p:blipFill>
          <a:blip r:embed="rId5"/>
          <a:stretch>
            <a:fillRect/>
          </a:stretch>
        </p:blipFill>
        <p:spPr>
          <a:xfrm>
            <a:off x="7911873" y="1724577"/>
            <a:ext cx="4011209" cy="3542079"/>
          </a:xfrm>
          <a:prstGeom prst="rect">
            <a:avLst/>
          </a:prstGeom>
        </p:spPr>
      </p:pic>
    </p:spTree>
    <p:extLst>
      <p:ext uri="{BB962C8B-B14F-4D97-AF65-F5344CB8AC3E}">
        <p14:creationId xmlns:p14="http://schemas.microsoft.com/office/powerpoint/2010/main" val="114698549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035" y="-87759"/>
            <a:ext cx="2947054" cy="693650"/>
          </a:xfrm>
        </p:spPr>
        <p:txBody>
          <a:bodyPr/>
          <a:lstStyle/>
          <a:p>
            <a:r>
              <a:rPr lang="en-US" sz="2040" dirty="0"/>
              <a:t>Bing App Linking</a:t>
            </a:r>
          </a:p>
        </p:txBody>
      </p:sp>
      <p:sp>
        <p:nvSpPr>
          <p:cNvPr id="7" name="Title 3"/>
          <p:cNvSpPr txBox="1">
            <a:spLocks/>
          </p:cNvSpPr>
          <p:nvPr/>
        </p:nvSpPr>
        <p:spPr>
          <a:xfrm>
            <a:off x="56057" y="488264"/>
            <a:ext cx="12379535" cy="917444"/>
          </a:xfrm>
          <a:prstGeom prst="rect">
            <a:avLst/>
          </a:prstGeom>
        </p:spPr>
        <p:txBody>
          <a:bodyPr vert="horz" wrap="none" lIns="182854" tIns="146283" rIns="182854" bIns="146283"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4799">
                <a:gradFill>
                  <a:gsLst>
                    <a:gs pos="1250">
                      <a:srgbClr val="404040"/>
                    </a:gs>
                    <a:gs pos="100000">
                      <a:srgbClr val="404040"/>
                    </a:gs>
                  </a:gsLst>
                  <a:lin ang="5400000" scaled="0"/>
                </a:gradFill>
              </a:rPr>
              <a:t>How it Works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7" y="76303"/>
            <a:ext cx="233151" cy="233151"/>
          </a:xfrm>
          <a:prstGeom prst="rect">
            <a:avLst/>
          </a:prstGeom>
        </p:spPr>
      </p:pic>
      <p:sp>
        <p:nvSpPr>
          <p:cNvPr id="5" name="Rectangle 4"/>
          <p:cNvSpPr/>
          <p:nvPr/>
        </p:nvSpPr>
        <p:spPr>
          <a:xfrm>
            <a:off x="207967" y="1584517"/>
            <a:ext cx="8121641" cy="4275367"/>
          </a:xfrm>
          <a:prstGeom prst="rect">
            <a:avLst/>
          </a:prstGeom>
        </p:spPr>
        <p:txBody>
          <a:bodyPr wrap="square">
            <a:spAutoFit/>
          </a:bodyPr>
          <a:lstStyle/>
          <a:p>
            <a:pPr marL="466298" indent="-466298">
              <a:lnSpc>
                <a:spcPct val="120000"/>
              </a:lnSpc>
              <a:buFont typeface="+mj-lt"/>
              <a:buAutoNum type="arabicPeriod"/>
            </a:pPr>
            <a:r>
              <a:rPr lang="en-US" sz="2448" dirty="0">
                <a:solidFill>
                  <a:prstClr val="black">
                    <a:lumMod val="75000"/>
                    <a:lumOff val="25000"/>
                  </a:prstClr>
                </a:solidFill>
                <a:latin typeface="Segoe UI Semilight" panose="020B0402040204020203" pitchFamily="34" charset="0"/>
                <a:cs typeface="Segoe UI Semilight" panose="020B0402040204020203" pitchFamily="34" charset="0"/>
              </a:rPr>
              <a:t>Link your website to your app.</a:t>
            </a:r>
            <a:br>
              <a:rPr lang="en-US" sz="2448" dirty="0">
                <a:solidFill>
                  <a:prstClr val="black">
                    <a:lumMod val="75000"/>
                    <a:lumOff val="25000"/>
                  </a:prstClr>
                </a:solidFill>
                <a:latin typeface="Segoe UI Semilight" panose="020B0402040204020203" pitchFamily="34" charset="0"/>
                <a:cs typeface="Segoe UI Semilight" panose="020B0402040204020203" pitchFamily="34" charset="0"/>
              </a:rPr>
            </a:br>
            <a:r>
              <a:rPr lang="en-US" sz="1632" dirty="0">
                <a:solidFill>
                  <a:srgbClr val="404040">
                    <a:lumMod val="60000"/>
                    <a:lumOff val="40000"/>
                  </a:srgbClr>
                </a:solidFill>
                <a:latin typeface="Segoe UI Semilight" panose="020B0402040204020203" pitchFamily="34" charset="0"/>
                <a:cs typeface="Segoe UI Semilight" panose="020B0402040204020203" pitchFamily="34" charset="0"/>
              </a:rPr>
              <a:t>Go to the Bing webmaster portal and connect your app to your website.</a:t>
            </a:r>
          </a:p>
          <a:p>
            <a:pPr marL="584492" indent="-349724">
              <a:lnSpc>
                <a:spcPct val="120000"/>
              </a:lnSpc>
              <a:buFont typeface="+mj-lt"/>
              <a:buAutoNum type="arabicPeriod"/>
            </a:pPr>
            <a:endParaRPr lang="en-US" sz="1836" dirty="0">
              <a:solidFill>
                <a:prstClr val="black">
                  <a:lumMod val="75000"/>
                  <a:lumOff val="25000"/>
                </a:prstClr>
              </a:solidFill>
              <a:latin typeface="Segoe UI Semilight" panose="020B0402040204020203" pitchFamily="34" charset="0"/>
              <a:cs typeface="Segoe UI Semilight" panose="020B0402040204020203" pitchFamily="34" charset="0"/>
            </a:endParaRPr>
          </a:p>
          <a:p>
            <a:pPr marL="466298" indent="-466298">
              <a:lnSpc>
                <a:spcPct val="120000"/>
              </a:lnSpc>
              <a:buFont typeface="+mj-lt"/>
              <a:buAutoNum type="arabicPeriod"/>
            </a:pPr>
            <a:r>
              <a:rPr lang="en-US" sz="2448" dirty="0">
                <a:solidFill>
                  <a:prstClr val="black">
                    <a:lumMod val="75000"/>
                    <a:lumOff val="25000"/>
                  </a:prstClr>
                </a:solidFill>
                <a:latin typeface="Segoe UI Semilight" panose="020B0402040204020203" pitchFamily="34" charset="0"/>
                <a:cs typeface="Segoe UI Semilight" panose="020B0402040204020203" pitchFamily="34" charset="0"/>
              </a:rPr>
              <a:t>Markup webpages.</a:t>
            </a:r>
            <a:br>
              <a:rPr lang="en-US" sz="2448" dirty="0">
                <a:solidFill>
                  <a:prstClr val="black">
                    <a:lumMod val="75000"/>
                    <a:lumOff val="25000"/>
                  </a:prstClr>
                </a:solidFill>
                <a:latin typeface="Segoe UI Semilight" panose="020B0402040204020203" pitchFamily="34" charset="0"/>
                <a:cs typeface="Segoe UI Semilight" panose="020B0402040204020203" pitchFamily="34" charset="0"/>
              </a:rPr>
            </a:br>
            <a:r>
              <a:rPr lang="en-US" sz="1632" dirty="0">
                <a:solidFill>
                  <a:srgbClr val="404040">
                    <a:lumMod val="60000"/>
                    <a:lumOff val="40000"/>
                  </a:srgbClr>
                </a:solidFill>
                <a:latin typeface="Segoe UI Semilight" panose="020B0402040204020203" pitchFamily="34" charset="0"/>
                <a:cs typeface="Segoe UI Semilight" panose="020B0402040204020203" pitchFamily="34" charset="0"/>
              </a:rPr>
              <a:t>Add markup to webpages that you want app deep links for.</a:t>
            </a:r>
          </a:p>
          <a:p>
            <a:pPr marL="584492" indent="-349724">
              <a:lnSpc>
                <a:spcPct val="120000"/>
              </a:lnSpc>
              <a:buFont typeface="+mj-lt"/>
              <a:buAutoNum type="arabicPeriod"/>
            </a:pPr>
            <a:endParaRPr lang="en-US" sz="1836" dirty="0">
              <a:solidFill>
                <a:prstClr val="black">
                  <a:lumMod val="75000"/>
                  <a:lumOff val="25000"/>
                </a:prstClr>
              </a:solidFill>
              <a:latin typeface="Segoe UI Semilight" panose="020B0402040204020203" pitchFamily="34" charset="0"/>
              <a:cs typeface="Segoe UI Semilight" panose="020B0402040204020203" pitchFamily="34" charset="0"/>
            </a:endParaRPr>
          </a:p>
          <a:p>
            <a:pPr marL="466298" indent="-466298">
              <a:lnSpc>
                <a:spcPct val="120000"/>
              </a:lnSpc>
              <a:buFont typeface="+mj-lt"/>
              <a:buAutoNum type="arabicPeriod"/>
            </a:pPr>
            <a:r>
              <a:rPr lang="en-US" sz="2448" dirty="0">
                <a:solidFill>
                  <a:prstClr val="black">
                    <a:lumMod val="75000"/>
                    <a:lumOff val="25000"/>
                  </a:prstClr>
                </a:solidFill>
                <a:latin typeface="Segoe UI Semilight" panose="020B0402040204020203" pitchFamily="34" charset="0"/>
                <a:cs typeface="Segoe UI Semilight" panose="020B0402040204020203" pitchFamily="34" charset="0"/>
              </a:rPr>
              <a:t>Enable your app for deep linking.</a:t>
            </a:r>
            <a:br>
              <a:rPr lang="en-US" sz="2448" dirty="0">
                <a:solidFill>
                  <a:prstClr val="black">
                    <a:lumMod val="75000"/>
                    <a:lumOff val="25000"/>
                  </a:prstClr>
                </a:solidFill>
                <a:latin typeface="Segoe UI Semilight" panose="020B0402040204020203" pitchFamily="34" charset="0"/>
                <a:cs typeface="Segoe UI Semilight" panose="020B0402040204020203" pitchFamily="34" charset="0"/>
              </a:rPr>
            </a:br>
            <a:r>
              <a:rPr lang="en-US" sz="1632" dirty="0">
                <a:solidFill>
                  <a:srgbClr val="404040">
                    <a:lumMod val="60000"/>
                    <a:lumOff val="40000"/>
                  </a:srgbClr>
                </a:solidFill>
                <a:latin typeface="Segoe UI Semilight" panose="020B0402040204020203" pitchFamily="34" charset="0"/>
                <a:cs typeface="Segoe UI Semilight" panose="020B0402040204020203" pitchFamily="34" charset="0"/>
              </a:rPr>
              <a:t>Implement deep linking support in your app and submit it to the Store.</a:t>
            </a:r>
          </a:p>
          <a:p>
            <a:pPr marL="584492" indent="-349724">
              <a:lnSpc>
                <a:spcPct val="120000"/>
              </a:lnSpc>
              <a:buFont typeface="+mj-lt"/>
              <a:buAutoNum type="arabicPeriod"/>
            </a:pPr>
            <a:endParaRPr lang="en-US" sz="1836" dirty="0">
              <a:solidFill>
                <a:prstClr val="black">
                  <a:lumMod val="75000"/>
                  <a:lumOff val="25000"/>
                </a:prstClr>
              </a:solidFill>
              <a:latin typeface="Segoe UI Semilight" panose="020B0402040204020203" pitchFamily="34" charset="0"/>
              <a:cs typeface="Segoe UI Semilight" panose="020B0402040204020203" pitchFamily="34" charset="0"/>
            </a:endParaRPr>
          </a:p>
          <a:p>
            <a:pPr marL="466298" indent="-466298">
              <a:lnSpc>
                <a:spcPct val="120000"/>
              </a:lnSpc>
              <a:buFont typeface="+mj-lt"/>
              <a:buAutoNum type="arabicPeriod"/>
            </a:pPr>
            <a:r>
              <a:rPr lang="en-US" sz="2448" dirty="0">
                <a:solidFill>
                  <a:prstClr val="black">
                    <a:lumMod val="75000"/>
                    <a:lumOff val="25000"/>
                  </a:prstClr>
                </a:solidFill>
                <a:latin typeface="Segoe UI Semilight" panose="020B0402040204020203" pitchFamily="34" charset="0"/>
                <a:cs typeface="Segoe UI Semilight" panose="020B0402040204020203" pitchFamily="34" charset="0"/>
              </a:rPr>
              <a:t>Register your app.</a:t>
            </a:r>
            <a:br>
              <a:rPr lang="en-US" sz="2448" dirty="0">
                <a:solidFill>
                  <a:prstClr val="black">
                    <a:lumMod val="75000"/>
                    <a:lumOff val="25000"/>
                  </a:prstClr>
                </a:solidFill>
                <a:latin typeface="Segoe UI Semilight" panose="020B0402040204020203" pitchFamily="34" charset="0"/>
                <a:cs typeface="Segoe UI Semilight" panose="020B0402040204020203" pitchFamily="34" charset="0"/>
              </a:rPr>
            </a:br>
            <a:r>
              <a:rPr lang="en-US" sz="1632" dirty="0">
                <a:solidFill>
                  <a:srgbClr val="404040">
                    <a:lumMod val="60000"/>
                    <a:lumOff val="40000"/>
                  </a:srgbClr>
                </a:solidFill>
                <a:latin typeface="Segoe UI Semilight" panose="020B0402040204020203" pitchFamily="34" charset="0"/>
                <a:cs typeface="Segoe UI Semilight" panose="020B0402040204020203" pitchFamily="34" charset="0"/>
              </a:rPr>
              <a:t>Return to the Bing webmaster portal to register your app for deep linking.</a:t>
            </a:r>
          </a:p>
        </p:txBody>
      </p:sp>
      <p:sp>
        <p:nvSpPr>
          <p:cNvPr id="54" name="TextBox 53"/>
          <p:cNvSpPr txBox="1"/>
          <p:nvPr/>
        </p:nvSpPr>
        <p:spPr>
          <a:xfrm>
            <a:off x="9165096" y="2107642"/>
            <a:ext cx="1247964" cy="318286"/>
          </a:xfrm>
          <a:prstGeom prst="rect">
            <a:avLst/>
          </a:prstGeom>
          <a:noFill/>
        </p:spPr>
        <p:txBody>
          <a:bodyPr wrap="none" rtlCol="0">
            <a:spAutoFit/>
          </a:bodyPr>
          <a:lstStyle/>
          <a:p>
            <a:r>
              <a:rPr lang="en-US" sz="1428" dirty="0">
                <a:solidFill>
                  <a:prstClr val="white">
                    <a:lumMod val="50000"/>
                  </a:prstClr>
                </a:solidFill>
                <a:cs typeface="Segoe UI" panose="020B0502040204020203" pitchFamily="34" charset="0"/>
              </a:rPr>
              <a:t>contoso.com</a:t>
            </a:r>
          </a:p>
        </p:txBody>
      </p:sp>
      <p:cxnSp>
        <p:nvCxnSpPr>
          <p:cNvPr id="55" name="Straight Connector 54"/>
          <p:cNvCxnSpPr/>
          <p:nvPr/>
        </p:nvCxnSpPr>
        <p:spPr>
          <a:xfrm flipH="1">
            <a:off x="8695763" y="2634938"/>
            <a:ext cx="1958467" cy="0"/>
          </a:xfrm>
          <a:prstGeom prst="line">
            <a:avLst/>
          </a:prstGeom>
          <a:noFill/>
          <a:ln w="28575" cap="flat" cmpd="sng" algn="ctr">
            <a:solidFill>
              <a:sysClr val="window" lastClr="FFFFFF">
                <a:lumMod val="75000"/>
              </a:sysClr>
            </a:solidFill>
            <a:prstDash val="solid"/>
            <a:miter lim="800000"/>
          </a:ln>
          <a:effectLst/>
        </p:spPr>
      </p:cxnSp>
      <p:cxnSp>
        <p:nvCxnSpPr>
          <p:cNvPr id="56" name="Straight Connector 55"/>
          <p:cNvCxnSpPr/>
          <p:nvPr/>
        </p:nvCxnSpPr>
        <p:spPr>
          <a:xfrm flipV="1">
            <a:off x="9742151" y="2391284"/>
            <a:ext cx="0" cy="243655"/>
          </a:xfrm>
          <a:prstGeom prst="line">
            <a:avLst/>
          </a:prstGeom>
          <a:noFill/>
          <a:ln w="28575" cap="flat" cmpd="sng" algn="ctr">
            <a:solidFill>
              <a:sysClr val="window" lastClr="FFFFFF">
                <a:lumMod val="75000"/>
              </a:sysClr>
            </a:solidFill>
            <a:prstDash val="solid"/>
            <a:miter lim="800000"/>
          </a:ln>
          <a:effectLst/>
        </p:spPr>
      </p:cxnSp>
      <p:cxnSp>
        <p:nvCxnSpPr>
          <p:cNvPr id="57" name="Straight Connector 56"/>
          <p:cNvCxnSpPr/>
          <p:nvPr/>
        </p:nvCxnSpPr>
        <p:spPr>
          <a:xfrm flipV="1">
            <a:off x="8695763" y="2634939"/>
            <a:ext cx="0" cy="243655"/>
          </a:xfrm>
          <a:prstGeom prst="line">
            <a:avLst/>
          </a:prstGeom>
          <a:noFill/>
          <a:ln w="28575" cap="flat" cmpd="sng" algn="ctr">
            <a:solidFill>
              <a:sysClr val="window" lastClr="FFFFFF">
                <a:lumMod val="75000"/>
              </a:sysClr>
            </a:solidFill>
            <a:prstDash val="solid"/>
            <a:miter lim="800000"/>
          </a:ln>
          <a:effectLst/>
        </p:spPr>
      </p:cxnSp>
      <p:cxnSp>
        <p:nvCxnSpPr>
          <p:cNvPr id="82" name="Straight Connector 81"/>
          <p:cNvCxnSpPr/>
          <p:nvPr/>
        </p:nvCxnSpPr>
        <p:spPr>
          <a:xfrm>
            <a:off x="10389057" y="2264593"/>
            <a:ext cx="464990" cy="0"/>
          </a:xfrm>
          <a:prstGeom prst="line">
            <a:avLst/>
          </a:prstGeom>
          <a:noFill/>
          <a:ln w="28575" cap="flat" cmpd="sng" algn="ctr">
            <a:solidFill>
              <a:srgbClr val="FFC000"/>
            </a:solidFill>
            <a:prstDash val="solid"/>
            <a:miter lim="800000"/>
            <a:headEnd type="none" w="med" len="med"/>
            <a:tailEnd type="triangle" w="med" len="med"/>
          </a:ln>
          <a:effectLst/>
        </p:spPr>
      </p:cxnSp>
      <p:sp>
        <p:nvSpPr>
          <p:cNvPr id="92" name="Rectangle 91"/>
          <p:cNvSpPr/>
          <p:nvPr/>
        </p:nvSpPr>
        <p:spPr>
          <a:xfrm>
            <a:off x="4177012" y="6251266"/>
            <a:ext cx="4712414" cy="553051"/>
          </a:xfrm>
          <a:prstGeom prst="rect">
            <a:avLst/>
          </a:prstGeom>
          <a:solidFill>
            <a:srgbClr val="FFC000"/>
          </a:solidFill>
          <a:ln w="12700" cap="flat" cmpd="sng" algn="ctr">
            <a:noFill/>
            <a:prstDash val="solid"/>
            <a:miter lim="800000"/>
          </a:ln>
          <a:effectLst/>
        </p:spPr>
        <p:txBody>
          <a:bodyPr rtlCol="0" anchor="ctr"/>
          <a:lstStyle/>
          <a:p>
            <a:pPr algn="ctr">
              <a:lnSpc>
                <a:spcPct val="90000"/>
              </a:lnSpc>
              <a:spcAft>
                <a:spcPts val="612"/>
              </a:spcAft>
            </a:pPr>
            <a:r>
              <a:rPr lang="en-US" sz="2448" dirty="0">
                <a:solidFill>
                  <a:srgbClr val="FFFFFF"/>
                </a:solidFill>
                <a:latin typeface="Segoe UI Semilight" panose="020B0402040204020203" pitchFamily="34" charset="0"/>
                <a:cs typeface="Segoe UI Semilight" panose="020B0402040204020203" pitchFamily="34" charset="0"/>
              </a:rPr>
              <a:t>Get started at Bing.com/</a:t>
            </a:r>
            <a:r>
              <a:rPr lang="en-US" sz="2448" dirty="0" err="1">
                <a:solidFill>
                  <a:srgbClr val="FFFFFF"/>
                </a:solidFill>
                <a:latin typeface="Segoe UI Semilight" panose="020B0402040204020203" pitchFamily="34" charset="0"/>
                <a:cs typeface="Segoe UI Semilight" panose="020B0402040204020203" pitchFamily="34" charset="0"/>
              </a:rPr>
              <a:t>AppLink</a:t>
            </a:r>
            <a:endParaRPr lang="en-US" sz="2448" dirty="0">
              <a:solidFill>
                <a:srgbClr val="FFFFFF"/>
              </a:solidFill>
              <a:latin typeface="Segoe UI Semilight" panose="020B0402040204020203" pitchFamily="34" charset="0"/>
              <a:cs typeface="Segoe UI Semilight" panose="020B0402040204020203" pitchFamily="34" charset="0"/>
            </a:endParaRPr>
          </a:p>
        </p:txBody>
      </p:sp>
      <p:sp>
        <p:nvSpPr>
          <p:cNvPr id="93" name="Rectangle 92"/>
          <p:cNvSpPr/>
          <p:nvPr/>
        </p:nvSpPr>
        <p:spPr>
          <a:xfrm>
            <a:off x="8156206" y="2882635"/>
            <a:ext cx="1466442" cy="1891705"/>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defTabSz="932597">
              <a:defRPr/>
            </a:pPr>
            <a:endParaRPr lang="en-US" sz="1836" kern="0">
              <a:solidFill>
                <a:prstClr val="white"/>
              </a:solidFill>
              <a:latin typeface="Calibri" panose="020F0502020204030204"/>
            </a:endParaRPr>
          </a:p>
        </p:txBody>
      </p:sp>
      <p:sp>
        <p:nvSpPr>
          <p:cNvPr id="94" name="Rectangle 93"/>
          <p:cNvSpPr/>
          <p:nvPr/>
        </p:nvSpPr>
        <p:spPr>
          <a:xfrm>
            <a:off x="9868318" y="2882635"/>
            <a:ext cx="1466442" cy="1891705"/>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defTabSz="932597">
              <a:defRPr/>
            </a:pPr>
            <a:endParaRPr lang="en-US" sz="1836" kern="0">
              <a:solidFill>
                <a:prstClr val="white"/>
              </a:solidFill>
              <a:latin typeface="Calibri" panose="020F0502020204030204"/>
            </a:endParaRPr>
          </a:p>
        </p:txBody>
      </p:sp>
      <p:cxnSp>
        <p:nvCxnSpPr>
          <p:cNvPr id="95" name="Straight Connector 94"/>
          <p:cNvCxnSpPr/>
          <p:nvPr/>
        </p:nvCxnSpPr>
        <p:spPr>
          <a:xfrm>
            <a:off x="8405482" y="3243200"/>
            <a:ext cx="932603" cy="0"/>
          </a:xfrm>
          <a:prstGeom prst="line">
            <a:avLst/>
          </a:prstGeom>
          <a:noFill/>
          <a:ln w="28575" cap="flat" cmpd="sng" algn="ctr">
            <a:solidFill>
              <a:sysClr val="window" lastClr="FFFFFF"/>
            </a:solidFill>
            <a:prstDash val="solid"/>
            <a:miter lim="800000"/>
          </a:ln>
          <a:effectLst/>
        </p:spPr>
      </p:cxnSp>
      <p:cxnSp>
        <p:nvCxnSpPr>
          <p:cNvPr id="96" name="Straight Connector 95"/>
          <p:cNvCxnSpPr/>
          <p:nvPr/>
        </p:nvCxnSpPr>
        <p:spPr>
          <a:xfrm>
            <a:off x="8405482" y="3525313"/>
            <a:ext cx="932603" cy="0"/>
          </a:xfrm>
          <a:prstGeom prst="line">
            <a:avLst/>
          </a:prstGeom>
          <a:noFill/>
          <a:ln w="28575" cap="flat" cmpd="sng" algn="ctr">
            <a:solidFill>
              <a:sysClr val="window" lastClr="FFFFFF"/>
            </a:solidFill>
            <a:prstDash val="solid"/>
            <a:miter lim="800000"/>
          </a:ln>
          <a:effectLst/>
        </p:spPr>
      </p:cxnSp>
      <p:cxnSp>
        <p:nvCxnSpPr>
          <p:cNvPr id="97" name="Straight Connector 96"/>
          <p:cNvCxnSpPr/>
          <p:nvPr/>
        </p:nvCxnSpPr>
        <p:spPr>
          <a:xfrm>
            <a:off x="8405482" y="3832621"/>
            <a:ext cx="932603" cy="0"/>
          </a:xfrm>
          <a:prstGeom prst="line">
            <a:avLst/>
          </a:prstGeom>
          <a:noFill/>
          <a:ln w="28575" cap="flat" cmpd="sng" algn="ctr">
            <a:solidFill>
              <a:sysClr val="window" lastClr="FFFFFF"/>
            </a:solidFill>
            <a:prstDash val="solid"/>
            <a:miter lim="800000"/>
          </a:ln>
          <a:effectLst/>
        </p:spPr>
      </p:cxnSp>
      <p:cxnSp>
        <p:nvCxnSpPr>
          <p:cNvPr id="98" name="Straight Connector 97"/>
          <p:cNvCxnSpPr/>
          <p:nvPr/>
        </p:nvCxnSpPr>
        <p:spPr>
          <a:xfrm>
            <a:off x="10135236" y="3250919"/>
            <a:ext cx="932603" cy="0"/>
          </a:xfrm>
          <a:prstGeom prst="line">
            <a:avLst/>
          </a:prstGeom>
          <a:noFill/>
          <a:ln w="28575" cap="flat" cmpd="sng" algn="ctr">
            <a:solidFill>
              <a:sysClr val="window" lastClr="FFFFFF"/>
            </a:solidFill>
            <a:prstDash val="solid"/>
            <a:miter lim="800000"/>
          </a:ln>
          <a:effectLst/>
        </p:spPr>
      </p:cxnSp>
      <p:cxnSp>
        <p:nvCxnSpPr>
          <p:cNvPr id="99" name="Straight Connector 98"/>
          <p:cNvCxnSpPr/>
          <p:nvPr/>
        </p:nvCxnSpPr>
        <p:spPr>
          <a:xfrm>
            <a:off x="10135236" y="3533031"/>
            <a:ext cx="932603" cy="0"/>
          </a:xfrm>
          <a:prstGeom prst="line">
            <a:avLst/>
          </a:prstGeom>
          <a:noFill/>
          <a:ln w="28575" cap="flat" cmpd="sng" algn="ctr">
            <a:solidFill>
              <a:sysClr val="window" lastClr="FFFFFF"/>
            </a:solidFill>
            <a:prstDash val="solid"/>
            <a:miter lim="800000"/>
          </a:ln>
          <a:effectLst/>
        </p:spPr>
      </p:cxnSp>
      <p:cxnSp>
        <p:nvCxnSpPr>
          <p:cNvPr id="100" name="Straight Connector 99"/>
          <p:cNvCxnSpPr/>
          <p:nvPr/>
        </p:nvCxnSpPr>
        <p:spPr>
          <a:xfrm>
            <a:off x="10135236" y="3840339"/>
            <a:ext cx="932603" cy="0"/>
          </a:xfrm>
          <a:prstGeom prst="line">
            <a:avLst/>
          </a:prstGeom>
          <a:noFill/>
          <a:ln w="28575" cap="flat" cmpd="sng" algn="ctr">
            <a:solidFill>
              <a:sysClr val="window" lastClr="FFFFFF"/>
            </a:solidFill>
            <a:prstDash val="solid"/>
            <a:miter lim="800000"/>
          </a:ln>
          <a:effectLst/>
        </p:spPr>
      </p:cxnSp>
      <p:sp>
        <p:nvSpPr>
          <p:cNvPr id="101" name="TextBox 100"/>
          <p:cNvSpPr txBox="1"/>
          <p:nvPr/>
        </p:nvSpPr>
        <p:spPr>
          <a:xfrm>
            <a:off x="8170386" y="4086527"/>
            <a:ext cx="1424338" cy="670577"/>
          </a:xfrm>
          <a:prstGeom prst="rect">
            <a:avLst/>
          </a:prstGeom>
          <a:noFill/>
        </p:spPr>
        <p:txBody>
          <a:bodyPr wrap="none" rtlCol="0">
            <a:spAutoFit/>
          </a:bodyPr>
          <a:lstStyle/>
          <a:p>
            <a:pPr algn="ctr"/>
            <a:r>
              <a:rPr lang="en-US" sz="1224" dirty="0">
                <a:solidFill>
                  <a:prstClr val="black">
                    <a:lumMod val="50000"/>
                    <a:lumOff val="50000"/>
                  </a:prstClr>
                </a:solidFill>
                <a:latin typeface="Consolas" panose="020B0609020204030204" pitchFamily="49" charset="0"/>
                <a:cs typeface="Consolas" panose="020B0609020204030204" pitchFamily="49" charset="0"/>
              </a:rPr>
              <a:t>&lt;app ID&gt;</a:t>
            </a:r>
          </a:p>
          <a:p>
            <a:pPr algn="ctr"/>
            <a:r>
              <a:rPr lang="en-US" sz="1224" dirty="0">
                <a:solidFill>
                  <a:prstClr val="black">
                    <a:lumMod val="50000"/>
                    <a:lumOff val="50000"/>
                  </a:prstClr>
                </a:solidFill>
                <a:latin typeface="Consolas" panose="020B0609020204030204" pitchFamily="49" charset="0"/>
                <a:cs typeface="Consolas" panose="020B0609020204030204" pitchFamily="49" charset="0"/>
              </a:rPr>
              <a:t>&lt;</a:t>
            </a:r>
            <a:r>
              <a:rPr lang="en-US" sz="1224" dirty="0" err="1">
                <a:solidFill>
                  <a:prstClr val="black">
                    <a:lumMod val="50000"/>
                    <a:lumOff val="50000"/>
                  </a:prstClr>
                </a:solidFill>
                <a:latin typeface="Consolas" panose="020B0609020204030204" pitchFamily="49" charset="0"/>
                <a:cs typeface="Consolas" panose="020B0609020204030204" pitchFamily="49" charset="0"/>
              </a:rPr>
              <a:t>pkg</a:t>
            </a:r>
            <a:r>
              <a:rPr lang="en-US" sz="1224" dirty="0">
                <a:solidFill>
                  <a:prstClr val="black">
                    <a:lumMod val="50000"/>
                    <a:lumOff val="50000"/>
                  </a:prstClr>
                </a:solidFill>
                <a:latin typeface="Consolas" panose="020B0609020204030204" pitchFamily="49" charset="0"/>
                <a:cs typeface="Consolas" panose="020B0609020204030204" pitchFamily="49" charset="0"/>
              </a:rPr>
              <a:t> name&gt;</a:t>
            </a:r>
          </a:p>
          <a:p>
            <a:pPr algn="ctr"/>
            <a:r>
              <a:rPr lang="en-US" sz="1224" dirty="0">
                <a:solidFill>
                  <a:prstClr val="black">
                    <a:lumMod val="50000"/>
                    <a:lumOff val="50000"/>
                  </a:prstClr>
                </a:solidFill>
                <a:latin typeface="Consolas" panose="020B0609020204030204" pitchFamily="49" charset="0"/>
                <a:cs typeface="Consolas" panose="020B0609020204030204" pitchFamily="49" charset="0"/>
              </a:rPr>
              <a:t>&lt;launch </a:t>
            </a:r>
            <a:r>
              <a:rPr lang="en-US" sz="1224" dirty="0" err="1">
                <a:solidFill>
                  <a:prstClr val="black">
                    <a:lumMod val="50000"/>
                    <a:lumOff val="50000"/>
                  </a:prstClr>
                </a:solidFill>
                <a:latin typeface="Consolas" panose="020B0609020204030204" pitchFamily="49" charset="0"/>
                <a:cs typeface="Consolas" panose="020B0609020204030204" pitchFamily="49" charset="0"/>
              </a:rPr>
              <a:t>arg</a:t>
            </a:r>
            <a:r>
              <a:rPr lang="en-US" sz="1224" dirty="0">
                <a:solidFill>
                  <a:prstClr val="black">
                    <a:lumMod val="50000"/>
                    <a:lumOff val="50000"/>
                  </a:prstClr>
                </a:solidFill>
                <a:latin typeface="Consolas" panose="020B0609020204030204" pitchFamily="49" charset="0"/>
                <a:cs typeface="Consolas" panose="020B0609020204030204" pitchFamily="49" charset="0"/>
              </a:rPr>
              <a:t> A&gt;</a:t>
            </a:r>
          </a:p>
        </p:txBody>
      </p:sp>
      <p:sp>
        <p:nvSpPr>
          <p:cNvPr id="103" name="TextBox 102"/>
          <p:cNvSpPr txBox="1"/>
          <p:nvPr/>
        </p:nvSpPr>
        <p:spPr>
          <a:xfrm>
            <a:off x="9896038" y="4074539"/>
            <a:ext cx="1424338" cy="670577"/>
          </a:xfrm>
          <a:prstGeom prst="rect">
            <a:avLst/>
          </a:prstGeom>
          <a:noFill/>
        </p:spPr>
        <p:txBody>
          <a:bodyPr wrap="none" rtlCol="0">
            <a:spAutoFit/>
          </a:bodyPr>
          <a:lstStyle/>
          <a:p>
            <a:pPr algn="ctr"/>
            <a:r>
              <a:rPr lang="en-US" sz="1224" dirty="0">
                <a:solidFill>
                  <a:prstClr val="black">
                    <a:lumMod val="50000"/>
                    <a:lumOff val="50000"/>
                  </a:prstClr>
                </a:solidFill>
                <a:latin typeface="Consolas" panose="020B0609020204030204" pitchFamily="49" charset="0"/>
                <a:cs typeface="Consolas" panose="020B0609020204030204" pitchFamily="49" charset="0"/>
              </a:rPr>
              <a:t>&lt;app ID&gt;</a:t>
            </a:r>
          </a:p>
          <a:p>
            <a:pPr algn="ctr"/>
            <a:r>
              <a:rPr lang="en-US" sz="1224" dirty="0">
                <a:solidFill>
                  <a:prstClr val="black">
                    <a:lumMod val="50000"/>
                    <a:lumOff val="50000"/>
                  </a:prstClr>
                </a:solidFill>
                <a:latin typeface="Consolas" panose="020B0609020204030204" pitchFamily="49" charset="0"/>
                <a:cs typeface="Consolas" panose="020B0609020204030204" pitchFamily="49" charset="0"/>
              </a:rPr>
              <a:t>&lt;</a:t>
            </a:r>
            <a:r>
              <a:rPr lang="en-US" sz="1224" dirty="0" err="1">
                <a:solidFill>
                  <a:prstClr val="black">
                    <a:lumMod val="50000"/>
                    <a:lumOff val="50000"/>
                  </a:prstClr>
                </a:solidFill>
                <a:latin typeface="Consolas" panose="020B0609020204030204" pitchFamily="49" charset="0"/>
                <a:cs typeface="Consolas" panose="020B0609020204030204" pitchFamily="49" charset="0"/>
              </a:rPr>
              <a:t>pkg</a:t>
            </a:r>
            <a:r>
              <a:rPr lang="en-US" sz="1224" dirty="0">
                <a:solidFill>
                  <a:prstClr val="black">
                    <a:lumMod val="50000"/>
                    <a:lumOff val="50000"/>
                  </a:prstClr>
                </a:solidFill>
                <a:latin typeface="Consolas" panose="020B0609020204030204" pitchFamily="49" charset="0"/>
                <a:cs typeface="Consolas" panose="020B0609020204030204" pitchFamily="49" charset="0"/>
              </a:rPr>
              <a:t> name&gt;</a:t>
            </a:r>
          </a:p>
          <a:p>
            <a:pPr algn="ctr"/>
            <a:r>
              <a:rPr lang="en-US" sz="1224" dirty="0">
                <a:solidFill>
                  <a:prstClr val="black">
                    <a:lumMod val="50000"/>
                    <a:lumOff val="50000"/>
                  </a:prstClr>
                </a:solidFill>
                <a:latin typeface="Consolas" panose="020B0609020204030204" pitchFamily="49" charset="0"/>
                <a:cs typeface="Consolas" panose="020B0609020204030204" pitchFamily="49" charset="0"/>
              </a:rPr>
              <a:t>&lt;launch </a:t>
            </a:r>
            <a:r>
              <a:rPr lang="en-US" sz="1224" dirty="0" err="1">
                <a:solidFill>
                  <a:prstClr val="black">
                    <a:lumMod val="50000"/>
                    <a:lumOff val="50000"/>
                  </a:prstClr>
                </a:solidFill>
                <a:latin typeface="Consolas" panose="020B0609020204030204" pitchFamily="49" charset="0"/>
                <a:cs typeface="Consolas" panose="020B0609020204030204" pitchFamily="49" charset="0"/>
              </a:rPr>
              <a:t>arg</a:t>
            </a:r>
            <a:r>
              <a:rPr lang="en-US" sz="1224">
                <a:solidFill>
                  <a:prstClr val="black">
                    <a:lumMod val="50000"/>
                    <a:lumOff val="50000"/>
                  </a:prstClr>
                </a:solidFill>
                <a:latin typeface="Consolas" panose="020B0609020204030204" pitchFamily="49" charset="0"/>
                <a:cs typeface="Consolas" panose="020B0609020204030204" pitchFamily="49" charset="0"/>
              </a:rPr>
              <a:t> B&gt;</a:t>
            </a:r>
            <a:endParaRPr lang="en-US" sz="1224" dirty="0">
              <a:solidFill>
                <a:prstClr val="black">
                  <a:lumMod val="50000"/>
                  <a:lumOff val="50000"/>
                </a:prstClr>
              </a:solidFill>
              <a:latin typeface="Consolas" panose="020B0609020204030204" pitchFamily="49" charset="0"/>
              <a:cs typeface="Consolas" panose="020B0609020204030204" pitchFamily="49" charset="0"/>
            </a:endParaRPr>
          </a:p>
        </p:txBody>
      </p:sp>
      <p:sp>
        <p:nvSpPr>
          <p:cNvPr id="104" name="TextBox 103"/>
          <p:cNvSpPr txBox="1"/>
          <p:nvPr/>
        </p:nvSpPr>
        <p:spPr>
          <a:xfrm>
            <a:off x="8181831" y="2883976"/>
            <a:ext cx="1401449" cy="286306"/>
          </a:xfrm>
          <a:prstGeom prst="rect">
            <a:avLst/>
          </a:prstGeom>
          <a:noFill/>
        </p:spPr>
        <p:txBody>
          <a:bodyPr wrap="square" rtlCol="0">
            <a:spAutoFit/>
          </a:bodyPr>
          <a:lstStyle/>
          <a:p>
            <a:pPr algn="ctr"/>
            <a:r>
              <a:rPr lang="en-US" sz="1224" dirty="0">
                <a:solidFill>
                  <a:prstClr val="black">
                    <a:lumMod val="50000"/>
                    <a:lumOff val="50000"/>
                  </a:prstClr>
                </a:solidFill>
                <a:cs typeface="Segoe UI" panose="020B0502040204020203" pitchFamily="34" charset="0"/>
              </a:rPr>
              <a:t>contoso.com/A</a:t>
            </a:r>
          </a:p>
        </p:txBody>
      </p:sp>
      <p:sp>
        <p:nvSpPr>
          <p:cNvPr id="105" name="TextBox 104"/>
          <p:cNvSpPr txBox="1"/>
          <p:nvPr/>
        </p:nvSpPr>
        <p:spPr>
          <a:xfrm>
            <a:off x="9907483" y="2882634"/>
            <a:ext cx="1401449" cy="286306"/>
          </a:xfrm>
          <a:prstGeom prst="rect">
            <a:avLst/>
          </a:prstGeom>
          <a:noFill/>
        </p:spPr>
        <p:txBody>
          <a:bodyPr wrap="square" rtlCol="0">
            <a:spAutoFit/>
          </a:bodyPr>
          <a:lstStyle/>
          <a:p>
            <a:pPr algn="ctr"/>
            <a:r>
              <a:rPr lang="en-US" sz="1224" dirty="0">
                <a:solidFill>
                  <a:prstClr val="black">
                    <a:lumMod val="50000"/>
                    <a:lumOff val="50000"/>
                  </a:prstClr>
                </a:solidFill>
                <a:cs typeface="Segoe UI" panose="020B0502040204020203" pitchFamily="34" charset="0"/>
              </a:rPr>
              <a:t>contoso.com/B</a:t>
            </a:r>
          </a:p>
        </p:txBody>
      </p:sp>
      <p:cxnSp>
        <p:nvCxnSpPr>
          <p:cNvPr id="106" name="Straight Connector 105"/>
          <p:cNvCxnSpPr/>
          <p:nvPr/>
        </p:nvCxnSpPr>
        <p:spPr>
          <a:xfrm flipV="1">
            <a:off x="10657417" y="2634938"/>
            <a:ext cx="0" cy="243655"/>
          </a:xfrm>
          <a:prstGeom prst="line">
            <a:avLst/>
          </a:prstGeom>
          <a:noFill/>
          <a:ln w="28575" cap="flat" cmpd="sng" algn="ctr">
            <a:solidFill>
              <a:sysClr val="window" lastClr="FFFFFF">
                <a:lumMod val="75000"/>
              </a:sysClr>
            </a:solidFill>
            <a:prstDash val="solid"/>
            <a:miter lim="800000"/>
          </a:ln>
          <a:effectLst/>
        </p:spPr>
      </p:cxnSp>
      <p:sp>
        <p:nvSpPr>
          <p:cNvPr id="107" name="Rounded Rectangle 106"/>
          <p:cNvSpPr/>
          <p:nvPr/>
        </p:nvSpPr>
        <p:spPr>
          <a:xfrm>
            <a:off x="10937012" y="1793065"/>
            <a:ext cx="502814" cy="938309"/>
          </a:xfrm>
          <a:prstGeom prst="roundRect">
            <a:avLst>
              <a:gd name="adj" fmla="val 717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08" name="Rectangle 107"/>
          <p:cNvSpPr/>
          <p:nvPr/>
        </p:nvSpPr>
        <p:spPr>
          <a:xfrm>
            <a:off x="10982943" y="1831595"/>
            <a:ext cx="419672" cy="776882"/>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lumMod val="50000"/>
                </a:srgbClr>
              </a:solidFill>
            </a:endParaRPr>
          </a:p>
        </p:txBody>
      </p:sp>
      <p:sp>
        <p:nvSpPr>
          <p:cNvPr id="110" name="Rectangle 109"/>
          <p:cNvSpPr/>
          <p:nvPr/>
        </p:nvSpPr>
        <p:spPr>
          <a:xfrm>
            <a:off x="11175979" y="2639885"/>
            <a:ext cx="37304" cy="373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09" name="TextBox 108"/>
          <p:cNvSpPr txBox="1"/>
          <p:nvPr/>
        </p:nvSpPr>
        <p:spPr>
          <a:xfrm>
            <a:off x="10948008" y="1846017"/>
            <a:ext cx="480823" cy="222217"/>
          </a:xfrm>
          <a:prstGeom prst="rect">
            <a:avLst/>
          </a:prstGeom>
          <a:noFill/>
        </p:spPr>
        <p:txBody>
          <a:bodyPr wrap="square" rtlCol="0">
            <a:spAutoFit/>
          </a:bodyPr>
          <a:lstStyle/>
          <a:p>
            <a:pPr algn="ctr"/>
            <a:r>
              <a:rPr lang="en-US" sz="816" dirty="0">
                <a:solidFill>
                  <a:srgbClr val="FFFFFF">
                    <a:lumMod val="50000"/>
                  </a:srgbClr>
                </a:solidFill>
                <a:latin typeface="Segoe UI Light" panose="020B0502040204020203" pitchFamily="34" charset="0"/>
                <a:cs typeface="Segoe UI Light" panose="020B0502040204020203" pitchFamily="34" charset="0"/>
              </a:rPr>
              <a:t>App</a:t>
            </a:r>
          </a:p>
        </p:txBody>
      </p:sp>
      <p:sp>
        <p:nvSpPr>
          <p:cNvPr id="112" name="Oval 111"/>
          <p:cNvSpPr/>
          <p:nvPr/>
        </p:nvSpPr>
        <p:spPr>
          <a:xfrm>
            <a:off x="10514946" y="2020782"/>
            <a:ext cx="186521" cy="186521"/>
          </a:xfrm>
          <a:prstGeom prst="ellipse">
            <a:avLst/>
          </a:prstGeom>
          <a:solidFill>
            <a:srgbClr val="FFC000"/>
          </a:solidFill>
          <a:ln w="12700" cap="flat" cmpd="sng" algn="ctr">
            <a:noFill/>
            <a:prstDash val="solid"/>
            <a:miter lim="800000"/>
          </a:ln>
          <a:effectLst/>
        </p:spPr>
        <p:txBody>
          <a:bodyPr rtlCol="0" anchor="ctr"/>
          <a:lstStyle/>
          <a:p>
            <a:pPr algn="ctr" defTabSz="932597">
              <a:defRPr/>
            </a:pPr>
            <a:r>
              <a:rPr lang="en-US" sz="1020" kern="0" dirty="0">
                <a:solidFill>
                  <a:prstClr val="white"/>
                </a:solidFill>
                <a:latin typeface="Calibri" panose="020F0502020204030204"/>
              </a:rPr>
              <a:t>1</a:t>
            </a:r>
          </a:p>
        </p:txBody>
      </p:sp>
      <p:sp>
        <p:nvSpPr>
          <p:cNvPr id="113" name="Oval 112"/>
          <p:cNvSpPr/>
          <p:nvPr/>
        </p:nvSpPr>
        <p:spPr>
          <a:xfrm>
            <a:off x="8261972" y="4139929"/>
            <a:ext cx="186521" cy="186521"/>
          </a:xfrm>
          <a:prstGeom prst="ellipse">
            <a:avLst/>
          </a:prstGeom>
          <a:solidFill>
            <a:srgbClr val="FFC000"/>
          </a:solidFill>
          <a:ln w="12700" cap="flat" cmpd="sng" algn="ctr">
            <a:noFill/>
            <a:prstDash val="solid"/>
            <a:miter lim="800000"/>
          </a:ln>
          <a:effectLst/>
        </p:spPr>
        <p:txBody>
          <a:bodyPr rtlCol="0" anchor="ctr"/>
          <a:lstStyle/>
          <a:p>
            <a:pPr algn="ctr" defTabSz="932597">
              <a:defRPr/>
            </a:pPr>
            <a:r>
              <a:rPr lang="en-US" sz="1020" kern="0" dirty="0">
                <a:solidFill>
                  <a:prstClr val="white"/>
                </a:solidFill>
                <a:latin typeface="Calibri" panose="020F0502020204030204"/>
              </a:rPr>
              <a:t>2</a:t>
            </a:r>
          </a:p>
        </p:txBody>
      </p:sp>
      <p:sp>
        <p:nvSpPr>
          <p:cNvPr id="114" name="Oval 113"/>
          <p:cNvSpPr/>
          <p:nvPr/>
        </p:nvSpPr>
        <p:spPr>
          <a:xfrm>
            <a:off x="11122411" y="2182736"/>
            <a:ext cx="186521" cy="186521"/>
          </a:xfrm>
          <a:prstGeom prst="ellipse">
            <a:avLst/>
          </a:prstGeom>
          <a:solidFill>
            <a:srgbClr val="FFC000"/>
          </a:solidFill>
          <a:ln w="12700" cap="flat" cmpd="sng" algn="ctr">
            <a:noFill/>
            <a:prstDash val="solid"/>
            <a:miter lim="800000"/>
          </a:ln>
          <a:effectLst/>
        </p:spPr>
        <p:txBody>
          <a:bodyPr rtlCol="0" anchor="ctr"/>
          <a:lstStyle/>
          <a:p>
            <a:pPr algn="ctr" defTabSz="932597">
              <a:defRPr/>
            </a:pPr>
            <a:r>
              <a:rPr lang="en-US" sz="1020" kern="0" dirty="0">
                <a:solidFill>
                  <a:prstClr val="white"/>
                </a:solidFill>
                <a:latin typeface="Calibri" panose="020F0502020204030204"/>
              </a:rPr>
              <a:t>3</a:t>
            </a:r>
          </a:p>
        </p:txBody>
      </p:sp>
      <p:sp>
        <p:nvSpPr>
          <p:cNvPr id="115" name="Oval 114"/>
          <p:cNvSpPr/>
          <p:nvPr/>
        </p:nvSpPr>
        <p:spPr>
          <a:xfrm>
            <a:off x="10523645" y="2358563"/>
            <a:ext cx="186521" cy="186521"/>
          </a:xfrm>
          <a:prstGeom prst="ellipse">
            <a:avLst/>
          </a:prstGeom>
          <a:solidFill>
            <a:srgbClr val="FFC000"/>
          </a:solidFill>
          <a:ln w="12700" cap="flat" cmpd="sng" algn="ctr">
            <a:noFill/>
            <a:prstDash val="solid"/>
            <a:miter lim="800000"/>
          </a:ln>
          <a:effectLst/>
        </p:spPr>
        <p:txBody>
          <a:bodyPr rtlCol="0" anchor="ctr"/>
          <a:lstStyle/>
          <a:p>
            <a:pPr algn="ctr" defTabSz="932597">
              <a:defRPr/>
            </a:pPr>
            <a:r>
              <a:rPr lang="en-US" sz="1020" kern="0" dirty="0">
                <a:solidFill>
                  <a:prstClr val="white"/>
                </a:solidFill>
                <a:latin typeface="Calibri" panose="020F0502020204030204"/>
              </a:rPr>
              <a:t>4</a:t>
            </a:r>
          </a:p>
        </p:txBody>
      </p:sp>
      <p:sp>
        <p:nvSpPr>
          <p:cNvPr id="117" name="Oval 116"/>
          <p:cNvSpPr/>
          <p:nvPr/>
        </p:nvSpPr>
        <p:spPr>
          <a:xfrm>
            <a:off x="207967" y="1704173"/>
            <a:ext cx="373041" cy="373041"/>
          </a:xfrm>
          <a:prstGeom prst="ellipse">
            <a:avLst/>
          </a:prstGeom>
          <a:solidFill>
            <a:srgbClr val="FFC000"/>
          </a:solidFill>
          <a:ln w="12700" cap="flat" cmpd="sng" algn="ctr">
            <a:noFill/>
            <a:prstDash val="solid"/>
            <a:miter lim="800000"/>
          </a:ln>
          <a:effectLst/>
        </p:spPr>
        <p:txBody>
          <a:bodyPr rtlCol="0" anchor="ctr"/>
          <a:lstStyle/>
          <a:p>
            <a:pPr algn="ctr" defTabSz="932597">
              <a:defRPr/>
            </a:pPr>
            <a:r>
              <a:rPr lang="en-US" sz="1632" kern="0" dirty="0">
                <a:solidFill>
                  <a:prstClr val="white"/>
                </a:solidFill>
                <a:latin typeface="Calibri" panose="020F0502020204030204"/>
              </a:rPr>
              <a:t>1</a:t>
            </a:r>
          </a:p>
        </p:txBody>
      </p:sp>
      <p:sp>
        <p:nvSpPr>
          <p:cNvPr id="118" name="Oval 117"/>
          <p:cNvSpPr/>
          <p:nvPr/>
        </p:nvSpPr>
        <p:spPr>
          <a:xfrm>
            <a:off x="207967" y="2767011"/>
            <a:ext cx="373041" cy="373041"/>
          </a:xfrm>
          <a:prstGeom prst="ellipse">
            <a:avLst/>
          </a:prstGeom>
          <a:solidFill>
            <a:srgbClr val="FFC000"/>
          </a:solidFill>
          <a:ln w="12700" cap="flat" cmpd="sng" algn="ctr">
            <a:noFill/>
            <a:prstDash val="solid"/>
            <a:miter lim="800000"/>
          </a:ln>
          <a:effectLst/>
        </p:spPr>
        <p:txBody>
          <a:bodyPr rtlCol="0" anchor="ctr"/>
          <a:lstStyle/>
          <a:p>
            <a:pPr algn="ctr" defTabSz="932597">
              <a:defRPr/>
            </a:pPr>
            <a:r>
              <a:rPr lang="en-US" sz="1632" kern="0" dirty="0">
                <a:solidFill>
                  <a:prstClr val="white"/>
                </a:solidFill>
                <a:latin typeface="Calibri" panose="020F0502020204030204"/>
              </a:rPr>
              <a:t>2</a:t>
            </a:r>
          </a:p>
        </p:txBody>
      </p:sp>
      <p:sp>
        <p:nvSpPr>
          <p:cNvPr id="119" name="Oval 118"/>
          <p:cNvSpPr/>
          <p:nvPr/>
        </p:nvSpPr>
        <p:spPr>
          <a:xfrm>
            <a:off x="201738" y="3835931"/>
            <a:ext cx="373041" cy="373041"/>
          </a:xfrm>
          <a:prstGeom prst="ellipse">
            <a:avLst/>
          </a:prstGeom>
          <a:solidFill>
            <a:srgbClr val="FFC000"/>
          </a:solidFill>
          <a:ln w="12700" cap="flat" cmpd="sng" algn="ctr">
            <a:noFill/>
            <a:prstDash val="solid"/>
            <a:miter lim="800000"/>
          </a:ln>
          <a:effectLst/>
        </p:spPr>
        <p:txBody>
          <a:bodyPr rtlCol="0" anchor="ctr"/>
          <a:lstStyle/>
          <a:p>
            <a:pPr algn="ctr" defTabSz="932597">
              <a:defRPr/>
            </a:pPr>
            <a:r>
              <a:rPr lang="en-US" sz="1632" kern="0" dirty="0">
                <a:solidFill>
                  <a:prstClr val="white"/>
                </a:solidFill>
                <a:latin typeface="Calibri" panose="020F0502020204030204"/>
              </a:rPr>
              <a:t>3</a:t>
            </a:r>
          </a:p>
        </p:txBody>
      </p:sp>
      <p:sp>
        <p:nvSpPr>
          <p:cNvPr id="120" name="Oval 119"/>
          <p:cNvSpPr/>
          <p:nvPr/>
        </p:nvSpPr>
        <p:spPr>
          <a:xfrm>
            <a:off x="211869" y="4940778"/>
            <a:ext cx="373041" cy="373041"/>
          </a:xfrm>
          <a:prstGeom prst="ellipse">
            <a:avLst/>
          </a:prstGeom>
          <a:solidFill>
            <a:srgbClr val="FFC000"/>
          </a:solidFill>
          <a:ln w="12700" cap="flat" cmpd="sng" algn="ctr">
            <a:noFill/>
            <a:prstDash val="solid"/>
            <a:miter lim="800000"/>
          </a:ln>
          <a:effectLst/>
        </p:spPr>
        <p:txBody>
          <a:bodyPr rtlCol="0" anchor="ctr"/>
          <a:lstStyle/>
          <a:p>
            <a:pPr algn="ctr" defTabSz="932597">
              <a:defRPr/>
            </a:pPr>
            <a:r>
              <a:rPr lang="en-US" sz="1632" kern="0" dirty="0">
                <a:solidFill>
                  <a:prstClr val="white"/>
                </a:solidFill>
                <a:latin typeface="Calibri" panose="020F0502020204030204"/>
              </a:rPr>
              <a:t>4</a:t>
            </a:r>
          </a:p>
        </p:txBody>
      </p:sp>
    </p:spTree>
    <p:extLst>
      <p:ext uri="{BB962C8B-B14F-4D97-AF65-F5344CB8AC3E}">
        <p14:creationId xmlns:p14="http://schemas.microsoft.com/office/powerpoint/2010/main" val="426024152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 Discovery Improvements in Blue</a:t>
            </a:r>
            <a:endParaRPr lang="en-US" dirty="0"/>
          </a:p>
        </p:txBody>
      </p:sp>
      <p:sp>
        <p:nvSpPr>
          <p:cNvPr id="10" name="TextBox 9"/>
          <p:cNvSpPr txBox="1"/>
          <p:nvPr/>
        </p:nvSpPr>
        <p:spPr>
          <a:xfrm>
            <a:off x="655636" y="1809599"/>
            <a:ext cx="10972799" cy="794064"/>
          </a:xfrm>
          <a:prstGeom prst="rect">
            <a:avLst/>
          </a:prstGeom>
          <a:solidFill>
            <a:schemeClr val="bg2">
              <a:lumMod val="85000"/>
            </a:schemeClr>
          </a:solidFill>
        </p:spPr>
        <p:txBody>
          <a:bodyPr wrap="square" lIns="182880" tIns="146304" rIns="182880" bIns="146304" rtlCol="0">
            <a:spAutoFit/>
          </a:bodyPr>
          <a:lstStyle/>
          <a:p>
            <a:pPr>
              <a:lnSpc>
                <a:spcPct val="90000"/>
              </a:lnSpc>
              <a:spcAft>
                <a:spcPts val="600"/>
              </a:spcAft>
            </a:pPr>
            <a:r>
              <a:rPr lang="en-US" sz="3600" dirty="0" smtClean="0">
                <a:solidFill>
                  <a:srgbClr val="FFFFFF"/>
                </a:solidFill>
              </a:rPr>
              <a:t>Store UX</a:t>
            </a:r>
          </a:p>
        </p:txBody>
      </p:sp>
      <p:sp>
        <p:nvSpPr>
          <p:cNvPr id="11" name="TextBox 10"/>
          <p:cNvSpPr txBox="1"/>
          <p:nvPr/>
        </p:nvSpPr>
        <p:spPr>
          <a:xfrm>
            <a:off x="674779" y="3447899"/>
            <a:ext cx="10953657" cy="794064"/>
          </a:xfrm>
          <a:prstGeom prst="rect">
            <a:avLst/>
          </a:prstGeom>
          <a:solidFill>
            <a:schemeClr val="bg2">
              <a:lumMod val="85000"/>
            </a:schemeClr>
          </a:solidFill>
        </p:spPr>
        <p:txBody>
          <a:bodyPr wrap="square" lIns="182880" tIns="146304" rIns="182880" bIns="146304" rtlCol="0">
            <a:spAutoFit/>
          </a:bodyPr>
          <a:lstStyle/>
          <a:p>
            <a:pPr>
              <a:lnSpc>
                <a:spcPct val="90000"/>
              </a:lnSpc>
              <a:spcAft>
                <a:spcPts val="600"/>
              </a:spcAft>
            </a:pPr>
            <a:r>
              <a:rPr lang="en-US" sz="3600" dirty="0" smtClean="0">
                <a:solidFill>
                  <a:srgbClr val="FFFFFF"/>
                </a:solidFill>
              </a:rPr>
              <a:t>Link your apps to search results</a:t>
            </a:r>
          </a:p>
        </p:txBody>
      </p:sp>
      <p:sp>
        <p:nvSpPr>
          <p:cNvPr id="12" name="TextBox 11"/>
          <p:cNvSpPr txBox="1"/>
          <p:nvPr/>
        </p:nvSpPr>
        <p:spPr>
          <a:xfrm>
            <a:off x="674779" y="5086199"/>
            <a:ext cx="10972800" cy="849463"/>
          </a:xfrm>
          <a:prstGeom prst="rect">
            <a:avLst/>
          </a:prstGeom>
          <a:solidFill>
            <a:schemeClr val="tx2"/>
          </a:solidFill>
        </p:spPr>
        <p:txBody>
          <a:bodyPr wrap="square" lIns="182880" tIns="146304" rIns="182880" bIns="146304" rtlCol="0">
            <a:spAutoFit/>
          </a:bodyPr>
          <a:lstStyle/>
          <a:p>
            <a:r>
              <a:rPr lang="en-US" sz="3600" dirty="0">
                <a:solidFill>
                  <a:srgbClr val="FFFFFF"/>
                </a:solidFill>
              </a:rPr>
              <a:t>Cross promote your app in other apps using MS Ads</a:t>
            </a:r>
          </a:p>
        </p:txBody>
      </p:sp>
    </p:spTree>
    <p:extLst>
      <p:ext uri="{BB962C8B-B14F-4D97-AF65-F5344CB8AC3E}">
        <p14:creationId xmlns:p14="http://schemas.microsoft.com/office/powerpoint/2010/main" val="271368546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Windows Phone Dev Center - Google Chrome"/>
          <p:cNvPicPr>
            <a:picLocks noChangeAspect="1"/>
          </p:cNvPicPr>
          <p:nvPr/>
        </p:nvPicPr>
        <p:blipFill rotWithShape="1">
          <a:blip r:embed="rId11" cstate="print">
            <a:extLst>
              <a:ext uri="{28A0092B-C50C-407E-A947-70E740481C1C}">
                <a14:useLocalDpi xmlns:a14="http://schemas.microsoft.com/office/drawing/2010/main" val="0"/>
              </a:ext>
            </a:extLst>
          </a:blip>
          <a:srcRect b="-2631"/>
          <a:stretch/>
        </p:blipFill>
        <p:spPr>
          <a:xfrm>
            <a:off x="1801324" y="68262"/>
            <a:ext cx="8367525" cy="1010320"/>
          </a:xfrm>
          <a:prstGeom prst="rect">
            <a:avLst/>
          </a:prstGeom>
        </p:spPr>
      </p:pic>
      <p:pic>
        <p:nvPicPr>
          <p:cNvPr id="45" name="Picture 44"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1129" y="897048"/>
            <a:ext cx="1710011" cy="2798201"/>
          </a:xfrm>
          <a:prstGeom prst="rect">
            <a:avLst/>
          </a:prstGeom>
        </p:spPr>
      </p:pic>
      <p:sp>
        <p:nvSpPr>
          <p:cNvPr id="46" name="Content"/>
          <p:cNvSpPr txBox="1"/>
          <p:nvPr>
            <p:custDataLst>
              <p:custData r:id="rId1"/>
            </p:custDataLst>
          </p:nvPr>
        </p:nvSpPr>
        <p:spPr>
          <a:xfrm>
            <a:off x="2311181" y="2384285"/>
            <a:ext cx="549659" cy="239220"/>
          </a:xfrm>
          <a:prstGeom prst="rect">
            <a:avLst/>
          </a:prstGeom>
          <a:solidFill>
            <a:schemeClr val="bg1"/>
          </a:solidFill>
        </p:spPr>
        <p:txBody>
          <a:bodyPr wrap="none" lIns="93260" tIns="18652" rIns="93260" bIns="27978" rtlCol="0" anchor="ctr" anchorCtr="0">
            <a:spAutoFit/>
          </a:bodyPr>
          <a:lstStyle/>
          <a:p>
            <a:r>
              <a:rPr lang="en-US" sz="1224" dirty="0">
                <a:solidFill>
                  <a:srgbClr val="FFFFFF">
                    <a:lumMod val="65000"/>
                  </a:srgbClr>
                </a:solidFill>
                <a:ea typeface="Segoe UI" pitchFamily="34" charset="0"/>
                <a:cs typeface="Segoe UI" pitchFamily="34" charset="0"/>
              </a:rPr>
              <a:t>Apps</a:t>
            </a:r>
          </a:p>
        </p:txBody>
      </p:sp>
      <p:pic>
        <p:nvPicPr>
          <p:cNvPr id="51" name="Picture 50"/>
          <p:cNvPicPr>
            <a:picLocks noChangeAspect="1"/>
          </p:cNvPicPr>
          <p:nvPr/>
        </p:nvPicPr>
        <p:blipFill>
          <a:blip r:embed="rId13"/>
          <a:stretch>
            <a:fillRect/>
          </a:stretch>
        </p:blipFill>
        <p:spPr>
          <a:xfrm>
            <a:off x="4006244" y="2156478"/>
            <a:ext cx="2936284" cy="1662277"/>
          </a:xfrm>
          <a:prstGeom prst="rect">
            <a:avLst/>
          </a:prstGeom>
        </p:spPr>
      </p:pic>
      <p:pic>
        <p:nvPicPr>
          <p:cNvPr id="52" name="Picture 51"/>
          <p:cNvPicPr>
            <a:picLocks noChangeAspect="1"/>
          </p:cNvPicPr>
          <p:nvPr/>
        </p:nvPicPr>
        <p:blipFill>
          <a:blip r:embed="rId14"/>
          <a:stretch>
            <a:fillRect/>
          </a:stretch>
        </p:blipFill>
        <p:spPr>
          <a:xfrm>
            <a:off x="7010630" y="2137014"/>
            <a:ext cx="2993844" cy="1697542"/>
          </a:xfrm>
          <a:prstGeom prst="rect">
            <a:avLst/>
          </a:prstGeom>
        </p:spPr>
      </p:pic>
      <p:pic>
        <p:nvPicPr>
          <p:cNvPr id="54" name="Picture 53"/>
          <p:cNvPicPr>
            <a:picLocks noChangeAspect="1"/>
          </p:cNvPicPr>
          <p:nvPr/>
        </p:nvPicPr>
        <p:blipFill>
          <a:blip r:embed="rId15"/>
          <a:stretch>
            <a:fillRect/>
          </a:stretch>
        </p:blipFill>
        <p:spPr>
          <a:xfrm>
            <a:off x="4042513" y="4100127"/>
            <a:ext cx="4865502" cy="264260"/>
          </a:xfrm>
          <a:prstGeom prst="rect">
            <a:avLst/>
          </a:prstGeom>
        </p:spPr>
      </p:pic>
      <p:sp>
        <p:nvSpPr>
          <p:cNvPr id="82" name="Content"/>
          <p:cNvSpPr txBox="1"/>
          <p:nvPr>
            <p:custDataLst>
              <p:custData r:id="rId2"/>
            </p:custDataLst>
          </p:nvPr>
        </p:nvSpPr>
        <p:spPr>
          <a:xfrm>
            <a:off x="4042512" y="955388"/>
            <a:ext cx="4708882" cy="367268"/>
          </a:xfrm>
          <a:prstGeom prst="rect">
            <a:avLst/>
          </a:prstGeom>
          <a:solidFill>
            <a:schemeClr val="bg1"/>
          </a:solidFill>
        </p:spPr>
        <p:txBody>
          <a:bodyPr wrap="none" lIns="93260" tIns="18652" rIns="93260" bIns="27978" rtlCol="0" anchor="ctr" anchorCtr="0">
            <a:spAutoFit/>
          </a:bodyPr>
          <a:lstStyle/>
          <a:p>
            <a:r>
              <a:rPr lang="en-US" sz="2040" dirty="0">
                <a:solidFill>
                  <a:srgbClr val="404040"/>
                </a:solidFill>
                <a:latin typeface="Segoe UI Light" panose="020B0502040204020203" pitchFamily="34" charset="0"/>
                <a:ea typeface="Segoe UI" pitchFamily="34" charset="0"/>
                <a:cs typeface="Segoe UI Light" panose="020B0502040204020203" pitchFamily="34" charset="0"/>
              </a:rPr>
              <a:t>AE 3D Moto – The Lost City [App Name]</a:t>
            </a:r>
            <a:endParaRPr lang="en-US" sz="1071" dirty="0">
              <a:solidFill>
                <a:srgbClr val="404040"/>
              </a:solidFill>
              <a:latin typeface="Segoe UI Light" panose="020B0502040204020203" pitchFamily="34" charset="0"/>
              <a:ea typeface="Segoe UI" pitchFamily="34" charset="0"/>
              <a:cs typeface="Segoe UI Light" panose="020B0502040204020203" pitchFamily="34" charset="0"/>
            </a:endParaRPr>
          </a:p>
        </p:txBody>
      </p:sp>
      <p:sp>
        <p:nvSpPr>
          <p:cNvPr id="86" name="Content"/>
          <p:cNvSpPr txBox="1"/>
          <p:nvPr>
            <p:custDataLst>
              <p:custData r:id="rId3"/>
            </p:custDataLst>
          </p:nvPr>
        </p:nvSpPr>
        <p:spPr>
          <a:xfrm>
            <a:off x="4022271" y="1437963"/>
            <a:ext cx="5696976" cy="239220"/>
          </a:xfrm>
          <a:prstGeom prst="rect">
            <a:avLst/>
          </a:prstGeom>
          <a:solidFill>
            <a:schemeClr val="bg1"/>
          </a:solidFill>
        </p:spPr>
        <p:txBody>
          <a:bodyPr wrap="square" lIns="93260" tIns="18652" rIns="93260" bIns="27978" rtlCol="0" anchor="ctr" anchorCtr="0">
            <a:spAutoFit/>
          </a:bodyPr>
          <a:lstStyle/>
          <a:p>
            <a:r>
              <a:rPr lang="en-US" sz="1224" dirty="0">
                <a:solidFill>
                  <a:srgbClr val="404040"/>
                </a:solidFill>
                <a:latin typeface="Segoe UI Light" panose="020B0502040204020203" pitchFamily="34" charset="0"/>
                <a:cs typeface="Segoe UI Light" panose="020B0502040204020203" pitchFamily="34" charset="0"/>
              </a:rPr>
              <a:t>Get the word out about your app, and promote it in the Windows Phone Store.</a:t>
            </a:r>
            <a:endParaRPr lang="en-US" sz="1071" dirty="0">
              <a:solidFill>
                <a:srgbClr val="404040"/>
              </a:solidFill>
              <a:ea typeface="Segoe UI" pitchFamily="34" charset="0"/>
              <a:cs typeface="Segoe UI" pitchFamily="34" charset="0"/>
            </a:endParaRPr>
          </a:p>
        </p:txBody>
      </p:sp>
      <p:sp>
        <p:nvSpPr>
          <p:cNvPr id="48" name="Content"/>
          <p:cNvSpPr txBox="1"/>
          <p:nvPr>
            <p:custDataLst>
              <p:custData r:id="rId4"/>
            </p:custDataLst>
          </p:nvPr>
        </p:nvSpPr>
        <p:spPr>
          <a:xfrm>
            <a:off x="3982077" y="1887469"/>
            <a:ext cx="1629728" cy="271201"/>
          </a:xfrm>
          <a:prstGeom prst="rect">
            <a:avLst/>
          </a:prstGeom>
          <a:solidFill>
            <a:schemeClr val="bg1"/>
          </a:solidFill>
        </p:spPr>
        <p:txBody>
          <a:bodyPr wrap="square" lIns="93260" tIns="18652" rIns="93260" bIns="27978" rtlCol="0" anchor="ctr" anchorCtr="0">
            <a:spAutoFit/>
          </a:bodyPr>
          <a:lstStyle/>
          <a:p>
            <a:r>
              <a:rPr lang="en-US" sz="1428" dirty="0">
                <a:solidFill>
                  <a:srgbClr val="404040"/>
                </a:solidFill>
                <a:latin typeface="Segoe UI Light" panose="020B0502040204020203" pitchFamily="34" charset="0"/>
                <a:ea typeface="Segoe UI" pitchFamily="34" charset="0"/>
                <a:cs typeface="Segoe UI Light" panose="020B0502040204020203" pitchFamily="34" charset="0"/>
              </a:rPr>
              <a:t>Select an Image</a:t>
            </a:r>
            <a:endParaRPr lang="en-US" sz="1122" dirty="0">
              <a:solidFill>
                <a:srgbClr val="404040"/>
              </a:solidFill>
              <a:ea typeface="Segoe UI" pitchFamily="34" charset="0"/>
              <a:cs typeface="Segoe UI" pitchFamily="34" charset="0"/>
            </a:endParaRPr>
          </a:p>
        </p:txBody>
      </p:sp>
      <p:sp>
        <p:nvSpPr>
          <p:cNvPr id="87" name="Content"/>
          <p:cNvSpPr txBox="1"/>
          <p:nvPr>
            <p:custDataLst>
              <p:custData r:id="rId5"/>
            </p:custDataLst>
          </p:nvPr>
        </p:nvSpPr>
        <p:spPr>
          <a:xfrm>
            <a:off x="7010630" y="1869282"/>
            <a:ext cx="1472658" cy="271201"/>
          </a:xfrm>
          <a:prstGeom prst="rect">
            <a:avLst/>
          </a:prstGeom>
          <a:solidFill>
            <a:schemeClr val="bg1"/>
          </a:solidFill>
        </p:spPr>
        <p:txBody>
          <a:bodyPr wrap="square" lIns="93260" tIns="18652" rIns="93260" bIns="27978" rtlCol="0" anchor="ctr" anchorCtr="0">
            <a:spAutoFit/>
          </a:bodyPr>
          <a:lstStyle/>
          <a:p>
            <a:r>
              <a:rPr lang="en-US" sz="1428" dirty="0">
                <a:solidFill>
                  <a:srgbClr val="404040"/>
                </a:solidFill>
                <a:latin typeface="Segoe UI Light" panose="020B0502040204020203" pitchFamily="34" charset="0"/>
                <a:ea typeface="Segoe UI" pitchFamily="34" charset="0"/>
                <a:cs typeface="Segoe UI Light" panose="020B0502040204020203" pitchFamily="34" charset="0"/>
              </a:rPr>
              <a:t>Ad Preview</a:t>
            </a:r>
            <a:endParaRPr lang="en-US" sz="1122" dirty="0">
              <a:solidFill>
                <a:srgbClr val="404040"/>
              </a:solidFill>
              <a:ea typeface="Segoe UI" pitchFamily="34" charset="0"/>
              <a:cs typeface="Segoe UI" pitchFamily="34" charset="0"/>
            </a:endParaRPr>
          </a:p>
        </p:txBody>
      </p:sp>
      <p:sp>
        <p:nvSpPr>
          <p:cNvPr id="50" name="Content"/>
          <p:cNvSpPr txBox="1"/>
          <p:nvPr>
            <p:custDataLst>
              <p:custData r:id="rId6"/>
            </p:custDataLst>
          </p:nvPr>
        </p:nvSpPr>
        <p:spPr>
          <a:xfrm>
            <a:off x="4006244" y="3822643"/>
            <a:ext cx="1629728" cy="271201"/>
          </a:xfrm>
          <a:prstGeom prst="rect">
            <a:avLst/>
          </a:prstGeom>
          <a:solidFill>
            <a:schemeClr val="bg1"/>
          </a:solidFill>
        </p:spPr>
        <p:txBody>
          <a:bodyPr wrap="square" lIns="93260" tIns="18652" rIns="93260" bIns="27978" rtlCol="0" anchor="ctr" anchorCtr="0">
            <a:spAutoFit/>
          </a:bodyPr>
          <a:lstStyle/>
          <a:p>
            <a:r>
              <a:rPr lang="en-US" sz="1428" dirty="0">
                <a:solidFill>
                  <a:srgbClr val="404040"/>
                </a:solidFill>
                <a:latin typeface="Segoe UI Light" panose="020B0502040204020203" pitchFamily="34" charset="0"/>
                <a:ea typeface="Segoe UI" pitchFamily="34" charset="0"/>
                <a:cs typeface="Segoe UI Light" panose="020B0502040204020203" pitchFamily="34" charset="0"/>
              </a:rPr>
              <a:t>Campaign Name</a:t>
            </a:r>
            <a:endParaRPr lang="en-US" sz="1122" dirty="0">
              <a:solidFill>
                <a:srgbClr val="404040"/>
              </a:solidFill>
              <a:ea typeface="Segoe UI" pitchFamily="34" charset="0"/>
              <a:cs typeface="Segoe UI" pitchFamily="34" charset="0"/>
            </a:endParaRPr>
          </a:p>
        </p:txBody>
      </p:sp>
      <p:sp>
        <p:nvSpPr>
          <p:cNvPr id="89" name="Content"/>
          <p:cNvSpPr txBox="1"/>
          <p:nvPr>
            <p:custDataLst>
              <p:custData r:id="rId7"/>
            </p:custDataLst>
          </p:nvPr>
        </p:nvSpPr>
        <p:spPr>
          <a:xfrm>
            <a:off x="3982077" y="4335462"/>
            <a:ext cx="2594936" cy="303244"/>
          </a:xfrm>
          <a:prstGeom prst="rect">
            <a:avLst/>
          </a:prstGeom>
          <a:solidFill>
            <a:schemeClr val="bg1"/>
          </a:solidFill>
        </p:spPr>
        <p:txBody>
          <a:bodyPr wrap="none" lIns="93260" tIns="18652" rIns="93260" bIns="27978" rtlCol="0" anchor="ctr" anchorCtr="0">
            <a:spAutoFit/>
          </a:bodyPr>
          <a:lstStyle/>
          <a:p>
            <a:r>
              <a:rPr lang="en-US" sz="1632" dirty="0">
                <a:solidFill>
                  <a:srgbClr val="404040"/>
                </a:solidFill>
                <a:latin typeface="Segoe UI Light" panose="020B0502040204020203" pitchFamily="34" charset="0"/>
                <a:ea typeface="Segoe UI" pitchFamily="34" charset="0"/>
                <a:cs typeface="Segoe UI Light" panose="020B0502040204020203" pitchFamily="34" charset="0"/>
              </a:rPr>
              <a:t>Monthly Campaign Budget</a:t>
            </a:r>
            <a:endParaRPr lang="en-US" sz="918" dirty="0">
              <a:solidFill>
                <a:srgbClr val="404040"/>
              </a:solidFill>
              <a:latin typeface="Segoe UI Light" panose="020B0502040204020203" pitchFamily="34" charset="0"/>
              <a:ea typeface="Segoe UI" pitchFamily="34" charset="0"/>
              <a:cs typeface="Segoe UI Light" panose="020B0502040204020203" pitchFamily="34" charset="0"/>
            </a:endParaRPr>
          </a:p>
        </p:txBody>
      </p:sp>
      <p:sp>
        <p:nvSpPr>
          <p:cNvPr id="49" name="Content"/>
          <p:cNvSpPr txBox="1"/>
          <p:nvPr>
            <p:custDataLst>
              <p:custData r:id="rId8"/>
            </p:custDataLst>
          </p:nvPr>
        </p:nvSpPr>
        <p:spPr>
          <a:xfrm>
            <a:off x="2075336" y="3265976"/>
            <a:ext cx="1172562" cy="623491"/>
          </a:xfrm>
          <a:prstGeom prst="rect">
            <a:avLst/>
          </a:prstGeom>
          <a:solidFill>
            <a:schemeClr val="bg1"/>
          </a:solidFill>
        </p:spPr>
        <p:txBody>
          <a:bodyPr wrap="none" lIns="93260" tIns="18652" rIns="93260" bIns="27978" rtlCol="0" anchor="ctr" anchorCtr="0">
            <a:spAutoFit/>
          </a:bodyPr>
          <a:lstStyle/>
          <a:p>
            <a:pPr algn="ctr"/>
            <a:r>
              <a:rPr lang="en-US" sz="1224" b="1" dirty="0">
                <a:solidFill>
                  <a:srgbClr val="404040"/>
                </a:solidFill>
                <a:latin typeface="Segoe UI Light" panose="020B0502040204020203" pitchFamily="34" charset="0"/>
                <a:ea typeface="Segoe UI" pitchFamily="34" charset="0"/>
                <a:cs typeface="Segoe UI Light" panose="020B0502040204020203" pitchFamily="34" charset="0"/>
              </a:rPr>
              <a:t>Ad Campaigns</a:t>
            </a:r>
          </a:p>
          <a:p>
            <a:pPr algn="ctr"/>
            <a:endParaRPr lang="en-US" sz="1224" b="1" dirty="0">
              <a:solidFill>
                <a:srgbClr val="404040"/>
              </a:solidFill>
              <a:latin typeface="Segoe UI Light" panose="020B0502040204020203" pitchFamily="34" charset="0"/>
              <a:ea typeface="Segoe UI" pitchFamily="34" charset="0"/>
              <a:cs typeface="Segoe UI Light" panose="020B0502040204020203" pitchFamily="34" charset="0"/>
            </a:endParaRPr>
          </a:p>
          <a:p>
            <a:pPr algn="ctr"/>
            <a:r>
              <a:rPr lang="en-US" sz="1224" dirty="0">
                <a:solidFill>
                  <a:srgbClr val="404040"/>
                </a:solidFill>
                <a:latin typeface="Segoe UI Light" panose="020B0502040204020203" pitchFamily="34" charset="0"/>
                <a:ea typeface="Segoe UI" pitchFamily="34" charset="0"/>
                <a:cs typeface="Segoe UI Light" panose="020B0502040204020203" pitchFamily="34" charset="0"/>
              </a:rPr>
              <a:t>Accounts</a:t>
            </a:r>
            <a:endParaRPr lang="en-US" sz="1071" dirty="0">
              <a:solidFill>
                <a:srgbClr val="404040"/>
              </a:solidFill>
              <a:latin typeface="Segoe UI Light" panose="020B0502040204020203" pitchFamily="34" charset="0"/>
              <a:ea typeface="Segoe UI" pitchFamily="34" charset="0"/>
              <a:cs typeface="Segoe UI Light" panose="020B0502040204020203" pitchFamily="34" charset="0"/>
            </a:endParaRPr>
          </a:p>
        </p:txBody>
      </p:sp>
      <p:pic>
        <p:nvPicPr>
          <p:cNvPr id="47" name="Picture 46"/>
          <p:cNvPicPr>
            <a:picLocks noChangeAspect="1"/>
          </p:cNvPicPr>
          <p:nvPr/>
        </p:nvPicPr>
        <p:blipFill rotWithShape="1">
          <a:blip r:embed="rId16"/>
          <a:srcRect b="7599"/>
          <a:stretch/>
        </p:blipFill>
        <p:spPr>
          <a:xfrm>
            <a:off x="4063835" y="4689146"/>
            <a:ext cx="4896592" cy="2071361"/>
          </a:xfrm>
          <a:prstGeom prst="rect">
            <a:avLst/>
          </a:prstGeom>
        </p:spPr>
      </p:pic>
      <p:sp>
        <p:nvSpPr>
          <p:cNvPr id="53" name="TextBox 52"/>
          <p:cNvSpPr txBox="1"/>
          <p:nvPr/>
        </p:nvSpPr>
        <p:spPr>
          <a:xfrm>
            <a:off x="9323092" y="6697662"/>
            <a:ext cx="633582" cy="270285"/>
          </a:xfrm>
          <a:prstGeom prst="rect">
            <a:avLst/>
          </a:prstGeom>
          <a:solidFill>
            <a:srgbClr val="404040"/>
          </a:solidFill>
        </p:spPr>
        <p:txBody>
          <a:bodyPr wrap="square" rtlCol="0" anchor="ctr" anchorCtr="1">
            <a:spAutoFit/>
          </a:bodyPr>
          <a:lstStyle/>
          <a:p>
            <a:r>
              <a:rPr lang="en-US" sz="1122" dirty="0">
                <a:solidFill>
                  <a:srgbClr val="FFFFFF"/>
                </a:solidFill>
              </a:rPr>
              <a:t>Cancel</a:t>
            </a:r>
          </a:p>
        </p:txBody>
      </p:sp>
      <p:sp>
        <p:nvSpPr>
          <p:cNvPr id="56" name="TextBox 55"/>
          <p:cNvSpPr txBox="1"/>
          <p:nvPr/>
        </p:nvSpPr>
        <p:spPr>
          <a:xfrm>
            <a:off x="8474300" y="6697662"/>
            <a:ext cx="633582" cy="270285"/>
          </a:xfrm>
          <a:prstGeom prst="rect">
            <a:avLst/>
          </a:prstGeom>
          <a:solidFill>
            <a:srgbClr val="404040"/>
          </a:solidFill>
        </p:spPr>
        <p:txBody>
          <a:bodyPr wrap="square" rtlCol="0" anchor="ctr" anchorCtr="1">
            <a:spAutoFit/>
          </a:bodyPr>
          <a:lstStyle/>
          <a:p>
            <a:r>
              <a:rPr lang="en-US" sz="1122" dirty="0">
                <a:solidFill>
                  <a:srgbClr val="FFFFFF"/>
                </a:solidFill>
              </a:rPr>
              <a:t>Save</a:t>
            </a:r>
          </a:p>
        </p:txBody>
      </p:sp>
    </p:spTree>
    <p:extLst>
      <p:ext uri="{BB962C8B-B14F-4D97-AF65-F5344CB8AC3E}">
        <p14:creationId xmlns:p14="http://schemas.microsoft.com/office/powerpoint/2010/main" val="401185201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0036" y="307566"/>
            <a:ext cx="11887136" cy="941796"/>
          </a:xfrm>
        </p:spPr>
        <p:txBody>
          <a:bodyPr lIns="182880" tIns="146304" rIns="182880" bIns="146304"/>
          <a:lstStyle/>
          <a:p>
            <a:r>
              <a:rPr lang="en-US" sz="4200" dirty="0" smtClean="0">
                <a:solidFill>
                  <a:schemeClr val="tx1"/>
                </a:solidFill>
              </a:rPr>
              <a:t>Expanding the Windows </a:t>
            </a:r>
            <a:r>
              <a:rPr lang="en-US" sz="4200" dirty="0">
                <a:solidFill>
                  <a:schemeClr val="tx1"/>
                </a:solidFill>
              </a:rPr>
              <a:t>a</a:t>
            </a:r>
            <a:r>
              <a:rPr lang="en-US" sz="4200" dirty="0" smtClean="0">
                <a:solidFill>
                  <a:schemeClr val="tx1"/>
                </a:solidFill>
              </a:rPr>
              <a:t>pp </a:t>
            </a:r>
            <a:r>
              <a:rPr lang="en-US" sz="4200" dirty="0">
                <a:solidFill>
                  <a:schemeClr val="tx1"/>
                </a:solidFill>
              </a:rPr>
              <a:t>e</a:t>
            </a:r>
            <a:r>
              <a:rPr lang="en-US" sz="4200" dirty="0" smtClean="0">
                <a:solidFill>
                  <a:schemeClr val="tx1"/>
                </a:solidFill>
              </a:rPr>
              <a:t>cosystem and portfolio</a:t>
            </a:r>
            <a:endParaRPr lang="en-US" sz="4200" dirty="0">
              <a:solidFill>
                <a:schemeClr val="tx1"/>
              </a:solidFill>
            </a:endParaRPr>
          </a:p>
        </p:txBody>
      </p:sp>
      <p:sp>
        <p:nvSpPr>
          <p:cNvPr id="141" name="Rectangle 140"/>
          <p:cNvSpPr/>
          <p:nvPr/>
        </p:nvSpPr>
        <p:spPr>
          <a:xfrm>
            <a:off x="3385143" y="1180038"/>
            <a:ext cx="2858461" cy="931820"/>
          </a:xfrm>
          <a:prstGeom prst="rect">
            <a:avLst/>
          </a:prstGeom>
          <a:solidFill>
            <a:srgbClr val="00188F"/>
          </a:solidFill>
          <a:ln w="10795" cap="flat" cmpd="sng" algn="ctr">
            <a:noFill/>
            <a:prstDash val="solid"/>
          </a:ln>
          <a:effectLst/>
        </p:spPr>
        <p:txBody>
          <a:bodyPr lIns="137160" tIns="91440" rIns="137160" bIns="91440" rtlCol="0" anchor="t" anchorCtr="0"/>
          <a:lstStyle/>
          <a:p>
            <a:pPr defTabSz="931916">
              <a:defRPr/>
            </a:pPr>
            <a:r>
              <a:rPr lang="en-US" kern="0" dirty="0" smtClean="0">
                <a:gradFill>
                  <a:gsLst>
                    <a:gs pos="0">
                      <a:srgbClr val="FFFFFF"/>
                    </a:gs>
                    <a:gs pos="74000">
                      <a:srgbClr val="FFFFFF"/>
                    </a:gs>
                  </a:gsLst>
                  <a:lin ang="5400000" scaled="1"/>
                </a:gradFill>
              </a:rPr>
              <a:t>More engaged users</a:t>
            </a:r>
          </a:p>
        </p:txBody>
      </p:sp>
      <p:grpSp>
        <p:nvGrpSpPr>
          <p:cNvPr id="142" name="Group 141"/>
          <p:cNvGrpSpPr/>
          <p:nvPr/>
        </p:nvGrpSpPr>
        <p:grpSpPr bwMode="black">
          <a:xfrm>
            <a:off x="5768715" y="1297543"/>
            <a:ext cx="405067" cy="703301"/>
            <a:chOff x="3360737" y="989012"/>
            <a:chExt cx="746127" cy="1439864"/>
          </a:xfrm>
        </p:grpSpPr>
        <p:sp>
          <p:nvSpPr>
            <p:cNvPr id="143" name="Freeform 36"/>
            <p:cNvSpPr>
              <a:spLocks/>
            </p:cNvSpPr>
            <p:nvPr/>
          </p:nvSpPr>
          <p:spPr bwMode="black">
            <a:xfrm>
              <a:off x="3360737"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916">
                <a:defRPr/>
              </a:pPr>
              <a:endParaRPr lang="en-US" sz="1600" kern="0" smtClean="0">
                <a:solidFill>
                  <a:srgbClr val="979796"/>
                </a:solidFill>
              </a:endParaRPr>
            </a:p>
          </p:txBody>
        </p:sp>
        <p:sp>
          <p:nvSpPr>
            <p:cNvPr id="144" name="Freeform 37"/>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916">
                <a:defRPr/>
              </a:pPr>
              <a:endParaRPr lang="en-US" sz="1600" kern="0" smtClean="0">
                <a:solidFill>
                  <a:srgbClr val="979796"/>
                </a:solidFill>
              </a:endParaRPr>
            </a:p>
          </p:txBody>
        </p:sp>
        <p:sp>
          <p:nvSpPr>
            <p:cNvPr id="145" name="Oval 38"/>
            <p:cNvSpPr>
              <a:spLocks noChangeArrowheads="1"/>
            </p:cNvSpPr>
            <p:nvPr/>
          </p:nvSpPr>
          <p:spPr bwMode="black">
            <a:xfrm>
              <a:off x="3525838" y="989012"/>
              <a:ext cx="234950" cy="2381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916">
                <a:defRPr/>
              </a:pPr>
              <a:endParaRPr lang="en-US" sz="1600" kern="0" smtClean="0">
                <a:solidFill>
                  <a:srgbClr val="979796"/>
                </a:solidFill>
              </a:endParaRPr>
            </a:p>
          </p:txBody>
        </p:sp>
        <p:sp>
          <p:nvSpPr>
            <p:cNvPr id="146" name="Freeform 39"/>
            <p:cNvSpPr>
              <a:spLocks/>
            </p:cNvSpPr>
            <p:nvPr/>
          </p:nvSpPr>
          <p:spPr bwMode="black">
            <a:xfrm>
              <a:off x="3606800" y="1304926"/>
              <a:ext cx="500064"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916">
                <a:defRPr/>
              </a:pPr>
              <a:endParaRPr lang="en-US" sz="1600" kern="0" smtClean="0">
                <a:solidFill>
                  <a:srgbClr val="979796"/>
                </a:solidFill>
              </a:endParaRPr>
            </a:p>
          </p:txBody>
        </p:sp>
      </p:grpSp>
      <p:grpSp>
        <p:nvGrpSpPr>
          <p:cNvPr id="147" name="Group 146"/>
          <p:cNvGrpSpPr/>
          <p:nvPr/>
        </p:nvGrpSpPr>
        <p:grpSpPr>
          <a:xfrm>
            <a:off x="397842" y="1186531"/>
            <a:ext cx="2870612" cy="925326"/>
            <a:chOff x="6896196" y="1573280"/>
            <a:chExt cx="2583407" cy="925326"/>
          </a:xfrm>
        </p:grpSpPr>
        <p:sp>
          <p:nvSpPr>
            <p:cNvPr id="148" name="Rectangle 147"/>
            <p:cNvSpPr/>
            <p:nvPr/>
          </p:nvSpPr>
          <p:spPr>
            <a:xfrm>
              <a:off x="6896196" y="1573280"/>
              <a:ext cx="2583407" cy="925326"/>
            </a:xfrm>
            <a:prstGeom prst="rect">
              <a:avLst/>
            </a:prstGeom>
            <a:solidFill>
              <a:srgbClr val="00188F"/>
            </a:solidFill>
            <a:ln w="10795" cap="flat" cmpd="sng" algn="ctr">
              <a:noFill/>
              <a:prstDash val="solid"/>
            </a:ln>
            <a:effectLst/>
          </p:spPr>
          <p:txBody>
            <a:bodyPr lIns="137160" tIns="91440" rIns="137160" bIns="91440" rtlCol="0" anchor="t" anchorCtr="0"/>
            <a:lstStyle/>
            <a:p>
              <a:pPr defTabSz="931916">
                <a:defRPr/>
              </a:pPr>
              <a:r>
                <a:rPr lang="en-US" kern="0" dirty="0" smtClean="0">
                  <a:gradFill>
                    <a:gsLst>
                      <a:gs pos="0">
                        <a:srgbClr val="FFFFFF"/>
                      </a:gs>
                      <a:gs pos="74000">
                        <a:srgbClr val="FFFFFF"/>
                      </a:gs>
                    </a:gsLst>
                    <a:lin ang="5400000" scaled="1"/>
                  </a:gradFill>
                </a:rPr>
                <a:t>App momentum</a:t>
              </a:r>
            </a:p>
          </p:txBody>
        </p:sp>
        <p:sp>
          <p:nvSpPr>
            <p:cNvPr id="149" name="Freeform 99"/>
            <p:cNvSpPr>
              <a:spLocks noChangeAspect="1"/>
            </p:cNvSpPr>
            <p:nvPr/>
          </p:nvSpPr>
          <p:spPr bwMode="black">
            <a:xfrm rot="16200000">
              <a:off x="8729816" y="1770277"/>
              <a:ext cx="623889" cy="45720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31916">
                <a:defRPr/>
              </a:pPr>
              <a:endParaRPr lang="en-US" kern="0" smtClean="0">
                <a:solidFill>
                  <a:srgbClr val="979796"/>
                </a:solidFill>
              </a:endParaRPr>
            </a:p>
          </p:txBody>
        </p:sp>
      </p:grpSp>
      <p:sp>
        <p:nvSpPr>
          <p:cNvPr id="151" name="Rectangle 150"/>
          <p:cNvSpPr/>
          <p:nvPr/>
        </p:nvSpPr>
        <p:spPr>
          <a:xfrm>
            <a:off x="6359165" y="1180038"/>
            <a:ext cx="2870612" cy="931820"/>
          </a:xfrm>
          <a:prstGeom prst="rect">
            <a:avLst/>
          </a:prstGeom>
          <a:solidFill>
            <a:srgbClr val="00188F"/>
          </a:solidFill>
          <a:ln w="10795" cap="flat" cmpd="sng" algn="ctr">
            <a:noFill/>
            <a:prstDash val="solid"/>
          </a:ln>
          <a:effectLst/>
        </p:spPr>
        <p:txBody>
          <a:bodyPr lIns="137160" tIns="91440" rIns="137160" bIns="91440" rtlCol="0" anchor="t" anchorCtr="0"/>
          <a:lstStyle/>
          <a:p>
            <a:pPr defTabSz="931916">
              <a:defRPr/>
            </a:pPr>
            <a:r>
              <a:rPr lang="en-US" kern="0" dirty="0" smtClean="0">
                <a:gradFill>
                  <a:gsLst>
                    <a:gs pos="0">
                      <a:srgbClr val="FFFFFF"/>
                    </a:gs>
                    <a:gs pos="74000">
                      <a:srgbClr val="FFFFFF"/>
                    </a:gs>
                  </a:gsLst>
                  <a:lin ang="5400000" scaled="1"/>
                </a:gradFill>
              </a:rPr>
              <a:t>Dev momentum</a:t>
            </a:r>
          </a:p>
        </p:txBody>
      </p:sp>
      <p:grpSp>
        <p:nvGrpSpPr>
          <p:cNvPr id="152" name="Group 151"/>
          <p:cNvGrpSpPr/>
          <p:nvPr/>
        </p:nvGrpSpPr>
        <p:grpSpPr>
          <a:xfrm>
            <a:off x="8444529" y="1297543"/>
            <a:ext cx="603058" cy="519587"/>
            <a:chOff x="4470400" y="1935162"/>
            <a:chExt cx="3240088" cy="3101976"/>
          </a:xfrm>
          <a:solidFill>
            <a:srgbClr val="FFFFFF"/>
          </a:solidFill>
        </p:grpSpPr>
        <p:sp>
          <p:nvSpPr>
            <p:cNvPr id="153" name="Freeform 7"/>
            <p:cNvSpPr>
              <a:spLocks/>
            </p:cNvSpPr>
            <p:nvPr/>
          </p:nvSpPr>
          <p:spPr bwMode="auto">
            <a:xfrm>
              <a:off x="4564064" y="1935162"/>
              <a:ext cx="3146424" cy="2981327"/>
            </a:xfrm>
            <a:custGeom>
              <a:avLst/>
              <a:gdLst>
                <a:gd name="T0" fmla="*/ 504 w 839"/>
                <a:gd name="T1" fmla="*/ 432 h 795"/>
                <a:gd name="T2" fmla="*/ 589 w 839"/>
                <a:gd name="T3" fmla="*/ 352 h 795"/>
                <a:gd name="T4" fmla="*/ 600 w 839"/>
                <a:gd name="T5" fmla="*/ 353 h 795"/>
                <a:gd name="T6" fmla="*/ 839 w 839"/>
                <a:gd name="T7" fmla="*/ 127 h 795"/>
                <a:gd name="T8" fmla="*/ 707 w 839"/>
                <a:gd name="T9" fmla="*/ 0 h 795"/>
                <a:gd name="T10" fmla="*/ 469 w 839"/>
                <a:gd name="T11" fmla="*/ 226 h 795"/>
                <a:gd name="T12" fmla="*/ 471 w 839"/>
                <a:gd name="T13" fmla="*/ 241 h 795"/>
                <a:gd name="T14" fmla="*/ 386 w 839"/>
                <a:gd name="T15" fmla="*/ 320 h 795"/>
                <a:gd name="T16" fmla="*/ 371 w 839"/>
                <a:gd name="T17" fmla="*/ 319 h 795"/>
                <a:gd name="T18" fmla="*/ 316 w 839"/>
                <a:gd name="T19" fmla="*/ 371 h 795"/>
                <a:gd name="T20" fmla="*/ 363 w 839"/>
                <a:gd name="T21" fmla="*/ 415 h 795"/>
                <a:gd name="T22" fmla="*/ 131 w 839"/>
                <a:gd name="T23" fmla="*/ 636 h 795"/>
                <a:gd name="T24" fmla="*/ 121 w 839"/>
                <a:gd name="T25" fmla="*/ 628 h 795"/>
                <a:gd name="T26" fmla="*/ 64 w 839"/>
                <a:gd name="T27" fmla="*/ 676 h 795"/>
                <a:gd name="T28" fmla="*/ 0 w 839"/>
                <a:gd name="T29" fmla="*/ 776 h 795"/>
                <a:gd name="T30" fmla="*/ 19 w 839"/>
                <a:gd name="T31" fmla="*/ 795 h 795"/>
                <a:gd name="T32" fmla="*/ 133 w 839"/>
                <a:gd name="T33" fmla="*/ 732 h 795"/>
                <a:gd name="T34" fmla="*/ 176 w 839"/>
                <a:gd name="T35" fmla="*/ 682 h 795"/>
                <a:gd name="T36" fmla="*/ 168 w 839"/>
                <a:gd name="T37" fmla="*/ 672 h 795"/>
                <a:gd name="T38" fmla="*/ 402 w 839"/>
                <a:gd name="T39" fmla="*/ 452 h 795"/>
                <a:gd name="T40" fmla="*/ 449 w 839"/>
                <a:gd name="T41" fmla="*/ 496 h 795"/>
                <a:gd name="T42" fmla="*/ 505 w 839"/>
                <a:gd name="T43" fmla="*/ 443 h 795"/>
                <a:gd name="T44" fmla="*/ 504 w 839"/>
                <a:gd name="T45" fmla="*/ 43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9" h="795">
                  <a:moveTo>
                    <a:pt x="504" y="432"/>
                  </a:moveTo>
                  <a:cubicBezTo>
                    <a:pt x="504" y="388"/>
                    <a:pt x="542" y="352"/>
                    <a:pt x="589" y="352"/>
                  </a:cubicBezTo>
                  <a:cubicBezTo>
                    <a:pt x="593" y="352"/>
                    <a:pt x="596" y="353"/>
                    <a:pt x="600" y="353"/>
                  </a:cubicBezTo>
                  <a:cubicBezTo>
                    <a:pt x="839" y="127"/>
                    <a:pt x="839" y="127"/>
                    <a:pt x="839" y="127"/>
                  </a:cubicBezTo>
                  <a:cubicBezTo>
                    <a:pt x="707" y="0"/>
                    <a:pt x="707" y="0"/>
                    <a:pt x="707" y="0"/>
                  </a:cubicBezTo>
                  <a:cubicBezTo>
                    <a:pt x="469" y="226"/>
                    <a:pt x="469" y="226"/>
                    <a:pt x="469" y="226"/>
                  </a:cubicBezTo>
                  <a:cubicBezTo>
                    <a:pt x="470" y="231"/>
                    <a:pt x="471" y="236"/>
                    <a:pt x="471" y="241"/>
                  </a:cubicBezTo>
                  <a:cubicBezTo>
                    <a:pt x="471" y="285"/>
                    <a:pt x="433" y="320"/>
                    <a:pt x="386" y="320"/>
                  </a:cubicBezTo>
                  <a:cubicBezTo>
                    <a:pt x="381" y="320"/>
                    <a:pt x="376" y="320"/>
                    <a:pt x="371" y="319"/>
                  </a:cubicBezTo>
                  <a:cubicBezTo>
                    <a:pt x="316" y="371"/>
                    <a:pt x="316" y="371"/>
                    <a:pt x="316" y="371"/>
                  </a:cubicBezTo>
                  <a:cubicBezTo>
                    <a:pt x="363" y="415"/>
                    <a:pt x="363" y="415"/>
                    <a:pt x="363" y="415"/>
                  </a:cubicBezTo>
                  <a:cubicBezTo>
                    <a:pt x="131" y="636"/>
                    <a:pt x="131" y="636"/>
                    <a:pt x="131" y="636"/>
                  </a:cubicBezTo>
                  <a:cubicBezTo>
                    <a:pt x="121" y="628"/>
                    <a:pt x="121" y="628"/>
                    <a:pt x="121" y="628"/>
                  </a:cubicBezTo>
                  <a:cubicBezTo>
                    <a:pt x="64" y="676"/>
                    <a:pt x="64" y="676"/>
                    <a:pt x="64" y="676"/>
                  </a:cubicBezTo>
                  <a:cubicBezTo>
                    <a:pt x="0" y="776"/>
                    <a:pt x="0" y="776"/>
                    <a:pt x="0" y="776"/>
                  </a:cubicBezTo>
                  <a:cubicBezTo>
                    <a:pt x="19" y="795"/>
                    <a:pt x="19" y="795"/>
                    <a:pt x="19" y="795"/>
                  </a:cubicBezTo>
                  <a:cubicBezTo>
                    <a:pt x="133" y="732"/>
                    <a:pt x="133" y="732"/>
                    <a:pt x="133" y="732"/>
                  </a:cubicBezTo>
                  <a:cubicBezTo>
                    <a:pt x="176" y="682"/>
                    <a:pt x="176" y="682"/>
                    <a:pt x="176" y="682"/>
                  </a:cubicBezTo>
                  <a:cubicBezTo>
                    <a:pt x="168" y="672"/>
                    <a:pt x="168" y="672"/>
                    <a:pt x="168" y="672"/>
                  </a:cubicBezTo>
                  <a:cubicBezTo>
                    <a:pt x="402" y="452"/>
                    <a:pt x="402" y="452"/>
                    <a:pt x="402" y="452"/>
                  </a:cubicBezTo>
                  <a:cubicBezTo>
                    <a:pt x="449" y="496"/>
                    <a:pt x="449" y="496"/>
                    <a:pt x="449" y="496"/>
                  </a:cubicBezTo>
                  <a:cubicBezTo>
                    <a:pt x="505" y="443"/>
                    <a:pt x="505" y="443"/>
                    <a:pt x="505" y="443"/>
                  </a:cubicBezTo>
                  <a:cubicBezTo>
                    <a:pt x="504" y="440"/>
                    <a:pt x="504" y="436"/>
                    <a:pt x="504"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916">
                <a:defRPr/>
              </a:pPr>
              <a:endParaRPr lang="en-US" kern="0" smtClean="0">
                <a:solidFill>
                  <a:srgbClr val="979796"/>
                </a:solidFill>
              </a:endParaRPr>
            </a:p>
          </p:txBody>
        </p:sp>
        <p:sp>
          <p:nvSpPr>
            <p:cNvPr id="154" name="Freeform 8"/>
            <p:cNvSpPr>
              <a:spLocks noEditPoints="1"/>
            </p:cNvSpPr>
            <p:nvPr/>
          </p:nvSpPr>
          <p:spPr bwMode="auto">
            <a:xfrm>
              <a:off x="5946775" y="3503613"/>
              <a:ext cx="1717675" cy="1533525"/>
            </a:xfrm>
            <a:custGeom>
              <a:avLst/>
              <a:gdLst>
                <a:gd name="T0" fmla="*/ 408 w 458"/>
                <a:gd name="T1" fmla="*/ 244 h 409"/>
                <a:gd name="T2" fmla="*/ 154 w 458"/>
                <a:gd name="T3" fmla="*/ 0 h 409"/>
                <a:gd name="T4" fmla="*/ 154 w 458"/>
                <a:gd name="T5" fmla="*/ 36 h 409"/>
                <a:gd name="T6" fmla="*/ 79 w 458"/>
                <a:gd name="T7" fmla="*/ 105 h 409"/>
                <a:gd name="T8" fmla="*/ 31 w 458"/>
                <a:gd name="T9" fmla="*/ 60 h 409"/>
                <a:gd name="T10" fmla="*/ 0 w 458"/>
                <a:gd name="T11" fmla="*/ 92 h 409"/>
                <a:gd name="T12" fmla="*/ 287 w 458"/>
                <a:gd name="T13" fmla="*/ 360 h 409"/>
                <a:gd name="T14" fmla="*/ 398 w 458"/>
                <a:gd name="T15" fmla="*/ 356 h 409"/>
                <a:gd name="T16" fmla="*/ 408 w 458"/>
                <a:gd name="T17" fmla="*/ 244 h 409"/>
                <a:gd name="T18" fmla="*/ 370 w 458"/>
                <a:gd name="T19" fmla="*/ 325 h 409"/>
                <a:gd name="T20" fmla="*/ 325 w 458"/>
                <a:gd name="T21" fmla="*/ 338 h 409"/>
                <a:gd name="T22" fmla="*/ 292 w 458"/>
                <a:gd name="T23" fmla="*/ 306 h 409"/>
                <a:gd name="T24" fmla="*/ 303 w 458"/>
                <a:gd name="T25" fmla="*/ 261 h 409"/>
                <a:gd name="T26" fmla="*/ 347 w 458"/>
                <a:gd name="T27" fmla="*/ 248 h 409"/>
                <a:gd name="T28" fmla="*/ 381 w 458"/>
                <a:gd name="T29" fmla="*/ 280 h 409"/>
                <a:gd name="T30" fmla="*/ 370 w 458"/>
                <a:gd name="T31" fmla="*/ 32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8" h="409">
                  <a:moveTo>
                    <a:pt x="408" y="244"/>
                  </a:moveTo>
                  <a:cubicBezTo>
                    <a:pt x="154" y="0"/>
                    <a:pt x="154" y="0"/>
                    <a:pt x="154" y="0"/>
                  </a:cubicBezTo>
                  <a:cubicBezTo>
                    <a:pt x="154" y="36"/>
                    <a:pt x="154" y="36"/>
                    <a:pt x="154" y="36"/>
                  </a:cubicBezTo>
                  <a:cubicBezTo>
                    <a:pt x="79" y="105"/>
                    <a:pt x="79" y="105"/>
                    <a:pt x="79" y="105"/>
                  </a:cubicBezTo>
                  <a:cubicBezTo>
                    <a:pt x="31" y="60"/>
                    <a:pt x="31" y="60"/>
                    <a:pt x="31" y="60"/>
                  </a:cubicBezTo>
                  <a:cubicBezTo>
                    <a:pt x="0" y="92"/>
                    <a:pt x="0" y="92"/>
                    <a:pt x="0" y="92"/>
                  </a:cubicBezTo>
                  <a:cubicBezTo>
                    <a:pt x="287" y="360"/>
                    <a:pt x="287" y="360"/>
                    <a:pt x="287" y="360"/>
                  </a:cubicBezTo>
                  <a:cubicBezTo>
                    <a:pt x="287" y="360"/>
                    <a:pt x="338" y="409"/>
                    <a:pt x="398" y="356"/>
                  </a:cubicBezTo>
                  <a:cubicBezTo>
                    <a:pt x="458" y="302"/>
                    <a:pt x="408" y="244"/>
                    <a:pt x="408" y="244"/>
                  </a:cubicBezTo>
                  <a:close/>
                  <a:moveTo>
                    <a:pt x="370" y="325"/>
                  </a:moveTo>
                  <a:cubicBezTo>
                    <a:pt x="325" y="338"/>
                    <a:pt x="325" y="338"/>
                    <a:pt x="325" y="338"/>
                  </a:cubicBezTo>
                  <a:cubicBezTo>
                    <a:pt x="292" y="306"/>
                    <a:pt x="292" y="306"/>
                    <a:pt x="292" y="306"/>
                  </a:cubicBezTo>
                  <a:cubicBezTo>
                    <a:pt x="303" y="261"/>
                    <a:pt x="303" y="261"/>
                    <a:pt x="303" y="261"/>
                  </a:cubicBezTo>
                  <a:cubicBezTo>
                    <a:pt x="347" y="248"/>
                    <a:pt x="347" y="248"/>
                    <a:pt x="347" y="248"/>
                  </a:cubicBezTo>
                  <a:cubicBezTo>
                    <a:pt x="381" y="280"/>
                    <a:pt x="381" y="280"/>
                    <a:pt x="381" y="280"/>
                  </a:cubicBezTo>
                  <a:lnTo>
                    <a:pt x="370"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916">
                <a:defRPr/>
              </a:pPr>
              <a:endParaRPr lang="en-US" kern="0" smtClean="0">
                <a:solidFill>
                  <a:srgbClr val="979796"/>
                </a:solidFill>
              </a:endParaRPr>
            </a:p>
          </p:txBody>
        </p:sp>
        <p:sp>
          <p:nvSpPr>
            <p:cNvPr id="155" name="Freeform 9"/>
            <p:cNvSpPr>
              <a:spLocks/>
            </p:cNvSpPr>
            <p:nvPr/>
          </p:nvSpPr>
          <p:spPr bwMode="auto">
            <a:xfrm>
              <a:off x="4470400" y="2006600"/>
              <a:ext cx="1589088" cy="1604962"/>
            </a:xfrm>
            <a:custGeom>
              <a:avLst/>
              <a:gdLst>
                <a:gd name="T0" fmla="*/ 359 w 424"/>
                <a:gd name="T1" fmla="*/ 398 h 428"/>
                <a:gd name="T2" fmla="*/ 313 w 424"/>
                <a:gd name="T3" fmla="*/ 355 h 428"/>
                <a:gd name="T4" fmla="*/ 386 w 424"/>
                <a:gd name="T5" fmla="*/ 281 h 428"/>
                <a:gd name="T6" fmla="*/ 424 w 424"/>
                <a:gd name="T7" fmla="*/ 281 h 428"/>
                <a:gd name="T8" fmla="*/ 363 w 424"/>
                <a:gd name="T9" fmla="*/ 223 h 428"/>
                <a:gd name="T10" fmla="*/ 369 w 424"/>
                <a:gd name="T11" fmla="*/ 177 h 428"/>
                <a:gd name="T12" fmla="*/ 184 w 424"/>
                <a:gd name="T13" fmla="*/ 0 h 428"/>
                <a:gd name="T14" fmla="*/ 135 w 424"/>
                <a:gd name="T15" fmla="*/ 6 h 428"/>
                <a:gd name="T16" fmla="*/ 237 w 424"/>
                <a:gd name="T17" fmla="*/ 107 h 428"/>
                <a:gd name="T18" fmla="*/ 212 w 424"/>
                <a:gd name="T19" fmla="*/ 200 h 428"/>
                <a:gd name="T20" fmla="*/ 110 w 424"/>
                <a:gd name="T21" fmla="*/ 231 h 428"/>
                <a:gd name="T22" fmla="*/ 6 w 424"/>
                <a:gd name="T23" fmla="*/ 131 h 428"/>
                <a:gd name="T24" fmla="*/ 0 w 424"/>
                <a:gd name="T25" fmla="*/ 177 h 428"/>
                <a:gd name="T26" fmla="*/ 184 w 424"/>
                <a:gd name="T27" fmla="*/ 355 h 428"/>
                <a:gd name="T28" fmla="*/ 240 w 424"/>
                <a:gd name="T29" fmla="*/ 346 h 428"/>
                <a:gd name="T30" fmla="*/ 328 w 424"/>
                <a:gd name="T31" fmla="*/ 428 h 428"/>
                <a:gd name="T32" fmla="*/ 359 w 424"/>
                <a:gd name="T33" fmla="*/ 39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4" h="428">
                  <a:moveTo>
                    <a:pt x="359" y="398"/>
                  </a:moveTo>
                  <a:cubicBezTo>
                    <a:pt x="313" y="355"/>
                    <a:pt x="313" y="355"/>
                    <a:pt x="313" y="355"/>
                  </a:cubicBezTo>
                  <a:cubicBezTo>
                    <a:pt x="386" y="281"/>
                    <a:pt x="386" y="281"/>
                    <a:pt x="386" y="281"/>
                  </a:cubicBezTo>
                  <a:cubicBezTo>
                    <a:pt x="424" y="281"/>
                    <a:pt x="424" y="281"/>
                    <a:pt x="424" y="281"/>
                  </a:cubicBezTo>
                  <a:cubicBezTo>
                    <a:pt x="363" y="223"/>
                    <a:pt x="363" y="223"/>
                    <a:pt x="363" y="223"/>
                  </a:cubicBezTo>
                  <a:cubicBezTo>
                    <a:pt x="367" y="208"/>
                    <a:pt x="369" y="193"/>
                    <a:pt x="369" y="177"/>
                  </a:cubicBezTo>
                  <a:cubicBezTo>
                    <a:pt x="369" y="79"/>
                    <a:pt x="286" y="0"/>
                    <a:pt x="184" y="0"/>
                  </a:cubicBezTo>
                  <a:cubicBezTo>
                    <a:pt x="167" y="0"/>
                    <a:pt x="151" y="2"/>
                    <a:pt x="135" y="6"/>
                  </a:cubicBezTo>
                  <a:cubicBezTo>
                    <a:pt x="237" y="107"/>
                    <a:pt x="237" y="107"/>
                    <a:pt x="237" y="107"/>
                  </a:cubicBezTo>
                  <a:cubicBezTo>
                    <a:pt x="212" y="200"/>
                    <a:pt x="212" y="200"/>
                    <a:pt x="212" y="200"/>
                  </a:cubicBezTo>
                  <a:cubicBezTo>
                    <a:pt x="110" y="231"/>
                    <a:pt x="110" y="231"/>
                    <a:pt x="110" y="231"/>
                  </a:cubicBezTo>
                  <a:cubicBezTo>
                    <a:pt x="6" y="131"/>
                    <a:pt x="6" y="131"/>
                    <a:pt x="6" y="131"/>
                  </a:cubicBezTo>
                  <a:cubicBezTo>
                    <a:pt x="2" y="146"/>
                    <a:pt x="0" y="161"/>
                    <a:pt x="0" y="177"/>
                  </a:cubicBezTo>
                  <a:cubicBezTo>
                    <a:pt x="0" y="275"/>
                    <a:pt x="82" y="355"/>
                    <a:pt x="184" y="355"/>
                  </a:cubicBezTo>
                  <a:cubicBezTo>
                    <a:pt x="204" y="355"/>
                    <a:pt x="222" y="352"/>
                    <a:pt x="240" y="346"/>
                  </a:cubicBezTo>
                  <a:cubicBezTo>
                    <a:pt x="328" y="428"/>
                    <a:pt x="328" y="428"/>
                    <a:pt x="328" y="428"/>
                  </a:cubicBezTo>
                  <a:lnTo>
                    <a:pt x="359" y="3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916">
                <a:defRPr/>
              </a:pPr>
              <a:endParaRPr lang="en-US" kern="0" smtClean="0">
                <a:solidFill>
                  <a:srgbClr val="979796"/>
                </a:solidFill>
              </a:endParaRPr>
            </a:p>
          </p:txBody>
        </p:sp>
      </p:grpSp>
      <p:sp>
        <p:nvSpPr>
          <p:cNvPr id="156" name="Rectangle 155"/>
          <p:cNvSpPr/>
          <p:nvPr/>
        </p:nvSpPr>
        <p:spPr>
          <a:xfrm>
            <a:off x="396255" y="3631696"/>
            <a:ext cx="2864073" cy="1224790"/>
          </a:xfrm>
          <a:prstGeom prst="rect">
            <a:avLst/>
          </a:prstGeom>
          <a:no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sz="2800" b="1" kern="0" dirty="0">
                <a:solidFill>
                  <a:srgbClr val="002060"/>
                </a:solidFill>
              </a:rPr>
              <a:t>116</a:t>
            </a:r>
            <a:r>
              <a:rPr lang="en-US" sz="2800" b="1" kern="0" dirty="0" smtClean="0">
                <a:solidFill>
                  <a:srgbClr val="002060"/>
                </a:solidFill>
              </a:rPr>
              <a:t>% </a:t>
            </a:r>
            <a:br>
              <a:rPr lang="en-US" sz="2800" b="1" kern="0" dirty="0" smtClean="0">
                <a:solidFill>
                  <a:srgbClr val="002060"/>
                </a:solidFill>
              </a:rPr>
            </a:br>
            <a:r>
              <a:rPr lang="en-US" kern="0" dirty="0" err="1" smtClean="0">
                <a:solidFill>
                  <a:srgbClr val="404040">
                    <a:lumMod val="50000"/>
                  </a:srgbClr>
                </a:solidFill>
              </a:rPr>
              <a:t>YoY</a:t>
            </a:r>
            <a:r>
              <a:rPr lang="en-US" kern="0" dirty="0" smtClean="0">
                <a:solidFill>
                  <a:srgbClr val="404040">
                    <a:lumMod val="50000"/>
                  </a:srgbClr>
                </a:solidFill>
              </a:rPr>
              <a:t> growth</a:t>
            </a:r>
            <a:endParaRPr lang="en-US" kern="0" dirty="0">
              <a:solidFill>
                <a:srgbClr val="404040">
                  <a:lumMod val="50000"/>
                </a:srgbClr>
              </a:solidFill>
            </a:endParaRPr>
          </a:p>
        </p:txBody>
      </p:sp>
      <p:sp>
        <p:nvSpPr>
          <p:cNvPr id="160" name="Rectangle 159"/>
          <p:cNvSpPr/>
          <p:nvPr/>
        </p:nvSpPr>
        <p:spPr>
          <a:xfrm>
            <a:off x="396255" y="2139364"/>
            <a:ext cx="2872199" cy="1343077"/>
          </a:xfrm>
          <a:prstGeom prst="rect">
            <a:avLst/>
          </a:prstGeom>
          <a:solidFill>
            <a:schemeClr val="bg1">
              <a:lumMod val="75000"/>
            </a:schemeClr>
          </a:solid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sz="2800" b="1" kern="0" dirty="0" smtClean="0">
                <a:gradFill>
                  <a:gsLst>
                    <a:gs pos="0">
                      <a:srgbClr val="505151"/>
                    </a:gs>
                    <a:gs pos="74000">
                      <a:srgbClr val="505151"/>
                    </a:gs>
                  </a:gsLst>
                  <a:lin ang="5400000" scaled="1"/>
                </a:gradFill>
              </a:rPr>
              <a:t>415K+ </a:t>
            </a:r>
            <a:br>
              <a:rPr lang="en-US" sz="2800" b="1" kern="0" dirty="0" smtClean="0">
                <a:gradFill>
                  <a:gsLst>
                    <a:gs pos="0">
                      <a:srgbClr val="505151"/>
                    </a:gs>
                    <a:gs pos="74000">
                      <a:srgbClr val="505151"/>
                    </a:gs>
                  </a:gsLst>
                  <a:lin ang="5400000" scaled="1"/>
                </a:gradFill>
              </a:rPr>
            </a:br>
            <a:r>
              <a:rPr lang="en-US" sz="2000" kern="0" dirty="0" smtClean="0">
                <a:solidFill>
                  <a:srgbClr val="002060"/>
                </a:solidFill>
              </a:rPr>
              <a:t>apps</a:t>
            </a:r>
          </a:p>
        </p:txBody>
      </p:sp>
      <p:grpSp>
        <p:nvGrpSpPr>
          <p:cNvPr id="164" name="Group 163"/>
          <p:cNvGrpSpPr/>
          <p:nvPr/>
        </p:nvGrpSpPr>
        <p:grpSpPr>
          <a:xfrm>
            <a:off x="9340160" y="1096002"/>
            <a:ext cx="2971000" cy="1043363"/>
            <a:chOff x="4218119" y="1496371"/>
            <a:chExt cx="2673751" cy="1043363"/>
          </a:xfrm>
        </p:grpSpPr>
        <p:sp>
          <p:nvSpPr>
            <p:cNvPr id="165" name="Rectangle 164"/>
            <p:cNvSpPr/>
            <p:nvPr/>
          </p:nvSpPr>
          <p:spPr>
            <a:xfrm>
              <a:off x="4218119" y="1573280"/>
              <a:ext cx="2583407" cy="938946"/>
            </a:xfrm>
            <a:prstGeom prst="rect">
              <a:avLst/>
            </a:prstGeom>
            <a:solidFill>
              <a:srgbClr val="00188F"/>
            </a:solidFill>
            <a:ln w="10795" cap="flat" cmpd="sng" algn="ctr">
              <a:noFill/>
              <a:prstDash val="solid"/>
            </a:ln>
            <a:effectLst/>
          </p:spPr>
          <p:txBody>
            <a:bodyPr lIns="137160" tIns="91440" rIns="137160" bIns="91440" rtlCol="0" anchor="t" anchorCtr="0"/>
            <a:lstStyle/>
            <a:p>
              <a:pPr defTabSz="931916">
                <a:defRPr/>
              </a:pPr>
              <a:r>
                <a:rPr lang="en-US" kern="0" dirty="0" smtClean="0">
                  <a:gradFill>
                    <a:gsLst>
                      <a:gs pos="0">
                        <a:srgbClr val="FFFFFF"/>
                      </a:gs>
                      <a:gs pos="74000">
                        <a:srgbClr val="FFFFFF"/>
                      </a:gs>
                    </a:gsLst>
                    <a:lin ang="5400000" scaled="1"/>
                  </a:gradFill>
                </a:rPr>
                <a:t>More sales</a:t>
              </a:r>
            </a:p>
          </p:txBody>
        </p:sp>
        <p:sp>
          <p:nvSpPr>
            <p:cNvPr id="166" name="TextBox 165"/>
            <p:cNvSpPr txBox="1"/>
            <p:nvPr/>
          </p:nvSpPr>
          <p:spPr>
            <a:xfrm>
              <a:off x="6107360" y="1496371"/>
              <a:ext cx="784510" cy="1043363"/>
            </a:xfrm>
            <a:prstGeom prst="rect">
              <a:avLst/>
            </a:prstGeom>
            <a:noFill/>
          </p:spPr>
          <p:txBody>
            <a:bodyPr wrap="none" lIns="182880" tIns="146304" rIns="182880" bIns="146304" rtlCol="0">
              <a:spAutoFit/>
            </a:bodyPr>
            <a:lstStyle/>
            <a:p>
              <a:pPr>
                <a:lnSpc>
                  <a:spcPct val="90000"/>
                </a:lnSpc>
                <a:spcAft>
                  <a:spcPts val="600"/>
                </a:spcAft>
                <a:defRPr/>
              </a:pPr>
              <a:r>
                <a:rPr lang="en-US" sz="5400" kern="0" dirty="0" smtClean="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a:t>
              </a:r>
            </a:p>
          </p:txBody>
        </p:sp>
      </p:grpSp>
      <p:sp>
        <p:nvSpPr>
          <p:cNvPr id="64" name="Rectangle 63"/>
          <p:cNvSpPr/>
          <p:nvPr/>
        </p:nvSpPr>
        <p:spPr>
          <a:xfrm>
            <a:off x="396255" y="5076738"/>
            <a:ext cx="2872199" cy="1409055"/>
          </a:xfrm>
          <a:prstGeom prst="rect">
            <a:avLst/>
          </a:prstGeom>
          <a:solidFill>
            <a:schemeClr val="bg1">
              <a:lumMod val="85000"/>
            </a:schemeClr>
          </a:solidFill>
          <a:ln w="10795" cap="flat" cmpd="sng" algn="ctr">
            <a:noFill/>
            <a:prstDash val="solid"/>
          </a:ln>
          <a:effectLst/>
        </p:spPr>
        <p:txBody>
          <a:bodyPr lIns="137160" tIns="91440" rIns="137160" bIns="91440" rtlCol="0" anchor="t" anchorCtr="0"/>
          <a:lstStyle/>
          <a:p>
            <a:pPr algn="ctr" defTabSz="931916">
              <a:lnSpc>
                <a:spcPct val="90000"/>
              </a:lnSpc>
              <a:spcAft>
                <a:spcPts val="1800"/>
              </a:spcAft>
              <a:defRPr/>
            </a:pPr>
            <a:r>
              <a:rPr lang="en-US" sz="1600" b="1" kern="0" dirty="0" smtClean="0">
                <a:gradFill>
                  <a:gsLst>
                    <a:gs pos="0">
                      <a:srgbClr val="505151"/>
                    </a:gs>
                    <a:gs pos="74000">
                      <a:srgbClr val="505151"/>
                    </a:gs>
                  </a:gsLst>
                  <a:lin ang="5400000" scaled="1"/>
                </a:gradFill>
              </a:rPr>
              <a:t>Top new apps</a:t>
            </a:r>
            <a:endParaRPr lang="en-US" sz="1600" i="1" kern="0" dirty="0">
              <a:solidFill>
                <a:srgbClr val="FF0000"/>
              </a:solidFill>
            </a:endParaRPr>
          </a:p>
        </p:txBody>
      </p:sp>
      <p:sp>
        <p:nvSpPr>
          <p:cNvPr id="65" name="Rectangle 64"/>
          <p:cNvSpPr/>
          <p:nvPr/>
        </p:nvSpPr>
        <p:spPr>
          <a:xfrm>
            <a:off x="3438091" y="3631696"/>
            <a:ext cx="2864073" cy="1224790"/>
          </a:xfrm>
          <a:prstGeom prst="rect">
            <a:avLst/>
          </a:prstGeom>
          <a:no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sz="2800" b="1" kern="0" dirty="0" smtClean="0">
                <a:solidFill>
                  <a:srgbClr val="002060"/>
                </a:solidFill>
              </a:rPr>
              <a:t>114% </a:t>
            </a:r>
            <a:r>
              <a:rPr lang="en-US" sz="2800" b="1" kern="0" dirty="0">
                <a:solidFill>
                  <a:srgbClr val="002060"/>
                </a:solidFill>
              </a:rPr>
              <a:t/>
            </a:r>
            <a:br>
              <a:rPr lang="en-US" sz="2800" b="1" kern="0" dirty="0">
                <a:solidFill>
                  <a:srgbClr val="002060"/>
                </a:solidFill>
              </a:rPr>
            </a:br>
            <a:r>
              <a:rPr lang="en-US" kern="0" dirty="0" err="1" smtClean="0">
                <a:solidFill>
                  <a:srgbClr val="404040">
                    <a:lumMod val="50000"/>
                  </a:srgbClr>
                </a:solidFill>
              </a:rPr>
              <a:t>YoY</a:t>
            </a:r>
            <a:r>
              <a:rPr lang="en-US" kern="0" dirty="0" smtClean="0">
                <a:solidFill>
                  <a:srgbClr val="404040">
                    <a:lumMod val="50000"/>
                  </a:srgbClr>
                </a:solidFill>
              </a:rPr>
              <a:t> growth</a:t>
            </a:r>
            <a:endParaRPr lang="en-US" sz="2000" kern="0" dirty="0" smtClean="0">
              <a:solidFill>
                <a:srgbClr val="404040">
                  <a:lumMod val="50000"/>
                </a:srgbClr>
              </a:solidFill>
              <a:latin typeface="Segoe UI Semibold" panose="020B0702040204020203" pitchFamily="34" charset="0"/>
              <a:cs typeface="Segoe UI Semibold" panose="020B0702040204020203" pitchFamily="34" charset="0"/>
            </a:endParaRPr>
          </a:p>
        </p:txBody>
      </p:sp>
      <p:sp>
        <p:nvSpPr>
          <p:cNvPr id="66" name="Rectangle 65"/>
          <p:cNvSpPr/>
          <p:nvPr/>
        </p:nvSpPr>
        <p:spPr>
          <a:xfrm>
            <a:off x="3423981" y="2132115"/>
            <a:ext cx="2872199" cy="1339655"/>
          </a:xfrm>
          <a:prstGeom prst="rect">
            <a:avLst/>
          </a:prstGeom>
          <a:solidFill>
            <a:schemeClr val="bg1">
              <a:lumMod val="75000"/>
            </a:schemeClr>
          </a:solid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sz="2800" b="1" kern="0" dirty="0" smtClean="0">
                <a:gradFill>
                  <a:gsLst>
                    <a:gs pos="0">
                      <a:srgbClr val="505151"/>
                    </a:gs>
                    <a:gs pos="74000">
                      <a:srgbClr val="505151"/>
                    </a:gs>
                  </a:gsLst>
                  <a:lin ang="5400000" scaled="1"/>
                </a:gradFill>
              </a:rPr>
              <a:t>14+ Million</a:t>
            </a:r>
            <a:br>
              <a:rPr lang="en-US" sz="2800" b="1" kern="0" dirty="0" smtClean="0">
                <a:gradFill>
                  <a:gsLst>
                    <a:gs pos="0">
                      <a:srgbClr val="505151"/>
                    </a:gs>
                    <a:gs pos="74000">
                      <a:srgbClr val="505151"/>
                    </a:gs>
                  </a:gsLst>
                  <a:lin ang="5400000" scaled="1"/>
                </a:gradFill>
              </a:rPr>
            </a:br>
            <a:r>
              <a:rPr lang="en-US" sz="2000" kern="0" dirty="0">
                <a:solidFill>
                  <a:srgbClr val="002060"/>
                </a:solidFill>
              </a:rPr>
              <a:t>daily downloads</a:t>
            </a:r>
          </a:p>
        </p:txBody>
      </p:sp>
      <p:sp>
        <p:nvSpPr>
          <p:cNvPr id="68" name="Rectangle 67"/>
          <p:cNvSpPr/>
          <p:nvPr/>
        </p:nvSpPr>
        <p:spPr>
          <a:xfrm>
            <a:off x="6361419" y="3653467"/>
            <a:ext cx="2864073" cy="1224790"/>
          </a:xfrm>
          <a:prstGeom prst="rect">
            <a:avLst/>
          </a:prstGeom>
          <a:no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pPr>
            <a:r>
              <a:rPr lang="en-US" sz="2800" b="1" kern="0" dirty="0" smtClean="0">
                <a:solidFill>
                  <a:srgbClr val="002060"/>
                </a:solidFill>
              </a:rPr>
              <a:t>94%</a:t>
            </a:r>
            <a:r>
              <a:rPr lang="en-US" sz="2800" b="1" kern="0" dirty="0">
                <a:solidFill>
                  <a:srgbClr val="002060"/>
                </a:solidFill>
              </a:rPr>
              <a:t/>
            </a:r>
            <a:br>
              <a:rPr lang="en-US" sz="2800" b="1" kern="0" dirty="0">
                <a:solidFill>
                  <a:srgbClr val="002060"/>
                </a:solidFill>
              </a:rPr>
            </a:br>
            <a:r>
              <a:rPr lang="en-US" kern="0" dirty="0" err="1">
                <a:solidFill>
                  <a:srgbClr val="404040">
                    <a:lumMod val="50000"/>
                  </a:srgbClr>
                </a:solidFill>
              </a:rPr>
              <a:t>YoY</a:t>
            </a:r>
            <a:r>
              <a:rPr lang="en-US" kern="0" dirty="0">
                <a:solidFill>
                  <a:srgbClr val="404040">
                    <a:lumMod val="50000"/>
                  </a:srgbClr>
                </a:solidFill>
              </a:rPr>
              <a:t> </a:t>
            </a:r>
            <a:r>
              <a:rPr lang="en-US" kern="0" dirty="0" smtClean="0">
                <a:solidFill>
                  <a:srgbClr val="404040">
                    <a:lumMod val="50000"/>
                  </a:srgbClr>
                </a:solidFill>
              </a:rPr>
              <a:t>growth</a:t>
            </a:r>
            <a:endParaRPr lang="en-US" kern="0" dirty="0">
              <a:solidFill>
                <a:srgbClr val="404040">
                  <a:lumMod val="50000"/>
                </a:srgbClr>
              </a:solidFill>
            </a:endParaRPr>
          </a:p>
        </p:txBody>
      </p:sp>
      <p:sp>
        <p:nvSpPr>
          <p:cNvPr id="69" name="Rectangle 68"/>
          <p:cNvSpPr/>
          <p:nvPr/>
        </p:nvSpPr>
        <p:spPr>
          <a:xfrm>
            <a:off x="6361419" y="2140083"/>
            <a:ext cx="2872199" cy="1334811"/>
          </a:xfrm>
          <a:prstGeom prst="rect">
            <a:avLst/>
          </a:prstGeom>
          <a:solidFill>
            <a:schemeClr val="bg1">
              <a:lumMod val="75000"/>
            </a:schemeClr>
          </a:solid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sz="2800" b="1" kern="0" smtClean="0">
                <a:gradFill>
                  <a:gsLst>
                    <a:gs pos="0">
                      <a:srgbClr val="505151"/>
                    </a:gs>
                    <a:gs pos="74000">
                      <a:srgbClr val="505151"/>
                    </a:gs>
                  </a:gsLst>
                  <a:lin ang="5400000" scaled="1"/>
                </a:gradFill>
              </a:rPr>
              <a:t>410K</a:t>
            </a:r>
            <a:r>
              <a:rPr lang="en-US" sz="2800" b="1" kern="0" dirty="0">
                <a:gradFill>
                  <a:gsLst>
                    <a:gs pos="0">
                      <a:srgbClr val="505151"/>
                    </a:gs>
                    <a:gs pos="74000">
                      <a:srgbClr val="505151"/>
                    </a:gs>
                  </a:gsLst>
                  <a:lin ang="5400000" scaled="1"/>
                </a:gradFill>
              </a:rPr>
              <a:t/>
            </a:r>
            <a:br>
              <a:rPr lang="en-US" sz="2800" b="1" kern="0" dirty="0">
                <a:gradFill>
                  <a:gsLst>
                    <a:gs pos="0">
                      <a:srgbClr val="505151"/>
                    </a:gs>
                    <a:gs pos="74000">
                      <a:srgbClr val="505151"/>
                    </a:gs>
                  </a:gsLst>
                  <a:lin ang="5400000" scaled="1"/>
                </a:gradFill>
              </a:rPr>
            </a:br>
            <a:r>
              <a:rPr lang="en-US" sz="2000" kern="0" dirty="0" smtClean="0">
                <a:solidFill>
                  <a:srgbClr val="002060"/>
                </a:solidFill>
              </a:rPr>
              <a:t>registered</a:t>
            </a:r>
            <a:br>
              <a:rPr lang="en-US" sz="2000" kern="0" dirty="0" smtClean="0">
                <a:solidFill>
                  <a:srgbClr val="002060"/>
                </a:solidFill>
              </a:rPr>
            </a:br>
            <a:r>
              <a:rPr lang="en-US" sz="2000" kern="0" dirty="0" smtClean="0">
                <a:solidFill>
                  <a:srgbClr val="002060"/>
                </a:solidFill>
              </a:rPr>
              <a:t>developers</a:t>
            </a:r>
          </a:p>
        </p:txBody>
      </p:sp>
      <p:sp>
        <p:nvSpPr>
          <p:cNvPr id="70" name="Rectangle 69"/>
          <p:cNvSpPr/>
          <p:nvPr/>
        </p:nvSpPr>
        <p:spPr>
          <a:xfrm>
            <a:off x="6406563" y="5076737"/>
            <a:ext cx="2872199" cy="1409055"/>
          </a:xfrm>
          <a:prstGeom prst="rect">
            <a:avLst/>
          </a:prstGeom>
          <a:solidFill>
            <a:schemeClr val="bg1">
              <a:lumMod val="85000"/>
            </a:schemeClr>
          </a:solid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b="1" kern="0" dirty="0" smtClean="0">
                <a:gradFill>
                  <a:gsLst>
                    <a:gs pos="0">
                      <a:srgbClr val="505151"/>
                    </a:gs>
                    <a:gs pos="74000">
                      <a:srgbClr val="505151"/>
                    </a:gs>
                  </a:gsLst>
                  <a:lin ang="5400000" scaled="1"/>
                </a:gradFill>
              </a:rPr>
              <a:t>462% </a:t>
            </a:r>
            <a:r>
              <a:rPr lang="en-US" kern="0" dirty="0" err="1">
                <a:gradFill>
                  <a:gsLst>
                    <a:gs pos="0">
                      <a:srgbClr val="505151"/>
                    </a:gs>
                    <a:gs pos="74000">
                      <a:srgbClr val="505151"/>
                    </a:gs>
                  </a:gsLst>
                  <a:lin ang="5400000" scaled="1"/>
                </a:gradFill>
              </a:rPr>
              <a:t>Q</a:t>
            </a:r>
            <a:r>
              <a:rPr lang="en-US" kern="0" dirty="0" err="1" smtClean="0">
                <a:gradFill>
                  <a:gsLst>
                    <a:gs pos="0">
                      <a:srgbClr val="505151"/>
                    </a:gs>
                    <a:gs pos="74000">
                      <a:srgbClr val="505151"/>
                    </a:gs>
                  </a:gsLst>
                  <a:lin ang="5400000" scaled="1"/>
                </a:gradFill>
              </a:rPr>
              <a:t>oQ</a:t>
            </a:r>
            <a:r>
              <a:rPr lang="en-US" kern="0" dirty="0" smtClean="0">
                <a:gradFill>
                  <a:gsLst>
                    <a:gs pos="0">
                      <a:srgbClr val="505151"/>
                    </a:gs>
                    <a:gs pos="74000">
                      <a:srgbClr val="505151"/>
                    </a:gs>
                  </a:gsLst>
                  <a:lin ang="5400000" scaled="1"/>
                </a:gradFill>
              </a:rPr>
              <a:t> growth </a:t>
            </a:r>
            <a:r>
              <a:rPr lang="en-US" sz="1600" kern="0" dirty="0" smtClean="0">
                <a:gradFill>
                  <a:gsLst>
                    <a:gs pos="0">
                      <a:srgbClr val="505151"/>
                    </a:gs>
                    <a:gs pos="74000">
                      <a:srgbClr val="505151"/>
                    </a:gs>
                  </a:gsLst>
                  <a:lin ang="5400000" scaled="1"/>
                </a:gradFill>
              </a:rPr>
              <a:t/>
            </a:r>
            <a:br>
              <a:rPr lang="en-US" sz="1600" kern="0" dirty="0" smtClean="0">
                <a:gradFill>
                  <a:gsLst>
                    <a:gs pos="0">
                      <a:srgbClr val="505151"/>
                    </a:gs>
                    <a:gs pos="74000">
                      <a:srgbClr val="505151"/>
                    </a:gs>
                  </a:gsLst>
                  <a:lin ang="5400000" scaled="1"/>
                </a:gradFill>
              </a:rPr>
            </a:br>
            <a:r>
              <a:rPr lang="en-US" sz="1600" kern="0" dirty="0" smtClean="0">
                <a:gradFill>
                  <a:gsLst>
                    <a:gs pos="0">
                      <a:srgbClr val="505151"/>
                    </a:gs>
                    <a:gs pos="74000">
                      <a:srgbClr val="505151"/>
                    </a:gs>
                  </a:gsLst>
                  <a:lin ang="5400000" scaled="1"/>
                </a:gradFill>
              </a:rPr>
              <a:t>in </a:t>
            </a:r>
            <a:r>
              <a:rPr lang="en-US" sz="1600" kern="0" dirty="0" smtClean="0">
                <a:gradFill>
                  <a:gsLst>
                    <a:gs pos="0">
                      <a:srgbClr val="505151"/>
                    </a:gs>
                    <a:gs pos="74000">
                      <a:srgbClr val="505151"/>
                    </a:gs>
                  </a:gsLst>
                  <a:lin ang="5400000" scaled="1"/>
                </a:gradFill>
                <a:effectLst>
                  <a:outerShdw blurRad="38100" dist="38100" dir="2700000" algn="tl">
                    <a:srgbClr val="000000">
                      <a:alpha val="43137"/>
                    </a:srgbClr>
                  </a:outerShdw>
                </a:effectLst>
              </a:rPr>
              <a:t>Windows</a:t>
            </a:r>
            <a:r>
              <a:rPr lang="en-US" sz="1600" kern="0" dirty="0" smtClean="0">
                <a:gradFill>
                  <a:gsLst>
                    <a:gs pos="0">
                      <a:srgbClr val="505151"/>
                    </a:gs>
                    <a:gs pos="74000">
                      <a:srgbClr val="505151"/>
                    </a:gs>
                  </a:gsLst>
                  <a:lin ang="5400000" scaled="1"/>
                </a:gradFill>
              </a:rPr>
              <a:t> registered developers due in part to lowering the Dev Center registration price</a:t>
            </a:r>
          </a:p>
        </p:txBody>
      </p:sp>
      <p:sp>
        <p:nvSpPr>
          <p:cNvPr id="71" name="Rectangle 70"/>
          <p:cNvSpPr/>
          <p:nvPr/>
        </p:nvSpPr>
        <p:spPr>
          <a:xfrm>
            <a:off x="9344001" y="3640044"/>
            <a:ext cx="2864073" cy="1224790"/>
          </a:xfrm>
          <a:prstGeom prst="rect">
            <a:avLst/>
          </a:prstGeom>
          <a:no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sz="2800" b="1" kern="0" dirty="0" smtClean="0">
                <a:solidFill>
                  <a:srgbClr val="002060"/>
                </a:solidFill>
              </a:rPr>
              <a:t>197%</a:t>
            </a:r>
            <a:br>
              <a:rPr lang="en-US" sz="2800" b="1" kern="0" dirty="0" smtClean="0">
                <a:solidFill>
                  <a:srgbClr val="002060"/>
                </a:solidFill>
              </a:rPr>
            </a:br>
            <a:r>
              <a:rPr lang="en-US" kern="0" dirty="0" err="1" smtClean="0">
                <a:solidFill>
                  <a:srgbClr val="404040">
                    <a:lumMod val="50000"/>
                  </a:srgbClr>
                </a:solidFill>
              </a:rPr>
              <a:t>YoY</a:t>
            </a:r>
            <a:r>
              <a:rPr lang="en-US" kern="0" dirty="0" smtClean="0">
                <a:solidFill>
                  <a:srgbClr val="404040">
                    <a:lumMod val="50000"/>
                  </a:srgbClr>
                </a:solidFill>
              </a:rPr>
              <a:t> gross sales growth</a:t>
            </a:r>
            <a:endParaRPr lang="en-US" sz="2000" kern="0" dirty="0">
              <a:solidFill>
                <a:srgbClr val="404040">
                  <a:lumMod val="50000"/>
                </a:srgbClr>
              </a:solidFill>
            </a:endParaRPr>
          </a:p>
        </p:txBody>
      </p:sp>
      <p:sp>
        <p:nvSpPr>
          <p:cNvPr id="72" name="Rectangle 71"/>
          <p:cNvSpPr/>
          <p:nvPr/>
        </p:nvSpPr>
        <p:spPr>
          <a:xfrm>
            <a:off x="9344001" y="2140083"/>
            <a:ext cx="2872199" cy="1334811"/>
          </a:xfrm>
          <a:prstGeom prst="rect">
            <a:avLst/>
          </a:prstGeom>
          <a:solidFill>
            <a:schemeClr val="bg1">
              <a:lumMod val="75000"/>
            </a:schemeClr>
          </a:solid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sz="2800" b="1" kern="0" dirty="0" smtClean="0">
                <a:gradFill>
                  <a:gsLst>
                    <a:gs pos="0">
                      <a:srgbClr val="505151"/>
                    </a:gs>
                    <a:gs pos="74000">
                      <a:srgbClr val="505151"/>
                    </a:gs>
                  </a:gsLst>
                  <a:lin ang="5400000" scaled="1"/>
                </a:gradFill>
              </a:rPr>
              <a:t>57</a:t>
            </a:r>
            <a:r>
              <a:rPr lang="en-US" b="1" kern="0" dirty="0" smtClean="0">
                <a:gradFill>
                  <a:gsLst>
                    <a:gs pos="0">
                      <a:srgbClr val="505151"/>
                    </a:gs>
                    <a:gs pos="74000">
                      <a:srgbClr val="505151"/>
                    </a:gs>
                  </a:gsLst>
                  <a:lin ang="5400000" scaled="1"/>
                </a:gradFill>
              </a:rPr>
              <a:t/>
            </a:r>
            <a:br>
              <a:rPr lang="en-US" b="1" kern="0" dirty="0" smtClean="0">
                <a:gradFill>
                  <a:gsLst>
                    <a:gs pos="0">
                      <a:srgbClr val="505151"/>
                    </a:gs>
                    <a:gs pos="74000">
                      <a:srgbClr val="505151"/>
                    </a:gs>
                  </a:gsLst>
                  <a:lin ang="5400000" scaled="1"/>
                </a:gradFill>
              </a:rPr>
            </a:br>
            <a:r>
              <a:rPr lang="en-US" sz="2000" kern="0" dirty="0">
                <a:solidFill>
                  <a:srgbClr val="002060"/>
                </a:solidFill>
              </a:rPr>
              <a:t>MO billing partners</a:t>
            </a:r>
            <a:br>
              <a:rPr lang="en-US" sz="2000" kern="0" dirty="0">
                <a:solidFill>
                  <a:srgbClr val="002060"/>
                </a:solidFill>
              </a:rPr>
            </a:br>
            <a:r>
              <a:rPr lang="en-US" sz="2000" kern="0" dirty="0" smtClean="0">
                <a:solidFill>
                  <a:srgbClr val="002060"/>
                </a:solidFill>
              </a:rPr>
              <a:t>help </a:t>
            </a:r>
            <a:r>
              <a:rPr lang="en-US" sz="2000" kern="0" dirty="0">
                <a:solidFill>
                  <a:srgbClr val="002060"/>
                </a:solidFill>
              </a:rPr>
              <a:t>drive higher </a:t>
            </a:r>
            <a:br>
              <a:rPr lang="en-US" sz="2000" kern="0" dirty="0">
                <a:solidFill>
                  <a:srgbClr val="002060"/>
                </a:solidFill>
              </a:rPr>
            </a:br>
            <a:r>
              <a:rPr lang="en-US" sz="2000" kern="0" dirty="0">
                <a:solidFill>
                  <a:srgbClr val="002060"/>
                </a:solidFill>
              </a:rPr>
              <a:t>monthly revenue</a:t>
            </a:r>
          </a:p>
        </p:txBody>
      </p:sp>
      <p:sp>
        <p:nvSpPr>
          <p:cNvPr id="73" name="Rectangle 72"/>
          <p:cNvSpPr/>
          <p:nvPr/>
        </p:nvSpPr>
        <p:spPr>
          <a:xfrm>
            <a:off x="3415855" y="5076737"/>
            <a:ext cx="2872199" cy="1409055"/>
          </a:xfrm>
          <a:prstGeom prst="rect">
            <a:avLst/>
          </a:prstGeom>
          <a:solidFill>
            <a:schemeClr val="bg1">
              <a:lumMod val="85000"/>
            </a:schemeClr>
          </a:solid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b="1" kern="0" dirty="0" smtClean="0">
                <a:gradFill>
                  <a:gsLst>
                    <a:gs pos="0">
                      <a:srgbClr val="505151"/>
                    </a:gs>
                    <a:gs pos="74000">
                      <a:srgbClr val="505151"/>
                    </a:gs>
                  </a:gsLst>
                  <a:lin ang="5400000" scaled="1"/>
                </a:gradFill>
              </a:rPr>
              <a:t>44M</a:t>
            </a:r>
            <a:r>
              <a:rPr lang="en-US" sz="1600" kern="0" dirty="0" smtClean="0">
                <a:gradFill>
                  <a:gsLst>
                    <a:gs pos="0">
                      <a:srgbClr val="505151"/>
                    </a:gs>
                    <a:gs pos="74000">
                      <a:srgbClr val="505151"/>
                    </a:gs>
                  </a:gsLst>
                  <a:lin ang="5400000" scaled="1"/>
                </a:gradFill>
              </a:rPr>
              <a:t> </a:t>
            </a:r>
            <a:r>
              <a:rPr lang="en-US" sz="1600" kern="0" dirty="0">
                <a:gradFill>
                  <a:gsLst>
                    <a:gs pos="0">
                      <a:srgbClr val="505151"/>
                    </a:gs>
                    <a:gs pos="74000">
                      <a:srgbClr val="505151"/>
                    </a:gs>
                  </a:gsLst>
                  <a:lin ang="5400000" scaled="1"/>
                </a:gradFill>
              </a:rPr>
              <a:t>unique </a:t>
            </a:r>
            <a:r>
              <a:rPr lang="en-US" sz="1600" kern="0" dirty="0" smtClean="0">
                <a:gradFill>
                  <a:gsLst>
                    <a:gs pos="0">
                      <a:srgbClr val="505151"/>
                    </a:gs>
                    <a:gs pos="74000">
                      <a:srgbClr val="505151"/>
                    </a:gs>
                  </a:gsLst>
                  <a:lin ang="5400000" scaled="1"/>
                </a:gradFill>
              </a:rPr>
              <a:t/>
            </a:r>
            <a:br>
              <a:rPr lang="en-US" sz="1600" kern="0" dirty="0" smtClean="0">
                <a:gradFill>
                  <a:gsLst>
                    <a:gs pos="0">
                      <a:srgbClr val="505151"/>
                    </a:gs>
                    <a:gs pos="74000">
                      <a:srgbClr val="505151"/>
                    </a:gs>
                  </a:gsLst>
                  <a:lin ang="5400000" scaled="1"/>
                </a:gradFill>
              </a:rPr>
            </a:br>
            <a:r>
              <a:rPr lang="en-US" sz="1600" kern="0" dirty="0" smtClean="0">
                <a:gradFill>
                  <a:gsLst>
                    <a:gs pos="0">
                      <a:srgbClr val="505151"/>
                    </a:gs>
                    <a:gs pos="74000">
                      <a:srgbClr val="505151"/>
                    </a:gs>
                  </a:gsLst>
                  <a:lin ang="5400000" scaled="1"/>
                </a:gradFill>
                <a:effectLst>
                  <a:outerShdw blurRad="38100" dist="38100" dir="2700000" algn="tl">
                    <a:srgbClr val="000000">
                      <a:alpha val="43137"/>
                    </a:srgbClr>
                  </a:outerShdw>
                </a:effectLst>
              </a:rPr>
              <a:t>Windows </a:t>
            </a:r>
            <a:r>
              <a:rPr lang="en-US" sz="1600" kern="0" dirty="0">
                <a:gradFill>
                  <a:gsLst>
                    <a:gs pos="0">
                      <a:srgbClr val="505151"/>
                    </a:gs>
                    <a:gs pos="74000">
                      <a:srgbClr val="505151"/>
                    </a:gs>
                  </a:gsLst>
                  <a:lin ang="5400000" scaled="1"/>
                </a:gradFill>
                <a:effectLst>
                  <a:outerShdw blurRad="38100" dist="38100" dir="2700000" algn="tl">
                    <a:srgbClr val="000000">
                      <a:alpha val="43137"/>
                    </a:srgbClr>
                  </a:outerShdw>
                </a:effectLst>
              </a:rPr>
              <a:t>Phone </a:t>
            </a:r>
            <a:r>
              <a:rPr lang="en-US" sz="1600" kern="0" dirty="0" smtClean="0">
                <a:gradFill>
                  <a:gsLst>
                    <a:gs pos="0">
                      <a:srgbClr val="505151"/>
                    </a:gs>
                    <a:gs pos="74000">
                      <a:srgbClr val="505151"/>
                    </a:gs>
                  </a:gsLst>
                  <a:lin ang="5400000" scaled="1"/>
                </a:gradFill>
              </a:rPr>
              <a:t>users</a:t>
            </a:r>
            <a:br>
              <a:rPr lang="en-US" sz="1600" kern="0" dirty="0" smtClean="0">
                <a:gradFill>
                  <a:gsLst>
                    <a:gs pos="0">
                      <a:srgbClr val="505151"/>
                    </a:gs>
                    <a:gs pos="74000">
                      <a:srgbClr val="505151"/>
                    </a:gs>
                  </a:gsLst>
                  <a:lin ang="5400000" scaled="1"/>
                </a:gradFill>
              </a:rPr>
            </a:br>
            <a:r>
              <a:rPr lang="en-US" sz="1600" kern="0" dirty="0" smtClean="0">
                <a:gradFill>
                  <a:gsLst>
                    <a:gs pos="0">
                      <a:srgbClr val="505151"/>
                    </a:gs>
                    <a:gs pos="74000">
                      <a:srgbClr val="505151"/>
                    </a:gs>
                  </a:gsLst>
                  <a:lin ang="5400000" scaled="1"/>
                </a:gradFill>
              </a:rPr>
              <a:t>purchased an app</a:t>
            </a:r>
            <a:br>
              <a:rPr lang="en-US" sz="1600" kern="0" dirty="0" smtClean="0">
                <a:gradFill>
                  <a:gsLst>
                    <a:gs pos="0">
                      <a:srgbClr val="505151"/>
                    </a:gs>
                    <a:gs pos="74000">
                      <a:srgbClr val="505151"/>
                    </a:gs>
                  </a:gsLst>
                  <a:lin ang="5400000" scaled="1"/>
                </a:gradFill>
              </a:rPr>
            </a:br>
            <a:r>
              <a:rPr lang="en-US" sz="1600" kern="0" dirty="0" smtClean="0">
                <a:gradFill>
                  <a:gsLst>
                    <a:gs pos="0">
                      <a:srgbClr val="505151"/>
                    </a:gs>
                    <a:gs pos="74000">
                      <a:srgbClr val="505151"/>
                    </a:gs>
                  </a:gsLst>
                  <a:lin ang="5400000" scaled="1"/>
                </a:gradFill>
              </a:rPr>
              <a:t>Aug ‘13 </a:t>
            </a:r>
            <a:r>
              <a:rPr lang="en-US" sz="1600" kern="0" smtClean="0">
                <a:gradFill>
                  <a:gsLst>
                    <a:gs pos="0">
                      <a:srgbClr val="505151"/>
                    </a:gs>
                    <a:gs pos="74000">
                      <a:srgbClr val="505151"/>
                    </a:gs>
                  </a:gsLst>
                  <a:lin ang="5400000" scaled="1"/>
                </a:gradFill>
              </a:rPr>
              <a:t>– Feb ‘14</a:t>
            </a:r>
            <a:endParaRPr lang="en-US" sz="1600" kern="0" dirty="0">
              <a:gradFill>
                <a:gsLst>
                  <a:gs pos="0">
                    <a:srgbClr val="505151"/>
                  </a:gs>
                  <a:gs pos="74000">
                    <a:srgbClr val="505151"/>
                  </a:gs>
                </a:gsLst>
                <a:lin ang="5400000" scaled="1"/>
              </a:gradFill>
            </a:endParaRPr>
          </a:p>
        </p:txBody>
      </p:sp>
      <p:sp>
        <p:nvSpPr>
          <p:cNvPr id="34" name="Rectangle 33"/>
          <p:cNvSpPr/>
          <p:nvPr/>
        </p:nvSpPr>
        <p:spPr>
          <a:xfrm>
            <a:off x="9397271" y="5076737"/>
            <a:ext cx="2872199" cy="1409055"/>
          </a:xfrm>
          <a:prstGeom prst="rect">
            <a:avLst/>
          </a:prstGeom>
          <a:solidFill>
            <a:schemeClr val="bg1">
              <a:lumMod val="85000"/>
            </a:schemeClr>
          </a:solidFill>
          <a:ln w="10795" cap="flat" cmpd="sng" algn="ctr">
            <a:noFill/>
            <a:prstDash val="solid"/>
          </a:ln>
          <a:effectLst/>
        </p:spPr>
        <p:txBody>
          <a:bodyPr lIns="137160" tIns="91440" rIns="137160" bIns="91440" rtlCol="0" anchor="ctr" anchorCtr="0"/>
          <a:lstStyle/>
          <a:p>
            <a:pPr algn="ctr" defTabSz="931916">
              <a:lnSpc>
                <a:spcPct val="90000"/>
              </a:lnSpc>
              <a:spcAft>
                <a:spcPts val="1800"/>
              </a:spcAft>
              <a:defRPr/>
            </a:pPr>
            <a:r>
              <a:rPr lang="en-US" b="1" kern="0" dirty="0" smtClean="0">
                <a:gradFill>
                  <a:gsLst>
                    <a:gs pos="0">
                      <a:srgbClr val="505151"/>
                    </a:gs>
                    <a:gs pos="74000">
                      <a:srgbClr val="505151"/>
                    </a:gs>
                  </a:gsLst>
                  <a:lin ang="5400000" scaled="1"/>
                </a:gradFill>
              </a:rPr>
              <a:t>98% </a:t>
            </a:r>
            <a:r>
              <a:rPr lang="en-US" kern="0" dirty="0" err="1" smtClean="0">
                <a:gradFill>
                  <a:gsLst>
                    <a:gs pos="0">
                      <a:srgbClr val="505151"/>
                    </a:gs>
                    <a:gs pos="74000">
                      <a:srgbClr val="505151"/>
                    </a:gs>
                  </a:gsLst>
                  <a:lin ang="5400000" scaled="1"/>
                </a:gradFill>
              </a:rPr>
              <a:t>QoQ</a:t>
            </a:r>
            <a:r>
              <a:rPr lang="en-US" kern="0" dirty="0" smtClean="0">
                <a:gradFill>
                  <a:gsLst>
                    <a:gs pos="0">
                      <a:srgbClr val="505151"/>
                    </a:gs>
                    <a:gs pos="74000">
                      <a:srgbClr val="505151"/>
                    </a:gs>
                  </a:gsLst>
                  <a:lin ang="5400000" scaled="1"/>
                </a:gradFill>
              </a:rPr>
              <a:t> growth </a:t>
            </a:r>
            <a:r>
              <a:rPr lang="en-US" sz="1600" kern="0" dirty="0" smtClean="0">
                <a:gradFill>
                  <a:gsLst>
                    <a:gs pos="0">
                      <a:srgbClr val="505151"/>
                    </a:gs>
                    <a:gs pos="74000">
                      <a:srgbClr val="505151"/>
                    </a:gs>
                  </a:gsLst>
                  <a:lin ang="5400000" scaled="1"/>
                </a:gradFill>
              </a:rPr>
              <a:t/>
            </a:r>
            <a:br>
              <a:rPr lang="en-US" sz="1600" kern="0" dirty="0" smtClean="0">
                <a:gradFill>
                  <a:gsLst>
                    <a:gs pos="0">
                      <a:srgbClr val="505151"/>
                    </a:gs>
                    <a:gs pos="74000">
                      <a:srgbClr val="505151"/>
                    </a:gs>
                  </a:gsLst>
                  <a:lin ang="5400000" scaled="1"/>
                </a:gradFill>
              </a:rPr>
            </a:br>
            <a:r>
              <a:rPr lang="en-US" sz="1600" kern="0" dirty="0" smtClean="0">
                <a:gradFill>
                  <a:gsLst>
                    <a:gs pos="0">
                      <a:srgbClr val="505151"/>
                    </a:gs>
                    <a:gs pos="74000">
                      <a:srgbClr val="505151"/>
                    </a:gs>
                  </a:gsLst>
                  <a:lin ang="5400000" scaled="1"/>
                </a:gradFill>
              </a:rPr>
              <a:t>in IAP revenue</a:t>
            </a:r>
          </a:p>
        </p:txBody>
      </p:sp>
      <p:sp>
        <p:nvSpPr>
          <p:cNvPr id="2" name="Right Arrow 1"/>
          <p:cNvSpPr/>
          <p:nvPr/>
        </p:nvSpPr>
        <p:spPr>
          <a:xfrm rot="5400000">
            <a:off x="1725570" y="3402007"/>
            <a:ext cx="188551" cy="346552"/>
          </a:xfrm>
          <a:prstGeom prst="rightArrow">
            <a:avLst>
              <a:gd name="adj1" fmla="val 33051"/>
              <a:gd name="adj2"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nchorCtr="0"/>
          <a:lstStyle/>
          <a:p>
            <a:pPr algn="ctr"/>
            <a:endParaRPr lang="en-US" dirty="0" err="1" smtClean="0">
              <a:solidFill>
                <a:srgbClr val="00188F"/>
              </a:solidFill>
            </a:endParaRPr>
          </a:p>
        </p:txBody>
      </p:sp>
      <p:sp>
        <p:nvSpPr>
          <p:cNvPr id="4" name="Rectangle 3"/>
          <p:cNvSpPr/>
          <p:nvPr/>
        </p:nvSpPr>
        <p:spPr>
          <a:xfrm>
            <a:off x="396254" y="4793989"/>
            <a:ext cx="11865461" cy="32223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nchorCtr="0"/>
          <a:lstStyle/>
          <a:p>
            <a:pPr algn="ctr"/>
            <a:r>
              <a:rPr lang="en-US" sz="1600" b="1" dirty="0" smtClean="0">
                <a:solidFill>
                  <a:srgbClr val="FFFFFF">
                    <a:lumMod val="95000"/>
                  </a:srgbClr>
                </a:solidFill>
              </a:rPr>
              <a:t>Recent Highlights</a:t>
            </a:r>
          </a:p>
        </p:txBody>
      </p:sp>
      <p:sp>
        <p:nvSpPr>
          <p:cNvPr id="56" name="Right Arrow 55"/>
          <p:cNvSpPr/>
          <p:nvPr/>
        </p:nvSpPr>
        <p:spPr>
          <a:xfrm rot="5400000">
            <a:off x="4720660" y="3383348"/>
            <a:ext cx="188551" cy="346552"/>
          </a:xfrm>
          <a:prstGeom prst="rightArrow">
            <a:avLst>
              <a:gd name="adj1" fmla="val 33051"/>
              <a:gd name="adj2"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nchorCtr="0"/>
          <a:lstStyle/>
          <a:p>
            <a:pPr algn="ctr"/>
            <a:endParaRPr lang="en-US" dirty="0" err="1" smtClean="0">
              <a:solidFill>
                <a:srgbClr val="00188F"/>
              </a:solidFill>
            </a:endParaRPr>
          </a:p>
        </p:txBody>
      </p:sp>
      <p:sp>
        <p:nvSpPr>
          <p:cNvPr id="57" name="Right Arrow 56"/>
          <p:cNvSpPr/>
          <p:nvPr/>
        </p:nvSpPr>
        <p:spPr>
          <a:xfrm rot="5400000">
            <a:off x="7699180" y="3395894"/>
            <a:ext cx="188551" cy="346552"/>
          </a:xfrm>
          <a:prstGeom prst="rightArrow">
            <a:avLst>
              <a:gd name="adj1" fmla="val 33051"/>
              <a:gd name="adj2"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nchorCtr="0"/>
          <a:lstStyle/>
          <a:p>
            <a:pPr algn="ctr"/>
            <a:endParaRPr lang="en-US" dirty="0" err="1" smtClean="0">
              <a:solidFill>
                <a:srgbClr val="00188F"/>
              </a:solidFill>
            </a:endParaRPr>
          </a:p>
        </p:txBody>
      </p:sp>
      <p:sp>
        <p:nvSpPr>
          <p:cNvPr id="58" name="Right Arrow 57"/>
          <p:cNvSpPr/>
          <p:nvPr/>
        </p:nvSpPr>
        <p:spPr>
          <a:xfrm rot="5400000">
            <a:off x="10677700" y="3392770"/>
            <a:ext cx="188551" cy="346552"/>
          </a:xfrm>
          <a:prstGeom prst="rightArrow">
            <a:avLst>
              <a:gd name="adj1" fmla="val 33051"/>
              <a:gd name="adj2"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nchorCtr="0"/>
          <a:lstStyle/>
          <a:p>
            <a:pPr algn="ctr"/>
            <a:endParaRPr lang="en-US" dirty="0" err="1" smtClean="0">
              <a:solidFill>
                <a:srgbClr val="00188F"/>
              </a:solidFill>
            </a:endParaRPr>
          </a:p>
        </p:txBody>
      </p:sp>
      <p:grpSp>
        <p:nvGrpSpPr>
          <p:cNvPr id="87" name="Group 86"/>
          <p:cNvGrpSpPr/>
          <p:nvPr/>
        </p:nvGrpSpPr>
        <p:grpSpPr>
          <a:xfrm>
            <a:off x="525263" y="5425342"/>
            <a:ext cx="2606055" cy="1008828"/>
            <a:chOff x="586058" y="4135450"/>
            <a:chExt cx="2606055" cy="1008828"/>
          </a:xfrm>
        </p:grpSpPr>
        <p:pic>
          <p:nvPicPr>
            <p:cNvPr id="88" name="Picture 87"/>
            <p:cNvPicPr>
              <a:picLocks noChangeAspect="1"/>
            </p:cNvPicPr>
            <p:nvPr/>
          </p:nvPicPr>
          <p:blipFill rotWithShape="1">
            <a:blip r:embed="rId3">
              <a:extLst>
                <a:ext uri="{28A0092B-C50C-407E-A947-70E740481C1C}">
                  <a14:useLocalDpi xmlns:a14="http://schemas.microsoft.com/office/drawing/2010/main"/>
                </a:ext>
              </a:extLst>
            </a:blip>
            <a:srcRect t="2024"/>
            <a:stretch/>
          </p:blipFill>
          <p:spPr>
            <a:xfrm>
              <a:off x="586058" y="4135450"/>
              <a:ext cx="481342" cy="483294"/>
            </a:xfrm>
            <a:prstGeom prst="rect">
              <a:avLst/>
            </a:prstGeom>
            <a:ln>
              <a:noFill/>
            </a:ln>
          </p:spPr>
        </p:pic>
        <p:pic>
          <p:nvPicPr>
            <p:cNvPr id="89" name="Picture 8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8920" y="4135450"/>
              <a:ext cx="481342" cy="481237"/>
            </a:xfrm>
            <a:prstGeom prst="rect">
              <a:avLst/>
            </a:prstGeom>
            <a:ln>
              <a:noFill/>
            </a:ln>
          </p:spPr>
        </p:pic>
        <p:pic>
          <p:nvPicPr>
            <p:cNvPr id="90" name="Picture 8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345" y="4661657"/>
              <a:ext cx="480768" cy="482621"/>
            </a:xfrm>
            <a:prstGeom prst="rect">
              <a:avLst/>
            </a:prstGeom>
            <a:ln>
              <a:noFill/>
            </a:ln>
          </p:spPr>
        </p:pic>
        <p:pic>
          <p:nvPicPr>
            <p:cNvPr id="91" name="Picture 9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3658" y="4135787"/>
              <a:ext cx="492401" cy="482621"/>
            </a:xfrm>
            <a:prstGeom prst="rect">
              <a:avLst/>
            </a:prstGeom>
            <a:ln>
              <a:noFill/>
            </a:ln>
          </p:spPr>
        </p:pic>
        <p:pic>
          <p:nvPicPr>
            <p:cNvPr id="92" name="Picture 9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8694" y="4651800"/>
              <a:ext cx="480721" cy="482621"/>
            </a:xfrm>
            <a:prstGeom prst="rect">
              <a:avLst/>
            </a:prstGeom>
            <a:ln>
              <a:noFill/>
            </a:ln>
          </p:spPr>
        </p:pic>
        <p:pic>
          <p:nvPicPr>
            <p:cNvPr id="93" name="Picture 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3424" y="4135450"/>
              <a:ext cx="482621" cy="482621"/>
            </a:xfrm>
            <a:prstGeom prst="rect">
              <a:avLst/>
            </a:prstGeom>
            <a:ln>
              <a:noFill/>
            </a:ln>
          </p:spPr>
        </p:pic>
        <p:pic>
          <p:nvPicPr>
            <p:cNvPr id="94" name="Picture 9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270" y="4651801"/>
              <a:ext cx="482621" cy="482621"/>
            </a:xfrm>
            <a:prstGeom prst="rect">
              <a:avLst/>
            </a:prstGeom>
            <a:ln>
              <a:noFill/>
            </a:ln>
          </p:spPr>
        </p:pic>
        <p:pic>
          <p:nvPicPr>
            <p:cNvPr id="95" name="Picture 9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0370" y="4135450"/>
              <a:ext cx="482422" cy="482422"/>
            </a:xfrm>
            <a:prstGeom prst="rect">
              <a:avLst/>
            </a:prstGeom>
          </p:spPr>
        </p:pic>
        <p:pic>
          <p:nvPicPr>
            <p:cNvPr id="96" name="Picture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3658" y="4661657"/>
              <a:ext cx="481237" cy="481237"/>
            </a:xfrm>
            <a:prstGeom prst="rect">
              <a:avLst/>
            </a:prstGeom>
          </p:spPr>
        </p:pic>
        <p:pic>
          <p:nvPicPr>
            <p:cNvPr id="97" name="Picture 2" descr="\\raven.disid.disney.com\dcube_public\Documents\Project Overview\Star Wars Assault Team\Microsoft - Win8 and WP8 - Star Wars CCG\Submissions\Win8\icon 270x27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7069" y="4651800"/>
              <a:ext cx="485044" cy="4850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7241326"/>
      </p:ext>
    </p:extLst>
  </p:cSld>
  <p:clrMapOvr>
    <a:masterClrMapping/>
  </p:clrMapOvr>
  <mc:AlternateContent xmlns:mc="http://schemas.openxmlformats.org/markup-compatibility/2006" xmlns:p14="http://schemas.microsoft.com/office/powerpoint/2010/main">
    <mc:Choice Requires="p14">
      <p:transition spd="med" p14:dur="6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599"/>
                                          </p:stCondLst>
                                        </p:cTn>
                                        <p:tgtEl>
                                          <p:spTgt spid="7"/>
                                        </p:tgtEl>
                                        <p:attrNameLst>
                                          <p:attrName>style.visibility</p:attrName>
                                        </p:attrNameLst>
                                      </p:cBhvr>
                                      <p:to>
                                        <p:strVal val="visible"/>
                                      </p:to>
                                    </p:set>
                                  </p:childTnLst>
                                </p:cTn>
                              </p:par>
                              <p:par>
                                <p:cTn id="7" presetID="10"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600"/>
                                        <p:tgtEl>
                                          <p:spTgt spid="7"/>
                                        </p:tgtEl>
                                      </p:cBhvr>
                                    </p:animEffect>
                                  </p:childTnLst>
                                </p:cTn>
                              </p:par>
                              <p:par>
                                <p:cTn id="10" presetID="35" presetClass="path" presetSubtype="0" decel="100000" fill="hold" grpId="2" nodeType="withEffect">
                                  <p:stCondLst>
                                    <p:cond delay="0"/>
                                  </p:stCondLst>
                                  <p:childTnLst>
                                    <p:animMotion origin="layout" path="M 0.07085 -3.58602E-7 L -4.93235E-6 -3.58602E-7 " pathEditMode="relative" rAng="0" ptsTypes="AA">
                                      <p:cBhvr>
                                        <p:cTn id="11" dur="600" fill="hold"/>
                                        <p:tgtEl>
                                          <p:spTgt spid="7"/>
                                        </p:tgtEl>
                                        <p:attrNameLst>
                                          <p:attrName>ppt_x</p:attrName>
                                          <p:attrName>ppt_y</p:attrName>
                                        </p:attrNameLst>
                                      </p:cBhvr>
                                      <p:rCtr x="-3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Windows Phone Dev Center - Google Chrome"/>
          <p:cNvPicPr>
            <a:picLocks noChangeAspect="1"/>
          </p:cNvPicPr>
          <p:nvPr/>
        </p:nvPicPr>
        <p:blipFill rotWithShape="1">
          <a:blip r:embed="rId10" cstate="print">
            <a:extLst>
              <a:ext uri="{28A0092B-C50C-407E-A947-70E740481C1C}">
                <a14:useLocalDpi xmlns:a14="http://schemas.microsoft.com/office/drawing/2010/main" val="0"/>
              </a:ext>
            </a:extLst>
          </a:blip>
          <a:srcRect b="-2631"/>
          <a:stretch/>
        </p:blipFill>
        <p:spPr>
          <a:xfrm>
            <a:off x="1801324" y="68262"/>
            <a:ext cx="8367525" cy="1010320"/>
          </a:xfrm>
          <a:prstGeom prst="rect">
            <a:avLst/>
          </a:prstGeom>
        </p:spPr>
      </p:pic>
      <p:pic>
        <p:nvPicPr>
          <p:cNvPr id="48" name="Picture 47"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1129" y="897048"/>
            <a:ext cx="1710011" cy="2798201"/>
          </a:xfrm>
          <a:prstGeom prst="rect">
            <a:avLst/>
          </a:prstGeom>
        </p:spPr>
      </p:pic>
      <p:sp>
        <p:nvSpPr>
          <p:cNvPr id="49" name="Content"/>
          <p:cNvSpPr txBox="1"/>
          <p:nvPr>
            <p:custDataLst>
              <p:custData r:id="rId1"/>
            </p:custDataLst>
          </p:nvPr>
        </p:nvSpPr>
        <p:spPr>
          <a:xfrm>
            <a:off x="2311181" y="2384285"/>
            <a:ext cx="549659" cy="239220"/>
          </a:xfrm>
          <a:prstGeom prst="rect">
            <a:avLst/>
          </a:prstGeom>
          <a:solidFill>
            <a:schemeClr val="bg1"/>
          </a:solidFill>
        </p:spPr>
        <p:txBody>
          <a:bodyPr wrap="none" lIns="93260" tIns="18652" rIns="93260" bIns="27978" rtlCol="0" anchor="ctr" anchorCtr="0">
            <a:spAutoFit/>
          </a:bodyPr>
          <a:lstStyle/>
          <a:p>
            <a:r>
              <a:rPr lang="en-US" sz="1224" dirty="0">
                <a:solidFill>
                  <a:srgbClr val="FFFFFF">
                    <a:lumMod val="75000"/>
                  </a:srgbClr>
                </a:solidFill>
                <a:ea typeface="Segoe UI" pitchFamily="34" charset="0"/>
                <a:cs typeface="Segoe UI" pitchFamily="34" charset="0"/>
              </a:rPr>
              <a:t>Apps</a:t>
            </a:r>
          </a:p>
        </p:txBody>
      </p:sp>
      <p:pic>
        <p:nvPicPr>
          <p:cNvPr id="52" name="Picture 51"/>
          <p:cNvPicPr>
            <a:picLocks noChangeAspect="1"/>
          </p:cNvPicPr>
          <p:nvPr/>
        </p:nvPicPr>
        <p:blipFill>
          <a:blip r:embed="rId12"/>
          <a:stretch>
            <a:fillRect/>
          </a:stretch>
        </p:blipFill>
        <p:spPr>
          <a:xfrm>
            <a:off x="4080303" y="3864943"/>
            <a:ext cx="2569013" cy="1839589"/>
          </a:xfrm>
          <a:prstGeom prst="rect">
            <a:avLst/>
          </a:prstGeom>
        </p:spPr>
      </p:pic>
      <p:pic>
        <p:nvPicPr>
          <p:cNvPr id="53" name="Picture 52"/>
          <p:cNvPicPr>
            <a:picLocks noChangeAspect="1"/>
          </p:cNvPicPr>
          <p:nvPr/>
        </p:nvPicPr>
        <p:blipFill>
          <a:blip r:embed="rId13"/>
          <a:stretch>
            <a:fillRect/>
          </a:stretch>
        </p:blipFill>
        <p:spPr>
          <a:xfrm>
            <a:off x="4063605" y="2296425"/>
            <a:ext cx="1709252" cy="1372785"/>
          </a:xfrm>
          <a:prstGeom prst="rect">
            <a:avLst/>
          </a:prstGeom>
        </p:spPr>
      </p:pic>
      <p:pic>
        <p:nvPicPr>
          <p:cNvPr id="54" name="Picture 53"/>
          <p:cNvPicPr>
            <a:picLocks noChangeAspect="1"/>
          </p:cNvPicPr>
          <p:nvPr/>
        </p:nvPicPr>
        <p:blipFill>
          <a:blip r:embed="rId14"/>
          <a:stretch>
            <a:fillRect/>
          </a:stretch>
        </p:blipFill>
        <p:spPr>
          <a:xfrm>
            <a:off x="5772856" y="2552104"/>
            <a:ext cx="1762831" cy="1104424"/>
          </a:xfrm>
          <a:prstGeom prst="rect">
            <a:avLst/>
          </a:prstGeom>
        </p:spPr>
      </p:pic>
      <p:pic>
        <p:nvPicPr>
          <p:cNvPr id="56" name="Picture 55"/>
          <p:cNvPicPr>
            <a:picLocks noChangeAspect="1"/>
          </p:cNvPicPr>
          <p:nvPr/>
        </p:nvPicPr>
        <p:blipFill rotWithShape="1">
          <a:blip r:embed="rId15"/>
          <a:srcRect b="7527"/>
          <a:stretch/>
        </p:blipFill>
        <p:spPr>
          <a:xfrm>
            <a:off x="6695180" y="3883820"/>
            <a:ext cx="3293018" cy="2100645"/>
          </a:xfrm>
          <a:prstGeom prst="rect">
            <a:avLst/>
          </a:prstGeom>
        </p:spPr>
      </p:pic>
      <p:pic>
        <p:nvPicPr>
          <p:cNvPr id="87" name="Picture 86"/>
          <p:cNvPicPr>
            <a:picLocks noChangeAspect="1"/>
          </p:cNvPicPr>
          <p:nvPr/>
        </p:nvPicPr>
        <p:blipFill rotWithShape="1">
          <a:blip r:embed="rId16"/>
          <a:srcRect b="21884"/>
          <a:stretch/>
        </p:blipFill>
        <p:spPr>
          <a:xfrm>
            <a:off x="7606462" y="2249003"/>
            <a:ext cx="2291715" cy="914332"/>
          </a:xfrm>
          <a:prstGeom prst="rect">
            <a:avLst/>
          </a:prstGeom>
        </p:spPr>
      </p:pic>
      <p:sp>
        <p:nvSpPr>
          <p:cNvPr id="82" name="Content"/>
          <p:cNvSpPr txBox="1"/>
          <p:nvPr>
            <p:custDataLst>
              <p:custData r:id="rId2"/>
            </p:custDataLst>
          </p:nvPr>
        </p:nvSpPr>
        <p:spPr>
          <a:xfrm>
            <a:off x="4042513" y="955388"/>
            <a:ext cx="5385736" cy="367268"/>
          </a:xfrm>
          <a:prstGeom prst="rect">
            <a:avLst/>
          </a:prstGeom>
          <a:solidFill>
            <a:schemeClr val="bg1"/>
          </a:solidFill>
        </p:spPr>
        <p:txBody>
          <a:bodyPr wrap="none" lIns="93260" tIns="18652" rIns="93260" bIns="27978" rtlCol="0" anchor="ctr" anchorCtr="0">
            <a:spAutoFit/>
          </a:bodyPr>
          <a:lstStyle/>
          <a:p>
            <a:r>
              <a:rPr lang="en-US" sz="2040" dirty="0">
                <a:solidFill>
                  <a:srgbClr val="404040"/>
                </a:solidFill>
                <a:latin typeface="Segoe UI Light" panose="020B0502040204020203" pitchFamily="34" charset="0"/>
                <a:ea typeface="Segoe UI" pitchFamily="34" charset="0"/>
                <a:cs typeface="Segoe UI Light" panose="020B0502040204020203" pitchFamily="34" charset="0"/>
              </a:rPr>
              <a:t>AE 3D Moto – The Lost City [Campaign Name]</a:t>
            </a:r>
            <a:endParaRPr lang="en-US" sz="1071" dirty="0">
              <a:solidFill>
                <a:srgbClr val="404040"/>
              </a:solidFill>
              <a:latin typeface="Segoe UI Light" panose="020B0502040204020203" pitchFamily="34" charset="0"/>
              <a:ea typeface="Segoe UI" pitchFamily="34" charset="0"/>
              <a:cs typeface="Segoe UI Light" panose="020B0502040204020203" pitchFamily="34" charset="0"/>
            </a:endParaRPr>
          </a:p>
        </p:txBody>
      </p:sp>
      <p:sp>
        <p:nvSpPr>
          <p:cNvPr id="88" name="Content"/>
          <p:cNvSpPr txBox="1"/>
          <p:nvPr>
            <p:custDataLst>
              <p:custData r:id="rId3"/>
            </p:custDataLst>
          </p:nvPr>
        </p:nvSpPr>
        <p:spPr>
          <a:xfrm>
            <a:off x="4022271" y="1437963"/>
            <a:ext cx="5696976" cy="239220"/>
          </a:xfrm>
          <a:prstGeom prst="rect">
            <a:avLst/>
          </a:prstGeom>
          <a:solidFill>
            <a:schemeClr val="bg1"/>
          </a:solidFill>
        </p:spPr>
        <p:txBody>
          <a:bodyPr wrap="square" lIns="93260" tIns="18652" rIns="93260" bIns="27978" rtlCol="0" anchor="ctr" anchorCtr="0">
            <a:spAutoFit/>
          </a:bodyPr>
          <a:lstStyle/>
          <a:p>
            <a:r>
              <a:rPr lang="en-US" sz="1224" dirty="0">
                <a:solidFill>
                  <a:srgbClr val="404040"/>
                </a:solidFill>
                <a:latin typeface="Segoe UI Light" panose="020B0502040204020203" pitchFamily="34" charset="0"/>
                <a:cs typeface="Segoe UI Light" panose="020B0502040204020203" pitchFamily="34" charset="0"/>
              </a:rPr>
              <a:t>Detailed stats to help you get the most out of your ad dollars.</a:t>
            </a:r>
            <a:endParaRPr lang="en-US" sz="1071" dirty="0">
              <a:solidFill>
                <a:srgbClr val="404040"/>
              </a:solidFill>
              <a:ea typeface="Segoe UI" pitchFamily="34" charset="0"/>
              <a:cs typeface="Segoe UI" pitchFamily="34" charset="0"/>
            </a:endParaRPr>
          </a:p>
        </p:txBody>
      </p:sp>
      <p:sp>
        <p:nvSpPr>
          <p:cNvPr id="45" name="Content"/>
          <p:cNvSpPr txBox="1"/>
          <p:nvPr>
            <p:custDataLst>
              <p:custData r:id="rId4"/>
            </p:custDataLst>
          </p:nvPr>
        </p:nvSpPr>
        <p:spPr>
          <a:xfrm>
            <a:off x="4022271" y="3761455"/>
            <a:ext cx="1943386" cy="271201"/>
          </a:xfrm>
          <a:prstGeom prst="rect">
            <a:avLst/>
          </a:prstGeom>
          <a:solidFill>
            <a:schemeClr val="bg1"/>
          </a:solidFill>
        </p:spPr>
        <p:txBody>
          <a:bodyPr wrap="square" lIns="93260" tIns="18652" rIns="93260" bIns="27978" rtlCol="0" anchor="ctr" anchorCtr="0">
            <a:spAutoFit/>
          </a:bodyPr>
          <a:lstStyle/>
          <a:p>
            <a:r>
              <a:rPr lang="en-US" sz="1428" dirty="0">
                <a:solidFill>
                  <a:srgbClr val="404040"/>
                </a:solidFill>
                <a:latin typeface="Segoe UI Light" panose="020B0502040204020203" pitchFamily="34" charset="0"/>
                <a:ea typeface="Segoe UI" pitchFamily="34" charset="0"/>
                <a:cs typeface="Segoe UI Light" panose="020B0502040204020203" pitchFamily="34" charset="0"/>
              </a:rPr>
              <a:t>This month’s budget</a:t>
            </a:r>
            <a:endParaRPr lang="en-US" sz="1122" dirty="0">
              <a:solidFill>
                <a:srgbClr val="404040"/>
              </a:solidFill>
              <a:ea typeface="Segoe UI" pitchFamily="34" charset="0"/>
              <a:cs typeface="Segoe UI" pitchFamily="34" charset="0"/>
            </a:endParaRPr>
          </a:p>
        </p:txBody>
      </p:sp>
      <p:sp>
        <p:nvSpPr>
          <p:cNvPr id="55" name="Content"/>
          <p:cNvSpPr txBox="1"/>
          <p:nvPr>
            <p:custDataLst>
              <p:custData r:id="rId5"/>
            </p:custDataLst>
          </p:nvPr>
        </p:nvSpPr>
        <p:spPr>
          <a:xfrm>
            <a:off x="6687150" y="3761455"/>
            <a:ext cx="2124890" cy="271201"/>
          </a:xfrm>
          <a:prstGeom prst="rect">
            <a:avLst/>
          </a:prstGeom>
          <a:solidFill>
            <a:schemeClr val="bg1"/>
          </a:solidFill>
        </p:spPr>
        <p:txBody>
          <a:bodyPr wrap="square" lIns="93260" tIns="18652" rIns="93260" bIns="27978" rtlCol="0" anchor="ctr" anchorCtr="0">
            <a:spAutoFit/>
          </a:bodyPr>
          <a:lstStyle/>
          <a:p>
            <a:r>
              <a:rPr lang="en-US" sz="1428" dirty="0">
                <a:solidFill>
                  <a:srgbClr val="404040"/>
                </a:solidFill>
                <a:latin typeface="Segoe UI Light" panose="020B0502040204020203" pitchFamily="34" charset="0"/>
                <a:ea typeface="Segoe UI" pitchFamily="34" charset="0"/>
                <a:cs typeface="Segoe UI Light" panose="020B0502040204020203" pitchFamily="34" charset="0"/>
              </a:rPr>
              <a:t>Change monthly budget</a:t>
            </a:r>
            <a:endParaRPr lang="en-US" sz="1122" dirty="0">
              <a:solidFill>
                <a:srgbClr val="404040"/>
              </a:solidFill>
              <a:ea typeface="Segoe UI" pitchFamily="34" charset="0"/>
              <a:cs typeface="Segoe UI" pitchFamily="34" charset="0"/>
            </a:endParaRPr>
          </a:p>
        </p:txBody>
      </p:sp>
      <p:sp>
        <p:nvSpPr>
          <p:cNvPr id="89" name="Content"/>
          <p:cNvSpPr txBox="1"/>
          <p:nvPr>
            <p:custDataLst>
              <p:custData r:id="rId6"/>
            </p:custDataLst>
          </p:nvPr>
        </p:nvSpPr>
        <p:spPr>
          <a:xfrm>
            <a:off x="3931518" y="1939975"/>
            <a:ext cx="2124890" cy="271201"/>
          </a:xfrm>
          <a:prstGeom prst="rect">
            <a:avLst/>
          </a:prstGeom>
          <a:solidFill>
            <a:schemeClr val="bg1"/>
          </a:solidFill>
        </p:spPr>
        <p:txBody>
          <a:bodyPr wrap="square" lIns="93260" tIns="18652" rIns="93260" bIns="27978" rtlCol="0" anchor="ctr" anchorCtr="0">
            <a:spAutoFit/>
          </a:bodyPr>
          <a:lstStyle/>
          <a:p>
            <a:r>
              <a:rPr lang="en-US" sz="1428" dirty="0">
                <a:solidFill>
                  <a:srgbClr val="404040"/>
                </a:solidFill>
                <a:latin typeface="Segoe UI Light" panose="020B0502040204020203" pitchFamily="34" charset="0"/>
                <a:ea typeface="Segoe UI" pitchFamily="34" charset="0"/>
                <a:cs typeface="Segoe UI Light" panose="020B0502040204020203" pitchFamily="34" charset="0"/>
              </a:rPr>
              <a:t>Campaign Report</a:t>
            </a:r>
            <a:endParaRPr lang="en-US" sz="1122" dirty="0">
              <a:solidFill>
                <a:srgbClr val="404040"/>
              </a:solidFill>
              <a:ea typeface="Segoe UI" pitchFamily="34" charset="0"/>
              <a:cs typeface="Segoe UI" pitchFamily="34" charset="0"/>
            </a:endParaRPr>
          </a:p>
        </p:txBody>
      </p:sp>
      <p:sp>
        <p:nvSpPr>
          <p:cNvPr id="90" name="Content"/>
          <p:cNvSpPr txBox="1"/>
          <p:nvPr>
            <p:custDataLst>
              <p:custData r:id="rId7"/>
            </p:custDataLst>
          </p:nvPr>
        </p:nvSpPr>
        <p:spPr>
          <a:xfrm>
            <a:off x="7547728" y="1939975"/>
            <a:ext cx="2124890" cy="271201"/>
          </a:xfrm>
          <a:prstGeom prst="rect">
            <a:avLst/>
          </a:prstGeom>
          <a:solidFill>
            <a:schemeClr val="bg1"/>
          </a:solidFill>
        </p:spPr>
        <p:txBody>
          <a:bodyPr wrap="square" lIns="93260" tIns="18652" rIns="93260" bIns="27978" rtlCol="0" anchor="ctr" anchorCtr="0">
            <a:spAutoFit/>
          </a:bodyPr>
          <a:lstStyle/>
          <a:p>
            <a:r>
              <a:rPr lang="en-US" sz="1428" dirty="0">
                <a:solidFill>
                  <a:srgbClr val="404040"/>
                </a:solidFill>
                <a:latin typeface="Segoe UI Light" panose="020B0502040204020203" pitchFamily="34" charset="0"/>
                <a:ea typeface="Segoe UI" pitchFamily="34" charset="0"/>
                <a:cs typeface="Segoe UI Light" panose="020B0502040204020203" pitchFamily="34" charset="0"/>
              </a:rPr>
              <a:t>Banner Preview</a:t>
            </a:r>
            <a:endParaRPr lang="en-US" sz="1122" dirty="0">
              <a:solidFill>
                <a:srgbClr val="404040"/>
              </a:solidFill>
              <a:ea typeface="Segoe UI" pitchFamily="34" charset="0"/>
              <a:cs typeface="Segoe UI" pitchFamily="34" charset="0"/>
            </a:endParaRPr>
          </a:p>
        </p:txBody>
      </p:sp>
      <p:sp>
        <p:nvSpPr>
          <p:cNvPr id="92" name="TextBox 91"/>
          <p:cNvSpPr txBox="1"/>
          <p:nvPr/>
        </p:nvSpPr>
        <p:spPr>
          <a:xfrm>
            <a:off x="9331788" y="6134891"/>
            <a:ext cx="633582" cy="270285"/>
          </a:xfrm>
          <a:prstGeom prst="rect">
            <a:avLst/>
          </a:prstGeom>
          <a:solidFill>
            <a:srgbClr val="404040"/>
          </a:solidFill>
        </p:spPr>
        <p:txBody>
          <a:bodyPr wrap="square" rtlCol="0" anchor="ctr" anchorCtr="1">
            <a:spAutoFit/>
          </a:bodyPr>
          <a:lstStyle/>
          <a:p>
            <a:r>
              <a:rPr lang="en-US" sz="1122" dirty="0">
                <a:solidFill>
                  <a:srgbClr val="FFFFFF"/>
                </a:solidFill>
              </a:rPr>
              <a:t>Delete</a:t>
            </a:r>
          </a:p>
        </p:txBody>
      </p:sp>
      <p:sp>
        <p:nvSpPr>
          <p:cNvPr id="93" name="TextBox 92"/>
          <p:cNvSpPr txBox="1"/>
          <p:nvPr/>
        </p:nvSpPr>
        <p:spPr>
          <a:xfrm>
            <a:off x="8482996" y="6134891"/>
            <a:ext cx="633582" cy="270285"/>
          </a:xfrm>
          <a:prstGeom prst="rect">
            <a:avLst/>
          </a:prstGeom>
          <a:solidFill>
            <a:srgbClr val="404040"/>
          </a:solidFill>
        </p:spPr>
        <p:txBody>
          <a:bodyPr wrap="square" rtlCol="0" anchor="ctr" anchorCtr="1">
            <a:spAutoFit/>
          </a:bodyPr>
          <a:lstStyle/>
          <a:p>
            <a:r>
              <a:rPr lang="en-US" sz="1122" dirty="0">
                <a:solidFill>
                  <a:srgbClr val="FFFFFF"/>
                </a:solidFill>
              </a:rPr>
              <a:t>Save</a:t>
            </a:r>
          </a:p>
        </p:txBody>
      </p:sp>
      <p:sp>
        <p:nvSpPr>
          <p:cNvPr id="50" name="Content"/>
          <p:cNvSpPr txBox="1"/>
          <p:nvPr>
            <p:custDataLst>
              <p:custData r:id="rId8"/>
            </p:custDataLst>
          </p:nvPr>
        </p:nvSpPr>
        <p:spPr>
          <a:xfrm>
            <a:off x="2075336" y="3265976"/>
            <a:ext cx="1172562" cy="623491"/>
          </a:xfrm>
          <a:prstGeom prst="rect">
            <a:avLst/>
          </a:prstGeom>
          <a:solidFill>
            <a:schemeClr val="bg1"/>
          </a:solidFill>
        </p:spPr>
        <p:txBody>
          <a:bodyPr wrap="none" lIns="93260" tIns="18652" rIns="93260" bIns="27978" rtlCol="0" anchor="ctr" anchorCtr="0">
            <a:spAutoFit/>
          </a:bodyPr>
          <a:lstStyle/>
          <a:p>
            <a:pPr algn="ctr"/>
            <a:r>
              <a:rPr lang="en-US" sz="1224" b="1" dirty="0">
                <a:solidFill>
                  <a:srgbClr val="404040"/>
                </a:solidFill>
                <a:latin typeface="Segoe UI Light" panose="020B0502040204020203" pitchFamily="34" charset="0"/>
                <a:ea typeface="Segoe UI" pitchFamily="34" charset="0"/>
                <a:cs typeface="Segoe UI Light" panose="020B0502040204020203" pitchFamily="34" charset="0"/>
              </a:rPr>
              <a:t>Ad Campaigns</a:t>
            </a:r>
          </a:p>
          <a:p>
            <a:pPr algn="ctr"/>
            <a:endParaRPr lang="en-US" sz="1224" b="1" dirty="0">
              <a:solidFill>
                <a:srgbClr val="404040"/>
              </a:solidFill>
              <a:latin typeface="Segoe UI Light" panose="020B0502040204020203" pitchFamily="34" charset="0"/>
              <a:ea typeface="Segoe UI" pitchFamily="34" charset="0"/>
              <a:cs typeface="Segoe UI Light" panose="020B0502040204020203" pitchFamily="34" charset="0"/>
            </a:endParaRPr>
          </a:p>
          <a:p>
            <a:pPr algn="ctr"/>
            <a:r>
              <a:rPr lang="en-US" sz="1224" dirty="0">
                <a:solidFill>
                  <a:srgbClr val="404040"/>
                </a:solidFill>
                <a:latin typeface="Segoe UI Light" panose="020B0502040204020203" pitchFamily="34" charset="0"/>
                <a:ea typeface="Segoe UI" pitchFamily="34" charset="0"/>
                <a:cs typeface="Segoe UI Light" panose="020B0502040204020203" pitchFamily="34" charset="0"/>
              </a:rPr>
              <a:t>Accounts</a:t>
            </a:r>
            <a:endParaRPr lang="en-US" sz="1071" dirty="0">
              <a:solidFill>
                <a:srgbClr val="404040"/>
              </a:solidFill>
              <a:latin typeface="Segoe UI Light" panose="020B0502040204020203" pitchFamily="34" charset="0"/>
              <a:ea typeface="Segoe UI" pitchFamily="34" charset="0"/>
              <a:cs typeface="Segoe UI Light" panose="020B0502040204020203" pitchFamily="34" charset="0"/>
            </a:endParaRPr>
          </a:p>
        </p:txBody>
      </p:sp>
    </p:spTree>
    <p:extLst>
      <p:ext uri="{BB962C8B-B14F-4D97-AF65-F5344CB8AC3E}">
        <p14:creationId xmlns:p14="http://schemas.microsoft.com/office/powerpoint/2010/main" val="383321072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Replying to reviews</a:t>
            </a:r>
            <a:endParaRPr lang="en-US" dirty="0"/>
          </a:p>
        </p:txBody>
      </p:sp>
    </p:spTree>
    <p:extLst>
      <p:ext uri="{BB962C8B-B14F-4D97-AF65-F5344CB8AC3E}">
        <p14:creationId xmlns:p14="http://schemas.microsoft.com/office/powerpoint/2010/main" val="145609125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9652" y="2782957"/>
            <a:ext cx="961747" cy="252580"/>
          </a:xfrm>
          <a:prstGeom prst="rect">
            <a:avLst/>
          </a:prstGeom>
        </p:spPr>
      </p:pic>
      <p:sp>
        <p:nvSpPr>
          <p:cNvPr id="4" name="TextBox 3"/>
          <p:cNvSpPr txBox="1"/>
          <p:nvPr/>
        </p:nvSpPr>
        <p:spPr>
          <a:xfrm>
            <a:off x="322552" y="3035537"/>
            <a:ext cx="740943" cy="382308"/>
          </a:xfrm>
          <a:prstGeom prst="rect">
            <a:avLst/>
          </a:prstGeom>
          <a:noFill/>
        </p:spPr>
        <p:txBody>
          <a:bodyPr wrap="none" rtlCol="0">
            <a:spAutoFit/>
          </a:bodyPr>
          <a:lstStyle/>
          <a:p>
            <a:r>
              <a:rPr lang="en-US" sz="918" dirty="0">
                <a:solidFill>
                  <a:srgbClr val="616161"/>
                </a:solidFill>
              </a:rPr>
              <a:t>Justin</a:t>
            </a:r>
          </a:p>
          <a:p>
            <a:r>
              <a:rPr lang="en-US" sz="918" dirty="0">
                <a:solidFill>
                  <a:srgbClr val="616161"/>
                </a:solidFill>
              </a:rPr>
              <a:t>5/23/2013</a:t>
            </a:r>
          </a:p>
        </p:txBody>
      </p:sp>
      <p:sp>
        <p:nvSpPr>
          <p:cNvPr id="5" name="TextBox 4"/>
          <p:cNvSpPr txBox="1"/>
          <p:nvPr/>
        </p:nvSpPr>
        <p:spPr>
          <a:xfrm>
            <a:off x="1628180" y="2813685"/>
            <a:ext cx="5529005" cy="414353"/>
          </a:xfrm>
          <a:prstGeom prst="rect">
            <a:avLst/>
          </a:prstGeom>
          <a:noFill/>
        </p:spPr>
        <p:txBody>
          <a:bodyPr wrap="square" rtlCol="0">
            <a:spAutoFit/>
          </a:bodyPr>
          <a:lstStyle/>
          <a:p>
            <a:r>
              <a:rPr lang="en-US" sz="1020" dirty="0">
                <a:solidFill>
                  <a:srgbClr val="404040"/>
                </a:solidFill>
                <a:cs typeface="Segoe UI" panose="020B0502040204020203" pitchFamily="34" charset="0"/>
              </a:rPr>
              <a:t>It’s fun, but can take a little time to get used to.  My only complaint is that the songs in the game are low quality midis.  Would be great to get better music to go with the game play!</a:t>
            </a:r>
          </a:p>
        </p:txBody>
      </p:sp>
      <p:sp>
        <p:nvSpPr>
          <p:cNvPr id="6" name="TextBox 5"/>
          <p:cNvSpPr txBox="1"/>
          <p:nvPr/>
        </p:nvSpPr>
        <p:spPr>
          <a:xfrm>
            <a:off x="6654938" y="4097265"/>
            <a:ext cx="541484" cy="286306"/>
          </a:xfrm>
          <a:prstGeom prst="rect">
            <a:avLst/>
          </a:prstGeom>
          <a:noFill/>
        </p:spPr>
        <p:txBody>
          <a:bodyPr wrap="none" rtlCol="0">
            <a:spAutoFit/>
          </a:bodyPr>
          <a:lstStyle/>
          <a:p>
            <a:r>
              <a:rPr lang="en-US" sz="1224" dirty="0">
                <a:solidFill>
                  <a:srgbClr val="7030A0"/>
                </a:solidFill>
              </a:rPr>
              <a:t>Send</a:t>
            </a:r>
          </a:p>
        </p:txBody>
      </p:sp>
      <p:sp>
        <p:nvSpPr>
          <p:cNvPr id="8" name="TextBox 7"/>
          <p:cNvSpPr txBox="1"/>
          <p:nvPr/>
        </p:nvSpPr>
        <p:spPr>
          <a:xfrm>
            <a:off x="322552" y="4713588"/>
            <a:ext cx="740943" cy="382308"/>
          </a:xfrm>
          <a:prstGeom prst="rect">
            <a:avLst/>
          </a:prstGeom>
          <a:noFill/>
        </p:spPr>
        <p:txBody>
          <a:bodyPr wrap="none" rtlCol="0">
            <a:spAutoFit/>
          </a:bodyPr>
          <a:lstStyle/>
          <a:p>
            <a:r>
              <a:rPr lang="en-US" sz="918" dirty="0">
                <a:solidFill>
                  <a:srgbClr val="616161"/>
                </a:solidFill>
              </a:rPr>
              <a:t>Lara</a:t>
            </a:r>
          </a:p>
          <a:p>
            <a:r>
              <a:rPr lang="en-US" sz="918" dirty="0">
                <a:solidFill>
                  <a:srgbClr val="616161"/>
                </a:solidFill>
              </a:rPr>
              <a:t>5/22/2013</a:t>
            </a:r>
          </a:p>
        </p:txBody>
      </p:sp>
      <p:sp>
        <p:nvSpPr>
          <p:cNvPr id="9" name="TextBox 8"/>
          <p:cNvSpPr txBox="1"/>
          <p:nvPr/>
        </p:nvSpPr>
        <p:spPr>
          <a:xfrm>
            <a:off x="1628180" y="4491736"/>
            <a:ext cx="5529005" cy="254262"/>
          </a:xfrm>
          <a:prstGeom prst="rect">
            <a:avLst/>
          </a:prstGeom>
          <a:noFill/>
        </p:spPr>
        <p:txBody>
          <a:bodyPr wrap="square" rtlCol="0">
            <a:spAutoFit/>
          </a:bodyPr>
          <a:lstStyle/>
          <a:p>
            <a:r>
              <a:rPr lang="en-US" sz="1020" dirty="0">
                <a:solidFill>
                  <a:srgbClr val="404040"/>
                </a:solidFill>
                <a:cs typeface="Segoe UI" panose="020B0502040204020203" pitchFamily="34" charset="0"/>
              </a:rPr>
              <a:t>The game was great when it worked, but kept crashing in the middle of my game.</a:t>
            </a:r>
          </a:p>
        </p:txBody>
      </p:sp>
      <p:pic>
        <p:nvPicPr>
          <p:cNvPr id="11" name="Picture 10"/>
          <p:cNvPicPr>
            <a:picLocks noChangeAspect="1"/>
          </p:cNvPicPr>
          <p:nvPr/>
        </p:nvPicPr>
        <p:blipFill>
          <a:blip r:embed="rId3"/>
          <a:stretch>
            <a:fillRect/>
          </a:stretch>
        </p:blipFill>
        <p:spPr>
          <a:xfrm>
            <a:off x="322552" y="4472702"/>
            <a:ext cx="981176" cy="252580"/>
          </a:xfrm>
          <a:prstGeom prst="rect">
            <a:avLst/>
          </a:prstGeom>
        </p:spPr>
      </p:pic>
      <p:sp>
        <p:nvSpPr>
          <p:cNvPr id="13" name="TextBox 12"/>
          <p:cNvSpPr txBox="1"/>
          <p:nvPr/>
        </p:nvSpPr>
        <p:spPr>
          <a:xfrm>
            <a:off x="322552" y="5524474"/>
            <a:ext cx="740943" cy="382308"/>
          </a:xfrm>
          <a:prstGeom prst="rect">
            <a:avLst/>
          </a:prstGeom>
          <a:noFill/>
        </p:spPr>
        <p:txBody>
          <a:bodyPr wrap="none" rtlCol="0">
            <a:spAutoFit/>
          </a:bodyPr>
          <a:lstStyle/>
          <a:p>
            <a:r>
              <a:rPr lang="en-US" sz="918" dirty="0">
                <a:solidFill>
                  <a:srgbClr val="616161"/>
                </a:solidFill>
              </a:rPr>
              <a:t>Lara</a:t>
            </a:r>
          </a:p>
          <a:p>
            <a:r>
              <a:rPr lang="en-US" sz="918" dirty="0">
                <a:solidFill>
                  <a:srgbClr val="616161"/>
                </a:solidFill>
              </a:rPr>
              <a:t>5/22/2013</a:t>
            </a:r>
          </a:p>
        </p:txBody>
      </p:sp>
      <p:sp>
        <p:nvSpPr>
          <p:cNvPr id="14" name="TextBox 13"/>
          <p:cNvSpPr txBox="1"/>
          <p:nvPr/>
        </p:nvSpPr>
        <p:spPr>
          <a:xfrm>
            <a:off x="1628180" y="5302622"/>
            <a:ext cx="5519489" cy="414353"/>
          </a:xfrm>
          <a:prstGeom prst="rect">
            <a:avLst/>
          </a:prstGeom>
          <a:noFill/>
        </p:spPr>
        <p:txBody>
          <a:bodyPr wrap="square" rtlCol="0">
            <a:spAutoFit/>
          </a:bodyPr>
          <a:lstStyle/>
          <a:p>
            <a:r>
              <a:rPr lang="en-US" sz="1020" dirty="0">
                <a:solidFill>
                  <a:srgbClr val="404040"/>
                </a:solidFill>
                <a:cs typeface="Segoe UI" panose="020B0502040204020203" pitchFamily="34" charset="0"/>
              </a:rPr>
              <a:t>Awesome game!  Can’t wait for the next level to come out.  It would also be really cool if I could see how my top score compares to my friends.</a:t>
            </a:r>
          </a:p>
        </p:txBody>
      </p:sp>
      <p:sp>
        <p:nvSpPr>
          <p:cNvPr id="15" name="TextBox 14"/>
          <p:cNvSpPr txBox="1"/>
          <p:nvPr/>
        </p:nvSpPr>
        <p:spPr>
          <a:xfrm>
            <a:off x="6241531" y="5704296"/>
            <a:ext cx="805163" cy="286306"/>
          </a:xfrm>
          <a:prstGeom prst="rect">
            <a:avLst/>
          </a:prstGeom>
          <a:noFill/>
        </p:spPr>
        <p:txBody>
          <a:bodyPr wrap="none" rtlCol="0">
            <a:spAutoFit/>
          </a:bodyPr>
          <a:lstStyle/>
          <a:p>
            <a:r>
              <a:rPr lang="en-US" sz="1224" dirty="0">
                <a:solidFill>
                  <a:srgbClr val="7030A0"/>
                </a:solidFill>
              </a:rPr>
              <a:t>Respond</a:t>
            </a:r>
          </a:p>
        </p:txBody>
      </p:sp>
      <p:sp>
        <p:nvSpPr>
          <p:cNvPr id="17" name="TextBox 16"/>
          <p:cNvSpPr txBox="1"/>
          <p:nvPr/>
        </p:nvSpPr>
        <p:spPr>
          <a:xfrm>
            <a:off x="322552" y="6504553"/>
            <a:ext cx="740943" cy="382308"/>
          </a:xfrm>
          <a:prstGeom prst="rect">
            <a:avLst/>
          </a:prstGeom>
          <a:noFill/>
        </p:spPr>
        <p:txBody>
          <a:bodyPr wrap="none" rtlCol="0">
            <a:spAutoFit/>
          </a:bodyPr>
          <a:lstStyle/>
          <a:p>
            <a:r>
              <a:rPr lang="en-US" sz="918" dirty="0">
                <a:solidFill>
                  <a:srgbClr val="616161"/>
                </a:solidFill>
              </a:rPr>
              <a:t>Lara</a:t>
            </a:r>
          </a:p>
          <a:p>
            <a:r>
              <a:rPr lang="en-US" sz="918" dirty="0">
                <a:solidFill>
                  <a:srgbClr val="616161"/>
                </a:solidFill>
              </a:rPr>
              <a:t>5/22/2013</a:t>
            </a:r>
          </a:p>
        </p:txBody>
      </p:sp>
      <p:sp>
        <p:nvSpPr>
          <p:cNvPr id="18" name="TextBox 17"/>
          <p:cNvSpPr txBox="1"/>
          <p:nvPr/>
        </p:nvSpPr>
        <p:spPr>
          <a:xfrm>
            <a:off x="1628180" y="6264767"/>
            <a:ext cx="5529005" cy="254262"/>
          </a:xfrm>
          <a:prstGeom prst="rect">
            <a:avLst/>
          </a:prstGeom>
          <a:noFill/>
        </p:spPr>
        <p:txBody>
          <a:bodyPr wrap="square" rtlCol="0">
            <a:spAutoFit/>
          </a:bodyPr>
          <a:lstStyle/>
          <a:p>
            <a:r>
              <a:rPr lang="en-US" sz="1020" dirty="0">
                <a:solidFill>
                  <a:srgbClr val="404040"/>
                </a:solidFill>
                <a:cs typeface="Segoe UI" panose="020B0502040204020203" pitchFamily="34" charset="0"/>
              </a:rPr>
              <a:t>The game was great when it worked, but kept crashing in the middle of my game.</a:t>
            </a:r>
          </a:p>
        </p:txBody>
      </p:sp>
      <p:sp>
        <p:nvSpPr>
          <p:cNvPr id="19" name="TextBox 18"/>
          <p:cNvSpPr txBox="1"/>
          <p:nvPr/>
        </p:nvSpPr>
        <p:spPr>
          <a:xfrm>
            <a:off x="6241531" y="6598724"/>
            <a:ext cx="805163" cy="286306"/>
          </a:xfrm>
          <a:prstGeom prst="rect">
            <a:avLst/>
          </a:prstGeom>
          <a:noFill/>
        </p:spPr>
        <p:txBody>
          <a:bodyPr wrap="none" rtlCol="0">
            <a:spAutoFit/>
          </a:bodyPr>
          <a:lstStyle/>
          <a:p>
            <a:r>
              <a:rPr lang="en-US" sz="1224" dirty="0">
                <a:solidFill>
                  <a:srgbClr val="7030A0"/>
                </a:solidFill>
              </a:rPr>
              <a:t>Respond</a:t>
            </a:r>
          </a:p>
        </p:txBody>
      </p:sp>
      <p:pic>
        <p:nvPicPr>
          <p:cNvPr id="21" name="Picture 20"/>
          <p:cNvPicPr>
            <a:picLocks noChangeAspect="1"/>
          </p:cNvPicPr>
          <p:nvPr/>
        </p:nvPicPr>
        <p:blipFill>
          <a:blip r:embed="rId4"/>
          <a:stretch>
            <a:fillRect/>
          </a:stretch>
        </p:blipFill>
        <p:spPr>
          <a:xfrm>
            <a:off x="351695" y="6228486"/>
            <a:ext cx="952033" cy="233151"/>
          </a:xfrm>
          <a:prstGeom prst="rect">
            <a:avLst/>
          </a:prstGeom>
        </p:spPr>
      </p:pic>
      <p:pic>
        <p:nvPicPr>
          <p:cNvPr id="22" name="Picture 21"/>
          <p:cNvPicPr>
            <a:picLocks noChangeAspect="1"/>
          </p:cNvPicPr>
          <p:nvPr/>
        </p:nvPicPr>
        <p:blipFill>
          <a:blip r:embed="rId5"/>
          <a:stretch>
            <a:fillRect/>
          </a:stretch>
        </p:blipFill>
        <p:spPr>
          <a:xfrm>
            <a:off x="351695" y="5320064"/>
            <a:ext cx="932603" cy="242865"/>
          </a:xfrm>
          <a:prstGeom prst="rect">
            <a:avLst/>
          </a:prstGeom>
        </p:spPr>
      </p:pic>
      <p:sp>
        <p:nvSpPr>
          <p:cNvPr id="25" name="TextBox 24"/>
          <p:cNvSpPr txBox="1"/>
          <p:nvPr/>
        </p:nvSpPr>
        <p:spPr>
          <a:xfrm>
            <a:off x="1628180" y="3359083"/>
            <a:ext cx="5529005" cy="734534"/>
          </a:xfrm>
          <a:prstGeom prst="rect">
            <a:avLst/>
          </a:prstGeom>
          <a:solidFill>
            <a:srgbClr val="F4F4F4"/>
          </a:solidFill>
        </p:spPr>
        <p:txBody>
          <a:bodyPr wrap="square" rtlCol="0">
            <a:spAutoFit/>
          </a:bodyPr>
          <a:lstStyle/>
          <a:p>
            <a:r>
              <a:rPr lang="en-US" sz="1020" dirty="0">
                <a:solidFill>
                  <a:srgbClr val="404040"/>
                </a:solidFill>
                <a:cs typeface="Segoe UI" panose="020B0502040204020203" pitchFamily="34" charset="0"/>
              </a:rPr>
              <a:t>Hi Justin,</a:t>
            </a:r>
          </a:p>
          <a:p>
            <a:r>
              <a:rPr lang="en-US" sz="1020" dirty="0">
                <a:solidFill>
                  <a:srgbClr val="404040"/>
                </a:solidFill>
                <a:cs typeface="Segoe UI" panose="020B0502040204020203" pitchFamily="34" charset="0"/>
              </a:rPr>
              <a:t>Thanks so much for your feedback on my app!  I've worked on your comment and updated to higher quality music in the latest version.  Please update the app and let me know your thoughts on my music choices!   -John</a:t>
            </a:r>
          </a:p>
        </p:txBody>
      </p:sp>
      <p:pic>
        <p:nvPicPr>
          <p:cNvPr id="33" name="Picture 32"/>
          <p:cNvPicPr>
            <a:picLocks noChangeAspect="1"/>
          </p:cNvPicPr>
          <p:nvPr/>
        </p:nvPicPr>
        <p:blipFill>
          <a:blip r:embed="rId6"/>
          <a:stretch>
            <a:fillRect/>
          </a:stretch>
        </p:blipFill>
        <p:spPr>
          <a:xfrm>
            <a:off x="191506" y="-12"/>
            <a:ext cx="7276249" cy="2642376"/>
          </a:xfrm>
          <a:prstGeom prst="rect">
            <a:avLst/>
          </a:prstGeom>
        </p:spPr>
      </p:pic>
      <p:sp>
        <p:nvSpPr>
          <p:cNvPr id="26" name="TextBox 25"/>
          <p:cNvSpPr txBox="1"/>
          <p:nvPr/>
        </p:nvSpPr>
        <p:spPr>
          <a:xfrm>
            <a:off x="6241531" y="4914792"/>
            <a:ext cx="805163" cy="286306"/>
          </a:xfrm>
          <a:prstGeom prst="rect">
            <a:avLst/>
          </a:prstGeom>
          <a:noFill/>
        </p:spPr>
        <p:txBody>
          <a:bodyPr wrap="none" rtlCol="0">
            <a:spAutoFit/>
          </a:bodyPr>
          <a:lstStyle/>
          <a:p>
            <a:r>
              <a:rPr lang="en-US" sz="1224" dirty="0">
                <a:solidFill>
                  <a:srgbClr val="7030A0"/>
                </a:solidFill>
              </a:rPr>
              <a:t>Respond</a:t>
            </a:r>
          </a:p>
        </p:txBody>
      </p:sp>
    </p:spTree>
    <p:extLst>
      <p:ext uri="{BB962C8B-B14F-4D97-AF65-F5344CB8AC3E}">
        <p14:creationId xmlns:p14="http://schemas.microsoft.com/office/powerpoint/2010/main" val="60754518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9652" y="2782974"/>
            <a:ext cx="961747" cy="252580"/>
          </a:xfrm>
          <a:prstGeom prst="rect">
            <a:avLst/>
          </a:prstGeom>
        </p:spPr>
      </p:pic>
      <p:sp>
        <p:nvSpPr>
          <p:cNvPr id="4" name="TextBox 3"/>
          <p:cNvSpPr txBox="1"/>
          <p:nvPr/>
        </p:nvSpPr>
        <p:spPr>
          <a:xfrm>
            <a:off x="322552" y="3035554"/>
            <a:ext cx="740943" cy="382308"/>
          </a:xfrm>
          <a:prstGeom prst="rect">
            <a:avLst/>
          </a:prstGeom>
          <a:noFill/>
        </p:spPr>
        <p:txBody>
          <a:bodyPr wrap="none" rtlCol="0">
            <a:spAutoFit/>
          </a:bodyPr>
          <a:lstStyle/>
          <a:p>
            <a:r>
              <a:rPr lang="en-US" sz="918" dirty="0">
                <a:solidFill>
                  <a:srgbClr val="616161"/>
                </a:solidFill>
              </a:rPr>
              <a:t>Justin</a:t>
            </a:r>
          </a:p>
          <a:p>
            <a:r>
              <a:rPr lang="en-US" sz="918" dirty="0">
                <a:solidFill>
                  <a:srgbClr val="616161"/>
                </a:solidFill>
              </a:rPr>
              <a:t>5/23/2013</a:t>
            </a:r>
          </a:p>
        </p:txBody>
      </p:sp>
      <p:sp>
        <p:nvSpPr>
          <p:cNvPr id="5" name="TextBox 4"/>
          <p:cNvSpPr txBox="1"/>
          <p:nvPr/>
        </p:nvSpPr>
        <p:spPr>
          <a:xfrm>
            <a:off x="1628180" y="2813702"/>
            <a:ext cx="5529005" cy="414353"/>
          </a:xfrm>
          <a:prstGeom prst="rect">
            <a:avLst/>
          </a:prstGeom>
          <a:noFill/>
        </p:spPr>
        <p:txBody>
          <a:bodyPr wrap="square" rtlCol="0">
            <a:spAutoFit/>
          </a:bodyPr>
          <a:lstStyle/>
          <a:p>
            <a:r>
              <a:rPr lang="en-US" sz="1020" dirty="0">
                <a:solidFill>
                  <a:srgbClr val="404040"/>
                </a:solidFill>
                <a:cs typeface="Segoe UI" panose="020B0502040204020203" pitchFamily="34" charset="0"/>
              </a:rPr>
              <a:t>It’s fun, but can take a little time to get used to.  My only complaint is that the songs in the game are low quality midis.  Would be great to get better music to go with the game play!</a:t>
            </a:r>
          </a:p>
        </p:txBody>
      </p:sp>
      <p:sp>
        <p:nvSpPr>
          <p:cNvPr id="25" name="TextBox 24"/>
          <p:cNvSpPr txBox="1"/>
          <p:nvPr/>
        </p:nvSpPr>
        <p:spPr>
          <a:xfrm>
            <a:off x="1938751" y="3351318"/>
            <a:ext cx="5218434" cy="734534"/>
          </a:xfrm>
          <a:prstGeom prst="rect">
            <a:avLst/>
          </a:prstGeom>
          <a:noFill/>
        </p:spPr>
        <p:txBody>
          <a:bodyPr wrap="square" rtlCol="0">
            <a:spAutoFit/>
          </a:bodyPr>
          <a:lstStyle/>
          <a:p>
            <a:r>
              <a:rPr lang="en-US" sz="1020" dirty="0">
                <a:solidFill>
                  <a:srgbClr val="404040"/>
                </a:solidFill>
                <a:cs typeface="Segoe UI" panose="020B0502040204020203" pitchFamily="34" charset="0"/>
              </a:rPr>
              <a:t>Hi Justin,</a:t>
            </a:r>
          </a:p>
          <a:p>
            <a:r>
              <a:rPr lang="en-US" sz="1020" dirty="0">
                <a:solidFill>
                  <a:srgbClr val="404040"/>
                </a:solidFill>
                <a:cs typeface="Segoe UI" panose="020B0502040204020203" pitchFamily="34" charset="0"/>
              </a:rPr>
              <a:t>Thanks so much for your feedback on my app!  I've worked on your comment and updated to higher quality music in the latest version.  Please update the app and let me know your thoughts on my music choices!   -John</a:t>
            </a:r>
          </a:p>
        </p:txBody>
      </p:sp>
      <p:sp>
        <p:nvSpPr>
          <p:cNvPr id="26" name="TextBox 25"/>
          <p:cNvSpPr txBox="1"/>
          <p:nvPr/>
        </p:nvSpPr>
        <p:spPr>
          <a:xfrm>
            <a:off x="1938750" y="4010544"/>
            <a:ext cx="1542051" cy="238240"/>
          </a:xfrm>
          <a:prstGeom prst="rect">
            <a:avLst/>
          </a:prstGeom>
          <a:noFill/>
        </p:spPr>
        <p:txBody>
          <a:bodyPr wrap="none" rtlCol="0">
            <a:spAutoFit/>
          </a:bodyPr>
          <a:lstStyle/>
          <a:p>
            <a:r>
              <a:rPr lang="en-US" sz="918" dirty="0">
                <a:solidFill>
                  <a:srgbClr val="616161"/>
                </a:solidFill>
              </a:rPr>
              <a:t>Responded on 5/24/2013</a:t>
            </a:r>
          </a:p>
        </p:txBody>
      </p:sp>
      <p:pic>
        <p:nvPicPr>
          <p:cNvPr id="28" name="Picture 27"/>
          <p:cNvPicPr>
            <a:picLocks noChangeAspect="1"/>
          </p:cNvPicPr>
          <p:nvPr/>
        </p:nvPicPr>
        <p:blipFill>
          <a:blip r:embed="rId3"/>
          <a:stretch>
            <a:fillRect/>
          </a:stretch>
        </p:blipFill>
        <p:spPr>
          <a:xfrm>
            <a:off x="191506" y="3"/>
            <a:ext cx="7276249" cy="2642376"/>
          </a:xfrm>
          <a:prstGeom prst="rect">
            <a:avLst/>
          </a:prstGeom>
        </p:spPr>
      </p:pic>
      <p:sp>
        <p:nvSpPr>
          <p:cNvPr id="27" name="TextBox 26"/>
          <p:cNvSpPr txBox="1"/>
          <p:nvPr/>
        </p:nvSpPr>
        <p:spPr>
          <a:xfrm>
            <a:off x="322552" y="4694555"/>
            <a:ext cx="740943" cy="382308"/>
          </a:xfrm>
          <a:prstGeom prst="rect">
            <a:avLst/>
          </a:prstGeom>
          <a:noFill/>
        </p:spPr>
        <p:txBody>
          <a:bodyPr wrap="none" rtlCol="0">
            <a:spAutoFit/>
          </a:bodyPr>
          <a:lstStyle/>
          <a:p>
            <a:r>
              <a:rPr lang="en-US" sz="918" dirty="0">
                <a:solidFill>
                  <a:srgbClr val="616161"/>
                </a:solidFill>
              </a:rPr>
              <a:t>Lara</a:t>
            </a:r>
          </a:p>
          <a:p>
            <a:r>
              <a:rPr lang="en-US" sz="918" dirty="0">
                <a:solidFill>
                  <a:srgbClr val="616161"/>
                </a:solidFill>
              </a:rPr>
              <a:t>5/22/2013</a:t>
            </a:r>
          </a:p>
        </p:txBody>
      </p:sp>
      <p:sp>
        <p:nvSpPr>
          <p:cNvPr id="29" name="TextBox 28"/>
          <p:cNvSpPr txBox="1"/>
          <p:nvPr/>
        </p:nvSpPr>
        <p:spPr>
          <a:xfrm>
            <a:off x="1628180" y="4472703"/>
            <a:ext cx="5529005" cy="254262"/>
          </a:xfrm>
          <a:prstGeom prst="rect">
            <a:avLst/>
          </a:prstGeom>
          <a:noFill/>
        </p:spPr>
        <p:txBody>
          <a:bodyPr wrap="square" rtlCol="0">
            <a:spAutoFit/>
          </a:bodyPr>
          <a:lstStyle/>
          <a:p>
            <a:r>
              <a:rPr lang="en-US" sz="1020" dirty="0">
                <a:solidFill>
                  <a:srgbClr val="404040"/>
                </a:solidFill>
                <a:cs typeface="Segoe UI" panose="020B0502040204020203" pitchFamily="34" charset="0"/>
              </a:rPr>
              <a:t>The game was great when it worked, but kept crashing in the middle of my game.</a:t>
            </a:r>
          </a:p>
        </p:txBody>
      </p:sp>
      <p:pic>
        <p:nvPicPr>
          <p:cNvPr id="30" name="Picture 29"/>
          <p:cNvPicPr>
            <a:picLocks noChangeAspect="1"/>
          </p:cNvPicPr>
          <p:nvPr/>
        </p:nvPicPr>
        <p:blipFill>
          <a:blip r:embed="rId4"/>
          <a:stretch>
            <a:fillRect/>
          </a:stretch>
        </p:blipFill>
        <p:spPr>
          <a:xfrm>
            <a:off x="322552" y="4453669"/>
            <a:ext cx="981176" cy="252580"/>
          </a:xfrm>
          <a:prstGeom prst="rect">
            <a:avLst/>
          </a:prstGeom>
        </p:spPr>
      </p:pic>
      <p:sp>
        <p:nvSpPr>
          <p:cNvPr id="31" name="TextBox 30"/>
          <p:cNvSpPr txBox="1"/>
          <p:nvPr/>
        </p:nvSpPr>
        <p:spPr>
          <a:xfrm>
            <a:off x="322552" y="5505440"/>
            <a:ext cx="740943" cy="382308"/>
          </a:xfrm>
          <a:prstGeom prst="rect">
            <a:avLst/>
          </a:prstGeom>
          <a:noFill/>
        </p:spPr>
        <p:txBody>
          <a:bodyPr wrap="none" rtlCol="0">
            <a:spAutoFit/>
          </a:bodyPr>
          <a:lstStyle/>
          <a:p>
            <a:r>
              <a:rPr lang="en-US" sz="918" dirty="0">
                <a:solidFill>
                  <a:srgbClr val="616161"/>
                </a:solidFill>
              </a:rPr>
              <a:t>Lara</a:t>
            </a:r>
          </a:p>
          <a:p>
            <a:r>
              <a:rPr lang="en-US" sz="918" dirty="0">
                <a:solidFill>
                  <a:srgbClr val="616161"/>
                </a:solidFill>
              </a:rPr>
              <a:t>5/22/2013</a:t>
            </a:r>
          </a:p>
        </p:txBody>
      </p:sp>
      <p:sp>
        <p:nvSpPr>
          <p:cNvPr id="32" name="TextBox 31"/>
          <p:cNvSpPr txBox="1"/>
          <p:nvPr/>
        </p:nvSpPr>
        <p:spPr>
          <a:xfrm>
            <a:off x="1628180" y="5283588"/>
            <a:ext cx="5519489" cy="414353"/>
          </a:xfrm>
          <a:prstGeom prst="rect">
            <a:avLst/>
          </a:prstGeom>
          <a:noFill/>
        </p:spPr>
        <p:txBody>
          <a:bodyPr wrap="square" rtlCol="0">
            <a:spAutoFit/>
          </a:bodyPr>
          <a:lstStyle/>
          <a:p>
            <a:r>
              <a:rPr lang="en-US" sz="1020" dirty="0">
                <a:solidFill>
                  <a:srgbClr val="404040"/>
                </a:solidFill>
                <a:cs typeface="Segoe UI" panose="020B0502040204020203" pitchFamily="34" charset="0"/>
              </a:rPr>
              <a:t>Awesome game!  Can’t wait for the next level to come out.  It would also be really cool if I could see how my top score compares to my friends.</a:t>
            </a:r>
          </a:p>
        </p:txBody>
      </p:sp>
      <p:sp>
        <p:nvSpPr>
          <p:cNvPr id="33" name="TextBox 32"/>
          <p:cNvSpPr txBox="1"/>
          <p:nvPr/>
        </p:nvSpPr>
        <p:spPr>
          <a:xfrm>
            <a:off x="6241531" y="5685262"/>
            <a:ext cx="805163" cy="286306"/>
          </a:xfrm>
          <a:prstGeom prst="rect">
            <a:avLst/>
          </a:prstGeom>
          <a:noFill/>
        </p:spPr>
        <p:txBody>
          <a:bodyPr wrap="none" rtlCol="0">
            <a:spAutoFit/>
          </a:bodyPr>
          <a:lstStyle/>
          <a:p>
            <a:r>
              <a:rPr lang="en-US" sz="1224" dirty="0">
                <a:solidFill>
                  <a:srgbClr val="7030A0"/>
                </a:solidFill>
              </a:rPr>
              <a:t>Respond</a:t>
            </a:r>
          </a:p>
        </p:txBody>
      </p:sp>
      <p:sp>
        <p:nvSpPr>
          <p:cNvPr id="34" name="TextBox 33"/>
          <p:cNvSpPr txBox="1"/>
          <p:nvPr/>
        </p:nvSpPr>
        <p:spPr>
          <a:xfrm>
            <a:off x="322552" y="6485519"/>
            <a:ext cx="740943" cy="382308"/>
          </a:xfrm>
          <a:prstGeom prst="rect">
            <a:avLst/>
          </a:prstGeom>
          <a:noFill/>
        </p:spPr>
        <p:txBody>
          <a:bodyPr wrap="none" rtlCol="0">
            <a:spAutoFit/>
          </a:bodyPr>
          <a:lstStyle/>
          <a:p>
            <a:r>
              <a:rPr lang="en-US" sz="918" dirty="0">
                <a:solidFill>
                  <a:srgbClr val="616161"/>
                </a:solidFill>
              </a:rPr>
              <a:t>Lara</a:t>
            </a:r>
          </a:p>
          <a:p>
            <a:r>
              <a:rPr lang="en-US" sz="918" dirty="0">
                <a:solidFill>
                  <a:srgbClr val="616161"/>
                </a:solidFill>
              </a:rPr>
              <a:t>5/22/2013</a:t>
            </a:r>
          </a:p>
        </p:txBody>
      </p:sp>
      <p:sp>
        <p:nvSpPr>
          <p:cNvPr id="35" name="TextBox 34"/>
          <p:cNvSpPr txBox="1"/>
          <p:nvPr/>
        </p:nvSpPr>
        <p:spPr>
          <a:xfrm>
            <a:off x="1628180" y="6245733"/>
            <a:ext cx="5529005" cy="254262"/>
          </a:xfrm>
          <a:prstGeom prst="rect">
            <a:avLst/>
          </a:prstGeom>
          <a:noFill/>
        </p:spPr>
        <p:txBody>
          <a:bodyPr wrap="square" rtlCol="0">
            <a:spAutoFit/>
          </a:bodyPr>
          <a:lstStyle/>
          <a:p>
            <a:r>
              <a:rPr lang="en-US" sz="1020" dirty="0">
                <a:solidFill>
                  <a:srgbClr val="404040"/>
                </a:solidFill>
                <a:cs typeface="Segoe UI" panose="020B0502040204020203" pitchFamily="34" charset="0"/>
              </a:rPr>
              <a:t>The game was great when it worked, but kept crashing in the middle of my game.</a:t>
            </a:r>
          </a:p>
        </p:txBody>
      </p:sp>
      <p:sp>
        <p:nvSpPr>
          <p:cNvPr id="36" name="TextBox 35"/>
          <p:cNvSpPr txBox="1"/>
          <p:nvPr/>
        </p:nvSpPr>
        <p:spPr>
          <a:xfrm>
            <a:off x="6241531" y="6579691"/>
            <a:ext cx="805163" cy="286306"/>
          </a:xfrm>
          <a:prstGeom prst="rect">
            <a:avLst/>
          </a:prstGeom>
          <a:noFill/>
        </p:spPr>
        <p:txBody>
          <a:bodyPr wrap="none" rtlCol="0">
            <a:spAutoFit/>
          </a:bodyPr>
          <a:lstStyle/>
          <a:p>
            <a:r>
              <a:rPr lang="en-US" sz="1224" dirty="0">
                <a:solidFill>
                  <a:srgbClr val="7030A0"/>
                </a:solidFill>
              </a:rPr>
              <a:t>Respond</a:t>
            </a:r>
          </a:p>
        </p:txBody>
      </p:sp>
      <p:pic>
        <p:nvPicPr>
          <p:cNvPr id="37" name="Picture 36"/>
          <p:cNvPicPr>
            <a:picLocks noChangeAspect="1"/>
          </p:cNvPicPr>
          <p:nvPr/>
        </p:nvPicPr>
        <p:blipFill>
          <a:blip r:embed="rId5"/>
          <a:stretch>
            <a:fillRect/>
          </a:stretch>
        </p:blipFill>
        <p:spPr>
          <a:xfrm>
            <a:off x="351695" y="6209453"/>
            <a:ext cx="952033" cy="233151"/>
          </a:xfrm>
          <a:prstGeom prst="rect">
            <a:avLst/>
          </a:prstGeom>
        </p:spPr>
      </p:pic>
      <p:pic>
        <p:nvPicPr>
          <p:cNvPr id="38" name="Picture 37"/>
          <p:cNvPicPr>
            <a:picLocks noChangeAspect="1"/>
          </p:cNvPicPr>
          <p:nvPr/>
        </p:nvPicPr>
        <p:blipFill>
          <a:blip r:embed="rId6"/>
          <a:stretch>
            <a:fillRect/>
          </a:stretch>
        </p:blipFill>
        <p:spPr>
          <a:xfrm>
            <a:off x="351695" y="5301030"/>
            <a:ext cx="932603" cy="242865"/>
          </a:xfrm>
          <a:prstGeom prst="rect">
            <a:avLst/>
          </a:prstGeom>
        </p:spPr>
      </p:pic>
      <p:sp>
        <p:nvSpPr>
          <p:cNvPr id="39" name="TextBox 38"/>
          <p:cNvSpPr txBox="1"/>
          <p:nvPr/>
        </p:nvSpPr>
        <p:spPr>
          <a:xfrm>
            <a:off x="6241531" y="4895758"/>
            <a:ext cx="805163" cy="286306"/>
          </a:xfrm>
          <a:prstGeom prst="rect">
            <a:avLst/>
          </a:prstGeom>
          <a:noFill/>
        </p:spPr>
        <p:txBody>
          <a:bodyPr wrap="none" rtlCol="0">
            <a:spAutoFit/>
          </a:bodyPr>
          <a:lstStyle/>
          <a:p>
            <a:r>
              <a:rPr lang="en-US" sz="1224" dirty="0">
                <a:solidFill>
                  <a:srgbClr val="7030A0"/>
                </a:solidFill>
              </a:rPr>
              <a:t>Respond</a:t>
            </a:r>
          </a:p>
        </p:txBody>
      </p:sp>
    </p:spTree>
    <p:extLst>
      <p:ext uri="{BB962C8B-B14F-4D97-AF65-F5344CB8AC3E}">
        <p14:creationId xmlns:p14="http://schemas.microsoft.com/office/powerpoint/2010/main" val="206714811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9016" y="1537171"/>
            <a:ext cx="5529005" cy="862712"/>
          </a:xfrm>
          <a:prstGeom prst="rect">
            <a:avLst/>
          </a:prstGeom>
          <a:noFill/>
        </p:spPr>
        <p:txBody>
          <a:bodyPr wrap="square" rtlCol="0">
            <a:spAutoFit/>
          </a:bodyPr>
          <a:lstStyle/>
          <a:p>
            <a:r>
              <a:rPr lang="en-US" sz="1224" dirty="0">
                <a:solidFill>
                  <a:srgbClr val="404040"/>
                </a:solidFill>
                <a:cs typeface="Segoe UI" panose="020B0502040204020203" pitchFamily="34" charset="0"/>
              </a:rPr>
              <a:t>It’s fun, but can take a little time to get used to.  My only complaint is that the songs in the game are low quality midis.  Would be great to get better music to go with the game play!</a:t>
            </a:r>
          </a:p>
          <a:p>
            <a:endParaRPr lang="en-US" sz="1224" dirty="0">
              <a:solidFill>
                <a:srgbClr val="404040"/>
              </a:solidFill>
              <a:cs typeface="Segoe UI" panose="020B0502040204020203" pitchFamily="34" charset="0"/>
            </a:endParaRPr>
          </a:p>
        </p:txBody>
      </p:sp>
      <p:sp>
        <p:nvSpPr>
          <p:cNvPr id="5" name="TextBox 4"/>
          <p:cNvSpPr txBox="1"/>
          <p:nvPr/>
        </p:nvSpPr>
        <p:spPr>
          <a:xfrm>
            <a:off x="1949587" y="2228079"/>
            <a:ext cx="5218434" cy="1054846"/>
          </a:xfrm>
          <a:prstGeom prst="rect">
            <a:avLst/>
          </a:prstGeom>
          <a:noFill/>
        </p:spPr>
        <p:txBody>
          <a:bodyPr wrap="square" rtlCol="0">
            <a:spAutoFit/>
          </a:bodyPr>
          <a:lstStyle/>
          <a:p>
            <a:r>
              <a:rPr lang="en-US" sz="1224" dirty="0">
                <a:solidFill>
                  <a:srgbClr val="404040"/>
                </a:solidFill>
                <a:cs typeface="Segoe UI" panose="020B0502040204020203" pitchFamily="34" charset="0"/>
              </a:rPr>
              <a:t>Hi Justin,</a:t>
            </a:r>
          </a:p>
          <a:p>
            <a:r>
              <a:rPr lang="en-US" sz="1224" dirty="0">
                <a:solidFill>
                  <a:srgbClr val="404040"/>
                </a:solidFill>
                <a:cs typeface="Segoe UI" panose="020B0502040204020203" pitchFamily="34" charset="0"/>
              </a:rPr>
              <a:t>Thanks so much for your feedback on my app!  I've worked on your comment and updated to higher quality music in the latest version.  Please update the app and let me know your thoughts on my music choices!   -John</a:t>
            </a:r>
          </a:p>
        </p:txBody>
      </p:sp>
      <p:sp>
        <p:nvSpPr>
          <p:cNvPr id="6" name="TextBox 5"/>
          <p:cNvSpPr txBox="1"/>
          <p:nvPr/>
        </p:nvSpPr>
        <p:spPr>
          <a:xfrm>
            <a:off x="1949587" y="3211856"/>
            <a:ext cx="2133826" cy="286306"/>
          </a:xfrm>
          <a:prstGeom prst="rect">
            <a:avLst/>
          </a:prstGeom>
          <a:noFill/>
        </p:spPr>
        <p:txBody>
          <a:bodyPr wrap="none" rtlCol="0">
            <a:spAutoFit/>
          </a:bodyPr>
          <a:lstStyle/>
          <a:p>
            <a:r>
              <a:rPr lang="en-US" sz="1224" dirty="0">
                <a:solidFill>
                  <a:srgbClr val="404040"/>
                </a:solidFill>
              </a:rPr>
              <a:t>John Silverman Productions</a:t>
            </a:r>
          </a:p>
        </p:txBody>
      </p:sp>
      <p:sp>
        <p:nvSpPr>
          <p:cNvPr id="7" name="TextBox 6"/>
          <p:cNvSpPr txBox="1"/>
          <p:nvPr/>
        </p:nvSpPr>
        <p:spPr>
          <a:xfrm>
            <a:off x="358740" y="908550"/>
            <a:ext cx="7937511" cy="766513"/>
          </a:xfrm>
          <a:prstGeom prst="rect">
            <a:avLst/>
          </a:prstGeom>
          <a:noFill/>
        </p:spPr>
        <p:txBody>
          <a:bodyPr wrap="none" rtlCol="0">
            <a:spAutoFit/>
          </a:bodyPr>
          <a:lstStyle/>
          <a:p>
            <a:r>
              <a:rPr lang="en-US" sz="1428" dirty="0">
                <a:solidFill>
                  <a:srgbClr val="404040"/>
                </a:solidFill>
                <a:cs typeface="Segoe UI" panose="020B0502040204020203" pitchFamily="34" charset="0"/>
              </a:rPr>
              <a:t>Hi there,</a:t>
            </a:r>
          </a:p>
          <a:p>
            <a:r>
              <a:rPr lang="en-US" sz="1428" dirty="0">
                <a:solidFill>
                  <a:srgbClr val="404040"/>
                </a:solidFill>
                <a:cs typeface="Segoe UI" panose="020B0502040204020203" pitchFamily="34" charset="0"/>
              </a:rPr>
              <a:t>The developer for the app Menu </a:t>
            </a:r>
            <a:r>
              <a:rPr lang="en-US" sz="1428" dirty="0" err="1">
                <a:solidFill>
                  <a:srgbClr val="404040"/>
                </a:solidFill>
                <a:cs typeface="Segoe UI" panose="020B0502040204020203" pitchFamily="34" charset="0"/>
              </a:rPr>
              <a:t>Revu</a:t>
            </a:r>
            <a:r>
              <a:rPr lang="en-US" sz="1428" dirty="0">
                <a:solidFill>
                  <a:srgbClr val="404040"/>
                </a:solidFill>
                <a:cs typeface="Segoe UI" panose="020B0502040204020203" pitchFamily="34" charset="0"/>
              </a:rPr>
              <a:t> has responded to the review you posted on 5/23/2013. </a:t>
            </a:r>
          </a:p>
          <a:p>
            <a:endParaRPr lang="en-US" sz="1428" dirty="0">
              <a:solidFill>
                <a:srgbClr val="404040"/>
              </a:solidFill>
              <a:cs typeface="Segoe UI" panose="020B0502040204020203" pitchFamily="34" charset="0"/>
            </a:endParaRPr>
          </a:p>
        </p:txBody>
      </p:sp>
      <p:sp>
        <p:nvSpPr>
          <p:cNvPr id="8" name="TextBox 7"/>
          <p:cNvSpPr txBox="1"/>
          <p:nvPr/>
        </p:nvSpPr>
        <p:spPr>
          <a:xfrm>
            <a:off x="390489" y="3536860"/>
            <a:ext cx="7887248" cy="2895565"/>
          </a:xfrm>
          <a:prstGeom prst="rect">
            <a:avLst/>
          </a:prstGeom>
          <a:noFill/>
        </p:spPr>
        <p:txBody>
          <a:bodyPr wrap="square" rtlCol="0">
            <a:spAutoFit/>
          </a:bodyPr>
          <a:lstStyle/>
          <a:p>
            <a:r>
              <a:rPr lang="en-US" sz="1428" dirty="0">
                <a:solidFill>
                  <a:srgbClr val="404040"/>
                </a:solidFill>
                <a:cs typeface="Segoe UI" panose="020B0502040204020203" pitchFamily="34" charset="0"/>
              </a:rPr>
              <a:t>Would you like to respond? You can </a:t>
            </a:r>
            <a:r>
              <a:rPr lang="en-US" sz="1428" u="sng" dirty="0">
                <a:solidFill>
                  <a:srgbClr val="FF8C00"/>
                </a:solidFill>
                <a:cs typeface="Segoe UI" panose="020B0502040204020203" pitchFamily="34" charset="0"/>
              </a:rPr>
              <a:t>update your review</a:t>
            </a:r>
            <a:r>
              <a:rPr lang="en-US" sz="1428" dirty="0">
                <a:solidFill>
                  <a:srgbClr val="404040"/>
                </a:solidFill>
                <a:cs typeface="Segoe UI" panose="020B0502040204020203" pitchFamily="34" charset="0"/>
              </a:rPr>
              <a:t>, or reply directly to the developer by sending an email to </a:t>
            </a:r>
            <a:r>
              <a:rPr lang="en-US" sz="1428" dirty="0">
                <a:solidFill>
                  <a:srgbClr val="404040"/>
                </a:solidFill>
                <a:cs typeface="Segoe UI" panose="020B0502040204020203" pitchFamily="34" charset="0"/>
                <a:hlinkClick r:id="rId2"/>
              </a:rPr>
              <a:t>support@jsproductions.com</a:t>
            </a:r>
            <a:r>
              <a:rPr lang="en-US" sz="1428" dirty="0">
                <a:solidFill>
                  <a:srgbClr val="404040"/>
                </a:solidFill>
                <a:cs typeface="Segoe UI" panose="020B0502040204020203" pitchFamily="34" charset="0"/>
              </a:rPr>
              <a:t>.</a:t>
            </a:r>
          </a:p>
          <a:p>
            <a:endParaRPr lang="en-US" sz="1428" dirty="0">
              <a:solidFill>
                <a:srgbClr val="404040"/>
              </a:solidFill>
              <a:cs typeface="Segoe UI" panose="020B0502040204020203" pitchFamily="34" charset="0"/>
            </a:endParaRPr>
          </a:p>
          <a:p>
            <a:r>
              <a:rPr lang="en-US" sz="1428" dirty="0">
                <a:solidFill>
                  <a:srgbClr val="404040"/>
                </a:solidFill>
                <a:cs typeface="Segoe UI" panose="020B0502040204020203" pitchFamily="34" charset="0"/>
              </a:rPr>
              <a:t>Thank you for helping to make our apps better.</a:t>
            </a:r>
          </a:p>
          <a:p>
            <a:endParaRPr lang="en-US" sz="1428" dirty="0">
              <a:solidFill>
                <a:srgbClr val="404040"/>
              </a:solidFill>
              <a:cs typeface="Segoe UI" panose="020B0502040204020203" pitchFamily="34" charset="0"/>
            </a:endParaRPr>
          </a:p>
          <a:p>
            <a:r>
              <a:rPr lang="en-US" sz="1428" dirty="0">
                <a:solidFill>
                  <a:srgbClr val="404040"/>
                </a:solidFill>
                <a:cs typeface="Segoe UI" panose="020B0502040204020203" pitchFamily="34" charset="0"/>
              </a:rPr>
              <a:t>The Windows Phone team</a:t>
            </a:r>
          </a:p>
          <a:p>
            <a:endParaRPr lang="en-US" sz="1428" dirty="0">
              <a:solidFill>
                <a:srgbClr val="404040"/>
              </a:solidFill>
              <a:cs typeface="Segoe UI" panose="020B0502040204020203" pitchFamily="34" charset="0"/>
            </a:endParaRPr>
          </a:p>
          <a:p>
            <a:endParaRPr lang="en-US" sz="1428" dirty="0">
              <a:solidFill>
                <a:srgbClr val="404040"/>
              </a:solidFill>
              <a:cs typeface="Segoe UI" panose="020B0502040204020203" pitchFamily="34" charset="0"/>
            </a:endParaRPr>
          </a:p>
          <a:p>
            <a:r>
              <a:rPr lang="en-US" sz="918" dirty="0">
                <a:solidFill>
                  <a:srgbClr val="404040"/>
                </a:solidFill>
                <a:cs typeface="Segoe UI" panose="020B0502040204020203" pitchFamily="34" charset="0"/>
                <a:hlinkClick r:id="rId3"/>
              </a:rPr>
              <a:t>Opt out </a:t>
            </a:r>
            <a:r>
              <a:rPr lang="en-US" sz="918" dirty="0">
                <a:solidFill>
                  <a:srgbClr val="404040"/>
                </a:solidFill>
                <a:cs typeface="Segoe UI" panose="020B0502040204020203" pitchFamily="34" charset="0"/>
              </a:rPr>
              <a:t>of developer responses to your reviews.</a:t>
            </a:r>
          </a:p>
          <a:p>
            <a:r>
              <a:rPr lang="en-US" sz="918" dirty="0">
                <a:solidFill>
                  <a:srgbClr val="404040"/>
                </a:solidFill>
                <a:cs typeface="Segoe UI" panose="020B0502040204020203" pitchFamily="34" charset="0"/>
                <a:hlinkClick r:id="rId4"/>
              </a:rPr>
              <a:t>Report a concern to Microsoft. </a:t>
            </a:r>
            <a:endParaRPr lang="en-US" sz="918" dirty="0">
              <a:solidFill>
                <a:srgbClr val="404040"/>
              </a:solidFill>
              <a:cs typeface="Segoe UI" panose="020B0502040204020203" pitchFamily="34" charset="0"/>
            </a:endParaRPr>
          </a:p>
          <a:p>
            <a:endParaRPr lang="en-US" sz="918" dirty="0">
              <a:solidFill>
                <a:srgbClr val="404040"/>
              </a:solidFill>
              <a:cs typeface="Segoe UI" panose="020B0502040204020203" pitchFamily="34" charset="0"/>
            </a:endParaRPr>
          </a:p>
          <a:p>
            <a:endParaRPr lang="en-US" sz="918" dirty="0">
              <a:solidFill>
                <a:srgbClr val="404040"/>
              </a:solidFill>
              <a:cs typeface="Segoe UI" panose="020B0502040204020203" pitchFamily="34" charset="0"/>
            </a:endParaRPr>
          </a:p>
          <a:p>
            <a:r>
              <a:rPr lang="en-US" sz="918" dirty="0">
                <a:solidFill>
                  <a:srgbClr val="404040"/>
                </a:solidFill>
              </a:rPr>
              <a:t>Microsoft respects your privacy. To learn more, read </a:t>
            </a:r>
            <a:r>
              <a:rPr lang="en-US" sz="918" u="sng" dirty="0">
                <a:solidFill>
                  <a:srgbClr val="404040"/>
                </a:solidFill>
                <a:hlinkClick r:id="rId5" action="ppaction://hlinkfile"/>
              </a:rPr>
              <a:t>Privacy and Cookies</a:t>
            </a:r>
            <a:r>
              <a:rPr lang="en-US" sz="918" dirty="0">
                <a:solidFill>
                  <a:srgbClr val="404040"/>
                </a:solidFill>
              </a:rPr>
              <a:t>. </a:t>
            </a:r>
          </a:p>
          <a:p>
            <a:r>
              <a:rPr lang="en-US" sz="918" dirty="0">
                <a:solidFill>
                  <a:srgbClr val="404040"/>
                </a:solidFill>
              </a:rPr>
              <a:t>Microsoft Corporation | One Microsoft Way | Redmond, WA 98052 </a:t>
            </a:r>
          </a:p>
          <a:p>
            <a:endParaRPr lang="en-US" sz="918" dirty="0">
              <a:solidFill>
                <a:srgbClr val="404040"/>
              </a:solidFill>
              <a:cs typeface="Segoe UI" panose="020B0502040204020203" pitchFamily="34" charset="0"/>
            </a:endParaRPr>
          </a:p>
        </p:txBody>
      </p:sp>
      <p:sp>
        <p:nvSpPr>
          <p:cNvPr id="10" name="Rectangle 9"/>
          <p:cNvSpPr/>
          <p:nvPr/>
        </p:nvSpPr>
        <p:spPr>
          <a:xfrm>
            <a:off x="239454" y="-75910"/>
            <a:ext cx="8436808" cy="68466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11" name="Picture 10"/>
          <p:cNvPicPr>
            <a:picLocks noChangeAspect="1"/>
          </p:cNvPicPr>
          <p:nvPr/>
        </p:nvPicPr>
        <p:blipFill>
          <a:blip r:embed="rId6"/>
          <a:stretch>
            <a:fillRect/>
          </a:stretch>
        </p:blipFill>
        <p:spPr>
          <a:xfrm>
            <a:off x="315367" y="1401"/>
            <a:ext cx="2690949" cy="514875"/>
          </a:xfrm>
          <a:prstGeom prst="rect">
            <a:avLst/>
          </a:prstGeom>
        </p:spPr>
      </p:pic>
      <p:pic>
        <p:nvPicPr>
          <p:cNvPr id="12" name="Picture 11"/>
          <p:cNvPicPr>
            <a:picLocks noChangeAspect="1"/>
          </p:cNvPicPr>
          <p:nvPr/>
        </p:nvPicPr>
        <p:blipFill>
          <a:blip r:embed="rId7"/>
          <a:stretch>
            <a:fillRect/>
          </a:stretch>
        </p:blipFill>
        <p:spPr>
          <a:xfrm>
            <a:off x="7396370" y="6401551"/>
            <a:ext cx="1156040" cy="369155"/>
          </a:xfrm>
          <a:prstGeom prst="rect">
            <a:avLst/>
          </a:prstGeom>
        </p:spPr>
      </p:pic>
      <p:pic>
        <p:nvPicPr>
          <p:cNvPr id="3" name="Picture 2"/>
          <p:cNvPicPr>
            <a:picLocks noChangeAspect="1"/>
          </p:cNvPicPr>
          <p:nvPr/>
        </p:nvPicPr>
        <p:blipFill>
          <a:blip r:embed="rId8"/>
          <a:stretch>
            <a:fillRect/>
          </a:stretch>
        </p:blipFill>
        <p:spPr>
          <a:xfrm>
            <a:off x="390488" y="1613305"/>
            <a:ext cx="738311" cy="184578"/>
          </a:xfrm>
          <a:prstGeom prst="rect">
            <a:avLst/>
          </a:prstGeom>
        </p:spPr>
      </p:pic>
      <p:sp>
        <p:nvSpPr>
          <p:cNvPr id="9" name="TextBox 8"/>
          <p:cNvSpPr txBox="1"/>
          <p:nvPr/>
        </p:nvSpPr>
        <p:spPr>
          <a:xfrm>
            <a:off x="351456" y="1797882"/>
            <a:ext cx="749118" cy="270285"/>
          </a:xfrm>
          <a:prstGeom prst="rect">
            <a:avLst/>
          </a:prstGeom>
          <a:noFill/>
        </p:spPr>
        <p:txBody>
          <a:bodyPr wrap="none" rtlCol="0">
            <a:spAutoFit/>
          </a:bodyPr>
          <a:lstStyle/>
          <a:p>
            <a:r>
              <a:rPr lang="en-US" sz="1122" dirty="0">
                <a:solidFill>
                  <a:srgbClr val="404040"/>
                </a:solidFill>
              </a:rPr>
              <a:t>By Justin</a:t>
            </a:r>
          </a:p>
        </p:txBody>
      </p:sp>
    </p:spTree>
    <p:extLst>
      <p:ext uri="{BB962C8B-B14F-4D97-AF65-F5344CB8AC3E}">
        <p14:creationId xmlns:p14="http://schemas.microsoft.com/office/powerpoint/2010/main" val="61731989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66207" y="1363662"/>
            <a:ext cx="11138430" cy="1524000"/>
          </a:xfrm>
        </p:spPr>
        <p:txBody>
          <a:bodyPr/>
          <a:lstStyle/>
          <a:p>
            <a:r>
              <a:rPr lang="en-US" sz="3200" dirty="0" smtClean="0"/>
              <a:t>Removal of credit card requirement during registration </a:t>
            </a:r>
          </a:p>
          <a:p>
            <a:r>
              <a:rPr lang="en-US" sz="3200" dirty="0" smtClean="0"/>
              <a:t>Pay for your registration using PayPal </a:t>
            </a:r>
          </a:p>
          <a:p>
            <a:pPr marL="0" indent="0">
              <a:buNone/>
            </a:pPr>
            <a:endParaRPr lang="en-US" sz="3200" dirty="0"/>
          </a:p>
          <a:p>
            <a:endParaRPr lang="en-US" sz="2800" dirty="0"/>
          </a:p>
        </p:txBody>
      </p:sp>
      <p:sp>
        <p:nvSpPr>
          <p:cNvPr id="4" name="Title 3"/>
          <p:cNvSpPr>
            <a:spLocks noGrp="1"/>
          </p:cNvSpPr>
          <p:nvPr>
            <p:ph type="title"/>
          </p:nvPr>
        </p:nvSpPr>
        <p:spPr/>
        <p:txBody>
          <a:bodyPr/>
          <a:lstStyle/>
          <a:p>
            <a:r>
              <a:rPr lang="en-US" dirty="0" smtClean="0"/>
              <a:t>And a few more things…</a:t>
            </a:r>
            <a:endParaRPr lang="en-US" dirty="0"/>
          </a:p>
        </p:txBody>
      </p:sp>
    </p:spTree>
    <p:extLst>
      <p:ext uri="{BB962C8B-B14F-4D97-AF65-F5344CB8AC3E}">
        <p14:creationId xmlns:p14="http://schemas.microsoft.com/office/powerpoint/2010/main" val="9410050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637" y="1592262"/>
            <a:ext cx="10744200" cy="4013406"/>
          </a:xfrm>
        </p:spPr>
        <p:txBody>
          <a:bodyPr/>
          <a:lstStyle/>
          <a:p>
            <a:r>
              <a:rPr lang="en-US" sz="3200" dirty="0" smtClean="0"/>
              <a:t>We are unifying our Stores and took a big first step in Blue</a:t>
            </a:r>
          </a:p>
          <a:p>
            <a:endParaRPr lang="en-US" sz="3200" dirty="0" smtClean="0"/>
          </a:p>
          <a:p>
            <a:r>
              <a:rPr lang="en-US" sz="3200" dirty="0" smtClean="0"/>
              <a:t>We continue to strive to:</a:t>
            </a:r>
          </a:p>
          <a:p>
            <a:pPr lvl="1"/>
            <a:r>
              <a:rPr lang="en-US" sz="2800" dirty="0" smtClean="0"/>
              <a:t>Provide more avenues for users to find your apps</a:t>
            </a:r>
          </a:p>
          <a:p>
            <a:pPr lvl="1"/>
            <a:r>
              <a:rPr lang="en-US" sz="2800" dirty="0" smtClean="0"/>
              <a:t>Provide more monetization options</a:t>
            </a:r>
          </a:p>
          <a:p>
            <a:pPr lvl="1"/>
            <a:r>
              <a:rPr lang="en-US" sz="2800" dirty="0" smtClean="0"/>
              <a:t>Expand the addressable market</a:t>
            </a:r>
          </a:p>
          <a:p>
            <a:pPr lvl="1"/>
            <a:r>
              <a:rPr lang="en-US" sz="2800" dirty="0" smtClean="0"/>
              <a:t>Reduce friction</a:t>
            </a:r>
            <a:endParaRPr lang="en-US" sz="3200" dirty="0" smtClean="0"/>
          </a:p>
          <a:p>
            <a:pPr lvl="1"/>
            <a:endParaRPr lang="en-US" dirty="0"/>
          </a:p>
        </p:txBody>
      </p:sp>
      <p:sp>
        <p:nvSpPr>
          <p:cNvPr id="3" name="Title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386909013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592262"/>
            <a:ext cx="11887200" cy="4050340"/>
          </a:xfrm>
        </p:spPr>
        <p:txBody>
          <a:bodyPr/>
          <a:lstStyle/>
          <a:p>
            <a:r>
              <a:rPr lang="en-US" dirty="0" smtClean="0"/>
              <a:t>Don’t miss the other Store sessions</a:t>
            </a:r>
          </a:p>
          <a:p>
            <a:pPr lvl="1"/>
            <a:r>
              <a:rPr lang="en-US" b="1" dirty="0" smtClean="0">
                <a:solidFill>
                  <a:schemeClr val="tx1"/>
                </a:solidFill>
                <a:latin typeface="Segoe UI Light" pitchFamily="34" charset="0"/>
              </a:rPr>
              <a:t>2-504 </a:t>
            </a:r>
            <a:r>
              <a:rPr lang="en-US" dirty="0" smtClean="0">
                <a:solidFill>
                  <a:schemeClr val="tx1"/>
                </a:solidFill>
                <a:latin typeface="Segoe UI Light" pitchFamily="34" charset="0"/>
              </a:rPr>
              <a:t>: </a:t>
            </a:r>
            <a:r>
              <a:rPr lang="en-US" dirty="0">
                <a:solidFill>
                  <a:schemeClr val="tx1"/>
                </a:solidFill>
                <a:latin typeface="Segoe UI Light" pitchFamily="34" charset="0"/>
              </a:rPr>
              <a:t>Maximizing Revenue for Phone, Tablet and PC Apps in the Windows Store - Bernardo Zamora</a:t>
            </a:r>
            <a:r>
              <a:rPr lang="en-US" dirty="0"/>
              <a:t> </a:t>
            </a:r>
          </a:p>
          <a:p>
            <a:pPr lvl="1"/>
            <a:r>
              <a:rPr lang="en-US" b="1" dirty="0" smtClean="0">
                <a:solidFill>
                  <a:schemeClr val="tx1"/>
                </a:solidFill>
                <a:latin typeface="Segoe UI Light" pitchFamily="34" charset="0"/>
              </a:rPr>
              <a:t>2-562 </a:t>
            </a:r>
            <a:r>
              <a:rPr lang="en-US" dirty="0" smtClean="0">
                <a:solidFill>
                  <a:schemeClr val="tx1"/>
                </a:solidFill>
                <a:latin typeface="Segoe UI Light" pitchFamily="34" charset="0"/>
              </a:rPr>
              <a:t>: </a:t>
            </a:r>
            <a:r>
              <a:rPr lang="en-US" dirty="0">
                <a:solidFill>
                  <a:schemeClr val="tx1"/>
                </a:solidFill>
                <a:latin typeface="Segoe UI Light" pitchFamily="34" charset="0"/>
              </a:rPr>
              <a:t>Windows Store, Dev Center, Monetization and Ads: A Panel Discussion</a:t>
            </a:r>
            <a:r>
              <a:rPr lang="en-US" dirty="0"/>
              <a:t> </a:t>
            </a:r>
          </a:p>
          <a:p>
            <a:pPr lvl="1"/>
            <a:r>
              <a:rPr lang="en-US" b="1" dirty="0" smtClean="0">
                <a:solidFill>
                  <a:schemeClr val="tx1"/>
                </a:solidFill>
                <a:latin typeface="Segoe UI Light" pitchFamily="34" charset="0"/>
              </a:rPr>
              <a:t>2-561 </a:t>
            </a:r>
            <a:r>
              <a:rPr lang="en-US" dirty="0" smtClean="0">
                <a:solidFill>
                  <a:schemeClr val="tx1"/>
                </a:solidFill>
                <a:latin typeface="Segoe UI Light" pitchFamily="34" charset="0"/>
              </a:rPr>
              <a:t>: </a:t>
            </a:r>
            <a:r>
              <a:rPr lang="en-US" dirty="0">
                <a:solidFill>
                  <a:schemeClr val="tx1"/>
                </a:solidFill>
                <a:latin typeface="Segoe UI Light" pitchFamily="34" charset="0"/>
              </a:rPr>
              <a:t>Windows Dev Center and App Submission Deep Dive: Abhijat Kanade</a:t>
            </a:r>
            <a:r>
              <a:rPr lang="en-US" dirty="0"/>
              <a:t> </a:t>
            </a:r>
          </a:p>
          <a:p>
            <a:pPr lvl="1"/>
            <a:r>
              <a:rPr lang="en-US" b="1" dirty="0" smtClean="0">
                <a:solidFill>
                  <a:schemeClr val="tx1"/>
                </a:solidFill>
                <a:latin typeface="Segoe UI Light" pitchFamily="34" charset="0"/>
              </a:rPr>
              <a:t>2-655 </a:t>
            </a:r>
            <a:r>
              <a:rPr lang="en-US" dirty="0" smtClean="0">
                <a:solidFill>
                  <a:schemeClr val="tx1"/>
                </a:solidFill>
                <a:latin typeface="Segoe UI Light" pitchFamily="34" charset="0"/>
              </a:rPr>
              <a:t>: </a:t>
            </a:r>
            <a:r>
              <a:rPr lang="en-US" dirty="0">
                <a:solidFill>
                  <a:schemeClr val="tx1"/>
                </a:solidFill>
                <a:latin typeface="Segoe UI Light" pitchFamily="34" charset="0"/>
              </a:rPr>
              <a:t>Promote Your App in Search Results - Evan Lew, Eric Aleshire</a:t>
            </a:r>
            <a:r>
              <a:rPr lang="en-US" dirty="0"/>
              <a:t> </a:t>
            </a:r>
          </a:p>
          <a:p>
            <a:endParaRPr lang="en-US" dirty="0" smtClean="0"/>
          </a:p>
          <a:p>
            <a:r>
              <a:rPr lang="en-US" dirty="0" smtClean="0"/>
              <a:t>My email – mazharm@microsoft.com</a:t>
            </a:r>
            <a:endParaRPr lang="en-US" dirty="0"/>
          </a:p>
        </p:txBody>
      </p:sp>
      <p:sp>
        <p:nvSpPr>
          <p:cNvPr id="4" name="Title 3"/>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62972899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a:gradFill>
                  <a:gsLst>
                    <a:gs pos="1087">
                      <a:srgbClr val="00188F"/>
                    </a:gs>
                    <a:gs pos="100000">
                      <a:srgbClr val="00188F"/>
                    </a:gs>
                  </a:gsLst>
                  <a:lin ang="5400000" scaled="0"/>
                </a:gradFill>
              </a:rPr>
              <a:t>Your Feedback is Important</a:t>
            </a:r>
          </a:p>
        </p:txBody>
      </p:sp>
      <p:sp>
        <p:nvSpPr>
          <p:cNvPr id="19" name="Text Placeholder 2"/>
          <p:cNvSpPr txBox="1">
            <a:spLocks/>
          </p:cNvSpPr>
          <p:nvPr/>
        </p:nvSpPr>
        <p:spPr>
          <a:xfrm>
            <a:off x="274638" y="1778483"/>
            <a:ext cx="11887200" cy="217598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rPr>
              <a:t>Fill out an evaluation of this session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and help shape future events. </a:t>
            </a:r>
          </a:p>
          <a:p>
            <a:pPr marL="0" indent="0">
              <a:lnSpc>
                <a:spcPct val="80000"/>
              </a:lnSpc>
              <a:spcBef>
                <a:spcPts val="2200"/>
              </a:spcBef>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latin typeface="Segoe UI"/>
              </a:rPr>
              <a:t>Scan the QR code </a:t>
            </a:r>
            <a:r>
              <a:rPr lang="en-US" sz="3600" dirty="0" smtClean="0">
                <a:gradFill>
                  <a:gsLst>
                    <a:gs pos="5435">
                      <a:srgbClr val="404040"/>
                    </a:gs>
                    <a:gs pos="100000">
                      <a:srgbClr val="404040"/>
                    </a:gs>
                  </a:gsLst>
                  <a:lin ang="5400000" scaled="0"/>
                </a:gradFill>
              </a:rPr>
              <a:t>to evaluate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this session on your mobile device. </a:t>
            </a:r>
          </a:p>
          <a:p>
            <a:pPr marL="0" indent="0">
              <a:spcBef>
                <a:spcPts val="1800"/>
              </a:spcBef>
              <a:buClr>
                <a:srgbClr val="404040"/>
              </a:buClr>
              <a:buFont typeface="Wingdings" panose="05000000000000000000" pitchFamily="2" charset="2"/>
              <a:buNone/>
            </a:pPr>
            <a:r>
              <a:rPr lang="en-US" sz="3200" dirty="0" smtClean="0">
                <a:gradFill>
                  <a:gsLst>
                    <a:gs pos="3261">
                      <a:srgbClr val="00188F"/>
                    </a:gs>
                    <a:gs pos="100000">
                      <a:srgbClr val="00188F"/>
                    </a:gs>
                  </a:gsLst>
                  <a:lin ang="5400000" scaled="0"/>
                </a:gradFill>
                <a:latin typeface="Segoe UI"/>
              </a:rPr>
              <a:t>You’ll also be entered into </a:t>
            </a:r>
            <a:br>
              <a:rPr lang="en-US" sz="3200" dirty="0" smtClean="0">
                <a:gradFill>
                  <a:gsLst>
                    <a:gs pos="3261">
                      <a:srgbClr val="00188F"/>
                    </a:gs>
                    <a:gs pos="100000">
                      <a:srgbClr val="00188F"/>
                    </a:gs>
                  </a:gsLst>
                  <a:lin ang="5400000" scaled="0"/>
                </a:gradFill>
                <a:latin typeface="Segoe UI"/>
              </a:rPr>
            </a:br>
            <a:r>
              <a:rPr lang="en-US" sz="3200" dirty="0" smtClean="0">
                <a:gradFill>
                  <a:gsLst>
                    <a:gs pos="3261">
                      <a:srgbClr val="00188F"/>
                    </a:gs>
                    <a:gs pos="100000">
                      <a:srgbClr val="00188F"/>
                    </a:gs>
                  </a:gsLst>
                  <a:lin ang="5400000" scaled="0"/>
                </a:gradFill>
                <a:latin typeface="Segoe UI"/>
              </a:rPr>
              <a:t>a daily prize drawing!</a:t>
            </a:r>
            <a:endParaRPr lang="en-US" sz="3200" dirty="0">
              <a:gradFill>
                <a:gsLst>
                  <a:gs pos="3261">
                    <a:srgbClr val="00188F"/>
                  </a:gs>
                  <a:gs pos="100000">
                    <a:srgbClr val="00188F"/>
                  </a:gs>
                </a:gsLst>
                <a:lin ang="5400000" scaled="0"/>
              </a:gradFill>
              <a:latin typeface="Segoe UI"/>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239" y="3027946"/>
            <a:ext cx="3657600" cy="3657600"/>
          </a:xfrm>
          <a:prstGeom prst="rect">
            <a:avLst/>
          </a:prstGeom>
          <a:ln>
            <a:solidFill>
              <a:srgbClr val="8C8C8C"/>
            </a:solidFill>
          </a:ln>
        </p:spPr>
      </p:pic>
      <p:sp>
        <p:nvSpPr>
          <p:cNvPr id="25" name="Freeform 24"/>
          <p:cNvSpPr>
            <a:spLocks noChangeAspect="1" noEditPoints="1"/>
          </p:cNvSpPr>
          <p:nvPr/>
        </p:nvSpPr>
        <p:spPr bwMode="black">
          <a:xfrm>
            <a:off x="475560"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02597176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3050" y="6079032"/>
            <a:ext cx="118887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 </a:t>
            </a:r>
            <a:r>
              <a:rPr lang="en-US" sz="700" dirty="0" smtClean="0">
                <a:gradFill>
                  <a:gsLst>
                    <a:gs pos="0">
                      <a:srgbClr val="404040">
                        <a:lumMod val="75000"/>
                        <a:lumOff val="25000"/>
                      </a:srgbClr>
                    </a:gs>
                    <a:gs pos="100000">
                      <a:srgbClr val="404040">
                        <a:lumMod val="75000"/>
                        <a:lumOff val="25000"/>
                      </a:srgbClr>
                    </a:gs>
                  </a:gsLst>
                  <a:lin ang="5400000" scaled="0"/>
                </a:gradFill>
                <a:cs typeface="Segoe UI" pitchFamily="34" charset="0"/>
              </a:rPr>
              <a:t>2014 </a:t>
            </a:r>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50738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5518628" y="1476749"/>
            <a:ext cx="1779940" cy="1521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4" name="Title 3"/>
          <p:cNvSpPr>
            <a:spLocks noGrp="1"/>
          </p:cNvSpPr>
          <p:nvPr>
            <p:ph type="title"/>
          </p:nvPr>
        </p:nvSpPr>
        <p:spPr>
          <a:xfrm>
            <a:off x="274637" y="305770"/>
            <a:ext cx="12039600" cy="689889"/>
          </a:xfrm>
        </p:spPr>
        <p:txBody>
          <a:bodyPr>
            <a:noAutofit/>
          </a:bodyPr>
          <a:lstStyle/>
          <a:p>
            <a:r>
              <a:rPr lang="en-US" sz="3200" dirty="0" smtClean="0">
                <a:latin typeface="Segoe UI Light" panose="020B0502040204020203" pitchFamily="34" charset="0"/>
                <a:cs typeface="Segoe UI Light" panose="020B0502040204020203" pitchFamily="34" charset="0"/>
              </a:rPr>
              <a:t>Vision : One Store, One Dev Center </a:t>
            </a:r>
            <a:r>
              <a:rPr lang="en-US" sz="3200" dirty="0">
                <a:latin typeface="Segoe UI Light" panose="020B0502040204020203" pitchFamily="34" charset="0"/>
                <a:cs typeface="Segoe UI Light" panose="020B0502040204020203" pitchFamily="34" charset="0"/>
              </a:rPr>
              <a:t>with Multiple Storefronts</a:t>
            </a:r>
          </a:p>
        </p:txBody>
      </p:sp>
      <p:sp>
        <p:nvSpPr>
          <p:cNvPr id="38" name="Rectangle 37"/>
          <p:cNvSpPr/>
          <p:nvPr/>
        </p:nvSpPr>
        <p:spPr>
          <a:xfrm>
            <a:off x="1976226" y="5713025"/>
            <a:ext cx="8509210" cy="531253"/>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rgbClr val="FFFFFF"/>
              </a:solidFill>
              <a:cs typeface="Segoe UI" panose="020B0502040204020203" pitchFamily="34" charset="0"/>
            </a:endParaRPr>
          </a:p>
          <a:p>
            <a:pPr algn="ctr"/>
            <a:endParaRPr lang="en-US" sz="1632" dirty="0">
              <a:solidFill>
                <a:srgbClr val="FFFFFF"/>
              </a:solidFill>
              <a:cs typeface="Segoe UI" panose="020B0502040204020203" pitchFamily="34" charset="0"/>
            </a:endParaRPr>
          </a:p>
        </p:txBody>
      </p:sp>
      <p:sp>
        <p:nvSpPr>
          <p:cNvPr id="31" name="TextBox 30"/>
          <p:cNvSpPr txBox="1"/>
          <p:nvPr/>
        </p:nvSpPr>
        <p:spPr>
          <a:xfrm>
            <a:off x="9453885" y="3100622"/>
            <a:ext cx="484181" cy="285103"/>
          </a:xfrm>
          <a:prstGeom prst="rect">
            <a:avLst/>
          </a:prstGeom>
          <a:noFill/>
        </p:spPr>
        <p:txBody>
          <a:bodyPr wrap="none" rtlCol="0">
            <a:spAutoFit/>
          </a:bodyPr>
          <a:lstStyle/>
          <a:p>
            <a:r>
              <a:rPr lang="en-US" sz="1600" dirty="0" smtClean="0">
                <a:solidFill>
                  <a:srgbClr val="404040"/>
                </a:solidFill>
                <a:latin typeface="Segoe UI Semilight" panose="020B0402040204020203" pitchFamily="34" charset="0"/>
                <a:cs typeface="Segoe UI Semilight" panose="020B0402040204020203" pitchFamily="34" charset="0"/>
              </a:rPr>
              <a:t>OS</a:t>
            </a:r>
            <a:endParaRPr lang="en-US" sz="1600" dirty="0">
              <a:solidFill>
                <a:srgbClr val="404040"/>
              </a:solidFill>
              <a:latin typeface="Segoe UI Semilight" panose="020B0402040204020203" pitchFamily="34" charset="0"/>
              <a:cs typeface="Segoe UI Semilight" panose="020B0402040204020203" pitchFamily="34" charset="0"/>
            </a:endParaRPr>
          </a:p>
        </p:txBody>
      </p:sp>
      <p:sp>
        <p:nvSpPr>
          <p:cNvPr id="24" name="Rectangle 23"/>
          <p:cNvSpPr/>
          <p:nvPr/>
        </p:nvSpPr>
        <p:spPr>
          <a:xfrm>
            <a:off x="1976225" y="3759713"/>
            <a:ext cx="8509211" cy="1822299"/>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rgbClr val="FFFFFF"/>
              </a:solidFill>
              <a:cs typeface="Segoe UI" panose="020B0502040204020203" pitchFamily="34" charset="0"/>
            </a:endParaRPr>
          </a:p>
          <a:p>
            <a:pPr algn="ctr"/>
            <a:endParaRPr lang="en-US" sz="1632" dirty="0">
              <a:solidFill>
                <a:srgbClr val="FFFFFF"/>
              </a:solidFill>
              <a:cs typeface="Segoe UI" panose="020B0502040204020203" pitchFamily="34" charset="0"/>
            </a:endParaRPr>
          </a:p>
        </p:txBody>
      </p:sp>
      <p:sp>
        <p:nvSpPr>
          <p:cNvPr id="9" name="Rectangle 8"/>
          <p:cNvSpPr/>
          <p:nvPr/>
        </p:nvSpPr>
        <p:spPr>
          <a:xfrm>
            <a:off x="7568887" y="4193080"/>
            <a:ext cx="2374281" cy="5625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Segoe UI Light" panose="020B0502040204020203" pitchFamily="34" charset="0"/>
                <a:cs typeface="Segoe UI Light" panose="020B0502040204020203" pitchFamily="34" charset="0"/>
              </a:rPr>
              <a:t>Software + Apps</a:t>
            </a:r>
          </a:p>
        </p:txBody>
      </p:sp>
      <p:sp>
        <p:nvSpPr>
          <p:cNvPr id="32" name="TextBox 31"/>
          <p:cNvSpPr txBox="1"/>
          <p:nvPr/>
        </p:nvSpPr>
        <p:spPr>
          <a:xfrm>
            <a:off x="1798637" y="3098987"/>
            <a:ext cx="1812782" cy="271524"/>
          </a:xfrm>
          <a:prstGeom prst="rect">
            <a:avLst/>
          </a:prstGeom>
          <a:noFill/>
        </p:spPr>
        <p:txBody>
          <a:bodyPr wrap="none" rtlCol="0">
            <a:spAutoFit/>
          </a:bodyPr>
          <a:lstStyle/>
          <a:p>
            <a:r>
              <a:rPr lang="en-US" sz="1600" dirty="0">
                <a:solidFill>
                  <a:srgbClr val="404040"/>
                </a:solidFill>
                <a:latin typeface="Segoe UI Semilight" panose="020B0402040204020203" pitchFamily="34" charset="0"/>
                <a:cs typeface="Segoe UI Semilight" panose="020B0402040204020203" pitchFamily="34" charset="0"/>
              </a:rPr>
              <a:t>Device Storefronts</a:t>
            </a:r>
          </a:p>
        </p:txBody>
      </p:sp>
      <p:sp>
        <p:nvSpPr>
          <p:cNvPr id="33" name="TextBox 32"/>
          <p:cNvSpPr txBox="1"/>
          <p:nvPr/>
        </p:nvSpPr>
        <p:spPr>
          <a:xfrm>
            <a:off x="5665226" y="3059821"/>
            <a:ext cx="1558397" cy="338554"/>
          </a:xfrm>
          <a:prstGeom prst="rect">
            <a:avLst/>
          </a:prstGeom>
          <a:noFill/>
        </p:spPr>
        <p:txBody>
          <a:bodyPr wrap="none" rtlCol="0">
            <a:spAutoFit/>
          </a:bodyPr>
          <a:lstStyle/>
          <a:p>
            <a:r>
              <a:rPr lang="en-US" sz="1600" dirty="0" smtClean="0">
                <a:solidFill>
                  <a:srgbClr val="404040"/>
                </a:solidFill>
                <a:latin typeface="Segoe UI Semilight" panose="020B0402040204020203" pitchFamily="34" charset="0"/>
                <a:cs typeface="Segoe UI Semilight" panose="020B0402040204020203" pitchFamily="34" charset="0"/>
              </a:rPr>
              <a:t>Web </a:t>
            </a:r>
            <a:r>
              <a:rPr lang="en-US" sz="1600" dirty="0">
                <a:solidFill>
                  <a:srgbClr val="404040"/>
                </a:solidFill>
                <a:latin typeface="Segoe UI Semilight" panose="020B0402040204020203" pitchFamily="34" charset="0"/>
                <a:cs typeface="Segoe UI Semilight" panose="020B0402040204020203" pitchFamily="34" charset="0"/>
              </a:rPr>
              <a:t>Storefront</a:t>
            </a:r>
          </a:p>
        </p:txBody>
      </p:sp>
      <p:cxnSp>
        <p:nvCxnSpPr>
          <p:cNvPr id="47" name="Straight Arrow Connector 46"/>
          <p:cNvCxnSpPr/>
          <p:nvPr/>
        </p:nvCxnSpPr>
        <p:spPr>
          <a:xfrm flipH="1" flipV="1">
            <a:off x="2749112" y="3409869"/>
            <a:ext cx="4043" cy="32860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043853" y="3749091"/>
            <a:ext cx="1999737" cy="400110"/>
          </a:xfrm>
          <a:prstGeom prst="rect">
            <a:avLst/>
          </a:prstGeom>
          <a:noFill/>
        </p:spPr>
        <p:txBody>
          <a:bodyPr wrap="square" rtlCol="0">
            <a:spAutoFit/>
          </a:bodyPr>
          <a:lstStyle/>
          <a:p>
            <a:r>
              <a:rPr lang="en-US" sz="2000" b="1" dirty="0">
                <a:solidFill>
                  <a:srgbClr val="FFFFFF"/>
                </a:solidFill>
                <a:latin typeface="Segoe UI Light"/>
                <a:cs typeface="Segoe UI" panose="020B0502040204020203" pitchFamily="34" charset="0"/>
              </a:rPr>
              <a:t> One Catalog</a:t>
            </a:r>
          </a:p>
        </p:txBody>
      </p:sp>
      <p:sp>
        <p:nvSpPr>
          <p:cNvPr id="34" name="Rectangle 33"/>
          <p:cNvSpPr/>
          <p:nvPr/>
        </p:nvSpPr>
        <p:spPr>
          <a:xfrm>
            <a:off x="5135407" y="4198389"/>
            <a:ext cx="2374281" cy="5625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Segoe UI Light" panose="020B0502040204020203" pitchFamily="34" charset="0"/>
                <a:cs typeface="Segoe UI Light" panose="020B0502040204020203" pitchFamily="34" charset="0"/>
              </a:rPr>
              <a:t>Services</a:t>
            </a:r>
          </a:p>
        </p:txBody>
      </p:sp>
      <p:sp>
        <p:nvSpPr>
          <p:cNvPr id="35" name="Rectangle 34"/>
          <p:cNvSpPr/>
          <p:nvPr/>
        </p:nvSpPr>
        <p:spPr>
          <a:xfrm>
            <a:off x="2701926" y="4198389"/>
            <a:ext cx="2374281" cy="5625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Segoe UI Light" panose="020B0502040204020203" pitchFamily="34" charset="0"/>
                <a:cs typeface="Segoe UI Light" panose="020B0502040204020203" pitchFamily="34" charset="0"/>
              </a:rPr>
              <a:t>Devices</a:t>
            </a:r>
          </a:p>
        </p:txBody>
      </p:sp>
      <p:sp>
        <p:nvSpPr>
          <p:cNvPr id="36" name="Rectangle 35"/>
          <p:cNvSpPr/>
          <p:nvPr/>
        </p:nvSpPr>
        <p:spPr>
          <a:xfrm>
            <a:off x="7563785" y="4802679"/>
            <a:ext cx="2374281" cy="5625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Segoe UI Light" panose="020B0502040204020203" pitchFamily="34" charset="0"/>
                <a:cs typeface="Segoe UI Light" panose="020B0502040204020203" pitchFamily="34" charset="0"/>
              </a:rPr>
              <a:t>Other digital content</a:t>
            </a:r>
            <a:endParaRPr lang="en-US" dirty="0">
              <a:solidFill>
                <a:srgbClr val="FFFFFF"/>
              </a:solidFill>
              <a:latin typeface="Segoe UI Light" panose="020B0502040204020203" pitchFamily="34" charset="0"/>
              <a:cs typeface="Segoe UI Light" panose="020B0502040204020203" pitchFamily="34" charset="0"/>
            </a:endParaRPr>
          </a:p>
        </p:txBody>
      </p:sp>
      <p:sp>
        <p:nvSpPr>
          <p:cNvPr id="37" name="Rectangle 36"/>
          <p:cNvSpPr/>
          <p:nvPr/>
        </p:nvSpPr>
        <p:spPr>
          <a:xfrm>
            <a:off x="5135407" y="4802679"/>
            <a:ext cx="2374281" cy="5625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Segoe UI Light" panose="020B0502040204020203" pitchFamily="34" charset="0"/>
                <a:cs typeface="Segoe UI Light" panose="020B0502040204020203" pitchFamily="34" charset="0"/>
              </a:rPr>
              <a:t>Entertainment</a:t>
            </a:r>
            <a:br>
              <a:rPr lang="en-US" dirty="0">
                <a:solidFill>
                  <a:srgbClr val="FFFFFF"/>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Content</a:t>
            </a:r>
          </a:p>
        </p:txBody>
      </p:sp>
      <p:sp>
        <p:nvSpPr>
          <p:cNvPr id="40" name="Rectangle 39"/>
          <p:cNvSpPr/>
          <p:nvPr/>
        </p:nvSpPr>
        <p:spPr>
          <a:xfrm>
            <a:off x="2694756" y="4804490"/>
            <a:ext cx="2374281" cy="5625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Segoe UI Light" panose="020B0502040204020203" pitchFamily="34" charset="0"/>
                <a:cs typeface="Segoe UI Light" panose="020B0502040204020203" pitchFamily="34" charset="0"/>
              </a:rPr>
              <a:t>Games</a:t>
            </a:r>
          </a:p>
        </p:txBody>
      </p:sp>
      <p:sp>
        <p:nvSpPr>
          <p:cNvPr id="20" name="Rectangle 19"/>
          <p:cNvSpPr/>
          <p:nvPr/>
        </p:nvSpPr>
        <p:spPr>
          <a:xfrm>
            <a:off x="1976226" y="1472037"/>
            <a:ext cx="1815836" cy="15546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45" name="Freeform 31"/>
          <p:cNvSpPr>
            <a:spLocks noEditPoints="1"/>
          </p:cNvSpPr>
          <p:nvPr/>
        </p:nvSpPr>
        <p:spPr bwMode="auto">
          <a:xfrm>
            <a:off x="3255472" y="2347576"/>
            <a:ext cx="212203" cy="526403"/>
          </a:xfrm>
          <a:custGeom>
            <a:avLst/>
            <a:gdLst>
              <a:gd name="T0" fmla="*/ 1571 w 1643"/>
              <a:gd name="T1" fmla="*/ 1562 h 3937"/>
              <a:gd name="T2" fmla="*/ 1623 w 1643"/>
              <a:gd name="T3" fmla="*/ 3390 h 3937"/>
              <a:gd name="T4" fmla="*/ 1587 w 1643"/>
              <a:gd name="T5" fmla="*/ 3477 h 3937"/>
              <a:gd name="T6" fmla="*/ 1056 w 1643"/>
              <a:gd name="T7" fmla="*/ 3902 h 3937"/>
              <a:gd name="T8" fmla="*/ 986 w 1643"/>
              <a:gd name="T9" fmla="*/ 2544 h 3937"/>
              <a:gd name="T10" fmla="*/ 1048 w 1643"/>
              <a:gd name="T11" fmla="*/ 18 h 3937"/>
              <a:gd name="T12" fmla="*/ 1615 w 1643"/>
              <a:gd name="T13" fmla="*/ 467 h 3937"/>
              <a:gd name="T14" fmla="*/ 1640 w 1643"/>
              <a:gd name="T15" fmla="*/ 533 h 3937"/>
              <a:gd name="T16" fmla="*/ 1571 w 1643"/>
              <a:gd name="T17" fmla="*/ 1562 h 3937"/>
              <a:gd name="T18" fmla="*/ 1005 w 1643"/>
              <a:gd name="T19" fmla="*/ 3927 h 3937"/>
              <a:gd name="T20" fmla="*/ 59 w 1643"/>
              <a:gd name="T21" fmla="*/ 3894 h 3937"/>
              <a:gd name="T22" fmla="*/ 11 w 1643"/>
              <a:gd name="T23" fmla="*/ 3811 h 3937"/>
              <a:gd name="T24" fmla="*/ 122 w 1643"/>
              <a:gd name="T25" fmla="*/ 2525 h 3937"/>
              <a:gd name="T26" fmla="*/ 31 w 1643"/>
              <a:gd name="T27" fmla="*/ 129 h 3937"/>
              <a:gd name="T28" fmla="*/ 74 w 1643"/>
              <a:gd name="T29" fmla="*/ 49 h 3937"/>
              <a:gd name="T30" fmla="*/ 997 w 1643"/>
              <a:gd name="T31" fmla="*/ 5 h 3937"/>
              <a:gd name="T32" fmla="*/ 934 w 1643"/>
              <a:gd name="T33" fmla="*/ 2544 h 3937"/>
              <a:gd name="T34" fmla="*/ 934 w 1643"/>
              <a:gd name="T35" fmla="*/ 2545 h 3937"/>
              <a:gd name="T36" fmla="*/ 1005 w 1643"/>
              <a:gd name="T37" fmla="*/ 3927 h 3937"/>
              <a:gd name="T38" fmla="*/ 413 w 1643"/>
              <a:gd name="T39" fmla="*/ 2946 h 3937"/>
              <a:gd name="T40" fmla="*/ 355 w 1643"/>
              <a:gd name="T41" fmla="*/ 2884 h 3937"/>
              <a:gd name="T42" fmla="*/ 290 w 1643"/>
              <a:gd name="T43" fmla="*/ 2882 h 3937"/>
              <a:gd name="T44" fmla="*/ 228 w 1643"/>
              <a:gd name="T45" fmla="*/ 2940 h 3937"/>
              <a:gd name="T46" fmla="*/ 204 w 1643"/>
              <a:gd name="T47" fmla="*/ 3640 h 3937"/>
              <a:gd name="T48" fmla="*/ 261 w 1643"/>
              <a:gd name="T49" fmla="*/ 3702 h 3937"/>
              <a:gd name="T50" fmla="*/ 326 w 1643"/>
              <a:gd name="T51" fmla="*/ 3705 h 3937"/>
              <a:gd name="T52" fmla="*/ 389 w 1643"/>
              <a:gd name="T53" fmla="*/ 3647 h 3937"/>
              <a:gd name="T54" fmla="*/ 413 w 1643"/>
              <a:gd name="T55" fmla="*/ 2946 h 3937"/>
              <a:gd name="T56" fmla="*/ 814 w 1643"/>
              <a:gd name="T57" fmla="*/ 2552 h 3937"/>
              <a:gd name="T58" fmla="*/ 577 w 1643"/>
              <a:gd name="T59" fmla="*/ 2310 h 3937"/>
              <a:gd name="T60" fmla="*/ 340 w 1643"/>
              <a:gd name="T61" fmla="*/ 2552 h 3937"/>
              <a:gd name="T62" fmla="*/ 577 w 1643"/>
              <a:gd name="T63" fmla="*/ 2794 h 3937"/>
              <a:gd name="T64" fmla="*/ 814 w 1643"/>
              <a:gd name="T65" fmla="*/ 2552 h 3937"/>
              <a:gd name="T66" fmla="*/ 879 w 1643"/>
              <a:gd name="T67" fmla="*/ 2077 h 3937"/>
              <a:gd name="T68" fmla="*/ 855 w 1643"/>
              <a:gd name="T69" fmla="*/ 287 h 3937"/>
              <a:gd name="T70" fmla="*/ 782 w 1643"/>
              <a:gd name="T71" fmla="*/ 216 h 3937"/>
              <a:gd name="T72" fmla="*/ 689 w 1643"/>
              <a:gd name="T73" fmla="*/ 218 h 3937"/>
              <a:gd name="T74" fmla="*/ 618 w 1643"/>
              <a:gd name="T75" fmla="*/ 291 h 3937"/>
              <a:gd name="T76" fmla="*/ 642 w 1643"/>
              <a:gd name="T77" fmla="*/ 2081 h 3937"/>
              <a:gd name="T78" fmla="*/ 715 w 1643"/>
              <a:gd name="T79" fmla="*/ 2152 h 3937"/>
              <a:gd name="T80" fmla="*/ 808 w 1643"/>
              <a:gd name="T81" fmla="*/ 2150 h 3937"/>
              <a:gd name="T82" fmla="*/ 879 w 1643"/>
              <a:gd name="T83" fmla="*/ 2077 h 3937"/>
              <a:gd name="T84" fmla="*/ 720 w 1643"/>
              <a:gd name="T85" fmla="*/ 2552 h 3937"/>
              <a:gd name="T86" fmla="*/ 577 w 1643"/>
              <a:gd name="T87" fmla="*/ 2698 h 3937"/>
              <a:gd name="T88" fmla="*/ 434 w 1643"/>
              <a:gd name="T89" fmla="*/ 2552 h 3937"/>
              <a:gd name="T90" fmla="*/ 577 w 1643"/>
              <a:gd name="T91" fmla="*/ 2406 h 3937"/>
              <a:gd name="T92" fmla="*/ 720 w 1643"/>
              <a:gd name="T93" fmla="*/ 2552 h 3937"/>
              <a:gd name="T94" fmla="*/ 605 w 1643"/>
              <a:gd name="T95" fmla="*/ 2552 h 3937"/>
              <a:gd name="T96" fmla="*/ 577 w 1643"/>
              <a:gd name="T97" fmla="*/ 2523 h 3937"/>
              <a:gd name="T98" fmla="*/ 549 w 1643"/>
              <a:gd name="T99" fmla="*/ 2552 h 3937"/>
              <a:gd name="T100" fmla="*/ 577 w 1643"/>
              <a:gd name="T101" fmla="*/ 2580 h 3937"/>
              <a:gd name="T102" fmla="*/ 605 w 1643"/>
              <a:gd name="T103" fmla="*/ 2552 h 3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3" h="3937">
                <a:moveTo>
                  <a:pt x="1571" y="1562"/>
                </a:moveTo>
                <a:cubicBezTo>
                  <a:pt x="1572" y="1593"/>
                  <a:pt x="1626" y="3350"/>
                  <a:pt x="1623" y="3390"/>
                </a:cubicBezTo>
                <a:cubicBezTo>
                  <a:pt x="1620" y="3430"/>
                  <a:pt x="1606" y="3454"/>
                  <a:pt x="1587" y="3477"/>
                </a:cubicBezTo>
                <a:cubicBezTo>
                  <a:pt x="1571" y="3496"/>
                  <a:pt x="1193" y="3812"/>
                  <a:pt x="1056" y="3902"/>
                </a:cubicBezTo>
                <a:cubicBezTo>
                  <a:pt x="986" y="2544"/>
                  <a:pt x="986" y="2544"/>
                  <a:pt x="986" y="2544"/>
                </a:cubicBezTo>
                <a:cubicBezTo>
                  <a:pt x="1048" y="18"/>
                  <a:pt x="1048" y="18"/>
                  <a:pt x="1048" y="18"/>
                </a:cubicBezTo>
                <a:cubicBezTo>
                  <a:pt x="1172" y="88"/>
                  <a:pt x="1602" y="448"/>
                  <a:pt x="1615" y="467"/>
                </a:cubicBezTo>
                <a:cubicBezTo>
                  <a:pt x="1630" y="489"/>
                  <a:pt x="1638" y="511"/>
                  <a:pt x="1640" y="533"/>
                </a:cubicBezTo>
                <a:cubicBezTo>
                  <a:pt x="1643" y="554"/>
                  <a:pt x="1570" y="1531"/>
                  <a:pt x="1571" y="1562"/>
                </a:cubicBezTo>
                <a:close/>
                <a:moveTo>
                  <a:pt x="1005" y="3927"/>
                </a:moveTo>
                <a:cubicBezTo>
                  <a:pt x="901" y="3937"/>
                  <a:pt x="76" y="3903"/>
                  <a:pt x="59" y="3894"/>
                </a:cubicBezTo>
                <a:cubicBezTo>
                  <a:pt x="42" y="3885"/>
                  <a:pt x="22" y="3845"/>
                  <a:pt x="11" y="3811"/>
                </a:cubicBezTo>
                <a:cubicBezTo>
                  <a:pt x="0" y="3778"/>
                  <a:pt x="118" y="2621"/>
                  <a:pt x="122" y="2525"/>
                </a:cubicBezTo>
                <a:cubicBezTo>
                  <a:pt x="126" y="2429"/>
                  <a:pt x="24" y="147"/>
                  <a:pt x="31" y="129"/>
                </a:cubicBezTo>
                <a:cubicBezTo>
                  <a:pt x="38" y="110"/>
                  <a:pt x="56" y="59"/>
                  <a:pt x="74" y="49"/>
                </a:cubicBezTo>
                <a:cubicBezTo>
                  <a:pt x="90" y="39"/>
                  <a:pt x="835" y="0"/>
                  <a:pt x="997" y="5"/>
                </a:cubicBezTo>
                <a:cubicBezTo>
                  <a:pt x="934" y="2544"/>
                  <a:pt x="934" y="2544"/>
                  <a:pt x="934" y="2544"/>
                </a:cubicBezTo>
                <a:cubicBezTo>
                  <a:pt x="934" y="2545"/>
                  <a:pt x="934" y="2545"/>
                  <a:pt x="934" y="2545"/>
                </a:cubicBezTo>
                <a:lnTo>
                  <a:pt x="1005" y="3927"/>
                </a:lnTo>
                <a:close/>
                <a:moveTo>
                  <a:pt x="413" y="2946"/>
                </a:moveTo>
                <a:cubicBezTo>
                  <a:pt x="414" y="2913"/>
                  <a:pt x="388" y="2885"/>
                  <a:pt x="355" y="2884"/>
                </a:cubicBezTo>
                <a:cubicBezTo>
                  <a:pt x="290" y="2882"/>
                  <a:pt x="290" y="2882"/>
                  <a:pt x="290" y="2882"/>
                </a:cubicBezTo>
                <a:cubicBezTo>
                  <a:pt x="257" y="2881"/>
                  <a:pt x="230" y="2907"/>
                  <a:pt x="228" y="2940"/>
                </a:cubicBezTo>
                <a:cubicBezTo>
                  <a:pt x="204" y="3640"/>
                  <a:pt x="204" y="3640"/>
                  <a:pt x="204" y="3640"/>
                </a:cubicBezTo>
                <a:cubicBezTo>
                  <a:pt x="202" y="3673"/>
                  <a:pt x="229" y="3701"/>
                  <a:pt x="261" y="3702"/>
                </a:cubicBezTo>
                <a:cubicBezTo>
                  <a:pt x="326" y="3705"/>
                  <a:pt x="326" y="3705"/>
                  <a:pt x="326" y="3705"/>
                </a:cubicBezTo>
                <a:cubicBezTo>
                  <a:pt x="359" y="3706"/>
                  <a:pt x="387" y="3680"/>
                  <a:pt x="389" y="3647"/>
                </a:cubicBezTo>
                <a:lnTo>
                  <a:pt x="413" y="2946"/>
                </a:lnTo>
                <a:close/>
                <a:moveTo>
                  <a:pt x="814" y="2552"/>
                </a:moveTo>
                <a:cubicBezTo>
                  <a:pt x="814" y="2418"/>
                  <a:pt x="708" y="2310"/>
                  <a:pt x="577" y="2310"/>
                </a:cubicBezTo>
                <a:cubicBezTo>
                  <a:pt x="446" y="2310"/>
                  <a:pt x="340" y="2418"/>
                  <a:pt x="340" y="2552"/>
                </a:cubicBezTo>
                <a:cubicBezTo>
                  <a:pt x="340" y="2685"/>
                  <a:pt x="446" y="2794"/>
                  <a:pt x="577" y="2794"/>
                </a:cubicBezTo>
                <a:cubicBezTo>
                  <a:pt x="708" y="2794"/>
                  <a:pt x="814" y="2685"/>
                  <a:pt x="814" y="2552"/>
                </a:cubicBezTo>
                <a:close/>
                <a:moveTo>
                  <a:pt x="879" y="2077"/>
                </a:moveTo>
                <a:cubicBezTo>
                  <a:pt x="855" y="287"/>
                  <a:pt x="855" y="287"/>
                  <a:pt x="855" y="287"/>
                </a:cubicBezTo>
                <a:cubicBezTo>
                  <a:pt x="855" y="248"/>
                  <a:pt x="822" y="216"/>
                  <a:pt x="782" y="216"/>
                </a:cubicBezTo>
                <a:cubicBezTo>
                  <a:pt x="689" y="218"/>
                  <a:pt x="689" y="218"/>
                  <a:pt x="689" y="218"/>
                </a:cubicBezTo>
                <a:cubicBezTo>
                  <a:pt x="650" y="218"/>
                  <a:pt x="618" y="251"/>
                  <a:pt x="618" y="291"/>
                </a:cubicBezTo>
                <a:cubicBezTo>
                  <a:pt x="642" y="2081"/>
                  <a:pt x="642" y="2081"/>
                  <a:pt x="642" y="2081"/>
                </a:cubicBezTo>
                <a:cubicBezTo>
                  <a:pt x="642" y="2120"/>
                  <a:pt x="675" y="2152"/>
                  <a:pt x="715" y="2152"/>
                </a:cubicBezTo>
                <a:cubicBezTo>
                  <a:pt x="808" y="2150"/>
                  <a:pt x="808" y="2150"/>
                  <a:pt x="808" y="2150"/>
                </a:cubicBezTo>
                <a:cubicBezTo>
                  <a:pt x="848" y="2150"/>
                  <a:pt x="879" y="2117"/>
                  <a:pt x="879" y="2077"/>
                </a:cubicBezTo>
                <a:close/>
                <a:moveTo>
                  <a:pt x="720" y="2552"/>
                </a:moveTo>
                <a:cubicBezTo>
                  <a:pt x="720" y="2632"/>
                  <a:pt x="656" y="2698"/>
                  <a:pt x="577" y="2698"/>
                </a:cubicBezTo>
                <a:cubicBezTo>
                  <a:pt x="498" y="2698"/>
                  <a:pt x="434" y="2632"/>
                  <a:pt x="434" y="2552"/>
                </a:cubicBezTo>
                <a:cubicBezTo>
                  <a:pt x="434" y="2471"/>
                  <a:pt x="498" y="2406"/>
                  <a:pt x="577" y="2406"/>
                </a:cubicBezTo>
                <a:cubicBezTo>
                  <a:pt x="656" y="2406"/>
                  <a:pt x="720" y="2471"/>
                  <a:pt x="720" y="2552"/>
                </a:cubicBezTo>
                <a:close/>
                <a:moveTo>
                  <a:pt x="605" y="2552"/>
                </a:moveTo>
                <a:cubicBezTo>
                  <a:pt x="605" y="2536"/>
                  <a:pt x="592" y="2523"/>
                  <a:pt x="577" y="2523"/>
                </a:cubicBezTo>
                <a:cubicBezTo>
                  <a:pt x="562" y="2523"/>
                  <a:pt x="549" y="2536"/>
                  <a:pt x="549" y="2552"/>
                </a:cubicBezTo>
                <a:cubicBezTo>
                  <a:pt x="549" y="2567"/>
                  <a:pt x="562" y="2580"/>
                  <a:pt x="577" y="2580"/>
                </a:cubicBezTo>
                <a:cubicBezTo>
                  <a:pt x="592" y="2580"/>
                  <a:pt x="605" y="2567"/>
                  <a:pt x="605" y="2552"/>
                </a:cubicBez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endParaRPr lang="en-US" sz="2040">
              <a:solidFill>
                <a:srgbClr val="404040"/>
              </a:solidFill>
            </a:endParaRPr>
          </a:p>
        </p:txBody>
      </p:sp>
      <p:grpSp>
        <p:nvGrpSpPr>
          <p:cNvPr id="26" name="Group 25"/>
          <p:cNvGrpSpPr/>
          <p:nvPr/>
        </p:nvGrpSpPr>
        <p:grpSpPr>
          <a:xfrm>
            <a:off x="2994291" y="1649276"/>
            <a:ext cx="646718" cy="477349"/>
            <a:chOff x="2070950" y="966294"/>
            <a:chExt cx="1236855" cy="882116"/>
          </a:xfrm>
        </p:grpSpPr>
        <p:sp>
          <p:nvSpPr>
            <p:cNvPr id="48" name="Round Same Side Corner Rectangle 11"/>
            <p:cNvSpPr/>
            <p:nvPr/>
          </p:nvSpPr>
          <p:spPr>
            <a:xfrm>
              <a:off x="2165488" y="966294"/>
              <a:ext cx="1047777" cy="671650"/>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49" name="Trapezoid 12"/>
            <p:cNvSpPr/>
            <p:nvPr/>
          </p:nvSpPr>
          <p:spPr>
            <a:xfrm>
              <a:off x="2070950" y="1641297"/>
              <a:ext cx="1236855" cy="156185"/>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51" name="Rectangle 50"/>
            <p:cNvSpPr/>
            <p:nvPr/>
          </p:nvSpPr>
          <p:spPr>
            <a:xfrm>
              <a:off x="2071499" y="1797482"/>
              <a:ext cx="1235754" cy="50928"/>
            </a:xfrm>
            <a:prstGeom prst="rect">
              <a:avLst/>
            </a:pr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pic>
        <p:nvPicPr>
          <p:cNvPr id="53" name="Picture 2" descr="\\MAGNUM\Projects\Microsoft\Cloud Power FY12\Design\ICONS_PNG\Devices.png"/>
          <p:cNvPicPr>
            <a:picLocks noChangeAspect="1" noChangeArrowheads="1"/>
          </p:cNvPicPr>
          <p:nvPr/>
        </p:nvPicPr>
        <p:blipFill>
          <a:blip r:embed="rId3" cstate="print">
            <a:lum bright="100000"/>
          </a:blip>
          <a:srcRect l="2000" t="50000" r="46000" b="4000"/>
          <a:stretch>
            <a:fillRect/>
          </a:stretch>
        </p:blipFill>
        <p:spPr bwMode="auto">
          <a:xfrm>
            <a:off x="2150015" y="2298082"/>
            <a:ext cx="642333" cy="588070"/>
          </a:xfrm>
          <a:prstGeom prst="rect">
            <a:avLst/>
          </a:prstGeom>
          <a:noFill/>
          <a:ln>
            <a:noFill/>
          </a:ln>
        </p:spPr>
      </p:pic>
      <p:pic>
        <p:nvPicPr>
          <p:cNvPr id="54" name="Picture 2" descr="\\MAGNUM\Projects\Microsoft\Cloud Power FY12\Design\ICONS_PNG\Devices.png"/>
          <p:cNvPicPr>
            <a:picLocks noChangeAspect="1" noChangeArrowheads="1"/>
          </p:cNvPicPr>
          <p:nvPr/>
        </p:nvPicPr>
        <p:blipFill>
          <a:blip r:embed="rId3" cstate="print">
            <a:lum bright="100000"/>
          </a:blip>
          <a:srcRect l="56000" t="50000" r="10000" b="4000"/>
          <a:stretch>
            <a:fillRect/>
          </a:stretch>
        </p:blipFill>
        <p:spPr bwMode="auto">
          <a:xfrm>
            <a:off x="2228802" y="1571803"/>
            <a:ext cx="481273" cy="673883"/>
          </a:xfrm>
          <a:prstGeom prst="rect">
            <a:avLst/>
          </a:prstGeom>
          <a:noFill/>
          <a:ln>
            <a:noFill/>
          </a:ln>
        </p:spPr>
      </p:pic>
      <p:pic>
        <p:nvPicPr>
          <p:cNvPr id="42" name="Picture 41"/>
          <p:cNvPicPr>
            <a:picLocks noChangeAspect="1"/>
          </p:cNvPicPr>
          <p:nvPr/>
        </p:nvPicPr>
        <p:blipFill rotWithShape="1">
          <a:blip r:embed="rId4">
            <a:biLevel thresh="25000"/>
            <a:extLst>
              <a:ext uri="{28A0092B-C50C-407E-A947-70E740481C1C}">
                <a14:useLocalDpi xmlns:a14="http://schemas.microsoft.com/office/drawing/2010/main" val="0"/>
              </a:ext>
            </a:extLst>
          </a:blip>
          <a:srcRect l="50927" r="25635" b="16582"/>
          <a:stretch/>
        </p:blipFill>
        <p:spPr>
          <a:xfrm>
            <a:off x="6502830" y="2328401"/>
            <a:ext cx="634758" cy="559494"/>
          </a:xfrm>
          <a:prstGeom prst="rect">
            <a:avLst/>
          </a:prstGeom>
        </p:spPr>
      </p:pic>
      <p:pic>
        <p:nvPicPr>
          <p:cNvPr id="57" name="Picture 56"/>
          <p:cNvPicPr>
            <a:picLocks noChangeAspect="1"/>
          </p:cNvPicPr>
          <p:nvPr/>
        </p:nvPicPr>
        <p:blipFill rotWithShape="1">
          <a:blip r:embed="rId4">
            <a:biLevel thresh="25000"/>
            <a:extLst>
              <a:ext uri="{28A0092B-C50C-407E-A947-70E740481C1C}">
                <a14:useLocalDpi xmlns:a14="http://schemas.microsoft.com/office/drawing/2010/main" val="0"/>
              </a:ext>
            </a:extLst>
          </a:blip>
          <a:srcRect l="24199" r="49589" b="16582"/>
          <a:stretch/>
        </p:blipFill>
        <p:spPr>
          <a:xfrm>
            <a:off x="5719137" y="2320837"/>
            <a:ext cx="709086" cy="558886"/>
          </a:xfrm>
          <a:prstGeom prst="rect">
            <a:avLst/>
          </a:prstGeom>
        </p:spPr>
      </p:pic>
      <p:pic>
        <p:nvPicPr>
          <p:cNvPr id="58" name="Picture 57"/>
          <p:cNvPicPr>
            <a:picLocks noChangeAspect="1"/>
          </p:cNvPicPr>
          <p:nvPr/>
        </p:nvPicPr>
        <p:blipFill rotWithShape="1">
          <a:blip r:embed="rId4">
            <a:biLevel thresh="25000"/>
            <a:extLst>
              <a:ext uri="{28A0092B-C50C-407E-A947-70E740481C1C}">
                <a14:useLocalDpi xmlns:a14="http://schemas.microsoft.com/office/drawing/2010/main" val="0"/>
              </a:ext>
            </a:extLst>
          </a:blip>
          <a:srcRect l="75439" b="16582"/>
          <a:stretch/>
        </p:blipFill>
        <p:spPr>
          <a:xfrm>
            <a:off x="5672670" y="1646988"/>
            <a:ext cx="611086" cy="514015"/>
          </a:xfrm>
          <a:prstGeom prst="rect">
            <a:avLst/>
          </a:prstGeom>
        </p:spPr>
      </p:pic>
      <p:pic>
        <p:nvPicPr>
          <p:cNvPr id="59" name="Picture 58"/>
          <p:cNvPicPr>
            <a:picLocks noChangeAspect="1"/>
          </p:cNvPicPr>
          <p:nvPr/>
        </p:nvPicPr>
        <p:blipFill rotWithShape="1">
          <a:blip r:embed="rId4">
            <a:biLevel thresh="25000"/>
            <a:extLst>
              <a:ext uri="{28A0092B-C50C-407E-A947-70E740481C1C}">
                <a14:useLocalDpi xmlns:a14="http://schemas.microsoft.com/office/drawing/2010/main" val="0"/>
              </a:ext>
            </a:extLst>
          </a:blip>
          <a:srcRect r="76415" b="16582"/>
          <a:stretch/>
        </p:blipFill>
        <p:spPr>
          <a:xfrm>
            <a:off x="6499536" y="1630398"/>
            <a:ext cx="638051" cy="558886"/>
          </a:xfrm>
          <a:prstGeom prst="rect">
            <a:avLst/>
          </a:prstGeom>
        </p:spPr>
      </p:pic>
      <p:sp>
        <p:nvSpPr>
          <p:cNvPr id="30" name="Rectangle 29"/>
          <p:cNvSpPr/>
          <p:nvPr/>
        </p:nvSpPr>
        <p:spPr>
          <a:xfrm>
            <a:off x="8954603" y="1476749"/>
            <a:ext cx="1530834" cy="15499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56" dirty="0" smtClean="0">
                <a:solidFill>
                  <a:srgbClr val="FFFFFF"/>
                </a:solidFill>
                <a:latin typeface="Segoe UI Light" panose="020B0502040204020203" pitchFamily="34" charset="0"/>
                <a:cs typeface="Segoe UI Light" panose="020B0502040204020203" pitchFamily="34" charset="0"/>
              </a:rPr>
              <a:t>Shell</a:t>
            </a:r>
            <a:endParaRPr lang="en-US" sz="2856" dirty="0">
              <a:solidFill>
                <a:srgbClr val="FFFFFF"/>
              </a:solidFill>
              <a:latin typeface="Segoe UI Light" panose="020B0502040204020203" pitchFamily="34" charset="0"/>
              <a:cs typeface="Segoe UI Light" panose="020B0502040204020203" pitchFamily="34" charset="0"/>
            </a:endParaRPr>
          </a:p>
        </p:txBody>
      </p:sp>
      <p:cxnSp>
        <p:nvCxnSpPr>
          <p:cNvPr id="39" name="Straight Arrow Connector 38"/>
          <p:cNvCxnSpPr/>
          <p:nvPr/>
        </p:nvCxnSpPr>
        <p:spPr>
          <a:xfrm flipH="1" flipV="1">
            <a:off x="6451669" y="3390986"/>
            <a:ext cx="4043" cy="32860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9771137" y="3420491"/>
            <a:ext cx="4043" cy="32860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90438" y="5759085"/>
            <a:ext cx="2581970" cy="461665"/>
          </a:xfrm>
          <a:prstGeom prst="rect">
            <a:avLst/>
          </a:prstGeom>
          <a:noFill/>
        </p:spPr>
        <p:txBody>
          <a:bodyPr wrap="square" rtlCol="0">
            <a:spAutoFit/>
          </a:bodyPr>
          <a:lstStyle/>
          <a:p>
            <a:r>
              <a:rPr lang="en-US" sz="2400" dirty="0">
                <a:solidFill>
                  <a:srgbClr val="FFFFFF"/>
                </a:solidFill>
                <a:cs typeface="Segoe UI" panose="020B0502040204020203" pitchFamily="34" charset="0"/>
              </a:rPr>
              <a:t> One </a:t>
            </a:r>
            <a:r>
              <a:rPr lang="en-US" sz="2400" dirty="0" smtClean="0">
                <a:solidFill>
                  <a:srgbClr val="FFFFFF"/>
                </a:solidFill>
                <a:cs typeface="Segoe UI" panose="020B0502040204020203" pitchFamily="34" charset="0"/>
              </a:rPr>
              <a:t>Dev Center</a:t>
            </a:r>
            <a:endParaRPr lang="en-US" sz="2400" dirty="0">
              <a:solidFill>
                <a:srgbClr val="FFFFFF"/>
              </a:solidFill>
              <a:cs typeface="Segoe UI" panose="020B0502040204020203" pitchFamily="34" charset="0"/>
            </a:endParaRPr>
          </a:p>
        </p:txBody>
      </p:sp>
      <p:sp>
        <p:nvSpPr>
          <p:cNvPr id="5" name="TextBox 4"/>
          <p:cNvSpPr txBox="1"/>
          <p:nvPr/>
        </p:nvSpPr>
        <p:spPr>
          <a:xfrm>
            <a:off x="274637" y="781998"/>
            <a:ext cx="10455676" cy="683264"/>
          </a:xfrm>
          <a:prstGeom prst="rect">
            <a:avLst/>
          </a:prstGeom>
          <a:noFill/>
        </p:spPr>
        <p:txBody>
          <a:bodyPr wrap="square" lIns="182880" tIns="146304" rIns="182880" bIns="146304" rtlCol="0">
            <a:spAutoFit/>
          </a:bodyPr>
          <a:lstStyle/>
          <a:p>
            <a:pPr>
              <a:lnSpc>
                <a:spcPct val="90000"/>
              </a:lnSpc>
              <a:spcAft>
                <a:spcPts val="600"/>
              </a:spcAft>
            </a:pPr>
            <a:r>
              <a:rPr lang="en-US" sz="2800" i="1" dirty="0" smtClean="0">
                <a:gradFill>
                  <a:gsLst>
                    <a:gs pos="2917">
                      <a:srgbClr val="404040"/>
                    </a:gs>
                    <a:gs pos="30000">
                      <a:srgbClr val="404040"/>
                    </a:gs>
                  </a:gsLst>
                  <a:lin ang="5400000" scaled="0"/>
                </a:gradFill>
                <a:latin typeface="Segoe UI Light"/>
              </a:rPr>
              <a:t>One </a:t>
            </a:r>
            <a:r>
              <a:rPr lang="en-US" sz="2800" i="1" u="sng" dirty="0" smtClean="0">
                <a:gradFill>
                  <a:gsLst>
                    <a:gs pos="2917">
                      <a:srgbClr val="404040"/>
                    </a:gs>
                    <a:gs pos="30000">
                      <a:srgbClr val="404040"/>
                    </a:gs>
                  </a:gsLst>
                  <a:lin ang="5400000" scaled="0"/>
                </a:gradFill>
                <a:latin typeface="Segoe UI Light"/>
              </a:rPr>
              <a:t>big</a:t>
            </a:r>
            <a:r>
              <a:rPr lang="en-US" sz="2800" i="1" dirty="0" smtClean="0">
                <a:gradFill>
                  <a:gsLst>
                    <a:gs pos="2917">
                      <a:srgbClr val="404040"/>
                    </a:gs>
                    <a:gs pos="30000">
                      <a:srgbClr val="404040"/>
                    </a:gs>
                  </a:gsLst>
                  <a:lin ang="5400000" scaled="0"/>
                </a:gradFill>
                <a:latin typeface="Segoe UI Light"/>
              </a:rPr>
              <a:t> Store that sells more things to more people</a:t>
            </a:r>
          </a:p>
        </p:txBody>
      </p:sp>
      <p:sp>
        <p:nvSpPr>
          <p:cNvPr id="6" name="TextBox 5"/>
          <p:cNvSpPr txBox="1"/>
          <p:nvPr/>
        </p:nvSpPr>
        <p:spPr>
          <a:xfrm>
            <a:off x="824450" y="6283346"/>
            <a:ext cx="2499616" cy="683264"/>
          </a:xfrm>
          <a:prstGeom prst="rect">
            <a:avLst/>
          </a:prstGeom>
          <a:noFill/>
        </p:spPr>
        <p:txBody>
          <a:bodyPr wrap="square" lIns="182880" tIns="146304" rIns="182880" bIns="146304" rtlCol="0">
            <a:spAutoFit/>
          </a:bodyPr>
          <a:lstStyle/>
          <a:p>
            <a:pPr>
              <a:lnSpc>
                <a:spcPct val="90000"/>
              </a:lnSpc>
              <a:spcAft>
                <a:spcPts val="600"/>
              </a:spcAft>
            </a:pPr>
            <a:r>
              <a:rPr lang="en-US" sz="2800" b="1" dirty="0" smtClean="0">
                <a:gradFill>
                  <a:gsLst>
                    <a:gs pos="2917">
                      <a:srgbClr val="404040"/>
                    </a:gs>
                    <a:gs pos="30000">
                      <a:srgbClr val="404040"/>
                    </a:gs>
                  </a:gsLst>
                  <a:lin ang="5400000" scaled="0"/>
                </a:gradFill>
                <a:latin typeface="Segoe UI Light"/>
              </a:rPr>
              <a:t>Discovery</a:t>
            </a:r>
          </a:p>
        </p:txBody>
      </p:sp>
      <p:sp>
        <p:nvSpPr>
          <p:cNvPr id="46" name="TextBox 45"/>
          <p:cNvSpPr txBox="1"/>
          <p:nvPr/>
        </p:nvSpPr>
        <p:spPr>
          <a:xfrm>
            <a:off x="5114613" y="6293599"/>
            <a:ext cx="2870901" cy="683264"/>
          </a:xfrm>
          <a:prstGeom prst="rect">
            <a:avLst/>
          </a:prstGeom>
          <a:noFill/>
        </p:spPr>
        <p:txBody>
          <a:bodyPr wrap="square" lIns="182880" tIns="146304" rIns="182880" bIns="146304" rtlCol="0">
            <a:spAutoFit/>
          </a:bodyPr>
          <a:lstStyle/>
          <a:p>
            <a:pPr>
              <a:lnSpc>
                <a:spcPct val="90000"/>
              </a:lnSpc>
              <a:spcAft>
                <a:spcPts val="600"/>
              </a:spcAft>
            </a:pPr>
            <a:r>
              <a:rPr lang="en-US" sz="2800" b="1" dirty="0" smtClean="0">
                <a:gradFill>
                  <a:gsLst>
                    <a:gs pos="2917">
                      <a:srgbClr val="404040"/>
                    </a:gs>
                    <a:gs pos="30000">
                      <a:srgbClr val="404040"/>
                    </a:gs>
                  </a:gsLst>
                  <a:lin ang="5400000" scaled="0"/>
                </a:gradFill>
                <a:latin typeface="Segoe UI Light"/>
              </a:rPr>
              <a:t>Monetization</a:t>
            </a:r>
          </a:p>
        </p:txBody>
      </p:sp>
      <p:sp>
        <p:nvSpPr>
          <p:cNvPr id="50" name="TextBox 49"/>
          <p:cNvSpPr txBox="1"/>
          <p:nvPr/>
        </p:nvSpPr>
        <p:spPr>
          <a:xfrm>
            <a:off x="9294862" y="6299824"/>
            <a:ext cx="2870901" cy="683264"/>
          </a:xfrm>
          <a:prstGeom prst="rect">
            <a:avLst/>
          </a:prstGeom>
          <a:noFill/>
        </p:spPr>
        <p:txBody>
          <a:bodyPr wrap="square" lIns="182880" tIns="146304" rIns="182880" bIns="146304" rtlCol="0">
            <a:spAutoFit/>
          </a:bodyPr>
          <a:lstStyle/>
          <a:p>
            <a:pPr>
              <a:lnSpc>
                <a:spcPct val="90000"/>
              </a:lnSpc>
              <a:spcAft>
                <a:spcPts val="600"/>
              </a:spcAft>
            </a:pPr>
            <a:r>
              <a:rPr lang="en-US" sz="2800" b="1" dirty="0" smtClean="0">
                <a:gradFill>
                  <a:gsLst>
                    <a:gs pos="2917">
                      <a:srgbClr val="404040"/>
                    </a:gs>
                    <a:gs pos="30000">
                      <a:srgbClr val="404040"/>
                    </a:gs>
                  </a:gsLst>
                  <a:lin ang="5400000" scaled="0"/>
                </a:gradFill>
                <a:latin typeface="Segoe UI Light"/>
              </a:rPr>
              <a:t>Low Friction</a:t>
            </a:r>
          </a:p>
        </p:txBody>
      </p:sp>
    </p:spTree>
    <p:extLst>
      <p:ext uri="{BB962C8B-B14F-4D97-AF65-F5344CB8AC3E}">
        <p14:creationId xmlns:p14="http://schemas.microsoft.com/office/powerpoint/2010/main" val="809875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7037" y="1668462"/>
            <a:ext cx="11887200" cy="3188565"/>
          </a:xfrm>
        </p:spPr>
        <p:txBody>
          <a:bodyPr/>
          <a:lstStyle/>
          <a:p>
            <a:r>
              <a:rPr lang="en-US" sz="3600" dirty="0" smtClean="0"/>
              <a:t>One developer registration</a:t>
            </a:r>
          </a:p>
          <a:p>
            <a:r>
              <a:rPr lang="en-US" sz="3600" dirty="0" smtClean="0"/>
              <a:t>One set of policies, one cert team </a:t>
            </a:r>
          </a:p>
          <a:p>
            <a:r>
              <a:rPr lang="en-US" sz="3600" dirty="0" smtClean="0"/>
              <a:t>One developer platform</a:t>
            </a:r>
          </a:p>
          <a:p>
            <a:r>
              <a:rPr lang="en-US" sz="3600" dirty="0" smtClean="0"/>
              <a:t>Universal apps </a:t>
            </a:r>
          </a:p>
          <a:p>
            <a:pPr marL="0" indent="0">
              <a:buNone/>
            </a:pPr>
            <a:endParaRPr lang="en-US" dirty="0"/>
          </a:p>
        </p:txBody>
      </p:sp>
      <p:sp>
        <p:nvSpPr>
          <p:cNvPr id="3" name="Title 2"/>
          <p:cNvSpPr>
            <a:spLocks noGrp="1"/>
          </p:cNvSpPr>
          <p:nvPr>
            <p:ph type="title"/>
          </p:nvPr>
        </p:nvSpPr>
        <p:spPr/>
        <p:txBody>
          <a:bodyPr/>
          <a:lstStyle/>
          <a:p>
            <a:r>
              <a:rPr lang="en-US" dirty="0" smtClean="0"/>
              <a:t>One Store - Blue</a:t>
            </a:r>
            <a:endParaRPr lang="en-US" dirty="0"/>
          </a:p>
        </p:txBody>
      </p:sp>
    </p:spTree>
    <p:extLst>
      <p:ext uri="{BB962C8B-B14F-4D97-AF65-F5344CB8AC3E}">
        <p14:creationId xmlns:p14="http://schemas.microsoft.com/office/powerpoint/2010/main" val="421007415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8850" y="174896"/>
            <a:ext cx="12266743" cy="6728464"/>
            <a:chOff x="-1094637" y="1058779"/>
            <a:chExt cx="12027310" cy="659713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37" y="1164592"/>
              <a:ext cx="12027310" cy="6491319"/>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139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09099" y="1058779"/>
              <a:ext cx="7184498" cy="4743228"/>
            </a:xfrm>
            <a:prstGeom prst="rect">
              <a:avLst/>
            </a:prstGeom>
            <a:scene3d>
              <a:camera prst="perspectiveRelaxedModerately" fov="900000"/>
              <a:lightRig rig="threePt" dir="t"/>
            </a:scene3d>
          </p:spPr>
        </p:pic>
      </p:grpSp>
      <p:grpSp>
        <p:nvGrpSpPr>
          <p:cNvPr id="14" name="Group 13"/>
          <p:cNvGrpSpPr/>
          <p:nvPr/>
        </p:nvGrpSpPr>
        <p:grpSpPr>
          <a:xfrm>
            <a:off x="3275228" y="1044872"/>
            <a:ext cx="2623007" cy="4844005"/>
            <a:chOff x="5286795" y="505006"/>
            <a:chExt cx="2571809" cy="4749456"/>
          </a:xfrm>
        </p:grpSpPr>
        <p:grpSp>
          <p:nvGrpSpPr>
            <p:cNvPr id="2" name="Group 1"/>
            <p:cNvGrpSpPr/>
            <p:nvPr/>
          </p:nvGrpSpPr>
          <p:grpSpPr>
            <a:xfrm>
              <a:off x="5286795" y="505006"/>
              <a:ext cx="2571809" cy="4749456"/>
              <a:chOff x="312237" y="1410388"/>
              <a:chExt cx="2571809" cy="4749456"/>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237" y="1410388"/>
                <a:ext cx="2571809" cy="4749456"/>
              </a:xfrm>
              <a:prstGeom prst="rect">
                <a:avLst/>
              </a:prstGeom>
              <a:effectLst>
                <a:outerShdw blurRad="190500" dist="228600" dir="5400000" sx="101000" sy="101000" algn="t" rotWithShape="0">
                  <a:prstClr val="black">
                    <a:alpha val="40000"/>
                  </a:prst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b="91713"/>
              <a:stretch/>
            </p:blipFill>
            <p:spPr>
              <a:xfrm>
                <a:off x="312237" y="1410389"/>
                <a:ext cx="2571809" cy="393561"/>
              </a:xfrm>
              <a:prstGeom prst="rect">
                <a:avLst/>
              </a:prstGeom>
              <a:effec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0541" y="889305"/>
              <a:ext cx="2161305" cy="3602484"/>
            </a:xfrm>
            <a:prstGeom prst="rect">
              <a:avLst/>
            </a:prstGeom>
          </p:spPr>
        </p:pic>
      </p:grpSp>
      <p:grpSp>
        <p:nvGrpSpPr>
          <p:cNvPr id="7" name="Group 6"/>
          <p:cNvGrpSpPr/>
          <p:nvPr/>
        </p:nvGrpSpPr>
        <p:grpSpPr>
          <a:xfrm>
            <a:off x="6764786" y="1044872"/>
            <a:ext cx="2623007" cy="4844005"/>
            <a:chOff x="8672271" y="1024478"/>
            <a:chExt cx="2571809" cy="4749456"/>
          </a:xfrm>
        </p:grpSpPr>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2271" y="1393702"/>
              <a:ext cx="2161305" cy="3602484"/>
            </a:xfrm>
            <a:prstGeom prst="rect">
              <a:avLst/>
            </a:prstGeom>
          </p:spPr>
        </p:pic>
        <p:grpSp>
          <p:nvGrpSpPr>
            <p:cNvPr id="5" name="Group 4"/>
            <p:cNvGrpSpPr/>
            <p:nvPr/>
          </p:nvGrpSpPr>
          <p:grpSpPr>
            <a:xfrm>
              <a:off x="8672271" y="1024478"/>
              <a:ext cx="2571809" cy="4749456"/>
              <a:chOff x="7913722" y="987083"/>
              <a:chExt cx="2571809" cy="4749456"/>
            </a:xfrm>
          </p:grpSpPr>
          <p:grpSp>
            <p:nvGrpSpPr>
              <p:cNvPr id="22" name="Group 21"/>
              <p:cNvGrpSpPr/>
              <p:nvPr/>
            </p:nvGrpSpPr>
            <p:grpSpPr>
              <a:xfrm>
                <a:off x="7913722" y="987083"/>
                <a:ext cx="2571809" cy="4749456"/>
                <a:chOff x="312237" y="1410388"/>
                <a:chExt cx="2571809" cy="4749456"/>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237" y="1410388"/>
                  <a:ext cx="2571809" cy="4749456"/>
                </a:xfrm>
                <a:prstGeom prst="rect">
                  <a:avLst/>
                </a:prstGeom>
                <a:effectLst>
                  <a:outerShdw blurRad="190500" dist="228600" dir="5400000" sx="101000" sy="101000" algn="t" rotWithShape="0">
                    <a:prstClr val="black">
                      <a:alpha val="40000"/>
                    </a:prstClr>
                  </a:outerShdw>
                </a:effectLst>
              </p:spPr>
            </p:pic>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b="91713"/>
                <a:stretch/>
              </p:blipFill>
              <p:spPr>
                <a:xfrm>
                  <a:off x="312237" y="1410389"/>
                  <a:ext cx="2571809" cy="393561"/>
                </a:xfrm>
                <a:prstGeom prst="rect">
                  <a:avLst/>
                </a:prstGeom>
                <a:effectLst/>
              </p:spPr>
            </p:pic>
          </p:grpSp>
          <p:pic>
            <p:nvPicPr>
              <p:cNvPr id="4" name="Picture 3"/>
              <p:cNvPicPr>
                <a:picLocks noChangeAspect="1"/>
              </p:cNvPicPr>
              <p:nvPr/>
            </p:nvPicPr>
            <p:blipFill>
              <a:blip r:embed="rId9"/>
              <a:stretch>
                <a:fillRect/>
              </a:stretch>
            </p:blipFill>
            <p:spPr>
              <a:xfrm>
                <a:off x="8117468" y="1350327"/>
                <a:ext cx="2161305" cy="3623539"/>
              </a:xfrm>
              <a:prstGeom prst="rect">
                <a:avLst/>
              </a:prstGeom>
            </p:spPr>
          </p:pic>
        </p:grpSp>
      </p:grpSp>
    </p:spTree>
    <p:extLst>
      <p:ext uri="{BB962C8B-B14F-4D97-AF65-F5344CB8AC3E}">
        <p14:creationId xmlns:p14="http://schemas.microsoft.com/office/powerpoint/2010/main" val="183232230"/>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7010398" cy="896050"/>
          </a:xfrm>
        </p:spPr>
        <p:txBody>
          <a:bodyPr/>
          <a:lstStyle/>
          <a:p>
            <a:r>
              <a:rPr lang="en-US" sz="4400" dirty="0" smtClean="0"/>
              <a:t>Universal apps for Windows</a:t>
            </a:r>
            <a:endParaRPr lang="en-US" sz="44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644"/>
          <a:stretch/>
        </p:blipFill>
        <p:spPr bwMode="auto">
          <a:xfrm>
            <a:off x="989972" y="4103821"/>
            <a:ext cx="5282173" cy="267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93358" y="1128967"/>
            <a:ext cx="7873309" cy="4416551"/>
          </a:xfrm>
          <a:prstGeom prst="rect">
            <a:avLst/>
          </a:prstGeom>
          <a:noFill/>
        </p:spPr>
        <p:txBody>
          <a:bodyPr wrap="square" lIns="182854" tIns="146283" rIns="182854" bIns="146283" rtlCol="0">
            <a:spAutoFit/>
          </a:bodyPr>
          <a:lstStyle/>
          <a:p>
            <a:pPr marL="342834" indent="-342834" defTabSz="932563">
              <a:lnSpc>
                <a:spcPct val="90000"/>
              </a:lnSpc>
              <a:spcBef>
                <a:spcPct val="20000"/>
              </a:spcBef>
              <a:buClr>
                <a:srgbClr val="404040"/>
              </a:buClr>
              <a:buSzPct val="90000"/>
              <a:buFont typeface="Wingdings" panose="05000000000000000000" pitchFamily="2" charset="2"/>
              <a:buChar char="§"/>
            </a:pPr>
            <a:r>
              <a:rPr lang="en-US" sz="2400" dirty="0" smtClean="0">
                <a:gradFill>
                  <a:gsLst>
                    <a:gs pos="1250">
                      <a:srgbClr val="404040"/>
                    </a:gs>
                    <a:gs pos="100000">
                      <a:srgbClr val="404040"/>
                    </a:gs>
                  </a:gsLst>
                  <a:lin ang="5400000" scaled="0"/>
                </a:gradFill>
                <a:latin typeface="Segoe UI Light"/>
              </a:rPr>
              <a:t>Share App &amp; IAP entitlements </a:t>
            </a:r>
            <a:r>
              <a:rPr lang="en-US" sz="2400" dirty="0">
                <a:gradFill>
                  <a:gsLst>
                    <a:gs pos="1250">
                      <a:srgbClr val="404040"/>
                    </a:gs>
                    <a:gs pos="100000">
                      <a:srgbClr val="404040"/>
                    </a:gs>
                  </a:gsLst>
                  <a:lin ang="5400000" scaled="0"/>
                </a:gradFill>
                <a:latin typeface="Segoe UI Light"/>
              </a:rPr>
              <a:t>across Windows &amp; </a:t>
            </a:r>
            <a:r>
              <a:rPr lang="en-US" sz="2400" dirty="0" smtClean="0">
                <a:gradFill>
                  <a:gsLst>
                    <a:gs pos="1250">
                      <a:srgbClr val="404040"/>
                    </a:gs>
                    <a:gs pos="100000">
                      <a:srgbClr val="404040"/>
                    </a:gs>
                  </a:gsLst>
                  <a:lin ang="5400000" scaled="0"/>
                </a:gradFill>
                <a:latin typeface="Segoe UI Light"/>
              </a:rPr>
              <a:t>Phone</a:t>
            </a:r>
          </a:p>
          <a:p>
            <a:pPr marL="342834" indent="-342834" defTabSz="932563">
              <a:lnSpc>
                <a:spcPct val="90000"/>
              </a:lnSpc>
              <a:spcBef>
                <a:spcPct val="20000"/>
              </a:spcBef>
              <a:buClr>
                <a:srgbClr val="404040"/>
              </a:buClr>
              <a:buSzPct val="90000"/>
              <a:buFont typeface="Wingdings" panose="05000000000000000000" pitchFamily="2" charset="2"/>
              <a:buChar char="§"/>
            </a:pPr>
            <a:r>
              <a:rPr lang="en-US" sz="2400" dirty="0" smtClean="0">
                <a:gradFill>
                  <a:gsLst>
                    <a:gs pos="1250">
                      <a:srgbClr val="404040"/>
                    </a:gs>
                    <a:gs pos="100000">
                      <a:srgbClr val="404040"/>
                    </a:gs>
                  </a:gsLst>
                  <a:lin ang="5400000" scaled="0"/>
                </a:gradFill>
                <a:latin typeface="Segoe UI Light"/>
              </a:rPr>
              <a:t>Roam your data across Windows &amp; Phone </a:t>
            </a:r>
          </a:p>
          <a:p>
            <a:pPr marL="342834" indent="-342834" defTabSz="932563">
              <a:lnSpc>
                <a:spcPct val="90000"/>
              </a:lnSpc>
              <a:spcBef>
                <a:spcPct val="20000"/>
              </a:spcBef>
              <a:buClr>
                <a:srgbClr val="404040"/>
              </a:buClr>
              <a:buSzPct val="90000"/>
              <a:buFont typeface="Wingdings" panose="05000000000000000000" pitchFamily="2" charset="2"/>
              <a:buChar char="§"/>
            </a:pPr>
            <a:r>
              <a:rPr lang="en-US" sz="2400" dirty="0" smtClean="0">
                <a:gradFill>
                  <a:gsLst>
                    <a:gs pos="1250">
                      <a:srgbClr val="404040"/>
                    </a:gs>
                    <a:gs pos="100000">
                      <a:srgbClr val="404040"/>
                    </a:gs>
                  </a:gsLst>
                  <a:lin ang="5400000" scaled="0"/>
                </a:gradFill>
                <a:latin typeface="Segoe UI Light"/>
              </a:rPr>
              <a:t>Single notification channel</a:t>
            </a:r>
          </a:p>
          <a:p>
            <a:pPr marL="342834" indent="-342834" defTabSz="932563">
              <a:lnSpc>
                <a:spcPct val="90000"/>
              </a:lnSpc>
              <a:spcBef>
                <a:spcPct val="20000"/>
              </a:spcBef>
              <a:buClr>
                <a:srgbClr val="404040"/>
              </a:buClr>
              <a:buSzPct val="90000"/>
              <a:buFont typeface="Wingdings" panose="05000000000000000000" pitchFamily="2" charset="2"/>
              <a:buChar char="§"/>
            </a:pPr>
            <a:r>
              <a:rPr lang="en-US" sz="2400" dirty="0">
                <a:gradFill>
                  <a:gsLst>
                    <a:gs pos="1250">
                      <a:srgbClr val="404040"/>
                    </a:gs>
                    <a:gs pos="100000">
                      <a:srgbClr val="404040"/>
                    </a:gs>
                  </a:gsLst>
                  <a:lin ang="5400000" scaled="0"/>
                </a:gradFill>
                <a:latin typeface="Segoe UI Light"/>
              </a:rPr>
              <a:t>You are still allowed to publish separate apps or IAPs</a:t>
            </a:r>
          </a:p>
          <a:p>
            <a:pPr marL="342834" indent="-342834" defTabSz="932563">
              <a:lnSpc>
                <a:spcPct val="90000"/>
              </a:lnSpc>
              <a:spcBef>
                <a:spcPct val="20000"/>
              </a:spcBef>
              <a:buClr>
                <a:srgbClr val="404040"/>
              </a:buClr>
              <a:buSzPct val="90000"/>
              <a:buFont typeface="Wingdings" panose="05000000000000000000" pitchFamily="2" charset="2"/>
              <a:buChar char="§"/>
            </a:pPr>
            <a:endParaRPr lang="en-US" sz="2400" b="1" dirty="0" smtClean="0">
              <a:gradFill>
                <a:gsLst>
                  <a:gs pos="1250">
                    <a:srgbClr val="404040"/>
                  </a:gs>
                  <a:gs pos="100000">
                    <a:srgbClr val="404040"/>
                  </a:gs>
                </a:gsLst>
                <a:lin ang="5400000" scaled="0"/>
              </a:gradFill>
              <a:latin typeface="Segoe UI Light"/>
            </a:endParaRPr>
          </a:p>
          <a:p>
            <a:pPr marL="342834" indent="-342834" defTabSz="932563">
              <a:lnSpc>
                <a:spcPct val="90000"/>
              </a:lnSpc>
              <a:spcBef>
                <a:spcPct val="20000"/>
              </a:spcBef>
              <a:buClr>
                <a:srgbClr val="404040"/>
              </a:buClr>
              <a:buSzPct val="90000"/>
              <a:buFont typeface="Wingdings" panose="05000000000000000000" pitchFamily="2" charset="2"/>
              <a:buChar char="§"/>
            </a:pPr>
            <a:r>
              <a:rPr lang="en-US" sz="2400" b="1" dirty="0" smtClean="0">
                <a:gradFill>
                  <a:gsLst>
                    <a:gs pos="1250">
                      <a:srgbClr val="404040"/>
                    </a:gs>
                    <a:gs pos="100000">
                      <a:srgbClr val="404040"/>
                    </a:gs>
                  </a:gsLst>
                  <a:lin ang="5400000" scaled="0"/>
                </a:gradFill>
                <a:latin typeface="Segoe UI Light"/>
              </a:rPr>
              <a:t>Not </a:t>
            </a:r>
            <a:r>
              <a:rPr lang="en-US" sz="2400" b="1" dirty="0">
                <a:gradFill>
                  <a:gsLst>
                    <a:gs pos="1250">
                      <a:srgbClr val="404040"/>
                    </a:gs>
                    <a:gs pos="100000">
                      <a:srgbClr val="404040"/>
                    </a:gs>
                  </a:gsLst>
                  <a:lin ang="5400000" scaled="0"/>
                </a:gradFill>
                <a:latin typeface="Segoe UI Light"/>
              </a:rPr>
              <a:t>the same </a:t>
            </a:r>
            <a:r>
              <a:rPr lang="en-US" sz="2400" b="1" dirty="0" smtClean="0">
                <a:gradFill>
                  <a:gsLst>
                    <a:gs pos="1250">
                      <a:srgbClr val="404040"/>
                    </a:gs>
                    <a:gs pos="100000">
                      <a:srgbClr val="404040"/>
                    </a:gs>
                  </a:gsLst>
                  <a:lin ang="5400000" scaled="0"/>
                </a:gradFill>
                <a:latin typeface="Segoe UI Light"/>
              </a:rPr>
              <a:t>thing as </a:t>
            </a:r>
            <a:r>
              <a:rPr lang="en-US" sz="2400" b="1" dirty="0">
                <a:gradFill>
                  <a:gsLst>
                    <a:gs pos="1250">
                      <a:srgbClr val="404040"/>
                    </a:gs>
                    <a:gs pos="100000">
                      <a:srgbClr val="404040"/>
                    </a:gs>
                  </a:gsLst>
                  <a:lin ang="5400000" scaled="0"/>
                </a:gradFill>
                <a:latin typeface="Segoe UI Light"/>
              </a:rPr>
              <a:t>universal project in Visual Studio</a:t>
            </a:r>
          </a:p>
          <a:p>
            <a:pPr marL="342834" indent="-342834" defTabSz="932563">
              <a:lnSpc>
                <a:spcPct val="90000"/>
              </a:lnSpc>
              <a:spcBef>
                <a:spcPct val="20000"/>
              </a:spcBef>
              <a:buClr>
                <a:srgbClr val="404040"/>
              </a:buClr>
              <a:buSzPct val="90000"/>
              <a:buFont typeface="Wingdings" panose="05000000000000000000" pitchFamily="2" charset="2"/>
              <a:buChar char="§"/>
            </a:pPr>
            <a:endParaRPr lang="en-US" sz="2000" dirty="0" smtClean="0">
              <a:gradFill>
                <a:gsLst>
                  <a:gs pos="1250">
                    <a:srgbClr val="404040"/>
                  </a:gs>
                  <a:gs pos="100000">
                    <a:srgbClr val="404040"/>
                  </a:gs>
                </a:gsLst>
                <a:lin ang="5400000" scaled="0"/>
              </a:gradFill>
              <a:latin typeface="Segoe UI Light"/>
            </a:endParaRPr>
          </a:p>
          <a:p>
            <a:pPr marL="342834" indent="-342834" defTabSz="932563">
              <a:lnSpc>
                <a:spcPct val="90000"/>
              </a:lnSpc>
              <a:spcBef>
                <a:spcPct val="20000"/>
              </a:spcBef>
              <a:buClr>
                <a:srgbClr val="404040"/>
              </a:buClr>
              <a:buSzPct val="90000"/>
              <a:buFont typeface="Wingdings" panose="05000000000000000000" pitchFamily="2" charset="2"/>
              <a:buChar char="§"/>
            </a:pPr>
            <a:endParaRPr lang="en-US" sz="2000" dirty="0" smtClean="0">
              <a:gradFill>
                <a:gsLst>
                  <a:gs pos="1250">
                    <a:srgbClr val="404040"/>
                  </a:gs>
                  <a:gs pos="100000">
                    <a:srgbClr val="404040"/>
                  </a:gs>
                </a:gsLst>
                <a:lin ang="5400000" scaled="0"/>
              </a:gradFill>
              <a:latin typeface="Segoe UI Light"/>
            </a:endParaRPr>
          </a:p>
          <a:p>
            <a:pPr marL="342834" indent="-342834" defTabSz="932563">
              <a:lnSpc>
                <a:spcPct val="90000"/>
              </a:lnSpc>
              <a:spcBef>
                <a:spcPct val="20000"/>
              </a:spcBef>
              <a:buClr>
                <a:srgbClr val="404040"/>
              </a:buClr>
              <a:buSzPct val="90000"/>
              <a:buFont typeface="Wingdings" panose="05000000000000000000" pitchFamily="2" charset="2"/>
              <a:buChar char="§"/>
            </a:pPr>
            <a:endParaRPr lang="en-US" sz="2000" dirty="0">
              <a:gradFill>
                <a:gsLst>
                  <a:gs pos="1250">
                    <a:srgbClr val="404040"/>
                  </a:gs>
                  <a:gs pos="100000">
                    <a:srgbClr val="404040"/>
                  </a:gs>
                </a:gsLst>
                <a:lin ang="5400000" scaled="0"/>
              </a:gradFill>
              <a:latin typeface="Segoe UI Light"/>
            </a:endParaRPr>
          </a:p>
          <a:p>
            <a:pPr marL="342834" indent="-342834" defTabSz="932563">
              <a:lnSpc>
                <a:spcPct val="90000"/>
              </a:lnSpc>
              <a:spcAft>
                <a:spcPts val="600"/>
              </a:spcAft>
              <a:buFont typeface="Arial" panose="020B0604020202020204" pitchFamily="34" charset="0"/>
              <a:buChar char="•"/>
            </a:pPr>
            <a:endParaRPr lang="en-US" sz="2400" dirty="0">
              <a:gradFill>
                <a:gsLst>
                  <a:gs pos="2917">
                    <a:srgbClr val="404040"/>
                  </a:gs>
                  <a:gs pos="30000">
                    <a:srgbClr val="404040"/>
                  </a:gs>
                </a:gsLst>
                <a:lin ang="5400000" scaled="0"/>
              </a:gradFill>
            </a:endParaRPr>
          </a:p>
          <a:p>
            <a:pPr marL="342834" indent="-342834" defTabSz="932563">
              <a:lnSpc>
                <a:spcPct val="90000"/>
              </a:lnSpc>
              <a:spcAft>
                <a:spcPts val="600"/>
              </a:spcAft>
              <a:buFont typeface="Arial" panose="020B0604020202020204" pitchFamily="34" charset="0"/>
              <a:buChar char="•"/>
            </a:pPr>
            <a:endParaRPr lang="en-US" sz="2400" dirty="0" err="1">
              <a:gradFill>
                <a:gsLst>
                  <a:gs pos="2917">
                    <a:srgbClr val="404040"/>
                  </a:gs>
                  <a:gs pos="30000">
                    <a:srgbClr val="404040"/>
                  </a:gs>
                </a:gsLst>
                <a:lin ang="5400000" scaled="0"/>
              </a:gra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868" y="4243773"/>
            <a:ext cx="1476146" cy="146354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5938" y="4243774"/>
            <a:ext cx="3005628" cy="1463542"/>
          </a:xfrm>
          <a:prstGeom prst="rect">
            <a:avLst/>
          </a:prstGeom>
        </p:spPr>
      </p:pic>
      <p:sp>
        <p:nvSpPr>
          <p:cNvPr id="10" name="Rectangle 9"/>
          <p:cNvSpPr/>
          <p:nvPr/>
        </p:nvSpPr>
        <p:spPr>
          <a:xfrm>
            <a:off x="1100999" y="5810699"/>
            <a:ext cx="1548619" cy="267080"/>
          </a:xfrm>
          <a:prstGeom prst="rect">
            <a:avLst/>
          </a:prstGeom>
          <a:solidFill>
            <a:schemeClr val="bg1"/>
          </a:solidFill>
        </p:spPr>
        <p:txBody>
          <a:bodyPr wrap="square">
            <a:spAutoFit/>
          </a:bodyPr>
          <a:lstStyle/>
          <a:p>
            <a:pPr>
              <a:lnSpc>
                <a:spcPct val="90000"/>
              </a:lnSpc>
              <a:spcAft>
                <a:spcPts val="612"/>
              </a:spcAft>
            </a:pPr>
            <a:r>
              <a:rPr lang="en-US" sz="1224" b="1" dirty="0">
                <a:gradFill>
                  <a:gsLst>
                    <a:gs pos="2917">
                      <a:srgbClr val="404040"/>
                    </a:gs>
                    <a:gs pos="30000">
                      <a:srgbClr val="404040"/>
                    </a:gs>
                  </a:gsLst>
                  <a:lin ang="5400000" scaled="0"/>
                </a:gradFill>
              </a:rPr>
              <a:t>Quiz Bowl</a:t>
            </a:r>
          </a:p>
        </p:txBody>
      </p:sp>
      <p:sp>
        <p:nvSpPr>
          <p:cNvPr id="13" name="Rectangle 12"/>
          <p:cNvSpPr/>
          <p:nvPr/>
        </p:nvSpPr>
        <p:spPr>
          <a:xfrm>
            <a:off x="3044926" y="5826917"/>
            <a:ext cx="3202013" cy="612897"/>
          </a:xfrm>
          <a:prstGeom prst="rect">
            <a:avLst/>
          </a:prstGeom>
          <a:solidFill>
            <a:schemeClr val="bg1"/>
          </a:solidFill>
        </p:spPr>
        <p:txBody>
          <a:bodyPr wrap="square">
            <a:spAutoFit/>
          </a:bodyPr>
          <a:lstStyle/>
          <a:p>
            <a:pPr>
              <a:lnSpc>
                <a:spcPct val="90000"/>
              </a:lnSpc>
              <a:spcAft>
                <a:spcPts val="612"/>
              </a:spcAft>
            </a:pPr>
            <a:r>
              <a:rPr lang="en-US" sz="1224" b="1" dirty="0">
                <a:gradFill>
                  <a:gsLst>
                    <a:gs pos="2917">
                      <a:srgbClr val="404040"/>
                    </a:gs>
                    <a:gs pos="30000">
                      <a:srgbClr val="404040"/>
                    </a:gs>
                  </a:gsLst>
                  <a:lin ang="5400000" scaled="0"/>
                </a:gradFill>
              </a:rPr>
              <a:t>Quiz Bowl</a:t>
            </a:r>
            <a:br>
              <a:rPr lang="en-US" sz="1224" b="1" dirty="0">
                <a:gradFill>
                  <a:gsLst>
                    <a:gs pos="2917">
                      <a:srgbClr val="404040"/>
                    </a:gs>
                    <a:gs pos="30000">
                      <a:srgbClr val="404040"/>
                    </a:gs>
                  </a:gsLst>
                  <a:lin ang="5400000" scaled="0"/>
                </a:gradFill>
              </a:rPr>
            </a:br>
            <a:r>
              <a:rPr lang="en-US" sz="1224" dirty="0">
                <a:solidFill>
                  <a:srgbClr val="FFFFFF">
                    <a:lumMod val="50000"/>
                  </a:srgbClr>
                </a:solidFill>
              </a:rPr>
              <a:t>The next generation quiz game - compete real time with players worldwide.</a:t>
            </a:r>
          </a:p>
        </p:txBody>
      </p:sp>
      <p:sp>
        <p:nvSpPr>
          <p:cNvPr id="5" name="TextBox 4"/>
          <p:cNvSpPr txBox="1"/>
          <p:nvPr/>
        </p:nvSpPr>
        <p:spPr>
          <a:xfrm>
            <a:off x="1188705" y="6061025"/>
            <a:ext cx="375428" cy="172909"/>
          </a:xfrm>
          <a:prstGeom prst="rect">
            <a:avLst/>
          </a:prstGeom>
          <a:solidFill>
            <a:schemeClr val="bg1"/>
          </a:solidFill>
        </p:spPr>
        <p:txBody>
          <a:bodyPr wrap="square" lIns="0" tIns="0" rIns="0" bIns="0" rtlCol="0">
            <a:spAutoFit/>
          </a:bodyPr>
          <a:lstStyle/>
          <a:p>
            <a:pPr>
              <a:lnSpc>
                <a:spcPct val="90000"/>
              </a:lnSpc>
              <a:spcAft>
                <a:spcPts val="612"/>
              </a:spcAft>
            </a:pPr>
            <a:r>
              <a:rPr lang="en-US" sz="1224" dirty="0">
                <a:solidFill>
                  <a:srgbClr val="404040">
                    <a:lumMod val="75000"/>
                  </a:srgbClr>
                </a:solidFill>
              </a:rPr>
              <a:t>Free</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47403"/>
          <a:stretch/>
        </p:blipFill>
        <p:spPr>
          <a:xfrm>
            <a:off x="8178939" y="3743461"/>
            <a:ext cx="3460556" cy="3033555"/>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40527"/>
          <a:stretch/>
        </p:blipFill>
        <p:spPr>
          <a:xfrm>
            <a:off x="8166667" y="190502"/>
            <a:ext cx="3460556" cy="3430178"/>
          </a:xfrm>
          <a:prstGeom prst="rect">
            <a:avLst/>
          </a:prstGeom>
        </p:spPr>
      </p:pic>
      <p:pic>
        <p:nvPicPr>
          <p:cNvPr id="12" name="Picture 11"/>
          <p:cNvPicPr>
            <a:picLocks noChangeAspect="1"/>
          </p:cNvPicPr>
          <p:nvPr/>
        </p:nvPicPr>
        <p:blipFill rotWithShape="1">
          <a:blip r:embed="rId8"/>
          <a:srcRect r="16009"/>
          <a:stretch/>
        </p:blipFill>
        <p:spPr>
          <a:xfrm>
            <a:off x="1536163" y="6059621"/>
            <a:ext cx="195825" cy="204007"/>
          </a:xfrm>
          <a:prstGeom prst="rect">
            <a:avLst/>
          </a:prstGeom>
        </p:spPr>
      </p:pic>
      <p:sp>
        <p:nvSpPr>
          <p:cNvPr id="15" name="TextBox 14"/>
          <p:cNvSpPr txBox="1"/>
          <p:nvPr/>
        </p:nvSpPr>
        <p:spPr>
          <a:xfrm>
            <a:off x="3130469" y="6435655"/>
            <a:ext cx="375428" cy="172909"/>
          </a:xfrm>
          <a:prstGeom prst="rect">
            <a:avLst/>
          </a:prstGeom>
          <a:solidFill>
            <a:schemeClr val="bg1"/>
          </a:solidFill>
        </p:spPr>
        <p:txBody>
          <a:bodyPr wrap="square" lIns="0" tIns="0" rIns="0" bIns="0" rtlCol="0">
            <a:spAutoFit/>
          </a:bodyPr>
          <a:lstStyle/>
          <a:p>
            <a:pPr>
              <a:lnSpc>
                <a:spcPct val="90000"/>
              </a:lnSpc>
              <a:spcAft>
                <a:spcPts val="612"/>
              </a:spcAft>
            </a:pPr>
            <a:r>
              <a:rPr lang="en-US" sz="1224" dirty="0">
                <a:solidFill>
                  <a:srgbClr val="404040">
                    <a:lumMod val="75000"/>
                  </a:srgbClr>
                </a:solidFill>
              </a:rPr>
              <a:t>Free</a:t>
            </a:r>
          </a:p>
        </p:txBody>
      </p:sp>
      <p:pic>
        <p:nvPicPr>
          <p:cNvPr id="16" name="Picture 15"/>
          <p:cNvPicPr>
            <a:picLocks noChangeAspect="1"/>
          </p:cNvPicPr>
          <p:nvPr/>
        </p:nvPicPr>
        <p:blipFill rotWithShape="1">
          <a:blip r:embed="rId8"/>
          <a:srcRect r="17004"/>
          <a:stretch/>
        </p:blipFill>
        <p:spPr>
          <a:xfrm>
            <a:off x="3477926" y="6434252"/>
            <a:ext cx="193505" cy="204007"/>
          </a:xfrm>
          <a:prstGeom prst="rect">
            <a:avLst/>
          </a:prstGeom>
        </p:spPr>
      </p:pic>
      <p:sp>
        <p:nvSpPr>
          <p:cNvPr id="14" name="Rectangle 13"/>
          <p:cNvSpPr/>
          <p:nvPr/>
        </p:nvSpPr>
        <p:spPr bwMode="auto">
          <a:xfrm>
            <a:off x="1730755" y="6059621"/>
            <a:ext cx="46629" cy="1709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3660721" y="6408494"/>
            <a:ext cx="46629" cy="1709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p:nvPicPr>
        <p:blipFill>
          <a:blip r:embed="rId9"/>
          <a:stretch>
            <a:fillRect/>
          </a:stretch>
        </p:blipFill>
        <p:spPr>
          <a:xfrm>
            <a:off x="6866095" y="279771"/>
            <a:ext cx="901519" cy="777780"/>
          </a:xfrm>
          <a:prstGeom prst="rect">
            <a:avLst/>
          </a:prstGeom>
        </p:spPr>
      </p:pic>
    </p:spTree>
    <p:extLst>
      <p:ext uri="{BB962C8B-B14F-4D97-AF65-F5344CB8AC3E}">
        <p14:creationId xmlns:p14="http://schemas.microsoft.com/office/powerpoint/2010/main" val="12925632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8553" y="295274"/>
            <a:ext cx="10905650" cy="917575"/>
          </a:xfrm>
        </p:spPr>
        <p:txBody>
          <a:bodyPr/>
          <a:lstStyle/>
          <a:p>
            <a:r>
              <a:rPr lang="en-US" dirty="0"/>
              <a:t>Universal Windows </a:t>
            </a:r>
            <a:r>
              <a:rPr lang="en-US" dirty="0" smtClean="0"/>
              <a:t>apps</a:t>
            </a:r>
            <a:endParaRPr lang="en-US" dirty="0"/>
          </a:p>
        </p:txBody>
      </p:sp>
      <p:sp>
        <p:nvSpPr>
          <p:cNvPr id="5" name="Rectangle 4"/>
          <p:cNvSpPr/>
          <p:nvPr/>
        </p:nvSpPr>
        <p:spPr bwMode="auto">
          <a:xfrm rot="2543594">
            <a:off x="10796735" y="159409"/>
            <a:ext cx="2133600" cy="60038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Segoe UI Light"/>
                <a:ea typeface="Segoe UI" pitchFamily="34" charset="0"/>
                <a:cs typeface="Segoe UI" pitchFamily="34" charset="0"/>
              </a:rPr>
              <a:t>NEW!</a:t>
            </a:r>
          </a:p>
        </p:txBody>
      </p:sp>
      <p:pic>
        <p:nvPicPr>
          <p:cNvPr id="8" name="Picture 7"/>
          <p:cNvPicPr>
            <a:picLocks noChangeAspect="1"/>
          </p:cNvPicPr>
          <p:nvPr/>
        </p:nvPicPr>
        <p:blipFill>
          <a:blip r:embed="rId3"/>
          <a:stretch>
            <a:fillRect/>
          </a:stretch>
        </p:blipFill>
        <p:spPr>
          <a:xfrm>
            <a:off x="310151" y="277666"/>
            <a:ext cx="832044" cy="832044"/>
          </a:xfrm>
          <a:prstGeom prst="rect">
            <a:avLst/>
          </a:prstGeom>
        </p:spPr>
      </p:pic>
      <p:sp>
        <p:nvSpPr>
          <p:cNvPr id="22" name="Rectangle 21"/>
          <p:cNvSpPr/>
          <p:nvPr/>
        </p:nvSpPr>
        <p:spPr bwMode="auto">
          <a:xfrm>
            <a:off x="7756631" y="3148656"/>
            <a:ext cx="45719" cy="1675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TextBox 26"/>
          <p:cNvSpPr txBox="1"/>
          <p:nvPr/>
        </p:nvSpPr>
        <p:spPr>
          <a:xfrm>
            <a:off x="8096077" y="3326807"/>
            <a:ext cx="1358385"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err="1" smtClean="0">
                <a:gradFill>
                  <a:gsLst>
                    <a:gs pos="2917">
                      <a:srgbClr val="404040"/>
                    </a:gs>
                    <a:gs pos="30000">
                      <a:srgbClr val="404040"/>
                    </a:gs>
                  </a:gsLst>
                  <a:lin ang="5400000" scaled="0"/>
                </a:gradFill>
                <a:latin typeface="Segoe UI Light"/>
              </a:rPr>
              <a:t>DailyMotion</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err="1" smtClean="0">
                <a:gradFill>
                  <a:gsLst>
                    <a:gs pos="2917">
                      <a:srgbClr val="404040"/>
                    </a:gs>
                    <a:gs pos="30000">
                      <a:srgbClr val="404040"/>
                    </a:gs>
                  </a:gsLst>
                  <a:lin ang="5400000" scaled="0"/>
                </a:gradFill>
                <a:latin typeface="Segoe UI Light"/>
              </a:rPr>
              <a:t>Dailymotion</a:t>
            </a:r>
            <a:r>
              <a:rPr lang="en-US" sz="1200" dirty="0" smtClean="0">
                <a:gradFill>
                  <a:gsLst>
                    <a:gs pos="2917">
                      <a:srgbClr val="404040"/>
                    </a:gs>
                    <a:gs pos="30000">
                      <a:srgbClr val="404040"/>
                    </a:gs>
                  </a:gsLst>
                  <a:lin ang="5400000" scaled="0"/>
                </a:gradFill>
                <a:latin typeface="Segoe UI Light"/>
              </a:rPr>
              <a:t> SA</a:t>
            </a:r>
          </a:p>
        </p:txBody>
      </p:sp>
      <p:sp>
        <p:nvSpPr>
          <p:cNvPr id="32" name="TextBox 31"/>
          <p:cNvSpPr txBox="1"/>
          <p:nvPr/>
        </p:nvSpPr>
        <p:spPr>
          <a:xfrm>
            <a:off x="2106567" y="3326807"/>
            <a:ext cx="2068964"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err="1" smtClean="0">
                <a:gradFill>
                  <a:gsLst>
                    <a:gs pos="2917">
                      <a:srgbClr val="404040"/>
                    </a:gs>
                    <a:gs pos="30000">
                      <a:srgbClr val="404040"/>
                    </a:gs>
                  </a:gsLst>
                  <a:lin ang="5400000" scaled="0"/>
                </a:gradFill>
                <a:latin typeface="Segoe UI Light"/>
              </a:rPr>
              <a:t>Shazam</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err="1" smtClean="0">
                <a:gradFill>
                  <a:gsLst>
                    <a:gs pos="2917">
                      <a:srgbClr val="404040"/>
                    </a:gs>
                    <a:gs pos="30000">
                      <a:srgbClr val="404040"/>
                    </a:gs>
                  </a:gsLst>
                  <a:lin ang="5400000" scaled="0"/>
                </a:gradFill>
                <a:latin typeface="Segoe UI Light"/>
              </a:rPr>
              <a:t>Shazam</a:t>
            </a:r>
            <a:r>
              <a:rPr lang="en-US" sz="1200" dirty="0" smtClean="0">
                <a:gradFill>
                  <a:gsLst>
                    <a:gs pos="2917">
                      <a:srgbClr val="404040"/>
                    </a:gs>
                    <a:gs pos="30000">
                      <a:srgbClr val="404040"/>
                    </a:gs>
                  </a:gsLst>
                  <a:lin ang="5400000" scaled="0"/>
                </a:gradFill>
                <a:latin typeface="Segoe UI Light"/>
              </a:rPr>
              <a:t> Entertainment Ltd</a:t>
            </a:r>
          </a:p>
        </p:txBody>
      </p:sp>
      <p:sp>
        <p:nvSpPr>
          <p:cNvPr id="34" name="TextBox 33"/>
          <p:cNvSpPr txBox="1"/>
          <p:nvPr/>
        </p:nvSpPr>
        <p:spPr>
          <a:xfrm>
            <a:off x="6089230" y="3326807"/>
            <a:ext cx="1231619"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404040"/>
                    </a:gs>
                    <a:gs pos="30000">
                      <a:srgbClr val="404040"/>
                    </a:gs>
                  </a:gsLst>
                  <a:lin ang="5400000" scaled="0"/>
                </a:gradFill>
                <a:latin typeface="Segoe UI Light"/>
              </a:rPr>
              <a:t>GoToMeeting</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smtClean="0">
                <a:gradFill>
                  <a:gsLst>
                    <a:gs pos="2917">
                      <a:srgbClr val="404040"/>
                    </a:gs>
                    <a:gs pos="30000">
                      <a:srgbClr val="404040"/>
                    </a:gs>
                  </a:gsLst>
                  <a:lin ang="5400000" scaled="0"/>
                </a:gradFill>
                <a:latin typeface="Segoe UI Light"/>
              </a:rPr>
              <a:t>Citrix</a:t>
            </a:r>
          </a:p>
        </p:txBody>
      </p:sp>
      <p:sp>
        <p:nvSpPr>
          <p:cNvPr id="35" name="Rectangle 34"/>
          <p:cNvSpPr/>
          <p:nvPr/>
        </p:nvSpPr>
        <p:spPr bwMode="auto">
          <a:xfrm>
            <a:off x="10466169" y="3326807"/>
            <a:ext cx="45719" cy="1675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7" name="TextBox 36"/>
          <p:cNvSpPr txBox="1"/>
          <p:nvPr/>
        </p:nvSpPr>
        <p:spPr>
          <a:xfrm>
            <a:off x="4223958" y="3326807"/>
            <a:ext cx="1276632"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404040"/>
                    </a:gs>
                    <a:gs pos="30000">
                      <a:srgbClr val="404040"/>
                    </a:gs>
                  </a:gsLst>
                  <a:lin ang="5400000" scaled="0"/>
                </a:gradFill>
                <a:latin typeface="Segoe UI Light"/>
              </a:rPr>
              <a:t>Citrix Receiver</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smtClean="0">
                <a:gradFill>
                  <a:gsLst>
                    <a:gs pos="2917">
                      <a:srgbClr val="404040"/>
                    </a:gs>
                    <a:gs pos="30000">
                      <a:srgbClr val="404040"/>
                    </a:gs>
                  </a:gsLst>
                  <a:lin ang="5400000" scaled="0"/>
                </a:gradFill>
                <a:latin typeface="Segoe UI Light"/>
              </a:rPr>
              <a:t>Citrix</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535" y="1439645"/>
            <a:ext cx="1974298" cy="197429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061" y="1439645"/>
            <a:ext cx="1974298" cy="197429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377" y="1439645"/>
            <a:ext cx="1974298" cy="1974298"/>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9219" y="1439645"/>
            <a:ext cx="1974298" cy="1974298"/>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3287" y="4151079"/>
            <a:ext cx="1974298" cy="1974298"/>
          </a:xfrm>
          <a:prstGeom prst="rect">
            <a:avLst/>
          </a:prstGeom>
        </p:spPr>
      </p:pic>
      <p:sp>
        <p:nvSpPr>
          <p:cNvPr id="42" name="TextBox 41"/>
          <p:cNvSpPr txBox="1"/>
          <p:nvPr/>
        </p:nvSpPr>
        <p:spPr>
          <a:xfrm>
            <a:off x="2121088" y="6101724"/>
            <a:ext cx="2201821"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404040"/>
                    </a:gs>
                    <a:gs pos="30000">
                      <a:srgbClr val="404040"/>
                    </a:gs>
                  </a:gsLst>
                  <a:lin ang="5400000" scaled="0"/>
                </a:gradFill>
                <a:latin typeface="Segoe UI Light"/>
              </a:rPr>
              <a:t>Microsoft Solitaire Collection</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a:gradFill>
                  <a:gsLst>
                    <a:gs pos="2917">
                      <a:srgbClr val="404040"/>
                    </a:gs>
                    <a:gs pos="30000">
                      <a:srgbClr val="404040"/>
                    </a:gs>
                  </a:gsLst>
                  <a:lin ang="5400000" scaled="0"/>
                </a:gradFill>
                <a:latin typeface="Segoe UI Light"/>
              </a:rPr>
              <a:t>Microsoft Studios</a:t>
            </a:r>
            <a:r>
              <a:rPr lang="en-US" sz="1200" dirty="0" smtClean="0">
                <a:gradFill>
                  <a:gsLst>
                    <a:gs pos="2917">
                      <a:srgbClr val="404040"/>
                    </a:gs>
                    <a:gs pos="30000">
                      <a:srgbClr val="404040"/>
                    </a:gs>
                  </a:gsLst>
                  <a:lin ang="5400000" scaled="0"/>
                </a:gradFill>
                <a:latin typeface="Segoe UI Light"/>
              </a:rPr>
              <a:t>™</a:t>
            </a:r>
          </a:p>
        </p:txBody>
      </p:sp>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0924" y="4151079"/>
            <a:ext cx="1974298" cy="1974298"/>
          </a:xfrm>
          <a:prstGeom prst="rect">
            <a:avLst/>
          </a:prstGeom>
        </p:spPr>
      </p:pic>
      <p:sp>
        <p:nvSpPr>
          <p:cNvPr id="44" name="TextBox 43"/>
          <p:cNvSpPr txBox="1"/>
          <p:nvPr/>
        </p:nvSpPr>
        <p:spPr>
          <a:xfrm>
            <a:off x="6089230" y="6101724"/>
            <a:ext cx="1597360"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404040"/>
                    </a:gs>
                    <a:gs pos="30000">
                      <a:srgbClr val="404040"/>
                    </a:gs>
                  </a:gsLst>
                  <a:lin ang="5400000" scaled="0"/>
                </a:gradFill>
                <a:latin typeface="Segoe UI Light"/>
              </a:rPr>
              <a:t>Microsoft Mahjong</a:t>
            </a:r>
            <a:br>
              <a:rPr lang="en-US" sz="1200" b="1" dirty="0" smtClean="0">
                <a:gradFill>
                  <a:gsLst>
                    <a:gs pos="2917">
                      <a:srgbClr val="404040"/>
                    </a:gs>
                    <a:gs pos="30000">
                      <a:srgbClr val="404040"/>
                    </a:gs>
                  </a:gsLst>
                  <a:lin ang="5400000" scaled="0"/>
                </a:gradFill>
                <a:latin typeface="Segoe UI Light"/>
              </a:rPr>
            </a:br>
            <a:r>
              <a:rPr lang="en-US" sz="1200" dirty="0">
                <a:gradFill>
                  <a:gsLst>
                    <a:gs pos="2917">
                      <a:srgbClr val="404040"/>
                    </a:gs>
                    <a:gs pos="30000">
                      <a:srgbClr val="404040"/>
                    </a:gs>
                  </a:gsLst>
                  <a:lin ang="5400000" scaled="0"/>
                </a:gradFill>
                <a:latin typeface="Segoe UI Light"/>
              </a:rPr>
              <a:t>Microsoft Studios</a:t>
            </a:r>
            <a:r>
              <a:rPr lang="en-US" sz="1200" dirty="0" smtClean="0">
                <a:gradFill>
                  <a:gsLst>
                    <a:gs pos="2917">
                      <a:srgbClr val="404040"/>
                    </a:gs>
                    <a:gs pos="30000">
                      <a:srgbClr val="404040"/>
                    </a:gs>
                  </a:gsLst>
                  <a:lin ang="5400000" scaled="0"/>
                </a:gradFill>
                <a:latin typeface="Segoe UI Light"/>
              </a:rPr>
              <a:t>™</a:t>
            </a:r>
            <a:endParaRPr lang="en-US" sz="1200" dirty="0">
              <a:gradFill>
                <a:gsLst>
                  <a:gs pos="2917">
                    <a:srgbClr val="404040"/>
                  </a:gs>
                  <a:gs pos="30000">
                    <a:srgbClr val="404040"/>
                  </a:gs>
                </a:gsLst>
                <a:lin ang="5400000" scaled="0"/>
              </a:gradFill>
              <a:latin typeface="Segoe UI Light"/>
            </a:endParaRPr>
          </a:p>
        </p:txBody>
      </p:sp>
      <p:sp>
        <p:nvSpPr>
          <p:cNvPr id="46" name="TextBox 45"/>
          <p:cNvSpPr txBox="1"/>
          <p:nvPr/>
        </p:nvSpPr>
        <p:spPr>
          <a:xfrm>
            <a:off x="117276" y="3326807"/>
            <a:ext cx="958724"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404040"/>
                    </a:gs>
                    <a:gs pos="30000">
                      <a:srgbClr val="404040"/>
                    </a:gs>
                  </a:gsLst>
                  <a:lin ang="5400000" scaled="0"/>
                </a:gradFill>
                <a:latin typeface="Segoe UI Light"/>
              </a:rPr>
              <a:t>eBay</a:t>
            </a:r>
            <a:br>
              <a:rPr lang="en-US" sz="1200" b="1" dirty="0" smtClean="0">
                <a:gradFill>
                  <a:gsLst>
                    <a:gs pos="2917">
                      <a:srgbClr val="404040"/>
                    </a:gs>
                    <a:gs pos="30000">
                      <a:srgbClr val="404040"/>
                    </a:gs>
                  </a:gsLst>
                  <a:lin ang="5400000" scaled="0"/>
                </a:gradFill>
                <a:latin typeface="Segoe UI Light"/>
              </a:rPr>
            </a:br>
            <a:r>
              <a:rPr lang="en-US" sz="1200" dirty="0" err="1" smtClean="0">
                <a:gradFill>
                  <a:gsLst>
                    <a:gs pos="2917">
                      <a:srgbClr val="404040"/>
                    </a:gs>
                    <a:gs pos="30000">
                      <a:srgbClr val="404040"/>
                    </a:gs>
                  </a:gsLst>
                  <a:lin ang="5400000" scaled="0"/>
                </a:gradFill>
                <a:latin typeface="Segoe UI Light"/>
              </a:rPr>
              <a:t>eBay</a:t>
            </a:r>
            <a:r>
              <a:rPr lang="en-US" sz="1200" dirty="0" smtClean="0">
                <a:gradFill>
                  <a:gsLst>
                    <a:gs pos="2917">
                      <a:srgbClr val="404040"/>
                    </a:gs>
                    <a:gs pos="30000">
                      <a:srgbClr val="404040"/>
                    </a:gs>
                  </a:gsLst>
                  <a:lin ang="5400000" scaled="0"/>
                </a:gradFill>
                <a:latin typeface="Segoe UI Light"/>
              </a:rPr>
              <a:t>, Inc.</a:t>
            </a:r>
            <a:endParaRPr lang="en-US" sz="1200" dirty="0">
              <a:gradFill>
                <a:gsLst>
                  <a:gs pos="2917">
                    <a:srgbClr val="404040"/>
                  </a:gs>
                  <a:gs pos="30000">
                    <a:srgbClr val="404040"/>
                  </a:gs>
                </a:gsLst>
                <a:lin ang="5400000" scaled="0"/>
              </a:gradFill>
              <a:latin typeface="Segoe UI Light"/>
            </a:endParaRPr>
          </a:p>
        </p:txBody>
      </p:sp>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35308" y="4151079"/>
            <a:ext cx="1974298" cy="1974298"/>
          </a:xfrm>
          <a:prstGeom prst="rect">
            <a:avLst/>
          </a:prstGeom>
          <a:solidFill>
            <a:schemeClr val="tx1">
              <a:lumMod val="20000"/>
              <a:lumOff val="80000"/>
            </a:schemeClr>
          </a:solidFill>
        </p:spPr>
      </p:pic>
      <p:sp>
        <p:nvSpPr>
          <p:cNvPr id="49" name="TextBox 48"/>
          <p:cNvSpPr txBox="1"/>
          <p:nvPr/>
        </p:nvSpPr>
        <p:spPr>
          <a:xfrm>
            <a:off x="8083614" y="6101724"/>
            <a:ext cx="1597360"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err="1" smtClean="0">
                <a:gradFill>
                  <a:gsLst>
                    <a:gs pos="2917">
                      <a:srgbClr val="404040"/>
                    </a:gs>
                    <a:gs pos="30000">
                      <a:srgbClr val="404040"/>
                    </a:gs>
                  </a:gsLst>
                  <a:lin ang="5400000" scaled="0"/>
                </a:gradFill>
                <a:latin typeface="Segoe UI Light"/>
              </a:rPr>
              <a:t>Wordament</a:t>
            </a:r>
            <a:r>
              <a:rPr lang="en-US" sz="1200" b="1" dirty="0" smtClean="0">
                <a:gradFill>
                  <a:gsLst>
                    <a:gs pos="2917">
                      <a:srgbClr val="404040"/>
                    </a:gs>
                    <a:gs pos="30000">
                      <a:srgbClr val="404040"/>
                    </a:gs>
                  </a:gsLst>
                  <a:lin ang="5400000" scaled="0"/>
                </a:gradFill>
                <a:latin typeface="Segoe UI Light"/>
              </a:rPr>
              <a:t/>
            </a:r>
            <a:br>
              <a:rPr lang="en-US" sz="1200" b="1" dirty="0" smtClean="0">
                <a:gradFill>
                  <a:gsLst>
                    <a:gs pos="2917">
                      <a:srgbClr val="404040"/>
                    </a:gs>
                    <a:gs pos="30000">
                      <a:srgbClr val="404040"/>
                    </a:gs>
                  </a:gsLst>
                  <a:lin ang="5400000" scaled="0"/>
                </a:gradFill>
                <a:latin typeface="Segoe UI Light"/>
              </a:rPr>
            </a:br>
            <a:r>
              <a:rPr lang="en-US" sz="1200" dirty="0">
                <a:gradFill>
                  <a:gsLst>
                    <a:gs pos="2917">
                      <a:srgbClr val="404040"/>
                    </a:gs>
                    <a:gs pos="30000">
                      <a:srgbClr val="404040"/>
                    </a:gs>
                  </a:gsLst>
                  <a:lin ang="5400000" scaled="0"/>
                </a:gradFill>
                <a:latin typeface="Segoe UI Light"/>
              </a:rPr>
              <a:t>Microsoft Studios</a:t>
            </a:r>
            <a:r>
              <a:rPr lang="en-US" sz="1200" dirty="0" smtClean="0">
                <a:gradFill>
                  <a:gsLst>
                    <a:gs pos="2917">
                      <a:srgbClr val="404040"/>
                    </a:gs>
                    <a:gs pos="30000">
                      <a:srgbClr val="404040"/>
                    </a:gs>
                  </a:gsLst>
                  <a:lin ang="5400000" scaled="0"/>
                </a:gradFill>
                <a:latin typeface="Segoe UI Light"/>
              </a:rPr>
              <a:t>™</a:t>
            </a:r>
            <a:endParaRPr lang="en-US" sz="1200" dirty="0">
              <a:gradFill>
                <a:gsLst>
                  <a:gs pos="2917">
                    <a:srgbClr val="404040"/>
                  </a:gs>
                  <a:gs pos="30000">
                    <a:srgbClr val="404040"/>
                  </a:gs>
                </a:gsLst>
                <a:lin ang="5400000" scaled="0"/>
              </a:gradFill>
              <a:latin typeface="Segoe UI Light"/>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903" y="1439645"/>
            <a:ext cx="1974298" cy="1974298"/>
          </a:xfrm>
          <a:prstGeom prst="rect">
            <a:avLst/>
          </a:prstGeom>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7671" y="4151079"/>
            <a:ext cx="1953167" cy="1953167"/>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9691" y="4151079"/>
            <a:ext cx="1974298" cy="197429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903" y="4151079"/>
            <a:ext cx="1974298" cy="1974298"/>
          </a:xfrm>
          <a:prstGeom prst="rect">
            <a:avLst/>
          </a:prstGeom>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29691" y="1439645"/>
            <a:ext cx="1974298" cy="1974298"/>
          </a:xfrm>
          <a:prstGeom prst="rect">
            <a:avLst/>
          </a:prstGeom>
        </p:spPr>
      </p:pic>
      <p:sp>
        <p:nvSpPr>
          <p:cNvPr id="30" name="TextBox 29"/>
          <p:cNvSpPr txBox="1"/>
          <p:nvPr/>
        </p:nvSpPr>
        <p:spPr>
          <a:xfrm>
            <a:off x="10103246" y="3326807"/>
            <a:ext cx="1639038"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err="1" smtClean="0">
                <a:gradFill>
                  <a:gsLst>
                    <a:gs pos="2917">
                      <a:srgbClr val="404040"/>
                    </a:gs>
                    <a:gs pos="30000">
                      <a:srgbClr val="404040"/>
                    </a:gs>
                  </a:gsLst>
                  <a:lin ang="5400000" scaled="0"/>
                </a:gradFill>
                <a:latin typeface="Segoe UI Light"/>
              </a:rPr>
              <a:t>Hexic</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smtClean="0">
                <a:gradFill>
                  <a:gsLst>
                    <a:gs pos="2917">
                      <a:srgbClr val="404040"/>
                    </a:gs>
                    <a:gs pos="30000">
                      <a:srgbClr val="404040"/>
                    </a:gs>
                  </a:gsLst>
                  <a:lin ang="5400000" scaled="0"/>
                </a:gradFill>
                <a:latin typeface="Segoe UI Light"/>
              </a:rPr>
              <a:t>Microsoft Studios ™</a:t>
            </a:r>
          </a:p>
        </p:txBody>
      </p:sp>
      <p:sp>
        <p:nvSpPr>
          <p:cNvPr id="31" name="TextBox 30"/>
          <p:cNvSpPr txBox="1"/>
          <p:nvPr/>
        </p:nvSpPr>
        <p:spPr>
          <a:xfrm>
            <a:off x="10103246" y="6101724"/>
            <a:ext cx="1673279"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404040"/>
                    </a:gs>
                    <a:gs pos="30000">
                      <a:srgbClr val="404040"/>
                    </a:gs>
                  </a:gsLst>
                  <a:lin ang="5400000" scaled="0"/>
                </a:gradFill>
                <a:latin typeface="Segoe UI Light"/>
              </a:rPr>
              <a:t>Skulls of the Shogun</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smtClean="0">
                <a:gradFill>
                  <a:gsLst>
                    <a:gs pos="2917">
                      <a:srgbClr val="404040"/>
                    </a:gs>
                    <a:gs pos="30000">
                      <a:srgbClr val="404040"/>
                    </a:gs>
                  </a:gsLst>
                  <a:lin ang="5400000" scaled="0"/>
                </a:gradFill>
                <a:latin typeface="Segoe UI Light"/>
              </a:rPr>
              <a:t>Microsoft Studios ™</a:t>
            </a:r>
          </a:p>
        </p:txBody>
      </p:sp>
      <p:sp>
        <p:nvSpPr>
          <p:cNvPr id="33" name="TextBox 32"/>
          <p:cNvSpPr txBox="1"/>
          <p:nvPr/>
        </p:nvSpPr>
        <p:spPr>
          <a:xfrm>
            <a:off x="4166311" y="6101724"/>
            <a:ext cx="1735411"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404040"/>
                    </a:gs>
                    <a:gs pos="30000">
                      <a:srgbClr val="404040"/>
                    </a:gs>
                  </a:gsLst>
                  <a:lin ang="5400000" scaled="0"/>
                </a:gradFill>
                <a:latin typeface="Segoe UI Light"/>
              </a:rPr>
              <a:t>Halo: Spartan Assault</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smtClean="0">
                <a:gradFill>
                  <a:gsLst>
                    <a:gs pos="2917">
                      <a:srgbClr val="404040"/>
                    </a:gs>
                    <a:gs pos="30000">
                      <a:srgbClr val="404040"/>
                    </a:gs>
                  </a:gsLst>
                  <a:lin ang="5400000" scaled="0"/>
                </a:gradFill>
                <a:latin typeface="Segoe UI Light"/>
              </a:rPr>
              <a:t>Microsoft Studios ™</a:t>
            </a:r>
          </a:p>
        </p:txBody>
      </p:sp>
      <p:sp>
        <p:nvSpPr>
          <p:cNvPr id="36" name="TextBox 35"/>
          <p:cNvSpPr txBox="1"/>
          <p:nvPr/>
        </p:nvSpPr>
        <p:spPr>
          <a:xfrm>
            <a:off x="110412" y="6101724"/>
            <a:ext cx="1868268" cy="627864"/>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404040"/>
                    </a:gs>
                    <a:gs pos="30000">
                      <a:srgbClr val="404040"/>
                    </a:gs>
                  </a:gsLst>
                  <a:lin ang="5400000" scaled="0"/>
                </a:gradFill>
                <a:latin typeface="Segoe UI Light"/>
              </a:rPr>
              <a:t>Microsoft Minesweeper</a:t>
            </a:r>
            <a:r>
              <a:rPr lang="en-US" sz="1200" b="1" dirty="0">
                <a:gradFill>
                  <a:gsLst>
                    <a:gs pos="2917">
                      <a:srgbClr val="404040"/>
                    </a:gs>
                    <a:gs pos="30000">
                      <a:srgbClr val="404040"/>
                    </a:gs>
                  </a:gsLst>
                  <a:lin ang="5400000" scaled="0"/>
                </a:gradFill>
                <a:latin typeface="Segoe UI Light"/>
              </a:rPr>
              <a:t/>
            </a:r>
            <a:br>
              <a:rPr lang="en-US" sz="1200" b="1" dirty="0">
                <a:gradFill>
                  <a:gsLst>
                    <a:gs pos="2917">
                      <a:srgbClr val="404040"/>
                    </a:gs>
                    <a:gs pos="30000">
                      <a:srgbClr val="404040"/>
                    </a:gs>
                  </a:gsLst>
                  <a:lin ang="5400000" scaled="0"/>
                </a:gradFill>
                <a:latin typeface="Segoe UI Light"/>
              </a:rPr>
            </a:br>
            <a:r>
              <a:rPr lang="en-US" sz="1200" dirty="0" smtClean="0">
                <a:gradFill>
                  <a:gsLst>
                    <a:gs pos="2917">
                      <a:srgbClr val="404040"/>
                    </a:gs>
                    <a:gs pos="30000">
                      <a:srgbClr val="404040"/>
                    </a:gs>
                  </a:gsLst>
                  <a:lin ang="5400000" scaled="0"/>
                </a:gradFill>
                <a:latin typeface="Segoe UI Light"/>
              </a:rPr>
              <a:t>Microsoft Studios ™</a:t>
            </a:r>
          </a:p>
        </p:txBody>
      </p:sp>
    </p:spTree>
    <p:extLst>
      <p:ext uri="{BB962C8B-B14F-4D97-AF65-F5344CB8AC3E}">
        <p14:creationId xmlns:p14="http://schemas.microsoft.com/office/powerpoint/2010/main" val="2046405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Certification</a:t>
            </a:r>
            <a:endParaRPr lang="en-US" dirty="0"/>
          </a:p>
        </p:txBody>
      </p:sp>
    </p:spTree>
    <p:extLst>
      <p:ext uri="{BB962C8B-B14F-4D97-AF65-F5344CB8AC3E}">
        <p14:creationId xmlns:p14="http://schemas.microsoft.com/office/powerpoint/2010/main" val="146871040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A4136940-2F30-4F5C-9ED6-88F2C49C1AE1}"/>
    </a:ext>
  </a:extLst>
</a:theme>
</file>

<file path=ppt/theme/theme2.xml><?xml version="1.0" encoding="utf-8"?>
<a:theme xmlns:a="http://schemas.openxmlformats.org/drawingml/2006/main" name="1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C5418590-2BCF-48C6-AF37-67DC4D4291A7}"/>
    </a:ext>
  </a:extLst>
</a:theme>
</file>

<file path=ppt/theme/theme3.xml><?xml version="1.0" encoding="utf-8"?>
<a:theme xmlns:a="http://schemas.openxmlformats.org/drawingml/2006/main" name="1_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Breakout_Template.potx" id="{B37E921C-63B9-47C9-8C54-57F58FBC5594}" vid="{0B593599-7972-4BF7-8FE2-023BF283B57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System.Storyboarding.Common.Text" Revision="1" Stencil="System.Storyboarding.Common" StencilVersion="0.1"/>
</Control>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Control xmlns="http://schemas.microsoft.com/VisualStudio/2011/storyboarding/control">
  <Id Name="System.Storyboarding.Common.Text" Revision="1" Stencil="System.Storyboarding.Common" StencilVersion="0.1"/>
</Control>
</file>

<file path=customXml/item12.xml><?xml version="1.0" encoding="utf-8"?>
<Control xmlns="http://schemas.microsoft.com/VisualStudio/2011/storyboarding/control">
  <Id Name="System.Storyboarding.Common.Text" Revision="1" Stencil="System.Storyboarding.Common" StencilVersion="0.1"/>
</Control>
</file>

<file path=customXml/item13.xml><?xml version="1.0" encoding="utf-8"?>
<Control xmlns="http://schemas.microsoft.com/VisualStudio/2011/storyboarding/control">
  <Id Name="System.Storyboarding.Common.Text" Revision="1" Stencil="System.Storyboarding.Common" StencilVersion="0.1"/>
</Control>
</file>

<file path=customXml/item14.xml><?xml version="1.0" encoding="utf-8"?>
<Control xmlns="http://schemas.microsoft.com/VisualStudio/2011/storyboarding/control">
  <Id Name="System.Storyboarding.Common.Text" Revision="1" Stencil="System.Storyboarding.Common" StencilVersion="0.1"/>
</Control>
</file>

<file path=customXml/item15.xml><?xml version="1.0" encoding="utf-8"?>
<Control xmlns="http://schemas.microsoft.com/VisualStudio/2011/storyboarding/control">
  <Id Name="System.Storyboarding.Common.Text" Revision="1" Stencil="System.Storyboarding.Common" StencilVersion="0.1"/>
</Control>
</file>

<file path=customXml/item16.xml><?xml version="1.0" encoding="utf-8"?>
<Control xmlns="http://schemas.microsoft.com/VisualStudio/2011/storyboarding/control">
  <Id Name="System.Storyboarding.Common.Text" Revision="1" Stencil="System.Storyboarding.Common" StencilVersion="0.1"/>
</Control>
</file>

<file path=customXml/item17.xml><?xml version="1.0" encoding="utf-8"?>
<?mso-contentType ?>
<FormTemplates xmlns="http://schemas.microsoft.com/sharepoint/v3/contenttype/forms">
  <Display>DocumentLibraryForm</Display>
  <Edit>DocumentLibraryForm</Edit>
  <New>DocumentLibraryForm</New>
</FormTemplates>
</file>

<file path=customXml/item18.xml><?xml version="1.0" encoding="utf-8"?>
<Control xmlns="http://schemas.microsoft.com/VisualStudio/2011/storyboarding/control">
  <Id Name="System.Storyboarding.Common.Text" Revision="1" Stencil="System.Storyboarding.Common" StencilVersion="0.1"/>
</Control>
</file>

<file path=customXml/item19.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27</Value>
      <Value>55</Value>
      <Value>28</Value>
      <Value>6</Value>
    </TaxCatchAll>
    <Event_x0020_End_x0020_Date xmlns="e36bfbf9-5e42-489c-a259-4c54eb22cb57">2014-04-04T07:00:00+00:00</Event_x0020_End_x0020_Date>
    <Event_x0020_Start_x0020_Date xmlns="e36bfbf9-5e42-489c-a259-4c54eb22cb57">2014-04-02T07:00:00+00:00</Event_x0020_Start_x0020_Date>
    <MS_x0020_Speaker xmlns="e36bfbf9-5e42-489c-a259-4c54eb22cb57">
      <UserInfo>
        <DisplayName/>
        <AccountId xsi:nil="true"/>
        <AccountType/>
      </UserInfo>
    </MS_x0020_Speaker>
    <External_x0020_Speaker xmlns="e36bfbf9-5e42-489c-a259-4c54eb22cb57">Mazhar Mohammed;  Zac Woodall</External_x0020_Speaker>
    <Session_x0020_Code xmlns="e36bfbf9-5e42-489c-a259-4c54eb22cb57">2-512</Session_x0020_Code>
    <Presentation_x0020_Date xmlns="e36bfbf9-5e42-489c-a259-4c54eb22cb57">2014-04-02T00:00:00-07:00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ermInfo xmlns="http://schemas.microsoft.com/office/infopath/2007/PartnerControls">
          <TermName xmlns="http://schemas.microsoft.com/office/infopath/2007/PartnerControls">Build 2014</TermName>
          <TermId xmlns="http://schemas.microsoft.com/office/infopath/2007/PartnerControls">8770012f-d296-48ca-a06e-3861b41b8494</TermId>
        </TermInfo>
      </Terms>
    </TaxKeywordTaxHTField>
    <RatedBy xmlns="http://schemas.microsoft.com/sharepoint/v3">
      <UserInfo>
        <DisplayName/>
        <AccountId xsi:nil="true"/>
        <AccountType/>
      </UserInfo>
    </RatedBy>
  </documentManagement>
</p:properties>
</file>

<file path=customXml/item2.xml><?xml version="1.0" encoding="utf-8"?>
<Control xmlns="http://schemas.microsoft.com/VisualStudio/2011/storyboarding/control">
  <Id Name="System.Storyboarding.Common.Text" Revision="1" Stencil="System.Storyboarding.Common" StencilVersion="0.1"/>
</Control>
</file>

<file path=customXml/item3.xml><?xml version="1.0" encoding="utf-8"?>
<Control xmlns="http://schemas.microsoft.com/VisualStudio/2011/storyboarding/control">
  <Id Name="System.Storyboarding.Common.Text" Revision="1" Stencil="System.Storyboarding.Common" StencilVersion="0.1"/>
</Control>
</file>

<file path=customXml/item4.xml><?xml version="1.0" encoding="utf-8"?>
<Control xmlns="http://schemas.microsoft.com/VisualStudio/2011/storyboarding/control">
  <Id Name="System.Storyboarding.Common.Text" Revision="1" Stencil="System.Storyboarding.Common" StencilVersion="0.1"/>
</Control>
</file>

<file path=customXml/item5.xml><?xml version="1.0" encoding="utf-8"?>
<Control xmlns="http://schemas.microsoft.com/VisualStudio/2011/storyboarding/control">
  <Id Name="System.Storyboarding.Common.Text" Revision="1" Stencil="System.Storyboarding.Common" StencilVersion="0.1"/>
</Control>
</file>

<file path=customXml/item6.xml><?xml version="1.0" encoding="utf-8"?>
<Control xmlns="http://schemas.microsoft.com/VisualStudio/2011/storyboarding/control">
  <Id Name="System.Storyboarding.Common.Text" Revision="1" Stencil="System.Storyboarding.Common" StencilVersion="0.1"/>
</Control>
</file>

<file path=customXml/item7.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59190252e8f6b8110360cee8e4044d5b">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ce62f3e539b6767ca1e323fb703a26fd"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Control xmlns="http://schemas.microsoft.com/VisualStudio/2011/storyboarding/control">
  <Id Name="System.Storyboarding.Common.Text" Revision="1" Stencil="System.Storyboarding.Common" StencilVersion="0.1"/>
</Control>
</file>

<file path=customXml/item9.xml><?xml version="1.0" encoding="utf-8"?>
<Control xmlns="http://schemas.microsoft.com/VisualStudio/2011/storyboarding/control">
  <Id Name="System.Storyboarding.Common.Text" Revision="1" Stencil="System.Storyboarding.Common" StencilVersion="0.1"/>
</Control>
</file>

<file path=customXml/itemProps1.xml><?xml version="1.0" encoding="utf-8"?>
<ds:datastoreItem xmlns:ds="http://schemas.openxmlformats.org/officeDocument/2006/customXml" ds:itemID="{A91FF70A-1D7F-4FDB-B9EB-189F77CE7A4A}">
  <ds:schemaRefs>
    <ds:schemaRef ds:uri="http://schemas.microsoft.com/VisualStudio/2011/storyboarding/control"/>
  </ds:schemaRefs>
</ds:datastoreItem>
</file>

<file path=customXml/itemProps10.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11.xml><?xml version="1.0" encoding="utf-8"?>
<ds:datastoreItem xmlns:ds="http://schemas.openxmlformats.org/officeDocument/2006/customXml" ds:itemID="{DDDEC604-B3B8-4B90-9FDF-E138E778096B}">
  <ds:schemaRefs>
    <ds:schemaRef ds:uri="http://schemas.microsoft.com/VisualStudio/2011/storyboarding/control"/>
  </ds:schemaRefs>
</ds:datastoreItem>
</file>

<file path=customXml/itemProps12.xml><?xml version="1.0" encoding="utf-8"?>
<ds:datastoreItem xmlns:ds="http://schemas.openxmlformats.org/officeDocument/2006/customXml" ds:itemID="{730D533A-F957-4D5F-B2F1-3FA2CFD88081}">
  <ds:schemaRefs>
    <ds:schemaRef ds:uri="http://schemas.microsoft.com/VisualStudio/2011/storyboarding/control"/>
  </ds:schemaRefs>
</ds:datastoreItem>
</file>

<file path=customXml/itemProps13.xml><?xml version="1.0" encoding="utf-8"?>
<ds:datastoreItem xmlns:ds="http://schemas.openxmlformats.org/officeDocument/2006/customXml" ds:itemID="{6A465616-4D48-4E0F-9518-B49E1D54D9A9}">
  <ds:schemaRefs>
    <ds:schemaRef ds:uri="http://schemas.microsoft.com/VisualStudio/2011/storyboarding/control"/>
  </ds:schemaRefs>
</ds:datastoreItem>
</file>

<file path=customXml/itemProps14.xml><?xml version="1.0" encoding="utf-8"?>
<ds:datastoreItem xmlns:ds="http://schemas.openxmlformats.org/officeDocument/2006/customXml" ds:itemID="{7EA9D943-837E-42FB-B284-E30A418B1A8F}">
  <ds:schemaRefs>
    <ds:schemaRef ds:uri="http://schemas.microsoft.com/VisualStudio/2011/storyboarding/control"/>
  </ds:schemaRefs>
</ds:datastoreItem>
</file>

<file path=customXml/itemProps15.xml><?xml version="1.0" encoding="utf-8"?>
<ds:datastoreItem xmlns:ds="http://schemas.openxmlformats.org/officeDocument/2006/customXml" ds:itemID="{FDFFBF6D-18DC-40A8-97C4-EFB2A61322D4}">
  <ds:schemaRefs>
    <ds:schemaRef ds:uri="http://schemas.microsoft.com/VisualStudio/2011/storyboarding/control"/>
  </ds:schemaRefs>
</ds:datastoreItem>
</file>

<file path=customXml/itemProps16.xml><?xml version="1.0" encoding="utf-8"?>
<ds:datastoreItem xmlns:ds="http://schemas.openxmlformats.org/officeDocument/2006/customXml" ds:itemID="{2D36C65C-27F0-4185-A6D8-FD62F9B5497E}">
  <ds:schemaRefs>
    <ds:schemaRef ds:uri="http://schemas.microsoft.com/VisualStudio/2011/storyboarding/control"/>
  </ds:schemaRefs>
</ds:datastoreItem>
</file>

<file path=customXml/itemProps17.xml><?xml version="1.0" encoding="utf-8"?>
<ds:datastoreItem xmlns:ds="http://schemas.openxmlformats.org/officeDocument/2006/customXml" ds:itemID="{B0DCADF2-E403-4513-8858-C8A1B7907F7F}">
  <ds:schemaRefs>
    <ds:schemaRef ds:uri="http://schemas.microsoft.com/sharepoint/v3/contenttype/forms"/>
  </ds:schemaRefs>
</ds:datastoreItem>
</file>

<file path=customXml/itemProps18.xml><?xml version="1.0" encoding="utf-8"?>
<ds:datastoreItem xmlns:ds="http://schemas.openxmlformats.org/officeDocument/2006/customXml" ds:itemID="{2E22351D-A53C-4452-8279-4EC99EDB794B}">
  <ds:schemaRefs>
    <ds:schemaRef ds:uri="http://schemas.microsoft.com/VisualStudio/2011/storyboarding/control"/>
  </ds:schemaRefs>
</ds:datastoreItem>
</file>

<file path=customXml/itemProps19.xml><?xml version="1.0" encoding="utf-8"?>
<ds:datastoreItem xmlns:ds="http://schemas.openxmlformats.org/officeDocument/2006/customXml" ds:itemID="{F990F116-B58F-4255-B05B-DA3808E0E5C6}">
  <ds:schemaRefs>
    <ds:schemaRef ds:uri="http://purl.org/dc/dcmitype/"/>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e36bfbf9-5e42-489c-a259-4c54eb22cb57"/>
    <ds:schemaRef ds:uri="http://schemas.openxmlformats.org/package/2006/metadata/core-properties"/>
    <ds:schemaRef ds:uri="230e9df3-be65-4c73-a93b-d1236ebd677e"/>
    <ds:schemaRef ds:uri="http://schemas.microsoft.com/sharepoint/v3"/>
    <ds:schemaRef ds:uri="http://purl.org/dc/terms/"/>
  </ds:schemaRefs>
</ds:datastoreItem>
</file>

<file path=customXml/itemProps2.xml><?xml version="1.0" encoding="utf-8"?>
<ds:datastoreItem xmlns:ds="http://schemas.openxmlformats.org/officeDocument/2006/customXml" ds:itemID="{D869D8DB-2101-4F9B-839D-81976BDC468F}">
  <ds:schemaRefs>
    <ds:schemaRef ds:uri="http://schemas.microsoft.com/VisualStudio/2011/storyboarding/control"/>
  </ds:schemaRefs>
</ds:datastoreItem>
</file>

<file path=customXml/itemProps3.xml><?xml version="1.0" encoding="utf-8"?>
<ds:datastoreItem xmlns:ds="http://schemas.openxmlformats.org/officeDocument/2006/customXml" ds:itemID="{1B4070F5-5E08-4486-B7AD-4A541F118EDE}">
  <ds:schemaRefs>
    <ds:schemaRef ds:uri="http://schemas.microsoft.com/VisualStudio/2011/storyboarding/control"/>
  </ds:schemaRefs>
</ds:datastoreItem>
</file>

<file path=customXml/itemProps4.xml><?xml version="1.0" encoding="utf-8"?>
<ds:datastoreItem xmlns:ds="http://schemas.openxmlformats.org/officeDocument/2006/customXml" ds:itemID="{92090407-B61F-4B48-BFC4-4122CE7A4724}">
  <ds:schemaRefs>
    <ds:schemaRef ds:uri="http://schemas.microsoft.com/VisualStudio/2011/storyboarding/control"/>
  </ds:schemaRefs>
</ds:datastoreItem>
</file>

<file path=customXml/itemProps5.xml><?xml version="1.0" encoding="utf-8"?>
<ds:datastoreItem xmlns:ds="http://schemas.openxmlformats.org/officeDocument/2006/customXml" ds:itemID="{9AE07785-8D57-4D88-BDCB-D256884718F4}">
  <ds:schemaRefs>
    <ds:schemaRef ds:uri="http://schemas.microsoft.com/VisualStudio/2011/storyboarding/control"/>
  </ds:schemaRefs>
</ds:datastoreItem>
</file>

<file path=customXml/itemProps6.xml><?xml version="1.0" encoding="utf-8"?>
<ds:datastoreItem xmlns:ds="http://schemas.openxmlformats.org/officeDocument/2006/customXml" ds:itemID="{4CBE2B52-3129-4FD3-93A2-63D0969C8CDF}">
  <ds:schemaRefs>
    <ds:schemaRef ds:uri="http://schemas.microsoft.com/VisualStudio/2011/storyboarding/control"/>
  </ds:schemaRefs>
</ds:datastoreItem>
</file>

<file path=customXml/itemProps7.xml><?xml version="1.0" encoding="utf-8"?>
<ds:datastoreItem xmlns:ds="http://schemas.openxmlformats.org/officeDocument/2006/customXml" ds:itemID="{08D1A452-E14D-4855-86D9-B23C243AD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AA6FD6DF-C55E-4D48-A0AD-54EBA603B253}">
  <ds:schemaRefs>
    <ds:schemaRef ds:uri="http://schemas.microsoft.com/VisualStudio/2011/storyboarding/control"/>
  </ds:schemaRefs>
</ds:datastoreItem>
</file>

<file path=customXml/itemProps9.xml><?xml version="1.0" encoding="utf-8"?>
<ds:datastoreItem xmlns:ds="http://schemas.openxmlformats.org/officeDocument/2006/customXml" ds:itemID="{8BA9F43C-1C70-4AEF-A5D5-33FF3FE0848C}">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Build_2014_Template</Template>
  <TotalTime>15</TotalTime>
  <Words>3208</Words>
  <Application>Microsoft Office PowerPoint</Application>
  <PresentationFormat>Custom</PresentationFormat>
  <Paragraphs>355</Paragraphs>
  <Slides>39</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ＭＳ Ｐゴシック</vt:lpstr>
      <vt:lpstr>Arial</vt:lpstr>
      <vt:lpstr>Avenir LT Pro 45 Book</vt:lpstr>
      <vt:lpstr>Calibri</vt:lpstr>
      <vt:lpstr>Consolas</vt:lpstr>
      <vt:lpstr>Segoe</vt:lpstr>
      <vt:lpstr>Segoe UI</vt:lpstr>
      <vt:lpstr>Segoe UI Black</vt:lpstr>
      <vt:lpstr>Segoe UI Light</vt:lpstr>
      <vt:lpstr>Segoe UI Semibold</vt:lpstr>
      <vt:lpstr>Segoe UI Semilight</vt:lpstr>
      <vt:lpstr>Wingdings</vt:lpstr>
      <vt:lpstr>5-30536_Build_2014_Breakout_Template_White_16x9</vt:lpstr>
      <vt:lpstr>1_5-30536_Build_2014_Breakout_Template_Blue_16x9</vt:lpstr>
      <vt:lpstr>1_5-30536_Build_2014_Breakout_Template_White_16x9</vt:lpstr>
      <vt:lpstr>PowerPoint Presentation</vt:lpstr>
      <vt:lpstr>Store and Dev Center Windows &amp; Windows Phone</vt:lpstr>
      <vt:lpstr>Expanding the Windows app ecosystem and portfolio</vt:lpstr>
      <vt:lpstr>Vision : One Store, One Dev Center with Multiple Storefronts</vt:lpstr>
      <vt:lpstr>One Store - Blue</vt:lpstr>
      <vt:lpstr>PowerPoint Presentation</vt:lpstr>
      <vt:lpstr>Universal apps for Windows</vt:lpstr>
      <vt:lpstr>Universal Windows apps</vt:lpstr>
      <vt:lpstr>App Certification</vt:lpstr>
      <vt:lpstr>Certification time = 2-5 days</vt:lpstr>
      <vt:lpstr>App Discovery</vt:lpstr>
      <vt:lpstr>App Discovery Improvements in Blue</vt:lpstr>
      <vt:lpstr>Store UX </vt:lpstr>
      <vt:lpstr>What customers tell us they want in a store…</vt:lpstr>
      <vt:lpstr>PowerPoint Presentation</vt:lpstr>
      <vt:lpstr>Store Experience Principles</vt:lpstr>
      <vt:lpstr>PowerPoint Presentation</vt:lpstr>
      <vt:lpstr>Demo: Storefronts</vt:lpstr>
      <vt:lpstr>PowerPoint Presentation</vt:lpstr>
      <vt:lpstr>Demo: Details</vt:lpstr>
      <vt:lpstr>1. Apps on SD</vt:lpstr>
      <vt:lpstr>2. App Auto-Updates</vt:lpstr>
      <vt:lpstr>3. My Apps</vt:lpstr>
      <vt:lpstr>4. Landscape in-app-purchase</vt:lpstr>
      <vt:lpstr>App Discovery Improvements in Blue</vt:lpstr>
      <vt:lpstr>Bing App Linking</vt:lpstr>
      <vt:lpstr>Bing App Linking</vt:lpstr>
      <vt:lpstr>App Discovery Improvements in Blue</vt:lpstr>
      <vt:lpstr>PowerPoint Presentation</vt:lpstr>
      <vt:lpstr>PowerPoint Presentation</vt:lpstr>
      <vt:lpstr>Replying to reviews</vt:lpstr>
      <vt:lpstr>PowerPoint Presentation</vt:lpstr>
      <vt:lpstr>PowerPoint Presentation</vt:lpstr>
      <vt:lpstr>PowerPoint Presentation</vt:lpstr>
      <vt:lpstr>And a few more things…</vt:lpstr>
      <vt:lpstr>Summary</vt:lpstr>
      <vt:lpstr>Thank you!</vt:lpstr>
      <vt:lpstr>PowerPoint Presentation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Store and Dev Center Windows &amp; Windows Phone</dc:title>
  <dc:subject>Build 2014</dc:subject>
  <dc:creator>Administrator</dc:creator>
  <cp:keywords>Build 2014</cp:keywords>
  <dc:description>Template: Mitchell Derrey, Silver Fox Productions
Formatting: 
Event Dates: April 2nd - 4th, 2014
Event Location: Moscone Conference Center, San Francisco, CA
Audience Type: Internal</dc:description>
  <cp:lastModifiedBy>Administrator</cp:lastModifiedBy>
  <cp:revision>5</cp:revision>
  <dcterms:created xsi:type="dcterms:W3CDTF">2014-04-02T14:43:08Z</dcterms:created>
  <dcterms:modified xsi:type="dcterms:W3CDTF">2014-04-02T20:55:02Z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28;#Moscone Center|d4f36a2e-dd0d-4424-990f-7c93b4e9f063</vt:lpwstr>
  </property>
  <property fmtid="{D5CDD505-2E9C-101B-9397-08002B2CF9AE}" pid="7" name="Track">
    <vt:lpwstr/>
  </property>
  <property fmtid="{D5CDD505-2E9C-101B-9397-08002B2CF9AE}" pid="8" name="Event Location">
    <vt:lpwstr>6;#San Francisco|84dfcb53-432b-499d-8965-93d483d36b4a</vt:lpwstr>
  </property>
  <property fmtid="{D5CDD505-2E9C-101B-9397-08002B2CF9AE}" pid="9" name="Campaign">
    <vt:lpwstr/>
  </property>
  <property fmtid="{D5CDD505-2E9C-101B-9397-08002B2CF9AE}" pid="10" name="Audience1">
    <vt:lpwstr/>
  </property>
  <property fmtid="{D5CDD505-2E9C-101B-9397-08002B2CF9AE}" pid="11" name="Event Name">
    <vt:lpwstr>27;#BUILD|58542b36-5bf5-46a6-a53f-a41fb7a73785</vt:lpwstr>
  </property>
  <property fmtid="{D5CDD505-2E9C-101B-9397-08002B2CF9AE}" pid="12" name="TaxKeyword">
    <vt:lpwstr>55;#Build 2014|8770012f-d296-48ca-a06e-3861b41b8494</vt:lpwstr>
  </property>
</Properties>
</file>