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 id="2147484219" r:id="rId5"/>
    <p:sldMasterId id="2147484234" r:id="rId6"/>
    <p:sldMasterId id="2147484254" r:id="rId7"/>
  </p:sldMasterIdLst>
  <p:notesMasterIdLst>
    <p:notesMasterId r:id="rId41"/>
  </p:notesMasterIdLst>
  <p:handoutMasterIdLst>
    <p:handoutMasterId r:id="rId42"/>
  </p:handoutMasterIdLst>
  <p:sldIdLst>
    <p:sldId id="256" r:id="rId8"/>
    <p:sldId id="257" r:id="rId9"/>
    <p:sldId id="258" r:id="rId10"/>
    <p:sldId id="259" r:id="rId11"/>
    <p:sldId id="260" r:id="rId12"/>
    <p:sldId id="261" r:id="rId13"/>
    <p:sldId id="262" r:id="rId14"/>
    <p:sldId id="263" r:id="rId15"/>
    <p:sldId id="264" r:id="rId16"/>
    <p:sldId id="265" r:id="rId17"/>
    <p:sldId id="269" r:id="rId18"/>
    <p:sldId id="270" r:id="rId19"/>
    <p:sldId id="271" r:id="rId20"/>
    <p:sldId id="272" r:id="rId21"/>
    <p:sldId id="274" r:id="rId22"/>
    <p:sldId id="275" r:id="rId23"/>
    <p:sldId id="276" r:id="rId24"/>
    <p:sldId id="277" r:id="rId25"/>
    <p:sldId id="278"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 id="292" r:id="rId40"/>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D2D2D2"/>
    <a:srgbClr val="BAD80A"/>
    <a:srgbClr val="7FBA00"/>
    <a:srgbClr val="FFFFFF"/>
    <a:srgbClr val="FFB900"/>
    <a:srgbClr val="DC3C00"/>
    <a:srgbClr val="000000"/>
    <a:srgbClr val="008272"/>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5747" autoAdjust="0"/>
  </p:normalViewPr>
  <p:slideViewPr>
    <p:cSldViewPr snapToObjects="1">
      <p:cViewPr varScale="1">
        <p:scale>
          <a:sx n="101" d="100"/>
          <a:sy n="101" d="100"/>
        </p:scale>
        <p:origin x="858" y="9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snapToObjects="1" showGuides="1">
      <p:cViewPr varScale="1">
        <p:scale>
          <a:sx n="65" d="100"/>
          <a:sy n="65" d="100"/>
        </p:scale>
        <p:origin x="3276"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commentAuthors" Target="commentAuthor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172694-61BA-4353-BA89-77A3A7646F9B}" type="datetime1">
              <a:rPr lang="en-US" smtClean="0">
                <a:latin typeface="Segoe UI" pitchFamily="34" charset="0"/>
              </a:rPr>
              <a:t>4/2/2014</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
        <p:nvSpPr>
          <p:cNvPr id="3" name="Footer Placeholder 2"/>
          <p:cNvSpPr>
            <a:spLocks noGrp="1"/>
          </p:cNvSpPr>
          <p:nvPr>
            <p:ph type="ftr" sz="quarter" idx="2"/>
          </p:nvPr>
        </p:nvSpPr>
        <p:spPr>
          <a:xfrm>
            <a:off x="320074" y="8685213"/>
            <a:ext cx="5463504" cy="458787"/>
          </a:xfrm>
          <a:prstGeom prst="rect">
            <a:avLst/>
          </a:prstGeom>
        </p:spPr>
        <p:txBody>
          <a:bodyPr vert="horz" lIns="91440" tIns="45720" rIns="91440" bIns="45720" rtlCol="0" anchor="b"/>
          <a:lstStyle>
            <a:lvl1pPr algn="l">
              <a:defRPr sz="1200"/>
            </a:lvl1pPr>
          </a:lstStyle>
          <a:p>
            <a:r>
              <a:rPr lang="en-US" sz="500" dirty="0" smtClean="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p>
        </p:txBody>
      </p:sp>
      <p:sp>
        <p:nvSpPr>
          <p:cNvPr id="5"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9F00D60D-1703-4D24-8308-FEE06A50A69C}" type="datetime1">
              <a:rPr lang="en-US" smtClean="0"/>
              <a:t>4/2/2014</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4/2/2014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2402872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827030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762069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148959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286766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75537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35639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1898725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32</a:t>
            </a:fld>
            <a:endParaRPr lang="en-US" dirty="0"/>
          </a:p>
        </p:txBody>
      </p:sp>
    </p:spTree>
    <p:extLst>
      <p:ext uri="{BB962C8B-B14F-4D97-AF65-F5344CB8AC3E}">
        <p14:creationId xmlns:p14="http://schemas.microsoft.com/office/powerpoint/2010/main" val="3992825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 orient="horz" pos="4406"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69733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90312070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545972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7896568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86192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213826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8252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372855731"/>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32227972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6215611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1462853086"/>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0856795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218113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79610937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9634120"/>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11352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91420366"/>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65911206"/>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2171380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7932446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27146096"/>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48634596"/>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463291065"/>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952003211"/>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47401358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623150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57140590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999386"/>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168893"/>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68655014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2428715814"/>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56154627"/>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7395109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p:cNvPicPr>
            <a:picLocks noChangeAspect="1"/>
          </p:cNvPicPr>
          <p:nvPr userDrawn="1"/>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a:xfrm>
            <a:off x="10637837" y="6489044"/>
            <a:ext cx="1526960" cy="361018"/>
          </a:xfrm>
          <a:prstGeom prst="rect">
            <a:avLst/>
          </a:prstGeom>
        </p:spPr>
      </p:pic>
      <p:sp>
        <p:nvSpPr>
          <p:cNvPr id="3" name="Date Placeholder 2"/>
          <p:cNvSpPr>
            <a:spLocks noGrp="1"/>
          </p:cNvSpPr>
          <p:nvPr>
            <p:ph type="dt" sz="half" idx="11"/>
          </p:nvPr>
        </p:nvSpPr>
        <p:spPr>
          <a:xfrm>
            <a:off x="2560637" y="6483349"/>
            <a:ext cx="2797175" cy="371475"/>
          </a:xfrm>
          <a:prstGeom prst="rect">
            <a:avLst/>
          </a:prstGeom>
        </p:spPr>
        <p:txBody>
          <a:bodyPr/>
          <a:lstStyle/>
          <a:p>
            <a:fld id="{2F3BAC70-3324-4D03-BF37-DF6E49462F99}" type="datetime1">
              <a:rPr lang="en-US" smtClean="0">
                <a:solidFill>
                  <a:srgbClr val="404040"/>
                </a:solidFill>
              </a:rPr>
              <a:pPr/>
              <a:t>4/2/2014</a:t>
            </a:fld>
            <a:endParaRPr lang="en-US">
              <a:solidFill>
                <a:srgbClr val="404040"/>
              </a:solidFill>
            </a:endParaRPr>
          </a:p>
        </p:txBody>
      </p:sp>
      <p:sp>
        <p:nvSpPr>
          <p:cNvPr id="5" name="Footer Placeholder 4"/>
          <p:cNvSpPr>
            <a:spLocks noGrp="1"/>
          </p:cNvSpPr>
          <p:nvPr>
            <p:ph type="ftr" sz="quarter" idx="12"/>
          </p:nvPr>
        </p:nvSpPr>
        <p:spPr>
          <a:xfrm>
            <a:off x="755650" y="6483350"/>
            <a:ext cx="1804987" cy="371475"/>
          </a:xfrm>
          <a:prstGeom prst="rect">
            <a:avLst/>
          </a:prstGeom>
        </p:spPr>
        <p:txBody>
          <a:bodyPr/>
          <a:lstStyle/>
          <a:p>
            <a:r>
              <a:rPr lang="en-US" smtClean="0">
                <a:solidFill>
                  <a:srgbClr val="404040"/>
                </a:solidFill>
              </a:rPr>
              <a:t>Microsoft Confidential</a:t>
            </a:r>
            <a:endParaRPr lang="en-US" dirty="0" smtClean="0">
              <a:solidFill>
                <a:srgbClr val="404040"/>
              </a:solidFill>
            </a:endParaRPr>
          </a:p>
        </p:txBody>
      </p:sp>
      <p:sp>
        <p:nvSpPr>
          <p:cNvPr id="7" name="Slide Number Placeholder 6"/>
          <p:cNvSpPr>
            <a:spLocks noGrp="1"/>
          </p:cNvSpPr>
          <p:nvPr>
            <p:ph type="sldNum" sz="quarter" idx="13"/>
          </p:nvPr>
        </p:nvSpPr>
        <p:spPr>
          <a:xfrm>
            <a:off x="269874" y="6483350"/>
            <a:ext cx="485776" cy="371475"/>
          </a:xfrm>
          <a:prstGeom prst="rect">
            <a:avLst/>
          </a:prstGeom>
        </p:spPr>
        <p:txBody>
          <a:bodyPr/>
          <a:lstStyle/>
          <a:p>
            <a:fld id="{2775DF8E-1151-4C45-8C93-3AB060627CA9}" type="slidenum">
              <a:rPr lang="en-US" smtClean="0">
                <a:solidFill>
                  <a:srgbClr val="404040"/>
                </a:solidFill>
              </a:rPr>
              <a:pPr/>
              <a:t>‹#›</a:t>
            </a:fld>
            <a:endParaRPr lang="en-US">
              <a:solidFill>
                <a:srgbClr val="404040"/>
              </a:solidFill>
            </a:endParaRPr>
          </a:p>
        </p:txBody>
      </p:sp>
    </p:spTree>
    <p:extLst>
      <p:ext uri="{BB962C8B-B14F-4D97-AF65-F5344CB8AC3E}">
        <p14:creationId xmlns:p14="http://schemas.microsoft.com/office/powerpoint/2010/main" val="3833721190"/>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
        <p:nvSpPr>
          <p:cNvPr id="3" name="Date Placeholder 2"/>
          <p:cNvSpPr>
            <a:spLocks noGrp="1"/>
          </p:cNvSpPr>
          <p:nvPr>
            <p:ph type="dt" sz="half" idx="10"/>
          </p:nvPr>
        </p:nvSpPr>
        <p:spPr>
          <a:xfrm>
            <a:off x="2560637" y="6483349"/>
            <a:ext cx="2797175" cy="371475"/>
          </a:xfrm>
          <a:prstGeom prst="rect">
            <a:avLst/>
          </a:prstGeom>
        </p:spPr>
        <p:txBody>
          <a:bodyPr/>
          <a:lstStyle/>
          <a:p>
            <a:fld id="{6F87C8DF-A29B-444F-AC30-6D2947C5E82B}" type="datetime1">
              <a:rPr lang="en-US" smtClean="0">
                <a:solidFill>
                  <a:srgbClr val="FFFFFF"/>
                </a:solidFill>
              </a:rPr>
              <a:pPr/>
              <a:t>4/2/2014</a:t>
            </a:fld>
            <a:endParaRPr lang="en-US">
              <a:solidFill>
                <a:srgbClr val="FFFFFF"/>
              </a:solidFill>
            </a:endParaRPr>
          </a:p>
        </p:txBody>
      </p:sp>
      <p:sp>
        <p:nvSpPr>
          <p:cNvPr id="4" name="Footer Placeholder 3"/>
          <p:cNvSpPr>
            <a:spLocks noGrp="1"/>
          </p:cNvSpPr>
          <p:nvPr>
            <p:ph type="ftr" sz="quarter" idx="11"/>
          </p:nvPr>
        </p:nvSpPr>
        <p:spPr>
          <a:xfrm>
            <a:off x="755650" y="6483350"/>
            <a:ext cx="1804987" cy="371475"/>
          </a:xfrm>
          <a:prstGeom prst="rect">
            <a:avLst/>
          </a:prstGeom>
        </p:spPr>
        <p:txBody>
          <a:bodyPr/>
          <a:lstStyle/>
          <a:p>
            <a:r>
              <a:rPr lang="en-US" smtClean="0">
                <a:solidFill>
                  <a:srgbClr val="FFFFFF"/>
                </a:solidFill>
              </a:rPr>
              <a:t>Microsoft Confidential</a:t>
            </a:r>
            <a:endParaRPr lang="en-US" dirty="0" smtClean="0">
              <a:solidFill>
                <a:srgbClr val="FFFFFF"/>
              </a:solidFill>
            </a:endParaRPr>
          </a:p>
        </p:txBody>
      </p:sp>
      <p:sp>
        <p:nvSpPr>
          <p:cNvPr id="5" name="Slide Number Placeholder 4"/>
          <p:cNvSpPr>
            <a:spLocks noGrp="1"/>
          </p:cNvSpPr>
          <p:nvPr>
            <p:ph type="sldNum" sz="quarter" idx="12"/>
          </p:nvPr>
        </p:nvSpPr>
        <p:spPr>
          <a:xfrm>
            <a:off x="269874" y="6483350"/>
            <a:ext cx="485776" cy="371475"/>
          </a:xfrm>
          <a:prstGeom prst="rect">
            <a:avLst/>
          </a:prstGeom>
        </p:spPr>
        <p:txBody>
          <a:bodyPr/>
          <a:lstStyle/>
          <a:p>
            <a:fld id="{2775DF8E-1151-4C45-8C93-3AB060627CA9}" type="slidenum">
              <a:rPr lang="en-US" smtClean="0">
                <a:solidFill>
                  <a:srgbClr val="FFFFFF"/>
                </a:solidFill>
              </a:rPr>
              <a:pPr/>
              <a:t>‹#›</a:t>
            </a:fld>
            <a:endParaRPr lang="en-US">
              <a:solidFill>
                <a:srgbClr val="FFFFFF"/>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37837" y="6484302"/>
            <a:ext cx="1547016" cy="365760"/>
          </a:xfrm>
          <a:prstGeom prst="rect">
            <a:avLst/>
          </a:prstGeom>
        </p:spPr>
      </p:pic>
    </p:spTree>
    <p:extLst>
      <p:ext uri="{BB962C8B-B14F-4D97-AF65-F5344CB8AC3E}">
        <p14:creationId xmlns:p14="http://schemas.microsoft.com/office/powerpoint/2010/main" val="39330048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2"/>
          <p:cNvSpPr>
            <a:spLocks noGrp="1"/>
          </p:cNvSpPr>
          <p:nvPr>
            <p:ph type="dt" sz="half" idx="11"/>
          </p:nvPr>
        </p:nvSpPr>
        <p:spPr>
          <a:xfrm>
            <a:off x="2560637" y="6483349"/>
            <a:ext cx="2797175" cy="371475"/>
          </a:xfrm>
          <a:prstGeom prst="rect">
            <a:avLst/>
          </a:prstGeom>
        </p:spPr>
        <p:txBody>
          <a:bodyPr/>
          <a:lstStyle/>
          <a:p>
            <a:fld id="{DB2B500F-D182-45FE-9614-9C63CFD5D7C7}" type="datetime1">
              <a:rPr lang="en-US" smtClean="0">
                <a:solidFill>
                  <a:srgbClr val="404040"/>
                </a:solidFill>
              </a:rPr>
              <a:pPr/>
              <a:t>4/2/2014</a:t>
            </a:fld>
            <a:endParaRPr lang="en-US">
              <a:solidFill>
                <a:srgbClr val="404040"/>
              </a:solidFill>
            </a:endParaRPr>
          </a:p>
        </p:txBody>
      </p:sp>
      <p:sp>
        <p:nvSpPr>
          <p:cNvPr id="5" name="Footer Placeholder 4"/>
          <p:cNvSpPr>
            <a:spLocks noGrp="1"/>
          </p:cNvSpPr>
          <p:nvPr>
            <p:ph type="ftr" sz="quarter" idx="12"/>
          </p:nvPr>
        </p:nvSpPr>
        <p:spPr>
          <a:xfrm>
            <a:off x="755650" y="6483350"/>
            <a:ext cx="1804987" cy="371475"/>
          </a:xfrm>
          <a:prstGeom prst="rect">
            <a:avLst/>
          </a:prstGeom>
        </p:spPr>
        <p:txBody>
          <a:bodyPr/>
          <a:lstStyle/>
          <a:p>
            <a:r>
              <a:rPr lang="en-US" smtClean="0">
                <a:solidFill>
                  <a:srgbClr val="404040"/>
                </a:solidFill>
              </a:rPr>
              <a:t>Microsoft Confidential</a:t>
            </a:r>
            <a:endParaRPr lang="en-US" dirty="0" smtClean="0">
              <a:solidFill>
                <a:srgbClr val="404040"/>
              </a:solidFill>
            </a:endParaRPr>
          </a:p>
        </p:txBody>
      </p:sp>
      <p:sp>
        <p:nvSpPr>
          <p:cNvPr id="7" name="Slide Number Placeholder 6"/>
          <p:cNvSpPr>
            <a:spLocks noGrp="1"/>
          </p:cNvSpPr>
          <p:nvPr>
            <p:ph type="sldNum" sz="quarter" idx="13"/>
          </p:nvPr>
        </p:nvSpPr>
        <p:spPr>
          <a:xfrm>
            <a:off x="269874" y="6483350"/>
            <a:ext cx="485776" cy="371475"/>
          </a:xfrm>
          <a:prstGeom prst="rect">
            <a:avLst/>
          </a:prstGeom>
        </p:spPr>
        <p:txBody>
          <a:bodyPr/>
          <a:lstStyle/>
          <a:p>
            <a:fld id="{2775DF8E-1151-4C45-8C93-3AB060627CA9}" type="slidenum">
              <a:rPr lang="en-US" smtClean="0">
                <a:solidFill>
                  <a:srgbClr val="404040"/>
                </a:solidFill>
              </a:rPr>
              <a:pPr/>
              <a:t>‹#›</a:t>
            </a:fld>
            <a:endParaRPr lang="en-US">
              <a:solidFill>
                <a:srgbClr val="404040"/>
              </a:solidFill>
            </a:endParaRPr>
          </a:p>
        </p:txBody>
      </p:sp>
      <p:pic>
        <p:nvPicPr>
          <p:cNvPr id="8" name="Picture 7"/>
          <p:cNvPicPr>
            <a:picLocks noChangeAspect="1"/>
          </p:cNvPicPr>
          <p:nvPr userDrawn="1"/>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a:xfrm>
            <a:off x="10637837" y="6489044"/>
            <a:ext cx="1526960" cy="361018"/>
          </a:xfrm>
          <a:prstGeom prst="rect">
            <a:avLst/>
          </a:prstGeom>
        </p:spPr>
      </p:pic>
    </p:spTree>
    <p:extLst>
      <p:ext uri="{BB962C8B-B14F-4D97-AF65-F5344CB8AC3E}">
        <p14:creationId xmlns:p14="http://schemas.microsoft.com/office/powerpoint/2010/main" val="2815649508"/>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
        <p:nvSpPr>
          <p:cNvPr id="3" name="Date Placeholder 2"/>
          <p:cNvSpPr>
            <a:spLocks noGrp="1"/>
          </p:cNvSpPr>
          <p:nvPr>
            <p:ph type="dt" sz="half" idx="10"/>
          </p:nvPr>
        </p:nvSpPr>
        <p:spPr>
          <a:xfrm>
            <a:off x="2560637" y="6483349"/>
            <a:ext cx="2797175" cy="371475"/>
          </a:xfrm>
          <a:prstGeom prst="rect">
            <a:avLst/>
          </a:prstGeom>
        </p:spPr>
        <p:txBody>
          <a:bodyPr/>
          <a:lstStyle/>
          <a:p>
            <a:fld id="{E85A8A23-2AF9-4D72-A10E-D84E113245BD}" type="datetime1">
              <a:rPr lang="en-US" smtClean="0">
                <a:solidFill>
                  <a:srgbClr val="FFFFFF"/>
                </a:solidFill>
              </a:rPr>
              <a:pPr/>
              <a:t>4/2/2014</a:t>
            </a:fld>
            <a:endParaRPr lang="en-US">
              <a:solidFill>
                <a:srgbClr val="FFFFFF"/>
              </a:solidFill>
            </a:endParaRPr>
          </a:p>
        </p:txBody>
      </p:sp>
      <p:sp>
        <p:nvSpPr>
          <p:cNvPr id="4" name="Footer Placeholder 3"/>
          <p:cNvSpPr>
            <a:spLocks noGrp="1"/>
          </p:cNvSpPr>
          <p:nvPr>
            <p:ph type="ftr" sz="quarter" idx="11"/>
          </p:nvPr>
        </p:nvSpPr>
        <p:spPr>
          <a:xfrm>
            <a:off x="755650" y="6483350"/>
            <a:ext cx="1804987" cy="371475"/>
          </a:xfrm>
          <a:prstGeom prst="rect">
            <a:avLst/>
          </a:prstGeom>
        </p:spPr>
        <p:txBody>
          <a:bodyPr/>
          <a:lstStyle/>
          <a:p>
            <a:r>
              <a:rPr lang="en-US" smtClean="0">
                <a:solidFill>
                  <a:srgbClr val="FFFFFF"/>
                </a:solidFill>
              </a:rPr>
              <a:t>Microsoft Confidential</a:t>
            </a:r>
            <a:endParaRPr lang="en-US" dirty="0" smtClean="0">
              <a:solidFill>
                <a:srgbClr val="FFFFFF"/>
              </a:solidFill>
            </a:endParaRPr>
          </a:p>
        </p:txBody>
      </p:sp>
      <p:sp>
        <p:nvSpPr>
          <p:cNvPr id="5" name="Slide Number Placeholder 4"/>
          <p:cNvSpPr>
            <a:spLocks noGrp="1"/>
          </p:cNvSpPr>
          <p:nvPr>
            <p:ph type="sldNum" sz="quarter" idx="12"/>
          </p:nvPr>
        </p:nvSpPr>
        <p:spPr>
          <a:xfrm>
            <a:off x="269874" y="6483350"/>
            <a:ext cx="485776" cy="371475"/>
          </a:xfrm>
          <a:prstGeom prst="rect">
            <a:avLst/>
          </a:prstGeom>
        </p:spPr>
        <p:txBody>
          <a:bodyPr/>
          <a:lstStyle/>
          <a:p>
            <a:fld id="{2775DF8E-1151-4C45-8C93-3AB060627CA9}" type="slidenum">
              <a:rPr lang="en-US" smtClean="0">
                <a:solidFill>
                  <a:srgbClr val="FFFFFF"/>
                </a:solidFill>
              </a:rPr>
              <a:pPr/>
              <a:t>‹#›</a:t>
            </a:fld>
            <a:endParaRPr lang="en-US">
              <a:solidFill>
                <a:srgbClr val="FFFFFF"/>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37837" y="6484302"/>
            <a:ext cx="1547016" cy="365760"/>
          </a:xfrm>
          <a:prstGeom prst="rect">
            <a:avLst/>
          </a:prstGeom>
        </p:spPr>
      </p:pic>
    </p:spTree>
    <p:extLst>
      <p:ext uri="{BB962C8B-B14F-4D97-AF65-F5344CB8AC3E}">
        <p14:creationId xmlns:p14="http://schemas.microsoft.com/office/powerpoint/2010/main" val="9032468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5860182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33015010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40607052"/>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379550860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390161380"/>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1345047575"/>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3031704165"/>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148335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83656900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396552765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76964882"/>
      </p:ext>
    </p:extLst>
  </p:cSld>
  <p:clrMapOvr>
    <a:masterClrMapping/>
  </p:clrMapOvr>
  <p:transition>
    <p:fade/>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6368594"/>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006081060"/>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518908779"/>
      </p:ext>
    </p:extLst>
  </p:cSld>
  <p:clrMapOvr>
    <a:masterClrMapping/>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
        <p:nvSpPr>
          <p:cNvPr id="3" name="Date Placeholder 2"/>
          <p:cNvSpPr>
            <a:spLocks noGrp="1"/>
          </p:cNvSpPr>
          <p:nvPr>
            <p:ph type="dt" sz="half" idx="10"/>
          </p:nvPr>
        </p:nvSpPr>
        <p:spPr>
          <a:xfrm>
            <a:off x="2560637" y="6483349"/>
            <a:ext cx="2797175" cy="371475"/>
          </a:xfrm>
          <a:prstGeom prst="rect">
            <a:avLst/>
          </a:prstGeom>
        </p:spPr>
        <p:txBody>
          <a:bodyPr/>
          <a:lstStyle/>
          <a:p>
            <a:fld id="{6F87C8DF-A29B-444F-AC30-6D2947C5E82B}" type="datetime1">
              <a:rPr lang="en-US" smtClean="0">
                <a:solidFill>
                  <a:srgbClr val="FFFFFF"/>
                </a:solidFill>
              </a:rPr>
              <a:pPr/>
              <a:t>4/2/2014</a:t>
            </a:fld>
            <a:endParaRPr lang="en-US">
              <a:solidFill>
                <a:srgbClr val="FFFFFF"/>
              </a:solidFill>
            </a:endParaRPr>
          </a:p>
        </p:txBody>
      </p:sp>
      <p:sp>
        <p:nvSpPr>
          <p:cNvPr id="4" name="Footer Placeholder 3"/>
          <p:cNvSpPr>
            <a:spLocks noGrp="1"/>
          </p:cNvSpPr>
          <p:nvPr>
            <p:ph type="ftr" sz="quarter" idx="11"/>
          </p:nvPr>
        </p:nvSpPr>
        <p:spPr>
          <a:xfrm>
            <a:off x="755650" y="6483350"/>
            <a:ext cx="1804987" cy="371475"/>
          </a:xfrm>
          <a:prstGeom prst="rect">
            <a:avLst/>
          </a:prstGeom>
        </p:spPr>
        <p:txBody>
          <a:bodyPr/>
          <a:lstStyle/>
          <a:p>
            <a:r>
              <a:rPr lang="en-US" smtClean="0">
                <a:solidFill>
                  <a:srgbClr val="FFFFFF"/>
                </a:solidFill>
              </a:rPr>
              <a:t>Microsoft Confidential</a:t>
            </a:r>
            <a:endParaRPr lang="en-US" dirty="0" smtClean="0">
              <a:solidFill>
                <a:srgbClr val="FFFFFF"/>
              </a:solidFill>
            </a:endParaRPr>
          </a:p>
        </p:txBody>
      </p:sp>
      <p:sp>
        <p:nvSpPr>
          <p:cNvPr id="5" name="Slide Number Placeholder 4"/>
          <p:cNvSpPr>
            <a:spLocks noGrp="1"/>
          </p:cNvSpPr>
          <p:nvPr>
            <p:ph type="sldNum" sz="quarter" idx="12"/>
          </p:nvPr>
        </p:nvSpPr>
        <p:spPr>
          <a:xfrm>
            <a:off x="269874" y="6483350"/>
            <a:ext cx="485776" cy="371475"/>
          </a:xfrm>
          <a:prstGeom prst="rect">
            <a:avLst/>
          </a:prstGeom>
        </p:spPr>
        <p:txBody>
          <a:bodyPr/>
          <a:lstStyle/>
          <a:p>
            <a:fld id="{2775DF8E-1151-4C45-8C93-3AB060627CA9}" type="slidenum">
              <a:rPr lang="en-US" smtClean="0">
                <a:solidFill>
                  <a:srgbClr val="FFFFFF"/>
                </a:solidFill>
              </a:rPr>
              <a:pPr/>
              <a:t>‹#›</a:t>
            </a:fld>
            <a:endParaRPr lang="en-US">
              <a:solidFill>
                <a:srgbClr val="FFFFFF"/>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37837" y="6484302"/>
            <a:ext cx="1547016" cy="365760"/>
          </a:xfrm>
          <a:prstGeom prst="rect">
            <a:avLst/>
          </a:prstGeom>
        </p:spPr>
      </p:pic>
    </p:spTree>
    <p:extLst>
      <p:ext uri="{BB962C8B-B14F-4D97-AF65-F5344CB8AC3E}">
        <p14:creationId xmlns:p14="http://schemas.microsoft.com/office/powerpoint/2010/main" val="264719865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6735894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0687508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66105043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61358710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image" Target="../media/image1.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19" Type="http://schemas.openxmlformats.org/officeDocument/2006/relationships/theme" Target="../theme/theme3.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6" Type="http://schemas.openxmlformats.org/officeDocument/2006/relationships/image" Target="../media/image1.png"/><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theme" Target="../theme/theme4.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67" r:id="rId1"/>
    <p:sldLayoutId id="2147484214" r:id="rId2"/>
    <p:sldLayoutId id="2147484086" r:id="rId3"/>
    <p:sldLayoutId id="2147484206" r:id="rId4"/>
    <p:sldLayoutId id="2147484195" r:id="rId5"/>
    <p:sldLayoutId id="2147484207" r:id="rId6"/>
    <p:sldLayoutId id="2147484216" r:id="rId7"/>
    <p:sldLayoutId id="2147484217" r:id="rId8"/>
    <p:sldLayoutId id="2147484218" r:id="rId9"/>
    <p:sldLayoutId id="2147484212" r:id="rId10"/>
    <p:sldLayoutId id="2147484093" r:id="rId11"/>
    <p:sldLayoutId id="2147484213" r:id="rId12"/>
    <p:sldLayoutId id="2147484215" r:id="rId13"/>
    <p:sldLayoutId id="2147484203"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661" userDrawn="1">
          <p15:clr>
            <a:srgbClr val="5ACBF0"/>
          </p15:clr>
        </p15:guide>
        <p15:guide id="4" orient="horz" pos="4219" userDrawn="1">
          <p15:clr>
            <a:srgbClr val="5ACBF0"/>
          </p15:clr>
        </p15:guide>
        <p15:guide id="5" pos="749" userDrawn="1">
          <p15:clr>
            <a:srgbClr val="5ACBF0"/>
          </p15:clr>
        </p15:guide>
        <p15:guide id="6" pos="1325" userDrawn="1">
          <p15:clr>
            <a:srgbClr val="5ACBF0"/>
          </p15:clr>
        </p15:guide>
        <p15:guide id="7" pos="1901" userDrawn="1">
          <p15:clr>
            <a:srgbClr val="5ACBF0"/>
          </p15:clr>
        </p15:guide>
        <p15:guide id="8" pos="2477" userDrawn="1">
          <p15:clr>
            <a:srgbClr val="5ACBF0"/>
          </p15:clr>
        </p15:guide>
        <p15:guide id="9" pos="3053" userDrawn="1">
          <p15:clr>
            <a:srgbClr val="5ACBF0"/>
          </p15:clr>
        </p15:guide>
        <p15:guide id="10" pos="3629" userDrawn="1">
          <p15:clr>
            <a:srgbClr val="5ACBF0"/>
          </p15:clr>
        </p15:guide>
        <p15:guide id="11" pos="4205" userDrawn="1">
          <p15:clr>
            <a:srgbClr val="5ACBF0"/>
          </p15:clr>
        </p15:guide>
        <p15:guide id="12" pos="4781" userDrawn="1">
          <p15:clr>
            <a:srgbClr val="5ACBF0"/>
          </p15:clr>
        </p15:guide>
        <p15:guide id="13" pos="5357" userDrawn="1">
          <p15:clr>
            <a:srgbClr val="5ACBF0"/>
          </p15:clr>
        </p15:guide>
        <p15:guide id="14" pos="5933" userDrawn="1">
          <p15:clr>
            <a:srgbClr val="5ACBF0"/>
          </p15:clr>
        </p15:guide>
        <p15:guide id="15" pos="6509" userDrawn="1">
          <p15:clr>
            <a:srgbClr val="5ACBF0"/>
          </p15:clr>
        </p15:guide>
        <p15:guide id="16" pos="7085" userDrawn="1">
          <p15:clr>
            <a:srgbClr val="5ACBF0"/>
          </p15:clr>
        </p15:guide>
        <p15:guide id="17" orient="horz" pos="763" userDrawn="1">
          <p15:clr>
            <a:srgbClr val="5ACBF0"/>
          </p15:clr>
        </p15:guide>
        <p15:guide id="18" orient="horz" pos="1339" userDrawn="1">
          <p15:clr>
            <a:srgbClr val="5ACBF0"/>
          </p15:clr>
        </p15:guide>
        <p15:guide id="19" orient="horz" pos="1915" userDrawn="1">
          <p15:clr>
            <a:srgbClr val="5ACBF0"/>
          </p15:clr>
        </p15:guide>
        <p15:guide id="20" orient="horz" pos="2491" userDrawn="1">
          <p15:clr>
            <a:srgbClr val="5ACBF0"/>
          </p15:clr>
        </p15:guide>
        <p15:guide id="21" orient="horz" pos="3067" userDrawn="1">
          <p15:clr>
            <a:srgbClr val="5ACBF0"/>
          </p15:clr>
        </p15:guide>
        <p15:guide id="22" orient="horz" pos="3643" userDrawn="1">
          <p15:clr>
            <a:srgbClr val="5ACBF0"/>
          </p15:clr>
        </p15:guide>
        <p15:guide id="23" pos="288" userDrawn="1">
          <p15:clr>
            <a:srgbClr val="C35EA4"/>
          </p15:clr>
        </p15:guide>
        <p15:guide id="24" pos="7546" userDrawn="1">
          <p15:clr>
            <a:srgbClr val="C35EA4"/>
          </p15:clr>
        </p15:guide>
        <p15:guide id="25" orient="horz" pos="302" userDrawn="1">
          <p15:clr>
            <a:srgbClr val="C35EA4"/>
          </p15:clr>
        </p15:guide>
        <p15:guide id="26" orient="horz" pos="4104"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980749296"/>
      </p:ext>
    </p:extLst>
  </p:cSld>
  <p:clrMap bg1="dk1" tx1="lt1" bg2="dk2" tx2="lt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2" r:id="rId12"/>
    <p:sldLayoutId id="2147484233"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762618078"/>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 id="2147484247" r:id="rId13"/>
    <p:sldLayoutId id="2147484248" r:id="rId14"/>
    <p:sldLayoutId id="2147484249" r:id="rId15"/>
    <p:sldLayoutId id="2147484250" r:id="rId16"/>
    <p:sldLayoutId id="2147484252" r:id="rId17"/>
    <p:sldLayoutId id="2147484253" r:id="rId18"/>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67094856"/>
      </p:ext>
    </p:extLst>
  </p:cSld>
  <p:clrMap bg1="dk1" tx1="lt1" bg2="dk2" tx2="lt2" accent1="accent1" accent2="accent2" accent3="accent3" accent4="accent4" accent5="accent5" accent6="accent6" hlink="hlink" folHlink="folHlink"/>
  <p:sldLayoutIdLst>
    <p:sldLayoutId id="2147484255" r:id="rId1"/>
    <p:sldLayoutId id="2147484256" r:id="rId2"/>
    <p:sldLayoutId id="2147484257" r:id="rId3"/>
    <p:sldLayoutId id="2147484258" r:id="rId4"/>
    <p:sldLayoutId id="2147484259" r:id="rId5"/>
    <p:sldLayoutId id="2147484260" r:id="rId6"/>
    <p:sldLayoutId id="2147484261" r:id="rId7"/>
    <p:sldLayoutId id="2147484262" r:id="rId8"/>
    <p:sldLayoutId id="2147484263" r:id="rId9"/>
    <p:sldLayoutId id="2147484264" r:id="rId10"/>
    <p:sldLayoutId id="2147484265" r:id="rId11"/>
    <p:sldLayoutId id="2147484266" r:id="rId12"/>
    <p:sldLayoutId id="2147484267" r:id="rId13"/>
    <p:sldLayoutId id="2147484268"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631530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Background Tasks in Windows Store Applications</a:t>
            </a:r>
          </a:p>
        </p:txBody>
      </p:sp>
      <p:sp>
        <p:nvSpPr>
          <p:cNvPr id="3" name="Title 2"/>
          <p:cNvSpPr>
            <a:spLocks noGrp="1"/>
          </p:cNvSpPr>
          <p:nvPr>
            <p:ph type="ctrTitle"/>
          </p:nvPr>
        </p:nvSpPr>
        <p:spPr>
          <a:solidFill>
            <a:schemeClr val="accent3"/>
          </a:solidFill>
        </p:spPr>
        <p:txBody>
          <a:bodyPr/>
          <a:lstStyle/>
          <a:p>
            <a:pPr algn="ctr"/>
            <a:r>
              <a:rPr lang="en-US" dirty="0" smtClean="0"/>
              <a:t>DEMO</a:t>
            </a:r>
            <a:endParaRPr lang="en-US" dirty="0"/>
          </a:p>
        </p:txBody>
      </p:sp>
    </p:spTree>
    <p:extLst>
      <p:ext uri="{BB962C8B-B14F-4D97-AF65-F5344CB8AC3E}">
        <p14:creationId xmlns:p14="http://schemas.microsoft.com/office/powerpoint/2010/main" val="65843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What’s new?</a:t>
            </a:r>
            <a:endParaRPr lang="en-US" sz="7200" dirty="0"/>
          </a:p>
        </p:txBody>
      </p:sp>
    </p:spTree>
    <p:extLst>
      <p:ext uri="{BB962C8B-B14F-4D97-AF65-F5344CB8AC3E}">
        <p14:creationId xmlns:p14="http://schemas.microsoft.com/office/powerpoint/2010/main" val="269614550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4638" y="1212850"/>
            <a:ext cx="11887200" cy="3877985"/>
          </a:xfrm>
        </p:spPr>
        <p:txBody>
          <a:bodyPr/>
          <a:lstStyle/>
          <a:p>
            <a:pPr marL="0" indent="0">
              <a:buNone/>
            </a:pPr>
            <a:endParaRPr lang="en-US" dirty="0" smtClean="0"/>
          </a:p>
          <a:p>
            <a:pPr marL="0" indent="0">
              <a:buNone/>
            </a:pPr>
            <a:r>
              <a:rPr lang="en-US" dirty="0" smtClean="0"/>
              <a:t>Native Background Task functionality is available from Silverlight 8.1 applications</a:t>
            </a:r>
          </a:p>
          <a:p>
            <a:endParaRPr lang="en-US" dirty="0" smtClean="0"/>
          </a:p>
          <a:p>
            <a:pPr marL="0" indent="0">
              <a:buNone/>
            </a:pPr>
            <a:r>
              <a:rPr lang="en-US" dirty="0" smtClean="0"/>
              <a:t>Background Agents are hosted on top of </a:t>
            </a:r>
            <a:r>
              <a:rPr lang="en-US" dirty="0" err="1" smtClean="0"/>
              <a:t>WinRT</a:t>
            </a:r>
            <a:r>
              <a:rPr lang="en-US" dirty="0" smtClean="0"/>
              <a:t> Background infrastructure</a:t>
            </a:r>
          </a:p>
        </p:txBody>
      </p:sp>
      <p:sp>
        <p:nvSpPr>
          <p:cNvPr id="2" name="Title 1"/>
          <p:cNvSpPr>
            <a:spLocks noGrp="1"/>
          </p:cNvSpPr>
          <p:nvPr>
            <p:ph type="title"/>
          </p:nvPr>
        </p:nvSpPr>
        <p:spPr/>
        <p:txBody>
          <a:bodyPr/>
          <a:lstStyle/>
          <a:p>
            <a:r>
              <a:rPr lang="en-US" dirty="0" smtClean="0"/>
              <a:t>Windows Phone Silverlight 8.1 Apps</a:t>
            </a:r>
            <a:endParaRPr lang="en-US" dirty="0"/>
          </a:p>
        </p:txBody>
      </p:sp>
    </p:spTree>
    <p:extLst>
      <p:ext uri="{BB962C8B-B14F-4D97-AF65-F5344CB8AC3E}">
        <p14:creationId xmlns:p14="http://schemas.microsoft.com/office/powerpoint/2010/main" val="19516576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4638" y="1212850"/>
            <a:ext cx="11887200" cy="5946243"/>
          </a:xfrm>
        </p:spPr>
        <p:txBody>
          <a:bodyPr/>
          <a:lstStyle/>
          <a:p>
            <a:pPr marL="0" indent="0">
              <a:buNone/>
            </a:pPr>
            <a:r>
              <a:rPr lang="en-US" sz="3200" dirty="0" smtClean="0"/>
              <a:t>Bluetooth </a:t>
            </a:r>
            <a:r>
              <a:rPr lang="en-US" sz="3200" dirty="0" err="1" smtClean="0"/>
              <a:t>RFComm</a:t>
            </a:r>
            <a:r>
              <a:rPr lang="en-US" sz="3200" dirty="0" smtClean="0"/>
              <a:t>, Bluetooth LE and Sensors while </a:t>
            </a:r>
            <a:r>
              <a:rPr lang="en-US" sz="3200" dirty="0"/>
              <a:t>not in </a:t>
            </a:r>
            <a:r>
              <a:rPr lang="en-US" sz="3200" dirty="0" smtClean="0"/>
              <a:t>foreground</a:t>
            </a:r>
          </a:p>
          <a:p>
            <a:pPr marL="0" indent="0">
              <a:buNone/>
            </a:pPr>
            <a:endParaRPr lang="en-US" sz="3200" dirty="0"/>
          </a:p>
          <a:p>
            <a:pPr marL="0" indent="0">
              <a:buNone/>
            </a:pPr>
            <a:r>
              <a:rPr lang="en-US" sz="3200" dirty="0" smtClean="0"/>
              <a:t>Based </a:t>
            </a:r>
            <a:r>
              <a:rPr lang="en-US" sz="3200" dirty="0"/>
              <a:t>on existing and new </a:t>
            </a:r>
            <a:r>
              <a:rPr lang="en-US" sz="3200" dirty="0" err="1"/>
              <a:t>WinRT</a:t>
            </a:r>
            <a:r>
              <a:rPr lang="en-US" sz="3200" dirty="0"/>
              <a:t> Bluetooth APIs</a:t>
            </a:r>
          </a:p>
          <a:p>
            <a:pPr marL="0" indent="0">
              <a:buNone/>
            </a:pPr>
            <a:endParaRPr lang="en-US" sz="3200" dirty="0" smtClean="0"/>
          </a:p>
          <a:p>
            <a:pPr marL="0" indent="0">
              <a:buNone/>
            </a:pPr>
            <a:r>
              <a:rPr lang="en-US" sz="3200" dirty="0" smtClean="0"/>
              <a:t>New Triggers:</a:t>
            </a:r>
            <a:endParaRPr lang="en-US" dirty="0">
              <a:latin typeface="+mj-lt"/>
            </a:endParaRPr>
          </a:p>
          <a:p>
            <a:pPr marL="571500" lvl="2" indent="0">
              <a:buNone/>
            </a:pPr>
            <a:r>
              <a:rPr lang="en-US" dirty="0" err="1" smtClean="0">
                <a:latin typeface="+mj-lt"/>
              </a:rPr>
              <a:t>GattCharacteristicNotificationTrigger</a:t>
            </a:r>
            <a:endParaRPr lang="en-US" dirty="0" smtClean="0">
              <a:latin typeface="+mj-lt"/>
            </a:endParaRPr>
          </a:p>
          <a:p>
            <a:pPr marL="571500" lvl="2" indent="0">
              <a:buNone/>
            </a:pPr>
            <a:r>
              <a:rPr lang="en-US" dirty="0" err="1" smtClean="0">
                <a:latin typeface="+mj-lt"/>
              </a:rPr>
              <a:t>DeviceChangeTrigger</a:t>
            </a:r>
            <a:endParaRPr lang="en-US" dirty="0" smtClean="0">
              <a:latin typeface="+mj-lt"/>
            </a:endParaRPr>
          </a:p>
          <a:p>
            <a:pPr marL="571500" lvl="2" indent="0">
              <a:buNone/>
            </a:pPr>
            <a:r>
              <a:rPr lang="en-US" dirty="0" err="1" smtClean="0">
                <a:latin typeface="+mj-lt"/>
              </a:rPr>
              <a:t>DeviceUpdateTrigger</a:t>
            </a:r>
            <a:endParaRPr lang="en-US" dirty="0" smtClean="0">
              <a:latin typeface="+mj-lt"/>
            </a:endParaRPr>
          </a:p>
          <a:p>
            <a:pPr marL="571500" lvl="2" indent="0">
              <a:buNone/>
            </a:pPr>
            <a:r>
              <a:rPr lang="en-US" dirty="0" err="1" smtClean="0">
                <a:latin typeface="+mj-lt"/>
              </a:rPr>
              <a:t>RfcommConnectionTrigger</a:t>
            </a:r>
            <a:endParaRPr lang="en-US" dirty="0" smtClean="0">
              <a:latin typeface="+mj-lt"/>
            </a:endParaRPr>
          </a:p>
          <a:p>
            <a:pPr marL="571500" lvl="2" indent="0">
              <a:buNone/>
            </a:pPr>
            <a:endParaRPr lang="en-US" dirty="0">
              <a:latin typeface="+mj-lt"/>
            </a:endParaRPr>
          </a:p>
          <a:p>
            <a:endParaRPr lang="en-US" dirty="0"/>
          </a:p>
        </p:txBody>
      </p:sp>
      <p:sp>
        <p:nvSpPr>
          <p:cNvPr id="2" name="Title 1"/>
          <p:cNvSpPr>
            <a:spLocks noGrp="1"/>
          </p:cNvSpPr>
          <p:nvPr>
            <p:ph type="title"/>
          </p:nvPr>
        </p:nvSpPr>
        <p:spPr/>
        <p:txBody>
          <a:bodyPr/>
          <a:lstStyle/>
          <a:p>
            <a:r>
              <a:rPr lang="en-US" dirty="0" smtClean="0"/>
              <a:t>Bluetooth and Sensors</a:t>
            </a:r>
            <a:endParaRPr lang="en-US" dirty="0"/>
          </a:p>
        </p:txBody>
      </p:sp>
    </p:spTree>
    <p:extLst>
      <p:ext uri="{BB962C8B-B14F-4D97-AF65-F5344CB8AC3E}">
        <p14:creationId xmlns:p14="http://schemas.microsoft.com/office/powerpoint/2010/main" val="21702985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dirty="0" smtClean="0"/>
              <a:t>Bluetooth Background Triggers in Silverlight 8.1 + JS</a:t>
            </a:r>
            <a:endParaRPr lang="en-US" dirty="0"/>
          </a:p>
        </p:txBody>
      </p:sp>
      <p:sp>
        <p:nvSpPr>
          <p:cNvPr id="2" name="Text Placeholder 1"/>
          <p:cNvSpPr>
            <a:spLocks noGrp="1"/>
          </p:cNvSpPr>
          <p:nvPr>
            <p:ph type="body" sz="quarter" idx="16"/>
          </p:nvPr>
        </p:nvSpPr>
        <p:spPr/>
        <p:txBody>
          <a:bodyPr/>
          <a:lstStyle/>
          <a:p>
            <a:endParaRPr lang="en-US"/>
          </a:p>
        </p:txBody>
      </p:sp>
      <p:sp>
        <p:nvSpPr>
          <p:cNvPr id="3" name="Title 2"/>
          <p:cNvSpPr>
            <a:spLocks noGrp="1"/>
          </p:cNvSpPr>
          <p:nvPr>
            <p:ph type="ctrTitle"/>
          </p:nvPr>
        </p:nvSpPr>
        <p:spPr>
          <a:solidFill>
            <a:schemeClr val="accent5"/>
          </a:solidFill>
        </p:spPr>
        <p:txBody>
          <a:bodyPr/>
          <a:lstStyle/>
          <a:p>
            <a:pPr algn="ctr"/>
            <a:r>
              <a:rPr lang="en-US" dirty="0" smtClean="0"/>
              <a:t>DEMO</a:t>
            </a:r>
            <a:endParaRPr lang="en-US" dirty="0"/>
          </a:p>
        </p:txBody>
      </p:sp>
    </p:spTree>
    <p:extLst>
      <p:ext uri="{BB962C8B-B14F-4D97-AF65-F5344CB8AC3E}">
        <p14:creationId xmlns:p14="http://schemas.microsoft.com/office/powerpoint/2010/main" val="34061241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262979"/>
          </a:xfrm>
        </p:spPr>
        <p:txBody>
          <a:bodyPr/>
          <a:lstStyle/>
          <a:p>
            <a:pPr marL="0" indent="0">
              <a:buNone/>
            </a:pPr>
            <a:r>
              <a:rPr lang="en-US" dirty="0" err="1" smtClean="0">
                <a:solidFill>
                  <a:schemeClr val="tx1"/>
                </a:solidFill>
              </a:rPr>
              <a:t>Geofence</a:t>
            </a:r>
            <a:r>
              <a:rPr lang="en-US" dirty="0" smtClean="0">
                <a:solidFill>
                  <a:schemeClr val="tx1"/>
                </a:solidFill>
              </a:rPr>
              <a:t> notifications </a:t>
            </a:r>
            <a:r>
              <a:rPr lang="en-US" dirty="0">
                <a:solidFill>
                  <a:schemeClr val="tx1"/>
                </a:solidFill>
              </a:rPr>
              <a:t>can be received in the background by a background </a:t>
            </a:r>
            <a:r>
              <a:rPr lang="en-US" dirty="0" smtClean="0">
                <a:solidFill>
                  <a:schemeClr val="tx1"/>
                </a:solidFill>
              </a:rPr>
              <a:t>task</a:t>
            </a:r>
          </a:p>
          <a:p>
            <a:pPr marL="0" indent="0">
              <a:buNone/>
            </a:pPr>
            <a:r>
              <a:rPr lang="en-US" dirty="0" smtClean="0"/>
              <a:t>Add </a:t>
            </a:r>
            <a:r>
              <a:rPr lang="en-US" dirty="0"/>
              <a:t>a </a:t>
            </a:r>
            <a:r>
              <a:rPr lang="en-US" dirty="0" err="1"/>
              <a:t>Geofence</a:t>
            </a:r>
            <a:endParaRPr lang="en-US" dirty="0"/>
          </a:p>
          <a:p>
            <a:pPr marL="158750" lvl="1" indent="0">
              <a:lnSpc>
                <a:spcPct val="110000"/>
              </a:lnSpc>
              <a:buNone/>
            </a:pPr>
            <a:r>
              <a:rPr lang="en-US" sz="2000" dirty="0" err="1" smtClean="0">
                <a:latin typeface="Consolas" panose="020B0609020204030204" pitchFamily="49" charset="0"/>
                <a:cs typeface="Consolas" panose="020B0609020204030204" pitchFamily="49" charset="0"/>
              </a:rPr>
              <a:t>Geocircle</a:t>
            </a:r>
            <a:r>
              <a:rPr lang="en-US" sz="2000" dirty="0">
                <a:latin typeface="Consolas" panose="020B0609020204030204" pitchFamily="49" charset="0"/>
                <a:cs typeface="Consolas" panose="020B0609020204030204" pitchFamily="49" charset="0"/>
              </a:rPr>
              <a:t> circle = </a:t>
            </a:r>
            <a:r>
              <a:rPr lang="en-US" sz="2000" dirty="0">
                <a:solidFill>
                  <a:srgbClr val="0000FF"/>
                </a:solidFill>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Geocircle</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circleCenter</a:t>
            </a:r>
            <a:r>
              <a:rPr lang="en-US" sz="2000" dirty="0">
                <a:latin typeface="Consolas" panose="020B0609020204030204" pitchFamily="49" charset="0"/>
                <a:cs typeface="Consolas" panose="020B0609020204030204" pitchFamily="49" charset="0"/>
              </a:rPr>
              <a:t>, radius: 25.5); </a:t>
            </a:r>
          </a:p>
          <a:p>
            <a:pPr marL="158750" lvl="1" indent="0">
              <a:lnSpc>
                <a:spcPct val="110000"/>
              </a:lnSpc>
              <a:buNone/>
            </a:pPr>
            <a:r>
              <a:rPr lang="en-US" sz="2000" dirty="0" err="1">
                <a:latin typeface="Consolas" panose="020B0609020204030204" pitchFamily="49" charset="0"/>
                <a:cs typeface="Consolas" panose="020B0609020204030204" pitchFamily="49" charset="0"/>
              </a:rPr>
              <a:t>Geofence</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geofence</a:t>
            </a:r>
            <a:r>
              <a:rPr lang="en-US" sz="2000" dirty="0">
                <a:latin typeface="Consolas" panose="020B0609020204030204" pitchFamily="49" charset="0"/>
                <a:cs typeface="Consolas" panose="020B0609020204030204" pitchFamily="49" charset="0"/>
              </a:rPr>
              <a:t> = </a:t>
            </a:r>
            <a:r>
              <a:rPr lang="en-US" sz="2000" dirty="0">
                <a:solidFill>
                  <a:srgbClr val="0000FF"/>
                </a:solidFill>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Geofence</a:t>
            </a:r>
            <a:r>
              <a:rPr lang="en-US" sz="2000" dirty="0">
                <a:latin typeface="Consolas" panose="020B0609020204030204" pitchFamily="49" charset="0"/>
                <a:cs typeface="Consolas" panose="020B0609020204030204" pitchFamily="49" charset="0"/>
              </a:rPr>
              <a:t>(</a:t>
            </a:r>
            <a:r>
              <a:rPr lang="en-US" sz="2000" dirty="0">
                <a:solidFill>
                  <a:srgbClr val="A31515"/>
                </a:solidFill>
                <a:latin typeface="Consolas" panose="020B0609020204030204" pitchFamily="49" charset="0"/>
                <a:cs typeface="Consolas" panose="020B0609020204030204" pitchFamily="49" charset="0"/>
              </a:rPr>
              <a:t>"</a:t>
            </a:r>
            <a:r>
              <a:rPr lang="en-US" sz="2000" dirty="0" err="1">
                <a:solidFill>
                  <a:srgbClr val="A31515"/>
                </a:solidFill>
                <a:latin typeface="Consolas" panose="020B0609020204030204" pitchFamily="49" charset="0"/>
                <a:cs typeface="Consolas" panose="020B0609020204030204" pitchFamily="49" charset="0"/>
              </a:rPr>
              <a:t>LinconSquareStore</a:t>
            </a:r>
            <a:r>
              <a:rPr lang="en-US" sz="2000" dirty="0">
                <a:solidFill>
                  <a:srgbClr val="A31515"/>
                </a:solidFill>
                <a:latin typeface="Consolas" panose="020B0609020204030204" pitchFamily="49" charset="0"/>
                <a:cs typeface="Consolas" panose="020B0609020204030204" pitchFamily="49" charset="0"/>
              </a:rPr>
              <a:t>"</a:t>
            </a:r>
            <a:r>
              <a:rPr lang="en-US" sz="2000" dirty="0">
                <a:latin typeface="Consolas" panose="020B0609020204030204" pitchFamily="49" charset="0"/>
                <a:cs typeface="Consolas" panose="020B0609020204030204" pitchFamily="49" charset="0"/>
              </a:rPr>
              <a:t>, circle); </a:t>
            </a:r>
          </a:p>
          <a:p>
            <a:pPr marL="158750" lvl="1" indent="0">
              <a:lnSpc>
                <a:spcPct val="110000"/>
              </a:lnSpc>
              <a:buNone/>
            </a:pPr>
            <a:r>
              <a:rPr lang="en-US" sz="2000" dirty="0" err="1">
                <a:latin typeface="Consolas" panose="020B0609020204030204" pitchFamily="49" charset="0"/>
                <a:cs typeface="Consolas" panose="020B0609020204030204" pitchFamily="49" charset="0"/>
              </a:rPr>
              <a:t>GeofenceMonitor.Current.Geofences.Add</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geofence</a:t>
            </a:r>
            <a:r>
              <a:rPr lang="en-US" sz="2000" dirty="0">
                <a:latin typeface="Consolas" panose="020B0609020204030204" pitchFamily="49" charset="0"/>
                <a:cs typeface="Consolas" panose="020B0609020204030204" pitchFamily="49" charset="0"/>
              </a:rPr>
              <a:t>); </a:t>
            </a:r>
          </a:p>
          <a:p>
            <a:pPr marL="0" indent="0">
              <a:buNone/>
            </a:pPr>
            <a:r>
              <a:rPr lang="en-US" dirty="0"/>
              <a:t>Register a background Task</a:t>
            </a:r>
          </a:p>
          <a:p>
            <a:pPr marL="158750" lvl="1" indent="0">
              <a:lnSpc>
                <a:spcPct val="110000"/>
              </a:lnSpc>
              <a:buNone/>
            </a:pPr>
            <a:r>
              <a:rPr lang="en-US" sz="2000" dirty="0" err="1">
                <a:latin typeface="Consolas" panose="020B0609020204030204" pitchFamily="49" charset="0"/>
                <a:cs typeface="Consolas" panose="020B0609020204030204" pitchFamily="49" charset="0"/>
              </a:rPr>
              <a:t>BackgroundTaskBuilder</a:t>
            </a:r>
            <a:r>
              <a:rPr lang="en-US" sz="2000" dirty="0">
                <a:latin typeface="Consolas" panose="020B0609020204030204" pitchFamily="49" charset="0"/>
                <a:cs typeface="Consolas" panose="020B0609020204030204" pitchFamily="49" charset="0"/>
              </a:rPr>
              <a:t> builder = </a:t>
            </a:r>
            <a:r>
              <a:rPr lang="en-US" sz="2000" dirty="0">
                <a:solidFill>
                  <a:srgbClr val="0000FF"/>
                </a:solidFill>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BackgroundTaskBuilder</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builder.SetTrigger</a:t>
            </a:r>
            <a:r>
              <a:rPr lang="en-US" sz="2000" dirty="0">
                <a:latin typeface="Consolas" panose="020B0609020204030204" pitchFamily="49" charset="0"/>
                <a:cs typeface="Consolas" panose="020B0609020204030204" pitchFamily="49" charset="0"/>
              </a:rPr>
              <a:t>(</a:t>
            </a:r>
            <a:r>
              <a:rPr lang="en-US" sz="2000" dirty="0">
                <a:solidFill>
                  <a:srgbClr val="0000FF"/>
                </a:solidFill>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LocationTrigger</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LocationTriggerType.Geofence</a:t>
            </a:r>
            <a:r>
              <a:rPr lang="en-US" sz="2000" dirty="0">
                <a:latin typeface="Consolas" panose="020B0609020204030204" pitchFamily="49" charset="0"/>
                <a:cs typeface="Consolas" panose="020B0609020204030204" pitchFamily="49" charset="0"/>
              </a:rPr>
              <a:t>)); </a:t>
            </a:r>
          </a:p>
          <a:p>
            <a:pPr marL="0" indent="0">
              <a:buNone/>
            </a:pPr>
            <a:endParaRPr lang="en-US" dirty="0">
              <a:gradFill>
                <a:gsLst>
                  <a:gs pos="1250">
                    <a:schemeClr val="tx2"/>
                  </a:gs>
                  <a:gs pos="99000">
                    <a:schemeClr val="tx2"/>
                  </a:gs>
                </a:gsLst>
                <a:lin ang="5400000" scaled="0"/>
              </a:gradFill>
            </a:endParaRPr>
          </a:p>
        </p:txBody>
      </p:sp>
      <p:sp>
        <p:nvSpPr>
          <p:cNvPr id="3" name="Title 2"/>
          <p:cNvSpPr>
            <a:spLocks noGrp="1"/>
          </p:cNvSpPr>
          <p:nvPr>
            <p:ph type="title"/>
          </p:nvPr>
        </p:nvSpPr>
        <p:spPr/>
        <p:txBody>
          <a:bodyPr/>
          <a:lstStyle/>
          <a:p>
            <a:r>
              <a:rPr lang="en-US" dirty="0" err="1" smtClean="0"/>
              <a:t>Geofencing</a:t>
            </a:r>
            <a:endParaRPr lang="en-US" dirty="0"/>
          </a:p>
        </p:txBody>
      </p:sp>
    </p:spTree>
    <p:extLst>
      <p:ext uri="{BB962C8B-B14F-4D97-AF65-F5344CB8AC3E}">
        <p14:creationId xmlns:p14="http://schemas.microsoft.com/office/powerpoint/2010/main" val="20017685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fade">
                                      <p:cBhvr>
                                        <p:cTn id="2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pPr>
              <a:lnSpc>
                <a:spcPct val="95000"/>
              </a:lnSpc>
              <a:spcBef>
                <a:spcPts val="0"/>
              </a:spcBef>
              <a:spcAft>
                <a:spcPts val="1632"/>
              </a:spcAft>
            </a:pPr>
            <a:r>
              <a:rPr lang="en-US" dirty="0">
                <a:gradFill>
                  <a:gsLst>
                    <a:gs pos="28302">
                      <a:schemeClr val="tx1">
                        <a:lumMod val="75000"/>
                        <a:lumOff val="25000"/>
                      </a:schemeClr>
                    </a:gs>
                    <a:gs pos="67000">
                      <a:schemeClr val="tx1">
                        <a:lumMod val="75000"/>
                        <a:lumOff val="25000"/>
                      </a:schemeClr>
                    </a:gs>
                  </a:gsLst>
                  <a:lin ang="5400000" scaled="0"/>
                </a:gradFill>
              </a:rPr>
              <a:t>Associate a Background Task with WNS channel</a:t>
            </a:r>
          </a:p>
          <a:p>
            <a:pPr>
              <a:lnSpc>
                <a:spcPct val="95000"/>
              </a:lnSpc>
              <a:spcBef>
                <a:spcPts val="0"/>
              </a:spcBef>
              <a:spcAft>
                <a:spcPts val="1632"/>
              </a:spcAft>
            </a:pPr>
            <a:endParaRPr lang="en-US" dirty="0">
              <a:gradFill>
                <a:gsLst>
                  <a:gs pos="28302">
                    <a:schemeClr val="tx1">
                      <a:lumMod val="75000"/>
                      <a:lumOff val="25000"/>
                    </a:schemeClr>
                  </a:gs>
                  <a:gs pos="67000">
                    <a:schemeClr val="tx1">
                      <a:lumMod val="75000"/>
                      <a:lumOff val="25000"/>
                    </a:schemeClr>
                  </a:gs>
                </a:gsLst>
                <a:lin ang="5400000" scaled="0"/>
              </a:gradFill>
            </a:endParaRPr>
          </a:p>
          <a:p>
            <a:pPr>
              <a:lnSpc>
                <a:spcPct val="95000"/>
              </a:lnSpc>
              <a:spcBef>
                <a:spcPts val="0"/>
              </a:spcBef>
              <a:spcAft>
                <a:spcPts val="1632"/>
              </a:spcAft>
            </a:pPr>
            <a:r>
              <a:rPr lang="en-US" dirty="0">
                <a:gradFill>
                  <a:gsLst>
                    <a:gs pos="28302">
                      <a:schemeClr val="tx1">
                        <a:lumMod val="75000"/>
                        <a:lumOff val="25000"/>
                      </a:schemeClr>
                    </a:gs>
                    <a:gs pos="67000">
                      <a:schemeClr val="tx1">
                        <a:lumMod val="75000"/>
                        <a:lumOff val="25000"/>
                      </a:schemeClr>
                    </a:gs>
                  </a:gsLst>
                  <a:lin ang="5400000" scaled="0"/>
                </a:gradFill>
              </a:rPr>
              <a:t>RAW push notifications directly activate the Task</a:t>
            </a:r>
          </a:p>
        </p:txBody>
      </p:sp>
      <p:sp>
        <p:nvSpPr>
          <p:cNvPr id="4" name="Text Placeholder 3"/>
          <p:cNvSpPr>
            <a:spLocks noGrp="1"/>
          </p:cNvSpPr>
          <p:nvPr>
            <p:ph type="body" sz="quarter" idx="16"/>
          </p:nvPr>
        </p:nvSpPr>
        <p:spPr/>
        <p:txBody>
          <a:bodyPr/>
          <a:lstStyle/>
          <a:p>
            <a:endParaRPr lang="en-US"/>
          </a:p>
        </p:txBody>
      </p:sp>
      <p:sp>
        <p:nvSpPr>
          <p:cNvPr id="3" name="Title 2"/>
          <p:cNvSpPr>
            <a:spLocks noGrp="1"/>
          </p:cNvSpPr>
          <p:nvPr>
            <p:ph type="ctrTitle"/>
          </p:nvPr>
        </p:nvSpPr>
        <p:spPr>
          <a:solidFill>
            <a:schemeClr val="accent5"/>
          </a:solidFill>
        </p:spPr>
        <p:txBody>
          <a:bodyPr/>
          <a:lstStyle/>
          <a:p>
            <a:pPr algn="ctr"/>
            <a:r>
              <a:rPr lang="en-US" dirty="0" smtClean="0"/>
              <a:t>Push Triggers</a:t>
            </a:r>
            <a:endParaRPr lang="en-US" dirty="0"/>
          </a:p>
        </p:txBody>
      </p:sp>
    </p:spTree>
    <p:extLst>
      <p:ext uri="{BB962C8B-B14F-4D97-AF65-F5344CB8AC3E}">
        <p14:creationId xmlns:p14="http://schemas.microsoft.com/office/powerpoint/2010/main" val="41639001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err="1" smtClean="0"/>
              <a:t>PushNotificationTrigger</a:t>
            </a:r>
            <a:endParaRPr lang="en-US" dirty="0"/>
          </a:p>
        </p:txBody>
      </p:sp>
      <p:sp>
        <p:nvSpPr>
          <p:cNvPr id="3" name="Title 2"/>
          <p:cNvSpPr>
            <a:spLocks noGrp="1"/>
          </p:cNvSpPr>
          <p:nvPr>
            <p:ph type="ctrTitle"/>
          </p:nvPr>
        </p:nvSpPr>
        <p:spPr>
          <a:solidFill>
            <a:schemeClr val="accent5"/>
          </a:solidFill>
        </p:spPr>
        <p:txBody>
          <a:bodyPr/>
          <a:lstStyle/>
          <a:p>
            <a:pPr algn="ctr"/>
            <a:r>
              <a:rPr lang="en-US" dirty="0" smtClean="0"/>
              <a:t>DEMO</a:t>
            </a:r>
            <a:endParaRPr lang="en-US" dirty="0"/>
          </a:p>
        </p:txBody>
      </p:sp>
    </p:spTree>
    <p:extLst>
      <p:ext uri="{BB962C8B-B14F-4D97-AF65-F5344CB8AC3E}">
        <p14:creationId xmlns:p14="http://schemas.microsoft.com/office/powerpoint/2010/main" val="87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50837" y="1897062"/>
            <a:ext cx="11887200" cy="3539430"/>
          </a:xfrm>
        </p:spPr>
        <p:txBody>
          <a:bodyPr/>
          <a:lstStyle/>
          <a:p>
            <a:pPr marL="0" indent="0">
              <a:buNone/>
            </a:pPr>
            <a:r>
              <a:rPr lang="en-US" sz="3200" dirty="0" smtClean="0">
                <a:solidFill>
                  <a:schemeClr val="tx1"/>
                </a:solidFill>
              </a:rPr>
              <a:t>Render a Tile from your </a:t>
            </a:r>
            <a:r>
              <a:rPr lang="en-US" sz="3200" dirty="0" err="1" smtClean="0">
                <a:solidFill>
                  <a:schemeClr val="tx1"/>
                </a:solidFill>
              </a:rPr>
              <a:t>BackgroundTask</a:t>
            </a:r>
            <a:r>
              <a:rPr lang="en-US" sz="3200" dirty="0" smtClean="0">
                <a:solidFill>
                  <a:schemeClr val="tx1"/>
                </a:solidFill>
              </a:rPr>
              <a:t>!</a:t>
            </a:r>
          </a:p>
          <a:p>
            <a:pPr marL="0" indent="0">
              <a:buNone/>
            </a:pPr>
            <a:endParaRPr lang="en-US" sz="3200" dirty="0">
              <a:solidFill>
                <a:schemeClr val="tx1"/>
              </a:solidFill>
            </a:endParaRPr>
          </a:p>
          <a:p>
            <a:pPr marL="0" indent="0">
              <a:buNone/>
            </a:pPr>
            <a:r>
              <a:rPr lang="en-US" sz="3200" dirty="0" smtClean="0">
                <a:solidFill>
                  <a:schemeClr val="tx1"/>
                </a:solidFill>
              </a:rPr>
              <a:t>New class </a:t>
            </a:r>
            <a:r>
              <a:rPr lang="en-US" sz="3200" dirty="0" err="1" smtClean="0">
                <a:solidFill>
                  <a:schemeClr val="tx1"/>
                </a:solidFill>
              </a:rPr>
              <a:t>XamlRenderingBackgroundTask</a:t>
            </a:r>
            <a:r>
              <a:rPr lang="en-US" sz="3200" dirty="0" smtClean="0">
                <a:solidFill>
                  <a:schemeClr val="tx1"/>
                </a:solidFill>
              </a:rPr>
              <a:t> </a:t>
            </a:r>
          </a:p>
          <a:p>
            <a:pPr marL="0" indent="0">
              <a:buNone/>
            </a:pPr>
            <a:r>
              <a:rPr lang="en-US" sz="3200" dirty="0">
                <a:solidFill>
                  <a:schemeClr val="tx1"/>
                </a:solidFill>
              </a:rPr>
              <a:t>	</a:t>
            </a:r>
            <a:r>
              <a:rPr lang="en-US" sz="3200" dirty="0" err="1" smtClean="0">
                <a:solidFill>
                  <a:schemeClr val="tx1"/>
                </a:solidFill>
              </a:rPr>
              <a:t>BackgroundTask</a:t>
            </a:r>
            <a:r>
              <a:rPr lang="en-US" sz="3200" dirty="0" smtClean="0">
                <a:solidFill>
                  <a:schemeClr val="tx1"/>
                </a:solidFill>
              </a:rPr>
              <a:t> + XAML Visual Tree</a:t>
            </a:r>
          </a:p>
          <a:p>
            <a:pPr marL="0" indent="0">
              <a:buNone/>
            </a:pPr>
            <a:endParaRPr lang="en-US" sz="3200" dirty="0">
              <a:solidFill>
                <a:schemeClr val="tx1"/>
              </a:solidFill>
            </a:endParaRPr>
          </a:p>
          <a:p>
            <a:pPr marL="0" indent="0">
              <a:buNone/>
            </a:pPr>
            <a:r>
              <a:rPr lang="en-US" sz="3200" dirty="0" smtClean="0">
                <a:solidFill>
                  <a:schemeClr val="tx1"/>
                </a:solidFill>
              </a:rPr>
              <a:t>Use </a:t>
            </a:r>
            <a:r>
              <a:rPr lang="en-US" sz="3200" dirty="0" err="1" smtClean="0">
                <a:solidFill>
                  <a:schemeClr val="tx1"/>
                </a:solidFill>
              </a:rPr>
              <a:t>RenderTargetBitmap</a:t>
            </a:r>
            <a:r>
              <a:rPr lang="en-US" sz="3200" dirty="0" smtClean="0">
                <a:solidFill>
                  <a:schemeClr val="tx1"/>
                </a:solidFill>
              </a:rPr>
              <a:t> to render XAML visual tree</a:t>
            </a:r>
          </a:p>
          <a:p>
            <a:pPr marL="0" indent="0">
              <a:buNone/>
            </a:pPr>
            <a:r>
              <a:rPr lang="en-US" sz="1200" dirty="0" smtClean="0">
                <a:solidFill>
                  <a:schemeClr val="tx1"/>
                </a:solidFill>
                <a:highlight>
                  <a:srgbClr val="FFFFFF"/>
                </a:highlight>
                <a:latin typeface="Consolas" panose="020B0609020204030204" pitchFamily="49" charset="0"/>
              </a:rPr>
              <a:t> </a:t>
            </a:r>
          </a:p>
        </p:txBody>
      </p:sp>
      <p:sp>
        <p:nvSpPr>
          <p:cNvPr id="2" name="Title 1"/>
          <p:cNvSpPr>
            <a:spLocks noGrp="1"/>
          </p:cNvSpPr>
          <p:nvPr>
            <p:ph type="title"/>
          </p:nvPr>
        </p:nvSpPr>
        <p:spPr/>
        <p:txBody>
          <a:bodyPr/>
          <a:lstStyle/>
          <a:p>
            <a:r>
              <a:rPr lang="en-US" dirty="0" smtClean="0"/>
              <a:t>XAML Rendering in </a:t>
            </a:r>
            <a:r>
              <a:rPr lang="en-US" dirty="0" err="1" smtClean="0"/>
              <a:t>BackgroundTask</a:t>
            </a:r>
            <a:endParaRPr lang="en-US" dirty="0"/>
          </a:p>
        </p:txBody>
      </p:sp>
    </p:spTree>
    <p:extLst>
      <p:ext uri="{BB962C8B-B14F-4D97-AF65-F5344CB8AC3E}">
        <p14:creationId xmlns:p14="http://schemas.microsoft.com/office/powerpoint/2010/main" val="37149529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XAML Rendering in </a:t>
            </a:r>
            <a:r>
              <a:rPr lang="en-US" dirty="0" err="1" smtClean="0"/>
              <a:t>BackgroundTask</a:t>
            </a:r>
            <a:endParaRPr lang="en-US" dirty="0"/>
          </a:p>
        </p:txBody>
      </p:sp>
      <p:sp>
        <p:nvSpPr>
          <p:cNvPr id="3" name="Title 2"/>
          <p:cNvSpPr>
            <a:spLocks noGrp="1"/>
          </p:cNvSpPr>
          <p:nvPr>
            <p:ph type="ctrTitle"/>
          </p:nvPr>
        </p:nvSpPr>
        <p:spPr>
          <a:solidFill>
            <a:schemeClr val="accent5"/>
          </a:solidFill>
        </p:spPr>
        <p:txBody>
          <a:bodyPr/>
          <a:lstStyle/>
          <a:p>
            <a:pPr algn="ctr"/>
            <a:r>
              <a:rPr lang="en-US" dirty="0" smtClean="0"/>
              <a:t>DEMO</a:t>
            </a:r>
            <a:endParaRPr lang="en-US" dirty="0"/>
          </a:p>
        </p:txBody>
      </p:sp>
    </p:spTree>
    <p:extLst>
      <p:ext uri="{BB962C8B-B14F-4D97-AF65-F5344CB8AC3E}">
        <p14:creationId xmlns:p14="http://schemas.microsoft.com/office/powerpoint/2010/main" val="190956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2"/>
          </p:nvPr>
        </p:nvSpPr>
        <p:spPr/>
        <p:txBody>
          <a:bodyPr/>
          <a:lstStyle/>
          <a:p>
            <a:r>
              <a:rPr lang="en-US" dirty="0" smtClean="0"/>
              <a:t>Shawn Henry</a:t>
            </a:r>
          </a:p>
          <a:p>
            <a:r>
              <a:rPr lang="en-US" dirty="0" smtClean="0"/>
              <a:t>Program Manager – Windows Application Model</a:t>
            </a:r>
          </a:p>
          <a:p>
            <a:r>
              <a:rPr lang="en-US" dirty="0"/>
              <a:t>Multitasking and Background Processing</a:t>
            </a:r>
          </a:p>
        </p:txBody>
      </p:sp>
      <p:sp>
        <p:nvSpPr>
          <p:cNvPr id="2" name="Title 1"/>
          <p:cNvSpPr>
            <a:spLocks noGrp="1"/>
          </p:cNvSpPr>
          <p:nvPr>
            <p:ph type="title"/>
          </p:nvPr>
        </p:nvSpPr>
        <p:spPr/>
        <p:txBody>
          <a:bodyPr/>
          <a:lstStyle/>
          <a:p>
            <a:r>
              <a:rPr lang="en-US" dirty="0"/>
              <a:t>Multitasking and </a:t>
            </a:r>
            <a:r>
              <a:rPr lang="en-US" dirty="0" smtClean="0"/>
              <a:t>Triggered Background </a:t>
            </a:r>
            <a:r>
              <a:rPr lang="en-US" dirty="0"/>
              <a:t>Processing</a:t>
            </a:r>
          </a:p>
        </p:txBody>
      </p:sp>
      <p:sp>
        <p:nvSpPr>
          <p:cNvPr id="4" name="Text Placeholder 3"/>
          <p:cNvSpPr>
            <a:spLocks noGrp="1"/>
          </p:cNvSpPr>
          <p:nvPr>
            <p:ph type="body" sz="quarter" idx="13"/>
          </p:nvPr>
        </p:nvSpPr>
        <p:spPr/>
        <p:txBody>
          <a:bodyPr/>
          <a:lstStyle/>
          <a:p>
            <a:r>
              <a:rPr lang="en-US" dirty="0" smtClean="0"/>
              <a:t>2-518</a:t>
            </a:r>
            <a:endParaRPr lang="en-US" dirty="0"/>
          </a:p>
        </p:txBody>
      </p:sp>
    </p:spTree>
    <p:extLst>
      <p:ext uri="{BB962C8B-B14F-4D97-AF65-F5344CB8AC3E}">
        <p14:creationId xmlns:p14="http://schemas.microsoft.com/office/powerpoint/2010/main" val="68899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r>
              <a:rPr lang="en-US" sz="2400" b="1" dirty="0" err="1"/>
              <a:t>Windows.Networking.BackgroundTransfer</a:t>
            </a:r>
            <a:r>
              <a:rPr lang="en-US" sz="2400" b="1" dirty="0"/>
              <a:t> </a:t>
            </a:r>
            <a:endParaRPr lang="en-US" sz="2400" b="1" dirty="0" smtClean="0"/>
          </a:p>
          <a:p>
            <a:r>
              <a:rPr lang="en-US" sz="2400" b="1" dirty="0" smtClean="0"/>
              <a:t>No </a:t>
            </a:r>
            <a:r>
              <a:rPr lang="en-US" sz="2400" b="1" dirty="0"/>
              <a:t>file size restriction</a:t>
            </a:r>
          </a:p>
          <a:p>
            <a:r>
              <a:rPr lang="en-US" sz="2400" b="1" dirty="0"/>
              <a:t>Support for multi-part mime (for large transfers)</a:t>
            </a:r>
          </a:p>
          <a:p>
            <a:r>
              <a:rPr lang="en-US" sz="2400" b="1" dirty="0"/>
              <a:t>Additional verbs (PUT, RETR, STOR) and also FTP</a:t>
            </a:r>
          </a:p>
          <a:p>
            <a:r>
              <a:rPr lang="en-US" sz="2400" b="1" dirty="0"/>
              <a:t>In-progress stream access</a:t>
            </a:r>
          </a:p>
          <a:p>
            <a:r>
              <a:rPr lang="en-US" sz="2400" b="1" dirty="0"/>
              <a:t>Data-Sense and Battery Saver aware</a:t>
            </a:r>
          </a:p>
          <a:p>
            <a:endParaRPr lang="en-US" sz="2400" b="1" dirty="0"/>
          </a:p>
        </p:txBody>
      </p:sp>
      <p:sp>
        <p:nvSpPr>
          <p:cNvPr id="4" name="Title 3"/>
          <p:cNvSpPr>
            <a:spLocks noGrp="1"/>
          </p:cNvSpPr>
          <p:nvPr>
            <p:ph type="ctrTitle"/>
          </p:nvPr>
        </p:nvSpPr>
        <p:spPr>
          <a:solidFill>
            <a:schemeClr val="accent5"/>
          </a:solidFill>
        </p:spPr>
        <p:txBody>
          <a:bodyPr/>
          <a:lstStyle/>
          <a:p>
            <a:pPr algn="ctr"/>
            <a:r>
              <a:rPr lang="en-US" dirty="0" smtClean="0"/>
              <a:t>Background</a:t>
            </a:r>
            <a:br>
              <a:rPr lang="en-US" dirty="0" smtClean="0"/>
            </a:br>
            <a:r>
              <a:rPr lang="en-US" dirty="0" smtClean="0"/>
              <a:t>Transfer</a:t>
            </a:r>
            <a:endParaRPr lang="en-US" dirty="0"/>
          </a:p>
        </p:txBody>
      </p:sp>
    </p:spTree>
    <p:extLst>
      <p:ext uri="{BB962C8B-B14F-4D97-AF65-F5344CB8AC3E}">
        <p14:creationId xmlns:p14="http://schemas.microsoft.com/office/powerpoint/2010/main" val="8101013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smtClean="0"/>
              <a:t>Background Transfer</a:t>
            </a:r>
            <a:endParaRPr lang="en-US" dirty="0"/>
          </a:p>
        </p:txBody>
      </p:sp>
      <p:sp>
        <p:nvSpPr>
          <p:cNvPr id="2" name="Title 1"/>
          <p:cNvSpPr>
            <a:spLocks noGrp="1"/>
          </p:cNvSpPr>
          <p:nvPr>
            <p:ph type="ctrTitle"/>
          </p:nvPr>
        </p:nvSpPr>
        <p:spPr>
          <a:solidFill>
            <a:schemeClr val="accent5"/>
          </a:solidFill>
        </p:spPr>
        <p:txBody>
          <a:bodyPr/>
          <a:lstStyle/>
          <a:p>
            <a:pPr algn="ctr"/>
            <a:r>
              <a:rPr lang="en-US" dirty="0" smtClean="0"/>
              <a:t>DEMO</a:t>
            </a:r>
            <a:endParaRPr lang="en-US" dirty="0"/>
          </a:p>
        </p:txBody>
      </p:sp>
    </p:spTree>
    <p:extLst>
      <p:ext uri="{BB962C8B-B14F-4D97-AF65-F5344CB8AC3E}">
        <p14:creationId xmlns:p14="http://schemas.microsoft.com/office/powerpoint/2010/main" val="6004158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What’s different?</a:t>
            </a:r>
            <a:endParaRPr lang="en-US" sz="6000" dirty="0"/>
          </a:p>
        </p:txBody>
      </p:sp>
    </p:spTree>
    <p:extLst>
      <p:ext uri="{BB962C8B-B14F-4D97-AF65-F5344CB8AC3E}">
        <p14:creationId xmlns:p14="http://schemas.microsoft.com/office/powerpoint/2010/main" val="4111631058"/>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r>
              <a:rPr lang="en-US" dirty="0" err="1" smtClean="0">
                <a:gradFill>
                  <a:gsLst>
                    <a:gs pos="1250">
                      <a:srgbClr val="404040"/>
                    </a:gs>
                    <a:gs pos="100000">
                      <a:srgbClr val="404040"/>
                    </a:gs>
                  </a:gsLst>
                  <a:lin ang="5400000" scaled="0"/>
                </a:gradFill>
              </a:rPr>
              <a:t>OnlineIdConnectedStateChange</a:t>
            </a:r>
            <a:endParaRPr lang="en-US" dirty="0" smtClean="0">
              <a:gradFill>
                <a:gsLst>
                  <a:gs pos="1250">
                    <a:srgbClr val="404040"/>
                  </a:gs>
                  <a:gs pos="100000">
                    <a:srgbClr val="404040"/>
                  </a:gs>
                </a:gsLst>
                <a:lin ang="5400000" scaled="0"/>
              </a:gradFill>
            </a:endParaRPr>
          </a:p>
          <a:p>
            <a:r>
              <a:rPr lang="en-US" dirty="0" err="1" smtClean="0">
                <a:gradFill>
                  <a:gsLst>
                    <a:gs pos="1250">
                      <a:srgbClr val="404040"/>
                    </a:gs>
                    <a:gs pos="100000">
                      <a:srgbClr val="404040"/>
                    </a:gs>
                  </a:gsLst>
                  <a:lin ang="5400000" scaled="0"/>
                </a:gradFill>
              </a:rPr>
              <a:t>LockScreenApplicationAdded</a:t>
            </a:r>
            <a:endParaRPr lang="en-US" dirty="0" smtClean="0">
              <a:gradFill>
                <a:gsLst>
                  <a:gs pos="1250">
                    <a:srgbClr val="404040"/>
                  </a:gs>
                  <a:gs pos="100000">
                    <a:srgbClr val="404040"/>
                  </a:gs>
                </a:gsLst>
                <a:lin ang="5400000" scaled="0"/>
              </a:gradFill>
            </a:endParaRPr>
          </a:p>
          <a:p>
            <a:r>
              <a:rPr lang="en-US" dirty="0" err="1" smtClean="0">
                <a:gradFill>
                  <a:gsLst>
                    <a:gs pos="1250">
                      <a:srgbClr val="404040"/>
                    </a:gs>
                    <a:gs pos="100000">
                      <a:srgbClr val="404040"/>
                    </a:gs>
                  </a:gsLst>
                  <a:lin ang="5400000" scaled="0"/>
                </a:gradFill>
              </a:rPr>
              <a:t>LockScreenApplicationRemoved</a:t>
            </a:r>
            <a:endParaRPr lang="en-US" dirty="0" smtClean="0">
              <a:gradFill>
                <a:gsLst>
                  <a:gs pos="1250">
                    <a:srgbClr val="404040"/>
                  </a:gs>
                  <a:gs pos="100000">
                    <a:srgbClr val="404040"/>
                  </a:gs>
                </a:gsLst>
                <a:lin ang="5400000" scaled="0"/>
              </a:gradFill>
            </a:endParaRPr>
          </a:p>
          <a:p>
            <a:r>
              <a:rPr lang="en-US" dirty="0" err="1">
                <a:gradFill>
                  <a:gsLst>
                    <a:gs pos="1250">
                      <a:srgbClr val="404040"/>
                    </a:gs>
                    <a:gs pos="100000">
                      <a:srgbClr val="404040"/>
                    </a:gs>
                  </a:gsLst>
                  <a:lin ang="5400000" scaled="0"/>
                </a:gradFill>
              </a:rPr>
              <a:t>ControlChannelTrigger</a:t>
            </a:r>
            <a:endParaRPr lang="en-US" dirty="0">
              <a:gradFill>
                <a:gsLst>
                  <a:gs pos="1250">
                    <a:srgbClr val="404040"/>
                  </a:gs>
                  <a:gs pos="100000">
                    <a:srgbClr val="404040"/>
                  </a:gs>
                </a:gsLst>
                <a:lin ang="5400000" scaled="0"/>
              </a:gradFill>
            </a:endParaRPr>
          </a:p>
          <a:p>
            <a:endParaRPr lang="en-US" dirty="0"/>
          </a:p>
        </p:txBody>
      </p:sp>
      <p:sp>
        <p:nvSpPr>
          <p:cNvPr id="4" name="Title 3"/>
          <p:cNvSpPr>
            <a:spLocks noGrp="1"/>
          </p:cNvSpPr>
          <p:nvPr>
            <p:ph type="ctrTitle"/>
          </p:nvPr>
        </p:nvSpPr>
        <p:spPr>
          <a:solidFill>
            <a:schemeClr val="accent4"/>
          </a:solidFill>
        </p:spPr>
        <p:txBody>
          <a:bodyPr/>
          <a:lstStyle/>
          <a:p>
            <a:r>
              <a:rPr lang="en-US" dirty="0" smtClean="0"/>
              <a:t>Not available on Windows Phone</a:t>
            </a:r>
            <a:endParaRPr lang="en-US" dirty="0"/>
          </a:p>
        </p:txBody>
      </p:sp>
    </p:spTree>
    <p:extLst>
      <p:ext uri="{BB962C8B-B14F-4D97-AF65-F5344CB8AC3E}">
        <p14:creationId xmlns:p14="http://schemas.microsoft.com/office/powerpoint/2010/main" val="31866976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r>
              <a:rPr lang="en-US" dirty="0" smtClean="0">
                <a:gradFill>
                  <a:gsLst>
                    <a:gs pos="1250">
                      <a:srgbClr val="404040"/>
                    </a:gs>
                    <a:gs pos="100000">
                      <a:srgbClr val="404040"/>
                    </a:gs>
                  </a:gsLst>
                  <a:lin ang="5400000" scaled="0"/>
                </a:gradFill>
              </a:rPr>
              <a:t>Continuous Background Location</a:t>
            </a:r>
          </a:p>
          <a:p>
            <a:r>
              <a:rPr lang="en-US" dirty="0" smtClean="0">
                <a:gradFill>
                  <a:gsLst>
                    <a:gs pos="1250">
                      <a:srgbClr val="404040"/>
                    </a:gs>
                    <a:gs pos="100000">
                      <a:srgbClr val="404040"/>
                    </a:gs>
                  </a:gsLst>
                  <a:lin ang="5400000" scaled="0"/>
                </a:gradFill>
              </a:rPr>
              <a:t>Runs-Under-Lock</a:t>
            </a:r>
          </a:p>
          <a:p>
            <a:r>
              <a:rPr lang="en-US" dirty="0" smtClean="0">
                <a:gradFill>
                  <a:gsLst>
                    <a:gs pos="1250">
                      <a:srgbClr val="404040"/>
                    </a:gs>
                    <a:gs pos="100000">
                      <a:srgbClr val="404040"/>
                    </a:gs>
                  </a:gsLst>
                  <a:lin ang="5400000" scaled="0"/>
                </a:gradFill>
              </a:rPr>
              <a:t>VoIP Agents</a:t>
            </a:r>
          </a:p>
          <a:p>
            <a:r>
              <a:rPr lang="en-US" dirty="0">
                <a:gradFill>
                  <a:gsLst>
                    <a:gs pos="1250">
                      <a:srgbClr val="404040"/>
                    </a:gs>
                    <a:gs pos="100000">
                      <a:srgbClr val="404040"/>
                    </a:gs>
                  </a:gsLst>
                  <a:lin ang="5400000" scaled="0"/>
                </a:gradFill>
              </a:rPr>
              <a:t>Wallet</a:t>
            </a:r>
            <a:r>
              <a:rPr lang="en-US" dirty="0" smtClean="0"/>
              <a:t> </a:t>
            </a:r>
            <a:r>
              <a:rPr lang="en-US" dirty="0">
                <a:gradFill>
                  <a:gsLst>
                    <a:gs pos="1250">
                      <a:srgbClr val="404040"/>
                    </a:gs>
                    <a:gs pos="100000">
                      <a:srgbClr val="404040"/>
                    </a:gs>
                  </a:gsLst>
                  <a:lin ang="5400000" scaled="0"/>
                </a:gradFill>
              </a:rPr>
              <a:t>Agents</a:t>
            </a:r>
          </a:p>
          <a:p>
            <a:endParaRPr lang="en-US" dirty="0"/>
          </a:p>
        </p:txBody>
      </p:sp>
      <p:sp>
        <p:nvSpPr>
          <p:cNvPr id="4" name="Title 3"/>
          <p:cNvSpPr>
            <a:spLocks noGrp="1"/>
          </p:cNvSpPr>
          <p:nvPr>
            <p:ph type="ctrTitle"/>
          </p:nvPr>
        </p:nvSpPr>
        <p:spPr>
          <a:solidFill>
            <a:schemeClr val="accent4"/>
          </a:solidFill>
        </p:spPr>
        <p:txBody>
          <a:bodyPr/>
          <a:lstStyle/>
          <a:p>
            <a:r>
              <a:rPr lang="en-US" dirty="0" smtClean="0"/>
              <a:t>Not available for Windows XAML applications</a:t>
            </a:r>
            <a:endParaRPr lang="en-US" dirty="0"/>
          </a:p>
        </p:txBody>
      </p:sp>
    </p:spTree>
    <p:extLst>
      <p:ext uri="{BB962C8B-B14F-4D97-AF65-F5344CB8AC3E}">
        <p14:creationId xmlns:p14="http://schemas.microsoft.com/office/powerpoint/2010/main" val="11176751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dirty="0" smtClean="0"/>
              <a:t>Battery Saver and</a:t>
            </a:r>
            <a:br>
              <a:rPr lang="en-US" sz="6000" dirty="0" smtClean="0"/>
            </a:br>
            <a:r>
              <a:rPr lang="en-US" sz="6000" dirty="0" smtClean="0"/>
              <a:t>Resource Management</a:t>
            </a:r>
            <a:endParaRPr lang="en-US" sz="6000" dirty="0"/>
          </a:p>
        </p:txBody>
      </p:sp>
    </p:spTree>
    <p:extLst>
      <p:ext uri="{BB962C8B-B14F-4D97-AF65-F5344CB8AC3E}">
        <p14:creationId xmlns:p14="http://schemas.microsoft.com/office/powerpoint/2010/main" val="2755831231"/>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pPr marL="0" indent="0">
              <a:buNone/>
            </a:pPr>
            <a:r>
              <a:rPr lang="en-US" sz="3600" dirty="0" smtClean="0">
                <a:solidFill>
                  <a:schemeClr val="bg2">
                    <a:lumMod val="50000"/>
                  </a:schemeClr>
                </a:solidFill>
              </a:rPr>
              <a:t>New in Windows Phone 8.1</a:t>
            </a:r>
          </a:p>
          <a:p>
            <a:pPr marL="0" indent="0">
              <a:buNone/>
            </a:pPr>
            <a:endParaRPr lang="en-US" dirty="0" smtClean="0">
              <a:solidFill>
                <a:schemeClr val="bg2">
                  <a:lumMod val="50000"/>
                </a:schemeClr>
              </a:solidFill>
            </a:endParaRPr>
          </a:p>
          <a:p>
            <a:pPr marL="0" indent="0">
              <a:buNone/>
            </a:pPr>
            <a:r>
              <a:rPr lang="en-US" dirty="0" smtClean="0">
                <a:solidFill>
                  <a:schemeClr val="bg2">
                    <a:lumMod val="50000"/>
                  </a:schemeClr>
                </a:solidFill>
              </a:rPr>
              <a:t>Sort and manage which apps can execute in the background</a:t>
            </a:r>
          </a:p>
          <a:p>
            <a:pPr marL="0" indent="0">
              <a:buNone/>
            </a:pPr>
            <a:endParaRPr lang="en-US" dirty="0">
              <a:solidFill>
                <a:schemeClr val="bg2">
                  <a:lumMod val="50000"/>
                </a:schemeClr>
              </a:solidFill>
            </a:endParaRPr>
          </a:p>
          <a:p>
            <a:pPr marL="0" indent="0">
              <a:buNone/>
            </a:pPr>
            <a:r>
              <a:rPr lang="en-US" dirty="0" smtClean="0">
                <a:solidFill>
                  <a:schemeClr val="bg2">
                    <a:lumMod val="50000"/>
                  </a:schemeClr>
                </a:solidFill>
              </a:rPr>
              <a:t>Controls number of apps that can run in the background</a:t>
            </a:r>
          </a:p>
          <a:p>
            <a:pPr marL="0" indent="0">
              <a:buNone/>
            </a:pPr>
            <a:endParaRPr lang="en-US" dirty="0">
              <a:solidFill>
                <a:schemeClr val="bg2">
                  <a:lumMod val="50000"/>
                </a:schemeClr>
              </a:solidFill>
            </a:endParaRPr>
          </a:p>
        </p:txBody>
      </p:sp>
      <p:sp>
        <p:nvSpPr>
          <p:cNvPr id="2" name="Title 1"/>
          <p:cNvSpPr>
            <a:spLocks noGrp="1"/>
          </p:cNvSpPr>
          <p:nvPr>
            <p:ph type="title"/>
          </p:nvPr>
        </p:nvSpPr>
        <p:spPr/>
        <p:txBody>
          <a:bodyPr/>
          <a:lstStyle/>
          <a:p>
            <a:r>
              <a:rPr lang="en-US" dirty="0" smtClean="0"/>
              <a:t>Battery Saver</a:t>
            </a:r>
            <a:endParaRPr lang="en-US" dirty="0"/>
          </a:p>
        </p:txBody>
      </p:sp>
      <p:pic>
        <p:nvPicPr>
          <p:cNvPr id="15" name="Picture 14"/>
          <p:cNvPicPr>
            <a:picLocks noChangeAspect="1"/>
          </p:cNvPicPr>
          <p:nvPr/>
        </p:nvPicPr>
        <p:blipFill>
          <a:blip r:embed="rId2"/>
          <a:stretch>
            <a:fillRect/>
          </a:stretch>
        </p:blipFill>
        <p:spPr>
          <a:xfrm>
            <a:off x="655637" y="1363662"/>
            <a:ext cx="2743235" cy="4876862"/>
          </a:xfrm>
          <a:prstGeom prst="rect">
            <a:avLst/>
          </a:prstGeom>
        </p:spPr>
      </p:pic>
    </p:spTree>
    <p:extLst>
      <p:ext uri="{BB962C8B-B14F-4D97-AF65-F5344CB8AC3E}">
        <p14:creationId xmlns:p14="http://schemas.microsoft.com/office/powerpoint/2010/main" val="40445408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smtClean="0"/>
              <a:t>Battery Saver</a:t>
            </a:r>
            <a:endParaRPr lang="en-US" dirty="0"/>
          </a:p>
        </p:txBody>
      </p:sp>
      <p:sp>
        <p:nvSpPr>
          <p:cNvPr id="2" name="Title 1"/>
          <p:cNvSpPr>
            <a:spLocks noGrp="1"/>
          </p:cNvSpPr>
          <p:nvPr>
            <p:ph type="ctrTitle"/>
          </p:nvPr>
        </p:nvSpPr>
        <p:spPr>
          <a:solidFill>
            <a:schemeClr val="accent6"/>
          </a:solidFill>
        </p:spPr>
        <p:txBody>
          <a:bodyPr/>
          <a:lstStyle/>
          <a:p>
            <a:pPr algn="ctr"/>
            <a:r>
              <a:rPr lang="en-US" dirty="0" smtClean="0"/>
              <a:t>Demo</a:t>
            </a:r>
            <a:endParaRPr lang="en-US" dirty="0"/>
          </a:p>
        </p:txBody>
      </p:sp>
    </p:spTree>
    <p:extLst>
      <p:ext uri="{BB962C8B-B14F-4D97-AF65-F5344CB8AC3E}">
        <p14:creationId xmlns:p14="http://schemas.microsoft.com/office/powerpoint/2010/main" val="25230553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4638" y="1212850"/>
            <a:ext cx="11887200" cy="5078313"/>
          </a:xfrm>
        </p:spPr>
        <p:txBody>
          <a:bodyPr/>
          <a:lstStyle/>
          <a:p>
            <a:pPr marL="0" indent="0">
              <a:buNone/>
            </a:pPr>
            <a:r>
              <a:rPr lang="en-US" sz="3600" dirty="0"/>
              <a:t>All background tasks have </a:t>
            </a:r>
            <a:r>
              <a:rPr lang="en-US" sz="3600" dirty="0" smtClean="0"/>
              <a:t>CPU, memory and network quotas</a:t>
            </a:r>
            <a:endParaRPr lang="en-US" sz="3600" dirty="0"/>
          </a:p>
          <a:p>
            <a:pPr marL="0" indent="0">
              <a:buNone/>
            </a:pPr>
            <a:r>
              <a:rPr lang="en-US" sz="3200" dirty="0" smtClean="0">
                <a:solidFill>
                  <a:schemeClr val="bg2">
                    <a:lumMod val="50000"/>
                  </a:schemeClr>
                </a:solidFill>
              </a:rPr>
              <a:t>	Quotas </a:t>
            </a:r>
            <a:r>
              <a:rPr lang="en-US" sz="3200" dirty="0">
                <a:solidFill>
                  <a:schemeClr val="bg2">
                    <a:lumMod val="50000"/>
                  </a:schemeClr>
                </a:solidFill>
              </a:rPr>
              <a:t>are based on actual </a:t>
            </a:r>
            <a:r>
              <a:rPr lang="en-US" sz="3200" dirty="0" smtClean="0">
                <a:solidFill>
                  <a:schemeClr val="bg2">
                    <a:lumMod val="50000"/>
                  </a:schemeClr>
                </a:solidFill>
              </a:rPr>
              <a:t>CPU usage </a:t>
            </a:r>
            <a:r>
              <a:rPr lang="en-US" sz="3200" dirty="0">
                <a:solidFill>
                  <a:schemeClr val="bg2">
                    <a:lumMod val="50000"/>
                  </a:schemeClr>
                </a:solidFill>
              </a:rPr>
              <a:t>instead of wall clock </a:t>
            </a:r>
            <a:r>
              <a:rPr lang="en-US" sz="3200" dirty="0" smtClean="0">
                <a:solidFill>
                  <a:schemeClr val="bg2">
                    <a:lumMod val="50000"/>
                  </a:schemeClr>
                </a:solidFill>
              </a:rPr>
              <a:t>	time limits only</a:t>
            </a:r>
          </a:p>
          <a:p>
            <a:pPr marL="0" indent="0">
              <a:buNone/>
            </a:pPr>
            <a:r>
              <a:rPr lang="en-US" sz="3200" dirty="0" smtClean="0">
                <a:solidFill>
                  <a:schemeClr val="bg2">
                    <a:lumMod val="50000"/>
                  </a:schemeClr>
                </a:solidFill>
              </a:rPr>
              <a:t>	Wall-clock </a:t>
            </a:r>
            <a:r>
              <a:rPr lang="en-US" sz="3200" dirty="0">
                <a:solidFill>
                  <a:schemeClr val="bg2">
                    <a:lumMod val="50000"/>
                  </a:schemeClr>
                </a:solidFill>
              </a:rPr>
              <a:t>CPU quota will also be enforced </a:t>
            </a:r>
            <a:r>
              <a:rPr lang="en-US" sz="3200" dirty="0" smtClean="0">
                <a:solidFill>
                  <a:schemeClr val="bg2">
                    <a:lumMod val="50000"/>
                  </a:schemeClr>
                </a:solidFill>
              </a:rPr>
              <a:t>(at least 30 </a:t>
            </a:r>
            <a:r>
              <a:rPr lang="en-US" sz="3200" dirty="0" err="1">
                <a:solidFill>
                  <a:schemeClr val="bg2">
                    <a:lumMod val="50000"/>
                  </a:schemeClr>
                </a:solidFill>
              </a:rPr>
              <a:t>secs</a:t>
            </a:r>
            <a:r>
              <a:rPr lang="en-US" sz="3200" dirty="0" smtClean="0">
                <a:solidFill>
                  <a:schemeClr val="bg2">
                    <a:lumMod val="50000"/>
                  </a:schemeClr>
                </a:solidFill>
              </a:rPr>
              <a:t>)</a:t>
            </a:r>
          </a:p>
          <a:p>
            <a:pPr marL="0" indent="0">
              <a:buNone/>
            </a:pPr>
            <a:r>
              <a:rPr lang="en-US" sz="3200" dirty="0" smtClean="0">
                <a:solidFill>
                  <a:schemeClr val="bg2">
                    <a:lumMod val="50000"/>
                  </a:schemeClr>
                </a:solidFill>
              </a:rPr>
              <a:t>	Memory quota scales </a:t>
            </a:r>
            <a:r>
              <a:rPr lang="en-US" sz="3200" dirty="0">
                <a:solidFill>
                  <a:schemeClr val="bg2">
                    <a:lumMod val="50000"/>
                  </a:schemeClr>
                </a:solidFill>
              </a:rPr>
              <a:t>based on </a:t>
            </a:r>
            <a:r>
              <a:rPr lang="en-US" sz="3200" dirty="0" smtClean="0">
                <a:solidFill>
                  <a:schemeClr val="bg2">
                    <a:lumMod val="50000"/>
                  </a:schemeClr>
                </a:solidFill>
              </a:rPr>
              <a:t>device capabilities</a:t>
            </a:r>
          </a:p>
          <a:p>
            <a:pPr marL="0" indent="0">
              <a:buNone/>
            </a:pPr>
            <a:r>
              <a:rPr lang="en-US" sz="3200" dirty="0">
                <a:solidFill>
                  <a:schemeClr val="bg2">
                    <a:lumMod val="50000"/>
                  </a:schemeClr>
                </a:solidFill>
              </a:rPr>
              <a:t>	</a:t>
            </a:r>
            <a:r>
              <a:rPr lang="en-US" sz="3600" dirty="0" err="1" smtClean="0">
                <a:solidFill>
                  <a:schemeClr val="bg2">
                    <a:lumMod val="50000"/>
                  </a:schemeClr>
                </a:solidFill>
              </a:rPr>
              <a:t>TimeTrigger</a:t>
            </a:r>
            <a:r>
              <a:rPr lang="en-US" sz="3600" dirty="0" smtClean="0">
                <a:solidFill>
                  <a:schemeClr val="bg2">
                    <a:lumMod val="50000"/>
                  </a:schemeClr>
                </a:solidFill>
              </a:rPr>
              <a:t> </a:t>
            </a:r>
            <a:r>
              <a:rPr lang="en-US" sz="3600" dirty="0">
                <a:solidFill>
                  <a:schemeClr val="bg2">
                    <a:lumMod val="50000"/>
                  </a:schemeClr>
                </a:solidFill>
              </a:rPr>
              <a:t>will have a 30 min floor on </a:t>
            </a:r>
            <a:r>
              <a:rPr lang="en-US" sz="3600" dirty="0" smtClean="0">
                <a:solidFill>
                  <a:schemeClr val="bg2">
                    <a:lumMod val="50000"/>
                  </a:schemeClr>
                </a:solidFill>
              </a:rPr>
              <a:t>Phone</a:t>
            </a:r>
          </a:p>
          <a:p>
            <a:pPr marL="0" indent="0">
              <a:buNone/>
            </a:pPr>
            <a:endParaRPr lang="en-US" sz="3600" dirty="0">
              <a:solidFill>
                <a:schemeClr val="bg2">
                  <a:lumMod val="50000"/>
                </a:schemeClr>
              </a:solidFill>
            </a:endParaRPr>
          </a:p>
          <a:p>
            <a:pPr marL="0" indent="0">
              <a:buNone/>
            </a:pPr>
            <a:r>
              <a:rPr lang="en-US" sz="3600" dirty="0" smtClean="0">
                <a:solidFill>
                  <a:schemeClr val="bg2">
                    <a:lumMod val="50000"/>
                  </a:schemeClr>
                </a:solidFill>
              </a:rPr>
              <a:t>Call </a:t>
            </a:r>
            <a:r>
              <a:rPr lang="en-US" sz="3600" dirty="0" err="1" smtClean="0">
                <a:solidFill>
                  <a:schemeClr val="bg2">
                    <a:lumMod val="50000"/>
                  </a:schemeClr>
                </a:solidFill>
              </a:rPr>
              <a:t>RequestAccessAsync</a:t>
            </a:r>
            <a:r>
              <a:rPr lang="en-US" sz="3600" dirty="0" smtClean="0">
                <a:solidFill>
                  <a:schemeClr val="bg2">
                    <a:lumMod val="50000"/>
                  </a:schemeClr>
                </a:solidFill>
              </a:rPr>
              <a:t>() to get your full quota!</a:t>
            </a:r>
          </a:p>
        </p:txBody>
      </p:sp>
      <p:sp>
        <p:nvSpPr>
          <p:cNvPr id="2" name="Title 1"/>
          <p:cNvSpPr>
            <a:spLocks noGrp="1"/>
          </p:cNvSpPr>
          <p:nvPr>
            <p:ph type="title"/>
          </p:nvPr>
        </p:nvSpPr>
        <p:spPr/>
        <p:txBody>
          <a:bodyPr/>
          <a:lstStyle/>
          <a:p>
            <a:r>
              <a:rPr lang="en-US" dirty="0"/>
              <a:t>Resource constraints </a:t>
            </a:r>
          </a:p>
        </p:txBody>
      </p:sp>
    </p:spTree>
    <p:extLst>
      <p:ext uri="{BB962C8B-B14F-4D97-AF65-F5344CB8AC3E}">
        <p14:creationId xmlns:p14="http://schemas.microsoft.com/office/powerpoint/2010/main" val="30307547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endParaRPr lang="en-US"/>
          </a:p>
        </p:txBody>
      </p:sp>
      <p:sp>
        <p:nvSpPr>
          <p:cNvPr id="7" name="Title 6"/>
          <p:cNvSpPr>
            <a:spLocks noGrp="1"/>
          </p:cNvSpPr>
          <p:nvPr>
            <p:ph type="title"/>
          </p:nvPr>
        </p:nvSpPr>
        <p:spPr/>
        <p:txBody>
          <a:bodyPr/>
          <a:lstStyle/>
          <a:p>
            <a:r>
              <a:rPr lang="en-US" dirty="0" smtClean="0"/>
              <a:t>Wrap up</a:t>
            </a:r>
            <a:br>
              <a:rPr lang="en-US" dirty="0" smtClean="0"/>
            </a:br>
            <a:r>
              <a:rPr lang="en-US" sz="4400" dirty="0"/>
              <a:t/>
            </a:r>
            <a:br>
              <a:rPr lang="en-US" sz="4400" dirty="0"/>
            </a:br>
            <a:r>
              <a:rPr lang="en-US" sz="4400" dirty="0"/>
              <a:t/>
            </a:r>
            <a:br>
              <a:rPr lang="en-US" sz="4400" dirty="0"/>
            </a:br>
            <a:endParaRPr lang="en-US" sz="4400" dirty="0"/>
          </a:p>
        </p:txBody>
      </p:sp>
      <p:sp>
        <p:nvSpPr>
          <p:cNvPr id="2" name="TextBox 1"/>
          <p:cNvSpPr txBox="1"/>
          <p:nvPr/>
        </p:nvSpPr>
        <p:spPr>
          <a:xfrm>
            <a:off x="427037" y="3802062"/>
            <a:ext cx="11277600" cy="1846659"/>
          </a:xfrm>
          <a:prstGeom prst="rect">
            <a:avLst/>
          </a:prstGeom>
          <a:noFill/>
        </p:spPr>
        <p:txBody>
          <a:bodyPr wrap="square" lIns="182880" tIns="146304" rIns="182880" bIns="146304" rtlCol="0">
            <a:spAutoFit/>
          </a:bodyPr>
          <a:lstStyle/>
          <a:p>
            <a:pPr marL="742950" indent="-742950">
              <a:lnSpc>
                <a:spcPct val="90000"/>
              </a:lnSpc>
              <a:buFont typeface="+mj-lt"/>
              <a:buAutoNum type="arabicPeriod"/>
            </a:pPr>
            <a:r>
              <a:rPr lang="en-US" sz="3600" dirty="0" smtClean="0">
                <a:solidFill>
                  <a:srgbClr val="FFFFFF"/>
                </a:solidFill>
                <a:latin typeface="Segoe UI Light"/>
              </a:rPr>
              <a:t>Background </a:t>
            </a:r>
            <a:r>
              <a:rPr lang="en-US" sz="3600" dirty="0">
                <a:solidFill>
                  <a:srgbClr val="FFFFFF"/>
                </a:solidFill>
                <a:latin typeface="Segoe UI Light"/>
              </a:rPr>
              <a:t>processing </a:t>
            </a:r>
            <a:r>
              <a:rPr lang="en-US" sz="3600" dirty="0" smtClean="0">
                <a:solidFill>
                  <a:srgbClr val="FFFFFF"/>
                </a:solidFill>
                <a:latin typeface="Segoe UI Light"/>
              </a:rPr>
              <a:t>i</a:t>
            </a:r>
            <a:r>
              <a:rPr lang="en-US" sz="3600" dirty="0">
                <a:solidFill>
                  <a:srgbClr val="FFFFFF"/>
                </a:solidFill>
                <a:latin typeface="Segoe UI Light"/>
              </a:rPr>
              <a:t>s</a:t>
            </a:r>
            <a:r>
              <a:rPr lang="en-US" sz="3600" dirty="0" smtClean="0">
                <a:solidFill>
                  <a:srgbClr val="FFFFFF"/>
                </a:solidFill>
                <a:latin typeface="Segoe UI Light"/>
              </a:rPr>
              <a:t> </a:t>
            </a:r>
            <a:r>
              <a:rPr lang="en-US" sz="3600" dirty="0">
                <a:solidFill>
                  <a:srgbClr val="FFFFFF"/>
                </a:solidFill>
                <a:latin typeface="Segoe UI Light"/>
              </a:rPr>
              <a:t>converged with </a:t>
            </a:r>
            <a:r>
              <a:rPr lang="en-US" sz="3600" dirty="0" smtClean="0">
                <a:solidFill>
                  <a:srgbClr val="FFFFFF"/>
                </a:solidFill>
                <a:latin typeface="Segoe UI Light"/>
              </a:rPr>
              <a:t>Windows</a:t>
            </a:r>
            <a:endParaRPr lang="en-US" sz="3600" dirty="0">
              <a:solidFill>
                <a:srgbClr val="FFFFFF"/>
              </a:solidFill>
              <a:latin typeface="Segoe UI Light"/>
            </a:endParaRPr>
          </a:p>
          <a:p>
            <a:pPr marL="742950" indent="-742950">
              <a:lnSpc>
                <a:spcPct val="90000"/>
              </a:lnSpc>
              <a:buFont typeface="+mj-lt"/>
              <a:buAutoNum type="arabicPeriod"/>
            </a:pPr>
            <a:r>
              <a:rPr lang="en-US" sz="3600" dirty="0" smtClean="0">
                <a:solidFill>
                  <a:srgbClr val="FFFFFF"/>
                </a:solidFill>
                <a:latin typeface="Segoe UI Light"/>
              </a:rPr>
              <a:t>There </a:t>
            </a:r>
            <a:r>
              <a:rPr lang="en-US" sz="3600" dirty="0">
                <a:solidFill>
                  <a:srgbClr val="FFFFFF"/>
                </a:solidFill>
                <a:latin typeface="Segoe UI Light"/>
              </a:rPr>
              <a:t>are lots of new things you can </a:t>
            </a:r>
            <a:r>
              <a:rPr lang="en-US" sz="3600" dirty="0" smtClean="0">
                <a:solidFill>
                  <a:srgbClr val="FFFFFF"/>
                </a:solidFill>
                <a:latin typeface="Segoe UI Light"/>
              </a:rPr>
              <a:t>do</a:t>
            </a:r>
            <a:endParaRPr lang="en-US" sz="3600" dirty="0">
              <a:solidFill>
                <a:srgbClr val="FFFFFF"/>
              </a:solidFill>
              <a:latin typeface="Segoe UI Light"/>
            </a:endParaRPr>
          </a:p>
          <a:p>
            <a:pPr marL="742950" indent="-742950">
              <a:lnSpc>
                <a:spcPct val="90000"/>
              </a:lnSpc>
              <a:buFont typeface="+mj-lt"/>
              <a:buAutoNum type="arabicPeriod"/>
            </a:pPr>
            <a:r>
              <a:rPr lang="en-US" sz="3600" dirty="0" smtClean="0">
                <a:solidFill>
                  <a:srgbClr val="FFFFFF"/>
                </a:solidFill>
                <a:latin typeface="Segoe UI Light"/>
              </a:rPr>
              <a:t>But </a:t>
            </a:r>
            <a:r>
              <a:rPr lang="en-US" sz="3600" dirty="0">
                <a:solidFill>
                  <a:srgbClr val="FFFFFF"/>
                </a:solidFill>
                <a:latin typeface="Segoe UI Light"/>
              </a:rPr>
              <a:t>resources are still limited</a:t>
            </a:r>
            <a:endParaRPr lang="en-US" sz="3600" dirty="0" smtClean="0">
              <a:gradFill>
                <a:gsLst>
                  <a:gs pos="2917">
                    <a:srgbClr val="FFFFFF"/>
                  </a:gs>
                  <a:gs pos="30000">
                    <a:srgbClr val="FFFFFF"/>
                  </a:gs>
                </a:gsLst>
                <a:lin ang="5400000" scaled="0"/>
              </a:gradFill>
              <a:latin typeface="Segoe UI Light"/>
            </a:endParaRPr>
          </a:p>
        </p:txBody>
      </p:sp>
    </p:spTree>
    <p:extLst>
      <p:ext uri="{BB962C8B-B14F-4D97-AF65-F5344CB8AC3E}">
        <p14:creationId xmlns:p14="http://schemas.microsoft.com/office/powerpoint/2010/main" val="24682186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nodeType="withEffect">
                                  <p:stCondLst>
                                    <p:cond delay="200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8800" dirty="0" smtClean="0"/>
              <a:t>Multi-</a:t>
            </a:r>
            <a:r>
              <a:rPr lang="en-US" sz="8800" dirty="0" err="1" smtClean="0"/>
              <a:t>whosit</a:t>
            </a:r>
            <a:r>
              <a:rPr lang="en-US" sz="8800" dirty="0" smtClean="0"/>
              <a:t>?</a:t>
            </a:r>
            <a:br>
              <a:rPr lang="en-US" sz="8800" dirty="0" smtClean="0"/>
            </a:br>
            <a:r>
              <a:rPr lang="en-US" sz="8800" dirty="0" smtClean="0"/>
              <a:t>Triggered-what-the?</a:t>
            </a:r>
            <a:br>
              <a:rPr lang="en-US" sz="8800" dirty="0" smtClean="0"/>
            </a:br>
            <a:endParaRPr lang="en-US" sz="8800" dirty="0"/>
          </a:p>
        </p:txBody>
      </p:sp>
    </p:spTree>
    <p:extLst>
      <p:ext uri="{BB962C8B-B14F-4D97-AF65-F5344CB8AC3E}">
        <p14:creationId xmlns:p14="http://schemas.microsoft.com/office/powerpoint/2010/main" val="6690464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7003" y="1363662"/>
            <a:ext cx="11887200" cy="6352508"/>
          </a:xfrm>
        </p:spPr>
        <p:txBody>
          <a:bodyPr/>
          <a:lstStyle/>
          <a:p>
            <a:pPr marL="0" indent="0">
              <a:buNone/>
            </a:pPr>
            <a:r>
              <a:rPr lang="en-US" sz="3200" dirty="0" smtClean="0"/>
              <a:t>2-521	Notification </a:t>
            </a:r>
            <a:r>
              <a:rPr lang="en-US" sz="3200" dirty="0"/>
              <a:t>Platform Development for </a:t>
            </a:r>
            <a:r>
              <a:rPr lang="en-US" sz="3200" dirty="0" smtClean="0"/>
              <a:t>Windows 				</a:t>
            </a:r>
            <a:r>
              <a:rPr lang="en-US" sz="2400" dirty="0" smtClean="0">
                <a:solidFill>
                  <a:schemeClr val="tx2"/>
                </a:solidFill>
              </a:rPr>
              <a:t>Wednesday 	5:30 - 6:30</a:t>
            </a:r>
            <a:endParaRPr lang="en-US" sz="2400" dirty="0">
              <a:solidFill>
                <a:schemeClr val="tx2"/>
              </a:solidFill>
            </a:endParaRPr>
          </a:p>
          <a:p>
            <a:pPr marL="0" indent="0">
              <a:buNone/>
            </a:pPr>
            <a:r>
              <a:rPr lang="en-US" sz="3200" dirty="0" smtClean="0"/>
              <a:t>2-526	Building </a:t>
            </a:r>
            <a:r>
              <a:rPr lang="en-US" sz="3200" dirty="0"/>
              <a:t>Geo-Aware Apps with </a:t>
            </a:r>
            <a:r>
              <a:rPr lang="en-US" sz="3200" dirty="0" smtClean="0"/>
              <a:t>Maps </a:t>
            </a:r>
            <a:r>
              <a:rPr lang="en-US" sz="3200" dirty="0"/>
              <a:t>and </a:t>
            </a:r>
            <a:r>
              <a:rPr lang="en-US" sz="3200" dirty="0" err="1" smtClean="0"/>
              <a:t>Geofencing</a:t>
            </a:r>
            <a:endParaRPr lang="en-US" sz="3200" dirty="0" smtClean="0"/>
          </a:p>
          <a:p>
            <a:pPr marL="0" indent="0">
              <a:buNone/>
            </a:pPr>
            <a:r>
              <a:rPr lang="en-US" sz="3200" dirty="0"/>
              <a:t>	</a:t>
            </a:r>
            <a:r>
              <a:rPr lang="en-US" sz="3200" dirty="0" smtClean="0"/>
              <a:t>	</a:t>
            </a:r>
            <a:r>
              <a:rPr lang="en-US" sz="2400" dirty="0" smtClean="0">
                <a:solidFill>
                  <a:schemeClr val="tx2"/>
                </a:solidFill>
              </a:rPr>
              <a:t>Thursday 	2:30 – 3:30</a:t>
            </a:r>
          </a:p>
          <a:p>
            <a:pPr marL="0" indent="0">
              <a:buNone/>
            </a:pPr>
            <a:r>
              <a:rPr lang="en-US" sz="3200" dirty="0" smtClean="0"/>
              <a:t>2-523	Live </a:t>
            </a:r>
            <a:r>
              <a:rPr lang="en-US" sz="3200" dirty="0"/>
              <a:t>Tiles </a:t>
            </a:r>
            <a:r>
              <a:rPr lang="en-US" sz="3200" dirty="0" smtClean="0"/>
              <a:t>Enhancements</a:t>
            </a:r>
          </a:p>
          <a:p>
            <a:pPr marL="0" indent="0">
              <a:buNone/>
            </a:pPr>
            <a:r>
              <a:rPr lang="en-US" sz="3200" dirty="0" smtClean="0"/>
              <a:t>		</a:t>
            </a:r>
            <a:r>
              <a:rPr lang="en-US" sz="2400" dirty="0" smtClean="0">
                <a:solidFill>
                  <a:schemeClr val="tx2"/>
                </a:solidFill>
              </a:rPr>
              <a:t>Thursday 	2:30 – 3:30</a:t>
            </a:r>
          </a:p>
          <a:p>
            <a:pPr marL="0" indent="0">
              <a:buNone/>
            </a:pPr>
            <a:r>
              <a:rPr lang="en-US" sz="3200" dirty="0" smtClean="0"/>
              <a:t>2-519	Building </a:t>
            </a:r>
            <a:r>
              <a:rPr lang="en-US" sz="3200" dirty="0"/>
              <a:t>Great Bluetooth Apps for Windows </a:t>
            </a:r>
            <a:r>
              <a:rPr lang="en-US" sz="3200" dirty="0" smtClean="0"/>
              <a:t>Phone</a:t>
            </a:r>
          </a:p>
          <a:p>
            <a:pPr marL="0" indent="0">
              <a:buNone/>
            </a:pPr>
            <a:r>
              <a:rPr lang="en-US" sz="3200" dirty="0"/>
              <a:t>	</a:t>
            </a:r>
            <a:r>
              <a:rPr lang="en-US" sz="3200" dirty="0" smtClean="0"/>
              <a:t>	</a:t>
            </a:r>
            <a:r>
              <a:rPr lang="en-US" sz="2400" dirty="0" smtClean="0">
                <a:solidFill>
                  <a:schemeClr val="tx2"/>
                </a:solidFill>
              </a:rPr>
              <a:t>Friday 		9:00 - 10:00</a:t>
            </a:r>
          </a:p>
          <a:p>
            <a:pPr marL="0" indent="0">
              <a:buNone/>
            </a:pPr>
            <a:r>
              <a:rPr lang="en-US" sz="3200" dirty="0" smtClean="0"/>
              <a:t>3-542	Managing </a:t>
            </a:r>
            <a:r>
              <a:rPr lang="en-US" sz="3200" dirty="0"/>
              <a:t>Resource </a:t>
            </a:r>
            <a:r>
              <a:rPr lang="en-US" sz="3200" dirty="0" smtClean="0"/>
              <a:t>Constraints </a:t>
            </a:r>
            <a:r>
              <a:rPr lang="en-US" sz="3200" dirty="0"/>
              <a:t>on </a:t>
            </a:r>
            <a:r>
              <a:rPr lang="en-US" sz="3200" dirty="0" smtClean="0"/>
              <a:t>Windows Phone</a:t>
            </a:r>
          </a:p>
          <a:p>
            <a:pPr marL="0" indent="0">
              <a:buNone/>
            </a:pPr>
            <a:r>
              <a:rPr lang="en-US" sz="3200" dirty="0"/>
              <a:t>	</a:t>
            </a:r>
            <a:r>
              <a:rPr lang="en-US" sz="3200" dirty="0" smtClean="0"/>
              <a:t>	</a:t>
            </a:r>
            <a:r>
              <a:rPr lang="en-US" sz="2400" dirty="0" smtClean="0">
                <a:solidFill>
                  <a:schemeClr val="tx2"/>
                </a:solidFill>
              </a:rPr>
              <a:t>Friday 		10:00 – 11:00</a:t>
            </a:r>
            <a:endParaRPr lang="en-US" sz="2400" dirty="0">
              <a:solidFill>
                <a:schemeClr val="tx2"/>
              </a:solidFill>
            </a:endParaRPr>
          </a:p>
          <a:p>
            <a:endParaRPr lang="en-US" sz="2400" dirty="0" smtClean="0">
              <a:solidFill>
                <a:schemeClr val="tx1"/>
              </a:solidFill>
            </a:endParaRPr>
          </a:p>
          <a:p>
            <a:endParaRPr lang="en-US" sz="3200" dirty="0"/>
          </a:p>
        </p:txBody>
      </p:sp>
      <p:sp>
        <p:nvSpPr>
          <p:cNvPr id="2" name="Title 1"/>
          <p:cNvSpPr>
            <a:spLocks noGrp="1"/>
          </p:cNvSpPr>
          <p:nvPr>
            <p:ph type="title"/>
          </p:nvPr>
        </p:nvSpPr>
        <p:spPr/>
        <p:txBody>
          <a:bodyPr/>
          <a:lstStyle/>
          <a:p>
            <a:r>
              <a:rPr lang="en-US" dirty="0" smtClean="0"/>
              <a:t>Other Sessions</a:t>
            </a:r>
            <a:endParaRPr lang="en-US" b="1" dirty="0">
              <a:solidFill>
                <a:srgbClr val="FF0000"/>
              </a:solidFill>
            </a:endParaRPr>
          </a:p>
        </p:txBody>
      </p:sp>
    </p:spTree>
    <p:extLst>
      <p:ext uri="{BB962C8B-B14F-4D97-AF65-F5344CB8AC3E}">
        <p14:creationId xmlns:p14="http://schemas.microsoft.com/office/powerpoint/2010/main" val="1669715447"/>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Q&amp;A</a:t>
            </a:r>
            <a:endParaRPr lang="en-US" dirty="0"/>
          </a:p>
        </p:txBody>
      </p:sp>
    </p:spTree>
    <p:extLst>
      <p:ext uri="{BB962C8B-B14F-4D97-AF65-F5344CB8AC3E}">
        <p14:creationId xmlns:p14="http://schemas.microsoft.com/office/powerpoint/2010/main" val="3444558357"/>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274639" y="295274"/>
            <a:ext cx="11889564" cy="917575"/>
          </a:xfrm>
          <a:prstGeom prst="rect">
            <a:avLst/>
          </a:prstGeom>
        </p:spPr>
        <p:txBody>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6000" dirty="0" smtClean="0">
                <a:gradFill>
                  <a:gsLst>
                    <a:gs pos="1087">
                      <a:schemeClr val="tx2"/>
                    </a:gs>
                    <a:gs pos="100000">
                      <a:schemeClr val="tx2"/>
                    </a:gs>
                  </a:gsLst>
                  <a:lin ang="5400000" scaled="0"/>
                </a:gradFill>
              </a:rPr>
              <a:t>Your Feedback is Important</a:t>
            </a:r>
            <a:endParaRPr lang="en-US" sz="6000" dirty="0">
              <a:gradFill>
                <a:gsLst>
                  <a:gs pos="1087">
                    <a:schemeClr val="tx2"/>
                  </a:gs>
                  <a:gs pos="100000">
                    <a:schemeClr val="tx2"/>
                  </a:gs>
                </a:gsLst>
                <a:lin ang="5400000" scaled="0"/>
              </a:gradFill>
            </a:endParaRPr>
          </a:p>
        </p:txBody>
      </p:sp>
      <p:sp>
        <p:nvSpPr>
          <p:cNvPr id="19" name="Text Placeholder 2"/>
          <p:cNvSpPr txBox="1">
            <a:spLocks/>
          </p:cNvSpPr>
          <p:nvPr/>
        </p:nvSpPr>
        <p:spPr>
          <a:xfrm>
            <a:off x="274638" y="1778483"/>
            <a:ext cx="11887200" cy="2175980"/>
          </a:xfrm>
          <a:prstGeom prst="rect">
            <a:avLst/>
          </a:prstGeom>
        </p:spPr>
        <p:txBody>
          <a:bodyPr lIns="182880" tIns="146304" rIns="182880" bIns="146304"/>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Wingdings" panose="05000000000000000000" pitchFamily="2" charset="2"/>
              <a:buNone/>
            </a:pPr>
            <a:r>
              <a:rPr lang="en-US" sz="3600" dirty="0" smtClean="0">
                <a:gradFill>
                  <a:gsLst>
                    <a:gs pos="5435">
                      <a:schemeClr val="tx1"/>
                    </a:gs>
                    <a:gs pos="100000">
                      <a:schemeClr val="tx1"/>
                    </a:gs>
                  </a:gsLst>
                  <a:lin ang="5400000" scaled="0"/>
                </a:gradFill>
              </a:rPr>
              <a:t>Fill out an evaluation of this session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and help shape future events. </a:t>
            </a:r>
          </a:p>
          <a:p>
            <a:pPr marL="0" indent="0">
              <a:lnSpc>
                <a:spcPct val="80000"/>
              </a:lnSpc>
              <a:spcBef>
                <a:spcPts val="2200"/>
              </a:spcBef>
              <a:buFont typeface="Wingdings" panose="05000000000000000000" pitchFamily="2" charset="2"/>
              <a:buNone/>
            </a:pPr>
            <a:r>
              <a:rPr lang="en-US" sz="3600" dirty="0" smtClean="0">
                <a:gradFill>
                  <a:gsLst>
                    <a:gs pos="5435">
                      <a:schemeClr val="tx1"/>
                    </a:gs>
                    <a:gs pos="100000">
                      <a:schemeClr val="tx1"/>
                    </a:gs>
                  </a:gsLst>
                  <a:lin ang="5400000" scaled="0"/>
                </a:gradFill>
                <a:latin typeface="+mn-lt"/>
              </a:rPr>
              <a:t>Scan the QR code </a:t>
            </a:r>
            <a:r>
              <a:rPr lang="en-US" sz="3600" dirty="0" smtClean="0">
                <a:gradFill>
                  <a:gsLst>
                    <a:gs pos="5435">
                      <a:schemeClr val="tx1"/>
                    </a:gs>
                    <a:gs pos="100000">
                      <a:schemeClr val="tx1"/>
                    </a:gs>
                  </a:gsLst>
                  <a:lin ang="5400000" scaled="0"/>
                </a:gradFill>
              </a:rPr>
              <a:t>to evaluate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this session on your mobile device. </a:t>
            </a:r>
          </a:p>
          <a:p>
            <a:pPr marL="0" indent="0">
              <a:spcBef>
                <a:spcPts val="1800"/>
              </a:spcBef>
              <a:buFont typeface="Wingdings" panose="05000000000000000000" pitchFamily="2" charset="2"/>
              <a:buNone/>
            </a:pPr>
            <a:r>
              <a:rPr lang="en-US" sz="3200" dirty="0" smtClean="0">
                <a:gradFill>
                  <a:gsLst>
                    <a:gs pos="3261">
                      <a:schemeClr val="tx2"/>
                    </a:gs>
                    <a:gs pos="100000">
                      <a:schemeClr val="tx2"/>
                    </a:gs>
                  </a:gsLst>
                  <a:lin ang="5400000" scaled="0"/>
                </a:gradFill>
                <a:latin typeface="+mn-lt"/>
              </a:rPr>
              <a:t>You’ll also be entered into </a:t>
            </a:r>
            <a:br>
              <a:rPr lang="en-US" sz="3200" dirty="0" smtClean="0">
                <a:gradFill>
                  <a:gsLst>
                    <a:gs pos="3261">
                      <a:schemeClr val="tx2"/>
                    </a:gs>
                    <a:gs pos="100000">
                      <a:schemeClr val="tx2"/>
                    </a:gs>
                  </a:gsLst>
                  <a:lin ang="5400000" scaled="0"/>
                </a:gradFill>
                <a:latin typeface="+mn-lt"/>
              </a:rPr>
            </a:br>
            <a:r>
              <a:rPr lang="en-US" sz="3200" dirty="0" smtClean="0">
                <a:gradFill>
                  <a:gsLst>
                    <a:gs pos="3261">
                      <a:schemeClr val="tx2"/>
                    </a:gs>
                    <a:gs pos="100000">
                      <a:schemeClr val="tx2"/>
                    </a:gs>
                  </a:gsLst>
                  <a:lin ang="5400000" scaled="0"/>
                </a:gradFill>
                <a:latin typeface="+mn-lt"/>
              </a:rPr>
              <a:t>a daily prize drawing!</a:t>
            </a:r>
            <a:endParaRPr lang="en-US" sz="3200" dirty="0">
              <a:gradFill>
                <a:gsLst>
                  <a:gs pos="3261">
                    <a:schemeClr val="tx2"/>
                  </a:gs>
                  <a:gs pos="100000">
                    <a:schemeClr val="tx2"/>
                  </a:gs>
                </a:gsLst>
                <a:lin ang="5400000" scaled="0"/>
              </a:gradFill>
              <a:latin typeface="+mn-lt"/>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4239" y="3027946"/>
            <a:ext cx="3657600" cy="3657600"/>
          </a:xfrm>
          <a:prstGeom prst="rect">
            <a:avLst/>
          </a:prstGeom>
          <a:ln>
            <a:solidFill>
              <a:srgbClr val="8C8C8C"/>
            </a:solidFill>
          </a:ln>
        </p:spPr>
      </p:pic>
      <p:sp>
        <p:nvSpPr>
          <p:cNvPr id="25" name="Freeform 24"/>
          <p:cNvSpPr>
            <a:spLocks noChangeAspect="1" noEditPoints="1"/>
          </p:cNvSpPr>
          <p:nvPr/>
        </p:nvSpPr>
        <p:spPr bwMode="black">
          <a:xfrm>
            <a:off x="475560"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77867962"/>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273050" y="6079032"/>
            <a:ext cx="118887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 </a:t>
            </a:r>
            <a:r>
              <a:rPr lang="en-US" sz="700" dirty="0" smtClean="0">
                <a:gradFill>
                  <a:gsLst>
                    <a:gs pos="0">
                      <a:srgbClr val="404040">
                        <a:lumMod val="75000"/>
                        <a:lumOff val="25000"/>
                      </a:srgbClr>
                    </a:gs>
                    <a:gs pos="100000">
                      <a:srgbClr val="404040">
                        <a:lumMod val="75000"/>
                        <a:lumOff val="25000"/>
                      </a:srgbClr>
                    </a:gs>
                  </a:gsLst>
                  <a:lin ang="5400000" scaled="0"/>
                </a:gradFill>
                <a:cs typeface="Segoe UI" pitchFamily="34" charset="0"/>
              </a:rPr>
              <a:t>2014 </a:t>
            </a:r>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4152885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7200" dirty="0" smtClean="0"/>
              <a:t>Where did we come from?</a:t>
            </a:r>
            <a:endParaRPr lang="en-US" sz="7200" dirty="0"/>
          </a:p>
        </p:txBody>
      </p:sp>
    </p:spTree>
    <p:extLst>
      <p:ext uri="{BB962C8B-B14F-4D97-AF65-F5344CB8AC3E}">
        <p14:creationId xmlns:p14="http://schemas.microsoft.com/office/powerpoint/2010/main" val="127314820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4638" y="1212850"/>
            <a:ext cx="11887200" cy="5490734"/>
          </a:xfrm>
        </p:spPr>
        <p:txBody>
          <a:bodyPr/>
          <a:lstStyle/>
          <a:p>
            <a:pPr marL="0" indent="0">
              <a:buNone/>
            </a:pPr>
            <a:endParaRPr lang="en-US" dirty="0" smtClean="0"/>
          </a:p>
          <a:p>
            <a:pPr marL="0" indent="0">
              <a:buNone/>
            </a:pPr>
            <a:r>
              <a:rPr lang="en-US" dirty="0" smtClean="0"/>
              <a:t>Apps </a:t>
            </a:r>
            <a:r>
              <a:rPr lang="en-US" dirty="0"/>
              <a:t>not on screen are suspended </a:t>
            </a:r>
          </a:p>
          <a:p>
            <a:pPr marL="0" indent="0">
              <a:buNone/>
            </a:pPr>
            <a:endParaRPr lang="en-US" dirty="0" smtClean="0"/>
          </a:p>
          <a:p>
            <a:pPr marL="0" indent="0">
              <a:buNone/>
            </a:pPr>
            <a:r>
              <a:rPr lang="en-US" dirty="0" smtClean="0"/>
              <a:t>However apps can provide real-time content even when suspended</a:t>
            </a:r>
          </a:p>
          <a:p>
            <a:pPr marL="1039867" lvl="2" indent="-582873">
              <a:buFont typeface="+mj-lt"/>
              <a:buAutoNum type="arabicPeriod"/>
            </a:pPr>
            <a:r>
              <a:rPr lang="en-US" sz="3200" dirty="0" smtClean="0">
                <a:latin typeface="+mj-lt"/>
              </a:rPr>
              <a:t>Live </a:t>
            </a:r>
            <a:r>
              <a:rPr lang="en-US" sz="3200" dirty="0">
                <a:latin typeface="+mj-lt"/>
              </a:rPr>
              <a:t>tiles </a:t>
            </a:r>
            <a:r>
              <a:rPr lang="en-US" sz="3200" dirty="0" smtClean="0">
                <a:latin typeface="+mj-lt"/>
              </a:rPr>
              <a:t>or toasts</a:t>
            </a:r>
            <a:endParaRPr lang="en-US" sz="3200" dirty="0">
              <a:latin typeface="+mj-lt"/>
            </a:endParaRPr>
          </a:p>
          <a:p>
            <a:pPr marL="1039867" lvl="2" indent="-582873">
              <a:buFont typeface="+mj-lt"/>
              <a:buAutoNum type="arabicPeriod"/>
            </a:pPr>
            <a:r>
              <a:rPr lang="en-US" sz="3200" dirty="0">
                <a:latin typeface="+mj-lt"/>
              </a:rPr>
              <a:t>Scheduled toasts and notifications </a:t>
            </a:r>
          </a:p>
          <a:p>
            <a:pPr marL="1039867" lvl="2" indent="-582873">
              <a:buFont typeface="+mj-lt"/>
              <a:buAutoNum type="arabicPeriod"/>
            </a:pPr>
            <a:r>
              <a:rPr lang="en-US" sz="3200" dirty="0" smtClean="0">
                <a:latin typeface="+mj-lt"/>
              </a:rPr>
              <a:t>OS brokered tasks</a:t>
            </a:r>
            <a:endParaRPr lang="en-US" sz="3200" dirty="0">
              <a:latin typeface="+mj-lt"/>
            </a:endParaRPr>
          </a:p>
          <a:p>
            <a:pPr marL="1039867" lvl="2" indent="-582873">
              <a:buFont typeface="+mj-lt"/>
              <a:buAutoNum type="arabicPeriod"/>
            </a:pPr>
            <a:r>
              <a:rPr lang="en-US" sz="3200" dirty="0">
                <a:latin typeface="+mj-lt"/>
              </a:rPr>
              <a:t>Background </a:t>
            </a:r>
            <a:r>
              <a:rPr lang="en-US" sz="3200" dirty="0" smtClean="0">
                <a:latin typeface="+mj-lt"/>
              </a:rPr>
              <a:t>tasks and agents </a:t>
            </a:r>
            <a:endParaRPr lang="en-US" sz="3200" dirty="0">
              <a:latin typeface="+mj-lt"/>
            </a:endParaRPr>
          </a:p>
        </p:txBody>
      </p:sp>
      <p:sp>
        <p:nvSpPr>
          <p:cNvPr id="2" name="Title 1"/>
          <p:cNvSpPr>
            <a:spLocks noGrp="1"/>
          </p:cNvSpPr>
          <p:nvPr>
            <p:ph type="title"/>
          </p:nvPr>
        </p:nvSpPr>
        <p:spPr/>
        <p:txBody>
          <a:bodyPr/>
          <a:lstStyle/>
          <a:p>
            <a:r>
              <a:rPr lang="en-US" dirty="0" smtClean="0"/>
              <a:t>Mobile multitasking model</a:t>
            </a:r>
            <a:endParaRPr lang="en-US" dirty="0"/>
          </a:p>
        </p:txBody>
      </p:sp>
    </p:spTree>
    <p:extLst>
      <p:ext uri="{BB962C8B-B14F-4D97-AF65-F5344CB8AC3E}">
        <p14:creationId xmlns:p14="http://schemas.microsoft.com/office/powerpoint/2010/main" val="32463344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marL="0" indent="0">
              <a:buNone/>
            </a:pPr>
            <a:r>
              <a:rPr lang="en-US" dirty="0" smtClean="0"/>
              <a:t>Scheduled Task</a:t>
            </a:r>
          </a:p>
          <a:p>
            <a:pPr marL="0" indent="0">
              <a:buNone/>
            </a:pPr>
            <a:r>
              <a:rPr lang="en-US" sz="3200" dirty="0" smtClean="0">
                <a:solidFill>
                  <a:schemeClr val="tx1"/>
                </a:solidFill>
              </a:rPr>
              <a:t>	</a:t>
            </a:r>
            <a:r>
              <a:rPr lang="en-US" sz="3200" dirty="0" err="1" smtClean="0">
                <a:solidFill>
                  <a:schemeClr val="tx1"/>
                </a:solidFill>
              </a:rPr>
              <a:t>PeriodicTask</a:t>
            </a:r>
            <a:r>
              <a:rPr lang="en-US" sz="3200" dirty="0" smtClean="0">
                <a:solidFill>
                  <a:schemeClr val="tx1"/>
                </a:solidFill>
              </a:rPr>
              <a:t>, </a:t>
            </a:r>
            <a:r>
              <a:rPr lang="en-US" sz="3200" dirty="0" err="1" smtClean="0">
                <a:solidFill>
                  <a:schemeClr val="tx1"/>
                </a:solidFill>
              </a:rPr>
              <a:t>ResourceIntensiveTask</a:t>
            </a:r>
            <a:endParaRPr lang="en-US" sz="3200" dirty="0" smtClean="0">
              <a:solidFill>
                <a:schemeClr val="tx1"/>
              </a:solidFill>
            </a:endParaRPr>
          </a:p>
          <a:p>
            <a:pPr marL="0" indent="0">
              <a:buNone/>
            </a:pPr>
            <a:r>
              <a:rPr lang="en-US" dirty="0" smtClean="0"/>
              <a:t>Background Transfer Service</a:t>
            </a:r>
          </a:p>
          <a:p>
            <a:pPr marL="0" indent="0">
              <a:buNone/>
            </a:pPr>
            <a:r>
              <a:rPr lang="en-US" dirty="0" smtClean="0"/>
              <a:t>Background Location Tracking</a:t>
            </a:r>
          </a:p>
          <a:p>
            <a:pPr marL="0" indent="0">
              <a:buNone/>
            </a:pPr>
            <a:r>
              <a:rPr lang="en-US" dirty="0" smtClean="0"/>
              <a:t>VOIP and Audio Agents</a:t>
            </a:r>
          </a:p>
        </p:txBody>
      </p:sp>
      <p:sp>
        <p:nvSpPr>
          <p:cNvPr id="6" name="Title 5"/>
          <p:cNvSpPr>
            <a:spLocks noGrp="1"/>
          </p:cNvSpPr>
          <p:nvPr>
            <p:ph type="ctrTitle"/>
          </p:nvPr>
        </p:nvSpPr>
        <p:spPr>
          <a:solidFill>
            <a:schemeClr val="accent2"/>
          </a:solidFill>
        </p:spPr>
        <p:txBody>
          <a:bodyPr/>
          <a:lstStyle/>
          <a:p>
            <a:r>
              <a:rPr lang="en-US" dirty="0" smtClean="0"/>
              <a:t>Background Execution in WP8</a:t>
            </a:r>
            <a:endParaRPr lang="en-US" dirty="0"/>
          </a:p>
        </p:txBody>
      </p:sp>
    </p:spTree>
    <p:extLst>
      <p:ext uri="{BB962C8B-B14F-4D97-AF65-F5344CB8AC3E}">
        <p14:creationId xmlns:p14="http://schemas.microsoft.com/office/powerpoint/2010/main" val="8400215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189038" y="2735261"/>
            <a:ext cx="10058399" cy="1219201"/>
          </a:xfrm>
        </p:spPr>
        <p:txBody>
          <a:bodyPr/>
          <a:lstStyle/>
          <a:p>
            <a:r>
              <a:rPr lang="en-US" sz="7200" dirty="0" smtClean="0"/>
              <a:t>Where are we going?</a:t>
            </a:r>
            <a:endParaRPr lang="en-US" sz="7200" dirty="0"/>
          </a:p>
        </p:txBody>
      </p:sp>
    </p:spTree>
    <p:extLst>
      <p:ext uri="{BB962C8B-B14F-4D97-AF65-F5344CB8AC3E}">
        <p14:creationId xmlns:p14="http://schemas.microsoft.com/office/powerpoint/2010/main" val="265986006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pPr marL="0" indent="0">
              <a:buNone/>
            </a:pPr>
            <a:r>
              <a:rPr lang="en-US" dirty="0" smtClean="0"/>
              <a:t>Centered around </a:t>
            </a:r>
            <a:r>
              <a:rPr lang="en-US" dirty="0" err="1" smtClean="0"/>
              <a:t>BackgroundTasks</a:t>
            </a:r>
            <a:endParaRPr lang="en-US" dirty="0" smtClean="0"/>
          </a:p>
          <a:p>
            <a:pPr marL="0" indent="0">
              <a:buNone/>
            </a:pPr>
            <a:r>
              <a:rPr lang="en-US" sz="3200" dirty="0" smtClean="0">
                <a:solidFill>
                  <a:schemeClr val="tx1"/>
                </a:solidFill>
              </a:rPr>
              <a:t>	Hosted in a separate process</a:t>
            </a:r>
          </a:p>
          <a:p>
            <a:pPr marL="0" indent="0">
              <a:buNone/>
            </a:pPr>
            <a:r>
              <a:rPr lang="en-US" dirty="0" smtClean="0"/>
              <a:t>Responds to Triggers and Conditions</a:t>
            </a:r>
          </a:p>
          <a:p>
            <a:pPr marL="0" indent="0">
              <a:buNone/>
            </a:pPr>
            <a:r>
              <a:rPr lang="en-US" sz="3200" dirty="0" smtClean="0">
                <a:solidFill>
                  <a:schemeClr val="tx1"/>
                </a:solidFill>
              </a:rPr>
              <a:t>	One trigger per task, multiple 	conditions</a:t>
            </a:r>
          </a:p>
          <a:p>
            <a:pPr marL="0" indent="0">
              <a:buNone/>
            </a:pPr>
            <a:r>
              <a:rPr lang="en-US" dirty="0" smtClean="0"/>
              <a:t>Applications must request </a:t>
            </a:r>
            <a:r>
              <a:rPr lang="en-US" dirty="0"/>
              <a:t>a</a:t>
            </a:r>
            <a:r>
              <a:rPr lang="en-US" dirty="0" smtClean="0"/>
              <a:t>ccess to run in the background</a:t>
            </a:r>
            <a:endParaRPr lang="en-US" sz="2400" dirty="0">
              <a:solidFill>
                <a:schemeClr val="bg2">
                  <a:lumMod val="50000"/>
                </a:schemeClr>
              </a:solidFill>
            </a:endParaRPr>
          </a:p>
        </p:txBody>
      </p:sp>
      <p:sp>
        <p:nvSpPr>
          <p:cNvPr id="2" name="Title 1"/>
          <p:cNvSpPr>
            <a:spLocks noGrp="1"/>
          </p:cNvSpPr>
          <p:nvPr>
            <p:ph type="ctrTitle"/>
          </p:nvPr>
        </p:nvSpPr>
        <p:spPr>
          <a:solidFill>
            <a:schemeClr val="accent3"/>
          </a:solidFill>
        </p:spPr>
        <p:txBody>
          <a:bodyPr/>
          <a:lstStyle/>
          <a:p>
            <a:r>
              <a:rPr lang="en-US" dirty="0" smtClean="0"/>
              <a:t>Background Execution in </a:t>
            </a:r>
            <a:r>
              <a:rPr lang="en-US" dirty="0" err="1" smtClean="0"/>
              <a:t>WinRT</a:t>
            </a:r>
            <a:endParaRPr lang="en-US" dirty="0"/>
          </a:p>
        </p:txBody>
      </p:sp>
    </p:spTree>
    <p:extLst>
      <p:ext uri="{BB962C8B-B14F-4D97-AF65-F5344CB8AC3E}">
        <p14:creationId xmlns:p14="http://schemas.microsoft.com/office/powerpoint/2010/main" val="33319095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2" name="Title 1"/>
          <p:cNvSpPr>
            <a:spLocks noGrp="1"/>
          </p:cNvSpPr>
          <p:nvPr>
            <p:ph type="title"/>
          </p:nvPr>
        </p:nvSpPr>
        <p:spPr/>
        <p:txBody>
          <a:bodyPr/>
          <a:lstStyle/>
          <a:p>
            <a:r>
              <a:rPr lang="en-US" dirty="0" smtClean="0"/>
              <a:t>Basic Triggers</a:t>
            </a:r>
            <a:endParaRPr lang="en-US" dirty="0"/>
          </a:p>
        </p:txBody>
      </p:sp>
      <p:graphicFrame>
        <p:nvGraphicFramePr>
          <p:cNvPr id="8" name="Table 7"/>
          <p:cNvGraphicFramePr>
            <a:graphicFrameLocks noGrp="1"/>
          </p:cNvGraphicFramePr>
          <p:nvPr>
            <p:extLst/>
          </p:nvPr>
        </p:nvGraphicFramePr>
        <p:xfrm>
          <a:off x="512760" y="1212845"/>
          <a:ext cx="11039476" cy="5588972"/>
        </p:xfrm>
        <a:graphic>
          <a:graphicData uri="http://schemas.openxmlformats.org/drawingml/2006/table">
            <a:tbl>
              <a:tblPr firstRow="1" bandRow="1">
                <a:tableStyleId>{5C22544A-7EE6-4342-B048-85BDC9FD1C3A}</a:tableStyleId>
              </a:tblPr>
              <a:tblGrid>
                <a:gridCol w="4257677"/>
                <a:gridCol w="6781799"/>
              </a:tblGrid>
              <a:tr h="851690">
                <a:tc>
                  <a:txBody>
                    <a:bodyPr/>
                    <a:lstStyle/>
                    <a:p>
                      <a:r>
                        <a:rPr lang="en-US" sz="2400" dirty="0" smtClean="0">
                          <a:latin typeface="+mj-lt"/>
                        </a:rPr>
                        <a:t>Trigger</a:t>
                      </a:r>
                      <a:endParaRPr lang="en-US" sz="2400" dirty="0">
                        <a:latin typeface="+mj-lt"/>
                      </a:endParaRPr>
                    </a:p>
                  </a:txBody>
                  <a:tcPr>
                    <a:solidFill>
                      <a:schemeClr val="accent3"/>
                    </a:solidFill>
                  </a:tcPr>
                </a:tc>
                <a:tc>
                  <a:txBody>
                    <a:bodyPr/>
                    <a:lstStyle/>
                    <a:p>
                      <a:r>
                        <a:rPr lang="en-US" sz="2400" dirty="0" smtClean="0">
                          <a:latin typeface="+mj-lt"/>
                        </a:rPr>
                        <a:t>Usage</a:t>
                      </a:r>
                      <a:endParaRPr lang="en-US" sz="2400" dirty="0">
                        <a:latin typeface="+mj-lt"/>
                      </a:endParaRPr>
                    </a:p>
                  </a:txBody>
                  <a:tcPr>
                    <a:solidFill>
                      <a:schemeClr val="accent3"/>
                    </a:solidFill>
                  </a:tcPr>
                </a:tc>
              </a:tr>
              <a:tr h="2913365">
                <a:tc>
                  <a:txBody>
                    <a:bodyPr/>
                    <a:lstStyle/>
                    <a:p>
                      <a:r>
                        <a:rPr lang="en-US" sz="2400" dirty="0" smtClean="0">
                          <a:latin typeface="+mn-lt"/>
                        </a:rPr>
                        <a:t>System</a:t>
                      </a:r>
                      <a:r>
                        <a:rPr lang="en-US" sz="2400" baseline="0" dirty="0" smtClean="0">
                          <a:latin typeface="+mn-lt"/>
                        </a:rPr>
                        <a:t> Trigger</a:t>
                      </a:r>
                    </a:p>
                    <a:p>
                      <a:pPr marL="0" marR="0" lvl="2" indent="0" algn="l" defTabSz="932742" rtl="0" eaLnBrk="1" fontAlgn="auto" latinLnBrk="0" hangingPunct="1">
                        <a:lnSpc>
                          <a:spcPct val="100000"/>
                        </a:lnSpc>
                        <a:spcBef>
                          <a:spcPts val="0"/>
                        </a:spcBef>
                        <a:spcAft>
                          <a:spcPts val="0"/>
                        </a:spcAft>
                        <a:buClrTx/>
                        <a:buSzTx/>
                        <a:buFontTx/>
                        <a:buNone/>
                        <a:tabLst/>
                        <a:defRPr/>
                      </a:pPr>
                      <a:r>
                        <a:rPr lang="en-US" sz="2400" b="0" kern="1200" dirty="0" err="1" smtClean="0">
                          <a:solidFill>
                            <a:schemeClr val="dk1"/>
                          </a:solidFill>
                          <a:latin typeface="+mj-lt"/>
                          <a:ea typeface="+mn-ea"/>
                          <a:cs typeface="+mn-cs"/>
                        </a:rPr>
                        <a:t>UserPresent</a:t>
                      </a:r>
                      <a:r>
                        <a:rPr lang="en-US" sz="2400" b="0" kern="1200" dirty="0" smtClean="0">
                          <a:solidFill>
                            <a:schemeClr val="dk1"/>
                          </a:solidFill>
                          <a:latin typeface="+mj-lt"/>
                          <a:ea typeface="+mn-ea"/>
                          <a:cs typeface="+mn-cs"/>
                        </a:rPr>
                        <a:t> , </a:t>
                      </a:r>
                      <a:r>
                        <a:rPr lang="en-US" sz="2400" b="0" kern="1200" dirty="0" err="1" smtClean="0">
                          <a:solidFill>
                            <a:schemeClr val="dk1"/>
                          </a:solidFill>
                          <a:latin typeface="+mj-lt"/>
                          <a:ea typeface="+mn-ea"/>
                          <a:cs typeface="+mn-cs"/>
                        </a:rPr>
                        <a:t>UserAway</a:t>
                      </a:r>
                      <a:r>
                        <a:rPr lang="en-US" sz="2400" b="0" kern="1200" dirty="0" smtClean="0">
                          <a:solidFill>
                            <a:schemeClr val="dk1"/>
                          </a:solidFill>
                          <a:latin typeface="+mj-lt"/>
                          <a:ea typeface="+mn-ea"/>
                          <a:cs typeface="+mn-cs"/>
                        </a:rPr>
                        <a:t>, </a:t>
                      </a:r>
                      <a:r>
                        <a:rPr lang="en-US" sz="2400" b="0" kern="1200" dirty="0" err="1" smtClean="0">
                          <a:solidFill>
                            <a:schemeClr val="dk1"/>
                          </a:solidFill>
                          <a:latin typeface="+mj-lt"/>
                          <a:ea typeface="+mn-ea"/>
                          <a:cs typeface="+mn-cs"/>
                        </a:rPr>
                        <a:t>SessionConnected</a:t>
                      </a:r>
                      <a:r>
                        <a:rPr lang="en-US" sz="2400" b="0" kern="1200" dirty="0" smtClean="0">
                          <a:solidFill>
                            <a:schemeClr val="dk1"/>
                          </a:solidFill>
                          <a:latin typeface="+mj-lt"/>
                          <a:ea typeface="+mn-ea"/>
                          <a:cs typeface="+mn-cs"/>
                        </a:rPr>
                        <a:t>, </a:t>
                      </a:r>
                      <a:r>
                        <a:rPr lang="en-US" sz="2400" b="0" kern="1200" dirty="0" err="1" smtClean="0">
                          <a:solidFill>
                            <a:schemeClr val="dk1"/>
                          </a:solidFill>
                          <a:latin typeface="+mj-lt"/>
                          <a:ea typeface="+mn-ea"/>
                          <a:cs typeface="+mn-cs"/>
                        </a:rPr>
                        <a:t>TimeZoneChange</a:t>
                      </a:r>
                      <a:r>
                        <a:rPr lang="en-US" sz="2400" b="0" kern="1200" dirty="0" smtClean="0">
                          <a:solidFill>
                            <a:schemeClr val="dk1"/>
                          </a:solidFill>
                          <a:latin typeface="+mj-lt"/>
                          <a:ea typeface="+mn-ea"/>
                          <a:cs typeface="+mn-cs"/>
                        </a:rPr>
                        <a:t>, </a:t>
                      </a:r>
                      <a:r>
                        <a:rPr lang="en-US" sz="2400" b="0" kern="1200" dirty="0" err="1" smtClean="0">
                          <a:solidFill>
                            <a:schemeClr val="dk1"/>
                          </a:solidFill>
                          <a:latin typeface="+mj-lt"/>
                          <a:ea typeface="+mn-ea"/>
                          <a:cs typeface="+mn-cs"/>
                        </a:rPr>
                        <a:t>NetworkStateChange</a:t>
                      </a:r>
                      <a:r>
                        <a:rPr lang="en-US" sz="2400" b="0" kern="1200" dirty="0" smtClean="0">
                          <a:solidFill>
                            <a:schemeClr val="dk1"/>
                          </a:solidFill>
                          <a:latin typeface="+mj-lt"/>
                          <a:ea typeface="+mn-ea"/>
                          <a:cs typeface="+mn-cs"/>
                        </a:rPr>
                        <a:t>, </a:t>
                      </a:r>
                      <a:r>
                        <a:rPr lang="en-US" sz="2400" b="0" kern="1200" dirty="0" err="1" smtClean="0">
                          <a:solidFill>
                            <a:schemeClr val="dk1"/>
                          </a:solidFill>
                          <a:latin typeface="+mj-lt"/>
                          <a:ea typeface="+mn-ea"/>
                          <a:cs typeface="+mn-cs"/>
                        </a:rPr>
                        <a:t>InternetAvailable</a:t>
                      </a:r>
                      <a:r>
                        <a:rPr lang="en-US" sz="2400" b="0" kern="1200" dirty="0" smtClean="0">
                          <a:solidFill>
                            <a:schemeClr val="dk1"/>
                          </a:solidFill>
                          <a:latin typeface="+mj-lt"/>
                          <a:ea typeface="+mn-ea"/>
                          <a:cs typeface="+mn-cs"/>
                        </a:rPr>
                        <a:t>, </a:t>
                      </a:r>
                      <a:r>
                        <a:rPr lang="en-US" sz="2400" b="0" kern="1200" dirty="0" err="1" smtClean="0">
                          <a:solidFill>
                            <a:schemeClr val="dk1"/>
                          </a:solidFill>
                          <a:latin typeface="+mj-lt"/>
                          <a:ea typeface="+mn-ea"/>
                          <a:cs typeface="+mn-cs"/>
                        </a:rPr>
                        <a:t>ServicingComplete</a:t>
                      </a:r>
                      <a:endParaRPr lang="en-US" sz="2400" b="0" kern="1200" dirty="0" smtClean="0">
                        <a:solidFill>
                          <a:schemeClr val="dk1"/>
                        </a:solidFill>
                        <a:latin typeface="+mj-lt"/>
                        <a:ea typeface="+mn-ea"/>
                        <a:cs typeface="+mn-cs"/>
                      </a:endParaRPr>
                    </a:p>
                    <a:p>
                      <a:endParaRPr lang="en-US" sz="2400" dirty="0">
                        <a:latin typeface="+mn-lt"/>
                      </a:endParaRPr>
                    </a:p>
                  </a:txBody>
                  <a:tcPr/>
                </a:tc>
                <a:tc>
                  <a:txBody>
                    <a:bodyPr/>
                    <a:lstStyle/>
                    <a:p>
                      <a:pPr marL="0" marR="0" indent="0" algn="l" defTabSz="932742"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j-lt"/>
                          <a:ea typeface="+mn-ea"/>
                          <a:cs typeface="+mn-cs"/>
                        </a:rPr>
                        <a:t>Run code on system events</a:t>
                      </a:r>
                    </a:p>
                    <a:p>
                      <a:endParaRPr lang="en-US" sz="2400" dirty="0">
                        <a:latin typeface="+mj-lt"/>
                      </a:endParaRPr>
                    </a:p>
                  </a:txBody>
                  <a:tcPr/>
                </a:tc>
              </a:tr>
              <a:tr h="868072">
                <a:tc>
                  <a:txBody>
                    <a:bodyPr/>
                    <a:lstStyle/>
                    <a:p>
                      <a:pPr marL="0" marR="0" indent="0" algn="l" defTabSz="932742" rtl="0" eaLnBrk="1" fontAlgn="auto" latinLnBrk="0" hangingPunct="1">
                        <a:lnSpc>
                          <a:spcPct val="100000"/>
                        </a:lnSpc>
                        <a:spcBef>
                          <a:spcPts val="0"/>
                        </a:spcBef>
                        <a:spcAft>
                          <a:spcPts val="0"/>
                        </a:spcAft>
                        <a:buClrTx/>
                        <a:buSzTx/>
                        <a:buFontTx/>
                        <a:buNone/>
                        <a:tabLst/>
                        <a:defRPr/>
                      </a:pPr>
                      <a:r>
                        <a:rPr lang="en-US" sz="2400" dirty="0" err="1" smtClean="0">
                          <a:latin typeface="+mn-lt"/>
                        </a:rPr>
                        <a:t>TimeTrigger</a:t>
                      </a:r>
                      <a:r>
                        <a:rPr lang="en-US" sz="2400" dirty="0" smtClean="0">
                          <a:latin typeface="+mn-lt"/>
                        </a:rPr>
                        <a:t> </a:t>
                      </a:r>
                    </a:p>
                    <a:p>
                      <a:endParaRPr lang="en-US" sz="2400" dirty="0">
                        <a:latin typeface="+mn-lt"/>
                      </a:endParaRPr>
                    </a:p>
                  </a:txBody>
                  <a:tcPr/>
                </a:tc>
                <a:tc>
                  <a:txBody>
                    <a:bodyPr/>
                    <a:lstStyle/>
                    <a:p>
                      <a:pPr marL="0" marR="0" indent="0" algn="l" defTabSz="932742"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j-lt"/>
                          <a:ea typeface="+mn-ea"/>
                          <a:cs typeface="+mn-cs"/>
                        </a:rPr>
                        <a:t>Data</a:t>
                      </a:r>
                      <a:r>
                        <a:rPr lang="en-US" sz="2400" kern="1200" baseline="0" dirty="0" smtClean="0">
                          <a:solidFill>
                            <a:schemeClr val="dk1"/>
                          </a:solidFill>
                          <a:latin typeface="+mj-lt"/>
                          <a:ea typeface="+mn-ea"/>
                          <a:cs typeface="+mn-cs"/>
                        </a:rPr>
                        <a:t> synchronization</a:t>
                      </a:r>
                    </a:p>
                    <a:p>
                      <a:endParaRPr lang="en-US" sz="2400" dirty="0">
                        <a:latin typeface="+mj-lt"/>
                      </a:endParaRPr>
                    </a:p>
                  </a:txBody>
                  <a:tcPr/>
                </a:tc>
              </a:tr>
              <a:tr h="851690">
                <a:tc>
                  <a:txBody>
                    <a:bodyPr/>
                    <a:lstStyle/>
                    <a:p>
                      <a:r>
                        <a:rPr lang="en-US" sz="2400" dirty="0" err="1" smtClean="0">
                          <a:latin typeface="+mn-lt"/>
                        </a:rPr>
                        <a:t>MaintenanceTrigger</a:t>
                      </a:r>
                      <a:r>
                        <a:rPr lang="en-US" sz="2400" dirty="0" smtClean="0">
                          <a:latin typeface="+mn-lt"/>
                        </a:rPr>
                        <a:t> </a:t>
                      </a:r>
                      <a:endParaRPr lang="en-US" sz="2400" dirty="0">
                        <a:latin typeface="+mn-lt"/>
                      </a:endParaRPr>
                    </a:p>
                  </a:txBody>
                  <a:tcPr/>
                </a:tc>
                <a:tc>
                  <a:txBody>
                    <a:bodyPr/>
                    <a:lstStyle/>
                    <a:p>
                      <a:r>
                        <a:rPr lang="en-US" sz="2400" dirty="0" smtClean="0">
                          <a:latin typeface="+mj-lt"/>
                        </a:rPr>
                        <a:t>Perform</a:t>
                      </a:r>
                      <a:r>
                        <a:rPr lang="en-US" sz="2400" baseline="0" dirty="0" smtClean="0">
                          <a:latin typeface="+mj-lt"/>
                        </a:rPr>
                        <a:t> maintenance work on AC power</a:t>
                      </a:r>
                      <a:endParaRPr lang="en-US" sz="2400" dirty="0">
                        <a:latin typeface="+mj-lt"/>
                      </a:endParaRPr>
                    </a:p>
                  </a:txBody>
                  <a:tcPr/>
                </a:tc>
              </a:tr>
            </a:tbl>
          </a:graphicData>
        </a:graphic>
      </p:graphicFrame>
    </p:spTree>
    <p:extLst>
      <p:ext uri="{BB962C8B-B14F-4D97-AF65-F5344CB8AC3E}">
        <p14:creationId xmlns:p14="http://schemas.microsoft.com/office/powerpoint/2010/main" val="29933597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A4136940-2F30-4F5C-9ED6-88F2C49C1AE1}"/>
    </a:ext>
  </a:extLst>
</a:theme>
</file>

<file path=ppt/theme/theme2.xml><?xml version="1.0" encoding="utf-8"?>
<a:theme xmlns:a="http://schemas.openxmlformats.org/drawingml/2006/main" name="1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C5418590-2BCF-48C6-AF37-67DC4D4291A7}"/>
    </a:ext>
  </a:extLst>
</a:theme>
</file>

<file path=ppt/theme/theme3.xml><?xml version="1.0" encoding="utf-8"?>
<a:theme xmlns:a="http://schemas.openxmlformats.org/drawingml/2006/main" name="1_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Breakout_Template.potx" id="{AF7916F5-B6CE-4446-87D4-7A61BEF9288B}" vid="{F2E341AB-B1C9-4A03-98B5-82D7F8BB090B}"/>
    </a:ext>
  </a:extLst>
</a:theme>
</file>

<file path=ppt/theme/theme4.xml><?xml version="1.0" encoding="utf-8"?>
<a:theme xmlns:a="http://schemas.openxmlformats.org/drawingml/2006/main" name="2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Breakout_Template.potx" id="{AF7916F5-B6CE-4446-87D4-7A61BEF9288B}" vid="{C9130907-DA69-4142-9ECE-92E64A71CF5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CBE8A0D253ED1A4AAAE93FF9B973EB7E0027C1F5D9CEFE6046B3BCA4D310D11AA7" ma:contentTypeVersion="25" ma:contentTypeDescription="" ma:contentTypeScope="" ma:versionID="59190252e8f6b8110360cee8e4044d5b">
  <xsd:schema xmlns:xsd="http://www.w3.org/2001/XMLSchema" xmlns:xs="http://www.w3.org/2001/XMLSchema" xmlns:p="http://schemas.microsoft.com/office/2006/metadata/properties" xmlns:ns1="http://schemas.microsoft.com/sharepoint/v3" xmlns:ns2="e36bfbf9-5e42-489c-a259-4c54eb22cb57" xmlns:ns3="230e9df3-be65-4c73-a93b-d1236ebd677e" targetNamespace="http://schemas.microsoft.com/office/2006/metadata/properties" ma:root="true" ma:fieldsID="ce62f3e539b6767ca1e323fb703a26fd" ns1:_="" ns2:_="" ns3:_="">
    <xsd:import namespace="http://schemas.microsoft.com/sharepoint/v3"/>
    <xsd:import namespace="e36bfbf9-5e42-489c-a259-4c54eb22cb57"/>
    <xsd:import namespace="230e9df3-be65-4c73-a93b-d1236ebd677e"/>
    <xsd:element name="properties">
      <xsd:complexType>
        <xsd:sequence>
          <xsd:element name="documentManagement">
            <xsd:complexType>
              <xsd:all>
                <xsd:element ref="ns2:i23d7ba649194ae1bace8707520bbe5b" minOccurs="0"/>
                <xsd:element ref="ns3:TaxCatchAll" minOccurs="0"/>
                <xsd:element ref="ns3:TaxCatchAllLabel" minOccurs="0"/>
                <xsd:element ref="ns2:l3c4e8b902d24cac82560b32d42c7cb4" minOccurs="0"/>
                <xsd:element ref="ns2:o359a72c0e394a2bbc3ef6c803acc180"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915802bd8fb417bbe5f6f423fd076a0" minOccurs="0"/>
                <xsd:element ref="ns2:g9dd8d57dc62470db6c80d9bb76f6f98" minOccurs="0"/>
                <xsd:element ref="ns2:ha6fe286c6b34f98b7bef39f1ccb86a0" minOccurs="0"/>
                <xsd:element ref="ns2:Session_x0020_Code" minOccurs="0"/>
                <xsd:element ref="ns2:MS_x0020_Content_x0020_Owner" minOccurs="0"/>
                <xsd:element ref="ns2:o05f84fa51b8493184c53e88c1048d4a" minOccurs="0"/>
                <xsd:element ref="ns2:SharedWithUsers" minOccurs="0"/>
                <xsd:element ref="ns3:TaxKeywordTaxHTField"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4" nillable="true" ma:displayName="Rating (0-5)" ma:decimals="2" ma:description="Average value of all the ratings that have been submitted" ma:internalName="AverageRating" ma:readOnly="true">
      <xsd:simpleType>
        <xsd:restriction base="dms:Number"/>
      </xsd:simpleType>
    </xsd:element>
    <xsd:element name="RatingCount" ma:index="35" nillable="true" ma:displayName="Number of Ratings" ma:decimals="0" ma:description="Number of ratings submitted" ma:internalName="RatingCount" ma:readOnly="true">
      <xsd:simpleType>
        <xsd:restriction base="dms:Number"/>
      </xsd:simpleType>
    </xsd:element>
    <xsd:element name="RatedBy" ma:index="36"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37" nillable="true" ma:displayName="User ratings" ma:description="User ratings for the item" ma:hidden="true" ma:internalName="Ratings">
      <xsd:simpleType>
        <xsd:restriction base="dms:Note"/>
      </xsd:simpleType>
    </xsd:element>
    <xsd:element name="LikesCount" ma:index="38" nillable="true" ma:displayName="Number of Likes" ma:internalName="LikesCount">
      <xsd:simpleType>
        <xsd:restriction base="dms:Unknown"/>
      </xsd:simpleType>
    </xsd:element>
    <xsd:element name="LikedBy" ma:index="3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36bfbf9-5e42-489c-a259-4c54eb22cb57" elementFormDefault="qualified">
    <xsd:import namespace="http://schemas.microsoft.com/office/2006/documentManagement/types"/>
    <xsd:import namespace="http://schemas.microsoft.com/office/infopath/2007/PartnerControls"/>
    <xsd:element name="i23d7ba649194ae1bace8707520bbe5b" ma:index="8" nillable="true" ma:taxonomy="true" ma:internalName="i23d7ba649194ae1bace8707520bbe5b" ma:taxonomyFieldName="Event_x0020_Name" ma:displayName="Event Name" ma:default="" ma:fieldId="{223d7ba6-4919-4ae1-bace-8707520bbe5b}"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l3c4e8b902d24cac82560b32d42c7cb4" ma:index="12" nillable="true" ma:taxonomy="true" ma:internalName="l3c4e8b902d24cac82560b32d42c7cb4" ma:taxonomyFieldName="Event_x0020_Location" ma:displayName="Event Location" ma:default="" ma:fieldId="{53c4e8b9-02d2-4cac-8256-0b32d42c7cb4}"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o359a72c0e394a2bbc3ef6c803acc180" ma:index="14" nillable="true" ma:taxonomy="true" ma:internalName="o359a72c0e394a2bbc3ef6c803acc180" ma:taxonomyFieldName="Event_x0020_Venue" ma:displayName="Event Venue" ma:default="" ma:fieldId="{8359a72c-0e39-4a2b-bc3e-f6c803acc180}"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915802bd8fb417bbe5f6f423fd076a0" ma:index="21" nillable="true" ma:taxonomy="true" ma:internalName="o915802bd8fb417bbe5f6f423fd076a0" ma:taxonomyFieldName="Audience1" ma:displayName="Audience" ma:default="" ma:fieldId="{8915802b-d8fb-417b-be5f-6f423fd076a0}"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g9dd8d57dc62470db6c80d9bb76f6f98" ma:index="23" nillable="true" ma:taxonomy="true" ma:internalName="g9dd8d57dc62470db6c80d9bb76f6f98" ma:taxonomyFieldName="Product" ma:displayName="Product" ma:default="" ma:fieldId="{09dd8d57-dc62-470d-b6c8-0d9bb76f6f98}" ma:taxonomyMulti="true" ma:sspId="e385fb40-52d4-4fae-9c5b-3e8ff8a5878e" ma:termSetId="9bb0a48c-16c3-4e7a-9e9e-0bc708463e1a" ma:anchorId="00000000-0000-0000-0000-000000000000" ma:open="false" ma:isKeyword="false">
      <xsd:complexType>
        <xsd:sequence>
          <xsd:element ref="pc:Terms" minOccurs="0" maxOccurs="1"/>
        </xsd:sequence>
      </xsd:complexType>
    </xsd:element>
    <xsd:element name="ha6fe286c6b34f98b7bef39f1ccb86a0" ma:index="25" nillable="true" ma:taxonomy="true" ma:internalName="ha6fe286c6b34f98b7bef39f1ccb86a0" ma:taxonomyFieldName="Campaign" ma:displayName="Campaign" ma:default="" ma:fieldId="{1a6fe286-c6b3-4f98-b7be-f39f1ccb86a0}" ma:sspId="e385fb40-52d4-4fae-9c5b-3e8ff8a5878e" ma:termSetId="eb6054b1-3a98-4c79-97b4-d20150dd266e" ma:anchorId="00000000-0000-0000-0000-000000000000" ma:open="false" ma:isKeyword="false">
      <xsd:complexType>
        <xsd:sequence>
          <xsd:element ref="pc:Terms" minOccurs="0" maxOccurs="1"/>
        </xsd:sequence>
      </xsd:complexType>
    </xsd:element>
    <xsd:element name="Session_x0020_Code" ma:index="27" nillable="true" ma:displayName="Session Code" ma:internalName="Session_x0020_Code">
      <xsd:simpleType>
        <xsd:restriction base="dms:Text">
          <xsd:maxLength value="255"/>
        </xsd:restriction>
      </xsd:simpleType>
    </xsd:element>
    <xsd:element name="MS_x0020_Content_x0020_Owner" ma:index="28"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5f84fa51b8493184c53e88c1048d4a" ma:index="29" nillable="true" ma:taxonomy="true" ma:internalName="o05f84fa51b8493184c53e88c1048d4a" ma:taxonomyFieldName="Track" ma:displayName="Track" ma:default="" ma:fieldId="{805f84fa-51b8-4931-84c5-3e88c1048d4a}" ma:sspId="e385fb40-52d4-4fae-9c5b-3e8ff8a5878e" ma:termSetId="da6d8183-76e5-42e9-8164-851f077ee475" ma:anchorId="00000000-0000-0000-0000-000000000000" ma:open="tru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7c5dec5b-b2d6-455d-9cd7-2e081f89458c}" ma:internalName="TaxCatchAll" ma:showField="CatchAllData"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c5dec5b-b2d6-455d-9cd7-2e081f89458c}" ma:internalName="TaxCatchAllLabel" ma:readOnly="true" ma:showField="CatchAllDataLabel"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KeywordTaxHTField" ma:index="33"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30e9df3-be65-4c73-a93b-d1236ebd677e">
      <Value>27</Value>
      <Value>55</Value>
      <Value>28</Value>
      <Value>6</Value>
    </TaxCatchAll>
    <Event_x0020_End_x0020_Date xmlns="e36bfbf9-5e42-489c-a259-4c54eb22cb57">2014-04-04T07:00:00+00:00</Event_x0020_End_x0020_Date>
    <Event_x0020_Start_x0020_Date xmlns="e36bfbf9-5e42-489c-a259-4c54eb22cb57">2014-04-02T07:00:00+00:00</Event_x0020_Start_x0020_Date>
    <MS_x0020_Speaker xmlns="e36bfbf9-5e42-489c-a259-4c54eb22cb57">
      <UserInfo>
        <DisplayName/>
        <AccountId xsi:nil="true"/>
        <AccountType/>
      </UserInfo>
    </MS_x0020_Speaker>
    <External_x0020_Speaker xmlns="e36bfbf9-5e42-489c-a259-4c54eb22cb57">Shawn Henry</External_x0020_Speaker>
    <Session_x0020_Code xmlns="e36bfbf9-5e42-489c-a259-4c54eb22cb57">2-518</Session_x0020_Code>
    <Presentation_x0020_Date xmlns="e36bfbf9-5e42-489c-a259-4c54eb22cb57">2014-04-02T00:00:00-07:00</Presentation_x0020_Date>
    <MS_x0020_Content_x0020_Owner xmlns="e36bfbf9-5e42-489c-a259-4c54eb22cb57">
      <UserInfo>
        <DisplayName/>
        <AccountId xsi:nil="true"/>
        <AccountType/>
      </UserInfo>
    </MS_x0020_Content_x0020_Owner>
    <o359a72c0e394a2bbc3ef6c803acc180 xmlns="e36bfbf9-5e42-489c-a259-4c54eb22cb57">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o359a72c0e394a2bbc3ef6c803acc180>
    <o05f84fa51b8493184c53e88c1048d4a xmlns="e36bfbf9-5e42-489c-a259-4c54eb22cb57">
      <Terms xmlns="http://schemas.microsoft.com/office/infopath/2007/PartnerControls"/>
    </o05f84fa51b8493184c53e88c1048d4a>
    <g9dd8d57dc62470db6c80d9bb76f6f98 xmlns="e36bfbf9-5e42-489c-a259-4c54eb22cb57">
      <Terms xmlns="http://schemas.microsoft.com/office/infopath/2007/PartnerControls"/>
    </g9dd8d57dc62470db6c80d9bb76f6f98>
    <ha6fe286c6b34f98b7bef39f1ccb86a0 xmlns="e36bfbf9-5e42-489c-a259-4c54eb22cb57">
      <Terms xmlns="http://schemas.microsoft.com/office/infopath/2007/PartnerControls"/>
    </ha6fe286c6b34f98b7bef39f1ccb86a0>
    <o915802bd8fb417bbe5f6f423fd076a0 xmlns="e36bfbf9-5e42-489c-a259-4c54eb22cb57">
      <Terms xmlns="http://schemas.microsoft.com/office/infopath/2007/PartnerControls"/>
    </o915802bd8fb417bbe5f6f423fd076a0>
    <i23d7ba649194ae1bace8707520bbe5b xmlns="e36bfbf9-5e42-489c-a259-4c54eb22cb57">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i23d7ba649194ae1bace8707520bbe5b>
    <l3c4e8b902d24cac82560b32d42c7cb4 xmlns="e36bfbf9-5e42-489c-a259-4c54eb22cb57">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l3c4e8b902d24cac82560b32d42c7cb4>
    <LikesCount xmlns="http://schemas.microsoft.com/sharepoint/v3" xsi:nil="true"/>
    <Ratings xmlns="http://schemas.microsoft.com/sharepoint/v3" xsi:nil="true"/>
    <LikedBy xmlns="http://schemas.microsoft.com/sharepoint/v3">
      <UserInfo>
        <DisplayName/>
        <AccountId xsi:nil="true"/>
        <AccountType/>
      </UserInfo>
    </LikedBy>
    <TaxKeywordTaxHTField xmlns="230e9df3-be65-4c73-a93b-d1236ebd677e">
      <Terms xmlns="http://schemas.microsoft.com/office/infopath/2007/PartnerControls">
        <TermInfo xmlns="http://schemas.microsoft.com/office/infopath/2007/PartnerControls">
          <TermName xmlns="http://schemas.microsoft.com/office/infopath/2007/PartnerControls">Build 2014</TermName>
          <TermId xmlns="http://schemas.microsoft.com/office/infopath/2007/PartnerControls">8770012f-d296-48ca-a06e-3861b41b8494</TermId>
        </TermInfo>
      </Terms>
    </TaxKeywordTaxHTField>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08D1A452-E14D-4855-86D9-B23C243AD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6bfbf9-5e42-489c-a259-4c54eb22cb57"/>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http://schemas.microsoft.com/office/2006/documentManagement/types"/>
    <ds:schemaRef ds:uri="http://schemas.microsoft.com/office/infopath/2007/PartnerControls"/>
    <ds:schemaRef ds:uri="http://purl.org/dc/elements/1.1/"/>
    <ds:schemaRef ds:uri="http://www.w3.org/XML/1998/namespace"/>
    <ds:schemaRef ds:uri="http://schemas.microsoft.com/sharepoint/v3"/>
    <ds:schemaRef ds:uri="http://purl.org/dc/dcmitype/"/>
    <ds:schemaRef ds:uri="e36bfbf9-5e42-489c-a259-4c54eb22cb57"/>
    <ds:schemaRef ds:uri="http://schemas.openxmlformats.org/package/2006/metadata/core-properties"/>
    <ds:schemaRef ds:uri="230e9df3-be65-4c73-a93b-d1236ebd677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Build_2014_Template</Template>
  <TotalTime>7</TotalTime>
  <Words>1592</Words>
  <Application>Microsoft Office PowerPoint</Application>
  <PresentationFormat>Custom</PresentationFormat>
  <Paragraphs>177</Paragraphs>
  <Slides>33</Slides>
  <Notes>9</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33</vt:i4>
      </vt:variant>
    </vt:vector>
  </HeadingPairs>
  <TitlesOfParts>
    <vt:vector size="45" baseType="lpstr">
      <vt:lpstr>ＭＳ Ｐゴシック</vt:lpstr>
      <vt:lpstr>Arial</vt:lpstr>
      <vt:lpstr>Avenir LT Pro 45 Book</vt:lpstr>
      <vt:lpstr>Calibri</vt:lpstr>
      <vt:lpstr>Consolas</vt:lpstr>
      <vt:lpstr>Segoe UI</vt:lpstr>
      <vt:lpstr>Segoe UI Light</vt:lpstr>
      <vt:lpstr>Wingdings</vt:lpstr>
      <vt:lpstr>5-30536_Build_2014_Breakout_Template_White_16x9</vt:lpstr>
      <vt:lpstr>1_5-30536_Build_2014_Breakout_Template_Blue_16x9</vt:lpstr>
      <vt:lpstr>1_5-30536_Build_2014_Breakout_Template_White_16x9</vt:lpstr>
      <vt:lpstr>2_5-30536_Build_2014_Breakout_Template_Blue_16x9</vt:lpstr>
      <vt:lpstr>PowerPoint Presentation</vt:lpstr>
      <vt:lpstr>Multitasking and Triggered Background Processing</vt:lpstr>
      <vt:lpstr>Multi-whosit? Triggered-what-the? </vt:lpstr>
      <vt:lpstr>Where did we come from?</vt:lpstr>
      <vt:lpstr>Mobile multitasking model</vt:lpstr>
      <vt:lpstr>Background Execution in WP8</vt:lpstr>
      <vt:lpstr>Where are we going?</vt:lpstr>
      <vt:lpstr>Background Execution in WinRT</vt:lpstr>
      <vt:lpstr>Basic Triggers</vt:lpstr>
      <vt:lpstr>DEMO</vt:lpstr>
      <vt:lpstr>What’s new?</vt:lpstr>
      <vt:lpstr>Windows Phone Silverlight 8.1 Apps</vt:lpstr>
      <vt:lpstr>Bluetooth and Sensors</vt:lpstr>
      <vt:lpstr>DEMO</vt:lpstr>
      <vt:lpstr>Geofencing</vt:lpstr>
      <vt:lpstr>Push Triggers</vt:lpstr>
      <vt:lpstr>DEMO</vt:lpstr>
      <vt:lpstr>XAML Rendering in BackgroundTask</vt:lpstr>
      <vt:lpstr>DEMO</vt:lpstr>
      <vt:lpstr>Background Transfer</vt:lpstr>
      <vt:lpstr>DEMO</vt:lpstr>
      <vt:lpstr>What’s different?</vt:lpstr>
      <vt:lpstr>Not available on Windows Phone</vt:lpstr>
      <vt:lpstr>Not available for Windows XAML applications</vt:lpstr>
      <vt:lpstr>Battery Saver and Resource Management</vt:lpstr>
      <vt:lpstr>Battery Saver</vt:lpstr>
      <vt:lpstr>Demo</vt:lpstr>
      <vt:lpstr>Resource constraints </vt:lpstr>
      <vt:lpstr>Wrap up   </vt:lpstr>
      <vt:lpstr>Other Sessions</vt:lpstr>
      <vt:lpstr>Q&amp;A</vt:lpstr>
      <vt:lpstr>PowerPoint Presentation</vt:lpstr>
      <vt:lpstr>PowerPoint Presentation</vt:lpstr>
    </vt:vector>
  </TitlesOfParts>
  <Manager>&lt;Speech writer name goes here&gt;</Manager>
  <Company>MS Events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Multitasking and Triggered Background Tasks for Windows Phone Apps</dc:title>
  <dc:subject>Build 2014</dc:subject>
  <dc:creator>Administrator</dc:creator>
  <cp:keywords>Build 2014</cp:keywords>
  <dc:description>Template: Mitchell Derrey, Silver Fox Productions
Formatting: 
Event Dates: April 2nd - 4th, 2014
Event Location: Moscone Conference Center, San Francisco, CA
Audience Type: Internal</dc:description>
  <cp:lastModifiedBy>Administrator</cp:lastModifiedBy>
  <cp:revision>2</cp:revision>
  <dcterms:created xsi:type="dcterms:W3CDTF">2014-04-02T17:33:57Z</dcterms:created>
  <dcterms:modified xsi:type="dcterms:W3CDTF">2014-04-03T00:44:20Z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0x010100CBE8A0D253ED1A4AAAE93FF9B973EB7E0027C1F5D9CEFE6046B3BCA4D310D11AA7</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28;#Moscone Center|d4f36a2e-dd0d-4424-990f-7c93b4e9f063</vt:lpwstr>
  </property>
  <property fmtid="{D5CDD505-2E9C-101B-9397-08002B2CF9AE}" pid="7" name="Track">
    <vt:lpwstr/>
  </property>
  <property fmtid="{D5CDD505-2E9C-101B-9397-08002B2CF9AE}" pid="8" name="Event Location">
    <vt:lpwstr>6;#San Francisco|84dfcb53-432b-499d-8965-93d483d36b4a</vt:lpwstr>
  </property>
  <property fmtid="{D5CDD505-2E9C-101B-9397-08002B2CF9AE}" pid="9" name="Campaign">
    <vt:lpwstr/>
  </property>
  <property fmtid="{D5CDD505-2E9C-101B-9397-08002B2CF9AE}" pid="10" name="Audience1">
    <vt:lpwstr/>
  </property>
  <property fmtid="{D5CDD505-2E9C-101B-9397-08002B2CF9AE}" pid="11" name="Event Name">
    <vt:lpwstr>27;#BUILD|58542b36-5bf5-46a6-a53f-a41fb7a73785</vt:lpwstr>
  </property>
  <property fmtid="{D5CDD505-2E9C-101B-9397-08002B2CF9AE}" pid="12" name="TaxKeyword">
    <vt:lpwstr>55;#Build 2014|8770012f-d296-48ca-a06e-3861b41b8494</vt:lpwstr>
  </property>
</Properties>
</file>