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 id="2147484234" r:id="rId6"/>
    <p:sldMasterId id="2147484252" r:id="rId7"/>
    <p:sldMasterId id="2147484267" r:id="rId8"/>
  </p:sldMasterIdLst>
  <p:notesMasterIdLst>
    <p:notesMasterId r:id="rId23"/>
  </p:notesMasterIdLst>
  <p:handoutMasterIdLst>
    <p:handoutMasterId r:id="rId24"/>
  </p:handoutMasterIdLst>
  <p:sldIdLst>
    <p:sldId id="283" r:id="rId9"/>
    <p:sldId id="284" r:id="rId10"/>
    <p:sldId id="285" r:id="rId11"/>
    <p:sldId id="286" r:id="rId12"/>
    <p:sldId id="287" r:id="rId13"/>
    <p:sldId id="288" r:id="rId14"/>
    <p:sldId id="289" r:id="rId15"/>
    <p:sldId id="290" r:id="rId16"/>
    <p:sldId id="291" r:id="rId17"/>
    <p:sldId id="292" r:id="rId18"/>
    <p:sldId id="295" r:id="rId19"/>
    <p:sldId id="294" r:id="rId20"/>
    <p:sldId id="293" r:id="rId21"/>
    <p:sldId id="281" r:id="rId2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4 Breakout Template" id="{5CF46F38-2ECC-4583-8D7D-57BEA9520F7C}">
          <p14:sldIdLst>
            <p14:sldId id="283"/>
            <p14:sldId id="284"/>
            <p14:sldId id="285"/>
            <p14:sldId id="286"/>
            <p14:sldId id="287"/>
            <p14:sldId id="288"/>
            <p14:sldId id="289"/>
            <p14:sldId id="290"/>
            <p14:sldId id="291"/>
            <p14:sldId id="292"/>
            <p14:sldId id="295"/>
            <p14:sldId id="294"/>
            <p14:sldId id="293"/>
            <p14:sldId id="28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96" autoAdjust="0"/>
    <p:restoredTop sz="96781" autoAdjust="0"/>
  </p:normalViewPr>
  <p:slideViewPr>
    <p:cSldViewPr snapToObjects="1">
      <p:cViewPr varScale="1">
        <p:scale>
          <a:sx n="127" d="100"/>
          <a:sy n="127" d="100"/>
        </p:scale>
        <p:origin x="636" y="114"/>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4178338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292437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3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3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DC42A6C-DF2D-470A-9573-85500C267793}"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044935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a:buNone/>
            </a:pPr>
            <a:endParaRPr lang="en-US" dirty="0"/>
          </a:p>
        </p:txBody>
      </p:sp>
      <p:sp>
        <p:nvSpPr>
          <p:cNvPr id="4" name="Slide Number Placeholder 3"/>
          <p:cNvSpPr>
            <a:spLocks noGrp="1"/>
          </p:cNvSpPr>
          <p:nvPr>
            <p:ph type="sldNum" sz="quarter" idx="10"/>
          </p:nvPr>
        </p:nvSpPr>
        <p:spPr/>
        <p:txBody>
          <a:bodyPr/>
          <a:lstStyle/>
          <a:p>
            <a:fld id="{76CC9F7B-3FA7-4D6E-9505-11921E0E9CF3}"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435765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537766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013279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CC9F7B-3FA7-4D6E-9505-11921E0E9CF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719544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694210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7798097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54816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6597769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41249750"/>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55865542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88610325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273902792"/>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6125816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1180785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4164077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8701597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6075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23804518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8566698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73251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9" y="1668483"/>
            <a:ext cx="8686801" cy="5029181"/>
          </a:xfrm>
        </p:spPr>
        <p:txBody>
          <a:bodyPr lIns="0" tIns="0" rIns="0" bIns="0">
            <a:noAutofit/>
          </a:bodyPr>
          <a:lstStyle>
            <a:lvl1pPr>
              <a:defRPr sz="3599"/>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3"/>
            <a:ext cx="2743200" cy="5029181"/>
          </a:xfrm>
        </p:spPr>
        <p:txBody>
          <a:bodyPr lIns="0" tIns="0" rIns="0" bIns="0">
            <a:noAutofit/>
          </a:bodyPr>
          <a:lstStyle>
            <a:lvl1pPr algn="l" defTabSz="913991"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3991" rtl="0" eaLnBrk="1" latinLnBrk="0" hangingPunct="1">
              <a:spcBef>
                <a:spcPct val="0"/>
              </a:spcBef>
              <a:buNone/>
              <a:defRPr lang="en-US" sz="1599" kern="1200" dirty="0" smtClean="0">
                <a:gradFill>
                  <a:gsLst>
                    <a:gs pos="0">
                      <a:schemeClr val="tx1"/>
                    </a:gs>
                    <a:gs pos="100000">
                      <a:schemeClr val="tx1"/>
                    </a:gs>
                  </a:gsLst>
                  <a:lin ang="5400000" scaled="0"/>
                </a:gradFill>
                <a:latin typeface="+mn-lt"/>
                <a:ea typeface="+mj-ea"/>
                <a:cs typeface="+mj-cs"/>
              </a:defRPr>
            </a:lvl2pPr>
            <a:lvl3pPr marL="228497" indent="0" algn="l" defTabSz="913991" rtl="0" eaLnBrk="1" latinLnBrk="0" hangingPunct="1">
              <a:spcBef>
                <a:spcPct val="0"/>
              </a:spcBef>
              <a:buNone/>
              <a:defRPr lang="en-US" sz="1599" kern="1200" dirty="0" smtClean="0">
                <a:gradFill>
                  <a:gsLst>
                    <a:gs pos="0">
                      <a:schemeClr val="tx1"/>
                    </a:gs>
                    <a:gs pos="100000">
                      <a:schemeClr val="tx1"/>
                    </a:gs>
                  </a:gsLst>
                  <a:lin ang="5400000" scaled="0"/>
                </a:gradFill>
                <a:latin typeface="+mn-lt"/>
                <a:ea typeface="+mj-ea"/>
                <a:cs typeface="+mj-cs"/>
              </a:defRPr>
            </a:lvl3pPr>
            <a:lvl4pPr marL="456994" indent="0" algn="l" defTabSz="913991" rtl="0" eaLnBrk="1" latinLnBrk="0" hangingPunct="1">
              <a:spcBef>
                <a:spcPct val="0"/>
              </a:spcBef>
              <a:buNone/>
              <a:defRPr lang="en-US" sz="1599" kern="1200" dirty="0" smtClean="0">
                <a:gradFill>
                  <a:gsLst>
                    <a:gs pos="0">
                      <a:schemeClr val="tx1"/>
                    </a:gs>
                    <a:gs pos="100000">
                      <a:schemeClr val="tx1"/>
                    </a:gs>
                  </a:gsLst>
                  <a:lin ang="5400000" scaled="0"/>
                </a:gradFill>
                <a:latin typeface="+mn-lt"/>
                <a:ea typeface="+mj-ea"/>
                <a:cs typeface="+mj-cs"/>
              </a:defRPr>
            </a:lvl4pPr>
            <a:lvl5pPr marL="739444" indent="0" algn="l" defTabSz="913991" rtl="0" eaLnBrk="1" latinLnBrk="0" hangingPunct="1">
              <a:spcBef>
                <a:spcPct val="0"/>
              </a:spcBef>
              <a:buNone/>
              <a:defRPr lang="en-US" sz="1599"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249032464"/>
      </p:ext>
    </p:extLst>
  </p:cSld>
  <p:clrMapOvr>
    <a:masterClrMapping/>
  </p:clrMapOvr>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a:xfrm>
            <a:off x="2560638" y="6483349"/>
            <a:ext cx="2797175" cy="371475"/>
          </a:xfrm>
          <a:prstGeom prst="rect">
            <a:avLst/>
          </a:prstGeom>
        </p:spPr>
        <p:txBody>
          <a:bodyPr/>
          <a:lstStyle/>
          <a:p>
            <a:fld id="{6F87C8DF-A29B-444F-AC30-6D2947C5E82B}" type="datetime1">
              <a:rPr lang="en-US" smtClean="0">
                <a:solidFill>
                  <a:srgbClr val="FFFFFF">
                    <a:tint val="75000"/>
                  </a:srgbClr>
                </a:solidFill>
              </a:rPr>
              <a:pPr/>
              <a:t>4/4/2014</a:t>
            </a:fld>
            <a:endParaRPr lang="en-US">
              <a:solidFill>
                <a:srgbClr val="FFFFFF">
                  <a:tint val="75000"/>
                </a:srgbClr>
              </a:solidFill>
            </a:endParaRPr>
          </a:p>
        </p:txBody>
      </p:sp>
      <p:sp>
        <p:nvSpPr>
          <p:cNvPr id="4" name="Footer Placeholder 3"/>
          <p:cNvSpPr>
            <a:spLocks noGrp="1"/>
          </p:cNvSpPr>
          <p:nvPr>
            <p:ph type="ftr" sz="quarter" idx="11"/>
          </p:nvPr>
        </p:nvSpPr>
        <p:spPr>
          <a:xfrm>
            <a:off x="755651" y="6483350"/>
            <a:ext cx="1804987" cy="371475"/>
          </a:xfrm>
          <a:prstGeom prst="rect">
            <a:avLst/>
          </a:prstGeom>
        </p:spPr>
        <p:txBody>
          <a:bodyPr/>
          <a:lstStyle/>
          <a:p>
            <a:r>
              <a:rPr lang="en-US" smtClean="0">
                <a:solidFill>
                  <a:srgbClr val="FFFFFF">
                    <a:tint val="75000"/>
                  </a:srgbClr>
                </a:solidFill>
              </a:rPr>
              <a:t>Microsoft Confidential</a:t>
            </a:r>
            <a:endParaRPr lang="en-US" dirty="0" smtClean="0">
              <a:solidFill>
                <a:srgbClr val="FFFFFF">
                  <a:tint val="75000"/>
                </a:srgbClr>
              </a:solidFill>
            </a:endParaRPr>
          </a:p>
        </p:txBody>
      </p:sp>
      <p:sp>
        <p:nvSpPr>
          <p:cNvPr id="5" name="Slide Number Placeholder 4"/>
          <p:cNvSpPr>
            <a:spLocks noGrp="1"/>
          </p:cNvSpPr>
          <p:nvPr>
            <p:ph type="sldNum" sz="quarter" idx="12"/>
          </p:nvPr>
        </p:nvSpPr>
        <p:spPr>
          <a:xfrm>
            <a:off x="269875" y="6483350"/>
            <a:ext cx="485776" cy="371475"/>
          </a:xfrm>
          <a:prstGeom prst="rect">
            <a:avLst/>
          </a:prstGeom>
        </p:spPr>
        <p:txBody>
          <a:bodyPr/>
          <a:lstStyle/>
          <a:p>
            <a:fld id="{2775DF8E-1151-4C45-8C93-3AB060627CA9}" type="slidenum">
              <a:rPr lang="en-US" smtClean="0">
                <a:solidFill>
                  <a:srgbClr val="FFFFFF">
                    <a:tint val="75000"/>
                  </a:srgbClr>
                </a:solidFill>
              </a:rPr>
              <a:pPr/>
              <a:t>‹#›</a:t>
            </a:fld>
            <a:endParaRPr lang="en-US">
              <a:solidFill>
                <a:srgbClr val="FFFFFF">
                  <a:tint val="75000"/>
                </a:srgbClr>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37837" y="6484303"/>
            <a:ext cx="1547016" cy="365760"/>
          </a:xfrm>
          <a:prstGeom prst="rect">
            <a:avLst/>
          </a:prstGeom>
        </p:spPr>
      </p:pic>
    </p:spTree>
    <p:extLst>
      <p:ext uri="{BB962C8B-B14F-4D97-AF65-F5344CB8AC3E}">
        <p14:creationId xmlns:p14="http://schemas.microsoft.com/office/powerpoint/2010/main" val="23514954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16059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1"/>
          </p:nvPr>
        </p:nvSpPr>
        <p:spPr>
          <a:xfrm>
            <a:off x="2560638" y="6483349"/>
            <a:ext cx="2797175" cy="371475"/>
          </a:xfrm>
          <a:prstGeom prst="rect">
            <a:avLst/>
          </a:prstGeom>
        </p:spPr>
        <p:txBody>
          <a:bodyPr/>
          <a:lstStyle/>
          <a:p>
            <a:fld id="{DB2B500F-D182-45FE-9614-9C63CFD5D7C7}" type="datetime1">
              <a:rPr lang="en-US" smtClean="0">
                <a:solidFill>
                  <a:srgbClr val="505050">
                    <a:tint val="75000"/>
                  </a:srgbClr>
                </a:solidFill>
              </a:rPr>
              <a:pPr/>
              <a:t>4/4/2014</a:t>
            </a:fld>
            <a:endParaRPr lang="en-US">
              <a:solidFill>
                <a:srgbClr val="505050">
                  <a:tint val="75000"/>
                </a:srgbClr>
              </a:solidFill>
            </a:endParaRPr>
          </a:p>
        </p:txBody>
      </p:sp>
      <p:sp>
        <p:nvSpPr>
          <p:cNvPr id="5" name="Footer Placeholder 4"/>
          <p:cNvSpPr>
            <a:spLocks noGrp="1"/>
          </p:cNvSpPr>
          <p:nvPr>
            <p:ph type="ftr" sz="quarter" idx="12"/>
          </p:nvPr>
        </p:nvSpPr>
        <p:spPr>
          <a:xfrm>
            <a:off x="755651" y="6483350"/>
            <a:ext cx="1804987" cy="371475"/>
          </a:xfrm>
          <a:prstGeom prst="rect">
            <a:avLst/>
          </a:prstGeom>
        </p:spPr>
        <p:txBody>
          <a:bodyPr/>
          <a:lstStyle/>
          <a:p>
            <a:r>
              <a:rPr lang="en-US" smtClean="0">
                <a:solidFill>
                  <a:srgbClr val="505050">
                    <a:tint val="75000"/>
                  </a:srgbClr>
                </a:solidFill>
              </a:rPr>
              <a:t>Microsoft Confidential</a:t>
            </a:r>
            <a:endParaRPr lang="en-US" dirty="0" smtClean="0">
              <a:solidFill>
                <a:srgbClr val="505050">
                  <a:tint val="75000"/>
                </a:srgbClr>
              </a:solidFill>
            </a:endParaRPr>
          </a:p>
        </p:txBody>
      </p:sp>
      <p:sp>
        <p:nvSpPr>
          <p:cNvPr id="7" name="Slide Number Placeholder 6"/>
          <p:cNvSpPr>
            <a:spLocks noGrp="1"/>
          </p:cNvSpPr>
          <p:nvPr>
            <p:ph type="sldNum" sz="quarter" idx="13"/>
          </p:nvPr>
        </p:nvSpPr>
        <p:spPr>
          <a:xfrm>
            <a:off x="269875" y="6483350"/>
            <a:ext cx="485776" cy="371475"/>
          </a:xfrm>
          <a:prstGeom prst="rect">
            <a:avLst/>
          </a:prstGeom>
        </p:spPr>
        <p:txBody>
          <a:bodyPr/>
          <a:lstStyle/>
          <a:p>
            <a:fld id="{2775DF8E-1151-4C45-8C93-3AB060627CA9}" type="slidenum">
              <a:rPr lang="en-US" smtClean="0">
                <a:solidFill>
                  <a:srgbClr val="505050">
                    <a:tint val="75000"/>
                  </a:srgbClr>
                </a:solidFill>
              </a:rPr>
              <a:pPr/>
              <a:t>‹#›</a:t>
            </a:fld>
            <a:endParaRPr lang="en-US">
              <a:solidFill>
                <a:srgbClr val="505050">
                  <a:tint val="75000"/>
                </a:srgbClr>
              </a:solidFill>
            </a:endParaRPr>
          </a:p>
        </p:txBody>
      </p:sp>
      <p:pic>
        <p:nvPicPr>
          <p:cNvPr id="8" name="Picture 7"/>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0637838" y="6489045"/>
            <a:ext cx="1526960" cy="361018"/>
          </a:xfrm>
          <a:prstGeom prst="rect">
            <a:avLst/>
          </a:prstGeom>
        </p:spPr>
      </p:pic>
    </p:spTree>
    <p:extLst>
      <p:ext uri="{BB962C8B-B14F-4D97-AF65-F5344CB8AC3E}">
        <p14:creationId xmlns:p14="http://schemas.microsoft.com/office/powerpoint/2010/main" val="304787277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3606835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1735495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4089236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97689376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19597539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91489319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1182317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388050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158766749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314446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579378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33285789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9020714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12103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9627203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2263054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495533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400687458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37574077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415449396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0418840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2702000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150982818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1350909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662139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44020206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54322541"/>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139760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16059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1"/>
          </p:nvPr>
        </p:nvSpPr>
        <p:spPr>
          <a:xfrm>
            <a:off x="2560638" y="6483349"/>
            <a:ext cx="2797175" cy="371475"/>
          </a:xfrm>
          <a:prstGeom prst="rect">
            <a:avLst/>
          </a:prstGeom>
        </p:spPr>
        <p:txBody>
          <a:bodyPr/>
          <a:lstStyle/>
          <a:p>
            <a:fld id="{DB2B500F-D182-45FE-9614-9C63CFD5D7C7}" type="datetime1">
              <a:rPr lang="en-US" smtClean="0">
                <a:solidFill>
                  <a:srgbClr val="505050">
                    <a:tint val="75000"/>
                  </a:srgbClr>
                </a:solidFill>
              </a:rPr>
              <a:pPr/>
              <a:t>4/4/2014</a:t>
            </a:fld>
            <a:endParaRPr lang="en-US">
              <a:solidFill>
                <a:srgbClr val="505050">
                  <a:tint val="75000"/>
                </a:srgbClr>
              </a:solidFill>
            </a:endParaRPr>
          </a:p>
        </p:txBody>
      </p:sp>
      <p:sp>
        <p:nvSpPr>
          <p:cNvPr id="5" name="Footer Placeholder 4"/>
          <p:cNvSpPr>
            <a:spLocks noGrp="1"/>
          </p:cNvSpPr>
          <p:nvPr>
            <p:ph type="ftr" sz="quarter" idx="12"/>
          </p:nvPr>
        </p:nvSpPr>
        <p:spPr>
          <a:xfrm>
            <a:off x="755651" y="6483350"/>
            <a:ext cx="1804987" cy="371475"/>
          </a:xfrm>
          <a:prstGeom prst="rect">
            <a:avLst/>
          </a:prstGeom>
        </p:spPr>
        <p:txBody>
          <a:bodyPr/>
          <a:lstStyle/>
          <a:p>
            <a:r>
              <a:rPr lang="en-US" smtClean="0">
                <a:solidFill>
                  <a:srgbClr val="505050">
                    <a:tint val="75000"/>
                  </a:srgbClr>
                </a:solidFill>
              </a:rPr>
              <a:t>Microsoft Confidential</a:t>
            </a:r>
            <a:endParaRPr lang="en-US" dirty="0" smtClean="0">
              <a:solidFill>
                <a:srgbClr val="505050">
                  <a:tint val="75000"/>
                </a:srgbClr>
              </a:solidFill>
            </a:endParaRPr>
          </a:p>
        </p:txBody>
      </p:sp>
      <p:sp>
        <p:nvSpPr>
          <p:cNvPr id="7" name="Slide Number Placeholder 6"/>
          <p:cNvSpPr>
            <a:spLocks noGrp="1"/>
          </p:cNvSpPr>
          <p:nvPr>
            <p:ph type="sldNum" sz="quarter" idx="13"/>
          </p:nvPr>
        </p:nvSpPr>
        <p:spPr>
          <a:xfrm>
            <a:off x="269875" y="6483350"/>
            <a:ext cx="485776" cy="371475"/>
          </a:xfrm>
          <a:prstGeom prst="rect">
            <a:avLst/>
          </a:prstGeom>
        </p:spPr>
        <p:txBody>
          <a:bodyPr/>
          <a:lstStyle/>
          <a:p>
            <a:fld id="{2775DF8E-1151-4C45-8C93-3AB060627CA9}" type="slidenum">
              <a:rPr lang="en-US" smtClean="0">
                <a:solidFill>
                  <a:srgbClr val="505050">
                    <a:tint val="75000"/>
                  </a:srgbClr>
                </a:solidFill>
              </a:rPr>
              <a:pPr/>
              <a:t>‹#›</a:t>
            </a:fld>
            <a:endParaRPr lang="en-US">
              <a:solidFill>
                <a:srgbClr val="505050">
                  <a:tint val="75000"/>
                </a:srgbClr>
              </a:solidFill>
            </a:endParaRPr>
          </a:p>
        </p:txBody>
      </p:sp>
      <p:pic>
        <p:nvPicPr>
          <p:cNvPr id="8" name="Picture 7"/>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0637838" y="6489045"/>
            <a:ext cx="1526960" cy="361018"/>
          </a:xfrm>
          <a:prstGeom prst="rect">
            <a:avLst/>
          </a:prstGeom>
        </p:spPr>
      </p:pic>
    </p:spTree>
    <p:extLst>
      <p:ext uri="{BB962C8B-B14F-4D97-AF65-F5344CB8AC3E}">
        <p14:creationId xmlns:p14="http://schemas.microsoft.com/office/powerpoint/2010/main" val="172732745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image" Target="../media/image1.png"/><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6" Type="http://schemas.openxmlformats.org/officeDocument/2006/relationships/image" Target="../media/image1.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theme" Target="../theme/theme4.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image" Target="../media/image1.png"/><Relationship Id="rId2" Type="http://schemas.openxmlformats.org/officeDocument/2006/relationships/slideLayout" Target="../slideLayouts/slideLayout60.xml"/><Relationship Id="rId16" Type="http://schemas.openxmlformats.org/officeDocument/2006/relationships/theme" Target="../theme/theme5.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053970598"/>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 id="2147484249" r:id="rId15"/>
    <p:sldLayoutId id="2147484250" r:id="rId16"/>
    <p:sldLayoutId id="2147484251" r:id="rId1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064566423"/>
      </p:ext>
    </p:extLst>
  </p:cSld>
  <p:clrMap bg1="lt1" tx1="dk1" bg2="lt2" tx2="dk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 id="2147484264" r:id="rId12"/>
    <p:sldLayoutId id="2147484265" r:id="rId13"/>
    <p:sldLayoutId id="2147484266"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626985426"/>
      </p:ext>
    </p:extLst>
  </p:cSld>
  <p:clrMap bg1="lt1" tx1="dk1" bg2="lt2" tx2="dk2" accent1="accent1" accent2="accent2" accent3="accent3" accent4="accent4" accent5="accent5" accent6="accent6" hlink="hlink" folHlink="folHlink"/>
  <p:sldLayoutIdLst>
    <p:sldLayoutId id="2147484268" r:id="rId1"/>
    <p:sldLayoutId id="2147484269" r:id="rId2"/>
    <p:sldLayoutId id="2147484270" r:id="rId3"/>
    <p:sldLayoutId id="2147484271" r:id="rId4"/>
    <p:sldLayoutId id="2147484272" r:id="rId5"/>
    <p:sldLayoutId id="2147484273" r:id="rId6"/>
    <p:sldLayoutId id="2147484274" r:id="rId7"/>
    <p:sldLayoutId id="2147484275" r:id="rId8"/>
    <p:sldLayoutId id="2147484276" r:id="rId9"/>
    <p:sldLayoutId id="2147484277" r:id="rId10"/>
    <p:sldLayoutId id="2147484278" r:id="rId11"/>
    <p:sldLayoutId id="2147484279" r:id="rId12"/>
    <p:sldLayoutId id="2147484280" r:id="rId13"/>
    <p:sldLayoutId id="2147484281" r:id="rId14"/>
    <p:sldLayoutId id="2147484282"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481700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VS projects</a:t>
            </a:r>
            <a:endParaRPr lang="en-US" dirty="0"/>
          </a:p>
        </p:txBody>
      </p:sp>
      <p:sp>
        <p:nvSpPr>
          <p:cNvPr id="4" name="Rounded Rectangle 3"/>
          <p:cNvSpPr/>
          <p:nvPr/>
        </p:nvSpPr>
        <p:spPr bwMode="auto">
          <a:xfrm>
            <a:off x="457579" y="1394165"/>
            <a:ext cx="4297633" cy="2377414"/>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err="1" smtClean="0">
                <a:gradFill>
                  <a:gsLst>
                    <a:gs pos="0">
                      <a:srgbClr val="FFFFFF"/>
                    </a:gs>
                    <a:gs pos="100000">
                      <a:srgbClr val="FFFFFF"/>
                    </a:gs>
                  </a:gsLst>
                  <a:lin ang="5400000" scaled="0"/>
                </a:gradFill>
                <a:ea typeface="Segoe UI" pitchFamily="34" charset="0"/>
                <a:cs typeface="Segoe UI" pitchFamily="34" charset="0"/>
              </a:rPr>
              <a:t>KeepTheKeys</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a</a:t>
            </a:r>
            <a:r>
              <a:rPr lang="en-US" sz="2400" dirty="0" smtClean="0">
                <a:gradFill>
                  <a:gsLst>
                    <a:gs pos="0">
                      <a:srgbClr val="FFFFFF"/>
                    </a:gs>
                    <a:gs pos="100000">
                      <a:srgbClr val="FFFFFF"/>
                    </a:gs>
                  </a:gsLst>
                  <a:lin ang="5400000" scaled="0"/>
                </a:gradFill>
                <a:ea typeface="Segoe UI" pitchFamily="34" charset="0"/>
                <a:cs typeface="Segoe UI" pitchFamily="34" charset="0"/>
              </a:rPr>
              <a:t>pplication</a:t>
            </a:r>
          </a:p>
          <a:p>
            <a:pPr marL="809271" lvl="1" indent="-342900" defTabSz="932472" fontAlgn="base">
              <a:lnSpc>
                <a:spcPct val="90000"/>
              </a:lnSpc>
              <a:spcBef>
                <a:spcPct val="0"/>
              </a:spcBef>
              <a:spcAft>
                <a:spcPct val="0"/>
              </a:spcAft>
              <a:buFont typeface="Arial" panose="020B0604020202020204" pitchFamily="34" charset="0"/>
              <a:buChar char="•"/>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marL="749300" lvl="1" indent="-284163" defTabSz="932472" fontAlgn="base">
              <a:lnSpc>
                <a:spcPct val="90000"/>
              </a:lnSpc>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UI</a:t>
            </a:r>
          </a:p>
          <a:p>
            <a:pPr marL="749300" lvl="1" indent="-284163" defTabSz="932472" fontAlgn="base">
              <a:lnSpc>
                <a:spcPct val="90000"/>
              </a:lnSpc>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Configuration</a:t>
            </a:r>
          </a:p>
          <a:p>
            <a:pPr marL="749300" lvl="1" indent="-284163" defTabSz="932472" fontAlgn="base">
              <a:lnSpc>
                <a:spcPct val="90000"/>
              </a:lnSpc>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Register Triggers</a:t>
            </a:r>
          </a:p>
        </p:txBody>
      </p:sp>
      <p:sp>
        <p:nvSpPr>
          <p:cNvPr id="5" name="Rounded Rectangle 4"/>
          <p:cNvSpPr/>
          <p:nvPr/>
        </p:nvSpPr>
        <p:spPr bwMode="auto">
          <a:xfrm>
            <a:off x="7773081" y="1394165"/>
            <a:ext cx="4206194" cy="236176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err="1" smtClean="0">
                <a:gradFill>
                  <a:gsLst>
                    <a:gs pos="0">
                      <a:srgbClr val="FFFFFF"/>
                    </a:gs>
                    <a:gs pos="100000">
                      <a:srgbClr val="FFFFFF"/>
                    </a:gs>
                  </a:gsLst>
                  <a:lin ang="5400000" scaled="0"/>
                </a:gradFill>
                <a:ea typeface="Segoe UI" pitchFamily="34" charset="0"/>
                <a:cs typeface="Segoe UI" pitchFamily="34" charset="0"/>
              </a:rPr>
              <a:t>KeepTheKeysBackground</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algn="ctr" defTabSz="932472" fontAlgn="base">
              <a:lnSpc>
                <a:spcPct val="90000"/>
              </a:lnSpc>
              <a:spcBef>
                <a:spcPct val="0"/>
              </a:spcBef>
              <a:spcAft>
                <a:spcPct val="0"/>
              </a:spcAft>
            </a:pPr>
            <a:r>
              <a:rPr lang="en-US" sz="2400" dirty="0" err="1" smtClean="0">
                <a:gradFill>
                  <a:gsLst>
                    <a:gs pos="0">
                      <a:srgbClr val="FFFFFF"/>
                    </a:gs>
                    <a:gs pos="100000">
                      <a:srgbClr val="FFFFFF"/>
                    </a:gs>
                  </a:gsLst>
                  <a:lin ang="5400000" scaled="0"/>
                </a:gradFill>
                <a:ea typeface="Segoe UI" pitchFamily="34" charset="0"/>
                <a:cs typeface="Segoe UI" pitchFamily="34" charset="0"/>
              </a:rPr>
              <a:t>WinMD</a:t>
            </a:r>
            <a:r>
              <a:rPr lang="en-US" sz="2400" dirty="0" smtClean="0">
                <a:gradFill>
                  <a:gsLst>
                    <a:gs pos="0">
                      <a:srgbClr val="FFFFFF"/>
                    </a:gs>
                    <a:gs pos="100000">
                      <a:srgbClr val="FFFFFF"/>
                    </a:gs>
                  </a:gsLst>
                  <a:lin ang="5400000" scaled="0"/>
                </a:gradFill>
                <a:ea typeface="Segoe UI" pitchFamily="34" charset="0"/>
                <a:cs typeface="Segoe UI" pitchFamily="34" charset="0"/>
              </a:rPr>
              <a:t> project</a:t>
            </a:r>
          </a:p>
          <a:p>
            <a:pPr marL="809271" lvl="1" indent="-342900" defTabSz="932472" fontAlgn="base">
              <a:lnSpc>
                <a:spcPct val="90000"/>
              </a:lnSpc>
              <a:spcBef>
                <a:spcPct val="0"/>
              </a:spcBef>
              <a:spcAft>
                <a:spcPct val="0"/>
              </a:spcAft>
              <a:buFont typeface="Arial" panose="020B0604020202020204" pitchFamily="34" charset="0"/>
              <a:buChar char="•"/>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marL="571500" indent="-279400" defTabSz="932472" fontAlgn="base">
              <a:lnSpc>
                <a:spcPct val="90000"/>
              </a:lnSpc>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Execute background task</a:t>
            </a:r>
          </a:p>
          <a:p>
            <a:pPr marL="863600" lvl="1" indent="-292100" defTabSz="932472" fontAlgn="base">
              <a:lnSpc>
                <a:spcPct val="90000"/>
              </a:lnSpc>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Configure on connected</a:t>
            </a:r>
          </a:p>
          <a:p>
            <a:pPr marL="863600" lvl="1" indent="-292100" defTabSz="932472" fontAlgn="base">
              <a:lnSpc>
                <a:spcPct val="90000"/>
              </a:lnSpc>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Alert on disconnected</a:t>
            </a:r>
          </a:p>
        </p:txBody>
      </p:sp>
      <p:sp>
        <p:nvSpPr>
          <p:cNvPr id="6" name="Rounded Rectangle 5"/>
          <p:cNvSpPr/>
          <p:nvPr/>
        </p:nvSpPr>
        <p:spPr bwMode="auto">
          <a:xfrm>
            <a:off x="4115330" y="4168110"/>
            <a:ext cx="4297633" cy="225520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err="1" smtClean="0">
                <a:gradFill>
                  <a:gsLst>
                    <a:gs pos="0">
                      <a:srgbClr val="FFFFFF"/>
                    </a:gs>
                    <a:gs pos="100000">
                      <a:srgbClr val="FFFFFF"/>
                    </a:gs>
                  </a:gsLst>
                  <a:lin ang="5400000" scaled="0"/>
                </a:gradFill>
                <a:ea typeface="Segoe UI" pitchFamily="34" charset="0"/>
                <a:cs typeface="Segoe UI" pitchFamily="34" charset="0"/>
              </a:rPr>
              <a:t>KeepTheKeysCommon</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c</a:t>
            </a:r>
            <a:r>
              <a:rPr lang="en-US" sz="2400" dirty="0" smtClean="0">
                <a:gradFill>
                  <a:gsLst>
                    <a:gs pos="0">
                      <a:srgbClr val="FFFFFF"/>
                    </a:gs>
                    <a:gs pos="100000">
                      <a:srgbClr val="FFFFFF"/>
                    </a:gs>
                  </a:gsLst>
                  <a:lin ang="5400000" scaled="0"/>
                </a:gradFill>
                <a:ea typeface="Segoe UI" pitchFamily="34" charset="0"/>
                <a:cs typeface="Segoe UI" pitchFamily="34" charset="0"/>
              </a:rPr>
              <a:t>lass library</a:t>
            </a:r>
          </a:p>
          <a:p>
            <a:pPr marL="809271" lvl="1" indent="-342900" defTabSz="932472" fontAlgn="base">
              <a:lnSpc>
                <a:spcPct val="90000"/>
              </a:lnSpc>
              <a:spcBef>
                <a:spcPct val="0"/>
              </a:spcBef>
              <a:spcAft>
                <a:spcPct val="0"/>
              </a:spcAft>
              <a:buFont typeface="Arial" panose="020B0604020202020204" pitchFamily="34" charset="0"/>
              <a:buChar char="•"/>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marL="809271" lvl="1" indent="-342900" defTabSz="932472" fontAlgn="base">
              <a:lnSpc>
                <a:spcPct val="90000"/>
              </a:lnSpc>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Data model</a:t>
            </a:r>
          </a:p>
        </p:txBody>
      </p:sp>
    </p:spTree>
    <p:extLst>
      <p:ext uri="{BB962C8B-B14F-4D97-AF65-F5344CB8AC3E}">
        <p14:creationId xmlns:p14="http://schemas.microsoft.com/office/powerpoint/2010/main" val="429422098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will learn how to…</a:t>
            </a:r>
            <a:endParaRPr lang="en-US" dirty="0"/>
          </a:p>
        </p:txBody>
      </p:sp>
      <p:sp>
        <p:nvSpPr>
          <p:cNvPr id="3" name="Text Placeholder 2"/>
          <p:cNvSpPr>
            <a:spLocks noGrp="1"/>
          </p:cNvSpPr>
          <p:nvPr>
            <p:ph type="body" sz="quarter" idx="10"/>
          </p:nvPr>
        </p:nvSpPr>
        <p:spPr>
          <a:xfrm>
            <a:off x="426184" y="1516062"/>
            <a:ext cx="10439402" cy="4431983"/>
          </a:xfrm>
        </p:spPr>
        <p:txBody>
          <a:bodyPr/>
          <a:lstStyle/>
          <a:p>
            <a:pPr marL="571500" indent="-571500">
              <a:buFont typeface="Arial" panose="020B0604020202020204" pitchFamily="34" charset="0"/>
              <a:buChar char="•"/>
            </a:pPr>
            <a:r>
              <a:rPr lang="en-US" dirty="0" smtClean="0"/>
              <a:t>Enumerate Bluetooth LE devices</a:t>
            </a:r>
            <a:br>
              <a:rPr lang="en-US" dirty="0" smtClean="0"/>
            </a:br>
            <a:endParaRPr lang="en-US" dirty="0" smtClean="0"/>
          </a:p>
          <a:p>
            <a:pPr marL="571500" indent="-571500">
              <a:buFont typeface="Arial" panose="020B0604020202020204" pitchFamily="34" charset="0"/>
              <a:buChar char="•"/>
            </a:pPr>
            <a:r>
              <a:rPr lang="en-US" dirty="0" smtClean="0"/>
              <a:t>Interact with Bluetooth LE devices</a:t>
            </a:r>
            <a:br>
              <a:rPr lang="en-US" dirty="0" smtClean="0"/>
            </a:br>
            <a:endParaRPr lang="en-US" dirty="0" smtClean="0"/>
          </a:p>
          <a:p>
            <a:pPr marL="571500" indent="-571500">
              <a:buFont typeface="Arial" panose="020B0604020202020204" pitchFamily="34" charset="0"/>
              <a:buChar char="•"/>
            </a:pPr>
            <a:r>
              <a:rPr lang="en-US" dirty="0" smtClean="0"/>
              <a:t>Register background trigger</a:t>
            </a:r>
            <a:br>
              <a:rPr lang="en-US" dirty="0" smtClean="0"/>
            </a:br>
            <a:endParaRPr lang="en-US" dirty="0" smtClean="0"/>
          </a:p>
          <a:p>
            <a:pPr marL="571500" indent="-571500">
              <a:buFont typeface="Arial" panose="020B0604020202020204" pitchFamily="34" charset="0"/>
              <a:buChar char="•"/>
            </a:pPr>
            <a:r>
              <a:rPr lang="en-US" dirty="0" smtClean="0"/>
              <a:t>Write background task</a:t>
            </a:r>
            <a:endParaRPr lang="en-US" dirty="0"/>
          </a:p>
        </p:txBody>
      </p:sp>
      <p:sp>
        <p:nvSpPr>
          <p:cNvPr id="4" name="Text Placeholder 2"/>
          <p:cNvSpPr txBox="1">
            <a:spLocks/>
          </p:cNvSpPr>
          <p:nvPr/>
        </p:nvSpPr>
        <p:spPr>
          <a:xfrm>
            <a:off x="273783" y="1590673"/>
            <a:ext cx="628877" cy="738664"/>
          </a:xfrm>
          <a:prstGeom prst="rect">
            <a:avLst/>
          </a:prstGeom>
          <a:solidFill>
            <a:schemeClr val="bg1"/>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57"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400" kern="1200" spc="0" baseline="0">
                <a:gradFill>
                  <a:gsLst>
                    <a:gs pos="1250">
                      <a:schemeClr val="tx1"/>
                    </a:gs>
                    <a:gs pos="100000">
                      <a:schemeClr val="tx1"/>
                    </a:gs>
                  </a:gsLst>
                  <a:lin ang="5400000" scaled="0"/>
                </a:gradFill>
                <a:latin typeface="+mn-lt"/>
                <a:ea typeface="+mn-ea"/>
                <a:cs typeface="+mn-cs"/>
              </a:defRPr>
            </a:lvl3pPr>
            <a:lvl4pPr marL="457112"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4pPr>
            <a:lvl5pPr marL="685669"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indent="-571500">
              <a:buClr>
                <a:srgbClr val="7FBA00"/>
              </a:buClr>
              <a:buFont typeface="Wingdings" panose="05000000000000000000" pitchFamily="2" charset="2"/>
              <a:buChar char="ü"/>
            </a:pPr>
            <a:r>
              <a:rPr lang="en-US" dirty="0" smtClean="0">
                <a:solidFill>
                  <a:srgbClr val="7FBA00"/>
                </a:solidFill>
              </a:rPr>
              <a:t> </a:t>
            </a:r>
            <a:endParaRPr lang="en-US" dirty="0">
              <a:solidFill>
                <a:srgbClr val="7FBA00"/>
              </a:solidFill>
            </a:endParaRPr>
          </a:p>
        </p:txBody>
      </p:sp>
      <p:sp>
        <p:nvSpPr>
          <p:cNvPr id="5" name="Text Placeholder 2"/>
          <p:cNvSpPr txBox="1">
            <a:spLocks/>
          </p:cNvSpPr>
          <p:nvPr/>
        </p:nvSpPr>
        <p:spPr>
          <a:xfrm>
            <a:off x="273783" y="2793131"/>
            <a:ext cx="628877" cy="738664"/>
          </a:xfrm>
          <a:prstGeom prst="rect">
            <a:avLst/>
          </a:prstGeom>
          <a:solidFill>
            <a:schemeClr val="bg1"/>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57"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400" kern="1200" spc="0" baseline="0">
                <a:gradFill>
                  <a:gsLst>
                    <a:gs pos="1250">
                      <a:schemeClr val="tx1"/>
                    </a:gs>
                    <a:gs pos="100000">
                      <a:schemeClr val="tx1"/>
                    </a:gs>
                  </a:gsLst>
                  <a:lin ang="5400000" scaled="0"/>
                </a:gradFill>
                <a:latin typeface="+mn-lt"/>
                <a:ea typeface="+mn-ea"/>
                <a:cs typeface="+mn-cs"/>
              </a:defRPr>
            </a:lvl3pPr>
            <a:lvl4pPr marL="457112"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4pPr>
            <a:lvl5pPr marL="685669"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indent="-571500">
              <a:buClr>
                <a:srgbClr val="7FBA00"/>
              </a:buClr>
              <a:buFont typeface="Wingdings" panose="05000000000000000000" pitchFamily="2" charset="2"/>
              <a:buChar char="ü"/>
            </a:pPr>
            <a:r>
              <a:rPr lang="en-US" dirty="0" smtClean="0">
                <a:solidFill>
                  <a:srgbClr val="7FBA00"/>
                </a:solidFill>
              </a:rPr>
              <a:t> </a:t>
            </a:r>
            <a:endParaRPr lang="en-US" dirty="0">
              <a:solidFill>
                <a:srgbClr val="7FBA00"/>
              </a:solidFill>
            </a:endParaRPr>
          </a:p>
        </p:txBody>
      </p:sp>
      <p:sp>
        <p:nvSpPr>
          <p:cNvPr id="6" name="Text Placeholder 2"/>
          <p:cNvSpPr txBox="1">
            <a:spLocks/>
          </p:cNvSpPr>
          <p:nvPr/>
        </p:nvSpPr>
        <p:spPr>
          <a:xfrm>
            <a:off x="273783" y="3995589"/>
            <a:ext cx="628877" cy="738664"/>
          </a:xfrm>
          <a:prstGeom prst="rect">
            <a:avLst/>
          </a:prstGeom>
          <a:solidFill>
            <a:schemeClr val="bg1"/>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57"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400" kern="1200" spc="0" baseline="0">
                <a:gradFill>
                  <a:gsLst>
                    <a:gs pos="1250">
                      <a:schemeClr val="tx1"/>
                    </a:gs>
                    <a:gs pos="100000">
                      <a:schemeClr val="tx1"/>
                    </a:gs>
                  </a:gsLst>
                  <a:lin ang="5400000" scaled="0"/>
                </a:gradFill>
                <a:latin typeface="+mn-lt"/>
                <a:ea typeface="+mn-ea"/>
                <a:cs typeface="+mn-cs"/>
              </a:defRPr>
            </a:lvl3pPr>
            <a:lvl4pPr marL="457112"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4pPr>
            <a:lvl5pPr marL="685669"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indent="-571500">
              <a:buClr>
                <a:srgbClr val="7FBA00"/>
              </a:buClr>
              <a:buFont typeface="Wingdings" panose="05000000000000000000" pitchFamily="2" charset="2"/>
              <a:buChar char="ü"/>
            </a:pPr>
            <a:r>
              <a:rPr lang="en-US" dirty="0" smtClean="0">
                <a:solidFill>
                  <a:srgbClr val="7FBA00"/>
                </a:solidFill>
              </a:rPr>
              <a:t> </a:t>
            </a:r>
            <a:endParaRPr lang="en-US" dirty="0">
              <a:solidFill>
                <a:srgbClr val="7FBA00"/>
              </a:solidFill>
            </a:endParaRPr>
          </a:p>
        </p:txBody>
      </p:sp>
      <p:sp>
        <p:nvSpPr>
          <p:cNvPr id="7" name="Text Placeholder 2"/>
          <p:cNvSpPr txBox="1">
            <a:spLocks/>
          </p:cNvSpPr>
          <p:nvPr/>
        </p:nvSpPr>
        <p:spPr>
          <a:xfrm>
            <a:off x="273783" y="5198048"/>
            <a:ext cx="628877" cy="738664"/>
          </a:xfrm>
          <a:prstGeom prst="rect">
            <a:avLst/>
          </a:prstGeom>
          <a:solidFill>
            <a:schemeClr val="bg1"/>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57"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400" kern="1200" spc="0" baseline="0">
                <a:gradFill>
                  <a:gsLst>
                    <a:gs pos="1250">
                      <a:schemeClr val="tx1"/>
                    </a:gs>
                    <a:gs pos="100000">
                      <a:schemeClr val="tx1"/>
                    </a:gs>
                  </a:gsLst>
                  <a:lin ang="5400000" scaled="0"/>
                </a:gradFill>
                <a:latin typeface="+mn-lt"/>
                <a:ea typeface="+mn-ea"/>
                <a:cs typeface="+mn-cs"/>
              </a:defRPr>
            </a:lvl3pPr>
            <a:lvl4pPr marL="457112"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4pPr>
            <a:lvl5pPr marL="685669"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indent="-571500">
              <a:buClr>
                <a:srgbClr val="7FBA00"/>
              </a:buClr>
              <a:buFont typeface="Wingdings" panose="05000000000000000000" pitchFamily="2" charset="2"/>
              <a:buChar char="ü"/>
            </a:pPr>
            <a:r>
              <a:rPr lang="en-US" dirty="0" smtClean="0">
                <a:solidFill>
                  <a:srgbClr val="7FBA00"/>
                </a:solidFill>
              </a:rPr>
              <a:t> </a:t>
            </a:r>
            <a:endParaRPr lang="en-US" dirty="0">
              <a:solidFill>
                <a:srgbClr val="7FBA00"/>
              </a:solidFill>
            </a:endParaRPr>
          </a:p>
        </p:txBody>
      </p:sp>
    </p:spTree>
    <p:extLst>
      <p:ext uri="{BB962C8B-B14F-4D97-AF65-F5344CB8AC3E}">
        <p14:creationId xmlns:p14="http://schemas.microsoft.com/office/powerpoint/2010/main" val="3844904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555093"/>
          </a:xfrm>
        </p:spPr>
        <p:txBody>
          <a:bodyPr/>
          <a:lstStyle/>
          <a:p>
            <a:pPr marL="0" indent="0">
              <a:buNone/>
            </a:pPr>
            <a:r>
              <a:rPr lang="en-US" dirty="0" smtClean="0">
                <a:solidFill>
                  <a:schemeClr val="accent3"/>
                </a:solidFill>
              </a:rPr>
              <a:t>Shawn Henry</a:t>
            </a:r>
            <a:endParaRPr lang="en-US" dirty="0"/>
          </a:p>
          <a:p>
            <a:pPr marL="0" indent="0">
              <a:buNone/>
            </a:pPr>
            <a:r>
              <a:rPr lang="en-US" dirty="0" smtClean="0"/>
              <a:t>2-518: Multitasking </a:t>
            </a:r>
            <a:r>
              <a:rPr lang="en-US" dirty="0"/>
              <a:t>and Event Triggered Background Processing </a:t>
            </a:r>
            <a:endParaRPr lang="en-US" dirty="0" smtClean="0"/>
          </a:p>
          <a:p>
            <a:pPr marL="0" indent="0">
              <a:buNone/>
            </a:pPr>
            <a:endParaRPr lang="en-US" dirty="0" smtClean="0"/>
          </a:p>
          <a:p>
            <a:pPr marL="0" indent="0">
              <a:buNone/>
            </a:pPr>
            <a:r>
              <a:rPr lang="en-US" dirty="0" smtClean="0">
                <a:solidFill>
                  <a:schemeClr val="accent3"/>
                </a:solidFill>
              </a:rPr>
              <a:t>Andrew Whitechapel</a:t>
            </a:r>
            <a:r>
              <a:rPr lang="en-US" dirty="0" smtClean="0"/>
              <a:t> </a:t>
            </a:r>
          </a:p>
          <a:p>
            <a:pPr marL="0" indent="0">
              <a:buNone/>
            </a:pPr>
            <a:r>
              <a:rPr lang="en-US" dirty="0" smtClean="0"/>
              <a:t>3-542</a:t>
            </a:r>
            <a:r>
              <a:rPr lang="en-US" dirty="0"/>
              <a:t>: Managing Resource </a:t>
            </a:r>
            <a:r>
              <a:rPr lang="en-US" dirty="0" smtClean="0"/>
              <a:t>Constraints </a:t>
            </a:r>
            <a:r>
              <a:rPr lang="en-US" dirty="0"/>
              <a:t>on </a:t>
            </a:r>
            <a:r>
              <a:rPr lang="en-US" dirty="0" smtClean="0"/>
              <a:t>Windows Phone</a:t>
            </a:r>
            <a:endParaRPr lang="en-US" dirty="0"/>
          </a:p>
        </p:txBody>
      </p:sp>
      <p:sp>
        <p:nvSpPr>
          <p:cNvPr id="3" name="Title 2"/>
          <p:cNvSpPr>
            <a:spLocks noGrp="1"/>
          </p:cNvSpPr>
          <p:nvPr>
            <p:ph type="title"/>
          </p:nvPr>
        </p:nvSpPr>
        <p:spPr/>
        <p:txBody>
          <a:bodyPr/>
          <a:lstStyle/>
          <a:p>
            <a:r>
              <a:rPr lang="en-US" dirty="0" smtClean="0"/>
              <a:t>Other resources</a:t>
            </a:r>
            <a:endParaRPr lang="en-US" dirty="0"/>
          </a:p>
        </p:txBody>
      </p:sp>
    </p:spTree>
    <p:extLst>
      <p:ext uri="{BB962C8B-B14F-4D97-AF65-F5344CB8AC3E}">
        <p14:creationId xmlns:p14="http://schemas.microsoft.com/office/powerpoint/2010/main" val="332085846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9437" y="2735262"/>
            <a:ext cx="4224528" cy="4224528"/>
          </a:xfrm>
          <a:prstGeom prst="rect">
            <a:avLst/>
          </a:prstGeom>
        </p:spPr>
      </p:pic>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087">
                      <a:srgbClr val="00188F"/>
                    </a:gs>
                    <a:gs pos="100000">
                      <a:srgbClr val="00188F"/>
                    </a:gs>
                  </a:gsLst>
                  <a:lin ang="5400000" scaled="0"/>
                </a:gradFill>
              </a:rPr>
              <a:t>Your Feedback is Important</a:t>
            </a: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rPr>
              <a:t>Fill out an evaluation of this session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and help shape future events. </a:t>
            </a:r>
          </a:p>
          <a:p>
            <a:pPr marL="0" indent="0">
              <a:lnSpc>
                <a:spcPct val="80000"/>
              </a:lnSpc>
              <a:spcBef>
                <a:spcPts val="2200"/>
              </a:spcBef>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latin typeface="Segoe UI"/>
              </a:rPr>
              <a:t>Scan the QR code </a:t>
            </a:r>
            <a:r>
              <a:rPr lang="en-US" sz="3600" dirty="0" smtClean="0">
                <a:gradFill>
                  <a:gsLst>
                    <a:gs pos="5435">
                      <a:srgbClr val="404040"/>
                    </a:gs>
                    <a:gs pos="100000">
                      <a:srgbClr val="404040"/>
                    </a:gs>
                  </a:gsLst>
                  <a:lin ang="5400000" scaled="0"/>
                </a:gradFill>
              </a:rPr>
              <a:t>to evaluate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this session on your mobile device. </a:t>
            </a:r>
          </a:p>
          <a:p>
            <a:pPr marL="0" indent="0">
              <a:spcBef>
                <a:spcPts val="1800"/>
              </a:spcBef>
              <a:buClr>
                <a:srgbClr val="404040"/>
              </a:buClr>
              <a:buFont typeface="Wingdings" panose="05000000000000000000" pitchFamily="2" charset="2"/>
              <a:buNone/>
            </a:pPr>
            <a:r>
              <a:rPr lang="en-US" sz="3200" dirty="0" smtClean="0">
                <a:gradFill>
                  <a:gsLst>
                    <a:gs pos="3261">
                      <a:srgbClr val="00188F"/>
                    </a:gs>
                    <a:gs pos="100000">
                      <a:srgbClr val="00188F"/>
                    </a:gs>
                  </a:gsLst>
                  <a:lin ang="5400000" scaled="0"/>
                </a:gradFill>
                <a:latin typeface="Segoe UI"/>
              </a:rPr>
              <a:t>You’ll also be entered into </a:t>
            </a:r>
            <a:br>
              <a:rPr lang="en-US" sz="3200" dirty="0" smtClean="0">
                <a:gradFill>
                  <a:gsLst>
                    <a:gs pos="3261">
                      <a:srgbClr val="00188F"/>
                    </a:gs>
                    <a:gs pos="100000">
                      <a:srgbClr val="00188F"/>
                    </a:gs>
                  </a:gsLst>
                  <a:lin ang="5400000" scaled="0"/>
                </a:gradFill>
                <a:latin typeface="Segoe UI"/>
              </a:rPr>
            </a:br>
            <a:r>
              <a:rPr lang="en-US" sz="3200" dirty="0" smtClean="0">
                <a:gradFill>
                  <a:gsLst>
                    <a:gs pos="3261">
                      <a:srgbClr val="00188F"/>
                    </a:gs>
                    <a:gs pos="100000">
                      <a:srgbClr val="00188F"/>
                    </a:gs>
                  </a:gsLst>
                  <a:lin ang="5400000" scaled="0"/>
                </a:gradFill>
                <a:latin typeface="Segoe UI"/>
              </a:rPr>
              <a:t>a daily prize drawing!</a:t>
            </a:r>
            <a:endParaRPr lang="en-US" sz="3200" dirty="0">
              <a:gradFill>
                <a:gsLst>
                  <a:gs pos="3261">
                    <a:srgbClr val="00188F"/>
                  </a:gs>
                  <a:gs pos="100000">
                    <a:srgbClr val="00188F"/>
                  </a:gs>
                </a:gsLst>
                <a:lin ang="5400000" scaled="0"/>
              </a:gradFill>
              <a:latin typeface="Segoe UI"/>
            </a:endParaRPr>
          </a:p>
        </p:txBody>
      </p:sp>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289672860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 </a:t>
            </a:r>
            <a:r>
              <a:rPr lang="en-US" sz="700" dirty="0" smtClean="0">
                <a:gradFill>
                  <a:gsLst>
                    <a:gs pos="0">
                      <a:schemeClr val="tx1">
                        <a:lumMod val="75000"/>
                        <a:lumOff val="25000"/>
                      </a:schemeClr>
                    </a:gs>
                    <a:gs pos="100000">
                      <a:schemeClr val="tx1">
                        <a:lumMod val="75000"/>
                        <a:lumOff val="25000"/>
                      </a:schemeClr>
                    </a:gs>
                  </a:gsLst>
                  <a:lin ang="5400000" scaled="0"/>
                </a:gradFill>
                <a:cs typeface="Segoe UI" pitchFamily="34" charset="0"/>
              </a:rPr>
              <a:t>2014 </a:t>
            </a:r>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122233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2"/>
          </p:nvPr>
        </p:nvSpPr>
        <p:spPr/>
        <p:txBody>
          <a:bodyPr/>
          <a:lstStyle/>
          <a:p>
            <a:r>
              <a:rPr lang="en-US" dirty="0" smtClean="0"/>
              <a:t>Vijay </a:t>
            </a:r>
            <a:r>
              <a:rPr lang="en-US" dirty="0" err="1" smtClean="0"/>
              <a:t>Sarad</a:t>
            </a:r>
            <a:r>
              <a:rPr lang="en-US" dirty="0" smtClean="0"/>
              <a:t>			Jim Lyon</a:t>
            </a:r>
          </a:p>
          <a:p>
            <a:r>
              <a:rPr lang="en-US" dirty="0" smtClean="0"/>
              <a:t>Principal Program Manager	Principal Software Developer</a:t>
            </a:r>
          </a:p>
          <a:p>
            <a:endParaRPr lang="en-US" dirty="0" smtClean="0"/>
          </a:p>
          <a:p>
            <a:r>
              <a:rPr lang="en-US" dirty="0" smtClean="0"/>
              <a:t>Operating Systems Group</a:t>
            </a:r>
            <a:endParaRPr lang="en-US" dirty="0"/>
          </a:p>
        </p:txBody>
      </p:sp>
      <p:sp>
        <p:nvSpPr>
          <p:cNvPr id="2" name="Title 1"/>
          <p:cNvSpPr>
            <a:spLocks noGrp="1"/>
          </p:cNvSpPr>
          <p:nvPr>
            <p:ph type="title"/>
          </p:nvPr>
        </p:nvSpPr>
        <p:spPr/>
        <p:txBody>
          <a:bodyPr/>
          <a:lstStyle/>
          <a:p>
            <a:r>
              <a:rPr lang="en-US" smtClean="0"/>
              <a:t>Building great Bluetooth LE apps for Windows Phone</a:t>
            </a:r>
            <a:endParaRPr lang="en-US" dirty="0"/>
          </a:p>
        </p:txBody>
      </p:sp>
      <p:sp>
        <p:nvSpPr>
          <p:cNvPr id="4" name="Text Placeholder 3"/>
          <p:cNvSpPr>
            <a:spLocks noGrp="1"/>
          </p:cNvSpPr>
          <p:nvPr>
            <p:ph type="body" sz="quarter" idx="13"/>
          </p:nvPr>
        </p:nvSpPr>
        <p:spPr/>
        <p:txBody>
          <a:bodyPr/>
          <a:lstStyle/>
          <a:p>
            <a:r>
              <a:rPr lang="en-US" dirty="0" smtClean="0"/>
              <a:t>2-519</a:t>
            </a:r>
            <a:endParaRPr lang="en-US" dirty="0"/>
          </a:p>
        </p:txBody>
      </p:sp>
    </p:spTree>
    <p:extLst>
      <p:ext uri="{BB962C8B-B14F-4D97-AF65-F5344CB8AC3E}">
        <p14:creationId xmlns:p14="http://schemas.microsoft.com/office/powerpoint/2010/main" val="3608462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a:stretch>
            <a:fillRect/>
          </a:stretch>
        </p:blipFill>
        <p:spPr>
          <a:xfrm>
            <a:off x="3551237" y="4868862"/>
            <a:ext cx="2521167" cy="1487115"/>
          </a:xfrm>
          <a:prstGeom prst="rect">
            <a:avLst/>
          </a:prstGeom>
        </p:spPr>
      </p:pic>
      <p:sp>
        <p:nvSpPr>
          <p:cNvPr id="14" name="Oval 13"/>
          <p:cNvSpPr/>
          <p:nvPr/>
        </p:nvSpPr>
        <p:spPr bwMode="auto">
          <a:xfrm>
            <a:off x="2228909" y="3624036"/>
            <a:ext cx="3071698" cy="1342205"/>
          </a:xfrm>
          <a:prstGeom prst="ellipse">
            <a:avLst/>
          </a:prstGeom>
          <a:noFill/>
          <a:ln w="38100">
            <a:solidFill>
              <a:schemeClr val="accent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2448" dirty="0">
                <a:solidFill>
                  <a:srgbClr val="404040">
                    <a:lumMod val="75000"/>
                  </a:srgbClr>
                </a:solidFill>
                <a:ea typeface="Segoe UI" pitchFamily="34" charset="0"/>
                <a:cs typeface="Segoe UI" pitchFamily="34" charset="0"/>
              </a:rPr>
              <a:t>Win RT API</a:t>
            </a:r>
          </a:p>
        </p:txBody>
      </p:sp>
      <p:sp>
        <p:nvSpPr>
          <p:cNvPr id="3" name="Content Placeholder 2"/>
          <p:cNvSpPr>
            <a:spLocks noGrp="1"/>
          </p:cNvSpPr>
          <p:nvPr>
            <p:ph idx="10"/>
          </p:nvPr>
        </p:nvSpPr>
        <p:spPr>
          <a:xfrm>
            <a:off x="274638" y="1212850"/>
            <a:ext cx="11887200" cy="738664"/>
          </a:xfrm>
        </p:spPr>
        <p:txBody>
          <a:bodyPr/>
          <a:lstStyle/>
          <a:p>
            <a:pPr marL="0" indent="0">
              <a:buNone/>
            </a:pPr>
            <a:r>
              <a:rPr lang="en-US" dirty="0" smtClean="0"/>
              <a:t>One set of APIs that connect to a smart world</a:t>
            </a:r>
            <a:endParaRPr lang="en-US" dirty="0"/>
          </a:p>
        </p:txBody>
      </p:sp>
      <p:sp>
        <p:nvSpPr>
          <p:cNvPr id="2" name="Title 1"/>
          <p:cNvSpPr>
            <a:spLocks noGrp="1"/>
          </p:cNvSpPr>
          <p:nvPr>
            <p:ph type="title"/>
          </p:nvPr>
        </p:nvSpPr>
        <p:spPr/>
        <p:txBody>
          <a:bodyPr/>
          <a:lstStyle/>
          <a:p>
            <a:r>
              <a:rPr lang="en-US" smtClean="0"/>
              <a:t>Vision</a:t>
            </a:r>
            <a:endParaRPr lang="en-US" dirty="0"/>
          </a:p>
        </p:txBody>
      </p:sp>
      <p:sp>
        <p:nvSpPr>
          <p:cNvPr id="7" name="Oval 6"/>
          <p:cNvSpPr/>
          <p:nvPr/>
        </p:nvSpPr>
        <p:spPr bwMode="auto">
          <a:xfrm>
            <a:off x="2636878" y="4259262"/>
            <a:ext cx="2255760" cy="624341"/>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Bluetooth Stack</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5232" y="2345461"/>
            <a:ext cx="1668205" cy="122800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6700" y="3751853"/>
            <a:ext cx="1739737" cy="1040809"/>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6832" y="2144997"/>
            <a:ext cx="2059942" cy="1204419"/>
          </a:xfrm>
          <a:prstGeom prst="rect">
            <a:avLst/>
          </a:prstGeom>
        </p:spPr>
      </p:pic>
      <p:pic>
        <p:nvPicPr>
          <p:cNvPr id="22" name="Picture 21"/>
          <p:cNvPicPr>
            <a:picLocks noChangeAspect="1"/>
          </p:cNvPicPr>
          <p:nvPr/>
        </p:nvPicPr>
        <p:blipFill>
          <a:blip r:embed="rId7"/>
          <a:stretch>
            <a:fillRect/>
          </a:stretch>
        </p:blipFill>
        <p:spPr>
          <a:xfrm>
            <a:off x="925176" y="3397823"/>
            <a:ext cx="997368" cy="1547239"/>
          </a:xfrm>
          <a:prstGeom prst="rect">
            <a:avLst/>
          </a:prstGeom>
        </p:spPr>
      </p:pic>
      <p:pic>
        <p:nvPicPr>
          <p:cNvPr id="23" name="Picture 22"/>
          <p:cNvPicPr>
            <a:picLocks noChangeAspect="1"/>
          </p:cNvPicPr>
          <p:nvPr/>
        </p:nvPicPr>
        <p:blipFill>
          <a:blip r:embed="rId8"/>
          <a:stretch>
            <a:fillRect/>
          </a:stretch>
        </p:blipFill>
        <p:spPr>
          <a:xfrm>
            <a:off x="2125100" y="4921823"/>
            <a:ext cx="816537" cy="1547239"/>
          </a:xfrm>
          <a:prstGeom prst="rect">
            <a:avLst/>
          </a:prstGeom>
        </p:spPr>
      </p:pic>
      <p:sp>
        <p:nvSpPr>
          <p:cNvPr id="4" name="Right Arrow 3"/>
          <p:cNvSpPr/>
          <p:nvPr/>
        </p:nvSpPr>
        <p:spPr bwMode="auto">
          <a:xfrm>
            <a:off x="7208837" y="3859208"/>
            <a:ext cx="1143867" cy="803063"/>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830918" y="2029165"/>
            <a:ext cx="2484182" cy="59183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Sport &amp; Fitness</a:t>
            </a:r>
          </a:p>
        </p:txBody>
      </p:sp>
      <p:sp>
        <p:nvSpPr>
          <p:cNvPr id="19" name="Rectangle 18"/>
          <p:cNvSpPr/>
          <p:nvPr/>
        </p:nvSpPr>
        <p:spPr bwMode="auto">
          <a:xfrm>
            <a:off x="8830918" y="2751163"/>
            <a:ext cx="2484182" cy="59183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Smart Home</a:t>
            </a:r>
          </a:p>
        </p:txBody>
      </p:sp>
      <p:sp>
        <p:nvSpPr>
          <p:cNvPr id="21" name="Rectangle 20"/>
          <p:cNvSpPr/>
          <p:nvPr/>
        </p:nvSpPr>
        <p:spPr bwMode="auto">
          <a:xfrm>
            <a:off x="8830918" y="4195159"/>
            <a:ext cx="2484182" cy="59183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Connected Car</a:t>
            </a:r>
          </a:p>
        </p:txBody>
      </p:sp>
      <p:sp>
        <p:nvSpPr>
          <p:cNvPr id="24" name="Rectangle 23"/>
          <p:cNvSpPr/>
          <p:nvPr/>
        </p:nvSpPr>
        <p:spPr bwMode="auto">
          <a:xfrm>
            <a:off x="8830918" y="3473161"/>
            <a:ext cx="2484182" cy="59183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Wearables</a:t>
            </a:r>
          </a:p>
        </p:txBody>
      </p:sp>
      <p:sp>
        <p:nvSpPr>
          <p:cNvPr id="17" name="Rectangle 16"/>
          <p:cNvSpPr/>
          <p:nvPr/>
        </p:nvSpPr>
        <p:spPr bwMode="auto">
          <a:xfrm>
            <a:off x="8830918" y="5831474"/>
            <a:ext cx="2484182" cy="59183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M</a:t>
            </a:r>
            <a:r>
              <a:rPr lang="en-US" sz="2400" dirty="0" smtClean="0">
                <a:gradFill>
                  <a:gsLst>
                    <a:gs pos="0">
                      <a:srgbClr val="FFFFFF"/>
                    </a:gs>
                    <a:gs pos="100000">
                      <a:srgbClr val="FFFFFF"/>
                    </a:gs>
                  </a:gsLst>
                  <a:lin ang="5400000" scaled="0"/>
                </a:gradFill>
                <a:ea typeface="Segoe UI" pitchFamily="34" charset="0"/>
                <a:cs typeface="Segoe UI" pitchFamily="34" charset="0"/>
              </a:rPr>
              <a:t>any more</a:t>
            </a:r>
          </a:p>
        </p:txBody>
      </p:sp>
      <p:sp>
        <p:nvSpPr>
          <p:cNvPr id="6" name="TextBox 5"/>
          <p:cNvSpPr txBox="1"/>
          <p:nvPr/>
        </p:nvSpPr>
        <p:spPr>
          <a:xfrm>
            <a:off x="9693058" y="4894013"/>
            <a:ext cx="978729" cy="810030"/>
          </a:xfrm>
          <a:prstGeom prst="rect">
            <a:avLst/>
          </a:prstGeom>
          <a:noFill/>
        </p:spPr>
        <p:txBody>
          <a:bodyPr vert="vert" wrap="none" lIns="182880" tIns="146304" rIns="182880" bIns="146304" rtlCol="0" anchor="ctr" anchorCtr="0">
            <a:spAutoFit/>
          </a:bodyPr>
          <a:lstStyle/>
          <a:p>
            <a:pPr algn="ctr">
              <a:lnSpc>
                <a:spcPct val="90000"/>
              </a:lnSpc>
              <a:spcAft>
                <a:spcPts val="600"/>
              </a:spcAft>
            </a:pPr>
            <a:r>
              <a:rPr lang="en-US" sz="4400" b="1" dirty="0" smtClean="0">
                <a:gradFill>
                  <a:gsLst>
                    <a:gs pos="2917">
                      <a:srgbClr val="404040"/>
                    </a:gs>
                    <a:gs pos="30000">
                      <a:srgbClr val="404040"/>
                    </a:gs>
                  </a:gsLst>
                  <a:lin ang="5400000" scaled="0"/>
                </a:gradFill>
              </a:rPr>
              <a:t>…</a:t>
            </a:r>
          </a:p>
        </p:txBody>
      </p:sp>
    </p:spTree>
    <p:extLst>
      <p:ext uri="{BB962C8B-B14F-4D97-AF65-F5344CB8AC3E}">
        <p14:creationId xmlns:p14="http://schemas.microsoft.com/office/powerpoint/2010/main" val="213391554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438686"/>
          </a:xfrm>
        </p:spPr>
        <p:txBody>
          <a:bodyPr/>
          <a:lstStyle/>
          <a:p>
            <a:pPr marL="0" indent="0">
              <a:buNone/>
            </a:pPr>
            <a:r>
              <a:rPr lang="en-US" dirty="0" smtClean="0"/>
              <a:t/>
            </a:r>
            <a:br>
              <a:rPr lang="en-US" dirty="0" smtClean="0"/>
            </a:br>
            <a:r>
              <a:rPr lang="en-US" dirty="0" smtClean="0"/>
              <a:t>New opportunities to use tried and trusted APIs.</a:t>
            </a:r>
          </a:p>
          <a:p>
            <a:pPr marL="0" indent="0">
              <a:buNone/>
            </a:pPr>
            <a:endParaRPr lang="en-US" dirty="0"/>
          </a:p>
          <a:p>
            <a:pPr marL="0" indent="0">
              <a:buNone/>
            </a:pPr>
            <a:r>
              <a:rPr lang="en-US" dirty="0" smtClean="0"/>
              <a:t>Use </a:t>
            </a:r>
            <a:r>
              <a:rPr lang="en-US" dirty="0"/>
              <a:t>your own protocols</a:t>
            </a:r>
            <a:r>
              <a:rPr lang="en-US" dirty="0" smtClean="0"/>
              <a:t>. </a:t>
            </a:r>
          </a:p>
          <a:p>
            <a:pPr marL="0" indent="0">
              <a:buNone/>
            </a:pPr>
            <a:endParaRPr lang="en-US" dirty="0" smtClean="0"/>
          </a:p>
          <a:p>
            <a:pPr marL="0" indent="0">
              <a:buNone/>
            </a:pPr>
            <a:r>
              <a:rPr lang="en-US" dirty="0" smtClean="0"/>
              <a:t>Existing patterns for Windows devices.</a:t>
            </a:r>
          </a:p>
          <a:p>
            <a:pPr marL="0" indent="0">
              <a:buNone/>
            </a:pPr>
            <a:endParaRPr lang="en-US" dirty="0" smtClean="0"/>
          </a:p>
          <a:p>
            <a:pPr marL="0" indent="0">
              <a:buNone/>
            </a:pPr>
            <a:r>
              <a:rPr lang="en-US" dirty="0" smtClean="0"/>
              <a:t>APIs accessible via Silverlight 8.1 and </a:t>
            </a:r>
            <a:r>
              <a:rPr lang="en-US" dirty="0" err="1" smtClean="0"/>
              <a:t>WinRT</a:t>
            </a:r>
            <a:r>
              <a:rPr lang="en-US" dirty="0" smtClean="0"/>
              <a:t>.</a:t>
            </a:r>
          </a:p>
          <a:p>
            <a:pPr marL="342900" lvl="1" indent="0">
              <a:buNone/>
            </a:pPr>
            <a:endParaRPr lang="en-US" dirty="0" smtClean="0"/>
          </a:p>
          <a:p>
            <a:pPr marL="0" indent="0">
              <a:buNone/>
            </a:pPr>
            <a:endParaRPr lang="en-US" dirty="0"/>
          </a:p>
        </p:txBody>
      </p:sp>
      <p:sp>
        <p:nvSpPr>
          <p:cNvPr id="3" name="Title 2"/>
          <p:cNvSpPr>
            <a:spLocks noGrp="1"/>
          </p:cNvSpPr>
          <p:nvPr>
            <p:ph type="title"/>
          </p:nvPr>
        </p:nvSpPr>
        <p:spPr/>
        <p:txBody>
          <a:bodyPr/>
          <a:lstStyle/>
          <a:p>
            <a:r>
              <a:rPr lang="en-US" dirty="0" smtClean="0"/>
              <a:t>Converge, innovate, extend</a:t>
            </a:r>
            <a:endParaRPr lang="en-US" dirty="0"/>
          </a:p>
        </p:txBody>
      </p:sp>
    </p:spTree>
    <p:extLst>
      <p:ext uri="{BB962C8B-B14F-4D97-AF65-F5344CB8AC3E}">
        <p14:creationId xmlns:p14="http://schemas.microsoft.com/office/powerpoint/2010/main" val="412595578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11887200" cy="5109091"/>
          </a:xfrm>
        </p:spPr>
        <p:txBody>
          <a:bodyPr/>
          <a:lstStyle/>
          <a:p>
            <a:pPr marL="0" indent="0">
              <a:buNone/>
            </a:pPr>
            <a:r>
              <a:rPr lang="en-US" dirty="0" smtClean="0"/>
              <a:t/>
            </a:r>
            <a:br>
              <a:rPr lang="en-US" dirty="0" smtClean="0"/>
            </a:br>
            <a:r>
              <a:rPr lang="en-US" dirty="0" smtClean="0"/>
              <a:t>App’s Background Task runs when app not in focus.</a:t>
            </a:r>
          </a:p>
          <a:p>
            <a:pPr marL="0" indent="0">
              <a:buNone/>
            </a:pPr>
            <a:endParaRPr lang="en-US" dirty="0" smtClean="0"/>
          </a:p>
          <a:p>
            <a:pPr marL="0" indent="0">
              <a:buNone/>
            </a:pPr>
            <a:r>
              <a:rPr lang="en-US" dirty="0" smtClean="0"/>
              <a:t>Triggers allow app’s </a:t>
            </a:r>
            <a:r>
              <a:rPr lang="en-US" dirty="0"/>
              <a:t>B</a:t>
            </a:r>
            <a:r>
              <a:rPr lang="en-US" dirty="0" smtClean="0"/>
              <a:t>ackground Task to be launched when a Bluetooth event occurs.</a:t>
            </a:r>
          </a:p>
          <a:p>
            <a:pPr marL="0" indent="0">
              <a:buNone/>
            </a:pPr>
            <a:endParaRPr lang="en-US" dirty="0" smtClean="0"/>
          </a:p>
          <a:p>
            <a:pPr marL="0" indent="0">
              <a:buNone/>
            </a:pPr>
            <a:r>
              <a:rPr lang="en-US" dirty="0" smtClean="0"/>
              <a:t>Note: request background capabilities in App Manifest.</a:t>
            </a:r>
          </a:p>
        </p:txBody>
      </p:sp>
      <p:sp>
        <p:nvSpPr>
          <p:cNvPr id="6" name="Title 5"/>
          <p:cNvSpPr>
            <a:spLocks noGrp="1"/>
          </p:cNvSpPr>
          <p:nvPr>
            <p:ph type="title"/>
          </p:nvPr>
        </p:nvSpPr>
        <p:spPr/>
        <p:txBody>
          <a:bodyPr/>
          <a:lstStyle/>
          <a:p>
            <a:r>
              <a:rPr lang="en-US" dirty="0" smtClean="0"/>
              <a:t>New features: Background Tasks and Triggers</a:t>
            </a:r>
            <a:endParaRPr lang="en-US" dirty="0"/>
          </a:p>
        </p:txBody>
      </p:sp>
      <p:sp>
        <p:nvSpPr>
          <p:cNvPr id="3" name="Date Placeholder 2"/>
          <p:cNvSpPr>
            <a:spLocks noGrp="1"/>
          </p:cNvSpPr>
          <p:nvPr>
            <p:ph type="dt" sz="half" idx="4294967295"/>
          </p:nvPr>
        </p:nvSpPr>
        <p:spPr>
          <a:xfrm>
            <a:off x="0" y="6483350"/>
            <a:ext cx="2795588" cy="371475"/>
          </a:xfrm>
          <a:prstGeom prst="rect">
            <a:avLst/>
          </a:prstGeom>
        </p:spPr>
        <p:txBody>
          <a:bodyPr/>
          <a:lstStyle/>
          <a:p>
            <a:fld id="{6F87C8DF-A29B-444F-AC30-6D2947C5E82B}" type="datetime1">
              <a:rPr lang="en-US" smtClean="0">
                <a:solidFill>
                  <a:srgbClr val="FFFFFF">
                    <a:tint val="75000"/>
                  </a:srgbClr>
                </a:solidFill>
              </a:rPr>
              <a:pPr/>
              <a:t>4/4/2014</a:t>
            </a:fld>
            <a:endParaRPr lang="en-US">
              <a:solidFill>
                <a:srgbClr val="FFFFFF">
                  <a:tint val="75000"/>
                </a:srgbClr>
              </a:solidFill>
            </a:endParaRPr>
          </a:p>
        </p:txBody>
      </p:sp>
      <p:sp>
        <p:nvSpPr>
          <p:cNvPr id="4" name="Footer Placeholder 3"/>
          <p:cNvSpPr>
            <a:spLocks noGrp="1"/>
          </p:cNvSpPr>
          <p:nvPr>
            <p:ph type="ftr" sz="quarter" idx="4294967295"/>
          </p:nvPr>
        </p:nvSpPr>
        <p:spPr>
          <a:xfrm>
            <a:off x="0" y="6513513"/>
            <a:ext cx="1804988" cy="371475"/>
          </a:xfrm>
          <a:prstGeom prst="rect">
            <a:avLst/>
          </a:prstGeom>
        </p:spPr>
        <p:txBody>
          <a:bodyPr/>
          <a:lstStyle/>
          <a:p>
            <a:r>
              <a:rPr lang="en-US" dirty="0" smtClean="0">
                <a:solidFill>
                  <a:srgbClr val="FFFFFF">
                    <a:tint val="75000"/>
                  </a:srgbClr>
                </a:solidFill>
              </a:rPr>
              <a:t>Microsoft Confidential</a:t>
            </a:r>
          </a:p>
        </p:txBody>
      </p:sp>
      <p:sp>
        <p:nvSpPr>
          <p:cNvPr id="5" name="Slide Number Placeholder 4"/>
          <p:cNvSpPr>
            <a:spLocks noGrp="1"/>
          </p:cNvSpPr>
          <p:nvPr>
            <p:ph type="sldNum" sz="quarter" idx="4294967295"/>
          </p:nvPr>
        </p:nvSpPr>
        <p:spPr>
          <a:xfrm>
            <a:off x="0" y="6483350"/>
            <a:ext cx="485775" cy="371475"/>
          </a:xfrm>
          <a:prstGeom prst="rect">
            <a:avLst/>
          </a:prstGeom>
        </p:spPr>
        <p:txBody>
          <a:bodyPr/>
          <a:lstStyle/>
          <a:p>
            <a:fld id="{2775DF8E-1151-4C45-8C93-3AB060627CA9}" type="slidenum">
              <a:rPr lang="en-US" smtClean="0">
                <a:solidFill>
                  <a:srgbClr val="FFFFFF">
                    <a:tint val="75000"/>
                  </a:srgbClr>
                </a:solidFill>
              </a:rPr>
              <a:pPr/>
              <a:t>5</a:t>
            </a:fld>
            <a:endParaRPr lang="en-US">
              <a:solidFill>
                <a:srgbClr val="FFFFFF">
                  <a:tint val="75000"/>
                </a:srgbClr>
              </a:solidFill>
            </a:endParaRPr>
          </a:p>
        </p:txBody>
      </p:sp>
    </p:spTree>
    <p:extLst>
      <p:ext uri="{BB962C8B-B14F-4D97-AF65-F5344CB8AC3E}">
        <p14:creationId xmlns:p14="http://schemas.microsoft.com/office/powerpoint/2010/main" val="360426160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121402"/>
          </a:xfrm>
        </p:spPr>
        <p:txBody>
          <a:bodyPr/>
          <a:lstStyle/>
          <a:p>
            <a:pPr marL="0" indent="0">
              <a:buNone/>
            </a:pPr>
            <a:r>
              <a:rPr lang="en-US" dirty="0" smtClean="0"/>
              <a:t/>
            </a:r>
            <a:br>
              <a:rPr lang="en-US" dirty="0" smtClean="0"/>
            </a:br>
            <a:r>
              <a:rPr lang="en-US" dirty="0" smtClean="0"/>
              <a:t>Windows Phones will ship with a broad range of </a:t>
            </a:r>
            <a:br>
              <a:rPr lang="en-US" dirty="0" smtClean="0"/>
            </a:br>
            <a:r>
              <a:rPr lang="en-US" dirty="0" smtClean="0"/>
              <a:t>HW configurations.</a:t>
            </a:r>
          </a:p>
          <a:p>
            <a:pPr marL="0" indent="0">
              <a:buNone/>
            </a:pPr>
            <a:endParaRPr lang="en-US" sz="2400" dirty="0" smtClean="0"/>
          </a:p>
          <a:p>
            <a:pPr marL="0" indent="0">
              <a:buNone/>
            </a:pPr>
            <a:r>
              <a:rPr lang="en-US" dirty="0" smtClean="0"/>
              <a:t>Background tasks will be pre-empted if resources </a:t>
            </a:r>
            <a:br>
              <a:rPr lang="en-US" dirty="0" smtClean="0"/>
            </a:br>
            <a:r>
              <a:rPr lang="en-US" dirty="0" smtClean="0"/>
              <a:t>are needed elsewhere.</a:t>
            </a:r>
          </a:p>
          <a:p>
            <a:pPr marL="0" indent="0">
              <a:buNone/>
            </a:pPr>
            <a:endParaRPr lang="en-US" sz="2400" dirty="0"/>
          </a:p>
          <a:p>
            <a:pPr marL="0" indent="0">
              <a:buNone/>
            </a:pPr>
            <a:r>
              <a:rPr lang="en-US" b="1" dirty="0" smtClean="0">
                <a:gradFill>
                  <a:gsLst>
                    <a:gs pos="0">
                      <a:schemeClr val="tx1"/>
                    </a:gs>
                    <a:gs pos="100000">
                      <a:schemeClr val="tx1"/>
                    </a:gs>
                  </a:gsLst>
                  <a:lin ang="5400000" scaled="1"/>
                </a:gradFill>
              </a:rPr>
              <a:t>LE is disabled on Nokia phones </a:t>
            </a:r>
            <a:r>
              <a:rPr lang="en-US" b="1" u="sng" dirty="0" smtClean="0">
                <a:gradFill>
                  <a:gsLst>
                    <a:gs pos="0">
                      <a:schemeClr val="accent3"/>
                    </a:gs>
                    <a:gs pos="100000">
                      <a:schemeClr val="accent3"/>
                    </a:gs>
                  </a:gsLst>
                  <a:lin ang="5400000" scaled="1"/>
                </a:gradFill>
              </a:rPr>
              <a:t>for developer </a:t>
            </a:r>
            <a:r>
              <a:rPr lang="en-US" b="1" u="sng" dirty="0">
                <a:gradFill>
                  <a:gsLst>
                    <a:gs pos="0">
                      <a:schemeClr val="accent3"/>
                    </a:gs>
                    <a:gs pos="100000">
                      <a:schemeClr val="accent3"/>
                    </a:gs>
                  </a:gsLst>
                  <a:lin ang="5400000" scaled="1"/>
                </a:gradFill>
              </a:rPr>
              <a:t>p</a:t>
            </a:r>
            <a:r>
              <a:rPr lang="en-US" b="1" u="sng" dirty="0" smtClean="0">
                <a:gradFill>
                  <a:gsLst>
                    <a:gs pos="0">
                      <a:schemeClr val="accent3"/>
                    </a:gs>
                    <a:gs pos="100000">
                      <a:schemeClr val="accent3"/>
                    </a:gs>
                  </a:gsLst>
                  <a:lin ang="5400000" scaled="1"/>
                </a:gradFill>
              </a:rPr>
              <a:t>review </a:t>
            </a:r>
            <a:r>
              <a:rPr lang="en-US" b="1" dirty="0" smtClean="0">
                <a:gradFill>
                  <a:gsLst>
                    <a:gs pos="0">
                      <a:schemeClr val="tx1"/>
                    </a:gs>
                    <a:gs pos="100000">
                      <a:schemeClr val="tx1"/>
                    </a:gs>
                  </a:gsLst>
                  <a:lin ang="5400000" scaled="1"/>
                </a:gradFill>
              </a:rPr>
              <a:t>but will be ready by Windows Phone 8.1 launch.</a:t>
            </a:r>
            <a:endParaRPr lang="en-US" b="1" dirty="0">
              <a:gradFill>
                <a:gsLst>
                  <a:gs pos="0">
                    <a:schemeClr val="tx1"/>
                  </a:gs>
                  <a:gs pos="100000">
                    <a:schemeClr val="tx1"/>
                  </a:gs>
                </a:gsLst>
                <a:lin ang="5400000" scaled="1"/>
              </a:gradFill>
            </a:endParaRPr>
          </a:p>
        </p:txBody>
      </p:sp>
      <p:sp>
        <p:nvSpPr>
          <p:cNvPr id="4" name="Title 3"/>
          <p:cNvSpPr>
            <a:spLocks noGrp="1"/>
          </p:cNvSpPr>
          <p:nvPr>
            <p:ph type="title"/>
          </p:nvPr>
        </p:nvSpPr>
        <p:spPr/>
        <p:txBody>
          <a:bodyPr/>
          <a:lstStyle/>
          <a:p>
            <a:r>
              <a:rPr lang="en-US" dirty="0" smtClean="0"/>
              <a:t>Considerations</a:t>
            </a:r>
            <a:endParaRPr lang="en-US" dirty="0"/>
          </a:p>
        </p:txBody>
      </p:sp>
    </p:spTree>
    <p:extLst>
      <p:ext uri="{BB962C8B-B14F-4D97-AF65-F5344CB8AC3E}">
        <p14:creationId xmlns:p14="http://schemas.microsoft.com/office/powerpoint/2010/main" val="231469537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678204"/>
          </a:xfrm>
        </p:spPr>
        <p:txBody>
          <a:bodyPr/>
          <a:lstStyle/>
          <a:p>
            <a:pPr marL="0" indent="0">
              <a:buNone/>
            </a:pPr>
            <a:r>
              <a:rPr lang="en-US" dirty="0" smtClean="0"/>
              <a:t/>
            </a:r>
            <a:br>
              <a:rPr lang="en-US" dirty="0" smtClean="0"/>
            </a:br>
            <a:r>
              <a:rPr lang="en-US" dirty="0" smtClean="0"/>
              <a:t>Beacon support</a:t>
            </a:r>
          </a:p>
          <a:p>
            <a:pPr marL="0" indent="0">
              <a:buNone/>
            </a:pPr>
            <a:endParaRPr lang="en-US" dirty="0" smtClean="0"/>
          </a:p>
          <a:p>
            <a:pPr marL="0" indent="0">
              <a:buNone/>
            </a:pPr>
            <a:r>
              <a:rPr lang="en-US" dirty="0" smtClean="0"/>
              <a:t>In-app device management</a:t>
            </a:r>
          </a:p>
          <a:p>
            <a:pPr marL="0" indent="0">
              <a:buNone/>
            </a:pPr>
            <a:endParaRPr lang="en-US" dirty="0" smtClean="0"/>
          </a:p>
          <a:p>
            <a:pPr marL="0" indent="0">
              <a:buNone/>
            </a:pPr>
            <a:r>
              <a:rPr lang="en-US" dirty="0" smtClean="0"/>
              <a:t>GATT server</a:t>
            </a:r>
          </a:p>
          <a:p>
            <a:pPr marL="0" indent="0">
              <a:buNone/>
            </a:pPr>
            <a:endParaRPr lang="en-US" dirty="0"/>
          </a:p>
        </p:txBody>
      </p:sp>
      <p:sp>
        <p:nvSpPr>
          <p:cNvPr id="4" name="Title 3"/>
          <p:cNvSpPr>
            <a:spLocks noGrp="1"/>
          </p:cNvSpPr>
          <p:nvPr>
            <p:ph type="title"/>
          </p:nvPr>
        </p:nvSpPr>
        <p:spPr/>
        <p:txBody>
          <a:bodyPr/>
          <a:lstStyle/>
          <a:p>
            <a:r>
              <a:rPr lang="en-US" smtClean="0"/>
              <a:t>We’re listening</a:t>
            </a:r>
            <a:endParaRPr lang="en-US" dirty="0"/>
          </a:p>
        </p:txBody>
      </p:sp>
    </p:spTree>
    <p:extLst>
      <p:ext uri="{BB962C8B-B14F-4D97-AF65-F5344CB8AC3E}">
        <p14:creationId xmlns:p14="http://schemas.microsoft.com/office/powerpoint/2010/main" val="364423803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Building a great LE app</a:t>
            </a:r>
          </a:p>
        </p:txBody>
      </p:sp>
    </p:spTree>
    <p:extLst>
      <p:ext uri="{BB962C8B-B14F-4D97-AF65-F5344CB8AC3E}">
        <p14:creationId xmlns:p14="http://schemas.microsoft.com/office/powerpoint/2010/main" val="402217436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846638" y="1212849"/>
            <a:ext cx="7315203" cy="5484814"/>
          </a:xfrm>
        </p:spPr>
        <p:txBody>
          <a:bodyPr/>
          <a:lstStyle/>
          <a:p>
            <a:pPr marL="342900" lvl="1" indent="0">
              <a:spcBef>
                <a:spcPts val="2400"/>
              </a:spcBef>
              <a:buNone/>
            </a:pPr>
            <a:r>
              <a:rPr lang="en-US" sz="3200" dirty="0" smtClean="0"/>
              <a:t>Leave keys behind =&gt; phone beeps</a:t>
            </a:r>
          </a:p>
          <a:p>
            <a:pPr marL="342900" lvl="1" indent="0">
              <a:spcBef>
                <a:spcPts val="2400"/>
              </a:spcBef>
              <a:buNone/>
            </a:pPr>
            <a:r>
              <a:rPr lang="en-US" sz="3200" dirty="0" smtClean="0"/>
              <a:t>Leave phone behind =&gt; keys beep</a:t>
            </a:r>
          </a:p>
          <a:p>
            <a:pPr marL="342900" lvl="1" indent="0">
              <a:spcBef>
                <a:spcPts val="2400"/>
              </a:spcBef>
              <a:buNone/>
            </a:pPr>
            <a:r>
              <a:rPr lang="en-US" sz="3200" dirty="0" smtClean="0"/>
              <a:t>(actually, both beep)</a:t>
            </a:r>
          </a:p>
          <a:p>
            <a:pPr marL="342900" lvl="1" indent="0">
              <a:spcBef>
                <a:spcPts val="2400"/>
              </a:spcBef>
              <a:buNone/>
            </a:pPr>
            <a:endParaRPr lang="en-US" sz="3200" dirty="0" smtClean="0"/>
          </a:p>
        </p:txBody>
      </p:sp>
      <p:pic>
        <p:nvPicPr>
          <p:cNvPr id="6" name="Picture Placeholder 5"/>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01" b="101"/>
          <a:stretch>
            <a:fillRect/>
          </a:stretch>
        </p:blipFill>
        <p:spPr>
          <a:xfrm>
            <a:off x="274638" y="1535874"/>
            <a:ext cx="3931920" cy="3922776"/>
          </a:xfrm>
        </p:spPr>
      </p:pic>
      <p:sp>
        <p:nvSpPr>
          <p:cNvPr id="4" name="Title 3"/>
          <p:cNvSpPr>
            <a:spLocks noGrp="1"/>
          </p:cNvSpPr>
          <p:nvPr>
            <p:ph type="title"/>
          </p:nvPr>
        </p:nvSpPr>
        <p:spPr/>
        <p:txBody>
          <a:bodyPr/>
          <a:lstStyle/>
          <a:p>
            <a:r>
              <a:rPr lang="en-US" smtClean="0"/>
              <a:t>KeepTheKeys app</a:t>
            </a:r>
            <a:endParaRPr lang="en-US" dirty="0"/>
          </a:p>
        </p:txBody>
      </p:sp>
    </p:spTree>
    <p:extLst>
      <p:ext uri="{BB962C8B-B14F-4D97-AF65-F5344CB8AC3E}">
        <p14:creationId xmlns:p14="http://schemas.microsoft.com/office/powerpoint/2010/main" val="262299814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AF7916F5-B6CE-4446-87D4-7A61BEF9288B}" vid="{F2E341AB-B1C9-4A03-98B5-82D7F8BB090B}"/>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AF7916F5-B6CE-4446-87D4-7A61BEF9288B}" vid="{C9130907-DA69-4142-9ECE-92E64A71CF56}"/>
    </a:ext>
  </a:extLst>
</a:theme>
</file>

<file path=ppt/theme/theme3.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T Build Session" id="{60F95455-F6E5-4A1E-8105-693FC9EE53D5}" vid="{93CE88C4-1654-4D91-9E91-01EBDA94E118}"/>
    </a:ext>
  </a:extLst>
</a:theme>
</file>

<file path=ppt/theme/theme4.xml><?xml version="1.0" encoding="utf-8"?>
<a:theme xmlns:a="http://schemas.openxmlformats.org/drawingml/2006/main" name="2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5.xml><?xml version="1.0" encoding="utf-8"?>
<a:theme xmlns:a="http://schemas.openxmlformats.org/drawingml/2006/main" name="3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16" ma:contentTypeDescription="" ma:contentTypeScope="" ma:versionID="86f38814d3fbfa7571214c6b155d0183">
  <xsd:schema xmlns:xsd="http://www.w3.org/2001/XMLSchema" xmlns:xs="http://www.w3.org/2001/XMLSchema" xmlns:p="http://schemas.microsoft.com/office/2006/metadata/properties" xmlns:ns2="e36bfbf9-5e42-489c-a259-4c54eb22cb57" xmlns:ns3="230e9df3-be65-4c73-a93b-d1236ebd677e" targetNamespace="http://schemas.microsoft.com/office/2006/metadata/properties" ma:root="true" ma:fieldsID="c4de36e4a5c4fb0f86be04488bb1dc04" ns2:_="" ns3:_="">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Vijay Sarad; Jim Lyon</External_x0020_Speaker>
    <Session_x0020_Code xmlns="e36bfbf9-5e42-489c-a259-4c54eb22cb57">2-519</Session_x0020_Code>
    <Presentation_x0020_Date xmlns="e36bfbf9-5e42-489c-a259-4c54eb22cb57">2014-04-04T00:00:00-07:00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4B105CC-64C8-4B18-BE5A-53249AFFF5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purl.org/dc/elements/1.1/"/>
    <ds:schemaRef ds:uri="http://schemas.openxmlformats.org/package/2006/metadata/core-properties"/>
    <ds:schemaRef ds:uri="e36bfbf9-5e42-489c-a259-4c54eb22cb57"/>
    <ds:schemaRef ds:uri="http://purl.org/dc/terms/"/>
    <ds:schemaRef ds:uri="http://schemas.microsoft.com/office/2006/metadata/properties"/>
    <ds:schemaRef ds:uri="http://www.w3.org/XML/1998/namespace"/>
    <ds:schemaRef ds:uri="http://schemas.microsoft.com/office/infopath/2007/PartnerControls"/>
    <ds:schemaRef ds:uri="230e9df3-be65-4c73-a93b-d1236ebd677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Build_2014_Template</Template>
  <TotalTime>138</TotalTime>
  <Words>1123</Words>
  <Application>Microsoft Office PowerPoint</Application>
  <PresentationFormat>Custom</PresentationFormat>
  <Paragraphs>119</Paragraphs>
  <Slides>14</Slides>
  <Notes>9</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14</vt:i4>
      </vt:variant>
    </vt:vector>
  </HeadingPairs>
  <TitlesOfParts>
    <vt:vector size="27" baseType="lpstr">
      <vt:lpstr>ＭＳ Ｐゴシック</vt:lpstr>
      <vt:lpstr>Arial</vt:lpstr>
      <vt:lpstr>Avenir LT Pro 45 Book</vt:lpstr>
      <vt:lpstr>Calibri</vt:lpstr>
      <vt:lpstr>Consolas</vt:lpstr>
      <vt:lpstr>Segoe UI</vt:lpstr>
      <vt:lpstr>Segoe UI Light</vt:lpstr>
      <vt:lpstr>Wingdings</vt:lpstr>
      <vt:lpstr>5-30536_Build_2014_Breakout_Template_White_16x9</vt:lpstr>
      <vt:lpstr>1_5-30536_Build_2014_Breakout_Template_Blue_16x9</vt:lpstr>
      <vt:lpstr>1_5-30536_Build_2014_Breakout_Template_White_16x9</vt:lpstr>
      <vt:lpstr>2_5-30536_Build_2014_Breakout_Template_White_16x9</vt:lpstr>
      <vt:lpstr>3_5-30536_Build_2014_Breakout_Template_White_16x9</vt:lpstr>
      <vt:lpstr>PowerPoint Presentation</vt:lpstr>
      <vt:lpstr>Building great Bluetooth LE apps for Windows Phone</vt:lpstr>
      <vt:lpstr>Vision</vt:lpstr>
      <vt:lpstr>Converge, innovate, extend</vt:lpstr>
      <vt:lpstr>New features: Background Tasks and Triggers</vt:lpstr>
      <vt:lpstr>Considerations</vt:lpstr>
      <vt:lpstr>We’re listening</vt:lpstr>
      <vt:lpstr>Building a great LE app</vt:lpstr>
      <vt:lpstr>KeepTheKeys app</vt:lpstr>
      <vt:lpstr>Three VS projects</vt:lpstr>
      <vt:lpstr>We will learn how to…</vt:lpstr>
      <vt:lpstr>Other resources</vt:lpstr>
      <vt:lpstr>PowerPoint Presentation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Great Bluetooth Apps for Windows Phone</dc:title>
  <dc:subject>Build 2014</dc:subject>
  <dc:creator>Brittany Hart</dc:creator>
  <cp:keywords>Build 2014</cp:keywords>
  <dc:description>Template: Mitchell Derrey, Silver Fox Productions
Formatting: 
Event Dates: April 2nd - 4th, 2014
Event Location: Moscone Conference Center, San Francisco, CA
Audience Type: Internal</dc:description>
  <cp:lastModifiedBy>Administrator</cp:lastModifiedBy>
  <cp:revision>19</cp:revision>
  <dcterms:created xsi:type="dcterms:W3CDTF">2014-03-24T14:47:54Z</dcterms:created>
  <dcterms:modified xsi:type="dcterms:W3CDTF">2014-04-04T17:51:31Z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ies>
</file>