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3.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heme/themeOverride1.xml" ContentType="application/vnd.openxmlformats-officedocument.themeOverr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9" r:id="rId5"/>
    <p:sldMasterId id="2147484234" r:id="rId6"/>
    <p:sldMasterId id="2147484254" r:id="rId7"/>
  </p:sldMasterIdLst>
  <p:notesMasterIdLst>
    <p:notesMasterId r:id="rId38"/>
  </p:notesMasterIdLst>
  <p:handoutMasterIdLst>
    <p:handoutMasterId r:id="rId39"/>
  </p:handoutMasterIdLst>
  <p:sldIdLst>
    <p:sldId id="256" r:id="rId8"/>
    <p:sldId id="257" r:id="rId9"/>
    <p:sldId id="258" r:id="rId10"/>
    <p:sldId id="259" r:id="rId11"/>
    <p:sldId id="260" r:id="rId12"/>
    <p:sldId id="261" r:id="rId13"/>
    <p:sldId id="262" r:id="rId14"/>
    <p:sldId id="263" r:id="rId15"/>
    <p:sldId id="264" r:id="rId16"/>
    <p:sldId id="265" r:id="rId17"/>
    <p:sldId id="267" r:id="rId18"/>
    <p:sldId id="268" r:id="rId19"/>
    <p:sldId id="269" r:id="rId20"/>
    <p:sldId id="270" r:id="rId21"/>
    <p:sldId id="271" r:id="rId22"/>
    <p:sldId id="273" r:id="rId23"/>
    <p:sldId id="274" r:id="rId24"/>
    <p:sldId id="289" r:id="rId25"/>
    <p:sldId id="276" r:id="rId26"/>
    <p:sldId id="277" r:id="rId27"/>
    <p:sldId id="278" r:id="rId28"/>
    <p:sldId id="279" r:id="rId29"/>
    <p:sldId id="280" r:id="rId30"/>
    <p:sldId id="281" r:id="rId31"/>
    <p:sldId id="282" r:id="rId32"/>
    <p:sldId id="283" r:id="rId33"/>
    <p:sldId id="285" r:id="rId34"/>
    <p:sldId id="286" r:id="rId35"/>
    <p:sldId id="287" r:id="rId36"/>
    <p:sldId id="288" r:id="rId37"/>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Build 2014 Breakout Template" id="{5CF46F38-2ECC-4583-8D7D-57BEA9520F7C}">
          <p14:sldIdLst>
            <p14:sldId id="256"/>
            <p14:sldId id="257"/>
            <p14:sldId id="258"/>
            <p14:sldId id="259"/>
            <p14:sldId id="260"/>
            <p14:sldId id="261"/>
            <p14:sldId id="262"/>
            <p14:sldId id="263"/>
            <p14:sldId id="264"/>
            <p14:sldId id="265"/>
            <p14:sldId id="267"/>
            <p14:sldId id="268"/>
            <p14:sldId id="269"/>
            <p14:sldId id="270"/>
            <p14:sldId id="271"/>
            <p14:sldId id="273"/>
            <p14:sldId id="274"/>
            <p14:sldId id="289"/>
            <p14:sldId id="276"/>
            <p14:sldId id="277"/>
            <p14:sldId id="278"/>
            <p14:sldId id="279"/>
            <p14:sldId id="280"/>
            <p14:sldId id="281"/>
            <p14:sldId id="282"/>
            <p14:sldId id="283"/>
            <p14:sldId id="285"/>
            <p14:sldId id="286"/>
            <p14:sldId id="287"/>
            <p14:sldId id="288"/>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5050"/>
    <a:srgbClr val="D2D2D2"/>
    <a:srgbClr val="BAD80A"/>
    <a:srgbClr val="7FBA00"/>
    <a:srgbClr val="FFFFFF"/>
    <a:srgbClr val="FFB900"/>
    <a:srgbClr val="DC3C00"/>
    <a:srgbClr val="000000"/>
    <a:srgbClr val="008272"/>
    <a:srgbClr val="7373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3396" autoAdjust="0"/>
    <p:restoredTop sz="95747" autoAdjust="0"/>
  </p:normalViewPr>
  <p:slideViewPr>
    <p:cSldViewPr snapToObjects="1">
      <p:cViewPr varScale="1">
        <p:scale>
          <a:sx n="127" d="100"/>
          <a:sy n="127" d="100"/>
        </p:scale>
        <p:origin x="636" y="114"/>
      </p:cViewPr>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Objects="1" showGuides="1">
      <p:cViewPr varScale="1">
        <p:scale>
          <a:sx n="65" d="100"/>
          <a:sy n="65" d="100"/>
        </p:scale>
        <p:origin x="3276" y="6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handoutMaster" Target="handoutMasters/handoutMaster1.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viewProps" Target="viewProp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theme" Target="theme/theme1.xml"/><Relationship Id="rId8" Type="http://schemas.openxmlformats.org/officeDocument/2006/relationships/slide" Target="slides/slid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0172694-61BA-4353-BA89-77A3A7646F9B}" type="datetime1">
              <a:rPr lang="en-US" smtClean="0">
                <a:latin typeface="Segoe UI" pitchFamily="34" charset="0"/>
              </a:rPr>
              <a:t>4/4/2014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
        <p:nvSpPr>
          <p:cNvPr id="5"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Build 2014</a:t>
            </a:r>
            <a:endParaRPr lang="en-US"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Build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9F00D60D-1703-4D24-8308-FEE06A50A69C}" type="datetime1">
              <a:rPr lang="en-US" smtClean="0"/>
              <a:t>4/4/2014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C6996B83-60CF-42A8-BA06-F99D0BEC30B3}" type="datetime1">
              <a:rPr lang="en-US" smtClean="0">
                <a:solidFill>
                  <a:prstClr val="black"/>
                </a:solidFill>
              </a:rPr>
              <a:pPr/>
              <a:t>4/4/2014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
        <p:nvSpPr>
          <p:cNvPr id="7" name="Header Placeholder 6"/>
          <p:cNvSpPr>
            <a:spLocks noGrp="1"/>
          </p:cNvSpPr>
          <p:nvPr>
            <p:ph type="hdr" sz="quarter" idx="13"/>
          </p:nvPr>
        </p:nvSpPr>
        <p:spPr/>
        <p:txBody>
          <a:bodyPr/>
          <a:lstStyle/>
          <a:p>
            <a:r>
              <a:rPr lang="en-US" dirty="0" smtClean="0">
                <a:solidFill>
                  <a:prstClr val="black"/>
                </a:solidFill>
              </a:rPr>
              <a:t>Build 2014</a:t>
            </a:r>
            <a:endParaRPr lang="en-US" dirty="0">
              <a:solidFill>
                <a:prstClr val="black"/>
              </a:solidFill>
            </a:endParaRPr>
          </a:p>
        </p:txBody>
      </p:sp>
    </p:spTree>
    <p:extLst>
      <p:ext uri="{BB962C8B-B14F-4D97-AF65-F5344CB8AC3E}">
        <p14:creationId xmlns:p14="http://schemas.microsoft.com/office/powerpoint/2010/main" val="10782096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2014</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F00D60D-1703-4D24-8308-FEE06A50A69C}" type="datetime1">
              <a:rPr lang="en-US" smtClean="0">
                <a:solidFill>
                  <a:prstClr val="black"/>
                </a:solidFill>
              </a:rPr>
              <a:pPr/>
              <a:t>4/4/2014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15048122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2014</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F00D60D-1703-4D24-8308-FEE06A50A69C}" type="datetime1">
              <a:rPr lang="en-US" smtClean="0">
                <a:solidFill>
                  <a:prstClr val="black"/>
                </a:solidFill>
              </a:rPr>
              <a:pPr/>
              <a:t>4/4/2014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35854174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2014</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F00D60D-1703-4D24-8308-FEE06A50A69C}" type="datetime1">
              <a:rPr lang="en-US" smtClean="0">
                <a:solidFill>
                  <a:prstClr val="black"/>
                </a:solidFill>
              </a:rPr>
              <a:pPr/>
              <a:t>4/4/2014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22724324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2014</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F00D60D-1703-4D24-8308-FEE06A50A69C}" type="datetime1">
              <a:rPr lang="en-US" smtClean="0">
                <a:solidFill>
                  <a:prstClr val="black"/>
                </a:solidFill>
              </a:rPr>
              <a:pPr/>
              <a:t>4/4/2014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13126285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2014</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F00D60D-1703-4D24-8308-FEE06A50A69C}" type="datetime1">
              <a:rPr lang="en-US" smtClean="0">
                <a:solidFill>
                  <a:prstClr val="black"/>
                </a:solidFill>
              </a:rPr>
              <a:pPr/>
              <a:t>4/4/2014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19710406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2014</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F00D60D-1703-4D24-8308-FEE06A50A69C}" type="datetime1">
              <a:rPr lang="en-US" smtClean="0">
                <a:solidFill>
                  <a:prstClr val="black"/>
                </a:solidFill>
              </a:rPr>
              <a:pPr/>
              <a:t>4/4/2014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36573660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2014</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F00D60D-1703-4D24-8308-FEE06A50A69C}" type="datetime1">
              <a:rPr lang="en-US" smtClean="0">
                <a:solidFill>
                  <a:prstClr val="black"/>
                </a:solidFill>
              </a:rPr>
              <a:pPr/>
              <a:t>4/4/2014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145950803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
        <p:nvSpPr>
          <p:cNvPr id="3"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28860535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4" orient="horz" pos="4406"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1pPr>
            <a:lvl2pPr marL="584200" indent="-2413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2pPr>
            <a:lvl3pPr marL="571441" indent="-3429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smtClean="0"/>
              <a:t>Click to edit Master text styles</a:t>
            </a:r>
          </a:p>
          <a:p>
            <a:pPr marL="0" lvl="1" indent="0" algn="l" defTabSz="914166" rtl="0" eaLnBrk="1" latinLnBrk="0" hangingPunct="1">
              <a:spcBef>
                <a:spcPct val="20000"/>
              </a:spcBef>
              <a:spcAft>
                <a:spcPts val="816"/>
              </a:spcAft>
              <a:buFont typeface="Arial" pitchFamily="34" charset="0"/>
              <a:buNone/>
            </a:pPr>
            <a:r>
              <a:rPr lang="en-US" smtClean="0"/>
              <a:t>Second level</a:t>
            </a:r>
          </a:p>
          <a:p>
            <a:pPr marL="0" lvl="2" indent="0" algn="l" defTabSz="914166" rtl="0" eaLnBrk="1" latinLnBrk="0" hangingPunct="1">
              <a:spcBef>
                <a:spcPct val="20000"/>
              </a:spcBef>
              <a:spcAft>
                <a:spcPts val="816"/>
              </a:spcAft>
              <a:buFont typeface="Arial" pitchFamily="34" charset="0"/>
              <a:buNone/>
            </a:pPr>
            <a:r>
              <a:rPr lang="en-US" smtClean="0"/>
              <a:t>Third level</a:t>
            </a:r>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06697334"/>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alk-in">
    <p:bg>
      <p:bgPr>
        <a:solidFill>
          <a:schemeClr val="bg1"/>
        </a:solidFill>
        <a:effectLst/>
      </p:bgPr>
    </p:bg>
    <p:spTree>
      <p:nvGrpSpPr>
        <p:cNvPr id="1" name=""/>
        <p:cNvGrpSpPr/>
        <p:nvPr/>
      </p:nvGrpSpPr>
      <p:grpSpPr>
        <a:xfrm>
          <a:off x="0" y="0"/>
          <a:ext cx="0" cy="0"/>
          <a:chOff x="0" y="0"/>
          <a:chExt cx="0" cy="0"/>
        </a:xfrm>
      </p:grpSpPr>
      <p:sp>
        <p:nvSpPr>
          <p:cNvPr id="2" name="Freeform 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endParaRPr lang="en-US"/>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Tree>
    <p:extLst>
      <p:ext uri="{BB962C8B-B14F-4D97-AF65-F5344CB8AC3E}">
        <p14:creationId xmlns:p14="http://schemas.microsoft.com/office/powerpoint/2010/main" val="390312070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554597292"/>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118852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Tree>
    <p:extLst>
      <p:ext uri="{BB962C8B-B14F-4D97-AF65-F5344CB8AC3E}">
        <p14:creationId xmlns:p14="http://schemas.microsoft.com/office/powerpoint/2010/main" val="8619209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Tree>
    <p:extLst>
      <p:ext uri="{BB962C8B-B14F-4D97-AF65-F5344CB8AC3E}">
        <p14:creationId xmlns:p14="http://schemas.microsoft.com/office/powerpoint/2010/main" val="12138268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0182529"/>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chemeClr val="tx1"/>
                    </a:gs>
                    <a:gs pos="0">
                      <a:schemeClr val="tx1"/>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smtClean="0"/>
              <a:t>Click to edit Master text styles</a:t>
            </a:r>
          </a:p>
        </p:txBody>
      </p:sp>
    </p:spTree>
    <p:extLst>
      <p:ext uri="{BB962C8B-B14F-4D97-AF65-F5344CB8AC3E}">
        <p14:creationId xmlns:p14="http://schemas.microsoft.com/office/powerpoint/2010/main" val="1372855731"/>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dirty="0" smtClean="0"/>
              <a:t>Click to edit Master title style</a:t>
            </a:r>
            <a:endParaRPr lang="en-US" dirty="0"/>
          </a:p>
        </p:txBody>
      </p:sp>
    </p:spTree>
    <p:extLst>
      <p:ext uri="{BB962C8B-B14F-4D97-AF65-F5344CB8AC3E}">
        <p14:creationId xmlns:p14="http://schemas.microsoft.com/office/powerpoint/2010/main" val="3322279723"/>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6"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362156117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a:defRPr kumimoji="0" lang="en-US" sz="2400" b="0" i="0" u="none" strike="noStrike" kern="1200" cap="none" spc="0" normalizeH="0" baseline="0" dirty="0" smtClean="0">
                <a:ln>
                  <a:noFill/>
                </a:ln>
                <a:gradFill>
                  <a:gsLst>
                    <a:gs pos="92208">
                      <a:schemeClr val="tx1"/>
                    </a:gs>
                    <a:gs pos="0">
                      <a:schemeClr val="tx1"/>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buFont typeface="Arial" pitchFamily="34" charset="0"/>
              <a:buNone/>
              <a:tabLst/>
              <a:defRPr/>
            </a:pPr>
            <a:r>
              <a:rPr lang="en-US" dirty="0" smtClean="0"/>
              <a:t>Click to edit Master text styles</a:t>
            </a:r>
          </a:p>
        </p:txBody>
      </p:sp>
    </p:spTree>
    <p:extLst>
      <p:ext uri="{BB962C8B-B14F-4D97-AF65-F5344CB8AC3E}">
        <p14:creationId xmlns:p14="http://schemas.microsoft.com/office/powerpoint/2010/main" val="1462853086"/>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608567953"/>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dirty="0"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372181136"/>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12264">
                      <a:schemeClr val="tx1">
                        <a:lumMod val="75000"/>
                        <a:lumOff val="25000"/>
                      </a:schemeClr>
                    </a:gs>
                    <a:gs pos="71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dirty="0" smtClean="0"/>
              <a:t>Click icon to add picture</a:t>
            </a:r>
            <a:endParaRPr lang="en-US" dirty="0"/>
          </a:p>
        </p:txBody>
      </p:sp>
      <p:sp>
        <p:nvSpPr>
          <p:cNvPr id="3" name="Title 2"/>
          <p:cNvSpPr>
            <a:spLocks noGrp="1"/>
          </p:cNvSpPr>
          <p:nvPr>
            <p:ph type="title"/>
          </p:nvPr>
        </p:nvSpPr>
        <p:spPr/>
        <p:txBody>
          <a:bodyPr wrap="none" lIns="182880" tIns="146304" rIns="182880" bIns="146304"/>
          <a:lstStyle/>
          <a:p>
            <a:r>
              <a:rPr lang="en-US" dirty="0" smtClean="0"/>
              <a:t>Click to edit Master title style</a:t>
            </a:r>
            <a:endParaRPr lang="en-US" dirty="0"/>
          </a:p>
        </p:txBody>
      </p:sp>
    </p:spTree>
    <p:extLst>
      <p:ext uri="{BB962C8B-B14F-4D97-AF65-F5344CB8AC3E}">
        <p14:creationId xmlns:p14="http://schemas.microsoft.com/office/powerpoint/2010/main" val="2796109379"/>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1pPr>
            <a:lvl2pPr marL="584200" indent="-241300">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2pPr>
            <a:lvl3pPr marL="571441" indent="-342900">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dirty="0" smtClean="0"/>
              <a:t>Click to edit Master text styles</a:t>
            </a:r>
          </a:p>
          <a:p>
            <a:pPr marL="0" marR="0" lvl="1" indent="0" algn="l" defTabSz="914166" rtl="0" eaLnBrk="1" fontAlgn="auto" latinLnBrk="0" hangingPunct="1">
              <a:lnSpc>
                <a:spcPct val="90000"/>
              </a:lnSpc>
              <a:spcBef>
                <a:spcPct val="20000"/>
              </a:spcBef>
              <a:spcAft>
                <a:spcPts val="816"/>
              </a:spcAft>
              <a:buClr>
                <a:schemeClr val="tx1"/>
              </a:buClr>
              <a:buSzPct val="90000"/>
              <a:buFont typeface="Arial" pitchFamily="34" charset="0"/>
              <a:buNone/>
              <a:tabLst/>
            </a:pPr>
            <a:r>
              <a:rPr lang="en-US" dirty="0" smtClean="0"/>
              <a:t>Second level</a:t>
            </a:r>
          </a:p>
          <a:p>
            <a:pPr marL="457082" lvl="2" indent="-228541" algn="l" defTabSz="914166" rtl="0" eaLnBrk="1" latinLnBrk="0" hangingPunct="1">
              <a:spcBef>
                <a:spcPct val="20000"/>
              </a:spcBef>
              <a:spcAft>
                <a:spcPts val="816"/>
              </a:spcAft>
              <a:buFont typeface="Arial" pitchFamily="34" charset="0"/>
              <a:buChar char="•"/>
            </a:pPr>
            <a:r>
              <a:rPr lang="en-US" dirty="0" smtClean="0"/>
              <a:t>Third level</a:t>
            </a:r>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49634120"/>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7113524"/>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991420366"/>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chemeClr val="bg1"/>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165911206"/>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Tree>
    <p:extLst>
      <p:ext uri="{BB962C8B-B14F-4D97-AF65-F5344CB8AC3E}">
        <p14:creationId xmlns:p14="http://schemas.microsoft.com/office/powerpoint/2010/main" val="14038802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Tree>
    <p:extLst>
      <p:ext uri="{BB962C8B-B14F-4D97-AF65-F5344CB8AC3E}">
        <p14:creationId xmlns:p14="http://schemas.microsoft.com/office/powerpoint/2010/main" val="240009807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32837356"/>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smtClean="0"/>
              <a:t>Click to edit Master text styles</a:t>
            </a:r>
          </a:p>
        </p:txBody>
      </p:sp>
    </p:spTree>
    <p:extLst>
      <p:ext uri="{BB962C8B-B14F-4D97-AF65-F5344CB8AC3E}">
        <p14:creationId xmlns:p14="http://schemas.microsoft.com/office/powerpoint/2010/main" val="916021564"/>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smtClean="0"/>
              <a:t>Click to edit Master title style</a:t>
            </a:r>
            <a:endParaRPr lang="en-US" dirty="0"/>
          </a:p>
        </p:txBody>
      </p:sp>
    </p:spTree>
    <p:extLst>
      <p:ext uri="{BB962C8B-B14F-4D97-AF65-F5344CB8AC3E}">
        <p14:creationId xmlns:p14="http://schemas.microsoft.com/office/powerpoint/2010/main" val="1897743430"/>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hasCustomPrompt="1"/>
          </p:nvPr>
        </p:nvSpPr>
        <p:spPr>
          <a:xfrm>
            <a:off x="283148" y="1668463"/>
            <a:ext cx="2743200" cy="5029200"/>
          </a:xfrm>
        </p:spPr>
        <p:txBody>
          <a:bodyPr>
            <a:noAutofit/>
          </a:bodyPr>
          <a:lstStyle>
            <a:lvl1pPr marL="342900" indent="-34290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smtClean="0"/>
              <a:t>Click to edit</a:t>
            </a:r>
            <a:br>
              <a:rPr lang="en-US" dirty="0" smtClean="0"/>
            </a:br>
            <a:r>
              <a:rPr lang="en-US" dirty="0" smtClean="0"/>
              <a:t>Master text styles</a:t>
            </a:r>
          </a:p>
        </p:txBody>
      </p:sp>
    </p:spTree>
    <p:extLst>
      <p:ext uri="{BB962C8B-B14F-4D97-AF65-F5344CB8AC3E}">
        <p14:creationId xmlns:p14="http://schemas.microsoft.com/office/powerpoint/2010/main" val="2824560418"/>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marL="0" indent="0">
              <a:lnSpc>
                <a:spcPct val="95000"/>
              </a:lnSpc>
              <a:spcBef>
                <a:spcPts val="0"/>
              </a:spcBef>
              <a:spcAft>
                <a:spcPts val="1632"/>
              </a:spcAft>
              <a:buNone/>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pPr>
            <a:r>
              <a:rPr lang="en-US"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2369164363"/>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None/>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pPr>
            <a:r>
              <a:rPr lang="en-US"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312814676"/>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Font typeface="Arial" panose="020B0604020202020204" pitchFamily="34" charset="0"/>
              <a:buNone/>
              <a:defRPr lang="en-US" sz="3600" kern="1200" dirty="0" smtClean="0">
                <a:gradFill>
                  <a:gsLst>
                    <a:gs pos="1299">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pPr>
            <a:r>
              <a:rPr lang="en-US"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smtClean="0"/>
              <a:t>Click icon to add picture</a:t>
            </a:r>
            <a:endParaRPr lang="en-US" dirty="0"/>
          </a:p>
        </p:txBody>
      </p:sp>
      <p:sp>
        <p:nvSpPr>
          <p:cNvPr id="3" name="Title 2"/>
          <p:cNvSpPr>
            <a:spLocks noGrp="1"/>
          </p:cNvSpPr>
          <p:nvPr>
            <p:ph type="title"/>
          </p:nvPr>
        </p:nvSpPr>
        <p:spPr/>
        <p:txBody>
          <a:bodyPr wrap="none" lIns="182880" tIns="146304" rIns="182880" bIns="146304"/>
          <a:lstStyle/>
          <a:p>
            <a:r>
              <a:rPr lang="en-US" smtClean="0"/>
              <a:t>Click to edit Master title style</a:t>
            </a:r>
            <a:endParaRPr lang="en-US" dirty="0"/>
          </a:p>
        </p:txBody>
      </p:sp>
    </p:spTree>
    <p:extLst>
      <p:ext uri="{BB962C8B-B14F-4D97-AF65-F5344CB8AC3E}">
        <p14:creationId xmlns:p14="http://schemas.microsoft.com/office/powerpoint/2010/main" val="3331422381"/>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1pPr>
            <a:lvl2pPr marL="584200" indent="-2413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2pPr>
            <a:lvl3pPr marL="571441" indent="-3429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smtClean="0"/>
              <a:t>Click to edit Master text styles</a:t>
            </a:r>
          </a:p>
          <a:p>
            <a:pPr marL="0" lvl="1" indent="0" algn="l" defTabSz="914166" rtl="0" eaLnBrk="1" latinLnBrk="0" hangingPunct="1">
              <a:spcBef>
                <a:spcPct val="20000"/>
              </a:spcBef>
              <a:spcAft>
                <a:spcPts val="816"/>
              </a:spcAft>
              <a:buFont typeface="Arial" pitchFamily="34" charset="0"/>
              <a:buNone/>
            </a:pPr>
            <a:r>
              <a:rPr lang="en-US" smtClean="0"/>
              <a:t>Second level</a:t>
            </a:r>
          </a:p>
          <a:p>
            <a:pPr marL="0" lvl="2" indent="0" algn="l" defTabSz="914166" rtl="0" eaLnBrk="1" latinLnBrk="0" hangingPunct="1">
              <a:spcBef>
                <a:spcPct val="20000"/>
              </a:spcBef>
              <a:spcAft>
                <a:spcPts val="816"/>
              </a:spcAft>
              <a:buFont typeface="Arial" pitchFamily="34" charset="0"/>
              <a:buNone/>
            </a:pPr>
            <a:r>
              <a:rPr lang="en-US" smtClean="0"/>
              <a:t>Third level</a:t>
            </a:r>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834392"/>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80986756"/>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Walk-in">
    <p:bg>
      <p:bgPr>
        <a:solidFill>
          <a:schemeClr val="bg1"/>
        </a:solidFill>
        <a:effectLst/>
      </p:bgPr>
    </p:bg>
    <p:spTree>
      <p:nvGrpSpPr>
        <p:cNvPr id="1" name=""/>
        <p:cNvGrpSpPr/>
        <p:nvPr/>
      </p:nvGrpSpPr>
      <p:grpSpPr>
        <a:xfrm>
          <a:off x="0" y="0"/>
          <a:ext cx="0" cy="0"/>
          <a:chOff x="0" y="0"/>
          <a:chExt cx="0" cy="0"/>
        </a:xfrm>
      </p:grpSpPr>
      <p:sp>
        <p:nvSpPr>
          <p:cNvPr id="2" name="Freeform 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Tree>
    <p:extLst>
      <p:ext uri="{BB962C8B-B14F-4D97-AF65-F5344CB8AC3E}">
        <p14:creationId xmlns:p14="http://schemas.microsoft.com/office/powerpoint/2010/main" val="384357416"/>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smtClean="0"/>
              <a:t>Click to edit Master text styles</a:t>
            </a:r>
          </a:p>
        </p:txBody>
      </p:sp>
    </p:spTree>
    <p:extLst>
      <p:ext uri="{BB962C8B-B14F-4D97-AF65-F5344CB8AC3E}">
        <p14:creationId xmlns:p14="http://schemas.microsoft.com/office/powerpoint/2010/main" val="2428715814"/>
      </p:ext>
    </p:extLst>
  </p:cSld>
  <p:clrMapOvr>
    <a:masterClrMapping/>
  </p:clrMapOvr>
  <p:transition>
    <p:fade/>
  </p:transition>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093779343"/>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68874714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9" y="1212851"/>
            <a:ext cx="11887200" cy="2160591"/>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4" name="Picture 3"/>
          <p:cNvPicPr>
            <a:picLocks noChangeAspect="1"/>
          </p:cNvPicPr>
          <p:nvPr/>
        </p:nvPicPr>
        <p:blipFill>
          <a:blip r:embed="rId2">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val="0"/>
              </a:ext>
            </a:extLst>
          </a:blip>
          <a:stretch>
            <a:fillRect/>
          </a:stretch>
        </p:blipFill>
        <p:spPr>
          <a:xfrm>
            <a:off x="10637838" y="6489045"/>
            <a:ext cx="1526960" cy="361018"/>
          </a:xfrm>
          <a:prstGeom prst="rect">
            <a:avLst/>
          </a:prstGeom>
        </p:spPr>
      </p:pic>
      <p:sp>
        <p:nvSpPr>
          <p:cNvPr id="3" name="Date Placeholder 2"/>
          <p:cNvSpPr>
            <a:spLocks noGrp="1"/>
          </p:cNvSpPr>
          <p:nvPr>
            <p:ph type="dt" sz="half" idx="11"/>
          </p:nvPr>
        </p:nvSpPr>
        <p:spPr>
          <a:xfrm>
            <a:off x="2560638" y="6483349"/>
            <a:ext cx="2797175" cy="371475"/>
          </a:xfrm>
          <a:prstGeom prst="rect">
            <a:avLst/>
          </a:prstGeom>
        </p:spPr>
        <p:txBody>
          <a:bodyPr/>
          <a:lstStyle/>
          <a:p>
            <a:fld id="{09B482E8-6E0E-1B4F-B1FD-C69DB9E858D9}" type="datetimeFigureOut">
              <a:rPr lang="en-US" smtClean="0">
                <a:solidFill>
                  <a:srgbClr val="404040"/>
                </a:solidFill>
              </a:rPr>
              <a:pPr/>
              <a:t>4/4/2014</a:t>
            </a:fld>
            <a:endParaRPr lang="en-US" dirty="0">
              <a:solidFill>
                <a:srgbClr val="404040"/>
              </a:solidFill>
            </a:endParaRPr>
          </a:p>
        </p:txBody>
      </p:sp>
      <p:sp>
        <p:nvSpPr>
          <p:cNvPr id="5" name="Footer Placeholder 4"/>
          <p:cNvSpPr>
            <a:spLocks noGrp="1"/>
          </p:cNvSpPr>
          <p:nvPr>
            <p:ph type="ftr" sz="quarter" idx="12"/>
          </p:nvPr>
        </p:nvSpPr>
        <p:spPr>
          <a:xfrm>
            <a:off x="755651" y="6483350"/>
            <a:ext cx="1804987" cy="371475"/>
          </a:xfrm>
          <a:prstGeom prst="rect">
            <a:avLst/>
          </a:prstGeom>
        </p:spPr>
        <p:txBody>
          <a:bodyPr/>
          <a:lstStyle/>
          <a:p>
            <a:endParaRPr lang="en-US" dirty="0">
              <a:solidFill>
                <a:srgbClr val="404040"/>
              </a:solidFill>
            </a:endParaRPr>
          </a:p>
        </p:txBody>
      </p:sp>
      <p:sp>
        <p:nvSpPr>
          <p:cNvPr id="7" name="Slide Number Placeholder 6"/>
          <p:cNvSpPr>
            <a:spLocks noGrp="1"/>
          </p:cNvSpPr>
          <p:nvPr>
            <p:ph type="sldNum" sz="quarter" idx="13"/>
          </p:nvPr>
        </p:nvSpPr>
        <p:spPr>
          <a:xfrm>
            <a:off x="269875" y="6483350"/>
            <a:ext cx="485776" cy="371475"/>
          </a:xfrm>
          <a:prstGeom prst="rect">
            <a:avLst/>
          </a:prstGeom>
        </p:spPr>
        <p:txBody>
          <a:bodyPr/>
          <a:lstStyle/>
          <a:p>
            <a:fld id="{D57F1E4F-1CFF-5643-939E-217C01CDF565}" type="slidenum">
              <a:rPr lang="en-US" smtClean="0">
                <a:solidFill>
                  <a:srgbClr val="404040"/>
                </a:solidFill>
              </a:rPr>
              <a:pPr/>
              <a:t>‹#›</a:t>
            </a:fld>
            <a:endParaRPr lang="en-US" dirty="0">
              <a:solidFill>
                <a:srgbClr val="404040"/>
              </a:solidFill>
            </a:endParaRPr>
          </a:p>
        </p:txBody>
      </p:sp>
    </p:spTree>
    <p:extLst>
      <p:ext uri="{BB962C8B-B14F-4D97-AF65-F5344CB8AC3E}">
        <p14:creationId xmlns:p14="http://schemas.microsoft.com/office/powerpoint/2010/main" val="1288618938"/>
      </p:ext>
    </p:extLst>
  </p:cSld>
  <p:clrMapOvr>
    <a:masterClrMapping/>
  </p:clrMapOvr>
  <p:transition>
    <p:fade/>
  </p:transition>
  <p:timing>
    <p:tnLst>
      <p:par>
        <p:cTn id="1" dur="indefinite" restart="never" nodeType="tmRoot"/>
      </p:par>
    </p:tnLst>
  </p:timing>
  <p:hf sldNum="0"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p:cSld name="Demo slide">
    <p:spTree>
      <p:nvGrpSpPr>
        <p:cNvPr id="1" name=""/>
        <p:cNvGrpSpPr/>
        <p:nvPr/>
      </p:nvGrpSpPr>
      <p:grpSpPr>
        <a:xfrm>
          <a:off x="0" y="0"/>
          <a:ext cx="0" cy="0"/>
          <a:chOff x="0" y="0"/>
          <a:chExt cx="0" cy="0"/>
        </a:xfrm>
      </p:grpSpPr>
      <p:sp>
        <p:nvSpPr>
          <p:cNvPr id="4" name="Rectangle 3"/>
          <p:cNvSpPr/>
          <p:nvPr/>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auto">
          <a:xfrm>
            <a:off x="274639" y="1209973"/>
            <a:ext cx="10056812" cy="2751698"/>
          </a:xfrm>
          <a:noFill/>
        </p:spPr>
        <p:txBody>
          <a:bodyPr tIns="91440" bIns="91440" anchor="t" anchorCtr="0"/>
          <a:lstStyle>
            <a:lvl1pPr>
              <a:defRPr sz="7198"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3954464"/>
            <a:ext cx="10058401" cy="1829593"/>
          </a:xfrm>
          <a:noFill/>
        </p:spPr>
        <p:txBody>
          <a:bodyPr lIns="182880" tIns="146304" rIns="182880" bIns="146304">
            <a:noAutofit/>
          </a:bodyPr>
          <a:lstStyle>
            <a:lvl1pPr marL="0" indent="0">
              <a:spcBef>
                <a:spcPts val="0"/>
              </a:spcBef>
              <a:buNone/>
              <a:defRPr sz="3599" spc="0" baseline="0">
                <a:gradFill>
                  <a:gsLst>
                    <a:gs pos="0">
                      <a:schemeClr val="tx1">
                        <a:lumMod val="75000"/>
                        <a:lumOff val="25000"/>
                      </a:schemeClr>
                    </a:gs>
                    <a:gs pos="100000">
                      <a:schemeClr val="tx1">
                        <a:lumMod val="75000"/>
                        <a:lumOff val="25000"/>
                      </a:schemeClr>
                    </a:gs>
                  </a:gsLst>
                  <a:lin ang="5400000" scaled="0"/>
                </a:gradFill>
                <a:latin typeface="+mj-lt"/>
              </a:defRPr>
            </a:lvl1pPr>
          </a:lstStyle>
          <a:p>
            <a:pPr lvl="0"/>
            <a:r>
              <a:rPr lang="en-US" dirty="0" smtClean="0"/>
              <a:t>Speaker Name</a:t>
            </a:r>
          </a:p>
        </p:txBody>
      </p:sp>
      <p:sp>
        <p:nvSpPr>
          <p:cNvPr id="3" name="Date Placeholder 2"/>
          <p:cNvSpPr>
            <a:spLocks noGrp="1"/>
          </p:cNvSpPr>
          <p:nvPr>
            <p:ph type="dt" sz="half" idx="13"/>
          </p:nvPr>
        </p:nvSpPr>
        <p:spPr>
          <a:xfrm>
            <a:off x="2560638" y="6483349"/>
            <a:ext cx="2797175" cy="371475"/>
          </a:xfrm>
          <a:prstGeom prst="rect">
            <a:avLst/>
          </a:prstGeom>
        </p:spPr>
        <p:txBody>
          <a:bodyPr/>
          <a:lstStyle/>
          <a:p>
            <a:fld id="{09B482E8-6E0E-1B4F-B1FD-C69DB9E858D9}" type="datetimeFigureOut">
              <a:rPr lang="en-US" smtClean="0">
                <a:solidFill>
                  <a:srgbClr val="404040"/>
                </a:solidFill>
              </a:rPr>
              <a:pPr/>
              <a:t>4/4/2014</a:t>
            </a:fld>
            <a:endParaRPr lang="en-US" dirty="0">
              <a:solidFill>
                <a:srgbClr val="404040"/>
              </a:solidFill>
            </a:endParaRPr>
          </a:p>
        </p:txBody>
      </p:sp>
      <p:sp>
        <p:nvSpPr>
          <p:cNvPr id="6" name="Footer Placeholder 5"/>
          <p:cNvSpPr>
            <a:spLocks noGrp="1"/>
          </p:cNvSpPr>
          <p:nvPr>
            <p:ph type="ftr" sz="quarter" idx="14"/>
          </p:nvPr>
        </p:nvSpPr>
        <p:spPr>
          <a:xfrm>
            <a:off x="755651" y="6483350"/>
            <a:ext cx="1804987" cy="371475"/>
          </a:xfrm>
          <a:prstGeom prst="rect">
            <a:avLst/>
          </a:prstGeom>
        </p:spPr>
        <p:txBody>
          <a:bodyPr/>
          <a:lstStyle/>
          <a:p>
            <a:endParaRPr lang="en-US" dirty="0">
              <a:solidFill>
                <a:srgbClr val="404040"/>
              </a:solidFill>
            </a:endParaRPr>
          </a:p>
        </p:txBody>
      </p:sp>
      <p:sp>
        <p:nvSpPr>
          <p:cNvPr id="7" name="Slide Number Placeholder 6"/>
          <p:cNvSpPr>
            <a:spLocks noGrp="1"/>
          </p:cNvSpPr>
          <p:nvPr>
            <p:ph type="sldNum" sz="quarter" idx="15"/>
          </p:nvPr>
        </p:nvSpPr>
        <p:spPr>
          <a:xfrm>
            <a:off x="269875" y="6483350"/>
            <a:ext cx="485776" cy="371475"/>
          </a:xfrm>
          <a:prstGeom prst="rect">
            <a:avLst/>
          </a:prstGeom>
        </p:spPr>
        <p:txBody>
          <a:bodyPr/>
          <a:lstStyle/>
          <a:p>
            <a:fld id="{D57F1E4F-1CFF-5643-939E-217C01CDF565}" type="slidenum">
              <a:rPr lang="en-US" smtClean="0">
                <a:solidFill>
                  <a:srgbClr val="404040"/>
                </a:solidFill>
              </a:rPr>
              <a:pPr/>
              <a:t>‹#›</a:t>
            </a:fld>
            <a:endParaRPr lang="en-US" dirty="0">
              <a:solidFill>
                <a:srgbClr val="404040"/>
              </a:solidFill>
            </a:endParaRPr>
          </a:p>
        </p:txBody>
      </p:sp>
      <p:pic>
        <p:nvPicPr>
          <p:cNvPr id="8" name="Picture 7"/>
          <p:cNvPicPr>
            <a:picLocks noChangeAspect="1"/>
          </p:cNvPicPr>
          <p:nvPr/>
        </p:nvPicPr>
        <p:blipFill>
          <a:blip r:embed="rId2">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val="0"/>
              </a:ext>
            </a:extLst>
          </a:blip>
          <a:stretch>
            <a:fillRect/>
          </a:stretch>
        </p:blipFill>
        <p:spPr>
          <a:xfrm>
            <a:off x="10637838" y="6489045"/>
            <a:ext cx="1526960" cy="361018"/>
          </a:xfrm>
          <a:prstGeom prst="rect">
            <a:avLst/>
          </a:prstGeom>
        </p:spPr>
      </p:pic>
    </p:spTree>
    <p:extLst>
      <p:ext uri="{BB962C8B-B14F-4D97-AF65-F5344CB8AC3E}">
        <p14:creationId xmlns:p14="http://schemas.microsoft.com/office/powerpoint/2010/main" val="89792898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hf sldNum="0" hdr="0" ftr="0" dt="0"/>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118852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Tree>
    <p:extLst>
      <p:ext uri="{BB962C8B-B14F-4D97-AF65-F5344CB8AC3E}">
        <p14:creationId xmlns:p14="http://schemas.microsoft.com/office/powerpoint/2010/main" val="239089895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Tree>
    <p:extLst>
      <p:ext uri="{BB962C8B-B14F-4D97-AF65-F5344CB8AC3E}">
        <p14:creationId xmlns:p14="http://schemas.microsoft.com/office/powerpoint/2010/main" val="27367775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289292375"/>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chemeClr val="tx1"/>
                    </a:gs>
                    <a:gs pos="0">
                      <a:schemeClr val="tx1"/>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smtClean="0"/>
              <a:t>Click to edit Master text styles</a:t>
            </a:r>
          </a:p>
        </p:txBody>
      </p:sp>
    </p:spTree>
    <p:extLst>
      <p:ext uri="{BB962C8B-B14F-4D97-AF65-F5344CB8AC3E}">
        <p14:creationId xmlns:p14="http://schemas.microsoft.com/office/powerpoint/2010/main" val="4136675403"/>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dirty="0" smtClean="0"/>
              <a:t>Click to edit Master title style</a:t>
            </a:r>
            <a:endParaRPr lang="en-US" dirty="0"/>
          </a:p>
        </p:txBody>
      </p:sp>
    </p:spTree>
    <p:extLst>
      <p:ext uri="{BB962C8B-B14F-4D97-AF65-F5344CB8AC3E}">
        <p14:creationId xmlns:p14="http://schemas.microsoft.com/office/powerpoint/2010/main" val="3997896509"/>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a:defRPr kumimoji="0" lang="en-US" sz="2400" b="0" i="0" u="none" strike="noStrike" kern="1200" cap="none" spc="0" normalizeH="0" baseline="0" dirty="0" smtClean="0">
                <a:ln>
                  <a:noFill/>
                </a:ln>
                <a:gradFill>
                  <a:gsLst>
                    <a:gs pos="92208">
                      <a:schemeClr val="tx1"/>
                    </a:gs>
                    <a:gs pos="0">
                      <a:schemeClr val="tx1"/>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buFont typeface="Arial" pitchFamily="34" charset="0"/>
              <a:buNone/>
              <a:tabLst/>
              <a:defRPr/>
            </a:pPr>
            <a:r>
              <a:rPr lang="en-US" dirty="0" smtClean="0"/>
              <a:t>Click to edit Master text styles</a:t>
            </a:r>
          </a:p>
        </p:txBody>
      </p:sp>
    </p:spTree>
    <p:extLst>
      <p:ext uri="{BB962C8B-B14F-4D97-AF65-F5344CB8AC3E}">
        <p14:creationId xmlns:p14="http://schemas.microsoft.com/office/powerpoint/2010/main" val="1269232280"/>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62183624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dirty="0"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3146029621"/>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12264">
                      <a:schemeClr val="tx1">
                        <a:lumMod val="75000"/>
                        <a:lumOff val="25000"/>
                      </a:schemeClr>
                    </a:gs>
                    <a:gs pos="71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dirty="0" smtClean="0"/>
              <a:t>Click icon to add picture</a:t>
            </a:r>
            <a:endParaRPr lang="en-US" dirty="0"/>
          </a:p>
        </p:txBody>
      </p:sp>
      <p:sp>
        <p:nvSpPr>
          <p:cNvPr id="3" name="Title 2"/>
          <p:cNvSpPr>
            <a:spLocks noGrp="1"/>
          </p:cNvSpPr>
          <p:nvPr>
            <p:ph type="title"/>
          </p:nvPr>
        </p:nvSpPr>
        <p:spPr/>
        <p:txBody>
          <a:bodyPr wrap="none" lIns="182880" tIns="146304" rIns="182880" bIns="146304"/>
          <a:lstStyle/>
          <a:p>
            <a:r>
              <a:rPr lang="en-US" dirty="0" smtClean="0"/>
              <a:t>Click to edit Master title style</a:t>
            </a:r>
            <a:endParaRPr lang="en-US" dirty="0"/>
          </a:p>
        </p:txBody>
      </p:sp>
    </p:spTree>
    <p:extLst>
      <p:ext uri="{BB962C8B-B14F-4D97-AF65-F5344CB8AC3E}">
        <p14:creationId xmlns:p14="http://schemas.microsoft.com/office/powerpoint/2010/main" val="482611404"/>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1pPr>
            <a:lvl2pPr marL="584200" indent="-241300">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2pPr>
            <a:lvl3pPr marL="571441" indent="-342900">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dirty="0" smtClean="0"/>
              <a:t>Click to edit Master text styles</a:t>
            </a:r>
          </a:p>
          <a:p>
            <a:pPr marL="0" marR="0" lvl="1" indent="0" algn="l" defTabSz="914166" rtl="0" eaLnBrk="1" fontAlgn="auto" latinLnBrk="0" hangingPunct="1">
              <a:lnSpc>
                <a:spcPct val="90000"/>
              </a:lnSpc>
              <a:spcBef>
                <a:spcPct val="20000"/>
              </a:spcBef>
              <a:spcAft>
                <a:spcPts val="816"/>
              </a:spcAft>
              <a:buClr>
                <a:schemeClr val="tx1"/>
              </a:buClr>
              <a:buSzPct val="90000"/>
              <a:buFont typeface="Arial" pitchFamily="34" charset="0"/>
              <a:buNone/>
              <a:tabLst/>
            </a:pPr>
            <a:r>
              <a:rPr lang="en-US" dirty="0" smtClean="0"/>
              <a:t>Second level</a:t>
            </a:r>
          </a:p>
          <a:p>
            <a:pPr marL="457082" lvl="2" indent="-228541" algn="l" defTabSz="914166" rtl="0" eaLnBrk="1" latinLnBrk="0" hangingPunct="1">
              <a:spcBef>
                <a:spcPct val="20000"/>
              </a:spcBef>
              <a:spcAft>
                <a:spcPts val="816"/>
              </a:spcAft>
              <a:buFont typeface="Arial" pitchFamily="34" charset="0"/>
              <a:buChar char="•"/>
            </a:pPr>
            <a:r>
              <a:rPr lang="en-US" dirty="0" smtClean="0"/>
              <a:t>Third level</a:t>
            </a:r>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68754358"/>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5370656"/>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388730323"/>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chemeClr val="bg1"/>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388710884"/>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hasCustomPrompt="1"/>
          </p:nvPr>
        </p:nvSpPr>
        <p:spPr>
          <a:xfrm>
            <a:off x="283148" y="1668463"/>
            <a:ext cx="2743200" cy="5029200"/>
          </a:xfrm>
        </p:spPr>
        <p:txBody>
          <a:bodyPr>
            <a:noAutofit/>
          </a:bodyPr>
          <a:lstStyle>
            <a:lvl1pPr marL="342900" indent="-34290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smtClean="0"/>
              <a:t>Click to edit</a:t>
            </a:r>
            <a:br>
              <a:rPr lang="en-US" dirty="0" smtClean="0"/>
            </a:br>
            <a:r>
              <a:rPr lang="en-US" dirty="0" smtClean="0"/>
              <a:t>Master text styles</a:t>
            </a:r>
          </a:p>
        </p:txBody>
      </p:sp>
    </p:spTree>
    <p:extLst>
      <p:ext uri="{BB962C8B-B14F-4D97-AF65-F5344CB8AC3E}">
        <p14:creationId xmlns:p14="http://schemas.microsoft.com/office/powerpoint/2010/main" val="367358941"/>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marL="0" indent="0">
              <a:lnSpc>
                <a:spcPct val="95000"/>
              </a:lnSpc>
              <a:spcBef>
                <a:spcPts val="0"/>
              </a:spcBef>
              <a:spcAft>
                <a:spcPts val="1632"/>
              </a:spcAft>
              <a:buNone/>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pPr>
            <a:r>
              <a:rPr lang="en-US"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4106875086"/>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None/>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pPr>
            <a:r>
              <a:rPr lang="en-US"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661050439"/>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Font typeface="Arial" panose="020B0604020202020204" pitchFamily="34" charset="0"/>
              <a:buNone/>
              <a:defRPr lang="en-US" sz="3600" kern="1200" dirty="0" smtClean="0">
                <a:gradFill>
                  <a:gsLst>
                    <a:gs pos="1299">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pPr>
            <a:r>
              <a:rPr lang="en-US"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smtClean="0"/>
              <a:t>Click icon to add picture</a:t>
            </a:r>
            <a:endParaRPr lang="en-US" dirty="0"/>
          </a:p>
        </p:txBody>
      </p:sp>
      <p:sp>
        <p:nvSpPr>
          <p:cNvPr id="3" name="Title 2"/>
          <p:cNvSpPr>
            <a:spLocks noGrp="1"/>
          </p:cNvSpPr>
          <p:nvPr>
            <p:ph type="title"/>
          </p:nvPr>
        </p:nvSpPr>
        <p:spPr/>
        <p:txBody>
          <a:bodyPr wrap="none" lIns="182880" tIns="146304" rIns="182880" bIns="146304"/>
          <a:lstStyle/>
          <a:p>
            <a:r>
              <a:rPr lang="en-US" smtClean="0"/>
              <a:t>Click to edit Master title style</a:t>
            </a:r>
            <a:endParaRPr lang="en-US" dirty="0"/>
          </a:p>
        </p:txBody>
      </p:sp>
    </p:spTree>
    <p:extLst>
      <p:ext uri="{BB962C8B-B14F-4D97-AF65-F5344CB8AC3E}">
        <p14:creationId xmlns:p14="http://schemas.microsoft.com/office/powerpoint/2010/main" val="2613587105"/>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image" Target="../media/image1.png"/><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slideLayout" Target="../slideLayouts/slideLayout40.xml"/><Relationship Id="rId18" Type="http://schemas.openxmlformats.org/officeDocument/2006/relationships/image" Target="../media/image1.png"/><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17" Type="http://schemas.openxmlformats.org/officeDocument/2006/relationships/theme" Target="../theme/theme3.xml"/><Relationship Id="rId2" Type="http://schemas.openxmlformats.org/officeDocument/2006/relationships/slideLayout" Target="../slideLayouts/slideLayout29.xml"/><Relationship Id="rId16" Type="http://schemas.openxmlformats.org/officeDocument/2006/relationships/slideLayout" Target="../slideLayouts/slideLayout43.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slideLayout" Target="../slideLayouts/slideLayout4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slideLayout" Target="../slideLayouts/slideLayout4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1.xml"/><Relationship Id="rId13" Type="http://schemas.openxmlformats.org/officeDocument/2006/relationships/slideLayout" Target="../slideLayouts/slideLayout56.xml"/><Relationship Id="rId3" Type="http://schemas.openxmlformats.org/officeDocument/2006/relationships/slideLayout" Target="../slideLayouts/slideLayout46.xml"/><Relationship Id="rId7" Type="http://schemas.openxmlformats.org/officeDocument/2006/relationships/slideLayout" Target="../slideLayouts/slideLayout50.xml"/><Relationship Id="rId12" Type="http://schemas.openxmlformats.org/officeDocument/2006/relationships/slideLayout" Target="../slideLayouts/slideLayout55.xml"/><Relationship Id="rId2" Type="http://schemas.openxmlformats.org/officeDocument/2006/relationships/slideLayout" Target="../slideLayouts/slideLayout45.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slideLayout" Target="../slideLayouts/slideLayout54.xml"/><Relationship Id="rId5" Type="http://schemas.openxmlformats.org/officeDocument/2006/relationships/slideLayout" Target="../slideLayouts/slideLayout48.xml"/><Relationship Id="rId15" Type="http://schemas.openxmlformats.org/officeDocument/2006/relationships/image" Target="../media/image1.png"/><Relationship Id="rId10" Type="http://schemas.openxmlformats.org/officeDocument/2006/relationships/slideLayout" Target="../slideLayouts/slideLayout53.xml"/><Relationship Id="rId4" Type="http://schemas.openxmlformats.org/officeDocument/2006/relationships/slideLayout" Target="../slideLayouts/slideLayout47.xml"/><Relationship Id="rId9" Type="http://schemas.openxmlformats.org/officeDocument/2006/relationships/slideLayout" Target="../slideLayouts/slideLayout52.xml"/><Relationship Id="rId1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167" r:id="rId1"/>
    <p:sldLayoutId id="2147484214" r:id="rId2"/>
    <p:sldLayoutId id="2147484086" r:id="rId3"/>
    <p:sldLayoutId id="2147484206" r:id="rId4"/>
    <p:sldLayoutId id="2147484195" r:id="rId5"/>
    <p:sldLayoutId id="2147484207" r:id="rId6"/>
    <p:sldLayoutId id="2147484216" r:id="rId7"/>
    <p:sldLayoutId id="2147484217" r:id="rId8"/>
    <p:sldLayoutId id="2147484218" r:id="rId9"/>
    <p:sldLayoutId id="2147484212" r:id="rId10"/>
    <p:sldLayoutId id="2147484093" r:id="rId11"/>
    <p:sldLayoutId id="2147484213" r:id="rId12"/>
    <p:sldLayoutId id="2147484215" r:id="rId13"/>
    <p:sldLayoutId id="2147484203" r:id="rId14"/>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5" name="Picture 4"/>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2980749296"/>
      </p:ext>
    </p:extLst>
  </p:cSld>
  <p:clrMap bg1="dk1" tx1="lt1" bg2="dk2" tx2="lt2" accent1="accent1" accent2="accent2" accent3="accent3" accent4="accent4" accent5="accent5" accent6="accent6" hlink="hlink" folHlink="folHlink"/>
  <p:sldLayoutIdLst>
    <p:sldLayoutId id="2147484220" r:id="rId1"/>
    <p:sldLayoutId id="2147484221" r:id="rId2"/>
    <p:sldLayoutId id="2147484222" r:id="rId3"/>
    <p:sldLayoutId id="2147484223" r:id="rId4"/>
    <p:sldLayoutId id="2147484224" r:id="rId5"/>
    <p:sldLayoutId id="2147484225" r:id="rId6"/>
    <p:sldLayoutId id="2147484226" r:id="rId7"/>
    <p:sldLayoutId id="2147484227" r:id="rId8"/>
    <p:sldLayoutId id="2147484228" r:id="rId9"/>
    <p:sldLayoutId id="2147484229" r:id="rId10"/>
    <p:sldLayoutId id="2147484230" r:id="rId11"/>
    <p:sldLayoutId id="2147484232" r:id="rId12"/>
    <p:sldLayoutId id="2147484233" r:id="rId1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18">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3394099355"/>
      </p:ext>
    </p:extLst>
  </p:cSld>
  <p:clrMap bg1="lt1" tx1="dk1" bg2="lt2" tx2="dk2" accent1="accent1" accent2="accent2" accent3="accent3" accent4="accent4" accent5="accent5" accent6="accent6" hlink="hlink" folHlink="folHlink"/>
  <p:sldLayoutIdLst>
    <p:sldLayoutId id="2147484235" r:id="rId1"/>
    <p:sldLayoutId id="2147484236" r:id="rId2"/>
    <p:sldLayoutId id="2147484237" r:id="rId3"/>
    <p:sldLayoutId id="2147484238" r:id="rId4"/>
    <p:sldLayoutId id="2147484239" r:id="rId5"/>
    <p:sldLayoutId id="2147484240" r:id="rId6"/>
    <p:sldLayoutId id="2147484241" r:id="rId7"/>
    <p:sldLayoutId id="2147484242" r:id="rId8"/>
    <p:sldLayoutId id="2147484243" r:id="rId9"/>
    <p:sldLayoutId id="2147484244" r:id="rId10"/>
    <p:sldLayoutId id="2147484245" r:id="rId11"/>
    <p:sldLayoutId id="2147484246" r:id="rId12"/>
    <p:sldLayoutId id="2147484247" r:id="rId13"/>
    <p:sldLayoutId id="2147484248" r:id="rId14"/>
    <p:sldLayoutId id="2147484249" r:id="rId15"/>
    <p:sldLayoutId id="2147484251" r:id="rId16"/>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5" name="Picture 4"/>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917530854"/>
      </p:ext>
    </p:extLst>
  </p:cSld>
  <p:clrMap bg1="dk1" tx1="lt1" bg2="dk2" tx2="lt2" accent1="accent1" accent2="accent2" accent3="accent3" accent4="accent4" accent5="accent5" accent6="accent6" hlink="hlink" folHlink="folHlink"/>
  <p:sldLayoutIdLst>
    <p:sldLayoutId id="2147484255" r:id="rId1"/>
    <p:sldLayoutId id="2147484256" r:id="rId2"/>
    <p:sldLayoutId id="2147484257" r:id="rId3"/>
    <p:sldLayoutId id="2147484258" r:id="rId4"/>
    <p:sldLayoutId id="2147484259" r:id="rId5"/>
    <p:sldLayoutId id="2147484260" r:id="rId6"/>
    <p:sldLayoutId id="2147484261" r:id="rId7"/>
    <p:sldLayoutId id="2147484262" r:id="rId8"/>
    <p:sldLayoutId id="2147484263" r:id="rId9"/>
    <p:sldLayoutId id="2147484264" r:id="rId10"/>
    <p:sldLayoutId id="2147484265" r:id="rId11"/>
    <p:sldLayoutId id="2147484266" r:id="rId12"/>
    <p:sldLayoutId id="2147484267" r:id="rId1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0.xml"/><Relationship Id="rId5" Type="http://schemas.openxmlformats.org/officeDocument/2006/relationships/image" Target="../media/image10.pn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5.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5.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3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30.xml"/><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3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5.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6.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38.xml"/></Relationships>
</file>

<file path=ppt/slides/_rels/slide27.xml.rels><?xml version="1.0" encoding="UTF-8" standalone="yes"?>
<Relationships xmlns="http://schemas.openxmlformats.org/package/2006/relationships"><Relationship Id="rId2" Type="http://schemas.openxmlformats.org/officeDocument/2006/relationships/hyperlink" Target="mailto:seanmck@Microsoft.com" TargetMode="External"/><Relationship Id="rId1" Type="http://schemas.openxmlformats.org/officeDocument/2006/relationships/slideLayout" Target="../slideLayouts/slideLayout45.xml"/></Relationships>
</file>

<file path=ppt/slides/_rels/slide28.xml.rels><?xml version="1.0" encoding="UTF-8" standalone="yes"?>
<Relationships xmlns="http://schemas.openxmlformats.org/package/2006/relationships"><Relationship Id="rId2" Type="http://schemas.openxmlformats.org/officeDocument/2006/relationships/hyperlink" Target="mailto:seanmck@Microsoft.com" TargetMode="External"/><Relationship Id="rId1" Type="http://schemas.openxmlformats.org/officeDocument/2006/relationships/slideLayout" Target="../slideLayouts/slideLayout45.xml"/></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38.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9.xml"/><Relationship Id="rId4" Type="http://schemas.microsoft.com/office/2007/relationships/hdphoto" Target="../media/hdphoto2.wdp"/></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8.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3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45.xml"/><Relationship Id="rId1" Type="http://schemas.openxmlformats.org/officeDocument/2006/relationships/themeOverride" Target="../theme/themeOverride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3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191636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5481" y="1418540"/>
            <a:ext cx="9447956" cy="3717941"/>
          </a:xfrm>
        </p:spPr>
        <p:txBody>
          <a:bodyPr/>
          <a:lstStyle/>
          <a:p>
            <a:r>
              <a:rPr lang="en-US" dirty="0" smtClean="0"/>
              <a:t>User data exposed via </a:t>
            </a:r>
            <a:r>
              <a:rPr lang="en-US" dirty="0" err="1" smtClean="0"/>
              <a:t>KnownFolders</a:t>
            </a:r>
            <a:endParaRPr lang="en-US" dirty="0" smtClean="0"/>
          </a:p>
          <a:p>
            <a:pPr lvl="1"/>
            <a:r>
              <a:rPr lang="en-US" dirty="0" err="1" smtClean="0"/>
              <a:t>RemovableDevices</a:t>
            </a:r>
            <a:r>
              <a:rPr lang="en-US" dirty="0" smtClean="0"/>
              <a:t> (SD)</a:t>
            </a:r>
          </a:p>
          <a:p>
            <a:pPr lvl="1"/>
            <a:r>
              <a:rPr lang="en-US" dirty="0" err="1" smtClean="0"/>
              <a:t>MusicLibrary</a:t>
            </a:r>
            <a:endParaRPr lang="en-US" dirty="0" smtClean="0"/>
          </a:p>
          <a:p>
            <a:pPr lvl="1"/>
            <a:r>
              <a:rPr lang="en-US" dirty="0" err="1" smtClean="0"/>
              <a:t>PicturesLibrary</a:t>
            </a:r>
            <a:endParaRPr lang="en-US" dirty="0" smtClean="0"/>
          </a:p>
          <a:p>
            <a:pPr lvl="1"/>
            <a:r>
              <a:rPr lang="en-US" dirty="0" err="1" smtClean="0"/>
              <a:t>VideosLibrary</a:t>
            </a:r>
            <a:endParaRPr lang="en-US" dirty="0" smtClean="0"/>
          </a:p>
          <a:p>
            <a:r>
              <a:rPr lang="en-US" dirty="0" smtClean="0"/>
              <a:t>Direct access protected by capability</a:t>
            </a:r>
          </a:p>
          <a:p>
            <a:r>
              <a:rPr lang="en-US" dirty="0" smtClean="0"/>
              <a:t>All public files are available via pickers</a:t>
            </a:r>
            <a:endParaRPr lang="en-US" dirty="0"/>
          </a:p>
        </p:txBody>
      </p:sp>
      <p:sp>
        <p:nvSpPr>
          <p:cNvPr id="2" name="Title 1"/>
          <p:cNvSpPr>
            <a:spLocks noGrp="1"/>
          </p:cNvSpPr>
          <p:nvPr>
            <p:ph type="title"/>
          </p:nvPr>
        </p:nvSpPr>
        <p:spPr/>
        <p:txBody>
          <a:bodyPr/>
          <a:lstStyle/>
          <a:p>
            <a:r>
              <a:rPr lang="en-US" dirty="0" smtClean="0"/>
              <a:t>Accessing User Content</a:t>
            </a:r>
            <a:endParaRPr lang="en-US" dirty="0"/>
          </a:p>
        </p:txBody>
      </p:sp>
      <p:pic>
        <p:nvPicPr>
          <p:cNvPr id="4" name="Picture 3"/>
          <p:cNvPicPr>
            <a:picLocks noChangeAspect="1"/>
          </p:cNvPicPr>
          <p:nvPr/>
        </p:nvPicPr>
        <p:blipFill>
          <a:blip r:embed="rId2"/>
          <a:stretch>
            <a:fillRect/>
          </a:stretch>
        </p:blipFill>
        <p:spPr>
          <a:xfrm>
            <a:off x="10714314" y="1418540"/>
            <a:ext cx="1139974" cy="1139974"/>
          </a:xfrm>
          <a:prstGeom prst="rect">
            <a:avLst/>
          </a:prstGeom>
        </p:spPr>
      </p:pic>
      <p:pic>
        <p:nvPicPr>
          <p:cNvPr id="5" name="Picture 4"/>
          <p:cNvPicPr>
            <a:picLocks noChangeAspect="1"/>
          </p:cNvPicPr>
          <p:nvPr/>
        </p:nvPicPr>
        <p:blipFill rotWithShape="1">
          <a:blip r:embed="rId3"/>
          <a:srcRect l="1" r="2983" b="5107"/>
          <a:stretch/>
        </p:blipFill>
        <p:spPr>
          <a:xfrm>
            <a:off x="10723214" y="2659062"/>
            <a:ext cx="1139756" cy="1114802"/>
          </a:xfrm>
          <a:prstGeom prst="rect">
            <a:avLst/>
          </a:prstGeom>
        </p:spPr>
      </p:pic>
      <p:pic>
        <p:nvPicPr>
          <p:cNvPr id="6" name="Picture 5"/>
          <p:cNvPicPr>
            <a:picLocks noChangeAspect="1"/>
          </p:cNvPicPr>
          <p:nvPr/>
        </p:nvPicPr>
        <p:blipFill>
          <a:blip r:embed="rId4"/>
          <a:stretch>
            <a:fillRect/>
          </a:stretch>
        </p:blipFill>
        <p:spPr>
          <a:xfrm>
            <a:off x="10714314" y="3874412"/>
            <a:ext cx="1128770" cy="1128770"/>
          </a:xfrm>
          <a:prstGeom prst="rect">
            <a:avLst/>
          </a:prstGeom>
        </p:spPr>
      </p:pic>
      <p:pic>
        <p:nvPicPr>
          <p:cNvPr id="7" name="Picture 6"/>
          <p:cNvPicPr>
            <a:picLocks noChangeAspect="1"/>
          </p:cNvPicPr>
          <p:nvPr/>
        </p:nvPicPr>
        <p:blipFill>
          <a:blip r:embed="rId5"/>
          <a:stretch>
            <a:fillRect/>
          </a:stretch>
        </p:blipFill>
        <p:spPr>
          <a:xfrm>
            <a:off x="10714314" y="5220077"/>
            <a:ext cx="1148656" cy="646119"/>
          </a:xfrm>
          <a:prstGeom prst="rect">
            <a:avLst/>
          </a:prstGeom>
        </p:spPr>
      </p:pic>
    </p:spTree>
    <p:extLst>
      <p:ext uri="{BB962C8B-B14F-4D97-AF65-F5344CB8AC3E}">
        <p14:creationId xmlns:p14="http://schemas.microsoft.com/office/powerpoint/2010/main" val="2796520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5481" y="1212850"/>
            <a:ext cx="11885514" cy="3314560"/>
          </a:xfrm>
        </p:spPr>
        <p:txBody>
          <a:bodyPr/>
          <a:lstStyle/>
          <a:p>
            <a:r>
              <a:rPr lang="en-US" dirty="0" smtClean="0"/>
              <a:t>Used to maintain access to shared files/folders</a:t>
            </a:r>
          </a:p>
          <a:p>
            <a:pPr lvl="1"/>
            <a:r>
              <a:rPr lang="en-US" dirty="0" smtClean="0"/>
              <a:t>File activation</a:t>
            </a:r>
          </a:p>
          <a:p>
            <a:pPr lvl="1"/>
            <a:r>
              <a:rPr lang="en-US" dirty="0" smtClean="0"/>
              <a:t>Share contract</a:t>
            </a:r>
          </a:p>
          <a:p>
            <a:pPr lvl="1"/>
            <a:r>
              <a:rPr lang="en-US" dirty="0" smtClean="0"/>
              <a:t>File picker</a:t>
            </a:r>
          </a:p>
          <a:p>
            <a:r>
              <a:rPr lang="en-US" dirty="0" smtClean="0"/>
              <a:t>Knowledge of file is maintained across deletes</a:t>
            </a:r>
          </a:p>
          <a:p>
            <a:r>
              <a:rPr lang="en-US" dirty="0" smtClean="0"/>
              <a:t>If you </a:t>
            </a:r>
            <a:r>
              <a:rPr lang="en-US" i="1" dirty="0" smtClean="0"/>
              <a:t>need </a:t>
            </a:r>
            <a:r>
              <a:rPr lang="en-US" dirty="0" smtClean="0"/>
              <a:t>the file, make a copy</a:t>
            </a:r>
            <a:endParaRPr lang="en-US" dirty="0"/>
          </a:p>
        </p:txBody>
      </p:sp>
      <p:sp>
        <p:nvSpPr>
          <p:cNvPr id="3" name="Title 2"/>
          <p:cNvSpPr>
            <a:spLocks noGrp="1"/>
          </p:cNvSpPr>
          <p:nvPr>
            <p:ph type="title"/>
          </p:nvPr>
        </p:nvSpPr>
        <p:spPr/>
        <p:txBody>
          <a:bodyPr/>
          <a:lstStyle/>
          <a:p>
            <a:r>
              <a:rPr lang="en-US" dirty="0" smtClean="0"/>
              <a:t>Access Cache</a:t>
            </a:r>
            <a:endParaRPr lang="en-US" dirty="0"/>
          </a:p>
        </p:txBody>
      </p:sp>
    </p:spTree>
    <p:extLst>
      <p:ext uri="{BB962C8B-B14F-4D97-AF65-F5344CB8AC3E}">
        <p14:creationId xmlns:p14="http://schemas.microsoft.com/office/powerpoint/2010/main" val="2295830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5481" y="1212851"/>
            <a:ext cx="11885514" cy="4397658"/>
          </a:xfrm>
        </p:spPr>
        <p:txBody>
          <a:bodyPr/>
          <a:lstStyle/>
          <a:p>
            <a:r>
              <a:rPr lang="en-US" dirty="0" smtClean="0"/>
              <a:t>Silverlight 8.1 apps get new app data model</a:t>
            </a:r>
          </a:p>
          <a:p>
            <a:pPr lvl="1"/>
            <a:r>
              <a:rPr lang="en-US" dirty="0" smtClean="0"/>
              <a:t>Including Roaming/Temp/</a:t>
            </a:r>
            <a:r>
              <a:rPr lang="en-US" dirty="0" err="1" smtClean="0"/>
              <a:t>LocalCache</a:t>
            </a:r>
            <a:endParaRPr lang="en-US" dirty="0" smtClean="0"/>
          </a:p>
          <a:p>
            <a:pPr lvl="1"/>
            <a:r>
              <a:rPr lang="en-US" dirty="0" err="1" smtClean="0"/>
              <a:t>IsolatedStorage</a:t>
            </a:r>
            <a:r>
              <a:rPr lang="en-US" dirty="0" smtClean="0"/>
              <a:t> folder == Local Folder</a:t>
            </a:r>
          </a:p>
          <a:p>
            <a:pPr lvl="1"/>
            <a:r>
              <a:rPr lang="en-US" dirty="0" err="1" smtClean="0"/>
              <a:t>IsolatedStorage</a:t>
            </a:r>
            <a:r>
              <a:rPr lang="en-US" dirty="0" smtClean="0"/>
              <a:t> APIs still work</a:t>
            </a:r>
          </a:p>
          <a:p>
            <a:r>
              <a:rPr lang="en-US" dirty="0" err="1" smtClean="0"/>
              <a:t>KnownFolders</a:t>
            </a:r>
            <a:r>
              <a:rPr lang="en-US" dirty="0" smtClean="0"/>
              <a:t> APIs are available for media/SD</a:t>
            </a:r>
          </a:p>
          <a:p>
            <a:pPr lvl="1"/>
            <a:r>
              <a:rPr lang="en-US" dirty="0" smtClean="0"/>
              <a:t>XNA Media Library APIs still work</a:t>
            </a:r>
          </a:p>
          <a:p>
            <a:r>
              <a:rPr lang="en-US" dirty="0" smtClean="0"/>
              <a:t>Access cache works for </a:t>
            </a:r>
            <a:r>
              <a:rPr lang="en-US" dirty="0" err="1" smtClean="0"/>
              <a:t>StorageFolder</a:t>
            </a:r>
            <a:r>
              <a:rPr lang="en-US" dirty="0" smtClean="0"/>
              <a:t>/</a:t>
            </a:r>
            <a:r>
              <a:rPr lang="en-US" dirty="0" err="1" smtClean="0"/>
              <a:t>StorageFile</a:t>
            </a:r>
            <a:endParaRPr lang="en-US" dirty="0" smtClean="0"/>
          </a:p>
          <a:p>
            <a:endParaRPr lang="en-US" dirty="0"/>
          </a:p>
        </p:txBody>
      </p:sp>
      <p:sp>
        <p:nvSpPr>
          <p:cNvPr id="3" name="Title 2"/>
          <p:cNvSpPr>
            <a:spLocks noGrp="1"/>
          </p:cNvSpPr>
          <p:nvPr>
            <p:ph type="title"/>
          </p:nvPr>
        </p:nvSpPr>
        <p:spPr/>
        <p:txBody>
          <a:bodyPr/>
          <a:lstStyle/>
          <a:p>
            <a:r>
              <a:rPr lang="en-US" dirty="0" smtClean="0"/>
              <a:t>Storage for Windows Phone Silverlight 8.1</a:t>
            </a:r>
            <a:endParaRPr lang="en-US" dirty="0"/>
          </a:p>
        </p:txBody>
      </p:sp>
    </p:spTree>
    <p:extLst>
      <p:ext uri="{BB962C8B-B14F-4D97-AF65-F5344CB8AC3E}">
        <p14:creationId xmlns:p14="http://schemas.microsoft.com/office/powerpoint/2010/main" val="26040626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r>
              <a:rPr lang="en-US" dirty="0" smtClean="0"/>
              <a:t>Storage</a:t>
            </a:r>
            <a:endParaRPr lang="en-US" dirty="0"/>
          </a:p>
        </p:txBody>
      </p:sp>
      <p:sp>
        <p:nvSpPr>
          <p:cNvPr id="4" name="Title 3"/>
          <p:cNvSpPr>
            <a:spLocks noGrp="1"/>
          </p:cNvSpPr>
          <p:nvPr>
            <p:ph type="ctrTitle"/>
          </p:nvPr>
        </p:nvSpPr>
        <p:spPr/>
        <p:txBody>
          <a:bodyPr/>
          <a:lstStyle/>
          <a:p>
            <a:r>
              <a:rPr lang="en-US" dirty="0" smtClean="0"/>
              <a:t>Demo</a:t>
            </a:r>
            <a:endParaRPr lang="en-US" dirty="0"/>
          </a:p>
        </p:txBody>
      </p:sp>
    </p:spTree>
    <p:extLst>
      <p:ext uri="{BB962C8B-B14F-4D97-AF65-F5344CB8AC3E}">
        <p14:creationId xmlns:p14="http://schemas.microsoft.com/office/powerpoint/2010/main" val="9759083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endParaRPr lang="en-US"/>
          </a:p>
        </p:txBody>
      </p:sp>
      <p:sp>
        <p:nvSpPr>
          <p:cNvPr id="4" name="Title 3"/>
          <p:cNvSpPr>
            <a:spLocks noGrp="1"/>
          </p:cNvSpPr>
          <p:nvPr>
            <p:ph type="title"/>
          </p:nvPr>
        </p:nvSpPr>
        <p:spPr/>
        <p:txBody>
          <a:bodyPr/>
          <a:lstStyle/>
          <a:p>
            <a:r>
              <a:rPr lang="en-US" dirty="0" smtClean="0"/>
              <a:t>Roaming</a:t>
            </a:r>
            <a:endParaRPr lang="en-US" dirty="0"/>
          </a:p>
        </p:txBody>
      </p:sp>
    </p:spTree>
    <p:extLst>
      <p:ext uri="{BB962C8B-B14F-4D97-AF65-F5344CB8AC3E}">
        <p14:creationId xmlns:p14="http://schemas.microsoft.com/office/powerpoint/2010/main" val="3753886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18610" y="5186584"/>
            <a:ext cx="4039004" cy="1439808"/>
          </a:xfrm>
          <a:prstGeom prst="rect">
            <a:avLst/>
          </a:prstGeom>
          <a:solidFill>
            <a:srgbClr val="0072C6"/>
          </a:solidFill>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defTabSz="932597"/>
            <a:r>
              <a:rPr lang="en-US" sz="1836" dirty="0">
                <a:solidFill>
                  <a:prstClr val="white"/>
                </a:solidFill>
              </a:rPr>
              <a:t>Phone App – PFN 12345</a:t>
            </a:r>
          </a:p>
        </p:txBody>
      </p:sp>
      <p:sp>
        <p:nvSpPr>
          <p:cNvPr id="5" name="Rectangle 4"/>
          <p:cNvSpPr/>
          <p:nvPr/>
        </p:nvSpPr>
        <p:spPr>
          <a:xfrm>
            <a:off x="564330" y="5276572"/>
            <a:ext cx="966349" cy="793531"/>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r>
              <a:rPr lang="en-US" sz="1428" dirty="0">
                <a:solidFill>
                  <a:prstClr val="white"/>
                </a:solidFill>
              </a:rPr>
              <a:t>Roaming</a:t>
            </a:r>
          </a:p>
        </p:txBody>
      </p:sp>
      <p:sp>
        <p:nvSpPr>
          <p:cNvPr id="6" name="Rectangle 5"/>
          <p:cNvSpPr/>
          <p:nvPr/>
        </p:nvSpPr>
        <p:spPr>
          <a:xfrm>
            <a:off x="1573265" y="5276572"/>
            <a:ext cx="891700" cy="793531"/>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r>
              <a:rPr lang="en-US" sz="1428" dirty="0">
                <a:solidFill>
                  <a:prstClr val="white"/>
                </a:solidFill>
              </a:rPr>
              <a:t>Local</a:t>
            </a:r>
          </a:p>
        </p:txBody>
      </p:sp>
      <p:sp>
        <p:nvSpPr>
          <p:cNvPr id="8" name="Rectangle 7"/>
          <p:cNvSpPr/>
          <p:nvPr/>
        </p:nvSpPr>
        <p:spPr>
          <a:xfrm>
            <a:off x="3441836" y="5279823"/>
            <a:ext cx="891700" cy="793531"/>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r>
              <a:rPr lang="en-US" sz="1428" dirty="0">
                <a:solidFill>
                  <a:prstClr val="white"/>
                </a:solidFill>
              </a:rPr>
              <a:t>Temp</a:t>
            </a:r>
          </a:p>
        </p:txBody>
      </p:sp>
      <p:sp>
        <p:nvSpPr>
          <p:cNvPr id="9" name="Rectangle 8"/>
          <p:cNvSpPr/>
          <p:nvPr/>
        </p:nvSpPr>
        <p:spPr>
          <a:xfrm>
            <a:off x="7919829" y="5186583"/>
            <a:ext cx="3121569" cy="1439808"/>
          </a:xfrm>
          <a:prstGeom prst="rect">
            <a:avLst/>
          </a:prstGeom>
          <a:solidFill>
            <a:srgbClr val="0072C6"/>
          </a:solidFill>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defTabSz="932597"/>
            <a:r>
              <a:rPr lang="en-US" sz="1836" dirty="0">
                <a:solidFill>
                  <a:prstClr val="white"/>
                </a:solidFill>
              </a:rPr>
              <a:t>Windows App – PFN 12345</a:t>
            </a:r>
          </a:p>
        </p:txBody>
      </p:sp>
      <p:sp>
        <p:nvSpPr>
          <p:cNvPr id="10" name="Rectangle 9"/>
          <p:cNvSpPr/>
          <p:nvPr/>
        </p:nvSpPr>
        <p:spPr>
          <a:xfrm>
            <a:off x="10022279" y="5276572"/>
            <a:ext cx="917262" cy="793531"/>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r>
              <a:rPr lang="en-US" sz="1428" dirty="0">
                <a:solidFill>
                  <a:prstClr val="white"/>
                </a:solidFill>
              </a:rPr>
              <a:t>Roaming</a:t>
            </a:r>
          </a:p>
        </p:txBody>
      </p:sp>
      <p:sp>
        <p:nvSpPr>
          <p:cNvPr id="12" name="Rectangle 11"/>
          <p:cNvSpPr/>
          <p:nvPr/>
        </p:nvSpPr>
        <p:spPr>
          <a:xfrm>
            <a:off x="9044681" y="5276572"/>
            <a:ext cx="891700" cy="793531"/>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r>
              <a:rPr lang="en-US" sz="1428" dirty="0">
                <a:solidFill>
                  <a:prstClr val="white"/>
                </a:solidFill>
              </a:rPr>
              <a:t>Local</a:t>
            </a:r>
          </a:p>
        </p:txBody>
      </p:sp>
      <p:sp>
        <p:nvSpPr>
          <p:cNvPr id="13" name="Rectangle 12"/>
          <p:cNvSpPr/>
          <p:nvPr/>
        </p:nvSpPr>
        <p:spPr>
          <a:xfrm>
            <a:off x="8067083" y="5276572"/>
            <a:ext cx="891700" cy="793531"/>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r>
              <a:rPr lang="en-US" sz="1428" dirty="0">
                <a:solidFill>
                  <a:prstClr val="white"/>
                </a:solidFill>
              </a:rPr>
              <a:t>Temp</a:t>
            </a:r>
          </a:p>
        </p:txBody>
      </p:sp>
      <p:sp>
        <p:nvSpPr>
          <p:cNvPr id="15" name="Cloud 14"/>
          <p:cNvSpPr/>
          <p:nvPr/>
        </p:nvSpPr>
        <p:spPr>
          <a:xfrm>
            <a:off x="3731295" y="1122892"/>
            <a:ext cx="4335788" cy="2623884"/>
          </a:xfrm>
          <a:prstGeom prst="cloud">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sp>
        <p:nvSpPr>
          <p:cNvPr id="17" name="Rectangle 16"/>
          <p:cNvSpPr/>
          <p:nvPr/>
        </p:nvSpPr>
        <p:spPr>
          <a:xfrm>
            <a:off x="4733433" y="1919447"/>
            <a:ext cx="2560566" cy="1259832"/>
          </a:xfrm>
          <a:prstGeom prst="rect">
            <a:avLst/>
          </a:prstGeom>
          <a:solidFill>
            <a:srgbClr val="0072C6"/>
          </a:solidFill>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defTabSz="932597"/>
            <a:r>
              <a:rPr lang="en-US" sz="1836" dirty="0">
                <a:solidFill>
                  <a:prstClr val="white"/>
                </a:solidFill>
              </a:rPr>
              <a:t>PFN 12345</a:t>
            </a:r>
          </a:p>
        </p:txBody>
      </p:sp>
      <p:sp>
        <p:nvSpPr>
          <p:cNvPr id="18" name="Rectangle 17"/>
          <p:cNvSpPr/>
          <p:nvPr/>
        </p:nvSpPr>
        <p:spPr>
          <a:xfrm>
            <a:off x="4860232" y="2271198"/>
            <a:ext cx="2306966" cy="424332"/>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r>
              <a:rPr lang="en-US" sz="1428" dirty="0">
                <a:solidFill>
                  <a:prstClr val="white"/>
                </a:solidFill>
              </a:rPr>
              <a:t>Roaming</a:t>
            </a:r>
          </a:p>
        </p:txBody>
      </p:sp>
      <p:cxnSp>
        <p:nvCxnSpPr>
          <p:cNvPr id="20" name="Elbow Connector 32"/>
          <p:cNvCxnSpPr>
            <a:stCxn id="5" idx="0"/>
            <a:endCxn id="18" idx="1"/>
          </p:cNvCxnSpPr>
          <p:nvPr/>
        </p:nvCxnSpPr>
        <p:spPr>
          <a:xfrm rot="5400000" flipH="1" flipV="1">
            <a:off x="1557263" y="1973605"/>
            <a:ext cx="2793208" cy="3812727"/>
          </a:xfrm>
          <a:prstGeom prst="curvedConnector2">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Elbow Connector 36"/>
          <p:cNvCxnSpPr>
            <a:stCxn id="18" idx="3"/>
            <a:endCxn id="10" idx="0"/>
          </p:cNvCxnSpPr>
          <p:nvPr/>
        </p:nvCxnSpPr>
        <p:spPr>
          <a:xfrm>
            <a:off x="7167198" y="2483364"/>
            <a:ext cx="3313713" cy="2793208"/>
          </a:xfrm>
          <a:prstGeom prst="curvedConnector2">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4559471" y="5177440"/>
            <a:ext cx="2908488" cy="958583"/>
          </a:xfrm>
          <a:prstGeom prst="rect">
            <a:avLst/>
          </a:prstGeom>
          <a:noFill/>
        </p:spPr>
        <p:txBody>
          <a:bodyPr wrap="square" rtlCol="0">
            <a:spAutoFit/>
          </a:bodyPr>
          <a:lstStyle/>
          <a:p>
            <a:pPr defTabSz="932597"/>
            <a:r>
              <a:rPr lang="en-US" sz="1836" dirty="0">
                <a:solidFill>
                  <a:prstClr val="black"/>
                </a:solidFill>
              </a:rPr>
              <a:t>App writes data using standard file/settings APIs.</a:t>
            </a:r>
          </a:p>
          <a:p>
            <a:pPr defTabSz="932597"/>
            <a:endParaRPr lang="en-US" sz="1836" dirty="0">
              <a:solidFill>
                <a:prstClr val="black"/>
              </a:solidFill>
            </a:endParaRPr>
          </a:p>
        </p:txBody>
      </p:sp>
      <p:sp>
        <p:nvSpPr>
          <p:cNvPr id="23" name="TextBox 22"/>
          <p:cNvSpPr txBox="1"/>
          <p:nvPr/>
        </p:nvSpPr>
        <p:spPr>
          <a:xfrm>
            <a:off x="409625" y="1667405"/>
            <a:ext cx="2955636" cy="1534858"/>
          </a:xfrm>
          <a:prstGeom prst="rect">
            <a:avLst/>
          </a:prstGeom>
          <a:noFill/>
        </p:spPr>
        <p:txBody>
          <a:bodyPr wrap="square" rtlCol="0">
            <a:spAutoFit/>
          </a:bodyPr>
          <a:lstStyle/>
          <a:p>
            <a:pPr defTabSz="932597"/>
            <a:r>
              <a:rPr lang="en-US" sz="1836" dirty="0">
                <a:solidFill>
                  <a:prstClr val="black"/>
                </a:solidFill>
              </a:rPr>
              <a:t>Sync engine transfers data periodically based on triggers (user idle, battery,  network, etc.)</a:t>
            </a:r>
          </a:p>
          <a:p>
            <a:pPr defTabSz="932597"/>
            <a:endParaRPr lang="en-US" sz="1836" dirty="0">
              <a:solidFill>
                <a:prstClr val="black"/>
              </a:solidFill>
            </a:endParaRPr>
          </a:p>
        </p:txBody>
      </p:sp>
      <p:sp>
        <p:nvSpPr>
          <p:cNvPr id="24" name="TextBox 23"/>
          <p:cNvSpPr txBox="1"/>
          <p:nvPr/>
        </p:nvSpPr>
        <p:spPr>
          <a:xfrm>
            <a:off x="3842098" y="3769156"/>
            <a:ext cx="4598380" cy="958583"/>
          </a:xfrm>
          <a:prstGeom prst="rect">
            <a:avLst/>
          </a:prstGeom>
          <a:noFill/>
        </p:spPr>
        <p:txBody>
          <a:bodyPr wrap="square" rtlCol="0">
            <a:spAutoFit/>
          </a:bodyPr>
          <a:lstStyle/>
          <a:p>
            <a:pPr defTabSz="932597"/>
            <a:r>
              <a:rPr lang="en-US" sz="1836" dirty="0" err="1" smtClean="0">
                <a:solidFill>
                  <a:prstClr val="black"/>
                </a:solidFill>
              </a:rPr>
              <a:t>OneDrive</a:t>
            </a:r>
            <a:r>
              <a:rPr lang="en-US" sz="1836" dirty="0" smtClean="0">
                <a:solidFill>
                  <a:prstClr val="black"/>
                </a:solidFill>
              </a:rPr>
              <a:t> </a:t>
            </a:r>
            <a:r>
              <a:rPr lang="en-US" sz="1836" dirty="0">
                <a:solidFill>
                  <a:prstClr val="black"/>
                </a:solidFill>
              </a:rPr>
              <a:t>stores up to 100kb of roaming data per app (not included in user quota). If app exceeds the limit, sync stops.</a:t>
            </a:r>
          </a:p>
        </p:txBody>
      </p:sp>
      <p:sp>
        <p:nvSpPr>
          <p:cNvPr id="25" name="TextBox 24"/>
          <p:cNvSpPr txBox="1"/>
          <p:nvPr/>
        </p:nvSpPr>
        <p:spPr>
          <a:xfrm>
            <a:off x="8813836" y="1623913"/>
            <a:ext cx="3038169" cy="1222386"/>
          </a:xfrm>
          <a:prstGeom prst="rect">
            <a:avLst/>
          </a:prstGeom>
          <a:noFill/>
        </p:spPr>
        <p:txBody>
          <a:bodyPr wrap="square" rtlCol="0">
            <a:spAutoFit/>
          </a:bodyPr>
          <a:lstStyle/>
          <a:p>
            <a:pPr defTabSz="932597"/>
            <a:r>
              <a:rPr lang="en-US" sz="1836" dirty="0">
                <a:solidFill>
                  <a:prstClr val="black"/>
                </a:solidFill>
              </a:rPr>
              <a:t>Other clients are notified of updated data via WNS. If app is running when sync occurs, an event is raised.</a:t>
            </a:r>
          </a:p>
        </p:txBody>
      </p:sp>
      <p:sp>
        <p:nvSpPr>
          <p:cNvPr id="26" name="Title 25"/>
          <p:cNvSpPr>
            <a:spLocks noGrp="1"/>
          </p:cNvSpPr>
          <p:nvPr>
            <p:ph type="title" idx="4294967295"/>
          </p:nvPr>
        </p:nvSpPr>
        <p:spPr>
          <a:xfrm>
            <a:off x="881" y="72860"/>
            <a:ext cx="10226255" cy="989271"/>
          </a:xfrm>
        </p:spPr>
        <p:txBody>
          <a:bodyPr/>
          <a:lstStyle/>
          <a:p>
            <a:r>
              <a:rPr lang="en-US" b="0" dirty="0" smtClean="0">
                <a:ln w="0"/>
                <a:solidFill>
                  <a:schemeClr val="tx1"/>
                </a:solidFill>
                <a:effectLst>
                  <a:outerShdw blurRad="38100" dist="19050" dir="2700000" algn="tl" rotWithShape="0">
                    <a:schemeClr val="dk1">
                      <a:alpha val="40000"/>
                    </a:schemeClr>
                  </a:outerShdw>
                </a:effectLst>
              </a:rPr>
              <a:t>Roaming</a:t>
            </a:r>
            <a:endParaRPr lang="en-US" b="0" dirty="0">
              <a:ln w="0"/>
              <a:solidFill>
                <a:schemeClr val="tx1"/>
              </a:solidFill>
              <a:effectLst>
                <a:outerShdw blurRad="38100" dist="19050" dir="2700000" algn="tl" rotWithShape="0">
                  <a:schemeClr val="dk1">
                    <a:alpha val="40000"/>
                  </a:schemeClr>
                </a:outerShdw>
              </a:effectLst>
            </a:endParaRPr>
          </a:p>
        </p:txBody>
      </p:sp>
      <p:pic>
        <p:nvPicPr>
          <p:cNvPr id="3" name="Picture 2"/>
          <p:cNvPicPr>
            <a:picLocks noChangeAspect="1"/>
          </p:cNvPicPr>
          <p:nvPr/>
        </p:nvPicPr>
        <p:blipFill rotWithShape="1">
          <a:blip r:embed="rId2"/>
          <a:srcRect t="23698" b="23996"/>
          <a:stretch/>
        </p:blipFill>
        <p:spPr>
          <a:xfrm>
            <a:off x="5377073" y="1501462"/>
            <a:ext cx="1294940" cy="381001"/>
          </a:xfrm>
          <a:prstGeom prst="rect">
            <a:avLst/>
          </a:prstGeom>
        </p:spPr>
      </p:pic>
      <p:sp>
        <p:nvSpPr>
          <p:cNvPr id="27" name="Rectangle 26"/>
          <p:cNvSpPr/>
          <p:nvPr/>
        </p:nvSpPr>
        <p:spPr>
          <a:xfrm>
            <a:off x="2507551" y="5273346"/>
            <a:ext cx="891700" cy="793531"/>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r>
              <a:rPr lang="en-US" sz="1428" dirty="0" smtClean="0">
                <a:solidFill>
                  <a:prstClr val="white"/>
                </a:solidFill>
              </a:rPr>
              <a:t>Local</a:t>
            </a:r>
            <a:br>
              <a:rPr lang="en-US" sz="1428" dirty="0" smtClean="0">
                <a:solidFill>
                  <a:prstClr val="white"/>
                </a:solidFill>
              </a:rPr>
            </a:br>
            <a:r>
              <a:rPr lang="en-US" sz="1428" dirty="0" smtClean="0">
                <a:solidFill>
                  <a:prstClr val="white"/>
                </a:solidFill>
              </a:rPr>
              <a:t>Cache</a:t>
            </a:r>
            <a:endParaRPr lang="en-US" sz="1428" dirty="0">
              <a:solidFill>
                <a:prstClr val="white"/>
              </a:solidFill>
            </a:endParaRPr>
          </a:p>
        </p:txBody>
      </p:sp>
    </p:spTree>
    <p:extLst>
      <p:ext uri="{BB962C8B-B14F-4D97-AF65-F5344CB8AC3E}">
        <p14:creationId xmlns:p14="http://schemas.microsoft.com/office/powerpoint/2010/main" val="2910918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2"/>
                                        </p:tgtEl>
                                      </p:cBhvr>
                                    </p:animEffect>
                                    <p:set>
                                      <p:cBhvr>
                                        <p:cTn id="12" dur="1" fill="hold">
                                          <p:stCondLst>
                                            <p:cond delay="499"/>
                                          </p:stCondLst>
                                        </p:cTn>
                                        <p:tgtEl>
                                          <p:spTgt spid="22"/>
                                        </p:tgtEl>
                                        <p:attrNameLst>
                                          <p:attrName>style.visibility</p:attrName>
                                        </p:attrNameLst>
                                      </p:cBhvr>
                                      <p:to>
                                        <p:strVal val="hidden"/>
                                      </p:to>
                                    </p:set>
                                  </p:childTnLst>
                                </p:cTn>
                              </p:par>
                              <p:par>
                                <p:cTn id="13" presetID="10"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childTnLst>
                          </p:cTn>
                        </p:par>
                        <p:par>
                          <p:cTn id="19" fill="hold">
                            <p:stCondLst>
                              <p:cond delay="500"/>
                            </p:stCondLst>
                            <p:childTnLst>
                              <p:par>
                                <p:cTn id="20" presetID="10" presetClass="entr" presetSubtype="0" fill="hold" grpId="0" nodeType="after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childTnLst>
                                </p:cTn>
                              </p:par>
                              <p:par>
                                <p:cTn id="23" presetID="9" presetClass="emph" presetSubtype="0" grpId="0" nodeType="withEffect">
                                  <p:stCondLst>
                                    <p:cond delay="0"/>
                                  </p:stCondLst>
                                  <p:childTnLst>
                                    <p:set>
                                      <p:cBhvr rctx="PPT">
                                        <p:cTn id="24" dur="indefinite"/>
                                        <p:tgtEl>
                                          <p:spTgt spid="6"/>
                                        </p:tgtEl>
                                        <p:attrNameLst>
                                          <p:attrName>style.opacity</p:attrName>
                                        </p:attrNameLst>
                                      </p:cBhvr>
                                      <p:to>
                                        <p:strVal val="0.5"/>
                                      </p:to>
                                    </p:set>
                                    <p:animEffect filter="image" prLst="opacity: 0.5">
                                      <p:cBhvr rctx="IE">
                                        <p:cTn id="25" dur="indefinite"/>
                                        <p:tgtEl>
                                          <p:spTgt spid="6"/>
                                        </p:tgtEl>
                                      </p:cBhvr>
                                    </p:animEffect>
                                  </p:childTnLst>
                                </p:cTn>
                              </p:par>
                              <p:par>
                                <p:cTn id="26" presetID="9" presetClass="emph" presetSubtype="0" grpId="0" nodeType="withEffect">
                                  <p:stCondLst>
                                    <p:cond delay="0"/>
                                  </p:stCondLst>
                                  <p:childTnLst>
                                    <p:set>
                                      <p:cBhvr rctx="PPT">
                                        <p:cTn id="27" dur="indefinite"/>
                                        <p:tgtEl>
                                          <p:spTgt spid="8"/>
                                        </p:tgtEl>
                                        <p:attrNameLst>
                                          <p:attrName>style.opacity</p:attrName>
                                        </p:attrNameLst>
                                      </p:cBhvr>
                                      <p:to>
                                        <p:strVal val="0.5"/>
                                      </p:to>
                                    </p:set>
                                    <p:animEffect filter="image" prLst="opacity: 0.5">
                                      <p:cBhvr rctx="IE">
                                        <p:cTn id="28" dur="indefinite"/>
                                        <p:tgtEl>
                                          <p:spTgt spid="8"/>
                                        </p:tgtEl>
                                      </p:cBhvr>
                                    </p:animEffect>
                                  </p:childTnLst>
                                </p:cTn>
                              </p:par>
                              <p:par>
                                <p:cTn id="29" presetID="9" presetClass="emph" presetSubtype="0" grpId="1" nodeType="withEffect">
                                  <p:stCondLst>
                                    <p:cond delay="0"/>
                                  </p:stCondLst>
                                  <p:childTnLst>
                                    <p:set>
                                      <p:cBhvr rctx="PPT">
                                        <p:cTn id="30" dur="indefinite"/>
                                        <p:tgtEl>
                                          <p:spTgt spid="27"/>
                                        </p:tgtEl>
                                        <p:attrNameLst>
                                          <p:attrName>style.opacity</p:attrName>
                                        </p:attrNameLst>
                                      </p:cBhvr>
                                      <p:to>
                                        <p:strVal val="0.5"/>
                                      </p:to>
                                    </p:set>
                                    <p:animEffect filter="image" prLst="opacity: 0.5">
                                      <p:cBhvr rctx="IE">
                                        <p:cTn id="31" dur="indefinite"/>
                                        <p:tgtEl>
                                          <p:spTgt spid="27"/>
                                        </p:tgtEl>
                                      </p:cBhvr>
                                    </p:animEffect>
                                  </p:childTnLst>
                                </p:cTn>
                              </p:par>
                            </p:childTnLst>
                          </p:cTn>
                        </p:par>
                        <p:par>
                          <p:cTn id="32" fill="hold">
                            <p:stCondLst>
                              <p:cond delay="1000"/>
                            </p:stCondLst>
                            <p:childTnLst>
                              <p:par>
                                <p:cTn id="33" presetID="22" presetClass="entr" presetSubtype="4"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down)">
                                      <p:cBhvr>
                                        <p:cTn id="35" dur="500"/>
                                        <p:tgtEl>
                                          <p:spTgt spid="20"/>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grpId="1" nodeType="clickEffect">
                                  <p:stCondLst>
                                    <p:cond delay="0"/>
                                  </p:stCondLst>
                                  <p:childTnLst>
                                    <p:animEffect transition="out" filter="fade">
                                      <p:cBhvr>
                                        <p:cTn id="39" dur="500"/>
                                        <p:tgtEl>
                                          <p:spTgt spid="23"/>
                                        </p:tgtEl>
                                      </p:cBhvr>
                                    </p:animEffect>
                                    <p:set>
                                      <p:cBhvr>
                                        <p:cTn id="40" dur="1" fill="hold">
                                          <p:stCondLst>
                                            <p:cond delay="499"/>
                                          </p:stCondLst>
                                        </p:cTn>
                                        <p:tgtEl>
                                          <p:spTgt spid="23"/>
                                        </p:tgtEl>
                                        <p:attrNameLst>
                                          <p:attrName>style.visibility</p:attrName>
                                        </p:attrNameLst>
                                      </p:cBhvr>
                                      <p:to>
                                        <p:strVal val="hidden"/>
                                      </p:to>
                                    </p:set>
                                  </p:childTnLst>
                                </p:cTn>
                              </p:par>
                            </p:childTnLst>
                          </p:cTn>
                        </p:par>
                        <p:par>
                          <p:cTn id="41" fill="hold">
                            <p:stCondLst>
                              <p:cond delay="500"/>
                            </p:stCondLst>
                            <p:childTnLst>
                              <p:par>
                                <p:cTn id="42" presetID="10" presetClass="entr" presetSubtype="0" fill="hold" grpId="0"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500"/>
                                        <p:tgtEl>
                                          <p:spTgt spid="24"/>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xit" presetSubtype="0" fill="hold" grpId="1" nodeType="clickEffect">
                                  <p:stCondLst>
                                    <p:cond delay="0"/>
                                  </p:stCondLst>
                                  <p:childTnLst>
                                    <p:animEffect transition="out" filter="fade">
                                      <p:cBhvr>
                                        <p:cTn id="48" dur="500"/>
                                        <p:tgtEl>
                                          <p:spTgt spid="24"/>
                                        </p:tgtEl>
                                      </p:cBhvr>
                                    </p:animEffect>
                                    <p:set>
                                      <p:cBhvr>
                                        <p:cTn id="49" dur="1" fill="hold">
                                          <p:stCondLst>
                                            <p:cond delay="499"/>
                                          </p:stCondLst>
                                        </p:cTn>
                                        <p:tgtEl>
                                          <p:spTgt spid="24"/>
                                        </p:tgtEl>
                                        <p:attrNameLst>
                                          <p:attrName>style.visibility</p:attrName>
                                        </p:attrNameLst>
                                      </p:cBhvr>
                                      <p:to>
                                        <p:strVal val="hidden"/>
                                      </p:to>
                                    </p:set>
                                  </p:childTnLst>
                                </p:cTn>
                              </p:par>
                            </p:childTnLst>
                          </p:cTn>
                        </p:par>
                        <p:par>
                          <p:cTn id="50" fill="hold">
                            <p:stCondLst>
                              <p:cond delay="500"/>
                            </p:stCondLst>
                            <p:childTnLst>
                              <p:par>
                                <p:cTn id="51" presetID="10" presetClass="entr" presetSubtype="0" fill="hold" grpId="0" nodeType="after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fade">
                                      <p:cBhvr>
                                        <p:cTn id="53" dur="500"/>
                                        <p:tgtEl>
                                          <p:spTgt spid="25"/>
                                        </p:tgtEl>
                                      </p:cBhvr>
                                    </p:animEffect>
                                  </p:childTnLst>
                                </p:cTn>
                              </p:par>
                            </p:childTnLst>
                          </p:cTn>
                        </p:par>
                        <p:par>
                          <p:cTn id="54" fill="hold">
                            <p:stCondLst>
                              <p:cond delay="1000"/>
                            </p:stCondLst>
                            <p:childTnLst>
                              <p:par>
                                <p:cTn id="55" presetID="22" presetClass="entr" presetSubtype="8" fill="hold" nodeType="afterEffect">
                                  <p:stCondLst>
                                    <p:cond delay="1000"/>
                                  </p:stCondLst>
                                  <p:childTnLst>
                                    <p:set>
                                      <p:cBhvr>
                                        <p:cTn id="56" dur="1" fill="hold">
                                          <p:stCondLst>
                                            <p:cond delay="0"/>
                                          </p:stCondLst>
                                        </p:cTn>
                                        <p:tgtEl>
                                          <p:spTgt spid="21"/>
                                        </p:tgtEl>
                                        <p:attrNameLst>
                                          <p:attrName>style.visibility</p:attrName>
                                        </p:attrNameLst>
                                      </p:cBhvr>
                                      <p:to>
                                        <p:strVal val="visible"/>
                                      </p:to>
                                    </p:set>
                                    <p:animEffect transition="in" filter="wipe(left)">
                                      <p:cBhvr>
                                        <p:cTn id="57" dur="500"/>
                                        <p:tgtEl>
                                          <p:spTgt spid="21"/>
                                        </p:tgtEl>
                                      </p:cBhvr>
                                    </p:animEffect>
                                  </p:childTnLst>
                                </p:cTn>
                              </p:par>
                              <p:par>
                                <p:cTn id="58" presetID="9" presetClass="emph" presetSubtype="0" grpId="0" nodeType="withEffect">
                                  <p:stCondLst>
                                    <p:cond delay="0"/>
                                  </p:stCondLst>
                                  <p:childTnLst>
                                    <p:set>
                                      <p:cBhvr rctx="PPT">
                                        <p:cTn id="59" dur="indefinite"/>
                                        <p:tgtEl>
                                          <p:spTgt spid="13"/>
                                        </p:tgtEl>
                                        <p:attrNameLst>
                                          <p:attrName>style.opacity</p:attrName>
                                        </p:attrNameLst>
                                      </p:cBhvr>
                                      <p:to>
                                        <p:strVal val="0.5"/>
                                      </p:to>
                                    </p:set>
                                    <p:animEffect filter="image" prLst="opacity: 0.5">
                                      <p:cBhvr rctx="IE">
                                        <p:cTn id="60" dur="indefinite"/>
                                        <p:tgtEl>
                                          <p:spTgt spid="13"/>
                                        </p:tgtEl>
                                      </p:cBhvr>
                                    </p:animEffect>
                                  </p:childTnLst>
                                </p:cTn>
                              </p:par>
                              <p:par>
                                <p:cTn id="61" presetID="9" presetClass="emph" presetSubtype="0" grpId="0" nodeType="withEffect">
                                  <p:stCondLst>
                                    <p:cond delay="0"/>
                                  </p:stCondLst>
                                  <p:childTnLst>
                                    <p:set>
                                      <p:cBhvr rctx="PPT">
                                        <p:cTn id="62" dur="indefinite"/>
                                        <p:tgtEl>
                                          <p:spTgt spid="12"/>
                                        </p:tgtEl>
                                        <p:attrNameLst>
                                          <p:attrName>style.opacity</p:attrName>
                                        </p:attrNameLst>
                                      </p:cBhvr>
                                      <p:to>
                                        <p:strVal val="0.5"/>
                                      </p:to>
                                    </p:set>
                                    <p:animEffect filter="image" prLst="opacity: 0.5">
                                      <p:cBhvr rctx="IE">
                                        <p:cTn id="63" dur="indefinite"/>
                                        <p:tgtEl>
                                          <p:spTgt spid="12"/>
                                        </p:tgtEl>
                                      </p:cBhvr>
                                    </p:animEffect>
                                  </p:childTnLst>
                                </p:cTn>
                              </p:par>
                              <p:par>
                                <p:cTn id="64" presetID="9" presetClass="emph" presetSubtype="0" grpId="0" nodeType="withEffect">
                                  <p:stCondLst>
                                    <p:cond delay="0"/>
                                  </p:stCondLst>
                                  <p:childTnLst>
                                    <p:set>
                                      <p:cBhvr rctx="PPT">
                                        <p:cTn id="65" dur="indefinite"/>
                                        <p:tgtEl>
                                          <p:spTgt spid="27"/>
                                        </p:tgtEl>
                                        <p:attrNameLst>
                                          <p:attrName>style.opacity</p:attrName>
                                        </p:attrNameLst>
                                      </p:cBhvr>
                                      <p:to>
                                        <p:strVal val="0.5"/>
                                      </p:to>
                                    </p:set>
                                    <p:animEffect filter="image" prLst="opacity: 0.5">
                                      <p:cBhvr rctx="IE">
                                        <p:cTn id="66" dur="indefinite"/>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2" grpId="0" animBg="1"/>
      <p:bldP spid="13" grpId="0" animBg="1"/>
      <p:bldP spid="17" grpId="0" animBg="1"/>
      <p:bldP spid="18" grpId="0" animBg="1"/>
      <p:bldP spid="22" grpId="0"/>
      <p:bldP spid="22" grpId="1"/>
      <p:bldP spid="23" grpId="0"/>
      <p:bldP spid="23" grpId="1"/>
      <p:bldP spid="24" grpId="0"/>
      <p:bldP spid="24" grpId="1"/>
      <p:bldP spid="25" grpId="0"/>
      <p:bldP spid="27" grpId="0" animBg="1"/>
      <p:bldP spid="27"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5482" y="1759224"/>
            <a:ext cx="11885514" cy="3856045"/>
          </a:xfrm>
        </p:spPr>
        <p:txBody>
          <a:bodyPr/>
          <a:lstStyle/>
          <a:p>
            <a:r>
              <a:rPr lang="en-US" dirty="0" smtClean="0"/>
              <a:t>Use roaming for settings and small state</a:t>
            </a:r>
          </a:p>
          <a:p>
            <a:r>
              <a:rPr lang="en-US" dirty="0" smtClean="0"/>
              <a:t>Stick to core </a:t>
            </a:r>
            <a:r>
              <a:rPr lang="en-US" dirty="0" err="1" smtClean="0"/>
              <a:t>WinRT</a:t>
            </a:r>
            <a:r>
              <a:rPr lang="en-US" dirty="0" smtClean="0"/>
              <a:t> types</a:t>
            </a:r>
          </a:p>
          <a:p>
            <a:r>
              <a:rPr lang="en-US" dirty="0" smtClean="0"/>
              <a:t>Avoid dependencies across files/settings</a:t>
            </a:r>
          </a:p>
          <a:p>
            <a:r>
              <a:rPr lang="en-US" dirty="0" smtClean="0"/>
              <a:t>Be resilient against sync delays</a:t>
            </a:r>
          </a:p>
          <a:p>
            <a:pPr lvl="1"/>
            <a:r>
              <a:rPr lang="en-US" dirty="0" smtClean="0"/>
              <a:t>“High priority” settings are not recognized on the phone</a:t>
            </a:r>
          </a:p>
          <a:p>
            <a:r>
              <a:rPr lang="en-US" dirty="0" smtClean="0"/>
              <a:t>Use </a:t>
            </a:r>
            <a:r>
              <a:rPr lang="en-US" dirty="0" err="1" smtClean="0"/>
              <a:t>Windows.Security.Credentials</a:t>
            </a:r>
            <a:r>
              <a:rPr lang="en-US" dirty="0" smtClean="0"/>
              <a:t> for secure data</a:t>
            </a:r>
          </a:p>
        </p:txBody>
      </p:sp>
      <p:sp>
        <p:nvSpPr>
          <p:cNvPr id="2" name="Title 1"/>
          <p:cNvSpPr>
            <a:spLocks noGrp="1"/>
          </p:cNvSpPr>
          <p:nvPr>
            <p:ph type="title"/>
          </p:nvPr>
        </p:nvSpPr>
        <p:spPr/>
        <p:txBody>
          <a:bodyPr/>
          <a:lstStyle/>
          <a:p>
            <a:r>
              <a:rPr lang="en-US" dirty="0" smtClean="0"/>
              <a:t>Roaming Best Practices</a:t>
            </a:r>
            <a:endParaRPr lang="en-US" dirty="0"/>
          </a:p>
        </p:txBody>
      </p:sp>
    </p:spTree>
    <p:extLst>
      <p:ext uri="{BB962C8B-B14F-4D97-AF65-F5344CB8AC3E}">
        <p14:creationId xmlns:p14="http://schemas.microsoft.com/office/powerpoint/2010/main" val="818204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r>
              <a:rPr lang="en-US" dirty="0" smtClean="0"/>
              <a:t>Roaming</a:t>
            </a:r>
            <a:endParaRPr lang="en-US" dirty="0"/>
          </a:p>
        </p:txBody>
      </p:sp>
      <p:sp>
        <p:nvSpPr>
          <p:cNvPr id="4" name="Title 3"/>
          <p:cNvSpPr>
            <a:spLocks noGrp="1"/>
          </p:cNvSpPr>
          <p:nvPr>
            <p:ph type="ctrTitle"/>
          </p:nvPr>
        </p:nvSpPr>
        <p:spPr/>
        <p:txBody>
          <a:bodyPr/>
          <a:lstStyle/>
          <a:p>
            <a:r>
              <a:rPr lang="en-US" dirty="0" smtClean="0"/>
              <a:t>Demo</a:t>
            </a:r>
            <a:endParaRPr lang="en-US" dirty="0"/>
          </a:p>
        </p:txBody>
      </p:sp>
    </p:spTree>
    <p:extLst>
      <p:ext uri="{BB962C8B-B14F-4D97-AF65-F5344CB8AC3E}">
        <p14:creationId xmlns:p14="http://schemas.microsoft.com/office/powerpoint/2010/main" val="2535017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endParaRPr lang="en-US"/>
          </a:p>
        </p:txBody>
      </p:sp>
      <p:sp>
        <p:nvSpPr>
          <p:cNvPr id="4" name="Title 3"/>
          <p:cNvSpPr>
            <a:spLocks noGrp="1"/>
          </p:cNvSpPr>
          <p:nvPr>
            <p:ph type="title"/>
          </p:nvPr>
        </p:nvSpPr>
        <p:spPr/>
        <p:txBody>
          <a:bodyPr/>
          <a:lstStyle/>
          <a:p>
            <a:r>
              <a:rPr lang="en-US" dirty="0" smtClean="0"/>
              <a:t>Backup &amp; Restore</a:t>
            </a:r>
            <a:endParaRPr lang="en-US" dirty="0"/>
          </a:p>
        </p:txBody>
      </p:sp>
    </p:spTree>
    <p:extLst>
      <p:ext uri="{BB962C8B-B14F-4D97-AF65-F5344CB8AC3E}">
        <p14:creationId xmlns:p14="http://schemas.microsoft.com/office/powerpoint/2010/main" val="4159712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73458" y="0"/>
            <a:ext cx="4663017" cy="6994525"/>
          </a:xfrm>
          <a:prstGeom prst="rect">
            <a:avLst/>
          </a:prstGeom>
        </p:spPr>
      </p:pic>
      <p:sp>
        <p:nvSpPr>
          <p:cNvPr id="4" name="TextBox 3"/>
          <p:cNvSpPr txBox="1"/>
          <p:nvPr/>
        </p:nvSpPr>
        <p:spPr>
          <a:xfrm>
            <a:off x="350837" y="3017131"/>
            <a:ext cx="7086600" cy="960263"/>
          </a:xfrm>
          <a:prstGeom prst="rect">
            <a:avLst/>
          </a:prstGeom>
          <a:noFill/>
        </p:spPr>
        <p:txBody>
          <a:bodyPr wrap="square" lIns="182880" tIns="146304" rIns="182880" bIns="146304" rtlCol="0">
            <a:spAutoFit/>
          </a:bodyPr>
          <a:lstStyle/>
          <a:p>
            <a:pPr>
              <a:lnSpc>
                <a:spcPct val="90000"/>
              </a:lnSpc>
              <a:spcAft>
                <a:spcPts val="600"/>
              </a:spcAft>
            </a:pPr>
            <a:r>
              <a:rPr lang="en-US" sz="4800" dirty="0" smtClean="0">
                <a:gradFill>
                  <a:gsLst>
                    <a:gs pos="2917">
                      <a:srgbClr val="404040"/>
                    </a:gs>
                    <a:gs pos="30000">
                      <a:srgbClr val="404040"/>
                    </a:gs>
                  </a:gsLst>
                  <a:lin ang="5400000" scaled="0"/>
                </a:gradFill>
              </a:rPr>
              <a:t>Leave no data behind…</a:t>
            </a:r>
          </a:p>
        </p:txBody>
      </p:sp>
    </p:spTree>
    <p:extLst>
      <p:ext uri="{BB962C8B-B14F-4D97-AF65-F5344CB8AC3E}">
        <p14:creationId xmlns:p14="http://schemas.microsoft.com/office/powerpoint/2010/main" val="41228854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body" sz="quarter" idx="12"/>
          </p:nvPr>
        </p:nvSpPr>
        <p:spPr/>
        <p:txBody>
          <a:bodyPr/>
          <a:lstStyle/>
          <a:p>
            <a:r>
              <a:rPr lang="en-US" dirty="0" smtClean="0"/>
              <a:t>Sean McKenna</a:t>
            </a:r>
          </a:p>
          <a:p>
            <a:r>
              <a:rPr lang="en-US" dirty="0" smtClean="0"/>
              <a:t>Program Manager – App Model, Operating Systems Group</a:t>
            </a:r>
          </a:p>
        </p:txBody>
      </p:sp>
      <p:sp>
        <p:nvSpPr>
          <p:cNvPr id="2" name="Title 1"/>
          <p:cNvSpPr>
            <a:spLocks noGrp="1"/>
          </p:cNvSpPr>
          <p:nvPr>
            <p:ph type="title"/>
          </p:nvPr>
        </p:nvSpPr>
        <p:spPr/>
        <p:txBody>
          <a:bodyPr/>
          <a:lstStyle/>
          <a:p>
            <a:r>
              <a:rPr lang="en-US" dirty="0" smtClean="0"/>
              <a:t>Dealing with Data:</a:t>
            </a:r>
            <a:br>
              <a:rPr lang="en-US" dirty="0" smtClean="0"/>
            </a:br>
            <a:r>
              <a:rPr lang="en-US" dirty="0" smtClean="0"/>
              <a:t>Storage, Backup, and Roaming</a:t>
            </a:r>
            <a:endParaRPr lang="en-US" dirty="0"/>
          </a:p>
        </p:txBody>
      </p:sp>
      <p:sp>
        <p:nvSpPr>
          <p:cNvPr id="4" name="Text Placeholder 3"/>
          <p:cNvSpPr>
            <a:spLocks noGrp="1"/>
          </p:cNvSpPr>
          <p:nvPr>
            <p:ph type="body" sz="quarter" idx="13"/>
          </p:nvPr>
        </p:nvSpPr>
        <p:spPr/>
        <p:txBody>
          <a:bodyPr/>
          <a:lstStyle/>
          <a:p>
            <a:r>
              <a:rPr lang="en-US" dirty="0" smtClean="0"/>
              <a:t>2-522</a:t>
            </a:r>
            <a:endParaRPr lang="en-US" dirty="0"/>
          </a:p>
        </p:txBody>
      </p:sp>
    </p:spTree>
    <p:extLst>
      <p:ext uri="{BB962C8B-B14F-4D97-AF65-F5344CB8AC3E}">
        <p14:creationId xmlns:p14="http://schemas.microsoft.com/office/powerpoint/2010/main" val="37377222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TextBox 84"/>
          <p:cNvSpPr txBox="1"/>
          <p:nvPr/>
        </p:nvSpPr>
        <p:spPr>
          <a:xfrm>
            <a:off x="6700575" y="5023129"/>
            <a:ext cx="5078533" cy="1246721"/>
          </a:xfrm>
          <a:prstGeom prst="rect">
            <a:avLst/>
          </a:prstGeom>
          <a:noFill/>
        </p:spPr>
        <p:txBody>
          <a:bodyPr wrap="square" rtlCol="0">
            <a:spAutoFit/>
          </a:bodyPr>
          <a:lstStyle/>
          <a:p>
            <a:pPr marL="291436" indent="-291436" defTabSz="932597">
              <a:buFont typeface="Arial" panose="020B0604020202020204" pitchFamily="34" charset="0"/>
              <a:buChar char="•"/>
            </a:pPr>
            <a:r>
              <a:rPr lang="en-US" sz="1836" dirty="0">
                <a:solidFill>
                  <a:prstClr val="black"/>
                </a:solidFill>
              </a:rPr>
              <a:t>Local app data folder is backed up once per day.</a:t>
            </a:r>
          </a:p>
          <a:p>
            <a:pPr marL="291436" indent="-291436" defTabSz="932597">
              <a:buFont typeface="Arial" panose="020B0604020202020204" pitchFamily="34" charset="0"/>
              <a:buChar char="•"/>
            </a:pPr>
            <a:r>
              <a:rPr lang="en-US" sz="1836" dirty="0">
                <a:solidFill>
                  <a:prstClr val="black"/>
                </a:solidFill>
              </a:rPr>
              <a:t>If roaming is off, roaming data is also backed up.</a:t>
            </a:r>
          </a:p>
        </p:txBody>
      </p:sp>
      <p:sp>
        <p:nvSpPr>
          <p:cNvPr id="4" name="Title 3"/>
          <p:cNvSpPr>
            <a:spLocks noGrp="1"/>
          </p:cNvSpPr>
          <p:nvPr>
            <p:ph type="title"/>
          </p:nvPr>
        </p:nvSpPr>
        <p:spPr/>
        <p:txBody>
          <a:bodyPr/>
          <a:lstStyle/>
          <a:p>
            <a:r>
              <a:rPr lang="en-US" dirty="0" smtClean="0"/>
              <a:t>Backup/Restore</a:t>
            </a:r>
            <a:endParaRPr lang="en-US" dirty="0"/>
          </a:p>
        </p:txBody>
      </p:sp>
      <p:grpSp>
        <p:nvGrpSpPr>
          <p:cNvPr id="66" name="Group 65"/>
          <p:cNvGrpSpPr/>
          <p:nvPr/>
        </p:nvGrpSpPr>
        <p:grpSpPr>
          <a:xfrm>
            <a:off x="1030111" y="4836908"/>
            <a:ext cx="4404473" cy="1931381"/>
            <a:chOff x="1152489" y="5077484"/>
            <a:chExt cx="4318503" cy="1893683"/>
          </a:xfrm>
          <a:solidFill>
            <a:schemeClr val="tx1"/>
          </a:solidFill>
        </p:grpSpPr>
        <p:sp>
          <p:nvSpPr>
            <p:cNvPr id="67" name="Rectangle 66"/>
            <p:cNvSpPr/>
            <p:nvPr/>
          </p:nvSpPr>
          <p:spPr>
            <a:xfrm>
              <a:off x="1152489" y="5077484"/>
              <a:ext cx="4318503" cy="1893683"/>
            </a:xfrm>
            <a:prstGeom prst="rect">
              <a:avLst/>
            </a:prstGeom>
            <a:solidFill>
              <a:srgbClr val="0072C6"/>
            </a:solidFill>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defTabSz="932597"/>
              <a:r>
                <a:rPr lang="en-US" sz="1836" dirty="0">
                  <a:solidFill>
                    <a:prstClr val="white"/>
                  </a:solidFill>
                </a:rPr>
                <a:t>Device B</a:t>
              </a:r>
            </a:p>
          </p:txBody>
        </p:sp>
        <p:sp>
          <p:nvSpPr>
            <p:cNvPr id="68" name="Rectangle 67"/>
            <p:cNvSpPr/>
            <p:nvPr/>
          </p:nvSpPr>
          <p:spPr>
            <a:xfrm>
              <a:off x="1267299" y="5183427"/>
              <a:ext cx="4046725" cy="1411705"/>
            </a:xfrm>
            <a:prstGeom prst="rect">
              <a:avLst/>
            </a:prstGeom>
            <a:solidFill>
              <a:srgbClr val="00BCF2"/>
            </a:solidFill>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defTabSz="932597"/>
              <a:r>
                <a:rPr lang="en-US" sz="1836" dirty="0" smtClean="0">
                  <a:solidFill>
                    <a:prstClr val="white"/>
                  </a:solidFill>
                </a:rPr>
                <a:t>Phone App </a:t>
              </a:r>
              <a:r>
                <a:rPr lang="en-US" sz="1836" dirty="0">
                  <a:solidFill>
                    <a:prstClr val="white"/>
                  </a:solidFill>
                </a:rPr>
                <a:t>– PFN 12345</a:t>
              </a:r>
            </a:p>
          </p:txBody>
        </p:sp>
        <p:sp>
          <p:nvSpPr>
            <p:cNvPr id="69" name="Rectangle 68"/>
            <p:cNvSpPr/>
            <p:nvPr/>
          </p:nvSpPr>
          <p:spPr>
            <a:xfrm>
              <a:off x="1333974" y="5271659"/>
              <a:ext cx="948093" cy="778042"/>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r>
                <a:rPr lang="en-US" sz="1428" dirty="0">
                  <a:solidFill>
                    <a:prstClr val="white"/>
                  </a:solidFill>
                </a:rPr>
                <a:t>Roaming</a:t>
              </a:r>
            </a:p>
          </p:txBody>
        </p:sp>
        <p:sp>
          <p:nvSpPr>
            <p:cNvPr id="70" name="Rectangle 69"/>
            <p:cNvSpPr/>
            <p:nvPr/>
          </p:nvSpPr>
          <p:spPr>
            <a:xfrm>
              <a:off x="2362278" y="5271659"/>
              <a:ext cx="874295" cy="778042"/>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r>
                <a:rPr lang="en-US" sz="1428" dirty="0">
                  <a:solidFill>
                    <a:prstClr val="white"/>
                  </a:solidFill>
                </a:rPr>
                <a:t>Local</a:t>
              </a:r>
            </a:p>
          </p:txBody>
        </p:sp>
        <p:sp>
          <p:nvSpPr>
            <p:cNvPr id="71" name="Rectangle 70"/>
            <p:cNvSpPr/>
            <p:nvPr/>
          </p:nvSpPr>
          <p:spPr>
            <a:xfrm>
              <a:off x="3316784" y="5271659"/>
              <a:ext cx="874295" cy="778042"/>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r>
                <a:rPr lang="en-US" sz="1428" dirty="0">
                  <a:solidFill>
                    <a:prstClr val="white"/>
                  </a:solidFill>
                </a:rPr>
                <a:t>Local</a:t>
              </a:r>
              <a:br>
                <a:rPr lang="en-US" sz="1428" dirty="0">
                  <a:solidFill>
                    <a:prstClr val="white"/>
                  </a:solidFill>
                </a:rPr>
              </a:br>
              <a:r>
                <a:rPr lang="en-US" sz="1428" dirty="0">
                  <a:solidFill>
                    <a:prstClr val="white"/>
                  </a:solidFill>
                </a:rPr>
                <a:t>Cache</a:t>
              </a:r>
            </a:p>
          </p:txBody>
        </p:sp>
        <p:sp>
          <p:nvSpPr>
            <p:cNvPr id="72" name="Rectangle 71"/>
            <p:cNvSpPr/>
            <p:nvPr/>
          </p:nvSpPr>
          <p:spPr>
            <a:xfrm>
              <a:off x="4271290" y="5271659"/>
              <a:ext cx="874295" cy="778042"/>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r>
                <a:rPr lang="en-US" sz="1428" dirty="0">
                  <a:solidFill>
                    <a:prstClr val="white"/>
                  </a:solidFill>
                </a:rPr>
                <a:t>Temp</a:t>
              </a:r>
            </a:p>
          </p:txBody>
        </p:sp>
      </p:grpSp>
      <p:sp>
        <p:nvSpPr>
          <p:cNvPr id="73" name="Rectangle 72"/>
          <p:cNvSpPr/>
          <p:nvPr/>
        </p:nvSpPr>
        <p:spPr>
          <a:xfrm>
            <a:off x="1030111" y="4836044"/>
            <a:ext cx="4404473" cy="1931381"/>
          </a:xfrm>
          <a:prstGeom prst="rect">
            <a:avLst/>
          </a:prstGeom>
          <a:solidFill>
            <a:srgbClr val="0072C6"/>
          </a:solidFill>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defTabSz="932597"/>
            <a:r>
              <a:rPr lang="en-US" sz="1836" dirty="0">
                <a:solidFill>
                  <a:prstClr val="white"/>
                </a:solidFill>
              </a:rPr>
              <a:t>Device A</a:t>
            </a:r>
          </a:p>
        </p:txBody>
      </p:sp>
      <p:sp>
        <p:nvSpPr>
          <p:cNvPr id="74" name="Rectangle 73"/>
          <p:cNvSpPr/>
          <p:nvPr/>
        </p:nvSpPr>
        <p:spPr>
          <a:xfrm>
            <a:off x="1166580" y="4914216"/>
            <a:ext cx="4065823" cy="1439808"/>
          </a:xfrm>
          <a:prstGeom prst="rect">
            <a:avLst/>
          </a:prstGeom>
          <a:solidFill>
            <a:srgbClr val="00BCF2"/>
          </a:solidFill>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defTabSz="932597"/>
            <a:r>
              <a:rPr lang="en-US" sz="1836" dirty="0" smtClean="0">
                <a:solidFill>
                  <a:prstClr val="white"/>
                </a:solidFill>
              </a:rPr>
              <a:t>Phone </a:t>
            </a:r>
            <a:r>
              <a:rPr lang="en-US" sz="1836" dirty="0">
                <a:solidFill>
                  <a:prstClr val="white"/>
                </a:solidFill>
              </a:rPr>
              <a:t>App – PFN 12345</a:t>
            </a:r>
          </a:p>
        </p:txBody>
      </p:sp>
      <p:sp>
        <p:nvSpPr>
          <p:cNvPr id="75" name="Rectangle 74"/>
          <p:cNvSpPr/>
          <p:nvPr/>
        </p:nvSpPr>
        <p:spPr>
          <a:xfrm>
            <a:off x="1250193" y="5038099"/>
            <a:ext cx="933347" cy="793531"/>
          </a:xfrm>
          <a:prstGeom prst="rect">
            <a:avLst/>
          </a:prstGeom>
          <a:solidFill>
            <a:srgbClr val="505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r>
              <a:rPr lang="en-US" sz="1428" dirty="0">
                <a:solidFill>
                  <a:prstClr val="white"/>
                </a:solidFill>
              </a:rPr>
              <a:t>Roaming</a:t>
            </a:r>
          </a:p>
        </p:txBody>
      </p:sp>
      <p:sp>
        <p:nvSpPr>
          <p:cNvPr id="76" name="Rectangle 75"/>
          <p:cNvSpPr/>
          <p:nvPr/>
        </p:nvSpPr>
        <p:spPr>
          <a:xfrm>
            <a:off x="2265348" y="5038099"/>
            <a:ext cx="891700" cy="793531"/>
          </a:xfrm>
          <a:prstGeom prst="rect">
            <a:avLst/>
          </a:prstGeom>
          <a:solidFill>
            <a:srgbClr val="505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r>
              <a:rPr lang="en-US" sz="1428" dirty="0">
                <a:solidFill>
                  <a:prstClr val="white"/>
                </a:solidFill>
              </a:rPr>
              <a:t>Local</a:t>
            </a:r>
          </a:p>
        </p:txBody>
      </p:sp>
      <p:sp>
        <p:nvSpPr>
          <p:cNvPr id="77" name="Rectangle 76"/>
          <p:cNvSpPr/>
          <p:nvPr/>
        </p:nvSpPr>
        <p:spPr>
          <a:xfrm>
            <a:off x="3289061" y="5034948"/>
            <a:ext cx="891700" cy="793531"/>
          </a:xfrm>
          <a:prstGeom prst="rect">
            <a:avLst/>
          </a:prstGeom>
          <a:solidFill>
            <a:srgbClr val="505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r>
              <a:rPr lang="en-US" sz="1428" dirty="0">
                <a:solidFill>
                  <a:prstClr val="white"/>
                </a:solidFill>
              </a:rPr>
              <a:t>Local</a:t>
            </a:r>
            <a:br>
              <a:rPr lang="en-US" sz="1428" dirty="0">
                <a:solidFill>
                  <a:prstClr val="white"/>
                </a:solidFill>
              </a:rPr>
            </a:br>
            <a:r>
              <a:rPr lang="en-US" sz="1428" dirty="0">
                <a:solidFill>
                  <a:prstClr val="white"/>
                </a:solidFill>
              </a:rPr>
              <a:t>Cache</a:t>
            </a:r>
          </a:p>
        </p:txBody>
      </p:sp>
      <p:sp>
        <p:nvSpPr>
          <p:cNvPr id="78" name="Rectangle 77"/>
          <p:cNvSpPr/>
          <p:nvPr/>
        </p:nvSpPr>
        <p:spPr>
          <a:xfrm>
            <a:off x="4262957" y="5034948"/>
            <a:ext cx="891700" cy="793531"/>
          </a:xfrm>
          <a:prstGeom prst="rect">
            <a:avLst/>
          </a:prstGeom>
          <a:solidFill>
            <a:srgbClr val="505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r>
              <a:rPr lang="en-US" sz="1428" dirty="0">
                <a:solidFill>
                  <a:prstClr val="white"/>
                </a:solidFill>
              </a:rPr>
              <a:t>Temp</a:t>
            </a:r>
          </a:p>
        </p:txBody>
      </p:sp>
      <p:sp>
        <p:nvSpPr>
          <p:cNvPr id="80" name="Cloud 79"/>
          <p:cNvSpPr/>
          <p:nvPr/>
        </p:nvSpPr>
        <p:spPr>
          <a:xfrm>
            <a:off x="423243" y="1240350"/>
            <a:ext cx="4335788" cy="2623884"/>
          </a:xfrm>
          <a:prstGeom prst="cloud">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sp>
        <p:nvSpPr>
          <p:cNvPr id="82" name="Rectangle 81"/>
          <p:cNvSpPr/>
          <p:nvPr/>
        </p:nvSpPr>
        <p:spPr>
          <a:xfrm>
            <a:off x="1425382" y="2036906"/>
            <a:ext cx="2560566" cy="12598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defTabSz="932597"/>
            <a:r>
              <a:rPr lang="en-US" sz="1836" dirty="0">
                <a:solidFill>
                  <a:prstClr val="white"/>
                </a:solidFill>
              </a:rPr>
              <a:t>PFN 12345</a:t>
            </a:r>
          </a:p>
        </p:txBody>
      </p:sp>
      <p:sp>
        <p:nvSpPr>
          <p:cNvPr id="83" name="Rectangle 82"/>
          <p:cNvSpPr/>
          <p:nvPr/>
        </p:nvSpPr>
        <p:spPr>
          <a:xfrm>
            <a:off x="1552181" y="2388657"/>
            <a:ext cx="2306966" cy="424332"/>
          </a:xfrm>
          <a:prstGeom prst="rect">
            <a:avLst/>
          </a:prstGeom>
          <a:solidFill>
            <a:schemeClr val="accent1">
              <a:lumMod val="50000"/>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r>
              <a:rPr lang="en-US" sz="1428" dirty="0">
                <a:solidFill>
                  <a:prstClr val="white">
                    <a:alpha val="50000"/>
                  </a:prstClr>
                </a:solidFill>
              </a:rPr>
              <a:t>Roaming</a:t>
            </a:r>
          </a:p>
        </p:txBody>
      </p:sp>
      <p:sp>
        <p:nvSpPr>
          <p:cNvPr id="84" name="Rectangle 83"/>
          <p:cNvSpPr/>
          <p:nvPr/>
        </p:nvSpPr>
        <p:spPr>
          <a:xfrm>
            <a:off x="1552181" y="2825793"/>
            <a:ext cx="2306966" cy="369198"/>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r>
              <a:rPr lang="en-US" sz="1428" dirty="0">
                <a:solidFill>
                  <a:prstClr val="white"/>
                </a:solidFill>
              </a:rPr>
              <a:t>Backup [Device A]</a:t>
            </a:r>
          </a:p>
        </p:txBody>
      </p:sp>
      <p:sp>
        <p:nvSpPr>
          <p:cNvPr id="86" name="TextBox 85"/>
          <p:cNvSpPr txBox="1"/>
          <p:nvPr/>
        </p:nvSpPr>
        <p:spPr>
          <a:xfrm>
            <a:off x="6547573" y="1514326"/>
            <a:ext cx="5309376" cy="958583"/>
          </a:xfrm>
          <a:prstGeom prst="rect">
            <a:avLst/>
          </a:prstGeom>
          <a:noFill/>
        </p:spPr>
        <p:txBody>
          <a:bodyPr wrap="square" rtlCol="0">
            <a:spAutoFit/>
          </a:bodyPr>
          <a:lstStyle/>
          <a:p>
            <a:pPr marL="291436" indent="-291436" defTabSz="932597">
              <a:buFont typeface="Arial" panose="020B0604020202020204" pitchFamily="34" charset="0"/>
              <a:buChar char="•"/>
            </a:pPr>
            <a:r>
              <a:rPr lang="en-US" sz="1836" dirty="0" err="1" smtClean="0">
                <a:solidFill>
                  <a:prstClr val="black"/>
                </a:solidFill>
              </a:rPr>
              <a:t>OneDrive</a:t>
            </a:r>
            <a:r>
              <a:rPr lang="en-US" sz="1836" dirty="0" smtClean="0">
                <a:solidFill>
                  <a:prstClr val="black"/>
                </a:solidFill>
              </a:rPr>
              <a:t> </a:t>
            </a:r>
            <a:r>
              <a:rPr lang="en-US" sz="1836" dirty="0">
                <a:solidFill>
                  <a:prstClr val="black"/>
                </a:solidFill>
              </a:rPr>
              <a:t>maintains a single backup for each device</a:t>
            </a:r>
          </a:p>
          <a:p>
            <a:pPr marL="291436" indent="-291436" defTabSz="932597">
              <a:buFont typeface="Arial" panose="020B0604020202020204" pitchFamily="34" charset="0"/>
              <a:buChar char="•"/>
            </a:pPr>
            <a:r>
              <a:rPr lang="en-US" sz="1836" dirty="0">
                <a:solidFill>
                  <a:prstClr val="black"/>
                </a:solidFill>
              </a:rPr>
              <a:t>Storage counts against user quota</a:t>
            </a:r>
          </a:p>
        </p:txBody>
      </p:sp>
      <p:sp>
        <p:nvSpPr>
          <p:cNvPr id="87" name="TextBox 86"/>
          <p:cNvSpPr txBox="1"/>
          <p:nvPr/>
        </p:nvSpPr>
        <p:spPr>
          <a:xfrm>
            <a:off x="6547573" y="1226617"/>
            <a:ext cx="5461073" cy="670445"/>
          </a:xfrm>
          <a:prstGeom prst="rect">
            <a:avLst/>
          </a:prstGeom>
          <a:noFill/>
        </p:spPr>
        <p:txBody>
          <a:bodyPr wrap="square" rtlCol="0">
            <a:spAutoFit/>
          </a:bodyPr>
          <a:lstStyle/>
          <a:p>
            <a:pPr marL="291436" indent="-291436" defTabSz="932597">
              <a:buFont typeface="Arial" panose="020B0604020202020204" pitchFamily="34" charset="0"/>
              <a:buChar char="•"/>
            </a:pPr>
            <a:r>
              <a:rPr lang="en-US" sz="1836" dirty="0">
                <a:solidFill>
                  <a:prstClr val="black"/>
                </a:solidFill>
              </a:rPr>
              <a:t>Restore happens during install on new device</a:t>
            </a:r>
          </a:p>
          <a:p>
            <a:pPr marL="291436" indent="-291436" defTabSz="932597">
              <a:buFont typeface="Arial" panose="020B0604020202020204" pitchFamily="34" charset="0"/>
              <a:buChar char="•"/>
            </a:pPr>
            <a:r>
              <a:rPr lang="en-US" sz="1836" dirty="0" smtClean="0">
                <a:solidFill>
                  <a:prstClr val="black"/>
                </a:solidFill>
              </a:rPr>
              <a:t>App </a:t>
            </a:r>
            <a:r>
              <a:rPr lang="en-US" sz="1836" dirty="0">
                <a:solidFill>
                  <a:prstClr val="black"/>
                </a:solidFill>
              </a:rPr>
              <a:t>is not </a:t>
            </a:r>
            <a:r>
              <a:rPr lang="en-US" sz="1836" dirty="0" err="1">
                <a:solidFill>
                  <a:prstClr val="black"/>
                </a:solidFill>
              </a:rPr>
              <a:t>launchable</a:t>
            </a:r>
            <a:r>
              <a:rPr lang="en-US" sz="1836" dirty="0">
                <a:solidFill>
                  <a:prstClr val="black"/>
                </a:solidFill>
              </a:rPr>
              <a:t> until data is restored</a:t>
            </a:r>
          </a:p>
        </p:txBody>
      </p:sp>
      <p:cxnSp>
        <p:nvCxnSpPr>
          <p:cNvPr id="88" name="Straight Arrow Connector 87"/>
          <p:cNvCxnSpPr>
            <a:stCxn id="76" idx="0"/>
          </p:cNvCxnSpPr>
          <p:nvPr/>
        </p:nvCxnSpPr>
        <p:spPr>
          <a:xfrm flipV="1">
            <a:off x="2711198" y="3183695"/>
            <a:ext cx="7590" cy="1854405"/>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9" name="Straight Arrow Connector 88"/>
          <p:cNvCxnSpPr>
            <a:endCxn id="75" idx="0"/>
          </p:cNvCxnSpPr>
          <p:nvPr/>
        </p:nvCxnSpPr>
        <p:spPr>
          <a:xfrm flipH="1">
            <a:off x="1716866" y="3194855"/>
            <a:ext cx="30055" cy="1843245"/>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a:stCxn id="69" idx="0"/>
          </p:cNvCxnSpPr>
          <p:nvPr/>
        </p:nvCxnSpPr>
        <p:spPr>
          <a:xfrm flipV="1">
            <a:off x="1698692" y="3194991"/>
            <a:ext cx="23542" cy="1839957"/>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1" name="Straight Arrow Connector 90"/>
          <p:cNvCxnSpPr>
            <a:stCxn id="84" idx="2"/>
            <a:endCxn id="76" idx="0"/>
          </p:cNvCxnSpPr>
          <p:nvPr/>
        </p:nvCxnSpPr>
        <p:spPr>
          <a:xfrm>
            <a:off x="2705664" y="3194992"/>
            <a:ext cx="5534" cy="1843108"/>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a:blip r:embed="rId3"/>
          <a:stretch>
            <a:fillRect/>
          </a:stretch>
        </p:blipFill>
        <p:spPr>
          <a:xfrm>
            <a:off x="2298333" y="1531115"/>
            <a:ext cx="825011" cy="464069"/>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45312" y="2413354"/>
            <a:ext cx="2313898" cy="3856496"/>
          </a:xfrm>
          <a:prstGeom prst="rect">
            <a:avLst/>
          </a:prstGeom>
          <a:scene3d>
            <a:camera prst="orthographicFront">
              <a:rot lat="0" lon="0" rev="0"/>
            </a:camera>
            <a:lightRig rig="threePt" dir="t"/>
          </a:scene3d>
        </p:spPr>
      </p:pic>
    </p:spTree>
    <p:extLst>
      <p:ext uri="{BB962C8B-B14F-4D97-AF65-F5344CB8AC3E}">
        <p14:creationId xmlns:p14="http://schemas.microsoft.com/office/powerpoint/2010/main" val="33977736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5">
                                            <p:txEl>
                                              <p:pRg st="0" end="0"/>
                                            </p:txEl>
                                          </p:spTgt>
                                        </p:tgtEl>
                                        <p:attrNameLst>
                                          <p:attrName>style.visibility</p:attrName>
                                        </p:attrNameLst>
                                      </p:cBhvr>
                                      <p:to>
                                        <p:strVal val="visible"/>
                                      </p:to>
                                    </p:set>
                                    <p:animEffect transition="in" filter="fade">
                                      <p:cBhvr>
                                        <p:cTn id="7" dur="500"/>
                                        <p:tgtEl>
                                          <p:spTgt spid="85">
                                            <p:txEl>
                                              <p:pRg st="0" end="0"/>
                                            </p:txEl>
                                          </p:spTgt>
                                        </p:tgtEl>
                                      </p:cBhvr>
                                    </p:animEffect>
                                  </p:childTnLst>
                                </p:cTn>
                              </p:par>
                              <p:par>
                                <p:cTn id="8" presetID="9" presetClass="emph" presetSubtype="0" grpId="0" nodeType="withEffect">
                                  <p:stCondLst>
                                    <p:cond delay="0"/>
                                  </p:stCondLst>
                                  <p:childTnLst>
                                    <p:set>
                                      <p:cBhvr rctx="PPT">
                                        <p:cTn id="9" dur="indefinite"/>
                                        <p:tgtEl>
                                          <p:spTgt spid="77"/>
                                        </p:tgtEl>
                                        <p:attrNameLst>
                                          <p:attrName>style.opacity</p:attrName>
                                        </p:attrNameLst>
                                      </p:cBhvr>
                                      <p:to>
                                        <p:strVal val="0.5"/>
                                      </p:to>
                                    </p:set>
                                    <p:animEffect filter="image" prLst="opacity: 0.5">
                                      <p:cBhvr rctx="IE">
                                        <p:cTn id="10" dur="indefinite"/>
                                        <p:tgtEl>
                                          <p:spTgt spid="77"/>
                                        </p:tgtEl>
                                      </p:cBhvr>
                                    </p:animEffect>
                                  </p:childTnLst>
                                </p:cTn>
                              </p:par>
                              <p:par>
                                <p:cTn id="11" presetID="9" presetClass="emph" presetSubtype="0" grpId="0" nodeType="withEffect">
                                  <p:stCondLst>
                                    <p:cond delay="0"/>
                                  </p:stCondLst>
                                  <p:childTnLst>
                                    <p:set>
                                      <p:cBhvr rctx="PPT">
                                        <p:cTn id="12" dur="indefinite"/>
                                        <p:tgtEl>
                                          <p:spTgt spid="78"/>
                                        </p:tgtEl>
                                        <p:attrNameLst>
                                          <p:attrName>style.opacity</p:attrName>
                                        </p:attrNameLst>
                                      </p:cBhvr>
                                      <p:to>
                                        <p:strVal val="0.5"/>
                                      </p:to>
                                    </p:set>
                                    <p:animEffect filter="image" prLst="opacity: 0.5">
                                      <p:cBhvr rctx="IE">
                                        <p:cTn id="13" dur="indefinite"/>
                                        <p:tgtEl>
                                          <p:spTgt spid="78"/>
                                        </p:tgtEl>
                                      </p:cBhvr>
                                    </p:animEffect>
                                  </p:childTnLst>
                                </p:cTn>
                              </p:par>
                            </p:childTnLst>
                          </p:cTn>
                        </p:par>
                        <p:par>
                          <p:cTn id="14" fill="hold">
                            <p:stCondLst>
                              <p:cond delay="500"/>
                            </p:stCondLst>
                            <p:childTnLst>
                              <p:par>
                                <p:cTn id="15" presetID="22" presetClass="entr" presetSubtype="4" fill="hold" nodeType="afterEffect">
                                  <p:stCondLst>
                                    <p:cond delay="0"/>
                                  </p:stCondLst>
                                  <p:childTnLst>
                                    <p:set>
                                      <p:cBhvr>
                                        <p:cTn id="16" dur="1" fill="hold">
                                          <p:stCondLst>
                                            <p:cond delay="0"/>
                                          </p:stCondLst>
                                        </p:cTn>
                                        <p:tgtEl>
                                          <p:spTgt spid="88"/>
                                        </p:tgtEl>
                                        <p:attrNameLst>
                                          <p:attrName>style.visibility</p:attrName>
                                        </p:attrNameLst>
                                      </p:cBhvr>
                                      <p:to>
                                        <p:strVal val="visible"/>
                                      </p:to>
                                    </p:set>
                                    <p:animEffect transition="in" filter="wipe(down)">
                                      <p:cBhvr>
                                        <p:cTn id="17" dur="500"/>
                                        <p:tgtEl>
                                          <p:spTgt spid="8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5">
                                            <p:txEl>
                                              <p:pRg st="1" end="1"/>
                                            </p:txEl>
                                          </p:spTgt>
                                        </p:tgtEl>
                                        <p:attrNameLst>
                                          <p:attrName>style.visibility</p:attrName>
                                        </p:attrNameLst>
                                      </p:cBhvr>
                                      <p:to>
                                        <p:strVal val="visible"/>
                                      </p:to>
                                    </p:set>
                                    <p:animEffect transition="in" filter="fade">
                                      <p:cBhvr>
                                        <p:cTn id="22" dur="500"/>
                                        <p:tgtEl>
                                          <p:spTgt spid="85">
                                            <p:txEl>
                                              <p:pRg st="1" end="1"/>
                                            </p:txEl>
                                          </p:spTgt>
                                        </p:tgtEl>
                                      </p:cBhvr>
                                    </p:animEffect>
                                  </p:childTnLst>
                                </p:cTn>
                              </p:par>
                            </p:childTnLst>
                          </p:cTn>
                        </p:par>
                        <p:par>
                          <p:cTn id="23" fill="hold">
                            <p:stCondLst>
                              <p:cond delay="500"/>
                            </p:stCondLst>
                            <p:childTnLst>
                              <p:par>
                                <p:cTn id="24" presetID="22" presetClass="entr" presetSubtype="4" fill="hold" nodeType="afterEffect">
                                  <p:stCondLst>
                                    <p:cond delay="0"/>
                                  </p:stCondLst>
                                  <p:childTnLst>
                                    <p:set>
                                      <p:cBhvr>
                                        <p:cTn id="25" dur="1" fill="hold">
                                          <p:stCondLst>
                                            <p:cond delay="0"/>
                                          </p:stCondLst>
                                        </p:cTn>
                                        <p:tgtEl>
                                          <p:spTgt spid="90"/>
                                        </p:tgtEl>
                                        <p:attrNameLst>
                                          <p:attrName>style.visibility</p:attrName>
                                        </p:attrNameLst>
                                      </p:cBhvr>
                                      <p:to>
                                        <p:strVal val="visible"/>
                                      </p:to>
                                    </p:set>
                                    <p:animEffect transition="in" filter="wipe(down)">
                                      <p:cBhvr>
                                        <p:cTn id="26" dur="500"/>
                                        <p:tgtEl>
                                          <p:spTgt spid="9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1" nodeType="clickEffect">
                                  <p:stCondLst>
                                    <p:cond delay="0"/>
                                  </p:stCondLst>
                                  <p:childTnLst>
                                    <p:animEffect transition="out" filter="fade">
                                      <p:cBhvr>
                                        <p:cTn id="30" dur="500"/>
                                        <p:tgtEl>
                                          <p:spTgt spid="85">
                                            <p:txEl>
                                              <p:pRg st="0" end="0"/>
                                            </p:txEl>
                                          </p:spTgt>
                                        </p:tgtEl>
                                      </p:cBhvr>
                                    </p:animEffect>
                                    <p:set>
                                      <p:cBhvr>
                                        <p:cTn id="31" dur="1" fill="hold">
                                          <p:stCondLst>
                                            <p:cond delay="499"/>
                                          </p:stCondLst>
                                        </p:cTn>
                                        <p:tgtEl>
                                          <p:spTgt spid="85">
                                            <p:txEl>
                                              <p:pRg st="0" end="0"/>
                                            </p:txEl>
                                          </p:spTgt>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85">
                                            <p:txEl>
                                              <p:pRg st="1" end="1"/>
                                            </p:txEl>
                                          </p:spTgt>
                                        </p:tgtEl>
                                      </p:cBhvr>
                                    </p:animEffect>
                                    <p:set>
                                      <p:cBhvr>
                                        <p:cTn id="34" dur="1" fill="hold">
                                          <p:stCondLst>
                                            <p:cond delay="499"/>
                                          </p:stCondLst>
                                        </p:cTn>
                                        <p:tgtEl>
                                          <p:spTgt spid="85">
                                            <p:txEl>
                                              <p:pRg st="1" end="1"/>
                                            </p:txEl>
                                          </p:spTgt>
                                        </p:tgtEl>
                                        <p:attrNameLst>
                                          <p:attrName>style.visibility</p:attrName>
                                        </p:attrNameLst>
                                      </p:cBhvr>
                                      <p:to>
                                        <p:strVal val="hidden"/>
                                      </p:to>
                                    </p:set>
                                  </p:childTnLst>
                                </p:cTn>
                              </p:par>
                            </p:childTnLst>
                          </p:cTn>
                        </p:par>
                        <p:par>
                          <p:cTn id="35" fill="hold">
                            <p:stCondLst>
                              <p:cond delay="500"/>
                            </p:stCondLst>
                            <p:childTnLst>
                              <p:par>
                                <p:cTn id="36" presetID="10" presetClass="entr" presetSubtype="0" fill="hold" grpId="1" nodeType="afterEffect">
                                  <p:stCondLst>
                                    <p:cond delay="0"/>
                                  </p:stCondLst>
                                  <p:childTnLst>
                                    <p:set>
                                      <p:cBhvr>
                                        <p:cTn id="37" dur="1" fill="hold">
                                          <p:stCondLst>
                                            <p:cond delay="0"/>
                                          </p:stCondLst>
                                        </p:cTn>
                                        <p:tgtEl>
                                          <p:spTgt spid="86"/>
                                        </p:tgtEl>
                                        <p:attrNameLst>
                                          <p:attrName>style.visibility</p:attrName>
                                        </p:attrNameLst>
                                      </p:cBhvr>
                                      <p:to>
                                        <p:strVal val="visible"/>
                                      </p:to>
                                    </p:set>
                                    <p:animEffect transition="in" filter="fade">
                                      <p:cBhvr>
                                        <p:cTn id="38" dur="500"/>
                                        <p:tgtEl>
                                          <p:spTgt spid="86"/>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xit" presetSubtype="0" fill="hold" grpId="0" nodeType="clickEffect">
                                  <p:stCondLst>
                                    <p:cond delay="0"/>
                                  </p:stCondLst>
                                  <p:childTnLst>
                                    <p:animEffect transition="out" filter="fade">
                                      <p:cBhvr>
                                        <p:cTn id="42" dur="500"/>
                                        <p:tgtEl>
                                          <p:spTgt spid="86"/>
                                        </p:tgtEl>
                                      </p:cBhvr>
                                    </p:animEffect>
                                    <p:set>
                                      <p:cBhvr>
                                        <p:cTn id="43" dur="1" fill="hold">
                                          <p:stCondLst>
                                            <p:cond delay="499"/>
                                          </p:stCondLst>
                                        </p:cTn>
                                        <p:tgtEl>
                                          <p:spTgt spid="86"/>
                                        </p:tgtEl>
                                        <p:attrNameLst>
                                          <p:attrName>style.visibility</p:attrName>
                                        </p:attrNameLst>
                                      </p:cBhvr>
                                      <p:to>
                                        <p:strVal val="hidden"/>
                                      </p:to>
                                    </p:set>
                                  </p:childTnLst>
                                </p:cTn>
                              </p:par>
                              <p:par>
                                <p:cTn id="44" presetID="42" presetClass="exit" presetSubtype="0" fill="hold" grpId="0" nodeType="withEffect">
                                  <p:stCondLst>
                                    <p:cond delay="0"/>
                                  </p:stCondLst>
                                  <p:childTnLst>
                                    <p:animEffect transition="out" filter="fade">
                                      <p:cBhvr>
                                        <p:cTn id="45" dur="1000"/>
                                        <p:tgtEl>
                                          <p:spTgt spid="73"/>
                                        </p:tgtEl>
                                      </p:cBhvr>
                                    </p:animEffect>
                                    <p:anim calcmode="lin" valueType="num">
                                      <p:cBhvr>
                                        <p:cTn id="46" dur="1000"/>
                                        <p:tgtEl>
                                          <p:spTgt spid="73"/>
                                        </p:tgtEl>
                                        <p:attrNameLst>
                                          <p:attrName>ppt_x</p:attrName>
                                        </p:attrNameLst>
                                      </p:cBhvr>
                                      <p:tavLst>
                                        <p:tav tm="0">
                                          <p:val>
                                            <p:strVal val="ppt_x"/>
                                          </p:val>
                                        </p:tav>
                                        <p:tav tm="100000">
                                          <p:val>
                                            <p:strVal val="ppt_x"/>
                                          </p:val>
                                        </p:tav>
                                      </p:tavLst>
                                    </p:anim>
                                    <p:anim calcmode="lin" valueType="num">
                                      <p:cBhvr>
                                        <p:cTn id="47" dur="1000"/>
                                        <p:tgtEl>
                                          <p:spTgt spid="73"/>
                                        </p:tgtEl>
                                        <p:attrNameLst>
                                          <p:attrName>ppt_y</p:attrName>
                                        </p:attrNameLst>
                                      </p:cBhvr>
                                      <p:tavLst>
                                        <p:tav tm="0">
                                          <p:val>
                                            <p:strVal val="ppt_y"/>
                                          </p:val>
                                        </p:tav>
                                        <p:tav tm="100000">
                                          <p:val>
                                            <p:strVal val="ppt_y+.1"/>
                                          </p:val>
                                        </p:tav>
                                      </p:tavLst>
                                    </p:anim>
                                    <p:set>
                                      <p:cBhvr>
                                        <p:cTn id="48" dur="1" fill="hold">
                                          <p:stCondLst>
                                            <p:cond delay="999"/>
                                          </p:stCondLst>
                                        </p:cTn>
                                        <p:tgtEl>
                                          <p:spTgt spid="73"/>
                                        </p:tgtEl>
                                        <p:attrNameLst>
                                          <p:attrName>style.visibility</p:attrName>
                                        </p:attrNameLst>
                                      </p:cBhvr>
                                      <p:to>
                                        <p:strVal val="hidden"/>
                                      </p:to>
                                    </p:set>
                                  </p:childTnLst>
                                </p:cTn>
                              </p:par>
                              <p:par>
                                <p:cTn id="49" presetID="42" presetClass="exit" presetSubtype="0" fill="hold" grpId="0" nodeType="withEffect">
                                  <p:stCondLst>
                                    <p:cond delay="0"/>
                                  </p:stCondLst>
                                  <p:childTnLst>
                                    <p:animEffect transition="out" filter="fade">
                                      <p:cBhvr>
                                        <p:cTn id="50" dur="1000"/>
                                        <p:tgtEl>
                                          <p:spTgt spid="74"/>
                                        </p:tgtEl>
                                      </p:cBhvr>
                                    </p:animEffect>
                                    <p:anim calcmode="lin" valueType="num">
                                      <p:cBhvr>
                                        <p:cTn id="51" dur="1000"/>
                                        <p:tgtEl>
                                          <p:spTgt spid="74"/>
                                        </p:tgtEl>
                                        <p:attrNameLst>
                                          <p:attrName>ppt_x</p:attrName>
                                        </p:attrNameLst>
                                      </p:cBhvr>
                                      <p:tavLst>
                                        <p:tav tm="0">
                                          <p:val>
                                            <p:strVal val="ppt_x"/>
                                          </p:val>
                                        </p:tav>
                                        <p:tav tm="100000">
                                          <p:val>
                                            <p:strVal val="ppt_x"/>
                                          </p:val>
                                        </p:tav>
                                      </p:tavLst>
                                    </p:anim>
                                    <p:anim calcmode="lin" valueType="num">
                                      <p:cBhvr>
                                        <p:cTn id="52" dur="1000"/>
                                        <p:tgtEl>
                                          <p:spTgt spid="74"/>
                                        </p:tgtEl>
                                        <p:attrNameLst>
                                          <p:attrName>ppt_y</p:attrName>
                                        </p:attrNameLst>
                                      </p:cBhvr>
                                      <p:tavLst>
                                        <p:tav tm="0">
                                          <p:val>
                                            <p:strVal val="ppt_y"/>
                                          </p:val>
                                        </p:tav>
                                        <p:tav tm="100000">
                                          <p:val>
                                            <p:strVal val="ppt_y+.1"/>
                                          </p:val>
                                        </p:tav>
                                      </p:tavLst>
                                    </p:anim>
                                    <p:set>
                                      <p:cBhvr>
                                        <p:cTn id="53" dur="1" fill="hold">
                                          <p:stCondLst>
                                            <p:cond delay="999"/>
                                          </p:stCondLst>
                                        </p:cTn>
                                        <p:tgtEl>
                                          <p:spTgt spid="74"/>
                                        </p:tgtEl>
                                        <p:attrNameLst>
                                          <p:attrName>style.visibility</p:attrName>
                                        </p:attrNameLst>
                                      </p:cBhvr>
                                      <p:to>
                                        <p:strVal val="hidden"/>
                                      </p:to>
                                    </p:set>
                                  </p:childTnLst>
                                </p:cTn>
                              </p:par>
                              <p:par>
                                <p:cTn id="54" presetID="42" presetClass="exit" presetSubtype="0" fill="hold" grpId="0" nodeType="withEffect">
                                  <p:stCondLst>
                                    <p:cond delay="0"/>
                                  </p:stCondLst>
                                  <p:childTnLst>
                                    <p:animEffect transition="out" filter="fade">
                                      <p:cBhvr>
                                        <p:cTn id="55" dur="1000"/>
                                        <p:tgtEl>
                                          <p:spTgt spid="75"/>
                                        </p:tgtEl>
                                      </p:cBhvr>
                                    </p:animEffect>
                                    <p:anim calcmode="lin" valueType="num">
                                      <p:cBhvr>
                                        <p:cTn id="56" dur="1000"/>
                                        <p:tgtEl>
                                          <p:spTgt spid="75"/>
                                        </p:tgtEl>
                                        <p:attrNameLst>
                                          <p:attrName>ppt_x</p:attrName>
                                        </p:attrNameLst>
                                      </p:cBhvr>
                                      <p:tavLst>
                                        <p:tav tm="0">
                                          <p:val>
                                            <p:strVal val="ppt_x"/>
                                          </p:val>
                                        </p:tav>
                                        <p:tav tm="100000">
                                          <p:val>
                                            <p:strVal val="ppt_x"/>
                                          </p:val>
                                        </p:tav>
                                      </p:tavLst>
                                    </p:anim>
                                    <p:anim calcmode="lin" valueType="num">
                                      <p:cBhvr>
                                        <p:cTn id="57" dur="1000"/>
                                        <p:tgtEl>
                                          <p:spTgt spid="75"/>
                                        </p:tgtEl>
                                        <p:attrNameLst>
                                          <p:attrName>ppt_y</p:attrName>
                                        </p:attrNameLst>
                                      </p:cBhvr>
                                      <p:tavLst>
                                        <p:tav tm="0">
                                          <p:val>
                                            <p:strVal val="ppt_y"/>
                                          </p:val>
                                        </p:tav>
                                        <p:tav tm="100000">
                                          <p:val>
                                            <p:strVal val="ppt_y+.1"/>
                                          </p:val>
                                        </p:tav>
                                      </p:tavLst>
                                    </p:anim>
                                    <p:set>
                                      <p:cBhvr>
                                        <p:cTn id="58" dur="1" fill="hold">
                                          <p:stCondLst>
                                            <p:cond delay="999"/>
                                          </p:stCondLst>
                                        </p:cTn>
                                        <p:tgtEl>
                                          <p:spTgt spid="75"/>
                                        </p:tgtEl>
                                        <p:attrNameLst>
                                          <p:attrName>style.visibility</p:attrName>
                                        </p:attrNameLst>
                                      </p:cBhvr>
                                      <p:to>
                                        <p:strVal val="hidden"/>
                                      </p:to>
                                    </p:set>
                                  </p:childTnLst>
                                </p:cTn>
                              </p:par>
                              <p:par>
                                <p:cTn id="59" presetID="42" presetClass="exit" presetSubtype="0" fill="hold" grpId="0" nodeType="withEffect">
                                  <p:stCondLst>
                                    <p:cond delay="0"/>
                                  </p:stCondLst>
                                  <p:childTnLst>
                                    <p:animEffect transition="out" filter="fade">
                                      <p:cBhvr>
                                        <p:cTn id="60" dur="1000"/>
                                        <p:tgtEl>
                                          <p:spTgt spid="76"/>
                                        </p:tgtEl>
                                      </p:cBhvr>
                                    </p:animEffect>
                                    <p:anim calcmode="lin" valueType="num">
                                      <p:cBhvr>
                                        <p:cTn id="61" dur="1000"/>
                                        <p:tgtEl>
                                          <p:spTgt spid="76"/>
                                        </p:tgtEl>
                                        <p:attrNameLst>
                                          <p:attrName>ppt_x</p:attrName>
                                        </p:attrNameLst>
                                      </p:cBhvr>
                                      <p:tavLst>
                                        <p:tav tm="0">
                                          <p:val>
                                            <p:strVal val="ppt_x"/>
                                          </p:val>
                                        </p:tav>
                                        <p:tav tm="100000">
                                          <p:val>
                                            <p:strVal val="ppt_x"/>
                                          </p:val>
                                        </p:tav>
                                      </p:tavLst>
                                    </p:anim>
                                    <p:anim calcmode="lin" valueType="num">
                                      <p:cBhvr>
                                        <p:cTn id="62" dur="1000"/>
                                        <p:tgtEl>
                                          <p:spTgt spid="76"/>
                                        </p:tgtEl>
                                        <p:attrNameLst>
                                          <p:attrName>ppt_y</p:attrName>
                                        </p:attrNameLst>
                                      </p:cBhvr>
                                      <p:tavLst>
                                        <p:tav tm="0">
                                          <p:val>
                                            <p:strVal val="ppt_y"/>
                                          </p:val>
                                        </p:tav>
                                        <p:tav tm="100000">
                                          <p:val>
                                            <p:strVal val="ppt_y+.1"/>
                                          </p:val>
                                        </p:tav>
                                      </p:tavLst>
                                    </p:anim>
                                    <p:set>
                                      <p:cBhvr>
                                        <p:cTn id="63" dur="1" fill="hold">
                                          <p:stCondLst>
                                            <p:cond delay="999"/>
                                          </p:stCondLst>
                                        </p:cTn>
                                        <p:tgtEl>
                                          <p:spTgt spid="76"/>
                                        </p:tgtEl>
                                        <p:attrNameLst>
                                          <p:attrName>style.visibility</p:attrName>
                                        </p:attrNameLst>
                                      </p:cBhvr>
                                      <p:to>
                                        <p:strVal val="hidden"/>
                                      </p:to>
                                    </p:set>
                                  </p:childTnLst>
                                </p:cTn>
                              </p:par>
                              <p:par>
                                <p:cTn id="64" presetID="42" presetClass="exit" presetSubtype="0" fill="hold" grpId="1" nodeType="withEffect">
                                  <p:stCondLst>
                                    <p:cond delay="0"/>
                                  </p:stCondLst>
                                  <p:childTnLst>
                                    <p:animEffect transition="out" filter="fade">
                                      <p:cBhvr>
                                        <p:cTn id="65" dur="1000"/>
                                        <p:tgtEl>
                                          <p:spTgt spid="77"/>
                                        </p:tgtEl>
                                      </p:cBhvr>
                                    </p:animEffect>
                                    <p:anim calcmode="lin" valueType="num">
                                      <p:cBhvr>
                                        <p:cTn id="66" dur="1000"/>
                                        <p:tgtEl>
                                          <p:spTgt spid="77"/>
                                        </p:tgtEl>
                                        <p:attrNameLst>
                                          <p:attrName>ppt_x</p:attrName>
                                        </p:attrNameLst>
                                      </p:cBhvr>
                                      <p:tavLst>
                                        <p:tav tm="0">
                                          <p:val>
                                            <p:strVal val="ppt_x"/>
                                          </p:val>
                                        </p:tav>
                                        <p:tav tm="100000">
                                          <p:val>
                                            <p:strVal val="ppt_x"/>
                                          </p:val>
                                        </p:tav>
                                      </p:tavLst>
                                    </p:anim>
                                    <p:anim calcmode="lin" valueType="num">
                                      <p:cBhvr>
                                        <p:cTn id="67" dur="1000"/>
                                        <p:tgtEl>
                                          <p:spTgt spid="77"/>
                                        </p:tgtEl>
                                        <p:attrNameLst>
                                          <p:attrName>ppt_y</p:attrName>
                                        </p:attrNameLst>
                                      </p:cBhvr>
                                      <p:tavLst>
                                        <p:tav tm="0">
                                          <p:val>
                                            <p:strVal val="ppt_y"/>
                                          </p:val>
                                        </p:tav>
                                        <p:tav tm="100000">
                                          <p:val>
                                            <p:strVal val="ppt_y+.1"/>
                                          </p:val>
                                        </p:tav>
                                      </p:tavLst>
                                    </p:anim>
                                    <p:set>
                                      <p:cBhvr>
                                        <p:cTn id="68" dur="1" fill="hold">
                                          <p:stCondLst>
                                            <p:cond delay="999"/>
                                          </p:stCondLst>
                                        </p:cTn>
                                        <p:tgtEl>
                                          <p:spTgt spid="77"/>
                                        </p:tgtEl>
                                        <p:attrNameLst>
                                          <p:attrName>style.visibility</p:attrName>
                                        </p:attrNameLst>
                                      </p:cBhvr>
                                      <p:to>
                                        <p:strVal val="hidden"/>
                                      </p:to>
                                    </p:set>
                                  </p:childTnLst>
                                </p:cTn>
                              </p:par>
                              <p:par>
                                <p:cTn id="69" presetID="42" presetClass="exit" presetSubtype="0" fill="hold" grpId="1" nodeType="withEffect">
                                  <p:stCondLst>
                                    <p:cond delay="0"/>
                                  </p:stCondLst>
                                  <p:childTnLst>
                                    <p:animEffect transition="out" filter="fade">
                                      <p:cBhvr>
                                        <p:cTn id="70" dur="1000"/>
                                        <p:tgtEl>
                                          <p:spTgt spid="78"/>
                                        </p:tgtEl>
                                      </p:cBhvr>
                                    </p:animEffect>
                                    <p:anim calcmode="lin" valueType="num">
                                      <p:cBhvr>
                                        <p:cTn id="71" dur="1000"/>
                                        <p:tgtEl>
                                          <p:spTgt spid="78"/>
                                        </p:tgtEl>
                                        <p:attrNameLst>
                                          <p:attrName>ppt_x</p:attrName>
                                        </p:attrNameLst>
                                      </p:cBhvr>
                                      <p:tavLst>
                                        <p:tav tm="0">
                                          <p:val>
                                            <p:strVal val="ppt_x"/>
                                          </p:val>
                                        </p:tav>
                                        <p:tav tm="100000">
                                          <p:val>
                                            <p:strVal val="ppt_x"/>
                                          </p:val>
                                        </p:tav>
                                      </p:tavLst>
                                    </p:anim>
                                    <p:anim calcmode="lin" valueType="num">
                                      <p:cBhvr>
                                        <p:cTn id="72" dur="1000"/>
                                        <p:tgtEl>
                                          <p:spTgt spid="78"/>
                                        </p:tgtEl>
                                        <p:attrNameLst>
                                          <p:attrName>ppt_y</p:attrName>
                                        </p:attrNameLst>
                                      </p:cBhvr>
                                      <p:tavLst>
                                        <p:tav tm="0">
                                          <p:val>
                                            <p:strVal val="ppt_y"/>
                                          </p:val>
                                        </p:tav>
                                        <p:tav tm="100000">
                                          <p:val>
                                            <p:strVal val="ppt_y+.1"/>
                                          </p:val>
                                        </p:tav>
                                      </p:tavLst>
                                    </p:anim>
                                    <p:set>
                                      <p:cBhvr>
                                        <p:cTn id="73" dur="1" fill="hold">
                                          <p:stCondLst>
                                            <p:cond delay="999"/>
                                          </p:stCondLst>
                                        </p:cTn>
                                        <p:tgtEl>
                                          <p:spTgt spid="78"/>
                                        </p:tgtEl>
                                        <p:attrNameLst>
                                          <p:attrName>style.visibility</p:attrName>
                                        </p:attrNameLst>
                                      </p:cBhvr>
                                      <p:to>
                                        <p:strVal val="hidden"/>
                                      </p:to>
                                    </p:set>
                                  </p:childTnLst>
                                </p:cTn>
                              </p:par>
                              <p:par>
                                <p:cTn id="74" presetID="42" presetClass="exit" presetSubtype="0" fill="hold" nodeType="withEffect">
                                  <p:stCondLst>
                                    <p:cond delay="0"/>
                                  </p:stCondLst>
                                  <p:childTnLst>
                                    <p:animEffect transition="out" filter="fade">
                                      <p:cBhvr>
                                        <p:cTn id="75" dur="1000"/>
                                        <p:tgtEl>
                                          <p:spTgt spid="90"/>
                                        </p:tgtEl>
                                      </p:cBhvr>
                                    </p:animEffect>
                                    <p:anim calcmode="lin" valueType="num">
                                      <p:cBhvr>
                                        <p:cTn id="76" dur="1000"/>
                                        <p:tgtEl>
                                          <p:spTgt spid="90"/>
                                        </p:tgtEl>
                                        <p:attrNameLst>
                                          <p:attrName>ppt_x</p:attrName>
                                        </p:attrNameLst>
                                      </p:cBhvr>
                                      <p:tavLst>
                                        <p:tav tm="0">
                                          <p:val>
                                            <p:strVal val="ppt_x"/>
                                          </p:val>
                                        </p:tav>
                                        <p:tav tm="100000">
                                          <p:val>
                                            <p:strVal val="ppt_x"/>
                                          </p:val>
                                        </p:tav>
                                      </p:tavLst>
                                    </p:anim>
                                    <p:anim calcmode="lin" valueType="num">
                                      <p:cBhvr>
                                        <p:cTn id="77" dur="1000"/>
                                        <p:tgtEl>
                                          <p:spTgt spid="90"/>
                                        </p:tgtEl>
                                        <p:attrNameLst>
                                          <p:attrName>ppt_y</p:attrName>
                                        </p:attrNameLst>
                                      </p:cBhvr>
                                      <p:tavLst>
                                        <p:tav tm="0">
                                          <p:val>
                                            <p:strVal val="ppt_y"/>
                                          </p:val>
                                        </p:tav>
                                        <p:tav tm="100000">
                                          <p:val>
                                            <p:strVal val="ppt_y+.1"/>
                                          </p:val>
                                        </p:tav>
                                      </p:tavLst>
                                    </p:anim>
                                    <p:set>
                                      <p:cBhvr>
                                        <p:cTn id="78" dur="1" fill="hold">
                                          <p:stCondLst>
                                            <p:cond delay="999"/>
                                          </p:stCondLst>
                                        </p:cTn>
                                        <p:tgtEl>
                                          <p:spTgt spid="90"/>
                                        </p:tgtEl>
                                        <p:attrNameLst>
                                          <p:attrName>style.visibility</p:attrName>
                                        </p:attrNameLst>
                                      </p:cBhvr>
                                      <p:to>
                                        <p:strVal val="hidden"/>
                                      </p:to>
                                    </p:set>
                                  </p:childTnLst>
                                </p:cTn>
                              </p:par>
                              <p:par>
                                <p:cTn id="79" presetID="42" presetClass="exit" presetSubtype="0" fill="hold" nodeType="withEffect">
                                  <p:stCondLst>
                                    <p:cond delay="0"/>
                                  </p:stCondLst>
                                  <p:childTnLst>
                                    <p:animEffect transition="out" filter="fade">
                                      <p:cBhvr>
                                        <p:cTn id="80" dur="1000"/>
                                        <p:tgtEl>
                                          <p:spTgt spid="88"/>
                                        </p:tgtEl>
                                      </p:cBhvr>
                                    </p:animEffect>
                                    <p:anim calcmode="lin" valueType="num">
                                      <p:cBhvr>
                                        <p:cTn id="81" dur="1000"/>
                                        <p:tgtEl>
                                          <p:spTgt spid="88"/>
                                        </p:tgtEl>
                                        <p:attrNameLst>
                                          <p:attrName>ppt_x</p:attrName>
                                        </p:attrNameLst>
                                      </p:cBhvr>
                                      <p:tavLst>
                                        <p:tav tm="0">
                                          <p:val>
                                            <p:strVal val="ppt_x"/>
                                          </p:val>
                                        </p:tav>
                                        <p:tav tm="100000">
                                          <p:val>
                                            <p:strVal val="ppt_x"/>
                                          </p:val>
                                        </p:tav>
                                      </p:tavLst>
                                    </p:anim>
                                    <p:anim calcmode="lin" valueType="num">
                                      <p:cBhvr>
                                        <p:cTn id="82" dur="1000"/>
                                        <p:tgtEl>
                                          <p:spTgt spid="88"/>
                                        </p:tgtEl>
                                        <p:attrNameLst>
                                          <p:attrName>ppt_y</p:attrName>
                                        </p:attrNameLst>
                                      </p:cBhvr>
                                      <p:tavLst>
                                        <p:tav tm="0">
                                          <p:val>
                                            <p:strVal val="ppt_y"/>
                                          </p:val>
                                        </p:tav>
                                        <p:tav tm="100000">
                                          <p:val>
                                            <p:strVal val="ppt_y+.1"/>
                                          </p:val>
                                        </p:tav>
                                      </p:tavLst>
                                    </p:anim>
                                    <p:set>
                                      <p:cBhvr>
                                        <p:cTn id="83" dur="1" fill="hold">
                                          <p:stCondLst>
                                            <p:cond delay="999"/>
                                          </p:stCondLst>
                                        </p:cTn>
                                        <p:tgtEl>
                                          <p:spTgt spid="88"/>
                                        </p:tgtEl>
                                        <p:attrNameLst>
                                          <p:attrName>style.visibility</p:attrName>
                                        </p:attrNameLst>
                                      </p:cBhvr>
                                      <p:to>
                                        <p:strVal val="hidden"/>
                                      </p:to>
                                    </p:set>
                                  </p:childTnLst>
                                </p:cTn>
                              </p:par>
                            </p:childTnLst>
                          </p:cTn>
                        </p:par>
                      </p:childTnLst>
                    </p:cTn>
                  </p:par>
                  <p:par>
                    <p:cTn id="84" fill="hold">
                      <p:stCondLst>
                        <p:cond delay="indefinite"/>
                      </p:stCondLst>
                      <p:childTnLst>
                        <p:par>
                          <p:cTn id="85" fill="hold">
                            <p:stCondLst>
                              <p:cond delay="0"/>
                            </p:stCondLst>
                            <p:childTnLst>
                              <p:par>
                                <p:cTn id="86" presetID="10" presetClass="entr" presetSubtype="0" fill="hold" grpId="0" nodeType="clickEffect">
                                  <p:stCondLst>
                                    <p:cond delay="0"/>
                                  </p:stCondLst>
                                  <p:childTnLst>
                                    <p:set>
                                      <p:cBhvr>
                                        <p:cTn id="87" dur="1" fill="hold">
                                          <p:stCondLst>
                                            <p:cond delay="0"/>
                                          </p:stCondLst>
                                        </p:cTn>
                                        <p:tgtEl>
                                          <p:spTgt spid="87"/>
                                        </p:tgtEl>
                                        <p:attrNameLst>
                                          <p:attrName>style.visibility</p:attrName>
                                        </p:attrNameLst>
                                      </p:cBhvr>
                                      <p:to>
                                        <p:strVal val="visible"/>
                                      </p:to>
                                    </p:set>
                                    <p:animEffect transition="in" filter="fade">
                                      <p:cBhvr>
                                        <p:cTn id="88" dur="500"/>
                                        <p:tgtEl>
                                          <p:spTgt spid="87"/>
                                        </p:tgtEl>
                                      </p:cBhvr>
                                    </p:animEffect>
                                  </p:childTnLst>
                                </p:cTn>
                              </p:par>
                            </p:childTnLst>
                          </p:cTn>
                        </p:par>
                        <p:par>
                          <p:cTn id="89" fill="hold">
                            <p:stCondLst>
                              <p:cond delay="500"/>
                            </p:stCondLst>
                            <p:childTnLst>
                              <p:par>
                                <p:cTn id="90" presetID="10" presetClass="entr" presetSubtype="0" fill="hold" nodeType="afterEffect">
                                  <p:stCondLst>
                                    <p:cond delay="0"/>
                                  </p:stCondLst>
                                  <p:childTnLst>
                                    <p:set>
                                      <p:cBhvr>
                                        <p:cTn id="91" dur="1" fill="hold">
                                          <p:stCondLst>
                                            <p:cond delay="0"/>
                                          </p:stCondLst>
                                        </p:cTn>
                                        <p:tgtEl>
                                          <p:spTgt spid="66"/>
                                        </p:tgtEl>
                                        <p:attrNameLst>
                                          <p:attrName>style.visibility</p:attrName>
                                        </p:attrNameLst>
                                      </p:cBhvr>
                                      <p:to>
                                        <p:strVal val="visible"/>
                                      </p:to>
                                    </p:set>
                                    <p:animEffect transition="in" filter="fade">
                                      <p:cBhvr>
                                        <p:cTn id="92" dur="500"/>
                                        <p:tgtEl>
                                          <p:spTgt spid="66"/>
                                        </p:tgtEl>
                                      </p:cBhvr>
                                    </p:animEffect>
                                  </p:childTnLst>
                                </p:cTn>
                              </p:par>
                              <p:par>
                                <p:cTn id="93" presetID="10" presetClass="entr" presetSubtype="0" fill="hold" nodeType="withEffect">
                                  <p:stCondLst>
                                    <p:cond delay="0"/>
                                  </p:stCondLst>
                                  <p:childTnLst>
                                    <p:set>
                                      <p:cBhvr>
                                        <p:cTn id="94" dur="1" fill="hold">
                                          <p:stCondLst>
                                            <p:cond delay="0"/>
                                          </p:stCondLst>
                                        </p:cTn>
                                        <p:tgtEl>
                                          <p:spTgt spid="3"/>
                                        </p:tgtEl>
                                        <p:attrNameLst>
                                          <p:attrName>style.visibility</p:attrName>
                                        </p:attrNameLst>
                                      </p:cBhvr>
                                      <p:to>
                                        <p:strVal val="visible"/>
                                      </p:to>
                                    </p:set>
                                    <p:animEffect transition="in" filter="fade">
                                      <p:cBhvr>
                                        <p:cTn id="95" dur="500"/>
                                        <p:tgtEl>
                                          <p:spTgt spid="3"/>
                                        </p:tgtEl>
                                      </p:cBhvr>
                                    </p:animEffect>
                                  </p:childTnLst>
                                </p:cTn>
                              </p:par>
                            </p:childTnLst>
                          </p:cTn>
                        </p:par>
                        <p:par>
                          <p:cTn id="96" fill="hold">
                            <p:stCondLst>
                              <p:cond delay="1000"/>
                            </p:stCondLst>
                            <p:childTnLst>
                              <p:par>
                                <p:cTn id="97" presetID="22" presetClass="entr" presetSubtype="1" fill="hold" nodeType="afterEffect">
                                  <p:stCondLst>
                                    <p:cond delay="0"/>
                                  </p:stCondLst>
                                  <p:childTnLst>
                                    <p:set>
                                      <p:cBhvr>
                                        <p:cTn id="98" dur="1" fill="hold">
                                          <p:stCondLst>
                                            <p:cond delay="0"/>
                                          </p:stCondLst>
                                        </p:cTn>
                                        <p:tgtEl>
                                          <p:spTgt spid="89"/>
                                        </p:tgtEl>
                                        <p:attrNameLst>
                                          <p:attrName>style.visibility</p:attrName>
                                        </p:attrNameLst>
                                      </p:cBhvr>
                                      <p:to>
                                        <p:strVal val="visible"/>
                                      </p:to>
                                    </p:set>
                                    <p:animEffect transition="in" filter="wipe(up)">
                                      <p:cBhvr>
                                        <p:cTn id="99" dur="500"/>
                                        <p:tgtEl>
                                          <p:spTgt spid="89"/>
                                        </p:tgtEl>
                                      </p:cBhvr>
                                    </p:animEffect>
                                  </p:childTnLst>
                                </p:cTn>
                              </p:par>
                              <p:par>
                                <p:cTn id="100" presetID="22" presetClass="entr" presetSubtype="1" fill="hold" nodeType="withEffect">
                                  <p:stCondLst>
                                    <p:cond delay="0"/>
                                  </p:stCondLst>
                                  <p:childTnLst>
                                    <p:set>
                                      <p:cBhvr>
                                        <p:cTn id="101" dur="1" fill="hold">
                                          <p:stCondLst>
                                            <p:cond delay="0"/>
                                          </p:stCondLst>
                                        </p:cTn>
                                        <p:tgtEl>
                                          <p:spTgt spid="91"/>
                                        </p:tgtEl>
                                        <p:attrNameLst>
                                          <p:attrName>style.visibility</p:attrName>
                                        </p:attrNameLst>
                                      </p:cBhvr>
                                      <p:to>
                                        <p:strVal val="visible"/>
                                      </p:to>
                                    </p:set>
                                    <p:animEffect transition="in" filter="wipe(up)">
                                      <p:cBhvr>
                                        <p:cTn id="102"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build="p"/>
      <p:bldP spid="85" grpId="1" build="p"/>
      <p:bldP spid="73" grpId="0" animBg="1"/>
      <p:bldP spid="74" grpId="0" animBg="1"/>
      <p:bldP spid="75" grpId="0" animBg="1"/>
      <p:bldP spid="76" grpId="0" animBg="1"/>
      <p:bldP spid="77" grpId="0" animBg="1"/>
      <p:bldP spid="77" grpId="1" animBg="1"/>
      <p:bldP spid="78" grpId="0" animBg="1"/>
      <p:bldP spid="78" grpId="1" animBg="1"/>
      <p:bldP spid="86" grpId="0"/>
      <p:bldP spid="86" grpId="1"/>
      <p:bldP spid="8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t="93" b="93"/>
          <a:stretch/>
        </p:blipFill>
        <p:spPr>
          <a:xfrm>
            <a:off x="7099" y="0"/>
            <a:ext cx="12459538" cy="7002462"/>
          </a:xfrm>
          <a:prstGeom prst="rect">
            <a:avLst/>
          </a:prstGeom>
        </p:spPr>
      </p:pic>
      <p:sp>
        <p:nvSpPr>
          <p:cNvPr id="5" name="TextBox 4"/>
          <p:cNvSpPr txBox="1"/>
          <p:nvPr/>
        </p:nvSpPr>
        <p:spPr>
          <a:xfrm>
            <a:off x="579437" y="5935662"/>
            <a:ext cx="11887200" cy="1043363"/>
          </a:xfrm>
          <a:prstGeom prst="rect">
            <a:avLst/>
          </a:prstGeom>
          <a:noFill/>
        </p:spPr>
        <p:txBody>
          <a:bodyPr wrap="square" lIns="182880" tIns="146304" rIns="182880" bIns="146304" rtlCol="0">
            <a:spAutoFit/>
          </a:bodyPr>
          <a:lstStyle/>
          <a:p>
            <a:pPr algn="r">
              <a:lnSpc>
                <a:spcPct val="90000"/>
              </a:lnSpc>
              <a:spcAft>
                <a:spcPts val="600"/>
              </a:spcAft>
            </a:pPr>
            <a:r>
              <a:rPr lang="en-US" sz="5400" dirty="0" smtClean="0">
                <a:solidFill>
                  <a:srgbClr val="FFFFFF"/>
                </a:solidFill>
              </a:rPr>
              <a:t>Wait a minute…</a:t>
            </a:r>
          </a:p>
        </p:txBody>
      </p:sp>
    </p:spTree>
    <p:extLst>
      <p:ext uri="{BB962C8B-B14F-4D97-AF65-F5344CB8AC3E}">
        <p14:creationId xmlns:p14="http://schemas.microsoft.com/office/powerpoint/2010/main" val="2842391228"/>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5481" y="1344728"/>
            <a:ext cx="11885514" cy="3040832"/>
          </a:xfrm>
        </p:spPr>
        <p:txBody>
          <a:bodyPr/>
          <a:lstStyle/>
          <a:p>
            <a:r>
              <a:rPr lang="en-US" dirty="0" smtClean="0"/>
              <a:t>All 8.1 apps are opted in by default</a:t>
            </a:r>
          </a:p>
          <a:p>
            <a:pPr lvl="1"/>
            <a:r>
              <a:rPr lang="en-US" dirty="0" smtClean="0"/>
              <a:t>Silverlight 8.0/XNA apps are not backed up</a:t>
            </a:r>
          </a:p>
          <a:p>
            <a:pPr lvl="1"/>
            <a:r>
              <a:rPr lang="en-US" dirty="0" smtClean="0"/>
              <a:t>Enterprise/</a:t>
            </a:r>
            <a:r>
              <a:rPr lang="en-US" dirty="0" err="1" smtClean="0"/>
              <a:t>sideloaded</a:t>
            </a:r>
            <a:r>
              <a:rPr lang="en-US" dirty="0" smtClean="0"/>
              <a:t> apps are not backed up</a:t>
            </a:r>
          </a:p>
          <a:p>
            <a:r>
              <a:rPr lang="en-US" dirty="0" smtClean="0"/>
              <a:t>Two ways to opt out</a:t>
            </a:r>
          </a:p>
          <a:p>
            <a:pPr lvl="1"/>
            <a:r>
              <a:rPr lang="en-US" dirty="0" err="1" smtClean="0"/>
              <a:t>LocalCache</a:t>
            </a:r>
            <a:r>
              <a:rPr lang="en-US" dirty="0" smtClean="0"/>
              <a:t> folder</a:t>
            </a:r>
          </a:p>
          <a:p>
            <a:pPr lvl="1"/>
            <a:r>
              <a:rPr lang="en-US" dirty="0" smtClean="0"/>
              <a:t>Opt-out flag in the manifest</a:t>
            </a:r>
            <a:endParaRPr lang="en-US" dirty="0"/>
          </a:p>
        </p:txBody>
      </p:sp>
      <p:sp>
        <p:nvSpPr>
          <p:cNvPr id="3" name="Title 2"/>
          <p:cNvSpPr>
            <a:spLocks noGrp="1"/>
          </p:cNvSpPr>
          <p:nvPr>
            <p:ph type="title"/>
          </p:nvPr>
        </p:nvSpPr>
        <p:spPr/>
        <p:txBody>
          <a:bodyPr/>
          <a:lstStyle/>
          <a:p>
            <a:r>
              <a:rPr lang="en-US" dirty="0" smtClean="0"/>
              <a:t>What if I don’t want backup…?</a:t>
            </a:r>
            <a:endParaRPr lang="en-US" dirty="0"/>
          </a:p>
        </p:txBody>
      </p:sp>
    </p:spTree>
    <p:extLst>
      <p:ext uri="{BB962C8B-B14F-4D97-AF65-F5344CB8AC3E}">
        <p14:creationId xmlns:p14="http://schemas.microsoft.com/office/powerpoint/2010/main" val="1733824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2769989"/>
          </a:xfrm>
        </p:spPr>
        <p:txBody>
          <a:bodyPr/>
          <a:lstStyle/>
          <a:p>
            <a:r>
              <a:rPr lang="en-US" dirty="0" smtClean="0"/>
              <a:t>Every tile is restored</a:t>
            </a:r>
          </a:p>
          <a:p>
            <a:r>
              <a:rPr lang="en-US" dirty="0" smtClean="0"/>
              <a:t>Icons/images are maintained</a:t>
            </a:r>
          </a:p>
          <a:p>
            <a:r>
              <a:rPr lang="en-US" dirty="0" smtClean="0"/>
              <a:t>Tiles grayed out until ready</a:t>
            </a:r>
          </a:p>
          <a:p>
            <a:r>
              <a:rPr lang="en-US" dirty="0" smtClean="0"/>
              <a:t>Launch context is preserved</a:t>
            </a:r>
            <a:endParaRPr lang="en-US" dirty="0"/>
          </a:p>
        </p:txBody>
      </p:sp>
      <p:sp>
        <p:nvSpPr>
          <p:cNvPr id="3" name="Title 2"/>
          <p:cNvSpPr>
            <a:spLocks noGrp="1"/>
          </p:cNvSpPr>
          <p:nvPr>
            <p:ph type="title"/>
          </p:nvPr>
        </p:nvSpPr>
        <p:spPr/>
        <p:txBody>
          <a:bodyPr/>
          <a:lstStyle/>
          <a:p>
            <a:r>
              <a:rPr lang="en-US" dirty="0" smtClean="0"/>
              <a:t>Start Screen Restore</a:t>
            </a:r>
            <a:endParaRPr lang="en-US" dirty="0"/>
          </a:p>
        </p:txBody>
      </p:sp>
      <p:pic>
        <p:nvPicPr>
          <p:cNvPr id="5" name="Start restore progress">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8504237" y="1206970"/>
            <a:ext cx="2976357" cy="4978675"/>
          </a:xfrm>
          <a:prstGeom prst="rect">
            <a:avLst/>
          </a:prstGeom>
        </p:spPr>
      </p:pic>
    </p:spTree>
    <p:extLst>
      <p:ext uri="{BB962C8B-B14F-4D97-AF65-F5344CB8AC3E}">
        <p14:creationId xmlns:p14="http://schemas.microsoft.com/office/powerpoint/2010/main" val="520035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69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5481" y="1212850"/>
            <a:ext cx="11885514" cy="2908382"/>
          </a:xfrm>
        </p:spPr>
        <p:txBody>
          <a:bodyPr/>
          <a:lstStyle/>
          <a:p>
            <a:r>
              <a:rPr lang="en-US" dirty="0" smtClean="0"/>
              <a:t>Limit secondary tile dependencies</a:t>
            </a:r>
          </a:p>
          <a:p>
            <a:r>
              <a:rPr lang="en-US" dirty="0" smtClean="0"/>
              <a:t>Handle missing data</a:t>
            </a:r>
          </a:p>
          <a:p>
            <a:pPr lvl="1"/>
            <a:r>
              <a:rPr lang="en-US" dirty="0" smtClean="0"/>
              <a:t>Redirect to login page</a:t>
            </a:r>
          </a:p>
          <a:p>
            <a:pPr lvl="1"/>
            <a:r>
              <a:rPr lang="en-US" dirty="0" smtClean="0"/>
              <a:t>Provide instructions on reconnecting the tile</a:t>
            </a:r>
          </a:p>
          <a:p>
            <a:r>
              <a:rPr lang="en-US" dirty="0" smtClean="0"/>
              <a:t>Reconnect push channels</a:t>
            </a:r>
          </a:p>
        </p:txBody>
      </p:sp>
      <p:sp>
        <p:nvSpPr>
          <p:cNvPr id="3" name="Title 2"/>
          <p:cNvSpPr>
            <a:spLocks noGrp="1"/>
          </p:cNvSpPr>
          <p:nvPr>
            <p:ph type="title"/>
          </p:nvPr>
        </p:nvSpPr>
        <p:spPr/>
        <p:txBody>
          <a:bodyPr/>
          <a:lstStyle/>
          <a:p>
            <a:r>
              <a:rPr lang="en-US" dirty="0" smtClean="0"/>
              <a:t>Handling Start Screen Restore</a:t>
            </a:r>
            <a:endParaRPr lang="en-US" i="1" dirty="0"/>
          </a:p>
        </p:txBody>
      </p:sp>
    </p:spTree>
    <p:extLst>
      <p:ext uri="{BB962C8B-B14F-4D97-AF65-F5344CB8AC3E}">
        <p14:creationId xmlns:p14="http://schemas.microsoft.com/office/powerpoint/2010/main" val="21178499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2769989"/>
          </a:xfrm>
        </p:spPr>
        <p:txBody>
          <a:bodyPr/>
          <a:lstStyle/>
          <a:p>
            <a:r>
              <a:rPr lang="en-US" dirty="0" smtClean="0"/>
              <a:t>One set of APIs for all storage interactions</a:t>
            </a:r>
          </a:p>
          <a:p>
            <a:r>
              <a:rPr lang="en-US" dirty="0" smtClean="0"/>
              <a:t>Broad access to key user data locations</a:t>
            </a:r>
          </a:p>
          <a:p>
            <a:r>
              <a:rPr lang="en-US" dirty="0" smtClean="0"/>
              <a:t>Cross-device experience continuity through roaming</a:t>
            </a:r>
          </a:p>
          <a:p>
            <a:r>
              <a:rPr lang="en-US" dirty="0" smtClean="0"/>
              <a:t>Full migration of app data to new devices via backup</a:t>
            </a:r>
            <a:endParaRPr lang="en-US" dirty="0"/>
          </a:p>
        </p:txBody>
      </p:sp>
      <p:sp>
        <p:nvSpPr>
          <p:cNvPr id="3" name="Title 2"/>
          <p:cNvSpPr>
            <a:spLocks noGrp="1"/>
          </p:cNvSpPr>
          <p:nvPr>
            <p:ph type="title"/>
          </p:nvPr>
        </p:nvSpPr>
        <p:spPr/>
        <p:txBody>
          <a:bodyPr/>
          <a:lstStyle/>
          <a:p>
            <a:r>
              <a:rPr lang="en-US" dirty="0" smtClean="0"/>
              <a:t>Recap</a:t>
            </a:r>
            <a:endParaRPr lang="en-US" dirty="0"/>
          </a:p>
        </p:txBody>
      </p:sp>
    </p:spTree>
    <p:extLst>
      <p:ext uri="{BB962C8B-B14F-4D97-AF65-F5344CB8AC3E}">
        <p14:creationId xmlns:p14="http://schemas.microsoft.com/office/powerpoint/2010/main" val="1356258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t="7958" b="7958"/>
          <a:stretch/>
        </p:blipFill>
        <p:spPr>
          <a:xfrm>
            <a:off x="-30163" y="0"/>
            <a:ext cx="12496800" cy="7002462"/>
          </a:xfrm>
          <a:prstGeom prst="rect">
            <a:avLst/>
          </a:prstGeom>
        </p:spPr>
      </p:pic>
    </p:spTree>
    <p:extLst>
      <p:ext uri="{BB962C8B-B14F-4D97-AF65-F5344CB8AC3E}">
        <p14:creationId xmlns:p14="http://schemas.microsoft.com/office/powerpoint/2010/main" val="193851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en-US" dirty="0" smtClean="0"/>
              <a:t>Sean McKenna</a:t>
            </a:r>
          </a:p>
          <a:p>
            <a:r>
              <a:rPr lang="en-US" dirty="0" smtClean="0">
                <a:hlinkClick r:id="rId2"/>
              </a:rPr>
              <a:t>seanmck@microsoft.com</a:t>
            </a:r>
            <a:endParaRPr lang="en-US" dirty="0" smtClean="0"/>
          </a:p>
          <a:p>
            <a:r>
              <a:rPr lang="en-US" dirty="0" smtClean="0"/>
              <a:t>@</a:t>
            </a:r>
            <a:r>
              <a:rPr lang="en-US" dirty="0" err="1" smtClean="0"/>
              <a:t>seanmckmsft</a:t>
            </a:r>
            <a:endParaRPr lang="en-US" dirty="0"/>
          </a:p>
        </p:txBody>
      </p:sp>
      <p:sp>
        <p:nvSpPr>
          <p:cNvPr id="3" name="Title 2"/>
          <p:cNvSpPr>
            <a:spLocks noGrp="1"/>
          </p:cNvSpPr>
          <p:nvPr>
            <p:ph type="title"/>
          </p:nvPr>
        </p:nvSpPr>
        <p:spPr/>
        <p:txBody>
          <a:bodyPr/>
          <a:lstStyle/>
          <a:p>
            <a:r>
              <a:rPr lang="en-US" dirty="0" smtClean="0"/>
              <a:t>Thank you!</a:t>
            </a:r>
            <a:endParaRPr lang="en-US" dirty="0"/>
          </a:p>
        </p:txBody>
      </p:sp>
    </p:spTree>
    <p:extLst>
      <p:ext uri="{BB962C8B-B14F-4D97-AF65-F5344CB8AC3E}">
        <p14:creationId xmlns:p14="http://schemas.microsoft.com/office/powerpoint/2010/main" val="1263614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274702" y="5783262"/>
            <a:ext cx="9142098" cy="1359809"/>
          </a:xfrm>
        </p:spPr>
        <p:txBody>
          <a:bodyPr/>
          <a:lstStyle/>
          <a:p>
            <a:endParaRPr lang="en-US" dirty="0" smtClean="0"/>
          </a:p>
          <a:p>
            <a:endParaRPr lang="en-US" dirty="0" smtClean="0"/>
          </a:p>
          <a:p>
            <a:endParaRPr lang="en-US" dirty="0"/>
          </a:p>
          <a:p>
            <a:endParaRPr lang="en-US" dirty="0" smtClean="0"/>
          </a:p>
          <a:p>
            <a:endParaRPr lang="en-US" dirty="0"/>
          </a:p>
          <a:p>
            <a:r>
              <a:rPr lang="en-US" dirty="0" smtClean="0"/>
              <a:t>Sean </a:t>
            </a:r>
            <a:r>
              <a:rPr lang="en-US" dirty="0"/>
              <a:t>McKenna</a:t>
            </a:r>
          </a:p>
          <a:p>
            <a:r>
              <a:rPr lang="en-US" dirty="0">
                <a:hlinkClick r:id="rId2"/>
              </a:rPr>
              <a:t>seanmck@microsoft.com</a:t>
            </a:r>
            <a:endParaRPr lang="en-US" dirty="0"/>
          </a:p>
          <a:p>
            <a:r>
              <a:rPr lang="en-US" dirty="0"/>
              <a:t>@</a:t>
            </a:r>
            <a:r>
              <a:rPr lang="en-US" dirty="0" err="1" smtClean="0"/>
              <a:t>seanmckmsft</a:t>
            </a:r>
            <a:endParaRPr lang="en-US" dirty="0"/>
          </a:p>
          <a:p>
            <a:endParaRPr lang="en-US" dirty="0"/>
          </a:p>
        </p:txBody>
      </p:sp>
      <p:sp>
        <p:nvSpPr>
          <p:cNvPr id="3" name="Title 2"/>
          <p:cNvSpPr>
            <a:spLocks noGrp="1"/>
          </p:cNvSpPr>
          <p:nvPr>
            <p:ph type="title"/>
          </p:nvPr>
        </p:nvSpPr>
        <p:spPr/>
        <p:txBody>
          <a:bodyPr/>
          <a:lstStyle/>
          <a:p>
            <a:r>
              <a:rPr lang="en-US" dirty="0" smtClean="0"/>
              <a:t>Q&amp;A</a:t>
            </a:r>
            <a:endParaRPr lang="en-US" dirty="0"/>
          </a:p>
        </p:txBody>
      </p:sp>
    </p:spTree>
    <p:extLst>
      <p:ext uri="{BB962C8B-B14F-4D97-AF65-F5344CB8AC3E}">
        <p14:creationId xmlns:p14="http://schemas.microsoft.com/office/powerpoint/2010/main" val="3278818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txBox="1">
            <a:spLocks/>
          </p:cNvSpPr>
          <p:nvPr/>
        </p:nvSpPr>
        <p:spPr>
          <a:xfrm>
            <a:off x="274639" y="295274"/>
            <a:ext cx="11889564" cy="917575"/>
          </a:xfrm>
          <a:prstGeom prst="rect">
            <a:avLst/>
          </a:prstGeom>
        </p:spPr>
        <p:txBody>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6000">
                <a:gradFill>
                  <a:gsLst>
                    <a:gs pos="1087">
                      <a:srgbClr val="00188F"/>
                    </a:gs>
                    <a:gs pos="100000">
                      <a:srgbClr val="00188F"/>
                    </a:gs>
                  </a:gsLst>
                  <a:lin ang="5400000" scaled="0"/>
                </a:gradFill>
              </a:rPr>
              <a:t>Your Feedback is Important</a:t>
            </a:r>
          </a:p>
        </p:txBody>
      </p:sp>
      <p:sp>
        <p:nvSpPr>
          <p:cNvPr id="19" name="Text Placeholder 2"/>
          <p:cNvSpPr txBox="1">
            <a:spLocks/>
          </p:cNvSpPr>
          <p:nvPr/>
        </p:nvSpPr>
        <p:spPr>
          <a:xfrm>
            <a:off x="274638" y="1778483"/>
            <a:ext cx="11887200" cy="2175980"/>
          </a:xfrm>
          <a:prstGeom prst="rect">
            <a:avLst/>
          </a:prstGeom>
        </p:spPr>
        <p:txBody>
          <a:bodyPr lIns="182880" tIns="146304" rIns="182880" bIns="146304"/>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80000"/>
              </a:lnSpc>
              <a:buClr>
                <a:srgbClr val="404040"/>
              </a:buClr>
              <a:buFont typeface="Wingdings" panose="05000000000000000000" pitchFamily="2" charset="2"/>
              <a:buNone/>
            </a:pPr>
            <a:r>
              <a:rPr lang="en-US" sz="3600" dirty="0" smtClean="0">
                <a:gradFill>
                  <a:gsLst>
                    <a:gs pos="5435">
                      <a:srgbClr val="404040"/>
                    </a:gs>
                    <a:gs pos="100000">
                      <a:srgbClr val="404040"/>
                    </a:gs>
                  </a:gsLst>
                  <a:lin ang="5400000" scaled="0"/>
                </a:gradFill>
              </a:rPr>
              <a:t>Fill out an evaluation of this session </a:t>
            </a:r>
            <a:br>
              <a:rPr lang="en-US" sz="3600" dirty="0" smtClean="0">
                <a:gradFill>
                  <a:gsLst>
                    <a:gs pos="5435">
                      <a:srgbClr val="404040"/>
                    </a:gs>
                    <a:gs pos="100000">
                      <a:srgbClr val="404040"/>
                    </a:gs>
                  </a:gsLst>
                  <a:lin ang="5400000" scaled="0"/>
                </a:gradFill>
              </a:rPr>
            </a:br>
            <a:r>
              <a:rPr lang="en-US" sz="3600" dirty="0" smtClean="0">
                <a:gradFill>
                  <a:gsLst>
                    <a:gs pos="5435">
                      <a:srgbClr val="404040"/>
                    </a:gs>
                    <a:gs pos="100000">
                      <a:srgbClr val="404040"/>
                    </a:gs>
                  </a:gsLst>
                  <a:lin ang="5400000" scaled="0"/>
                </a:gradFill>
              </a:rPr>
              <a:t>and help shape future events. </a:t>
            </a:r>
          </a:p>
          <a:p>
            <a:pPr marL="0" indent="0">
              <a:lnSpc>
                <a:spcPct val="80000"/>
              </a:lnSpc>
              <a:spcBef>
                <a:spcPts val="2200"/>
              </a:spcBef>
              <a:buClr>
                <a:srgbClr val="404040"/>
              </a:buClr>
              <a:buFont typeface="Wingdings" panose="05000000000000000000" pitchFamily="2" charset="2"/>
              <a:buNone/>
            </a:pPr>
            <a:r>
              <a:rPr lang="en-US" sz="3600" dirty="0" smtClean="0">
                <a:gradFill>
                  <a:gsLst>
                    <a:gs pos="5435">
                      <a:srgbClr val="404040"/>
                    </a:gs>
                    <a:gs pos="100000">
                      <a:srgbClr val="404040"/>
                    </a:gs>
                  </a:gsLst>
                  <a:lin ang="5400000" scaled="0"/>
                </a:gradFill>
                <a:latin typeface="Segoe UI"/>
              </a:rPr>
              <a:t>Scan the QR code </a:t>
            </a:r>
            <a:r>
              <a:rPr lang="en-US" sz="3600" dirty="0" smtClean="0">
                <a:gradFill>
                  <a:gsLst>
                    <a:gs pos="5435">
                      <a:srgbClr val="404040"/>
                    </a:gs>
                    <a:gs pos="100000">
                      <a:srgbClr val="404040"/>
                    </a:gs>
                  </a:gsLst>
                  <a:lin ang="5400000" scaled="0"/>
                </a:gradFill>
              </a:rPr>
              <a:t>to evaluate </a:t>
            </a:r>
            <a:br>
              <a:rPr lang="en-US" sz="3600" dirty="0" smtClean="0">
                <a:gradFill>
                  <a:gsLst>
                    <a:gs pos="5435">
                      <a:srgbClr val="404040"/>
                    </a:gs>
                    <a:gs pos="100000">
                      <a:srgbClr val="404040"/>
                    </a:gs>
                  </a:gsLst>
                  <a:lin ang="5400000" scaled="0"/>
                </a:gradFill>
              </a:rPr>
            </a:br>
            <a:r>
              <a:rPr lang="en-US" sz="3600" dirty="0" smtClean="0">
                <a:gradFill>
                  <a:gsLst>
                    <a:gs pos="5435">
                      <a:srgbClr val="404040"/>
                    </a:gs>
                    <a:gs pos="100000">
                      <a:srgbClr val="404040"/>
                    </a:gs>
                  </a:gsLst>
                  <a:lin ang="5400000" scaled="0"/>
                </a:gradFill>
              </a:rPr>
              <a:t>this session on your mobile device. </a:t>
            </a:r>
          </a:p>
          <a:p>
            <a:pPr marL="0" indent="0">
              <a:spcBef>
                <a:spcPts val="1800"/>
              </a:spcBef>
              <a:buClr>
                <a:srgbClr val="404040"/>
              </a:buClr>
              <a:buFont typeface="Wingdings" panose="05000000000000000000" pitchFamily="2" charset="2"/>
              <a:buNone/>
            </a:pPr>
            <a:r>
              <a:rPr lang="en-US" sz="3200" dirty="0" smtClean="0">
                <a:gradFill>
                  <a:gsLst>
                    <a:gs pos="3261">
                      <a:srgbClr val="00188F"/>
                    </a:gs>
                    <a:gs pos="100000">
                      <a:srgbClr val="00188F"/>
                    </a:gs>
                  </a:gsLst>
                  <a:lin ang="5400000" scaled="0"/>
                </a:gradFill>
                <a:latin typeface="Segoe UI"/>
              </a:rPr>
              <a:t>You’ll also be entered into </a:t>
            </a:r>
            <a:br>
              <a:rPr lang="en-US" sz="3200" dirty="0" smtClean="0">
                <a:gradFill>
                  <a:gsLst>
                    <a:gs pos="3261">
                      <a:srgbClr val="00188F"/>
                    </a:gs>
                    <a:gs pos="100000">
                      <a:srgbClr val="00188F"/>
                    </a:gs>
                  </a:gsLst>
                  <a:lin ang="5400000" scaled="0"/>
                </a:gradFill>
                <a:latin typeface="Segoe UI"/>
              </a:rPr>
            </a:br>
            <a:r>
              <a:rPr lang="en-US" sz="3200" dirty="0" smtClean="0">
                <a:gradFill>
                  <a:gsLst>
                    <a:gs pos="3261">
                      <a:srgbClr val="00188F"/>
                    </a:gs>
                    <a:gs pos="100000">
                      <a:srgbClr val="00188F"/>
                    </a:gs>
                  </a:gsLst>
                  <a:lin ang="5400000" scaled="0"/>
                </a:gradFill>
                <a:latin typeface="Segoe UI"/>
              </a:rPr>
              <a:t>a daily prize drawing!</a:t>
            </a:r>
            <a:endParaRPr lang="en-US" sz="3200" dirty="0">
              <a:gradFill>
                <a:gsLst>
                  <a:gs pos="3261">
                    <a:srgbClr val="00188F"/>
                  </a:gs>
                  <a:gs pos="100000">
                    <a:srgbClr val="00188F"/>
                  </a:gs>
                </a:gsLst>
                <a:lin ang="5400000" scaled="0"/>
              </a:gradFill>
              <a:latin typeface="Segoe UI"/>
            </a:endParaRPr>
          </a:p>
        </p:txBody>
      </p:sp>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04239" y="3027946"/>
            <a:ext cx="3657600" cy="3657600"/>
          </a:xfrm>
          <a:prstGeom prst="rect">
            <a:avLst/>
          </a:prstGeom>
          <a:ln>
            <a:noFill/>
          </a:ln>
        </p:spPr>
      </p:pic>
      <p:sp>
        <p:nvSpPr>
          <p:cNvPr id="25" name="Freeform 24"/>
          <p:cNvSpPr>
            <a:spLocks noChangeAspect="1" noEditPoints="1"/>
          </p:cNvSpPr>
          <p:nvPr/>
        </p:nvSpPr>
        <p:spPr bwMode="black">
          <a:xfrm>
            <a:off x="475560"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Tree>
    <p:extLst>
      <p:ext uri="{BB962C8B-B14F-4D97-AF65-F5344CB8AC3E}">
        <p14:creationId xmlns:p14="http://schemas.microsoft.com/office/powerpoint/2010/main" val="43271290"/>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endParaRPr lang="en-US"/>
          </a:p>
        </p:txBody>
      </p:sp>
      <p:sp>
        <p:nvSpPr>
          <p:cNvPr id="3" name="Title 2"/>
          <p:cNvSpPr>
            <a:spLocks noGrp="1"/>
          </p:cNvSpPr>
          <p:nvPr>
            <p:ph type="title"/>
          </p:nvPr>
        </p:nvSpPr>
        <p:spPr/>
        <p:txBody>
          <a:bodyPr/>
          <a:lstStyle/>
          <a:p>
            <a:endParaRPr lang="en-US"/>
          </a:p>
        </p:txBody>
      </p:sp>
      <p:pic>
        <p:nvPicPr>
          <p:cNvPr id="5" name="Picture 4"/>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16000"/>
                    </a14:imgEffect>
                  </a14:imgLayer>
                </a14:imgProps>
              </a:ext>
              <a:ext uri="{28A0092B-C50C-407E-A947-70E740481C1C}">
                <a14:useLocalDpi xmlns:a14="http://schemas.microsoft.com/office/drawing/2010/main" val="0"/>
              </a:ext>
            </a:extLst>
          </a:blip>
          <a:srcRect t="4878" b="20409"/>
          <a:stretch/>
        </p:blipFill>
        <p:spPr>
          <a:xfrm>
            <a:off x="-30163" y="-7938"/>
            <a:ext cx="12496800" cy="7002463"/>
          </a:xfrm>
          <a:prstGeom prst="rect">
            <a:avLst/>
          </a:prstGeom>
        </p:spPr>
      </p:pic>
      <p:sp>
        <p:nvSpPr>
          <p:cNvPr id="6" name="TextBox 5"/>
          <p:cNvSpPr txBox="1"/>
          <p:nvPr/>
        </p:nvSpPr>
        <p:spPr>
          <a:xfrm>
            <a:off x="-30163" y="6469062"/>
            <a:ext cx="40386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rgbClr val="FFFFFF"/>
                </a:solidFill>
              </a:rPr>
              <a:t>Isolation can be beautiful…</a:t>
            </a:r>
          </a:p>
        </p:txBody>
      </p:sp>
    </p:spTree>
    <p:extLst>
      <p:ext uri="{BB962C8B-B14F-4D97-AF65-F5344CB8AC3E}">
        <p14:creationId xmlns:p14="http://schemas.microsoft.com/office/powerpoint/2010/main" val="1614654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blackWhite">
          <a:xfrm>
            <a:off x="273050" y="6079032"/>
            <a:ext cx="118887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404040">
                        <a:lumMod val="75000"/>
                        <a:lumOff val="25000"/>
                      </a:srgbClr>
                    </a:gs>
                    <a:gs pos="100000">
                      <a:srgbClr val="404040">
                        <a:lumMod val="75000"/>
                        <a:lumOff val="25000"/>
                      </a:srgbClr>
                    </a:gs>
                  </a:gsLst>
                  <a:lin ang="5400000" scaled="0"/>
                </a:gradFill>
                <a:cs typeface="Segoe UI" pitchFamily="34" charset="0"/>
              </a:rPr>
              <a:t>© </a:t>
            </a:r>
            <a:r>
              <a:rPr lang="en-US" sz="700" dirty="0" smtClean="0">
                <a:gradFill>
                  <a:gsLst>
                    <a:gs pos="0">
                      <a:srgbClr val="404040">
                        <a:lumMod val="75000"/>
                        <a:lumOff val="25000"/>
                      </a:srgbClr>
                    </a:gs>
                    <a:gs pos="100000">
                      <a:srgbClr val="404040">
                        <a:lumMod val="75000"/>
                        <a:lumOff val="25000"/>
                      </a:srgbClr>
                    </a:gs>
                  </a:gsLst>
                  <a:lin ang="5400000" scaled="0"/>
                </a:gradFill>
                <a:cs typeface="Segoe UI" pitchFamily="34" charset="0"/>
              </a:rPr>
              <a:t>2014 </a:t>
            </a:r>
            <a:r>
              <a:rPr lang="en-US" sz="700" dirty="0">
                <a:gradFill>
                  <a:gsLst>
                    <a:gs pos="0">
                      <a:srgbClr val="404040">
                        <a:lumMod val="75000"/>
                        <a:lumOff val="25000"/>
                      </a:srgbClr>
                    </a:gs>
                    <a:gs pos="100000">
                      <a:srgbClr val="404040">
                        <a:lumMod val="75000"/>
                        <a:lumOff val="25000"/>
                      </a:srgbClr>
                    </a:gs>
                  </a:gsLst>
                  <a:lin ang="5400000" scaled="0"/>
                </a:gradFill>
                <a:cs typeface="Segoe UI" pitchFamily="34" charset="0"/>
              </a:rPr>
              <a:t>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404040">
                        <a:lumMod val="75000"/>
                        <a:lumOff val="25000"/>
                      </a:srgbClr>
                    </a:gs>
                    <a:gs pos="100000">
                      <a:srgbClr val="404040">
                        <a:lumMod val="75000"/>
                        <a:lumOff val="25000"/>
                      </a:srgbClr>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9232" y="3103733"/>
            <a:ext cx="3687046" cy="787059"/>
          </a:xfrm>
          <a:prstGeom prst="rect">
            <a:avLst/>
          </a:prstGeom>
        </p:spPr>
      </p:pic>
    </p:spTree>
    <p:extLst>
      <p:ext uri="{BB962C8B-B14F-4D97-AF65-F5344CB8AC3E}">
        <p14:creationId xmlns:p14="http://schemas.microsoft.com/office/powerpoint/2010/main" val="951862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8275637" y="6469062"/>
            <a:ext cx="4160838"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rgbClr val="FFFFFF"/>
                </a:solidFill>
              </a:rPr>
              <a:t>… but it can also be stifling.</a:t>
            </a: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159" t="24597" r="159" b="402"/>
          <a:stretch/>
        </p:blipFill>
        <p:spPr>
          <a:xfrm>
            <a:off x="-30164" y="0"/>
            <a:ext cx="12434711" cy="6994525"/>
          </a:xfrm>
          <a:prstGeom prst="rect">
            <a:avLst/>
          </a:prstGeom>
        </p:spPr>
      </p:pic>
      <p:sp>
        <p:nvSpPr>
          <p:cNvPr id="8" name="TextBox 7"/>
          <p:cNvSpPr txBox="1"/>
          <p:nvPr/>
        </p:nvSpPr>
        <p:spPr>
          <a:xfrm>
            <a:off x="5227637" y="6366661"/>
            <a:ext cx="41148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rgbClr val="FFFFFF"/>
                </a:solidFill>
              </a:rPr>
              <a:t>… but it can also be stifling.</a:t>
            </a:r>
          </a:p>
        </p:txBody>
      </p:sp>
    </p:spTree>
    <p:extLst>
      <p:ext uri="{BB962C8B-B14F-4D97-AF65-F5344CB8AC3E}">
        <p14:creationId xmlns:p14="http://schemas.microsoft.com/office/powerpoint/2010/main" val="1048314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1212850"/>
            <a:ext cx="11887200" cy="2769989"/>
          </a:xfrm>
        </p:spPr>
        <p:txBody>
          <a:bodyPr/>
          <a:lstStyle/>
          <a:p>
            <a:r>
              <a:rPr lang="en-US" dirty="0" smtClean="0"/>
              <a:t>Every location has a different API</a:t>
            </a:r>
          </a:p>
          <a:p>
            <a:r>
              <a:rPr lang="en-US" dirty="0" smtClean="0"/>
              <a:t>Interaction with user data locations is limited</a:t>
            </a:r>
          </a:p>
          <a:p>
            <a:r>
              <a:rPr lang="en-US" dirty="0" smtClean="0"/>
              <a:t>Creating cross-device continuity is difficult</a:t>
            </a:r>
          </a:p>
          <a:p>
            <a:r>
              <a:rPr lang="en-US" dirty="0" smtClean="0"/>
              <a:t>Valuable app data is trapped on old devices</a:t>
            </a:r>
            <a:endParaRPr lang="en-US" dirty="0"/>
          </a:p>
        </p:txBody>
      </p:sp>
      <p:sp>
        <p:nvSpPr>
          <p:cNvPr id="4" name="Title 3"/>
          <p:cNvSpPr>
            <a:spLocks noGrp="1"/>
          </p:cNvSpPr>
          <p:nvPr>
            <p:ph type="title"/>
          </p:nvPr>
        </p:nvSpPr>
        <p:spPr/>
        <p:txBody>
          <a:bodyPr/>
          <a:lstStyle/>
          <a:p>
            <a:r>
              <a:rPr lang="en-US" dirty="0" smtClean="0"/>
              <a:t>Problems to solve</a:t>
            </a:r>
            <a:endParaRPr lang="en-US" dirty="0"/>
          </a:p>
        </p:txBody>
      </p:sp>
    </p:spTree>
    <p:extLst>
      <p:ext uri="{BB962C8B-B14F-4D97-AF65-F5344CB8AC3E}">
        <p14:creationId xmlns:p14="http://schemas.microsoft.com/office/powerpoint/2010/main" val="3284896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6" name="Text Placeholder 5"/>
          <p:cNvSpPr>
            <a:spLocks noGrp="1"/>
          </p:cNvSpPr>
          <p:nvPr>
            <p:ph type="body" sz="quarter" idx="12"/>
          </p:nvPr>
        </p:nvSpPr>
        <p:spPr/>
        <p:txBody>
          <a:bodyPr/>
          <a:lstStyle/>
          <a:p>
            <a:endParaRPr lang="en-US"/>
          </a:p>
        </p:txBody>
      </p:sp>
      <p:sp>
        <p:nvSpPr>
          <p:cNvPr id="4" name="Title 3"/>
          <p:cNvSpPr>
            <a:spLocks noGrp="1"/>
          </p:cNvSpPr>
          <p:nvPr>
            <p:ph type="title"/>
          </p:nvPr>
        </p:nvSpPr>
        <p:spPr/>
        <p:txBody>
          <a:bodyPr/>
          <a:lstStyle/>
          <a:p>
            <a:r>
              <a:rPr lang="en-US" dirty="0" smtClean="0"/>
              <a:t>Storage</a:t>
            </a:r>
            <a:endParaRPr lang="en-US" dirty="0"/>
          </a:p>
        </p:txBody>
      </p:sp>
    </p:spTree>
    <p:extLst>
      <p:ext uri="{BB962C8B-B14F-4D97-AF65-F5344CB8AC3E}">
        <p14:creationId xmlns:p14="http://schemas.microsoft.com/office/powerpoint/2010/main" val="35387357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stretch>
            <a:fillRect/>
          </a:stretch>
        </p:blipFill>
        <p:spPr>
          <a:xfrm>
            <a:off x="2602710" y="554156"/>
            <a:ext cx="7231054" cy="5402329"/>
          </a:xfrm>
          <a:prstGeom prst="rect">
            <a:avLst/>
          </a:prstGeom>
        </p:spPr>
      </p:pic>
      <p:sp>
        <p:nvSpPr>
          <p:cNvPr id="9" name="TextBox 8"/>
          <p:cNvSpPr txBox="1"/>
          <p:nvPr/>
        </p:nvSpPr>
        <p:spPr>
          <a:xfrm>
            <a:off x="2602710" y="2824841"/>
            <a:ext cx="7231054" cy="2635025"/>
          </a:xfrm>
          <a:prstGeom prst="rect">
            <a:avLst/>
          </a:prstGeom>
          <a:noFill/>
        </p:spPr>
        <p:txBody>
          <a:bodyPr wrap="square" lIns="186521" tIns="149217" rIns="186521" bIns="149217" rtlCol="0">
            <a:spAutoFit/>
          </a:bodyPr>
          <a:lstStyle/>
          <a:p>
            <a:pPr algn="ctr">
              <a:lnSpc>
                <a:spcPct val="90000"/>
              </a:lnSpc>
            </a:pPr>
            <a:r>
              <a:rPr lang="en-US" sz="5507" dirty="0" err="1">
                <a:gradFill>
                  <a:gsLst>
                    <a:gs pos="2917">
                      <a:srgbClr val="404040"/>
                    </a:gs>
                    <a:gs pos="30000">
                      <a:srgbClr val="404040"/>
                    </a:gs>
                  </a:gsLst>
                  <a:lin ang="5400000" scaled="0"/>
                </a:gradFill>
              </a:rPr>
              <a:t>StorageFile</a:t>
            </a:r>
            <a:r>
              <a:rPr lang="en-US" sz="5507" dirty="0">
                <a:gradFill>
                  <a:gsLst>
                    <a:gs pos="2917">
                      <a:srgbClr val="404040"/>
                    </a:gs>
                    <a:gs pos="30000">
                      <a:srgbClr val="404040"/>
                    </a:gs>
                  </a:gsLst>
                  <a:lin ang="5400000" scaled="0"/>
                </a:gradFill>
              </a:rPr>
              <a:t> </a:t>
            </a:r>
            <a:br>
              <a:rPr lang="en-US" sz="5507" dirty="0">
                <a:gradFill>
                  <a:gsLst>
                    <a:gs pos="2917">
                      <a:srgbClr val="404040"/>
                    </a:gs>
                    <a:gs pos="30000">
                      <a:srgbClr val="404040"/>
                    </a:gs>
                  </a:gsLst>
                  <a:lin ang="5400000" scaled="0"/>
                </a:gradFill>
              </a:rPr>
            </a:br>
            <a:r>
              <a:rPr lang="en-US" sz="2856" dirty="0">
                <a:gradFill>
                  <a:gsLst>
                    <a:gs pos="2917">
                      <a:srgbClr val="404040"/>
                    </a:gs>
                    <a:gs pos="30000">
                      <a:srgbClr val="404040"/>
                    </a:gs>
                  </a:gsLst>
                  <a:lin ang="5400000" scaled="0"/>
                </a:gradFill>
              </a:rPr>
              <a:t>and</a:t>
            </a:r>
            <a:r>
              <a:rPr lang="en-US" sz="5507" dirty="0">
                <a:gradFill>
                  <a:gsLst>
                    <a:gs pos="2917">
                      <a:srgbClr val="404040"/>
                    </a:gs>
                    <a:gs pos="30000">
                      <a:srgbClr val="404040"/>
                    </a:gs>
                  </a:gsLst>
                  <a:lin ang="5400000" scaled="0"/>
                </a:gradFill>
              </a:rPr>
              <a:t> </a:t>
            </a:r>
            <a:br>
              <a:rPr lang="en-US" sz="5507" dirty="0">
                <a:gradFill>
                  <a:gsLst>
                    <a:gs pos="2917">
                      <a:srgbClr val="404040"/>
                    </a:gs>
                    <a:gs pos="30000">
                      <a:srgbClr val="404040"/>
                    </a:gs>
                  </a:gsLst>
                  <a:lin ang="5400000" scaled="0"/>
                </a:gradFill>
              </a:rPr>
            </a:br>
            <a:r>
              <a:rPr lang="en-US" sz="5507" dirty="0" err="1">
                <a:gradFill>
                  <a:gsLst>
                    <a:gs pos="2917">
                      <a:srgbClr val="404040"/>
                    </a:gs>
                    <a:gs pos="30000">
                      <a:srgbClr val="404040"/>
                    </a:gs>
                  </a:gsLst>
                  <a:lin ang="5400000" scaled="0"/>
                </a:gradFill>
              </a:rPr>
              <a:t>StorageFolder</a:t>
            </a:r>
            <a:endParaRPr lang="en-US" sz="5507" dirty="0">
              <a:gradFill>
                <a:gsLst>
                  <a:gs pos="2917">
                    <a:srgbClr val="404040"/>
                  </a:gs>
                  <a:gs pos="30000">
                    <a:srgbClr val="404040"/>
                  </a:gs>
                </a:gsLst>
                <a:lin ang="5400000" scaled="0"/>
              </a:gradFill>
            </a:endParaRPr>
          </a:p>
        </p:txBody>
      </p:sp>
    </p:spTree>
    <p:extLst>
      <p:ext uri="{BB962C8B-B14F-4D97-AF65-F5344CB8AC3E}">
        <p14:creationId xmlns:p14="http://schemas.microsoft.com/office/powerpoint/2010/main" val="4118837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5481" y="1280429"/>
            <a:ext cx="11885514" cy="4124206"/>
          </a:xfrm>
        </p:spPr>
        <p:txBody>
          <a:bodyPr/>
          <a:lstStyle/>
          <a:p>
            <a:r>
              <a:rPr lang="en-US" dirty="0" smtClean="0"/>
              <a:t>Most file content is managed with these types</a:t>
            </a:r>
          </a:p>
          <a:p>
            <a:pPr lvl="1"/>
            <a:r>
              <a:rPr lang="en-US" dirty="0" smtClean="0"/>
              <a:t>Local files/folders</a:t>
            </a:r>
          </a:p>
          <a:p>
            <a:pPr lvl="1"/>
            <a:r>
              <a:rPr lang="en-US" dirty="0" smtClean="0"/>
              <a:t>File activation</a:t>
            </a:r>
          </a:p>
          <a:p>
            <a:pPr lvl="1"/>
            <a:r>
              <a:rPr lang="en-US" dirty="0" smtClean="0"/>
              <a:t>Media libraries</a:t>
            </a:r>
          </a:p>
          <a:p>
            <a:pPr lvl="1"/>
            <a:r>
              <a:rPr lang="en-US" dirty="0" smtClean="0"/>
              <a:t>Share contract</a:t>
            </a:r>
          </a:p>
          <a:p>
            <a:pPr lvl="1"/>
            <a:r>
              <a:rPr lang="en-US" dirty="0" smtClean="0"/>
              <a:t>Pickers</a:t>
            </a:r>
          </a:p>
          <a:p>
            <a:r>
              <a:rPr lang="en-US" dirty="0" smtClean="0"/>
              <a:t>Exact metadata available will vary by file</a:t>
            </a:r>
          </a:p>
          <a:p>
            <a:r>
              <a:rPr lang="en-US" dirty="0" smtClean="0"/>
              <a:t>Nearly all Windows Runtime APIs are supported</a:t>
            </a:r>
          </a:p>
        </p:txBody>
      </p:sp>
      <p:sp>
        <p:nvSpPr>
          <p:cNvPr id="2" name="Title 1"/>
          <p:cNvSpPr>
            <a:spLocks noGrp="1"/>
          </p:cNvSpPr>
          <p:nvPr>
            <p:ph type="title"/>
          </p:nvPr>
        </p:nvSpPr>
        <p:spPr/>
        <p:txBody>
          <a:bodyPr/>
          <a:lstStyle/>
          <a:p>
            <a:r>
              <a:rPr lang="en-US" dirty="0" err="1" smtClean="0"/>
              <a:t>StorageFile</a:t>
            </a:r>
            <a:r>
              <a:rPr lang="en-US" dirty="0" smtClean="0"/>
              <a:t> and </a:t>
            </a:r>
            <a:r>
              <a:rPr lang="en-US" dirty="0" err="1" smtClean="0"/>
              <a:t>StorageFolder</a:t>
            </a:r>
            <a:endParaRPr lang="en-US" dirty="0"/>
          </a:p>
        </p:txBody>
      </p:sp>
    </p:spTree>
    <p:extLst>
      <p:ext uri="{BB962C8B-B14F-4D97-AF65-F5344CB8AC3E}">
        <p14:creationId xmlns:p14="http://schemas.microsoft.com/office/powerpoint/2010/main" val="33380973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p:nvPr/>
        </p:nvGrpSpPr>
        <p:grpSpPr>
          <a:xfrm>
            <a:off x="3437705" y="2755056"/>
            <a:ext cx="2743200" cy="1554339"/>
            <a:chOff x="4234875" y="1357744"/>
            <a:chExt cx="3144982" cy="1524000"/>
          </a:xfrm>
        </p:grpSpPr>
        <p:sp>
          <p:nvSpPr>
            <p:cNvPr id="17" name="Rectangle 16"/>
            <p:cNvSpPr/>
            <p:nvPr/>
          </p:nvSpPr>
          <p:spPr>
            <a:xfrm>
              <a:off x="4234875" y="1357744"/>
              <a:ext cx="3144982"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836" dirty="0" err="1">
                  <a:solidFill>
                    <a:srgbClr val="FFFFFF"/>
                  </a:solidFill>
                </a:rPr>
                <a:t>IsolatedStorage</a:t>
              </a:r>
              <a:endParaRPr lang="en-US" sz="1836" dirty="0">
                <a:solidFill>
                  <a:srgbClr val="FFFFFF"/>
                </a:solidFill>
              </a:endParaRPr>
            </a:p>
          </p:txBody>
        </p:sp>
        <p:sp>
          <p:nvSpPr>
            <p:cNvPr id="18" name="Rectangle 17"/>
            <p:cNvSpPr/>
            <p:nvPr/>
          </p:nvSpPr>
          <p:spPr>
            <a:xfrm>
              <a:off x="5262420" y="1966186"/>
              <a:ext cx="1089891" cy="581891"/>
            </a:xfrm>
            <a:prstGeom prst="rect">
              <a:avLst/>
            </a:prstGeom>
            <a:solidFill>
              <a:schemeClr val="bg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dirty="0">
                  <a:solidFill>
                    <a:srgbClr val="FFFFFF"/>
                  </a:solidFill>
                </a:rPr>
                <a:t>Folder</a:t>
              </a:r>
            </a:p>
          </p:txBody>
        </p:sp>
      </p:grpSp>
      <p:sp>
        <p:nvSpPr>
          <p:cNvPr id="2" name="Title 1"/>
          <p:cNvSpPr>
            <a:spLocks noGrp="1"/>
          </p:cNvSpPr>
          <p:nvPr>
            <p:ph type="title"/>
          </p:nvPr>
        </p:nvSpPr>
        <p:spPr/>
        <p:txBody>
          <a:bodyPr/>
          <a:lstStyle/>
          <a:p>
            <a:r>
              <a:rPr lang="en-US" dirty="0" smtClean="0"/>
              <a:t>App Data Model</a:t>
            </a:r>
            <a:endParaRPr lang="en-US" dirty="0"/>
          </a:p>
        </p:txBody>
      </p:sp>
      <p:grpSp>
        <p:nvGrpSpPr>
          <p:cNvPr id="3" name="Group 2"/>
          <p:cNvGrpSpPr/>
          <p:nvPr/>
        </p:nvGrpSpPr>
        <p:grpSpPr>
          <a:xfrm>
            <a:off x="355930" y="2755417"/>
            <a:ext cx="2743200" cy="2479131"/>
            <a:chOff x="800764" y="2364509"/>
            <a:chExt cx="3144985" cy="2430741"/>
          </a:xfrm>
        </p:grpSpPr>
        <p:sp>
          <p:nvSpPr>
            <p:cNvPr id="4" name="Rectangle 3"/>
            <p:cNvSpPr/>
            <p:nvPr/>
          </p:nvSpPr>
          <p:spPr>
            <a:xfrm>
              <a:off x="800765" y="2364509"/>
              <a:ext cx="3144984"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836" dirty="0">
                  <a:solidFill>
                    <a:srgbClr val="FFFFFF"/>
                  </a:solidFill>
                </a:rPr>
                <a:t>Roaming</a:t>
              </a:r>
            </a:p>
          </p:txBody>
        </p:sp>
        <p:sp>
          <p:nvSpPr>
            <p:cNvPr id="7" name="Rectangle 6"/>
            <p:cNvSpPr/>
            <p:nvPr/>
          </p:nvSpPr>
          <p:spPr>
            <a:xfrm>
              <a:off x="1015444" y="2974109"/>
              <a:ext cx="1254059" cy="581891"/>
            </a:xfrm>
            <a:prstGeom prst="rect">
              <a:avLst/>
            </a:prstGeom>
            <a:solidFill>
              <a:schemeClr val="bg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dirty="0">
                  <a:solidFill>
                    <a:srgbClr val="FFFFFF"/>
                  </a:solidFill>
                </a:rPr>
                <a:t>Folder</a:t>
              </a:r>
            </a:p>
          </p:txBody>
        </p:sp>
        <p:sp>
          <p:nvSpPr>
            <p:cNvPr id="8" name="Rectangle 7"/>
            <p:cNvSpPr/>
            <p:nvPr/>
          </p:nvSpPr>
          <p:spPr>
            <a:xfrm>
              <a:off x="2455428" y="2974109"/>
              <a:ext cx="1197554" cy="581891"/>
            </a:xfrm>
            <a:prstGeom prst="rect">
              <a:avLst/>
            </a:prstGeom>
            <a:solidFill>
              <a:schemeClr val="bg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dirty="0">
                  <a:solidFill>
                    <a:srgbClr val="FFFFFF"/>
                  </a:solidFill>
                </a:rPr>
                <a:t>Settings</a:t>
              </a:r>
            </a:p>
          </p:txBody>
        </p:sp>
        <p:sp>
          <p:nvSpPr>
            <p:cNvPr id="12" name="TextBox 11"/>
            <p:cNvSpPr txBox="1"/>
            <p:nvPr/>
          </p:nvSpPr>
          <p:spPr>
            <a:xfrm>
              <a:off x="800764" y="4137891"/>
              <a:ext cx="3144985" cy="657359"/>
            </a:xfrm>
            <a:prstGeom prst="rect">
              <a:avLst/>
            </a:prstGeom>
            <a:noFill/>
          </p:spPr>
          <p:txBody>
            <a:bodyPr wrap="square" rtlCol="0">
              <a:spAutoFit/>
            </a:bodyPr>
            <a:lstStyle/>
            <a:p>
              <a:pPr marL="291436" indent="-291436">
                <a:buFont typeface="Arial" panose="020B0604020202020204" pitchFamily="34" charset="0"/>
                <a:buChar char="•"/>
              </a:pPr>
              <a:r>
                <a:rPr lang="en-US" sz="1836" dirty="0">
                  <a:solidFill>
                    <a:srgbClr val="404040"/>
                  </a:solidFill>
                </a:rPr>
                <a:t>Data </a:t>
              </a:r>
              <a:r>
                <a:rPr lang="en-US" sz="1836">
                  <a:solidFill>
                    <a:srgbClr val="404040"/>
                  </a:solidFill>
                </a:rPr>
                <a:t>roamed </a:t>
              </a:r>
              <a:r>
                <a:rPr lang="en-US" sz="1836" smtClean="0">
                  <a:solidFill>
                    <a:srgbClr val="404040"/>
                  </a:solidFill>
                </a:rPr>
                <a:t>across Windows devices</a:t>
              </a:r>
              <a:endParaRPr lang="en-US" sz="1836" dirty="0">
                <a:solidFill>
                  <a:srgbClr val="404040"/>
                </a:solidFill>
              </a:endParaRPr>
            </a:p>
          </p:txBody>
        </p:sp>
      </p:grpSp>
      <p:grpSp>
        <p:nvGrpSpPr>
          <p:cNvPr id="21" name="Group 20"/>
          <p:cNvGrpSpPr/>
          <p:nvPr/>
        </p:nvGrpSpPr>
        <p:grpSpPr>
          <a:xfrm>
            <a:off x="3321803" y="2755417"/>
            <a:ext cx="3207594" cy="2190993"/>
            <a:chOff x="4121236" y="2701635"/>
            <a:chExt cx="3144985" cy="2148227"/>
          </a:xfrm>
        </p:grpSpPr>
        <p:sp>
          <p:nvSpPr>
            <p:cNvPr id="5" name="Rectangle 4"/>
            <p:cNvSpPr/>
            <p:nvPr/>
          </p:nvSpPr>
          <p:spPr>
            <a:xfrm>
              <a:off x="4234875" y="2701635"/>
              <a:ext cx="2685823"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836" dirty="0">
                  <a:solidFill>
                    <a:srgbClr val="FFFFFF"/>
                  </a:solidFill>
                </a:rPr>
                <a:t>Local</a:t>
              </a:r>
            </a:p>
          </p:txBody>
        </p:sp>
        <p:sp>
          <p:nvSpPr>
            <p:cNvPr id="9" name="Rectangle 8"/>
            <p:cNvSpPr/>
            <p:nvPr/>
          </p:nvSpPr>
          <p:spPr>
            <a:xfrm>
              <a:off x="4398208" y="3311235"/>
              <a:ext cx="1089891" cy="581891"/>
            </a:xfrm>
            <a:prstGeom prst="rect">
              <a:avLst/>
            </a:prstGeom>
            <a:solidFill>
              <a:schemeClr val="bg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dirty="0">
                  <a:solidFill>
                    <a:srgbClr val="FFFFFF"/>
                  </a:solidFill>
                </a:rPr>
                <a:t>Folder</a:t>
              </a:r>
            </a:p>
          </p:txBody>
        </p:sp>
        <p:sp>
          <p:nvSpPr>
            <p:cNvPr id="10" name="Rectangle 9"/>
            <p:cNvSpPr/>
            <p:nvPr/>
          </p:nvSpPr>
          <p:spPr>
            <a:xfrm>
              <a:off x="5647106" y="3307479"/>
              <a:ext cx="1089891" cy="581891"/>
            </a:xfrm>
            <a:prstGeom prst="rect">
              <a:avLst/>
            </a:prstGeom>
            <a:solidFill>
              <a:schemeClr val="bg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dirty="0">
                  <a:solidFill>
                    <a:srgbClr val="FFFFFF"/>
                  </a:solidFill>
                </a:rPr>
                <a:t>Settings</a:t>
              </a:r>
            </a:p>
          </p:txBody>
        </p:sp>
        <p:sp>
          <p:nvSpPr>
            <p:cNvPr id="13" name="TextBox 12"/>
            <p:cNvSpPr txBox="1"/>
            <p:nvPr/>
          </p:nvSpPr>
          <p:spPr>
            <a:xfrm>
              <a:off x="4121236" y="4475016"/>
              <a:ext cx="3144985" cy="374846"/>
            </a:xfrm>
            <a:prstGeom prst="rect">
              <a:avLst/>
            </a:prstGeom>
            <a:noFill/>
          </p:spPr>
          <p:txBody>
            <a:bodyPr wrap="square" rtlCol="0">
              <a:spAutoFit/>
            </a:bodyPr>
            <a:lstStyle/>
            <a:p>
              <a:pPr marL="291436" indent="-291436">
                <a:buFont typeface="Arial" panose="020B0604020202020204" pitchFamily="34" charset="0"/>
                <a:buChar char="•"/>
              </a:pPr>
              <a:r>
                <a:rPr lang="en-US" sz="1836" dirty="0">
                  <a:solidFill>
                    <a:srgbClr val="404040"/>
                  </a:solidFill>
                </a:rPr>
                <a:t>Primary local store</a:t>
              </a:r>
            </a:p>
          </p:txBody>
        </p:sp>
      </p:grpSp>
      <p:grpSp>
        <p:nvGrpSpPr>
          <p:cNvPr id="16" name="Group 15"/>
          <p:cNvGrpSpPr/>
          <p:nvPr/>
        </p:nvGrpSpPr>
        <p:grpSpPr>
          <a:xfrm>
            <a:off x="9365541" y="2755417"/>
            <a:ext cx="2743200" cy="2720183"/>
            <a:chOff x="7668984" y="2364509"/>
            <a:chExt cx="3145536" cy="2667088"/>
          </a:xfrm>
        </p:grpSpPr>
        <p:sp>
          <p:nvSpPr>
            <p:cNvPr id="6" name="Rectangle 5"/>
            <p:cNvSpPr/>
            <p:nvPr/>
          </p:nvSpPr>
          <p:spPr>
            <a:xfrm>
              <a:off x="7668984" y="2364509"/>
              <a:ext cx="3145536"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836" dirty="0">
                  <a:solidFill>
                    <a:srgbClr val="FFFFFF"/>
                  </a:solidFill>
                </a:rPr>
                <a:t>Temp</a:t>
              </a:r>
            </a:p>
          </p:txBody>
        </p:sp>
        <p:sp>
          <p:nvSpPr>
            <p:cNvPr id="11" name="Rectangle 10"/>
            <p:cNvSpPr/>
            <p:nvPr/>
          </p:nvSpPr>
          <p:spPr>
            <a:xfrm>
              <a:off x="8737001" y="2974109"/>
              <a:ext cx="1089891" cy="581891"/>
            </a:xfrm>
            <a:prstGeom prst="rect">
              <a:avLst/>
            </a:prstGeom>
            <a:solidFill>
              <a:schemeClr val="bg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dirty="0">
                  <a:solidFill>
                    <a:srgbClr val="FFFFFF"/>
                  </a:solidFill>
                </a:rPr>
                <a:t>Folder</a:t>
              </a:r>
            </a:p>
          </p:txBody>
        </p:sp>
        <p:sp>
          <p:nvSpPr>
            <p:cNvPr id="14" name="TextBox 13"/>
            <p:cNvSpPr txBox="1"/>
            <p:nvPr/>
          </p:nvSpPr>
          <p:spPr>
            <a:xfrm>
              <a:off x="7668984" y="4091724"/>
              <a:ext cx="3144985" cy="939873"/>
            </a:xfrm>
            <a:prstGeom prst="rect">
              <a:avLst/>
            </a:prstGeom>
            <a:noFill/>
          </p:spPr>
          <p:txBody>
            <a:bodyPr wrap="square" rtlCol="0">
              <a:spAutoFit/>
            </a:bodyPr>
            <a:lstStyle/>
            <a:p>
              <a:pPr marL="291436" indent="-291436">
                <a:buFont typeface="Arial" panose="020B0604020202020204" pitchFamily="34" charset="0"/>
                <a:buChar char="•"/>
              </a:pPr>
              <a:r>
                <a:rPr lang="en-US" sz="1836" dirty="0" smtClean="0">
                  <a:solidFill>
                    <a:srgbClr val="404040"/>
                  </a:solidFill>
                </a:rPr>
                <a:t>Temporary </a:t>
              </a:r>
              <a:r>
                <a:rPr lang="en-US" sz="1836" dirty="0">
                  <a:solidFill>
                    <a:srgbClr val="404040"/>
                  </a:solidFill>
                </a:rPr>
                <a:t>storage</a:t>
              </a:r>
            </a:p>
            <a:p>
              <a:pPr marL="291436" indent="-291436">
                <a:buFont typeface="Arial" panose="020B0604020202020204" pitchFamily="34" charset="0"/>
                <a:buChar char="•"/>
              </a:pPr>
              <a:r>
                <a:rPr lang="en-US" sz="1836" dirty="0">
                  <a:solidFill>
                    <a:srgbClr val="404040"/>
                  </a:solidFill>
                </a:rPr>
                <a:t>Cleaned up in low storage condition</a:t>
              </a:r>
            </a:p>
          </p:txBody>
        </p:sp>
      </p:grpSp>
      <p:sp>
        <p:nvSpPr>
          <p:cNvPr id="15" name="Rectangle 14"/>
          <p:cNvSpPr/>
          <p:nvPr/>
        </p:nvSpPr>
        <p:spPr bwMode="auto">
          <a:xfrm>
            <a:off x="355929" y="2034772"/>
            <a:ext cx="11752331" cy="55579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r>
              <a:rPr lang="en-US" sz="2448" dirty="0" err="1">
                <a:gradFill>
                  <a:gsLst>
                    <a:gs pos="0">
                      <a:srgbClr val="FFFFFF"/>
                    </a:gs>
                    <a:gs pos="100000">
                      <a:srgbClr val="FFFFFF"/>
                    </a:gs>
                  </a:gsLst>
                  <a:lin ang="5400000" scaled="0"/>
                </a:gradFill>
                <a:ea typeface="Segoe UI" pitchFamily="34" charset="0"/>
                <a:cs typeface="Segoe UI" pitchFamily="34" charset="0"/>
              </a:rPr>
              <a:t>Windows.Storage.ApplicationData</a:t>
            </a:r>
            <a:endParaRPr lang="en-US" sz="2448" dirty="0">
              <a:gradFill>
                <a:gsLst>
                  <a:gs pos="0">
                    <a:srgbClr val="FFFFFF"/>
                  </a:gs>
                  <a:gs pos="100000">
                    <a:srgbClr val="FFFFFF"/>
                  </a:gs>
                </a:gsLst>
                <a:lin ang="5400000" scaled="0"/>
              </a:gradFill>
              <a:ea typeface="Segoe UI" pitchFamily="34" charset="0"/>
              <a:cs typeface="Segoe UI" pitchFamily="34" charset="0"/>
            </a:endParaRPr>
          </a:p>
        </p:txBody>
      </p:sp>
      <p:grpSp>
        <p:nvGrpSpPr>
          <p:cNvPr id="22" name="Group 21"/>
          <p:cNvGrpSpPr/>
          <p:nvPr/>
        </p:nvGrpSpPr>
        <p:grpSpPr>
          <a:xfrm>
            <a:off x="6397713" y="2755056"/>
            <a:ext cx="2743200" cy="2701472"/>
            <a:chOff x="7668984" y="2364509"/>
            <a:chExt cx="3145536" cy="2648743"/>
          </a:xfrm>
        </p:grpSpPr>
        <p:sp>
          <p:nvSpPr>
            <p:cNvPr id="23" name="Rectangle 22"/>
            <p:cNvSpPr/>
            <p:nvPr/>
          </p:nvSpPr>
          <p:spPr>
            <a:xfrm>
              <a:off x="7668984" y="2364509"/>
              <a:ext cx="3145536"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836" dirty="0" err="1" smtClean="0">
                  <a:solidFill>
                    <a:srgbClr val="FFFFFF"/>
                  </a:solidFill>
                </a:rPr>
                <a:t>LocalCache</a:t>
              </a:r>
              <a:endParaRPr lang="en-US" sz="1836" dirty="0">
                <a:solidFill>
                  <a:srgbClr val="FFFFFF"/>
                </a:solidFill>
              </a:endParaRPr>
            </a:p>
          </p:txBody>
        </p:sp>
        <p:sp>
          <p:nvSpPr>
            <p:cNvPr id="24" name="Rectangle 23"/>
            <p:cNvSpPr/>
            <p:nvPr/>
          </p:nvSpPr>
          <p:spPr>
            <a:xfrm>
              <a:off x="8696806" y="2974109"/>
              <a:ext cx="1089891" cy="581891"/>
            </a:xfrm>
            <a:prstGeom prst="rect">
              <a:avLst/>
            </a:prstGeom>
            <a:solidFill>
              <a:schemeClr val="bg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dirty="0">
                  <a:solidFill>
                    <a:srgbClr val="FFFFFF"/>
                  </a:solidFill>
                </a:rPr>
                <a:t>Folder</a:t>
              </a:r>
            </a:p>
          </p:txBody>
        </p:sp>
        <p:sp>
          <p:nvSpPr>
            <p:cNvPr id="25" name="TextBox 24"/>
            <p:cNvSpPr txBox="1"/>
            <p:nvPr/>
          </p:nvSpPr>
          <p:spPr>
            <a:xfrm>
              <a:off x="7668984" y="4091724"/>
              <a:ext cx="3144984" cy="921528"/>
            </a:xfrm>
            <a:prstGeom prst="rect">
              <a:avLst/>
            </a:prstGeom>
            <a:noFill/>
          </p:spPr>
          <p:txBody>
            <a:bodyPr wrap="square" rtlCol="0">
              <a:spAutoFit/>
            </a:bodyPr>
            <a:lstStyle/>
            <a:p>
              <a:pPr marL="291436" indent="-291436">
                <a:buFont typeface="Arial" panose="020B0604020202020204" pitchFamily="34" charset="0"/>
                <a:buChar char="•"/>
              </a:pPr>
              <a:r>
                <a:rPr lang="en-US" sz="1836" dirty="0" smtClean="0">
                  <a:solidFill>
                    <a:srgbClr val="404040"/>
                  </a:solidFill>
                </a:rPr>
                <a:t>Not backed up</a:t>
              </a:r>
            </a:p>
            <a:p>
              <a:pPr marL="291436" indent="-291436">
                <a:buFont typeface="Arial" panose="020B0604020202020204" pitchFamily="34" charset="0"/>
                <a:buChar char="•"/>
              </a:pPr>
              <a:r>
                <a:rPr lang="en-US" sz="1836" dirty="0" smtClean="0">
                  <a:solidFill>
                    <a:srgbClr val="404040"/>
                  </a:solidFill>
                </a:rPr>
                <a:t>Not cleaned up</a:t>
              </a:r>
            </a:p>
            <a:p>
              <a:pPr marL="291436" indent="-291436">
                <a:buFont typeface="Arial" panose="020B0604020202020204" pitchFamily="34" charset="0"/>
                <a:buChar char="•"/>
              </a:pPr>
              <a:r>
                <a:rPr lang="en-US" sz="1836" dirty="0" smtClean="0">
                  <a:solidFill>
                    <a:srgbClr val="404040"/>
                  </a:solidFill>
                </a:rPr>
                <a:t>Phone only</a:t>
              </a:r>
              <a:endParaRPr lang="en-US" sz="1836" dirty="0">
                <a:solidFill>
                  <a:srgbClr val="404040"/>
                </a:solidFill>
              </a:endParaRPr>
            </a:p>
          </p:txBody>
        </p:sp>
      </p:grpSp>
    </p:spTree>
    <p:extLst>
      <p:ext uri="{BB962C8B-B14F-4D97-AF65-F5344CB8AC3E}">
        <p14:creationId xmlns:p14="http://schemas.microsoft.com/office/powerpoint/2010/main" val="3000111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47"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theme/theme1.xml><?xml version="1.0" encoding="utf-8"?>
<a:theme xmlns:a="http://schemas.openxmlformats.org/drawingml/2006/main" name="5-30536_Build_2014_Breakout_Template_White_16x9">
  <a:themeElements>
    <a:clrScheme name="Build 2014">
      <a:dk1>
        <a:srgbClr val="404040"/>
      </a:dk1>
      <a:lt1>
        <a:srgbClr val="FFFFFF"/>
      </a:lt1>
      <a:dk2>
        <a:srgbClr val="00188F"/>
      </a:dk2>
      <a:lt2>
        <a:srgbClr val="FFFFFF"/>
      </a:lt2>
      <a:accent1>
        <a:srgbClr val="00188F"/>
      </a:accent1>
      <a:accent2>
        <a:srgbClr val="00BCF2"/>
      </a:accent2>
      <a:accent3>
        <a:srgbClr val="9B4F96"/>
      </a:accent3>
      <a:accent4>
        <a:srgbClr val="7FBA00"/>
      </a:accent4>
      <a:accent5>
        <a:srgbClr val="FF8C00"/>
      </a:accent5>
      <a:accent6>
        <a:srgbClr val="00D8CC"/>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4_Template.potx" id="{39E59A6A-D504-4212-89A7-01891365F18E}" vid="{A4136940-2F30-4F5C-9ED6-88F2C49C1AE1}"/>
    </a:ext>
  </a:extLst>
</a:theme>
</file>

<file path=ppt/theme/theme2.xml><?xml version="1.0" encoding="utf-8"?>
<a:theme xmlns:a="http://schemas.openxmlformats.org/drawingml/2006/main" name="1_5-30536_Build_2014_Breakout_Template_Blue_16x9">
  <a:themeElements>
    <a:clrScheme name="Build 2014">
      <a:dk1>
        <a:srgbClr val="000000"/>
      </a:dk1>
      <a:lt1>
        <a:srgbClr val="FFFFFF"/>
      </a:lt1>
      <a:dk2>
        <a:srgbClr val="00188F"/>
      </a:dk2>
      <a:lt2>
        <a:srgbClr val="FFFFFF"/>
      </a:lt2>
      <a:accent1>
        <a:srgbClr val="00188F"/>
      </a:accent1>
      <a:accent2>
        <a:srgbClr val="00BCF2"/>
      </a:accent2>
      <a:accent3>
        <a:srgbClr val="9B4F96"/>
      </a:accent3>
      <a:accent4>
        <a:srgbClr val="7FBA00"/>
      </a:accent4>
      <a:accent5>
        <a:srgbClr val="FF8C00"/>
      </a:accent5>
      <a:accent6>
        <a:srgbClr val="00D8CC"/>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3"/>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ct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4_Template.potx" id="{39E59A6A-D504-4212-89A7-01891365F18E}" vid="{C5418590-2BCF-48C6-AF37-67DC4D4291A7}"/>
    </a:ext>
  </a:extLst>
</a:theme>
</file>

<file path=ppt/theme/theme3.xml><?xml version="1.0" encoding="utf-8"?>
<a:theme xmlns:a="http://schemas.openxmlformats.org/drawingml/2006/main" name="1_5-30536_Build_2014_Breakout_Template_White_16x9">
  <a:themeElements>
    <a:clrScheme name="Build 2014">
      <a:dk1>
        <a:srgbClr val="404040"/>
      </a:dk1>
      <a:lt1>
        <a:srgbClr val="FFFFFF"/>
      </a:lt1>
      <a:dk2>
        <a:srgbClr val="00188F"/>
      </a:dk2>
      <a:lt2>
        <a:srgbClr val="FFFFFF"/>
      </a:lt2>
      <a:accent1>
        <a:srgbClr val="00188F"/>
      </a:accent1>
      <a:accent2>
        <a:srgbClr val="00BCF2"/>
      </a:accent2>
      <a:accent3>
        <a:srgbClr val="9B4F96"/>
      </a:accent3>
      <a:accent4>
        <a:srgbClr val="7FBA00"/>
      </a:accent4>
      <a:accent5>
        <a:srgbClr val="FF8C00"/>
      </a:accent5>
      <a:accent6>
        <a:srgbClr val="00D8CC"/>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4_Breakout_Template.potx" id="{C6D5C141-2FA9-407A-9C6F-A0CBAE89C3DF}" vid="{2195A49C-0561-4D37-972E-53C8133559F1}"/>
    </a:ext>
  </a:extLst>
</a:theme>
</file>

<file path=ppt/theme/theme4.xml><?xml version="1.0" encoding="utf-8"?>
<a:theme xmlns:a="http://schemas.openxmlformats.org/drawingml/2006/main" name="2_5-30536_Build_2014_Breakout_Template_Blue_16x9">
  <a:themeElements>
    <a:clrScheme name="Build 2014">
      <a:dk1>
        <a:srgbClr val="000000"/>
      </a:dk1>
      <a:lt1>
        <a:srgbClr val="FFFFFF"/>
      </a:lt1>
      <a:dk2>
        <a:srgbClr val="00188F"/>
      </a:dk2>
      <a:lt2>
        <a:srgbClr val="FFFFFF"/>
      </a:lt2>
      <a:accent1>
        <a:srgbClr val="00188F"/>
      </a:accent1>
      <a:accent2>
        <a:srgbClr val="00BCF2"/>
      </a:accent2>
      <a:accent3>
        <a:srgbClr val="9B4F96"/>
      </a:accent3>
      <a:accent4>
        <a:srgbClr val="7FBA00"/>
      </a:accent4>
      <a:accent5>
        <a:srgbClr val="FF8C00"/>
      </a:accent5>
      <a:accent6>
        <a:srgbClr val="00D8CC"/>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3"/>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ct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4_Breakout_Template.potx" id="{C6D5C141-2FA9-407A-9C6F-A0CBAE89C3DF}" vid="{9ACBCCCA-767D-4DD3-A8ED-E5366FB07705}"/>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Build 2014">
    <a:dk1>
      <a:srgbClr val="000000"/>
    </a:dk1>
    <a:lt1>
      <a:srgbClr val="FFFFFF"/>
    </a:lt1>
    <a:dk2>
      <a:srgbClr val="00188F"/>
    </a:dk2>
    <a:lt2>
      <a:srgbClr val="FFFFFF"/>
    </a:lt2>
    <a:accent1>
      <a:srgbClr val="00188F"/>
    </a:accent1>
    <a:accent2>
      <a:srgbClr val="00BCF2"/>
    </a:accent2>
    <a:accent3>
      <a:srgbClr val="9B4F96"/>
    </a:accent3>
    <a:accent4>
      <a:srgbClr val="7FBA00"/>
    </a:accent4>
    <a:accent5>
      <a:srgbClr val="FF8C00"/>
    </a:accent5>
    <a:accent6>
      <a:srgbClr val="00D8CC"/>
    </a:accent6>
    <a:hlink>
      <a:srgbClr val="00BCF2"/>
    </a:hlink>
    <a:folHlink>
      <a:srgbClr val="00BCF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230e9df3-be65-4c73-a93b-d1236ebd677e">
      <Value>27</Value>
      <Value>55</Value>
      <Value>28</Value>
      <Value>6</Value>
    </TaxCatchAll>
    <Event_x0020_End_x0020_Date xmlns="e36bfbf9-5e42-489c-a259-4c54eb22cb57">2014-04-04T07:00:00+00:00</Event_x0020_End_x0020_Date>
    <Event_x0020_Start_x0020_Date xmlns="e36bfbf9-5e42-489c-a259-4c54eb22cb57">2014-04-02T07:00:00+00:00</Event_x0020_Start_x0020_Date>
    <MS_x0020_Speaker xmlns="e36bfbf9-5e42-489c-a259-4c54eb22cb57">
      <UserInfo>
        <DisplayName/>
        <AccountId xsi:nil="true"/>
        <AccountType/>
      </UserInfo>
    </MS_x0020_Speaker>
    <External_x0020_Speaker xmlns="e36bfbf9-5e42-489c-a259-4c54eb22cb57">Sean McKenna; Adam Wilson</External_x0020_Speaker>
    <Session_x0020_Code xmlns="e36bfbf9-5e42-489c-a259-4c54eb22cb57">2-522</Session_x0020_Code>
    <Presentation_x0020_Date xmlns="e36bfbf9-5e42-489c-a259-4c54eb22cb57">2014-04-04T00:00:00-07:00</Presentation_x0020_Date>
    <MS_x0020_Content_x0020_Owner xmlns="e36bfbf9-5e42-489c-a259-4c54eb22cb57">
      <UserInfo>
        <DisplayName/>
        <AccountId xsi:nil="true"/>
        <AccountType/>
      </UserInfo>
    </MS_x0020_Content_x0020_Owner>
    <o359a72c0e394a2bbc3ef6c803acc180 xmlns="e36bfbf9-5e42-489c-a259-4c54eb22cb57">
      <Terms xmlns="http://schemas.microsoft.com/office/infopath/2007/PartnerControls">
        <TermInfo xmlns="http://schemas.microsoft.com/office/infopath/2007/PartnerControls">
          <TermName xmlns="http://schemas.microsoft.com/office/infopath/2007/PartnerControls">Moscone Center</TermName>
          <TermId xmlns="http://schemas.microsoft.com/office/infopath/2007/PartnerControls">d4f36a2e-dd0d-4424-990f-7c93b4e9f063</TermId>
        </TermInfo>
      </Terms>
    </o359a72c0e394a2bbc3ef6c803acc180>
    <o05f84fa51b8493184c53e88c1048d4a xmlns="e36bfbf9-5e42-489c-a259-4c54eb22cb57">
      <Terms xmlns="http://schemas.microsoft.com/office/infopath/2007/PartnerControls"/>
    </o05f84fa51b8493184c53e88c1048d4a>
    <g9dd8d57dc62470db6c80d9bb76f6f98 xmlns="e36bfbf9-5e42-489c-a259-4c54eb22cb57">
      <Terms xmlns="http://schemas.microsoft.com/office/infopath/2007/PartnerControls"/>
    </g9dd8d57dc62470db6c80d9bb76f6f98>
    <ha6fe286c6b34f98b7bef39f1ccb86a0 xmlns="e36bfbf9-5e42-489c-a259-4c54eb22cb57">
      <Terms xmlns="http://schemas.microsoft.com/office/infopath/2007/PartnerControls"/>
    </ha6fe286c6b34f98b7bef39f1ccb86a0>
    <o915802bd8fb417bbe5f6f423fd076a0 xmlns="e36bfbf9-5e42-489c-a259-4c54eb22cb57">
      <Terms xmlns="http://schemas.microsoft.com/office/infopath/2007/PartnerControls"/>
    </o915802bd8fb417bbe5f6f423fd076a0>
    <i23d7ba649194ae1bace8707520bbe5b xmlns="e36bfbf9-5e42-489c-a259-4c54eb22cb57">
      <Terms xmlns="http://schemas.microsoft.com/office/infopath/2007/PartnerControls">
        <TermInfo xmlns="http://schemas.microsoft.com/office/infopath/2007/PartnerControls">
          <TermName xmlns="http://schemas.microsoft.com/office/infopath/2007/PartnerControls">BUILD</TermName>
          <TermId xmlns="http://schemas.microsoft.com/office/infopath/2007/PartnerControls">58542b36-5bf5-46a6-a53f-a41fb7a73785</TermId>
        </TermInfo>
      </Terms>
    </i23d7ba649194ae1bace8707520bbe5b>
    <l3c4e8b902d24cac82560b32d42c7cb4 xmlns="e36bfbf9-5e42-489c-a259-4c54eb22cb57">
      <Terms xmlns="http://schemas.microsoft.com/office/infopath/2007/PartnerControls">
        <TermInfo xmlns="http://schemas.microsoft.com/office/infopath/2007/PartnerControls">
          <TermName xmlns="http://schemas.microsoft.com/office/infopath/2007/PartnerControls">San Francisco</TermName>
          <TermId xmlns="http://schemas.microsoft.com/office/infopath/2007/PartnerControls">84dfcb53-432b-499d-8965-93d483d36b4a</TermId>
        </TermInfo>
      </Terms>
    </l3c4e8b902d24cac82560b32d42c7cb4>
    <LikesCount xmlns="http://schemas.microsoft.com/sharepoint/v3" xsi:nil="true"/>
    <Ratings xmlns="http://schemas.microsoft.com/sharepoint/v3" xsi:nil="true"/>
    <LikedBy xmlns="http://schemas.microsoft.com/sharepoint/v3">
      <UserInfo>
        <DisplayName/>
        <AccountId xsi:nil="true"/>
        <AccountType/>
      </UserInfo>
    </LikedBy>
    <TaxKeywordTaxHTField xmlns="230e9df3-be65-4c73-a93b-d1236ebd677e">
      <Terms xmlns="http://schemas.microsoft.com/office/infopath/2007/PartnerControls">
        <TermInfo xmlns="http://schemas.microsoft.com/office/infopath/2007/PartnerControls">
          <TermName xmlns="http://schemas.microsoft.com/office/infopath/2007/PartnerControls">Build 2014</TermName>
          <TermId xmlns="http://schemas.microsoft.com/office/infopath/2007/PartnerControls">8770012f-d296-48ca-a06e-3861b41b8494</TermId>
        </TermInfo>
      </Terms>
    </TaxKeywordTaxHTField>
    <RatedBy xmlns="http://schemas.microsoft.com/sharepoint/v3">
      <UserInfo>
        <DisplayName/>
        <AccountId xsi:nil="true"/>
        <AccountType/>
      </UserInfo>
    </RatedBy>
  </documentManagement>
</p:properties>
</file>

<file path=customXml/item3.xml><?xml version="1.0" encoding="utf-8"?>
<ct:contentTypeSchema xmlns:ct="http://schemas.microsoft.com/office/2006/metadata/contentType" xmlns:ma="http://schemas.microsoft.com/office/2006/metadata/properties/metaAttributes" ct:_="" ma:_="" ma:contentTypeName="PresentationsDoc" ma:contentTypeID="0x010100CBE8A0D253ED1A4AAAE93FF9B973EB7E0027C1F5D9CEFE6046B3BCA4D310D11AA7" ma:contentTypeVersion="25" ma:contentTypeDescription="" ma:contentTypeScope="" ma:versionID="59190252e8f6b8110360cee8e4044d5b">
  <xsd:schema xmlns:xsd="http://www.w3.org/2001/XMLSchema" xmlns:xs="http://www.w3.org/2001/XMLSchema" xmlns:p="http://schemas.microsoft.com/office/2006/metadata/properties" xmlns:ns1="http://schemas.microsoft.com/sharepoint/v3" xmlns:ns2="e36bfbf9-5e42-489c-a259-4c54eb22cb57" xmlns:ns3="230e9df3-be65-4c73-a93b-d1236ebd677e" targetNamespace="http://schemas.microsoft.com/office/2006/metadata/properties" ma:root="true" ma:fieldsID="ce62f3e539b6767ca1e323fb703a26fd" ns1:_="" ns2:_="" ns3:_="">
    <xsd:import namespace="http://schemas.microsoft.com/sharepoint/v3"/>
    <xsd:import namespace="e36bfbf9-5e42-489c-a259-4c54eb22cb57"/>
    <xsd:import namespace="230e9df3-be65-4c73-a93b-d1236ebd677e"/>
    <xsd:element name="properties">
      <xsd:complexType>
        <xsd:sequence>
          <xsd:element name="documentManagement">
            <xsd:complexType>
              <xsd:all>
                <xsd:element ref="ns2:i23d7ba649194ae1bace8707520bbe5b" minOccurs="0"/>
                <xsd:element ref="ns3:TaxCatchAll" minOccurs="0"/>
                <xsd:element ref="ns3:TaxCatchAllLabel" minOccurs="0"/>
                <xsd:element ref="ns2:l3c4e8b902d24cac82560b32d42c7cb4" minOccurs="0"/>
                <xsd:element ref="ns2:o359a72c0e394a2bbc3ef6c803acc180" minOccurs="0"/>
                <xsd:element ref="ns2:Event_x0020_Start_x0020_Date" minOccurs="0"/>
                <xsd:element ref="ns2:Event_x0020_End_x0020_Date" minOccurs="0"/>
                <xsd:element ref="ns2:Presentation_x0020_Date" minOccurs="0"/>
                <xsd:element ref="ns2:MS_x0020_Speaker" minOccurs="0"/>
                <xsd:element ref="ns2:External_x0020_Speaker" minOccurs="0"/>
                <xsd:element ref="ns2:o915802bd8fb417bbe5f6f423fd076a0" minOccurs="0"/>
                <xsd:element ref="ns2:g9dd8d57dc62470db6c80d9bb76f6f98" minOccurs="0"/>
                <xsd:element ref="ns2:ha6fe286c6b34f98b7bef39f1ccb86a0" minOccurs="0"/>
                <xsd:element ref="ns2:Session_x0020_Code" minOccurs="0"/>
                <xsd:element ref="ns2:MS_x0020_Content_x0020_Owner" minOccurs="0"/>
                <xsd:element ref="ns2:o05f84fa51b8493184c53e88c1048d4a" minOccurs="0"/>
                <xsd:element ref="ns2:SharedWithUsers" minOccurs="0"/>
                <xsd:element ref="ns3:TaxKeywordTaxHTField" minOccurs="0"/>
                <xsd:element ref="ns1:AverageRating" minOccurs="0"/>
                <xsd:element ref="ns1:RatingCount" minOccurs="0"/>
                <xsd:element ref="ns1:RatedBy" minOccurs="0"/>
                <xsd:element ref="ns1:Ratings" minOccurs="0"/>
                <xsd:element ref="ns1:LikesCount" minOccurs="0"/>
                <xsd:element ref="ns1:LikedB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34" nillable="true" ma:displayName="Rating (0-5)" ma:decimals="2" ma:description="Average value of all the ratings that have been submitted" ma:internalName="AverageRating" ma:readOnly="true">
      <xsd:simpleType>
        <xsd:restriction base="dms:Number"/>
      </xsd:simpleType>
    </xsd:element>
    <xsd:element name="RatingCount" ma:index="35" nillable="true" ma:displayName="Number of Ratings" ma:decimals="0" ma:description="Number of ratings submitted" ma:internalName="RatingCount" ma:readOnly="true">
      <xsd:simpleType>
        <xsd:restriction base="dms:Number"/>
      </xsd:simpleType>
    </xsd:element>
    <xsd:element name="RatedBy" ma:index="36" nillable="true" ma:displayName="Rated By" ma:description="Users rated the item." ma:hidden="true" ma:list="UserInfo" ma:internalName="Rat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Ratings" ma:index="37" nillable="true" ma:displayName="User ratings" ma:description="User ratings for the item" ma:hidden="true" ma:internalName="Ratings">
      <xsd:simpleType>
        <xsd:restriction base="dms:Note"/>
      </xsd:simpleType>
    </xsd:element>
    <xsd:element name="LikesCount" ma:index="38" nillable="true" ma:displayName="Number of Likes" ma:internalName="LikesCount">
      <xsd:simpleType>
        <xsd:restriction base="dms:Unknown"/>
      </xsd:simpleType>
    </xsd:element>
    <xsd:element name="LikedBy" ma:index="39" nillable="true" ma:displayName="Liked By" ma:hidden="true" ma:list="UserInfo" ma:internalName="Lik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36bfbf9-5e42-489c-a259-4c54eb22cb57" elementFormDefault="qualified">
    <xsd:import namespace="http://schemas.microsoft.com/office/2006/documentManagement/types"/>
    <xsd:import namespace="http://schemas.microsoft.com/office/infopath/2007/PartnerControls"/>
    <xsd:element name="i23d7ba649194ae1bace8707520bbe5b" ma:index="8" nillable="true" ma:taxonomy="true" ma:internalName="i23d7ba649194ae1bace8707520bbe5b" ma:taxonomyFieldName="Event_x0020_Name" ma:displayName="Event Name" ma:default="" ma:fieldId="{223d7ba6-4919-4ae1-bace-8707520bbe5b}" ma:sspId="e385fb40-52d4-4fae-9c5b-3e8ff8a5878e" ma:termSetId="32cfb7b5-aebe-4989-95ed-0d5619f5d6c0" ma:anchorId="eaa4d92a-3824-4a49-92be-7ef169e4e325" ma:open="false" ma:isKeyword="false">
      <xsd:complexType>
        <xsd:sequence>
          <xsd:element ref="pc:Terms" minOccurs="0" maxOccurs="1"/>
        </xsd:sequence>
      </xsd:complexType>
    </xsd:element>
    <xsd:element name="l3c4e8b902d24cac82560b32d42c7cb4" ma:index="12" nillable="true" ma:taxonomy="true" ma:internalName="l3c4e8b902d24cac82560b32d42c7cb4" ma:taxonomyFieldName="Event_x0020_Location" ma:displayName="Event Location" ma:default="" ma:fieldId="{53c4e8b9-02d2-4cac-8256-0b32d42c7cb4}" ma:sspId="e385fb40-52d4-4fae-9c5b-3e8ff8a5878e" ma:termSetId="ff02addd-433e-4baa-a831-22be402789db" ma:anchorId="00000000-0000-0000-0000-000000000000" ma:open="false" ma:isKeyword="false">
      <xsd:complexType>
        <xsd:sequence>
          <xsd:element ref="pc:Terms" minOccurs="0" maxOccurs="1"/>
        </xsd:sequence>
      </xsd:complexType>
    </xsd:element>
    <xsd:element name="o359a72c0e394a2bbc3ef6c803acc180" ma:index="14" nillable="true" ma:taxonomy="true" ma:internalName="o359a72c0e394a2bbc3ef6c803acc180" ma:taxonomyFieldName="Event_x0020_Venue" ma:displayName="Event Venue" ma:default="" ma:fieldId="{8359a72c-0e39-4a2b-bc3e-f6c803acc180}" ma:sspId="e385fb40-52d4-4fae-9c5b-3e8ff8a5878e" ma:termSetId="ff02addd-433e-4baa-a831-22be402789db" ma:anchorId="d989be80-0593-11e1-be50-0800200c9a66" ma:open="false" ma:isKeyword="false">
      <xsd:complexType>
        <xsd:sequence>
          <xsd:element ref="pc:Terms" minOccurs="0" maxOccurs="1"/>
        </xsd:sequence>
      </xsd:complexType>
    </xsd:element>
    <xsd:element name="Event_x0020_Start_x0020_Date" ma:index="16" nillable="true" ma:displayName="Event Start Date" ma:format="DateOnly" ma:internalName="Event_x0020_Start_x0020_Date">
      <xsd:simpleType>
        <xsd:restriction base="dms:DateTime"/>
      </xsd:simpleType>
    </xsd:element>
    <xsd:element name="Event_x0020_End_x0020_Date" ma:index="17" nillable="true" ma:displayName="Event End Date" ma:format="DateOnly" ma:internalName="Event_x0020_End_x0020_Date">
      <xsd:simpleType>
        <xsd:restriction base="dms:DateTime"/>
      </xsd:simpleType>
    </xsd:element>
    <xsd:element name="Presentation_x0020_Date" ma:index="18" nillable="true" ma:displayName="Presentation Date" ma:format="DateOnly" ma:internalName="Presentation_x0020_Date">
      <xsd:simpleType>
        <xsd:restriction base="dms:DateTime"/>
      </xsd:simpleType>
    </xsd:element>
    <xsd:element name="MS_x0020_Speaker" ma:index="19" nillable="true" ma:displayName="MS Speaker" ma:list="UserInfo" ma:SharePointGroup="0" ma:internalName="MS_x0020_Speak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20" nillable="true" ma:displayName="External Speaker" ma:internalName="External_x0020_Speaker">
      <xsd:simpleType>
        <xsd:restriction base="dms:Text">
          <xsd:maxLength value="255"/>
        </xsd:restriction>
      </xsd:simpleType>
    </xsd:element>
    <xsd:element name="o915802bd8fb417bbe5f6f423fd076a0" ma:index="21" nillable="true" ma:taxonomy="true" ma:internalName="o915802bd8fb417bbe5f6f423fd076a0" ma:taxonomyFieldName="Audience1" ma:displayName="Audience" ma:default="" ma:fieldId="{8915802b-d8fb-417b-be5f-6f423fd076a0}" ma:taxonomyMulti="true" ma:sspId="e385fb40-52d4-4fae-9c5b-3e8ff8a5878e" ma:termSetId="02c0b350-7782-44ed-b079-a5ef0c1b9fe9" ma:anchorId="00000000-0000-0000-0000-000000000000" ma:open="false" ma:isKeyword="false">
      <xsd:complexType>
        <xsd:sequence>
          <xsd:element ref="pc:Terms" minOccurs="0" maxOccurs="1"/>
        </xsd:sequence>
      </xsd:complexType>
    </xsd:element>
    <xsd:element name="g9dd8d57dc62470db6c80d9bb76f6f98" ma:index="23" nillable="true" ma:taxonomy="true" ma:internalName="g9dd8d57dc62470db6c80d9bb76f6f98" ma:taxonomyFieldName="Product" ma:displayName="Product" ma:default="" ma:fieldId="{09dd8d57-dc62-470d-b6c8-0d9bb76f6f98}" ma:taxonomyMulti="true" ma:sspId="e385fb40-52d4-4fae-9c5b-3e8ff8a5878e" ma:termSetId="9bb0a48c-16c3-4e7a-9e9e-0bc708463e1a" ma:anchorId="00000000-0000-0000-0000-000000000000" ma:open="false" ma:isKeyword="false">
      <xsd:complexType>
        <xsd:sequence>
          <xsd:element ref="pc:Terms" minOccurs="0" maxOccurs="1"/>
        </xsd:sequence>
      </xsd:complexType>
    </xsd:element>
    <xsd:element name="ha6fe286c6b34f98b7bef39f1ccb86a0" ma:index="25" nillable="true" ma:taxonomy="true" ma:internalName="ha6fe286c6b34f98b7bef39f1ccb86a0" ma:taxonomyFieldName="Campaign" ma:displayName="Campaign" ma:default="" ma:fieldId="{1a6fe286-c6b3-4f98-b7be-f39f1ccb86a0}" ma:sspId="e385fb40-52d4-4fae-9c5b-3e8ff8a5878e" ma:termSetId="eb6054b1-3a98-4c79-97b4-d20150dd266e" ma:anchorId="00000000-0000-0000-0000-000000000000" ma:open="false" ma:isKeyword="false">
      <xsd:complexType>
        <xsd:sequence>
          <xsd:element ref="pc:Terms" minOccurs="0" maxOccurs="1"/>
        </xsd:sequence>
      </xsd:complexType>
    </xsd:element>
    <xsd:element name="Session_x0020_Code" ma:index="27" nillable="true" ma:displayName="Session Code" ma:internalName="Session_x0020_Code">
      <xsd:simpleType>
        <xsd:restriction base="dms:Text">
          <xsd:maxLength value="255"/>
        </xsd:restriction>
      </xsd:simpleType>
    </xsd:element>
    <xsd:element name="MS_x0020_Content_x0020_Owner" ma:index="28"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o05f84fa51b8493184c53e88c1048d4a" ma:index="29" nillable="true" ma:taxonomy="true" ma:internalName="o05f84fa51b8493184c53e88c1048d4a" ma:taxonomyFieldName="Track" ma:displayName="Track" ma:default="" ma:fieldId="{805f84fa-51b8-4931-84c5-3e88c1048d4a}" ma:sspId="e385fb40-52d4-4fae-9c5b-3e8ff8a5878e" ma:termSetId="da6d8183-76e5-42e9-8164-851f077ee475" ma:anchorId="00000000-0000-0000-0000-000000000000" ma:open="true" ma:isKeyword="false">
      <xsd:complexType>
        <xsd:sequence>
          <xsd:element ref="pc:Terms" minOccurs="0" maxOccurs="1"/>
        </xsd:sequence>
      </xsd:complexType>
    </xsd:element>
    <xsd:element name="SharedWithUsers" ma:index="3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9" nillable="true" ma:displayName="Taxonomy Catch All Column" ma:hidden="true" ma:list="{7c5dec5b-b2d6-455d-9cd7-2e081f89458c}" ma:internalName="TaxCatchAll" ma:showField="CatchAllData"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7c5dec5b-b2d6-455d-9cd7-2e081f89458c}" ma:internalName="TaxCatchAllLabel" ma:readOnly="true" ma:showField="CatchAllDataLabel"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KeywordTaxHTField" ma:index="33"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F990F116-B58F-4255-B05B-DA3808E0E5C6}">
  <ds:schemaRefs>
    <ds:schemaRef ds:uri="e36bfbf9-5e42-489c-a259-4c54eb22cb57"/>
    <ds:schemaRef ds:uri="http://purl.org/dc/dcmitype/"/>
    <ds:schemaRef ds:uri="http://schemas.microsoft.com/office/2006/metadata/properties"/>
    <ds:schemaRef ds:uri="http://purl.org/dc/terms/"/>
    <ds:schemaRef ds:uri="http://schemas.microsoft.com/office/infopath/2007/PartnerControls"/>
    <ds:schemaRef ds:uri="http://schemas.microsoft.com/office/2006/documentManagement/types"/>
    <ds:schemaRef ds:uri="http://purl.org/dc/elements/1.1/"/>
    <ds:schemaRef ds:uri="http://www.w3.org/XML/1998/namespace"/>
    <ds:schemaRef ds:uri="230e9df3-be65-4c73-a93b-d1236ebd677e"/>
    <ds:schemaRef ds:uri="http://schemas.openxmlformats.org/package/2006/metadata/core-properties"/>
    <ds:schemaRef ds:uri="http://schemas.microsoft.com/sharepoint/v3"/>
  </ds:schemaRefs>
</ds:datastoreItem>
</file>

<file path=customXml/itemProps3.xml><?xml version="1.0" encoding="utf-8"?>
<ds:datastoreItem xmlns:ds="http://schemas.openxmlformats.org/officeDocument/2006/customXml" ds:itemID="{08D1A452-E14D-4855-86D9-B23C243AD42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36bfbf9-5e42-489c-a259-4c54eb22cb57"/>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Build_2014_Template</Template>
  <TotalTime>37</TotalTime>
  <Words>1703</Words>
  <Application>Microsoft Office PowerPoint</Application>
  <PresentationFormat>Custom</PresentationFormat>
  <Paragraphs>194</Paragraphs>
  <Slides>30</Slides>
  <Notes>8</Notes>
  <HiddenSlides>0</HiddenSlides>
  <MMClips>1</MMClips>
  <ScaleCrop>false</ScaleCrop>
  <HeadingPairs>
    <vt:vector size="6" baseType="variant">
      <vt:variant>
        <vt:lpstr>Fonts Used</vt:lpstr>
      </vt:variant>
      <vt:variant>
        <vt:i4>8</vt:i4>
      </vt:variant>
      <vt:variant>
        <vt:lpstr>Theme</vt:lpstr>
      </vt:variant>
      <vt:variant>
        <vt:i4>4</vt:i4>
      </vt:variant>
      <vt:variant>
        <vt:lpstr>Slide Titles</vt:lpstr>
      </vt:variant>
      <vt:variant>
        <vt:i4>30</vt:i4>
      </vt:variant>
    </vt:vector>
  </HeadingPairs>
  <TitlesOfParts>
    <vt:vector size="42" baseType="lpstr">
      <vt:lpstr>ＭＳ Ｐゴシック</vt:lpstr>
      <vt:lpstr>Arial</vt:lpstr>
      <vt:lpstr>Avenir LT Pro 45 Book</vt:lpstr>
      <vt:lpstr>Calibri</vt:lpstr>
      <vt:lpstr>Consolas</vt:lpstr>
      <vt:lpstr>Segoe UI</vt:lpstr>
      <vt:lpstr>Segoe UI Light</vt:lpstr>
      <vt:lpstr>Wingdings</vt:lpstr>
      <vt:lpstr>5-30536_Build_2014_Breakout_Template_White_16x9</vt:lpstr>
      <vt:lpstr>1_5-30536_Build_2014_Breakout_Template_Blue_16x9</vt:lpstr>
      <vt:lpstr>1_5-30536_Build_2014_Breakout_Template_White_16x9</vt:lpstr>
      <vt:lpstr>2_5-30536_Build_2014_Breakout_Template_Blue_16x9</vt:lpstr>
      <vt:lpstr>PowerPoint Presentation</vt:lpstr>
      <vt:lpstr>Dealing with Data: Storage, Backup, and Roaming</vt:lpstr>
      <vt:lpstr>PowerPoint Presentation</vt:lpstr>
      <vt:lpstr>PowerPoint Presentation</vt:lpstr>
      <vt:lpstr>Problems to solve</vt:lpstr>
      <vt:lpstr>Storage</vt:lpstr>
      <vt:lpstr>PowerPoint Presentation</vt:lpstr>
      <vt:lpstr>StorageFile and StorageFolder</vt:lpstr>
      <vt:lpstr>App Data Model</vt:lpstr>
      <vt:lpstr>Accessing User Content</vt:lpstr>
      <vt:lpstr>Access Cache</vt:lpstr>
      <vt:lpstr>Storage for Windows Phone Silverlight 8.1</vt:lpstr>
      <vt:lpstr>Demo</vt:lpstr>
      <vt:lpstr>Roaming</vt:lpstr>
      <vt:lpstr>Roaming</vt:lpstr>
      <vt:lpstr>Roaming Best Practices</vt:lpstr>
      <vt:lpstr>Demo</vt:lpstr>
      <vt:lpstr>Backup &amp; Restore</vt:lpstr>
      <vt:lpstr>PowerPoint Presentation</vt:lpstr>
      <vt:lpstr>Backup/Restore</vt:lpstr>
      <vt:lpstr>PowerPoint Presentation</vt:lpstr>
      <vt:lpstr>What if I don’t want backup…?</vt:lpstr>
      <vt:lpstr>Start Screen Restore</vt:lpstr>
      <vt:lpstr>Handling Start Screen Restore</vt:lpstr>
      <vt:lpstr>Recap</vt:lpstr>
      <vt:lpstr>PowerPoint Presentation</vt:lpstr>
      <vt:lpstr>Thank you!</vt:lpstr>
      <vt:lpstr>Q&amp;A</vt:lpstr>
      <vt:lpstr>PowerPoint Presentation</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Dealing with Data: Storage, Roaming, and Backup on Windows and Windows Phone</dc:title>
  <dc:subject>Build 2014</dc:subject>
  <dc:creator>Administrator</dc:creator>
  <cp:keywords>Build 2014</cp:keywords>
  <dc:description>Template: Mitchell Derrey, Silver Fox Productions
Formatting: 
Event Dates: April 2nd - 4th, 2014
Event Location: Moscone Conference Center, San Francisco, CA
Audience Type: Internal</dc:description>
  <cp:lastModifiedBy>Administrator</cp:lastModifiedBy>
  <cp:revision>3</cp:revision>
  <dcterms:created xsi:type="dcterms:W3CDTF">2014-04-03T23:23:17Z</dcterms:created>
  <dcterms:modified xsi:type="dcterms:W3CDTF">2014-04-04T17:50:59Z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0x010100CBE8A0D253ED1A4AAAE93FF9B973EB7E0027C1F5D9CEFE6046B3BCA4D310D11AA7</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28;#Moscone Center|d4f36a2e-dd0d-4424-990f-7c93b4e9f063</vt:lpwstr>
  </property>
  <property fmtid="{D5CDD505-2E9C-101B-9397-08002B2CF9AE}" pid="7" name="Track">
    <vt:lpwstr/>
  </property>
  <property fmtid="{D5CDD505-2E9C-101B-9397-08002B2CF9AE}" pid="8" name="Event Location">
    <vt:lpwstr>6;#San Francisco|84dfcb53-432b-499d-8965-93d483d36b4a</vt:lpwstr>
  </property>
  <property fmtid="{D5CDD505-2E9C-101B-9397-08002B2CF9AE}" pid="9" name="Campaign">
    <vt:lpwstr/>
  </property>
  <property fmtid="{D5CDD505-2E9C-101B-9397-08002B2CF9AE}" pid="10" name="Audience1">
    <vt:lpwstr/>
  </property>
  <property fmtid="{D5CDD505-2E9C-101B-9397-08002B2CF9AE}" pid="11" name="Event Name">
    <vt:lpwstr>27;#BUILD|58542b36-5bf5-46a6-a53f-a41fb7a73785</vt:lpwstr>
  </property>
  <property fmtid="{D5CDD505-2E9C-101B-9397-08002B2CF9AE}" pid="12" name="TaxKeyword">
    <vt:lpwstr>55;#Build 2014|8770012f-d296-48ca-a06e-3861b41b8494</vt:lpwstr>
  </property>
</Properties>
</file>